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1"/>
  </p:notesMasterIdLst>
  <p:sldIdLst>
    <p:sldId id="257" r:id="rId3"/>
    <p:sldId id="258" r:id="rId4"/>
    <p:sldId id="324"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405" r:id="rId85"/>
    <p:sldId id="406" r:id="rId86"/>
    <p:sldId id="407" r:id="rId87"/>
    <p:sldId id="408" r:id="rId88"/>
    <p:sldId id="409" r:id="rId89"/>
    <p:sldId id="325" r:id="rId90"/>
  </p:sldIdLst>
  <p:sldSz cx="9144000" cy="6858000" type="screen4x3"/>
  <p:notesSz cx="6858000" cy="9144000"/>
  <p:custDataLst>
    <p:tags r:id="rId9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et"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3300"/>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47" y="-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5C097-04B7-44E1-9968-25C5DB2563B3}" type="datetimeFigureOut">
              <a:rPr lang="el-GR" smtClean="0"/>
              <a:pPr/>
              <a:t>16/3/2016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EBB63-910B-484B-BBB9-ECB9018BB688}" type="slidenum">
              <a:rPr lang="el-GR" smtClean="0"/>
              <a:pPr/>
              <a:t>‹#›</a:t>
            </a:fld>
            <a:endParaRPr lang="el-GR"/>
          </a:p>
        </p:txBody>
      </p:sp>
    </p:spTree>
    <p:extLst>
      <p:ext uri="{BB962C8B-B14F-4D97-AF65-F5344CB8AC3E}">
        <p14:creationId xmlns:p14="http://schemas.microsoft.com/office/powerpoint/2010/main" val="36166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a:xfrm>
            <a:off x="1143000" y="685800"/>
            <a:ext cx="4572000" cy="3429000"/>
          </a:xfrm>
          <a:ln/>
        </p:spPr>
      </p:sp>
      <p:sp>
        <p:nvSpPr>
          <p:cNvPr id="1484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84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8171C8C-8E8C-4278-9E72-54F706A1ACA9}" type="slidenum">
              <a:rPr lang="en-GB" altLang="el-GR" smtClean="0">
                <a:latin typeface="Tahoma" pitchFamily="34" charset="0"/>
              </a:rPr>
              <a:pPr eaLnBrk="1" hangingPunct="1"/>
              <a:t>12</a:t>
            </a:fld>
            <a:endParaRPr lang="en-GB" altLang="el-GR" smtClean="0">
              <a:latin typeface="Tahoma" pitchFamily="34" charset="0"/>
            </a:endParaRPr>
          </a:p>
        </p:txBody>
      </p:sp>
    </p:spTree>
    <p:extLst>
      <p:ext uri="{BB962C8B-B14F-4D97-AF65-F5344CB8AC3E}">
        <p14:creationId xmlns:p14="http://schemas.microsoft.com/office/powerpoint/2010/main" val="86963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a:xfrm>
            <a:off x="1143000" y="685800"/>
            <a:ext cx="4572000" cy="3429000"/>
          </a:xfrm>
          <a:ln/>
        </p:spPr>
      </p:sp>
      <p:sp>
        <p:nvSpPr>
          <p:cNvPr id="14950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95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CEFFBD2-07B3-4444-AFF0-77019B95FBF9}" type="slidenum">
              <a:rPr lang="en-GB" altLang="el-GR" smtClean="0">
                <a:latin typeface="Tahoma" pitchFamily="34" charset="0"/>
              </a:rPr>
              <a:pPr eaLnBrk="1" hangingPunct="1"/>
              <a:t>13</a:t>
            </a:fld>
            <a:endParaRPr lang="en-GB" altLang="el-GR" smtClean="0">
              <a:latin typeface="Tahoma" pitchFamily="34" charset="0"/>
            </a:endParaRPr>
          </a:p>
        </p:txBody>
      </p:sp>
    </p:spTree>
    <p:extLst>
      <p:ext uri="{BB962C8B-B14F-4D97-AF65-F5344CB8AC3E}">
        <p14:creationId xmlns:p14="http://schemas.microsoft.com/office/powerpoint/2010/main" val="215286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a:xfrm>
            <a:off x="1143000" y="685800"/>
            <a:ext cx="4572000" cy="3429000"/>
          </a:xfrm>
          <a:ln/>
        </p:spPr>
      </p:sp>
      <p:sp>
        <p:nvSpPr>
          <p:cNvPr id="15053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5053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CA4E4A3-BAD2-4EB1-9ED7-3723798631DD}" type="slidenum">
              <a:rPr lang="en-GB" altLang="el-GR" smtClean="0">
                <a:latin typeface="Tahoma" pitchFamily="34" charset="0"/>
              </a:rPr>
              <a:pPr eaLnBrk="1" hangingPunct="1"/>
              <a:t>14</a:t>
            </a:fld>
            <a:endParaRPr lang="en-GB" altLang="el-GR" smtClean="0">
              <a:latin typeface="Tahoma" pitchFamily="34" charset="0"/>
            </a:endParaRPr>
          </a:p>
        </p:txBody>
      </p:sp>
    </p:spTree>
    <p:extLst>
      <p:ext uri="{BB962C8B-B14F-4D97-AF65-F5344CB8AC3E}">
        <p14:creationId xmlns:p14="http://schemas.microsoft.com/office/powerpoint/2010/main" val="372432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a:xfrm>
            <a:off x="1143000" y="685800"/>
            <a:ext cx="4572000" cy="3429000"/>
          </a:xfrm>
          <a:ln/>
        </p:spPr>
      </p:sp>
      <p:sp>
        <p:nvSpPr>
          <p:cNvPr id="15155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5155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14D4CEF-662E-4047-BD8E-09D496D0E5B9}" type="slidenum">
              <a:rPr lang="en-GB" altLang="el-GR" smtClean="0">
                <a:latin typeface="Tahoma" pitchFamily="34" charset="0"/>
              </a:rPr>
              <a:pPr eaLnBrk="1" hangingPunct="1"/>
              <a:t>15</a:t>
            </a:fld>
            <a:endParaRPr lang="en-GB" altLang="el-GR" smtClean="0">
              <a:latin typeface="Tahoma" pitchFamily="34" charset="0"/>
            </a:endParaRPr>
          </a:p>
        </p:txBody>
      </p:sp>
    </p:spTree>
    <p:extLst>
      <p:ext uri="{BB962C8B-B14F-4D97-AF65-F5344CB8AC3E}">
        <p14:creationId xmlns:p14="http://schemas.microsoft.com/office/powerpoint/2010/main" val="158400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a:xfrm>
            <a:off x="1143000" y="685800"/>
            <a:ext cx="4572000" cy="3429000"/>
          </a:xfrm>
          <a:ln/>
        </p:spPr>
      </p:sp>
      <p:sp>
        <p:nvSpPr>
          <p:cNvPr id="1525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525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FB53F4B-8E85-484E-AB50-FD7DFD37D8E2}" type="slidenum">
              <a:rPr lang="en-GB" altLang="el-GR" smtClean="0">
                <a:latin typeface="Tahoma" pitchFamily="34" charset="0"/>
              </a:rPr>
              <a:pPr eaLnBrk="1" hangingPunct="1"/>
              <a:t>16</a:t>
            </a:fld>
            <a:endParaRPr lang="en-GB" altLang="el-GR" smtClean="0">
              <a:latin typeface="Tahoma" pitchFamily="34" charset="0"/>
            </a:endParaRPr>
          </a:p>
        </p:txBody>
      </p:sp>
    </p:spTree>
    <p:extLst>
      <p:ext uri="{BB962C8B-B14F-4D97-AF65-F5344CB8AC3E}">
        <p14:creationId xmlns:p14="http://schemas.microsoft.com/office/powerpoint/2010/main" val="57286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1F2AEA9-3D09-4C57-8EB3-A01B35B8B3F8}" type="slidenum">
              <a:rPr lang="en-GB" altLang="el-GR" smtClean="0">
                <a:latin typeface="Tahoma" pitchFamily="34" charset="0"/>
              </a:rPr>
              <a:pPr eaLnBrk="1" hangingPunct="1"/>
              <a:t>17</a:t>
            </a:fld>
            <a:endParaRPr lang="en-GB" altLang="el-GR" smtClean="0">
              <a:latin typeface="Tahoma" pitchFamily="34" charset="0"/>
            </a:endParaRPr>
          </a:p>
        </p:txBody>
      </p:sp>
      <p:sp>
        <p:nvSpPr>
          <p:cNvPr id="15360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360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11</a:t>
            </a:r>
          </a:p>
        </p:txBody>
      </p:sp>
      <p:sp>
        <p:nvSpPr>
          <p:cNvPr id="15360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360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360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360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67026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7F07FE8-B090-4ECE-B424-D12A299B218A}" type="slidenum">
              <a:rPr lang="en-GB" altLang="el-GR" smtClean="0">
                <a:latin typeface="Tahoma" pitchFamily="34" charset="0"/>
              </a:rPr>
              <a:pPr eaLnBrk="1" hangingPunct="1"/>
              <a:t>18</a:t>
            </a:fld>
            <a:endParaRPr lang="en-GB" altLang="el-GR" smtClean="0">
              <a:latin typeface="Tahoma" pitchFamily="34" charset="0"/>
            </a:endParaRPr>
          </a:p>
        </p:txBody>
      </p:sp>
      <p:sp>
        <p:nvSpPr>
          <p:cNvPr id="15462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462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24</a:t>
            </a:r>
          </a:p>
        </p:txBody>
      </p:sp>
      <p:sp>
        <p:nvSpPr>
          <p:cNvPr id="15462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463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463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463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204390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E1A8598-48AB-4DCF-9BDB-C5095ED75731}" type="slidenum">
              <a:rPr lang="en-GB" altLang="el-GR" smtClean="0">
                <a:latin typeface="Tahoma" pitchFamily="34" charset="0"/>
              </a:rPr>
              <a:pPr eaLnBrk="1" hangingPunct="1"/>
              <a:t>19</a:t>
            </a:fld>
            <a:endParaRPr lang="en-GB" altLang="el-GR" smtClean="0">
              <a:latin typeface="Tahoma" pitchFamily="34" charset="0"/>
            </a:endParaRPr>
          </a:p>
        </p:txBody>
      </p:sp>
      <p:sp>
        <p:nvSpPr>
          <p:cNvPr id="15565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565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32</a:t>
            </a:r>
          </a:p>
        </p:txBody>
      </p:sp>
      <p:sp>
        <p:nvSpPr>
          <p:cNvPr id="15565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565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565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565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877467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D2AE358-E242-45AF-98B5-0824200DE247}" type="slidenum">
              <a:rPr lang="en-GB" altLang="el-GR" smtClean="0">
                <a:latin typeface="Tahoma" pitchFamily="34" charset="0"/>
              </a:rPr>
              <a:pPr eaLnBrk="1" hangingPunct="1"/>
              <a:t>20</a:t>
            </a:fld>
            <a:endParaRPr lang="en-GB" altLang="el-GR" smtClean="0">
              <a:latin typeface="Tahoma" pitchFamily="34" charset="0"/>
            </a:endParaRPr>
          </a:p>
        </p:txBody>
      </p:sp>
      <p:sp>
        <p:nvSpPr>
          <p:cNvPr id="15667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667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39</a:t>
            </a:r>
          </a:p>
        </p:txBody>
      </p:sp>
      <p:sp>
        <p:nvSpPr>
          <p:cNvPr id="15667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667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667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668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We start with the completed project as shown in Figure 4.4.</a:t>
            </a:r>
          </a:p>
        </p:txBody>
      </p:sp>
    </p:spTree>
    <p:extLst>
      <p:ext uri="{BB962C8B-B14F-4D97-AF65-F5344CB8AC3E}">
        <p14:creationId xmlns:p14="http://schemas.microsoft.com/office/powerpoint/2010/main" val="150751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BED43DF-2250-4402-AFA9-246FA735F2C0}" type="slidenum">
              <a:rPr lang="en-GB" altLang="el-GR" smtClean="0">
                <a:latin typeface="Tahoma" pitchFamily="34" charset="0"/>
              </a:rPr>
              <a:pPr eaLnBrk="1" hangingPunct="1"/>
              <a:t>21</a:t>
            </a:fld>
            <a:endParaRPr lang="en-GB" altLang="el-GR" smtClean="0">
              <a:latin typeface="Tahoma" pitchFamily="34" charset="0"/>
            </a:endParaRPr>
          </a:p>
        </p:txBody>
      </p:sp>
      <p:sp>
        <p:nvSpPr>
          <p:cNvPr id="15769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770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39</a:t>
            </a:r>
          </a:p>
        </p:txBody>
      </p:sp>
      <p:sp>
        <p:nvSpPr>
          <p:cNvPr id="15770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770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770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770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3333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a:xfrm>
            <a:off x="1143000" y="685800"/>
            <a:ext cx="4572000" cy="3429000"/>
          </a:xfrm>
          <a:ln/>
        </p:spPr>
      </p:sp>
      <p:sp>
        <p:nvSpPr>
          <p:cNvPr id="1392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92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B83C1F3-4118-4215-99A3-EAC67779F74B}" type="slidenum">
              <a:rPr lang="en-GB" altLang="el-GR" smtClean="0">
                <a:latin typeface="Tahoma" pitchFamily="34" charset="0"/>
              </a:rPr>
              <a:pPr eaLnBrk="1" hangingPunct="1"/>
              <a:t>4</a:t>
            </a:fld>
            <a:endParaRPr lang="en-GB" altLang="el-GR" smtClean="0">
              <a:latin typeface="Tahoma" pitchFamily="34" charset="0"/>
            </a:endParaRPr>
          </a:p>
        </p:txBody>
      </p:sp>
    </p:spTree>
    <p:extLst>
      <p:ext uri="{BB962C8B-B14F-4D97-AF65-F5344CB8AC3E}">
        <p14:creationId xmlns:p14="http://schemas.microsoft.com/office/powerpoint/2010/main" val="290458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13FC6F2-0662-475D-9556-5C83972107AA}" type="slidenum">
              <a:rPr lang="en-GB" altLang="el-GR" smtClean="0">
                <a:latin typeface="Tahoma" pitchFamily="34" charset="0"/>
              </a:rPr>
              <a:pPr eaLnBrk="1" hangingPunct="1"/>
              <a:t>22</a:t>
            </a:fld>
            <a:endParaRPr lang="en-GB" altLang="el-GR" smtClean="0">
              <a:latin typeface="Tahoma" pitchFamily="34" charset="0"/>
            </a:endParaRPr>
          </a:p>
        </p:txBody>
      </p:sp>
      <p:sp>
        <p:nvSpPr>
          <p:cNvPr id="15872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872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39</a:t>
            </a:r>
          </a:p>
        </p:txBody>
      </p:sp>
      <p:sp>
        <p:nvSpPr>
          <p:cNvPr id="15872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872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872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872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The path with the longest time, B-D-H-J-K, is the critical path.</a:t>
            </a:r>
          </a:p>
        </p:txBody>
      </p:sp>
    </p:spTree>
    <p:extLst>
      <p:ext uri="{BB962C8B-B14F-4D97-AF65-F5344CB8AC3E}">
        <p14:creationId xmlns:p14="http://schemas.microsoft.com/office/powerpoint/2010/main" val="237589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EC3D829-03D9-42C7-BF91-CFF1B1C356FF}" type="slidenum">
              <a:rPr lang="en-GB" altLang="el-GR" smtClean="0">
                <a:latin typeface="Tahoma" pitchFamily="34" charset="0"/>
              </a:rPr>
              <a:pPr eaLnBrk="1" hangingPunct="1"/>
              <a:t>23</a:t>
            </a:fld>
            <a:endParaRPr lang="en-GB" altLang="el-GR" smtClean="0">
              <a:latin typeface="Tahoma" pitchFamily="34" charset="0"/>
            </a:endParaRPr>
          </a:p>
        </p:txBody>
      </p:sp>
      <p:sp>
        <p:nvSpPr>
          <p:cNvPr id="15974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974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39</a:t>
            </a:r>
          </a:p>
        </p:txBody>
      </p:sp>
      <p:sp>
        <p:nvSpPr>
          <p:cNvPr id="15974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975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5975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5975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The path with the longest time, B-D-H-J-K, is the critical path.</a:t>
            </a:r>
          </a:p>
        </p:txBody>
      </p:sp>
    </p:spTree>
    <p:extLst>
      <p:ext uri="{BB962C8B-B14F-4D97-AF65-F5344CB8AC3E}">
        <p14:creationId xmlns:p14="http://schemas.microsoft.com/office/powerpoint/2010/main" val="1993398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a:xfrm>
            <a:off x="1143000" y="685800"/>
            <a:ext cx="4572000" cy="3429000"/>
          </a:xfrm>
          <a:ln/>
        </p:spPr>
      </p:sp>
      <p:sp>
        <p:nvSpPr>
          <p:cNvPr id="1607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6077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D21CB1E-9479-49FC-83F1-5E36873576DF}" type="slidenum">
              <a:rPr lang="en-US" altLang="el-GR" smtClean="0">
                <a:latin typeface="Tahoma" pitchFamily="34" charset="0"/>
              </a:rPr>
              <a:pPr eaLnBrk="1" hangingPunct="1"/>
              <a:t>24</a:t>
            </a:fld>
            <a:endParaRPr lang="en-US" altLang="el-GR" smtClean="0">
              <a:latin typeface="Tahoma" pitchFamily="34" charset="0"/>
            </a:endParaRPr>
          </a:p>
        </p:txBody>
      </p:sp>
    </p:spTree>
    <p:extLst>
      <p:ext uri="{BB962C8B-B14F-4D97-AF65-F5344CB8AC3E}">
        <p14:creationId xmlns:p14="http://schemas.microsoft.com/office/powerpoint/2010/main" val="324517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a:xfrm>
            <a:off x="1143000" y="685800"/>
            <a:ext cx="4572000" cy="3429000"/>
          </a:xfrm>
          <a:ln/>
        </p:spPr>
      </p:sp>
      <p:sp>
        <p:nvSpPr>
          <p:cNvPr id="1617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617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D94079E-9F8F-4BFD-8677-151C94E590AE}" type="slidenum">
              <a:rPr lang="en-US" altLang="el-GR" smtClean="0">
                <a:latin typeface="Tahoma" pitchFamily="34" charset="0"/>
              </a:rPr>
              <a:pPr eaLnBrk="1" hangingPunct="1"/>
              <a:t>25</a:t>
            </a:fld>
            <a:endParaRPr lang="en-US" altLang="el-GR" smtClean="0">
              <a:latin typeface="Tahoma" pitchFamily="34" charset="0"/>
            </a:endParaRPr>
          </a:p>
        </p:txBody>
      </p:sp>
    </p:spTree>
    <p:extLst>
      <p:ext uri="{BB962C8B-B14F-4D97-AF65-F5344CB8AC3E}">
        <p14:creationId xmlns:p14="http://schemas.microsoft.com/office/powerpoint/2010/main" val="362526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a:xfrm>
            <a:off x="1143000" y="685800"/>
            <a:ext cx="4572000" cy="3429000"/>
          </a:xfrm>
          <a:ln/>
        </p:spPr>
      </p:sp>
      <p:sp>
        <p:nvSpPr>
          <p:cNvPr id="1628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628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FC4B8F3C-B804-4D6B-9EC5-4A56DB1B9750}" type="slidenum">
              <a:rPr lang="en-US" altLang="el-GR" smtClean="0">
                <a:latin typeface="Tahoma" pitchFamily="34" charset="0"/>
              </a:rPr>
              <a:pPr eaLnBrk="1" hangingPunct="1"/>
              <a:t>26</a:t>
            </a:fld>
            <a:endParaRPr lang="en-US" altLang="el-GR" smtClean="0">
              <a:latin typeface="Tahoma" pitchFamily="34" charset="0"/>
            </a:endParaRPr>
          </a:p>
        </p:txBody>
      </p:sp>
    </p:spTree>
    <p:extLst>
      <p:ext uri="{BB962C8B-B14F-4D97-AF65-F5344CB8AC3E}">
        <p14:creationId xmlns:p14="http://schemas.microsoft.com/office/powerpoint/2010/main" val="372027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DB6B70E7-B7CB-4B1C-A540-6F4E393BE7F5}" type="slidenum">
              <a:rPr lang="en-GB" altLang="el-GR" smtClean="0">
                <a:latin typeface="Tahoma" pitchFamily="34" charset="0"/>
              </a:rPr>
              <a:pPr eaLnBrk="1" hangingPunct="1"/>
              <a:t>27</a:t>
            </a:fld>
            <a:endParaRPr lang="en-GB" altLang="el-GR" smtClean="0">
              <a:latin typeface="Tahoma" pitchFamily="34" charset="0"/>
            </a:endParaRPr>
          </a:p>
        </p:txBody>
      </p:sp>
      <p:sp>
        <p:nvSpPr>
          <p:cNvPr id="163843" name="Rectangle 2"/>
          <p:cNvSpPr>
            <a:spLocks noGrp="1" noRot="1" noChangeAspect="1" noChangeArrowheads="1" noTextEdit="1"/>
          </p:cNvSpPr>
          <p:nvPr>
            <p:ph type="sldImg"/>
          </p:nvPr>
        </p:nvSpPr>
        <p:spPr>
          <a:xfrm>
            <a:off x="1143000" y="685800"/>
            <a:ext cx="4572000" cy="3429000"/>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2607081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3E555E9-7928-4542-AE12-D99B69F2181B}" type="slidenum">
              <a:rPr lang="en-GB" altLang="el-GR" smtClean="0">
                <a:latin typeface="Tahoma" pitchFamily="34" charset="0"/>
              </a:rPr>
              <a:pPr eaLnBrk="1" hangingPunct="1"/>
              <a:t>28</a:t>
            </a:fld>
            <a:endParaRPr lang="en-GB" altLang="el-GR" smtClean="0">
              <a:latin typeface="Tahoma" pitchFamily="34" charset="0"/>
            </a:endParaRPr>
          </a:p>
        </p:txBody>
      </p:sp>
      <p:sp>
        <p:nvSpPr>
          <p:cNvPr id="164867" name="Rectangle 2"/>
          <p:cNvSpPr>
            <a:spLocks noGrp="1" noRot="1" noChangeAspect="1" noChangeArrowheads="1" noTextEdit="1"/>
          </p:cNvSpPr>
          <p:nvPr>
            <p:ph type="sldImg"/>
          </p:nvPr>
        </p:nvSpPr>
        <p:spPr>
          <a:xfrm>
            <a:off x="1143000" y="685800"/>
            <a:ext cx="4572000" cy="3429000"/>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81134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E8E5157-C3DD-4A15-AB9E-752E8E84A3A9}" type="slidenum">
              <a:rPr lang="en-GB" altLang="el-GR" smtClean="0">
                <a:latin typeface="Tahoma" pitchFamily="34" charset="0"/>
              </a:rPr>
              <a:pPr eaLnBrk="1" hangingPunct="1"/>
              <a:t>29</a:t>
            </a:fld>
            <a:endParaRPr lang="en-GB" altLang="el-GR" smtClean="0">
              <a:latin typeface="Tahoma" pitchFamily="34" charset="0"/>
            </a:endParaRPr>
          </a:p>
        </p:txBody>
      </p:sp>
      <p:sp>
        <p:nvSpPr>
          <p:cNvPr id="165891" name="Rectangle 2"/>
          <p:cNvSpPr>
            <a:spLocks noGrp="1" noRot="1" noChangeAspect="1" noChangeArrowheads="1" noTextEdit="1"/>
          </p:cNvSpPr>
          <p:nvPr>
            <p:ph type="sldImg"/>
          </p:nvPr>
        </p:nvSpPr>
        <p:spPr>
          <a:xfrm>
            <a:off x="1143000" y="685800"/>
            <a:ext cx="4572000" cy="3429000"/>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396317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A621393-3B32-484B-8DB8-9DC52DE7775F}" type="slidenum">
              <a:rPr lang="en-GB" altLang="el-GR" smtClean="0">
                <a:latin typeface="Tahoma" pitchFamily="34" charset="0"/>
              </a:rPr>
              <a:pPr eaLnBrk="1" hangingPunct="1"/>
              <a:t>30</a:t>
            </a:fld>
            <a:endParaRPr lang="en-GB" altLang="el-GR" smtClean="0">
              <a:latin typeface="Tahoma" pitchFamily="34" charset="0"/>
            </a:endParaRPr>
          </a:p>
        </p:txBody>
      </p:sp>
      <p:sp>
        <p:nvSpPr>
          <p:cNvPr id="166915" name="Rectangle 2"/>
          <p:cNvSpPr>
            <a:spLocks noGrp="1" noRot="1" noChangeAspect="1" noChangeArrowheads="1" noTextEdit="1"/>
          </p:cNvSpPr>
          <p:nvPr>
            <p:ph type="sldImg"/>
          </p:nvPr>
        </p:nvSpPr>
        <p:spPr>
          <a:xfrm>
            <a:off x="1143000" y="685800"/>
            <a:ext cx="45720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520634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5A3C926-8C0C-445A-8016-27A11DEAB698}" type="slidenum">
              <a:rPr lang="en-GB" altLang="el-GR" smtClean="0">
                <a:latin typeface="Tahoma" pitchFamily="34" charset="0"/>
              </a:rPr>
              <a:pPr eaLnBrk="1" hangingPunct="1"/>
              <a:t>31</a:t>
            </a:fld>
            <a:endParaRPr lang="en-GB" altLang="el-GR" smtClean="0">
              <a:latin typeface="Tahoma" pitchFamily="34" charset="0"/>
            </a:endParaRPr>
          </a:p>
        </p:txBody>
      </p:sp>
      <p:sp>
        <p:nvSpPr>
          <p:cNvPr id="16793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794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45</a:t>
            </a:r>
          </a:p>
        </p:txBody>
      </p:sp>
      <p:sp>
        <p:nvSpPr>
          <p:cNvPr id="16794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794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794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6794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We can calculate the earliest possible starting times and earliest possible finishing times for each activity.</a:t>
            </a:r>
          </a:p>
        </p:txBody>
      </p:sp>
    </p:spTree>
    <p:extLst>
      <p:ext uri="{BB962C8B-B14F-4D97-AF65-F5344CB8AC3E}">
        <p14:creationId xmlns:p14="http://schemas.microsoft.com/office/powerpoint/2010/main" val="5820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a:xfrm>
            <a:off x="1143000" y="685800"/>
            <a:ext cx="4572000" cy="3429000"/>
          </a:xfrm>
          <a:ln/>
        </p:spPr>
      </p:sp>
      <p:sp>
        <p:nvSpPr>
          <p:cNvPr id="1402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02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52990F5C-7753-4AC2-92F8-A9DCB81C4D0A}" type="slidenum">
              <a:rPr lang="en-GB" altLang="el-GR" smtClean="0">
                <a:latin typeface="Tahoma" pitchFamily="34" charset="0"/>
              </a:rPr>
              <a:pPr eaLnBrk="1" hangingPunct="1"/>
              <a:t>5</a:t>
            </a:fld>
            <a:endParaRPr lang="en-GB" altLang="el-GR" smtClean="0">
              <a:latin typeface="Tahoma" pitchFamily="34" charset="0"/>
            </a:endParaRPr>
          </a:p>
        </p:txBody>
      </p:sp>
    </p:spTree>
    <p:extLst>
      <p:ext uri="{BB962C8B-B14F-4D97-AF65-F5344CB8AC3E}">
        <p14:creationId xmlns:p14="http://schemas.microsoft.com/office/powerpoint/2010/main" val="1697791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3B13A64-F370-4FDA-8DE8-1D6C52FAA0B0}" type="slidenum">
              <a:rPr lang="en-GB" altLang="el-GR" smtClean="0">
                <a:latin typeface="Tahoma" pitchFamily="34" charset="0"/>
              </a:rPr>
              <a:pPr eaLnBrk="1" hangingPunct="1"/>
              <a:t>32</a:t>
            </a:fld>
            <a:endParaRPr lang="en-GB" altLang="el-GR" smtClean="0">
              <a:latin typeface="Tahoma" pitchFamily="34" charset="0"/>
            </a:endParaRPr>
          </a:p>
        </p:txBody>
      </p:sp>
      <p:sp>
        <p:nvSpPr>
          <p:cNvPr id="16896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896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46</a:t>
            </a:r>
          </a:p>
        </p:txBody>
      </p:sp>
      <p:sp>
        <p:nvSpPr>
          <p:cNvPr id="16896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896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896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6896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2565134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4D0DC14-0DD0-45BF-B0BA-636EE6CB584A}" type="slidenum">
              <a:rPr lang="en-GB" altLang="el-GR" smtClean="0">
                <a:latin typeface="Tahoma" pitchFamily="34" charset="0"/>
              </a:rPr>
              <a:pPr eaLnBrk="1" hangingPunct="1"/>
              <a:t>33</a:t>
            </a:fld>
            <a:endParaRPr lang="en-GB" altLang="el-GR" smtClean="0">
              <a:latin typeface="Tahoma" pitchFamily="34" charset="0"/>
            </a:endParaRPr>
          </a:p>
        </p:txBody>
      </p:sp>
      <p:sp>
        <p:nvSpPr>
          <p:cNvPr id="16998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998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47</a:t>
            </a:r>
          </a:p>
        </p:txBody>
      </p:sp>
      <p:sp>
        <p:nvSpPr>
          <p:cNvPr id="16998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999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6999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6999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568408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8F3073B-E40B-4891-9F2F-0D5E6BADCE2B}" type="slidenum">
              <a:rPr lang="en-GB" altLang="el-GR" smtClean="0">
                <a:latin typeface="Tahoma" pitchFamily="34" charset="0"/>
              </a:rPr>
              <a:pPr eaLnBrk="1" hangingPunct="1"/>
              <a:t>34</a:t>
            </a:fld>
            <a:endParaRPr lang="en-GB" altLang="el-GR" smtClean="0">
              <a:latin typeface="Tahoma" pitchFamily="34" charset="0"/>
            </a:endParaRPr>
          </a:p>
        </p:txBody>
      </p:sp>
      <p:sp>
        <p:nvSpPr>
          <p:cNvPr id="17101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101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48</a:t>
            </a:r>
          </a:p>
        </p:txBody>
      </p:sp>
      <p:sp>
        <p:nvSpPr>
          <p:cNvPr id="17101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101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101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101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530392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FA2012EF-4AA1-446A-996E-60B8F9C2A890}" type="slidenum">
              <a:rPr lang="en-GB" altLang="el-GR" smtClean="0">
                <a:latin typeface="Tahoma" pitchFamily="34" charset="0"/>
              </a:rPr>
              <a:pPr eaLnBrk="1" hangingPunct="1"/>
              <a:t>35</a:t>
            </a:fld>
            <a:endParaRPr lang="en-GB" altLang="el-GR" smtClean="0">
              <a:latin typeface="Tahoma" pitchFamily="34" charset="0"/>
            </a:endParaRPr>
          </a:p>
        </p:txBody>
      </p:sp>
      <p:sp>
        <p:nvSpPr>
          <p:cNvPr id="17203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203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49</a:t>
            </a:r>
          </a:p>
        </p:txBody>
      </p:sp>
      <p:sp>
        <p:nvSpPr>
          <p:cNvPr id="17203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203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203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204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The calculations must proceed through the network after earlier activities are calculated. For example, activity D can not start until activity B is complete.</a:t>
            </a:r>
          </a:p>
        </p:txBody>
      </p:sp>
    </p:spTree>
    <p:extLst>
      <p:ext uri="{BB962C8B-B14F-4D97-AF65-F5344CB8AC3E}">
        <p14:creationId xmlns:p14="http://schemas.microsoft.com/office/powerpoint/2010/main" val="187820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F7D03C80-895F-453A-8D3E-FA1C1D61EC56}" type="slidenum">
              <a:rPr lang="en-GB" altLang="el-GR" smtClean="0">
                <a:latin typeface="Tahoma" pitchFamily="34" charset="0"/>
              </a:rPr>
              <a:pPr eaLnBrk="1" hangingPunct="1"/>
              <a:t>36</a:t>
            </a:fld>
            <a:endParaRPr lang="en-GB" altLang="el-GR" smtClean="0">
              <a:latin typeface="Tahoma" pitchFamily="34" charset="0"/>
            </a:endParaRPr>
          </a:p>
        </p:txBody>
      </p:sp>
      <p:sp>
        <p:nvSpPr>
          <p:cNvPr id="17305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306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50</a:t>
            </a:r>
          </a:p>
        </p:txBody>
      </p:sp>
      <p:sp>
        <p:nvSpPr>
          <p:cNvPr id="17306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306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306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306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4041305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16D90F0-CC9F-4B9C-BC21-B9CD566F8487}" type="slidenum">
              <a:rPr lang="en-GB" altLang="el-GR" smtClean="0">
                <a:latin typeface="Tahoma" pitchFamily="34" charset="0"/>
              </a:rPr>
              <a:pPr eaLnBrk="1" hangingPunct="1"/>
              <a:t>37</a:t>
            </a:fld>
            <a:endParaRPr lang="en-GB" altLang="el-GR" smtClean="0">
              <a:latin typeface="Tahoma" pitchFamily="34" charset="0"/>
            </a:endParaRPr>
          </a:p>
        </p:txBody>
      </p:sp>
      <p:sp>
        <p:nvSpPr>
          <p:cNvPr id="17408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408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51</a:t>
            </a:r>
          </a:p>
        </p:txBody>
      </p:sp>
      <p:sp>
        <p:nvSpPr>
          <p:cNvPr id="17408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408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408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408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334558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5775F44D-E636-4CD4-9333-D17CF53661AC}" type="slidenum">
              <a:rPr lang="en-GB" altLang="el-GR" smtClean="0">
                <a:latin typeface="Tahoma" pitchFamily="34" charset="0"/>
              </a:rPr>
              <a:pPr eaLnBrk="1" hangingPunct="1"/>
              <a:t>38</a:t>
            </a:fld>
            <a:endParaRPr lang="en-GB" altLang="el-GR" smtClean="0">
              <a:latin typeface="Tahoma" pitchFamily="34" charset="0"/>
            </a:endParaRPr>
          </a:p>
        </p:txBody>
      </p:sp>
      <p:sp>
        <p:nvSpPr>
          <p:cNvPr id="17510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510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52</a:t>
            </a:r>
          </a:p>
        </p:txBody>
      </p:sp>
      <p:sp>
        <p:nvSpPr>
          <p:cNvPr id="17510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511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511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511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971578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2CF9438-F01F-4C60-803C-5348BDA6FDBD}" type="slidenum">
              <a:rPr lang="en-GB" altLang="el-GR" smtClean="0">
                <a:latin typeface="Tahoma" pitchFamily="34" charset="0"/>
              </a:rPr>
              <a:pPr eaLnBrk="1" hangingPunct="1"/>
              <a:t>39</a:t>
            </a:fld>
            <a:endParaRPr lang="en-GB" altLang="el-GR" smtClean="0">
              <a:latin typeface="Tahoma" pitchFamily="34" charset="0"/>
            </a:endParaRPr>
          </a:p>
        </p:txBody>
      </p:sp>
      <p:sp>
        <p:nvSpPr>
          <p:cNvPr id="17613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613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53</a:t>
            </a:r>
          </a:p>
        </p:txBody>
      </p:sp>
      <p:sp>
        <p:nvSpPr>
          <p:cNvPr id="17613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613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613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613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147996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0BBAF60-FB19-478C-BC2F-70CE17D9A411}" type="slidenum">
              <a:rPr lang="en-GB" altLang="el-GR" smtClean="0">
                <a:latin typeface="Tahoma" pitchFamily="34" charset="0"/>
              </a:rPr>
              <a:pPr eaLnBrk="1" hangingPunct="1"/>
              <a:t>40</a:t>
            </a:fld>
            <a:endParaRPr lang="en-GB" altLang="el-GR" smtClean="0">
              <a:latin typeface="Tahoma" pitchFamily="34" charset="0"/>
            </a:endParaRPr>
          </a:p>
        </p:txBody>
      </p:sp>
      <p:sp>
        <p:nvSpPr>
          <p:cNvPr id="17715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715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54</a:t>
            </a:r>
          </a:p>
        </p:txBody>
      </p:sp>
      <p:sp>
        <p:nvSpPr>
          <p:cNvPr id="17715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715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715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716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In this way ES and EF times can be completed for the entire network.</a:t>
            </a:r>
          </a:p>
        </p:txBody>
      </p:sp>
    </p:spTree>
    <p:extLst>
      <p:ext uri="{BB962C8B-B14F-4D97-AF65-F5344CB8AC3E}">
        <p14:creationId xmlns:p14="http://schemas.microsoft.com/office/powerpoint/2010/main" val="365048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0A9ED41-54DE-4E00-A005-7F36BAB14F02}" type="slidenum">
              <a:rPr lang="en-GB" altLang="el-GR" smtClean="0">
                <a:latin typeface="Tahoma" pitchFamily="34" charset="0"/>
              </a:rPr>
              <a:pPr eaLnBrk="1" hangingPunct="1"/>
              <a:t>41</a:t>
            </a:fld>
            <a:endParaRPr lang="en-GB" altLang="el-GR" smtClean="0">
              <a:latin typeface="Tahoma" pitchFamily="34" charset="0"/>
            </a:endParaRPr>
          </a:p>
        </p:txBody>
      </p:sp>
      <p:sp>
        <p:nvSpPr>
          <p:cNvPr id="17817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818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55</a:t>
            </a:r>
          </a:p>
        </p:txBody>
      </p:sp>
      <p:sp>
        <p:nvSpPr>
          <p:cNvPr id="17818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818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818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818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In much the same fashion, late start and late finish times can be calculated working backward through the network. This is Example 4.3 in the text.</a:t>
            </a:r>
            <a:endParaRPr lang="en-US" altLang="el-GR" smtClean="0">
              <a:latin typeface="Times" charset="0"/>
              <a:cs typeface="Times" charset="0"/>
            </a:endParaRPr>
          </a:p>
          <a:p>
            <a:pPr defTabSz="703402"/>
            <a:endParaRPr lang="en-US" altLang="el-GR" smtClean="0">
              <a:latin typeface="Times" charset="0"/>
              <a:cs typeface="Times" charset="0"/>
            </a:endParaRPr>
          </a:p>
          <a:p>
            <a:pPr defTabSz="703402"/>
            <a:r>
              <a:rPr lang="en-US" altLang="el-GR" smtClean="0">
                <a:latin typeface="Times" charset="0"/>
                <a:cs typeface="Times" charset="0"/>
              </a:rPr>
              <a:t>This slide advances automatically.</a:t>
            </a:r>
          </a:p>
          <a:p>
            <a:pPr defTabSz="703402"/>
            <a:endParaRPr lang="en-US" altLang="el-GR" smtClean="0"/>
          </a:p>
        </p:txBody>
      </p:sp>
    </p:spTree>
    <p:extLst>
      <p:ext uri="{BB962C8B-B14F-4D97-AF65-F5344CB8AC3E}">
        <p14:creationId xmlns:p14="http://schemas.microsoft.com/office/powerpoint/2010/main" val="171818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εικόνας διαφάνειας"/>
          <p:cNvSpPr>
            <a:spLocks noGrp="1" noRot="1" noChangeAspect="1" noTextEdit="1"/>
          </p:cNvSpPr>
          <p:nvPr>
            <p:ph type="sldImg"/>
          </p:nvPr>
        </p:nvSpPr>
        <p:spPr>
          <a:xfrm>
            <a:off x="1143000" y="685800"/>
            <a:ext cx="4572000" cy="3429000"/>
          </a:xfrm>
          <a:ln/>
        </p:spPr>
      </p:sp>
      <p:sp>
        <p:nvSpPr>
          <p:cNvPr id="1413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13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C0E37A3-9D8F-4526-B09D-5C8F007FC878}" type="slidenum">
              <a:rPr lang="en-GB" altLang="el-GR" smtClean="0">
                <a:latin typeface="Tahoma" pitchFamily="34" charset="0"/>
              </a:rPr>
              <a:pPr eaLnBrk="1" hangingPunct="1"/>
              <a:t>6</a:t>
            </a:fld>
            <a:endParaRPr lang="en-GB" altLang="el-GR" smtClean="0">
              <a:latin typeface="Tahoma" pitchFamily="34" charset="0"/>
            </a:endParaRPr>
          </a:p>
        </p:txBody>
      </p:sp>
    </p:spTree>
    <p:extLst>
      <p:ext uri="{BB962C8B-B14F-4D97-AF65-F5344CB8AC3E}">
        <p14:creationId xmlns:p14="http://schemas.microsoft.com/office/powerpoint/2010/main" val="950841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4385284-2972-42BB-AF1B-D394AA5E5161}" type="slidenum">
              <a:rPr lang="en-GB" altLang="el-GR" smtClean="0">
                <a:latin typeface="Tahoma" pitchFamily="34" charset="0"/>
              </a:rPr>
              <a:pPr eaLnBrk="1" hangingPunct="1"/>
              <a:t>42</a:t>
            </a:fld>
            <a:endParaRPr lang="en-GB" altLang="el-GR" smtClean="0">
              <a:latin typeface="Tahoma" pitchFamily="34" charset="0"/>
            </a:endParaRPr>
          </a:p>
        </p:txBody>
      </p:sp>
      <p:sp>
        <p:nvSpPr>
          <p:cNvPr id="17920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920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56</a:t>
            </a:r>
          </a:p>
        </p:txBody>
      </p:sp>
      <p:sp>
        <p:nvSpPr>
          <p:cNvPr id="17920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920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7920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7920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185180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3E6C8BF-A5E5-4BC5-9AB0-90BEF9C136F9}" type="slidenum">
              <a:rPr lang="en-GB" altLang="el-GR" smtClean="0">
                <a:latin typeface="Tahoma" pitchFamily="34" charset="0"/>
              </a:rPr>
              <a:pPr eaLnBrk="1" hangingPunct="1"/>
              <a:t>43</a:t>
            </a:fld>
            <a:endParaRPr lang="en-GB" altLang="el-GR" smtClean="0">
              <a:latin typeface="Tahoma" pitchFamily="34" charset="0"/>
            </a:endParaRPr>
          </a:p>
        </p:txBody>
      </p:sp>
      <p:sp>
        <p:nvSpPr>
          <p:cNvPr id="18022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022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57</a:t>
            </a:r>
          </a:p>
        </p:txBody>
      </p:sp>
      <p:sp>
        <p:nvSpPr>
          <p:cNvPr id="18022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023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023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023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006467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B7E2426-CA55-44A4-A6B9-63B93EA2B58F}" type="slidenum">
              <a:rPr lang="en-GB" altLang="el-GR" smtClean="0">
                <a:latin typeface="Tahoma" pitchFamily="34" charset="0"/>
              </a:rPr>
              <a:pPr eaLnBrk="1" hangingPunct="1"/>
              <a:t>44</a:t>
            </a:fld>
            <a:endParaRPr lang="en-GB" altLang="el-GR" smtClean="0">
              <a:latin typeface="Tahoma" pitchFamily="34" charset="0"/>
            </a:endParaRPr>
          </a:p>
        </p:txBody>
      </p:sp>
      <p:sp>
        <p:nvSpPr>
          <p:cNvPr id="18125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125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58</a:t>
            </a:r>
          </a:p>
        </p:txBody>
      </p:sp>
      <p:sp>
        <p:nvSpPr>
          <p:cNvPr id="18125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125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125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125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365562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B27D877-487D-4532-A0EB-146A300BFF10}" type="slidenum">
              <a:rPr lang="en-GB" altLang="el-GR" smtClean="0">
                <a:latin typeface="Tahoma" pitchFamily="34" charset="0"/>
              </a:rPr>
              <a:pPr eaLnBrk="1" hangingPunct="1"/>
              <a:t>45</a:t>
            </a:fld>
            <a:endParaRPr lang="en-GB" altLang="el-GR" smtClean="0">
              <a:latin typeface="Tahoma" pitchFamily="34" charset="0"/>
            </a:endParaRPr>
          </a:p>
        </p:txBody>
      </p:sp>
      <p:sp>
        <p:nvSpPr>
          <p:cNvPr id="18227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227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59</a:t>
            </a:r>
          </a:p>
        </p:txBody>
      </p:sp>
      <p:sp>
        <p:nvSpPr>
          <p:cNvPr id="18227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227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227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228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1266602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D107C201-263C-40A9-A77C-13B72D3D1C4B}" type="slidenum">
              <a:rPr lang="en-GB" altLang="el-GR" smtClean="0">
                <a:latin typeface="Tahoma" pitchFamily="34" charset="0"/>
              </a:rPr>
              <a:pPr eaLnBrk="1" hangingPunct="1"/>
              <a:t>46</a:t>
            </a:fld>
            <a:endParaRPr lang="en-GB" altLang="el-GR" smtClean="0">
              <a:latin typeface="Tahoma" pitchFamily="34" charset="0"/>
            </a:endParaRPr>
          </a:p>
        </p:txBody>
      </p:sp>
      <p:sp>
        <p:nvSpPr>
          <p:cNvPr id="18329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330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60</a:t>
            </a:r>
          </a:p>
        </p:txBody>
      </p:sp>
      <p:sp>
        <p:nvSpPr>
          <p:cNvPr id="18330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330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330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330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2104204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7B5AA90-CDF9-4693-AD20-AB28B3F37041}" type="slidenum">
              <a:rPr lang="en-GB" altLang="el-GR" smtClean="0">
                <a:latin typeface="Tahoma" pitchFamily="34" charset="0"/>
              </a:rPr>
              <a:pPr eaLnBrk="1" hangingPunct="1"/>
              <a:t>47</a:t>
            </a:fld>
            <a:endParaRPr lang="en-GB" altLang="el-GR" smtClean="0">
              <a:latin typeface="Tahoma" pitchFamily="34" charset="0"/>
            </a:endParaRPr>
          </a:p>
        </p:txBody>
      </p:sp>
      <p:sp>
        <p:nvSpPr>
          <p:cNvPr id="18432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432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61</a:t>
            </a:r>
          </a:p>
        </p:txBody>
      </p:sp>
      <p:sp>
        <p:nvSpPr>
          <p:cNvPr id="18432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432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432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432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429661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05B197B-76B5-4848-87BD-6D6F0A8EACF1}" type="slidenum">
              <a:rPr lang="en-GB" altLang="el-GR" smtClean="0">
                <a:latin typeface="Tahoma" pitchFamily="34" charset="0"/>
              </a:rPr>
              <a:pPr eaLnBrk="1" hangingPunct="1"/>
              <a:t>48</a:t>
            </a:fld>
            <a:endParaRPr lang="en-GB" altLang="el-GR" smtClean="0">
              <a:latin typeface="Tahoma" pitchFamily="34" charset="0"/>
            </a:endParaRPr>
          </a:p>
        </p:txBody>
      </p:sp>
      <p:sp>
        <p:nvSpPr>
          <p:cNvPr id="18534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534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62</a:t>
            </a:r>
          </a:p>
        </p:txBody>
      </p:sp>
      <p:sp>
        <p:nvSpPr>
          <p:cNvPr id="18534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535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535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535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smtClean="0"/>
          </a:p>
        </p:txBody>
      </p:sp>
    </p:spTree>
    <p:extLst>
      <p:ext uri="{BB962C8B-B14F-4D97-AF65-F5344CB8AC3E}">
        <p14:creationId xmlns:p14="http://schemas.microsoft.com/office/powerpoint/2010/main" val="3826336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680ED3F-EC8B-49CF-8474-B3116877B895}" type="slidenum">
              <a:rPr lang="en-GB" altLang="el-GR" smtClean="0">
                <a:latin typeface="Tahoma" pitchFamily="34" charset="0"/>
              </a:rPr>
              <a:pPr eaLnBrk="1" hangingPunct="1"/>
              <a:t>49</a:t>
            </a:fld>
            <a:endParaRPr lang="en-GB" altLang="el-GR" smtClean="0">
              <a:latin typeface="Tahoma" pitchFamily="34" charset="0"/>
            </a:endParaRPr>
          </a:p>
        </p:txBody>
      </p:sp>
      <p:sp>
        <p:nvSpPr>
          <p:cNvPr id="18637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637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69</a:t>
            </a:r>
          </a:p>
        </p:txBody>
      </p:sp>
      <p:sp>
        <p:nvSpPr>
          <p:cNvPr id="18637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637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8637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8637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smtClean="0"/>
              <a:t>The critical path will be the path with zero slack.</a:t>
            </a:r>
          </a:p>
        </p:txBody>
      </p:sp>
    </p:spTree>
    <p:extLst>
      <p:ext uri="{BB962C8B-B14F-4D97-AF65-F5344CB8AC3E}">
        <p14:creationId xmlns:p14="http://schemas.microsoft.com/office/powerpoint/2010/main" val="3848017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 Θέση εικόνας διαφάνειας"/>
          <p:cNvSpPr>
            <a:spLocks noGrp="1" noRot="1" noChangeAspect="1" noTextEdit="1"/>
          </p:cNvSpPr>
          <p:nvPr>
            <p:ph type="sldImg"/>
          </p:nvPr>
        </p:nvSpPr>
        <p:spPr>
          <a:xfrm>
            <a:off x="1143000" y="685800"/>
            <a:ext cx="4572000" cy="3429000"/>
          </a:xfrm>
          <a:ln/>
        </p:spPr>
      </p:sp>
      <p:sp>
        <p:nvSpPr>
          <p:cNvPr id="1873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873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582C096-2645-4D95-BBF2-BE5C2C2349D0}" type="slidenum">
              <a:rPr lang="en-US" altLang="el-GR" smtClean="0">
                <a:latin typeface="Tahoma" pitchFamily="34" charset="0"/>
              </a:rPr>
              <a:pPr eaLnBrk="1" hangingPunct="1"/>
              <a:t>50</a:t>
            </a:fld>
            <a:endParaRPr lang="en-US" altLang="el-GR" smtClean="0">
              <a:latin typeface="Tahoma" pitchFamily="34" charset="0"/>
            </a:endParaRPr>
          </a:p>
        </p:txBody>
      </p:sp>
    </p:spTree>
    <p:extLst>
      <p:ext uri="{BB962C8B-B14F-4D97-AF65-F5344CB8AC3E}">
        <p14:creationId xmlns:p14="http://schemas.microsoft.com/office/powerpoint/2010/main" val="1811681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 Θέση εικόνας διαφάνειας"/>
          <p:cNvSpPr>
            <a:spLocks noGrp="1" noRot="1" noChangeAspect="1" noTextEdit="1"/>
          </p:cNvSpPr>
          <p:nvPr>
            <p:ph type="sldImg"/>
          </p:nvPr>
        </p:nvSpPr>
        <p:spPr>
          <a:xfrm>
            <a:off x="1143000" y="685800"/>
            <a:ext cx="4572000" cy="3429000"/>
          </a:xfrm>
          <a:ln/>
        </p:spPr>
      </p:sp>
      <p:sp>
        <p:nvSpPr>
          <p:cNvPr id="1884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884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03E9A23-4644-4E69-ACB4-9A060FAB23FA}" type="slidenum">
              <a:rPr lang="ar-SA" altLang="el-GR" smtClean="0">
                <a:latin typeface="Tahoma" pitchFamily="34" charset="0"/>
              </a:rPr>
              <a:pPr eaLnBrk="1" hangingPunct="1"/>
              <a:t>51</a:t>
            </a:fld>
            <a:endParaRPr lang="de-DE" altLang="el-GR" smtClean="0">
              <a:latin typeface="Tahoma" pitchFamily="34" charset="0"/>
            </a:endParaRPr>
          </a:p>
        </p:txBody>
      </p:sp>
    </p:spTree>
    <p:extLst>
      <p:ext uri="{BB962C8B-B14F-4D97-AF65-F5344CB8AC3E}">
        <p14:creationId xmlns:p14="http://schemas.microsoft.com/office/powerpoint/2010/main" val="397299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C336BD21-2FD2-48C4-88A9-B7B708B5E0D5}" type="slidenum">
              <a:rPr lang="en-GB" altLang="el-GR" smtClean="0">
                <a:latin typeface="Tahoma" pitchFamily="34" charset="0"/>
              </a:rPr>
              <a:pPr eaLnBrk="1" hangingPunct="1"/>
              <a:t>7</a:t>
            </a:fld>
            <a:endParaRPr lang="en-GB" altLang="el-GR" smtClean="0">
              <a:latin typeface="Tahoma" pitchFamily="34" charset="0"/>
            </a:endParaRPr>
          </a:p>
        </p:txBody>
      </p:sp>
      <p:sp>
        <p:nvSpPr>
          <p:cNvPr id="14336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336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3</a:t>
            </a:r>
          </a:p>
        </p:txBody>
      </p:sp>
      <p:sp>
        <p:nvSpPr>
          <p:cNvPr id="14336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336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336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4336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4174461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 Θέση εικόνας διαφάνειας"/>
          <p:cNvSpPr>
            <a:spLocks noGrp="1" noRot="1" noChangeAspect="1" noTextEdit="1"/>
          </p:cNvSpPr>
          <p:nvPr>
            <p:ph type="sldImg"/>
          </p:nvPr>
        </p:nvSpPr>
        <p:spPr>
          <a:xfrm>
            <a:off x="1143000" y="685800"/>
            <a:ext cx="4572000" cy="3429000"/>
          </a:xfrm>
          <a:ln/>
        </p:spPr>
      </p:sp>
      <p:sp>
        <p:nvSpPr>
          <p:cNvPr id="1894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894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E6E8DFC-F919-4750-93F0-50DE6F249A1A}" type="slidenum">
              <a:rPr lang="ar-SA" altLang="el-GR" smtClean="0">
                <a:latin typeface="Tahoma" pitchFamily="34" charset="0"/>
              </a:rPr>
              <a:pPr eaLnBrk="1" hangingPunct="1"/>
              <a:t>52</a:t>
            </a:fld>
            <a:endParaRPr lang="de-DE" altLang="el-GR" smtClean="0">
              <a:latin typeface="Tahoma" pitchFamily="34" charset="0"/>
            </a:endParaRPr>
          </a:p>
        </p:txBody>
      </p:sp>
    </p:spTree>
    <p:extLst>
      <p:ext uri="{BB962C8B-B14F-4D97-AF65-F5344CB8AC3E}">
        <p14:creationId xmlns:p14="http://schemas.microsoft.com/office/powerpoint/2010/main" val="301206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15AE0F3-E2A3-4013-B1D8-E969AE01A1C4}" type="slidenum">
              <a:rPr lang="en-GB" altLang="el-GR" smtClean="0">
                <a:latin typeface="Tahoma" pitchFamily="34" charset="0"/>
              </a:rPr>
              <a:pPr eaLnBrk="1" hangingPunct="1"/>
              <a:t>53</a:t>
            </a:fld>
            <a:endParaRPr lang="en-GB" altLang="el-GR" smtClean="0">
              <a:latin typeface="Tahoma" pitchFamily="34" charset="0"/>
            </a:endParaRPr>
          </a:p>
        </p:txBody>
      </p:sp>
      <p:sp>
        <p:nvSpPr>
          <p:cNvPr id="190467" name="Rectangle 2"/>
          <p:cNvSpPr>
            <a:spLocks noGrp="1" noRot="1" noChangeAspect="1" noChangeArrowheads="1" noTextEdit="1"/>
          </p:cNvSpPr>
          <p:nvPr>
            <p:ph type="sldImg"/>
          </p:nvPr>
        </p:nvSpPr>
        <p:spPr>
          <a:xfrm>
            <a:off x="1143000" y="685800"/>
            <a:ext cx="4572000" cy="3429000"/>
          </a:xfrm>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066582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 Θέση εικόνας διαφάνειας"/>
          <p:cNvSpPr>
            <a:spLocks noGrp="1" noRot="1" noChangeAspect="1" noTextEdit="1"/>
          </p:cNvSpPr>
          <p:nvPr>
            <p:ph type="sldImg"/>
          </p:nvPr>
        </p:nvSpPr>
        <p:spPr>
          <a:xfrm>
            <a:off x="1143000" y="685800"/>
            <a:ext cx="4572000" cy="3429000"/>
          </a:xfrm>
          <a:ln/>
        </p:spPr>
      </p:sp>
      <p:sp>
        <p:nvSpPr>
          <p:cNvPr id="1914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
        <p:nvSpPr>
          <p:cNvPr id="1914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350E7BB-83CC-4CBD-AAA3-AE389BD594BB}" type="slidenum">
              <a:rPr lang="en-GB" altLang="el-GR" smtClean="0">
                <a:latin typeface="Tahoma" pitchFamily="34" charset="0"/>
              </a:rPr>
              <a:pPr eaLnBrk="1" hangingPunct="1"/>
              <a:t>54</a:t>
            </a:fld>
            <a:endParaRPr lang="en-GB" altLang="el-GR" dirty="0" smtClean="0">
              <a:latin typeface="Tahoma" pitchFamily="34" charset="0"/>
            </a:endParaRPr>
          </a:p>
        </p:txBody>
      </p:sp>
    </p:spTree>
    <p:extLst>
      <p:ext uri="{BB962C8B-B14F-4D97-AF65-F5344CB8AC3E}">
        <p14:creationId xmlns:p14="http://schemas.microsoft.com/office/powerpoint/2010/main" val="93118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6B16754-704E-4E34-A467-E64FD2CED2EC}" type="slidenum">
              <a:rPr lang="en-GB" altLang="el-GR" smtClean="0">
                <a:latin typeface="Tahoma" pitchFamily="34" charset="0"/>
              </a:rPr>
              <a:pPr eaLnBrk="1" hangingPunct="1"/>
              <a:t>55</a:t>
            </a:fld>
            <a:endParaRPr lang="en-GB" altLang="el-GR" smtClean="0">
              <a:latin typeface="Tahoma" pitchFamily="34" charset="0"/>
            </a:endParaRPr>
          </a:p>
        </p:txBody>
      </p:sp>
      <p:sp>
        <p:nvSpPr>
          <p:cNvPr id="19251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251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75</a:t>
            </a:r>
          </a:p>
        </p:txBody>
      </p:sp>
      <p:sp>
        <p:nvSpPr>
          <p:cNvPr id="19251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251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251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9252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r>
              <a:rPr lang="en-US" altLang="el-GR" smtClean="0"/>
              <a:t>Often referred to as the PERT technique, the use of probabilistic time estimates allows for additional analysis of the project network.</a:t>
            </a:r>
          </a:p>
        </p:txBody>
      </p:sp>
    </p:spTree>
    <p:extLst>
      <p:ext uri="{BB962C8B-B14F-4D97-AF65-F5344CB8AC3E}">
        <p14:creationId xmlns:p14="http://schemas.microsoft.com/office/powerpoint/2010/main" val="4174261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F21C136C-51DD-4315-9079-A9350B622BF1}" type="slidenum">
              <a:rPr lang="en-GB" altLang="el-GR" smtClean="0">
                <a:latin typeface="Tahoma" pitchFamily="34" charset="0"/>
              </a:rPr>
              <a:pPr eaLnBrk="1" hangingPunct="1"/>
              <a:t>56</a:t>
            </a:fld>
            <a:endParaRPr lang="en-GB" altLang="el-GR" smtClean="0">
              <a:latin typeface="Tahoma" pitchFamily="34" charset="0"/>
            </a:endParaRPr>
          </a:p>
        </p:txBody>
      </p:sp>
      <p:sp>
        <p:nvSpPr>
          <p:cNvPr id="19353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354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79</a:t>
            </a:r>
          </a:p>
        </p:txBody>
      </p:sp>
      <p:sp>
        <p:nvSpPr>
          <p:cNvPr id="19354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354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354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9354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r>
              <a:rPr lang="en-US" altLang="el-GR" smtClean="0"/>
              <a:t>This table shows all the expected task times and variances for use in the probabilistic calculations.</a:t>
            </a:r>
          </a:p>
        </p:txBody>
      </p:sp>
    </p:spTree>
    <p:extLst>
      <p:ext uri="{BB962C8B-B14F-4D97-AF65-F5344CB8AC3E}">
        <p14:creationId xmlns:p14="http://schemas.microsoft.com/office/powerpoint/2010/main" val="272148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8D348B32-FF87-4681-A96E-916752EE9538}" type="slidenum">
              <a:rPr lang="en-GB" altLang="el-GR" smtClean="0">
                <a:latin typeface="Tahoma" pitchFamily="34" charset="0"/>
              </a:rPr>
              <a:pPr eaLnBrk="1" hangingPunct="1"/>
              <a:t>57</a:t>
            </a:fld>
            <a:endParaRPr lang="en-GB" altLang="el-GR" smtClean="0">
              <a:latin typeface="Tahoma" pitchFamily="34" charset="0"/>
            </a:endParaRPr>
          </a:p>
        </p:txBody>
      </p:sp>
      <p:sp>
        <p:nvSpPr>
          <p:cNvPr id="194563" name="Rectangle 2"/>
          <p:cNvSpPr>
            <a:spLocks noGrp="1" noRot="1" noChangeAspect="1" noChangeArrowheads="1" noTextEdit="1"/>
          </p:cNvSpPr>
          <p:nvPr>
            <p:ph type="sldImg"/>
          </p:nvPr>
        </p:nvSpPr>
        <p:spPr>
          <a:xfrm>
            <a:off x="1143000" y="685800"/>
            <a:ext cx="4572000" cy="3429000"/>
          </a:xfrm>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774835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092C717-B2B7-4476-BB44-75988BFA3F9D}" type="slidenum">
              <a:rPr lang="en-GB" altLang="el-GR" smtClean="0">
                <a:latin typeface="Tahoma" pitchFamily="34" charset="0"/>
              </a:rPr>
              <a:pPr eaLnBrk="1" hangingPunct="1"/>
              <a:t>58</a:t>
            </a:fld>
            <a:endParaRPr lang="en-GB" altLang="el-GR" smtClean="0">
              <a:latin typeface="Tahoma" pitchFamily="34" charset="0"/>
            </a:endParaRPr>
          </a:p>
        </p:txBody>
      </p:sp>
      <p:sp>
        <p:nvSpPr>
          <p:cNvPr id="19558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558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82</a:t>
            </a:r>
          </a:p>
        </p:txBody>
      </p:sp>
      <p:sp>
        <p:nvSpPr>
          <p:cNvPr id="19558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559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559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9559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3204697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203DC0C-82D7-4C93-AD37-457408D69C87}" type="slidenum">
              <a:rPr lang="en-GB" altLang="el-GR" smtClean="0">
                <a:latin typeface="Tahoma" pitchFamily="34" charset="0"/>
              </a:rPr>
              <a:pPr eaLnBrk="1" hangingPunct="1"/>
              <a:t>59</a:t>
            </a:fld>
            <a:endParaRPr lang="en-GB" altLang="el-GR" smtClean="0">
              <a:latin typeface="Tahoma" pitchFamily="34" charset="0"/>
            </a:endParaRPr>
          </a:p>
        </p:txBody>
      </p:sp>
      <p:sp>
        <p:nvSpPr>
          <p:cNvPr id="19661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661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86</a:t>
            </a:r>
          </a:p>
        </p:txBody>
      </p:sp>
      <p:sp>
        <p:nvSpPr>
          <p:cNvPr id="19661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661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661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9661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r>
              <a:rPr lang="en-US" altLang="el-GR" smtClean="0"/>
              <a:t>Here Figure 18.9 is overlaid to illustrate the current analysis.</a:t>
            </a:r>
          </a:p>
        </p:txBody>
      </p:sp>
    </p:spTree>
    <p:extLst>
      <p:ext uri="{BB962C8B-B14F-4D97-AF65-F5344CB8AC3E}">
        <p14:creationId xmlns:p14="http://schemas.microsoft.com/office/powerpoint/2010/main" val="1713924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30B5FB7-8FA3-4582-B9F4-E535C42AB14E}" type="slidenum">
              <a:rPr lang="en-GB" altLang="el-GR" smtClean="0">
                <a:latin typeface="Tahoma" pitchFamily="34" charset="0"/>
              </a:rPr>
              <a:pPr eaLnBrk="1" hangingPunct="1"/>
              <a:t>60</a:t>
            </a:fld>
            <a:endParaRPr lang="en-GB" altLang="el-GR" smtClean="0">
              <a:latin typeface="Tahoma" pitchFamily="34" charset="0"/>
            </a:endParaRPr>
          </a:p>
        </p:txBody>
      </p:sp>
      <p:sp>
        <p:nvSpPr>
          <p:cNvPr id="19763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763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87</a:t>
            </a:r>
          </a:p>
        </p:txBody>
      </p:sp>
      <p:sp>
        <p:nvSpPr>
          <p:cNvPr id="19763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763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9763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9764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334414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 Θέση εικόνας διαφάνειας"/>
          <p:cNvSpPr>
            <a:spLocks noGrp="1" noRot="1" noChangeAspect="1" noTextEdit="1"/>
          </p:cNvSpPr>
          <p:nvPr>
            <p:ph type="sldImg"/>
          </p:nvPr>
        </p:nvSpPr>
        <p:spPr>
          <a:xfrm>
            <a:off x="1143000" y="685800"/>
            <a:ext cx="4572000" cy="3429000"/>
          </a:xfrm>
          <a:ln/>
        </p:spPr>
      </p:sp>
      <p:sp>
        <p:nvSpPr>
          <p:cNvPr id="1986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9866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A846EE4-9BF1-45D7-B979-E9436E59E97F}" type="slidenum">
              <a:rPr lang="en-GB" altLang="el-GR" smtClean="0">
                <a:latin typeface="Tahoma" pitchFamily="34" charset="0"/>
              </a:rPr>
              <a:pPr eaLnBrk="1" hangingPunct="1"/>
              <a:t>61</a:t>
            </a:fld>
            <a:endParaRPr lang="en-GB" altLang="el-GR" smtClean="0">
              <a:latin typeface="Tahoma" pitchFamily="34" charset="0"/>
            </a:endParaRPr>
          </a:p>
        </p:txBody>
      </p:sp>
    </p:spTree>
    <p:extLst>
      <p:ext uri="{BB962C8B-B14F-4D97-AF65-F5344CB8AC3E}">
        <p14:creationId xmlns:p14="http://schemas.microsoft.com/office/powerpoint/2010/main" val="278221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CFF4C50-B434-444C-A6E0-6E34EB2615BC}" type="slidenum">
              <a:rPr lang="en-GB" altLang="el-GR" smtClean="0">
                <a:latin typeface="Tahoma" pitchFamily="34" charset="0"/>
              </a:rPr>
              <a:pPr eaLnBrk="1" hangingPunct="1"/>
              <a:t>8</a:t>
            </a:fld>
            <a:endParaRPr lang="en-GB" altLang="el-GR" smtClean="0">
              <a:latin typeface="Tahoma" pitchFamily="34" charset="0"/>
            </a:endParaRPr>
          </a:p>
        </p:txBody>
      </p:sp>
      <p:sp>
        <p:nvSpPr>
          <p:cNvPr id="14438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438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4</a:t>
            </a:r>
          </a:p>
        </p:txBody>
      </p:sp>
      <p:sp>
        <p:nvSpPr>
          <p:cNvPr id="14438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439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439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4439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2065366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465EFE75-DB0F-4A9F-BC7B-9E93C0FFB0F1}" type="slidenum">
              <a:rPr lang="en-GB" altLang="el-GR" smtClean="0">
                <a:latin typeface="Tahoma" pitchFamily="34" charset="0"/>
              </a:rPr>
              <a:pPr eaLnBrk="1" hangingPunct="1"/>
              <a:t>62</a:t>
            </a:fld>
            <a:endParaRPr lang="en-GB" altLang="el-GR" dirty="0" smtClean="0">
              <a:latin typeface="Tahoma" pitchFamily="34" charset="0"/>
            </a:endParaRPr>
          </a:p>
        </p:txBody>
      </p:sp>
      <p:sp>
        <p:nvSpPr>
          <p:cNvPr id="199683" name="Rectangle 2"/>
          <p:cNvSpPr>
            <a:spLocks noGrp="1" noRot="1" noChangeAspect="1" noChangeArrowheads="1" noTextEdit="1"/>
          </p:cNvSpPr>
          <p:nvPr>
            <p:ph type="sldImg"/>
          </p:nvPr>
        </p:nvSpPr>
        <p:spPr>
          <a:xfrm>
            <a:off x="1143000" y="685800"/>
            <a:ext cx="4572000" cy="3429000"/>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extLst>
      <p:ext uri="{BB962C8B-B14F-4D97-AF65-F5344CB8AC3E}">
        <p14:creationId xmlns:p14="http://schemas.microsoft.com/office/powerpoint/2010/main" val="2949404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4224ABEF-D3F6-4A3E-9315-CDB09FDA4C77}" type="slidenum">
              <a:rPr lang="en-GB" altLang="el-GR" smtClean="0">
                <a:latin typeface="Tahoma" pitchFamily="34" charset="0"/>
              </a:rPr>
              <a:pPr eaLnBrk="1" hangingPunct="1"/>
              <a:t>63</a:t>
            </a:fld>
            <a:endParaRPr lang="en-GB" altLang="el-GR" dirty="0" smtClean="0">
              <a:latin typeface="Tahoma" pitchFamily="34" charset="0"/>
            </a:endParaRPr>
          </a:p>
        </p:txBody>
      </p:sp>
      <p:sp>
        <p:nvSpPr>
          <p:cNvPr id="20070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l-GR" altLang="el-GR" dirty="0" smtClean="0"/>
          </a:p>
        </p:txBody>
      </p:sp>
      <p:sp>
        <p:nvSpPr>
          <p:cNvPr id="200708" name="Rectangle 3"/>
          <p:cNvSpPr>
            <a:spLocks noGrp="1" noRot="1" noChangeAspect="1" noChangeArrowheads="1" noTextEdit="1"/>
          </p:cNvSpPr>
          <p:nvPr>
            <p:ph type="sldImg"/>
          </p:nvPr>
        </p:nvSpPr>
        <p:spPr>
          <a:xfrm>
            <a:off x="1143000" y="685800"/>
            <a:ext cx="4572000" cy="3429000"/>
          </a:xfrm>
          <a:ln w="12700" cap="flat">
            <a:solidFill>
              <a:schemeClr val="tx1"/>
            </a:solidFill>
          </a:ln>
        </p:spPr>
      </p:sp>
    </p:spTree>
    <p:extLst>
      <p:ext uri="{BB962C8B-B14F-4D97-AF65-F5344CB8AC3E}">
        <p14:creationId xmlns:p14="http://schemas.microsoft.com/office/powerpoint/2010/main" val="8979963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56E18BB2-18E4-4AAD-AC70-95A0C9A12A51}" type="slidenum">
              <a:rPr lang="en-GB" altLang="el-GR" smtClean="0">
                <a:latin typeface="Tahoma" pitchFamily="34" charset="0"/>
              </a:rPr>
              <a:pPr eaLnBrk="1" hangingPunct="1"/>
              <a:t>64</a:t>
            </a:fld>
            <a:endParaRPr lang="en-GB" altLang="el-GR" dirty="0" smtClean="0">
              <a:latin typeface="Tahoma" pitchFamily="34" charset="0"/>
            </a:endParaRPr>
          </a:p>
        </p:txBody>
      </p:sp>
      <p:sp>
        <p:nvSpPr>
          <p:cNvPr id="2017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l-GR" altLang="el-GR" dirty="0" smtClean="0"/>
          </a:p>
        </p:txBody>
      </p:sp>
      <p:sp>
        <p:nvSpPr>
          <p:cNvPr id="201732" name="Rectangle 3"/>
          <p:cNvSpPr>
            <a:spLocks noGrp="1" noRot="1" noChangeAspect="1" noChangeArrowheads="1" noTextEdit="1"/>
          </p:cNvSpPr>
          <p:nvPr>
            <p:ph type="sldImg"/>
          </p:nvPr>
        </p:nvSpPr>
        <p:spPr>
          <a:xfrm>
            <a:off x="1143000" y="685800"/>
            <a:ext cx="4572000" cy="3429000"/>
          </a:xfrm>
          <a:ln w="12700" cap="flat">
            <a:solidFill>
              <a:schemeClr val="tx1"/>
            </a:solidFill>
          </a:ln>
        </p:spPr>
      </p:sp>
    </p:spTree>
    <p:extLst>
      <p:ext uri="{BB962C8B-B14F-4D97-AF65-F5344CB8AC3E}">
        <p14:creationId xmlns:p14="http://schemas.microsoft.com/office/powerpoint/2010/main" val="765258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 Θέση εικόνας διαφάνειας"/>
          <p:cNvSpPr>
            <a:spLocks noGrp="1" noRot="1" noChangeAspect="1" noTextEdit="1"/>
          </p:cNvSpPr>
          <p:nvPr>
            <p:ph type="sldImg"/>
          </p:nvPr>
        </p:nvSpPr>
        <p:spPr>
          <a:xfrm>
            <a:off x="1143000" y="685800"/>
            <a:ext cx="4572000" cy="3429000"/>
          </a:xfrm>
          <a:ln/>
        </p:spPr>
      </p:sp>
      <p:sp>
        <p:nvSpPr>
          <p:cNvPr id="20275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275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A778BCF-057D-4804-816C-9A1C8B31EDC4}" type="slidenum">
              <a:rPr lang="ar-SA" altLang="el-GR" smtClean="0">
                <a:latin typeface="Tahoma" pitchFamily="34" charset="0"/>
              </a:rPr>
              <a:pPr eaLnBrk="1" hangingPunct="1"/>
              <a:t>67</a:t>
            </a:fld>
            <a:endParaRPr lang="en-US" altLang="el-GR" dirty="0" smtClean="0">
              <a:latin typeface="Tahoma" pitchFamily="34" charset="0"/>
            </a:endParaRPr>
          </a:p>
        </p:txBody>
      </p:sp>
    </p:spTree>
    <p:extLst>
      <p:ext uri="{BB962C8B-B14F-4D97-AF65-F5344CB8AC3E}">
        <p14:creationId xmlns:p14="http://schemas.microsoft.com/office/powerpoint/2010/main" val="10204668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 Θέση εικόνας διαφάνειας"/>
          <p:cNvSpPr>
            <a:spLocks noGrp="1" noRot="1" noChangeAspect="1" noTextEdit="1"/>
          </p:cNvSpPr>
          <p:nvPr>
            <p:ph type="sldImg"/>
          </p:nvPr>
        </p:nvSpPr>
        <p:spPr>
          <a:xfrm>
            <a:off x="1143000" y="685800"/>
            <a:ext cx="4572000" cy="3429000"/>
          </a:xfrm>
          <a:ln/>
        </p:spPr>
      </p:sp>
      <p:sp>
        <p:nvSpPr>
          <p:cNvPr id="2037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37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4887D60D-6E35-431A-85EC-DAC113ACB348}" type="slidenum">
              <a:rPr lang="en-GB" altLang="el-GR" smtClean="0">
                <a:latin typeface="Tahoma" pitchFamily="34" charset="0"/>
              </a:rPr>
              <a:pPr eaLnBrk="1" hangingPunct="1"/>
              <a:t>68</a:t>
            </a:fld>
            <a:endParaRPr lang="en-GB" altLang="el-GR" dirty="0" smtClean="0">
              <a:latin typeface="Tahoma" pitchFamily="34" charset="0"/>
            </a:endParaRPr>
          </a:p>
        </p:txBody>
      </p:sp>
    </p:spTree>
    <p:extLst>
      <p:ext uri="{BB962C8B-B14F-4D97-AF65-F5344CB8AC3E}">
        <p14:creationId xmlns:p14="http://schemas.microsoft.com/office/powerpoint/2010/main" val="14236527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C63FA4A5-98CE-497B-9541-D7BFB551CC75}" type="slidenum">
              <a:rPr lang="en-GB" altLang="el-GR" smtClean="0">
                <a:latin typeface="Tahoma" pitchFamily="34" charset="0"/>
              </a:rPr>
              <a:pPr eaLnBrk="1" hangingPunct="1"/>
              <a:t>69</a:t>
            </a:fld>
            <a:endParaRPr lang="en-GB" altLang="el-GR" dirty="0" smtClean="0">
              <a:latin typeface="Tahoma" pitchFamily="34" charset="0"/>
            </a:endParaRPr>
          </a:p>
        </p:txBody>
      </p:sp>
      <p:sp>
        <p:nvSpPr>
          <p:cNvPr id="20480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480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93</a:t>
            </a:r>
          </a:p>
        </p:txBody>
      </p:sp>
      <p:sp>
        <p:nvSpPr>
          <p:cNvPr id="20480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480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480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0480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endParaRPr lang="en-US" altLang="el-GR" dirty="0" smtClean="0">
              <a:latin typeface="Times" charset="0"/>
              <a:cs typeface="Times" charset="0"/>
            </a:endParaRPr>
          </a:p>
          <a:p>
            <a:pPr defTabSz="703402"/>
            <a:endParaRPr lang="en-US" altLang="el-GR" dirty="0" smtClean="0">
              <a:latin typeface="Times" charset="0"/>
              <a:cs typeface="Times" charset="0"/>
            </a:endParaRPr>
          </a:p>
          <a:p>
            <a:pPr defTabSz="703402"/>
            <a:r>
              <a:rPr lang="en-US" altLang="el-GR" dirty="0" smtClean="0">
                <a:latin typeface="Times" charset="0"/>
                <a:cs typeface="Times" charset="0"/>
              </a:rPr>
              <a:t>This slide advances automatically.</a:t>
            </a:r>
          </a:p>
          <a:p>
            <a:pPr defTabSz="703402"/>
            <a:endParaRPr lang="en-US" altLang="el-GR" dirty="0" smtClean="0"/>
          </a:p>
        </p:txBody>
      </p:sp>
    </p:spTree>
    <p:extLst>
      <p:ext uri="{BB962C8B-B14F-4D97-AF65-F5344CB8AC3E}">
        <p14:creationId xmlns:p14="http://schemas.microsoft.com/office/powerpoint/2010/main" val="1714356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47763" y="687388"/>
            <a:ext cx="4567237" cy="3425825"/>
          </a:xfrm>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smtClean="0"/>
              <a:t>One of the most common problems projects have is an unrealistic time frame. This can occur during planning when the customer requires a completion date that cannot be met or during project execution when the project manager needs to bring the project back in line with the schedule baseline or to adjust the project for changes </a:t>
            </a:r>
          </a:p>
        </p:txBody>
      </p:sp>
    </p:spTree>
    <p:extLst>
      <p:ext uri="{BB962C8B-B14F-4D97-AF65-F5344CB8AC3E}">
        <p14:creationId xmlns:p14="http://schemas.microsoft.com/office/powerpoint/2010/main" val="20217567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47763" y="687388"/>
            <a:ext cx="4567237" cy="3425825"/>
          </a:xfrm>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smtClean="0"/>
              <a:t>Notice how this effort allows the project manager to proactively deal with reality and take action during the project. The project manager should know whether the project completion date could be met throughout execution! </a:t>
            </a:r>
          </a:p>
          <a:p>
            <a:r>
              <a:rPr lang="en-US" altLang="el-GR" b="1" dirty="0" smtClean="0"/>
              <a:t>Common errors on the exam</a:t>
            </a:r>
            <a:r>
              <a:rPr lang="en-US" altLang="el-GR" dirty="0" smtClean="0"/>
              <a:t> relating to schedule compression include the use of overtime or telling the team, "cut 10% off your estimates." Project management does not involve having the team work overtime to complete the project on time because the project manager did not control and adjust along the way. Cutting 10% is just delaying the inevitable, a late project. These are both inappropriate project management techniques because more effective choices exist, as seen above.</a:t>
            </a:r>
          </a:p>
          <a:p>
            <a:endParaRPr lang="en-US" altLang="el-GR" dirty="0" smtClean="0"/>
          </a:p>
          <a:p>
            <a:r>
              <a:rPr lang="en-US" altLang="el-GR" b="1" dirty="0" smtClean="0"/>
              <a:t>WARNING</a:t>
            </a:r>
            <a:r>
              <a:rPr lang="en-US" altLang="el-GR" dirty="0" smtClean="0"/>
              <a:t>: For questions about </a:t>
            </a:r>
            <a:r>
              <a:rPr lang="en-US" altLang="el-GR" b="1" dirty="0" smtClean="0"/>
              <a:t>changes to the network diagram</a:t>
            </a:r>
            <a:r>
              <a:rPr lang="en-US" altLang="el-GR" dirty="0" smtClean="0"/>
              <a:t>, make sure you </a:t>
            </a:r>
            <a:r>
              <a:rPr lang="en-US" altLang="el-GR" b="1" dirty="0" smtClean="0"/>
              <a:t>look for subsequent changes in the critical path</a:t>
            </a:r>
            <a:r>
              <a:rPr lang="en-US" altLang="el-GR" dirty="0" smtClean="0"/>
              <a:t> caused by the changes to the network diagram.</a:t>
            </a:r>
          </a:p>
        </p:txBody>
      </p:sp>
    </p:spTree>
    <p:extLst>
      <p:ext uri="{BB962C8B-B14F-4D97-AF65-F5344CB8AC3E}">
        <p14:creationId xmlns:p14="http://schemas.microsoft.com/office/powerpoint/2010/main" val="39554305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47763" y="687388"/>
            <a:ext cx="4567237" cy="3425825"/>
          </a:xfrm>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b="1" dirty="0" smtClean="0"/>
              <a:t>Answer 1:</a:t>
            </a:r>
            <a:endParaRPr lang="en-US" altLang="el-GR" dirty="0" smtClean="0"/>
          </a:p>
          <a:p>
            <a:r>
              <a:rPr lang="en-US" altLang="el-GR" dirty="0" smtClean="0"/>
              <a:t>1. Tasks F and H. Any time you have negative project float, it means that the project is not going to meet its external deliverable date. The answer, depending on how the question is worded, involves crashing or fast tracking the project and coming up with options, or telling the customer that the date cannot be met.</a:t>
            </a:r>
          </a:p>
          <a:p>
            <a:r>
              <a:rPr lang="en-US" altLang="el-GR" dirty="0" smtClean="0"/>
              <a:t>2. F and H would cost the least, only $5,000.</a:t>
            </a:r>
          </a:p>
        </p:txBody>
      </p:sp>
    </p:spTree>
    <p:extLst>
      <p:ext uri="{BB962C8B-B14F-4D97-AF65-F5344CB8AC3E}">
        <p14:creationId xmlns:p14="http://schemas.microsoft.com/office/powerpoint/2010/main" val="1462484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C87E909A-90C3-44BA-BEEC-0DD5574E6FC6}" type="slidenum">
              <a:rPr lang="en-GB" altLang="el-GR" smtClean="0">
                <a:latin typeface="Tahoma" pitchFamily="34" charset="0"/>
              </a:rPr>
              <a:pPr eaLnBrk="1" hangingPunct="1"/>
              <a:t>73</a:t>
            </a:fld>
            <a:endParaRPr lang="en-GB" altLang="el-GR" dirty="0" smtClean="0">
              <a:latin typeface="Tahoma" pitchFamily="34" charset="0"/>
            </a:endParaRPr>
          </a:p>
        </p:txBody>
      </p:sp>
      <p:sp>
        <p:nvSpPr>
          <p:cNvPr id="20889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890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6" tIns="0" rIns="19046"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61</a:t>
            </a:r>
          </a:p>
        </p:txBody>
      </p:sp>
      <p:sp>
        <p:nvSpPr>
          <p:cNvPr id="20890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890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8903" name="Rectangle 6"/>
          <p:cNvSpPr>
            <a:spLocks noGrp="1" noRot="1" noChangeAspect="1" noChangeArrowheads="1" noTextEdit="1"/>
          </p:cNvSpPr>
          <p:nvPr>
            <p:ph type="sldImg"/>
          </p:nvPr>
        </p:nvSpPr>
        <p:spPr>
          <a:xfrm>
            <a:off x="1146175" y="687388"/>
            <a:ext cx="4568825" cy="3425825"/>
          </a:xfrm>
          <a:ln w="12700" cap="flat">
            <a:solidFill>
              <a:schemeClr val="tx1"/>
            </a:solidFill>
          </a:ln>
        </p:spPr>
      </p:sp>
      <p:sp>
        <p:nvSpPr>
          <p:cNvPr id="20890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0" tIns="44441" rIns="90470" bIns="44441"/>
          <a:lstStyle/>
          <a:p>
            <a:pPr defTabSz="703402"/>
            <a:endParaRPr lang="en-US" altLang="el-GR" dirty="0" smtClean="0"/>
          </a:p>
        </p:txBody>
      </p:sp>
    </p:spTree>
    <p:extLst>
      <p:ext uri="{BB962C8B-B14F-4D97-AF65-F5344CB8AC3E}">
        <p14:creationId xmlns:p14="http://schemas.microsoft.com/office/powerpoint/2010/main" val="87049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5ED78EBC-7DCE-410E-B989-37327E9EC730}" type="slidenum">
              <a:rPr lang="en-GB" altLang="el-GR" smtClean="0">
                <a:latin typeface="Tahoma" pitchFamily="34" charset="0"/>
              </a:rPr>
              <a:pPr eaLnBrk="1" hangingPunct="1"/>
              <a:t>9</a:t>
            </a:fld>
            <a:endParaRPr lang="en-GB" altLang="el-GR" smtClean="0">
              <a:latin typeface="Tahoma" pitchFamily="34" charset="0"/>
            </a:endParaRPr>
          </a:p>
        </p:txBody>
      </p:sp>
      <p:sp>
        <p:nvSpPr>
          <p:cNvPr id="14541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541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5</a:t>
            </a:r>
          </a:p>
        </p:txBody>
      </p:sp>
      <p:sp>
        <p:nvSpPr>
          <p:cNvPr id="14541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541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541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4541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9818094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6166C1D-75AD-4F05-8945-21DFE1A7A277}" type="slidenum">
              <a:rPr lang="en-GB" altLang="el-GR" smtClean="0">
                <a:latin typeface="Tahoma" pitchFamily="34" charset="0"/>
              </a:rPr>
              <a:pPr eaLnBrk="1" hangingPunct="1"/>
              <a:t>74</a:t>
            </a:fld>
            <a:endParaRPr lang="en-GB" altLang="el-GR" dirty="0" smtClean="0">
              <a:latin typeface="Tahoma" pitchFamily="34" charset="0"/>
            </a:endParaRPr>
          </a:p>
        </p:txBody>
      </p:sp>
      <p:sp>
        <p:nvSpPr>
          <p:cNvPr id="20992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992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94</a:t>
            </a:r>
          </a:p>
        </p:txBody>
      </p:sp>
      <p:sp>
        <p:nvSpPr>
          <p:cNvPr id="20992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992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0992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0992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latin typeface="Times" charset="0"/>
                <a:cs typeface="Times" charset="0"/>
              </a:rPr>
              <a:t>This slide presents Table 4.1 with all the necessary cost data.</a:t>
            </a:r>
          </a:p>
        </p:txBody>
      </p:sp>
    </p:spTree>
    <p:extLst>
      <p:ext uri="{BB962C8B-B14F-4D97-AF65-F5344CB8AC3E}">
        <p14:creationId xmlns:p14="http://schemas.microsoft.com/office/powerpoint/2010/main" val="2389771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2A849A2-54E1-413C-961E-F1601DAE07EC}" type="slidenum">
              <a:rPr lang="en-GB" altLang="el-GR" smtClean="0">
                <a:latin typeface="Tahoma" pitchFamily="34" charset="0"/>
              </a:rPr>
              <a:pPr eaLnBrk="1" hangingPunct="1"/>
              <a:t>75</a:t>
            </a:fld>
            <a:endParaRPr lang="en-GB" altLang="el-GR" dirty="0" smtClean="0">
              <a:latin typeface="Tahoma" pitchFamily="34" charset="0"/>
            </a:endParaRPr>
          </a:p>
        </p:txBody>
      </p:sp>
      <p:sp>
        <p:nvSpPr>
          <p:cNvPr id="21094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094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094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095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095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095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4069329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A86EF0A-97A0-4B3C-8083-67F0C3700063}" type="slidenum">
              <a:rPr lang="en-GB" altLang="el-GR" smtClean="0">
                <a:latin typeface="Tahoma" pitchFamily="34" charset="0"/>
              </a:rPr>
              <a:pPr eaLnBrk="1" hangingPunct="1"/>
              <a:t>76</a:t>
            </a:fld>
            <a:endParaRPr lang="en-GB" altLang="el-GR" dirty="0" smtClean="0">
              <a:latin typeface="Tahoma" pitchFamily="34" charset="0"/>
            </a:endParaRPr>
          </a:p>
        </p:txBody>
      </p:sp>
      <p:sp>
        <p:nvSpPr>
          <p:cNvPr id="21197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197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197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197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197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197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4217760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AD62DE5-EBA2-4DE8-9423-24B45535D12A}" type="slidenum">
              <a:rPr lang="en-GB" altLang="el-GR" smtClean="0">
                <a:latin typeface="Tahoma" pitchFamily="34" charset="0"/>
              </a:rPr>
              <a:pPr eaLnBrk="1" hangingPunct="1"/>
              <a:t>77</a:t>
            </a:fld>
            <a:endParaRPr lang="en-GB" altLang="el-GR" dirty="0" smtClean="0">
              <a:latin typeface="Tahoma" pitchFamily="34" charset="0"/>
            </a:endParaRPr>
          </a:p>
        </p:txBody>
      </p:sp>
      <p:sp>
        <p:nvSpPr>
          <p:cNvPr id="21299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299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299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299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299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300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93959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355879B-BE07-4408-B5D0-50AF155ACDB2}" type="slidenum">
              <a:rPr lang="en-GB" altLang="el-GR" smtClean="0">
                <a:latin typeface="Tahoma" pitchFamily="34" charset="0"/>
              </a:rPr>
              <a:pPr eaLnBrk="1" hangingPunct="1"/>
              <a:t>78</a:t>
            </a:fld>
            <a:endParaRPr lang="en-GB" altLang="el-GR" dirty="0" smtClean="0">
              <a:latin typeface="Tahoma" pitchFamily="34" charset="0"/>
            </a:endParaRPr>
          </a:p>
        </p:txBody>
      </p:sp>
      <p:sp>
        <p:nvSpPr>
          <p:cNvPr id="21401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402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402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402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402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402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22492698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4FBF2BB9-902A-420F-A56B-1C18AF27E35F}" type="slidenum">
              <a:rPr lang="en-GB" altLang="el-GR" smtClean="0">
                <a:latin typeface="Tahoma" pitchFamily="34" charset="0"/>
              </a:rPr>
              <a:pPr eaLnBrk="1" hangingPunct="1"/>
              <a:t>79</a:t>
            </a:fld>
            <a:endParaRPr lang="en-GB" altLang="el-GR" dirty="0" smtClean="0">
              <a:latin typeface="Tahoma" pitchFamily="34" charset="0"/>
            </a:endParaRPr>
          </a:p>
        </p:txBody>
      </p:sp>
      <p:sp>
        <p:nvSpPr>
          <p:cNvPr id="21504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504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504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504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504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504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11027097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3D61B1E-DAFC-4882-A001-3EB04F3AC3A9}" type="slidenum">
              <a:rPr lang="en-GB" altLang="el-GR" smtClean="0">
                <a:latin typeface="Tahoma" pitchFamily="34" charset="0"/>
              </a:rPr>
              <a:pPr eaLnBrk="1" hangingPunct="1"/>
              <a:t>80</a:t>
            </a:fld>
            <a:endParaRPr lang="en-GB" altLang="el-GR" dirty="0" smtClean="0">
              <a:latin typeface="Tahoma" pitchFamily="34" charset="0"/>
            </a:endParaRPr>
          </a:p>
        </p:txBody>
      </p:sp>
      <p:sp>
        <p:nvSpPr>
          <p:cNvPr id="21606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606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606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607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607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607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12782527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FF20309-600A-4422-B203-69790680105D}" type="slidenum">
              <a:rPr lang="en-GB" altLang="el-GR" smtClean="0">
                <a:latin typeface="Tahoma" pitchFamily="34" charset="0"/>
              </a:rPr>
              <a:pPr eaLnBrk="1" hangingPunct="1"/>
              <a:t>81</a:t>
            </a:fld>
            <a:endParaRPr lang="en-GB" altLang="el-GR" dirty="0" smtClean="0">
              <a:latin typeface="Tahoma" pitchFamily="34" charset="0"/>
            </a:endParaRPr>
          </a:p>
        </p:txBody>
      </p:sp>
      <p:sp>
        <p:nvSpPr>
          <p:cNvPr id="217091"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7092"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7093"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7094"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709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7096"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446815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F249DC63-E3BA-44F1-A0AA-657D218FB961}" type="slidenum">
              <a:rPr lang="en-GB" altLang="el-GR" smtClean="0">
                <a:latin typeface="Tahoma" pitchFamily="34" charset="0"/>
              </a:rPr>
              <a:pPr eaLnBrk="1" hangingPunct="1"/>
              <a:t>82</a:t>
            </a:fld>
            <a:endParaRPr lang="en-GB" altLang="el-GR" dirty="0" smtClean="0">
              <a:latin typeface="Tahoma" pitchFamily="34" charset="0"/>
            </a:endParaRPr>
          </a:p>
        </p:txBody>
      </p:sp>
      <p:sp>
        <p:nvSpPr>
          <p:cNvPr id="21811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811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811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811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811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812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11632247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55D22693-3DF1-41E8-8DD3-1D25B6EFB3FC}" type="slidenum">
              <a:rPr lang="en-GB" altLang="el-GR" smtClean="0">
                <a:latin typeface="Tahoma" pitchFamily="34" charset="0"/>
              </a:rPr>
              <a:pPr eaLnBrk="1" hangingPunct="1"/>
              <a:t>83</a:t>
            </a:fld>
            <a:endParaRPr lang="en-GB" altLang="el-GR" dirty="0" smtClean="0">
              <a:latin typeface="Tahoma" pitchFamily="34" charset="0"/>
            </a:endParaRPr>
          </a:p>
        </p:txBody>
      </p:sp>
      <p:sp>
        <p:nvSpPr>
          <p:cNvPr id="21913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914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1914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914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1914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1914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359613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A0CEF162-4DA7-4EB2-868C-A829D561150A}" type="slidenum">
              <a:rPr lang="en-GB" altLang="el-GR" smtClean="0">
                <a:latin typeface="Tahoma" pitchFamily="34" charset="0"/>
              </a:rPr>
              <a:pPr eaLnBrk="1" hangingPunct="1"/>
              <a:t>10</a:t>
            </a:fld>
            <a:endParaRPr lang="en-GB" altLang="el-GR" smtClean="0">
              <a:latin typeface="Tahoma" pitchFamily="34" charset="0"/>
            </a:endParaRPr>
          </a:p>
        </p:txBody>
      </p:sp>
      <p:sp>
        <p:nvSpPr>
          <p:cNvPr id="146435"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6436"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6</a:t>
            </a:r>
          </a:p>
        </p:txBody>
      </p:sp>
      <p:sp>
        <p:nvSpPr>
          <p:cNvPr id="146437"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6438"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6439"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46440"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36283199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C450BCB-483D-40DF-828B-D0154517C2C8}" type="slidenum">
              <a:rPr lang="en-GB" altLang="el-GR" smtClean="0">
                <a:latin typeface="Tahoma" pitchFamily="34" charset="0"/>
              </a:rPr>
              <a:pPr eaLnBrk="1" hangingPunct="1"/>
              <a:t>84</a:t>
            </a:fld>
            <a:endParaRPr lang="en-GB" altLang="el-GR" dirty="0" smtClean="0">
              <a:latin typeface="Tahoma" pitchFamily="34" charset="0"/>
            </a:endParaRPr>
          </a:p>
        </p:txBody>
      </p:sp>
      <p:sp>
        <p:nvSpPr>
          <p:cNvPr id="220163"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0164"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20165"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0166"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0167"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20168"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16403746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27A6C8A-0338-44B3-8E49-1A97C0E4E9AD}" type="slidenum">
              <a:rPr lang="en-GB" altLang="el-GR" smtClean="0">
                <a:latin typeface="Tahoma" pitchFamily="34" charset="0"/>
              </a:rPr>
              <a:pPr eaLnBrk="1" hangingPunct="1"/>
              <a:t>85</a:t>
            </a:fld>
            <a:endParaRPr lang="en-GB" altLang="el-GR" dirty="0" smtClean="0">
              <a:latin typeface="Tahoma" pitchFamily="34" charset="0"/>
            </a:endParaRPr>
          </a:p>
        </p:txBody>
      </p:sp>
      <p:sp>
        <p:nvSpPr>
          <p:cNvPr id="221187"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1188"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dirty="0">
                <a:latin typeface="Times New Roman" pitchFamily="18" charset="0"/>
              </a:rPr>
              <a:t>95</a:t>
            </a:r>
          </a:p>
        </p:txBody>
      </p:sp>
      <p:sp>
        <p:nvSpPr>
          <p:cNvPr id="221189"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1190"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22119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21192"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defTabSz="703402"/>
            <a:r>
              <a:rPr lang="en-US" altLang="el-GR" dirty="0" smtClean="0"/>
              <a:t>This is the basic data for the Example.</a:t>
            </a:r>
          </a:p>
        </p:txBody>
      </p:sp>
    </p:spTree>
    <p:extLst>
      <p:ext uri="{BB962C8B-B14F-4D97-AF65-F5344CB8AC3E}">
        <p14:creationId xmlns:p14="http://schemas.microsoft.com/office/powerpoint/2010/main" val="13455390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0D9859D2-C3C2-47FA-92E3-354903FC4100}" type="slidenum">
              <a:rPr lang="en-GB" altLang="el-GR" smtClean="0">
                <a:latin typeface="Tahoma" pitchFamily="34" charset="0"/>
              </a:rPr>
              <a:pPr eaLnBrk="1" hangingPunct="1"/>
              <a:t>86</a:t>
            </a:fld>
            <a:endParaRPr lang="en-GB" altLang="el-GR" smtClean="0">
              <a:latin typeface="Tahoma" pitchFamily="34" charset="0"/>
            </a:endParaRPr>
          </a:p>
        </p:txBody>
      </p:sp>
      <p:sp>
        <p:nvSpPr>
          <p:cNvPr id="223235" name="Rectangle 2"/>
          <p:cNvSpPr>
            <a:spLocks noGrp="1" noRot="1" noChangeAspect="1" noChangeArrowheads="1" noTextEdit="1"/>
          </p:cNvSpPr>
          <p:nvPr>
            <p:ph type="sldImg"/>
          </p:nvPr>
        </p:nvSpPr>
        <p:spPr>
          <a:xfrm>
            <a:off x="1143000" y="685800"/>
            <a:ext cx="4572000" cy="3429000"/>
          </a:xfrm>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5231607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C18942D-9D23-46FB-8019-147475961739}" type="slidenum">
              <a:rPr lang="en-GB" altLang="el-GR" smtClean="0">
                <a:latin typeface="Tahoma" pitchFamily="34" charset="0"/>
              </a:rPr>
              <a:pPr eaLnBrk="1" hangingPunct="1"/>
              <a:t>87</a:t>
            </a:fld>
            <a:endParaRPr lang="en-GB" altLang="el-GR" smtClean="0">
              <a:latin typeface="Tahoma" pitchFamily="34" charset="0"/>
            </a:endParaRPr>
          </a:p>
        </p:txBody>
      </p:sp>
      <p:sp>
        <p:nvSpPr>
          <p:cNvPr id="224259" name="Rectangle 2"/>
          <p:cNvSpPr>
            <a:spLocks noGrp="1" noRot="1" noChangeAspect="1" noChangeArrowheads="1" noTextEdit="1"/>
          </p:cNvSpPr>
          <p:nvPr>
            <p:ph type="sldImg"/>
          </p:nvPr>
        </p:nvSpPr>
        <p:spPr>
          <a:xfrm>
            <a:off x="1143000" y="685800"/>
            <a:ext cx="4572000" cy="3429000"/>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extLst>
      <p:ext uri="{BB962C8B-B14F-4D97-AF65-F5344CB8AC3E}">
        <p14:creationId xmlns:p14="http://schemas.microsoft.com/office/powerpoint/2010/main" val="420936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Comic Sans MS" pitchFamily="66" charset="0"/>
                <a:cs typeface="Arial" charset="0"/>
              </a:defRPr>
            </a:lvl1pPr>
            <a:lvl2pPr marL="685817" indent="-263776" defTabSz="914423" eaLnBrk="0" hangingPunct="0">
              <a:defRPr>
                <a:solidFill>
                  <a:schemeClr val="tx1"/>
                </a:solidFill>
                <a:latin typeface="Comic Sans MS" pitchFamily="66" charset="0"/>
                <a:cs typeface="Arial" charset="0"/>
              </a:defRPr>
            </a:lvl2pPr>
            <a:lvl3pPr marL="1055103" indent="-211021" defTabSz="914423" eaLnBrk="0" hangingPunct="0">
              <a:defRPr>
                <a:solidFill>
                  <a:schemeClr val="tx1"/>
                </a:solidFill>
                <a:latin typeface="Comic Sans MS" pitchFamily="66" charset="0"/>
                <a:cs typeface="Arial" charset="0"/>
              </a:defRPr>
            </a:lvl3pPr>
            <a:lvl4pPr marL="1477145" indent="-211021" defTabSz="914423" eaLnBrk="0" hangingPunct="0">
              <a:defRPr>
                <a:solidFill>
                  <a:schemeClr val="tx1"/>
                </a:solidFill>
                <a:latin typeface="Comic Sans MS" pitchFamily="66" charset="0"/>
                <a:cs typeface="Arial" charset="0"/>
              </a:defRPr>
            </a:lvl4pPr>
            <a:lvl5pPr marL="1899186" indent="-211021" defTabSz="914423" eaLnBrk="0" hangingPunct="0">
              <a:defRPr>
                <a:solidFill>
                  <a:schemeClr val="tx1"/>
                </a:solidFill>
                <a:latin typeface="Comic Sans MS" pitchFamily="66" charset="0"/>
                <a:cs typeface="Arial" charset="0"/>
              </a:defRPr>
            </a:lvl5pPr>
            <a:lvl6pPr marL="2321227" indent="-211021" defTabSz="914423" eaLnBrk="0" fontAlgn="base" hangingPunct="0">
              <a:spcBef>
                <a:spcPct val="0"/>
              </a:spcBef>
              <a:spcAft>
                <a:spcPct val="0"/>
              </a:spcAft>
              <a:defRPr>
                <a:solidFill>
                  <a:schemeClr val="tx1"/>
                </a:solidFill>
                <a:latin typeface="Comic Sans MS" pitchFamily="66" charset="0"/>
                <a:cs typeface="Arial" charset="0"/>
              </a:defRPr>
            </a:lvl6pPr>
            <a:lvl7pPr marL="2743269" indent="-211021" defTabSz="914423" eaLnBrk="0" fontAlgn="base" hangingPunct="0">
              <a:spcBef>
                <a:spcPct val="0"/>
              </a:spcBef>
              <a:spcAft>
                <a:spcPct val="0"/>
              </a:spcAft>
              <a:defRPr>
                <a:solidFill>
                  <a:schemeClr val="tx1"/>
                </a:solidFill>
                <a:latin typeface="Comic Sans MS" pitchFamily="66" charset="0"/>
                <a:cs typeface="Arial" charset="0"/>
              </a:defRPr>
            </a:lvl7pPr>
            <a:lvl8pPr marL="3165310" indent="-211021" defTabSz="914423" eaLnBrk="0" fontAlgn="base" hangingPunct="0">
              <a:spcBef>
                <a:spcPct val="0"/>
              </a:spcBef>
              <a:spcAft>
                <a:spcPct val="0"/>
              </a:spcAft>
              <a:defRPr>
                <a:solidFill>
                  <a:schemeClr val="tx1"/>
                </a:solidFill>
                <a:latin typeface="Comic Sans MS" pitchFamily="66" charset="0"/>
                <a:cs typeface="Arial" charset="0"/>
              </a:defRPr>
            </a:lvl8pPr>
            <a:lvl9pPr marL="3587351" indent="-211021" defTabSz="91442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3DF811C-0B93-49F8-84BC-3915C752BC3B}" type="slidenum">
              <a:rPr lang="en-GB" altLang="el-GR" smtClean="0">
                <a:latin typeface="Tahoma" pitchFamily="34" charset="0"/>
              </a:rPr>
              <a:pPr eaLnBrk="1" hangingPunct="1"/>
              <a:t>11</a:t>
            </a:fld>
            <a:endParaRPr lang="en-GB" altLang="el-GR" smtClean="0">
              <a:latin typeface="Tahoma" pitchFamily="34" charset="0"/>
            </a:endParaRPr>
          </a:p>
        </p:txBody>
      </p:sp>
      <p:sp>
        <p:nvSpPr>
          <p:cNvPr id="147459" name="Rectangle 2"/>
          <p:cNvSpPr>
            <a:spLocks noChangeArrowheads="1"/>
          </p:cNvSpPr>
          <p:nvPr/>
        </p:nvSpPr>
        <p:spPr bwMode="auto">
          <a:xfrm>
            <a:off x="3884462" y="9929"/>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7460" name="Rectangle 3"/>
          <p:cNvSpPr>
            <a:spLocks noChangeArrowheads="1"/>
          </p:cNvSpPr>
          <p:nvPr/>
        </p:nvSpPr>
        <p:spPr bwMode="auto">
          <a:xfrm>
            <a:off x="3884462" y="8707153"/>
            <a:ext cx="2973538"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825500" eaLnBrk="0" hangingPunct="0">
              <a:defRPr>
                <a:solidFill>
                  <a:schemeClr val="tx1"/>
                </a:solidFill>
                <a:latin typeface="Comic Sans MS" pitchFamily="66" charset="0"/>
                <a:cs typeface="Arial" charset="0"/>
              </a:defRPr>
            </a:lvl1pPr>
            <a:lvl2pPr marL="742950" indent="-285750" defTabSz="825500" eaLnBrk="0" hangingPunct="0">
              <a:defRPr>
                <a:solidFill>
                  <a:schemeClr val="tx1"/>
                </a:solidFill>
                <a:latin typeface="Comic Sans MS" pitchFamily="66" charset="0"/>
                <a:cs typeface="Arial" charset="0"/>
              </a:defRPr>
            </a:lvl2pPr>
            <a:lvl3pPr marL="1143000" indent="-228600" defTabSz="825500" eaLnBrk="0" hangingPunct="0">
              <a:defRPr>
                <a:solidFill>
                  <a:schemeClr val="tx1"/>
                </a:solidFill>
                <a:latin typeface="Comic Sans MS" pitchFamily="66" charset="0"/>
                <a:cs typeface="Arial" charset="0"/>
              </a:defRPr>
            </a:lvl3pPr>
            <a:lvl4pPr marL="1600200" indent="-228600" defTabSz="825500" eaLnBrk="0" hangingPunct="0">
              <a:defRPr>
                <a:solidFill>
                  <a:schemeClr val="tx1"/>
                </a:solidFill>
                <a:latin typeface="Comic Sans MS" pitchFamily="66" charset="0"/>
                <a:cs typeface="Arial" charset="0"/>
              </a:defRPr>
            </a:lvl4pPr>
            <a:lvl5pPr marL="2057400" indent="-228600" defTabSz="825500" eaLnBrk="0" hangingPunct="0">
              <a:defRPr>
                <a:solidFill>
                  <a:schemeClr val="tx1"/>
                </a:solidFill>
                <a:latin typeface="Comic Sans MS" pitchFamily="66" charset="0"/>
                <a:cs typeface="Arial" charset="0"/>
              </a:defRPr>
            </a:lvl5pPr>
            <a:lvl6pPr marL="2514600" indent="-228600" defTabSz="825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825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825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825500" eaLnBrk="0" fontAlgn="base" hangingPunct="0">
              <a:spcBef>
                <a:spcPct val="0"/>
              </a:spcBef>
              <a:spcAft>
                <a:spcPct val="0"/>
              </a:spcAft>
              <a:defRPr>
                <a:solidFill>
                  <a:schemeClr val="tx1"/>
                </a:solidFill>
                <a:latin typeface="Comic Sans MS" pitchFamily="66" charset="0"/>
                <a:cs typeface="Arial" charset="0"/>
              </a:defRPr>
            </a:lvl9pPr>
          </a:lstStyle>
          <a:p>
            <a:pPr algn="r"/>
            <a:r>
              <a:rPr lang="en-US" altLang="el-GR" sz="1000" i="1">
                <a:latin typeface="Times New Roman" pitchFamily="18" charset="0"/>
              </a:rPr>
              <a:t>7</a:t>
            </a:r>
          </a:p>
        </p:txBody>
      </p:sp>
      <p:sp>
        <p:nvSpPr>
          <p:cNvPr id="147461" name="Rectangle 4"/>
          <p:cNvSpPr>
            <a:spLocks noChangeArrowheads="1"/>
          </p:cNvSpPr>
          <p:nvPr/>
        </p:nvSpPr>
        <p:spPr bwMode="auto">
          <a:xfrm>
            <a:off x="-1534" y="8707153"/>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7462" name="Rectangle 5"/>
          <p:cNvSpPr>
            <a:spLocks noChangeArrowheads="1"/>
          </p:cNvSpPr>
          <p:nvPr/>
        </p:nvSpPr>
        <p:spPr bwMode="auto">
          <a:xfrm>
            <a:off x="-1534" y="9929"/>
            <a:ext cx="2972005" cy="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08" tIns="42204" rIns="84408" bIns="42204"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47463"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47464" name="Rectangle 7"/>
          <p:cNvSpPr>
            <a:spLocks noGrp="1" noChangeArrowheads="1"/>
          </p:cNvSpPr>
          <p:nvPr>
            <p:ph type="body" idx="1"/>
          </p:nvPr>
        </p:nvSpPr>
        <p:spPr>
          <a:xfrm>
            <a:off x="912458" y="4355704"/>
            <a:ext cx="5030018" cy="4062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5" rIns="90479" bIns="44445"/>
          <a:lstStyle/>
          <a:p>
            <a:pPr eaLnBrk="1" hangingPunct="1"/>
            <a:endParaRPr lang="en-US" altLang="el-GR" smtClean="0"/>
          </a:p>
        </p:txBody>
      </p:sp>
    </p:spTree>
    <p:extLst>
      <p:ext uri="{BB962C8B-B14F-4D97-AF65-F5344CB8AC3E}">
        <p14:creationId xmlns:p14="http://schemas.microsoft.com/office/powerpoint/2010/main" val="81093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DC27ACE-FA03-481B-A944-F1F9C7A6C06F}"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6240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D626B94-859F-45E2-B6D8-3F4AFDAAC21C}"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557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CF0188-CD73-4327-92F5-0C2ACE29070A}"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94741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33191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557338"/>
            <a:ext cx="3771900" cy="43926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10100" y="1557338"/>
            <a:ext cx="3771900" cy="43926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9 - Θέση ημερομηνίας"/>
          <p:cNvSpPr>
            <a:spLocks noGrp="1"/>
          </p:cNvSpPr>
          <p:nvPr>
            <p:ph type="dt" sz="half" idx="10"/>
          </p:nvPr>
        </p:nvSpPr>
        <p:spPr/>
        <p:txBody>
          <a:bodyPr/>
          <a:lstStyle>
            <a:lvl1pPr>
              <a:defRPr/>
            </a:lvl1pPr>
          </a:lstStyle>
          <a:p>
            <a:pPr>
              <a:defRPr/>
            </a:pPr>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E9CE5C6-A90E-42EE-B39A-F9D712A3DEAA}" type="slidenum">
              <a:rPr lang="el-GR"/>
              <a:pPr>
                <a:defRPr/>
              </a:pPr>
              <a:t>‹#›</a:t>
            </a:fld>
            <a:endParaRPr lang="el-GR"/>
          </a:p>
        </p:txBody>
      </p:sp>
    </p:spTree>
    <p:extLst>
      <p:ext uri="{BB962C8B-B14F-4D97-AF65-F5344CB8AC3E}">
        <p14:creationId xmlns:p14="http://schemas.microsoft.com/office/powerpoint/2010/main" val="23022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370013" y="301625"/>
            <a:ext cx="73152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370013" y="1827213"/>
            <a:ext cx="35814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03813" y="1827213"/>
            <a:ext cx="35814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0" y="6400800"/>
            <a:ext cx="4267200" cy="457200"/>
          </a:xfrm>
        </p:spPr>
        <p:txBody>
          <a:bodyPr/>
          <a:lstStyle>
            <a:lvl1pPr>
              <a:defRPr/>
            </a:lvl1pPr>
          </a:lstStyle>
          <a:p>
            <a:pPr>
              <a:defRPr/>
            </a:pPr>
            <a:r>
              <a:rPr lang="en-US"/>
              <a:t>GU,</a:t>
            </a:r>
            <a:r>
              <a:rPr lang="en-US" sz="1400"/>
              <a:t> PMP Preparatory Course, </a:t>
            </a:r>
            <a:r>
              <a:rPr lang="en-US" sz="1200"/>
              <a:t>MODULE 5</a:t>
            </a:r>
          </a:p>
        </p:txBody>
      </p:sp>
      <p:sp>
        <p:nvSpPr>
          <p:cNvPr id="6" name="5 - Θέση αριθμού διαφάνειας"/>
          <p:cNvSpPr>
            <a:spLocks noGrp="1"/>
          </p:cNvSpPr>
          <p:nvPr>
            <p:ph type="sldNum" sz="quarter" idx="11"/>
          </p:nvPr>
        </p:nvSpPr>
        <p:spPr>
          <a:xfrm>
            <a:off x="7315200" y="6248400"/>
            <a:ext cx="1524000" cy="457200"/>
          </a:xfrm>
        </p:spPr>
        <p:txBody>
          <a:bodyPr/>
          <a:lstStyle>
            <a:lvl1pPr>
              <a:defRPr/>
            </a:lvl1pPr>
          </a:lstStyle>
          <a:p>
            <a:pPr>
              <a:defRPr/>
            </a:pPr>
            <a:fld id="{C2FB23AC-536D-4762-91D9-41F28F9C0BE4}" type="slidenum">
              <a:rPr lang="en-US"/>
              <a:pPr>
                <a:defRPr/>
              </a:pPr>
              <a:t>‹#›</a:t>
            </a:fld>
            <a:endParaRPr lang="en-US"/>
          </a:p>
        </p:txBody>
      </p:sp>
    </p:spTree>
    <p:extLst>
      <p:ext uri="{BB962C8B-B14F-4D97-AF65-F5344CB8AC3E}">
        <p14:creationId xmlns:p14="http://schemas.microsoft.com/office/powerpoint/2010/main" val="63173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CC11A5-92E4-41C3-A138-80175CE53EEE}"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274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B3F53F2-A09B-4F33-86D2-2171A68C2F17}"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5526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AC4CEF-F073-49D3-932D-0B9F3A7A3387}"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365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400F522-D308-4C46-9631-85DCDE932B3B}" type="datetime1">
              <a:rPr lang="el-GR" smtClean="0"/>
              <a:t>16/3/2016</a:t>
            </a:fld>
            <a:endParaRPr lang="el-GR"/>
          </a:p>
        </p:txBody>
      </p:sp>
      <p:sp>
        <p:nvSpPr>
          <p:cNvPr id="8" name="Θέση υποσέλιδου 7"/>
          <p:cNvSpPr>
            <a:spLocks noGrp="1"/>
          </p:cNvSpPr>
          <p:nvPr>
            <p:ph type="ftr" sz="quarter" idx="11"/>
          </p:nvPr>
        </p:nvSpPr>
        <p:spPr/>
        <p:txBody>
          <a:bodyPr/>
          <a:lstStyle/>
          <a:p>
            <a:r>
              <a:rPr lang="el-GR" smtClean="0"/>
              <a:t>Αρχιτεκτονική και Μέθοδοι Σχεδίασης</a:t>
            </a:r>
            <a:endParaRPr lang="el-GR"/>
          </a:p>
        </p:txBody>
      </p:sp>
      <p:sp>
        <p:nvSpPr>
          <p:cNvPr id="9" name="Θέση αριθμού διαφάνειας 8"/>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7466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D64D696-4110-4762-B606-4FBA003638FA}" type="datetime1">
              <a:rPr lang="el-GR" smtClean="0"/>
              <a:t>16/3/2016</a:t>
            </a:fld>
            <a:endParaRPr lang="el-GR"/>
          </a:p>
        </p:txBody>
      </p:sp>
      <p:sp>
        <p:nvSpPr>
          <p:cNvPr id="4" name="Θέση υποσέλιδου 3"/>
          <p:cNvSpPr>
            <a:spLocks noGrp="1"/>
          </p:cNvSpPr>
          <p:nvPr>
            <p:ph type="ftr" sz="quarter" idx="11"/>
          </p:nvPr>
        </p:nvSpPr>
        <p:spPr/>
        <p:txBody>
          <a:bodyPr/>
          <a:lstStyle/>
          <a:p>
            <a:r>
              <a:rPr lang="el-GR" smtClean="0"/>
              <a:t>Αρχιτεκτονική και Μέθοδοι Σχεδίασης</a:t>
            </a:r>
            <a:endParaRPr lang="el-GR"/>
          </a:p>
        </p:txBody>
      </p:sp>
      <p:sp>
        <p:nvSpPr>
          <p:cNvPr id="5" name="Θέση αριθμού διαφάνειας 4"/>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7782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9B8A22E-252A-4435-8A91-0FD7DD753584}" type="datetime1">
              <a:rPr lang="el-GR" smtClean="0"/>
              <a:t>16/3/2016</a:t>
            </a:fld>
            <a:endParaRPr lang="el-GR"/>
          </a:p>
        </p:txBody>
      </p:sp>
      <p:sp>
        <p:nvSpPr>
          <p:cNvPr id="3" name="Θέση υποσέλιδου 2"/>
          <p:cNvSpPr>
            <a:spLocks noGrp="1"/>
          </p:cNvSpPr>
          <p:nvPr>
            <p:ph type="ftr" sz="quarter" idx="11"/>
          </p:nvPr>
        </p:nvSpPr>
        <p:spPr/>
        <p:txBody>
          <a:bodyPr/>
          <a:lstStyle/>
          <a:p>
            <a:r>
              <a:rPr lang="el-GR" smtClean="0"/>
              <a:t>Αρχιτεκτονική και Μέθοδοι Σχεδίασης</a:t>
            </a:r>
            <a:endParaRPr lang="el-GR"/>
          </a:p>
        </p:txBody>
      </p:sp>
      <p:sp>
        <p:nvSpPr>
          <p:cNvPr id="4" name="Θέση αριθμού διαφάνειας 3"/>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1676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6BB1BFB-F172-4C6C-AD0E-487A054C8E7F}"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43708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C1213E7-D3A6-48AC-AE05-509EA4E0676C}"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89536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960F-44CE-484C-879C-8FD0FE5CB10F}" type="datetime1">
              <a:rPr lang="el-GR" smtClean="0"/>
              <a:t>16/3/2016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3E41E-24DC-44E5-A242-12538B377EB6}" type="slidenum">
              <a:rPr lang="el-GR" smtClean="0"/>
              <a:pPr/>
              <a:t>‹#›</a:t>
            </a:fld>
            <a:endParaRPr lang="el-GR"/>
          </a:p>
        </p:txBody>
      </p:sp>
    </p:spTree>
    <p:extLst>
      <p:ext uri="{BB962C8B-B14F-4D97-AF65-F5344CB8AC3E}">
        <p14:creationId xmlns:p14="http://schemas.microsoft.com/office/powerpoint/2010/main" val="421620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88.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
        <p:nvSpPr>
          <p:cNvPr id="2" name="Τίτλος 1"/>
          <p:cNvSpPr>
            <a:spLocks noGrp="1"/>
          </p:cNvSpPr>
          <p:nvPr>
            <p:ph type="ctrTitle"/>
          </p:nvPr>
        </p:nvSpPr>
        <p:spPr>
          <a:xfrm>
            <a:off x="755576" y="1628801"/>
            <a:ext cx="7628012" cy="936103"/>
          </a:xfrm>
        </p:spPr>
        <p:txBody>
          <a:bodyPr>
            <a:noAutofit/>
          </a:bodyPr>
          <a:lstStyle/>
          <a:p>
            <a:r>
              <a:rPr lang="el-GR" sz="4100" b="1" dirty="0" smtClean="0">
                <a:solidFill>
                  <a:prstClr val="black"/>
                </a:solidFill>
              </a:rPr>
              <a:t>Αρχές Διοίκησης και Διαχείρισης Έργων</a:t>
            </a:r>
            <a:endParaRPr lang="el-GR" sz="4100" dirty="0"/>
          </a:p>
        </p:txBody>
      </p:sp>
      <p:sp>
        <p:nvSpPr>
          <p:cNvPr id="3" name="Θέση περιεχομένου 1"/>
          <p:cNvSpPr>
            <a:spLocks noGrp="1"/>
          </p:cNvSpPr>
          <p:nvPr>
            <p:ph type="subTitle" idx="1"/>
          </p:nvPr>
        </p:nvSpPr>
        <p:spPr>
          <a:xfrm>
            <a:off x="395536" y="2780928"/>
            <a:ext cx="8352928" cy="2876922"/>
          </a:xfrm>
        </p:spPr>
        <p:txBody>
          <a:bodyPr>
            <a:normAutofit/>
          </a:bodyPr>
          <a:lstStyle/>
          <a:p>
            <a:pPr lvl="0">
              <a:lnSpc>
                <a:spcPct val="110000"/>
              </a:lnSpc>
              <a:spcBef>
                <a:spcPts val="0"/>
              </a:spcBef>
              <a:defRPr/>
            </a:pPr>
            <a:r>
              <a:rPr lang="el-GR" sz="3000" b="1" dirty="0">
                <a:solidFill>
                  <a:prstClr val="black"/>
                </a:solidFill>
                <a:cs typeface="Arial" charset="0"/>
              </a:rPr>
              <a:t>Ενότητα </a:t>
            </a:r>
            <a:r>
              <a:rPr lang="el-GR" sz="3000" b="1" dirty="0" smtClean="0">
                <a:solidFill>
                  <a:prstClr val="black"/>
                </a:solidFill>
                <a:cs typeface="Arial" charset="0"/>
              </a:rPr>
              <a:t>9</a:t>
            </a:r>
            <a:r>
              <a:rPr lang="en-US" sz="3000" b="1" dirty="0" smtClean="0">
                <a:solidFill>
                  <a:prstClr val="black"/>
                </a:solidFill>
                <a:cs typeface="Arial" charset="0"/>
              </a:rPr>
              <a:t>:</a:t>
            </a:r>
            <a:r>
              <a:rPr lang="el-GR" sz="3000" b="1" dirty="0" smtClean="0">
                <a:solidFill>
                  <a:prstClr val="black"/>
                </a:solidFill>
                <a:cs typeface="Arial" charset="0"/>
              </a:rPr>
              <a:t>  </a:t>
            </a:r>
            <a:r>
              <a:rPr lang="el-GR" sz="3000" dirty="0" smtClean="0">
                <a:solidFill>
                  <a:prstClr val="black"/>
                </a:solidFill>
                <a:cs typeface="Arial" charset="0"/>
              </a:rPr>
              <a:t>Χρονοπρογραμματισμός Έργων</a:t>
            </a:r>
            <a:r>
              <a:rPr lang="en-US" sz="3000" dirty="0" smtClean="0">
                <a:solidFill>
                  <a:prstClr val="black"/>
                </a:solidFill>
                <a:cs typeface="Arial" charset="0"/>
              </a:rPr>
              <a:t>.</a:t>
            </a:r>
            <a:endParaRPr lang="el-GR" sz="3000" dirty="0" smtClean="0">
              <a:solidFill>
                <a:prstClr val="black"/>
              </a:solidFill>
              <a:cs typeface="Arial" charset="0"/>
            </a:endParaRPr>
          </a:p>
          <a:p>
            <a:pPr lvl="0">
              <a:lnSpc>
                <a:spcPct val="110000"/>
              </a:lnSpc>
              <a:spcBef>
                <a:spcPts val="0"/>
              </a:spcBef>
              <a:defRPr/>
            </a:pPr>
            <a:r>
              <a:rPr lang="el-GR" sz="3000" dirty="0" smtClean="0">
                <a:solidFill>
                  <a:prstClr val="black"/>
                </a:solidFill>
                <a:cs typeface="Arial" charset="0"/>
              </a:rPr>
              <a:t>Διδάσκων</a:t>
            </a:r>
            <a:r>
              <a:rPr lang="el-GR" sz="3000" dirty="0">
                <a:solidFill>
                  <a:prstClr val="black"/>
                </a:solidFill>
                <a:cs typeface="Arial" charset="0"/>
              </a:rPr>
              <a:t>: </a:t>
            </a:r>
            <a:r>
              <a:rPr lang="el-GR" sz="3000" dirty="0" err="1" smtClean="0">
                <a:solidFill>
                  <a:prstClr val="black"/>
                </a:solidFill>
                <a:cs typeface="Arial" charset="0"/>
              </a:rPr>
              <a:t>Φιτσιλής</a:t>
            </a:r>
            <a:r>
              <a:rPr lang="el-GR" sz="3000" dirty="0" smtClean="0">
                <a:solidFill>
                  <a:prstClr val="black"/>
                </a:solidFill>
                <a:cs typeface="Arial" charset="0"/>
              </a:rPr>
              <a:t> Παναγιώτης,</a:t>
            </a:r>
          </a:p>
          <a:p>
            <a:pPr lvl="0">
              <a:lnSpc>
                <a:spcPct val="110000"/>
              </a:lnSpc>
              <a:spcBef>
                <a:spcPts val="0"/>
              </a:spcBef>
              <a:spcAft>
                <a:spcPts val="1200"/>
              </a:spcAft>
              <a:defRPr/>
            </a:pPr>
            <a:r>
              <a:rPr lang="el-GR" sz="3000" dirty="0" smtClean="0">
                <a:solidFill>
                  <a:prstClr val="black"/>
                </a:solidFill>
                <a:cs typeface="Arial" charset="0"/>
              </a:rPr>
              <a:t>Καθηγητής</a:t>
            </a:r>
            <a:r>
              <a:rPr lang="el-GR" sz="3000" dirty="0">
                <a:solidFill>
                  <a:prstClr val="black"/>
                </a:solidFill>
                <a:cs typeface="Arial" charset="0"/>
              </a:rPr>
              <a:t>.</a:t>
            </a:r>
          </a:p>
          <a:p>
            <a:pPr lvl="0">
              <a:lnSpc>
                <a:spcPct val="110000"/>
              </a:lnSpc>
              <a:spcBef>
                <a:spcPts val="0"/>
              </a:spcBef>
              <a:defRPr/>
            </a:pPr>
            <a:r>
              <a:rPr lang="el-GR" sz="3000" dirty="0">
                <a:solidFill>
                  <a:prstClr val="black"/>
                </a:solidFill>
                <a:cs typeface="Arial" charset="0"/>
              </a:rPr>
              <a:t>Τμήμα </a:t>
            </a:r>
            <a:r>
              <a:rPr lang="el-GR" sz="3000" dirty="0" smtClean="0">
                <a:solidFill>
                  <a:prstClr val="black"/>
                </a:solidFill>
                <a:cs typeface="Arial" charset="0"/>
              </a:rPr>
              <a:t>Διοίκησης Επιχειρήσεων</a:t>
            </a:r>
            <a:r>
              <a:rPr lang="el-GR" sz="2800" dirty="0" smtClean="0">
                <a:solidFill>
                  <a:prstClr val="black"/>
                </a:solidFill>
                <a:cs typeface="Arial" charset="0"/>
              </a:rPr>
              <a:t>. </a:t>
            </a:r>
            <a:endParaRPr lang="en-US" sz="2800" b="1" dirty="0">
              <a:solidFill>
                <a:prstClr val="black"/>
              </a:solidFill>
              <a:cs typeface="Arial" charset="0"/>
            </a:endParaRPr>
          </a:p>
          <a:p>
            <a:endParaRPr lang="el-GR" dirty="0"/>
          </a:p>
        </p:txBody>
      </p:sp>
      <p:pic>
        <p:nvPicPr>
          <p:cNvPr id="7" name="Εικόνα 2"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7" tooltip="Μετάβαση σε www.edulll.gr"/>
          </p:cNvPr>
          <p:cNvPicPr>
            <a:picLocks noChangeAspect="1" noChangeArrowheads="1"/>
          </p:cNvPicPr>
          <p:nvPr/>
        </p:nvPicPr>
        <p:blipFill>
          <a:blip r:embed="rId8"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660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025525" y="1614488"/>
            <a:ext cx="7092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latin typeface="Arial" charset="0"/>
            </a:endParaRPr>
          </a:p>
          <a:p>
            <a:endParaRPr lang="en-US" altLang="el-GR" sz="2400" b="1">
              <a:latin typeface="Arial" charset="0"/>
            </a:endParaRPr>
          </a:p>
          <a:p>
            <a:r>
              <a:rPr lang="en-US" altLang="el-GR" sz="2000" b="1">
                <a:latin typeface="Arial" charset="0"/>
              </a:rPr>
              <a:t>U </a:t>
            </a:r>
            <a:r>
              <a:rPr lang="el-GR" altLang="el-GR" sz="2000" b="1">
                <a:latin typeface="Arial" charset="0"/>
              </a:rPr>
              <a:t>και</a:t>
            </a:r>
            <a:r>
              <a:rPr lang="en-US" altLang="el-GR" sz="2000" b="1">
                <a:latin typeface="Arial" charset="0"/>
              </a:rPr>
              <a:t> V </a:t>
            </a:r>
            <a:r>
              <a:rPr lang="el-GR" altLang="el-GR" sz="2000" b="1">
                <a:latin typeface="Arial" charset="0"/>
              </a:rPr>
              <a:t>δεν μπορούν να ξενικήσουν μέχρι και η </a:t>
            </a:r>
            <a:r>
              <a:rPr lang="en-US" altLang="el-GR" sz="2000" b="1">
                <a:latin typeface="Arial" charset="0"/>
              </a:rPr>
              <a:t>S </a:t>
            </a:r>
            <a:r>
              <a:rPr lang="el-GR" altLang="el-GR" sz="2000" b="1">
                <a:latin typeface="Arial" charset="0"/>
              </a:rPr>
              <a:t>και η </a:t>
            </a:r>
            <a:r>
              <a:rPr lang="en-US" altLang="el-GR" sz="2000" b="1">
                <a:latin typeface="Arial" charset="0"/>
              </a:rPr>
              <a:t>T </a:t>
            </a:r>
            <a:r>
              <a:rPr lang="el-GR" altLang="el-GR" sz="2000" b="1">
                <a:latin typeface="Arial" charset="0"/>
              </a:rPr>
              <a:t>έχουν ολοκληρωθεί</a:t>
            </a:r>
            <a:r>
              <a:rPr lang="en-US" altLang="el-GR" sz="2000" b="1">
                <a:latin typeface="Arial" charset="0"/>
              </a:rPr>
              <a:t>. </a:t>
            </a:r>
          </a:p>
        </p:txBody>
      </p:sp>
      <p:grpSp>
        <p:nvGrpSpPr>
          <p:cNvPr id="26627" name="Group 4"/>
          <p:cNvGrpSpPr>
            <a:grpSpLocks/>
          </p:cNvGrpSpPr>
          <p:nvPr/>
        </p:nvGrpSpPr>
        <p:grpSpPr bwMode="auto">
          <a:xfrm>
            <a:off x="860425" y="3429000"/>
            <a:ext cx="7421563" cy="2744788"/>
            <a:chOff x="542" y="2160"/>
            <a:chExt cx="4675" cy="1729"/>
          </a:xfrm>
        </p:grpSpPr>
        <p:sp>
          <p:nvSpPr>
            <p:cNvPr id="26629" name="Rectangle 5"/>
            <p:cNvSpPr>
              <a:spLocks noChangeArrowheads="1"/>
            </p:cNvSpPr>
            <p:nvPr/>
          </p:nvSpPr>
          <p:spPr bwMode="auto">
            <a:xfrm>
              <a:off x="542" y="2160"/>
              <a:ext cx="4675" cy="1729"/>
            </a:xfrm>
            <a:prstGeom prst="rect">
              <a:avLst/>
            </a:prstGeom>
            <a:solidFill>
              <a:srgbClr val="FFEB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30" name="Freeform 6"/>
            <p:cNvSpPr>
              <a:spLocks/>
            </p:cNvSpPr>
            <p:nvPr/>
          </p:nvSpPr>
          <p:spPr bwMode="auto">
            <a:xfrm>
              <a:off x="542" y="2162"/>
              <a:ext cx="4656" cy="448"/>
            </a:xfrm>
            <a:custGeom>
              <a:avLst/>
              <a:gdLst>
                <a:gd name="T0" fmla="*/ 4546 w 4678"/>
                <a:gd name="T1" fmla="*/ 447 h 448"/>
                <a:gd name="T2" fmla="*/ 4546 w 4678"/>
                <a:gd name="T3" fmla="*/ 0 h 448"/>
                <a:gd name="T4" fmla="*/ 0 w 4678"/>
                <a:gd name="T5" fmla="*/ 0 h 448"/>
                <a:gd name="T6" fmla="*/ 0 w 4678"/>
                <a:gd name="T7" fmla="*/ 447 h 448"/>
                <a:gd name="T8" fmla="*/ 4546 w 4678"/>
                <a:gd name="T9" fmla="*/ 447 h 448"/>
                <a:gd name="T10" fmla="*/ 0 60000 65536"/>
                <a:gd name="T11" fmla="*/ 0 60000 65536"/>
                <a:gd name="T12" fmla="*/ 0 60000 65536"/>
                <a:gd name="T13" fmla="*/ 0 60000 65536"/>
                <a:gd name="T14" fmla="*/ 0 60000 65536"/>
                <a:gd name="T15" fmla="*/ 0 w 4678"/>
                <a:gd name="T16" fmla="*/ 0 h 448"/>
                <a:gd name="T17" fmla="*/ 4678 w 4678"/>
                <a:gd name="T18" fmla="*/ 448 h 448"/>
              </a:gdLst>
              <a:ahLst/>
              <a:cxnLst>
                <a:cxn ang="T10">
                  <a:pos x="T0" y="T1"/>
                </a:cxn>
                <a:cxn ang="T11">
                  <a:pos x="T2" y="T3"/>
                </a:cxn>
                <a:cxn ang="T12">
                  <a:pos x="T4" y="T5"/>
                </a:cxn>
                <a:cxn ang="T13">
                  <a:pos x="T6" y="T7"/>
                </a:cxn>
                <a:cxn ang="T14">
                  <a:pos x="T8" y="T9"/>
                </a:cxn>
              </a:cxnLst>
              <a:rect l="T15" t="T16" r="T17" b="T18"/>
              <a:pathLst>
                <a:path w="4678" h="448">
                  <a:moveTo>
                    <a:pt x="4677" y="447"/>
                  </a:moveTo>
                  <a:lnTo>
                    <a:pt x="4677" y="0"/>
                  </a:lnTo>
                  <a:lnTo>
                    <a:pt x="0" y="0"/>
                  </a:lnTo>
                  <a:lnTo>
                    <a:pt x="0" y="447"/>
                  </a:lnTo>
                  <a:lnTo>
                    <a:pt x="4677" y="447"/>
                  </a:lnTo>
                </a:path>
              </a:pathLst>
            </a:custGeom>
            <a:solidFill>
              <a:srgbClr val="D1EB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26631" name="Line 7"/>
            <p:cNvSpPr>
              <a:spLocks noChangeShapeType="1"/>
            </p:cNvSpPr>
            <p:nvPr/>
          </p:nvSpPr>
          <p:spPr bwMode="auto">
            <a:xfrm>
              <a:off x="555" y="2614"/>
              <a:ext cx="46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6632" name="Rectangle 8"/>
            <p:cNvSpPr>
              <a:spLocks noChangeArrowheads="1"/>
            </p:cNvSpPr>
            <p:nvPr/>
          </p:nvSpPr>
          <p:spPr bwMode="auto">
            <a:xfrm>
              <a:off x="1548"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AOA</a:t>
              </a:r>
            </a:p>
          </p:txBody>
        </p:sp>
        <p:sp>
          <p:nvSpPr>
            <p:cNvPr id="26633" name="Rectangle 9"/>
            <p:cNvSpPr>
              <a:spLocks noChangeArrowheads="1"/>
            </p:cNvSpPr>
            <p:nvPr/>
          </p:nvSpPr>
          <p:spPr bwMode="auto">
            <a:xfrm>
              <a:off x="3918"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AON</a:t>
              </a:r>
            </a:p>
          </p:txBody>
        </p:sp>
        <p:sp>
          <p:nvSpPr>
            <p:cNvPr id="26634" name="Line 10"/>
            <p:cNvSpPr>
              <a:spLocks noChangeShapeType="1"/>
            </p:cNvSpPr>
            <p:nvPr/>
          </p:nvSpPr>
          <p:spPr bwMode="auto">
            <a:xfrm>
              <a:off x="3182" y="2178"/>
              <a:ext cx="0" cy="169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6635" name="Rectangle 11"/>
            <p:cNvSpPr>
              <a:spLocks noChangeArrowheads="1"/>
            </p:cNvSpPr>
            <p:nvPr/>
          </p:nvSpPr>
          <p:spPr bwMode="auto">
            <a:xfrm>
              <a:off x="550" y="2168"/>
              <a:ext cx="4659" cy="1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36" name="Line 12"/>
            <p:cNvSpPr>
              <a:spLocks noChangeShapeType="1"/>
            </p:cNvSpPr>
            <p:nvPr/>
          </p:nvSpPr>
          <p:spPr bwMode="auto">
            <a:xfrm flipV="1">
              <a:off x="3812" y="3008"/>
              <a:ext cx="720" cy="42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37" name="Freeform 13"/>
            <p:cNvSpPr>
              <a:spLocks/>
            </p:cNvSpPr>
            <p:nvPr/>
          </p:nvSpPr>
          <p:spPr bwMode="auto">
            <a:xfrm>
              <a:off x="3816" y="2996"/>
              <a:ext cx="720" cy="412"/>
            </a:xfrm>
            <a:custGeom>
              <a:avLst/>
              <a:gdLst>
                <a:gd name="T0" fmla="*/ 0 w 720"/>
                <a:gd name="T1" fmla="*/ 0 h 412"/>
                <a:gd name="T2" fmla="*/ 320 w 720"/>
                <a:gd name="T3" fmla="*/ 184 h 412"/>
                <a:gd name="T4" fmla="*/ 348 w 720"/>
                <a:gd name="T5" fmla="*/ 152 h 412"/>
                <a:gd name="T6" fmla="*/ 378 w 720"/>
                <a:gd name="T7" fmla="*/ 148 h 412"/>
                <a:gd name="T8" fmla="*/ 408 w 720"/>
                <a:gd name="T9" fmla="*/ 152 h 412"/>
                <a:gd name="T10" fmla="*/ 434 w 720"/>
                <a:gd name="T11" fmla="*/ 170 h 412"/>
                <a:gd name="T12" fmla="*/ 450 w 720"/>
                <a:gd name="T13" fmla="*/ 196 h 412"/>
                <a:gd name="T14" fmla="*/ 448 w 720"/>
                <a:gd name="T15" fmla="*/ 224 h 412"/>
                <a:gd name="T16" fmla="*/ 436 w 720"/>
                <a:gd name="T17" fmla="*/ 252 h 412"/>
                <a:gd name="T18" fmla="*/ 720 w 720"/>
                <a:gd name="T19" fmla="*/ 412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412"/>
                <a:gd name="T32" fmla="*/ 720 w 720"/>
                <a:gd name="T33" fmla="*/ 412 h 4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412">
                  <a:moveTo>
                    <a:pt x="0" y="0"/>
                  </a:moveTo>
                  <a:lnTo>
                    <a:pt x="320" y="184"/>
                  </a:lnTo>
                  <a:lnTo>
                    <a:pt x="348" y="152"/>
                  </a:lnTo>
                  <a:lnTo>
                    <a:pt x="378" y="148"/>
                  </a:lnTo>
                  <a:lnTo>
                    <a:pt x="408" y="152"/>
                  </a:lnTo>
                  <a:lnTo>
                    <a:pt x="434" y="170"/>
                  </a:lnTo>
                  <a:lnTo>
                    <a:pt x="450" y="196"/>
                  </a:lnTo>
                  <a:lnTo>
                    <a:pt x="448" y="224"/>
                  </a:lnTo>
                  <a:lnTo>
                    <a:pt x="436" y="252"/>
                  </a:lnTo>
                  <a:lnTo>
                    <a:pt x="720" y="412"/>
                  </a:lnTo>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26638" name="Line 14"/>
            <p:cNvSpPr>
              <a:spLocks noChangeShapeType="1"/>
            </p:cNvSpPr>
            <p:nvPr/>
          </p:nvSpPr>
          <p:spPr bwMode="auto">
            <a:xfrm>
              <a:off x="3820" y="2944"/>
              <a:ext cx="688"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39" name="Line 15"/>
            <p:cNvSpPr>
              <a:spLocks noChangeShapeType="1"/>
            </p:cNvSpPr>
            <p:nvPr/>
          </p:nvSpPr>
          <p:spPr bwMode="auto">
            <a:xfrm>
              <a:off x="3816" y="3480"/>
              <a:ext cx="688"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40" name="Oval 16"/>
            <p:cNvSpPr>
              <a:spLocks noChangeArrowheads="1"/>
            </p:cNvSpPr>
            <p:nvPr/>
          </p:nvSpPr>
          <p:spPr bwMode="auto">
            <a:xfrm>
              <a:off x="4516" y="279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41" name="Oval 17"/>
            <p:cNvSpPr>
              <a:spLocks noChangeArrowheads="1"/>
            </p:cNvSpPr>
            <p:nvPr/>
          </p:nvSpPr>
          <p:spPr bwMode="auto">
            <a:xfrm>
              <a:off x="3580" y="333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42" name="Oval 18"/>
            <p:cNvSpPr>
              <a:spLocks noChangeArrowheads="1"/>
            </p:cNvSpPr>
            <p:nvPr/>
          </p:nvSpPr>
          <p:spPr bwMode="auto">
            <a:xfrm>
              <a:off x="3580" y="279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43" name="Oval 19"/>
            <p:cNvSpPr>
              <a:spLocks noChangeArrowheads="1"/>
            </p:cNvSpPr>
            <p:nvPr/>
          </p:nvSpPr>
          <p:spPr bwMode="auto">
            <a:xfrm>
              <a:off x="4512" y="333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44" name="Line 20"/>
            <p:cNvSpPr>
              <a:spLocks noChangeShapeType="1"/>
            </p:cNvSpPr>
            <p:nvPr/>
          </p:nvSpPr>
          <p:spPr bwMode="auto">
            <a:xfrm flipV="1">
              <a:off x="1424" y="3284"/>
              <a:ext cx="256" cy="1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45" name="Line 21"/>
            <p:cNvSpPr>
              <a:spLocks noChangeShapeType="1"/>
            </p:cNvSpPr>
            <p:nvPr/>
          </p:nvSpPr>
          <p:spPr bwMode="auto">
            <a:xfrm flipV="1">
              <a:off x="1896" y="3012"/>
              <a:ext cx="256" cy="1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46" name="Line 22"/>
            <p:cNvSpPr>
              <a:spLocks noChangeShapeType="1"/>
            </p:cNvSpPr>
            <p:nvPr/>
          </p:nvSpPr>
          <p:spPr bwMode="auto">
            <a:xfrm>
              <a:off x="1424" y="2996"/>
              <a:ext cx="256"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47" name="Line 23"/>
            <p:cNvSpPr>
              <a:spLocks noChangeShapeType="1"/>
            </p:cNvSpPr>
            <p:nvPr/>
          </p:nvSpPr>
          <p:spPr bwMode="auto">
            <a:xfrm>
              <a:off x="1896" y="3264"/>
              <a:ext cx="256"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6648" name="Oval 24"/>
            <p:cNvSpPr>
              <a:spLocks noChangeArrowheads="1"/>
            </p:cNvSpPr>
            <p:nvPr/>
          </p:nvSpPr>
          <p:spPr bwMode="auto">
            <a:xfrm>
              <a:off x="2132" y="333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49" name="Oval 25"/>
            <p:cNvSpPr>
              <a:spLocks noChangeArrowheads="1"/>
            </p:cNvSpPr>
            <p:nvPr/>
          </p:nvSpPr>
          <p:spPr bwMode="auto">
            <a:xfrm>
              <a:off x="2132" y="279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50" name="Oval 26"/>
            <p:cNvSpPr>
              <a:spLocks noChangeArrowheads="1"/>
            </p:cNvSpPr>
            <p:nvPr/>
          </p:nvSpPr>
          <p:spPr bwMode="auto">
            <a:xfrm>
              <a:off x="1664" y="3067"/>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51" name="Oval 27"/>
            <p:cNvSpPr>
              <a:spLocks noChangeArrowheads="1"/>
            </p:cNvSpPr>
            <p:nvPr/>
          </p:nvSpPr>
          <p:spPr bwMode="auto">
            <a:xfrm>
              <a:off x="1196" y="279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52" name="Oval 28"/>
            <p:cNvSpPr>
              <a:spLocks noChangeArrowheads="1"/>
            </p:cNvSpPr>
            <p:nvPr/>
          </p:nvSpPr>
          <p:spPr bwMode="auto">
            <a:xfrm>
              <a:off x="1200" y="333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6653" name="Rectangle 29"/>
            <p:cNvSpPr>
              <a:spLocks noChangeArrowheads="1"/>
            </p:cNvSpPr>
            <p:nvPr/>
          </p:nvSpPr>
          <p:spPr bwMode="auto">
            <a:xfrm>
              <a:off x="1208" y="2825"/>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1</a:t>
              </a:r>
            </a:p>
          </p:txBody>
        </p:sp>
        <p:sp>
          <p:nvSpPr>
            <p:cNvPr id="26654" name="Rectangle 30"/>
            <p:cNvSpPr>
              <a:spLocks noChangeArrowheads="1"/>
            </p:cNvSpPr>
            <p:nvPr/>
          </p:nvSpPr>
          <p:spPr bwMode="auto">
            <a:xfrm>
              <a:off x="1208" y="3364"/>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2</a:t>
              </a:r>
            </a:p>
          </p:txBody>
        </p:sp>
        <p:sp>
          <p:nvSpPr>
            <p:cNvPr id="26655" name="Rectangle 31"/>
            <p:cNvSpPr>
              <a:spLocks noChangeArrowheads="1"/>
            </p:cNvSpPr>
            <p:nvPr/>
          </p:nvSpPr>
          <p:spPr bwMode="auto">
            <a:xfrm>
              <a:off x="2142" y="2825"/>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4</a:t>
              </a:r>
            </a:p>
          </p:txBody>
        </p:sp>
        <p:sp>
          <p:nvSpPr>
            <p:cNvPr id="26656" name="Rectangle 32"/>
            <p:cNvSpPr>
              <a:spLocks noChangeArrowheads="1"/>
            </p:cNvSpPr>
            <p:nvPr/>
          </p:nvSpPr>
          <p:spPr bwMode="auto">
            <a:xfrm>
              <a:off x="2142" y="3364"/>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5</a:t>
              </a:r>
            </a:p>
          </p:txBody>
        </p:sp>
        <p:sp>
          <p:nvSpPr>
            <p:cNvPr id="26657" name="Rectangle 33"/>
            <p:cNvSpPr>
              <a:spLocks noChangeArrowheads="1"/>
            </p:cNvSpPr>
            <p:nvPr/>
          </p:nvSpPr>
          <p:spPr bwMode="auto">
            <a:xfrm>
              <a:off x="1869" y="2831"/>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6658" name="Rectangle 34"/>
            <p:cNvSpPr>
              <a:spLocks noChangeArrowheads="1"/>
            </p:cNvSpPr>
            <p:nvPr/>
          </p:nvSpPr>
          <p:spPr bwMode="auto">
            <a:xfrm>
              <a:off x="1992" y="3124"/>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V</a:t>
              </a:r>
            </a:p>
          </p:txBody>
        </p:sp>
        <p:sp>
          <p:nvSpPr>
            <p:cNvPr id="26659" name="Rectangle 35"/>
            <p:cNvSpPr>
              <a:spLocks noChangeArrowheads="1"/>
            </p:cNvSpPr>
            <p:nvPr/>
          </p:nvSpPr>
          <p:spPr bwMode="auto">
            <a:xfrm>
              <a:off x="1452" y="2819"/>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6660" name="Rectangle 36"/>
            <p:cNvSpPr>
              <a:spLocks noChangeArrowheads="1"/>
            </p:cNvSpPr>
            <p:nvPr/>
          </p:nvSpPr>
          <p:spPr bwMode="auto">
            <a:xfrm>
              <a:off x="1378" y="3124"/>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6661" name="Rectangle 37"/>
            <p:cNvSpPr>
              <a:spLocks noChangeArrowheads="1"/>
            </p:cNvSpPr>
            <p:nvPr/>
          </p:nvSpPr>
          <p:spPr bwMode="auto">
            <a:xfrm>
              <a:off x="1674" y="3094"/>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3</a:t>
              </a:r>
            </a:p>
          </p:txBody>
        </p:sp>
        <p:sp>
          <p:nvSpPr>
            <p:cNvPr id="26662" name="Rectangle 38"/>
            <p:cNvSpPr>
              <a:spLocks noChangeArrowheads="1"/>
            </p:cNvSpPr>
            <p:nvPr/>
          </p:nvSpPr>
          <p:spPr bwMode="auto">
            <a:xfrm>
              <a:off x="3587" y="2825"/>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6663" name="Rectangle 39"/>
            <p:cNvSpPr>
              <a:spLocks noChangeArrowheads="1"/>
            </p:cNvSpPr>
            <p:nvPr/>
          </p:nvSpPr>
          <p:spPr bwMode="auto">
            <a:xfrm>
              <a:off x="3590" y="3364"/>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6664" name="Rectangle 40"/>
            <p:cNvSpPr>
              <a:spLocks noChangeArrowheads="1"/>
            </p:cNvSpPr>
            <p:nvPr/>
          </p:nvSpPr>
          <p:spPr bwMode="auto">
            <a:xfrm>
              <a:off x="4517" y="2825"/>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6665" name="Rectangle 41"/>
            <p:cNvSpPr>
              <a:spLocks noChangeArrowheads="1"/>
            </p:cNvSpPr>
            <p:nvPr/>
          </p:nvSpPr>
          <p:spPr bwMode="auto">
            <a:xfrm>
              <a:off x="4517" y="3364"/>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V</a:t>
              </a:r>
            </a:p>
          </p:txBody>
        </p:sp>
      </p:grpSp>
      <p:sp>
        <p:nvSpPr>
          <p:cNvPr id="999468" name="Rectangle 44"/>
          <p:cNvSpPr>
            <a:spLocks noGrp="1" noChangeArrowheads="1"/>
          </p:cNvSpPr>
          <p:nvPr>
            <p:ph type="title"/>
          </p:nvPr>
        </p:nvSpPr>
        <p:spPr/>
        <p:txBody>
          <a:bodyPr>
            <a:normAutofit/>
          </a:bodyPr>
          <a:lstStyle/>
          <a:p>
            <a:pPr eaLnBrk="1" fontAlgn="auto" hangingPunct="1">
              <a:spcAft>
                <a:spcPts val="0"/>
              </a:spcAft>
              <a:defRPr/>
            </a:pPr>
            <a:r>
              <a:rPr lang="el-GR" sz="3600" i="1" dirty="0" smtClean="0">
                <a:effectLst>
                  <a:outerShdw blurRad="38100" dist="38100" dir="2700000" algn="tl">
                    <a:srgbClr val="C0C0C0"/>
                  </a:outerShdw>
                </a:effectLst>
              </a:rPr>
              <a:t>Σχέσεις μεταξύ δραστηριοτήτων</a:t>
            </a:r>
            <a:endParaRPr lang="en-US" sz="4000" i="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64343482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025525" y="1614488"/>
            <a:ext cx="7092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latin typeface="Arial" charset="0"/>
            </a:endParaRPr>
          </a:p>
          <a:p>
            <a:endParaRPr lang="en-US" altLang="el-GR" sz="2400" b="1">
              <a:latin typeface="Arial" charset="0"/>
            </a:endParaRPr>
          </a:p>
          <a:p>
            <a:r>
              <a:rPr lang="el-GR" altLang="el-GR" sz="2000" b="1">
                <a:latin typeface="Arial" charset="0"/>
              </a:rPr>
              <a:t>Τι σημαίνει?</a:t>
            </a:r>
            <a:endParaRPr lang="en-US" altLang="el-GR" sz="2000" b="1">
              <a:latin typeface="Arial" charset="0"/>
            </a:endParaRPr>
          </a:p>
        </p:txBody>
      </p:sp>
      <p:grpSp>
        <p:nvGrpSpPr>
          <p:cNvPr id="27651" name="Group 4"/>
          <p:cNvGrpSpPr>
            <a:grpSpLocks/>
          </p:cNvGrpSpPr>
          <p:nvPr/>
        </p:nvGrpSpPr>
        <p:grpSpPr bwMode="auto">
          <a:xfrm>
            <a:off x="860425" y="3429000"/>
            <a:ext cx="7421563" cy="2744788"/>
            <a:chOff x="542" y="2160"/>
            <a:chExt cx="4675" cy="1729"/>
          </a:xfrm>
        </p:grpSpPr>
        <p:sp>
          <p:nvSpPr>
            <p:cNvPr id="27653" name="Rectangle 5"/>
            <p:cNvSpPr>
              <a:spLocks noChangeArrowheads="1"/>
            </p:cNvSpPr>
            <p:nvPr/>
          </p:nvSpPr>
          <p:spPr bwMode="auto">
            <a:xfrm>
              <a:off x="542" y="2160"/>
              <a:ext cx="4675" cy="1729"/>
            </a:xfrm>
            <a:prstGeom prst="rect">
              <a:avLst/>
            </a:prstGeom>
            <a:solidFill>
              <a:srgbClr val="FFEB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54" name="Freeform 6"/>
            <p:cNvSpPr>
              <a:spLocks/>
            </p:cNvSpPr>
            <p:nvPr/>
          </p:nvSpPr>
          <p:spPr bwMode="auto">
            <a:xfrm>
              <a:off x="542" y="2162"/>
              <a:ext cx="4663" cy="448"/>
            </a:xfrm>
            <a:custGeom>
              <a:avLst/>
              <a:gdLst>
                <a:gd name="T0" fmla="*/ 4587 w 4678"/>
                <a:gd name="T1" fmla="*/ 447 h 448"/>
                <a:gd name="T2" fmla="*/ 4587 w 4678"/>
                <a:gd name="T3" fmla="*/ 0 h 448"/>
                <a:gd name="T4" fmla="*/ 0 w 4678"/>
                <a:gd name="T5" fmla="*/ 0 h 448"/>
                <a:gd name="T6" fmla="*/ 0 w 4678"/>
                <a:gd name="T7" fmla="*/ 447 h 448"/>
                <a:gd name="T8" fmla="*/ 4587 w 4678"/>
                <a:gd name="T9" fmla="*/ 447 h 448"/>
                <a:gd name="T10" fmla="*/ 0 60000 65536"/>
                <a:gd name="T11" fmla="*/ 0 60000 65536"/>
                <a:gd name="T12" fmla="*/ 0 60000 65536"/>
                <a:gd name="T13" fmla="*/ 0 60000 65536"/>
                <a:gd name="T14" fmla="*/ 0 60000 65536"/>
                <a:gd name="T15" fmla="*/ 0 w 4678"/>
                <a:gd name="T16" fmla="*/ 0 h 448"/>
                <a:gd name="T17" fmla="*/ 4678 w 4678"/>
                <a:gd name="T18" fmla="*/ 448 h 448"/>
              </a:gdLst>
              <a:ahLst/>
              <a:cxnLst>
                <a:cxn ang="T10">
                  <a:pos x="T0" y="T1"/>
                </a:cxn>
                <a:cxn ang="T11">
                  <a:pos x="T2" y="T3"/>
                </a:cxn>
                <a:cxn ang="T12">
                  <a:pos x="T4" y="T5"/>
                </a:cxn>
                <a:cxn ang="T13">
                  <a:pos x="T6" y="T7"/>
                </a:cxn>
                <a:cxn ang="T14">
                  <a:pos x="T8" y="T9"/>
                </a:cxn>
              </a:cxnLst>
              <a:rect l="T15" t="T16" r="T17" b="T18"/>
              <a:pathLst>
                <a:path w="4678" h="448">
                  <a:moveTo>
                    <a:pt x="4677" y="447"/>
                  </a:moveTo>
                  <a:lnTo>
                    <a:pt x="4677" y="0"/>
                  </a:lnTo>
                  <a:lnTo>
                    <a:pt x="0" y="0"/>
                  </a:lnTo>
                  <a:lnTo>
                    <a:pt x="0" y="447"/>
                  </a:lnTo>
                  <a:lnTo>
                    <a:pt x="4677" y="447"/>
                  </a:lnTo>
                </a:path>
              </a:pathLst>
            </a:custGeom>
            <a:solidFill>
              <a:srgbClr val="D1EB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27655" name="Line 7"/>
            <p:cNvSpPr>
              <a:spLocks noChangeShapeType="1"/>
            </p:cNvSpPr>
            <p:nvPr/>
          </p:nvSpPr>
          <p:spPr bwMode="auto">
            <a:xfrm>
              <a:off x="555" y="2614"/>
              <a:ext cx="463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7656" name="Rectangle 8"/>
            <p:cNvSpPr>
              <a:spLocks noChangeArrowheads="1"/>
            </p:cNvSpPr>
            <p:nvPr/>
          </p:nvSpPr>
          <p:spPr bwMode="auto">
            <a:xfrm>
              <a:off x="1553"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AOA</a:t>
              </a:r>
            </a:p>
          </p:txBody>
        </p:sp>
        <p:sp>
          <p:nvSpPr>
            <p:cNvPr id="27657" name="Rectangle 9"/>
            <p:cNvSpPr>
              <a:spLocks noChangeArrowheads="1"/>
            </p:cNvSpPr>
            <p:nvPr/>
          </p:nvSpPr>
          <p:spPr bwMode="auto">
            <a:xfrm>
              <a:off x="3934"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AON</a:t>
              </a:r>
            </a:p>
          </p:txBody>
        </p:sp>
        <p:sp>
          <p:nvSpPr>
            <p:cNvPr id="27658" name="Line 10"/>
            <p:cNvSpPr>
              <a:spLocks noChangeShapeType="1"/>
            </p:cNvSpPr>
            <p:nvPr/>
          </p:nvSpPr>
          <p:spPr bwMode="auto">
            <a:xfrm>
              <a:off x="3182" y="2178"/>
              <a:ext cx="0" cy="169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7659" name="Rectangle 11"/>
            <p:cNvSpPr>
              <a:spLocks noChangeArrowheads="1"/>
            </p:cNvSpPr>
            <p:nvPr/>
          </p:nvSpPr>
          <p:spPr bwMode="auto">
            <a:xfrm>
              <a:off x="550" y="2168"/>
              <a:ext cx="4659" cy="1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60" name="Line 12"/>
            <p:cNvSpPr>
              <a:spLocks noChangeShapeType="1"/>
            </p:cNvSpPr>
            <p:nvPr/>
          </p:nvSpPr>
          <p:spPr bwMode="auto">
            <a:xfrm flipV="1">
              <a:off x="1824" y="3088"/>
              <a:ext cx="0" cy="304"/>
            </a:xfrm>
            <a:prstGeom prst="line">
              <a:avLst/>
            </a:prstGeom>
            <a:noFill/>
            <a:ln w="57150">
              <a:solidFill>
                <a:srgbClr val="F05C3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1" name="Line 13"/>
            <p:cNvSpPr>
              <a:spLocks noChangeShapeType="1"/>
            </p:cNvSpPr>
            <p:nvPr/>
          </p:nvSpPr>
          <p:spPr bwMode="auto">
            <a:xfrm>
              <a:off x="1376" y="3496"/>
              <a:ext cx="29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2" name="Line 14"/>
            <p:cNvSpPr>
              <a:spLocks noChangeShapeType="1"/>
            </p:cNvSpPr>
            <p:nvPr/>
          </p:nvSpPr>
          <p:spPr bwMode="auto">
            <a:xfrm>
              <a:off x="1376" y="2956"/>
              <a:ext cx="29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3" name="Line 15"/>
            <p:cNvSpPr>
              <a:spLocks noChangeShapeType="1"/>
            </p:cNvSpPr>
            <p:nvPr/>
          </p:nvSpPr>
          <p:spPr bwMode="auto">
            <a:xfrm>
              <a:off x="1912" y="3496"/>
              <a:ext cx="29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4" name="Line 16"/>
            <p:cNvSpPr>
              <a:spLocks noChangeShapeType="1"/>
            </p:cNvSpPr>
            <p:nvPr/>
          </p:nvSpPr>
          <p:spPr bwMode="auto">
            <a:xfrm>
              <a:off x="1912" y="2956"/>
              <a:ext cx="29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5" name="Line 17"/>
            <p:cNvSpPr>
              <a:spLocks noChangeShapeType="1"/>
            </p:cNvSpPr>
            <p:nvPr/>
          </p:nvSpPr>
          <p:spPr bwMode="auto">
            <a:xfrm>
              <a:off x="3808" y="3492"/>
              <a:ext cx="688"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6" name="Line 18"/>
            <p:cNvSpPr>
              <a:spLocks noChangeShapeType="1"/>
            </p:cNvSpPr>
            <p:nvPr/>
          </p:nvSpPr>
          <p:spPr bwMode="auto">
            <a:xfrm>
              <a:off x="3812" y="2956"/>
              <a:ext cx="688"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7" name="Line 19"/>
            <p:cNvSpPr>
              <a:spLocks noChangeShapeType="1"/>
            </p:cNvSpPr>
            <p:nvPr/>
          </p:nvSpPr>
          <p:spPr bwMode="auto">
            <a:xfrm flipV="1">
              <a:off x="3784" y="3028"/>
              <a:ext cx="736" cy="42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668" name="Oval 20"/>
            <p:cNvSpPr>
              <a:spLocks noChangeArrowheads="1"/>
            </p:cNvSpPr>
            <p:nvPr/>
          </p:nvSpPr>
          <p:spPr bwMode="auto">
            <a:xfrm>
              <a:off x="4508" y="2806"/>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69" name="Oval 21"/>
            <p:cNvSpPr>
              <a:spLocks noChangeArrowheads="1"/>
            </p:cNvSpPr>
            <p:nvPr/>
          </p:nvSpPr>
          <p:spPr bwMode="auto">
            <a:xfrm>
              <a:off x="4507" y="3354"/>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0" name="Oval 22"/>
            <p:cNvSpPr>
              <a:spLocks noChangeArrowheads="1"/>
            </p:cNvSpPr>
            <p:nvPr/>
          </p:nvSpPr>
          <p:spPr bwMode="auto">
            <a:xfrm>
              <a:off x="3563" y="3354"/>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1" name="Oval 23"/>
            <p:cNvSpPr>
              <a:spLocks noChangeArrowheads="1"/>
            </p:cNvSpPr>
            <p:nvPr/>
          </p:nvSpPr>
          <p:spPr bwMode="auto">
            <a:xfrm>
              <a:off x="3563" y="2806"/>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2" name="Oval 24"/>
            <p:cNvSpPr>
              <a:spLocks noChangeArrowheads="1"/>
            </p:cNvSpPr>
            <p:nvPr/>
          </p:nvSpPr>
          <p:spPr bwMode="auto">
            <a:xfrm>
              <a:off x="2212" y="3354"/>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3" name="Oval 25"/>
            <p:cNvSpPr>
              <a:spLocks noChangeArrowheads="1"/>
            </p:cNvSpPr>
            <p:nvPr/>
          </p:nvSpPr>
          <p:spPr bwMode="auto">
            <a:xfrm>
              <a:off x="1675" y="3354"/>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4" name="Oval 26"/>
            <p:cNvSpPr>
              <a:spLocks noChangeArrowheads="1"/>
            </p:cNvSpPr>
            <p:nvPr/>
          </p:nvSpPr>
          <p:spPr bwMode="auto">
            <a:xfrm>
              <a:off x="2212" y="2806"/>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5" name="Oval 27"/>
            <p:cNvSpPr>
              <a:spLocks noChangeArrowheads="1"/>
            </p:cNvSpPr>
            <p:nvPr/>
          </p:nvSpPr>
          <p:spPr bwMode="auto">
            <a:xfrm>
              <a:off x="1675" y="2806"/>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6" name="Oval 28"/>
            <p:cNvSpPr>
              <a:spLocks noChangeArrowheads="1"/>
            </p:cNvSpPr>
            <p:nvPr/>
          </p:nvSpPr>
          <p:spPr bwMode="auto">
            <a:xfrm>
              <a:off x="1137" y="3354"/>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7" name="Oval 29"/>
            <p:cNvSpPr>
              <a:spLocks noChangeArrowheads="1"/>
            </p:cNvSpPr>
            <p:nvPr/>
          </p:nvSpPr>
          <p:spPr bwMode="auto">
            <a:xfrm>
              <a:off x="1138" y="2806"/>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7678" name="Rectangle 30"/>
            <p:cNvSpPr>
              <a:spLocks noChangeArrowheads="1"/>
            </p:cNvSpPr>
            <p:nvPr/>
          </p:nvSpPr>
          <p:spPr bwMode="auto">
            <a:xfrm>
              <a:off x="3571" y="2840"/>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7679" name="Rectangle 31"/>
            <p:cNvSpPr>
              <a:spLocks noChangeArrowheads="1"/>
            </p:cNvSpPr>
            <p:nvPr/>
          </p:nvSpPr>
          <p:spPr bwMode="auto">
            <a:xfrm>
              <a:off x="3574" y="3380"/>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7680" name="Rectangle 32"/>
            <p:cNvSpPr>
              <a:spLocks noChangeArrowheads="1"/>
            </p:cNvSpPr>
            <p:nvPr/>
          </p:nvSpPr>
          <p:spPr bwMode="auto">
            <a:xfrm>
              <a:off x="4501" y="2840"/>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7681" name="Rectangle 33"/>
            <p:cNvSpPr>
              <a:spLocks noChangeArrowheads="1"/>
            </p:cNvSpPr>
            <p:nvPr/>
          </p:nvSpPr>
          <p:spPr bwMode="auto">
            <a:xfrm>
              <a:off x="4501" y="3380"/>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V</a:t>
              </a:r>
            </a:p>
          </p:txBody>
        </p:sp>
        <p:sp>
          <p:nvSpPr>
            <p:cNvPr id="27682" name="Rectangle 34"/>
            <p:cNvSpPr>
              <a:spLocks noChangeArrowheads="1"/>
            </p:cNvSpPr>
            <p:nvPr/>
          </p:nvSpPr>
          <p:spPr bwMode="auto">
            <a:xfrm>
              <a:off x="1153" y="284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1</a:t>
              </a:r>
            </a:p>
          </p:txBody>
        </p:sp>
        <p:sp>
          <p:nvSpPr>
            <p:cNvPr id="27683" name="Rectangle 35"/>
            <p:cNvSpPr>
              <a:spLocks noChangeArrowheads="1"/>
            </p:cNvSpPr>
            <p:nvPr/>
          </p:nvSpPr>
          <p:spPr bwMode="auto">
            <a:xfrm>
              <a:off x="1692" y="284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3</a:t>
              </a:r>
            </a:p>
          </p:txBody>
        </p:sp>
        <p:sp>
          <p:nvSpPr>
            <p:cNvPr id="27684" name="Rectangle 36"/>
            <p:cNvSpPr>
              <a:spLocks noChangeArrowheads="1"/>
            </p:cNvSpPr>
            <p:nvPr/>
          </p:nvSpPr>
          <p:spPr bwMode="auto">
            <a:xfrm>
              <a:off x="1834" y="3092"/>
              <a:ext cx="6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F05C3F"/>
                  </a:solidFill>
                  <a:latin typeface="Arial" charset="0"/>
                </a:rPr>
                <a:t>Dummy</a:t>
              </a:r>
            </a:p>
          </p:txBody>
        </p:sp>
        <p:sp>
          <p:nvSpPr>
            <p:cNvPr id="27685" name="Rectangle 37"/>
            <p:cNvSpPr>
              <a:spLocks noChangeArrowheads="1"/>
            </p:cNvSpPr>
            <p:nvPr/>
          </p:nvSpPr>
          <p:spPr bwMode="auto">
            <a:xfrm>
              <a:off x="2232" y="284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5</a:t>
              </a:r>
            </a:p>
          </p:txBody>
        </p:sp>
        <p:sp>
          <p:nvSpPr>
            <p:cNvPr id="27686" name="Rectangle 38"/>
            <p:cNvSpPr>
              <a:spLocks noChangeArrowheads="1"/>
            </p:cNvSpPr>
            <p:nvPr/>
          </p:nvSpPr>
          <p:spPr bwMode="auto">
            <a:xfrm>
              <a:off x="1153" y="338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2</a:t>
              </a:r>
            </a:p>
          </p:txBody>
        </p:sp>
        <p:sp>
          <p:nvSpPr>
            <p:cNvPr id="27687" name="Rectangle 39"/>
            <p:cNvSpPr>
              <a:spLocks noChangeArrowheads="1"/>
            </p:cNvSpPr>
            <p:nvPr/>
          </p:nvSpPr>
          <p:spPr bwMode="auto">
            <a:xfrm>
              <a:off x="1692" y="338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4</a:t>
              </a:r>
            </a:p>
          </p:txBody>
        </p:sp>
        <p:sp>
          <p:nvSpPr>
            <p:cNvPr id="27688" name="Rectangle 40"/>
            <p:cNvSpPr>
              <a:spLocks noChangeArrowheads="1"/>
            </p:cNvSpPr>
            <p:nvPr/>
          </p:nvSpPr>
          <p:spPr bwMode="auto">
            <a:xfrm>
              <a:off x="2232" y="338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6</a:t>
              </a:r>
            </a:p>
          </p:txBody>
        </p:sp>
        <p:sp>
          <p:nvSpPr>
            <p:cNvPr id="27689" name="Rectangle 41"/>
            <p:cNvSpPr>
              <a:spLocks noChangeArrowheads="1"/>
            </p:cNvSpPr>
            <p:nvPr/>
          </p:nvSpPr>
          <p:spPr bwMode="auto">
            <a:xfrm>
              <a:off x="1387" y="2701"/>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7690" name="Rectangle 42"/>
            <p:cNvSpPr>
              <a:spLocks noChangeArrowheads="1"/>
            </p:cNvSpPr>
            <p:nvPr/>
          </p:nvSpPr>
          <p:spPr bwMode="auto">
            <a:xfrm>
              <a:off x="1908" y="2701"/>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7691" name="Rectangle 43"/>
            <p:cNvSpPr>
              <a:spLocks noChangeArrowheads="1"/>
            </p:cNvSpPr>
            <p:nvPr/>
          </p:nvSpPr>
          <p:spPr bwMode="auto">
            <a:xfrm>
              <a:off x="1390" y="3235"/>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7692" name="Rectangle 44"/>
            <p:cNvSpPr>
              <a:spLocks noChangeArrowheads="1"/>
            </p:cNvSpPr>
            <p:nvPr/>
          </p:nvSpPr>
          <p:spPr bwMode="auto">
            <a:xfrm>
              <a:off x="1911" y="3235"/>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V</a:t>
              </a:r>
            </a:p>
          </p:txBody>
        </p:sp>
      </p:grpSp>
      <p:sp>
        <p:nvSpPr>
          <p:cNvPr id="1001518" name="Rectangle 46"/>
          <p:cNvSpPr>
            <a:spLocks noGrp="1" noChangeArrowheads="1"/>
          </p:cNvSpPr>
          <p:nvPr>
            <p:ph type="title"/>
          </p:nvPr>
        </p:nvSpPr>
        <p:spPr/>
        <p:txBody>
          <a:bodyPr lIns="90487" tIns="44450" rIns="90487" bIns="44450">
            <a:normAutofit/>
          </a:bodyPr>
          <a:lstStyle/>
          <a:p>
            <a:pPr eaLnBrk="1" fontAlgn="auto" hangingPunct="1">
              <a:spcAft>
                <a:spcPts val="0"/>
              </a:spcAft>
              <a:defRPr/>
            </a:pPr>
            <a:r>
              <a:rPr lang="el-GR" sz="3600" i="1" dirty="0" smtClean="0">
                <a:effectLst>
                  <a:outerShdw blurRad="38100" dist="38100" dir="2700000" algn="tl">
                    <a:srgbClr val="C0C0C0"/>
                  </a:outerShdw>
                </a:effectLst>
              </a:rPr>
              <a:t>Σχέσεις μεταξύ δραστηριοτήτων</a:t>
            </a:r>
            <a:endParaRPr lang="en-US" sz="4000" i="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65937193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85800" y="548680"/>
            <a:ext cx="6870700" cy="792758"/>
          </a:xfrm>
        </p:spPr>
        <p:txBody>
          <a:bodyPr/>
          <a:lstStyle/>
          <a:p>
            <a:pPr eaLnBrk="1" fontAlgn="auto" hangingPunct="1">
              <a:spcAft>
                <a:spcPts val="0"/>
              </a:spcAft>
              <a:defRPr/>
            </a:pPr>
            <a:r>
              <a:rPr lang="el-GR" dirty="0" smtClean="0"/>
              <a:t>Σύγκριση </a:t>
            </a:r>
            <a:r>
              <a:rPr lang="en-US" dirty="0" smtClean="0"/>
              <a:t>AON and AOA</a:t>
            </a:r>
          </a:p>
        </p:txBody>
      </p:sp>
      <p:pic>
        <p:nvPicPr>
          <p:cNvPr id="28675" name="Picture 3" descr="fig_0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09700"/>
            <a:ext cx="8469313"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995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defTabSz="836613" eaLnBrk="1" fontAlgn="auto" hangingPunct="1">
              <a:lnSpc>
                <a:spcPct val="90000"/>
              </a:lnSpc>
              <a:spcAft>
                <a:spcPts val="0"/>
              </a:spcAft>
              <a:defRPr/>
            </a:pPr>
            <a:r>
              <a:rPr lang="el-GR" dirty="0" smtClean="0"/>
              <a:t>Παράδειγμα</a:t>
            </a:r>
            <a:r>
              <a:rPr lang="en-US" dirty="0" smtClean="0"/>
              <a:t> </a:t>
            </a:r>
            <a:endParaRPr lang="en-US" sz="3200" dirty="0" smtClean="0"/>
          </a:p>
        </p:txBody>
      </p:sp>
      <p:graphicFrame>
        <p:nvGraphicFramePr>
          <p:cNvPr id="547913" name="Group 73"/>
          <p:cNvGraphicFramePr>
            <a:graphicFrameLocks noGrp="1"/>
          </p:cNvGraphicFramePr>
          <p:nvPr>
            <p:ph type="tbl" idx="4294967295"/>
            <p:extLst>
              <p:ext uri="{D42A27DB-BD31-4B8C-83A1-F6EECF244321}">
                <p14:modId xmlns:p14="http://schemas.microsoft.com/office/powerpoint/2010/main" val="353935622"/>
              </p:ext>
            </p:extLst>
          </p:nvPr>
        </p:nvGraphicFramePr>
        <p:xfrm>
          <a:off x="900113" y="1773238"/>
          <a:ext cx="5297487" cy="3372238"/>
        </p:xfrm>
        <a:graphic>
          <a:graphicData uri="http://schemas.openxmlformats.org/drawingml/2006/table">
            <a:tbl>
              <a:tblPr/>
              <a:tblGrid>
                <a:gridCol w="1885950"/>
                <a:gridCol w="3411537"/>
              </a:tblGrid>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latin typeface="Comic Sans MS" pitchFamily="66" charset="0"/>
                          <a:cs typeface="Arial" charset="0"/>
                        </a:rPr>
                        <a:t>Δραστηριότητα</a:t>
                      </a:r>
                      <a:endParaRPr kumimoji="0" lang="en-US" sz="1800" b="1" i="0" u="none" strike="noStrike" cap="none" normalizeH="0" baseline="0" dirty="0" smtClean="0">
                        <a:ln>
                          <a:noFill/>
                        </a:ln>
                        <a:solidFill>
                          <a:schemeClr val="tx1"/>
                        </a:solidFill>
                        <a:effectLst/>
                        <a:latin typeface="Comic Sans MS" pitchFamily="66" charset="0"/>
                        <a:cs typeface="Arial" charset="0"/>
                      </a:endParaRP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Comic Sans MS" pitchFamily="66" charset="0"/>
                          <a:cs typeface="Arial" charset="0"/>
                        </a:rPr>
                        <a:t>Προηγούμενη</a:t>
                      </a:r>
                      <a:endParaRPr kumimoji="0" lang="en-US" sz="1800" b="1" i="0" u="none" strike="noStrike" cap="none" normalizeH="0" baseline="0" smtClean="0">
                        <a:ln>
                          <a:noFill/>
                        </a:ln>
                        <a:solidFill>
                          <a:schemeClr val="tx1"/>
                        </a:solidFill>
                        <a:effectLst/>
                        <a:latin typeface="Comic Sans MS" pitchFamily="66" charset="0"/>
                        <a:cs typeface="Arial" charset="0"/>
                      </a:endParaRP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A</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B</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C</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A</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D</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A, B</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E</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C</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F</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C</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262">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G</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D, E</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758">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cs typeface="Arial" charset="0"/>
                        </a:rPr>
                        <a:t>H</a:t>
                      </a:r>
                    </a:p>
                  </a:txBody>
                  <a:tcPr marL="100008" marR="100008" marT="49995" marB="499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cs typeface="Arial" charset="0"/>
                        </a:rPr>
                        <a:t>F, G</a:t>
                      </a:r>
                    </a:p>
                  </a:txBody>
                  <a:tcPr marL="100008" marR="100008" marT="49995" marB="499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08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92696"/>
            <a:ext cx="6870700" cy="790029"/>
          </a:xfrm>
        </p:spPr>
        <p:txBody>
          <a:bodyPr/>
          <a:lstStyle/>
          <a:p>
            <a:pPr defTabSz="836613" eaLnBrk="1" fontAlgn="auto" hangingPunct="1">
              <a:lnSpc>
                <a:spcPct val="90000"/>
              </a:lnSpc>
              <a:spcAft>
                <a:spcPts val="0"/>
              </a:spcAft>
              <a:defRPr/>
            </a:pPr>
            <a:r>
              <a:rPr lang="el-GR" dirty="0" smtClean="0"/>
              <a:t>Παράδειγμα</a:t>
            </a:r>
            <a:endParaRPr lang="en-US" sz="3200" dirty="0" smtClean="0"/>
          </a:p>
        </p:txBody>
      </p:sp>
      <p:grpSp>
        <p:nvGrpSpPr>
          <p:cNvPr id="30723" name="Group 3"/>
          <p:cNvGrpSpPr>
            <a:grpSpLocks/>
          </p:cNvGrpSpPr>
          <p:nvPr/>
        </p:nvGrpSpPr>
        <p:grpSpPr bwMode="auto">
          <a:xfrm>
            <a:off x="215900" y="1633538"/>
            <a:ext cx="7827963" cy="3113880"/>
            <a:chOff x="48" y="1056"/>
            <a:chExt cx="4438" cy="1831"/>
          </a:xfrm>
        </p:grpSpPr>
        <p:grpSp>
          <p:nvGrpSpPr>
            <p:cNvPr id="30724" name="Group 4"/>
            <p:cNvGrpSpPr>
              <a:grpSpLocks/>
            </p:cNvGrpSpPr>
            <p:nvPr/>
          </p:nvGrpSpPr>
          <p:grpSpPr bwMode="auto">
            <a:xfrm>
              <a:off x="144" y="1056"/>
              <a:ext cx="4272" cy="1824"/>
              <a:chOff x="132" y="1056"/>
              <a:chExt cx="4272" cy="1824"/>
            </a:xfrm>
          </p:grpSpPr>
          <p:sp>
            <p:nvSpPr>
              <p:cNvPr id="30746" name="Oval 5"/>
              <p:cNvSpPr>
                <a:spLocks noChangeArrowheads="1"/>
              </p:cNvSpPr>
              <p:nvPr/>
            </p:nvSpPr>
            <p:spPr bwMode="auto">
              <a:xfrm>
                <a:off x="132" y="2016"/>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47" name="Oval 6"/>
              <p:cNvSpPr>
                <a:spLocks noChangeArrowheads="1"/>
              </p:cNvSpPr>
              <p:nvPr/>
            </p:nvSpPr>
            <p:spPr bwMode="auto">
              <a:xfrm>
                <a:off x="708" y="2592"/>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48" name="Oval 7"/>
              <p:cNvSpPr>
                <a:spLocks noChangeArrowheads="1"/>
              </p:cNvSpPr>
              <p:nvPr/>
            </p:nvSpPr>
            <p:spPr bwMode="auto">
              <a:xfrm>
                <a:off x="708" y="1392"/>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49" name="Oval 8"/>
              <p:cNvSpPr>
                <a:spLocks noChangeArrowheads="1"/>
              </p:cNvSpPr>
              <p:nvPr/>
            </p:nvSpPr>
            <p:spPr bwMode="auto">
              <a:xfrm>
                <a:off x="1860" y="2592"/>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50" name="Oval 9"/>
              <p:cNvSpPr>
                <a:spLocks noChangeArrowheads="1"/>
              </p:cNvSpPr>
              <p:nvPr/>
            </p:nvSpPr>
            <p:spPr bwMode="auto">
              <a:xfrm>
                <a:off x="1860" y="1392"/>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51" name="Oval 10"/>
              <p:cNvSpPr>
                <a:spLocks noChangeArrowheads="1"/>
              </p:cNvSpPr>
              <p:nvPr/>
            </p:nvSpPr>
            <p:spPr bwMode="auto">
              <a:xfrm>
                <a:off x="3156" y="2592"/>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52" name="Oval 11"/>
              <p:cNvSpPr>
                <a:spLocks noChangeArrowheads="1"/>
              </p:cNvSpPr>
              <p:nvPr/>
            </p:nvSpPr>
            <p:spPr bwMode="auto">
              <a:xfrm>
                <a:off x="3156" y="1056"/>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53" name="Oval 12"/>
              <p:cNvSpPr>
                <a:spLocks noChangeArrowheads="1"/>
              </p:cNvSpPr>
              <p:nvPr/>
            </p:nvSpPr>
            <p:spPr bwMode="auto">
              <a:xfrm>
                <a:off x="4116" y="2016"/>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0754" name="Oval 13"/>
              <p:cNvSpPr>
                <a:spLocks noChangeArrowheads="1"/>
              </p:cNvSpPr>
              <p:nvPr/>
            </p:nvSpPr>
            <p:spPr bwMode="auto">
              <a:xfrm>
                <a:off x="2532" y="1920"/>
                <a:ext cx="288" cy="288"/>
              </a:xfrm>
              <a:prstGeom prst="ellipse">
                <a:avLst/>
              </a:prstGeom>
              <a:solidFill>
                <a:srgbClr val="CC0066"/>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grpSp>
        <p:grpSp>
          <p:nvGrpSpPr>
            <p:cNvPr id="30725" name="Group 14"/>
            <p:cNvGrpSpPr>
              <a:grpSpLocks/>
            </p:cNvGrpSpPr>
            <p:nvPr/>
          </p:nvGrpSpPr>
          <p:grpSpPr bwMode="auto">
            <a:xfrm>
              <a:off x="48" y="1056"/>
              <a:ext cx="4438" cy="1831"/>
              <a:chOff x="350" y="1056"/>
              <a:chExt cx="4438" cy="1831"/>
            </a:xfrm>
          </p:grpSpPr>
          <p:sp>
            <p:nvSpPr>
              <p:cNvPr id="30726" name="Line 15"/>
              <p:cNvSpPr>
                <a:spLocks noChangeShapeType="1"/>
              </p:cNvSpPr>
              <p:nvPr/>
            </p:nvSpPr>
            <p:spPr bwMode="auto">
              <a:xfrm flipV="1">
                <a:off x="672" y="1632"/>
                <a:ext cx="38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27" name="Line 16"/>
              <p:cNvSpPr>
                <a:spLocks noChangeShapeType="1"/>
              </p:cNvSpPr>
              <p:nvPr/>
            </p:nvSpPr>
            <p:spPr bwMode="auto">
              <a:xfrm>
                <a:off x="1296" y="1536"/>
                <a:ext cx="8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28" name="Line 17"/>
              <p:cNvSpPr>
                <a:spLocks noChangeShapeType="1"/>
              </p:cNvSpPr>
              <p:nvPr/>
            </p:nvSpPr>
            <p:spPr bwMode="auto">
              <a:xfrm>
                <a:off x="672" y="2256"/>
                <a:ext cx="384"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29" name="Line 18"/>
              <p:cNvSpPr>
                <a:spLocks noChangeShapeType="1"/>
              </p:cNvSpPr>
              <p:nvPr/>
            </p:nvSpPr>
            <p:spPr bwMode="auto">
              <a:xfrm>
                <a:off x="1248" y="1632"/>
                <a:ext cx="960"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0" name="Line 19"/>
              <p:cNvSpPr>
                <a:spLocks noChangeShapeType="1"/>
              </p:cNvSpPr>
              <p:nvPr/>
            </p:nvSpPr>
            <p:spPr bwMode="auto">
              <a:xfrm>
                <a:off x="1296" y="2736"/>
                <a:ext cx="8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1" name="Line 20"/>
              <p:cNvSpPr>
                <a:spLocks noChangeShapeType="1"/>
              </p:cNvSpPr>
              <p:nvPr/>
            </p:nvSpPr>
            <p:spPr bwMode="auto">
              <a:xfrm>
                <a:off x="2448" y="2736"/>
                <a:ext cx="10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2" name="Line 21"/>
              <p:cNvSpPr>
                <a:spLocks noChangeShapeType="1"/>
              </p:cNvSpPr>
              <p:nvPr/>
            </p:nvSpPr>
            <p:spPr bwMode="auto">
              <a:xfrm flipV="1">
                <a:off x="3696" y="2256"/>
                <a:ext cx="76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3" name="Line 22"/>
              <p:cNvSpPr>
                <a:spLocks noChangeShapeType="1"/>
              </p:cNvSpPr>
              <p:nvPr/>
            </p:nvSpPr>
            <p:spPr bwMode="auto">
              <a:xfrm>
                <a:off x="2448" y="1584"/>
                <a:ext cx="43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4" name="Line 23"/>
              <p:cNvSpPr>
                <a:spLocks noChangeShapeType="1"/>
              </p:cNvSpPr>
              <p:nvPr/>
            </p:nvSpPr>
            <p:spPr bwMode="auto">
              <a:xfrm>
                <a:off x="3072" y="2160"/>
                <a:ext cx="432"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5" name="Line 24"/>
              <p:cNvSpPr>
                <a:spLocks noChangeShapeType="1"/>
              </p:cNvSpPr>
              <p:nvPr/>
            </p:nvSpPr>
            <p:spPr bwMode="auto">
              <a:xfrm flipV="1">
                <a:off x="2448" y="1248"/>
                <a:ext cx="100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6" name="Line 25"/>
              <p:cNvSpPr>
                <a:spLocks noChangeShapeType="1"/>
              </p:cNvSpPr>
              <p:nvPr/>
            </p:nvSpPr>
            <p:spPr bwMode="auto">
              <a:xfrm>
                <a:off x="3696" y="1296"/>
                <a:ext cx="768"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37" name="Text Box 26"/>
              <p:cNvSpPr txBox="1">
                <a:spLocks noChangeArrowheads="1"/>
              </p:cNvSpPr>
              <p:nvPr/>
            </p:nvSpPr>
            <p:spPr bwMode="auto">
              <a:xfrm>
                <a:off x="350" y="2016"/>
                <a:ext cx="538" cy="2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200">
                    <a:latin typeface="Arial Narrow" pitchFamily="34" charset="0"/>
                  </a:rPr>
                  <a:t>Start</a:t>
                </a:r>
              </a:p>
            </p:txBody>
          </p:sp>
          <p:sp>
            <p:nvSpPr>
              <p:cNvPr id="30738" name="Text Box 27"/>
              <p:cNvSpPr txBox="1">
                <a:spLocks noChangeArrowheads="1"/>
              </p:cNvSpPr>
              <p:nvPr/>
            </p:nvSpPr>
            <p:spPr bwMode="auto">
              <a:xfrm>
                <a:off x="1044" y="1380"/>
                <a:ext cx="384"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A</a:t>
                </a:r>
              </a:p>
            </p:txBody>
          </p:sp>
          <p:sp>
            <p:nvSpPr>
              <p:cNvPr id="30739" name="Text Box 28"/>
              <p:cNvSpPr txBox="1">
                <a:spLocks noChangeArrowheads="1"/>
              </p:cNvSpPr>
              <p:nvPr/>
            </p:nvSpPr>
            <p:spPr bwMode="auto">
              <a:xfrm>
                <a:off x="1044" y="2592"/>
                <a:ext cx="336"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B</a:t>
                </a:r>
              </a:p>
            </p:txBody>
          </p:sp>
          <p:sp>
            <p:nvSpPr>
              <p:cNvPr id="30740" name="Text Box 29"/>
              <p:cNvSpPr txBox="1">
                <a:spLocks noChangeArrowheads="1"/>
              </p:cNvSpPr>
              <p:nvPr/>
            </p:nvSpPr>
            <p:spPr bwMode="auto">
              <a:xfrm>
                <a:off x="2196" y="1392"/>
                <a:ext cx="288"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C</a:t>
                </a:r>
              </a:p>
            </p:txBody>
          </p:sp>
          <p:sp>
            <p:nvSpPr>
              <p:cNvPr id="30741" name="Text Box 30"/>
              <p:cNvSpPr txBox="1">
                <a:spLocks noChangeArrowheads="1"/>
              </p:cNvSpPr>
              <p:nvPr/>
            </p:nvSpPr>
            <p:spPr bwMode="auto">
              <a:xfrm>
                <a:off x="2196" y="2592"/>
                <a:ext cx="336"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D</a:t>
                </a:r>
              </a:p>
            </p:txBody>
          </p:sp>
          <p:sp>
            <p:nvSpPr>
              <p:cNvPr id="30742" name="Text Box 31"/>
              <p:cNvSpPr txBox="1">
                <a:spLocks noChangeArrowheads="1"/>
              </p:cNvSpPr>
              <p:nvPr/>
            </p:nvSpPr>
            <p:spPr bwMode="auto">
              <a:xfrm>
                <a:off x="2880" y="1920"/>
                <a:ext cx="336"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F</a:t>
                </a:r>
              </a:p>
            </p:txBody>
          </p:sp>
          <p:sp>
            <p:nvSpPr>
              <p:cNvPr id="30743" name="Text Box 32"/>
              <p:cNvSpPr txBox="1">
                <a:spLocks noChangeArrowheads="1"/>
              </p:cNvSpPr>
              <p:nvPr/>
            </p:nvSpPr>
            <p:spPr bwMode="auto">
              <a:xfrm>
                <a:off x="3504" y="1056"/>
                <a:ext cx="336"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F</a:t>
                </a:r>
              </a:p>
            </p:txBody>
          </p:sp>
          <p:sp>
            <p:nvSpPr>
              <p:cNvPr id="30744" name="Text Box 33"/>
              <p:cNvSpPr txBox="1">
                <a:spLocks noChangeArrowheads="1"/>
              </p:cNvSpPr>
              <p:nvPr/>
            </p:nvSpPr>
            <p:spPr bwMode="auto">
              <a:xfrm>
                <a:off x="3480" y="2592"/>
                <a:ext cx="288"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G</a:t>
                </a:r>
              </a:p>
            </p:txBody>
          </p:sp>
          <p:sp>
            <p:nvSpPr>
              <p:cNvPr id="30745" name="Text Box 34"/>
              <p:cNvSpPr txBox="1">
                <a:spLocks noChangeArrowheads="1"/>
              </p:cNvSpPr>
              <p:nvPr/>
            </p:nvSpPr>
            <p:spPr bwMode="auto">
              <a:xfrm>
                <a:off x="4452" y="2016"/>
                <a:ext cx="336"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H</a:t>
                </a:r>
              </a:p>
            </p:txBody>
          </p:sp>
        </p:grpSp>
      </p:grpSp>
    </p:spTree>
    <p:extLst>
      <p:ext uri="{BB962C8B-B14F-4D97-AF65-F5344CB8AC3E}">
        <p14:creationId xmlns:p14="http://schemas.microsoft.com/office/powerpoint/2010/main" val="183733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4402138" y="2449513"/>
            <a:ext cx="0" cy="261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31747" name="Group 3"/>
          <p:cNvGrpSpPr>
            <a:grpSpLocks/>
          </p:cNvGrpSpPr>
          <p:nvPr/>
        </p:nvGrpSpPr>
        <p:grpSpPr bwMode="auto">
          <a:xfrm>
            <a:off x="254000" y="1958975"/>
            <a:ext cx="8636000" cy="3592513"/>
            <a:chOff x="480" y="1152"/>
            <a:chExt cx="4176" cy="2112"/>
          </a:xfrm>
        </p:grpSpPr>
        <p:sp>
          <p:nvSpPr>
            <p:cNvPr id="31759" name="Oval 4"/>
            <p:cNvSpPr>
              <a:spLocks noChangeArrowheads="1"/>
            </p:cNvSpPr>
            <p:nvPr/>
          </p:nvSpPr>
          <p:spPr bwMode="auto">
            <a:xfrm>
              <a:off x="480" y="2112"/>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0" name="Oval 5"/>
            <p:cNvSpPr>
              <a:spLocks noChangeArrowheads="1"/>
            </p:cNvSpPr>
            <p:nvPr/>
          </p:nvSpPr>
          <p:spPr bwMode="auto">
            <a:xfrm>
              <a:off x="1344" y="2976"/>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1" name="Oval 6"/>
            <p:cNvSpPr>
              <a:spLocks noChangeArrowheads="1"/>
            </p:cNvSpPr>
            <p:nvPr/>
          </p:nvSpPr>
          <p:spPr bwMode="auto">
            <a:xfrm>
              <a:off x="1344" y="1152"/>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2" name="Oval 7"/>
            <p:cNvSpPr>
              <a:spLocks noChangeArrowheads="1"/>
            </p:cNvSpPr>
            <p:nvPr/>
          </p:nvSpPr>
          <p:spPr bwMode="auto">
            <a:xfrm>
              <a:off x="2352" y="2976"/>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3" name="Oval 8"/>
            <p:cNvSpPr>
              <a:spLocks noChangeArrowheads="1"/>
            </p:cNvSpPr>
            <p:nvPr/>
          </p:nvSpPr>
          <p:spPr bwMode="auto">
            <a:xfrm>
              <a:off x="2352" y="1152"/>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4" name="Oval 9"/>
            <p:cNvSpPr>
              <a:spLocks noChangeArrowheads="1"/>
            </p:cNvSpPr>
            <p:nvPr/>
          </p:nvSpPr>
          <p:spPr bwMode="auto">
            <a:xfrm rot="5806774">
              <a:off x="4320" y="2112"/>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5" name="Oval 10"/>
            <p:cNvSpPr>
              <a:spLocks noChangeArrowheads="1"/>
            </p:cNvSpPr>
            <p:nvPr/>
          </p:nvSpPr>
          <p:spPr bwMode="auto">
            <a:xfrm rot="5806774">
              <a:off x="3408" y="2112"/>
              <a:ext cx="288"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1766" name="Line 11"/>
            <p:cNvSpPr>
              <a:spLocks noChangeShapeType="1"/>
            </p:cNvSpPr>
            <p:nvPr/>
          </p:nvSpPr>
          <p:spPr bwMode="auto">
            <a:xfrm flipV="1">
              <a:off x="720" y="1392"/>
              <a:ext cx="67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67" name="Line 12"/>
            <p:cNvSpPr>
              <a:spLocks noChangeShapeType="1"/>
            </p:cNvSpPr>
            <p:nvPr/>
          </p:nvSpPr>
          <p:spPr bwMode="auto">
            <a:xfrm>
              <a:off x="1632" y="1296"/>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68" name="Line 13"/>
            <p:cNvSpPr>
              <a:spLocks noChangeShapeType="1"/>
            </p:cNvSpPr>
            <p:nvPr/>
          </p:nvSpPr>
          <p:spPr bwMode="auto">
            <a:xfrm>
              <a:off x="1632" y="312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69" name="Line 14"/>
            <p:cNvSpPr>
              <a:spLocks noChangeShapeType="1"/>
            </p:cNvSpPr>
            <p:nvPr/>
          </p:nvSpPr>
          <p:spPr bwMode="auto">
            <a:xfrm>
              <a:off x="720" y="2352"/>
              <a:ext cx="672"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70" name="Line 15"/>
            <p:cNvSpPr>
              <a:spLocks noChangeShapeType="1"/>
            </p:cNvSpPr>
            <p:nvPr/>
          </p:nvSpPr>
          <p:spPr bwMode="auto">
            <a:xfrm flipV="1">
              <a:off x="2640" y="2352"/>
              <a:ext cx="816"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71" name="Line 16"/>
            <p:cNvSpPr>
              <a:spLocks noChangeShapeType="1"/>
            </p:cNvSpPr>
            <p:nvPr/>
          </p:nvSpPr>
          <p:spPr bwMode="auto">
            <a:xfrm>
              <a:off x="2640" y="1296"/>
              <a:ext cx="816"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72" name="Line 17"/>
            <p:cNvSpPr>
              <a:spLocks noChangeShapeType="1"/>
            </p:cNvSpPr>
            <p:nvPr/>
          </p:nvSpPr>
          <p:spPr bwMode="auto">
            <a:xfrm>
              <a:off x="3696" y="2256"/>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73" name="Line 18"/>
            <p:cNvSpPr>
              <a:spLocks noChangeShapeType="1"/>
            </p:cNvSpPr>
            <p:nvPr/>
          </p:nvSpPr>
          <p:spPr bwMode="auto">
            <a:xfrm>
              <a:off x="1488" y="1440"/>
              <a:ext cx="0" cy="1536"/>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74" name="Text Box 19"/>
            <p:cNvSpPr txBox="1">
              <a:spLocks noChangeArrowheads="1"/>
            </p:cNvSpPr>
            <p:nvPr/>
          </p:nvSpPr>
          <p:spPr bwMode="auto">
            <a:xfrm>
              <a:off x="528"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1</a:t>
              </a:r>
            </a:p>
          </p:txBody>
        </p:sp>
        <p:sp>
          <p:nvSpPr>
            <p:cNvPr id="31775" name="Text Box 20"/>
            <p:cNvSpPr txBox="1">
              <a:spLocks noChangeArrowheads="1"/>
            </p:cNvSpPr>
            <p:nvPr/>
          </p:nvSpPr>
          <p:spPr bwMode="auto">
            <a:xfrm>
              <a:off x="1392" y="29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3</a:t>
              </a:r>
            </a:p>
          </p:txBody>
        </p:sp>
        <p:sp>
          <p:nvSpPr>
            <p:cNvPr id="31776" name="Text Box 21"/>
            <p:cNvSpPr txBox="1">
              <a:spLocks noChangeArrowheads="1"/>
            </p:cNvSpPr>
            <p:nvPr/>
          </p:nvSpPr>
          <p:spPr bwMode="auto">
            <a:xfrm>
              <a:off x="1392" y="11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2</a:t>
              </a:r>
            </a:p>
          </p:txBody>
        </p:sp>
        <p:sp>
          <p:nvSpPr>
            <p:cNvPr id="31777" name="Text Box 22"/>
            <p:cNvSpPr txBox="1">
              <a:spLocks noChangeArrowheads="1"/>
            </p:cNvSpPr>
            <p:nvPr/>
          </p:nvSpPr>
          <p:spPr bwMode="auto">
            <a:xfrm>
              <a:off x="2400" y="11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4</a:t>
              </a:r>
            </a:p>
          </p:txBody>
        </p:sp>
        <p:sp>
          <p:nvSpPr>
            <p:cNvPr id="31778" name="Text Box 23"/>
            <p:cNvSpPr txBox="1">
              <a:spLocks noChangeArrowheads="1"/>
            </p:cNvSpPr>
            <p:nvPr/>
          </p:nvSpPr>
          <p:spPr bwMode="auto">
            <a:xfrm>
              <a:off x="2400" y="29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5</a:t>
              </a:r>
            </a:p>
          </p:txBody>
        </p:sp>
        <p:sp>
          <p:nvSpPr>
            <p:cNvPr id="31779" name="Text Box 24"/>
            <p:cNvSpPr txBox="1">
              <a:spLocks noChangeArrowheads="1"/>
            </p:cNvSpPr>
            <p:nvPr/>
          </p:nvSpPr>
          <p:spPr bwMode="auto">
            <a:xfrm>
              <a:off x="3456"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6</a:t>
              </a:r>
            </a:p>
          </p:txBody>
        </p:sp>
        <p:sp>
          <p:nvSpPr>
            <p:cNvPr id="31780" name="Text Box 25"/>
            <p:cNvSpPr txBox="1">
              <a:spLocks noChangeArrowheads="1"/>
            </p:cNvSpPr>
            <p:nvPr/>
          </p:nvSpPr>
          <p:spPr bwMode="auto">
            <a:xfrm>
              <a:off x="4368"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7</a:t>
              </a:r>
            </a:p>
          </p:txBody>
        </p:sp>
      </p:grpSp>
      <p:sp>
        <p:nvSpPr>
          <p:cNvPr id="31748" name="Text Box 26"/>
          <p:cNvSpPr txBox="1">
            <a:spLocks noChangeArrowheads="1"/>
          </p:cNvSpPr>
          <p:nvPr/>
        </p:nvSpPr>
        <p:spPr bwMode="auto">
          <a:xfrm>
            <a:off x="6773863" y="34290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90000"/>
              </a:lnSpc>
              <a:spcBef>
                <a:spcPct val="50000"/>
              </a:spcBef>
            </a:pPr>
            <a:r>
              <a:rPr lang="en-US" altLang="el-GR" sz="2200">
                <a:latin typeface="Arial Narrow" pitchFamily="34" charset="0"/>
              </a:rPr>
              <a:t>H</a:t>
            </a:r>
          </a:p>
        </p:txBody>
      </p:sp>
      <p:sp>
        <p:nvSpPr>
          <p:cNvPr id="31749" name="Text Box 27"/>
          <p:cNvSpPr txBox="1">
            <a:spLocks noChangeArrowheads="1"/>
          </p:cNvSpPr>
          <p:nvPr/>
        </p:nvSpPr>
        <p:spPr bwMode="auto">
          <a:xfrm rot="-2335924">
            <a:off x="4103688" y="4268788"/>
            <a:ext cx="2455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spcBef>
                <a:spcPct val="50000"/>
              </a:spcBef>
            </a:pPr>
            <a:r>
              <a:rPr lang="en-US" altLang="el-GR" sz="2200">
                <a:latin typeface="Arial Narrow" pitchFamily="34" charset="0"/>
              </a:rPr>
              <a:t>G</a:t>
            </a:r>
          </a:p>
        </p:txBody>
      </p:sp>
      <p:sp>
        <p:nvSpPr>
          <p:cNvPr id="31750" name="Text Box 28"/>
          <p:cNvSpPr txBox="1">
            <a:spLocks noChangeArrowheads="1"/>
          </p:cNvSpPr>
          <p:nvPr/>
        </p:nvSpPr>
        <p:spPr bwMode="auto">
          <a:xfrm>
            <a:off x="2370138" y="4899025"/>
            <a:ext cx="211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80000"/>
              </a:lnSpc>
              <a:spcBef>
                <a:spcPct val="50000"/>
              </a:spcBef>
            </a:pPr>
            <a:r>
              <a:rPr lang="en-US" altLang="el-GR" sz="2200">
                <a:latin typeface="Arial Narrow" pitchFamily="34" charset="0"/>
              </a:rPr>
              <a:t>D</a:t>
            </a:r>
          </a:p>
        </p:txBody>
      </p:sp>
      <p:sp>
        <p:nvSpPr>
          <p:cNvPr id="31751" name="Text Box 29"/>
          <p:cNvSpPr txBox="1">
            <a:spLocks noChangeArrowheads="1"/>
          </p:cNvSpPr>
          <p:nvPr/>
        </p:nvSpPr>
        <p:spPr bwMode="auto">
          <a:xfrm rot="2423900">
            <a:off x="874713" y="4184650"/>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80000"/>
              </a:lnSpc>
              <a:spcBef>
                <a:spcPct val="50000"/>
              </a:spcBef>
            </a:pPr>
            <a:r>
              <a:rPr lang="en-US" altLang="el-GR" sz="2200">
                <a:latin typeface="Arial Narrow" pitchFamily="34" charset="0"/>
              </a:rPr>
              <a:t>B</a:t>
            </a:r>
          </a:p>
        </p:txBody>
      </p:sp>
      <p:sp>
        <p:nvSpPr>
          <p:cNvPr id="31752" name="Text Box 30"/>
          <p:cNvSpPr txBox="1">
            <a:spLocks noChangeArrowheads="1"/>
          </p:cNvSpPr>
          <p:nvPr/>
        </p:nvSpPr>
        <p:spPr bwMode="auto">
          <a:xfrm>
            <a:off x="2540000" y="1862138"/>
            <a:ext cx="14398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60000"/>
              </a:lnSpc>
              <a:spcBef>
                <a:spcPct val="50000"/>
              </a:spcBef>
            </a:pPr>
            <a:r>
              <a:rPr lang="en-US" altLang="el-GR" sz="2200">
                <a:latin typeface="Arial Narrow" pitchFamily="34" charset="0"/>
              </a:rPr>
              <a:t>C</a:t>
            </a:r>
          </a:p>
        </p:txBody>
      </p:sp>
      <p:sp>
        <p:nvSpPr>
          <p:cNvPr id="31753" name="Text Box 31"/>
          <p:cNvSpPr txBox="1">
            <a:spLocks noChangeArrowheads="1"/>
          </p:cNvSpPr>
          <p:nvPr/>
        </p:nvSpPr>
        <p:spPr bwMode="auto">
          <a:xfrm rot="2662928">
            <a:off x="4767263" y="2822575"/>
            <a:ext cx="203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70000"/>
              </a:lnSpc>
              <a:spcBef>
                <a:spcPct val="50000"/>
              </a:spcBef>
            </a:pPr>
            <a:r>
              <a:rPr lang="en-US" altLang="el-GR" sz="2200">
                <a:latin typeface="Arial Narrow" pitchFamily="34" charset="0"/>
              </a:rPr>
              <a:t>F</a:t>
            </a:r>
          </a:p>
        </p:txBody>
      </p:sp>
      <p:sp>
        <p:nvSpPr>
          <p:cNvPr id="31754" name="Text Box 32"/>
          <p:cNvSpPr txBox="1">
            <a:spLocks noChangeArrowheads="1"/>
          </p:cNvSpPr>
          <p:nvPr/>
        </p:nvSpPr>
        <p:spPr bwMode="auto">
          <a:xfrm rot="5381782">
            <a:off x="3679826" y="3644900"/>
            <a:ext cx="18780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60000"/>
              </a:lnSpc>
              <a:spcBef>
                <a:spcPct val="50000"/>
              </a:spcBef>
            </a:pPr>
            <a:r>
              <a:rPr lang="en-US" altLang="el-GR" sz="2200">
                <a:latin typeface="Arial Narrow" pitchFamily="34" charset="0"/>
              </a:rPr>
              <a:t>E</a:t>
            </a:r>
          </a:p>
        </p:txBody>
      </p:sp>
      <p:sp>
        <p:nvSpPr>
          <p:cNvPr id="19467" name="Text Box 33"/>
          <p:cNvSpPr>
            <a:spLocks noGrp="1" noChangeArrowheads="1"/>
          </p:cNvSpPr>
          <p:nvPr>
            <p:ph type="title"/>
          </p:nvPr>
        </p:nvSpPr>
        <p:spPr>
          <a:xfrm>
            <a:off x="677863" y="836712"/>
            <a:ext cx="7770812" cy="796826"/>
          </a:xfrm>
        </p:spPr>
        <p:txBody>
          <a:bodyPr lIns="91427" tIns="45713" rIns="91427" bIns="45713"/>
          <a:lstStyle/>
          <a:p>
            <a:pPr defTabSz="836613" eaLnBrk="1" fontAlgn="auto" hangingPunct="1">
              <a:lnSpc>
                <a:spcPct val="80000"/>
              </a:lnSpc>
              <a:spcBef>
                <a:spcPct val="50000"/>
              </a:spcBef>
              <a:spcAft>
                <a:spcPts val="0"/>
              </a:spcAft>
              <a:defRPr/>
            </a:pPr>
            <a:r>
              <a:rPr lang="el-GR" dirty="0" smtClean="0"/>
              <a:t>Δίκτυο </a:t>
            </a:r>
            <a:r>
              <a:rPr lang="en-US" dirty="0" smtClean="0"/>
              <a:t>AOA</a:t>
            </a:r>
            <a:endParaRPr lang="en-US" sz="3200" dirty="0" smtClean="0"/>
          </a:p>
        </p:txBody>
      </p:sp>
      <p:sp>
        <p:nvSpPr>
          <p:cNvPr id="31756" name="Text Box 34"/>
          <p:cNvSpPr txBox="1">
            <a:spLocks noChangeArrowheads="1"/>
          </p:cNvSpPr>
          <p:nvPr/>
        </p:nvSpPr>
        <p:spPr bwMode="auto">
          <a:xfrm rot="-2724968">
            <a:off x="419894" y="2594769"/>
            <a:ext cx="19589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lgn="ctr">
              <a:spcBef>
                <a:spcPct val="50000"/>
              </a:spcBef>
            </a:pPr>
            <a:r>
              <a:rPr lang="en-US" altLang="el-GR" sz="2200">
                <a:latin typeface="Arial Narrow" pitchFamily="34" charset="0"/>
              </a:rPr>
              <a:t>A</a:t>
            </a:r>
          </a:p>
        </p:txBody>
      </p:sp>
      <p:sp>
        <p:nvSpPr>
          <p:cNvPr id="31757" name="Text Box 35"/>
          <p:cNvSpPr txBox="1">
            <a:spLocks noChangeArrowheads="1"/>
          </p:cNvSpPr>
          <p:nvPr/>
        </p:nvSpPr>
        <p:spPr bwMode="auto">
          <a:xfrm>
            <a:off x="2540000" y="2938463"/>
            <a:ext cx="11858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solidFill>
                  <a:srgbClr val="FF0000"/>
                </a:solidFill>
                <a:latin typeface="Arial Narrow" pitchFamily="34" charset="0"/>
              </a:rPr>
              <a:t>Dummy Activity</a:t>
            </a:r>
          </a:p>
        </p:txBody>
      </p:sp>
      <p:sp>
        <p:nvSpPr>
          <p:cNvPr id="31758" name="Freeform 36"/>
          <p:cNvSpPr>
            <a:spLocks/>
          </p:cNvSpPr>
          <p:nvPr/>
        </p:nvSpPr>
        <p:spPr bwMode="auto">
          <a:xfrm>
            <a:off x="2328863" y="3756025"/>
            <a:ext cx="676275" cy="652463"/>
          </a:xfrm>
          <a:custGeom>
            <a:avLst/>
            <a:gdLst>
              <a:gd name="T0" fmla="*/ 2147483647 w 384"/>
              <a:gd name="T1" fmla="*/ 0 h 384"/>
              <a:gd name="T2" fmla="*/ 2147483647 w 384"/>
              <a:gd name="T3" fmla="*/ 2147483647 h 384"/>
              <a:gd name="T4" fmla="*/ 2147483647 w 384"/>
              <a:gd name="T5" fmla="*/ 2147483647 h 384"/>
              <a:gd name="T6" fmla="*/ 0 w 384"/>
              <a:gd name="T7" fmla="*/ 2147483647 h 384"/>
              <a:gd name="T8" fmla="*/ 0 60000 65536"/>
              <a:gd name="T9" fmla="*/ 0 60000 65536"/>
              <a:gd name="T10" fmla="*/ 0 60000 65536"/>
              <a:gd name="T11" fmla="*/ 0 60000 65536"/>
              <a:gd name="T12" fmla="*/ 0 w 384"/>
              <a:gd name="T13" fmla="*/ 0 h 384"/>
              <a:gd name="T14" fmla="*/ 384 w 384"/>
              <a:gd name="T15" fmla="*/ 384 h 384"/>
            </a:gdLst>
            <a:ahLst/>
            <a:cxnLst>
              <a:cxn ang="T8">
                <a:pos x="T0" y="T1"/>
              </a:cxn>
              <a:cxn ang="T9">
                <a:pos x="T2" y="T3"/>
              </a:cxn>
              <a:cxn ang="T10">
                <a:pos x="T4" y="T5"/>
              </a:cxn>
              <a:cxn ang="T11">
                <a:pos x="T6" y="T7"/>
              </a:cxn>
            </a:cxnLst>
            <a:rect l="T12" t="T13" r="T14" b="T15"/>
            <a:pathLst>
              <a:path w="384" h="384">
                <a:moveTo>
                  <a:pt x="384" y="0"/>
                </a:moveTo>
                <a:cubicBezTo>
                  <a:pt x="292" y="72"/>
                  <a:pt x="200" y="144"/>
                  <a:pt x="192" y="192"/>
                </a:cubicBezTo>
                <a:cubicBezTo>
                  <a:pt x="184" y="240"/>
                  <a:pt x="368" y="256"/>
                  <a:pt x="336" y="288"/>
                </a:cubicBezTo>
                <a:cubicBezTo>
                  <a:pt x="304" y="320"/>
                  <a:pt x="56" y="368"/>
                  <a:pt x="0" y="384"/>
                </a:cubicBezTo>
              </a:path>
            </a:pathLst>
          </a:custGeom>
          <a:noFill/>
          <a:ln w="952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p>
        </p:txBody>
      </p:sp>
    </p:spTree>
    <p:extLst>
      <p:ext uri="{BB962C8B-B14F-4D97-AF65-F5344CB8AC3E}">
        <p14:creationId xmlns:p14="http://schemas.microsoft.com/office/powerpoint/2010/main" val="1545204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sz="half" idx="1"/>
            <p:extLst>
              <p:ext uri="{D42A27DB-BD31-4B8C-83A1-F6EECF244321}">
                <p14:modId xmlns:p14="http://schemas.microsoft.com/office/powerpoint/2010/main" val="957083158"/>
              </p:ext>
            </p:extLst>
          </p:nvPr>
        </p:nvGraphicFramePr>
        <p:xfrm>
          <a:off x="546100" y="2065338"/>
          <a:ext cx="3352800" cy="4170365"/>
        </p:xfrm>
        <a:graphic>
          <a:graphicData uri="http://schemas.openxmlformats.org/drawingml/2006/table">
            <a:tbl>
              <a:tblPr/>
              <a:tblGrid>
                <a:gridCol w="1117600"/>
                <a:gridCol w="1117600"/>
                <a:gridCol w="1117600"/>
              </a:tblGrid>
              <a:tr h="523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Comic Sans MS" pitchFamily="66" charset="0"/>
                          <a:cs typeface="Arial" charset="0"/>
                        </a:rPr>
                        <a:t>Διαδικασία</a:t>
                      </a: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Comic Sans MS" pitchFamily="66" charset="0"/>
                          <a:cs typeface="Arial" charset="0"/>
                        </a:rPr>
                        <a:t>Προηγού</a:t>
                      </a:r>
                      <a:endParaRPr kumimoji="0" lang="en-US" sz="1200" b="1" i="0" u="none" strike="noStrike" cap="none" normalizeH="0" baseline="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Comic Sans MS" pitchFamily="66" charset="0"/>
                          <a:cs typeface="Arial" charset="0"/>
                        </a:rPr>
                        <a:t>μενη</a:t>
                      </a: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Comic Sans MS" pitchFamily="66" charset="0"/>
                          <a:cs typeface="Arial" charset="0"/>
                        </a:rPr>
                        <a:t>Χρόνος</a:t>
                      </a: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A</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5</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B</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4</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C</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A</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6</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D</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B</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2</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E</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B</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5</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F</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C, D</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8</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G</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E</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2</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H</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G, F</a:t>
                      </a:r>
                      <a:endParaRPr kumimoji="0" lang="el-GR" sz="2000" b="0" i="0" u="none" strike="noStrike" cap="none" normalizeH="0" baseline="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3</a:t>
                      </a:r>
                      <a:endParaRPr kumimoji="0" lang="el-GR" sz="2000" b="0" i="0" u="none" strike="noStrike" cap="none" normalizeH="0" baseline="0" dirty="0" smtClean="0">
                        <a:ln>
                          <a:noFill/>
                        </a:ln>
                        <a:solidFill>
                          <a:schemeClr val="tx1"/>
                        </a:solidFill>
                        <a:effectLst/>
                        <a:latin typeface="Comic Sans MS" pitchFamily="66" charset="0"/>
                        <a:cs typeface="Arial" charset="0"/>
                      </a:endParaRPr>
                    </a:p>
                  </a:txBody>
                  <a:tcPr marL="72000" marR="72000" marT="36000" marB="36000"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sp>
        <p:nvSpPr>
          <p:cNvPr id="20482" name="Rectangle 2"/>
          <p:cNvSpPr>
            <a:spLocks noGrp="1" noChangeArrowheads="1"/>
          </p:cNvSpPr>
          <p:nvPr>
            <p:ph type="title"/>
          </p:nvPr>
        </p:nvSpPr>
        <p:spPr/>
        <p:txBody>
          <a:bodyPr/>
          <a:lstStyle/>
          <a:p>
            <a:pPr eaLnBrk="1" fontAlgn="auto" hangingPunct="1">
              <a:spcAft>
                <a:spcPts val="0"/>
              </a:spcAft>
              <a:defRPr/>
            </a:pPr>
            <a:r>
              <a:rPr lang="el-GR" dirty="0" smtClean="0"/>
              <a:t>Παράδειγμα</a:t>
            </a:r>
          </a:p>
        </p:txBody>
      </p:sp>
      <p:grpSp>
        <p:nvGrpSpPr>
          <p:cNvPr id="32809" name="Group 84"/>
          <p:cNvGrpSpPr>
            <a:grpSpLocks/>
          </p:cNvGrpSpPr>
          <p:nvPr/>
        </p:nvGrpSpPr>
        <p:grpSpPr bwMode="auto">
          <a:xfrm>
            <a:off x="4211638" y="2492375"/>
            <a:ext cx="4559300" cy="2655888"/>
            <a:chOff x="2888" y="1963"/>
            <a:chExt cx="2872" cy="1673"/>
          </a:xfrm>
        </p:grpSpPr>
        <p:sp>
          <p:nvSpPr>
            <p:cNvPr id="32810" name="Oval 61"/>
            <p:cNvSpPr>
              <a:spLocks noChangeArrowheads="1"/>
            </p:cNvSpPr>
            <p:nvPr/>
          </p:nvSpPr>
          <p:spPr bwMode="auto">
            <a:xfrm>
              <a:off x="2888" y="2541"/>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a:latin typeface="Tahoma" pitchFamily="34" charset="0"/>
                </a:rPr>
                <a:t>1</a:t>
              </a:r>
              <a:endParaRPr lang="el-GR" altLang="el-GR" sz="1600">
                <a:latin typeface="Tahoma" pitchFamily="34" charset="0"/>
              </a:endParaRPr>
            </a:p>
          </p:txBody>
        </p:sp>
        <p:sp>
          <p:nvSpPr>
            <p:cNvPr id="32811" name="Oval 62"/>
            <p:cNvSpPr>
              <a:spLocks noChangeArrowheads="1"/>
            </p:cNvSpPr>
            <p:nvPr/>
          </p:nvSpPr>
          <p:spPr bwMode="auto">
            <a:xfrm>
              <a:off x="3641" y="2049"/>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a:latin typeface="Tahoma" pitchFamily="34" charset="0"/>
                </a:rPr>
                <a:t>2</a:t>
              </a:r>
              <a:endParaRPr lang="el-GR" altLang="el-GR" sz="1600">
                <a:latin typeface="Tahoma" pitchFamily="34" charset="0"/>
              </a:endParaRPr>
            </a:p>
          </p:txBody>
        </p:sp>
        <p:sp>
          <p:nvSpPr>
            <p:cNvPr id="32812" name="Oval 63"/>
            <p:cNvSpPr>
              <a:spLocks noChangeArrowheads="1"/>
            </p:cNvSpPr>
            <p:nvPr/>
          </p:nvSpPr>
          <p:spPr bwMode="auto">
            <a:xfrm>
              <a:off x="3644" y="2997"/>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a:latin typeface="Tahoma" pitchFamily="34" charset="0"/>
                </a:rPr>
                <a:t>3</a:t>
              </a:r>
              <a:endParaRPr lang="el-GR" altLang="el-GR" sz="1600">
                <a:latin typeface="Tahoma" pitchFamily="34" charset="0"/>
              </a:endParaRPr>
            </a:p>
          </p:txBody>
        </p:sp>
        <p:sp>
          <p:nvSpPr>
            <p:cNvPr id="32813" name="Oval 64"/>
            <p:cNvSpPr>
              <a:spLocks noChangeArrowheads="1"/>
            </p:cNvSpPr>
            <p:nvPr/>
          </p:nvSpPr>
          <p:spPr bwMode="auto">
            <a:xfrm>
              <a:off x="4479" y="2045"/>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a:latin typeface="Tahoma" pitchFamily="34" charset="0"/>
                </a:rPr>
                <a:t>4</a:t>
              </a:r>
              <a:endParaRPr lang="el-GR" altLang="el-GR" sz="1600">
                <a:latin typeface="Tahoma" pitchFamily="34" charset="0"/>
              </a:endParaRPr>
            </a:p>
          </p:txBody>
        </p:sp>
        <p:cxnSp>
          <p:nvCxnSpPr>
            <p:cNvPr id="32814" name="AutoShape 65"/>
            <p:cNvCxnSpPr>
              <a:cxnSpLocks noChangeShapeType="1"/>
              <a:stCxn id="32810" idx="7"/>
              <a:endCxn id="32811" idx="3"/>
            </p:cNvCxnSpPr>
            <p:nvPr/>
          </p:nvCxnSpPr>
          <p:spPr bwMode="auto">
            <a:xfrm flipV="1">
              <a:off x="3204" y="2330"/>
              <a:ext cx="491" cy="259"/>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815" name="AutoShape 66"/>
            <p:cNvCxnSpPr>
              <a:cxnSpLocks noChangeShapeType="1"/>
              <a:stCxn id="32810" idx="5"/>
              <a:endCxn id="32812" idx="1"/>
            </p:cNvCxnSpPr>
            <p:nvPr/>
          </p:nvCxnSpPr>
          <p:spPr bwMode="auto">
            <a:xfrm>
              <a:off x="3204" y="2822"/>
              <a:ext cx="494" cy="223"/>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816" name="AutoShape 67"/>
            <p:cNvCxnSpPr>
              <a:cxnSpLocks noChangeShapeType="1"/>
              <a:stCxn id="32811" idx="6"/>
              <a:endCxn id="32813" idx="2"/>
            </p:cNvCxnSpPr>
            <p:nvPr/>
          </p:nvCxnSpPr>
          <p:spPr bwMode="auto">
            <a:xfrm flipV="1">
              <a:off x="4011" y="2210"/>
              <a:ext cx="468" cy="4"/>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817" name="Text Box 68"/>
            <p:cNvSpPr txBox="1">
              <a:spLocks noChangeArrowheads="1"/>
            </p:cNvSpPr>
            <p:nvPr/>
          </p:nvSpPr>
          <p:spPr bwMode="auto">
            <a:xfrm>
              <a:off x="3264" y="2307"/>
              <a:ext cx="16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A</a:t>
              </a:r>
              <a:endParaRPr lang="el-GR" altLang="el-GR" sz="1600">
                <a:latin typeface="Tahoma" pitchFamily="34" charset="0"/>
              </a:endParaRPr>
            </a:p>
          </p:txBody>
        </p:sp>
        <p:sp>
          <p:nvSpPr>
            <p:cNvPr id="32818" name="Text Box 69"/>
            <p:cNvSpPr txBox="1">
              <a:spLocks noChangeArrowheads="1"/>
            </p:cNvSpPr>
            <p:nvPr/>
          </p:nvSpPr>
          <p:spPr bwMode="auto">
            <a:xfrm>
              <a:off x="3360" y="2923"/>
              <a:ext cx="16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B</a:t>
              </a:r>
              <a:endParaRPr lang="el-GR" altLang="el-GR" sz="1600">
                <a:latin typeface="Tahoma" pitchFamily="34" charset="0"/>
              </a:endParaRPr>
            </a:p>
          </p:txBody>
        </p:sp>
        <p:sp>
          <p:nvSpPr>
            <p:cNvPr id="32819" name="Text Box 70"/>
            <p:cNvSpPr txBox="1">
              <a:spLocks noChangeArrowheads="1"/>
            </p:cNvSpPr>
            <p:nvPr/>
          </p:nvSpPr>
          <p:spPr bwMode="auto">
            <a:xfrm>
              <a:off x="4180" y="1963"/>
              <a:ext cx="16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C</a:t>
              </a:r>
              <a:endParaRPr lang="el-GR" altLang="el-GR" sz="1600">
                <a:latin typeface="Tahoma" pitchFamily="34" charset="0"/>
              </a:endParaRPr>
            </a:p>
          </p:txBody>
        </p:sp>
        <p:sp>
          <p:nvSpPr>
            <p:cNvPr id="32820" name="Oval 71"/>
            <p:cNvSpPr>
              <a:spLocks noChangeArrowheads="1"/>
            </p:cNvSpPr>
            <p:nvPr/>
          </p:nvSpPr>
          <p:spPr bwMode="auto">
            <a:xfrm>
              <a:off x="4897" y="2688"/>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a:latin typeface="Tahoma" pitchFamily="34" charset="0"/>
                </a:rPr>
                <a:t>6</a:t>
              </a:r>
            </a:p>
          </p:txBody>
        </p:sp>
        <p:sp>
          <p:nvSpPr>
            <p:cNvPr id="32821" name="Oval 72"/>
            <p:cNvSpPr>
              <a:spLocks noChangeArrowheads="1"/>
            </p:cNvSpPr>
            <p:nvPr/>
          </p:nvSpPr>
          <p:spPr bwMode="auto">
            <a:xfrm>
              <a:off x="4491" y="3307"/>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a:latin typeface="Tahoma" pitchFamily="34" charset="0"/>
                </a:rPr>
                <a:t>5</a:t>
              </a:r>
            </a:p>
          </p:txBody>
        </p:sp>
        <p:cxnSp>
          <p:nvCxnSpPr>
            <p:cNvPr id="32822" name="AutoShape 73"/>
            <p:cNvCxnSpPr>
              <a:cxnSpLocks noChangeShapeType="1"/>
              <a:stCxn id="32812" idx="6"/>
              <a:endCxn id="32813" idx="3"/>
            </p:cNvCxnSpPr>
            <p:nvPr/>
          </p:nvCxnSpPr>
          <p:spPr bwMode="auto">
            <a:xfrm flipV="1">
              <a:off x="4014" y="2326"/>
              <a:ext cx="519" cy="836"/>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823" name="AutoShape 74"/>
            <p:cNvCxnSpPr>
              <a:cxnSpLocks noChangeShapeType="1"/>
              <a:endCxn id="32821" idx="2"/>
            </p:cNvCxnSpPr>
            <p:nvPr/>
          </p:nvCxnSpPr>
          <p:spPr bwMode="auto">
            <a:xfrm>
              <a:off x="4014" y="3222"/>
              <a:ext cx="477" cy="25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824" name="Text Box 75"/>
            <p:cNvSpPr txBox="1">
              <a:spLocks noChangeArrowheads="1"/>
            </p:cNvSpPr>
            <p:nvPr/>
          </p:nvSpPr>
          <p:spPr bwMode="auto">
            <a:xfrm>
              <a:off x="4175" y="2387"/>
              <a:ext cx="17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D</a:t>
              </a:r>
              <a:endParaRPr lang="el-GR" altLang="el-GR" sz="1600">
                <a:latin typeface="Tahoma" pitchFamily="34" charset="0"/>
              </a:endParaRPr>
            </a:p>
          </p:txBody>
        </p:sp>
        <p:sp>
          <p:nvSpPr>
            <p:cNvPr id="32825" name="Text Box 76"/>
            <p:cNvSpPr txBox="1">
              <a:spLocks noChangeArrowheads="1"/>
            </p:cNvSpPr>
            <p:nvPr/>
          </p:nvSpPr>
          <p:spPr bwMode="auto">
            <a:xfrm>
              <a:off x="4222" y="3365"/>
              <a:ext cx="16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E</a:t>
              </a:r>
              <a:endParaRPr lang="el-GR" altLang="el-GR" sz="1600">
                <a:latin typeface="Tahoma" pitchFamily="34" charset="0"/>
              </a:endParaRPr>
            </a:p>
          </p:txBody>
        </p:sp>
        <p:sp>
          <p:nvSpPr>
            <p:cNvPr id="32826" name="Oval 77"/>
            <p:cNvSpPr>
              <a:spLocks noChangeArrowheads="1"/>
            </p:cNvSpPr>
            <p:nvPr/>
          </p:nvSpPr>
          <p:spPr bwMode="auto">
            <a:xfrm>
              <a:off x="5390" y="3184"/>
              <a:ext cx="370" cy="329"/>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a:latin typeface="Tahoma" pitchFamily="34" charset="0"/>
                </a:rPr>
                <a:t>7</a:t>
              </a:r>
            </a:p>
          </p:txBody>
        </p:sp>
        <p:cxnSp>
          <p:nvCxnSpPr>
            <p:cNvPr id="32827" name="AutoShape 78"/>
            <p:cNvCxnSpPr>
              <a:cxnSpLocks noChangeShapeType="1"/>
              <a:stCxn id="32813" idx="5"/>
              <a:endCxn id="32820" idx="0"/>
            </p:cNvCxnSpPr>
            <p:nvPr/>
          </p:nvCxnSpPr>
          <p:spPr bwMode="auto">
            <a:xfrm>
              <a:off x="4795" y="2326"/>
              <a:ext cx="287" cy="362"/>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828" name="AutoShape 79"/>
            <p:cNvCxnSpPr>
              <a:cxnSpLocks noChangeShapeType="1"/>
              <a:stCxn id="32821" idx="7"/>
              <a:endCxn id="32820" idx="4"/>
            </p:cNvCxnSpPr>
            <p:nvPr/>
          </p:nvCxnSpPr>
          <p:spPr bwMode="auto">
            <a:xfrm flipV="1">
              <a:off x="4807" y="3017"/>
              <a:ext cx="275" cy="338"/>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829" name="Text Box 80"/>
            <p:cNvSpPr txBox="1">
              <a:spLocks noChangeArrowheads="1"/>
            </p:cNvSpPr>
            <p:nvPr/>
          </p:nvSpPr>
          <p:spPr bwMode="auto">
            <a:xfrm>
              <a:off x="4990" y="2338"/>
              <a:ext cx="15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F</a:t>
              </a:r>
              <a:endParaRPr lang="el-GR" altLang="el-GR" sz="1600">
                <a:latin typeface="Tahoma" pitchFamily="34" charset="0"/>
              </a:endParaRPr>
            </a:p>
          </p:txBody>
        </p:sp>
        <p:sp>
          <p:nvSpPr>
            <p:cNvPr id="32830" name="Text Box 81"/>
            <p:cNvSpPr txBox="1">
              <a:spLocks noChangeArrowheads="1"/>
            </p:cNvSpPr>
            <p:nvPr/>
          </p:nvSpPr>
          <p:spPr bwMode="auto">
            <a:xfrm>
              <a:off x="4806" y="3044"/>
              <a:ext cx="17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G</a:t>
              </a:r>
              <a:endParaRPr lang="el-GR" altLang="el-GR" sz="1600">
                <a:latin typeface="Tahoma" pitchFamily="34" charset="0"/>
              </a:endParaRPr>
            </a:p>
          </p:txBody>
        </p:sp>
        <p:sp>
          <p:nvSpPr>
            <p:cNvPr id="32831" name="Text Box 82"/>
            <p:cNvSpPr txBox="1">
              <a:spLocks noChangeArrowheads="1"/>
            </p:cNvSpPr>
            <p:nvPr/>
          </p:nvSpPr>
          <p:spPr bwMode="auto">
            <a:xfrm>
              <a:off x="5364" y="2831"/>
              <a:ext cx="17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a:latin typeface="Tahoma" pitchFamily="34" charset="0"/>
                </a:rPr>
                <a:t>H</a:t>
              </a:r>
              <a:endParaRPr lang="el-GR" altLang="el-GR" sz="1600">
                <a:latin typeface="Tahoma" pitchFamily="34" charset="0"/>
              </a:endParaRPr>
            </a:p>
          </p:txBody>
        </p:sp>
        <p:cxnSp>
          <p:nvCxnSpPr>
            <p:cNvPr id="32832" name="AutoShape 83"/>
            <p:cNvCxnSpPr>
              <a:cxnSpLocks noChangeShapeType="1"/>
              <a:stCxn id="32820" idx="5"/>
              <a:endCxn id="32826" idx="1"/>
            </p:cNvCxnSpPr>
            <p:nvPr/>
          </p:nvCxnSpPr>
          <p:spPr bwMode="auto">
            <a:xfrm>
              <a:off x="5213" y="2969"/>
              <a:ext cx="231" cy="263"/>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063254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193675" y="692695"/>
            <a:ext cx="7978725" cy="840829"/>
          </a:xfrm>
        </p:spPr>
        <p:txBody>
          <a:bodyPr lIns="90487" tIns="44450" rIns="90487" bIns="44450">
            <a:normAutofit fontScale="90000"/>
          </a:bodyPr>
          <a:lstStyle/>
          <a:p>
            <a:pPr defTabSz="762000" eaLnBrk="1" fontAlgn="auto" hangingPunct="1">
              <a:spcAft>
                <a:spcPts val="0"/>
              </a:spcAft>
              <a:defRPr/>
            </a:pPr>
            <a:r>
              <a:rPr lang="el-GR" sz="4000" i="1" dirty="0" smtClean="0">
                <a:effectLst>
                  <a:outerShdw blurRad="38100" dist="38100" dir="2700000" algn="tl">
                    <a:srgbClr val="C0C0C0"/>
                  </a:outerShdw>
                </a:effectLst>
              </a:rPr>
              <a:t>Παράδειγμα – Κατασκευή λογισμικού</a:t>
            </a:r>
            <a:endParaRPr lang="en-US" sz="4000" i="1" dirty="0" smtClean="0">
              <a:effectLst>
                <a:outerShdw blurRad="38100" dist="38100" dir="2700000" algn="tl">
                  <a:srgbClr val="C0C0C0"/>
                </a:outerShdw>
              </a:effectLst>
            </a:endParaRPr>
          </a:p>
        </p:txBody>
      </p:sp>
      <p:grpSp>
        <p:nvGrpSpPr>
          <p:cNvPr id="33795" name="Group 3"/>
          <p:cNvGrpSpPr>
            <a:grpSpLocks/>
          </p:cNvGrpSpPr>
          <p:nvPr/>
        </p:nvGrpSpPr>
        <p:grpSpPr bwMode="auto">
          <a:xfrm>
            <a:off x="365125" y="1481138"/>
            <a:ext cx="8428038" cy="4167187"/>
            <a:chOff x="230" y="933"/>
            <a:chExt cx="5309" cy="2625"/>
          </a:xfrm>
        </p:grpSpPr>
        <p:grpSp>
          <p:nvGrpSpPr>
            <p:cNvPr id="33796" name="Group 4"/>
            <p:cNvGrpSpPr>
              <a:grpSpLocks/>
            </p:cNvGrpSpPr>
            <p:nvPr/>
          </p:nvGrpSpPr>
          <p:grpSpPr bwMode="auto">
            <a:xfrm>
              <a:off x="230" y="933"/>
              <a:ext cx="5309" cy="2625"/>
              <a:chOff x="230" y="933"/>
              <a:chExt cx="5309" cy="2625"/>
            </a:xfrm>
          </p:grpSpPr>
          <p:sp>
            <p:nvSpPr>
              <p:cNvPr id="33798" name="Rectangle 5"/>
              <p:cNvSpPr>
                <a:spLocks noChangeArrowheads="1"/>
              </p:cNvSpPr>
              <p:nvPr/>
            </p:nvSpPr>
            <p:spPr bwMode="auto">
              <a:xfrm>
                <a:off x="230" y="933"/>
                <a:ext cx="530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660400" algn="ctr"/>
                    <a:tab pos="3335338" algn="ctr"/>
                    <a:tab pos="7246938" algn="ctr"/>
                  </a:tabLst>
                  <a:defRPr>
                    <a:solidFill>
                      <a:schemeClr val="tx1"/>
                    </a:solidFill>
                    <a:latin typeface="Comic Sans MS" pitchFamily="66" charset="0"/>
                    <a:cs typeface="Arial" charset="0"/>
                  </a:defRPr>
                </a:lvl1pPr>
                <a:lvl2pPr marL="742950" indent="-285750" defTabSz="762000" eaLnBrk="0" hangingPunct="0">
                  <a:tabLst>
                    <a:tab pos="660400" algn="ctr"/>
                    <a:tab pos="3335338" algn="ctr"/>
                    <a:tab pos="7246938" algn="ctr"/>
                  </a:tabLst>
                  <a:defRPr>
                    <a:solidFill>
                      <a:schemeClr val="tx1"/>
                    </a:solidFill>
                    <a:latin typeface="Comic Sans MS" pitchFamily="66" charset="0"/>
                    <a:cs typeface="Arial" charset="0"/>
                  </a:defRPr>
                </a:lvl2pPr>
                <a:lvl3pPr marL="1143000" indent="-228600" defTabSz="762000" eaLnBrk="0" hangingPunct="0">
                  <a:tabLst>
                    <a:tab pos="660400" algn="ctr"/>
                    <a:tab pos="3335338" algn="ctr"/>
                    <a:tab pos="7246938" algn="ctr"/>
                  </a:tabLst>
                  <a:defRPr>
                    <a:solidFill>
                      <a:schemeClr val="tx1"/>
                    </a:solidFill>
                    <a:latin typeface="Comic Sans MS" pitchFamily="66" charset="0"/>
                    <a:cs typeface="Arial" charset="0"/>
                  </a:defRPr>
                </a:lvl3pPr>
                <a:lvl4pPr marL="1600200" indent="-228600" defTabSz="762000" eaLnBrk="0" hangingPunct="0">
                  <a:tabLst>
                    <a:tab pos="660400" algn="ctr"/>
                    <a:tab pos="3335338" algn="ctr"/>
                    <a:tab pos="7246938" algn="ctr"/>
                  </a:tabLst>
                  <a:defRPr>
                    <a:solidFill>
                      <a:schemeClr val="tx1"/>
                    </a:solidFill>
                    <a:latin typeface="Comic Sans MS" pitchFamily="66" charset="0"/>
                    <a:cs typeface="Arial" charset="0"/>
                  </a:defRPr>
                </a:lvl4pPr>
                <a:lvl5pPr marL="2057400" indent="-228600" defTabSz="762000" eaLnBrk="0" hangingPunct="0">
                  <a:tabLst>
                    <a:tab pos="660400" algn="ctr"/>
                    <a:tab pos="3335338" algn="ctr"/>
                    <a:tab pos="7246938"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660400" algn="ctr"/>
                    <a:tab pos="3335338" algn="ctr"/>
                    <a:tab pos="7246938"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660400" algn="ctr"/>
                    <a:tab pos="3335338" algn="ctr"/>
                    <a:tab pos="7246938"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660400" algn="ctr"/>
                    <a:tab pos="3335338" algn="ctr"/>
                    <a:tab pos="7246938"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660400" algn="ctr"/>
                    <a:tab pos="3335338" algn="ctr"/>
                    <a:tab pos="7246938" algn="ctr"/>
                  </a:tabLst>
                  <a:defRPr>
                    <a:solidFill>
                      <a:schemeClr val="tx1"/>
                    </a:solidFill>
                    <a:latin typeface="Comic Sans MS" pitchFamily="66" charset="0"/>
                    <a:cs typeface="Arial" charset="0"/>
                  </a:defRPr>
                </a:lvl9pPr>
              </a:lstStyle>
              <a:p>
                <a:r>
                  <a:rPr lang="en-US" altLang="el-GR" sz="2000" b="1" dirty="0">
                    <a:latin typeface="Arial" charset="0"/>
                  </a:rPr>
                  <a:t>			</a:t>
                </a:r>
                <a:r>
                  <a:rPr lang="el-GR" altLang="el-GR" sz="2000" b="1" dirty="0">
                    <a:latin typeface="Arial" charset="0"/>
                  </a:rPr>
                  <a:t>Προηγούμενη</a:t>
                </a:r>
                <a:endParaRPr lang="en-US" altLang="el-GR" sz="2000" b="1" dirty="0">
                  <a:latin typeface="Arial" charset="0"/>
                </a:endParaRPr>
              </a:p>
              <a:p>
                <a:r>
                  <a:rPr lang="en-US" altLang="el-GR" sz="2000" b="1" dirty="0">
                    <a:latin typeface="Arial" charset="0"/>
                  </a:rPr>
                  <a:t>	</a:t>
                </a:r>
                <a:r>
                  <a:rPr lang="el-GR" altLang="el-GR" sz="2000" b="1" dirty="0">
                    <a:latin typeface="Arial" charset="0"/>
                  </a:rPr>
                  <a:t>Δραστηριότητα</a:t>
                </a:r>
                <a:r>
                  <a:rPr lang="en-US" altLang="el-GR" sz="2000" b="1" dirty="0">
                    <a:latin typeface="Arial" charset="0"/>
                  </a:rPr>
                  <a:t>	</a:t>
                </a:r>
                <a:r>
                  <a:rPr lang="el-GR" altLang="el-GR" sz="2000" b="1" dirty="0">
                    <a:latin typeface="Arial" charset="0"/>
                  </a:rPr>
                  <a:t>Περιγραφή</a:t>
                </a:r>
                <a:r>
                  <a:rPr lang="en-US" altLang="el-GR" sz="2000" b="1" dirty="0">
                    <a:latin typeface="Arial" charset="0"/>
                  </a:rPr>
                  <a:t>	</a:t>
                </a:r>
                <a:r>
                  <a:rPr lang="el-GR" altLang="el-GR" sz="2000" b="1" dirty="0">
                    <a:latin typeface="Arial" charset="0"/>
                  </a:rPr>
                  <a:t>Δραστηριότητα</a:t>
                </a:r>
                <a:endParaRPr lang="en-US" altLang="el-GR" sz="2000" b="1" dirty="0">
                  <a:latin typeface="Arial" charset="0"/>
                </a:endParaRPr>
              </a:p>
            </p:txBody>
          </p:sp>
          <p:sp>
            <p:nvSpPr>
              <p:cNvPr id="33799" name="Rectangle 6"/>
              <p:cNvSpPr>
                <a:spLocks noChangeArrowheads="1"/>
              </p:cNvSpPr>
              <p:nvPr/>
            </p:nvSpPr>
            <p:spPr bwMode="auto">
              <a:xfrm>
                <a:off x="443" y="1390"/>
                <a:ext cx="4984"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762000" indent="-762000" defTabSz="762000" eaLnBrk="0" hangingPunct="0">
                  <a:tabLst>
                    <a:tab pos="287338" algn="ctr"/>
                    <a:tab pos="966788" algn="l"/>
                    <a:tab pos="6858000" algn="l"/>
                  </a:tabLst>
                  <a:defRPr>
                    <a:solidFill>
                      <a:schemeClr val="tx1"/>
                    </a:solidFill>
                    <a:latin typeface="Comic Sans MS" pitchFamily="66" charset="0"/>
                    <a:cs typeface="Arial" charset="0"/>
                  </a:defRPr>
                </a:lvl1pPr>
                <a:lvl2pPr marL="742950" indent="-285750" defTabSz="762000" eaLnBrk="0" hangingPunct="0">
                  <a:tabLst>
                    <a:tab pos="287338" algn="ctr"/>
                    <a:tab pos="966788" algn="l"/>
                    <a:tab pos="6858000" algn="l"/>
                  </a:tabLst>
                  <a:defRPr>
                    <a:solidFill>
                      <a:schemeClr val="tx1"/>
                    </a:solidFill>
                    <a:latin typeface="Comic Sans MS" pitchFamily="66" charset="0"/>
                    <a:cs typeface="Arial" charset="0"/>
                  </a:defRPr>
                </a:lvl2pPr>
                <a:lvl3pPr marL="1143000" indent="-228600" defTabSz="762000" eaLnBrk="0" hangingPunct="0">
                  <a:tabLst>
                    <a:tab pos="287338" algn="ctr"/>
                    <a:tab pos="966788" algn="l"/>
                    <a:tab pos="6858000" algn="l"/>
                  </a:tabLst>
                  <a:defRPr>
                    <a:solidFill>
                      <a:schemeClr val="tx1"/>
                    </a:solidFill>
                    <a:latin typeface="Comic Sans MS" pitchFamily="66" charset="0"/>
                    <a:cs typeface="Arial" charset="0"/>
                  </a:defRPr>
                </a:lvl3pPr>
                <a:lvl4pPr marL="1600200" indent="-228600" defTabSz="762000" eaLnBrk="0" hangingPunct="0">
                  <a:tabLst>
                    <a:tab pos="287338" algn="ctr"/>
                    <a:tab pos="966788" algn="l"/>
                    <a:tab pos="6858000" algn="l"/>
                  </a:tabLst>
                  <a:defRPr>
                    <a:solidFill>
                      <a:schemeClr val="tx1"/>
                    </a:solidFill>
                    <a:latin typeface="Comic Sans MS" pitchFamily="66" charset="0"/>
                    <a:cs typeface="Arial" charset="0"/>
                  </a:defRPr>
                </a:lvl4pPr>
                <a:lvl5pPr marL="2057400" indent="-228600" defTabSz="762000" eaLnBrk="0" hangingPunct="0">
                  <a:tabLst>
                    <a:tab pos="287338" algn="ctr"/>
                    <a:tab pos="966788" algn="l"/>
                    <a:tab pos="6858000"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287338" algn="ctr"/>
                    <a:tab pos="966788" algn="l"/>
                    <a:tab pos="6858000"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287338" algn="ctr"/>
                    <a:tab pos="966788" algn="l"/>
                    <a:tab pos="6858000"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287338" algn="ctr"/>
                    <a:tab pos="966788" algn="l"/>
                    <a:tab pos="6858000"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287338" algn="ctr"/>
                    <a:tab pos="966788" algn="l"/>
                    <a:tab pos="6858000" algn="l"/>
                  </a:tabLst>
                  <a:defRPr>
                    <a:solidFill>
                      <a:schemeClr val="tx1"/>
                    </a:solidFill>
                    <a:latin typeface="Comic Sans MS" pitchFamily="66" charset="0"/>
                    <a:cs typeface="Arial" charset="0"/>
                  </a:defRPr>
                </a:lvl9pPr>
              </a:lstStyle>
              <a:p>
                <a:r>
                  <a:rPr lang="en-US" altLang="el-GR" sz="2000" b="1">
                    <a:latin typeface="Arial" charset="0"/>
                  </a:rPr>
                  <a:t>	A	</a:t>
                </a:r>
                <a:r>
                  <a:rPr lang="el-GR" altLang="el-GR" sz="2000" b="1">
                    <a:latin typeface="Arial" charset="0"/>
                  </a:rPr>
                  <a:t>Δημιουργία ομάδας έργου</a:t>
                </a:r>
                <a:r>
                  <a:rPr lang="en-US" altLang="el-GR" sz="2000" b="1">
                    <a:latin typeface="Arial" charset="0"/>
                  </a:rPr>
                  <a:t>	—</a:t>
                </a:r>
              </a:p>
              <a:p>
                <a:r>
                  <a:rPr lang="en-US" altLang="el-GR" sz="2000" b="1">
                    <a:latin typeface="Arial" charset="0"/>
                  </a:rPr>
                  <a:t>	B	</a:t>
                </a:r>
                <a:r>
                  <a:rPr lang="el-GR" altLang="el-GR" sz="2000" b="1">
                    <a:latin typeface="Arial" charset="0"/>
                  </a:rPr>
                  <a:t>Καταγραφή απαιτήσεων</a:t>
                </a:r>
                <a:r>
                  <a:rPr lang="en-US" altLang="el-GR" sz="2000" b="1">
                    <a:latin typeface="Arial" charset="0"/>
                  </a:rPr>
                  <a:t>	—</a:t>
                </a:r>
              </a:p>
              <a:p>
                <a:r>
                  <a:rPr lang="en-US" altLang="el-GR" sz="2000" b="1">
                    <a:latin typeface="Arial" charset="0"/>
                  </a:rPr>
                  <a:t>	C	</a:t>
                </a:r>
                <a:r>
                  <a:rPr lang="el-GR" altLang="el-GR" sz="2000" b="1">
                    <a:latin typeface="Arial" charset="0"/>
                  </a:rPr>
                  <a:t>Ανάλυση απαιτήσεων</a:t>
                </a:r>
                <a:r>
                  <a:rPr lang="en-US" altLang="el-GR" sz="2000" b="1">
                    <a:latin typeface="Arial" charset="0"/>
                  </a:rPr>
                  <a:t>	A</a:t>
                </a:r>
              </a:p>
              <a:p>
                <a:r>
                  <a:rPr lang="en-US" altLang="el-GR" sz="2000" b="1">
                    <a:latin typeface="Arial" charset="0"/>
                  </a:rPr>
                  <a:t>	D	</a:t>
                </a:r>
                <a:r>
                  <a:rPr lang="el-GR" altLang="el-GR" sz="2000" b="1">
                    <a:latin typeface="Arial" charset="0"/>
                  </a:rPr>
                  <a:t>Σχεδίαση αρχιτεκτονικής συστήματος</a:t>
                </a:r>
                <a:r>
                  <a:rPr lang="en-US" altLang="el-GR" sz="2000" b="1">
                    <a:latin typeface="Arial" charset="0"/>
                  </a:rPr>
                  <a:t>	B</a:t>
                </a:r>
              </a:p>
              <a:p>
                <a:r>
                  <a:rPr lang="en-US" altLang="el-GR" sz="2000" b="1">
                    <a:latin typeface="Arial" charset="0"/>
                  </a:rPr>
                  <a:t>	E	</a:t>
                </a:r>
                <a:r>
                  <a:rPr lang="el-GR" altLang="el-GR" sz="2000" b="1">
                    <a:latin typeface="Arial" charset="0"/>
                  </a:rPr>
                  <a:t>Προμήθεια εξοπλισμού</a:t>
                </a:r>
                <a:r>
                  <a:rPr lang="en-US" altLang="el-GR" sz="2000" b="1">
                    <a:latin typeface="Arial" charset="0"/>
                  </a:rPr>
                  <a:t>	B</a:t>
                </a:r>
              </a:p>
              <a:p>
                <a:r>
                  <a:rPr lang="en-US" altLang="el-GR" sz="2000" b="1">
                    <a:latin typeface="Arial" charset="0"/>
                  </a:rPr>
                  <a:t>	F	</a:t>
                </a:r>
                <a:r>
                  <a:rPr lang="el-GR" altLang="el-GR" b="1">
                    <a:latin typeface="Arial" charset="0"/>
                  </a:rPr>
                  <a:t>Λεπτομερής σχεδίαση</a:t>
                </a:r>
                <a:r>
                  <a:rPr lang="el-GR" altLang="el-GR">
                    <a:latin typeface="Arial" charset="0"/>
                  </a:rPr>
                  <a:t> </a:t>
                </a:r>
                <a:r>
                  <a:rPr lang="en-US" altLang="el-GR" sz="2000" b="1">
                    <a:latin typeface="Arial" charset="0"/>
                  </a:rPr>
                  <a:t>	A</a:t>
                </a:r>
              </a:p>
              <a:p>
                <a:r>
                  <a:rPr lang="en-US" altLang="el-GR" sz="2000" b="1">
                    <a:latin typeface="Arial" charset="0"/>
                  </a:rPr>
                  <a:t>	G	</a:t>
                </a:r>
                <a:r>
                  <a:rPr lang="el-GR" altLang="el-GR" sz="2000" b="1">
                    <a:latin typeface="Arial" charset="0"/>
                  </a:rPr>
                  <a:t>Κατασκευή συστήματος</a:t>
                </a:r>
                <a:r>
                  <a:rPr lang="en-US" altLang="el-GR" sz="2000" b="1">
                    <a:latin typeface="Arial" charset="0"/>
                  </a:rPr>
                  <a:t>	C</a:t>
                </a:r>
              </a:p>
              <a:p>
                <a:r>
                  <a:rPr lang="en-US" altLang="el-GR" sz="2000" b="1">
                    <a:latin typeface="Arial" charset="0"/>
                  </a:rPr>
                  <a:t>	H	</a:t>
                </a:r>
                <a:r>
                  <a:rPr lang="el-GR" altLang="el-GR" sz="2000" b="1">
                    <a:latin typeface="Arial" charset="0"/>
                  </a:rPr>
                  <a:t>Έλεγχος του συστήματος </a:t>
                </a:r>
                <a:r>
                  <a:rPr lang="en-US" altLang="el-GR" sz="2000" b="1">
                    <a:latin typeface="Arial" charset="0"/>
                  </a:rPr>
                  <a:t>	D</a:t>
                </a:r>
              </a:p>
              <a:p>
                <a:r>
                  <a:rPr lang="en-US" altLang="el-GR" sz="2000" b="1">
                    <a:latin typeface="Arial" charset="0"/>
                  </a:rPr>
                  <a:t>	I	</a:t>
                </a:r>
                <a:r>
                  <a:rPr lang="el-GR" altLang="el-GR" b="1">
                    <a:latin typeface="Arial" charset="0"/>
                  </a:rPr>
                  <a:t>Ολοκλήρωση του συστήματος</a:t>
                </a:r>
                <a:r>
                  <a:rPr lang="el-GR" altLang="el-GR">
                    <a:latin typeface="Arial" charset="0"/>
                  </a:rPr>
                  <a:t> </a:t>
                </a:r>
                <a:r>
                  <a:rPr lang="en-US" altLang="el-GR" sz="2000" b="1">
                    <a:latin typeface="Arial" charset="0"/>
                  </a:rPr>
                  <a:t>	A</a:t>
                </a:r>
              </a:p>
              <a:p>
                <a:r>
                  <a:rPr lang="en-US" altLang="el-GR" sz="2000" b="1">
                    <a:latin typeface="Arial" charset="0"/>
                  </a:rPr>
                  <a:t>	J	</a:t>
                </a:r>
                <a:r>
                  <a:rPr lang="el-GR" altLang="el-GR" sz="2000" b="1">
                    <a:latin typeface="Arial" charset="0"/>
                  </a:rPr>
                  <a:t>Εγκατάσταση εξοπλισμού</a:t>
                </a:r>
                <a:r>
                  <a:rPr lang="en-US" altLang="el-GR" sz="2000" b="1">
                    <a:latin typeface="Arial" charset="0"/>
                  </a:rPr>
                  <a:t>	E,G,H</a:t>
                </a:r>
              </a:p>
              <a:p>
                <a:r>
                  <a:rPr lang="en-US" altLang="el-GR" sz="2000" b="1">
                    <a:latin typeface="Arial" charset="0"/>
                  </a:rPr>
                  <a:t>	K	</a:t>
                </a:r>
                <a:r>
                  <a:rPr lang="el-GR" altLang="el-GR" sz="2000" b="1">
                    <a:latin typeface="Arial" charset="0"/>
                  </a:rPr>
                  <a:t>Εκπαίδευση προσωπικού</a:t>
                </a:r>
                <a:r>
                  <a:rPr lang="en-US" altLang="el-GR" sz="2000" b="1">
                    <a:latin typeface="Arial" charset="0"/>
                  </a:rPr>
                  <a:t>	F,I,J</a:t>
                </a:r>
              </a:p>
            </p:txBody>
          </p:sp>
        </p:grpSp>
        <p:sp>
          <p:nvSpPr>
            <p:cNvPr id="33797" name="Line 7"/>
            <p:cNvSpPr>
              <a:spLocks noChangeShapeType="1"/>
            </p:cNvSpPr>
            <p:nvPr/>
          </p:nvSpPr>
          <p:spPr bwMode="auto">
            <a:xfrm>
              <a:off x="349" y="1381"/>
              <a:ext cx="51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Tree>
    <p:extLst>
      <p:ext uri="{BB962C8B-B14F-4D97-AF65-F5344CB8AC3E}">
        <p14:creationId xmlns:p14="http://schemas.microsoft.com/office/powerpoint/2010/main" val="1101481819"/>
      </p:ext>
    </p:extLst>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9"/>
          <p:cNvSpPr>
            <a:spLocks noChangeShapeType="1"/>
          </p:cNvSpPr>
          <p:nvPr/>
        </p:nvSpPr>
        <p:spPr bwMode="auto">
          <a:xfrm>
            <a:off x="4267200" y="3954463"/>
            <a:ext cx="41275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19" name="Freeform 11"/>
          <p:cNvSpPr>
            <a:spLocks/>
          </p:cNvSpPr>
          <p:nvPr/>
        </p:nvSpPr>
        <p:spPr bwMode="auto">
          <a:xfrm>
            <a:off x="6164263" y="3722688"/>
            <a:ext cx="693737" cy="465137"/>
          </a:xfrm>
          <a:custGeom>
            <a:avLst/>
            <a:gdLst>
              <a:gd name="T0" fmla="*/ 2147483647 w 437"/>
              <a:gd name="T1" fmla="*/ 2147483647 h 293"/>
              <a:gd name="T2" fmla="*/ 2147483647 w 437"/>
              <a:gd name="T3" fmla="*/ 0 h 293"/>
              <a:gd name="T4" fmla="*/ 0 w 437"/>
              <a:gd name="T5" fmla="*/ 0 h 293"/>
              <a:gd name="T6" fmla="*/ 0 w 437"/>
              <a:gd name="T7" fmla="*/ 2147483647 h 293"/>
              <a:gd name="T8" fmla="*/ 2147483647 w 437"/>
              <a:gd name="T9" fmla="*/ 2147483647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a:p>
        </p:txBody>
      </p:sp>
      <p:sp>
        <p:nvSpPr>
          <p:cNvPr id="34820" name="Rectangle 12"/>
          <p:cNvSpPr>
            <a:spLocks noChangeArrowheads="1"/>
          </p:cNvSpPr>
          <p:nvPr/>
        </p:nvSpPr>
        <p:spPr bwMode="auto">
          <a:xfrm>
            <a:off x="6142038" y="3798888"/>
            <a:ext cx="7381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a:solidFill>
                  <a:srgbClr val="000000"/>
                </a:solidFill>
                <a:latin typeface="Arial" charset="0"/>
              </a:rPr>
              <a:t>Finish</a:t>
            </a:r>
          </a:p>
        </p:txBody>
      </p:sp>
      <p:sp>
        <p:nvSpPr>
          <p:cNvPr id="34821" name="Line 13"/>
          <p:cNvSpPr>
            <a:spLocks noChangeShapeType="1"/>
          </p:cNvSpPr>
          <p:nvPr/>
        </p:nvSpPr>
        <p:spPr bwMode="auto">
          <a:xfrm flipV="1">
            <a:off x="3260725" y="2279650"/>
            <a:ext cx="569913" cy="595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2" name="Line 14"/>
          <p:cNvSpPr>
            <a:spLocks noChangeShapeType="1"/>
          </p:cNvSpPr>
          <p:nvPr/>
        </p:nvSpPr>
        <p:spPr bwMode="auto">
          <a:xfrm>
            <a:off x="4248150" y="2216150"/>
            <a:ext cx="1392238" cy="6905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3" name="Line 15"/>
          <p:cNvSpPr>
            <a:spLocks noChangeShapeType="1"/>
          </p:cNvSpPr>
          <p:nvPr/>
        </p:nvSpPr>
        <p:spPr bwMode="auto">
          <a:xfrm>
            <a:off x="3325813" y="3008313"/>
            <a:ext cx="4191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4" name="Line 16"/>
          <p:cNvSpPr>
            <a:spLocks noChangeShapeType="1"/>
          </p:cNvSpPr>
          <p:nvPr/>
        </p:nvSpPr>
        <p:spPr bwMode="auto">
          <a:xfrm>
            <a:off x="4267200" y="3008313"/>
            <a:ext cx="13731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5" name="Line 17"/>
          <p:cNvSpPr>
            <a:spLocks noChangeShapeType="1"/>
          </p:cNvSpPr>
          <p:nvPr/>
        </p:nvSpPr>
        <p:spPr bwMode="auto">
          <a:xfrm>
            <a:off x="6005513" y="3203575"/>
            <a:ext cx="320675" cy="5000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6" name="Line 18"/>
          <p:cNvSpPr>
            <a:spLocks noChangeShapeType="1"/>
          </p:cNvSpPr>
          <p:nvPr/>
        </p:nvSpPr>
        <p:spPr bwMode="auto">
          <a:xfrm flipV="1">
            <a:off x="5881688" y="3259138"/>
            <a:ext cx="0" cy="13795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7" name="Line 19"/>
          <p:cNvSpPr>
            <a:spLocks noChangeShapeType="1"/>
          </p:cNvSpPr>
          <p:nvPr/>
        </p:nvSpPr>
        <p:spPr bwMode="auto">
          <a:xfrm>
            <a:off x="5132388" y="4140200"/>
            <a:ext cx="557212" cy="5461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8" name="Line 20"/>
          <p:cNvSpPr>
            <a:spLocks noChangeShapeType="1"/>
          </p:cNvSpPr>
          <p:nvPr/>
        </p:nvSpPr>
        <p:spPr bwMode="auto">
          <a:xfrm>
            <a:off x="4251325" y="4872038"/>
            <a:ext cx="42703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9" name="Line 21"/>
          <p:cNvSpPr>
            <a:spLocks noChangeShapeType="1"/>
          </p:cNvSpPr>
          <p:nvPr/>
        </p:nvSpPr>
        <p:spPr bwMode="auto">
          <a:xfrm>
            <a:off x="5181600" y="4872038"/>
            <a:ext cx="42703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0" name="Line 22"/>
          <p:cNvSpPr>
            <a:spLocks noChangeShapeType="1"/>
          </p:cNvSpPr>
          <p:nvPr/>
        </p:nvSpPr>
        <p:spPr bwMode="auto">
          <a:xfrm flipV="1">
            <a:off x="4248150" y="4989513"/>
            <a:ext cx="1400175" cy="7159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1" name="Line 23"/>
          <p:cNvSpPr>
            <a:spLocks noChangeShapeType="1"/>
          </p:cNvSpPr>
          <p:nvPr/>
        </p:nvSpPr>
        <p:spPr bwMode="auto">
          <a:xfrm>
            <a:off x="3325813" y="4872038"/>
            <a:ext cx="4270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2" name="Line 24"/>
          <p:cNvSpPr>
            <a:spLocks noChangeShapeType="1"/>
          </p:cNvSpPr>
          <p:nvPr/>
        </p:nvSpPr>
        <p:spPr bwMode="auto">
          <a:xfrm>
            <a:off x="3243263" y="5029200"/>
            <a:ext cx="565150" cy="608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3" name="Line 25"/>
          <p:cNvSpPr>
            <a:spLocks noChangeShapeType="1"/>
          </p:cNvSpPr>
          <p:nvPr/>
        </p:nvSpPr>
        <p:spPr bwMode="auto">
          <a:xfrm>
            <a:off x="2640013" y="4186238"/>
            <a:ext cx="298450" cy="4619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4" name="Line 26"/>
          <p:cNvSpPr>
            <a:spLocks noChangeShapeType="1"/>
          </p:cNvSpPr>
          <p:nvPr/>
        </p:nvSpPr>
        <p:spPr bwMode="auto">
          <a:xfrm flipV="1">
            <a:off x="2640013" y="3240088"/>
            <a:ext cx="306387" cy="4953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5" name="Line 27"/>
          <p:cNvSpPr>
            <a:spLocks noChangeShapeType="1"/>
          </p:cNvSpPr>
          <p:nvPr/>
        </p:nvSpPr>
        <p:spPr bwMode="auto">
          <a:xfrm>
            <a:off x="3273425" y="3211513"/>
            <a:ext cx="571500" cy="5492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36" name="Oval 28"/>
          <p:cNvSpPr>
            <a:spLocks noChangeArrowheads="1"/>
          </p:cNvSpPr>
          <p:nvPr/>
        </p:nvSpPr>
        <p:spPr bwMode="auto">
          <a:xfrm>
            <a:off x="3778250" y="185420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37" name="Oval 29"/>
          <p:cNvSpPr>
            <a:spLocks noChangeArrowheads="1"/>
          </p:cNvSpPr>
          <p:nvPr/>
        </p:nvSpPr>
        <p:spPr bwMode="auto">
          <a:xfrm>
            <a:off x="3778250" y="557530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38" name="Oval 30"/>
          <p:cNvSpPr>
            <a:spLocks noChangeArrowheads="1"/>
          </p:cNvSpPr>
          <p:nvPr/>
        </p:nvSpPr>
        <p:spPr bwMode="auto">
          <a:xfrm>
            <a:off x="2851150" y="4632325"/>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39" name="Oval 31"/>
          <p:cNvSpPr>
            <a:spLocks noChangeArrowheads="1"/>
          </p:cNvSpPr>
          <p:nvPr/>
        </p:nvSpPr>
        <p:spPr bwMode="auto">
          <a:xfrm>
            <a:off x="3778250" y="4632325"/>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0" name="Oval 32"/>
          <p:cNvSpPr>
            <a:spLocks noChangeArrowheads="1"/>
          </p:cNvSpPr>
          <p:nvPr/>
        </p:nvSpPr>
        <p:spPr bwMode="auto">
          <a:xfrm>
            <a:off x="4708525" y="4632325"/>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1" name="Oval 33"/>
          <p:cNvSpPr>
            <a:spLocks noChangeArrowheads="1"/>
          </p:cNvSpPr>
          <p:nvPr/>
        </p:nvSpPr>
        <p:spPr bwMode="auto">
          <a:xfrm>
            <a:off x="5641975" y="4632325"/>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2" name="Oval 34"/>
          <p:cNvSpPr>
            <a:spLocks noChangeArrowheads="1"/>
          </p:cNvSpPr>
          <p:nvPr/>
        </p:nvSpPr>
        <p:spPr bwMode="auto">
          <a:xfrm>
            <a:off x="4708525" y="371475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3" name="Oval 35"/>
          <p:cNvSpPr>
            <a:spLocks noChangeArrowheads="1"/>
          </p:cNvSpPr>
          <p:nvPr/>
        </p:nvSpPr>
        <p:spPr bwMode="auto">
          <a:xfrm>
            <a:off x="3778250" y="371475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4" name="Oval 36"/>
          <p:cNvSpPr>
            <a:spLocks noChangeArrowheads="1"/>
          </p:cNvSpPr>
          <p:nvPr/>
        </p:nvSpPr>
        <p:spPr bwMode="auto">
          <a:xfrm>
            <a:off x="2851150" y="276860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5" name="Oval 37"/>
          <p:cNvSpPr>
            <a:spLocks noChangeArrowheads="1"/>
          </p:cNvSpPr>
          <p:nvPr/>
        </p:nvSpPr>
        <p:spPr bwMode="auto">
          <a:xfrm>
            <a:off x="3778250" y="276860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6" name="Oval 38"/>
          <p:cNvSpPr>
            <a:spLocks noChangeArrowheads="1"/>
          </p:cNvSpPr>
          <p:nvPr/>
        </p:nvSpPr>
        <p:spPr bwMode="auto">
          <a:xfrm>
            <a:off x="5641975" y="2768600"/>
            <a:ext cx="479425" cy="4794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4847" name="Freeform 39"/>
          <p:cNvSpPr>
            <a:spLocks/>
          </p:cNvSpPr>
          <p:nvPr/>
        </p:nvSpPr>
        <p:spPr bwMode="auto">
          <a:xfrm>
            <a:off x="2130425" y="3722688"/>
            <a:ext cx="693738" cy="465137"/>
          </a:xfrm>
          <a:custGeom>
            <a:avLst/>
            <a:gdLst>
              <a:gd name="T0" fmla="*/ 2147483647 w 437"/>
              <a:gd name="T1" fmla="*/ 2147483647 h 293"/>
              <a:gd name="T2" fmla="*/ 2147483647 w 437"/>
              <a:gd name="T3" fmla="*/ 0 h 293"/>
              <a:gd name="T4" fmla="*/ 0 w 437"/>
              <a:gd name="T5" fmla="*/ 0 h 293"/>
              <a:gd name="T6" fmla="*/ 0 w 437"/>
              <a:gd name="T7" fmla="*/ 2147483647 h 293"/>
              <a:gd name="T8" fmla="*/ 2147483647 w 437"/>
              <a:gd name="T9" fmla="*/ 2147483647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a:p>
        </p:txBody>
      </p:sp>
      <p:sp>
        <p:nvSpPr>
          <p:cNvPr id="34848" name="Rectangle 40"/>
          <p:cNvSpPr>
            <a:spLocks noChangeArrowheads="1"/>
          </p:cNvSpPr>
          <p:nvPr/>
        </p:nvSpPr>
        <p:spPr bwMode="auto">
          <a:xfrm>
            <a:off x="2176463" y="3798888"/>
            <a:ext cx="603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a:solidFill>
                  <a:srgbClr val="000000"/>
                </a:solidFill>
                <a:latin typeface="Arial" charset="0"/>
              </a:rPr>
              <a:t>Start</a:t>
            </a:r>
          </a:p>
        </p:txBody>
      </p:sp>
      <p:sp>
        <p:nvSpPr>
          <p:cNvPr id="34849" name="Text Box 41"/>
          <p:cNvSpPr txBox="1">
            <a:spLocks noChangeArrowheads="1"/>
          </p:cNvSpPr>
          <p:nvPr/>
        </p:nvSpPr>
        <p:spPr bwMode="auto">
          <a:xfrm>
            <a:off x="2916238" y="28257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A</a:t>
            </a:r>
          </a:p>
        </p:txBody>
      </p:sp>
      <p:sp>
        <p:nvSpPr>
          <p:cNvPr id="34850" name="Text Box 42"/>
          <p:cNvSpPr txBox="1">
            <a:spLocks noChangeArrowheads="1"/>
          </p:cNvSpPr>
          <p:nvPr/>
        </p:nvSpPr>
        <p:spPr bwMode="auto">
          <a:xfrm>
            <a:off x="2916238" y="468947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B</a:t>
            </a:r>
          </a:p>
        </p:txBody>
      </p:sp>
      <p:sp>
        <p:nvSpPr>
          <p:cNvPr id="34851" name="Text Box 43"/>
          <p:cNvSpPr txBox="1">
            <a:spLocks noChangeArrowheads="1"/>
          </p:cNvSpPr>
          <p:nvPr/>
        </p:nvSpPr>
        <p:spPr bwMode="auto">
          <a:xfrm>
            <a:off x="3843338" y="37703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C</a:t>
            </a:r>
          </a:p>
        </p:txBody>
      </p:sp>
      <p:sp>
        <p:nvSpPr>
          <p:cNvPr id="34852" name="Text Box 44"/>
          <p:cNvSpPr txBox="1">
            <a:spLocks noChangeArrowheads="1"/>
          </p:cNvSpPr>
          <p:nvPr/>
        </p:nvSpPr>
        <p:spPr bwMode="auto">
          <a:xfrm>
            <a:off x="3843338" y="4687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D</a:t>
            </a:r>
          </a:p>
        </p:txBody>
      </p:sp>
      <p:sp>
        <p:nvSpPr>
          <p:cNvPr id="34853" name="Text Box 45"/>
          <p:cNvSpPr txBox="1">
            <a:spLocks noChangeArrowheads="1"/>
          </p:cNvSpPr>
          <p:nvPr/>
        </p:nvSpPr>
        <p:spPr bwMode="auto">
          <a:xfrm>
            <a:off x="3849688" y="56324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E</a:t>
            </a:r>
          </a:p>
        </p:txBody>
      </p:sp>
      <p:sp>
        <p:nvSpPr>
          <p:cNvPr id="34854" name="Text Box 46"/>
          <p:cNvSpPr txBox="1">
            <a:spLocks noChangeArrowheads="1"/>
          </p:cNvSpPr>
          <p:nvPr/>
        </p:nvSpPr>
        <p:spPr bwMode="auto">
          <a:xfrm>
            <a:off x="3856038" y="282575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F</a:t>
            </a:r>
          </a:p>
        </p:txBody>
      </p:sp>
      <p:sp>
        <p:nvSpPr>
          <p:cNvPr id="34855" name="Text Box 47"/>
          <p:cNvSpPr txBox="1">
            <a:spLocks noChangeArrowheads="1"/>
          </p:cNvSpPr>
          <p:nvPr/>
        </p:nvSpPr>
        <p:spPr bwMode="auto">
          <a:xfrm>
            <a:off x="4767263" y="37719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G</a:t>
            </a:r>
          </a:p>
        </p:txBody>
      </p:sp>
      <p:sp>
        <p:nvSpPr>
          <p:cNvPr id="34856" name="Text Box 48"/>
          <p:cNvSpPr txBox="1">
            <a:spLocks noChangeArrowheads="1"/>
          </p:cNvSpPr>
          <p:nvPr/>
        </p:nvSpPr>
        <p:spPr bwMode="auto">
          <a:xfrm>
            <a:off x="4773613" y="468947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H</a:t>
            </a:r>
          </a:p>
        </p:txBody>
      </p:sp>
      <p:sp>
        <p:nvSpPr>
          <p:cNvPr id="34857" name="Text Box 49"/>
          <p:cNvSpPr txBox="1">
            <a:spLocks noChangeArrowheads="1"/>
          </p:cNvSpPr>
          <p:nvPr/>
        </p:nvSpPr>
        <p:spPr bwMode="auto">
          <a:xfrm>
            <a:off x="3894138" y="191135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I</a:t>
            </a:r>
          </a:p>
        </p:txBody>
      </p:sp>
      <p:sp>
        <p:nvSpPr>
          <p:cNvPr id="34858" name="Text Box 50"/>
          <p:cNvSpPr txBox="1">
            <a:spLocks noChangeArrowheads="1"/>
          </p:cNvSpPr>
          <p:nvPr/>
        </p:nvSpPr>
        <p:spPr bwMode="auto">
          <a:xfrm>
            <a:off x="5726113" y="4689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J</a:t>
            </a:r>
          </a:p>
        </p:txBody>
      </p:sp>
      <p:sp>
        <p:nvSpPr>
          <p:cNvPr id="34859" name="Text Box 51"/>
          <p:cNvSpPr txBox="1">
            <a:spLocks noChangeArrowheads="1"/>
          </p:cNvSpPr>
          <p:nvPr/>
        </p:nvSpPr>
        <p:spPr bwMode="auto">
          <a:xfrm>
            <a:off x="5707063" y="28257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K</a:t>
            </a:r>
          </a:p>
        </p:txBody>
      </p:sp>
      <p:sp>
        <p:nvSpPr>
          <p:cNvPr id="22572" name="Rectangle 53"/>
          <p:cNvSpPr>
            <a:spLocks noGrp="1" noChangeArrowheads="1"/>
          </p:cNvSpPr>
          <p:nvPr>
            <p:ph type="title"/>
          </p:nvPr>
        </p:nvSpPr>
        <p:spPr/>
        <p:txBody>
          <a:bodyPr/>
          <a:lstStyle/>
          <a:p>
            <a:pPr eaLnBrk="1" fontAlgn="auto" hangingPunct="1">
              <a:spcAft>
                <a:spcPts val="0"/>
              </a:spcAft>
              <a:defRPr/>
            </a:pPr>
            <a:r>
              <a:rPr lang="en-US" smtClean="0">
                <a:solidFill>
                  <a:srgbClr val="000000"/>
                </a:solidFill>
              </a:rPr>
              <a:t>AON Network</a:t>
            </a:r>
            <a:endParaRPr lang="el-GR" smtClean="0">
              <a:solidFill>
                <a:srgbClr val="000000"/>
              </a:solidFill>
            </a:endParaRPr>
          </a:p>
        </p:txBody>
      </p:sp>
    </p:spTree>
    <p:extLst>
      <p:ext uri="{BB962C8B-B14F-4D97-AF65-F5344CB8AC3E}">
        <p14:creationId xmlns:p14="http://schemas.microsoft.com/office/powerpoint/2010/main" val="3232736709"/>
      </p:ext>
    </p:extLst>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9"/>
          <p:cNvGrpSpPr>
            <a:grpSpLocks/>
          </p:cNvGrpSpPr>
          <p:nvPr/>
        </p:nvGrpSpPr>
        <p:grpSpPr bwMode="auto">
          <a:xfrm>
            <a:off x="547688" y="1885950"/>
            <a:ext cx="6475412" cy="4370388"/>
            <a:chOff x="345" y="1188"/>
            <a:chExt cx="4079" cy="2753"/>
          </a:xfrm>
        </p:grpSpPr>
        <p:sp>
          <p:nvSpPr>
            <p:cNvPr id="35844" name="Rectangle 10"/>
            <p:cNvSpPr>
              <a:spLocks noChangeArrowheads="1"/>
            </p:cNvSpPr>
            <p:nvPr/>
          </p:nvSpPr>
          <p:spPr bwMode="auto">
            <a:xfrm>
              <a:off x="509" y="1188"/>
              <a:ext cx="1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000" b="1">
                <a:solidFill>
                  <a:srgbClr val="000000"/>
                </a:solidFill>
                <a:latin typeface="Arial" charset="0"/>
              </a:endParaRPr>
            </a:p>
          </p:txBody>
        </p:sp>
        <p:sp>
          <p:nvSpPr>
            <p:cNvPr id="35845" name="Rectangle 11"/>
            <p:cNvSpPr>
              <a:spLocks noChangeArrowheads="1"/>
            </p:cNvSpPr>
            <p:nvPr/>
          </p:nvSpPr>
          <p:spPr bwMode="auto">
            <a:xfrm>
              <a:off x="2642" y="1316"/>
              <a:ext cx="16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F</a:t>
              </a:r>
            </a:p>
          </p:txBody>
        </p:sp>
        <p:sp>
          <p:nvSpPr>
            <p:cNvPr id="35846" name="Rectangle 12"/>
            <p:cNvSpPr>
              <a:spLocks noChangeArrowheads="1"/>
            </p:cNvSpPr>
            <p:nvPr/>
          </p:nvSpPr>
          <p:spPr bwMode="auto">
            <a:xfrm>
              <a:off x="1578" y="1907"/>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A</a:t>
              </a:r>
            </a:p>
          </p:txBody>
        </p:sp>
        <p:sp>
          <p:nvSpPr>
            <p:cNvPr id="35847" name="Rectangle 13"/>
            <p:cNvSpPr>
              <a:spLocks noChangeArrowheads="1"/>
            </p:cNvSpPr>
            <p:nvPr/>
          </p:nvSpPr>
          <p:spPr bwMode="auto">
            <a:xfrm>
              <a:off x="1578" y="2986"/>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B</a:t>
              </a:r>
            </a:p>
          </p:txBody>
        </p:sp>
        <p:sp>
          <p:nvSpPr>
            <p:cNvPr id="35848" name="Rectangle 14"/>
            <p:cNvSpPr>
              <a:spLocks noChangeArrowheads="1"/>
            </p:cNvSpPr>
            <p:nvPr/>
          </p:nvSpPr>
          <p:spPr bwMode="auto">
            <a:xfrm>
              <a:off x="2083" y="1696"/>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C</a:t>
              </a:r>
            </a:p>
          </p:txBody>
        </p:sp>
        <p:sp>
          <p:nvSpPr>
            <p:cNvPr id="35849" name="Rectangle 15"/>
            <p:cNvSpPr>
              <a:spLocks noChangeArrowheads="1"/>
            </p:cNvSpPr>
            <p:nvPr/>
          </p:nvSpPr>
          <p:spPr bwMode="auto">
            <a:xfrm>
              <a:off x="2083" y="3166"/>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D</a:t>
              </a:r>
            </a:p>
          </p:txBody>
        </p:sp>
        <p:sp>
          <p:nvSpPr>
            <p:cNvPr id="35850" name="Rectangle 16"/>
            <p:cNvSpPr>
              <a:spLocks noChangeArrowheads="1"/>
            </p:cNvSpPr>
            <p:nvPr/>
          </p:nvSpPr>
          <p:spPr bwMode="auto">
            <a:xfrm>
              <a:off x="2407" y="2652"/>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H</a:t>
              </a:r>
            </a:p>
          </p:txBody>
        </p:sp>
        <p:sp>
          <p:nvSpPr>
            <p:cNvPr id="35851" name="Rectangle 17"/>
            <p:cNvSpPr>
              <a:spLocks noChangeArrowheads="1"/>
            </p:cNvSpPr>
            <p:nvPr/>
          </p:nvSpPr>
          <p:spPr bwMode="auto">
            <a:xfrm>
              <a:off x="2347" y="3049"/>
              <a:ext cx="17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E</a:t>
              </a:r>
            </a:p>
          </p:txBody>
        </p:sp>
        <p:sp>
          <p:nvSpPr>
            <p:cNvPr id="35852" name="Rectangle 18"/>
            <p:cNvSpPr>
              <a:spLocks noChangeArrowheads="1"/>
            </p:cNvSpPr>
            <p:nvPr/>
          </p:nvSpPr>
          <p:spPr bwMode="auto">
            <a:xfrm>
              <a:off x="2461" y="2303"/>
              <a:ext cx="1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G</a:t>
              </a:r>
            </a:p>
          </p:txBody>
        </p:sp>
        <p:sp>
          <p:nvSpPr>
            <p:cNvPr id="35853" name="Rectangle 19"/>
            <p:cNvSpPr>
              <a:spLocks noChangeArrowheads="1"/>
            </p:cNvSpPr>
            <p:nvPr/>
          </p:nvSpPr>
          <p:spPr bwMode="auto">
            <a:xfrm>
              <a:off x="3735" y="1806"/>
              <a:ext cx="1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K</a:t>
              </a:r>
            </a:p>
          </p:txBody>
        </p:sp>
        <p:sp>
          <p:nvSpPr>
            <p:cNvPr id="35854" name="Rectangle 20"/>
            <p:cNvSpPr>
              <a:spLocks noChangeArrowheads="1"/>
            </p:cNvSpPr>
            <p:nvPr/>
          </p:nvSpPr>
          <p:spPr bwMode="auto">
            <a:xfrm>
              <a:off x="3023" y="2167"/>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J</a:t>
              </a:r>
            </a:p>
          </p:txBody>
        </p:sp>
        <p:sp>
          <p:nvSpPr>
            <p:cNvPr id="35855" name="Rectangle 21"/>
            <p:cNvSpPr>
              <a:spLocks noChangeArrowheads="1"/>
            </p:cNvSpPr>
            <p:nvPr/>
          </p:nvSpPr>
          <p:spPr bwMode="auto">
            <a:xfrm>
              <a:off x="2375" y="1607"/>
              <a:ext cx="11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I</a:t>
              </a:r>
            </a:p>
          </p:txBody>
        </p:sp>
        <p:sp>
          <p:nvSpPr>
            <p:cNvPr id="35856" name="Freeform 22"/>
            <p:cNvSpPr>
              <a:spLocks/>
            </p:cNvSpPr>
            <p:nvPr/>
          </p:nvSpPr>
          <p:spPr bwMode="auto">
            <a:xfrm>
              <a:off x="3667" y="2377"/>
              <a:ext cx="757" cy="489"/>
            </a:xfrm>
            <a:custGeom>
              <a:avLst/>
              <a:gdLst>
                <a:gd name="T0" fmla="*/ 756 w 757"/>
                <a:gd name="T1" fmla="*/ 488 h 489"/>
                <a:gd name="T2" fmla="*/ 756 w 757"/>
                <a:gd name="T3" fmla="*/ 0 h 489"/>
                <a:gd name="T4" fmla="*/ 0 w 757"/>
                <a:gd name="T5" fmla="*/ 0 h 489"/>
                <a:gd name="T6" fmla="*/ 0 w 757"/>
                <a:gd name="T7" fmla="*/ 488 h 489"/>
                <a:gd name="T8" fmla="*/ 756 w 757"/>
                <a:gd name="T9" fmla="*/ 488 h 489"/>
                <a:gd name="T10" fmla="*/ 0 60000 65536"/>
                <a:gd name="T11" fmla="*/ 0 60000 65536"/>
                <a:gd name="T12" fmla="*/ 0 60000 65536"/>
                <a:gd name="T13" fmla="*/ 0 60000 65536"/>
                <a:gd name="T14" fmla="*/ 0 60000 65536"/>
                <a:gd name="T15" fmla="*/ 0 w 757"/>
                <a:gd name="T16" fmla="*/ 0 h 489"/>
                <a:gd name="T17" fmla="*/ 757 w 757"/>
                <a:gd name="T18" fmla="*/ 489 h 489"/>
              </a:gdLst>
              <a:ahLst/>
              <a:cxnLst>
                <a:cxn ang="T10">
                  <a:pos x="T0" y="T1"/>
                </a:cxn>
                <a:cxn ang="T11">
                  <a:pos x="T2" y="T3"/>
                </a:cxn>
                <a:cxn ang="T12">
                  <a:pos x="T4" y="T5"/>
                </a:cxn>
                <a:cxn ang="T13">
                  <a:pos x="T6" y="T7"/>
                </a:cxn>
                <a:cxn ang="T14">
                  <a:pos x="T8" y="T9"/>
                </a:cxn>
              </a:cxnLst>
              <a:rect l="T15" t="T16" r="T17" b="T18"/>
              <a:pathLst>
                <a:path w="757" h="489">
                  <a:moveTo>
                    <a:pt x="756" y="488"/>
                  </a:moveTo>
                  <a:lnTo>
                    <a:pt x="756" y="0"/>
                  </a:lnTo>
                  <a:lnTo>
                    <a:pt x="0" y="0"/>
                  </a:lnTo>
                  <a:lnTo>
                    <a:pt x="0" y="488"/>
                  </a:lnTo>
                  <a:lnTo>
                    <a:pt x="756" y="488"/>
                  </a:lnTo>
                </a:path>
              </a:pathLst>
            </a:custGeom>
            <a:solidFill>
              <a:srgbClr val="FFFFFF"/>
            </a:solidFill>
            <a:ln w="19050" cap="rnd">
              <a:solidFill>
                <a:srgbClr val="000000"/>
              </a:solidFill>
              <a:round/>
              <a:headEnd/>
              <a:tailEnd/>
            </a:ln>
          </p:spPr>
          <p:txBody>
            <a:bodyPr/>
            <a:lstStyle/>
            <a:p>
              <a:endParaRPr lang="el-GR"/>
            </a:p>
          </p:txBody>
        </p:sp>
        <p:sp>
          <p:nvSpPr>
            <p:cNvPr id="35857" name="Rectangle 23"/>
            <p:cNvSpPr>
              <a:spLocks noChangeArrowheads="1"/>
            </p:cNvSpPr>
            <p:nvPr/>
          </p:nvSpPr>
          <p:spPr bwMode="auto">
            <a:xfrm>
              <a:off x="3787" y="2422"/>
              <a:ext cx="51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900" b="1">
                  <a:solidFill>
                    <a:srgbClr val="000000"/>
                  </a:solidFill>
                  <a:latin typeface="Arial" charset="0"/>
                </a:rPr>
                <a:t>Finish</a:t>
              </a:r>
            </a:p>
            <a:p>
              <a:pPr algn="ctr"/>
              <a:r>
                <a:rPr lang="en-US" altLang="el-GR" sz="1900" b="1">
                  <a:solidFill>
                    <a:srgbClr val="000000"/>
                  </a:solidFill>
                  <a:latin typeface="Arial" charset="0"/>
                </a:rPr>
                <a:t>9 </a:t>
              </a:r>
            </a:p>
          </p:txBody>
        </p:sp>
        <p:sp>
          <p:nvSpPr>
            <p:cNvPr id="35858" name="Line 24"/>
            <p:cNvSpPr>
              <a:spLocks noChangeShapeType="1"/>
            </p:cNvSpPr>
            <p:nvPr/>
          </p:nvSpPr>
          <p:spPr bwMode="auto">
            <a:xfrm flipV="1">
              <a:off x="1634" y="1679"/>
              <a:ext cx="358" cy="6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59" name="Rectangle 25"/>
            <p:cNvSpPr>
              <a:spLocks noChangeArrowheads="1"/>
            </p:cNvSpPr>
            <p:nvPr/>
          </p:nvSpPr>
          <p:spPr bwMode="auto">
            <a:xfrm>
              <a:off x="2539" y="1671"/>
              <a:ext cx="6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F05C3F"/>
                  </a:solidFill>
                  <a:latin typeface="Arial" charset="0"/>
                </a:rPr>
                <a:t>Dummy</a:t>
              </a:r>
            </a:p>
          </p:txBody>
        </p:sp>
        <p:sp>
          <p:nvSpPr>
            <p:cNvPr id="35860" name="Line 26"/>
            <p:cNvSpPr>
              <a:spLocks noChangeShapeType="1"/>
            </p:cNvSpPr>
            <p:nvPr/>
          </p:nvSpPr>
          <p:spPr bwMode="auto">
            <a:xfrm>
              <a:off x="2087" y="1711"/>
              <a:ext cx="0" cy="30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1" name="Line 27"/>
            <p:cNvSpPr>
              <a:spLocks noChangeShapeType="1"/>
            </p:cNvSpPr>
            <p:nvPr/>
          </p:nvSpPr>
          <p:spPr bwMode="auto">
            <a:xfrm>
              <a:off x="2213" y="1644"/>
              <a:ext cx="423" cy="42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2" name="Line 28"/>
            <p:cNvSpPr>
              <a:spLocks noChangeShapeType="1"/>
            </p:cNvSpPr>
            <p:nvPr/>
          </p:nvSpPr>
          <p:spPr bwMode="auto">
            <a:xfrm>
              <a:off x="2268" y="1522"/>
              <a:ext cx="989"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3" name="Line 29"/>
            <p:cNvSpPr>
              <a:spLocks noChangeShapeType="1"/>
            </p:cNvSpPr>
            <p:nvPr/>
          </p:nvSpPr>
          <p:spPr bwMode="auto">
            <a:xfrm>
              <a:off x="2234" y="2318"/>
              <a:ext cx="613" cy="4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4" name="Line 30"/>
            <p:cNvSpPr>
              <a:spLocks noChangeShapeType="1"/>
            </p:cNvSpPr>
            <p:nvPr/>
          </p:nvSpPr>
          <p:spPr bwMode="auto">
            <a:xfrm>
              <a:off x="2277" y="2866"/>
              <a:ext cx="53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5" name="Line 31"/>
            <p:cNvSpPr>
              <a:spLocks noChangeShapeType="1"/>
            </p:cNvSpPr>
            <p:nvPr/>
          </p:nvSpPr>
          <p:spPr bwMode="auto">
            <a:xfrm>
              <a:off x="1660" y="2822"/>
              <a:ext cx="332" cy="58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6" name="Line 32"/>
            <p:cNvSpPr>
              <a:spLocks noChangeShapeType="1"/>
            </p:cNvSpPr>
            <p:nvPr/>
          </p:nvSpPr>
          <p:spPr bwMode="auto">
            <a:xfrm flipV="1">
              <a:off x="2087" y="3076"/>
              <a:ext cx="0" cy="32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7" name="Line 33"/>
            <p:cNvSpPr>
              <a:spLocks noChangeShapeType="1"/>
            </p:cNvSpPr>
            <p:nvPr/>
          </p:nvSpPr>
          <p:spPr bwMode="auto">
            <a:xfrm flipV="1">
              <a:off x="2239" y="3004"/>
              <a:ext cx="620" cy="46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8" name="Line 34"/>
            <p:cNvSpPr>
              <a:spLocks noChangeShapeType="1"/>
            </p:cNvSpPr>
            <p:nvPr/>
          </p:nvSpPr>
          <p:spPr bwMode="auto">
            <a:xfrm flipV="1">
              <a:off x="3054" y="1698"/>
              <a:ext cx="329" cy="10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69" name="Line 35"/>
            <p:cNvSpPr>
              <a:spLocks noChangeShapeType="1"/>
            </p:cNvSpPr>
            <p:nvPr/>
          </p:nvSpPr>
          <p:spPr bwMode="auto">
            <a:xfrm>
              <a:off x="3544" y="1680"/>
              <a:ext cx="391" cy="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70" name="Line 36"/>
            <p:cNvSpPr>
              <a:spLocks noChangeShapeType="1"/>
            </p:cNvSpPr>
            <p:nvPr/>
          </p:nvSpPr>
          <p:spPr bwMode="auto">
            <a:xfrm flipV="1">
              <a:off x="2904" y="1656"/>
              <a:ext cx="413" cy="428"/>
            </a:xfrm>
            <a:prstGeom prst="line">
              <a:avLst/>
            </a:prstGeom>
            <a:noFill/>
            <a:ln w="57150">
              <a:solidFill>
                <a:srgbClr val="F05C3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5871" name="Freeform 37"/>
            <p:cNvSpPr>
              <a:spLocks/>
            </p:cNvSpPr>
            <p:nvPr/>
          </p:nvSpPr>
          <p:spPr bwMode="auto">
            <a:xfrm>
              <a:off x="1126" y="2326"/>
              <a:ext cx="757" cy="489"/>
            </a:xfrm>
            <a:custGeom>
              <a:avLst/>
              <a:gdLst>
                <a:gd name="T0" fmla="*/ 756 w 757"/>
                <a:gd name="T1" fmla="*/ 488 h 489"/>
                <a:gd name="T2" fmla="*/ 756 w 757"/>
                <a:gd name="T3" fmla="*/ 0 h 489"/>
                <a:gd name="T4" fmla="*/ 0 w 757"/>
                <a:gd name="T5" fmla="*/ 0 h 489"/>
                <a:gd name="T6" fmla="*/ 0 w 757"/>
                <a:gd name="T7" fmla="*/ 488 h 489"/>
                <a:gd name="T8" fmla="*/ 756 w 757"/>
                <a:gd name="T9" fmla="*/ 488 h 489"/>
                <a:gd name="T10" fmla="*/ 0 60000 65536"/>
                <a:gd name="T11" fmla="*/ 0 60000 65536"/>
                <a:gd name="T12" fmla="*/ 0 60000 65536"/>
                <a:gd name="T13" fmla="*/ 0 60000 65536"/>
                <a:gd name="T14" fmla="*/ 0 60000 65536"/>
                <a:gd name="T15" fmla="*/ 0 w 757"/>
                <a:gd name="T16" fmla="*/ 0 h 489"/>
                <a:gd name="T17" fmla="*/ 757 w 757"/>
                <a:gd name="T18" fmla="*/ 489 h 489"/>
              </a:gdLst>
              <a:ahLst/>
              <a:cxnLst>
                <a:cxn ang="T10">
                  <a:pos x="T0" y="T1"/>
                </a:cxn>
                <a:cxn ang="T11">
                  <a:pos x="T2" y="T3"/>
                </a:cxn>
                <a:cxn ang="T12">
                  <a:pos x="T4" y="T5"/>
                </a:cxn>
                <a:cxn ang="T13">
                  <a:pos x="T6" y="T7"/>
                </a:cxn>
                <a:cxn ang="T14">
                  <a:pos x="T8" y="T9"/>
                </a:cxn>
              </a:cxnLst>
              <a:rect l="T15" t="T16" r="T17" b="T18"/>
              <a:pathLst>
                <a:path w="757" h="489">
                  <a:moveTo>
                    <a:pt x="756" y="488"/>
                  </a:moveTo>
                  <a:lnTo>
                    <a:pt x="756" y="0"/>
                  </a:lnTo>
                  <a:lnTo>
                    <a:pt x="0" y="0"/>
                  </a:lnTo>
                  <a:lnTo>
                    <a:pt x="0" y="488"/>
                  </a:lnTo>
                  <a:lnTo>
                    <a:pt x="756" y="488"/>
                  </a:lnTo>
                </a:path>
              </a:pathLst>
            </a:custGeom>
            <a:solidFill>
              <a:srgbClr val="FFFFFF"/>
            </a:solidFill>
            <a:ln w="19050" cap="rnd">
              <a:solidFill>
                <a:srgbClr val="000000"/>
              </a:solidFill>
              <a:round/>
              <a:headEnd/>
              <a:tailEnd/>
            </a:ln>
          </p:spPr>
          <p:txBody>
            <a:bodyPr/>
            <a:lstStyle/>
            <a:p>
              <a:endParaRPr lang="el-GR"/>
            </a:p>
          </p:txBody>
        </p:sp>
        <p:sp>
          <p:nvSpPr>
            <p:cNvPr id="35872" name="Rectangle 38"/>
            <p:cNvSpPr>
              <a:spLocks noChangeArrowheads="1"/>
            </p:cNvSpPr>
            <p:nvPr/>
          </p:nvSpPr>
          <p:spPr bwMode="auto">
            <a:xfrm>
              <a:off x="1296" y="2371"/>
              <a:ext cx="417"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900" b="1">
                  <a:solidFill>
                    <a:srgbClr val="000000"/>
                  </a:solidFill>
                  <a:latin typeface="Arial" charset="0"/>
                </a:rPr>
                <a:t>Start</a:t>
              </a:r>
            </a:p>
            <a:p>
              <a:pPr algn="ctr"/>
              <a:r>
                <a:rPr lang="en-US" altLang="el-GR" sz="1900" b="1">
                  <a:solidFill>
                    <a:srgbClr val="000000"/>
                  </a:solidFill>
                  <a:latin typeface="Arial" charset="0"/>
                </a:rPr>
                <a:t>1 </a:t>
              </a:r>
            </a:p>
          </p:txBody>
        </p:sp>
        <p:sp>
          <p:nvSpPr>
            <p:cNvPr id="35873" name="Oval 39"/>
            <p:cNvSpPr>
              <a:spLocks noChangeArrowheads="1"/>
            </p:cNvSpPr>
            <p:nvPr/>
          </p:nvSpPr>
          <p:spPr bwMode="auto">
            <a:xfrm>
              <a:off x="3284" y="1352"/>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74" name="Rectangle 40"/>
            <p:cNvSpPr>
              <a:spLocks noChangeArrowheads="1"/>
            </p:cNvSpPr>
            <p:nvPr/>
          </p:nvSpPr>
          <p:spPr bwMode="auto">
            <a:xfrm>
              <a:off x="3376" y="1413"/>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8</a:t>
              </a:r>
            </a:p>
          </p:txBody>
        </p:sp>
        <p:sp>
          <p:nvSpPr>
            <p:cNvPr id="35875" name="Oval 41"/>
            <p:cNvSpPr>
              <a:spLocks noChangeArrowheads="1"/>
            </p:cNvSpPr>
            <p:nvPr/>
          </p:nvSpPr>
          <p:spPr bwMode="auto">
            <a:xfrm>
              <a:off x="1917" y="1353"/>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76" name="Rectangle 42"/>
            <p:cNvSpPr>
              <a:spLocks noChangeArrowheads="1"/>
            </p:cNvSpPr>
            <p:nvPr/>
          </p:nvSpPr>
          <p:spPr bwMode="auto">
            <a:xfrm>
              <a:off x="2009" y="1414"/>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2</a:t>
              </a:r>
            </a:p>
          </p:txBody>
        </p:sp>
        <p:sp>
          <p:nvSpPr>
            <p:cNvPr id="35877" name="Oval 43"/>
            <p:cNvSpPr>
              <a:spLocks noChangeArrowheads="1"/>
            </p:cNvSpPr>
            <p:nvPr/>
          </p:nvSpPr>
          <p:spPr bwMode="auto">
            <a:xfrm>
              <a:off x="1917" y="2040"/>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78" name="Rectangle 44"/>
            <p:cNvSpPr>
              <a:spLocks noChangeArrowheads="1"/>
            </p:cNvSpPr>
            <p:nvPr/>
          </p:nvSpPr>
          <p:spPr bwMode="auto">
            <a:xfrm>
              <a:off x="2009" y="2101"/>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3</a:t>
              </a:r>
            </a:p>
          </p:txBody>
        </p:sp>
        <p:sp>
          <p:nvSpPr>
            <p:cNvPr id="35879" name="Oval 45"/>
            <p:cNvSpPr>
              <a:spLocks noChangeArrowheads="1"/>
            </p:cNvSpPr>
            <p:nvPr/>
          </p:nvSpPr>
          <p:spPr bwMode="auto">
            <a:xfrm>
              <a:off x="2596" y="2041"/>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80" name="Rectangle 46"/>
            <p:cNvSpPr>
              <a:spLocks noChangeArrowheads="1"/>
            </p:cNvSpPr>
            <p:nvPr/>
          </p:nvSpPr>
          <p:spPr bwMode="auto">
            <a:xfrm>
              <a:off x="2688" y="2102"/>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7</a:t>
              </a:r>
            </a:p>
          </p:txBody>
        </p:sp>
        <p:sp>
          <p:nvSpPr>
            <p:cNvPr id="35881" name="Oval 47"/>
            <p:cNvSpPr>
              <a:spLocks noChangeArrowheads="1"/>
            </p:cNvSpPr>
            <p:nvPr/>
          </p:nvSpPr>
          <p:spPr bwMode="auto">
            <a:xfrm>
              <a:off x="2832" y="2697"/>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82" name="Rectangle 48"/>
            <p:cNvSpPr>
              <a:spLocks noChangeArrowheads="1"/>
            </p:cNvSpPr>
            <p:nvPr/>
          </p:nvSpPr>
          <p:spPr bwMode="auto">
            <a:xfrm>
              <a:off x="2924" y="2758"/>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6</a:t>
              </a:r>
            </a:p>
          </p:txBody>
        </p:sp>
        <p:sp>
          <p:nvSpPr>
            <p:cNvPr id="35883" name="Oval 49"/>
            <p:cNvSpPr>
              <a:spLocks noChangeArrowheads="1"/>
            </p:cNvSpPr>
            <p:nvPr/>
          </p:nvSpPr>
          <p:spPr bwMode="auto">
            <a:xfrm>
              <a:off x="1917" y="2697"/>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84" name="Rectangle 50"/>
            <p:cNvSpPr>
              <a:spLocks noChangeArrowheads="1"/>
            </p:cNvSpPr>
            <p:nvPr/>
          </p:nvSpPr>
          <p:spPr bwMode="auto">
            <a:xfrm>
              <a:off x="2009" y="2758"/>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5</a:t>
              </a:r>
            </a:p>
          </p:txBody>
        </p:sp>
        <p:sp>
          <p:nvSpPr>
            <p:cNvPr id="35885" name="Oval 51"/>
            <p:cNvSpPr>
              <a:spLocks noChangeArrowheads="1"/>
            </p:cNvSpPr>
            <p:nvPr/>
          </p:nvSpPr>
          <p:spPr bwMode="auto">
            <a:xfrm>
              <a:off x="1917" y="3403"/>
              <a:ext cx="339" cy="339"/>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5886" name="Rectangle 52"/>
            <p:cNvSpPr>
              <a:spLocks noChangeArrowheads="1"/>
            </p:cNvSpPr>
            <p:nvPr/>
          </p:nvSpPr>
          <p:spPr bwMode="auto">
            <a:xfrm>
              <a:off x="2009" y="3464"/>
              <a:ext cx="15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900" b="1">
                  <a:solidFill>
                    <a:srgbClr val="000000"/>
                  </a:solidFill>
                  <a:latin typeface="Arial" charset="0"/>
                </a:rPr>
                <a:t>4</a:t>
              </a:r>
            </a:p>
          </p:txBody>
        </p:sp>
        <p:sp>
          <p:nvSpPr>
            <p:cNvPr id="35887" name="Text Box 53"/>
            <p:cNvSpPr txBox="1">
              <a:spLocks noChangeArrowheads="1"/>
            </p:cNvSpPr>
            <p:nvPr/>
          </p:nvSpPr>
          <p:spPr bwMode="auto">
            <a:xfrm>
              <a:off x="345" y="3729"/>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1600" b="1">
                <a:solidFill>
                  <a:srgbClr val="000000"/>
                </a:solidFill>
                <a:latin typeface="Arial" charset="0"/>
              </a:endParaRPr>
            </a:p>
          </p:txBody>
        </p:sp>
      </p:grpSp>
      <p:sp>
        <p:nvSpPr>
          <p:cNvPr id="23555" name="Rectangle 55"/>
          <p:cNvSpPr>
            <a:spLocks noGrp="1" noChangeArrowheads="1"/>
          </p:cNvSpPr>
          <p:nvPr>
            <p:ph type="title"/>
          </p:nvPr>
        </p:nvSpPr>
        <p:spPr/>
        <p:txBody>
          <a:bodyPr/>
          <a:lstStyle/>
          <a:p>
            <a:pPr eaLnBrk="1" fontAlgn="auto" hangingPunct="1">
              <a:spcAft>
                <a:spcPts val="0"/>
              </a:spcAft>
              <a:defRPr/>
            </a:pPr>
            <a:r>
              <a:rPr lang="en-US" smtClean="0">
                <a:solidFill>
                  <a:srgbClr val="000000"/>
                </a:solidFill>
              </a:rPr>
              <a:t>AOA Network</a:t>
            </a:r>
            <a:endParaRPr lang="el-GR" smtClean="0">
              <a:solidFill>
                <a:srgbClr val="000000"/>
              </a:solidFill>
            </a:endParaRPr>
          </a:p>
        </p:txBody>
      </p:sp>
    </p:spTree>
    <p:extLst>
      <p:ext uri="{BB962C8B-B14F-4D97-AF65-F5344CB8AC3E}">
        <p14:creationId xmlns:p14="http://schemas.microsoft.com/office/powerpoint/2010/main" val="2211681790"/>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Εικόνα 1" descr="  Λογότυπο για Άδειες χρήσης Creative Commons, B Y, NC, ND. ">
            <a:hlinkClick r:id="rId3" tooltip="Μετάβαση στην Άδεια Χρήσης "/>
          </p:cNvPr>
          <p:cNvPicPr>
            <a:picLocks noChangeAspect="1" noChangeArrowheads="1"/>
          </p:cNvPicPr>
          <p:nvPr/>
        </p:nvPicPr>
        <p:blipFill>
          <a:blip r:embed="rId4"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8469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0"/>
          <p:cNvGrpSpPr>
            <a:grpSpLocks/>
          </p:cNvGrpSpPr>
          <p:nvPr/>
        </p:nvGrpSpPr>
        <p:grpSpPr bwMode="auto">
          <a:xfrm>
            <a:off x="6353175" y="3751263"/>
            <a:ext cx="650875" cy="433387"/>
            <a:chOff x="4002" y="2363"/>
            <a:chExt cx="410" cy="273"/>
          </a:xfrm>
        </p:grpSpPr>
        <p:sp>
          <p:nvSpPr>
            <p:cNvPr id="36914" name="Freeform 11"/>
            <p:cNvSpPr>
              <a:spLocks/>
            </p:cNvSpPr>
            <p:nvPr/>
          </p:nvSpPr>
          <p:spPr bwMode="auto">
            <a:xfrm>
              <a:off x="4002"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6915" name="Rectangle 12"/>
            <p:cNvSpPr>
              <a:spLocks noChangeArrowheads="1"/>
            </p:cNvSpPr>
            <p:nvPr/>
          </p:nvSpPr>
          <p:spPr bwMode="auto">
            <a:xfrm>
              <a:off x="4002" y="2413"/>
              <a:ext cx="4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Finish</a:t>
              </a:r>
            </a:p>
          </p:txBody>
        </p:sp>
      </p:grpSp>
      <p:grpSp>
        <p:nvGrpSpPr>
          <p:cNvPr id="36867" name="Group 13"/>
          <p:cNvGrpSpPr>
            <a:grpSpLocks/>
          </p:cNvGrpSpPr>
          <p:nvPr/>
        </p:nvGrpSpPr>
        <p:grpSpPr bwMode="auto">
          <a:xfrm>
            <a:off x="2168525" y="3751263"/>
            <a:ext cx="647700" cy="433387"/>
            <a:chOff x="1366" y="2363"/>
            <a:chExt cx="408" cy="273"/>
          </a:xfrm>
        </p:grpSpPr>
        <p:sp>
          <p:nvSpPr>
            <p:cNvPr id="36912" name="Freeform 14"/>
            <p:cNvSpPr>
              <a:spLocks/>
            </p:cNvSpPr>
            <p:nvPr/>
          </p:nvSpPr>
          <p:spPr bwMode="auto">
            <a:xfrm>
              <a:off x="1366"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6913" name="Rectangle 15"/>
            <p:cNvSpPr>
              <a:spLocks noChangeArrowheads="1"/>
            </p:cNvSpPr>
            <p:nvPr/>
          </p:nvSpPr>
          <p:spPr bwMode="auto">
            <a:xfrm>
              <a:off x="1402" y="2413"/>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Start</a:t>
              </a:r>
            </a:p>
          </p:txBody>
        </p:sp>
      </p:grpSp>
      <p:sp>
        <p:nvSpPr>
          <p:cNvPr id="36868" name="Line 16"/>
          <p:cNvSpPr>
            <a:spLocks noChangeShapeType="1"/>
          </p:cNvSpPr>
          <p:nvPr/>
        </p:nvSpPr>
        <p:spPr bwMode="auto">
          <a:xfrm>
            <a:off x="3238500" y="5038725"/>
            <a:ext cx="576263" cy="5635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69" name="Line 17"/>
          <p:cNvSpPr>
            <a:spLocks noChangeShapeType="1"/>
          </p:cNvSpPr>
          <p:nvPr/>
        </p:nvSpPr>
        <p:spPr bwMode="auto">
          <a:xfrm>
            <a:off x="3325813" y="4852988"/>
            <a:ext cx="4302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0" name="Line 18"/>
          <p:cNvSpPr>
            <a:spLocks noChangeShapeType="1"/>
          </p:cNvSpPr>
          <p:nvPr/>
        </p:nvSpPr>
        <p:spPr bwMode="auto">
          <a:xfrm>
            <a:off x="4413250" y="4852988"/>
            <a:ext cx="38417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1" name="Line 19"/>
          <p:cNvSpPr>
            <a:spLocks noChangeShapeType="1"/>
          </p:cNvSpPr>
          <p:nvPr/>
        </p:nvSpPr>
        <p:spPr bwMode="auto">
          <a:xfrm flipV="1">
            <a:off x="4325938" y="5006975"/>
            <a:ext cx="1495425" cy="6921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2" name="Line 20"/>
          <p:cNvSpPr>
            <a:spLocks noChangeShapeType="1"/>
          </p:cNvSpPr>
          <p:nvPr/>
        </p:nvSpPr>
        <p:spPr bwMode="auto">
          <a:xfrm>
            <a:off x="5411788" y="4852988"/>
            <a:ext cx="3762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3" name="Line 21"/>
          <p:cNvSpPr>
            <a:spLocks noChangeShapeType="1"/>
          </p:cNvSpPr>
          <p:nvPr/>
        </p:nvSpPr>
        <p:spPr bwMode="auto">
          <a:xfrm>
            <a:off x="5289550" y="4165600"/>
            <a:ext cx="519113" cy="5159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4" name="Line 22"/>
          <p:cNvSpPr>
            <a:spLocks noChangeShapeType="1"/>
          </p:cNvSpPr>
          <p:nvPr/>
        </p:nvSpPr>
        <p:spPr bwMode="auto">
          <a:xfrm>
            <a:off x="6230938" y="3217863"/>
            <a:ext cx="363537" cy="5127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5" name="Line 23"/>
          <p:cNvSpPr>
            <a:spLocks noChangeShapeType="1"/>
          </p:cNvSpPr>
          <p:nvPr/>
        </p:nvSpPr>
        <p:spPr bwMode="auto">
          <a:xfrm>
            <a:off x="4403725" y="2995613"/>
            <a:ext cx="13827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6" name="Line 24"/>
          <p:cNvSpPr>
            <a:spLocks noChangeShapeType="1"/>
          </p:cNvSpPr>
          <p:nvPr/>
        </p:nvSpPr>
        <p:spPr bwMode="auto">
          <a:xfrm>
            <a:off x="4368800" y="2219325"/>
            <a:ext cx="1449388" cy="6207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7" name="Line 25"/>
          <p:cNvSpPr>
            <a:spLocks noChangeShapeType="1"/>
          </p:cNvSpPr>
          <p:nvPr/>
        </p:nvSpPr>
        <p:spPr bwMode="auto">
          <a:xfrm flipV="1">
            <a:off x="3252788" y="2244725"/>
            <a:ext cx="561975" cy="5715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8" name="Line 26"/>
          <p:cNvSpPr>
            <a:spLocks noChangeShapeType="1"/>
          </p:cNvSpPr>
          <p:nvPr/>
        </p:nvSpPr>
        <p:spPr bwMode="auto">
          <a:xfrm>
            <a:off x="3340100" y="2995613"/>
            <a:ext cx="43815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79" name="Line 27"/>
          <p:cNvSpPr>
            <a:spLocks noChangeShapeType="1"/>
          </p:cNvSpPr>
          <p:nvPr/>
        </p:nvSpPr>
        <p:spPr bwMode="auto">
          <a:xfrm>
            <a:off x="3275013" y="3195638"/>
            <a:ext cx="574675" cy="5667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80" name="Line 28"/>
          <p:cNvSpPr>
            <a:spLocks noChangeShapeType="1"/>
          </p:cNvSpPr>
          <p:nvPr/>
        </p:nvSpPr>
        <p:spPr bwMode="auto">
          <a:xfrm flipV="1">
            <a:off x="6080125" y="3321050"/>
            <a:ext cx="0" cy="1285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81" name="Line 29"/>
          <p:cNvSpPr>
            <a:spLocks noChangeShapeType="1"/>
          </p:cNvSpPr>
          <p:nvPr/>
        </p:nvSpPr>
        <p:spPr bwMode="auto">
          <a:xfrm>
            <a:off x="4402138" y="3968750"/>
            <a:ext cx="38417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nvGrpSpPr>
          <p:cNvPr id="36882" name="Group 30"/>
          <p:cNvGrpSpPr>
            <a:grpSpLocks/>
          </p:cNvGrpSpPr>
          <p:nvPr/>
        </p:nvGrpSpPr>
        <p:grpSpPr bwMode="auto">
          <a:xfrm>
            <a:off x="5781675" y="2697163"/>
            <a:ext cx="596900" cy="596900"/>
            <a:chOff x="3642" y="1699"/>
            <a:chExt cx="376" cy="376"/>
          </a:xfrm>
        </p:grpSpPr>
        <p:sp>
          <p:nvSpPr>
            <p:cNvPr id="36910" name="Oval 31"/>
            <p:cNvSpPr>
              <a:spLocks noChangeArrowheads="1"/>
            </p:cNvSpPr>
            <p:nvPr/>
          </p:nvSpPr>
          <p:spPr bwMode="auto">
            <a:xfrm>
              <a:off x="3642"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11" name="Rectangle 32"/>
            <p:cNvSpPr>
              <a:spLocks noChangeArrowheads="1"/>
            </p:cNvSpPr>
            <p:nvPr/>
          </p:nvSpPr>
          <p:spPr bwMode="auto">
            <a:xfrm>
              <a:off x="3743" y="173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K</a:t>
              </a:r>
            </a:p>
            <a:p>
              <a:pPr algn="ctr"/>
              <a:r>
                <a:rPr lang="en-US" altLang="el-GR" sz="1400" b="1">
                  <a:solidFill>
                    <a:srgbClr val="000000"/>
                  </a:solidFill>
                  <a:latin typeface="Arial" charset="0"/>
                </a:rPr>
                <a:t>6 </a:t>
              </a:r>
            </a:p>
          </p:txBody>
        </p:sp>
      </p:grpSp>
      <p:grpSp>
        <p:nvGrpSpPr>
          <p:cNvPr id="36883" name="Group 33"/>
          <p:cNvGrpSpPr>
            <a:grpSpLocks/>
          </p:cNvGrpSpPr>
          <p:nvPr/>
        </p:nvGrpSpPr>
        <p:grpSpPr bwMode="auto">
          <a:xfrm>
            <a:off x="3790950" y="1836738"/>
            <a:ext cx="596900" cy="4270375"/>
            <a:chOff x="2388" y="1157"/>
            <a:chExt cx="376" cy="2690"/>
          </a:xfrm>
        </p:grpSpPr>
        <p:sp>
          <p:nvSpPr>
            <p:cNvPr id="36900" name="Oval 34"/>
            <p:cNvSpPr>
              <a:spLocks noChangeArrowheads="1"/>
            </p:cNvSpPr>
            <p:nvPr/>
          </p:nvSpPr>
          <p:spPr bwMode="auto">
            <a:xfrm>
              <a:off x="2388" y="347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01" name="Oval 35"/>
            <p:cNvSpPr>
              <a:spLocks noChangeArrowheads="1"/>
            </p:cNvSpPr>
            <p:nvPr/>
          </p:nvSpPr>
          <p:spPr bwMode="auto">
            <a:xfrm>
              <a:off x="2388"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02" name="Oval 36"/>
            <p:cNvSpPr>
              <a:spLocks noChangeArrowheads="1"/>
            </p:cNvSpPr>
            <p:nvPr/>
          </p:nvSpPr>
          <p:spPr bwMode="auto">
            <a:xfrm>
              <a:off x="2388" y="1157"/>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03" name="Oval 37"/>
            <p:cNvSpPr>
              <a:spLocks noChangeArrowheads="1"/>
            </p:cNvSpPr>
            <p:nvPr/>
          </p:nvSpPr>
          <p:spPr bwMode="auto">
            <a:xfrm>
              <a:off x="2388"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04" name="Oval 38"/>
            <p:cNvSpPr>
              <a:spLocks noChangeArrowheads="1"/>
            </p:cNvSpPr>
            <p:nvPr/>
          </p:nvSpPr>
          <p:spPr bwMode="auto">
            <a:xfrm>
              <a:off x="2388" y="231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905" name="Rectangle 39"/>
            <p:cNvSpPr>
              <a:spLocks noChangeArrowheads="1"/>
            </p:cNvSpPr>
            <p:nvPr/>
          </p:nvSpPr>
          <p:spPr bwMode="auto">
            <a:xfrm>
              <a:off x="2458" y="11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I</a:t>
              </a:r>
            </a:p>
            <a:p>
              <a:pPr algn="ctr"/>
              <a:r>
                <a:rPr lang="en-US" altLang="el-GR" sz="1400" b="1">
                  <a:solidFill>
                    <a:srgbClr val="000000"/>
                  </a:solidFill>
                  <a:latin typeface="Arial" charset="0"/>
                </a:rPr>
                <a:t>15 </a:t>
              </a:r>
            </a:p>
          </p:txBody>
        </p:sp>
        <p:sp>
          <p:nvSpPr>
            <p:cNvPr id="36906" name="Rectangle 40"/>
            <p:cNvSpPr>
              <a:spLocks noChangeArrowheads="1"/>
            </p:cNvSpPr>
            <p:nvPr/>
          </p:nvSpPr>
          <p:spPr bwMode="auto">
            <a:xfrm>
              <a:off x="2458"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F</a:t>
              </a:r>
            </a:p>
            <a:p>
              <a:pPr algn="ctr"/>
              <a:r>
                <a:rPr lang="en-US" altLang="el-GR" sz="1400" b="1">
                  <a:solidFill>
                    <a:srgbClr val="000000"/>
                  </a:solidFill>
                  <a:latin typeface="Arial" charset="0"/>
                </a:rPr>
                <a:t>10 </a:t>
              </a:r>
            </a:p>
          </p:txBody>
        </p:sp>
        <p:sp>
          <p:nvSpPr>
            <p:cNvPr id="36907" name="Rectangle 41"/>
            <p:cNvSpPr>
              <a:spLocks noChangeArrowheads="1"/>
            </p:cNvSpPr>
            <p:nvPr/>
          </p:nvSpPr>
          <p:spPr bwMode="auto">
            <a:xfrm>
              <a:off x="2458"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C</a:t>
              </a:r>
            </a:p>
            <a:p>
              <a:pPr algn="ctr"/>
              <a:r>
                <a:rPr lang="en-US" altLang="el-GR" sz="1400" b="1">
                  <a:solidFill>
                    <a:srgbClr val="000000"/>
                  </a:solidFill>
                  <a:latin typeface="Arial" charset="0"/>
                </a:rPr>
                <a:t>10 </a:t>
              </a:r>
            </a:p>
          </p:txBody>
        </p:sp>
        <p:sp>
          <p:nvSpPr>
            <p:cNvPr id="36908" name="Rectangle 42"/>
            <p:cNvSpPr>
              <a:spLocks noChangeArrowheads="1"/>
            </p:cNvSpPr>
            <p:nvPr/>
          </p:nvSpPr>
          <p:spPr bwMode="auto">
            <a:xfrm>
              <a:off x="2458"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D</a:t>
              </a:r>
            </a:p>
            <a:p>
              <a:pPr algn="ctr"/>
              <a:r>
                <a:rPr lang="en-US" altLang="el-GR" sz="1400" b="1">
                  <a:solidFill>
                    <a:srgbClr val="000000"/>
                  </a:solidFill>
                  <a:latin typeface="Arial" charset="0"/>
                </a:rPr>
                <a:t>10 </a:t>
              </a:r>
            </a:p>
          </p:txBody>
        </p:sp>
        <p:sp>
          <p:nvSpPr>
            <p:cNvPr id="36909" name="Rectangle 43"/>
            <p:cNvSpPr>
              <a:spLocks noChangeArrowheads="1"/>
            </p:cNvSpPr>
            <p:nvPr/>
          </p:nvSpPr>
          <p:spPr bwMode="auto">
            <a:xfrm>
              <a:off x="2458" y="350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E</a:t>
              </a:r>
            </a:p>
            <a:p>
              <a:pPr algn="ctr"/>
              <a:r>
                <a:rPr lang="en-US" altLang="el-GR" sz="1400" b="1">
                  <a:solidFill>
                    <a:srgbClr val="000000"/>
                  </a:solidFill>
                  <a:latin typeface="Arial" charset="0"/>
                </a:rPr>
                <a:t>24 </a:t>
              </a:r>
            </a:p>
          </p:txBody>
        </p:sp>
      </p:grpSp>
      <p:grpSp>
        <p:nvGrpSpPr>
          <p:cNvPr id="36884" name="Group 44"/>
          <p:cNvGrpSpPr>
            <a:grpSpLocks/>
          </p:cNvGrpSpPr>
          <p:nvPr/>
        </p:nvGrpSpPr>
        <p:grpSpPr bwMode="auto">
          <a:xfrm>
            <a:off x="4816475" y="3670300"/>
            <a:ext cx="598488" cy="1481138"/>
            <a:chOff x="3034" y="2312"/>
            <a:chExt cx="377" cy="933"/>
          </a:xfrm>
        </p:grpSpPr>
        <p:sp>
          <p:nvSpPr>
            <p:cNvPr id="36896" name="Oval 45"/>
            <p:cNvSpPr>
              <a:spLocks noChangeArrowheads="1"/>
            </p:cNvSpPr>
            <p:nvPr/>
          </p:nvSpPr>
          <p:spPr bwMode="auto">
            <a:xfrm>
              <a:off x="3035" y="2312"/>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897" name="Oval 46"/>
            <p:cNvSpPr>
              <a:spLocks noChangeArrowheads="1"/>
            </p:cNvSpPr>
            <p:nvPr/>
          </p:nvSpPr>
          <p:spPr bwMode="auto">
            <a:xfrm>
              <a:off x="3034"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898" name="Rectangle 47"/>
            <p:cNvSpPr>
              <a:spLocks noChangeArrowheads="1"/>
            </p:cNvSpPr>
            <p:nvPr/>
          </p:nvSpPr>
          <p:spPr bwMode="auto">
            <a:xfrm>
              <a:off x="3104"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G</a:t>
              </a:r>
            </a:p>
            <a:p>
              <a:pPr algn="ctr"/>
              <a:r>
                <a:rPr lang="en-US" altLang="el-GR" sz="1400" b="1">
                  <a:solidFill>
                    <a:srgbClr val="000000"/>
                  </a:solidFill>
                  <a:latin typeface="Arial" charset="0"/>
                </a:rPr>
                <a:t>35 </a:t>
              </a:r>
            </a:p>
          </p:txBody>
        </p:sp>
        <p:sp>
          <p:nvSpPr>
            <p:cNvPr id="36899" name="Rectangle 48"/>
            <p:cNvSpPr>
              <a:spLocks noChangeArrowheads="1"/>
            </p:cNvSpPr>
            <p:nvPr/>
          </p:nvSpPr>
          <p:spPr bwMode="auto">
            <a:xfrm>
              <a:off x="3104"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H</a:t>
              </a:r>
            </a:p>
            <a:p>
              <a:pPr algn="ctr"/>
              <a:r>
                <a:rPr lang="en-US" altLang="el-GR" sz="1400" b="1">
                  <a:solidFill>
                    <a:srgbClr val="000000"/>
                  </a:solidFill>
                  <a:latin typeface="Arial" charset="0"/>
                </a:rPr>
                <a:t>40 </a:t>
              </a:r>
            </a:p>
          </p:txBody>
        </p:sp>
      </p:grpSp>
      <p:grpSp>
        <p:nvGrpSpPr>
          <p:cNvPr id="36885" name="Group 49"/>
          <p:cNvGrpSpPr>
            <a:grpSpLocks/>
          </p:cNvGrpSpPr>
          <p:nvPr/>
        </p:nvGrpSpPr>
        <p:grpSpPr bwMode="auto">
          <a:xfrm>
            <a:off x="5781675" y="4554538"/>
            <a:ext cx="596900" cy="596900"/>
            <a:chOff x="3642" y="2869"/>
            <a:chExt cx="376" cy="376"/>
          </a:xfrm>
        </p:grpSpPr>
        <p:sp>
          <p:nvSpPr>
            <p:cNvPr id="36894" name="Oval 50"/>
            <p:cNvSpPr>
              <a:spLocks noChangeArrowheads="1"/>
            </p:cNvSpPr>
            <p:nvPr/>
          </p:nvSpPr>
          <p:spPr bwMode="auto">
            <a:xfrm>
              <a:off x="3642"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895" name="Rectangle 51"/>
            <p:cNvSpPr>
              <a:spLocks noChangeArrowheads="1"/>
            </p:cNvSpPr>
            <p:nvPr/>
          </p:nvSpPr>
          <p:spPr bwMode="auto">
            <a:xfrm>
              <a:off x="3743"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J</a:t>
              </a:r>
            </a:p>
            <a:p>
              <a:pPr algn="ctr"/>
              <a:r>
                <a:rPr lang="en-US" altLang="el-GR" sz="1400" b="1">
                  <a:solidFill>
                    <a:srgbClr val="000000"/>
                  </a:solidFill>
                  <a:latin typeface="Arial" charset="0"/>
                </a:rPr>
                <a:t>4 </a:t>
              </a:r>
            </a:p>
          </p:txBody>
        </p:sp>
      </p:grpSp>
      <p:grpSp>
        <p:nvGrpSpPr>
          <p:cNvPr id="36886" name="Group 52"/>
          <p:cNvGrpSpPr>
            <a:grpSpLocks/>
          </p:cNvGrpSpPr>
          <p:nvPr/>
        </p:nvGrpSpPr>
        <p:grpSpPr bwMode="auto">
          <a:xfrm>
            <a:off x="2722563" y="2698750"/>
            <a:ext cx="596900" cy="2451100"/>
            <a:chOff x="1715" y="1700"/>
            <a:chExt cx="376" cy="1544"/>
          </a:xfrm>
        </p:grpSpPr>
        <p:sp>
          <p:nvSpPr>
            <p:cNvPr id="36890" name="Oval 53"/>
            <p:cNvSpPr>
              <a:spLocks noChangeArrowheads="1"/>
            </p:cNvSpPr>
            <p:nvPr/>
          </p:nvSpPr>
          <p:spPr bwMode="auto">
            <a:xfrm>
              <a:off x="1715" y="1700"/>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891" name="Oval 54"/>
            <p:cNvSpPr>
              <a:spLocks noChangeArrowheads="1"/>
            </p:cNvSpPr>
            <p:nvPr/>
          </p:nvSpPr>
          <p:spPr bwMode="auto">
            <a:xfrm>
              <a:off x="1715"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6892" name="Rectangle 55"/>
            <p:cNvSpPr>
              <a:spLocks noChangeArrowheads="1"/>
            </p:cNvSpPr>
            <p:nvPr/>
          </p:nvSpPr>
          <p:spPr bwMode="auto">
            <a:xfrm>
              <a:off x="1784"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A</a:t>
              </a:r>
            </a:p>
            <a:p>
              <a:pPr algn="ctr"/>
              <a:r>
                <a:rPr lang="en-US" altLang="el-GR" sz="1400" b="1">
                  <a:solidFill>
                    <a:srgbClr val="000000"/>
                  </a:solidFill>
                  <a:latin typeface="Arial" charset="0"/>
                </a:rPr>
                <a:t>12 </a:t>
              </a:r>
            </a:p>
          </p:txBody>
        </p:sp>
        <p:sp>
          <p:nvSpPr>
            <p:cNvPr id="36893" name="Rectangle 56"/>
            <p:cNvSpPr>
              <a:spLocks noChangeArrowheads="1"/>
            </p:cNvSpPr>
            <p:nvPr/>
          </p:nvSpPr>
          <p:spPr bwMode="auto">
            <a:xfrm>
              <a:off x="1815"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B</a:t>
              </a:r>
            </a:p>
            <a:p>
              <a:pPr algn="ctr"/>
              <a:r>
                <a:rPr lang="en-US" altLang="el-GR" sz="1400" b="1">
                  <a:solidFill>
                    <a:srgbClr val="000000"/>
                  </a:solidFill>
                  <a:latin typeface="Arial" charset="0"/>
                </a:rPr>
                <a:t>9 </a:t>
              </a:r>
            </a:p>
          </p:txBody>
        </p:sp>
      </p:grpSp>
      <p:sp>
        <p:nvSpPr>
          <p:cNvPr id="36887" name="Line 57"/>
          <p:cNvSpPr>
            <a:spLocks noChangeShapeType="1"/>
          </p:cNvSpPr>
          <p:nvPr/>
        </p:nvSpPr>
        <p:spPr bwMode="auto">
          <a:xfrm flipV="1">
            <a:off x="2532063" y="3270250"/>
            <a:ext cx="280987" cy="4524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6888" name="Line 58"/>
          <p:cNvSpPr>
            <a:spLocks noChangeShapeType="1"/>
          </p:cNvSpPr>
          <p:nvPr/>
        </p:nvSpPr>
        <p:spPr bwMode="auto">
          <a:xfrm>
            <a:off x="2532063" y="4200525"/>
            <a:ext cx="274637" cy="4222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601" name="Rectangle 60"/>
          <p:cNvSpPr>
            <a:spLocks noGrp="1" noChangeArrowheads="1"/>
          </p:cNvSpPr>
          <p:nvPr>
            <p:ph type="title"/>
          </p:nvPr>
        </p:nvSpPr>
        <p:spPr>
          <a:xfrm>
            <a:off x="457200" y="930424"/>
            <a:ext cx="8229600" cy="914400"/>
          </a:xfrm>
        </p:spPr>
        <p:txBody>
          <a:bodyPr/>
          <a:lstStyle/>
          <a:p>
            <a:pPr eaLnBrk="1" fontAlgn="auto" hangingPunct="1">
              <a:spcAft>
                <a:spcPts val="0"/>
              </a:spcAft>
              <a:defRPr/>
            </a:pPr>
            <a:r>
              <a:rPr lang="el-GR" dirty="0" smtClean="0">
                <a:solidFill>
                  <a:srgbClr val="000000"/>
                </a:solidFill>
              </a:rPr>
              <a:t>Χρόνοι περάτωσης</a:t>
            </a:r>
          </a:p>
        </p:txBody>
      </p:sp>
    </p:spTree>
    <p:extLst>
      <p:ext uri="{BB962C8B-B14F-4D97-AF65-F5344CB8AC3E}">
        <p14:creationId xmlns:p14="http://schemas.microsoft.com/office/powerpoint/2010/main" val="212431920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0"/>
          <p:cNvGrpSpPr>
            <a:grpSpLocks/>
          </p:cNvGrpSpPr>
          <p:nvPr/>
        </p:nvGrpSpPr>
        <p:grpSpPr bwMode="auto">
          <a:xfrm>
            <a:off x="6353175" y="3751263"/>
            <a:ext cx="650875" cy="433387"/>
            <a:chOff x="4002" y="2363"/>
            <a:chExt cx="410" cy="273"/>
          </a:xfrm>
        </p:grpSpPr>
        <p:sp>
          <p:nvSpPr>
            <p:cNvPr id="37938" name="Freeform 11"/>
            <p:cNvSpPr>
              <a:spLocks/>
            </p:cNvSpPr>
            <p:nvPr/>
          </p:nvSpPr>
          <p:spPr bwMode="auto">
            <a:xfrm>
              <a:off x="4002"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7939" name="Rectangle 12"/>
            <p:cNvSpPr>
              <a:spLocks noChangeArrowheads="1"/>
            </p:cNvSpPr>
            <p:nvPr/>
          </p:nvSpPr>
          <p:spPr bwMode="auto">
            <a:xfrm>
              <a:off x="4002" y="2413"/>
              <a:ext cx="4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Finish</a:t>
              </a:r>
            </a:p>
          </p:txBody>
        </p:sp>
      </p:grpSp>
      <p:grpSp>
        <p:nvGrpSpPr>
          <p:cNvPr id="37891" name="Group 13"/>
          <p:cNvGrpSpPr>
            <a:grpSpLocks/>
          </p:cNvGrpSpPr>
          <p:nvPr/>
        </p:nvGrpSpPr>
        <p:grpSpPr bwMode="auto">
          <a:xfrm>
            <a:off x="2168525" y="3751263"/>
            <a:ext cx="647700" cy="433387"/>
            <a:chOff x="1366" y="2363"/>
            <a:chExt cx="408" cy="273"/>
          </a:xfrm>
        </p:grpSpPr>
        <p:sp>
          <p:nvSpPr>
            <p:cNvPr id="37936" name="Freeform 14"/>
            <p:cNvSpPr>
              <a:spLocks/>
            </p:cNvSpPr>
            <p:nvPr/>
          </p:nvSpPr>
          <p:spPr bwMode="auto">
            <a:xfrm>
              <a:off x="1366"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7937" name="Rectangle 15"/>
            <p:cNvSpPr>
              <a:spLocks noChangeArrowheads="1"/>
            </p:cNvSpPr>
            <p:nvPr/>
          </p:nvSpPr>
          <p:spPr bwMode="auto">
            <a:xfrm>
              <a:off x="1402" y="2413"/>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Start</a:t>
              </a:r>
            </a:p>
          </p:txBody>
        </p:sp>
      </p:grpSp>
      <p:sp>
        <p:nvSpPr>
          <p:cNvPr id="584720" name="Line 16"/>
          <p:cNvSpPr>
            <a:spLocks noChangeShapeType="1"/>
          </p:cNvSpPr>
          <p:nvPr/>
        </p:nvSpPr>
        <p:spPr bwMode="auto">
          <a:xfrm>
            <a:off x="3238500" y="5038725"/>
            <a:ext cx="576263" cy="563563"/>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7893" name="Line 17"/>
          <p:cNvSpPr>
            <a:spLocks noChangeShapeType="1"/>
          </p:cNvSpPr>
          <p:nvPr/>
        </p:nvSpPr>
        <p:spPr bwMode="auto">
          <a:xfrm>
            <a:off x="3325813" y="4852988"/>
            <a:ext cx="430212"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894" name="Line 18"/>
          <p:cNvSpPr>
            <a:spLocks noChangeShapeType="1"/>
          </p:cNvSpPr>
          <p:nvPr/>
        </p:nvSpPr>
        <p:spPr bwMode="auto">
          <a:xfrm>
            <a:off x="4413250" y="4852988"/>
            <a:ext cx="384175"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723" name="Line 19"/>
          <p:cNvSpPr>
            <a:spLocks noChangeShapeType="1"/>
          </p:cNvSpPr>
          <p:nvPr/>
        </p:nvSpPr>
        <p:spPr bwMode="auto">
          <a:xfrm flipV="1">
            <a:off x="4325938" y="5006975"/>
            <a:ext cx="1495425" cy="692150"/>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7896" name="Line 20"/>
          <p:cNvSpPr>
            <a:spLocks noChangeShapeType="1"/>
          </p:cNvSpPr>
          <p:nvPr/>
        </p:nvSpPr>
        <p:spPr bwMode="auto">
          <a:xfrm>
            <a:off x="5411788" y="4852988"/>
            <a:ext cx="376237"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897" name="Line 21"/>
          <p:cNvSpPr>
            <a:spLocks noChangeShapeType="1"/>
          </p:cNvSpPr>
          <p:nvPr/>
        </p:nvSpPr>
        <p:spPr bwMode="auto">
          <a:xfrm>
            <a:off x="5289550" y="4165600"/>
            <a:ext cx="519113" cy="515938"/>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898" name="Line 22"/>
          <p:cNvSpPr>
            <a:spLocks noChangeShapeType="1"/>
          </p:cNvSpPr>
          <p:nvPr/>
        </p:nvSpPr>
        <p:spPr bwMode="auto">
          <a:xfrm>
            <a:off x="6230938" y="3217863"/>
            <a:ext cx="363537" cy="5127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903" name="Line 27"/>
          <p:cNvSpPr>
            <a:spLocks noChangeShapeType="1"/>
          </p:cNvSpPr>
          <p:nvPr/>
        </p:nvSpPr>
        <p:spPr bwMode="auto">
          <a:xfrm>
            <a:off x="3275013" y="3195638"/>
            <a:ext cx="574675" cy="566737"/>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904" name="Line 28"/>
          <p:cNvSpPr>
            <a:spLocks noChangeShapeType="1"/>
          </p:cNvSpPr>
          <p:nvPr/>
        </p:nvSpPr>
        <p:spPr bwMode="auto">
          <a:xfrm flipV="1">
            <a:off x="6080125" y="3321050"/>
            <a:ext cx="0" cy="1285875"/>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905" name="Line 29"/>
          <p:cNvSpPr>
            <a:spLocks noChangeShapeType="1"/>
          </p:cNvSpPr>
          <p:nvPr/>
        </p:nvSpPr>
        <p:spPr bwMode="auto">
          <a:xfrm>
            <a:off x="4402138" y="3968750"/>
            <a:ext cx="384175" cy="0"/>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nvGrpSpPr>
          <p:cNvPr id="37906" name="Group 30"/>
          <p:cNvGrpSpPr>
            <a:grpSpLocks/>
          </p:cNvGrpSpPr>
          <p:nvPr/>
        </p:nvGrpSpPr>
        <p:grpSpPr bwMode="auto">
          <a:xfrm>
            <a:off x="5781675" y="2697163"/>
            <a:ext cx="596900" cy="596900"/>
            <a:chOff x="3642" y="1699"/>
            <a:chExt cx="376" cy="376"/>
          </a:xfrm>
        </p:grpSpPr>
        <p:sp>
          <p:nvSpPr>
            <p:cNvPr id="37934" name="Oval 31"/>
            <p:cNvSpPr>
              <a:spLocks noChangeArrowheads="1"/>
            </p:cNvSpPr>
            <p:nvPr/>
          </p:nvSpPr>
          <p:spPr bwMode="auto">
            <a:xfrm>
              <a:off x="3642"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35" name="Rectangle 32"/>
            <p:cNvSpPr>
              <a:spLocks noChangeArrowheads="1"/>
            </p:cNvSpPr>
            <p:nvPr/>
          </p:nvSpPr>
          <p:spPr bwMode="auto">
            <a:xfrm>
              <a:off x="3743" y="173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K</a:t>
              </a:r>
            </a:p>
            <a:p>
              <a:pPr algn="ctr"/>
              <a:r>
                <a:rPr lang="en-US" altLang="el-GR" sz="1400" b="1">
                  <a:solidFill>
                    <a:srgbClr val="000000"/>
                  </a:solidFill>
                  <a:latin typeface="Arial" charset="0"/>
                </a:rPr>
                <a:t>6 </a:t>
              </a:r>
            </a:p>
          </p:txBody>
        </p:sp>
      </p:grpSp>
      <p:grpSp>
        <p:nvGrpSpPr>
          <p:cNvPr id="37907" name="Group 33"/>
          <p:cNvGrpSpPr>
            <a:grpSpLocks/>
          </p:cNvGrpSpPr>
          <p:nvPr/>
        </p:nvGrpSpPr>
        <p:grpSpPr bwMode="auto">
          <a:xfrm>
            <a:off x="3790950" y="1836738"/>
            <a:ext cx="596900" cy="4270375"/>
            <a:chOff x="2388" y="1157"/>
            <a:chExt cx="376" cy="2690"/>
          </a:xfrm>
        </p:grpSpPr>
        <p:sp>
          <p:nvSpPr>
            <p:cNvPr id="37924" name="Oval 34"/>
            <p:cNvSpPr>
              <a:spLocks noChangeArrowheads="1"/>
            </p:cNvSpPr>
            <p:nvPr/>
          </p:nvSpPr>
          <p:spPr bwMode="auto">
            <a:xfrm>
              <a:off x="2388" y="347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5" name="Oval 35"/>
            <p:cNvSpPr>
              <a:spLocks noChangeArrowheads="1"/>
            </p:cNvSpPr>
            <p:nvPr/>
          </p:nvSpPr>
          <p:spPr bwMode="auto">
            <a:xfrm>
              <a:off x="2388"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6" name="Oval 36"/>
            <p:cNvSpPr>
              <a:spLocks noChangeArrowheads="1"/>
            </p:cNvSpPr>
            <p:nvPr/>
          </p:nvSpPr>
          <p:spPr bwMode="auto">
            <a:xfrm>
              <a:off x="2388" y="1157"/>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7" name="Oval 37"/>
            <p:cNvSpPr>
              <a:spLocks noChangeArrowheads="1"/>
            </p:cNvSpPr>
            <p:nvPr/>
          </p:nvSpPr>
          <p:spPr bwMode="auto">
            <a:xfrm>
              <a:off x="2388"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8" name="Oval 38"/>
            <p:cNvSpPr>
              <a:spLocks noChangeArrowheads="1"/>
            </p:cNvSpPr>
            <p:nvPr/>
          </p:nvSpPr>
          <p:spPr bwMode="auto">
            <a:xfrm>
              <a:off x="2388" y="231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9" name="Rectangle 39"/>
            <p:cNvSpPr>
              <a:spLocks noChangeArrowheads="1"/>
            </p:cNvSpPr>
            <p:nvPr/>
          </p:nvSpPr>
          <p:spPr bwMode="auto">
            <a:xfrm>
              <a:off x="2458" y="11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I</a:t>
              </a:r>
            </a:p>
            <a:p>
              <a:pPr algn="ctr"/>
              <a:r>
                <a:rPr lang="en-US" altLang="el-GR" sz="1400" b="1">
                  <a:solidFill>
                    <a:srgbClr val="000000"/>
                  </a:solidFill>
                  <a:latin typeface="Arial" charset="0"/>
                </a:rPr>
                <a:t>15 </a:t>
              </a:r>
            </a:p>
          </p:txBody>
        </p:sp>
        <p:sp>
          <p:nvSpPr>
            <p:cNvPr id="37930" name="Rectangle 40"/>
            <p:cNvSpPr>
              <a:spLocks noChangeArrowheads="1"/>
            </p:cNvSpPr>
            <p:nvPr/>
          </p:nvSpPr>
          <p:spPr bwMode="auto">
            <a:xfrm>
              <a:off x="2458"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F</a:t>
              </a:r>
            </a:p>
            <a:p>
              <a:pPr algn="ctr"/>
              <a:r>
                <a:rPr lang="en-US" altLang="el-GR" sz="1400" b="1">
                  <a:solidFill>
                    <a:srgbClr val="000000"/>
                  </a:solidFill>
                  <a:latin typeface="Arial" charset="0"/>
                </a:rPr>
                <a:t>10 </a:t>
              </a:r>
            </a:p>
          </p:txBody>
        </p:sp>
        <p:sp>
          <p:nvSpPr>
            <p:cNvPr id="37931" name="Rectangle 41"/>
            <p:cNvSpPr>
              <a:spLocks noChangeArrowheads="1"/>
            </p:cNvSpPr>
            <p:nvPr/>
          </p:nvSpPr>
          <p:spPr bwMode="auto">
            <a:xfrm>
              <a:off x="2458"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C</a:t>
              </a:r>
            </a:p>
            <a:p>
              <a:pPr algn="ctr"/>
              <a:r>
                <a:rPr lang="en-US" altLang="el-GR" sz="1400" b="1">
                  <a:solidFill>
                    <a:srgbClr val="000000"/>
                  </a:solidFill>
                  <a:latin typeface="Arial" charset="0"/>
                </a:rPr>
                <a:t>10 </a:t>
              </a:r>
            </a:p>
          </p:txBody>
        </p:sp>
        <p:sp>
          <p:nvSpPr>
            <p:cNvPr id="37932" name="Rectangle 42"/>
            <p:cNvSpPr>
              <a:spLocks noChangeArrowheads="1"/>
            </p:cNvSpPr>
            <p:nvPr/>
          </p:nvSpPr>
          <p:spPr bwMode="auto">
            <a:xfrm>
              <a:off x="2458"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D</a:t>
              </a:r>
            </a:p>
            <a:p>
              <a:pPr algn="ctr"/>
              <a:r>
                <a:rPr lang="en-US" altLang="el-GR" sz="1400" b="1">
                  <a:solidFill>
                    <a:srgbClr val="000000"/>
                  </a:solidFill>
                  <a:latin typeface="Arial" charset="0"/>
                </a:rPr>
                <a:t>10 </a:t>
              </a:r>
            </a:p>
          </p:txBody>
        </p:sp>
        <p:sp>
          <p:nvSpPr>
            <p:cNvPr id="37933" name="Rectangle 43"/>
            <p:cNvSpPr>
              <a:spLocks noChangeArrowheads="1"/>
            </p:cNvSpPr>
            <p:nvPr/>
          </p:nvSpPr>
          <p:spPr bwMode="auto">
            <a:xfrm>
              <a:off x="2458" y="350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E</a:t>
              </a:r>
            </a:p>
            <a:p>
              <a:pPr algn="ctr"/>
              <a:r>
                <a:rPr lang="en-US" altLang="el-GR" sz="1400" b="1">
                  <a:solidFill>
                    <a:srgbClr val="000000"/>
                  </a:solidFill>
                  <a:latin typeface="Arial" charset="0"/>
                </a:rPr>
                <a:t>24 </a:t>
              </a:r>
            </a:p>
          </p:txBody>
        </p:sp>
      </p:grpSp>
      <p:grpSp>
        <p:nvGrpSpPr>
          <p:cNvPr id="37908" name="Group 44"/>
          <p:cNvGrpSpPr>
            <a:grpSpLocks/>
          </p:cNvGrpSpPr>
          <p:nvPr/>
        </p:nvGrpSpPr>
        <p:grpSpPr bwMode="auto">
          <a:xfrm>
            <a:off x="4816475" y="3670300"/>
            <a:ext cx="598488" cy="1481138"/>
            <a:chOff x="3034" y="2312"/>
            <a:chExt cx="377" cy="933"/>
          </a:xfrm>
        </p:grpSpPr>
        <p:sp>
          <p:nvSpPr>
            <p:cNvPr id="37920" name="Oval 45"/>
            <p:cNvSpPr>
              <a:spLocks noChangeArrowheads="1"/>
            </p:cNvSpPr>
            <p:nvPr/>
          </p:nvSpPr>
          <p:spPr bwMode="auto">
            <a:xfrm>
              <a:off x="3035" y="2312"/>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1" name="Oval 46"/>
            <p:cNvSpPr>
              <a:spLocks noChangeArrowheads="1"/>
            </p:cNvSpPr>
            <p:nvPr/>
          </p:nvSpPr>
          <p:spPr bwMode="auto">
            <a:xfrm>
              <a:off x="3034"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22" name="Rectangle 47"/>
            <p:cNvSpPr>
              <a:spLocks noChangeArrowheads="1"/>
            </p:cNvSpPr>
            <p:nvPr/>
          </p:nvSpPr>
          <p:spPr bwMode="auto">
            <a:xfrm>
              <a:off x="3104"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G</a:t>
              </a:r>
            </a:p>
            <a:p>
              <a:pPr algn="ctr"/>
              <a:r>
                <a:rPr lang="en-US" altLang="el-GR" sz="1400" b="1">
                  <a:solidFill>
                    <a:srgbClr val="000000"/>
                  </a:solidFill>
                  <a:latin typeface="Arial" charset="0"/>
                </a:rPr>
                <a:t>35 </a:t>
              </a:r>
            </a:p>
          </p:txBody>
        </p:sp>
        <p:sp>
          <p:nvSpPr>
            <p:cNvPr id="37923" name="Rectangle 48"/>
            <p:cNvSpPr>
              <a:spLocks noChangeArrowheads="1"/>
            </p:cNvSpPr>
            <p:nvPr/>
          </p:nvSpPr>
          <p:spPr bwMode="auto">
            <a:xfrm>
              <a:off x="3104"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H</a:t>
              </a:r>
            </a:p>
            <a:p>
              <a:pPr algn="ctr"/>
              <a:r>
                <a:rPr lang="en-US" altLang="el-GR" sz="1400" b="1">
                  <a:solidFill>
                    <a:srgbClr val="000000"/>
                  </a:solidFill>
                  <a:latin typeface="Arial" charset="0"/>
                </a:rPr>
                <a:t>40 </a:t>
              </a:r>
            </a:p>
          </p:txBody>
        </p:sp>
      </p:grpSp>
      <p:grpSp>
        <p:nvGrpSpPr>
          <p:cNvPr id="37909" name="Group 49"/>
          <p:cNvGrpSpPr>
            <a:grpSpLocks/>
          </p:cNvGrpSpPr>
          <p:nvPr/>
        </p:nvGrpSpPr>
        <p:grpSpPr bwMode="auto">
          <a:xfrm>
            <a:off x="5781675" y="4554538"/>
            <a:ext cx="596900" cy="596900"/>
            <a:chOff x="3642" y="2869"/>
            <a:chExt cx="376" cy="376"/>
          </a:xfrm>
        </p:grpSpPr>
        <p:sp>
          <p:nvSpPr>
            <p:cNvPr id="37918" name="Oval 50"/>
            <p:cNvSpPr>
              <a:spLocks noChangeArrowheads="1"/>
            </p:cNvSpPr>
            <p:nvPr/>
          </p:nvSpPr>
          <p:spPr bwMode="auto">
            <a:xfrm>
              <a:off x="3642"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19" name="Rectangle 51"/>
            <p:cNvSpPr>
              <a:spLocks noChangeArrowheads="1"/>
            </p:cNvSpPr>
            <p:nvPr/>
          </p:nvSpPr>
          <p:spPr bwMode="auto">
            <a:xfrm>
              <a:off x="3743"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J</a:t>
              </a:r>
            </a:p>
            <a:p>
              <a:pPr algn="ctr"/>
              <a:r>
                <a:rPr lang="en-US" altLang="el-GR" sz="1400" b="1">
                  <a:solidFill>
                    <a:srgbClr val="000000"/>
                  </a:solidFill>
                  <a:latin typeface="Arial" charset="0"/>
                </a:rPr>
                <a:t>4 </a:t>
              </a:r>
            </a:p>
          </p:txBody>
        </p:sp>
      </p:grpSp>
      <p:grpSp>
        <p:nvGrpSpPr>
          <p:cNvPr id="37910" name="Group 52"/>
          <p:cNvGrpSpPr>
            <a:grpSpLocks/>
          </p:cNvGrpSpPr>
          <p:nvPr/>
        </p:nvGrpSpPr>
        <p:grpSpPr bwMode="auto">
          <a:xfrm>
            <a:off x="2722563" y="2698750"/>
            <a:ext cx="596900" cy="2451100"/>
            <a:chOff x="1715" y="1700"/>
            <a:chExt cx="376" cy="1544"/>
          </a:xfrm>
        </p:grpSpPr>
        <p:sp>
          <p:nvSpPr>
            <p:cNvPr id="37914" name="Oval 53"/>
            <p:cNvSpPr>
              <a:spLocks noChangeArrowheads="1"/>
            </p:cNvSpPr>
            <p:nvPr/>
          </p:nvSpPr>
          <p:spPr bwMode="auto">
            <a:xfrm>
              <a:off x="1715" y="1700"/>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15" name="Oval 54"/>
            <p:cNvSpPr>
              <a:spLocks noChangeArrowheads="1"/>
            </p:cNvSpPr>
            <p:nvPr/>
          </p:nvSpPr>
          <p:spPr bwMode="auto">
            <a:xfrm>
              <a:off x="1715"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7916" name="Rectangle 55"/>
            <p:cNvSpPr>
              <a:spLocks noChangeArrowheads="1"/>
            </p:cNvSpPr>
            <p:nvPr/>
          </p:nvSpPr>
          <p:spPr bwMode="auto">
            <a:xfrm>
              <a:off x="1784"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A</a:t>
              </a:r>
            </a:p>
            <a:p>
              <a:pPr algn="ctr"/>
              <a:r>
                <a:rPr lang="en-US" altLang="el-GR" sz="1400" b="1">
                  <a:solidFill>
                    <a:srgbClr val="000000"/>
                  </a:solidFill>
                  <a:latin typeface="Arial" charset="0"/>
                </a:rPr>
                <a:t>12 </a:t>
              </a:r>
            </a:p>
          </p:txBody>
        </p:sp>
        <p:sp>
          <p:nvSpPr>
            <p:cNvPr id="37917" name="Rectangle 56"/>
            <p:cNvSpPr>
              <a:spLocks noChangeArrowheads="1"/>
            </p:cNvSpPr>
            <p:nvPr/>
          </p:nvSpPr>
          <p:spPr bwMode="auto">
            <a:xfrm>
              <a:off x="1815"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B</a:t>
              </a:r>
            </a:p>
            <a:p>
              <a:pPr algn="ctr"/>
              <a:r>
                <a:rPr lang="en-US" altLang="el-GR" sz="1400" b="1">
                  <a:solidFill>
                    <a:srgbClr val="000000"/>
                  </a:solidFill>
                  <a:latin typeface="Arial" charset="0"/>
                </a:rPr>
                <a:t>9 </a:t>
              </a:r>
            </a:p>
          </p:txBody>
        </p:sp>
      </p:grpSp>
      <p:sp>
        <p:nvSpPr>
          <p:cNvPr id="37911" name="Line 57"/>
          <p:cNvSpPr>
            <a:spLocks noChangeShapeType="1"/>
          </p:cNvSpPr>
          <p:nvPr/>
        </p:nvSpPr>
        <p:spPr bwMode="auto">
          <a:xfrm flipV="1">
            <a:off x="2532063" y="3270250"/>
            <a:ext cx="280987" cy="4524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7912" name="Line 58"/>
          <p:cNvSpPr>
            <a:spLocks noChangeShapeType="1"/>
          </p:cNvSpPr>
          <p:nvPr/>
        </p:nvSpPr>
        <p:spPr bwMode="auto">
          <a:xfrm>
            <a:off x="2532063" y="4200525"/>
            <a:ext cx="274637" cy="4222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 name="Rectangle 60"/>
          <p:cNvSpPr txBox="1">
            <a:spLocks noChangeArrowheads="1"/>
          </p:cNvSpPr>
          <p:nvPr/>
        </p:nvSpPr>
        <p:spPr>
          <a:xfrm>
            <a:off x="609600" y="1066800"/>
            <a:ext cx="8229600" cy="91440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l-GR" sz="2800" kern="1200">
                <a:solidFill>
                  <a:schemeClr val="tx1"/>
                </a:solidFill>
                <a:latin typeface="+mj-lt"/>
                <a:ea typeface="+mj-ea"/>
                <a:cs typeface="+mj-cs"/>
              </a:defRPr>
            </a:lvl1pPr>
          </a:lstStyle>
          <a:p>
            <a:pPr>
              <a:defRPr/>
            </a:pPr>
            <a:r>
              <a:rPr lang="el-GR" smtClean="0">
                <a:solidFill>
                  <a:srgbClr val="000000"/>
                </a:solidFill>
              </a:rPr>
              <a:t>Χρόνοι περάτωσης</a:t>
            </a:r>
            <a:endParaRPr lang="el-GR" dirty="0" smtClean="0">
              <a:solidFill>
                <a:srgbClr val="000000"/>
              </a:solidFill>
            </a:endParaRPr>
          </a:p>
        </p:txBody>
      </p:sp>
    </p:spTree>
    <p:extLst>
      <p:ext uri="{BB962C8B-B14F-4D97-AF65-F5344CB8AC3E}">
        <p14:creationId xmlns:p14="http://schemas.microsoft.com/office/powerpoint/2010/main" val="2073709094"/>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808038" y="2282825"/>
            <a:ext cx="2339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solidFill>
                  <a:srgbClr val="000000"/>
                </a:solidFill>
                <a:latin typeface="Arial" charset="0"/>
              </a:rPr>
              <a:t>Χρόνος περάτωσης</a:t>
            </a:r>
            <a:endParaRPr lang="en-US" altLang="el-GR" b="1">
              <a:solidFill>
                <a:srgbClr val="000000"/>
              </a:solidFill>
              <a:latin typeface="Arial" charset="0"/>
            </a:endParaRPr>
          </a:p>
        </p:txBody>
      </p:sp>
      <p:grpSp>
        <p:nvGrpSpPr>
          <p:cNvPr id="38915" name="Group 10"/>
          <p:cNvGrpSpPr>
            <a:grpSpLocks/>
          </p:cNvGrpSpPr>
          <p:nvPr/>
        </p:nvGrpSpPr>
        <p:grpSpPr bwMode="auto">
          <a:xfrm>
            <a:off x="6353175" y="3751263"/>
            <a:ext cx="650875" cy="433387"/>
            <a:chOff x="4002" y="2363"/>
            <a:chExt cx="410" cy="273"/>
          </a:xfrm>
        </p:grpSpPr>
        <p:sp>
          <p:nvSpPr>
            <p:cNvPr id="38967" name="Freeform 11"/>
            <p:cNvSpPr>
              <a:spLocks/>
            </p:cNvSpPr>
            <p:nvPr/>
          </p:nvSpPr>
          <p:spPr bwMode="auto">
            <a:xfrm>
              <a:off x="4002"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8968" name="Rectangle 12"/>
            <p:cNvSpPr>
              <a:spLocks noChangeArrowheads="1"/>
            </p:cNvSpPr>
            <p:nvPr/>
          </p:nvSpPr>
          <p:spPr bwMode="auto">
            <a:xfrm>
              <a:off x="4002" y="2413"/>
              <a:ext cx="4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Finish</a:t>
              </a:r>
            </a:p>
          </p:txBody>
        </p:sp>
      </p:grpSp>
      <p:grpSp>
        <p:nvGrpSpPr>
          <p:cNvPr id="38916" name="Group 13"/>
          <p:cNvGrpSpPr>
            <a:grpSpLocks/>
          </p:cNvGrpSpPr>
          <p:nvPr/>
        </p:nvGrpSpPr>
        <p:grpSpPr bwMode="auto">
          <a:xfrm>
            <a:off x="2168525" y="3751263"/>
            <a:ext cx="647700" cy="433387"/>
            <a:chOff x="1366" y="2363"/>
            <a:chExt cx="408" cy="273"/>
          </a:xfrm>
        </p:grpSpPr>
        <p:sp>
          <p:nvSpPr>
            <p:cNvPr id="38965" name="Freeform 14"/>
            <p:cNvSpPr>
              <a:spLocks/>
            </p:cNvSpPr>
            <p:nvPr/>
          </p:nvSpPr>
          <p:spPr bwMode="auto">
            <a:xfrm>
              <a:off x="1366"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8966" name="Rectangle 15"/>
            <p:cNvSpPr>
              <a:spLocks noChangeArrowheads="1"/>
            </p:cNvSpPr>
            <p:nvPr/>
          </p:nvSpPr>
          <p:spPr bwMode="auto">
            <a:xfrm>
              <a:off x="1402" y="2413"/>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Start</a:t>
              </a:r>
            </a:p>
          </p:txBody>
        </p:sp>
      </p:grpSp>
      <p:sp>
        <p:nvSpPr>
          <p:cNvPr id="586768" name="Line 16"/>
          <p:cNvSpPr>
            <a:spLocks noChangeShapeType="1"/>
          </p:cNvSpPr>
          <p:nvPr/>
        </p:nvSpPr>
        <p:spPr bwMode="auto">
          <a:xfrm>
            <a:off x="3238500" y="5038725"/>
            <a:ext cx="576263" cy="563563"/>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8918" name="Line 17"/>
          <p:cNvSpPr>
            <a:spLocks noChangeShapeType="1"/>
          </p:cNvSpPr>
          <p:nvPr/>
        </p:nvSpPr>
        <p:spPr bwMode="auto">
          <a:xfrm>
            <a:off x="3325813" y="4852988"/>
            <a:ext cx="430212"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19" name="Line 18"/>
          <p:cNvSpPr>
            <a:spLocks noChangeShapeType="1"/>
          </p:cNvSpPr>
          <p:nvPr/>
        </p:nvSpPr>
        <p:spPr bwMode="auto">
          <a:xfrm>
            <a:off x="4413250" y="4852988"/>
            <a:ext cx="384175"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6771" name="Line 19"/>
          <p:cNvSpPr>
            <a:spLocks noChangeShapeType="1"/>
          </p:cNvSpPr>
          <p:nvPr/>
        </p:nvSpPr>
        <p:spPr bwMode="auto">
          <a:xfrm flipV="1">
            <a:off x="4325938" y="5006975"/>
            <a:ext cx="1495425" cy="692150"/>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8921" name="Line 20"/>
          <p:cNvSpPr>
            <a:spLocks noChangeShapeType="1"/>
          </p:cNvSpPr>
          <p:nvPr/>
        </p:nvSpPr>
        <p:spPr bwMode="auto">
          <a:xfrm>
            <a:off x="5411788" y="4852988"/>
            <a:ext cx="376237"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2" name="Line 21"/>
          <p:cNvSpPr>
            <a:spLocks noChangeShapeType="1"/>
          </p:cNvSpPr>
          <p:nvPr/>
        </p:nvSpPr>
        <p:spPr bwMode="auto">
          <a:xfrm>
            <a:off x="5289550" y="4165600"/>
            <a:ext cx="519113" cy="515938"/>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3" name="Line 22"/>
          <p:cNvSpPr>
            <a:spLocks noChangeShapeType="1"/>
          </p:cNvSpPr>
          <p:nvPr/>
        </p:nvSpPr>
        <p:spPr bwMode="auto">
          <a:xfrm>
            <a:off x="6230938" y="3217863"/>
            <a:ext cx="363537" cy="5127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4" name="Line 23"/>
          <p:cNvSpPr>
            <a:spLocks noChangeShapeType="1"/>
          </p:cNvSpPr>
          <p:nvPr/>
        </p:nvSpPr>
        <p:spPr bwMode="auto">
          <a:xfrm>
            <a:off x="4403725" y="2995613"/>
            <a:ext cx="1382713"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5" name="Line 24"/>
          <p:cNvSpPr>
            <a:spLocks noChangeShapeType="1"/>
          </p:cNvSpPr>
          <p:nvPr/>
        </p:nvSpPr>
        <p:spPr bwMode="auto">
          <a:xfrm>
            <a:off x="4368800" y="2219325"/>
            <a:ext cx="1449388" cy="620713"/>
          </a:xfrm>
          <a:prstGeom prst="line">
            <a:avLst/>
          </a:prstGeom>
          <a:noFill/>
          <a:ln w="57150">
            <a:solidFill>
              <a:srgbClr val="FF99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6" name="Line 25"/>
          <p:cNvSpPr>
            <a:spLocks noChangeShapeType="1"/>
          </p:cNvSpPr>
          <p:nvPr/>
        </p:nvSpPr>
        <p:spPr bwMode="auto">
          <a:xfrm flipV="1">
            <a:off x="3252788" y="2641600"/>
            <a:ext cx="561975" cy="571500"/>
          </a:xfrm>
          <a:prstGeom prst="line">
            <a:avLst/>
          </a:prstGeom>
          <a:noFill/>
          <a:ln w="57150">
            <a:solidFill>
              <a:srgbClr val="FF99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7" name="Line 26"/>
          <p:cNvSpPr>
            <a:spLocks noChangeShapeType="1"/>
          </p:cNvSpPr>
          <p:nvPr/>
        </p:nvSpPr>
        <p:spPr bwMode="auto">
          <a:xfrm>
            <a:off x="3340100" y="3392488"/>
            <a:ext cx="438150"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8" name="Line 27"/>
          <p:cNvSpPr>
            <a:spLocks noChangeShapeType="1"/>
          </p:cNvSpPr>
          <p:nvPr/>
        </p:nvSpPr>
        <p:spPr bwMode="auto">
          <a:xfrm>
            <a:off x="3275013" y="3592513"/>
            <a:ext cx="574675" cy="566737"/>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29" name="Line 28"/>
          <p:cNvSpPr>
            <a:spLocks noChangeShapeType="1"/>
          </p:cNvSpPr>
          <p:nvPr/>
        </p:nvSpPr>
        <p:spPr bwMode="auto">
          <a:xfrm flipV="1">
            <a:off x="6080125" y="3321050"/>
            <a:ext cx="0" cy="1285875"/>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30" name="Line 29"/>
          <p:cNvSpPr>
            <a:spLocks noChangeShapeType="1"/>
          </p:cNvSpPr>
          <p:nvPr/>
        </p:nvSpPr>
        <p:spPr bwMode="auto">
          <a:xfrm>
            <a:off x="4402138" y="4365625"/>
            <a:ext cx="384175" cy="0"/>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nvGrpSpPr>
          <p:cNvPr id="38931" name="Group 30"/>
          <p:cNvGrpSpPr>
            <a:grpSpLocks/>
          </p:cNvGrpSpPr>
          <p:nvPr/>
        </p:nvGrpSpPr>
        <p:grpSpPr bwMode="auto">
          <a:xfrm>
            <a:off x="5781675" y="2697163"/>
            <a:ext cx="596900" cy="596900"/>
            <a:chOff x="3642" y="1699"/>
            <a:chExt cx="376" cy="376"/>
          </a:xfrm>
        </p:grpSpPr>
        <p:sp>
          <p:nvSpPr>
            <p:cNvPr id="38963" name="Oval 31"/>
            <p:cNvSpPr>
              <a:spLocks noChangeArrowheads="1"/>
            </p:cNvSpPr>
            <p:nvPr/>
          </p:nvSpPr>
          <p:spPr bwMode="auto">
            <a:xfrm>
              <a:off x="3642"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64" name="Rectangle 32"/>
            <p:cNvSpPr>
              <a:spLocks noChangeArrowheads="1"/>
            </p:cNvSpPr>
            <p:nvPr/>
          </p:nvSpPr>
          <p:spPr bwMode="auto">
            <a:xfrm>
              <a:off x="3743" y="173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K</a:t>
              </a:r>
            </a:p>
            <a:p>
              <a:pPr algn="ctr"/>
              <a:r>
                <a:rPr lang="en-US" altLang="el-GR" sz="1400" b="1">
                  <a:solidFill>
                    <a:srgbClr val="000000"/>
                  </a:solidFill>
                  <a:latin typeface="Arial" charset="0"/>
                </a:rPr>
                <a:t>6 </a:t>
              </a:r>
            </a:p>
          </p:txBody>
        </p:sp>
      </p:grpSp>
      <p:grpSp>
        <p:nvGrpSpPr>
          <p:cNvPr id="38932" name="Group 33"/>
          <p:cNvGrpSpPr>
            <a:grpSpLocks/>
          </p:cNvGrpSpPr>
          <p:nvPr/>
        </p:nvGrpSpPr>
        <p:grpSpPr bwMode="auto">
          <a:xfrm>
            <a:off x="3790950" y="1836738"/>
            <a:ext cx="596900" cy="4270375"/>
            <a:chOff x="2388" y="1157"/>
            <a:chExt cx="376" cy="2690"/>
          </a:xfrm>
        </p:grpSpPr>
        <p:sp>
          <p:nvSpPr>
            <p:cNvPr id="38953" name="Oval 34"/>
            <p:cNvSpPr>
              <a:spLocks noChangeArrowheads="1"/>
            </p:cNvSpPr>
            <p:nvPr/>
          </p:nvSpPr>
          <p:spPr bwMode="auto">
            <a:xfrm>
              <a:off x="2388" y="347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4" name="Oval 35"/>
            <p:cNvSpPr>
              <a:spLocks noChangeArrowheads="1"/>
            </p:cNvSpPr>
            <p:nvPr/>
          </p:nvSpPr>
          <p:spPr bwMode="auto">
            <a:xfrm>
              <a:off x="2388"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5" name="Oval 36"/>
            <p:cNvSpPr>
              <a:spLocks noChangeArrowheads="1"/>
            </p:cNvSpPr>
            <p:nvPr/>
          </p:nvSpPr>
          <p:spPr bwMode="auto">
            <a:xfrm>
              <a:off x="2388" y="1157"/>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6" name="Oval 37"/>
            <p:cNvSpPr>
              <a:spLocks noChangeArrowheads="1"/>
            </p:cNvSpPr>
            <p:nvPr/>
          </p:nvSpPr>
          <p:spPr bwMode="auto">
            <a:xfrm>
              <a:off x="2388"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7" name="Oval 38"/>
            <p:cNvSpPr>
              <a:spLocks noChangeArrowheads="1"/>
            </p:cNvSpPr>
            <p:nvPr/>
          </p:nvSpPr>
          <p:spPr bwMode="auto">
            <a:xfrm>
              <a:off x="2388" y="231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8" name="Rectangle 39"/>
            <p:cNvSpPr>
              <a:spLocks noChangeArrowheads="1"/>
            </p:cNvSpPr>
            <p:nvPr/>
          </p:nvSpPr>
          <p:spPr bwMode="auto">
            <a:xfrm>
              <a:off x="2458" y="11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I</a:t>
              </a:r>
            </a:p>
            <a:p>
              <a:pPr algn="ctr"/>
              <a:r>
                <a:rPr lang="en-US" altLang="el-GR" sz="1400" b="1">
                  <a:solidFill>
                    <a:srgbClr val="000000"/>
                  </a:solidFill>
                  <a:latin typeface="Arial" charset="0"/>
                </a:rPr>
                <a:t>15 </a:t>
              </a:r>
            </a:p>
          </p:txBody>
        </p:sp>
        <p:sp>
          <p:nvSpPr>
            <p:cNvPr id="38959" name="Rectangle 40"/>
            <p:cNvSpPr>
              <a:spLocks noChangeArrowheads="1"/>
            </p:cNvSpPr>
            <p:nvPr/>
          </p:nvSpPr>
          <p:spPr bwMode="auto">
            <a:xfrm>
              <a:off x="2458"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F</a:t>
              </a:r>
            </a:p>
            <a:p>
              <a:pPr algn="ctr"/>
              <a:r>
                <a:rPr lang="en-US" altLang="el-GR" sz="1400" b="1">
                  <a:solidFill>
                    <a:srgbClr val="000000"/>
                  </a:solidFill>
                  <a:latin typeface="Arial" charset="0"/>
                </a:rPr>
                <a:t>10 </a:t>
              </a:r>
            </a:p>
          </p:txBody>
        </p:sp>
        <p:sp>
          <p:nvSpPr>
            <p:cNvPr id="38960" name="Rectangle 41"/>
            <p:cNvSpPr>
              <a:spLocks noChangeArrowheads="1"/>
            </p:cNvSpPr>
            <p:nvPr/>
          </p:nvSpPr>
          <p:spPr bwMode="auto">
            <a:xfrm>
              <a:off x="2458"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C</a:t>
              </a:r>
            </a:p>
            <a:p>
              <a:pPr algn="ctr"/>
              <a:r>
                <a:rPr lang="en-US" altLang="el-GR" sz="1400" b="1">
                  <a:solidFill>
                    <a:srgbClr val="000000"/>
                  </a:solidFill>
                  <a:latin typeface="Arial" charset="0"/>
                </a:rPr>
                <a:t>10 </a:t>
              </a:r>
            </a:p>
          </p:txBody>
        </p:sp>
        <p:sp>
          <p:nvSpPr>
            <p:cNvPr id="38961" name="Rectangle 42"/>
            <p:cNvSpPr>
              <a:spLocks noChangeArrowheads="1"/>
            </p:cNvSpPr>
            <p:nvPr/>
          </p:nvSpPr>
          <p:spPr bwMode="auto">
            <a:xfrm>
              <a:off x="2458"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D</a:t>
              </a:r>
            </a:p>
            <a:p>
              <a:pPr algn="ctr"/>
              <a:r>
                <a:rPr lang="en-US" altLang="el-GR" sz="1400" b="1">
                  <a:solidFill>
                    <a:srgbClr val="000000"/>
                  </a:solidFill>
                  <a:latin typeface="Arial" charset="0"/>
                </a:rPr>
                <a:t>10 </a:t>
              </a:r>
            </a:p>
          </p:txBody>
        </p:sp>
        <p:sp>
          <p:nvSpPr>
            <p:cNvPr id="38962" name="Rectangle 43"/>
            <p:cNvSpPr>
              <a:spLocks noChangeArrowheads="1"/>
            </p:cNvSpPr>
            <p:nvPr/>
          </p:nvSpPr>
          <p:spPr bwMode="auto">
            <a:xfrm>
              <a:off x="2458" y="350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E</a:t>
              </a:r>
            </a:p>
            <a:p>
              <a:pPr algn="ctr"/>
              <a:r>
                <a:rPr lang="en-US" altLang="el-GR" sz="1400" b="1">
                  <a:solidFill>
                    <a:srgbClr val="000000"/>
                  </a:solidFill>
                  <a:latin typeface="Arial" charset="0"/>
                </a:rPr>
                <a:t>24 </a:t>
              </a:r>
            </a:p>
          </p:txBody>
        </p:sp>
      </p:grpSp>
      <p:grpSp>
        <p:nvGrpSpPr>
          <p:cNvPr id="38933" name="Group 44"/>
          <p:cNvGrpSpPr>
            <a:grpSpLocks/>
          </p:cNvGrpSpPr>
          <p:nvPr/>
        </p:nvGrpSpPr>
        <p:grpSpPr bwMode="auto">
          <a:xfrm>
            <a:off x="4816475" y="3670300"/>
            <a:ext cx="598488" cy="1481138"/>
            <a:chOff x="3034" y="2312"/>
            <a:chExt cx="377" cy="933"/>
          </a:xfrm>
        </p:grpSpPr>
        <p:sp>
          <p:nvSpPr>
            <p:cNvPr id="38949" name="Oval 45"/>
            <p:cNvSpPr>
              <a:spLocks noChangeArrowheads="1"/>
            </p:cNvSpPr>
            <p:nvPr/>
          </p:nvSpPr>
          <p:spPr bwMode="auto">
            <a:xfrm>
              <a:off x="3035" y="2312"/>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0" name="Oval 46"/>
            <p:cNvSpPr>
              <a:spLocks noChangeArrowheads="1"/>
            </p:cNvSpPr>
            <p:nvPr/>
          </p:nvSpPr>
          <p:spPr bwMode="auto">
            <a:xfrm>
              <a:off x="3034"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51" name="Rectangle 47"/>
            <p:cNvSpPr>
              <a:spLocks noChangeArrowheads="1"/>
            </p:cNvSpPr>
            <p:nvPr/>
          </p:nvSpPr>
          <p:spPr bwMode="auto">
            <a:xfrm>
              <a:off x="3104"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G</a:t>
              </a:r>
            </a:p>
            <a:p>
              <a:pPr algn="ctr"/>
              <a:r>
                <a:rPr lang="en-US" altLang="el-GR" sz="1400" b="1">
                  <a:solidFill>
                    <a:srgbClr val="000000"/>
                  </a:solidFill>
                  <a:latin typeface="Arial" charset="0"/>
                </a:rPr>
                <a:t>35 </a:t>
              </a:r>
            </a:p>
          </p:txBody>
        </p:sp>
        <p:sp>
          <p:nvSpPr>
            <p:cNvPr id="38952" name="Rectangle 48"/>
            <p:cNvSpPr>
              <a:spLocks noChangeArrowheads="1"/>
            </p:cNvSpPr>
            <p:nvPr/>
          </p:nvSpPr>
          <p:spPr bwMode="auto">
            <a:xfrm>
              <a:off x="3104"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H</a:t>
              </a:r>
            </a:p>
            <a:p>
              <a:pPr algn="ctr"/>
              <a:r>
                <a:rPr lang="en-US" altLang="el-GR" sz="1400" b="1">
                  <a:solidFill>
                    <a:srgbClr val="000000"/>
                  </a:solidFill>
                  <a:latin typeface="Arial" charset="0"/>
                </a:rPr>
                <a:t>40 </a:t>
              </a:r>
            </a:p>
          </p:txBody>
        </p:sp>
      </p:grpSp>
      <p:grpSp>
        <p:nvGrpSpPr>
          <p:cNvPr id="38934" name="Group 49"/>
          <p:cNvGrpSpPr>
            <a:grpSpLocks/>
          </p:cNvGrpSpPr>
          <p:nvPr/>
        </p:nvGrpSpPr>
        <p:grpSpPr bwMode="auto">
          <a:xfrm>
            <a:off x="5781675" y="4554538"/>
            <a:ext cx="596900" cy="596900"/>
            <a:chOff x="3642" y="2869"/>
            <a:chExt cx="376" cy="376"/>
          </a:xfrm>
        </p:grpSpPr>
        <p:sp>
          <p:nvSpPr>
            <p:cNvPr id="38947" name="Oval 50"/>
            <p:cNvSpPr>
              <a:spLocks noChangeArrowheads="1"/>
            </p:cNvSpPr>
            <p:nvPr/>
          </p:nvSpPr>
          <p:spPr bwMode="auto">
            <a:xfrm>
              <a:off x="3642"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48" name="Rectangle 51"/>
            <p:cNvSpPr>
              <a:spLocks noChangeArrowheads="1"/>
            </p:cNvSpPr>
            <p:nvPr/>
          </p:nvSpPr>
          <p:spPr bwMode="auto">
            <a:xfrm>
              <a:off x="3743"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J</a:t>
              </a:r>
            </a:p>
            <a:p>
              <a:pPr algn="ctr"/>
              <a:r>
                <a:rPr lang="en-US" altLang="el-GR" sz="1400" b="1">
                  <a:solidFill>
                    <a:srgbClr val="000000"/>
                  </a:solidFill>
                  <a:latin typeface="Arial" charset="0"/>
                </a:rPr>
                <a:t>4 </a:t>
              </a:r>
            </a:p>
          </p:txBody>
        </p:sp>
      </p:grpSp>
      <p:grpSp>
        <p:nvGrpSpPr>
          <p:cNvPr id="38935" name="Group 52"/>
          <p:cNvGrpSpPr>
            <a:grpSpLocks/>
          </p:cNvGrpSpPr>
          <p:nvPr/>
        </p:nvGrpSpPr>
        <p:grpSpPr bwMode="auto">
          <a:xfrm>
            <a:off x="2722563" y="2698750"/>
            <a:ext cx="596900" cy="2451100"/>
            <a:chOff x="1715" y="1700"/>
            <a:chExt cx="376" cy="1544"/>
          </a:xfrm>
        </p:grpSpPr>
        <p:sp>
          <p:nvSpPr>
            <p:cNvPr id="38943" name="Oval 53"/>
            <p:cNvSpPr>
              <a:spLocks noChangeArrowheads="1"/>
            </p:cNvSpPr>
            <p:nvPr/>
          </p:nvSpPr>
          <p:spPr bwMode="auto">
            <a:xfrm>
              <a:off x="1715" y="1700"/>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44" name="Oval 54"/>
            <p:cNvSpPr>
              <a:spLocks noChangeArrowheads="1"/>
            </p:cNvSpPr>
            <p:nvPr/>
          </p:nvSpPr>
          <p:spPr bwMode="auto">
            <a:xfrm>
              <a:off x="1715"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45" name="Rectangle 55"/>
            <p:cNvSpPr>
              <a:spLocks noChangeArrowheads="1"/>
            </p:cNvSpPr>
            <p:nvPr/>
          </p:nvSpPr>
          <p:spPr bwMode="auto">
            <a:xfrm>
              <a:off x="1784"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A</a:t>
              </a:r>
            </a:p>
            <a:p>
              <a:pPr algn="ctr"/>
              <a:r>
                <a:rPr lang="en-US" altLang="el-GR" sz="1400" b="1">
                  <a:solidFill>
                    <a:srgbClr val="000000"/>
                  </a:solidFill>
                  <a:latin typeface="Arial" charset="0"/>
                </a:rPr>
                <a:t>12 </a:t>
              </a:r>
            </a:p>
          </p:txBody>
        </p:sp>
        <p:sp>
          <p:nvSpPr>
            <p:cNvPr id="38946" name="Rectangle 56"/>
            <p:cNvSpPr>
              <a:spLocks noChangeArrowheads="1"/>
            </p:cNvSpPr>
            <p:nvPr/>
          </p:nvSpPr>
          <p:spPr bwMode="auto">
            <a:xfrm>
              <a:off x="1815"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B</a:t>
              </a:r>
            </a:p>
            <a:p>
              <a:pPr algn="ctr"/>
              <a:r>
                <a:rPr lang="en-US" altLang="el-GR" sz="1400" b="1">
                  <a:solidFill>
                    <a:srgbClr val="000000"/>
                  </a:solidFill>
                  <a:latin typeface="Arial" charset="0"/>
                </a:rPr>
                <a:t>9 </a:t>
              </a:r>
            </a:p>
          </p:txBody>
        </p:sp>
      </p:grpSp>
      <p:sp>
        <p:nvSpPr>
          <p:cNvPr id="38936" name="Line 57"/>
          <p:cNvSpPr>
            <a:spLocks noChangeShapeType="1"/>
          </p:cNvSpPr>
          <p:nvPr/>
        </p:nvSpPr>
        <p:spPr bwMode="auto">
          <a:xfrm flipV="1">
            <a:off x="2532063" y="3667125"/>
            <a:ext cx="280987" cy="4524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37" name="Line 58"/>
          <p:cNvSpPr>
            <a:spLocks noChangeShapeType="1"/>
          </p:cNvSpPr>
          <p:nvPr/>
        </p:nvSpPr>
        <p:spPr bwMode="auto">
          <a:xfrm>
            <a:off x="2532063" y="4200525"/>
            <a:ext cx="274637" cy="4222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8938" name="Rectangle 59"/>
          <p:cNvSpPr>
            <a:spLocks noChangeArrowheads="1"/>
          </p:cNvSpPr>
          <p:nvPr/>
        </p:nvSpPr>
        <p:spPr bwMode="auto">
          <a:xfrm>
            <a:off x="431800" y="1598613"/>
            <a:ext cx="3986213" cy="2562225"/>
          </a:xfrm>
          <a:prstGeom prst="rect">
            <a:avLst/>
          </a:prstGeom>
          <a:solidFill>
            <a:srgbClr val="FFF5E8"/>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39" name="Line 60"/>
          <p:cNvSpPr>
            <a:spLocks noChangeShapeType="1"/>
          </p:cNvSpPr>
          <p:nvPr/>
        </p:nvSpPr>
        <p:spPr bwMode="auto">
          <a:xfrm>
            <a:off x="395288" y="2251075"/>
            <a:ext cx="4032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8940" name="Rectangle 61"/>
          <p:cNvSpPr>
            <a:spLocks noChangeArrowheads="1"/>
          </p:cNvSpPr>
          <p:nvPr/>
        </p:nvSpPr>
        <p:spPr bwMode="auto">
          <a:xfrm>
            <a:off x="428625" y="1593850"/>
            <a:ext cx="3992563" cy="642938"/>
          </a:xfrm>
          <a:prstGeom prst="rect">
            <a:avLst/>
          </a:prstGeom>
          <a:solidFill>
            <a:srgbClr val="F3C297"/>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8941" name="Rectangle 62"/>
          <p:cNvSpPr>
            <a:spLocks noChangeArrowheads="1"/>
          </p:cNvSpPr>
          <p:nvPr/>
        </p:nvSpPr>
        <p:spPr bwMode="auto">
          <a:xfrm>
            <a:off x="611188" y="1663700"/>
            <a:ext cx="375443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tabLst>
                <a:tab pos="576263" algn="ctr"/>
                <a:tab pos="2279650" algn="ctr"/>
              </a:tabLst>
              <a:defRPr>
                <a:solidFill>
                  <a:schemeClr val="tx1"/>
                </a:solidFill>
                <a:latin typeface="Comic Sans MS" pitchFamily="66" charset="0"/>
                <a:cs typeface="Arial" charset="0"/>
              </a:defRPr>
            </a:lvl1pPr>
            <a:lvl2pPr marL="742950" indent="-285750" defTabSz="762000" eaLnBrk="0" hangingPunct="0">
              <a:tabLst>
                <a:tab pos="576263" algn="ctr"/>
                <a:tab pos="2279650" algn="ctr"/>
              </a:tabLst>
              <a:defRPr>
                <a:solidFill>
                  <a:schemeClr val="tx1"/>
                </a:solidFill>
                <a:latin typeface="Comic Sans MS" pitchFamily="66" charset="0"/>
                <a:cs typeface="Arial" charset="0"/>
              </a:defRPr>
            </a:lvl2pPr>
            <a:lvl3pPr marL="1143000" indent="-228600" defTabSz="762000" eaLnBrk="0" hangingPunct="0">
              <a:tabLst>
                <a:tab pos="576263" algn="ctr"/>
                <a:tab pos="2279650" algn="ctr"/>
              </a:tabLst>
              <a:defRPr>
                <a:solidFill>
                  <a:schemeClr val="tx1"/>
                </a:solidFill>
                <a:latin typeface="Comic Sans MS" pitchFamily="66" charset="0"/>
                <a:cs typeface="Arial" charset="0"/>
              </a:defRPr>
            </a:lvl3pPr>
            <a:lvl4pPr marL="1600200" indent="-228600" defTabSz="762000" eaLnBrk="0" hangingPunct="0">
              <a:tabLst>
                <a:tab pos="576263" algn="ctr"/>
                <a:tab pos="2279650" algn="ctr"/>
              </a:tabLst>
              <a:defRPr>
                <a:solidFill>
                  <a:schemeClr val="tx1"/>
                </a:solidFill>
                <a:latin typeface="Comic Sans MS" pitchFamily="66" charset="0"/>
                <a:cs typeface="Arial" charset="0"/>
              </a:defRPr>
            </a:lvl4pPr>
            <a:lvl5pPr marL="2057400" indent="-228600" defTabSz="762000" eaLnBrk="0" hangingPunct="0">
              <a:tabLst>
                <a:tab pos="576263" algn="ctr"/>
                <a:tab pos="2279650"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9pPr>
          </a:lstStyle>
          <a:p>
            <a:r>
              <a:rPr lang="el-GR" altLang="el-GR" sz="1600" b="1" dirty="0">
                <a:solidFill>
                  <a:srgbClr val="000000"/>
                </a:solidFill>
                <a:latin typeface="Arial" charset="0"/>
              </a:rPr>
              <a:t>Μονοπάτι</a:t>
            </a:r>
            <a:r>
              <a:rPr lang="en-US" altLang="el-GR" sz="1600" b="1" dirty="0">
                <a:solidFill>
                  <a:srgbClr val="000000"/>
                </a:solidFill>
                <a:latin typeface="Arial" charset="0"/>
              </a:rPr>
              <a:t> 	</a:t>
            </a:r>
            <a:r>
              <a:rPr lang="el-GR" altLang="el-GR" sz="1600" b="1" dirty="0">
                <a:solidFill>
                  <a:srgbClr val="000000"/>
                </a:solidFill>
                <a:latin typeface="Arial" charset="0"/>
              </a:rPr>
              <a:t>Αναμενόμενος χρόνος 		ολοκλήρωσης (εβδ</a:t>
            </a:r>
            <a:r>
              <a:rPr lang="en-US" altLang="el-GR" sz="2000" b="1" dirty="0">
                <a:solidFill>
                  <a:srgbClr val="000000"/>
                </a:solidFill>
                <a:latin typeface="Arial" charset="0"/>
              </a:rPr>
              <a:t>)</a:t>
            </a:r>
            <a:endParaRPr lang="el-GR" altLang="el-GR" sz="2000" b="1" dirty="0">
              <a:solidFill>
                <a:srgbClr val="000000"/>
              </a:solidFill>
              <a:latin typeface="Arial" charset="0"/>
            </a:endParaRPr>
          </a:p>
          <a:p>
            <a:endParaRPr lang="en-US" altLang="el-GR" sz="2000" b="1" dirty="0">
              <a:solidFill>
                <a:srgbClr val="000000"/>
              </a:solidFill>
              <a:latin typeface="Arial" charset="0"/>
            </a:endParaRPr>
          </a:p>
          <a:p>
            <a:r>
              <a:rPr lang="en-US" altLang="el-GR" sz="2000" b="1" dirty="0">
                <a:solidFill>
                  <a:srgbClr val="000000"/>
                </a:solidFill>
                <a:latin typeface="Arial" charset="0"/>
              </a:rPr>
              <a:t>A-F-K	28</a:t>
            </a:r>
          </a:p>
          <a:p>
            <a:r>
              <a:rPr lang="en-US" altLang="el-GR" sz="2000" b="1" dirty="0">
                <a:solidFill>
                  <a:srgbClr val="000000"/>
                </a:solidFill>
                <a:latin typeface="Arial" charset="0"/>
              </a:rPr>
              <a:t>A-I-K	33</a:t>
            </a:r>
          </a:p>
          <a:p>
            <a:r>
              <a:rPr lang="en-US" altLang="el-GR" sz="2000" b="1" dirty="0">
                <a:solidFill>
                  <a:srgbClr val="000000"/>
                </a:solidFill>
                <a:latin typeface="Arial" charset="0"/>
              </a:rPr>
              <a:t>A-C-G-J-K	67</a:t>
            </a:r>
          </a:p>
          <a:p>
            <a:r>
              <a:rPr lang="en-US" altLang="el-GR" sz="2000" b="1" dirty="0">
                <a:solidFill>
                  <a:srgbClr val="000000"/>
                </a:solidFill>
                <a:latin typeface="Arial" charset="0"/>
              </a:rPr>
              <a:t>B-D-H-J-K	69</a:t>
            </a:r>
          </a:p>
          <a:p>
            <a:r>
              <a:rPr lang="en-US" altLang="el-GR" sz="2000" b="1" dirty="0">
                <a:solidFill>
                  <a:srgbClr val="000000"/>
                </a:solidFill>
                <a:latin typeface="Arial" charset="0"/>
              </a:rPr>
              <a:t>B-E-J-K	43</a:t>
            </a:r>
          </a:p>
        </p:txBody>
      </p:sp>
      <p:sp>
        <p:nvSpPr>
          <p:cNvPr id="58" name="Rectangle 60"/>
          <p:cNvSpPr txBox="1">
            <a:spLocks noChangeArrowheads="1"/>
          </p:cNvSpPr>
          <p:nvPr/>
        </p:nvSpPr>
        <p:spPr>
          <a:xfrm>
            <a:off x="467544" y="836712"/>
            <a:ext cx="8229600" cy="91440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l-GR" sz="2800" kern="1200">
                <a:solidFill>
                  <a:schemeClr val="tx1"/>
                </a:solidFill>
                <a:latin typeface="+mj-lt"/>
                <a:ea typeface="+mj-ea"/>
                <a:cs typeface="+mj-cs"/>
              </a:defRPr>
            </a:lvl1pPr>
          </a:lstStyle>
          <a:p>
            <a:pPr>
              <a:defRPr/>
            </a:pPr>
            <a:r>
              <a:rPr lang="el-GR" dirty="0" smtClean="0">
                <a:solidFill>
                  <a:srgbClr val="000000"/>
                </a:solidFill>
              </a:rPr>
              <a:t>Χρόνοι περάτωσης</a:t>
            </a:r>
          </a:p>
        </p:txBody>
      </p:sp>
    </p:spTree>
    <p:extLst>
      <p:ext uri="{BB962C8B-B14F-4D97-AF65-F5344CB8AC3E}">
        <p14:creationId xmlns:p14="http://schemas.microsoft.com/office/powerpoint/2010/main" val="3718393619"/>
      </p:ext>
    </p:extLst>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08038" y="2282825"/>
            <a:ext cx="2339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solidFill>
                  <a:srgbClr val="000000"/>
                </a:solidFill>
                <a:latin typeface="Arial" charset="0"/>
              </a:rPr>
              <a:t>Χρόνος περάτωσης</a:t>
            </a:r>
            <a:endParaRPr lang="en-US" altLang="el-GR" b="1">
              <a:solidFill>
                <a:srgbClr val="000000"/>
              </a:solidFill>
              <a:latin typeface="Arial" charset="0"/>
            </a:endParaRPr>
          </a:p>
        </p:txBody>
      </p:sp>
      <p:grpSp>
        <p:nvGrpSpPr>
          <p:cNvPr id="39939" name="Group 3"/>
          <p:cNvGrpSpPr>
            <a:grpSpLocks/>
          </p:cNvGrpSpPr>
          <p:nvPr/>
        </p:nvGrpSpPr>
        <p:grpSpPr bwMode="auto">
          <a:xfrm>
            <a:off x="6353175" y="3751263"/>
            <a:ext cx="650875" cy="433387"/>
            <a:chOff x="4002" y="2363"/>
            <a:chExt cx="410" cy="273"/>
          </a:xfrm>
        </p:grpSpPr>
        <p:sp>
          <p:nvSpPr>
            <p:cNvPr id="39992" name="Freeform 4"/>
            <p:cNvSpPr>
              <a:spLocks/>
            </p:cNvSpPr>
            <p:nvPr/>
          </p:nvSpPr>
          <p:spPr bwMode="auto">
            <a:xfrm>
              <a:off x="4002"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9993" name="Rectangle 5"/>
            <p:cNvSpPr>
              <a:spLocks noChangeArrowheads="1"/>
            </p:cNvSpPr>
            <p:nvPr/>
          </p:nvSpPr>
          <p:spPr bwMode="auto">
            <a:xfrm>
              <a:off x="4002" y="2413"/>
              <a:ext cx="4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Finish</a:t>
              </a:r>
            </a:p>
          </p:txBody>
        </p:sp>
      </p:grpSp>
      <p:grpSp>
        <p:nvGrpSpPr>
          <p:cNvPr id="39940" name="Group 6"/>
          <p:cNvGrpSpPr>
            <a:grpSpLocks/>
          </p:cNvGrpSpPr>
          <p:nvPr/>
        </p:nvGrpSpPr>
        <p:grpSpPr bwMode="auto">
          <a:xfrm>
            <a:off x="2168525" y="3751263"/>
            <a:ext cx="647700" cy="433387"/>
            <a:chOff x="1366" y="2363"/>
            <a:chExt cx="408" cy="273"/>
          </a:xfrm>
        </p:grpSpPr>
        <p:sp>
          <p:nvSpPr>
            <p:cNvPr id="39990" name="Freeform 7"/>
            <p:cNvSpPr>
              <a:spLocks/>
            </p:cNvSpPr>
            <p:nvPr/>
          </p:nvSpPr>
          <p:spPr bwMode="auto">
            <a:xfrm>
              <a:off x="1366" y="2363"/>
              <a:ext cx="408" cy="273"/>
            </a:xfrm>
            <a:custGeom>
              <a:avLst/>
              <a:gdLst>
                <a:gd name="T0" fmla="*/ 407 w 408"/>
                <a:gd name="T1" fmla="*/ 272 h 273"/>
                <a:gd name="T2" fmla="*/ 407 w 408"/>
                <a:gd name="T3" fmla="*/ 0 h 273"/>
                <a:gd name="T4" fmla="*/ 0 w 408"/>
                <a:gd name="T5" fmla="*/ 0 h 273"/>
                <a:gd name="T6" fmla="*/ 0 w 408"/>
                <a:gd name="T7" fmla="*/ 272 h 273"/>
                <a:gd name="T8" fmla="*/ 407 w 408"/>
                <a:gd name="T9" fmla="*/ 272 h 273"/>
                <a:gd name="T10" fmla="*/ 0 60000 65536"/>
                <a:gd name="T11" fmla="*/ 0 60000 65536"/>
                <a:gd name="T12" fmla="*/ 0 60000 65536"/>
                <a:gd name="T13" fmla="*/ 0 60000 65536"/>
                <a:gd name="T14" fmla="*/ 0 60000 65536"/>
                <a:gd name="T15" fmla="*/ 0 w 408"/>
                <a:gd name="T16" fmla="*/ 0 h 273"/>
                <a:gd name="T17" fmla="*/ 408 w 408"/>
                <a:gd name="T18" fmla="*/ 273 h 273"/>
              </a:gdLst>
              <a:ahLst/>
              <a:cxnLst>
                <a:cxn ang="T10">
                  <a:pos x="T0" y="T1"/>
                </a:cxn>
                <a:cxn ang="T11">
                  <a:pos x="T2" y="T3"/>
                </a:cxn>
                <a:cxn ang="T12">
                  <a:pos x="T4" y="T5"/>
                </a:cxn>
                <a:cxn ang="T13">
                  <a:pos x="T6" y="T7"/>
                </a:cxn>
                <a:cxn ang="T14">
                  <a:pos x="T8" y="T9"/>
                </a:cxn>
              </a:cxnLst>
              <a:rect l="T15" t="T16" r="T17" b="T18"/>
              <a:pathLst>
                <a:path w="408" h="273">
                  <a:moveTo>
                    <a:pt x="407" y="272"/>
                  </a:moveTo>
                  <a:lnTo>
                    <a:pt x="407" y="0"/>
                  </a:lnTo>
                  <a:lnTo>
                    <a:pt x="0" y="0"/>
                  </a:lnTo>
                  <a:lnTo>
                    <a:pt x="0" y="272"/>
                  </a:lnTo>
                  <a:lnTo>
                    <a:pt x="407" y="272"/>
                  </a:lnTo>
                </a:path>
              </a:pathLst>
            </a:custGeom>
            <a:solidFill>
              <a:srgbClr val="FFFFFF"/>
            </a:solidFill>
            <a:ln w="12700" cap="rnd">
              <a:solidFill>
                <a:srgbClr val="000000"/>
              </a:solidFill>
              <a:round/>
              <a:headEnd/>
              <a:tailEnd/>
            </a:ln>
          </p:spPr>
          <p:txBody>
            <a:bodyPr/>
            <a:lstStyle/>
            <a:p>
              <a:endParaRPr lang="el-GR"/>
            </a:p>
          </p:txBody>
        </p:sp>
        <p:sp>
          <p:nvSpPr>
            <p:cNvPr id="39991" name="Rectangle 8"/>
            <p:cNvSpPr>
              <a:spLocks noChangeArrowheads="1"/>
            </p:cNvSpPr>
            <p:nvPr/>
          </p:nvSpPr>
          <p:spPr bwMode="auto">
            <a:xfrm>
              <a:off x="1402" y="2413"/>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Start</a:t>
              </a:r>
            </a:p>
          </p:txBody>
        </p:sp>
      </p:grpSp>
      <p:sp>
        <p:nvSpPr>
          <p:cNvPr id="1076233" name="Line 9"/>
          <p:cNvSpPr>
            <a:spLocks noChangeShapeType="1"/>
          </p:cNvSpPr>
          <p:nvPr/>
        </p:nvSpPr>
        <p:spPr bwMode="auto">
          <a:xfrm>
            <a:off x="3238500" y="5038725"/>
            <a:ext cx="576263" cy="563563"/>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9942" name="Line 10"/>
          <p:cNvSpPr>
            <a:spLocks noChangeShapeType="1"/>
          </p:cNvSpPr>
          <p:nvPr/>
        </p:nvSpPr>
        <p:spPr bwMode="auto">
          <a:xfrm>
            <a:off x="3325813" y="4852988"/>
            <a:ext cx="430212"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43" name="Line 11"/>
          <p:cNvSpPr>
            <a:spLocks noChangeShapeType="1"/>
          </p:cNvSpPr>
          <p:nvPr/>
        </p:nvSpPr>
        <p:spPr bwMode="auto">
          <a:xfrm>
            <a:off x="4413250" y="4852988"/>
            <a:ext cx="384175"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76236" name="Line 12"/>
          <p:cNvSpPr>
            <a:spLocks noChangeShapeType="1"/>
          </p:cNvSpPr>
          <p:nvPr/>
        </p:nvSpPr>
        <p:spPr bwMode="auto">
          <a:xfrm flipV="1">
            <a:off x="4325938" y="5006975"/>
            <a:ext cx="1495425" cy="692150"/>
          </a:xfrm>
          <a:prstGeom prst="line">
            <a:avLst/>
          </a:prstGeom>
          <a:noFill/>
          <a:ln w="57150">
            <a:solidFill>
              <a:srgbClr val="D9C6B4"/>
            </a:solidFill>
            <a:round/>
            <a:headEnd/>
            <a:tailEnd type="triangle" w="med" len="med"/>
          </a:ln>
          <a:effectLst>
            <a:outerShdw dist="25400" dir="5400000" algn="ctr" rotWithShape="0">
              <a:schemeClr val="bg2"/>
            </a:outerShdw>
          </a:effectLst>
        </p:spPr>
        <p:txBody>
          <a:bodyPr wrap="none" anchor="ctr"/>
          <a:lstStyle/>
          <a:p>
            <a:pPr>
              <a:defRPr/>
            </a:pPr>
            <a:endParaRPr lang="el-GR"/>
          </a:p>
        </p:txBody>
      </p:sp>
      <p:sp>
        <p:nvSpPr>
          <p:cNvPr id="39945" name="Line 13"/>
          <p:cNvSpPr>
            <a:spLocks noChangeShapeType="1"/>
          </p:cNvSpPr>
          <p:nvPr/>
        </p:nvSpPr>
        <p:spPr bwMode="auto">
          <a:xfrm>
            <a:off x="5411788" y="4852988"/>
            <a:ext cx="376237" cy="0"/>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46" name="Line 14"/>
          <p:cNvSpPr>
            <a:spLocks noChangeShapeType="1"/>
          </p:cNvSpPr>
          <p:nvPr/>
        </p:nvSpPr>
        <p:spPr bwMode="auto">
          <a:xfrm>
            <a:off x="5289550" y="4165600"/>
            <a:ext cx="519113" cy="515938"/>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47" name="Line 15"/>
          <p:cNvSpPr>
            <a:spLocks noChangeShapeType="1"/>
          </p:cNvSpPr>
          <p:nvPr/>
        </p:nvSpPr>
        <p:spPr bwMode="auto">
          <a:xfrm>
            <a:off x="6230938" y="3217863"/>
            <a:ext cx="363537" cy="5127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48" name="Line 16"/>
          <p:cNvSpPr>
            <a:spLocks noChangeShapeType="1"/>
          </p:cNvSpPr>
          <p:nvPr/>
        </p:nvSpPr>
        <p:spPr bwMode="auto">
          <a:xfrm>
            <a:off x="4403725" y="2995613"/>
            <a:ext cx="1382713"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49" name="Line 17"/>
          <p:cNvSpPr>
            <a:spLocks noChangeShapeType="1"/>
          </p:cNvSpPr>
          <p:nvPr/>
        </p:nvSpPr>
        <p:spPr bwMode="auto">
          <a:xfrm>
            <a:off x="4368800" y="2219325"/>
            <a:ext cx="1449388" cy="620713"/>
          </a:xfrm>
          <a:prstGeom prst="line">
            <a:avLst/>
          </a:prstGeom>
          <a:noFill/>
          <a:ln w="57150">
            <a:solidFill>
              <a:srgbClr val="FF99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50" name="Line 18"/>
          <p:cNvSpPr>
            <a:spLocks noChangeShapeType="1"/>
          </p:cNvSpPr>
          <p:nvPr/>
        </p:nvSpPr>
        <p:spPr bwMode="auto">
          <a:xfrm flipV="1">
            <a:off x="3252788" y="2641600"/>
            <a:ext cx="561975" cy="571500"/>
          </a:xfrm>
          <a:prstGeom prst="line">
            <a:avLst/>
          </a:prstGeom>
          <a:noFill/>
          <a:ln w="57150">
            <a:solidFill>
              <a:srgbClr val="FF99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51" name="Line 19"/>
          <p:cNvSpPr>
            <a:spLocks noChangeShapeType="1"/>
          </p:cNvSpPr>
          <p:nvPr/>
        </p:nvSpPr>
        <p:spPr bwMode="auto">
          <a:xfrm>
            <a:off x="3340100" y="3392488"/>
            <a:ext cx="438150"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52" name="Line 20"/>
          <p:cNvSpPr>
            <a:spLocks noChangeShapeType="1"/>
          </p:cNvSpPr>
          <p:nvPr/>
        </p:nvSpPr>
        <p:spPr bwMode="auto">
          <a:xfrm>
            <a:off x="3275013" y="3592513"/>
            <a:ext cx="574675" cy="566737"/>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53" name="Line 21"/>
          <p:cNvSpPr>
            <a:spLocks noChangeShapeType="1"/>
          </p:cNvSpPr>
          <p:nvPr/>
        </p:nvSpPr>
        <p:spPr bwMode="auto">
          <a:xfrm flipV="1">
            <a:off x="6080125" y="3321050"/>
            <a:ext cx="0" cy="1285875"/>
          </a:xfrm>
          <a:prstGeom prst="line">
            <a:avLst/>
          </a:prstGeom>
          <a:noFill/>
          <a:ln w="57150">
            <a:solidFill>
              <a:srgbClr val="D3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54" name="Line 22"/>
          <p:cNvSpPr>
            <a:spLocks noChangeShapeType="1"/>
          </p:cNvSpPr>
          <p:nvPr/>
        </p:nvSpPr>
        <p:spPr bwMode="auto">
          <a:xfrm>
            <a:off x="4402138" y="4365625"/>
            <a:ext cx="384175" cy="0"/>
          </a:xfrm>
          <a:prstGeom prst="line">
            <a:avLst/>
          </a:prstGeom>
          <a:noFill/>
          <a:ln w="57150">
            <a:solidFill>
              <a:srgbClr val="8CC9B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nvGrpSpPr>
          <p:cNvPr id="39955" name="Group 23"/>
          <p:cNvGrpSpPr>
            <a:grpSpLocks/>
          </p:cNvGrpSpPr>
          <p:nvPr/>
        </p:nvGrpSpPr>
        <p:grpSpPr bwMode="auto">
          <a:xfrm>
            <a:off x="5781675" y="2697163"/>
            <a:ext cx="596900" cy="596900"/>
            <a:chOff x="3642" y="1699"/>
            <a:chExt cx="376" cy="376"/>
          </a:xfrm>
        </p:grpSpPr>
        <p:sp>
          <p:nvSpPr>
            <p:cNvPr id="39988" name="Oval 24"/>
            <p:cNvSpPr>
              <a:spLocks noChangeArrowheads="1"/>
            </p:cNvSpPr>
            <p:nvPr/>
          </p:nvSpPr>
          <p:spPr bwMode="auto">
            <a:xfrm>
              <a:off x="3642"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89" name="Rectangle 25"/>
            <p:cNvSpPr>
              <a:spLocks noChangeArrowheads="1"/>
            </p:cNvSpPr>
            <p:nvPr/>
          </p:nvSpPr>
          <p:spPr bwMode="auto">
            <a:xfrm>
              <a:off x="3743" y="173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K</a:t>
              </a:r>
            </a:p>
            <a:p>
              <a:pPr algn="ctr"/>
              <a:r>
                <a:rPr lang="en-US" altLang="el-GR" sz="1400" b="1">
                  <a:solidFill>
                    <a:srgbClr val="000000"/>
                  </a:solidFill>
                  <a:latin typeface="Arial" charset="0"/>
                </a:rPr>
                <a:t>6 </a:t>
              </a:r>
            </a:p>
          </p:txBody>
        </p:sp>
      </p:grpSp>
      <p:grpSp>
        <p:nvGrpSpPr>
          <p:cNvPr id="39956" name="Group 26"/>
          <p:cNvGrpSpPr>
            <a:grpSpLocks/>
          </p:cNvGrpSpPr>
          <p:nvPr/>
        </p:nvGrpSpPr>
        <p:grpSpPr bwMode="auto">
          <a:xfrm>
            <a:off x="3790950" y="1836738"/>
            <a:ext cx="596900" cy="4270375"/>
            <a:chOff x="2388" y="1157"/>
            <a:chExt cx="376" cy="2690"/>
          </a:xfrm>
        </p:grpSpPr>
        <p:sp>
          <p:nvSpPr>
            <p:cNvPr id="39978" name="Oval 27"/>
            <p:cNvSpPr>
              <a:spLocks noChangeArrowheads="1"/>
            </p:cNvSpPr>
            <p:nvPr/>
          </p:nvSpPr>
          <p:spPr bwMode="auto">
            <a:xfrm>
              <a:off x="2388" y="347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79" name="Oval 28"/>
            <p:cNvSpPr>
              <a:spLocks noChangeArrowheads="1"/>
            </p:cNvSpPr>
            <p:nvPr/>
          </p:nvSpPr>
          <p:spPr bwMode="auto">
            <a:xfrm>
              <a:off x="2388"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80" name="Oval 29"/>
            <p:cNvSpPr>
              <a:spLocks noChangeArrowheads="1"/>
            </p:cNvSpPr>
            <p:nvPr/>
          </p:nvSpPr>
          <p:spPr bwMode="auto">
            <a:xfrm>
              <a:off x="2388" y="1157"/>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81" name="Oval 30"/>
            <p:cNvSpPr>
              <a:spLocks noChangeArrowheads="1"/>
            </p:cNvSpPr>
            <p:nvPr/>
          </p:nvSpPr>
          <p:spPr bwMode="auto">
            <a:xfrm>
              <a:off x="2388" y="169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82" name="Oval 31"/>
            <p:cNvSpPr>
              <a:spLocks noChangeArrowheads="1"/>
            </p:cNvSpPr>
            <p:nvPr/>
          </p:nvSpPr>
          <p:spPr bwMode="auto">
            <a:xfrm>
              <a:off x="2388" y="2311"/>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83" name="Rectangle 32"/>
            <p:cNvSpPr>
              <a:spLocks noChangeArrowheads="1"/>
            </p:cNvSpPr>
            <p:nvPr/>
          </p:nvSpPr>
          <p:spPr bwMode="auto">
            <a:xfrm>
              <a:off x="2458" y="11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I</a:t>
              </a:r>
            </a:p>
            <a:p>
              <a:pPr algn="ctr"/>
              <a:r>
                <a:rPr lang="en-US" altLang="el-GR" sz="1400" b="1">
                  <a:solidFill>
                    <a:srgbClr val="000000"/>
                  </a:solidFill>
                  <a:latin typeface="Arial" charset="0"/>
                </a:rPr>
                <a:t>15 </a:t>
              </a:r>
            </a:p>
          </p:txBody>
        </p:sp>
        <p:sp>
          <p:nvSpPr>
            <p:cNvPr id="39984" name="Rectangle 33"/>
            <p:cNvSpPr>
              <a:spLocks noChangeArrowheads="1"/>
            </p:cNvSpPr>
            <p:nvPr/>
          </p:nvSpPr>
          <p:spPr bwMode="auto">
            <a:xfrm>
              <a:off x="2458"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F</a:t>
              </a:r>
            </a:p>
            <a:p>
              <a:pPr algn="ctr"/>
              <a:r>
                <a:rPr lang="en-US" altLang="el-GR" sz="1400" b="1">
                  <a:solidFill>
                    <a:srgbClr val="000000"/>
                  </a:solidFill>
                  <a:latin typeface="Arial" charset="0"/>
                </a:rPr>
                <a:t>10 </a:t>
              </a:r>
            </a:p>
          </p:txBody>
        </p:sp>
        <p:sp>
          <p:nvSpPr>
            <p:cNvPr id="39985" name="Rectangle 34"/>
            <p:cNvSpPr>
              <a:spLocks noChangeArrowheads="1"/>
            </p:cNvSpPr>
            <p:nvPr/>
          </p:nvSpPr>
          <p:spPr bwMode="auto">
            <a:xfrm>
              <a:off x="2458"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C</a:t>
              </a:r>
            </a:p>
            <a:p>
              <a:pPr algn="ctr"/>
              <a:r>
                <a:rPr lang="en-US" altLang="el-GR" sz="1400" b="1">
                  <a:solidFill>
                    <a:srgbClr val="000000"/>
                  </a:solidFill>
                  <a:latin typeface="Arial" charset="0"/>
                </a:rPr>
                <a:t>10 </a:t>
              </a:r>
            </a:p>
          </p:txBody>
        </p:sp>
        <p:sp>
          <p:nvSpPr>
            <p:cNvPr id="39986" name="Rectangle 35"/>
            <p:cNvSpPr>
              <a:spLocks noChangeArrowheads="1"/>
            </p:cNvSpPr>
            <p:nvPr/>
          </p:nvSpPr>
          <p:spPr bwMode="auto">
            <a:xfrm>
              <a:off x="2458"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D</a:t>
              </a:r>
            </a:p>
            <a:p>
              <a:pPr algn="ctr"/>
              <a:r>
                <a:rPr lang="en-US" altLang="el-GR" sz="1400" b="1">
                  <a:solidFill>
                    <a:srgbClr val="000000"/>
                  </a:solidFill>
                  <a:latin typeface="Arial" charset="0"/>
                </a:rPr>
                <a:t>10 </a:t>
              </a:r>
            </a:p>
          </p:txBody>
        </p:sp>
        <p:sp>
          <p:nvSpPr>
            <p:cNvPr id="39987" name="Rectangle 36"/>
            <p:cNvSpPr>
              <a:spLocks noChangeArrowheads="1"/>
            </p:cNvSpPr>
            <p:nvPr/>
          </p:nvSpPr>
          <p:spPr bwMode="auto">
            <a:xfrm>
              <a:off x="2458" y="350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E</a:t>
              </a:r>
            </a:p>
            <a:p>
              <a:pPr algn="ctr"/>
              <a:r>
                <a:rPr lang="en-US" altLang="el-GR" sz="1400" b="1">
                  <a:solidFill>
                    <a:srgbClr val="000000"/>
                  </a:solidFill>
                  <a:latin typeface="Arial" charset="0"/>
                </a:rPr>
                <a:t>24 </a:t>
              </a:r>
            </a:p>
          </p:txBody>
        </p:sp>
      </p:grpSp>
      <p:grpSp>
        <p:nvGrpSpPr>
          <p:cNvPr id="39957" name="Group 37"/>
          <p:cNvGrpSpPr>
            <a:grpSpLocks/>
          </p:cNvGrpSpPr>
          <p:nvPr/>
        </p:nvGrpSpPr>
        <p:grpSpPr bwMode="auto">
          <a:xfrm>
            <a:off x="4816475" y="3670300"/>
            <a:ext cx="598488" cy="1481138"/>
            <a:chOff x="3034" y="2312"/>
            <a:chExt cx="377" cy="933"/>
          </a:xfrm>
        </p:grpSpPr>
        <p:sp>
          <p:nvSpPr>
            <p:cNvPr id="39974" name="Oval 38"/>
            <p:cNvSpPr>
              <a:spLocks noChangeArrowheads="1"/>
            </p:cNvSpPr>
            <p:nvPr/>
          </p:nvSpPr>
          <p:spPr bwMode="auto">
            <a:xfrm>
              <a:off x="3035" y="2312"/>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75" name="Oval 39"/>
            <p:cNvSpPr>
              <a:spLocks noChangeArrowheads="1"/>
            </p:cNvSpPr>
            <p:nvPr/>
          </p:nvSpPr>
          <p:spPr bwMode="auto">
            <a:xfrm>
              <a:off x="3034"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76" name="Rectangle 40"/>
            <p:cNvSpPr>
              <a:spLocks noChangeArrowheads="1"/>
            </p:cNvSpPr>
            <p:nvPr/>
          </p:nvSpPr>
          <p:spPr bwMode="auto">
            <a:xfrm>
              <a:off x="3104" y="2346"/>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G</a:t>
              </a:r>
            </a:p>
            <a:p>
              <a:pPr algn="ctr"/>
              <a:r>
                <a:rPr lang="en-US" altLang="el-GR" sz="1400" b="1">
                  <a:solidFill>
                    <a:srgbClr val="000000"/>
                  </a:solidFill>
                  <a:latin typeface="Arial" charset="0"/>
                </a:rPr>
                <a:t>35 </a:t>
              </a:r>
            </a:p>
          </p:txBody>
        </p:sp>
        <p:sp>
          <p:nvSpPr>
            <p:cNvPr id="39977" name="Rectangle 41"/>
            <p:cNvSpPr>
              <a:spLocks noChangeArrowheads="1"/>
            </p:cNvSpPr>
            <p:nvPr/>
          </p:nvSpPr>
          <p:spPr bwMode="auto">
            <a:xfrm>
              <a:off x="3104" y="290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H</a:t>
              </a:r>
            </a:p>
            <a:p>
              <a:pPr algn="ctr"/>
              <a:r>
                <a:rPr lang="en-US" altLang="el-GR" sz="1400" b="1">
                  <a:solidFill>
                    <a:srgbClr val="000000"/>
                  </a:solidFill>
                  <a:latin typeface="Arial" charset="0"/>
                </a:rPr>
                <a:t>40 </a:t>
              </a:r>
            </a:p>
          </p:txBody>
        </p:sp>
      </p:grpSp>
      <p:grpSp>
        <p:nvGrpSpPr>
          <p:cNvPr id="39958" name="Group 42"/>
          <p:cNvGrpSpPr>
            <a:grpSpLocks/>
          </p:cNvGrpSpPr>
          <p:nvPr/>
        </p:nvGrpSpPr>
        <p:grpSpPr bwMode="auto">
          <a:xfrm>
            <a:off x="5781675" y="4554538"/>
            <a:ext cx="596900" cy="596900"/>
            <a:chOff x="3642" y="2869"/>
            <a:chExt cx="376" cy="376"/>
          </a:xfrm>
        </p:grpSpPr>
        <p:sp>
          <p:nvSpPr>
            <p:cNvPr id="39972" name="Oval 43"/>
            <p:cNvSpPr>
              <a:spLocks noChangeArrowheads="1"/>
            </p:cNvSpPr>
            <p:nvPr/>
          </p:nvSpPr>
          <p:spPr bwMode="auto">
            <a:xfrm>
              <a:off x="3642" y="2869"/>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73" name="Rectangle 44"/>
            <p:cNvSpPr>
              <a:spLocks noChangeArrowheads="1"/>
            </p:cNvSpPr>
            <p:nvPr/>
          </p:nvSpPr>
          <p:spPr bwMode="auto">
            <a:xfrm>
              <a:off x="3743"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J</a:t>
              </a:r>
            </a:p>
            <a:p>
              <a:pPr algn="ctr"/>
              <a:r>
                <a:rPr lang="en-US" altLang="el-GR" sz="1400" b="1">
                  <a:solidFill>
                    <a:srgbClr val="000000"/>
                  </a:solidFill>
                  <a:latin typeface="Arial" charset="0"/>
                </a:rPr>
                <a:t>4 </a:t>
              </a:r>
            </a:p>
          </p:txBody>
        </p:sp>
      </p:grpSp>
      <p:grpSp>
        <p:nvGrpSpPr>
          <p:cNvPr id="39959" name="Group 45"/>
          <p:cNvGrpSpPr>
            <a:grpSpLocks/>
          </p:cNvGrpSpPr>
          <p:nvPr/>
        </p:nvGrpSpPr>
        <p:grpSpPr bwMode="auto">
          <a:xfrm>
            <a:off x="2722563" y="2698750"/>
            <a:ext cx="596900" cy="2451100"/>
            <a:chOff x="1715" y="1700"/>
            <a:chExt cx="376" cy="1544"/>
          </a:xfrm>
        </p:grpSpPr>
        <p:sp>
          <p:nvSpPr>
            <p:cNvPr id="39968" name="Oval 46"/>
            <p:cNvSpPr>
              <a:spLocks noChangeArrowheads="1"/>
            </p:cNvSpPr>
            <p:nvPr/>
          </p:nvSpPr>
          <p:spPr bwMode="auto">
            <a:xfrm>
              <a:off x="1715" y="1700"/>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69" name="Oval 47"/>
            <p:cNvSpPr>
              <a:spLocks noChangeArrowheads="1"/>
            </p:cNvSpPr>
            <p:nvPr/>
          </p:nvSpPr>
          <p:spPr bwMode="auto">
            <a:xfrm>
              <a:off x="1715" y="2868"/>
              <a:ext cx="376" cy="376"/>
            </a:xfrm>
            <a:prstGeom prst="ellipse">
              <a:avLst/>
            </a:prstGeom>
            <a:solidFill>
              <a:srgbClr val="F4EFE4"/>
            </a:solidFill>
            <a:ln w="38100">
              <a:solidFill>
                <a:srgbClr val="D9C6B4"/>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70" name="Rectangle 48"/>
            <p:cNvSpPr>
              <a:spLocks noChangeArrowheads="1"/>
            </p:cNvSpPr>
            <p:nvPr/>
          </p:nvSpPr>
          <p:spPr bwMode="auto">
            <a:xfrm>
              <a:off x="1784" y="1733"/>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A</a:t>
              </a:r>
            </a:p>
            <a:p>
              <a:pPr algn="ctr"/>
              <a:r>
                <a:rPr lang="en-US" altLang="el-GR" sz="1400" b="1">
                  <a:solidFill>
                    <a:srgbClr val="000000"/>
                  </a:solidFill>
                  <a:latin typeface="Arial" charset="0"/>
                </a:rPr>
                <a:t>12 </a:t>
              </a:r>
            </a:p>
          </p:txBody>
        </p:sp>
        <p:sp>
          <p:nvSpPr>
            <p:cNvPr id="39971" name="Rectangle 49"/>
            <p:cNvSpPr>
              <a:spLocks noChangeArrowheads="1"/>
            </p:cNvSpPr>
            <p:nvPr/>
          </p:nvSpPr>
          <p:spPr bwMode="auto">
            <a:xfrm>
              <a:off x="1815" y="2903"/>
              <a:ext cx="1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7" tIns="31750" rIns="65087" bIns="31750">
              <a:spAutoFit/>
            </a:bodyPr>
            <a:lstStyle>
              <a:lvl1pPr defTabSz="373063" eaLnBrk="0" hangingPunct="0">
                <a:defRPr>
                  <a:solidFill>
                    <a:schemeClr val="tx1"/>
                  </a:solidFill>
                  <a:latin typeface="Comic Sans MS" pitchFamily="66" charset="0"/>
                  <a:cs typeface="Arial" charset="0"/>
                </a:defRPr>
              </a:lvl1pPr>
              <a:lvl2pPr marL="742950" indent="-285750" defTabSz="373063" eaLnBrk="0" hangingPunct="0">
                <a:defRPr>
                  <a:solidFill>
                    <a:schemeClr val="tx1"/>
                  </a:solidFill>
                  <a:latin typeface="Comic Sans MS" pitchFamily="66" charset="0"/>
                  <a:cs typeface="Arial" charset="0"/>
                </a:defRPr>
              </a:lvl2pPr>
              <a:lvl3pPr marL="1143000" indent="-228600" defTabSz="373063" eaLnBrk="0" hangingPunct="0">
                <a:defRPr>
                  <a:solidFill>
                    <a:schemeClr val="tx1"/>
                  </a:solidFill>
                  <a:latin typeface="Comic Sans MS" pitchFamily="66" charset="0"/>
                  <a:cs typeface="Arial" charset="0"/>
                </a:defRPr>
              </a:lvl3pPr>
              <a:lvl4pPr marL="1600200" indent="-228600" defTabSz="373063" eaLnBrk="0" hangingPunct="0">
                <a:defRPr>
                  <a:solidFill>
                    <a:schemeClr val="tx1"/>
                  </a:solidFill>
                  <a:latin typeface="Comic Sans MS" pitchFamily="66" charset="0"/>
                  <a:cs typeface="Arial" charset="0"/>
                </a:defRPr>
              </a:lvl4pPr>
              <a:lvl5pPr marL="2057400" indent="-228600" defTabSz="373063" eaLnBrk="0" hangingPunct="0">
                <a:defRPr>
                  <a:solidFill>
                    <a:schemeClr val="tx1"/>
                  </a:solidFill>
                  <a:latin typeface="Comic Sans MS" pitchFamily="66" charset="0"/>
                  <a:cs typeface="Arial" charset="0"/>
                </a:defRPr>
              </a:lvl5pPr>
              <a:lvl6pPr marL="2514600" indent="-228600" defTabSz="3730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3730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3730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373063"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400" b="1">
                  <a:solidFill>
                    <a:srgbClr val="000000"/>
                  </a:solidFill>
                  <a:latin typeface="Arial" charset="0"/>
                </a:rPr>
                <a:t>B</a:t>
              </a:r>
            </a:p>
            <a:p>
              <a:pPr algn="ctr"/>
              <a:r>
                <a:rPr lang="en-US" altLang="el-GR" sz="1400" b="1">
                  <a:solidFill>
                    <a:srgbClr val="000000"/>
                  </a:solidFill>
                  <a:latin typeface="Arial" charset="0"/>
                </a:rPr>
                <a:t>9 </a:t>
              </a:r>
            </a:p>
          </p:txBody>
        </p:sp>
      </p:grpSp>
      <p:sp>
        <p:nvSpPr>
          <p:cNvPr id="39960" name="Line 50"/>
          <p:cNvSpPr>
            <a:spLocks noChangeShapeType="1"/>
          </p:cNvSpPr>
          <p:nvPr/>
        </p:nvSpPr>
        <p:spPr bwMode="auto">
          <a:xfrm flipV="1">
            <a:off x="2532063" y="3667125"/>
            <a:ext cx="280987" cy="4524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61" name="Line 51"/>
          <p:cNvSpPr>
            <a:spLocks noChangeShapeType="1"/>
          </p:cNvSpPr>
          <p:nvPr/>
        </p:nvSpPr>
        <p:spPr bwMode="auto">
          <a:xfrm>
            <a:off x="2532063" y="4200525"/>
            <a:ext cx="274637" cy="4222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9962" name="Rectangle 52"/>
          <p:cNvSpPr>
            <a:spLocks noChangeArrowheads="1"/>
          </p:cNvSpPr>
          <p:nvPr/>
        </p:nvSpPr>
        <p:spPr bwMode="auto">
          <a:xfrm>
            <a:off x="431800" y="1598613"/>
            <a:ext cx="3986213" cy="2562225"/>
          </a:xfrm>
          <a:prstGeom prst="rect">
            <a:avLst/>
          </a:prstGeom>
          <a:solidFill>
            <a:srgbClr val="FFF5E8"/>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63" name="Line 53"/>
          <p:cNvSpPr>
            <a:spLocks noChangeShapeType="1"/>
          </p:cNvSpPr>
          <p:nvPr/>
        </p:nvSpPr>
        <p:spPr bwMode="auto">
          <a:xfrm>
            <a:off x="395288" y="2251075"/>
            <a:ext cx="4032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9964" name="Rectangle 54"/>
          <p:cNvSpPr>
            <a:spLocks noChangeArrowheads="1"/>
          </p:cNvSpPr>
          <p:nvPr/>
        </p:nvSpPr>
        <p:spPr bwMode="auto">
          <a:xfrm>
            <a:off x="428625" y="1593850"/>
            <a:ext cx="3992563" cy="642938"/>
          </a:xfrm>
          <a:prstGeom prst="rect">
            <a:avLst/>
          </a:prstGeom>
          <a:solidFill>
            <a:srgbClr val="F3C297"/>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39965" name="Rectangle 55"/>
          <p:cNvSpPr>
            <a:spLocks noChangeArrowheads="1"/>
          </p:cNvSpPr>
          <p:nvPr/>
        </p:nvSpPr>
        <p:spPr bwMode="auto">
          <a:xfrm>
            <a:off x="611188" y="1663700"/>
            <a:ext cx="375443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tabLst>
                <a:tab pos="576263" algn="ctr"/>
                <a:tab pos="2279650" algn="ctr"/>
              </a:tabLst>
              <a:defRPr>
                <a:solidFill>
                  <a:schemeClr val="tx1"/>
                </a:solidFill>
                <a:latin typeface="Comic Sans MS" pitchFamily="66" charset="0"/>
                <a:cs typeface="Arial" charset="0"/>
              </a:defRPr>
            </a:lvl1pPr>
            <a:lvl2pPr marL="742950" indent="-285750" defTabSz="762000" eaLnBrk="0" hangingPunct="0">
              <a:tabLst>
                <a:tab pos="576263" algn="ctr"/>
                <a:tab pos="2279650" algn="ctr"/>
              </a:tabLst>
              <a:defRPr>
                <a:solidFill>
                  <a:schemeClr val="tx1"/>
                </a:solidFill>
                <a:latin typeface="Comic Sans MS" pitchFamily="66" charset="0"/>
                <a:cs typeface="Arial" charset="0"/>
              </a:defRPr>
            </a:lvl2pPr>
            <a:lvl3pPr marL="1143000" indent="-228600" defTabSz="762000" eaLnBrk="0" hangingPunct="0">
              <a:tabLst>
                <a:tab pos="576263" algn="ctr"/>
                <a:tab pos="2279650" algn="ctr"/>
              </a:tabLst>
              <a:defRPr>
                <a:solidFill>
                  <a:schemeClr val="tx1"/>
                </a:solidFill>
                <a:latin typeface="Comic Sans MS" pitchFamily="66" charset="0"/>
                <a:cs typeface="Arial" charset="0"/>
              </a:defRPr>
            </a:lvl3pPr>
            <a:lvl4pPr marL="1600200" indent="-228600" defTabSz="762000" eaLnBrk="0" hangingPunct="0">
              <a:tabLst>
                <a:tab pos="576263" algn="ctr"/>
                <a:tab pos="2279650" algn="ctr"/>
              </a:tabLst>
              <a:defRPr>
                <a:solidFill>
                  <a:schemeClr val="tx1"/>
                </a:solidFill>
                <a:latin typeface="Comic Sans MS" pitchFamily="66" charset="0"/>
                <a:cs typeface="Arial" charset="0"/>
              </a:defRPr>
            </a:lvl4pPr>
            <a:lvl5pPr marL="2057400" indent="-228600" defTabSz="762000" eaLnBrk="0" hangingPunct="0">
              <a:tabLst>
                <a:tab pos="576263" algn="ctr"/>
                <a:tab pos="2279650"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576263" algn="ctr"/>
                <a:tab pos="2279650" algn="ctr"/>
              </a:tabLst>
              <a:defRPr>
                <a:solidFill>
                  <a:schemeClr val="tx1"/>
                </a:solidFill>
                <a:latin typeface="Comic Sans MS" pitchFamily="66" charset="0"/>
                <a:cs typeface="Arial" charset="0"/>
              </a:defRPr>
            </a:lvl9pPr>
          </a:lstStyle>
          <a:p>
            <a:r>
              <a:rPr lang="el-GR" altLang="el-GR" sz="1600" b="1" dirty="0">
                <a:solidFill>
                  <a:srgbClr val="000000"/>
                </a:solidFill>
                <a:latin typeface="Arial" charset="0"/>
              </a:rPr>
              <a:t>Μονοπάτι</a:t>
            </a:r>
            <a:r>
              <a:rPr lang="en-US" altLang="el-GR" sz="1600" b="1" dirty="0">
                <a:solidFill>
                  <a:srgbClr val="000000"/>
                </a:solidFill>
                <a:latin typeface="Arial" charset="0"/>
              </a:rPr>
              <a:t> 	</a:t>
            </a:r>
            <a:r>
              <a:rPr lang="el-GR" altLang="el-GR" sz="1600" b="1" dirty="0">
                <a:solidFill>
                  <a:srgbClr val="000000"/>
                </a:solidFill>
                <a:latin typeface="Arial" charset="0"/>
              </a:rPr>
              <a:t>Αναμενόμενος χρόνος 		ολοκλήρωσης (εβδ</a:t>
            </a:r>
            <a:r>
              <a:rPr lang="en-US" altLang="el-GR" sz="2000" b="1" dirty="0">
                <a:solidFill>
                  <a:srgbClr val="000000"/>
                </a:solidFill>
                <a:latin typeface="Arial" charset="0"/>
              </a:rPr>
              <a:t>)</a:t>
            </a:r>
            <a:endParaRPr lang="el-GR" altLang="el-GR" sz="2000" b="1" dirty="0">
              <a:solidFill>
                <a:srgbClr val="000000"/>
              </a:solidFill>
              <a:latin typeface="Arial" charset="0"/>
            </a:endParaRPr>
          </a:p>
          <a:p>
            <a:endParaRPr lang="en-US" altLang="el-GR" sz="2000" b="1" dirty="0">
              <a:solidFill>
                <a:srgbClr val="000000"/>
              </a:solidFill>
              <a:latin typeface="Arial" charset="0"/>
            </a:endParaRPr>
          </a:p>
          <a:p>
            <a:r>
              <a:rPr lang="en-US" altLang="el-GR" sz="2000" b="1" dirty="0">
                <a:solidFill>
                  <a:srgbClr val="000000"/>
                </a:solidFill>
                <a:latin typeface="Arial" charset="0"/>
              </a:rPr>
              <a:t>A-F-K	28</a:t>
            </a:r>
          </a:p>
          <a:p>
            <a:r>
              <a:rPr lang="en-US" altLang="el-GR" sz="2000" b="1" dirty="0">
                <a:solidFill>
                  <a:srgbClr val="000000"/>
                </a:solidFill>
                <a:latin typeface="Arial" charset="0"/>
              </a:rPr>
              <a:t>A-I-K	33</a:t>
            </a:r>
          </a:p>
          <a:p>
            <a:r>
              <a:rPr lang="en-US" altLang="el-GR" sz="2000" b="1" dirty="0">
                <a:solidFill>
                  <a:srgbClr val="000000"/>
                </a:solidFill>
                <a:latin typeface="Arial" charset="0"/>
              </a:rPr>
              <a:t>A-C-G-J-K	67</a:t>
            </a:r>
          </a:p>
          <a:p>
            <a:r>
              <a:rPr lang="en-US" altLang="el-GR" sz="2000" b="1" dirty="0">
                <a:solidFill>
                  <a:srgbClr val="000000"/>
                </a:solidFill>
                <a:latin typeface="Arial" charset="0"/>
              </a:rPr>
              <a:t>B-D-H-J-K	69</a:t>
            </a:r>
          </a:p>
          <a:p>
            <a:r>
              <a:rPr lang="en-US" altLang="el-GR" sz="2000" b="1" dirty="0">
                <a:solidFill>
                  <a:srgbClr val="000000"/>
                </a:solidFill>
                <a:latin typeface="Arial" charset="0"/>
              </a:rPr>
              <a:t>B-E-J-K	43</a:t>
            </a:r>
          </a:p>
        </p:txBody>
      </p:sp>
      <p:sp>
        <p:nvSpPr>
          <p:cNvPr id="28702" name="Rectangle 56"/>
          <p:cNvSpPr>
            <a:spLocks noGrp="1" noChangeArrowheads="1"/>
          </p:cNvSpPr>
          <p:nvPr>
            <p:ph type="title"/>
          </p:nvPr>
        </p:nvSpPr>
        <p:spPr/>
        <p:txBody>
          <a:bodyPr/>
          <a:lstStyle/>
          <a:p>
            <a:pPr eaLnBrk="1" fontAlgn="auto" hangingPunct="1">
              <a:spcAft>
                <a:spcPts val="0"/>
              </a:spcAft>
              <a:defRPr/>
            </a:pPr>
            <a:r>
              <a:rPr lang="el-GR" dirty="0" smtClean="0"/>
              <a:t>Διάρκεια μονοπατιών</a:t>
            </a:r>
          </a:p>
        </p:txBody>
      </p:sp>
      <p:sp>
        <p:nvSpPr>
          <p:cNvPr id="39967" name="Oval 57"/>
          <p:cNvSpPr>
            <a:spLocks noChangeArrowheads="1"/>
          </p:cNvSpPr>
          <p:nvPr/>
        </p:nvSpPr>
        <p:spPr bwMode="auto">
          <a:xfrm>
            <a:off x="269875" y="3429000"/>
            <a:ext cx="3238500" cy="500063"/>
          </a:xfrm>
          <a:prstGeom prst="ellipse">
            <a:avLst/>
          </a:prstGeom>
          <a:noFill/>
          <a:ln w="76200">
            <a:solidFill>
              <a:srgbClr val="D3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Tree>
    <p:extLst>
      <p:ext uri="{BB962C8B-B14F-4D97-AF65-F5344CB8AC3E}">
        <p14:creationId xmlns:p14="http://schemas.microsoft.com/office/powerpoint/2010/main" val="2859083928"/>
      </p:ext>
    </p:extLst>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lnSpc>
                <a:spcPct val="90000"/>
              </a:lnSpc>
            </a:pPr>
            <a:r>
              <a:rPr lang="el-GR" altLang="el-GR" b="1" dirty="0" smtClean="0"/>
              <a:t>Βασικές εξαρτήσεις (</a:t>
            </a:r>
            <a:r>
              <a:rPr lang="en-US" altLang="el-GR" b="1" dirty="0" smtClean="0"/>
              <a:t>Mandatory</a:t>
            </a:r>
            <a:r>
              <a:rPr lang="en-US" altLang="el-GR" dirty="0" smtClean="0"/>
              <a:t> </a:t>
            </a:r>
            <a:r>
              <a:rPr lang="en-US" altLang="el-GR" b="1" dirty="0" smtClean="0"/>
              <a:t>Dependencies</a:t>
            </a:r>
            <a:r>
              <a:rPr lang="el-GR" altLang="el-GR" dirty="0" smtClean="0"/>
              <a:t>)</a:t>
            </a:r>
            <a:endParaRPr lang="en-US" altLang="el-GR" dirty="0" smtClean="0"/>
          </a:p>
          <a:p>
            <a:pPr lvl="2" eaLnBrk="1" hangingPunct="1">
              <a:lnSpc>
                <a:spcPct val="90000"/>
              </a:lnSpc>
            </a:pPr>
            <a:r>
              <a:rPr lang="el-GR" altLang="el-GR" dirty="0" smtClean="0"/>
              <a:t>Εξαρτήσεις που προκύπτουν από τεχνικές και μεθόδους (</a:t>
            </a:r>
            <a:r>
              <a:rPr lang="en-US" altLang="el-GR" dirty="0" smtClean="0"/>
              <a:t>“Hard logic” dependencies</a:t>
            </a:r>
            <a:r>
              <a:rPr lang="el-GR" altLang="el-GR" dirty="0" smtClean="0"/>
              <a:t>)</a:t>
            </a:r>
            <a:endParaRPr lang="en-US" altLang="el-GR" dirty="0" smtClean="0"/>
          </a:p>
          <a:p>
            <a:pPr lvl="2" eaLnBrk="1" hangingPunct="1">
              <a:lnSpc>
                <a:spcPct val="90000"/>
              </a:lnSpc>
            </a:pPr>
            <a:r>
              <a:rPr lang="el-GR" altLang="el-GR" dirty="0" smtClean="0"/>
              <a:t>Περιορισμοί από το φυσικό αντικείμενο (</a:t>
            </a:r>
            <a:r>
              <a:rPr lang="en-US" altLang="el-GR" dirty="0" smtClean="0"/>
              <a:t>Nature of the work dictates an ordering</a:t>
            </a:r>
            <a:r>
              <a:rPr lang="el-GR" altLang="el-GR" dirty="0" smtClean="0"/>
              <a:t>)</a:t>
            </a:r>
            <a:endParaRPr lang="en-US" altLang="el-GR" dirty="0" smtClean="0"/>
          </a:p>
          <a:p>
            <a:pPr lvl="2" eaLnBrk="1" hangingPunct="1">
              <a:lnSpc>
                <a:spcPct val="90000"/>
              </a:lnSpc>
            </a:pPr>
            <a:r>
              <a:rPr lang="el-GR" altLang="el-GR" dirty="0" smtClean="0"/>
              <a:t>Παράδειγμα </a:t>
            </a:r>
            <a:r>
              <a:rPr lang="en-US" altLang="el-GR" dirty="0" smtClean="0"/>
              <a:t>: </a:t>
            </a:r>
            <a:r>
              <a:rPr lang="el-GR" altLang="el-GR" dirty="0" smtClean="0"/>
              <a:t>Κωδικοποίηση πριν τον έλεγχο </a:t>
            </a:r>
          </a:p>
          <a:p>
            <a:pPr>
              <a:lnSpc>
                <a:spcPct val="90000"/>
              </a:lnSpc>
            </a:pPr>
            <a:r>
              <a:rPr lang="el-GR" altLang="el-GR" b="1" dirty="0" smtClean="0"/>
              <a:t>Προαιρετικές εξαρτήσεις (</a:t>
            </a:r>
            <a:r>
              <a:rPr lang="en-US" altLang="el-GR" b="1" dirty="0" smtClean="0"/>
              <a:t>Discretionary</a:t>
            </a:r>
            <a:r>
              <a:rPr lang="en-US" altLang="el-GR" dirty="0" smtClean="0"/>
              <a:t> </a:t>
            </a:r>
            <a:r>
              <a:rPr lang="en-US" altLang="el-GR" b="1" dirty="0" smtClean="0"/>
              <a:t>Dependencies</a:t>
            </a:r>
            <a:r>
              <a:rPr lang="el-GR" altLang="el-GR" dirty="0" smtClean="0"/>
              <a:t>)</a:t>
            </a:r>
            <a:endParaRPr lang="en-US" altLang="el-GR" dirty="0" smtClean="0"/>
          </a:p>
          <a:p>
            <a:pPr lvl="2">
              <a:lnSpc>
                <a:spcPct val="90000"/>
              </a:lnSpc>
            </a:pPr>
            <a:r>
              <a:rPr lang="en-US" altLang="el-GR" dirty="0" smtClean="0"/>
              <a:t>“Soft logic” dependencies</a:t>
            </a:r>
          </a:p>
          <a:p>
            <a:pPr lvl="2" eaLnBrk="1" hangingPunct="1">
              <a:lnSpc>
                <a:spcPct val="90000"/>
              </a:lnSpc>
            </a:pPr>
            <a:r>
              <a:rPr lang="el-GR" altLang="el-GR" dirty="0" smtClean="0"/>
              <a:t>Προκύπτουν από τη διαχείριση έργων (</a:t>
            </a:r>
            <a:r>
              <a:rPr lang="en-US" altLang="el-GR" dirty="0" smtClean="0"/>
              <a:t>Determined by the project management team</a:t>
            </a:r>
            <a:r>
              <a:rPr lang="el-GR" altLang="el-GR" dirty="0" smtClean="0"/>
              <a:t>)</a:t>
            </a:r>
            <a:endParaRPr lang="en-US" altLang="el-GR" dirty="0" smtClean="0"/>
          </a:p>
        </p:txBody>
      </p:sp>
      <p:sp>
        <p:nvSpPr>
          <p:cNvPr id="373762" name="Rectangle 2"/>
          <p:cNvSpPr>
            <a:spLocks noGrp="1" noChangeArrowheads="1"/>
          </p:cNvSpPr>
          <p:nvPr>
            <p:ph type="title"/>
          </p:nvPr>
        </p:nvSpPr>
        <p:spPr/>
        <p:txBody>
          <a:bodyPr/>
          <a:lstStyle/>
          <a:p>
            <a:pPr eaLnBrk="1" fontAlgn="auto" hangingPunct="1">
              <a:spcAft>
                <a:spcPts val="0"/>
              </a:spcAft>
              <a:defRPr/>
            </a:pPr>
            <a:r>
              <a:rPr lang="en-US" dirty="0"/>
              <a:t>4 </a:t>
            </a:r>
            <a:r>
              <a:rPr lang="el-GR" dirty="0" smtClean="0"/>
              <a:t>Είδη εξαρτήσεων </a:t>
            </a:r>
            <a:endParaRPr lang="en-US" dirty="0"/>
          </a:p>
        </p:txBody>
      </p:sp>
    </p:spTree>
    <p:extLst>
      <p:ext uri="{BB962C8B-B14F-4D97-AF65-F5344CB8AC3E}">
        <p14:creationId xmlns:p14="http://schemas.microsoft.com/office/powerpoint/2010/main" val="3609657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eaLnBrk="1" hangingPunct="1"/>
            <a:r>
              <a:rPr lang="el-GR" altLang="el-GR" b="1" dirty="0" smtClean="0"/>
              <a:t>Εξωτερικές εξαρτήσεις (</a:t>
            </a:r>
            <a:r>
              <a:rPr lang="en-US" altLang="el-GR" b="1" dirty="0" smtClean="0"/>
              <a:t>External Dependencies</a:t>
            </a:r>
            <a:r>
              <a:rPr lang="el-GR" altLang="el-GR" dirty="0" smtClean="0"/>
              <a:t>)</a:t>
            </a:r>
            <a:endParaRPr lang="en-US" altLang="el-GR" dirty="0" smtClean="0"/>
          </a:p>
          <a:p>
            <a:pPr lvl="2" eaLnBrk="1" hangingPunct="1"/>
            <a:r>
              <a:rPr lang="el-GR" altLang="el-GR" dirty="0" smtClean="0"/>
              <a:t>Από προμηθευτές</a:t>
            </a:r>
          </a:p>
          <a:p>
            <a:pPr lvl="2" eaLnBrk="1" hangingPunct="1"/>
            <a:r>
              <a:rPr lang="el-GR" altLang="el-GR" dirty="0" smtClean="0"/>
              <a:t>Από διαθεσιμότητα προϊόντων </a:t>
            </a:r>
            <a:endParaRPr lang="en-US" altLang="el-GR" dirty="0" smtClean="0"/>
          </a:p>
          <a:p>
            <a:pPr eaLnBrk="1" hangingPunct="1"/>
            <a:r>
              <a:rPr lang="el-GR" altLang="el-GR" b="1" dirty="0" smtClean="0"/>
              <a:t>Περιορισμοί Πόρων (</a:t>
            </a:r>
            <a:r>
              <a:rPr lang="en-US" altLang="el-GR" b="1" dirty="0" smtClean="0"/>
              <a:t>Resource Dependencies</a:t>
            </a:r>
            <a:r>
              <a:rPr lang="el-GR" altLang="el-GR" dirty="0" smtClean="0"/>
              <a:t>)</a:t>
            </a:r>
            <a:endParaRPr lang="en-US" altLang="el-GR" dirty="0" smtClean="0"/>
          </a:p>
          <a:p>
            <a:pPr lvl="2"/>
            <a:r>
              <a:rPr lang="el-GR" altLang="el-GR" dirty="0"/>
              <a:t>Προκύπτουν από περιορισμούς στους ανθρώπινους πόρους</a:t>
            </a:r>
            <a:endParaRPr lang="en-US" altLang="el-GR" dirty="0"/>
          </a:p>
          <a:p>
            <a:pPr lvl="2"/>
            <a:r>
              <a:rPr lang="el-GR" altLang="el-GR" dirty="0" smtClean="0"/>
              <a:t>Από διεργασίες που απαιτούν τους ίδιους ή πολλούς πόρους</a:t>
            </a:r>
            <a:endParaRPr lang="en-US" altLang="el-GR" dirty="0" smtClean="0"/>
          </a:p>
        </p:txBody>
      </p:sp>
      <p:sp>
        <p:nvSpPr>
          <p:cNvPr id="41987" name="4 - Θέση υποσέλιδου"/>
          <p:cNvSpPr>
            <a:spLocks noGrp="1"/>
          </p:cNvSpPr>
          <p:nvPr>
            <p:ph type="ftr" sz="quarter" idx="11"/>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400" b="1" smtClean="0">
                <a:solidFill>
                  <a:srgbClr val="FFFFFF"/>
                </a:solidFill>
              </a:rPr>
              <a:t>Q7503, Principles of Project Management, Fall 2002</a:t>
            </a:r>
          </a:p>
        </p:txBody>
      </p:sp>
      <p:sp>
        <p:nvSpPr>
          <p:cNvPr id="41988" name="5 - Θέση αριθμού διαφάνειας"/>
          <p:cNvSpPr>
            <a:spLocks noGrp="1"/>
          </p:cNvSpPr>
          <p:nvPr>
            <p:ph type="sldNum" sz="quarter" idx="12"/>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fld id="{FCC749F0-516E-412D-9499-4E1A077F3FF5}" type="slidenum">
              <a:rPr lang="en-US" altLang="el-GR" sz="1200" smtClean="0">
                <a:solidFill>
                  <a:schemeClr val="tx2"/>
                </a:solidFill>
              </a:rPr>
              <a:pPr algn="l" eaLnBrk="1" hangingPunct="1"/>
              <a:t>25</a:t>
            </a:fld>
            <a:endParaRPr lang="en-US" altLang="el-GR" sz="1200" smtClean="0">
              <a:solidFill>
                <a:schemeClr val="tx2"/>
              </a:solidFill>
            </a:endParaRPr>
          </a:p>
        </p:txBody>
      </p:sp>
      <p:sp>
        <p:nvSpPr>
          <p:cNvPr id="398338" name="Rectangle 2"/>
          <p:cNvSpPr>
            <a:spLocks noGrp="1" noChangeArrowheads="1"/>
          </p:cNvSpPr>
          <p:nvPr>
            <p:ph type="title"/>
          </p:nvPr>
        </p:nvSpPr>
        <p:spPr/>
        <p:txBody>
          <a:bodyPr/>
          <a:lstStyle/>
          <a:p>
            <a:pPr>
              <a:defRPr/>
            </a:pPr>
            <a:r>
              <a:rPr lang="en-US" dirty="0"/>
              <a:t>4 </a:t>
            </a:r>
            <a:r>
              <a:rPr lang="el-GR" dirty="0"/>
              <a:t>Είδη εξαρτήσεων </a:t>
            </a:r>
            <a:endParaRPr lang="en-US" dirty="0"/>
          </a:p>
        </p:txBody>
      </p:sp>
    </p:spTree>
    <p:extLst>
      <p:ext uri="{BB962C8B-B14F-4D97-AF65-F5344CB8AC3E}">
        <p14:creationId xmlns:p14="http://schemas.microsoft.com/office/powerpoint/2010/main" val="2484835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3"/>
          <p:cNvSpPr>
            <a:spLocks noGrp="1" noChangeArrowheads="1"/>
          </p:cNvSpPr>
          <p:nvPr>
            <p:ph idx="1"/>
          </p:nvPr>
        </p:nvSpPr>
        <p:spPr/>
        <p:txBody>
          <a:bodyPr/>
          <a:lstStyle/>
          <a:p>
            <a:pPr eaLnBrk="1" hangingPunct="1">
              <a:lnSpc>
                <a:spcPct val="90000"/>
              </a:lnSpc>
            </a:pPr>
            <a:r>
              <a:rPr lang="en-US" altLang="el-GR" sz="2800" dirty="0" smtClean="0"/>
              <a:t>Finish-to-Start (FS)</a:t>
            </a:r>
          </a:p>
          <a:p>
            <a:pPr lvl="1" eaLnBrk="1" hangingPunct="1">
              <a:lnSpc>
                <a:spcPct val="90000"/>
              </a:lnSpc>
            </a:pPr>
            <a:r>
              <a:rPr lang="en-US" altLang="el-GR" sz="1800" dirty="0" smtClean="0"/>
              <a:t>B </a:t>
            </a:r>
            <a:r>
              <a:rPr lang="el-GR" altLang="el-GR" sz="1800" dirty="0" smtClean="0"/>
              <a:t>δεν μπορεί να ξεκινήσει μέχρι να τελειώσει η</a:t>
            </a:r>
            <a:r>
              <a:rPr lang="en-US" altLang="el-GR" sz="1800" dirty="0" smtClean="0"/>
              <a:t>A</a:t>
            </a:r>
          </a:p>
          <a:p>
            <a:pPr lvl="1" eaLnBrk="1" hangingPunct="1">
              <a:lnSpc>
                <a:spcPct val="90000"/>
              </a:lnSpc>
            </a:pPr>
            <a:r>
              <a:rPr lang="en-US" altLang="el-GR" sz="1800" dirty="0" smtClean="0"/>
              <a:t>A: </a:t>
            </a:r>
            <a:r>
              <a:rPr lang="el-GR" altLang="el-GR" sz="1800" dirty="0" smtClean="0"/>
              <a:t>Κατασκευή φράκτη </a:t>
            </a:r>
            <a:r>
              <a:rPr lang="en-US" altLang="el-GR" sz="1800" dirty="0" smtClean="0"/>
              <a:t>; B: </a:t>
            </a:r>
            <a:r>
              <a:rPr lang="el-GR" altLang="el-GR" sz="1800" dirty="0" smtClean="0"/>
              <a:t>Βάψιμο</a:t>
            </a:r>
            <a:endParaRPr lang="en-US" altLang="el-GR" sz="1800" dirty="0" smtClean="0"/>
          </a:p>
          <a:p>
            <a:pPr eaLnBrk="1" hangingPunct="1">
              <a:lnSpc>
                <a:spcPct val="90000"/>
              </a:lnSpc>
            </a:pPr>
            <a:r>
              <a:rPr lang="en-US" altLang="el-GR" sz="2800" dirty="0" smtClean="0"/>
              <a:t>Start-to-Start (SS)</a:t>
            </a:r>
          </a:p>
          <a:p>
            <a:pPr lvl="1">
              <a:lnSpc>
                <a:spcPct val="90000"/>
              </a:lnSpc>
            </a:pPr>
            <a:r>
              <a:rPr lang="en-US" altLang="el-GR" sz="1800" dirty="0" smtClean="0"/>
              <a:t>B </a:t>
            </a:r>
            <a:r>
              <a:rPr lang="el-GR" altLang="el-GR" dirty="0"/>
              <a:t>δεν μπορεί να ξεκινήσει </a:t>
            </a:r>
            <a:r>
              <a:rPr lang="en-US" altLang="el-GR" dirty="0" smtClean="0"/>
              <a:t> </a:t>
            </a:r>
            <a:r>
              <a:rPr lang="el-GR" altLang="el-GR" dirty="0" smtClean="0"/>
              <a:t>μέχρι να ξεκινήσει η </a:t>
            </a:r>
            <a:r>
              <a:rPr lang="en-US" altLang="el-GR" sz="1800" dirty="0" smtClean="0"/>
              <a:t>A </a:t>
            </a:r>
            <a:endParaRPr lang="el-GR" altLang="el-GR" sz="1800" dirty="0" smtClean="0"/>
          </a:p>
          <a:p>
            <a:pPr eaLnBrk="1" hangingPunct="1">
              <a:lnSpc>
                <a:spcPct val="90000"/>
              </a:lnSpc>
            </a:pPr>
            <a:r>
              <a:rPr lang="en-US" altLang="el-GR" sz="2800" dirty="0" smtClean="0"/>
              <a:t>Finish-to-Finish (FF)</a:t>
            </a:r>
          </a:p>
          <a:p>
            <a:pPr lvl="1" eaLnBrk="1" hangingPunct="1">
              <a:lnSpc>
                <a:spcPct val="90000"/>
              </a:lnSpc>
            </a:pPr>
            <a:r>
              <a:rPr lang="en-US" altLang="el-GR" sz="1800" dirty="0" smtClean="0"/>
              <a:t>B </a:t>
            </a:r>
            <a:r>
              <a:rPr lang="el-GR" altLang="el-GR" sz="1800" dirty="0" smtClean="0"/>
              <a:t>δεν μπορεί να τελειώσει αν δεν τελειώσει η  </a:t>
            </a:r>
            <a:r>
              <a:rPr lang="en-US" altLang="el-GR" sz="1800" dirty="0" smtClean="0"/>
              <a:t>A</a:t>
            </a:r>
          </a:p>
          <a:p>
            <a:pPr lvl="1" eaLnBrk="1" hangingPunct="1">
              <a:lnSpc>
                <a:spcPct val="90000"/>
              </a:lnSpc>
            </a:pPr>
            <a:endParaRPr lang="en-US" altLang="el-GR" sz="1800" dirty="0" smtClean="0"/>
          </a:p>
          <a:p>
            <a:pPr eaLnBrk="1" hangingPunct="1">
              <a:lnSpc>
                <a:spcPct val="90000"/>
              </a:lnSpc>
            </a:pPr>
            <a:r>
              <a:rPr lang="en-US" altLang="el-GR" sz="2800" dirty="0" smtClean="0"/>
              <a:t>Start-to-Finish (SF)</a:t>
            </a:r>
          </a:p>
          <a:p>
            <a:pPr lvl="1" eaLnBrk="1" hangingPunct="1">
              <a:lnSpc>
                <a:spcPct val="90000"/>
              </a:lnSpc>
            </a:pPr>
            <a:r>
              <a:rPr lang="en-US" altLang="el-GR" sz="1800" dirty="0" smtClean="0"/>
              <a:t>B </a:t>
            </a:r>
            <a:r>
              <a:rPr lang="el-GR" altLang="el-GR" sz="1800" dirty="0" smtClean="0"/>
              <a:t>δεν μπορεί να τελειώσει αν δεν ξεκινήσει η  </a:t>
            </a:r>
            <a:r>
              <a:rPr lang="en-US" altLang="el-GR" sz="1800" dirty="0" smtClean="0"/>
              <a:t>A</a:t>
            </a:r>
          </a:p>
        </p:txBody>
      </p:sp>
      <p:sp>
        <p:nvSpPr>
          <p:cNvPr id="330754" name="Rectangle 2"/>
          <p:cNvSpPr>
            <a:spLocks noGrp="1" noChangeArrowheads="1"/>
          </p:cNvSpPr>
          <p:nvPr>
            <p:ph type="title"/>
          </p:nvPr>
        </p:nvSpPr>
        <p:spPr/>
        <p:txBody>
          <a:bodyPr/>
          <a:lstStyle/>
          <a:p>
            <a:pPr>
              <a:defRPr/>
            </a:pPr>
            <a:r>
              <a:rPr lang="el-GR" dirty="0" smtClean="0"/>
              <a:t>Σχέσεις εξαρτήσεων </a:t>
            </a:r>
            <a:endParaRPr lang="en-US" dirty="0"/>
          </a:p>
        </p:txBody>
      </p:sp>
      <p:graphicFrame>
        <p:nvGraphicFramePr>
          <p:cNvPr id="1026" name="Object 2"/>
          <p:cNvGraphicFramePr>
            <a:graphicFrameLocks noChangeAspect="1"/>
          </p:cNvGraphicFramePr>
          <p:nvPr/>
        </p:nvGraphicFramePr>
        <p:xfrm>
          <a:off x="6248400" y="1981200"/>
          <a:ext cx="1333500" cy="714375"/>
        </p:xfrm>
        <a:graphic>
          <a:graphicData uri="http://schemas.openxmlformats.org/presentationml/2006/ole">
            <mc:AlternateContent xmlns:mc="http://schemas.openxmlformats.org/markup-compatibility/2006">
              <mc:Choice xmlns:v="urn:schemas-microsoft-com:vml" Requires="v">
                <p:oleObj spid="_x0000_s2050" name="Bitmap Image" r:id="rId4" imgW="1333333" imgH="714286" progId="Paint.Picture">
                  <p:embed/>
                </p:oleObj>
              </mc:Choice>
              <mc:Fallback>
                <p:oleObj name="Bitmap Image" r:id="rId4" imgW="1333333" imgH="7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81200"/>
                        <a:ext cx="13335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248400" y="2971800"/>
          <a:ext cx="1352550" cy="714375"/>
        </p:xfrm>
        <a:graphic>
          <a:graphicData uri="http://schemas.openxmlformats.org/presentationml/2006/ole">
            <mc:AlternateContent xmlns:mc="http://schemas.openxmlformats.org/markup-compatibility/2006">
              <mc:Choice xmlns:v="urn:schemas-microsoft-com:vml" Requires="v">
                <p:oleObj spid="_x0000_s2051" name="Bitmap Image" r:id="rId6" imgW="1352381" imgH="714286" progId="Paint.Picture">
                  <p:embed/>
                </p:oleObj>
              </mc:Choice>
              <mc:Fallback>
                <p:oleObj name="Bitmap Image" r:id="rId6" imgW="1352381" imgH="71428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971800"/>
                        <a:ext cx="13525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6248400" y="4038600"/>
          <a:ext cx="1333500" cy="714375"/>
        </p:xfrm>
        <a:graphic>
          <a:graphicData uri="http://schemas.openxmlformats.org/presentationml/2006/ole">
            <mc:AlternateContent xmlns:mc="http://schemas.openxmlformats.org/markup-compatibility/2006">
              <mc:Choice xmlns:v="urn:schemas-microsoft-com:vml" Requires="v">
                <p:oleObj spid="_x0000_s2052" name="Bitmap Image" r:id="rId8" imgW="1333333" imgH="714286" progId="Paint.Picture">
                  <p:embed/>
                </p:oleObj>
              </mc:Choice>
              <mc:Fallback>
                <p:oleObj name="Bitmap Image" r:id="rId8" imgW="1333333" imgH="714286"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038600"/>
                        <a:ext cx="13335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6248400" y="5029200"/>
          <a:ext cx="1333500" cy="714375"/>
        </p:xfrm>
        <a:graphic>
          <a:graphicData uri="http://schemas.openxmlformats.org/presentationml/2006/ole">
            <mc:AlternateContent xmlns:mc="http://schemas.openxmlformats.org/markup-compatibility/2006">
              <mc:Choice xmlns:v="urn:schemas-microsoft-com:vml" Requires="v">
                <p:oleObj spid="_x0000_s2053" name="Bitmap Image" r:id="rId10" imgW="1333333" imgH="714286" progId="Paint.Picture">
                  <p:embed/>
                </p:oleObj>
              </mc:Choice>
              <mc:Fallback>
                <p:oleObj name="Bitmap Image" r:id="rId10" imgW="1333333" imgH="714286"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5029200"/>
                        <a:ext cx="13335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4357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idx="1"/>
          </p:nvPr>
        </p:nvSpPr>
        <p:spPr>
          <a:xfrm>
            <a:off x="685800" y="1633538"/>
            <a:ext cx="7772400" cy="4113212"/>
          </a:xfrm>
        </p:spPr>
        <p:txBody>
          <a:bodyPr lIns="90475" tIns="44444" rIns="90475" bIns="44444">
            <a:normAutofit/>
          </a:bodyPr>
          <a:lstStyle/>
          <a:p>
            <a:pPr marL="365760" indent="-256032" eaLnBrk="1" fontAlgn="auto" hangingPunct="1">
              <a:lnSpc>
                <a:spcPct val="90000"/>
              </a:lnSpc>
              <a:spcAft>
                <a:spcPts val="0"/>
              </a:spcAft>
              <a:buFont typeface="Wingdings 3"/>
              <a:buChar char=""/>
              <a:defRPr/>
            </a:pPr>
            <a:r>
              <a:rPr lang="el-GR" smtClean="0"/>
              <a:t>Πληροφορίες για τις δραστηριότητες</a:t>
            </a:r>
            <a:endParaRPr lang="en-US" smtClean="0"/>
          </a:p>
          <a:p>
            <a:pPr marL="621792" lvl="1" eaLnBrk="1" fontAlgn="auto" hangingPunct="1">
              <a:lnSpc>
                <a:spcPct val="90000"/>
              </a:lnSpc>
              <a:spcBef>
                <a:spcPct val="11000"/>
              </a:spcBef>
              <a:spcAft>
                <a:spcPts val="0"/>
              </a:spcAft>
              <a:buFont typeface="Verdana"/>
              <a:buChar char="◦"/>
              <a:defRPr/>
            </a:pPr>
            <a:r>
              <a:rPr lang="en-US" smtClean="0"/>
              <a:t>Earliest (</a:t>
            </a:r>
            <a:r>
              <a:rPr lang="en-US" smtClean="0">
                <a:solidFill>
                  <a:srgbClr val="CC0066"/>
                </a:solidFill>
              </a:rPr>
              <a:t>ES</a:t>
            </a:r>
            <a:r>
              <a:rPr lang="en-US" smtClean="0"/>
              <a:t>) &amp; latest (</a:t>
            </a:r>
            <a:r>
              <a:rPr lang="en-US" smtClean="0">
                <a:solidFill>
                  <a:srgbClr val="CC0066"/>
                </a:solidFill>
              </a:rPr>
              <a:t>LS</a:t>
            </a:r>
            <a:r>
              <a:rPr lang="en-US" smtClean="0"/>
              <a:t>) start</a:t>
            </a:r>
          </a:p>
          <a:p>
            <a:pPr marL="621792" lvl="1" eaLnBrk="1" fontAlgn="auto" hangingPunct="1">
              <a:lnSpc>
                <a:spcPct val="90000"/>
              </a:lnSpc>
              <a:spcBef>
                <a:spcPct val="11000"/>
              </a:spcBef>
              <a:spcAft>
                <a:spcPts val="0"/>
              </a:spcAft>
              <a:buFont typeface="Verdana"/>
              <a:buChar char="◦"/>
              <a:defRPr/>
            </a:pPr>
            <a:r>
              <a:rPr lang="en-US" smtClean="0"/>
              <a:t>Earliest (</a:t>
            </a:r>
            <a:r>
              <a:rPr lang="en-US" smtClean="0">
                <a:solidFill>
                  <a:srgbClr val="CC0066"/>
                </a:solidFill>
              </a:rPr>
              <a:t>EF</a:t>
            </a:r>
            <a:r>
              <a:rPr lang="en-US" smtClean="0"/>
              <a:t>) &amp; latest (</a:t>
            </a:r>
            <a:r>
              <a:rPr lang="en-US" smtClean="0">
                <a:solidFill>
                  <a:srgbClr val="CC0066"/>
                </a:solidFill>
              </a:rPr>
              <a:t>LF</a:t>
            </a:r>
            <a:r>
              <a:rPr lang="en-US" smtClean="0"/>
              <a:t>) finish</a:t>
            </a:r>
          </a:p>
          <a:p>
            <a:pPr marL="621792" lvl="1" eaLnBrk="1" fontAlgn="auto" hangingPunct="1">
              <a:lnSpc>
                <a:spcPct val="90000"/>
              </a:lnSpc>
              <a:spcBef>
                <a:spcPct val="11000"/>
              </a:spcBef>
              <a:spcAft>
                <a:spcPts val="0"/>
              </a:spcAft>
              <a:buFont typeface="Verdana"/>
              <a:buChar char="◦"/>
              <a:defRPr/>
            </a:pPr>
            <a:r>
              <a:rPr lang="en-US" smtClean="0"/>
              <a:t>Slack (</a:t>
            </a:r>
            <a:r>
              <a:rPr lang="en-US" smtClean="0">
                <a:solidFill>
                  <a:srgbClr val="CC0066"/>
                </a:solidFill>
              </a:rPr>
              <a:t>S</a:t>
            </a:r>
            <a:r>
              <a:rPr lang="en-US" smtClean="0"/>
              <a:t>): </a:t>
            </a:r>
            <a:r>
              <a:rPr lang="el-GR" smtClean="0"/>
              <a:t>Χρονικό περιθώριο </a:t>
            </a:r>
            <a:endParaRPr lang="en-US" smtClean="0"/>
          </a:p>
          <a:p>
            <a:pPr marL="365760" indent="-256032" eaLnBrk="1" fontAlgn="auto" hangingPunct="1">
              <a:lnSpc>
                <a:spcPct val="90000"/>
              </a:lnSpc>
              <a:spcAft>
                <a:spcPts val="0"/>
              </a:spcAft>
              <a:buFont typeface="Wingdings 3"/>
              <a:buChar char=""/>
              <a:defRPr/>
            </a:pPr>
            <a:r>
              <a:rPr lang="el-GR" smtClean="0"/>
              <a:t>Το κρίσιμο μονοπάτι</a:t>
            </a:r>
            <a:endParaRPr lang="en-US" smtClean="0"/>
          </a:p>
          <a:p>
            <a:pPr marL="621792" lvl="1" eaLnBrk="1" fontAlgn="auto" hangingPunct="1">
              <a:lnSpc>
                <a:spcPct val="90000"/>
              </a:lnSpc>
              <a:spcBef>
                <a:spcPct val="11000"/>
              </a:spcBef>
              <a:spcAft>
                <a:spcPts val="0"/>
              </a:spcAft>
              <a:buFont typeface="Verdana"/>
              <a:buChar char="◦"/>
              <a:defRPr/>
            </a:pPr>
            <a:r>
              <a:rPr lang="el-GR" i="1" smtClean="0">
                <a:solidFill>
                  <a:srgbClr val="CC0066"/>
                </a:solidFill>
              </a:rPr>
              <a:t>Μακρύτερο </a:t>
            </a:r>
            <a:r>
              <a:rPr lang="en-US" smtClean="0">
                <a:solidFill>
                  <a:srgbClr val="FFFF00"/>
                </a:solidFill>
              </a:rPr>
              <a:t> </a:t>
            </a:r>
            <a:r>
              <a:rPr lang="el-GR" smtClean="0"/>
              <a:t>μονοπάτι στο δίκτυο</a:t>
            </a:r>
            <a:endParaRPr lang="en-US" smtClean="0"/>
          </a:p>
          <a:p>
            <a:pPr marL="621792" lvl="1" eaLnBrk="1" fontAlgn="auto" hangingPunct="1">
              <a:lnSpc>
                <a:spcPct val="90000"/>
              </a:lnSpc>
              <a:spcBef>
                <a:spcPct val="11000"/>
              </a:spcBef>
              <a:spcAft>
                <a:spcPts val="0"/>
              </a:spcAft>
              <a:buFont typeface="Verdana"/>
              <a:buChar char="◦"/>
              <a:defRPr/>
            </a:pPr>
            <a:r>
              <a:rPr lang="el-GR" i="1" smtClean="0">
                <a:solidFill>
                  <a:srgbClr val="CC0066"/>
                </a:solidFill>
              </a:rPr>
              <a:t>Ελάχιστος</a:t>
            </a:r>
            <a:r>
              <a:rPr lang="en-US" smtClean="0">
                <a:solidFill>
                  <a:srgbClr val="FFFF00"/>
                </a:solidFill>
              </a:rPr>
              <a:t> </a:t>
            </a:r>
            <a:r>
              <a:rPr lang="el-GR" smtClean="0"/>
              <a:t>χρόνος που το έργο μπορεί να τελειώσει</a:t>
            </a:r>
            <a:endParaRPr lang="en-US" smtClean="0"/>
          </a:p>
          <a:p>
            <a:pPr marL="621792" lvl="1" eaLnBrk="1" fontAlgn="auto" hangingPunct="1">
              <a:lnSpc>
                <a:spcPct val="90000"/>
              </a:lnSpc>
              <a:spcBef>
                <a:spcPct val="11000"/>
              </a:spcBef>
              <a:spcAft>
                <a:spcPts val="0"/>
              </a:spcAft>
              <a:buFont typeface="Verdana"/>
              <a:buChar char="◦"/>
              <a:defRPr/>
            </a:pPr>
            <a:r>
              <a:rPr lang="el-GR" smtClean="0"/>
              <a:t>Οποιαδήποτε καθυστέρηση στο κρίσιμο μονοπάτι καθυστερεί όλο το έργο</a:t>
            </a:r>
            <a:endParaRPr lang="en-US" smtClean="0"/>
          </a:p>
          <a:p>
            <a:pPr marL="621792" lvl="1" eaLnBrk="1" fontAlgn="auto" hangingPunct="1">
              <a:lnSpc>
                <a:spcPct val="90000"/>
              </a:lnSpc>
              <a:spcBef>
                <a:spcPct val="11000"/>
              </a:spcBef>
              <a:spcAft>
                <a:spcPts val="0"/>
              </a:spcAft>
              <a:buFont typeface="Verdana"/>
              <a:buChar char="◦"/>
              <a:defRPr/>
            </a:pPr>
            <a:r>
              <a:rPr lang="el-GR" smtClean="0"/>
              <a:t>Οι δραστηριότητες του κρίσιμου μονοπατιού έχουνε </a:t>
            </a:r>
            <a:r>
              <a:rPr lang="en-US" smtClean="0">
                <a:solidFill>
                  <a:srgbClr val="CC0066"/>
                </a:solidFill>
              </a:rPr>
              <a:t>0</a:t>
            </a:r>
            <a:r>
              <a:rPr lang="en-US" smtClean="0"/>
              <a:t> </a:t>
            </a:r>
            <a:r>
              <a:rPr lang="el-GR" smtClean="0"/>
              <a:t>χρονικό περιθώριο</a:t>
            </a:r>
            <a:endParaRPr lang="en-US" smtClean="0"/>
          </a:p>
        </p:txBody>
      </p:sp>
      <p:sp>
        <p:nvSpPr>
          <p:cNvPr id="29699" name="Rectangle 3"/>
          <p:cNvSpPr>
            <a:spLocks noGrp="1" noChangeArrowheads="1"/>
          </p:cNvSpPr>
          <p:nvPr>
            <p:ph type="title"/>
          </p:nvPr>
        </p:nvSpPr>
        <p:spPr>
          <a:xfrm>
            <a:off x="685800" y="152400"/>
            <a:ext cx="6870700" cy="1330325"/>
          </a:xfrm>
        </p:spPr>
        <p:txBody>
          <a:bodyPr>
            <a:normAutofit fontScale="90000"/>
          </a:bodyPr>
          <a:lstStyle/>
          <a:p>
            <a:pPr defTabSz="836613" eaLnBrk="1" fontAlgn="auto" hangingPunct="1">
              <a:spcAft>
                <a:spcPts val="0"/>
              </a:spcAft>
              <a:defRPr/>
            </a:pPr>
            <a:r>
              <a:rPr lang="el-GR" dirty="0" smtClean="0"/>
              <a:t/>
            </a:r>
            <a:br>
              <a:rPr lang="el-GR" dirty="0" smtClean="0"/>
            </a:br>
            <a:r>
              <a:rPr lang="el-GR" dirty="0" smtClean="0"/>
              <a:t>Ανάλυση κρίσιμου μονοπατιού (</a:t>
            </a:r>
            <a:r>
              <a:rPr lang="en-US" dirty="0" smtClean="0"/>
              <a:t>Critical Path Analysis</a:t>
            </a:r>
            <a:r>
              <a:rPr lang="el-GR" dirty="0"/>
              <a:t>)</a:t>
            </a:r>
            <a:endParaRPr lang="en-US" dirty="0" smtClean="0"/>
          </a:p>
        </p:txBody>
      </p:sp>
    </p:spTree>
    <p:extLst>
      <p:ext uri="{BB962C8B-B14F-4D97-AF65-F5344CB8AC3E}">
        <p14:creationId xmlns:p14="http://schemas.microsoft.com/office/powerpoint/2010/main" val="273901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0850">
                                            <p:txEl>
                                              <p:pRg st="0" end="0"/>
                                            </p:txEl>
                                          </p:spTgt>
                                        </p:tgtEl>
                                        <p:attrNameLst>
                                          <p:attrName>style.visibility</p:attrName>
                                        </p:attrNameLst>
                                      </p:cBhvr>
                                      <p:to>
                                        <p:strVal val="visible"/>
                                      </p:to>
                                    </p:set>
                                    <p:animEffect transition="in" filter="wipe(left)">
                                      <p:cBhvr>
                                        <p:cTn id="7" dur="500"/>
                                        <p:tgtEl>
                                          <p:spTgt spid="590850">
                                            <p:txEl>
                                              <p:pRg st="0" end="0"/>
                                            </p:txEl>
                                          </p:spTgt>
                                        </p:tgtEl>
                                      </p:cBhvr>
                                    </p:animEffect>
                                  </p:childTnLst>
                                  <p:subTnLst>
                                    <p:animClr clrSpc="rgb" dir="cw">
                                      <p:cBhvr override="childStyle">
                                        <p:cTn dur="1" fill="hold" display="0" masterRel="nextClick" afterEffect="1"/>
                                        <p:tgtEl>
                                          <p:spTgt spid="590850">
                                            <p:txEl>
                                              <p:pRg st="0" end="0"/>
                                            </p:txEl>
                                          </p:spTgt>
                                        </p:tgtEl>
                                        <p:attrNameLst>
                                          <p:attrName>ppt_c</p:attrName>
                                        </p:attrNameLst>
                                      </p:cBhvr>
                                      <p:to>
                                        <a:srgbClr val="E0D3FF"/>
                                      </p:to>
                                    </p:animClr>
                                  </p:subTnLst>
                                </p:cTn>
                              </p:par>
                              <p:par>
                                <p:cTn id="8" presetID="22" presetClass="entr" presetSubtype="8" fill="hold" grpId="0" nodeType="withEffect">
                                  <p:stCondLst>
                                    <p:cond delay="0"/>
                                  </p:stCondLst>
                                  <p:childTnLst>
                                    <p:set>
                                      <p:cBhvr>
                                        <p:cTn id="9" dur="1" fill="hold">
                                          <p:stCondLst>
                                            <p:cond delay="0"/>
                                          </p:stCondLst>
                                        </p:cTn>
                                        <p:tgtEl>
                                          <p:spTgt spid="590850">
                                            <p:txEl>
                                              <p:pRg st="1" end="1"/>
                                            </p:txEl>
                                          </p:spTgt>
                                        </p:tgtEl>
                                        <p:attrNameLst>
                                          <p:attrName>style.visibility</p:attrName>
                                        </p:attrNameLst>
                                      </p:cBhvr>
                                      <p:to>
                                        <p:strVal val="visible"/>
                                      </p:to>
                                    </p:set>
                                    <p:animEffect transition="in" filter="wipe(left)">
                                      <p:cBhvr>
                                        <p:cTn id="10" dur="500"/>
                                        <p:tgtEl>
                                          <p:spTgt spid="590850">
                                            <p:txEl>
                                              <p:pRg st="1" end="1"/>
                                            </p:txEl>
                                          </p:spTgt>
                                        </p:tgtEl>
                                      </p:cBhvr>
                                    </p:animEffect>
                                  </p:childTnLst>
                                  <p:subTnLst>
                                    <p:animClr clrSpc="rgb" dir="cw">
                                      <p:cBhvr override="childStyle">
                                        <p:cTn dur="1" fill="hold" display="0" masterRel="nextClick" afterEffect="1"/>
                                        <p:tgtEl>
                                          <p:spTgt spid="590850">
                                            <p:txEl>
                                              <p:pRg st="1" end="1"/>
                                            </p:txEl>
                                          </p:spTgt>
                                        </p:tgtEl>
                                        <p:attrNameLst>
                                          <p:attrName>ppt_c</p:attrName>
                                        </p:attrNameLst>
                                      </p:cBhvr>
                                      <p:to>
                                        <a:srgbClr val="E0D3FF"/>
                                      </p:to>
                                    </p:animClr>
                                  </p:subTnLst>
                                </p:cTn>
                              </p:par>
                              <p:par>
                                <p:cTn id="11" presetID="22" presetClass="entr" presetSubtype="8" fill="hold" grpId="0" nodeType="withEffect">
                                  <p:stCondLst>
                                    <p:cond delay="0"/>
                                  </p:stCondLst>
                                  <p:childTnLst>
                                    <p:set>
                                      <p:cBhvr>
                                        <p:cTn id="12" dur="1" fill="hold">
                                          <p:stCondLst>
                                            <p:cond delay="0"/>
                                          </p:stCondLst>
                                        </p:cTn>
                                        <p:tgtEl>
                                          <p:spTgt spid="590850">
                                            <p:txEl>
                                              <p:pRg st="2" end="2"/>
                                            </p:txEl>
                                          </p:spTgt>
                                        </p:tgtEl>
                                        <p:attrNameLst>
                                          <p:attrName>style.visibility</p:attrName>
                                        </p:attrNameLst>
                                      </p:cBhvr>
                                      <p:to>
                                        <p:strVal val="visible"/>
                                      </p:to>
                                    </p:set>
                                    <p:animEffect transition="in" filter="wipe(left)">
                                      <p:cBhvr>
                                        <p:cTn id="13" dur="500"/>
                                        <p:tgtEl>
                                          <p:spTgt spid="590850">
                                            <p:txEl>
                                              <p:pRg st="2" end="2"/>
                                            </p:txEl>
                                          </p:spTgt>
                                        </p:tgtEl>
                                      </p:cBhvr>
                                    </p:animEffect>
                                  </p:childTnLst>
                                  <p:subTnLst>
                                    <p:animClr clrSpc="rgb" dir="cw">
                                      <p:cBhvr override="childStyle">
                                        <p:cTn dur="1" fill="hold" display="0" masterRel="nextClick" afterEffect="1"/>
                                        <p:tgtEl>
                                          <p:spTgt spid="590850">
                                            <p:txEl>
                                              <p:pRg st="2" end="2"/>
                                            </p:txEl>
                                          </p:spTgt>
                                        </p:tgtEl>
                                        <p:attrNameLst>
                                          <p:attrName>ppt_c</p:attrName>
                                        </p:attrNameLst>
                                      </p:cBhvr>
                                      <p:to>
                                        <a:srgbClr val="E0D3FF"/>
                                      </p:to>
                                    </p:animClr>
                                  </p:subTnLst>
                                </p:cTn>
                              </p:par>
                              <p:par>
                                <p:cTn id="14" presetID="22" presetClass="entr" presetSubtype="8" fill="hold" grpId="0" nodeType="withEffect">
                                  <p:stCondLst>
                                    <p:cond delay="0"/>
                                  </p:stCondLst>
                                  <p:childTnLst>
                                    <p:set>
                                      <p:cBhvr>
                                        <p:cTn id="15" dur="1" fill="hold">
                                          <p:stCondLst>
                                            <p:cond delay="0"/>
                                          </p:stCondLst>
                                        </p:cTn>
                                        <p:tgtEl>
                                          <p:spTgt spid="590850">
                                            <p:txEl>
                                              <p:pRg st="3" end="3"/>
                                            </p:txEl>
                                          </p:spTgt>
                                        </p:tgtEl>
                                        <p:attrNameLst>
                                          <p:attrName>style.visibility</p:attrName>
                                        </p:attrNameLst>
                                      </p:cBhvr>
                                      <p:to>
                                        <p:strVal val="visible"/>
                                      </p:to>
                                    </p:set>
                                    <p:animEffect transition="in" filter="wipe(left)">
                                      <p:cBhvr>
                                        <p:cTn id="16" dur="500"/>
                                        <p:tgtEl>
                                          <p:spTgt spid="590850">
                                            <p:txEl>
                                              <p:pRg st="3" end="3"/>
                                            </p:txEl>
                                          </p:spTgt>
                                        </p:tgtEl>
                                      </p:cBhvr>
                                    </p:animEffect>
                                  </p:childTnLst>
                                  <p:subTnLst>
                                    <p:animClr clrSpc="rgb" dir="cw">
                                      <p:cBhvr override="childStyle">
                                        <p:cTn dur="1" fill="hold" display="0" masterRel="nextClick" afterEffect="1"/>
                                        <p:tgtEl>
                                          <p:spTgt spid="590850">
                                            <p:txEl>
                                              <p:pRg st="3" end="3"/>
                                            </p:txEl>
                                          </p:spTgt>
                                        </p:tgtEl>
                                        <p:attrNameLst>
                                          <p:attrName>ppt_c</p:attrName>
                                        </p:attrNameLst>
                                      </p:cBhvr>
                                      <p:to>
                                        <a:srgbClr val="E0D3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0850">
                                            <p:txEl>
                                              <p:pRg st="4" end="4"/>
                                            </p:txEl>
                                          </p:spTgt>
                                        </p:tgtEl>
                                        <p:attrNameLst>
                                          <p:attrName>style.visibility</p:attrName>
                                        </p:attrNameLst>
                                      </p:cBhvr>
                                      <p:to>
                                        <p:strVal val="visible"/>
                                      </p:to>
                                    </p:set>
                                    <p:animEffect transition="in" filter="wipe(left)">
                                      <p:cBhvr>
                                        <p:cTn id="21" dur="500"/>
                                        <p:tgtEl>
                                          <p:spTgt spid="590850">
                                            <p:txEl>
                                              <p:pRg st="4" end="4"/>
                                            </p:txEl>
                                          </p:spTgt>
                                        </p:tgtEl>
                                      </p:cBhvr>
                                    </p:animEffect>
                                  </p:childTnLst>
                                  <p:subTnLst>
                                    <p:animClr clrSpc="rgb" dir="cw">
                                      <p:cBhvr override="childStyle">
                                        <p:cTn dur="1" fill="hold" display="0" masterRel="nextClick" afterEffect="1"/>
                                        <p:tgtEl>
                                          <p:spTgt spid="590850">
                                            <p:txEl>
                                              <p:pRg st="4" end="4"/>
                                            </p:txEl>
                                          </p:spTgt>
                                        </p:tgtEl>
                                        <p:attrNameLst>
                                          <p:attrName>ppt_c</p:attrName>
                                        </p:attrNameLst>
                                      </p:cBhvr>
                                      <p:to>
                                        <a:srgbClr val="E0D3FF"/>
                                      </p:to>
                                    </p:animClr>
                                  </p:subTnLst>
                                </p:cTn>
                              </p:par>
                              <p:par>
                                <p:cTn id="22" presetID="22" presetClass="entr" presetSubtype="8" fill="hold" grpId="0" nodeType="withEffect">
                                  <p:stCondLst>
                                    <p:cond delay="0"/>
                                  </p:stCondLst>
                                  <p:childTnLst>
                                    <p:set>
                                      <p:cBhvr>
                                        <p:cTn id="23" dur="1" fill="hold">
                                          <p:stCondLst>
                                            <p:cond delay="0"/>
                                          </p:stCondLst>
                                        </p:cTn>
                                        <p:tgtEl>
                                          <p:spTgt spid="590850">
                                            <p:txEl>
                                              <p:pRg st="5" end="5"/>
                                            </p:txEl>
                                          </p:spTgt>
                                        </p:tgtEl>
                                        <p:attrNameLst>
                                          <p:attrName>style.visibility</p:attrName>
                                        </p:attrNameLst>
                                      </p:cBhvr>
                                      <p:to>
                                        <p:strVal val="visible"/>
                                      </p:to>
                                    </p:set>
                                    <p:animEffect transition="in" filter="wipe(left)">
                                      <p:cBhvr>
                                        <p:cTn id="24" dur="500"/>
                                        <p:tgtEl>
                                          <p:spTgt spid="590850">
                                            <p:txEl>
                                              <p:pRg st="5" end="5"/>
                                            </p:txEl>
                                          </p:spTgt>
                                        </p:tgtEl>
                                      </p:cBhvr>
                                    </p:animEffect>
                                  </p:childTnLst>
                                  <p:subTnLst>
                                    <p:animClr clrSpc="rgb" dir="cw">
                                      <p:cBhvr override="childStyle">
                                        <p:cTn dur="1" fill="hold" display="0" masterRel="nextClick" afterEffect="1"/>
                                        <p:tgtEl>
                                          <p:spTgt spid="590850">
                                            <p:txEl>
                                              <p:pRg st="5" end="5"/>
                                            </p:txEl>
                                          </p:spTgt>
                                        </p:tgtEl>
                                        <p:attrNameLst>
                                          <p:attrName>ppt_c</p:attrName>
                                        </p:attrNameLst>
                                      </p:cBhvr>
                                      <p:to>
                                        <a:srgbClr val="E0D3FF"/>
                                      </p:to>
                                    </p:animClr>
                                  </p:subTnLst>
                                </p:cTn>
                              </p:par>
                              <p:par>
                                <p:cTn id="25" presetID="22" presetClass="entr" presetSubtype="8" fill="hold" grpId="0" nodeType="withEffect">
                                  <p:stCondLst>
                                    <p:cond delay="0"/>
                                  </p:stCondLst>
                                  <p:childTnLst>
                                    <p:set>
                                      <p:cBhvr>
                                        <p:cTn id="26" dur="1" fill="hold">
                                          <p:stCondLst>
                                            <p:cond delay="0"/>
                                          </p:stCondLst>
                                        </p:cTn>
                                        <p:tgtEl>
                                          <p:spTgt spid="590850">
                                            <p:txEl>
                                              <p:pRg st="6" end="6"/>
                                            </p:txEl>
                                          </p:spTgt>
                                        </p:tgtEl>
                                        <p:attrNameLst>
                                          <p:attrName>style.visibility</p:attrName>
                                        </p:attrNameLst>
                                      </p:cBhvr>
                                      <p:to>
                                        <p:strVal val="visible"/>
                                      </p:to>
                                    </p:set>
                                    <p:animEffect transition="in" filter="wipe(left)">
                                      <p:cBhvr>
                                        <p:cTn id="27" dur="500"/>
                                        <p:tgtEl>
                                          <p:spTgt spid="590850">
                                            <p:txEl>
                                              <p:pRg st="6" end="6"/>
                                            </p:txEl>
                                          </p:spTgt>
                                        </p:tgtEl>
                                      </p:cBhvr>
                                    </p:animEffect>
                                  </p:childTnLst>
                                  <p:subTnLst>
                                    <p:animClr clrSpc="rgb" dir="cw">
                                      <p:cBhvr override="childStyle">
                                        <p:cTn dur="1" fill="hold" display="0" masterRel="nextClick" afterEffect="1"/>
                                        <p:tgtEl>
                                          <p:spTgt spid="590850">
                                            <p:txEl>
                                              <p:pRg st="6" end="6"/>
                                            </p:txEl>
                                          </p:spTgt>
                                        </p:tgtEl>
                                        <p:attrNameLst>
                                          <p:attrName>ppt_c</p:attrName>
                                        </p:attrNameLst>
                                      </p:cBhvr>
                                      <p:to>
                                        <a:srgbClr val="E0D3FF"/>
                                      </p:to>
                                    </p:animClr>
                                  </p:subTnLst>
                                </p:cTn>
                              </p:par>
                              <p:par>
                                <p:cTn id="28" presetID="22" presetClass="entr" presetSubtype="8" fill="hold" grpId="0" nodeType="withEffect">
                                  <p:stCondLst>
                                    <p:cond delay="0"/>
                                  </p:stCondLst>
                                  <p:childTnLst>
                                    <p:set>
                                      <p:cBhvr>
                                        <p:cTn id="29" dur="1" fill="hold">
                                          <p:stCondLst>
                                            <p:cond delay="0"/>
                                          </p:stCondLst>
                                        </p:cTn>
                                        <p:tgtEl>
                                          <p:spTgt spid="590850">
                                            <p:txEl>
                                              <p:pRg st="7" end="7"/>
                                            </p:txEl>
                                          </p:spTgt>
                                        </p:tgtEl>
                                        <p:attrNameLst>
                                          <p:attrName>style.visibility</p:attrName>
                                        </p:attrNameLst>
                                      </p:cBhvr>
                                      <p:to>
                                        <p:strVal val="visible"/>
                                      </p:to>
                                    </p:set>
                                    <p:animEffect transition="in" filter="wipe(left)">
                                      <p:cBhvr>
                                        <p:cTn id="30" dur="500"/>
                                        <p:tgtEl>
                                          <p:spTgt spid="590850">
                                            <p:txEl>
                                              <p:pRg st="7" end="7"/>
                                            </p:txEl>
                                          </p:spTgt>
                                        </p:tgtEl>
                                      </p:cBhvr>
                                    </p:animEffect>
                                  </p:childTnLst>
                                  <p:subTnLst>
                                    <p:animClr clrSpc="rgb" dir="cw">
                                      <p:cBhvr override="childStyle">
                                        <p:cTn dur="1" fill="hold" display="0" masterRel="nextClick" afterEffect="1"/>
                                        <p:tgtEl>
                                          <p:spTgt spid="590850">
                                            <p:txEl>
                                              <p:pRg st="7" end="7"/>
                                            </p:txEl>
                                          </p:spTgt>
                                        </p:tgtEl>
                                        <p:attrNameLst>
                                          <p:attrName>ppt_c</p:attrName>
                                        </p:attrNameLst>
                                      </p:cBhvr>
                                      <p:to>
                                        <a:srgbClr val="E0D3FF"/>
                                      </p:to>
                                    </p:animClr>
                                  </p:subTnLst>
                                </p:cTn>
                              </p:par>
                              <p:par>
                                <p:cTn id="31" presetID="22" presetClass="entr" presetSubtype="8" fill="hold" grpId="0" nodeType="withEffect">
                                  <p:stCondLst>
                                    <p:cond delay="0"/>
                                  </p:stCondLst>
                                  <p:childTnLst>
                                    <p:set>
                                      <p:cBhvr>
                                        <p:cTn id="32" dur="1" fill="hold">
                                          <p:stCondLst>
                                            <p:cond delay="0"/>
                                          </p:stCondLst>
                                        </p:cTn>
                                        <p:tgtEl>
                                          <p:spTgt spid="590850">
                                            <p:txEl>
                                              <p:pRg st="8" end="8"/>
                                            </p:txEl>
                                          </p:spTgt>
                                        </p:tgtEl>
                                        <p:attrNameLst>
                                          <p:attrName>style.visibility</p:attrName>
                                        </p:attrNameLst>
                                      </p:cBhvr>
                                      <p:to>
                                        <p:strVal val="visible"/>
                                      </p:to>
                                    </p:set>
                                    <p:animEffect transition="in" filter="wipe(left)">
                                      <p:cBhvr>
                                        <p:cTn id="33" dur="500"/>
                                        <p:tgtEl>
                                          <p:spTgt spid="590850">
                                            <p:txEl>
                                              <p:pRg st="8" end="8"/>
                                            </p:txEl>
                                          </p:spTgt>
                                        </p:tgtEl>
                                      </p:cBhvr>
                                    </p:animEffect>
                                  </p:childTnLst>
                                  <p:subTnLst>
                                    <p:animClr clrSpc="rgb" dir="cw">
                                      <p:cBhvr override="childStyle">
                                        <p:cTn dur="1" fill="hold" display="0" masterRel="nextClick" afterEffect="1"/>
                                        <p:tgtEl>
                                          <p:spTgt spid="590850">
                                            <p:txEl>
                                              <p:pRg st="8" end="8"/>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idx="1"/>
          </p:nvPr>
        </p:nvSpPr>
        <p:spPr>
          <a:xfrm>
            <a:off x="685800" y="1778000"/>
            <a:ext cx="8191500" cy="4394200"/>
          </a:xfrm>
        </p:spPr>
        <p:txBody>
          <a:bodyPr lIns="90475" tIns="44444" rIns="90475" bIns="44444"/>
          <a:lstStyle/>
          <a:p>
            <a:pPr eaLnBrk="1" hangingPunct="1"/>
            <a:r>
              <a:rPr lang="el-GR" altLang="el-GR" smtClean="0"/>
              <a:t>Ξεκινάμε από την αρχική δραστηριότητα </a:t>
            </a:r>
            <a:endParaRPr lang="en-US" altLang="el-GR" smtClean="0"/>
          </a:p>
          <a:p>
            <a:pPr eaLnBrk="1" hangingPunct="1"/>
            <a:r>
              <a:rPr lang="en-US" altLang="el-GR" smtClean="0"/>
              <a:t>ES = 0 </a:t>
            </a:r>
            <a:r>
              <a:rPr lang="el-GR" altLang="el-GR" smtClean="0"/>
              <a:t>για τις αρχικές</a:t>
            </a:r>
            <a:endParaRPr lang="en-US" altLang="el-GR" smtClean="0"/>
          </a:p>
          <a:p>
            <a:pPr lvl="1" eaLnBrk="1" hangingPunct="1"/>
            <a:r>
              <a:rPr lang="el-GR" altLang="el-GR" smtClean="0"/>
              <a:t>Όπου </a:t>
            </a:r>
            <a:r>
              <a:rPr lang="en-US" altLang="el-GR" smtClean="0"/>
              <a:t>ES </a:t>
            </a:r>
            <a:r>
              <a:rPr lang="el-GR" altLang="el-GR" smtClean="0"/>
              <a:t>το νωρίτερο ξεκίνημα</a:t>
            </a:r>
            <a:endParaRPr lang="en-US" altLang="el-GR" smtClean="0"/>
          </a:p>
          <a:p>
            <a:pPr eaLnBrk="1" hangingPunct="1"/>
            <a:r>
              <a:rPr lang="en-US" altLang="el-GR" smtClean="0"/>
              <a:t>EF = ES + </a:t>
            </a:r>
            <a:r>
              <a:rPr lang="el-GR" altLang="el-GR" smtClean="0"/>
              <a:t>Χρόνο που απαιτεί η δραστηριότητα</a:t>
            </a:r>
            <a:endParaRPr lang="en-US" altLang="el-GR" smtClean="0"/>
          </a:p>
          <a:p>
            <a:pPr lvl="1" eaLnBrk="1" hangingPunct="1"/>
            <a:r>
              <a:rPr lang="el-GR" altLang="el-GR" smtClean="0"/>
              <a:t>Όπου </a:t>
            </a:r>
            <a:r>
              <a:rPr lang="en-US" altLang="el-GR" smtClean="0"/>
              <a:t>EF </a:t>
            </a:r>
            <a:r>
              <a:rPr lang="el-GR" altLang="el-GR" smtClean="0"/>
              <a:t>το νωρίτερο τελείωμα</a:t>
            </a:r>
            <a:endParaRPr lang="en-US" altLang="el-GR" smtClean="0"/>
          </a:p>
          <a:p>
            <a:pPr eaLnBrk="1" hangingPunct="1"/>
            <a:r>
              <a:rPr lang="el-GR" altLang="el-GR" smtClean="0"/>
              <a:t>Αν </a:t>
            </a:r>
            <a:r>
              <a:rPr lang="en-US" altLang="el-GR" smtClean="0"/>
              <a:t>ES </a:t>
            </a:r>
            <a:r>
              <a:rPr lang="el-GR" altLang="el-GR" smtClean="0"/>
              <a:t>έχει πολλές προηγούμενες δραστηριότητες τότε </a:t>
            </a:r>
            <a:r>
              <a:rPr lang="en-US" altLang="el-GR" smtClean="0"/>
              <a:t>ES = Maximum EF </a:t>
            </a:r>
            <a:r>
              <a:rPr lang="el-GR" altLang="el-GR" smtClean="0"/>
              <a:t>των προηγούμενων διαδικασιών</a:t>
            </a:r>
            <a:endParaRPr lang="en-US" altLang="el-GR" smtClean="0"/>
          </a:p>
        </p:txBody>
      </p:sp>
      <p:sp>
        <p:nvSpPr>
          <p:cNvPr id="30723" name="Rectangle 3"/>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
            </a:r>
            <a:br>
              <a:rPr lang="el-GR" dirty="0" smtClean="0"/>
            </a:br>
            <a:r>
              <a:rPr lang="el-GR" dirty="0" smtClean="0"/>
              <a:t>Υπολογισμός </a:t>
            </a:r>
            <a:r>
              <a:rPr lang="en-US" dirty="0" smtClean="0"/>
              <a:t>ES </a:t>
            </a:r>
            <a:r>
              <a:rPr lang="el-GR" dirty="0" smtClean="0"/>
              <a:t>και </a:t>
            </a:r>
            <a:r>
              <a:rPr lang="en-US" dirty="0" smtClean="0"/>
              <a:t>EF</a:t>
            </a:r>
          </a:p>
        </p:txBody>
      </p:sp>
    </p:spTree>
    <p:extLst>
      <p:ext uri="{BB962C8B-B14F-4D97-AF65-F5344CB8AC3E}">
        <p14:creationId xmlns:p14="http://schemas.microsoft.com/office/powerpoint/2010/main" val="4052172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2898">
                                            <p:txEl>
                                              <p:pRg st="0" end="0"/>
                                            </p:txEl>
                                          </p:spTgt>
                                        </p:tgtEl>
                                        <p:attrNameLst>
                                          <p:attrName>style.visibility</p:attrName>
                                        </p:attrNameLst>
                                      </p:cBhvr>
                                      <p:to>
                                        <p:strVal val="visible"/>
                                      </p:to>
                                    </p:set>
                                    <p:animEffect transition="in" filter="wipe(left)">
                                      <p:cBhvr>
                                        <p:cTn id="7" dur="500"/>
                                        <p:tgtEl>
                                          <p:spTgt spid="592898">
                                            <p:txEl>
                                              <p:pRg st="0" end="0"/>
                                            </p:txEl>
                                          </p:spTgt>
                                        </p:tgtEl>
                                      </p:cBhvr>
                                    </p:animEffect>
                                  </p:childTnLst>
                                  <p:subTnLst>
                                    <p:animClr clrSpc="rgb" dir="cw">
                                      <p:cBhvr override="childStyle">
                                        <p:cTn dur="1" fill="hold" display="0" masterRel="nextClick" afterEffect="1"/>
                                        <p:tgtEl>
                                          <p:spTgt spid="592898">
                                            <p:txEl>
                                              <p:pRg st="0" end="0"/>
                                            </p:txEl>
                                          </p:spTgt>
                                        </p:tgtEl>
                                        <p:attrNameLst>
                                          <p:attrName>ppt_c</p:attrName>
                                        </p:attrNameLst>
                                      </p:cBhvr>
                                      <p:to>
                                        <a:srgbClr val="E0D3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2898">
                                            <p:txEl>
                                              <p:pRg st="1" end="1"/>
                                            </p:txEl>
                                          </p:spTgt>
                                        </p:tgtEl>
                                        <p:attrNameLst>
                                          <p:attrName>style.visibility</p:attrName>
                                        </p:attrNameLst>
                                      </p:cBhvr>
                                      <p:to>
                                        <p:strVal val="visible"/>
                                      </p:to>
                                    </p:set>
                                    <p:animEffect transition="in" filter="wipe(left)">
                                      <p:cBhvr>
                                        <p:cTn id="12" dur="500"/>
                                        <p:tgtEl>
                                          <p:spTgt spid="592898">
                                            <p:txEl>
                                              <p:pRg st="1" end="1"/>
                                            </p:txEl>
                                          </p:spTgt>
                                        </p:tgtEl>
                                      </p:cBhvr>
                                    </p:animEffect>
                                  </p:childTnLst>
                                  <p:subTnLst>
                                    <p:animClr clrSpc="rgb" dir="cw">
                                      <p:cBhvr override="childStyle">
                                        <p:cTn dur="1" fill="hold" display="0" masterRel="nextClick" afterEffect="1"/>
                                        <p:tgtEl>
                                          <p:spTgt spid="592898">
                                            <p:txEl>
                                              <p:pRg st="1" end="1"/>
                                            </p:txEl>
                                          </p:spTgt>
                                        </p:tgtEl>
                                        <p:attrNameLst>
                                          <p:attrName>ppt_c</p:attrName>
                                        </p:attrNameLst>
                                      </p:cBhvr>
                                      <p:to>
                                        <a:srgbClr val="E0D3FF"/>
                                      </p:to>
                                    </p:animClr>
                                  </p:subTnLst>
                                </p:cTn>
                              </p:par>
                              <p:par>
                                <p:cTn id="13" presetID="22" presetClass="entr" presetSubtype="8" fill="hold" grpId="0" nodeType="withEffect">
                                  <p:stCondLst>
                                    <p:cond delay="0"/>
                                  </p:stCondLst>
                                  <p:childTnLst>
                                    <p:set>
                                      <p:cBhvr>
                                        <p:cTn id="14" dur="1" fill="hold">
                                          <p:stCondLst>
                                            <p:cond delay="0"/>
                                          </p:stCondLst>
                                        </p:cTn>
                                        <p:tgtEl>
                                          <p:spTgt spid="592898">
                                            <p:txEl>
                                              <p:pRg st="2" end="2"/>
                                            </p:txEl>
                                          </p:spTgt>
                                        </p:tgtEl>
                                        <p:attrNameLst>
                                          <p:attrName>style.visibility</p:attrName>
                                        </p:attrNameLst>
                                      </p:cBhvr>
                                      <p:to>
                                        <p:strVal val="visible"/>
                                      </p:to>
                                    </p:set>
                                    <p:animEffect transition="in" filter="wipe(left)">
                                      <p:cBhvr>
                                        <p:cTn id="15" dur="500"/>
                                        <p:tgtEl>
                                          <p:spTgt spid="592898">
                                            <p:txEl>
                                              <p:pRg st="2" end="2"/>
                                            </p:txEl>
                                          </p:spTgt>
                                        </p:tgtEl>
                                      </p:cBhvr>
                                    </p:animEffect>
                                  </p:childTnLst>
                                  <p:subTnLst>
                                    <p:animClr clrSpc="rgb" dir="cw">
                                      <p:cBhvr override="childStyle">
                                        <p:cTn dur="1" fill="hold" display="0" masterRel="nextClick" afterEffect="1"/>
                                        <p:tgtEl>
                                          <p:spTgt spid="592898">
                                            <p:txEl>
                                              <p:pRg st="2" end="2"/>
                                            </p:txEl>
                                          </p:spTgt>
                                        </p:tgtEl>
                                        <p:attrNameLst>
                                          <p:attrName>ppt_c</p:attrName>
                                        </p:attrNameLst>
                                      </p:cBhvr>
                                      <p:to>
                                        <a:srgbClr val="E0D3FF"/>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2898">
                                            <p:txEl>
                                              <p:pRg st="3" end="3"/>
                                            </p:txEl>
                                          </p:spTgt>
                                        </p:tgtEl>
                                        <p:attrNameLst>
                                          <p:attrName>style.visibility</p:attrName>
                                        </p:attrNameLst>
                                      </p:cBhvr>
                                      <p:to>
                                        <p:strVal val="visible"/>
                                      </p:to>
                                    </p:set>
                                    <p:animEffect transition="in" filter="wipe(left)">
                                      <p:cBhvr>
                                        <p:cTn id="20" dur="500"/>
                                        <p:tgtEl>
                                          <p:spTgt spid="592898">
                                            <p:txEl>
                                              <p:pRg st="3" end="3"/>
                                            </p:txEl>
                                          </p:spTgt>
                                        </p:tgtEl>
                                      </p:cBhvr>
                                    </p:animEffect>
                                  </p:childTnLst>
                                  <p:subTnLst>
                                    <p:animClr clrSpc="rgb" dir="cw">
                                      <p:cBhvr override="childStyle">
                                        <p:cTn dur="1" fill="hold" display="0" masterRel="nextClick" afterEffect="1"/>
                                        <p:tgtEl>
                                          <p:spTgt spid="592898">
                                            <p:txEl>
                                              <p:pRg st="3" end="3"/>
                                            </p:txEl>
                                          </p:spTgt>
                                        </p:tgtEl>
                                        <p:attrNameLst>
                                          <p:attrName>ppt_c</p:attrName>
                                        </p:attrNameLst>
                                      </p:cBhvr>
                                      <p:to>
                                        <a:srgbClr val="E0D3FF"/>
                                      </p:to>
                                    </p:animClr>
                                  </p:subTnLst>
                                </p:cTn>
                              </p:par>
                              <p:par>
                                <p:cTn id="21" presetID="22" presetClass="entr" presetSubtype="8" fill="hold" grpId="0" nodeType="withEffect">
                                  <p:stCondLst>
                                    <p:cond delay="0"/>
                                  </p:stCondLst>
                                  <p:childTnLst>
                                    <p:set>
                                      <p:cBhvr>
                                        <p:cTn id="22" dur="1" fill="hold">
                                          <p:stCondLst>
                                            <p:cond delay="0"/>
                                          </p:stCondLst>
                                        </p:cTn>
                                        <p:tgtEl>
                                          <p:spTgt spid="592898">
                                            <p:txEl>
                                              <p:pRg st="4" end="4"/>
                                            </p:txEl>
                                          </p:spTgt>
                                        </p:tgtEl>
                                        <p:attrNameLst>
                                          <p:attrName>style.visibility</p:attrName>
                                        </p:attrNameLst>
                                      </p:cBhvr>
                                      <p:to>
                                        <p:strVal val="visible"/>
                                      </p:to>
                                    </p:set>
                                    <p:animEffect transition="in" filter="wipe(left)">
                                      <p:cBhvr>
                                        <p:cTn id="23" dur="500"/>
                                        <p:tgtEl>
                                          <p:spTgt spid="592898">
                                            <p:txEl>
                                              <p:pRg st="4" end="4"/>
                                            </p:txEl>
                                          </p:spTgt>
                                        </p:tgtEl>
                                      </p:cBhvr>
                                    </p:animEffect>
                                  </p:childTnLst>
                                  <p:subTnLst>
                                    <p:animClr clrSpc="rgb" dir="cw">
                                      <p:cBhvr override="childStyle">
                                        <p:cTn dur="1" fill="hold" display="0" masterRel="nextClick" afterEffect="1"/>
                                        <p:tgtEl>
                                          <p:spTgt spid="592898">
                                            <p:txEl>
                                              <p:pRg st="4" end="4"/>
                                            </p:txEl>
                                          </p:spTgt>
                                        </p:tgtEl>
                                        <p:attrNameLst>
                                          <p:attrName>ppt_c</p:attrName>
                                        </p:attrNameLst>
                                      </p:cBhvr>
                                      <p:to>
                                        <a:srgbClr val="E0D3FF"/>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92898">
                                            <p:txEl>
                                              <p:pRg st="5" end="5"/>
                                            </p:txEl>
                                          </p:spTgt>
                                        </p:tgtEl>
                                        <p:attrNameLst>
                                          <p:attrName>style.visibility</p:attrName>
                                        </p:attrNameLst>
                                      </p:cBhvr>
                                      <p:to>
                                        <p:strVal val="visible"/>
                                      </p:to>
                                    </p:set>
                                    <p:animEffect transition="in" filter="wipe(left)">
                                      <p:cBhvr>
                                        <p:cTn id="28" dur="500"/>
                                        <p:tgtEl>
                                          <p:spTgt spid="592898">
                                            <p:txEl>
                                              <p:pRg st="5" end="5"/>
                                            </p:txEl>
                                          </p:spTgt>
                                        </p:tgtEl>
                                      </p:cBhvr>
                                    </p:animEffect>
                                  </p:childTnLst>
                                  <p:subTnLst>
                                    <p:animClr clrSpc="rgb" dir="cw">
                                      <p:cBhvr override="childStyle">
                                        <p:cTn dur="1" fill="hold" display="0" masterRel="nextClick" afterEffect="1"/>
                                        <p:tgtEl>
                                          <p:spTgt spid="592898">
                                            <p:txEl>
                                              <p:pRg st="5" end="5"/>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Grp="1" noChangeArrowheads="1"/>
          </p:cNvSpPr>
          <p:nvPr>
            <p:ph idx="1"/>
          </p:nvPr>
        </p:nvSpPr>
        <p:spPr>
          <a:xfrm>
            <a:off x="685800" y="1778000"/>
            <a:ext cx="8072438" cy="4394200"/>
          </a:xfrm>
        </p:spPr>
        <p:txBody>
          <a:bodyPr lIns="90475" tIns="44444" rIns="90475" bIns="44444"/>
          <a:lstStyle/>
          <a:p>
            <a:pPr eaLnBrk="1" hangingPunct="1"/>
            <a:r>
              <a:rPr lang="el-GR" altLang="el-GR" smtClean="0"/>
              <a:t>Ξεκινάμε από το τέλος και δουλεύουμε προς την αρχή</a:t>
            </a:r>
            <a:endParaRPr lang="en-US" altLang="el-GR" smtClean="0"/>
          </a:p>
          <a:p>
            <a:pPr eaLnBrk="1" hangingPunct="1"/>
            <a:r>
              <a:rPr lang="en-US" altLang="el-GR" smtClean="0"/>
              <a:t>LF = Maximum EF </a:t>
            </a:r>
            <a:r>
              <a:rPr lang="el-GR" altLang="el-GR" smtClean="0"/>
              <a:t>των τελικών δραστηριοτήτων</a:t>
            </a:r>
            <a:endParaRPr lang="en-US" altLang="el-GR" smtClean="0"/>
          </a:p>
          <a:p>
            <a:pPr eaLnBrk="1" hangingPunct="1"/>
            <a:r>
              <a:rPr lang="en-US" altLang="el-GR" smtClean="0"/>
              <a:t>LS = LF – </a:t>
            </a:r>
            <a:r>
              <a:rPr lang="el-GR" altLang="el-GR" smtClean="0"/>
              <a:t>Χρόνο που απαιτεί η δραστηριότητα</a:t>
            </a:r>
            <a:endParaRPr lang="en-US" altLang="el-GR" smtClean="0"/>
          </a:p>
          <a:p>
            <a:pPr eaLnBrk="1" hangingPunct="1"/>
            <a:r>
              <a:rPr lang="en-US" altLang="el-GR" smtClean="0"/>
              <a:t>LF = Minimum LS </a:t>
            </a:r>
            <a:r>
              <a:rPr lang="el-GR" altLang="el-GR" smtClean="0"/>
              <a:t>των επόμενων δραστηριοτήτων </a:t>
            </a:r>
            <a:endParaRPr lang="en-US" altLang="el-GR" smtClean="0"/>
          </a:p>
        </p:txBody>
      </p:sp>
      <p:sp>
        <p:nvSpPr>
          <p:cNvPr id="31747" name="Rectangle 3"/>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
            </a:r>
            <a:br>
              <a:rPr lang="el-GR" dirty="0" smtClean="0"/>
            </a:br>
            <a:r>
              <a:rPr lang="el-GR" dirty="0" smtClean="0"/>
              <a:t>Υπολογισμός των </a:t>
            </a:r>
            <a:r>
              <a:rPr lang="en-US" dirty="0" smtClean="0"/>
              <a:t>LS</a:t>
            </a:r>
            <a:r>
              <a:rPr lang="el-GR" dirty="0" smtClean="0"/>
              <a:t> και </a:t>
            </a:r>
            <a:r>
              <a:rPr lang="en-US" dirty="0" smtClean="0"/>
              <a:t>LF</a:t>
            </a:r>
          </a:p>
        </p:txBody>
      </p:sp>
    </p:spTree>
    <p:extLst>
      <p:ext uri="{BB962C8B-B14F-4D97-AF65-F5344CB8AC3E}">
        <p14:creationId xmlns:p14="http://schemas.microsoft.com/office/powerpoint/2010/main" val="4149007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6">
                                            <p:txEl>
                                              <p:pRg st="0" end="0"/>
                                            </p:txEl>
                                          </p:spTgt>
                                        </p:tgtEl>
                                        <p:attrNameLst>
                                          <p:attrName>style.visibility</p:attrName>
                                        </p:attrNameLst>
                                      </p:cBhvr>
                                      <p:to>
                                        <p:strVal val="visible"/>
                                      </p:to>
                                    </p:set>
                                    <p:animEffect transition="in" filter="wipe(left)">
                                      <p:cBhvr>
                                        <p:cTn id="7" dur="500"/>
                                        <p:tgtEl>
                                          <p:spTgt spid="594946">
                                            <p:txEl>
                                              <p:pRg st="0" end="0"/>
                                            </p:txEl>
                                          </p:spTgt>
                                        </p:tgtEl>
                                      </p:cBhvr>
                                    </p:animEffect>
                                  </p:childTnLst>
                                  <p:subTnLst>
                                    <p:animClr clrSpc="rgb" dir="cw">
                                      <p:cBhvr override="childStyle">
                                        <p:cTn dur="1" fill="hold" display="0" masterRel="nextClick" afterEffect="1"/>
                                        <p:tgtEl>
                                          <p:spTgt spid="594946">
                                            <p:txEl>
                                              <p:pRg st="0" end="0"/>
                                            </p:txEl>
                                          </p:spTgt>
                                        </p:tgtEl>
                                        <p:attrNameLst>
                                          <p:attrName>ppt_c</p:attrName>
                                        </p:attrNameLst>
                                      </p:cBhvr>
                                      <p:to>
                                        <a:srgbClr val="E0D3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946">
                                            <p:txEl>
                                              <p:pRg st="1" end="1"/>
                                            </p:txEl>
                                          </p:spTgt>
                                        </p:tgtEl>
                                        <p:attrNameLst>
                                          <p:attrName>style.visibility</p:attrName>
                                        </p:attrNameLst>
                                      </p:cBhvr>
                                      <p:to>
                                        <p:strVal val="visible"/>
                                      </p:to>
                                    </p:set>
                                    <p:animEffect transition="in" filter="wipe(left)">
                                      <p:cBhvr>
                                        <p:cTn id="12" dur="500"/>
                                        <p:tgtEl>
                                          <p:spTgt spid="594946">
                                            <p:txEl>
                                              <p:pRg st="1" end="1"/>
                                            </p:txEl>
                                          </p:spTgt>
                                        </p:tgtEl>
                                      </p:cBhvr>
                                    </p:animEffect>
                                  </p:childTnLst>
                                  <p:subTnLst>
                                    <p:animClr clrSpc="rgb" dir="cw">
                                      <p:cBhvr override="childStyle">
                                        <p:cTn dur="1" fill="hold" display="0" masterRel="nextClick" afterEffect="1"/>
                                        <p:tgtEl>
                                          <p:spTgt spid="594946">
                                            <p:txEl>
                                              <p:pRg st="1" end="1"/>
                                            </p:txEl>
                                          </p:spTgt>
                                        </p:tgtEl>
                                        <p:attrNameLst>
                                          <p:attrName>ppt_c</p:attrName>
                                        </p:attrNameLst>
                                      </p:cBhvr>
                                      <p:to>
                                        <a:srgbClr val="E0D3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46">
                                            <p:txEl>
                                              <p:pRg st="2" end="2"/>
                                            </p:txEl>
                                          </p:spTgt>
                                        </p:tgtEl>
                                        <p:attrNameLst>
                                          <p:attrName>style.visibility</p:attrName>
                                        </p:attrNameLst>
                                      </p:cBhvr>
                                      <p:to>
                                        <p:strVal val="visible"/>
                                      </p:to>
                                    </p:set>
                                    <p:animEffect transition="in" filter="wipe(left)">
                                      <p:cBhvr>
                                        <p:cTn id="17" dur="500"/>
                                        <p:tgtEl>
                                          <p:spTgt spid="594946">
                                            <p:txEl>
                                              <p:pRg st="2" end="2"/>
                                            </p:txEl>
                                          </p:spTgt>
                                        </p:tgtEl>
                                      </p:cBhvr>
                                    </p:animEffect>
                                  </p:childTnLst>
                                  <p:subTnLst>
                                    <p:animClr clrSpc="rgb" dir="cw">
                                      <p:cBhvr override="childStyle">
                                        <p:cTn dur="1" fill="hold" display="0" masterRel="nextClick" afterEffect="1"/>
                                        <p:tgtEl>
                                          <p:spTgt spid="594946">
                                            <p:txEl>
                                              <p:pRg st="2" end="2"/>
                                            </p:txEl>
                                          </p:spTgt>
                                        </p:tgtEl>
                                        <p:attrNameLst>
                                          <p:attrName>ppt_c</p:attrName>
                                        </p:attrNameLst>
                                      </p:cBhvr>
                                      <p:to>
                                        <a:srgbClr val="E0D3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4946">
                                            <p:txEl>
                                              <p:pRg st="3" end="3"/>
                                            </p:txEl>
                                          </p:spTgt>
                                        </p:tgtEl>
                                        <p:attrNameLst>
                                          <p:attrName>style.visibility</p:attrName>
                                        </p:attrNameLst>
                                      </p:cBhvr>
                                      <p:to>
                                        <p:strVal val="visible"/>
                                      </p:to>
                                    </p:set>
                                    <p:animEffect transition="in" filter="wipe(left)">
                                      <p:cBhvr>
                                        <p:cTn id="22" dur="500"/>
                                        <p:tgtEl>
                                          <p:spTgt spid="594946">
                                            <p:txEl>
                                              <p:pRg st="3" end="3"/>
                                            </p:txEl>
                                          </p:spTgt>
                                        </p:tgtEl>
                                      </p:cBhvr>
                                    </p:animEffect>
                                  </p:childTnLst>
                                  <p:subTnLst>
                                    <p:animClr clrSpc="rgb" dir="cw">
                                      <p:cBhvr override="childStyle">
                                        <p:cTn dur="1" fill="hold" display="0" masterRel="nextClick" afterEffect="1"/>
                                        <p:tgtEl>
                                          <p:spTgt spid="594946">
                                            <p:txEl>
                                              <p:pRg st="3" end="3"/>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90181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
            </a:r>
            <a:br>
              <a:rPr lang="el-GR" dirty="0" smtClean="0"/>
            </a:br>
            <a:r>
              <a:rPr lang="el-GR" dirty="0" smtClean="0"/>
              <a:t>Συμβολισμός</a:t>
            </a:r>
            <a:endParaRPr lang="en-US" dirty="0" smtClean="0"/>
          </a:p>
        </p:txBody>
      </p:sp>
      <p:sp>
        <p:nvSpPr>
          <p:cNvPr id="46083" name="Text Box 3"/>
          <p:cNvSpPr txBox="1">
            <a:spLocks noChangeArrowheads="1"/>
          </p:cNvSpPr>
          <p:nvPr/>
        </p:nvSpPr>
        <p:spPr bwMode="auto">
          <a:xfrm>
            <a:off x="7366000" y="4327525"/>
            <a:ext cx="1693863" cy="7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b="1" dirty="0">
                <a:latin typeface="Arial Narrow" pitchFamily="34" charset="0"/>
              </a:rPr>
              <a:t>Latest </a:t>
            </a:r>
            <a:r>
              <a:rPr lang="en-US" altLang="el-GR" b="1" dirty="0" smtClean="0">
                <a:latin typeface="Arial Narrow" pitchFamily="34" charset="0"/>
              </a:rPr>
              <a:t>Finish</a:t>
            </a:r>
            <a:endParaRPr lang="el-GR" altLang="el-GR" b="1" dirty="0" smtClean="0">
              <a:latin typeface="Arial Narrow" pitchFamily="34" charset="0"/>
            </a:endParaRPr>
          </a:p>
          <a:p>
            <a:pPr>
              <a:spcBef>
                <a:spcPct val="50000"/>
              </a:spcBef>
            </a:pPr>
            <a:r>
              <a:rPr lang="el-GR" altLang="el-GR" b="1" dirty="0" smtClean="0">
                <a:latin typeface="Arial Narrow" pitchFamily="34" charset="0"/>
              </a:rPr>
              <a:t>Αργότερη Λήξη</a:t>
            </a:r>
            <a:endParaRPr lang="en-US" altLang="el-GR" b="1" dirty="0">
              <a:latin typeface="Arial Narrow" pitchFamily="34" charset="0"/>
            </a:endParaRPr>
          </a:p>
        </p:txBody>
      </p:sp>
      <p:grpSp>
        <p:nvGrpSpPr>
          <p:cNvPr id="46084" name="Group 4"/>
          <p:cNvGrpSpPr>
            <a:grpSpLocks/>
          </p:cNvGrpSpPr>
          <p:nvPr/>
        </p:nvGrpSpPr>
        <p:grpSpPr bwMode="auto">
          <a:xfrm>
            <a:off x="395111" y="1714500"/>
            <a:ext cx="8494889" cy="3919538"/>
            <a:chOff x="224" y="1008"/>
            <a:chExt cx="4816" cy="2304"/>
          </a:xfrm>
        </p:grpSpPr>
        <p:grpSp>
          <p:nvGrpSpPr>
            <p:cNvPr id="46085" name="Group 5"/>
            <p:cNvGrpSpPr>
              <a:grpSpLocks/>
            </p:cNvGrpSpPr>
            <p:nvPr/>
          </p:nvGrpSpPr>
          <p:grpSpPr bwMode="auto">
            <a:xfrm>
              <a:off x="1488" y="1008"/>
              <a:ext cx="2304" cy="2304"/>
              <a:chOff x="1488" y="1200"/>
              <a:chExt cx="2304" cy="2304"/>
            </a:xfrm>
          </p:grpSpPr>
          <p:sp>
            <p:nvSpPr>
              <p:cNvPr id="46099" name="Oval 6"/>
              <p:cNvSpPr>
                <a:spLocks noChangeArrowheads="1"/>
              </p:cNvSpPr>
              <p:nvPr/>
            </p:nvSpPr>
            <p:spPr bwMode="auto">
              <a:xfrm>
                <a:off x="1488" y="1200"/>
                <a:ext cx="2304" cy="2304"/>
              </a:xfrm>
              <a:prstGeom prst="ellipse">
                <a:avLst/>
              </a:prstGeom>
              <a:solidFill>
                <a:srgbClr val="CC9900"/>
              </a:solidFill>
              <a:ln w="9525">
                <a:solidFill>
                  <a:schemeClr val="tx1"/>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6100" name="Line 7"/>
              <p:cNvSpPr>
                <a:spLocks noChangeShapeType="1"/>
              </p:cNvSpPr>
              <p:nvPr/>
            </p:nvSpPr>
            <p:spPr bwMode="auto">
              <a:xfrm>
                <a:off x="2976" y="1248"/>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1" name="Line 8"/>
              <p:cNvSpPr>
                <a:spLocks noChangeShapeType="1"/>
              </p:cNvSpPr>
              <p:nvPr/>
            </p:nvSpPr>
            <p:spPr bwMode="auto">
              <a:xfrm>
                <a:off x="2304" y="1248"/>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2" name="Line 9"/>
              <p:cNvSpPr>
                <a:spLocks noChangeShapeType="1"/>
              </p:cNvSpPr>
              <p:nvPr/>
            </p:nvSpPr>
            <p:spPr bwMode="auto">
              <a:xfrm>
                <a:off x="1488" y="2352"/>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3" name="Line 10"/>
              <p:cNvSpPr>
                <a:spLocks noChangeShapeType="1"/>
              </p:cNvSpPr>
              <p:nvPr/>
            </p:nvSpPr>
            <p:spPr bwMode="auto">
              <a:xfrm>
                <a:off x="2976" y="2352"/>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6086" name="Text Box 11"/>
            <p:cNvSpPr txBox="1">
              <a:spLocks noChangeArrowheads="1"/>
            </p:cNvSpPr>
            <p:nvPr/>
          </p:nvSpPr>
          <p:spPr bwMode="auto">
            <a:xfrm>
              <a:off x="1824" y="163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ES</a:t>
              </a:r>
            </a:p>
          </p:txBody>
        </p:sp>
        <p:sp>
          <p:nvSpPr>
            <p:cNvPr id="46087" name="Text Box 12"/>
            <p:cNvSpPr txBox="1">
              <a:spLocks noChangeArrowheads="1"/>
            </p:cNvSpPr>
            <p:nvPr/>
          </p:nvSpPr>
          <p:spPr bwMode="auto">
            <a:xfrm>
              <a:off x="1824" y="244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LS</a:t>
              </a:r>
            </a:p>
          </p:txBody>
        </p:sp>
        <p:sp>
          <p:nvSpPr>
            <p:cNvPr id="46088" name="Text Box 13"/>
            <p:cNvSpPr txBox="1">
              <a:spLocks noChangeArrowheads="1"/>
            </p:cNvSpPr>
            <p:nvPr/>
          </p:nvSpPr>
          <p:spPr bwMode="auto">
            <a:xfrm>
              <a:off x="3120" y="1632"/>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EF</a:t>
              </a:r>
            </a:p>
          </p:txBody>
        </p:sp>
        <p:sp>
          <p:nvSpPr>
            <p:cNvPr id="46089" name="Text Box 14"/>
            <p:cNvSpPr txBox="1">
              <a:spLocks noChangeArrowheads="1"/>
            </p:cNvSpPr>
            <p:nvPr/>
          </p:nvSpPr>
          <p:spPr bwMode="auto">
            <a:xfrm>
              <a:off x="3120" y="244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LF</a:t>
              </a:r>
            </a:p>
          </p:txBody>
        </p:sp>
        <p:sp>
          <p:nvSpPr>
            <p:cNvPr id="46090" name="Text Box 15"/>
            <p:cNvSpPr txBox="1">
              <a:spLocks noChangeArrowheads="1"/>
            </p:cNvSpPr>
            <p:nvPr/>
          </p:nvSpPr>
          <p:spPr bwMode="auto">
            <a:xfrm>
              <a:off x="4176" y="1546"/>
              <a:ext cx="86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000" b="1" dirty="0">
                  <a:latin typeface="Arial Narrow" pitchFamily="34" charset="0"/>
                </a:rPr>
                <a:t>Earliest </a:t>
              </a:r>
              <a:r>
                <a:rPr lang="en-US" altLang="el-GR" sz="2000" b="1" dirty="0" smtClean="0">
                  <a:latin typeface="Arial Narrow" pitchFamily="34" charset="0"/>
                </a:rPr>
                <a:t>Finish</a:t>
              </a:r>
              <a:endParaRPr lang="el-GR" altLang="el-GR" sz="2000" b="1" dirty="0" smtClean="0">
                <a:latin typeface="Arial Narrow" pitchFamily="34" charset="0"/>
              </a:endParaRPr>
            </a:p>
            <a:p>
              <a:pPr>
                <a:spcBef>
                  <a:spcPct val="50000"/>
                </a:spcBef>
              </a:pPr>
              <a:r>
                <a:rPr lang="el-GR" altLang="el-GR" sz="2000" b="1" dirty="0" err="1">
                  <a:latin typeface="Arial Narrow" pitchFamily="34" charset="0"/>
                </a:rPr>
                <a:t>Νωρίτερη</a:t>
              </a:r>
              <a:r>
                <a:rPr lang="el-GR" altLang="el-GR" sz="2000" b="1" dirty="0">
                  <a:latin typeface="Arial Narrow" pitchFamily="34" charset="0"/>
                </a:rPr>
                <a:t> </a:t>
              </a:r>
              <a:r>
                <a:rPr lang="el-GR" altLang="el-GR" sz="2000" b="1" dirty="0" smtClean="0">
                  <a:latin typeface="Arial Narrow" pitchFamily="34" charset="0"/>
                </a:rPr>
                <a:t>λήξη</a:t>
              </a:r>
              <a:endParaRPr lang="en-US" altLang="el-GR" sz="2000" b="1" dirty="0">
                <a:latin typeface="Arial Narrow" pitchFamily="34" charset="0"/>
              </a:endParaRPr>
            </a:p>
            <a:p>
              <a:pPr>
                <a:spcBef>
                  <a:spcPct val="50000"/>
                </a:spcBef>
              </a:pPr>
              <a:endParaRPr lang="en-US" altLang="el-GR" sz="2400" dirty="0">
                <a:latin typeface="Arial Narrow" pitchFamily="34" charset="0"/>
              </a:endParaRPr>
            </a:p>
          </p:txBody>
        </p:sp>
        <p:sp>
          <p:nvSpPr>
            <p:cNvPr id="46091" name="Text Box 16"/>
            <p:cNvSpPr txBox="1">
              <a:spLocks noChangeArrowheads="1"/>
            </p:cNvSpPr>
            <p:nvPr/>
          </p:nvSpPr>
          <p:spPr bwMode="auto">
            <a:xfrm>
              <a:off x="224" y="2352"/>
              <a:ext cx="107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b="1" dirty="0">
                  <a:latin typeface="Arial Narrow" pitchFamily="34" charset="0"/>
                </a:rPr>
                <a:t>Latest </a:t>
              </a:r>
              <a:r>
                <a:rPr lang="en-US" altLang="el-GR" b="1" dirty="0" smtClean="0">
                  <a:latin typeface="Arial Narrow" pitchFamily="34" charset="0"/>
                </a:rPr>
                <a:t>Start</a:t>
              </a:r>
              <a:endParaRPr lang="el-GR" altLang="el-GR" b="1" dirty="0">
                <a:latin typeface="Arial Narrow" pitchFamily="34" charset="0"/>
              </a:endParaRPr>
            </a:p>
            <a:p>
              <a:pPr>
                <a:spcBef>
                  <a:spcPct val="50000"/>
                </a:spcBef>
              </a:pPr>
              <a:r>
                <a:rPr lang="el-GR" altLang="el-GR" b="1" dirty="0" smtClean="0">
                  <a:latin typeface="Arial Narrow" pitchFamily="34" charset="0"/>
                </a:rPr>
                <a:t>Αργότερη λήξη</a:t>
              </a:r>
              <a:endParaRPr lang="en-US" altLang="el-GR" b="1" dirty="0">
                <a:latin typeface="Arial Narrow" pitchFamily="34" charset="0"/>
              </a:endParaRPr>
            </a:p>
            <a:p>
              <a:pPr>
                <a:spcBef>
                  <a:spcPct val="50000"/>
                </a:spcBef>
              </a:pPr>
              <a:endParaRPr lang="en-US" altLang="el-GR" b="1" dirty="0">
                <a:latin typeface="Arial Narrow" pitchFamily="34" charset="0"/>
              </a:endParaRPr>
            </a:p>
          </p:txBody>
        </p:sp>
        <p:sp>
          <p:nvSpPr>
            <p:cNvPr id="46092" name="Text Box 17"/>
            <p:cNvSpPr txBox="1">
              <a:spLocks noChangeArrowheads="1"/>
            </p:cNvSpPr>
            <p:nvPr/>
          </p:nvSpPr>
          <p:spPr bwMode="auto">
            <a:xfrm>
              <a:off x="224" y="1488"/>
              <a:ext cx="116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000" b="1" dirty="0">
                  <a:latin typeface="Arial Narrow" pitchFamily="34" charset="0"/>
                </a:rPr>
                <a:t>Earliest </a:t>
              </a:r>
              <a:r>
                <a:rPr lang="en-US" altLang="el-GR" sz="2000" b="1" dirty="0" smtClean="0">
                  <a:latin typeface="Arial Narrow" pitchFamily="34" charset="0"/>
                </a:rPr>
                <a:t>Start</a:t>
              </a:r>
              <a:endParaRPr lang="el-GR" altLang="el-GR" sz="2000" b="1" dirty="0" smtClean="0">
                <a:latin typeface="Arial Narrow" pitchFamily="34" charset="0"/>
              </a:endParaRPr>
            </a:p>
            <a:p>
              <a:pPr>
                <a:spcBef>
                  <a:spcPct val="50000"/>
                </a:spcBef>
              </a:pPr>
              <a:r>
                <a:rPr lang="el-GR" altLang="el-GR" sz="2000" b="1" dirty="0" err="1" smtClean="0">
                  <a:latin typeface="Arial Narrow" pitchFamily="34" charset="0"/>
                </a:rPr>
                <a:t>Νωρίτερη</a:t>
              </a:r>
              <a:r>
                <a:rPr lang="el-GR" altLang="el-GR" sz="2000" b="1" dirty="0" smtClean="0">
                  <a:latin typeface="Arial Narrow" pitchFamily="34" charset="0"/>
                </a:rPr>
                <a:t> αρχή</a:t>
              </a:r>
              <a:endParaRPr lang="en-US" altLang="el-GR" sz="2000" b="1" dirty="0">
                <a:latin typeface="Arial Narrow" pitchFamily="34" charset="0"/>
              </a:endParaRPr>
            </a:p>
          </p:txBody>
        </p:sp>
        <p:sp>
          <p:nvSpPr>
            <p:cNvPr id="46093" name="Freeform 18"/>
            <p:cNvSpPr>
              <a:spLocks/>
            </p:cNvSpPr>
            <p:nvPr/>
          </p:nvSpPr>
          <p:spPr bwMode="auto">
            <a:xfrm>
              <a:off x="912" y="2640"/>
              <a:ext cx="720" cy="152"/>
            </a:xfrm>
            <a:custGeom>
              <a:avLst/>
              <a:gdLst>
                <a:gd name="T0" fmla="*/ 0 w 720"/>
                <a:gd name="T1" fmla="*/ 0 h 152"/>
                <a:gd name="T2" fmla="*/ 240 w 720"/>
                <a:gd name="T3" fmla="*/ 48 h 152"/>
                <a:gd name="T4" fmla="*/ 192 w 720"/>
                <a:gd name="T5" fmla="*/ 144 h 152"/>
                <a:gd name="T6" fmla="*/ 720 w 720"/>
                <a:gd name="T7" fmla="*/ 96 h 152"/>
                <a:gd name="T8" fmla="*/ 0 60000 65536"/>
                <a:gd name="T9" fmla="*/ 0 60000 65536"/>
                <a:gd name="T10" fmla="*/ 0 60000 65536"/>
                <a:gd name="T11" fmla="*/ 0 60000 65536"/>
                <a:gd name="T12" fmla="*/ 0 w 720"/>
                <a:gd name="T13" fmla="*/ 0 h 152"/>
                <a:gd name="T14" fmla="*/ 720 w 720"/>
                <a:gd name="T15" fmla="*/ 152 h 152"/>
              </a:gdLst>
              <a:ahLst/>
              <a:cxnLst>
                <a:cxn ang="T8">
                  <a:pos x="T0" y="T1"/>
                </a:cxn>
                <a:cxn ang="T9">
                  <a:pos x="T2" y="T3"/>
                </a:cxn>
                <a:cxn ang="T10">
                  <a:pos x="T4" y="T5"/>
                </a:cxn>
                <a:cxn ang="T11">
                  <a:pos x="T6" y="T7"/>
                </a:cxn>
              </a:cxnLst>
              <a:rect l="T12" t="T13" r="T14" b="T15"/>
              <a:pathLst>
                <a:path w="720" h="152">
                  <a:moveTo>
                    <a:pt x="0" y="0"/>
                  </a:moveTo>
                  <a:cubicBezTo>
                    <a:pt x="104" y="12"/>
                    <a:pt x="208" y="24"/>
                    <a:pt x="240" y="48"/>
                  </a:cubicBezTo>
                  <a:cubicBezTo>
                    <a:pt x="272" y="72"/>
                    <a:pt x="112" y="136"/>
                    <a:pt x="192" y="144"/>
                  </a:cubicBezTo>
                  <a:cubicBezTo>
                    <a:pt x="272" y="152"/>
                    <a:pt x="496" y="124"/>
                    <a:pt x="720" y="96"/>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6094" name="Freeform 19"/>
            <p:cNvSpPr>
              <a:spLocks/>
            </p:cNvSpPr>
            <p:nvPr/>
          </p:nvSpPr>
          <p:spPr bwMode="auto">
            <a:xfrm>
              <a:off x="864" y="1768"/>
              <a:ext cx="672" cy="160"/>
            </a:xfrm>
            <a:custGeom>
              <a:avLst/>
              <a:gdLst>
                <a:gd name="T0" fmla="*/ 0 w 672"/>
                <a:gd name="T1" fmla="*/ 104 h 160"/>
                <a:gd name="T2" fmla="*/ 240 w 672"/>
                <a:gd name="T3" fmla="*/ 8 h 160"/>
                <a:gd name="T4" fmla="*/ 192 w 672"/>
                <a:gd name="T5" fmla="*/ 152 h 160"/>
                <a:gd name="T6" fmla="*/ 672 w 672"/>
                <a:gd name="T7" fmla="*/ 56 h 160"/>
                <a:gd name="T8" fmla="*/ 0 60000 65536"/>
                <a:gd name="T9" fmla="*/ 0 60000 65536"/>
                <a:gd name="T10" fmla="*/ 0 60000 65536"/>
                <a:gd name="T11" fmla="*/ 0 60000 65536"/>
                <a:gd name="T12" fmla="*/ 0 w 672"/>
                <a:gd name="T13" fmla="*/ 0 h 160"/>
                <a:gd name="T14" fmla="*/ 672 w 672"/>
                <a:gd name="T15" fmla="*/ 160 h 160"/>
              </a:gdLst>
              <a:ahLst/>
              <a:cxnLst>
                <a:cxn ang="T8">
                  <a:pos x="T0" y="T1"/>
                </a:cxn>
                <a:cxn ang="T9">
                  <a:pos x="T2" y="T3"/>
                </a:cxn>
                <a:cxn ang="T10">
                  <a:pos x="T4" y="T5"/>
                </a:cxn>
                <a:cxn ang="T11">
                  <a:pos x="T6" y="T7"/>
                </a:cxn>
              </a:cxnLst>
              <a:rect l="T12" t="T13" r="T14" b="T15"/>
              <a:pathLst>
                <a:path w="672" h="160">
                  <a:moveTo>
                    <a:pt x="0" y="104"/>
                  </a:moveTo>
                  <a:cubicBezTo>
                    <a:pt x="104" y="52"/>
                    <a:pt x="208" y="0"/>
                    <a:pt x="240" y="8"/>
                  </a:cubicBezTo>
                  <a:cubicBezTo>
                    <a:pt x="272" y="16"/>
                    <a:pt x="120" y="144"/>
                    <a:pt x="192" y="152"/>
                  </a:cubicBezTo>
                  <a:cubicBezTo>
                    <a:pt x="264" y="160"/>
                    <a:pt x="468" y="108"/>
                    <a:pt x="672" y="56"/>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6095" name="Freeform 20"/>
            <p:cNvSpPr>
              <a:spLocks/>
            </p:cNvSpPr>
            <p:nvPr/>
          </p:nvSpPr>
          <p:spPr bwMode="auto">
            <a:xfrm>
              <a:off x="3696" y="1656"/>
              <a:ext cx="480" cy="216"/>
            </a:xfrm>
            <a:custGeom>
              <a:avLst/>
              <a:gdLst>
                <a:gd name="T0" fmla="*/ 480 w 480"/>
                <a:gd name="T1" fmla="*/ 216 h 216"/>
                <a:gd name="T2" fmla="*/ 288 w 480"/>
                <a:gd name="T3" fmla="*/ 168 h 216"/>
                <a:gd name="T4" fmla="*/ 384 w 480"/>
                <a:gd name="T5" fmla="*/ 24 h 216"/>
                <a:gd name="T6" fmla="*/ 0 w 480"/>
                <a:gd name="T7" fmla="*/ 24 h 216"/>
                <a:gd name="T8" fmla="*/ 0 60000 65536"/>
                <a:gd name="T9" fmla="*/ 0 60000 65536"/>
                <a:gd name="T10" fmla="*/ 0 60000 65536"/>
                <a:gd name="T11" fmla="*/ 0 60000 65536"/>
                <a:gd name="T12" fmla="*/ 0 w 480"/>
                <a:gd name="T13" fmla="*/ 0 h 216"/>
                <a:gd name="T14" fmla="*/ 480 w 480"/>
                <a:gd name="T15" fmla="*/ 216 h 216"/>
              </a:gdLst>
              <a:ahLst/>
              <a:cxnLst>
                <a:cxn ang="T8">
                  <a:pos x="T0" y="T1"/>
                </a:cxn>
                <a:cxn ang="T9">
                  <a:pos x="T2" y="T3"/>
                </a:cxn>
                <a:cxn ang="T10">
                  <a:pos x="T4" y="T5"/>
                </a:cxn>
                <a:cxn ang="T11">
                  <a:pos x="T6" y="T7"/>
                </a:cxn>
              </a:cxnLst>
              <a:rect l="T12" t="T13" r="T14" b="T15"/>
              <a:pathLst>
                <a:path w="480" h="216">
                  <a:moveTo>
                    <a:pt x="480" y="216"/>
                  </a:moveTo>
                  <a:cubicBezTo>
                    <a:pt x="392" y="208"/>
                    <a:pt x="304" y="200"/>
                    <a:pt x="288" y="168"/>
                  </a:cubicBezTo>
                  <a:cubicBezTo>
                    <a:pt x="272" y="136"/>
                    <a:pt x="432" y="48"/>
                    <a:pt x="384" y="24"/>
                  </a:cubicBezTo>
                  <a:cubicBezTo>
                    <a:pt x="336" y="0"/>
                    <a:pt x="168" y="12"/>
                    <a:pt x="0" y="24"/>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6096" name="Freeform 21"/>
            <p:cNvSpPr>
              <a:spLocks/>
            </p:cNvSpPr>
            <p:nvPr/>
          </p:nvSpPr>
          <p:spPr bwMode="auto">
            <a:xfrm>
              <a:off x="3744" y="2520"/>
              <a:ext cx="432" cy="192"/>
            </a:xfrm>
            <a:custGeom>
              <a:avLst/>
              <a:gdLst>
                <a:gd name="T0" fmla="*/ 432 w 432"/>
                <a:gd name="T1" fmla="*/ 168 h 192"/>
                <a:gd name="T2" fmla="*/ 288 w 432"/>
                <a:gd name="T3" fmla="*/ 168 h 192"/>
                <a:gd name="T4" fmla="*/ 336 w 432"/>
                <a:gd name="T5" fmla="*/ 24 h 192"/>
                <a:gd name="T6" fmla="*/ 0 w 432"/>
                <a:gd name="T7" fmla="*/ 24 h 192"/>
                <a:gd name="T8" fmla="*/ 0 60000 65536"/>
                <a:gd name="T9" fmla="*/ 0 60000 65536"/>
                <a:gd name="T10" fmla="*/ 0 60000 65536"/>
                <a:gd name="T11" fmla="*/ 0 60000 65536"/>
                <a:gd name="T12" fmla="*/ 0 w 432"/>
                <a:gd name="T13" fmla="*/ 0 h 192"/>
                <a:gd name="T14" fmla="*/ 432 w 432"/>
                <a:gd name="T15" fmla="*/ 192 h 192"/>
              </a:gdLst>
              <a:ahLst/>
              <a:cxnLst>
                <a:cxn ang="T8">
                  <a:pos x="T0" y="T1"/>
                </a:cxn>
                <a:cxn ang="T9">
                  <a:pos x="T2" y="T3"/>
                </a:cxn>
                <a:cxn ang="T10">
                  <a:pos x="T4" y="T5"/>
                </a:cxn>
                <a:cxn ang="T11">
                  <a:pos x="T6" y="T7"/>
                </a:cxn>
              </a:cxnLst>
              <a:rect l="T12" t="T13" r="T14" b="T15"/>
              <a:pathLst>
                <a:path w="432" h="192">
                  <a:moveTo>
                    <a:pt x="432" y="168"/>
                  </a:moveTo>
                  <a:cubicBezTo>
                    <a:pt x="368" y="180"/>
                    <a:pt x="304" y="192"/>
                    <a:pt x="288" y="168"/>
                  </a:cubicBezTo>
                  <a:cubicBezTo>
                    <a:pt x="272" y="144"/>
                    <a:pt x="384" y="48"/>
                    <a:pt x="336" y="24"/>
                  </a:cubicBezTo>
                  <a:cubicBezTo>
                    <a:pt x="288" y="0"/>
                    <a:pt x="144" y="12"/>
                    <a:pt x="0" y="24"/>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6097" name="Text Box 22"/>
            <p:cNvSpPr txBox="1">
              <a:spLocks noChangeArrowheads="1"/>
            </p:cNvSpPr>
            <p:nvPr/>
          </p:nvSpPr>
          <p:spPr bwMode="auto">
            <a:xfrm rot="5400000">
              <a:off x="2323" y="1373"/>
              <a:ext cx="6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Activity Name</a:t>
              </a:r>
            </a:p>
          </p:txBody>
        </p:sp>
        <p:sp>
          <p:nvSpPr>
            <p:cNvPr id="46098" name="Text Box 23"/>
            <p:cNvSpPr txBox="1">
              <a:spLocks noChangeArrowheads="1"/>
            </p:cNvSpPr>
            <p:nvPr/>
          </p:nvSpPr>
          <p:spPr bwMode="auto">
            <a:xfrm rot="5400000">
              <a:off x="2309" y="2597"/>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altLang="el-GR" sz="2600">
                  <a:latin typeface="Arial Narrow" pitchFamily="34" charset="0"/>
                </a:rPr>
                <a:t>Activity Duration</a:t>
              </a:r>
            </a:p>
          </p:txBody>
        </p:sp>
      </p:grpSp>
    </p:spTree>
    <p:extLst>
      <p:ext uri="{BB962C8B-B14F-4D97-AF65-F5344CB8AC3E}">
        <p14:creationId xmlns:p14="http://schemas.microsoft.com/office/powerpoint/2010/main" val="369653434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07"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08"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09"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0"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1"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2"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3"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4"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5"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6"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7"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8"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19"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20"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21"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7122"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23"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24"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25"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26"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27"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28"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29"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30"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31"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32"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33"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34"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35"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36"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37"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38"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39"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0"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1"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2"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3"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44"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45"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46"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7"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8"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49"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50"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51"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52"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53"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54"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55"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56"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57"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58"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59"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60"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1"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2"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3"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4"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65"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66"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67"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8"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69"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0"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1"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72"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73"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74"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5"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6"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7"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78"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79"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80"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81"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82"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83"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84"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85"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86"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87"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88"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89"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0"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1"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2"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93"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7194"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7195"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6"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7"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8"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7199"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47200"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47201"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7202"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47203"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47204"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47205"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47206"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7207"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47208" name="Rectangle 106"/>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47209" name="Rectangle 107"/>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7210" name="Rectangle 108"/>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Τέλος</a:t>
            </a:r>
            <a:endParaRPr lang="en-US" altLang="el-GR" b="1" dirty="0">
              <a:solidFill>
                <a:srgbClr val="000000"/>
              </a:solidFill>
              <a:latin typeface="Arial" charset="0"/>
            </a:endParaRPr>
          </a:p>
        </p:txBody>
      </p:sp>
      <p:sp>
        <p:nvSpPr>
          <p:cNvPr id="47211" name="Rectangle 109"/>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2399512902"/>
      </p:ext>
    </p:extLst>
  </p:cSld>
  <p:clrMapOvr>
    <a:masterClrMapping/>
  </p:clrMapOvr>
  <p:transition spd="med">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1"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2"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3"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4"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5"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6"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7"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8"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39"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0"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1"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2"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3"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4"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5"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8146"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47"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48"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49"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0"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1"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2"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3"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54"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55"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56"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7"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8"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59"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60"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61"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62"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63"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64"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65"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66"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67"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68"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69"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70"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1"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2"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3"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4"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75"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76"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77"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8"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79"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0"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1"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82"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83"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84"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5"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6"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7"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88"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89"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90"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91"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92"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93"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94"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95"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96"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197"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198"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199"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0"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1"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2"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03"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204"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05"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6"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7"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8"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09"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10"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211"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12"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13"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14"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15"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16"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17"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8218"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8219"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20"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21"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22"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23"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48224"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48225"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8226"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48227"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48228"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48229"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48230"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8231"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48232" name="Rectangle 106"/>
          <p:cNvSpPr>
            <a:spLocks noChangeArrowheads="1"/>
          </p:cNvSpPr>
          <p:nvPr/>
        </p:nvSpPr>
        <p:spPr bwMode="auto">
          <a:xfrm>
            <a:off x="3278188" y="2276475"/>
            <a:ext cx="673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a:t>
            </a:r>
          </a:p>
        </p:txBody>
      </p:sp>
      <p:sp>
        <p:nvSpPr>
          <p:cNvPr id="48233" name="Rectangle 107"/>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48234" name="Rectangle 108"/>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8235" name="Rectangle 109"/>
          <p:cNvSpPr>
            <a:spLocks noChangeArrowheads="1"/>
          </p:cNvSpPr>
          <p:nvPr/>
        </p:nvSpPr>
        <p:spPr bwMode="auto">
          <a:xfrm>
            <a:off x="1038225" y="1541463"/>
            <a:ext cx="14779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ES </a:t>
            </a:r>
            <a:r>
              <a:rPr lang="el-GR" altLang="el-GR" sz="2000" b="1">
                <a:latin typeface="Arial" charset="0"/>
              </a:rPr>
              <a:t>χρόνος</a:t>
            </a:r>
            <a:endParaRPr lang="en-US" altLang="el-GR" sz="2000" b="1">
              <a:latin typeface="Arial" charset="0"/>
            </a:endParaRPr>
          </a:p>
        </p:txBody>
      </p:sp>
      <p:sp>
        <p:nvSpPr>
          <p:cNvPr id="48236" name="Line 110"/>
          <p:cNvSpPr>
            <a:spLocks noChangeShapeType="1"/>
          </p:cNvSpPr>
          <p:nvPr/>
        </p:nvSpPr>
        <p:spPr bwMode="auto">
          <a:xfrm>
            <a:off x="2501900" y="1951038"/>
            <a:ext cx="769938" cy="3810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8237" name="Rectangle 111"/>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48238" name="Rectangle 112"/>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1577782205"/>
      </p:ext>
    </p:extLst>
  </p:cSld>
  <p:clrMapOvr>
    <a:masterClrMapping/>
  </p:clrMapOvr>
  <p:transition spd="med">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55"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56"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57"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58"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59"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0"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1"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2"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3"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4"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5"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6"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7"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8"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69"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49170"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71"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172"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73"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74"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75"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76"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77"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78"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179"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80"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1"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2"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3"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4"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85"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186"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87"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8"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89"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0"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1"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92"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193"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94"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5"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6"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7"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198"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199"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00"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01"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02"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03"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04"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05"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06"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07"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08"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09"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0"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1"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2"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13"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14"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15"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6"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7"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8"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19"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20"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21"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22"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23"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24"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25"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26"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27"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28"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29"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0"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1"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2"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3"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34"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35"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36"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7"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8"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39"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40"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41"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49242"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49243"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44"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45"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46"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47"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49248"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49249"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9250"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49251"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49252"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49253"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49254"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9255"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49256" name="Rectangle 106"/>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49257" name="Rectangle 107"/>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49258" name="Rectangle 108"/>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49259" name="Rectangle 109"/>
          <p:cNvSpPr>
            <a:spLocks noChangeArrowheads="1"/>
          </p:cNvSpPr>
          <p:nvPr/>
        </p:nvSpPr>
        <p:spPr bwMode="auto">
          <a:xfrm>
            <a:off x="1038225" y="1541463"/>
            <a:ext cx="14779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ES </a:t>
            </a:r>
            <a:r>
              <a:rPr lang="el-GR" altLang="el-GR" sz="2000" b="1">
                <a:latin typeface="Arial" charset="0"/>
              </a:rPr>
              <a:t>χρόνος</a:t>
            </a:r>
            <a:endParaRPr lang="en-US" altLang="el-GR" sz="2000" b="1">
              <a:latin typeface="Arial" charset="0"/>
            </a:endParaRPr>
          </a:p>
        </p:txBody>
      </p:sp>
      <p:sp>
        <p:nvSpPr>
          <p:cNvPr id="49260" name="Line 110"/>
          <p:cNvSpPr>
            <a:spLocks noChangeShapeType="1"/>
          </p:cNvSpPr>
          <p:nvPr/>
        </p:nvSpPr>
        <p:spPr bwMode="auto">
          <a:xfrm>
            <a:off x="2501900" y="1951038"/>
            <a:ext cx="769938" cy="3810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61" name="Rectangle 111"/>
          <p:cNvSpPr>
            <a:spLocks noChangeArrowheads="1"/>
          </p:cNvSpPr>
          <p:nvPr/>
        </p:nvSpPr>
        <p:spPr bwMode="auto">
          <a:xfrm>
            <a:off x="5610225" y="1438275"/>
            <a:ext cx="1463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EF </a:t>
            </a:r>
            <a:r>
              <a:rPr lang="el-GR" altLang="el-GR" sz="2000" b="1">
                <a:latin typeface="Arial" charset="0"/>
              </a:rPr>
              <a:t>χρόνος</a:t>
            </a:r>
            <a:endParaRPr lang="en-US" altLang="el-GR" sz="2000" b="1">
              <a:latin typeface="Arial" charset="0"/>
            </a:endParaRPr>
          </a:p>
        </p:txBody>
      </p:sp>
      <p:sp>
        <p:nvSpPr>
          <p:cNvPr id="49262" name="Line 112"/>
          <p:cNvSpPr>
            <a:spLocks noChangeShapeType="1"/>
          </p:cNvSpPr>
          <p:nvPr/>
        </p:nvSpPr>
        <p:spPr bwMode="auto">
          <a:xfrm flipH="1">
            <a:off x="4132263" y="1646238"/>
            <a:ext cx="1489075" cy="652462"/>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49263" name="Rectangle 113"/>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49264" name="Rectangle 114"/>
          <p:cNvSpPr>
            <a:spLocks noChangeArrowheads="1"/>
          </p:cNvSpPr>
          <p:nvPr/>
        </p:nvSpPr>
        <p:spPr bwMode="auto">
          <a:xfrm>
            <a:off x="2036763" y="3490913"/>
            <a:ext cx="766234" cy="643766"/>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Αρχή</a:t>
            </a:r>
            <a:endParaRPr lang="en-US" altLang="el-GR" b="1" dirty="0">
              <a:solidFill>
                <a:srgbClr val="000000"/>
              </a:solidFill>
              <a:latin typeface="Arial" charset="0"/>
            </a:endParaRPr>
          </a:p>
          <a:p>
            <a:endParaRPr lang="en-US" altLang="el-GR" b="1" dirty="0">
              <a:solidFill>
                <a:srgbClr val="000000"/>
              </a:solidFill>
              <a:latin typeface="Arial" charset="0"/>
            </a:endParaRPr>
          </a:p>
        </p:txBody>
      </p:sp>
    </p:spTree>
    <p:extLst>
      <p:ext uri="{BB962C8B-B14F-4D97-AF65-F5344CB8AC3E}">
        <p14:creationId xmlns:p14="http://schemas.microsoft.com/office/powerpoint/2010/main" val="2726379773"/>
      </p:ext>
    </p:extLst>
  </p:cSld>
  <p:clrMapOvr>
    <a:masterClrMapping/>
  </p:clrMapOvr>
  <p:transition spd="med">
    <p:strips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79"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0"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1"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2"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3"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4"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5"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6"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7"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8"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89"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90"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91"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92"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93"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0194"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195"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196"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197"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198"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199"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0"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1"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02"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03"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04"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5"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6"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7"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08"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09"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10"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11"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12"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13"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14"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15"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16"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17"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18"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19"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0"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1"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2"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23"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24"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25"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6"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7"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8"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29"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30"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31"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32"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33"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34"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35"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36"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37"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38"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39"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0"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1"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2"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3"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44"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45"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46"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7"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8"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49"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50"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51"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52"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53"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54"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55"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56"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57"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58"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59"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60"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1"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2"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3"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4"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65"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0266"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0267"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8"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69"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70"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0271"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0272"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0273"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0274"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0275"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0276"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0277"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0278"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0279"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0280" name="Rectangle 106"/>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0281" name="Rectangle 107"/>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0282" name="Rectangle 108"/>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0283" name="Rectangle 109"/>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0284" name="Rectangle 110"/>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0285" name="Rectangle 111"/>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162271798"/>
      </p:ext>
    </p:extLst>
  </p:cSld>
  <p:clrMapOvr>
    <a:masterClrMapping/>
  </p:clrMapOvr>
  <p:transition spd="med">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3"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4"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5"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6"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7"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8"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09"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0"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1"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2"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3"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4"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5"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6"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7"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1218"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19"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20"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21"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22"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23"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24"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25"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26"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27"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28"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29"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0"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1"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2"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33"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34"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35"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6"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7"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8"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39"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40"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41"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42"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43"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44"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45"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46"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47"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48"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49"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0"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1"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2"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3"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54"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55"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56"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7"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8"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59"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60"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61"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62"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63"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64"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65"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66"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67"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68"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69"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70"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1"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2"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3"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4"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75"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76"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77"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8"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79"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0"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1"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82"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83"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84"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5"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6"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7"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88"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89"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1290"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1291"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92"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93"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94"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1295"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1296"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1297"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1298"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1299"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1300"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1301"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1302"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1303"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1304" name="Rectangle 106"/>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1305" name="Rectangle 107"/>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1306" name="Rectangle 108"/>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1307" name="Rectangle 109"/>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1308" name="Rectangle 110"/>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1309" name="Rectangle 111"/>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1310" name="Rectangle 112"/>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1311" name="Rectangle 113"/>
          <p:cNvSpPr>
            <a:spLocks noChangeArrowheads="1"/>
          </p:cNvSpPr>
          <p:nvPr/>
        </p:nvSpPr>
        <p:spPr bwMode="auto">
          <a:xfrm>
            <a:off x="2036763" y="3490913"/>
            <a:ext cx="766234" cy="643766"/>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Αρχή</a:t>
            </a:r>
            <a:endParaRPr lang="en-US" altLang="el-GR" b="1" dirty="0">
              <a:solidFill>
                <a:srgbClr val="000000"/>
              </a:solidFill>
              <a:latin typeface="Arial" charset="0"/>
            </a:endParaRPr>
          </a:p>
          <a:p>
            <a:endParaRPr lang="en-US" altLang="el-GR" b="1" dirty="0">
              <a:solidFill>
                <a:srgbClr val="000000"/>
              </a:solidFill>
              <a:latin typeface="Arial" charset="0"/>
            </a:endParaRPr>
          </a:p>
        </p:txBody>
      </p:sp>
    </p:spTree>
    <p:extLst>
      <p:ext uri="{BB962C8B-B14F-4D97-AF65-F5344CB8AC3E}">
        <p14:creationId xmlns:p14="http://schemas.microsoft.com/office/powerpoint/2010/main" val="4215783927"/>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27" name="Line 5"/>
          <p:cNvSpPr>
            <a:spLocks noChangeShapeType="1"/>
          </p:cNvSpPr>
          <p:nvPr/>
        </p:nvSpPr>
        <p:spPr bwMode="auto">
          <a:xfrm>
            <a:off x="2716213" y="3846513"/>
            <a:ext cx="652462" cy="663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28"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29"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0"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1"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2"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3"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4" name="Line 12"/>
          <p:cNvSpPr>
            <a:spLocks noChangeShapeType="1"/>
          </p:cNvSpPr>
          <p:nvPr/>
        </p:nvSpPr>
        <p:spPr bwMode="auto">
          <a:xfrm>
            <a:off x="7445375" y="2870200"/>
            <a:ext cx="652463" cy="665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5" name="Line 13"/>
          <p:cNvSpPr>
            <a:spLocks noChangeShapeType="1"/>
          </p:cNvSpPr>
          <p:nvPr/>
        </p:nvSpPr>
        <p:spPr bwMode="auto">
          <a:xfrm flipV="1">
            <a:off x="7127875" y="2987675"/>
            <a:ext cx="0" cy="1417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6"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7" name="Line 15"/>
          <p:cNvSpPr>
            <a:spLocks noChangeShapeType="1"/>
          </p:cNvSpPr>
          <p:nvPr/>
        </p:nvSpPr>
        <p:spPr bwMode="auto">
          <a:xfrm>
            <a:off x="5284788" y="4827588"/>
            <a:ext cx="255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8" name="Line 16"/>
          <p:cNvSpPr>
            <a:spLocks noChangeShapeType="1"/>
          </p:cNvSpPr>
          <p:nvPr/>
        </p:nvSpPr>
        <p:spPr bwMode="auto">
          <a:xfrm>
            <a:off x="6430963" y="4830763"/>
            <a:ext cx="249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39"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40" name="Line 18"/>
          <p:cNvSpPr>
            <a:spLocks noChangeShapeType="1"/>
          </p:cNvSpPr>
          <p:nvPr/>
        </p:nvSpPr>
        <p:spPr bwMode="auto">
          <a:xfrm>
            <a:off x="4144963" y="4827588"/>
            <a:ext cx="246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41"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2242"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43"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44"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45"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46"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47"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48"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49"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50"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51" name="Oval 29"/>
          <p:cNvSpPr>
            <a:spLocks noChangeArrowheads="1"/>
          </p:cNvSpPr>
          <p:nvPr/>
        </p:nvSpPr>
        <p:spPr bwMode="auto">
          <a:xfrm>
            <a:off x="6708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52" name="Line 30"/>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53" name="Line 31"/>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54" name="Line 32"/>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55" name="Line 33"/>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56" name="Oval 34"/>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57" name="Freeform 35"/>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58" name="Oval 36"/>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59" name="Line 37"/>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0" name="Line 38"/>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1" name="Line 39"/>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2" name="Line 40"/>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3" name="Oval 41"/>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64" name="Freeform 42"/>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65" name="Oval 43"/>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66" name="Line 44"/>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7" name="Line 45"/>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8" name="Line 46"/>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69" name="Line 47"/>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70" name="Oval 48"/>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71" name="Freeform 49"/>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72" name="Oval 50"/>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73" name="Line 51"/>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74" name="Line 52"/>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75" name="Line 53"/>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76" name="Line 54"/>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77" name="Oval 55"/>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78" name="Freeform 56"/>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79" name="Oval 57"/>
          <p:cNvSpPr>
            <a:spLocks noChangeArrowheads="1"/>
          </p:cNvSpPr>
          <p:nvPr/>
        </p:nvSpPr>
        <p:spPr bwMode="auto">
          <a:xfrm>
            <a:off x="5565775" y="4402138"/>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80" name="Line 58"/>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1" name="Line 59"/>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2" name="Line 60"/>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3" name="Line 61"/>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4" name="Oval 6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85" name="Freeform 6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86" name="Oval 64"/>
          <p:cNvSpPr>
            <a:spLocks noChangeArrowheads="1"/>
          </p:cNvSpPr>
          <p:nvPr/>
        </p:nvSpPr>
        <p:spPr bwMode="auto">
          <a:xfrm>
            <a:off x="4418013"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87"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8"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89"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0"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1"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92"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293" name="Oval 71"/>
          <p:cNvSpPr>
            <a:spLocks noChangeArrowheads="1"/>
          </p:cNvSpPr>
          <p:nvPr/>
        </p:nvSpPr>
        <p:spPr bwMode="auto">
          <a:xfrm>
            <a:off x="3271838" y="4402138"/>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94" name="Line 72"/>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5" name="Line 73"/>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6" name="Line 74"/>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7" name="Line 75"/>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298" name="Oval 76"/>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299" name="Freeform 77"/>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300" name="Oval 78"/>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301" name="Line 79"/>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02" name="Line 80"/>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03" name="Line 81"/>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04" name="Line 82"/>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05" name="Oval 83"/>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306" name="Freeform 84"/>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307" name="Oval 85"/>
          <p:cNvSpPr>
            <a:spLocks noChangeArrowheads="1"/>
          </p:cNvSpPr>
          <p:nvPr/>
        </p:nvSpPr>
        <p:spPr bwMode="auto">
          <a:xfrm>
            <a:off x="6708775" y="2119313"/>
            <a:ext cx="858838"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308" name="Line 86"/>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09" name="Line 87"/>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0" name="Line 88"/>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1" name="Line 89"/>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2" name="Oval 90"/>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313" name="Freeform 91"/>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2314" name="Oval 92"/>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2315" name="Line 93"/>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6" name="Line 94"/>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7" name="Line 95"/>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8" name="Line 96"/>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2319" name="Rectangle 97"/>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2320" name="Rectangle 9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2321" name="Rectangle 99"/>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2322" name="Rectangle 100"/>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2323" name="Rectangle 101"/>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2324" name="Rectangle 102"/>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2325" name="Rectangle 103"/>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2326" name="Rectangle 104"/>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2327" name="Rectangle 105"/>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2328" name="Rectangle 106"/>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2329" name="Rectangle 107"/>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2330" name="Rectangle 108"/>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2331" name="Rectangle 109"/>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2332" name="Rectangle 110"/>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2333" name="Rectangle 111"/>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2334" name="Rectangle 112"/>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2335" name="Rectangle 113"/>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2336" name="Rectangle 114"/>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2337" name="Rectangle 115"/>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2338" name="Rectangle 116"/>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1530409669"/>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4"/>
          <p:cNvGrpSpPr>
            <a:grpSpLocks/>
          </p:cNvGrpSpPr>
          <p:nvPr/>
        </p:nvGrpSpPr>
        <p:grpSpPr bwMode="auto">
          <a:xfrm>
            <a:off x="2716213" y="1601788"/>
            <a:ext cx="5381625" cy="4181475"/>
            <a:chOff x="1711" y="1009"/>
            <a:chExt cx="3390" cy="2634"/>
          </a:xfrm>
        </p:grpSpPr>
        <p:sp>
          <p:nvSpPr>
            <p:cNvPr id="53360" name="Line 5"/>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1" name="Line 6"/>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2" name="Line 7"/>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3" name="Line 8"/>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4" name="Line 9"/>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5" name="Line 10"/>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6" name="Line 11"/>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7" name="Line 12"/>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8" name="Line 13"/>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69" name="Line 14"/>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0" name="Line 15"/>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1" name="Line 16"/>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2" name="Line 17"/>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3" name="Line 18"/>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4" name="Line 19"/>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3375" name="Line 20"/>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1" name="Group 21"/>
          <p:cNvGrpSpPr>
            <a:grpSpLocks/>
          </p:cNvGrpSpPr>
          <p:nvPr/>
        </p:nvGrpSpPr>
        <p:grpSpPr bwMode="auto">
          <a:xfrm>
            <a:off x="4405313" y="2103438"/>
            <a:ext cx="884237" cy="884237"/>
            <a:chOff x="2775" y="1325"/>
            <a:chExt cx="557" cy="557"/>
          </a:xfrm>
        </p:grpSpPr>
        <p:sp>
          <p:nvSpPr>
            <p:cNvPr id="53353" name="Oval 22"/>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54" name="Freeform 23"/>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55" name="Oval 24"/>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56" name="Line 25"/>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7" name="Line 26"/>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8" name="Line 27"/>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9" name="Line 28"/>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2" name="Group 29"/>
          <p:cNvGrpSpPr>
            <a:grpSpLocks/>
          </p:cNvGrpSpPr>
          <p:nvPr/>
        </p:nvGrpSpPr>
        <p:grpSpPr bwMode="auto">
          <a:xfrm>
            <a:off x="6696075" y="4386263"/>
            <a:ext cx="884238" cy="884237"/>
            <a:chOff x="4218" y="2763"/>
            <a:chExt cx="557" cy="557"/>
          </a:xfrm>
        </p:grpSpPr>
        <p:sp>
          <p:nvSpPr>
            <p:cNvPr id="53346" name="Oval 30"/>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47" name="Freeform 31"/>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48" name="Oval 32"/>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49" name="Line 33"/>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0" name="Line 34"/>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1" name="Line 35"/>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52" name="Line 36"/>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3" name="Group 37"/>
          <p:cNvGrpSpPr>
            <a:grpSpLocks/>
          </p:cNvGrpSpPr>
          <p:nvPr/>
        </p:nvGrpSpPr>
        <p:grpSpPr bwMode="auto">
          <a:xfrm>
            <a:off x="4405313" y="3235325"/>
            <a:ext cx="884237" cy="884238"/>
            <a:chOff x="2775" y="2038"/>
            <a:chExt cx="557" cy="557"/>
          </a:xfrm>
        </p:grpSpPr>
        <p:sp>
          <p:nvSpPr>
            <p:cNvPr id="53339" name="Oval 38"/>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40" name="Freeform 39"/>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41" name="Oval 40"/>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42" name="Line 41"/>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43" name="Line 42"/>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44" name="Line 43"/>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45" name="Line 44"/>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4" name="Group 45"/>
          <p:cNvGrpSpPr>
            <a:grpSpLocks/>
          </p:cNvGrpSpPr>
          <p:nvPr/>
        </p:nvGrpSpPr>
        <p:grpSpPr bwMode="auto">
          <a:xfrm>
            <a:off x="5553075" y="3235325"/>
            <a:ext cx="884238" cy="884238"/>
            <a:chOff x="3498" y="2038"/>
            <a:chExt cx="557" cy="557"/>
          </a:xfrm>
        </p:grpSpPr>
        <p:sp>
          <p:nvSpPr>
            <p:cNvPr id="53332" name="Oval 46"/>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33" name="Freeform 47"/>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34" name="Oval 48"/>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35" name="Line 49"/>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36" name="Line 50"/>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37" name="Line 51"/>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38" name="Line 52"/>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5" name="Group 53"/>
          <p:cNvGrpSpPr>
            <a:grpSpLocks/>
          </p:cNvGrpSpPr>
          <p:nvPr/>
        </p:nvGrpSpPr>
        <p:grpSpPr bwMode="auto">
          <a:xfrm>
            <a:off x="4405313" y="5565775"/>
            <a:ext cx="884237" cy="884238"/>
            <a:chOff x="2775" y="3506"/>
            <a:chExt cx="557" cy="557"/>
          </a:xfrm>
        </p:grpSpPr>
        <p:sp>
          <p:nvSpPr>
            <p:cNvPr id="53325" name="Oval 54"/>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26" name="Freeform 55"/>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27" name="Oval 56"/>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28" name="Line 57"/>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29" name="Line 58"/>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30" name="Line 59"/>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31" name="Line 60"/>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6" name="Group 61"/>
          <p:cNvGrpSpPr>
            <a:grpSpLocks/>
          </p:cNvGrpSpPr>
          <p:nvPr/>
        </p:nvGrpSpPr>
        <p:grpSpPr bwMode="auto">
          <a:xfrm>
            <a:off x="5553075" y="4386263"/>
            <a:ext cx="884238" cy="884237"/>
            <a:chOff x="3498" y="2763"/>
            <a:chExt cx="557" cy="557"/>
          </a:xfrm>
        </p:grpSpPr>
        <p:sp>
          <p:nvSpPr>
            <p:cNvPr id="53318" name="Oval 62"/>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19" name="Freeform 63"/>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20" name="Oval 64"/>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21" name="Line 65"/>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22" name="Line 66"/>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23" name="Line 67"/>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24" name="Line 68"/>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7" name="Group 69"/>
          <p:cNvGrpSpPr>
            <a:grpSpLocks/>
          </p:cNvGrpSpPr>
          <p:nvPr/>
        </p:nvGrpSpPr>
        <p:grpSpPr bwMode="auto">
          <a:xfrm>
            <a:off x="4405313" y="4386263"/>
            <a:ext cx="884237" cy="884237"/>
            <a:chOff x="2775" y="2763"/>
            <a:chExt cx="557" cy="557"/>
          </a:xfrm>
        </p:grpSpPr>
        <p:sp>
          <p:nvSpPr>
            <p:cNvPr id="53311" name="Oval 70"/>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12" name="Freeform 71"/>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13" name="Oval 72"/>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14" name="Line 73"/>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15" name="Line 74"/>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16" name="Line 75"/>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17" name="Line 76"/>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8" name="Group 77"/>
          <p:cNvGrpSpPr>
            <a:grpSpLocks/>
          </p:cNvGrpSpPr>
          <p:nvPr/>
        </p:nvGrpSpPr>
        <p:grpSpPr bwMode="auto">
          <a:xfrm>
            <a:off x="3259138" y="4386263"/>
            <a:ext cx="884237" cy="884237"/>
            <a:chOff x="2053" y="2763"/>
            <a:chExt cx="557" cy="557"/>
          </a:xfrm>
        </p:grpSpPr>
        <p:sp>
          <p:nvSpPr>
            <p:cNvPr id="53304" name="Oval 78"/>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05" name="Freeform 79"/>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306" name="Oval 80"/>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07" name="Line 81"/>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08" name="Line 82"/>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09" name="Line 83"/>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10" name="Line 84"/>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59" name="Group 85"/>
          <p:cNvGrpSpPr>
            <a:grpSpLocks/>
          </p:cNvGrpSpPr>
          <p:nvPr/>
        </p:nvGrpSpPr>
        <p:grpSpPr bwMode="auto">
          <a:xfrm>
            <a:off x="3259138" y="2103438"/>
            <a:ext cx="884237" cy="884237"/>
            <a:chOff x="2053" y="1325"/>
            <a:chExt cx="557" cy="557"/>
          </a:xfrm>
        </p:grpSpPr>
        <p:sp>
          <p:nvSpPr>
            <p:cNvPr id="53297" name="Oval 86"/>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298" name="Freeform 87"/>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299" name="Oval 88"/>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300" name="Line 89"/>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01" name="Line 90"/>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02" name="Line 91"/>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303" name="Line 92"/>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60" name="Group 93"/>
          <p:cNvGrpSpPr>
            <a:grpSpLocks/>
          </p:cNvGrpSpPr>
          <p:nvPr/>
        </p:nvGrpSpPr>
        <p:grpSpPr bwMode="auto">
          <a:xfrm>
            <a:off x="6696075" y="2103438"/>
            <a:ext cx="884238" cy="884237"/>
            <a:chOff x="4218" y="1325"/>
            <a:chExt cx="557" cy="557"/>
          </a:xfrm>
        </p:grpSpPr>
        <p:sp>
          <p:nvSpPr>
            <p:cNvPr id="53290" name="Oval 94"/>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291" name="Freeform 95"/>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292" name="Oval 96"/>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293" name="Line 97"/>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94" name="Line 98"/>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95" name="Line 99"/>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96" name="Line 100"/>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3261" name="Group 101"/>
          <p:cNvGrpSpPr>
            <a:grpSpLocks/>
          </p:cNvGrpSpPr>
          <p:nvPr/>
        </p:nvGrpSpPr>
        <p:grpSpPr bwMode="auto">
          <a:xfrm>
            <a:off x="4405313" y="960438"/>
            <a:ext cx="884237" cy="884237"/>
            <a:chOff x="2775" y="605"/>
            <a:chExt cx="557" cy="557"/>
          </a:xfrm>
        </p:grpSpPr>
        <p:sp>
          <p:nvSpPr>
            <p:cNvPr id="53283" name="Oval 102"/>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284" name="Freeform 103"/>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3285" name="Oval 104"/>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3286" name="Line 105"/>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87" name="Line 106"/>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88" name="Line 107"/>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3289" name="Line 108"/>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3262" name="Rectangle 109"/>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3263" name="Rectangle 110"/>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3264" name="Rectangle 111"/>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3265" name="Rectangle 112"/>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3266" name="Rectangle 113"/>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3267" name="Rectangle 114"/>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3268" name="Rectangle 115"/>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3269" name="Rectangle 116"/>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3270" name="Rectangle 117"/>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3271" name="Rectangle 118"/>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3272" name="Rectangle 119"/>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3273" name="Rectangle 120"/>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3274" name="Rectangle 121"/>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3275" name="Rectangle 122"/>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3276" name="Rectangle 123"/>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3277" name="Rectangle 124"/>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3278" name="Rectangle 125"/>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3279" name="Rectangle 126"/>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3280" name="Rectangle 127"/>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3281" name="Rectangle 128"/>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3282" name="Rectangle 129"/>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3072884259"/>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2716213" y="1601788"/>
            <a:ext cx="5381625" cy="4181475"/>
            <a:chOff x="1711" y="1009"/>
            <a:chExt cx="3390" cy="2634"/>
          </a:xfrm>
        </p:grpSpPr>
        <p:sp>
          <p:nvSpPr>
            <p:cNvPr id="54385" name="Line 5"/>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86" name="Line 6"/>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87" name="Line 7"/>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88" name="Line 8"/>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89" name="Line 9"/>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0" name="Line 10"/>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1" name="Line 11"/>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2" name="Line 12"/>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3" name="Line 13"/>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4" name="Line 14"/>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5" name="Line 15"/>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6" name="Line 16"/>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7" name="Line 17"/>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8" name="Line 18"/>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399" name="Line 19"/>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4400" name="Line 20"/>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75" name="Group 21"/>
          <p:cNvGrpSpPr>
            <a:grpSpLocks/>
          </p:cNvGrpSpPr>
          <p:nvPr/>
        </p:nvGrpSpPr>
        <p:grpSpPr bwMode="auto">
          <a:xfrm>
            <a:off x="4405313" y="2103438"/>
            <a:ext cx="884237" cy="884237"/>
            <a:chOff x="2775" y="1325"/>
            <a:chExt cx="557" cy="557"/>
          </a:xfrm>
        </p:grpSpPr>
        <p:sp>
          <p:nvSpPr>
            <p:cNvPr id="54378" name="Oval 22"/>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79" name="Freeform 23"/>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80" name="Oval 24"/>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81" name="Line 25"/>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82" name="Line 26"/>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83" name="Line 27"/>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84" name="Line 28"/>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76" name="Group 29"/>
          <p:cNvGrpSpPr>
            <a:grpSpLocks/>
          </p:cNvGrpSpPr>
          <p:nvPr/>
        </p:nvGrpSpPr>
        <p:grpSpPr bwMode="auto">
          <a:xfrm>
            <a:off x="6696075" y="4386263"/>
            <a:ext cx="884238" cy="884237"/>
            <a:chOff x="4218" y="2763"/>
            <a:chExt cx="557" cy="557"/>
          </a:xfrm>
        </p:grpSpPr>
        <p:sp>
          <p:nvSpPr>
            <p:cNvPr id="54371" name="Oval 30"/>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72" name="Freeform 31"/>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73" name="Oval 32"/>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74" name="Line 33"/>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75" name="Line 34"/>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76" name="Line 35"/>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77" name="Line 36"/>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77" name="Group 37"/>
          <p:cNvGrpSpPr>
            <a:grpSpLocks/>
          </p:cNvGrpSpPr>
          <p:nvPr/>
        </p:nvGrpSpPr>
        <p:grpSpPr bwMode="auto">
          <a:xfrm>
            <a:off x="4405313" y="3235325"/>
            <a:ext cx="884237" cy="884238"/>
            <a:chOff x="2775" y="2038"/>
            <a:chExt cx="557" cy="557"/>
          </a:xfrm>
        </p:grpSpPr>
        <p:sp>
          <p:nvSpPr>
            <p:cNvPr id="54364" name="Oval 38"/>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65" name="Freeform 39"/>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66" name="Oval 40"/>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67" name="Line 41"/>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68" name="Line 42"/>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69" name="Line 43"/>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70" name="Line 44"/>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78" name="Group 45"/>
          <p:cNvGrpSpPr>
            <a:grpSpLocks/>
          </p:cNvGrpSpPr>
          <p:nvPr/>
        </p:nvGrpSpPr>
        <p:grpSpPr bwMode="auto">
          <a:xfrm>
            <a:off x="5553075" y="3235325"/>
            <a:ext cx="884238" cy="884238"/>
            <a:chOff x="3498" y="2038"/>
            <a:chExt cx="557" cy="557"/>
          </a:xfrm>
        </p:grpSpPr>
        <p:sp>
          <p:nvSpPr>
            <p:cNvPr id="54357" name="Oval 46"/>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58" name="Freeform 47"/>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59" name="Oval 48"/>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60" name="Line 49"/>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61" name="Line 50"/>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62" name="Line 51"/>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63" name="Line 52"/>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79" name="Group 53"/>
          <p:cNvGrpSpPr>
            <a:grpSpLocks/>
          </p:cNvGrpSpPr>
          <p:nvPr/>
        </p:nvGrpSpPr>
        <p:grpSpPr bwMode="auto">
          <a:xfrm>
            <a:off x="4405313" y="5565775"/>
            <a:ext cx="884237" cy="884238"/>
            <a:chOff x="2775" y="3506"/>
            <a:chExt cx="557" cy="557"/>
          </a:xfrm>
        </p:grpSpPr>
        <p:sp>
          <p:nvSpPr>
            <p:cNvPr id="54350" name="Oval 54"/>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51" name="Freeform 55"/>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52" name="Oval 56"/>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53" name="Line 57"/>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54" name="Line 58"/>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55" name="Line 59"/>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56" name="Line 60"/>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0" name="Group 61"/>
          <p:cNvGrpSpPr>
            <a:grpSpLocks/>
          </p:cNvGrpSpPr>
          <p:nvPr/>
        </p:nvGrpSpPr>
        <p:grpSpPr bwMode="auto">
          <a:xfrm>
            <a:off x="5553075" y="4386263"/>
            <a:ext cx="884238" cy="884237"/>
            <a:chOff x="3498" y="2763"/>
            <a:chExt cx="557" cy="557"/>
          </a:xfrm>
        </p:grpSpPr>
        <p:sp>
          <p:nvSpPr>
            <p:cNvPr id="54343" name="Oval 62"/>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44" name="Freeform 63"/>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45" name="Oval 64"/>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46" name="Line 65"/>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7" name="Line 66"/>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8" name="Line 67"/>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9" name="Line 68"/>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1" name="Group 69"/>
          <p:cNvGrpSpPr>
            <a:grpSpLocks/>
          </p:cNvGrpSpPr>
          <p:nvPr/>
        </p:nvGrpSpPr>
        <p:grpSpPr bwMode="auto">
          <a:xfrm>
            <a:off x="4405313" y="4386263"/>
            <a:ext cx="884237" cy="884237"/>
            <a:chOff x="2775" y="2763"/>
            <a:chExt cx="557" cy="557"/>
          </a:xfrm>
        </p:grpSpPr>
        <p:sp>
          <p:nvSpPr>
            <p:cNvPr id="54336" name="Oval 70"/>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37" name="Freeform 71"/>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38" name="Oval 72"/>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39" name="Line 73"/>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0" name="Line 74"/>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1" name="Line 75"/>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42" name="Line 76"/>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2" name="Group 77"/>
          <p:cNvGrpSpPr>
            <a:grpSpLocks/>
          </p:cNvGrpSpPr>
          <p:nvPr/>
        </p:nvGrpSpPr>
        <p:grpSpPr bwMode="auto">
          <a:xfrm>
            <a:off x="3259138" y="4386263"/>
            <a:ext cx="884237" cy="884237"/>
            <a:chOff x="2053" y="2763"/>
            <a:chExt cx="557" cy="557"/>
          </a:xfrm>
        </p:grpSpPr>
        <p:sp>
          <p:nvSpPr>
            <p:cNvPr id="54329" name="Oval 78"/>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30" name="Freeform 79"/>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31" name="Oval 80"/>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32" name="Line 81"/>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33" name="Line 82"/>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34" name="Line 83"/>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35" name="Line 84"/>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3" name="Group 85"/>
          <p:cNvGrpSpPr>
            <a:grpSpLocks/>
          </p:cNvGrpSpPr>
          <p:nvPr/>
        </p:nvGrpSpPr>
        <p:grpSpPr bwMode="auto">
          <a:xfrm>
            <a:off x="3259138" y="2103438"/>
            <a:ext cx="884237" cy="884237"/>
            <a:chOff x="2053" y="1325"/>
            <a:chExt cx="557" cy="557"/>
          </a:xfrm>
        </p:grpSpPr>
        <p:sp>
          <p:nvSpPr>
            <p:cNvPr id="54322" name="Oval 86"/>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23" name="Freeform 87"/>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24" name="Oval 88"/>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25" name="Line 89"/>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26" name="Line 90"/>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27" name="Line 91"/>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28" name="Line 92"/>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4" name="Group 93"/>
          <p:cNvGrpSpPr>
            <a:grpSpLocks/>
          </p:cNvGrpSpPr>
          <p:nvPr/>
        </p:nvGrpSpPr>
        <p:grpSpPr bwMode="auto">
          <a:xfrm>
            <a:off x="6696075" y="2103438"/>
            <a:ext cx="884238" cy="884237"/>
            <a:chOff x="4218" y="1325"/>
            <a:chExt cx="557" cy="557"/>
          </a:xfrm>
        </p:grpSpPr>
        <p:sp>
          <p:nvSpPr>
            <p:cNvPr id="54315" name="Oval 94"/>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16" name="Freeform 95"/>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17" name="Oval 96"/>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18" name="Line 97"/>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19" name="Line 98"/>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20" name="Line 99"/>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21" name="Line 100"/>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4285" name="Group 101"/>
          <p:cNvGrpSpPr>
            <a:grpSpLocks/>
          </p:cNvGrpSpPr>
          <p:nvPr/>
        </p:nvGrpSpPr>
        <p:grpSpPr bwMode="auto">
          <a:xfrm>
            <a:off x="4405313" y="960438"/>
            <a:ext cx="884237" cy="884237"/>
            <a:chOff x="2775" y="605"/>
            <a:chExt cx="557" cy="557"/>
          </a:xfrm>
        </p:grpSpPr>
        <p:sp>
          <p:nvSpPr>
            <p:cNvPr id="54308" name="Oval 102"/>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09" name="Freeform 103"/>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4310" name="Oval 104"/>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4311" name="Line 105"/>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12" name="Line 106"/>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13" name="Line 107"/>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4314" name="Line 108"/>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4286" name="Rectangle 109"/>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4287" name="Rectangle 110"/>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4288" name="Rectangle 111"/>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4289" name="Rectangle 112"/>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4290" name="Rectangle 113"/>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4291" name="Rectangle 114"/>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4292" name="Rectangle 115"/>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4293" name="Rectangle 116"/>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4294" name="Rectangle 117"/>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4295" name="Rectangle 118"/>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4296" name="Rectangle 119"/>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4297" name="Rectangle 120"/>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4298" name="Rectangle 121"/>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4299" name="Rectangle 122"/>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4300" name="Rectangle 123"/>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4301" name="Rectangle 124"/>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4302" name="Rectangle 125"/>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4303" name="Rectangle 126"/>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4304" name="Rectangle 127"/>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4305" name="Rectangle 128"/>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4306" name="Rectangle 129"/>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4307" name="Rectangle 130"/>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1806669358"/>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4"/>
          <p:cNvGrpSpPr>
            <a:grpSpLocks/>
          </p:cNvGrpSpPr>
          <p:nvPr/>
        </p:nvGrpSpPr>
        <p:grpSpPr bwMode="auto">
          <a:xfrm>
            <a:off x="2716213" y="1601788"/>
            <a:ext cx="5381625" cy="4181475"/>
            <a:chOff x="1711" y="1009"/>
            <a:chExt cx="3390" cy="2634"/>
          </a:xfrm>
        </p:grpSpPr>
        <p:sp>
          <p:nvSpPr>
            <p:cNvPr id="55410" name="Line 5"/>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1" name="Line 6"/>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2" name="Line 7"/>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3" name="Line 8"/>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4" name="Line 9"/>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5" name="Line 10"/>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6" name="Line 11"/>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7" name="Line 12"/>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8" name="Line 13"/>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19" name="Line 14"/>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0" name="Line 15"/>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1" name="Line 16"/>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2" name="Line 17"/>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3" name="Line 18"/>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4" name="Line 19"/>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5425" name="Line 20"/>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299" name="Group 21"/>
          <p:cNvGrpSpPr>
            <a:grpSpLocks/>
          </p:cNvGrpSpPr>
          <p:nvPr/>
        </p:nvGrpSpPr>
        <p:grpSpPr bwMode="auto">
          <a:xfrm>
            <a:off x="4405313" y="2103438"/>
            <a:ext cx="884237" cy="884237"/>
            <a:chOff x="2775" y="1325"/>
            <a:chExt cx="557" cy="557"/>
          </a:xfrm>
        </p:grpSpPr>
        <p:sp>
          <p:nvSpPr>
            <p:cNvPr id="55403" name="Oval 22"/>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404" name="Freeform 23"/>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405" name="Oval 24"/>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406" name="Line 25"/>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7" name="Line 26"/>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8" name="Line 27"/>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9" name="Line 28"/>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0" name="Group 29"/>
          <p:cNvGrpSpPr>
            <a:grpSpLocks/>
          </p:cNvGrpSpPr>
          <p:nvPr/>
        </p:nvGrpSpPr>
        <p:grpSpPr bwMode="auto">
          <a:xfrm>
            <a:off x="6696075" y="4386263"/>
            <a:ext cx="884238" cy="884237"/>
            <a:chOff x="4218" y="2763"/>
            <a:chExt cx="557" cy="557"/>
          </a:xfrm>
        </p:grpSpPr>
        <p:sp>
          <p:nvSpPr>
            <p:cNvPr id="55396" name="Oval 30"/>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97" name="Freeform 31"/>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98" name="Oval 32"/>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99" name="Line 33"/>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0" name="Line 34"/>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1" name="Line 35"/>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402" name="Line 36"/>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1" name="Group 37"/>
          <p:cNvGrpSpPr>
            <a:grpSpLocks/>
          </p:cNvGrpSpPr>
          <p:nvPr/>
        </p:nvGrpSpPr>
        <p:grpSpPr bwMode="auto">
          <a:xfrm>
            <a:off x="4405313" y="3235325"/>
            <a:ext cx="884237" cy="884238"/>
            <a:chOff x="2775" y="2038"/>
            <a:chExt cx="557" cy="557"/>
          </a:xfrm>
        </p:grpSpPr>
        <p:sp>
          <p:nvSpPr>
            <p:cNvPr id="55389" name="Oval 38"/>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90" name="Freeform 39"/>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91" name="Oval 40"/>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92" name="Line 41"/>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93" name="Line 42"/>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94" name="Line 43"/>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95" name="Line 44"/>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2" name="Group 45"/>
          <p:cNvGrpSpPr>
            <a:grpSpLocks/>
          </p:cNvGrpSpPr>
          <p:nvPr/>
        </p:nvGrpSpPr>
        <p:grpSpPr bwMode="auto">
          <a:xfrm>
            <a:off x="5553075" y="3235325"/>
            <a:ext cx="884238" cy="884238"/>
            <a:chOff x="3498" y="2038"/>
            <a:chExt cx="557" cy="557"/>
          </a:xfrm>
        </p:grpSpPr>
        <p:sp>
          <p:nvSpPr>
            <p:cNvPr id="55382" name="Oval 46"/>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83" name="Freeform 47"/>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84" name="Oval 48"/>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85" name="Line 49"/>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86" name="Line 50"/>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87" name="Line 51"/>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88" name="Line 52"/>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3" name="Group 53"/>
          <p:cNvGrpSpPr>
            <a:grpSpLocks/>
          </p:cNvGrpSpPr>
          <p:nvPr/>
        </p:nvGrpSpPr>
        <p:grpSpPr bwMode="auto">
          <a:xfrm>
            <a:off x="4405313" y="5565775"/>
            <a:ext cx="884237" cy="884238"/>
            <a:chOff x="2775" y="3506"/>
            <a:chExt cx="557" cy="557"/>
          </a:xfrm>
        </p:grpSpPr>
        <p:sp>
          <p:nvSpPr>
            <p:cNvPr id="55375" name="Oval 54"/>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76" name="Freeform 55"/>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77" name="Oval 56"/>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78" name="Line 57"/>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79" name="Line 58"/>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80" name="Line 59"/>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81" name="Line 60"/>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4" name="Group 61"/>
          <p:cNvGrpSpPr>
            <a:grpSpLocks/>
          </p:cNvGrpSpPr>
          <p:nvPr/>
        </p:nvGrpSpPr>
        <p:grpSpPr bwMode="auto">
          <a:xfrm>
            <a:off x="5553075" y="4386263"/>
            <a:ext cx="884238" cy="884237"/>
            <a:chOff x="3498" y="2763"/>
            <a:chExt cx="557" cy="557"/>
          </a:xfrm>
        </p:grpSpPr>
        <p:sp>
          <p:nvSpPr>
            <p:cNvPr id="55368" name="Oval 62"/>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69" name="Freeform 63"/>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70" name="Oval 64"/>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71" name="Line 65"/>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72" name="Line 66"/>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73" name="Line 67"/>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74" name="Line 68"/>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5" name="Group 69"/>
          <p:cNvGrpSpPr>
            <a:grpSpLocks/>
          </p:cNvGrpSpPr>
          <p:nvPr/>
        </p:nvGrpSpPr>
        <p:grpSpPr bwMode="auto">
          <a:xfrm>
            <a:off x="4405313" y="4386263"/>
            <a:ext cx="884237" cy="884237"/>
            <a:chOff x="2775" y="2763"/>
            <a:chExt cx="557" cy="557"/>
          </a:xfrm>
        </p:grpSpPr>
        <p:sp>
          <p:nvSpPr>
            <p:cNvPr id="55361" name="Oval 70"/>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62" name="Freeform 71"/>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63" name="Oval 72"/>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64" name="Line 73"/>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65" name="Line 74"/>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66" name="Line 75"/>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67" name="Line 76"/>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6" name="Group 77"/>
          <p:cNvGrpSpPr>
            <a:grpSpLocks/>
          </p:cNvGrpSpPr>
          <p:nvPr/>
        </p:nvGrpSpPr>
        <p:grpSpPr bwMode="auto">
          <a:xfrm>
            <a:off x="3259138" y="4386263"/>
            <a:ext cx="884237" cy="884237"/>
            <a:chOff x="2053" y="2763"/>
            <a:chExt cx="557" cy="557"/>
          </a:xfrm>
        </p:grpSpPr>
        <p:sp>
          <p:nvSpPr>
            <p:cNvPr id="55354" name="Oval 78"/>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55" name="Freeform 79"/>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56" name="Oval 80"/>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57" name="Line 81"/>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58" name="Line 82"/>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59" name="Line 83"/>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60" name="Line 84"/>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7" name="Group 85"/>
          <p:cNvGrpSpPr>
            <a:grpSpLocks/>
          </p:cNvGrpSpPr>
          <p:nvPr/>
        </p:nvGrpSpPr>
        <p:grpSpPr bwMode="auto">
          <a:xfrm>
            <a:off x="3259138" y="2103438"/>
            <a:ext cx="884237" cy="884237"/>
            <a:chOff x="2053" y="1325"/>
            <a:chExt cx="557" cy="557"/>
          </a:xfrm>
        </p:grpSpPr>
        <p:sp>
          <p:nvSpPr>
            <p:cNvPr id="55347" name="Oval 86"/>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48" name="Freeform 87"/>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49" name="Oval 88"/>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50" name="Line 89"/>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51" name="Line 90"/>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52" name="Line 91"/>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53" name="Line 92"/>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8" name="Group 93"/>
          <p:cNvGrpSpPr>
            <a:grpSpLocks/>
          </p:cNvGrpSpPr>
          <p:nvPr/>
        </p:nvGrpSpPr>
        <p:grpSpPr bwMode="auto">
          <a:xfrm>
            <a:off x="6696075" y="2103438"/>
            <a:ext cx="884238" cy="884237"/>
            <a:chOff x="4218" y="1325"/>
            <a:chExt cx="557" cy="557"/>
          </a:xfrm>
        </p:grpSpPr>
        <p:sp>
          <p:nvSpPr>
            <p:cNvPr id="55340" name="Oval 94"/>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41" name="Freeform 95"/>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42" name="Oval 96"/>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43" name="Line 97"/>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44" name="Line 98"/>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45" name="Line 99"/>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46" name="Line 100"/>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5309" name="Group 101"/>
          <p:cNvGrpSpPr>
            <a:grpSpLocks/>
          </p:cNvGrpSpPr>
          <p:nvPr/>
        </p:nvGrpSpPr>
        <p:grpSpPr bwMode="auto">
          <a:xfrm>
            <a:off x="4405313" y="960438"/>
            <a:ext cx="884237" cy="884237"/>
            <a:chOff x="2775" y="605"/>
            <a:chExt cx="557" cy="557"/>
          </a:xfrm>
        </p:grpSpPr>
        <p:sp>
          <p:nvSpPr>
            <p:cNvPr id="55333" name="Oval 102"/>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34" name="Freeform 103"/>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5335" name="Oval 104"/>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5336" name="Line 105"/>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37" name="Line 106"/>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38" name="Line 107"/>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5339" name="Line 108"/>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5310" name="Rectangle 109"/>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5311" name="Rectangle 110"/>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5312" name="Rectangle 111"/>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5313" name="Rectangle 112"/>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5314" name="Rectangle 113"/>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5315" name="Rectangle 114"/>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5316" name="Rectangle 115"/>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5317" name="Rectangle 116"/>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5318" name="Rectangle 117"/>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5319" name="Rectangle 118"/>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5320" name="Rectangle 119"/>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5321" name="Rectangle 120"/>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5322" name="Rectangle 121"/>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5323" name="Rectangle 122"/>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5324" name="Rectangle 123"/>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5325" name="Rectangle 124"/>
          <p:cNvSpPr>
            <a:spLocks noChangeArrowheads="1"/>
          </p:cNvSpPr>
          <p:nvPr/>
        </p:nvSpPr>
        <p:spPr bwMode="auto">
          <a:xfrm>
            <a:off x="6670675" y="456247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55326" name="Rectangle 125"/>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5327" name="Rectangle 126"/>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5328" name="Rectangle 127"/>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5329" name="Rectangle 128"/>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5330" name="Rectangle 129"/>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5331" name="Rectangle 130"/>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5332" name="Rectangle 131"/>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334370488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idx="1"/>
          </p:nvPr>
        </p:nvSpPr>
        <p:spPr/>
        <p:txBody>
          <a:bodyPr/>
          <a:lstStyle/>
          <a:p>
            <a:pPr eaLnBrk="1" hangingPunct="1"/>
            <a:r>
              <a:rPr lang="el-GR" altLang="el-GR" dirty="0" smtClean="0"/>
              <a:t>Προσδιορισμός δραστηριοτήτων</a:t>
            </a:r>
          </a:p>
          <a:p>
            <a:pPr eaLnBrk="1" hangingPunct="1"/>
            <a:r>
              <a:rPr lang="el-GR" altLang="el-GR" dirty="0" smtClean="0"/>
              <a:t>Ορισμός σειράς δραστηριοτήτων</a:t>
            </a:r>
          </a:p>
          <a:p>
            <a:pPr eaLnBrk="1" hangingPunct="1"/>
            <a:r>
              <a:rPr lang="el-GR" altLang="el-GR" dirty="0" smtClean="0"/>
              <a:t>Ορισμός διάρκειας και κόστους</a:t>
            </a:r>
          </a:p>
          <a:p>
            <a:pPr eaLnBrk="1" hangingPunct="1"/>
            <a:r>
              <a:rPr lang="el-GR" altLang="el-GR" dirty="0" err="1" smtClean="0"/>
              <a:t>Καθορισμων</a:t>
            </a:r>
            <a:r>
              <a:rPr lang="el-GR" altLang="el-GR" smtClean="0"/>
              <a:t> κρίσιμων δραστηριοτήτων</a:t>
            </a:r>
          </a:p>
        </p:txBody>
      </p:sp>
      <p:sp>
        <p:nvSpPr>
          <p:cNvPr id="7170" name="Rectangle 4"/>
          <p:cNvSpPr>
            <a:spLocks noGrp="1" noChangeArrowheads="1"/>
          </p:cNvSpPr>
          <p:nvPr>
            <p:ph type="title"/>
          </p:nvPr>
        </p:nvSpPr>
        <p:spPr/>
        <p:txBody>
          <a:bodyPr/>
          <a:lstStyle/>
          <a:p>
            <a:pPr eaLnBrk="1" fontAlgn="auto" hangingPunct="1">
              <a:spcAft>
                <a:spcPts val="0"/>
              </a:spcAft>
              <a:defRPr/>
            </a:pPr>
            <a:r>
              <a:rPr lang="el-GR" dirty="0" smtClean="0"/>
              <a:t>Χρονοπρογραμματισμός έργων</a:t>
            </a:r>
          </a:p>
        </p:txBody>
      </p:sp>
    </p:spTree>
    <p:extLst>
      <p:ext uri="{BB962C8B-B14F-4D97-AF65-F5344CB8AC3E}">
        <p14:creationId xmlns:p14="http://schemas.microsoft.com/office/powerpoint/2010/main" val="3063740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6323" name="Line 5"/>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24" name="Line 6"/>
          <p:cNvSpPr>
            <a:spLocks noChangeShapeType="1"/>
          </p:cNvSpPr>
          <p:nvPr/>
        </p:nvSpPr>
        <p:spPr bwMode="auto">
          <a:xfrm>
            <a:off x="2716213" y="3846513"/>
            <a:ext cx="652462" cy="663575"/>
          </a:xfrm>
          <a:prstGeom prst="line">
            <a:avLst/>
          </a:prstGeom>
          <a:noFill/>
          <a:ln w="381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25" name="Line 7"/>
          <p:cNvSpPr>
            <a:spLocks noChangeShapeType="1"/>
          </p:cNvSpPr>
          <p:nvPr/>
        </p:nvSpPr>
        <p:spPr bwMode="auto">
          <a:xfrm>
            <a:off x="7445375" y="2870200"/>
            <a:ext cx="652463" cy="665163"/>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26" name="Rectangle 9"/>
          <p:cNvSpPr>
            <a:spLocks noChangeArrowheads="1"/>
          </p:cNvSpPr>
          <p:nvPr/>
        </p:nvSpPr>
        <p:spPr bwMode="auto">
          <a:xfrm>
            <a:off x="5765800" y="1227138"/>
            <a:ext cx="180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000" b="1">
              <a:solidFill>
                <a:srgbClr val="00FFFF"/>
              </a:solidFill>
              <a:latin typeface="Arial" charset="0"/>
            </a:endParaRPr>
          </a:p>
        </p:txBody>
      </p:sp>
      <p:sp>
        <p:nvSpPr>
          <p:cNvPr id="56327" name="Line 10"/>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28" name="Line 11"/>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29" name="Line 12"/>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0" name="Line 13"/>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1" name="Line 14"/>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2" name="Line 15"/>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3" name="Line 16"/>
          <p:cNvSpPr>
            <a:spLocks noChangeShapeType="1"/>
          </p:cNvSpPr>
          <p:nvPr/>
        </p:nvSpPr>
        <p:spPr bwMode="auto">
          <a:xfrm flipV="1">
            <a:off x="7127875" y="2987675"/>
            <a:ext cx="0" cy="1417638"/>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4" name="Line 17"/>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5" name="Line 18"/>
          <p:cNvSpPr>
            <a:spLocks noChangeShapeType="1"/>
          </p:cNvSpPr>
          <p:nvPr/>
        </p:nvSpPr>
        <p:spPr bwMode="auto">
          <a:xfrm>
            <a:off x="5284788" y="4827588"/>
            <a:ext cx="25558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6" name="Line 19"/>
          <p:cNvSpPr>
            <a:spLocks noChangeShapeType="1"/>
          </p:cNvSpPr>
          <p:nvPr/>
        </p:nvSpPr>
        <p:spPr bwMode="auto">
          <a:xfrm>
            <a:off x="6430963" y="4830763"/>
            <a:ext cx="24923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7" name="Line 20"/>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8" name="Line 21"/>
          <p:cNvSpPr>
            <a:spLocks noChangeShapeType="1"/>
          </p:cNvSpPr>
          <p:nvPr/>
        </p:nvSpPr>
        <p:spPr bwMode="auto">
          <a:xfrm>
            <a:off x="4144963" y="4827588"/>
            <a:ext cx="246062"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39" name="Line 22"/>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6340" name="Oval 23"/>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41" name="Freeform 24"/>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42" name="Oval 25"/>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43" name="Line 26"/>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44" name="Line 27"/>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45" name="Line 28"/>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46" name="Line 29"/>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47" name="Oval 30"/>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48" name="Freeform 31"/>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49" name="Line 32"/>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0" name="Line 33"/>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1" name="Line 34"/>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2" name="Line 35"/>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3" name="Oval 36"/>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54" name="Freeform 37"/>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55" name="Oval 38"/>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56" name="Line 39"/>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7" name="Line 40"/>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8" name="Line 41"/>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59" name="Line 42"/>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60" name="Oval 43"/>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61" name="Freeform 44"/>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62" name="Oval 45"/>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63" name="Line 46"/>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64" name="Line 47"/>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65" name="Line 48"/>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66" name="Line 49"/>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67" name="Oval 50"/>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68" name="Freeform 51"/>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69" name="Oval 52"/>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70" name="Line 53"/>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1" name="Line 54"/>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2" name="Line 55"/>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3" name="Line 56"/>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4" name="Oval 57"/>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75" name="Freeform 58"/>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76" name="Line 59"/>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7" name="Line 60"/>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8" name="Line 61"/>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79" name="Line 62"/>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0" name="Oval 63"/>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81" name="Freeform 64"/>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82" name="Line 65"/>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3" name="Line 66"/>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4" name="Line 67"/>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5" name="Line 68"/>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6" name="Oval 69"/>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87" name="Freeform 70"/>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88" name="Line 71"/>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89" name="Line 72"/>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0" name="Line 73"/>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1" name="Line 74"/>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2" name="Oval 75"/>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93" name="Freeform 76"/>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394" name="Oval 77"/>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395" name="Line 78"/>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6" name="Line 79"/>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7" name="Line 80"/>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8" name="Line 81"/>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399" name="Oval 82"/>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00" name="Freeform 83"/>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401" name="Line 84"/>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02" name="Line 85"/>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03" name="Line 86"/>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04" name="Line 87"/>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05" name="Oval 88"/>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06" name="Freeform 89"/>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6407" name="Oval 90"/>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08" name="Line 91"/>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09" name="Line 92"/>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10" name="Line 93"/>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11" name="Line 94"/>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12" name="Rectangle 95"/>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6413" name="Rectangle 96"/>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6414" name="Rectangle 97"/>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6415" name="Rectangle 98"/>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6416" name="Rectangle 99"/>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6417" name="Rectangle 100"/>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6418" name="Rectangle 101"/>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6419" name="Rectangle 102"/>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6420" name="Rectangle 103"/>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6421" name="Rectangle 104"/>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6422" name="Rectangle 105"/>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6423" name="Rectangle 106"/>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6424" name="Rectangle 107"/>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6425" name="Rectangle 108"/>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6426" name="Rectangle 109"/>
          <p:cNvSpPr>
            <a:spLocks noChangeArrowheads="1"/>
          </p:cNvSpPr>
          <p:nvPr/>
        </p:nvSpPr>
        <p:spPr bwMode="auto">
          <a:xfrm>
            <a:off x="6672263" y="2276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6427" name="Rectangle 110"/>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6428" name="Rectangle 111"/>
          <p:cNvSpPr>
            <a:spLocks noChangeArrowheads="1"/>
          </p:cNvSpPr>
          <p:nvPr/>
        </p:nvSpPr>
        <p:spPr bwMode="auto">
          <a:xfrm>
            <a:off x="6670675" y="456247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56429" name="Rectangle 112"/>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6430" name="Rectangle 113"/>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6431" name="Rectangle 114"/>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6432" name="Rectangle 115"/>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6433" name="Rectangle 116"/>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6434" name="Text Box 117"/>
          <p:cNvSpPr txBox="1">
            <a:spLocks noChangeArrowheads="1"/>
          </p:cNvSpPr>
          <p:nvPr/>
        </p:nvSpPr>
        <p:spPr bwMode="auto">
          <a:xfrm>
            <a:off x="3042444" y="3645024"/>
            <a:ext cx="1557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1600" b="1" dirty="0" smtClean="0">
                <a:solidFill>
                  <a:srgbClr val="F05C3F"/>
                </a:solidFill>
                <a:latin typeface="Arial" charset="0"/>
              </a:rPr>
              <a:t>Κρίσιμο μονοπάτι</a:t>
            </a:r>
            <a:endParaRPr lang="en-US" altLang="el-GR" sz="1600" b="1" dirty="0">
              <a:solidFill>
                <a:srgbClr val="F05C3F"/>
              </a:solidFill>
              <a:latin typeface="Arial" charset="0"/>
            </a:endParaRPr>
          </a:p>
        </p:txBody>
      </p:sp>
      <p:sp>
        <p:nvSpPr>
          <p:cNvPr id="56435" name="Line 118"/>
          <p:cNvSpPr>
            <a:spLocks noChangeShapeType="1"/>
          </p:cNvSpPr>
          <p:nvPr/>
        </p:nvSpPr>
        <p:spPr bwMode="auto">
          <a:xfrm flipH="1" flipV="1">
            <a:off x="4084638" y="4252913"/>
            <a:ext cx="107950" cy="539750"/>
          </a:xfrm>
          <a:prstGeom prst="line">
            <a:avLst/>
          </a:prstGeom>
          <a:noFill/>
          <a:ln w="38100">
            <a:solidFill>
              <a:srgbClr val="F05C3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6436" name="Rectangle 119"/>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
        <p:nvSpPr>
          <p:cNvPr id="56437" name="Oval 120"/>
          <p:cNvSpPr>
            <a:spLocks noChangeArrowheads="1"/>
          </p:cNvSpPr>
          <p:nvPr/>
        </p:nvSpPr>
        <p:spPr bwMode="auto">
          <a:xfrm>
            <a:off x="6708775" y="2119313"/>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38" name="Oval 121"/>
          <p:cNvSpPr>
            <a:spLocks noChangeArrowheads="1"/>
          </p:cNvSpPr>
          <p:nvPr/>
        </p:nvSpPr>
        <p:spPr bwMode="auto">
          <a:xfrm>
            <a:off x="6708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39" name="Oval 122"/>
          <p:cNvSpPr>
            <a:spLocks noChangeArrowheads="1"/>
          </p:cNvSpPr>
          <p:nvPr/>
        </p:nvSpPr>
        <p:spPr bwMode="auto">
          <a:xfrm>
            <a:off x="5565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40" name="Oval 123"/>
          <p:cNvSpPr>
            <a:spLocks noChangeArrowheads="1"/>
          </p:cNvSpPr>
          <p:nvPr/>
        </p:nvSpPr>
        <p:spPr bwMode="auto">
          <a:xfrm>
            <a:off x="4418013"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6441" name="Oval 124"/>
          <p:cNvSpPr>
            <a:spLocks noChangeArrowheads="1"/>
          </p:cNvSpPr>
          <p:nvPr/>
        </p:nvSpPr>
        <p:spPr bwMode="auto">
          <a:xfrm>
            <a:off x="3271838"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Tree>
    <p:extLst>
      <p:ext uri="{BB962C8B-B14F-4D97-AF65-F5344CB8AC3E}">
        <p14:creationId xmlns:p14="http://schemas.microsoft.com/office/powerpoint/2010/main" val="741483290"/>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4"/>
          <p:cNvGrpSpPr>
            <a:grpSpLocks/>
          </p:cNvGrpSpPr>
          <p:nvPr/>
        </p:nvGrpSpPr>
        <p:grpSpPr bwMode="auto">
          <a:xfrm>
            <a:off x="2716213" y="960438"/>
            <a:ext cx="5381625" cy="5489575"/>
            <a:chOff x="1711" y="605"/>
            <a:chExt cx="3390" cy="3458"/>
          </a:xfrm>
        </p:grpSpPr>
        <p:grpSp>
          <p:nvGrpSpPr>
            <p:cNvPr id="57349" name="Group 5"/>
            <p:cNvGrpSpPr>
              <a:grpSpLocks/>
            </p:cNvGrpSpPr>
            <p:nvPr/>
          </p:nvGrpSpPr>
          <p:grpSpPr bwMode="auto">
            <a:xfrm>
              <a:off x="1711" y="1009"/>
              <a:ext cx="3390" cy="2634"/>
              <a:chOff x="1711" y="1009"/>
              <a:chExt cx="3390" cy="2634"/>
            </a:xfrm>
          </p:grpSpPr>
          <p:sp>
            <p:nvSpPr>
              <p:cNvPr id="57460"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1"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2"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3"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4"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5"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6"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7"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8"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69"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0"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1"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2"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3"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4"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475"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0" name="Group 22"/>
            <p:cNvGrpSpPr>
              <a:grpSpLocks/>
            </p:cNvGrpSpPr>
            <p:nvPr/>
          </p:nvGrpSpPr>
          <p:grpSpPr bwMode="auto">
            <a:xfrm>
              <a:off x="2775" y="1325"/>
              <a:ext cx="557" cy="557"/>
              <a:chOff x="2775" y="1325"/>
              <a:chExt cx="557" cy="557"/>
            </a:xfrm>
          </p:grpSpPr>
          <p:sp>
            <p:nvSpPr>
              <p:cNvPr id="57453"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54"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55"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56"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7"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8"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9"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1" name="Group 30"/>
            <p:cNvGrpSpPr>
              <a:grpSpLocks/>
            </p:cNvGrpSpPr>
            <p:nvPr/>
          </p:nvGrpSpPr>
          <p:grpSpPr bwMode="auto">
            <a:xfrm>
              <a:off x="4218" y="2763"/>
              <a:ext cx="557" cy="557"/>
              <a:chOff x="4218" y="2763"/>
              <a:chExt cx="557" cy="557"/>
            </a:xfrm>
          </p:grpSpPr>
          <p:sp>
            <p:nvSpPr>
              <p:cNvPr id="57446"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47"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48"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49"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0"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1"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52"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2" name="Group 38"/>
            <p:cNvGrpSpPr>
              <a:grpSpLocks/>
            </p:cNvGrpSpPr>
            <p:nvPr/>
          </p:nvGrpSpPr>
          <p:grpSpPr bwMode="auto">
            <a:xfrm>
              <a:off x="2775" y="2038"/>
              <a:ext cx="557" cy="557"/>
              <a:chOff x="2775" y="2038"/>
              <a:chExt cx="557" cy="557"/>
            </a:xfrm>
          </p:grpSpPr>
          <p:sp>
            <p:nvSpPr>
              <p:cNvPr id="57439"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40"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41"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42"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43"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44"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45"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3" name="Group 46"/>
            <p:cNvGrpSpPr>
              <a:grpSpLocks/>
            </p:cNvGrpSpPr>
            <p:nvPr/>
          </p:nvGrpSpPr>
          <p:grpSpPr bwMode="auto">
            <a:xfrm>
              <a:off x="3498" y="2038"/>
              <a:ext cx="557" cy="557"/>
              <a:chOff x="3498" y="2038"/>
              <a:chExt cx="557" cy="557"/>
            </a:xfrm>
          </p:grpSpPr>
          <p:sp>
            <p:nvSpPr>
              <p:cNvPr id="57432"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33"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34"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35"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36"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37"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38"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4" name="Group 54"/>
            <p:cNvGrpSpPr>
              <a:grpSpLocks/>
            </p:cNvGrpSpPr>
            <p:nvPr/>
          </p:nvGrpSpPr>
          <p:grpSpPr bwMode="auto">
            <a:xfrm>
              <a:off x="2775" y="3506"/>
              <a:ext cx="557" cy="557"/>
              <a:chOff x="2775" y="3506"/>
              <a:chExt cx="557" cy="557"/>
            </a:xfrm>
          </p:grpSpPr>
          <p:sp>
            <p:nvSpPr>
              <p:cNvPr id="57425"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26"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27"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28"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29"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30"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31"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5" name="Group 62"/>
            <p:cNvGrpSpPr>
              <a:grpSpLocks/>
            </p:cNvGrpSpPr>
            <p:nvPr/>
          </p:nvGrpSpPr>
          <p:grpSpPr bwMode="auto">
            <a:xfrm>
              <a:off x="3498" y="2763"/>
              <a:ext cx="557" cy="557"/>
              <a:chOff x="3498" y="2763"/>
              <a:chExt cx="557" cy="557"/>
            </a:xfrm>
          </p:grpSpPr>
          <p:sp>
            <p:nvSpPr>
              <p:cNvPr id="57418"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19"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20"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21"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22"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23"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24"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6" name="Group 70"/>
            <p:cNvGrpSpPr>
              <a:grpSpLocks/>
            </p:cNvGrpSpPr>
            <p:nvPr/>
          </p:nvGrpSpPr>
          <p:grpSpPr bwMode="auto">
            <a:xfrm>
              <a:off x="2775" y="2763"/>
              <a:ext cx="557" cy="557"/>
              <a:chOff x="2775" y="2763"/>
              <a:chExt cx="557" cy="557"/>
            </a:xfrm>
          </p:grpSpPr>
          <p:sp>
            <p:nvSpPr>
              <p:cNvPr id="57411"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12"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13"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14"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15"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16"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17"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7" name="Group 78"/>
            <p:cNvGrpSpPr>
              <a:grpSpLocks/>
            </p:cNvGrpSpPr>
            <p:nvPr/>
          </p:nvGrpSpPr>
          <p:grpSpPr bwMode="auto">
            <a:xfrm>
              <a:off x="2053" y="2763"/>
              <a:ext cx="557" cy="557"/>
              <a:chOff x="2053" y="2763"/>
              <a:chExt cx="557" cy="557"/>
            </a:xfrm>
          </p:grpSpPr>
          <p:sp>
            <p:nvSpPr>
              <p:cNvPr id="57404"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05"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406"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07"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08"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09"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10"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8" name="Group 86"/>
            <p:cNvGrpSpPr>
              <a:grpSpLocks/>
            </p:cNvGrpSpPr>
            <p:nvPr/>
          </p:nvGrpSpPr>
          <p:grpSpPr bwMode="auto">
            <a:xfrm>
              <a:off x="2053" y="1325"/>
              <a:ext cx="557" cy="557"/>
              <a:chOff x="2053" y="1325"/>
              <a:chExt cx="557" cy="557"/>
            </a:xfrm>
          </p:grpSpPr>
          <p:sp>
            <p:nvSpPr>
              <p:cNvPr id="57397"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398"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399"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400"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01"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02"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403"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59" name="Group 94"/>
            <p:cNvGrpSpPr>
              <a:grpSpLocks/>
            </p:cNvGrpSpPr>
            <p:nvPr/>
          </p:nvGrpSpPr>
          <p:grpSpPr bwMode="auto">
            <a:xfrm>
              <a:off x="4218" y="1325"/>
              <a:ext cx="557" cy="557"/>
              <a:chOff x="4218" y="1325"/>
              <a:chExt cx="557" cy="557"/>
            </a:xfrm>
          </p:grpSpPr>
          <p:sp>
            <p:nvSpPr>
              <p:cNvPr id="57390"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391"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392"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393"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94"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95"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96"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7360" name="Group 102"/>
            <p:cNvGrpSpPr>
              <a:grpSpLocks/>
            </p:cNvGrpSpPr>
            <p:nvPr/>
          </p:nvGrpSpPr>
          <p:grpSpPr bwMode="auto">
            <a:xfrm>
              <a:off x="2775" y="605"/>
              <a:ext cx="557" cy="557"/>
              <a:chOff x="2775" y="605"/>
              <a:chExt cx="557" cy="557"/>
            </a:xfrm>
          </p:grpSpPr>
          <p:sp>
            <p:nvSpPr>
              <p:cNvPr id="57383"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384"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7385"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7386"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87"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88"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7389"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7361"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7362"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7363"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7364"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7365"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7366"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7367"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7368"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7369"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7370"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7371"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7372"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7373"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7374"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7375"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7376"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7377"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57378"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7379"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7380"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7381"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7382"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grpSp>
      <p:sp>
        <p:nvSpPr>
          <p:cNvPr id="57347" name="Rectangle 132"/>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latin typeface="Arial" charset="0"/>
            </a:endParaRPr>
          </a:p>
        </p:txBody>
      </p:sp>
      <p:sp>
        <p:nvSpPr>
          <p:cNvPr id="57348" name="Rectangle 133"/>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943698041"/>
      </p:ext>
    </p:extLst>
  </p:cSld>
  <p:clrMapOvr>
    <a:masterClrMapping/>
  </p:clrMapOvr>
  <p:transition spd="med" advTm="2000">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4"/>
          <p:cNvGrpSpPr>
            <a:grpSpLocks/>
          </p:cNvGrpSpPr>
          <p:nvPr/>
        </p:nvGrpSpPr>
        <p:grpSpPr bwMode="auto">
          <a:xfrm>
            <a:off x="2716213" y="960438"/>
            <a:ext cx="6048375" cy="5489575"/>
            <a:chOff x="1711" y="605"/>
            <a:chExt cx="3810" cy="3458"/>
          </a:xfrm>
        </p:grpSpPr>
        <p:grpSp>
          <p:nvGrpSpPr>
            <p:cNvPr id="58373" name="Group 5"/>
            <p:cNvGrpSpPr>
              <a:grpSpLocks/>
            </p:cNvGrpSpPr>
            <p:nvPr/>
          </p:nvGrpSpPr>
          <p:grpSpPr bwMode="auto">
            <a:xfrm>
              <a:off x="1711" y="1009"/>
              <a:ext cx="3390" cy="2634"/>
              <a:chOff x="1711" y="1009"/>
              <a:chExt cx="3390" cy="2634"/>
            </a:xfrm>
          </p:grpSpPr>
          <p:sp>
            <p:nvSpPr>
              <p:cNvPr id="58488"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89"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0"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1"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2"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3"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4"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5"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6"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7"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8"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499"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500"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501"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502"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8503"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4" name="Group 22"/>
            <p:cNvGrpSpPr>
              <a:grpSpLocks/>
            </p:cNvGrpSpPr>
            <p:nvPr/>
          </p:nvGrpSpPr>
          <p:grpSpPr bwMode="auto">
            <a:xfrm>
              <a:off x="2775" y="1325"/>
              <a:ext cx="557" cy="557"/>
              <a:chOff x="2775" y="1325"/>
              <a:chExt cx="557" cy="557"/>
            </a:xfrm>
          </p:grpSpPr>
          <p:sp>
            <p:nvSpPr>
              <p:cNvPr id="58481"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82"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83"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84"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85"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86"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87"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5" name="Group 30"/>
            <p:cNvGrpSpPr>
              <a:grpSpLocks/>
            </p:cNvGrpSpPr>
            <p:nvPr/>
          </p:nvGrpSpPr>
          <p:grpSpPr bwMode="auto">
            <a:xfrm>
              <a:off x="4218" y="2763"/>
              <a:ext cx="557" cy="557"/>
              <a:chOff x="4218" y="2763"/>
              <a:chExt cx="557" cy="557"/>
            </a:xfrm>
          </p:grpSpPr>
          <p:sp>
            <p:nvSpPr>
              <p:cNvPr id="58474"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75"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76"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77"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78"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79"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80"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6" name="Group 38"/>
            <p:cNvGrpSpPr>
              <a:grpSpLocks/>
            </p:cNvGrpSpPr>
            <p:nvPr/>
          </p:nvGrpSpPr>
          <p:grpSpPr bwMode="auto">
            <a:xfrm>
              <a:off x="2775" y="2038"/>
              <a:ext cx="557" cy="557"/>
              <a:chOff x="2775" y="2038"/>
              <a:chExt cx="557" cy="557"/>
            </a:xfrm>
          </p:grpSpPr>
          <p:sp>
            <p:nvSpPr>
              <p:cNvPr id="58467"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68"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69"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70"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71"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72"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73"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7" name="Group 46"/>
            <p:cNvGrpSpPr>
              <a:grpSpLocks/>
            </p:cNvGrpSpPr>
            <p:nvPr/>
          </p:nvGrpSpPr>
          <p:grpSpPr bwMode="auto">
            <a:xfrm>
              <a:off x="3498" y="2038"/>
              <a:ext cx="557" cy="557"/>
              <a:chOff x="3498" y="2038"/>
              <a:chExt cx="557" cy="557"/>
            </a:xfrm>
          </p:grpSpPr>
          <p:sp>
            <p:nvSpPr>
              <p:cNvPr id="58460"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61"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62"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63"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64"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65"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66"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8" name="Group 54"/>
            <p:cNvGrpSpPr>
              <a:grpSpLocks/>
            </p:cNvGrpSpPr>
            <p:nvPr/>
          </p:nvGrpSpPr>
          <p:grpSpPr bwMode="auto">
            <a:xfrm>
              <a:off x="2775" y="3506"/>
              <a:ext cx="557" cy="557"/>
              <a:chOff x="2775" y="3506"/>
              <a:chExt cx="557" cy="557"/>
            </a:xfrm>
          </p:grpSpPr>
          <p:sp>
            <p:nvSpPr>
              <p:cNvPr id="58453"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54"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55"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56"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7"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8"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9"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79" name="Group 62"/>
            <p:cNvGrpSpPr>
              <a:grpSpLocks/>
            </p:cNvGrpSpPr>
            <p:nvPr/>
          </p:nvGrpSpPr>
          <p:grpSpPr bwMode="auto">
            <a:xfrm>
              <a:off x="3498" y="2763"/>
              <a:ext cx="557" cy="557"/>
              <a:chOff x="3498" y="2763"/>
              <a:chExt cx="557" cy="557"/>
            </a:xfrm>
          </p:grpSpPr>
          <p:sp>
            <p:nvSpPr>
              <p:cNvPr id="58446"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47"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48"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49"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0"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1"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52"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80" name="Group 70"/>
            <p:cNvGrpSpPr>
              <a:grpSpLocks/>
            </p:cNvGrpSpPr>
            <p:nvPr/>
          </p:nvGrpSpPr>
          <p:grpSpPr bwMode="auto">
            <a:xfrm>
              <a:off x="2775" y="2763"/>
              <a:ext cx="557" cy="557"/>
              <a:chOff x="2775" y="2763"/>
              <a:chExt cx="557" cy="557"/>
            </a:xfrm>
          </p:grpSpPr>
          <p:sp>
            <p:nvSpPr>
              <p:cNvPr id="58439"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40"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41"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42"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43"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44"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45"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81" name="Group 78"/>
            <p:cNvGrpSpPr>
              <a:grpSpLocks/>
            </p:cNvGrpSpPr>
            <p:nvPr/>
          </p:nvGrpSpPr>
          <p:grpSpPr bwMode="auto">
            <a:xfrm>
              <a:off x="2053" y="2763"/>
              <a:ext cx="557" cy="557"/>
              <a:chOff x="2053" y="2763"/>
              <a:chExt cx="557" cy="557"/>
            </a:xfrm>
          </p:grpSpPr>
          <p:sp>
            <p:nvSpPr>
              <p:cNvPr id="58432"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33"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34"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35"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36"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37"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38"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82" name="Group 86"/>
            <p:cNvGrpSpPr>
              <a:grpSpLocks/>
            </p:cNvGrpSpPr>
            <p:nvPr/>
          </p:nvGrpSpPr>
          <p:grpSpPr bwMode="auto">
            <a:xfrm>
              <a:off x="2053" y="1325"/>
              <a:ext cx="557" cy="557"/>
              <a:chOff x="2053" y="1325"/>
              <a:chExt cx="557" cy="557"/>
            </a:xfrm>
          </p:grpSpPr>
          <p:sp>
            <p:nvSpPr>
              <p:cNvPr id="58425"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26"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27"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28"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29"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30"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31"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83" name="Group 94"/>
            <p:cNvGrpSpPr>
              <a:grpSpLocks/>
            </p:cNvGrpSpPr>
            <p:nvPr/>
          </p:nvGrpSpPr>
          <p:grpSpPr bwMode="auto">
            <a:xfrm>
              <a:off x="4218" y="1325"/>
              <a:ext cx="557" cy="557"/>
              <a:chOff x="4218" y="1325"/>
              <a:chExt cx="557" cy="557"/>
            </a:xfrm>
          </p:grpSpPr>
          <p:sp>
            <p:nvSpPr>
              <p:cNvPr id="58418"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19"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20"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21"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22"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23"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24"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8384" name="Group 102"/>
            <p:cNvGrpSpPr>
              <a:grpSpLocks/>
            </p:cNvGrpSpPr>
            <p:nvPr/>
          </p:nvGrpSpPr>
          <p:grpSpPr bwMode="auto">
            <a:xfrm>
              <a:off x="2775" y="605"/>
              <a:ext cx="557" cy="557"/>
              <a:chOff x="2775" y="605"/>
              <a:chExt cx="557" cy="557"/>
            </a:xfrm>
          </p:grpSpPr>
          <p:sp>
            <p:nvSpPr>
              <p:cNvPr id="58411"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12"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8413"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8414"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15"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16"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17"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8385"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8386"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8387"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8388"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8389"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8390"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8391"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8392"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8393"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8394"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8395"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8396"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8397"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8398"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8399"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8400"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8401"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58402"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8403"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8404"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8405"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8406"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8407" name="Rectangle 132"/>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8408" name="Rectangle 133"/>
            <p:cNvSpPr>
              <a:spLocks noChangeArrowheads="1"/>
            </p:cNvSpPr>
            <p:nvPr/>
          </p:nvSpPr>
          <p:spPr bwMode="auto">
            <a:xfrm>
              <a:off x="4936" y="1546"/>
              <a:ext cx="585"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2000" b="1">
                  <a:solidFill>
                    <a:srgbClr val="00FFFF"/>
                  </a:solidFill>
                  <a:latin typeface="Arial" charset="0"/>
                </a:rPr>
                <a:t>Latest</a:t>
              </a:r>
            </a:p>
            <a:p>
              <a:pPr algn="ctr"/>
              <a:r>
                <a:rPr lang="en-US" altLang="el-GR" sz="2000" b="1">
                  <a:solidFill>
                    <a:srgbClr val="00FFFF"/>
                  </a:solidFill>
                  <a:latin typeface="Arial" charset="0"/>
                </a:rPr>
                <a:t>finish</a:t>
              </a:r>
            </a:p>
            <a:p>
              <a:pPr algn="ctr"/>
              <a:r>
                <a:rPr lang="en-US" altLang="el-GR" sz="2000" b="1">
                  <a:solidFill>
                    <a:srgbClr val="00FFFF"/>
                  </a:solidFill>
                  <a:latin typeface="Arial" charset="0"/>
                </a:rPr>
                <a:t>time</a:t>
              </a:r>
            </a:p>
          </p:txBody>
        </p:sp>
        <p:sp>
          <p:nvSpPr>
            <p:cNvPr id="58409" name="Line 134"/>
            <p:cNvSpPr>
              <a:spLocks noChangeShapeType="1"/>
            </p:cNvSpPr>
            <p:nvPr/>
          </p:nvSpPr>
          <p:spPr bwMode="auto">
            <a:xfrm flipH="1" flipV="1">
              <a:off x="4757" y="1723"/>
              <a:ext cx="213" cy="13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8410" name="Freeform 135"/>
            <p:cNvSpPr>
              <a:spLocks/>
            </p:cNvSpPr>
            <p:nvPr/>
          </p:nvSpPr>
          <p:spPr bwMode="auto">
            <a:xfrm>
              <a:off x="4240" y="1620"/>
              <a:ext cx="161" cy="206"/>
            </a:xfrm>
            <a:custGeom>
              <a:avLst/>
              <a:gdLst>
                <a:gd name="T0" fmla="*/ 160 w 161"/>
                <a:gd name="T1" fmla="*/ 205 h 206"/>
                <a:gd name="T2" fmla="*/ 160 w 161"/>
                <a:gd name="T3" fmla="*/ 0 h 206"/>
                <a:gd name="T4" fmla="*/ 0 w 161"/>
                <a:gd name="T5" fmla="*/ 0 h 206"/>
                <a:gd name="T6" fmla="*/ 2 w 161"/>
                <a:gd name="T7" fmla="*/ 5 h 206"/>
                <a:gd name="T8" fmla="*/ 7 w 161"/>
                <a:gd name="T9" fmla="*/ 42 h 206"/>
                <a:gd name="T10" fmla="*/ 22 w 161"/>
                <a:gd name="T11" fmla="*/ 90 h 206"/>
                <a:gd name="T12" fmla="*/ 56 w 161"/>
                <a:gd name="T13" fmla="*/ 144 h 206"/>
                <a:gd name="T14" fmla="*/ 115 w 161"/>
                <a:gd name="T15" fmla="*/ 192 h 206"/>
                <a:gd name="T16" fmla="*/ 160 w 161"/>
                <a:gd name="T17" fmla="*/ 205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06"/>
                <a:gd name="T29" fmla="*/ 161 w 161"/>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06">
                  <a:moveTo>
                    <a:pt x="160" y="205"/>
                  </a:moveTo>
                  <a:lnTo>
                    <a:pt x="160" y="0"/>
                  </a:lnTo>
                  <a:lnTo>
                    <a:pt x="0" y="0"/>
                  </a:lnTo>
                  <a:lnTo>
                    <a:pt x="2" y="5"/>
                  </a:lnTo>
                  <a:lnTo>
                    <a:pt x="7" y="42"/>
                  </a:lnTo>
                  <a:lnTo>
                    <a:pt x="22" y="90"/>
                  </a:lnTo>
                  <a:lnTo>
                    <a:pt x="56" y="144"/>
                  </a:lnTo>
                  <a:lnTo>
                    <a:pt x="115" y="192"/>
                  </a:lnTo>
                  <a:lnTo>
                    <a:pt x="160" y="205"/>
                  </a:lnTo>
                </a:path>
              </a:pathLst>
            </a:custGeom>
            <a:solidFill>
              <a:srgbClr val="EE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grpSp>
      <p:sp>
        <p:nvSpPr>
          <p:cNvPr id="58371" name="Rectangle 136"/>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8372" name="Rectangle 137"/>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2861747300"/>
      </p:ext>
    </p:extLst>
  </p:cSld>
  <p:clrMapOvr>
    <a:masterClrMapping/>
  </p:clrMapOvr>
  <p:transition spd="med">
    <p:strip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4"/>
          <p:cNvGrpSpPr>
            <a:grpSpLocks/>
          </p:cNvGrpSpPr>
          <p:nvPr/>
        </p:nvGrpSpPr>
        <p:grpSpPr bwMode="auto">
          <a:xfrm>
            <a:off x="2716213" y="960438"/>
            <a:ext cx="5673725" cy="5489575"/>
            <a:chOff x="1711" y="605"/>
            <a:chExt cx="3574" cy="3458"/>
          </a:xfrm>
        </p:grpSpPr>
        <p:grpSp>
          <p:nvGrpSpPr>
            <p:cNvPr id="59398" name="Group 5"/>
            <p:cNvGrpSpPr>
              <a:grpSpLocks/>
            </p:cNvGrpSpPr>
            <p:nvPr/>
          </p:nvGrpSpPr>
          <p:grpSpPr bwMode="auto">
            <a:xfrm>
              <a:off x="1711" y="1009"/>
              <a:ext cx="3390" cy="2634"/>
              <a:chOff x="1711" y="1009"/>
              <a:chExt cx="3390" cy="2634"/>
            </a:xfrm>
          </p:grpSpPr>
          <p:sp>
            <p:nvSpPr>
              <p:cNvPr id="59514"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15"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16"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17"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18"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19"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0"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1"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2"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3"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4"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5"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6"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7"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8"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9529"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399" name="Group 22"/>
            <p:cNvGrpSpPr>
              <a:grpSpLocks/>
            </p:cNvGrpSpPr>
            <p:nvPr/>
          </p:nvGrpSpPr>
          <p:grpSpPr bwMode="auto">
            <a:xfrm>
              <a:off x="2775" y="1325"/>
              <a:ext cx="557" cy="557"/>
              <a:chOff x="2775" y="1325"/>
              <a:chExt cx="557" cy="557"/>
            </a:xfrm>
          </p:grpSpPr>
          <p:sp>
            <p:nvSpPr>
              <p:cNvPr id="59507"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508"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509"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510"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11"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12"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13"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0" name="Group 30"/>
            <p:cNvGrpSpPr>
              <a:grpSpLocks/>
            </p:cNvGrpSpPr>
            <p:nvPr/>
          </p:nvGrpSpPr>
          <p:grpSpPr bwMode="auto">
            <a:xfrm>
              <a:off x="4218" y="2763"/>
              <a:ext cx="557" cy="557"/>
              <a:chOff x="4218" y="2763"/>
              <a:chExt cx="557" cy="557"/>
            </a:xfrm>
          </p:grpSpPr>
          <p:sp>
            <p:nvSpPr>
              <p:cNvPr id="59500"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501"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502"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503"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04"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05"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506"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1" name="Group 38"/>
            <p:cNvGrpSpPr>
              <a:grpSpLocks/>
            </p:cNvGrpSpPr>
            <p:nvPr/>
          </p:nvGrpSpPr>
          <p:grpSpPr bwMode="auto">
            <a:xfrm>
              <a:off x="2775" y="2038"/>
              <a:ext cx="557" cy="557"/>
              <a:chOff x="2775" y="2038"/>
              <a:chExt cx="557" cy="557"/>
            </a:xfrm>
          </p:grpSpPr>
          <p:sp>
            <p:nvSpPr>
              <p:cNvPr id="59493"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94"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95"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96"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7"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8"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9"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2" name="Group 46"/>
            <p:cNvGrpSpPr>
              <a:grpSpLocks/>
            </p:cNvGrpSpPr>
            <p:nvPr/>
          </p:nvGrpSpPr>
          <p:grpSpPr bwMode="auto">
            <a:xfrm>
              <a:off x="3498" y="2038"/>
              <a:ext cx="557" cy="557"/>
              <a:chOff x="3498" y="2038"/>
              <a:chExt cx="557" cy="557"/>
            </a:xfrm>
          </p:grpSpPr>
          <p:sp>
            <p:nvSpPr>
              <p:cNvPr id="59486"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87"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88"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89"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0"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1"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92"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3" name="Group 54"/>
            <p:cNvGrpSpPr>
              <a:grpSpLocks/>
            </p:cNvGrpSpPr>
            <p:nvPr/>
          </p:nvGrpSpPr>
          <p:grpSpPr bwMode="auto">
            <a:xfrm>
              <a:off x="2775" y="3506"/>
              <a:ext cx="557" cy="557"/>
              <a:chOff x="2775" y="3506"/>
              <a:chExt cx="557" cy="557"/>
            </a:xfrm>
          </p:grpSpPr>
          <p:sp>
            <p:nvSpPr>
              <p:cNvPr id="59479"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80"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81"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82"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83"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84"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85"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4" name="Group 62"/>
            <p:cNvGrpSpPr>
              <a:grpSpLocks/>
            </p:cNvGrpSpPr>
            <p:nvPr/>
          </p:nvGrpSpPr>
          <p:grpSpPr bwMode="auto">
            <a:xfrm>
              <a:off x="3498" y="2763"/>
              <a:ext cx="557" cy="557"/>
              <a:chOff x="3498" y="2763"/>
              <a:chExt cx="557" cy="557"/>
            </a:xfrm>
          </p:grpSpPr>
          <p:sp>
            <p:nvSpPr>
              <p:cNvPr id="59472"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73"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74"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75"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76"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77"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78"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5" name="Group 70"/>
            <p:cNvGrpSpPr>
              <a:grpSpLocks/>
            </p:cNvGrpSpPr>
            <p:nvPr/>
          </p:nvGrpSpPr>
          <p:grpSpPr bwMode="auto">
            <a:xfrm>
              <a:off x="2775" y="2763"/>
              <a:ext cx="557" cy="557"/>
              <a:chOff x="2775" y="2763"/>
              <a:chExt cx="557" cy="557"/>
            </a:xfrm>
          </p:grpSpPr>
          <p:sp>
            <p:nvSpPr>
              <p:cNvPr id="59465"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66"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67"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68"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69"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70"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71"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6" name="Group 78"/>
            <p:cNvGrpSpPr>
              <a:grpSpLocks/>
            </p:cNvGrpSpPr>
            <p:nvPr/>
          </p:nvGrpSpPr>
          <p:grpSpPr bwMode="auto">
            <a:xfrm>
              <a:off x="2053" y="2763"/>
              <a:ext cx="557" cy="557"/>
              <a:chOff x="2053" y="2763"/>
              <a:chExt cx="557" cy="557"/>
            </a:xfrm>
          </p:grpSpPr>
          <p:sp>
            <p:nvSpPr>
              <p:cNvPr id="59458"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59"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60"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61"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62"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63"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64"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7" name="Group 86"/>
            <p:cNvGrpSpPr>
              <a:grpSpLocks/>
            </p:cNvGrpSpPr>
            <p:nvPr/>
          </p:nvGrpSpPr>
          <p:grpSpPr bwMode="auto">
            <a:xfrm>
              <a:off x="2053" y="1325"/>
              <a:ext cx="557" cy="557"/>
              <a:chOff x="2053" y="1325"/>
              <a:chExt cx="557" cy="557"/>
            </a:xfrm>
          </p:grpSpPr>
          <p:sp>
            <p:nvSpPr>
              <p:cNvPr id="59451"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52"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53"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54"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55"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56"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57"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8" name="Group 94"/>
            <p:cNvGrpSpPr>
              <a:grpSpLocks/>
            </p:cNvGrpSpPr>
            <p:nvPr/>
          </p:nvGrpSpPr>
          <p:grpSpPr bwMode="auto">
            <a:xfrm>
              <a:off x="4218" y="1325"/>
              <a:ext cx="557" cy="557"/>
              <a:chOff x="4218" y="1325"/>
              <a:chExt cx="557" cy="557"/>
            </a:xfrm>
          </p:grpSpPr>
          <p:sp>
            <p:nvSpPr>
              <p:cNvPr id="59444"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45"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46"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47"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48"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49"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50"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59409" name="Group 102"/>
            <p:cNvGrpSpPr>
              <a:grpSpLocks/>
            </p:cNvGrpSpPr>
            <p:nvPr/>
          </p:nvGrpSpPr>
          <p:grpSpPr bwMode="auto">
            <a:xfrm>
              <a:off x="2775" y="605"/>
              <a:ext cx="557" cy="557"/>
              <a:chOff x="2775" y="605"/>
              <a:chExt cx="557" cy="557"/>
            </a:xfrm>
          </p:grpSpPr>
          <p:sp>
            <p:nvSpPr>
              <p:cNvPr id="59437"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38"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59439"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59440"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41"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42"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43"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9410"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59411"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59412"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9413"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59414"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59415"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59416"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59417"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9418"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59419"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59420"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59421"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59422"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59423"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9424"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9425"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59426"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59427"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59428"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59429"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59430"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59431"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59432" name="Rectangle 132"/>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59433" name="Rectangle 133"/>
            <p:cNvSpPr>
              <a:spLocks noChangeArrowheads="1"/>
            </p:cNvSpPr>
            <p:nvPr/>
          </p:nvSpPr>
          <p:spPr bwMode="auto">
            <a:xfrm>
              <a:off x="3306" y="1376"/>
              <a:ext cx="68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l-GR" altLang="el-GR" sz="2000" b="1">
                  <a:solidFill>
                    <a:srgbClr val="00FFFF"/>
                  </a:solidFill>
                  <a:latin typeface="Arial" charset="0"/>
                </a:rPr>
                <a:t>Χρόνος</a:t>
              </a:r>
            </a:p>
            <a:p>
              <a:pPr algn="ctr"/>
              <a:r>
                <a:rPr lang="en-US" altLang="el-GR" sz="2000" b="1">
                  <a:solidFill>
                    <a:srgbClr val="00FFFF"/>
                  </a:solidFill>
                  <a:latin typeface="Arial" charset="0"/>
                </a:rPr>
                <a:t>LS</a:t>
              </a:r>
            </a:p>
          </p:txBody>
        </p:sp>
        <p:sp>
          <p:nvSpPr>
            <p:cNvPr id="59434" name="Line 134"/>
            <p:cNvSpPr>
              <a:spLocks noChangeShapeType="1"/>
            </p:cNvSpPr>
            <p:nvPr/>
          </p:nvSpPr>
          <p:spPr bwMode="auto">
            <a:xfrm flipV="1">
              <a:off x="3880" y="1701"/>
              <a:ext cx="357" cy="12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59435" name="Rectangle 135"/>
            <p:cNvSpPr>
              <a:spLocks noChangeArrowheads="1"/>
            </p:cNvSpPr>
            <p:nvPr/>
          </p:nvSpPr>
          <p:spPr bwMode="auto">
            <a:xfrm>
              <a:off x="5171" y="1546"/>
              <a:ext cx="1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endParaRPr lang="en-US" altLang="el-GR" sz="2000" b="1">
                <a:solidFill>
                  <a:srgbClr val="00FFFF"/>
                </a:solidFill>
                <a:latin typeface="Arial" charset="0"/>
              </a:endParaRPr>
            </a:p>
          </p:txBody>
        </p:sp>
        <p:sp>
          <p:nvSpPr>
            <p:cNvPr id="59436" name="Line 136"/>
            <p:cNvSpPr>
              <a:spLocks noChangeShapeType="1"/>
            </p:cNvSpPr>
            <p:nvPr/>
          </p:nvSpPr>
          <p:spPr bwMode="auto">
            <a:xfrm flipH="1" flipV="1">
              <a:off x="4757" y="1723"/>
              <a:ext cx="213" cy="13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59395" name="Rectangle 137"/>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59396" name="Rectangle 138"/>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
        <p:nvSpPr>
          <p:cNvPr id="59397" name="Rectangle 139"/>
          <p:cNvSpPr>
            <a:spLocks noChangeArrowheads="1"/>
          </p:cNvSpPr>
          <p:nvPr/>
        </p:nvSpPr>
        <p:spPr bwMode="auto">
          <a:xfrm>
            <a:off x="7775575" y="2286000"/>
            <a:ext cx="111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b="1">
                <a:solidFill>
                  <a:srgbClr val="00FFFF"/>
                </a:solidFill>
                <a:latin typeface="Arial" charset="0"/>
              </a:rPr>
              <a:t>Χρόνος </a:t>
            </a:r>
            <a:r>
              <a:rPr lang="en-US" altLang="el-GR" b="1">
                <a:solidFill>
                  <a:srgbClr val="00FFFF"/>
                </a:solidFill>
                <a:latin typeface="Arial" charset="0"/>
              </a:rPr>
              <a:t>LF</a:t>
            </a:r>
          </a:p>
        </p:txBody>
      </p:sp>
    </p:spTree>
    <p:extLst>
      <p:ext uri="{BB962C8B-B14F-4D97-AF65-F5344CB8AC3E}">
        <p14:creationId xmlns:p14="http://schemas.microsoft.com/office/powerpoint/2010/main" val="2583011819"/>
      </p:ext>
    </p:extLst>
  </p:cSld>
  <p:clrMapOvr>
    <a:masterClrMapping/>
  </p:clrMapOvr>
  <p:transition spd="med">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4"/>
          <p:cNvGrpSpPr>
            <a:grpSpLocks/>
          </p:cNvGrpSpPr>
          <p:nvPr/>
        </p:nvGrpSpPr>
        <p:grpSpPr bwMode="auto">
          <a:xfrm>
            <a:off x="2716213" y="960438"/>
            <a:ext cx="5381625" cy="5489575"/>
            <a:chOff x="1711" y="605"/>
            <a:chExt cx="3390" cy="3458"/>
          </a:xfrm>
        </p:grpSpPr>
        <p:grpSp>
          <p:nvGrpSpPr>
            <p:cNvPr id="60421" name="Group 5"/>
            <p:cNvGrpSpPr>
              <a:grpSpLocks/>
            </p:cNvGrpSpPr>
            <p:nvPr/>
          </p:nvGrpSpPr>
          <p:grpSpPr bwMode="auto">
            <a:xfrm>
              <a:off x="1711" y="1009"/>
              <a:ext cx="3390" cy="2634"/>
              <a:chOff x="1711" y="1009"/>
              <a:chExt cx="3390" cy="2634"/>
            </a:xfrm>
          </p:grpSpPr>
          <p:sp>
            <p:nvSpPr>
              <p:cNvPr id="60536"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37"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38"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39"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0"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1"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2"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3"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4"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5"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6"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7"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8"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49"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50"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0551"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2" name="Group 22"/>
            <p:cNvGrpSpPr>
              <a:grpSpLocks/>
            </p:cNvGrpSpPr>
            <p:nvPr/>
          </p:nvGrpSpPr>
          <p:grpSpPr bwMode="auto">
            <a:xfrm>
              <a:off x="2775" y="1325"/>
              <a:ext cx="557" cy="557"/>
              <a:chOff x="2775" y="1325"/>
              <a:chExt cx="557" cy="557"/>
            </a:xfrm>
          </p:grpSpPr>
          <p:sp>
            <p:nvSpPr>
              <p:cNvPr id="60529"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30"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531"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32"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33"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34"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35"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3" name="Group 30"/>
            <p:cNvGrpSpPr>
              <a:grpSpLocks/>
            </p:cNvGrpSpPr>
            <p:nvPr/>
          </p:nvGrpSpPr>
          <p:grpSpPr bwMode="auto">
            <a:xfrm>
              <a:off x="4218" y="2763"/>
              <a:ext cx="557" cy="557"/>
              <a:chOff x="4218" y="2763"/>
              <a:chExt cx="557" cy="557"/>
            </a:xfrm>
          </p:grpSpPr>
          <p:sp>
            <p:nvSpPr>
              <p:cNvPr id="60522"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23"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524"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25"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26"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27"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28"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4" name="Group 38"/>
            <p:cNvGrpSpPr>
              <a:grpSpLocks/>
            </p:cNvGrpSpPr>
            <p:nvPr/>
          </p:nvGrpSpPr>
          <p:grpSpPr bwMode="auto">
            <a:xfrm>
              <a:off x="2775" y="2038"/>
              <a:ext cx="557" cy="557"/>
              <a:chOff x="2775" y="2038"/>
              <a:chExt cx="557" cy="557"/>
            </a:xfrm>
          </p:grpSpPr>
          <p:sp>
            <p:nvSpPr>
              <p:cNvPr id="60515"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16"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517"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18"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19"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20"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21"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5" name="Group 46"/>
            <p:cNvGrpSpPr>
              <a:grpSpLocks/>
            </p:cNvGrpSpPr>
            <p:nvPr/>
          </p:nvGrpSpPr>
          <p:grpSpPr bwMode="auto">
            <a:xfrm>
              <a:off x="3498" y="2038"/>
              <a:ext cx="557" cy="557"/>
              <a:chOff x="3498" y="2038"/>
              <a:chExt cx="557" cy="557"/>
            </a:xfrm>
          </p:grpSpPr>
          <p:sp>
            <p:nvSpPr>
              <p:cNvPr id="60508"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09"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510"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11"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12"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13"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14"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6" name="Group 54"/>
            <p:cNvGrpSpPr>
              <a:grpSpLocks/>
            </p:cNvGrpSpPr>
            <p:nvPr/>
          </p:nvGrpSpPr>
          <p:grpSpPr bwMode="auto">
            <a:xfrm>
              <a:off x="2775" y="3506"/>
              <a:ext cx="557" cy="557"/>
              <a:chOff x="2775" y="3506"/>
              <a:chExt cx="557" cy="557"/>
            </a:xfrm>
          </p:grpSpPr>
          <p:sp>
            <p:nvSpPr>
              <p:cNvPr id="60501"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02"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503"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504"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05"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06"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07"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7" name="Group 62"/>
            <p:cNvGrpSpPr>
              <a:grpSpLocks/>
            </p:cNvGrpSpPr>
            <p:nvPr/>
          </p:nvGrpSpPr>
          <p:grpSpPr bwMode="auto">
            <a:xfrm>
              <a:off x="3498" y="2763"/>
              <a:ext cx="557" cy="557"/>
              <a:chOff x="3498" y="2763"/>
              <a:chExt cx="557" cy="557"/>
            </a:xfrm>
          </p:grpSpPr>
          <p:sp>
            <p:nvSpPr>
              <p:cNvPr id="60494"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95"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96"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97"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98"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99"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500"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8" name="Group 70"/>
            <p:cNvGrpSpPr>
              <a:grpSpLocks/>
            </p:cNvGrpSpPr>
            <p:nvPr/>
          </p:nvGrpSpPr>
          <p:grpSpPr bwMode="auto">
            <a:xfrm>
              <a:off x="2775" y="2763"/>
              <a:ext cx="557" cy="557"/>
              <a:chOff x="2775" y="2763"/>
              <a:chExt cx="557" cy="557"/>
            </a:xfrm>
          </p:grpSpPr>
          <p:sp>
            <p:nvSpPr>
              <p:cNvPr id="60487"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88"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89"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90"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91"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92"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93"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29" name="Group 78"/>
            <p:cNvGrpSpPr>
              <a:grpSpLocks/>
            </p:cNvGrpSpPr>
            <p:nvPr/>
          </p:nvGrpSpPr>
          <p:grpSpPr bwMode="auto">
            <a:xfrm>
              <a:off x="2053" y="2763"/>
              <a:ext cx="557" cy="557"/>
              <a:chOff x="2053" y="2763"/>
              <a:chExt cx="557" cy="557"/>
            </a:xfrm>
          </p:grpSpPr>
          <p:sp>
            <p:nvSpPr>
              <p:cNvPr id="60480"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81"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82"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83"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84"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85"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86"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30" name="Group 86"/>
            <p:cNvGrpSpPr>
              <a:grpSpLocks/>
            </p:cNvGrpSpPr>
            <p:nvPr/>
          </p:nvGrpSpPr>
          <p:grpSpPr bwMode="auto">
            <a:xfrm>
              <a:off x="2053" y="1325"/>
              <a:ext cx="557" cy="557"/>
              <a:chOff x="2053" y="1325"/>
              <a:chExt cx="557" cy="557"/>
            </a:xfrm>
          </p:grpSpPr>
          <p:sp>
            <p:nvSpPr>
              <p:cNvPr id="60473"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74"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75"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76"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7"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8"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9"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31" name="Group 94"/>
            <p:cNvGrpSpPr>
              <a:grpSpLocks/>
            </p:cNvGrpSpPr>
            <p:nvPr/>
          </p:nvGrpSpPr>
          <p:grpSpPr bwMode="auto">
            <a:xfrm>
              <a:off x="4218" y="1325"/>
              <a:ext cx="557" cy="557"/>
              <a:chOff x="4218" y="1325"/>
              <a:chExt cx="557" cy="557"/>
            </a:xfrm>
          </p:grpSpPr>
          <p:sp>
            <p:nvSpPr>
              <p:cNvPr id="60466"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67"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68"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69"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0"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1"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72"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0432" name="Group 102"/>
            <p:cNvGrpSpPr>
              <a:grpSpLocks/>
            </p:cNvGrpSpPr>
            <p:nvPr/>
          </p:nvGrpSpPr>
          <p:grpSpPr bwMode="auto">
            <a:xfrm>
              <a:off x="2775" y="605"/>
              <a:ext cx="557" cy="557"/>
              <a:chOff x="2775" y="605"/>
              <a:chExt cx="557" cy="557"/>
            </a:xfrm>
          </p:grpSpPr>
          <p:sp>
            <p:nvSpPr>
              <p:cNvPr id="60459"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60"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0461"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0462"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63"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64"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0465"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0433"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60434"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0435"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0436"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0437"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0438"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0439"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0440"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0441"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0442"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60443"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0444"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0445"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0446"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0447"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0448"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0449"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0450"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0451"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0452"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0453"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0454"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0455" name="Rectangle 132"/>
            <p:cNvSpPr>
              <a:spLocks noChangeArrowheads="1"/>
            </p:cNvSpPr>
            <p:nvPr/>
          </p:nvSpPr>
          <p:spPr bwMode="auto">
            <a:xfrm>
              <a:off x="2758" y="8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0456" name="Rectangle 133"/>
            <p:cNvSpPr>
              <a:spLocks noChangeArrowheads="1"/>
            </p:cNvSpPr>
            <p:nvPr/>
          </p:nvSpPr>
          <p:spPr bwMode="auto">
            <a:xfrm>
              <a:off x="2758" y="158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0457" name="Rectangle 134"/>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0458" name="Rectangle 135"/>
            <p:cNvSpPr>
              <a:spLocks noChangeArrowheads="1"/>
            </p:cNvSpPr>
            <p:nvPr/>
          </p:nvSpPr>
          <p:spPr bwMode="auto">
            <a:xfrm>
              <a:off x="420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grpSp>
      <p:sp>
        <p:nvSpPr>
          <p:cNvPr id="60419" name="Rectangle 136"/>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60420" name="Rectangle 137"/>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1663769709"/>
      </p:ext>
    </p:extLst>
  </p:cSld>
  <p:clrMapOvr>
    <a:masterClrMapping/>
  </p:clrMapOvr>
  <p:transition spd="med">
    <p:strips dir="l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4"/>
          <p:cNvGrpSpPr>
            <a:grpSpLocks/>
          </p:cNvGrpSpPr>
          <p:nvPr/>
        </p:nvGrpSpPr>
        <p:grpSpPr bwMode="auto">
          <a:xfrm>
            <a:off x="2716213" y="960438"/>
            <a:ext cx="5381625" cy="5489575"/>
            <a:chOff x="1711" y="605"/>
            <a:chExt cx="3390" cy="3458"/>
          </a:xfrm>
        </p:grpSpPr>
        <p:grpSp>
          <p:nvGrpSpPr>
            <p:cNvPr id="61445" name="Group 5"/>
            <p:cNvGrpSpPr>
              <a:grpSpLocks/>
            </p:cNvGrpSpPr>
            <p:nvPr/>
          </p:nvGrpSpPr>
          <p:grpSpPr bwMode="auto">
            <a:xfrm>
              <a:off x="1711" y="1009"/>
              <a:ext cx="3390" cy="2634"/>
              <a:chOff x="1711" y="1009"/>
              <a:chExt cx="3390" cy="2634"/>
            </a:xfrm>
          </p:grpSpPr>
          <p:sp>
            <p:nvSpPr>
              <p:cNvPr id="61563"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4"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5"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6"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7"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8"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69"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0"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1"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2"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3"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4"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5"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6"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7"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1578"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46" name="Group 22"/>
            <p:cNvGrpSpPr>
              <a:grpSpLocks/>
            </p:cNvGrpSpPr>
            <p:nvPr/>
          </p:nvGrpSpPr>
          <p:grpSpPr bwMode="auto">
            <a:xfrm>
              <a:off x="2775" y="1325"/>
              <a:ext cx="557" cy="557"/>
              <a:chOff x="2775" y="1325"/>
              <a:chExt cx="557" cy="557"/>
            </a:xfrm>
          </p:grpSpPr>
          <p:sp>
            <p:nvSpPr>
              <p:cNvPr id="61556"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57"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58"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59"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60"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61"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62"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47" name="Group 30"/>
            <p:cNvGrpSpPr>
              <a:grpSpLocks/>
            </p:cNvGrpSpPr>
            <p:nvPr/>
          </p:nvGrpSpPr>
          <p:grpSpPr bwMode="auto">
            <a:xfrm>
              <a:off x="4218" y="2763"/>
              <a:ext cx="557" cy="557"/>
              <a:chOff x="4218" y="2763"/>
              <a:chExt cx="557" cy="557"/>
            </a:xfrm>
          </p:grpSpPr>
          <p:sp>
            <p:nvSpPr>
              <p:cNvPr id="61549"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50"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51"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52"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53"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54"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55"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48" name="Group 38"/>
            <p:cNvGrpSpPr>
              <a:grpSpLocks/>
            </p:cNvGrpSpPr>
            <p:nvPr/>
          </p:nvGrpSpPr>
          <p:grpSpPr bwMode="auto">
            <a:xfrm>
              <a:off x="2775" y="2038"/>
              <a:ext cx="557" cy="557"/>
              <a:chOff x="2775" y="2038"/>
              <a:chExt cx="557" cy="557"/>
            </a:xfrm>
          </p:grpSpPr>
          <p:sp>
            <p:nvSpPr>
              <p:cNvPr id="61542"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43"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44"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45"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46"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47"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48"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49" name="Group 46"/>
            <p:cNvGrpSpPr>
              <a:grpSpLocks/>
            </p:cNvGrpSpPr>
            <p:nvPr/>
          </p:nvGrpSpPr>
          <p:grpSpPr bwMode="auto">
            <a:xfrm>
              <a:off x="3498" y="2038"/>
              <a:ext cx="557" cy="557"/>
              <a:chOff x="3498" y="2038"/>
              <a:chExt cx="557" cy="557"/>
            </a:xfrm>
          </p:grpSpPr>
          <p:sp>
            <p:nvSpPr>
              <p:cNvPr id="61535"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36"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37"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38"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39"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40"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41"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0" name="Group 54"/>
            <p:cNvGrpSpPr>
              <a:grpSpLocks/>
            </p:cNvGrpSpPr>
            <p:nvPr/>
          </p:nvGrpSpPr>
          <p:grpSpPr bwMode="auto">
            <a:xfrm>
              <a:off x="2775" y="3506"/>
              <a:ext cx="557" cy="557"/>
              <a:chOff x="2775" y="3506"/>
              <a:chExt cx="557" cy="557"/>
            </a:xfrm>
          </p:grpSpPr>
          <p:sp>
            <p:nvSpPr>
              <p:cNvPr id="61528"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29"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30"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31"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32"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33"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34"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1" name="Group 62"/>
            <p:cNvGrpSpPr>
              <a:grpSpLocks/>
            </p:cNvGrpSpPr>
            <p:nvPr/>
          </p:nvGrpSpPr>
          <p:grpSpPr bwMode="auto">
            <a:xfrm>
              <a:off x="3498" y="2763"/>
              <a:ext cx="557" cy="557"/>
              <a:chOff x="3498" y="2763"/>
              <a:chExt cx="557" cy="557"/>
            </a:xfrm>
          </p:grpSpPr>
          <p:sp>
            <p:nvSpPr>
              <p:cNvPr id="61521"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22"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23"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24"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25"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26"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27"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2" name="Group 70"/>
            <p:cNvGrpSpPr>
              <a:grpSpLocks/>
            </p:cNvGrpSpPr>
            <p:nvPr/>
          </p:nvGrpSpPr>
          <p:grpSpPr bwMode="auto">
            <a:xfrm>
              <a:off x="2775" y="2763"/>
              <a:ext cx="557" cy="557"/>
              <a:chOff x="2775" y="2763"/>
              <a:chExt cx="557" cy="557"/>
            </a:xfrm>
          </p:grpSpPr>
          <p:sp>
            <p:nvSpPr>
              <p:cNvPr id="61514"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15"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16"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17"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18"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19"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20"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3" name="Group 78"/>
            <p:cNvGrpSpPr>
              <a:grpSpLocks/>
            </p:cNvGrpSpPr>
            <p:nvPr/>
          </p:nvGrpSpPr>
          <p:grpSpPr bwMode="auto">
            <a:xfrm>
              <a:off x="2053" y="2763"/>
              <a:ext cx="557" cy="557"/>
              <a:chOff x="2053" y="2763"/>
              <a:chExt cx="557" cy="557"/>
            </a:xfrm>
          </p:grpSpPr>
          <p:sp>
            <p:nvSpPr>
              <p:cNvPr id="61507"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08"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09"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10"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11"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12"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13"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4" name="Group 86"/>
            <p:cNvGrpSpPr>
              <a:grpSpLocks/>
            </p:cNvGrpSpPr>
            <p:nvPr/>
          </p:nvGrpSpPr>
          <p:grpSpPr bwMode="auto">
            <a:xfrm>
              <a:off x="2053" y="1325"/>
              <a:ext cx="557" cy="557"/>
              <a:chOff x="2053" y="1325"/>
              <a:chExt cx="557" cy="557"/>
            </a:xfrm>
          </p:grpSpPr>
          <p:sp>
            <p:nvSpPr>
              <p:cNvPr id="61500"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01"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502"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503"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04"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05"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06"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5" name="Group 94"/>
            <p:cNvGrpSpPr>
              <a:grpSpLocks/>
            </p:cNvGrpSpPr>
            <p:nvPr/>
          </p:nvGrpSpPr>
          <p:grpSpPr bwMode="auto">
            <a:xfrm>
              <a:off x="4218" y="1325"/>
              <a:ext cx="557" cy="557"/>
              <a:chOff x="4218" y="1325"/>
              <a:chExt cx="557" cy="557"/>
            </a:xfrm>
          </p:grpSpPr>
          <p:sp>
            <p:nvSpPr>
              <p:cNvPr id="61493"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494"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495"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496"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7"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8"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9"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1456" name="Group 102"/>
            <p:cNvGrpSpPr>
              <a:grpSpLocks/>
            </p:cNvGrpSpPr>
            <p:nvPr/>
          </p:nvGrpSpPr>
          <p:grpSpPr bwMode="auto">
            <a:xfrm>
              <a:off x="2775" y="605"/>
              <a:ext cx="557" cy="557"/>
              <a:chOff x="2775" y="605"/>
              <a:chExt cx="557" cy="557"/>
            </a:xfrm>
          </p:grpSpPr>
          <p:sp>
            <p:nvSpPr>
              <p:cNvPr id="61486"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487"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1488"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1489"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0"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1"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492"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1457"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61458"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1459"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1460"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1461"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1462"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1463"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1464"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1465"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1466"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61467"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1468"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1469"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1470"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1471"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1472"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1473"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1474"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1475"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1476"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1477"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1478"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1479" name="Rectangle 132"/>
            <p:cNvSpPr>
              <a:spLocks noChangeArrowheads="1"/>
            </p:cNvSpPr>
            <p:nvPr/>
          </p:nvSpPr>
          <p:spPr bwMode="auto">
            <a:xfrm>
              <a:off x="2758" y="8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1480" name="Rectangle 133"/>
            <p:cNvSpPr>
              <a:spLocks noChangeArrowheads="1"/>
            </p:cNvSpPr>
            <p:nvPr/>
          </p:nvSpPr>
          <p:spPr bwMode="auto">
            <a:xfrm>
              <a:off x="2758" y="158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1481" name="Rectangle 134"/>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1482" name="Rectangle 135"/>
            <p:cNvSpPr>
              <a:spLocks noChangeArrowheads="1"/>
            </p:cNvSpPr>
            <p:nvPr/>
          </p:nvSpPr>
          <p:spPr bwMode="auto">
            <a:xfrm>
              <a:off x="3484" y="230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24       59</a:t>
              </a:r>
            </a:p>
          </p:txBody>
        </p:sp>
        <p:sp>
          <p:nvSpPr>
            <p:cNvPr id="61483" name="Rectangle 136"/>
            <p:cNvSpPr>
              <a:spLocks noChangeArrowheads="1"/>
            </p:cNvSpPr>
            <p:nvPr/>
          </p:nvSpPr>
          <p:spPr bwMode="auto">
            <a:xfrm>
              <a:off x="348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1484" name="Rectangle 137"/>
            <p:cNvSpPr>
              <a:spLocks noChangeArrowheads="1"/>
            </p:cNvSpPr>
            <p:nvPr/>
          </p:nvSpPr>
          <p:spPr bwMode="auto">
            <a:xfrm>
              <a:off x="2759" y="37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35       59</a:t>
              </a:r>
            </a:p>
          </p:txBody>
        </p:sp>
        <p:sp>
          <p:nvSpPr>
            <p:cNvPr id="61485" name="Rectangle 138"/>
            <p:cNvSpPr>
              <a:spLocks noChangeArrowheads="1"/>
            </p:cNvSpPr>
            <p:nvPr/>
          </p:nvSpPr>
          <p:spPr bwMode="auto">
            <a:xfrm>
              <a:off x="420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grpSp>
      <p:sp>
        <p:nvSpPr>
          <p:cNvPr id="61443" name="Rectangle 139"/>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61444" name="Rectangle 140"/>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2870632811"/>
      </p:ext>
    </p:extLst>
  </p:cSld>
  <p:clrMapOvr>
    <a:masterClrMapping/>
  </p:clrMapOvr>
  <p:transition spd="med">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4"/>
          <p:cNvGrpSpPr>
            <a:grpSpLocks/>
          </p:cNvGrpSpPr>
          <p:nvPr/>
        </p:nvGrpSpPr>
        <p:grpSpPr bwMode="auto">
          <a:xfrm>
            <a:off x="2716213" y="960438"/>
            <a:ext cx="5381625" cy="5489575"/>
            <a:chOff x="1711" y="605"/>
            <a:chExt cx="3390" cy="3458"/>
          </a:xfrm>
        </p:grpSpPr>
        <p:grpSp>
          <p:nvGrpSpPr>
            <p:cNvPr id="62469" name="Group 5"/>
            <p:cNvGrpSpPr>
              <a:grpSpLocks/>
            </p:cNvGrpSpPr>
            <p:nvPr/>
          </p:nvGrpSpPr>
          <p:grpSpPr bwMode="auto">
            <a:xfrm>
              <a:off x="1711" y="1009"/>
              <a:ext cx="3390" cy="2634"/>
              <a:chOff x="1711" y="1009"/>
              <a:chExt cx="3390" cy="2634"/>
            </a:xfrm>
          </p:grpSpPr>
          <p:sp>
            <p:nvSpPr>
              <p:cNvPr id="62589"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0"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1"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2"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3"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4"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5"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6"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7"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8"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599"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600"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601"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602"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603"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2604"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0" name="Group 22"/>
            <p:cNvGrpSpPr>
              <a:grpSpLocks/>
            </p:cNvGrpSpPr>
            <p:nvPr/>
          </p:nvGrpSpPr>
          <p:grpSpPr bwMode="auto">
            <a:xfrm>
              <a:off x="2775" y="1325"/>
              <a:ext cx="557" cy="557"/>
              <a:chOff x="2775" y="1325"/>
              <a:chExt cx="557" cy="557"/>
            </a:xfrm>
          </p:grpSpPr>
          <p:sp>
            <p:nvSpPr>
              <p:cNvPr id="62582"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83"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84"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85"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86"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87"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88"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1" name="Group 30"/>
            <p:cNvGrpSpPr>
              <a:grpSpLocks/>
            </p:cNvGrpSpPr>
            <p:nvPr/>
          </p:nvGrpSpPr>
          <p:grpSpPr bwMode="auto">
            <a:xfrm>
              <a:off x="4218" y="2763"/>
              <a:ext cx="557" cy="557"/>
              <a:chOff x="4218" y="2763"/>
              <a:chExt cx="557" cy="557"/>
            </a:xfrm>
          </p:grpSpPr>
          <p:sp>
            <p:nvSpPr>
              <p:cNvPr id="62575"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76"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77"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78"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79"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80"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81"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2" name="Group 38"/>
            <p:cNvGrpSpPr>
              <a:grpSpLocks/>
            </p:cNvGrpSpPr>
            <p:nvPr/>
          </p:nvGrpSpPr>
          <p:grpSpPr bwMode="auto">
            <a:xfrm>
              <a:off x="2775" y="2038"/>
              <a:ext cx="557" cy="557"/>
              <a:chOff x="2775" y="2038"/>
              <a:chExt cx="557" cy="557"/>
            </a:xfrm>
          </p:grpSpPr>
          <p:sp>
            <p:nvSpPr>
              <p:cNvPr id="62568"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69"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70"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71"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72"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73"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74"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3" name="Group 46"/>
            <p:cNvGrpSpPr>
              <a:grpSpLocks/>
            </p:cNvGrpSpPr>
            <p:nvPr/>
          </p:nvGrpSpPr>
          <p:grpSpPr bwMode="auto">
            <a:xfrm>
              <a:off x="3498" y="2038"/>
              <a:ext cx="557" cy="557"/>
              <a:chOff x="3498" y="2038"/>
              <a:chExt cx="557" cy="557"/>
            </a:xfrm>
          </p:grpSpPr>
          <p:sp>
            <p:nvSpPr>
              <p:cNvPr id="62561"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62"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63"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64"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65"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66"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67"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4" name="Group 54"/>
            <p:cNvGrpSpPr>
              <a:grpSpLocks/>
            </p:cNvGrpSpPr>
            <p:nvPr/>
          </p:nvGrpSpPr>
          <p:grpSpPr bwMode="auto">
            <a:xfrm>
              <a:off x="2775" y="3506"/>
              <a:ext cx="557" cy="557"/>
              <a:chOff x="2775" y="3506"/>
              <a:chExt cx="557" cy="557"/>
            </a:xfrm>
          </p:grpSpPr>
          <p:sp>
            <p:nvSpPr>
              <p:cNvPr id="62554"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55"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56"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57"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58"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59"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60"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5" name="Group 62"/>
            <p:cNvGrpSpPr>
              <a:grpSpLocks/>
            </p:cNvGrpSpPr>
            <p:nvPr/>
          </p:nvGrpSpPr>
          <p:grpSpPr bwMode="auto">
            <a:xfrm>
              <a:off x="3498" y="2763"/>
              <a:ext cx="557" cy="557"/>
              <a:chOff x="3498" y="2763"/>
              <a:chExt cx="557" cy="557"/>
            </a:xfrm>
          </p:grpSpPr>
          <p:sp>
            <p:nvSpPr>
              <p:cNvPr id="62547"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48"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49"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50"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51"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52"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53"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6" name="Group 70"/>
            <p:cNvGrpSpPr>
              <a:grpSpLocks/>
            </p:cNvGrpSpPr>
            <p:nvPr/>
          </p:nvGrpSpPr>
          <p:grpSpPr bwMode="auto">
            <a:xfrm>
              <a:off x="2775" y="2763"/>
              <a:ext cx="557" cy="557"/>
              <a:chOff x="2775" y="2763"/>
              <a:chExt cx="557" cy="557"/>
            </a:xfrm>
          </p:grpSpPr>
          <p:sp>
            <p:nvSpPr>
              <p:cNvPr id="62540"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41"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42"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43"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44"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45"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46"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7" name="Group 78"/>
            <p:cNvGrpSpPr>
              <a:grpSpLocks/>
            </p:cNvGrpSpPr>
            <p:nvPr/>
          </p:nvGrpSpPr>
          <p:grpSpPr bwMode="auto">
            <a:xfrm>
              <a:off x="2053" y="2763"/>
              <a:ext cx="557" cy="557"/>
              <a:chOff x="2053" y="2763"/>
              <a:chExt cx="557" cy="557"/>
            </a:xfrm>
          </p:grpSpPr>
          <p:sp>
            <p:nvSpPr>
              <p:cNvPr id="62533"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34"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35"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36"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7"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8"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9"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8" name="Group 86"/>
            <p:cNvGrpSpPr>
              <a:grpSpLocks/>
            </p:cNvGrpSpPr>
            <p:nvPr/>
          </p:nvGrpSpPr>
          <p:grpSpPr bwMode="auto">
            <a:xfrm>
              <a:off x="2053" y="1325"/>
              <a:ext cx="557" cy="557"/>
              <a:chOff x="2053" y="1325"/>
              <a:chExt cx="557" cy="557"/>
            </a:xfrm>
          </p:grpSpPr>
          <p:sp>
            <p:nvSpPr>
              <p:cNvPr id="62526"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27"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28"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29"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0"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1"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32"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79" name="Group 94"/>
            <p:cNvGrpSpPr>
              <a:grpSpLocks/>
            </p:cNvGrpSpPr>
            <p:nvPr/>
          </p:nvGrpSpPr>
          <p:grpSpPr bwMode="auto">
            <a:xfrm>
              <a:off x="4218" y="1325"/>
              <a:ext cx="557" cy="557"/>
              <a:chOff x="4218" y="1325"/>
              <a:chExt cx="557" cy="557"/>
            </a:xfrm>
          </p:grpSpPr>
          <p:sp>
            <p:nvSpPr>
              <p:cNvPr id="62519"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20"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21"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22"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23"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24"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25"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2480" name="Group 102"/>
            <p:cNvGrpSpPr>
              <a:grpSpLocks/>
            </p:cNvGrpSpPr>
            <p:nvPr/>
          </p:nvGrpSpPr>
          <p:grpSpPr bwMode="auto">
            <a:xfrm>
              <a:off x="2775" y="605"/>
              <a:ext cx="557" cy="557"/>
              <a:chOff x="2775" y="605"/>
              <a:chExt cx="557" cy="557"/>
            </a:xfrm>
          </p:grpSpPr>
          <p:sp>
            <p:nvSpPr>
              <p:cNvPr id="62512"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13"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2514"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2515"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16"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17"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2518"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2481"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62482"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2483"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2484"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2485"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2486"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2487"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2488"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2489"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2490"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62491"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2492"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2493"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2494"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2495"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2496"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2497"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2498"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2499"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2500"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2501"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2502"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2503" name="Rectangle 132"/>
            <p:cNvSpPr>
              <a:spLocks noChangeArrowheads="1"/>
            </p:cNvSpPr>
            <p:nvPr/>
          </p:nvSpPr>
          <p:spPr bwMode="auto">
            <a:xfrm>
              <a:off x="2758" y="8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2504" name="Rectangle 133"/>
            <p:cNvSpPr>
              <a:spLocks noChangeArrowheads="1"/>
            </p:cNvSpPr>
            <p:nvPr/>
          </p:nvSpPr>
          <p:spPr bwMode="auto">
            <a:xfrm>
              <a:off x="2758" y="158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2505" name="Rectangle 134"/>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2506" name="Rectangle 135"/>
            <p:cNvSpPr>
              <a:spLocks noChangeArrowheads="1"/>
            </p:cNvSpPr>
            <p:nvPr/>
          </p:nvSpPr>
          <p:spPr bwMode="auto">
            <a:xfrm>
              <a:off x="2759" y="2312"/>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14       24</a:t>
              </a:r>
            </a:p>
          </p:txBody>
        </p:sp>
        <p:sp>
          <p:nvSpPr>
            <p:cNvPr id="62507" name="Rectangle 136"/>
            <p:cNvSpPr>
              <a:spLocks noChangeArrowheads="1"/>
            </p:cNvSpPr>
            <p:nvPr/>
          </p:nvSpPr>
          <p:spPr bwMode="auto">
            <a:xfrm>
              <a:off x="3484" y="230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24       59</a:t>
              </a:r>
            </a:p>
          </p:txBody>
        </p:sp>
        <p:sp>
          <p:nvSpPr>
            <p:cNvPr id="62508" name="Rectangle 137"/>
            <p:cNvSpPr>
              <a:spLocks noChangeArrowheads="1"/>
            </p:cNvSpPr>
            <p:nvPr/>
          </p:nvSpPr>
          <p:spPr bwMode="auto">
            <a:xfrm>
              <a:off x="2789" y="3033"/>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2509" name="Rectangle 138"/>
            <p:cNvSpPr>
              <a:spLocks noChangeArrowheads="1"/>
            </p:cNvSpPr>
            <p:nvPr/>
          </p:nvSpPr>
          <p:spPr bwMode="auto">
            <a:xfrm>
              <a:off x="348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2510" name="Rectangle 139"/>
            <p:cNvSpPr>
              <a:spLocks noChangeArrowheads="1"/>
            </p:cNvSpPr>
            <p:nvPr/>
          </p:nvSpPr>
          <p:spPr bwMode="auto">
            <a:xfrm>
              <a:off x="2759" y="37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35       59</a:t>
              </a:r>
            </a:p>
          </p:txBody>
        </p:sp>
        <p:sp>
          <p:nvSpPr>
            <p:cNvPr id="62511" name="Rectangle 140"/>
            <p:cNvSpPr>
              <a:spLocks noChangeArrowheads="1"/>
            </p:cNvSpPr>
            <p:nvPr/>
          </p:nvSpPr>
          <p:spPr bwMode="auto">
            <a:xfrm>
              <a:off x="420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grpSp>
      <p:sp>
        <p:nvSpPr>
          <p:cNvPr id="62467" name="Rectangle 141"/>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62468" name="Rectangle 142"/>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Tree>
    <p:extLst>
      <p:ext uri="{BB962C8B-B14F-4D97-AF65-F5344CB8AC3E}">
        <p14:creationId xmlns:p14="http://schemas.microsoft.com/office/powerpoint/2010/main" val="3624224120"/>
      </p:ext>
    </p:extLst>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1" name="Line 5"/>
          <p:cNvSpPr>
            <a:spLocks noChangeShapeType="1"/>
          </p:cNvSpPr>
          <p:nvPr/>
        </p:nvSpPr>
        <p:spPr bwMode="auto">
          <a:xfrm>
            <a:off x="2716213" y="3846513"/>
            <a:ext cx="652462" cy="663575"/>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2"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3"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4"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5"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6"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7"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8" name="Line 12"/>
          <p:cNvSpPr>
            <a:spLocks noChangeShapeType="1"/>
          </p:cNvSpPr>
          <p:nvPr/>
        </p:nvSpPr>
        <p:spPr bwMode="auto">
          <a:xfrm>
            <a:off x="7445375" y="2870200"/>
            <a:ext cx="652463" cy="665163"/>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499" name="Line 13"/>
          <p:cNvSpPr>
            <a:spLocks noChangeShapeType="1"/>
          </p:cNvSpPr>
          <p:nvPr/>
        </p:nvSpPr>
        <p:spPr bwMode="auto">
          <a:xfrm flipV="1">
            <a:off x="7127875" y="2987675"/>
            <a:ext cx="0" cy="1417638"/>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0"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1" name="Line 15"/>
          <p:cNvSpPr>
            <a:spLocks noChangeShapeType="1"/>
          </p:cNvSpPr>
          <p:nvPr/>
        </p:nvSpPr>
        <p:spPr bwMode="auto">
          <a:xfrm>
            <a:off x="5284788" y="4827588"/>
            <a:ext cx="25558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2" name="Line 16"/>
          <p:cNvSpPr>
            <a:spLocks noChangeShapeType="1"/>
          </p:cNvSpPr>
          <p:nvPr/>
        </p:nvSpPr>
        <p:spPr bwMode="auto">
          <a:xfrm>
            <a:off x="6430963" y="4830763"/>
            <a:ext cx="24923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3"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4" name="Line 18"/>
          <p:cNvSpPr>
            <a:spLocks noChangeShapeType="1"/>
          </p:cNvSpPr>
          <p:nvPr/>
        </p:nvSpPr>
        <p:spPr bwMode="auto">
          <a:xfrm>
            <a:off x="4144963" y="4827588"/>
            <a:ext cx="246062"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5"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3506"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07"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08"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09"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0"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1"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2"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3"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14"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15" name="Line 29"/>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6" name="Line 30"/>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7" name="Line 31"/>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8" name="Line 32"/>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19" name="Oval 33"/>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20" name="Freeform 34"/>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21" name="Oval 35"/>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22" name="Line 36"/>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3" name="Line 37"/>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4" name="Line 38"/>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5" name="Line 39"/>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26" name="Oval 40"/>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27" name="Freeform 41"/>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28" name="Oval 42"/>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29" name="Line 43"/>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0" name="Line 44"/>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1" name="Line 45"/>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2" name="Line 46"/>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3" name="Oval 47"/>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34" name="Freeform 48"/>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35" name="Oval 49"/>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36" name="Line 50"/>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7" name="Line 51"/>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8" name="Line 52"/>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39" name="Line 53"/>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0" name="Oval 54"/>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41" name="Freeform 55"/>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42" name="Line 56"/>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3" name="Line 57"/>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4" name="Line 58"/>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5" name="Line 59"/>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6" name="Oval 60"/>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47" name="Freeform 61"/>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48" name="Line 62"/>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49" name="Line 63"/>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0" name="Line 64"/>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1" name="Line 65"/>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2" name="Oval 66"/>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53" name="Freeform 67"/>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54" name="Line 68"/>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5" name="Line 69"/>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6" name="Line 70"/>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7" name="Line 71"/>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58" name="Oval 72"/>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59" name="Freeform 73"/>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60" name="Oval 74"/>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61" name="Line 75"/>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2" name="Line 76"/>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3" name="Line 77"/>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4" name="Line 78"/>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5" name="Oval 79"/>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66" name="Freeform 80"/>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67" name="Line 81"/>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8" name="Line 82"/>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69" name="Line 83"/>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0" name="Line 84"/>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1" name="Oval 85"/>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72" name="Freeform 86"/>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3573" name="Oval 87"/>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574" name="Line 88"/>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5" name="Line 89"/>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6" name="Line 90"/>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7" name="Line 91"/>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578" name="Rectangle 92"/>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63579" name="Rectangle 93"/>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3580" name="Rectangle 94"/>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3581" name="Rectangle 95"/>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3582" name="Rectangle 96"/>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3583" name="Rectangle 97"/>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3584" name="Rectangle 98"/>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3585" name="Rectangle 99"/>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3586" name="Rectangle 100"/>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3587" name="Rectangle 101"/>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63588" name="Rectangle 102"/>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3589" name="Rectangle 103"/>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3590" name="Rectangle 104"/>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3591" name="Rectangle 105"/>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3592" name="Rectangle 106"/>
          <p:cNvSpPr>
            <a:spLocks noChangeArrowheads="1"/>
          </p:cNvSpPr>
          <p:nvPr/>
        </p:nvSpPr>
        <p:spPr bwMode="auto">
          <a:xfrm>
            <a:off x="6672263" y="2276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3593" name="Rectangle 107"/>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3594" name="Rectangle 108"/>
          <p:cNvSpPr>
            <a:spLocks noChangeArrowheads="1"/>
          </p:cNvSpPr>
          <p:nvPr/>
        </p:nvSpPr>
        <p:spPr bwMode="auto">
          <a:xfrm>
            <a:off x="6670675" y="456247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3595" name="Rectangle 109"/>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3596" name="Rectangle 110"/>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3597" name="Rectangle 111"/>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3598" name="Rectangle 112"/>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3599" name="Rectangle 113"/>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3600" name="Rectangle 114"/>
          <p:cNvSpPr>
            <a:spLocks noChangeArrowheads="1"/>
          </p:cNvSpPr>
          <p:nvPr/>
        </p:nvSpPr>
        <p:spPr bwMode="auto">
          <a:xfrm>
            <a:off x="4378325" y="138906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3601" name="Rectangle 115"/>
          <p:cNvSpPr>
            <a:spLocks noChangeArrowheads="1"/>
          </p:cNvSpPr>
          <p:nvPr/>
        </p:nvSpPr>
        <p:spPr bwMode="auto">
          <a:xfrm>
            <a:off x="3278188" y="25273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2        14</a:t>
            </a:r>
          </a:p>
        </p:txBody>
      </p:sp>
      <p:sp>
        <p:nvSpPr>
          <p:cNvPr id="63602" name="Rectangle 116"/>
          <p:cNvSpPr>
            <a:spLocks noChangeArrowheads="1"/>
          </p:cNvSpPr>
          <p:nvPr/>
        </p:nvSpPr>
        <p:spPr bwMode="auto">
          <a:xfrm>
            <a:off x="4378325" y="2522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3603" name="Rectangle 117"/>
          <p:cNvSpPr>
            <a:spLocks noChangeArrowheads="1"/>
          </p:cNvSpPr>
          <p:nvPr/>
        </p:nvSpPr>
        <p:spPr bwMode="auto">
          <a:xfrm>
            <a:off x="6680200" y="251301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3604" name="Rectangle 118"/>
          <p:cNvSpPr>
            <a:spLocks noChangeArrowheads="1"/>
          </p:cNvSpPr>
          <p:nvPr/>
        </p:nvSpPr>
        <p:spPr bwMode="auto">
          <a:xfrm>
            <a:off x="4379913" y="367030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14       24</a:t>
            </a:r>
          </a:p>
        </p:txBody>
      </p:sp>
      <p:sp>
        <p:nvSpPr>
          <p:cNvPr id="63605" name="Rectangle 119"/>
          <p:cNvSpPr>
            <a:spLocks noChangeArrowheads="1"/>
          </p:cNvSpPr>
          <p:nvPr/>
        </p:nvSpPr>
        <p:spPr bwMode="auto">
          <a:xfrm>
            <a:off x="5530850" y="36639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24       59</a:t>
            </a:r>
          </a:p>
        </p:txBody>
      </p:sp>
      <p:sp>
        <p:nvSpPr>
          <p:cNvPr id="63606" name="Rectangle 120"/>
          <p:cNvSpPr>
            <a:spLocks noChangeArrowheads="1"/>
          </p:cNvSpPr>
          <p:nvPr/>
        </p:nvSpPr>
        <p:spPr bwMode="auto">
          <a:xfrm>
            <a:off x="3278188" y="4818063"/>
            <a:ext cx="8207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3607" name="Rectangle 121"/>
          <p:cNvSpPr>
            <a:spLocks noChangeArrowheads="1"/>
          </p:cNvSpPr>
          <p:nvPr/>
        </p:nvSpPr>
        <p:spPr bwMode="auto">
          <a:xfrm>
            <a:off x="4427538" y="4814888"/>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3608" name="Rectangle 122"/>
          <p:cNvSpPr>
            <a:spLocks noChangeArrowheads="1"/>
          </p:cNvSpPr>
          <p:nvPr/>
        </p:nvSpPr>
        <p:spPr bwMode="auto">
          <a:xfrm>
            <a:off x="5535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3609" name="Rectangle 123"/>
          <p:cNvSpPr>
            <a:spLocks noChangeArrowheads="1"/>
          </p:cNvSpPr>
          <p:nvPr/>
        </p:nvSpPr>
        <p:spPr bwMode="auto">
          <a:xfrm>
            <a:off x="4379913" y="5992813"/>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35       59</a:t>
            </a:r>
          </a:p>
        </p:txBody>
      </p:sp>
      <p:sp>
        <p:nvSpPr>
          <p:cNvPr id="63610" name="Rectangle 124"/>
          <p:cNvSpPr>
            <a:spLocks noChangeArrowheads="1"/>
          </p:cNvSpPr>
          <p:nvPr/>
        </p:nvSpPr>
        <p:spPr bwMode="auto">
          <a:xfrm>
            <a:off x="6678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3611" name="Text Box 125"/>
          <p:cNvSpPr txBox="1">
            <a:spLocks noChangeArrowheads="1"/>
          </p:cNvSpPr>
          <p:nvPr/>
        </p:nvSpPr>
        <p:spPr bwMode="auto">
          <a:xfrm>
            <a:off x="7264400" y="6096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1600" b="1">
              <a:latin typeface="Arial" charset="0"/>
            </a:endParaRPr>
          </a:p>
        </p:txBody>
      </p:sp>
      <p:grpSp>
        <p:nvGrpSpPr>
          <p:cNvPr id="63612" name="Group 126"/>
          <p:cNvGrpSpPr>
            <a:grpSpLocks/>
          </p:cNvGrpSpPr>
          <p:nvPr/>
        </p:nvGrpSpPr>
        <p:grpSpPr bwMode="auto">
          <a:xfrm>
            <a:off x="1720850" y="1176338"/>
            <a:ext cx="6567488" cy="836612"/>
            <a:chOff x="1084" y="741"/>
            <a:chExt cx="4137" cy="527"/>
          </a:xfrm>
        </p:grpSpPr>
        <p:sp>
          <p:nvSpPr>
            <p:cNvPr id="63622" name="Rectangle 127"/>
            <p:cNvSpPr>
              <a:spLocks noChangeArrowheads="1"/>
            </p:cNvSpPr>
            <p:nvPr/>
          </p:nvSpPr>
          <p:spPr bwMode="auto">
            <a:xfrm>
              <a:off x="1084" y="741"/>
              <a:ext cx="145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Earliest start time</a:t>
              </a:r>
            </a:p>
          </p:txBody>
        </p:sp>
        <p:sp>
          <p:nvSpPr>
            <p:cNvPr id="63623" name="Line 128"/>
            <p:cNvSpPr>
              <a:spLocks noChangeShapeType="1"/>
            </p:cNvSpPr>
            <p:nvPr/>
          </p:nvSpPr>
          <p:spPr bwMode="auto">
            <a:xfrm flipV="1">
              <a:off x="2512" y="843"/>
              <a:ext cx="303" cy="39"/>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624" name="Rectangle 129"/>
            <p:cNvSpPr>
              <a:spLocks noChangeArrowheads="1"/>
            </p:cNvSpPr>
            <p:nvPr/>
          </p:nvSpPr>
          <p:spPr bwMode="auto">
            <a:xfrm>
              <a:off x="3632" y="773"/>
              <a:ext cx="153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Earliest finish time</a:t>
              </a:r>
            </a:p>
          </p:txBody>
        </p:sp>
        <p:sp>
          <p:nvSpPr>
            <p:cNvPr id="63625" name="Line 130"/>
            <p:cNvSpPr>
              <a:spLocks noChangeShapeType="1"/>
            </p:cNvSpPr>
            <p:nvPr/>
          </p:nvSpPr>
          <p:spPr bwMode="auto">
            <a:xfrm flipH="1" flipV="1">
              <a:off x="3275" y="844"/>
              <a:ext cx="402" cy="5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626" name="Rectangle 131"/>
            <p:cNvSpPr>
              <a:spLocks noChangeArrowheads="1"/>
            </p:cNvSpPr>
            <p:nvPr/>
          </p:nvSpPr>
          <p:spPr bwMode="auto">
            <a:xfrm>
              <a:off x="1142" y="988"/>
              <a:ext cx="134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Latest start time</a:t>
              </a:r>
            </a:p>
          </p:txBody>
        </p:sp>
        <p:sp>
          <p:nvSpPr>
            <p:cNvPr id="63627" name="Line 132"/>
            <p:cNvSpPr>
              <a:spLocks noChangeShapeType="1"/>
            </p:cNvSpPr>
            <p:nvPr/>
          </p:nvSpPr>
          <p:spPr bwMode="auto">
            <a:xfrm flipV="1">
              <a:off x="2464" y="1015"/>
              <a:ext cx="356" cy="91"/>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628" name="Rectangle 133"/>
            <p:cNvSpPr>
              <a:spLocks noChangeArrowheads="1"/>
            </p:cNvSpPr>
            <p:nvPr/>
          </p:nvSpPr>
          <p:spPr bwMode="auto">
            <a:xfrm>
              <a:off x="3794" y="1020"/>
              <a:ext cx="142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latin typeface="Arial" charset="0"/>
                </a:rPr>
                <a:t>Latest finish time</a:t>
              </a:r>
            </a:p>
          </p:txBody>
        </p:sp>
        <p:sp>
          <p:nvSpPr>
            <p:cNvPr id="63629" name="Line 134"/>
            <p:cNvSpPr>
              <a:spLocks noChangeShapeType="1"/>
            </p:cNvSpPr>
            <p:nvPr/>
          </p:nvSpPr>
          <p:spPr bwMode="auto">
            <a:xfrm flipH="1" flipV="1">
              <a:off x="3273" y="971"/>
              <a:ext cx="553" cy="164"/>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3613" name="Text Box 135"/>
          <p:cNvSpPr txBox="1">
            <a:spLocks noChangeArrowheads="1"/>
          </p:cNvSpPr>
          <p:nvPr/>
        </p:nvSpPr>
        <p:spPr bwMode="auto">
          <a:xfrm>
            <a:off x="3446463" y="3708400"/>
            <a:ext cx="1017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F05C3F"/>
                </a:solidFill>
                <a:latin typeface="Arial" charset="0"/>
              </a:rPr>
              <a:t>Critical path</a:t>
            </a:r>
          </a:p>
        </p:txBody>
      </p:sp>
      <p:sp>
        <p:nvSpPr>
          <p:cNvPr id="63614" name="Line 136"/>
          <p:cNvSpPr>
            <a:spLocks noChangeShapeType="1"/>
          </p:cNvSpPr>
          <p:nvPr/>
        </p:nvSpPr>
        <p:spPr bwMode="auto">
          <a:xfrm flipH="1" flipV="1">
            <a:off x="4084638" y="4252913"/>
            <a:ext cx="107950" cy="539750"/>
          </a:xfrm>
          <a:prstGeom prst="line">
            <a:avLst/>
          </a:prstGeom>
          <a:noFill/>
          <a:ln w="38100">
            <a:solidFill>
              <a:srgbClr val="F05C3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3615" name="Rectangle 137"/>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63616" name="Rectangle 138"/>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Αρχή</a:t>
            </a:r>
            <a:endParaRPr lang="en-US" altLang="el-GR" b="1" dirty="0">
              <a:solidFill>
                <a:srgbClr val="000000"/>
              </a:solidFill>
              <a:latin typeface="Arial" charset="0"/>
            </a:endParaRPr>
          </a:p>
        </p:txBody>
      </p:sp>
      <p:sp>
        <p:nvSpPr>
          <p:cNvPr id="63617" name="Oval 139"/>
          <p:cNvSpPr>
            <a:spLocks noChangeArrowheads="1"/>
          </p:cNvSpPr>
          <p:nvPr/>
        </p:nvSpPr>
        <p:spPr bwMode="auto">
          <a:xfrm>
            <a:off x="3271838"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618" name="Oval 140"/>
          <p:cNvSpPr>
            <a:spLocks noChangeArrowheads="1"/>
          </p:cNvSpPr>
          <p:nvPr/>
        </p:nvSpPr>
        <p:spPr bwMode="auto">
          <a:xfrm>
            <a:off x="4418013"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619" name="Oval 141"/>
          <p:cNvSpPr>
            <a:spLocks noChangeArrowheads="1"/>
          </p:cNvSpPr>
          <p:nvPr/>
        </p:nvSpPr>
        <p:spPr bwMode="auto">
          <a:xfrm>
            <a:off x="5565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620" name="Oval 142"/>
          <p:cNvSpPr>
            <a:spLocks noChangeArrowheads="1"/>
          </p:cNvSpPr>
          <p:nvPr/>
        </p:nvSpPr>
        <p:spPr bwMode="auto">
          <a:xfrm>
            <a:off x="6708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621" name="Oval 143"/>
          <p:cNvSpPr>
            <a:spLocks noChangeArrowheads="1"/>
          </p:cNvSpPr>
          <p:nvPr/>
        </p:nvSpPr>
        <p:spPr bwMode="auto">
          <a:xfrm>
            <a:off x="6708775" y="2119313"/>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Tree>
    <p:extLst>
      <p:ext uri="{BB962C8B-B14F-4D97-AF65-F5344CB8AC3E}">
        <p14:creationId xmlns:p14="http://schemas.microsoft.com/office/powerpoint/2010/main" val="2709404451"/>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4"/>
          <p:cNvGrpSpPr>
            <a:grpSpLocks/>
          </p:cNvGrpSpPr>
          <p:nvPr/>
        </p:nvGrpSpPr>
        <p:grpSpPr bwMode="auto">
          <a:xfrm>
            <a:off x="2716213" y="960438"/>
            <a:ext cx="5381625" cy="5489575"/>
            <a:chOff x="1711" y="605"/>
            <a:chExt cx="3390" cy="3458"/>
          </a:xfrm>
        </p:grpSpPr>
        <p:grpSp>
          <p:nvGrpSpPr>
            <p:cNvPr id="64525" name="Group 5"/>
            <p:cNvGrpSpPr>
              <a:grpSpLocks/>
            </p:cNvGrpSpPr>
            <p:nvPr/>
          </p:nvGrpSpPr>
          <p:grpSpPr bwMode="auto">
            <a:xfrm>
              <a:off x="1711" y="1009"/>
              <a:ext cx="3390" cy="2634"/>
              <a:chOff x="1711" y="1009"/>
              <a:chExt cx="3390" cy="2634"/>
            </a:xfrm>
          </p:grpSpPr>
          <p:sp>
            <p:nvSpPr>
              <p:cNvPr id="64647" name="Line 6"/>
              <p:cNvSpPr>
                <a:spLocks noChangeShapeType="1"/>
              </p:cNvSpPr>
              <p:nvPr/>
            </p:nvSpPr>
            <p:spPr bwMode="auto">
              <a:xfrm flipV="1">
                <a:off x="1711" y="1795"/>
                <a:ext cx="419"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48" name="Line 7"/>
              <p:cNvSpPr>
                <a:spLocks noChangeShapeType="1"/>
              </p:cNvSpPr>
              <p:nvPr/>
            </p:nvSpPr>
            <p:spPr bwMode="auto">
              <a:xfrm>
                <a:off x="1711" y="2423"/>
                <a:ext cx="411" cy="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49" name="Line 8"/>
              <p:cNvSpPr>
                <a:spLocks noChangeShapeType="1"/>
              </p:cNvSpPr>
              <p:nvPr/>
            </p:nvSpPr>
            <p:spPr bwMode="auto">
              <a:xfrm>
                <a:off x="2527" y="1803"/>
                <a:ext cx="318" cy="3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0" name="Line 9"/>
              <p:cNvSpPr>
                <a:spLocks noChangeShapeType="1"/>
              </p:cNvSpPr>
              <p:nvPr/>
            </p:nvSpPr>
            <p:spPr bwMode="auto">
              <a:xfrm>
                <a:off x="3334" y="2323"/>
                <a:ext cx="1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1" name="Line 10"/>
              <p:cNvSpPr>
                <a:spLocks noChangeShapeType="1"/>
              </p:cNvSpPr>
              <p:nvPr/>
            </p:nvSpPr>
            <p:spPr bwMode="auto">
              <a:xfrm flipV="1">
                <a:off x="2530" y="1078"/>
                <a:ext cx="32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2" name="Line 11"/>
              <p:cNvSpPr>
                <a:spLocks noChangeShapeType="1"/>
              </p:cNvSpPr>
              <p:nvPr/>
            </p:nvSpPr>
            <p:spPr bwMode="auto">
              <a:xfrm>
                <a:off x="2609" y="1606"/>
                <a:ext cx="15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3" name="Line 12"/>
              <p:cNvSpPr>
                <a:spLocks noChangeShapeType="1"/>
              </p:cNvSpPr>
              <p:nvPr/>
            </p:nvSpPr>
            <p:spPr bwMode="auto">
              <a:xfrm>
                <a:off x="3334" y="1606"/>
                <a:ext cx="87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4" name="Line 13"/>
              <p:cNvSpPr>
                <a:spLocks noChangeShapeType="1"/>
              </p:cNvSpPr>
              <p:nvPr/>
            </p:nvSpPr>
            <p:spPr bwMode="auto">
              <a:xfrm>
                <a:off x="3307" y="1009"/>
                <a:ext cx="927"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5" name="Line 14"/>
              <p:cNvSpPr>
                <a:spLocks noChangeShapeType="1"/>
              </p:cNvSpPr>
              <p:nvPr/>
            </p:nvSpPr>
            <p:spPr bwMode="auto">
              <a:xfrm>
                <a:off x="4690" y="1808"/>
                <a:ext cx="411"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6" name="Line 15"/>
              <p:cNvSpPr>
                <a:spLocks noChangeShapeType="1"/>
              </p:cNvSpPr>
              <p:nvPr/>
            </p:nvSpPr>
            <p:spPr bwMode="auto">
              <a:xfrm flipV="1">
                <a:off x="4490" y="1882"/>
                <a:ext cx="0" cy="89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7" name="Line 16"/>
              <p:cNvSpPr>
                <a:spLocks noChangeShapeType="1"/>
              </p:cNvSpPr>
              <p:nvPr/>
            </p:nvSpPr>
            <p:spPr bwMode="auto">
              <a:xfrm>
                <a:off x="3967" y="2526"/>
                <a:ext cx="318"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8" name="Line 17"/>
              <p:cNvSpPr>
                <a:spLocks noChangeShapeType="1"/>
              </p:cNvSpPr>
              <p:nvPr/>
            </p:nvSpPr>
            <p:spPr bwMode="auto">
              <a:xfrm>
                <a:off x="3329" y="3041"/>
                <a:ext cx="1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59" name="Line 18"/>
              <p:cNvSpPr>
                <a:spLocks noChangeShapeType="1"/>
              </p:cNvSpPr>
              <p:nvPr/>
            </p:nvSpPr>
            <p:spPr bwMode="auto">
              <a:xfrm>
                <a:off x="4051" y="3043"/>
                <a:ext cx="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60" name="Line 19"/>
              <p:cNvSpPr>
                <a:spLocks noChangeShapeType="1"/>
              </p:cNvSpPr>
              <p:nvPr/>
            </p:nvSpPr>
            <p:spPr bwMode="auto">
              <a:xfrm flipV="1">
                <a:off x="3305" y="3163"/>
                <a:ext cx="932"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61" name="Line 20"/>
              <p:cNvSpPr>
                <a:spLocks noChangeShapeType="1"/>
              </p:cNvSpPr>
              <p:nvPr/>
            </p:nvSpPr>
            <p:spPr bwMode="auto">
              <a:xfrm>
                <a:off x="2611" y="3041"/>
                <a:ext cx="15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4662" name="Line 21"/>
              <p:cNvSpPr>
                <a:spLocks noChangeShapeType="1"/>
              </p:cNvSpPr>
              <p:nvPr/>
            </p:nvSpPr>
            <p:spPr bwMode="auto">
              <a:xfrm>
                <a:off x="2532" y="3243"/>
                <a:ext cx="330"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26" name="Group 22"/>
            <p:cNvGrpSpPr>
              <a:grpSpLocks/>
            </p:cNvGrpSpPr>
            <p:nvPr/>
          </p:nvGrpSpPr>
          <p:grpSpPr bwMode="auto">
            <a:xfrm>
              <a:off x="2775" y="1325"/>
              <a:ext cx="557" cy="557"/>
              <a:chOff x="2775" y="1325"/>
              <a:chExt cx="557" cy="557"/>
            </a:xfrm>
          </p:grpSpPr>
          <p:sp>
            <p:nvSpPr>
              <p:cNvPr id="64640" name="Oval 23"/>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41" name="Freeform 24"/>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42" name="Oval 25"/>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43" name="Line 26"/>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44" name="Line 27"/>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45" name="Line 28"/>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46" name="Line 29"/>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27" name="Group 30"/>
            <p:cNvGrpSpPr>
              <a:grpSpLocks/>
            </p:cNvGrpSpPr>
            <p:nvPr/>
          </p:nvGrpSpPr>
          <p:grpSpPr bwMode="auto">
            <a:xfrm>
              <a:off x="4218" y="2763"/>
              <a:ext cx="557" cy="557"/>
              <a:chOff x="4218" y="2763"/>
              <a:chExt cx="557" cy="557"/>
            </a:xfrm>
          </p:grpSpPr>
          <p:sp>
            <p:nvSpPr>
              <p:cNvPr id="64633" name="Oval 31"/>
              <p:cNvSpPr>
                <a:spLocks noChangeArrowheads="1"/>
              </p:cNvSpPr>
              <p:nvPr/>
            </p:nvSpPr>
            <p:spPr bwMode="auto">
              <a:xfrm>
                <a:off x="421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34" name="Freeform 32"/>
              <p:cNvSpPr>
                <a:spLocks/>
              </p:cNvSpPr>
              <p:nvPr/>
            </p:nvSpPr>
            <p:spPr bwMode="auto">
              <a:xfrm>
                <a:off x="441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35" name="Oval 33"/>
              <p:cNvSpPr>
                <a:spLocks noChangeArrowheads="1"/>
              </p:cNvSpPr>
              <p:nvPr/>
            </p:nvSpPr>
            <p:spPr bwMode="auto">
              <a:xfrm>
                <a:off x="422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36" name="Line 34"/>
              <p:cNvSpPr>
                <a:spLocks noChangeShapeType="1"/>
              </p:cNvSpPr>
              <p:nvPr/>
            </p:nvSpPr>
            <p:spPr bwMode="auto">
              <a:xfrm>
                <a:off x="423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7" name="Line 35"/>
              <p:cNvSpPr>
                <a:spLocks noChangeShapeType="1"/>
              </p:cNvSpPr>
              <p:nvPr/>
            </p:nvSpPr>
            <p:spPr bwMode="auto">
              <a:xfrm>
                <a:off x="459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8" name="Line 36"/>
              <p:cNvSpPr>
                <a:spLocks noChangeShapeType="1"/>
              </p:cNvSpPr>
              <p:nvPr/>
            </p:nvSpPr>
            <p:spPr bwMode="auto">
              <a:xfrm>
                <a:off x="441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9" name="Line 37"/>
              <p:cNvSpPr>
                <a:spLocks noChangeShapeType="1"/>
              </p:cNvSpPr>
              <p:nvPr/>
            </p:nvSpPr>
            <p:spPr bwMode="auto">
              <a:xfrm>
                <a:off x="459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28" name="Group 38"/>
            <p:cNvGrpSpPr>
              <a:grpSpLocks/>
            </p:cNvGrpSpPr>
            <p:nvPr/>
          </p:nvGrpSpPr>
          <p:grpSpPr bwMode="auto">
            <a:xfrm>
              <a:off x="2775" y="2038"/>
              <a:ext cx="557" cy="557"/>
              <a:chOff x="2775" y="2038"/>
              <a:chExt cx="557" cy="557"/>
            </a:xfrm>
          </p:grpSpPr>
          <p:sp>
            <p:nvSpPr>
              <p:cNvPr id="64626" name="Oval 39"/>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27" name="Freeform 40"/>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28" name="Oval 41"/>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29" name="Line 42"/>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0" name="Line 43"/>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1" name="Line 44"/>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32" name="Line 45"/>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29" name="Group 46"/>
            <p:cNvGrpSpPr>
              <a:grpSpLocks/>
            </p:cNvGrpSpPr>
            <p:nvPr/>
          </p:nvGrpSpPr>
          <p:grpSpPr bwMode="auto">
            <a:xfrm>
              <a:off x="3498" y="2038"/>
              <a:ext cx="557" cy="557"/>
              <a:chOff x="3498" y="2038"/>
              <a:chExt cx="557" cy="557"/>
            </a:xfrm>
          </p:grpSpPr>
          <p:sp>
            <p:nvSpPr>
              <p:cNvPr id="64619" name="Oval 47"/>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20" name="Freeform 48"/>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21" name="Oval 49"/>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22" name="Line 50"/>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23" name="Line 51"/>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24" name="Line 52"/>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25" name="Line 53"/>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0" name="Group 54"/>
            <p:cNvGrpSpPr>
              <a:grpSpLocks/>
            </p:cNvGrpSpPr>
            <p:nvPr/>
          </p:nvGrpSpPr>
          <p:grpSpPr bwMode="auto">
            <a:xfrm>
              <a:off x="2775" y="3506"/>
              <a:ext cx="557" cy="557"/>
              <a:chOff x="2775" y="3506"/>
              <a:chExt cx="557" cy="557"/>
            </a:xfrm>
          </p:grpSpPr>
          <p:sp>
            <p:nvSpPr>
              <p:cNvPr id="64612" name="Oval 55"/>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13" name="Freeform 56"/>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14" name="Oval 57"/>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15" name="Line 58"/>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16" name="Line 59"/>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17" name="Line 60"/>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18" name="Line 61"/>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1" name="Group 62"/>
            <p:cNvGrpSpPr>
              <a:grpSpLocks/>
            </p:cNvGrpSpPr>
            <p:nvPr/>
          </p:nvGrpSpPr>
          <p:grpSpPr bwMode="auto">
            <a:xfrm>
              <a:off x="3498" y="2763"/>
              <a:ext cx="557" cy="557"/>
              <a:chOff x="3498" y="2763"/>
              <a:chExt cx="557" cy="557"/>
            </a:xfrm>
          </p:grpSpPr>
          <p:sp>
            <p:nvSpPr>
              <p:cNvPr id="64605" name="Oval 63"/>
              <p:cNvSpPr>
                <a:spLocks noChangeArrowheads="1"/>
              </p:cNvSpPr>
              <p:nvPr/>
            </p:nvSpPr>
            <p:spPr bwMode="auto">
              <a:xfrm>
                <a:off x="3498"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06" name="Freeform 64"/>
              <p:cNvSpPr>
                <a:spLocks/>
              </p:cNvSpPr>
              <p:nvPr/>
            </p:nvSpPr>
            <p:spPr bwMode="auto">
              <a:xfrm>
                <a:off x="3690"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07" name="Oval 65"/>
              <p:cNvSpPr>
                <a:spLocks noChangeArrowheads="1"/>
              </p:cNvSpPr>
              <p:nvPr/>
            </p:nvSpPr>
            <p:spPr bwMode="auto">
              <a:xfrm>
                <a:off x="3506"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08" name="Line 66"/>
              <p:cNvSpPr>
                <a:spLocks noChangeShapeType="1"/>
              </p:cNvSpPr>
              <p:nvPr/>
            </p:nvSpPr>
            <p:spPr bwMode="auto">
              <a:xfrm>
                <a:off x="3510"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09" name="Line 67"/>
              <p:cNvSpPr>
                <a:spLocks noChangeShapeType="1"/>
              </p:cNvSpPr>
              <p:nvPr/>
            </p:nvSpPr>
            <p:spPr bwMode="auto">
              <a:xfrm>
                <a:off x="3879"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10" name="Line 68"/>
              <p:cNvSpPr>
                <a:spLocks noChangeShapeType="1"/>
              </p:cNvSpPr>
              <p:nvPr/>
            </p:nvSpPr>
            <p:spPr bwMode="auto">
              <a:xfrm>
                <a:off x="3693"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11" name="Line 69"/>
              <p:cNvSpPr>
                <a:spLocks noChangeShapeType="1"/>
              </p:cNvSpPr>
              <p:nvPr/>
            </p:nvSpPr>
            <p:spPr bwMode="auto">
              <a:xfrm>
                <a:off x="3872"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2" name="Group 70"/>
            <p:cNvGrpSpPr>
              <a:grpSpLocks/>
            </p:cNvGrpSpPr>
            <p:nvPr/>
          </p:nvGrpSpPr>
          <p:grpSpPr bwMode="auto">
            <a:xfrm>
              <a:off x="2775" y="2763"/>
              <a:ext cx="557" cy="557"/>
              <a:chOff x="2775" y="2763"/>
              <a:chExt cx="557" cy="557"/>
            </a:xfrm>
          </p:grpSpPr>
          <p:sp>
            <p:nvSpPr>
              <p:cNvPr id="64598" name="Oval 71"/>
              <p:cNvSpPr>
                <a:spLocks noChangeArrowheads="1"/>
              </p:cNvSpPr>
              <p:nvPr/>
            </p:nvSpPr>
            <p:spPr bwMode="auto">
              <a:xfrm>
                <a:off x="2775"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99" name="Freeform 72"/>
              <p:cNvSpPr>
                <a:spLocks/>
              </p:cNvSpPr>
              <p:nvPr/>
            </p:nvSpPr>
            <p:spPr bwMode="auto">
              <a:xfrm>
                <a:off x="2967"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600" name="Oval 73"/>
              <p:cNvSpPr>
                <a:spLocks noChangeArrowheads="1"/>
              </p:cNvSpPr>
              <p:nvPr/>
            </p:nvSpPr>
            <p:spPr bwMode="auto">
              <a:xfrm>
                <a:off x="2783"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601" name="Line 74"/>
              <p:cNvSpPr>
                <a:spLocks noChangeShapeType="1"/>
              </p:cNvSpPr>
              <p:nvPr/>
            </p:nvSpPr>
            <p:spPr bwMode="auto">
              <a:xfrm>
                <a:off x="2787"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02" name="Line 75"/>
              <p:cNvSpPr>
                <a:spLocks noChangeShapeType="1"/>
              </p:cNvSpPr>
              <p:nvPr/>
            </p:nvSpPr>
            <p:spPr bwMode="auto">
              <a:xfrm>
                <a:off x="3156"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03" name="Line 76"/>
              <p:cNvSpPr>
                <a:spLocks noChangeShapeType="1"/>
              </p:cNvSpPr>
              <p:nvPr/>
            </p:nvSpPr>
            <p:spPr bwMode="auto">
              <a:xfrm>
                <a:off x="2970"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604" name="Line 77"/>
              <p:cNvSpPr>
                <a:spLocks noChangeShapeType="1"/>
              </p:cNvSpPr>
              <p:nvPr/>
            </p:nvSpPr>
            <p:spPr bwMode="auto">
              <a:xfrm>
                <a:off x="3149"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3" name="Group 78"/>
            <p:cNvGrpSpPr>
              <a:grpSpLocks/>
            </p:cNvGrpSpPr>
            <p:nvPr/>
          </p:nvGrpSpPr>
          <p:grpSpPr bwMode="auto">
            <a:xfrm>
              <a:off x="2053" y="2763"/>
              <a:ext cx="557" cy="557"/>
              <a:chOff x="2053" y="2763"/>
              <a:chExt cx="557" cy="557"/>
            </a:xfrm>
          </p:grpSpPr>
          <p:sp>
            <p:nvSpPr>
              <p:cNvPr id="64591" name="Oval 79"/>
              <p:cNvSpPr>
                <a:spLocks noChangeArrowheads="1"/>
              </p:cNvSpPr>
              <p:nvPr/>
            </p:nvSpPr>
            <p:spPr bwMode="auto">
              <a:xfrm>
                <a:off x="2053" y="2763"/>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92" name="Freeform 80"/>
              <p:cNvSpPr>
                <a:spLocks/>
              </p:cNvSpPr>
              <p:nvPr/>
            </p:nvSpPr>
            <p:spPr bwMode="auto">
              <a:xfrm>
                <a:off x="2245" y="2769"/>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593" name="Oval 81"/>
              <p:cNvSpPr>
                <a:spLocks noChangeArrowheads="1"/>
              </p:cNvSpPr>
              <p:nvPr/>
            </p:nvSpPr>
            <p:spPr bwMode="auto">
              <a:xfrm>
                <a:off x="2061" y="2773"/>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94" name="Line 82"/>
              <p:cNvSpPr>
                <a:spLocks noChangeShapeType="1"/>
              </p:cNvSpPr>
              <p:nvPr/>
            </p:nvSpPr>
            <p:spPr bwMode="auto">
              <a:xfrm>
                <a:off x="2065" y="3046"/>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95" name="Line 83"/>
              <p:cNvSpPr>
                <a:spLocks noChangeShapeType="1"/>
              </p:cNvSpPr>
              <p:nvPr/>
            </p:nvSpPr>
            <p:spPr bwMode="auto">
              <a:xfrm>
                <a:off x="2434" y="3046"/>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96" name="Line 84"/>
              <p:cNvSpPr>
                <a:spLocks noChangeShapeType="1"/>
              </p:cNvSpPr>
              <p:nvPr/>
            </p:nvSpPr>
            <p:spPr bwMode="auto">
              <a:xfrm>
                <a:off x="2248"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97" name="Line 85"/>
              <p:cNvSpPr>
                <a:spLocks noChangeShapeType="1"/>
              </p:cNvSpPr>
              <p:nvPr/>
            </p:nvSpPr>
            <p:spPr bwMode="auto">
              <a:xfrm>
                <a:off x="2427" y="2802"/>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4" name="Group 86"/>
            <p:cNvGrpSpPr>
              <a:grpSpLocks/>
            </p:cNvGrpSpPr>
            <p:nvPr/>
          </p:nvGrpSpPr>
          <p:grpSpPr bwMode="auto">
            <a:xfrm>
              <a:off x="2053" y="1325"/>
              <a:ext cx="557" cy="557"/>
              <a:chOff x="2053" y="1325"/>
              <a:chExt cx="557" cy="557"/>
            </a:xfrm>
          </p:grpSpPr>
          <p:sp>
            <p:nvSpPr>
              <p:cNvPr id="64584" name="Oval 87"/>
              <p:cNvSpPr>
                <a:spLocks noChangeArrowheads="1"/>
              </p:cNvSpPr>
              <p:nvPr/>
            </p:nvSpPr>
            <p:spPr bwMode="auto">
              <a:xfrm>
                <a:off x="2053"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85" name="Freeform 88"/>
              <p:cNvSpPr>
                <a:spLocks/>
              </p:cNvSpPr>
              <p:nvPr/>
            </p:nvSpPr>
            <p:spPr bwMode="auto">
              <a:xfrm>
                <a:off x="2245"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586" name="Oval 89"/>
              <p:cNvSpPr>
                <a:spLocks noChangeArrowheads="1"/>
              </p:cNvSpPr>
              <p:nvPr/>
            </p:nvSpPr>
            <p:spPr bwMode="auto">
              <a:xfrm>
                <a:off x="2061"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87" name="Line 90"/>
              <p:cNvSpPr>
                <a:spLocks noChangeShapeType="1"/>
              </p:cNvSpPr>
              <p:nvPr/>
            </p:nvSpPr>
            <p:spPr bwMode="auto">
              <a:xfrm>
                <a:off x="2065"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88" name="Line 91"/>
              <p:cNvSpPr>
                <a:spLocks noChangeShapeType="1"/>
              </p:cNvSpPr>
              <p:nvPr/>
            </p:nvSpPr>
            <p:spPr bwMode="auto">
              <a:xfrm>
                <a:off x="2434"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89" name="Line 92"/>
              <p:cNvSpPr>
                <a:spLocks noChangeShapeType="1"/>
              </p:cNvSpPr>
              <p:nvPr/>
            </p:nvSpPr>
            <p:spPr bwMode="auto">
              <a:xfrm>
                <a:off x="2248"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90" name="Line 93"/>
              <p:cNvSpPr>
                <a:spLocks noChangeShapeType="1"/>
              </p:cNvSpPr>
              <p:nvPr/>
            </p:nvSpPr>
            <p:spPr bwMode="auto">
              <a:xfrm>
                <a:off x="2427"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5" name="Group 94"/>
            <p:cNvGrpSpPr>
              <a:grpSpLocks/>
            </p:cNvGrpSpPr>
            <p:nvPr/>
          </p:nvGrpSpPr>
          <p:grpSpPr bwMode="auto">
            <a:xfrm>
              <a:off x="4218" y="1325"/>
              <a:ext cx="557" cy="557"/>
              <a:chOff x="4218" y="1325"/>
              <a:chExt cx="557" cy="557"/>
            </a:xfrm>
          </p:grpSpPr>
          <p:sp>
            <p:nvSpPr>
              <p:cNvPr id="64577" name="Oval 95"/>
              <p:cNvSpPr>
                <a:spLocks noChangeArrowheads="1"/>
              </p:cNvSpPr>
              <p:nvPr/>
            </p:nvSpPr>
            <p:spPr bwMode="auto">
              <a:xfrm>
                <a:off x="4218"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78" name="Freeform 96"/>
              <p:cNvSpPr>
                <a:spLocks/>
              </p:cNvSpPr>
              <p:nvPr/>
            </p:nvSpPr>
            <p:spPr bwMode="auto">
              <a:xfrm>
                <a:off x="4410"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579" name="Oval 97"/>
              <p:cNvSpPr>
                <a:spLocks noChangeArrowheads="1"/>
              </p:cNvSpPr>
              <p:nvPr/>
            </p:nvSpPr>
            <p:spPr bwMode="auto">
              <a:xfrm>
                <a:off x="4226"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80" name="Line 98"/>
              <p:cNvSpPr>
                <a:spLocks noChangeShapeType="1"/>
              </p:cNvSpPr>
              <p:nvPr/>
            </p:nvSpPr>
            <p:spPr bwMode="auto">
              <a:xfrm>
                <a:off x="4230"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81" name="Line 99"/>
              <p:cNvSpPr>
                <a:spLocks noChangeShapeType="1"/>
              </p:cNvSpPr>
              <p:nvPr/>
            </p:nvSpPr>
            <p:spPr bwMode="auto">
              <a:xfrm>
                <a:off x="4599"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82" name="Line 100"/>
              <p:cNvSpPr>
                <a:spLocks noChangeShapeType="1"/>
              </p:cNvSpPr>
              <p:nvPr/>
            </p:nvSpPr>
            <p:spPr bwMode="auto">
              <a:xfrm>
                <a:off x="4413"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83" name="Line 101"/>
              <p:cNvSpPr>
                <a:spLocks noChangeShapeType="1"/>
              </p:cNvSpPr>
              <p:nvPr/>
            </p:nvSpPr>
            <p:spPr bwMode="auto">
              <a:xfrm>
                <a:off x="4592"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4536" name="Group 102"/>
            <p:cNvGrpSpPr>
              <a:grpSpLocks/>
            </p:cNvGrpSpPr>
            <p:nvPr/>
          </p:nvGrpSpPr>
          <p:grpSpPr bwMode="auto">
            <a:xfrm>
              <a:off x="2775" y="605"/>
              <a:ext cx="557" cy="557"/>
              <a:chOff x="2775" y="605"/>
              <a:chExt cx="557" cy="557"/>
            </a:xfrm>
          </p:grpSpPr>
          <p:sp>
            <p:nvSpPr>
              <p:cNvPr id="64570" name="Oval 103"/>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71" name="Freeform 104"/>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4572" name="Oval 105"/>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73" name="Line 106"/>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74" name="Line 107"/>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75" name="Line 108"/>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4576" name="Line 109"/>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4537" name="Rectangle 110"/>
            <p:cNvSpPr>
              <a:spLocks noChangeArrowheads="1"/>
            </p:cNvSpPr>
            <p:nvPr/>
          </p:nvSpPr>
          <p:spPr bwMode="auto">
            <a:xfrm>
              <a:off x="2206" y="136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A</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12</a:t>
              </a:r>
            </a:p>
          </p:txBody>
        </p:sp>
        <p:sp>
          <p:nvSpPr>
            <p:cNvPr id="64538" name="Rectangle 111"/>
            <p:cNvSpPr>
              <a:spLocks noChangeArrowheads="1"/>
            </p:cNvSpPr>
            <p:nvPr/>
          </p:nvSpPr>
          <p:spPr bwMode="auto">
            <a:xfrm>
              <a:off x="4398" y="1362"/>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4539" name="Rectangle 112"/>
            <p:cNvSpPr>
              <a:spLocks noChangeArrowheads="1"/>
            </p:cNvSpPr>
            <p:nvPr/>
          </p:nvSpPr>
          <p:spPr bwMode="auto">
            <a:xfrm>
              <a:off x="2927"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4540" name="Rectangle 113"/>
            <p:cNvSpPr>
              <a:spLocks noChangeArrowheads="1"/>
            </p:cNvSpPr>
            <p:nvPr/>
          </p:nvSpPr>
          <p:spPr bwMode="auto">
            <a:xfrm>
              <a:off x="3655" y="2074"/>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4541" name="Rectangle 114"/>
            <p:cNvSpPr>
              <a:spLocks noChangeArrowheads="1"/>
            </p:cNvSpPr>
            <p:nvPr/>
          </p:nvSpPr>
          <p:spPr bwMode="auto">
            <a:xfrm>
              <a:off x="4408" y="2799"/>
              <a:ext cx="18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4542" name="Rectangle 115"/>
            <p:cNvSpPr>
              <a:spLocks noChangeArrowheads="1"/>
            </p:cNvSpPr>
            <p:nvPr/>
          </p:nvSpPr>
          <p:spPr bwMode="auto">
            <a:xfrm>
              <a:off x="3654" y="2799"/>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4543" name="Rectangle 116"/>
            <p:cNvSpPr>
              <a:spLocks noChangeArrowheads="1"/>
            </p:cNvSpPr>
            <p:nvPr/>
          </p:nvSpPr>
          <p:spPr bwMode="auto">
            <a:xfrm>
              <a:off x="2234" y="2800"/>
              <a:ext cx="20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4544" name="Rectangle 117"/>
            <p:cNvSpPr>
              <a:spLocks noChangeArrowheads="1"/>
            </p:cNvSpPr>
            <p:nvPr/>
          </p:nvSpPr>
          <p:spPr bwMode="auto">
            <a:xfrm>
              <a:off x="2926" y="2801"/>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4545" name="Rectangle 118"/>
            <p:cNvSpPr>
              <a:spLocks noChangeArrowheads="1"/>
            </p:cNvSpPr>
            <p:nvPr/>
          </p:nvSpPr>
          <p:spPr bwMode="auto">
            <a:xfrm>
              <a:off x="2930" y="3545"/>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4546" name="Rectangle 119"/>
            <p:cNvSpPr>
              <a:spLocks noChangeArrowheads="1"/>
            </p:cNvSpPr>
            <p:nvPr/>
          </p:nvSpPr>
          <p:spPr bwMode="auto">
            <a:xfrm>
              <a:off x="2064" y="143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0        12</a:t>
              </a:r>
            </a:p>
          </p:txBody>
        </p:sp>
        <p:sp>
          <p:nvSpPr>
            <p:cNvPr id="64547" name="Rectangle 120"/>
            <p:cNvSpPr>
              <a:spLocks noChangeArrowheads="1"/>
            </p:cNvSpPr>
            <p:nvPr/>
          </p:nvSpPr>
          <p:spPr bwMode="auto">
            <a:xfrm>
              <a:off x="2930" y="642"/>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4548" name="Rectangle 121"/>
            <p:cNvSpPr>
              <a:spLocks noChangeArrowheads="1"/>
            </p:cNvSpPr>
            <p:nvPr/>
          </p:nvSpPr>
          <p:spPr bwMode="auto">
            <a:xfrm>
              <a:off x="2927" y="1360"/>
              <a:ext cx="25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4549" name="Rectangle 122"/>
            <p:cNvSpPr>
              <a:spLocks noChangeArrowheads="1"/>
            </p:cNvSpPr>
            <p:nvPr/>
          </p:nvSpPr>
          <p:spPr bwMode="auto">
            <a:xfrm>
              <a:off x="2758" y="71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4550" name="Rectangle 123"/>
            <p:cNvSpPr>
              <a:spLocks noChangeArrowheads="1"/>
            </p:cNvSpPr>
            <p:nvPr/>
          </p:nvSpPr>
          <p:spPr bwMode="auto">
            <a:xfrm>
              <a:off x="2763" y="1436"/>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4551" name="Rectangle 124"/>
            <p:cNvSpPr>
              <a:spLocks noChangeArrowheads="1"/>
            </p:cNvSpPr>
            <p:nvPr/>
          </p:nvSpPr>
          <p:spPr bwMode="auto">
            <a:xfrm>
              <a:off x="4203" y="143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4552" name="Rectangle 125"/>
            <p:cNvSpPr>
              <a:spLocks noChangeArrowheads="1"/>
            </p:cNvSpPr>
            <p:nvPr/>
          </p:nvSpPr>
          <p:spPr bwMode="auto">
            <a:xfrm>
              <a:off x="3480" y="2150"/>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4553" name="Rectangle 126"/>
            <p:cNvSpPr>
              <a:spLocks noChangeArrowheads="1"/>
            </p:cNvSpPr>
            <p:nvPr/>
          </p:nvSpPr>
          <p:spPr bwMode="auto">
            <a:xfrm>
              <a:off x="4202"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4554" name="Rectangle 127"/>
            <p:cNvSpPr>
              <a:spLocks noChangeArrowheads="1"/>
            </p:cNvSpPr>
            <p:nvPr/>
          </p:nvSpPr>
          <p:spPr bwMode="auto">
            <a:xfrm>
              <a:off x="3483" y="2874"/>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4555" name="Rectangle 128"/>
            <p:cNvSpPr>
              <a:spLocks noChangeArrowheads="1"/>
            </p:cNvSpPr>
            <p:nvPr/>
          </p:nvSpPr>
          <p:spPr bwMode="auto">
            <a:xfrm>
              <a:off x="2790" y="3616"/>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4556" name="Rectangle 129"/>
            <p:cNvSpPr>
              <a:spLocks noChangeArrowheads="1"/>
            </p:cNvSpPr>
            <p:nvPr/>
          </p:nvSpPr>
          <p:spPr bwMode="auto">
            <a:xfrm>
              <a:off x="2066" y="2876"/>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4557" name="Rectangle 130"/>
            <p:cNvSpPr>
              <a:spLocks noChangeArrowheads="1"/>
            </p:cNvSpPr>
            <p:nvPr/>
          </p:nvSpPr>
          <p:spPr bwMode="auto">
            <a:xfrm>
              <a:off x="2789" y="2874"/>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4558" name="Rectangle 131"/>
            <p:cNvSpPr>
              <a:spLocks noChangeArrowheads="1"/>
            </p:cNvSpPr>
            <p:nvPr/>
          </p:nvSpPr>
          <p:spPr bwMode="auto">
            <a:xfrm>
              <a:off x="2760" y="214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4559" name="Rectangle 132"/>
            <p:cNvSpPr>
              <a:spLocks noChangeArrowheads="1"/>
            </p:cNvSpPr>
            <p:nvPr/>
          </p:nvSpPr>
          <p:spPr bwMode="auto">
            <a:xfrm>
              <a:off x="2758" y="8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4560" name="Rectangle 133"/>
            <p:cNvSpPr>
              <a:spLocks noChangeArrowheads="1"/>
            </p:cNvSpPr>
            <p:nvPr/>
          </p:nvSpPr>
          <p:spPr bwMode="auto">
            <a:xfrm>
              <a:off x="2065" y="1592"/>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2        14</a:t>
              </a:r>
            </a:p>
          </p:txBody>
        </p:sp>
        <p:sp>
          <p:nvSpPr>
            <p:cNvPr id="64561" name="Rectangle 134"/>
            <p:cNvSpPr>
              <a:spLocks noChangeArrowheads="1"/>
            </p:cNvSpPr>
            <p:nvPr/>
          </p:nvSpPr>
          <p:spPr bwMode="auto">
            <a:xfrm>
              <a:off x="2758" y="1589"/>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4562" name="Rectangle 135"/>
            <p:cNvSpPr>
              <a:spLocks noChangeArrowheads="1"/>
            </p:cNvSpPr>
            <p:nvPr/>
          </p:nvSpPr>
          <p:spPr bwMode="auto">
            <a:xfrm>
              <a:off x="4208" y="1583"/>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4563" name="Rectangle 136"/>
            <p:cNvSpPr>
              <a:spLocks noChangeArrowheads="1"/>
            </p:cNvSpPr>
            <p:nvPr/>
          </p:nvSpPr>
          <p:spPr bwMode="auto">
            <a:xfrm>
              <a:off x="2759" y="2312"/>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14       24</a:t>
              </a:r>
            </a:p>
          </p:txBody>
        </p:sp>
        <p:sp>
          <p:nvSpPr>
            <p:cNvPr id="64564" name="Rectangle 137"/>
            <p:cNvSpPr>
              <a:spLocks noChangeArrowheads="1"/>
            </p:cNvSpPr>
            <p:nvPr/>
          </p:nvSpPr>
          <p:spPr bwMode="auto">
            <a:xfrm>
              <a:off x="3484" y="230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24       59</a:t>
              </a:r>
            </a:p>
          </p:txBody>
        </p:sp>
        <p:sp>
          <p:nvSpPr>
            <p:cNvPr id="64565" name="Rectangle 138"/>
            <p:cNvSpPr>
              <a:spLocks noChangeArrowheads="1"/>
            </p:cNvSpPr>
            <p:nvPr/>
          </p:nvSpPr>
          <p:spPr bwMode="auto">
            <a:xfrm>
              <a:off x="2065" y="3035"/>
              <a:ext cx="5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4566" name="Rectangle 139"/>
            <p:cNvSpPr>
              <a:spLocks noChangeArrowheads="1"/>
            </p:cNvSpPr>
            <p:nvPr/>
          </p:nvSpPr>
          <p:spPr bwMode="auto">
            <a:xfrm>
              <a:off x="2789" y="3033"/>
              <a:ext cx="54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4567" name="Rectangle 140"/>
            <p:cNvSpPr>
              <a:spLocks noChangeArrowheads="1"/>
            </p:cNvSpPr>
            <p:nvPr/>
          </p:nvSpPr>
          <p:spPr bwMode="auto">
            <a:xfrm>
              <a:off x="348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4568" name="Rectangle 141"/>
            <p:cNvSpPr>
              <a:spLocks noChangeArrowheads="1"/>
            </p:cNvSpPr>
            <p:nvPr/>
          </p:nvSpPr>
          <p:spPr bwMode="auto">
            <a:xfrm>
              <a:off x="2759" y="3775"/>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35       59</a:t>
              </a:r>
            </a:p>
          </p:txBody>
        </p:sp>
        <p:sp>
          <p:nvSpPr>
            <p:cNvPr id="64569" name="Rectangle 142"/>
            <p:cNvSpPr>
              <a:spLocks noChangeArrowheads="1"/>
            </p:cNvSpPr>
            <p:nvPr/>
          </p:nvSpPr>
          <p:spPr bwMode="auto">
            <a:xfrm>
              <a:off x="4207" y="3028"/>
              <a:ext cx="5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grpSp>
      <p:sp>
        <p:nvSpPr>
          <p:cNvPr id="64515" name="Rectangle 143"/>
          <p:cNvSpPr>
            <a:spLocks noChangeArrowheads="1"/>
          </p:cNvSpPr>
          <p:nvPr/>
        </p:nvSpPr>
        <p:spPr bwMode="auto">
          <a:xfrm>
            <a:off x="539750" y="4292600"/>
            <a:ext cx="26225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a:latin typeface="Arial" charset="0"/>
              </a:rPr>
              <a:t>Ανάλυση χρονικών περιθωρίων</a:t>
            </a:r>
            <a:endParaRPr lang="en-US" altLang="el-GR" sz="2800" b="1" i="1">
              <a:latin typeface="Arial" charset="0"/>
            </a:endParaRPr>
          </a:p>
        </p:txBody>
      </p:sp>
      <p:sp>
        <p:nvSpPr>
          <p:cNvPr id="64516" name="Rectangle 144"/>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b="1" dirty="0">
              <a:solidFill>
                <a:srgbClr val="000000"/>
              </a:solidFill>
              <a:latin typeface="Arial" charset="0"/>
            </a:endParaRPr>
          </a:p>
        </p:txBody>
      </p:sp>
      <p:sp>
        <p:nvSpPr>
          <p:cNvPr id="64517" name="Rectangle 145"/>
          <p:cNvSpPr>
            <a:spLocks noChangeArrowheads="1"/>
          </p:cNvSpPr>
          <p:nvPr/>
        </p:nvSpPr>
        <p:spPr bwMode="auto">
          <a:xfrm>
            <a:off x="2036763" y="3490913"/>
            <a:ext cx="714375" cy="376237"/>
          </a:xfrm>
          <a:prstGeom prst="rect">
            <a:avLst/>
          </a:prstGeom>
          <a:solidFill>
            <a:schemeClr val="tx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solidFill>
                  <a:srgbClr val="000000"/>
                </a:solidFill>
                <a:latin typeface="Arial" charset="0"/>
              </a:rPr>
              <a:t>Start</a:t>
            </a:r>
          </a:p>
        </p:txBody>
      </p:sp>
      <p:sp>
        <p:nvSpPr>
          <p:cNvPr id="64518" name="Rectangle 146"/>
          <p:cNvSpPr>
            <a:spLocks noChangeArrowheads="1"/>
          </p:cNvSpPr>
          <p:nvPr/>
        </p:nvSpPr>
        <p:spPr bwMode="auto">
          <a:xfrm>
            <a:off x="357188" y="409575"/>
            <a:ext cx="3976687" cy="3811588"/>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19" name="Freeform 147"/>
          <p:cNvSpPr>
            <a:spLocks/>
          </p:cNvSpPr>
          <p:nvPr/>
        </p:nvSpPr>
        <p:spPr bwMode="auto">
          <a:xfrm>
            <a:off x="3533775" y="1393825"/>
            <a:ext cx="3187700" cy="755650"/>
          </a:xfrm>
          <a:custGeom>
            <a:avLst/>
            <a:gdLst>
              <a:gd name="T0" fmla="*/ 2147483647 w 2008"/>
              <a:gd name="T1" fmla="*/ 2147483647 h 476"/>
              <a:gd name="T2" fmla="*/ 2147483647 w 2008"/>
              <a:gd name="T3" fmla="*/ 2147483647 h 476"/>
              <a:gd name="T4" fmla="*/ 2147483647 w 2008"/>
              <a:gd name="T5" fmla="*/ 2147483647 h 476"/>
              <a:gd name="T6" fmla="*/ 2147483647 w 2008"/>
              <a:gd name="T7" fmla="*/ 2147483647 h 476"/>
              <a:gd name="T8" fmla="*/ 0 w 2008"/>
              <a:gd name="T9" fmla="*/ 2147483647 h 476"/>
              <a:gd name="T10" fmla="*/ 0 60000 65536"/>
              <a:gd name="T11" fmla="*/ 0 60000 65536"/>
              <a:gd name="T12" fmla="*/ 0 60000 65536"/>
              <a:gd name="T13" fmla="*/ 0 60000 65536"/>
              <a:gd name="T14" fmla="*/ 0 60000 65536"/>
              <a:gd name="T15" fmla="*/ 0 w 2008"/>
              <a:gd name="T16" fmla="*/ 0 h 476"/>
              <a:gd name="T17" fmla="*/ 2008 w 2008"/>
              <a:gd name="T18" fmla="*/ 476 h 476"/>
            </a:gdLst>
            <a:ahLst/>
            <a:cxnLst>
              <a:cxn ang="T10">
                <a:pos x="T0" y="T1"/>
              </a:cxn>
              <a:cxn ang="T11">
                <a:pos x="T2" y="T3"/>
              </a:cxn>
              <a:cxn ang="T12">
                <a:pos x="T4" y="T5"/>
              </a:cxn>
              <a:cxn ang="T13">
                <a:pos x="T6" y="T7"/>
              </a:cxn>
              <a:cxn ang="T14">
                <a:pos x="T8" y="T9"/>
              </a:cxn>
            </a:cxnLst>
            <a:rect l="T15" t="T16" r="T17" b="T18"/>
            <a:pathLst>
              <a:path w="2008" h="476">
                <a:moveTo>
                  <a:pt x="2008" y="476"/>
                </a:moveTo>
                <a:cubicBezTo>
                  <a:pt x="1905" y="381"/>
                  <a:pt x="1803" y="286"/>
                  <a:pt x="1630" y="212"/>
                </a:cubicBezTo>
                <a:cubicBezTo>
                  <a:pt x="1456" y="137"/>
                  <a:pt x="1170" y="61"/>
                  <a:pt x="966" y="31"/>
                </a:cubicBezTo>
                <a:cubicBezTo>
                  <a:pt x="761" y="0"/>
                  <a:pt x="560" y="11"/>
                  <a:pt x="400" y="31"/>
                </a:cubicBezTo>
                <a:cubicBezTo>
                  <a:pt x="239" y="50"/>
                  <a:pt x="119" y="100"/>
                  <a:pt x="0" y="151"/>
                </a:cubicBezTo>
              </a:path>
            </a:pathLst>
          </a:custGeom>
          <a:noFill/>
          <a:ln w="76200">
            <a:solidFill>
              <a:srgbClr val="FF00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64520" name="Freeform 148"/>
          <p:cNvSpPr>
            <a:spLocks/>
          </p:cNvSpPr>
          <p:nvPr/>
        </p:nvSpPr>
        <p:spPr bwMode="auto">
          <a:xfrm>
            <a:off x="3282950" y="2868613"/>
            <a:ext cx="4013200" cy="930275"/>
          </a:xfrm>
          <a:custGeom>
            <a:avLst/>
            <a:gdLst>
              <a:gd name="T0" fmla="*/ 2147483647 w 2528"/>
              <a:gd name="T1" fmla="*/ 0 h 586"/>
              <a:gd name="T2" fmla="*/ 2147483647 w 2528"/>
              <a:gd name="T3" fmla="*/ 2147483647 h 586"/>
              <a:gd name="T4" fmla="*/ 2147483647 w 2528"/>
              <a:gd name="T5" fmla="*/ 2147483647 h 586"/>
              <a:gd name="T6" fmla="*/ 2147483647 w 2528"/>
              <a:gd name="T7" fmla="*/ 2147483647 h 586"/>
              <a:gd name="T8" fmla="*/ 0 w 2528"/>
              <a:gd name="T9" fmla="*/ 2147483647 h 586"/>
              <a:gd name="T10" fmla="*/ 0 60000 65536"/>
              <a:gd name="T11" fmla="*/ 0 60000 65536"/>
              <a:gd name="T12" fmla="*/ 0 60000 65536"/>
              <a:gd name="T13" fmla="*/ 0 60000 65536"/>
              <a:gd name="T14" fmla="*/ 0 60000 65536"/>
              <a:gd name="T15" fmla="*/ 0 w 2528"/>
              <a:gd name="T16" fmla="*/ 0 h 586"/>
              <a:gd name="T17" fmla="*/ 2528 w 2528"/>
              <a:gd name="T18" fmla="*/ 586 h 586"/>
            </a:gdLst>
            <a:ahLst/>
            <a:cxnLst>
              <a:cxn ang="T10">
                <a:pos x="T0" y="T1"/>
              </a:cxn>
              <a:cxn ang="T11">
                <a:pos x="T2" y="T3"/>
              </a:cxn>
              <a:cxn ang="T12">
                <a:pos x="T4" y="T5"/>
              </a:cxn>
              <a:cxn ang="T13">
                <a:pos x="T6" y="T7"/>
              </a:cxn>
              <a:cxn ang="T14">
                <a:pos x="T8" y="T9"/>
              </a:cxn>
            </a:cxnLst>
            <a:rect l="T15" t="T16" r="T17" b="T18"/>
            <a:pathLst>
              <a:path w="2528" h="586">
                <a:moveTo>
                  <a:pt x="2528" y="0"/>
                </a:moveTo>
                <a:cubicBezTo>
                  <a:pt x="2473" y="50"/>
                  <a:pt x="2379" y="202"/>
                  <a:pt x="2203" y="294"/>
                </a:cubicBezTo>
                <a:cubicBezTo>
                  <a:pt x="2026" y="385"/>
                  <a:pt x="1736" y="515"/>
                  <a:pt x="1471" y="551"/>
                </a:cubicBezTo>
                <a:cubicBezTo>
                  <a:pt x="1205" y="586"/>
                  <a:pt x="856" y="575"/>
                  <a:pt x="611" y="506"/>
                </a:cubicBezTo>
                <a:cubicBezTo>
                  <a:pt x="365" y="436"/>
                  <a:pt x="182" y="286"/>
                  <a:pt x="0" y="136"/>
                </a:cubicBezTo>
              </a:path>
            </a:pathLst>
          </a:custGeom>
          <a:noFill/>
          <a:ln w="76200">
            <a:solidFill>
              <a:srgbClr val="FF00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64521" name="Oval 149"/>
          <p:cNvSpPr>
            <a:spLocks noChangeArrowheads="1"/>
          </p:cNvSpPr>
          <p:nvPr/>
        </p:nvSpPr>
        <p:spPr bwMode="auto">
          <a:xfrm>
            <a:off x="6661150" y="2162175"/>
            <a:ext cx="395288" cy="717550"/>
          </a:xfrm>
          <a:prstGeom prst="ellipse">
            <a:avLst/>
          </a:prstGeom>
          <a:noFill/>
          <a:ln w="76200">
            <a:solidFill>
              <a:srgbClr val="FF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22" name="Oval 150"/>
          <p:cNvSpPr>
            <a:spLocks noChangeArrowheads="1"/>
          </p:cNvSpPr>
          <p:nvPr/>
        </p:nvSpPr>
        <p:spPr bwMode="auto">
          <a:xfrm>
            <a:off x="7197725" y="2146300"/>
            <a:ext cx="395288" cy="717550"/>
          </a:xfrm>
          <a:prstGeom prst="ellipse">
            <a:avLst/>
          </a:prstGeom>
          <a:noFill/>
          <a:ln w="76200">
            <a:solidFill>
              <a:srgbClr val="FF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4523" name="Text Box 151"/>
          <p:cNvSpPr txBox="1">
            <a:spLocks noChangeArrowheads="1"/>
          </p:cNvSpPr>
          <p:nvPr/>
        </p:nvSpPr>
        <p:spPr bwMode="auto">
          <a:xfrm>
            <a:off x="1042988" y="692150"/>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a:solidFill>
                  <a:srgbClr val="000000"/>
                </a:solidFill>
                <a:latin typeface="Arial" charset="0"/>
              </a:rPr>
              <a:t>Χρονικά περιθώρια</a:t>
            </a:r>
            <a:endParaRPr lang="en-US" altLang="el-GR" sz="2400" b="1">
              <a:solidFill>
                <a:srgbClr val="000000"/>
              </a:solidFill>
              <a:latin typeface="Arial" charset="0"/>
            </a:endParaRPr>
          </a:p>
        </p:txBody>
      </p:sp>
      <p:sp>
        <p:nvSpPr>
          <p:cNvPr id="64524" name="Text Box 152"/>
          <p:cNvSpPr txBox="1">
            <a:spLocks noChangeArrowheads="1"/>
          </p:cNvSpPr>
          <p:nvPr/>
        </p:nvSpPr>
        <p:spPr bwMode="auto">
          <a:xfrm>
            <a:off x="1165225" y="1574800"/>
            <a:ext cx="249078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tabLst>
                <a:tab pos="911225" algn="l"/>
              </a:tabLst>
              <a:defRPr>
                <a:solidFill>
                  <a:schemeClr val="tx1"/>
                </a:solidFill>
                <a:latin typeface="Comic Sans MS" pitchFamily="66" charset="0"/>
                <a:cs typeface="Arial" charset="0"/>
              </a:defRPr>
            </a:lvl1pPr>
            <a:lvl2pPr marL="742950" indent="-285750" defTabSz="762000" eaLnBrk="0" hangingPunct="0">
              <a:tabLst>
                <a:tab pos="911225" algn="l"/>
              </a:tabLst>
              <a:defRPr>
                <a:solidFill>
                  <a:schemeClr val="tx1"/>
                </a:solidFill>
                <a:latin typeface="Comic Sans MS" pitchFamily="66" charset="0"/>
                <a:cs typeface="Arial" charset="0"/>
              </a:defRPr>
            </a:lvl2pPr>
            <a:lvl3pPr marL="1143000" indent="-228600" defTabSz="762000" eaLnBrk="0" hangingPunct="0">
              <a:tabLst>
                <a:tab pos="911225" algn="l"/>
              </a:tabLst>
              <a:defRPr>
                <a:solidFill>
                  <a:schemeClr val="tx1"/>
                </a:solidFill>
                <a:latin typeface="Comic Sans MS" pitchFamily="66" charset="0"/>
                <a:cs typeface="Arial" charset="0"/>
              </a:defRPr>
            </a:lvl3pPr>
            <a:lvl4pPr marL="1600200" indent="-228600" defTabSz="762000" eaLnBrk="0" hangingPunct="0">
              <a:tabLst>
                <a:tab pos="911225" algn="l"/>
              </a:tabLst>
              <a:defRPr>
                <a:solidFill>
                  <a:schemeClr val="tx1"/>
                </a:solidFill>
                <a:latin typeface="Comic Sans MS" pitchFamily="66" charset="0"/>
                <a:cs typeface="Arial" charset="0"/>
              </a:defRPr>
            </a:lvl4pPr>
            <a:lvl5pPr marL="2057400" indent="-228600" defTabSz="762000" eaLnBrk="0" hangingPunct="0">
              <a:tabLst>
                <a:tab pos="911225"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911225"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911225"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911225"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911225" algn="l"/>
              </a:tabLst>
              <a:defRPr>
                <a:solidFill>
                  <a:schemeClr val="tx1"/>
                </a:solidFill>
                <a:latin typeface="Comic Sans MS" pitchFamily="66" charset="0"/>
                <a:cs typeface="Arial" charset="0"/>
              </a:defRPr>
            </a:lvl9pPr>
          </a:lstStyle>
          <a:p>
            <a:r>
              <a:rPr lang="en-US" altLang="el-GR" sz="2400" b="1">
                <a:solidFill>
                  <a:srgbClr val="000000"/>
                </a:solidFill>
                <a:latin typeface="Arial" charset="0"/>
              </a:rPr>
              <a:t>Slack</a:t>
            </a:r>
            <a:r>
              <a:rPr lang="en-US" altLang="el-GR" sz="2400" b="1" i="1" baseline="-25000">
                <a:solidFill>
                  <a:srgbClr val="000000"/>
                </a:solidFill>
                <a:latin typeface="Arial" charset="0"/>
              </a:rPr>
              <a:t>K</a:t>
            </a:r>
            <a:r>
              <a:rPr lang="en-US" altLang="el-GR" sz="2400" b="1">
                <a:solidFill>
                  <a:srgbClr val="000000"/>
                </a:solidFill>
                <a:latin typeface="Arial" charset="0"/>
              </a:rPr>
              <a:t> = 63 – 63</a:t>
            </a:r>
            <a:endParaRPr lang="en-US" altLang="el-GR" sz="1000" b="1">
              <a:solidFill>
                <a:srgbClr val="000000"/>
              </a:solidFill>
              <a:latin typeface="Arial" charset="0"/>
            </a:endParaRPr>
          </a:p>
          <a:p>
            <a:endParaRPr lang="en-US" altLang="el-GR" sz="1000" b="1">
              <a:solidFill>
                <a:srgbClr val="000000"/>
              </a:solidFill>
              <a:latin typeface="Arial" charset="0"/>
            </a:endParaRPr>
          </a:p>
          <a:p>
            <a:r>
              <a:rPr lang="en-US" altLang="el-GR" sz="2400" b="1">
                <a:solidFill>
                  <a:srgbClr val="000000"/>
                </a:solidFill>
                <a:latin typeface="Arial" charset="0"/>
              </a:rPr>
              <a:t>	or</a:t>
            </a:r>
            <a:endParaRPr lang="en-US" altLang="el-GR" sz="1000" b="1">
              <a:solidFill>
                <a:srgbClr val="000000"/>
              </a:solidFill>
              <a:latin typeface="Arial" charset="0"/>
            </a:endParaRPr>
          </a:p>
          <a:p>
            <a:endParaRPr lang="en-US" altLang="el-GR" sz="1000" b="1">
              <a:solidFill>
                <a:srgbClr val="000000"/>
              </a:solidFill>
              <a:latin typeface="Arial" charset="0"/>
            </a:endParaRPr>
          </a:p>
          <a:p>
            <a:r>
              <a:rPr lang="en-US" altLang="el-GR" sz="2400" b="1">
                <a:solidFill>
                  <a:srgbClr val="000000"/>
                </a:solidFill>
                <a:latin typeface="Arial" charset="0"/>
              </a:rPr>
              <a:t>Slack</a:t>
            </a:r>
            <a:r>
              <a:rPr lang="en-US" altLang="el-GR" sz="2400" b="1" i="1" baseline="-25000">
                <a:solidFill>
                  <a:srgbClr val="000000"/>
                </a:solidFill>
                <a:latin typeface="Arial" charset="0"/>
              </a:rPr>
              <a:t>K</a:t>
            </a:r>
            <a:r>
              <a:rPr lang="en-US" altLang="el-GR" sz="2400" b="1">
                <a:solidFill>
                  <a:srgbClr val="000000"/>
                </a:solidFill>
                <a:latin typeface="Arial" charset="0"/>
              </a:rPr>
              <a:t> = 69 – 69</a:t>
            </a:r>
          </a:p>
        </p:txBody>
      </p:sp>
    </p:spTree>
    <p:extLst>
      <p:ext uri="{BB962C8B-B14F-4D97-AF65-F5344CB8AC3E}">
        <p14:creationId xmlns:p14="http://schemas.microsoft.com/office/powerpoint/2010/main" val="722813260"/>
      </p:ext>
    </p:extLst>
  </p:cSld>
  <p:clrMapOvr>
    <a:masterClrMapping/>
  </p:clrMapOvr>
  <p:transition spd="med" advTm="1000">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2728913" y="3859213"/>
            <a:ext cx="627062" cy="638175"/>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39" name="Line 3"/>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0" name="Line 4"/>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1" name="Line 5"/>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2" name="Line 6"/>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3" name="Line 7"/>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4" name="Line 8"/>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5" name="Line 9"/>
          <p:cNvSpPr>
            <a:spLocks noChangeShapeType="1"/>
          </p:cNvSpPr>
          <p:nvPr/>
        </p:nvSpPr>
        <p:spPr bwMode="auto">
          <a:xfrm>
            <a:off x="7458075" y="2882900"/>
            <a:ext cx="627063" cy="639763"/>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6" name="Line 10"/>
          <p:cNvSpPr>
            <a:spLocks noChangeShapeType="1"/>
          </p:cNvSpPr>
          <p:nvPr/>
        </p:nvSpPr>
        <p:spPr bwMode="auto">
          <a:xfrm flipV="1">
            <a:off x="7127875" y="2987675"/>
            <a:ext cx="0" cy="1417638"/>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7" name="Line 11"/>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8" name="Line 12"/>
          <p:cNvSpPr>
            <a:spLocks noChangeShapeType="1"/>
          </p:cNvSpPr>
          <p:nvPr/>
        </p:nvSpPr>
        <p:spPr bwMode="auto">
          <a:xfrm>
            <a:off x="5297488" y="4827588"/>
            <a:ext cx="230187" cy="0"/>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49" name="Line 13"/>
          <p:cNvSpPr>
            <a:spLocks noChangeShapeType="1"/>
          </p:cNvSpPr>
          <p:nvPr/>
        </p:nvSpPr>
        <p:spPr bwMode="auto">
          <a:xfrm>
            <a:off x="6443663" y="4830763"/>
            <a:ext cx="223837" cy="0"/>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50" name="Line 14"/>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51" name="Line 15"/>
          <p:cNvSpPr>
            <a:spLocks noChangeShapeType="1"/>
          </p:cNvSpPr>
          <p:nvPr/>
        </p:nvSpPr>
        <p:spPr bwMode="auto">
          <a:xfrm>
            <a:off x="4157663" y="4827588"/>
            <a:ext cx="220662" cy="0"/>
          </a:xfrm>
          <a:prstGeom prst="line">
            <a:avLst/>
          </a:prstGeom>
          <a:noFill/>
          <a:ln w="5080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5552" name="Line 16"/>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nvGrpSpPr>
          <p:cNvPr id="65553" name="Group 17"/>
          <p:cNvGrpSpPr>
            <a:grpSpLocks/>
          </p:cNvGrpSpPr>
          <p:nvPr/>
        </p:nvGrpSpPr>
        <p:grpSpPr bwMode="auto">
          <a:xfrm>
            <a:off x="4405313" y="2103438"/>
            <a:ext cx="884237" cy="884237"/>
            <a:chOff x="2775" y="1325"/>
            <a:chExt cx="557" cy="557"/>
          </a:xfrm>
        </p:grpSpPr>
        <p:sp>
          <p:nvSpPr>
            <p:cNvPr id="65657" name="Oval 18"/>
            <p:cNvSpPr>
              <a:spLocks noChangeArrowheads="1"/>
            </p:cNvSpPr>
            <p:nvPr/>
          </p:nvSpPr>
          <p:spPr bwMode="auto">
            <a:xfrm>
              <a:off x="2775" y="132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58" name="Freeform 19"/>
            <p:cNvSpPr>
              <a:spLocks/>
            </p:cNvSpPr>
            <p:nvPr/>
          </p:nvSpPr>
          <p:spPr bwMode="auto">
            <a:xfrm>
              <a:off x="2967" y="133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59" name="Oval 20"/>
            <p:cNvSpPr>
              <a:spLocks noChangeArrowheads="1"/>
            </p:cNvSpPr>
            <p:nvPr/>
          </p:nvSpPr>
          <p:spPr bwMode="auto">
            <a:xfrm>
              <a:off x="2783" y="133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60" name="Line 21"/>
            <p:cNvSpPr>
              <a:spLocks noChangeShapeType="1"/>
            </p:cNvSpPr>
            <p:nvPr/>
          </p:nvSpPr>
          <p:spPr bwMode="auto">
            <a:xfrm>
              <a:off x="2787" y="160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61" name="Line 22"/>
            <p:cNvSpPr>
              <a:spLocks noChangeShapeType="1"/>
            </p:cNvSpPr>
            <p:nvPr/>
          </p:nvSpPr>
          <p:spPr bwMode="auto">
            <a:xfrm>
              <a:off x="3156" y="160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62" name="Line 23"/>
            <p:cNvSpPr>
              <a:spLocks noChangeShapeType="1"/>
            </p:cNvSpPr>
            <p:nvPr/>
          </p:nvSpPr>
          <p:spPr bwMode="auto">
            <a:xfrm>
              <a:off x="2970"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63" name="Line 24"/>
            <p:cNvSpPr>
              <a:spLocks noChangeShapeType="1"/>
            </p:cNvSpPr>
            <p:nvPr/>
          </p:nvSpPr>
          <p:spPr bwMode="auto">
            <a:xfrm>
              <a:off x="3149" y="136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5554" name="Group 25"/>
          <p:cNvGrpSpPr>
            <a:grpSpLocks/>
          </p:cNvGrpSpPr>
          <p:nvPr/>
        </p:nvGrpSpPr>
        <p:grpSpPr bwMode="auto">
          <a:xfrm>
            <a:off x="4405313" y="3235325"/>
            <a:ext cx="884237" cy="884238"/>
            <a:chOff x="2775" y="2038"/>
            <a:chExt cx="557" cy="557"/>
          </a:xfrm>
        </p:grpSpPr>
        <p:sp>
          <p:nvSpPr>
            <p:cNvPr id="65650" name="Oval 26"/>
            <p:cNvSpPr>
              <a:spLocks noChangeArrowheads="1"/>
            </p:cNvSpPr>
            <p:nvPr/>
          </p:nvSpPr>
          <p:spPr bwMode="auto">
            <a:xfrm>
              <a:off x="2775"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51" name="Freeform 27"/>
            <p:cNvSpPr>
              <a:spLocks/>
            </p:cNvSpPr>
            <p:nvPr/>
          </p:nvSpPr>
          <p:spPr bwMode="auto">
            <a:xfrm>
              <a:off x="2967"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52" name="Oval 28"/>
            <p:cNvSpPr>
              <a:spLocks noChangeArrowheads="1"/>
            </p:cNvSpPr>
            <p:nvPr/>
          </p:nvSpPr>
          <p:spPr bwMode="auto">
            <a:xfrm>
              <a:off x="2783"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53" name="Line 29"/>
            <p:cNvSpPr>
              <a:spLocks noChangeShapeType="1"/>
            </p:cNvSpPr>
            <p:nvPr/>
          </p:nvSpPr>
          <p:spPr bwMode="auto">
            <a:xfrm>
              <a:off x="2787"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54" name="Line 30"/>
            <p:cNvSpPr>
              <a:spLocks noChangeShapeType="1"/>
            </p:cNvSpPr>
            <p:nvPr/>
          </p:nvSpPr>
          <p:spPr bwMode="auto">
            <a:xfrm>
              <a:off x="3156"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55" name="Line 31"/>
            <p:cNvSpPr>
              <a:spLocks noChangeShapeType="1"/>
            </p:cNvSpPr>
            <p:nvPr/>
          </p:nvSpPr>
          <p:spPr bwMode="auto">
            <a:xfrm>
              <a:off x="2970"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56" name="Line 32"/>
            <p:cNvSpPr>
              <a:spLocks noChangeShapeType="1"/>
            </p:cNvSpPr>
            <p:nvPr/>
          </p:nvSpPr>
          <p:spPr bwMode="auto">
            <a:xfrm>
              <a:off x="3149"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5555" name="Group 33"/>
          <p:cNvGrpSpPr>
            <a:grpSpLocks/>
          </p:cNvGrpSpPr>
          <p:nvPr/>
        </p:nvGrpSpPr>
        <p:grpSpPr bwMode="auto">
          <a:xfrm>
            <a:off x="5553075" y="3235325"/>
            <a:ext cx="884238" cy="884238"/>
            <a:chOff x="3498" y="2038"/>
            <a:chExt cx="557" cy="557"/>
          </a:xfrm>
        </p:grpSpPr>
        <p:sp>
          <p:nvSpPr>
            <p:cNvPr id="65643" name="Oval 34"/>
            <p:cNvSpPr>
              <a:spLocks noChangeArrowheads="1"/>
            </p:cNvSpPr>
            <p:nvPr/>
          </p:nvSpPr>
          <p:spPr bwMode="auto">
            <a:xfrm>
              <a:off x="3498" y="2038"/>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44" name="Freeform 35"/>
            <p:cNvSpPr>
              <a:spLocks/>
            </p:cNvSpPr>
            <p:nvPr/>
          </p:nvSpPr>
          <p:spPr bwMode="auto">
            <a:xfrm>
              <a:off x="3690" y="2044"/>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45" name="Oval 36"/>
            <p:cNvSpPr>
              <a:spLocks noChangeArrowheads="1"/>
            </p:cNvSpPr>
            <p:nvPr/>
          </p:nvSpPr>
          <p:spPr bwMode="auto">
            <a:xfrm>
              <a:off x="3506" y="2048"/>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46" name="Line 37"/>
            <p:cNvSpPr>
              <a:spLocks noChangeShapeType="1"/>
            </p:cNvSpPr>
            <p:nvPr/>
          </p:nvSpPr>
          <p:spPr bwMode="auto">
            <a:xfrm>
              <a:off x="3510" y="2321"/>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7" name="Line 38"/>
            <p:cNvSpPr>
              <a:spLocks noChangeShapeType="1"/>
            </p:cNvSpPr>
            <p:nvPr/>
          </p:nvSpPr>
          <p:spPr bwMode="auto">
            <a:xfrm>
              <a:off x="3879" y="2321"/>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8" name="Line 39"/>
            <p:cNvSpPr>
              <a:spLocks noChangeShapeType="1"/>
            </p:cNvSpPr>
            <p:nvPr/>
          </p:nvSpPr>
          <p:spPr bwMode="auto">
            <a:xfrm>
              <a:off x="3693"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9" name="Line 40"/>
            <p:cNvSpPr>
              <a:spLocks noChangeShapeType="1"/>
            </p:cNvSpPr>
            <p:nvPr/>
          </p:nvSpPr>
          <p:spPr bwMode="auto">
            <a:xfrm>
              <a:off x="3872" y="2077"/>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5556" name="Group 41"/>
          <p:cNvGrpSpPr>
            <a:grpSpLocks/>
          </p:cNvGrpSpPr>
          <p:nvPr/>
        </p:nvGrpSpPr>
        <p:grpSpPr bwMode="auto">
          <a:xfrm>
            <a:off x="4405313" y="5565775"/>
            <a:ext cx="884237" cy="884238"/>
            <a:chOff x="2775" y="3506"/>
            <a:chExt cx="557" cy="557"/>
          </a:xfrm>
        </p:grpSpPr>
        <p:sp>
          <p:nvSpPr>
            <p:cNvPr id="65636" name="Oval 42"/>
            <p:cNvSpPr>
              <a:spLocks noChangeArrowheads="1"/>
            </p:cNvSpPr>
            <p:nvPr/>
          </p:nvSpPr>
          <p:spPr bwMode="auto">
            <a:xfrm>
              <a:off x="2775" y="3506"/>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37" name="Freeform 43"/>
            <p:cNvSpPr>
              <a:spLocks/>
            </p:cNvSpPr>
            <p:nvPr/>
          </p:nvSpPr>
          <p:spPr bwMode="auto">
            <a:xfrm>
              <a:off x="2967" y="3512"/>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38" name="Oval 44"/>
            <p:cNvSpPr>
              <a:spLocks noChangeArrowheads="1"/>
            </p:cNvSpPr>
            <p:nvPr/>
          </p:nvSpPr>
          <p:spPr bwMode="auto">
            <a:xfrm>
              <a:off x="2783" y="3516"/>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39" name="Line 45"/>
            <p:cNvSpPr>
              <a:spLocks noChangeShapeType="1"/>
            </p:cNvSpPr>
            <p:nvPr/>
          </p:nvSpPr>
          <p:spPr bwMode="auto">
            <a:xfrm>
              <a:off x="2787" y="3789"/>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0" name="Line 46"/>
            <p:cNvSpPr>
              <a:spLocks noChangeShapeType="1"/>
            </p:cNvSpPr>
            <p:nvPr/>
          </p:nvSpPr>
          <p:spPr bwMode="auto">
            <a:xfrm>
              <a:off x="3156" y="3789"/>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1" name="Line 47"/>
            <p:cNvSpPr>
              <a:spLocks noChangeShapeType="1"/>
            </p:cNvSpPr>
            <p:nvPr/>
          </p:nvSpPr>
          <p:spPr bwMode="auto">
            <a:xfrm>
              <a:off x="2970"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42" name="Line 48"/>
            <p:cNvSpPr>
              <a:spLocks noChangeShapeType="1"/>
            </p:cNvSpPr>
            <p:nvPr/>
          </p:nvSpPr>
          <p:spPr bwMode="auto">
            <a:xfrm>
              <a:off x="3149" y="3545"/>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65557" name="Group 49"/>
          <p:cNvGrpSpPr>
            <a:grpSpLocks/>
          </p:cNvGrpSpPr>
          <p:nvPr/>
        </p:nvGrpSpPr>
        <p:grpSpPr bwMode="auto">
          <a:xfrm>
            <a:off x="4405313" y="960438"/>
            <a:ext cx="884237" cy="884237"/>
            <a:chOff x="2775" y="605"/>
            <a:chExt cx="557" cy="557"/>
          </a:xfrm>
        </p:grpSpPr>
        <p:sp>
          <p:nvSpPr>
            <p:cNvPr id="65629" name="Oval 50"/>
            <p:cNvSpPr>
              <a:spLocks noChangeArrowheads="1"/>
            </p:cNvSpPr>
            <p:nvPr/>
          </p:nvSpPr>
          <p:spPr bwMode="auto">
            <a:xfrm>
              <a:off x="2775" y="605"/>
              <a:ext cx="557" cy="55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30" name="Freeform 51"/>
            <p:cNvSpPr>
              <a:spLocks/>
            </p:cNvSpPr>
            <p:nvPr/>
          </p:nvSpPr>
          <p:spPr bwMode="auto">
            <a:xfrm>
              <a:off x="2967" y="611"/>
              <a:ext cx="184" cy="545"/>
            </a:xfrm>
            <a:custGeom>
              <a:avLst/>
              <a:gdLst>
                <a:gd name="T0" fmla="*/ 0 w 184"/>
                <a:gd name="T1" fmla="*/ 533 h 545"/>
                <a:gd name="T2" fmla="*/ 0 w 184"/>
                <a:gd name="T3" fmla="*/ 20 h 545"/>
                <a:gd name="T4" fmla="*/ 40 w 184"/>
                <a:gd name="T5" fmla="*/ 4 h 545"/>
                <a:gd name="T6" fmla="*/ 87 w 184"/>
                <a:gd name="T7" fmla="*/ 0 h 545"/>
                <a:gd name="T8" fmla="*/ 133 w 184"/>
                <a:gd name="T9" fmla="*/ 7 h 545"/>
                <a:gd name="T10" fmla="*/ 175 w 184"/>
                <a:gd name="T11" fmla="*/ 18 h 545"/>
                <a:gd name="T12" fmla="*/ 183 w 184"/>
                <a:gd name="T13" fmla="*/ 23 h 545"/>
                <a:gd name="T14" fmla="*/ 183 w 184"/>
                <a:gd name="T15" fmla="*/ 525 h 545"/>
                <a:gd name="T16" fmla="*/ 163 w 184"/>
                <a:gd name="T17" fmla="*/ 536 h 545"/>
                <a:gd name="T18" fmla="*/ 125 w 184"/>
                <a:gd name="T19" fmla="*/ 543 h 545"/>
                <a:gd name="T20" fmla="*/ 87 w 184"/>
                <a:gd name="T21" fmla="*/ 544 h 545"/>
                <a:gd name="T22" fmla="*/ 80 w 184"/>
                <a:gd name="T23" fmla="*/ 544 h 545"/>
                <a:gd name="T24" fmla="*/ 50 w 184"/>
                <a:gd name="T25" fmla="*/ 543 h 545"/>
                <a:gd name="T26" fmla="*/ 16 w 184"/>
                <a:gd name="T27" fmla="*/ 535 h 545"/>
                <a:gd name="T28" fmla="*/ 0 w 184"/>
                <a:gd name="T29" fmla="*/ 533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31" name="Oval 52"/>
            <p:cNvSpPr>
              <a:spLocks noChangeArrowheads="1"/>
            </p:cNvSpPr>
            <p:nvPr/>
          </p:nvSpPr>
          <p:spPr bwMode="auto">
            <a:xfrm>
              <a:off x="2783" y="615"/>
              <a:ext cx="541" cy="541"/>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32" name="Line 53"/>
            <p:cNvSpPr>
              <a:spLocks noChangeShapeType="1"/>
            </p:cNvSpPr>
            <p:nvPr/>
          </p:nvSpPr>
          <p:spPr bwMode="auto">
            <a:xfrm>
              <a:off x="2787" y="888"/>
              <a:ext cx="176"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33" name="Line 54"/>
            <p:cNvSpPr>
              <a:spLocks noChangeShapeType="1"/>
            </p:cNvSpPr>
            <p:nvPr/>
          </p:nvSpPr>
          <p:spPr bwMode="auto">
            <a:xfrm>
              <a:off x="3156" y="888"/>
              <a:ext cx="16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34" name="Line 55"/>
            <p:cNvSpPr>
              <a:spLocks noChangeShapeType="1"/>
            </p:cNvSpPr>
            <p:nvPr/>
          </p:nvSpPr>
          <p:spPr bwMode="auto">
            <a:xfrm>
              <a:off x="2970"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35" name="Line 56"/>
            <p:cNvSpPr>
              <a:spLocks noChangeShapeType="1"/>
            </p:cNvSpPr>
            <p:nvPr/>
          </p:nvSpPr>
          <p:spPr bwMode="auto">
            <a:xfrm>
              <a:off x="3149" y="644"/>
              <a:ext cx="0" cy="487"/>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5558" name="Rectangle 57"/>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C</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5559" name="Rectangle 58"/>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G</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35</a:t>
            </a:r>
          </a:p>
        </p:txBody>
      </p:sp>
      <p:sp>
        <p:nvSpPr>
          <p:cNvPr id="65560" name="Rectangle 59"/>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E</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24</a:t>
            </a:r>
          </a:p>
        </p:txBody>
      </p:sp>
      <p:sp>
        <p:nvSpPr>
          <p:cNvPr id="65561" name="Rectangle 60"/>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I</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15</a:t>
            </a:r>
          </a:p>
        </p:txBody>
      </p:sp>
      <p:sp>
        <p:nvSpPr>
          <p:cNvPr id="65562" name="Rectangle 61"/>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F</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5563" name="Rectangle 62"/>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12       27</a:t>
            </a:r>
          </a:p>
        </p:txBody>
      </p:sp>
      <p:sp>
        <p:nvSpPr>
          <p:cNvPr id="65564" name="Rectangle 63"/>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5565" name="Rectangle 64"/>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22       57</a:t>
            </a:r>
          </a:p>
        </p:txBody>
      </p:sp>
      <p:sp>
        <p:nvSpPr>
          <p:cNvPr id="65566" name="Rectangle 65"/>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9        33</a:t>
            </a:r>
          </a:p>
        </p:txBody>
      </p:sp>
      <p:sp>
        <p:nvSpPr>
          <p:cNvPr id="65567" name="Rectangle 66"/>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12       22</a:t>
            </a:r>
          </a:p>
        </p:txBody>
      </p:sp>
      <p:sp>
        <p:nvSpPr>
          <p:cNvPr id="65568" name="Rectangle 67"/>
          <p:cNvSpPr>
            <a:spLocks noChangeArrowheads="1"/>
          </p:cNvSpPr>
          <p:nvPr/>
        </p:nvSpPr>
        <p:spPr bwMode="auto">
          <a:xfrm>
            <a:off x="4378325" y="138906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48       63</a:t>
            </a:r>
          </a:p>
        </p:txBody>
      </p:sp>
      <p:sp>
        <p:nvSpPr>
          <p:cNvPr id="65569" name="Rectangle 68"/>
          <p:cNvSpPr>
            <a:spLocks noChangeArrowheads="1"/>
          </p:cNvSpPr>
          <p:nvPr/>
        </p:nvSpPr>
        <p:spPr bwMode="auto">
          <a:xfrm>
            <a:off x="4378325" y="2522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53       63</a:t>
            </a:r>
          </a:p>
        </p:txBody>
      </p:sp>
      <p:sp>
        <p:nvSpPr>
          <p:cNvPr id="65570" name="Rectangle 69"/>
          <p:cNvSpPr>
            <a:spLocks noChangeArrowheads="1"/>
          </p:cNvSpPr>
          <p:nvPr/>
        </p:nvSpPr>
        <p:spPr bwMode="auto">
          <a:xfrm>
            <a:off x="4379913" y="367030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14       24</a:t>
            </a:r>
          </a:p>
        </p:txBody>
      </p:sp>
      <p:sp>
        <p:nvSpPr>
          <p:cNvPr id="65571" name="Rectangle 70"/>
          <p:cNvSpPr>
            <a:spLocks noChangeArrowheads="1"/>
          </p:cNvSpPr>
          <p:nvPr/>
        </p:nvSpPr>
        <p:spPr bwMode="auto">
          <a:xfrm>
            <a:off x="5530850" y="36639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24       59</a:t>
            </a:r>
          </a:p>
        </p:txBody>
      </p:sp>
      <p:sp>
        <p:nvSpPr>
          <p:cNvPr id="65572" name="Rectangle 71"/>
          <p:cNvSpPr>
            <a:spLocks noChangeArrowheads="1"/>
          </p:cNvSpPr>
          <p:nvPr/>
        </p:nvSpPr>
        <p:spPr bwMode="auto">
          <a:xfrm>
            <a:off x="4379913" y="5992813"/>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35       59</a:t>
            </a:r>
          </a:p>
        </p:txBody>
      </p:sp>
      <p:sp>
        <p:nvSpPr>
          <p:cNvPr id="65573" name="Oval 72"/>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574" name="Freeform 73"/>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575" name="Line 74"/>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76" name="Line 75"/>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77" name="Line 76"/>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78" name="Line 77"/>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79" name="Rectangle 78"/>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B</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9</a:t>
            </a:r>
          </a:p>
        </p:txBody>
      </p:sp>
      <p:sp>
        <p:nvSpPr>
          <p:cNvPr id="65580" name="Rectangle 79"/>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5581" name="Rectangle 80"/>
          <p:cNvSpPr>
            <a:spLocks noChangeArrowheads="1"/>
          </p:cNvSpPr>
          <p:nvPr/>
        </p:nvSpPr>
        <p:spPr bwMode="auto">
          <a:xfrm>
            <a:off x="3278188" y="4818063"/>
            <a:ext cx="8207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0         9</a:t>
            </a:r>
          </a:p>
        </p:txBody>
      </p:sp>
      <p:sp>
        <p:nvSpPr>
          <p:cNvPr id="65582" name="Oval 81"/>
          <p:cNvSpPr>
            <a:spLocks noChangeArrowheads="1"/>
          </p:cNvSpPr>
          <p:nvPr/>
        </p:nvSpPr>
        <p:spPr bwMode="auto">
          <a:xfrm>
            <a:off x="3263900" y="4392613"/>
            <a:ext cx="876300" cy="877887"/>
          </a:xfrm>
          <a:prstGeom prst="ellipse">
            <a:avLst/>
          </a:prstGeom>
          <a:noFill/>
          <a:ln w="5080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endParaRPr lang="en-US" altLang="el-GR" sz="2400" b="1">
              <a:latin typeface="Arial" charset="0"/>
            </a:endParaRPr>
          </a:p>
        </p:txBody>
      </p:sp>
      <p:sp>
        <p:nvSpPr>
          <p:cNvPr id="65583" name="Oval 82"/>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584" name="Freeform 83"/>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585" name="Line 84"/>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86" name="Line 85"/>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87" name="Line 86"/>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88" name="Line 87"/>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89" name="Rectangle 88"/>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D</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10</a:t>
            </a:r>
          </a:p>
        </p:txBody>
      </p:sp>
      <p:sp>
        <p:nvSpPr>
          <p:cNvPr id="65590" name="Rectangle 89"/>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5591" name="Rectangle 90"/>
          <p:cNvSpPr>
            <a:spLocks noChangeArrowheads="1"/>
          </p:cNvSpPr>
          <p:nvPr/>
        </p:nvSpPr>
        <p:spPr bwMode="auto">
          <a:xfrm>
            <a:off x="4427538" y="4814888"/>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9        19</a:t>
            </a:r>
          </a:p>
        </p:txBody>
      </p:sp>
      <p:sp>
        <p:nvSpPr>
          <p:cNvPr id="65592" name="Oval 91"/>
          <p:cNvSpPr>
            <a:spLocks noChangeArrowheads="1"/>
          </p:cNvSpPr>
          <p:nvPr/>
        </p:nvSpPr>
        <p:spPr bwMode="auto">
          <a:xfrm>
            <a:off x="4408488" y="4392613"/>
            <a:ext cx="877887" cy="877887"/>
          </a:xfrm>
          <a:prstGeom prst="ellipse">
            <a:avLst/>
          </a:prstGeom>
          <a:noFill/>
          <a:ln w="5080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endParaRPr lang="en-US" altLang="el-GR" sz="2400" b="1">
              <a:latin typeface="Arial" charset="0"/>
            </a:endParaRPr>
          </a:p>
        </p:txBody>
      </p:sp>
      <p:sp>
        <p:nvSpPr>
          <p:cNvPr id="65593" name="Oval 92"/>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594" name="Freeform 93"/>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595" name="Line 94"/>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96" name="Line 95"/>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97" name="Line 96"/>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98" name="Line 97"/>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599" name="Rectangle 98"/>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H</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40</a:t>
            </a:r>
          </a:p>
        </p:txBody>
      </p:sp>
      <p:sp>
        <p:nvSpPr>
          <p:cNvPr id="65600" name="Rectangle 99"/>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5601" name="Rectangle 100"/>
          <p:cNvSpPr>
            <a:spLocks noChangeArrowheads="1"/>
          </p:cNvSpPr>
          <p:nvPr/>
        </p:nvSpPr>
        <p:spPr bwMode="auto">
          <a:xfrm>
            <a:off x="5535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19       59</a:t>
            </a:r>
          </a:p>
        </p:txBody>
      </p:sp>
      <p:sp>
        <p:nvSpPr>
          <p:cNvPr id="65602" name="Oval 101"/>
          <p:cNvSpPr>
            <a:spLocks noChangeArrowheads="1"/>
          </p:cNvSpPr>
          <p:nvPr/>
        </p:nvSpPr>
        <p:spPr bwMode="auto">
          <a:xfrm>
            <a:off x="5556250" y="4392613"/>
            <a:ext cx="877888" cy="877887"/>
          </a:xfrm>
          <a:prstGeom prst="ellipse">
            <a:avLst/>
          </a:prstGeom>
          <a:noFill/>
          <a:ln w="5080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03" name="Oval 102"/>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04" name="Freeform 103"/>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05" name="Line 104"/>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06" name="Line 105"/>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07" name="Line 106"/>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08" name="Line 107"/>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09" name="Rectangle 108"/>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J</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4</a:t>
            </a:r>
          </a:p>
        </p:txBody>
      </p:sp>
      <p:sp>
        <p:nvSpPr>
          <p:cNvPr id="65610" name="Rectangle 109"/>
          <p:cNvSpPr>
            <a:spLocks noChangeArrowheads="1"/>
          </p:cNvSpPr>
          <p:nvPr/>
        </p:nvSpPr>
        <p:spPr bwMode="auto">
          <a:xfrm>
            <a:off x="6670675" y="456247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5611" name="Rectangle 110"/>
          <p:cNvSpPr>
            <a:spLocks noChangeArrowheads="1"/>
          </p:cNvSpPr>
          <p:nvPr/>
        </p:nvSpPr>
        <p:spPr bwMode="auto">
          <a:xfrm>
            <a:off x="6678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59       63</a:t>
            </a:r>
          </a:p>
        </p:txBody>
      </p:sp>
      <p:sp>
        <p:nvSpPr>
          <p:cNvPr id="65612" name="Oval 111"/>
          <p:cNvSpPr>
            <a:spLocks noChangeArrowheads="1"/>
          </p:cNvSpPr>
          <p:nvPr/>
        </p:nvSpPr>
        <p:spPr bwMode="auto">
          <a:xfrm>
            <a:off x="6699250" y="4392613"/>
            <a:ext cx="877888" cy="877887"/>
          </a:xfrm>
          <a:prstGeom prst="ellipse">
            <a:avLst/>
          </a:prstGeom>
          <a:noFill/>
          <a:ln w="5080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13" name="Oval 112"/>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14" name="Freeform 113"/>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65615" name="Line 114"/>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16" name="Line 115"/>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17" name="Line 116"/>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18" name="Line 117"/>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5619" name="Rectangle 118"/>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a:solidFill>
                  <a:srgbClr val="000000"/>
                </a:solidFill>
                <a:latin typeface="Arial" charset="0"/>
              </a:rPr>
              <a:t>K</a:t>
            </a:r>
          </a:p>
          <a:p>
            <a:pPr algn="ctr"/>
            <a:endParaRPr lang="en-US" altLang="el-GR" sz="1200" b="1">
              <a:solidFill>
                <a:srgbClr val="000000"/>
              </a:solidFill>
              <a:latin typeface="Arial" charset="0"/>
            </a:endParaRPr>
          </a:p>
          <a:p>
            <a:pPr algn="ctr"/>
            <a:r>
              <a:rPr lang="en-US" altLang="el-GR" sz="1600" b="1">
                <a:solidFill>
                  <a:srgbClr val="000000"/>
                </a:solidFill>
                <a:latin typeface="Arial" charset="0"/>
              </a:rPr>
              <a:t>6</a:t>
            </a:r>
          </a:p>
        </p:txBody>
      </p:sp>
      <p:sp>
        <p:nvSpPr>
          <p:cNvPr id="65620" name="Rectangle 119"/>
          <p:cNvSpPr>
            <a:spLocks noChangeArrowheads="1"/>
          </p:cNvSpPr>
          <p:nvPr/>
        </p:nvSpPr>
        <p:spPr bwMode="auto">
          <a:xfrm>
            <a:off x="6672263" y="2276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5621" name="Rectangle 120"/>
          <p:cNvSpPr>
            <a:spLocks noChangeArrowheads="1"/>
          </p:cNvSpPr>
          <p:nvPr/>
        </p:nvSpPr>
        <p:spPr bwMode="auto">
          <a:xfrm>
            <a:off x="6680200" y="251301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a:solidFill>
                  <a:srgbClr val="000000"/>
                </a:solidFill>
                <a:latin typeface="Arial" charset="0"/>
              </a:rPr>
              <a:t>63       69</a:t>
            </a:r>
          </a:p>
        </p:txBody>
      </p:sp>
      <p:sp>
        <p:nvSpPr>
          <p:cNvPr id="65622" name="Oval 121"/>
          <p:cNvSpPr>
            <a:spLocks noChangeArrowheads="1"/>
          </p:cNvSpPr>
          <p:nvPr/>
        </p:nvSpPr>
        <p:spPr bwMode="auto">
          <a:xfrm>
            <a:off x="6699250" y="2109788"/>
            <a:ext cx="877888" cy="877887"/>
          </a:xfrm>
          <a:prstGeom prst="ellipse">
            <a:avLst/>
          </a:prstGeom>
          <a:noFill/>
          <a:ln w="5080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5623" name="Rectangle 122"/>
          <p:cNvSpPr>
            <a:spLocks noChangeArrowheads="1"/>
          </p:cNvSpPr>
          <p:nvPr/>
        </p:nvSpPr>
        <p:spPr bwMode="auto">
          <a:xfrm>
            <a:off x="539750" y="4581525"/>
            <a:ext cx="239854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000" b="1" i="1" dirty="0" smtClean="0">
                <a:solidFill>
                  <a:srgbClr val="F05C3F"/>
                </a:solidFill>
                <a:latin typeface="Arial" charset="0"/>
              </a:rPr>
              <a:t>Κρίσιμο Μονοπάτι</a:t>
            </a:r>
            <a:endParaRPr lang="en-US" altLang="el-GR" sz="2000" b="1" i="1" dirty="0">
              <a:solidFill>
                <a:srgbClr val="F05C3F"/>
              </a:solidFill>
              <a:latin typeface="Arial" charset="0"/>
            </a:endParaRPr>
          </a:p>
        </p:txBody>
      </p:sp>
      <p:grpSp>
        <p:nvGrpSpPr>
          <p:cNvPr id="65624" name="Group 123"/>
          <p:cNvGrpSpPr>
            <a:grpSpLocks/>
          </p:cNvGrpSpPr>
          <p:nvPr/>
        </p:nvGrpSpPr>
        <p:grpSpPr bwMode="auto">
          <a:xfrm>
            <a:off x="357188" y="333375"/>
            <a:ext cx="4284661" cy="3811588"/>
            <a:chOff x="121" y="271"/>
            <a:chExt cx="2699" cy="2401"/>
          </a:xfrm>
        </p:grpSpPr>
        <p:sp>
          <p:nvSpPr>
            <p:cNvPr id="65626" name="Rectangle 124"/>
            <p:cNvSpPr>
              <a:spLocks noChangeArrowheads="1"/>
            </p:cNvSpPr>
            <p:nvPr/>
          </p:nvSpPr>
          <p:spPr bwMode="auto">
            <a:xfrm>
              <a:off x="121" y="271"/>
              <a:ext cx="2505" cy="2401"/>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38077" name="Text Box 125"/>
            <p:cNvSpPr txBox="1">
              <a:spLocks noChangeArrowheads="1"/>
            </p:cNvSpPr>
            <p:nvPr/>
          </p:nvSpPr>
          <p:spPr bwMode="auto">
            <a:xfrm>
              <a:off x="206" y="368"/>
              <a:ext cx="2614" cy="2239"/>
            </a:xfrm>
            <a:prstGeom prst="rect">
              <a:avLst/>
            </a:prstGeom>
            <a:noFill/>
            <a:ln w="12700">
              <a:noFill/>
              <a:miter lim="800000"/>
              <a:headEnd/>
              <a:tailEnd/>
            </a:ln>
            <a:effectLst/>
          </p:spPr>
          <p:txBody>
            <a:bodyPr wrap="none">
              <a:spAutoFit/>
            </a:bodyPr>
            <a:lstStyle/>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t>
              </a:r>
              <a:r>
                <a:rPr lang="el-GR" sz="1400" dirty="0" smtClean="0">
                  <a:solidFill>
                    <a:srgbClr val="000000"/>
                  </a:solidFill>
                  <a:latin typeface="Arial" charset="0"/>
                </a:rPr>
                <a:t>Κόμβος</a:t>
              </a:r>
              <a:r>
                <a:rPr lang="en-US" sz="1400" dirty="0">
                  <a:solidFill>
                    <a:srgbClr val="000000"/>
                  </a:solidFill>
                  <a:latin typeface="Arial" charset="0"/>
                </a:rPr>
                <a:t>	  </a:t>
              </a:r>
              <a:r>
                <a:rPr lang="el-GR" sz="1400" dirty="0" smtClean="0">
                  <a:solidFill>
                    <a:srgbClr val="000000"/>
                  </a:solidFill>
                  <a:latin typeface="Arial" charset="0"/>
                </a:rPr>
                <a:t>Διάρκεια </a:t>
              </a:r>
              <a:r>
                <a:rPr lang="en-US" sz="1400" dirty="0">
                  <a:solidFill>
                    <a:srgbClr val="000000"/>
                  </a:solidFill>
                  <a:latin typeface="Arial" charset="0"/>
                </a:rPr>
                <a:t>	</a:t>
              </a:r>
              <a:r>
                <a:rPr lang="en-US" sz="1400" i="1" dirty="0">
                  <a:solidFill>
                    <a:srgbClr val="000000"/>
                  </a:solidFill>
                  <a:latin typeface="Arial" charset="0"/>
                </a:rPr>
                <a:t>ES</a:t>
              </a:r>
              <a:r>
                <a:rPr lang="en-US" sz="1400" dirty="0">
                  <a:solidFill>
                    <a:srgbClr val="000000"/>
                  </a:solidFill>
                  <a:latin typeface="Arial" charset="0"/>
                </a:rPr>
                <a:t>	</a:t>
              </a:r>
              <a:r>
                <a:rPr lang="en-US" sz="1400" i="1" dirty="0">
                  <a:solidFill>
                    <a:srgbClr val="000000"/>
                  </a:solidFill>
                  <a:latin typeface="Arial" charset="0"/>
                </a:rPr>
                <a:t>LS</a:t>
              </a:r>
              <a:r>
                <a:rPr lang="en-US" sz="1400" dirty="0">
                  <a:solidFill>
                    <a:srgbClr val="000000"/>
                  </a:solidFill>
                  <a:latin typeface="Arial" charset="0"/>
                </a:rPr>
                <a:t>	    </a:t>
              </a:r>
              <a:r>
                <a:rPr lang="el-GR" sz="1400" dirty="0" smtClean="0">
                  <a:solidFill>
                    <a:srgbClr val="000000"/>
                  </a:solidFill>
                  <a:latin typeface="Arial" charset="0"/>
                </a:rPr>
                <a:t>Χρ. </a:t>
              </a:r>
              <a:r>
                <a:rPr lang="el-GR" sz="1400" dirty="0" err="1" smtClean="0">
                  <a:solidFill>
                    <a:srgbClr val="000000"/>
                  </a:solidFill>
                  <a:latin typeface="Arial" charset="0"/>
                </a:rPr>
                <a:t>Περιθόριο</a:t>
              </a:r>
              <a:endParaRPr lang="en-US" sz="900" dirty="0">
                <a:solidFill>
                  <a:srgbClr val="000000"/>
                </a:solidFill>
                <a:latin typeface="Arial" charset="0"/>
              </a:endParaRPr>
            </a:p>
            <a:p>
              <a:pPr defTabSz="762000" eaLnBrk="0" hangingPunct="0">
                <a:tabLst>
                  <a:tab pos="455613" algn="r"/>
                  <a:tab pos="1257300" algn="r"/>
                  <a:tab pos="2060575" algn="r"/>
                  <a:tab pos="2624138" algn="r"/>
                  <a:tab pos="3198813" algn="r"/>
                </a:tabLst>
                <a:defRPr/>
              </a:pPr>
              <a:r>
                <a:rPr lang="en-US" sz="900" b="1" dirty="0">
                  <a:solidFill>
                    <a:srgbClr val="000000"/>
                  </a:solidFill>
                  <a:latin typeface="Arial" charset="0"/>
                </a:rPr>
                <a:t>	</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	12	0	2	2</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t>
              </a:r>
              <a:r>
                <a:rPr lang="en-US" b="1" dirty="0">
                  <a:solidFill>
                    <a:srgbClr val="F05C3F"/>
                  </a:solidFill>
                  <a:effectLst>
                    <a:outerShdw blurRad="38100" dist="38100" dir="2700000" algn="tl">
                      <a:srgbClr val="C0C0C0"/>
                    </a:outerShdw>
                  </a:effectLst>
                  <a:latin typeface="Arial" charset="0"/>
                </a:rPr>
                <a:t>B	9	0	0	0</a:t>
              </a:r>
              <a:endParaRPr lang="en-US" b="1" dirty="0">
                <a:solidFill>
                  <a:srgbClr val="000000"/>
                </a:solidFill>
                <a:latin typeface="Arial" charset="0"/>
              </a:endParaRP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C	10	12	14	2</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t>
              </a:r>
              <a:r>
                <a:rPr lang="en-US" b="1" dirty="0">
                  <a:solidFill>
                    <a:srgbClr val="F05C3F"/>
                  </a:solidFill>
                  <a:effectLst>
                    <a:outerShdw blurRad="38100" dist="38100" dir="2700000" algn="tl">
                      <a:srgbClr val="C0C0C0"/>
                    </a:outerShdw>
                  </a:effectLst>
                  <a:latin typeface="Arial" charset="0"/>
                </a:rPr>
                <a:t>D	10	9	9	0</a:t>
              </a:r>
              <a:endParaRPr lang="en-US" b="1" dirty="0">
                <a:solidFill>
                  <a:srgbClr val="000000"/>
                </a:solidFill>
                <a:latin typeface="Arial" charset="0"/>
              </a:endParaRP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E	24	9	35	26</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F	10	12	53	41</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G	35	22	24	2</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t>
              </a:r>
              <a:r>
                <a:rPr lang="en-US" b="1" dirty="0">
                  <a:solidFill>
                    <a:srgbClr val="F05C3F"/>
                  </a:solidFill>
                  <a:effectLst>
                    <a:outerShdw blurRad="38100" dist="38100" dir="2700000" algn="tl">
                      <a:srgbClr val="C0C0C0"/>
                    </a:outerShdw>
                  </a:effectLst>
                  <a:latin typeface="Arial" charset="0"/>
                </a:rPr>
                <a:t>H	40	19	19	0</a:t>
              </a:r>
              <a:endParaRPr lang="en-US" b="1" dirty="0">
                <a:solidFill>
                  <a:srgbClr val="000000"/>
                </a:solidFill>
                <a:latin typeface="Arial" charset="0"/>
              </a:endParaRP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I	15	12	48	36</a:t>
              </a:r>
            </a:p>
            <a:p>
              <a:pPr defTabSz="762000" eaLnBrk="0" hangingPunct="0">
                <a:tabLst>
                  <a:tab pos="455613" algn="r"/>
                  <a:tab pos="1257300" algn="r"/>
                  <a:tab pos="2060575" algn="r"/>
                  <a:tab pos="2624138" algn="r"/>
                  <a:tab pos="3198813" algn="r"/>
                </a:tabLst>
                <a:defRPr/>
              </a:pPr>
              <a:r>
                <a:rPr lang="en-US" b="1" dirty="0">
                  <a:solidFill>
                    <a:srgbClr val="000000"/>
                  </a:solidFill>
                  <a:latin typeface="Arial" charset="0"/>
                </a:rPr>
                <a:t>	</a:t>
              </a:r>
              <a:r>
                <a:rPr lang="en-US" b="1" dirty="0">
                  <a:solidFill>
                    <a:srgbClr val="F05C3F"/>
                  </a:solidFill>
                  <a:effectLst>
                    <a:outerShdw blurRad="38100" dist="38100" dir="2700000" algn="tl">
                      <a:srgbClr val="C0C0C0"/>
                    </a:outerShdw>
                  </a:effectLst>
                  <a:latin typeface="Arial" charset="0"/>
                </a:rPr>
                <a:t>J	4	59	59	0</a:t>
              </a:r>
            </a:p>
            <a:p>
              <a:pPr defTabSz="762000" eaLnBrk="0" hangingPunct="0">
                <a:tabLst>
                  <a:tab pos="455613" algn="r"/>
                  <a:tab pos="1257300" algn="r"/>
                  <a:tab pos="2060575" algn="r"/>
                  <a:tab pos="2624138" algn="r"/>
                  <a:tab pos="3198813" algn="r"/>
                </a:tabLst>
                <a:defRPr/>
              </a:pPr>
              <a:r>
                <a:rPr lang="en-US" b="1" dirty="0">
                  <a:solidFill>
                    <a:srgbClr val="F05C3F"/>
                  </a:solidFill>
                  <a:effectLst>
                    <a:outerShdw blurRad="38100" dist="38100" dir="2700000" algn="tl">
                      <a:srgbClr val="C0C0C0"/>
                    </a:outerShdw>
                  </a:effectLst>
                  <a:latin typeface="Arial" charset="0"/>
                </a:rPr>
                <a:t>	K	6	63	63	0</a:t>
              </a:r>
              <a:endParaRPr lang="en-US" b="1" dirty="0">
                <a:solidFill>
                  <a:srgbClr val="000000"/>
                </a:solidFill>
                <a:latin typeface="Arial" charset="0"/>
              </a:endParaRPr>
            </a:p>
          </p:txBody>
        </p:sp>
        <p:sp>
          <p:nvSpPr>
            <p:cNvPr id="65628" name="Line 126"/>
            <p:cNvSpPr>
              <a:spLocks noChangeShapeType="1"/>
            </p:cNvSpPr>
            <p:nvPr/>
          </p:nvSpPr>
          <p:spPr bwMode="auto">
            <a:xfrm>
              <a:off x="241" y="603"/>
              <a:ext cx="224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65625" name="Rectangle 127"/>
          <p:cNvSpPr>
            <a:spLocks noChangeArrowheads="1"/>
          </p:cNvSpPr>
          <p:nvPr/>
        </p:nvSpPr>
        <p:spPr bwMode="auto">
          <a:xfrm>
            <a:off x="7883525" y="3536950"/>
            <a:ext cx="79829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000000"/>
                </a:solidFill>
                <a:latin typeface="Arial" charset="0"/>
              </a:rPr>
              <a:t>Τέλος</a:t>
            </a:r>
            <a:endParaRPr lang="en-US" altLang="el-GR" dirty="0">
              <a:solidFill>
                <a:srgbClr val="000000"/>
              </a:solidFill>
              <a:latin typeface="Arial" charset="0"/>
            </a:endParaRPr>
          </a:p>
        </p:txBody>
      </p:sp>
    </p:spTree>
    <p:extLst>
      <p:ext uri="{BB962C8B-B14F-4D97-AF65-F5344CB8AC3E}">
        <p14:creationId xmlns:p14="http://schemas.microsoft.com/office/powerpoint/2010/main" val="20314624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idx="1"/>
          </p:nvPr>
        </p:nvSpPr>
        <p:spPr/>
        <p:txBody>
          <a:bodyPr/>
          <a:lstStyle/>
          <a:p>
            <a:pPr eaLnBrk="1" hangingPunct="1"/>
            <a:r>
              <a:rPr lang="el-GR" altLang="el-GR" smtClean="0"/>
              <a:t>Δικτυακή ανάλυση</a:t>
            </a:r>
          </a:p>
          <a:p>
            <a:pPr eaLnBrk="1" hangingPunct="1"/>
            <a:r>
              <a:rPr lang="el-GR" altLang="el-GR" smtClean="0"/>
              <a:t>Αναπτύχθηκαν τη δεκαετία του 50</a:t>
            </a:r>
          </a:p>
          <a:p>
            <a:pPr lvl="1" eaLnBrk="1" hangingPunct="1"/>
            <a:r>
              <a:rPr lang="en-US" altLang="el-GR" smtClean="0"/>
              <a:t>CPM </a:t>
            </a:r>
            <a:r>
              <a:rPr lang="el-GR" altLang="el-GR" smtClean="0"/>
              <a:t>από τον </a:t>
            </a:r>
            <a:r>
              <a:rPr lang="en-US" altLang="el-GR" smtClean="0"/>
              <a:t>DuPont </a:t>
            </a:r>
            <a:r>
              <a:rPr lang="el-GR" altLang="el-GR" smtClean="0"/>
              <a:t>για χημικά εργοστάσια </a:t>
            </a:r>
            <a:r>
              <a:rPr lang="en-US" altLang="el-GR" smtClean="0"/>
              <a:t>(1957)</a:t>
            </a:r>
          </a:p>
          <a:p>
            <a:pPr lvl="1" eaLnBrk="1" hangingPunct="1"/>
            <a:r>
              <a:rPr lang="en-US" altLang="el-GR" smtClean="0"/>
              <a:t>PERT </a:t>
            </a:r>
            <a:r>
              <a:rPr lang="el-GR" altLang="el-GR" smtClean="0"/>
              <a:t>από </a:t>
            </a:r>
            <a:r>
              <a:rPr lang="en-US" altLang="el-GR" smtClean="0"/>
              <a:t>Booz, Allen &amp; Hamilton </a:t>
            </a:r>
            <a:r>
              <a:rPr lang="el-GR" altLang="el-GR" smtClean="0"/>
              <a:t>για το </a:t>
            </a:r>
            <a:r>
              <a:rPr lang="en-US" altLang="el-GR" smtClean="0"/>
              <a:t>U.S. Navy, </a:t>
            </a:r>
            <a:r>
              <a:rPr lang="el-GR" altLang="el-GR" smtClean="0"/>
              <a:t>για τον πύραυλο </a:t>
            </a:r>
            <a:r>
              <a:rPr lang="en-US" altLang="el-GR" smtClean="0"/>
              <a:t>Polaris (1958)</a:t>
            </a:r>
            <a:endParaRPr lang="el-GR" altLang="el-GR" smtClean="0"/>
          </a:p>
          <a:p>
            <a:pPr eaLnBrk="1" hangingPunct="1"/>
            <a:r>
              <a:rPr lang="el-GR" altLang="el-GR" smtClean="0"/>
              <a:t>Ορίζουν σχέσεις μεταξύ δραστηριοτήτων</a:t>
            </a:r>
          </a:p>
          <a:p>
            <a:pPr eaLnBrk="1" hangingPunct="1"/>
            <a:r>
              <a:rPr lang="el-GR" altLang="el-GR" smtClean="0"/>
              <a:t>Ορίζουν διαφορετικές εκτιμήσεις χρόνου</a:t>
            </a:r>
            <a:endParaRPr lang="en-US" altLang="el-GR" smtClean="0"/>
          </a:p>
          <a:p>
            <a:pPr lvl="1" eaLnBrk="1" hangingPunct="1"/>
            <a:endParaRPr lang="el-GR" altLang="el-GR" smtClean="0"/>
          </a:p>
        </p:txBody>
      </p:sp>
      <p:sp>
        <p:nvSpPr>
          <p:cNvPr id="8194" name="Rectangle 4"/>
          <p:cNvSpPr>
            <a:spLocks noGrp="1" noChangeArrowheads="1"/>
          </p:cNvSpPr>
          <p:nvPr>
            <p:ph type="title"/>
          </p:nvPr>
        </p:nvSpPr>
        <p:spPr/>
        <p:txBody>
          <a:bodyPr/>
          <a:lstStyle/>
          <a:p>
            <a:pPr eaLnBrk="1" fontAlgn="auto" hangingPunct="1">
              <a:spcAft>
                <a:spcPts val="0"/>
              </a:spcAft>
              <a:defRPr/>
            </a:pPr>
            <a:r>
              <a:rPr lang="en-US" smtClean="0"/>
              <a:t>PERT </a:t>
            </a:r>
            <a:r>
              <a:rPr lang="el-GR" smtClean="0"/>
              <a:t>και </a:t>
            </a:r>
            <a:r>
              <a:rPr lang="en-US" smtClean="0"/>
              <a:t>CPM</a:t>
            </a:r>
            <a:endParaRPr lang="el-GR" smtClean="0"/>
          </a:p>
        </p:txBody>
      </p:sp>
    </p:spTree>
    <p:extLst>
      <p:ext uri="{BB962C8B-B14F-4D97-AF65-F5344CB8AC3E}">
        <p14:creationId xmlns:p14="http://schemas.microsoft.com/office/powerpoint/2010/main" val="8684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l-GR" sz="2800" dirty="0" smtClean="0"/>
              <a:t>Slack &amp; Float</a:t>
            </a:r>
          </a:p>
          <a:p>
            <a:pPr lvl="1" eaLnBrk="1" hangingPunct="1">
              <a:lnSpc>
                <a:spcPct val="90000"/>
              </a:lnSpc>
            </a:pPr>
            <a:r>
              <a:rPr lang="en-US" altLang="el-GR" sz="2400" b="1" dirty="0" smtClean="0"/>
              <a:t>Float &amp; Slack</a:t>
            </a:r>
            <a:r>
              <a:rPr lang="en-US" altLang="el-GR" sz="2400" dirty="0" smtClean="0"/>
              <a:t>: </a:t>
            </a:r>
            <a:r>
              <a:rPr lang="el-GR" altLang="el-GR" sz="2400" dirty="0" smtClean="0"/>
              <a:t>συνώνυμα </a:t>
            </a:r>
            <a:endParaRPr lang="en-US" altLang="el-GR" sz="2400" dirty="0" smtClean="0"/>
          </a:p>
          <a:p>
            <a:pPr lvl="1" eaLnBrk="1" hangingPunct="1">
              <a:lnSpc>
                <a:spcPct val="90000"/>
              </a:lnSpc>
            </a:pPr>
            <a:r>
              <a:rPr lang="en-US" altLang="el-GR" sz="2400" b="1" dirty="0" smtClean="0"/>
              <a:t>Free Slack</a:t>
            </a:r>
          </a:p>
          <a:p>
            <a:pPr lvl="3" eaLnBrk="1" hangingPunct="1">
              <a:lnSpc>
                <a:spcPct val="90000"/>
              </a:lnSpc>
            </a:pPr>
            <a:r>
              <a:rPr lang="el-GR" altLang="el-GR" dirty="0" smtClean="0"/>
              <a:t>Ο χρόνος που μπορεί να καθυστερήσει μια δραστηριότητα χωρίς να καθυστερήσει η επόμενη</a:t>
            </a:r>
            <a:endParaRPr lang="en-US" altLang="el-GR" dirty="0" smtClean="0"/>
          </a:p>
          <a:p>
            <a:pPr lvl="1" eaLnBrk="1" hangingPunct="1">
              <a:lnSpc>
                <a:spcPct val="90000"/>
              </a:lnSpc>
            </a:pPr>
            <a:r>
              <a:rPr lang="en-US" altLang="el-GR" sz="2400" b="1" dirty="0" smtClean="0"/>
              <a:t>Total Slack</a:t>
            </a:r>
          </a:p>
          <a:p>
            <a:pPr lvl="3" eaLnBrk="1" hangingPunct="1">
              <a:lnSpc>
                <a:spcPct val="90000"/>
              </a:lnSpc>
            </a:pPr>
            <a:r>
              <a:rPr lang="el-GR" altLang="el-GR" dirty="0" smtClean="0"/>
              <a:t>Ο χρόνος που μπορεί να καθυστερήσει μια δραστηριότητα χωρίς να καθυστερήσει το έργο</a:t>
            </a:r>
            <a:endParaRPr lang="en-US" altLang="el-GR" dirty="0" smtClean="0"/>
          </a:p>
          <a:p>
            <a:pPr lvl="1" eaLnBrk="1" hangingPunct="1">
              <a:lnSpc>
                <a:spcPct val="90000"/>
              </a:lnSpc>
            </a:pPr>
            <a:r>
              <a:rPr lang="en-US" altLang="el-GR" sz="1700" b="1" dirty="0" smtClean="0"/>
              <a:t>Project slack </a:t>
            </a:r>
          </a:p>
          <a:p>
            <a:pPr lvl="3" eaLnBrk="1" hangingPunct="1">
              <a:lnSpc>
                <a:spcPct val="90000"/>
              </a:lnSpc>
            </a:pPr>
            <a:r>
              <a:rPr lang="el-GR" altLang="el-GR" dirty="0" smtClean="0"/>
              <a:t>Ο χρόνος που μπορεί να καθυστερήσει ένα έργο χωρίς να καθυστερήσει μια εξωτερική δραστηριότητα</a:t>
            </a:r>
            <a:endParaRPr lang="en-US" altLang="el-GR" dirty="0" smtClean="0"/>
          </a:p>
          <a:p>
            <a:pPr lvl="1" eaLnBrk="1" hangingPunct="1">
              <a:lnSpc>
                <a:spcPct val="90000"/>
              </a:lnSpc>
            </a:pPr>
            <a:r>
              <a:rPr lang="en-US" altLang="el-GR" sz="2400" dirty="0" smtClean="0"/>
              <a:t>Slack Time T</a:t>
            </a:r>
            <a:r>
              <a:rPr lang="en-US" altLang="el-GR" sz="2400" baseline="-25000" dirty="0" smtClean="0"/>
              <a:t>S</a:t>
            </a:r>
            <a:r>
              <a:rPr lang="en-US" altLang="el-GR" sz="2400" dirty="0" smtClean="0"/>
              <a:t> = T</a:t>
            </a:r>
            <a:r>
              <a:rPr lang="en-US" altLang="el-GR" sz="2400" baseline="-25000" dirty="0" smtClean="0"/>
              <a:t>L</a:t>
            </a:r>
            <a:r>
              <a:rPr lang="en-US" altLang="el-GR" sz="2400" dirty="0" smtClean="0"/>
              <a:t> – T</a:t>
            </a:r>
            <a:r>
              <a:rPr lang="en-US" altLang="el-GR" sz="2400" baseline="-25000" dirty="0" smtClean="0"/>
              <a:t>E</a:t>
            </a:r>
          </a:p>
          <a:p>
            <a:pPr lvl="2" eaLnBrk="1" hangingPunct="1">
              <a:lnSpc>
                <a:spcPct val="90000"/>
              </a:lnSpc>
            </a:pPr>
            <a:r>
              <a:rPr lang="en-US" altLang="el-GR" sz="2000" dirty="0" smtClean="0"/>
              <a:t>T</a:t>
            </a:r>
            <a:r>
              <a:rPr lang="en-US" altLang="el-GR" sz="2000" baseline="-25000" dirty="0" smtClean="0"/>
              <a:t>E</a:t>
            </a:r>
            <a:r>
              <a:rPr lang="en-US" altLang="el-GR" sz="2000" dirty="0" smtClean="0"/>
              <a:t> = earliest time an event can take place</a:t>
            </a:r>
          </a:p>
          <a:p>
            <a:pPr lvl="2" eaLnBrk="1" hangingPunct="1">
              <a:lnSpc>
                <a:spcPct val="90000"/>
              </a:lnSpc>
            </a:pPr>
            <a:r>
              <a:rPr lang="en-US" altLang="el-GR" sz="2000" dirty="0" smtClean="0"/>
              <a:t>T</a:t>
            </a:r>
            <a:r>
              <a:rPr lang="en-US" altLang="el-GR" sz="2000" baseline="-25000" dirty="0" smtClean="0"/>
              <a:t>L</a:t>
            </a:r>
            <a:r>
              <a:rPr lang="en-US" altLang="el-GR" sz="2000" dirty="0" smtClean="0"/>
              <a:t> = latest date it can occur w/o extending project’s completion date</a:t>
            </a:r>
          </a:p>
        </p:txBody>
      </p:sp>
      <p:sp>
        <p:nvSpPr>
          <p:cNvPr id="22530" name="Rectangle 2"/>
          <p:cNvSpPr>
            <a:spLocks noGrp="1" noChangeArrowheads="1"/>
          </p:cNvSpPr>
          <p:nvPr>
            <p:ph type="title"/>
          </p:nvPr>
        </p:nvSpPr>
        <p:spPr/>
        <p:txBody>
          <a:bodyPr/>
          <a:lstStyle/>
          <a:p>
            <a:pPr eaLnBrk="1" fontAlgn="auto" hangingPunct="1">
              <a:spcAft>
                <a:spcPts val="0"/>
              </a:spcAft>
              <a:defRPr/>
            </a:pPr>
            <a:r>
              <a:rPr lang="el-GR" dirty="0" smtClean="0"/>
              <a:t>Ορολογία</a:t>
            </a:r>
            <a:endParaRPr lang="en-US" dirty="0"/>
          </a:p>
        </p:txBody>
      </p:sp>
    </p:spTree>
    <p:extLst>
      <p:ext uri="{BB962C8B-B14F-4D97-AF65-F5344CB8AC3E}">
        <p14:creationId xmlns:p14="http://schemas.microsoft.com/office/powerpoint/2010/main" val="2033413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B3A2C54A-0CF4-41BF-BEC7-9C3F46E32AA3}" type="datetime8">
              <a:rPr lang="en-US" altLang="el-GR" smtClean="0"/>
              <a:pPr eaLnBrk="1" hangingPunct="1"/>
              <a:t>3/16/2016 11:46 AM</a:t>
            </a:fld>
            <a:endParaRPr lang="en-US" altLang="el-GR" smtClean="0"/>
          </a:p>
        </p:txBody>
      </p:sp>
      <p:sp>
        <p:nvSpPr>
          <p:cNvPr id="67587" name="Slide Number Placeholder 4"/>
          <p:cNvSpPr>
            <a:spLocks noGrp="1"/>
          </p:cNvSpPr>
          <p:nvPr>
            <p:ph type="sldNum" sz="quarter" idx="12"/>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fld id="{7134E8B2-B5E6-4B84-B547-8E8A81A4F040}" type="slidenum">
              <a:rPr lang="ar-SA" altLang="el-GR" sz="1200" smtClean="0">
                <a:solidFill>
                  <a:schemeClr val="tx2"/>
                </a:solidFill>
              </a:rPr>
              <a:pPr algn="l" eaLnBrk="1" hangingPunct="1"/>
              <a:t>51</a:t>
            </a:fld>
            <a:endParaRPr lang="en-US" altLang="el-GR" sz="1200" smtClean="0">
              <a:solidFill>
                <a:schemeClr val="tx2"/>
              </a:solidFill>
            </a:endParaRPr>
          </a:p>
        </p:txBody>
      </p:sp>
      <p:sp>
        <p:nvSpPr>
          <p:cNvPr id="538627" name="Rectangle 3"/>
          <p:cNvSpPr>
            <a:spLocks noChangeArrowheads="1"/>
          </p:cNvSpPr>
          <p:nvPr/>
        </p:nvSpPr>
        <p:spPr bwMode="auto">
          <a:xfrm>
            <a:off x="623888" y="322263"/>
            <a:ext cx="2590790" cy="515937"/>
          </a:xfrm>
          <a:prstGeom prst="rect">
            <a:avLst/>
          </a:prstGeom>
          <a:solidFill>
            <a:schemeClr val="bg1"/>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381000" indent="-381000">
              <a:spcBef>
                <a:spcPct val="20000"/>
              </a:spcBef>
              <a:buClr>
                <a:srgbClr val="CC3300"/>
              </a:buClr>
              <a:buSzPct val="120000"/>
              <a:buFont typeface="Webdings" pitchFamily="18" charset="2"/>
              <a:buChar char="&lt;"/>
              <a:defRPr/>
            </a:pPr>
            <a:r>
              <a:rPr lang="el-GR" sz="2800" dirty="0">
                <a:solidFill>
                  <a:srgbClr val="CC3300"/>
                </a:solidFill>
                <a:effectLst>
                  <a:outerShdw blurRad="38100" dist="38100" dir="2700000" algn="tl">
                    <a:srgbClr val="C0C0C0"/>
                  </a:outerShdw>
                </a:effectLst>
              </a:rPr>
              <a:t>Παράδειγμα</a:t>
            </a:r>
            <a:endParaRPr lang="de-DE" sz="2800" dirty="0">
              <a:solidFill>
                <a:srgbClr val="CC3300"/>
              </a:solidFill>
              <a:effectLst>
                <a:outerShdw blurRad="38100" dist="38100" dir="2700000" algn="tl">
                  <a:srgbClr val="C0C0C0"/>
                </a:outerShdw>
              </a:effectLst>
            </a:endParaRPr>
          </a:p>
        </p:txBody>
      </p:sp>
      <p:graphicFrame>
        <p:nvGraphicFramePr>
          <p:cNvPr id="6" name="Table 5"/>
          <p:cNvGraphicFramePr>
            <a:graphicFrameLocks noGrp="1"/>
          </p:cNvGraphicFramePr>
          <p:nvPr/>
        </p:nvGraphicFramePr>
        <p:xfrm>
          <a:off x="900113" y="1928813"/>
          <a:ext cx="6538912" cy="3352800"/>
        </p:xfrm>
        <a:graphic>
          <a:graphicData uri="http://schemas.openxmlformats.org/drawingml/2006/table">
            <a:tbl>
              <a:tblPr>
                <a:tableStyleId>{ED083AE6-46FA-4A59-8FB0-9F97EB10719F}</a:tableStyleId>
              </a:tblPr>
              <a:tblGrid>
                <a:gridCol w="2274586"/>
                <a:gridCol w="2348596"/>
                <a:gridCol w="1915730"/>
              </a:tblGrid>
              <a:tr h="270933">
                <a:tc>
                  <a:txBody>
                    <a:bodyPr/>
                    <a:lstStyle/>
                    <a:p>
                      <a:pPr algn="ctr" rtl="0">
                        <a:spcAft>
                          <a:spcPts val="0"/>
                        </a:spcAft>
                      </a:pPr>
                      <a:r>
                        <a:rPr lang="el-GR" sz="2000" b="1" dirty="0" smtClean="0"/>
                        <a:t>Δραστηριότητα</a:t>
                      </a:r>
                      <a:endParaRPr lang="en-US" sz="2000" b="1" dirty="0">
                        <a:latin typeface="Times New Roman"/>
                        <a:ea typeface="Times New Roman"/>
                        <a:cs typeface="Arial"/>
                      </a:endParaRPr>
                    </a:p>
                  </a:txBody>
                  <a:tcPr marL="68575" marR="68575" marT="0" marB="0">
                    <a:solidFill>
                      <a:srgbClr val="F8F9BD"/>
                    </a:solidFill>
                  </a:tcPr>
                </a:tc>
                <a:tc>
                  <a:txBody>
                    <a:bodyPr/>
                    <a:lstStyle/>
                    <a:p>
                      <a:pPr algn="ctr" rtl="0">
                        <a:spcAft>
                          <a:spcPts val="0"/>
                        </a:spcAft>
                      </a:pPr>
                      <a:r>
                        <a:rPr lang="el-GR" sz="2000" b="1" dirty="0" smtClean="0"/>
                        <a:t>Προηγούμενη</a:t>
                      </a:r>
                      <a:endParaRPr lang="en-US" sz="2000" b="1" dirty="0">
                        <a:latin typeface="Times New Roman"/>
                        <a:ea typeface="Times New Roman"/>
                        <a:cs typeface="Arial"/>
                      </a:endParaRPr>
                    </a:p>
                  </a:txBody>
                  <a:tcPr marL="68575" marR="68575" marT="0" marB="0">
                    <a:solidFill>
                      <a:srgbClr val="F8F9BD"/>
                    </a:solidFill>
                  </a:tcPr>
                </a:tc>
                <a:tc>
                  <a:txBody>
                    <a:bodyPr/>
                    <a:lstStyle/>
                    <a:p>
                      <a:pPr algn="ctr" rtl="0">
                        <a:spcAft>
                          <a:spcPts val="0"/>
                        </a:spcAft>
                      </a:pPr>
                      <a:r>
                        <a:rPr lang="el-GR" sz="2000" b="1" dirty="0" smtClean="0"/>
                        <a:t>Διάρκεια</a:t>
                      </a:r>
                      <a:endParaRPr lang="en-US" sz="2000" b="1" dirty="0">
                        <a:latin typeface="Times New Roman"/>
                        <a:ea typeface="Times New Roman"/>
                        <a:cs typeface="Arial"/>
                      </a:endParaRPr>
                    </a:p>
                  </a:txBody>
                  <a:tcPr marL="68575" marR="68575" marT="0" marB="0">
                    <a:solidFill>
                      <a:srgbClr val="F8F9BD"/>
                    </a:solidFill>
                  </a:tcPr>
                </a:tc>
              </a:tr>
              <a:tr h="2167467">
                <a:tc>
                  <a:txBody>
                    <a:bodyPr/>
                    <a:lstStyle/>
                    <a:p>
                      <a:pPr algn="ctr" rtl="0">
                        <a:spcAft>
                          <a:spcPts val="0"/>
                        </a:spcAft>
                      </a:pPr>
                      <a:r>
                        <a:rPr lang="en-US" sz="2000" dirty="0" smtClean="0"/>
                        <a:t>E</a:t>
                      </a:r>
                      <a:endParaRPr lang="en-US" sz="2000" dirty="0"/>
                    </a:p>
                    <a:p>
                      <a:pPr algn="ctr" rtl="0">
                        <a:spcAft>
                          <a:spcPts val="0"/>
                        </a:spcAft>
                      </a:pPr>
                      <a:r>
                        <a:rPr lang="en-US" sz="2000" dirty="0"/>
                        <a:t>B</a:t>
                      </a:r>
                    </a:p>
                    <a:p>
                      <a:pPr algn="ctr" rtl="0">
                        <a:spcAft>
                          <a:spcPts val="0"/>
                        </a:spcAft>
                      </a:pPr>
                      <a:r>
                        <a:rPr lang="en-US" sz="2000" dirty="0"/>
                        <a:t>C</a:t>
                      </a:r>
                    </a:p>
                    <a:p>
                      <a:pPr algn="ctr" rtl="0">
                        <a:spcAft>
                          <a:spcPts val="0"/>
                        </a:spcAft>
                      </a:pPr>
                      <a:r>
                        <a:rPr lang="en-US" sz="2000" dirty="0" smtClean="0"/>
                        <a:t>G</a:t>
                      </a:r>
                      <a:endParaRPr lang="en-US" sz="2000" dirty="0"/>
                    </a:p>
                    <a:p>
                      <a:pPr algn="ctr" rtl="0">
                        <a:spcAft>
                          <a:spcPts val="0"/>
                        </a:spcAft>
                      </a:pPr>
                      <a:r>
                        <a:rPr lang="en-US" sz="2000" dirty="0"/>
                        <a:t>F</a:t>
                      </a:r>
                    </a:p>
                    <a:p>
                      <a:pPr algn="ctr" rtl="0">
                        <a:spcAft>
                          <a:spcPts val="0"/>
                        </a:spcAft>
                      </a:pPr>
                      <a:r>
                        <a:rPr lang="en-US" sz="2000" dirty="0" smtClean="0"/>
                        <a:t>A</a:t>
                      </a:r>
                      <a:endParaRPr lang="en-US" sz="2000" dirty="0"/>
                    </a:p>
                    <a:p>
                      <a:pPr algn="ctr" rtl="0">
                        <a:spcAft>
                          <a:spcPts val="0"/>
                        </a:spcAft>
                      </a:pPr>
                      <a:r>
                        <a:rPr lang="en-US" sz="2000" dirty="0" smtClean="0"/>
                        <a:t>H</a:t>
                      </a:r>
                      <a:endParaRPr lang="en-US" sz="2000" dirty="0"/>
                    </a:p>
                    <a:p>
                      <a:pPr algn="ctr" rtl="0">
                        <a:spcAft>
                          <a:spcPts val="0"/>
                        </a:spcAft>
                      </a:pPr>
                      <a:r>
                        <a:rPr lang="en-US" sz="2000" dirty="0" smtClean="0"/>
                        <a:t>D</a:t>
                      </a:r>
                    </a:p>
                    <a:p>
                      <a:pPr algn="ctr" rtl="0">
                        <a:spcAft>
                          <a:spcPts val="0"/>
                        </a:spcAft>
                      </a:pPr>
                      <a:r>
                        <a:rPr lang="en-US" sz="2000" dirty="0" smtClean="0"/>
                        <a:t>I</a:t>
                      </a:r>
                    </a:p>
                    <a:p>
                      <a:pPr algn="ctr" rtl="0">
                        <a:spcAft>
                          <a:spcPts val="0"/>
                        </a:spcAft>
                      </a:pPr>
                      <a:r>
                        <a:rPr lang="en-US" sz="2000" dirty="0" smtClean="0"/>
                        <a:t>J</a:t>
                      </a:r>
                      <a:endParaRPr lang="en-US" sz="2000" dirty="0">
                        <a:latin typeface="Times New Roman"/>
                        <a:ea typeface="Times New Roman"/>
                        <a:cs typeface="Arial"/>
                      </a:endParaRPr>
                    </a:p>
                  </a:txBody>
                  <a:tcPr marL="68575" marR="68575" marT="0" marB="0">
                    <a:solidFill>
                      <a:srgbClr val="F8F9BD"/>
                    </a:solidFill>
                  </a:tcPr>
                </a:tc>
                <a:tc>
                  <a:txBody>
                    <a:bodyPr/>
                    <a:lstStyle/>
                    <a:p>
                      <a:pPr algn="ctr" rtl="0">
                        <a:spcAft>
                          <a:spcPts val="0"/>
                        </a:spcAft>
                      </a:pPr>
                      <a:r>
                        <a:rPr lang="en-US" sz="2000" dirty="0" smtClean="0"/>
                        <a:t>B, C</a:t>
                      </a:r>
                      <a:endParaRPr lang="en-US" sz="2000" dirty="0"/>
                    </a:p>
                    <a:p>
                      <a:pPr algn="ctr" rtl="0">
                        <a:spcAft>
                          <a:spcPts val="0"/>
                        </a:spcAft>
                      </a:pPr>
                      <a:r>
                        <a:rPr lang="en-US" sz="2000" dirty="0" smtClean="0"/>
                        <a:t>A</a:t>
                      </a:r>
                      <a:endParaRPr lang="en-US" sz="2000" dirty="0"/>
                    </a:p>
                    <a:p>
                      <a:pPr algn="ctr" rtl="0">
                        <a:spcAft>
                          <a:spcPts val="0"/>
                        </a:spcAft>
                      </a:pPr>
                      <a:r>
                        <a:rPr lang="en-US" sz="2000" dirty="0" smtClean="0"/>
                        <a:t>A</a:t>
                      </a:r>
                      <a:endParaRPr lang="en-US" sz="2000" dirty="0"/>
                    </a:p>
                    <a:p>
                      <a:pPr algn="ctr" rtl="0">
                        <a:spcAft>
                          <a:spcPts val="0"/>
                        </a:spcAft>
                      </a:pPr>
                      <a:r>
                        <a:rPr lang="en-US" sz="2000" dirty="0" smtClean="0"/>
                        <a:t>E</a:t>
                      </a:r>
                      <a:endParaRPr lang="en-US" sz="2000" dirty="0"/>
                    </a:p>
                    <a:p>
                      <a:pPr algn="ctr" rtl="0">
                        <a:spcAft>
                          <a:spcPts val="0"/>
                        </a:spcAft>
                      </a:pPr>
                      <a:r>
                        <a:rPr lang="en-US" sz="2000" dirty="0" smtClean="0"/>
                        <a:t>C, D</a:t>
                      </a:r>
                      <a:endParaRPr lang="en-US" sz="2000" dirty="0"/>
                    </a:p>
                    <a:p>
                      <a:pPr algn="ctr" rtl="0">
                        <a:spcAft>
                          <a:spcPts val="0"/>
                        </a:spcAft>
                      </a:pPr>
                      <a:r>
                        <a:rPr lang="en-US" sz="2000" dirty="0"/>
                        <a:t>None</a:t>
                      </a:r>
                    </a:p>
                    <a:p>
                      <a:pPr algn="ctr" rtl="0">
                        <a:spcAft>
                          <a:spcPts val="0"/>
                        </a:spcAft>
                      </a:pPr>
                      <a:r>
                        <a:rPr lang="en-US" sz="2000" dirty="0" smtClean="0"/>
                        <a:t>E, F</a:t>
                      </a:r>
                      <a:endParaRPr lang="en-US" sz="2000" dirty="0"/>
                    </a:p>
                    <a:p>
                      <a:pPr algn="ctr" rtl="0">
                        <a:spcAft>
                          <a:spcPts val="0"/>
                        </a:spcAft>
                      </a:pPr>
                      <a:r>
                        <a:rPr lang="en-US" sz="2000" dirty="0" smtClean="0"/>
                        <a:t>A</a:t>
                      </a:r>
                    </a:p>
                    <a:p>
                      <a:pPr algn="ctr" rtl="0">
                        <a:spcAft>
                          <a:spcPts val="0"/>
                        </a:spcAft>
                      </a:pPr>
                      <a:r>
                        <a:rPr lang="en-US" sz="2000" dirty="0" smtClean="0"/>
                        <a:t>F</a:t>
                      </a:r>
                    </a:p>
                    <a:p>
                      <a:pPr algn="ctr" rtl="0">
                        <a:spcAft>
                          <a:spcPts val="0"/>
                        </a:spcAft>
                      </a:pPr>
                      <a:r>
                        <a:rPr lang="en-US" sz="2000" dirty="0" smtClean="0"/>
                        <a:t>G, H, I</a:t>
                      </a:r>
                      <a:endParaRPr lang="en-US" sz="2000" dirty="0">
                        <a:latin typeface="Times New Roman"/>
                        <a:ea typeface="Times New Roman"/>
                        <a:cs typeface="Arial"/>
                      </a:endParaRPr>
                    </a:p>
                  </a:txBody>
                  <a:tcPr marL="68575" marR="68575" marT="0" marB="0">
                    <a:solidFill>
                      <a:srgbClr val="F8F9BD"/>
                    </a:solidFill>
                  </a:tcPr>
                </a:tc>
                <a:tc>
                  <a:txBody>
                    <a:bodyPr/>
                    <a:lstStyle/>
                    <a:p>
                      <a:pPr algn="ctr" rtl="0">
                        <a:spcAft>
                          <a:spcPts val="0"/>
                        </a:spcAft>
                      </a:pPr>
                      <a:r>
                        <a:rPr lang="en-US" sz="2000" dirty="0" smtClean="0"/>
                        <a:t>2</a:t>
                      </a:r>
                      <a:endParaRPr lang="en-US" sz="2000" dirty="0"/>
                    </a:p>
                    <a:p>
                      <a:pPr algn="ctr" rtl="0">
                        <a:spcAft>
                          <a:spcPts val="0"/>
                        </a:spcAft>
                      </a:pPr>
                      <a:r>
                        <a:rPr lang="en-US" sz="2000" dirty="0" smtClean="0"/>
                        <a:t>3</a:t>
                      </a:r>
                      <a:endParaRPr lang="en-US" sz="2000" dirty="0"/>
                    </a:p>
                    <a:p>
                      <a:pPr algn="ctr" rtl="0">
                        <a:spcAft>
                          <a:spcPts val="0"/>
                        </a:spcAft>
                      </a:pPr>
                      <a:r>
                        <a:rPr lang="en-US" sz="2000" dirty="0" smtClean="0"/>
                        <a:t>4</a:t>
                      </a:r>
                      <a:endParaRPr lang="en-US" sz="2000" dirty="0"/>
                    </a:p>
                    <a:p>
                      <a:pPr algn="ctr" rtl="0">
                        <a:spcAft>
                          <a:spcPts val="0"/>
                        </a:spcAft>
                      </a:pPr>
                      <a:r>
                        <a:rPr lang="en-US" sz="2000" dirty="0" smtClean="0"/>
                        <a:t>3</a:t>
                      </a:r>
                      <a:endParaRPr lang="en-US" sz="2000" dirty="0"/>
                    </a:p>
                    <a:p>
                      <a:pPr algn="ctr" rtl="0">
                        <a:spcAft>
                          <a:spcPts val="0"/>
                        </a:spcAft>
                      </a:pPr>
                      <a:r>
                        <a:rPr lang="en-US" sz="2000" dirty="0" smtClean="0"/>
                        <a:t>5</a:t>
                      </a:r>
                      <a:endParaRPr lang="en-US" sz="2000" dirty="0"/>
                    </a:p>
                    <a:p>
                      <a:pPr algn="ctr" rtl="0">
                        <a:spcAft>
                          <a:spcPts val="0"/>
                        </a:spcAft>
                      </a:pPr>
                      <a:r>
                        <a:rPr lang="en-US" sz="2000" dirty="0" smtClean="0"/>
                        <a:t>2</a:t>
                      </a:r>
                      <a:endParaRPr lang="en-US" sz="2000" dirty="0"/>
                    </a:p>
                    <a:p>
                      <a:pPr algn="ctr" rtl="0">
                        <a:spcAft>
                          <a:spcPts val="0"/>
                        </a:spcAft>
                      </a:pPr>
                      <a:r>
                        <a:rPr lang="en-US" sz="2000" dirty="0"/>
                        <a:t>2</a:t>
                      </a:r>
                    </a:p>
                    <a:p>
                      <a:pPr algn="ctr" rtl="0">
                        <a:spcAft>
                          <a:spcPts val="0"/>
                        </a:spcAft>
                      </a:pPr>
                      <a:r>
                        <a:rPr lang="en-US" sz="2000" dirty="0" smtClean="0"/>
                        <a:t>5</a:t>
                      </a:r>
                    </a:p>
                    <a:p>
                      <a:pPr algn="ctr" rtl="0">
                        <a:spcAft>
                          <a:spcPts val="0"/>
                        </a:spcAft>
                      </a:pPr>
                      <a:r>
                        <a:rPr lang="en-US" sz="2000" dirty="0" smtClean="0"/>
                        <a:t>4</a:t>
                      </a:r>
                    </a:p>
                    <a:p>
                      <a:pPr algn="ctr" rtl="0">
                        <a:spcAft>
                          <a:spcPts val="0"/>
                        </a:spcAft>
                      </a:pPr>
                      <a:r>
                        <a:rPr lang="en-US" sz="2000" dirty="0" smtClean="0"/>
                        <a:t>2</a:t>
                      </a:r>
                      <a:endParaRPr lang="en-US" sz="2000" dirty="0">
                        <a:latin typeface="Times New Roman"/>
                        <a:ea typeface="Times New Roman"/>
                        <a:cs typeface="Arial"/>
                      </a:endParaRPr>
                    </a:p>
                  </a:txBody>
                  <a:tcPr marL="68575" marR="68575" marT="0" marB="0">
                    <a:solidFill>
                      <a:srgbClr val="F8F9BD"/>
                    </a:solidFill>
                  </a:tcPr>
                </a:tc>
              </a:tr>
            </a:tbl>
          </a:graphicData>
        </a:graphic>
      </p:graphicFrame>
      <p:sp>
        <p:nvSpPr>
          <p:cNvPr id="7" name="6 - Ορθογώνιο"/>
          <p:cNvSpPr/>
          <p:nvPr/>
        </p:nvSpPr>
        <p:spPr>
          <a:xfrm>
            <a:off x="7086600" y="0"/>
            <a:ext cx="205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Ορθογώνιο"/>
          <p:cNvSpPr/>
          <p:nvPr/>
        </p:nvSpPr>
        <p:spPr>
          <a:xfrm>
            <a:off x="228600" y="6172200"/>
            <a:ext cx="205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69703957"/>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ounded Rectangle 11"/>
          <p:cNvSpPr>
            <a:spLocks noChangeArrowheads="1"/>
          </p:cNvSpPr>
          <p:nvPr/>
        </p:nvSpPr>
        <p:spPr bwMode="auto">
          <a:xfrm>
            <a:off x="914400" y="1371600"/>
            <a:ext cx="7543800" cy="2971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686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388E6B9F-C836-4534-A5D0-9F3E8897F11D}" type="datetime8">
              <a:rPr lang="en-US" altLang="el-GR" smtClean="0"/>
              <a:pPr eaLnBrk="1" hangingPunct="1"/>
              <a:t>3/16/2016 11:46 AM</a:t>
            </a:fld>
            <a:endParaRPr lang="en-US" altLang="el-GR" smtClean="0"/>
          </a:p>
        </p:txBody>
      </p:sp>
      <p:sp>
        <p:nvSpPr>
          <p:cNvPr id="68612" name="Slide Number Placeholder 4"/>
          <p:cNvSpPr>
            <a:spLocks noGrp="1"/>
          </p:cNvSpPr>
          <p:nvPr>
            <p:ph type="sldNum" sz="quarter" idx="12"/>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fld id="{00448744-559D-4723-9322-98EB30AD9627}" type="slidenum">
              <a:rPr lang="ar-SA" altLang="el-GR" sz="1200" smtClean="0">
                <a:solidFill>
                  <a:schemeClr val="tx2"/>
                </a:solidFill>
              </a:rPr>
              <a:pPr algn="l" eaLnBrk="1" hangingPunct="1"/>
              <a:t>52</a:t>
            </a:fld>
            <a:endParaRPr lang="en-US" altLang="el-GR" sz="1200" smtClean="0">
              <a:solidFill>
                <a:schemeClr val="tx2"/>
              </a:solidFill>
            </a:endParaRPr>
          </a:p>
        </p:txBody>
      </p:sp>
      <p:sp>
        <p:nvSpPr>
          <p:cNvPr id="538627" name="Rectangle 3"/>
          <p:cNvSpPr>
            <a:spLocks noChangeArrowheads="1"/>
          </p:cNvSpPr>
          <p:nvPr/>
        </p:nvSpPr>
        <p:spPr bwMode="auto">
          <a:xfrm>
            <a:off x="623888" y="322263"/>
            <a:ext cx="3233732" cy="515937"/>
          </a:xfrm>
          <a:prstGeom prst="rect">
            <a:avLst/>
          </a:prstGeom>
          <a:solidFill>
            <a:schemeClr val="bg1"/>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381000" indent="-381000">
              <a:spcBef>
                <a:spcPct val="20000"/>
              </a:spcBef>
              <a:buClr>
                <a:srgbClr val="CC3300"/>
              </a:buClr>
              <a:buSzPct val="120000"/>
              <a:buFont typeface="Webdings" pitchFamily="18" charset="2"/>
              <a:buChar char="&lt;"/>
              <a:defRPr/>
            </a:pPr>
            <a:r>
              <a:rPr lang="el-GR" sz="2800" dirty="0">
                <a:solidFill>
                  <a:srgbClr val="CC3300"/>
                </a:solidFill>
                <a:effectLst>
                  <a:outerShdw blurRad="38100" dist="38100" dir="2700000" algn="tl">
                    <a:srgbClr val="C0C0C0"/>
                  </a:outerShdw>
                </a:effectLst>
              </a:rPr>
              <a:t>Παράδειγμα</a:t>
            </a:r>
            <a:endParaRPr lang="de-DE" sz="2800" dirty="0">
              <a:solidFill>
                <a:srgbClr val="CC3300"/>
              </a:solidFill>
              <a:effectLst>
                <a:outerShdw blurRad="38100" dist="38100" dir="2700000" algn="tl">
                  <a:srgbClr val="C0C0C0"/>
                </a:outerShdw>
              </a:effectLst>
            </a:endParaRPr>
          </a:p>
        </p:txBody>
      </p:sp>
      <p:sp>
        <p:nvSpPr>
          <p:cNvPr id="34817" name="Rectangle 1"/>
          <p:cNvSpPr>
            <a:spLocks noChangeArrowheads="1"/>
          </p:cNvSpPr>
          <p:nvPr/>
        </p:nvSpPr>
        <p:spPr bwMode="auto">
          <a:xfrm>
            <a:off x="914400" y="1066800"/>
            <a:ext cx="2667000" cy="307975"/>
          </a:xfrm>
          <a:prstGeom prst="rect">
            <a:avLst/>
          </a:prstGeom>
          <a:solidFill>
            <a:schemeClr val="accent2"/>
          </a:solidFill>
          <a:ln w="9525" cap="flat" cmpd="sng">
            <a:solidFill>
              <a:schemeClr val="accent6"/>
            </a:solidFill>
            <a:prstDash val="solid"/>
            <a:miter lim="800000"/>
            <a:headEnd/>
            <a:tailEnd/>
          </a:ln>
          <a:effectLst/>
        </p:spPr>
        <p:txBody>
          <a:bodyPr lIns="0" tIns="0" rIns="0" bIns="0" anchor="ctr">
            <a:spAutoFit/>
          </a:bodyPr>
          <a:lstStyle/>
          <a:p>
            <a:pPr>
              <a:defRPr/>
            </a:pPr>
            <a:r>
              <a:rPr lang="en-US" sz="2000" dirty="0">
                <a:solidFill>
                  <a:schemeClr val="bg1"/>
                </a:solidFill>
                <a:latin typeface="Arial" pitchFamily="34" charset="0"/>
                <a:ea typeface="Times New Roman" pitchFamily="18" charset="0"/>
              </a:rPr>
              <a:t>Time-scaled Diagram</a:t>
            </a:r>
            <a:endParaRPr lang="en-US" sz="2000" dirty="0">
              <a:solidFill>
                <a:schemeClr val="bg1"/>
              </a:solidFill>
              <a:latin typeface="Arial" pitchFamily="34" charset="0"/>
            </a:endParaRPr>
          </a:p>
        </p:txBody>
      </p:sp>
      <p:graphicFrame>
        <p:nvGraphicFramePr>
          <p:cNvPr id="9" name="Table 8"/>
          <p:cNvGraphicFramePr>
            <a:graphicFrameLocks noGrp="1"/>
          </p:cNvGraphicFramePr>
          <p:nvPr/>
        </p:nvGraphicFramePr>
        <p:xfrm>
          <a:off x="1000125" y="5121275"/>
          <a:ext cx="7305675" cy="822960"/>
        </p:xfrm>
        <a:graphic>
          <a:graphicData uri="http://schemas.openxmlformats.org/drawingml/2006/table">
            <a:tbl>
              <a:tblPr/>
              <a:tblGrid>
                <a:gridCol w="1522413"/>
                <a:gridCol w="604837"/>
                <a:gridCol w="592138"/>
                <a:gridCol w="593725"/>
                <a:gridCol w="606425"/>
                <a:gridCol w="581025"/>
                <a:gridCol w="568325"/>
                <a:gridCol w="604837"/>
                <a:gridCol w="606425"/>
                <a:gridCol w="519113"/>
                <a:gridCol w="506412"/>
              </a:tblGrid>
              <a:tr h="274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Δραστηριότητα</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J</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r>
              <a:tr h="274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Total float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r>
              <a:tr h="274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Free float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9BD"/>
                    </a:solidFill>
                  </a:tcPr>
                </a:tc>
              </a:tr>
            </a:tbl>
          </a:graphicData>
        </a:graphic>
      </p:graphicFrame>
      <p:sp>
        <p:nvSpPr>
          <p:cNvPr id="13" name="Rectangle 1"/>
          <p:cNvSpPr>
            <a:spLocks noChangeArrowheads="1"/>
          </p:cNvSpPr>
          <p:nvPr/>
        </p:nvSpPr>
        <p:spPr bwMode="auto">
          <a:xfrm>
            <a:off x="1295400" y="4419600"/>
            <a:ext cx="5705475" cy="615950"/>
          </a:xfrm>
          <a:prstGeom prst="rect">
            <a:avLst/>
          </a:prstGeom>
          <a:solidFill>
            <a:srgbClr val="F8F9BD"/>
          </a:solidFill>
          <a:ln w="9525" cap="flat" cmpd="sng">
            <a:solidFill>
              <a:schemeClr val="accent6"/>
            </a:solidFill>
            <a:prstDash val="solid"/>
            <a:miter lim="800000"/>
            <a:headEnd/>
            <a:tailEnd/>
          </a:ln>
          <a:effectLst/>
        </p:spPr>
        <p:txBody>
          <a:bodyPr lIns="0" tIns="0" rIns="0" bIns="0" anchor="ctr">
            <a:spAutoFit/>
          </a:bodyPr>
          <a:lstStyle/>
          <a:p>
            <a:pPr marL="363538" indent="-363538">
              <a:buClr>
                <a:srgbClr val="FF0000"/>
              </a:buClr>
              <a:buFont typeface="Wingdings" pitchFamily="2" charset="2"/>
              <a:buChar char="Ø"/>
              <a:defRPr/>
            </a:pPr>
            <a:r>
              <a:rPr lang="el-GR" sz="2000">
                <a:latin typeface="Arial" charset="0"/>
                <a:cs typeface="Times New Roman" pitchFamily="18" charset="0"/>
              </a:rPr>
              <a:t>Χρόνος ολοκλήρωσης έργου </a:t>
            </a:r>
            <a:r>
              <a:rPr lang="en-US" sz="2000">
                <a:latin typeface="Arial" charset="0"/>
                <a:cs typeface="Times New Roman" pitchFamily="18" charset="0"/>
              </a:rPr>
              <a:t>= 18 </a:t>
            </a:r>
            <a:r>
              <a:rPr lang="el-GR" sz="2000">
                <a:latin typeface="Arial" charset="0"/>
                <a:cs typeface="Times New Roman" pitchFamily="18" charset="0"/>
              </a:rPr>
              <a:t>ημέρες</a:t>
            </a:r>
            <a:endParaRPr lang="en-US" sz="2000">
              <a:latin typeface="Arial" charset="0"/>
              <a:cs typeface="Times New Roman" pitchFamily="18" charset="0"/>
            </a:endParaRPr>
          </a:p>
          <a:p>
            <a:pPr marL="363538" indent="-363538">
              <a:buClr>
                <a:srgbClr val="FF0000"/>
              </a:buClr>
              <a:buFont typeface="Wingdings" pitchFamily="2" charset="2"/>
              <a:buChar char="Ø"/>
              <a:defRPr/>
            </a:pPr>
            <a:r>
              <a:rPr lang="el-GR" sz="2000">
                <a:latin typeface="Arial" charset="0"/>
              </a:rPr>
              <a:t>Κρίσιμο Μονοπάτι</a:t>
            </a:r>
            <a:r>
              <a:rPr lang="en-US" sz="2000">
                <a:latin typeface="Arial" charset="0"/>
              </a:rPr>
              <a:t>: A, D, F, I J.</a:t>
            </a:r>
          </a:p>
        </p:txBody>
      </p:sp>
      <p:graphicFrame>
        <p:nvGraphicFramePr>
          <p:cNvPr id="10" name="Table 9"/>
          <p:cNvGraphicFramePr>
            <a:graphicFrameLocks noGrp="1"/>
          </p:cNvGraphicFramePr>
          <p:nvPr/>
        </p:nvGraphicFramePr>
        <p:xfrm>
          <a:off x="1143000" y="1676400"/>
          <a:ext cx="7086592" cy="2666997"/>
        </p:xfrm>
        <a:graphic>
          <a:graphicData uri="http://schemas.openxmlformats.org/drawingml/2006/table">
            <a:tbl>
              <a:tblPr/>
              <a:tblGrid>
                <a:gridCol w="392661"/>
                <a:gridCol w="393380"/>
                <a:gridCol w="393380"/>
                <a:gridCol w="393380"/>
                <a:gridCol w="393380"/>
                <a:gridCol w="393380"/>
                <a:gridCol w="393380"/>
                <a:gridCol w="393380"/>
                <a:gridCol w="394099"/>
                <a:gridCol w="393380"/>
                <a:gridCol w="394099"/>
                <a:gridCol w="394099"/>
                <a:gridCol w="394099"/>
                <a:gridCol w="394099"/>
                <a:gridCol w="394099"/>
                <a:gridCol w="394099"/>
                <a:gridCol w="394099"/>
                <a:gridCol w="394099"/>
              </a:tblGrid>
              <a:tr h="247750">
                <a:tc gridSpan="2">
                  <a:txBody>
                    <a:bodyPr/>
                    <a:lstStyle/>
                    <a:p>
                      <a:pPr algn="l" rtl="0">
                        <a:spcAft>
                          <a:spcPts val="0"/>
                        </a:spcAft>
                      </a:pP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3">
                  <a:txBody>
                    <a:bodyPr/>
                    <a:lstStyle/>
                    <a:p>
                      <a:pPr algn="ctr" rtl="0">
                        <a:spcAft>
                          <a:spcPts val="0"/>
                        </a:spcAft>
                      </a:pPr>
                      <a:endParaRPr lang="en-US" sz="1200" dirty="0">
                        <a:latin typeface="Times New Roman"/>
                        <a:ea typeface="Times New Roman"/>
                        <a:cs typeface="Arial"/>
                      </a:endParaRPr>
                    </a:p>
                  </a:txBody>
                  <a:tcPr marL="66812" marR="66812" marT="0" marB="0">
                    <a:lnL>
                      <a:noFill/>
                    </a:lnL>
                    <a:lnR>
                      <a:noFill/>
                    </a:lnR>
                    <a:lnT>
                      <a:noFill/>
                    </a:lnT>
                    <a:lnB>
                      <a:noFill/>
                    </a:lnB>
                  </a:tcPr>
                </a:tc>
                <a:tc hMerge="1">
                  <a:txBody>
                    <a:bodyPr/>
                    <a:lstStyle/>
                    <a:p>
                      <a:endParaRPr lang="en-US"/>
                    </a:p>
                  </a:txBody>
                  <a:tcPr/>
                </a:tc>
                <a:tc hMerge="1">
                  <a:txBody>
                    <a:bodyPr/>
                    <a:lstStyle/>
                    <a:p>
                      <a:endParaRPr lang="en-US"/>
                    </a:p>
                  </a:txBody>
                  <a:tcPr/>
                </a:tc>
                <a:tc rowSpan="2">
                  <a:txBody>
                    <a:bodyPr/>
                    <a:lstStyle/>
                    <a:p>
                      <a:pPr algn="ctr" rtl="0">
                        <a:spcAft>
                          <a:spcPts val="0"/>
                        </a:spcAft>
                      </a:pPr>
                      <a:endParaRPr lang="en-US" sz="1200" dirty="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algn="ctr" rtl="0">
                        <a:spcAft>
                          <a:spcPts val="0"/>
                        </a:spcAft>
                      </a:pPr>
                      <a:endParaRPr lang="en-US" sz="1200" dirty="0">
                        <a:latin typeface="Times New Roman"/>
                        <a:ea typeface="Times New Roman"/>
                        <a:cs typeface="Arial"/>
                      </a:endParaRPr>
                    </a:p>
                  </a:txBody>
                  <a:tcPr marL="66812" marR="66812" marT="0" marB="0">
                    <a:lnL>
                      <a:noFill/>
                    </a:lnL>
                    <a:lnR>
                      <a:noFill/>
                    </a:lnR>
                    <a:lnT>
                      <a:noFill/>
                    </a:lnT>
                    <a:lnB>
                      <a:noFill/>
                    </a:lnB>
                  </a:tcPr>
                </a:tc>
                <a:tc hMerge="1">
                  <a:txBody>
                    <a:bodyPr/>
                    <a:lstStyle/>
                    <a:p>
                      <a:endParaRPr lang="en-US"/>
                    </a:p>
                  </a:txBody>
                  <a:tcPr/>
                </a:tc>
                <a:tc gridSpan="3">
                  <a:txBody>
                    <a:bodyPr/>
                    <a:lstStyle/>
                    <a:p>
                      <a:pPr algn="ctr" rtl="0">
                        <a:spcAft>
                          <a:spcPts val="0"/>
                        </a:spcAft>
                      </a:pPr>
                      <a:endParaRPr lang="en-US" sz="1200" dirty="0">
                        <a:latin typeface="Times New Roman"/>
                        <a:ea typeface="Times New Roman"/>
                        <a:cs typeface="Arial"/>
                      </a:endParaRPr>
                    </a:p>
                  </a:txBody>
                  <a:tcPr marL="66812" marR="66812" marT="0" marB="0">
                    <a:lnL>
                      <a:noFill/>
                    </a:lnL>
                    <a:lnR>
                      <a:noFill/>
                    </a:lnR>
                    <a:lnT>
                      <a:noFill/>
                    </a:lnT>
                    <a:lnB>
                      <a:noFill/>
                    </a:lnB>
                  </a:tcPr>
                </a:tc>
                <a:tc hMerge="1">
                  <a:txBody>
                    <a:bodyPr/>
                    <a:lstStyle/>
                    <a:p>
                      <a:endParaRPr lang="en-US"/>
                    </a:p>
                  </a:txBody>
                  <a:tcPr/>
                </a:tc>
                <a:tc hMerge="1">
                  <a:txBody>
                    <a:bodyPr/>
                    <a:lstStyle/>
                    <a:p>
                      <a:endParaRPr lang="en-US"/>
                    </a:p>
                  </a:txBody>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a:noFill/>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a:noFill/>
                    </a:lnB>
                  </a:tcPr>
                </a:tc>
              </a:tr>
              <a:tr h="247750">
                <a:tc grid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a:ea typeface="Times New Roman"/>
                          <a:cs typeface="Arial"/>
                        </a:rPr>
                        <a:t>B</a:t>
                      </a:r>
                      <a:endParaRPr lang="en-US" sz="1200" dirty="0">
                        <a:latin typeface="Times New Roman"/>
                        <a:ea typeface="Times New Roman"/>
                        <a:cs typeface="Arial"/>
                      </a:endParaRPr>
                    </a:p>
                  </a:txBody>
                  <a:tcPr marL="66812" marR="66812"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a:ea typeface="Times New Roman"/>
                          <a:cs typeface="Arial"/>
                        </a:rPr>
                        <a:t>E</a:t>
                      </a:r>
                      <a:endParaRPr lang="en-US" sz="1200" dirty="0">
                        <a:latin typeface="Times New Roman"/>
                        <a:ea typeface="Times New Roman"/>
                        <a:cs typeface="Arial"/>
                      </a:endParaRPr>
                    </a:p>
                  </a:txBody>
                  <a:tcPr marL="66812" marR="66812"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algn="ctr" rtl="0">
                        <a:spcAft>
                          <a:spcPts val="0"/>
                        </a:spcAft>
                      </a:pPr>
                      <a:r>
                        <a:rPr lang="en-US" sz="1200" b="1" dirty="0" smtClean="0">
                          <a:latin typeface="Times New Roman"/>
                          <a:ea typeface="Times New Roman"/>
                          <a:cs typeface="Arial"/>
                        </a:rPr>
                        <a:t>G</a:t>
                      </a:r>
                      <a:endParaRPr lang="en-US" sz="1200" dirty="0">
                        <a:latin typeface="Times New Roman"/>
                        <a:ea typeface="Times New Roman"/>
                        <a:cs typeface="Arial"/>
                      </a:endParaRPr>
                    </a:p>
                  </a:txBody>
                  <a:tcPr marL="66812" marR="66812"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47750">
                <a:tc grid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4">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gridSpan="2">
                  <a:txBody>
                    <a:bodyPr/>
                    <a:lstStyle/>
                    <a:p>
                      <a:pPr algn="ctr"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en-US"/>
                    </a:p>
                  </a:txBody>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a:noFill/>
                    </a:lnB>
                  </a:tcPr>
                </a:tc>
              </a:tr>
              <a:tr h="247750">
                <a:tc grid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4">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algn="ctr" rtl="0">
                        <a:spcAft>
                          <a:spcPts val="0"/>
                        </a:spcAft>
                      </a:pPr>
                      <a:r>
                        <a:rPr lang="en-US" sz="1200" b="1">
                          <a:latin typeface="Times New Roman"/>
                          <a:ea typeface="Times New Roman"/>
                          <a:cs typeface="Arial"/>
                        </a:rPr>
                        <a:t>H</a:t>
                      </a:r>
                      <a:endParaRPr lang="en-US" sz="1200">
                        <a:latin typeface="Times New Roman"/>
                        <a:ea typeface="Times New Roman"/>
                        <a:cs typeface="Arial"/>
                      </a:endParaRPr>
                    </a:p>
                  </a:txBody>
                  <a:tcPr marL="66812" marR="66812" marT="0" marB="0">
                    <a:lnL>
                      <a:noFill/>
                    </a:lnL>
                    <a:lnR>
                      <a:noFill/>
                    </a:lnR>
                    <a:lnT>
                      <a:noFill/>
                    </a:lnT>
                    <a:lnB w="381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rtl="0">
                        <a:spcAft>
                          <a:spcPts val="0"/>
                        </a:spcAft>
                      </a:pPr>
                      <a:endParaRPr lang="en-US" sz="1200" dirty="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hMerge="1">
                  <a:txBody>
                    <a:bodyPr/>
                    <a:lstStyle/>
                    <a:p>
                      <a:endParaRPr lang="en-US"/>
                    </a:p>
                  </a:txBody>
                  <a:tcPr/>
                </a:tc>
                <a:tc row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a:noFill/>
                    </a:lnB>
                  </a:tcPr>
                </a:tc>
              </a:tr>
              <a:tr h="247750">
                <a:tc grid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4">
                  <a:txBody>
                    <a:bodyPr/>
                    <a:lstStyle/>
                    <a:p>
                      <a:pPr algn="ctr" rtl="0">
                        <a:spcAft>
                          <a:spcPts val="0"/>
                        </a:spcAft>
                      </a:pPr>
                      <a:r>
                        <a:rPr lang="en-US" sz="1200" b="1">
                          <a:latin typeface="Times New Roman"/>
                          <a:ea typeface="Times New Roman"/>
                          <a:cs typeface="Arial"/>
                        </a:rPr>
                        <a:t>C</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a:noFill/>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a:noFill/>
                    </a:lnR>
                    <a:lnT w="12700" cap="flat" cmpd="sng" algn="ctr">
                      <a:solidFill>
                        <a:srgbClr val="000000"/>
                      </a:solidFill>
                      <a:prstDash val="dash"/>
                      <a:round/>
                      <a:headEnd type="none" w="med" len="med"/>
                      <a:tailEnd type="none" w="med" len="med"/>
                    </a:lnT>
                    <a:lnB>
                      <a:noFill/>
                    </a:lnB>
                  </a:tcPr>
                </a:tc>
                <a:tc>
                  <a:txBody>
                    <a:bodyPr/>
                    <a:lstStyle/>
                    <a:p>
                      <a:pPr algn="l" rtl="0">
                        <a:spcAft>
                          <a:spcPts val="0"/>
                        </a:spcAft>
                      </a:pPr>
                      <a:endParaRPr lang="en-US" sz="120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gridSpan="2">
                  <a:txBody>
                    <a:bodyPr/>
                    <a:lstStyle/>
                    <a:p>
                      <a:pPr algn="l"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gn="l" rtl="0">
                        <a:spcAft>
                          <a:spcPts val="0"/>
                        </a:spcAft>
                      </a:pPr>
                      <a:endParaRPr lang="en-US" sz="1200">
                        <a:latin typeface="Times New Roman"/>
                        <a:ea typeface="Times New Roman"/>
                        <a:cs typeface="Arial"/>
                      </a:endParaRPr>
                    </a:p>
                  </a:txBody>
                  <a:tcPr marL="66812" marR="668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247750">
                <a:tc gridSpan="2">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5">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247750">
                <a:tc gridSpan="2">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5">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a:spcAft>
                          <a:spcPts val="0"/>
                        </a:spcAft>
                      </a:pP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247750">
                <a:tc gridSpan="2">
                  <a:txBody>
                    <a:bodyPr/>
                    <a:lstStyle/>
                    <a:p>
                      <a:pPr algn="ctr" rtl="0">
                        <a:spcAft>
                          <a:spcPts val="0"/>
                        </a:spcAft>
                      </a:pPr>
                      <a:r>
                        <a:rPr lang="en-US" sz="1200" b="1">
                          <a:latin typeface="Times New Roman"/>
                          <a:ea typeface="Times New Roman"/>
                          <a:cs typeface="Arial"/>
                        </a:rPr>
                        <a:t>A</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5">
                  <a:txBody>
                    <a:bodyPr/>
                    <a:lstStyle/>
                    <a:p>
                      <a:pPr algn="ctr" rtl="0">
                        <a:spcAft>
                          <a:spcPts val="0"/>
                        </a:spcAft>
                      </a:pPr>
                      <a:r>
                        <a:rPr lang="en-US" sz="1200" b="1">
                          <a:latin typeface="Times New Roman"/>
                          <a:ea typeface="Times New Roman"/>
                          <a:cs typeface="Arial"/>
                        </a:rPr>
                        <a:t>D</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a:spcAft>
                          <a:spcPts val="0"/>
                        </a:spcAft>
                      </a:pPr>
                      <a:r>
                        <a:rPr lang="en-US" sz="1200" b="1">
                          <a:latin typeface="Times New Roman"/>
                          <a:ea typeface="Times New Roman"/>
                          <a:cs typeface="Arial"/>
                        </a:rPr>
                        <a:t>F</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spcAft>
                          <a:spcPts val="0"/>
                        </a:spcAft>
                      </a:pPr>
                      <a:r>
                        <a:rPr lang="en-US" sz="1200" b="1">
                          <a:latin typeface="Times New Roman"/>
                          <a:ea typeface="Times New Roman"/>
                          <a:cs typeface="Arial"/>
                        </a:rPr>
                        <a:t>I</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a:spcAft>
                          <a:spcPts val="0"/>
                        </a:spcAft>
                      </a:pPr>
                      <a:r>
                        <a:rPr lang="en-US" sz="1200" b="1">
                          <a:latin typeface="Times New Roman"/>
                          <a:ea typeface="Times New Roman"/>
                          <a:cs typeface="Arial"/>
                        </a:rPr>
                        <a:t>J</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478539">
                <a:tc gridSpan="18">
                  <a:txBody>
                    <a:bodyPr/>
                    <a:lstStyle/>
                    <a:p>
                      <a:pPr algn="l" rtl="0">
                        <a:spcAft>
                          <a:spcPts val="0"/>
                        </a:spcAft>
                      </a:pP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458">
                <a:tc>
                  <a:txBody>
                    <a:bodyPr/>
                    <a:lstStyle/>
                    <a:p>
                      <a:pPr algn="ctr" rtl="0">
                        <a:spcAft>
                          <a:spcPts val="0"/>
                        </a:spcAft>
                      </a:pPr>
                      <a:r>
                        <a:rPr lang="en-US" sz="1000" b="1">
                          <a:latin typeface="Times New Roman"/>
                          <a:ea typeface="Times New Roman"/>
                          <a:cs typeface="Arial"/>
                        </a:rPr>
                        <a:t>1</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2</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3</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4</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dirty="0">
                          <a:latin typeface="Times New Roman"/>
                          <a:ea typeface="Times New Roman"/>
                          <a:cs typeface="Arial"/>
                        </a:rPr>
                        <a:t>5</a:t>
                      </a: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dirty="0">
                          <a:latin typeface="Times New Roman"/>
                          <a:ea typeface="Times New Roman"/>
                          <a:cs typeface="Arial"/>
                        </a:rPr>
                        <a:t>6</a:t>
                      </a: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7</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8</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dirty="0">
                          <a:latin typeface="Times New Roman"/>
                          <a:ea typeface="Times New Roman"/>
                          <a:cs typeface="Arial"/>
                        </a:rPr>
                        <a:t>9</a:t>
                      </a: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10</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11</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12</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13</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14</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15</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16</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a:latin typeface="Times New Roman"/>
                          <a:ea typeface="Times New Roman"/>
                          <a:cs typeface="Arial"/>
                        </a:rPr>
                        <a:t>17</a:t>
                      </a:r>
                      <a:endParaRPr lang="en-US" sz="120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000" b="1" dirty="0">
                          <a:latin typeface="Times New Roman"/>
                          <a:ea typeface="Times New Roman"/>
                          <a:cs typeface="Arial"/>
                        </a:rPr>
                        <a:t>18</a:t>
                      </a:r>
                      <a:endParaRPr lang="en-US" sz="1200" dirty="0">
                        <a:latin typeface="Times New Roman"/>
                        <a:ea typeface="Times New Roman"/>
                        <a:cs typeface="Aria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 Ορθογώνιο"/>
          <p:cNvSpPr/>
          <p:nvPr/>
        </p:nvSpPr>
        <p:spPr>
          <a:xfrm>
            <a:off x="7086600" y="0"/>
            <a:ext cx="205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11 - Ορθογώνιο"/>
          <p:cNvSpPr/>
          <p:nvPr/>
        </p:nvSpPr>
        <p:spPr>
          <a:xfrm>
            <a:off x="228600" y="6172200"/>
            <a:ext cx="205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555025916"/>
      </p:ext>
    </p:extLst>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274" name="Rectangle 2"/>
          <p:cNvSpPr>
            <a:spLocks noGrp="1" noChangeArrowheads="1"/>
          </p:cNvSpPr>
          <p:nvPr>
            <p:ph idx="1"/>
          </p:nvPr>
        </p:nvSpPr>
        <p:spPr>
          <a:xfrm>
            <a:off x="900113" y="1633538"/>
            <a:ext cx="7267575" cy="3740150"/>
          </a:xfrm>
        </p:spPr>
        <p:txBody>
          <a:bodyPr lIns="90475" tIns="44444" rIns="90475" bIns="44444">
            <a:normAutofit fontScale="92500" lnSpcReduction="20000"/>
          </a:bodyPr>
          <a:lstStyle/>
          <a:p>
            <a:pPr marL="365760" indent="-256032" eaLnBrk="1" fontAlgn="auto" hangingPunct="1">
              <a:spcAft>
                <a:spcPts val="0"/>
              </a:spcAft>
              <a:buFont typeface="Wingdings 3"/>
              <a:buChar char=""/>
              <a:defRPr/>
            </a:pPr>
            <a:r>
              <a:rPr lang="en-US" dirty="0" smtClean="0"/>
              <a:t>3 </a:t>
            </a:r>
            <a:r>
              <a:rPr lang="el-GR" dirty="0" smtClean="0"/>
              <a:t>εκτιμήσεις χρόνου</a:t>
            </a:r>
            <a:endParaRPr lang="en-US" dirty="0" smtClean="0"/>
          </a:p>
          <a:p>
            <a:pPr marL="621792" lvl="1" eaLnBrk="1" fontAlgn="auto" hangingPunct="1">
              <a:spcBef>
                <a:spcPts val="324"/>
              </a:spcBef>
              <a:spcAft>
                <a:spcPts val="0"/>
              </a:spcAft>
              <a:buFont typeface="Verdana"/>
              <a:buChar char="◦"/>
              <a:defRPr/>
            </a:pPr>
            <a:r>
              <a:rPr lang="en-US" sz="2000" dirty="0" smtClean="0"/>
              <a:t>Optimistic (</a:t>
            </a:r>
            <a:r>
              <a:rPr lang="en-US" sz="2000" i="1" dirty="0" smtClean="0"/>
              <a:t>a</a:t>
            </a:r>
            <a:r>
              <a:rPr lang="en-US" sz="2000" dirty="0" smtClean="0"/>
              <a:t>)</a:t>
            </a:r>
            <a:r>
              <a:rPr lang="el-GR" sz="2000" dirty="0" smtClean="0"/>
              <a:t> - αισιόδοξη</a:t>
            </a:r>
            <a:endParaRPr lang="en-US" sz="2000" dirty="0" smtClean="0"/>
          </a:p>
          <a:p>
            <a:pPr marL="621792" lvl="1" eaLnBrk="1" fontAlgn="auto" hangingPunct="1">
              <a:spcBef>
                <a:spcPts val="324"/>
              </a:spcBef>
              <a:spcAft>
                <a:spcPts val="0"/>
              </a:spcAft>
              <a:buFont typeface="Verdana"/>
              <a:buChar char="◦"/>
              <a:defRPr/>
            </a:pPr>
            <a:r>
              <a:rPr lang="en-US" sz="2000" dirty="0" smtClean="0"/>
              <a:t>Most-likely time (</a:t>
            </a:r>
            <a:r>
              <a:rPr lang="en-US" sz="2000" i="1" dirty="0" smtClean="0"/>
              <a:t>m</a:t>
            </a:r>
            <a:r>
              <a:rPr lang="en-US" sz="2000" dirty="0" smtClean="0"/>
              <a:t>)</a:t>
            </a:r>
            <a:r>
              <a:rPr lang="el-GR" sz="2000" dirty="0" smtClean="0"/>
              <a:t> – πιο πιθανή</a:t>
            </a:r>
            <a:endParaRPr lang="en-US" sz="2000" dirty="0" smtClean="0"/>
          </a:p>
          <a:p>
            <a:pPr marL="621792" lvl="1" eaLnBrk="1" fontAlgn="auto" hangingPunct="1">
              <a:spcBef>
                <a:spcPts val="324"/>
              </a:spcBef>
              <a:spcAft>
                <a:spcPts val="0"/>
              </a:spcAft>
              <a:buFont typeface="Verdana"/>
              <a:buChar char="◦"/>
              <a:defRPr/>
            </a:pPr>
            <a:r>
              <a:rPr lang="en-US" sz="2000" dirty="0" smtClean="0"/>
              <a:t>Pessimistic time (</a:t>
            </a:r>
            <a:r>
              <a:rPr lang="en-US" sz="2000" i="1" dirty="0" smtClean="0"/>
              <a:t>b</a:t>
            </a:r>
            <a:r>
              <a:rPr lang="en-US" sz="2000" dirty="0" smtClean="0"/>
              <a:t>)</a:t>
            </a:r>
            <a:r>
              <a:rPr lang="el-GR" sz="2000" dirty="0" smtClean="0"/>
              <a:t> - απαισιόδοξη</a:t>
            </a:r>
            <a:endParaRPr lang="en-US" sz="2000" dirty="0" smtClean="0"/>
          </a:p>
          <a:p>
            <a:pPr marL="365760" indent="-256032" eaLnBrk="1" fontAlgn="auto" hangingPunct="1">
              <a:spcAft>
                <a:spcPts val="0"/>
              </a:spcAft>
              <a:buFont typeface="Wingdings 3"/>
              <a:buChar char=""/>
              <a:defRPr/>
            </a:pPr>
            <a:r>
              <a:rPr lang="el-GR" dirty="0" smtClean="0"/>
              <a:t>Κατανομή </a:t>
            </a:r>
            <a:r>
              <a:rPr lang="en-US" dirty="0" smtClean="0"/>
              <a:t>beta</a:t>
            </a:r>
          </a:p>
          <a:p>
            <a:pPr marL="365760" indent="-256032" eaLnBrk="1" fontAlgn="auto" hangingPunct="1">
              <a:spcAft>
                <a:spcPts val="0"/>
              </a:spcAft>
              <a:buFont typeface="Wingdings 3"/>
              <a:buChar char=""/>
              <a:defRPr/>
            </a:pPr>
            <a:r>
              <a:rPr lang="el-GR" dirty="0" smtClean="0"/>
              <a:t>Αναμενόμενος χρόνος</a:t>
            </a:r>
            <a:r>
              <a:rPr lang="en-US" dirty="0" smtClean="0"/>
              <a:t>:  </a:t>
            </a:r>
            <a:endParaRPr lang="el-GR" dirty="0" smtClean="0"/>
          </a:p>
          <a:p>
            <a:pPr marL="621792" lvl="1" eaLnBrk="1" fontAlgn="auto" hangingPunct="1">
              <a:spcBef>
                <a:spcPts val="324"/>
              </a:spcBef>
              <a:spcAft>
                <a:spcPts val="0"/>
              </a:spcAft>
              <a:buFont typeface="Verdana"/>
              <a:buChar char="◦"/>
              <a:defRPr/>
            </a:pPr>
            <a:r>
              <a:rPr lang="en-US" b="1" i="1" dirty="0" smtClean="0"/>
              <a:t>TE</a:t>
            </a:r>
            <a:r>
              <a:rPr lang="en-US" b="1" dirty="0" smtClean="0"/>
              <a:t>  =  (</a:t>
            </a:r>
            <a:r>
              <a:rPr lang="en-US" b="1" i="1" dirty="0" smtClean="0"/>
              <a:t>a</a:t>
            </a:r>
            <a:r>
              <a:rPr lang="en-US" b="1" dirty="0" smtClean="0"/>
              <a:t> + 4</a:t>
            </a:r>
            <a:r>
              <a:rPr lang="en-US" b="1" i="1" dirty="0" smtClean="0"/>
              <a:t>m</a:t>
            </a:r>
            <a:r>
              <a:rPr lang="en-US" b="1" dirty="0" smtClean="0"/>
              <a:t> + </a:t>
            </a:r>
            <a:r>
              <a:rPr lang="en-US" b="1" i="1" dirty="0" smtClean="0"/>
              <a:t>b</a:t>
            </a:r>
            <a:r>
              <a:rPr lang="en-US" b="1" dirty="0" smtClean="0"/>
              <a:t>)/6</a:t>
            </a:r>
          </a:p>
          <a:p>
            <a:pPr marL="365760" indent="-256032" eaLnBrk="1" fontAlgn="auto" hangingPunct="1">
              <a:spcAft>
                <a:spcPts val="0"/>
              </a:spcAft>
              <a:buFont typeface="Wingdings 3"/>
              <a:buChar char=""/>
              <a:defRPr/>
            </a:pPr>
            <a:r>
              <a:rPr lang="el-GR" dirty="0" smtClean="0"/>
              <a:t>Απόκλιση</a:t>
            </a:r>
            <a:r>
              <a:rPr lang="en-US" dirty="0" smtClean="0"/>
              <a:t>:  </a:t>
            </a:r>
            <a:r>
              <a:rPr lang="el-GR" b="1" i="1" dirty="0" smtClean="0"/>
              <a:t>σ</a:t>
            </a:r>
            <a:r>
              <a:rPr lang="el-GR" b="1" i="1" baseline="30000" dirty="0" smtClean="0"/>
              <a:t>2</a:t>
            </a:r>
            <a:r>
              <a:rPr lang="en-US" b="1" dirty="0" smtClean="0"/>
              <a:t> =  </a:t>
            </a:r>
            <a:r>
              <a:rPr lang="el-GR" b="1" dirty="0" smtClean="0"/>
              <a:t>(</a:t>
            </a:r>
            <a:r>
              <a:rPr lang="en-US" b="1" dirty="0" smtClean="0"/>
              <a:t>(</a:t>
            </a:r>
            <a:r>
              <a:rPr lang="en-US" b="1" i="1" dirty="0" smtClean="0"/>
              <a:t>b</a:t>
            </a:r>
            <a:r>
              <a:rPr lang="en-US" b="1" dirty="0" smtClean="0"/>
              <a:t> - </a:t>
            </a:r>
            <a:r>
              <a:rPr lang="en-US" b="1" i="1" dirty="0" smtClean="0"/>
              <a:t>a</a:t>
            </a:r>
            <a:r>
              <a:rPr lang="en-US" b="1" dirty="0" smtClean="0"/>
              <a:t>)</a:t>
            </a:r>
            <a:r>
              <a:rPr lang="en-US" b="1" baseline="30000" dirty="0" smtClean="0"/>
              <a:t> </a:t>
            </a:r>
            <a:r>
              <a:rPr lang="en-US" b="1" dirty="0" smtClean="0"/>
              <a:t>/6</a:t>
            </a:r>
            <a:r>
              <a:rPr lang="el-GR" b="1" dirty="0" smtClean="0"/>
              <a:t>) </a:t>
            </a:r>
            <a:r>
              <a:rPr lang="en-US" b="1" baseline="30000" dirty="0" smtClean="0"/>
              <a:t>2</a:t>
            </a:r>
            <a:endParaRPr lang="el-GR" b="1" baseline="30000" dirty="0" smtClean="0"/>
          </a:p>
          <a:p>
            <a:pPr marL="365760" indent="-256032" eaLnBrk="1" fontAlgn="auto" hangingPunct="1">
              <a:spcAft>
                <a:spcPts val="0"/>
              </a:spcAft>
              <a:buFont typeface="Wingdings 3"/>
              <a:buChar char=""/>
              <a:defRPr/>
            </a:pPr>
            <a:r>
              <a:rPr lang="el-GR" dirty="0" smtClean="0"/>
              <a:t>Τυπική Απόκλιση </a:t>
            </a:r>
            <a:r>
              <a:rPr lang="el-GR" b="1" dirty="0" smtClean="0"/>
              <a:t>σ</a:t>
            </a:r>
            <a:endParaRPr lang="en-US" b="1" dirty="0" smtClean="0"/>
          </a:p>
        </p:txBody>
      </p:sp>
      <p:sp>
        <p:nvSpPr>
          <p:cNvPr id="53251" name="Rectangle 3"/>
          <p:cNvSpPr>
            <a:spLocks noGrp="1" noChangeArrowheads="1"/>
          </p:cNvSpPr>
          <p:nvPr>
            <p:ph type="title"/>
          </p:nvPr>
        </p:nvSpPr>
        <p:spPr>
          <a:xfrm>
            <a:off x="685800" y="152400"/>
            <a:ext cx="6870700" cy="1330325"/>
          </a:xfrm>
        </p:spPr>
        <p:txBody>
          <a:bodyPr>
            <a:normAutofit/>
          </a:bodyPr>
          <a:lstStyle/>
          <a:p>
            <a:pPr defTabSz="836613" eaLnBrk="1" fontAlgn="auto" hangingPunct="1">
              <a:spcAft>
                <a:spcPts val="0"/>
              </a:spcAft>
              <a:defRPr/>
            </a:pPr>
            <a:r>
              <a:rPr lang="en-US" sz="3600" dirty="0" smtClean="0"/>
              <a:t>PERT </a:t>
            </a:r>
            <a:r>
              <a:rPr lang="el-GR" sz="3600" dirty="0" smtClean="0"/>
              <a:t>– Χρόνοι δραστηριοτήτων</a:t>
            </a:r>
            <a:endParaRPr lang="en-US" sz="3600" dirty="0" smtClean="0"/>
          </a:p>
        </p:txBody>
      </p:sp>
    </p:spTree>
    <p:extLst>
      <p:ext uri="{BB962C8B-B14F-4D97-AF65-F5344CB8AC3E}">
        <p14:creationId xmlns:p14="http://schemas.microsoft.com/office/powerpoint/2010/main" val="28367514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8274">
                                            <p:txEl>
                                              <p:pRg st="0" end="0"/>
                                            </p:txEl>
                                          </p:spTgt>
                                        </p:tgtEl>
                                        <p:attrNameLst>
                                          <p:attrName>style.visibility</p:attrName>
                                        </p:attrNameLst>
                                      </p:cBhvr>
                                      <p:to>
                                        <p:strVal val="visible"/>
                                      </p:to>
                                    </p:set>
                                    <p:animEffect transition="in" filter="wipe(left)">
                                      <p:cBhvr>
                                        <p:cTn id="7" dur="500"/>
                                        <p:tgtEl>
                                          <p:spTgt spid="1078274">
                                            <p:txEl>
                                              <p:pRg st="0" end="0"/>
                                            </p:txEl>
                                          </p:spTgt>
                                        </p:tgtEl>
                                      </p:cBhvr>
                                    </p:animEffect>
                                  </p:childTnLst>
                                  <p:subTnLst>
                                    <p:animClr clrSpc="rgb" dir="cw">
                                      <p:cBhvr override="childStyle">
                                        <p:cTn dur="1" fill="hold" display="0" masterRel="nextClick" afterEffect="1"/>
                                        <p:tgtEl>
                                          <p:spTgt spid="1078274">
                                            <p:txEl>
                                              <p:pRg st="0" end="0"/>
                                            </p:txEl>
                                          </p:spTgt>
                                        </p:tgtEl>
                                        <p:attrNameLst>
                                          <p:attrName>ppt_c</p:attrName>
                                        </p:attrNameLst>
                                      </p:cBhvr>
                                      <p:to>
                                        <a:srgbClr val="E0D3FF"/>
                                      </p:to>
                                    </p:animClr>
                                  </p:subTnLst>
                                </p:cTn>
                              </p:par>
                              <p:par>
                                <p:cTn id="8" presetID="22" presetClass="entr" presetSubtype="8" fill="hold" grpId="0" nodeType="withEffect">
                                  <p:stCondLst>
                                    <p:cond delay="0"/>
                                  </p:stCondLst>
                                  <p:childTnLst>
                                    <p:set>
                                      <p:cBhvr>
                                        <p:cTn id="9" dur="1" fill="hold">
                                          <p:stCondLst>
                                            <p:cond delay="0"/>
                                          </p:stCondLst>
                                        </p:cTn>
                                        <p:tgtEl>
                                          <p:spTgt spid="1078274">
                                            <p:txEl>
                                              <p:pRg st="1" end="1"/>
                                            </p:txEl>
                                          </p:spTgt>
                                        </p:tgtEl>
                                        <p:attrNameLst>
                                          <p:attrName>style.visibility</p:attrName>
                                        </p:attrNameLst>
                                      </p:cBhvr>
                                      <p:to>
                                        <p:strVal val="visible"/>
                                      </p:to>
                                    </p:set>
                                    <p:animEffect transition="in" filter="wipe(left)">
                                      <p:cBhvr>
                                        <p:cTn id="10" dur="500"/>
                                        <p:tgtEl>
                                          <p:spTgt spid="1078274">
                                            <p:txEl>
                                              <p:pRg st="1" end="1"/>
                                            </p:txEl>
                                          </p:spTgt>
                                        </p:tgtEl>
                                      </p:cBhvr>
                                    </p:animEffect>
                                  </p:childTnLst>
                                  <p:subTnLst>
                                    <p:animClr clrSpc="rgb" dir="cw">
                                      <p:cBhvr override="childStyle">
                                        <p:cTn dur="1" fill="hold" display="0" masterRel="nextClick" afterEffect="1"/>
                                        <p:tgtEl>
                                          <p:spTgt spid="1078274">
                                            <p:txEl>
                                              <p:pRg st="1" end="1"/>
                                            </p:txEl>
                                          </p:spTgt>
                                        </p:tgtEl>
                                        <p:attrNameLst>
                                          <p:attrName>ppt_c</p:attrName>
                                        </p:attrNameLst>
                                      </p:cBhvr>
                                      <p:to>
                                        <a:srgbClr val="E0D3FF"/>
                                      </p:to>
                                    </p:animClr>
                                  </p:subTnLst>
                                </p:cTn>
                              </p:par>
                              <p:par>
                                <p:cTn id="11" presetID="22" presetClass="entr" presetSubtype="8" fill="hold" grpId="0" nodeType="withEffect">
                                  <p:stCondLst>
                                    <p:cond delay="0"/>
                                  </p:stCondLst>
                                  <p:childTnLst>
                                    <p:set>
                                      <p:cBhvr>
                                        <p:cTn id="12" dur="1" fill="hold">
                                          <p:stCondLst>
                                            <p:cond delay="0"/>
                                          </p:stCondLst>
                                        </p:cTn>
                                        <p:tgtEl>
                                          <p:spTgt spid="1078274">
                                            <p:txEl>
                                              <p:pRg st="2" end="2"/>
                                            </p:txEl>
                                          </p:spTgt>
                                        </p:tgtEl>
                                        <p:attrNameLst>
                                          <p:attrName>style.visibility</p:attrName>
                                        </p:attrNameLst>
                                      </p:cBhvr>
                                      <p:to>
                                        <p:strVal val="visible"/>
                                      </p:to>
                                    </p:set>
                                    <p:animEffect transition="in" filter="wipe(left)">
                                      <p:cBhvr>
                                        <p:cTn id="13" dur="500"/>
                                        <p:tgtEl>
                                          <p:spTgt spid="1078274">
                                            <p:txEl>
                                              <p:pRg st="2" end="2"/>
                                            </p:txEl>
                                          </p:spTgt>
                                        </p:tgtEl>
                                      </p:cBhvr>
                                    </p:animEffect>
                                  </p:childTnLst>
                                  <p:subTnLst>
                                    <p:animClr clrSpc="rgb" dir="cw">
                                      <p:cBhvr override="childStyle">
                                        <p:cTn dur="1" fill="hold" display="0" masterRel="nextClick" afterEffect="1"/>
                                        <p:tgtEl>
                                          <p:spTgt spid="1078274">
                                            <p:txEl>
                                              <p:pRg st="2" end="2"/>
                                            </p:txEl>
                                          </p:spTgt>
                                        </p:tgtEl>
                                        <p:attrNameLst>
                                          <p:attrName>ppt_c</p:attrName>
                                        </p:attrNameLst>
                                      </p:cBhvr>
                                      <p:to>
                                        <a:srgbClr val="E0D3FF"/>
                                      </p:to>
                                    </p:animClr>
                                  </p:subTnLst>
                                </p:cTn>
                              </p:par>
                              <p:par>
                                <p:cTn id="14" presetID="22" presetClass="entr" presetSubtype="8" fill="hold" grpId="0" nodeType="withEffect">
                                  <p:stCondLst>
                                    <p:cond delay="0"/>
                                  </p:stCondLst>
                                  <p:childTnLst>
                                    <p:set>
                                      <p:cBhvr>
                                        <p:cTn id="15" dur="1" fill="hold">
                                          <p:stCondLst>
                                            <p:cond delay="0"/>
                                          </p:stCondLst>
                                        </p:cTn>
                                        <p:tgtEl>
                                          <p:spTgt spid="1078274">
                                            <p:txEl>
                                              <p:pRg st="3" end="3"/>
                                            </p:txEl>
                                          </p:spTgt>
                                        </p:tgtEl>
                                        <p:attrNameLst>
                                          <p:attrName>style.visibility</p:attrName>
                                        </p:attrNameLst>
                                      </p:cBhvr>
                                      <p:to>
                                        <p:strVal val="visible"/>
                                      </p:to>
                                    </p:set>
                                    <p:animEffect transition="in" filter="wipe(left)">
                                      <p:cBhvr>
                                        <p:cTn id="16" dur="500"/>
                                        <p:tgtEl>
                                          <p:spTgt spid="1078274">
                                            <p:txEl>
                                              <p:pRg st="3" end="3"/>
                                            </p:txEl>
                                          </p:spTgt>
                                        </p:tgtEl>
                                      </p:cBhvr>
                                    </p:animEffect>
                                  </p:childTnLst>
                                  <p:subTnLst>
                                    <p:animClr clrSpc="rgb" dir="cw">
                                      <p:cBhvr override="childStyle">
                                        <p:cTn dur="1" fill="hold" display="0" masterRel="nextClick" afterEffect="1"/>
                                        <p:tgtEl>
                                          <p:spTgt spid="1078274">
                                            <p:txEl>
                                              <p:pRg st="3" end="3"/>
                                            </p:txEl>
                                          </p:spTgt>
                                        </p:tgtEl>
                                        <p:attrNameLst>
                                          <p:attrName>ppt_c</p:attrName>
                                        </p:attrNameLst>
                                      </p:cBhvr>
                                      <p:to>
                                        <a:srgbClr val="E0D3F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78274">
                                            <p:txEl>
                                              <p:pRg st="4" end="4"/>
                                            </p:txEl>
                                          </p:spTgt>
                                        </p:tgtEl>
                                        <p:attrNameLst>
                                          <p:attrName>style.visibility</p:attrName>
                                        </p:attrNameLst>
                                      </p:cBhvr>
                                      <p:to>
                                        <p:strVal val="visible"/>
                                      </p:to>
                                    </p:set>
                                    <p:animEffect transition="in" filter="wipe(left)">
                                      <p:cBhvr>
                                        <p:cTn id="21" dur="500"/>
                                        <p:tgtEl>
                                          <p:spTgt spid="1078274">
                                            <p:txEl>
                                              <p:pRg st="4" end="4"/>
                                            </p:txEl>
                                          </p:spTgt>
                                        </p:tgtEl>
                                      </p:cBhvr>
                                    </p:animEffect>
                                  </p:childTnLst>
                                  <p:subTnLst>
                                    <p:animClr clrSpc="rgb" dir="cw">
                                      <p:cBhvr override="childStyle">
                                        <p:cTn dur="1" fill="hold" display="0" masterRel="nextClick" afterEffect="1"/>
                                        <p:tgtEl>
                                          <p:spTgt spid="1078274">
                                            <p:txEl>
                                              <p:pRg st="4" end="4"/>
                                            </p:txEl>
                                          </p:spTgt>
                                        </p:tgtEl>
                                        <p:attrNameLst>
                                          <p:attrName>ppt_c</p:attrName>
                                        </p:attrNameLst>
                                      </p:cBhvr>
                                      <p:to>
                                        <a:srgbClr val="E0D3FF"/>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78274">
                                            <p:txEl>
                                              <p:pRg st="5" end="5"/>
                                            </p:txEl>
                                          </p:spTgt>
                                        </p:tgtEl>
                                        <p:attrNameLst>
                                          <p:attrName>style.visibility</p:attrName>
                                        </p:attrNameLst>
                                      </p:cBhvr>
                                      <p:to>
                                        <p:strVal val="visible"/>
                                      </p:to>
                                    </p:set>
                                    <p:animEffect transition="in" filter="wipe(left)">
                                      <p:cBhvr>
                                        <p:cTn id="26" dur="500"/>
                                        <p:tgtEl>
                                          <p:spTgt spid="1078274">
                                            <p:txEl>
                                              <p:pRg st="5" end="5"/>
                                            </p:txEl>
                                          </p:spTgt>
                                        </p:tgtEl>
                                      </p:cBhvr>
                                    </p:animEffect>
                                  </p:childTnLst>
                                  <p:subTnLst>
                                    <p:animClr clrSpc="rgb" dir="cw">
                                      <p:cBhvr override="childStyle">
                                        <p:cTn dur="1" fill="hold" display="0" masterRel="nextClick" afterEffect="1"/>
                                        <p:tgtEl>
                                          <p:spTgt spid="1078274">
                                            <p:txEl>
                                              <p:pRg st="5" end="5"/>
                                            </p:txEl>
                                          </p:spTgt>
                                        </p:tgtEl>
                                        <p:attrNameLst>
                                          <p:attrName>ppt_c</p:attrName>
                                        </p:attrNameLst>
                                      </p:cBhvr>
                                      <p:to>
                                        <a:srgbClr val="E0D3FF"/>
                                      </p:to>
                                    </p:animClr>
                                  </p:subTnLst>
                                </p:cTn>
                              </p:par>
                              <p:par>
                                <p:cTn id="27" presetID="22" presetClass="entr" presetSubtype="8" fill="hold" grpId="0" nodeType="withEffect">
                                  <p:stCondLst>
                                    <p:cond delay="0"/>
                                  </p:stCondLst>
                                  <p:childTnLst>
                                    <p:set>
                                      <p:cBhvr>
                                        <p:cTn id="28" dur="1" fill="hold">
                                          <p:stCondLst>
                                            <p:cond delay="0"/>
                                          </p:stCondLst>
                                        </p:cTn>
                                        <p:tgtEl>
                                          <p:spTgt spid="1078274">
                                            <p:txEl>
                                              <p:pRg st="6" end="6"/>
                                            </p:txEl>
                                          </p:spTgt>
                                        </p:tgtEl>
                                        <p:attrNameLst>
                                          <p:attrName>style.visibility</p:attrName>
                                        </p:attrNameLst>
                                      </p:cBhvr>
                                      <p:to>
                                        <p:strVal val="visible"/>
                                      </p:to>
                                    </p:set>
                                    <p:animEffect transition="in" filter="wipe(left)">
                                      <p:cBhvr>
                                        <p:cTn id="29" dur="500"/>
                                        <p:tgtEl>
                                          <p:spTgt spid="1078274">
                                            <p:txEl>
                                              <p:pRg st="6" end="6"/>
                                            </p:txEl>
                                          </p:spTgt>
                                        </p:tgtEl>
                                      </p:cBhvr>
                                    </p:animEffect>
                                  </p:childTnLst>
                                  <p:subTnLst>
                                    <p:animClr clrSpc="rgb" dir="cw">
                                      <p:cBhvr override="childStyle">
                                        <p:cTn dur="1" fill="hold" display="0" masterRel="nextClick" afterEffect="1"/>
                                        <p:tgtEl>
                                          <p:spTgt spid="1078274">
                                            <p:txEl>
                                              <p:pRg st="6" end="6"/>
                                            </p:txEl>
                                          </p:spTgt>
                                        </p:tgtEl>
                                        <p:attrNameLst>
                                          <p:attrName>ppt_c</p:attrName>
                                        </p:attrNameLst>
                                      </p:cBhvr>
                                      <p:to>
                                        <a:srgbClr val="E0D3FF"/>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78274">
                                            <p:txEl>
                                              <p:pRg st="7" end="7"/>
                                            </p:txEl>
                                          </p:spTgt>
                                        </p:tgtEl>
                                        <p:attrNameLst>
                                          <p:attrName>style.visibility</p:attrName>
                                        </p:attrNameLst>
                                      </p:cBhvr>
                                      <p:to>
                                        <p:strVal val="visible"/>
                                      </p:to>
                                    </p:set>
                                    <p:animEffect transition="in" filter="wipe(left)">
                                      <p:cBhvr>
                                        <p:cTn id="34" dur="500"/>
                                        <p:tgtEl>
                                          <p:spTgt spid="1078274">
                                            <p:txEl>
                                              <p:pRg st="7" end="7"/>
                                            </p:txEl>
                                          </p:spTgt>
                                        </p:tgtEl>
                                      </p:cBhvr>
                                    </p:animEffect>
                                  </p:childTnLst>
                                  <p:subTnLst>
                                    <p:animClr clrSpc="rgb" dir="cw">
                                      <p:cBhvr override="childStyle">
                                        <p:cTn dur="1" fill="hold" display="0" masterRel="nextClick" afterEffect="1"/>
                                        <p:tgtEl>
                                          <p:spTgt spid="1078274">
                                            <p:txEl>
                                              <p:pRg st="7" end="7"/>
                                            </p:txEl>
                                          </p:spTgt>
                                        </p:tgtEl>
                                        <p:attrNameLst>
                                          <p:attrName>ppt_c</p:attrName>
                                        </p:attrNameLst>
                                      </p:cBhvr>
                                      <p:to>
                                        <a:srgbClr val="E0D3F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78274">
                                            <p:txEl>
                                              <p:pRg st="8" end="8"/>
                                            </p:txEl>
                                          </p:spTgt>
                                        </p:tgtEl>
                                        <p:attrNameLst>
                                          <p:attrName>style.visibility</p:attrName>
                                        </p:attrNameLst>
                                      </p:cBhvr>
                                      <p:to>
                                        <p:strVal val="visible"/>
                                      </p:to>
                                    </p:set>
                                    <p:animEffect transition="in" filter="wipe(left)">
                                      <p:cBhvr>
                                        <p:cTn id="39" dur="500"/>
                                        <p:tgtEl>
                                          <p:spTgt spid="1078274">
                                            <p:txEl>
                                              <p:pRg st="8" end="8"/>
                                            </p:txEl>
                                          </p:spTgt>
                                        </p:tgtEl>
                                      </p:cBhvr>
                                    </p:animEffect>
                                  </p:childTnLst>
                                  <p:subTnLst>
                                    <p:animClr clrSpc="rgb" dir="cw">
                                      <p:cBhvr override="childStyle">
                                        <p:cTn dur="1" fill="hold" display="0" masterRel="nextClick" afterEffect="1"/>
                                        <p:tgtEl>
                                          <p:spTgt spid="1078274">
                                            <p:txEl>
                                              <p:pRg st="8" end="8"/>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el-GR" dirty="0" smtClean="0"/>
              <a:t>Ανάπτυξη χρονοδιαγράμματος</a:t>
            </a:r>
            <a:endParaRPr lang="en-GB" dirty="0" smtClean="0"/>
          </a:p>
        </p:txBody>
      </p:sp>
      <p:sp>
        <p:nvSpPr>
          <p:cNvPr id="70659" name="Line 3"/>
          <p:cNvSpPr>
            <a:spLocks noChangeShapeType="1"/>
          </p:cNvSpPr>
          <p:nvPr/>
        </p:nvSpPr>
        <p:spPr bwMode="auto">
          <a:xfrm flipV="1">
            <a:off x="1881188" y="2636838"/>
            <a:ext cx="0" cy="31019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0" name="Line 4"/>
          <p:cNvSpPr>
            <a:spLocks noChangeShapeType="1"/>
          </p:cNvSpPr>
          <p:nvPr/>
        </p:nvSpPr>
        <p:spPr bwMode="auto">
          <a:xfrm>
            <a:off x="1881188" y="5751513"/>
            <a:ext cx="50768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1" name="Freeform 5"/>
          <p:cNvSpPr>
            <a:spLocks/>
          </p:cNvSpPr>
          <p:nvPr/>
        </p:nvSpPr>
        <p:spPr bwMode="auto">
          <a:xfrm>
            <a:off x="2371725" y="3865563"/>
            <a:ext cx="3697288" cy="1898650"/>
          </a:xfrm>
          <a:custGeom>
            <a:avLst/>
            <a:gdLst>
              <a:gd name="T0" fmla="*/ 0 w 2329"/>
              <a:gd name="T1" fmla="*/ 2147483647 h 1196"/>
              <a:gd name="T2" fmla="*/ 2147483647 w 2329"/>
              <a:gd name="T3" fmla="*/ 2147483647 h 1196"/>
              <a:gd name="T4" fmla="*/ 2147483647 w 2329"/>
              <a:gd name="T5" fmla="*/ 2147483647 h 1196"/>
              <a:gd name="T6" fmla="*/ 2147483647 w 2329"/>
              <a:gd name="T7" fmla="*/ 2147483647 h 1196"/>
              <a:gd name="T8" fmla="*/ 2147483647 w 2329"/>
              <a:gd name="T9" fmla="*/ 2147483647 h 1196"/>
              <a:gd name="T10" fmla="*/ 2147483647 w 2329"/>
              <a:gd name="T11" fmla="*/ 2147483647 h 1196"/>
              <a:gd name="T12" fmla="*/ 2147483647 w 2329"/>
              <a:gd name="T13" fmla="*/ 2147483647 h 1196"/>
              <a:gd name="T14" fmla="*/ 2147483647 w 2329"/>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 name="T24" fmla="*/ 0 w 2329"/>
              <a:gd name="T25" fmla="*/ 0 h 1196"/>
              <a:gd name="T26" fmla="*/ 2329 w 2329"/>
              <a:gd name="T27" fmla="*/ 1196 h 1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9" h="1196">
                <a:moveTo>
                  <a:pt x="0" y="1188"/>
                </a:moveTo>
                <a:cubicBezTo>
                  <a:pt x="89" y="910"/>
                  <a:pt x="188" y="636"/>
                  <a:pt x="267" y="462"/>
                </a:cubicBezTo>
                <a:cubicBezTo>
                  <a:pt x="346" y="288"/>
                  <a:pt x="404" y="217"/>
                  <a:pt x="471" y="147"/>
                </a:cubicBezTo>
                <a:cubicBezTo>
                  <a:pt x="538" y="77"/>
                  <a:pt x="599" y="64"/>
                  <a:pt x="668" y="44"/>
                </a:cubicBezTo>
                <a:cubicBezTo>
                  <a:pt x="737" y="24"/>
                  <a:pt x="784" y="0"/>
                  <a:pt x="885" y="28"/>
                </a:cubicBezTo>
                <a:cubicBezTo>
                  <a:pt x="986" y="56"/>
                  <a:pt x="1130" y="101"/>
                  <a:pt x="1277" y="211"/>
                </a:cubicBezTo>
                <a:cubicBezTo>
                  <a:pt x="1424" y="321"/>
                  <a:pt x="1595" y="523"/>
                  <a:pt x="1770" y="687"/>
                </a:cubicBezTo>
                <a:cubicBezTo>
                  <a:pt x="1945" y="851"/>
                  <a:pt x="2137" y="1023"/>
                  <a:pt x="2329" y="1196"/>
                </a:cubicBez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p>
            <a:endParaRPr lang="el-GR" dirty="0"/>
          </a:p>
        </p:txBody>
      </p:sp>
      <p:sp>
        <p:nvSpPr>
          <p:cNvPr id="70662" name="Line 6"/>
          <p:cNvSpPr>
            <a:spLocks noChangeShapeType="1"/>
          </p:cNvSpPr>
          <p:nvPr/>
        </p:nvSpPr>
        <p:spPr bwMode="auto">
          <a:xfrm flipH="1">
            <a:off x="2584450" y="5419725"/>
            <a:ext cx="290513" cy="2127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3" name="Line 7"/>
          <p:cNvSpPr>
            <a:spLocks noChangeShapeType="1"/>
          </p:cNvSpPr>
          <p:nvPr/>
        </p:nvSpPr>
        <p:spPr bwMode="auto">
          <a:xfrm flipH="1">
            <a:off x="6162675" y="5459413"/>
            <a:ext cx="304800" cy="2127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4" name="Line 8"/>
          <p:cNvSpPr>
            <a:spLocks noChangeShapeType="1"/>
          </p:cNvSpPr>
          <p:nvPr/>
        </p:nvSpPr>
        <p:spPr bwMode="auto">
          <a:xfrm flipH="1">
            <a:off x="4187825" y="3686175"/>
            <a:ext cx="1023938" cy="2762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5" name="Line 9"/>
          <p:cNvSpPr>
            <a:spLocks noChangeShapeType="1"/>
          </p:cNvSpPr>
          <p:nvPr/>
        </p:nvSpPr>
        <p:spPr bwMode="auto">
          <a:xfrm>
            <a:off x="3605213" y="3459163"/>
            <a:ext cx="0" cy="3175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66" name="Text Box 10"/>
          <p:cNvSpPr txBox="1">
            <a:spLocks noChangeArrowheads="1"/>
          </p:cNvSpPr>
          <p:nvPr/>
        </p:nvSpPr>
        <p:spPr bwMode="auto">
          <a:xfrm>
            <a:off x="552450" y="3762375"/>
            <a:ext cx="1331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Πιθανότητα</a:t>
            </a:r>
          </a:p>
          <a:p>
            <a:pPr eaLnBrk="1" hangingPunct="1"/>
            <a:r>
              <a:rPr lang="el-GR" altLang="el-GR" sz="1600" b="1" dirty="0">
                <a:latin typeface="Tahoma" pitchFamily="34" charset="0"/>
              </a:rPr>
              <a:t>να συμβεί</a:t>
            </a:r>
          </a:p>
        </p:txBody>
      </p:sp>
      <p:sp>
        <p:nvSpPr>
          <p:cNvPr id="70667" name="Text Box 11"/>
          <p:cNvSpPr txBox="1">
            <a:spLocks noChangeArrowheads="1"/>
          </p:cNvSpPr>
          <p:nvPr/>
        </p:nvSpPr>
        <p:spPr bwMode="auto">
          <a:xfrm>
            <a:off x="935038" y="5392738"/>
            <a:ext cx="9207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Χαμηλή</a:t>
            </a:r>
          </a:p>
        </p:txBody>
      </p:sp>
      <p:sp>
        <p:nvSpPr>
          <p:cNvPr id="70668" name="Text Box 12"/>
          <p:cNvSpPr txBox="1">
            <a:spLocks noChangeArrowheads="1"/>
          </p:cNvSpPr>
          <p:nvPr/>
        </p:nvSpPr>
        <p:spPr bwMode="auto">
          <a:xfrm>
            <a:off x="965200" y="2654300"/>
            <a:ext cx="830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Υψηλή</a:t>
            </a:r>
          </a:p>
        </p:txBody>
      </p:sp>
      <p:sp>
        <p:nvSpPr>
          <p:cNvPr id="70669" name="Text Box 13"/>
          <p:cNvSpPr txBox="1">
            <a:spLocks noChangeArrowheads="1"/>
          </p:cNvSpPr>
          <p:nvPr/>
        </p:nvSpPr>
        <p:spPr bwMode="auto">
          <a:xfrm>
            <a:off x="2916238" y="5805488"/>
            <a:ext cx="10239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dirty="0">
                <a:solidFill>
                  <a:schemeClr val="hlink"/>
                </a:solidFill>
                <a:latin typeface="Tahoma" pitchFamily="34" charset="0"/>
              </a:rPr>
              <a:t>Πιθανή</a:t>
            </a:r>
          </a:p>
          <a:p>
            <a:pPr algn="ctr" eaLnBrk="1" hangingPunct="1"/>
            <a:r>
              <a:rPr lang="el-GR" altLang="el-GR" sz="1600" b="1" dirty="0">
                <a:solidFill>
                  <a:schemeClr val="hlink"/>
                </a:solidFill>
                <a:latin typeface="Tahoma" pitchFamily="34" charset="0"/>
              </a:rPr>
              <a:t>Διάρκεια</a:t>
            </a:r>
          </a:p>
          <a:p>
            <a:pPr algn="ctr" eaLnBrk="1" hangingPunct="1"/>
            <a:r>
              <a:rPr lang="el-GR" altLang="el-GR" sz="1600" b="1" dirty="0">
                <a:solidFill>
                  <a:schemeClr val="hlink"/>
                </a:solidFill>
                <a:latin typeface="Tahoma" pitchFamily="34" charset="0"/>
              </a:rPr>
              <a:t>(</a:t>
            </a:r>
            <a:r>
              <a:rPr lang="en-US" altLang="el-GR" sz="1600" b="1" dirty="0">
                <a:solidFill>
                  <a:schemeClr val="hlink"/>
                </a:solidFill>
                <a:latin typeface="Tahoma" pitchFamily="34" charset="0"/>
              </a:rPr>
              <a:t>m)</a:t>
            </a:r>
            <a:endParaRPr lang="el-GR" altLang="el-GR" sz="1600" b="1" dirty="0">
              <a:solidFill>
                <a:schemeClr val="hlink"/>
              </a:solidFill>
              <a:latin typeface="Tahoma" pitchFamily="34" charset="0"/>
            </a:endParaRPr>
          </a:p>
        </p:txBody>
      </p:sp>
      <p:sp>
        <p:nvSpPr>
          <p:cNvPr id="70670" name="Text Box 14"/>
          <p:cNvSpPr txBox="1">
            <a:spLocks noChangeArrowheads="1"/>
          </p:cNvSpPr>
          <p:nvPr/>
        </p:nvSpPr>
        <p:spPr bwMode="auto">
          <a:xfrm>
            <a:off x="1787525" y="5846763"/>
            <a:ext cx="1006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dirty="0">
                <a:solidFill>
                  <a:schemeClr val="hlink"/>
                </a:solidFill>
                <a:latin typeface="Tahoma" pitchFamily="34" charset="0"/>
              </a:rPr>
              <a:t>Σύντομη</a:t>
            </a:r>
          </a:p>
          <a:p>
            <a:pPr algn="ctr" eaLnBrk="1" hangingPunct="1"/>
            <a:r>
              <a:rPr lang="el-GR" altLang="el-GR" sz="1600" b="1" dirty="0">
                <a:solidFill>
                  <a:schemeClr val="hlink"/>
                </a:solidFill>
                <a:latin typeface="Tahoma" pitchFamily="34" charset="0"/>
              </a:rPr>
              <a:t>(α)</a:t>
            </a:r>
          </a:p>
        </p:txBody>
      </p:sp>
      <p:sp>
        <p:nvSpPr>
          <p:cNvPr id="70671" name="Text Box 15"/>
          <p:cNvSpPr txBox="1">
            <a:spLocks noChangeArrowheads="1"/>
          </p:cNvSpPr>
          <p:nvPr/>
        </p:nvSpPr>
        <p:spPr bwMode="auto">
          <a:xfrm>
            <a:off x="6176963" y="5838825"/>
            <a:ext cx="9239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dirty="0">
                <a:solidFill>
                  <a:schemeClr val="hlink"/>
                </a:solidFill>
                <a:latin typeface="Tahoma" pitchFamily="34" charset="0"/>
              </a:rPr>
              <a:t>Μεγάλη</a:t>
            </a:r>
            <a:endParaRPr lang="en-US" altLang="el-GR" sz="1600" b="1" dirty="0">
              <a:solidFill>
                <a:schemeClr val="hlink"/>
              </a:solidFill>
              <a:latin typeface="Tahoma" pitchFamily="34" charset="0"/>
            </a:endParaRPr>
          </a:p>
          <a:p>
            <a:pPr algn="ctr" eaLnBrk="1" hangingPunct="1"/>
            <a:r>
              <a:rPr lang="en-US" altLang="el-GR" sz="1600" b="1" dirty="0">
                <a:solidFill>
                  <a:schemeClr val="hlink"/>
                </a:solidFill>
                <a:latin typeface="Tahoma" pitchFamily="34" charset="0"/>
              </a:rPr>
              <a:t>(b)</a:t>
            </a:r>
            <a:endParaRPr lang="el-GR" altLang="el-GR" sz="1600" b="1" dirty="0">
              <a:solidFill>
                <a:schemeClr val="hlink"/>
              </a:solidFill>
              <a:latin typeface="Tahoma" pitchFamily="34" charset="0"/>
            </a:endParaRPr>
          </a:p>
        </p:txBody>
      </p:sp>
      <p:sp>
        <p:nvSpPr>
          <p:cNvPr id="70672" name="Text Box 16"/>
          <p:cNvSpPr txBox="1">
            <a:spLocks noChangeArrowheads="1"/>
          </p:cNvSpPr>
          <p:nvPr/>
        </p:nvSpPr>
        <p:spPr bwMode="auto">
          <a:xfrm>
            <a:off x="6499225" y="5273675"/>
            <a:ext cx="14112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Απαισιόδοξη</a:t>
            </a:r>
          </a:p>
        </p:txBody>
      </p:sp>
      <p:sp>
        <p:nvSpPr>
          <p:cNvPr id="70673" name="Text Box 17"/>
          <p:cNvSpPr txBox="1">
            <a:spLocks noChangeArrowheads="1"/>
          </p:cNvSpPr>
          <p:nvPr/>
        </p:nvSpPr>
        <p:spPr bwMode="auto">
          <a:xfrm>
            <a:off x="2555875" y="5084763"/>
            <a:ext cx="11509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Αισιόδοξη</a:t>
            </a:r>
          </a:p>
        </p:txBody>
      </p:sp>
      <p:sp>
        <p:nvSpPr>
          <p:cNvPr id="70674" name="Text Box 18"/>
          <p:cNvSpPr txBox="1">
            <a:spLocks noChangeArrowheads="1"/>
          </p:cNvSpPr>
          <p:nvPr/>
        </p:nvSpPr>
        <p:spPr bwMode="auto">
          <a:xfrm>
            <a:off x="2994025" y="3106738"/>
            <a:ext cx="2516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Αρχική εκτίμηση </a:t>
            </a:r>
            <a:r>
              <a:rPr lang="en-US" altLang="el-GR" sz="1600" b="1" dirty="0">
                <a:latin typeface="Tahoma" pitchFamily="34" charset="0"/>
              </a:rPr>
              <a:t>(CPM)</a:t>
            </a:r>
            <a:endParaRPr lang="el-GR" altLang="el-GR" sz="1600" b="1" dirty="0">
              <a:latin typeface="Tahoma" pitchFamily="34" charset="0"/>
            </a:endParaRPr>
          </a:p>
        </p:txBody>
      </p:sp>
      <p:sp>
        <p:nvSpPr>
          <p:cNvPr id="70675" name="Text Box 19"/>
          <p:cNvSpPr txBox="1">
            <a:spLocks noChangeArrowheads="1"/>
          </p:cNvSpPr>
          <p:nvPr/>
        </p:nvSpPr>
        <p:spPr bwMode="auto">
          <a:xfrm>
            <a:off x="5184775" y="3494088"/>
            <a:ext cx="28844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1600" b="1" dirty="0">
                <a:latin typeface="Tahoma" pitchFamily="34" charset="0"/>
              </a:rPr>
              <a:t>PERT </a:t>
            </a:r>
            <a:r>
              <a:rPr lang="el-GR" altLang="el-GR" sz="1600" b="1" dirty="0">
                <a:latin typeface="Tahoma" pitchFamily="34" charset="0"/>
              </a:rPr>
              <a:t>Σταθμισμένος Μ.Ο. =</a:t>
            </a:r>
          </a:p>
        </p:txBody>
      </p:sp>
      <p:sp>
        <p:nvSpPr>
          <p:cNvPr id="70676" name="Line 20"/>
          <p:cNvSpPr>
            <a:spLocks noChangeShapeType="1"/>
          </p:cNvSpPr>
          <p:nvPr/>
        </p:nvSpPr>
        <p:spPr bwMode="auto">
          <a:xfrm>
            <a:off x="5275263" y="4195763"/>
            <a:ext cx="350996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lIns="72000" tIns="36000" rIns="72000" bIns="36000" anchor="ctr"/>
          <a:lstStyle/>
          <a:p>
            <a:endParaRPr lang="el-GR" dirty="0"/>
          </a:p>
        </p:txBody>
      </p:sp>
      <p:sp>
        <p:nvSpPr>
          <p:cNvPr id="70677" name="Text Box 21"/>
          <p:cNvSpPr txBox="1">
            <a:spLocks noChangeArrowheads="1"/>
          </p:cNvSpPr>
          <p:nvPr/>
        </p:nvSpPr>
        <p:spPr bwMode="auto">
          <a:xfrm>
            <a:off x="5275263" y="3817938"/>
            <a:ext cx="38465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Αισιόδοξη + 4 Πιθανή +Απαισιόδοξη</a:t>
            </a:r>
          </a:p>
        </p:txBody>
      </p:sp>
      <p:sp>
        <p:nvSpPr>
          <p:cNvPr id="70678" name="Text Box 22"/>
          <p:cNvSpPr txBox="1">
            <a:spLocks noChangeArrowheads="1"/>
          </p:cNvSpPr>
          <p:nvPr/>
        </p:nvSpPr>
        <p:spPr bwMode="auto">
          <a:xfrm>
            <a:off x="6770688" y="4241800"/>
            <a:ext cx="273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dirty="0">
                <a:latin typeface="Tahoma" pitchFamily="34" charset="0"/>
              </a:rPr>
              <a:t>6</a:t>
            </a:r>
          </a:p>
        </p:txBody>
      </p:sp>
      <p:sp>
        <p:nvSpPr>
          <p:cNvPr id="70679" name="Oval 23"/>
          <p:cNvSpPr>
            <a:spLocks noChangeArrowheads="1"/>
          </p:cNvSpPr>
          <p:nvPr/>
        </p:nvSpPr>
        <p:spPr bwMode="auto">
          <a:xfrm>
            <a:off x="2301875" y="5665788"/>
            <a:ext cx="147638"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0680" name="Oval 24"/>
          <p:cNvSpPr>
            <a:spLocks noChangeArrowheads="1"/>
          </p:cNvSpPr>
          <p:nvPr/>
        </p:nvSpPr>
        <p:spPr bwMode="auto">
          <a:xfrm>
            <a:off x="3481388" y="3824288"/>
            <a:ext cx="147637"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0681" name="Oval 25"/>
          <p:cNvSpPr>
            <a:spLocks noChangeArrowheads="1"/>
          </p:cNvSpPr>
          <p:nvPr/>
        </p:nvSpPr>
        <p:spPr bwMode="auto">
          <a:xfrm>
            <a:off x="4057650" y="3925888"/>
            <a:ext cx="147638"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0682" name="Oval 26"/>
          <p:cNvSpPr>
            <a:spLocks noChangeArrowheads="1"/>
          </p:cNvSpPr>
          <p:nvPr/>
        </p:nvSpPr>
        <p:spPr bwMode="auto">
          <a:xfrm>
            <a:off x="5956300" y="5661025"/>
            <a:ext cx="147638" cy="195263"/>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0683" name="Line 27"/>
          <p:cNvSpPr>
            <a:spLocks noChangeShapeType="1"/>
          </p:cNvSpPr>
          <p:nvPr/>
        </p:nvSpPr>
        <p:spPr bwMode="auto">
          <a:xfrm>
            <a:off x="3563938" y="3933825"/>
            <a:ext cx="0" cy="1800225"/>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l-GR" dirty="0"/>
          </a:p>
        </p:txBody>
      </p:sp>
      <p:sp>
        <p:nvSpPr>
          <p:cNvPr id="70684" name="Line 28"/>
          <p:cNvSpPr>
            <a:spLocks noChangeShapeType="1"/>
          </p:cNvSpPr>
          <p:nvPr/>
        </p:nvSpPr>
        <p:spPr bwMode="auto">
          <a:xfrm>
            <a:off x="4140200" y="4005263"/>
            <a:ext cx="0" cy="17287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dirty="0"/>
          </a:p>
        </p:txBody>
      </p:sp>
      <p:sp>
        <p:nvSpPr>
          <p:cNvPr id="70685" name="Text Box 29"/>
          <p:cNvSpPr txBox="1">
            <a:spLocks noChangeArrowheads="1"/>
          </p:cNvSpPr>
          <p:nvPr/>
        </p:nvSpPr>
        <p:spPr bwMode="auto">
          <a:xfrm>
            <a:off x="3975100" y="5876925"/>
            <a:ext cx="576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b="1" dirty="0">
                <a:solidFill>
                  <a:schemeClr val="hlink"/>
                </a:solidFill>
                <a:latin typeface="Tahoma" pitchFamily="34" charset="0"/>
              </a:rPr>
              <a:t>(TE)</a:t>
            </a:r>
            <a:endParaRPr lang="el-GR" altLang="el-GR" sz="1600" b="1" dirty="0">
              <a:solidFill>
                <a:schemeClr val="hlink"/>
              </a:solidFill>
              <a:latin typeface="Tahoma" pitchFamily="34" charset="0"/>
            </a:endParaRPr>
          </a:p>
        </p:txBody>
      </p:sp>
    </p:spTree>
    <p:extLst>
      <p:ext uri="{BB962C8B-B14F-4D97-AF65-F5344CB8AC3E}">
        <p14:creationId xmlns:p14="http://schemas.microsoft.com/office/powerpoint/2010/main" val="1053896734"/>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684213" y="2133600"/>
            <a:ext cx="420528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660400" algn="ctr"/>
                <a:tab pos="1912938" algn="ctr"/>
                <a:tab pos="3233738" algn="ctr"/>
              </a:tabLst>
              <a:defRPr>
                <a:solidFill>
                  <a:schemeClr val="tx1"/>
                </a:solidFill>
                <a:latin typeface="Comic Sans MS" pitchFamily="66" charset="0"/>
                <a:cs typeface="Arial" charset="0"/>
              </a:defRPr>
            </a:lvl1pPr>
            <a:lvl2pPr marL="742950" indent="-285750" defTabSz="762000" eaLnBrk="0" hangingPunct="0">
              <a:tabLst>
                <a:tab pos="660400" algn="ctr"/>
                <a:tab pos="1912938" algn="ctr"/>
                <a:tab pos="3233738" algn="ctr"/>
              </a:tabLst>
              <a:defRPr>
                <a:solidFill>
                  <a:schemeClr val="tx1"/>
                </a:solidFill>
                <a:latin typeface="Comic Sans MS" pitchFamily="66" charset="0"/>
                <a:cs typeface="Arial" charset="0"/>
              </a:defRPr>
            </a:lvl2pPr>
            <a:lvl3pPr marL="1143000" indent="-228600" defTabSz="762000" eaLnBrk="0" hangingPunct="0">
              <a:tabLst>
                <a:tab pos="660400" algn="ctr"/>
                <a:tab pos="1912938" algn="ctr"/>
                <a:tab pos="3233738" algn="ctr"/>
              </a:tabLst>
              <a:defRPr>
                <a:solidFill>
                  <a:schemeClr val="tx1"/>
                </a:solidFill>
                <a:latin typeface="Comic Sans MS" pitchFamily="66" charset="0"/>
                <a:cs typeface="Arial" charset="0"/>
              </a:defRPr>
            </a:lvl3pPr>
            <a:lvl4pPr marL="1600200" indent="-228600" defTabSz="762000" eaLnBrk="0" hangingPunct="0">
              <a:tabLst>
                <a:tab pos="660400" algn="ctr"/>
                <a:tab pos="1912938" algn="ctr"/>
                <a:tab pos="3233738" algn="ctr"/>
              </a:tabLst>
              <a:defRPr>
                <a:solidFill>
                  <a:schemeClr val="tx1"/>
                </a:solidFill>
                <a:latin typeface="Comic Sans MS" pitchFamily="66" charset="0"/>
                <a:cs typeface="Arial" charset="0"/>
              </a:defRPr>
            </a:lvl4pPr>
            <a:lvl5pPr marL="2057400" indent="-228600" defTabSz="762000" eaLnBrk="0" hangingPunct="0">
              <a:tabLst>
                <a:tab pos="660400" algn="ctr"/>
                <a:tab pos="1912938" algn="ctr"/>
                <a:tab pos="3233738"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660400" algn="ctr"/>
                <a:tab pos="1912938" algn="ctr"/>
                <a:tab pos="3233738"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660400" algn="ctr"/>
                <a:tab pos="1912938" algn="ctr"/>
                <a:tab pos="3233738"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660400" algn="ctr"/>
                <a:tab pos="1912938" algn="ctr"/>
                <a:tab pos="3233738"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660400" algn="ctr"/>
                <a:tab pos="1912938" algn="ctr"/>
                <a:tab pos="3233738" algn="ctr"/>
              </a:tabLst>
              <a:defRPr>
                <a:solidFill>
                  <a:schemeClr val="tx1"/>
                </a:solidFill>
                <a:latin typeface="Comic Sans MS" pitchFamily="66" charset="0"/>
                <a:cs typeface="Arial" charset="0"/>
              </a:defRPr>
            </a:lvl9pPr>
          </a:lstStyle>
          <a:p>
            <a:r>
              <a:rPr lang="en-US" altLang="el-GR" sz="2000" b="1" dirty="0">
                <a:latin typeface="Arial" charset="0"/>
              </a:rPr>
              <a:t>		</a:t>
            </a:r>
            <a:r>
              <a:rPr lang="el-GR" altLang="el-GR" sz="2000" b="1" dirty="0">
                <a:latin typeface="Arial" charset="0"/>
              </a:rPr>
              <a:t>Δραστηριότητα</a:t>
            </a:r>
            <a:r>
              <a:rPr lang="en-US" altLang="el-GR" sz="2000" b="1" dirty="0">
                <a:latin typeface="Arial" charset="0"/>
              </a:rPr>
              <a:t> B</a:t>
            </a:r>
          </a:p>
          <a:p>
            <a:endParaRPr lang="en-US" altLang="el-GR" sz="500" b="1" dirty="0">
              <a:latin typeface="Arial" charset="0"/>
            </a:endParaRPr>
          </a:p>
          <a:p>
            <a:r>
              <a:rPr lang="en-US" altLang="el-GR" sz="2000" b="1" dirty="0">
                <a:latin typeface="Arial" charset="0"/>
              </a:rPr>
              <a:t>		</a:t>
            </a:r>
          </a:p>
          <a:p>
            <a:r>
              <a:rPr lang="en-US" altLang="el-GR" sz="2000" b="1" dirty="0">
                <a:latin typeface="Arial" charset="0"/>
              </a:rPr>
              <a:t>	</a:t>
            </a:r>
            <a:r>
              <a:rPr lang="el-GR" altLang="el-GR" sz="2000" b="1" dirty="0">
                <a:latin typeface="Arial" charset="0"/>
              </a:rPr>
              <a:t>Αισιόδοξη</a:t>
            </a:r>
            <a:r>
              <a:rPr lang="en-US" altLang="el-GR" sz="2000" b="1" dirty="0">
                <a:latin typeface="Arial" charset="0"/>
              </a:rPr>
              <a:t>	 </a:t>
            </a:r>
            <a:r>
              <a:rPr lang="el-GR" altLang="el-GR" b="1" dirty="0"/>
              <a:t>Πιθανή</a:t>
            </a:r>
            <a:r>
              <a:rPr lang="en-US" altLang="el-GR" dirty="0"/>
              <a:t> </a:t>
            </a:r>
            <a:r>
              <a:rPr lang="en-US" altLang="el-GR" sz="2000" b="1" dirty="0">
                <a:latin typeface="Arial" charset="0"/>
              </a:rPr>
              <a:t>	</a:t>
            </a:r>
            <a:r>
              <a:rPr lang="el-GR" altLang="el-GR" sz="2000" b="1" dirty="0">
                <a:latin typeface="Arial" charset="0"/>
              </a:rPr>
              <a:t>Απαισιόδοξη</a:t>
            </a:r>
            <a:endParaRPr lang="en-US" altLang="el-GR" sz="2000" b="1" dirty="0">
              <a:latin typeface="Arial" charset="0"/>
            </a:endParaRPr>
          </a:p>
          <a:p>
            <a:r>
              <a:rPr lang="en-US" altLang="el-GR" sz="2000" b="1" dirty="0">
                <a:latin typeface="Arial" charset="0"/>
              </a:rPr>
              <a:t>	(</a:t>
            </a:r>
            <a:r>
              <a:rPr lang="en-US" altLang="el-GR" sz="2000" b="1" i="1" dirty="0">
                <a:latin typeface="Arial" charset="0"/>
              </a:rPr>
              <a:t>a</a:t>
            </a:r>
            <a:r>
              <a:rPr lang="en-US" altLang="el-GR" sz="2000" b="1" dirty="0">
                <a:latin typeface="Arial" charset="0"/>
              </a:rPr>
              <a:t>)	(</a:t>
            </a:r>
            <a:r>
              <a:rPr lang="en-US" altLang="el-GR" sz="2000" b="1" i="1" dirty="0">
                <a:latin typeface="Arial" charset="0"/>
              </a:rPr>
              <a:t>m</a:t>
            </a:r>
            <a:r>
              <a:rPr lang="en-US" altLang="el-GR" sz="2000" b="1" dirty="0">
                <a:latin typeface="Arial" charset="0"/>
              </a:rPr>
              <a:t>)	(</a:t>
            </a:r>
            <a:r>
              <a:rPr lang="en-US" altLang="el-GR" sz="2000" b="1" i="1" dirty="0">
                <a:latin typeface="Arial" charset="0"/>
              </a:rPr>
              <a:t>b</a:t>
            </a:r>
            <a:r>
              <a:rPr lang="en-US" altLang="el-GR" sz="2000" b="1" dirty="0">
                <a:latin typeface="Arial" charset="0"/>
              </a:rPr>
              <a:t>)</a:t>
            </a:r>
          </a:p>
          <a:p>
            <a:r>
              <a:rPr lang="en-US" altLang="el-GR" sz="2000" b="1" dirty="0">
                <a:latin typeface="Arial" charset="0"/>
              </a:rPr>
              <a:t>	7	8	15</a:t>
            </a:r>
          </a:p>
        </p:txBody>
      </p:sp>
      <p:sp>
        <p:nvSpPr>
          <p:cNvPr id="71683" name="Line 7"/>
          <p:cNvSpPr>
            <a:spLocks noChangeShapeType="1"/>
          </p:cNvSpPr>
          <p:nvPr/>
        </p:nvSpPr>
        <p:spPr bwMode="auto">
          <a:xfrm flipH="1" flipV="1">
            <a:off x="4284663" y="3573463"/>
            <a:ext cx="1727200" cy="142875"/>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grpSp>
        <p:nvGrpSpPr>
          <p:cNvPr id="71684" name="Group 8"/>
          <p:cNvGrpSpPr>
            <a:grpSpLocks/>
          </p:cNvGrpSpPr>
          <p:nvPr/>
        </p:nvGrpSpPr>
        <p:grpSpPr bwMode="auto">
          <a:xfrm>
            <a:off x="5651500" y="1635125"/>
            <a:ext cx="3208436" cy="2801938"/>
            <a:chOff x="3110" y="1030"/>
            <a:chExt cx="2488" cy="2108"/>
          </a:xfrm>
        </p:grpSpPr>
        <p:sp>
          <p:nvSpPr>
            <p:cNvPr id="71699" name="Line 9"/>
            <p:cNvSpPr>
              <a:spLocks noChangeShapeType="1"/>
            </p:cNvSpPr>
            <p:nvPr/>
          </p:nvSpPr>
          <p:spPr bwMode="auto">
            <a:xfrm flipV="1">
              <a:off x="4995" y="1740"/>
              <a:ext cx="0" cy="69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0" name="Line 10"/>
            <p:cNvSpPr>
              <a:spLocks noChangeShapeType="1"/>
            </p:cNvSpPr>
            <p:nvPr/>
          </p:nvSpPr>
          <p:spPr bwMode="auto">
            <a:xfrm>
              <a:off x="5050" y="1690"/>
              <a:ext cx="173" cy="2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1" name="Line 11"/>
            <p:cNvSpPr>
              <a:spLocks noChangeShapeType="1"/>
            </p:cNvSpPr>
            <p:nvPr/>
          </p:nvSpPr>
          <p:spPr bwMode="auto">
            <a:xfrm>
              <a:off x="4597" y="2146"/>
              <a:ext cx="305" cy="3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2" name="Line 12"/>
            <p:cNvSpPr>
              <a:spLocks noChangeShapeType="1"/>
            </p:cNvSpPr>
            <p:nvPr/>
          </p:nvSpPr>
          <p:spPr bwMode="auto">
            <a:xfrm>
              <a:off x="4634" y="2548"/>
              <a:ext cx="2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3" name="Line 13"/>
            <p:cNvSpPr>
              <a:spLocks noChangeShapeType="1"/>
            </p:cNvSpPr>
            <p:nvPr/>
          </p:nvSpPr>
          <p:spPr bwMode="auto">
            <a:xfrm flipV="1">
              <a:off x="4179" y="2608"/>
              <a:ext cx="703" cy="36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4" name="Line 14"/>
            <p:cNvSpPr>
              <a:spLocks noChangeShapeType="1"/>
            </p:cNvSpPr>
            <p:nvPr/>
          </p:nvSpPr>
          <p:spPr bwMode="auto">
            <a:xfrm>
              <a:off x="4173" y="2548"/>
              <a:ext cx="2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5" name="Line 15"/>
            <p:cNvSpPr>
              <a:spLocks noChangeShapeType="1"/>
            </p:cNvSpPr>
            <p:nvPr/>
          </p:nvSpPr>
          <p:spPr bwMode="auto">
            <a:xfrm>
              <a:off x="4177" y="2076"/>
              <a:ext cx="21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6" name="Line 16"/>
            <p:cNvSpPr>
              <a:spLocks noChangeShapeType="1"/>
            </p:cNvSpPr>
            <p:nvPr/>
          </p:nvSpPr>
          <p:spPr bwMode="auto">
            <a:xfrm>
              <a:off x="3365" y="2193"/>
              <a:ext cx="155" cy="24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7" name="Line 17"/>
            <p:cNvSpPr>
              <a:spLocks noChangeShapeType="1"/>
            </p:cNvSpPr>
            <p:nvPr/>
          </p:nvSpPr>
          <p:spPr bwMode="auto">
            <a:xfrm flipV="1">
              <a:off x="3369" y="1726"/>
              <a:ext cx="151" cy="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8" name="Line 18"/>
            <p:cNvSpPr>
              <a:spLocks noChangeShapeType="1"/>
            </p:cNvSpPr>
            <p:nvPr/>
          </p:nvSpPr>
          <p:spPr bwMode="auto">
            <a:xfrm flipV="1">
              <a:off x="3686" y="1238"/>
              <a:ext cx="284" cy="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09" name="Line 19"/>
            <p:cNvSpPr>
              <a:spLocks noChangeShapeType="1"/>
            </p:cNvSpPr>
            <p:nvPr/>
          </p:nvSpPr>
          <p:spPr bwMode="auto">
            <a:xfrm>
              <a:off x="3715" y="1618"/>
              <a:ext cx="212" cy="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0" name="Line 20"/>
            <p:cNvSpPr>
              <a:spLocks noChangeShapeType="1"/>
            </p:cNvSpPr>
            <p:nvPr/>
          </p:nvSpPr>
          <p:spPr bwMode="auto">
            <a:xfrm>
              <a:off x="3711" y="2548"/>
              <a:ext cx="2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1" name="Line 21"/>
            <p:cNvSpPr>
              <a:spLocks noChangeShapeType="1"/>
            </p:cNvSpPr>
            <p:nvPr/>
          </p:nvSpPr>
          <p:spPr bwMode="auto">
            <a:xfrm>
              <a:off x="3674" y="2630"/>
              <a:ext cx="294" cy="29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2" name="Line 22"/>
            <p:cNvSpPr>
              <a:spLocks noChangeShapeType="1"/>
            </p:cNvSpPr>
            <p:nvPr/>
          </p:nvSpPr>
          <p:spPr bwMode="auto">
            <a:xfrm>
              <a:off x="3688" y="1713"/>
              <a:ext cx="285" cy="27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3" name="Line 23"/>
            <p:cNvSpPr>
              <a:spLocks noChangeShapeType="1"/>
            </p:cNvSpPr>
            <p:nvPr/>
          </p:nvSpPr>
          <p:spPr bwMode="auto">
            <a:xfrm>
              <a:off x="4159" y="1196"/>
              <a:ext cx="719" cy="36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4" name="Line 24"/>
            <p:cNvSpPr>
              <a:spLocks noChangeShapeType="1"/>
            </p:cNvSpPr>
            <p:nvPr/>
          </p:nvSpPr>
          <p:spPr bwMode="auto">
            <a:xfrm>
              <a:off x="4179" y="1618"/>
              <a:ext cx="683" cy="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71715" name="Oval 25"/>
            <p:cNvSpPr>
              <a:spLocks noChangeArrowheads="1"/>
            </p:cNvSpPr>
            <p:nvPr/>
          </p:nvSpPr>
          <p:spPr bwMode="auto">
            <a:xfrm>
              <a:off x="3935" y="2898"/>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16" name="Oval 26"/>
            <p:cNvSpPr>
              <a:spLocks noChangeArrowheads="1"/>
            </p:cNvSpPr>
            <p:nvPr/>
          </p:nvSpPr>
          <p:spPr bwMode="auto">
            <a:xfrm>
              <a:off x="4872" y="2428"/>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17" name="Oval 27"/>
            <p:cNvSpPr>
              <a:spLocks noChangeArrowheads="1"/>
            </p:cNvSpPr>
            <p:nvPr/>
          </p:nvSpPr>
          <p:spPr bwMode="auto">
            <a:xfrm>
              <a:off x="4399" y="2427"/>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18" name="Oval 28"/>
            <p:cNvSpPr>
              <a:spLocks noChangeArrowheads="1"/>
            </p:cNvSpPr>
            <p:nvPr/>
          </p:nvSpPr>
          <p:spPr bwMode="auto">
            <a:xfrm>
              <a:off x="3935" y="2427"/>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19" name="Oval 29"/>
            <p:cNvSpPr>
              <a:spLocks noChangeArrowheads="1"/>
            </p:cNvSpPr>
            <p:nvPr/>
          </p:nvSpPr>
          <p:spPr bwMode="auto">
            <a:xfrm>
              <a:off x="3478" y="2427"/>
              <a:ext cx="240" cy="240"/>
            </a:xfrm>
            <a:prstGeom prst="ellipse">
              <a:avLst/>
            </a:prstGeom>
            <a:solidFill>
              <a:srgbClr val="EEEEDC"/>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0" name="Oval 30"/>
            <p:cNvSpPr>
              <a:spLocks noChangeArrowheads="1"/>
            </p:cNvSpPr>
            <p:nvPr/>
          </p:nvSpPr>
          <p:spPr bwMode="auto">
            <a:xfrm>
              <a:off x="3935" y="1956"/>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1" name="Oval 31"/>
            <p:cNvSpPr>
              <a:spLocks noChangeArrowheads="1"/>
            </p:cNvSpPr>
            <p:nvPr/>
          </p:nvSpPr>
          <p:spPr bwMode="auto">
            <a:xfrm>
              <a:off x="4400" y="1956"/>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2" name="Oval 32"/>
            <p:cNvSpPr>
              <a:spLocks noChangeArrowheads="1"/>
            </p:cNvSpPr>
            <p:nvPr/>
          </p:nvSpPr>
          <p:spPr bwMode="auto">
            <a:xfrm>
              <a:off x="3936" y="1498"/>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3" name="Oval 33"/>
            <p:cNvSpPr>
              <a:spLocks noChangeArrowheads="1"/>
            </p:cNvSpPr>
            <p:nvPr/>
          </p:nvSpPr>
          <p:spPr bwMode="auto">
            <a:xfrm>
              <a:off x="3478" y="1498"/>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4" name="Oval 34"/>
            <p:cNvSpPr>
              <a:spLocks noChangeArrowheads="1"/>
            </p:cNvSpPr>
            <p:nvPr/>
          </p:nvSpPr>
          <p:spPr bwMode="auto">
            <a:xfrm>
              <a:off x="3936" y="1030"/>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5" name="Oval 35"/>
            <p:cNvSpPr>
              <a:spLocks noChangeArrowheads="1"/>
            </p:cNvSpPr>
            <p:nvPr/>
          </p:nvSpPr>
          <p:spPr bwMode="auto">
            <a:xfrm>
              <a:off x="4873" y="1497"/>
              <a:ext cx="240" cy="240"/>
            </a:xfrm>
            <a:prstGeom prst="ellipse">
              <a:avLst/>
            </a:prstGeom>
            <a:solidFill>
              <a:srgbClr val="EEEEDC"/>
            </a:solidFill>
            <a:ln w="38100">
              <a:solidFill>
                <a:srgbClr val="DCD1B6"/>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1726" name="Rectangle 36"/>
            <p:cNvSpPr>
              <a:spLocks noChangeArrowheads="1"/>
            </p:cNvSpPr>
            <p:nvPr/>
          </p:nvSpPr>
          <p:spPr bwMode="auto">
            <a:xfrm>
              <a:off x="3525" y="1538"/>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A</a:t>
              </a:r>
            </a:p>
          </p:txBody>
        </p:sp>
        <p:sp>
          <p:nvSpPr>
            <p:cNvPr id="71727" name="Rectangle 37"/>
            <p:cNvSpPr>
              <a:spLocks noChangeArrowheads="1"/>
            </p:cNvSpPr>
            <p:nvPr/>
          </p:nvSpPr>
          <p:spPr bwMode="auto">
            <a:xfrm>
              <a:off x="3989" y="1538"/>
              <a:ext cx="1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F</a:t>
              </a:r>
            </a:p>
          </p:txBody>
        </p:sp>
        <p:sp>
          <p:nvSpPr>
            <p:cNvPr id="71728" name="Rectangle 38"/>
            <p:cNvSpPr>
              <a:spLocks noChangeArrowheads="1"/>
            </p:cNvSpPr>
            <p:nvPr/>
          </p:nvSpPr>
          <p:spPr bwMode="auto">
            <a:xfrm>
              <a:off x="4006" y="1069"/>
              <a:ext cx="12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I</a:t>
              </a:r>
            </a:p>
          </p:txBody>
        </p:sp>
        <p:sp>
          <p:nvSpPr>
            <p:cNvPr id="71729" name="Rectangle 39"/>
            <p:cNvSpPr>
              <a:spLocks noChangeArrowheads="1"/>
            </p:cNvSpPr>
            <p:nvPr/>
          </p:nvSpPr>
          <p:spPr bwMode="auto">
            <a:xfrm>
              <a:off x="3983" y="1996"/>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C</a:t>
              </a:r>
            </a:p>
          </p:txBody>
        </p:sp>
        <p:sp>
          <p:nvSpPr>
            <p:cNvPr id="71730" name="Rectangle 40"/>
            <p:cNvSpPr>
              <a:spLocks noChangeArrowheads="1"/>
            </p:cNvSpPr>
            <p:nvPr/>
          </p:nvSpPr>
          <p:spPr bwMode="auto">
            <a:xfrm>
              <a:off x="4444" y="1996"/>
              <a:ext cx="18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G</a:t>
              </a:r>
            </a:p>
          </p:txBody>
        </p:sp>
        <p:grpSp>
          <p:nvGrpSpPr>
            <p:cNvPr id="71731" name="Group 41"/>
            <p:cNvGrpSpPr>
              <a:grpSpLocks/>
            </p:cNvGrpSpPr>
            <p:nvPr/>
          </p:nvGrpSpPr>
          <p:grpSpPr bwMode="auto">
            <a:xfrm>
              <a:off x="5128" y="1971"/>
              <a:ext cx="470" cy="235"/>
              <a:chOff x="5128" y="1971"/>
              <a:chExt cx="470" cy="235"/>
            </a:xfrm>
          </p:grpSpPr>
          <p:sp>
            <p:nvSpPr>
              <p:cNvPr id="71741" name="Freeform 42"/>
              <p:cNvSpPr>
                <a:spLocks/>
              </p:cNvSpPr>
              <p:nvPr/>
            </p:nvSpPr>
            <p:spPr bwMode="auto">
              <a:xfrm>
                <a:off x="5142" y="1971"/>
                <a:ext cx="350" cy="235"/>
              </a:xfrm>
              <a:custGeom>
                <a:avLst/>
                <a:gdLst>
                  <a:gd name="T0" fmla="*/ 349 w 350"/>
                  <a:gd name="T1" fmla="*/ 234 h 235"/>
                  <a:gd name="T2" fmla="*/ 349 w 350"/>
                  <a:gd name="T3" fmla="*/ 0 h 235"/>
                  <a:gd name="T4" fmla="*/ 0 w 350"/>
                  <a:gd name="T5" fmla="*/ 0 h 235"/>
                  <a:gd name="T6" fmla="*/ 0 w 350"/>
                  <a:gd name="T7" fmla="*/ 234 h 235"/>
                  <a:gd name="T8" fmla="*/ 349 w 350"/>
                  <a:gd name="T9" fmla="*/ 234 h 235"/>
                  <a:gd name="T10" fmla="*/ 0 60000 65536"/>
                  <a:gd name="T11" fmla="*/ 0 60000 65536"/>
                  <a:gd name="T12" fmla="*/ 0 60000 65536"/>
                  <a:gd name="T13" fmla="*/ 0 60000 65536"/>
                  <a:gd name="T14" fmla="*/ 0 60000 65536"/>
                  <a:gd name="T15" fmla="*/ 0 w 350"/>
                  <a:gd name="T16" fmla="*/ 0 h 235"/>
                  <a:gd name="T17" fmla="*/ 350 w 350"/>
                  <a:gd name="T18" fmla="*/ 235 h 235"/>
                </a:gdLst>
                <a:ahLst/>
                <a:cxnLst>
                  <a:cxn ang="T10">
                    <a:pos x="T0" y="T1"/>
                  </a:cxn>
                  <a:cxn ang="T11">
                    <a:pos x="T2" y="T3"/>
                  </a:cxn>
                  <a:cxn ang="T12">
                    <a:pos x="T4" y="T5"/>
                  </a:cxn>
                  <a:cxn ang="T13">
                    <a:pos x="T6" y="T7"/>
                  </a:cxn>
                  <a:cxn ang="T14">
                    <a:pos x="T8" y="T9"/>
                  </a:cxn>
                </a:cxnLst>
                <a:rect l="T15" t="T16" r="T17" b="T18"/>
                <a:pathLst>
                  <a:path w="350" h="235">
                    <a:moveTo>
                      <a:pt x="349" y="234"/>
                    </a:moveTo>
                    <a:lnTo>
                      <a:pt x="349" y="0"/>
                    </a:lnTo>
                    <a:lnTo>
                      <a:pt x="0" y="0"/>
                    </a:lnTo>
                    <a:lnTo>
                      <a:pt x="0" y="234"/>
                    </a:lnTo>
                    <a:lnTo>
                      <a:pt x="349" y="234"/>
                    </a:lnTo>
                  </a:path>
                </a:pathLst>
              </a:custGeom>
              <a:solidFill>
                <a:srgbClr val="FFFFFF"/>
              </a:solidFill>
              <a:ln w="19050" cap="rnd">
                <a:solidFill>
                  <a:srgbClr val="000000"/>
                </a:solidFill>
                <a:round/>
                <a:headEnd/>
                <a:tailEnd/>
              </a:ln>
            </p:spPr>
            <p:txBody>
              <a:bodyPr/>
              <a:lstStyle/>
              <a:p>
                <a:endParaRPr lang="el-GR" dirty="0"/>
              </a:p>
            </p:txBody>
          </p:sp>
          <p:sp>
            <p:nvSpPr>
              <p:cNvPr id="71742" name="Rectangle 43"/>
              <p:cNvSpPr>
                <a:spLocks noChangeArrowheads="1"/>
              </p:cNvSpPr>
              <p:nvPr/>
            </p:nvSpPr>
            <p:spPr bwMode="auto">
              <a:xfrm>
                <a:off x="5128" y="2008"/>
                <a:ext cx="4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Finish</a:t>
                </a:r>
              </a:p>
            </p:txBody>
          </p:sp>
        </p:grpSp>
        <p:sp>
          <p:nvSpPr>
            <p:cNvPr id="71732" name="Rectangle 44"/>
            <p:cNvSpPr>
              <a:spLocks noChangeArrowheads="1"/>
            </p:cNvSpPr>
            <p:nvPr/>
          </p:nvSpPr>
          <p:spPr bwMode="auto">
            <a:xfrm>
              <a:off x="3983" y="2467"/>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D</a:t>
              </a:r>
            </a:p>
          </p:txBody>
        </p:sp>
        <p:sp>
          <p:nvSpPr>
            <p:cNvPr id="71733" name="Rectangle 45"/>
            <p:cNvSpPr>
              <a:spLocks noChangeArrowheads="1"/>
            </p:cNvSpPr>
            <p:nvPr/>
          </p:nvSpPr>
          <p:spPr bwMode="auto">
            <a:xfrm>
              <a:off x="3985" y="293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E</a:t>
              </a:r>
            </a:p>
          </p:txBody>
        </p:sp>
        <p:sp>
          <p:nvSpPr>
            <p:cNvPr id="71734" name="Rectangle 46"/>
            <p:cNvSpPr>
              <a:spLocks noChangeArrowheads="1"/>
            </p:cNvSpPr>
            <p:nvPr/>
          </p:nvSpPr>
          <p:spPr bwMode="auto">
            <a:xfrm>
              <a:off x="4447" y="2467"/>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H</a:t>
              </a:r>
            </a:p>
          </p:txBody>
        </p:sp>
        <p:sp>
          <p:nvSpPr>
            <p:cNvPr id="71735" name="Rectangle 47"/>
            <p:cNvSpPr>
              <a:spLocks noChangeArrowheads="1"/>
            </p:cNvSpPr>
            <p:nvPr/>
          </p:nvSpPr>
          <p:spPr bwMode="auto">
            <a:xfrm>
              <a:off x="3525" y="2467"/>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B</a:t>
              </a:r>
            </a:p>
          </p:txBody>
        </p:sp>
        <p:sp>
          <p:nvSpPr>
            <p:cNvPr id="71736" name="Rectangle 48"/>
            <p:cNvSpPr>
              <a:spLocks noChangeArrowheads="1"/>
            </p:cNvSpPr>
            <p:nvPr/>
          </p:nvSpPr>
          <p:spPr bwMode="auto">
            <a:xfrm>
              <a:off x="4929" y="2467"/>
              <a:ext cx="15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J</a:t>
              </a:r>
            </a:p>
          </p:txBody>
        </p:sp>
        <p:sp>
          <p:nvSpPr>
            <p:cNvPr id="71737" name="Rectangle 49"/>
            <p:cNvSpPr>
              <a:spLocks noChangeArrowheads="1"/>
            </p:cNvSpPr>
            <p:nvPr/>
          </p:nvSpPr>
          <p:spPr bwMode="auto">
            <a:xfrm>
              <a:off x="4920" y="1538"/>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K</a:t>
              </a:r>
            </a:p>
          </p:txBody>
        </p:sp>
        <p:grpSp>
          <p:nvGrpSpPr>
            <p:cNvPr id="71738" name="Group 50"/>
            <p:cNvGrpSpPr>
              <a:grpSpLocks/>
            </p:cNvGrpSpPr>
            <p:nvPr/>
          </p:nvGrpSpPr>
          <p:grpSpPr bwMode="auto">
            <a:xfrm>
              <a:off x="3110" y="1971"/>
              <a:ext cx="404" cy="235"/>
              <a:chOff x="3110" y="1971"/>
              <a:chExt cx="404" cy="235"/>
            </a:xfrm>
          </p:grpSpPr>
          <p:sp>
            <p:nvSpPr>
              <p:cNvPr id="71739" name="Freeform 51"/>
              <p:cNvSpPr>
                <a:spLocks/>
              </p:cNvSpPr>
              <p:nvPr/>
            </p:nvSpPr>
            <p:spPr bwMode="auto">
              <a:xfrm>
                <a:off x="3110" y="1971"/>
                <a:ext cx="351" cy="235"/>
              </a:xfrm>
              <a:custGeom>
                <a:avLst/>
                <a:gdLst>
                  <a:gd name="T0" fmla="*/ 350 w 351"/>
                  <a:gd name="T1" fmla="*/ 234 h 235"/>
                  <a:gd name="T2" fmla="*/ 350 w 351"/>
                  <a:gd name="T3" fmla="*/ 0 h 235"/>
                  <a:gd name="T4" fmla="*/ 0 w 351"/>
                  <a:gd name="T5" fmla="*/ 0 h 235"/>
                  <a:gd name="T6" fmla="*/ 0 w 351"/>
                  <a:gd name="T7" fmla="*/ 234 h 235"/>
                  <a:gd name="T8" fmla="*/ 350 w 351"/>
                  <a:gd name="T9" fmla="*/ 234 h 235"/>
                  <a:gd name="T10" fmla="*/ 0 60000 65536"/>
                  <a:gd name="T11" fmla="*/ 0 60000 65536"/>
                  <a:gd name="T12" fmla="*/ 0 60000 65536"/>
                  <a:gd name="T13" fmla="*/ 0 60000 65536"/>
                  <a:gd name="T14" fmla="*/ 0 60000 65536"/>
                  <a:gd name="T15" fmla="*/ 0 w 351"/>
                  <a:gd name="T16" fmla="*/ 0 h 235"/>
                  <a:gd name="T17" fmla="*/ 351 w 351"/>
                  <a:gd name="T18" fmla="*/ 235 h 235"/>
                </a:gdLst>
                <a:ahLst/>
                <a:cxnLst>
                  <a:cxn ang="T10">
                    <a:pos x="T0" y="T1"/>
                  </a:cxn>
                  <a:cxn ang="T11">
                    <a:pos x="T2" y="T3"/>
                  </a:cxn>
                  <a:cxn ang="T12">
                    <a:pos x="T4" y="T5"/>
                  </a:cxn>
                  <a:cxn ang="T13">
                    <a:pos x="T6" y="T7"/>
                  </a:cxn>
                  <a:cxn ang="T14">
                    <a:pos x="T8" y="T9"/>
                  </a:cxn>
                </a:cxnLst>
                <a:rect l="T15" t="T16" r="T17" b="T18"/>
                <a:pathLst>
                  <a:path w="351" h="235">
                    <a:moveTo>
                      <a:pt x="350" y="234"/>
                    </a:moveTo>
                    <a:lnTo>
                      <a:pt x="350" y="0"/>
                    </a:lnTo>
                    <a:lnTo>
                      <a:pt x="0" y="0"/>
                    </a:lnTo>
                    <a:lnTo>
                      <a:pt x="0" y="234"/>
                    </a:lnTo>
                    <a:lnTo>
                      <a:pt x="350" y="234"/>
                    </a:lnTo>
                  </a:path>
                </a:pathLst>
              </a:custGeom>
              <a:solidFill>
                <a:srgbClr val="FFFFFF"/>
              </a:solidFill>
              <a:ln w="19050" cap="rnd">
                <a:solidFill>
                  <a:srgbClr val="000000"/>
                </a:solidFill>
                <a:round/>
                <a:headEnd/>
                <a:tailEnd/>
              </a:ln>
            </p:spPr>
            <p:txBody>
              <a:bodyPr/>
              <a:lstStyle/>
              <a:p>
                <a:endParaRPr lang="el-GR" dirty="0"/>
              </a:p>
            </p:txBody>
          </p:sp>
          <p:sp>
            <p:nvSpPr>
              <p:cNvPr id="71740" name="Rectangle 52"/>
              <p:cNvSpPr>
                <a:spLocks noChangeArrowheads="1"/>
              </p:cNvSpPr>
              <p:nvPr/>
            </p:nvSpPr>
            <p:spPr bwMode="auto">
              <a:xfrm>
                <a:off x="3132" y="2008"/>
                <a:ext cx="3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5562" tIns="28575" rIns="55562" bIns="28575">
                <a:spAutoFit/>
              </a:bodyPr>
              <a:lstStyle>
                <a:lvl1pPr defTabSz="274638" eaLnBrk="0" hangingPunct="0">
                  <a:defRPr>
                    <a:solidFill>
                      <a:schemeClr val="tx1"/>
                    </a:solidFill>
                    <a:latin typeface="Comic Sans MS" pitchFamily="66" charset="0"/>
                    <a:cs typeface="Arial" charset="0"/>
                  </a:defRPr>
                </a:lvl1pPr>
                <a:lvl2pPr marL="742950" indent="-285750" defTabSz="274638" eaLnBrk="0" hangingPunct="0">
                  <a:defRPr>
                    <a:solidFill>
                      <a:schemeClr val="tx1"/>
                    </a:solidFill>
                    <a:latin typeface="Comic Sans MS" pitchFamily="66" charset="0"/>
                    <a:cs typeface="Arial" charset="0"/>
                  </a:defRPr>
                </a:lvl2pPr>
                <a:lvl3pPr marL="1143000" indent="-228600" defTabSz="274638" eaLnBrk="0" hangingPunct="0">
                  <a:defRPr>
                    <a:solidFill>
                      <a:schemeClr val="tx1"/>
                    </a:solidFill>
                    <a:latin typeface="Comic Sans MS" pitchFamily="66" charset="0"/>
                    <a:cs typeface="Arial" charset="0"/>
                  </a:defRPr>
                </a:lvl3pPr>
                <a:lvl4pPr marL="1600200" indent="-228600" defTabSz="274638" eaLnBrk="0" hangingPunct="0">
                  <a:defRPr>
                    <a:solidFill>
                      <a:schemeClr val="tx1"/>
                    </a:solidFill>
                    <a:latin typeface="Comic Sans MS" pitchFamily="66" charset="0"/>
                    <a:cs typeface="Arial" charset="0"/>
                  </a:defRPr>
                </a:lvl4pPr>
                <a:lvl5pPr marL="2057400" indent="-228600" defTabSz="274638" eaLnBrk="0" hangingPunct="0">
                  <a:defRPr>
                    <a:solidFill>
                      <a:schemeClr val="tx1"/>
                    </a:solidFill>
                    <a:latin typeface="Comic Sans MS" pitchFamily="66" charset="0"/>
                    <a:cs typeface="Arial" charset="0"/>
                  </a:defRPr>
                </a:lvl5pPr>
                <a:lvl6pPr marL="2514600" indent="-228600" defTabSz="27463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7463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7463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74638"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300" b="1" dirty="0">
                    <a:latin typeface="Arial" charset="0"/>
                  </a:rPr>
                  <a:t>Start</a:t>
                </a:r>
              </a:p>
            </p:txBody>
          </p:sp>
        </p:grpSp>
      </p:grpSp>
      <p:grpSp>
        <p:nvGrpSpPr>
          <p:cNvPr id="71685" name="Group 85"/>
          <p:cNvGrpSpPr>
            <a:grpSpLocks/>
          </p:cNvGrpSpPr>
          <p:nvPr/>
        </p:nvGrpSpPr>
        <p:grpSpPr bwMode="auto">
          <a:xfrm>
            <a:off x="2124075" y="4292602"/>
            <a:ext cx="4960938" cy="976313"/>
            <a:chOff x="442" y="2786"/>
            <a:chExt cx="3125" cy="615"/>
          </a:xfrm>
        </p:grpSpPr>
        <p:sp>
          <p:nvSpPr>
            <p:cNvPr id="71695" name="Rectangle 86"/>
            <p:cNvSpPr>
              <a:spLocks noChangeArrowheads="1"/>
            </p:cNvSpPr>
            <p:nvPr/>
          </p:nvSpPr>
          <p:spPr bwMode="auto">
            <a:xfrm>
              <a:off x="442" y="2941"/>
              <a:ext cx="312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i="1" dirty="0" err="1">
                  <a:latin typeface="Arial" charset="0"/>
                </a:rPr>
                <a:t>t</a:t>
              </a:r>
              <a:r>
                <a:rPr lang="en-US" altLang="el-GR" sz="2800" b="1" i="1" baseline="-25000" dirty="0" err="1">
                  <a:latin typeface="Arial" charset="0"/>
                </a:rPr>
                <a:t>e</a:t>
              </a:r>
              <a:r>
                <a:rPr lang="en-US" altLang="el-GR" sz="2400" b="1" dirty="0">
                  <a:latin typeface="Arial" charset="0"/>
                </a:rPr>
                <a:t> =                          = 9 </a:t>
              </a:r>
              <a:r>
                <a:rPr lang="el-GR" altLang="el-GR" sz="2400" b="1" dirty="0">
                  <a:latin typeface="Arial" charset="0"/>
                </a:rPr>
                <a:t>εβδομάδες</a:t>
              </a:r>
              <a:endParaRPr lang="en-US" altLang="el-GR" sz="2400" b="1" dirty="0">
                <a:latin typeface="Arial" charset="0"/>
              </a:endParaRPr>
            </a:p>
          </p:txBody>
        </p:sp>
        <p:grpSp>
          <p:nvGrpSpPr>
            <p:cNvPr id="71696" name="Group 87"/>
            <p:cNvGrpSpPr>
              <a:grpSpLocks/>
            </p:cNvGrpSpPr>
            <p:nvPr/>
          </p:nvGrpSpPr>
          <p:grpSpPr bwMode="auto">
            <a:xfrm>
              <a:off x="918" y="2786"/>
              <a:ext cx="1225" cy="615"/>
              <a:chOff x="918" y="2786"/>
              <a:chExt cx="1225" cy="615"/>
            </a:xfrm>
          </p:grpSpPr>
          <p:sp>
            <p:nvSpPr>
              <p:cNvPr id="71697" name="Rectangle 88"/>
              <p:cNvSpPr>
                <a:spLocks noChangeArrowheads="1"/>
              </p:cNvSpPr>
              <p:nvPr/>
            </p:nvSpPr>
            <p:spPr bwMode="auto">
              <a:xfrm>
                <a:off x="918" y="2786"/>
                <a:ext cx="122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400" b="1">
                    <a:latin typeface="Arial" charset="0"/>
                  </a:rPr>
                  <a:t>7 + 4(8) + 15</a:t>
                </a:r>
              </a:p>
              <a:p>
                <a:pPr algn="ctr">
                  <a:lnSpc>
                    <a:spcPct val="120000"/>
                  </a:lnSpc>
                </a:pPr>
                <a:r>
                  <a:rPr lang="en-US" altLang="el-GR" sz="2400" b="1">
                    <a:latin typeface="Arial" charset="0"/>
                  </a:rPr>
                  <a:t>6</a:t>
                </a:r>
              </a:p>
            </p:txBody>
          </p:sp>
          <p:sp>
            <p:nvSpPr>
              <p:cNvPr id="71698" name="Line 89"/>
              <p:cNvSpPr>
                <a:spLocks noChangeShapeType="1"/>
              </p:cNvSpPr>
              <p:nvPr/>
            </p:nvSpPr>
            <p:spPr bwMode="auto">
              <a:xfrm>
                <a:off x="945" y="3111"/>
                <a:ext cx="115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grpSp>
        <p:nvGrpSpPr>
          <p:cNvPr id="71686" name="Group 90"/>
          <p:cNvGrpSpPr>
            <a:grpSpLocks/>
          </p:cNvGrpSpPr>
          <p:nvPr/>
        </p:nvGrpSpPr>
        <p:grpSpPr bwMode="auto">
          <a:xfrm>
            <a:off x="2771775" y="5373685"/>
            <a:ext cx="3246438" cy="977899"/>
            <a:chOff x="709" y="3381"/>
            <a:chExt cx="2045" cy="616"/>
          </a:xfrm>
        </p:grpSpPr>
        <p:sp>
          <p:nvSpPr>
            <p:cNvPr id="71688" name="Rectangle 91"/>
            <p:cNvSpPr>
              <a:spLocks noChangeArrowheads="1"/>
            </p:cNvSpPr>
            <p:nvPr/>
          </p:nvSpPr>
          <p:spPr bwMode="auto">
            <a:xfrm>
              <a:off x="709" y="3517"/>
              <a:ext cx="204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latin typeface="Symbol" pitchFamily="18" charset="2"/>
                </a:rPr>
                <a:t></a:t>
              </a:r>
              <a:r>
                <a:rPr lang="en-US" altLang="el-GR" sz="2800" b="1" baseline="30000">
                  <a:latin typeface="Arial" charset="0"/>
                </a:rPr>
                <a:t>2</a:t>
              </a:r>
              <a:r>
                <a:rPr lang="en-US" altLang="el-GR" sz="2400" b="1">
                  <a:latin typeface="Arial" charset="0"/>
                </a:rPr>
                <a:t> =                   = 1.78</a:t>
              </a:r>
            </a:p>
          </p:txBody>
        </p:sp>
        <p:grpSp>
          <p:nvGrpSpPr>
            <p:cNvPr id="71689" name="Group 92"/>
            <p:cNvGrpSpPr>
              <a:grpSpLocks/>
            </p:cNvGrpSpPr>
            <p:nvPr/>
          </p:nvGrpSpPr>
          <p:grpSpPr bwMode="auto">
            <a:xfrm>
              <a:off x="1132" y="3381"/>
              <a:ext cx="1040" cy="616"/>
              <a:chOff x="1132" y="3381"/>
              <a:chExt cx="1040" cy="616"/>
            </a:xfrm>
          </p:grpSpPr>
          <p:sp>
            <p:nvSpPr>
              <p:cNvPr id="71690" name="Rectangle 93"/>
              <p:cNvSpPr>
                <a:spLocks noChangeArrowheads="1"/>
              </p:cNvSpPr>
              <p:nvPr/>
            </p:nvSpPr>
            <p:spPr bwMode="auto">
              <a:xfrm>
                <a:off x="1132" y="3381"/>
                <a:ext cx="10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5400">
                    <a:latin typeface="Arial" charset="0"/>
                  </a:rPr>
                  <a:t>(     )</a:t>
                </a:r>
              </a:p>
            </p:txBody>
          </p:sp>
          <p:grpSp>
            <p:nvGrpSpPr>
              <p:cNvPr id="71691" name="Group 94"/>
              <p:cNvGrpSpPr>
                <a:grpSpLocks/>
              </p:cNvGrpSpPr>
              <p:nvPr/>
            </p:nvGrpSpPr>
            <p:grpSpPr bwMode="auto">
              <a:xfrm>
                <a:off x="1336" y="3382"/>
                <a:ext cx="611" cy="615"/>
                <a:chOff x="1336" y="3382"/>
                <a:chExt cx="611" cy="615"/>
              </a:xfrm>
            </p:grpSpPr>
            <p:sp>
              <p:nvSpPr>
                <p:cNvPr id="71693" name="Rectangle 95"/>
                <p:cNvSpPr>
                  <a:spLocks noChangeArrowheads="1"/>
                </p:cNvSpPr>
                <p:nvPr/>
              </p:nvSpPr>
              <p:spPr bwMode="auto">
                <a:xfrm>
                  <a:off x="1336" y="3382"/>
                  <a:ext cx="611"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400" b="1">
                      <a:latin typeface="Arial" charset="0"/>
                    </a:rPr>
                    <a:t>15 - 7</a:t>
                  </a:r>
                </a:p>
                <a:p>
                  <a:pPr algn="ctr">
                    <a:lnSpc>
                      <a:spcPct val="120000"/>
                    </a:lnSpc>
                  </a:pPr>
                  <a:r>
                    <a:rPr lang="en-US" altLang="el-GR" sz="2400" b="1">
                      <a:latin typeface="Arial" charset="0"/>
                    </a:rPr>
                    <a:t>6</a:t>
                  </a:r>
                </a:p>
              </p:txBody>
            </p:sp>
            <p:sp>
              <p:nvSpPr>
                <p:cNvPr id="71694" name="Line 96"/>
                <p:cNvSpPr>
                  <a:spLocks noChangeShapeType="1"/>
                </p:cNvSpPr>
                <p:nvPr/>
              </p:nvSpPr>
              <p:spPr bwMode="auto">
                <a:xfrm>
                  <a:off x="1406" y="3696"/>
                  <a:ext cx="4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
            <p:nvSpPr>
              <p:cNvPr id="71692" name="Rectangle 97"/>
              <p:cNvSpPr>
                <a:spLocks noChangeArrowheads="1"/>
              </p:cNvSpPr>
              <p:nvPr/>
            </p:nvSpPr>
            <p:spPr bwMode="auto">
              <a:xfrm>
                <a:off x="1987" y="3431"/>
                <a:ext cx="18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baseline="30000">
                    <a:latin typeface="Arial" charset="0"/>
                  </a:rPr>
                  <a:t>2</a:t>
                </a:r>
              </a:p>
            </p:txBody>
          </p:sp>
        </p:grpSp>
      </p:grpSp>
      <p:sp>
        <p:nvSpPr>
          <p:cNvPr id="55303" name="Rectangle 98"/>
          <p:cNvSpPr>
            <a:spLocks noGrp="1" noChangeArrowheads="1"/>
          </p:cNvSpPr>
          <p:nvPr>
            <p:ph type="title"/>
          </p:nvPr>
        </p:nvSpPr>
        <p:spPr/>
        <p:txBody>
          <a:bodyPr/>
          <a:lstStyle/>
          <a:p>
            <a:pPr eaLnBrk="1" fontAlgn="auto" hangingPunct="1">
              <a:spcAft>
                <a:spcPts val="0"/>
              </a:spcAft>
              <a:defRPr/>
            </a:pPr>
            <a:r>
              <a:rPr lang="el-GR" dirty="0" smtClean="0"/>
              <a:t>Εκτίμηση χρόνου</a:t>
            </a:r>
          </a:p>
        </p:txBody>
      </p:sp>
    </p:spTree>
    <p:extLst>
      <p:ext uri="{BB962C8B-B14F-4D97-AF65-F5344CB8AC3E}">
        <p14:creationId xmlns:p14="http://schemas.microsoft.com/office/powerpoint/2010/main" val="1655813304"/>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7"/>
          <p:cNvGrpSpPr>
            <a:grpSpLocks/>
          </p:cNvGrpSpPr>
          <p:nvPr/>
        </p:nvGrpSpPr>
        <p:grpSpPr bwMode="auto">
          <a:xfrm>
            <a:off x="387350" y="982663"/>
            <a:ext cx="8440738" cy="1428750"/>
            <a:chOff x="419" y="1003"/>
            <a:chExt cx="5317" cy="900"/>
          </a:xfrm>
        </p:grpSpPr>
        <p:sp>
          <p:nvSpPr>
            <p:cNvPr id="72711" name="Rectangle 8"/>
            <p:cNvSpPr>
              <a:spLocks noChangeArrowheads="1"/>
            </p:cNvSpPr>
            <p:nvPr/>
          </p:nvSpPr>
          <p:spPr bwMode="auto">
            <a:xfrm>
              <a:off x="419" y="1079"/>
              <a:ext cx="5317"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1pPr>
              <a:lvl2pPr marL="742950" indent="-285750" defTabSz="762000" eaLnBrk="0" hangingPunct="0">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2pPr>
              <a:lvl3pPr marL="1143000" indent="-228600" defTabSz="762000" eaLnBrk="0" hangingPunct="0">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3pPr>
              <a:lvl4pPr marL="1600200" indent="-228600" defTabSz="762000" eaLnBrk="0" hangingPunct="0">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4pPr>
              <a:lvl5pPr marL="2057400" indent="-228600" defTabSz="762000" eaLnBrk="0" hangingPunct="0">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474663" algn="ctr"/>
                  <a:tab pos="1709738" algn="ctr"/>
                  <a:tab pos="2946400" algn="ctr"/>
                  <a:tab pos="4284663" algn="ctr"/>
                  <a:tab pos="5808663" algn="ctr"/>
                  <a:tab pos="7145338" algn="ctr"/>
                </a:tabLst>
                <a:defRPr>
                  <a:solidFill>
                    <a:schemeClr val="tx1"/>
                  </a:solidFill>
                  <a:latin typeface="Comic Sans MS" pitchFamily="66" charset="0"/>
                  <a:cs typeface="Arial" charset="0"/>
                </a:defRPr>
              </a:lvl9pPr>
            </a:lstStyle>
            <a:p>
              <a:endParaRPr lang="en-US" altLang="el-GR" sz="2000" b="1" dirty="0">
                <a:solidFill>
                  <a:srgbClr val="000000"/>
                </a:solidFill>
                <a:latin typeface="Arial" charset="0"/>
              </a:endParaRPr>
            </a:p>
            <a:p>
              <a:r>
                <a:rPr lang="en-US" altLang="el-GR" sz="2000" b="1" dirty="0">
                  <a:solidFill>
                    <a:srgbClr val="000000"/>
                  </a:solidFill>
                  <a:latin typeface="Arial" charset="0"/>
                </a:rPr>
                <a:t>		</a:t>
              </a:r>
              <a:r>
                <a:rPr lang="el-GR" altLang="el-GR" sz="2000" b="1" dirty="0">
                  <a:solidFill>
                    <a:srgbClr val="000000"/>
                  </a:solidFill>
                  <a:latin typeface="Arial" charset="0"/>
                </a:rPr>
                <a:t>Αισιόδοξη</a:t>
              </a:r>
              <a:r>
                <a:rPr lang="en-US" altLang="el-GR" sz="2000" b="1" dirty="0">
                  <a:solidFill>
                    <a:srgbClr val="000000"/>
                  </a:solidFill>
                  <a:latin typeface="Arial" charset="0"/>
                </a:rPr>
                <a:t>	</a:t>
              </a:r>
              <a:r>
                <a:rPr lang="el-GR" altLang="el-GR" sz="2000" b="1" dirty="0">
                  <a:solidFill>
                    <a:srgbClr val="000000"/>
                  </a:solidFill>
                  <a:latin typeface="Arial" charset="0"/>
                </a:rPr>
                <a:t>Πιθανή</a:t>
              </a:r>
              <a:r>
                <a:rPr lang="en-US" altLang="el-GR" sz="2000" b="1" dirty="0">
                  <a:solidFill>
                    <a:srgbClr val="000000"/>
                  </a:solidFill>
                  <a:latin typeface="Arial" charset="0"/>
                </a:rPr>
                <a:t>	</a:t>
              </a:r>
              <a:r>
                <a:rPr lang="el-GR" altLang="el-GR" sz="2000" b="1" dirty="0">
                  <a:solidFill>
                    <a:srgbClr val="000000"/>
                  </a:solidFill>
                  <a:latin typeface="Arial" charset="0"/>
                </a:rPr>
                <a:t>Απαισιόδοξη</a:t>
              </a:r>
              <a:r>
                <a:rPr lang="en-US" altLang="el-GR" sz="2000" b="1" dirty="0">
                  <a:solidFill>
                    <a:srgbClr val="000000"/>
                  </a:solidFill>
                  <a:latin typeface="Arial" charset="0"/>
                </a:rPr>
                <a:t>	</a:t>
              </a:r>
              <a:r>
                <a:rPr lang="el-GR" altLang="el-GR" sz="2000" b="1" dirty="0">
                  <a:solidFill>
                    <a:srgbClr val="000000"/>
                  </a:solidFill>
                  <a:latin typeface="Arial" charset="0"/>
                </a:rPr>
                <a:t>  Αναμενόμενος </a:t>
              </a:r>
              <a:r>
                <a:rPr lang="en-US" altLang="el-GR" sz="2000" b="1" dirty="0">
                  <a:solidFill>
                    <a:srgbClr val="000000"/>
                  </a:solidFill>
                  <a:latin typeface="Arial" charset="0"/>
                </a:rPr>
                <a:t>	</a:t>
              </a:r>
              <a:r>
                <a:rPr lang="el-GR" altLang="el-GR" sz="2000" b="1" dirty="0">
                  <a:solidFill>
                    <a:srgbClr val="000000"/>
                  </a:solidFill>
                  <a:latin typeface="Arial" charset="0"/>
                </a:rPr>
                <a:t>Απόκλιση</a:t>
              </a:r>
              <a:endParaRPr lang="en-US" altLang="el-GR" sz="2000" b="1" dirty="0">
                <a:solidFill>
                  <a:srgbClr val="000000"/>
                </a:solidFill>
                <a:latin typeface="Arial" charset="0"/>
              </a:endParaRPr>
            </a:p>
            <a:p>
              <a:r>
                <a:rPr lang="en-US" altLang="el-GR" sz="2000" b="1" dirty="0">
                  <a:solidFill>
                    <a:srgbClr val="000000"/>
                  </a:solidFill>
                  <a:latin typeface="Arial" charset="0"/>
                </a:rPr>
                <a:t>	</a:t>
              </a:r>
              <a:r>
                <a:rPr lang="el-GR" altLang="el-GR" sz="2000" b="1" dirty="0">
                  <a:solidFill>
                    <a:srgbClr val="000000"/>
                  </a:solidFill>
                  <a:latin typeface="Arial" charset="0"/>
                </a:rPr>
                <a:t>Δραστ.</a:t>
              </a:r>
              <a:r>
                <a:rPr lang="en-US" altLang="el-GR" sz="2000" b="1" dirty="0">
                  <a:solidFill>
                    <a:srgbClr val="000000"/>
                  </a:solidFill>
                  <a:latin typeface="Arial" charset="0"/>
                </a:rPr>
                <a:t>	(</a:t>
              </a:r>
              <a:r>
                <a:rPr lang="en-US" altLang="el-GR" sz="2000" b="1" i="1" dirty="0">
                  <a:solidFill>
                    <a:srgbClr val="000000"/>
                  </a:solidFill>
                  <a:latin typeface="Arial" charset="0"/>
                </a:rPr>
                <a:t>a</a:t>
              </a:r>
              <a:r>
                <a:rPr lang="en-US" altLang="el-GR" sz="2000" b="1" dirty="0">
                  <a:solidFill>
                    <a:srgbClr val="000000"/>
                  </a:solidFill>
                  <a:latin typeface="Arial" charset="0"/>
                </a:rPr>
                <a:t>)	(</a:t>
              </a:r>
              <a:r>
                <a:rPr lang="en-US" altLang="el-GR" sz="2000" b="1" i="1" dirty="0">
                  <a:solidFill>
                    <a:srgbClr val="000000"/>
                  </a:solidFill>
                  <a:latin typeface="Arial" charset="0"/>
                </a:rPr>
                <a:t>m</a:t>
              </a:r>
              <a:r>
                <a:rPr lang="en-US" altLang="el-GR" sz="2000" b="1" dirty="0">
                  <a:solidFill>
                    <a:srgbClr val="000000"/>
                  </a:solidFill>
                  <a:latin typeface="Arial" charset="0"/>
                </a:rPr>
                <a:t>)	(</a:t>
              </a:r>
              <a:r>
                <a:rPr lang="en-US" altLang="el-GR" sz="2000" b="1" i="1" dirty="0">
                  <a:solidFill>
                    <a:srgbClr val="000000"/>
                  </a:solidFill>
                  <a:latin typeface="Arial" charset="0"/>
                </a:rPr>
                <a:t>b</a:t>
              </a:r>
              <a:r>
                <a:rPr lang="en-US" altLang="el-GR" sz="2000" b="1" dirty="0">
                  <a:solidFill>
                    <a:srgbClr val="000000"/>
                  </a:solidFill>
                  <a:latin typeface="Arial" charset="0"/>
                </a:rPr>
                <a:t>)	</a:t>
              </a:r>
              <a:r>
                <a:rPr lang="el-GR" altLang="el-GR" sz="2000" b="1" dirty="0">
                  <a:solidFill>
                    <a:srgbClr val="000000"/>
                  </a:solidFill>
                  <a:latin typeface="Arial" charset="0"/>
                </a:rPr>
                <a:t>    Χρόνος</a:t>
              </a:r>
              <a:r>
                <a:rPr lang="en-US" altLang="el-GR" sz="2000" b="1" dirty="0">
                  <a:solidFill>
                    <a:srgbClr val="000000"/>
                  </a:solidFill>
                  <a:latin typeface="Arial" charset="0"/>
                </a:rPr>
                <a:t> (</a:t>
              </a:r>
              <a:r>
                <a:rPr lang="en-US" altLang="el-GR" sz="2000" b="1" i="1" dirty="0" err="1">
                  <a:solidFill>
                    <a:srgbClr val="000000"/>
                  </a:solidFill>
                  <a:latin typeface="Arial" charset="0"/>
                </a:rPr>
                <a:t>t</a:t>
              </a:r>
              <a:r>
                <a:rPr lang="en-US" altLang="el-GR" sz="2000" b="1" i="1" baseline="-25000" dirty="0" err="1">
                  <a:solidFill>
                    <a:srgbClr val="000000"/>
                  </a:solidFill>
                  <a:latin typeface="Arial" charset="0"/>
                </a:rPr>
                <a:t>e</a:t>
              </a:r>
              <a:r>
                <a:rPr lang="en-US" altLang="el-GR" sz="2000" b="1" baseline="-25000" dirty="0">
                  <a:solidFill>
                    <a:srgbClr val="000000"/>
                  </a:solidFill>
                  <a:latin typeface="Arial" charset="0"/>
                </a:rPr>
                <a:t> </a:t>
              </a:r>
              <a:r>
                <a:rPr lang="en-US" altLang="el-GR" sz="2000" b="1" dirty="0">
                  <a:solidFill>
                    <a:srgbClr val="000000"/>
                  </a:solidFill>
                  <a:latin typeface="Arial" charset="0"/>
                </a:rPr>
                <a:t>)	</a:t>
              </a:r>
              <a:r>
                <a:rPr lang="el-GR" altLang="el-GR" sz="2000" b="1" dirty="0">
                  <a:solidFill>
                    <a:srgbClr val="000000"/>
                  </a:solidFill>
                  <a:latin typeface="Arial" charset="0"/>
                </a:rPr>
                <a:t>  </a:t>
              </a:r>
              <a:r>
                <a:rPr lang="en-US" altLang="el-GR" sz="2000" b="1" dirty="0">
                  <a:solidFill>
                    <a:srgbClr val="000000"/>
                  </a:solidFill>
                  <a:latin typeface="Arial" charset="0"/>
                </a:rPr>
                <a:t>(</a:t>
              </a:r>
              <a:r>
                <a:rPr lang="en-US" altLang="el-GR" sz="2000" b="1" dirty="0">
                  <a:solidFill>
                    <a:srgbClr val="000000"/>
                  </a:solidFill>
                  <a:latin typeface="Symbol" pitchFamily="18" charset="2"/>
                </a:rPr>
                <a:t></a:t>
              </a:r>
              <a:r>
                <a:rPr lang="en-US" altLang="el-GR" sz="2000" b="1" baseline="30000" dirty="0">
                  <a:solidFill>
                    <a:srgbClr val="000000"/>
                  </a:solidFill>
                  <a:latin typeface="Arial" charset="0"/>
                </a:rPr>
                <a:t>2 </a:t>
              </a:r>
              <a:r>
                <a:rPr lang="en-US" altLang="el-GR" sz="2000" b="1" dirty="0">
                  <a:solidFill>
                    <a:srgbClr val="000000"/>
                  </a:solidFill>
                  <a:latin typeface="Arial" charset="0"/>
                </a:rPr>
                <a:t>)</a:t>
              </a:r>
            </a:p>
            <a:p>
              <a:endParaRPr lang="en-US" altLang="el-GR" sz="2000" b="1" dirty="0">
                <a:solidFill>
                  <a:srgbClr val="000000"/>
                </a:solidFill>
                <a:latin typeface="Arial" charset="0"/>
              </a:endParaRPr>
            </a:p>
          </p:txBody>
        </p:sp>
        <p:sp>
          <p:nvSpPr>
            <p:cNvPr id="72712" name="Rectangle 9"/>
            <p:cNvSpPr>
              <a:spLocks noChangeArrowheads="1"/>
            </p:cNvSpPr>
            <p:nvPr/>
          </p:nvSpPr>
          <p:spPr bwMode="auto">
            <a:xfrm>
              <a:off x="1485" y="1003"/>
              <a:ext cx="398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tabLst>
                  <a:tab pos="1338263" algn="ctr"/>
                  <a:tab pos="4762500" algn="ctr"/>
                </a:tabLst>
                <a:defRPr>
                  <a:solidFill>
                    <a:schemeClr val="tx1"/>
                  </a:solidFill>
                  <a:latin typeface="Comic Sans MS" pitchFamily="66" charset="0"/>
                  <a:cs typeface="Arial" charset="0"/>
                </a:defRPr>
              </a:lvl1pPr>
              <a:lvl2pPr marL="742950" indent="-285750" defTabSz="762000" eaLnBrk="0" hangingPunct="0">
                <a:tabLst>
                  <a:tab pos="1338263" algn="ctr"/>
                  <a:tab pos="4762500" algn="ctr"/>
                </a:tabLst>
                <a:defRPr>
                  <a:solidFill>
                    <a:schemeClr val="tx1"/>
                  </a:solidFill>
                  <a:latin typeface="Comic Sans MS" pitchFamily="66" charset="0"/>
                  <a:cs typeface="Arial" charset="0"/>
                </a:defRPr>
              </a:lvl2pPr>
              <a:lvl3pPr marL="1143000" indent="-228600" defTabSz="762000" eaLnBrk="0" hangingPunct="0">
                <a:tabLst>
                  <a:tab pos="1338263" algn="ctr"/>
                  <a:tab pos="4762500" algn="ctr"/>
                </a:tabLst>
                <a:defRPr>
                  <a:solidFill>
                    <a:schemeClr val="tx1"/>
                  </a:solidFill>
                  <a:latin typeface="Comic Sans MS" pitchFamily="66" charset="0"/>
                  <a:cs typeface="Arial" charset="0"/>
                </a:defRPr>
              </a:lvl3pPr>
              <a:lvl4pPr marL="1600200" indent="-228600" defTabSz="762000" eaLnBrk="0" hangingPunct="0">
                <a:tabLst>
                  <a:tab pos="1338263" algn="ctr"/>
                  <a:tab pos="4762500" algn="ctr"/>
                </a:tabLst>
                <a:defRPr>
                  <a:solidFill>
                    <a:schemeClr val="tx1"/>
                  </a:solidFill>
                  <a:latin typeface="Comic Sans MS" pitchFamily="66" charset="0"/>
                  <a:cs typeface="Arial" charset="0"/>
                </a:defRPr>
              </a:lvl4pPr>
              <a:lvl5pPr marL="2057400" indent="-228600" defTabSz="762000" eaLnBrk="0" hangingPunct="0">
                <a:tabLst>
                  <a:tab pos="1338263" algn="ctr"/>
                  <a:tab pos="4762500"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338263" algn="ctr"/>
                  <a:tab pos="4762500"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338263" algn="ctr"/>
                  <a:tab pos="4762500"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338263" algn="ctr"/>
                  <a:tab pos="4762500"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338263" algn="ctr"/>
                  <a:tab pos="4762500" algn="ctr"/>
                </a:tabLst>
                <a:defRPr>
                  <a:solidFill>
                    <a:schemeClr val="tx1"/>
                  </a:solidFill>
                  <a:latin typeface="Comic Sans MS" pitchFamily="66" charset="0"/>
                  <a:cs typeface="Arial" charset="0"/>
                </a:defRPr>
              </a:lvl9pPr>
            </a:lstStyle>
            <a:p>
              <a:r>
                <a:rPr lang="el-GR" altLang="el-GR" sz="2000" b="1" dirty="0">
                  <a:solidFill>
                    <a:srgbClr val="000000"/>
                  </a:solidFill>
                  <a:latin typeface="Arial" charset="0"/>
                </a:rPr>
                <a:t>Εκτιμήσεις χρόνου </a:t>
              </a:r>
              <a:r>
                <a:rPr lang="en-US" altLang="el-GR" sz="2000" b="1" dirty="0">
                  <a:solidFill>
                    <a:srgbClr val="000000"/>
                  </a:solidFill>
                  <a:latin typeface="Arial" charset="0"/>
                </a:rPr>
                <a:t>(</a:t>
              </a:r>
              <a:r>
                <a:rPr lang="el-GR" altLang="el-GR" sz="2000" b="1" dirty="0">
                  <a:solidFill>
                    <a:srgbClr val="000000"/>
                  </a:solidFill>
                  <a:latin typeface="Arial" charset="0"/>
                </a:rPr>
                <a:t>εβδ.</a:t>
              </a:r>
              <a:r>
                <a:rPr lang="en-US" altLang="el-GR" sz="2000" b="1" dirty="0">
                  <a:solidFill>
                    <a:srgbClr val="000000"/>
                  </a:solidFill>
                  <a:latin typeface="Arial" charset="0"/>
                </a:rPr>
                <a:t>)	</a:t>
              </a:r>
              <a:r>
                <a:rPr lang="el-GR" altLang="el-GR" sz="2000" b="1" dirty="0">
                  <a:solidFill>
                    <a:srgbClr val="000000"/>
                  </a:solidFill>
                  <a:latin typeface="Arial" charset="0"/>
                </a:rPr>
                <a:t>Στατιστικά</a:t>
              </a:r>
              <a:endParaRPr lang="en-US" altLang="el-GR" sz="2000" b="1" dirty="0">
                <a:solidFill>
                  <a:srgbClr val="000000"/>
                </a:solidFill>
                <a:latin typeface="Arial" charset="0"/>
              </a:endParaRPr>
            </a:p>
          </p:txBody>
        </p:sp>
      </p:grpSp>
      <p:sp>
        <p:nvSpPr>
          <p:cNvPr id="72707" name="Line 10"/>
          <p:cNvSpPr>
            <a:spLocks noChangeShapeType="1"/>
          </p:cNvSpPr>
          <p:nvPr/>
        </p:nvSpPr>
        <p:spPr bwMode="auto">
          <a:xfrm>
            <a:off x="514350" y="2125663"/>
            <a:ext cx="76612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2708" name="Line 11"/>
          <p:cNvSpPr>
            <a:spLocks noChangeShapeType="1"/>
          </p:cNvSpPr>
          <p:nvPr/>
        </p:nvSpPr>
        <p:spPr bwMode="auto">
          <a:xfrm>
            <a:off x="1614488" y="1414463"/>
            <a:ext cx="38354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2709" name="Rectangle 12"/>
          <p:cNvSpPr>
            <a:spLocks noChangeArrowheads="1"/>
          </p:cNvSpPr>
          <p:nvPr/>
        </p:nvSpPr>
        <p:spPr bwMode="auto">
          <a:xfrm>
            <a:off x="539750" y="2133600"/>
            <a:ext cx="789146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1pPr>
            <a:lvl2pPr marL="742950" indent="-285750" defTabSz="762000" eaLnBrk="0" hangingPunct="0">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2pPr>
            <a:lvl3pPr marL="1143000" indent="-228600" defTabSz="762000" eaLnBrk="0" hangingPunct="0">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3pPr>
            <a:lvl4pPr marL="1600200" indent="-228600" defTabSz="762000" eaLnBrk="0" hangingPunct="0">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4pPr>
            <a:lvl5pPr marL="2057400" indent="-228600" defTabSz="762000" eaLnBrk="0" hangingPunct="0">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287338" algn="ctr"/>
                <a:tab pos="1709738" algn="r"/>
                <a:tab pos="2946400" algn="r"/>
                <a:tab pos="4284663" algn="r"/>
                <a:tab pos="5808663" algn="r"/>
                <a:tab pos="7246938" algn="r"/>
              </a:tabLst>
              <a:defRPr>
                <a:solidFill>
                  <a:schemeClr val="tx1"/>
                </a:solidFill>
                <a:latin typeface="Comic Sans MS" pitchFamily="66" charset="0"/>
                <a:cs typeface="Arial" charset="0"/>
              </a:defRPr>
            </a:lvl9pPr>
          </a:lstStyle>
          <a:p>
            <a:r>
              <a:rPr lang="en-US" altLang="el-GR" sz="2000" b="1">
                <a:solidFill>
                  <a:srgbClr val="000000"/>
                </a:solidFill>
                <a:latin typeface="Arial" charset="0"/>
              </a:rPr>
              <a:t>	A	11	12	13	12	0.11</a:t>
            </a:r>
          </a:p>
          <a:p>
            <a:r>
              <a:rPr lang="en-US" altLang="el-GR" sz="2000" b="1">
                <a:solidFill>
                  <a:srgbClr val="000000"/>
                </a:solidFill>
                <a:latin typeface="Arial" charset="0"/>
              </a:rPr>
              <a:t>	B	7	8	15	9	1.78</a:t>
            </a:r>
          </a:p>
          <a:p>
            <a:r>
              <a:rPr lang="en-US" altLang="el-GR" sz="2000" b="1">
                <a:solidFill>
                  <a:srgbClr val="000000"/>
                </a:solidFill>
                <a:latin typeface="Arial" charset="0"/>
              </a:rPr>
              <a:t>	C	5	10	15	10	2.78</a:t>
            </a:r>
          </a:p>
          <a:p>
            <a:r>
              <a:rPr lang="en-US" altLang="el-GR" sz="2000" b="1">
                <a:solidFill>
                  <a:srgbClr val="000000"/>
                </a:solidFill>
                <a:latin typeface="Arial" charset="0"/>
              </a:rPr>
              <a:t>	D	8	9	16	10	1.78</a:t>
            </a:r>
          </a:p>
          <a:p>
            <a:r>
              <a:rPr lang="en-US" altLang="el-GR" sz="2000" b="1">
                <a:solidFill>
                  <a:srgbClr val="000000"/>
                </a:solidFill>
                <a:latin typeface="Arial" charset="0"/>
              </a:rPr>
              <a:t>	E	14	25	30	24	7.11</a:t>
            </a:r>
          </a:p>
          <a:p>
            <a:r>
              <a:rPr lang="en-US" altLang="el-GR" sz="2000" b="1">
                <a:solidFill>
                  <a:srgbClr val="000000"/>
                </a:solidFill>
                <a:latin typeface="Arial" charset="0"/>
              </a:rPr>
              <a:t>	F	6	9	18	10	4.00</a:t>
            </a:r>
          </a:p>
          <a:p>
            <a:r>
              <a:rPr lang="en-US" altLang="el-GR" sz="2000" b="1">
                <a:solidFill>
                  <a:srgbClr val="000000"/>
                </a:solidFill>
                <a:latin typeface="Arial" charset="0"/>
              </a:rPr>
              <a:t>	G	25	36	41	35	7.11</a:t>
            </a:r>
          </a:p>
          <a:p>
            <a:r>
              <a:rPr lang="en-US" altLang="el-GR" sz="2000" b="1">
                <a:solidFill>
                  <a:srgbClr val="000000"/>
                </a:solidFill>
                <a:latin typeface="Arial" charset="0"/>
              </a:rPr>
              <a:t>	H	35	40	45	40	2.78</a:t>
            </a:r>
          </a:p>
          <a:p>
            <a:r>
              <a:rPr lang="en-US" altLang="el-GR" sz="2000" b="1">
                <a:solidFill>
                  <a:srgbClr val="000000"/>
                </a:solidFill>
                <a:latin typeface="Arial" charset="0"/>
              </a:rPr>
              <a:t>	I	10	13	28	15	9.00</a:t>
            </a:r>
          </a:p>
          <a:p>
            <a:r>
              <a:rPr lang="en-US" altLang="el-GR" sz="2000" b="1">
                <a:solidFill>
                  <a:srgbClr val="000000"/>
                </a:solidFill>
                <a:latin typeface="Arial" charset="0"/>
              </a:rPr>
              <a:t>	J	1	2	15	4	5.44</a:t>
            </a:r>
          </a:p>
          <a:p>
            <a:r>
              <a:rPr lang="en-US" altLang="el-GR" sz="2000" b="1">
                <a:solidFill>
                  <a:srgbClr val="000000"/>
                </a:solidFill>
                <a:latin typeface="Arial" charset="0"/>
              </a:rPr>
              <a:t>	K	5	6	7	6	0.11</a:t>
            </a:r>
          </a:p>
        </p:txBody>
      </p:sp>
      <p:sp>
        <p:nvSpPr>
          <p:cNvPr id="72710" name="Line 43"/>
          <p:cNvSpPr>
            <a:spLocks noChangeShapeType="1"/>
          </p:cNvSpPr>
          <p:nvPr/>
        </p:nvSpPr>
        <p:spPr bwMode="auto">
          <a:xfrm>
            <a:off x="5707063" y="1414463"/>
            <a:ext cx="24431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4079675934"/>
      </p:ext>
    </p:extLst>
  </p:cSld>
  <p:clrMapOvr>
    <a:masterClrMapping/>
  </p:clrMapOvr>
  <p:transition spd="med">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ChangeArrowheads="1"/>
          </p:cNvSpPr>
          <p:nvPr/>
        </p:nvSpPr>
        <p:spPr bwMode="auto">
          <a:xfrm>
            <a:off x="5219700" y="1749425"/>
            <a:ext cx="3536950" cy="1633538"/>
          </a:xfrm>
          <a:prstGeom prst="wedgeRoundRectCallout">
            <a:avLst>
              <a:gd name="adj1" fmla="val -16880"/>
              <a:gd name="adj2" fmla="val 66667"/>
              <a:gd name="adj3" fmla="val 16667"/>
            </a:avLst>
          </a:prstGeom>
          <a:solidFill>
            <a:schemeClr val="bg1"/>
          </a:solidFill>
          <a:ln w="12700">
            <a:solidFill>
              <a:schemeClr val="bg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053" name="Rectangle 3"/>
          <p:cNvSpPr>
            <a:spLocks noGrp="1" noChangeArrowheads="1"/>
          </p:cNvSpPr>
          <p:nvPr>
            <p:ph idx="1"/>
          </p:nvPr>
        </p:nvSpPr>
        <p:spPr>
          <a:xfrm>
            <a:off x="811213" y="1817688"/>
            <a:ext cx="4664075" cy="3068637"/>
          </a:xfrm>
        </p:spPr>
        <p:txBody>
          <a:bodyPr lIns="90475" tIns="44444" rIns="90475" bIns="44444">
            <a:normAutofit/>
          </a:bodyPr>
          <a:lstStyle/>
          <a:p>
            <a:pPr marL="365760" indent="-256032" eaLnBrk="1" fontAlgn="auto" hangingPunct="1">
              <a:lnSpc>
                <a:spcPct val="90000"/>
              </a:lnSpc>
              <a:spcAft>
                <a:spcPts val="0"/>
              </a:spcAft>
              <a:buFont typeface="Wingdings 3"/>
              <a:buChar char=""/>
              <a:defRPr/>
            </a:pPr>
            <a:r>
              <a:rPr lang="el-GR" sz="2000" smtClean="0"/>
              <a:t>Αναμενόμενη διάρκεια έργου </a:t>
            </a:r>
            <a:r>
              <a:rPr lang="en-US" sz="2000" smtClean="0"/>
              <a:t>(</a:t>
            </a:r>
            <a:r>
              <a:rPr lang="en-US" sz="2000" i="1" smtClean="0"/>
              <a:t>T</a:t>
            </a:r>
            <a:r>
              <a:rPr lang="en-US" sz="2000" i="1" baseline="-25000" smtClean="0"/>
              <a:t>E</a:t>
            </a:r>
            <a:r>
              <a:rPr lang="en-US" sz="2000" smtClean="0"/>
              <a:t>)</a:t>
            </a:r>
          </a:p>
          <a:p>
            <a:pPr marL="621792" lvl="1" eaLnBrk="1" fontAlgn="auto" hangingPunct="1">
              <a:lnSpc>
                <a:spcPct val="90000"/>
              </a:lnSpc>
              <a:spcBef>
                <a:spcPts val="324"/>
              </a:spcBef>
              <a:spcAft>
                <a:spcPts val="0"/>
              </a:spcAft>
              <a:buFont typeface="Verdana"/>
              <a:buChar char="◦"/>
              <a:defRPr/>
            </a:pPr>
            <a:r>
              <a:rPr lang="el-GR" sz="1800" smtClean="0"/>
              <a:t>Άθροισμα αναμενόμενων χρόνων δραστηριοτήτων που είναι στο κρίσιμο μονοπάτι</a:t>
            </a:r>
            <a:endParaRPr lang="en-US" sz="1800" smtClean="0"/>
          </a:p>
          <a:p>
            <a:pPr marL="365760" indent="-256032" eaLnBrk="1" fontAlgn="auto" hangingPunct="1">
              <a:lnSpc>
                <a:spcPct val="90000"/>
              </a:lnSpc>
              <a:spcAft>
                <a:spcPts val="0"/>
              </a:spcAft>
              <a:buFont typeface="Wingdings 3"/>
              <a:buChar char=""/>
              <a:defRPr/>
            </a:pPr>
            <a:r>
              <a:rPr lang="el-GR" sz="2000" smtClean="0"/>
              <a:t>Απόκλιση έργου </a:t>
            </a:r>
            <a:r>
              <a:rPr lang="en-US" sz="2000" smtClean="0"/>
              <a:t> (</a:t>
            </a:r>
            <a:r>
              <a:rPr lang="el-GR" sz="2000" b="1" i="1" smtClean="0"/>
              <a:t>σ</a:t>
            </a:r>
            <a:r>
              <a:rPr lang="el-GR" sz="2000" b="1" i="1" baseline="30000" smtClean="0"/>
              <a:t>2</a:t>
            </a:r>
            <a:r>
              <a:rPr lang="en-US" sz="2000" smtClean="0"/>
              <a:t>)</a:t>
            </a:r>
          </a:p>
          <a:p>
            <a:pPr marL="621792" lvl="1" eaLnBrk="1" fontAlgn="auto" hangingPunct="1">
              <a:lnSpc>
                <a:spcPct val="90000"/>
              </a:lnSpc>
              <a:spcBef>
                <a:spcPts val="324"/>
              </a:spcBef>
              <a:spcAft>
                <a:spcPts val="0"/>
              </a:spcAft>
              <a:buFont typeface="Verdana"/>
              <a:buChar char="◦"/>
              <a:defRPr/>
            </a:pPr>
            <a:r>
              <a:rPr lang="el-GR" sz="1800" smtClean="0"/>
              <a:t>Άθροισμα των τυπικών αποκλίσεων των δραστηριοτήτων που είναι στο κρίσιμο μονοπάτι</a:t>
            </a:r>
            <a:endParaRPr lang="en-US" sz="1800" smtClean="0"/>
          </a:p>
          <a:p>
            <a:pPr marL="621792" lvl="1" eaLnBrk="1" fontAlgn="auto" hangingPunct="1">
              <a:lnSpc>
                <a:spcPct val="90000"/>
              </a:lnSpc>
              <a:spcBef>
                <a:spcPts val="324"/>
              </a:spcBef>
              <a:spcAft>
                <a:spcPts val="0"/>
              </a:spcAft>
              <a:buFont typeface="Verdana"/>
              <a:buChar char="◦"/>
              <a:defRPr/>
            </a:pPr>
            <a:r>
              <a:rPr lang="el-GR" sz="2000" b="1" i="1" smtClean="0"/>
              <a:t>σ</a:t>
            </a:r>
            <a:r>
              <a:rPr lang="el-GR" sz="2000" b="1" i="1" baseline="30000" smtClean="0"/>
              <a:t>2</a:t>
            </a:r>
            <a:r>
              <a:rPr lang="en-US" sz="2000" b="1" smtClean="0"/>
              <a:t> =  </a:t>
            </a:r>
            <a:r>
              <a:rPr lang="el-GR" sz="2000" b="1" smtClean="0"/>
              <a:t>(</a:t>
            </a:r>
            <a:r>
              <a:rPr lang="en-US" sz="2000" b="1" smtClean="0"/>
              <a:t>(</a:t>
            </a:r>
            <a:r>
              <a:rPr lang="en-US" sz="2000" b="1" i="1" smtClean="0"/>
              <a:t>b</a:t>
            </a:r>
            <a:r>
              <a:rPr lang="en-US" sz="2000" b="1" smtClean="0"/>
              <a:t> - </a:t>
            </a:r>
            <a:r>
              <a:rPr lang="en-US" sz="2000" b="1" i="1" smtClean="0"/>
              <a:t>a</a:t>
            </a:r>
            <a:r>
              <a:rPr lang="en-US" sz="2000" b="1" smtClean="0"/>
              <a:t>)</a:t>
            </a:r>
            <a:r>
              <a:rPr lang="en-US" sz="2000" b="1" baseline="30000" smtClean="0"/>
              <a:t> </a:t>
            </a:r>
            <a:r>
              <a:rPr lang="en-US" sz="2000" b="1" smtClean="0"/>
              <a:t>/6</a:t>
            </a:r>
            <a:r>
              <a:rPr lang="el-GR" sz="2000" b="1" smtClean="0"/>
              <a:t>) </a:t>
            </a:r>
            <a:r>
              <a:rPr lang="en-US" sz="2000" b="1" baseline="30000" smtClean="0"/>
              <a:t>2</a:t>
            </a:r>
            <a:endParaRPr lang="el-GR" sz="2000" b="1" baseline="30000" smtClean="0"/>
          </a:p>
          <a:p>
            <a:pPr marL="621792" lvl="1" eaLnBrk="1" fontAlgn="auto" hangingPunct="1">
              <a:lnSpc>
                <a:spcPct val="90000"/>
              </a:lnSpc>
              <a:spcBef>
                <a:spcPts val="324"/>
              </a:spcBef>
              <a:spcAft>
                <a:spcPts val="0"/>
              </a:spcAft>
              <a:buFont typeface="Verdana"/>
              <a:buChar char="◦"/>
              <a:defRPr/>
            </a:pPr>
            <a:endParaRPr lang="en-US" sz="1800" smtClean="0"/>
          </a:p>
          <a:p>
            <a:pPr marL="621792" lvl="1" eaLnBrk="1" fontAlgn="auto" hangingPunct="1">
              <a:lnSpc>
                <a:spcPct val="90000"/>
              </a:lnSpc>
              <a:spcBef>
                <a:spcPts val="324"/>
              </a:spcBef>
              <a:spcAft>
                <a:spcPts val="0"/>
              </a:spcAft>
              <a:buFont typeface="Verdana"/>
              <a:buChar char="◦"/>
              <a:defRPr/>
            </a:pPr>
            <a:endParaRPr lang="en-US" sz="1800" i="1" smtClean="0"/>
          </a:p>
        </p:txBody>
      </p:sp>
      <p:sp>
        <p:nvSpPr>
          <p:cNvPr id="1030" name="Rectangle 6"/>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smtClean="0"/>
              <a:t>Διαρκεια εργου</a:t>
            </a:r>
            <a:endParaRPr lang="en-US" smtClean="0"/>
          </a:p>
        </p:txBody>
      </p:sp>
      <p:graphicFrame>
        <p:nvGraphicFramePr>
          <p:cNvPr id="2050" name="Object 4">
            <a:hlinkClick r:id="" action="ppaction://ole?verb=0"/>
          </p:cNvPr>
          <p:cNvGraphicFramePr>
            <a:graphicFrameLocks/>
          </p:cNvGraphicFramePr>
          <p:nvPr/>
        </p:nvGraphicFramePr>
        <p:xfrm>
          <a:off x="5376863" y="3540125"/>
          <a:ext cx="3240087" cy="2990850"/>
        </p:xfrm>
        <a:graphic>
          <a:graphicData uri="http://schemas.openxmlformats.org/presentationml/2006/ole">
            <mc:AlternateContent xmlns:mc="http://schemas.openxmlformats.org/markup-compatibility/2006">
              <mc:Choice xmlns:v="urn:schemas-microsoft-com:vml" Requires="v">
                <p:oleObj spid="_x0000_s3074" name="Microsoft ClipArt Gallery" r:id="rId4" imgW="6516360" imgH="6240240" progId="MS_ClipArt_Gallery">
                  <p:embed/>
                </p:oleObj>
              </mc:Choice>
              <mc:Fallback>
                <p:oleObj name="Microsoft ClipArt Gallery" r:id="rId4" imgW="6516360" imgH="624024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863" y="3540125"/>
                        <a:ext cx="3240087" cy="2990850"/>
                      </a:xfrm>
                      <a:prstGeom prst="rect">
                        <a:avLst/>
                      </a:prstGeom>
                      <a:noFill/>
                      <a:ln>
                        <a:noFill/>
                      </a:ln>
                      <a:effectLst>
                        <a:outerShdw dist="17961" dir="189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054" name="Rectangle 5"/>
          <p:cNvSpPr>
            <a:spLocks noChangeArrowheads="1"/>
          </p:cNvSpPr>
          <p:nvPr/>
        </p:nvSpPr>
        <p:spPr bwMode="auto">
          <a:xfrm>
            <a:off x="5292725" y="2060575"/>
            <a:ext cx="36083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5" tIns="44444" rIns="90475" bIns="44444">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l-GR" altLang="el-GR" sz="2400" b="1">
                <a:solidFill>
                  <a:srgbClr val="FFCC00"/>
                </a:solidFill>
                <a:latin typeface="Arial Narrow" pitchFamily="34" charset="0"/>
              </a:rPr>
              <a:t>Χρησιμοποιείτε για να βρούμε την πιθανότητα ολοκλήρωσης του έργου</a:t>
            </a:r>
            <a:endParaRPr lang="en-US" altLang="el-GR" sz="2400" b="1">
              <a:solidFill>
                <a:srgbClr val="FFCC00"/>
              </a:solidFill>
              <a:latin typeface="Arial Narrow" pitchFamily="34" charset="0"/>
            </a:endParaRPr>
          </a:p>
        </p:txBody>
      </p:sp>
    </p:spTree>
    <p:extLst>
      <p:ext uri="{BB962C8B-B14F-4D97-AF65-F5344CB8AC3E}">
        <p14:creationId xmlns:p14="http://schemas.microsoft.com/office/powerpoint/2010/main" val="1132153207"/>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6"/>
          <p:cNvGrpSpPr>
            <a:grpSpLocks/>
          </p:cNvGrpSpPr>
          <p:nvPr/>
        </p:nvGrpSpPr>
        <p:grpSpPr bwMode="auto">
          <a:xfrm>
            <a:off x="1293813" y="3094038"/>
            <a:ext cx="6637337" cy="1114425"/>
            <a:chOff x="815" y="1949"/>
            <a:chExt cx="4181" cy="702"/>
          </a:xfrm>
        </p:grpSpPr>
        <p:sp>
          <p:nvSpPr>
            <p:cNvPr id="73747" name="Rectangle 7"/>
            <p:cNvSpPr>
              <a:spLocks noChangeArrowheads="1"/>
            </p:cNvSpPr>
            <p:nvPr/>
          </p:nvSpPr>
          <p:spPr bwMode="auto">
            <a:xfrm>
              <a:off x="815" y="2119"/>
              <a:ext cx="2991"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800" b="1">
                  <a:solidFill>
                    <a:srgbClr val="000000"/>
                  </a:solidFill>
                  <a:latin typeface="Arial" charset="0"/>
                </a:rPr>
                <a:t> = </a:t>
              </a:r>
              <a:r>
                <a:rPr lang="en-US" altLang="el-GR" sz="3200" b="1">
                  <a:solidFill>
                    <a:srgbClr val="000000"/>
                  </a:solidFill>
                  <a:latin typeface="Symbol" pitchFamily="18" charset="2"/>
                </a:rPr>
                <a:t></a:t>
              </a:r>
              <a:r>
                <a:rPr lang="en-US" altLang="el-GR" sz="2400" b="1">
                  <a:solidFill>
                    <a:srgbClr val="000000"/>
                  </a:solidFill>
                  <a:latin typeface="Arial" charset="0"/>
                </a:rPr>
                <a:t> (</a:t>
              </a:r>
              <a:r>
                <a:rPr lang="el-GR" altLang="el-GR" sz="2000" b="1">
                  <a:solidFill>
                    <a:srgbClr val="000000"/>
                  </a:solidFill>
                  <a:latin typeface="Arial" charset="0"/>
                </a:rPr>
                <a:t>απόκλιση δραστηριοτήτων</a:t>
              </a:r>
              <a:r>
                <a:rPr lang="en-US" altLang="el-GR" sz="2400" b="1">
                  <a:solidFill>
                    <a:srgbClr val="000000"/>
                  </a:solidFill>
                  <a:latin typeface="Arial" charset="0"/>
                </a:rPr>
                <a:t>)</a:t>
              </a:r>
            </a:p>
          </p:txBody>
        </p:sp>
        <p:grpSp>
          <p:nvGrpSpPr>
            <p:cNvPr id="73748" name="Group 8"/>
            <p:cNvGrpSpPr>
              <a:grpSpLocks/>
            </p:cNvGrpSpPr>
            <p:nvPr/>
          </p:nvGrpSpPr>
          <p:grpSpPr bwMode="auto">
            <a:xfrm>
              <a:off x="3898" y="1949"/>
              <a:ext cx="1098" cy="702"/>
              <a:chOff x="3898" y="1949"/>
              <a:chExt cx="1098" cy="702"/>
            </a:xfrm>
          </p:grpSpPr>
          <p:sp>
            <p:nvSpPr>
              <p:cNvPr id="73749" name="Rectangle 9"/>
              <p:cNvSpPr>
                <a:spLocks noChangeArrowheads="1"/>
              </p:cNvSpPr>
              <p:nvPr/>
            </p:nvSpPr>
            <p:spPr bwMode="auto">
              <a:xfrm>
                <a:off x="3898" y="2167"/>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a:t>
                </a:r>
              </a:p>
            </p:txBody>
          </p:sp>
          <p:sp>
            <p:nvSpPr>
              <p:cNvPr id="73750" name="Rectangle 10"/>
              <p:cNvSpPr>
                <a:spLocks noChangeArrowheads="1"/>
              </p:cNvSpPr>
              <p:nvPr/>
            </p:nvSpPr>
            <p:spPr bwMode="auto">
              <a:xfrm>
                <a:off x="4258" y="1949"/>
                <a:ext cx="73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800" b="1" i="1">
                    <a:solidFill>
                      <a:srgbClr val="000000"/>
                    </a:solidFill>
                    <a:latin typeface="Arial" charset="0"/>
                  </a:rPr>
                  <a:t>T</a:t>
                </a:r>
                <a:r>
                  <a:rPr lang="en-US" altLang="el-GR" sz="2800" b="1">
                    <a:solidFill>
                      <a:srgbClr val="000000"/>
                    </a:solidFill>
                    <a:latin typeface="Arial" charset="0"/>
                  </a:rPr>
                  <a:t> – </a:t>
                </a:r>
                <a:r>
                  <a:rPr lang="en-US" altLang="el-GR" sz="2800" b="1" i="1">
                    <a:solidFill>
                      <a:srgbClr val="000000"/>
                    </a:solidFill>
                    <a:latin typeface="Arial" charset="0"/>
                  </a:rPr>
                  <a:t>T</a:t>
                </a:r>
                <a:r>
                  <a:rPr lang="en-US" altLang="el-GR" sz="2800" b="1" i="1" baseline="-25000">
                    <a:solidFill>
                      <a:srgbClr val="000000"/>
                    </a:solidFill>
                    <a:latin typeface="Arial" charset="0"/>
                  </a:rPr>
                  <a:t>E</a:t>
                </a:r>
                <a:endParaRPr lang="en-US" altLang="el-GR" sz="2800" b="1" i="1">
                  <a:solidFill>
                    <a:srgbClr val="000000"/>
                  </a:solidFill>
                  <a:latin typeface="Arial" charset="0"/>
                </a:endParaRPr>
              </a:p>
              <a:p>
                <a:pPr algn="ctr">
                  <a:lnSpc>
                    <a:spcPct val="120000"/>
                  </a:lnSpc>
                </a:pPr>
                <a:r>
                  <a:rPr lang="en-US" altLang="el-GR" sz="2800" b="1">
                    <a:solidFill>
                      <a:srgbClr val="000000"/>
                    </a:solidFill>
                    <a:latin typeface="Symbol" pitchFamily="18" charset="2"/>
                  </a:rPr>
                  <a:t></a:t>
                </a:r>
                <a:r>
                  <a:rPr lang="en-US" altLang="el-GR" sz="2800" b="1" baseline="30000">
                    <a:solidFill>
                      <a:srgbClr val="000000"/>
                    </a:solidFill>
                    <a:latin typeface="Arial" charset="0"/>
                  </a:rPr>
                  <a:t>2</a:t>
                </a:r>
              </a:p>
            </p:txBody>
          </p:sp>
          <p:sp>
            <p:nvSpPr>
              <p:cNvPr id="73751" name="Freeform 11"/>
              <p:cNvSpPr>
                <a:spLocks/>
              </p:cNvSpPr>
              <p:nvPr/>
            </p:nvSpPr>
            <p:spPr bwMode="auto">
              <a:xfrm>
                <a:off x="4439" y="2340"/>
                <a:ext cx="374" cy="235"/>
              </a:xfrm>
              <a:custGeom>
                <a:avLst/>
                <a:gdLst>
                  <a:gd name="T0" fmla="*/ 0 w 374"/>
                  <a:gd name="T1" fmla="*/ 149 h 235"/>
                  <a:gd name="T2" fmla="*/ 43 w 374"/>
                  <a:gd name="T3" fmla="*/ 106 h 235"/>
                  <a:gd name="T4" fmla="*/ 96 w 374"/>
                  <a:gd name="T5" fmla="*/ 234 h 235"/>
                  <a:gd name="T6" fmla="*/ 171 w 374"/>
                  <a:gd name="T7" fmla="*/ 0 h 235"/>
                  <a:gd name="T8" fmla="*/ 373 w 374"/>
                  <a:gd name="T9" fmla="*/ 0 h 235"/>
                  <a:gd name="T10" fmla="*/ 0 60000 65536"/>
                  <a:gd name="T11" fmla="*/ 0 60000 65536"/>
                  <a:gd name="T12" fmla="*/ 0 60000 65536"/>
                  <a:gd name="T13" fmla="*/ 0 60000 65536"/>
                  <a:gd name="T14" fmla="*/ 0 60000 65536"/>
                  <a:gd name="T15" fmla="*/ 0 w 374"/>
                  <a:gd name="T16" fmla="*/ 0 h 235"/>
                  <a:gd name="T17" fmla="*/ 374 w 374"/>
                  <a:gd name="T18" fmla="*/ 235 h 235"/>
                </a:gdLst>
                <a:ahLst/>
                <a:cxnLst>
                  <a:cxn ang="T10">
                    <a:pos x="T0" y="T1"/>
                  </a:cxn>
                  <a:cxn ang="T11">
                    <a:pos x="T2" y="T3"/>
                  </a:cxn>
                  <a:cxn ang="T12">
                    <a:pos x="T4" y="T5"/>
                  </a:cxn>
                  <a:cxn ang="T13">
                    <a:pos x="T6" y="T7"/>
                  </a:cxn>
                  <a:cxn ang="T14">
                    <a:pos x="T8" y="T9"/>
                  </a:cxn>
                </a:cxnLst>
                <a:rect l="T15" t="T16" r="T17" b="T18"/>
                <a:pathLst>
                  <a:path w="374" h="235">
                    <a:moveTo>
                      <a:pt x="0" y="149"/>
                    </a:moveTo>
                    <a:lnTo>
                      <a:pt x="43" y="106"/>
                    </a:lnTo>
                    <a:lnTo>
                      <a:pt x="96" y="234"/>
                    </a:lnTo>
                    <a:lnTo>
                      <a:pt x="171" y="0"/>
                    </a:lnTo>
                    <a:lnTo>
                      <a:pt x="373"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3752" name="Line 12"/>
              <p:cNvSpPr>
                <a:spLocks noChangeShapeType="1"/>
              </p:cNvSpPr>
              <p:nvPr/>
            </p:nvSpPr>
            <p:spPr bwMode="auto">
              <a:xfrm>
                <a:off x="4309" y="2309"/>
                <a:ext cx="6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3731" name="Rectangle 13"/>
          <p:cNvSpPr>
            <a:spLocks noChangeArrowheads="1"/>
          </p:cNvSpPr>
          <p:nvPr/>
        </p:nvSpPr>
        <p:spPr bwMode="auto">
          <a:xfrm>
            <a:off x="1293813" y="4310063"/>
            <a:ext cx="63388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400" b="1">
                <a:solidFill>
                  <a:srgbClr val="000000"/>
                </a:solidFill>
                <a:latin typeface="Arial" charset="0"/>
              </a:rPr>
              <a:t> = 1.78 + 1.78 + 2.78 + 5.44 + 0.11 = 11.89</a:t>
            </a:r>
          </a:p>
        </p:txBody>
      </p:sp>
      <p:grpSp>
        <p:nvGrpSpPr>
          <p:cNvPr id="73732" name="Group 14"/>
          <p:cNvGrpSpPr>
            <a:grpSpLocks/>
          </p:cNvGrpSpPr>
          <p:nvPr/>
        </p:nvGrpSpPr>
        <p:grpSpPr bwMode="auto">
          <a:xfrm>
            <a:off x="2301875" y="1628775"/>
            <a:ext cx="4492625" cy="1524000"/>
            <a:chOff x="1450" y="1026"/>
            <a:chExt cx="2830" cy="960"/>
          </a:xfrm>
        </p:grpSpPr>
        <p:sp>
          <p:nvSpPr>
            <p:cNvPr id="73744" name="Rectangle 15"/>
            <p:cNvSpPr>
              <a:spLocks noChangeArrowheads="1"/>
            </p:cNvSpPr>
            <p:nvPr/>
          </p:nvSpPr>
          <p:spPr bwMode="auto">
            <a:xfrm>
              <a:off x="2250" y="1026"/>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solidFill>
                  <a:srgbClr val="000000"/>
                </a:solidFill>
                <a:latin typeface="Arial" charset="0"/>
              </a:endParaRPr>
            </a:p>
          </p:txBody>
        </p:sp>
        <p:sp>
          <p:nvSpPr>
            <p:cNvPr id="73745" name="Rectangle 16"/>
            <p:cNvSpPr>
              <a:spLocks noChangeArrowheads="1"/>
            </p:cNvSpPr>
            <p:nvPr/>
          </p:nvSpPr>
          <p:spPr bwMode="auto">
            <a:xfrm>
              <a:off x="1485" y="1348"/>
              <a:ext cx="279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Critical Path = B - D - H - J - K</a:t>
              </a:r>
            </a:p>
          </p:txBody>
        </p:sp>
        <p:sp>
          <p:nvSpPr>
            <p:cNvPr id="73746" name="Rectangle 17"/>
            <p:cNvSpPr>
              <a:spLocks noChangeArrowheads="1"/>
            </p:cNvSpPr>
            <p:nvPr/>
          </p:nvSpPr>
          <p:spPr bwMode="auto">
            <a:xfrm>
              <a:off x="1450" y="1700"/>
              <a:ext cx="170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T</a:t>
              </a:r>
              <a:r>
                <a:rPr lang="en-US" altLang="el-GR" sz="2400" b="1">
                  <a:solidFill>
                    <a:srgbClr val="000000"/>
                  </a:solidFill>
                  <a:latin typeface="Arial" charset="0"/>
                </a:rPr>
                <a:t> = 72 </a:t>
              </a:r>
              <a:r>
                <a:rPr lang="el-GR" altLang="el-GR" sz="2400" b="1">
                  <a:solidFill>
                    <a:srgbClr val="000000"/>
                  </a:solidFill>
                  <a:latin typeface="Arial" charset="0"/>
                </a:rPr>
                <a:t>	</a:t>
              </a:r>
              <a:r>
                <a:rPr lang="en-US" altLang="el-GR" sz="2400" b="1" i="1">
                  <a:solidFill>
                    <a:srgbClr val="000000"/>
                  </a:solidFill>
                  <a:latin typeface="Arial" charset="0"/>
                </a:rPr>
                <a:t>T</a:t>
              </a:r>
              <a:r>
                <a:rPr lang="en-US" altLang="el-GR" sz="2400" b="1" i="1" baseline="-25000">
                  <a:solidFill>
                    <a:srgbClr val="000000"/>
                  </a:solidFill>
                  <a:latin typeface="Arial" charset="0"/>
                </a:rPr>
                <a:t>E</a:t>
              </a:r>
              <a:r>
                <a:rPr lang="en-US" altLang="el-GR" sz="2400" b="1">
                  <a:solidFill>
                    <a:srgbClr val="000000"/>
                  </a:solidFill>
                  <a:latin typeface="Arial" charset="0"/>
                </a:rPr>
                <a:t> = 69</a:t>
              </a:r>
            </a:p>
          </p:txBody>
        </p:sp>
      </p:grpSp>
      <p:sp>
        <p:nvSpPr>
          <p:cNvPr id="57349" name="Rectangle 55"/>
          <p:cNvSpPr>
            <a:spLocks noGrp="1" noChangeArrowheads="1"/>
          </p:cNvSpPr>
          <p:nvPr>
            <p:ph type="title"/>
          </p:nvPr>
        </p:nvSpPr>
        <p:spPr>
          <a:xfrm>
            <a:off x="457200" y="274638"/>
            <a:ext cx="7972425" cy="1143000"/>
          </a:xfrm>
        </p:spPr>
        <p:txBody>
          <a:bodyPr>
            <a:normAutofit fontScale="90000"/>
          </a:bodyPr>
          <a:lstStyle/>
          <a:p>
            <a:pPr eaLnBrk="1" fontAlgn="auto" hangingPunct="1">
              <a:spcAft>
                <a:spcPts val="0"/>
              </a:spcAft>
              <a:defRPr/>
            </a:pPr>
            <a:r>
              <a:rPr lang="el-GR" sz="3200" dirty="0" smtClean="0"/>
              <a:t>Ποια ειναι η πιθανοτητα να τελειώσει σε λιγοτερο απο 72 εβδομάδες?</a:t>
            </a:r>
            <a:r>
              <a:rPr lang="el-GR" sz="4000" dirty="0" smtClean="0"/>
              <a:t> </a:t>
            </a:r>
          </a:p>
        </p:txBody>
      </p:sp>
      <p:sp>
        <p:nvSpPr>
          <p:cNvPr id="73734" name="Line 56"/>
          <p:cNvSpPr>
            <a:spLocks noChangeShapeType="1"/>
          </p:cNvSpPr>
          <p:nvPr/>
        </p:nvSpPr>
        <p:spPr bwMode="auto">
          <a:xfrm flipH="1">
            <a:off x="2286000" y="3116263"/>
            <a:ext cx="795338" cy="1844675"/>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3735" name="Line 57"/>
          <p:cNvSpPr>
            <a:spLocks noChangeShapeType="1"/>
          </p:cNvSpPr>
          <p:nvPr/>
        </p:nvSpPr>
        <p:spPr bwMode="auto">
          <a:xfrm flipH="1">
            <a:off x="3030538" y="3065463"/>
            <a:ext cx="2590800" cy="1946275"/>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3736" name="Arc 58"/>
          <p:cNvSpPr>
            <a:spLocks/>
          </p:cNvSpPr>
          <p:nvPr/>
        </p:nvSpPr>
        <p:spPr bwMode="auto">
          <a:xfrm>
            <a:off x="3182938" y="4749800"/>
            <a:ext cx="3870325" cy="889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grpSp>
        <p:nvGrpSpPr>
          <p:cNvPr id="73737" name="Group 59"/>
          <p:cNvGrpSpPr>
            <a:grpSpLocks/>
          </p:cNvGrpSpPr>
          <p:nvPr/>
        </p:nvGrpSpPr>
        <p:grpSpPr bwMode="auto">
          <a:xfrm>
            <a:off x="1293813" y="4968875"/>
            <a:ext cx="2881312" cy="965200"/>
            <a:chOff x="815" y="3130"/>
            <a:chExt cx="1815" cy="608"/>
          </a:xfrm>
        </p:grpSpPr>
        <p:sp>
          <p:nvSpPr>
            <p:cNvPr id="73739" name="Rectangle 60"/>
            <p:cNvSpPr>
              <a:spLocks noChangeArrowheads="1"/>
            </p:cNvSpPr>
            <p:nvPr/>
          </p:nvSpPr>
          <p:spPr bwMode="auto">
            <a:xfrm>
              <a:off x="815" y="3299"/>
              <a:ext cx="181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 0.87</a:t>
              </a:r>
            </a:p>
          </p:txBody>
        </p:sp>
        <p:grpSp>
          <p:nvGrpSpPr>
            <p:cNvPr id="73740" name="Group 61"/>
            <p:cNvGrpSpPr>
              <a:grpSpLocks/>
            </p:cNvGrpSpPr>
            <p:nvPr/>
          </p:nvGrpSpPr>
          <p:grpSpPr bwMode="auto">
            <a:xfrm>
              <a:off x="1212" y="3130"/>
              <a:ext cx="755" cy="608"/>
              <a:chOff x="1212" y="3130"/>
              <a:chExt cx="755" cy="608"/>
            </a:xfrm>
          </p:grpSpPr>
          <p:sp>
            <p:nvSpPr>
              <p:cNvPr id="73741" name="Rectangle 62"/>
              <p:cNvSpPr>
                <a:spLocks noChangeArrowheads="1"/>
              </p:cNvSpPr>
              <p:nvPr/>
            </p:nvSpPr>
            <p:spPr bwMode="auto">
              <a:xfrm>
                <a:off x="1212" y="3130"/>
                <a:ext cx="755"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400" b="1">
                    <a:solidFill>
                      <a:srgbClr val="000000"/>
                    </a:solidFill>
                    <a:latin typeface="Arial" charset="0"/>
                  </a:rPr>
                  <a:t>72 – 69</a:t>
                </a:r>
              </a:p>
              <a:p>
                <a:pPr algn="ctr">
                  <a:lnSpc>
                    <a:spcPct val="120000"/>
                  </a:lnSpc>
                </a:pPr>
                <a:r>
                  <a:rPr lang="en-US" altLang="el-GR" sz="2400" b="1">
                    <a:solidFill>
                      <a:srgbClr val="000000"/>
                    </a:solidFill>
                    <a:latin typeface="Arial" charset="0"/>
                  </a:rPr>
                  <a:t>  11.89</a:t>
                </a:r>
              </a:p>
            </p:txBody>
          </p:sp>
          <p:sp>
            <p:nvSpPr>
              <p:cNvPr id="73742" name="Freeform 63"/>
              <p:cNvSpPr>
                <a:spLocks/>
              </p:cNvSpPr>
              <p:nvPr/>
            </p:nvSpPr>
            <p:spPr bwMode="auto">
              <a:xfrm>
                <a:off x="1231" y="3465"/>
                <a:ext cx="651" cy="235"/>
              </a:xfrm>
              <a:custGeom>
                <a:avLst/>
                <a:gdLst>
                  <a:gd name="T0" fmla="*/ 0 w 651"/>
                  <a:gd name="T1" fmla="*/ 149 h 235"/>
                  <a:gd name="T2" fmla="*/ 43 w 651"/>
                  <a:gd name="T3" fmla="*/ 106 h 235"/>
                  <a:gd name="T4" fmla="*/ 96 w 651"/>
                  <a:gd name="T5" fmla="*/ 234 h 235"/>
                  <a:gd name="T6" fmla="*/ 171 w 651"/>
                  <a:gd name="T7" fmla="*/ 0 h 235"/>
                  <a:gd name="T8" fmla="*/ 650 w 651"/>
                  <a:gd name="T9" fmla="*/ 0 h 235"/>
                  <a:gd name="T10" fmla="*/ 0 60000 65536"/>
                  <a:gd name="T11" fmla="*/ 0 60000 65536"/>
                  <a:gd name="T12" fmla="*/ 0 60000 65536"/>
                  <a:gd name="T13" fmla="*/ 0 60000 65536"/>
                  <a:gd name="T14" fmla="*/ 0 60000 65536"/>
                  <a:gd name="T15" fmla="*/ 0 w 651"/>
                  <a:gd name="T16" fmla="*/ 0 h 235"/>
                  <a:gd name="T17" fmla="*/ 651 w 651"/>
                  <a:gd name="T18" fmla="*/ 235 h 235"/>
                </a:gdLst>
                <a:ahLst/>
                <a:cxnLst>
                  <a:cxn ang="T10">
                    <a:pos x="T0" y="T1"/>
                  </a:cxn>
                  <a:cxn ang="T11">
                    <a:pos x="T2" y="T3"/>
                  </a:cxn>
                  <a:cxn ang="T12">
                    <a:pos x="T4" y="T5"/>
                  </a:cxn>
                  <a:cxn ang="T13">
                    <a:pos x="T6" y="T7"/>
                  </a:cxn>
                  <a:cxn ang="T14">
                    <a:pos x="T8" y="T9"/>
                  </a:cxn>
                </a:cxnLst>
                <a:rect l="T15" t="T16" r="T17" b="T18"/>
                <a:pathLst>
                  <a:path w="651" h="235">
                    <a:moveTo>
                      <a:pt x="0" y="149"/>
                    </a:moveTo>
                    <a:lnTo>
                      <a:pt x="43" y="106"/>
                    </a:lnTo>
                    <a:lnTo>
                      <a:pt x="96" y="234"/>
                    </a:lnTo>
                    <a:lnTo>
                      <a:pt x="171" y="0"/>
                    </a:lnTo>
                    <a:lnTo>
                      <a:pt x="65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3743" name="Line 64"/>
              <p:cNvSpPr>
                <a:spLocks noChangeShapeType="1"/>
              </p:cNvSpPr>
              <p:nvPr/>
            </p:nvSpPr>
            <p:spPr bwMode="auto">
              <a:xfrm>
                <a:off x="1240" y="3411"/>
                <a:ext cx="69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3738" name="Rectangle 65"/>
          <p:cNvSpPr>
            <a:spLocks noChangeArrowheads="1"/>
          </p:cNvSpPr>
          <p:nvPr/>
        </p:nvSpPr>
        <p:spPr bwMode="auto">
          <a:xfrm>
            <a:off x="5508625" y="5661025"/>
            <a:ext cx="2354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2400" b="1" i="1">
                <a:solidFill>
                  <a:srgbClr val="000000"/>
                </a:solidFill>
                <a:latin typeface="Arial" charset="0"/>
              </a:rPr>
              <a:t>P</a:t>
            </a:r>
            <a:r>
              <a:rPr lang="en-US" altLang="el-GR" sz="2400" b="1" i="1" baseline="-25000">
                <a:solidFill>
                  <a:srgbClr val="000000"/>
                </a:solidFill>
                <a:latin typeface="Arial" charset="0"/>
              </a:rPr>
              <a:t>z</a:t>
            </a:r>
            <a:r>
              <a:rPr lang="en-US" altLang="el-GR" sz="2400" b="1">
                <a:solidFill>
                  <a:srgbClr val="000000"/>
                </a:solidFill>
                <a:latin typeface="Arial" charset="0"/>
              </a:rPr>
              <a:t> = .8078 </a:t>
            </a:r>
            <a:r>
              <a:rPr lang="en-US" altLang="el-GR" sz="2400" b="1">
                <a:solidFill>
                  <a:srgbClr val="000000"/>
                </a:solidFill>
                <a:latin typeface="Symbol" pitchFamily="18" charset="2"/>
              </a:rPr>
              <a:t></a:t>
            </a:r>
            <a:r>
              <a:rPr lang="en-US" altLang="el-GR" sz="2400" b="1">
                <a:solidFill>
                  <a:srgbClr val="000000"/>
                </a:solidFill>
                <a:latin typeface="Arial" charset="0"/>
              </a:rPr>
              <a:t> .81</a:t>
            </a:r>
          </a:p>
        </p:txBody>
      </p:sp>
    </p:spTree>
    <p:extLst>
      <p:ext uri="{BB962C8B-B14F-4D97-AF65-F5344CB8AC3E}">
        <p14:creationId xmlns:p14="http://schemas.microsoft.com/office/powerpoint/2010/main" val="3073764107"/>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6"/>
          <p:cNvGrpSpPr>
            <a:grpSpLocks/>
          </p:cNvGrpSpPr>
          <p:nvPr/>
        </p:nvGrpSpPr>
        <p:grpSpPr bwMode="auto">
          <a:xfrm>
            <a:off x="1293813" y="3094038"/>
            <a:ext cx="6597650" cy="1114425"/>
            <a:chOff x="815" y="1949"/>
            <a:chExt cx="4156" cy="702"/>
          </a:xfrm>
        </p:grpSpPr>
        <p:sp>
          <p:nvSpPr>
            <p:cNvPr id="74784" name="Rectangle 7"/>
            <p:cNvSpPr>
              <a:spLocks noChangeArrowheads="1"/>
            </p:cNvSpPr>
            <p:nvPr/>
          </p:nvSpPr>
          <p:spPr bwMode="auto">
            <a:xfrm>
              <a:off x="815" y="2119"/>
              <a:ext cx="291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800" b="1">
                  <a:solidFill>
                    <a:srgbClr val="000000"/>
                  </a:solidFill>
                  <a:latin typeface="Arial" charset="0"/>
                </a:rPr>
                <a:t> = </a:t>
              </a:r>
              <a:r>
                <a:rPr lang="en-US" altLang="el-GR" sz="3200" b="1">
                  <a:solidFill>
                    <a:srgbClr val="000000"/>
                  </a:solidFill>
                  <a:latin typeface="Symbol" pitchFamily="18" charset="2"/>
                </a:rPr>
                <a:t></a:t>
              </a:r>
              <a:r>
                <a:rPr lang="en-US" altLang="el-GR" sz="2400" b="1">
                  <a:solidFill>
                    <a:srgbClr val="000000"/>
                  </a:solidFill>
                  <a:latin typeface="Arial" charset="0"/>
                </a:rPr>
                <a:t> (variances of activities)</a:t>
              </a:r>
            </a:p>
          </p:txBody>
        </p:sp>
        <p:grpSp>
          <p:nvGrpSpPr>
            <p:cNvPr id="74785" name="Group 8"/>
            <p:cNvGrpSpPr>
              <a:grpSpLocks/>
            </p:cNvGrpSpPr>
            <p:nvPr/>
          </p:nvGrpSpPr>
          <p:grpSpPr bwMode="auto">
            <a:xfrm>
              <a:off x="3898" y="1949"/>
              <a:ext cx="1073" cy="702"/>
              <a:chOff x="3898" y="1949"/>
              <a:chExt cx="1073" cy="702"/>
            </a:xfrm>
          </p:grpSpPr>
          <p:sp>
            <p:nvSpPr>
              <p:cNvPr id="74786" name="Rectangle 9"/>
              <p:cNvSpPr>
                <a:spLocks noChangeArrowheads="1"/>
              </p:cNvSpPr>
              <p:nvPr/>
            </p:nvSpPr>
            <p:spPr bwMode="auto">
              <a:xfrm>
                <a:off x="3898" y="2167"/>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a:t>
                </a:r>
              </a:p>
            </p:txBody>
          </p:sp>
          <p:sp>
            <p:nvSpPr>
              <p:cNvPr id="74787" name="Rectangle 10"/>
              <p:cNvSpPr>
                <a:spLocks noChangeArrowheads="1"/>
              </p:cNvSpPr>
              <p:nvPr/>
            </p:nvSpPr>
            <p:spPr bwMode="auto">
              <a:xfrm>
                <a:off x="4283" y="1949"/>
                <a:ext cx="68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800" b="1" i="1">
                    <a:solidFill>
                      <a:srgbClr val="000000"/>
                    </a:solidFill>
                    <a:latin typeface="Arial" charset="0"/>
                  </a:rPr>
                  <a:t>T</a:t>
                </a:r>
                <a:r>
                  <a:rPr lang="en-US" altLang="el-GR" sz="2800" b="1">
                    <a:solidFill>
                      <a:srgbClr val="000000"/>
                    </a:solidFill>
                    <a:latin typeface="Arial" charset="0"/>
                  </a:rPr>
                  <a:t> - </a:t>
                </a:r>
                <a:r>
                  <a:rPr lang="en-US" altLang="el-GR" sz="2800" b="1" i="1">
                    <a:solidFill>
                      <a:srgbClr val="000000"/>
                    </a:solidFill>
                    <a:latin typeface="Arial" charset="0"/>
                  </a:rPr>
                  <a:t>T</a:t>
                </a:r>
                <a:r>
                  <a:rPr lang="en-US" altLang="el-GR" sz="2800" b="1" i="1" baseline="-25000">
                    <a:solidFill>
                      <a:srgbClr val="000000"/>
                    </a:solidFill>
                    <a:latin typeface="Arial" charset="0"/>
                  </a:rPr>
                  <a:t>E</a:t>
                </a:r>
                <a:endParaRPr lang="en-US" altLang="el-GR" sz="2800" b="1" i="1">
                  <a:solidFill>
                    <a:srgbClr val="000000"/>
                  </a:solidFill>
                  <a:latin typeface="Arial" charset="0"/>
                </a:endParaRPr>
              </a:p>
              <a:p>
                <a:pPr algn="ctr">
                  <a:lnSpc>
                    <a:spcPct val="120000"/>
                  </a:lnSpc>
                </a:pPr>
                <a:r>
                  <a:rPr lang="en-US" altLang="el-GR" sz="2800" b="1">
                    <a:solidFill>
                      <a:srgbClr val="000000"/>
                    </a:solidFill>
                    <a:latin typeface="Symbol" pitchFamily="18" charset="2"/>
                  </a:rPr>
                  <a:t></a:t>
                </a:r>
                <a:r>
                  <a:rPr lang="en-US" altLang="el-GR" sz="2800" b="1" baseline="30000">
                    <a:solidFill>
                      <a:srgbClr val="000000"/>
                    </a:solidFill>
                    <a:latin typeface="Arial" charset="0"/>
                  </a:rPr>
                  <a:t>2</a:t>
                </a:r>
              </a:p>
            </p:txBody>
          </p:sp>
          <p:sp>
            <p:nvSpPr>
              <p:cNvPr id="74788" name="Freeform 11"/>
              <p:cNvSpPr>
                <a:spLocks/>
              </p:cNvSpPr>
              <p:nvPr/>
            </p:nvSpPr>
            <p:spPr bwMode="auto">
              <a:xfrm>
                <a:off x="4439" y="2340"/>
                <a:ext cx="374" cy="235"/>
              </a:xfrm>
              <a:custGeom>
                <a:avLst/>
                <a:gdLst>
                  <a:gd name="T0" fmla="*/ 0 w 374"/>
                  <a:gd name="T1" fmla="*/ 149 h 235"/>
                  <a:gd name="T2" fmla="*/ 43 w 374"/>
                  <a:gd name="T3" fmla="*/ 106 h 235"/>
                  <a:gd name="T4" fmla="*/ 96 w 374"/>
                  <a:gd name="T5" fmla="*/ 234 h 235"/>
                  <a:gd name="T6" fmla="*/ 171 w 374"/>
                  <a:gd name="T7" fmla="*/ 0 h 235"/>
                  <a:gd name="T8" fmla="*/ 373 w 374"/>
                  <a:gd name="T9" fmla="*/ 0 h 235"/>
                  <a:gd name="T10" fmla="*/ 0 60000 65536"/>
                  <a:gd name="T11" fmla="*/ 0 60000 65536"/>
                  <a:gd name="T12" fmla="*/ 0 60000 65536"/>
                  <a:gd name="T13" fmla="*/ 0 60000 65536"/>
                  <a:gd name="T14" fmla="*/ 0 60000 65536"/>
                  <a:gd name="T15" fmla="*/ 0 w 374"/>
                  <a:gd name="T16" fmla="*/ 0 h 235"/>
                  <a:gd name="T17" fmla="*/ 374 w 374"/>
                  <a:gd name="T18" fmla="*/ 235 h 235"/>
                </a:gdLst>
                <a:ahLst/>
                <a:cxnLst>
                  <a:cxn ang="T10">
                    <a:pos x="T0" y="T1"/>
                  </a:cxn>
                  <a:cxn ang="T11">
                    <a:pos x="T2" y="T3"/>
                  </a:cxn>
                  <a:cxn ang="T12">
                    <a:pos x="T4" y="T5"/>
                  </a:cxn>
                  <a:cxn ang="T13">
                    <a:pos x="T6" y="T7"/>
                  </a:cxn>
                  <a:cxn ang="T14">
                    <a:pos x="T8" y="T9"/>
                  </a:cxn>
                </a:cxnLst>
                <a:rect l="T15" t="T16" r="T17" b="T18"/>
                <a:pathLst>
                  <a:path w="374" h="235">
                    <a:moveTo>
                      <a:pt x="0" y="149"/>
                    </a:moveTo>
                    <a:lnTo>
                      <a:pt x="43" y="106"/>
                    </a:lnTo>
                    <a:lnTo>
                      <a:pt x="96" y="234"/>
                    </a:lnTo>
                    <a:lnTo>
                      <a:pt x="171" y="0"/>
                    </a:lnTo>
                    <a:lnTo>
                      <a:pt x="373"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4789" name="Line 12"/>
              <p:cNvSpPr>
                <a:spLocks noChangeShapeType="1"/>
              </p:cNvSpPr>
              <p:nvPr/>
            </p:nvSpPr>
            <p:spPr bwMode="auto">
              <a:xfrm>
                <a:off x="4309" y="2309"/>
                <a:ext cx="6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4755" name="Rectangle 13"/>
          <p:cNvSpPr>
            <a:spLocks noChangeArrowheads="1"/>
          </p:cNvSpPr>
          <p:nvPr/>
        </p:nvSpPr>
        <p:spPr bwMode="auto">
          <a:xfrm>
            <a:off x="1293813" y="4310063"/>
            <a:ext cx="63388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400" b="1">
                <a:solidFill>
                  <a:srgbClr val="000000"/>
                </a:solidFill>
                <a:latin typeface="Arial" charset="0"/>
              </a:rPr>
              <a:t> = 1.78 + 1.78 + 2.78 + 5.44 + 0.11 = 11.89</a:t>
            </a:r>
          </a:p>
        </p:txBody>
      </p:sp>
      <p:grpSp>
        <p:nvGrpSpPr>
          <p:cNvPr id="74756" name="Group 14"/>
          <p:cNvGrpSpPr>
            <a:grpSpLocks/>
          </p:cNvGrpSpPr>
          <p:nvPr/>
        </p:nvGrpSpPr>
        <p:grpSpPr bwMode="auto">
          <a:xfrm>
            <a:off x="1293813" y="4968875"/>
            <a:ext cx="2881312" cy="965200"/>
            <a:chOff x="815" y="3130"/>
            <a:chExt cx="1815" cy="608"/>
          </a:xfrm>
        </p:grpSpPr>
        <p:sp>
          <p:nvSpPr>
            <p:cNvPr id="74779" name="Rectangle 15"/>
            <p:cNvSpPr>
              <a:spLocks noChangeArrowheads="1"/>
            </p:cNvSpPr>
            <p:nvPr/>
          </p:nvSpPr>
          <p:spPr bwMode="auto">
            <a:xfrm>
              <a:off x="815" y="3299"/>
              <a:ext cx="181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 0.87</a:t>
              </a:r>
            </a:p>
          </p:txBody>
        </p:sp>
        <p:grpSp>
          <p:nvGrpSpPr>
            <p:cNvPr id="74780" name="Group 16"/>
            <p:cNvGrpSpPr>
              <a:grpSpLocks/>
            </p:cNvGrpSpPr>
            <p:nvPr/>
          </p:nvGrpSpPr>
          <p:grpSpPr bwMode="auto">
            <a:xfrm>
              <a:off x="1231" y="3130"/>
              <a:ext cx="714" cy="608"/>
              <a:chOff x="1231" y="3130"/>
              <a:chExt cx="714" cy="608"/>
            </a:xfrm>
          </p:grpSpPr>
          <p:sp>
            <p:nvSpPr>
              <p:cNvPr id="74781" name="Rectangle 17"/>
              <p:cNvSpPr>
                <a:spLocks noChangeArrowheads="1"/>
              </p:cNvSpPr>
              <p:nvPr/>
            </p:nvSpPr>
            <p:spPr bwMode="auto">
              <a:xfrm>
                <a:off x="1233" y="3130"/>
                <a:ext cx="71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400" b="1">
                    <a:solidFill>
                      <a:srgbClr val="000000"/>
                    </a:solidFill>
                    <a:latin typeface="Arial" charset="0"/>
                  </a:rPr>
                  <a:t>72 - 69</a:t>
                </a:r>
              </a:p>
              <a:p>
                <a:pPr algn="ctr">
                  <a:lnSpc>
                    <a:spcPct val="120000"/>
                  </a:lnSpc>
                </a:pPr>
                <a:r>
                  <a:rPr lang="en-US" altLang="el-GR" sz="2400" b="1">
                    <a:solidFill>
                      <a:srgbClr val="000000"/>
                    </a:solidFill>
                    <a:latin typeface="Arial" charset="0"/>
                  </a:rPr>
                  <a:t>  11.89</a:t>
                </a:r>
              </a:p>
            </p:txBody>
          </p:sp>
          <p:sp>
            <p:nvSpPr>
              <p:cNvPr id="74782" name="Freeform 18"/>
              <p:cNvSpPr>
                <a:spLocks/>
              </p:cNvSpPr>
              <p:nvPr/>
            </p:nvSpPr>
            <p:spPr bwMode="auto">
              <a:xfrm>
                <a:off x="1231" y="3465"/>
                <a:ext cx="651" cy="235"/>
              </a:xfrm>
              <a:custGeom>
                <a:avLst/>
                <a:gdLst>
                  <a:gd name="T0" fmla="*/ 0 w 651"/>
                  <a:gd name="T1" fmla="*/ 149 h 235"/>
                  <a:gd name="T2" fmla="*/ 43 w 651"/>
                  <a:gd name="T3" fmla="*/ 106 h 235"/>
                  <a:gd name="T4" fmla="*/ 96 w 651"/>
                  <a:gd name="T5" fmla="*/ 234 h 235"/>
                  <a:gd name="T6" fmla="*/ 171 w 651"/>
                  <a:gd name="T7" fmla="*/ 0 h 235"/>
                  <a:gd name="T8" fmla="*/ 650 w 651"/>
                  <a:gd name="T9" fmla="*/ 0 h 235"/>
                  <a:gd name="T10" fmla="*/ 0 60000 65536"/>
                  <a:gd name="T11" fmla="*/ 0 60000 65536"/>
                  <a:gd name="T12" fmla="*/ 0 60000 65536"/>
                  <a:gd name="T13" fmla="*/ 0 60000 65536"/>
                  <a:gd name="T14" fmla="*/ 0 60000 65536"/>
                  <a:gd name="T15" fmla="*/ 0 w 651"/>
                  <a:gd name="T16" fmla="*/ 0 h 235"/>
                  <a:gd name="T17" fmla="*/ 651 w 651"/>
                  <a:gd name="T18" fmla="*/ 235 h 235"/>
                </a:gdLst>
                <a:ahLst/>
                <a:cxnLst>
                  <a:cxn ang="T10">
                    <a:pos x="T0" y="T1"/>
                  </a:cxn>
                  <a:cxn ang="T11">
                    <a:pos x="T2" y="T3"/>
                  </a:cxn>
                  <a:cxn ang="T12">
                    <a:pos x="T4" y="T5"/>
                  </a:cxn>
                  <a:cxn ang="T13">
                    <a:pos x="T6" y="T7"/>
                  </a:cxn>
                  <a:cxn ang="T14">
                    <a:pos x="T8" y="T9"/>
                  </a:cxn>
                </a:cxnLst>
                <a:rect l="T15" t="T16" r="T17" b="T18"/>
                <a:pathLst>
                  <a:path w="651" h="235">
                    <a:moveTo>
                      <a:pt x="0" y="149"/>
                    </a:moveTo>
                    <a:lnTo>
                      <a:pt x="43" y="106"/>
                    </a:lnTo>
                    <a:lnTo>
                      <a:pt x="96" y="234"/>
                    </a:lnTo>
                    <a:lnTo>
                      <a:pt x="171" y="0"/>
                    </a:lnTo>
                    <a:lnTo>
                      <a:pt x="65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4783" name="Line 19"/>
              <p:cNvSpPr>
                <a:spLocks noChangeShapeType="1"/>
              </p:cNvSpPr>
              <p:nvPr/>
            </p:nvSpPr>
            <p:spPr bwMode="auto">
              <a:xfrm>
                <a:off x="1240" y="3411"/>
                <a:ext cx="69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4758" name="Rectangle 24"/>
          <p:cNvSpPr>
            <a:spLocks noChangeArrowheads="1"/>
          </p:cNvSpPr>
          <p:nvPr/>
        </p:nvSpPr>
        <p:spPr bwMode="auto">
          <a:xfrm>
            <a:off x="1222375" y="1629568"/>
            <a:ext cx="7185025" cy="4713287"/>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endParaRPr lang="en-US" altLang="el-GR" sz="2400" b="1">
              <a:latin typeface="Arial" charset="0"/>
            </a:endParaRPr>
          </a:p>
        </p:txBody>
      </p:sp>
      <p:sp>
        <p:nvSpPr>
          <p:cNvPr id="74759" name="Freeform 25"/>
          <p:cNvSpPr>
            <a:spLocks/>
          </p:cNvSpPr>
          <p:nvPr/>
        </p:nvSpPr>
        <p:spPr bwMode="auto">
          <a:xfrm>
            <a:off x="5711825" y="3151188"/>
            <a:ext cx="1714500" cy="2006600"/>
          </a:xfrm>
          <a:custGeom>
            <a:avLst/>
            <a:gdLst>
              <a:gd name="T0" fmla="*/ 2147483647 w 1080"/>
              <a:gd name="T1" fmla="*/ 2147483647 h 1264"/>
              <a:gd name="T2" fmla="*/ 2147483647 w 1080"/>
              <a:gd name="T3" fmla="*/ 2147483647 h 1264"/>
              <a:gd name="T4" fmla="*/ 2147483647 w 1080"/>
              <a:gd name="T5" fmla="*/ 2147483647 h 1264"/>
              <a:gd name="T6" fmla="*/ 2147483647 w 1080"/>
              <a:gd name="T7" fmla="*/ 2147483647 h 1264"/>
              <a:gd name="T8" fmla="*/ 2147483647 w 1080"/>
              <a:gd name="T9" fmla="*/ 2147483647 h 1264"/>
              <a:gd name="T10" fmla="*/ 2147483647 w 1080"/>
              <a:gd name="T11" fmla="*/ 2147483647 h 1264"/>
              <a:gd name="T12" fmla="*/ 2147483647 w 1080"/>
              <a:gd name="T13" fmla="*/ 2147483647 h 1264"/>
              <a:gd name="T14" fmla="*/ 2147483647 w 1080"/>
              <a:gd name="T15" fmla="*/ 2147483647 h 1264"/>
              <a:gd name="T16" fmla="*/ 2147483647 w 1080"/>
              <a:gd name="T17" fmla="*/ 2147483647 h 1264"/>
              <a:gd name="T18" fmla="*/ 2147483647 w 1080"/>
              <a:gd name="T19" fmla="*/ 2147483647 h 1264"/>
              <a:gd name="T20" fmla="*/ 2147483647 w 1080"/>
              <a:gd name="T21" fmla="*/ 2147483647 h 1264"/>
              <a:gd name="T22" fmla="*/ 2147483647 w 1080"/>
              <a:gd name="T23" fmla="*/ 2147483647 h 1264"/>
              <a:gd name="T24" fmla="*/ 2147483647 w 1080"/>
              <a:gd name="T25" fmla="*/ 2147483647 h 1264"/>
              <a:gd name="T26" fmla="*/ 2147483647 w 1080"/>
              <a:gd name="T27" fmla="*/ 2147483647 h 1264"/>
              <a:gd name="T28" fmla="*/ 2147483647 w 1080"/>
              <a:gd name="T29" fmla="*/ 2147483647 h 1264"/>
              <a:gd name="T30" fmla="*/ 2147483647 w 1080"/>
              <a:gd name="T31" fmla="*/ 2147483647 h 1264"/>
              <a:gd name="T32" fmla="*/ 2147483647 w 1080"/>
              <a:gd name="T33" fmla="*/ 2147483647 h 1264"/>
              <a:gd name="T34" fmla="*/ 2147483647 w 1080"/>
              <a:gd name="T35" fmla="*/ 2147483647 h 1264"/>
              <a:gd name="T36" fmla="*/ 2147483647 w 1080"/>
              <a:gd name="T37" fmla="*/ 2147483647 h 1264"/>
              <a:gd name="T38" fmla="*/ 2147483647 w 1080"/>
              <a:gd name="T39" fmla="*/ 2147483647 h 1264"/>
              <a:gd name="T40" fmla="*/ 2147483647 w 1080"/>
              <a:gd name="T41" fmla="*/ 0 h 1264"/>
              <a:gd name="T42" fmla="*/ 2147483647 w 1080"/>
              <a:gd name="T43" fmla="*/ 2147483647 h 1264"/>
              <a:gd name="T44" fmla="*/ 2147483647 w 1080"/>
              <a:gd name="T45" fmla="*/ 2147483647 h 1264"/>
              <a:gd name="T46" fmla="*/ 0 w 1080"/>
              <a:gd name="T47" fmla="*/ 2147483647 h 1264"/>
              <a:gd name="T48" fmla="*/ 0 w 1080"/>
              <a:gd name="T49" fmla="*/ 2147483647 h 1264"/>
              <a:gd name="T50" fmla="*/ 2147483647 w 1080"/>
              <a:gd name="T51" fmla="*/ 2147483647 h 1264"/>
              <a:gd name="T52" fmla="*/ 2147483647 w 1080"/>
              <a:gd name="T53" fmla="*/ 2147483647 h 1264"/>
              <a:gd name="T54" fmla="*/ 2147483647 w 1080"/>
              <a:gd name="T55" fmla="*/ 2147483647 h 1264"/>
              <a:gd name="T56" fmla="*/ 2147483647 w 1080"/>
              <a:gd name="T57" fmla="*/ 2147483647 h 1264"/>
              <a:gd name="T58" fmla="*/ 2147483647 w 1080"/>
              <a:gd name="T59" fmla="*/ 2147483647 h 1264"/>
              <a:gd name="T60" fmla="*/ 2147483647 w 1080"/>
              <a:gd name="T61" fmla="*/ 2147483647 h 1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0"/>
              <a:gd name="T94" fmla="*/ 0 h 1264"/>
              <a:gd name="T95" fmla="*/ 1080 w 1080"/>
              <a:gd name="T96" fmla="*/ 1264 h 12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0" h="1264">
                <a:moveTo>
                  <a:pt x="1073" y="1227"/>
                </a:moveTo>
                <a:lnTo>
                  <a:pt x="951" y="1228"/>
                </a:lnTo>
                <a:lnTo>
                  <a:pt x="735" y="1213"/>
                </a:lnTo>
                <a:lnTo>
                  <a:pt x="625" y="1180"/>
                </a:lnTo>
                <a:lnTo>
                  <a:pt x="522" y="1127"/>
                </a:lnTo>
                <a:lnTo>
                  <a:pt x="459" y="1075"/>
                </a:lnTo>
                <a:lnTo>
                  <a:pt x="397" y="988"/>
                </a:lnTo>
                <a:lnTo>
                  <a:pt x="315" y="856"/>
                </a:lnTo>
                <a:lnTo>
                  <a:pt x="270" y="756"/>
                </a:lnTo>
                <a:lnTo>
                  <a:pt x="245" y="708"/>
                </a:lnTo>
                <a:lnTo>
                  <a:pt x="215" y="618"/>
                </a:lnTo>
                <a:lnTo>
                  <a:pt x="191" y="551"/>
                </a:lnTo>
                <a:lnTo>
                  <a:pt x="157" y="455"/>
                </a:lnTo>
                <a:lnTo>
                  <a:pt x="130" y="374"/>
                </a:lnTo>
                <a:lnTo>
                  <a:pt x="111" y="311"/>
                </a:lnTo>
                <a:lnTo>
                  <a:pt x="87" y="228"/>
                </a:lnTo>
                <a:lnTo>
                  <a:pt x="71" y="184"/>
                </a:lnTo>
                <a:lnTo>
                  <a:pt x="55" y="146"/>
                </a:lnTo>
                <a:lnTo>
                  <a:pt x="46" y="94"/>
                </a:lnTo>
                <a:lnTo>
                  <a:pt x="32" y="57"/>
                </a:lnTo>
                <a:lnTo>
                  <a:pt x="9" y="0"/>
                </a:lnTo>
                <a:lnTo>
                  <a:pt x="1" y="1261"/>
                </a:lnTo>
                <a:lnTo>
                  <a:pt x="5" y="1263"/>
                </a:lnTo>
                <a:lnTo>
                  <a:pt x="0" y="1261"/>
                </a:lnTo>
                <a:lnTo>
                  <a:pt x="0" y="1259"/>
                </a:lnTo>
                <a:lnTo>
                  <a:pt x="1" y="1259"/>
                </a:lnTo>
                <a:lnTo>
                  <a:pt x="5" y="1259"/>
                </a:lnTo>
                <a:lnTo>
                  <a:pt x="3" y="1261"/>
                </a:lnTo>
                <a:lnTo>
                  <a:pt x="5" y="1263"/>
                </a:lnTo>
                <a:lnTo>
                  <a:pt x="1079" y="1263"/>
                </a:lnTo>
                <a:lnTo>
                  <a:pt x="1073" y="1227"/>
                </a:lnTo>
              </a:path>
            </a:pathLst>
          </a:custGeom>
          <a:solidFill>
            <a:srgbClr val="FFD7C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74760" name="Freeform 26"/>
          <p:cNvSpPr>
            <a:spLocks/>
          </p:cNvSpPr>
          <p:nvPr/>
        </p:nvSpPr>
        <p:spPr bwMode="auto">
          <a:xfrm>
            <a:off x="3090863" y="2241550"/>
            <a:ext cx="2643187" cy="2921000"/>
          </a:xfrm>
          <a:custGeom>
            <a:avLst/>
            <a:gdLst>
              <a:gd name="T0" fmla="*/ 2147483647 w 1665"/>
              <a:gd name="T1" fmla="*/ 2147483647 h 1840"/>
              <a:gd name="T2" fmla="*/ 2147483647 w 1665"/>
              <a:gd name="T3" fmla="*/ 2147483647 h 1840"/>
              <a:gd name="T4" fmla="*/ 2147483647 w 1665"/>
              <a:gd name="T5" fmla="*/ 2147483647 h 1840"/>
              <a:gd name="T6" fmla="*/ 2147483647 w 1665"/>
              <a:gd name="T7" fmla="*/ 2147483647 h 1840"/>
              <a:gd name="T8" fmla="*/ 2147483647 w 1665"/>
              <a:gd name="T9" fmla="*/ 2147483647 h 1840"/>
              <a:gd name="T10" fmla="*/ 2147483647 w 1665"/>
              <a:gd name="T11" fmla="*/ 2147483647 h 1840"/>
              <a:gd name="T12" fmla="*/ 2147483647 w 1665"/>
              <a:gd name="T13" fmla="*/ 2147483647 h 1840"/>
              <a:gd name="T14" fmla="*/ 2147483647 w 1665"/>
              <a:gd name="T15" fmla="*/ 2147483647 h 1840"/>
              <a:gd name="T16" fmla="*/ 2147483647 w 1665"/>
              <a:gd name="T17" fmla="*/ 2147483647 h 1840"/>
              <a:gd name="T18" fmla="*/ 2147483647 w 1665"/>
              <a:gd name="T19" fmla="*/ 2147483647 h 1840"/>
              <a:gd name="T20" fmla="*/ 2147483647 w 1665"/>
              <a:gd name="T21" fmla="*/ 2147483647 h 1840"/>
              <a:gd name="T22" fmla="*/ 2147483647 w 1665"/>
              <a:gd name="T23" fmla="*/ 2147483647 h 1840"/>
              <a:gd name="T24" fmla="*/ 2147483647 w 1665"/>
              <a:gd name="T25" fmla="*/ 0 h 1840"/>
              <a:gd name="T26" fmla="*/ 2147483647 w 1665"/>
              <a:gd name="T27" fmla="*/ 0 h 1840"/>
              <a:gd name="T28" fmla="*/ 2147483647 w 1665"/>
              <a:gd name="T29" fmla="*/ 2147483647 h 1840"/>
              <a:gd name="T30" fmla="*/ 2147483647 w 1665"/>
              <a:gd name="T31" fmla="*/ 2147483647 h 1840"/>
              <a:gd name="T32" fmla="*/ 2147483647 w 1665"/>
              <a:gd name="T33" fmla="*/ 2147483647 h 1840"/>
              <a:gd name="T34" fmla="*/ 2147483647 w 1665"/>
              <a:gd name="T35" fmla="*/ 2147483647 h 1840"/>
              <a:gd name="T36" fmla="*/ 2147483647 w 1665"/>
              <a:gd name="T37" fmla="*/ 2147483647 h 1840"/>
              <a:gd name="T38" fmla="*/ 2147483647 w 1665"/>
              <a:gd name="T39" fmla="*/ 2147483647 h 1840"/>
              <a:gd name="T40" fmla="*/ 2147483647 w 1665"/>
              <a:gd name="T41" fmla="*/ 2147483647 h 1840"/>
              <a:gd name="T42" fmla="*/ 0 w 1665"/>
              <a:gd name="T43" fmla="*/ 2147483647 h 1840"/>
              <a:gd name="T44" fmla="*/ 2147483647 w 1665"/>
              <a:gd name="T45" fmla="*/ 2147483647 h 1840"/>
              <a:gd name="T46" fmla="*/ 2147483647 w 1665"/>
              <a:gd name="T47" fmla="*/ 2147483647 h 1840"/>
              <a:gd name="T48" fmla="*/ 2147483647 w 1665"/>
              <a:gd name="T49" fmla="*/ 2147483647 h 1840"/>
              <a:gd name="T50" fmla="*/ 2147483647 w 1665"/>
              <a:gd name="T51" fmla="*/ 2147483647 h 1840"/>
              <a:gd name="T52" fmla="*/ 2147483647 w 1665"/>
              <a:gd name="T53" fmla="*/ 2147483647 h 1840"/>
              <a:gd name="T54" fmla="*/ 2147483647 w 1665"/>
              <a:gd name="T55" fmla="*/ 2147483647 h 1840"/>
              <a:gd name="T56" fmla="*/ 2147483647 w 1665"/>
              <a:gd name="T57" fmla="*/ 2147483647 h 1840"/>
              <a:gd name="T58" fmla="*/ 2147483647 w 1665"/>
              <a:gd name="T59" fmla="*/ 2147483647 h 18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5"/>
              <a:gd name="T91" fmla="*/ 0 h 1840"/>
              <a:gd name="T92" fmla="*/ 1665 w 1665"/>
              <a:gd name="T93" fmla="*/ 1840 h 18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5" h="1840">
                <a:moveTo>
                  <a:pt x="11" y="1810"/>
                </a:moveTo>
                <a:lnTo>
                  <a:pt x="216" y="1800"/>
                </a:lnTo>
                <a:lnTo>
                  <a:pt x="343" y="1783"/>
                </a:lnTo>
                <a:lnTo>
                  <a:pt x="442" y="1756"/>
                </a:lnTo>
                <a:lnTo>
                  <a:pt x="536" y="1712"/>
                </a:lnTo>
                <a:lnTo>
                  <a:pt x="627" y="1631"/>
                </a:lnTo>
                <a:lnTo>
                  <a:pt x="720" y="1505"/>
                </a:lnTo>
                <a:lnTo>
                  <a:pt x="794" y="1363"/>
                </a:lnTo>
                <a:lnTo>
                  <a:pt x="874" y="1161"/>
                </a:lnTo>
                <a:lnTo>
                  <a:pt x="1128" y="379"/>
                </a:lnTo>
                <a:lnTo>
                  <a:pt x="1191" y="199"/>
                </a:lnTo>
                <a:lnTo>
                  <a:pt x="1258" y="68"/>
                </a:lnTo>
                <a:lnTo>
                  <a:pt x="1332" y="0"/>
                </a:lnTo>
                <a:lnTo>
                  <a:pt x="1387" y="0"/>
                </a:lnTo>
                <a:lnTo>
                  <a:pt x="1460" y="61"/>
                </a:lnTo>
                <a:lnTo>
                  <a:pt x="1498" y="124"/>
                </a:lnTo>
                <a:lnTo>
                  <a:pt x="1548" y="239"/>
                </a:lnTo>
                <a:lnTo>
                  <a:pt x="1610" y="403"/>
                </a:lnTo>
                <a:lnTo>
                  <a:pt x="1664" y="572"/>
                </a:lnTo>
                <a:lnTo>
                  <a:pt x="1660" y="1832"/>
                </a:lnTo>
                <a:lnTo>
                  <a:pt x="205" y="1839"/>
                </a:lnTo>
                <a:lnTo>
                  <a:pt x="0" y="1835"/>
                </a:lnTo>
                <a:lnTo>
                  <a:pt x="8" y="1809"/>
                </a:lnTo>
                <a:lnTo>
                  <a:pt x="20" y="1807"/>
                </a:lnTo>
                <a:lnTo>
                  <a:pt x="16" y="1809"/>
                </a:lnTo>
                <a:lnTo>
                  <a:pt x="8" y="1810"/>
                </a:lnTo>
                <a:lnTo>
                  <a:pt x="11" y="1811"/>
                </a:lnTo>
                <a:lnTo>
                  <a:pt x="12" y="1811"/>
                </a:lnTo>
                <a:lnTo>
                  <a:pt x="11" y="1809"/>
                </a:lnTo>
                <a:lnTo>
                  <a:pt x="12" y="1809"/>
                </a:lnTo>
              </a:path>
            </a:pathLst>
          </a:custGeom>
          <a:solidFill>
            <a:srgbClr val="D9DE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74761" name="Freeform 27"/>
          <p:cNvSpPr>
            <a:spLocks/>
          </p:cNvSpPr>
          <p:nvPr/>
        </p:nvSpPr>
        <p:spPr bwMode="auto">
          <a:xfrm>
            <a:off x="3098800" y="2241550"/>
            <a:ext cx="4319588" cy="2876550"/>
          </a:xfrm>
          <a:custGeom>
            <a:avLst/>
            <a:gdLst>
              <a:gd name="T0" fmla="*/ 0 w 2721"/>
              <a:gd name="T1" fmla="*/ 2147483647 h 1812"/>
              <a:gd name="T2" fmla="*/ 2147483647 w 2721"/>
              <a:gd name="T3" fmla="*/ 2147483647 h 1812"/>
              <a:gd name="T4" fmla="*/ 2147483647 w 2721"/>
              <a:gd name="T5" fmla="*/ 2147483647 h 1812"/>
              <a:gd name="T6" fmla="*/ 2147483647 w 2721"/>
              <a:gd name="T7" fmla="*/ 2147483647 h 1812"/>
              <a:gd name="T8" fmla="*/ 2147483647 w 2721"/>
              <a:gd name="T9" fmla="*/ 2147483647 h 1812"/>
              <a:gd name="T10" fmla="*/ 2147483647 w 2721"/>
              <a:gd name="T11" fmla="*/ 2147483647 h 1812"/>
              <a:gd name="T12" fmla="*/ 2147483647 w 2721"/>
              <a:gd name="T13" fmla="*/ 2147483647 h 1812"/>
              <a:gd name="T14" fmla="*/ 2147483647 w 2721"/>
              <a:gd name="T15" fmla="*/ 2147483647 h 1812"/>
              <a:gd name="T16" fmla="*/ 2147483647 w 2721"/>
              <a:gd name="T17" fmla="*/ 2147483647 h 1812"/>
              <a:gd name="T18" fmla="*/ 2147483647 w 2721"/>
              <a:gd name="T19" fmla="*/ 2147483647 h 1812"/>
              <a:gd name="T20" fmla="*/ 2147483647 w 2721"/>
              <a:gd name="T21" fmla="*/ 2147483647 h 1812"/>
              <a:gd name="T22" fmla="*/ 2147483647 w 2721"/>
              <a:gd name="T23" fmla="*/ 2147483647 h 1812"/>
              <a:gd name="T24" fmla="*/ 2147483647 w 2721"/>
              <a:gd name="T25" fmla="*/ 0 h 1812"/>
              <a:gd name="T26" fmla="*/ 2147483647 w 2721"/>
              <a:gd name="T27" fmla="*/ 0 h 1812"/>
              <a:gd name="T28" fmla="*/ 2147483647 w 2721"/>
              <a:gd name="T29" fmla="*/ 2147483647 h 1812"/>
              <a:gd name="T30" fmla="*/ 2147483647 w 2721"/>
              <a:gd name="T31" fmla="*/ 2147483647 h 1812"/>
              <a:gd name="T32" fmla="*/ 2147483647 w 2721"/>
              <a:gd name="T33" fmla="*/ 2147483647 h 1812"/>
              <a:gd name="T34" fmla="*/ 2147483647 w 2721"/>
              <a:gd name="T35" fmla="*/ 2147483647 h 1812"/>
              <a:gd name="T36" fmla="*/ 2147483647 w 2721"/>
              <a:gd name="T37" fmla="*/ 2147483647 h 1812"/>
              <a:gd name="T38" fmla="*/ 2147483647 w 2721"/>
              <a:gd name="T39" fmla="*/ 2147483647 h 1812"/>
              <a:gd name="T40" fmla="*/ 2147483647 w 2721"/>
              <a:gd name="T41" fmla="*/ 2147483647 h 1812"/>
              <a:gd name="T42" fmla="*/ 2147483647 w 2721"/>
              <a:gd name="T43" fmla="*/ 2147483647 h 1812"/>
              <a:gd name="T44" fmla="*/ 2147483647 w 2721"/>
              <a:gd name="T45" fmla="*/ 2147483647 h 1812"/>
              <a:gd name="T46" fmla="*/ 2147483647 w 2721"/>
              <a:gd name="T47" fmla="*/ 2147483647 h 1812"/>
              <a:gd name="T48" fmla="*/ 2147483647 w 2721"/>
              <a:gd name="T49" fmla="*/ 2147483647 h 1812"/>
              <a:gd name="T50" fmla="*/ 2147483647 w 2721"/>
              <a:gd name="T51" fmla="*/ 2147483647 h 1812"/>
              <a:gd name="T52" fmla="*/ 2147483647 w 2721"/>
              <a:gd name="T53" fmla="*/ 2147483647 h 1812"/>
              <a:gd name="T54" fmla="*/ 2147483647 w 2721"/>
              <a:gd name="T55" fmla="*/ 2147483647 h 1812"/>
              <a:gd name="T56" fmla="*/ 2147483647 w 2721"/>
              <a:gd name="T57" fmla="*/ 2147483647 h 1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21"/>
              <a:gd name="T88" fmla="*/ 0 h 1812"/>
              <a:gd name="T89" fmla="*/ 2721 w 2721"/>
              <a:gd name="T90" fmla="*/ 1812 h 1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21" h="1812">
                <a:moveTo>
                  <a:pt x="0" y="1811"/>
                </a:moveTo>
                <a:lnTo>
                  <a:pt x="211" y="1801"/>
                </a:lnTo>
                <a:lnTo>
                  <a:pt x="338" y="1784"/>
                </a:lnTo>
                <a:lnTo>
                  <a:pt x="437" y="1757"/>
                </a:lnTo>
                <a:lnTo>
                  <a:pt x="532" y="1713"/>
                </a:lnTo>
                <a:lnTo>
                  <a:pt x="622" y="1632"/>
                </a:lnTo>
                <a:lnTo>
                  <a:pt x="716" y="1506"/>
                </a:lnTo>
                <a:lnTo>
                  <a:pt x="789" y="1363"/>
                </a:lnTo>
                <a:lnTo>
                  <a:pt x="869" y="1161"/>
                </a:lnTo>
                <a:lnTo>
                  <a:pt x="1123" y="380"/>
                </a:lnTo>
                <a:lnTo>
                  <a:pt x="1186" y="200"/>
                </a:lnTo>
                <a:lnTo>
                  <a:pt x="1253" y="68"/>
                </a:lnTo>
                <a:lnTo>
                  <a:pt x="1327" y="0"/>
                </a:lnTo>
                <a:lnTo>
                  <a:pt x="1382" y="0"/>
                </a:lnTo>
                <a:lnTo>
                  <a:pt x="1455" y="61"/>
                </a:lnTo>
                <a:lnTo>
                  <a:pt x="1493" y="124"/>
                </a:lnTo>
                <a:lnTo>
                  <a:pt x="1544" y="240"/>
                </a:lnTo>
                <a:lnTo>
                  <a:pt x="1605" y="403"/>
                </a:lnTo>
                <a:lnTo>
                  <a:pt x="1785" y="968"/>
                </a:lnTo>
                <a:lnTo>
                  <a:pt x="1880" y="1244"/>
                </a:lnTo>
                <a:lnTo>
                  <a:pt x="1960" y="1422"/>
                </a:lnTo>
                <a:lnTo>
                  <a:pt x="2048" y="1573"/>
                </a:lnTo>
                <a:lnTo>
                  <a:pt x="2100" y="1642"/>
                </a:lnTo>
                <a:lnTo>
                  <a:pt x="2173" y="1703"/>
                </a:lnTo>
                <a:lnTo>
                  <a:pt x="2268" y="1753"/>
                </a:lnTo>
                <a:lnTo>
                  <a:pt x="2367" y="1786"/>
                </a:lnTo>
                <a:lnTo>
                  <a:pt x="2456" y="1794"/>
                </a:lnTo>
                <a:lnTo>
                  <a:pt x="2615" y="1803"/>
                </a:lnTo>
                <a:lnTo>
                  <a:pt x="2720" y="1800"/>
                </a:lnTo>
              </a:path>
            </a:pathLst>
          </a:custGeom>
          <a:noFill/>
          <a:ln w="76200" cap="rnd">
            <a:solidFill>
              <a:srgbClr val="00A6B3"/>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4762" name="Line 28"/>
          <p:cNvSpPr>
            <a:spLocks noChangeShapeType="1"/>
          </p:cNvSpPr>
          <p:nvPr/>
        </p:nvSpPr>
        <p:spPr bwMode="auto">
          <a:xfrm>
            <a:off x="5253038" y="2230438"/>
            <a:ext cx="0" cy="29146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63" name="Line 29"/>
          <p:cNvSpPr>
            <a:spLocks noChangeShapeType="1"/>
          </p:cNvSpPr>
          <p:nvPr/>
        </p:nvSpPr>
        <p:spPr bwMode="auto">
          <a:xfrm>
            <a:off x="5726113" y="3130550"/>
            <a:ext cx="0" cy="20129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64" name="Line 30"/>
          <p:cNvSpPr>
            <a:spLocks noChangeShapeType="1"/>
          </p:cNvSpPr>
          <p:nvPr/>
        </p:nvSpPr>
        <p:spPr bwMode="auto">
          <a:xfrm>
            <a:off x="3082925" y="5159375"/>
            <a:ext cx="43386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65" name="Rectangle 31"/>
          <p:cNvSpPr>
            <a:spLocks noChangeArrowheads="1"/>
          </p:cNvSpPr>
          <p:nvPr/>
        </p:nvSpPr>
        <p:spPr bwMode="auto">
          <a:xfrm>
            <a:off x="4014788" y="5527675"/>
            <a:ext cx="31924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latin typeface="Arial" charset="0"/>
              </a:rPr>
              <a:t>ΔΙάρκεια έργου </a:t>
            </a:r>
            <a:r>
              <a:rPr lang="en-US" altLang="el-GR" b="1">
                <a:latin typeface="Arial" charset="0"/>
              </a:rPr>
              <a:t>(</a:t>
            </a:r>
            <a:r>
              <a:rPr lang="el-GR" altLang="el-GR" b="1">
                <a:latin typeface="Arial" charset="0"/>
              </a:rPr>
              <a:t>εβδομάδες</a:t>
            </a:r>
            <a:r>
              <a:rPr lang="en-US" altLang="el-GR" b="1">
                <a:latin typeface="Arial" charset="0"/>
              </a:rPr>
              <a:t>)</a:t>
            </a:r>
          </a:p>
        </p:txBody>
      </p:sp>
      <p:sp>
        <p:nvSpPr>
          <p:cNvPr id="74766" name="Rectangle 32"/>
          <p:cNvSpPr>
            <a:spLocks noChangeArrowheads="1"/>
          </p:cNvSpPr>
          <p:nvPr/>
        </p:nvSpPr>
        <p:spPr bwMode="auto">
          <a:xfrm>
            <a:off x="5043488" y="5162550"/>
            <a:ext cx="40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latin typeface="Arial" charset="0"/>
              </a:rPr>
              <a:t>69</a:t>
            </a:r>
          </a:p>
        </p:txBody>
      </p:sp>
      <p:sp>
        <p:nvSpPr>
          <p:cNvPr id="74767" name="Rectangle 33"/>
          <p:cNvSpPr>
            <a:spLocks noChangeArrowheads="1"/>
          </p:cNvSpPr>
          <p:nvPr/>
        </p:nvSpPr>
        <p:spPr bwMode="auto">
          <a:xfrm>
            <a:off x="5511800" y="5162550"/>
            <a:ext cx="40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b="1">
                <a:latin typeface="Arial" charset="0"/>
              </a:rPr>
              <a:t>72</a:t>
            </a:r>
          </a:p>
        </p:txBody>
      </p:sp>
      <p:sp>
        <p:nvSpPr>
          <p:cNvPr id="74768" name="Line 34"/>
          <p:cNvSpPr>
            <a:spLocks noChangeShapeType="1"/>
          </p:cNvSpPr>
          <p:nvPr/>
        </p:nvSpPr>
        <p:spPr bwMode="auto">
          <a:xfrm>
            <a:off x="4140200" y="3613150"/>
            <a:ext cx="561975" cy="3111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69" name="Line 35"/>
          <p:cNvSpPr>
            <a:spLocks noChangeShapeType="1"/>
          </p:cNvSpPr>
          <p:nvPr/>
        </p:nvSpPr>
        <p:spPr bwMode="auto">
          <a:xfrm>
            <a:off x="4592638" y="2784475"/>
            <a:ext cx="579437" cy="3603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70" name="Line 36"/>
          <p:cNvSpPr>
            <a:spLocks noChangeShapeType="1"/>
          </p:cNvSpPr>
          <p:nvPr/>
        </p:nvSpPr>
        <p:spPr bwMode="auto">
          <a:xfrm flipV="1">
            <a:off x="5854700" y="3595688"/>
            <a:ext cx="481013" cy="336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71" name="Line 37"/>
          <p:cNvSpPr>
            <a:spLocks noChangeShapeType="1"/>
          </p:cNvSpPr>
          <p:nvPr/>
        </p:nvSpPr>
        <p:spPr bwMode="auto">
          <a:xfrm flipV="1">
            <a:off x="5599113" y="2320925"/>
            <a:ext cx="317500" cy="2190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74772" name="Rectangle 38"/>
          <p:cNvSpPr>
            <a:spLocks noChangeArrowheads="1"/>
          </p:cNvSpPr>
          <p:nvPr/>
        </p:nvSpPr>
        <p:spPr bwMode="auto">
          <a:xfrm>
            <a:off x="2268538" y="3236913"/>
            <a:ext cx="2009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t>Πιθανότητα μη υπέρβασης 72 εβδομάδων είναι</a:t>
            </a:r>
            <a:r>
              <a:rPr lang="en-US" altLang="el-GR"/>
              <a:t> </a:t>
            </a:r>
            <a:r>
              <a:rPr lang="en-US" altLang="el-GR" b="1">
                <a:latin typeface="Arial" charset="0"/>
              </a:rPr>
              <a:t>0.8078</a:t>
            </a:r>
          </a:p>
        </p:txBody>
      </p:sp>
      <p:sp>
        <p:nvSpPr>
          <p:cNvPr id="74773" name="Rectangle 39"/>
          <p:cNvSpPr>
            <a:spLocks noChangeArrowheads="1"/>
          </p:cNvSpPr>
          <p:nvPr/>
        </p:nvSpPr>
        <p:spPr bwMode="auto">
          <a:xfrm>
            <a:off x="2484438" y="2322513"/>
            <a:ext cx="2100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latin typeface="Arial" charset="0"/>
              </a:rPr>
              <a:t>Διάρκεια Κρίσημου Μον.</a:t>
            </a:r>
            <a:endParaRPr lang="en-US" altLang="el-GR" b="1">
              <a:latin typeface="Arial" charset="0"/>
            </a:endParaRPr>
          </a:p>
        </p:txBody>
      </p:sp>
      <p:sp>
        <p:nvSpPr>
          <p:cNvPr id="74774" name="Rectangle 40"/>
          <p:cNvSpPr>
            <a:spLocks noChangeArrowheads="1"/>
          </p:cNvSpPr>
          <p:nvPr/>
        </p:nvSpPr>
        <p:spPr bwMode="auto">
          <a:xfrm>
            <a:off x="5986463" y="1987550"/>
            <a:ext cx="24209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latin typeface="Arial" charset="0"/>
              </a:rPr>
              <a:t>Κανονική κατανομή Μέση διάρκεια</a:t>
            </a:r>
            <a:r>
              <a:rPr lang="en-US" altLang="el-GR" b="1">
                <a:latin typeface="Arial" charset="0"/>
              </a:rPr>
              <a:t>= 69</a:t>
            </a:r>
          </a:p>
          <a:p>
            <a:r>
              <a:rPr lang="en-US" altLang="el-GR" b="1">
                <a:latin typeface="Symbol" pitchFamily="18" charset="2"/>
              </a:rPr>
              <a:t></a:t>
            </a:r>
            <a:r>
              <a:rPr lang="en-US" altLang="el-GR" b="1">
                <a:latin typeface="Arial" charset="0"/>
              </a:rPr>
              <a:t> = 3.45 </a:t>
            </a:r>
            <a:r>
              <a:rPr lang="el-GR" altLang="el-GR" b="1">
                <a:latin typeface="Arial" charset="0"/>
              </a:rPr>
              <a:t>εβδομάδες</a:t>
            </a:r>
            <a:r>
              <a:rPr lang="en-US" altLang="el-GR" b="1">
                <a:latin typeface="Arial" charset="0"/>
              </a:rPr>
              <a:t> </a:t>
            </a:r>
          </a:p>
        </p:txBody>
      </p:sp>
      <p:sp>
        <p:nvSpPr>
          <p:cNvPr id="74775" name="Rectangle 41"/>
          <p:cNvSpPr>
            <a:spLocks noChangeArrowheads="1"/>
          </p:cNvSpPr>
          <p:nvPr/>
        </p:nvSpPr>
        <p:spPr bwMode="auto">
          <a:xfrm>
            <a:off x="6383338" y="3400425"/>
            <a:ext cx="18700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487363" eaLnBrk="0" hangingPunct="0">
              <a:defRPr>
                <a:solidFill>
                  <a:schemeClr val="tx1"/>
                </a:solidFill>
                <a:latin typeface="Comic Sans MS" pitchFamily="66" charset="0"/>
                <a:cs typeface="Arial" charset="0"/>
              </a:defRPr>
            </a:lvl1pPr>
            <a:lvl2pPr marL="742950" indent="-285750" defTabSz="487363" eaLnBrk="0" hangingPunct="0">
              <a:defRPr>
                <a:solidFill>
                  <a:schemeClr val="tx1"/>
                </a:solidFill>
                <a:latin typeface="Comic Sans MS" pitchFamily="66" charset="0"/>
                <a:cs typeface="Arial" charset="0"/>
              </a:defRPr>
            </a:lvl2pPr>
            <a:lvl3pPr marL="1143000" indent="-228600" defTabSz="487363" eaLnBrk="0" hangingPunct="0">
              <a:defRPr>
                <a:solidFill>
                  <a:schemeClr val="tx1"/>
                </a:solidFill>
                <a:latin typeface="Comic Sans MS" pitchFamily="66" charset="0"/>
                <a:cs typeface="Arial" charset="0"/>
              </a:defRPr>
            </a:lvl3pPr>
            <a:lvl4pPr marL="1600200" indent="-228600" defTabSz="487363" eaLnBrk="0" hangingPunct="0">
              <a:defRPr>
                <a:solidFill>
                  <a:schemeClr val="tx1"/>
                </a:solidFill>
                <a:latin typeface="Comic Sans MS" pitchFamily="66" charset="0"/>
                <a:cs typeface="Arial" charset="0"/>
              </a:defRPr>
            </a:lvl4pPr>
            <a:lvl5pPr marL="2057400" indent="-228600" defTabSz="487363" eaLnBrk="0" hangingPunct="0">
              <a:defRPr>
                <a:solidFill>
                  <a:schemeClr val="tx1"/>
                </a:solidFill>
                <a:latin typeface="Comic Sans MS" pitchFamily="66" charset="0"/>
                <a:cs typeface="Arial" charset="0"/>
              </a:defRPr>
            </a:lvl5pPr>
            <a:lvl6pPr marL="2514600" indent="-228600" defTabSz="4873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873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873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87363"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a:t>Πιθανότητα υπέρβασης 72 εβδομάδων είναι</a:t>
            </a:r>
            <a:r>
              <a:rPr lang="en-US" altLang="el-GR"/>
              <a:t> </a:t>
            </a:r>
            <a:r>
              <a:rPr lang="en-US" altLang="el-GR" b="1">
                <a:latin typeface="Arial" charset="0"/>
              </a:rPr>
              <a:t>0.1922 </a:t>
            </a:r>
          </a:p>
        </p:txBody>
      </p:sp>
    </p:spTree>
    <p:extLst>
      <p:ext uri="{BB962C8B-B14F-4D97-AF65-F5344CB8AC3E}">
        <p14:creationId xmlns:p14="http://schemas.microsoft.com/office/powerpoint/2010/main" val="3408898615"/>
      </p:ext>
    </p:extLst>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r>
              <a:rPr lang="el-GR" altLang="el-GR" smtClean="0"/>
              <a:t>Ποιές είναι οι κρίσιμες δραστηριότητες του έργου?</a:t>
            </a:r>
          </a:p>
          <a:p>
            <a:pPr eaLnBrk="1" hangingPunct="1"/>
            <a:r>
              <a:rPr lang="el-GR" altLang="el-GR" smtClean="0"/>
              <a:t>Είναι η πρόοδος του έργου ικανοποιητική?</a:t>
            </a:r>
          </a:p>
          <a:p>
            <a:pPr eaLnBrk="1" hangingPunct="1"/>
            <a:r>
              <a:rPr lang="el-GR" altLang="el-GR" smtClean="0"/>
              <a:t>Ποιά είναι η πιθανότητα να τελειώσει το έργο στην ώρα του?</a:t>
            </a:r>
            <a:endParaRPr lang="en-US" altLang="el-GR" smtClean="0"/>
          </a:p>
          <a:p>
            <a:pPr eaLnBrk="1" hangingPunct="1"/>
            <a:r>
              <a:rPr lang="el-GR" altLang="el-GR" smtClean="0"/>
              <a:t>Μπορώ να συντομεύσω το έργο?</a:t>
            </a:r>
          </a:p>
        </p:txBody>
      </p:sp>
      <p:sp>
        <p:nvSpPr>
          <p:cNvPr id="9218" name="Rectangle 2"/>
          <p:cNvSpPr>
            <a:spLocks noGrp="1" noChangeArrowheads="1"/>
          </p:cNvSpPr>
          <p:nvPr>
            <p:ph type="title"/>
          </p:nvPr>
        </p:nvSpPr>
        <p:spPr/>
        <p:txBody>
          <a:bodyPr/>
          <a:lstStyle/>
          <a:p>
            <a:pPr eaLnBrk="1" fontAlgn="auto" hangingPunct="1">
              <a:spcAft>
                <a:spcPts val="0"/>
              </a:spcAft>
              <a:defRPr/>
            </a:pPr>
            <a:r>
              <a:rPr lang="el-GR" dirty="0" smtClean="0"/>
              <a:t>Ποια είναι τα βασικά ερωτήματα</a:t>
            </a:r>
          </a:p>
        </p:txBody>
      </p:sp>
    </p:spTree>
    <p:extLst>
      <p:ext uri="{BB962C8B-B14F-4D97-AF65-F5344CB8AC3E}">
        <p14:creationId xmlns:p14="http://schemas.microsoft.com/office/powerpoint/2010/main" val="765058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6"/>
          <p:cNvGrpSpPr>
            <a:grpSpLocks/>
          </p:cNvGrpSpPr>
          <p:nvPr/>
        </p:nvGrpSpPr>
        <p:grpSpPr bwMode="auto">
          <a:xfrm>
            <a:off x="1187450" y="2384425"/>
            <a:ext cx="6637338" cy="1114425"/>
            <a:chOff x="815" y="1949"/>
            <a:chExt cx="4181" cy="702"/>
          </a:xfrm>
        </p:grpSpPr>
        <p:sp>
          <p:nvSpPr>
            <p:cNvPr id="75789" name="Rectangle 7"/>
            <p:cNvSpPr>
              <a:spLocks noChangeArrowheads="1"/>
            </p:cNvSpPr>
            <p:nvPr/>
          </p:nvSpPr>
          <p:spPr bwMode="auto">
            <a:xfrm>
              <a:off x="815" y="2119"/>
              <a:ext cx="280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800" b="1">
                  <a:solidFill>
                    <a:srgbClr val="000000"/>
                  </a:solidFill>
                  <a:latin typeface="Arial" charset="0"/>
                </a:rPr>
                <a:t> = </a:t>
              </a:r>
              <a:r>
                <a:rPr lang="en-US" altLang="el-GR" sz="3200" b="1">
                  <a:solidFill>
                    <a:srgbClr val="000000"/>
                  </a:solidFill>
                  <a:latin typeface="Symbol" pitchFamily="18" charset="2"/>
                </a:rPr>
                <a:t></a:t>
              </a:r>
              <a:r>
                <a:rPr lang="en-US" altLang="el-GR" sz="2400" b="1">
                  <a:solidFill>
                    <a:srgbClr val="000000"/>
                  </a:solidFill>
                  <a:latin typeface="Arial" charset="0"/>
                </a:rPr>
                <a:t> (</a:t>
              </a:r>
              <a:r>
                <a:rPr lang="el-GR" altLang="el-GR" b="1">
                  <a:solidFill>
                    <a:srgbClr val="000000"/>
                  </a:solidFill>
                </a:rPr>
                <a:t>απόκλιση δραστηριοτήτων</a:t>
              </a:r>
              <a:r>
                <a:rPr lang="en-US" altLang="el-GR" sz="2400" b="1">
                  <a:solidFill>
                    <a:srgbClr val="000000"/>
                  </a:solidFill>
                  <a:latin typeface="Arial" charset="0"/>
                </a:rPr>
                <a:t>)</a:t>
              </a:r>
            </a:p>
          </p:txBody>
        </p:sp>
        <p:grpSp>
          <p:nvGrpSpPr>
            <p:cNvPr id="75790" name="Group 8"/>
            <p:cNvGrpSpPr>
              <a:grpSpLocks/>
            </p:cNvGrpSpPr>
            <p:nvPr/>
          </p:nvGrpSpPr>
          <p:grpSpPr bwMode="auto">
            <a:xfrm>
              <a:off x="3898" y="1949"/>
              <a:ext cx="1098" cy="702"/>
              <a:chOff x="3898" y="1949"/>
              <a:chExt cx="1098" cy="702"/>
            </a:xfrm>
          </p:grpSpPr>
          <p:sp>
            <p:nvSpPr>
              <p:cNvPr id="75791" name="Rectangle 9"/>
              <p:cNvSpPr>
                <a:spLocks noChangeArrowheads="1"/>
              </p:cNvSpPr>
              <p:nvPr/>
            </p:nvSpPr>
            <p:spPr bwMode="auto">
              <a:xfrm>
                <a:off x="3898" y="2167"/>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a:t>
                </a:r>
              </a:p>
            </p:txBody>
          </p:sp>
          <p:sp>
            <p:nvSpPr>
              <p:cNvPr id="75792" name="Rectangle 10"/>
              <p:cNvSpPr>
                <a:spLocks noChangeArrowheads="1"/>
              </p:cNvSpPr>
              <p:nvPr/>
            </p:nvSpPr>
            <p:spPr bwMode="auto">
              <a:xfrm>
                <a:off x="4258" y="1949"/>
                <a:ext cx="73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800" b="1" i="1">
                    <a:solidFill>
                      <a:srgbClr val="000000"/>
                    </a:solidFill>
                    <a:latin typeface="Arial" charset="0"/>
                  </a:rPr>
                  <a:t>T</a:t>
                </a:r>
                <a:r>
                  <a:rPr lang="en-US" altLang="el-GR" sz="2800" b="1">
                    <a:solidFill>
                      <a:srgbClr val="000000"/>
                    </a:solidFill>
                    <a:latin typeface="Arial" charset="0"/>
                  </a:rPr>
                  <a:t> – </a:t>
                </a:r>
                <a:r>
                  <a:rPr lang="en-US" altLang="el-GR" sz="2800" b="1" i="1">
                    <a:solidFill>
                      <a:srgbClr val="000000"/>
                    </a:solidFill>
                    <a:latin typeface="Arial" charset="0"/>
                  </a:rPr>
                  <a:t>T</a:t>
                </a:r>
                <a:r>
                  <a:rPr lang="en-US" altLang="el-GR" sz="2800" b="1" i="1" baseline="-25000">
                    <a:solidFill>
                      <a:srgbClr val="000000"/>
                    </a:solidFill>
                    <a:latin typeface="Arial" charset="0"/>
                  </a:rPr>
                  <a:t>E</a:t>
                </a:r>
                <a:endParaRPr lang="en-US" altLang="el-GR" sz="2800" b="1" i="1">
                  <a:solidFill>
                    <a:srgbClr val="000000"/>
                  </a:solidFill>
                  <a:latin typeface="Arial" charset="0"/>
                </a:endParaRPr>
              </a:p>
              <a:p>
                <a:pPr algn="ctr">
                  <a:lnSpc>
                    <a:spcPct val="120000"/>
                  </a:lnSpc>
                </a:pPr>
                <a:r>
                  <a:rPr lang="en-US" altLang="el-GR" sz="2800" b="1">
                    <a:solidFill>
                      <a:srgbClr val="000000"/>
                    </a:solidFill>
                    <a:latin typeface="Symbol" pitchFamily="18" charset="2"/>
                  </a:rPr>
                  <a:t></a:t>
                </a:r>
                <a:r>
                  <a:rPr lang="en-US" altLang="el-GR" sz="2800" b="1" baseline="30000">
                    <a:solidFill>
                      <a:srgbClr val="000000"/>
                    </a:solidFill>
                    <a:latin typeface="Arial" charset="0"/>
                  </a:rPr>
                  <a:t>2</a:t>
                </a:r>
              </a:p>
            </p:txBody>
          </p:sp>
          <p:sp>
            <p:nvSpPr>
              <p:cNvPr id="75793" name="Freeform 11"/>
              <p:cNvSpPr>
                <a:spLocks/>
              </p:cNvSpPr>
              <p:nvPr/>
            </p:nvSpPr>
            <p:spPr bwMode="auto">
              <a:xfrm>
                <a:off x="4439" y="2340"/>
                <a:ext cx="374" cy="235"/>
              </a:xfrm>
              <a:custGeom>
                <a:avLst/>
                <a:gdLst>
                  <a:gd name="T0" fmla="*/ 0 w 374"/>
                  <a:gd name="T1" fmla="*/ 149 h 235"/>
                  <a:gd name="T2" fmla="*/ 43 w 374"/>
                  <a:gd name="T3" fmla="*/ 106 h 235"/>
                  <a:gd name="T4" fmla="*/ 96 w 374"/>
                  <a:gd name="T5" fmla="*/ 234 h 235"/>
                  <a:gd name="T6" fmla="*/ 171 w 374"/>
                  <a:gd name="T7" fmla="*/ 0 h 235"/>
                  <a:gd name="T8" fmla="*/ 373 w 374"/>
                  <a:gd name="T9" fmla="*/ 0 h 235"/>
                  <a:gd name="T10" fmla="*/ 0 60000 65536"/>
                  <a:gd name="T11" fmla="*/ 0 60000 65536"/>
                  <a:gd name="T12" fmla="*/ 0 60000 65536"/>
                  <a:gd name="T13" fmla="*/ 0 60000 65536"/>
                  <a:gd name="T14" fmla="*/ 0 60000 65536"/>
                  <a:gd name="T15" fmla="*/ 0 w 374"/>
                  <a:gd name="T16" fmla="*/ 0 h 235"/>
                  <a:gd name="T17" fmla="*/ 374 w 374"/>
                  <a:gd name="T18" fmla="*/ 235 h 235"/>
                </a:gdLst>
                <a:ahLst/>
                <a:cxnLst>
                  <a:cxn ang="T10">
                    <a:pos x="T0" y="T1"/>
                  </a:cxn>
                  <a:cxn ang="T11">
                    <a:pos x="T2" y="T3"/>
                  </a:cxn>
                  <a:cxn ang="T12">
                    <a:pos x="T4" y="T5"/>
                  </a:cxn>
                  <a:cxn ang="T13">
                    <a:pos x="T6" y="T7"/>
                  </a:cxn>
                  <a:cxn ang="T14">
                    <a:pos x="T8" y="T9"/>
                  </a:cxn>
                </a:cxnLst>
                <a:rect l="T15" t="T16" r="T17" b="T18"/>
                <a:pathLst>
                  <a:path w="374" h="235">
                    <a:moveTo>
                      <a:pt x="0" y="149"/>
                    </a:moveTo>
                    <a:lnTo>
                      <a:pt x="43" y="106"/>
                    </a:lnTo>
                    <a:lnTo>
                      <a:pt x="96" y="234"/>
                    </a:lnTo>
                    <a:lnTo>
                      <a:pt x="171" y="0"/>
                    </a:lnTo>
                    <a:lnTo>
                      <a:pt x="373"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5794" name="Line 12"/>
              <p:cNvSpPr>
                <a:spLocks noChangeShapeType="1"/>
              </p:cNvSpPr>
              <p:nvPr/>
            </p:nvSpPr>
            <p:spPr bwMode="auto">
              <a:xfrm>
                <a:off x="4309" y="2309"/>
                <a:ext cx="6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5779" name="Rectangle 13"/>
          <p:cNvSpPr>
            <a:spLocks noChangeArrowheads="1"/>
          </p:cNvSpPr>
          <p:nvPr/>
        </p:nvSpPr>
        <p:spPr bwMode="auto">
          <a:xfrm>
            <a:off x="1187450" y="3600450"/>
            <a:ext cx="63388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800" b="1">
                <a:solidFill>
                  <a:srgbClr val="000000"/>
                </a:solidFill>
                <a:latin typeface="Symbol" pitchFamily="18" charset="2"/>
              </a:rPr>
              <a:t></a:t>
            </a:r>
            <a:r>
              <a:rPr lang="en-US" altLang="el-GR" sz="2800" b="1" baseline="30000">
                <a:solidFill>
                  <a:srgbClr val="000000"/>
                </a:solidFill>
                <a:latin typeface="Arial" charset="0"/>
              </a:rPr>
              <a:t>2</a:t>
            </a:r>
            <a:r>
              <a:rPr lang="en-US" altLang="el-GR" sz="2400" b="1">
                <a:solidFill>
                  <a:srgbClr val="000000"/>
                </a:solidFill>
                <a:latin typeface="Arial" charset="0"/>
              </a:rPr>
              <a:t> = 0.11 + 2.78 + 7.11 + 5.44 + 0.11 = 15.55</a:t>
            </a:r>
          </a:p>
        </p:txBody>
      </p:sp>
      <p:grpSp>
        <p:nvGrpSpPr>
          <p:cNvPr id="75780" name="Group 14"/>
          <p:cNvGrpSpPr>
            <a:grpSpLocks/>
          </p:cNvGrpSpPr>
          <p:nvPr/>
        </p:nvGrpSpPr>
        <p:grpSpPr bwMode="auto">
          <a:xfrm>
            <a:off x="1187450" y="4259263"/>
            <a:ext cx="2881313" cy="965200"/>
            <a:chOff x="815" y="3130"/>
            <a:chExt cx="1815" cy="608"/>
          </a:xfrm>
        </p:grpSpPr>
        <p:sp>
          <p:nvSpPr>
            <p:cNvPr id="75784" name="Rectangle 15"/>
            <p:cNvSpPr>
              <a:spLocks noChangeArrowheads="1"/>
            </p:cNvSpPr>
            <p:nvPr/>
          </p:nvSpPr>
          <p:spPr bwMode="auto">
            <a:xfrm>
              <a:off x="815" y="3299"/>
              <a:ext cx="181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z</a:t>
              </a:r>
              <a:r>
                <a:rPr lang="en-US" altLang="el-GR" sz="2400" b="1">
                  <a:solidFill>
                    <a:srgbClr val="000000"/>
                  </a:solidFill>
                  <a:latin typeface="Arial" charset="0"/>
                </a:rPr>
                <a:t> =                 = 1.27</a:t>
              </a:r>
            </a:p>
          </p:txBody>
        </p:sp>
        <p:grpSp>
          <p:nvGrpSpPr>
            <p:cNvPr id="75785" name="Group 16"/>
            <p:cNvGrpSpPr>
              <a:grpSpLocks/>
            </p:cNvGrpSpPr>
            <p:nvPr/>
          </p:nvGrpSpPr>
          <p:grpSpPr bwMode="auto">
            <a:xfrm>
              <a:off x="1212" y="3130"/>
              <a:ext cx="755" cy="608"/>
              <a:chOff x="1212" y="3130"/>
              <a:chExt cx="755" cy="608"/>
            </a:xfrm>
          </p:grpSpPr>
          <p:sp>
            <p:nvSpPr>
              <p:cNvPr id="75786" name="Rectangle 17"/>
              <p:cNvSpPr>
                <a:spLocks noChangeArrowheads="1"/>
              </p:cNvSpPr>
              <p:nvPr/>
            </p:nvSpPr>
            <p:spPr bwMode="auto">
              <a:xfrm>
                <a:off x="1212" y="3130"/>
                <a:ext cx="755"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lnSpc>
                    <a:spcPct val="120000"/>
                  </a:lnSpc>
                </a:pPr>
                <a:r>
                  <a:rPr lang="en-US" altLang="el-GR" sz="2400" b="1">
                    <a:solidFill>
                      <a:srgbClr val="000000"/>
                    </a:solidFill>
                    <a:latin typeface="Arial" charset="0"/>
                  </a:rPr>
                  <a:t>72 – 67</a:t>
                </a:r>
              </a:p>
              <a:p>
                <a:pPr algn="ctr">
                  <a:lnSpc>
                    <a:spcPct val="120000"/>
                  </a:lnSpc>
                </a:pPr>
                <a:r>
                  <a:rPr lang="en-US" altLang="el-GR" sz="2400" b="1">
                    <a:solidFill>
                      <a:srgbClr val="000000"/>
                    </a:solidFill>
                    <a:latin typeface="Arial" charset="0"/>
                  </a:rPr>
                  <a:t>  15.55</a:t>
                </a:r>
              </a:p>
            </p:txBody>
          </p:sp>
          <p:sp>
            <p:nvSpPr>
              <p:cNvPr id="75787" name="Freeform 18"/>
              <p:cNvSpPr>
                <a:spLocks/>
              </p:cNvSpPr>
              <p:nvPr/>
            </p:nvSpPr>
            <p:spPr bwMode="auto">
              <a:xfrm>
                <a:off x="1231" y="3465"/>
                <a:ext cx="651" cy="235"/>
              </a:xfrm>
              <a:custGeom>
                <a:avLst/>
                <a:gdLst>
                  <a:gd name="T0" fmla="*/ 0 w 651"/>
                  <a:gd name="T1" fmla="*/ 149 h 235"/>
                  <a:gd name="T2" fmla="*/ 43 w 651"/>
                  <a:gd name="T3" fmla="*/ 106 h 235"/>
                  <a:gd name="T4" fmla="*/ 96 w 651"/>
                  <a:gd name="T5" fmla="*/ 234 h 235"/>
                  <a:gd name="T6" fmla="*/ 171 w 651"/>
                  <a:gd name="T7" fmla="*/ 0 h 235"/>
                  <a:gd name="T8" fmla="*/ 650 w 651"/>
                  <a:gd name="T9" fmla="*/ 0 h 235"/>
                  <a:gd name="T10" fmla="*/ 0 60000 65536"/>
                  <a:gd name="T11" fmla="*/ 0 60000 65536"/>
                  <a:gd name="T12" fmla="*/ 0 60000 65536"/>
                  <a:gd name="T13" fmla="*/ 0 60000 65536"/>
                  <a:gd name="T14" fmla="*/ 0 60000 65536"/>
                  <a:gd name="T15" fmla="*/ 0 w 651"/>
                  <a:gd name="T16" fmla="*/ 0 h 235"/>
                  <a:gd name="T17" fmla="*/ 651 w 651"/>
                  <a:gd name="T18" fmla="*/ 235 h 235"/>
                </a:gdLst>
                <a:ahLst/>
                <a:cxnLst>
                  <a:cxn ang="T10">
                    <a:pos x="T0" y="T1"/>
                  </a:cxn>
                  <a:cxn ang="T11">
                    <a:pos x="T2" y="T3"/>
                  </a:cxn>
                  <a:cxn ang="T12">
                    <a:pos x="T4" y="T5"/>
                  </a:cxn>
                  <a:cxn ang="T13">
                    <a:pos x="T6" y="T7"/>
                  </a:cxn>
                  <a:cxn ang="T14">
                    <a:pos x="T8" y="T9"/>
                  </a:cxn>
                </a:cxnLst>
                <a:rect l="T15" t="T16" r="T17" b="T18"/>
                <a:pathLst>
                  <a:path w="651" h="235">
                    <a:moveTo>
                      <a:pt x="0" y="149"/>
                    </a:moveTo>
                    <a:lnTo>
                      <a:pt x="43" y="106"/>
                    </a:lnTo>
                    <a:lnTo>
                      <a:pt x="96" y="234"/>
                    </a:lnTo>
                    <a:lnTo>
                      <a:pt x="171" y="0"/>
                    </a:lnTo>
                    <a:lnTo>
                      <a:pt x="65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5788" name="Line 19"/>
              <p:cNvSpPr>
                <a:spLocks noChangeShapeType="1"/>
              </p:cNvSpPr>
              <p:nvPr/>
            </p:nvSpPr>
            <p:spPr bwMode="auto">
              <a:xfrm>
                <a:off x="1240" y="3411"/>
                <a:ext cx="69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75781" name="Rectangle 22"/>
          <p:cNvSpPr>
            <a:spLocks noChangeArrowheads="1"/>
          </p:cNvSpPr>
          <p:nvPr/>
        </p:nvSpPr>
        <p:spPr bwMode="auto">
          <a:xfrm>
            <a:off x="2195513" y="1989138"/>
            <a:ext cx="4543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i="1">
                <a:solidFill>
                  <a:srgbClr val="000000"/>
                </a:solidFill>
                <a:latin typeface="Arial" charset="0"/>
              </a:rPr>
              <a:t>T</a:t>
            </a:r>
            <a:r>
              <a:rPr lang="en-US" altLang="el-GR" sz="2400" b="1">
                <a:solidFill>
                  <a:srgbClr val="000000"/>
                </a:solidFill>
                <a:latin typeface="Arial" charset="0"/>
              </a:rPr>
              <a:t> = 72 days           </a:t>
            </a:r>
            <a:r>
              <a:rPr lang="en-US" altLang="el-GR" sz="2400" b="1" i="1">
                <a:solidFill>
                  <a:srgbClr val="000000"/>
                </a:solidFill>
                <a:latin typeface="Arial" charset="0"/>
              </a:rPr>
              <a:t>T</a:t>
            </a:r>
            <a:r>
              <a:rPr lang="en-US" altLang="el-GR" sz="2400" b="1" i="1" baseline="-25000">
                <a:solidFill>
                  <a:srgbClr val="000000"/>
                </a:solidFill>
                <a:latin typeface="Arial" charset="0"/>
              </a:rPr>
              <a:t>E</a:t>
            </a:r>
            <a:r>
              <a:rPr lang="en-US" altLang="el-GR" sz="2400" b="1">
                <a:solidFill>
                  <a:srgbClr val="000000"/>
                </a:solidFill>
                <a:latin typeface="Arial" charset="0"/>
              </a:rPr>
              <a:t> = 67 days</a:t>
            </a:r>
          </a:p>
        </p:txBody>
      </p:sp>
      <p:sp>
        <p:nvSpPr>
          <p:cNvPr id="75782" name="Rectangle 23"/>
          <p:cNvSpPr>
            <a:spLocks noChangeArrowheads="1"/>
          </p:cNvSpPr>
          <p:nvPr/>
        </p:nvSpPr>
        <p:spPr bwMode="auto">
          <a:xfrm>
            <a:off x="5075238" y="4310063"/>
            <a:ext cx="23542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endParaRPr lang="en-US" altLang="el-GR" sz="2400" b="1">
              <a:solidFill>
                <a:srgbClr val="000000"/>
              </a:solidFill>
              <a:latin typeface="Arial" charset="0"/>
            </a:endParaRPr>
          </a:p>
          <a:p>
            <a:pPr algn="ctr"/>
            <a:r>
              <a:rPr lang="en-US" altLang="el-GR" sz="2400" b="1" i="1">
                <a:solidFill>
                  <a:srgbClr val="000000"/>
                </a:solidFill>
                <a:latin typeface="Arial" charset="0"/>
              </a:rPr>
              <a:t>P</a:t>
            </a:r>
            <a:r>
              <a:rPr lang="en-US" altLang="el-GR" sz="2400" b="1" i="1" baseline="-25000">
                <a:solidFill>
                  <a:srgbClr val="000000"/>
                </a:solidFill>
                <a:latin typeface="Arial" charset="0"/>
              </a:rPr>
              <a:t>z</a:t>
            </a:r>
            <a:r>
              <a:rPr lang="en-US" altLang="el-GR" sz="2400" b="1">
                <a:solidFill>
                  <a:srgbClr val="000000"/>
                </a:solidFill>
                <a:latin typeface="Arial" charset="0"/>
              </a:rPr>
              <a:t> = .8980 </a:t>
            </a:r>
            <a:r>
              <a:rPr lang="en-US" altLang="el-GR" sz="2400" b="1">
                <a:solidFill>
                  <a:srgbClr val="000000"/>
                </a:solidFill>
                <a:latin typeface="Symbol" pitchFamily="18" charset="2"/>
              </a:rPr>
              <a:t></a:t>
            </a:r>
            <a:r>
              <a:rPr lang="en-US" altLang="el-GR" sz="2400" b="1">
                <a:solidFill>
                  <a:srgbClr val="000000"/>
                </a:solidFill>
                <a:latin typeface="Arial" charset="0"/>
              </a:rPr>
              <a:t> .90</a:t>
            </a:r>
          </a:p>
        </p:txBody>
      </p:sp>
      <p:sp>
        <p:nvSpPr>
          <p:cNvPr id="59399" name="Rectangle 56"/>
          <p:cNvSpPr>
            <a:spLocks noGrp="1" noChangeArrowheads="1"/>
          </p:cNvSpPr>
          <p:nvPr>
            <p:ph type="title"/>
          </p:nvPr>
        </p:nvSpPr>
        <p:spPr/>
        <p:txBody>
          <a:bodyPr/>
          <a:lstStyle/>
          <a:p>
            <a:pPr eaLnBrk="1" fontAlgn="auto" hangingPunct="1">
              <a:spcAft>
                <a:spcPts val="0"/>
              </a:spcAft>
              <a:defRPr/>
            </a:pPr>
            <a:r>
              <a:rPr lang="el-GR" sz="4000" dirty="0" smtClean="0">
                <a:solidFill>
                  <a:srgbClr val="000000"/>
                </a:solidFill>
              </a:rPr>
              <a:t>Μονοπάτι</a:t>
            </a:r>
            <a:r>
              <a:rPr lang="en-US" sz="4000" dirty="0" smtClean="0">
                <a:solidFill>
                  <a:srgbClr val="000000"/>
                </a:solidFill>
              </a:rPr>
              <a:t> = A - C - G - J - K</a:t>
            </a:r>
            <a:endParaRPr lang="el-GR" sz="4000" dirty="0" smtClean="0">
              <a:solidFill>
                <a:srgbClr val="000000"/>
              </a:solidFill>
            </a:endParaRPr>
          </a:p>
        </p:txBody>
      </p:sp>
    </p:spTree>
    <p:extLst>
      <p:ext uri="{BB962C8B-B14F-4D97-AF65-F5344CB8AC3E}">
        <p14:creationId xmlns:p14="http://schemas.microsoft.com/office/powerpoint/2010/main" val="3712631562"/>
      </p:ext>
    </p:extLst>
  </p:cSld>
  <p:clrMapOvr>
    <a:masterClrMapping/>
  </p:clrMapOvr>
  <p:transition spd="med">
    <p:strip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el-GR" dirty="0" smtClean="0"/>
              <a:t>Γιατί να τελειώσω νωρίτερα???</a:t>
            </a:r>
            <a:endParaRPr lang="en-GB" dirty="0" smtClean="0"/>
          </a:p>
        </p:txBody>
      </p:sp>
      <p:sp>
        <p:nvSpPr>
          <p:cNvPr id="76803" name="Line 3"/>
          <p:cNvSpPr>
            <a:spLocks noChangeShapeType="1"/>
          </p:cNvSpPr>
          <p:nvPr/>
        </p:nvSpPr>
        <p:spPr bwMode="auto">
          <a:xfrm flipV="1">
            <a:off x="1881188" y="2636838"/>
            <a:ext cx="0" cy="31019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a:p>
        </p:txBody>
      </p:sp>
      <p:sp>
        <p:nvSpPr>
          <p:cNvPr id="76804" name="Line 4"/>
          <p:cNvSpPr>
            <a:spLocks noChangeShapeType="1"/>
          </p:cNvSpPr>
          <p:nvPr/>
        </p:nvSpPr>
        <p:spPr bwMode="auto">
          <a:xfrm>
            <a:off x="1881188" y="5751513"/>
            <a:ext cx="50768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lIns="72000" tIns="36000" rIns="72000" bIns="36000" anchor="ctr"/>
          <a:lstStyle/>
          <a:p>
            <a:endParaRPr lang="el-GR"/>
          </a:p>
        </p:txBody>
      </p:sp>
      <p:sp>
        <p:nvSpPr>
          <p:cNvPr id="76805" name="Freeform 5"/>
          <p:cNvSpPr>
            <a:spLocks/>
          </p:cNvSpPr>
          <p:nvPr/>
        </p:nvSpPr>
        <p:spPr bwMode="auto">
          <a:xfrm>
            <a:off x="2371725" y="3865563"/>
            <a:ext cx="3697288" cy="1898650"/>
          </a:xfrm>
          <a:custGeom>
            <a:avLst/>
            <a:gdLst>
              <a:gd name="T0" fmla="*/ 0 w 2329"/>
              <a:gd name="T1" fmla="*/ 2147483647 h 1196"/>
              <a:gd name="T2" fmla="*/ 2147483647 w 2329"/>
              <a:gd name="T3" fmla="*/ 2147483647 h 1196"/>
              <a:gd name="T4" fmla="*/ 2147483647 w 2329"/>
              <a:gd name="T5" fmla="*/ 2147483647 h 1196"/>
              <a:gd name="T6" fmla="*/ 2147483647 w 2329"/>
              <a:gd name="T7" fmla="*/ 2147483647 h 1196"/>
              <a:gd name="T8" fmla="*/ 2147483647 w 2329"/>
              <a:gd name="T9" fmla="*/ 2147483647 h 1196"/>
              <a:gd name="T10" fmla="*/ 2147483647 w 2329"/>
              <a:gd name="T11" fmla="*/ 2147483647 h 1196"/>
              <a:gd name="T12" fmla="*/ 2147483647 w 2329"/>
              <a:gd name="T13" fmla="*/ 2147483647 h 1196"/>
              <a:gd name="T14" fmla="*/ 2147483647 w 2329"/>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 name="T24" fmla="*/ 0 w 2329"/>
              <a:gd name="T25" fmla="*/ 0 h 1196"/>
              <a:gd name="T26" fmla="*/ 2329 w 2329"/>
              <a:gd name="T27" fmla="*/ 1196 h 1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9" h="1196">
                <a:moveTo>
                  <a:pt x="0" y="1188"/>
                </a:moveTo>
                <a:cubicBezTo>
                  <a:pt x="89" y="910"/>
                  <a:pt x="188" y="636"/>
                  <a:pt x="267" y="462"/>
                </a:cubicBezTo>
                <a:cubicBezTo>
                  <a:pt x="346" y="288"/>
                  <a:pt x="404" y="217"/>
                  <a:pt x="471" y="147"/>
                </a:cubicBezTo>
                <a:cubicBezTo>
                  <a:pt x="538" y="77"/>
                  <a:pt x="599" y="64"/>
                  <a:pt x="668" y="44"/>
                </a:cubicBezTo>
                <a:cubicBezTo>
                  <a:pt x="737" y="24"/>
                  <a:pt x="784" y="0"/>
                  <a:pt x="885" y="28"/>
                </a:cubicBezTo>
                <a:cubicBezTo>
                  <a:pt x="986" y="56"/>
                  <a:pt x="1130" y="101"/>
                  <a:pt x="1277" y="211"/>
                </a:cubicBezTo>
                <a:cubicBezTo>
                  <a:pt x="1424" y="321"/>
                  <a:pt x="1595" y="523"/>
                  <a:pt x="1770" y="687"/>
                </a:cubicBezTo>
                <a:cubicBezTo>
                  <a:pt x="1945" y="851"/>
                  <a:pt x="2137" y="1023"/>
                  <a:pt x="2329" y="1196"/>
                </a:cubicBez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36000" rIns="72000" bIns="36000" anchor="ctr"/>
          <a:lstStyle/>
          <a:p>
            <a:endParaRPr lang="el-GR"/>
          </a:p>
        </p:txBody>
      </p:sp>
      <p:sp>
        <p:nvSpPr>
          <p:cNvPr id="76806" name="Text Box 10"/>
          <p:cNvSpPr txBox="1">
            <a:spLocks noChangeArrowheads="1"/>
          </p:cNvSpPr>
          <p:nvPr/>
        </p:nvSpPr>
        <p:spPr bwMode="auto">
          <a:xfrm>
            <a:off x="552450" y="3762375"/>
            <a:ext cx="1331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a:latin typeface="Tahoma" pitchFamily="34" charset="0"/>
              </a:rPr>
              <a:t>Πιθανότητα</a:t>
            </a:r>
          </a:p>
          <a:p>
            <a:pPr eaLnBrk="1" hangingPunct="1"/>
            <a:r>
              <a:rPr lang="el-GR" altLang="el-GR" sz="1600" b="1">
                <a:latin typeface="Tahoma" pitchFamily="34" charset="0"/>
              </a:rPr>
              <a:t>να συμβεί</a:t>
            </a:r>
          </a:p>
        </p:txBody>
      </p:sp>
      <p:sp>
        <p:nvSpPr>
          <p:cNvPr id="76807" name="Text Box 11"/>
          <p:cNvSpPr txBox="1">
            <a:spLocks noChangeArrowheads="1"/>
          </p:cNvSpPr>
          <p:nvPr/>
        </p:nvSpPr>
        <p:spPr bwMode="auto">
          <a:xfrm>
            <a:off x="935038" y="5392738"/>
            <a:ext cx="9207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a:latin typeface="Tahoma" pitchFamily="34" charset="0"/>
              </a:rPr>
              <a:t>Χαμηλή</a:t>
            </a:r>
          </a:p>
        </p:txBody>
      </p:sp>
      <p:sp>
        <p:nvSpPr>
          <p:cNvPr id="76808" name="Text Box 12"/>
          <p:cNvSpPr txBox="1">
            <a:spLocks noChangeArrowheads="1"/>
          </p:cNvSpPr>
          <p:nvPr/>
        </p:nvSpPr>
        <p:spPr bwMode="auto">
          <a:xfrm>
            <a:off x="965200" y="2654300"/>
            <a:ext cx="830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1600" b="1">
                <a:latin typeface="Tahoma" pitchFamily="34" charset="0"/>
              </a:rPr>
              <a:t>Υψηλή</a:t>
            </a:r>
          </a:p>
        </p:txBody>
      </p:sp>
      <p:sp>
        <p:nvSpPr>
          <p:cNvPr id="76809" name="Text Box 13"/>
          <p:cNvSpPr txBox="1">
            <a:spLocks noChangeArrowheads="1"/>
          </p:cNvSpPr>
          <p:nvPr/>
        </p:nvSpPr>
        <p:spPr bwMode="auto">
          <a:xfrm>
            <a:off x="2916238" y="5805488"/>
            <a:ext cx="10239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a:solidFill>
                  <a:schemeClr val="hlink"/>
                </a:solidFill>
                <a:latin typeface="Tahoma" pitchFamily="34" charset="0"/>
              </a:rPr>
              <a:t>Πιθανή</a:t>
            </a:r>
          </a:p>
          <a:p>
            <a:pPr algn="ctr" eaLnBrk="1" hangingPunct="1"/>
            <a:r>
              <a:rPr lang="el-GR" altLang="el-GR" sz="1600" b="1">
                <a:solidFill>
                  <a:schemeClr val="hlink"/>
                </a:solidFill>
                <a:latin typeface="Tahoma" pitchFamily="34" charset="0"/>
              </a:rPr>
              <a:t>Διάρκεια</a:t>
            </a:r>
          </a:p>
          <a:p>
            <a:pPr algn="ctr" eaLnBrk="1" hangingPunct="1"/>
            <a:r>
              <a:rPr lang="el-GR" altLang="el-GR" sz="1600" b="1">
                <a:solidFill>
                  <a:schemeClr val="hlink"/>
                </a:solidFill>
                <a:latin typeface="Tahoma" pitchFamily="34" charset="0"/>
              </a:rPr>
              <a:t>(</a:t>
            </a:r>
            <a:r>
              <a:rPr lang="en-US" altLang="el-GR" sz="1600" b="1">
                <a:solidFill>
                  <a:schemeClr val="hlink"/>
                </a:solidFill>
                <a:latin typeface="Tahoma" pitchFamily="34" charset="0"/>
              </a:rPr>
              <a:t>m)</a:t>
            </a:r>
            <a:endParaRPr lang="el-GR" altLang="el-GR" sz="1600" b="1">
              <a:solidFill>
                <a:schemeClr val="hlink"/>
              </a:solidFill>
              <a:latin typeface="Tahoma" pitchFamily="34" charset="0"/>
            </a:endParaRPr>
          </a:p>
        </p:txBody>
      </p:sp>
      <p:sp>
        <p:nvSpPr>
          <p:cNvPr id="76810" name="Text Box 14"/>
          <p:cNvSpPr txBox="1">
            <a:spLocks noChangeArrowheads="1"/>
          </p:cNvSpPr>
          <p:nvPr/>
        </p:nvSpPr>
        <p:spPr bwMode="auto">
          <a:xfrm>
            <a:off x="1787525" y="5846763"/>
            <a:ext cx="1006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a:solidFill>
                  <a:schemeClr val="hlink"/>
                </a:solidFill>
                <a:latin typeface="Tahoma" pitchFamily="34" charset="0"/>
              </a:rPr>
              <a:t>Σύντομη</a:t>
            </a:r>
          </a:p>
          <a:p>
            <a:pPr algn="ctr" eaLnBrk="1" hangingPunct="1"/>
            <a:r>
              <a:rPr lang="el-GR" altLang="el-GR" sz="1600" b="1">
                <a:solidFill>
                  <a:schemeClr val="hlink"/>
                </a:solidFill>
                <a:latin typeface="Tahoma" pitchFamily="34" charset="0"/>
              </a:rPr>
              <a:t>(α)</a:t>
            </a:r>
          </a:p>
        </p:txBody>
      </p:sp>
      <p:sp>
        <p:nvSpPr>
          <p:cNvPr id="76811" name="Text Box 15"/>
          <p:cNvSpPr txBox="1">
            <a:spLocks noChangeArrowheads="1"/>
          </p:cNvSpPr>
          <p:nvPr/>
        </p:nvSpPr>
        <p:spPr bwMode="auto">
          <a:xfrm>
            <a:off x="6176963" y="5838825"/>
            <a:ext cx="9239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sz="1600" b="1">
                <a:solidFill>
                  <a:schemeClr val="hlink"/>
                </a:solidFill>
                <a:latin typeface="Tahoma" pitchFamily="34" charset="0"/>
              </a:rPr>
              <a:t>Μεγάλη</a:t>
            </a:r>
            <a:endParaRPr lang="en-US" altLang="el-GR" sz="1600" b="1">
              <a:solidFill>
                <a:schemeClr val="hlink"/>
              </a:solidFill>
              <a:latin typeface="Tahoma" pitchFamily="34" charset="0"/>
            </a:endParaRPr>
          </a:p>
          <a:p>
            <a:pPr algn="ctr" eaLnBrk="1" hangingPunct="1"/>
            <a:r>
              <a:rPr lang="en-US" altLang="el-GR" sz="1600" b="1">
                <a:solidFill>
                  <a:schemeClr val="hlink"/>
                </a:solidFill>
                <a:latin typeface="Tahoma" pitchFamily="34" charset="0"/>
              </a:rPr>
              <a:t>(b)</a:t>
            </a:r>
            <a:endParaRPr lang="el-GR" altLang="el-GR" sz="1600" b="1">
              <a:solidFill>
                <a:schemeClr val="hlink"/>
              </a:solidFill>
              <a:latin typeface="Tahoma" pitchFamily="34" charset="0"/>
            </a:endParaRPr>
          </a:p>
        </p:txBody>
      </p:sp>
      <p:sp>
        <p:nvSpPr>
          <p:cNvPr id="76812" name="Oval 23"/>
          <p:cNvSpPr>
            <a:spLocks noChangeArrowheads="1"/>
          </p:cNvSpPr>
          <p:nvPr/>
        </p:nvSpPr>
        <p:spPr bwMode="auto">
          <a:xfrm>
            <a:off x="2301875" y="5665788"/>
            <a:ext cx="147638"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76813" name="Oval 24"/>
          <p:cNvSpPr>
            <a:spLocks noChangeArrowheads="1"/>
          </p:cNvSpPr>
          <p:nvPr/>
        </p:nvSpPr>
        <p:spPr bwMode="auto">
          <a:xfrm>
            <a:off x="3481388" y="3824288"/>
            <a:ext cx="147637"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76814" name="Oval 25"/>
          <p:cNvSpPr>
            <a:spLocks noChangeArrowheads="1"/>
          </p:cNvSpPr>
          <p:nvPr/>
        </p:nvSpPr>
        <p:spPr bwMode="auto">
          <a:xfrm>
            <a:off x="4057650" y="3925888"/>
            <a:ext cx="147638" cy="195262"/>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76815" name="Oval 26"/>
          <p:cNvSpPr>
            <a:spLocks noChangeArrowheads="1"/>
          </p:cNvSpPr>
          <p:nvPr/>
        </p:nvSpPr>
        <p:spPr bwMode="auto">
          <a:xfrm>
            <a:off x="5956300" y="5661025"/>
            <a:ext cx="147638" cy="195263"/>
          </a:xfrm>
          <a:prstGeom prst="ellipse">
            <a:avLst/>
          </a:prstGeom>
          <a:solidFill>
            <a:schemeClr val="tx1"/>
          </a:solidFill>
          <a:ln w="9525">
            <a:solidFill>
              <a:schemeClr val="tx1"/>
            </a:solidFill>
            <a:miter lim="800000"/>
            <a:headEnd/>
            <a:tailEnd/>
          </a:ln>
        </p:spPr>
        <p:txBody>
          <a:bodyPr wrap="none" lIns="72000" tIns="36000" rIns="72000" bIns="36000"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76816" name="Line 27"/>
          <p:cNvSpPr>
            <a:spLocks noChangeShapeType="1"/>
          </p:cNvSpPr>
          <p:nvPr/>
        </p:nvSpPr>
        <p:spPr bwMode="auto">
          <a:xfrm>
            <a:off x="3563938" y="3933825"/>
            <a:ext cx="0" cy="1800225"/>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76817" name="Line 28"/>
          <p:cNvSpPr>
            <a:spLocks noChangeShapeType="1"/>
          </p:cNvSpPr>
          <p:nvPr/>
        </p:nvSpPr>
        <p:spPr bwMode="auto">
          <a:xfrm>
            <a:off x="4140200" y="4005263"/>
            <a:ext cx="0" cy="17287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76818" name="Text Box 29"/>
          <p:cNvSpPr txBox="1">
            <a:spLocks noChangeArrowheads="1"/>
          </p:cNvSpPr>
          <p:nvPr/>
        </p:nvSpPr>
        <p:spPr bwMode="auto">
          <a:xfrm>
            <a:off x="3975100" y="5876925"/>
            <a:ext cx="576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US" altLang="el-GR" sz="1600" b="1">
                <a:solidFill>
                  <a:schemeClr val="hlink"/>
                </a:solidFill>
                <a:latin typeface="Tahoma" pitchFamily="34" charset="0"/>
              </a:rPr>
              <a:t>(TE)</a:t>
            </a:r>
            <a:endParaRPr lang="el-GR" altLang="el-GR" sz="1600" b="1">
              <a:solidFill>
                <a:schemeClr val="hlink"/>
              </a:solidFill>
              <a:latin typeface="Tahoma" pitchFamily="34" charset="0"/>
            </a:endParaRPr>
          </a:p>
        </p:txBody>
      </p:sp>
      <p:pic>
        <p:nvPicPr>
          <p:cNvPr id="1029153" name="Picture 33" descr="MCj019858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6100" y="1844675"/>
            <a:ext cx="22082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154" name="AutoShape 34"/>
          <p:cNvSpPr>
            <a:spLocks noChangeArrowheads="1"/>
          </p:cNvSpPr>
          <p:nvPr/>
        </p:nvSpPr>
        <p:spPr bwMode="auto">
          <a:xfrm>
            <a:off x="6084888" y="1628775"/>
            <a:ext cx="1439862" cy="863600"/>
          </a:xfrm>
          <a:prstGeom prst="wedgeRoundRectCallout">
            <a:avLst>
              <a:gd name="adj1" fmla="val -43718"/>
              <a:gd name="adj2" fmla="val 71690"/>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a:t>Έχω καιρό ακόμη ...</a:t>
            </a:r>
          </a:p>
        </p:txBody>
      </p:sp>
      <p:sp>
        <p:nvSpPr>
          <p:cNvPr id="76821" name="Oval 35"/>
          <p:cNvSpPr>
            <a:spLocks noChangeArrowheads="1"/>
          </p:cNvSpPr>
          <p:nvPr/>
        </p:nvSpPr>
        <p:spPr bwMode="auto">
          <a:xfrm>
            <a:off x="3276600" y="3429000"/>
            <a:ext cx="1295400" cy="1223963"/>
          </a:xfrm>
          <a:prstGeom prst="ellipse">
            <a:avLst/>
          </a:prstGeom>
          <a:solidFill>
            <a:schemeClr val="tx2">
              <a:alpha val="20000"/>
            </a:schemeClr>
          </a:solidFill>
          <a:ln w="63500">
            <a:pattFill prst="pct50">
              <a:fgClr>
                <a:schemeClr val="tx1"/>
              </a:fgClr>
              <a:bgClr>
                <a:srgbClr val="FFFFFF"/>
              </a:bgClr>
            </a:patt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1029157" name="Rectangle 37"/>
          <p:cNvSpPr>
            <a:spLocks noChangeArrowheads="1"/>
          </p:cNvSpPr>
          <p:nvPr/>
        </p:nvSpPr>
        <p:spPr bwMode="auto">
          <a:xfrm>
            <a:off x="3492500" y="4149725"/>
            <a:ext cx="5508625" cy="2017713"/>
          </a:xfrm>
          <a:prstGeom prst="rect">
            <a:avLst/>
          </a:prstGeom>
          <a:solidFill>
            <a:srgbClr val="003300"/>
          </a:solidFill>
          <a:ln w="9525">
            <a:solidFill>
              <a:schemeClr val="tx1"/>
            </a:solidFill>
            <a:miter lim="800000"/>
            <a:headEnd/>
            <a:tailEnd/>
          </a:ln>
          <a:effectLst/>
        </p:spPr>
        <p:txBody>
          <a:bodyPr wrap="none" anchor="ctr"/>
          <a:lstStyle/>
          <a:p>
            <a:pPr algn="ctr">
              <a:defRPr/>
            </a:pPr>
            <a:r>
              <a:rPr lang="en-US" sz="2400">
                <a:solidFill>
                  <a:schemeClr val="bg1"/>
                </a:solidFill>
                <a:effectLst>
                  <a:outerShdw blurRad="38100" dist="38100" dir="2700000" algn="tl">
                    <a:srgbClr val="000000"/>
                  </a:outerShdw>
                </a:effectLst>
              </a:rPr>
              <a:t>Parkinson Law</a:t>
            </a:r>
          </a:p>
          <a:p>
            <a:pPr algn="ctr">
              <a:buFontTx/>
              <a:buChar char="•"/>
              <a:defRPr/>
            </a:pPr>
            <a:endParaRPr lang="en-US" sz="2400">
              <a:solidFill>
                <a:schemeClr val="bg1"/>
              </a:solidFill>
              <a:effectLst>
                <a:outerShdw blurRad="38100" dist="38100" dir="2700000" algn="tl">
                  <a:srgbClr val="000000"/>
                </a:outerShdw>
              </a:effectLst>
            </a:endParaRPr>
          </a:p>
          <a:p>
            <a:pPr algn="ctr">
              <a:defRPr/>
            </a:pPr>
            <a:r>
              <a:rPr lang="en-US" sz="2400">
                <a:solidFill>
                  <a:schemeClr val="bg1"/>
                </a:solidFill>
              </a:rPr>
              <a:t>Works Expand to fill the allotted time</a:t>
            </a:r>
            <a:endParaRPr lang="el-GR" sz="2400">
              <a:solidFill>
                <a:schemeClr val="bg1"/>
              </a:solidFill>
            </a:endParaRPr>
          </a:p>
        </p:txBody>
      </p:sp>
    </p:spTree>
    <p:extLst>
      <p:ext uri="{BB962C8B-B14F-4D97-AF65-F5344CB8AC3E}">
        <p14:creationId xmlns:p14="http://schemas.microsoft.com/office/powerpoint/2010/main" val="891246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9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1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9157"/>
                                        </p:tgtEl>
                                        <p:attrNameLst>
                                          <p:attrName>style.visibility</p:attrName>
                                        </p:attrNameLst>
                                      </p:cBhvr>
                                      <p:to>
                                        <p:strVal val="visible"/>
                                      </p:to>
                                    </p:set>
                                    <p:animEffect transition="in" filter="blinds(horizontal)">
                                      <p:cBhvr>
                                        <p:cTn id="13" dur="500"/>
                                        <p:tgtEl>
                                          <p:spTgt spid="102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54" grpId="0" animBg="1"/>
      <p:bldP spid="10291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lIns="90475" tIns="44444" rIns="90475" bIns="44444"/>
          <a:lstStyle/>
          <a:p>
            <a:pPr marL="0" indent="0" eaLnBrk="1" hangingPunct="1">
              <a:lnSpc>
                <a:spcPct val="105000"/>
              </a:lnSpc>
              <a:buFontTx/>
              <a:buNone/>
            </a:pPr>
            <a:r>
              <a:rPr lang="el-GR" altLang="el-GR" dirty="0" smtClean="0"/>
              <a:t>Ποια είναι η αναμενόμενη πιθανότητα ολοκλήρωσης έργου διάρκειας 40 εβδομάδων με τυπική απόκλιση 5 εβδομάδες. Ποια είναι η πιθανότητα να τελειώσει το έργο σε 50 εβδομάδες ή λιγότερο. </a:t>
            </a:r>
            <a:endParaRPr lang="en-US" altLang="el-GR" dirty="0" smtClean="0"/>
          </a:p>
        </p:txBody>
      </p:sp>
      <p:sp>
        <p:nvSpPr>
          <p:cNvPr id="61442" name="Rectangle 2"/>
          <p:cNvSpPr>
            <a:spLocks noGrp="1" noChangeArrowheads="1"/>
          </p:cNvSpPr>
          <p:nvPr>
            <p:ph type="title"/>
          </p:nvPr>
        </p:nvSpPr>
        <p:spPr/>
        <p:txBody>
          <a:bodyPr/>
          <a:lstStyle/>
          <a:p>
            <a:pPr defTabSz="836613" eaLnBrk="1" fontAlgn="auto" hangingPunct="1">
              <a:spcAft>
                <a:spcPts val="0"/>
              </a:spcAft>
              <a:defRPr/>
            </a:pPr>
            <a:r>
              <a:rPr lang="el-GR" dirty="0" smtClean="0"/>
              <a:t>Παράδειγμα πιθανότητας ολοκλήρωσης έργου</a:t>
            </a:r>
            <a:endParaRPr lang="en-US" dirty="0" smtClean="0"/>
          </a:p>
        </p:txBody>
      </p:sp>
    </p:spTree>
    <p:extLst>
      <p:ext uri="{BB962C8B-B14F-4D97-AF65-F5344CB8AC3E}">
        <p14:creationId xmlns:p14="http://schemas.microsoft.com/office/powerpoint/2010/main" val="439460813"/>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54000" y="1633538"/>
            <a:ext cx="8636000" cy="4572000"/>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8851" name="Freeform 3"/>
          <p:cNvSpPr>
            <a:spLocks/>
          </p:cNvSpPr>
          <p:nvPr/>
        </p:nvSpPr>
        <p:spPr bwMode="auto">
          <a:xfrm>
            <a:off x="2239963" y="4021138"/>
            <a:ext cx="655637" cy="1498600"/>
          </a:xfrm>
          <a:custGeom>
            <a:avLst/>
            <a:gdLst>
              <a:gd name="T0" fmla="*/ 0 w 372"/>
              <a:gd name="T1" fmla="*/ 0 h 881"/>
              <a:gd name="T2" fmla="*/ 2147483647 w 372"/>
              <a:gd name="T3" fmla="*/ 2147483647 h 881"/>
              <a:gd name="T4" fmla="*/ 2147483647 w 372"/>
              <a:gd name="T5" fmla="*/ 2147483647 h 881"/>
              <a:gd name="T6" fmla="*/ 2147483647 w 372"/>
              <a:gd name="T7" fmla="*/ 2147483647 h 881"/>
              <a:gd name="T8" fmla="*/ 2147483647 w 372"/>
              <a:gd name="T9" fmla="*/ 2147483647 h 881"/>
              <a:gd name="T10" fmla="*/ 2147483647 w 372"/>
              <a:gd name="T11" fmla="*/ 2147483647 h 881"/>
              <a:gd name="T12" fmla="*/ 2147483647 w 372"/>
              <a:gd name="T13" fmla="*/ 2147483647 h 881"/>
              <a:gd name="T14" fmla="*/ 2147483647 w 372"/>
              <a:gd name="T15" fmla="*/ 2147483647 h 881"/>
              <a:gd name="T16" fmla="*/ 0 w 372"/>
              <a:gd name="T17" fmla="*/ 2147483647 h 881"/>
              <a:gd name="T18" fmla="*/ 0 w 372"/>
              <a:gd name="T19" fmla="*/ 0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881"/>
              <a:gd name="T32" fmla="*/ 372 w 372"/>
              <a:gd name="T33" fmla="*/ 881 h 8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881">
                <a:moveTo>
                  <a:pt x="0" y="0"/>
                </a:moveTo>
                <a:lnTo>
                  <a:pt x="93" y="47"/>
                </a:lnTo>
                <a:lnTo>
                  <a:pt x="161" y="140"/>
                </a:lnTo>
                <a:lnTo>
                  <a:pt x="209" y="208"/>
                </a:lnTo>
                <a:lnTo>
                  <a:pt x="279" y="326"/>
                </a:lnTo>
                <a:lnTo>
                  <a:pt x="324" y="417"/>
                </a:lnTo>
                <a:lnTo>
                  <a:pt x="372" y="510"/>
                </a:lnTo>
                <a:lnTo>
                  <a:pt x="372" y="881"/>
                </a:lnTo>
                <a:lnTo>
                  <a:pt x="0" y="881"/>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8852" name="Freeform 4"/>
          <p:cNvSpPr>
            <a:spLocks/>
          </p:cNvSpPr>
          <p:nvPr/>
        </p:nvSpPr>
        <p:spPr bwMode="auto">
          <a:xfrm>
            <a:off x="946150" y="4021138"/>
            <a:ext cx="1293813" cy="1498600"/>
          </a:xfrm>
          <a:custGeom>
            <a:avLst/>
            <a:gdLst>
              <a:gd name="T0" fmla="*/ 2147483647 w 734"/>
              <a:gd name="T1" fmla="*/ 0 h 881"/>
              <a:gd name="T2" fmla="*/ 2147483647 w 734"/>
              <a:gd name="T3" fmla="*/ 2147483647 h 881"/>
              <a:gd name="T4" fmla="*/ 2147483647 w 734"/>
              <a:gd name="T5" fmla="*/ 2147483647 h 881"/>
              <a:gd name="T6" fmla="*/ 2147483647 w 734"/>
              <a:gd name="T7" fmla="*/ 2147483647 h 881"/>
              <a:gd name="T8" fmla="*/ 2147483647 w 734"/>
              <a:gd name="T9" fmla="*/ 2147483647 h 881"/>
              <a:gd name="T10" fmla="*/ 2147483647 w 734"/>
              <a:gd name="T11" fmla="*/ 2147483647 h 881"/>
              <a:gd name="T12" fmla="*/ 2147483647 w 734"/>
              <a:gd name="T13" fmla="*/ 2147483647 h 881"/>
              <a:gd name="T14" fmla="*/ 2147483647 w 734"/>
              <a:gd name="T15" fmla="*/ 2147483647 h 881"/>
              <a:gd name="T16" fmla="*/ 2147483647 w 734"/>
              <a:gd name="T17" fmla="*/ 2147483647 h 881"/>
              <a:gd name="T18" fmla="*/ 2147483647 w 734"/>
              <a:gd name="T19" fmla="*/ 2147483647 h 881"/>
              <a:gd name="T20" fmla="*/ 0 w 734"/>
              <a:gd name="T21" fmla="*/ 2147483647 h 881"/>
              <a:gd name="T22" fmla="*/ 2147483647 w 734"/>
              <a:gd name="T23" fmla="*/ 2147483647 h 881"/>
              <a:gd name="T24" fmla="*/ 2147483647 w 734"/>
              <a:gd name="T25" fmla="*/ 0 h 8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4"/>
              <a:gd name="T40" fmla="*/ 0 h 881"/>
              <a:gd name="T41" fmla="*/ 734 w 734"/>
              <a:gd name="T42" fmla="*/ 881 h 8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4" h="881">
                <a:moveTo>
                  <a:pt x="734" y="0"/>
                </a:moveTo>
                <a:lnTo>
                  <a:pt x="641" y="47"/>
                </a:lnTo>
                <a:lnTo>
                  <a:pt x="571" y="140"/>
                </a:lnTo>
                <a:lnTo>
                  <a:pt x="525" y="208"/>
                </a:lnTo>
                <a:lnTo>
                  <a:pt x="455" y="326"/>
                </a:lnTo>
                <a:lnTo>
                  <a:pt x="408" y="417"/>
                </a:lnTo>
                <a:lnTo>
                  <a:pt x="195" y="747"/>
                </a:lnTo>
                <a:lnTo>
                  <a:pt x="142" y="769"/>
                </a:lnTo>
                <a:lnTo>
                  <a:pt x="91" y="800"/>
                </a:lnTo>
                <a:lnTo>
                  <a:pt x="44" y="832"/>
                </a:lnTo>
                <a:lnTo>
                  <a:pt x="0" y="872"/>
                </a:lnTo>
                <a:lnTo>
                  <a:pt x="734" y="881"/>
                </a:lnTo>
                <a:lnTo>
                  <a:pt x="734"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8853" name="Line 5"/>
          <p:cNvSpPr>
            <a:spLocks noChangeShapeType="1"/>
          </p:cNvSpPr>
          <p:nvPr/>
        </p:nvSpPr>
        <p:spPr bwMode="auto">
          <a:xfrm>
            <a:off x="2239963" y="4021138"/>
            <a:ext cx="1587" cy="1498600"/>
          </a:xfrm>
          <a:prstGeom prst="line">
            <a:avLst/>
          </a:prstGeom>
          <a:noFill/>
          <a:ln w="14288">
            <a:solidFill>
              <a:srgbClr val="FF00FF"/>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54" name="Rectangle 6"/>
          <p:cNvSpPr>
            <a:spLocks noChangeArrowheads="1"/>
          </p:cNvSpPr>
          <p:nvPr/>
        </p:nvSpPr>
        <p:spPr bwMode="auto">
          <a:xfrm>
            <a:off x="1270000" y="5575300"/>
            <a:ext cx="211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i="1" dirty="0">
                <a:solidFill>
                  <a:srgbClr val="FF0066"/>
                </a:solidFill>
                <a:latin typeface="Arial Narrow" pitchFamily="34" charset="0"/>
              </a:rPr>
              <a:t>T</a:t>
            </a:r>
            <a:endParaRPr lang="en-US" altLang="el-GR" sz="2600" dirty="0">
              <a:solidFill>
                <a:srgbClr val="FF0066"/>
              </a:solidFill>
              <a:latin typeface="Arial Narrow" pitchFamily="34" charset="0"/>
            </a:endParaRPr>
          </a:p>
        </p:txBody>
      </p:sp>
      <p:sp>
        <p:nvSpPr>
          <p:cNvPr id="78855" name="Rectangle 7"/>
          <p:cNvSpPr>
            <a:spLocks noChangeArrowheads="1"/>
          </p:cNvSpPr>
          <p:nvPr/>
        </p:nvSpPr>
        <p:spPr bwMode="auto">
          <a:xfrm>
            <a:off x="1524000" y="5568950"/>
            <a:ext cx="781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dirty="0">
                <a:solidFill>
                  <a:srgbClr val="FF0066"/>
                </a:solidFill>
                <a:latin typeface="Arial Narrow" pitchFamily="34" charset="0"/>
              </a:rPr>
              <a:t> = 40</a:t>
            </a:r>
            <a:endParaRPr lang="en-US" altLang="el-GR" sz="2600" dirty="0">
              <a:solidFill>
                <a:srgbClr val="FF0066"/>
              </a:solidFill>
              <a:latin typeface="Arial Narrow" pitchFamily="34" charset="0"/>
            </a:endParaRPr>
          </a:p>
        </p:txBody>
      </p:sp>
      <p:sp>
        <p:nvSpPr>
          <p:cNvPr id="78856" name="Rectangle 8"/>
          <p:cNvSpPr>
            <a:spLocks noChangeArrowheads="1"/>
          </p:cNvSpPr>
          <p:nvPr/>
        </p:nvSpPr>
        <p:spPr bwMode="auto">
          <a:xfrm>
            <a:off x="1049338" y="3552825"/>
            <a:ext cx="1920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b="1" dirty="0">
                <a:solidFill>
                  <a:srgbClr val="FF0066"/>
                </a:solidFill>
                <a:latin typeface="Arial Narrow" pitchFamily="34" charset="0"/>
              </a:rPr>
              <a:t>s</a:t>
            </a:r>
            <a:endParaRPr lang="en-US" altLang="el-GR" sz="2600" dirty="0">
              <a:solidFill>
                <a:srgbClr val="FF0066"/>
              </a:solidFill>
              <a:latin typeface="Arial Narrow" pitchFamily="34" charset="0"/>
            </a:endParaRPr>
          </a:p>
        </p:txBody>
      </p:sp>
      <p:sp>
        <p:nvSpPr>
          <p:cNvPr id="78857" name="Rectangle 9"/>
          <p:cNvSpPr>
            <a:spLocks noChangeArrowheads="1"/>
          </p:cNvSpPr>
          <p:nvPr/>
        </p:nvSpPr>
        <p:spPr bwMode="auto">
          <a:xfrm>
            <a:off x="1303338" y="3586163"/>
            <a:ext cx="58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dirty="0">
                <a:solidFill>
                  <a:srgbClr val="FF0066"/>
                </a:solidFill>
                <a:latin typeface="Arial Narrow" pitchFamily="34" charset="0"/>
              </a:rPr>
              <a:t> = 5</a:t>
            </a:r>
            <a:endParaRPr lang="en-US" altLang="el-GR" sz="2600" dirty="0">
              <a:solidFill>
                <a:srgbClr val="FF0066"/>
              </a:solidFill>
              <a:latin typeface="Arial Narrow" pitchFamily="34" charset="0"/>
            </a:endParaRPr>
          </a:p>
        </p:txBody>
      </p:sp>
      <p:sp>
        <p:nvSpPr>
          <p:cNvPr id="78858" name="Line 10"/>
          <p:cNvSpPr>
            <a:spLocks noChangeShapeType="1"/>
          </p:cNvSpPr>
          <p:nvPr/>
        </p:nvSpPr>
        <p:spPr bwMode="auto">
          <a:xfrm>
            <a:off x="2895600" y="4867275"/>
            <a:ext cx="3175" cy="6651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59" name="Rectangle 11"/>
          <p:cNvSpPr>
            <a:spLocks noChangeArrowheads="1"/>
          </p:cNvSpPr>
          <p:nvPr/>
        </p:nvSpPr>
        <p:spPr bwMode="auto">
          <a:xfrm>
            <a:off x="2692400" y="5568950"/>
            <a:ext cx="384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dirty="0">
                <a:solidFill>
                  <a:srgbClr val="FF0066"/>
                </a:solidFill>
                <a:latin typeface="Arial Narrow" pitchFamily="34" charset="0"/>
              </a:rPr>
              <a:t>50</a:t>
            </a:r>
            <a:endParaRPr lang="en-US" altLang="el-GR" sz="2600" dirty="0">
              <a:solidFill>
                <a:srgbClr val="FF0066"/>
              </a:solidFill>
              <a:latin typeface="Arial Narrow" pitchFamily="34" charset="0"/>
            </a:endParaRPr>
          </a:p>
        </p:txBody>
      </p:sp>
      <p:sp>
        <p:nvSpPr>
          <p:cNvPr id="78860" name="Freeform 12"/>
          <p:cNvSpPr>
            <a:spLocks/>
          </p:cNvSpPr>
          <p:nvPr/>
        </p:nvSpPr>
        <p:spPr bwMode="auto">
          <a:xfrm>
            <a:off x="2239963" y="4006850"/>
            <a:ext cx="1628775" cy="1512888"/>
          </a:xfrm>
          <a:custGeom>
            <a:avLst/>
            <a:gdLst>
              <a:gd name="T0" fmla="*/ 2147483647 w 923"/>
              <a:gd name="T1" fmla="*/ 2147483647 h 889"/>
              <a:gd name="T2" fmla="*/ 2147483647 w 923"/>
              <a:gd name="T3" fmla="*/ 2147483647 h 889"/>
              <a:gd name="T4" fmla="*/ 2147483647 w 923"/>
              <a:gd name="T5" fmla="*/ 2147483647 h 889"/>
              <a:gd name="T6" fmla="*/ 2147483647 w 923"/>
              <a:gd name="T7" fmla="*/ 2147483647 h 889"/>
              <a:gd name="T8" fmla="*/ 2147483647 w 923"/>
              <a:gd name="T9" fmla="*/ 2147483647 h 889"/>
              <a:gd name="T10" fmla="*/ 2147483647 w 923"/>
              <a:gd name="T11" fmla="*/ 2147483647 h 889"/>
              <a:gd name="T12" fmla="*/ 2147483647 w 923"/>
              <a:gd name="T13" fmla="*/ 2147483647 h 889"/>
              <a:gd name="T14" fmla="*/ 2147483647 w 923"/>
              <a:gd name="T15" fmla="*/ 2147483647 h 889"/>
              <a:gd name="T16" fmla="*/ 2147483647 w 923"/>
              <a:gd name="T17" fmla="*/ 2147483647 h 889"/>
              <a:gd name="T18" fmla="*/ 2147483647 w 923"/>
              <a:gd name="T19" fmla="*/ 2147483647 h 889"/>
              <a:gd name="T20" fmla="*/ 2147483647 w 923"/>
              <a:gd name="T21" fmla="*/ 2147483647 h 889"/>
              <a:gd name="T22" fmla="*/ 2147483647 w 923"/>
              <a:gd name="T23" fmla="*/ 2147483647 h 889"/>
              <a:gd name="T24" fmla="*/ 2147483647 w 923"/>
              <a:gd name="T25" fmla="*/ 2147483647 h 889"/>
              <a:gd name="T26" fmla="*/ 2147483647 w 923"/>
              <a:gd name="T27" fmla="*/ 2147483647 h 889"/>
              <a:gd name="T28" fmla="*/ 2147483647 w 923"/>
              <a:gd name="T29" fmla="*/ 2147483647 h 889"/>
              <a:gd name="T30" fmla="*/ 0 w 923"/>
              <a:gd name="T31" fmla="*/ 0 h 8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3"/>
              <a:gd name="T49" fmla="*/ 0 h 889"/>
              <a:gd name="T50" fmla="*/ 923 w 923"/>
              <a:gd name="T51" fmla="*/ 889 h 8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3" h="889">
                <a:moveTo>
                  <a:pt x="923" y="889"/>
                </a:moveTo>
                <a:lnTo>
                  <a:pt x="827" y="880"/>
                </a:lnTo>
                <a:lnTo>
                  <a:pt x="777" y="868"/>
                </a:lnTo>
                <a:lnTo>
                  <a:pt x="730" y="855"/>
                </a:lnTo>
                <a:lnTo>
                  <a:pt x="681" y="834"/>
                </a:lnTo>
                <a:lnTo>
                  <a:pt x="631" y="806"/>
                </a:lnTo>
                <a:lnTo>
                  <a:pt x="584" y="770"/>
                </a:lnTo>
                <a:lnTo>
                  <a:pt x="485" y="667"/>
                </a:lnTo>
                <a:lnTo>
                  <a:pt x="389" y="521"/>
                </a:lnTo>
                <a:lnTo>
                  <a:pt x="292" y="347"/>
                </a:lnTo>
                <a:lnTo>
                  <a:pt x="243" y="258"/>
                </a:lnTo>
                <a:lnTo>
                  <a:pt x="193" y="176"/>
                </a:lnTo>
                <a:lnTo>
                  <a:pt x="146" y="104"/>
                </a:lnTo>
                <a:lnTo>
                  <a:pt x="97" y="47"/>
                </a:lnTo>
                <a:lnTo>
                  <a:pt x="47" y="11"/>
                </a:lnTo>
                <a:lnTo>
                  <a:pt x="0" y="0"/>
                </a:ln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861" name="Freeform 13"/>
          <p:cNvSpPr>
            <a:spLocks/>
          </p:cNvSpPr>
          <p:nvPr/>
        </p:nvSpPr>
        <p:spPr bwMode="auto">
          <a:xfrm>
            <a:off x="608013" y="4006850"/>
            <a:ext cx="1631950" cy="1512888"/>
          </a:xfrm>
          <a:custGeom>
            <a:avLst/>
            <a:gdLst>
              <a:gd name="T0" fmla="*/ 0 w 925"/>
              <a:gd name="T1" fmla="*/ 2147483647 h 889"/>
              <a:gd name="T2" fmla="*/ 2147483647 w 925"/>
              <a:gd name="T3" fmla="*/ 2147483647 h 889"/>
              <a:gd name="T4" fmla="*/ 2147483647 w 925"/>
              <a:gd name="T5" fmla="*/ 2147483647 h 889"/>
              <a:gd name="T6" fmla="*/ 2147483647 w 925"/>
              <a:gd name="T7" fmla="*/ 2147483647 h 889"/>
              <a:gd name="T8" fmla="*/ 2147483647 w 925"/>
              <a:gd name="T9" fmla="*/ 2147483647 h 889"/>
              <a:gd name="T10" fmla="*/ 2147483647 w 925"/>
              <a:gd name="T11" fmla="*/ 2147483647 h 889"/>
              <a:gd name="T12" fmla="*/ 2147483647 w 925"/>
              <a:gd name="T13" fmla="*/ 2147483647 h 889"/>
              <a:gd name="T14" fmla="*/ 2147483647 w 925"/>
              <a:gd name="T15" fmla="*/ 2147483647 h 889"/>
              <a:gd name="T16" fmla="*/ 2147483647 w 925"/>
              <a:gd name="T17" fmla="*/ 2147483647 h 889"/>
              <a:gd name="T18" fmla="*/ 2147483647 w 925"/>
              <a:gd name="T19" fmla="*/ 2147483647 h 889"/>
              <a:gd name="T20" fmla="*/ 2147483647 w 925"/>
              <a:gd name="T21" fmla="*/ 2147483647 h 889"/>
              <a:gd name="T22" fmla="*/ 2147483647 w 925"/>
              <a:gd name="T23" fmla="*/ 2147483647 h 889"/>
              <a:gd name="T24" fmla="*/ 2147483647 w 925"/>
              <a:gd name="T25" fmla="*/ 2147483647 h 889"/>
              <a:gd name="T26" fmla="*/ 2147483647 w 925"/>
              <a:gd name="T27" fmla="*/ 2147483647 h 889"/>
              <a:gd name="T28" fmla="*/ 2147483647 w 925"/>
              <a:gd name="T29" fmla="*/ 2147483647 h 889"/>
              <a:gd name="T30" fmla="*/ 2147483647 w 925"/>
              <a:gd name="T31" fmla="*/ 0 h 8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5"/>
              <a:gd name="T49" fmla="*/ 0 h 889"/>
              <a:gd name="T50" fmla="*/ 925 w 925"/>
              <a:gd name="T51" fmla="*/ 889 h 8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5" h="889">
                <a:moveTo>
                  <a:pt x="0" y="889"/>
                </a:moveTo>
                <a:lnTo>
                  <a:pt x="96" y="880"/>
                </a:lnTo>
                <a:lnTo>
                  <a:pt x="146" y="868"/>
                </a:lnTo>
                <a:lnTo>
                  <a:pt x="195" y="855"/>
                </a:lnTo>
                <a:lnTo>
                  <a:pt x="242" y="834"/>
                </a:lnTo>
                <a:lnTo>
                  <a:pt x="292" y="806"/>
                </a:lnTo>
                <a:lnTo>
                  <a:pt x="341" y="770"/>
                </a:lnTo>
                <a:lnTo>
                  <a:pt x="438" y="667"/>
                </a:lnTo>
                <a:lnTo>
                  <a:pt x="534" y="521"/>
                </a:lnTo>
                <a:lnTo>
                  <a:pt x="633" y="347"/>
                </a:lnTo>
                <a:lnTo>
                  <a:pt x="680" y="258"/>
                </a:lnTo>
                <a:lnTo>
                  <a:pt x="730" y="176"/>
                </a:lnTo>
                <a:lnTo>
                  <a:pt x="779" y="104"/>
                </a:lnTo>
                <a:lnTo>
                  <a:pt x="826" y="47"/>
                </a:lnTo>
                <a:lnTo>
                  <a:pt x="876" y="11"/>
                </a:lnTo>
                <a:lnTo>
                  <a:pt x="925" y="0"/>
                </a:ln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862" name="Freeform 14"/>
          <p:cNvSpPr>
            <a:spLocks/>
          </p:cNvSpPr>
          <p:nvPr/>
        </p:nvSpPr>
        <p:spPr bwMode="auto">
          <a:xfrm>
            <a:off x="608013" y="4043363"/>
            <a:ext cx="3260725" cy="1476375"/>
          </a:xfrm>
          <a:custGeom>
            <a:avLst/>
            <a:gdLst>
              <a:gd name="T0" fmla="*/ 0 w 1848"/>
              <a:gd name="T1" fmla="*/ 0 h 868"/>
              <a:gd name="T2" fmla="*/ 0 w 1848"/>
              <a:gd name="T3" fmla="*/ 2147483647 h 868"/>
              <a:gd name="T4" fmla="*/ 2147483647 w 1848"/>
              <a:gd name="T5" fmla="*/ 2147483647 h 868"/>
              <a:gd name="T6" fmla="*/ 0 60000 65536"/>
              <a:gd name="T7" fmla="*/ 0 60000 65536"/>
              <a:gd name="T8" fmla="*/ 0 60000 65536"/>
              <a:gd name="T9" fmla="*/ 0 w 1848"/>
              <a:gd name="T10" fmla="*/ 0 h 868"/>
              <a:gd name="T11" fmla="*/ 1848 w 1848"/>
              <a:gd name="T12" fmla="*/ 868 h 868"/>
            </a:gdLst>
            <a:ahLst/>
            <a:cxnLst>
              <a:cxn ang="T6">
                <a:pos x="T0" y="T1"/>
              </a:cxn>
              <a:cxn ang="T7">
                <a:pos x="T2" y="T3"/>
              </a:cxn>
              <a:cxn ang="T8">
                <a:pos x="T4" y="T5"/>
              </a:cxn>
            </a:cxnLst>
            <a:rect l="T9" t="T10" r="T11" b="T12"/>
            <a:pathLst>
              <a:path w="1848" h="868">
                <a:moveTo>
                  <a:pt x="0" y="0"/>
                </a:moveTo>
                <a:lnTo>
                  <a:pt x="0" y="868"/>
                </a:lnTo>
                <a:lnTo>
                  <a:pt x="1848" y="868"/>
                </a:lnTo>
              </a:path>
            </a:pathLst>
          </a:custGeom>
          <a:noFill/>
          <a:ln w="269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863" name="Line 15"/>
          <p:cNvSpPr>
            <a:spLocks noChangeShapeType="1"/>
          </p:cNvSpPr>
          <p:nvPr/>
        </p:nvSpPr>
        <p:spPr bwMode="auto">
          <a:xfrm>
            <a:off x="568325" y="4043363"/>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4" name="Line 16"/>
          <p:cNvSpPr>
            <a:spLocks noChangeShapeType="1"/>
          </p:cNvSpPr>
          <p:nvPr/>
        </p:nvSpPr>
        <p:spPr bwMode="auto">
          <a:xfrm>
            <a:off x="568325" y="4187825"/>
            <a:ext cx="39688" cy="1588"/>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5" name="Line 17"/>
          <p:cNvSpPr>
            <a:spLocks noChangeShapeType="1"/>
          </p:cNvSpPr>
          <p:nvPr/>
        </p:nvSpPr>
        <p:spPr bwMode="auto">
          <a:xfrm>
            <a:off x="568325" y="4335463"/>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6" name="Line 18"/>
          <p:cNvSpPr>
            <a:spLocks noChangeShapeType="1"/>
          </p:cNvSpPr>
          <p:nvPr/>
        </p:nvSpPr>
        <p:spPr bwMode="auto">
          <a:xfrm>
            <a:off x="568325" y="4484688"/>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7" name="Line 19"/>
          <p:cNvSpPr>
            <a:spLocks noChangeShapeType="1"/>
          </p:cNvSpPr>
          <p:nvPr/>
        </p:nvSpPr>
        <p:spPr bwMode="auto">
          <a:xfrm>
            <a:off x="568325" y="4633913"/>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8" name="Line 20"/>
          <p:cNvSpPr>
            <a:spLocks noChangeShapeType="1"/>
          </p:cNvSpPr>
          <p:nvPr/>
        </p:nvSpPr>
        <p:spPr bwMode="auto">
          <a:xfrm>
            <a:off x="568325" y="4781550"/>
            <a:ext cx="39688" cy="1588"/>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69" name="Line 21"/>
          <p:cNvSpPr>
            <a:spLocks noChangeShapeType="1"/>
          </p:cNvSpPr>
          <p:nvPr/>
        </p:nvSpPr>
        <p:spPr bwMode="auto">
          <a:xfrm>
            <a:off x="568325" y="4929188"/>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0" name="Line 22"/>
          <p:cNvSpPr>
            <a:spLocks noChangeShapeType="1"/>
          </p:cNvSpPr>
          <p:nvPr/>
        </p:nvSpPr>
        <p:spPr bwMode="auto">
          <a:xfrm>
            <a:off x="568325" y="5078413"/>
            <a:ext cx="39688" cy="1587"/>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1" name="Line 23"/>
          <p:cNvSpPr>
            <a:spLocks noChangeShapeType="1"/>
          </p:cNvSpPr>
          <p:nvPr/>
        </p:nvSpPr>
        <p:spPr bwMode="auto">
          <a:xfrm>
            <a:off x="568325" y="5226050"/>
            <a:ext cx="39688" cy="3175"/>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2" name="Line 24"/>
          <p:cNvSpPr>
            <a:spLocks noChangeShapeType="1"/>
          </p:cNvSpPr>
          <p:nvPr/>
        </p:nvSpPr>
        <p:spPr bwMode="auto">
          <a:xfrm>
            <a:off x="568325" y="5372100"/>
            <a:ext cx="39688" cy="1588"/>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3" name="Line 25"/>
          <p:cNvSpPr>
            <a:spLocks noChangeShapeType="1"/>
          </p:cNvSpPr>
          <p:nvPr/>
        </p:nvSpPr>
        <p:spPr bwMode="auto">
          <a:xfrm>
            <a:off x="3868738"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4" name="Line 26"/>
          <p:cNvSpPr>
            <a:spLocks noChangeShapeType="1"/>
          </p:cNvSpPr>
          <p:nvPr/>
        </p:nvSpPr>
        <p:spPr bwMode="auto">
          <a:xfrm>
            <a:off x="3544888"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5" name="Line 27"/>
          <p:cNvSpPr>
            <a:spLocks noChangeShapeType="1"/>
          </p:cNvSpPr>
          <p:nvPr/>
        </p:nvSpPr>
        <p:spPr bwMode="auto">
          <a:xfrm>
            <a:off x="3217863"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6" name="Line 28"/>
          <p:cNvSpPr>
            <a:spLocks noChangeShapeType="1"/>
          </p:cNvSpPr>
          <p:nvPr/>
        </p:nvSpPr>
        <p:spPr bwMode="auto">
          <a:xfrm>
            <a:off x="2892425" y="5519738"/>
            <a:ext cx="1588"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7" name="Line 29"/>
          <p:cNvSpPr>
            <a:spLocks noChangeShapeType="1"/>
          </p:cNvSpPr>
          <p:nvPr/>
        </p:nvSpPr>
        <p:spPr bwMode="auto">
          <a:xfrm>
            <a:off x="2565400" y="5519738"/>
            <a:ext cx="1588"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8" name="Line 30"/>
          <p:cNvSpPr>
            <a:spLocks noChangeShapeType="1"/>
          </p:cNvSpPr>
          <p:nvPr/>
        </p:nvSpPr>
        <p:spPr bwMode="auto">
          <a:xfrm>
            <a:off x="2239963"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79" name="Line 31"/>
          <p:cNvSpPr>
            <a:spLocks noChangeShapeType="1"/>
          </p:cNvSpPr>
          <p:nvPr/>
        </p:nvSpPr>
        <p:spPr bwMode="auto">
          <a:xfrm>
            <a:off x="1911350" y="5519738"/>
            <a:ext cx="3175"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0" name="Line 32"/>
          <p:cNvSpPr>
            <a:spLocks noChangeShapeType="1"/>
          </p:cNvSpPr>
          <p:nvPr/>
        </p:nvSpPr>
        <p:spPr bwMode="auto">
          <a:xfrm>
            <a:off x="1587500" y="5519738"/>
            <a:ext cx="1588"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1" name="Line 33"/>
          <p:cNvSpPr>
            <a:spLocks noChangeShapeType="1"/>
          </p:cNvSpPr>
          <p:nvPr/>
        </p:nvSpPr>
        <p:spPr bwMode="auto">
          <a:xfrm>
            <a:off x="1258888"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2" name="Line 34"/>
          <p:cNvSpPr>
            <a:spLocks noChangeShapeType="1"/>
          </p:cNvSpPr>
          <p:nvPr/>
        </p:nvSpPr>
        <p:spPr bwMode="auto">
          <a:xfrm>
            <a:off x="935038" y="5519738"/>
            <a:ext cx="1587" cy="20637"/>
          </a:xfrm>
          <a:prstGeom prst="line">
            <a:avLst/>
          </a:prstGeom>
          <a:noFill/>
          <a:ln w="26988">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3" name="Rectangle 35"/>
          <p:cNvSpPr>
            <a:spLocks noChangeArrowheads="1"/>
          </p:cNvSpPr>
          <p:nvPr/>
        </p:nvSpPr>
        <p:spPr bwMode="auto">
          <a:xfrm>
            <a:off x="3590925" y="5568950"/>
            <a:ext cx="231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300" dirty="0">
                <a:solidFill>
                  <a:srgbClr val="FF0066"/>
                </a:solidFill>
                <a:latin typeface="Arial Narrow" pitchFamily="34" charset="0"/>
              </a:rPr>
              <a:t>X</a:t>
            </a:r>
            <a:endParaRPr lang="en-US" altLang="el-GR" sz="2600" dirty="0">
              <a:solidFill>
                <a:srgbClr val="FF0066"/>
              </a:solidFill>
              <a:latin typeface="Arial Narrow" pitchFamily="34" charset="0"/>
            </a:endParaRPr>
          </a:p>
        </p:txBody>
      </p:sp>
      <p:sp>
        <p:nvSpPr>
          <p:cNvPr id="646180" name="Rectangle 36"/>
          <p:cNvSpPr>
            <a:spLocks noChangeArrowheads="1"/>
          </p:cNvSpPr>
          <p:nvPr/>
        </p:nvSpPr>
        <p:spPr bwMode="auto">
          <a:xfrm>
            <a:off x="184150" y="2644775"/>
            <a:ext cx="2890838" cy="454025"/>
          </a:xfrm>
          <a:prstGeom prst="rect">
            <a:avLst/>
          </a:prstGeom>
          <a:noFill/>
          <a:ln w="12700">
            <a:noFill/>
            <a:miter lim="800000"/>
            <a:headEnd/>
            <a:tailEnd/>
          </a:ln>
          <a:effectLst/>
        </p:spPr>
        <p:txBody>
          <a:bodyPr lIns="90475" tIns="44444" rIns="90475" bIns="44444">
            <a:spAutoFit/>
          </a:bodyPr>
          <a:lstStyle/>
          <a:p>
            <a:pPr algn="ctr" eaLnBrk="0" hangingPunct="0">
              <a:spcBef>
                <a:spcPct val="50000"/>
              </a:spcBef>
              <a:defRPr/>
            </a:pPr>
            <a:r>
              <a:rPr lang="el-GR" sz="2400" dirty="0">
                <a:solidFill>
                  <a:srgbClr val="33CC33"/>
                </a:solidFill>
                <a:effectLst>
                  <a:outerShdw blurRad="38100" dist="38100" dir="2700000" algn="tl">
                    <a:srgbClr val="C0C0C0"/>
                  </a:outerShdw>
                </a:effectLst>
                <a:latin typeface="Arial Narrow" pitchFamily="34" charset="0"/>
              </a:rPr>
              <a:t>Κανονική κατανομή</a:t>
            </a:r>
            <a:endParaRPr lang="en-US" sz="2400" dirty="0">
              <a:solidFill>
                <a:srgbClr val="33CC33"/>
              </a:solidFill>
              <a:effectLst>
                <a:outerShdw blurRad="38100" dist="38100" dir="2700000" algn="tl">
                  <a:srgbClr val="C0C0C0"/>
                </a:outerShdw>
              </a:effectLst>
              <a:latin typeface="Arial Narrow" pitchFamily="34" charset="0"/>
            </a:endParaRPr>
          </a:p>
        </p:txBody>
      </p:sp>
      <p:sp>
        <p:nvSpPr>
          <p:cNvPr id="78885" name="Line 37"/>
          <p:cNvSpPr>
            <a:spLocks noChangeShapeType="1"/>
          </p:cNvSpPr>
          <p:nvPr/>
        </p:nvSpPr>
        <p:spPr bwMode="auto">
          <a:xfrm>
            <a:off x="3213100" y="2154238"/>
            <a:ext cx="966788"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6" name="Line 38"/>
          <p:cNvSpPr>
            <a:spLocks noChangeShapeType="1"/>
          </p:cNvSpPr>
          <p:nvPr/>
        </p:nvSpPr>
        <p:spPr bwMode="auto">
          <a:xfrm>
            <a:off x="4630738" y="2154238"/>
            <a:ext cx="1228725"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887" name="Rectangle 39"/>
          <p:cNvSpPr>
            <a:spLocks noChangeArrowheads="1"/>
          </p:cNvSpPr>
          <p:nvPr/>
        </p:nvSpPr>
        <p:spPr bwMode="auto">
          <a:xfrm>
            <a:off x="2498725" y="1908175"/>
            <a:ext cx="19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i="1" dirty="0">
                <a:solidFill>
                  <a:srgbClr val="000000"/>
                </a:solidFill>
                <a:latin typeface="Arial Narrow" pitchFamily="34" charset="0"/>
              </a:rPr>
              <a:t>Z</a:t>
            </a:r>
            <a:endParaRPr lang="en-US" altLang="el-GR" sz="2600" dirty="0">
              <a:latin typeface="Arial Narrow" pitchFamily="34" charset="0"/>
            </a:endParaRPr>
          </a:p>
        </p:txBody>
      </p:sp>
      <p:sp>
        <p:nvSpPr>
          <p:cNvPr id="78888" name="Rectangle 40"/>
          <p:cNvSpPr>
            <a:spLocks noChangeArrowheads="1"/>
          </p:cNvSpPr>
          <p:nvPr/>
        </p:nvSpPr>
        <p:spPr bwMode="auto">
          <a:xfrm>
            <a:off x="3238500" y="1671638"/>
            <a:ext cx="21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i="1" dirty="0">
                <a:solidFill>
                  <a:srgbClr val="000000"/>
                </a:solidFill>
                <a:latin typeface="Arial Narrow" pitchFamily="34" charset="0"/>
              </a:rPr>
              <a:t>X</a:t>
            </a:r>
            <a:endParaRPr lang="en-US" altLang="el-GR" sz="2600" dirty="0">
              <a:latin typeface="Arial Narrow" pitchFamily="34" charset="0"/>
            </a:endParaRPr>
          </a:p>
        </p:txBody>
      </p:sp>
      <p:sp>
        <p:nvSpPr>
          <p:cNvPr id="78889" name="Rectangle 41"/>
          <p:cNvSpPr>
            <a:spLocks noChangeArrowheads="1"/>
          </p:cNvSpPr>
          <p:nvPr/>
        </p:nvSpPr>
        <p:spPr bwMode="auto">
          <a:xfrm>
            <a:off x="3903663" y="1671638"/>
            <a:ext cx="19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i="1" dirty="0">
                <a:solidFill>
                  <a:srgbClr val="000000"/>
                </a:solidFill>
                <a:latin typeface="Arial Narrow" pitchFamily="34" charset="0"/>
              </a:rPr>
              <a:t>T</a:t>
            </a:r>
            <a:endParaRPr lang="en-US" altLang="el-GR" sz="2600" dirty="0">
              <a:latin typeface="Arial Narrow" pitchFamily="34" charset="0"/>
            </a:endParaRPr>
          </a:p>
        </p:txBody>
      </p:sp>
      <p:sp>
        <p:nvSpPr>
          <p:cNvPr id="78890" name="Rectangle 42"/>
          <p:cNvSpPr>
            <a:spLocks noChangeArrowheads="1"/>
          </p:cNvSpPr>
          <p:nvPr/>
        </p:nvSpPr>
        <p:spPr bwMode="auto">
          <a:xfrm>
            <a:off x="2876550" y="1868488"/>
            <a:ext cx="1889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891" name="Rectangle 43"/>
          <p:cNvSpPr>
            <a:spLocks noChangeArrowheads="1"/>
          </p:cNvSpPr>
          <p:nvPr/>
        </p:nvSpPr>
        <p:spPr bwMode="auto">
          <a:xfrm>
            <a:off x="3633788" y="1633538"/>
            <a:ext cx="10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892" name="Rectangle 44"/>
          <p:cNvSpPr>
            <a:spLocks noChangeArrowheads="1"/>
          </p:cNvSpPr>
          <p:nvPr/>
        </p:nvSpPr>
        <p:spPr bwMode="auto">
          <a:xfrm>
            <a:off x="4292600" y="1868488"/>
            <a:ext cx="1889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893" name="Rectangle 45"/>
          <p:cNvSpPr>
            <a:spLocks noChangeArrowheads="1"/>
          </p:cNvSpPr>
          <p:nvPr/>
        </p:nvSpPr>
        <p:spPr bwMode="auto">
          <a:xfrm>
            <a:off x="5133975" y="1633538"/>
            <a:ext cx="10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894" name="Rectangle 46"/>
          <p:cNvSpPr>
            <a:spLocks noChangeArrowheads="1"/>
          </p:cNvSpPr>
          <p:nvPr/>
        </p:nvSpPr>
        <p:spPr bwMode="auto">
          <a:xfrm>
            <a:off x="5972175" y="1868488"/>
            <a:ext cx="1889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895" name="Rectangle 47"/>
          <p:cNvSpPr>
            <a:spLocks noChangeArrowheads="1"/>
          </p:cNvSpPr>
          <p:nvPr/>
        </p:nvSpPr>
        <p:spPr bwMode="auto">
          <a:xfrm>
            <a:off x="3541713" y="2157413"/>
            <a:ext cx="16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i="1" dirty="0">
                <a:solidFill>
                  <a:srgbClr val="000000"/>
                </a:solidFill>
                <a:latin typeface="Arial Narrow" pitchFamily="34" charset="0"/>
              </a:rPr>
              <a:t>s</a:t>
            </a:r>
            <a:endParaRPr lang="en-US" altLang="el-GR" sz="2600" dirty="0">
              <a:latin typeface="Arial Narrow" pitchFamily="34" charset="0"/>
            </a:endParaRPr>
          </a:p>
        </p:txBody>
      </p:sp>
      <p:sp>
        <p:nvSpPr>
          <p:cNvPr id="78896" name="Rectangle 48"/>
          <p:cNvSpPr>
            <a:spLocks noChangeArrowheads="1"/>
          </p:cNvSpPr>
          <p:nvPr/>
        </p:nvSpPr>
        <p:spPr bwMode="auto">
          <a:xfrm>
            <a:off x="4630738" y="1671638"/>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50</a:t>
            </a:r>
            <a:endParaRPr lang="en-US" altLang="el-GR" sz="2600" dirty="0">
              <a:latin typeface="Arial Narrow" pitchFamily="34" charset="0"/>
            </a:endParaRPr>
          </a:p>
        </p:txBody>
      </p:sp>
      <p:sp>
        <p:nvSpPr>
          <p:cNvPr id="78897" name="Rectangle 49"/>
          <p:cNvSpPr>
            <a:spLocks noChangeArrowheads="1"/>
          </p:cNvSpPr>
          <p:nvPr/>
        </p:nvSpPr>
        <p:spPr bwMode="auto">
          <a:xfrm>
            <a:off x="5440363" y="1671638"/>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40</a:t>
            </a:r>
            <a:endParaRPr lang="en-US" altLang="el-GR" sz="2600" dirty="0">
              <a:latin typeface="Arial Narrow" pitchFamily="34" charset="0"/>
            </a:endParaRPr>
          </a:p>
        </p:txBody>
      </p:sp>
      <p:sp>
        <p:nvSpPr>
          <p:cNvPr id="78898" name="Rectangle 50"/>
          <p:cNvSpPr>
            <a:spLocks noChangeArrowheads="1"/>
          </p:cNvSpPr>
          <p:nvPr/>
        </p:nvSpPr>
        <p:spPr bwMode="auto">
          <a:xfrm>
            <a:off x="5137150" y="2195513"/>
            <a:ext cx="179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5</a:t>
            </a:r>
            <a:endParaRPr lang="en-US" altLang="el-GR" sz="2600" dirty="0">
              <a:latin typeface="Arial Narrow" pitchFamily="34" charset="0"/>
            </a:endParaRPr>
          </a:p>
        </p:txBody>
      </p:sp>
      <p:sp>
        <p:nvSpPr>
          <p:cNvPr id="78899" name="Rectangle 51"/>
          <p:cNvSpPr>
            <a:spLocks noChangeArrowheads="1"/>
          </p:cNvSpPr>
          <p:nvPr/>
        </p:nvSpPr>
        <p:spPr bwMode="auto">
          <a:xfrm>
            <a:off x="6297613" y="1908175"/>
            <a:ext cx="17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2</a:t>
            </a:r>
            <a:endParaRPr lang="en-US" altLang="el-GR" sz="2600" dirty="0">
              <a:latin typeface="Arial Narrow" pitchFamily="34" charset="0"/>
            </a:endParaRPr>
          </a:p>
        </p:txBody>
      </p:sp>
      <p:sp>
        <p:nvSpPr>
          <p:cNvPr id="78900" name="Rectangle 52"/>
          <p:cNvSpPr>
            <a:spLocks noChangeArrowheads="1"/>
          </p:cNvSpPr>
          <p:nvPr/>
        </p:nvSpPr>
        <p:spPr bwMode="auto">
          <a:xfrm>
            <a:off x="6586538" y="1908175"/>
            <a:ext cx="17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0</a:t>
            </a:r>
            <a:endParaRPr lang="en-US" altLang="el-GR" sz="2600" dirty="0">
              <a:latin typeface="Arial Narrow" pitchFamily="34" charset="0"/>
            </a:endParaRPr>
          </a:p>
        </p:txBody>
      </p:sp>
      <p:sp>
        <p:nvSpPr>
          <p:cNvPr id="78901" name="Rectangle 53"/>
          <p:cNvSpPr>
            <a:spLocks noChangeArrowheads="1"/>
          </p:cNvSpPr>
          <p:nvPr/>
        </p:nvSpPr>
        <p:spPr bwMode="auto">
          <a:xfrm>
            <a:off x="6496050" y="1908175"/>
            <a:ext cx="9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100" dirty="0">
                <a:solidFill>
                  <a:srgbClr val="000000"/>
                </a:solidFill>
                <a:latin typeface="Arial Narrow" pitchFamily="34" charset="0"/>
              </a:rPr>
              <a:t>.</a:t>
            </a:r>
            <a:endParaRPr lang="en-US" altLang="el-GR" sz="2600" dirty="0">
              <a:latin typeface="Arial Narrow" pitchFamily="34" charset="0"/>
            </a:endParaRPr>
          </a:p>
        </p:txBody>
      </p:sp>
      <p:sp>
        <p:nvSpPr>
          <p:cNvPr id="78902" name="Freeform 54"/>
          <p:cNvSpPr>
            <a:spLocks/>
          </p:cNvSpPr>
          <p:nvPr/>
        </p:nvSpPr>
        <p:spPr bwMode="auto">
          <a:xfrm>
            <a:off x="6888163" y="3992563"/>
            <a:ext cx="679450" cy="1552575"/>
          </a:xfrm>
          <a:custGeom>
            <a:avLst/>
            <a:gdLst>
              <a:gd name="T0" fmla="*/ 0 w 385"/>
              <a:gd name="T1" fmla="*/ 0 h 913"/>
              <a:gd name="T2" fmla="*/ 2147483647 w 385"/>
              <a:gd name="T3" fmla="*/ 2147483647 h 913"/>
              <a:gd name="T4" fmla="*/ 2147483647 w 385"/>
              <a:gd name="T5" fmla="*/ 2147483647 h 913"/>
              <a:gd name="T6" fmla="*/ 2147483647 w 385"/>
              <a:gd name="T7" fmla="*/ 2147483647 h 913"/>
              <a:gd name="T8" fmla="*/ 2147483647 w 385"/>
              <a:gd name="T9" fmla="*/ 2147483647 h 913"/>
              <a:gd name="T10" fmla="*/ 2147483647 w 385"/>
              <a:gd name="T11" fmla="*/ 2147483647 h 913"/>
              <a:gd name="T12" fmla="*/ 2147483647 w 385"/>
              <a:gd name="T13" fmla="*/ 2147483647 h 913"/>
              <a:gd name="T14" fmla="*/ 2147483647 w 385"/>
              <a:gd name="T15" fmla="*/ 2147483647 h 913"/>
              <a:gd name="T16" fmla="*/ 0 w 385"/>
              <a:gd name="T17" fmla="*/ 2147483647 h 913"/>
              <a:gd name="T18" fmla="*/ 0 w 385"/>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913"/>
              <a:gd name="T32" fmla="*/ 385 w 385"/>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913">
                <a:moveTo>
                  <a:pt x="0" y="0"/>
                </a:moveTo>
                <a:lnTo>
                  <a:pt x="97" y="49"/>
                </a:lnTo>
                <a:lnTo>
                  <a:pt x="167" y="145"/>
                </a:lnTo>
                <a:lnTo>
                  <a:pt x="216" y="216"/>
                </a:lnTo>
                <a:lnTo>
                  <a:pt x="289" y="337"/>
                </a:lnTo>
                <a:lnTo>
                  <a:pt x="336" y="432"/>
                </a:lnTo>
                <a:lnTo>
                  <a:pt x="385" y="528"/>
                </a:lnTo>
                <a:lnTo>
                  <a:pt x="385" y="913"/>
                </a:lnTo>
                <a:lnTo>
                  <a:pt x="0" y="913"/>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8903" name="Freeform 55"/>
          <p:cNvSpPr>
            <a:spLocks/>
          </p:cNvSpPr>
          <p:nvPr/>
        </p:nvSpPr>
        <p:spPr bwMode="auto">
          <a:xfrm>
            <a:off x="5481638" y="3992563"/>
            <a:ext cx="1406525" cy="1563687"/>
          </a:xfrm>
          <a:custGeom>
            <a:avLst/>
            <a:gdLst>
              <a:gd name="T0" fmla="*/ 2147483647 w 797"/>
              <a:gd name="T1" fmla="*/ 0 h 920"/>
              <a:gd name="T2" fmla="*/ 2147483647 w 797"/>
              <a:gd name="T3" fmla="*/ 2147483647 h 920"/>
              <a:gd name="T4" fmla="*/ 2147483647 w 797"/>
              <a:gd name="T5" fmla="*/ 2147483647 h 920"/>
              <a:gd name="T6" fmla="*/ 2147483647 w 797"/>
              <a:gd name="T7" fmla="*/ 2147483647 h 920"/>
              <a:gd name="T8" fmla="*/ 2147483647 w 797"/>
              <a:gd name="T9" fmla="*/ 2147483647 h 920"/>
              <a:gd name="T10" fmla="*/ 2147483647 w 797"/>
              <a:gd name="T11" fmla="*/ 2147483647 h 920"/>
              <a:gd name="T12" fmla="*/ 2147483647 w 797"/>
              <a:gd name="T13" fmla="*/ 2147483647 h 920"/>
              <a:gd name="T14" fmla="*/ 0 w 797"/>
              <a:gd name="T15" fmla="*/ 2147483647 h 920"/>
              <a:gd name="T16" fmla="*/ 2147483647 w 797"/>
              <a:gd name="T17" fmla="*/ 2147483647 h 920"/>
              <a:gd name="T18" fmla="*/ 2147483647 w 797"/>
              <a:gd name="T19" fmla="*/ 0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920"/>
              <a:gd name="T32" fmla="*/ 797 w 797"/>
              <a:gd name="T33" fmla="*/ 920 h 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920">
                <a:moveTo>
                  <a:pt x="797" y="0"/>
                </a:moveTo>
                <a:lnTo>
                  <a:pt x="701" y="49"/>
                </a:lnTo>
                <a:lnTo>
                  <a:pt x="629" y="145"/>
                </a:lnTo>
                <a:lnTo>
                  <a:pt x="582" y="216"/>
                </a:lnTo>
                <a:lnTo>
                  <a:pt x="509" y="337"/>
                </a:lnTo>
                <a:lnTo>
                  <a:pt x="460" y="432"/>
                </a:lnTo>
                <a:lnTo>
                  <a:pt x="258" y="736"/>
                </a:lnTo>
                <a:lnTo>
                  <a:pt x="0" y="920"/>
                </a:lnTo>
                <a:lnTo>
                  <a:pt x="797" y="913"/>
                </a:lnTo>
                <a:lnTo>
                  <a:pt x="797"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8904" name="Line 56"/>
          <p:cNvSpPr>
            <a:spLocks noChangeShapeType="1"/>
          </p:cNvSpPr>
          <p:nvPr/>
        </p:nvSpPr>
        <p:spPr bwMode="auto">
          <a:xfrm>
            <a:off x="6888163" y="3992563"/>
            <a:ext cx="1587" cy="1552575"/>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05" name="Line 57"/>
          <p:cNvSpPr>
            <a:spLocks noChangeShapeType="1"/>
          </p:cNvSpPr>
          <p:nvPr/>
        </p:nvSpPr>
        <p:spPr bwMode="auto">
          <a:xfrm>
            <a:off x="7567613" y="4868863"/>
            <a:ext cx="1587" cy="6873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06" name="Freeform 58"/>
          <p:cNvSpPr>
            <a:spLocks/>
          </p:cNvSpPr>
          <p:nvPr/>
        </p:nvSpPr>
        <p:spPr bwMode="auto">
          <a:xfrm>
            <a:off x="6888163" y="3978275"/>
            <a:ext cx="1687512" cy="1566863"/>
          </a:xfrm>
          <a:custGeom>
            <a:avLst/>
            <a:gdLst>
              <a:gd name="T0" fmla="*/ 2147483647 w 957"/>
              <a:gd name="T1" fmla="*/ 2147483647 h 921"/>
              <a:gd name="T2" fmla="*/ 2147483647 w 957"/>
              <a:gd name="T3" fmla="*/ 2147483647 h 921"/>
              <a:gd name="T4" fmla="*/ 2147483647 w 957"/>
              <a:gd name="T5" fmla="*/ 2147483647 h 921"/>
              <a:gd name="T6" fmla="*/ 2147483647 w 957"/>
              <a:gd name="T7" fmla="*/ 2147483647 h 921"/>
              <a:gd name="T8" fmla="*/ 2147483647 w 957"/>
              <a:gd name="T9" fmla="*/ 2147483647 h 921"/>
              <a:gd name="T10" fmla="*/ 2147483647 w 957"/>
              <a:gd name="T11" fmla="*/ 2147483647 h 921"/>
              <a:gd name="T12" fmla="*/ 2147483647 w 957"/>
              <a:gd name="T13" fmla="*/ 2147483647 h 921"/>
              <a:gd name="T14" fmla="*/ 2147483647 w 957"/>
              <a:gd name="T15" fmla="*/ 2147483647 h 921"/>
              <a:gd name="T16" fmla="*/ 2147483647 w 957"/>
              <a:gd name="T17" fmla="*/ 2147483647 h 921"/>
              <a:gd name="T18" fmla="*/ 2147483647 w 957"/>
              <a:gd name="T19" fmla="*/ 2147483647 h 921"/>
              <a:gd name="T20" fmla="*/ 2147483647 w 957"/>
              <a:gd name="T21" fmla="*/ 2147483647 h 921"/>
              <a:gd name="T22" fmla="*/ 2147483647 w 957"/>
              <a:gd name="T23" fmla="*/ 2147483647 h 921"/>
              <a:gd name="T24" fmla="*/ 2147483647 w 957"/>
              <a:gd name="T25" fmla="*/ 2147483647 h 921"/>
              <a:gd name="T26" fmla="*/ 2147483647 w 957"/>
              <a:gd name="T27" fmla="*/ 2147483647 h 921"/>
              <a:gd name="T28" fmla="*/ 2147483647 w 957"/>
              <a:gd name="T29" fmla="*/ 2147483647 h 921"/>
              <a:gd name="T30" fmla="*/ 0 w 957"/>
              <a:gd name="T31" fmla="*/ 0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7"/>
              <a:gd name="T49" fmla="*/ 0 h 921"/>
              <a:gd name="T50" fmla="*/ 957 w 957"/>
              <a:gd name="T51" fmla="*/ 921 h 9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7" h="921">
                <a:moveTo>
                  <a:pt x="957" y="921"/>
                </a:moveTo>
                <a:lnTo>
                  <a:pt x="857" y="911"/>
                </a:lnTo>
                <a:lnTo>
                  <a:pt x="806" y="899"/>
                </a:lnTo>
                <a:lnTo>
                  <a:pt x="756" y="885"/>
                </a:lnTo>
                <a:lnTo>
                  <a:pt x="705" y="864"/>
                </a:lnTo>
                <a:lnTo>
                  <a:pt x="654" y="834"/>
                </a:lnTo>
                <a:lnTo>
                  <a:pt x="605" y="797"/>
                </a:lnTo>
                <a:lnTo>
                  <a:pt x="503" y="691"/>
                </a:lnTo>
                <a:lnTo>
                  <a:pt x="403" y="540"/>
                </a:lnTo>
                <a:lnTo>
                  <a:pt x="303" y="359"/>
                </a:lnTo>
                <a:lnTo>
                  <a:pt x="252" y="267"/>
                </a:lnTo>
                <a:lnTo>
                  <a:pt x="201" y="182"/>
                </a:lnTo>
                <a:lnTo>
                  <a:pt x="152" y="108"/>
                </a:lnTo>
                <a:lnTo>
                  <a:pt x="101" y="49"/>
                </a:lnTo>
                <a:lnTo>
                  <a:pt x="50" y="12"/>
                </a:lnTo>
                <a:lnTo>
                  <a:pt x="0" y="0"/>
                </a:lnTo>
              </a:path>
            </a:pathLst>
          </a:custGeom>
          <a:noFill/>
          <a:ln w="523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907" name="Freeform 59"/>
          <p:cNvSpPr>
            <a:spLocks/>
          </p:cNvSpPr>
          <p:nvPr/>
        </p:nvSpPr>
        <p:spPr bwMode="auto">
          <a:xfrm>
            <a:off x="5197475" y="3978275"/>
            <a:ext cx="1690688" cy="1566863"/>
          </a:xfrm>
          <a:custGeom>
            <a:avLst/>
            <a:gdLst>
              <a:gd name="T0" fmla="*/ 0 w 958"/>
              <a:gd name="T1" fmla="*/ 2147483647 h 921"/>
              <a:gd name="T2" fmla="*/ 2147483647 w 958"/>
              <a:gd name="T3" fmla="*/ 2147483647 h 921"/>
              <a:gd name="T4" fmla="*/ 2147483647 w 958"/>
              <a:gd name="T5" fmla="*/ 2147483647 h 921"/>
              <a:gd name="T6" fmla="*/ 2147483647 w 958"/>
              <a:gd name="T7" fmla="*/ 2147483647 h 921"/>
              <a:gd name="T8" fmla="*/ 2147483647 w 958"/>
              <a:gd name="T9" fmla="*/ 2147483647 h 921"/>
              <a:gd name="T10" fmla="*/ 2147483647 w 958"/>
              <a:gd name="T11" fmla="*/ 2147483647 h 921"/>
              <a:gd name="T12" fmla="*/ 2147483647 w 958"/>
              <a:gd name="T13" fmla="*/ 2147483647 h 921"/>
              <a:gd name="T14" fmla="*/ 2147483647 w 958"/>
              <a:gd name="T15" fmla="*/ 2147483647 h 921"/>
              <a:gd name="T16" fmla="*/ 2147483647 w 958"/>
              <a:gd name="T17" fmla="*/ 2147483647 h 921"/>
              <a:gd name="T18" fmla="*/ 2147483647 w 958"/>
              <a:gd name="T19" fmla="*/ 2147483647 h 921"/>
              <a:gd name="T20" fmla="*/ 2147483647 w 958"/>
              <a:gd name="T21" fmla="*/ 2147483647 h 921"/>
              <a:gd name="T22" fmla="*/ 2147483647 w 958"/>
              <a:gd name="T23" fmla="*/ 2147483647 h 921"/>
              <a:gd name="T24" fmla="*/ 2147483647 w 958"/>
              <a:gd name="T25" fmla="*/ 2147483647 h 921"/>
              <a:gd name="T26" fmla="*/ 2147483647 w 958"/>
              <a:gd name="T27" fmla="*/ 2147483647 h 921"/>
              <a:gd name="T28" fmla="*/ 2147483647 w 958"/>
              <a:gd name="T29" fmla="*/ 2147483647 h 921"/>
              <a:gd name="T30" fmla="*/ 2147483647 w 958"/>
              <a:gd name="T31" fmla="*/ 0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8"/>
              <a:gd name="T49" fmla="*/ 0 h 921"/>
              <a:gd name="T50" fmla="*/ 958 w 958"/>
              <a:gd name="T51" fmla="*/ 921 h 9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8" h="921">
                <a:moveTo>
                  <a:pt x="0" y="921"/>
                </a:moveTo>
                <a:lnTo>
                  <a:pt x="100" y="911"/>
                </a:lnTo>
                <a:lnTo>
                  <a:pt x="151" y="899"/>
                </a:lnTo>
                <a:lnTo>
                  <a:pt x="203" y="885"/>
                </a:lnTo>
                <a:lnTo>
                  <a:pt x="252" y="864"/>
                </a:lnTo>
                <a:lnTo>
                  <a:pt x="303" y="834"/>
                </a:lnTo>
                <a:lnTo>
                  <a:pt x="354" y="797"/>
                </a:lnTo>
                <a:lnTo>
                  <a:pt x="454" y="691"/>
                </a:lnTo>
                <a:lnTo>
                  <a:pt x="554" y="540"/>
                </a:lnTo>
                <a:lnTo>
                  <a:pt x="656" y="359"/>
                </a:lnTo>
                <a:lnTo>
                  <a:pt x="705" y="267"/>
                </a:lnTo>
                <a:lnTo>
                  <a:pt x="756" y="182"/>
                </a:lnTo>
                <a:lnTo>
                  <a:pt x="807" y="108"/>
                </a:lnTo>
                <a:lnTo>
                  <a:pt x="856" y="49"/>
                </a:lnTo>
                <a:lnTo>
                  <a:pt x="907" y="12"/>
                </a:lnTo>
                <a:lnTo>
                  <a:pt x="958" y="0"/>
                </a:lnTo>
              </a:path>
            </a:pathLst>
          </a:custGeom>
          <a:noFill/>
          <a:ln w="523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908" name="Freeform 60"/>
          <p:cNvSpPr>
            <a:spLocks/>
          </p:cNvSpPr>
          <p:nvPr/>
        </p:nvSpPr>
        <p:spPr bwMode="auto">
          <a:xfrm>
            <a:off x="5197475" y="4014788"/>
            <a:ext cx="3378200" cy="1530350"/>
          </a:xfrm>
          <a:custGeom>
            <a:avLst/>
            <a:gdLst>
              <a:gd name="T0" fmla="*/ 0 w 1915"/>
              <a:gd name="T1" fmla="*/ 0 h 900"/>
              <a:gd name="T2" fmla="*/ 0 w 1915"/>
              <a:gd name="T3" fmla="*/ 2147483647 h 900"/>
              <a:gd name="T4" fmla="*/ 2147483647 w 1915"/>
              <a:gd name="T5" fmla="*/ 2147483647 h 900"/>
              <a:gd name="T6" fmla="*/ 0 60000 65536"/>
              <a:gd name="T7" fmla="*/ 0 60000 65536"/>
              <a:gd name="T8" fmla="*/ 0 60000 65536"/>
              <a:gd name="T9" fmla="*/ 0 w 1915"/>
              <a:gd name="T10" fmla="*/ 0 h 900"/>
              <a:gd name="T11" fmla="*/ 1915 w 1915"/>
              <a:gd name="T12" fmla="*/ 900 h 900"/>
            </a:gdLst>
            <a:ahLst/>
            <a:cxnLst>
              <a:cxn ang="T6">
                <a:pos x="T0" y="T1"/>
              </a:cxn>
              <a:cxn ang="T7">
                <a:pos x="T2" y="T3"/>
              </a:cxn>
              <a:cxn ang="T8">
                <a:pos x="T4" y="T5"/>
              </a:cxn>
            </a:cxnLst>
            <a:rect l="T9" t="T10" r="T11" b="T12"/>
            <a:pathLst>
              <a:path w="1915" h="900">
                <a:moveTo>
                  <a:pt x="0" y="0"/>
                </a:moveTo>
                <a:lnTo>
                  <a:pt x="0" y="900"/>
                </a:lnTo>
                <a:lnTo>
                  <a:pt x="1915" y="90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78909" name="Line 61"/>
          <p:cNvSpPr>
            <a:spLocks noChangeShapeType="1"/>
          </p:cNvSpPr>
          <p:nvPr/>
        </p:nvSpPr>
        <p:spPr bwMode="auto">
          <a:xfrm>
            <a:off x="5157788" y="4014788"/>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0" name="Line 62"/>
          <p:cNvSpPr>
            <a:spLocks noChangeShapeType="1"/>
          </p:cNvSpPr>
          <p:nvPr/>
        </p:nvSpPr>
        <p:spPr bwMode="auto">
          <a:xfrm>
            <a:off x="5157788" y="4165600"/>
            <a:ext cx="39687"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1" name="Line 63"/>
          <p:cNvSpPr>
            <a:spLocks noChangeShapeType="1"/>
          </p:cNvSpPr>
          <p:nvPr/>
        </p:nvSpPr>
        <p:spPr bwMode="auto">
          <a:xfrm>
            <a:off x="5157788" y="4318000"/>
            <a:ext cx="39687"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2" name="Line 64"/>
          <p:cNvSpPr>
            <a:spLocks noChangeShapeType="1"/>
          </p:cNvSpPr>
          <p:nvPr/>
        </p:nvSpPr>
        <p:spPr bwMode="auto">
          <a:xfrm>
            <a:off x="5157788" y="4471988"/>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3" name="Line 65"/>
          <p:cNvSpPr>
            <a:spLocks noChangeShapeType="1"/>
          </p:cNvSpPr>
          <p:nvPr/>
        </p:nvSpPr>
        <p:spPr bwMode="auto">
          <a:xfrm>
            <a:off x="5157788" y="4625975"/>
            <a:ext cx="39687"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4" name="Line 66"/>
          <p:cNvSpPr>
            <a:spLocks noChangeShapeType="1"/>
          </p:cNvSpPr>
          <p:nvPr/>
        </p:nvSpPr>
        <p:spPr bwMode="auto">
          <a:xfrm>
            <a:off x="5157788" y="4779963"/>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5" name="Line 67"/>
          <p:cNvSpPr>
            <a:spLocks noChangeShapeType="1"/>
          </p:cNvSpPr>
          <p:nvPr/>
        </p:nvSpPr>
        <p:spPr bwMode="auto">
          <a:xfrm>
            <a:off x="5157788" y="4932363"/>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6" name="Line 68"/>
          <p:cNvSpPr>
            <a:spLocks noChangeShapeType="1"/>
          </p:cNvSpPr>
          <p:nvPr/>
        </p:nvSpPr>
        <p:spPr bwMode="auto">
          <a:xfrm>
            <a:off x="5157788" y="5087938"/>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7" name="Line 69"/>
          <p:cNvSpPr>
            <a:spLocks noChangeShapeType="1"/>
          </p:cNvSpPr>
          <p:nvPr/>
        </p:nvSpPr>
        <p:spPr bwMode="auto">
          <a:xfrm>
            <a:off x="5157788" y="5240338"/>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8" name="Line 70"/>
          <p:cNvSpPr>
            <a:spLocks noChangeShapeType="1"/>
          </p:cNvSpPr>
          <p:nvPr/>
        </p:nvSpPr>
        <p:spPr bwMode="auto">
          <a:xfrm>
            <a:off x="5157788" y="5389563"/>
            <a:ext cx="39687"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19" name="Line 71"/>
          <p:cNvSpPr>
            <a:spLocks noChangeShapeType="1"/>
          </p:cNvSpPr>
          <p:nvPr/>
        </p:nvSpPr>
        <p:spPr bwMode="auto">
          <a:xfrm>
            <a:off x="8575675" y="5545138"/>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0" name="Line 72"/>
          <p:cNvSpPr>
            <a:spLocks noChangeShapeType="1"/>
          </p:cNvSpPr>
          <p:nvPr/>
        </p:nvSpPr>
        <p:spPr bwMode="auto">
          <a:xfrm>
            <a:off x="8239125" y="5545138"/>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1" name="Line 73"/>
          <p:cNvSpPr>
            <a:spLocks noChangeShapeType="1"/>
          </p:cNvSpPr>
          <p:nvPr/>
        </p:nvSpPr>
        <p:spPr bwMode="auto">
          <a:xfrm>
            <a:off x="7900988" y="5545138"/>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2" name="Line 74"/>
          <p:cNvSpPr>
            <a:spLocks noChangeShapeType="1"/>
          </p:cNvSpPr>
          <p:nvPr/>
        </p:nvSpPr>
        <p:spPr bwMode="auto">
          <a:xfrm>
            <a:off x="7562850" y="5545138"/>
            <a:ext cx="3175"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3" name="Line 75"/>
          <p:cNvSpPr>
            <a:spLocks noChangeShapeType="1"/>
          </p:cNvSpPr>
          <p:nvPr/>
        </p:nvSpPr>
        <p:spPr bwMode="auto">
          <a:xfrm>
            <a:off x="7224713" y="5545138"/>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4" name="Line 76"/>
          <p:cNvSpPr>
            <a:spLocks noChangeShapeType="1"/>
          </p:cNvSpPr>
          <p:nvPr/>
        </p:nvSpPr>
        <p:spPr bwMode="auto">
          <a:xfrm>
            <a:off x="6888163" y="5545138"/>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5" name="Line 77"/>
          <p:cNvSpPr>
            <a:spLocks noChangeShapeType="1"/>
          </p:cNvSpPr>
          <p:nvPr/>
        </p:nvSpPr>
        <p:spPr bwMode="auto">
          <a:xfrm>
            <a:off x="6550025" y="5545138"/>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6" name="Line 78"/>
          <p:cNvSpPr>
            <a:spLocks noChangeShapeType="1"/>
          </p:cNvSpPr>
          <p:nvPr/>
        </p:nvSpPr>
        <p:spPr bwMode="auto">
          <a:xfrm>
            <a:off x="6213475" y="5545138"/>
            <a:ext cx="3175"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7" name="Line 79"/>
          <p:cNvSpPr>
            <a:spLocks noChangeShapeType="1"/>
          </p:cNvSpPr>
          <p:nvPr/>
        </p:nvSpPr>
        <p:spPr bwMode="auto">
          <a:xfrm>
            <a:off x="5873750" y="5545138"/>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8928" name="Line 80"/>
          <p:cNvSpPr>
            <a:spLocks noChangeShapeType="1"/>
          </p:cNvSpPr>
          <p:nvPr/>
        </p:nvSpPr>
        <p:spPr bwMode="auto">
          <a:xfrm>
            <a:off x="5538788" y="5545138"/>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grpSp>
        <p:nvGrpSpPr>
          <p:cNvPr id="78929" name="Group 81"/>
          <p:cNvGrpSpPr>
            <a:grpSpLocks/>
          </p:cNvGrpSpPr>
          <p:nvPr/>
        </p:nvGrpSpPr>
        <p:grpSpPr bwMode="auto">
          <a:xfrm>
            <a:off x="2898775" y="3624263"/>
            <a:ext cx="2741613" cy="1258887"/>
            <a:chOff x="1825" y="2388"/>
            <a:chExt cx="1728" cy="793"/>
          </a:xfrm>
        </p:grpSpPr>
        <p:sp>
          <p:nvSpPr>
            <p:cNvPr id="78931" name="Freeform 82"/>
            <p:cNvSpPr>
              <a:spLocks/>
            </p:cNvSpPr>
            <p:nvPr/>
          </p:nvSpPr>
          <p:spPr bwMode="auto">
            <a:xfrm>
              <a:off x="1827" y="2422"/>
              <a:ext cx="1726" cy="759"/>
            </a:xfrm>
            <a:custGeom>
              <a:avLst/>
              <a:gdLst>
                <a:gd name="T0" fmla="*/ 0 w 1726"/>
                <a:gd name="T1" fmla="*/ 386 h 759"/>
                <a:gd name="T2" fmla="*/ 86 w 1726"/>
                <a:gd name="T3" fmla="*/ 282 h 759"/>
                <a:gd name="T4" fmla="*/ 151 w 1726"/>
                <a:gd name="T5" fmla="*/ 227 h 759"/>
                <a:gd name="T6" fmla="*/ 224 w 1726"/>
                <a:gd name="T7" fmla="*/ 175 h 759"/>
                <a:gd name="T8" fmla="*/ 304 w 1726"/>
                <a:gd name="T9" fmla="*/ 134 h 759"/>
                <a:gd name="T10" fmla="*/ 394 w 1726"/>
                <a:gd name="T11" fmla="*/ 93 h 759"/>
                <a:gd name="T12" fmla="*/ 502 w 1726"/>
                <a:gd name="T13" fmla="*/ 57 h 759"/>
                <a:gd name="T14" fmla="*/ 646 w 1726"/>
                <a:gd name="T15" fmla="*/ 20 h 759"/>
                <a:gd name="T16" fmla="*/ 778 w 1726"/>
                <a:gd name="T17" fmla="*/ 6 h 759"/>
                <a:gd name="T18" fmla="*/ 896 w 1726"/>
                <a:gd name="T19" fmla="*/ 2 h 759"/>
                <a:gd name="T20" fmla="*/ 1021 w 1726"/>
                <a:gd name="T21" fmla="*/ 14 h 759"/>
                <a:gd name="T22" fmla="*/ 1132 w 1726"/>
                <a:gd name="T23" fmla="*/ 36 h 759"/>
                <a:gd name="T24" fmla="*/ 1236 w 1726"/>
                <a:gd name="T25" fmla="*/ 79 h 759"/>
                <a:gd name="T26" fmla="*/ 1342 w 1726"/>
                <a:gd name="T27" fmla="*/ 147 h 759"/>
                <a:gd name="T28" fmla="*/ 1426 w 1726"/>
                <a:gd name="T29" fmla="*/ 225 h 759"/>
                <a:gd name="T30" fmla="*/ 1472 w 1726"/>
                <a:gd name="T31" fmla="*/ 277 h 759"/>
                <a:gd name="T32" fmla="*/ 1594 w 1726"/>
                <a:gd name="T33" fmla="*/ 94 h 759"/>
                <a:gd name="T34" fmla="*/ 1596 w 1726"/>
                <a:gd name="T35" fmla="*/ 197 h 759"/>
                <a:gd name="T36" fmla="*/ 1605 w 1726"/>
                <a:gd name="T37" fmla="*/ 300 h 759"/>
                <a:gd name="T38" fmla="*/ 1624 w 1726"/>
                <a:gd name="T39" fmla="*/ 398 h 759"/>
                <a:gd name="T40" fmla="*/ 1651 w 1726"/>
                <a:gd name="T41" fmla="*/ 499 h 759"/>
                <a:gd name="T42" fmla="*/ 1706 w 1726"/>
                <a:gd name="T43" fmla="*/ 627 h 759"/>
                <a:gd name="T44" fmla="*/ 1685 w 1726"/>
                <a:gd name="T45" fmla="*/ 685 h 759"/>
                <a:gd name="T46" fmla="*/ 1601 w 1726"/>
                <a:gd name="T47" fmla="*/ 667 h 759"/>
                <a:gd name="T48" fmla="*/ 1534 w 1726"/>
                <a:gd name="T49" fmla="*/ 664 h 759"/>
                <a:gd name="T50" fmla="*/ 1469 w 1726"/>
                <a:gd name="T51" fmla="*/ 671 h 759"/>
                <a:gd name="T52" fmla="*/ 1403 w 1726"/>
                <a:gd name="T53" fmla="*/ 690 h 759"/>
                <a:gd name="T54" fmla="*/ 1330 w 1726"/>
                <a:gd name="T55" fmla="*/ 723 h 759"/>
                <a:gd name="T56" fmla="*/ 1259 w 1726"/>
                <a:gd name="T57" fmla="*/ 687 h 759"/>
                <a:gd name="T58" fmla="*/ 1345 w 1726"/>
                <a:gd name="T59" fmla="*/ 482 h 759"/>
                <a:gd name="T60" fmla="*/ 1237 w 1726"/>
                <a:gd name="T61" fmla="*/ 396 h 759"/>
                <a:gd name="T62" fmla="*/ 1131 w 1726"/>
                <a:gd name="T63" fmla="*/ 328 h 759"/>
                <a:gd name="T64" fmla="*/ 1036 w 1726"/>
                <a:gd name="T65" fmla="*/ 277 h 759"/>
                <a:gd name="T66" fmla="*/ 921 w 1726"/>
                <a:gd name="T67" fmla="*/ 232 h 759"/>
                <a:gd name="T68" fmla="*/ 811 w 1726"/>
                <a:gd name="T69" fmla="*/ 209 h 759"/>
                <a:gd name="T70" fmla="*/ 707 w 1726"/>
                <a:gd name="T71" fmla="*/ 195 h 759"/>
                <a:gd name="T72" fmla="*/ 587 w 1726"/>
                <a:gd name="T73" fmla="*/ 201 h 759"/>
                <a:gd name="T74" fmla="*/ 470 w 1726"/>
                <a:gd name="T75" fmla="*/ 211 h 759"/>
                <a:gd name="T76" fmla="*/ 334 w 1726"/>
                <a:gd name="T77" fmla="*/ 232 h 759"/>
                <a:gd name="T78" fmla="*/ 231 w 1726"/>
                <a:gd name="T79" fmla="*/ 266 h 759"/>
                <a:gd name="T80" fmla="*/ 158 w 1726"/>
                <a:gd name="T81" fmla="*/ 301 h 759"/>
                <a:gd name="T82" fmla="*/ 97 w 1726"/>
                <a:gd name="T83" fmla="*/ 343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6"/>
                <a:gd name="T127" fmla="*/ 0 h 759"/>
                <a:gd name="T128" fmla="*/ 1726 w 1726"/>
                <a:gd name="T129" fmla="*/ 759 h 7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6" h="759">
                  <a:moveTo>
                    <a:pt x="7" y="425"/>
                  </a:moveTo>
                  <a:lnTo>
                    <a:pt x="0" y="386"/>
                  </a:lnTo>
                  <a:lnTo>
                    <a:pt x="52" y="320"/>
                  </a:lnTo>
                  <a:lnTo>
                    <a:pt x="86" y="282"/>
                  </a:lnTo>
                  <a:lnTo>
                    <a:pt x="122" y="255"/>
                  </a:lnTo>
                  <a:lnTo>
                    <a:pt x="151" y="227"/>
                  </a:lnTo>
                  <a:lnTo>
                    <a:pt x="190" y="200"/>
                  </a:lnTo>
                  <a:lnTo>
                    <a:pt x="224" y="175"/>
                  </a:lnTo>
                  <a:lnTo>
                    <a:pt x="269" y="153"/>
                  </a:lnTo>
                  <a:lnTo>
                    <a:pt x="304" y="134"/>
                  </a:lnTo>
                  <a:lnTo>
                    <a:pt x="341" y="113"/>
                  </a:lnTo>
                  <a:lnTo>
                    <a:pt x="394" y="93"/>
                  </a:lnTo>
                  <a:lnTo>
                    <a:pt x="443" y="75"/>
                  </a:lnTo>
                  <a:lnTo>
                    <a:pt x="502" y="57"/>
                  </a:lnTo>
                  <a:lnTo>
                    <a:pt x="581" y="34"/>
                  </a:lnTo>
                  <a:lnTo>
                    <a:pt x="646" y="20"/>
                  </a:lnTo>
                  <a:lnTo>
                    <a:pt x="700" y="14"/>
                  </a:lnTo>
                  <a:lnTo>
                    <a:pt x="778" y="6"/>
                  </a:lnTo>
                  <a:lnTo>
                    <a:pt x="837" y="0"/>
                  </a:lnTo>
                  <a:lnTo>
                    <a:pt x="896" y="2"/>
                  </a:lnTo>
                  <a:lnTo>
                    <a:pt x="958" y="4"/>
                  </a:lnTo>
                  <a:lnTo>
                    <a:pt x="1021" y="14"/>
                  </a:lnTo>
                  <a:lnTo>
                    <a:pt x="1076" y="22"/>
                  </a:lnTo>
                  <a:lnTo>
                    <a:pt x="1132" y="36"/>
                  </a:lnTo>
                  <a:lnTo>
                    <a:pt x="1185" y="57"/>
                  </a:lnTo>
                  <a:lnTo>
                    <a:pt x="1236" y="79"/>
                  </a:lnTo>
                  <a:lnTo>
                    <a:pt x="1290" y="108"/>
                  </a:lnTo>
                  <a:lnTo>
                    <a:pt x="1342" y="147"/>
                  </a:lnTo>
                  <a:lnTo>
                    <a:pt x="1382" y="181"/>
                  </a:lnTo>
                  <a:lnTo>
                    <a:pt x="1426" y="225"/>
                  </a:lnTo>
                  <a:lnTo>
                    <a:pt x="1457" y="258"/>
                  </a:lnTo>
                  <a:lnTo>
                    <a:pt x="1472" y="277"/>
                  </a:lnTo>
                  <a:lnTo>
                    <a:pt x="1582" y="46"/>
                  </a:lnTo>
                  <a:lnTo>
                    <a:pt x="1594" y="94"/>
                  </a:lnTo>
                  <a:lnTo>
                    <a:pt x="1594" y="147"/>
                  </a:lnTo>
                  <a:lnTo>
                    <a:pt x="1596" y="197"/>
                  </a:lnTo>
                  <a:lnTo>
                    <a:pt x="1600" y="247"/>
                  </a:lnTo>
                  <a:lnTo>
                    <a:pt x="1605" y="300"/>
                  </a:lnTo>
                  <a:lnTo>
                    <a:pt x="1615" y="354"/>
                  </a:lnTo>
                  <a:lnTo>
                    <a:pt x="1624" y="398"/>
                  </a:lnTo>
                  <a:lnTo>
                    <a:pt x="1637" y="450"/>
                  </a:lnTo>
                  <a:lnTo>
                    <a:pt x="1651" y="499"/>
                  </a:lnTo>
                  <a:lnTo>
                    <a:pt x="1671" y="561"/>
                  </a:lnTo>
                  <a:lnTo>
                    <a:pt x="1706" y="627"/>
                  </a:lnTo>
                  <a:lnTo>
                    <a:pt x="1725" y="698"/>
                  </a:lnTo>
                  <a:lnTo>
                    <a:pt x="1685" y="685"/>
                  </a:lnTo>
                  <a:lnTo>
                    <a:pt x="1646" y="676"/>
                  </a:lnTo>
                  <a:lnTo>
                    <a:pt x="1601" y="667"/>
                  </a:lnTo>
                  <a:lnTo>
                    <a:pt x="1559" y="663"/>
                  </a:lnTo>
                  <a:lnTo>
                    <a:pt x="1534" y="664"/>
                  </a:lnTo>
                  <a:lnTo>
                    <a:pt x="1507" y="666"/>
                  </a:lnTo>
                  <a:lnTo>
                    <a:pt x="1469" y="671"/>
                  </a:lnTo>
                  <a:lnTo>
                    <a:pt x="1434" y="681"/>
                  </a:lnTo>
                  <a:lnTo>
                    <a:pt x="1403" y="690"/>
                  </a:lnTo>
                  <a:lnTo>
                    <a:pt x="1367" y="707"/>
                  </a:lnTo>
                  <a:lnTo>
                    <a:pt x="1330" y="723"/>
                  </a:lnTo>
                  <a:lnTo>
                    <a:pt x="1277" y="758"/>
                  </a:lnTo>
                  <a:lnTo>
                    <a:pt x="1259" y="687"/>
                  </a:lnTo>
                  <a:lnTo>
                    <a:pt x="1362" y="500"/>
                  </a:lnTo>
                  <a:lnTo>
                    <a:pt x="1345" y="482"/>
                  </a:lnTo>
                  <a:lnTo>
                    <a:pt x="1286" y="434"/>
                  </a:lnTo>
                  <a:lnTo>
                    <a:pt x="1237" y="396"/>
                  </a:lnTo>
                  <a:lnTo>
                    <a:pt x="1172" y="350"/>
                  </a:lnTo>
                  <a:lnTo>
                    <a:pt x="1131" y="328"/>
                  </a:lnTo>
                  <a:lnTo>
                    <a:pt x="1092" y="305"/>
                  </a:lnTo>
                  <a:lnTo>
                    <a:pt x="1036" y="277"/>
                  </a:lnTo>
                  <a:lnTo>
                    <a:pt x="982" y="251"/>
                  </a:lnTo>
                  <a:lnTo>
                    <a:pt x="921" y="232"/>
                  </a:lnTo>
                  <a:lnTo>
                    <a:pt x="868" y="219"/>
                  </a:lnTo>
                  <a:lnTo>
                    <a:pt x="811" y="209"/>
                  </a:lnTo>
                  <a:lnTo>
                    <a:pt x="753" y="197"/>
                  </a:lnTo>
                  <a:lnTo>
                    <a:pt x="707" y="195"/>
                  </a:lnTo>
                  <a:lnTo>
                    <a:pt x="647" y="196"/>
                  </a:lnTo>
                  <a:lnTo>
                    <a:pt x="587" y="201"/>
                  </a:lnTo>
                  <a:lnTo>
                    <a:pt x="531" y="204"/>
                  </a:lnTo>
                  <a:lnTo>
                    <a:pt x="470" y="211"/>
                  </a:lnTo>
                  <a:lnTo>
                    <a:pt x="401" y="222"/>
                  </a:lnTo>
                  <a:lnTo>
                    <a:pt x="334" y="232"/>
                  </a:lnTo>
                  <a:lnTo>
                    <a:pt x="273" y="254"/>
                  </a:lnTo>
                  <a:lnTo>
                    <a:pt x="231" y="266"/>
                  </a:lnTo>
                  <a:lnTo>
                    <a:pt x="189" y="284"/>
                  </a:lnTo>
                  <a:lnTo>
                    <a:pt x="158" y="301"/>
                  </a:lnTo>
                  <a:lnTo>
                    <a:pt x="126" y="322"/>
                  </a:lnTo>
                  <a:lnTo>
                    <a:pt x="97" y="343"/>
                  </a:lnTo>
                  <a:lnTo>
                    <a:pt x="7" y="425"/>
                  </a:lnTo>
                </a:path>
              </a:pathLst>
            </a:custGeom>
            <a:solidFill>
              <a:schemeClr val="tx2">
                <a:alpha val="50195"/>
              </a:schemeClr>
            </a:solidFill>
            <a:ln w="12700" cap="rnd">
              <a:solidFill>
                <a:srgbClr val="FF0000"/>
              </a:solidFill>
              <a:round/>
              <a:headEnd/>
              <a:tailEnd/>
            </a:ln>
          </p:spPr>
          <p:txBody>
            <a:bodyPr/>
            <a:lstStyle/>
            <a:p>
              <a:endParaRPr lang="el-GR" dirty="0"/>
            </a:p>
          </p:txBody>
        </p:sp>
        <p:sp>
          <p:nvSpPr>
            <p:cNvPr id="78932" name="Freeform 83"/>
            <p:cNvSpPr>
              <a:spLocks/>
            </p:cNvSpPr>
            <p:nvPr/>
          </p:nvSpPr>
          <p:spPr bwMode="auto">
            <a:xfrm>
              <a:off x="1825" y="2388"/>
              <a:ext cx="1708" cy="718"/>
            </a:xfrm>
            <a:custGeom>
              <a:avLst/>
              <a:gdLst>
                <a:gd name="T0" fmla="*/ 57 w 1708"/>
                <a:gd name="T1" fmla="*/ 326 h 718"/>
                <a:gd name="T2" fmla="*/ 117 w 1708"/>
                <a:gd name="T3" fmla="*/ 264 h 718"/>
                <a:gd name="T4" fmla="*/ 183 w 1708"/>
                <a:gd name="T5" fmla="*/ 210 h 718"/>
                <a:gd name="T6" fmla="*/ 263 w 1708"/>
                <a:gd name="T7" fmla="*/ 156 h 718"/>
                <a:gd name="T8" fmla="*/ 336 w 1708"/>
                <a:gd name="T9" fmla="*/ 117 h 718"/>
                <a:gd name="T10" fmla="*/ 438 w 1708"/>
                <a:gd name="T11" fmla="*/ 79 h 718"/>
                <a:gd name="T12" fmla="*/ 575 w 1708"/>
                <a:gd name="T13" fmla="*/ 37 h 718"/>
                <a:gd name="T14" fmla="*/ 694 w 1708"/>
                <a:gd name="T15" fmla="*/ 16 h 718"/>
                <a:gd name="T16" fmla="*/ 831 w 1708"/>
                <a:gd name="T17" fmla="*/ 0 h 718"/>
                <a:gd name="T18" fmla="*/ 951 w 1708"/>
                <a:gd name="T19" fmla="*/ 2 h 718"/>
                <a:gd name="T20" fmla="*/ 1069 w 1708"/>
                <a:gd name="T21" fmla="*/ 17 h 718"/>
                <a:gd name="T22" fmla="*/ 1176 w 1708"/>
                <a:gd name="T23" fmla="*/ 49 h 718"/>
                <a:gd name="T24" fmla="*/ 1280 w 1708"/>
                <a:gd name="T25" fmla="*/ 96 h 718"/>
                <a:gd name="T26" fmla="*/ 1371 w 1708"/>
                <a:gd name="T27" fmla="*/ 164 h 718"/>
                <a:gd name="T28" fmla="*/ 1445 w 1708"/>
                <a:gd name="T29" fmla="*/ 236 h 718"/>
                <a:gd name="T30" fmla="*/ 1583 w 1708"/>
                <a:gd name="T31" fmla="*/ 78 h 718"/>
                <a:gd name="T32" fmla="*/ 1583 w 1708"/>
                <a:gd name="T33" fmla="*/ 176 h 718"/>
                <a:gd name="T34" fmla="*/ 1592 w 1708"/>
                <a:gd name="T35" fmla="*/ 274 h 718"/>
                <a:gd name="T36" fmla="*/ 1609 w 1708"/>
                <a:gd name="T37" fmla="*/ 368 h 718"/>
                <a:gd name="T38" fmla="*/ 1635 w 1708"/>
                <a:gd name="T39" fmla="*/ 464 h 718"/>
                <a:gd name="T40" fmla="*/ 1674 w 1708"/>
                <a:gd name="T41" fmla="*/ 576 h 718"/>
                <a:gd name="T42" fmla="*/ 1707 w 1708"/>
                <a:gd name="T43" fmla="*/ 656 h 718"/>
                <a:gd name="T44" fmla="*/ 1628 w 1708"/>
                <a:gd name="T45" fmla="*/ 634 h 718"/>
                <a:gd name="T46" fmla="*/ 1542 w 1708"/>
                <a:gd name="T47" fmla="*/ 623 h 718"/>
                <a:gd name="T48" fmla="*/ 1491 w 1708"/>
                <a:gd name="T49" fmla="*/ 626 h 718"/>
                <a:gd name="T50" fmla="*/ 1417 w 1708"/>
                <a:gd name="T51" fmla="*/ 641 h 718"/>
                <a:gd name="T52" fmla="*/ 1350 w 1708"/>
                <a:gd name="T53" fmla="*/ 668 h 718"/>
                <a:gd name="T54" fmla="*/ 1260 w 1708"/>
                <a:gd name="T55" fmla="*/ 717 h 718"/>
                <a:gd name="T56" fmla="*/ 1332 w 1708"/>
                <a:gd name="T57" fmla="*/ 453 h 718"/>
                <a:gd name="T58" fmla="*/ 1224 w 1708"/>
                <a:gd name="T59" fmla="*/ 372 h 718"/>
                <a:gd name="T60" fmla="*/ 1119 w 1708"/>
                <a:gd name="T61" fmla="*/ 308 h 718"/>
                <a:gd name="T62" fmla="*/ 1026 w 1708"/>
                <a:gd name="T63" fmla="*/ 261 h 718"/>
                <a:gd name="T64" fmla="*/ 911 w 1708"/>
                <a:gd name="T65" fmla="*/ 220 h 718"/>
                <a:gd name="T66" fmla="*/ 802 w 1708"/>
                <a:gd name="T67" fmla="*/ 200 h 718"/>
                <a:gd name="T68" fmla="*/ 699 w 1708"/>
                <a:gd name="T69" fmla="*/ 189 h 718"/>
                <a:gd name="T70" fmla="*/ 579 w 1708"/>
                <a:gd name="T71" fmla="*/ 196 h 718"/>
                <a:gd name="T72" fmla="*/ 462 w 1708"/>
                <a:gd name="T73" fmla="*/ 208 h 718"/>
                <a:gd name="T74" fmla="*/ 327 w 1708"/>
                <a:gd name="T75" fmla="*/ 230 h 718"/>
                <a:gd name="T76" fmla="*/ 224 w 1708"/>
                <a:gd name="T77" fmla="*/ 263 h 718"/>
                <a:gd name="T78" fmla="*/ 148 w 1708"/>
                <a:gd name="T79" fmla="*/ 299 h 718"/>
                <a:gd name="T80" fmla="*/ 91 w 1708"/>
                <a:gd name="T81" fmla="*/ 340 h 7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8"/>
                <a:gd name="T124" fmla="*/ 0 h 718"/>
                <a:gd name="T125" fmla="*/ 1708 w 1708"/>
                <a:gd name="T126" fmla="*/ 718 h 7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8" h="718">
                  <a:moveTo>
                    <a:pt x="0" y="421"/>
                  </a:moveTo>
                  <a:lnTo>
                    <a:pt x="57" y="326"/>
                  </a:lnTo>
                  <a:lnTo>
                    <a:pt x="84" y="296"/>
                  </a:lnTo>
                  <a:lnTo>
                    <a:pt x="117" y="264"/>
                  </a:lnTo>
                  <a:lnTo>
                    <a:pt x="146" y="239"/>
                  </a:lnTo>
                  <a:lnTo>
                    <a:pt x="183" y="210"/>
                  </a:lnTo>
                  <a:lnTo>
                    <a:pt x="219" y="183"/>
                  </a:lnTo>
                  <a:lnTo>
                    <a:pt x="263" y="156"/>
                  </a:lnTo>
                  <a:lnTo>
                    <a:pt x="299" y="137"/>
                  </a:lnTo>
                  <a:lnTo>
                    <a:pt x="336" y="117"/>
                  </a:lnTo>
                  <a:lnTo>
                    <a:pt x="388" y="95"/>
                  </a:lnTo>
                  <a:lnTo>
                    <a:pt x="438" y="79"/>
                  </a:lnTo>
                  <a:lnTo>
                    <a:pt x="496" y="61"/>
                  </a:lnTo>
                  <a:lnTo>
                    <a:pt x="575" y="37"/>
                  </a:lnTo>
                  <a:lnTo>
                    <a:pt x="640" y="23"/>
                  </a:lnTo>
                  <a:lnTo>
                    <a:pt x="694" y="16"/>
                  </a:lnTo>
                  <a:lnTo>
                    <a:pt x="771" y="6"/>
                  </a:lnTo>
                  <a:lnTo>
                    <a:pt x="831" y="0"/>
                  </a:lnTo>
                  <a:lnTo>
                    <a:pt x="889" y="1"/>
                  </a:lnTo>
                  <a:lnTo>
                    <a:pt x="951" y="2"/>
                  </a:lnTo>
                  <a:lnTo>
                    <a:pt x="1013" y="10"/>
                  </a:lnTo>
                  <a:lnTo>
                    <a:pt x="1069" y="17"/>
                  </a:lnTo>
                  <a:lnTo>
                    <a:pt x="1124" y="30"/>
                  </a:lnTo>
                  <a:lnTo>
                    <a:pt x="1176" y="49"/>
                  </a:lnTo>
                  <a:lnTo>
                    <a:pt x="1228" y="69"/>
                  </a:lnTo>
                  <a:lnTo>
                    <a:pt x="1280" y="96"/>
                  </a:lnTo>
                  <a:lnTo>
                    <a:pt x="1332" y="132"/>
                  </a:lnTo>
                  <a:lnTo>
                    <a:pt x="1371" y="164"/>
                  </a:lnTo>
                  <a:lnTo>
                    <a:pt x="1414" y="205"/>
                  </a:lnTo>
                  <a:lnTo>
                    <a:pt x="1445" y="236"/>
                  </a:lnTo>
                  <a:lnTo>
                    <a:pt x="1488" y="281"/>
                  </a:lnTo>
                  <a:lnTo>
                    <a:pt x="1583" y="78"/>
                  </a:lnTo>
                  <a:lnTo>
                    <a:pt x="1582" y="129"/>
                  </a:lnTo>
                  <a:lnTo>
                    <a:pt x="1583" y="176"/>
                  </a:lnTo>
                  <a:lnTo>
                    <a:pt x="1587" y="224"/>
                  </a:lnTo>
                  <a:lnTo>
                    <a:pt x="1592" y="274"/>
                  </a:lnTo>
                  <a:lnTo>
                    <a:pt x="1601" y="326"/>
                  </a:lnTo>
                  <a:lnTo>
                    <a:pt x="1609" y="368"/>
                  </a:lnTo>
                  <a:lnTo>
                    <a:pt x="1622" y="417"/>
                  </a:lnTo>
                  <a:lnTo>
                    <a:pt x="1635" y="464"/>
                  </a:lnTo>
                  <a:lnTo>
                    <a:pt x="1655" y="523"/>
                  </a:lnTo>
                  <a:lnTo>
                    <a:pt x="1674" y="576"/>
                  </a:lnTo>
                  <a:lnTo>
                    <a:pt x="1689" y="611"/>
                  </a:lnTo>
                  <a:lnTo>
                    <a:pt x="1707" y="656"/>
                  </a:lnTo>
                  <a:lnTo>
                    <a:pt x="1668" y="643"/>
                  </a:lnTo>
                  <a:lnTo>
                    <a:pt x="1628" y="634"/>
                  </a:lnTo>
                  <a:lnTo>
                    <a:pt x="1583" y="626"/>
                  </a:lnTo>
                  <a:lnTo>
                    <a:pt x="1542" y="623"/>
                  </a:lnTo>
                  <a:lnTo>
                    <a:pt x="1516" y="623"/>
                  </a:lnTo>
                  <a:lnTo>
                    <a:pt x="1491" y="626"/>
                  </a:lnTo>
                  <a:lnTo>
                    <a:pt x="1452" y="632"/>
                  </a:lnTo>
                  <a:lnTo>
                    <a:pt x="1417" y="641"/>
                  </a:lnTo>
                  <a:lnTo>
                    <a:pt x="1386" y="650"/>
                  </a:lnTo>
                  <a:lnTo>
                    <a:pt x="1350" y="668"/>
                  </a:lnTo>
                  <a:lnTo>
                    <a:pt x="1313" y="684"/>
                  </a:lnTo>
                  <a:lnTo>
                    <a:pt x="1260" y="717"/>
                  </a:lnTo>
                  <a:lnTo>
                    <a:pt x="1381" y="493"/>
                  </a:lnTo>
                  <a:lnTo>
                    <a:pt x="1332" y="453"/>
                  </a:lnTo>
                  <a:lnTo>
                    <a:pt x="1274" y="408"/>
                  </a:lnTo>
                  <a:lnTo>
                    <a:pt x="1224" y="372"/>
                  </a:lnTo>
                  <a:lnTo>
                    <a:pt x="1160" y="330"/>
                  </a:lnTo>
                  <a:lnTo>
                    <a:pt x="1119" y="308"/>
                  </a:lnTo>
                  <a:lnTo>
                    <a:pt x="1081" y="287"/>
                  </a:lnTo>
                  <a:lnTo>
                    <a:pt x="1026" y="261"/>
                  </a:lnTo>
                  <a:lnTo>
                    <a:pt x="972" y="238"/>
                  </a:lnTo>
                  <a:lnTo>
                    <a:pt x="911" y="220"/>
                  </a:lnTo>
                  <a:lnTo>
                    <a:pt x="859" y="209"/>
                  </a:lnTo>
                  <a:lnTo>
                    <a:pt x="802" y="200"/>
                  </a:lnTo>
                  <a:lnTo>
                    <a:pt x="744" y="190"/>
                  </a:lnTo>
                  <a:lnTo>
                    <a:pt x="699" y="189"/>
                  </a:lnTo>
                  <a:lnTo>
                    <a:pt x="640" y="191"/>
                  </a:lnTo>
                  <a:lnTo>
                    <a:pt x="579" y="196"/>
                  </a:lnTo>
                  <a:lnTo>
                    <a:pt x="523" y="200"/>
                  </a:lnTo>
                  <a:lnTo>
                    <a:pt x="462" y="208"/>
                  </a:lnTo>
                  <a:lnTo>
                    <a:pt x="393" y="218"/>
                  </a:lnTo>
                  <a:lnTo>
                    <a:pt x="327" y="230"/>
                  </a:lnTo>
                  <a:lnTo>
                    <a:pt x="267" y="252"/>
                  </a:lnTo>
                  <a:lnTo>
                    <a:pt x="224" y="263"/>
                  </a:lnTo>
                  <a:lnTo>
                    <a:pt x="182" y="281"/>
                  </a:lnTo>
                  <a:lnTo>
                    <a:pt x="148" y="299"/>
                  </a:lnTo>
                  <a:lnTo>
                    <a:pt x="117" y="317"/>
                  </a:lnTo>
                  <a:lnTo>
                    <a:pt x="91" y="340"/>
                  </a:lnTo>
                  <a:lnTo>
                    <a:pt x="0" y="421"/>
                  </a:lnTo>
                </a:path>
              </a:pathLst>
            </a:custGeom>
            <a:solidFill>
              <a:schemeClr val="tx2">
                <a:alpha val="50195"/>
              </a:schemeClr>
            </a:solidFill>
            <a:ln w="12700" cap="rnd">
              <a:solidFill>
                <a:srgbClr val="FF0000"/>
              </a:solidFill>
              <a:round/>
              <a:headEnd/>
              <a:tailEnd/>
            </a:ln>
          </p:spPr>
          <p:txBody>
            <a:bodyPr/>
            <a:lstStyle/>
            <a:p>
              <a:endParaRPr lang="el-GR" dirty="0"/>
            </a:p>
          </p:txBody>
        </p:sp>
      </p:grpSp>
      <p:sp>
        <p:nvSpPr>
          <p:cNvPr id="62546" name="Rectangle 84"/>
          <p:cNvSpPr>
            <a:spLocks noGrp="1" noChangeArrowheads="1"/>
          </p:cNvSpPr>
          <p:nvPr>
            <p:ph type="title"/>
          </p:nvPr>
        </p:nvSpPr>
        <p:spPr>
          <a:xfrm>
            <a:off x="685800" y="152400"/>
            <a:ext cx="6870700" cy="1330325"/>
          </a:xfrm>
        </p:spPr>
        <p:txBody>
          <a:bodyPr/>
          <a:lstStyle/>
          <a:p>
            <a:pPr defTabSz="836613" eaLnBrk="1" fontAlgn="auto" hangingPunct="1">
              <a:lnSpc>
                <a:spcPct val="90000"/>
              </a:lnSpc>
              <a:spcAft>
                <a:spcPts val="0"/>
              </a:spcAft>
              <a:defRPr/>
            </a:pPr>
            <a:r>
              <a:rPr lang="el-GR" dirty="0" smtClean="0"/>
              <a:t/>
            </a:r>
            <a:br>
              <a:rPr lang="el-GR" dirty="0" smtClean="0"/>
            </a:br>
            <a:r>
              <a:rPr lang="el-GR" dirty="0" smtClean="0"/>
              <a:t>Υπολογισμός </a:t>
            </a:r>
            <a:r>
              <a:rPr lang="en-US" dirty="0" smtClean="0"/>
              <a:t>Z</a:t>
            </a:r>
          </a:p>
        </p:txBody>
      </p:sp>
    </p:spTree>
    <p:extLst>
      <p:ext uri="{BB962C8B-B14F-4D97-AF65-F5344CB8AC3E}">
        <p14:creationId xmlns:p14="http://schemas.microsoft.com/office/powerpoint/2010/main" val="2996286594"/>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23863" y="1470025"/>
            <a:ext cx="8212137" cy="4816475"/>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875" name="Freeform 3"/>
          <p:cNvSpPr>
            <a:spLocks/>
          </p:cNvSpPr>
          <p:nvPr/>
        </p:nvSpPr>
        <p:spPr bwMode="auto">
          <a:xfrm>
            <a:off x="6623050" y="3435350"/>
            <a:ext cx="679450" cy="1552575"/>
          </a:xfrm>
          <a:custGeom>
            <a:avLst/>
            <a:gdLst>
              <a:gd name="T0" fmla="*/ 0 w 385"/>
              <a:gd name="T1" fmla="*/ 0 h 913"/>
              <a:gd name="T2" fmla="*/ 2147483647 w 385"/>
              <a:gd name="T3" fmla="*/ 2147483647 h 913"/>
              <a:gd name="T4" fmla="*/ 2147483647 w 385"/>
              <a:gd name="T5" fmla="*/ 2147483647 h 913"/>
              <a:gd name="T6" fmla="*/ 2147483647 w 385"/>
              <a:gd name="T7" fmla="*/ 2147483647 h 913"/>
              <a:gd name="T8" fmla="*/ 2147483647 w 385"/>
              <a:gd name="T9" fmla="*/ 2147483647 h 913"/>
              <a:gd name="T10" fmla="*/ 2147483647 w 385"/>
              <a:gd name="T11" fmla="*/ 2147483647 h 913"/>
              <a:gd name="T12" fmla="*/ 2147483647 w 385"/>
              <a:gd name="T13" fmla="*/ 2147483647 h 913"/>
              <a:gd name="T14" fmla="*/ 2147483647 w 385"/>
              <a:gd name="T15" fmla="*/ 2147483647 h 913"/>
              <a:gd name="T16" fmla="*/ 0 w 385"/>
              <a:gd name="T17" fmla="*/ 2147483647 h 913"/>
              <a:gd name="T18" fmla="*/ 0 w 385"/>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913"/>
              <a:gd name="T32" fmla="*/ 385 w 385"/>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913">
                <a:moveTo>
                  <a:pt x="0" y="0"/>
                </a:moveTo>
                <a:lnTo>
                  <a:pt x="96" y="49"/>
                </a:lnTo>
                <a:lnTo>
                  <a:pt x="167" y="145"/>
                </a:lnTo>
                <a:lnTo>
                  <a:pt x="216" y="216"/>
                </a:lnTo>
                <a:lnTo>
                  <a:pt x="289" y="337"/>
                </a:lnTo>
                <a:lnTo>
                  <a:pt x="336" y="432"/>
                </a:lnTo>
                <a:lnTo>
                  <a:pt x="385" y="528"/>
                </a:lnTo>
                <a:lnTo>
                  <a:pt x="385" y="913"/>
                </a:lnTo>
                <a:lnTo>
                  <a:pt x="0" y="913"/>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9876" name="Freeform 4"/>
          <p:cNvSpPr>
            <a:spLocks/>
          </p:cNvSpPr>
          <p:nvPr/>
        </p:nvSpPr>
        <p:spPr bwMode="auto">
          <a:xfrm>
            <a:off x="5216525" y="3435350"/>
            <a:ext cx="1406525" cy="1565275"/>
          </a:xfrm>
          <a:custGeom>
            <a:avLst/>
            <a:gdLst>
              <a:gd name="T0" fmla="*/ 2147483647 w 798"/>
              <a:gd name="T1" fmla="*/ 0 h 920"/>
              <a:gd name="T2" fmla="*/ 2147483647 w 798"/>
              <a:gd name="T3" fmla="*/ 2147483647 h 920"/>
              <a:gd name="T4" fmla="*/ 2147483647 w 798"/>
              <a:gd name="T5" fmla="*/ 2147483647 h 920"/>
              <a:gd name="T6" fmla="*/ 2147483647 w 798"/>
              <a:gd name="T7" fmla="*/ 2147483647 h 920"/>
              <a:gd name="T8" fmla="*/ 2147483647 w 798"/>
              <a:gd name="T9" fmla="*/ 2147483647 h 920"/>
              <a:gd name="T10" fmla="*/ 2147483647 w 798"/>
              <a:gd name="T11" fmla="*/ 2147483647 h 920"/>
              <a:gd name="T12" fmla="*/ 2147483647 w 798"/>
              <a:gd name="T13" fmla="*/ 2147483647 h 920"/>
              <a:gd name="T14" fmla="*/ 0 w 798"/>
              <a:gd name="T15" fmla="*/ 2147483647 h 920"/>
              <a:gd name="T16" fmla="*/ 2147483647 w 798"/>
              <a:gd name="T17" fmla="*/ 2147483647 h 920"/>
              <a:gd name="T18" fmla="*/ 2147483647 w 798"/>
              <a:gd name="T19" fmla="*/ 0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8"/>
              <a:gd name="T31" fmla="*/ 0 h 920"/>
              <a:gd name="T32" fmla="*/ 798 w 798"/>
              <a:gd name="T33" fmla="*/ 920 h 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8" h="920">
                <a:moveTo>
                  <a:pt x="798" y="0"/>
                </a:moveTo>
                <a:lnTo>
                  <a:pt x="702" y="49"/>
                </a:lnTo>
                <a:lnTo>
                  <a:pt x="629" y="145"/>
                </a:lnTo>
                <a:lnTo>
                  <a:pt x="582" y="216"/>
                </a:lnTo>
                <a:lnTo>
                  <a:pt x="509" y="337"/>
                </a:lnTo>
                <a:lnTo>
                  <a:pt x="460" y="432"/>
                </a:lnTo>
                <a:lnTo>
                  <a:pt x="258" y="736"/>
                </a:lnTo>
                <a:lnTo>
                  <a:pt x="0" y="920"/>
                </a:lnTo>
                <a:lnTo>
                  <a:pt x="798" y="913"/>
                </a:lnTo>
                <a:lnTo>
                  <a:pt x="79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9877" name="Line 5"/>
          <p:cNvSpPr>
            <a:spLocks noChangeShapeType="1"/>
          </p:cNvSpPr>
          <p:nvPr/>
        </p:nvSpPr>
        <p:spPr bwMode="auto">
          <a:xfrm>
            <a:off x="6623050" y="3435350"/>
            <a:ext cx="1588" cy="1552575"/>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78" name="Line 6"/>
          <p:cNvSpPr>
            <a:spLocks noChangeShapeType="1"/>
          </p:cNvSpPr>
          <p:nvPr/>
        </p:nvSpPr>
        <p:spPr bwMode="auto">
          <a:xfrm>
            <a:off x="7302500" y="4313238"/>
            <a:ext cx="1588" cy="6873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79" name="Freeform 7"/>
          <p:cNvSpPr>
            <a:spLocks/>
          </p:cNvSpPr>
          <p:nvPr/>
        </p:nvSpPr>
        <p:spPr bwMode="auto">
          <a:xfrm>
            <a:off x="4932363" y="3457575"/>
            <a:ext cx="3379787" cy="1530350"/>
          </a:xfrm>
          <a:custGeom>
            <a:avLst/>
            <a:gdLst>
              <a:gd name="T0" fmla="*/ 0 w 1916"/>
              <a:gd name="T1" fmla="*/ 0 h 900"/>
              <a:gd name="T2" fmla="*/ 0 w 1916"/>
              <a:gd name="T3" fmla="*/ 2147483647 h 900"/>
              <a:gd name="T4" fmla="*/ 2147483647 w 1916"/>
              <a:gd name="T5" fmla="*/ 2147483647 h 900"/>
              <a:gd name="T6" fmla="*/ 0 60000 65536"/>
              <a:gd name="T7" fmla="*/ 0 60000 65536"/>
              <a:gd name="T8" fmla="*/ 0 60000 65536"/>
              <a:gd name="T9" fmla="*/ 0 w 1916"/>
              <a:gd name="T10" fmla="*/ 0 h 900"/>
              <a:gd name="T11" fmla="*/ 1916 w 1916"/>
              <a:gd name="T12" fmla="*/ 900 h 900"/>
            </a:gdLst>
            <a:ahLst/>
            <a:cxnLst>
              <a:cxn ang="T6">
                <a:pos x="T0" y="T1"/>
              </a:cxn>
              <a:cxn ang="T7">
                <a:pos x="T2" y="T3"/>
              </a:cxn>
              <a:cxn ang="T8">
                <a:pos x="T4" y="T5"/>
              </a:cxn>
            </a:cxnLst>
            <a:rect l="T9" t="T10" r="T11" b="T12"/>
            <a:pathLst>
              <a:path w="1916" h="900">
                <a:moveTo>
                  <a:pt x="0" y="0"/>
                </a:moveTo>
                <a:lnTo>
                  <a:pt x="0" y="900"/>
                </a:lnTo>
                <a:lnTo>
                  <a:pt x="1916" y="900"/>
                </a:lnTo>
              </a:path>
            </a:pathLst>
          </a:custGeom>
          <a:solidFill>
            <a:srgbClr val="FFCC00"/>
          </a:solidFill>
          <a:ln w="28575">
            <a:solidFill>
              <a:srgbClr val="FF0000"/>
            </a:solidFill>
            <a:round/>
            <a:headEnd/>
            <a:tailEnd/>
          </a:ln>
        </p:spPr>
        <p:txBody>
          <a:bodyPr/>
          <a:lstStyle/>
          <a:p>
            <a:endParaRPr lang="el-GR" dirty="0"/>
          </a:p>
        </p:txBody>
      </p:sp>
      <p:sp>
        <p:nvSpPr>
          <p:cNvPr id="79880" name="Line 8"/>
          <p:cNvSpPr>
            <a:spLocks noChangeShapeType="1"/>
          </p:cNvSpPr>
          <p:nvPr/>
        </p:nvSpPr>
        <p:spPr bwMode="auto">
          <a:xfrm>
            <a:off x="4891088" y="3457575"/>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1" name="Line 9"/>
          <p:cNvSpPr>
            <a:spLocks noChangeShapeType="1"/>
          </p:cNvSpPr>
          <p:nvPr/>
        </p:nvSpPr>
        <p:spPr bwMode="auto">
          <a:xfrm>
            <a:off x="4891088" y="3609975"/>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2" name="Line 10"/>
          <p:cNvSpPr>
            <a:spLocks noChangeShapeType="1"/>
          </p:cNvSpPr>
          <p:nvPr/>
        </p:nvSpPr>
        <p:spPr bwMode="auto">
          <a:xfrm>
            <a:off x="4891088" y="3762375"/>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3" name="Line 11"/>
          <p:cNvSpPr>
            <a:spLocks noChangeShapeType="1"/>
          </p:cNvSpPr>
          <p:nvPr/>
        </p:nvSpPr>
        <p:spPr bwMode="auto">
          <a:xfrm>
            <a:off x="4891088" y="3914775"/>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4" name="Line 12"/>
          <p:cNvSpPr>
            <a:spLocks noChangeShapeType="1"/>
          </p:cNvSpPr>
          <p:nvPr/>
        </p:nvSpPr>
        <p:spPr bwMode="auto">
          <a:xfrm>
            <a:off x="4891088" y="4070350"/>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5" name="Line 13"/>
          <p:cNvSpPr>
            <a:spLocks noChangeShapeType="1"/>
          </p:cNvSpPr>
          <p:nvPr/>
        </p:nvSpPr>
        <p:spPr bwMode="auto">
          <a:xfrm>
            <a:off x="4891088" y="4222750"/>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6" name="Line 14"/>
          <p:cNvSpPr>
            <a:spLocks noChangeShapeType="1"/>
          </p:cNvSpPr>
          <p:nvPr/>
        </p:nvSpPr>
        <p:spPr bwMode="auto">
          <a:xfrm>
            <a:off x="4891088" y="4376738"/>
            <a:ext cx="41275"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7" name="Line 15"/>
          <p:cNvSpPr>
            <a:spLocks noChangeShapeType="1"/>
          </p:cNvSpPr>
          <p:nvPr/>
        </p:nvSpPr>
        <p:spPr bwMode="auto">
          <a:xfrm>
            <a:off x="4891088" y="4530725"/>
            <a:ext cx="41275" cy="1588"/>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8" name="Line 16"/>
          <p:cNvSpPr>
            <a:spLocks noChangeShapeType="1"/>
          </p:cNvSpPr>
          <p:nvPr/>
        </p:nvSpPr>
        <p:spPr bwMode="auto">
          <a:xfrm>
            <a:off x="4891088" y="4684713"/>
            <a:ext cx="41275"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89" name="Line 17"/>
          <p:cNvSpPr>
            <a:spLocks noChangeShapeType="1"/>
          </p:cNvSpPr>
          <p:nvPr/>
        </p:nvSpPr>
        <p:spPr bwMode="auto">
          <a:xfrm>
            <a:off x="4891088" y="4833938"/>
            <a:ext cx="41275" cy="1587"/>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0" name="Line 18"/>
          <p:cNvSpPr>
            <a:spLocks noChangeShapeType="1"/>
          </p:cNvSpPr>
          <p:nvPr/>
        </p:nvSpPr>
        <p:spPr bwMode="auto">
          <a:xfrm>
            <a:off x="8312150" y="4987925"/>
            <a:ext cx="1588" cy="19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1" name="Line 19"/>
          <p:cNvSpPr>
            <a:spLocks noChangeShapeType="1"/>
          </p:cNvSpPr>
          <p:nvPr/>
        </p:nvSpPr>
        <p:spPr bwMode="auto">
          <a:xfrm>
            <a:off x="7974013" y="4987925"/>
            <a:ext cx="1587" cy="19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2" name="Line 20"/>
          <p:cNvSpPr>
            <a:spLocks noChangeShapeType="1"/>
          </p:cNvSpPr>
          <p:nvPr/>
        </p:nvSpPr>
        <p:spPr bwMode="auto">
          <a:xfrm>
            <a:off x="7635875" y="4987925"/>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3" name="Line 21"/>
          <p:cNvSpPr>
            <a:spLocks noChangeShapeType="1"/>
          </p:cNvSpPr>
          <p:nvPr/>
        </p:nvSpPr>
        <p:spPr bwMode="auto">
          <a:xfrm>
            <a:off x="7299325" y="4987925"/>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4" name="Line 22"/>
          <p:cNvSpPr>
            <a:spLocks noChangeShapeType="1"/>
          </p:cNvSpPr>
          <p:nvPr/>
        </p:nvSpPr>
        <p:spPr bwMode="auto">
          <a:xfrm>
            <a:off x="6959600" y="4987925"/>
            <a:ext cx="3175"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5" name="Line 23"/>
          <p:cNvSpPr>
            <a:spLocks noChangeShapeType="1"/>
          </p:cNvSpPr>
          <p:nvPr/>
        </p:nvSpPr>
        <p:spPr bwMode="auto">
          <a:xfrm>
            <a:off x="6623050" y="4987925"/>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6" name="Line 24"/>
          <p:cNvSpPr>
            <a:spLocks noChangeShapeType="1"/>
          </p:cNvSpPr>
          <p:nvPr/>
        </p:nvSpPr>
        <p:spPr bwMode="auto">
          <a:xfrm>
            <a:off x="6283325" y="4987925"/>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7" name="Line 25"/>
          <p:cNvSpPr>
            <a:spLocks noChangeShapeType="1"/>
          </p:cNvSpPr>
          <p:nvPr/>
        </p:nvSpPr>
        <p:spPr bwMode="auto">
          <a:xfrm>
            <a:off x="5948363" y="4987925"/>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8" name="Line 26"/>
          <p:cNvSpPr>
            <a:spLocks noChangeShapeType="1"/>
          </p:cNvSpPr>
          <p:nvPr/>
        </p:nvSpPr>
        <p:spPr bwMode="auto">
          <a:xfrm>
            <a:off x="5607050" y="4987925"/>
            <a:ext cx="1588"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899" name="Line 27"/>
          <p:cNvSpPr>
            <a:spLocks noChangeShapeType="1"/>
          </p:cNvSpPr>
          <p:nvPr/>
        </p:nvSpPr>
        <p:spPr bwMode="auto">
          <a:xfrm>
            <a:off x="5272088" y="4987925"/>
            <a:ext cx="1587" cy="19050"/>
          </a:xfrm>
          <a:prstGeom prst="line">
            <a:avLst/>
          </a:prstGeom>
          <a:noFill/>
          <a:ln w="28575">
            <a:solidFill>
              <a:srgbClr val="CDCDCD"/>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900" name="Rectangle 28"/>
          <p:cNvSpPr>
            <a:spLocks noChangeArrowheads="1"/>
          </p:cNvSpPr>
          <p:nvPr/>
        </p:nvSpPr>
        <p:spPr bwMode="auto">
          <a:xfrm>
            <a:off x="8047038" y="5027613"/>
            <a:ext cx="219075" cy="5064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3400" dirty="0">
                <a:solidFill>
                  <a:srgbClr val="FF0066"/>
                </a:solidFill>
                <a:latin typeface="Arial Narrow" pitchFamily="34" charset="0"/>
              </a:rPr>
              <a:t>Z</a:t>
            </a:r>
            <a:endParaRPr lang="en-US" altLang="el-GR" sz="2600" dirty="0">
              <a:solidFill>
                <a:srgbClr val="FF0066"/>
              </a:solidFill>
              <a:latin typeface="Arial Narrow" pitchFamily="34" charset="0"/>
            </a:endParaRPr>
          </a:p>
        </p:txBody>
      </p:sp>
      <p:sp>
        <p:nvSpPr>
          <p:cNvPr id="79901" name="Rectangle 29"/>
          <p:cNvSpPr>
            <a:spLocks noChangeArrowheads="1"/>
          </p:cNvSpPr>
          <p:nvPr/>
        </p:nvSpPr>
        <p:spPr bwMode="auto">
          <a:xfrm>
            <a:off x="1233488" y="234473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02" name="Rectangle 30"/>
          <p:cNvSpPr>
            <a:spLocks noChangeArrowheads="1"/>
          </p:cNvSpPr>
          <p:nvPr/>
        </p:nvSpPr>
        <p:spPr bwMode="auto">
          <a:xfrm>
            <a:off x="2143125" y="2344738"/>
            <a:ext cx="17463"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03" name="Rectangle 31"/>
          <p:cNvSpPr>
            <a:spLocks noChangeArrowheads="1"/>
          </p:cNvSpPr>
          <p:nvPr/>
        </p:nvSpPr>
        <p:spPr bwMode="auto">
          <a:xfrm>
            <a:off x="633413" y="2344738"/>
            <a:ext cx="6000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04" name="Rectangle 32"/>
          <p:cNvSpPr>
            <a:spLocks noChangeArrowheads="1"/>
          </p:cNvSpPr>
          <p:nvPr/>
        </p:nvSpPr>
        <p:spPr bwMode="auto">
          <a:xfrm>
            <a:off x="841375" y="2493963"/>
            <a:ext cx="169863"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00000"/>
                </a:solidFill>
                <a:latin typeface="Arial Narrow" pitchFamily="34" charset="0"/>
              </a:rPr>
              <a:t>Z</a:t>
            </a:r>
            <a:endParaRPr lang="en-US" altLang="el-GR" sz="2600" dirty="0">
              <a:latin typeface="Arial Narrow" pitchFamily="34" charset="0"/>
            </a:endParaRPr>
          </a:p>
        </p:txBody>
      </p:sp>
      <p:sp>
        <p:nvSpPr>
          <p:cNvPr id="79905" name="Rectangle 33"/>
          <p:cNvSpPr>
            <a:spLocks noChangeArrowheads="1"/>
          </p:cNvSpPr>
          <p:nvPr/>
        </p:nvSpPr>
        <p:spPr bwMode="auto">
          <a:xfrm>
            <a:off x="1249363" y="2344738"/>
            <a:ext cx="893762"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06" name="Rectangle 34"/>
          <p:cNvSpPr>
            <a:spLocks noChangeArrowheads="1"/>
          </p:cNvSpPr>
          <p:nvPr/>
        </p:nvSpPr>
        <p:spPr bwMode="auto">
          <a:xfrm>
            <a:off x="1473200" y="2493963"/>
            <a:ext cx="387350"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0FFFF"/>
                </a:solidFill>
                <a:latin typeface="Arial Narrow" pitchFamily="34" charset="0"/>
              </a:rPr>
              <a:t>.00</a:t>
            </a:r>
            <a:endParaRPr lang="en-US" altLang="el-GR" sz="2600" dirty="0">
              <a:latin typeface="Arial Narrow" pitchFamily="34" charset="0"/>
            </a:endParaRPr>
          </a:p>
        </p:txBody>
      </p:sp>
      <p:sp>
        <p:nvSpPr>
          <p:cNvPr id="79907" name="Rectangle 35"/>
          <p:cNvSpPr>
            <a:spLocks noChangeArrowheads="1"/>
          </p:cNvSpPr>
          <p:nvPr/>
        </p:nvSpPr>
        <p:spPr bwMode="auto">
          <a:xfrm>
            <a:off x="2160588" y="2344738"/>
            <a:ext cx="954087"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08" name="Rectangle 36"/>
          <p:cNvSpPr>
            <a:spLocks noChangeArrowheads="1"/>
          </p:cNvSpPr>
          <p:nvPr/>
        </p:nvSpPr>
        <p:spPr bwMode="auto">
          <a:xfrm>
            <a:off x="2414588" y="2493963"/>
            <a:ext cx="388937"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.01</a:t>
            </a:r>
            <a:endParaRPr lang="en-US" altLang="el-GR" sz="2600" dirty="0">
              <a:latin typeface="Arial Narrow" pitchFamily="34" charset="0"/>
            </a:endParaRPr>
          </a:p>
        </p:txBody>
      </p:sp>
      <p:sp>
        <p:nvSpPr>
          <p:cNvPr id="79909" name="Rectangle 37"/>
          <p:cNvSpPr>
            <a:spLocks noChangeArrowheads="1"/>
          </p:cNvSpPr>
          <p:nvPr/>
        </p:nvSpPr>
        <p:spPr bwMode="auto">
          <a:xfrm>
            <a:off x="631825" y="2997200"/>
            <a:ext cx="601663"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0" name="Rectangle 38"/>
          <p:cNvSpPr>
            <a:spLocks noChangeArrowheads="1"/>
          </p:cNvSpPr>
          <p:nvPr/>
        </p:nvSpPr>
        <p:spPr bwMode="auto">
          <a:xfrm>
            <a:off x="1233488" y="2997200"/>
            <a:ext cx="15875"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1" name="Rectangle 39"/>
          <p:cNvSpPr>
            <a:spLocks noChangeArrowheads="1"/>
          </p:cNvSpPr>
          <p:nvPr/>
        </p:nvSpPr>
        <p:spPr bwMode="auto">
          <a:xfrm>
            <a:off x="1249363" y="2997200"/>
            <a:ext cx="893762"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2" name="Rectangle 40"/>
          <p:cNvSpPr>
            <a:spLocks noChangeArrowheads="1"/>
          </p:cNvSpPr>
          <p:nvPr/>
        </p:nvSpPr>
        <p:spPr bwMode="auto">
          <a:xfrm>
            <a:off x="2143125" y="2997200"/>
            <a:ext cx="17463"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3" name="Rectangle 41"/>
          <p:cNvSpPr>
            <a:spLocks noChangeArrowheads="1"/>
          </p:cNvSpPr>
          <p:nvPr/>
        </p:nvSpPr>
        <p:spPr bwMode="auto">
          <a:xfrm>
            <a:off x="2160588" y="2997200"/>
            <a:ext cx="954087"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4" name="Rectangle 42"/>
          <p:cNvSpPr>
            <a:spLocks noChangeArrowheads="1"/>
          </p:cNvSpPr>
          <p:nvPr/>
        </p:nvSpPr>
        <p:spPr bwMode="auto">
          <a:xfrm>
            <a:off x="1233488" y="301148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5" name="Rectangle 43"/>
          <p:cNvSpPr>
            <a:spLocks noChangeArrowheads="1"/>
          </p:cNvSpPr>
          <p:nvPr/>
        </p:nvSpPr>
        <p:spPr bwMode="auto">
          <a:xfrm>
            <a:off x="2143125" y="3011488"/>
            <a:ext cx="17463"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6" name="Rectangle 44"/>
          <p:cNvSpPr>
            <a:spLocks noChangeArrowheads="1"/>
          </p:cNvSpPr>
          <p:nvPr/>
        </p:nvSpPr>
        <p:spPr bwMode="auto">
          <a:xfrm>
            <a:off x="633413" y="3011488"/>
            <a:ext cx="6000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17" name="Rectangle 45"/>
          <p:cNvSpPr>
            <a:spLocks noChangeArrowheads="1"/>
          </p:cNvSpPr>
          <p:nvPr/>
        </p:nvSpPr>
        <p:spPr bwMode="auto">
          <a:xfrm>
            <a:off x="715963" y="3160713"/>
            <a:ext cx="388937"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0.0</a:t>
            </a:r>
            <a:endParaRPr lang="en-US" altLang="el-GR" sz="2600" dirty="0">
              <a:latin typeface="Arial Narrow" pitchFamily="34" charset="0"/>
            </a:endParaRPr>
          </a:p>
        </p:txBody>
      </p:sp>
      <p:sp>
        <p:nvSpPr>
          <p:cNvPr id="79918" name="Rectangle 46"/>
          <p:cNvSpPr>
            <a:spLocks noChangeArrowheads="1"/>
          </p:cNvSpPr>
          <p:nvPr/>
        </p:nvSpPr>
        <p:spPr bwMode="auto">
          <a:xfrm>
            <a:off x="1298575" y="3151188"/>
            <a:ext cx="854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.50000</a:t>
            </a:r>
            <a:endParaRPr lang="en-US" altLang="el-GR" sz="2600" dirty="0">
              <a:latin typeface="Arial Narrow" pitchFamily="34" charset="0"/>
            </a:endParaRPr>
          </a:p>
        </p:txBody>
      </p:sp>
      <p:sp>
        <p:nvSpPr>
          <p:cNvPr id="79919" name="Rectangle 47"/>
          <p:cNvSpPr>
            <a:spLocks noChangeArrowheads="1"/>
          </p:cNvSpPr>
          <p:nvPr/>
        </p:nvSpPr>
        <p:spPr bwMode="auto">
          <a:xfrm>
            <a:off x="2236788" y="3151188"/>
            <a:ext cx="854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.50399</a:t>
            </a:r>
            <a:endParaRPr lang="en-US" altLang="el-GR" sz="2600" dirty="0">
              <a:latin typeface="Arial Narrow" pitchFamily="34" charset="0"/>
            </a:endParaRPr>
          </a:p>
        </p:txBody>
      </p:sp>
      <p:sp>
        <p:nvSpPr>
          <p:cNvPr id="79920" name="Rectangle 48"/>
          <p:cNvSpPr>
            <a:spLocks noChangeArrowheads="1"/>
          </p:cNvSpPr>
          <p:nvPr/>
        </p:nvSpPr>
        <p:spPr bwMode="auto">
          <a:xfrm>
            <a:off x="631825" y="3663950"/>
            <a:ext cx="601663"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1" name="Rectangle 49"/>
          <p:cNvSpPr>
            <a:spLocks noChangeArrowheads="1"/>
          </p:cNvSpPr>
          <p:nvPr/>
        </p:nvSpPr>
        <p:spPr bwMode="auto">
          <a:xfrm>
            <a:off x="1233488" y="3663950"/>
            <a:ext cx="15875"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2" name="Rectangle 50"/>
          <p:cNvSpPr>
            <a:spLocks noChangeArrowheads="1"/>
          </p:cNvSpPr>
          <p:nvPr/>
        </p:nvSpPr>
        <p:spPr bwMode="auto">
          <a:xfrm>
            <a:off x="1249363" y="3663950"/>
            <a:ext cx="893762"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3" name="Rectangle 51"/>
          <p:cNvSpPr>
            <a:spLocks noChangeArrowheads="1"/>
          </p:cNvSpPr>
          <p:nvPr/>
        </p:nvSpPr>
        <p:spPr bwMode="auto">
          <a:xfrm>
            <a:off x="2143125" y="3663950"/>
            <a:ext cx="17463"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4" name="Rectangle 52"/>
          <p:cNvSpPr>
            <a:spLocks noChangeArrowheads="1"/>
          </p:cNvSpPr>
          <p:nvPr/>
        </p:nvSpPr>
        <p:spPr bwMode="auto">
          <a:xfrm>
            <a:off x="2160588" y="3663950"/>
            <a:ext cx="954087"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5" name="Rectangle 53"/>
          <p:cNvSpPr>
            <a:spLocks noChangeArrowheads="1"/>
          </p:cNvSpPr>
          <p:nvPr/>
        </p:nvSpPr>
        <p:spPr bwMode="auto">
          <a:xfrm>
            <a:off x="1233488" y="367823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6" name="Rectangle 54"/>
          <p:cNvSpPr>
            <a:spLocks noChangeArrowheads="1"/>
          </p:cNvSpPr>
          <p:nvPr/>
        </p:nvSpPr>
        <p:spPr bwMode="auto">
          <a:xfrm>
            <a:off x="2143125" y="3678238"/>
            <a:ext cx="17463"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7" name="Rectangle 55"/>
          <p:cNvSpPr>
            <a:spLocks noChangeArrowheads="1"/>
          </p:cNvSpPr>
          <p:nvPr/>
        </p:nvSpPr>
        <p:spPr bwMode="auto">
          <a:xfrm>
            <a:off x="3114675" y="367823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8" name="Rectangle 56"/>
          <p:cNvSpPr>
            <a:spLocks noChangeArrowheads="1"/>
          </p:cNvSpPr>
          <p:nvPr/>
        </p:nvSpPr>
        <p:spPr bwMode="auto">
          <a:xfrm>
            <a:off x="633413" y="3678238"/>
            <a:ext cx="6000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29" name="Rectangle 57"/>
          <p:cNvSpPr>
            <a:spLocks noChangeArrowheads="1"/>
          </p:cNvSpPr>
          <p:nvPr/>
        </p:nvSpPr>
        <p:spPr bwMode="auto">
          <a:xfrm>
            <a:off x="885825" y="3827463"/>
            <a:ext cx="92075"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a:t>
            </a:r>
            <a:endParaRPr lang="en-US" altLang="el-GR" sz="2600" dirty="0">
              <a:latin typeface="Arial Narrow" pitchFamily="34" charset="0"/>
            </a:endParaRPr>
          </a:p>
        </p:txBody>
      </p:sp>
      <p:sp>
        <p:nvSpPr>
          <p:cNvPr id="79930" name="Rectangle 58"/>
          <p:cNvSpPr>
            <a:spLocks noChangeArrowheads="1"/>
          </p:cNvSpPr>
          <p:nvPr/>
        </p:nvSpPr>
        <p:spPr bwMode="auto">
          <a:xfrm>
            <a:off x="1654175" y="3817938"/>
            <a:ext cx="92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a:t>
            </a:r>
            <a:endParaRPr lang="en-US" altLang="el-GR" sz="2600" dirty="0">
              <a:latin typeface="Arial Narrow" pitchFamily="34" charset="0"/>
            </a:endParaRPr>
          </a:p>
        </p:txBody>
      </p:sp>
      <p:sp>
        <p:nvSpPr>
          <p:cNvPr id="79931" name="Rectangle 59"/>
          <p:cNvSpPr>
            <a:spLocks noChangeArrowheads="1"/>
          </p:cNvSpPr>
          <p:nvPr/>
        </p:nvSpPr>
        <p:spPr bwMode="auto">
          <a:xfrm>
            <a:off x="2592388" y="3817938"/>
            <a:ext cx="92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a:t>
            </a:r>
            <a:endParaRPr lang="en-US" altLang="el-GR" sz="2600" dirty="0">
              <a:latin typeface="Arial Narrow" pitchFamily="34" charset="0"/>
            </a:endParaRPr>
          </a:p>
        </p:txBody>
      </p:sp>
      <p:sp>
        <p:nvSpPr>
          <p:cNvPr id="79932" name="Rectangle 60"/>
          <p:cNvSpPr>
            <a:spLocks noChangeArrowheads="1"/>
          </p:cNvSpPr>
          <p:nvPr/>
        </p:nvSpPr>
        <p:spPr bwMode="auto">
          <a:xfrm>
            <a:off x="3560763" y="3817938"/>
            <a:ext cx="92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a:t>
            </a:r>
            <a:endParaRPr lang="en-US" altLang="el-GR" sz="2600" dirty="0">
              <a:latin typeface="Arial Narrow" pitchFamily="34" charset="0"/>
            </a:endParaRPr>
          </a:p>
        </p:txBody>
      </p:sp>
      <p:sp>
        <p:nvSpPr>
          <p:cNvPr id="79933" name="Rectangle 61"/>
          <p:cNvSpPr>
            <a:spLocks noChangeArrowheads="1"/>
          </p:cNvSpPr>
          <p:nvPr/>
        </p:nvSpPr>
        <p:spPr bwMode="auto">
          <a:xfrm>
            <a:off x="631825" y="4330700"/>
            <a:ext cx="601663"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4" name="Rectangle 62"/>
          <p:cNvSpPr>
            <a:spLocks noChangeArrowheads="1"/>
          </p:cNvSpPr>
          <p:nvPr/>
        </p:nvSpPr>
        <p:spPr bwMode="auto">
          <a:xfrm>
            <a:off x="1233488" y="4330700"/>
            <a:ext cx="15875"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5" name="Rectangle 63"/>
          <p:cNvSpPr>
            <a:spLocks noChangeArrowheads="1"/>
          </p:cNvSpPr>
          <p:nvPr/>
        </p:nvSpPr>
        <p:spPr bwMode="auto">
          <a:xfrm>
            <a:off x="1249363" y="4330700"/>
            <a:ext cx="893762"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6" name="Rectangle 64"/>
          <p:cNvSpPr>
            <a:spLocks noChangeArrowheads="1"/>
          </p:cNvSpPr>
          <p:nvPr/>
        </p:nvSpPr>
        <p:spPr bwMode="auto">
          <a:xfrm>
            <a:off x="2143125" y="4330700"/>
            <a:ext cx="17463"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7" name="Rectangle 65"/>
          <p:cNvSpPr>
            <a:spLocks noChangeArrowheads="1"/>
          </p:cNvSpPr>
          <p:nvPr/>
        </p:nvSpPr>
        <p:spPr bwMode="auto">
          <a:xfrm>
            <a:off x="2160588" y="4330700"/>
            <a:ext cx="954087"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8" name="Rectangle 66"/>
          <p:cNvSpPr>
            <a:spLocks noChangeArrowheads="1"/>
          </p:cNvSpPr>
          <p:nvPr/>
        </p:nvSpPr>
        <p:spPr bwMode="auto">
          <a:xfrm>
            <a:off x="3114675" y="4330700"/>
            <a:ext cx="15875"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39" name="Rectangle 67"/>
          <p:cNvSpPr>
            <a:spLocks noChangeArrowheads="1"/>
          </p:cNvSpPr>
          <p:nvPr/>
        </p:nvSpPr>
        <p:spPr bwMode="auto">
          <a:xfrm>
            <a:off x="3130550" y="4330700"/>
            <a:ext cx="952500"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0" name="Rectangle 68"/>
          <p:cNvSpPr>
            <a:spLocks noChangeArrowheads="1"/>
          </p:cNvSpPr>
          <p:nvPr/>
        </p:nvSpPr>
        <p:spPr bwMode="auto">
          <a:xfrm>
            <a:off x="1233488" y="4348163"/>
            <a:ext cx="15875" cy="6492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1" name="Rectangle 69"/>
          <p:cNvSpPr>
            <a:spLocks noChangeArrowheads="1"/>
          </p:cNvSpPr>
          <p:nvPr/>
        </p:nvSpPr>
        <p:spPr bwMode="auto">
          <a:xfrm>
            <a:off x="2143125" y="4348163"/>
            <a:ext cx="17463" cy="6492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2" name="Rectangle 70"/>
          <p:cNvSpPr>
            <a:spLocks noChangeArrowheads="1"/>
          </p:cNvSpPr>
          <p:nvPr/>
        </p:nvSpPr>
        <p:spPr bwMode="auto">
          <a:xfrm>
            <a:off x="3114675" y="4348163"/>
            <a:ext cx="15875" cy="6492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3" name="Rectangle 71"/>
          <p:cNvSpPr>
            <a:spLocks noChangeArrowheads="1"/>
          </p:cNvSpPr>
          <p:nvPr/>
        </p:nvSpPr>
        <p:spPr bwMode="auto">
          <a:xfrm>
            <a:off x="633413" y="4348163"/>
            <a:ext cx="600075" cy="64928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4" name="Rectangle 72"/>
          <p:cNvSpPr>
            <a:spLocks noChangeArrowheads="1"/>
          </p:cNvSpPr>
          <p:nvPr/>
        </p:nvSpPr>
        <p:spPr bwMode="auto">
          <a:xfrm>
            <a:off x="715963" y="4495800"/>
            <a:ext cx="388937"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0FFFF"/>
                </a:solidFill>
                <a:latin typeface="Arial Narrow" pitchFamily="34" charset="0"/>
              </a:rPr>
              <a:t>2.0</a:t>
            </a:r>
            <a:endParaRPr lang="en-US" altLang="el-GR" sz="2600" dirty="0">
              <a:latin typeface="Arial Narrow" pitchFamily="34" charset="0"/>
            </a:endParaRPr>
          </a:p>
        </p:txBody>
      </p:sp>
      <p:sp>
        <p:nvSpPr>
          <p:cNvPr id="79945" name="Rectangle 73"/>
          <p:cNvSpPr>
            <a:spLocks noChangeArrowheads="1"/>
          </p:cNvSpPr>
          <p:nvPr/>
        </p:nvSpPr>
        <p:spPr bwMode="auto">
          <a:xfrm>
            <a:off x="1249363" y="4348163"/>
            <a:ext cx="893762" cy="6381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6" name="Rectangle 74"/>
          <p:cNvSpPr>
            <a:spLocks noChangeArrowheads="1"/>
          </p:cNvSpPr>
          <p:nvPr/>
        </p:nvSpPr>
        <p:spPr bwMode="auto">
          <a:xfrm>
            <a:off x="1298575" y="448627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000FF"/>
                </a:solidFill>
                <a:latin typeface="Arial Narrow" pitchFamily="34" charset="0"/>
              </a:rPr>
              <a:t>.97725</a:t>
            </a:r>
            <a:endParaRPr lang="en-US" altLang="el-GR" sz="2600" dirty="0">
              <a:latin typeface="Arial Narrow" pitchFamily="34" charset="0"/>
            </a:endParaRPr>
          </a:p>
        </p:txBody>
      </p:sp>
      <p:sp>
        <p:nvSpPr>
          <p:cNvPr id="79947" name="Rectangle 75"/>
          <p:cNvSpPr>
            <a:spLocks noChangeArrowheads="1"/>
          </p:cNvSpPr>
          <p:nvPr/>
        </p:nvSpPr>
        <p:spPr bwMode="auto">
          <a:xfrm>
            <a:off x="1249363" y="4986338"/>
            <a:ext cx="893762" cy="11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48" name="Rectangle 76"/>
          <p:cNvSpPr>
            <a:spLocks noChangeArrowheads="1"/>
          </p:cNvSpPr>
          <p:nvPr/>
        </p:nvSpPr>
        <p:spPr bwMode="auto">
          <a:xfrm>
            <a:off x="2236788" y="448627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.97784</a:t>
            </a:r>
            <a:endParaRPr lang="en-US" altLang="el-GR" sz="2600" dirty="0">
              <a:latin typeface="Arial Narrow" pitchFamily="34" charset="0"/>
            </a:endParaRPr>
          </a:p>
        </p:txBody>
      </p:sp>
      <p:sp>
        <p:nvSpPr>
          <p:cNvPr id="79949" name="Rectangle 77"/>
          <p:cNvSpPr>
            <a:spLocks noChangeArrowheads="1"/>
          </p:cNvSpPr>
          <p:nvPr/>
        </p:nvSpPr>
        <p:spPr bwMode="auto">
          <a:xfrm>
            <a:off x="3205163" y="448627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.97831</a:t>
            </a:r>
            <a:endParaRPr lang="en-US" altLang="el-GR" sz="2600" dirty="0">
              <a:latin typeface="Arial Narrow" pitchFamily="34" charset="0"/>
            </a:endParaRPr>
          </a:p>
        </p:txBody>
      </p:sp>
      <p:sp>
        <p:nvSpPr>
          <p:cNvPr id="79950" name="Rectangle 78"/>
          <p:cNvSpPr>
            <a:spLocks noChangeArrowheads="1"/>
          </p:cNvSpPr>
          <p:nvPr/>
        </p:nvSpPr>
        <p:spPr bwMode="auto">
          <a:xfrm>
            <a:off x="631825" y="4997450"/>
            <a:ext cx="601663"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1" name="Rectangle 79"/>
          <p:cNvSpPr>
            <a:spLocks noChangeArrowheads="1"/>
          </p:cNvSpPr>
          <p:nvPr/>
        </p:nvSpPr>
        <p:spPr bwMode="auto">
          <a:xfrm>
            <a:off x="1233488" y="4997450"/>
            <a:ext cx="15875"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2" name="Rectangle 80"/>
          <p:cNvSpPr>
            <a:spLocks noChangeArrowheads="1"/>
          </p:cNvSpPr>
          <p:nvPr/>
        </p:nvSpPr>
        <p:spPr bwMode="auto">
          <a:xfrm>
            <a:off x="1249363" y="4997450"/>
            <a:ext cx="893762"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3" name="Rectangle 81"/>
          <p:cNvSpPr>
            <a:spLocks noChangeArrowheads="1"/>
          </p:cNvSpPr>
          <p:nvPr/>
        </p:nvSpPr>
        <p:spPr bwMode="auto">
          <a:xfrm>
            <a:off x="2143125" y="4997450"/>
            <a:ext cx="17463"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4" name="Rectangle 82"/>
          <p:cNvSpPr>
            <a:spLocks noChangeArrowheads="1"/>
          </p:cNvSpPr>
          <p:nvPr/>
        </p:nvSpPr>
        <p:spPr bwMode="auto">
          <a:xfrm>
            <a:off x="2160588" y="4997450"/>
            <a:ext cx="954087"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5" name="Rectangle 83"/>
          <p:cNvSpPr>
            <a:spLocks noChangeArrowheads="1"/>
          </p:cNvSpPr>
          <p:nvPr/>
        </p:nvSpPr>
        <p:spPr bwMode="auto">
          <a:xfrm>
            <a:off x="3114675" y="4997450"/>
            <a:ext cx="15875"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6" name="Rectangle 84"/>
          <p:cNvSpPr>
            <a:spLocks noChangeArrowheads="1"/>
          </p:cNvSpPr>
          <p:nvPr/>
        </p:nvSpPr>
        <p:spPr bwMode="auto">
          <a:xfrm>
            <a:off x="3130550" y="4997450"/>
            <a:ext cx="952500" cy="174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7" name="Rectangle 85"/>
          <p:cNvSpPr>
            <a:spLocks noChangeArrowheads="1"/>
          </p:cNvSpPr>
          <p:nvPr/>
        </p:nvSpPr>
        <p:spPr bwMode="auto">
          <a:xfrm>
            <a:off x="1233488" y="5014913"/>
            <a:ext cx="15875" cy="6508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8" name="Rectangle 86"/>
          <p:cNvSpPr>
            <a:spLocks noChangeArrowheads="1"/>
          </p:cNvSpPr>
          <p:nvPr/>
        </p:nvSpPr>
        <p:spPr bwMode="auto">
          <a:xfrm>
            <a:off x="2143125" y="5014913"/>
            <a:ext cx="17463" cy="6508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59" name="Rectangle 87"/>
          <p:cNvSpPr>
            <a:spLocks noChangeArrowheads="1"/>
          </p:cNvSpPr>
          <p:nvPr/>
        </p:nvSpPr>
        <p:spPr bwMode="auto">
          <a:xfrm>
            <a:off x="3114675" y="5014913"/>
            <a:ext cx="15875" cy="6508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60" name="Rectangle 88"/>
          <p:cNvSpPr>
            <a:spLocks noChangeArrowheads="1"/>
          </p:cNvSpPr>
          <p:nvPr/>
        </p:nvSpPr>
        <p:spPr bwMode="auto">
          <a:xfrm>
            <a:off x="633413" y="5014913"/>
            <a:ext cx="600075" cy="6508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61" name="Rectangle 89"/>
          <p:cNvSpPr>
            <a:spLocks noChangeArrowheads="1"/>
          </p:cNvSpPr>
          <p:nvPr/>
        </p:nvSpPr>
        <p:spPr bwMode="auto">
          <a:xfrm>
            <a:off x="715963" y="5162550"/>
            <a:ext cx="388937"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2.1</a:t>
            </a:r>
            <a:endParaRPr lang="en-US" altLang="el-GR" sz="2600" dirty="0">
              <a:latin typeface="Arial Narrow" pitchFamily="34" charset="0"/>
            </a:endParaRPr>
          </a:p>
        </p:txBody>
      </p:sp>
      <p:sp>
        <p:nvSpPr>
          <p:cNvPr id="79962" name="Rectangle 90"/>
          <p:cNvSpPr>
            <a:spLocks noChangeArrowheads="1"/>
          </p:cNvSpPr>
          <p:nvPr/>
        </p:nvSpPr>
        <p:spPr bwMode="auto">
          <a:xfrm>
            <a:off x="1298575" y="515302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.98214</a:t>
            </a:r>
            <a:endParaRPr lang="en-US" altLang="el-GR" sz="2600" dirty="0">
              <a:latin typeface="Arial Narrow" pitchFamily="34" charset="0"/>
            </a:endParaRPr>
          </a:p>
        </p:txBody>
      </p:sp>
      <p:sp>
        <p:nvSpPr>
          <p:cNvPr id="79963" name="Rectangle 91"/>
          <p:cNvSpPr>
            <a:spLocks noChangeArrowheads="1"/>
          </p:cNvSpPr>
          <p:nvPr/>
        </p:nvSpPr>
        <p:spPr bwMode="auto">
          <a:xfrm>
            <a:off x="2236788" y="515302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.98257</a:t>
            </a:r>
            <a:endParaRPr lang="en-US" altLang="el-GR" sz="2600" dirty="0">
              <a:latin typeface="Arial Narrow" pitchFamily="34" charset="0"/>
            </a:endParaRPr>
          </a:p>
        </p:txBody>
      </p:sp>
      <p:sp>
        <p:nvSpPr>
          <p:cNvPr id="79964" name="Rectangle 92"/>
          <p:cNvSpPr>
            <a:spLocks noChangeArrowheads="1"/>
          </p:cNvSpPr>
          <p:nvPr/>
        </p:nvSpPr>
        <p:spPr bwMode="auto">
          <a:xfrm>
            <a:off x="3205163" y="5153025"/>
            <a:ext cx="854075" cy="3921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.98300</a:t>
            </a:r>
            <a:endParaRPr lang="en-US" altLang="el-GR" sz="2600" dirty="0">
              <a:latin typeface="Arial Narrow" pitchFamily="34" charset="0"/>
            </a:endParaRPr>
          </a:p>
        </p:txBody>
      </p:sp>
      <p:sp>
        <p:nvSpPr>
          <p:cNvPr id="648285" name="Line 93"/>
          <p:cNvSpPr>
            <a:spLocks noChangeShapeType="1"/>
          </p:cNvSpPr>
          <p:nvPr/>
        </p:nvSpPr>
        <p:spPr bwMode="auto">
          <a:xfrm>
            <a:off x="4051300" y="5030788"/>
            <a:ext cx="371475" cy="509587"/>
          </a:xfrm>
          <a:prstGeom prst="line">
            <a:avLst/>
          </a:prstGeom>
          <a:noFill/>
          <a:ln w="25400">
            <a:solidFill>
              <a:schemeClr val="tx2"/>
            </a:solidFill>
            <a:round/>
            <a:headEnd type="triangle" w="med" len="med"/>
            <a:tailEnd/>
          </a:ln>
          <a:effectLst>
            <a:outerShdw dist="35921" dir="2700000" algn="ctr" rotWithShape="0">
              <a:schemeClr val="bg2"/>
            </a:outerShdw>
          </a:effectLst>
        </p:spPr>
        <p:txBody>
          <a:bodyPr wrap="none" anchor="ctr"/>
          <a:lstStyle/>
          <a:p>
            <a:pPr>
              <a:defRPr/>
            </a:pPr>
            <a:endParaRPr lang="el-GR" dirty="0"/>
          </a:p>
        </p:txBody>
      </p:sp>
      <p:sp>
        <p:nvSpPr>
          <p:cNvPr id="63582" name="Rectangle 94"/>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Υπολογισμός πιθανότητας</a:t>
            </a:r>
            <a:endParaRPr lang="en-US" dirty="0" smtClean="0"/>
          </a:p>
        </p:txBody>
      </p:sp>
      <p:sp>
        <p:nvSpPr>
          <p:cNvPr id="79967" name="Freeform 95"/>
          <p:cNvSpPr>
            <a:spLocks/>
          </p:cNvSpPr>
          <p:nvPr/>
        </p:nvSpPr>
        <p:spPr bwMode="auto">
          <a:xfrm>
            <a:off x="4932363" y="3422650"/>
            <a:ext cx="1690687" cy="1565275"/>
          </a:xfrm>
          <a:custGeom>
            <a:avLst/>
            <a:gdLst>
              <a:gd name="T0" fmla="*/ 0 w 959"/>
              <a:gd name="T1" fmla="*/ 2147483647 h 921"/>
              <a:gd name="T2" fmla="*/ 2147483647 w 959"/>
              <a:gd name="T3" fmla="*/ 2147483647 h 921"/>
              <a:gd name="T4" fmla="*/ 2147483647 w 959"/>
              <a:gd name="T5" fmla="*/ 2147483647 h 921"/>
              <a:gd name="T6" fmla="*/ 2147483647 w 959"/>
              <a:gd name="T7" fmla="*/ 2147483647 h 921"/>
              <a:gd name="T8" fmla="*/ 2147483647 w 959"/>
              <a:gd name="T9" fmla="*/ 2147483647 h 921"/>
              <a:gd name="T10" fmla="*/ 2147483647 w 959"/>
              <a:gd name="T11" fmla="*/ 2147483647 h 921"/>
              <a:gd name="T12" fmla="*/ 2147483647 w 959"/>
              <a:gd name="T13" fmla="*/ 2147483647 h 921"/>
              <a:gd name="T14" fmla="*/ 2147483647 w 959"/>
              <a:gd name="T15" fmla="*/ 2147483647 h 921"/>
              <a:gd name="T16" fmla="*/ 2147483647 w 959"/>
              <a:gd name="T17" fmla="*/ 2147483647 h 921"/>
              <a:gd name="T18" fmla="*/ 2147483647 w 959"/>
              <a:gd name="T19" fmla="*/ 2147483647 h 921"/>
              <a:gd name="T20" fmla="*/ 2147483647 w 959"/>
              <a:gd name="T21" fmla="*/ 2147483647 h 921"/>
              <a:gd name="T22" fmla="*/ 2147483647 w 959"/>
              <a:gd name="T23" fmla="*/ 2147483647 h 921"/>
              <a:gd name="T24" fmla="*/ 2147483647 w 959"/>
              <a:gd name="T25" fmla="*/ 2147483647 h 921"/>
              <a:gd name="T26" fmla="*/ 2147483647 w 959"/>
              <a:gd name="T27" fmla="*/ 2147483647 h 921"/>
              <a:gd name="T28" fmla="*/ 2147483647 w 959"/>
              <a:gd name="T29" fmla="*/ 2147483647 h 921"/>
              <a:gd name="T30" fmla="*/ 2147483647 w 959"/>
              <a:gd name="T31" fmla="*/ 0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
              <a:gd name="T49" fmla="*/ 0 h 921"/>
              <a:gd name="T50" fmla="*/ 959 w 959"/>
              <a:gd name="T51" fmla="*/ 921 h 9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 h="921">
                <a:moveTo>
                  <a:pt x="0" y="921"/>
                </a:moveTo>
                <a:lnTo>
                  <a:pt x="101" y="911"/>
                </a:lnTo>
                <a:lnTo>
                  <a:pt x="152" y="899"/>
                </a:lnTo>
                <a:lnTo>
                  <a:pt x="203" y="885"/>
                </a:lnTo>
                <a:lnTo>
                  <a:pt x="252" y="864"/>
                </a:lnTo>
                <a:lnTo>
                  <a:pt x="303" y="834"/>
                </a:lnTo>
                <a:lnTo>
                  <a:pt x="354" y="797"/>
                </a:lnTo>
                <a:lnTo>
                  <a:pt x="454" y="691"/>
                </a:lnTo>
                <a:lnTo>
                  <a:pt x="554" y="540"/>
                </a:lnTo>
                <a:lnTo>
                  <a:pt x="656" y="359"/>
                </a:lnTo>
                <a:lnTo>
                  <a:pt x="706" y="267"/>
                </a:lnTo>
                <a:lnTo>
                  <a:pt x="757" y="182"/>
                </a:lnTo>
                <a:lnTo>
                  <a:pt x="808" y="108"/>
                </a:lnTo>
                <a:lnTo>
                  <a:pt x="857" y="49"/>
                </a:lnTo>
                <a:lnTo>
                  <a:pt x="908" y="12"/>
                </a:lnTo>
                <a:lnTo>
                  <a:pt x="959" y="0"/>
                </a:lnTo>
              </a:path>
            </a:pathLst>
          </a:custGeom>
          <a:solidFill>
            <a:srgbClr val="FFCC00"/>
          </a:solidFill>
          <a:ln w="52388">
            <a:solidFill>
              <a:srgbClr val="FF0000"/>
            </a:solidFill>
            <a:round/>
            <a:headEnd/>
            <a:tailEnd/>
          </a:ln>
        </p:spPr>
        <p:txBody>
          <a:bodyPr/>
          <a:lstStyle/>
          <a:p>
            <a:endParaRPr lang="el-GR" dirty="0"/>
          </a:p>
        </p:txBody>
      </p:sp>
      <p:sp>
        <p:nvSpPr>
          <p:cNvPr id="79968" name="Rectangle 96"/>
          <p:cNvSpPr>
            <a:spLocks noChangeArrowheads="1"/>
          </p:cNvSpPr>
          <p:nvPr/>
        </p:nvSpPr>
        <p:spPr bwMode="auto">
          <a:xfrm>
            <a:off x="3114675" y="234473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69" name="Rectangle 97"/>
          <p:cNvSpPr>
            <a:spLocks noChangeArrowheads="1"/>
          </p:cNvSpPr>
          <p:nvPr/>
        </p:nvSpPr>
        <p:spPr bwMode="auto">
          <a:xfrm>
            <a:off x="3130550" y="2344738"/>
            <a:ext cx="952500"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0" name="Rectangle 98"/>
          <p:cNvSpPr>
            <a:spLocks noChangeArrowheads="1"/>
          </p:cNvSpPr>
          <p:nvPr/>
        </p:nvSpPr>
        <p:spPr bwMode="auto">
          <a:xfrm>
            <a:off x="3379788" y="2493963"/>
            <a:ext cx="387350" cy="3905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.02</a:t>
            </a:r>
            <a:endParaRPr lang="en-US" altLang="el-GR" sz="2600" dirty="0">
              <a:latin typeface="Arial Narrow" pitchFamily="34" charset="0"/>
            </a:endParaRPr>
          </a:p>
        </p:txBody>
      </p:sp>
      <p:sp>
        <p:nvSpPr>
          <p:cNvPr id="79971" name="Rectangle 99"/>
          <p:cNvSpPr>
            <a:spLocks noChangeArrowheads="1"/>
          </p:cNvSpPr>
          <p:nvPr/>
        </p:nvSpPr>
        <p:spPr bwMode="auto">
          <a:xfrm>
            <a:off x="3114675" y="2997200"/>
            <a:ext cx="15875"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2" name="Rectangle 100"/>
          <p:cNvSpPr>
            <a:spLocks noChangeArrowheads="1"/>
          </p:cNvSpPr>
          <p:nvPr/>
        </p:nvSpPr>
        <p:spPr bwMode="auto">
          <a:xfrm>
            <a:off x="3130550" y="2997200"/>
            <a:ext cx="952500"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3" name="Rectangle 101"/>
          <p:cNvSpPr>
            <a:spLocks noChangeArrowheads="1"/>
          </p:cNvSpPr>
          <p:nvPr/>
        </p:nvSpPr>
        <p:spPr bwMode="auto">
          <a:xfrm>
            <a:off x="3114675" y="3011488"/>
            <a:ext cx="15875" cy="6524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4" name="Rectangle 102"/>
          <p:cNvSpPr>
            <a:spLocks noChangeArrowheads="1"/>
          </p:cNvSpPr>
          <p:nvPr/>
        </p:nvSpPr>
        <p:spPr bwMode="auto">
          <a:xfrm>
            <a:off x="3205163" y="3151188"/>
            <a:ext cx="854075" cy="392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00125" eaLnBrk="0" hangingPunct="0">
              <a:defRPr>
                <a:solidFill>
                  <a:schemeClr val="tx1"/>
                </a:solidFill>
                <a:latin typeface="Comic Sans MS" pitchFamily="66" charset="0"/>
                <a:cs typeface="Arial" charset="0"/>
              </a:defRPr>
            </a:lvl1pPr>
            <a:lvl2pPr marL="742950" indent="-285750" defTabSz="1000125" eaLnBrk="0" hangingPunct="0">
              <a:defRPr>
                <a:solidFill>
                  <a:schemeClr val="tx1"/>
                </a:solidFill>
                <a:latin typeface="Comic Sans MS" pitchFamily="66" charset="0"/>
                <a:cs typeface="Arial" charset="0"/>
              </a:defRPr>
            </a:lvl2pPr>
            <a:lvl3pPr marL="1143000" indent="-228600" defTabSz="1000125" eaLnBrk="0" hangingPunct="0">
              <a:defRPr>
                <a:solidFill>
                  <a:schemeClr val="tx1"/>
                </a:solidFill>
                <a:latin typeface="Comic Sans MS" pitchFamily="66" charset="0"/>
                <a:cs typeface="Arial" charset="0"/>
              </a:defRPr>
            </a:lvl3pPr>
            <a:lvl4pPr marL="1600200" indent="-228600" defTabSz="1000125" eaLnBrk="0" hangingPunct="0">
              <a:defRPr>
                <a:solidFill>
                  <a:schemeClr val="tx1"/>
                </a:solidFill>
                <a:latin typeface="Comic Sans MS" pitchFamily="66" charset="0"/>
                <a:cs typeface="Arial" charset="0"/>
              </a:defRPr>
            </a:lvl4pPr>
            <a:lvl5pPr marL="2057400" indent="-228600" defTabSz="1000125" eaLnBrk="0" hangingPunct="0">
              <a:defRPr>
                <a:solidFill>
                  <a:schemeClr val="tx1"/>
                </a:solidFill>
                <a:latin typeface="Comic Sans MS" pitchFamily="66" charset="0"/>
                <a:cs typeface="Arial" charset="0"/>
              </a:defRPr>
            </a:lvl5pPr>
            <a:lvl6pPr marL="2514600" indent="-228600" defTabSz="10001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001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001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001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600" b="1" dirty="0">
                <a:solidFill>
                  <a:srgbClr val="010000"/>
                </a:solidFill>
                <a:latin typeface="Arial Narrow" pitchFamily="34" charset="0"/>
              </a:rPr>
              <a:t>.50798</a:t>
            </a:r>
            <a:endParaRPr lang="en-US" altLang="el-GR" sz="2600" dirty="0">
              <a:latin typeface="Arial Narrow" pitchFamily="34" charset="0"/>
            </a:endParaRPr>
          </a:p>
        </p:txBody>
      </p:sp>
      <p:sp>
        <p:nvSpPr>
          <p:cNvPr id="79975" name="Rectangle 103"/>
          <p:cNvSpPr>
            <a:spLocks noChangeArrowheads="1"/>
          </p:cNvSpPr>
          <p:nvPr/>
        </p:nvSpPr>
        <p:spPr bwMode="auto">
          <a:xfrm>
            <a:off x="3114675" y="3663950"/>
            <a:ext cx="15875"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6" name="Rectangle 104"/>
          <p:cNvSpPr>
            <a:spLocks noChangeArrowheads="1"/>
          </p:cNvSpPr>
          <p:nvPr/>
        </p:nvSpPr>
        <p:spPr bwMode="auto">
          <a:xfrm>
            <a:off x="3130550" y="3663950"/>
            <a:ext cx="952500" cy="14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79977" name="Freeform 105"/>
          <p:cNvSpPr>
            <a:spLocks/>
          </p:cNvSpPr>
          <p:nvPr/>
        </p:nvSpPr>
        <p:spPr bwMode="auto">
          <a:xfrm>
            <a:off x="6623050" y="3422650"/>
            <a:ext cx="1689100" cy="1565275"/>
          </a:xfrm>
          <a:custGeom>
            <a:avLst/>
            <a:gdLst>
              <a:gd name="T0" fmla="*/ 2147483647 w 957"/>
              <a:gd name="T1" fmla="*/ 2147483647 h 921"/>
              <a:gd name="T2" fmla="*/ 2147483647 w 957"/>
              <a:gd name="T3" fmla="*/ 2147483647 h 921"/>
              <a:gd name="T4" fmla="*/ 2147483647 w 957"/>
              <a:gd name="T5" fmla="*/ 2147483647 h 921"/>
              <a:gd name="T6" fmla="*/ 2147483647 w 957"/>
              <a:gd name="T7" fmla="*/ 2147483647 h 921"/>
              <a:gd name="T8" fmla="*/ 2147483647 w 957"/>
              <a:gd name="T9" fmla="*/ 2147483647 h 921"/>
              <a:gd name="T10" fmla="*/ 2147483647 w 957"/>
              <a:gd name="T11" fmla="*/ 2147483647 h 921"/>
              <a:gd name="T12" fmla="*/ 2147483647 w 957"/>
              <a:gd name="T13" fmla="*/ 2147483647 h 921"/>
              <a:gd name="T14" fmla="*/ 2147483647 w 957"/>
              <a:gd name="T15" fmla="*/ 2147483647 h 921"/>
              <a:gd name="T16" fmla="*/ 2147483647 w 957"/>
              <a:gd name="T17" fmla="*/ 2147483647 h 921"/>
              <a:gd name="T18" fmla="*/ 2147483647 w 957"/>
              <a:gd name="T19" fmla="*/ 2147483647 h 921"/>
              <a:gd name="T20" fmla="*/ 2147483647 w 957"/>
              <a:gd name="T21" fmla="*/ 2147483647 h 921"/>
              <a:gd name="T22" fmla="*/ 2147483647 w 957"/>
              <a:gd name="T23" fmla="*/ 2147483647 h 921"/>
              <a:gd name="T24" fmla="*/ 2147483647 w 957"/>
              <a:gd name="T25" fmla="*/ 2147483647 h 921"/>
              <a:gd name="T26" fmla="*/ 2147483647 w 957"/>
              <a:gd name="T27" fmla="*/ 2147483647 h 921"/>
              <a:gd name="T28" fmla="*/ 2147483647 w 957"/>
              <a:gd name="T29" fmla="*/ 2147483647 h 921"/>
              <a:gd name="T30" fmla="*/ 0 w 957"/>
              <a:gd name="T31" fmla="*/ 0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7"/>
              <a:gd name="T49" fmla="*/ 0 h 921"/>
              <a:gd name="T50" fmla="*/ 957 w 957"/>
              <a:gd name="T51" fmla="*/ 921 h 9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7" h="921">
                <a:moveTo>
                  <a:pt x="957" y="921"/>
                </a:moveTo>
                <a:lnTo>
                  <a:pt x="856" y="911"/>
                </a:lnTo>
                <a:lnTo>
                  <a:pt x="805" y="899"/>
                </a:lnTo>
                <a:lnTo>
                  <a:pt x="756" y="885"/>
                </a:lnTo>
                <a:lnTo>
                  <a:pt x="705" y="864"/>
                </a:lnTo>
                <a:lnTo>
                  <a:pt x="654" y="834"/>
                </a:lnTo>
                <a:lnTo>
                  <a:pt x="605" y="797"/>
                </a:lnTo>
                <a:lnTo>
                  <a:pt x="503" y="691"/>
                </a:lnTo>
                <a:lnTo>
                  <a:pt x="403" y="540"/>
                </a:lnTo>
                <a:lnTo>
                  <a:pt x="302" y="359"/>
                </a:lnTo>
                <a:lnTo>
                  <a:pt x="251" y="267"/>
                </a:lnTo>
                <a:lnTo>
                  <a:pt x="200" y="182"/>
                </a:lnTo>
                <a:lnTo>
                  <a:pt x="151" y="108"/>
                </a:lnTo>
                <a:lnTo>
                  <a:pt x="100" y="49"/>
                </a:lnTo>
                <a:lnTo>
                  <a:pt x="49" y="12"/>
                </a:lnTo>
                <a:lnTo>
                  <a:pt x="0" y="0"/>
                </a:lnTo>
              </a:path>
            </a:pathLst>
          </a:custGeom>
          <a:solidFill>
            <a:srgbClr val="FFCC00"/>
          </a:solidFill>
          <a:ln w="52388">
            <a:solidFill>
              <a:srgbClr val="FF0000"/>
            </a:solidFill>
            <a:round/>
            <a:headEnd/>
            <a:tailEnd/>
          </a:ln>
        </p:spPr>
        <p:txBody>
          <a:bodyPr/>
          <a:lstStyle/>
          <a:p>
            <a:endParaRPr lang="el-GR" dirty="0"/>
          </a:p>
        </p:txBody>
      </p:sp>
      <p:sp>
        <p:nvSpPr>
          <p:cNvPr id="79978" name="Freeform 106"/>
          <p:cNvSpPr>
            <a:spLocks/>
          </p:cNvSpPr>
          <p:nvPr/>
        </p:nvSpPr>
        <p:spPr bwMode="auto">
          <a:xfrm>
            <a:off x="6624638" y="3449638"/>
            <a:ext cx="679450" cy="1550987"/>
          </a:xfrm>
          <a:custGeom>
            <a:avLst/>
            <a:gdLst>
              <a:gd name="T0" fmla="*/ 0 w 385"/>
              <a:gd name="T1" fmla="*/ 0 h 913"/>
              <a:gd name="T2" fmla="*/ 2147483647 w 385"/>
              <a:gd name="T3" fmla="*/ 2147483647 h 913"/>
              <a:gd name="T4" fmla="*/ 2147483647 w 385"/>
              <a:gd name="T5" fmla="*/ 2147483647 h 913"/>
              <a:gd name="T6" fmla="*/ 2147483647 w 385"/>
              <a:gd name="T7" fmla="*/ 2147483647 h 913"/>
              <a:gd name="T8" fmla="*/ 2147483647 w 385"/>
              <a:gd name="T9" fmla="*/ 2147483647 h 913"/>
              <a:gd name="T10" fmla="*/ 2147483647 w 385"/>
              <a:gd name="T11" fmla="*/ 2147483647 h 913"/>
              <a:gd name="T12" fmla="*/ 2147483647 w 385"/>
              <a:gd name="T13" fmla="*/ 2147483647 h 913"/>
              <a:gd name="T14" fmla="*/ 2147483647 w 385"/>
              <a:gd name="T15" fmla="*/ 2147483647 h 913"/>
              <a:gd name="T16" fmla="*/ 0 w 385"/>
              <a:gd name="T17" fmla="*/ 2147483647 h 913"/>
              <a:gd name="T18" fmla="*/ 0 w 385"/>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913"/>
              <a:gd name="T32" fmla="*/ 385 w 385"/>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913">
                <a:moveTo>
                  <a:pt x="0" y="0"/>
                </a:moveTo>
                <a:lnTo>
                  <a:pt x="97" y="49"/>
                </a:lnTo>
                <a:lnTo>
                  <a:pt x="167" y="145"/>
                </a:lnTo>
                <a:lnTo>
                  <a:pt x="216" y="216"/>
                </a:lnTo>
                <a:lnTo>
                  <a:pt x="289" y="337"/>
                </a:lnTo>
                <a:lnTo>
                  <a:pt x="336" y="432"/>
                </a:lnTo>
                <a:lnTo>
                  <a:pt x="385" y="528"/>
                </a:lnTo>
                <a:lnTo>
                  <a:pt x="385" y="913"/>
                </a:lnTo>
                <a:lnTo>
                  <a:pt x="0" y="913"/>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9979" name="Freeform 107"/>
          <p:cNvSpPr>
            <a:spLocks/>
          </p:cNvSpPr>
          <p:nvPr/>
        </p:nvSpPr>
        <p:spPr bwMode="auto">
          <a:xfrm>
            <a:off x="5227638" y="3429000"/>
            <a:ext cx="1406525" cy="1565275"/>
          </a:xfrm>
          <a:custGeom>
            <a:avLst/>
            <a:gdLst>
              <a:gd name="T0" fmla="*/ 2147483647 w 797"/>
              <a:gd name="T1" fmla="*/ 0 h 920"/>
              <a:gd name="T2" fmla="*/ 2147483647 w 797"/>
              <a:gd name="T3" fmla="*/ 2147483647 h 920"/>
              <a:gd name="T4" fmla="*/ 2147483647 w 797"/>
              <a:gd name="T5" fmla="*/ 2147483647 h 920"/>
              <a:gd name="T6" fmla="*/ 2147483647 w 797"/>
              <a:gd name="T7" fmla="*/ 2147483647 h 920"/>
              <a:gd name="T8" fmla="*/ 2147483647 w 797"/>
              <a:gd name="T9" fmla="*/ 2147483647 h 920"/>
              <a:gd name="T10" fmla="*/ 2147483647 w 797"/>
              <a:gd name="T11" fmla="*/ 2147483647 h 920"/>
              <a:gd name="T12" fmla="*/ 2147483647 w 797"/>
              <a:gd name="T13" fmla="*/ 2147483647 h 920"/>
              <a:gd name="T14" fmla="*/ 0 w 797"/>
              <a:gd name="T15" fmla="*/ 2147483647 h 920"/>
              <a:gd name="T16" fmla="*/ 2147483647 w 797"/>
              <a:gd name="T17" fmla="*/ 2147483647 h 920"/>
              <a:gd name="T18" fmla="*/ 2147483647 w 797"/>
              <a:gd name="T19" fmla="*/ 0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920"/>
              <a:gd name="T32" fmla="*/ 797 w 797"/>
              <a:gd name="T33" fmla="*/ 920 h 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920">
                <a:moveTo>
                  <a:pt x="797" y="0"/>
                </a:moveTo>
                <a:lnTo>
                  <a:pt x="701" y="49"/>
                </a:lnTo>
                <a:lnTo>
                  <a:pt x="629" y="145"/>
                </a:lnTo>
                <a:lnTo>
                  <a:pt x="582" y="216"/>
                </a:lnTo>
                <a:lnTo>
                  <a:pt x="509" y="337"/>
                </a:lnTo>
                <a:lnTo>
                  <a:pt x="460" y="432"/>
                </a:lnTo>
                <a:lnTo>
                  <a:pt x="258" y="736"/>
                </a:lnTo>
                <a:lnTo>
                  <a:pt x="0" y="920"/>
                </a:lnTo>
                <a:lnTo>
                  <a:pt x="797" y="913"/>
                </a:lnTo>
                <a:lnTo>
                  <a:pt x="797"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sp>
        <p:nvSpPr>
          <p:cNvPr id="79980" name="Rectangle 108"/>
          <p:cNvSpPr>
            <a:spLocks noChangeArrowheads="1"/>
          </p:cNvSpPr>
          <p:nvPr/>
        </p:nvSpPr>
        <p:spPr bwMode="auto">
          <a:xfrm>
            <a:off x="5872163" y="4451350"/>
            <a:ext cx="1444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5" tIns="44444" rIns="90475" bIns="44444">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a:spcBef>
                <a:spcPct val="50000"/>
              </a:spcBef>
            </a:pPr>
            <a:r>
              <a:rPr lang="en-US" altLang="el-GR" sz="2800" dirty="0">
                <a:solidFill>
                  <a:srgbClr val="FF0066"/>
                </a:solidFill>
                <a:latin typeface="Arial Narrow" pitchFamily="34" charset="0"/>
              </a:rPr>
              <a:t>.97725</a:t>
            </a:r>
          </a:p>
        </p:txBody>
      </p:sp>
      <p:grpSp>
        <p:nvGrpSpPr>
          <p:cNvPr id="79981" name="Group 109"/>
          <p:cNvGrpSpPr>
            <a:grpSpLocks/>
          </p:cNvGrpSpPr>
          <p:nvPr/>
        </p:nvGrpSpPr>
        <p:grpSpPr bwMode="auto">
          <a:xfrm>
            <a:off x="2335213" y="2982913"/>
            <a:ext cx="4205287" cy="1222375"/>
            <a:chOff x="1471" y="2126"/>
            <a:chExt cx="2649" cy="769"/>
          </a:xfrm>
        </p:grpSpPr>
        <p:sp>
          <p:nvSpPr>
            <p:cNvPr id="79984" name="Freeform 110"/>
            <p:cNvSpPr>
              <a:spLocks/>
            </p:cNvSpPr>
            <p:nvPr/>
          </p:nvSpPr>
          <p:spPr bwMode="auto">
            <a:xfrm>
              <a:off x="1475" y="2128"/>
              <a:ext cx="2645" cy="767"/>
            </a:xfrm>
            <a:custGeom>
              <a:avLst/>
              <a:gdLst>
                <a:gd name="T0" fmla="*/ 0 w 2645"/>
                <a:gd name="T1" fmla="*/ 666 h 767"/>
                <a:gd name="T2" fmla="*/ 110 w 2645"/>
                <a:gd name="T3" fmla="*/ 545 h 767"/>
                <a:gd name="T4" fmla="*/ 198 w 2645"/>
                <a:gd name="T5" fmla="*/ 477 h 767"/>
                <a:gd name="T6" fmla="*/ 298 w 2645"/>
                <a:gd name="T7" fmla="*/ 410 h 767"/>
                <a:gd name="T8" fmla="*/ 411 w 2645"/>
                <a:gd name="T9" fmla="*/ 353 h 767"/>
                <a:gd name="T10" fmla="*/ 539 w 2645"/>
                <a:gd name="T11" fmla="*/ 293 h 767"/>
                <a:gd name="T12" fmla="*/ 694 w 2645"/>
                <a:gd name="T13" fmla="*/ 236 h 767"/>
                <a:gd name="T14" fmla="*/ 904 w 2645"/>
                <a:gd name="T15" fmla="*/ 169 h 767"/>
                <a:gd name="T16" fmla="*/ 1099 w 2645"/>
                <a:gd name="T17" fmla="*/ 127 h 767"/>
                <a:gd name="T18" fmla="*/ 1276 w 2645"/>
                <a:gd name="T19" fmla="*/ 99 h 767"/>
                <a:gd name="T20" fmla="*/ 1466 w 2645"/>
                <a:gd name="T21" fmla="*/ 85 h 767"/>
                <a:gd name="T22" fmla="*/ 1636 w 2645"/>
                <a:gd name="T23" fmla="*/ 84 h 767"/>
                <a:gd name="T24" fmla="*/ 1801 w 2645"/>
                <a:gd name="T25" fmla="*/ 104 h 767"/>
                <a:gd name="T26" fmla="*/ 1970 w 2645"/>
                <a:gd name="T27" fmla="*/ 150 h 767"/>
                <a:gd name="T28" fmla="*/ 2112 w 2645"/>
                <a:gd name="T29" fmla="*/ 209 h 767"/>
                <a:gd name="T30" fmla="*/ 2189 w 2645"/>
                <a:gd name="T31" fmla="*/ 251 h 767"/>
                <a:gd name="T32" fmla="*/ 2339 w 2645"/>
                <a:gd name="T33" fmla="*/ 44 h 767"/>
                <a:gd name="T34" fmla="*/ 2360 w 2645"/>
                <a:gd name="T35" fmla="*/ 146 h 767"/>
                <a:gd name="T36" fmla="*/ 2392 w 2645"/>
                <a:gd name="T37" fmla="*/ 246 h 767"/>
                <a:gd name="T38" fmla="*/ 2438 w 2645"/>
                <a:gd name="T39" fmla="*/ 339 h 767"/>
                <a:gd name="T40" fmla="*/ 2496 w 2645"/>
                <a:gd name="T41" fmla="*/ 432 h 767"/>
                <a:gd name="T42" fmla="*/ 2602 w 2645"/>
                <a:gd name="T43" fmla="*/ 548 h 767"/>
                <a:gd name="T44" fmla="*/ 2581 w 2645"/>
                <a:gd name="T45" fmla="*/ 609 h 767"/>
                <a:gd name="T46" fmla="*/ 2451 w 2645"/>
                <a:gd name="T47" fmla="*/ 609 h 767"/>
                <a:gd name="T48" fmla="*/ 2350 w 2645"/>
                <a:gd name="T49" fmla="*/ 620 h 767"/>
                <a:gd name="T50" fmla="*/ 2253 w 2645"/>
                <a:gd name="T51" fmla="*/ 640 h 767"/>
                <a:gd name="T52" fmla="*/ 2158 w 2645"/>
                <a:gd name="T53" fmla="*/ 673 h 767"/>
                <a:gd name="T54" fmla="*/ 2054 w 2645"/>
                <a:gd name="T55" fmla="*/ 721 h 767"/>
                <a:gd name="T56" fmla="*/ 1941 w 2645"/>
                <a:gd name="T57" fmla="*/ 700 h 767"/>
                <a:gd name="T58" fmla="*/ 2036 w 2645"/>
                <a:gd name="T59" fmla="*/ 480 h 767"/>
                <a:gd name="T60" fmla="*/ 1858 w 2645"/>
                <a:gd name="T61" fmla="*/ 417 h 767"/>
                <a:gd name="T62" fmla="*/ 1687 w 2645"/>
                <a:gd name="T63" fmla="*/ 372 h 767"/>
                <a:gd name="T64" fmla="*/ 1534 w 2645"/>
                <a:gd name="T65" fmla="*/ 342 h 767"/>
                <a:gd name="T66" fmla="*/ 1353 w 2645"/>
                <a:gd name="T67" fmla="*/ 322 h 767"/>
                <a:gd name="T68" fmla="*/ 1185 w 2645"/>
                <a:gd name="T69" fmla="*/ 321 h 767"/>
                <a:gd name="T70" fmla="*/ 1028 w 2645"/>
                <a:gd name="T71" fmla="*/ 329 h 767"/>
                <a:gd name="T72" fmla="*/ 848 w 2645"/>
                <a:gd name="T73" fmla="*/ 360 h 767"/>
                <a:gd name="T74" fmla="*/ 672 w 2645"/>
                <a:gd name="T75" fmla="*/ 395 h 767"/>
                <a:gd name="T76" fmla="*/ 474 w 2645"/>
                <a:gd name="T77" fmla="*/ 444 h 767"/>
                <a:gd name="T78" fmla="*/ 325 w 2645"/>
                <a:gd name="T79" fmla="*/ 498 h 767"/>
                <a:gd name="T80" fmla="*/ 222 w 2645"/>
                <a:gd name="T81" fmla="*/ 549 h 767"/>
                <a:gd name="T82" fmla="*/ 139 w 2645"/>
                <a:gd name="T83" fmla="*/ 602 h 7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45"/>
                <a:gd name="T127" fmla="*/ 0 h 767"/>
                <a:gd name="T128" fmla="*/ 2645 w 2645"/>
                <a:gd name="T129" fmla="*/ 767 h 7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45" h="767">
                  <a:moveTo>
                    <a:pt x="18" y="702"/>
                  </a:moveTo>
                  <a:lnTo>
                    <a:pt x="0" y="666"/>
                  </a:lnTo>
                  <a:lnTo>
                    <a:pt x="66" y="590"/>
                  </a:lnTo>
                  <a:lnTo>
                    <a:pt x="110" y="545"/>
                  </a:lnTo>
                  <a:lnTo>
                    <a:pt x="159" y="510"/>
                  </a:lnTo>
                  <a:lnTo>
                    <a:pt x="198" y="477"/>
                  </a:lnTo>
                  <a:lnTo>
                    <a:pt x="252" y="442"/>
                  </a:lnTo>
                  <a:lnTo>
                    <a:pt x="298" y="410"/>
                  </a:lnTo>
                  <a:lnTo>
                    <a:pt x="362" y="379"/>
                  </a:lnTo>
                  <a:lnTo>
                    <a:pt x="411" y="353"/>
                  </a:lnTo>
                  <a:lnTo>
                    <a:pt x="464" y="324"/>
                  </a:lnTo>
                  <a:lnTo>
                    <a:pt x="539" y="293"/>
                  </a:lnTo>
                  <a:lnTo>
                    <a:pt x="608" y="266"/>
                  </a:lnTo>
                  <a:lnTo>
                    <a:pt x="694" y="236"/>
                  </a:lnTo>
                  <a:lnTo>
                    <a:pt x="810" y="196"/>
                  </a:lnTo>
                  <a:lnTo>
                    <a:pt x="904" y="169"/>
                  </a:lnTo>
                  <a:lnTo>
                    <a:pt x="984" y="152"/>
                  </a:lnTo>
                  <a:lnTo>
                    <a:pt x="1099" y="127"/>
                  </a:lnTo>
                  <a:lnTo>
                    <a:pt x="1186" y="109"/>
                  </a:lnTo>
                  <a:lnTo>
                    <a:pt x="1276" y="99"/>
                  </a:lnTo>
                  <a:lnTo>
                    <a:pt x="1369" y="88"/>
                  </a:lnTo>
                  <a:lnTo>
                    <a:pt x="1466" y="85"/>
                  </a:lnTo>
                  <a:lnTo>
                    <a:pt x="1549" y="81"/>
                  </a:lnTo>
                  <a:lnTo>
                    <a:pt x="1636" y="84"/>
                  </a:lnTo>
                  <a:lnTo>
                    <a:pt x="1719" y="93"/>
                  </a:lnTo>
                  <a:lnTo>
                    <a:pt x="1801" y="104"/>
                  </a:lnTo>
                  <a:lnTo>
                    <a:pt x="1885" y="122"/>
                  </a:lnTo>
                  <a:lnTo>
                    <a:pt x="1970" y="150"/>
                  </a:lnTo>
                  <a:lnTo>
                    <a:pt x="2037" y="174"/>
                  </a:lnTo>
                  <a:lnTo>
                    <a:pt x="2112" y="209"/>
                  </a:lnTo>
                  <a:lnTo>
                    <a:pt x="2163" y="235"/>
                  </a:lnTo>
                  <a:lnTo>
                    <a:pt x="2189" y="251"/>
                  </a:lnTo>
                  <a:lnTo>
                    <a:pt x="2313" y="0"/>
                  </a:lnTo>
                  <a:lnTo>
                    <a:pt x="2339" y="44"/>
                  </a:lnTo>
                  <a:lnTo>
                    <a:pt x="2348" y="97"/>
                  </a:lnTo>
                  <a:lnTo>
                    <a:pt x="2360" y="146"/>
                  </a:lnTo>
                  <a:lnTo>
                    <a:pt x="2375" y="194"/>
                  </a:lnTo>
                  <a:lnTo>
                    <a:pt x="2392" y="246"/>
                  </a:lnTo>
                  <a:lnTo>
                    <a:pt x="2418" y="297"/>
                  </a:lnTo>
                  <a:lnTo>
                    <a:pt x="2438" y="339"/>
                  </a:lnTo>
                  <a:lnTo>
                    <a:pt x="2467" y="387"/>
                  </a:lnTo>
                  <a:lnTo>
                    <a:pt x="2496" y="432"/>
                  </a:lnTo>
                  <a:lnTo>
                    <a:pt x="2538" y="490"/>
                  </a:lnTo>
                  <a:lnTo>
                    <a:pt x="2602" y="548"/>
                  </a:lnTo>
                  <a:lnTo>
                    <a:pt x="2644" y="614"/>
                  </a:lnTo>
                  <a:lnTo>
                    <a:pt x="2581" y="609"/>
                  </a:lnTo>
                  <a:lnTo>
                    <a:pt x="2521" y="608"/>
                  </a:lnTo>
                  <a:lnTo>
                    <a:pt x="2451" y="609"/>
                  </a:lnTo>
                  <a:lnTo>
                    <a:pt x="2389" y="613"/>
                  </a:lnTo>
                  <a:lnTo>
                    <a:pt x="2350" y="620"/>
                  </a:lnTo>
                  <a:lnTo>
                    <a:pt x="2311" y="627"/>
                  </a:lnTo>
                  <a:lnTo>
                    <a:pt x="2253" y="640"/>
                  </a:lnTo>
                  <a:lnTo>
                    <a:pt x="2204" y="658"/>
                  </a:lnTo>
                  <a:lnTo>
                    <a:pt x="2158" y="673"/>
                  </a:lnTo>
                  <a:lnTo>
                    <a:pt x="2107" y="698"/>
                  </a:lnTo>
                  <a:lnTo>
                    <a:pt x="2054" y="721"/>
                  </a:lnTo>
                  <a:lnTo>
                    <a:pt x="1981" y="766"/>
                  </a:lnTo>
                  <a:lnTo>
                    <a:pt x="1941" y="700"/>
                  </a:lnTo>
                  <a:lnTo>
                    <a:pt x="2064" y="494"/>
                  </a:lnTo>
                  <a:lnTo>
                    <a:pt x="2036" y="480"/>
                  </a:lnTo>
                  <a:lnTo>
                    <a:pt x="1938" y="444"/>
                  </a:lnTo>
                  <a:lnTo>
                    <a:pt x="1858" y="417"/>
                  </a:lnTo>
                  <a:lnTo>
                    <a:pt x="1751" y="385"/>
                  </a:lnTo>
                  <a:lnTo>
                    <a:pt x="1687" y="372"/>
                  </a:lnTo>
                  <a:lnTo>
                    <a:pt x="1624" y="358"/>
                  </a:lnTo>
                  <a:lnTo>
                    <a:pt x="1534" y="342"/>
                  </a:lnTo>
                  <a:lnTo>
                    <a:pt x="1449" y="327"/>
                  </a:lnTo>
                  <a:lnTo>
                    <a:pt x="1353" y="322"/>
                  </a:lnTo>
                  <a:lnTo>
                    <a:pt x="1274" y="319"/>
                  </a:lnTo>
                  <a:lnTo>
                    <a:pt x="1185" y="321"/>
                  </a:lnTo>
                  <a:lnTo>
                    <a:pt x="1096" y="322"/>
                  </a:lnTo>
                  <a:lnTo>
                    <a:pt x="1028" y="329"/>
                  </a:lnTo>
                  <a:lnTo>
                    <a:pt x="938" y="343"/>
                  </a:lnTo>
                  <a:lnTo>
                    <a:pt x="848" y="360"/>
                  </a:lnTo>
                  <a:lnTo>
                    <a:pt x="763" y="375"/>
                  </a:lnTo>
                  <a:lnTo>
                    <a:pt x="672" y="395"/>
                  </a:lnTo>
                  <a:lnTo>
                    <a:pt x="573" y="420"/>
                  </a:lnTo>
                  <a:lnTo>
                    <a:pt x="474" y="444"/>
                  </a:lnTo>
                  <a:lnTo>
                    <a:pt x="386" y="478"/>
                  </a:lnTo>
                  <a:lnTo>
                    <a:pt x="325" y="498"/>
                  </a:lnTo>
                  <a:lnTo>
                    <a:pt x="265" y="525"/>
                  </a:lnTo>
                  <a:lnTo>
                    <a:pt x="222" y="549"/>
                  </a:lnTo>
                  <a:lnTo>
                    <a:pt x="178" y="575"/>
                  </a:lnTo>
                  <a:lnTo>
                    <a:pt x="139" y="602"/>
                  </a:lnTo>
                  <a:lnTo>
                    <a:pt x="18" y="702"/>
                  </a:lnTo>
                </a:path>
              </a:pathLst>
            </a:custGeom>
            <a:solidFill>
              <a:srgbClr val="FFCC00">
                <a:alpha val="50195"/>
              </a:srgbClr>
            </a:solidFill>
            <a:ln w="38100" cap="rnd">
              <a:solidFill>
                <a:srgbClr val="FF3399"/>
              </a:solidFill>
              <a:round/>
              <a:headEnd/>
              <a:tailEnd/>
            </a:ln>
          </p:spPr>
          <p:txBody>
            <a:bodyPr/>
            <a:lstStyle/>
            <a:p>
              <a:endParaRPr lang="el-GR" dirty="0"/>
            </a:p>
          </p:txBody>
        </p:sp>
        <p:sp>
          <p:nvSpPr>
            <p:cNvPr id="79985" name="Freeform 111"/>
            <p:cNvSpPr>
              <a:spLocks/>
            </p:cNvSpPr>
            <p:nvPr/>
          </p:nvSpPr>
          <p:spPr bwMode="auto">
            <a:xfrm>
              <a:off x="1471" y="2126"/>
              <a:ext cx="2604" cy="699"/>
            </a:xfrm>
            <a:custGeom>
              <a:avLst/>
              <a:gdLst>
                <a:gd name="T0" fmla="*/ 68 w 2604"/>
                <a:gd name="T1" fmla="*/ 563 h 699"/>
                <a:gd name="T2" fmla="*/ 147 w 2604"/>
                <a:gd name="T3" fmla="*/ 490 h 699"/>
                <a:gd name="T4" fmla="*/ 237 w 2604"/>
                <a:gd name="T5" fmla="*/ 422 h 699"/>
                <a:gd name="T6" fmla="*/ 347 w 2604"/>
                <a:gd name="T7" fmla="*/ 352 h 699"/>
                <a:gd name="T8" fmla="*/ 450 w 2604"/>
                <a:gd name="T9" fmla="*/ 298 h 699"/>
                <a:gd name="T10" fmla="*/ 595 w 2604"/>
                <a:gd name="T11" fmla="*/ 240 h 699"/>
                <a:gd name="T12" fmla="*/ 795 w 2604"/>
                <a:gd name="T13" fmla="*/ 169 h 699"/>
                <a:gd name="T14" fmla="*/ 969 w 2604"/>
                <a:gd name="T15" fmla="*/ 124 h 699"/>
                <a:gd name="T16" fmla="*/ 1172 w 2604"/>
                <a:gd name="T17" fmla="*/ 80 h 699"/>
                <a:gd name="T18" fmla="*/ 1352 w 2604"/>
                <a:gd name="T19" fmla="*/ 57 h 699"/>
                <a:gd name="T20" fmla="*/ 1532 w 2604"/>
                <a:gd name="T21" fmla="*/ 47 h 699"/>
                <a:gd name="T22" fmla="*/ 1699 w 2604"/>
                <a:gd name="T23" fmla="*/ 56 h 699"/>
                <a:gd name="T24" fmla="*/ 1863 w 2604"/>
                <a:gd name="T25" fmla="*/ 81 h 699"/>
                <a:gd name="T26" fmla="*/ 2012 w 2604"/>
                <a:gd name="T27" fmla="*/ 129 h 699"/>
                <a:gd name="T28" fmla="*/ 2135 w 2604"/>
                <a:gd name="T29" fmla="*/ 185 h 699"/>
                <a:gd name="T30" fmla="*/ 2313 w 2604"/>
                <a:gd name="T31" fmla="*/ 0 h 699"/>
                <a:gd name="T32" fmla="*/ 2332 w 2604"/>
                <a:gd name="T33" fmla="*/ 97 h 699"/>
                <a:gd name="T34" fmla="*/ 2361 w 2604"/>
                <a:gd name="T35" fmla="*/ 192 h 699"/>
                <a:gd name="T36" fmla="*/ 2405 w 2604"/>
                <a:gd name="T37" fmla="*/ 281 h 699"/>
                <a:gd name="T38" fmla="*/ 2461 w 2604"/>
                <a:gd name="T39" fmla="*/ 370 h 699"/>
                <a:gd name="T40" fmla="*/ 2539 w 2604"/>
                <a:gd name="T41" fmla="*/ 473 h 699"/>
                <a:gd name="T42" fmla="*/ 2603 w 2604"/>
                <a:gd name="T43" fmla="*/ 545 h 699"/>
                <a:gd name="T44" fmla="*/ 2480 w 2604"/>
                <a:gd name="T45" fmla="*/ 539 h 699"/>
                <a:gd name="T46" fmla="*/ 2350 w 2604"/>
                <a:gd name="T47" fmla="*/ 546 h 699"/>
                <a:gd name="T48" fmla="*/ 2274 w 2604"/>
                <a:gd name="T49" fmla="*/ 560 h 699"/>
                <a:gd name="T50" fmla="*/ 2164 w 2604"/>
                <a:gd name="T51" fmla="*/ 591 h 699"/>
                <a:gd name="T52" fmla="*/ 2071 w 2604"/>
                <a:gd name="T53" fmla="*/ 631 h 699"/>
                <a:gd name="T54" fmla="*/ 1941 w 2604"/>
                <a:gd name="T55" fmla="*/ 698 h 699"/>
                <a:gd name="T56" fmla="*/ 2003 w 2604"/>
                <a:gd name="T57" fmla="*/ 422 h 699"/>
                <a:gd name="T58" fmla="*/ 1828 w 2604"/>
                <a:gd name="T59" fmla="*/ 365 h 699"/>
                <a:gd name="T60" fmla="*/ 1659 w 2604"/>
                <a:gd name="T61" fmla="*/ 324 h 699"/>
                <a:gd name="T62" fmla="*/ 1511 w 2604"/>
                <a:gd name="T63" fmla="*/ 297 h 699"/>
                <a:gd name="T64" fmla="*/ 1331 w 2604"/>
                <a:gd name="T65" fmla="*/ 280 h 699"/>
                <a:gd name="T66" fmla="*/ 1164 w 2604"/>
                <a:gd name="T67" fmla="*/ 283 h 699"/>
                <a:gd name="T68" fmla="*/ 1008 w 2604"/>
                <a:gd name="T69" fmla="*/ 294 h 699"/>
                <a:gd name="T70" fmla="*/ 829 w 2604"/>
                <a:gd name="T71" fmla="*/ 325 h 699"/>
                <a:gd name="T72" fmla="*/ 656 w 2604"/>
                <a:gd name="T73" fmla="*/ 362 h 699"/>
                <a:gd name="T74" fmla="*/ 457 w 2604"/>
                <a:gd name="T75" fmla="*/ 412 h 699"/>
                <a:gd name="T76" fmla="*/ 309 w 2604"/>
                <a:gd name="T77" fmla="*/ 466 h 699"/>
                <a:gd name="T78" fmla="*/ 200 w 2604"/>
                <a:gd name="T79" fmla="*/ 517 h 699"/>
                <a:gd name="T80" fmla="*/ 122 w 2604"/>
                <a:gd name="T81" fmla="*/ 570 h 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4"/>
                <a:gd name="T124" fmla="*/ 0 h 699"/>
                <a:gd name="T125" fmla="*/ 2604 w 2604"/>
                <a:gd name="T126" fmla="*/ 699 h 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4" h="699">
                  <a:moveTo>
                    <a:pt x="0" y="669"/>
                  </a:moveTo>
                  <a:lnTo>
                    <a:pt x="68" y="563"/>
                  </a:lnTo>
                  <a:lnTo>
                    <a:pt x="104" y="528"/>
                  </a:lnTo>
                  <a:lnTo>
                    <a:pt x="147" y="490"/>
                  </a:lnTo>
                  <a:lnTo>
                    <a:pt x="186" y="459"/>
                  </a:lnTo>
                  <a:lnTo>
                    <a:pt x="237" y="422"/>
                  </a:lnTo>
                  <a:lnTo>
                    <a:pt x="287" y="388"/>
                  </a:lnTo>
                  <a:lnTo>
                    <a:pt x="347" y="352"/>
                  </a:lnTo>
                  <a:lnTo>
                    <a:pt x="398" y="326"/>
                  </a:lnTo>
                  <a:lnTo>
                    <a:pt x="450" y="298"/>
                  </a:lnTo>
                  <a:lnTo>
                    <a:pt x="524" y="266"/>
                  </a:lnTo>
                  <a:lnTo>
                    <a:pt x="595" y="240"/>
                  </a:lnTo>
                  <a:lnTo>
                    <a:pt x="681" y="209"/>
                  </a:lnTo>
                  <a:lnTo>
                    <a:pt x="795" y="169"/>
                  </a:lnTo>
                  <a:lnTo>
                    <a:pt x="890" y="143"/>
                  </a:lnTo>
                  <a:lnTo>
                    <a:pt x="969" y="124"/>
                  </a:lnTo>
                  <a:lnTo>
                    <a:pt x="1083" y="98"/>
                  </a:lnTo>
                  <a:lnTo>
                    <a:pt x="1172" y="80"/>
                  </a:lnTo>
                  <a:lnTo>
                    <a:pt x="1259" y="69"/>
                  </a:lnTo>
                  <a:lnTo>
                    <a:pt x="1352" y="57"/>
                  </a:lnTo>
                  <a:lnTo>
                    <a:pt x="1448" y="52"/>
                  </a:lnTo>
                  <a:lnTo>
                    <a:pt x="1532" y="47"/>
                  </a:lnTo>
                  <a:lnTo>
                    <a:pt x="1616" y="49"/>
                  </a:lnTo>
                  <a:lnTo>
                    <a:pt x="1699" y="56"/>
                  </a:lnTo>
                  <a:lnTo>
                    <a:pt x="1779" y="65"/>
                  </a:lnTo>
                  <a:lnTo>
                    <a:pt x="1863" y="81"/>
                  </a:lnTo>
                  <a:lnTo>
                    <a:pt x="1946" y="105"/>
                  </a:lnTo>
                  <a:lnTo>
                    <a:pt x="2012" y="129"/>
                  </a:lnTo>
                  <a:lnTo>
                    <a:pt x="2084" y="160"/>
                  </a:lnTo>
                  <a:lnTo>
                    <a:pt x="2135" y="185"/>
                  </a:lnTo>
                  <a:lnTo>
                    <a:pt x="2208" y="220"/>
                  </a:lnTo>
                  <a:lnTo>
                    <a:pt x="2313" y="0"/>
                  </a:lnTo>
                  <a:lnTo>
                    <a:pt x="2320" y="50"/>
                  </a:lnTo>
                  <a:lnTo>
                    <a:pt x="2332" y="97"/>
                  </a:lnTo>
                  <a:lnTo>
                    <a:pt x="2346" y="143"/>
                  </a:lnTo>
                  <a:lnTo>
                    <a:pt x="2361" y="192"/>
                  </a:lnTo>
                  <a:lnTo>
                    <a:pt x="2385" y="241"/>
                  </a:lnTo>
                  <a:lnTo>
                    <a:pt x="2405" y="281"/>
                  </a:lnTo>
                  <a:lnTo>
                    <a:pt x="2433" y="327"/>
                  </a:lnTo>
                  <a:lnTo>
                    <a:pt x="2461" y="370"/>
                  </a:lnTo>
                  <a:lnTo>
                    <a:pt x="2500" y="424"/>
                  </a:lnTo>
                  <a:lnTo>
                    <a:pt x="2539" y="473"/>
                  </a:lnTo>
                  <a:lnTo>
                    <a:pt x="2568" y="504"/>
                  </a:lnTo>
                  <a:lnTo>
                    <a:pt x="2603" y="545"/>
                  </a:lnTo>
                  <a:lnTo>
                    <a:pt x="2543" y="540"/>
                  </a:lnTo>
                  <a:lnTo>
                    <a:pt x="2480" y="539"/>
                  </a:lnTo>
                  <a:lnTo>
                    <a:pt x="2412" y="541"/>
                  </a:lnTo>
                  <a:lnTo>
                    <a:pt x="2350" y="546"/>
                  </a:lnTo>
                  <a:lnTo>
                    <a:pt x="2311" y="552"/>
                  </a:lnTo>
                  <a:lnTo>
                    <a:pt x="2274" y="560"/>
                  </a:lnTo>
                  <a:lnTo>
                    <a:pt x="2216" y="574"/>
                  </a:lnTo>
                  <a:lnTo>
                    <a:pt x="2164" y="591"/>
                  </a:lnTo>
                  <a:lnTo>
                    <a:pt x="2121" y="606"/>
                  </a:lnTo>
                  <a:lnTo>
                    <a:pt x="2071" y="631"/>
                  </a:lnTo>
                  <a:lnTo>
                    <a:pt x="2016" y="654"/>
                  </a:lnTo>
                  <a:lnTo>
                    <a:pt x="1941" y="698"/>
                  </a:lnTo>
                  <a:lnTo>
                    <a:pt x="2085" y="452"/>
                  </a:lnTo>
                  <a:lnTo>
                    <a:pt x="2003" y="422"/>
                  </a:lnTo>
                  <a:lnTo>
                    <a:pt x="1908" y="390"/>
                  </a:lnTo>
                  <a:lnTo>
                    <a:pt x="1828" y="365"/>
                  </a:lnTo>
                  <a:lnTo>
                    <a:pt x="1724" y="337"/>
                  </a:lnTo>
                  <a:lnTo>
                    <a:pt x="1659" y="324"/>
                  </a:lnTo>
                  <a:lnTo>
                    <a:pt x="1598" y="310"/>
                  </a:lnTo>
                  <a:lnTo>
                    <a:pt x="1511" y="297"/>
                  </a:lnTo>
                  <a:lnTo>
                    <a:pt x="1425" y="285"/>
                  </a:lnTo>
                  <a:lnTo>
                    <a:pt x="1331" y="280"/>
                  </a:lnTo>
                  <a:lnTo>
                    <a:pt x="1251" y="280"/>
                  </a:lnTo>
                  <a:lnTo>
                    <a:pt x="1164" y="283"/>
                  </a:lnTo>
                  <a:lnTo>
                    <a:pt x="1075" y="286"/>
                  </a:lnTo>
                  <a:lnTo>
                    <a:pt x="1008" y="294"/>
                  </a:lnTo>
                  <a:lnTo>
                    <a:pt x="919" y="309"/>
                  </a:lnTo>
                  <a:lnTo>
                    <a:pt x="829" y="325"/>
                  </a:lnTo>
                  <a:lnTo>
                    <a:pt x="746" y="341"/>
                  </a:lnTo>
                  <a:lnTo>
                    <a:pt x="656" y="362"/>
                  </a:lnTo>
                  <a:lnTo>
                    <a:pt x="555" y="386"/>
                  </a:lnTo>
                  <a:lnTo>
                    <a:pt x="457" y="412"/>
                  </a:lnTo>
                  <a:lnTo>
                    <a:pt x="370" y="446"/>
                  </a:lnTo>
                  <a:lnTo>
                    <a:pt x="309" y="466"/>
                  </a:lnTo>
                  <a:lnTo>
                    <a:pt x="248" y="492"/>
                  </a:lnTo>
                  <a:lnTo>
                    <a:pt x="200" y="517"/>
                  </a:lnTo>
                  <a:lnTo>
                    <a:pt x="157" y="542"/>
                  </a:lnTo>
                  <a:lnTo>
                    <a:pt x="122" y="570"/>
                  </a:lnTo>
                  <a:lnTo>
                    <a:pt x="0" y="669"/>
                  </a:lnTo>
                </a:path>
              </a:pathLst>
            </a:custGeom>
            <a:solidFill>
              <a:srgbClr val="FFCC00">
                <a:alpha val="50195"/>
              </a:srgbClr>
            </a:solidFill>
            <a:ln w="38100" cap="rnd">
              <a:solidFill>
                <a:srgbClr val="FF3399"/>
              </a:solidFill>
              <a:round/>
              <a:headEnd/>
              <a:tailEnd/>
            </a:ln>
          </p:spPr>
          <p:txBody>
            <a:bodyPr/>
            <a:lstStyle/>
            <a:p>
              <a:endParaRPr lang="el-GR" dirty="0"/>
            </a:p>
          </p:txBody>
        </p:sp>
      </p:grpSp>
      <p:sp>
        <p:nvSpPr>
          <p:cNvPr id="79982" name="Line 112"/>
          <p:cNvSpPr>
            <a:spLocks noChangeShapeType="1"/>
          </p:cNvSpPr>
          <p:nvPr/>
        </p:nvSpPr>
        <p:spPr bwMode="auto">
          <a:xfrm>
            <a:off x="7302500" y="4327525"/>
            <a:ext cx="0" cy="652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9983" name="Line 113"/>
          <p:cNvSpPr>
            <a:spLocks noChangeShapeType="1"/>
          </p:cNvSpPr>
          <p:nvPr/>
        </p:nvSpPr>
        <p:spPr bwMode="auto">
          <a:xfrm flipH="1">
            <a:off x="4910138" y="4979988"/>
            <a:ext cx="3217862"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l-GR" dirty="0"/>
          </a:p>
        </p:txBody>
      </p:sp>
    </p:spTree>
    <p:extLst>
      <p:ext uri="{BB962C8B-B14F-4D97-AF65-F5344CB8AC3E}">
        <p14:creationId xmlns:p14="http://schemas.microsoft.com/office/powerpoint/2010/main" val="390234323"/>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l-GR" dirty="0" smtClean="0"/>
              <a:t>Μείωση διάρκειας του έργου</a:t>
            </a:r>
            <a:endParaRPr lang="en-US" dirty="0"/>
          </a:p>
        </p:txBody>
      </p:sp>
      <p:sp>
        <p:nvSpPr>
          <p:cNvPr id="80899" name="Rectangle 3"/>
          <p:cNvSpPr>
            <a:spLocks noGrp="1" noChangeArrowheads="1"/>
          </p:cNvSpPr>
          <p:nvPr>
            <p:ph type="body" idx="1"/>
          </p:nvPr>
        </p:nvSpPr>
        <p:spPr/>
        <p:txBody>
          <a:bodyPr/>
          <a:lstStyle/>
          <a:p>
            <a:pPr lvl="1" eaLnBrk="1" hangingPunct="1"/>
            <a:r>
              <a:rPr lang="el-GR" altLang="el-GR" dirty="0" smtClean="0"/>
              <a:t>Μείωση του εύρους </a:t>
            </a:r>
            <a:r>
              <a:rPr lang="en-US" altLang="el-GR" dirty="0" smtClean="0"/>
              <a:t>(</a:t>
            </a:r>
            <a:r>
              <a:rPr lang="el-GR" altLang="el-GR" dirty="0" smtClean="0"/>
              <a:t>ή της ποιότητας</a:t>
            </a:r>
            <a:r>
              <a:rPr lang="en-US" altLang="el-GR" dirty="0" smtClean="0"/>
              <a:t>)</a:t>
            </a:r>
          </a:p>
          <a:p>
            <a:pPr lvl="1" eaLnBrk="1" hangingPunct="1"/>
            <a:r>
              <a:rPr lang="el-GR" altLang="el-GR" dirty="0" smtClean="0"/>
              <a:t>Πρόσθεση πόρων</a:t>
            </a:r>
            <a:endParaRPr lang="en-US" altLang="el-GR" dirty="0" smtClean="0"/>
          </a:p>
          <a:p>
            <a:pPr lvl="1" eaLnBrk="1" hangingPunct="1"/>
            <a:r>
              <a:rPr lang="el-GR" altLang="el-GR" dirty="0" smtClean="0"/>
              <a:t>Εκτελώντας τις δραστηριότητες παράλληλα</a:t>
            </a:r>
            <a:endParaRPr lang="en-US" altLang="el-GR" dirty="0" smtClean="0"/>
          </a:p>
          <a:p>
            <a:pPr lvl="1" eaLnBrk="1" hangingPunct="1"/>
            <a:r>
              <a:rPr lang="el-GR" altLang="el-GR" dirty="0" smtClean="0"/>
              <a:t>Με αντικατάσταση των δραστηριοτήτων</a:t>
            </a:r>
            <a:endParaRPr lang="en-US" altLang="el-GR" dirty="0" smtClean="0"/>
          </a:p>
        </p:txBody>
      </p:sp>
    </p:spTree>
    <p:extLst>
      <p:ext uri="{BB962C8B-B14F-4D97-AF65-F5344CB8AC3E}">
        <p14:creationId xmlns:p14="http://schemas.microsoft.com/office/powerpoint/2010/main" val="4060103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l-GR" dirty="0" smtClean="0"/>
              <a:t>Τεχνικές Σύμπτυξης</a:t>
            </a:r>
            <a:endParaRPr lang="en-US" dirty="0"/>
          </a:p>
        </p:txBody>
      </p:sp>
      <p:sp>
        <p:nvSpPr>
          <p:cNvPr id="81923" name="Rectangle 3"/>
          <p:cNvSpPr>
            <a:spLocks noGrp="1" noChangeArrowheads="1"/>
          </p:cNvSpPr>
          <p:nvPr>
            <p:ph type="body" idx="1"/>
          </p:nvPr>
        </p:nvSpPr>
        <p:spPr/>
        <p:txBody>
          <a:bodyPr/>
          <a:lstStyle/>
          <a:p>
            <a:pPr eaLnBrk="1" hangingPunct="1">
              <a:lnSpc>
                <a:spcPct val="90000"/>
              </a:lnSpc>
            </a:pPr>
            <a:r>
              <a:rPr lang="el-GR" altLang="el-GR" sz="2800" dirty="0" smtClean="0"/>
              <a:t>Συντόμευση (</a:t>
            </a:r>
            <a:r>
              <a:rPr lang="en-US" altLang="el-GR" sz="2800" dirty="0" smtClean="0"/>
              <a:t>Crashing</a:t>
            </a:r>
            <a:r>
              <a:rPr lang="el-GR" altLang="el-GR" sz="2800" dirty="0" smtClean="0"/>
              <a:t>)</a:t>
            </a:r>
            <a:endParaRPr lang="en-US" altLang="el-GR" sz="2800" dirty="0" smtClean="0"/>
          </a:p>
          <a:p>
            <a:pPr lvl="2" eaLnBrk="1" hangingPunct="1">
              <a:lnSpc>
                <a:spcPct val="90000"/>
              </a:lnSpc>
            </a:pPr>
            <a:r>
              <a:rPr lang="el-GR" altLang="el-GR" dirty="0" smtClean="0"/>
              <a:t>Ισορροπία μεταξύ </a:t>
            </a:r>
            <a:r>
              <a:rPr lang="el-GR" altLang="el-GR" dirty="0"/>
              <a:t>κ</a:t>
            </a:r>
            <a:r>
              <a:rPr lang="el-GR" altLang="el-GR" dirty="0" smtClean="0"/>
              <a:t>όστους και χρόνου </a:t>
            </a:r>
          </a:p>
          <a:p>
            <a:pPr lvl="2" eaLnBrk="1" hangingPunct="1">
              <a:lnSpc>
                <a:spcPct val="90000"/>
              </a:lnSpc>
            </a:pPr>
            <a:r>
              <a:rPr lang="el-GR" altLang="el-GR" sz="2000" dirty="0" smtClean="0"/>
              <a:t>Στόχος είναι η μεγαλύτερη συντόμευση με το μικρότερο </a:t>
            </a:r>
          </a:p>
          <a:p>
            <a:pPr lvl="2" eaLnBrk="1" hangingPunct="1">
              <a:lnSpc>
                <a:spcPct val="90000"/>
              </a:lnSpc>
            </a:pPr>
            <a:r>
              <a:rPr lang="el-GR" altLang="el-GR" dirty="0" smtClean="0"/>
              <a:t>Συνήθως γίνεται προσθέτοντας πόρους στις δραστηριότητες της κρίσιμης διαδρομής ή</a:t>
            </a:r>
            <a:endParaRPr lang="en-US" altLang="el-GR" sz="2000" dirty="0" smtClean="0"/>
          </a:p>
          <a:p>
            <a:pPr lvl="2" eaLnBrk="1" hangingPunct="1">
              <a:lnSpc>
                <a:spcPct val="90000"/>
              </a:lnSpc>
            </a:pPr>
            <a:r>
              <a:rPr lang="el-GR" altLang="el-GR" sz="2000" dirty="0" smtClean="0"/>
              <a:t>Με αλλαγή σειράς εκτέλεσης δραστηριοτήτων</a:t>
            </a:r>
            <a:endParaRPr lang="en-US" altLang="el-GR" sz="2000" dirty="0" smtClean="0"/>
          </a:p>
          <a:p>
            <a:pPr eaLnBrk="1" hangingPunct="1">
              <a:lnSpc>
                <a:spcPct val="90000"/>
              </a:lnSpc>
            </a:pPr>
            <a:r>
              <a:rPr lang="el-GR" altLang="el-GR" sz="2800" dirty="0" smtClean="0"/>
              <a:t>Επιτάχυνση (</a:t>
            </a:r>
            <a:r>
              <a:rPr lang="en-US" altLang="el-GR" sz="2800" dirty="0" smtClean="0"/>
              <a:t>Fast Tracking</a:t>
            </a:r>
            <a:r>
              <a:rPr lang="el-GR" altLang="el-GR" sz="2800" dirty="0" smtClean="0"/>
              <a:t>)</a:t>
            </a:r>
            <a:endParaRPr lang="en-US" altLang="el-GR" sz="2800" dirty="0" smtClean="0"/>
          </a:p>
          <a:p>
            <a:pPr lvl="2" eaLnBrk="1" hangingPunct="1">
              <a:lnSpc>
                <a:spcPct val="90000"/>
              </a:lnSpc>
            </a:pPr>
            <a:r>
              <a:rPr lang="el-GR" altLang="el-GR" sz="2000" dirty="0" smtClean="0"/>
              <a:t>Επικαλύπτουμε δραστηριότητες</a:t>
            </a:r>
            <a:endParaRPr lang="en-US" altLang="el-GR" sz="2000" dirty="0" smtClean="0"/>
          </a:p>
          <a:p>
            <a:pPr lvl="2" eaLnBrk="1" hangingPunct="1">
              <a:lnSpc>
                <a:spcPct val="90000"/>
              </a:lnSpc>
            </a:pPr>
            <a:r>
              <a:rPr lang="el-GR" altLang="el-GR" sz="2000" dirty="0" smtClean="0"/>
              <a:t>Έχει κινδύνους όταν πράγματα γίνονται παράλληλα</a:t>
            </a:r>
            <a:endParaRPr lang="en-US" altLang="el-GR" sz="2000" dirty="0" smtClean="0"/>
          </a:p>
          <a:p>
            <a:pPr lvl="2" eaLnBrk="1" hangingPunct="1">
              <a:lnSpc>
                <a:spcPct val="90000"/>
              </a:lnSpc>
            </a:pPr>
            <a:r>
              <a:rPr lang="el-GR" altLang="el-GR" sz="2000" dirty="0" smtClean="0"/>
              <a:t>Μπορούν να χρειαστούν διορθώσεις</a:t>
            </a:r>
            <a:endParaRPr lang="en-US" altLang="el-GR" sz="2000" dirty="0" smtClean="0"/>
          </a:p>
        </p:txBody>
      </p:sp>
    </p:spTree>
    <p:extLst>
      <p:ext uri="{BB962C8B-B14F-4D97-AF65-F5344CB8AC3E}">
        <p14:creationId xmlns:p14="http://schemas.microsoft.com/office/powerpoint/2010/main" val="1083571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a:xfrm>
            <a:off x="611560" y="332656"/>
            <a:ext cx="7499350" cy="1143000"/>
          </a:xfrm>
        </p:spPr>
        <p:txBody>
          <a:bodyPr/>
          <a:lstStyle/>
          <a:p>
            <a:pPr eaLnBrk="1" fontAlgn="auto" hangingPunct="1">
              <a:spcAft>
                <a:spcPts val="0"/>
              </a:spcAft>
              <a:defRPr/>
            </a:pPr>
            <a:r>
              <a:rPr lang="el-GR" dirty="0" smtClean="0">
                <a:solidFill>
                  <a:schemeClr val="bg1"/>
                </a:solidFill>
              </a:rPr>
              <a:t/>
            </a:r>
            <a:br>
              <a:rPr lang="el-GR" dirty="0" smtClean="0">
                <a:solidFill>
                  <a:schemeClr val="bg1"/>
                </a:solidFill>
              </a:rPr>
            </a:br>
            <a:r>
              <a:rPr lang="el-GR" dirty="0" smtClean="0"/>
              <a:t>Συντόμευση και επιτάχυνση</a:t>
            </a:r>
            <a:endParaRPr lang="en-US" dirty="0"/>
          </a:p>
        </p:txBody>
      </p:sp>
      <p:grpSp>
        <p:nvGrpSpPr>
          <p:cNvPr id="82947" name="Group 28"/>
          <p:cNvGrpSpPr>
            <a:grpSpLocks/>
          </p:cNvGrpSpPr>
          <p:nvPr/>
        </p:nvGrpSpPr>
        <p:grpSpPr bwMode="auto">
          <a:xfrm>
            <a:off x="247650" y="1428750"/>
            <a:ext cx="8861425" cy="4827588"/>
            <a:chOff x="96" y="847"/>
            <a:chExt cx="5582" cy="3041"/>
          </a:xfrm>
        </p:grpSpPr>
        <p:sp>
          <p:nvSpPr>
            <p:cNvPr id="82948" name="AutoShape 5"/>
            <p:cNvSpPr>
              <a:spLocks noChangeAspect="1" noChangeArrowheads="1" noTextEdit="1"/>
            </p:cNvSpPr>
            <p:nvPr/>
          </p:nvSpPr>
          <p:spPr bwMode="auto">
            <a:xfrm>
              <a:off x="96" y="847"/>
              <a:ext cx="5582" cy="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82949" name="Rectangle 7"/>
            <p:cNvSpPr>
              <a:spLocks noChangeArrowheads="1"/>
            </p:cNvSpPr>
            <p:nvPr/>
          </p:nvSpPr>
          <p:spPr bwMode="auto">
            <a:xfrm>
              <a:off x="4473" y="3233"/>
              <a:ext cx="1004" cy="64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solidFill>
                  <a:srgbClr val="FF0000"/>
                </a:solidFill>
              </a:endParaRPr>
            </a:p>
          </p:txBody>
        </p:sp>
        <p:sp>
          <p:nvSpPr>
            <p:cNvPr id="82950" name="Rectangle 8"/>
            <p:cNvSpPr>
              <a:spLocks noChangeArrowheads="1"/>
            </p:cNvSpPr>
            <p:nvPr/>
          </p:nvSpPr>
          <p:spPr bwMode="auto">
            <a:xfrm>
              <a:off x="4580" y="3275"/>
              <a:ext cx="8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l-GR" sz="2000" b="1" dirty="0">
                  <a:solidFill>
                    <a:schemeClr val="bg1"/>
                  </a:solidFill>
                  <a:latin typeface="Times New Roman" pitchFamily="18" charset="0"/>
                </a:rPr>
                <a:t>Overlapped</a:t>
              </a:r>
              <a:endParaRPr lang="en-US" altLang="el-GR" dirty="0">
                <a:solidFill>
                  <a:schemeClr val="bg1"/>
                </a:solidFill>
              </a:endParaRPr>
            </a:p>
          </p:txBody>
        </p:sp>
        <p:sp>
          <p:nvSpPr>
            <p:cNvPr id="82951" name="Rectangle 9"/>
            <p:cNvSpPr>
              <a:spLocks noChangeArrowheads="1"/>
            </p:cNvSpPr>
            <p:nvPr/>
          </p:nvSpPr>
          <p:spPr bwMode="auto">
            <a:xfrm>
              <a:off x="4580" y="3467"/>
              <a:ext cx="10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2000" b="1" dirty="0" smtClean="0">
                  <a:solidFill>
                    <a:srgbClr val="FF0000"/>
                  </a:solidFill>
                  <a:latin typeface="Times New Roman" pitchFamily="18" charset="0"/>
                </a:rPr>
                <a:t>Με επιτάχυνση</a:t>
              </a:r>
              <a:endParaRPr lang="en-US" altLang="el-GR" dirty="0">
                <a:solidFill>
                  <a:srgbClr val="FF0000"/>
                </a:solidFill>
              </a:endParaRPr>
            </a:p>
          </p:txBody>
        </p:sp>
        <p:sp>
          <p:nvSpPr>
            <p:cNvPr id="82953" name="Rectangle 11"/>
            <p:cNvSpPr>
              <a:spLocks noChangeArrowheads="1"/>
            </p:cNvSpPr>
            <p:nvPr/>
          </p:nvSpPr>
          <p:spPr bwMode="auto">
            <a:xfrm>
              <a:off x="4605" y="2034"/>
              <a:ext cx="1062" cy="64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2954" name="Rectangle 12"/>
            <p:cNvSpPr>
              <a:spLocks noChangeArrowheads="1"/>
            </p:cNvSpPr>
            <p:nvPr/>
          </p:nvSpPr>
          <p:spPr bwMode="auto">
            <a:xfrm>
              <a:off x="4667" y="2075"/>
              <a:ext cx="9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2000" b="1" dirty="0" smtClean="0">
                  <a:solidFill>
                    <a:srgbClr val="FF0000"/>
                  </a:solidFill>
                  <a:latin typeface="Times New Roman" pitchFamily="18" charset="0"/>
                </a:rPr>
                <a:t>Συντομευμένο</a:t>
              </a:r>
              <a:endParaRPr lang="en-US" altLang="el-GR" dirty="0">
                <a:solidFill>
                  <a:srgbClr val="FF0000"/>
                </a:solidFill>
              </a:endParaRPr>
            </a:p>
          </p:txBody>
        </p:sp>
        <p:sp>
          <p:nvSpPr>
            <p:cNvPr id="82957" name="Rectangle 15"/>
            <p:cNvSpPr>
              <a:spLocks noChangeArrowheads="1"/>
            </p:cNvSpPr>
            <p:nvPr/>
          </p:nvSpPr>
          <p:spPr bwMode="auto">
            <a:xfrm>
              <a:off x="4551" y="930"/>
              <a:ext cx="741" cy="45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2958" name="Rectangle 16"/>
            <p:cNvSpPr>
              <a:spLocks noChangeArrowheads="1"/>
            </p:cNvSpPr>
            <p:nvPr/>
          </p:nvSpPr>
          <p:spPr bwMode="auto">
            <a:xfrm>
              <a:off x="4613" y="988"/>
              <a:ext cx="4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2000" b="1" dirty="0" smtClean="0">
                  <a:solidFill>
                    <a:srgbClr val="FF0000"/>
                  </a:solidFill>
                  <a:latin typeface="Times New Roman" pitchFamily="18" charset="0"/>
                </a:rPr>
                <a:t>Αρχικό</a:t>
              </a:r>
              <a:endParaRPr lang="en-US" altLang="el-GR" dirty="0">
                <a:solidFill>
                  <a:srgbClr val="FF0000"/>
                </a:solidFill>
              </a:endParaRPr>
            </a:p>
          </p:txBody>
        </p:sp>
        <p:sp>
          <p:nvSpPr>
            <p:cNvPr id="82959" name="Rectangle 17"/>
            <p:cNvSpPr>
              <a:spLocks noChangeArrowheads="1"/>
            </p:cNvSpPr>
            <p:nvPr/>
          </p:nvSpPr>
          <p:spPr bwMode="auto">
            <a:xfrm>
              <a:off x="4453" y="1163"/>
              <a:ext cx="1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l-GR" altLang="el-GR" sz="2000" b="1" dirty="0" smtClean="0">
                  <a:solidFill>
                    <a:srgbClr val="FF0000"/>
                  </a:solidFill>
                  <a:latin typeface="Times New Roman" pitchFamily="18" charset="0"/>
                </a:rPr>
                <a:t>Χρονοδιάγραμμα</a:t>
              </a:r>
              <a:endParaRPr lang="en-US" altLang="el-GR" dirty="0">
                <a:solidFill>
                  <a:srgbClr val="FF0000"/>
                </a:solidFill>
              </a:endParaRPr>
            </a:p>
          </p:txBody>
        </p:sp>
        <p:pic>
          <p:nvPicPr>
            <p:cNvPr id="8296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847"/>
              <a:ext cx="4224"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61" name="Group 21"/>
            <p:cNvGrpSpPr>
              <a:grpSpLocks/>
            </p:cNvGrpSpPr>
            <p:nvPr/>
          </p:nvGrpSpPr>
          <p:grpSpPr bwMode="auto">
            <a:xfrm>
              <a:off x="3626" y="2095"/>
              <a:ext cx="960" cy="300"/>
              <a:chOff x="3626" y="2095"/>
              <a:chExt cx="960" cy="300"/>
            </a:xfrm>
          </p:grpSpPr>
          <p:sp>
            <p:nvSpPr>
              <p:cNvPr id="82968" name="Line 19"/>
              <p:cNvSpPr>
                <a:spLocks noChangeShapeType="1"/>
              </p:cNvSpPr>
              <p:nvPr/>
            </p:nvSpPr>
            <p:spPr bwMode="auto">
              <a:xfrm flipH="1">
                <a:off x="3683" y="2095"/>
                <a:ext cx="903"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82969" name="Freeform 20"/>
              <p:cNvSpPr>
                <a:spLocks/>
              </p:cNvSpPr>
              <p:nvPr/>
            </p:nvSpPr>
            <p:spPr bwMode="auto">
              <a:xfrm>
                <a:off x="3626" y="2335"/>
                <a:ext cx="70" cy="60"/>
              </a:xfrm>
              <a:custGeom>
                <a:avLst/>
                <a:gdLst>
                  <a:gd name="T0" fmla="*/ 52 w 70"/>
                  <a:gd name="T1" fmla="*/ 0 h 60"/>
                  <a:gd name="T2" fmla="*/ 0 w 70"/>
                  <a:gd name="T3" fmla="*/ 48 h 60"/>
                  <a:gd name="T4" fmla="*/ 70 w 70"/>
                  <a:gd name="T5" fmla="*/ 60 h 60"/>
                  <a:gd name="T6" fmla="*/ 52 w 70"/>
                  <a:gd name="T7" fmla="*/ 0 h 60"/>
                  <a:gd name="T8" fmla="*/ 0 60000 65536"/>
                  <a:gd name="T9" fmla="*/ 0 60000 65536"/>
                  <a:gd name="T10" fmla="*/ 0 60000 65536"/>
                  <a:gd name="T11" fmla="*/ 0 60000 65536"/>
                  <a:gd name="T12" fmla="*/ 0 w 70"/>
                  <a:gd name="T13" fmla="*/ 0 h 60"/>
                  <a:gd name="T14" fmla="*/ 70 w 70"/>
                  <a:gd name="T15" fmla="*/ 60 h 60"/>
                </a:gdLst>
                <a:ahLst/>
                <a:cxnLst>
                  <a:cxn ang="T8">
                    <a:pos x="T0" y="T1"/>
                  </a:cxn>
                  <a:cxn ang="T9">
                    <a:pos x="T2" y="T3"/>
                  </a:cxn>
                  <a:cxn ang="T10">
                    <a:pos x="T4" y="T5"/>
                  </a:cxn>
                  <a:cxn ang="T11">
                    <a:pos x="T6" y="T7"/>
                  </a:cxn>
                </a:cxnLst>
                <a:rect l="T12" t="T13" r="T14" b="T15"/>
                <a:pathLst>
                  <a:path w="70" h="60">
                    <a:moveTo>
                      <a:pt x="52" y="0"/>
                    </a:moveTo>
                    <a:lnTo>
                      <a:pt x="0" y="48"/>
                    </a:lnTo>
                    <a:lnTo>
                      <a:pt x="70" y="6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grpSp>
          <p:nvGrpSpPr>
            <p:cNvPr id="82962" name="Group 24"/>
            <p:cNvGrpSpPr>
              <a:grpSpLocks/>
            </p:cNvGrpSpPr>
            <p:nvPr/>
          </p:nvGrpSpPr>
          <p:grpSpPr bwMode="auto">
            <a:xfrm>
              <a:off x="3450" y="3339"/>
              <a:ext cx="977" cy="63"/>
              <a:chOff x="3450" y="3339"/>
              <a:chExt cx="977" cy="63"/>
            </a:xfrm>
          </p:grpSpPr>
          <p:sp>
            <p:nvSpPr>
              <p:cNvPr id="82966" name="Line 22"/>
              <p:cNvSpPr>
                <a:spLocks noChangeShapeType="1"/>
              </p:cNvSpPr>
              <p:nvPr/>
            </p:nvSpPr>
            <p:spPr bwMode="auto">
              <a:xfrm flipH="1" flipV="1">
                <a:off x="3520" y="3370"/>
                <a:ext cx="907"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82967" name="Freeform 23"/>
              <p:cNvSpPr>
                <a:spLocks/>
              </p:cNvSpPr>
              <p:nvPr/>
            </p:nvSpPr>
            <p:spPr bwMode="auto">
              <a:xfrm>
                <a:off x="3450" y="3339"/>
                <a:ext cx="62" cy="63"/>
              </a:xfrm>
              <a:custGeom>
                <a:avLst/>
                <a:gdLst>
                  <a:gd name="T0" fmla="*/ 62 w 62"/>
                  <a:gd name="T1" fmla="*/ 0 h 63"/>
                  <a:gd name="T2" fmla="*/ 0 w 62"/>
                  <a:gd name="T3" fmla="*/ 32 h 63"/>
                  <a:gd name="T4" fmla="*/ 62 w 62"/>
                  <a:gd name="T5" fmla="*/ 63 h 63"/>
                  <a:gd name="T6" fmla="*/ 62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62" y="0"/>
                    </a:moveTo>
                    <a:lnTo>
                      <a:pt x="0" y="32"/>
                    </a:lnTo>
                    <a:lnTo>
                      <a:pt x="62" y="63"/>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grpSp>
          <p:nvGrpSpPr>
            <p:cNvPr id="82963" name="Group 27"/>
            <p:cNvGrpSpPr>
              <a:grpSpLocks/>
            </p:cNvGrpSpPr>
            <p:nvPr/>
          </p:nvGrpSpPr>
          <p:grpSpPr bwMode="auto">
            <a:xfrm>
              <a:off x="3914" y="1231"/>
              <a:ext cx="576" cy="288"/>
              <a:chOff x="3914" y="1231"/>
              <a:chExt cx="576" cy="288"/>
            </a:xfrm>
          </p:grpSpPr>
          <p:sp>
            <p:nvSpPr>
              <p:cNvPr id="82964" name="Line 25"/>
              <p:cNvSpPr>
                <a:spLocks noChangeShapeType="1"/>
              </p:cNvSpPr>
              <p:nvPr/>
            </p:nvSpPr>
            <p:spPr bwMode="auto">
              <a:xfrm flipH="1">
                <a:off x="3950" y="1231"/>
                <a:ext cx="54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82965" name="Freeform 26"/>
              <p:cNvSpPr>
                <a:spLocks/>
              </p:cNvSpPr>
              <p:nvPr/>
            </p:nvSpPr>
            <p:spPr bwMode="auto">
              <a:xfrm>
                <a:off x="3914" y="1480"/>
                <a:ext cx="50" cy="39"/>
              </a:xfrm>
              <a:custGeom>
                <a:avLst/>
                <a:gdLst>
                  <a:gd name="T0" fmla="*/ 30 w 50"/>
                  <a:gd name="T1" fmla="*/ 0 h 39"/>
                  <a:gd name="T2" fmla="*/ 0 w 50"/>
                  <a:gd name="T3" fmla="*/ 39 h 39"/>
                  <a:gd name="T4" fmla="*/ 50 w 50"/>
                  <a:gd name="T5" fmla="*/ 39 h 39"/>
                  <a:gd name="T6" fmla="*/ 3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30" y="0"/>
                    </a:moveTo>
                    <a:lnTo>
                      <a:pt x="0" y="39"/>
                    </a:lnTo>
                    <a:lnTo>
                      <a:pt x="50" y="3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grpSp>
    </p:spTree>
    <p:extLst>
      <p:ext uri="{BB962C8B-B14F-4D97-AF65-F5344CB8AC3E}">
        <p14:creationId xmlns:p14="http://schemas.microsoft.com/office/powerpoint/2010/main" val="371334467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marL="312738" indent="-312738" defTabSz="836613" eaLnBrk="1" hangingPunct="1"/>
            <a:r>
              <a:rPr lang="el-GR" altLang="el-GR" dirty="0" smtClean="0"/>
              <a:t>Πότε εξετάζεται</a:t>
            </a:r>
          </a:p>
          <a:p>
            <a:pPr marL="568325" lvl="1" indent="-312738" defTabSz="836613" eaLnBrk="1" hangingPunct="1"/>
            <a:r>
              <a:rPr lang="el-GR" altLang="el-GR" dirty="0" smtClean="0"/>
              <a:t>Εάν οι δραστηριότητες μπορούν να συμπτυχθούν </a:t>
            </a:r>
            <a:endParaRPr lang="en-US" altLang="el-GR" dirty="0" smtClean="0"/>
          </a:p>
          <a:p>
            <a:pPr marL="568325" lvl="1" indent="-312738" defTabSz="836613" eaLnBrk="1" hangingPunct="1"/>
            <a:r>
              <a:rPr lang="el-GR" altLang="el-GR" dirty="0" smtClean="0"/>
              <a:t>Εάν η συνολική διάρκεια μικραίνει</a:t>
            </a:r>
            <a:endParaRPr lang="en-US" altLang="el-GR" dirty="0" smtClean="0"/>
          </a:p>
          <a:p>
            <a:pPr marL="568325" lvl="1" indent="-312738" defTabSz="836613" eaLnBrk="1" hangingPunct="1"/>
            <a:r>
              <a:rPr lang="el-GR" altLang="el-GR" dirty="0" smtClean="0"/>
              <a:t>Εάν το κόστος που προκύπτει είναι ρεαλιστικό</a:t>
            </a:r>
            <a:endParaRPr lang="en-US" altLang="el-GR" dirty="0" smtClean="0"/>
          </a:p>
        </p:txBody>
      </p:sp>
      <p:sp>
        <p:nvSpPr>
          <p:cNvPr id="64514" name="Rectangle 2"/>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
            </a:r>
            <a:br>
              <a:rPr lang="el-GR" dirty="0" smtClean="0"/>
            </a:br>
            <a:r>
              <a:rPr lang="el-GR" dirty="0" smtClean="0"/>
              <a:t>Σύμπτυξη δραστηριοτήτων</a:t>
            </a:r>
            <a:endParaRPr lang="en-US" dirty="0" smtClean="0"/>
          </a:p>
        </p:txBody>
      </p:sp>
    </p:spTree>
    <p:extLst>
      <p:ext uri="{BB962C8B-B14F-4D97-AF65-F5344CB8AC3E}">
        <p14:creationId xmlns:p14="http://schemas.microsoft.com/office/powerpoint/2010/main" val="3486122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1666875" y="1657350"/>
            <a:ext cx="5254625" cy="4902200"/>
            <a:chOff x="1050" y="1044"/>
            <a:chExt cx="3310" cy="3088"/>
          </a:xfrm>
        </p:grpSpPr>
        <p:sp>
          <p:nvSpPr>
            <p:cNvPr id="85004" name="Rectangle 3"/>
            <p:cNvSpPr>
              <a:spLocks noChangeArrowheads="1"/>
            </p:cNvSpPr>
            <p:nvPr/>
          </p:nvSpPr>
          <p:spPr bwMode="auto">
            <a:xfrm>
              <a:off x="1278" y="1044"/>
              <a:ext cx="618" cy="25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r">
                <a:lnSpc>
                  <a:spcPct val="210000"/>
                </a:lnSpc>
              </a:pPr>
              <a:r>
                <a:rPr lang="en-US" altLang="el-GR" b="1" dirty="0">
                  <a:latin typeface="Arial" charset="0"/>
                </a:rPr>
                <a:t>8000 —</a:t>
              </a:r>
            </a:p>
            <a:p>
              <a:pPr algn="r">
                <a:lnSpc>
                  <a:spcPct val="210000"/>
                </a:lnSpc>
              </a:pPr>
              <a:r>
                <a:rPr lang="en-US" altLang="el-GR" b="1" dirty="0">
                  <a:latin typeface="Arial" charset="0"/>
                </a:rPr>
                <a:t>7000 —</a:t>
              </a:r>
            </a:p>
            <a:p>
              <a:pPr algn="r">
                <a:lnSpc>
                  <a:spcPct val="210000"/>
                </a:lnSpc>
              </a:pPr>
              <a:r>
                <a:rPr lang="en-US" altLang="el-GR" b="1" dirty="0">
                  <a:latin typeface="Arial" charset="0"/>
                </a:rPr>
                <a:t>6000 —</a:t>
              </a:r>
            </a:p>
            <a:p>
              <a:pPr algn="r">
                <a:lnSpc>
                  <a:spcPct val="210000"/>
                </a:lnSpc>
              </a:pPr>
              <a:r>
                <a:rPr lang="en-US" altLang="el-GR" b="1" dirty="0">
                  <a:latin typeface="Arial" charset="0"/>
                </a:rPr>
                <a:t>5000 —</a:t>
              </a:r>
            </a:p>
            <a:p>
              <a:pPr algn="r">
                <a:lnSpc>
                  <a:spcPct val="210000"/>
                </a:lnSpc>
              </a:pPr>
              <a:r>
                <a:rPr lang="en-US" altLang="el-GR" b="1" dirty="0">
                  <a:latin typeface="Arial" charset="0"/>
                </a:rPr>
                <a:t>4000 —</a:t>
              </a:r>
            </a:p>
            <a:p>
              <a:pPr algn="r">
                <a:lnSpc>
                  <a:spcPct val="210000"/>
                </a:lnSpc>
              </a:pPr>
              <a:r>
                <a:rPr lang="en-US" altLang="el-GR" b="1" dirty="0">
                  <a:latin typeface="Arial" charset="0"/>
                </a:rPr>
                <a:t>3000 —</a:t>
              </a:r>
            </a:p>
            <a:p>
              <a:pPr algn="r">
                <a:lnSpc>
                  <a:spcPct val="210000"/>
                </a:lnSpc>
              </a:pPr>
              <a:r>
                <a:rPr lang="en-US" altLang="el-GR" b="1" dirty="0">
                  <a:latin typeface="Arial" charset="0"/>
                </a:rPr>
                <a:t>0 —</a:t>
              </a:r>
            </a:p>
          </p:txBody>
        </p:sp>
        <p:sp>
          <p:nvSpPr>
            <p:cNvPr id="85005" name="Rectangle 4"/>
            <p:cNvSpPr>
              <a:spLocks noChangeArrowheads="1"/>
            </p:cNvSpPr>
            <p:nvPr/>
          </p:nvSpPr>
          <p:spPr bwMode="auto">
            <a:xfrm rot="-5400000">
              <a:off x="597" y="2330"/>
              <a:ext cx="1135" cy="2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Άμεσο </a:t>
              </a:r>
              <a:r>
                <a:rPr lang="en-US" altLang="el-GR" b="1" dirty="0">
                  <a:latin typeface="Arial" charset="0"/>
                </a:rPr>
                <a:t> </a:t>
              </a:r>
              <a:r>
                <a:rPr lang="el-GR" altLang="el-GR" b="1" dirty="0">
                  <a:latin typeface="Arial" charset="0"/>
                </a:rPr>
                <a:t>κόστος</a:t>
              </a:r>
              <a:endParaRPr lang="en-US" altLang="el-GR" b="1" dirty="0">
                <a:latin typeface="Arial" charset="0"/>
              </a:endParaRPr>
            </a:p>
          </p:txBody>
        </p:sp>
        <p:sp>
          <p:nvSpPr>
            <p:cNvPr id="85006" name="Line 5"/>
            <p:cNvSpPr>
              <a:spLocks noChangeShapeType="1"/>
            </p:cNvSpPr>
            <p:nvPr/>
          </p:nvSpPr>
          <p:spPr bwMode="auto">
            <a:xfrm flipV="1">
              <a:off x="1708" y="1245"/>
              <a:ext cx="0" cy="20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07" name="Line 6"/>
            <p:cNvSpPr>
              <a:spLocks noChangeShapeType="1"/>
            </p:cNvSpPr>
            <p:nvPr/>
          </p:nvSpPr>
          <p:spPr bwMode="auto">
            <a:xfrm flipH="1">
              <a:off x="1679" y="3286"/>
              <a:ext cx="53" cy="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08" name="Rectangle 7"/>
            <p:cNvSpPr>
              <a:spLocks noChangeArrowheads="1"/>
            </p:cNvSpPr>
            <p:nvPr/>
          </p:nvSpPr>
          <p:spPr bwMode="auto">
            <a:xfrm>
              <a:off x="1791" y="3293"/>
              <a:ext cx="2390" cy="40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1pPr>
              <a:lvl2pPr marL="742950" indent="-285750" defTabSz="762000" eaLnBrk="0" hangingPunct="0">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2pPr>
              <a:lvl3pPr marL="1143000" indent="-228600" defTabSz="762000" eaLnBrk="0" hangingPunct="0">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3pPr>
              <a:lvl4pPr marL="1600200" indent="-228600" defTabSz="762000" eaLnBrk="0" hangingPunct="0">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4pPr>
              <a:lvl5pPr marL="2057400" indent="-228600" defTabSz="762000" eaLnBrk="0" hangingPunct="0">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381000" algn="ctr"/>
                  <a:tab pos="911225" algn="ctr"/>
                  <a:tab pos="1425575" algn="ctr"/>
                  <a:tab pos="1941513" algn="ctr"/>
                  <a:tab pos="2455863" algn="ctr"/>
                  <a:tab pos="2971800" algn="ctr"/>
                  <a:tab pos="3486150" algn="ctr"/>
                </a:tabLst>
                <a:defRPr>
                  <a:solidFill>
                    <a:schemeClr val="tx1"/>
                  </a:solidFill>
                  <a:latin typeface="Comic Sans MS" pitchFamily="66" charset="0"/>
                  <a:cs typeface="Arial" charset="0"/>
                </a:defRPr>
              </a:lvl9pPr>
            </a:lstStyle>
            <a:p>
              <a:r>
                <a:rPr lang="en-US" altLang="el-GR" b="1" dirty="0">
                  <a:latin typeface="Arial" charset="0"/>
                </a:rPr>
                <a:t>	|	|	|		|	|	|</a:t>
              </a:r>
            </a:p>
            <a:p>
              <a:r>
                <a:rPr lang="en-US" altLang="el-GR" b="1" dirty="0">
                  <a:latin typeface="Arial" charset="0"/>
                </a:rPr>
                <a:t>	5	6	7	8	9	10	11</a:t>
              </a:r>
            </a:p>
          </p:txBody>
        </p:sp>
        <p:sp>
          <p:nvSpPr>
            <p:cNvPr id="85009" name="Line 8"/>
            <p:cNvSpPr>
              <a:spLocks noChangeShapeType="1"/>
            </p:cNvSpPr>
            <p:nvPr/>
          </p:nvSpPr>
          <p:spPr bwMode="auto">
            <a:xfrm flipH="1">
              <a:off x="1910" y="3498"/>
              <a:ext cx="2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10" name="Freeform 9"/>
            <p:cNvSpPr>
              <a:spLocks/>
            </p:cNvSpPr>
            <p:nvPr/>
          </p:nvSpPr>
          <p:spPr bwMode="auto">
            <a:xfrm>
              <a:off x="1698" y="3351"/>
              <a:ext cx="151" cy="149"/>
            </a:xfrm>
            <a:custGeom>
              <a:avLst/>
              <a:gdLst>
                <a:gd name="T0" fmla="*/ 109 w 161"/>
                <a:gd name="T1" fmla="*/ 72 h 172"/>
                <a:gd name="T2" fmla="*/ 8 w 161"/>
                <a:gd name="T3" fmla="*/ 72 h 172"/>
                <a:gd name="T4" fmla="*/ 8 w 161"/>
                <a:gd name="T5" fmla="*/ 0 h 172"/>
                <a:gd name="T6" fmla="*/ 0 w 161"/>
                <a:gd name="T7" fmla="*/ 0 h 172"/>
                <a:gd name="T8" fmla="*/ 0 60000 65536"/>
                <a:gd name="T9" fmla="*/ 0 60000 65536"/>
                <a:gd name="T10" fmla="*/ 0 60000 65536"/>
                <a:gd name="T11" fmla="*/ 0 60000 65536"/>
                <a:gd name="T12" fmla="*/ 0 w 161"/>
                <a:gd name="T13" fmla="*/ 0 h 172"/>
                <a:gd name="T14" fmla="*/ 161 w 161"/>
                <a:gd name="T15" fmla="*/ 172 h 172"/>
              </a:gdLst>
              <a:ahLst/>
              <a:cxnLst>
                <a:cxn ang="T8">
                  <a:pos x="T0" y="T1"/>
                </a:cxn>
                <a:cxn ang="T9">
                  <a:pos x="T2" y="T3"/>
                </a:cxn>
                <a:cxn ang="T10">
                  <a:pos x="T4" y="T5"/>
                </a:cxn>
                <a:cxn ang="T11">
                  <a:pos x="T6" y="T7"/>
                </a:cxn>
              </a:cxnLst>
              <a:rect l="T12" t="T13" r="T14" b="T15"/>
              <a:pathLst>
                <a:path w="161" h="172">
                  <a:moveTo>
                    <a:pt x="160" y="171"/>
                  </a:moveTo>
                  <a:lnTo>
                    <a:pt x="10" y="171"/>
                  </a:lnTo>
                  <a:lnTo>
                    <a:pt x="10" y="0"/>
                  </a:lnTo>
                  <a:lnTo>
                    <a:pt x="0"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85011" name="Line 10"/>
            <p:cNvSpPr>
              <a:spLocks noChangeShapeType="1"/>
            </p:cNvSpPr>
            <p:nvPr/>
          </p:nvSpPr>
          <p:spPr bwMode="auto">
            <a:xfrm flipH="1">
              <a:off x="1677" y="3329"/>
              <a:ext cx="52" cy="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12" name="Line 11"/>
            <p:cNvSpPr>
              <a:spLocks noChangeShapeType="1"/>
            </p:cNvSpPr>
            <p:nvPr/>
          </p:nvSpPr>
          <p:spPr bwMode="auto">
            <a:xfrm flipH="1">
              <a:off x="1827" y="3479"/>
              <a:ext cx="53" cy="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13" name="Line 12"/>
            <p:cNvSpPr>
              <a:spLocks noChangeShapeType="1"/>
            </p:cNvSpPr>
            <p:nvPr/>
          </p:nvSpPr>
          <p:spPr bwMode="auto">
            <a:xfrm flipH="1">
              <a:off x="1878" y="3478"/>
              <a:ext cx="52" cy="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5014" name="Rectangle 13"/>
            <p:cNvSpPr>
              <a:spLocks noChangeArrowheads="1"/>
            </p:cNvSpPr>
            <p:nvPr/>
          </p:nvSpPr>
          <p:spPr bwMode="auto">
            <a:xfrm>
              <a:off x="2472" y="3903"/>
              <a:ext cx="630" cy="2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Χρόνος</a:t>
              </a:r>
              <a:endParaRPr lang="en-US" altLang="el-GR" b="1" dirty="0">
                <a:latin typeface="Arial" charset="0"/>
              </a:endParaRPr>
            </a:p>
          </p:txBody>
        </p:sp>
      </p:grpSp>
      <p:sp>
        <p:nvSpPr>
          <p:cNvPr id="84995" name="Rectangle 14"/>
          <p:cNvSpPr>
            <a:spLocks noChangeArrowheads="1"/>
          </p:cNvSpPr>
          <p:nvPr/>
        </p:nvSpPr>
        <p:spPr bwMode="auto">
          <a:xfrm>
            <a:off x="614363" y="1309688"/>
            <a:ext cx="39528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i="1" dirty="0">
                <a:latin typeface="Arial" charset="0"/>
              </a:rPr>
              <a:t>Σχέσεις κόστους - χρόνου</a:t>
            </a:r>
            <a:endParaRPr lang="en-US" altLang="el-GR" sz="2400" b="1" i="1" dirty="0">
              <a:latin typeface="Arial" charset="0"/>
            </a:endParaRPr>
          </a:p>
        </p:txBody>
      </p:sp>
      <p:sp>
        <p:nvSpPr>
          <p:cNvPr id="65540" name="Rectangle 15"/>
          <p:cNvSpPr>
            <a:spLocks noGrp="1" noChangeArrowheads="1"/>
          </p:cNvSpPr>
          <p:nvPr>
            <p:ph type="title"/>
          </p:nvPr>
        </p:nvSpPr>
        <p:spPr>
          <a:xfrm>
            <a:off x="457200" y="692696"/>
            <a:ext cx="8229600" cy="914400"/>
          </a:xfrm>
        </p:spPr>
        <p:txBody>
          <a:bodyPr/>
          <a:lstStyle/>
          <a:p>
            <a:pPr eaLnBrk="1" fontAlgn="auto" hangingPunct="1">
              <a:spcAft>
                <a:spcPts val="0"/>
              </a:spcAft>
              <a:defRPr/>
            </a:pPr>
            <a:r>
              <a:rPr lang="el-GR" dirty="0" smtClean="0"/>
              <a:t>Σύμπτυξη δραστηριοτήτων</a:t>
            </a:r>
          </a:p>
        </p:txBody>
      </p:sp>
      <p:sp>
        <p:nvSpPr>
          <p:cNvPr id="84997" name="Line 16"/>
          <p:cNvSpPr>
            <a:spLocks noChangeShapeType="1"/>
          </p:cNvSpPr>
          <p:nvPr/>
        </p:nvSpPr>
        <p:spPr bwMode="auto">
          <a:xfrm>
            <a:off x="3284538" y="2716213"/>
            <a:ext cx="2649537" cy="1671637"/>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4998" name="Freeform 17"/>
          <p:cNvSpPr>
            <a:spLocks/>
          </p:cNvSpPr>
          <p:nvPr/>
        </p:nvSpPr>
        <p:spPr bwMode="auto">
          <a:xfrm>
            <a:off x="2711450" y="3713163"/>
            <a:ext cx="2168525" cy="1843087"/>
          </a:xfrm>
          <a:custGeom>
            <a:avLst/>
            <a:gdLst>
              <a:gd name="T0" fmla="*/ 0 w 1463"/>
              <a:gd name="T1" fmla="*/ 0 h 1335"/>
              <a:gd name="T2" fmla="*/ 2147483647 w 1463"/>
              <a:gd name="T3" fmla="*/ 0 h 1335"/>
              <a:gd name="T4" fmla="*/ 2147483647 w 1463"/>
              <a:gd name="T5" fmla="*/ 2147483647 h 1335"/>
              <a:gd name="T6" fmla="*/ 2147483647 w 1463"/>
              <a:gd name="T7" fmla="*/ 2147483647 h 1335"/>
              <a:gd name="T8" fmla="*/ 0 60000 65536"/>
              <a:gd name="T9" fmla="*/ 0 60000 65536"/>
              <a:gd name="T10" fmla="*/ 0 60000 65536"/>
              <a:gd name="T11" fmla="*/ 0 60000 65536"/>
              <a:gd name="T12" fmla="*/ 0 w 1463"/>
              <a:gd name="T13" fmla="*/ 0 h 1335"/>
              <a:gd name="T14" fmla="*/ 1463 w 1463"/>
              <a:gd name="T15" fmla="*/ 1335 h 1335"/>
            </a:gdLst>
            <a:ahLst/>
            <a:cxnLst>
              <a:cxn ang="T8">
                <a:pos x="T0" y="T1"/>
              </a:cxn>
              <a:cxn ang="T9">
                <a:pos x="T2" y="T3"/>
              </a:cxn>
              <a:cxn ang="T10">
                <a:pos x="T4" y="T5"/>
              </a:cxn>
              <a:cxn ang="T11">
                <a:pos x="T6" y="T7"/>
              </a:cxn>
            </a:cxnLst>
            <a:rect l="T12" t="T13" r="T14" b="T15"/>
            <a:pathLst>
              <a:path w="1463" h="1335">
                <a:moveTo>
                  <a:pt x="0" y="0"/>
                </a:moveTo>
                <a:lnTo>
                  <a:pt x="1462" y="0"/>
                </a:lnTo>
                <a:lnTo>
                  <a:pt x="1462" y="32"/>
                </a:lnTo>
                <a:lnTo>
                  <a:pt x="1462" y="1334"/>
                </a:lnTo>
              </a:path>
            </a:pathLst>
          </a:custGeom>
          <a:noFill/>
          <a:ln w="25400" cap="rnd">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84999" name="Rectangle 18"/>
          <p:cNvSpPr>
            <a:spLocks noChangeArrowheads="1"/>
          </p:cNvSpPr>
          <p:nvPr/>
        </p:nvSpPr>
        <p:spPr bwMode="auto">
          <a:xfrm>
            <a:off x="3536950" y="2286000"/>
            <a:ext cx="22669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Κόστος σύμπτυξης</a:t>
            </a:r>
            <a:endParaRPr lang="en-US" altLang="el-GR" b="1" dirty="0">
              <a:latin typeface="Arial" charset="0"/>
            </a:endParaRPr>
          </a:p>
        </p:txBody>
      </p:sp>
      <p:sp>
        <p:nvSpPr>
          <p:cNvPr id="85000" name="Rectangle 19"/>
          <p:cNvSpPr>
            <a:spLocks noChangeArrowheads="1"/>
          </p:cNvSpPr>
          <p:nvPr/>
        </p:nvSpPr>
        <p:spPr bwMode="auto">
          <a:xfrm>
            <a:off x="4181475" y="2705100"/>
            <a:ext cx="20589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Γραμμικό κόστος</a:t>
            </a:r>
            <a:endParaRPr lang="en-US" altLang="el-GR" b="1" dirty="0">
              <a:latin typeface="Arial" charset="0"/>
            </a:endParaRPr>
          </a:p>
        </p:txBody>
      </p:sp>
      <p:sp>
        <p:nvSpPr>
          <p:cNvPr id="85001" name="Rectangle 20"/>
          <p:cNvSpPr>
            <a:spLocks noChangeArrowheads="1"/>
          </p:cNvSpPr>
          <p:nvPr/>
        </p:nvSpPr>
        <p:spPr bwMode="auto">
          <a:xfrm>
            <a:off x="5221288" y="4810125"/>
            <a:ext cx="17970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Αρχικό κόστος</a:t>
            </a:r>
            <a:endParaRPr lang="en-US" altLang="el-GR" b="1" dirty="0">
              <a:latin typeface="Arial" charset="0"/>
            </a:endParaRPr>
          </a:p>
        </p:txBody>
      </p:sp>
      <p:sp>
        <p:nvSpPr>
          <p:cNvPr id="85002" name="Rectangle 21"/>
          <p:cNvSpPr>
            <a:spLocks noChangeArrowheads="1"/>
          </p:cNvSpPr>
          <p:nvPr/>
        </p:nvSpPr>
        <p:spPr bwMode="auto">
          <a:xfrm>
            <a:off x="2570163" y="5897563"/>
            <a:ext cx="2263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Χρόνος σύμπτυξης</a:t>
            </a:r>
            <a:endParaRPr lang="en-US" altLang="el-GR" b="1" dirty="0">
              <a:latin typeface="Arial" charset="0"/>
            </a:endParaRPr>
          </a:p>
        </p:txBody>
      </p:sp>
      <p:sp>
        <p:nvSpPr>
          <p:cNvPr id="85003" name="Rectangle 22"/>
          <p:cNvSpPr>
            <a:spLocks noChangeArrowheads="1"/>
          </p:cNvSpPr>
          <p:nvPr/>
        </p:nvSpPr>
        <p:spPr bwMode="auto">
          <a:xfrm>
            <a:off x="5113338" y="5897563"/>
            <a:ext cx="1897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latin typeface="Arial" charset="0"/>
              </a:rPr>
              <a:t>Νορμάλ χρόνος</a:t>
            </a:r>
            <a:endParaRPr lang="en-US" altLang="el-GR" b="1" dirty="0">
              <a:latin typeface="Arial" charset="0"/>
            </a:endParaRPr>
          </a:p>
        </p:txBody>
      </p:sp>
    </p:spTree>
    <p:extLst>
      <p:ext uri="{BB962C8B-B14F-4D97-AF65-F5344CB8AC3E}">
        <p14:creationId xmlns:p14="http://schemas.microsoft.com/office/powerpoint/2010/main" val="2238358970"/>
      </p:ext>
    </p:extLst>
  </p:cSld>
  <p:clrMapOvr>
    <a:masterClrMapping/>
  </p:clrMapOvr>
  <p:transition spd="med" advTm="2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025525" y="1616075"/>
            <a:ext cx="7092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latin typeface="Arial" charset="0"/>
            </a:endParaRPr>
          </a:p>
          <a:p>
            <a:endParaRPr lang="en-US" altLang="el-GR" sz="2400" b="1">
              <a:latin typeface="Arial" charset="0"/>
            </a:endParaRPr>
          </a:p>
          <a:p>
            <a:r>
              <a:rPr lang="en-US" altLang="el-GR" sz="2000" b="1">
                <a:latin typeface="Arial" charset="0"/>
              </a:rPr>
              <a:t>S </a:t>
            </a:r>
            <a:r>
              <a:rPr lang="el-GR" altLang="el-GR" sz="2000" b="1">
                <a:latin typeface="Arial" charset="0"/>
              </a:rPr>
              <a:t>προηγείται της </a:t>
            </a:r>
            <a:r>
              <a:rPr lang="en-US" altLang="el-GR" sz="2000" b="1">
                <a:latin typeface="Arial" charset="0"/>
              </a:rPr>
              <a:t>T, </a:t>
            </a:r>
            <a:r>
              <a:rPr lang="el-GR" altLang="el-GR" sz="2000" b="1">
                <a:latin typeface="Arial" charset="0"/>
              </a:rPr>
              <a:t>που προηγείται της </a:t>
            </a:r>
            <a:r>
              <a:rPr lang="en-US" altLang="el-GR" sz="2000" b="1">
                <a:latin typeface="Arial" charset="0"/>
              </a:rPr>
              <a:t>U.</a:t>
            </a:r>
          </a:p>
        </p:txBody>
      </p:sp>
      <p:grpSp>
        <p:nvGrpSpPr>
          <p:cNvPr id="23555" name="Group 4"/>
          <p:cNvGrpSpPr>
            <a:grpSpLocks/>
          </p:cNvGrpSpPr>
          <p:nvPr/>
        </p:nvGrpSpPr>
        <p:grpSpPr bwMode="auto">
          <a:xfrm>
            <a:off x="860425" y="3429000"/>
            <a:ext cx="7421563" cy="2744788"/>
            <a:chOff x="542" y="2160"/>
            <a:chExt cx="4675" cy="1729"/>
          </a:xfrm>
        </p:grpSpPr>
        <p:sp>
          <p:nvSpPr>
            <p:cNvPr id="23557" name="Rectangle 5"/>
            <p:cNvSpPr>
              <a:spLocks noChangeArrowheads="1"/>
            </p:cNvSpPr>
            <p:nvPr/>
          </p:nvSpPr>
          <p:spPr bwMode="auto">
            <a:xfrm>
              <a:off x="542" y="2160"/>
              <a:ext cx="4675" cy="1729"/>
            </a:xfrm>
            <a:prstGeom prst="rect">
              <a:avLst/>
            </a:prstGeom>
            <a:solidFill>
              <a:srgbClr val="FFEB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58" name="Freeform 6"/>
            <p:cNvSpPr>
              <a:spLocks/>
            </p:cNvSpPr>
            <p:nvPr/>
          </p:nvSpPr>
          <p:spPr bwMode="auto">
            <a:xfrm>
              <a:off x="542" y="2162"/>
              <a:ext cx="4663" cy="448"/>
            </a:xfrm>
            <a:custGeom>
              <a:avLst/>
              <a:gdLst>
                <a:gd name="T0" fmla="*/ 4587 w 4678"/>
                <a:gd name="T1" fmla="*/ 447 h 448"/>
                <a:gd name="T2" fmla="*/ 4587 w 4678"/>
                <a:gd name="T3" fmla="*/ 0 h 448"/>
                <a:gd name="T4" fmla="*/ 0 w 4678"/>
                <a:gd name="T5" fmla="*/ 0 h 448"/>
                <a:gd name="T6" fmla="*/ 0 w 4678"/>
                <a:gd name="T7" fmla="*/ 447 h 448"/>
                <a:gd name="T8" fmla="*/ 4587 w 4678"/>
                <a:gd name="T9" fmla="*/ 447 h 448"/>
                <a:gd name="T10" fmla="*/ 0 60000 65536"/>
                <a:gd name="T11" fmla="*/ 0 60000 65536"/>
                <a:gd name="T12" fmla="*/ 0 60000 65536"/>
                <a:gd name="T13" fmla="*/ 0 60000 65536"/>
                <a:gd name="T14" fmla="*/ 0 60000 65536"/>
                <a:gd name="T15" fmla="*/ 0 w 4678"/>
                <a:gd name="T16" fmla="*/ 0 h 448"/>
                <a:gd name="T17" fmla="*/ 4678 w 4678"/>
                <a:gd name="T18" fmla="*/ 448 h 448"/>
              </a:gdLst>
              <a:ahLst/>
              <a:cxnLst>
                <a:cxn ang="T10">
                  <a:pos x="T0" y="T1"/>
                </a:cxn>
                <a:cxn ang="T11">
                  <a:pos x="T2" y="T3"/>
                </a:cxn>
                <a:cxn ang="T12">
                  <a:pos x="T4" y="T5"/>
                </a:cxn>
                <a:cxn ang="T13">
                  <a:pos x="T6" y="T7"/>
                </a:cxn>
                <a:cxn ang="T14">
                  <a:pos x="T8" y="T9"/>
                </a:cxn>
              </a:cxnLst>
              <a:rect l="T15" t="T16" r="T17" b="T18"/>
              <a:pathLst>
                <a:path w="4678" h="448">
                  <a:moveTo>
                    <a:pt x="4677" y="447"/>
                  </a:moveTo>
                  <a:lnTo>
                    <a:pt x="4677" y="0"/>
                  </a:lnTo>
                  <a:lnTo>
                    <a:pt x="0" y="0"/>
                  </a:lnTo>
                  <a:lnTo>
                    <a:pt x="0" y="447"/>
                  </a:lnTo>
                  <a:lnTo>
                    <a:pt x="4677" y="447"/>
                  </a:lnTo>
                </a:path>
              </a:pathLst>
            </a:custGeom>
            <a:solidFill>
              <a:srgbClr val="D1EB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23559" name="Line 7"/>
            <p:cNvSpPr>
              <a:spLocks noChangeShapeType="1"/>
            </p:cNvSpPr>
            <p:nvPr/>
          </p:nvSpPr>
          <p:spPr bwMode="auto">
            <a:xfrm>
              <a:off x="555" y="2614"/>
              <a:ext cx="46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0" name="Rectangle 8"/>
            <p:cNvSpPr>
              <a:spLocks noChangeArrowheads="1"/>
            </p:cNvSpPr>
            <p:nvPr/>
          </p:nvSpPr>
          <p:spPr bwMode="auto">
            <a:xfrm>
              <a:off x="1553"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AOA</a:t>
              </a:r>
            </a:p>
          </p:txBody>
        </p:sp>
        <p:sp>
          <p:nvSpPr>
            <p:cNvPr id="23561" name="Rectangle 9"/>
            <p:cNvSpPr>
              <a:spLocks noChangeArrowheads="1"/>
            </p:cNvSpPr>
            <p:nvPr/>
          </p:nvSpPr>
          <p:spPr bwMode="auto">
            <a:xfrm>
              <a:off x="3934"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AON</a:t>
              </a:r>
            </a:p>
          </p:txBody>
        </p:sp>
        <p:sp>
          <p:nvSpPr>
            <p:cNvPr id="23562" name="Line 10"/>
            <p:cNvSpPr>
              <a:spLocks noChangeShapeType="1"/>
            </p:cNvSpPr>
            <p:nvPr/>
          </p:nvSpPr>
          <p:spPr bwMode="auto">
            <a:xfrm>
              <a:off x="3182" y="2178"/>
              <a:ext cx="0" cy="169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3" name="Rectangle 11"/>
            <p:cNvSpPr>
              <a:spLocks noChangeArrowheads="1"/>
            </p:cNvSpPr>
            <p:nvPr/>
          </p:nvSpPr>
          <p:spPr bwMode="auto">
            <a:xfrm>
              <a:off x="550" y="2168"/>
              <a:ext cx="4659" cy="1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64" name="Line 12"/>
            <p:cNvSpPr>
              <a:spLocks noChangeShapeType="1"/>
            </p:cNvSpPr>
            <p:nvPr/>
          </p:nvSpPr>
          <p:spPr bwMode="auto">
            <a:xfrm>
              <a:off x="4344" y="3197"/>
              <a:ext cx="33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65" name="Line 13"/>
            <p:cNvSpPr>
              <a:spLocks noChangeShapeType="1"/>
            </p:cNvSpPr>
            <p:nvPr/>
          </p:nvSpPr>
          <p:spPr bwMode="auto">
            <a:xfrm>
              <a:off x="3652" y="3197"/>
              <a:ext cx="33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66" name="Oval 14"/>
            <p:cNvSpPr>
              <a:spLocks noChangeArrowheads="1"/>
            </p:cNvSpPr>
            <p:nvPr/>
          </p:nvSpPr>
          <p:spPr bwMode="auto">
            <a:xfrm>
              <a:off x="3304"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67" name="Oval 15"/>
            <p:cNvSpPr>
              <a:spLocks noChangeArrowheads="1"/>
            </p:cNvSpPr>
            <p:nvPr/>
          </p:nvSpPr>
          <p:spPr bwMode="auto">
            <a:xfrm>
              <a:off x="4000"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68" name="Oval 16"/>
            <p:cNvSpPr>
              <a:spLocks noChangeArrowheads="1"/>
            </p:cNvSpPr>
            <p:nvPr/>
          </p:nvSpPr>
          <p:spPr bwMode="auto">
            <a:xfrm>
              <a:off x="4696"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69" name="Line 17"/>
            <p:cNvSpPr>
              <a:spLocks noChangeShapeType="1"/>
            </p:cNvSpPr>
            <p:nvPr/>
          </p:nvSpPr>
          <p:spPr bwMode="auto">
            <a:xfrm>
              <a:off x="1668" y="3198"/>
              <a:ext cx="33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70" name="Line 18"/>
            <p:cNvSpPr>
              <a:spLocks noChangeShapeType="1"/>
            </p:cNvSpPr>
            <p:nvPr/>
          </p:nvSpPr>
          <p:spPr bwMode="auto">
            <a:xfrm>
              <a:off x="2364" y="3198"/>
              <a:ext cx="33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71" name="Line 19"/>
            <p:cNvSpPr>
              <a:spLocks noChangeShapeType="1"/>
            </p:cNvSpPr>
            <p:nvPr/>
          </p:nvSpPr>
          <p:spPr bwMode="auto">
            <a:xfrm>
              <a:off x="964" y="3198"/>
              <a:ext cx="33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72" name="Oval 20"/>
            <p:cNvSpPr>
              <a:spLocks noChangeArrowheads="1"/>
            </p:cNvSpPr>
            <p:nvPr/>
          </p:nvSpPr>
          <p:spPr bwMode="auto">
            <a:xfrm>
              <a:off x="2717"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73" name="Oval 21"/>
            <p:cNvSpPr>
              <a:spLocks noChangeArrowheads="1"/>
            </p:cNvSpPr>
            <p:nvPr/>
          </p:nvSpPr>
          <p:spPr bwMode="auto">
            <a:xfrm>
              <a:off x="2016"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74" name="Oval 22"/>
            <p:cNvSpPr>
              <a:spLocks noChangeArrowheads="1"/>
            </p:cNvSpPr>
            <p:nvPr/>
          </p:nvSpPr>
          <p:spPr bwMode="auto">
            <a:xfrm>
              <a:off x="1317"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75" name="Oval 23"/>
            <p:cNvSpPr>
              <a:spLocks noChangeArrowheads="1"/>
            </p:cNvSpPr>
            <p:nvPr/>
          </p:nvSpPr>
          <p:spPr bwMode="auto">
            <a:xfrm>
              <a:off x="617" y="3015"/>
              <a:ext cx="365" cy="36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3576" name="Rectangle 24"/>
            <p:cNvSpPr>
              <a:spLocks noChangeArrowheads="1"/>
            </p:cNvSpPr>
            <p:nvPr/>
          </p:nvSpPr>
          <p:spPr bwMode="auto">
            <a:xfrm>
              <a:off x="631" y="3045"/>
              <a:ext cx="31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1</a:t>
              </a:r>
            </a:p>
          </p:txBody>
        </p:sp>
        <p:sp>
          <p:nvSpPr>
            <p:cNvPr id="23577" name="Rectangle 25"/>
            <p:cNvSpPr>
              <a:spLocks noChangeArrowheads="1"/>
            </p:cNvSpPr>
            <p:nvPr/>
          </p:nvSpPr>
          <p:spPr bwMode="auto">
            <a:xfrm>
              <a:off x="1330" y="3045"/>
              <a:ext cx="31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2</a:t>
              </a:r>
            </a:p>
          </p:txBody>
        </p:sp>
        <p:sp>
          <p:nvSpPr>
            <p:cNvPr id="23578" name="Rectangle 26"/>
            <p:cNvSpPr>
              <a:spLocks noChangeArrowheads="1"/>
            </p:cNvSpPr>
            <p:nvPr/>
          </p:nvSpPr>
          <p:spPr bwMode="auto">
            <a:xfrm>
              <a:off x="939" y="2860"/>
              <a:ext cx="33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S</a:t>
              </a:r>
            </a:p>
          </p:txBody>
        </p:sp>
        <p:sp>
          <p:nvSpPr>
            <p:cNvPr id="23579" name="Rectangle 27"/>
            <p:cNvSpPr>
              <a:spLocks noChangeArrowheads="1"/>
            </p:cNvSpPr>
            <p:nvPr/>
          </p:nvSpPr>
          <p:spPr bwMode="auto">
            <a:xfrm>
              <a:off x="2031" y="3045"/>
              <a:ext cx="31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3</a:t>
              </a:r>
            </a:p>
          </p:txBody>
        </p:sp>
        <p:sp>
          <p:nvSpPr>
            <p:cNvPr id="23580" name="Rectangle 28"/>
            <p:cNvSpPr>
              <a:spLocks noChangeArrowheads="1"/>
            </p:cNvSpPr>
            <p:nvPr/>
          </p:nvSpPr>
          <p:spPr bwMode="auto">
            <a:xfrm>
              <a:off x="1645" y="2860"/>
              <a:ext cx="32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T</a:t>
              </a:r>
            </a:p>
          </p:txBody>
        </p:sp>
        <p:sp>
          <p:nvSpPr>
            <p:cNvPr id="23581" name="Rectangle 29"/>
            <p:cNvSpPr>
              <a:spLocks noChangeArrowheads="1"/>
            </p:cNvSpPr>
            <p:nvPr/>
          </p:nvSpPr>
          <p:spPr bwMode="auto">
            <a:xfrm>
              <a:off x="2733" y="3045"/>
              <a:ext cx="31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4</a:t>
              </a:r>
            </a:p>
          </p:txBody>
        </p:sp>
        <p:sp>
          <p:nvSpPr>
            <p:cNvPr id="23582" name="Rectangle 30"/>
            <p:cNvSpPr>
              <a:spLocks noChangeArrowheads="1"/>
            </p:cNvSpPr>
            <p:nvPr/>
          </p:nvSpPr>
          <p:spPr bwMode="auto">
            <a:xfrm>
              <a:off x="2335" y="2860"/>
              <a:ext cx="34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U</a:t>
              </a:r>
            </a:p>
          </p:txBody>
        </p:sp>
        <p:sp>
          <p:nvSpPr>
            <p:cNvPr id="23583" name="Rectangle 31"/>
            <p:cNvSpPr>
              <a:spLocks noChangeArrowheads="1"/>
            </p:cNvSpPr>
            <p:nvPr/>
          </p:nvSpPr>
          <p:spPr bwMode="auto">
            <a:xfrm>
              <a:off x="3301" y="3044"/>
              <a:ext cx="33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S</a:t>
              </a:r>
            </a:p>
          </p:txBody>
        </p:sp>
        <p:sp>
          <p:nvSpPr>
            <p:cNvPr id="23584" name="Rectangle 32"/>
            <p:cNvSpPr>
              <a:spLocks noChangeArrowheads="1"/>
            </p:cNvSpPr>
            <p:nvPr/>
          </p:nvSpPr>
          <p:spPr bwMode="auto">
            <a:xfrm>
              <a:off x="4007" y="3044"/>
              <a:ext cx="32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T</a:t>
              </a:r>
            </a:p>
          </p:txBody>
        </p:sp>
        <p:sp>
          <p:nvSpPr>
            <p:cNvPr id="23585" name="Rectangle 33"/>
            <p:cNvSpPr>
              <a:spLocks noChangeArrowheads="1"/>
            </p:cNvSpPr>
            <p:nvPr/>
          </p:nvSpPr>
          <p:spPr bwMode="auto">
            <a:xfrm>
              <a:off x="4697" y="3044"/>
              <a:ext cx="34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387" tIns="90487" rIns="179387" bIns="90487">
              <a:spAutoFit/>
            </a:bodyPr>
            <a:lstStyle>
              <a:lvl1pPr defTabSz="2898775" eaLnBrk="0" hangingPunct="0">
                <a:defRPr>
                  <a:solidFill>
                    <a:schemeClr val="tx1"/>
                  </a:solidFill>
                  <a:latin typeface="Comic Sans MS" pitchFamily="66" charset="0"/>
                  <a:cs typeface="Arial" charset="0"/>
                </a:defRPr>
              </a:lvl1pPr>
              <a:lvl2pPr marL="742950" indent="-285750" defTabSz="2898775" eaLnBrk="0" hangingPunct="0">
                <a:defRPr>
                  <a:solidFill>
                    <a:schemeClr val="tx1"/>
                  </a:solidFill>
                  <a:latin typeface="Comic Sans MS" pitchFamily="66" charset="0"/>
                  <a:cs typeface="Arial" charset="0"/>
                </a:defRPr>
              </a:lvl2pPr>
              <a:lvl3pPr marL="1143000" indent="-228600" defTabSz="2898775" eaLnBrk="0" hangingPunct="0">
                <a:defRPr>
                  <a:solidFill>
                    <a:schemeClr val="tx1"/>
                  </a:solidFill>
                  <a:latin typeface="Comic Sans MS" pitchFamily="66" charset="0"/>
                  <a:cs typeface="Arial" charset="0"/>
                </a:defRPr>
              </a:lvl3pPr>
              <a:lvl4pPr marL="1600200" indent="-228600" defTabSz="2898775" eaLnBrk="0" hangingPunct="0">
                <a:defRPr>
                  <a:solidFill>
                    <a:schemeClr val="tx1"/>
                  </a:solidFill>
                  <a:latin typeface="Comic Sans MS" pitchFamily="66" charset="0"/>
                  <a:cs typeface="Arial" charset="0"/>
                </a:defRPr>
              </a:lvl4pPr>
              <a:lvl5pPr marL="2057400" indent="-228600" defTabSz="2898775" eaLnBrk="0" hangingPunct="0">
                <a:defRPr>
                  <a:solidFill>
                    <a:schemeClr val="tx1"/>
                  </a:solidFill>
                  <a:latin typeface="Comic Sans MS" pitchFamily="66" charset="0"/>
                  <a:cs typeface="Arial" charset="0"/>
                </a:defRPr>
              </a:lvl5pPr>
              <a:lvl6pPr marL="2514600" indent="-228600" defTabSz="289877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289877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289877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289877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000" b="1">
                  <a:solidFill>
                    <a:srgbClr val="000000"/>
                  </a:solidFill>
                  <a:latin typeface="Arial" charset="0"/>
                </a:rPr>
                <a:t>U</a:t>
              </a:r>
            </a:p>
          </p:txBody>
        </p:sp>
      </p:grpSp>
      <p:sp>
        <p:nvSpPr>
          <p:cNvPr id="993316" name="Rectangle 36"/>
          <p:cNvSpPr>
            <a:spLocks noGrp="1" noChangeArrowheads="1"/>
          </p:cNvSpPr>
          <p:nvPr>
            <p:ph type="title" idx="4294967295"/>
          </p:nvPr>
        </p:nvSpPr>
        <p:spPr>
          <a:xfrm>
            <a:off x="223838" y="701824"/>
            <a:ext cx="8229600" cy="1143000"/>
          </a:xfrm>
        </p:spPr>
        <p:txBody>
          <a:bodyPr>
            <a:normAutofit/>
          </a:bodyPr>
          <a:lstStyle/>
          <a:p>
            <a:pPr eaLnBrk="1" fontAlgn="auto" hangingPunct="1">
              <a:spcAft>
                <a:spcPts val="0"/>
              </a:spcAft>
              <a:defRPr/>
            </a:pPr>
            <a:r>
              <a:rPr lang="el-GR" sz="3600" i="1" dirty="0" smtClean="0">
                <a:effectLst>
                  <a:outerShdw blurRad="38100" dist="38100" dir="2700000" algn="tl">
                    <a:srgbClr val="C0C0C0"/>
                  </a:outerShdw>
                </a:effectLst>
              </a:rPr>
              <a:t>Σχέσεις μεταξύ δραστηριοτήτων</a:t>
            </a:r>
            <a:endParaRPr lang="en-US" sz="4000" i="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317596014"/>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5 - Θέση αριθμού διαφάνειας"/>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F261383-6E85-4F7C-83E3-2CEBF14BFC76}" type="slidenum">
              <a:rPr lang="en-US" altLang="el-GR" smtClean="0"/>
              <a:pPr eaLnBrk="1" hangingPunct="1"/>
              <a:t>70</a:t>
            </a:fld>
            <a:endParaRPr lang="en-US" altLang="el-GR" dirty="0" smtClean="0"/>
          </a:p>
        </p:txBody>
      </p:sp>
      <p:sp>
        <p:nvSpPr>
          <p:cNvPr id="62466" name="Rectangle 2"/>
          <p:cNvSpPr>
            <a:spLocks noGrp="1" noChangeArrowheads="1"/>
          </p:cNvSpPr>
          <p:nvPr>
            <p:ph type="title"/>
          </p:nvPr>
        </p:nvSpPr>
        <p:spPr/>
        <p:txBody>
          <a:bodyPr/>
          <a:lstStyle/>
          <a:p>
            <a:pPr algn="ctr" eaLnBrk="1" hangingPunct="1">
              <a:defRPr/>
            </a:pPr>
            <a:r>
              <a:rPr lang="el-GR" sz="2400" dirty="0" smtClean="0"/>
              <a:t>Συντόμευση του χρονοδιαγράμματος</a:t>
            </a:r>
            <a:endParaRPr lang="en-US" sz="3200" dirty="0"/>
          </a:p>
        </p:txBody>
      </p:sp>
      <p:sp>
        <p:nvSpPr>
          <p:cNvPr id="86020" name="Rectangle 3"/>
          <p:cNvSpPr>
            <a:spLocks noGrp="1" noChangeArrowheads="1"/>
          </p:cNvSpPr>
          <p:nvPr>
            <p:ph type="body" sz="half" idx="1"/>
          </p:nvPr>
        </p:nvSpPr>
        <p:spPr>
          <a:xfrm>
            <a:off x="458788" y="1524000"/>
            <a:ext cx="8001000" cy="1676400"/>
          </a:xfrm>
        </p:spPr>
        <p:txBody>
          <a:bodyPr/>
          <a:lstStyle/>
          <a:p>
            <a:pPr marL="0" indent="0" eaLnBrk="1" hangingPunct="1">
              <a:buFont typeface="Wingdings" pitchFamily="2" charset="2"/>
              <a:buNone/>
            </a:pPr>
            <a:r>
              <a:rPr lang="el-GR" altLang="el-GR" sz="2200" dirty="0" smtClean="0"/>
              <a:t>Στο παρακάτω έργο πως θα συντομεύατε το έργο στους 30 μήνες</a:t>
            </a:r>
            <a:endParaRPr lang="en-US" altLang="el-GR" sz="2200" dirty="0" smtClean="0"/>
          </a:p>
        </p:txBody>
      </p:sp>
      <p:pic>
        <p:nvPicPr>
          <p:cNvPr id="86021"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1219200" y="3276600"/>
            <a:ext cx="7099300" cy="2897188"/>
          </a:xfrm>
          <a:noFill/>
        </p:spPr>
      </p:pic>
      <p:sp>
        <p:nvSpPr>
          <p:cNvPr id="2" name="Ορθογώνιο 1"/>
          <p:cNvSpPr/>
          <p:nvPr/>
        </p:nvSpPr>
        <p:spPr>
          <a:xfrm>
            <a:off x="6156176" y="4941168"/>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Συνολική διάρκεια 33 μήνες</a:t>
            </a:r>
            <a:endParaRPr lang="el-GR" dirty="0">
              <a:solidFill>
                <a:schemeClr val="tx1"/>
              </a:solidFill>
            </a:endParaRPr>
          </a:p>
        </p:txBody>
      </p:sp>
    </p:spTree>
    <p:extLst>
      <p:ext uri="{BB962C8B-B14F-4D97-AF65-F5344CB8AC3E}">
        <p14:creationId xmlns:p14="http://schemas.microsoft.com/office/powerpoint/2010/main" val="109158060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defRPr/>
            </a:pPr>
            <a:r>
              <a:rPr lang="el-GR" dirty="0" smtClean="0"/>
              <a:t>Διαθέσιμες Επιλογές</a:t>
            </a:r>
            <a:endParaRPr lang="en-US" dirty="0"/>
          </a:p>
        </p:txBody>
      </p:sp>
      <p:pic>
        <p:nvPicPr>
          <p:cNvPr id="87043" name="Picture 3" descr="Image7"/>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0" y="1447800"/>
            <a:ext cx="9144000" cy="4876800"/>
          </a:xfrm>
          <a:noFill/>
        </p:spPr>
      </p:pic>
    </p:spTree>
    <p:extLst>
      <p:ext uri="{BB962C8B-B14F-4D97-AF65-F5344CB8AC3E}">
        <p14:creationId xmlns:p14="http://schemas.microsoft.com/office/powerpoint/2010/main" val="254537900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5 - Θέση αριθμού διαφάνειας"/>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494ECDA-B2BE-4FDD-ADB8-620A60868F22}" type="slidenum">
              <a:rPr lang="en-US" altLang="el-GR" smtClean="0"/>
              <a:pPr eaLnBrk="1" hangingPunct="1"/>
              <a:t>72</a:t>
            </a:fld>
            <a:endParaRPr lang="en-US" altLang="el-GR" dirty="0" smtClean="0"/>
          </a:p>
        </p:txBody>
      </p:sp>
      <p:sp>
        <p:nvSpPr>
          <p:cNvPr id="72706" name="Rectangle 2"/>
          <p:cNvSpPr>
            <a:spLocks noGrp="1" noChangeArrowheads="1"/>
          </p:cNvSpPr>
          <p:nvPr>
            <p:ph type="title"/>
          </p:nvPr>
        </p:nvSpPr>
        <p:spPr/>
        <p:txBody>
          <a:bodyPr/>
          <a:lstStyle/>
          <a:p>
            <a:pPr algn="ctr" eaLnBrk="1" hangingPunct="1">
              <a:defRPr/>
            </a:pPr>
            <a:r>
              <a:rPr lang="en-US" sz="2400" dirty="0"/>
              <a:t>Test yourself on crashing and fast tracking!</a:t>
            </a:r>
            <a:br>
              <a:rPr lang="en-US" sz="2400" dirty="0"/>
            </a:br>
            <a:r>
              <a:rPr lang="en-US" sz="2400" dirty="0"/>
              <a:t>Exercise 1</a:t>
            </a:r>
          </a:p>
        </p:txBody>
      </p:sp>
      <p:sp>
        <p:nvSpPr>
          <p:cNvPr id="88068" name="Rectangle 3"/>
          <p:cNvSpPr>
            <a:spLocks noGrp="1" noChangeArrowheads="1"/>
          </p:cNvSpPr>
          <p:nvPr>
            <p:ph type="body" sz="half" idx="1"/>
          </p:nvPr>
        </p:nvSpPr>
        <p:spPr>
          <a:xfrm>
            <a:off x="914400" y="1524000"/>
            <a:ext cx="8229600" cy="1370013"/>
          </a:xfrm>
        </p:spPr>
        <p:txBody>
          <a:bodyPr>
            <a:normAutofit fontScale="92500"/>
          </a:bodyPr>
          <a:lstStyle/>
          <a:p>
            <a:pPr marL="0" indent="0" eaLnBrk="1" hangingPunct="1">
              <a:buFont typeface="Wingdings" pitchFamily="2" charset="2"/>
              <a:buNone/>
            </a:pPr>
            <a:r>
              <a:rPr lang="en-US" altLang="el-GR" sz="2000" dirty="0" smtClean="0"/>
              <a:t>A) Imagine that this project  has a project float of-3. Which task or tasks presented below would you crash to save three months on the project, assuming that the tasks listed below represent critical path tasks?</a:t>
            </a:r>
            <a:endParaRPr lang="el-GR" altLang="el-GR" sz="2000" dirty="0" smtClean="0"/>
          </a:p>
          <a:p>
            <a:pPr marL="0" indent="0" eaLnBrk="1" hangingPunct="1">
              <a:buFont typeface="Wingdings" pitchFamily="2" charset="2"/>
              <a:buNone/>
            </a:pPr>
            <a:r>
              <a:rPr lang="en-US" altLang="el-GR" sz="2000" dirty="0" smtClean="0"/>
              <a:t>B) How much it will cost to crash the project?</a:t>
            </a:r>
          </a:p>
        </p:txBody>
      </p:sp>
      <p:pic>
        <p:nvPicPr>
          <p:cNvPr id="88069"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1331913" y="3357563"/>
            <a:ext cx="6116637" cy="2557462"/>
          </a:xfrm>
          <a:noFill/>
        </p:spPr>
      </p:pic>
    </p:spTree>
    <p:extLst>
      <p:ext uri="{BB962C8B-B14F-4D97-AF65-F5344CB8AC3E}">
        <p14:creationId xmlns:p14="http://schemas.microsoft.com/office/powerpoint/2010/main" val="205904781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4"/>
          <p:cNvSpPr>
            <a:spLocks noChangeShapeType="1"/>
          </p:cNvSpPr>
          <p:nvPr/>
        </p:nvSpPr>
        <p:spPr bwMode="auto">
          <a:xfrm flipV="1">
            <a:off x="2716213" y="2849563"/>
            <a:ext cx="665162" cy="701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1" name="Line 5"/>
          <p:cNvSpPr>
            <a:spLocks noChangeShapeType="1"/>
          </p:cNvSpPr>
          <p:nvPr/>
        </p:nvSpPr>
        <p:spPr bwMode="auto">
          <a:xfrm>
            <a:off x="2716213" y="3846513"/>
            <a:ext cx="652462" cy="663575"/>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2" name="Line 6"/>
          <p:cNvSpPr>
            <a:spLocks noChangeShapeType="1"/>
          </p:cNvSpPr>
          <p:nvPr/>
        </p:nvSpPr>
        <p:spPr bwMode="auto">
          <a:xfrm>
            <a:off x="4011613" y="2862263"/>
            <a:ext cx="504825"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3" name="Line 7"/>
          <p:cNvSpPr>
            <a:spLocks noChangeShapeType="1"/>
          </p:cNvSpPr>
          <p:nvPr/>
        </p:nvSpPr>
        <p:spPr bwMode="auto">
          <a:xfrm>
            <a:off x="5292725" y="3687763"/>
            <a:ext cx="247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4" name="Line 8"/>
          <p:cNvSpPr>
            <a:spLocks noChangeShapeType="1"/>
          </p:cNvSpPr>
          <p:nvPr/>
        </p:nvSpPr>
        <p:spPr bwMode="auto">
          <a:xfrm flipV="1">
            <a:off x="4016375" y="1711325"/>
            <a:ext cx="508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5" name="Line 9"/>
          <p:cNvSpPr>
            <a:spLocks noChangeShapeType="1"/>
          </p:cNvSpPr>
          <p:nvPr/>
        </p:nvSpPr>
        <p:spPr bwMode="auto">
          <a:xfrm>
            <a:off x="4141788" y="2549525"/>
            <a:ext cx="252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6" name="Line 10"/>
          <p:cNvSpPr>
            <a:spLocks noChangeShapeType="1"/>
          </p:cNvSpPr>
          <p:nvPr/>
        </p:nvSpPr>
        <p:spPr bwMode="auto">
          <a:xfrm>
            <a:off x="5292725" y="2549525"/>
            <a:ext cx="13874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7" name="Line 11"/>
          <p:cNvSpPr>
            <a:spLocks noChangeShapeType="1"/>
          </p:cNvSpPr>
          <p:nvPr/>
        </p:nvSpPr>
        <p:spPr bwMode="auto">
          <a:xfrm>
            <a:off x="5249863" y="1601788"/>
            <a:ext cx="1471612" cy="736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8" name="Line 12"/>
          <p:cNvSpPr>
            <a:spLocks noChangeShapeType="1"/>
          </p:cNvSpPr>
          <p:nvPr/>
        </p:nvSpPr>
        <p:spPr bwMode="auto">
          <a:xfrm>
            <a:off x="7445375" y="2870200"/>
            <a:ext cx="652463" cy="665163"/>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099" name="Line 13"/>
          <p:cNvSpPr>
            <a:spLocks noChangeShapeType="1"/>
          </p:cNvSpPr>
          <p:nvPr/>
        </p:nvSpPr>
        <p:spPr bwMode="auto">
          <a:xfrm flipV="1">
            <a:off x="7127875" y="2987675"/>
            <a:ext cx="0" cy="1417638"/>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0" name="Line 14"/>
          <p:cNvSpPr>
            <a:spLocks noChangeShapeType="1"/>
          </p:cNvSpPr>
          <p:nvPr/>
        </p:nvSpPr>
        <p:spPr bwMode="auto">
          <a:xfrm>
            <a:off x="6297613" y="40100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1" name="Line 15"/>
          <p:cNvSpPr>
            <a:spLocks noChangeShapeType="1"/>
          </p:cNvSpPr>
          <p:nvPr/>
        </p:nvSpPr>
        <p:spPr bwMode="auto">
          <a:xfrm>
            <a:off x="5284788" y="4827588"/>
            <a:ext cx="25558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2" name="Line 16"/>
          <p:cNvSpPr>
            <a:spLocks noChangeShapeType="1"/>
          </p:cNvSpPr>
          <p:nvPr/>
        </p:nvSpPr>
        <p:spPr bwMode="auto">
          <a:xfrm>
            <a:off x="6430963" y="4830763"/>
            <a:ext cx="24923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3" name="Line 17"/>
          <p:cNvSpPr>
            <a:spLocks noChangeShapeType="1"/>
          </p:cNvSpPr>
          <p:nvPr/>
        </p:nvSpPr>
        <p:spPr bwMode="auto">
          <a:xfrm flipV="1">
            <a:off x="5246688" y="5021263"/>
            <a:ext cx="147955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4" name="Line 18"/>
          <p:cNvSpPr>
            <a:spLocks noChangeShapeType="1"/>
          </p:cNvSpPr>
          <p:nvPr/>
        </p:nvSpPr>
        <p:spPr bwMode="auto">
          <a:xfrm>
            <a:off x="4144963" y="4827588"/>
            <a:ext cx="246062"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5" name="Line 19"/>
          <p:cNvSpPr>
            <a:spLocks noChangeShapeType="1"/>
          </p:cNvSpPr>
          <p:nvPr/>
        </p:nvSpPr>
        <p:spPr bwMode="auto">
          <a:xfrm>
            <a:off x="4019550" y="5148263"/>
            <a:ext cx="5238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89106" name="Oval 20"/>
          <p:cNvSpPr>
            <a:spLocks noChangeArrowheads="1"/>
          </p:cNvSpPr>
          <p:nvPr/>
        </p:nvSpPr>
        <p:spPr bwMode="auto">
          <a:xfrm>
            <a:off x="4405313"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07" name="Freeform 21"/>
          <p:cNvSpPr>
            <a:spLocks/>
          </p:cNvSpPr>
          <p:nvPr/>
        </p:nvSpPr>
        <p:spPr bwMode="auto">
          <a:xfrm>
            <a:off x="4710113"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08" name="Oval 22"/>
          <p:cNvSpPr>
            <a:spLocks noChangeArrowheads="1"/>
          </p:cNvSpPr>
          <p:nvPr/>
        </p:nvSpPr>
        <p:spPr bwMode="auto">
          <a:xfrm>
            <a:off x="4418013"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09" name="Line 23"/>
          <p:cNvSpPr>
            <a:spLocks noChangeShapeType="1"/>
          </p:cNvSpPr>
          <p:nvPr/>
        </p:nvSpPr>
        <p:spPr bwMode="auto">
          <a:xfrm>
            <a:off x="4424363"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0" name="Line 24"/>
          <p:cNvSpPr>
            <a:spLocks noChangeShapeType="1"/>
          </p:cNvSpPr>
          <p:nvPr/>
        </p:nvSpPr>
        <p:spPr bwMode="auto">
          <a:xfrm>
            <a:off x="5010150"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1" name="Line 25"/>
          <p:cNvSpPr>
            <a:spLocks noChangeShapeType="1"/>
          </p:cNvSpPr>
          <p:nvPr/>
        </p:nvSpPr>
        <p:spPr bwMode="auto">
          <a:xfrm>
            <a:off x="4714875"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2" name="Line 26"/>
          <p:cNvSpPr>
            <a:spLocks noChangeShapeType="1"/>
          </p:cNvSpPr>
          <p:nvPr/>
        </p:nvSpPr>
        <p:spPr bwMode="auto">
          <a:xfrm>
            <a:off x="49990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3" name="Oval 27"/>
          <p:cNvSpPr>
            <a:spLocks noChangeArrowheads="1"/>
          </p:cNvSpPr>
          <p:nvPr/>
        </p:nvSpPr>
        <p:spPr bwMode="auto">
          <a:xfrm>
            <a:off x="6696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14" name="Freeform 28"/>
          <p:cNvSpPr>
            <a:spLocks/>
          </p:cNvSpPr>
          <p:nvPr/>
        </p:nvSpPr>
        <p:spPr bwMode="auto">
          <a:xfrm>
            <a:off x="7000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15" name="Line 29"/>
          <p:cNvSpPr>
            <a:spLocks noChangeShapeType="1"/>
          </p:cNvSpPr>
          <p:nvPr/>
        </p:nvSpPr>
        <p:spPr bwMode="auto">
          <a:xfrm>
            <a:off x="6715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6" name="Line 30"/>
          <p:cNvSpPr>
            <a:spLocks noChangeShapeType="1"/>
          </p:cNvSpPr>
          <p:nvPr/>
        </p:nvSpPr>
        <p:spPr bwMode="auto">
          <a:xfrm>
            <a:off x="7300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7" name="Line 31"/>
          <p:cNvSpPr>
            <a:spLocks noChangeShapeType="1"/>
          </p:cNvSpPr>
          <p:nvPr/>
        </p:nvSpPr>
        <p:spPr bwMode="auto">
          <a:xfrm>
            <a:off x="7005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8" name="Line 32"/>
          <p:cNvSpPr>
            <a:spLocks noChangeShapeType="1"/>
          </p:cNvSpPr>
          <p:nvPr/>
        </p:nvSpPr>
        <p:spPr bwMode="auto">
          <a:xfrm>
            <a:off x="7289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19" name="Oval 33"/>
          <p:cNvSpPr>
            <a:spLocks noChangeArrowheads="1"/>
          </p:cNvSpPr>
          <p:nvPr/>
        </p:nvSpPr>
        <p:spPr bwMode="auto">
          <a:xfrm>
            <a:off x="4405313" y="323532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20" name="Freeform 34"/>
          <p:cNvSpPr>
            <a:spLocks/>
          </p:cNvSpPr>
          <p:nvPr/>
        </p:nvSpPr>
        <p:spPr bwMode="auto">
          <a:xfrm>
            <a:off x="4710113"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21" name="Oval 35"/>
          <p:cNvSpPr>
            <a:spLocks noChangeArrowheads="1"/>
          </p:cNvSpPr>
          <p:nvPr/>
        </p:nvSpPr>
        <p:spPr bwMode="auto">
          <a:xfrm>
            <a:off x="4418013" y="325120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22" name="Line 36"/>
          <p:cNvSpPr>
            <a:spLocks noChangeShapeType="1"/>
          </p:cNvSpPr>
          <p:nvPr/>
        </p:nvSpPr>
        <p:spPr bwMode="auto">
          <a:xfrm>
            <a:off x="4424363"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23" name="Line 37"/>
          <p:cNvSpPr>
            <a:spLocks noChangeShapeType="1"/>
          </p:cNvSpPr>
          <p:nvPr/>
        </p:nvSpPr>
        <p:spPr bwMode="auto">
          <a:xfrm>
            <a:off x="5010150"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24" name="Line 38"/>
          <p:cNvSpPr>
            <a:spLocks noChangeShapeType="1"/>
          </p:cNvSpPr>
          <p:nvPr/>
        </p:nvSpPr>
        <p:spPr bwMode="auto">
          <a:xfrm>
            <a:off x="4714875"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25" name="Line 39"/>
          <p:cNvSpPr>
            <a:spLocks noChangeShapeType="1"/>
          </p:cNvSpPr>
          <p:nvPr/>
        </p:nvSpPr>
        <p:spPr bwMode="auto">
          <a:xfrm>
            <a:off x="49990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26" name="Oval 40"/>
          <p:cNvSpPr>
            <a:spLocks noChangeArrowheads="1"/>
          </p:cNvSpPr>
          <p:nvPr/>
        </p:nvSpPr>
        <p:spPr bwMode="auto">
          <a:xfrm>
            <a:off x="5553075" y="3235325"/>
            <a:ext cx="884238"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27" name="Freeform 41"/>
          <p:cNvSpPr>
            <a:spLocks/>
          </p:cNvSpPr>
          <p:nvPr/>
        </p:nvSpPr>
        <p:spPr bwMode="auto">
          <a:xfrm>
            <a:off x="5857875" y="324485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28" name="Oval 42"/>
          <p:cNvSpPr>
            <a:spLocks noChangeArrowheads="1"/>
          </p:cNvSpPr>
          <p:nvPr/>
        </p:nvSpPr>
        <p:spPr bwMode="auto">
          <a:xfrm>
            <a:off x="5565775" y="3251200"/>
            <a:ext cx="858838"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29" name="Line 43"/>
          <p:cNvSpPr>
            <a:spLocks noChangeShapeType="1"/>
          </p:cNvSpPr>
          <p:nvPr/>
        </p:nvSpPr>
        <p:spPr bwMode="auto">
          <a:xfrm>
            <a:off x="5572125" y="368458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0" name="Line 44"/>
          <p:cNvSpPr>
            <a:spLocks noChangeShapeType="1"/>
          </p:cNvSpPr>
          <p:nvPr/>
        </p:nvSpPr>
        <p:spPr bwMode="auto">
          <a:xfrm>
            <a:off x="6157913" y="368458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1" name="Line 45"/>
          <p:cNvSpPr>
            <a:spLocks noChangeShapeType="1"/>
          </p:cNvSpPr>
          <p:nvPr/>
        </p:nvSpPr>
        <p:spPr bwMode="auto">
          <a:xfrm>
            <a:off x="5862638"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2" name="Line 46"/>
          <p:cNvSpPr>
            <a:spLocks noChangeShapeType="1"/>
          </p:cNvSpPr>
          <p:nvPr/>
        </p:nvSpPr>
        <p:spPr bwMode="auto">
          <a:xfrm>
            <a:off x="6146800" y="329723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3" name="Oval 47"/>
          <p:cNvSpPr>
            <a:spLocks noChangeArrowheads="1"/>
          </p:cNvSpPr>
          <p:nvPr/>
        </p:nvSpPr>
        <p:spPr bwMode="auto">
          <a:xfrm>
            <a:off x="4405313" y="5565775"/>
            <a:ext cx="884237" cy="884238"/>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34" name="Freeform 48"/>
          <p:cNvSpPr>
            <a:spLocks/>
          </p:cNvSpPr>
          <p:nvPr/>
        </p:nvSpPr>
        <p:spPr bwMode="auto">
          <a:xfrm>
            <a:off x="4710113" y="5575300"/>
            <a:ext cx="292100" cy="865188"/>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35" name="Oval 49"/>
          <p:cNvSpPr>
            <a:spLocks noChangeArrowheads="1"/>
          </p:cNvSpPr>
          <p:nvPr/>
        </p:nvSpPr>
        <p:spPr bwMode="auto">
          <a:xfrm>
            <a:off x="4418013" y="5581650"/>
            <a:ext cx="858837" cy="85883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36" name="Line 50"/>
          <p:cNvSpPr>
            <a:spLocks noChangeShapeType="1"/>
          </p:cNvSpPr>
          <p:nvPr/>
        </p:nvSpPr>
        <p:spPr bwMode="auto">
          <a:xfrm>
            <a:off x="4424363" y="6015038"/>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7" name="Line 51"/>
          <p:cNvSpPr>
            <a:spLocks noChangeShapeType="1"/>
          </p:cNvSpPr>
          <p:nvPr/>
        </p:nvSpPr>
        <p:spPr bwMode="auto">
          <a:xfrm>
            <a:off x="5010150" y="6015038"/>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8" name="Line 52"/>
          <p:cNvSpPr>
            <a:spLocks noChangeShapeType="1"/>
          </p:cNvSpPr>
          <p:nvPr/>
        </p:nvSpPr>
        <p:spPr bwMode="auto">
          <a:xfrm>
            <a:off x="4714875"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39" name="Line 53"/>
          <p:cNvSpPr>
            <a:spLocks noChangeShapeType="1"/>
          </p:cNvSpPr>
          <p:nvPr/>
        </p:nvSpPr>
        <p:spPr bwMode="auto">
          <a:xfrm>
            <a:off x="4999038" y="5627688"/>
            <a:ext cx="0" cy="773112"/>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0" name="Oval 54"/>
          <p:cNvSpPr>
            <a:spLocks noChangeArrowheads="1"/>
          </p:cNvSpPr>
          <p:nvPr/>
        </p:nvSpPr>
        <p:spPr bwMode="auto">
          <a:xfrm>
            <a:off x="5553075" y="4386263"/>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41" name="Freeform 55"/>
          <p:cNvSpPr>
            <a:spLocks/>
          </p:cNvSpPr>
          <p:nvPr/>
        </p:nvSpPr>
        <p:spPr bwMode="auto">
          <a:xfrm>
            <a:off x="5857875"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42" name="Line 56"/>
          <p:cNvSpPr>
            <a:spLocks noChangeShapeType="1"/>
          </p:cNvSpPr>
          <p:nvPr/>
        </p:nvSpPr>
        <p:spPr bwMode="auto">
          <a:xfrm>
            <a:off x="5572125"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3" name="Line 57"/>
          <p:cNvSpPr>
            <a:spLocks noChangeShapeType="1"/>
          </p:cNvSpPr>
          <p:nvPr/>
        </p:nvSpPr>
        <p:spPr bwMode="auto">
          <a:xfrm>
            <a:off x="6157913"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4" name="Line 58"/>
          <p:cNvSpPr>
            <a:spLocks noChangeShapeType="1"/>
          </p:cNvSpPr>
          <p:nvPr/>
        </p:nvSpPr>
        <p:spPr bwMode="auto">
          <a:xfrm>
            <a:off x="58626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5" name="Line 59"/>
          <p:cNvSpPr>
            <a:spLocks noChangeShapeType="1"/>
          </p:cNvSpPr>
          <p:nvPr/>
        </p:nvSpPr>
        <p:spPr bwMode="auto">
          <a:xfrm>
            <a:off x="61468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6" name="Oval 60"/>
          <p:cNvSpPr>
            <a:spLocks noChangeArrowheads="1"/>
          </p:cNvSpPr>
          <p:nvPr/>
        </p:nvSpPr>
        <p:spPr bwMode="auto">
          <a:xfrm>
            <a:off x="4405313"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47" name="Freeform 61"/>
          <p:cNvSpPr>
            <a:spLocks/>
          </p:cNvSpPr>
          <p:nvPr/>
        </p:nvSpPr>
        <p:spPr bwMode="auto">
          <a:xfrm>
            <a:off x="4710113"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48" name="Line 62"/>
          <p:cNvSpPr>
            <a:spLocks noChangeShapeType="1"/>
          </p:cNvSpPr>
          <p:nvPr/>
        </p:nvSpPr>
        <p:spPr bwMode="auto">
          <a:xfrm>
            <a:off x="4424363"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49" name="Line 63"/>
          <p:cNvSpPr>
            <a:spLocks noChangeShapeType="1"/>
          </p:cNvSpPr>
          <p:nvPr/>
        </p:nvSpPr>
        <p:spPr bwMode="auto">
          <a:xfrm>
            <a:off x="5010150"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0" name="Line 64"/>
          <p:cNvSpPr>
            <a:spLocks noChangeShapeType="1"/>
          </p:cNvSpPr>
          <p:nvPr/>
        </p:nvSpPr>
        <p:spPr bwMode="auto">
          <a:xfrm>
            <a:off x="4714875"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1" name="Line 65"/>
          <p:cNvSpPr>
            <a:spLocks noChangeShapeType="1"/>
          </p:cNvSpPr>
          <p:nvPr/>
        </p:nvSpPr>
        <p:spPr bwMode="auto">
          <a:xfrm>
            <a:off x="4999038"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2" name="Oval 66"/>
          <p:cNvSpPr>
            <a:spLocks noChangeArrowheads="1"/>
          </p:cNvSpPr>
          <p:nvPr/>
        </p:nvSpPr>
        <p:spPr bwMode="auto">
          <a:xfrm>
            <a:off x="3259138" y="4386263"/>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53" name="Freeform 67"/>
          <p:cNvSpPr>
            <a:spLocks/>
          </p:cNvSpPr>
          <p:nvPr/>
        </p:nvSpPr>
        <p:spPr bwMode="auto">
          <a:xfrm>
            <a:off x="3563938" y="4395788"/>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54" name="Line 68"/>
          <p:cNvSpPr>
            <a:spLocks noChangeShapeType="1"/>
          </p:cNvSpPr>
          <p:nvPr/>
        </p:nvSpPr>
        <p:spPr bwMode="auto">
          <a:xfrm>
            <a:off x="3278188" y="4835525"/>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5" name="Line 69"/>
          <p:cNvSpPr>
            <a:spLocks noChangeShapeType="1"/>
          </p:cNvSpPr>
          <p:nvPr/>
        </p:nvSpPr>
        <p:spPr bwMode="auto">
          <a:xfrm>
            <a:off x="3863975" y="4835525"/>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6" name="Line 70"/>
          <p:cNvSpPr>
            <a:spLocks noChangeShapeType="1"/>
          </p:cNvSpPr>
          <p:nvPr/>
        </p:nvSpPr>
        <p:spPr bwMode="auto">
          <a:xfrm>
            <a:off x="3568700"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7" name="Line 71"/>
          <p:cNvSpPr>
            <a:spLocks noChangeShapeType="1"/>
          </p:cNvSpPr>
          <p:nvPr/>
        </p:nvSpPr>
        <p:spPr bwMode="auto">
          <a:xfrm>
            <a:off x="3852863" y="4448175"/>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58" name="Oval 72"/>
          <p:cNvSpPr>
            <a:spLocks noChangeArrowheads="1"/>
          </p:cNvSpPr>
          <p:nvPr/>
        </p:nvSpPr>
        <p:spPr bwMode="auto">
          <a:xfrm>
            <a:off x="3259138" y="2103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59" name="Freeform 73"/>
          <p:cNvSpPr>
            <a:spLocks/>
          </p:cNvSpPr>
          <p:nvPr/>
        </p:nvSpPr>
        <p:spPr bwMode="auto">
          <a:xfrm>
            <a:off x="3563938"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60" name="Oval 74"/>
          <p:cNvSpPr>
            <a:spLocks noChangeArrowheads="1"/>
          </p:cNvSpPr>
          <p:nvPr/>
        </p:nvSpPr>
        <p:spPr bwMode="auto">
          <a:xfrm>
            <a:off x="3271838" y="2119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61" name="Line 75"/>
          <p:cNvSpPr>
            <a:spLocks noChangeShapeType="1"/>
          </p:cNvSpPr>
          <p:nvPr/>
        </p:nvSpPr>
        <p:spPr bwMode="auto">
          <a:xfrm>
            <a:off x="3278188"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2" name="Line 76"/>
          <p:cNvSpPr>
            <a:spLocks noChangeShapeType="1"/>
          </p:cNvSpPr>
          <p:nvPr/>
        </p:nvSpPr>
        <p:spPr bwMode="auto">
          <a:xfrm>
            <a:off x="3863975"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3" name="Line 77"/>
          <p:cNvSpPr>
            <a:spLocks noChangeShapeType="1"/>
          </p:cNvSpPr>
          <p:nvPr/>
        </p:nvSpPr>
        <p:spPr bwMode="auto">
          <a:xfrm>
            <a:off x="35687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4" name="Line 78"/>
          <p:cNvSpPr>
            <a:spLocks noChangeShapeType="1"/>
          </p:cNvSpPr>
          <p:nvPr/>
        </p:nvSpPr>
        <p:spPr bwMode="auto">
          <a:xfrm>
            <a:off x="3852863"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5" name="Oval 79"/>
          <p:cNvSpPr>
            <a:spLocks noChangeArrowheads="1"/>
          </p:cNvSpPr>
          <p:nvPr/>
        </p:nvSpPr>
        <p:spPr bwMode="auto">
          <a:xfrm>
            <a:off x="6696075" y="2103438"/>
            <a:ext cx="884238"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66" name="Freeform 80"/>
          <p:cNvSpPr>
            <a:spLocks/>
          </p:cNvSpPr>
          <p:nvPr/>
        </p:nvSpPr>
        <p:spPr bwMode="auto">
          <a:xfrm>
            <a:off x="7000875" y="2112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67" name="Line 81"/>
          <p:cNvSpPr>
            <a:spLocks noChangeShapeType="1"/>
          </p:cNvSpPr>
          <p:nvPr/>
        </p:nvSpPr>
        <p:spPr bwMode="auto">
          <a:xfrm>
            <a:off x="6715125" y="2552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8" name="Line 82"/>
          <p:cNvSpPr>
            <a:spLocks noChangeShapeType="1"/>
          </p:cNvSpPr>
          <p:nvPr/>
        </p:nvSpPr>
        <p:spPr bwMode="auto">
          <a:xfrm>
            <a:off x="7300913" y="2552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69" name="Line 83"/>
          <p:cNvSpPr>
            <a:spLocks noChangeShapeType="1"/>
          </p:cNvSpPr>
          <p:nvPr/>
        </p:nvSpPr>
        <p:spPr bwMode="auto">
          <a:xfrm>
            <a:off x="7005638"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0" name="Line 84"/>
          <p:cNvSpPr>
            <a:spLocks noChangeShapeType="1"/>
          </p:cNvSpPr>
          <p:nvPr/>
        </p:nvSpPr>
        <p:spPr bwMode="auto">
          <a:xfrm>
            <a:off x="7289800" y="2165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1" name="Oval 85"/>
          <p:cNvSpPr>
            <a:spLocks noChangeArrowheads="1"/>
          </p:cNvSpPr>
          <p:nvPr/>
        </p:nvSpPr>
        <p:spPr bwMode="auto">
          <a:xfrm>
            <a:off x="4405313" y="960438"/>
            <a:ext cx="884237" cy="884237"/>
          </a:xfrm>
          <a:prstGeom prst="ellipse">
            <a:avLst/>
          </a:prstGeom>
          <a:solidFill>
            <a:srgbClr val="EE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72" name="Freeform 86"/>
          <p:cNvSpPr>
            <a:spLocks/>
          </p:cNvSpPr>
          <p:nvPr/>
        </p:nvSpPr>
        <p:spPr bwMode="auto">
          <a:xfrm>
            <a:off x="4710113" y="969963"/>
            <a:ext cx="292100" cy="865187"/>
          </a:xfrm>
          <a:custGeom>
            <a:avLst/>
            <a:gdLst>
              <a:gd name="T0" fmla="*/ 0 w 184"/>
              <a:gd name="T1" fmla="*/ 2147483647 h 545"/>
              <a:gd name="T2" fmla="*/ 0 w 184"/>
              <a:gd name="T3" fmla="*/ 2147483647 h 545"/>
              <a:gd name="T4" fmla="*/ 2147483647 w 184"/>
              <a:gd name="T5" fmla="*/ 2147483647 h 545"/>
              <a:gd name="T6" fmla="*/ 2147483647 w 184"/>
              <a:gd name="T7" fmla="*/ 0 h 545"/>
              <a:gd name="T8" fmla="*/ 2147483647 w 184"/>
              <a:gd name="T9" fmla="*/ 2147483647 h 545"/>
              <a:gd name="T10" fmla="*/ 2147483647 w 184"/>
              <a:gd name="T11" fmla="*/ 2147483647 h 545"/>
              <a:gd name="T12" fmla="*/ 2147483647 w 184"/>
              <a:gd name="T13" fmla="*/ 2147483647 h 545"/>
              <a:gd name="T14" fmla="*/ 2147483647 w 184"/>
              <a:gd name="T15" fmla="*/ 2147483647 h 545"/>
              <a:gd name="T16" fmla="*/ 2147483647 w 184"/>
              <a:gd name="T17" fmla="*/ 2147483647 h 545"/>
              <a:gd name="T18" fmla="*/ 2147483647 w 184"/>
              <a:gd name="T19" fmla="*/ 2147483647 h 545"/>
              <a:gd name="T20" fmla="*/ 2147483647 w 184"/>
              <a:gd name="T21" fmla="*/ 2147483647 h 545"/>
              <a:gd name="T22" fmla="*/ 2147483647 w 184"/>
              <a:gd name="T23" fmla="*/ 2147483647 h 545"/>
              <a:gd name="T24" fmla="*/ 2147483647 w 184"/>
              <a:gd name="T25" fmla="*/ 2147483647 h 545"/>
              <a:gd name="T26" fmla="*/ 2147483647 w 184"/>
              <a:gd name="T27" fmla="*/ 2147483647 h 545"/>
              <a:gd name="T28" fmla="*/ 0 w 184"/>
              <a:gd name="T29" fmla="*/ 2147483647 h 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545"/>
              <a:gd name="T47" fmla="*/ 184 w 184"/>
              <a:gd name="T48" fmla="*/ 545 h 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545">
                <a:moveTo>
                  <a:pt x="0" y="533"/>
                </a:moveTo>
                <a:lnTo>
                  <a:pt x="0" y="20"/>
                </a:lnTo>
                <a:lnTo>
                  <a:pt x="40" y="4"/>
                </a:lnTo>
                <a:lnTo>
                  <a:pt x="87" y="0"/>
                </a:lnTo>
                <a:lnTo>
                  <a:pt x="133" y="7"/>
                </a:lnTo>
                <a:lnTo>
                  <a:pt x="175" y="18"/>
                </a:lnTo>
                <a:lnTo>
                  <a:pt x="183" y="23"/>
                </a:lnTo>
                <a:lnTo>
                  <a:pt x="183" y="525"/>
                </a:lnTo>
                <a:lnTo>
                  <a:pt x="163" y="536"/>
                </a:lnTo>
                <a:lnTo>
                  <a:pt x="125" y="543"/>
                </a:lnTo>
                <a:lnTo>
                  <a:pt x="87" y="544"/>
                </a:lnTo>
                <a:lnTo>
                  <a:pt x="80" y="544"/>
                </a:lnTo>
                <a:lnTo>
                  <a:pt x="50" y="543"/>
                </a:lnTo>
                <a:lnTo>
                  <a:pt x="16" y="535"/>
                </a:lnTo>
                <a:lnTo>
                  <a:pt x="0" y="533"/>
                </a:lnTo>
              </a:path>
            </a:pathLst>
          </a:custGeom>
          <a:solidFill>
            <a:srgbClr val="EEEED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dirty="0"/>
          </a:p>
        </p:txBody>
      </p:sp>
      <p:sp>
        <p:nvSpPr>
          <p:cNvPr id="89173" name="Oval 87"/>
          <p:cNvSpPr>
            <a:spLocks noChangeArrowheads="1"/>
          </p:cNvSpPr>
          <p:nvPr/>
        </p:nvSpPr>
        <p:spPr bwMode="auto">
          <a:xfrm>
            <a:off x="4418013" y="976313"/>
            <a:ext cx="858837" cy="858837"/>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174" name="Line 88"/>
          <p:cNvSpPr>
            <a:spLocks noChangeShapeType="1"/>
          </p:cNvSpPr>
          <p:nvPr/>
        </p:nvSpPr>
        <p:spPr bwMode="auto">
          <a:xfrm>
            <a:off x="4424363" y="1409700"/>
            <a:ext cx="2794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5" name="Line 89"/>
          <p:cNvSpPr>
            <a:spLocks noChangeShapeType="1"/>
          </p:cNvSpPr>
          <p:nvPr/>
        </p:nvSpPr>
        <p:spPr bwMode="auto">
          <a:xfrm>
            <a:off x="5010150" y="1409700"/>
            <a:ext cx="2603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6" name="Line 90"/>
          <p:cNvSpPr>
            <a:spLocks noChangeShapeType="1"/>
          </p:cNvSpPr>
          <p:nvPr/>
        </p:nvSpPr>
        <p:spPr bwMode="auto">
          <a:xfrm>
            <a:off x="4714875"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7" name="Line 91"/>
          <p:cNvSpPr>
            <a:spLocks noChangeShapeType="1"/>
          </p:cNvSpPr>
          <p:nvPr/>
        </p:nvSpPr>
        <p:spPr bwMode="auto">
          <a:xfrm>
            <a:off x="4999038" y="1022350"/>
            <a:ext cx="0" cy="773113"/>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178" name="Rectangle 92"/>
          <p:cNvSpPr>
            <a:spLocks noChangeArrowheads="1"/>
          </p:cNvSpPr>
          <p:nvPr/>
        </p:nvSpPr>
        <p:spPr bwMode="auto">
          <a:xfrm>
            <a:off x="3502025" y="2160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A</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12</a:t>
            </a:r>
          </a:p>
        </p:txBody>
      </p:sp>
      <p:sp>
        <p:nvSpPr>
          <p:cNvPr id="89179" name="Rectangle 93"/>
          <p:cNvSpPr>
            <a:spLocks noChangeArrowheads="1"/>
          </p:cNvSpPr>
          <p:nvPr/>
        </p:nvSpPr>
        <p:spPr bwMode="auto">
          <a:xfrm>
            <a:off x="6981825" y="2162175"/>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K</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6</a:t>
            </a:r>
          </a:p>
        </p:txBody>
      </p:sp>
      <p:sp>
        <p:nvSpPr>
          <p:cNvPr id="89180" name="Rectangle 94"/>
          <p:cNvSpPr>
            <a:spLocks noChangeArrowheads="1"/>
          </p:cNvSpPr>
          <p:nvPr/>
        </p:nvSpPr>
        <p:spPr bwMode="auto">
          <a:xfrm>
            <a:off x="46466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C</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10</a:t>
            </a:r>
          </a:p>
        </p:txBody>
      </p:sp>
      <p:sp>
        <p:nvSpPr>
          <p:cNvPr id="89181" name="Rectangle 95"/>
          <p:cNvSpPr>
            <a:spLocks noChangeArrowheads="1"/>
          </p:cNvSpPr>
          <p:nvPr/>
        </p:nvSpPr>
        <p:spPr bwMode="auto">
          <a:xfrm>
            <a:off x="5802313" y="32924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G</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35</a:t>
            </a:r>
          </a:p>
        </p:txBody>
      </p:sp>
      <p:sp>
        <p:nvSpPr>
          <p:cNvPr id="89182" name="Rectangle 96"/>
          <p:cNvSpPr>
            <a:spLocks noChangeArrowheads="1"/>
          </p:cNvSpPr>
          <p:nvPr/>
        </p:nvSpPr>
        <p:spPr bwMode="auto">
          <a:xfrm>
            <a:off x="6997700" y="4443413"/>
            <a:ext cx="2936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J</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4</a:t>
            </a:r>
          </a:p>
        </p:txBody>
      </p:sp>
      <p:sp>
        <p:nvSpPr>
          <p:cNvPr id="89183" name="Rectangle 97"/>
          <p:cNvSpPr>
            <a:spLocks noChangeArrowheads="1"/>
          </p:cNvSpPr>
          <p:nvPr/>
        </p:nvSpPr>
        <p:spPr bwMode="auto">
          <a:xfrm>
            <a:off x="5800725" y="4443413"/>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H</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40</a:t>
            </a:r>
          </a:p>
        </p:txBody>
      </p:sp>
      <p:sp>
        <p:nvSpPr>
          <p:cNvPr id="89184" name="Rectangle 98"/>
          <p:cNvSpPr>
            <a:spLocks noChangeArrowheads="1"/>
          </p:cNvSpPr>
          <p:nvPr/>
        </p:nvSpPr>
        <p:spPr bwMode="auto">
          <a:xfrm>
            <a:off x="3546475" y="4445000"/>
            <a:ext cx="327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B</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9</a:t>
            </a:r>
          </a:p>
        </p:txBody>
      </p:sp>
      <p:sp>
        <p:nvSpPr>
          <p:cNvPr id="89185" name="Rectangle 99"/>
          <p:cNvSpPr>
            <a:spLocks noChangeArrowheads="1"/>
          </p:cNvSpPr>
          <p:nvPr/>
        </p:nvSpPr>
        <p:spPr bwMode="auto">
          <a:xfrm>
            <a:off x="4645025" y="44465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D</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10</a:t>
            </a:r>
          </a:p>
        </p:txBody>
      </p:sp>
      <p:sp>
        <p:nvSpPr>
          <p:cNvPr id="89186" name="Rectangle 100"/>
          <p:cNvSpPr>
            <a:spLocks noChangeArrowheads="1"/>
          </p:cNvSpPr>
          <p:nvPr/>
        </p:nvSpPr>
        <p:spPr bwMode="auto">
          <a:xfrm>
            <a:off x="4651375" y="5627688"/>
            <a:ext cx="406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E</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24</a:t>
            </a:r>
          </a:p>
        </p:txBody>
      </p:sp>
      <p:sp>
        <p:nvSpPr>
          <p:cNvPr id="89187" name="Rectangle 101"/>
          <p:cNvSpPr>
            <a:spLocks noChangeArrowheads="1"/>
          </p:cNvSpPr>
          <p:nvPr/>
        </p:nvSpPr>
        <p:spPr bwMode="auto">
          <a:xfrm>
            <a:off x="3276600" y="2276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0        12</a:t>
            </a:r>
          </a:p>
        </p:txBody>
      </p:sp>
      <p:sp>
        <p:nvSpPr>
          <p:cNvPr id="89188" name="Rectangle 102"/>
          <p:cNvSpPr>
            <a:spLocks noChangeArrowheads="1"/>
          </p:cNvSpPr>
          <p:nvPr/>
        </p:nvSpPr>
        <p:spPr bwMode="auto">
          <a:xfrm>
            <a:off x="4651375" y="1019175"/>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I</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15</a:t>
            </a:r>
          </a:p>
        </p:txBody>
      </p:sp>
      <p:sp>
        <p:nvSpPr>
          <p:cNvPr id="89189" name="Rectangle 103"/>
          <p:cNvSpPr>
            <a:spLocks noChangeArrowheads="1"/>
          </p:cNvSpPr>
          <p:nvPr/>
        </p:nvSpPr>
        <p:spPr bwMode="auto">
          <a:xfrm>
            <a:off x="4646613" y="2159000"/>
            <a:ext cx="406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solidFill>
                  <a:srgbClr val="000000"/>
                </a:solidFill>
                <a:latin typeface="Arial" charset="0"/>
              </a:rPr>
              <a:t>F</a:t>
            </a:r>
          </a:p>
          <a:p>
            <a:pPr algn="ctr"/>
            <a:endParaRPr lang="en-US" altLang="el-GR" sz="1200" b="1" dirty="0">
              <a:solidFill>
                <a:srgbClr val="000000"/>
              </a:solidFill>
              <a:latin typeface="Arial" charset="0"/>
            </a:endParaRPr>
          </a:p>
          <a:p>
            <a:pPr algn="ctr"/>
            <a:r>
              <a:rPr lang="en-US" altLang="el-GR" sz="1600" b="1" dirty="0">
                <a:solidFill>
                  <a:srgbClr val="000000"/>
                </a:solidFill>
                <a:latin typeface="Arial" charset="0"/>
              </a:rPr>
              <a:t>10</a:t>
            </a:r>
          </a:p>
        </p:txBody>
      </p:sp>
      <p:sp>
        <p:nvSpPr>
          <p:cNvPr id="89190" name="Rectangle 104"/>
          <p:cNvSpPr>
            <a:spLocks noChangeArrowheads="1"/>
          </p:cNvSpPr>
          <p:nvPr/>
        </p:nvSpPr>
        <p:spPr bwMode="auto">
          <a:xfrm>
            <a:off x="4378325" y="11366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12       27</a:t>
            </a:r>
          </a:p>
        </p:txBody>
      </p:sp>
      <p:sp>
        <p:nvSpPr>
          <p:cNvPr id="89191" name="Rectangle 105"/>
          <p:cNvSpPr>
            <a:spLocks noChangeArrowheads="1"/>
          </p:cNvSpPr>
          <p:nvPr/>
        </p:nvSpPr>
        <p:spPr bwMode="auto">
          <a:xfrm>
            <a:off x="4386263" y="22796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12       22</a:t>
            </a:r>
          </a:p>
        </p:txBody>
      </p:sp>
      <p:sp>
        <p:nvSpPr>
          <p:cNvPr id="89192" name="Rectangle 106"/>
          <p:cNvSpPr>
            <a:spLocks noChangeArrowheads="1"/>
          </p:cNvSpPr>
          <p:nvPr/>
        </p:nvSpPr>
        <p:spPr bwMode="auto">
          <a:xfrm>
            <a:off x="6672263" y="2276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63       69</a:t>
            </a:r>
          </a:p>
        </p:txBody>
      </p:sp>
      <p:sp>
        <p:nvSpPr>
          <p:cNvPr id="89193" name="Rectangle 107"/>
          <p:cNvSpPr>
            <a:spLocks noChangeArrowheads="1"/>
          </p:cNvSpPr>
          <p:nvPr/>
        </p:nvSpPr>
        <p:spPr bwMode="auto">
          <a:xfrm>
            <a:off x="5524500" y="341312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22       57</a:t>
            </a:r>
          </a:p>
        </p:txBody>
      </p:sp>
      <p:sp>
        <p:nvSpPr>
          <p:cNvPr id="89194" name="Rectangle 108"/>
          <p:cNvSpPr>
            <a:spLocks noChangeArrowheads="1"/>
          </p:cNvSpPr>
          <p:nvPr/>
        </p:nvSpPr>
        <p:spPr bwMode="auto">
          <a:xfrm>
            <a:off x="6670675" y="4562475"/>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59       63</a:t>
            </a:r>
          </a:p>
        </p:txBody>
      </p:sp>
      <p:sp>
        <p:nvSpPr>
          <p:cNvPr id="89195" name="Rectangle 109"/>
          <p:cNvSpPr>
            <a:spLocks noChangeArrowheads="1"/>
          </p:cNvSpPr>
          <p:nvPr/>
        </p:nvSpPr>
        <p:spPr bwMode="auto">
          <a:xfrm>
            <a:off x="5529263" y="4562475"/>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19       59</a:t>
            </a:r>
          </a:p>
        </p:txBody>
      </p:sp>
      <p:sp>
        <p:nvSpPr>
          <p:cNvPr id="89196" name="Rectangle 110"/>
          <p:cNvSpPr>
            <a:spLocks noChangeArrowheads="1"/>
          </p:cNvSpPr>
          <p:nvPr/>
        </p:nvSpPr>
        <p:spPr bwMode="auto">
          <a:xfrm>
            <a:off x="4429125" y="57404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9        33</a:t>
            </a:r>
          </a:p>
        </p:txBody>
      </p:sp>
      <p:sp>
        <p:nvSpPr>
          <p:cNvPr id="89197" name="Rectangle 111"/>
          <p:cNvSpPr>
            <a:spLocks noChangeArrowheads="1"/>
          </p:cNvSpPr>
          <p:nvPr/>
        </p:nvSpPr>
        <p:spPr bwMode="auto">
          <a:xfrm>
            <a:off x="3279775" y="4565650"/>
            <a:ext cx="82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0         9</a:t>
            </a:r>
          </a:p>
        </p:txBody>
      </p:sp>
      <p:sp>
        <p:nvSpPr>
          <p:cNvPr id="89198" name="Rectangle 112"/>
          <p:cNvSpPr>
            <a:spLocks noChangeArrowheads="1"/>
          </p:cNvSpPr>
          <p:nvPr/>
        </p:nvSpPr>
        <p:spPr bwMode="auto">
          <a:xfrm>
            <a:off x="4427538" y="4562475"/>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9        19</a:t>
            </a:r>
          </a:p>
        </p:txBody>
      </p:sp>
      <p:sp>
        <p:nvSpPr>
          <p:cNvPr id="89199" name="Rectangle 113"/>
          <p:cNvSpPr>
            <a:spLocks noChangeArrowheads="1"/>
          </p:cNvSpPr>
          <p:nvPr/>
        </p:nvSpPr>
        <p:spPr bwMode="auto">
          <a:xfrm>
            <a:off x="4381500" y="3411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12       22</a:t>
            </a:r>
          </a:p>
        </p:txBody>
      </p:sp>
      <p:sp>
        <p:nvSpPr>
          <p:cNvPr id="89200" name="Rectangle 114"/>
          <p:cNvSpPr>
            <a:spLocks noChangeArrowheads="1"/>
          </p:cNvSpPr>
          <p:nvPr/>
        </p:nvSpPr>
        <p:spPr bwMode="auto">
          <a:xfrm>
            <a:off x="4378325" y="138906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48       63</a:t>
            </a:r>
          </a:p>
        </p:txBody>
      </p:sp>
      <p:sp>
        <p:nvSpPr>
          <p:cNvPr id="89201" name="Rectangle 115"/>
          <p:cNvSpPr>
            <a:spLocks noChangeArrowheads="1"/>
          </p:cNvSpPr>
          <p:nvPr/>
        </p:nvSpPr>
        <p:spPr bwMode="auto">
          <a:xfrm>
            <a:off x="3278188" y="2527300"/>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2        14</a:t>
            </a:r>
          </a:p>
        </p:txBody>
      </p:sp>
      <p:sp>
        <p:nvSpPr>
          <p:cNvPr id="89202" name="Rectangle 116"/>
          <p:cNvSpPr>
            <a:spLocks noChangeArrowheads="1"/>
          </p:cNvSpPr>
          <p:nvPr/>
        </p:nvSpPr>
        <p:spPr bwMode="auto">
          <a:xfrm>
            <a:off x="4378325" y="2522538"/>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53       63</a:t>
            </a:r>
          </a:p>
        </p:txBody>
      </p:sp>
      <p:sp>
        <p:nvSpPr>
          <p:cNvPr id="89203" name="Rectangle 117"/>
          <p:cNvSpPr>
            <a:spLocks noChangeArrowheads="1"/>
          </p:cNvSpPr>
          <p:nvPr/>
        </p:nvSpPr>
        <p:spPr bwMode="auto">
          <a:xfrm>
            <a:off x="6680200" y="2513013"/>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63       69</a:t>
            </a:r>
          </a:p>
        </p:txBody>
      </p:sp>
      <p:sp>
        <p:nvSpPr>
          <p:cNvPr id="89204" name="Rectangle 118"/>
          <p:cNvSpPr>
            <a:spLocks noChangeArrowheads="1"/>
          </p:cNvSpPr>
          <p:nvPr/>
        </p:nvSpPr>
        <p:spPr bwMode="auto">
          <a:xfrm>
            <a:off x="4379913" y="367030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14       24</a:t>
            </a:r>
          </a:p>
        </p:txBody>
      </p:sp>
      <p:sp>
        <p:nvSpPr>
          <p:cNvPr id="89205" name="Rectangle 119"/>
          <p:cNvSpPr>
            <a:spLocks noChangeArrowheads="1"/>
          </p:cNvSpPr>
          <p:nvPr/>
        </p:nvSpPr>
        <p:spPr bwMode="auto">
          <a:xfrm>
            <a:off x="5530850" y="3663950"/>
            <a:ext cx="91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24       59</a:t>
            </a:r>
          </a:p>
        </p:txBody>
      </p:sp>
      <p:sp>
        <p:nvSpPr>
          <p:cNvPr id="89206" name="Rectangle 120"/>
          <p:cNvSpPr>
            <a:spLocks noChangeArrowheads="1"/>
          </p:cNvSpPr>
          <p:nvPr/>
        </p:nvSpPr>
        <p:spPr bwMode="auto">
          <a:xfrm>
            <a:off x="3278188" y="4818063"/>
            <a:ext cx="8207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0         9</a:t>
            </a:r>
          </a:p>
        </p:txBody>
      </p:sp>
      <p:sp>
        <p:nvSpPr>
          <p:cNvPr id="89207" name="Rectangle 121"/>
          <p:cNvSpPr>
            <a:spLocks noChangeArrowheads="1"/>
          </p:cNvSpPr>
          <p:nvPr/>
        </p:nvSpPr>
        <p:spPr bwMode="auto">
          <a:xfrm>
            <a:off x="4427538" y="4814888"/>
            <a:ext cx="869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9        19</a:t>
            </a:r>
          </a:p>
        </p:txBody>
      </p:sp>
      <p:sp>
        <p:nvSpPr>
          <p:cNvPr id="89208" name="Rectangle 122"/>
          <p:cNvSpPr>
            <a:spLocks noChangeArrowheads="1"/>
          </p:cNvSpPr>
          <p:nvPr/>
        </p:nvSpPr>
        <p:spPr bwMode="auto">
          <a:xfrm>
            <a:off x="5535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19       59</a:t>
            </a:r>
          </a:p>
        </p:txBody>
      </p:sp>
      <p:sp>
        <p:nvSpPr>
          <p:cNvPr id="89209" name="Rectangle 123"/>
          <p:cNvSpPr>
            <a:spLocks noChangeArrowheads="1"/>
          </p:cNvSpPr>
          <p:nvPr/>
        </p:nvSpPr>
        <p:spPr bwMode="auto">
          <a:xfrm>
            <a:off x="4379913" y="5992813"/>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35       59</a:t>
            </a:r>
          </a:p>
        </p:txBody>
      </p:sp>
      <p:sp>
        <p:nvSpPr>
          <p:cNvPr id="89210" name="Rectangle 124"/>
          <p:cNvSpPr>
            <a:spLocks noChangeArrowheads="1"/>
          </p:cNvSpPr>
          <p:nvPr/>
        </p:nvSpPr>
        <p:spPr bwMode="auto">
          <a:xfrm>
            <a:off x="6678613" y="4806950"/>
            <a:ext cx="919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400" b="1" dirty="0">
                <a:solidFill>
                  <a:srgbClr val="000000"/>
                </a:solidFill>
                <a:latin typeface="Arial" charset="0"/>
              </a:rPr>
              <a:t>59       63</a:t>
            </a:r>
          </a:p>
        </p:txBody>
      </p:sp>
      <p:sp>
        <p:nvSpPr>
          <p:cNvPr id="89211" name="Text Box 125"/>
          <p:cNvSpPr txBox="1">
            <a:spLocks noChangeArrowheads="1"/>
          </p:cNvSpPr>
          <p:nvPr/>
        </p:nvSpPr>
        <p:spPr bwMode="auto">
          <a:xfrm>
            <a:off x="7264400" y="6096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1600" b="1" dirty="0">
              <a:latin typeface="Arial" charset="0"/>
            </a:endParaRPr>
          </a:p>
        </p:txBody>
      </p:sp>
      <p:sp>
        <p:nvSpPr>
          <p:cNvPr id="89212" name="Text Box 126"/>
          <p:cNvSpPr txBox="1">
            <a:spLocks noChangeArrowheads="1"/>
          </p:cNvSpPr>
          <p:nvPr/>
        </p:nvSpPr>
        <p:spPr bwMode="auto">
          <a:xfrm>
            <a:off x="3203575" y="3716338"/>
            <a:ext cx="1485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a:solidFill>
                  <a:srgbClr val="F05C3F"/>
                </a:solidFill>
                <a:latin typeface="Arial" charset="0"/>
              </a:rPr>
              <a:t>Κρίσιμο</a:t>
            </a:r>
            <a:r>
              <a:rPr lang="en-US" altLang="el-GR" b="1" dirty="0">
                <a:solidFill>
                  <a:srgbClr val="F05C3F"/>
                </a:solidFill>
                <a:latin typeface="Arial" charset="0"/>
              </a:rPr>
              <a:t> </a:t>
            </a:r>
            <a:r>
              <a:rPr lang="el-GR" altLang="el-GR" b="1" dirty="0">
                <a:solidFill>
                  <a:srgbClr val="F05C3F"/>
                </a:solidFill>
                <a:latin typeface="Arial" charset="0"/>
              </a:rPr>
              <a:t>μονοπάτι</a:t>
            </a:r>
            <a:endParaRPr lang="en-US" altLang="el-GR" b="1" dirty="0">
              <a:solidFill>
                <a:srgbClr val="F05C3F"/>
              </a:solidFill>
              <a:latin typeface="Arial" charset="0"/>
            </a:endParaRPr>
          </a:p>
        </p:txBody>
      </p:sp>
      <p:sp>
        <p:nvSpPr>
          <p:cNvPr id="89213" name="Line 127"/>
          <p:cNvSpPr>
            <a:spLocks noChangeShapeType="1"/>
          </p:cNvSpPr>
          <p:nvPr/>
        </p:nvSpPr>
        <p:spPr bwMode="auto">
          <a:xfrm flipH="1" flipV="1">
            <a:off x="4084638" y="4252913"/>
            <a:ext cx="107950" cy="539750"/>
          </a:xfrm>
          <a:prstGeom prst="line">
            <a:avLst/>
          </a:prstGeom>
          <a:noFill/>
          <a:ln w="38100">
            <a:solidFill>
              <a:srgbClr val="F05C3F"/>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89214" name="Rectangle 128"/>
          <p:cNvSpPr>
            <a:spLocks noChangeArrowheads="1"/>
          </p:cNvSpPr>
          <p:nvPr/>
        </p:nvSpPr>
        <p:spPr bwMode="auto">
          <a:xfrm>
            <a:off x="7883525" y="3536950"/>
            <a:ext cx="797590"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Τέλος</a:t>
            </a:r>
            <a:endParaRPr lang="en-US" altLang="el-GR" b="1" dirty="0">
              <a:solidFill>
                <a:srgbClr val="000000"/>
              </a:solidFill>
              <a:latin typeface="Arial" charset="0"/>
            </a:endParaRPr>
          </a:p>
        </p:txBody>
      </p:sp>
      <p:sp>
        <p:nvSpPr>
          <p:cNvPr id="89215" name="Rectangle 129"/>
          <p:cNvSpPr>
            <a:spLocks noChangeArrowheads="1"/>
          </p:cNvSpPr>
          <p:nvPr/>
        </p:nvSpPr>
        <p:spPr bwMode="auto">
          <a:xfrm>
            <a:off x="2036763" y="3490913"/>
            <a:ext cx="766234" cy="366767"/>
          </a:xfrm>
          <a:prstGeom prst="rect">
            <a:avLst/>
          </a:prstGeom>
          <a:solidFill>
            <a:schemeClr val="bg1"/>
          </a:solidFill>
          <a:ln w="12700">
            <a:solidFill>
              <a:srgbClr val="222222"/>
            </a:solidFill>
            <a:miter lim="800000"/>
            <a:headEnd/>
            <a:tailEnd/>
          </a:ln>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b="1" dirty="0" smtClean="0">
                <a:solidFill>
                  <a:srgbClr val="000000"/>
                </a:solidFill>
                <a:latin typeface="Arial" charset="0"/>
              </a:rPr>
              <a:t>Αρχή</a:t>
            </a:r>
            <a:endParaRPr lang="en-US" altLang="el-GR" b="1" dirty="0">
              <a:solidFill>
                <a:srgbClr val="000000"/>
              </a:solidFill>
              <a:latin typeface="Arial" charset="0"/>
            </a:endParaRPr>
          </a:p>
        </p:txBody>
      </p:sp>
      <p:sp>
        <p:nvSpPr>
          <p:cNvPr id="89216" name="Oval 130"/>
          <p:cNvSpPr>
            <a:spLocks noChangeArrowheads="1"/>
          </p:cNvSpPr>
          <p:nvPr/>
        </p:nvSpPr>
        <p:spPr bwMode="auto">
          <a:xfrm>
            <a:off x="3271838"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217" name="Oval 131"/>
          <p:cNvSpPr>
            <a:spLocks noChangeArrowheads="1"/>
          </p:cNvSpPr>
          <p:nvPr/>
        </p:nvSpPr>
        <p:spPr bwMode="auto">
          <a:xfrm>
            <a:off x="4418013" y="4402138"/>
            <a:ext cx="858837"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218" name="Oval 132"/>
          <p:cNvSpPr>
            <a:spLocks noChangeArrowheads="1"/>
          </p:cNvSpPr>
          <p:nvPr/>
        </p:nvSpPr>
        <p:spPr bwMode="auto">
          <a:xfrm>
            <a:off x="5565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219" name="Oval 133"/>
          <p:cNvSpPr>
            <a:spLocks noChangeArrowheads="1"/>
          </p:cNvSpPr>
          <p:nvPr/>
        </p:nvSpPr>
        <p:spPr bwMode="auto">
          <a:xfrm>
            <a:off x="6708775" y="4402138"/>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89220" name="Oval 134"/>
          <p:cNvSpPr>
            <a:spLocks noChangeArrowheads="1"/>
          </p:cNvSpPr>
          <p:nvPr/>
        </p:nvSpPr>
        <p:spPr bwMode="auto">
          <a:xfrm>
            <a:off x="6708775" y="2119313"/>
            <a:ext cx="858838" cy="858837"/>
          </a:xfrm>
          <a:prstGeom prst="ellipse">
            <a:avLst/>
          </a:prstGeom>
          <a:noFill/>
          <a:ln w="57150">
            <a:solidFill>
              <a:srgbClr val="F05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Tree>
    <p:extLst>
      <p:ext uri="{BB962C8B-B14F-4D97-AF65-F5344CB8AC3E}">
        <p14:creationId xmlns:p14="http://schemas.microsoft.com/office/powerpoint/2010/main" val="368938970"/>
      </p:ext>
    </p:extLst>
  </p:cSld>
  <p:clrMapOvr>
    <a:masterClrMapping/>
  </p:clrMapOvr>
  <p:transition spd="med">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71488" y="1639888"/>
            <a:ext cx="8113712" cy="1219200"/>
          </a:xfrm>
          <a:prstGeom prst="rect">
            <a:avLst/>
          </a:prstGeom>
          <a:solidFill>
            <a:srgbClr val="F3C297"/>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0115" name="Rectangle 3"/>
          <p:cNvSpPr>
            <a:spLocks noChangeArrowheads="1"/>
          </p:cNvSpPr>
          <p:nvPr/>
        </p:nvSpPr>
        <p:spPr bwMode="auto">
          <a:xfrm>
            <a:off x="474663" y="2862263"/>
            <a:ext cx="8110537" cy="3284537"/>
          </a:xfrm>
          <a:prstGeom prst="rect">
            <a:avLst/>
          </a:prstGeom>
          <a:solidFill>
            <a:srgbClr val="FFF5E8"/>
          </a:solidFill>
          <a:ln w="12700">
            <a:solidFill>
              <a:srgbClr val="222222"/>
            </a:solidFill>
            <a:miter lim="800000"/>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0116" name="Rectangle 4"/>
          <p:cNvSpPr>
            <a:spLocks noChangeArrowheads="1"/>
          </p:cNvSpPr>
          <p:nvPr/>
        </p:nvSpPr>
        <p:spPr bwMode="auto">
          <a:xfrm>
            <a:off x="525463" y="1731963"/>
            <a:ext cx="82946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1pPr>
            <a:lvl2pPr marL="742950" indent="-285750" defTabSz="762000" eaLnBrk="0" hangingPunct="0">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2pPr>
            <a:lvl3pPr marL="1143000" indent="-228600" defTabSz="762000" eaLnBrk="0" hangingPunct="0">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3pPr>
            <a:lvl4pPr marL="1600200" indent="-228600" defTabSz="762000" eaLnBrk="0" hangingPunct="0">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4pPr>
            <a:lvl5pPr marL="2057400" indent="-228600" defTabSz="762000" eaLnBrk="0" hangingPunct="0">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338263" algn="ctr"/>
                <a:tab pos="2471738" algn="ctr"/>
                <a:tab pos="3522663" algn="ctr"/>
                <a:tab pos="4673600" algn="ctr"/>
                <a:tab pos="5805488" algn="ctr"/>
                <a:tab pos="7148513" algn="ctr"/>
              </a:tabLst>
              <a:defRPr>
                <a:solidFill>
                  <a:schemeClr val="tx1"/>
                </a:solidFill>
                <a:latin typeface="Comic Sans MS" pitchFamily="66" charset="0"/>
                <a:cs typeface="Arial" charset="0"/>
              </a:defRPr>
            </a:lvl9pPr>
          </a:lstStyle>
          <a:p>
            <a:r>
              <a:rPr lang="en-US" altLang="el-GR" sz="1600" b="1" dirty="0">
                <a:solidFill>
                  <a:srgbClr val="222222"/>
                </a:solidFill>
                <a:latin typeface="Arial" charset="0"/>
              </a:rPr>
              <a:t>					</a:t>
            </a:r>
            <a:r>
              <a:rPr lang="el-GR" altLang="el-GR" sz="1600" b="1" dirty="0">
                <a:solidFill>
                  <a:srgbClr val="222222"/>
                </a:solidFill>
                <a:latin typeface="Arial" charset="0"/>
              </a:rPr>
              <a:t>Μέγιστος</a:t>
            </a:r>
            <a:endParaRPr lang="en-US" altLang="el-GR" sz="1600" b="1" dirty="0">
              <a:solidFill>
                <a:srgbClr val="222222"/>
              </a:solidFill>
              <a:latin typeface="Arial" charset="0"/>
            </a:endParaRPr>
          </a:p>
          <a:p>
            <a:r>
              <a:rPr lang="en-US" altLang="el-GR" sz="1600" b="1" dirty="0">
                <a:solidFill>
                  <a:srgbClr val="222222"/>
                </a:solidFill>
                <a:latin typeface="Arial" charset="0"/>
              </a:rPr>
              <a:t>	</a:t>
            </a:r>
            <a:r>
              <a:rPr lang="el-GR" altLang="el-GR" sz="1600" b="1" dirty="0">
                <a:solidFill>
                  <a:srgbClr val="222222"/>
                </a:solidFill>
                <a:latin typeface="Arial" charset="0"/>
              </a:rPr>
              <a:t>Αρχικός</a:t>
            </a:r>
            <a:r>
              <a:rPr lang="en-US" altLang="el-GR" sz="1600" b="1" dirty="0">
                <a:solidFill>
                  <a:srgbClr val="222222"/>
                </a:solidFill>
                <a:latin typeface="Arial" charset="0"/>
              </a:rPr>
              <a:t>	</a:t>
            </a:r>
            <a:r>
              <a:rPr lang="el-GR" altLang="el-GR" sz="1600" b="1" dirty="0">
                <a:solidFill>
                  <a:srgbClr val="222222"/>
                </a:solidFill>
                <a:latin typeface="Arial" charset="0"/>
              </a:rPr>
              <a:t>Αρχικό</a:t>
            </a:r>
            <a:r>
              <a:rPr lang="en-US" altLang="el-GR" sz="1600" b="1" dirty="0">
                <a:solidFill>
                  <a:srgbClr val="222222"/>
                </a:solidFill>
                <a:latin typeface="Arial" charset="0"/>
              </a:rPr>
              <a:t>	</a:t>
            </a:r>
            <a:r>
              <a:rPr lang="el-GR" altLang="el-GR" sz="1600" b="1" dirty="0">
                <a:solidFill>
                  <a:srgbClr val="222222"/>
                </a:solidFill>
                <a:latin typeface="Arial" charset="0"/>
              </a:rPr>
              <a:t>Χρόνος</a:t>
            </a:r>
            <a:r>
              <a:rPr lang="en-US" altLang="el-GR" sz="1600" b="1" dirty="0">
                <a:solidFill>
                  <a:srgbClr val="222222"/>
                </a:solidFill>
                <a:latin typeface="Arial" charset="0"/>
              </a:rPr>
              <a:t>	</a:t>
            </a:r>
            <a:r>
              <a:rPr lang="el-GR" altLang="el-GR" sz="1600" b="1" dirty="0">
                <a:solidFill>
                  <a:srgbClr val="222222"/>
                </a:solidFill>
                <a:latin typeface="Arial" charset="0"/>
              </a:rPr>
              <a:t>Κόστος</a:t>
            </a:r>
            <a:r>
              <a:rPr lang="en-US" altLang="el-GR" sz="1600" b="1" dirty="0">
                <a:solidFill>
                  <a:srgbClr val="222222"/>
                </a:solidFill>
                <a:latin typeface="Arial" charset="0"/>
              </a:rPr>
              <a:t>	</a:t>
            </a:r>
            <a:r>
              <a:rPr lang="el-GR" altLang="el-GR" sz="1600" b="1" dirty="0">
                <a:solidFill>
                  <a:srgbClr val="222222"/>
                </a:solidFill>
                <a:latin typeface="Arial" charset="0"/>
              </a:rPr>
              <a:t>Χρόνος</a:t>
            </a:r>
            <a:r>
              <a:rPr lang="en-US" altLang="el-GR" sz="1600" b="1" dirty="0">
                <a:solidFill>
                  <a:srgbClr val="222222"/>
                </a:solidFill>
                <a:latin typeface="Arial" charset="0"/>
              </a:rPr>
              <a:t>	</a:t>
            </a:r>
            <a:r>
              <a:rPr lang="el-GR" altLang="el-GR" sz="1600" b="1" dirty="0">
                <a:solidFill>
                  <a:srgbClr val="222222"/>
                </a:solidFill>
                <a:latin typeface="Arial" charset="0"/>
              </a:rPr>
              <a:t>Κόστος</a:t>
            </a:r>
            <a:endParaRPr lang="en-US" altLang="el-GR" sz="1600" b="1" dirty="0">
              <a:solidFill>
                <a:srgbClr val="222222"/>
              </a:solidFill>
              <a:latin typeface="Arial" charset="0"/>
            </a:endParaRPr>
          </a:p>
          <a:p>
            <a:r>
              <a:rPr lang="en-US" altLang="el-GR" sz="1600" b="1" dirty="0">
                <a:solidFill>
                  <a:srgbClr val="222222"/>
                </a:solidFill>
                <a:latin typeface="Arial" charset="0"/>
              </a:rPr>
              <a:t>	</a:t>
            </a:r>
            <a:r>
              <a:rPr lang="el-GR" altLang="el-GR" sz="1600" b="1" dirty="0">
                <a:solidFill>
                  <a:srgbClr val="222222"/>
                </a:solidFill>
                <a:latin typeface="Arial" charset="0"/>
              </a:rPr>
              <a:t>Χρόνος</a:t>
            </a:r>
            <a:r>
              <a:rPr lang="en-US" altLang="el-GR" sz="1600" b="1" dirty="0">
                <a:solidFill>
                  <a:srgbClr val="222222"/>
                </a:solidFill>
                <a:latin typeface="Arial" charset="0"/>
              </a:rPr>
              <a:t>	</a:t>
            </a:r>
            <a:r>
              <a:rPr lang="el-GR" altLang="el-GR" sz="1600" b="1" dirty="0">
                <a:solidFill>
                  <a:srgbClr val="222222"/>
                </a:solidFill>
                <a:latin typeface="Arial" charset="0"/>
              </a:rPr>
              <a:t>Κόστος</a:t>
            </a:r>
            <a:r>
              <a:rPr lang="en-US" altLang="el-GR" sz="1600" b="1" dirty="0">
                <a:solidFill>
                  <a:srgbClr val="222222"/>
                </a:solidFill>
                <a:latin typeface="Arial" charset="0"/>
              </a:rPr>
              <a:t>	</a:t>
            </a:r>
            <a:r>
              <a:rPr lang="el-GR" altLang="el-GR" sz="1600" b="1" dirty="0">
                <a:solidFill>
                  <a:srgbClr val="222222"/>
                </a:solidFill>
                <a:latin typeface="Arial" charset="0"/>
              </a:rPr>
              <a:t>Σύμπτυξης</a:t>
            </a:r>
            <a:r>
              <a:rPr lang="en-US" altLang="el-GR" sz="1600" b="1" dirty="0">
                <a:solidFill>
                  <a:srgbClr val="222222"/>
                </a:solidFill>
                <a:latin typeface="Arial" charset="0"/>
              </a:rPr>
              <a:t>	 </a:t>
            </a:r>
            <a:r>
              <a:rPr lang="el-GR" altLang="el-GR" sz="1600" b="1" dirty="0">
                <a:solidFill>
                  <a:srgbClr val="222222"/>
                </a:solidFill>
                <a:latin typeface="Arial" charset="0"/>
              </a:rPr>
              <a:t>Σύμπτυξης</a:t>
            </a:r>
            <a:r>
              <a:rPr lang="en-US" altLang="el-GR" dirty="0">
                <a:latin typeface="Arial" charset="0"/>
              </a:rPr>
              <a:t> </a:t>
            </a:r>
            <a:r>
              <a:rPr lang="en-US" altLang="el-GR" sz="1600" b="1" dirty="0">
                <a:solidFill>
                  <a:srgbClr val="222222"/>
                </a:solidFill>
                <a:latin typeface="Arial" charset="0"/>
              </a:rPr>
              <a:t>	</a:t>
            </a:r>
            <a:r>
              <a:rPr lang="el-GR" altLang="el-GR" sz="1600" b="1" dirty="0">
                <a:solidFill>
                  <a:srgbClr val="222222"/>
                </a:solidFill>
                <a:latin typeface="Arial" charset="0"/>
              </a:rPr>
              <a:t>Σύμπτυξης</a:t>
            </a:r>
            <a:r>
              <a:rPr lang="en-US" altLang="el-GR" sz="1600" b="1" dirty="0">
                <a:solidFill>
                  <a:srgbClr val="222222"/>
                </a:solidFill>
                <a:latin typeface="Arial" charset="0"/>
              </a:rPr>
              <a:t>	 </a:t>
            </a:r>
            <a:r>
              <a:rPr lang="el-GR" altLang="el-GR" b="1" dirty="0">
                <a:solidFill>
                  <a:srgbClr val="222222"/>
                </a:solidFill>
                <a:latin typeface="Arial" charset="0"/>
              </a:rPr>
              <a:t>Σύμπτυξης /</a:t>
            </a:r>
            <a:endParaRPr lang="en-US" altLang="el-GR" sz="1600" b="1" dirty="0">
              <a:solidFill>
                <a:srgbClr val="222222"/>
              </a:solidFill>
              <a:latin typeface="Arial" charset="0"/>
            </a:endParaRPr>
          </a:p>
          <a:p>
            <a:r>
              <a:rPr lang="el-GR" altLang="el-GR" sz="1600" b="1" dirty="0">
                <a:solidFill>
                  <a:srgbClr val="222222"/>
                </a:solidFill>
                <a:latin typeface="Arial" charset="0"/>
              </a:rPr>
              <a:t>Δραστ</a:t>
            </a:r>
            <a:r>
              <a:rPr lang="en-US" altLang="el-GR" sz="1600" b="1" dirty="0">
                <a:solidFill>
                  <a:srgbClr val="222222"/>
                </a:solidFill>
                <a:latin typeface="Arial" charset="0"/>
              </a:rPr>
              <a:t>	(</a:t>
            </a:r>
            <a:r>
              <a:rPr lang="en-US" altLang="el-GR" sz="1600" b="1" i="1" dirty="0">
                <a:solidFill>
                  <a:srgbClr val="222222"/>
                </a:solidFill>
                <a:latin typeface="Arial" charset="0"/>
              </a:rPr>
              <a:t>NT</a:t>
            </a:r>
            <a:r>
              <a:rPr lang="en-US" altLang="el-GR" sz="1600" b="1" dirty="0">
                <a:solidFill>
                  <a:srgbClr val="222222"/>
                </a:solidFill>
                <a:latin typeface="Arial" charset="0"/>
              </a:rPr>
              <a:t>)	(</a:t>
            </a:r>
            <a:r>
              <a:rPr lang="en-US" altLang="el-GR" sz="1600" b="1" i="1" dirty="0">
                <a:solidFill>
                  <a:srgbClr val="222222"/>
                </a:solidFill>
                <a:latin typeface="Arial" charset="0"/>
              </a:rPr>
              <a:t>NC</a:t>
            </a:r>
            <a:r>
              <a:rPr lang="en-US" altLang="el-GR" sz="1600" b="1" dirty="0">
                <a:solidFill>
                  <a:srgbClr val="222222"/>
                </a:solidFill>
                <a:latin typeface="Arial" charset="0"/>
              </a:rPr>
              <a:t>)	(</a:t>
            </a:r>
            <a:r>
              <a:rPr lang="en-US" altLang="el-GR" sz="1600" b="1" i="1" dirty="0">
                <a:solidFill>
                  <a:srgbClr val="222222"/>
                </a:solidFill>
                <a:latin typeface="Arial" charset="0"/>
              </a:rPr>
              <a:t>CT</a:t>
            </a:r>
            <a:r>
              <a:rPr lang="en-US" altLang="el-GR" sz="1600" b="1" dirty="0">
                <a:solidFill>
                  <a:srgbClr val="222222"/>
                </a:solidFill>
                <a:latin typeface="Arial" charset="0"/>
              </a:rPr>
              <a:t>)	(</a:t>
            </a:r>
            <a:r>
              <a:rPr lang="en-US" altLang="el-GR" sz="1600" b="1" i="1" dirty="0">
                <a:solidFill>
                  <a:srgbClr val="222222"/>
                </a:solidFill>
                <a:latin typeface="Arial" charset="0"/>
              </a:rPr>
              <a:t>CC</a:t>
            </a:r>
            <a:r>
              <a:rPr lang="en-US" altLang="el-GR" sz="1600" b="1" dirty="0">
                <a:solidFill>
                  <a:srgbClr val="222222"/>
                </a:solidFill>
                <a:latin typeface="Arial" charset="0"/>
              </a:rPr>
              <a:t>)	(</a:t>
            </a:r>
            <a:r>
              <a:rPr lang="el-GR" altLang="el-GR" sz="1600" b="1" dirty="0">
                <a:solidFill>
                  <a:srgbClr val="222222"/>
                </a:solidFill>
                <a:latin typeface="Arial" charset="0"/>
              </a:rPr>
              <a:t>εβδ.</a:t>
            </a:r>
            <a:r>
              <a:rPr lang="en-US" altLang="el-GR" sz="1600" b="1" dirty="0">
                <a:solidFill>
                  <a:srgbClr val="222222"/>
                </a:solidFill>
                <a:latin typeface="Arial" charset="0"/>
              </a:rPr>
              <a:t>)	</a:t>
            </a:r>
            <a:r>
              <a:rPr lang="el-GR" altLang="el-GR" sz="1600" b="1" dirty="0">
                <a:solidFill>
                  <a:srgbClr val="222222"/>
                </a:solidFill>
                <a:latin typeface="Arial" charset="0"/>
              </a:rPr>
              <a:t>Εβδομάδα</a:t>
            </a:r>
            <a:endParaRPr lang="en-US" altLang="el-GR" sz="1600" b="1" dirty="0">
              <a:solidFill>
                <a:srgbClr val="222222"/>
              </a:solidFill>
              <a:latin typeface="Arial" charset="0"/>
            </a:endParaRPr>
          </a:p>
        </p:txBody>
      </p:sp>
      <p:sp>
        <p:nvSpPr>
          <p:cNvPr id="90117" name="Rectangle 5"/>
          <p:cNvSpPr>
            <a:spLocks noChangeArrowheads="1"/>
          </p:cNvSpPr>
          <p:nvPr/>
        </p:nvSpPr>
        <p:spPr bwMode="auto">
          <a:xfrm>
            <a:off x="801688" y="2917825"/>
            <a:ext cx="78819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1pPr>
            <a:lvl2pPr marL="742950" indent="-285750" defTabSz="762000" eaLnBrk="0" hangingPunct="0">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2pPr>
            <a:lvl3pPr marL="1143000" indent="-228600" defTabSz="762000" eaLnBrk="0" hangingPunct="0">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3pPr>
            <a:lvl4pPr marL="1600200" indent="-228600" defTabSz="762000" eaLnBrk="0" hangingPunct="0">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4pPr>
            <a:lvl5pPr marL="2057400" indent="-228600" defTabSz="762000" eaLnBrk="0" hangingPunct="0">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150938" algn="r"/>
                <a:tab pos="2573338" algn="r"/>
                <a:tab pos="3341688" algn="r"/>
                <a:tab pos="4757738" algn="r"/>
                <a:tab pos="5621338" algn="r"/>
                <a:tab pos="7145338" algn="r"/>
              </a:tabLst>
              <a:defRPr>
                <a:solidFill>
                  <a:schemeClr val="tx1"/>
                </a:solidFill>
                <a:latin typeface="Comic Sans MS" pitchFamily="66" charset="0"/>
                <a:cs typeface="Arial" charset="0"/>
              </a:defRPr>
            </a:lvl9pPr>
          </a:lstStyle>
          <a:p>
            <a:r>
              <a:rPr lang="en-US" altLang="el-GR" sz="1600" b="1" dirty="0">
                <a:solidFill>
                  <a:srgbClr val="222222"/>
                </a:solidFill>
                <a:latin typeface="Arial" charset="0"/>
              </a:rPr>
              <a:t>A	12	 12,000	11	13,000	1	1,000</a:t>
            </a:r>
          </a:p>
          <a:p>
            <a:r>
              <a:rPr lang="en-US" altLang="el-GR" sz="1600" b="1" dirty="0">
                <a:solidFill>
                  <a:srgbClr val="222222"/>
                </a:solidFill>
                <a:latin typeface="Arial" charset="0"/>
              </a:rPr>
              <a:t>B	9	50,000	7	64,000	2	7,000</a:t>
            </a:r>
          </a:p>
          <a:p>
            <a:r>
              <a:rPr lang="en-US" altLang="el-GR" sz="1600" b="1" dirty="0">
                <a:solidFill>
                  <a:srgbClr val="222222"/>
                </a:solidFill>
                <a:latin typeface="Arial" charset="0"/>
              </a:rPr>
              <a:t>C	10	4,000	5	7,000	5	600</a:t>
            </a:r>
          </a:p>
          <a:p>
            <a:r>
              <a:rPr lang="en-US" altLang="el-GR" sz="1600" b="1" dirty="0">
                <a:solidFill>
                  <a:srgbClr val="222222"/>
                </a:solidFill>
                <a:latin typeface="Arial" charset="0"/>
              </a:rPr>
              <a:t>D	10	16,000	8	20,000	2	2,000</a:t>
            </a:r>
          </a:p>
          <a:p>
            <a:r>
              <a:rPr lang="en-US" altLang="el-GR" sz="1600" b="1" dirty="0">
                <a:solidFill>
                  <a:srgbClr val="222222"/>
                </a:solidFill>
                <a:latin typeface="Arial" charset="0"/>
              </a:rPr>
              <a:t>E	24	120,000	14	200,000	10	8,000</a:t>
            </a:r>
          </a:p>
          <a:p>
            <a:r>
              <a:rPr lang="en-US" altLang="el-GR" sz="1600" b="1" dirty="0">
                <a:solidFill>
                  <a:srgbClr val="222222"/>
                </a:solidFill>
                <a:latin typeface="Arial" charset="0"/>
              </a:rPr>
              <a:t>F	10	10,000	6	16,000	4	1,500</a:t>
            </a:r>
          </a:p>
          <a:p>
            <a:r>
              <a:rPr lang="en-US" altLang="el-GR" sz="1600" b="1" dirty="0">
                <a:solidFill>
                  <a:srgbClr val="222222"/>
                </a:solidFill>
                <a:latin typeface="Arial" charset="0"/>
              </a:rPr>
              <a:t>G	35	500,000	25	530,000	10	3,000</a:t>
            </a:r>
          </a:p>
          <a:p>
            <a:r>
              <a:rPr lang="en-US" altLang="el-GR" sz="1600" b="1" dirty="0">
                <a:solidFill>
                  <a:srgbClr val="222222"/>
                </a:solidFill>
                <a:latin typeface="Arial" charset="0"/>
              </a:rPr>
              <a:t>H	40	1,200,000	35	1,260,000	5	12,000</a:t>
            </a:r>
          </a:p>
          <a:p>
            <a:r>
              <a:rPr lang="en-US" altLang="el-GR" sz="1600" b="1" dirty="0">
                <a:solidFill>
                  <a:srgbClr val="222222"/>
                </a:solidFill>
                <a:latin typeface="Arial" charset="0"/>
              </a:rPr>
              <a:t>I	15	40,000	10	52,500	5	2,500</a:t>
            </a:r>
          </a:p>
          <a:p>
            <a:r>
              <a:rPr lang="en-US" altLang="el-GR" sz="1600" b="1" dirty="0">
                <a:solidFill>
                  <a:srgbClr val="222222"/>
                </a:solidFill>
                <a:latin typeface="Arial" charset="0"/>
              </a:rPr>
              <a:t>J	4	10,000	1	13,000	</a:t>
            </a:r>
            <a:r>
              <a:rPr lang="el-GR" altLang="el-GR" sz="1600" b="1" dirty="0">
                <a:solidFill>
                  <a:srgbClr val="222222"/>
                </a:solidFill>
                <a:latin typeface="Arial" charset="0"/>
              </a:rPr>
              <a:t>3</a:t>
            </a:r>
            <a:r>
              <a:rPr lang="en-US" altLang="el-GR" sz="1600" b="1" dirty="0">
                <a:solidFill>
                  <a:srgbClr val="222222"/>
                </a:solidFill>
                <a:latin typeface="Arial" charset="0"/>
              </a:rPr>
              <a:t>	1,000</a:t>
            </a:r>
          </a:p>
          <a:p>
            <a:r>
              <a:rPr lang="en-US" altLang="el-GR" sz="1600" b="1" dirty="0">
                <a:solidFill>
                  <a:srgbClr val="222222"/>
                </a:solidFill>
                <a:latin typeface="Arial" charset="0"/>
              </a:rPr>
              <a:t>K	6	30,000	5	34,000	1	4,000</a:t>
            </a:r>
            <a:endParaRPr lang="en-US" altLang="el-GR" sz="600" b="1" dirty="0">
              <a:solidFill>
                <a:srgbClr val="222222"/>
              </a:solidFill>
              <a:latin typeface="Arial" charset="0"/>
            </a:endParaRPr>
          </a:p>
          <a:p>
            <a:endParaRPr lang="en-US" altLang="el-GR" sz="600" b="1" dirty="0">
              <a:solidFill>
                <a:srgbClr val="222222"/>
              </a:solidFill>
              <a:latin typeface="Arial" charset="0"/>
            </a:endParaRPr>
          </a:p>
          <a:p>
            <a:r>
              <a:rPr lang="en-US" altLang="el-GR" sz="1600" b="1" dirty="0">
                <a:solidFill>
                  <a:srgbClr val="656978"/>
                </a:solidFill>
                <a:latin typeface="Arial" charset="0"/>
              </a:rPr>
              <a:t>	</a:t>
            </a:r>
            <a:r>
              <a:rPr lang="el-GR" altLang="el-GR" sz="1600" b="1" dirty="0">
                <a:solidFill>
                  <a:srgbClr val="656978"/>
                </a:solidFill>
                <a:latin typeface="Arial" charset="0"/>
              </a:rPr>
              <a:t>Σύνολα</a:t>
            </a:r>
            <a:r>
              <a:rPr lang="en-US" altLang="el-GR" sz="1600" b="1" dirty="0">
                <a:solidFill>
                  <a:srgbClr val="656978"/>
                </a:solidFill>
                <a:latin typeface="Arial" charset="0"/>
              </a:rPr>
              <a:t>	1,992,000		2,209,000</a:t>
            </a:r>
            <a:endParaRPr lang="en-US" altLang="el-GR" sz="1600" b="1" dirty="0">
              <a:solidFill>
                <a:srgbClr val="222222"/>
              </a:solidFill>
              <a:latin typeface="Arial" charset="0"/>
            </a:endParaRPr>
          </a:p>
        </p:txBody>
      </p:sp>
      <p:sp>
        <p:nvSpPr>
          <p:cNvPr id="90118" name="Line 6"/>
          <p:cNvSpPr>
            <a:spLocks noChangeShapeType="1"/>
          </p:cNvSpPr>
          <p:nvPr/>
        </p:nvSpPr>
        <p:spPr bwMode="auto">
          <a:xfrm>
            <a:off x="477838" y="2862263"/>
            <a:ext cx="8107362" cy="0"/>
          </a:xfrm>
          <a:prstGeom prst="line">
            <a:avLst/>
          </a:prstGeom>
          <a:noFill/>
          <a:ln w="28575">
            <a:solidFill>
              <a:srgbClr val="222222"/>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0119" name="Line 7"/>
          <p:cNvSpPr>
            <a:spLocks noChangeShapeType="1"/>
          </p:cNvSpPr>
          <p:nvPr/>
        </p:nvSpPr>
        <p:spPr bwMode="auto">
          <a:xfrm>
            <a:off x="2420938" y="5697538"/>
            <a:ext cx="1066800" cy="0"/>
          </a:xfrm>
          <a:prstGeom prst="line">
            <a:avLst/>
          </a:prstGeom>
          <a:noFill/>
          <a:ln w="19050">
            <a:solidFill>
              <a:srgbClr val="222222"/>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0120" name="Line 8"/>
          <p:cNvSpPr>
            <a:spLocks noChangeShapeType="1"/>
          </p:cNvSpPr>
          <p:nvPr/>
        </p:nvSpPr>
        <p:spPr bwMode="auto">
          <a:xfrm>
            <a:off x="4605338" y="5697538"/>
            <a:ext cx="1066800" cy="0"/>
          </a:xfrm>
          <a:prstGeom prst="line">
            <a:avLst/>
          </a:prstGeom>
          <a:noFill/>
          <a:ln w="19050">
            <a:solidFill>
              <a:srgbClr val="222222"/>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67593" name="Rectangle 9"/>
          <p:cNvSpPr>
            <a:spLocks noGrp="1" noChangeArrowheads="1"/>
          </p:cNvSpPr>
          <p:nvPr>
            <p:ph type="title"/>
          </p:nvPr>
        </p:nvSpPr>
        <p:spPr/>
        <p:txBody>
          <a:bodyPr/>
          <a:lstStyle/>
          <a:p>
            <a:pPr eaLnBrk="1" fontAlgn="auto" hangingPunct="1">
              <a:spcAft>
                <a:spcPts val="0"/>
              </a:spcAft>
              <a:defRPr/>
            </a:pPr>
            <a:r>
              <a:rPr lang="el-GR" dirty="0" smtClean="0"/>
              <a:t>Παράδειγμα σύμπτυξης - 1</a:t>
            </a:r>
          </a:p>
        </p:txBody>
      </p:sp>
    </p:spTree>
    <p:extLst>
      <p:ext uri="{BB962C8B-B14F-4D97-AF65-F5344CB8AC3E}">
        <p14:creationId xmlns:p14="http://schemas.microsoft.com/office/powerpoint/2010/main" val="150941223"/>
      </p:ext>
    </p:extLst>
  </p:cSld>
  <p:clrMapOvr>
    <a:masterClrMapping/>
  </p:clrMapOvr>
  <p:transition spd="med">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14363" y="1903698"/>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1139" name="Rectangle 3"/>
          <p:cNvSpPr>
            <a:spLocks noChangeArrowheads="1"/>
          </p:cNvSpPr>
          <p:nvPr/>
        </p:nvSpPr>
        <p:spPr bwMode="auto">
          <a:xfrm>
            <a:off x="1157288" y="2370138"/>
            <a:ext cx="74279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a:t>
            </a:r>
            <a:r>
              <a:rPr lang="el-GR" altLang="el-GR" sz="2000" b="1" dirty="0">
                <a:latin typeface="Arial" charset="0"/>
              </a:rPr>
              <a:t>εβδομάδες</a:t>
            </a:r>
            <a:endParaRPr lang="en-US" altLang="el-GR" sz="2000" b="1" dirty="0">
              <a:latin typeface="Arial" charset="0"/>
            </a:endParaRP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a:t>
            </a:r>
            <a:r>
              <a:rPr lang="el-GR" altLang="el-GR" sz="2000" b="1" dirty="0">
                <a:latin typeface="Arial" charset="0"/>
              </a:rPr>
              <a:t>εβδομάδες</a:t>
            </a:r>
            <a:endParaRPr lang="en-US" altLang="el-GR" sz="2000" b="1" dirty="0">
              <a:latin typeface="Arial" charset="0"/>
            </a:endParaRP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1140"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68613" name="Rectangle 5"/>
          <p:cNvSpPr>
            <a:spLocks noGrp="1" noChangeArrowheads="1"/>
          </p:cNvSpPr>
          <p:nvPr>
            <p:ph type="title"/>
          </p:nvPr>
        </p:nvSpPr>
        <p:spPr/>
        <p:txBody>
          <a:bodyPr/>
          <a:lstStyle/>
          <a:p>
            <a:pPr eaLnBrk="1" fontAlgn="auto" hangingPunct="1">
              <a:spcAft>
                <a:spcPts val="0"/>
              </a:spcAft>
              <a:defRPr/>
            </a:pPr>
            <a:r>
              <a:rPr lang="el-GR" sz="4000" dirty="0" smtClean="0"/>
              <a:t>Παράδειγμα σύμπτυξης - 2</a:t>
            </a:r>
          </a:p>
        </p:txBody>
      </p:sp>
    </p:spTree>
    <p:extLst>
      <p:ext uri="{BB962C8B-B14F-4D97-AF65-F5344CB8AC3E}">
        <p14:creationId xmlns:p14="http://schemas.microsoft.com/office/powerpoint/2010/main" val="4036135482"/>
      </p:ext>
    </p:extLst>
  </p:cSld>
  <p:clrMapOvr>
    <a:masterClrMapping/>
  </p:clrMapOvr>
  <p:transition spd="med">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2163" name="Rectangle 3"/>
          <p:cNvSpPr>
            <a:spLocks noChangeArrowheads="1"/>
          </p:cNvSpPr>
          <p:nvPr/>
        </p:nvSpPr>
        <p:spPr bwMode="auto">
          <a:xfrm>
            <a:off x="1157288" y="2370138"/>
            <a:ext cx="74279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a:t>
            </a:r>
            <a:r>
              <a:rPr lang="el-GR" altLang="el-GR" sz="2000" b="1" dirty="0">
                <a:latin typeface="Arial" charset="0"/>
              </a:rPr>
              <a:t>εβδομάδες</a:t>
            </a:r>
            <a:endParaRPr lang="en-US" altLang="el-GR" sz="2000" b="1" dirty="0">
              <a:latin typeface="Arial" charset="0"/>
            </a:endParaRP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a:t>
            </a:r>
            <a:r>
              <a:rPr lang="el-GR" altLang="el-GR" b="1" dirty="0"/>
              <a:t>εβδομάδες</a:t>
            </a:r>
            <a:endParaRPr lang="en-US" altLang="el-GR" sz="2000" b="1" dirty="0">
              <a:latin typeface="Arial" charset="0"/>
            </a:endParaRP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2164"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69637" name="Rectangle 5"/>
          <p:cNvSpPr>
            <a:spLocks noGrp="1" noChangeArrowheads="1"/>
          </p:cNvSpPr>
          <p:nvPr>
            <p:ph type="title"/>
          </p:nvPr>
        </p:nvSpPr>
        <p:spPr/>
        <p:txBody>
          <a:bodyPr/>
          <a:lstStyle/>
          <a:p>
            <a:pPr eaLnBrk="1" fontAlgn="auto" hangingPunct="1">
              <a:spcAft>
                <a:spcPts val="0"/>
              </a:spcAft>
              <a:defRPr/>
            </a:pPr>
            <a:r>
              <a:rPr lang="el-GR" sz="4000" dirty="0" smtClean="0"/>
              <a:t>Παράδειγμα σύμπτυξης - 3</a:t>
            </a:r>
          </a:p>
        </p:txBody>
      </p:sp>
      <p:sp>
        <p:nvSpPr>
          <p:cNvPr id="92166"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2167"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2168"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Tree>
    <p:extLst>
      <p:ext uri="{BB962C8B-B14F-4D97-AF65-F5344CB8AC3E}">
        <p14:creationId xmlns:p14="http://schemas.microsoft.com/office/powerpoint/2010/main" val="3315715497"/>
      </p:ext>
    </p:extLst>
  </p:cSld>
  <p:clrMapOvr>
    <a:masterClrMapping/>
  </p:clrMapOvr>
  <p:transition spd="med">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3187" name="Rectangle 3"/>
          <p:cNvSpPr>
            <a:spLocks noChangeArrowheads="1"/>
          </p:cNvSpPr>
          <p:nvPr/>
        </p:nvSpPr>
        <p:spPr bwMode="auto">
          <a:xfrm>
            <a:off x="1157288" y="2370138"/>
            <a:ext cx="72247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a:t>
            </a:r>
            <a:r>
              <a:rPr lang="el-GR" altLang="el-GR" b="1" dirty="0"/>
              <a:t>εβδομάδες</a:t>
            </a:r>
            <a:endParaRPr lang="en-US" altLang="el-GR" sz="2000" b="1" dirty="0">
              <a:latin typeface="Arial" charset="0"/>
            </a:endParaRP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a:t>
            </a:r>
            <a:r>
              <a:rPr lang="el-GR" altLang="el-GR" b="1" dirty="0"/>
              <a:t>εβδομάδες</a:t>
            </a:r>
            <a:endParaRPr lang="en-US" altLang="el-GR" sz="2000" b="1" dirty="0">
              <a:latin typeface="Arial" charset="0"/>
            </a:endParaRP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3188"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0661" name="Rectangle 5"/>
          <p:cNvSpPr>
            <a:spLocks noGrp="1" noChangeArrowheads="1"/>
          </p:cNvSpPr>
          <p:nvPr>
            <p:ph type="title"/>
          </p:nvPr>
        </p:nvSpPr>
        <p:spPr/>
        <p:txBody>
          <a:bodyPr/>
          <a:lstStyle/>
          <a:p>
            <a:pPr eaLnBrk="1" fontAlgn="auto" hangingPunct="1">
              <a:spcAft>
                <a:spcPts val="0"/>
              </a:spcAft>
              <a:defRPr/>
            </a:pPr>
            <a:r>
              <a:rPr lang="el-GR" sz="4000" dirty="0" smtClean="0"/>
              <a:t>Παράδειγμα σύμπτυξης - 4</a:t>
            </a:r>
          </a:p>
        </p:txBody>
      </p:sp>
      <p:sp>
        <p:nvSpPr>
          <p:cNvPr id="81926" name="Line 6"/>
          <p:cNvSpPr>
            <a:spLocks noChangeShapeType="1"/>
          </p:cNvSpPr>
          <p:nvPr/>
        </p:nvSpPr>
        <p:spPr bwMode="auto">
          <a:xfrm>
            <a:off x="1176338" y="2505075"/>
            <a:ext cx="796925" cy="119063"/>
          </a:xfrm>
          <a:prstGeom prst="line">
            <a:avLst/>
          </a:prstGeom>
          <a:noFill/>
          <a:ln w="50800">
            <a:solidFill>
              <a:schemeClr val="bg1"/>
            </a:solidFill>
            <a:round/>
            <a:headEnd/>
            <a:tailEnd/>
          </a:ln>
        </p:spPr>
        <p:txBody>
          <a:bodyPr wrap="none" anchor="ctr"/>
          <a:lstStyle/>
          <a:p>
            <a:pPr>
              <a:defRPr/>
            </a:pPr>
            <a:endParaRPr lang="el-GR" dirty="0">
              <a:ln>
                <a:solidFill>
                  <a:sysClr val="windowText" lastClr="000000"/>
                </a:solidFill>
              </a:ln>
            </a:endParaRPr>
          </a:p>
        </p:txBody>
      </p:sp>
      <p:sp>
        <p:nvSpPr>
          <p:cNvPr id="81927" name="Line 7"/>
          <p:cNvSpPr>
            <a:spLocks noChangeShapeType="1"/>
          </p:cNvSpPr>
          <p:nvPr/>
        </p:nvSpPr>
        <p:spPr bwMode="auto">
          <a:xfrm>
            <a:off x="1198563" y="2801938"/>
            <a:ext cx="796925" cy="119062"/>
          </a:xfrm>
          <a:prstGeom prst="line">
            <a:avLst/>
          </a:prstGeom>
          <a:noFill/>
          <a:ln w="50800">
            <a:solidFill>
              <a:schemeClr val="bg1"/>
            </a:solidFill>
            <a:round/>
            <a:headEnd/>
            <a:tailEnd/>
          </a:ln>
        </p:spPr>
        <p:txBody>
          <a:bodyPr wrap="none" anchor="ctr"/>
          <a:lstStyle/>
          <a:p>
            <a:pPr>
              <a:defRPr/>
            </a:pPr>
            <a:endParaRPr lang="el-GR" dirty="0">
              <a:ln>
                <a:solidFill>
                  <a:sysClr val="windowText" lastClr="000000"/>
                </a:solidFill>
              </a:ln>
            </a:endParaRPr>
          </a:p>
        </p:txBody>
      </p:sp>
      <p:sp>
        <p:nvSpPr>
          <p:cNvPr id="93192" name="Line 8"/>
          <p:cNvSpPr>
            <a:spLocks noChangeShapeType="1"/>
          </p:cNvSpPr>
          <p:nvPr/>
        </p:nvSpPr>
        <p:spPr bwMode="auto">
          <a:xfrm>
            <a:off x="4999038" y="2787650"/>
            <a:ext cx="1120775" cy="13652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3193" name="Rectangle 9"/>
          <p:cNvSpPr>
            <a:spLocks noChangeArrowheads="1"/>
          </p:cNvSpPr>
          <p:nvPr/>
        </p:nvSpPr>
        <p:spPr bwMode="auto">
          <a:xfrm>
            <a:off x="1020763" y="4581525"/>
            <a:ext cx="5899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69 weeks</a:t>
            </a:r>
          </a:p>
        </p:txBody>
      </p:sp>
      <p:sp>
        <p:nvSpPr>
          <p:cNvPr id="93194" name="Rectangle 10"/>
          <p:cNvSpPr>
            <a:spLocks noChangeArrowheads="1"/>
          </p:cNvSpPr>
          <p:nvPr/>
        </p:nvSpPr>
        <p:spPr bwMode="auto">
          <a:xfrm>
            <a:off x="1020763" y="5021263"/>
            <a:ext cx="4845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δραστηριότητας </a:t>
            </a:r>
            <a:r>
              <a:rPr lang="en-US" altLang="el-GR" sz="2400" b="1" dirty="0">
                <a:latin typeface="Arial" charset="0"/>
              </a:rPr>
              <a:t>J </a:t>
            </a:r>
            <a:r>
              <a:rPr lang="el-GR" altLang="el-GR" sz="2400" b="1" dirty="0">
                <a:latin typeface="Arial" charset="0"/>
              </a:rPr>
              <a:t>για</a:t>
            </a:r>
          </a:p>
          <a:p>
            <a:r>
              <a:rPr lang="el-GR" altLang="el-GR" sz="2400" b="1" dirty="0">
                <a:latin typeface="Arial" charset="0"/>
              </a:rPr>
              <a:t>3</a:t>
            </a:r>
            <a:r>
              <a:rPr lang="en-US" altLang="el-GR" sz="2400" b="1" dirty="0">
                <a:latin typeface="Arial" charset="0"/>
              </a:rPr>
              <a:t> </a:t>
            </a:r>
            <a:r>
              <a:rPr lang="el-GR" altLang="el-GR" sz="2400" b="1" dirty="0">
                <a:latin typeface="Arial" charset="0"/>
              </a:rPr>
              <a:t>εβδομάδες </a:t>
            </a:r>
            <a:r>
              <a:rPr lang="en-US" altLang="el-GR" sz="2400" b="1" dirty="0">
                <a:latin typeface="Arial" charset="0"/>
              </a:rPr>
              <a:t>@ 1,000/</a:t>
            </a:r>
            <a:r>
              <a:rPr lang="el-GR" altLang="el-GR" sz="2400" b="1" dirty="0">
                <a:latin typeface="Arial" charset="0"/>
              </a:rPr>
              <a:t>εβδομάδα</a:t>
            </a:r>
            <a:endParaRPr lang="en-US" altLang="el-GR" sz="2400" b="1" dirty="0">
              <a:latin typeface="Arial" charset="0"/>
            </a:endParaRPr>
          </a:p>
        </p:txBody>
      </p:sp>
      <p:sp>
        <p:nvSpPr>
          <p:cNvPr id="93195" name="Rectangle 11"/>
          <p:cNvSpPr>
            <a:spLocks noChangeArrowheads="1"/>
          </p:cNvSpPr>
          <p:nvPr/>
        </p:nvSpPr>
        <p:spPr bwMode="auto">
          <a:xfrm>
            <a:off x="1533525" y="5927725"/>
            <a:ext cx="42830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3</a:t>
            </a:r>
            <a:r>
              <a:rPr lang="en-US" altLang="el-GR" sz="2400" b="1" dirty="0">
                <a:latin typeface="Arial" charset="0"/>
              </a:rPr>
              <a:t>(</a:t>
            </a:r>
            <a:r>
              <a:rPr lang="el-GR" altLang="el-GR" sz="2400" b="1" dirty="0">
                <a:latin typeface="Arial" charset="0"/>
              </a:rPr>
              <a:t>28</a:t>
            </a:r>
            <a:r>
              <a:rPr lang="en-US" altLang="el-GR" sz="2400" b="1" dirty="0">
                <a:latin typeface="Arial" charset="0"/>
              </a:rPr>
              <a:t>,000) – </a:t>
            </a:r>
            <a:r>
              <a:rPr lang="el-GR" altLang="el-GR" sz="2400" b="1" dirty="0">
                <a:latin typeface="Arial" charset="0"/>
              </a:rPr>
              <a:t>3</a:t>
            </a:r>
            <a:r>
              <a:rPr lang="en-US" altLang="el-GR" sz="2400" b="1" dirty="0">
                <a:latin typeface="Arial" charset="0"/>
              </a:rPr>
              <a:t>(1,000) = </a:t>
            </a:r>
            <a:r>
              <a:rPr lang="el-GR" altLang="el-GR" sz="2400" b="1" dirty="0">
                <a:latin typeface="Arial" charset="0"/>
              </a:rPr>
              <a:t>81</a:t>
            </a:r>
            <a:r>
              <a:rPr lang="en-US" altLang="el-GR" sz="2400" b="1" dirty="0">
                <a:latin typeface="Arial" charset="0"/>
              </a:rPr>
              <a:t>,000</a:t>
            </a:r>
            <a:endParaRPr lang="el-GR" altLang="el-GR" sz="2400" b="1" dirty="0">
              <a:latin typeface="Arial" charset="0"/>
            </a:endParaRPr>
          </a:p>
          <a:p>
            <a:r>
              <a:rPr lang="en-US" altLang="el-GR" sz="2000" b="1" dirty="0">
                <a:latin typeface="Arial" charset="0"/>
              </a:rPr>
              <a:t>2,624,000 – </a:t>
            </a:r>
            <a:r>
              <a:rPr lang="el-GR" altLang="el-GR" sz="2000" b="1" dirty="0">
                <a:latin typeface="Arial" charset="0"/>
              </a:rPr>
              <a:t>81</a:t>
            </a:r>
            <a:r>
              <a:rPr lang="en-US" altLang="el-GR" sz="2000" b="1" dirty="0">
                <a:latin typeface="Arial" charset="0"/>
              </a:rPr>
              <a:t>,000 = 2,</a:t>
            </a:r>
            <a:r>
              <a:rPr lang="el-GR" altLang="el-GR" sz="2000" b="1" dirty="0">
                <a:latin typeface="Arial" charset="0"/>
              </a:rPr>
              <a:t>543</a:t>
            </a:r>
            <a:r>
              <a:rPr lang="en-US" altLang="el-GR" sz="2000" b="1" dirty="0">
                <a:latin typeface="Arial" charset="0"/>
              </a:rPr>
              <a:t>,000</a:t>
            </a:r>
          </a:p>
        </p:txBody>
      </p:sp>
      <p:sp>
        <p:nvSpPr>
          <p:cNvPr id="93196" name="Arc 12"/>
          <p:cNvSpPr>
            <a:spLocks/>
          </p:cNvSpPr>
          <p:nvPr/>
        </p:nvSpPr>
        <p:spPr bwMode="auto">
          <a:xfrm rot="-288813">
            <a:off x="3703638" y="5681663"/>
            <a:ext cx="647700" cy="431800"/>
          </a:xfrm>
          <a:custGeom>
            <a:avLst/>
            <a:gdLst>
              <a:gd name="T0" fmla="*/ 0 w 21600"/>
              <a:gd name="T1" fmla="*/ 2147483647 h 16246"/>
              <a:gd name="T2" fmla="*/ 2147483647 w 21600"/>
              <a:gd name="T3" fmla="*/ 0 h 16246"/>
              <a:gd name="T4" fmla="*/ 2147483647 w 21600"/>
              <a:gd name="T5" fmla="*/ 2147483647 h 16246"/>
              <a:gd name="T6" fmla="*/ 0 60000 65536"/>
              <a:gd name="T7" fmla="*/ 0 60000 65536"/>
              <a:gd name="T8" fmla="*/ 0 60000 65536"/>
              <a:gd name="T9" fmla="*/ 0 w 21600"/>
              <a:gd name="T10" fmla="*/ 0 h 16246"/>
              <a:gd name="T11" fmla="*/ 21600 w 21600"/>
              <a:gd name="T12" fmla="*/ 16246 h 16246"/>
            </a:gdLst>
            <a:ahLst/>
            <a:cxnLst>
              <a:cxn ang="T6">
                <a:pos x="T0" y="T1"/>
              </a:cxn>
              <a:cxn ang="T7">
                <a:pos x="T2" y="T3"/>
              </a:cxn>
              <a:cxn ang="T8">
                <a:pos x="T4" y="T5"/>
              </a:cxn>
            </a:cxnLst>
            <a:rect l="T9" t="T10" r="T11" b="T12"/>
            <a:pathLst>
              <a:path w="21600" h="16246" fill="none" extrusionOk="0">
                <a:moveTo>
                  <a:pt x="0" y="16246"/>
                </a:moveTo>
                <a:cubicBezTo>
                  <a:pt x="0" y="10022"/>
                  <a:pt x="2684" y="4101"/>
                  <a:pt x="7365" y="0"/>
                </a:cubicBezTo>
              </a:path>
              <a:path w="21600" h="16246" stroke="0" extrusionOk="0">
                <a:moveTo>
                  <a:pt x="0" y="16246"/>
                </a:moveTo>
                <a:cubicBezTo>
                  <a:pt x="0" y="10022"/>
                  <a:pt x="2684" y="4101"/>
                  <a:pt x="7365" y="0"/>
                </a:cubicBezTo>
                <a:lnTo>
                  <a:pt x="21600" y="16246"/>
                </a:lnTo>
                <a:close/>
              </a:path>
            </a:pathLst>
          </a:custGeom>
          <a:noFill/>
          <a:ln w="57150" cap="rnd">
            <a:solidFill>
              <a:srgbClr val="FF003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93197" name="Line 13"/>
          <p:cNvSpPr>
            <a:spLocks noChangeShapeType="1"/>
          </p:cNvSpPr>
          <p:nvPr/>
        </p:nvSpPr>
        <p:spPr bwMode="auto">
          <a:xfrm>
            <a:off x="1331913" y="5734050"/>
            <a:ext cx="1944687" cy="287338"/>
          </a:xfrm>
          <a:prstGeom prst="line">
            <a:avLst/>
          </a:prstGeom>
          <a:noFill/>
          <a:ln w="57150">
            <a:solidFill>
              <a:srgbClr val="FF00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3198" name="Oval 14"/>
          <p:cNvSpPr>
            <a:spLocks noChangeArrowheads="1"/>
          </p:cNvSpPr>
          <p:nvPr/>
        </p:nvSpPr>
        <p:spPr bwMode="auto">
          <a:xfrm>
            <a:off x="3900488" y="3789363"/>
            <a:ext cx="1482725" cy="576262"/>
          </a:xfrm>
          <a:prstGeom prst="ellipse">
            <a:avLst/>
          </a:prstGeom>
          <a:noFill/>
          <a:ln w="76200">
            <a:solidFill>
              <a:srgbClr val="FF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3199" name="Arc 15"/>
          <p:cNvSpPr>
            <a:spLocks/>
          </p:cNvSpPr>
          <p:nvPr/>
        </p:nvSpPr>
        <p:spPr bwMode="auto">
          <a:xfrm>
            <a:off x="2268538" y="4360863"/>
            <a:ext cx="1727200" cy="1731962"/>
          </a:xfrm>
          <a:custGeom>
            <a:avLst/>
            <a:gdLst>
              <a:gd name="T0" fmla="*/ 0 w 21579"/>
              <a:gd name="T1" fmla="*/ 2147483647 h 21600"/>
              <a:gd name="T2" fmla="*/ 2147483647 w 21579"/>
              <a:gd name="T3" fmla="*/ 0 h 21600"/>
              <a:gd name="T4" fmla="*/ 2147483647 w 21579"/>
              <a:gd name="T5" fmla="*/ 2147483647 h 21600"/>
              <a:gd name="T6" fmla="*/ 0 60000 65536"/>
              <a:gd name="T7" fmla="*/ 0 60000 65536"/>
              <a:gd name="T8" fmla="*/ 0 60000 65536"/>
              <a:gd name="T9" fmla="*/ 0 w 21579"/>
              <a:gd name="T10" fmla="*/ 0 h 21600"/>
              <a:gd name="T11" fmla="*/ 21579 w 21579"/>
              <a:gd name="T12" fmla="*/ 21600 h 21600"/>
            </a:gdLst>
            <a:ahLst/>
            <a:cxnLst>
              <a:cxn ang="T6">
                <a:pos x="T0" y="T1"/>
              </a:cxn>
              <a:cxn ang="T7">
                <a:pos x="T2" y="T3"/>
              </a:cxn>
              <a:cxn ang="T8">
                <a:pos x="T4" y="T5"/>
              </a:cxn>
            </a:cxnLst>
            <a:rect l="T9" t="T10" r="T11" b="T12"/>
            <a:pathLst>
              <a:path w="21579" h="21600" fill="none" extrusionOk="0">
                <a:moveTo>
                  <a:pt x="-1" y="20649"/>
                </a:moveTo>
                <a:cubicBezTo>
                  <a:pt x="507" y="9115"/>
                  <a:pt x="9995" y="20"/>
                  <a:pt x="21541" y="0"/>
                </a:cubicBezTo>
              </a:path>
              <a:path w="21579" h="21600" stroke="0" extrusionOk="0">
                <a:moveTo>
                  <a:pt x="-1" y="20649"/>
                </a:moveTo>
                <a:cubicBezTo>
                  <a:pt x="507" y="9115"/>
                  <a:pt x="9995" y="20"/>
                  <a:pt x="21541" y="0"/>
                </a:cubicBezTo>
                <a:lnTo>
                  <a:pt x="21579" y="21600"/>
                </a:lnTo>
                <a:close/>
              </a:path>
            </a:pathLst>
          </a:custGeom>
          <a:noFill/>
          <a:ln w="57150" cap="rnd">
            <a:solidFill>
              <a:srgbClr val="FF003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Tree>
    <p:extLst>
      <p:ext uri="{BB962C8B-B14F-4D97-AF65-F5344CB8AC3E}">
        <p14:creationId xmlns:p14="http://schemas.microsoft.com/office/powerpoint/2010/main" val="267062323"/>
      </p:ext>
    </p:extLst>
  </p:cSld>
  <p:clrMapOvr>
    <a:masterClrMapping/>
  </p:clrMapOvr>
  <p:transition spd="med">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4211"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4212" name="Rectangle 4"/>
          <p:cNvSpPr>
            <a:spLocks noChangeArrowheads="1"/>
          </p:cNvSpPr>
          <p:nvPr/>
        </p:nvSpPr>
        <p:spPr bwMode="auto">
          <a:xfrm>
            <a:off x="1438275" y="3468688"/>
            <a:ext cx="7426134"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1685" name="Rectangle 5"/>
          <p:cNvSpPr>
            <a:spLocks noGrp="1" noChangeArrowheads="1"/>
          </p:cNvSpPr>
          <p:nvPr>
            <p:ph type="title"/>
          </p:nvPr>
        </p:nvSpPr>
        <p:spPr>
          <a:xfrm>
            <a:off x="457200" y="476672"/>
            <a:ext cx="8229600" cy="914400"/>
          </a:xfrm>
        </p:spPr>
        <p:txBody>
          <a:bodyPr/>
          <a:lstStyle/>
          <a:p>
            <a:pPr eaLnBrk="1" fontAlgn="auto" hangingPunct="1">
              <a:spcAft>
                <a:spcPts val="0"/>
              </a:spcAft>
              <a:defRPr/>
            </a:pPr>
            <a:r>
              <a:rPr lang="el-GR" sz="4000" dirty="0" smtClean="0"/>
              <a:t>Παράδειγμα σύμπτυξης - 5</a:t>
            </a:r>
          </a:p>
        </p:txBody>
      </p:sp>
      <p:sp>
        <p:nvSpPr>
          <p:cNvPr id="94214"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4215"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4216"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4217" name="Rectangle 9"/>
          <p:cNvSpPr>
            <a:spLocks noChangeArrowheads="1"/>
          </p:cNvSpPr>
          <p:nvPr/>
        </p:nvSpPr>
        <p:spPr bwMode="auto">
          <a:xfrm>
            <a:off x="1020763" y="4581525"/>
            <a:ext cx="5899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69 weeks</a:t>
            </a:r>
          </a:p>
        </p:txBody>
      </p:sp>
      <p:sp>
        <p:nvSpPr>
          <p:cNvPr id="94218" name="Rectangle 10"/>
          <p:cNvSpPr>
            <a:spLocks noChangeArrowheads="1"/>
          </p:cNvSpPr>
          <p:nvPr/>
        </p:nvSpPr>
        <p:spPr bwMode="auto">
          <a:xfrm>
            <a:off x="1020763" y="5021263"/>
            <a:ext cx="4845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δραστηριότητας </a:t>
            </a:r>
            <a:r>
              <a:rPr lang="en-US" altLang="el-GR" sz="2400" b="1" dirty="0">
                <a:latin typeface="Arial" charset="0"/>
              </a:rPr>
              <a:t>J </a:t>
            </a:r>
            <a:r>
              <a:rPr lang="el-GR" altLang="el-GR" sz="2400" b="1" dirty="0">
                <a:latin typeface="Arial" charset="0"/>
              </a:rPr>
              <a:t>για</a:t>
            </a:r>
          </a:p>
          <a:p>
            <a:r>
              <a:rPr lang="el-GR" altLang="el-GR" sz="2400" b="1" dirty="0">
                <a:latin typeface="Arial" charset="0"/>
              </a:rPr>
              <a:t>3</a:t>
            </a:r>
            <a:r>
              <a:rPr lang="en-US" altLang="el-GR" sz="2400" b="1" dirty="0">
                <a:latin typeface="Arial" charset="0"/>
              </a:rPr>
              <a:t> </a:t>
            </a:r>
            <a:r>
              <a:rPr lang="el-GR" altLang="el-GR" sz="2400" b="1" dirty="0">
                <a:latin typeface="Arial" charset="0"/>
              </a:rPr>
              <a:t>εβδομάδες </a:t>
            </a:r>
            <a:r>
              <a:rPr lang="en-US" altLang="el-GR" sz="2400" b="1" dirty="0">
                <a:latin typeface="Arial" charset="0"/>
              </a:rPr>
              <a:t>@ 1,000/</a:t>
            </a:r>
            <a:r>
              <a:rPr lang="el-GR" altLang="el-GR" sz="2400" b="1" dirty="0">
                <a:latin typeface="Arial" charset="0"/>
              </a:rPr>
              <a:t>εβδομάδα</a:t>
            </a:r>
            <a:endParaRPr lang="en-US" altLang="el-GR" sz="2400" b="1" dirty="0">
              <a:latin typeface="Arial" charset="0"/>
            </a:endParaRPr>
          </a:p>
        </p:txBody>
      </p:sp>
      <p:sp>
        <p:nvSpPr>
          <p:cNvPr id="94219" name="Rectangle 11"/>
          <p:cNvSpPr>
            <a:spLocks noChangeArrowheads="1"/>
          </p:cNvSpPr>
          <p:nvPr/>
        </p:nvSpPr>
        <p:spPr bwMode="auto">
          <a:xfrm>
            <a:off x="1533525" y="5927725"/>
            <a:ext cx="42830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3</a:t>
            </a:r>
            <a:r>
              <a:rPr lang="en-US" altLang="el-GR" sz="2400" b="1" dirty="0">
                <a:latin typeface="Arial" charset="0"/>
              </a:rPr>
              <a:t>(</a:t>
            </a:r>
            <a:r>
              <a:rPr lang="el-GR" altLang="el-GR" sz="2400" b="1" dirty="0">
                <a:latin typeface="Arial" charset="0"/>
              </a:rPr>
              <a:t>28</a:t>
            </a:r>
            <a:r>
              <a:rPr lang="en-US" altLang="el-GR" sz="2400" b="1" dirty="0">
                <a:latin typeface="Arial" charset="0"/>
              </a:rPr>
              <a:t>,000) – </a:t>
            </a:r>
            <a:r>
              <a:rPr lang="el-GR" altLang="el-GR" sz="2400" b="1" dirty="0">
                <a:latin typeface="Arial" charset="0"/>
              </a:rPr>
              <a:t>3</a:t>
            </a:r>
            <a:r>
              <a:rPr lang="en-US" altLang="el-GR" sz="2400" b="1" dirty="0">
                <a:latin typeface="Arial" charset="0"/>
              </a:rPr>
              <a:t>(1,000) = </a:t>
            </a:r>
            <a:r>
              <a:rPr lang="el-GR" altLang="el-GR" sz="2400" b="1" dirty="0">
                <a:latin typeface="Arial" charset="0"/>
              </a:rPr>
              <a:t>81</a:t>
            </a:r>
            <a:r>
              <a:rPr lang="en-US" altLang="el-GR" sz="2400" b="1" dirty="0">
                <a:latin typeface="Arial" charset="0"/>
              </a:rPr>
              <a:t>,000</a:t>
            </a:r>
            <a:endParaRPr lang="el-GR" altLang="el-GR" sz="2400" b="1" dirty="0">
              <a:latin typeface="Arial" charset="0"/>
            </a:endParaRPr>
          </a:p>
          <a:p>
            <a:r>
              <a:rPr lang="en-US" altLang="el-GR" sz="2000" b="1" dirty="0">
                <a:latin typeface="Arial" charset="0"/>
              </a:rPr>
              <a:t>2,624,000 – </a:t>
            </a:r>
            <a:r>
              <a:rPr lang="el-GR" altLang="el-GR" sz="2000" b="1" dirty="0">
                <a:latin typeface="Arial" charset="0"/>
              </a:rPr>
              <a:t>81</a:t>
            </a:r>
            <a:r>
              <a:rPr lang="en-US" altLang="el-GR" sz="2000" b="1" dirty="0">
                <a:latin typeface="Arial" charset="0"/>
              </a:rPr>
              <a:t>,000 = 2,</a:t>
            </a:r>
            <a:r>
              <a:rPr lang="el-GR" altLang="el-GR" sz="2000" b="1" dirty="0">
                <a:latin typeface="Arial" charset="0"/>
              </a:rPr>
              <a:t>543</a:t>
            </a:r>
            <a:r>
              <a:rPr lang="en-US" altLang="el-GR" sz="2000" b="1" dirty="0">
                <a:latin typeface="Arial" charset="0"/>
              </a:rPr>
              <a:t>,000</a:t>
            </a:r>
          </a:p>
        </p:txBody>
      </p:sp>
      <p:sp>
        <p:nvSpPr>
          <p:cNvPr id="94220" name="Arc 12"/>
          <p:cNvSpPr>
            <a:spLocks/>
          </p:cNvSpPr>
          <p:nvPr/>
        </p:nvSpPr>
        <p:spPr bwMode="auto">
          <a:xfrm rot="-288813">
            <a:off x="3703638" y="5681663"/>
            <a:ext cx="647700" cy="431800"/>
          </a:xfrm>
          <a:custGeom>
            <a:avLst/>
            <a:gdLst>
              <a:gd name="T0" fmla="*/ 0 w 21600"/>
              <a:gd name="T1" fmla="*/ 2147483647 h 16246"/>
              <a:gd name="T2" fmla="*/ 2147483647 w 21600"/>
              <a:gd name="T3" fmla="*/ 0 h 16246"/>
              <a:gd name="T4" fmla="*/ 2147483647 w 21600"/>
              <a:gd name="T5" fmla="*/ 2147483647 h 16246"/>
              <a:gd name="T6" fmla="*/ 0 60000 65536"/>
              <a:gd name="T7" fmla="*/ 0 60000 65536"/>
              <a:gd name="T8" fmla="*/ 0 60000 65536"/>
              <a:gd name="T9" fmla="*/ 0 w 21600"/>
              <a:gd name="T10" fmla="*/ 0 h 16246"/>
              <a:gd name="T11" fmla="*/ 21600 w 21600"/>
              <a:gd name="T12" fmla="*/ 16246 h 16246"/>
            </a:gdLst>
            <a:ahLst/>
            <a:cxnLst>
              <a:cxn ang="T6">
                <a:pos x="T0" y="T1"/>
              </a:cxn>
              <a:cxn ang="T7">
                <a:pos x="T2" y="T3"/>
              </a:cxn>
              <a:cxn ang="T8">
                <a:pos x="T4" y="T5"/>
              </a:cxn>
            </a:cxnLst>
            <a:rect l="T9" t="T10" r="T11" b="T12"/>
            <a:pathLst>
              <a:path w="21600" h="16246" fill="none" extrusionOk="0">
                <a:moveTo>
                  <a:pt x="0" y="16246"/>
                </a:moveTo>
                <a:cubicBezTo>
                  <a:pt x="0" y="10022"/>
                  <a:pt x="2684" y="4101"/>
                  <a:pt x="7365" y="0"/>
                </a:cubicBezTo>
              </a:path>
              <a:path w="21600" h="16246" stroke="0" extrusionOk="0">
                <a:moveTo>
                  <a:pt x="0" y="16246"/>
                </a:moveTo>
                <a:cubicBezTo>
                  <a:pt x="0" y="10022"/>
                  <a:pt x="2684" y="4101"/>
                  <a:pt x="7365" y="0"/>
                </a:cubicBezTo>
                <a:lnTo>
                  <a:pt x="21600" y="16246"/>
                </a:lnTo>
                <a:close/>
              </a:path>
            </a:pathLst>
          </a:custGeom>
          <a:noFill/>
          <a:ln w="57150" cap="rnd">
            <a:solidFill>
              <a:srgbClr val="FF003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94221" name="Line 13"/>
          <p:cNvSpPr>
            <a:spLocks noChangeShapeType="1"/>
          </p:cNvSpPr>
          <p:nvPr/>
        </p:nvSpPr>
        <p:spPr bwMode="auto">
          <a:xfrm>
            <a:off x="1331913" y="5734050"/>
            <a:ext cx="1944687" cy="287338"/>
          </a:xfrm>
          <a:prstGeom prst="line">
            <a:avLst/>
          </a:prstGeom>
          <a:noFill/>
          <a:ln w="57150">
            <a:solidFill>
              <a:srgbClr val="FF00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22" name="Oval 14"/>
          <p:cNvSpPr>
            <a:spLocks noChangeArrowheads="1"/>
          </p:cNvSpPr>
          <p:nvPr/>
        </p:nvSpPr>
        <p:spPr bwMode="auto">
          <a:xfrm>
            <a:off x="3900488" y="3789363"/>
            <a:ext cx="1482725" cy="576262"/>
          </a:xfrm>
          <a:prstGeom prst="ellipse">
            <a:avLst/>
          </a:prstGeom>
          <a:noFill/>
          <a:ln w="76200">
            <a:solidFill>
              <a:srgbClr val="FF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23" name="Arc 15"/>
          <p:cNvSpPr>
            <a:spLocks/>
          </p:cNvSpPr>
          <p:nvPr/>
        </p:nvSpPr>
        <p:spPr bwMode="auto">
          <a:xfrm>
            <a:off x="2268538" y="4360863"/>
            <a:ext cx="1727200" cy="1731962"/>
          </a:xfrm>
          <a:custGeom>
            <a:avLst/>
            <a:gdLst>
              <a:gd name="T0" fmla="*/ 0 w 21579"/>
              <a:gd name="T1" fmla="*/ 2147483647 h 21600"/>
              <a:gd name="T2" fmla="*/ 2147483647 w 21579"/>
              <a:gd name="T3" fmla="*/ 0 h 21600"/>
              <a:gd name="T4" fmla="*/ 2147483647 w 21579"/>
              <a:gd name="T5" fmla="*/ 2147483647 h 21600"/>
              <a:gd name="T6" fmla="*/ 0 60000 65536"/>
              <a:gd name="T7" fmla="*/ 0 60000 65536"/>
              <a:gd name="T8" fmla="*/ 0 60000 65536"/>
              <a:gd name="T9" fmla="*/ 0 w 21579"/>
              <a:gd name="T10" fmla="*/ 0 h 21600"/>
              <a:gd name="T11" fmla="*/ 21579 w 21579"/>
              <a:gd name="T12" fmla="*/ 21600 h 21600"/>
            </a:gdLst>
            <a:ahLst/>
            <a:cxnLst>
              <a:cxn ang="T6">
                <a:pos x="T0" y="T1"/>
              </a:cxn>
              <a:cxn ang="T7">
                <a:pos x="T2" y="T3"/>
              </a:cxn>
              <a:cxn ang="T8">
                <a:pos x="T4" y="T5"/>
              </a:cxn>
            </a:cxnLst>
            <a:rect l="T9" t="T10" r="T11" b="T12"/>
            <a:pathLst>
              <a:path w="21579" h="21600" fill="none" extrusionOk="0">
                <a:moveTo>
                  <a:pt x="-1" y="20649"/>
                </a:moveTo>
                <a:cubicBezTo>
                  <a:pt x="507" y="9115"/>
                  <a:pt x="9995" y="20"/>
                  <a:pt x="21541" y="0"/>
                </a:cubicBezTo>
              </a:path>
              <a:path w="21579" h="21600" stroke="0" extrusionOk="0">
                <a:moveTo>
                  <a:pt x="-1" y="20649"/>
                </a:moveTo>
                <a:cubicBezTo>
                  <a:pt x="507" y="9115"/>
                  <a:pt x="9995" y="20"/>
                  <a:pt x="21541" y="0"/>
                </a:cubicBezTo>
                <a:lnTo>
                  <a:pt x="21579" y="21600"/>
                </a:lnTo>
                <a:close/>
              </a:path>
            </a:pathLst>
          </a:custGeom>
          <a:noFill/>
          <a:ln w="57150" cap="rnd">
            <a:solidFill>
              <a:srgbClr val="FF003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grpSp>
        <p:nvGrpSpPr>
          <p:cNvPr id="94224" name="Group 16"/>
          <p:cNvGrpSpPr>
            <a:grpSpLocks/>
          </p:cNvGrpSpPr>
          <p:nvPr/>
        </p:nvGrpSpPr>
        <p:grpSpPr bwMode="auto">
          <a:xfrm>
            <a:off x="2960688" y="1347788"/>
            <a:ext cx="6183312" cy="5510212"/>
            <a:chOff x="1539" y="416"/>
            <a:chExt cx="3895" cy="3471"/>
          </a:xfrm>
        </p:grpSpPr>
        <p:sp>
          <p:nvSpPr>
            <p:cNvPr id="94225" name="Rectangle 17"/>
            <p:cNvSpPr>
              <a:spLocks noChangeArrowheads="1"/>
            </p:cNvSpPr>
            <p:nvPr/>
          </p:nvSpPr>
          <p:spPr bwMode="auto">
            <a:xfrm>
              <a:off x="1539" y="416"/>
              <a:ext cx="3895" cy="3471"/>
            </a:xfrm>
            <a:prstGeom prst="rect">
              <a:avLst/>
            </a:prstGeom>
            <a:solidFill>
              <a:srgbClr val="E3E8F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26" name="Line 18"/>
            <p:cNvSpPr>
              <a:spLocks noChangeShapeType="1"/>
            </p:cNvSpPr>
            <p:nvPr/>
          </p:nvSpPr>
          <p:spPr bwMode="auto">
            <a:xfrm>
              <a:off x="3343" y="2165"/>
              <a:ext cx="26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27" name="Freeform 19"/>
            <p:cNvSpPr>
              <a:spLocks/>
            </p:cNvSpPr>
            <p:nvPr/>
          </p:nvSpPr>
          <p:spPr bwMode="auto">
            <a:xfrm>
              <a:off x="4639" y="2018"/>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4228" name="Rectangle 20"/>
            <p:cNvSpPr>
              <a:spLocks noChangeArrowheads="1"/>
            </p:cNvSpPr>
            <p:nvPr/>
          </p:nvSpPr>
          <p:spPr bwMode="auto">
            <a:xfrm>
              <a:off x="4625" y="2065"/>
              <a:ext cx="47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Finish</a:t>
              </a:r>
            </a:p>
          </p:txBody>
        </p:sp>
        <p:sp>
          <p:nvSpPr>
            <p:cNvPr id="94229" name="Line 21"/>
            <p:cNvSpPr>
              <a:spLocks noChangeShapeType="1"/>
            </p:cNvSpPr>
            <p:nvPr/>
          </p:nvSpPr>
          <p:spPr bwMode="auto">
            <a:xfrm flipV="1">
              <a:off x="2708" y="1103"/>
              <a:ext cx="359" cy="3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0" name="Line 22"/>
            <p:cNvSpPr>
              <a:spLocks noChangeShapeType="1"/>
            </p:cNvSpPr>
            <p:nvPr/>
          </p:nvSpPr>
          <p:spPr bwMode="auto">
            <a:xfrm>
              <a:off x="3363" y="1031"/>
              <a:ext cx="866" cy="46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1" name="Line 23"/>
            <p:cNvSpPr>
              <a:spLocks noChangeShapeType="1"/>
            </p:cNvSpPr>
            <p:nvPr/>
          </p:nvSpPr>
          <p:spPr bwMode="auto">
            <a:xfrm>
              <a:off x="2751" y="1562"/>
              <a:ext cx="26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2" name="Line 24"/>
            <p:cNvSpPr>
              <a:spLocks noChangeShapeType="1"/>
            </p:cNvSpPr>
            <p:nvPr/>
          </p:nvSpPr>
          <p:spPr bwMode="auto">
            <a:xfrm>
              <a:off x="3364" y="1562"/>
              <a:ext cx="86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3" name="Line 25"/>
            <p:cNvSpPr>
              <a:spLocks noChangeShapeType="1"/>
            </p:cNvSpPr>
            <p:nvPr/>
          </p:nvSpPr>
          <p:spPr bwMode="auto">
            <a:xfrm>
              <a:off x="4508" y="1675"/>
              <a:ext cx="244" cy="33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4" name="Line 26"/>
            <p:cNvSpPr>
              <a:spLocks noChangeShapeType="1"/>
            </p:cNvSpPr>
            <p:nvPr/>
          </p:nvSpPr>
          <p:spPr bwMode="auto">
            <a:xfrm flipV="1">
              <a:off x="4441" y="1779"/>
              <a:ext cx="0" cy="869"/>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5" name="Line 27"/>
            <p:cNvSpPr>
              <a:spLocks noChangeShapeType="1"/>
            </p:cNvSpPr>
            <p:nvPr/>
          </p:nvSpPr>
          <p:spPr bwMode="auto">
            <a:xfrm>
              <a:off x="3931" y="2235"/>
              <a:ext cx="340" cy="36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6" name="Line 28"/>
            <p:cNvSpPr>
              <a:spLocks noChangeShapeType="1"/>
            </p:cNvSpPr>
            <p:nvPr/>
          </p:nvSpPr>
          <p:spPr bwMode="auto">
            <a:xfrm>
              <a:off x="3354"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7" name="Line 29"/>
            <p:cNvSpPr>
              <a:spLocks noChangeShapeType="1"/>
            </p:cNvSpPr>
            <p:nvPr/>
          </p:nvSpPr>
          <p:spPr bwMode="auto">
            <a:xfrm>
              <a:off x="3960"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8" name="Line 30"/>
            <p:cNvSpPr>
              <a:spLocks noChangeShapeType="1"/>
            </p:cNvSpPr>
            <p:nvPr/>
          </p:nvSpPr>
          <p:spPr bwMode="auto">
            <a:xfrm flipV="1">
              <a:off x="3380" y="2862"/>
              <a:ext cx="882" cy="46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39" name="Line 31"/>
            <p:cNvSpPr>
              <a:spLocks noChangeShapeType="1"/>
            </p:cNvSpPr>
            <p:nvPr/>
          </p:nvSpPr>
          <p:spPr bwMode="auto">
            <a:xfrm>
              <a:off x="2751"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40" name="Line 32"/>
            <p:cNvSpPr>
              <a:spLocks noChangeShapeType="1"/>
            </p:cNvSpPr>
            <p:nvPr/>
          </p:nvSpPr>
          <p:spPr bwMode="auto">
            <a:xfrm>
              <a:off x="2707" y="2835"/>
              <a:ext cx="356" cy="38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41" name="Line 33"/>
            <p:cNvSpPr>
              <a:spLocks noChangeShapeType="1"/>
            </p:cNvSpPr>
            <p:nvPr/>
          </p:nvSpPr>
          <p:spPr bwMode="auto">
            <a:xfrm>
              <a:off x="2317" y="2272"/>
              <a:ext cx="188" cy="291"/>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42" name="Line 34"/>
            <p:cNvSpPr>
              <a:spLocks noChangeShapeType="1"/>
            </p:cNvSpPr>
            <p:nvPr/>
          </p:nvSpPr>
          <p:spPr bwMode="auto">
            <a:xfrm flipV="1">
              <a:off x="2308" y="1729"/>
              <a:ext cx="193" cy="3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43" name="Line 35"/>
            <p:cNvSpPr>
              <a:spLocks noChangeShapeType="1"/>
            </p:cNvSpPr>
            <p:nvPr/>
          </p:nvSpPr>
          <p:spPr bwMode="auto">
            <a:xfrm>
              <a:off x="2716" y="1659"/>
              <a:ext cx="360" cy="34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4244" name="Freeform 36"/>
            <p:cNvSpPr>
              <a:spLocks/>
            </p:cNvSpPr>
            <p:nvPr/>
          </p:nvSpPr>
          <p:spPr bwMode="auto">
            <a:xfrm>
              <a:off x="2048" y="2018"/>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4245" name="Rectangle 37"/>
            <p:cNvSpPr>
              <a:spLocks noChangeArrowheads="1"/>
            </p:cNvSpPr>
            <p:nvPr/>
          </p:nvSpPr>
          <p:spPr bwMode="auto">
            <a:xfrm>
              <a:off x="2077" y="2065"/>
              <a:ext cx="3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Start</a:t>
              </a:r>
            </a:p>
          </p:txBody>
        </p:sp>
        <p:grpSp>
          <p:nvGrpSpPr>
            <p:cNvPr id="94246" name="Group 38"/>
            <p:cNvGrpSpPr>
              <a:grpSpLocks/>
            </p:cNvGrpSpPr>
            <p:nvPr/>
          </p:nvGrpSpPr>
          <p:grpSpPr bwMode="auto">
            <a:xfrm>
              <a:off x="2434" y="1356"/>
              <a:ext cx="414" cy="414"/>
              <a:chOff x="2426" y="1411"/>
              <a:chExt cx="414" cy="414"/>
            </a:xfrm>
          </p:grpSpPr>
          <p:sp>
            <p:nvSpPr>
              <p:cNvPr id="94272" name="Oval 39"/>
              <p:cNvSpPr>
                <a:spLocks noChangeArrowheads="1"/>
              </p:cNvSpPr>
              <p:nvPr/>
            </p:nvSpPr>
            <p:spPr bwMode="auto">
              <a:xfrm>
                <a:off x="2426" y="1411"/>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73" name="Text Box 40"/>
              <p:cNvSpPr txBox="1">
                <a:spLocks noChangeArrowheads="1"/>
              </p:cNvSpPr>
              <p:nvPr/>
            </p:nvSpPr>
            <p:spPr bwMode="auto">
              <a:xfrm>
                <a:off x="2504" y="1435"/>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A</a:t>
                </a:r>
              </a:p>
              <a:p>
                <a:pPr algn="ctr"/>
                <a:r>
                  <a:rPr lang="en-US" altLang="el-GR" sz="1600" b="1" dirty="0">
                    <a:latin typeface="Arial" charset="0"/>
                  </a:rPr>
                  <a:t>12</a:t>
                </a:r>
              </a:p>
            </p:txBody>
          </p:sp>
        </p:grpSp>
        <p:sp>
          <p:nvSpPr>
            <p:cNvPr id="94247" name="Oval 41"/>
            <p:cNvSpPr>
              <a:spLocks noChangeArrowheads="1"/>
            </p:cNvSpPr>
            <p:nvPr/>
          </p:nvSpPr>
          <p:spPr bwMode="auto">
            <a:xfrm>
              <a:off x="2434"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48" name="Text Box 42"/>
            <p:cNvSpPr txBox="1">
              <a:spLocks noChangeArrowheads="1"/>
            </p:cNvSpPr>
            <p:nvPr/>
          </p:nvSpPr>
          <p:spPr bwMode="auto">
            <a:xfrm>
              <a:off x="2537" y="2568"/>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B</a:t>
              </a:r>
            </a:p>
            <a:p>
              <a:pPr algn="ctr"/>
              <a:r>
                <a:rPr lang="en-US" altLang="el-GR" sz="1600" b="1" dirty="0">
                  <a:latin typeface="Arial" charset="0"/>
                </a:rPr>
                <a:t>9</a:t>
              </a:r>
            </a:p>
          </p:txBody>
        </p:sp>
        <p:grpSp>
          <p:nvGrpSpPr>
            <p:cNvPr id="94249" name="Group 43"/>
            <p:cNvGrpSpPr>
              <a:grpSpLocks/>
            </p:cNvGrpSpPr>
            <p:nvPr/>
          </p:nvGrpSpPr>
          <p:grpSpPr bwMode="auto">
            <a:xfrm>
              <a:off x="3021" y="1957"/>
              <a:ext cx="414" cy="414"/>
              <a:chOff x="3022" y="2007"/>
              <a:chExt cx="414" cy="414"/>
            </a:xfrm>
          </p:grpSpPr>
          <p:sp>
            <p:nvSpPr>
              <p:cNvPr id="94270" name="Oval 44"/>
              <p:cNvSpPr>
                <a:spLocks noChangeArrowheads="1"/>
              </p:cNvSpPr>
              <p:nvPr/>
            </p:nvSpPr>
            <p:spPr bwMode="auto">
              <a:xfrm>
                <a:off x="3022" y="2007"/>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71" name="Text Box 45"/>
              <p:cNvSpPr txBox="1">
                <a:spLocks noChangeArrowheads="1"/>
              </p:cNvSpPr>
              <p:nvPr/>
            </p:nvSpPr>
            <p:spPr bwMode="auto">
              <a:xfrm>
                <a:off x="3100" y="2031"/>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C</a:t>
                </a:r>
              </a:p>
              <a:p>
                <a:pPr algn="ctr"/>
                <a:r>
                  <a:rPr lang="en-US" altLang="el-GR" sz="1600" b="1" dirty="0">
                    <a:latin typeface="Arial" charset="0"/>
                  </a:rPr>
                  <a:t>10</a:t>
                </a:r>
              </a:p>
            </p:txBody>
          </p:sp>
        </p:grpSp>
        <p:sp>
          <p:nvSpPr>
            <p:cNvPr id="94250" name="Oval 46"/>
            <p:cNvSpPr>
              <a:spLocks noChangeArrowheads="1"/>
            </p:cNvSpPr>
            <p:nvPr/>
          </p:nvSpPr>
          <p:spPr bwMode="auto">
            <a:xfrm>
              <a:off x="3020"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51" name="Text Box 47"/>
            <p:cNvSpPr txBox="1">
              <a:spLocks noChangeArrowheads="1"/>
            </p:cNvSpPr>
            <p:nvPr/>
          </p:nvSpPr>
          <p:spPr bwMode="auto">
            <a:xfrm>
              <a:off x="3098" y="2568"/>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D</a:t>
              </a:r>
            </a:p>
            <a:p>
              <a:pPr algn="ctr"/>
              <a:r>
                <a:rPr lang="en-US" altLang="el-GR" sz="1600" b="1" dirty="0">
                  <a:latin typeface="Arial" charset="0"/>
                </a:rPr>
                <a:t>10</a:t>
              </a:r>
            </a:p>
          </p:txBody>
        </p:sp>
        <p:grpSp>
          <p:nvGrpSpPr>
            <p:cNvPr id="94252" name="Group 48"/>
            <p:cNvGrpSpPr>
              <a:grpSpLocks/>
            </p:cNvGrpSpPr>
            <p:nvPr/>
          </p:nvGrpSpPr>
          <p:grpSpPr bwMode="auto">
            <a:xfrm>
              <a:off x="3021" y="3173"/>
              <a:ext cx="414" cy="414"/>
              <a:chOff x="3002" y="3167"/>
              <a:chExt cx="414" cy="414"/>
            </a:xfrm>
          </p:grpSpPr>
          <p:sp>
            <p:nvSpPr>
              <p:cNvPr id="94268" name="Oval 49"/>
              <p:cNvSpPr>
                <a:spLocks noChangeArrowheads="1"/>
              </p:cNvSpPr>
              <p:nvPr/>
            </p:nvSpPr>
            <p:spPr bwMode="auto">
              <a:xfrm>
                <a:off x="3002" y="3167"/>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69" name="Text Box 50"/>
              <p:cNvSpPr txBox="1">
                <a:spLocks noChangeArrowheads="1"/>
              </p:cNvSpPr>
              <p:nvPr/>
            </p:nvSpPr>
            <p:spPr bwMode="auto">
              <a:xfrm>
                <a:off x="3080" y="3191"/>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E</a:t>
                </a:r>
              </a:p>
              <a:p>
                <a:pPr algn="ctr"/>
                <a:r>
                  <a:rPr lang="en-US" altLang="el-GR" sz="1600" b="1" dirty="0">
                    <a:latin typeface="Arial" charset="0"/>
                  </a:rPr>
                  <a:t>24</a:t>
                </a:r>
              </a:p>
            </p:txBody>
          </p:sp>
        </p:grpSp>
        <p:grpSp>
          <p:nvGrpSpPr>
            <p:cNvPr id="94253" name="Group 51"/>
            <p:cNvGrpSpPr>
              <a:grpSpLocks/>
            </p:cNvGrpSpPr>
            <p:nvPr/>
          </p:nvGrpSpPr>
          <p:grpSpPr bwMode="auto">
            <a:xfrm>
              <a:off x="3020" y="1355"/>
              <a:ext cx="414" cy="414"/>
              <a:chOff x="3038" y="1423"/>
              <a:chExt cx="414" cy="414"/>
            </a:xfrm>
          </p:grpSpPr>
          <p:sp>
            <p:nvSpPr>
              <p:cNvPr id="94266" name="Oval 52"/>
              <p:cNvSpPr>
                <a:spLocks noChangeArrowheads="1"/>
              </p:cNvSpPr>
              <p:nvPr/>
            </p:nvSpPr>
            <p:spPr bwMode="auto">
              <a:xfrm>
                <a:off x="3038" y="1423"/>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67" name="Text Box 53"/>
              <p:cNvSpPr txBox="1">
                <a:spLocks noChangeArrowheads="1"/>
              </p:cNvSpPr>
              <p:nvPr/>
            </p:nvSpPr>
            <p:spPr bwMode="auto">
              <a:xfrm>
                <a:off x="3116" y="1447"/>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F</a:t>
                </a:r>
              </a:p>
              <a:p>
                <a:pPr algn="ctr"/>
                <a:r>
                  <a:rPr lang="en-US" altLang="el-GR" sz="1600" b="1" dirty="0">
                    <a:latin typeface="Arial" charset="0"/>
                  </a:rPr>
                  <a:t>10</a:t>
                </a:r>
              </a:p>
            </p:txBody>
          </p:sp>
        </p:grpSp>
        <p:grpSp>
          <p:nvGrpSpPr>
            <p:cNvPr id="94254" name="Group 54"/>
            <p:cNvGrpSpPr>
              <a:grpSpLocks/>
            </p:cNvGrpSpPr>
            <p:nvPr/>
          </p:nvGrpSpPr>
          <p:grpSpPr bwMode="auto">
            <a:xfrm>
              <a:off x="3626" y="1958"/>
              <a:ext cx="414" cy="414"/>
              <a:chOff x="3618" y="2011"/>
              <a:chExt cx="414" cy="414"/>
            </a:xfrm>
          </p:grpSpPr>
          <p:sp>
            <p:nvSpPr>
              <p:cNvPr id="94264" name="Oval 55"/>
              <p:cNvSpPr>
                <a:spLocks noChangeArrowheads="1"/>
              </p:cNvSpPr>
              <p:nvPr/>
            </p:nvSpPr>
            <p:spPr bwMode="auto">
              <a:xfrm>
                <a:off x="3618" y="2011"/>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65" name="Text Box 56"/>
              <p:cNvSpPr txBox="1">
                <a:spLocks noChangeArrowheads="1"/>
              </p:cNvSpPr>
              <p:nvPr/>
            </p:nvSpPr>
            <p:spPr bwMode="auto">
              <a:xfrm>
                <a:off x="3696" y="2035"/>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G</a:t>
                </a:r>
              </a:p>
              <a:p>
                <a:pPr algn="ctr"/>
                <a:r>
                  <a:rPr lang="en-US" altLang="el-GR" sz="1600" b="1" dirty="0">
                    <a:latin typeface="Arial" charset="0"/>
                  </a:rPr>
                  <a:t>35</a:t>
                </a:r>
              </a:p>
            </p:txBody>
          </p:sp>
        </p:grpSp>
        <p:sp>
          <p:nvSpPr>
            <p:cNvPr id="94255" name="Oval 57"/>
            <p:cNvSpPr>
              <a:spLocks noChangeArrowheads="1"/>
            </p:cNvSpPr>
            <p:nvPr/>
          </p:nvSpPr>
          <p:spPr bwMode="auto">
            <a:xfrm>
              <a:off x="3626" y="2543"/>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56" name="Text Box 58"/>
            <p:cNvSpPr txBox="1">
              <a:spLocks noChangeArrowheads="1"/>
            </p:cNvSpPr>
            <p:nvPr/>
          </p:nvSpPr>
          <p:spPr bwMode="auto">
            <a:xfrm>
              <a:off x="3704" y="2567"/>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H</a:t>
              </a:r>
            </a:p>
            <a:p>
              <a:pPr algn="ctr"/>
              <a:r>
                <a:rPr lang="en-US" altLang="el-GR" sz="1600" b="1" dirty="0">
                  <a:latin typeface="Arial" charset="0"/>
                </a:rPr>
                <a:t>40</a:t>
              </a:r>
            </a:p>
          </p:txBody>
        </p:sp>
        <p:grpSp>
          <p:nvGrpSpPr>
            <p:cNvPr id="94257" name="Group 59"/>
            <p:cNvGrpSpPr>
              <a:grpSpLocks/>
            </p:cNvGrpSpPr>
            <p:nvPr/>
          </p:nvGrpSpPr>
          <p:grpSpPr bwMode="auto">
            <a:xfrm>
              <a:off x="3021" y="756"/>
              <a:ext cx="414" cy="414"/>
              <a:chOff x="3086" y="815"/>
              <a:chExt cx="414" cy="414"/>
            </a:xfrm>
          </p:grpSpPr>
          <p:sp>
            <p:nvSpPr>
              <p:cNvPr id="94262" name="Oval 60"/>
              <p:cNvSpPr>
                <a:spLocks noChangeArrowheads="1"/>
              </p:cNvSpPr>
              <p:nvPr/>
            </p:nvSpPr>
            <p:spPr bwMode="auto">
              <a:xfrm>
                <a:off x="3086" y="815"/>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63" name="Text Box 61"/>
              <p:cNvSpPr txBox="1">
                <a:spLocks noChangeArrowheads="1"/>
              </p:cNvSpPr>
              <p:nvPr/>
            </p:nvSpPr>
            <p:spPr bwMode="auto">
              <a:xfrm>
                <a:off x="3164" y="839"/>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I</a:t>
                </a:r>
              </a:p>
              <a:p>
                <a:pPr algn="ctr"/>
                <a:r>
                  <a:rPr lang="en-US" altLang="el-GR" sz="1600" b="1" dirty="0">
                    <a:latin typeface="Arial" charset="0"/>
                  </a:rPr>
                  <a:t>15</a:t>
                </a:r>
              </a:p>
            </p:txBody>
          </p:sp>
        </p:grpSp>
        <p:sp>
          <p:nvSpPr>
            <p:cNvPr id="94258" name="Oval 62"/>
            <p:cNvSpPr>
              <a:spLocks noChangeArrowheads="1"/>
            </p:cNvSpPr>
            <p:nvPr/>
          </p:nvSpPr>
          <p:spPr bwMode="auto">
            <a:xfrm>
              <a:off x="4234"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67711" name="Text Box 63"/>
            <p:cNvSpPr txBox="1">
              <a:spLocks noChangeArrowheads="1"/>
            </p:cNvSpPr>
            <p:nvPr/>
          </p:nvSpPr>
          <p:spPr bwMode="auto">
            <a:xfrm>
              <a:off x="4348" y="2568"/>
              <a:ext cx="187"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J</a:t>
              </a:r>
            </a:p>
            <a:p>
              <a:pPr algn="ctr" defTabSz="762000" eaLnBrk="0" hangingPunct="0">
                <a:defRPr/>
              </a:pPr>
              <a:r>
                <a:rPr lang="en-US" sz="1600" b="1" dirty="0">
                  <a:effectLst>
                    <a:outerShdw blurRad="38100" dist="38100" dir="2700000" algn="tl">
                      <a:srgbClr val="C0C0C0"/>
                    </a:outerShdw>
                  </a:effectLst>
                  <a:latin typeface="Arial" charset="0"/>
                </a:rPr>
                <a:t>1</a:t>
              </a:r>
              <a:endParaRPr lang="en-US" sz="1600" b="1" dirty="0">
                <a:latin typeface="Arial" charset="0"/>
              </a:endParaRPr>
            </a:p>
          </p:txBody>
        </p:sp>
        <p:sp>
          <p:nvSpPr>
            <p:cNvPr id="94260" name="Oval 64"/>
            <p:cNvSpPr>
              <a:spLocks noChangeArrowheads="1"/>
            </p:cNvSpPr>
            <p:nvPr/>
          </p:nvSpPr>
          <p:spPr bwMode="auto">
            <a:xfrm>
              <a:off x="4234" y="1356"/>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4261" name="Text Box 65"/>
            <p:cNvSpPr txBox="1">
              <a:spLocks noChangeArrowheads="1"/>
            </p:cNvSpPr>
            <p:nvPr/>
          </p:nvSpPr>
          <p:spPr bwMode="auto">
            <a:xfrm>
              <a:off x="4337" y="1380"/>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K</a:t>
              </a:r>
            </a:p>
            <a:p>
              <a:pPr algn="ctr"/>
              <a:r>
                <a:rPr lang="en-US" altLang="el-GR" sz="1600" b="1" dirty="0">
                  <a:latin typeface="Arial" charset="0"/>
                </a:rPr>
                <a:t>6</a:t>
              </a:r>
            </a:p>
          </p:txBody>
        </p:sp>
      </p:grpSp>
    </p:spTree>
    <p:extLst>
      <p:ext uri="{BB962C8B-B14F-4D97-AF65-F5344CB8AC3E}">
        <p14:creationId xmlns:p14="http://schemas.microsoft.com/office/powerpoint/2010/main" val="504084446"/>
      </p:ext>
    </p:extLst>
  </p:cSld>
  <p:clrMapOvr>
    <a:masterClrMapping/>
  </p:clrMapOvr>
  <p:transition spd="med">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5235" name="Rectangle 3"/>
          <p:cNvSpPr>
            <a:spLocks noChangeArrowheads="1"/>
          </p:cNvSpPr>
          <p:nvPr/>
        </p:nvSpPr>
        <p:spPr bwMode="auto">
          <a:xfrm>
            <a:off x="1157288" y="2370138"/>
            <a:ext cx="7224712" cy="1003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a:t>
            </a:r>
            <a:r>
              <a:rPr lang="el-GR" altLang="el-GR" b="1" dirty="0"/>
              <a:t>εβδομάδες</a:t>
            </a:r>
            <a:endParaRPr lang="en-US" altLang="el-GR" sz="2000" b="1" dirty="0">
              <a:latin typeface="Arial" charset="0"/>
            </a:endParaRP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a:t>
            </a:r>
            <a:r>
              <a:rPr lang="el-GR" altLang="el-GR" b="1" dirty="0"/>
              <a:t>εβδομάδες</a:t>
            </a:r>
            <a:endParaRPr lang="en-US" altLang="el-GR" sz="2000" b="1" dirty="0">
              <a:latin typeface="Arial" charset="0"/>
            </a:endParaRP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5236"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2709" name="Rectangle 5"/>
          <p:cNvSpPr>
            <a:spLocks noGrp="1" noChangeArrowheads="1"/>
          </p:cNvSpPr>
          <p:nvPr>
            <p:ph type="title"/>
          </p:nvPr>
        </p:nvSpPr>
        <p:spPr/>
        <p:txBody>
          <a:bodyPr/>
          <a:lstStyle/>
          <a:p>
            <a:pPr eaLnBrk="1" fontAlgn="auto" hangingPunct="1">
              <a:spcAft>
                <a:spcPts val="0"/>
              </a:spcAft>
              <a:defRPr/>
            </a:pPr>
            <a:r>
              <a:rPr lang="el-GR" sz="4000" dirty="0" smtClean="0"/>
              <a:t>Παράδειγμα σύμπτυξης - 6</a:t>
            </a:r>
          </a:p>
        </p:txBody>
      </p:sp>
      <p:sp>
        <p:nvSpPr>
          <p:cNvPr id="95238"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5239"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5240"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5241" name="Rectangle 9"/>
          <p:cNvSpPr>
            <a:spLocks noChangeArrowheads="1"/>
          </p:cNvSpPr>
          <p:nvPr/>
        </p:nvSpPr>
        <p:spPr bwMode="auto">
          <a:xfrm>
            <a:off x="1020763" y="4767263"/>
            <a:ext cx="65500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66 </a:t>
            </a:r>
            <a:r>
              <a:rPr lang="el-GR" altLang="el-GR" sz="2400" b="1" dirty="0">
                <a:latin typeface="Arial" charset="0"/>
              </a:rPr>
              <a:t>εβδομάδες</a:t>
            </a:r>
            <a:endParaRPr lang="en-US" altLang="el-GR" sz="2400" b="1" dirty="0">
              <a:latin typeface="Arial" charset="0"/>
            </a:endParaRPr>
          </a:p>
        </p:txBody>
      </p:sp>
      <p:sp>
        <p:nvSpPr>
          <p:cNvPr id="95242" name="Rectangle 10"/>
          <p:cNvSpPr>
            <a:spLocks noChangeArrowheads="1"/>
          </p:cNvSpPr>
          <p:nvPr/>
        </p:nvSpPr>
        <p:spPr bwMode="auto">
          <a:xfrm>
            <a:off x="1020763" y="5207000"/>
            <a:ext cx="72374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a:t>
            </a:r>
            <a:r>
              <a:rPr lang="en-US" altLang="el-GR" sz="2400" b="1" dirty="0">
                <a:latin typeface="Arial" charset="0"/>
              </a:rPr>
              <a:t> D </a:t>
            </a:r>
            <a:r>
              <a:rPr lang="el-GR" altLang="el-GR" sz="2400" b="1" dirty="0">
                <a:latin typeface="Arial" charset="0"/>
              </a:rPr>
              <a:t>για</a:t>
            </a:r>
            <a:r>
              <a:rPr lang="en-US" altLang="el-GR" sz="2400" b="1" dirty="0">
                <a:latin typeface="Arial" charset="0"/>
              </a:rPr>
              <a:t> 2 </a:t>
            </a:r>
            <a:r>
              <a:rPr lang="el-GR" altLang="el-GR" sz="2400" b="1" dirty="0">
                <a:latin typeface="Arial" charset="0"/>
              </a:rPr>
              <a:t>εβδομάδες </a:t>
            </a:r>
            <a:r>
              <a:rPr lang="en-US" altLang="el-GR" sz="2400" b="1" dirty="0">
                <a:latin typeface="Arial" charset="0"/>
              </a:rPr>
              <a:t>@ 2,000/</a:t>
            </a:r>
            <a:r>
              <a:rPr lang="el-GR" altLang="el-GR" sz="2400" b="1" dirty="0">
                <a:latin typeface="Arial" charset="0"/>
              </a:rPr>
              <a:t>εβδομάδα</a:t>
            </a:r>
            <a:endParaRPr lang="en-US" altLang="el-GR" sz="2400" b="1" dirty="0">
              <a:latin typeface="Arial" charset="0"/>
            </a:endParaRPr>
          </a:p>
        </p:txBody>
      </p:sp>
      <p:sp>
        <p:nvSpPr>
          <p:cNvPr id="95243" name="Rectangle 11"/>
          <p:cNvSpPr>
            <a:spLocks noChangeArrowheads="1"/>
          </p:cNvSpPr>
          <p:nvPr/>
        </p:nvSpPr>
        <p:spPr bwMode="auto">
          <a:xfrm>
            <a:off x="1531938" y="5705475"/>
            <a:ext cx="50276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2</a:t>
            </a:r>
            <a:r>
              <a:rPr lang="el-GR" altLang="el-GR" sz="2400" b="1" dirty="0">
                <a:latin typeface="Arial" charset="0"/>
              </a:rPr>
              <a:t>0</a:t>
            </a:r>
            <a:r>
              <a:rPr lang="en-US" altLang="el-GR" sz="2400" b="1" dirty="0">
                <a:latin typeface="Arial" charset="0"/>
              </a:rPr>
              <a:t>,000 + 8,000 – 2(2,000) = </a:t>
            </a:r>
            <a:r>
              <a:rPr lang="el-GR" altLang="el-GR" sz="2400" b="1" dirty="0">
                <a:latin typeface="Arial" charset="0"/>
              </a:rPr>
              <a:t>24</a:t>
            </a:r>
            <a:r>
              <a:rPr lang="en-US" altLang="el-GR" sz="2400" b="1" dirty="0">
                <a:latin typeface="Arial" charset="0"/>
              </a:rPr>
              <a:t>,000</a:t>
            </a:r>
          </a:p>
          <a:p>
            <a:r>
              <a:rPr lang="en-US" altLang="el-GR" sz="2400" b="1" dirty="0">
                <a:latin typeface="Arial" charset="0"/>
              </a:rPr>
              <a:t>2,543,000 – </a:t>
            </a:r>
            <a:r>
              <a:rPr lang="el-GR" altLang="el-GR" sz="2400" b="1" dirty="0">
                <a:latin typeface="Arial" charset="0"/>
              </a:rPr>
              <a:t>24</a:t>
            </a:r>
            <a:r>
              <a:rPr lang="en-US" altLang="el-GR" sz="2400" b="1" dirty="0">
                <a:latin typeface="Arial" charset="0"/>
              </a:rPr>
              <a:t>,000 = 2,5</a:t>
            </a:r>
            <a:r>
              <a:rPr lang="el-GR" altLang="el-GR" sz="2400" b="1" dirty="0">
                <a:latin typeface="Arial" charset="0"/>
              </a:rPr>
              <a:t>19</a:t>
            </a:r>
            <a:r>
              <a:rPr lang="en-US" altLang="el-GR" sz="2400" b="1" dirty="0">
                <a:latin typeface="Arial" charset="0"/>
              </a:rPr>
              <a:t>,000</a:t>
            </a:r>
          </a:p>
        </p:txBody>
      </p:sp>
    </p:spTree>
    <p:extLst>
      <p:ext uri="{BB962C8B-B14F-4D97-AF65-F5344CB8AC3E}">
        <p14:creationId xmlns:p14="http://schemas.microsoft.com/office/powerpoint/2010/main" val="3959039438"/>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025525" y="1616075"/>
            <a:ext cx="7092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latin typeface="Arial" charset="0"/>
            </a:endParaRPr>
          </a:p>
          <a:p>
            <a:endParaRPr lang="en-US" altLang="el-GR" sz="2400" b="1">
              <a:latin typeface="Arial" charset="0"/>
            </a:endParaRPr>
          </a:p>
          <a:p>
            <a:r>
              <a:rPr lang="en-US" altLang="el-GR" sz="2000" b="1">
                <a:latin typeface="Arial" charset="0"/>
              </a:rPr>
              <a:t>S </a:t>
            </a:r>
            <a:r>
              <a:rPr lang="el-GR" altLang="el-GR" sz="2000" b="1">
                <a:latin typeface="Arial" charset="0"/>
              </a:rPr>
              <a:t>και </a:t>
            </a:r>
            <a:r>
              <a:rPr lang="en-US" altLang="el-GR" sz="2000" b="1">
                <a:latin typeface="Arial" charset="0"/>
              </a:rPr>
              <a:t>T </a:t>
            </a:r>
            <a:r>
              <a:rPr lang="el-GR" altLang="el-GR" sz="2000" b="1">
                <a:latin typeface="Arial" charset="0"/>
              </a:rPr>
              <a:t>πρέπει να τελειώσουν πριν ξεκινήσει η </a:t>
            </a:r>
            <a:r>
              <a:rPr lang="en-US" altLang="el-GR" sz="2000" b="1">
                <a:latin typeface="Arial" charset="0"/>
              </a:rPr>
              <a:t>U.</a:t>
            </a:r>
          </a:p>
        </p:txBody>
      </p:sp>
      <p:grpSp>
        <p:nvGrpSpPr>
          <p:cNvPr id="24579" name="Group 4"/>
          <p:cNvGrpSpPr>
            <a:grpSpLocks/>
          </p:cNvGrpSpPr>
          <p:nvPr/>
        </p:nvGrpSpPr>
        <p:grpSpPr bwMode="auto">
          <a:xfrm>
            <a:off x="860425" y="3429000"/>
            <a:ext cx="7421563" cy="2744788"/>
            <a:chOff x="542" y="2160"/>
            <a:chExt cx="4675" cy="1729"/>
          </a:xfrm>
        </p:grpSpPr>
        <p:sp>
          <p:nvSpPr>
            <p:cNvPr id="24581" name="Rectangle 5"/>
            <p:cNvSpPr>
              <a:spLocks noChangeArrowheads="1"/>
            </p:cNvSpPr>
            <p:nvPr/>
          </p:nvSpPr>
          <p:spPr bwMode="auto">
            <a:xfrm>
              <a:off x="542" y="2160"/>
              <a:ext cx="4675" cy="1729"/>
            </a:xfrm>
            <a:prstGeom prst="rect">
              <a:avLst/>
            </a:prstGeom>
            <a:solidFill>
              <a:srgbClr val="FFEB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82" name="Freeform 6"/>
            <p:cNvSpPr>
              <a:spLocks/>
            </p:cNvSpPr>
            <p:nvPr/>
          </p:nvSpPr>
          <p:spPr bwMode="auto">
            <a:xfrm>
              <a:off x="542" y="2162"/>
              <a:ext cx="4663" cy="448"/>
            </a:xfrm>
            <a:custGeom>
              <a:avLst/>
              <a:gdLst>
                <a:gd name="T0" fmla="*/ 4587 w 4678"/>
                <a:gd name="T1" fmla="*/ 447 h 448"/>
                <a:gd name="T2" fmla="*/ 4587 w 4678"/>
                <a:gd name="T3" fmla="*/ 0 h 448"/>
                <a:gd name="T4" fmla="*/ 0 w 4678"/>
                <a:gd name="T5" fmla="*/ 0 h 448"/>
                <a:gd name="T6" fmla="*/ 0 w 4678"/>
                <a:gd name="T7" fmla="*/ 447 h 448"/>
                <a:gd name="T8" fmla="*/ 4587 w 4678"/>
                <a:gd name="T9" fmla="*/ 447 h 448"/>
                <a:gd name="T10" fmla="*/ 0 60000 65536"/>
                <a:gd name="T11" fmla="*/ 0 60000 65536"/>
                <a:gd name="T12" fmla="*/ 0 60000 65536"/>
                <a:gd name="T13" fmla="*/ 0 60000 65536"/>
                <a:gd name="T14" fmla="*/ 0 60000 65536"/>
                <a:gd name="T15" fmla="*/ 0 w 4678"/>
                <a:gd name="T16" fmla="*/ 0 h 448"/>
                <a:gd name="T17" fmla="*/ 4678 w 4678"/>
                <a:gd name="T18" fmla="*/ 448 h 448"/>
              </a:gdLst>
              <a:ahLst/>
              <a:cxnLst>
                <a:cxn ang="T10">
                  <a:pos x="T0" y="T1"/>
                </a:cxn>
                <a:cxn ang="T11">
                  <a:pos x="T2" y="T3"/>
                </a:cxn>
                <a:cxn ang="T12">
                  <a:pos x="T4" y="T5"/>
                </a:cxn>
                <a:cxn ang="T13">
                  <a:pos x="T6" y="T7"/>
                </a:cxn>
                <a:cxn ang="T14">
                  <a:pos x="T8" y="T9"/>
                </a:cxn>
              </a:cxnLst>
              <a:rect l="T15" t="T16" r="T17" b="T18"/>
              <a:pathLst>
                <a:path w="4678" h="448">
                  <a:moveTo>
                    <a:pt x="4677" y="447"/>
                  </a:moveTo>
                  <a:lnTo>
                    <a:pt x="4677" y="0"/>
                  </a:lnTo>
                  <a:lnTo>
                    <a:pt x="0" y="0"/>
                  </a:lnTo>
                  <a:lnTo>
                    <a:pt x="0" y="447"/>
                  </a:lnTo>
                  <a:lnTo>
                    <a:pt x="4677" y="447"/>
                  </a:lnTo>
                </a:path>
              </a:pathLst>
            </a:custGeom>
            <a:solidFill>
              <a:srgbClr val="D1EB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24583" name="Line 7"/>
            <p:cNvSpPr>
              <a:spLocks noChangeShapeType="1"/>
            </p:cNvSpPr>
            <p:nvPr/>
          </p:nvSpPr>
          <p:spPr bwMode="auto">
            <a:xfrm>
              <a:off x="555" y="2614"/>
              <a:ext cx="46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4" name="Rectangle 8"/>
            <p:cNvSpPr>
              <a:spLocks noChangeArrowheads="1"/>
            </p:cNvSpPr>
            <p:nvPr/>
          </p:nvSpPr>
          <p:spPr bwMode="auto">
            <a:xfrm>
              <a:off x="1553"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AOA</a:t>
              </a:r>
            </a:p>
          </p:txBody>
        </p:sp>
        <p:sp>
          <p:nvSpPr>
            <p:cNvPr id="24585" name="Rectangle 9"/>
            <p:cNvSpPr>
              <a:spLocks noChangeArrowheads="1"/>
            </p:cNvSpPr>
            <p:nvPr/>
          </p:nvSpPr>
          <p:spPr bwMode="auto">
            <a:xfrm>
              <a:off x="3934"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AON</a:t>
              </a:r>
            </a:p>
          </p:txBody>
        </p:sp>
        <p:sp>
          <p:nvSpPr>
            <p:cNvPr id="24586" name="Line 10"/>
            <p:cNvSpPr>
              <a:spLocks noChangeShapeType="1"/>
            </p:cNvSpPr>
            <p:nvPr/>
          </p:nvSpPr>
          <p:spPr bwMode="auto">
            <a:xfrm>
              <a:off x="3182" y="2178"/>
              <a:ext cx="0" cy="169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7" name="Rectangle 11"/>
            <p:cNvSpPr>
              <a:spLocks noChangeArrowheads="1"/>
            </p:cNvSpPr>
            <p:nvPr/>
          </p:nvSpPr>
          <p:spPr bwMode="auto">
            <a:xfrm>
              <a:off x="550" y="2168"/>
              <a:ext cx="4659" cy="1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88" name="Line 12"/>
            <p:cNvSpPr>
              <a:spLocks noChangeShapeType="1"/>
            </p:cNvSpPr>
            <p:nvPr/>
          </p:nvSpPr>
          <p:spPr bwMode="auto">
            <a:xfrm>
              <a:off x="4080" y="3004"/>
              <a:ext cx="228" cy="12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589" name="Line 13"/>
            <p:cNvSpPr>
              <a:spLocks noChangeShapeType="1"/>
            </p:cNvSpPr>
            <p:nvPr/>
          </p:nvSpPr>
          <p:spPr bwMode="auto">
            <a:xfrm flipV="1">
              <a:off x="4068" y="3292"/>
              <a:ext cx="236" cy="14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590" name="Oval 14"/>
            <p:cNvSpPr>
              <a:spLocks noChangeArrowheads="1"/>
            </p:cNvSpPr>
            <p:nvPr/>
          </p:nvSpPr>
          <p:spPr bwMode="auto">
            <a:xfrm>
              <a:off x="3836" y="3347"/>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1" name="Oval 15"/>
            <p:cNvSpPr>
              <a:spLocks noChangeArrowheads="1"/>
            </p:cNvSpPr>
            <p:nvPr/>
          </p:nvSpPr>
          <p:spPr bwMode="auto">
            <a:xfrm>
              <a:off x="3836" y="2803"/>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2" name="Oval 16"/>
            <p:cNvSpPr>
              <a:spLocks noChangeArrowheads="1"/>
            </p:cNvSpPr>
            <p:nvPr/>
          </p:nvSpPr>
          <p:spPr bwMode="auto">
            <a:xfrm>
              <a:off x="4300" y="3071"/>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3" name="Line 17"/>
            <p:cNvSpPr>
              <a:spLocks noChangeShapeType="1"/>
            </p:cNvSpPr>
            <p:nvPr/>
          </p:nvSpPr>
          <p:spPr bwMode="auto">
            <a:xfrm>
              <a:off x="1908" y="3216"/>
              <a:ext cx="27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594" name="Oval 18"/>
            <p:cNvSpPr>
              <a:spLocks noChangeArrowheads="1"/>
            </p:cNvSpPr>
            <p:nvPr/>
          </p:nvSpPr>
          <p:spPr bwMode="auto">
            <a:xfrm>
              <a:off x="2200" y="307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5" name="Oval 19"/>
            <p:cNvSpPr>
              <a:spLocks noChangeArrowheads="1"/>
            </p:cNvSpPr>
            <p:nvPr/>
          </p:nvSpPr>
          <p:spPr bwMode="auto">
            <a:xfrm>
              <a:off x="1664" y="3075"/>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6" name="Line 20"/>
            <p:cNvSpPr>
              <a:spLocks noChangeShapeType="1"/>
            </p:cNvSpPr>
            <p:nvPr/>
          </p:nvSpPr>
          <p:spPr bwMode="auto">
            <a:xfrm flipV="1">
              <a:off x="1424" y="3292"/>
              <a:ext cx="244"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597" name="Line 21"/>
            <p:cNvSpPr>
              <a:spLocks noChangeShapeType="1"/>
            </p:cNvSpPr>
            <p:nvPr/>
          </p:nvSpPr>
          <p:spPr bwMode="auto">
            <a:xfrm>
              <a:off x="1416" y="2992"/>
              <a:ext cx="256"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4598" name="Oval 22"/>
            <p:cNvSpPr>
              <a:spLocks noChangeArrowheads="1"/>
            </p:cNvSpPr>
            <p:nvPr/>
          </p:nvSpPr>
          <p:spPr bwMode="auto">
            <a:xfrm>
              <a:off x="1192" y="2803"/>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599" name="Oval 23"/>
            <p:cNvSpPr>
              <a:spLocks noChangeArrowheads="1"/>
            </p:cNvSpPr>
            <p:nvPr/>
          </p:nvSpPr>
          <p:spPr bwMode="auto">
            <a:xfrm>
              <a:off x="1192" y="333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4600" name="Rectangle 24"/>
            <p:cNvSpPr>
              <a:spLocks noChangeArrowheads="1"/>
            </p:cNvSpPr>
            <p:nvPr/>
          </p:nvSpPr>
          <p:spPr bwMode="auto">
            <a:xfrm>
              <a:off x="3840" y="2830"/>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4601" name="Rectangle 25"/>
            <p:cNvSpPr>
              <a:spLocks noChangeArrowheads="1"/>
            </p:cNvSpPr>
            <p:nvPr/>
          </p:nvSpPr>
          <p:spPr bwMode="auto">
            <a:xfrm>
              <a:off x="3844" y="3369"/>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4602" name="Rectangle 26"/>
            <p:cNvSpPr>
              <a:spLocks noChangeArrowheads="1"/>
            </p:cNvSpPr>
            <p:nvPr/>
          </p:nvSpPr>
          <p:spPr bwMode="auto">
            <a:xfrm>
              <a:off x="4304" y="3099"/>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4603" name="Rectangle 27"/>
            <p:cNvSpPr>
              <a:spLocks noChangeArrowheads="1"/>
            </p:cNvSpPr>
            <p:nvPr/>
          </p:nvSpPr>
          <p:spPr bwMode="auto">
            <a:xfrm>
              <a:off x="1206" y="2830"/>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1</a:t>
              </a:r>
            </a:p>
          </p:txBody>
        </p:sp>
        <p:sp>
          <p:nvSpPr>
            <p:cNvPr id="24604" name="Rectangle 28"/>
            <p:cNvSpPr>
              <a:spLocks noChangeArrowheads="1"/>
            </p:cNvSpPr>
            <p:nvPr/>
          </p:nvSpPr>
          <p:spPr bwMode="auto">
            <a:xfrm>
              <a:off x="1206" y="336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2</a:t>
              </a:r>
            </a:p>
          </p:txBody>
        </p:sp>
        <p:sp>
          <p:nvSpPr>
            <p:cNvPr id="24605" name="Rectangle 29"/>
            <p:cNvSpPr>
              <a:spLocks noChangeArrowheads="1"/>
            </p:cNvSpPr>
            <p:nvPr/>
          </p:nvSpPr>
          <p:spPr bwMode="auto">
            <a:xfrm>
              <a:off x="1672" y="309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3</a:t>
              </a:r>
            </a:p>
          </p:txBody>
        </p:sp>
        <p:sp>
          <p:nvSpPr>
            <p:cNvPr id="24606" name="Rectangle 30"/>
            <p:cNvSpPr>
              <a:spLocks noChangeArrowheads="1"/>
            </p:cNvSpPr>
            <p:nvPr/>
          </p:nvSpPr>
          <p:spPr bwMode="auto">
            <a:xfrm>
              <a:off x="1367" y="3120"/>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4607" name="Rectangle 31"/>
            <p:cNvSpPr>
              <a:spLocks noChangeArrowheads="1"/>
            </p:cNvSpPr>
            <p:nvPr/>
          </p:nvSpPr>
          <p:spPr bwMode="auto">
            <a:xfrm>
              <a:off x="1433" y="2811"/>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4608" name="Rectangle 32"/>
            <p:cNvSpPr>
              <a:spLocks noChangeArrowheads="1"/>
            </p:cNvSpPr>
            <p:nvPr/>
          </p:nvSpPr>
          <p:spPr bwMode="auto">
            <a:xfrm>
              <a:off x="2212" y="309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4</a:t>
              </a:r>
            </a:p>
          </p:txBody>
        </p:sp>
        <p:sp>
          <p:nvSpPr>
            <p:cNvPr id="24609" name="Rectangle 33"/>
            <p:cNvSpPr>
              <a:spLocks noChangeArrowheads="1"/>
            </p:cNvSpPr>
            <p:nvPr/>
          </p:nvSpPr>
          <p:spPr bwMode="auto">
            <a:xfrm>
              <a:off x="1906" y="2953"/>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grpSp>
      <p:sp>
        <p:nvSpPr>
          <p:cNvPr id="35" name="Rectangle 36"/>
          <p:cNvSpPr>
            <a:spLocks noGrp="1" noChangeArrowheads="1"/>
          </p:cNvSpPr>
          <p:nvPr>
            <p:ph type="title" idx="4294967295"/>
          </p:nvPr>
        </p:nvSpPr>
        <p:spPr>
          <a:xfrm>
            <a:off x="223838" y="620688"/>
            <a:ext cx="8229600" cy="1143000"/>
          </a:xfrm>
        </p:spPr>
        <p:txBody>
          <a:bodyPr>
            <a:normAutofit/>
          </a:bodyPr>
          <a:lstStyle/>
          <a:p>
            <a:pPr eaLnBrk="1" fontAlgn="auto" hangingPunct="1">
              <a:spcAft>
                <a:spcPts val="0"/>
              </a:spcAft>
              <a:defRPr/>
            </a:pPr>
            <a:r>
              <a:rPr lang="el-GR" sz="3600" i="1" dirty="0" smtClean="0">
                <a:effectLst>
                  <a:outerShdw blurRad="38100" dist="38100" dir="2700000" algn="tl">
                    <a:srgbClr val="C0C0C0"/>
                  </a:outerShdw>
                </a:effectLst>
              </a:rPr>
              <a:t>Σχέσεις μεταξύ δραστηριοτήτων</a:t>
            </a:r>
            <a:endParaRPr lang="en-US" sz="4000" i="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470277208"/>
      </p:ext>
    </p:extLst>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6259"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6260"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3733" name="Rectangle 5"/>
          <p:cNvSpPr>
            <a:spLocks noGrp="1" noChangeArrowheads="1"/>
          </p:cNvSpPr>
          <p:nvPr>
            <p:ph type="title"/>
          </p:nvPr>
        </p:nvSpPr>
        <p:spPr>
          <a:xfrm>
            <a:off x="346075" y="433388"/>
            <a:ext cx="8229600" cy="914400"/>
          </a:xfrm>
        </p:spPr>
        <p:txBody>
          <a:bodyPr/>
          <a:lstStyle/>
          <a:p>
            <a:pPr eaLnBrk="1" fontAlgn="auto" hangingPunct="1">
              <a:spcAft>
                <a:spcPts val="0"/>
              </a:spcAft>
              <a:defRPr/>
            </a:pPr>
            <a:r>
              <a:rPr lang="el-GR" sz="4000" dirty="0" smtClean="0"/>
              <a:t>Παράδειγμα σύμπτυξης - 7</a:t>
            </a:r>
          </a:p>
        </p:txBody>
      </p:sp>
      <p:sp>
        <p:nvSpPr>
          <p:cNvPr id="96262"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6263"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6264"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6265" name="Rectangle 9"/>
          <p:cNvSpPr>
            <a:spLocks noChangeArrowheads="1"/>
          </p:cNvSpPr>
          <p:nvPr/>
        </p:nvSpPr>
        <p:spPr bwMode="auto">
          <a:xfrm>
            <a:off x="1020763" y="4767263"/>
            <a:ext cx="65500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66 </a:t>
            </a:r>
            <a:r>
              <a:rPr lang="el-GR" altLang="el-GR" sz="2400" b="1" dirty="0">
                <a:latin typeface="Arial" charset="0"/>
              </a:rPr>
              <a:t>εβδομάδες</a:t>
            </a:r>
            <a:endParaRPr lang="en-US" altLang="el-GR" sz="2400" b="1" dirty="0">
              <a:latin typeface="Arial" charset="0"/>
            </a:endParaRPr>
          </a:p>
        </p:txBody>
      </p:sp>
      <p:sp>
        <p:nvSpPr>
          <p:cNvPr id="96266" name="Rectangle 10"/>
          <p:cNvSpPr>
            <a:spLocks noChangeArrowheads="1"/>
          </p:cNvSpPr>
          <p:nvPr/>
        </p:nvSpPr>
        <p:spPr bwMode="auto">
          <a:xfrm>
            <a:off x="1020763" y="5207000"/>
            <a:ext cx="72374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a:t>
            </a:r>
            <a:r>
              <a:rPr lang="en-US" altLang="el-GR" sz="2400" b="1" dirty="0">
                <a:latin typeface="Arial" charset="0"/>
              </a:rPr>
              <a:t> D </a:t>
            </a:r>
            <a:r>
              <a:rPr lang="el-GR" altLang="el-GR" sz="2400" b="1" dirty="0">
                <a:latin typeface="Arial" charset="0"/>
              </a:rPr>
              <a:t>για</a:t>
            </a:r>
            <a:r>
              <a:rPr lang="en-US" altLang="el-GR" sz="2400" b="1" dirty="0">
                <a:latin typeface="Arial" charset="0"/>
              </a:rPr>
              <a:t> 2 </a:t>
            </a:r>
            <a:r>
              <a:rPr lang="el-GR" altLang="el-GR" sz="2400" b="1" dirty="0">
                <a:latin typeface="Arial" charset="0"/>
              </a:rPr>
              <a:t>εβδομάδες </a:t>
            </a:r>
            <a:r>
              <a:rPr lang="en-US" altLang="el-GR" sz="2400" b="1" dirty="0">
                <a:latin typeface="Arial" charset="0"/>
              </a:rPr>
              <a:t>@ 2,000/</a:t>
            </a:r>
            <a:r>
              <a:rPr lang="el-GR" altLang="el-GR" sz="2400" b="1" dirty="0">
                <a:latin typeface="Arial" charset="0"/>
              </a:rPr>
              <a:t>εβδομάδα</a:t>
            </a:r>
            <a:endParaRPr lang="en-US" altLang="el-GR" sz="2400" b="1" dirty="0">
              <a:latin typeface="Arial" charset="0"/>
            </a:endParaRPr>
          </a:p>
        </p:txBody>
      </p:sp>
      <p:sp>
        <p:nvSpPr>
          <p:cNvPr id="96267" name="Rectangle 11"/>
          <p:cNvSpPr>
            <a:spLocks noChangeArrowheads="1"/>
          </p:cNvSpPr>
          <p:nvPr/>
        </p:nvSpPr>
        <p:spPr bwMode="auto">
          <a:xfrm>
            <a:off x="1531938" y="5705475"/>
            <a:ext cx="50276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2</a:t>
            </a:r>
            <a:r>
              <a:rPr lang="el-GR" altLang="el-GR" sz="2400" b="1" dirty="0">
                <a:latin typeface="Arial" charset="0"/>
              </a:rPr>
              <a:t>0</a:t>
            </a:r>
            <a:r>
              <a:rPr lang="en-US" altLang="el-GR" sz="2400" b="1" dirty="0">
                <a:latin typeface="Arial" charset="0"/>
              </a:rPr>
              <a:t>,000 + 8,000 – 2(2,000) = </a:t>
            </a:r>
            <a:r>
              <a:rPr lang="el-GR" altLang="el-GR" sz="2400" b="1" dirty="0">
                <a:latin typeface="Arial" charset="0"/>
              </a:rPr>
              <a:t>24</a:t>
            </a:r>
            <a:r>
              <a:rPr lang="en-US" altLang="el-GR" sz="2400" b="1" dirty="0">
                <a:latin typeface="Arial" charset="0"/>
              </a:rPr>
              <a:t>,000</a:t>
            </a:r>
          </a:p>
          <a:p>
            <a:r>
              <a:rPr lang="en-US" altLang="el-GR" sz="2400" b="1" dirty="0">
                <a:latin typeface="Arial" charset="0"/>
              </a:rPr>
              <a:t>2,543,000 – </a:t>
            </a:r>
            <a:r>
              <a:rPr lang="el-GR" altLang="el-GR" sz="2400" b="1" dirty="0">
                <a:latin typeface="Arial" charset="0"/>
              </a:rPr>
              <a:t>24</a:t>
            </a:r>
            <a:r>
              <a:rPr lang="en-US" altLang="el-GR" sz="2400" b="1" dirty="0">
                <a:latin typeface="Arial" charset="0"/>
              </a:rPr>
              <a:t>,000 = 2,5</a:t>
            </a:r>
            <a:r>
              <a:rPr lang="el-GR" altLang="el-GR" sz="2400" b="1" dirty="0">
                <a:latin typeface="Arial" charset="0"/>
              </a:rPr>
              <a:t>19</a:t>
            </a:r>
            <a:r>
              <a:rPr lang="en-US" altLang="el-GR" sz="2400" b="1" dirty="0">
                <a:latin typeface="Arial" charset="0"/>
              </a:rPr>
              <a:t>,000</a:t>
            </a:r>
          </a:p>
        </p:txBody>
      </p:sp>
      <p:grpSp>
        <p:nvGrpSpPr>
          <p:cNvPr id="96268" name="Group 12"/>
          <p:cNvGrpSpPr>
            <a:grpSpLocks/>
          </p:cNvGrpSpPr>
          <p:nvPr/>
        </p:nvGrpSpPr>
        <p:grpSpPr bwMode="auto">
          <a:xfrm>
            <a:off x="2960688" y="1347788"/>
            <a:ext cx="6183312" cy="5510212"/>
            <a:chOff x="1539" y="416"/>
            <a:chExt cx="3895" cy="3471"/>
          </a:xfrm>
        </p:grpSpPr>
        <p:sp>
          <p:nvSpPr>
            <p:cNvPr id="96269" name="Rectangle 13"/>
            <p:cNvSpPr>
              <a:spLocks noChangeArrowheads="1"/>
            </p:cNvSpPr>
            <p:nvPr/>
          </p:nvSpPr>
          <p:spPr bwMode="auto">
            <a:xfrm>
              <a:off x="1539" y="416"/>
              <a:ext cx="3895" cy="3471"/>
            </a:xfrm>
            <a:prstGeom prst="rect">
              <a:avLst/>
            </a:prstGeom>
            <a:solidFill>
              <a:srgbClr val="E3E8F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270" name="Line 14"/>
            <p:cNvSpPr>
              <a:spLocks noChangeShapeType="1"/>
            </p:cNvSpPr>
            <p:nvPr/>
          </p:nvSpPr>
          <p:spPr bwMode="auto">
            <a:xfrm>
              <a:off x="3343" y="2165"/>
              <a:ext cx="26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1" name="Freeform 15"/>
            <p:cNvSpPr>
              <a:spLocks/>
            </p:cNvSpPr>
            <p:nvPr/>
          </p:nvSpPr>
          <p:spPr bwMode="auto">
            <a:xfrm>
              <a:off x="4639" y="2018"/>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6272" name="Rectangle 16"/>
            <p:cNvSpPr>
              <a:spLocks noChangeArrowheads="1"/>
            </p:cNvSpPr>
            <p:nvPr/>
          </p:nvSpPr>
          <p:spPr bwMode="auto">
            <a:xfrm>
              <a:off x="4625" y="2065"/>
              <a:ext cx="47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Finish</a:t>
              </a:r>
            </a:p>
          </p:txBody>
        </p:sp>
        <p:sp>
          <p:nvSpPr>
            <p:cNvPr id="96273" name="Line 17"/>
            <p:cNvSpPr>
              <a:spLocks noChangeShapeType="1"/>
            </p:cNvSpPr>
            <p:nvPr/>
          </p:nvSpPr>
          <p:spPr bwMode="auto">
            <a:xfrm flipV="1">
              <a:off x="2708" y="1103"/>
              <a:ext cx="359" cy="3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4" name="Line 18"/>
            <p:cNvSpPr>
              <a:spLocks noChangeShapeType="1"/>
            </p:cNvSpPr>
            <p:nvPr/>
          </p:nvSpPr>
          <p:spPr bwMode="auto">
            <a:xfrm>
              <a:off x="3363" y="1031"/>
              <a:ext cx="866" cy="46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5" name="Line 19"/>
            <p:cNvSpPr>
              <a:spLocks noChangeShapeType="1"/>
            </p:cNvSpPr>
            <p:nvPr/>
          </p:nvSpPr>
          <p:spPr bwMode="auto">
            <a:xfrm>
              <a:off x="2751" y="1562"/>
              <a:ext cx="26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6" name="Line 20"/>
            <p:cNvSpPr>
              <a:spLocks noChangeShapeType="1"/>
            </p:cNvSpPr>
            <p:nvPr/>
          </p:nvSpPr>
          <p:spPr bwMode="auto">
            <a:xfrm>
              <a:off x="3364" y="1562"/>
              <a:ext cx="86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7" name="Line 21"/>
            <p:cNvSpPr>
              <a:spLocks noChangeShapeType="1"/>
            </p:cNvSpPr>
            <p:nvPr/>
          </p:nvSpPr>
          <p:spPr bwMode="auto">
            <a:xfrm>
              <a:off x="4508" y="1675"/>
              <a:ext cx="244" cy="33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8" name="Line 22"/>
            <p:cNvSpPr>
              <a:spLocks noChangeShapeType="1"/>
            </p:cNvSpPr>
            <p:nvPr/>
          </p:nvSpPr>
          <p:spPr bwMode="auto">
            <a:xfrm flipV="1">
              <a:off x="4441" y="1779"/>
              <a:ext cx="0" cy="869"/>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79" name="Line 23"/>
            <p:cNvSpPr>
              <a:spLocks noChangeShapeType="1"/>
            </p:cNvSpPr>
            <p:nvPr/>
          </p:nvSpPr>
          <p:spPr bwMode="auto">
            <a:xfrm>
              <a:off x="3931" y="2235"/>
              <a:ext cx="340" cy="36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0" name="Line 24"/>
            <p:cNvSpPr>
              <a:spLocks noChangeShapeType="1"/>
            </p:cNvSpPr>
            <p:nvPr/>
          </p:nvSpPr>
          <p:spPr bwMode="auto">
            <a:xfrm>
              <a:off x="3354"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1" name="Line 25"/>
            <p:cNvSpPr>
              <a:spLocks noChangeShapeType="1"/>
            </p:cNvSpPr>
            <p:nvPr/>
          </p:nvSpPr>
          <p:spPr bwMode="auto">
            <a:xfrm>
              <a:off x="3960"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2" name="Line 26"/>
            <p:cNvSpPr>
              <a:spLocks noChangeShapeType="1"/>
            </p:cNvSpPr>
            <p:nvPr/>
          </p:nvSpPr>
          <p:spPr bwMode="auto">
            <a:xfrm flipV="1">
              <a:off x="3380" y="2862"/>
              <a:ext cx="882" cy="46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3" name="Line 27"/>
            <p:cNvSpPr>
              <a:spLocks noChangeShapeType="1"/>
            </p:cNvSpPr>
            <p:nvPr/>
          </p:nvSpPr>
          <p:spPr bwMode="auto">
            <a:xfrm>
              <a:off x="2751" y="2750"/>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4" name="Line 28"/>
            <p:cNvSpPr>
              <a:spLocks noChangeShapeType="1"/>
            </p:cNvSpPr>
            <p:nvPr/>
          </p:nvSpPr>
          <p:spPr bwMode="auto">
            <a:xfrm>
              <a:off x="2707" y="2835"/>
              <a:ext cx="356" cy="38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5" name="Line 29"/>
            <p:cNvSpPr>
              <a:spLocks noChangeShapeType="1"/>
            </p:cNvSpPr>
            <p:nvPr/>
          </p:nvSpPr>
          <p:spPr bwMode="auto">
            <a:xfrm>
              <a:off x="2317" y="2272"/>
              <a:ext cx="188" cy="291"/>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6" name="Line 30"/>
            <p:cNvSpPr>
              <a:spLocks noChangeShapeType="1"/>
            </p:cNvSpPr>
            <p:nvPr/>
          </p:nvSpPr>
          <p:spPr bwMode="auto">
            <a:xfrm flipV="1">
              <a:off x="2308" y="1729"/>
              <a:ext cx="193" cy="3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7" name="Line 31"/>
            <p:cNvSpPr>
              <a:spLocks noChangeShapeType="1"/>
            </p:cNvSpPr>
            <p:nvPr/>
          </p:nvSpPr>
          <p:spPr bwMode="auto">
            <a:xfrm>
              <a:off x="2716" y="1659"/>
              <a:ext cx="360" cy="34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6288" name="Freeform 32"/>
            <p:cNvSpPr>
              <a:spLocks/>
            </p:cNvSpPr>
            <p:nvPr/>
          </p:nvSpPr>
          <p:spPr bwMode="auto">
            <a:xfrm>
              <a:off x="2048" y="2018"/>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6289" name="Rectangle 33"/>
            <p:cNvSpPr>
              <a:spLocks noChangeArrowheads="1"/>
            </p:cNvSpPr>
            <p:nvPr/>
          </p:nvSpPr>
          <p:spPr bwMode="auto">
            <a:xfrm>
              <a:off x="2077" y="2065"/>
              <a:ext cx="3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Start</a:t>
              </a:r>
            </a:p>
          </p:txBody>
        </p:sp>
        <p:grpSp>
          <p:nvGrpSpPr>
            <p:cNvPr id="96290" name="Group 34"/>
            <p:cNvGrpSpPr>
              <a:grpSpLocks/>
            </p:cNvGrpSpPr>
            <p:nvPr/>
          </p:nvGrpSpPr>
          <p:grpSpPr bwMode="auto">
            <a:xfrm>
              <a:off x="2434" y="1356"/>
              <a:ext cx="414" cy="414"/>
              <a:chOff x="2426" y="1411"/>
              <a:chExt cx="414" cy="414"/>
            </a:xfrm>
          </p:grpSpPr>
          <p:sp>
            <p:nvSpPr>
              <p:cNvPr id="96316" name="Oval 35"/>
              <p:cNvSpPr>
                <a:spLocks noChangeArrowheads="1"/>
              </p:cNvSpPr>
              <p:nvPr/>
            </p:nvSpPr>
            <p:spPr bwMode="auto">
              <a:xfrm>
                <a:off x="2426" y="1411"/>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17" name="Text Box 36"/>
              <p:cNvSpPr txBox="1">
                <a:spLocks noChangeArrowheads="1"/>
              </p:cNvSpPr>
              <p:nvPr/>
            </p:nvSpPr>
            <p:spPr bwMode="auto">
              <a:xfrm>
                <a:off x="2504" y="1435"/>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A</a:t>
                </a:r>
              </a:p>
              <a:p>
                <a:pPr algn="ctr"/>
                <a:r>
                  <a:rPr lang="en-US" altLang="el-GR" sz="1600" b="1" dirty="0">
                    <a:latin typeface="Arial" charset="0"/>
                  </a:rPr>
                  <a:t>12</a:t>
                </a:r>
              </a:p>
            </p:txBody>
          </p:sp>
        </p:grpSp>
        <p:sp>
          <p:nvSpPr>
            <p:cNvPr id="96291" name="Oval 37"/>
            <p:cNvSpPr>
              <a:spLocks noChangeArrowheads="1"/>
            </p:cNvSpPr>
            <p:nvPr/>
          </p:nvSpPr>
          <p:spPr bwMode="auto">
            <a:xfrm>
              <a:off x="2434"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292" name="Text Box 38"/>
            <p:cNvSpPr txBox="1">
              <a:spLocks noChangeArrowheads="1"/>
            </p:cNvSpPr>
            <p:nvPr/>
          </p:nvSpPr>
          <p:spPr bwMode="auto">
            <a:xfrm>
              <a:off x="2537" y="2568"/>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B</a:t>
              </a:r>
            </a:p>
            <a:p>
              <a:pPr algn="ctr"/>
              <a:r>
                <a:rPr lang="en-US" altLang="el-GR" sz="1600" b="1" dirty="0">
                  <a:latin typeface="Arial" charset="0"/>
                </a:rPr>
                <a:t>9</a:t>
              </a:r>
            </a:p>
          </p:txBody>
        </p:sp>
        <p:grpSp>
          <p:nvGrpSpPr>
            <p:cNvPr id="96293" name="Group 39"/>
            <p:cNvGrpSpPr>
              <a:grpSpLocks/>
            </p:cNvGrpSpPr>
            <p:nvPr/>
          </p:nvGrpSpPr>
          <p:grpSpPr bwMode="auto">
            <a:xfrm>
              <a:off x="3021" y="1957"/>
              <a:ext cx="414" cy="414"/>
              <a:chOff x="3022" y="2007"/>
              <a:chExt cx="414" cy="414"/>
            </a:xfrm>
          </p:grpSpPr>
          <p:sp>
            <p:nvSpPr>
              <p:cNvPr id="96314" name="Oval 40"/>
              <p:cNvSpPr>
                <a:spLocks noChangeArrowheads="1"/>
              </p:cNvSpPr>
              <p:nvPr/>
            </p:nvSpPr>
            <p:spPr bwMode="auto">
              <a:xfrm>
                <a:off x="3022" y="2007"/>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15" name="Text Box 41"/>
              <p:cNvSpPr txBox="1">
                <a:spLocks noChangeArrowheads="1"/>
              </p:cNvSpPr>
              <p:nvPr/>
            </p:nvSpPr>
            <p:spPr bwMode="auto">
              <a:xfrm>
                <a:off x="3100" y="2031"/>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C</a:t>
                </a:r>
              </a:p>
              <a:p>
                <a:pPr algn="ctr"/>
                <a:r>
                  <a:rPr lang="en-US" altLang="el-GR" sz="1600" b="1" dirty="0">
                    <a:latin typeface="Arial" charset="0"/>
                  </a:rPr>
                  <a:t>10</a:t>
                </a:r>
              </a:p>
            </p:txBody>
          </p:sp>
        </p:grpSp>
        <p:sp>
          <p:nvSpPr>
            <p:cNvPr id="96294" name="Oval 42"/>
            <p:cNvSpPr>
              <a:spLocks noChangeArrowheads="1"/>
            </p:cNvSpPr>
            <p:nvPr/>
          </p:nvSpPr>
          <p:spPr bwMode="auto">
            <a:xfrm>
              <a:off x="3020"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295" name="Text Box 43"/>
            <p:cNvSpPr txBox="1">
              <a:spLocks noChangeArrowheads="1"/>
            </p:cNvSpPr>
            <p:nvPr/>
          </p:nvSpPr>
          <p:spPr bwMode="auto">
            <a:xfrm>
              <a:off x="3123" y="2568"/>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D</a:t>
              </a:r>
            </a:p>
            <a:p>
              <a:pPr algn="ctr"/>
              <a:r>
                <a:rPr lang="el-GR" altLang="el-GR" sz="1600" b="1" dirty="0">
                  <a:latin typeface="Arial" charset="0"/>
                </a:rPr>
                <a:t>8</a:t>
              </a:r>
              <a:endParaRPr lang="en-US" altLang="el-GR" sz="1600" b="1" dirty="0">
                <a:latin typeface="Arial" charset="0"/>
              </a:endParaRPr>
            </a:p>
          </p:txBody>
        </p:sp>
        <p:grpSp>
          <p:nvGrpSpPr>
            <p:cNvPr id="96296" name="Group 44"/>
            <p:cNvGrpSpPr>
              <a:grpSpLocks/>
            </p:cNvGrpSpPr>
            <p:nvPr/>
          </p:nvGrpSpPr>
          <p:grpSpPr bwMode="auto">
            <a:xfrm>
              <a:off x="3021" y="3173"/>
              <a:ext cx="414" cy="414"/>
              <a:chOff x="3002" y="3167"/>
              <a:chExt cx="414" cy="414"/>
            </a:xfrm>
          </p:grpSpPr>
          <p:sp>
            <p:nvSpPr>
              <p:cNvPr id="96312" name="Oval 45"/>
              <p:cNvSpPr>
                <a:spLocks noChangeArrowheads="1"/>
              </p:cNvSpPr>
              <p:nvPr/>
            </p:nvSpPr>
            <p:spPr bwMode="auto">
              <a:xfrm>
                <a:off x="3002" y="3167"/>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13" name="Text Box 46"/>
              <p:cNvSpPr txBox="1">
                <a:spLocks noChangeArrowheads="1"/>
              </p:cNvSpPr>
              <p:nvPr/>
            </p:nvSpPr>
            <p:spPr bwMode="auto">
              <a:xfrm>
                <a:off x="3080" y="3191"/>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E</a:t>
                </a:r>
              </a:p>
              <a:p>
                <a:pPr algn="ctr"/>
                <a:r>
                  <a:rPr lang="en-US" altLang="el-GR" sz="1600" b="1" dirty="0">
                    <a:latin typeface="Arial" charset="0"/>
                  </a:rPr>
                  <a:t>24</a:t>
                </a:r>
              </a:p>
            </p:txBody>
          </p:sp>
        </p:grpSp>
        <p:grpSp>
          <p:nvGrpSpPr>
            <p:cNvPr id="96297" name="Group 47"/>
            <p:cNvGrpSpPr>
              <a:grpSpLocks/>
            </p:cNvGrpSpPr>
            <p:nvPr/>
          </p:nvGrpSpPr>
          <p:grpSpPr bwMode="auto">
            <a:xfrm>
              <a:off x="3020" y="1355"/>
              <a:ext cx="414" cy="414"/>
              <a:chOff x="3038" y="1423"/>
              <a:chExt cx="414" cy="414"/>
            </a:xfrm>
          </p:grpSpPr>
          <p:sp>
            <p:nvSpPr>
              <p:cNvPr id="96310" name="Oval 48"/>
              <p:cNvSpPr>
                <a:spLocks noChangeArrowheads="1"/>
              </p:cNvSpPr>
              <p:nvPr/>
            </p:nvSpPr>
            <p:spPr bwMode="auto">
              <a:xfrm>
                <a:off x="3038" y="1423"/>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11" name="Text Box 49"/>
              <p:cNvSpPr txBox="1">
                <a:spLocks noChangeArrowheads="1"/>
              </p:cNvSpPr>
              <p:nvPr/>
            </p:nvSpPr>
            <p:spPr bwMode="auto">
              <a:xfrm>
                <a:off x="3116" y="1447"/>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F</a:t>
                </a:r>
              </a:p>
              <a:p>
                <a:pPr algn="ctr"/>
                <a:r>
                  <a:rPr lang="en-US" altLang="el-GR" sz="1600" b="1" dirty="0">
                    <a:latin typeface="Arial" charset="0"/>
                  </a:rPr>
                  <a:t>10</a:t>
                </a:r>
              </a:p>
            </p:txBody>
          </p:sp>
        </p:grpSp>
        <p:grpSp>
          <p:nvGrpSpPr>
            <p:cNvPr id="96298" name="Group 50"/>
            <p:cNvGrpSpPr>
              <a:grpSpLocks/>
            </p:cNvGrpSpPr>
            <p:nvPr/>
          </p:nvGrpSpPr>
          <p:grpSpPr bwMode="auto">
            <a:xfrm>
              <a:off x="3626" y="1958"/>
              <a:ext cx="414" cy="414"/>
              <a:chOff x="3618" y="2011"/>
              <a:chExt cx="414" cy="414"/>
            </a:xfrm>
          </p:grpSpPr>
          <p:sp>
            <p:nvSpPr>
              <p:cNvPr id="96308" name="Oval 51"/>
              <p:cNvSpPr>
                <a:spLocks noChangeArrowheads="1"/>
              </p:cNvSpPr>
              <p:nvPr/>
            </p:nvSpPr>
            <p:spPr bwMode="auto">
              <a:xfrm>
                <a:off x="3618" y="2011"/>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09" name="Text Box 52"/>
              <p:cNvSpPr txBox="1">
                <a:spLocks noChangeArrowheads="1"/>
              </p:cNvSpPr>
              <p:nvPr/>
            </p:nvSpPr>
            <p:spPr bwMode="auto">
              <a:xfrm>
                <a:off x="3696" y="2035"/>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G</a:t>
                </a:r>
              </a:p>
              <a:p>
                <a:pPr algn="ctr"/>
                <a:r>
                  <a:rPr lang="en-US" altLang="el-GR" sz="1600" b="1" dirty="0">
                    <a:latin typeface="Arial" charset="0"/>
                  </a:rPr>
                  <a:t>35</a:t>
                </a:r>
              </a:p>
            </p:txBody>
          </p:sp>
        </p:grpSp>
        <p:sp>
          <p:nvSpPr>
            <p:cNvPr id="96299" name="Oval 53"/>
            <p:cNvSpPr>
              <a:spLocks noChangeArrowheads="1"/>
            </p:cNvSpPr>
            <p:nvPr/>
          </p:nvSpPr>
          <p:spPr bwMode="auto">
            <a:xfrm>
              <a:off x="3626" y="2543"/>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00" name="Text Box 54"/>
            <p:cNvSpPr txBox="1">
              <a:spLocks noChangeArrowheads="1"/>
            </p:cNvSpPr>
            <p:nvPr/>
          </p:nvSpPr>
          <p:spPr bwMode="auto">
            <a:xfrm>
              <a:off x="3704" y="2567"/>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H</a:t>
              </a:r>
            </a:p>
            <a:p>
              <a:pPr algn="ctr"/>
              <a:r>
                <a:rPr lang="en-US" altLang="el-GR" sz="1600" b="1" dirty="0">
                  <a:latin typeface="Arial" charset="0"/>
                </a:rPr>
                <a:t>40</a:t>
              </a:r>
            </a:p>
          </p:txBody>
        </p:sp>
        <p:grpSp>
          <p:nvGrpSpPr>
            <p:cNvPr id="96301" name="Group 55"/>
            <p:cNvGrpSpPr>
              <a:grpSpLocks/>
            </p:cNvGrpSpPr>
            <p:nvPr/>
          </p:nvGrpSpPr>
          <p:grpSpPr bwMode="auto">
            <a:xfrm>
              <a:off x="3021" y="756"/>
              <a:ext cx="414" cy="414"/>
              <a:chOff x="3086" y="815"/>
              <a:chExt cx="414" cy="414"/>
            </a:xfrm>
          </p:grpSpPr>
          <p:sp>
            <p:nvSpPr>
              <p:cNvPr id="96306" name="Oval 56"/>
              <p:cNvSpPr>
                <a:spLocks noChangeArrowheads="1"/>
              </p:cNvSpPr>
              <p:nvPr/>
            </p:nvSpPr>
            <p:spPr bwMode="auto">
              <a:xfrm>
                <a:off x="3086" y="815"/>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07" name="Text Box 57"/>
              <p:cNvSpPr txBox="1">
                <a:spLocks noChangeArrowheads="1"/>
              </p:cNvSpPr>
              <p:nvPr/>
            </p:nvSpPr>
            <p:spPr bwMode="auto">
              <a:xfrm>
                <a:off x="3164" y="839"/>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I</a:t>
                </a:r>
              </a:p>
              <a:p>
                <a:pPr algn="ctr"/>
                <a:r>
                  <a:rPr lang="en-US" altLang="el-GR" sz="1600" b="1" dirty="0">
                    <a:latin typeface="Arial" charset="0"/>
                  </a:rPr>
                  <a:t>15</a:t>
                </a:r>
              </a:p>
            </p:txBody>
          </p:sp>
        </p:grpSp>
        <p:sp>
          <p:nvSpPr>
            <p:cNvPr id="96302" name="Oval 58"/>
            <p:cNvSpPr>
              <a:spLocks noChangeArrowheads="1"/>
            </p:cNvSpPr>
            <p:nvPr/>
          </p:nvSpPr>
          <p:spPr bwMode="auto">
            <a:xfrm>
              <a:off x="4234" y="2544"/>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1803" name="Text Box 59"/>
            <p:cNvSpPr txBox="1">
              <a:spLocks noChangeArrowheads="1"/>
            </p:cNvSpPr>
            <p:nvPr/>
          </p:nvSpPr>
          <p:spPr bwMode="auto">
            <a:xfrm>
              <a:off x="4348" y="2568"/>
              <a:ext cx="187"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J</a:t>
              </a:r>
            </a:p>
            <a:p>
              <a:pPr algn="ctr" defTabSz="762000" eaLnBrk="0" hangingPunct="0">
                <a:defRPr/>
              </a:pPr>
              <a:r>
                <a:rPr lang="en-US" sz="1600" b="1" dirty="0">
                  <a:effectLst>
                    <a:outerShdw blurRad="38100" dist="38100" dir="2700000" algn="tl">
                      <a:srgbClr val="C0C0C0"/>
                    </a:outerShdw>
                  </a:effectLst>
                  <a:latin typeface="Arial" charset="0"/>
                </a:rPr>
                <a:t>1</a:t>
              </a:r>
              <a:endParaRPr lang="en-US" sz="1600" b="1" dirty="0">
                <a:latin typeface="Arial" charset="0"/>
              </a:endParaRPr>
            </a:p>
          </p:txBody>
        </p:sp>
        <p:sp>
          <p:nvSpPr>
            <p:cNvPr id="96304" name="Oval 60"/>
            <p:cNvSpPr>
              <a:spLocks noChangeArrowheads="1"/>
            </p:cNvSpPr>
            <p:nvPr/>
          </p:nvSpPr>
          <p:spPr bwMode="auto">
            <a:xfrm>
              <a:off x="4234" y="1356"/>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6305" name="Text Box 61"/>
            <p:cNvSpPr txBox="1">
              <a:spLocks noChangeArrowheads="1"/>
            </p:cNvSpPr>
            <p:nvPr/>
          </p:nvSpPr>
          <p:spPr bwMode="auto">
            <a:xfrm>
              <a:off x="4337" y="1380"/>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K</a:t>
              </a:r>
            </a:p>
            <a:p>
              <a:pPr algn="ctr"/>
              <a:r>
                <a:rPr lang="en-US" altLang="el-GR" sz="1600" b="1" dirty="0">
                  <a:latin typeface="Arial" charset="0"/>
                </a:rPr>
                <a:t>6</a:t>
              </a:r>
            </a:p>
          </p:txBody>
        </p:sp>
      </p:grpSp>
    </p:spTree>
    <p:extLst>
      <p:ext uri="{BB962C8B-B14F-4D97-AF65-F5344CB8AC3E}">
        <p14:creationId xmlns:p14="http://schemas.microsoft.com/office/powerpoint/2010/main" val="1159577358"/>
      </p:ext>
    </p:extLst>
  </p:cSld>
  <p:clrMapOvr>
    <a:masterClrMapping/>
  </p:clrMapOvr>
  <p:transition spd="med">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7283"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7284"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4757" name="Rectangle 5"/>
          <p:cNvSpPr>
            <a:spLocks noGrp="1" noChangeArrowheads="1"/>
          </p:cNvSpPr>
          <p:nvPr>
            <p:ph type="title"/>
          </p:nvPr>
        </p:nvSpPr>
        <p:spPr/>
        <p:txBody>
          <a:bodyPr/>
          <a:lstStyle/>
          <a:p>
            <a:pPr eaLnBrk="1" fontAlgn="auto" hangingPunct="1">
              <a:spcAft>
                <a:spcPts val="0"/>
              </a:spcAft>
              <a:defRPr/>
            </a:pPr>
            <a:r>
              <a:rPr lang="el-GR" sz="4000" dirty="0" smtClean="0"/>
              <a:t>Παράδειγμα σύμπτυξης - 8</a:t>
            </a:r>
          </a:p>
        </p:txBody>
      </p:sp>
      <p:sp>
        <p:nvSpPr>
          <p:cNvPr id="97286"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7287"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7288" name="Line 8"/>
          <p:cNvSpPr>
            <a:spLocks noChangeShapeType="1"/>
          </p:cNvSpPr>
          <p:nvPr/>
        </p:nvSpPr>
        <p:spPr bwMode="auto">
          <a:xfrm>
            <a:off x="4999038" y="2787650"/>
            <a:ext cx="1120775" cy="13652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7289" name="Rectangle 9"/>
          <p:cNvSpPr>
            <a:spLocks noChangeArrowheads="1"/>
          </p:cNvSpPr>
          <p:nvPr/>
        </p:nvSpPr>
        <p:spPr bwMode="auto">
          <a:xfrm>
            <a:off x="1020763" y="4767263"/>
            <a:ext cx="65500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66 </a:t>
            </a:r>
            <a:r>
              <a:rPr lang="el-GR" altLang="el-GR" sz="2400" b="1" dirty="0">
                <a:latin typeface="Arial" charset="0"/>
              </a:rPr>
              <a:t>εβδομάδες</a:t>
            </a:r>
            <a:endParaRPr lang="en-US" altLang="el-GR" sz="2400" b="1" dirty="0">
              <a:latin typeface="Arial" charset="0"/>
            </a:endParaRPr>
          </a:p>
        </p:txBody>
      </p:sp>
      <p:sp>
        <p:nvSpPr>
          <p:cNvPr id="97290" name="Rectangle 10"/>
          <p:cNvSpPr>
            <a:spLocks noChangeArrowheads="1"/>
          </p:cNvSpPr>
          <p:nvPr/>
        </p:nvSpPr>
        <p:spPr bwMode="auto">
          <a:xfrm>
            <a:off x="1020763" y="5207000"/>
            <a:ext cx="72374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a:t>
            </a:r>
            <a:r>
              <a:rPr lang="en-US" altLang="el-GR" sz="2400" b="1" dirty="0">
                <a:latin typeface="Arial" charset="0"/>
              </a:rPr>
              <a:t> D </a:t>
            </a:r>
            <a:r>
              <a:rPr lang="el-GR" altLang="el-GR" sz="2400" b="1" dirty="0">
                <a:latin typeface="Arial" charset="0"/>
              </a:rPr>
              <a:t>για</a:t>
            </a:r>
            <a:r>
              <a:rPr lang="en-US" altLang="el-GR" sz="2400" b="1" dirty="0">
                <a:latin typeface="Arial" charset="0"/>
              </a:rPr>
              <a:t> 2 </a:t>
            </a:r>
            <a:r>
              <a:rPr lang="el-GR" altLang="el-GR" sz="2400" b="1" dirty="0">
                <a:latin typeface="Arial" charset="0"/>
              </a:rPr>
              <a:t>εβδομάδες </a:t>
            </a:r>
            <a:r>
              <a:rPr lang="en-US" altLang="el-GR" sz="2400" b="1" dirty="0">
                <a:latin typeface="Arial" charset="0"/>
              </a:rPr>
              <a:t>@ 2,000/</a:t>
            </a:r>
            <a:r>
              <a:rPr lang="el-GR" altLang="el-GR" sz="2400" b="1" dirty="0">
                <a:latin typeface="Arial" charset="0"/>
              </a:rPr>
              <a:t>εβδομάδα</a:t>
            </a:r>
            <a:endParaRPr lang="en-US" altLang="el-GR" sz="2400" b="1" dirty="0">
              <a:latin typeface="Arial" charset="0"/>
            </a:endParaRPr>
          </a:p>
        </p:txBody>
      </p:sp>
      <p:sp>
        <p:nvSpPr>
          <p:cNvPr id="97291" name="Rectangle 11"/>
          <p:cNvSpPr>
            <a:spLocks noChangeArrowheads="1"/>
          </p:cNvSpPr>
          <p:nvPr/>
        </p:nvSpPr>
        <p:spPr bwMode="auto">
          <a:xfrm>
            <a:off x="1531938" y="5705475"/>
            <a:ext cx="5027612" cy="8286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2</a:t>
            </a:r>
            <a:r>
              <a:rPr lang="el-GR" altLang="el-GR" sz="2400" b="1" dirty="0">
                <a:latin typeface="Arial" charset="0"/>
              </a:rPr>
              <a:t>0</a:t>
            </a:r>
            <a:r>
              <a:rPr lang="en-US" altLang="el-GR" sz="2400" b="1" dirty="0">
                <a:latin typeface="Arial" charset="0"/>
              </a:rPr>
              <a:t>,000 + 8,000 – 2(2,000) = </a:t>
            </a:r>
            <a:r>
              <a:rPr lang="el-GR" altLang="el-GR" sz="2400" b="1" dirty="0">
                <a:latin typeface="Arial" charset="0"/>
              </a:rPr>
              <a:t>24</a:t>
            </a:r>
            <a:r>
              <a:rPr lang="en-US" altLang="el-GR" sz="2400" b="1" dirty="0">
                <a:latin typeface="Arial" charset="0"/>
              </a:rPr>
              <a:t>,000</a:t>
            </a:r>
          </a:p>
          <a:p>
            <a:r>
              <a:rPr lang="en-US" altLang="el-GR" sz="2400" b="1" dirty="0">
                <a:latin typeface="Arial" charset="0"/>
              </a:rPr>
              <a:t>2,543,000 – </a:t>
            </a:r>
            <a:r>
              <a:rPr lang="el-GR" altLang="el-GR" sz="2400" b="1" dirty="0">
                <a:latin typeface="Arial" charset="0"/>
              </a:rPr>
              <a:t>24</a:t>
            </a:r>
            <a:r>
              <a:rPr lang="en-US" altLang="el-GR" sz="2400" b="1" dirty="0">
                <a:latin typeface="Arial" charset="0"/>
              </a:rPr>
              <a:t>,000 = 2,5</a:t>
            </a:r>
            <a:r>
              <a:rPr lang="el-GR" altLang="el-GR" sz="2400" b="1" dirty="0">
                <a:latin typeface="Arial" charset="0"/>
              </a:rPr>
              <a:t>19</a:t>
            </a:r>
            <a:r>
              <a:rPr lang="en-US" altLang="el-GR" sz="2400" b="1" dirty="0">
                <a:latin typeface="Arial" charset="0"/>
              </a:rPr>
              <a:t>,000</a:t>
            </a:r>
          </a:p>
        </p:txBody>
      </p:sp>
      <p:grpSp>
        <p:nvGrpSpPr>
          <p:cNvPr id="97292" name="Group 12"/>
          <p:cNvGrpSpPr>
            <a:grpSpLocks/>
          </p:cNvGrpSpPr>
          <p:nvPr/>
        </p:nvGrpSpPr>
        <p:grpSpPr bwMode="auto">
          <a:xfrm>
            <a:off x="2781300" y="1231900"/>
            <a:ext cx="6183313" cy="5510213"/>
            <a:chOff x="1752" y="776"/>
            <a:chExt cx="3895" cy="3471"/>
          </a:xfrm>
        </p:grpSpPr>
        <p:sp>
          <p:nvSpPr>
            <p:cNvPr id="97293" name="Rectangle 13"/>
            <p:cNvSpPr>
              <a:spLocks noChangeArrowheads="1"/>
            </p:cNvSpPr>
            <p:nvPr/>
          </p:nvSpPr>
          <p:spPr bwMode="auto">
            <a:xfrm>
              <a:off x="1752" y="776"/>
              <a:ext cx="3895" cy="3471"/>
            </a:xfrm>
            <a:prstGeom prst="rect">
              <a:avLst/>
            </a:prstGeom>
            <a:solidFill>
              <a:srgbClr val="E3E8F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294" name="Line 14"/>
            <p:cNvSpPr>
              <a:spLocks noChangeShapeType="1"/>
            </p:cNvSpPr>
            <p:nvPr/>
          </p:nvSpPr>
          <p:spPr bwMode="auto">
            <a:xfrm>
              <a:off x="3538" y="2488"/>
              <a:ext cx="260"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295" name="Freeform 15"/>
            <p:cNvSpPr>
              <a:spLocks/>
            </p:cNvSpPr>
            <p:nvPr/>
          </p:nvSpPr>
          <p:spPr bwMode="auto">
            <a:xfrm>
              <a:off x="4834" y="2341"/>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7296" name="Rectangle 16"/>
            <p:cNvSpPr>
              <a:spLocks noChangeArrowheads="1"/>
            </p:cNvSpPr>
            <p:nvPr/>
          </p:nvSpPr>
          <p:spPr bwMode="auto">
            <a:xfrm>
              <a:off x="4820" y="2388"/>
              <a:ext cx="46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Finish</a:t>
              </a:r>
            </a:p>
          </p:txBody>
        </p:sp>
        <p:sp>
          <p:nvSpPr>
            <p:cNvPr id="97297" name="Line 17"/>
            <p:cNvSpPr>
              <a:spLocks noChangeShapeType="1"/>
            </p:cNvSpPr>
            <p:nvPr/>
          </p:nvSpPr>
          <p:spPr bwMode="auto">
            <a:xfrm flipV="1">
              <a:off x="2903" y="1426"/>
              <a:ext cx="359" cy="3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298" name="Line 18"/>
            <p:cNvSpPr>
              <a:spLocks noChangeShapeType="1"/>
            </p:cNvSpPr>
            <p:nvPr/>
          </p:nvSpPr>
          <p:spPr bwMode="auto">
            <a:xfrm>
              <a:off x="3558" y="1354"/>
              <a:ext cx="866" cy="46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299" name="Line 19"/>
            <p:cNvSpPr>
              <a:spLocks noChangeShapeType="1"/>
            </p:cNvSpPr>
            <p:nvPr/>
          </p:nvSpPr>
          <p:spPr bwMode="auto">
            <a:xfrm>
              <a:off x="2946" y="1885"/>
              <a:ext cx="26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0" name="Line 20"/>
            <p:cNvSpPr>
              <a:spLocks noChangeShapeType="1"/>
            </p:cNvSpPr>
            <p:nvPr/>
          </p:nvSpPr>
          <p:spPr bwMode="auto">
            <a:xfrm>
              <a:off x="3559" y="1885"/>
              <a:ext cx="86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1" name="Line 21"/>
            <p:cNvSpPr>
              <a:spLocks noChangeShapeType="1"/>
            </p:cNvSpPr>
            <p:nvPr/>
          </p:nvSpPr>
          <p:spPr bwMode="auto">
            <a:xfrm>
              <a:off x="4703" y="1998"/>
              <a:ext cx="244" cy="33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2" name="Line 22"/>
            <p:cNvSpPr>
              <a:spLocks noChangeShapeType="1"/>
            </p:cNvSpPr>
            <p:nvPr/>
          </p:nvSpPr>
          <p:spPr bwMode="auto">
            <a:xfrm flipV="1">
              <a:off x="4636" y="2102"/>
              <a:ext cx="0" cy="869"/>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3" name="Line 23"/>
            <p:cNvSpPr>
              <a:spLocks noChangeShapeType="1"/>
            </p:cNvSpPr>
            <p:nvPr/>
          </p:nvSpPr>
          <p:spPr bwMode="auto">
            <a:xfrm>
              <a:off x="4126" y="2558"/>
              <a:ext cx="340" cy="364"/>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4" name="Line 24"/>
            <p:cNvSpPr>
              <a:spLocks noChangeShapeType="1"/>
            </p:cNvSpPr>
            <p:nvPr/>
          </p:nvSpPr>
          <p:spPr bwMode="auto">
            <a:xfrm>
              <a:off x="3549" y="3073"/>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5" name="Line 25"/>
            <p:cNvSpPr>
              <a:spLocks noChangeShapeType="1"/>
            </p:cNvSpPr>
            <p:nvPr/>
          </p:nvSpPr>
          <p:spPr bwMode="auto">
            <a:xfrm>
              <a:off x="4155" y="3073"/>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6" name="Line 26"/>
            <p:cNvSpPr>
              <a:spLocks noChangeShapeType="1"/>
            </p:cNvSpPr>
            <p:nvPr/>
          </p:nvSpPr>
          <p:spPr bwMode="auto">
            <a:xfrm flipV="1">
              <a:off x="3575" y="3185"/>
              <a:ext cx="882" cy="46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7" name="Line 27"/>
            <p:cNvSpPr>
              <a:spLocks noChangeShapeType="1"/>
            </p:cNvSpPr>
            <p:nvPr/>
          </p:nvSpPr>
          <p:spPr bwMode="auto">
            <a:xfrm>
              <a:off x="2946" y="3073"/>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8" name="Line 28"/>
            <p:cNvSpPr>
              <a:spLocks noChangeShapeType="1"/>
            </p:cNvSpPr>
            <p:nvPr/>
          </p:nvSpPr>
          <p:spPr bwMode="auto">
            <a:xfrm>
              <a:off x="2902" y="3158"/>
              <a:ext cx="356" cy="38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09" name="Line 29"/>
            <p:cNvSpPr>
              <a:spLocks noChangeShapeType="1"/>
            </p:cNvSpPr>
            <p:nvPr/>
          </p:nvSpPr>
          <p:spPr bwMode="auto">
            <a:xfrm>
              <a:off x="2512" y="2595"/>
              <a:ext cx="188" cy="291"/>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10" name="Line 30"/>
            <p:cNvSpPr>
              <a:spLocks noChangeShapeType="1"/>
            </p:cNvSpPr>
            <p:nvPr/>
          </p:nvSpPr>
          <p:spPr bwMode="auto">
            <a:xfrm flipV="1">
              <a:off x="2503" y="2052"/>
              <a:ext cx="193" cy="312"/>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11" name="Line 31"/>
            <p:cNvSpPr>
              <a:spLocks noChangeShapeType="1"/>
            </p:cNvSpPr>
            <p:nvPr/>
          </p:nvSpPr>
          <p:spPr bwMode="auto">
            <a:xfrm>
              <a:off x="2911" y="1982"/>
              <a:ext cx="360" cy="34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7312" name="Freeform 32"/>
            <p:cNvSpPr>
              <a:spLocks/>
            </p:cNvSpPr>
            <p:nvPr/>
          </p:nvSpPr>
          <p:spPr bwMode="auto">
            <a:xfrm>
              <a:off x="2243" y="2341"/>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7313" name="Rectangle 33"/>
            <p:cNvSpPr>
              <a:spLocks noChangeArrowheads="1"/>
            </p:cNvSpPr>
            <p:nvPr/>
          </p:nvSpPr>
          <p:spPr bwMode="auto">
            <a:xfrm>
              <a:off x="2272" y="2388"/>
              <a:ext cx="3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Start</a:t>
              </a:r>
            </a:p>
          </p:txBody>
        </p:sp>
        <p:sp>
          <p:nvSpPr>
            <p:cNvPr id="97314" name="Oval 34"/>
            <p:cNvSpPr>
              <a:spLocks noChangeArrowheads="1"/>
            </p:cNvSpPr>
            <p:nvPr/>
          </p:nvSpPr>
          <p:spPr bwMode="auto">
            <a:xfrm>
              <a:off x="2629" y="1679"/>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15" name="Text Box 35"/>
            <p:cNvSpPr txBox="1">
              <a:spLocks noChangeArrowheads="1"/>
            </p:cNvSpPr>
            <p:nvPr/>
          </p:nvSpPr>
          <p:spPr bwMode="auto">
            <a:xfrm>
              <a:off x="2707" y="1703"/>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A</a:t>
              </a:r>
            </a:p>
            <a:p>
              <a:pPr algn="ctr"/>
              <a:r>
                <a:rPr lang="en-US" altLang="el-GR" sz="1600" b="1" dirty="0">
                  <a:latin typeface="Arial" charset="0"/>
                </a:rPr>
                <a:t>12</a:t>
              </a:r>
            </a:p>
          </p:txBody>
        </p:sp>
        <p:sp>
          <p:nvSpPr>
            <p:cNvPr id="97316" name="Oval 36"/>
            <p:cNvSpPr>
              <a:spLocks noChangeArrowheads="1"/>
            </p:cNvSpPr>
            <p:nvPr/>
          </p:nvSpPr>
          <p:spPr bwMode="auto">
            <a:xfrm>
              <a:off x="2629" y="2867"/>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17" name="Text Box 37"/>
            <p:cNvSpPr txBox="1">
              <a:spLocks noChangeArrowheads="1"/>
            </p:cNvSpPr>
            <p:nvPr/>
          </p:nvSpPr>
          <p:spPr bwMode="auto">
            <a:xfrm>
              <a:off x="2732" y="2891"/>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B</a:t>
              </a:r>
            </a:p>
            <a:p>
              <a:pPr algn="ctr"/>
              <a:r>
                <a:rPr lang="en-US" altLang="el-GR" sz="1600" b="1" dirty="0">
                  <a:latin typeface="Arial" charset="0"/>
                </a:rPr>
                <a:t>9</a:t>
              </a:r>
            </a:p>
          </p:txBody>
        </p:sp>
        <p:sp>
          <p:nvSpPr>
            <p:cNvPr id="97318" name="Oval 38"/>
            <p:cNvSpPr>
              <a:spLocks noChangeArrowheads="1"/>
            </p:cNvSpPr>
            <p:nvPr/>
          </p:nvSpPr>
          <p:spPr bwMode="auto">
            <a:xfrm>
              <a:off x="3216" y="2280"/>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19" name="Text Box 39"/>
            <p:cNvSpPr txBox="1">
              <a:spLocks noChangeArrowheads="1"/>
            </p:cNvSpPr>
            <p:nvPr/>
          </p:nvSpPr>
          <p:spPr bwMode="auto">
            <a:xfrm>
              <a:off x="3294" y="2304"/>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C</a:t>
              </a:r>
            </a:p>
            <a:p>
              <a:pPr algn="ctr"/>
              <a:r>
                <a:rPr lang="en-US" altLang="el-GR" sz="1600" b="1" dirty="0">
                  <a:latin typeface="Arial" charset="0"/>
                </a:rPr>
                <a:t>10</a:t>
              </a:r>
            </a:p>
          </p:txBody>
        </p:sp>
        <p:sp>
          <p:nvSpPr>
            <p:cNvPr id="97320" name="Oval 40"/>
            <p:cNvSpPr>
              <a:spLocks noChangeArrowheads="1"/>
            </p:cNvSpPr>
            <p:nvPr/>
          </p:nvSpPr>
          <p:spPr bwMode="auto">
            <a:xfrm>
              <a:off x="3215" y="2867"/>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3833" name="Text Box 41"/>
            <p:cNvSpPr txBox="1">
              <a:spLocks noChangeArrowheads="1"/>
            </p:cNvSpPr>
            <p:nvPr/>
          </p:nvSpPr>
          <p:spPr bwMode="auto">
            <a:xfrm>
              <a:off x="3318" y="2891"/>
              <a:ext cx="208"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D</a:t>
              </a:r>
            </a:p>
            <a:p>
              <a:pPr algn="ctr" defTabSz="762000" eaLnBrk="0" hangingPunct="0">
                <a:defRPr/>
              </a:pPr>
              <a:r>
                <a:rPr lang="en-US" sz="1600" b="1" dirty="0">
                  <a:effectLst>
                    <a:outerShdw blurRad="38100" dist="38100" dir="2700000" algn="tl">
                      <a:srgbClr val="C0C0C0"/>
                    </a:outerShdw>
                  </a:effectLst>
                  <a:latin typeface="Arial" charset="0"/>
                </a:rPr>
                <a:t>8</a:t>
              </a:r>
              <a:endParaRPr lang="en-US" sz="1600" b="1" dirty="0">
                <a:latin typeface="Arial" charset="0"/>
              </a:endParaRPr>
            </a:p>
          </p:txBody>
        </p:sp>
        <p:sp>
          <p:nvSpPr>
            <p:cNvPr id="97322" name="Oval 42"/>
            <p:cNvSpPr>
              <a:spLocks noChangeArrowheads="1"/>
            </p:cNvSpPr>
            <p:nvPr/>
          </p:nvSpPr>
          <p:spPr bwMode="auto">
            <a:xfrm>
              <a:off x="3216" y="3496"/>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23" name="Text Box 43"/>
            <p:cNvSpPr txBox="1">
              <a:spLocks noChangeArrowheads="1"/>
            </p:cNvSpPr>
            <p:nvPr/>
          </p:nvSpPr>
          <p:spPr bwMode="auto">
            <a:xfrm>
              <a:off x="3294" y="3520"/>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E</a:t>
              </a:r>
            </a:p>
            <a:p>
              <a:pPr algn="ctr"/>
              <a:r>
                <a:rPr lang="en-US" altLang="el-GR" sz="1600" b="1" dirty="0">
                  <a:latin typeface="Arial" charset="0"/>
                </a:rPr>
                <a:t>24</a:t>
              </a:r>
            </a:p>
          </p:txBody>
        </p:sp>
        <p:sp>
          <p:nvSpPr>
            <p:cNvPr id="97324" name="Oval 44"/>
            <p:cNvSpPr>
              <a:spLocks noChangeArrowheads="1"/>
            </p:cNvSpPr>
            <p:nvPr/>
          </p:nvSpPr>
          <p:spPr bwMode="auto">
            <a:xfrm>
              <a:off x="3215" y="1678"/>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25" name="Text Box 45"/>
            <p:cNvSpPr txBox="1">
              <a:spLocks noChangeArrowheads="1"/>
            </p:cNvSpPr>
            <p:nvPr/>
          </p:nvSpPr>
          <p:spPr bwMode="auto">
            <a:xfrm>
              <a:off x="3293" y="1702"/>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F</a:t>
              </a:r>
            </a:p>
            <a:p>
              <a:pPr algn="ctr"/>
              <a:r>
                <a:rPr lang="en-US" altLang="el-GR" sz="1600" b="1" dirty="0">
                  <a:latin typeface="Arial" charset="0"/>
                </a:rPr>
                <a:t>10</a:t>
              </a:r>
            </a:p>
          </p:txBody>
        </p:sp>
        <p:sp>
          <p:nvSpPr>
            <p:cNvPr id="97326" name="Oval 46"/>
            <p:cNvSpPr>
              <a:spLocks noChangeArrowheads="1"/>
            </p:cNvSpPr>
            <p:nvPr/>
          </p:nvSpPr>
          <p:spPr bwMode="auto">
            <a:xfrm>
              <a:off x="3821" y="2281"/>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27" name="Text Box 47"/>
            <p:cNvSpPr txBox="1">
              <a:spLocks noChangeArrowheads="1"/>
            </p:cNvSpPr>
            <p:nvPr/>
          </p:nvSpPr>
          <p:spPr bwMode="auto">
            <a:xfrm>
              <a:off x="3899" y="2305"/>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G</a:t>
              </a:r>
            </a:p>
            <a:p>
              <a:pPr algn="ctr"/>
              <a:r>
                <a:rPr lang="en-US" altLang="el-GR" sz="1600" b="1" dirty="0">
                  <a:latin typeface="Arial" charset="0"/>
                </a:rPr>
                <a:t>35</a:t>
              </a:r>
            </a:p>
          </p:txBody>
        </p:sp>
        <p:sp>
          <p:nvSpPr>
            <p:cNvPr id="97328" name="Oval 48"/>
            <p:cNvSpPr>
              <a:spLocks noChangeArrowheads="1"/>
            </p:cNvSpPr>
            <p:nvPr/>
          </p:nvSpPr>
          <p:spPr bwMode="auto">
            <a:xfrm>
              <a:off x="3821" y="2866"/>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29" name="Text Box 49"/>
            <p:cNvSpPr txBox="1">
              <a:spLocks noChangeArrowheads="1"/>
            </p:cNvSpPr>
            <p:nvPr/>
          </p:nvSpPr>
          <p:spPr bwMode="auto">
            <a:xfrm>
              <a:off x="3899" y="2890"/>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H</a:t>
              </a:r>
            </a:p>
            <a:p>
              <a:pPr algn="ctr"/>
              <a:r>
                <a:rPr lang="en-US" altLang="el-GR" sz="1600" b="1" dirty="0">
                  <a:latin typeface="Arial" charset="0"/>
                </a:rPr>
                <a:t>40</a:t>
              </a:r>
            </a:p>
          </p:txBody>
        </p:sp>
        <p:sp>
          <p:nvSpPr>
            <p:cNvPr id="97330" name="Oval 50"/>
            <p:cNvSpPr>
              <a:spLocks noChangeArrowheads="1"/>
            </p:cNvSpPr>
            <p:nvPr/>
          </p:nvSpPr>
          <p:spPr bwMode="auto">
            <a:xfrm>
              <a:off x="3216" y="1079"/>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31" name="Text Box 51"/>
            <p:cNvSpPr txBox="1">
              <a:spLocks noChangeArrowheads="1"/>
            </p:cNvSpPr>
            <p:nvPr/>
          </p:nvSpPr>
          <p:spPr bwMode="auto">
            <a:xfrm>
              <a:off x="3294" y="1103"/>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I</a:t>
              </a:r>
            </a:p>
            <a:p>
              <a:pPr algn="ctr"/>
              <a:r>
                <a:rPr lang="en-US" altLang="el-GR" sz="1600" b="1" dirty="0">
                  <a:latin typeface="Arial" charset="0"/>
                </a:rPr>
                <a:t>15</a:t>
              </a:r>
            </a:p>
          </p:txBody>
        </p:sp>
        <p:sp>
          <p:nvSpPr>
            <p:cNvPr id="97332" name="Oval 52"/>
            <p:cNvSpPr>
              <a:spLocks noChangeArrowheads="1"/>
            </p:cNvSpPr>
            <p:nvPr/>
          </p:nvSpPr>
          <p:spPr bwMode="auto">
            <a:xfrm>
              <a:off x="4429" y="2867"/>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3845" name="Text Box 53"/>
            <p:cNvSpPr txBox="1">
              <a:spLocks noChangeArrowheads="1"/>
            </p:cNvSpPr>
            <p:nvPr/>
          </p:nvSpPr>
          <p:spPr bwMode="auto">
            <a:xfrm>
              <a:off x="4543" y="2891"/>
              <a:ext cx="187"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J</a:t>
              </a:r>
            </a:p>
            <a:p>
              <a:pPr algn="ctr" defTabSz="762000" eaLnBrk="0" hangingPunct="0">
                <a:defRPr/>
              </a:pPr>
              <a:r>
                <a:rPr lang="en-US" sz="1600" b="1" dirty="0">
                  <a:effectLst>
                    <a:outerShdw blurRad="38100" dist="38100" dir="2700000" algn="tl">
                      <a:srgbClr val="C0C0C0"/>
                    </a:outerShdw>
                  </a:effectLst>
                  <a:latin typeface="Arial" charset="0"/>
                </a:rPr>
                <a:t>1</a:t>
              </a:r>
              <a:endParaRPr lang="en-US" sz="1600" b="1" dirty="0">
                <a:latin typeface="Arial" charset="0"/>
              </a:endParaRPr>
            </a:p>
          </p:txBody>
        </p:sp>
        <p:sp>
          <p:nvSpPr>
            <p:cNvPr id="97334" name="Oval 54"/>
            <p:cNvSpPr>
              <a:spLocks noChangeArrowheads="1"/>
            </p:cNvSpPr>
            <p:nvPr/>
          </p:nvSpPr>
          <p:spPr bwMode="auto">
            <a:xfrm>
              <a:off x="4429" y="1679"/>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7335" name="Text Box 55"/>
            <p:cNvSpPr txBox="1">
              <a:spLocks noChangeArrowheads="1"/>
            </p:cNvSpPr>
            <p:nvPr/>
          </p:nvSpPr>
          <p:spPr bwMode="auto">
            <a:xfrm>
              <a:off x="4532" y="1703"/>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K</a:t>
              </a:r>
            </a:p>
            <a:p>
              <a:pPr algn="ctr"/>
              <a:r>
                <a:rPr lang="en-US" altLang="el-GR" sz="1600" b="1" dirty="0">
                  <a:latin typeface="Arial" charset="0"/>
                </a:rPr>
                <a:t>6</a:t>
              </a:r>
            </a:p>
          </p:txBody>
        </p:sp>
      </p:grpSp>
    </p:spTree>
    <p:extLst>
      <p:ext uri="{BB962C8B-B14F-4D97-AF65-F5344CB8AC3E}">
        <p14:creationId xmlns:p14="http://schemas.microsoft.com/office/powerpoint/2010/main" val="2317781260"/>
      </p:ext>
    </p:extLst>
  </p:cSld>
  <p:clrMapOvr>
    <a:masterClrMapping/>
  </p:clrMapOvr>
  <p:transition spd="med">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14363" y="1782763"/>
            <a:ext cx="6553200" cy="5159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8307" name="Rectangle 3"/>
          <p:cNvSpPr>
            <a:spLocks noChangeArrowheads="1"/>
          </p:cNvSpPr>
          <p:nvPr/>
        </p:nvSpPr>
        <p:spPr bwMode="auto">
          <a:xfrm>
            <a:off x="1157288" y="2370138"/>
            <a:ext cx="7224712" cy="1003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a:t>
            </a:r>
            <a:r>
              <a:rPr lang="el-GR" altLang="el-GR" b="1" dirty="0"/>
              <a:t>εβδομάδες</a:t>
            </a:r>
            <a:endParaRPr lang="en-US" altLang="el-GR" sz="2000" b="1" dirty="0">
              <a:latin typeface="Arial" charset="0"/>
            </a:endParaRP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a:t>
            </a:r>
            <a:r>
              <a:rPr lang="el-GR" altLang="el-GR" b="1" dirty="0"/>
              <a:t>εβδομάδες</a:t>
            </a:r>
            <a:endParaRPr lang="en-US" altLang="el-GR" sz="2000" b="1" dirty="0">
              <a:latin typeface="Arial" charset="0"/>
            </a:endParaRP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8308" name="Rectangle 4"/>
          <p:cNvSpPr>
            <a:spLocks noChangeArrowheads="1"/>
          </p:cNvSpPr>
          <p:nvPr/>
        </p:nvSpPr>
        <p:spPr bwMode="auto">
          <a:xfrm>
            <a:off x="1438275" y="3468688"/>
            <a:ext cx="7426325" cy="11969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5781" name="Rectangle 5"/>
          <p:cNvSpPr>
            <a:spLocks noGrp="1" noChangeArrowheads="1"/>
          </p:cNvSpPr>
          <p:nvPr>
            <p:ph type="title"/>
          </p:nvPr>
        </p:nvSpPr>
        <p:spPr>
          <a:ln>
            <a:solidFill>
              <a:schemeClr val="bg1"/>
            </a:solidFill>
          </a:ln>
        </p:spPr>
        <p:txBody>
          <a:bodyPr/>
          <a:lstStyle/>
          <a:p>
            <a:pPr eaLnBrk="1" fontAlgn="auto" hangingPunct="1">
              <a:spcAft>
                <a:spcPts val="0"/>
              </a:spcAft>
              <a:defRPr/>
            </a:pPr>
            <a:r>
              <a:rPr lang="el-GR" sz="4000" dirty="0" smtClean="0"/>
              <a:t>Παράδειγμα σύμπτυξης - 9</a:t>
            </a:r>
          </a:p>
        </p:txBody>
      </p:sp>
      <p:sp>
        <p:nvSpPr>
          <p:cNvPr id="98310"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8311"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8312"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8313" name="Rectangle 9"/>
          <p:cNvSpPr>
            <a:spLocks noChangeArrowheads="1"/>
          </p:cNvSpPr>
          <p:nvPr/>
        </p:nvSpPr>
        <p:spPr bwMode="auto">
          <a:xfrm>
            <a:off x="395288" y="4767263"/>
            <a:ext cx="8697912" cy="45878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B-D-H-J-K </a:t>
            </a:r>
            <a:r>
              <a:rPr lang="el-GR" altLang="el-GR" sz="2400" b="1" dirty="0">
                <a:latin typeface="Arial" charset="0"/>
              </a:rPr>
              <a:t>και </a:t>
            </a:r>
            <a:r>
              <a:rPr lang="en-US" altLang="el-GR" sz="2400" b="1" dirty="0">
                <a:latin typeface="Arial" charset="0"/>
              </a:rPr>
              <a:t>A-C-G-J-K</a:t>
            </a:r>
            <a:r>
              <a:rPr lang="el-GR" altLang="el-GR" dirty="0">
                <a:latin typeface="Arial" charset="0"/>
              </a:rPr>
              <a:t> </a:t>
            </a:r>
            <a:r>
              <a:rPr lang="en-US" altLang="el-GR" sz="2400" b="1" dirty="0">
                <a:latin typeface="Arial" charset="0"/>
              </a:rPr>
              <a:t>: </a:t>
            </a:r>
            <a:r>
              <a:rPr lang="el-GR" altLang="el-GR" sz="2400" b="1" dirty="0">
                <a:latin typeface="Arial" charset="0"/>
              </a:rPr>
              <a:t>64</a:t>
            </a:r>
            <a:r>
              <a:rPr lang="en-US" altLang="el-GR" sz="2400" b="1" dirty="0">
                <a:latin typeface="Arial" charset="0"/>
              </a:rPr>
              <a:t> </a:t>
            </a:r>
            <a:r>
              <a:rPr lang="el-GR" altLang="el-GR" sz="2400" b="1" dirty="0">
                <a:latin typeface="Arial" charset="0"/>
              </a:rPr>
              <a:t>εβδομάδες</a:t>
            </a:r>
            <a:endParaRPr lang="en-US" altLang="el-GR" sz="2400" b="1" dirty="0">
              <a:latin typeface="Arial" charset="0"/>
            </a:endParaRPr>
          </a:p>
        </p:txBody>
      </p:sp>
      <p:sp>
        <p:nvSpPr>
          <p:cNvPr id="98314" name="Rectangle 10"/>
          <p:cNvSpPr>
            <a:spLocks noChangeArrowheads="1"/>
          </p:cNvSpPr>
          <p:nvPr/>
        </p:nvSpPr>
        <p:spPr bwMode="auto">
          <a:xfrm>
            <a:off x="1020763" y="5207000"/>
            <a:ext cx="6929437" cy="45878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Κ</a:t>
            </a:r>
            <a:r>
              <a:rPr lang="el-GR" altLang="el-GR" b="1" dirty="0">
                <a:latin typeface="Arial" charset="0"/>
              </a:rPr>
              <a:t> </a:t>
            </a:r>
            <a:r>
              <a:rPr lang="el-GR" altLang="el-GR" sz="2400" b="1" dirty="0">
                <a:latin typeface="Arial" charset="0"/>
              </a:rPr>
              <a:t>για</a:t>
            </a:r>
            <a:r>
              <a:rPr lang="en-US" altLang="el-GR" sz="2400" b="1" dirty="0">
                <a:latin typeface="Arial" charset="0"/>
              </a:rPr>
              <a:t> </a:t>
            </a:r>
            <a:r>
              <a:rPr lang="el-GR" altLang="el-GR" sz="2400" b="1" dirty="0">
                <a:latin typeface="Arial" charset="0"/>
              </a:rPr>
              <a:t>1</a:t>
            </a:r>
            <a:r>
              <a:rPr lang="en-US" altLang="el-GR" sz="2400" b="1" dirty="0">
                <a:latin typeface="Arial" charset="0"/>
              </a:rPr>
              <a:t> </a:t>
            </a:r>
            <a:r>
              <a:rPr lang="el-GR" altLang="el-GR" sz="2400" b="1" dirty="0">
                <a:latin typeface="Arial" charset="0"/>
              </a:rPr>
              <a:t>εβδομάδα </a:t>
            </a:r>
            <a:r>
              <a:rPr lang="en-US" altLang="el-GR" sz="2400" b="1" dirty="0">
                <a:latin typeface="Arial" charset="0"/>
              </a:rPr>
              <a:t>@ </a:t>
            </a:r>
            <a:r>
              <a:rPr lang="el-GR" altLang="el-GR" sz="2400" b="1" dirty="0">
                <a:latin typeface="Arial" charset="0"/>
              </a:rPr>
              <a:t>4000 εβδομάδα</a:t>
            </a:r>
            <a:endParaRPr lang="en-US" altLang="el-GR" sz="2400" b="1" dirty="0">
              <a:latin typeface="Arial" charset="0"/>
            </a:endParaRPr>
          </a:p>
        </p:txBody>
      </p:sp>
      <p:sp>
        <p:nvSpPr>
          <p:cNvPr id="98315" name="Rectangle 11"/>
          <p:cNvSpPr>
            <a:spLocks noChangeArrowheads="1"/>
          </p:cNvSpPr>
          <p:nvPr/>
        </p:nvSpPr>
        <p:spPr bwMode="auto">
          <a:xfrm>
            <a:off x="1531938" y="5705475"/>
            <a:ext cx="4386262" cy="8286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8,000 – </a:t>
            </a:r>
            <a:r>
              <a:rPr lang="el-GR" altLang="el-GR" sz="2400" b="1" dirty="0">
                <a:latin typeface="Arial" charset="0"/>
              </a:rPr>
              <a:t>4,000 </a:t>
            </a:r>
            <a:r>
              <a:rPr lang="en-US" altLang="el-GR" sz="2400" b="1" dirty="0">
                <a:latin typeface="Arial" charset="0"/>
              </a:rPr>
              <a:t>= </a:t>
            </a:r>
            <a:r>
              <a:rPr lang="el-GR" altLang="el-GR" sz="2400" b="1" dirty="0">
                <a:latin typeface="Arial" charset="0"/>
              </a:rPr>
              <a:t>4</a:t>
            </a:r>
            <a:r>
              <a:rPr lang="en-US" altLang="el-GR" sz="2400" b="1" dirty="0">
                <a:latin typeface="Arial" charset="0"/>
              </a:rPr>
              <a:t>,000</a:t>
            </a:r>
          </a:p>
          <a:p>
            <a:r>
              <a:rPr lang="en-US" altLang="el-GR" sz="2400" b="1" dirty="0">
                <a:latin typeface="Arial" charset="0"/>
              </a:rPr>
              <a:t>2,5</a:t>
            </a:r>
            <a:r>
              <a:rPr lang="el-GR" altLang="el-GR" sz="2400" b="1" dirty="0">
                <a:latin typeface="Arial" charset="0"/>
              </a:rPr>
              <a:t>19</a:t>
            </a:r>
            <a:r>
              <a:rPr lang="en-US" altLang="el-GR" sz="2400" b="1" dirty="0">
                <a:latin typeface="Arial" charset="0"/>
              </a:rPr>
              <a:t>,000 – </a:t>
            </a:r>
            <a:r>
              <a:rPr lang="el-GR" altLang="el-GR" sz="2400" b="1" dirty="0">
                <a:latin typeface="Arial" charset="0"/>
              </a:rPr>
              <a:t>4</a:t>
            </a:r>
            <a:r>
              <a:rPr lang="en-US" altLang="el-GR" sz="2400" b="1" dirty="0">
                <a:latin typeface="Arial" charset="0"/>
              </a:rPr>
              <a:t>,000 = 2,5</a:t>
            </a:r>
            <a:r>
              <a:rPr lang="el-GR" altLang="el-GR" sz="2400" b="1" dirty="0">
                <a:latin typeface="Arial" charset="0"/>
              </a:rPr>
              <a:t>15</a:t>
            </a:r>
            <a:r>
              <a:rPr lang="en-US" altLang="el-GR" sz="2400" b="1" dirty="0">
                <a:latin typeface="Arial" charset="0"/>
              </a:rPr>
              <a:t>,000</a:t>
            </a:r>
          </a:p>
        </p:txBody>
      </p:sp>
    </p:spTree>
    <p:extLst>
      <p:ext uri="{BB962C8B-B14F-4D97-AF65-F5344CB8AC3E}">
        <p14:creationId xmlns:p14="http://schemas.microsoft.com/office/powerpoint/2010/main" val="3837148941"/>
      </p:ext>
    </p:extLst>
  </p:cSld>
  <p:clrMapOvr>
    <a:masterClrMapping/>
  </p:clrMapOvr>
  <p:transition spd="med">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99331"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99332" name="Rectangle 4"/>
          <p:cNvSpPr>
            <a:spLocks noChangeArrowheads="1"/>
          </p:cNvSpPr>
          <p:nvPr/>
        </p:nvSpPr>
        <p:spPr bwMode="auto">
          <a:xfrm>
            <a:off x="1438275" y="3468688"/>
            <a:ext cx="7426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Συνολικό κόστος</a:t>
            </a:r>
            <a:r>
              <a:rPr lang="en-US" altLang="el-GR" sz="2400" b="1" dirty="0">
                <a:latin typeface="Arial" charset="0"/>
              </a:rPr>
              <a:t> = 2,624,000</a:t>
            </a:r>
          </a:p>
          <a:p>
            <a:r>
              <a:rPr lang="el-GR" altLang="el-GR" sz="2400" b="1" dirty="0">
                <a:latin typeface="Arial" charset="0"/>
              </a:rPr>
              <a:t>Έμμεσο κόστος </a:t>
            </a:r>
            <a:r>
              <a:rPr lang="en-US" altLang="el-GR" sz="2400" b="1" dirty="0">
                <a:latin typeface="Arial" charset="0"/>
              </a:rPr>
              <a:t>= 8,000/</a:t>
            </a:r>
            <a:r>
              <a:rPr lang="el-GR" altLang="el-GR" sz="2400" b="1" dirty="0">
                <a:latin typeface="Arial" charset="0"/>
              </a:rPr>
              <a:t>εβδομάδα</a:t>
            </a:r>
            <a:endParaRPr lang="en-US" altLang="el-GR" sz="2400" b="1" dirty="0">
              <a:latin typeface="Arial" charset="0"/>
            </a:endParaRPr>
          </a:p>
          <a:p>
            <a:r>
              <a:rPr lang="el-GR" altLang="el-GR" sz="2400" b="1" dirty="0">
                <a:latin typeface="Arial" charset="0"/>
              </a:rPr>
              <a:t>Πέναλτι </a:t>
            </a:r>
            <a:r>
              <a:rPr lang="en-US" altLang="el-GR" sz="2400" b="1" dirty="0">
                <a:latin typeface="Arial" charset="0"/>
              </a:rPr>
              <a:t>= 20,000/</a:t>
            </a:r>
            <a:r>
              <a:rPr lang="el-GR" altLang="el-GR" sz="2400" b="1" dirty="0">
                <a:latin typeface="Arial" charset="0"/>
              </a:rPr>
              <a:t>εβδομάδα μετά την 65 εβδομάδα</a:t>
            </a:r>
            <a:endParaRPr lang="en-US" altLang="el-GR" sz="2400" b="1" dirty="0">
              <a:latin typeface="Arial" charset="0"/>
            </a:endParaRPr>
          </a:p>
        </p:txBody>
      </p:sp>
      <p:sp>
        <p:nvSpPr>
          <p:cNvPr id="76805" name="Rectangle 5"/>
          <p:cNvSpPr>
            <a:spLocks noGrp="1" noChangeArrowheads="1"/>
          </p:cNvSpPr>
          <p:nvPr>
            <p:ph type="title"/>
          </p:nvPr>
        </p:nvSpPr>
        <p:spPr>
          <a:xfrm>
            <a:off x="457200" y="404664"/>
            <a:ext cx="8229600" cy="914400"/>
          </a:xfrm>
        </p:spPr>
        <p:txBody>
          <a:bodyPr/>
          <a:lstStyle/>
          <a:p>
            <a:pPr eaLnBrk="1" fontAlgn="auto" hangingPunct="1">
              <a:spcAft>
                <a:spcPts val="0"/>
              </a:spcAft>
              <a:defRPr/>
            </a:pPr>
            <a:r>
              <a:rPr lang="el-GR" dirty="0" smtClean="0"/>
              <a:t>Παράδειγμα σύμπτυξης - 10</a:t>
            </a:r>
          </a:p>
        </p:txBody>
      </p:sp>
      <p:sp>
        <p:nvSpPr>
          <p:cNvPr id="99334" name="Line 6"/>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9335" name="Line 7"/>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9336" name="Line 8"/>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99337" name="Rectangle 9"/>
          <p:cNvSpPr>
            <a:spLocks noChangeArrowheads="1"/>
          </p:cNvSpPr>
          <p:nvPr/>
        </p:nvSpPr>
        <p:spPr bwMode="auto">
          <a:xfrm>
            <a:off x="1020763" y="4767263"/>
            <a:ext cx="77851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a:t>
            </a:r>
            <a:r>
              <a:rPr lang="en-US" altLang="el-GR" b="1" dirty="0">
                <a:latin typeface="Arial" charset="0"/>
              </a:rPr>
              <a:t>B-D-H-J-K</a:t>
            </a:r>
            <a:r>
              <a:rPr lang="en-US" altLang="el-GR" dirty="0">
                <a:latin typeface="Arial" charset="0"/>
              </a:rPr>
              <a:t> </a:t>
            </a:r>
            <a:r>
              <a:rPr lang="el-GR" altLang="el-GR" dirty="0">
                <a:latin typeface="Arial" charset="0"/>
              </a:rPr>
              <a:t>και </a:t>
            </a:r>
            <a:r>
              <a:rPr lang="en-US" altLang="el-GR" b="1" dirty="0">
                <a:latin typeface="Arial" charset="0"/>
              </a:rPr>
              <a:t>A-C-G-J-K</a:t>
            </a:r>
            <a:r>
              <a:rPr lang="el-GR" altLang="el-GR" dirty="0">
                <a:latin typeface="Arial" charset="0"/>
              </a:rPr>
              <a:t> </a:t>
            </a:r>
            <a:r>
              <a:rPr lang="en-US" altLang="el-GR" sz="2400" b="1" dirty="0">
                <a:latin typeface="Arial" charset="0"/>
              </a:rPr>
              <a:t>: </a:t>
            </a:r>
            <a:r>
              <a:rPr lang="el-GR" altLang="el-GR" sz="2400" b="1" dirty="0">
                <a:latin typeface="Arial" charset="0"/>
              </a:rPr>
              <a:t>64</a:t>
            </a:r>
            <a:r>
              <a:rPr lang="en-US" altLang="el-GR" sz="2400" b="1" dirty="0">
                <a:latin typeface="Arial" charset="0"/>
              </a:rPr>
              <a:t> </a:t>
            </a:r>
            <a:r>
              <a:rPr lang="el-GR" altLang="el-GR" sz="2400" b="1" dirty="0">
                <a:latin typeface="Arial" charset="0"/>
              </a:rPr>
              <a:t>εβδομάδες</a:t>
            </a:r>
            <a:endParaRPr lang="en-US" altLang="el-GR" sz="2400" b="1" dirty="0">
              <a:latin typeface="Arial" charset="0"/>
            </a:endParaRPr>
          </a:p>
        </p:txBody>
      </p:sp>
      <p:sp>
        <p:nvSpPr>
          <p:cNvPr id="99338" name="Rectangle 10"/>
          <p:cNvSpPr>
            <a:spLocks noChangeArrowheads="1"/>
          </p:cNvSpPr>
          <p:nvPr/>
        </p:nvSpPr>
        <p:spPr bwMode="auto">
          <a:xfrm>
            <a:off x="1020763" y="5207000"/>
            <a:ext cx="69294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Κ</a:t>
            </a:r>
            <a:r>
              <a:rPr lang="el-GR" altLang="el-GR" b="1" dirty="0">
                <a:latin typeface="Arial" charset="0"/>
              </a:rPr>
              <a:t> </a:t>
            </a:r>
            <a:r>
              <a:rPr lang="el-GR" altLang="el-GR" sz="2400" b="1" dirty="0">
                <a:latin typeface="Arial" charset="0"/>
              </a:rPr>
              <a:t>για</a:t>
            </a:r>
            <a:r>
              <a:rPr lang="en-US" altLang="el-GR" sz="2400" b="1" dirty="0">
                <a:latin typeface="Arial" charset="0"/>
              </a:rPr>
              <a:t> </a:t>
            </a:r>
            <a:r>
              <a:rPr lang="el-GR" altLang="el-GR" sz="2400" b="1" dirty="0">
                <a:latin typeface="Arial" charset="0"/>
              </a:rPr>
              <a:t>1</a:t>
            </a:r>
            <a:r>
              <a:rPr lang="en-US" altLang="el-GR" sz="2400" b="1" dirty="0">
                <a:latin typeface="Arial" charset="0"/>
              </a:rPr>
              <a:t> </a:t>
            </a:r>
            <a:r>
              <a:rPr lang="el-GR" altLang="el-GR" sz="2400" b="1" dirty="0">
                <a:latin typeface="Arial" charset="0"/>
              </a:rPr>
              <a:t>εβδομάδα </a:t>
            </a:r>
            <a:r>
              <a:rPr lang="en-US" altLang="el-GR" sz="2400" b="1" dirty="0">
                <a:latin typeface="Arial" charset="0"/>
              </a:rPr>
              <a:t>@ </a:t>
            </a:r>
            <a:r>
              <a:rPr lang="el-GR" altLang="el-GR" sz="2400" b="1" dirty="0">
                <a:latin typeface="Arial" charset="0"/>
              </a:rPr>
              <a:t>4000 εβδομάδα</a:t>
            </a:r>
            <a:endParaRPr lang="en-US" altLang="el-GR" sz="2400" b="1" dirty="0">
              <a:latin typeface="Arial" charset="0"/>
            </a:endParaRPr>
          </a:p>
        </p:txBody>
      </p:sp>
      <p:sp>
        <p:nvSpPr>
          <p:cNvPr id="99339" name="Rectangle 11"/>
          <p:cNvSpPr>
            <a:spLocks noChangeArrowheads="1"/>
          </p:cNvSpPr>
          <p:nvPr/>
        </p:nvSpPr>
        <p:spPr bwMode="auto">
          <a:xfrm>
            <a:off x="1531938" y="5705475"/>
            <a:ext cx="43862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8,000 – </a:t>
            </a:r>
            <a:r>
              <a:rPr lang="el-GR" altLang="el-GR" sz="2400" b="1" dirty="0">
                <a:latin typeface="Arial" charset="0"/>
              </a:rPr>
              <a:t>4,000 </a:t>
            </a:r>
            <a:r>
              <a:rPr lang="en-US" altLang="el-GR" sz="2400" b="1" dirty="0">
                <a:latin typeface="Arial" charset="0"/>
              </a:rPr>
              <a:t>= </a:t>
            </a:r>
            <a:r>
              <a:rPr lang="el-GR" altLang="el-GR" sz="2400" b="1" dirty="0">
                <a:latin typeface="Arial" charset="0"/>
              </a:rPr>
              <a:t>4</a:t>
            </a:r>
            <a:r>
              <a:rPr lang="en-US" altLang="el-GR" sz="2400" b="1" dirty="0">
                <a:latin typeface="Arial" charset="0"/>
              </a:rPr>
              <a:t>,000</a:t>
            </a:r>
          </a:p>
          <a:p>
            <a:r>
              <a:rPr lang="en-US" altLang="el-GR" sz="2400" b="1" dirty="0">
                <a:latin typeface="Arial" charset="0"/>
              </a:rPr>
              <a:t>2,5</a:t>
            </a:r>
            <a:r>
              <a:rPr lang="el-GR" altLang="el-GR" sz="2400" b="1" dirty="0">
                <a:latin typeface="Arial" charset="0"/>
              </a:rPr>
              <a:t>19</a:t>
            </a:r>
            <a:r>
              <a:rPr lang="en-US" altLang="el-GR" sz="2400" b="1" dirty="0">
                <a:latin typeface="Arial" charset="0"/>
              </a:rPr>
              <a:t>,000 – </a:t>
            </a:r>
            <a:r>
              <a:rPr lang="el-GR" altLang="el-GR" sz="2400" b="1" dirty="0">
                <a:latin typeface="Arial" charset="0"/>
              </a:rPr>
              <a:t>4</a:t>
            </a:r>
            <a:r>
              <a:rPr lang="en-US" altLang="el-GR" sz="2400" b="1" dirty="0">
                <a:latin typeface="Arial" charset="0"/>
              </a:rPr>
              <a:t>,000 = 2,5</a:t>
            </a:r>
            <a:r>
              <a:rPr lang="el-GR" altLang="el-GR" sz="2400" b="1" dirty="0">
                <a:latin typeface="Arial" charset="0"/>
              </a:rPr>
              <a:t>15</a:t>
            </a:r>
            <a:r>
              <a:rPr lang="en-US" altLang="el-GR" sz="2400" b="1" dirty="0">
                <a:latin typeface="Arial" charset="0"/>
              </a:rPr>
              <a:t>,000</a:t>
            </a:r>
          </a:p>
        </p:txBody>
      </p:sp>
      <p:grpSp>
        <p:nvGrpSpPr>
          <p:cNvPr id="99340" name="Group 12"/>
          <p:cNvGrpSpPr>
            <a:grpSpLocks/>
          </p:cNvGrpSpPr>
          <p:nvPr/>
        </p:nvGrpSpPr>
        <p:grpSpPr bwMode="auto">
          <a:xfrm>
            <a:off x="2709863" y="1087438"/>
            <a:ext cx="6183312" cy="5510212"/>
            <a:chOff x="1707" y="685"/>
            <a:chExt cx="3895" cy="3471"/>
          </a:xfrm>
        </p:grpSpPr>
        <p:sp>
          <p:nvSpPr>
            <p:cNvPr id="99341" name="Rectangle 13"/>
            <p:cNvSpPr>
              <a:spLocks noChangeArrowheads="1"/>
            </p:cNvSpPr>
            <p:nvPr/>
          </p:nvSpPr>
          <p:spPr bwMode="auto">
            <a:xfrm>
              <a:off x="1707" y="685"/>
              <a:ext cx="3895" cy="3471"/>
            </a:xfrm>
            <a:prstGeom prst="rect">
              <a:avLst/>
            </a:prstGeom>
            <a:solidFill>
              <a:srgbClr val="E3E8F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42" name="Line 14"/>
            <p:cNvSpPr>
              <a:spLocks noChangeShapeType="1"/>
            </p:cNvSpPr>
            <p:nvPr/>
          </p:nvSpPr>
          <p:spPr bwMode="auto">
            <a:xfrm>
              <a:off x="3511" y="2434"/>
              <a:ext cx="260"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43" name="Freeform 15"/>
            <p:cNvSpPr>
              <a:spLocks/>
            </p:cNvSpPr>
            <p:nvPr/>
          </p:nvSpPr>
          <p:spPr bwMode="auto">
            <a:xfrm>
              <a:off x="4807" y="2287"/>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9344" name="Rectangle 16"/>
            <p:cNvSpPr>
              <a:spLocks noChangeArrowheads="1"/>
            </p:cNvSpPr>
            <p:nvPr/>
          </p:nvSpPr>
          <p:spPr bwMode="auto">
            <a:xfrm>
              <a:off x="4793" y="2334"/>
              <a:ext cx="47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Finish</a:t>
              </a:r>
            </a:p>
          </p:txBody>
        </p:sp>
        <p:sp>
          <p:nvSpPr>
            <p:cNvPr id="99345" name="Line 17"/>
            <p:cNvSpPr>
              <a:spLocks noChangeShapeType="1"/>
            </p:cNvSpPr>
            <p:nvPr/>
          </p:nvSpPr>
          <p:spPr bwMode="auto">
            <a:xfrm flipV="1">
              <a:off x="2876" y="1372"/>
              <a:ext cx="359" cy="3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46" name="Line 18"/>
            <p:cNvSpPr>
              <a:spLocks noChangeShapeType="1"/>
            </p:cNvSpPr>
            <p:nvPr/>
          </p:nvSpPr>
          <p:spPr bwMode="auto">
            <a:xfrm>
              <a:off x="3531" y="1300"/>
              <a:ext cx="866" cy="46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47" name="Line 19"/>
            <p:cNvSpPr>
              <a:spLocks noChangeShapeType="1"/>
            </p:cNvSpPr>
            <p:nvPr/>
          </p:nvSpPr>
          <p:spPr bwMode="auto">
            <a:xfrm>
              <a:off x="2919" y="1831"/>
              <a:ext cx="26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48" name="Line 20"/>
            <p:cNvSpPr>
              <a:spLocks noChangeShapeType="1"/>
            </p:cNvSpPr>
            <p:nvPr/>
          </p:nvSpPr>
          <p:spPr bwMode="auto">
            <a:xfrm>
              <a:off x="3532" y="1831"/>
              <a:ext cx="86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49" name="Line 21"/>
            <p:cNvSpPr>
              <a:spLocks noChangeShapeType="1"/>
            </p:cNvSpPr>
            <p:nvPr/>
          </p:nvSpPr>
          <p:spPr bwMode="auto">
            <a:xfrm>
              <a:off x="4676" y="1944"/>
              <a:ext cx="244" cy="33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0" name="Line 22"/>
            <p:cNvSpPr>
              <a:spLocks noChangeShapeType="1"/>
            </p:cNvSpPr>
            <p:nvPr/>
          </p:nvSpPr>
          <p:spPr bwMode="auto">
            <a:xfrm flipV="1">
              <a:off x="4609" y="2048"/>
              <a:ext cx="0" cy="869"/>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1" name="Line 23"/>
            <p:cNvSpPr>
              <a:spLocks noChangeShapeType="1"/>
            </p:cNvSpPr>
            <p:nvPr/>
          </p:nvSpPr>
          <p:spPr bwMode="auto">
            <a:xfrm>
              <a:off x="4099" y="2504"/>
              <a:ext cx="340" cy="364"/>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2" name="Line 24"/>
            <p:cNvSpPr>
              <a:spLocks noChangeShapeType="1"/>
            </p:cNvSpPr>
            <p:nvPr/>
          </p:nvSpPr>
          <p:spPr bwMode="auto">
            <a:xfrm>
              <a:off x="3522" y="3019"/>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3" name="Line 25"/>
            <p:cNvSpPr>
              <a:spLocks noChangeShapeType="1"/>
            </p:cNvSpPr>
            <p:nvPr/>
          </p:nvSpPr>
          <p:spPr bwMode="auto">
            <a:xfrm>
              <a:off x="4128" y="3019"/>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4" name="Line 26"/>
            <p:cNvSpPr>
              <a:spLocks noChangeShapeType="1"/>
            </p:cNvSpPr>
            <p:nvPr/>
          </p:nvSpPr>
          <p:spPr bwMode="auto">
            <a:xfrm flipV="1">
              <a:off x="3548" y="3131"/>
              <a:ext cx="882" cy="46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5" name="Line 27"/>
            <p:cNvSpPr>
              <a:spLocks noChangeShapeType="1"/>
            </p:cNvSpPr>
            <p:nvPr/>
          </p:nvSpPr>
          <p:spPr bwMode="auto">
            <a:xfrm>
              <a:off x="2919" y="3019"/>
              <a:ext cx="269"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6" name="Line 28"/>
            <p:cNvSpPr>
              <a:spLocks noChangeShapeType="1"/>
            </p:cNvSpPr>
            <p:nvPr/>
          </p:nvSpPr>
          <p:spPr bwMode="auto">
            <a:xfrm>
              <a:off x="2875" y="3104"/>
              <a:ext cx="356" cy="38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7" name="Line 29"/>
            <p:cNvSpPr>
              <a:spLocks noChangeShapeType="1"/>
            </p:cNvSpPr>
            <p:nvPr/>
          </p:nvSpPr>
          <p:spPr bwMode="auto">
            <a:xfrm>
              <a:off x="2485" y="2541"/>
              <a:ext cx="188" cy="291"/>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8" name="Line 30"/>
            <p:cNvSpPr>
              <a:spLocks noChangeShapeType="1"/>
            </p:cNvSpPr>
            <p:nvPr/>
          </p:nvSpPr>
          <p:spPr bwMode="auto">
            <a:xfrm flipV="1">
              <a:off x="2476" y="1998"/>
              <a:ext cx="193" cy="312"/>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59" name="Line 31"/>
            <p:cNvSpPr>
              <a:spLocks noChangeShapeType="1"/>
            </p:cNvSpPr>
            <p:nvPr/>
          </p:nvSpPr>
          <p:spPr bwMode="auto">
            <a:xfrm>
              <a:off x="2884" y="1928"/>
              <a:ext cx="360" cy="346"/>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99360" name="Freeform 32"/>
            <p:cNvSpPr>
              <a:spLocks/>
            </p:cNvSpPr>
            <p:nvPr/>
          </p:nvSpPr>
          <p:spPr bwMode="auto">
            <a:xfrm>
              <a:off x="2216" y="2287"/>
              <a:ext cx="437" cy="293"/>
            </a:xfrm>
            <a:custGeom>
              <a:avLst/>
              <a:gdLst>
                <a:gd name="T0" fmla="*/ 436 w 437"/>
                <a:gd name="T1" fmla="*/ 292 h 293"/>
                <a:gd name="T2" fmla="*/ 436 w 437"/>
                <a:gd name="T3" fmla="*/ 0 h 293"/>
                <a:gd name="T4" fmla="*/ 0 w 437"/>
                <a:gd name="T5" fmla="*/ 0 h 293"/>
                <a:gd name="T6" fmla="*/ 0 w 437"/>
                <a:gd name="T7" fmla="*/ 292 h 293"/>
                <a:gd name="T8" fmla="*/ 436 w 437"/>
                <a:gd name="T9" fmla="*/ 292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99361" name="Rectangle 33"/>
            <p:cNvSpPr>
              <a:spLocks noChangeArrowheads="1"/>
            </p:cNvSpPr>
            <p:nvPr/>
          </p:nvSpPr>
          <p:spPr bwMode="auto">
            <a:xfrm>
              <a:off x="2245" y="2334"/>
              <a:ext cx="3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Start</a:t>
              </a:r>
            </a:p>
          </p:txBody>
        </p:sp>
        <p:sp>
          <p:nvSpPr>
            <p:cNvPr id="99362" name="Oval 34"/>
            <p:cNvSpPr>
              <a:spLocks noChangeArrowheads="1"/>
            </p:cNvSpPr>
            <p:nvPr/>
          </p:nvSpPr>
          <p:spPr bwMode="auto">
            <a:xfrm>
              <a:off x="2602" y="1625"/>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63" name="Text Box 35"/>
            <p:cNvSpPr txBox="1">
              <a:spLocks noChangeArrowheads="1"/>
            </p:cNvSpPr>
            <p:nvPr/>
          </p:nvSpPr>
          <p:spPr bwMode="auto">
            <a:xfrm>
              <a:off x="2680" y="1649"/>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A</a:t>
              </a:r>
            </a:p>
            <a:p>
              <a:pPr algn="ctr"/>
              <a:r>
                <a:rPr lang="en-US" altLang="el-GR" sz="1600" b="1" dirty="0">
                  <a:latin typeface="Arial" charset="0"/>
                </a:rPr>
                <a:t>12</a:t>
              </a:r>
            </a:p>
          </p:txBody>
        </p:sp>
        <p:sp>
          <p:nvSpPr>
            <p:cNvPr id="99364" name="Oval 36"/>
            <p:cNvSpPr>
              <a:spLocks noChangeArrowheads="1"/>
            </p:cNvSpPr>
            <p:nvPr/>
          </p:nvSpPr>
          <p:spPr bwMode="auto">
            <a:xfrm>
              <a:off x="2602" y="2813"/>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65" name="Text Box 37"/>
            <p:cNvSpPr txBox="1">
              <a:spLocks noChangeArrowheads="1"/>
            </p:cNvSpPr>
            <p:nvPr/>
          </p:nvSpPr>
          <p:spPr bwMode="auto">
            <a:xfrm>
              <a:off x="2705" y="2837"/>
              <a:ext cx="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B</a:t>
              </a:r>
            </a:p>
            <a:p>
              <a:pPr algn="ctr"/>
              <a:r>
                <a:rPr lang="en-US" altLang="el-GR" sz="1600" b="1" dirty="0">
                  <a:latin typeface="Arial" charset="0"/>
                </a:rPr>
                <a:t>9</a:t>
              </a:r>
            </a:p>
          </p:txBody>
        </p:sp>
        <p:sp>
          <p:nvSpPr>
            <p:cNvPr id="99366" name="Oval 38"/>
            <p:cNvSpPr>
              <a:spLocks noChangeArrowheads="1"/>
            </p:cNvSpPr>
            <p:nvPr/>
          </p:nvSpPr>
          <p:spPr bwMode="auto">
            <a:xfrm>
              <a:off x="3189" y="2226"/>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67" name="Text Box 39"/>
            <p:cNvSpPr txBox="1">
              <a:spLocks noChangeArrowheads="1"/>
            </p:cNvSpPr>
            <p:nvPr/>
          </p:nvSpPr>
          <p:spPr bwMode="auto">
            <a:xfrm>
              <a:off x="3267" y="2250"/>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C</a:t>
              </a:r>
            </a:p>
            <a:p>
              <a:pPr algn="ctr"/>
              <a:r>
                <a:rPr lang="en-US" altLang="el-GR" sz="1600" b="1" dirty="0">
                  <a:latin typeface="Arial" charset="0"/>
                </a:rPr>
                <a:t>10</a:t>
              </a:r>
            </a:p>
          </p:txBody>
        </p:sp>
        <p:sp>
          <p:nvSpPr>
            <p:cNvPr id="99368" name="Oval 40"/>
            <p:cNvSpPr>
              <a:spLocks noChangeArrowheads="1"/>
            </p:cNvSpPr>
            <p:nvPr/>
          </p:nvSpPr>
          <p:spPr bwMode="auto">
            <a:xfrm>
              <a:off x="3188" y="2813"/>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7929" name="Text Box 41"/>
            <p:cNvSpPr txBox="1">
              <a:spLocks noChangeArrowheads="1"/>
            </p:cNvSpPr>
            <p:nvPr/>
          </p:nvSpPr>
          <p:spPr bwMode="auto">
            <a:xfrm>
              <a:off x="3291" y="2837"/>
              <a:ext cx="208"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D</a:t>
              </a:r>
            </a:p>
            <a:p>
              <a:pPr algn="ctr" defTabSz="762000" eaLnBrk="0" hangingPunct="0">
                <a:defRPr/>
              </a:pPr>
              <a:r>
                <a:rPr lang="en-US" sz="1600" b="1" dirty="0">
                  <a:effectLst>
                    <a:outerShdw blurRad="38100" dist="38100" dir="2700000" algn="tl">
                      <a:srgbClr val="C0C0C0"/>
                    </a:outerShdw>
                  </a:effectLst>
                  <a:latin typeface="Arial" charset="0"/>
                </a:rPr>
                <a:t>8</a:t>
              </a:r>
              <a:endParaRPr lang="en-US" sz="1600" b="1" dirty="0">
                <a:latin typeface="Arial" charset="0"/>
              </a:endParaRPr>
            </a:p>
          </p:txBody>
        </p:sp>
        <p:sp>
          <p:nvSpPr>
            <p:cNvPr id="99370" name="Oval 42"/>
            <p:cNvSpPr>
              <a:spLocks noChangeArrowheads="1"/>
            </p:cNvSpPr>
            <p:nvPr/>
          </p:nvSpPr>
          <p:spPr bwMode="auto">
            <a:xfrm>
              <a:off x="3189" y="3442"/>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71" name="Text Box 43"/>
            <p:cNvSpPr txBox="1">
              <a:spLocks noChangeArrowheads="1"/>
            </p:cNvSpPr>
            <p:nvPr/>
          </p:nvSpPr>
          <p:spPr bwMode="auto">
            <a:xfrm>
              <a:off x="3267" y="3466"/>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E</a:t>
              </a:r>
            </a:p>
            <a:p>
              <a:pPr algn="ctr"/>
              <a:r>
                <a:rPr lang="en-US" altLang="el-GR" sz="1600" b="1" dirty="0">
                  <a:latin typeface="Arial" charset="0"/>
                </a:rPr>
                <a:t>24</a:t>
              </a:r>
            </a:p>
          </p:txBody>
        </p:sp>
        <p:sp>
          <p:nvSpPr>
            <p:cNvPr id="99372" name="Oval 44"/>
            <p:cNvSpPr>
              <a:spLocks noChangeArrowheads="1"/>
            </p:cNvSpPr>
            <p:nvPr/>
          </p:nvSpPr>
          <p:spPr bwMode="auto">
            <a:xfrm>
              <a:off x="3188" y="1624"/>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73" name="Text Box 45"/>
            <p:cNvSpPr txBox="1">
              <a:spLocks noChangeArrowheads="1"/>
            </p:cNvSpPr>
            <p:nvPr/>
          </p:nvSpPr>
          <p:spPr bwMode="auto">
            <a:xfrm>
              <a:off x="3266" y="1648"/>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F</a:t>
              </a:r>
            </a:p>
            <a:p>
              <a:pPr algn="ctr"/>
              <a:r>
                <a:rPr lang="en-US" altLang="el-GR" sz="1600" b="1" dirty="0">
                  <a:latin typeface="Arial" charset="0"/>
                </a:rPr>
                <a:t>10</a:t>
              </a:r>
            </a:p>
          </p:txBody>
        </p:sp>
        <p:sp>
          <p:nvSpPr>
            <p:cNvPr id="99374" name="Oval 46"/>
            <p:cNvSpPr>
              <a:spLocks noChangeArrowheads="1"/>
            </p:cNvSpPr>
            <p:nvPr/>
          </p:nvSpPr>
          <p:spPr bwMode="auto">
            <a:xfrm>
              <a:off x="3794" y="2227"/>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75" name="Text Box 47"/>
            <p:cNvSpPr txBox="1">
              <a:spLocks noChangeArrowheads="1"/>
            </p:cNvSpPr>
            <p:nvPr/>
          </p:nvSpPr>
          <p:spPr bwMode="auto">
            <a:xfrm>
              <a:off x="3872" y="2251"/>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G</a:t>
              </a:r>
            </a:p>
            <a:p>
              <a:pPr algn="ctr"/>
              <a:r>
                <a:rPr lang="en-US" altLang="el-GR" sz="1600" b="1" dirty="0">
                  <a:latin typeface="Arial" charset="0"/>
                </a:rPr>
                <a:t>35</a:t>
              </a:r>
            </a:p>
          </p:txBody>
        </p:sp>
        <p:sp>
          <p:nvSpPr>
            <p:cNvPr id="99376" name="Oval 48"/>
            <p:cNvSpPr>
              <a:spLocks noChangeArrowheads="1"/>
            </p:cNvSpPr>
            <p:nvPr/>
          </p:nvSpPr>
          <p:spPr bwMode="auto">
            <a:xfrm>
              <a:off x="3794" y="2812"/>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77" name="Text Box 49"/>
            <p:cNvSpPr txBox="1">
              <a:spLocks noChangeArrowheads="1"/>
            </p:cNvSpPr>
            <p:nvPr/>
          </p:nvSpPr>
          <p:spPr bwMode="auto">
            <a:xfrm>
              <a:off x="3872" y="2836"/>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H</a:t>
              </a:r>
            </a:p>
            <a:p>
              <a:pPr algn="ctr"/>
              <a:r>
                <a:rPr lang="en-US" altLang="el-GR" sz="1600" b="1" dirty="0">
                  <a:latin typeface="Arial" charset="0"/>
                </a:rPr>
                <a:t>40</a:t>
              </a:r>
            </a:p>
          </p:txBody>
        </p:sp>
        <p:sp>
          <p:nvSpPr>
            <p:cNvPr id="99378" name="Oval 50"/>
            <p:cNvSpPr>
              <a:spLocks noChangeArrowheads="1"/>
            </p:cNvSpPr>
            <p:nvPr/>
          </p:nvSpPr>
          <p:spPr bwMode="auto">
            <a:xfrm>
              <a:off x="3189" y="1025"/>
              <a:ext cx="414" cy="414"/>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99379" name="Text Box 51"/>
            <p:cNvSpPr txBox="1">
              <a:spLocks noChangeArrowheads="1"/>
            </p:cNvSpPr>
            <p:nvPr/>
          </p:nvSpPr>
          <p:spPr bwMode="auto">
            <a:xfrm>
              <a:off x="3267" y="1049"/>
              <a:ext cx="2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I</a:t>
              </a:r>
            </a:p>
            <a:p>
              <a:pPr algn="ctr"/>
              <a:r>
                <a:rPr lang="en-US" altLang="el-GR" sz="1600" b="1" dirty="0">
                  <a:latin typeface="Arial" charset="0"/>
                </a:rPr>
                <a:t>15</a:t>
              </a:r>
            </a:p>
          </p:txBody>
        </p:sp>
        <p:sp>
          <p:nvSpPr>
            <p:cNvPr id="99380" name="Oval 52"/>
            <p:cNvSpPr>
              <a:spLocks noChangeArrowheads="1"/>
            </p:cNvSpPr>
            <p:nvPr/>
          </p:nvSpPr>
          <p:spPr bwMode="auto">
            <a:xfrm>
              <a:off x="4402" y="2813"/>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7941" name="Text Box 53"/>
            <p:cNvSpPr txBox="1">
              <a:spLocks noChangeArrowheads="1"/>
            </p:cNvSpPr>
            <p:nvPr/>
          </p:nvSpPr>
          <p:spPr bwMode="auto">
            <a:xfrm>
              <a:off x="4516" y="2837"/>
              <a:ext cx="187"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J</a:t>
              </a:r>
            </a:p>
            <a:p>
              <a:pPr algn="ctr" defTabSz="762000" eaLnBrk="0" hangingPunct="0">
                <a:defRPr/>
              </a:pPr>
              <a:r>
                <a:rPr lang="en-US" sz="1600" b="1" dirty="0">
                  <a:effectLst>
                    <a:outerShdw blurRad="38100" dist="38100" dir="2700000" algn="tl">
                      <a:srgbClr val="C0C0C0"/>
                    </a:outerShdw>
                  </a:effectLst>
                  <a:latin typeface="Arial" charset="0"/>
                </a:rPr>
                <a:t>1</a:t>
              </a:r>
              <a:endParaRPr lang="en-US" sz="1600" b="1" dirty="0">
                <a:latin typeface="Arial" charset="0"/>
              </a:endParaRPr>
            </a:p>
          </p:txBody>
        </p:sp>
        <p:sp>
          <p:nvSpPr>
            <p:cNvPr id="99382" name="Oval 54"/>
            <p:cNvSpPr>
              <a:spLocks noChangeArrowheads="1"/>
            </p:cNvSpPr>
            <p:nvPr/>
          </p:nvSpPr>
          <p:spPr bwMode="auto">
            <a:xfrm>
              <a:off x="4402" y="1625"/>
              <a:ext cx="414" cy="414"/>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77943" name="Text Box 55"/>
            <p:cNvSpPr txBox="1">
              <a:spLocks noChangeArrowheads="1"/>
            </p:cNvSpPr>
            <p:nvPr/>
          </p:nvSpPr>
          <p:spPr bwMode="auto">
            <a:xfrm>
              <a:off x="4505" y="1649"/>
              <a:ext cx="208" cy="366"/>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K</a:t>
              </a:r>
            </a:p>
            <a:p>
              <a:pPr algn="ctr" defTabSz="762000" eaLnBrk="0" hangingPunct="0">
                <a:defRPr/>
              </a:pPr>
              <a:r>
                <a:rPr lang="en-US" sz="1600" b="1" dirty="0">
                  <a:effectLst>
                    <a:outerShdw blurRad="38100" dist="38100" dir="2700000" algn="tl">
                      <a:srgbClr val="C0C0C0"/>
                    </a:outerShdw>
                  </a:effectLst>
                  <a:latin typeface="Arial" charset="0"/>
                </a:rPr>
                <a:t>5</a:t>
              </a:r>
              <a:endParaRPr lang="en-US" sz="1600" b="1" dirty="0">
                <a:latin typeface="Arial" charset="0"/>
              </a:endParaRPr>
            </a:p>
          </p:txBody>
        </p:sp>
      </p:grpSp>
    </p:spTree>
    <p:extLst>
      <p:ext uri="{BB962C8B-B14F-4D97-AF65-F5344CB8AC3E}">
        <p14:creationId xmlns:p14="http://schemas.microsoft.com/office/powerpoint/2010/main" val="2236732204"/>
      </p:ext>
    </p:extLst>
  </p:cSld>
  <p:clrMapOvr>
    <a:masterClrMapping/>
  </p:clrMapOvr>
  <p:transition spd="med">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100355"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77828" name="Rectangle 4"/>
          <p:cNvSpPr>
            <a:spLocks noGrp="1" noChangeArrowheads="1"/>
          </p:cNvSpPr>
          <p:nvPr>
            <p:ph type="title"/>
          </p:nvPr>
        </p:nvSpPr>
        <p:spPr/>
        <p:txBody>
          <a:bodyPr/>
          <a:lstStyle/>
          <a:p>
            <a:pPr eaLnBrk="1" fontAlgn="auto" hangingPunct="1">
              <a:spcAft>
                <a:spcPts val="0"/>
              </a:spcAft>
              <a:defRPr/>
            </a:pPr>
            <a:r>
              <a:rPr lang="el-GR" dirty="0" smtClean="0"/>
              <a:t>Παράδειγμα σύμπτυξης - 11</a:t>
            </a:r>
          </a:p>
        </p:txBody>
      </p:sp>
      <p:sp>
        <p:nvSpPr>
          <p:cNvPr id="100357" name="Line 5"/>
          <p:cNvSpPr>
            <a:spLocks noChangeShapeType="1"/>
          </p:cNvSpPr>
          <p:nvPr/>
        </p:nvSpPr>
        <p:spPr bwMode="auto">
          <a:xfrm>
            <a:off x="1176338" y="2505075"/>
            <a:ext cx="796925" cy="1190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0358" name="Line 6"/>
          <p:cNvSpPr>
            <a:spLocks noChangeShapeType="1"/>
          </p:cNvSpPr>
          <p:nvPr/>
        </p:nvSpPr>
        <p:spPr bwMode="auto">
          <a:xfrm>
            <a:off x="1198563" y="2801938"/>
            <a:ext cx="796925" cy="1190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0359" name="Line 7"/>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0360" name="Rectangle 8"/>
          <p:cNvSpPr>
            <a:spLocks noChangeArrowheads="1"/>
          </p:cNvSpPr>
          <p:nvPr/>
        </p:nvSpPr>
        <p:spPr bwMode="auto">
          <a:xfrm>
            <a:off x="1020763" y="3573463"/>
            <a:ext cx="77851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a:t>
            </a:r>
            <a:r>
              <a:rPr lang="en-US" altLang="el-GR" b="1" dirty="0">
                <a:latin typeface="Arial" charset="0"/>
              </a:rPr>
              <a:t>B-D-H-J-K</a:t>
            </a:r>
            <a:r>
              <a:rPr lang="en-US" altLang="el-GR" dirty="0">
                <a:latin typeface="Arial" charset="0"/>
              </a:rPr>
              <a:t> </a:t>
            </a:r>
            <a:r>
              <a:rPr lang="el-GR" altLang="el-GR" dirty="0">
                <a:latin typeface="Arial" charset="0"/>
              </a:rPr>
              <a:t>και </a:t>
            </a:r>
            <a:r>
              <a:rPr lang="en-US" altLang="el-GR" b="1" dirty="0">
                <a:latin typeface="Arial" charset="0"/>
              </a:rPr>
              <a:t>A-C-G-J-K</a:t>
            </a:r>
            <a:r>
              <a:rPr lang="el-GR" altLang="el-GR" dirty="0">
                <a:latin typeface="Arial" charset="0"/>
              </a:rPr>
              <a:t> </a:t>
            </a:r>
            <a:r>
              <a:rPr lang="en-US" altLang="el-GR" sz="2400" b="1" dirty="0">
                <a:latin typeface="Arial" charset="0"/>
              </a:rPr>
              <a:t>: </a:t>
            </a:r>
            <a:r>
              <a:rPr lang="el-GR" altLang="el-GR" sz="2400" b="1" dirty="0">
                <a:latin typeface="Arial" charset="0"/>
              </a:rPr>
              <a:t>64</a:t>
            </a:r>
            <a:r>
              <a:rPr lang="en-US" altLang="el-GR" sz="2400" b="1" dirty="0">
                <a:latin typeface="Arial" charset="0"/>
              </a:rPr>
              <a:t> </a:t>
            </a:r>
            <a:r>
              <a:rPr lang="el-GR" altLang="el-GR" sz="2400" b="1" dirty="0">
                <a:latin typeface="Arial" charset="0"/>
              </a:rPr>
              <a:t>εβδομάδες</a:t>
            </a:r>
            <a:endParaRPr lang="en-US" altLang="el-GR" sz="2400" b="1" dirty="0">
              <a:latin typeface="Arial" charset="0"/>
            </a:endParaRPr>
          </a:p>
        </p:txBody>
      </p:sp>
      <p:sp>
        <p:nvSpPr>
          <p:cNvPr id="100361" name="Rectangle 9"/>
          <p:cNvSpPr>
            <a:spLocks noChangeArrowheads="1"/>
          </p:cNvSpPr>
          <p:nvPr/>
        </p:nvSpPr>
        <p:spPr bwMode="auto">
          <a:xfrm>
            <a:off x="1020763" y="4013200"/>
            <a:ext cx="795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Β και </a:t>
            </a:r>
            <a:r>
              <a:rPr lang="en-US" altLang="el-GR" sz="2400" b="1" dirty="0">
                <a:latin typeface="Arial" charset="0"/>
              </a:rPr>
              <a:t>C</a:t>
            </a:r>
            <a:r>
              <a:rPr lang="el-GR" altLang="el-GR" b="1" dirty="0">
                <a:latin typeface="Arial" charset="0"/>
              </a:rPr>
              <a:t> </a:t>
            </a:r>
            <a:r>
              <a:rPr lang="el-GR" altLang="el-GR" sz="2400" b="1" dirty="0">
                <a:latin typeface="Arial" charset="0"/>
              </a:rPr>
              <a:t>για</a:t>
            </a:r>
            <a:r>
              <a:rPr lang="en-US" altLang="el-GR" sz="2400" b="1" dirty="0">
                <a:latin typeface="Arial" charset="0"/>
              </a:rPr>
              <a:t> 2 </a:t>
            </a:r>
            <a:r>
              <a:rPr lang="el-GR" altLang="el-GR" sz="2400" b="1" dirty="0">
                <a:latin typeface="Arial" charset="0"/>
              </a:rPr>
              <a:t>εβδομάδες </a:t>
            </a:r>
            <a:r>
              <a:rPr lang="en-US" altLang="el-GR" sz="2400" b="1" dirty="0">
                <a:latin typeface="Arial" charset="0"/>
              </a:rPr>
              <a:t>@ </a:t>
            </a:r>
            <a:r>
              <a:rPr lang="el-GR" altLang="el-GR" sz="2400" b="1" dirty="0">
                <a:latin typeface="Arial" charset="0"/>
              </a:rPr>
              <a:t>7000 εβδομάδα </a:t>
            </a:r>
          </a:p>
          <a:p>
            <a:r>
              <a:rPr lang="el-GR" altLang="el-GR" sz="2400" b="1" dirty="0">
                <a:latin typeface="Arial" charset="0"/>
              </a:rPr>
              <a:t>Και 600/εβδομάδα</a:t>
            </a:r>
            <a:endParaRPr lang="en-US" altLang="el-GR" sz="2400" b="1" dirty="0">
              <a:latin typeface="Arial" charset="0"/>
            </a:endParaRPr>
          </a:p>
        </p:txBody>
      </p:sp>
      <p:sp>
        <p:nvSpPr>
          <p:cNvPr id="100362" name="Rectangle 10"/>
          <p:cNvSpPr>
            <a:spLocks noChangeArrowheads="1"/>
          </p:cNvSpPr>
          <p:nvPr/>
        </p:nvSpPr>
        <p:spPr bwMode="auto">
          <a:xfrm>
            <a:off x="1403350" y="5013325"/>
            <a:ext cx="41290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2(8,000) – 2(7,600) = 800</a:t>
            </a:r>
          </a:p>
          <a:p>
            <a:r>
              <a:rPr lang="en-US" altLang="el-GR" sz="2400" b="1" dirty="0">
                <a:latin typeface="Arial" charset="0"/>
              </a:rPr>
              <a:t>2,5</a:t>
            </a:r>
            <a:r>
              <a:rPr lang="el-GR" altLang="el-GR" sz="2400" b="1" dirty="0">
                <a:latin typeface="Arial" charset="0"/>
              </a:rPr>
              <a:t>15</a:t>
            </a:r>
            <a:r>
              <a:rPr lang="en-US" altLang="el-GR" sz="2400" b="1" dirty="0">
                <a:latin typeface="Arial" charset="0"/>
              </a:rPr>
              <a:t>,000 – 800 = 2,5</a:t>
            </a:r>
            <a:r>
              <a:rPr lang="el-GR" altLang="el-GR" sz="2400" b="1" dirty="0">
                <a:latin typeface="Arial" charset="0"/>
              </a:rPr>
              <a:t>14</a:t>
            </a:r>
            <a:r>
              <a:rPr lang="en-US" altLang="el-GR" sz="2400" b="1" dirty="0">
                <a:latin typeface="Arial" charset="0"/>
              </a:rPr>
              <a:t>,200</a:t>
            </a:r>
          </a:p>
        </p:txBody>
      </p:sp>
    </p:spTree>
    <p:extLst>
      <p:ext uri="{BB962C8B-B14F-4D97-AF65-F5344CB8AC3E}">
        <p14:creationId xmlns:p14="http://schemas.microsoft.com/office/powerpoint/2010/main" val="1102667933"/>
      </p:ext>
    </p:extLst>
  </p:cSld>
  <p:clrMapOvr>
    <a:masterClrMapping/>
  </p:clrMapOvr>
  <p:transition spd="med">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14363" y="1782763"/>
            <a:ext cx="65532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800" b="1" i="1" dirty="0">
                <a:latin typeface="Arial" charset="0"/>
              </a:rPr>
              <a:t>Χρονοπρόγραμμα ελάχιστου κόστους</a:t>
            </a:r>
            <a:endParaRPr lang="en-US" altLang="el-GR" sz="2800" b="1" i="1" dirty="0">
              <a:latin typeface="Arial" charset="0"/>
            </a:endParaRPr>
          </a:p>
        </p:txBody>
      </p:sp>
      <p:sp>
        <p:nvSpPr>
          <p:cNvPr id="101379" name="Rectangle 3"/>
          <p:cNvSpPr>
            <a:spLocks noChangeArrowheads="1"/>
          </p:cNvSpPr>
          <p:nvPr/>
        </p:nvSpPr>
        <p:spPr bwMode="auto">
          <a:xfrm>
            <a:off x="1157288" y="2370138"/>
            <a:ext cx="6881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tabLst>
                <a:tab pos="1709738" algn="l"/>
                <a:tab pos="3810000" algn="l"/>
                <a:tab pos="5519738" algn="l"/>
              </a:tabLst>
              <a:defRPr>
                <a:solidFill>
                  <a:schemeClr val="tx1"/>
                </a:solidFill>
                <a:latin typeface="Comic Sans MS" pitchFamily="66" charset="0"/>
                <a:cs typeface="Arial" charset="0"/>
              </a:defRPr>
            </a:lvl1pPr>
            <a:lvl2pPr marL="742950" indent="-285750" defTabSz="762000" eaLnBrk="0" hangingPunct="0">
              <a:tabLst>
                <a:tab pos="1709738" algn="l"/>
                <a:tab pos="3810000" algn="l"/>
                <a:tab pos="5519738" algn="l"/>
              </a:tabLst>
              <a:defRPr>
                <a:solidFill>
                  <a:schemeClr val="tx1"/>
                </a:solidFill>
                <a:latin typeface="Comic Sans MS" pitchFamily="66" charset="0"/>
                <a:cs typeface="Arial" charset="0"/>
              </a:defRPr>
            </a:lvl2pPr>
            <a:lvl3pPr marL="1143000" indent="-228600" defTabSz="762000" eaLnBrk="0" hangingPunct="0">
              <a:tabLst>
                <a:tab pos="1709738" algn="l"/>
                <a:tab pos="3810000" algn="l"/>
                <a:tab pos="5519738" algn="l"/>
              </a:tabLst>
              <a:defRPr>
                <a:solidFill>
                  <a:schemeClr val="tx1"/>
                </a:solidFill>
                <a:latin typeface="Comic Sans MS" pitchFamily="66" charset="0"/>
                <a:cs typeface="Arial" charset="0"/>
              </a:defRPr>
            </a:lvl3pPr>
            <a:lvl4pPr marL="1600200" indent="-228600" defTabSz="762000" eaLnBrk="0" hangingPunct="0">
              <a:tabLst>
                <a:tab pos="1709738" algn="l"/>
                <a:tab pos="3810000" algn="l"/>
                <a:tab pos="5519738" algn="l"/>
              </a:tabLst>
              <a:defRPr>
                <a:solidFill>
                  <a:schemeClr val="tx1"/>
                </a:solidFill>
                <a:latin typeface="Comic Sans MS" pitchFamily="66" charset="0"/>
                <a:cs typeface="Arial" charset="0"/>
              </a:defRPr>
            </a:lvl4pPr>
            <a:lvl5pPr marL="2057400" indent="-228600" defTabSz="762000" eaLnBrk="0" hangingPunct="0">
              <a:tabLst>
                <a:tab pos="1709738" algn="l"/>
                <a:tab pos="3810000" algn="l"/>
                <a:tab pos="5519738" algn="l"/>
              </a:tabLst>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tabLst>
                <a:tab pos="1709738" algn="l"/>
                <a:tab pos="3810000" algn="l"/>
                <a:tab pos="5519738" algn="l"/>
              </a:tabLst>
              <a:defRPr>
                <a:solidFill>
                  <a:schemeClr val="tx1"/>
                </a:solidFill>
                <a:latin typeface="Comic Sans MS" pitchFamily="66" charset="0"/>
                <a:cs typeface="Arial" charset="0"/>
              </a:defRPr>
            </a:lvl9pPr>
          </a:lstStyle>
          <a:p>
            <a:r>
              <a:rPr lang="en-US" altLang="el-GR" sz="2000" b="1" dirty="0">
                <a:latin typeface="Arial" charset="0"/>
              </a:rPr>
              <a:t>A-I-K:	33 </a:t>
            </a:r>
            <a:r>
              <a:rPr lang="el-GR" altLang="el-GR" sz="2000" b="1" dirty="0">
                <a:latin typeface="Arial" charset="0"/>
              </a:rPr>
              <a:t>εβδομάδες</a:t>
            </a:r>
            <a:r>
              <a:rPr lang="en-US" altLang="el-GR" sz="2000" b="1" dirty="0">
                <a:latin typeface="Arial" charset="0"/>
              </a:rPr>
              <a:t>	B-D-H-J-K:	69 weeks</a:t>
            </a:r>
          </a:p>
          <a:p>
            <a:r>
              <a:rPr lang="en-US" altLang="el-GR" sz="2000" b="1" dirty="0">
                <a:latin typeface="Arial" charset="0"/>
              </a:rPr>
              <a:t>A-F-K:	28 </a:t>
            </a:r>
            <a:r>
              <a:rPr lang="el-GR" altLang="el-GR" b="1" dirty="0">
                <a:latin typeface="Arial" charset="0"/>
              </a:rPr>
              <a:t>εβδομάδες</a:t>
            </a:r>
            <a:r>
              <a:rPr lang="en-US" altLang="el-GR" dirty="0">
                <a:latin typeface="Arial" charset="0"/>
              </a:rPr>
              <a:t> </a:t>
            </a:r>
            <a:r>
              <a:rPr lang="en-US" altLang="el-GR" sz="2000" b="1" dirty="0">
                <a:latin typeface="Arial" charset="0"/>
              </a:rPr>
              <a:t>	B-E-J-K:	43 weeks</a:t>
            </a:r>
          </a:p>
          <a:p>
            <a:r>
              <a:rPr lang="en-US" altLang="el-GR" sz="2000" b="1" dirty="0">
                <a:latin typeface="Arial" charset="0"/>
              </a:rPr>
              <a:t>A-C-G-J-K:	67 </a:t>
            </a:r>
            <a:r>
              <a:rPr lang="el-GR" altLang="el-GR" b="1" dirty="0">
                <a:latin typeface="Arial" charset="0"/>
              </a:rPr>
              <a:t>εβδομάδες</a:t>
            </a:r>
            <a:endParaRPr lang="en-US" altLang="el-GR" b="1" dirty="0">
              <a:latin typeface="Arial" charset="0"/>
            </a:endParaRPr>
          </a:p>
        </p:txBody>
      </p:sp>
      <p:sp>
        <p:nvSpPr>
          <p:cNvPr id="78852" name="Rectangle 4"/>
          <p:cNvSpPr>
            <a:spLocks noGrp="1" noChangeArrowheads="1"/>
          </p:cNvSpPr>
          <p:nvPr>
            <p:ph type="title"/>
          </p:nvPr>
        </p:nvSpPr>
        <p:spPr>
          <a:xfrm>
            <a:off x="524587" y="548680"/>
            <a:ext cx="8229600" cy="914400"/>
          </a:xfrm>
        </p:spPr>
        <p:txBody>
          <a:bodyPr/>
          <a:lstStyle/>
          <a:p>
            <a:pPr eaLnBrk="1" fontAlgn="auto" hangingPunct="1">
              <a:spcAft>
                <a:spcPts val="0"/>
              </a:spcAft>
              <a:defRPr/>
            </a:pPr>
            <a:r>
              <a:rPr lang="el-GR" dirty="0" smtClean="0"/>
              <a:t>Παράδειγμα σύμπτυξης - 12</a:t>
            </a:r>
          </a:p>
        </p:txBody>
      </p:sp>
      <p:sp>
        <p:nvSpPr>
          <p:cNvPr id="101381" name="Line 5"/>
          <p:cNvSpPr>
            <a:spLocks noChangeShapeType="1"/>
          </p:cNvSpPr>
          <p:nvPr/>
        </p:nvSpPr>
        <p:spPr bwMode="auto">
          <a:xfrm>
            <a:off x="1176338" y="2505075"/>
            <a:ext cx="796925" cy="119063"/>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1382" name="Line 6"/>
          <p:cNvSpPr>
            <a:spLocks noChangeShapeType="1"/>
          </p:cNvSpPr>
          <p:nvPr/>
        </p:nvSpPr>
        <p:spPr bwMode="auto">
          <a:xfrm>
            <a:off x="1198563" y="2801938"/>
            <a:ext cx="796925" cy="11906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1383" name="Line 7"/>
          <p:cNvSpPr>
            <a:spLocks noChangeShapeType="1"/>
          </p:cNvSpPr>
          <p:nvPr/>
        </p:nvSpPr>
        <p:spPr bwMode="auto">
          <a:xfrm>
            <a:off x="4999038" y="2787650"/>
            <a:ext cx="1120775" cy="1365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sp>
        <p:nvSpPr>
          <p:cNvPr id="101384" name="Rectangle 8"/>
          <p:cNvSpPr>
            <a:spLocks noChangeArrowheads="1"/>
          </p:cNvSpPr>
          <p:nvPr/>
        </p:nvSpPr>
        <p:spPr bwMode="auto">
          <a:xfrm>
            <a:off x="1020763" y="3573463"/>
            <a:ext cx="77851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Κρίσιμο μονοπάτι</a:t>
            </a:r>
            <a:r>
              <a:rPr lang="en-US" altLang="el-GR" sz="2400" b="1" dirty="0">
                <a:latin typeface="Arial" charset="0"/>
              </a:rPr>
              <a:t> </a:t>
            </a:r>
            <a:r>
              <a:rPr lang="en-US" altLang="el-GR" b="1" dirty="0">
                <a:latin typeface="Arial" charset="0"/>
              </a:rPr>
              <a:t>B-D-H-J-K</a:t>
            </a:r>
            <a:r>
              <a:rPr lang="en-US" altLang="el-GR" dirty="0">
                <a:latin typeface="Arial" charset="0"/>
              </a:rPr>
              <a:t> </a:t>
            </a:r>
            <a:r>
              <a:rPr lang="el-GR" altLang="el-GR" dirty="0">
                <a:latin typeface="Arial" charset="0"/>
              </a:rPr>
              <a:t>και </a:t>
            </a:r>
            <a:r>
              <a:rPr lang="en-US" altLang="el-GR" b="1" dirty="0">
                <a:latin typeface="Arial" charset="0"/>
              </a:rPr>
              <a:t>A-C-G-J-K</a:t>
            </a:r>
            <a:r>
              <a:rPr lang="el-GR" altLang="el-GR" dirty="0">
                <a:latin typeface="Arial" charset="0"/>
              </a:rPr>
              <a:t> </a:t>
            </a:r>
            <a:r>
              <a:rPr lang="en-US" altLang="el-GR" sz="2400" b="1" dirty="0">
                <a:latin typeface="Arial" charset="0"/>
              </a:rPr>
              <a:t>: </a:t>
            </a:r>
            <a:r>
              <a:rPr lang="el-GR" altLang="el-GR" sz="2400" b="1" dirty="0">
                <a:latin typeface="Arial" charset="0"/>
              </a:rPr>
              <a:t>64</a:t>
            </a:r>
            <a:r>
              <a:rPr lang="en-US" altLang="el-GR" sz="2400" b="1" dirty="0">
                <a:latin typeface="Arial" charset="0"/>
              </a:rPr>
              <a:t> </a:t>
            </a:r>
            <a:r>
              <a:rPr lang="el-GR" altLang="el-GR" sz="2400" b="1" dirty="0">
                <a:latin typeface="Arial" charset="0"/>
              </a:rPr>
              <a:t>εβδομάδες</a:t>
            </a:r>
            <a:endParaRPr lang="en-US" altLang="el-GR" sz="2400" b="1" dirty="0">
              <a:latin typeface="Arial" charset="0"/>
            </a:endParaRPr>
          </a:p>
        </p:txBody>
      </p:sp>
      <p:sp>
        <p:nvSpPr>
          <p:cNvPr id="101385" name="Rectangle 9"/>
          <p:cNvSpPr>
            <a:spLocks noChangeArrowheads="1"/>
          </p:cNvSpPr>
          <p:nvPr/>
        </p:nvSpPr>
        <p:spPr bwMode="auto">
          <a:xfrm>
            <a:off x="1020763" y="4013200"/>
            <a:ext cx="795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l-GR" altLang="el-GR" sz="2400" b="1" dirty="0">
                <a:latin typeface="Arial" charset="0"/>
              </a:rPr>
              <a:t>Σύμπτυξη Β και </a:t>
            </a:r>
            <a:r>
              <a:rPr lang="en-US" altLang="el-GR" sz="2400" b="1" dirty="0">
                <a:latin typeface="Arial" charset="0"/>
              </a:rPr>
              <a:t>C</a:t>
            </a:r>
            <a:r>
              <a:rPr lang="el-GR" altLang="el-GR" b="1" dirty="0">
                <a:latin typeface="Arial" charset="0"/>
              </a:rPr>
              <a:t> </a:t>
            </a:r>
            <a:r>
              <a:rPr lang="el-GR" altLang="el-GR" sz="2400" b="1" dirty="0">
                <a:latin typeface="Arial" charset="0"/>
              </a:rPr>
              <a:t>για</a:t>
            </a:r>
            <a:r>
              <a:rPr lang="en-US" altLang="el-GR" sz="2400" b="1" dirty="0">
                <a:latin typeface="Arial" charset="0"/>
              </a:rPr>
              <a:t> 2 </a:t>
            </a:r>
            <a:r>
              <a:rPr lang="el-GR" altLang="el-GR" sz="2400" b="1" dirty="0">
                <a:latin typeface="Arial" charset="0"/>
              </a:rPr>
              <a:t>εβδομάδες </a:t>
            </a:r>
            <a:r>
              <a:rPr lang="en-US" altLang="el-GR" sz="2400" b="1" dirty="0">
                <a:latin typeface="Arial" charset="0"/>
              </a:rPr>
              <a:t>@ </a:t>
            </a:r>
            <a:r>
              <a:rPr lang="el-GR" altLang="el-GR" sz="2400" b="1" dirty="0">
                <a:latin typeface="Arial" charset="0"/>
              </a:rPr>
              <a:t>7000 εβδομάδα </a:t>
            </a:r>
          </a:p>
          <a:p>
            <a:r>
              <a:rPr lang="el-GR" altLang="el-GR" sz="2400" b="1" dirty="0">
                <a:latin typeface="Arial" charset="0"/>
              </a:rPr>
              <a:t>Και 600/εβδομάδα</a:t>
            </a:r>
            <a:endParaRPr lang="en-US" altLang="el-GR" sz="2400" b="1" dirty="0">
              <a:latin typeface="Arial" charset="0"/>
            </a:endParaRPr>
          </a:p>
        </p:txBody>
      </p:sp>
      <p:sp>
        <p:nvSpPr>
          <p:cNvPr id="101386" name="Rectangle 10"/>
          <p:cNvSpPr>
            <a:spLocks noChangeArrowheads="1"/>
          </p:cNvSpPr>
          <p:nvPr/>
        </p:nvSpPr>
        <p:spPr bwMode="auto">
          <a:xfrm>
            <a:off x="1403350" y="5013325"/>
            <a:ext cx="41290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dirty="0">
                <a:latin typeface="Arial" charset="0"/>
              </a:rPr>
              <a:t>2(8,000) – 2(7,600) = 800</a:t>
            </a:r>
          </a:p>
          <a:p>
            <a:r>
              <a:rPr lang="en-US" altLang="el-GR" sz="2400" b="1" dirty="0">
                <a:latin typeface="Arial" charset="0"/>
              </a:rPr>
              <a:t>2,5</a:t>
            </a:r>
            <a:r>
              <a:rPr lang="el-GR" altLang="el-GR" sz="2400" b="1" dirty="0">
                <a:latin typeface="Arial" charset="0"/>
              </a:rPr>
              <a:t>15</a:t>
            </a:r>
            <a:r>
              <a:rPr lang="en-US" altLang="el-GR" sz="2400" b="1" dirty="0">
                <a:latin typeface="Arial" charset="0"/>
              </a:rPr>
              <a:t>,000 – 800 = 2,5</a:t>
            </a:r>
            <a:r>
              <a:rPr lang="el-GR" altLang="el-GR" sz="2400" b="1" dirty="0">
                <a:latin typeface="Arial" charset="0"/>
              </a:rPr>
              <a:t>14</a:t>
            </a:r>
            <a:r>
              <a:rPr lang="en-US" altLang="el-GR" sz="2400" b="1" dirty="0">
                <a:latin typeface="Arial" charset="0"/>
              </a:rPr>
              <a:t>,200</a:t>
            </a:r>
          </a:p>
        </p:txBody>
      </p:sp>
      <p:sp>
        <p:nvSpPr>
          <p:cNvPr id="101387" name="Rectangle 11"/>
          <p:cNvSpPr>
            <a:spLocks noChangeArrowheads="1"/>
          </p:cNvSpPr>
          <p:nvPr/>
        </p:nvSpPr>
        <p:spPr bwMode="auto">
          <a:xfrm>
            <a:off x="2709863" y="1303338"/>
            <a:ext cx="6183312" cy="5510212"/>
          </a:xfrm>
          <a:prstGeom prst="rect">
            <a:avLst/>
          </a:prstGeom>
          <a:solidFill>
            <a:srgbClr val="E3E8F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388" name="Line 12"/>
          <p:cNvSpPr>
            <a:spLocks noChangeShapeType="1"/>
          </p:cNvSpPr>
          <p:nvPr/>
        </p:nvSpPr>
        <p:spPr bwMode="auto">
          <a:xfrm>
            <a:off x="5573713" y="4079875"/>
            <a:ext cx="412750"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89" name="Freeform 13"/>
          <p:cNvSpPr>
            <a:spLocks/>
          </p:cNvSpPr>
          <p:nvPr/>
        </p:nvSpPr>
        <p:spPr bwMode="auto">
          <a:xfrm>
            <a:off x="7631113" y="3846513"/>
            <a:ext cx="693737" cy="465137"/>
          </a:xfrm>
          <a:custGeom>
            <a:avLst/>
            <a:gdLst>
              <a:gd name="T0" fmla="*/ 2147483647 w 437"/>
              <a:gd name="T1" fmla="*/ 2147483647 h 293"/>
              <a:gd name="T2" fmla="*/ 2147483647 w 437"/>
              <a:gd name="T3" fmla="*/ 0 h 293"/>
              <a:gd name="T4" fmla="*/ 0 w 437"/>
              <a:gd name="T5" fmla="*/ 0 h 293"/>
              <a:gd name="T6" fmla="*/ 0 w 437"/>
              <a:gd name="T7" fmla="*/ 2147483647 h 293"/>
              <a:gd name="T8" fmla="*/ 2147483647 w 437"/>
              <a:gd name="T9" fmla="*/ 2147483647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101390" name="Rectangle 14"/>
          <p:cNvSpPr>
            <a:spLocks noChangeArrowheads="1"/>
          </p:cNvSpPr>
          <p:nvPr/>
        </p:nvSpPr>
        <p:spPr bwMode="auto">
          <a:xfrm>
            <a:off x="7608888" y="3921125"/>
            <a:ext cx="7461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Finish</a:t>
            </a:r>
          </a:p>
        </p:txBody>
      </p:sp>
      <p:sp>
        <p:nvSpPr>
          <p:cNvPr id="101391" name="Line 15"/>
          <p:cNvSpPr>
            <a:spLocks noChangeShapeType="1"/>
          </p:cNvSpPr>
          <p:nvPr/>
        </p:nvSpPr>
        <p:spPr bwMode="auto">
          <a:xfrm flipV="1">
            <a:off x="4565650" y="2393950"/>
            <a:ext cx="569913" cy="595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2" name="Line 16"/>
          <p:cNvSpPr>
            <a:spLocks noChangeShapeType="1"/>
          </p:cNvSpPr>
          <p:nvPr/>
        </p:nvSpPr>
        <p:spPr bwMode="auto">
          <a:xfrm>
            <a:off x="5605463" y="2279650"/>
            <a:ext cx="1374775" cy="7397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3" name="Line 17"/>
          <p:cNvSpPr>
            <a:spLocks noChangeShapeType="1"/>
          </p:cNvSpPr>
          <p:nvPr/>
        </p:nvSpPr>
        <p:spPr bwMode="auto">
          <a:xfrm>
            <a:off x="4633913" y="3122613"/>
            <a:ext cx="4191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4" name="Line 18"/>
          <p:cNvSpPr>
            <a:spLocks noChangeShapeType="1"/>
          </p:cNvSpPr>
          <p:nvPr/>
        </p:nvSpPr>
        <p:spPr bwMode="auto">
          <a:xfrm>
            <a:off x="5607050" y="3122613"/>
            <a:ext cx="13731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5" name="Line 19"/>
          <p:cNvSpPr>
            <a:spLocks noChangeShapeType="1"/>
          </p:cNvSpPr>
          <p:nvPr/>
        </p:nvSpPr>
        <p:spPr bwMode="auto">
          <a:xfrm>
            <a:off x="7423150" y="3302000"/>
            <a:ext cx="387350" cy="53340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6" name="Line 20"/>
          <p:cNvSpPr>
            <a:spLocks noChangeShapeType="1"/>
          </p:cNvSpPr>
          <p:nvPr/>
        </p:nvSpPr>
        <p:spPr bwMode="auto">
          <a:xfrm flipV="1">
            <a:off x="7316788" y="3467100"/>
            <a:ext cx="0" cy="1379538"/>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7" name="Line 21"/>
          <p:cNvSpPr>
            <a:spLocks noChangeShapeType="1"/>
          </p:cNvSpPr>
          <p:nvPr/>
        </p:nvSpPr>
        <p:spPr bwMode="auto">
          <a:xfrm>
            <a:off x="6507163" y="4191000"/>
            <a:ext cx="539750" cy="57785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8" name="Line 22"/>
          <p:cNvSpPr>
            <a:spLocks noChangeShapeType="1"/>
          </p:cNvSpPr>
          <p:nvPr/>
        </p:nvSpPr>
        <p:spPr bwMode="auto">
          <a:xfrm>
            <a:off x="5591175" y="5008563"/>
            <a:ext cx="427038"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399" name="Line 23"/>
          <p:cNvSpPr>
            <a:spLocks noChangeShapeType="1"/>
          </p:cNvSpPr>
          <p:nvPr/>
        </p:nvSpPr>
        <p:spPr bwMode="auto">
          <a:xfrm>
            <a:off x="6553200" y="5008563"/>
            <a:ext cx="427038"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0" name="Line 24"/>
          <p:cNvSpPr>
            <a:spLocks noChangeShapeType="1"/>
          </p:cNvSpPr>
          <p:nvPr/>
        </p:nvSpPr>
        <p:spPr bwMode="auto">
          <a:xfrm flipV="1">
            <a:off x="5632450" y="5186363"/>
            <a:ext cx="1400175" cy="7318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1" name="Line 25"/>
          <p:cNvSpPr>
            <a:spLocks noChangeShapeType="1"/>
          </p:cNvSpPr>
          <p:nvPr/>
        </p:nvSpPr>
        <p:spPr bwMode="auto">
          <a:xfrm>
            <a:off x="4633913" y="5008563"/>
            <a:ext cx="427037" cy="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2" name="Line 26"/>
          <p:cNvSpPr>
            <a:spLocks noChangeShapeType="1"/>
          </p:cNvSpPr>
          <p:nvPr/>
        </p:nvSpPr>
        <p:spPr bwMode="auto">
          <a:xfrm>
            <a:off x="4564063" y="5143500"/>
            <a:ext cx="565150" cy="608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3" name="Line 27"/>
          <p:cNvSpPr>
            <a:spLocks noChangeShapeType="1"/>
          </p:cNvSpPr>
          <p:nvPr/>
        </p:nvSpPr>
        <p:spPr bwMode="auto">
          <a:xfrm>
            <a:off x="3944938" y="4249738"/>
            <a:ext cx="298450" cy="461962"/>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4" name="Line 28"/>
          <p:cNvSpPr>
            <a:spLocks noChangeShapeType="1"/>
          </p:cNvSpPr>
          <p:nvPr/>
        </p:nvSpPr>
        <p:spPr bwMode="auto">
          <a:xfrm flipV="1">
            <a:off x="3930650" y="3387725"/>
            <a:ext cx="306388" cy="495300"/>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5" name="Line 29"/>
          <p:cNvSpPr>
            <a:spLocks noChangeShapeType="1"/>
          </p:cNvSpPr>
          <p:nvPr/>
        </p:nvSpPr>
        <p:spPr bwMode="auto">
          <a:xfrm>
            <a:off x="4578350" y="3276600"/>
            <a:ext cx="571500" cy="549275"/>
          </a:xfrm>
          <a:prstGeom prst="line">
            <a:avLst/>
          </a:prstGeom>
          <a:noFill/>
          <a:ln w="57150">
            <a:solidFill>
              <a:srgbClr val="F05C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01406" name="Freeform 30"/>
          <p:cNvSpPr>
            <a:spLocks/>
          </p:cNvSpPr>
          <p:nvPr/>
        </p:nvSpPr>
        <p:spPr bwMode="auto">
          <a:xfrm>
            <a:off x="3517900" y="3846513"/>
            <a:ext cx="693738" cy="465137"/>
          </a:xfrm>
          <a:custGeom>
            <a:avLst/>
            <a:gdLst>
              <a:gd name="T0" fmla="*/ 2147483647 w 437"/>
              <a:gd name="T1" fmla="*/ 2147483647 h 293"/>
              <a:gd name="T2" fmla="*/ 2147483647 w 437"/>
              <a:gd name="T3" fmla="*/ 0 h 293"/>
              <a:gd name="T4" fmla="*/ 0 w 437"/>
              <a:gd name="T5" fmla="*/ 0 h 293"/>
              <a:gd name="T6" fmla="*/ 0 w 437"/>
              <a:gd name="T7" fmla="*/ 2147483647 h 293"/>
              <a:gd name="T8" fmla="*/ 2147483647 w 437"/>
              <a:gd name="T9" fmla="*/ 2147483647 h 293"/>
              <a:gd name="T10" fmla="*/ 0 60000 65536"/>
              <a:gd name="T11" fmla="*/ 0 60000 65536"/>
              <a:gd name="T12" fmla="*/ 0 60000 65536"/>
              <a:gd name="T13" fmla="*/ 0 60000 65536"/>
              <a:gd name="T14" fmla="*/ 0 60000 65536"/>
              <a:gd name="T15" fmla="*/ 0 w 437"/>
              <a:gd name="T16" fmla="*/ 0 h 293"/>
              <a:gd name="T17" fmla="*/ 437 w 437"/>
              <a:gd name="T18" fmla="*/ 293 h 293"/>
            </a:gdLst>
            <a:ahLst/>
            <a:cxnLst>
              <a:cxn ang="T10">
                <a:pos x="T0" y="T1"/>
              </a:cxn>
              <a:cxn ang="T11">
                <a:pos x="T2" y="T3"/>
              </a:cxn>
              <a:cxn ang="T12">
                <a:pos x="T4" y="T5"/>
              </a:cxn>
              <a:cxn ang="T13">
                <a:pos x="T6" y="T7"/>
              </a:cxn>
              <a:cxn ang="T14">
                <a:pos x="T8" y="T9"/>
              </a:cxn>
            </a:cxnLst>
            <a:rect l="T15" t="T16" r="T17" b="T18"/>
            <a:pathLst>
              <a:path w="437" h="293">
                <a:moveTo>
                  <a:pt x="436" y="292"/>
                </a:moveTo>
                <a:lnTo>
                  <a:pt x="436" y="0"/>
                </a:lnTo>
                <a:lnTo>
                  <a:pt x="0" y="0"/>
                </a:lnTo>
                <a:lnTo>
                  <a:pt x="0" y="292"/>
                </a:lnTo>
                <a:lnTo>
                  <a:pt x="436" y="292"/>
                </a:lnTo>
              </a:path>
            </a:pathLst>
          </a:custGeom>
          <a:solidFill>
            <a:srgbClr val="FFFFFF"/>
          </a:solidFill>
          <a:ln w="19050" cap="rnd">
            <a:solidFill>
              <a:srgbClr val="000000"/>
            </a:solidFill>
            <a:round/>
            <a:headEnd/>
            <a:tailEnd/>
          </a:ln>
        </p:spPr>
        <p:txBody>
          <a:bodyPr/>
          <a:lstStyle/>
          <a:p>
            <a:endParaRPr lang="el-GR" dirty="0"/>
          </a:p>
        </p:txBody>
      </p:sp>
      <p:sp>
        <p:nvSpPr>
          <p:cNvPr id="101407" name="Rectangle 31"/>
          <p:cNvSpPr>
            <a:spLocks noChangeArrowheads="1"/>
          </p:cNvSpPr>
          <p:nvPr/>
        </p:nvSpPr>
        <p:spPr bwMode="auto">
          <a:xfrm>
            <a:off x="3563938" y="3921125"/>
            <a:ext cx="603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9850" tIns="34925" rIns="69850" bIns="34925">
            <a:spAutoFit/>
          </a:bodyPr>
          <a:lstStyle>
            <a:lvl1pPr defTabSz="428625" eaLnBrk="0" hangingPunct="0">
              <a:defRPr>
                <a:solidFill>
                  <a:schemeClr val="tx1"/>
                </a:solidFill>
                <a:latin typeface="Comic Sans MS" pitchFamily="66" charset="0"/>
                <a:cs typeface="Arial" charset="0"/>
              </a:defRPr>
            </a:lvl1pPr>
            <a:lvl2pPr marL="742950" indent="-285750" defTabSz="428625" eaLnBrk="0" hangingPunct="0">
              <a:defRPr>
                <a:solidFill>
                  <a:schemeClr val="tx1"/>
                </a:solidFill>
                <a:latin typeface="Comic Sans MS" pitchFamily="66" charset="0"/>
                <a:cs typeface="Arial" charset="0"/>
              </a:defRPr>
            </a:lvl2pPr>
            <a:lvl3pPr marL="1143000" indent="-228600" defTabSz="428625" eaLnBrk="0" hangingPunct="0">
              <a:defRPr>
                <a:solidFill>
                  <a:schemeClr val="tx1"/>
                </a:solidFill>
                <a:latin typeface="Comic Sans MS" pitchFamily="66" charset="0"/>
                <a:cs typeface="Arial" charset="0"/>
              </a:defRPr>
            </a:lvl3pPr>
            <a:lvl4pPr marL="1600200" indent="-228600" defTabSz="428625" eaLnBrk="0" hangingPunct="0">
              <a:defRPr>
                <a:solidFill>
                  <a:schemeClr val="tx1"/>
                </a:solidFill>
                <a:latin typeface="Comic Sans MS" pitchFamily="66" charset="0"/>
                <a:cs typeface="Arial" charset="0"/>
              </a:defRPr>
            </a:lvl4pPr>
            <a:lvl5pPr marL="2057400" indent="-228600" defTabSz="428625" eaLnBrk="0" hangingPunct="0">
              <a:defRPr>
                <a:solidFill>
                  <a:schemeClr val="tx1"/>
                </a:solidFill>
                <a:latin typeface="Comic Sans MS" pitchFamily="66" charset="0"/>
                <a:cs typeface="Arial" charset="0"/>
              </a:defRPr>
            </a:lvl5pPr>
            <a:lvl6pPr marL="2514600" indent="-228600" defTabSz="428625"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428625"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428625"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428625"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600" b="1" dirty="0">
                <a:latin typeface="Arial" charset="0"/>
              </a:rPr>
              <a:t>Start</a:t>
            </a:r>
          </a:p>
        </p:txBody>
      </p:sp>
      <p:sp>
        <p:nvSpPr>
          <p:cNvPr id="101408" name="Oval 32"/>
          <p:cNvSpPr>
            <a:spLocks noChangeArrowheads="1"/>
          </p:cNvSpPr>
          <p:nvPr/>
        </p:nvSpPr>
        <p:spPr bwMode="auto">
          <a:xfrm>
            <a:off x="4130675" y="2795588"/>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09" name="Text Box 33"/>
          <p:cNvSpPr txBox="1">
            <a:spLocks noChangeArrowheads="1"/>
          </p:cNvSpPr>
          <p:nvPr/>
        </p:nvSpPr>
        <p:spPr bwMode="auto">
          <a:xfrm>
            <a:off x="4254500" y="2833688"/>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A</a:t>
            </a:r>
          </a:p>
          <a:p>
            <a:pPr algn="ctr"/>
            <a:r>
              <a:rPr lang="en-US" altLang="el-GR" sz="1600" b="1" dirty="0">
                <a:latin typeface="Arial" charset="0"/>
              </a:rPr>
              <a:t>12</a:t>
            </a:r>
          </a:p>
        </p:txBody>
      </p:sp>
      <p:sp>
        <p:nvSpPr>
          <p:cNvPr id="101410" name="Oval 34"/>
          <p:cNvSpPr>
            <a:spLocks noChangeArrowheads="1"/>
          </p:cNvSpPr>
          <p:nvPr/>
        </p:nvSpPr>
        <p:spPr bwMode="auto">
          <a:xfrm>
            <a:off x="4130675" y="4681538"/>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82019" name="Text Box 35"/>
          <p:cNvSpPr txBox="1">
            <a:spLocks noChangeArrowheads="1"/>
          </p:cNvSpPr>
          <p:nvPr/>
        </p:nvSpPr>
        <p:spPr bwMode="auto">
          <a:xfrm>
            <a:off x="4294188" y="4719638"/>
            <a:ext cx="330200" cy="581025"/>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B</a:t>
            </a:r>
          </a:p>
          <a:p>
            <a:pPr algn="ctr" defTabSz="762000" eaLnBrk="0" hangingPunct="0">
              <a:defRPr/>
            </a:pPr>
            <a:r>
              <a:rPr lang="en-US" sz="1600" b="1" dirty="0">
                <a:effectLst>
                  <a:outerShdw blurRad="38100" dist="38100" dir="2700000" algn="tl">
                    <a:srgbClr val="C0C0C0"/>
                  </a:outerShdw>
                </a:effectLst>
                <a:latin typeface="Arial" charset="0"/>
              </a:rPr>
              <a:t>7</a:t>
            </a:r>
            <a:endParaRPr lang="en-US" sz="1600" b="1" dirty="0">
              <a:latin typeface="Arial" charset="0"/>
            </a:endParaRPr>
          </a:p>
        </p:txBody>
      </p:sp>
      <p:sp>
        <p:nvSpPr>
          <p:cNvPr id="101412" name="Oval 36"/>
          <p:cNvSpPr>
            <a:spLocks noChangeArrowheads="1"/>
          </p:cNvSpPr>
          <p:nvPr/>
        </p:nvSpPr>
        <p:spPr bwMode="auto">
          <a:xfrm>
            <a:off x="5062538" y="3749675"/>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82021" name="Text Box 37"/>
          <p:cNvSpPr txBox="1">
            <a:spLocks noChangeArrowheads="1"/>
          </p:cNvSpPr>
          <p:nvPr/>
        </p:nvSpPr>
        <p:spPr bwMode="auto">
          <a:xfrm>
            <a:off x="5226050" y="3787775"/>
            <a:ext cx="330200" cy="581025"/>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C</a:t>
            </a:r>
          </a:p>
          <a:p>
            <a:pPr algn="ctr" defTabSz="762000" eaLnBrk="0" hangingPunct="0">
              <a:defRPr/>
            </a:pPr>
            <a:r>
              <a:rPr lang="en-US" sz="1600" b="1" dirty="0">
                <a:effectLst>
                  <a:outerShdw blurRad="38100" dist="38100" dir="2700000" algn="tl">
                    <a:srgbClr val="C0C0C0"/>
                  </a:outerShdw>
                </a:effectLst>
                <a:latin typeface="Arial" charset="0"/>
              </a:rPr>
              <a:t>8</a:t>
            </a:r>
            <a:endParaRPr lang="en-US" sz="1600" b="1" dirty="0">
              <a:latin typeface="Arial" charset="0"/>
            </a:endParaRPr>
          </a:p>
        </p:txBody>
      </p:sp>
      <p:sp>
        <p:nvSpPr>
          <p:cNvPr id="101414" name="Oval 38"/>
          <p:cNvSpPr>
            <a:spLocks noChangeArrowheads="1"/>
          </p:cNvSpPr>
          <p:nvPr/>
        </p:nvSpPr>
        <p:spPr bwMode="auto">
          <a:xfrm>
            <a:off x="5060950" y="4681538"/>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82023" name="Text Box 39"/>
          <p:cNvSpPr txBox="1">
            <a:spLocks noChangeArrowheads="1"/>
          </p:cNvSpPr>
          <p:nvPr/>
        </p:nvSpPr>
        <p:spPr bwMode="auto">
          <a:xfrm>
            <a:off x="5224463" y="4719638"/>
            <a:ext cx="330200" cy="581025"/>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D</a:t>
            </a:r>
          </a:p>
          <a:p>
            <a:pPr algn="ctr" defTabSz="762000" eaLnBrk="0" hangingPunct="0">
              <a:defRPr/>
            </a:pPr>
            <a:r>
              <a:rPr lang="en-US" sz="1600" b="1" dirty="0">
                <a:effectLst>
                  <a:outerShdw blurRad="38100" dist="38100" dir="2700000" algn="tl">
                    <a:srgbClr val="C0C0C0"/>
                  </a:outerShdw>
                </a:effectLst>
                <a:latin typeface="Arial" charset="0"/>
              </a:rPr>
              <a:t>8</a:t>
            </a:r>
            <a:endParaRPr lang="en-US" sz="1600" b="1" dirty="0">
              <a:latin typeface="Arial" charset="0"/>
            </a:endParaRPr>
          </a:p>
        </p:txBody>
      </p:sp>
      <p:sp>
        <p:nvSpPr>
          <p:cNvPr id="101416" name="Oval 40"/>
          <p:cNvSpPr>
            <a:spLocks noChangeArrowheads="1"/>
          </p:cNvSpPr>
          <p:nvPr/>
        </p:nvSpPr>
        <p:spPr bwMode="auto">
          <a:xfrm>
            <a:off x="5062538" y="5680075"/>
            <a:ext cx="657225" cy="6572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17" name="Text Box 41"/>
          <p:cNvSpPr txBox="1">
            <a:spLocks noChangeArrowheads="1"/>
          </p:cNvSpPr>
          <p:nvPr/>
        </p:nvSpPr>
        <p:spPr bwMode="auto">
          <a:xfrm>
            <a:off x="5186363" y="5718175"/>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E</a:t>
            </a:r>
          </a:p>
          <a:p>
            <a:pPr algn="ctr"/>
            <a:r>
              <a:rPr lang="en-US" altLang="el-GR" sz="1600" b="1" dirty="0">
                <a:latin typeface="Arial" charset="0"/>
              </a:rPr>
              <a:t>24</a:t>
            </a:r>
          </a:p>
        </p:txBody>
      </p:sp>
      <p:sp>
        <p:nvSpPr>
          <p:cNvPr id="101418" name="Oval 42"/>
          <p:cNvSpPr>
            <a:spLocks noChangeArrowheads="1"/>
          </p:cNvSpPr>
          <p:nvPr/>
        </p:nvSpPr>
        <p:spPr bwMode="auto">
          <a:xfrm>
            <a:off x="5060950" y="2794000"/>
            <a:ext cx="657225" cy="6572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19" name="Text Box 43"/>
          <p:cNvSpPr txBox="1">
            <a:spLocks noChangeArrowheads="1"/>
          </p:cNvSpPr>
          <p:nvPr/>
        </p:nvSpPr>
        <p:spPr bwMode="auto">
          <a:xfrm>
            <a:off x="5184775" y="2832100"/>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F</a:t>
            </a:r>
          </a:p>
          <a:p>
            <a:pPr algn="ctr"/>
            <a:r>
              <a:rPr lang="en-US" altLang="el-GR" sz="1600" b="1" dirty="0">
                <a:latin typeface="Arial" charset="0"/>
              </a:rPr>
              <a:t>10</a:t>
            </a:r>
          </a:p>
        </p:txBody>
      </p:sp>
      <p:sp>
        <p:nvSpPr>
          <p:cNvPr id="101420" name="Oval 44"/>
          <p:cNvSpPr>
            <a:spLocks noChangeArrowheads="1"/>
          </p:cNvSpPr>
          <p:nvPr/>
        </p:nvSpPr>
        <p:spPr bwMode="auto">
          <a:xfrm>
            <a:off x="6022975" y="3751263"/>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21" name="Text Box 45"/>
          <p:cNvSpPr txBox="1">
            <a:spLocks noChangeArrowheads="1"/>
          </p:cNvSpPr>
          <p:nvPr/>
        </p:nvSpPr>
        <p:spPr bwMode="auto">
          <a:xfrm>
            <a:off x="6146800" y="3789363"/>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G</a:t>
            </a:r>
          </a:p>
          <a:p>
            <a:pPr algn="ctr"/>
            <a:r>
              <a:rPr lang="en-US" altLang="el-GR" sz="1600" b="1" dirty="0">
                <a:latin typeface="Arial" charset="0"/>
              </a:rPr>
              <a:t>35</a:t>
            </a:r>
          </a:p>
        </p:txBody>
      </p:sp>
      <p:sp>
        <p:nvSpPr>
          <p:cNvPr id="101422" name="Oval 46"/>
          <p:cNvSpPr>
            <a:spLocks noChangeArrowheads="1"/>
          </p:cNvSpPr>
          <p:nvPr/>
        </p:nvSpPr>
        <p:spPr bwMode="auto">
          <a:xfrm>
            <a:off x="6022975" y="4679950"/>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23" name="Text Box 47"/>
          <p:cNvSpPr txBox="1">
            <a:spLocks noChangeArrowheads="1"/>
          </p:cNvSpPr>
          <p:nvPr/>
        </p:nvSpPr>
        <p:spPr bwMode="auto">
          <a:xfrm>
            <a:off x="6146800" y="4718050"/>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H</a:t>
            </a:r>
          </a:p>
          <a:p>
            <a:pPr algn="ctr"/>
            <a:r>
              <a:rPr lang="en-US" altLang="el-GR" sz="1600" b="1" dirty="0">
                <a:latin typeface="Arial" charset="0"/>
              </a:rPr>
              <a:t>40</a:t>
            </a:r>
          </a:p>
        </p:txBody>
      </p:sp>
      <p:sp>
        <p:nvSpPr>
          <p:cNvPr id="101424" name="Oval 48"/>
          <p:cNvSpPr>
            <a:spLocks noChangeArrowheads="1"/>
          </p:cNvSpPr>
          <p:nvPr/>
        </p:nvSpPr>
        <p:spPr bwMode="auto">
          <a:xfrm>
            <a:off x="5062538" y="1843088"/>
            <a:ext cx="657225" cy="65722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101425" name="Text Box 49"/>
          <p:cNvSpPr txBox="1">
            <a:spLocks noChangeArrowheads="1"/>
          </p:cNvSpPr>
          <p:nvPr/>
        </p:nvSpPr>
        <p:spPr bwMode="auto">
          <a:xfrm>
            <a:off x="5186363" y="1881188"/>
            <a:ext cx="409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pPr algn="ctr"/>
            <a:r>
              <a:rPr lang="en-US" altLang="el-GR" sz="1600" b="1" dirty="0">
                <a:latin typeface="Arial" charset="0"/>
              </a:rPr>
              <a:t>I</a:t>
            </a:r>
          </a:p>
          <a:p>
            <a:pPr algn="ctr"/>
            <a:r>
              <a:rPr lang="en-US" altLang="el-GR" sz="1600" b="1" dirty="0">
                <a:latin typeface="Arial" charset="0"/>
              </a:rPr>
              <a:t>15</a:t>
            </a:r>
          </a:p>
        </p:txBody>
      </p:sp>
      <p:sp>
        <p:nvSpPr>
          <p:cNvPr id="101426" name="Oval 50"/>
          <p:cNvSpPr>
            <a:spLocks noChangeArrowheads="1"/>
          </p:cNvSpPr>
          <p:nvPr/>
        </p:nvSpPr>
        <p:spPr bwMode="auto">
          <a:xfrm>
            <a:off x="6988175" y="4681538"/>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82035" name="Text Box 51"/>
          <p:cNvSpPr txBox="1">
            <a:spLocks noChangeArrowheads="1"/>
          </p:cNvSpPr>
          <p:nvPr/>
        </p:nvSpPr>
        <p:spPr bwMode="auto">
          <a:xfrm>
            <a:off x="7169150" y="4719638"/>
            <a:ext cx="296863" cy="581025"/>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J</a:t>
            </a:r>
          </a:p>
          <a:p>
            <a:pPr algn="ctr" defTabSz="762000" eaLnBrk="0" hangingPunct="0">
              <a:defRPr/>
            </a:pPr>
            <a:r>
              <a:rPr lang="en-US" sz="1600" b="1" dirty="0">
                <a:effectLst>
                  <a:outerShdw blurRad="38100" dist="38100" dir="2700000" algn="tl">
                    <a:srgbClr val="C0C0C0"/>
                  </a:outerShdw>
                </a:effectLst>
                <a:latin typeface="Arial" charset="0"/>
              </a:rPr>
              <a:t>1</a:t>
            </a:r>
            <a:endParaRPr lang="en-US" sz="1600" b="1" dirty="0">
              <a:latin typeface="Arial" charset="0"/>
            </a:endParaRPr>
          </a:p>
        </p:txBody>
      </p:sp>
      <p:sp>
        <p:nvSpPr>
          <p:cNvPr id="101428" name="Oval 52"/>
          <p:cNvSpPr>
            <a:spLocks noChangeArrowheads="1"/>
          </p:cNvSpPr>
          <p:nvPr/>
        </p:nvSpPr>
        <p:spPr bwMode="auto">
          <a:xfrm>
            <a:off x="6988175" y="2795588"/>
            <a:ext cx="657225" cy="657225"/>
          </a:xfrm>
          <a:prstGeom prst="ellipse">
            <a:avLst/>
          </a:prstGeom>
          <a:solidFill>
            <a:srgbClr val="FFD7C7"/>
          </a:solidFill>
          <a:ln w="57150">
            <a:solidFill>
              <a:srgbClr val="F05C3F"/>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dirty="0"/>
          </a:p>
        </p:txBody>
      </p:sp>
      <p:sp>
        <p:nvSpPr>
          <p:cNvPr id="682037" name="Text Box 53"/>
          <p:cNvSpPr txBox="1">
            <a:spLocks noChangeArrowheads="1"/>
          </p:cNvSpPr>
          <p:nvPr/>
        </p:nvSpPr>
        <p:spPr bwMode="auto">
          <a:xfrm>
            <a:off x="7151688" y="2833688"/>
            <a:ext cx="330200" cy="581025"/>
          </a:xfrm>
          <a:prstGeom prst="rect">
            <a:avLst/>
          </a:prstGeom>
          <a:noFill/>
          <a:ln w="12700">
            <a:noFill/>
            <a:miter lim="800000"/>
            <a:headEnd/>
            <a:tailEnd/>
          </a:ln>
          <a:effectLst/>
        </p:spPr>
        <p:txBody>
          <a:bodyPr wrap="none">
            <a:spAutoFit/>
          </a:bodyPr>
          <a:lstStyle/>
          <a:p>
            <a:pPr algn="ctr" defTabSz="762000" eaLnBrk="0" hangingPunct="0">
              <a:defRPr/>
            </a:pPr>
            <a:r>
              <a:rPr lang="en-US" sz="1600" b="1" dirty="0">
                <a:latin typeface="Arial" charset="0"/>
              </a:rPr>
              <a:t>K</a:t>
            </a:r>
          </a:p>
          <a:p>
            <a:pPr algn="ctr" defTabSz="762000" eaLnBrk="0" hangingPunct="0">
              <a:defRPr/>
            </a:pPr>
            <a:r>
              <a:rPr lang="en-US" sz="1600" b="1" dirty="0">
                <a:effectLst>
                  <a:outerShdw blurRad="38100" dist="38100" dir="2700000" algn="tl">
                    <a:srgbClr val="C0C0C0"/>
                  </a:outerShdw>
                </a:effectLst>
                <a:latin typeface="Arial" charset="0"/>
              </a:rPr>
              <a:t>5</a:t>
            </a:r>
            <a:endParaRPr lang="en-US" sz="1600" b="1" dirty="0">
              <a:latin typeface="Arial" charset="0"/>
            </a:endParaRPr>
          </a:p>
        </p:txBody>
      </p:sp>
    </p:spTree>
    <p:extLst>
      <p:ext uri="{BB962C8B-B14F-4D97-AF65-F5344CB8AC3E}">
        <p14:creationId xmlns:p14="http://schemas.microsoft.com/office/powerpoint/2010/main" val="2114442633"/>
      </p:ext>
    </p:extLst>
  </p:cSld>
  <p:clrMapOvr>
    <a:masterClrMapping/>
  </p:clrMapOvr>
  <p:transition spd="med">
    <p:strips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a:hlinkClick r:id="" action="ppaction://ole?verb=0"/>
          </p:cNvPr>
          <p:cNvGraphicFramePr>
            <a:graphicFrameLocks/>
          </p:cNvGraphicFramePr>
          <p:nvPr/>
        </p:nvGraphicFramePr>
        <p:xfrm>
          <a:off x="2963863" y="1958975"/>
          <a:ext cx="2668587" cy="3195638"/>
        </p:xfrm>
        <a:graphic>
          <a:graphicData uri="http://schemas.openxmlformats.org/presentationml/2006/ole">
            <mc:AlternateContent xmlns:mc="http://schemas.openxmlformats.org/markup-compatibility/2006">
              <mc:Choice xmlns:v="urn:schemas-microsoft-com:vml" Requires="v">
                <p:oleObj spid="_x0000_s4098" name="Microsoft ClipArt Gallery" r:id="rId4" imgW="8321400" imgH="8321400" progId="MS_ClipArt_Gallery">
                  <p:embed/>
                </p:oleObj>
              </mc:Choice>
              <mc:Fallback>
                <p:oleObj name="Microsoft ClipArt Gallery" r:id="rId4" imgW="8321400" imgH="83214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16534"/>
                      <a:stretch>
                        <a:fillRect/>
                      </a:stretch>
                    </p:blipFill>
                    <p:spPr bwMode="auto">
                      <a:xfrm>
                        <a:off x="2963863" y="1958975"/>
                        <a:ext cx="2668587"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036" name="Rectangle 4"/>
          <p:cNvSpPr>
            <a:spLocks noGrp="1" noChangeArrowheads="1"/>
          </p:cNvSpPr>
          <p:nvPr>
            <p:ph idx="1"/>
          </p:nvPr>
        </p:nvSpPr>
        <p:spPr/>
        <p:txBody>
          <a:bodyPr/>
          <a:lstStyle/>
          <a:p>
            <a:pPr eaLnBrk="1" hangingPunct="1"/>
            <a:r>
              <a:rPr lang="el-GR" altLang="el-GR" dirty="0" smtClean="0"/>
              <a:t>Χρήσιμα για μεγάλα έργα</a:t>
            </a:r>
            <a:endParaRPr lang="en-US" altLang="el-GR" dirty="0" smtClean="0"/>
          </a:p>
          <a:p>
            <a:pPr eaLnBrk="1" hangingPunct="1"/>
            <a:r>
              <a:rPr lang="el-GR" altLang="el-GR" dirty="0" smtClean="0"/>
              <a:t>Εύκολο στην κατανόηση και χωρίς δύσκολα μαθηματικά</a:t>
            </a:r>
            <a:endParaRPr lang="en-US" altLang="el-GR" dirty="0" smtClean="0"/>
          </a:p>
          <a:p>
            <a:pPr eaLnBrk="1" hangingPunct="1"/>
            <a:r>
              <a:rPr lang="el-GR" altLang="el-GR" dirty="0" smtClean="0"/>
              <a:t>Η γραφική αναπαράσταση βοηθάει στο να κατανοηθούν οι σχέσεις</a:t>
            </a:r>
            <a:endParaRPr lang="en-US" altLang="el-GR" dirty="0" smtClean="0"/>
          </a:p>
          <a:p>
            <a:pPr eaLnBrk="1" hangingPunct="1"/>
            <a:r>
              <a:rPr lang="el-GR" altLang="el-GR" dirty="0" smtClean="0"/>
              <a:t>Η ανάλυση κρίσιμου μονοπατιού βοηθάει στον εντοπισμό των δύσκολων σημείων</a:t>
            </a:r>
            <a:endParaRPr lang="en-US" altLang="el-GR" dirty="0" smtClean="0"/>
          </a:p>
          <a:p>
            <a:pPr eaLnBrk="1" hangingPunct="1"/>
            <a:r>
              <a:rPr lang="el-GR" altLang="el-GR" dirty="0" smtClean="0"/>
              <a:t>Βοηθάει στην τεκμηρίωση του έργου</a:t>
            </a:r>
          </a:p>
          <a:p>
            <a:pPr eaLnBrk="1" hangingPunct="1"/>
            <a:r>
              <a:rPr lang="el-GR" altLang="el-GR" dirty="0" smtClean="0"/>
              <a:t>Βοηθάει στον έλεγχο του κόστους</a:t>
            </a:r>
            <a:endParaRPr lang="en-US" altLang="el-GR" dirty="0" smtClean="0"/>
          </a:p>
        </p:txBody>
      </p:sp>
      <p:sp>
        <p:nvSpPr>
          <p:cNvPr id="2051" name="Rectangle 3"/>
          <p:cNvSpPr>
            <a:spLocks noGrp="1" noChangeArrowheads="1"/>
          </p:cNvSpPr>
          <p:nvPr>
            <p:ph type="title"/>
          </p:nvPr>
        </p:nvSpPr>
        <p:spPr/>
        <p:txBody>
          <a:bodyPr/>
          <a:lstStyle/>
          <a:p>
            <a:pPr eaLnBrk="1" fontAlgn="auto" hangingPunct="1">
              <a:spcAft>
                <a:spcPts val="0"/>
              </a:spcAft>
              <a:defRPr/>
            </a:pPr>
            <a:r>
              <a:rPr lang="el-GR" dirty="0" smtClean="0"/>
              <a:t>Πλεονεκτήματα </a:t>
            </a:r>
            <a:r>
              <a:rPr lang="en-US" dirty="0" smtClean="0"/>
              <a:t>PERT/CPM</a:t>
            </a:r>
          </a:p>
        </p:txBody>
      </p:sp>
    </p:spTree>
    <p:extLst>
      <p:ext uri="{BB962C8B-B14F-4D97-AF65-F5344CB8AC3E}">
        <p14:creationId xmlns:p14="http://schemas.microsoft.com/office/powerpoint/2010/main" val="1436180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4036">
                                            <p:txEl>
                                              <p:pRg st="0" end="0"/>
                                            </p:txEl>
                                          </p:spTgt>
                                        </p:tgtEl>
                                        <p:attrNameLst>
                                          <p:attrName>style.visibility</p:attrName>
                                        </p:attrNameLst>
                                      </p:cBhvr>
                                      <p:to>
                                        <p:strVal val="visible"/>
                                      </p:to>
                                    </p:set>
                                    <p:animEffect transition="in" filter="wipe(left)">
                                      <p:cBhvr>
                                        <p:cTn id="7" dur="500"/>
                                        <p:tgtEl>
                                          <p:spTgt spid="684036">
                                            <p:txEl>
                                              <p:pRg st="0" end="0"/>
                                            </p:txEl>
                                          </p:spTgt>
                                        </p:tgtEl>
                                      </p:cBhvr>
                                    </p:animEffect>
                                  </p:childTnLst>
                                  <p:subTnLst>
                                    <p:animClr clrSpc="rgb" dir="cw">
                                      <p:cBhvr override="childStyle">
                                        <p:cTn dur="1" fill="hold" display="0" masterRel="nextClick" afterEffect="1"/>
                                        <p:tgtEl>
                                          <p:spTgt spid="684036">
                                            <p:txEl>
                                              <p:pRg st="0" end="0"/>
                                            </p:txEl>
                                          </p:spTgt>
                                        </p:tgtEl>
                                        <p:attrNameLst>
                                          <p:attrName>ppt_c</p:attrName>
                                        </p:attrNameLst>
                                      </p:cBhvr>
                                      <p:to>
                                        <a:srgbClr val="E0D3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4036">
                                            <p:txEl>
                                              <p:pRg st="1" end="1"/>
                                            </p:txEl>
                                          </p:spTgt>
                                        </p:tgtEl>
                                        <p:attrNameLst>
                                          <p:attrName>style.visibility</p:attrName>
                                        </p:attrNameLst>
                                      </p:cBhvr>
                                      <p:to>
                                        <p:strVal val="visible"/>
                                      </p:to>
                                    </p:set>
                                    <p:animEffect transition="in" filter="wipe(left)">
                                      <p:cBhvr>
                                        <p:cTn id="12" dur="500"/>
                                        <p:tgtEl>
                                          <p:spTgt spid="684036">
                                            <p:txEl>
                                              <p:pRg st="1" end="1"/>
                                            </p:txEl>
                                          </p:spTgt>
                                        </p:tgtEl>
                                      </p:cBhvr>
                                    </p:animEffect>
                                  </p:childTnLst>
                                  <p:subTnLst>
                                    <p:animClr clrSpc="rgb" dir="cw">
                                      <p:cBhvr override="childStyle">
                                        <p:cTn dur="1" fill="hold" display="0" masterRel="nextClick" afterEffect="1"/>
                                        <p:tgtEl>
                                          <p:spTgt spid="684036">
                                            <p:txEl>
                                              <p:pRg st="1" end="1"/>
                                            </p:txEl>
                                          </p:spTgt>
                                        </p:tgtEl>
                                        <p:attrNameLst>
                                          <p:attrName>ppt_c</p:attrName>
                                        </p:attrNameLst>
                                      </p:cBhvr>
                                      <p:to>
                                        <a:srgbClr val="E0D3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4036">
                                            <p:txEl>
                                              <p:pRg st="2" end="2"/>
                                            </p:txEl>
                                          </p:spTgt>
                                        </p:tgtEl>
                                        <p:attrNameLst>
                                          <p:attrName>style.visibility</p:attrName>
                                        </p:attrNameLst>
                                      </p:cBhvr>
                                      <p:to>
                                        <p:strVal val="visible"/>
                                      </p:to>
                                    </p:set>
                                    <p:animEffect transition="in" filter="wipe(left)">
                                      <p:cBhvr>
                                        <p:cTn id="17" dur="500"/>
                                        <p:tgtEl>
                                          <p:spTgt spid="684036">
                                            <p:txEl>
                                              <p:pRg st="2" end="2"/>
                                            </p:txEl>
                                          </p:spTgt>
                                        </p:tgtEl>
                                      </p:cBhvr>
                                    </p:animEffect>
                                  </p:childTnLst>
                                  <p:subTnLst>
                                    <p:animClr clrSpc="rgb" dir="cw">
                                      <p:cBhvr override="childStyle">
                                        <p:cTn dur="1" fill="hold" display="0" masterRel="nextClick" afterEffect="1"/>
                                        <p:tgtEl>
                                          <p:spTgt spid="684036">
                                            <p:txEl>
                                              <p:pRg st="2" end="2"/>
                                            </p:txEl>
                                          </p:spTgt>
                                        </p:tgtEl>
                                        <p:attrNameLst>
                                          <p:attrName>ppt_c</p:attrName>
                                        </p:attrNameLst>
                                      </p:cBhvr>
                                      <p:to>
                                        <a:srgbClr val="E0D3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4036">
                                            <p:txEl>
                                              <p:pRg st="3" end="3"/>
                                            </p:txEl>
                                          </p:spTgt>
                                        </p:tgtEl>
                                        <p:attrNameLst>
                                          <p:attrName>style.visibility</p:attrName>
                                        </p:attrNameLst>
                                      </p:cBhvr>
                                      <p:to>
                                        <p:strVal val="visible"/>
                                      </p:to>
                                    </p:set>
                                    <p:animEffect transition="in" filter="wipe(left)">
                                      <p:cBhvr>
                                        <p:cTn id="22" dur="500"/>
                                        <p:tgtEl>
                                          <p:spTgt spid="684036">
                                            <p:txEl>
                                              <p:pRg st="3" end="3"/>
                                            </p:txEl>
                                          </p:spTgt>
                                        </p:tgtEl>
                                      </p:cBhvr>
                                    </p:animEffect>
                                  </p:childTnLst>
                                  <p:subTnLst>
                                    <p:animClr clrSpc="rgb" dir="cw">
                                      <p:cBhvr override="childStyle">
                                        <p:cTn dur="1" fill="hold" display="0" masterRel="nextClick" afterEffect="1"/>
                                        <p:tgtEl>
                                          <p:spTgt spid="684036">
                                            <p:txEl>
                                              <p:pRg st="3" end="3"/>
                                            </p:txEl>
                                          </p:spTgt>
                                        </p:tgtEl>
                                        <p:attrNameLst>
                                          <p:attrName>ppt_c</p:attrName>
                                        </p:attrNameLst>
                                      </p:cBhvr>
                                      <p:to>
                                        <a:srgbClr val="E0D3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4036">
                                            <p:txEl>
                                              <p:pRg st="4" end="4"/>
                                            </p:txEl>
                                          </p:spTgt>
                                        </p:tgtEl>
                                        <p:attrNameLst>
                                          <p:attrName>style.visibility</p:attrName>
                                        </p:attrNameLst>
                                      </p:cBhvr>
                                      <p:to>
                                        <p:strVal val="visible"/>
                                      </p:to>
                                    </p:set>
                                    <p:animEffect transition="in" filter="wipe(left)">
                                      <p:cBhvr>
                                        <p:cTn id="27" dur="500"/>
                                        <p:tgtEl>
                                          <p:spTgt spid="684036">
                                            <p:txEl>
                                              <p:pRg st="4" end="4"/>
                                            </p:txEl>
                                          </p:spTgt>
                                        </p:tgtEl>
                                      </p:cBhvr>
                                    </p:animEffect>
                                  </p:childTnLst>
                                  <p:subTnLst>
                                    <p:animClr clrSpc="rgb" dir="cw">
                                      <p:cBhvr override="childStyle">
                                        <p:cTn dur="1" fill="hold" display="0" masterRel="nextClick" afterEffect="1"/>
                                        <p:tgtEl>
                                          <p:spTgt spid="684036">
                                            <p:txEl>
                                              <p:pRg st="4" end="4"/>
                                            </p:txEl>
                                          </p:spTgt>
                                        </p:tgtEl>
                                        <p:attrNameLst>
                                          <p:attrName>ppt_c</p:attrName>
                                        </p:attrNameLst>
                                      </p:cBhvr>
                                      <p:to>
                                        <a:srgbClr val="E0D3FF"/>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84036">
                                            <p:txEl>
                                              <p:pRg st="5" end="5"/>
                                            </p:txEl>
                                          </p:spTgt>
                                        </p:tgtEl>
                                        <p:attrNameLst>
                                          <p:attrName>style.visibility</p:attrName>
                                        </p:attrNameLst>
                                      </p:cBhvr>
                                      <p:to>
                                        <p:strVal val="visible"/>
                                      </p:to>
                                    </p:set>
                                    <p:animEffect transition="in" filter="wipe(left)">
                                      <p:cBhvr>
                                        <p:cTn id="32" dur="500"/>
                                        <p:tgtEl>
                                          <p:spTgt spid="684036">
                                            <p:txEl>
                                              <p:pRg st="5" end="5"/>
                                            </p:txEl>
                                          </p:spTgt>
                                        </p:tgtEl>
                                      </p:cBhvr>
                                    </p:animEffect>
                                  </p:childTnLst>
                                  <p:subTnLst>
                                    <p:animClr clrSpc="rgb" dir="cw">
                                      <p:cBhvr override="childStyle">
                                        <p:cTn dur="1" fill="hold" display="0" masterRel="nextClick" afterEffect="1"/>
                                        <p:tgtEl>
                                          <p:spTgt spid="684036">
                                            <p:txEl>
                                              <p:pRg st="5" end="5"/>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6"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nvGraphicFramePr>
        <p:xfrm>
          <a:off x="2878138" y="2286000"/>
          <a:ext cx="2573337" cy="2986088"/>
        </p:xfrm>
        <a:graphic>
          <a:graphicData uri="http://schemas.openxmlformats.org/presentationml/2006/ole">
            <mc:AlternateContent xmlns:mc="http://schemas.openxmlformats.org/markup-compatibility/2006">
              <mc:Choice xmlns:v="urn:schemas-microsoft-com:vml" Requires="v">
                <p:oleObj spid="_x0000_s5122" name="Microsoft ClipArt Gallery" r:id="rId4" imgW="8321400" imgH="8321400" progId="MS_ClipArt_Gallery">
                  <p:embed/>
                </p:oleObj>
              </mc:Choice>
              <mc:Fallback>
                <p:oleObj name="Microsoft ClipArt Gallery" r:id="rId4" imgW="8321400" imgH="83214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13823"/>
                      <a:stretch>
                        <a:fillRect/>
                      </a:stretch>
                    </p:blipFill>
                    <p:spPr bwMode="auto">
                      <a:xfrm>
                        <a:off x="2878138" y="2286000"/>
                        <a:ext cx="2573337"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083" name="Rectangle 3"/>
          <p:cNvSpPr>
            <a:spLocks noGrp="1" noChangeArrowheads="1"/>
          </p:cNvSpPr>
          <p:nvPr>
            <p:ph idx="1"/>
          </p:nvPr>
        </p:nvSpPr>
        <p:spPr>
          <a:xfrm>
            <a:off x="685800" y="1633538"/>
            <a:ext cx="7772400" cy="4113212"/>
          </a:xfrm>
        </p:spPr>
        <p:txBody>
          <a:bodyPr lIns="90475" tIns="44444" rIns="90475" bIns="44444"/>
          <a:lstStyle/>
          <a:p>
            <a:pPr eaLnBrk="1" hangingPunct="1"/>
            <a:r>
              <a:rPr lang="el-GR" altLang="el-GR" smtClean="0"/>
              <a:t>Προϋποθέτει σταθερές και ανεξάρτητες δραστηριότητες</a:t>
            </a:r>
            <a:endParaRPr lang="en-US" altLang="el-GR" smtClean="0"/>
          </a:p>
          <a:p>
            <a:pPr eaLnBrk="1" hangingPunct="1"/>
            <a:r>
              <a:rPr lang="el-GR" altLang="el-GR" smtClean="0"/>
              <a:t>Οι χρόνοι των δραστηριοτήτων εμπεριέχουν μεγάλη υποκειμενικότηταβ</a:t>
            </a:r>
          </a:p>
          <a:p>
            <a:pPr eaLnBrk="1" hangingPunct="1"/>
            <a:r>
              <a:rPr lang="el-GR" altLang="el-GR" smtClean="0"/>
              <a:t>Δίνεται μεγάλη έμφαση στο κρίσιμο μονοπάτι</a:t>
            </a:r>
            <a:endParaRPr lang="en-US" altLang="el-GR" smtClean="0"/>
          </a:p>
        </p:txBody>
      </p:sp>
      <p:sp>
        <p:nvSpPr>
          <p:cNvPr id="3076" name="Rectangle 4"/>
          <p:cNvSpPr>
            <a:spLocks noGrp="1" noChangeArrowheads="1"/>
          </p:cNvSpPr>
          <p:nvPr>
            <p:ph type="title"/>
          </p:nvPr>
        </p:nvSpPr>
        <p:spPr>
          <a:xfrm>
            <a:off x="685800" y="152400"/>
            <a:ext cx="6870700" cy="1330325"/>
          </a:xfrm>
        </p:spPr>
        <p:txBody>
          <a:bodyPr/>
          <a:lstStyle/>
          <a:p>
            <a:pPr defTabSz="836613" eaLnBrk="1" fontAlgn="auto" hangingPunct="1">
              <a:spcAft>
                <a:spcPts val="0"/>
              </a:spcAft>
              <a:defRPr/>
            </a:pPr>
            <a:r>
              <a:rPr lang="el-GR" dirty="0" smtClean="0"/>
              <a:t/>
            </a:r>
            <a:br>
              <a:rPr lang="el-GR" dirty="0" smtClean="0"/>
            </a:br>
            <a:r>
              <a:rPr lang="el-GR" dirty="0" smtClean="0"/>
              <a:t>Μειονεκτήματα</a:t>
            </a:r>
            <a:r>
              <a:rPr lang="en-US" dirty="0" smtClean="0"/>
              <a:t> of PERT/CPM</a:t>
            </a:r>
          </a:p>
        </p:txBody>
      </p:sp>
    </p:spTree>
    <p:extLst>
      <p:ext uri="{BB962C8B-B14F-4D97-AF65-F5344CB8AC3E}">
        <p14:creationId xmlns:p14="http://schemas.microsoft.com/office/powerpoint/2010/main" val="1954429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wipe(left)">
                                      <p:cBhvr>
                                        <p:cTn id="7" dur="500"/>
                                        <p:tgtEl>
                                          <p:spTgt spid="686083">
                                            <p:txEl>
                                              <p:pRg st="0" end="0"/>
                                            </p:txEl>
                                          </p:spTgt>
                                        </p:tgtEl>
                                      </p:cBhvr>
                                    </p:animEffect>
                                  </p:childTnLst>
                                  <p:subTnLst>
                                    <p:animClr clrSpc="rgb" dir="cw">
                                      <p:cBhvr override="childStyle">
                                        <p:cTn dur="1" fill="hold" display="0" masterRel="nextClick" afterEffect="1"/>
                                        <p:tgtEl>
                                          <p:spTgt spid="686083">
                                            <p:txEl>
                                              <p:pRg st="0" end="0"/>
                                            </p:txEl>
                                          </p:spTgt>
                                        </p:tgtEl>
                                        <p:attrNameLst>
                                          <p:attrName>ppt_c</p:attrName>
                                        </p:attrNameLst>
                                      </p:cBhvr>
                                      <p:to>
                                        <a:srgbClr val="E0D3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wipe(left)">
                                      <p:cBhvr>
                                        <p:cTn id="12" dur="500"/>
                                        <p:tgtEl>
                                          <p:spTgt spid="686083">
                                            <p:txEl>
                                              <p:pRg st="1" end="1"/>
                                            </p:txEl>
                                          </p:spTgt>
                                        </p:tgtEl>
                                      </p:cBhvr>
                                    </p:animEffect>
                                  </p:childTnLst>
                                  <p:subTnLst>
                                    <p:animClr clrSpc="rgb" dir="cw">
                                      <p:cBhvr override="childStyle">
                                        <p:cTn dur="1" fill="hold" display="0" masterRel="nextClick" afterEffect="1"/>
                                        <p:tgtEl>
                                          <p:spTgt spid="686083">
                                            <p:txEl>
                                              <p:pRg st="1" end="1"/>
                                            </p:txEl>
                                          </p:spTgt>
                                        </p:tgtEl>
                                        <p:attrNameLst>
                                          <p:attrName>ppt_c</p:attrName>
                                        </p:attrNameLst>
                                      </p:cBhvr>
                                      <p:to>
                                        <a:srgbClr val="E0D3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083">
                                            <p:txEl>
                                              <p:pRg st="2" end="2"/>
                                            </p:txEl>
                                          </p:spTgt>
                                        </p:tgtEl>
                                        <p:attrNameLst>
                                          <p:attrName>style.visibility</p:attrName>
                                        </p:attrNameLst>
                                      </p:cBhvr>
                                      <p:to>
                                        <p:strVal val="visible"/>
                                      </p:to>
                                    </p:set>
                                    <p:animEffect transition="in" filter="wipe(left)">
                                      <p:cBhvr>
                                        <p:cTn id="17" dur="500"/>
                                        <p:tgtEl>
                                          <p:spTgt spid="686083">
                                            <p:txEl>
                                              <p:pRg st="2" end="2"/>
                                            </p:txEl>
                                          </p:spTgt>
                                        </p:tgtEl>
                                      </p:cBhvr>
                                    </p:animEffect>
                                  </p:childTnLst>
                                  <p:subTnLst>
                                    <p:animClr clrSpc="rgb" dir="cw">
                                      <p:cBhvr override="childStyle">
                                        <p:cTn dur="1" fill="hold" display="0" masterRel="nextClick" afterEffect="1"/>
                                        <p:tgtEl>
                                          <p:spTgt spid="686083">
                                            <p:txEl>
                                              <p:pRg st="2" end="2"/>
                                            </p:txEl>
                                          </p:spTgt>
                                        </p:tgtEl>
                                        <p:attrNameLst>
                                          <p:attrName>ppt_c</p:attrName>
                                        </p:attrNameLst>
                                      </p:cBhvr>
                                      <p:to>
                                        <a:srgbClr val="E0D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a:t>Τέλος </a:t>
            </a:r>
            <a:r>
              <a:rPr lang="el-GR" b="1" dirty="0" smtClean="0"/>
              <a:t>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smtClean="0">
                <a:solidFill>
                  <a:schemeClr val="tx1">
                    <a:lumMod val="65000"/>
                    <a:lumOff val="35000"/>
                  </a:schemeClr>
                </a:solidFill>
              </a:rPr>
              <a:t>Μέγας Χρήστος</a:t>
            </a:r>
            <a:endParaRPr lang="el-GR" sz="2000" dirty="0">
              <a:solidFill>
                <a:schemeClr val="tx1">
                  <a:lumMod val="65000"/>
                  <a:lumOff val="35000"/>
                </a:schemeClr>
              </a:solidFill>
            </a:endParaRPr>
          </a:p>
        </p:txBody>
      </p:sp>
      <p:pic>
        <p:nvPicPr>
          <p:cNvPr id="6" name="Εικόνα 1" descr="Λογότυπο για Άδειες χρήσης Creative Commons B Y, NC, ND.">
            <a:hlinkClick r:id="rId3" tooltip="Μετάβαση στην Άδεια Χρήσης"/>
          </p:cNvPr>
          <p:cNvPicPr>
            <a:picLocks noChangeAspect="1" noChangeArrowheads="1"/>
          </p:cNvPicPr>
          <p:nvPr/>
        </p:nvPicPr>
        <p:blipFill>
          <a:blip r:embed="rId4"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178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025525" y="1616075"/>
            <a:ext cx="7092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defTabSz="762000" eaLnBrk="0" hangingPunct="0">
              <a:defRPr>
                <a:solidFill>
                  <a:schemeClr val="tx1"/>
                </a:solidFill>
                <a:latin typeface="Comic Sans MS" pitchFamily="66" charset="0"/>
                <a:cs typeface="Arial" charset="0"/>
              </a:defRPr>
            </a:lvl1pPr>
            <a:lvl2pPr marL="742950" indent="-285750" defTabSz="762000" eaLnBrk="0" hangingPunct="0">
              <a:defRPr>
                <a:solidFill>
                  <a:schemeClr val="tx1"/>
                </a:solidFill>
                <a:latin typeface="Comic Sans MS" pitchFamily="66" charset="0"/>
                <a:cs typeface="Arial" charset="0"/>
              </a:defRPr>
            </a:lvl2pPr>
            <a:lvl3pPr marL="1143000" indent="-228600" defTabSz="762000" eaLnBrk="0" hangingPunct="0">
              <a:defRPr>
                <a:solidFill>
                  <a:schemeClr val="tx1"/>
                </a:solidFill>
                <a:latin typeface="Comic Sans MS" pitchFamily="66" charset="0"/>
                <a:cs typeface="Arial" charset="0"/>
              </a:defRPr>
            </a:lvl3pPr>
            <a:lvl4pPr marL="1600200" indent="-228600" defTabSz="762000" eaLnBrk="0" hangingPunct="0">
              <a:defRPr>
                <a:solidFill>
                  <a:schemeClr val="tx1"/>
                </a:solidFill>
                <a:latin typeface="Comic Sans MS" pitchFamily="66" charset="0"/>
                <a:cs typeface="Arial" charset="0"/>
              </a:defRPr>
            </a:lvl4pPr>
            <a:lvl5pPr marL="2057400" indent="-228600" defTabSz="762000" eaLnBrk="0" hangingPunct="0">
              <a:defRPr>
                <a:solidFill>
                  <a:schemeClr val="tx1"/>
                </a:solidFill>
                <a:latin typeface="Comic Sans MS" pitchFamily="66" charset="0"/>
                <a:cs typeface="Arial" charset="0"/>
              </a:defRPr>
            </a:lvl5pPr>
            <a:lvl6pPr marL="2514600" indent="-228600" defTabSz="7620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7620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7620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7620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l-GR" sz="2400" b="1">
              <a:latin typeface="Arial" charset="0"/>
            </a:endParaRPr>
          </a:p>
          <a:p>
            <a:endParaRPr lang="en-US" altLang="el-GR" sz="2400" b="1">
              <a:latin typeface="Arial" charset="0"/>
            </a:endParaRPr>
          </a:p>
          <a:p>
            <a:r>
              <a:rPr lang="en-US" altLang="el-GR" sz="2000" b="1">
                <a:latin typeface="Arial" charset="0"/>
              </a:rPr>
              <a:t>T </a:t>
            </a:r>
            <a:r>
              <a:rPr lang="el-GR" altLang="el-GR" sz="2000" b="1">
                <a:latin typeface="Arial" charset="0"/>
              </a:rPr>
              <a:t>και</a:t>
            </a:r>
            <a:r>
              <a:rPr lang="en-US" altLang="el-GR" sz="2000" b="1">
                <a:latin typeface="Arial" charset="0"/>
              </a:rPr>
              <a:t> U </a:t>
            </a:r>
            <a:r>
              <a:rPr lang="el-GR" altLang="el-GR" sz="2000" b="1">
                <a:latin typeface="Arial" charset="0"/>
              </a:rPr>
              <a:t>δεν μπορούν να ξεκινήσουν πριν  τελειώσει η </a:t>
            </a:r>
            <a:r>
              <a:rPr lang="en-US" altLang="el-GR" sz="2000" b="1">
                <a:latin typeface="Arial" charset="0"/>
              </a:rPr>
              <a:t>S.</a:t>
            </a:r>
          </a:p>
        </p:txBody>
      </p:sp>
      <p:grpSp>
        <p:nvGrpSpPr>
          <p:cNvPr id="25603" name="Group 4"/>
          <p:cNvGrpSpPr>
            <a:grpSpLocks/>
          </p:cNvGrpSpPr>
          <p:nvPr/>
        </p:nvGrpSpPr>
        <p:grpSpPr bwMode="auto">
          <a:xfrm>
            <a:off x="860425" y="3429000"/>
            <a:ext cx="7421563" cy="2744788"/>
            <a:chOff x="542" y="2160"/>
            <a:chExt cx="4675" cy="1729"/>
          </a:xfrm>
        </p:grpSpPr>
        <p:sp>
          <p:nvSpPr>
            <p:cNvPr id="25605" name="Rectangle 5"/>
            <p:cNvSpPr>
              <a:spLocks noChangeArrowheads="1"/>
            </p:cNvSpPr>
            <p:nvPr/>
          </p:nvSpPr>
          <p:spPr bwMode="auto">
            <a:xfrm>
              <a:off x="542" y="2160"/>
              <a:ext cx="4675" cy="1729"/>
            </a:xfrm>
            <a:prstGeom prst="rect">
              <a:avLst/>
            </a:prstGeom>
            <a:solidFill>
              <a:srgbClr val="FFEB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06" name="Freeform 6"/>
            <p:cNvSpPr>
              <a:spLocks/>
            </p:cNvSpPr>
            <p:nvPr/>
          </p:nvSpPr>
          <p:spPr bwMode="auto">
            <a:xfrm>
              <a:off x="542" y="2162"/>
              <a:ext cx="4663" cy="448"/>
            </a:xfrm>
            <a:custGeom>
              <a:avLst/>
              <a:gdLst>
                <a:gd name="T0" fmla="*/ 4587 w 4678"/>
                <a:gd name="T1" fmla="*/ 447 h 448"/>
                <a:gd name="T2" fmla="*/ 4587 w 4678"/>
                <a:gd name="T3" fmla="*/ 0 h 448"/>
                <a:gd name="T4" fmla="*/ 0 w 4678"/>
                <a:gd name="T5" fmla="*/ 0 h 448"/>
                <a:gd name="T6" fmla="*/ 0 w 4678"/>
                <a:gd name="T7" fmla="*/ 447 h 448"/>
                <a:gd name="T8" fmla="*/ 4587 w 4678"/>
                <a:gd name="T9" fmla="*/ 447 h 448"/>
                <a:gd name="T10" fmla="*/ 0 60000 65536"/>
                <a:gd name="T11" fmla="*/ 0 60000 65536"/>
                <a:gd name="T12" fmla="*/ 0 60000 65536"/>
                <a:gd name="T13" fmla="*/ 0 60000 65536"/>
                <a:gd name="T14" fmla="*/ 0 60000 65536"/>
                <a:gd name="T15" fmla="*/ 0 w 4678"/>
                <a:gd name="T16" fmla="*/ 0 h 448"/>
                <a:gd name="T17" fmla="*/ 4678 w 4678"/>
                <a:gd name="T18" fmla="*/ 448 h 448"/>
              </a:gdLst>
              <a:ahLst/>
              <a:cxnLst>
                <a:cxn ang="T10">
                  <a:pos x="T0" y="T1"/>
                </a:cxn>
                <a:cxn ang="T11">
                  <a:pos x="T2" y="T3"/>
                </a:cxn>
                <a:cxn ang="T12">
                  <a:pos x="T4" y="T5"/>
                </a:cxn>
                <a:cxn ang="T13">
                  <a:pos x="T6" y="T7"/>
                </a:cxn>
                <a:cxn ang="T14">
                  <a:pos x="T8" y="T9"/>
                </a:cxn>
              </a:cxnLst>
              <a:rect l="T15" t="T16" r="T17" b="T18"/>
              <a:pathLst>
                <a:path w="4678" h="448">
                  <a:moveTo>
                    <a:pt x="4677" y="447"/>
                  </a:moveTo>
                  <a:lnTo>
                    <a:pt x="4677" y="0"/>
                  </a:lnTo>
                  <a:lnTo>
                    <a:pt x="0" y="0"/>
                  </a:lnTo>
                  <a:lnTo>
                    <a:pt x="0" y="447"/>
                  </a:lnTo>
                  <a:lnTo>
                    <a:pt x="4677" y="447"/>
                  </a:lnTo>
                </a:path>
              </a:pathLst>
            </a:custGeom>
            <a:solidFill>
              <a:srgbClr val="D1EBE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l-GR"/>
            </a:p>
          </p:txBody>
        </p:sp>
        <p:sp>
          <p:nvSpPr>
            <p:cNvPr id="25607" name="Line 7"/>
            <p:cNvSpPr>
              <a:spLocks noChangeShapeType="1"/>
            </p:cNvSpPr>
            <p:nvPr/>
          </p:nvSpPr>
          <p:spPr bwMode="auto">
            <a:xfrm>
              <a:off x="555" y="2614"/>
              <a:ext cx="46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8" name="Rectangle 8"/>
            <p:cNvSpPr>
              <a:spLocks noChangeArrowheads="1"/>
            </p:cNvSpPr>
            <p:nvPr/>
          </p:nvSpPr>
          <p:spPr bwMode="auto">
            <a:xfrm>
              <a:off x="1553"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AOA</a:t>
              </a:r>
            </a:p>
          </p:txBody>
        </p:sp>
        <p:sp>
          <p:nvSpPr>
            <p:cNvPr id="25609" name="Rectangle 9"/>
            <p:cNvSpPr>
              <a:spLocks noChangeArrowheads="1"/>
            </p:cNvSpPr>
            <p:nvPr/>
          </p:nvSpPr>
          <p:spPr bwMode="auto">
            <a:xfrm>
              <a:off x="3934" y="2238"/>
              <a:ext cx="5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096963" eaLnBrk="0" hangingPunct="0">
                <a:defRPr>
                  <a:solidFill>
                    <a:schemeClr val="tx1"/>
                  </a:solidFill>
                  <a:latin typeface="Comic Sans MS" pitchFamily="66" charset="0"/>
                  <a:cs typeface="Arial" charset="0"/>
                </a:defRPr>
              </a:lvl1pPr>
              <a:lvl2pPr marL="742950" indent="-285750" defTabSz="1096963" eaLnBrk="0" hangingPunct="0">
                <a:defRPr>
                  <a:solidFill>
                    <a:schemeClr val="tx1"/>
                  </a:solidFill>
                  <a:latin typeface="Comic Sans MS" pitchFamily="66" charset="0"/>
                  <a:cs typeface="Arial" charset="0"/>
                </a:defRPr>
              </a:lvl2pPr>
              <a:lvl3pPr marL="1143000" indent="-228600" defTabSz="1096963" eaLnBrk="0" hangingPunct="0">
                <a:defRPr>
                  <a:solidFill>
                    <a:schemeClr val="tx1"/>
                  </a:solidFill>
                  <a:latin typeface="Comic Sans MS" pitchFamily="66" charset="0"/>
                  <a:cs typeface="Arial" charset="0"/>
                </a:defRPr>
              </a:lvl3pPr>
              <a:lvl4pPr marL="1600200" indent="-228600" defTabSz="1096963" eaLnBrk="0" hangingPunct="0">
                <a:defRPr>
                  <a:solidFill>
                    <a:schemeClr val="tx1"/>
                  </a:solidFill>
                  <a:latin typeface="Comic Sans MS" pitchFamily="66" charset="0"/>
                  <a:cs typeface="Arial" charset="0"/>
                </a:defRPr>
              </a:lvl4pPr>
              <a:lvl5pPr marL="2057400" indent="-228600" defTabSz="1096963" eaLnBrk="0" hangingPunct="0">
                <a:defRPr>
                  <a:solidFill>
                    <a:schemeClr val="tx1"/>
                  </a:solidFill>
                  <a:latin typeface="Comic Sans MS" pitchFamily="66" charset="0"/>
                  <a:cs typeface="Arial" charset="0"/>
                </a:defRPr>
              </a:lvl5pPr>
              <a:lvl6pPr marL="2514600" indent="-228600" defTabSz="109696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9696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9696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96963"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2400" b="1">
                  <a:solidFill>
                    <a:srgbClr val="000000"/>
                  </a:solidFill>
                  <a:latin typeface="Arial" charset="0"/>
                </a:rPr>
                <a:t>AON</a:t>
              </a:r>
            </a:p>
          </p:txBody>
        </p:sp>
        <p:sp>
          <p:nvSpPr>
            <p:cNvPr id="25610" name="Line 10"/>
            <p:cNvSpPr>
              <a:spLocks noChangeShapeType="1"/>
            </p:cNvSpPr>
            <p:nvPr/>
          </p:nvSpPr>
          <p:spPr bwMode="auto">
            <a:xfrm>
              <a:off x="3182" y="2178"/>
              <a:ext cx="0" cy="169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11" name="Rectangle 11"/>
            <p:cNvSpPr>
              <a:spLocks noChangeArrowheads="1"/>
            </p:cNvSpPr>
            <p:nvPr/>
          </p:nvSpPr>
          <p:spPr bwMode="auto">
            <a:xfrm>
              <a:off x="550" y="2168"/>
              <a:ext cx="4659" cy="1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12" name="Line 12"/>
            <p:cNvSpPr>
              <a:spLocks noChangeShapeType="1"/>
            </p:cNvSpPr>
            <p:nvPr/>
          </p:nvSpPr>
          <p:spPr bwMode="auto">
            <a:xfrm>
              <a:off x="1952" y="3260"/>
              <a:ext cx="244" cy="13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13" name="Line 13"/>
            <p:cNvSpPr>
              <a:spLocks noChangeShapeType="1"/>
            </p:cNvSpPr>
            <p:nvPr/>
          </p:nvSpPr>
          <p:spPr bwMode="auto">
            <a:xfrm flipV="1">
              <a:off x="1956" y="3012"/>
              <a:ext cx="244"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14" name="Line 14"/>
            <p:cNvSpPr>
              <a:spLocks noChangeShapeType="1"/>
            </p:cNvSpPr>
            <p:nvPr/>
          </p:nvSpPr>
          <p:spPr bwMode="auto">
            <a:xfrm>
              <a:off x="1420" y="3212"/>
              <a:ext cx="288"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15" name="Oval 15"/>
            <p:cNvSpPr>
              <a:spLocks noChangeArrowheads="1"/>
            </p:cNvSpPr>
            <p:nvPr/>
          </p:nvSpPr>
          <p:spPr bwMode="auto">
            <a:xfrm>
              <a:off x="1184" y="305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16" name="Oval 16"/>
            <p:cNvSpPr>
              <a:spLocks noChangeArrowheads="1"/>
            </p:cNvSpPr>
            <p:nvPr/>
          </p:nvSpPr>
          <p:spPr bwMode="auto">
            <a:xfrm>
              <a:off x="1724" y="305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17" name="Oval 17"/>
            <p:cNvSpPr>
              <a:spLocks noChangeArrowheads="1"/>
            </p:cNvSpPr>
            <p:nvPr/>
          </p:nvSpPr>
          <p:spPr bwMode="auto">
            <a:xfrm>
              <a:off x="2192" y="2791"/>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18" name="Oval 18"/>
            <p:cNvSpPr>
              <a:spLocks noChangeArrowheads="1"/>
            </p:cNvSpPr>
            <p:nvPr/>
          </p:nvSpPr>
          <p:spPr bwMode="auto">
            <a:xfrm>
              <a:off x="2188" y="3331"/>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19" name="Line 19"/>
            <p:cNvSpPr>
              <a:spLocks noChangeShapeType="1"/>
            </p:cNvSpPr>
            <p:nvPr/>
          </p:nvSpPr>
          <p:spPr bwMode="auto">
            <a:xfrm>
              <a:off x="3964" y="3260"/>
              <a:ext cx="240" cy="1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20" name="Line 20"/>
            <p:cNvSpPr>
              <a:spLocks noChangeShapeType="1"/>
            </p:cNvSpPr>
            <p:nvPr/>
          </p:nvSpPr>
          <p:spPr bwMode="auto">
            <a:xfrm flipV="1">
              <a:off x="3964" y="3012"/>
              <a:ext cx="244" cy="14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21" name="Oval 21"/>
            <p:cNvSpPr>
              <a:spLocks noChangeArrowheads="1"/>
            </p:cNvSpPr>
            <p:nvPr/>
          </p:nvSpPr>
          <p:spPr bwMode="auto">
            <a:xfrm>
              <a:off x="4200" y="3331"/>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22" name="Oval 22"/>
            <p:cNvSpPr>
              <a:spLocks noChangeArrowheads="1"/>
            </p:cNvSpPr>
            <p:nvPr/>
          </p:nvSpPr>
          <p:spPr bwMode="auto">
            <a:xfrm>
              <a:off x="3728" y="3059"/>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23" name="Oval 23"/>
            <p:cNvSpPr>
              <a:spLocks noChangeArrowheads="1"/>
            </p:cNvSpPr>
            <p:nvPr/>
          </p:nvSpPr>
          <p:spPr bwMode="auto">
            <a:xfrm>
              <a:off x="4200" y="2791"/>
              <a:ext cx="285" cy="285"/>
            </a:xfrm>
            <a:prstGeom prst="ellipse">
              <a:avLst/>
            </a:prstGeom>
            <a:solidFill>
              <a:srgbClr val="FFF5E8"/>
            </a:solidFill>
            <a:ln w="57150">
              <a:solidFill>
                <a:srgbClr val="F5C597"/>
              </a:solidFill>
              <a:round/>
              <a:headEnd/>
              <a:tailEnd/>
            </a:ln>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l-GR" altLang="el-GR"/>
            </a:p>
          </p:txBody>
        </p:sp>
        <p:sp>
          <p:nvSpPr>
            <p:cNvPr id="25624" name="Rectangle 24"/>
            <p:cNvSpPr>
              <a:spLocks noChangeArrowheads="1"/>
            </p:cNvSpPr>
            <p:nvPr/>
          </p:nvSpPr>
          <p:spPr bwMode="auto">
            <a:xfrm>
              <a:off x="4206" y="2819"/>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5625" name="Rectangle 25"/>
            <p:cNvSpPr>
              <a:spLocks noChangeArrowheads="1"/>
            </p:cNvSpPr>
            <p:nvPr/>
          </p:nvSpPr>
          <p:spPr bwMode="auto">
            <a:xfrm>
              <a:off x="4198" y="3359"/>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5626" name="Rectangle 26"/>
            <p:cNvSpPr>
              <a:spLocks noChangeArrowheads="1"/>
            </p:cNvSpPr>
            <p:nvPr/>
          </p:nvSpPr>
          <p:spPr bwMode="auto">
            <a:xfrm>
              <a:off x="3735" y="3089"/>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sp>
          <p:nvSpPr>
            <p:cNvPr id="25627" name="Rectangle 27"/>
            <p:cNvSpPr>
              <a:spLocks noChangeArrowheads="1"/>
            </p:cNvSpPr>
            <p:nvPr/>
          </p:nvSpPr>
          <p:spPr bwMode="auto">
            <a:xfrm>
              <a:off x="2203" y="281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3</a:t>
              </a:r>
            </a:p>
          </p:txBody>
        </p:sp>
        <p:sp>
          <p:nvSpPr>
            <p:cNvPr id="25628" name="Rectangle 28"/>
            <p:cNvSpPr>
              <a:spLocks noChangeArrowheads="1"/>
            </p:cNvSpPr>
            <p:nvPr/>
          </p:nvSpPr>
          <p:spPr bwMode="auto">
            <a:xfrm>
              <a:off x="2203" y="335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4</a:t>
              </a:r>
            </a:p>
          </p:txBody>
        </p:sp>
        <p:sp>
          <p:nvSpPr>
            <p:cNvPr id="25629" name="Rectangle 29"/>
            <p:cNvSpPr>
              <a:spLocks noChangeArrowheads="1"/>
            </p:cNvSpPr>
            <p:nvPr/>
          </p:nvSpPr>
          <p:spPr bwMode="auto">
            <a:xfrm>
              <a:off x="1196" y="308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1</a:t>
              </a:r>
            </a:p>
          </p:txBody>
        </p:sp>
        <p:sp>
          <p:nvSpPr>
            <p:cNvPr id="25630" name="Rectangle 30"/>
            <p:cNvSpPr>
              <a:spLocks noChangeArrowheads="1"/>
            </p:cNvSpPr>
            <p:nvPr/>
          </p:nvSpPr>
          <p:spPr bwMode="auto">
            <a:xfrm>
              <a:off x="1874" y="2856"/>
              <a:ext cx="2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T</a:t>
              </a:r>
            </a:p>
          </p:txBody>
        </p:sp>
        <p:sp>
          <p:nvSpPr>
            <p:cNvPr id="25631" name="Rectangle 31"/>
            <p:cNvSpPr>
              <a:spLocks noChangeArrowheads="1"/>
            </p:cNvSpPr>
            <p:nvPr/>
          </p:nvSpPr>
          <p:spPr bwMode="auto">
            <a:xfrm>
              <a:off x="2070" y="3146"/>
              <a:ext cx="26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U</a:t>
              </a:r>
            </a:p>
          </p:txBody>
        </p:sp>
        <p:sp>
          <p:nvSpPr>
            <p:cNvPr id="25632" name="Rectangle 32"/>
            <p:cNvSpPr>
              <a:spLocks noChangeArrowheads="1"/>
            </p:cNvSpPr>
            <p:nvPr/>
          </p:nvSpPr>
          <p:spPr bwMode="auto">
            <a:xfrm>
              <a:off x="1735" y="3089"/>
              <a:ext cx="24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2</a:t>
              </a:r>
            </a:p>
          </p:txBody>
        </p:sp>
        <p:sp>
          <p:nvSpPr>
            <p:cNvPr id="25633" name="Rectangle 33"/>
            <p:cNvSpPr>
              <a:spLocks noChangeArrowheads="1"/>
            </p:cNvSpPr>
            <p:nvPr/>
          </p:nvSpPr>
          <p:spPr bwMode="auto">
            <a:xfrm>
              <a:off x="1433" y="2938"/>
              <a:ext cx="2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8112" tIns="69850" rIns="138112" bIns="69850">
              <a:spAutoFit/>
            </a:bodyPr>
            <a:lstStyle>
              <a:lvl1pPr defTabSz="1714500" eaLnBrk="0" hangingPunct="0">
                <a:defRPr>
                  <a:solidFill>
                    <a:schemeClr val="tx1"/>
                  </a:solidFill>
                  <a:latin typeface="Comic Sans MS" pitchFamily="66" charset="0"/>
                  <a:cs typeface="Arial" charset="0"/>
                </a:defRPr>
              </a:lvl1pPr>
              <a:lvl2pPr marL="742950" indent="-285750" defTabSz="1714500" eaLnBrk="0" hangingPunct="0">
                <a:defRPr>
                  <a:solidFill>
                    <a:schemeClr val="tx1"/>
                  </a:solidFill>
                  <a:latin typeface="Comic Sans MS" pitchFamily="66" charset="0"/>
                  <a:cs typeface="Arial" charset="0"/>
                </a:defRPr>
              </a:lvl2pPr>
              <a:lvl3pPr marL="1143000" indent="-228600" defTabSz="1714500" eaLnBrk="0" hangingPunct="0">
                <a:defRPr>
                  <a:solidFill>
                    <a:schemeClr val="tx1"/>
                  </a:solidFill>
                  <a:latin typeface="Comic Sans MS" pitchFamily="66" charset="0"/>
                  <a:cs typeface="Arial" charset="0"/>
                </a:defRPr>
              </a:lvl3pPr>
              <a:lvl4pPr marL="1600200" indent="-228600" defTabSz="1714500" eaLnBrk="0" hangingPunct="0">
                <a:defRPr>
                  <a:solidFill>
                    <a:schemeClr val="tx1"/>
                  </a:solidFill>
                  <a:latin typeface="Comic Sans MS" pitchFamily="66" charset="0"/>
                  <a:cs typeface="Arial" charset="0"/>
                </a:defRPr>
              </a:lvl4pPr>
              <a:lvl5pPr marL="2057400" indent="-228600" defTabSz="1714500" eaLnBrk="0" hangingPunct="0">
                <a:defRPr>
                  <a:solidFill>
                    <a:schemeClr val="tx1"/>
                  </a:solidFill>
                  <a:latin typeface="Comic Sans MS" pitchFamily="66" charset="0"/>
                  <a:cs typeface="Arial" charset="0"/>
                </a:defRPr>
              </a:lvl5pPr>
              <a:lvl6pPr marL="2514600" indent="-228600" defTabSz="171450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71450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71450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714500" eaLnBrk="0" fontAlgn="base" hangingPunct="0">
                <a:spcBef>
                  <a:spcPct val="0"/>
                </a:spcBef>
                <a:spcAft>
                  <a:spcPct val="0"/>
                </a:spcAft>
                <a:defRPr>
                  <a:solidFill>
                    <a:schemeClr val="tx1"/>
                  </a:solidFill>
                  <a:latin typeface="Comic Sans MS" pitchFamily="66" charset="0"/>
                  <a:cs typeface="Arial" charset="0"/>
                </a:defRPr>
              </a:lvl9pPr>
            </a:lstStyle>
            <a:p>
              <a:r>
                <a:rPr lang="en-US" altLang="el-GR" sz="1500" b="1">
                  <a:solidFill>
                    <a:srgbClr val="000000"/>
                  </a:solidFill>
                  <a:latin typeface="Arial" charset="0"/>
                </a:rPr>
                <a:t>S</a:t>
              </a:r>
            </a:p>
          </p:txBody>
        </p:sp>
      </p:grpSp>
      <p:sp>
        <p:nvSpPr>
          <p:cNvPr id="997412" name="Rectangle 36"/>
          <p:cNvSpPr>
            <a:spLocks noGrp="1" noChangeArrowheads="1"/>
          </p:cNvSpPr>
          <p:nvPr>
            <p:ph type="title"/>
          </p:nvPr>
        </p:nvSpPr>
        <p:spPr/>
        <p:txBody>
          <a:bodyPr>
            <a:normAutofit/>
          </a:bodyPr>
          <a:lstStyle/>
          <a:p>
            <a:pPr eaLnBrk="1" fontAlgn="auto" hangingPunct="1">
              <a:spcAft>
                <a:spcPts val="0"/>
              </a:spcAft>
              <a:defRPr/>
            </a:pPr>
            <a:r>
              <a:rPr lang="el-GR" sz="3600" i="1" dirty="0" smtClean="0">
                <a:effectLst>
                  <a:outerShdw blurRad="38100" dist="38100" dir="2700000" algn="tl">
                    <a:srgbClr val="C0C0C0"/>
                  </a:outerShdw>
                </a:effectLst>
              </a:rPr>
              <a:t>Σχέσεις μεταξύ δραστηριοτήτων</a:t>
            </a:r>
            <a:endParaRPr lang="en-US" sz="4000" i="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474882001"/>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5/2014 12:50:11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9,2,3,7,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B092FE3-01C7-4F57-BCBB-4B9932DEF97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1188</TotalTime>
  <Words>4419</Words>
  <Application>Microsoft Office PowerPoint</Application>
  <PresentationFormat>On-screen Show (4:3)</PresentationFormat>
  <Paragraphs>2194</Paragraphs>
  <Slides>88</Slides>
  <Notes>83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Θέμα του Office</vt:lpstr>
      <vt:lpstr>Bitmap Image</vt:lpstr>
      <vt:lpstr>Microsoft ClipArt Gallery</vt:lpstr>
      <vt:lpstr>Αρχές Διοίκησης και Διαχείρισης Έργων</vt:lpstr>
      <vt:lpstr>Άδειες χρήσης </vt:lpstr>
      <vt:lpstr>Χρηματοδότηση </vt:lpstr>
      <vt:lpstr>Χρονοπρογραμματισμός έργων</vt:lpstr>
      <vt:lpstr>PERT και CPM</vt:lpstr>
      <vt:lpstr>Ποια είναι τα βασικά ερωτήματα</vt:lpstr>
      <vt:lpstr>Σχέσεις μεταξύ δραστηριοτήτων</vt:lpstr>
      <vt:lpstr>Σχέσεις μεταξύ δραστηριοτήτων</vt:lpstr>
      <vt:lpstr>Σχέσεις μεταξύ δραστηριοτήτων</vt:lpstr>
      <vt:lpstr>Σχέσεις μεταξύ δραστηριοτήτων</vt:lpstr>
      <vt:lpstr>Σχέσεις μεταξύ δραστηριοτήτων</vt:lpstr>
      <vt:lpstr>Σύγκριση AON and AOA</vt:lpstr>
      <vt:lpstr>Παράδειγμα </vt:lpstr>
      <vt:lpstr>Παράδειγμα</vt:lpstr>
      <vt:lpstr>Δίκτυο AOA</vt:lpstr>
      <vt:lpstr>Παράδειγμα</vt:lpstr>
      <vt:lpstr>Παράδειγμα – Κατασκευή λογισμικού</vt:lpstr>
      <vt:lpstr>AON Network</vt:lpstr>
      <vt:lpstr>AOA Network</vt:lpstr>
      <vt:lpstr>Χρόνοι περάτωσης</vt:lpstr>
      <vt:lpstr>PowerPoint Presentation</vt:lpstr>
      <vt:lpstr>PowerPoint Presentation</vt:lpstr>
      <vt:lpstr>Διάρκεια μονοπατιών</vt:lpstr>
      <vt:lpstr>4 Είδη εξαρτήσεων </vt:lpstr>
      <vt:lpstr>4 Είδη εξαρτήσεων </vt:lpstr>
      <vt:lpstr>Σχέσεις εξαρτήσεων </vt:lpstr>
      <vt:lpstr> Ανάλυση κρίσιμου μονοπατιού (Critical Path Analysis)</vt:lpstr>
      <vt:lpstr> Υπολογισμός ES και EF</vt:lpstr>
      <vt:lpstr> Υπολογισμός των LS και LF</vt:lpstr>
      <vt:lpstr> Συμβολισμός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Ορολογία</vt:lpstr>
      <vt:lpstr>PowerPoint Presentation</vt:lpstr>
      <vt:lpstr>PowerPoint Presentation</vt:lpstr>
      <vt:lpstr>PERT – Χρόνοι δραστηριοτήτων</vt:lpstr>
      <vt:lpstr>Ανάπτυξη χρονοδιαγράμματος</vt:lpstr>
      <vt:lpstr>Εκτίμηση χρόνου</vt:lpstr>
      <vt:lpstr>PowerPoint Presentation</vt:lpstr>
      <vt:lpstr>Διαρκεια εργου</vt:lpstr>
      <vt:lpstr>Ποια ειναι η πιθανοτητα να τελειώσει σε λιγοτερο απο 72 εβδομάδες? </vt:lpstr>
      <vt:lpstr>PowerPoint Presentation</vt:lpstr>
      <vt:lpstr>Μονοπάτι = A - C - G - J - K</vt:lpstr>
      <vt:lpstr>Γιατί να τελειώσω νωρίτερα???</vt:lpstr>
      <vt:lpstr>Παράδειγμα πιθανότητας ολοκλήρωσης έργου</vt:lpstr>
      <vt:lpstr> Υπολογισμός Z</vt:lpstr>
      <vt:lpstr>Υπολογισμός πιθανότητας</vt:lpstr>
      <vt:lpstr>Μείωση διάρκειας του έργου</vt:lpstr>
      <vt:lpstr>Τεχνικές Σύμπτυξης</vt:lpstr>
      <vt:lpstr> Συντόμευση και επιτάχυνση</vt:lpstr>
      <vt:lpstr> Σύμπτυξη δραστηριοτήτων</vt:lpstr>
      <vt:lpstr>Σύμπτυξη δραστηριοτήτων</vt:lpstr>
      <vt:lpstr>Συντόμευση του χρονοδιαγράμματος</vt:lpstr>
      <vt:lpstr>Διαθέσιμες Επιλογές</vt:lpstr>
      <vt:lpstr>Test yourself on crashing and fast tracking! Exercise 1</vt:lpstr>
      <vt:lpstr>PowerPoint Presentation</vt:lpstr>
      <vt:lpstr>Παράδειγμα σύμπτυξης - 1</vt:lpstr>
      <vt:lpstr>Παράδειγμα σύμπτυξης - 2</vt:lpstr>
      <vt:lpstr>Παράδειγμα σύμπτυξης - 3</vt:lpstr>
      <vt:lpstr>Παράδειγμα σύμπτυξης - 4</vt:lpstr>
      <vt:lpstr>Παράδειγμα σύμπτυξης - 5</vt:lpstr>
      <vt:lpstr>Παράδειγμα σύμπτυξης - 6</vt:lpstr>
      <vt:lpstr>Παράδειγμα σύμπτυξης - 7</vt:lpstr>
      <vt:lpstr>Παράδειγμα σύμπτυξης - 8</vt:lpstr>
      <vt:lpstr>Παράδειγμα σύμπτυξης - 9</vt:lpstr>
      <vt:lpstr>Παράδειγμα σύμπτυξης - 10</vt:lpstr>
      <vt:lpstr>Παράδειγμα σύμπτυξης - 11</vt:lpstr>
      <vt:lpstr>Παράδειγμα σύμπτυξης - 12</vt:lpstr>
      <vt:lpstr>Πλεονεκτήματα PERT/CPM</vt:lpstr>
      <vt:lpstr> Μειονεκτήματα of PERT/CPM</vt:lpstr>
      <vt:lpstr>Τέλος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Ανθρώπινου Δυναμικού</dc:title>
  <dc:subject>Διοίκηση Ανθρώπινου Δυναμικού</dc:subject>
  <dc:creator>Ασπρίδης Γεώργιος</dc:creator>
  <cp:keywords>Διοίκηση Ανθρώπινου Δυναμικού</cp:keywords>
  <dc:description>Διοίκηση Ανθρώπινου Δυναμικού</dc:description>
  <cp:lastModifiedBy>chris</cp:lastModifiedBy>
  <cp:revision>269</cp:revision>
  <dcterms:created xsi:type="dcterms:W3CDTF">2013-10-22T19:39:27Z</dcterms:created>
  <dcterms:modified xsi:type="dcterms:W3CDTF">2016-03-16T09:46:22Z</dcterms:modified>
  <cp:category>ΑΝΟΙΧΤΑ ΑΚΑΔΗΜΑΙΚΑ ΜΑΘΗΜΑΤΑ</cp:category>
  <cp:contentStatus>Τελικό</cp:contentStatus>
</cp:coreProperties>
</file>