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notesSlide" Target="../notesSlides/notesSlide5.xml"/><Relationship Id="rId7" Type="http://schemas.openxmlformats.org/officeDocument/2006/relationships/slide" Target="slide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a:t>
            </a:r>
            <a:r>
              <a:rPr lang="en-US" sz="2800" b="1" dirty="0" smtClean="0"/>
              <a:t>7</a:t>
            </a:r>
            <a:r>
              <a:rPr lang="el-GR" sz="2800" b="1" dirty="0" smtClean="0"/>
              <a:t>:</a:t>
            </a:r>
            <a:r>
              <a:rPr lang="en-US" sz="2800" dirty="0" smtClean="0"/>
              <a:t> </a:t>
            </a:r>
            <a:r>
              <a:rPr lang="el-GR" altLang="el-GR" sz="2800" dirty="0" smtClean="0"/>
              <a:t>Λειτουργικά προϊόντα δημητριακών</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Προϊόντα Δημητριακών ολικής άλεσης</a:t>
            </a:r>
            <a:br>
              <a:rPr lang="el-GR" altLang="el-GR" sz="4000" dirty="0"/>
            </a:br>
            <a:r>
              <a:rPr lang="el-GR" altLang="el-GR" sz="4000" dirty="0" smtClean="0"/>
              <a:t>(1 από 4)</a:t>
            </a:r>
            <a:endParaRPr lang="el-GR" sz="4000" dirty="0"/>
          </a:p>
        </p:txBody>
      </p:sp>
      <p:sp>
        <p:nvSpPr>
          <p:cNvPr id="2" name="Ορθογώνιο 1" descr="Τα προϊόντα δημητριακών ολικής άλεσης, θεωρούνται αναπόσπαστο κομμάτι μιας υγιεινής δίαιτας. &#10;Κατά τη διάρκεια της διαδικασίας επεξεργασίας τους ή της άλεσης, δεν αφαιρείται ο φλοιός του σπόρου, ο οποίος συνθλίβεται. &#10;Τα δημητριακά ολικής άλεσης αποτελούν πηγή διαιτητικών ινών και άλλων θρεπτικών συστατικών, όπως οι αντιοξειδωτικές ουσίες, όπως το σελήνιο και η βιταμίνη Ε. &#10;Διαιτητικές ίνες (ή φυτικές ίνες) χαρακτηρίζει συστατικά ή πρόσθετα τροφίμων τα οποία δεν υδρολύονται από τα ένζυμα του ανθρώπινου οργανισμού και περιλαμβάνουν όλους τους δομικούς πολυσακχαρίτες (κυτταρίνη, ημικυτταρίνη, πηκτίνη). &#10;"/>
          <p:cNvSpPr/>
          <p:nvPr/>
        </p:nvSpPr>
        <p:spPr>
          <a:xfrm>
            <a:off x="467544" y="1343665"/>
            <a:ext cx="8219256"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Τα προϊόντα δημητριακών ολικής άλεσης, θεωρούνται αναπόσπαστο κομμάτι μιας υγιεινής δίαιτας. </a:t>
            </a:r>
          </a:p>
          <a:p>
            <a:pPr marL="342900" indent="-342900">
              <a:buFont typeface="Arial" panose="020B0604020202020204" pitchFamily="34" charset="0"/>
              <a:buChar char="•"/>
            </a:pPr>
            <a:r>
              <a:rPr lang="el-GR" altLang="el-GR" sz="2400" dirty="0"/>
              <a:t>Κατά τη διάρκεια της διαδικασίας επεξεργασίας τους ή της άλεσης, δεν αφαιρείται ο φλοιός του σπόρου, ο οποίος συνθλίβεται. </a:t>
            </a:r>
          </a:p>
          <a:p>
            <a:pPr marL="342900" indent="-342900">
              <a:buFont typeface="Arial" panose="020B0604020202020204" pitchFamily="34" charset="0"/>
              <a:buChar char="•"/>
            </a:pPr>
            <a:r>
              <a:rPr lang="el-GR" altLang="el-GR" sz="2400" dirty="0"/>
              <a:t>Τα δημητριακά ολικής άλεσης αποτελούν πηγή διαιτητικών ινών και άλλων θρεπτικών συστατικών, όπως οι αντιοξειδωτικές ουσίες, όπως το σελήνιο και η βιταμίνη Ε. </a:t>
            </a:r>
            <a:endParaRPr lang="el-GR" altLang="el-GR" sz="2400" dirty="0" smtClean="0"/>
          </a:p>
          <a:p>
            <a:pPr marL="342900" indent="-342900">
              <a:buFont typeface="Arial" panose="020B0604020202020204" pitchFamily="34" charset="0"/>
              <a:buChar char="•"/>
            </a:pPr>
            <a:r>
              <a:rPr lang="el-GR" altLang="el-GR" sz="2400" dirty="0"/>
              <a:t>Διαιτητικές ίνες (ή φυτικές ίνες) χαρακτηρίζει συστατικά ή πρόσθετα τροφίμων τα οποία δεν </a:t>
            </a:r>
            <a:r>
              <a:rPr lang="el-GR" altLang="el-GR" sz="2400" dirty="0" err="1"/>
              <a:t>υδρολύονται</a:t>
            </a:r>
            <a:r>
              <a:rPr lang="el-GR" altLang="el-GR" sz="2400" dirty="0"/>
              <a:t> από τα ένζυμα του ανθρώπινου οργανισμού και περιλαμβάνουν όλους τους δομικούς πολυσακχαρίτες (κυτταρίνη, </a:t>
            </a:r>
            <a:r>
              <a:rPr lang="el-GR" altLang="el-GR" sz="2400" dirty="0" err="1"/>
              <a:t>ημικυτταρίνη</a:t>
            </a:r>
            <a:r>
              <a:rPr lang="el-GR" altLang="el-GR" sz="2400" dirty="0"/>
              <a:t>, πηκτίνη).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Προϊόντα Δημητριακών ολικής άλεσης</a:t>
            </a:r>
            <a:br>
              <a:rPr lang="el-GR" altLang="el-GR" sz="4000" dirty="0"/>
            </a:br>
            <a:r>
              <a:rPr lang="el-GR" altLang="el-GR" sz="4000" dirty="0" smtClean="0"/>
              <a:t>(2 </a:t>
            </a:r>
            <a:r>
              <a:rPr lang="el-GR" altLang="el-GR" sz="4000" dirty="0"/>
              <a:t>από </a:t>
            </a:r>
            <a:r>
              <a:rPr lang="el-GR" altLang="el-GR" sz="4000" dirty="0" smtClean="0"/>
              <a:t>4)</a:t>
            </a:r>
            <a:endParaRPr lang="el-GR" sz="4000" dirty="0"/>
          </a:p>
        </p:txBody>
      </p:sp>
      <p:sp>
        <p:nvSpPr>
          <p:cNvPr id="4" name="Ορθογώνιο 3"/>
          <p:cNvSpPr/>
          <p:nvPr/>
        </p:nvSpPr>
        <p:spPr>
          <a:xfrm>
            <a:off x="539552" y="1196752"/>
            <a:ext cx="8147248"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Οι κυριότερες επιδράσεις των διαιτητικών ινών αναφέρονται στη μείωση της χοληστερόλης με παράλληλη αύξηση της καλής χοληστερόλη με την καλή χοληστερόλη. </a:t>
            </a:r>
            <a:endParaRPr lang="el-GR" altLang="el-GR" sz="2400" dirty="0" smtClean="0"/>
          </a:p>
          <a:p>
            <a:pPr marL="342900" indent="-342900">
              <a:buFont typeface="Arial" panose="020B0604020202020204" pitchFamily="34" charset="0"/>
              <a:buChar char="•"/>
            </a:pPr>
            <a:r>
              <a:rPr lang="el-GR" altLang="el-GR" sz="2400" dirty="0"/>
              <a:t>Υπάρχει δηλαδή η θεωρία ότι ορισμένα συστατικά της διαιτητικής ίνας δεσμεύουν τη χοληστερίνη και τα χολικά οξέα στα έντερα και εμποδίζουν την επιστροφή τους στο αίμα. ορισμένες διαιτητικές ίνες απορροφούν νερό, συμβάλλοντας στην αντιμετώπιση της </a:t>
            </a:r>
            <a:r>
              <a:rPr lang="el-GR" altLang="el-GR" sz="2400" dirty="0" err="1"/>
              <a:t>υπεγλυκαιμίας</a:t>
            </a:r>
            <a:r>
              <a:rPr lang="el-GR" altLang="el-GR" sz="2400" dirty="0"/>
              <a:t> ενώ επηρεάζουν και τη λειτουργία του </a:t>
            </a:r>
            <a:r>
              <a:rPr lang="el-GR" altLang="el-GR" sz="2400" dirty="0" err="1"/>
              <a:t>παχέος</a:t>
            </a:r>
            <a:r>
              <a:rPr lang="el-GR" altLang="el-GR" sz="2400" dirty="0"/>
              <a:t> εντέρου.</a:t>
            </a:r>
          </a:p>
          <a:p>
            <a:pPr marL="342900" indent="-342900">
              <a:buFont typeface="Arial" panose="020B0604020202020204" pitchFamily="34" charset="0"/>
              <a:buChar char="•"/>
            </a:pPr>
            <a:r>
              <a:rPr lang="el-GR" altLang="el-GR" sz="2400" dirty="0"/>
              <a:t> Η διαιτητική ίνα καθιστά τα ατροφικά κατάλοιπα (κόπρανα) ογκώδη, μαλακά και εύκολα να αποβληθούν. Μ΄ αυτό τον τρόπο αποφεύγεται η δυσκοιλιότητα και συναφείς παθήσεις όπως η δυσκοιλιότητα.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Προϊόντα Δημητριακών ολικής άλεσης</a:t>
            </a:r>
            <a:br>
              <a:rPr lang="el-GR" altLang="el-GR" sz="4000" dirty="0"/>
            </a:br>
            <a:r>
              <a:rPr lang="el-GR" altLang="el-GR" sz="4000" dirty="0" smtClean="0"/>
              <a:t>(3 </a:t>
            </a:r>
            <a:r>
              <a:rPr lang="el-GR" altLang="el-GR" sz="4000" dirty="0"/>
              <a:t>από </a:t>
            </a:r>
            <a:r>
              <a:rPr lang="el-GR" altLang="el-GR" sz="4000" dirty="0" smtClean="0"/>
              <a:t>4)</a:t>
            </a:r>
            <a:endParaRPr lang="el-GR" sz="4000" dirty="0"/>
          </a:p>
        </p:txBody>
      </p:sp>
      <p:sp>
        <p:nvSpPr>
          <p:cNvPr id="2" name="Ορθογώνιο 1" descr="Κλινικές μελέτες δεν έχουν αποδείξει σημαντική επίδραση σε ισορροπημένες διατροφές ως προς τη μείωση της βιοδιαθεσιμότητας των ιχνοστοιχείων (παραδείγματος χάριν σιδήρου, ασβεστίου) από τις διαιτητικές ίνες. &#10;&#10;Επιπλέον καρκινογόνες ουσίες που τυχόν υπάρχουν στα τρόφιμα ή δημιουργούνται στο πεπτικό σωλήνα (όπως οι νιτροζαμίνες) αραιώνονται στον αυξημένο όγκο των κοπράνων και αποβάλλονται γρήγορα, μειώνοντας το χρόνο επαφής με τα εντερικά τοιχώματα. τέλος πολύ σημαντική θεωρείται η αντικαρκινική δράση των διαιτητικών ινών (μειωμένη πιθανότητα επαφής καρκινογόνων ουσιών με το έντερο). &#10;"/>
          <p:cNvSpPr/>
          <p:nvPr/>
        </p:nvSpPr>
        <p:spPr>
          <a:xfrm>
            <a:off x="467544" y="1340768"/>
            <a:ext cx="8219256"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Κλινικές μελέτες δεν έχουν αποδείξει σημαντική επίδραση σε ισορροπημένες διατροφές ως προς τη μείωση της βιοδιαθεσιμότητας των ιχνοστοιχείων (π.χ. σιδήρου, ασβεστίου) από τις διαιτητικές ίνες. </a:t>
            </a:r>
            <a:endParaRPr lang="el-GR" altLang="el-GR" sz="2400" dirty="0" smtClean="0"/>
          </a:p>
          <a:p>
            <a:pPr marL="342900" indent="-342900">
              <a:buFont typeface="Arial" panose="020B0604020202020204" pitchFamily="34" charset="0"/>
              <a:buChar char="•"/>
            </a:pPr>
            <a:endParaRPr lang="el-GR" altLang="el-GR" sz="2400" dirty="0" smtClean="0"/>
          </a:p>
          <a:p>
            <a:pPr marL="342900" indent="-342900">
              <a:buFont typeface="Arial" panose="020B0604020202020204" pitchFamily="34" charset="0"/>
              <a:buChar char="•"/>
            </a:pPr>
            <a:r>
              <a:rPr lang="el-GR" altLang="el-GR" sz="2400" dirty="0"/>
              <a:t>Επιπλέον </a:t>
            </a:r>
            <a:r>
              <a:rPr lang="el-GR" altLang="el-GR" sz="2400" dirty="0" err="1"/>
              <a:t>καρκινογόνες</a:t>
            </a:r>
            <a:r>
              <a:rPr lang="el-GR" altLang="el-GR" sz="2400" dirty="0"/>
              <a:t> ουσίες που τυχόν υπάρχουν στα τρόφιμα ή δημιουργούνται στο πεπτικό σωλήνα (όπως οι </a:t>
            </a:r>
            <a:r>
              <a:rPr lang="el-GR" altLang="el-GR" sz="2400" dirty="0" err="1"/>
              <a:t>νιτροζαμίνες</a:t>
            </a:r>
            <a:r>
              <a:rPr lang="el-GR" altLang="el-GR" sz="2400" dirty="0"/>
              <a:t>) αραιώνονται στον αυξημένο όγκο των κοπράνων και αποβάλλονται γρήγορα, μειώνοντας το χρόνο επαφής με τα εντερικά τοιχώματα. τέλος πολύ σημαντική θεωρείται η αντικαρκινική δράση των διαιτητικών ινών (μειωμένη πιθανότητα επαφής καρκινογόνων ουσιών με το έντερο).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Προϊόντα Δημητριακών ολικής άλεσης</a:t>
            </a:r>
            <a:br>
              <a:rPr lang="el-GR" altLang="el-GR" sz="4000" dirty="0"/>
            </a:br>
            <a:r>
              <a:rPr lang="el-GR" altLang="el-GR" sz="4000" dirty="0" smtClean="0"/>
              <a:t>(4 </a:t>
            </a:r>
            <a:r>
              <a:rPr lang="el-GR" altLang="el-GR" sz="4000" dirty="0"/>
              <a:t>από </a:t>
            </a:r>
            <a:r>
              <a:rPr lang="el-GR" altLang="el-GR" sz="4000" dirty="0" smtClean="0"/>
              <a:t>4)</a:t>
            </a:r>
            <a:endParaRPr lang="el-GR" sz="4000" dirty="0"/>
          </a:p>
        </p:txBody>
      </p:sp>
      <p:sp>
        <p:nvSpPr>
          <p:cNvPr id="4" name="Ορθογώνιο 3"/>
          <p:cNvSpPr/>
          <p:nvPr/>
        </p:nvSpPr>
        <p:spPr>
          <a:xfrm>
            <a:off x="467544" y="1862822"/>
            <a:ext cx="8219256"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Είναι, λοιπόν, απαραίτητη η κατανάλωση δημητριακών ολικής άλεσης για μια ισορροπημένη διατροφή</a:t>
            </a:r>
            <a:r>
              <a:rPr lang="el-GR" altLang="el-GR" sz="2400" dirty="0" smtClean="0"/>
              <a:t>.</a:t>
            </a:r>
          </a:p>
          <a:p>
            <a:pPr algn="just">
              <a:lnSpc>
                <a:spcPct val="150000"/>
              </a:lnSpc>
            </a:pPr>
            <a:endParaRPr lang="el-GR" altLang="el-GR" sz="2400" dirty="0"/>
          </a:p>
          <a:p>
            <a:pPr marL="342900" indent="-342900" algn="just">
              <a:lnSpc>
                <a:spcPct val="150000"/>
              </a:lnSpc>
              <a:buFont typeface="Arial" panose="020B0604020202020204" pitchFamily="34" charset="0"/>
              <a:buChar char="•"/>
            </a:pPr>
            <a:r>
              <a:rPr lang="el-GR" altLang="el-GR" sz="2400" dirty="0"/>
              <a:t>Επιπλέον βοηθούν στην εμφάνιση του αισθήματος κορεσμού και μάλιστα για μεγάλο χρονικό διάστημα. </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Προϊόντα με λιπαρά οξέα ωμέγα 3</a:t>
            </a:r>
            <a:br>
              <a:rPr lang="el-GR" altLang="el-GR" sz="4000" dirty="0"/>
            </a:br>
            <a:r>
              <a:rPr lang="el-GR" altLang="el-GR" sz="4000" dirty="0" smtClean="0"/>
              <a:t>(1 από 3)</a:t>
            </a:r>
            <a:endParaRPr lang="el-GR" sz="4000" dirty="0"/>
          </a:p>
        </p:txBody>
      </p:sp>
      <p:sp>
        <p:nvSpPr>
          <p:cNvPr id="13" name="Rectangle 3" descr="Ο ρόλος των λιπαρών υλών στη διατροφή είναι κυρίως η παροχή ενέργειας στον ανθρώπινο οργανισμό, αλλά προσφέρουν και λιποδιαλυτές βιταμίνες ενώ λειτουργούν και ως παράγοντες γεύσης και υφής στα τρόφιμα.&#10; τα ακόρεστα οξέα (μονοακόρεστα και πολυακόρεστα) υπερέχουν έναντι των κορεσμένων. &#10;Οι σπουδαιότερες κατηγορίες πολυακόρεστων οξέων είναι τα ωμέγα τρία και ωμέγα έξι ως προς τη θέση του διπλού δεσμού από το άκρο της ανθρακικής αλυσίδας του λιπαρού οξέος. Τα πολυακόρεστα λιπαρά οξέα λινελαικό και α-λινολενικό οξύ έχουν αποδειχθεί «απαραίτητα» στη διατροφή. &#10;"/>
          <p:cNvSpPr>
            <a:spLocks noGrp="1" noChangeArrowheads="1"/>
          </p:cNvSpPr>
          <p:nvPr>
            <p:ph type="body" idx="1"/>
          </p:nvPr>
        </p:nvSpPr>
        <p:spPr>
          <a:xfrm>
            <a:off x="467544" y="1628800"/>
            <a:ext cx="8219256" cy="4277940"/>
          </a:xfrm>
        </p:spPr>
        <p:txBody>
          <a:bodyPr>
            <a:noAutofit/>
          </a:bodyPr>
          <a:lstStyle/>
          <a:p>
            <a:pPr marL="342900" indent="-342900" algn="just">
              <a:buFont typeface="Arial" panose="020B0604020202020204" pitchFamily="34" charset="0"/>
              <a:buChar char="•"/>
            </a:pPr>
            <a:r>
              <a:rPr lang="el-GR" altLang="el-GR" b="0" dirty="0"/>
              <a:t>Ο ρόλος των λιπαρών υλών στη διατροφή είναι κυρίως η παροχή ενέργειας στον ανθρώπινο οργανισμό, αλλά προσφέρουν και λιποδιαλυτές βιταμίνες ενώ λειτουργούν και ως παράγοντες γεύσης και υφής στα τρόφιμα.</a:t>
            </a:r>
          </a:p>
          <a:p>
            <a:pPr marL="342900" indent="-342900" algn="just">
              <a:buFont typeface="Arial" panose="020B0604020202020204" pitchFamily="34" charset="0"/>
              <a:buChar char="•"/>
            </a:pPr>
            <a:r>
              <a:rPr lang="el-GR" altLang="el-GR" b="0" dirty="0"/>
              <a:t> τα ακόρεστα οξέα (</a:t>
            </a:r>
            <a:r>
              <a:rPr lang="el-GR" altLang="el-GR" b="0" dirty="0" err="1"/>
              <a:t>μονοακόρεστα</a:t>
            </a:r>
            <a:r>
              <a:rPr lang="el-GR" altLang="el-GR" b="0" dirty="0"/>
              <a:t> και </a:t>
            </a:r>
            <a:r>
              <a:rPr lang="el-GR" altLang="el-GR" b="0" dirty="0" err="1"/>
              <a:t>πολυακόρεστα</a:t>
            </a:r>
            <a:r>
              <a:rPr lang="el-GR" altLang="el-GR" b="0" dirty="0"/>
              <a:t>) υπερέχουν έναντι των κορεσμένων. </a:t>
            </a:r>
          </a:p>
          <a:p>
            <a:pPr marL="342900" indent="-342900" algn="just">
              <a:buFont typeface="Arial" panose="020B0604020202020204" pitchFamily="34" charset="0"/>
              <a:buChar char="•"/>
            </a:pPr>
            <a:r>
              <a:rPr lang="el-GR" altLang="el-GR" b="0" dirty="0"/>
              <a:t>Οι σπουδαιότερες κατηγορίες </a:t>
            </a:r>
            <a:r>
              <a:rPr lang="el-GR" altLang="el-GR" b="0" dirty="0" err="1"/>
              <a:t>πολυακόρεστων</a:t>
            </a:r>
            <a:r>
              <a:rPr lang="el-GR" altLang="el-GR" b="0" dirty="0"/>
              <a:t> οξέων είναι τα ωμέγα-3 και ωμέγα -6 ως προς τη θέση του διπλού δεσμού από το άκρο της ανθρακικής αλυσίδας του λιπαρού οξέος. Τα </a:t>
            </a:r>
            <a:r>
              <a:rPr lang="el-GR" altLang="el-GR" b="0" dirty="0" err="1"/>
              <a:t>πολυακόρεστα</a:t>
            </a:r>
            <a:r>
              <a:rPr lang="el-GR" altLang="el-GR" b="0" dirty="0"/>
              <a:t> λιπαρά οξέα </a:t>
            </a:r>
            <a:r>
              <a:rPr lang="el-GR" altLang="el-GR" b="0" dirty="0" err="1"/>
              <a:t>λινελαικό</a:t>
            </a:r>
            <a:r>
              <a:rPr lang="el-GR" altLang="el-GR" b="0" dirty="0"/>
              <a:t> και α-</a:t>
            </a:r>
            <a:r>
              <a:rPr lang="el-GR" altLang="el-GR" b="0" dirty="0" err="1"/>
              <a:t>λινολενικό</a:t>
            </a:r>
            <a:r>
              <a:rPr lang="el-GR" altLang="el-GR" b="0" dirty="0"/>
              <a:t> οξύ έχουν αποδειχθεί «απαραίτητα» στη διατροφή.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18846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Προϊόντα με λιπαρά οξέα ωμέγα 3</a:t>
            </a:r>
            <a:br>
              <a:rPr lang="el-GR" altLang="el-GR" sz="4000" dirty="0"/>
            </a:br>
            <a:r>
              <a:rPr lang="el-GR" altLang="el-GR" sz="4000" dirty="0" smtClean="0"/>
              <a:t>(2 </a:t>
            </a:r>
            <a:r>
              <a:rPr lang="el-GR" altLang="el-GR" sz="4000" dirty="0"/>
              <a:t>από </a:t>
            </a:r>
            <a:r>
              <a:rPr lang="el-GR" altLang="el-GR" sz="4000" dirty="0" smtClean="0"/>
              <a:t>3)</a:t>
            </a:r>
            <a:endParaRPr lang="el-GR" sz="4000" dirty="0"/>
          </a:p>
        </p:txBody>
      </p:sp>
      <p:sp>
        <p:nvSpPr>
          <p:cNvPr id="3" name="Ορθογώνιο 2" descr="Δεν μπορούν να παραχθούν από τον οργανισμό οπότε πρέπει να λαμβάνονται μέσω των κανονικών ή εμπλουτισμένων τροφίμων. &#10;Αν απουσιάζουν από τα τρόφιμα το λινελαικό οξύ και λινολενικό οξύ τα ωμέγα έξι και ωμέγα τρία απαραίτητα λιπαρά οξέα αντίστοιχα δεν μπορούν να παραχθούν.&#10; Η συνιστώμενη ημερήσια δόση ωμέγα τρία είναι ένα με δύο γραμμάρια ανά ημέρα. η δράση των ωμέγα τρία λιπαρών οξέων έχει μελετηθεί στον οργανισμό και έχει αποδειχθεί η θετική τους επίδραση στη μείωση της πίεσης, χοληστερόλης, αθηροσκλήρωσης. &#10;"/>
          <p:cNvSpPr/>
          <p:nvPr/>
        </p:nvSpPr>
        <p:spPr>
          <a:xfrm>
            <a:off x="467544" y="1628800"/>
            <a:ext cx="8219256" cy="4154984"/>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Δεν μπορούν να παραχθούν από τον οργανισμό οπότε πρέπει να λαμβάνονται μέσω των κανονικών ή εμπλουτισμένων τροφίμων. </a:t>
            </a:r>
            <a:endParaRPr lang="el-GR" altLang="el-GR" sz="2400" dirty="0" smtClean="0"/>
          </a:p>
          <a:p>
            <a:pPr marL="342900" indent="-342900" algn="just">
              <a:buFont typeface="Arial" panose="020B0604020202020204" pitchFamily="34" charset="0"/>
              <a:buChar char="•"/>
            </a:pPr>
            <a:r>
              <a:rPr lang="el-GR" altLang="el-GR" sz="2400" dirty="0"/>
              <a:t>Αν απουσιάζουν από τα τρόφιμα το </a:t>
            </a:r>
            <a:r>
              <a:rPr lang="el-GR" altLang="el-GR" sz="2400" dirty="0" err="1"/>
              <a:t>λινελαικό</a:t>
            </a:r>
            <a:r>
              <a:rPr lang="el-GR" altLang="el-GR" sz="2400" dirty="0"/>
              <a:t> οξύ και </a:t>
            </a:r>
            <a:r>
              <a:rPr lang="el-GR" altLang="el-GR" sz="2400" dirty="0" err="1"/>
              <a:t>λινολενικό</a:t>
            </a:r>
            <a:r>
              <a:rPr lang="el-GR" altLang="el-GR" sz="2400" dirty="0"/>
              <a:t> οξύ τα ωμέγα -6 και ωμέγα -3 απαραίτητα λιπαρά οξέα αντίστοιχα δεν μπορούν να παραχθούν.</a:t>
            </a:r>
          </a:p>
          <a:p>
            <a:pPr marL="342900" indent="-342900" algn="just">
              <a:buFont typeface="Arial" panose="020B0604020202020204" pitchFamily="34" charset="0"/>
              <a:buChar char="•"/>
            </a:pPr>
            <a:r>
              <a:rPr lang="el-GR" altLang="el-GR" sz="2400" dirty="0"/>
              <a:t> Η συνιστώμενη ημερήσια δόση ωμέγα-3 είναι 1-2 γραμμάρια ανά ημέρα. η δράση των ωμέγα -3 λιπαρών οξέων έχει μελετηθεί στον οργανισμό και έχει αποδειχθεί η θετική τους επίδραση στη μείωση της πίεσης, χοληστερόλης, αθηροσκλήρωσης. </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18846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Προϊόντα με λιπαρά οξέα ωμέγα 3</a:t>
            </a:r>
            <a:br>
              <a:rPr lang="el-GR" altLang="el-GR" dirty="0"/>
            </a:br>
            <a:r>
              <a:rPr lang="el-GR" altLang="el-GR" dirty="0" smtClean="0"/>
              <a:t>(3 </a:t>
            </a:r>
            <a:r>
              <a:rPr lang="el-GR" altLang="el-GR" dirty="0"/>
              <a:t>από 3)</a:t>
            </a:r>
            <a:endParaRPr lang="el-GR" dirty="0"/>
          </a:p>
        </p:txBody>
      </p:sp>
      <p:sp>
        <p:nvSpPr>
          <p:cNvPr id="2" name="Ορθογώνιο 1" descr="Τα ωμέγα τρία παραλαμβάνονται από ψάρια (ιχθυέλαια) και χρησιμοποιούνται για εμπλουτισμό διαφόρων προϊόντων δημητριακών.&#10; Κατά την προσθήκη τους στα άλευρα δημητριακών χρειάζεται προσοχή για αποφυγή ανεπιθύμητων οξειδώσεων. &#10;Οι οξειδώσεις μπορούν να αντιμετωπιστούν με την προσθήκη φυσικών αντιοξειδωτικών (παραδείγματος χάριν βιταμίνη Ε) στα άλευρα &#10; Τα ωμέγα τρία μπορεί προστίθενται στα αρτοσκευάσματα, ψωμί, κέικ.&#10;"/>
          <p:cNvSpPr/>
          <p:nvPr/>
        </p:nvSpPr>
        <p:spPr>
          <a:xfrm>
            <a:off x="467544" y="1650280"/>
            <a:ext cx="8219256" cy="4154984"/>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Τα ωμέγα-3 παραλαμβάνονται από ψάρια (ιχθυέλαια) και χρησιμοποιούνται για εμπλουτισμό διαφόρων προϊόντων δημητριακών.</a:t>
            </a:r>
          </a:p>
          <a:p>
            <a:pPr marL="342900" indent="-342900" algn="just">
              <a:buFont typeface="Arial" panose="020B0604020202020204" pitchFamily="34" charset="0"/>
              <a:buChar char="•"/>
            </a:pPr>
            <a:r>
              <a:rPr lang="el-GR" altLang="el-GR" sz="2400" dirty="0"/>
              <a:t> Κατά την προσθήκη τους στα άλευρα δημητριακών χρειάζεται προσοχή για αποφυγή ανεπιθύμητων οξειδώσεων. </a:t>
            </a:r>
          </a:p>
          <a:p>
            <a:pPr marL="342900" indent="-342900" algn="just">
              <a:buFont typeface="Arial" panose="020B0604020202020204" pitchFamily="34" charset="0"/>
              <a:buChar char="•"/>
            </a:pPr>
            <a:r>
              <a:rPr lang="el-GR" altLang="el-GR" sz="2400" dirty="0"/>
              <a:t>Οι οξειδώσεις μπορούν να αντιμετωπιστούν με την προσθήκη φυσικών αντιοξειδωτικών (π.χ. βιταμίνη Ε) στα άλευρα </a:t>
            </a:r>
          </a:p>
          <a:p>
            <a:pPr marL="342900" indent="-342900" algn="just">
              <a:buFont typeface="Arial" panose="020B0604020202020204" pitchFamily="34" charset="0"/>
              <a:buChar char="•"/>
            </a:pPr>
            <a:r>
              <a:rPr lang="el-GR" altLang="el-GR" sz="2400" dirty="0"/>
              <a:t> Τα ωμέγα-3 μπορεί προστίθενται στα αρτοσκευάσματα, ψωμί, κέικ.</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Ισχυρισμοί υγείας </a:t>
            </a:r>
            <a:r>
              <a:rPr lang="el-GR" altLang="el-GR" dirty="0" smtClean="0"/>
              <a:t>(1 από 3)</a:t>
            </a:r>
            <a:endParaRPr lang="el-GR" dirty="0"/>
          </a:p>
        </p:txBody>
      </p:sp>
      <p:sp>
        <p:nvSpPr>
          <p:cNvPr id="6" name="Ορθογώνιο 5" descr="Πέρα από αυτή καθαυτή τη θρεπτική αξία των προϊόντων δημητριακών, τα προϊόντα αυτά χαρακτηρίζονται λειτουργικά όταν αναμένεται ότι μπορεί να παρέχουν επιπλέον όφελος στην υγεία του καταναλωτή, εξαιτίας του εμπλουτισμού ή της ενίσχυσής του με συγκεκριμένα συστατικά.&#10; &#10;Ένα ψωμί εμπλουτισμένο με ωμέγα τρία λιπαρά, για παράδειγμα, πέρα από την αναμενόμενη ωφέλεια από τα συστατικά που ήδη περιέχει φυσιολογικά πρωτεΐνες και άλλα έχει προστιθέμενη υγιεινή αξία, παρέχοντας καρδιαγγειακό όφελος λόγω της προσθήκης των ωμέγα τρία λιπαρών, τα οποία δεν περιέχει στην «κανονική» μορφή του.&#10;"/>
          <p:cNvSpPr/>
          <p:nvPr/>
        </p:nvSpPr>
        <p:spPr>
          <a:xfrm>
            <a:off x="467544" y="1268760"/>
            <a:ext cx="8208912" cy="4524315"/>
          </a:xfrm>
          <a:prstGeom prst="rect">
            <a:avLst/>
          </a:prstGeom>
        </p:spPr>
        <p:txBody>
          <a:bodyPr wrap="square">
            <a:spAutoFit/>
          </a:bodyPr>
          <a:lstStyle/>
          <a:p>
            <a:pPr algn="just"/>
            <a:r>
              <a:rPr lang="el-GR" altLang="el-GR" sz="2400" dirty="0" smtClean="0"/>
              <a:t>Πέρα </a:t>
            </a:r>
            <a:r>
              <a:rPr lang="el-GR" altLang="el-GR" sz="2400" dirty="0"/>
              <a:t>από αυτή καθαυτή τη θρεπτική αξία των προϊόντων δημητριακών, τα προϊόντα αυτά χαρακτηρίζονται λειτουργικά όταν αναμένεται ότι μπορεί να παρέχουν επιπλέον όφελος στην υγεία του καταναλωτή, εξαιτίας του εμπλουτισμού ή της ενίσχυσής του με συγκεκριμένα συστατικά</a:t>
            </a:r>
            <a:r>
              <a:rPr lang="el-GR" altLang="el-GR" sz="2400" dirty="0" smtClean="0"/>
              <a:t>.</a:t>
            </a:r>
          </a:p>
          <a:p>
            <a:pPr algn="just"/>
            <a:r>
              <a:rPr lang="el-GR" altLang="el-GR" sz="2400" dirty="0" smtClean="0"/>
              <a:t> </a:t>
            </a:r>
            <a:endParaRPr lang="el-GR" altLang="el-GR" sz="2400" dirty="0"/>
          </a:p>
          <a:p>
            <a:pPr algn="just"/>
            <a:r>
              <a:rPr lang="el-GR" altLang="el-GR" sz="2400" dirty="0"/>
              <a:t>Ένα ψωμί εμπλουτισμένο με ω-3 λιπαρά, για παράδειγμα, πέρα από την αναμενόμενη ωφέλεια από τα συστατικά που ήδη περιέχει φυσιολογικά πρωτεΐνες κ.ά. έχει προστιθέμενη υγιεινή αξία, παρέχοντας καρδιαγγειακό όφελος λόγω της προσθήκης των ω-3 λιπαρών, τα οποία δεν περιέχει στην «κανονική» μορφή του</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xmlns=""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Ισχυρισμοί υγείας </a:t>
            </a:r>
            <a:r>
              <a:rPr lang="el-GR" altLang="el-GR" sz="4000" dirty="0" smtClean="0"/>
              <a:t>(2 </a:t>
            </a:r>
            <a:r>
              <a:rPr lang="el-GR" altLang="el-GR" sz="4000" dirty="0"/>
              <a:t>από </a:t>
            </a:r>
            <a:r>
              <a:rPr lang="el-GR" altLang="el-GR" sz="4000" dirty="0" smtClean="0"/>
              <a:t>3)</a:t>
            </a:r>
            <a:endParaRPr lang="el-GR" sz="4000" dirty="0"/>
          </a:p>
        </p:txBody>
      </p:sp>
      <p:sp>
        <p:nvSpPr>
          <p:cNvPr id="10" name="TextBox 4"/>
          <p:cNvSpPr txBox="1">
            <a:spLocks noChangeArrowheads="1"/>
          </p:cNvSpPr>
          <p:nvPr>
            <p:custDataLst>
              <p:tags r:id="rId3"/>
            </p:custDataLst>
          </p:nvPr>
        </p:nvSpPr>
        <p:spPr bwMode="auto">
          <a:xfrm>
            <a:off x="395536" y="1127641"/>
            <a:ext cx="83185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l-GR" altLang="el-GR" sz="2400" dirty="0"/>
              <a:t>Μετά το 2010 το επιπλέον αυτό όφελος επιτρέπεται να αναγράφεται πάνω στη συσκευασία του προϊόντος με έναν «ισχυρισμό υγείας», για παράδειγμα ότι «μειώνει τη χοληστερίνη» ή «προστατεύει την καρδιά» ή </a:t>
            </a:r>
            <a:r>
              <a:rPr lang="el-GR" altLang="el-GR" sz="2400" dirty="0" smtClean="0"/>
              <a:t> «</a:t>
            </a:r>
            <a:r>
              <a:rPr lang="el-GR" altLang="el-GR" sz="2400" dirty="0"/>
              <a:t>ενισχύει </a:t>
            </a:r>
            <a:r>
              <a:rPr lang="el-GR" altLang="el-GR" sz="2400" dirty="0" smtClean="0"/>
              <a:t>το  έντερο» μετά </a:t>
            </a:r>
            <a:r>
              <a:rPr lang="el-GR" altLang="el-GR" sz="2400" dirty="0"/>
              <a:t>από έγκριση από τον ΕΦΕΤ.</a:t>
            </a:r>
            <a:br>
              <a:rPr lang="el-GR" altLang="el-GR" sz="2400" dirty="0"/>
            </a:br>
            <a:r>
              <a:rPr lang="el-GR" altLang="el-GR" sz="2400" dirty="0"/>
              <a:t/>
            </a:r>
            <a:br>
              <a:rPr lang="el-GR" altLang="el-GR" sz="2400" dirty="0"/>
            </a:br>
            <a:r>
              <a:rPr lang="el-GR" altLang="el-GR" sz="2400" dirty="0"/>
              <a:t>θα πρέπει να τονίσουμε ότι τα λειτουργικά προϊόντα δημητριακών: </a:t>
            </a:r>
          </a:p>
          <a:p>
            <a:pPr marL="342900" indent="-342900" algn="just">
              <a:buFont typeface="Arial" panose="020B0604020202020204" pitchFamily="34" charset="0"/>
              <a:buChar char="•"/>
            </a:pPr>
            <a:r>
              <a:rPr lang="el-GR" altLang="el-GR" sz="2400" dirty="0"/>
              <a:t>Δεν δίνονται με συνταγή γιατρού, γιατί είναι πραγματικά τρόφιμα κι όχι φάρμακα. </a:t>
            </a:r>
          </a:p>
          <a:p>
            <a:pPr marL="342900" indent="-342900" algn="just">
              <a:buFont typeface="Arial" panose="020B0604020202020204" pitchFamily="34" charset="0"/>
              <a:buChar char="•"/>
            </a:pPr>
            <a:r>
              <a:rPr lang="el-GR" altLang="el-GR" sz="2400" dirty="0"/>
              <a:t>Δεν έχουν μαγικές ιδιότητες ούτε άμεσο θεραπευτικό χαρακτήρα. </a:t>
            </a:r>
          </a:p>
          <a:p>
            <a:pPr marL="342900" indent="-342900" algn="just">
              <a:buFont typeface="Arial" panose="020B0604020202020204" pitchFamily="34" charset="0"/>
              <a:buChar char="•"/>
            </a:pPr>
            <a:r>
              <a:rPr lang="el-GR" altLang="el-GR" sz="2400" dirty="0"/>
              <a:t>Καλύπτουν συγκεκριμένες θρεπτικές και άλλες ανάγκες.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Ισχυρισμοί υγείας </a:t>
            </a:r>
            <a:r>
              <a:rPr lang="el-GR" altLang="el-GR" dirty="0" smtClean="0"/>
              <a:t>(3 </a:t>
            </a:r>
            <a:r>
              <a:rPr lang="el-GR" altLang="el-GR" dirty="0"/>
              <a:t>από 3)</a:t>
            </a:r>
            <a:endParaRPr lang="el-GR" dirty="0"/>
          </a:p>
        </p:txBody>
      </p:sp>
      <p:sp>
        <p:nvSpPr>
          <p:cNvPr id="2" name="Ορθογώνιο 1"/>
          <p:cNvSpPr/>
          <p:nvPr/>
        </p:nvSpPr>
        <p:spPr>
          <a:xfrm>
            <a:off x="539552" y="1556792"/>
            <a:ext cx="8147248" cy="3785652"/>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Καταναλώνονται όπως και τα υπόλοιπα τρόφιμα (μη εμπλουτισμένα). </a:t>
            </a:r>
            <a:endParaRPr lang="el-GR" altLang="el-GR" sz="2400" dirty="0" smtClean="0"/>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Δεν υποκαθιστούν την αναγκαιότητα της υγιεινής και ισορροπημένης διατροφής. </a:t>
            </a:r>
            <a:endParaRPr lang="el-GR" altLang="el-GR" sz="2400" dirty="0" smtClean="0"/>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Συνεισφέρουν σε μια καλύτερη υγεία όταν εντάσσονται σε ένα ποικίλο διαιτολόγιο και συνδυάζονται με τους βασικούς κανόνες της υγιεινής ζωής </a:t>
            </a:r>
            <a:r>
              <a:rPr lang="el-GR" altLang="el-GR" sz="2400" dirty="0" smtClean="0"/>
              <a:t>δηλαδή </a:t>
            </a:r>
            <a:r>
              <a:rPr lang="el-GR" altLang="el-GR" sz="2400" dirty="0"/>
              <a:t>χωρίς κάπνισμα, μεγάλη κατανάλωση αλκοόλ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xmlns=""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Εξοικείωση με τα λειτουργικά </a:t>
            </a:r>
            <a:r>
              <a:rPr lang="el-GR" sz="2800" dirty="0" smtClean="0"/>
              <a:t>προϊόντα δημητριακών με βιταμίνες, ανόργανα άλατα, φυτικές ίνες, χωρίς </a:t>
            </a:r>
            <a:r>
              <a:rPr lang="el-GR" sz="2800" dirty="0" err="1" smtClean="0"/>
              <a:t>γλουτένη</a:t>
            </a:r>
            <a:r>
              <a:rPr lang="el-GR" sz="2800" dirty="0" smtClean="0"/>
              <a:t>, ισχυρισμοί διατροφής, ισχυρισμοί </a:t>
            </a:r>
            <a:r>
              <a:rPr lang="el-GR" sz="2800" dirty="0" smtClean="0"/>
              <a:t>υγείας.</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988840"/>
            <a:ext cx="8208912" cy="3240360"/>
          </a:xfrm>
        </p:spPr>
        <p:txBody>
          <a:bodyPr>
            <a:noAutofit/>
          </a:bodyPr>
          <a:lstStyle/>
          <a:p>
            <a:pPr fontAlgn="auto">
              <a:spcAft>
                <a:spcPts val="0"/>
              </a:spcAft>
              <a:defRPr/>
            </a:pPr>
            <a:r>
              <a:rPr lang="el-GR" altLang="el-GR" dirty="0">
                <a:hlinkClick r:id="rId4" action="ppaction://hlinksldjump"/>
              </a:rPr>
              <a:t>Λειτουργικά προϊόντα </a:t>
            </a:r>
            <a:r>
              <a:rPr lang="el-GR" altLang="el-GR" dirty="0" smtClean="0">
                <a:hlinkClick r:id="rId4" action="ppaction://hlinksldjump"/>
              </a:rPr>
              <a:t>δημητριακών,</a:t>
            </a:r>
            <a:endParaRPr lang="el-GR" altLang="el-GR" dirty="0" smtClean="0"/>
          </a:p>
          <a:p>
            <a:pPr fontAlgn="auto">
              <a:spcAft>
                <a:spcPts val="0"/>
              </a:spcAft>
              <a:defRPr/>
            </a:pPr>
            <a:r>
              <a:rPr lang="el-GR" altLang="el-GR" dirty="0">
                <a:hlinkClick r:id="rId5" action="ppaction://hlinksldjump"/>
              </a:rPr>
              <a:t>Προϊόντα με </a:t>
            </a:r>
            <a:r>
              <a:rPr lang="el-GR" altLang="el-GR" dirty="0" err="1" smtClean="0">
                <a:hlinkClick r:id="rId5" action="ppaction://hlinksldjump"/>
              </a:rPr>
              <a:t>προβιοτικά</a:t>
            </a:r>
            <a:r>
              <a:rPr lang="el-GR" altLang="el-GR" dirty="0" smtClean="0">
                <a:hlinkClick r:id="rId5" action="ppaction://hlinksldjump"/>
              </a:rPr>
              <a:t>,</a:t>
            </a:r>
            <a:endParaRPr lang="el-GR" altLang="el-GR" dirty="0" smtClean="0"/>
          </a:p>
          <a:p>
            <a:pPr fontAlgn="auto">
              <a:spcAft>
                <a:spcPts val="0"/>
              </a:spcAft>
              <a:defRPr/>
            </a:pPr>
            <a:r>
              <a:rPr lang="el-GR" altLang="el-GR" dirty="0">
                <a:hlinkClick r:id="rId6" action="ppaction://hlinksldjump"/>
              </a:rPr>
              <a:t>Προϊόντα Δημητριακών ολικής </a:t>
            </a:r>
            <a:r>
              <a:rPr lang="el-GR" altLang="el-GR" dirty="0" smtClean="0">
                <a:hlinkClick r:id="rId6" action="ppaction://hlinksldjump"/>
              </a:rPr>
              <a:t>άλεσης,</a:t>
            </a:r>
            <a:endParaRPr lang="el-GR" altLang="el-GR" dirty="0" smtClean="0"/>
          </a:p>
          <a:p>
            <a:pPr fontAlgn="auto">
              <a:spcAft>
                <a:spcPts val="0"/>
              </a:spcAft>
              <a:defRPr/>
            </a:pPr>
            <a:r>
              <a:rPr lang="el-GR" altLang="el-GR" dirty="0">
                <a:hlinkClick r:id="rId7" action="ppaction://hlinksldjump"/>
              </a:rPr>
              <a:t>Προϊόντα με λιπαρά οξέα ωμέγα </a:t>
            </a:r>
            <a:r>
              <a:rPr lang="el-GR" altLang="el-GR" dirty="0" smtClean="0">
                <a:hlinkClick r:id="rId7" action="ppaction://hlinksldjump"/>
              </a:rPr>
              <a:t>3,</a:t>
            </a:r>
            <a:endParaRPr lang="el-GR" altLang="el-GR" dirty="0" smtClean="0"/>
          </a:p>
          <a:p>
            <a:pPr fontAlgn="auto">
              <a:spcAft>
                <a:spcPts val="0"/>
              </a:spcAft>
              <a:defRPr/>
            </a:pPr>
            <a:r>
              <a:rPr lang="el-GR" altLang="el-GR" dirty="0">
                <a:hlinkClick r:id="rId8" action="ppaction://hlinksldjump"/>
              </a:rPr>
              <a:t>Ισχυρισμοί </a:t>
            </a:r>
            <a:r>
              <a:rPr lang="el-GR" altLang="el-GR" dirty="0" smtClean="0">
                <a:hlinkClick r:id="rId8" action="ppaction://hlinksldjump"/>
              </a:rPr>
              <a:t>υγείας.</a:t>
            </a:r>
            <a:r>
              <a:rPr lang="el-GR" altLang="el-GR" dirty="0"/>
              <a:t/>
            </a:r>
            <a:br>
              <a:rPr lang="el-GR" altLang="el-GR" dirty="0"/>
            </a:br>
            <a:endParaRPr lang="el-GR" alt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a:t>Λειτουργικά προϊόντα δημητριακών</a:t>
            </a:r>
            <a:endParaRPr lang="el-GR" sz="4000" dirty="0"/>
          </a:p>
        </p:txBody>
      </p:sp>
      <p:sp>
        <p:nvSpPr>
          <p:cNvPr id="23" name="Rectangle 3"/>
          <p:cNvSpPr>
            <a:spLocks noGrp="1" noChangeArrowheads="1"/>
          </p:cNvSpPr>
          <p:nvPr>
            <p:ph idx="1"/>
            <p:custDataLst>
              <p:tags r:id="rId3"/>
            </p:custDataLst>
          </p:nvPr>
        </p:nvSpPr>
        <p:spPr>
          <a:xfrm>
            <a:off x="457200" y="1844824"/>
            <a:ext cx="8229600" cy="3384376"/>
          </a:xfrm>
        </p:spPr>
        <p:txBody>
          <a:bodyPr>
            <a:noAutofit/>
          </a:bodyPr>
          <a:lstStyle/>
          <a:p>
            <a:r>
              <a:rPr lang="el-GR" altLang="el-GR" sz="2400" dirty="0"/>
              <a:t>Οι δημητριακοί καρποί και τα προϊόντα τους αποτελούν την βάση της διατροφής του σύγχρονου ανθρώπου. </a:t>
            </a:r>
          </a:p>
          <a:p>
            <a:r>
              <a:rPr lang="el-GR" altLang="el-GR" sz="2400" dirty="0"/>
              <a:t>Παρέχουν το μεγαλύτερο ποσοστό των θερμίδων ενός καθημερινού διαιτολογίου.</a:t>
            </a:r>
          </a:p>
          <a:p>
            <a:r>
              <a:rPr lang="el-GR" altLang="el-GR" sz="2400" dirty="0"/>
              <a:t> Τα τελευταία χρόνια έχει αναπτυχθεί μια μεγάλη ποικιλία προϊόντων που βασίζονται στους δημητριακούς καρπούς που παρέχουν οφέλη στην υγεία των καταναλωτών και ανήκουν στην κατηγορία των λειτουργικών τροφίμων.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Λειτουργικά συστατικά </a:t>
            </a:r>
            <a:endParaRPr lang="el-GR" sz="4000" dirty="0"/>
          </a:p>
        </p:txBody>
      </p:sp>
      <p:sp>
        <p:nvSpPr>
          <p:cNvPr id="9" name="Rectangle 3" descr="Βασικοί στόχοι της κατανάλωσης λειτουργικών προϊόντων είναι η ενίσχυση του οργανισμού μέσω θρεπτικών και άλλων συστατικών που προσλαμβάνονται με τα τρόφιμα σε ποσότητες υψηλότερες από εκείνες που φυσιολογικά υφίστανται στη συνήθη διατροφή. &#10;&#10;Τα συστατικά με αποδεδειγμένα ευεργετική επίδραση χαρακτηρίζονται ως λειτουργικά, βιοενεργά ή βιοδραστικά. &#10;Τέτοια, μεταξύ άλλων, είναι διάφορα φυτοθρεπτικά, αντιοξειδωτικά, αμινοξέα, παράγωγα υδατανθράκων, φυτικές ίνες, πρεβιοτικά, μέταλλα, ιχνοστοιχεία, ζωτικά λιπαρά οξέα (παραδείγματος χάριν ωμέγα τρία). &#10;"/>
          <p:cNvSpPr txBox="1">
            <a:spLocks noChangeArrowheads="1"/>
          </p:cNvSpPr>
          <p:nvPr>
            <p:custDataLst>
              <p:tags r:id="rId2"/>
            </p:custDataLst>
          </p:nvPr>
        </p:nvSpPr>
        <p:spPr>
          <a:xfrm>
            <a:off x="467544" y="1340768"/>
            <a:ext cx="8219256" cy="48245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altLang="el-GR" sz="2400" dirty="0" smtClean="0"/>
              <a:t>Βασικοί </a:t>
            </a:r>
            <a:r>
              <a:rPr lang="el-GR" altLang="el-GR" sz="2400" dirty="0"/>
              <a:t>στόχοι της κατανάλωσης λειτουργικών προϊόντων είναι η ενίσχυση του οργανισμού μέσω θρεπτικών και άλλων συστατικών που προσλαμβάνονται με τα τρόφιμα σε ποσότητες υψηλότερες από εκείνες που φυσιολογικά υφίστανται στη συνήθη διατροφή. </a:t>
            </a:r>
            <a:endParaRPr lang="el-GR" altLang="el-GR" sz="2400" dirty="0" smtClean="0"/>
          </a:p>
          <a:p>
            <a:pPr algn="l"/>
            <a:endParaRPr lang="el-GR" altLang="el-GR" sz="2400" dirty="0"/>
          </a:p>
          <a:p>
            <a:pPr marL="342900" indent="-342900" algn="l">
              <a:buFont typeface="Arial" panose="020B0604020202020204" pitchFamily="34" charset="0"/>
              <a:buChar char="•"/>
            </a:pPr>
            <a:r>
              <a:rPr lang="el-GR" altLang="el-GR" sz="2400" dirty="0"/>
              <a:t>Τα συστατικά με αποδεδειγμένα ευεργετική επίδραση χαρακτηρίζονται ως λειτουργικά, </a:t>
            </a:r>
            <a:r>
              <a:rPr lang="el-GR" altLang="el-GR" sz="2400" dirty="0" err="1"/>
              <a:t>βιοενεργά</a:t>
            </a:r>
            <a:r>
              <a:rPr lang="el-GR" altLang="el-GR" sz="2400" dirty="0"/>
              <a:t> ή </a:t>
            </a:r>
            <a:r>
              <a:rPr lang="el-GR" altLang="el-GR" sz="2400" dirty="0" err="1"/>
              <a:t>βιοδραστικά</a:t>
            </a:r>
            <a:r>
              <a:rPr lang="el-GR" altLang="el-GR" sz="2400" dirty="0"/>
              <a:t>. </a:t>
            </a:r>
          </a:p>
          <a:p>
            <a:pPr marL="342900" indent="-342900" algn="l">
              <a:buFont typeface="Arial" panose="020B0604020202020204" pitchFamily="34" charset="0"/>
              <a:buChar char="•"/>
            </a:pPr>
            <a:r>
              <a:rPr lang="el-GR" altLang="el-GR" sz="2400" dirty="0"/>
              <a:t>Τέτοια, μεταξύ άλλων, είναι διάφορα </a:t>
            </a:r>
            <a:r>
              <a:rPr lang="el-GR" altLang="el-GR" sz="2400" dirty="0" err="1"/>
              <a:t>φυτοθρεπτικά</a:t>
            </a:r>
            <a:r>
              <a:rPr lang="el-GR" altLang="el-GR" sz="2400" dirty="0"/>
              <a:t>, αντιοξειδωτικά, αμινοξέα, παράγωγα υδατανθράκων, φυτικές ίνες, </a:t>
            </a:r>
            <a:r>
              <a:rPr lang="el-GR" altLang="el-GR" sz="2400" dirty="0" err="1"/>
              <a:t>πρεβιοτικά</a:t>
            </a:r>
            <a:r>
              <a:rPr lang="el-GR" altLang="el-GR" sz="2400" dirty="0"/>
              <a:t>, μέταλλα, ιχνοστοιχεία, ζωτικά λιπαρά οξέα (π.χ. </a:t>
            </a:r>
            <a:r>
              <a:rPr lang="el-GR" altLang="el-GR" sz="2400" dirty="0" smtClean="0"/>
              <a:t>ω 3). </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Προϊόντα με </a:t>
            </a:r>
            <a:r>
              <a:rPr lang="el-GR" altLang="el-GR" sz="4000" dirty="0" err="1" smtClean="0"/>
              <a:t>προβιοτικά</a:t>
            </a:r>
            <a:endParaRPr lang="el-GR" sz="4000" dirty="0"/>
          </a:p>
        </p:txBody>
      </p:sp>
      <p:sp>
        <p:nvSpPr>
          <p:cNvPr id="7" name="2 - Θέση περιεχομένου" descr="Τα πρεβιοτικά είναι μη πεπτά συστατικά της τροφής, όπως οι υδατοδιαλυτές φυτικές ίνες, β-γλυκάνες, η ινουλίνη και οι ολιγοσακχαρίτες της φρουκτόζης, που ευνοούν την αύξηση των φιλικών βακτηρίων στο παχύ έντερο. &#10;Τα εμπλουτισμένα με τα συστατικά αυτά τρόφιμα συσχετίζονται με τα εξής: &#10;Οι ακόλουθες επιδράσεις των πρεβιοτικών έχουν προταθεί: &#10;ανακούφιση από τη δυσκοιλιότητα, &#10;αποκατάσταση της βακτηριακής ισορροπίας του εντέρου, &#10;επίδραση στα επίπεδα της χοληστερόλης στο αίμα, &#10;μείωση του κινδύνου καρκίνου του παχέως εντέρου, &#10;επίδραση στο ανοσοποιητικό σύστημα,&#10;μεγαλύτερη απορρόφηση ασβεστίου και σιδήρου. &#10;"/>
          <p:cNvSpPr>
            <a:spLocks noGrp="1"/>
          </p:cNvSpPr>
          <p:nvPr>
            <p:ph idx="1"/>
          </p:nvPr>
        </p:nvSpPr>
        <p:spPr>
          <a:xfrm>
            <a:off x="467544" y="1052735"/>
            <a:ext cx="8219256" cy="5303615"/>
          </a:xfrm>
        </p:spPr>
        <p:txBody>
          <a:bodyPr>
            <a:noAutofit/>
          </a:bodyPr>
          <a:lstStyle/>
          <a:p>
            <a:pPr marL="0" indent="0">
              <a:lnSpc>
                <a:spcPct val="80000"/>
              </a:lnSpc>
              <a:buNone/>
            </a:pPr>
            <a:r>
              <a:rPr lang="el-GR" altLang="el-GR" sz="2400" dirty="0"/>
              <a:t>Τα </a:t>
            </a:r>
            <a:r>
              <a:rPr lang="el-GR" altLang="el-GR" sz="2400" dirty="0" err="1"/>
              <a:t>πρεβιοτικά</a:t>
            </a:r>
            <a:r>
              <a:rPr lang="el-GR" altLang="el-GR" sz="2400" dirty="0"/>
              <a:t> είναι μη </a:t>
            </a:r>
            <a:r>
              <a:rPr lang="el-GR" altLang="el-GR" sz="2400" dirty="0" err="1"/>
              <a:t>πεπτά</a:t>
            </a:r>
            <a:r>
              <a:rPr lang="el-GR" altLang="el-GR" sz="2400" dirty="0"/>
              <a:t> συστατικά της τροφής, όπως οι </a:t>
            </a:r>
            <a:r>
              <a:rPr lang="el-GR" altLang="el-GR" sz="2400" dirty="0" err="1"/>
              <a:t>υδατοδιαλυτές</a:t>
            </a:r>
            <a:r>
              <a:rPr lang="el-GR" altLang="el-GR" sz="2400" dirty="0"/>
              <a:t> φυτικές ίνες, β-</a:t>
            </a:r>
            <a:r>
              <a:rPr lang="el-GR" altLang="el-GR" sz="2400" dirty="0" err="1"/>
              <a:t>γλυκάνες</a:t>
            </a:r>
            <a:r>
              <a:rPr lang="el-GR" altLang="el-GR" sz="2400" dirty="0"/>
              <a:t>, η </a:t>
            </a:r>
            <a:r>
              <a:rPr lang="el-GR" altLang="el-GR" sz="2400" dirty="0" err="1"/>
              <a:t>ινουλίνη</a:t>
            </a:r>
            <a:r>
              <a:rPr lang="el-GR" altLang="el-GR" sz="2400" dirty="0"/>
              <a:t> και οι </a:t>
            </a:r>
            <a:r>
              <a:rPr lang="el-GR" altLang="el-GR" sz="2400" dirty="0" err="1"/>
              <a:t>ολιγοσακχαρίτες</a:t>
            </a:r>
            <a:r>
              <a:rPr lang="el-GR" altLang="el-GR" sz="2400" dirty="0"/>
              <a:t> της φρουκτόζης, που ευνοούν την αύξηση των φιλικών βακτηρίων στο παχύ έντερο. </a:t>
            </a:r>
            <a:endParaRPr lang="el-GR" altLang="el-GR" sz="2400" dirty="0" smtClean="0"/>
          </a:p>
          <a:p>
            <a:pPr marL="0" indent="0">
              <a:lnSpc>
                <a:spcPct val="80000"/>
              </a:lnSpc>
              <a:buNone/>
            </a:pPr>
            <a:r>
              <a:rPr lang="el-GR" altLang="el-GR" sz="2400" dirty="0"/>
              <a:t>Τα εμπλουτισμένα με τα συστατικά αυτά τρόφιμα συσχετίζονται με τα </a:t>
            </a:r>
            <a:r>
              <a:rPr lang="el-GR" altLang="el-GR" sz="2400" dirty="0" smtClean="0"/>
              <a:t>εξής: </a:t>
            </a:r>
            <a:endParaRPr lang="el-GR" altLang="el-GR" sz="2400" dirty="0"/>
          </a:p>
          <a:p>
            <a:pPr marL="0" indent="0">
              <a:lnSpc>
                <a:spcPct val="80000"/>
              </a:lnSpc>
              <a:buNone/>
            </a:pPr>
            <a:r>
              <a:rPr lang="el-GR" altLang="el-GR" sz="2400" dirty="0"/>
              <a:t>Οι ακόλουθες επιδράσεις των </a:t>
            </a:r>
            <a:r>
              <a:rPr lang="el-GR" altLang="el-GR" sz="2400" dirty="0" err="1"/>
              <a:t>πρεβιοτικών</a:t>
            </a:r>
            <a:r>
              <a:rPr lang="el-GR" altLang="el-GR" sz="2400" dirty="0"/>
              <a:t> έχουν προταθεί: </a:t>
            </a:r>
          </a:p>
          <a:p>
            <a:pPr>
              <a:lnSpc>
                <a:spcPct val="80000"/>
              </a:lnSpc>
            </a:pPr>
            <a:r>
              <a:rPr lang="el-GR" altLang="el-GR" sz="2400" dirty="0"/>
              <a:t>ανακούφιση από τη </a:t>
            </a:r>
            <a:r>
              <a:rPr lang="el-GR" altLang="el-GR" sz="2400" dirty="0" smtClean="0"/>
              <a:t>δυσκοιλιότητα, </a:t>
            </a:r>
            <a:endParaRPr lang="el-GR" altLang="el-GR" sz="2400" dirty="0"/>
          </a:p>
          <a:p>
            <a:pPr>
              <a:lnSpc>
                <a:spcPct val="80000"/>
              </a:lnSpc>
            </a:pPr>
            <a:r>
              <a:rPr lang="el-GR" altLang="el-GR" sz="2400" dirty="0"/>
              <a:t>αποκατάσταση της </a:t>
            </a:r>
            <a:r>
              <a:rPr lang="el-GR" altLang="el-GR" sz="2400" dirty="0" err="1"/>
              <a:t>βακτηριακής</a:t>
            </a:r>
            <a:r>
              <a:rPr lang="el-GR" altLang="el-GR" sz="2400" dirty="0"/>
              <a:t> ισορροπίας του </a:t>
            </a:r>
            <a:r>
              <a:rPr lang="el-GR" altLang="el-GR" sz="2400" dirty="0" smtClean="0"/>
              <a:t>εντέρου, </a:t>
            </a:r>
            <a:endParaRPr lang="el-GR" altLang="el-GR" sz="2400" dirty="0"/>
          </a:p>
          <a:p>
            <a:pPr>
              <a:lnSpc>
                <a:spcPct val="80000"/>
              </a:lnSpc>
            </a:pPr>
            <a:r>
              <a:rPr lang="el-GR" altLang="el-GR" sz="2400" dirty="0"/>
              <a:t>επίδραση στα επίπεδα της χοληστερόλης στο </a:t>
            </a:r>
            <a:r>
              <a:rPr lang="el-GR" altLang="el-GR" sz="2400" dirty="0" smtClean="0"/>
              <a:t>αίμα, </a:t>
            </a:r>
            <a:endParaRPr lang="el-GR" altLang="el-GR" sz="2400" dirty="0"/>
          </a:p>
          <a:p>
            <a:pPr>
              <a:lnSpc>
                <a:spcPct val="80000"/>
              </a:lnSpc>
            </a:pPr>
            <a:r>
              <a:rPr lang="el-GR" altLang="el-GR" sz="2400" dirty="0"/>
              <a:t>μείωση του κινδύνου καρκίνου του </a:t>
            </a:r>
            <a:r>
              <a:rPr lang="el-GR" altLang="el-GR" sz="2400" dirty="0" err="1"/>
              <a:t>παχέως</a:t>
            </a:r>
            <a:r>
              <a:rPr lang="el-GR" altLang="el-GR" sz="2400" dirty="0"/>
              <a:t> </a:t>
            </a:r>
            <a:r>
              <a:rPr lang="el-GR" altLang="el-GR" sz="2400" dirty="0" smtClean="0"/>
              <a:t>εντέρου, </a:t>
            </a:r>
            <a:endParaRPr lang="el-GR" altLang="el-GR" sz="2400" dirty="0"/>
          </a:p>
          <a:p>
            <a:pPr>
              <a:lnSpc>
                <a:spcPct val="80000"/>
              </a:lnSpc>
            </a:pPr>
            <a:r>
              <a:rPr lang="el-GR" altLang="el-GR" sz="2400" dirty="0"/>
              <a:t>επίδραση στο ανοσοποιητικό </a:t>
            </a:r>
            <a:r>
              <a:rPr lang="el-GR" altLang="el-GR" sz="2400" dirty="0" smtClean="0"/>
              <a:t>σύστημα,</a:t>
            </a:r>
            <a:endParaRPr lang="el-GR" altLang="el-GR" sz="2400" dirty="0"/>
          </a:p>
          <a:p>
            <a:pPr>
              <a:lnSpc>
                <a:spcPct val="80000"/>
              </a:lnSpc>
            </a:pPr>
            <a:r>
              <a:rPr lang="el-GR" altLang="el-GR" sz="2400" dirty="0"/>
              <a:t>μεγαλύτερη απορρόφηση ασβεστίου και σιδήρου.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Λειτουργικά προϊόντα </a:t>
            </a:r>
            <a:r>
              <a:rPr lang="el-GR" altLang="el-GR" sz="4000" dirty="0" smtClean="0"/>
              <a:t>δημητριακών</a:t>
            </a:r>
            <a:endParaRPr lang="el-GR" sz="4000" dirty="0"/>
          </a:p>
        </p:txBody>
      </p:sp>
      <p:sp>
        <p:nvSpPr>
          <p:cNvPr id="2" name="Ορθογώνιο 1" descr="προϊόντα ολικής άλεσης,&#10;προϊόντα με βρώμη,&#10;προϊόντα με σογιάλευρο,&#10;προϊόντα με πρεβιοτικά,&#10;προϊόντα χωρίς γλουτένης,&#10;προϊόντα με ωμέγα τρία λιπαρά οξέα,&#10;προϊόντα με κριθάρι,&#10;προϊόντα με βιταμίνες και άλατα,&#10;προϊόντα σίκαλης,&#10;προϊόντα με σόργο και ψευδοδημητριακά,&#10;προϊόντα με χαμηλό γλυκαιμικό δείκτη (μειώνουν το επίπεδο γλυκόζης).&#10;"/>
          <p:cNvSpPr/>
          <p:nvPr/>
        </p:nvSpPr>
        <p:spPr>
          <a:xfrm>
            <a:off x="467544" y="1280949"/>
            <a:ext cx="8219256"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προϊόντα ολικής </a:t>
            </a:r>
            <a:r>
              <a:rPr lang="el-GR" altLang="el-GR" sz="2400" dirty="0" smtClean="0"/>
              <a:t>άλεσης,</a:t>
            </a:r>
            <a:endParaRPr lang="el-GR" altLang="el-GR" sz="2400" dirty="0"/>
          </a:p>
          <a:p>
            <a:pPr marL="342900" indent="-342900">
              <a:buFont typeface="Arial" panose="020B0604020202020204" pitchFamily="34" charset="0"/>
              <a:buChar char="•"/>
            </a:pPr>
            <a:r>
              <a:rPr lang="el-GR" altLang="el-GR" sz="2400" dirty="0"/>
              <a:t>προϊόντα με </a:t>
            </a:r>
            <a:r>
              <a:rPr lang="el-GR" altLang="el-GR" sz="2400" dirty="0" smtClean="0"/>
              <a:t>βρώμη,</a:t>
            </a:r>
            <a:endParaRPr lang="el-GR" altLang="el-GR" sz="2400" dirty="0"/>
          </a:p>
          <a:p>
            <a:pPr marL="342900" indent="-342900">
              <a:buFont typeface="Arial" panose="020B0604020202020204" pitchFamily="34" charset="0"/>
              <a:buChar char="•"/>
            </a:pPr>
            <a:r>
              <a:rPr lang="el-GR" altLang="el-GR" sz="2400" dirty="0"/>
              <a:t>προϊόντα με </a:t>
            </a:r>
            <a:r>
              <a:rPr lang="el-GR" altLang="el-GR" sz="2400" dirty="0" smtClean="0"/>
              <a:t>σογιάλευρο,</a:t>
            </a:r>
            <a:endParaRPr lang="el-GR" altLang="el-GR" sz="2400" dirty="0"/>
          </a:p>
          <a:p>
            <a:pPr marL="342900" indent="-342900">
              <a:buFont typeface="Arial" panose="020B0604020202020204" pitchFamily="34" charset="0"/>
              <a:buChar char="•"/>
            </a:pPr>
            <a:r>
              <a:rPr lang="el-GR" altLang="el-GR" sz="2400" dirty="0"/>
              <a:t>προϊόντα με </a:t>
            </a:r>
            <a:r>
              <a:rPr lang="el-GR" altLang="el-GR" sz="2400" dirty="0" err="1" smtClean="0"/>
              <a:t>πρεβιοτικά</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προϊόντα χωρίς </a:t>
            </a:r>
            <a:r>
              <a:rPr lang="el-GR" altLang="el-GR" sz="2400" dirty="0" err="1" smtClean="0"/>
              <a:t>γλουτένης</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προϊόντα με ωμέγα 3 λιπαρά </a:t>
            </a:r>
            <a:r>
              <a:rPr lang="el-GR" altLang="el-GR" sz="2400" dirty="0" smtClean="0"/>
              <a:t>οξέα,</a:t>
            </a:r>
            <a:endParaRPr lang="el-GR" altLang="el-GR" sz="2400" dirty="0"/>
          </a:p>
          <a:p>
            <a:pPr marL="342900" indent="-342900">
              <a:buFont typeface="Arial" panose="020B0604020202020204" pitchFamily="34" charset="0"/>
              <a:buChar char="•"/>
            </a:pPr>
            <a:r>
              <a:rPr lang="el-GR" altLang="el-GR" sz="2400" dirty="0"/>
              <a:t>προϊόντα με </a:t>
            </a:r>
            <a:r>
              <a:rPr lang="el-GR" altLang="el-GR" sz="2400" dirty="0" smtClean="0"/>
              <a:t>κριθάρι,</a:t>
            </a:r>
            <a:endParaRPr lang="el-GR" altLang="el-GR" sz="2400" dirty="0"/>
          </a:p>
          <a:p>
            <a:pPr marL="342900" indent="-342900">
              <a:buFont typeface="Arial" panose="020B0604020202020204" pitchFamily="34" charset="0"/>
              <a:buChar char="•"/>
            </a:pPr>
            <a:r>
              <a:rPr lang="el-GR" altLang="el-GR" sz="2400" dirty="0"/>
              <a:t>προϊόντα με βιταμίνες και </a:t>
            </a:r>
            <a:r>
              <a:rPr lang="el-GR" altLang="el-GR" sz="2400" dirty="0" smtClean="0"/>
              <a:t>άλατα,</a:t>
            </a:r>
            <a:endParaRPr lang="el-GR" altLang="el-GR" sz="2400" dirty="0"/>
          </a:p>
          <a:p>
            <a:pPr marL="342900" indent="-342900">
              <a:buFont typeface="Arial" panose="020B0604020202020204" pitchFamily="34" charset="0"/>
              <a:buChar char="•"/>
            </a:pPr>
            <a:r>
              <a:rPr lang="el-GR" altLang="el-GR" sz="2400" dirty="0"/>
              <a:t>προϊόντα </a:t>
            </a:r>
            <a:r>
              <a:rPr lang="el-GR" altLang="el-GR" sz="2400" dirty="0" smtClean="0"/>
              <a:t>σίκαλης,</a:t>
            </a:r>
            <a:endParaRPr lang="el-GR" altLang="el-GR" sz="2400" dirty="0"/>
          </a:p>
          <a:p>
            <a:pPr marL="342900" indent="-342900">
              <a:buFont typeface="Arial" panose="020B0604020202020204" pitchFamily="34" charset="0"/>
              <a:buChar char="•"/>
            </a:pPr>
            <a:r>
              <a:rPr lang="el-GR" altLang="el-GR" sz="2400" dirty="0"/>
              <a:t>προϊόντα με σόργο και </a:t>
            </a:r>
            <a:r>
              <a:rPr lang="el-GR" altLang="el-GR" sz="2400" dirty="0" err="1" smtClean="0"/>
              <a:t>ψευδοδημητριακά</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προϊόντα με χαμηλό </a:t>
            </a:r>
            <a:r>
              <a:rPr lang="el-GR" altLang="el-GR" sz="2400" dirty="0" err="1"/>
              <a:t>γλυκαιμικό</a:t>
            </a:r>
            <a:r>
              <a:rPr lang="el-GR" altLang="el-GR" sz="2400" dirty="0"/>
              <a:t> δείκτη (μειώνουν το επίπεδο γλυκόζης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Λειτουργικά προϊόντα δημητριακών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1/2005 4:17:2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4,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49D6E5C-0915-479C-A7F2-7DCF4370935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4675</TotalTime>
  <Words>1349</Words>
  <Application>Microsoft Office PowerPoint</Application>
  <PresentationFormat>On-screen Show (4:3)</PresentationFormat>
  <Paragraphs>158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Λειτουργικά προϊόντα δημητριακών</vt:lpstr>
      <vt:lpstr>Λειτουργικά συστατικά </vt:lpstr>
      <vt:lpstr>Προϊόντα με προβιοτικά</vt:lpstr>
      <vt:lpstr>Λειτουργικά προϊόντα δημητριακών</vt:lpstr>
      <vt:lpstr>Προϊόντα Δημητριακών ολικής άλεσης (1 από 4)</vt:lpstr>
      <vt:lpstr>Προϊόντα Δημητριακών ολικής άλεσης (2 από 4)</vt:lpstr>
      <vt:lpstr>Προϊόντα Δημητριακών ολικής άλεσης (3 από 4)</vt:lpstr>
      <vt:lpstr>Προϊόντα Δημητριακών ολικής άλεσης (4 από 4)</vt:lpstr>
      <vt:lpstr>Προϊόντα με λιπαρά οξέα ωμέγα 3 (1 από 3)</vt:lpstr>
      <vt:lpstr>Προϊόντα με λιπαρά οξέα ωμέγα 3 (2 από 3)</vt:lpstr>
      <vt:lpstr>Προϊόντα με λιπαρά οξέα ωμέγα 3 (3 από 3)</vt:lpstr>
      <vt:lpstr>Ισχυρισμοί υγείας (1 από 3)</vt:lpstr>
      <vt:lpstr>Ισχυρισμοί υγείας (2 από 3)</vt:lpstr>
      <vt:lpstr>Ισχυρισμοί υγείας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Λειτουργικά προϊόντα δημητριακών.</dc:subject>
  <dc:creator>Θεοφάνης Γεωργόπουλος</dc:creator>
  <cp:keywords>Λειτουργικά προϊόντα δημητριακών</cp:keywords>
  <cp:lastModifiedBy>Alex</cp:lastModifiedBy>
  <cp:revision>420</cp:revision>
  <dcterms:created xsi:type="dcterms:W3CDTF">2012-09-06T09:03:05Z</dcterms:created>
  <dcterms:modified xsi:type="dcterms:W3CDTF">2015-11-30T11:06:42Z</dcterms:modified>
</cp:coreProperties>
</file>