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256" r:id="rId3"/>
    <p:sldId id="403" r:id="rId4"/>
    <p:sldId id="315" r:id="rId5"/>
    <p:sldId id="261" r:id="rId6"/>
    <p:sldId id="262" r:id="rId7"/>
    <p:sldId id="264" r:id="rId8"/>
    <p:sldId id="266" r:id="rId9"/>
    <p:sldId id="396" r:id="rId10"/>
    <p:sldId id="397" r:id="rId11"/>
    <p:sldId id="398" r:id="rId12"/>
    <p:sldId id="399" r:id="rId13"/>
    <p:sldId id="400" r:id="rId14"/>
    <p:sldId id="401" r:id="rId15"/>
    <p:sldId id="265" r:id="rId16"/>
    <p:sldId id="274" r:id="rId17"/>
    <p:sldId id="288" r:id="rId18"/>
    <p:sldId id="277" r:id="rId19"/>
    <p:sldId id="269" r:id="rId20"/>
    <p:sldId id="278" r:id="rId21"/>
    <p:sldId id="270" r:id="rId22"/>
    <p:sldId id="272" r:id="rId23"/>
    <p:sldId id="279" r:id="rId24"/>
    <p:sldId id="290" r:id="rId25"/>
    <p:sldId id="402" r:id="rId26"/>
    <p:sldId id="404" r:id="rId27"/>
    <p:sldId id="280"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412434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30701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218508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6102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8044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299558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xml"/><Relationship Id="rId7"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17.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8.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8.xml"/><Relationship Id="rId7" Type="http://schemas.openxmlformats.org/officeDocument/2006/relationships/image" Target="../media/image2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notesSlide" Target="../notesSlides/notesSlide19.xml"/><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8.xml"/><Relationship Id="rId7" Type="http://schemas.openxmlformats.org/officeDocument/2006/relationships/image" Target="../media/image2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3.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hyperlink" Target="https://www.google.gr/imghp?hl=el&amp;tab=wi&amp;ei=Z2ktVv-1NYO5swHG2rH4Ag&amp;ved=0CBEQqi4oA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hyperlink" Target="http://www.edulll.gr/" TargetMode="External"/><Relationship Id="rId5" Type="http://schemas.openxmlformats.org/officeDocument/2006/relationships/image" Target="../media/image36.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254001"/>
          </a:xfrm>
        </p:spPr>
        <p:txBody>
          <a:bodyPr/>
          <a:lstStyle/>
          <a:p>
            <a:r>
              <a:rPr lang="el-GR" dirty="0"/>
              <a:t>Γενική Μικροβιολογία </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492896"/>
            <a:ext cx="7776864" cy="4056856"/>
          </a:xfrm>
        </p:spPr>
        <p:txBody>
          <a:bodyPr>
            <a:noAutofit/>
          </a:bodyPr>
          <a:lstStyle/>
          <a:p>
            <a:r>
              <a:rPr lang="el-GR" sz="2800" b="1" dirty="0"/>
              <a:t>Ενότητα </a:t>
            </a:r>
            <a:r>
              <a:rPr lang="en-US" sz="2800" b="1" dirty="0" smtClean="0"/>
              <a:t>1</a:t>
            </a:r>
            <a:r>
              <a:rPr lang="el-GR" sz="2800" b="1" dirty="0" smtClean="0"/>
              <a:t>: </a:t>
            </a:r>
            <a:r>
              <a:rPr lang="el-GR" sz="2800" dirty="0" smtClean="0"/>
              <a:t>Εισαγωγή στη μικροβιολογία και ιστορική αναδρομή</a:t>
            </a:r>
            <a:r>
              <a:rPr lang="el-GR" sz="2800" b="1" dirty="0" smtClean="0"/>
              <a:t>.</a:t>
            </a:r>
          </a:p>
          <a:p>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Ιωάννης </a:t>
            </a:r>
            <a:r>
              <a:rPr lang="el-GR" sz="2800" dirty="0" err="1"/>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Τεχνολογίας 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Ιστορική Αναδρομή </a:t>
            </a:r>
            <a:r>
              <a:rPr lang="el-GR" dirty="0" smtClean="0"/>
              <a:t>(5 </a:t>
            </a:r>
            <a:r>
              <a:rPr lang="el-GR" dirty="0"/>
              <a:t>από </a:t>
            </a:r>
            <a:r>
              <a:rPr lang="el-GR" dirty="0" smtClean="0"/>
              <a:t>8)</a:t>
            </a:r>
            <a:endParaRPr lang="el-GR" dirty="0">
              <a:latin typeface="+mn-lt"/>
            </a:endParaRPr>
          </a:p>
        </p:txBody>
      </p:sp>
      <p:sp>
        <p:nvSpPr>
          <p:cNvPr id="20" name="Rectangle 17" descr="Οπτικά Μικροσκόπια εικοστού αιώνα.&#10;"/>
          <p:cNvSpPr txBox="1">
            <a:spLocks noChangeArrowheads="1"/>
          </p:cNvSpPr>
          <p:nvPr/>
        </p:nvSpPr>
        <p:spPr>
          <a:xfrm>
            <a:off x="543719" y="1268760"/>
            <a:ext cx="8219256"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buFont typeface="Wingdings" panose="05000000000000000000" pitchFamily="2" charset="2"/>
              <a:buChar char="§"/>
            </a:pPr>
            <a:r>
              <a:rPr lang="el-GR" sz="2800" dirty="0"/>
              <a:t>Οπτικά Μικροσκόπια 20</a:t>
            </a:r>
            <a:r>
              <a:rPr lang="el-GR" sz="2800" baseline="30000" dirty="0"/>
              <a:t>ου</a:t>
            </a:r>
            <a:r>
              <a:rPr lang="el-GR" sz="2800" dirty="0"/>
              <a:t> </a:t>
            </a:r>
            <a:r>
              <a:rPr lang="el-GR" sz="2800" dirty="0" smtClean="0"/>
              <a:t>αιώνα.</a:t>
            </a:r>
            <a:endParaRPr lang="el-GR" sz="2800" dirty="0"/>
          </a:p>
        </p:txBody>
      </p:sp>
      <p:pic>
        <p:nvPicPr>
          <p:cNvPr id="6" name="Picture 3" descr="."/>
          <p:cNvPicPr>
            <a:picLocks noChangeAspect="1" noChangeArrowheads="1"/>
          </p:cNvPicPr>
          <p:nvPr/>
        </p:nvPicPr>
        <p:blipFill>
          <a:blip r:embed="rId4" cstate="print"/>
          <a:srcRect/>
          <a:stretch>
            <a:fillRect/>
          </a:stretch>
        </p:blipFill>
        <p:spPr bwMode="auto">
          <a:xfrm>
            <a:off x="3738833" y="2060848"/>
            <a:ext cx="2129311" cy="3888432"/>
          </a:xfrm>
          <a:prstGeom prst="rect">
            <a:avLst/>
          </a:prstGeom>
          <a:noFill/>
          <a:ln w="9525">
            <a:noFill/>
            <a:miter lim="800000"/>
            <a:headEnd/>
            <a:tailEnd/>
          </a:ln>
        </p:spPr>
      </p:pic>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Ιστορική Αναδρομή </a:t>
            </a:r>
            <a:r>
              <a:rPr lang="el-GR" dirty="0" smtClean="0"/>
              <a:t>(6 </a:t>
            </a:r>
            <a:r>
              <a:rPr lang="el-GR" dirty="0"/>
              <a:t>από </a:t>
            </a:r>
            <a:r>
              <a:rPr lang="el-GR" dirty="0" smtClean="0"/>
              <a:t>8)</a:t>
            </a:r>
            <a:endParaRPr lang="el-GR" dirty="0">
              <a:latin typeface="+mn-lt"/>
            </a:endParaRPr>
          </a:p>
        </p:txBody>
      </p:sp>
      <p:sp>
        <p:nvSpPr>
          <p:cNvPr id="20" name="Rectangle 17"/>
          <p:cNvSpPr txBox="1">
            <a:spLocks noChangeArrowheads="1"/>
          </p:cNvSpPr>
          <p:nvPr/>
        </p:nvSpPr>
        <p:spPr>
          <a:xfrm>
            <a:off x="543719" y="1052736"/>
            <a:ext cx="821925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dirty="0"/>
              <a:t>Δυνατότητα παρατήρησης ιών, κυτταρικών οργανιδίων, κυτταρικής δομής και </a:t>
            </a:r>
            <a:r>
              <a:rPr lang="el-GR" sz="2800" dirty="0" err="1" smtClean="0"/>
              <a:t>βιομορίων</a:t>
            </a:r>
            <a:r>
              <a:rPr lang="el-GR" sz="2800" dirty="0"/>
              <a:t>.</a:t>
            </a:r>
          </a:p>
        </p:txBody>
      </p:sp>
      <p:sp>
        <p:nvSpPr>
          <p:cNvPr id="3" name="Ορθογώνιο 2" descr="Το ηλεκτρονικό μικροσκόπιο (electron microscope) (1931).&#10;"/>
          <p:cNvSpPr/>
          <p:nvPr/>
        </p:nvSpPr>
        <p:spPr>
          <a:xfrm>
            <a:off x="543719" y="2204864"/>
            <a:ext cx="8143081" cy="954107"/>
          </a:xfrm>
          <a:prstGeom prst="rect">
            <a:avLst/>
          </a:prstGeom>
        </p:spPr>
        <p:txBody>
          <a:bodyPr wrap="square">
            <a:spAutoFit/>
          </a:bodyPr>
          <a:lstStyle/>
          <a:p>
            <a:pPr marL="457200" indent="-457200">
              <a:buFont typeface="Wingdings" panose="05000000000000000000" pitchFamily="2" charset="2"/>
              <a:buChar char="§"/>
            </a:pPr>
            <a:r>
              <a:rPr lang="el-GR" sz="2800" dirty="0"/>
              <a:t>Το ηλεκτρονικό μικροσκόπιο (</a:t>
            </a:r>
            <a:r>
              <a:rPr lang="en-US" sz="2800" dirty="0"/>
              <a:t>electron microscope)</a:t>
            </a:r>
            <a:r>
              <a:rPr lang="el-GR" sz="2800" dirty="0"/>
              <a:t> (1931</a:t>
            </a:r>
            <a:r>
              <a:rPr lang="el-GR" sz="2800" dirty="0" smtClean="0"/>
              <a:t>).</a:t>
            </a:r>
            <a:endParaRPr lang="el-GR" sz="2800" dirty="0"/>
          </a:p>
        </p:txBody>
      </p:sp>
      <p:pic>
        <p:nvPicPr>
          <p:cNvPr id="7" name="Picture 3" descr="."/>
          <p:cNvPicPr>
            <a:picLocks noChangeAspect="1" noChangeArrowheads="1"/>
          </p:cNvPicPr>
          <p:nvPr/>
        </p:nvPicPr>
        <p:blipFill>
          <a:blip r:embed="rId4" cstate="print"/>
          <a:srcRect/>
          <a:stretch>
            <a:fillRect/>
          </a:stretch>
        </p:blipFill>
        <p:spPr bwMode="auto">
          <a:xfrm>
            <a:off x="1716603" y="3135348"/>
            <a:ext cx="1847285" cy="3173972"/>
          </a:xfrm>
          <a:prstGeom prst="rect">
            <a:avLst/>
          </a:prstGeom>
          <a:noFill/>
        </p:spPr>
      </p:pic>
      <p:pic>
        <p:nvPicPr>
          <p:cNvPr id="8" name="Picture 1" descr="."/>
          <p:cNvPicPr>
            <a:picLocks noChangeAspect="1" noChangeArrowheads="1"/>
          </p:cNvPicPr>
          <p:nvPr/>
        </p:nvPicPr>
        <p:blipFill>
          <a:blip r:embed="rId5" cstate="print"/>
          <a:srcRect/>
          <a:stretch>
            <a:fillRect/>
          </a:stretch>
        </p:blipFill>
        <p:spPr bwMode="auto">
          <a:xfrm>
            <a:off x="4572000" y="2969949"/>
            <a:ext cx="2927492" cy="3411379"/>
          </a:xfrm>
          <a:prstGeom prst="rect">
            <a:avLst/>
          </a:prstGeom>
          <a:noFill/>
          <a:ln w="9525">
            <a:noFill/>
            <a:miter lim="800000"/>
            <a:headEnd/>
            <a:tailEnd/>
          </a:ln>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Ιστορική Αναδρομή </a:t>
            </a:r>
            <a:r>
              <a:rPr lang="el-GR" dirty="0" smtClean="0"/>
              <a:t>(7 </a:t>
            </a:r>
            <a:r>
              <a:rPr lang="el-GR" dirty="0"/>
              <a:t>από </a:t>
            </a:r>
            <a:r>
              <a:rPr lang="el-GR" dirty="0" smtClean="0"/>
              <a:t>8)</a:t>
            </a:r>
            <a:endParaRPr lang="el-GR" dirty="0">
              <a:latin typeface="+mn-lt"/>
            </a:endParaRPr>
          </a:p>
        </p:txBody>
      </p:sp>
      <p:sp>
        <p:nvSpPr>
          <p:cNvPr id="20" name="Rectangle 17" descr="Διαχωρισμός της Μικροβιολογίας σε επιμέρους κλάδους:&#10;&#10;Ιατρική Μικροβιολογία: Μελέτη παθογόνων μικροοργανισμών&#10;Μικροβιολογία Τροφίμων: Μελέτη αλλοιογόνων, τροφοπαθογόνων, και ωφέλιμων μικροοργανισμών (σε ζυμούμενα και σε προβιοτικά τρόφιμα)&#10;Περιβαλλοντική Μικροβιολογία: Μελέτη παθογόνων του νερού και του εδάφους, αλλά και τεχνολογικά ωφέλιμων μικροοργανισμών (στην αποικοδόμιση τοξικών ουσιών/αποβλήτων, βιολογικό καθαρισμό, βελτίωση εδαφών και υδάτων, και λοιπά).&#10;"/>
          <p:cNvSpPr txBox="1">
            <a:spLocks noChangeArrowheads="1"/>
          </p:cNvSpPr>
          <p:nvPr/>
        </p:nvSpPr>
        <p:spPr>
          <a:xfrm>
            <a:off x="543719" y="1124744"/>
            <a:ext cx="8219256" cy="49685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l-GR" sz="2400" dirty="0">
                <a:solidFill>
                  <a:schemeClr val="accent1"/>
                </a:solidFill>
              </a:rPr>
              <a:t>Διαχωρισμός της Μικροβιολογίας σε επιμέρους κλάδους:</a:t>
            </a:r>
          </a:p>
          <a:p>
            <a:pPr algn="l"/>
            <a:endParaRPr lang="el-GR" sz="2400" dirty="0"/>
          </a:p>
          <a:p>
            <a:pPr marL="342900" indent="-342900" algn="l">
              <a:buFont typeface="Wingdings" panose="05000000000000000000" pitchFamily="2" charset="2"/>
              <a:buChar char="§"/>
            </a:pPr>
            <a:r>
              <a:rPr lang="el-GR" sz="2400" dirty="0"/>
              <a:t>Ιατρική Μικροβιολογία: Μελέτη παθογόνων μικροοργανισμών</a:t>
            </a:r>
          </a:p>
          <a:p>
            <a:pPr marL="342900" indent="-342900" algn="l">
              <a:buFont typeface="Wingdings" panose="05000000000000000000" pitchFamily="2" charset="2"/>
              <a:buChar char="§"/>
            </a:pPr>
            <a:r>
              <a:rPr lang="el-GR" sz="2400" dirty="0"/>
              <a:t>Μικροβιολογία Τροφίμων: Μελέτη </a:t>
            </a:r>
            <a:r>
              <a:rPr lang="el-GR" sz="2400" dirty="0" err="1"/>
              <a:t>αλλοιογόνων</a:t>
            </a:r>
            <a:r>
              <a:rPr lang="el-GR" sz="2400" dirty="0"/>
              <a:t>, </a:t>
            </a:r>
            <a:r>
              <a:rPr lang="el-GR" sz="2400" dirty="0" err="1"/>
              <a:t>τροφοπαθογόνων</a:t>
            </a:r>
            <a:r>
              <a:rPr lang="el-GR" sz="2400" dirty="0"/>
              <a:t>, και ωφέλιμων μικροοργανισμών (σε </a:t>
            </a:r>
            <a:r>
              <a:rPr lang="el-GR" sz="2400" dirty="0" err="1"/>
              <a:t>ζυμούμενα</a:t>
            </a:r>
            <a:r>
              <a:rPr lang="el-GR" sz="2400" dirty="0"/>
              <a:t> και σε </a:t>
            </a:r>
            <a:r>
              <a:rPr lang="el-GR" sz="2400" dirty="0" err="1"/>
              <a:t>προβιοτικά</a:t>
            </a:r>
            <a:r>
              <a:rPr lang="el-GR" sz="2400" dirty="0"/>
              <a:t> τρόφιμα)</a:t>
            </a:r>
          </a:p>
          <a:p>
            <a:pPr marL="342900" indent="-342900" algn="l">
              <a:buFont typeface="Wingdings" panose="05000000000000000000" pitchFamily="2" charset="2"/>
              <a:buChar char="§"/>
            </a:pPr>
            <a:r>
              <a:rPr lang="el-GR" sz="2400" dirty="0"/>
              <a:t>Περιβαλλοντική Μικροβιολογία: Μελέτη παθογόνων του νερού και του εδάφους, αλλά και τεχνολογικά ωφέλιμων μικροοργανισμών (στην </a:t>
            </a:r>
            <a:r>
              <a:rPr lang="el-GR" sz="2400" dirty="0" err="1"/>
              <a:t>αποικοδόμιση</a:t>
            </a:r>
            <a:r>
              <a:rPr lang="el-GR" sz="2400" dirty="0"/>
              <a:t> τοξικών ουσιών/αποβλήτων, βιολογικό καθαρισμό, βελτίωση εδαφών και υδάτων, κλπ</a:t>
            </a:r>
            <a:r>
              <a:rPr lang="el-GR" sz="2400" dirty="0" smtClean="0"/>
              <a:t>).</a:t>
            </a:r>
            <a:endParaRPr lang="el-GR"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Ιστορική Αναδρομή </a:t>
            </a:r>
            <a:r>
              <a:rPr lang="el-GR" dirty="0" smtClean="0"/>
              <a:t>(8 </a:t>
            </a:r>
            <a:r>
              <a:rPr lang="el-GR" dirty="0"/>
              <a:t>από </a:t>
            </a:r>
            <a:r>
              <a:rPr lang="el-GR" dirty="0" smtClean="0"/>
              <a:t>8)</a:t>
            </a:r>
            <a:endParaRPr lang="el-GR" dirty="0">
              <a:latin typeface="+mn-lt"/>
            </a:endParaRPr>
          </a:p>
        </p:txBody>
      </p:sp>
      <p:sp>
        <p:nvSpPr>
          <p:cNvPr id="20" name="Rectangle 17" descr="Σημείωση: Δεν είναι όλοι οι μικροοργανισμοί επικίνδυνοι ή ανεπιθύμητοι. Αντίθετα οι περισσότεροι είναι αβλαβείς για τον άνθρωπο ή και ωφέλιμοι. &#10;&#10;Βιοτεχνολογία: Η επιστήμη της αξιοποίησης ωφέλιμων μικροοργανισμών (ή ενζύμων αυτών, ή ζωικών/φυτικών κυττάρων) στην υπηρεσία του ανθρώπου (παραδείγματος χάρην παραγωγή αντιβιοτικών, ορμονών, βιταμινών, ενζύμων, πεπτιδίων, πολυσακχαριτών, οργανικών οξέων, χημικών διαλυτών, και λοιπά).&#10;"/>
          <p:cNvSpPr txBox="1">
            <a:spLocks noChangeArrowheads="1"/>
          </p:cNvSpPr>
          <p:nvPr/>
        </p:nvSpPr>
        <p:spPr>
          <a:xfrm>
            <a:off x="529208" y="1772816"/>
            <a:ext cx="8219256"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Clr>
                <a:schemeClr val="tx1"/>
              </a:buClr>
              <a:buFont typeface="Wingdings" panose="05000000000000000000" pitchFamily="2" charset="2"/>
              <a:buChar char="§"/>
            </a:pPr>
            <a:r>
              <a:rPr lang="el-GR" sz="2400" dirty="0" smtClean="0">
                <a:solidFill>
                  <a:srgbClr val="7030A0"/>
                </a:solidFill>
              </a:rPr>
              <a:t>Σημείωση</a:t>
            </a:r>
            <a:r>
              <a:rPr lang="el-GR" sz="2400" dirty="0">
                <a:solidFill>
                  <a:srgbClr val="7030A0"/>
                </a:solidFill>
              </a:rPr>
              <a:t>: </a:t>
            </a:r>
            <a:r>
              <a:rPr lang="el-GR" sz="2400" dirty="0"/>
              <a:t>Δεν είναι όλοι οι μικροοργανισμοί επικίνδυνοι ή ανεπιθύμητοι. Αντίθετα οι περισσότεροι είναι αβλαβείς για τον άνθρωπο ή και ωφέλιμοι. </a:t>
            </a:r>
          </a:p>
          <a:p>
            <a:pPr marL="342900" indent="-342900" algn="l">
              <a:buFont typeface="Wingdings" panose="05000000000000000000" pitchFamily="2" charset="2"/>
              <a:buChar char="§"/>
            </a:pPr>
            <a:r>
              <a:rPr lang="el-GR" sz="2400" dirty="0"/>
              <a:t>Βιοτεχνολογία: Η επιστήμη της αξιοποίησης ωφέλιμων μικροοργανισμών (ή ενζύμων αυτών, ή ζωικών/φυτικών κυττάρων) στην υπηρεσία του ανθρώπου (π.χ. παραγωγή αντιβιοτικών, ορμονών, βιταμινών, ενζύμων, πεπτιδίων, πολυσακχαριτών, οργανικών οξέων, χημικών διαλυτών, κλπ</a:t>
            </a:r>
            <a:r>
              <a:rPr lang="el-GR" sz="2400" dirty="0" smtClean="0"/>
              <a:t>)</a:t>
            </a:r>
            <a:r>
              <a:rPr lang="el-GR" sz="2400" dirty="0" smtClean="0">
                <a:sym typeface="Symbol" pitchFamily="18" charset="2"/>
              </a:rPr>
              <a:t>.</a:t>
            </a:r>
            <a:endParaRPr lang="el-GR"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 xmlns:p14="http://schemas.microsoft.com/office/powerpoint/2010/main" val="379917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29614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latin typeface="+mn-lt"/>
                <a:cs typeface="Arial" charset="0"/>
              </a:rPr>
              <a:t>Εισαγωγή στη </a:t>
            </a:r>
            <a:r>
              <a:rPr lang="el-GR" dirty="0" smtClean="0">
                <a:latin typeface="+mn-lt"/>
                <a:cs typeface="Arial" charset="0"/>
              </a:rPr>
              <a:t>Μικροβιολογία (1 από </a:t>
            </a:r>
            <a:r>
              <a:rPr lang="el-GR" dirty="0" smtClean="0">
                <a:cs typeface="Arial" charset="0"/>
              </a:rPr>
              <a:t>11</a:t>
            </a:r>
            <a:r>
              <a:rPr lang="el-GR" dirty="0" smtClean="0">
                <a:latin typeface="+mn-lt"/>
                <a:cs typeface="Arial" charset="0"/>
              </a:rPr>
              <a:t>)</a:t>
            </a:r>
            <a:endParaRPr lang="el-GR" dirty="0">
              <a:latin typeface="+mn-lt"/>
            </a:endParaRPr>
          </a:p>
        </p:txBody>
      </p:sp>
      <p:sp>
        <p:nvSpPr>
          <p:cNvPr id="7" name="Rectangle 3" descr="Ταξινόμηση Μικροοργανισμών:&#10;&#10;Βακτήρια (προκαρυωτικά), Ζύμες-Μύκητες (ευκαρυωτικά), Ιοί, &#10;&#10;Ταξινόμηση διαδοχικά σε τάξεις (class), σειρές (order), οικογένειες (family), γένος (gender) ,είδος (species), υποείδος (subspecies), στέλεχος (strain). &#10;&#10;Παράδειγμα,  Οικογένεια: Streptococacae, Γένος: Lactococcus, Είδος: lactis, Υποείδος (spp): cremoris&#10;&#10;Το στέλεχος αναφέρεται σε μια συγκεκριμένη αποικία ενός είδος ή υποείδους που αναπτύσσεται  και απομονώνεται σε συγκεκριμένο περιβάλλον ή υπόστρωμα. &#10;&#10;"/>
          <p:cNvSpPr txBox="1">
            <a:spLocks noChangeArrowheads="1"/>
          </p:cNvSpPr>
          <p:nvPr/>
        </p:nvSpPr>
        <p:spPr>
          <a:xfrm>
            <a:off x="605036" y="1340768"/>
            <a:ext cx="8106172"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sz="2800" dirty="0">
                <a:solidFill>
                  <a:srgbClr val="7030A0"/>
                </a:solidFill>
              </a:rPr>
              <a:t>Ταξινόμηση </a:t>
            </a:r>
            <a:r>
              <a:rPr lang="el-GR" sz="2800" dirty="0" smtClean="0">
                <a:solidFill>
                  <a:srgbClr val="7030A0"/>
                </a:solidFill>
              </a:rPr>
              <a:t>Μικροοργανισμών:</a:t>
            </a:r>
            <a:endParaRPr lang="el-GR" sz="2800" dirty="0">
              <a:solidFill>
                <a:srgbClr val="7030A0"/>
              </a:solidFill>
            </a:endParaRPr>
          </a:p>
          <a:p>
            <a:pPr>
              <a:buClr>
                <a:schemeClr val="tx1"/>
              </a:buClr>
              <a:buFont typeface="Wingdings" panose="05000000000000000000" pitchFamily="2" charset="2"/>
              <a:buChar char="§"/>
            </a:pPr>
            <a:r>
              <a:rPr lang="el-GR" sz="2400" dirty="0">
                <a:solidFill>
                  <a:srgbClr val="7030A0"/>
                </a:solidFill>
              </a:rPr>
              <a:t>Βακτήρια</a:t>
            </a:r>
            <a:r>
              <a:rPr lang="en-US" sz="2400" dirty="0"/>
              <a:t> (</a:t>
            </a:r>
            <a:r>
              <a:rPr lang="el-GR" sz="2400" dirty="0" err="1"/>
              <a:t>προκαρυωτικά</a:t>
            </a:r>
            <a:r>
              <a:rPr lang="en-US" sz="2400" dirty="0"/>
              <a:t>), </a:t>
            </a:r>
            <a:r>
              <a:rPr lang="el-GR" sz="2400" dirty="0">
                <a:solidFill>
                  <a:srgbClr val="7030A0"/>
                </a:solidFill>
              </a:rPr>
              <a:t>Ζύμες-Μύκητες</a:t>
            </a:r>
            <a:r>
              <a:rPr lang="en-US" sz="2400" dirty="0"/>
              <a:t> (</a:t>
            </a:r>
            <a:r>
              <a:rPr lang="el-GR" sz="2400" dirty="0" err="1"/>
              <a:t>ευκαρυωτικά</a:t>
            </a:r>
            <a:r>
              <a:rPr lang="el-GR" sz="2400" dirty="0"/>
              <a:t>)</a:t>
            </a:r>
            <a:r>
              <a:rPr lang="en-US" sz="2400" dirty="0"/>
              <a:t>, </a:t>
            </a:r>
            <a:r>
              <a:rPr lang="el-GR" sz="2400" dirty="0" smtClean="0">
                <a:solidFill>
                  <a:srgbClr val="7030A0"/>
                </a:solidFill>
              </a:rPr>
              <a:t>Ιοί, </a:t>
            </a:r>
            <a:endParaRPr lang="en-US" sz="2400" dirty="0">
              <a:solidFill>
                <a:srgbClr val="7030A0"/>
              </a:solidFill>
            </a:endParaRPr>
          </a:p>
          <a:p>
            <a:pPr>
              <a:buClr>
                <a:schemeClr val="tx1"/>
              </a:buClr>
              <a:buFont typeface="Wingdings" panose="05000000000000000000" pitchFamily="2" charset="2"/>
              <a:buChar char="§"/>
            </a:pPr>
            <a:r>
              <a:rPr lang="el-GR" sz="2400" dirty="0"/>
              <a:t>Ταξινόμηση </a:t>
            </a:r>
            <a:r>
              <a:rPr lang="el-GR" sz="2400" dirty="0" smtClean="0"/>
              <a:t>διαδοχικά σε </a:t>
            </a:r>
            <a:r>
              <a:rPr lang="el-GR" sz="2400" dirty="0"/>
              <a:t>τάξεις (</a:t>
            </a:r>
            <a:r>
              <a:rPr lang="en-US" sz="2400" dirty="0"/>
              <a:t>class)</a:t>
            </a:r>
            <a:r>
              <a:rPr lang="el-GR" sz="2400" dirty="0"/>
              <a:t>, σειρές</a:t>
            </a:r>
            <a:r>
              <a:rPr lang="en-US" sz="2400" dirty="0"/>
              <a:t> (order)</a:t>
            </a:r>
            <a:r>
              <a:rPr lang="el-GR" sz="2400" dirty="0"/>
              <a:t>, οικογένειες</a:t>
            </a:r>
            <a:r>
              <a:rPr lang="en-US" sz="2400" dirty="0"/>
              <a:t> (family)</a:t>
            </a:r>
            <a:r>
              <a:rPr lang="el-GR" sz="2400" dirty="0"/>
              <a:t>, γένος</a:t>
            </a:r>
            <a:r>
              <a:rPr lang="en-US" sz="2400" dirty="0"/>
              <a:t> (gender)</a:t>
            </a:r>
            <a:r>
              <a:rPr lang="el-GR" sz="2400" dirty="0"/>
              <a:t> ,είδος</a:t>
            </a:r>
            <a:r>
              <a:rPr lang="en-US" sz="2400" dirty="0"/>
              <a:t> (species)</a:t>
            </a:r>
            <a:r>
              <a:rPr lang="el-GR" sz="2400" dirty="0"/>
              <a:t>, υποείδος</a:t>
            </a:r>
            <a:r>
              <a:rPr lang="en-US" sz="2400" dirty="0"/>
              <a:t> (subspecies)</a:t>
            </a:r>
            <a:r>
              <a:rPr lang="el-GR" sz="2400" dirty="0"/>
              <a:t>, στέλεχος</a:t>
            </a:r>
            <a:r>
              <a:rPr lang="en-US" sz="2400" dirty="0"/>
              <a:t> (strain)</a:t>
            </a:r>
            <a:r>
              <a:rPr lang="el-GR" sz="2400" dirty="0"/>
              <a:t>. </a:t>
            </a:r>
          </a:p>
          <a:p>
            <a:pPr>
              <a:buClr>
                <a:schemeClr val="tx1"/>
              </a:buClr>
              <a:buFont typeface="Wingdings" panose="05000000000000000000" pitchFamily="2" charset="2"/>
              <a:buChar char="§"/>
            </a:pPr>
            <a:r>
              <a:rPr lang="el-GR" sz="2400" dirty="0">
                <a:solidFill>
                  <a:srgbClr val="7030A0"/>
                </a:solidFill>
              </a:rPr>
              <a:t>Παράδειγμα</a:t>
            </a:r>
            <a:r>
              <a:rPr lang="en-US" sz="2400" dirty="0"/>
              <a:t>, </a:t>
            </a:r>
            <a:r>
              <a:rPr lang="el-GR" sz="2400" dirty="0"/>
              <a:t> Οικογένεια</a:t>
            </a:r>
            <a:r>
              <a:rPr lang="en-US" sz="2400" dirty="0"/>
              <a:t>: </a:t>
            </a:r>
            <a:r>
              <a:rPr lang="en-US" sz="2400" dirty="0" err="1"/>
              <a:t>Streptococacae</a:t>
            </a:r>
            <a:r>
              <a:rPr lang="en-US" sz="2400" dirty="0"/>
              <a:t>, </a:t>
            </a:r>
            <a:r>
              <a:rPr lang="el-GR" sz="2400" dirty="0"/>
              <a:t>Γένος</a:t>
            </a:r>
            <a:r>
              <a:rPr lang="en-US" sz="2400" dirty="0"/>
              <a:t>: </a:t>
            </a:r>
            <a:r>
              <a:rPr lang="en-US" sz="2400" dirty="0" err="1"/>
              <a:t>Lactococcus</a:t>
            </a:r>
            <a:r>
              <a:rPr lang="en-US" sz="2400" dirty="0"/>
              <a:t>, </a:t>
            </a:r>
            <a:r>
              <a:rPr lang="el-GR" sz="2400" dirty="0"/>
              <a:t>Είδος:</a:t>
            </a:r>
            <a:r>
              <a:rPr lang="en-US" sz="2400" dirty="0"/>
              <a:t> </a:t>
            </a:r>
            <a:r>
              <a:rPr lang="en-US" sz="2400" dirty="0" err="1"/>
              <a:t>lactis</a:t>
            </a:r>
            <a:r>
              <a:rPr lang="en-US" sz="2400" dirty="0"/>
              <a:t>, </a:t>
            </a:r>
            <a:r>
              <a:rPr lang="el-GR" sz="2400" dirty="0"/>
              <a:t>Υποείδος </a:t>
            </a:r>
            <a:r>
              <a:rPr lang="en-US" sz="2400" dirty="0"/>
              <a:t>(</a:t>
            </a:r>
            <a:r>
              <a:rPr lang="en-US" sz="2400" dirty="0" err="1"/>
              <a:t>spp</a:t>
            </a:r>
            <a:r>
              <a:rPr lang="en-US" sz="2400" dirty="0"/>
              <a:t>): </a:t>
            </a:r>
            <a:r>
              <a:rPr lang="en-US" sz="2400" dirty="0" err="1"/>
              <a:t>cremoris</a:t>
            </a:r>
            <a:endParaRPr lang="en-US" sz="2400" dirty="0"/>
          </a:p>
          <a:p>
            <a:pPr>
              <a:buClr>
                <a:schemeClr val="tx1"/>
              </a:buClr>
              <a:buFont typeface="Wingdings" panose="05000000000000000000" pitchFamily="2" charset="2"/>
              <a:buChar char="§"/>
            </a:pPr>
            <a:r>
              <a:rPr lang="el-GR" sz="2400" dirty="0"/>
              <a:t>Το στέλεχος αναφέρεται σε μια συγκεκριμένη αποικία ενός είδος ή υποείδους που αναπτύσσεται  και απομονώνεται σε συγκεκριμένο περιβάλλον ή υπόστρωμα.</a:t>
            </a:r>
            <a:r>
              <a:rPr lang="en-US" sz="2400" dirty="0"/>
              <a:t> </a:t>
            </a:r>
          </a:p>
          <a:p>
            <a:pPr>
              <a:buNone/>
            </a:pPr>
            <a:endParaRPr lang="el-GR" sz="2400" dirty="0"/>
          </a:p>
        </p:txBody>
      </p:sp>
      <p:sp>
        <p:nvSpPr>
          <p:cNvPr id="6"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cs typeface="Arial" charset="0"/>
              </a:rPr>
              <a:t>Εισαγωγή στη Μικροβιολογία </a:t>
            </a:r>
            <a:r>
              <a:rPr lang="el-GR" dirty="0" smtClean="0">
                <a:cs typeface="Arial" charset="0"/>
              </a:rPr>
              <a:t>(2 </a:t>
            </a:r>
            <a:r>
              <a:rPr lang="el-GR" dirty="0">
                <a:cs typeface="Arial" charset="0"/>
              </a:rPr>
              <a:t>από </a:t>
            </a:r>
            <a:r>
              <a:rPr lang="el-GR" dirty="0" smtClean="0">
                <a:cs typeface="Arial" charset="0"/>
              </a:rPr>
              <a:t>11)</a:t>
            </a:r>
            <a:endParaRPr lang="el-GR" dirty="0">
              <a:latin typeface="+mn-lt"/>
            </a:endParaRPr>
          </a:p>
        </p:txBody>
      </p:sp>
      <p:sp>
        <p:nvSpPr>
          <p:cNvPr id="2" name="Ορθογώνιο 1" descr="Χαρακτηριστικό στέλεχος (type strain)  παρουσιάζει όλα τα τυπικά χαρακτηριστικά και καλλιεργείται και λαμβάνεται από τράπεζες καλλιεργειών (ATCC, DSM, NBCC, και λοιπά). Άγρια στελέχη είναι όσα απομονώνονται τυχαία από το περιβάλλον.&#10;Μορφολογικά-δομικά-αναπαραγωγικά χαρακτηριστικά των μικροοργανισμών,&#10;&#10;Βακτήρια: προκαρυωτικά (χωρίς πυρήνα), μονοκυτταρικά, μέγεθος 0 κόμμα 2 εώς 10μm , κόκκοι, ραβδιά, σπειροειδή, ή καμπυλωτά μεμονωμένα ή σε αλυσίδες ή συσσωματώματα.  Αναπαράγονται με  απλή διχοτόμηση (μίτωση) . Μερικά παράγουν ενδοσπόρια (πολύ ανθεκτικά !). Αρκετά έχουν δυνατότητα κίνησης (με μαστίγια, ή ινίδια-φίμπριες)&#10;"/>
          <p:cNvSpPr/>
          <p:nvPr/>
        </p:nvSpPr>
        <p:spPr>
          <a:xfrm>
            <a:off x="467544" y="1268760"/>
            <a:ext cx="8219256" cy="5262979"/>
          </a:xfrm>
          <a:prstGeom prst="rect">
            <a:avLst/>
          </a:prstGeom>
        </p:spPr>
        <p:txBody>
          <a:bodyPr wrap="square">
            <a:spAutoFit/>
          </a:bodyPr>
          <a:lstStyle/>
          <a:p>
            <a:pPr marL="342900" indent="-342900">
              <a:buFont typeface="Wingdings" panose="05000000000000000000" pitchFamily="2" charset="2"/>
              <a:buChar char="§"/>
            </a:pPr>
            <a:r>
              <a:rPr lang="el-GR" sz="2400" dirty="0"/>
              <a:t>Χαρακτηριστικό στέλεχος (</a:t>
            </a:r>
            <a:r>
              <a:rPr lang="en-US" sz="2400" dirty="0"/>
              <a:t>type strain)  </a:t>
            </a:r>
            <a:r>
              <a:rPr lang="el-GR" sz="2400" dirty="0"/>
              <a:t>παρουσιάζει όλα τα τυπικά χαρακτηριστικά και καλλιεργείται και λαμβάνεται από τράπεζες καλλιεργειών </a:t>
            </a:r>
            <a:r>
              <a:rPr lang="en-US" sz="2400" dirty="0"/>
              <a:t>(ATCC, DSM, NBCC</a:t>
            </a:r>
            <a:r>
              <a:rPr lang="el-GR" sz="2400" dirty="0"/>
              <a:t>, κλπ). Άγρια στελέχη είναι όσα απομονώνονται τυχαία από το </a:t>
            </a:r>
            <a:r>
              <a:rPr lang="el-GR" sz="2400" dirty="0" smtClean="0"/>
              <a:t>περιβάλλον.</a:t>
            </a:r>
          </a:p>
          <a:p>
            <a:pPr marL="342900" indent="-342900">
              <a:buClr>
                <a:schemeClr val="tx1"/>
              </a:buClr>
              <a:buFont typeface="Wingdings" panose="05000000000000000000" pitchFamily="2" charset="2"/>
              <a:buChar char="§"/>
            </a:pPr>
            <a:r>
              <a:rPr lang="el-GR" sz="2400" u="sng" dirty="0">
                <a:solidFill>
                  <a:srgbClr val="7030A0"/>
                </a:solidFill>
              </a:rPr>
              <a:t>Μορφολογικά-δομικά-αναπαραγωγικά χαρακτηριστικά των </a:t>
            </a:r>
            <a:r>
              <a:rPr lang="el-GR" sz="2400" u="sng" dirty="0" smtClean="0">
                <a:solidFill>
                  <a:srgbClr val="7030A0"/>
                </a:solidFill>
              </a:rPr>
              <a:t>μικροοργανισμών,</a:t>
            </a:r>
            <a:endParaRPr lang="en-US" sz="2400" u="sng" dirty="0">
              <a:solidFill>
                <a:srgbClr val="7030A0"/>
              </a:solidFill>
            </a:endParaRPr>
          </a:p>
          <a:p>
            <a:pPr marL="342900" indent="-342900">
              <a:buClr>
                <a:schemeClr val="tx1"/>
              </a:buClr>
              <a:buFont typeface="Wingdings" panose="05000000000000000000" pitchFamily="2" charset="2"/>
              <a:buChar char="§"/>
            </a:pPr>
            <a:endParaRPr lang="en-US" sz="2400" dirty="0"/>
          </a:p>
          <a:p>
            <a:pPr marL="342900" indent="-342900">
              <a:buClr>
                <a:schemeClr val="tx1"/>
              </a:buClr>
              <a:buFont typeface="Wingdings" panose="05000000000000000000" pitchFamily="2" charset="2"/>
              <a:buChar char="§"/>
            </a:pPr>
            <a:r>
              <a:rPr lang="el-GR" sz="2400" dirty="0">
                <a:solidFill>
                  <a:srgbClr val="7030A0"/>
                </a:solidFill>
              </a:rPr>
              <a:t>Βακτήρια</a:t>
            </a:r>
            <a:r>
              <a:rPr lang="en-US" sz="2400" dirty="0"/>
              <a:t>: </a:t>
            </a:r>
            <a:r>
              <a:rPr lang="el-GR" sz="2400" dirty="0" err="1"/>
              <a:t>προκαρυωτικά</a:t>
            </a:r>
            <a:r>
              <a:rPr lang="el-GR" sz="2400" dirty="0"/>
              <a:t> (χωρίς πυρήνα), </a:t>
            </a:r>
            <a:r>
              <a:rPr lang="el-GR" sz="2400" dirty="0" err="1"/>
              <a:t>μονοκυτταρικά</a:t>
            </a:r>
            <a:r>
              <a:rPr lang="en-US" sz="2400" dirty="0"/>
              <a:t>,</a:t>
            </a:r>
            <a:r>
              <a:rPr lang="el-GR" sz="2400" dirty="0"/>
              <a:t> μέγεθος</a:t>
            </a:r>
            <a:r>
              <a:rPr lang="en-US" sz="2400" dirty="0"/>
              <a:t> 0.2-10</a:t>
            </a:r>
            <a:r>
              <a:rPr lang="el-GR" sz="2400" dirty="0"/>
              <a:t>μ</a:t>
            </a:r>
            <a:r>
              <a:rPr lang="en-US" sz="2400" dirty="0"/>
              <a:t>m , </a:t>
            </a:r>
            <a:r>
              <a:rPr lang="el-GR" sz="2400" dirty="0"/>
              <a:t>κόκκοι, ραβδιά, σπειροειδή, ή καμπυλωτά μεμονωμένα ή σε αλυσίδες ή συσσωματώματα.  Αναπαράγονται με  απλή διχοτόμηση (μίτωση)</a:t>
            </a:r>
            <a:r>
              <a:rPr lang="en-US" sz="2400" dirty="0"/>
              <a:t> </a:t>
            </a:r>
            <a:r>
              <a:rPr lang="el-GR" sz="2400" dirty="0"/>
              <a:t>. Μερικά παράγουν </a:t>
            </a:r>
            <a:r>
              <a:rPr lang="el-GR" sz="2400" dirty="0" err="1"/>
              <a:t>ενδοσπόρια</a:t>
            </a:r>
            <a:r>
              <a:rPr lang="el-GR" sz="2400" dirty="0"/>
              <a:t> (πολύ ανθεκτικά !). Αρκετά έχουν δυνατότητα κίνησης (με μαστίγια, ή ινίδια-</a:t>
            </a:r>
            <a:r>
              <a:rPr lang="el-GR" sz="2400" dirty="0" err="1"/>
              <a:t>φίμπριες</a:t>
            </a:r>
            <a:r>
              <a:rPr lang="el-GR" sz="2400" dirty="0" smtClean="0"/>
              <a:t>)</a:t>
            </a:r>
            <a:endParaRPr lang="en-US"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cs typeface="Arial" charset="0"/>
              </a:rPr>
              <a:t>Εισαγωγή στη Μικροβιολογία </a:t>
            </a:r>
            <a:r>
              <a:rPr lang="el-GR" dirty="0" smtClean="0">
                <a:cs typeface="Arial" charset="0"/>
              </a:rPr>
              <a:t>(3 </a:t>
            </a:r>
            <a:r>
              <a:rPr lang="el-GR" dirty="0">
                <a:cs typeface="Arial" charset="0"/>
              </a:rPr>
              <a:t>από </a:t>
            </a:r>
            <a:r>
              <a:rPr lang="el-GR" dirty="0" smtClean="0">
                <a:cs typeface="Arial" charset="0"/>
              </a:rPr>
              <a:t>11)</a:t>
            </a:r>
            <a:endParaRPr lang="el-GR" dirty="0">
              <a:latin typeface="+mn-lt"/>
            </a:endParaRPr>
          </a:p>
        </p:txBody>
      </p:sp>
      <p:sp>
        <p:nvSpPr>
          <p:cNvPr id="2" name="Ορθογώνιο 1" descr="Μύκητες: ευκαρυωτικοί, πολυκυτταρικοί,  μέγεθος 20 εώς 100μm, χωρίς δυνατότητα κίνησης, διακλαδισμένοι σε μυκηλιακές υφές. Αποτελόύνται από βλαστικά και αναπαραγωγικά κύτταρα που συνθέτουν το μυκκήλιο του μύκητα. Αναπαράγονται είτε αγενώς με εξοσπόρια που αναπτύσσοονται στα άκρα ή στο εσωτερικό των μυκηλιακών υφών (ασκοσπόρια, κονιδιοσπόρια, θαλλοσπόρια), είτε εγγενώς με τη συνένωση διαφορετικών αναπαραγωγικών κυττάρων-γαμετών.  &#10;"/>
          <p:cNvSpPr/>
          <p:nvPr/>
        </p:nvSpPr>
        <p:spPr>
          <a:xfrm>
            <a:off x="467544" y="1884888"/>
            <a:ext cx="8219256" cy="3416320"/>
          </a:xfrm>
          <a:prstGeom prst="rect">
            <a:avLst/>
          </a:prstGeom>
        </p:spPr>
        <p:txBody>
          <a:bodyPr wrap="square">
            <a:spAutoFit/>
          </a:bodyPr>
          <a:lstStyle/>
          <a:p>
            <a:pPr marL="342900" indent="-342900">
              <a:buClr>
                <a:schemeClr val="tx1"/>
              </a:buClr>
              <a:buFont typeface="Wingdings" panose="05000000000000000000" pitchFamily="2" charset="2"/>
              <a:buChar char="§"/>
            </a:pPr>
            <a:r>
              <a:rPr lang="el-GR" sz="2400" dirty="0">
                <a:solidFill>
                  <a:srgbClr val="7030A0"/>
                </a:solidFill>
              </a:rPr>
              <a:t>Μύκητες</a:t>
            </a:r>
            <a:r>
              <a:rPr lang="en-US" sz="2400" dirty="0"/>
              <a:t>: </a:t>
            </a:r>
            <a:r>
              <a:rPr lang="el-GR" sz="2400" dirty="0" err="1"/>
              <a:t>ευκαρυωτικοί</a:t>
            </a:r>
            <a:r>
              <a:rPr lang="el-GR" sz="2400" dirty="0"/>
              <a:t>, </a:t>
            </a:r>
            <a:r>
              <a:rPr lang="el-GR" sz="2400" dirty="0" err="1"/>
              <a:t>πολυκυτταρικοί</a:t>
            </a:r>
            <a:r>
              <a:rPr lang="el-GR" sz="2400" dirty="0"/>
              <a:t>,  μέγεθος</a:t>
            </a:r>
            <a:r>
              <a:rPr lang="en-US" sz="2400" dirty="0"/>
              <a:t> 20-100</a:t>
            </a:r>
            <a:r>
              <a:rPr lang="el-GR" sz="2400" dirty="0"/>
              <a:t>μ</a:t>
            </a:r>
            <a:r>
              <a:rPr lang="en-US" sz="2400" dirty="0"/>
              <a:t>m, </a:t>
            </a:r>
            <a:r>
              <a:rPr lang="el-GR" sz="2400" dirty="0"/>
              <a:t>χωρίς δυνατότητα κίνησης, διακλαδισμένοι σε </a:t>
            </a:r>
            <a:r>
              <a:rPr lang="el-GR" sz="2400" dirty="0" err="1"/>
              <a:t>μυκηλιακές</a:t>
            </a:r>
            <a:r>
              <a:rPr lang="el-GR" sz="2400" dirty="0"/>
              <a:t> υφές. </a:t>
            </a:r>
            <a:r>
              <a:rPr lang="el-GR" sz="2400" dirty="0" err="1"/>
              <a:t>Αποτελόύνται</a:t>
            </a:r>
            <a:r>
              <a:rPr lang="el-GR" sz="2400" dirty="0"/>
              <a:t> από βλαστικά και αναπαραγωγικά κύτταρα που συνθέτουν το </a:t>
            </a:r>
            <a:r>
              <a:rPr lang="el-GR" sz="2400" dirty="0" err="1"/>
              <a:t>μυκκήλιο</a:t>
            </a:r>
            <a:r>
              <a:rPr lang="el-GR" sz="2400" dirty="0"/>
              <a:t> του μύκητα. Αναπαράγονται είτε αγενώς με </a:t>
            </a:r>
            <a:r>
              <a:rPr lang="el-GR" sz="2400" dirty="0" err="1"/>
              <a:t>εξοσπόρια</a:t>
            </a:r>
            <a:r>
              <a:rPr lang="el-GR" sz="2400" dirty="0"/>
              <a:t> που </a:t>
            </a:r>
            <a:r>
              <a:rPr lang="el-GR" sz="2400" dirty="0" err="1"/>
              <a:t>αναπτύσσοονται</a:t>
            </a:r>
            <a:r>
              <a:rPr lang="el-GR" sz="2400" dirty="0"/>
              <a:t> στα άκρα ή στο εσωτερικό των </a:t>
            </a:r>
            <a:r>
              <a:rPr lang="el-GR" sz="2400" dirty="0" err="1"/>
              <a:t>μυκηλιακών</a:t>
            </a:r>
            <a:r>
              <a:rPr lang="el-GR" sz="2400" dirty="0"/>
              <a:t> υφών (</a:t>
            </a:r>
            <a:r>
              <a:rPr lang="el-GR" sz="2400" dirty="0" err="1"/>
              <a:t>ασκοσπόρια</a:t>
            </a:r>
            <a:r>
              <a:rPr lang="el-GR" sz="2400" dirty="0"/>
              <a:t>, </a:t>
            </a:r>
            <a:r>
              <a:rPr lang="el-GR" sz="2400" dirty="0" err="1"/>
              <a:t>κονιδιοσπόρια</a:t>
            </a:r>
            <a:r>
              <a:rPr lang="el-GR" sz="2400" dirty="0"/>
              <a:t>, </a:t>
            </a:r>
            <a:r>
              <a:rPr lang="el-GR" sz="2400" dirty="0" err="1"/>
              <a:t>θαλλοσπόρια</a:t>
            </a:r>
            <a:r>
              <a:rPr lang="el-GR" sz="2400" dirty="0"/>
              <a:t>), είτε εγγενώς με τη συνένωση διαφορετικών αναπαραγωγικών κυττάρων-γαμετών.  </a:t>
            </a:r>
            <a:endParaRPr lang="en-US" sz="24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 xmlns:p14="http://schemas.microsoft.com/office/powerpoint/2010/main" val="206675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296144"/>
          </a:xfrm>
          <a:ln/>
          <a:extLst>
            <a:ext uri="{91240B29-F687-4F45-9708-019B960494DF}">
              <a14:hiddenLine xmlns=""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cs typeface="Arial" charset="0"/>
              </a:rPr>
              <a:t>Εισαγωγή στη Μικροβιολογία </a:t>
            </a:r>
            <a:r>
              <a:rPr lang="el-GR" dirty="0" smtClean="0">
                <a:cs typeface="Arial" charset="0"/>
              </a:rPr>
              <a:t>(4 </a:t>
            </a:r>
            <a:r>
              <a:rPr lang="el-GR" dirty="0">
                <a:cs typeface="Arial" charset="0"/>
              </a:rPr>
              <a:t>από </a:t>
            </a:r>
            <a:r>
              <a:rPr lang="el-GR" dirty="0" smtClean="0">
                <a:cs typeface="Arial" charset="0"/>
              </a:rPr>
              <a:t>11)</a:t>
            </a:r>
            <a:endParaRPr lang="el-GR" dirty="0">
              <a:latin typeface="+mn-lt"/>
            </a:endParaRPr>
          </a:p>
        </p:txBody>
      </p:sp>
      <p:sp>
        <p:nvSpPr>
          <p:cNvPr id="2" name="Ορθογώνιο 1" descr="Ζύμες: ευκαρυωτικά αλλά μονοκυτταρικά, σφαιροειδή η ωοειδή κύτταρα, μέγεθος 5 εώς 30μm , ακίνητα, με πολλές από τις λειτουργίες των μυκήτων . Αναπαράγονται συνήθως με εκβλάστηση (dudding)  στο ένα άκρο του κυτταρικού τοιχώματος , καθώς και με απλή διχοτόμηση ή και με εξοσπόρια (ασκοσπόρια)&#10;&#10;Ιοί: ατελείς οργανισμοί χωρίς κυτταρική οργάνωση, υποχρεωτικά παράσιτα αποκλειστικά ζωντανών κυττάρων. Αποτελούνται από ένα μόριο DNA ή RNA καλυμμένο από ένα πρωτεϊνικό καψίδιο (με ¨κεφάλι¨ και ¨ουρά¨) που το προφυλάσει.  &#10;"/>
          <p:cNvSpPr/>
          <p:nvPr/>
        </p:nvSpPr>
        <p:spPr>
          <a:xfrm>
            <a:off x="467544" y="1628800"/>
            <a:ext cx="8219256" cy="4524315"/>
          </a:xfrm>
          <a:prstGeom prst="rect">
            <a:avLst/>
          </a:prstGeom>
        </p:spPr>
        <p:txBody>
          <a:bodyPr wrap="square">
            <a:spAutoFit/>
          </a:bodyPr>
          <a:lstStyle/>
          <a:p>
            <a:pPr marL="342900" indent="-342900">
              <a:buClr>
                <a:schemeClr val="tx1"/>
              </a:buClr>
              <a:buFont typeface="Wingdings" panose="05000000000000000000" pitchFamily="2" charset="2"/>
              <a:buChar char="§"/>
            </a:pPr>
            <a:r>
              <a:rPr lang="el-GR" sz="2400" dirty="0">
                <a:solidFill>
                  <a:srgbClr val="7030A0"/>
                </a:solidFill>
              </a:rPr>
              <a:t>Ζύμες</a:t>
            </a:r>
            <a:r>
              <a:rPr lang="en-US" sz="2400" dirty="0"/>
              <a:t>: </a:t>
            </a:r>
            <a:r>
              <a:rPr lang="el-GR" sz="2400" dirty="0" err="1"/>
              <a:t>ευκαρυωτικά</a:t>
            </a:r>
            <a:r>
              <a:rPr lang="el-GR" sz="2400" dirty="0"/>
              <a:t> αλλά </a:t>
            </a:r>
            <a:r>
              <a:rPr lang="el-GR" sz="2400" dirty="0" err="1"/>
              <a:t>μονοκυτταρικά</a:t>
            </a:r>
            <a:r>
              <a:rPr lang="el-GR" sz="2400" dirty="0"/>
              <a:t>, σφαιροειδή η ωοειδή κύτταρα, μέγεθος</a:t>
            </a:r>
            <a:r>
              <a:rPr lang="en-US" sz="2400" dirty="0"/>
              <a:t> 5-30</a:t>
            </a:r>
            <a:r>
              <a:rPr lang="el-GR" sz="2400" dirty="0"/>
              <a:t>μ</a:t>
            </a:r>
            <a:r>
              <a:rPr lang="en-US" sz="2400" dirty="0"/>
              <a:t>m , </a:t>
            </a:r>
            <a:r>
              <a:rPr lang="el-GR" sz="2400" dirty="0"/>
              <a:t>ακίνητα, με πολλές από τις λειτουργίες των μυκήτων . Αναπαράγονται συνήθως με εκβλάστηση (</a:t>
            </a:r>
            <a:r>
              <a:rPr lang="en-US" sz="2400" dirty="0" err="1"/>
              <a:t>dudding</a:t>
            </a:r>
            <a:r>
              <a:rPr lang="el-GR" sz="2400" dirty="0"/>
              <a:t>)  στο ένα άκρο του κυτταρικού τοιχώματος , καθώς και με απλή διχοτόμηση ή και με </a:t>
            </a:r>
            <a:r>
              <a:rPr lang="el-GR" sz="2400" dirty="0" err="1"/>
              <a:t>εξοσπόρια</a:t>
            </a:r>
            <a:r>
              <a:rPr lang="el-GR" sz="2400" dirty="0"/>
              <a:t> (</a:t>
            </a:r>
            <a:r>
              <a:rPr lang="el-GR" sz="2400" dirty="0" err="1"/>
              <a:t>ασκοσπόρια</a:t>
            </a:r>
            <a:r>
              <a:rPr lang="el-GR" sz="2400" dirty="0"/>
              <a:t>)</a:t>
            </a:r>
            <a:endParaRPr lang="en-US" sz="2400" dirty="0"/>
          </a:p>
          <a:p>
            <a:pPr marL="342900" indent="-342900">
              <a:buClr>
                <a:schemeClr val="tx1"/>
              </a:buClr>
              <a:buFont typeface="Wingdings" panose="05000000000000000000" pitchFamily="2" charset="2"/>
              <a:buChar char="§"/>
            </a:pPr>
            <a:endParaRPr lang="en-US" sz="2400" dirty="0"/>
          </a:p>
          <a:p>
            <a:pPr marL="342900" indent="-342900">
              <a:buClr>
                <a:schemeClr val="tx1"/>
              </a:buClr>
              <a:buFont typeface="Wingdings" panose="05000000000000000000" pitchFamily="2" charset="2"/>
              <a:buChar char="§"/>
            </a:pPr>
            <a:r>
              <a:rPr lang="el-GR" sz="2400" dirty="0">
                <a:solidFill>
                  <a:srgbClr val="7030A0"/>
                </a:solidFill>
              </a:rPr>
              <a:t>Ιοί</a:t>
            </a:r>
            <a:r>
              <a:rPr lang="en-US" sz="2400" dirty="0">
                <a:solidFill>
                  <a:srgbClr val="7030A0"/>
                </a:solidFill>
              </a:rPr>
              <a:t>:</a:t>
            </a:r>
            <a:r>
              <a:rPr lang="en-US" sz="2400" dirty="0"/>
              <a:t> </a:t>
            </a:r>
            <a:r>
              <a:rPr lang="el-GR" sz="2400" dirty="0"/>
              <a:t>ατελείς οργανισμοί χωρίς κυτταρική οργάνωση, υποχρεωτικά παράσιτα αποκλειστικά ζωντανών κυττάρων. Αποτελούνται από ένα μόριο </a:t>
            </a:r>
            <a:r>
              <a:rPr lang="en-US" sz="2400" dirty="0"/>
              <a:t>DNA </a:t>
            </a:r>
            <a:r>
              <a:rPr lang="el-GR" sz="2400" dirty="0"/>
              <a:t>ή </a:t>
            </a:r>
            <a:r>
              <a:rPr lang="en-US" sz="2400" dirty="0"/>
              <a:t>RNA </a:t>
            </a:r>
            <a:r>
              <a:rPr lang="el-GR" sz="2400" dirty="0"/>
              <a:t>καλυμμένο από ένα πρωτεϊνικό </a:t>
            </a:r>
            <a:r>
              <a:rPr lang="el-GR" sz="2400" dirty="0" err="1"/>
              <a:t>καψίδιο</a:t>
            </a:r>
            <a:r>
              <a:rPr lang="el-GR" sz="2400" dirty="0"/>
              <a:t> (με ¨κεφάλι¨ και ¨ουρά¨) που το </a:t>
            </a:r>
            <a:r>
              <a:rPr lang="el-GR" sz="2400" dirty="0" err="1"/>
              <a:t>προφυλάσει</a:t>
            </a:r>
            <a:r>
              <a:rPr lang="el-GR" sz="2400" dirty="0"/>
              <a:t>. </a:t>
            </a:r>
            <a:r>
              <a:rPr lang="en-US" sz="2400" dirty="0"/>
              <a:t> </a:t>
            </a:r>
            <a:endParaRPr lang="el-GR" sz="2400" dirty="0"/>
          </a:p>
        </p:txBody>
      </p:sp>
      <p:sp>
        <p:nvSpPr>
          <p:cNvPr id="9"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 xmlns:p14="http://schemas.microsoft.com/office/powerpoint/2010/main" val="3467503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44624"/>
            <a:ext cx="8219256" cy="1224136"/>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a:cs typeface="Arial" charset="0"/>
              </a:rPr>
              <a:t>Εισαγωγή στη Μικροβιολογία </a:t>
            </a:r>
            <a:r>
              <a:rPr lang="el-GR" dirty="0" smtClean="0">
                <a:cs typeface="Arial" charset="0"/>
              </a:rPr>
              <a:t>(5 </a:t>
            </a:r>
            <a:r>
              <a:rPr lang="el-GR" dirty="0">
                <a:cs typeface="Arial" charset="0"/>
              </a:rPr>
              <a:t>από </a:t>
            </a:r>
            <a:r>
              <a:rPr lang="el-GR" dirty="0" smtClean="0">
                <a:cs typeface="Arial" charset="0"/>
              </a:rPr>
              <a:t>11)</a:t>
            </a:r>
            <a:endParaRPr lang="el-GR" dirty="0">
              <a:latin typeface="+mn-lt"/>
              <a:cs typeface="Times New Roman" pitchFamily="18" charset="0"/>
            </a:endParaRPr>
          </a:p>
        </p:txBody>
      </p:sp>
      <p:sp>
        <p:nvSpPr>
          <p:cNvPr id="24" name="Rectangle 9"/>
          <p:cNvSpPr>
            <a:spLocks noGrp="1" noChangeArrowheads="1"/>
          </p:cNvSpPr>
          <p:nvPr>
            <p:ph type="body" sz="half" idx="2"/>
          </p:nvPr>
        </p:nvSpPr>
        <p:spPr>
          <a:xfrm>
            <a:off x="467544" y="2060848"/>
            <a:ext cx="8219256" cy="2232248"/>
          </a:xfrm>
        </p:spPr>
        <p:txBody>
          <a:bodyPr>
            <a:noAutofit/>
          </a:bodyPr>
          <a:lstStyle/>
          <a:p>
            <a:pPr>
              <a:buClr>
                <a:schemeClr val="tx1"/>
              </a:buClr>
              <a:buFont typeface="Wingdings" panose="05000000000000000000" pitchFamily="2" charset="2"/>
              <a:buChar char="§"/>
            </a:pPr>
            <a:r>
              <a:rPr lang="el-GR" dirty="0"/>
              <a:t>Η </a:t>
            </a:r>
            <a:r>
              <a:rPr lang="el-GR" dirty="0" smtClean="0"/>
              <a:t>αναπαραγωγή των Ιών </a:t>
            </a:r>
            <a:r>
              <a:rPr lang="el-GR" dirty="0"/>
              <a:t>γίνεται στο κυτταρόπλασμα ή και τον </a:t>
            </a:r>
            <a:r>
              <a:rPr lang="el-GR" dirty="0" smtClean="0"/>
              <a:t>πυρήνα </a:t>
            </a:r>
            <a:r>
              <a:rPr lang="el-GR" dirty="0"/>
              <a:t>του ξενιστή, έπειτα από την πρόσδεση του ιού στην επιφάνεια του ξενιστή και την </a:t>
            </a:r>
            <a:r>
              <a:rPr lang="el-GR" dirty="0" err="1"/>
              <a:t>ένχυση</a:t>
            </a:r>
            <a:r>
              <a:rPr lang="el-GR" dirty="0"/>
              <a:t> του </a:t>
            </a:r>
            <a:r>
              <a:rPr lang="el-GR" dirty="0" err="1"/>
              <a:t>ιικού</a:t>
            </a:r>
            <a:r>
              <a:rPr lang="el-GR" dirty="0"/>
              <a:t> </a:t>
            </a:r>
            <a:r>
              <a:rPr lang="el-GR" dirty="0" err="1"/>
              <a:t>γονδιώματος</a:t>
            </a:r>
            <a:r>
              <a:rPr lang="el-GR" dirty="0"/>
              <a:t> εντός του κυττάρου-ξενιστή. Μετά τον </a:t>
            </a:r>
            <a:r>
              <a:rPr lang="el-GR" dirty="0" smtClean="0"/>
              <a:t>πολλαπλασιασμό </a:t>
            </a:r>
            <a:r>
              <a:rPr lang="el-GR" dirty="0"/>
              <a:t>του </a:t>
            </a:r>
            <a:r>
              <a:rPr lang="el-GR" dirty="0" err="1"/>
              <a:t>ιικού</a:t>
            </a:r>
            <a:r>
              <a:rPr lang="el-GR" dirty="0"/>
              <a:t> σωματιδίου το κύτταρο-ξενιστής καταστρέφεται. </a:t>
            </a: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 xmlns:p14="http://schemas.microsoft.com/office/powerpoint/2010/main" val="141908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19256" cy="1305099"/>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cs typeface="Arial" charset="0"/>
              </a:rPr>
              <a:t>Εισαγωγή στη Μικροβιολογία </a:t>
            </a:r>
            <a:r>
              <a:rPr lang="el-GR" dirty="0" smtClean="0">
                <a:cs typeface="Arial" charset="0"/>
              </a:rPr>
              <a:t>(6 </a:t>
            </a:r>
            <a:r>
              <a:rPr lang="el-GR" dirty="0">
                <a:cs typeface="Arial" charset="0"/>
              </a:rPr>
              <a:t>από </a:t>
            </a:r>
            <a:r>
              <a:rPr lang="el-GR" dirty="0" smtClean="0">
                <a:cs typeface="Arial" charset="0"/>
              </a:rPr>
              <a:t>11)</a:t>
            </a:r>
            <a:endParaRPr lang="el-GR" dirty="0">
              <a:cs typeface="Times New Roman" pitchFamily="18" charset="0"/>
            </a:endParaRPr>
          </a:p>
        </p:txBody>
      </p:sp>
      <p:sp>
        <p:nvSpPr>
          <p:cNvPr id="6" name="Rectangle 6"/>
          <p:cNvSpPr txBox="1">
            <a:spLocks noChangeArrowheads="1"/>
          </p:cNvSpPr>
          <p:nvPr>
            <p:custDataLst>
              <p:tags r:id="rId2"/>
            </p:custDataLst>
          </p:nvPr>
        </p:nvSpPr>
        <p:spPr>
          <a:xfrm>
            <a:off x="539552" y="1124744"/>
            <a:ext cx="8147248" cy="67481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smtClean="0">
                <a:latin typeface="+mn-lt"/>
                <a:cs typeface="Arial" charset="0"/>
              </a:rPr>
              <a:t>Βακτήρια - ραβδιά</a:t>
            </a:r>
          </a:p>
        </p:txBody>
      </p:sp>
      <p:pic>
        <p:nvPicPr>
          <p:cNvPr id="10" name="Picture 9" descr="Εικόνα 1: Bacillus anthracis."/>
          <p:cNvPicPr>
            <a:picLocks noChangeAspect="1" noChangeArrowheads="1"/>
          </p:cNvPicPr>
          <p:nvPr/>
        </p:nvPicPr>
        <p:blipFill>
          <a:blip r:embed="rId5" cstate="print"/>
          <a:srcRect/>
          <a:stretch>
            <a:fillRect/>
          </a:stretch>
        </p:blipFill>
        <p:spPr bwMode="auto">
          <a:xfrm>
            <a:off x="539552" y="1954758"/>
            <a:ext cx="2628900" cy="3346450"/>
          </a:xfrm>
          <a:prstGeom prst="rect">
            <a:avLst/>
          </a:prstGeom>
          <a:noFill/>
          <a:ln w="9525">
            <a:noFill/>
            <a:miter lim="800000"/>
            <a:headEnd/>
            <a:tailEnd/>
          </a:ln>
        </p:spPr>
      </p:pic>
      <p:pic>
        <p:nvPicPr>
          <p:cNvPr id="11" name="Picture 10" descr="Εικόνα 2: Bacillus anthracis."/>
          <p:cNvPicPr>
            <a:picLocks noChangeAspect="1" noChangeArrowheads="1"/>
          </p:cNvPicPr>
          <p:nvPr/>
        </p:nvPicPr>
        <p:blipFill>
          <a:blip r:embed="rId6" cstate="print"/>
          <a:srcRect/>
          <a:stretch>
            <a:fillRect/>
          </a:stretch>
        </p:blipFill>
        <p:spPr bwMode="auto">
          <a:xfrm>
            <a:off x="3564434" y="1628800"/>
            <a:ext cx="1871662" cy="2200275"/>
          </a:xfrm>
          <a:prstGeom prst="rect">
            <a:avLst/>
          </a:prstGeom>
          <a:noFill/>
          <a:ln w="9525">
            <a:noFill/>
            <a:miter lim="800000"/>
            <a:headEnd/>
            <a:tailEnd/>
          </a:ln>
        </p:spPr>
      </p:pic>
      <p:pic>
        <p:nvPicPr>
          <p:cNvPr id="8" name="Picture 14" descr="Εικόνα 3: Escherichia coli."/>
          <p:cNvPicPr>
            <a:picLocks noGrp="1" noChangeAspect="1" noChangeArrowheads="1"/>
          </p:cNvPicPr>
          <p:nvPr>
            <p:ph sz="quarter" idx="2"/>
          </p:nvPr>
        </p:nvPicPr>
        <p:blipFill>
          <a:blip r:embed="rId7" cstate="print"/>
          <a:srcRect/>
          <a:stretch>
            <a:fillRect/>
          </a:stretch>
        </p:blipFill>
        <p:spPr>
          <a:xfrm>
            <a:off x="5976639" y="1628800"/>
            <a:ext cx="1763713" cy="2160588"/>
          </a:xfrm>
        </p:spPr>
      </p:pic>
      <p:pic>
        <p:nvPicPr>
          <p:cNvPr id="12" name="Picture 15" descr="Εικόνα 4: μαστιγιοφόρα ραβδιά."/>
          <p:cNvPicPr>
            <a:picLocks noGrp="1" noChangeAspect="1" noChangeArrowheads="1"/>
          </p:cNvPicPr>
          <p:nvPr>
            <p:ph sz="quarter" idx="3"/>
          </p:nvPr>
        </p:nvPicPr>
        <p:blipFill>
          <a:blip r:embed="rId8" cstate="print"/>
          <a:srcRect/>
          <a:stretch>
            <a:fillRect/>
          </a:stretch>
        </p:blipFill>
        <p:spPr>
          <a:xfrm>
            <a:off x="3563541" y="4005064"/>
            <a:ext cx="2160587" cy="1835150"/>
          </a:xfrm>
          <a:noFill/>
        </p:spPr>
      </p:pic>
      <p:pic>
        <p:nvPicPr>
          <p:cNvPr id="13" name="Picture 17" descr="Εικόνα 5: μαστιγιοφόρα ραβδιά."/>
          <p:cNvPicPr>
            <a:picLocks noChangeAspect="1" noChangeArrowheads="1"/>
          </p:cNvPicPr>
          <p:nvPr/>
        </p:nvPicPr>
        <p:blipFill>
          <a:blip r:embed="rId9" cstate="print"/>
          <a:srcRect/>
          <a:stretch>
            <a:fillRect/>
          </a:stretch>
        </p:blipFill>
        <p:spPr bwMode="auto">
          <a:xfrm>
            <a:off x="6011812" y="4005064"/>
            <a:ext cx="2160588" cy="1908175"/>
          </a:xfrm>
          <a:prstGeom prst="rect">
            <a:avLst/>
          </a:prstGeom>
          <a:noFill/>
          <a:ln w="9525">
            <a:noFill/>
            <a:miter lim="800000"/>
            <a:headEnd/>
            <a:tailEnd/>
          </a:ln>
        </p:spPr>
      </p:pic>
      <p:sp>
        <p:nvSpPr>
          <p:cNvPr id="7" name="Rectangle 7" descr="."/>
          <p:cNvSpPr>
            <a:spLocks noGrp="1" noChangeArrowheads="1"/>
          </p:cNvSpPr>
          <p:nvPr>
            <p:ph type="body" sz="half" idx="1"/>
          </p:nvPr>
        </p:nvSpPr>
        <p:spPr>
          <a:xfrm>
            <a:off x="539552" y="5805264"/>
            <a:ext cx="8147248" cy="792088"/>
          </a:xfrm>
        </p:spPr>
        <p:txBody>
          <a:bodyPr/>
          <a:lstStyle/>
          <a:p>
            <a:pPr eaLnBrk="1" hangingPunct="1"/>
            <a:r>
              <a:rPr lang="el-GR" sz="2000" b="0" dirty="0" smtClean="0"/>
              <a:t>Από αριστερά</a:t>
            </a:r>
            <a:r>
              <a:rPr lang="en-US" sz="2000" b="0" dirty="0" smtClean="0"/>
              <a:t>: Bacillus </a:t>
            </a:r>
            <a:r>
              <a:rPr lang="en-US" sz="2000" b="0" dirty="0" err="1" smtClean="0"/>
              <a:t>anthracis</a:t>
            </a:r>
            <a:r>
              <a:rPr lang="en-US" sz="2000" b="0" dirty="0" smtClean="0"/>
              <a:t>, Pseudomonas </a:t>
            </a:r>
            <a:r>
              <a:rPr lang="en-US" sz="2000" b="0" dirty="0" err="1" smtClean="0"/>
              <a:t>aeruginosa</a:t>
            </a:r>
            <a:r>
              <a:rPr lang="en-US" sz="2000" b="0" dirty="0" smtClean="0"/>
              <a:t>, Escherichia coli, </a:t>
            </a:r>
            <a:r>
              <a:rPr lang="el-GR" sz="2000" b="0" dirty="0" err="1" smtClean="0"/>
              <a:t>μαστιγιοφόρα</a:t>
            </a:r>
            <a:r>
              <a:rPr lang="el-GR" sz="2000" b="0" dirty="0" smtClean="0"/>
              <a:t> ραβδιά.</a:t>
            </a:r>
            <a:endParaRPr lang="en-US" sz="2000" b="0" dirty="0" smtClean="0"/>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 xmlns:p14="http://schemas.microsoft.com/office/powerpoint/2010/main" val="213308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xmlns=""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44624"/>
            <a:ext cx="8219256" cy="129614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a:cs typeface="Arial" charset="0"/>
              </a:rPr>
              <a:t>Εισαγωγή στη Μικροβιολογία </a:t>
            </a:r>
            <a:r>
              <a:rPr lang="el-GR" dirty="0" smtClean="0">
                <a:cs typeface="Arial" charset="0"/>
              </a:rPr>
              <a:t>(7 </a:t>
            </a:r>
            <a:r>
              <a:rPr lang="el-GR" dirty="0">
                <a:cs typeface="Arial" charset="0"/>
              </a:rPr>
              <a:t>από </a:t>
            </a:r>
            <a:r>
              <a:rPr lang="el-GR" dirty="0" smtClean="0">
                <a:cs typeface="Arial" charset="0"/>
              </a:rPr>
              <a:t>11)</a:t>
            </a:r>
            <a:endParaRPr lang="el-GR" dirty="0">
              <a:cs typeface="Times New Roman" pitchFamily="18" charset="0"/>
            </a:endParaRPr>
          </a:p>
        </p:txBody>
      </p:sp>
      <p:sp>
        <p:nvSpPr>
          <p:cNvPr id="7" name="Rectangle 6"/>
          <p:cNvSpPr txBox="1">
            <a:spLocks noChangeArrowheads="1"/>
          </p:cNvSpPr>
          <p:nvPr>
            <p:custDataLst>
              <p:tags r:id="rId2"/>
            </p:custDataLst>
          </p:nvPr>
        </p:nvSpPr>
        <p:spPr>
          <a:xfrm>
            <a:off x="576263" y="1477218"/>
            <a:ext cx="8110537" cy="65563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smtClean="0">
                <a:latin typeface="+mn-lt"/>
                <a:cs typeface="Arial" charset="0"/>
              </a:rPr>
              <a:t>Βακτήρια - κόκκοι</a:t>
            </a:r>
          </a:p>
        </p:txBody>
      </p:sp>
      <p:pic>
        <p:nvPicPr>
          <p:cNvPr id="10" name="Picture 9" descr="Εικόνα 1: Staphylococcus aureus."/>
          <p:cNvPicPr>
            <a:picLocks noChangeAspect="1" noChangeArrowheads="1"/>
          </p:cNvPicPr>
          <p:nvPr/>
        </p:nvPicPr>
        <p:blipFill>
          <a:blip r:embed="rId5" cstate="print"/>
          <a:srcRect/>
          <a:stretch>
            <a:fillRect/>
          </a:stretch>
        </p:blipFill>
        <p:spPr bwMode="auto">
          <a:xfrm>
            <a:off x="503238" y="2348780"/>
            <a:ext cx="2505075" cy="2555875"/>
          </a:xfrm>
          <a:prstGeom prst="rect">
            <a:avLst/>
          </a:prstGeom>
          <a:noFill/>
          <a:ln w="9525">
            <a:noFill/>
            <a:miter lim="800000"/>
            <a:headEnd/>
            <a:tailEnd/>
          </a:ln>
        </p:spPr>
      </p:pic>
      <p:pic>
        <p:nvPicPr>
          <p:cNvPr id="11" name="Picture 10" descr="Εικόνα 2: Streptomyces."/>
          <p:cNvPicPr>
            <a:picLocks noChangeAspect="1" noChangeArrowheads="1"/>
          </p:cNvPicPr>
          <p:nvPr/>
        </p:nvPicPr>
        <p:blipFill>
          <a:blip r:embed="rId6" cstate="print"/>
          <a:srcRect/>
          <a:stretch>
            <a:fillRect/>
          </a:stretch>
        </p:blipFill>
        <p:spPr bwMode="auto">
          <a:xfrm>
            <a:off x="3384550" y="2348780"/>
            <a:ext cx="2549525" cy="2592388"/>
          </a:xfrm>
          <a:prstGeom prst="rect">
            <a:avLst/>
          </a:prstGeom>
          <a:noFill/>
          <a:ln w="9525">
            <a:noFill/>
            <a:miter lim="800000"/>
            <a:headEnd/>
            <a:tailEnd/>
          </a:ln>
        </p:spPr>
      </p:pic>
      <p:pic>
        <p:nvPicPr>
          <p:cNvPr id="9" name="Picture 8" descr="Εικόνα 3: χρωματισμένα Gram- βακτήρια.&#10;"/>
          <p:cNvPicPr>
            <a:picLocks noChangeAspect="1" noChangeArrowheads="1"/>
          </p:cNvPicPr>
          <p:nvPr/>
        </p:nvPicPr>
        <p:blipFill>
          <a:blip r:embed="rId7" cstate="print"/>
          <a:srcRect/>
          <a:stretch>
            <a:fillRect/>
          </a:stretch>
        </p:blipFill>
        <p:spPr bwMode="auto">
          <a:xfrm>
            <a:off x="6318448" y="2385293"/>
            <a:ext cx="2286000" cy="2484437"/>
          </a:xfrm>
          <a:prstGeom prst="rect">
            <a:avLst/>
          </a:prstGeom>
          <a:noFill/>
          <a:ln w="9525">
            <a:noFill/>
            <a:miter lim="800000"/>
            <a:headEnd/>
            <a:tailEnd/>
          </a:ln>
        </p:spPr>
      </p:pic>
      <p:sp>
        <p:nvSpPr>
          <p:cNvPr id="8" name="Rectangle 7" descr="."/>
          <p:cNvSpPr txBox="1">
            <a:spLocks noChangeArrowheads="1"/>
          </p:cNvSpPr>
          <p:nvPr/>
        </p:nvSpPr>
        <p:spPr>
          <a:xfrm>
            <a:off x="539750" y="5301208"/>
            <a:ext cx="8375650" cy="8283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000" dirty="0" smtClean="0"/>
              <a:t>Από αριστερά</a:t>
            </a:r>
            <a:r>
              <a:rPr lang="en-US" sz="2000" dirty="0" smtClean="0"/>
              <a:t>: Staphylococcus </a:t>
            </a:r>
            <a:r>
              <a:rPr lang="en-US" sz="2000" dirty="0" err="1" smtClean="0"/>
              <a:t>aureus</a:t>
            </a:r>
            <a:r>
              <a:rPr lang="en-US" sz="2000" dirty="0" smtClean="0"/>
              <a:t>, Streptomyces, </a:t>
            </a:r>
            <a:r>
              <a:rPr lang="el-GR" sz="2000" dirty="0" smtClean="0"/>
              <a:t>χρωματισμένα </a:t>
            </a:r>
            <a:r>
              <a:rPr lang="en-US" sz="2000" dirty="0" smtClean="0"/>
              <a:t>Gram- </a:t>
            </a:r>
            <a:r>
              <a:rPr lang="el-GR" sz="2000" dirty="0" smtClean="0"/>
              <a:t>βακτήρια.</a:t>
            </a:r>
          </a:p>
        </p:txBody>
      </p:sp>
      <p:sp>
        <p:nvSpPr>
          <p:cNvPr id="1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 xmlns:p14="http://schemas.microsoft.com/office/powerpoint/2010/main" val="1566993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27384"/>
            <a:ext cx="8291264" cy="136815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a:cs typeface="Arial" charset="0"/>
              </a:rPr>
              <a:t>Εισαγωγή στη Μικροβιολογία </a:t>
            </a:r>
            <a:r>
              <a:rPr lang="el-GR" dirty="0" smtClean="0">
                <a:cs typeface="Arial" charset="0"/>
              </a:rPr>
              <a:t>(8 </a:t>
            </a:r>
            <a:r>
              <a:rPr lang="el-GR" dirty="0">
                <a:cs typeface="Arial" charset="0"/>
              </a:rPr>
              <a:t>από </a:t>
            </a:r>
            <a:r>
              <a:rPr lang="el-GR" dirty="0" smtClean="0">
                <a:cs typeface="Arial" charset="0"/>
              </a:rPr>
              <a:t>11)</a:t>
            </a:r>
            <a:endParaRPr lang="el-GR" dirty="0">
              <a:latin typeface="+mn-lt"/>
              <a:cs typeface="Times New Roman" pitchFamily="18" charset="0"/>
            </a:endParaRPr>
          </a:p>
        </p:txBody>
      </p:sp>
      <p:sp>
        <p:nvSpPr>
          <p:cNvPr id="6" name="Rectangle 6"/>
          <p:cNvSpPr txBox="1">
            <a:spLocks noChangeArrowheads="1"/>
          </p:cNvSpPr>
          <p:nvPr>
            <p:custDataLst>
              <p:tags r:id="rId2"/>
            </p:custDataLst>
          </p:nvPr>
        </p:nvSpPr>
        <p:spPr>
          <a:xfrm>
            <a:off x="467544" y="836985"/>
            <a:ext cx="7920880" cy="79181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lang="el-G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smtClean="0">
                <a:latin typeface="+mn-lt"/>
                <a:cs typeface="Arial" charset="0"/>
              </a:rPr>
              <a:t>Μύκητες</a:t>
            </a:r>
          </a:p>
        </p:txBody>
      </p:sp>
      <p:pic>
        <p:nvPicPr>
          <p:cNvPr id="8" name="Picture 11" descr="Εικόνα 1: Aspergillus fumigatus conidia. "/>
          <p:cNvPicPr>
            <a:picLocks noChangeAspect="1" noChangeArrowheads="1"/>
          </p:cNvPicPr>
          <p:nvPr/>
        </p:nvPicPr>
        <p:blipFill>
          <a:blip r:embed="rId5" cstate="print"/>
          <a:srcRect/>
          <a:stretch>
            <a:fillRect/>
          </a:stretch>
        </p:blipFill>
        <p:spPr>
          <a:xfrm>
            <a:off x="323528" y="1556891"/>
            <a:ext cx="1668463" cy="2016125"/>
          </a:xfrm>
          <a:prstGeom prst="rect">
            <a:avLst/>
          </a:prstGeom>
          <a:noFill/>
        </p:spPr>
      </p:pic>
      <p:pic>
        <p:nvPicPr>
          <p:cNvPr id="12" name="Picture 16" descr="Εικόνα 2: Penicillium conidia. "/>
          <p:cNvPicPr>
            <a:picLocks noChangeAspect="1" noChangeArrowheads="1"/>
          </p:cNvPicPr>
          <p:nvPr/>
        </p:nvPicPr>
        <p:blipFill>
          <a:blip r:embed="rId6" cstate="print"/>
          <a:srcRect/>
          <a:stretch>
            <a:fillRect/>
          </a:stretch>
        </p:blipFill>
        <p:spPr>
          <a:xfrm>
            <a:off x="323528" y="3575919"/>
            <a:ext cx="1679575" cy="1869305"/>
          </a:xfrm>
          <a:prstGeom prst="rect">
            <a:avLst/>
          </a:prstGeom>
        </p:spPr>
      </p:pic>
      <p:pic>
        <p:nvPicPr>
          <p:cNvPr id="15" name="Picture 20" descr="Εικόνα 3: Mucor ascosporus. "/>
          <p:cNvPicPr>
            <a:picLocks noChangeAspect="1" noChangeArrowheads="1"/>
          </p:cNvPicPr>
          <p:nvPr/>
        </p:nvPicPr>
        <p:blipFill>
          <a:blip r:embed="rId7" cstate="print"/>
          <a:srcRect/>
          <a:stretch>
            <a:fillRect/>
          </a:stretch>
        </p:blipFill>
        <p:spPr bwMode="auto">
          <a:xfrm>
            <a:off x="2195736" y="1531243"/>
            <a:ext cx="2087563" cy="1609725"/>
          </a:xfrm>
          <a:prstGeom prst="rect">
            <a:avLst/>
          </a:prstGeom>
          <a:noFill/>
          <a:ln w="9525">
            <a:noFill/>
            <a:miter lim="800000"/>
            <a:headEnd/>
            <a:tailEnd/>
          </a:ln>
        </p:spPr>
      </p:pic>
      <p:pic>
        <p:nvPicPr>
          <p:cNvPr id="17" name="Picture 22" descr="Εικόνα 4: Rhizopus sporiangia. "/>
          <p:cNvPicPr>
            <a:picLocks noChangeAspect="1" noChangeArrowheads="1"/>
          </p:cNvPicPr>
          <p:nvPr/>
        </p:nvPicPr>
        <p:blipFill>
          <a:blip r:embed="rId8" cstate="print"/>
          <a:srcRect/>
          <a:stretch>
            <a:fillRect/>
          </a:stretch>
        </p:blipFill>
        <p:spPr bwMode="auto">
          <a:xfrm>
            <a:off x="2267074" y="3419941"/>
            <a:ext cx="2016894" cy="1881267"/>
          </a:xfrm>
          <a:prstGeom prst="rect">
            <a:avLst/>
          </a:prstGeom>
          <a:noFill/>
          <a:ln w="9525">
            <a:noFill/>
            <a:miter lim="800000"/>
            <a:headEnd/>
            <a:tailEnd/>
          </a:ln>
        </p:spPr>
      </p:pic>
      <p:pic>
        <p:nvPicPr>
          <p:cNvPr id="14" name="Picture 19" descr="Εικόνα 5: άλλα ασκοσπόρια. "/>
          <p:cNvPicPr>
            <a:picLocks noChangeAspect="1" noChangeArrowheads="1"/>
          </p:cNvPicPr>
          <p:nvPr/>
        </p:nvPicPr>
        <p:blipFill>
          <a:blip r:embed="rId9" cstate="print"/>
          <a:srcRect/>
          <a:stretch>
            <a:fillRect/>
          </a:stretch>
        </p:blipFill>
        <p:spPr bwMode="auto">
          <a:xfrm>
            <a:off x="4456410" y="1497682"/>
            <a:ext cx="1555750" cy="1859310"/>
          </a:xfrm>
          <a:prstGeom prst="rect">
            <a:avLst/>
          </a:prstGeom>
          <a:noFill/>
          <a:ln w="9525">
            <a:noFill/>
            <a:miter lim="800000"/>
            <a:headEnd/>
            <a:tailEnd/>
          </a:ln>
        </p:spPr>
      </p:pic>
      <p:pic>
        <p:nvPicPr>
          <p:cNvPr id="10" name="Picture 8" descr="Εικόνα 6: τυπικό μυκήλιο μύκητα. "/>
          <p:cNvPicPr>
            <a:picLocks noChangeAspect="1" noChangeArrowheads="1"/>
          </p:cNvPicPr>
          <p:nvPr/>
        </p:nvPicPr>
        <p:blipFill>
          <a:blip r:embed="rId10" cstate="print"/>
          <a:srcRect/>
          <a:stretch>
            <a:fillRect/>
          </a:stretch>
        </p:blipFill>
        <p:spPr bwMode="auto">
          <a:xfrm>
            <a:off x="4500860" y="3603546"/>
            <a:ext cx="1511300" cy="1697662"/>
          </a:xfrm>
          <a:prstGeom prst="rect">
            <a:avLst/>
          </a:prstGeom>
          <a:noFill/>
          <a:ln w="9525">
            <a:noFill/>
            <a:miter lim="800000"/>
            <a:headEnd/>
            <a:tailEnd/>
          </a:ln>
        </p:spPr>
      </p:pic>
      <p:pic>
        <p:nvPicPr>
          <p:cNvPr id="16" name="Picture 21" descr="Εικόνα 7: υφές του Aureobasidium pullulans με septa."/>
          <p:cNvPicPr>
            <a:picLocks noChangeAspect="1" noChangeArrowheads="1"/>
          </p:cNvPicPr>
          <p:nvPr/>
        </p:nvPicPr>
        <p:blipFill>
          <a:blip r:embed="rId11" cstate="print"/>
          <a:srcRect/>
          <a:stretch>
            <a:fillRect/>
          </a:stretch>
        </p:blipFill>
        <p:spPr bwMode="auto">
          <a:xfrm>
            <a:off x="6156325" y="1705198"/>
            <a:ext cx="2682917" cy="3524002"/>
          </a:xfrm>
          <a:prstGeom prst="rect">
            <a:avLst/>
          </a:prstGeom>
          <a:noFill/>
          <a:ln w="9525">
            <a:noFill/>
            <a:miter lim="800000"/>
            <a:headEnd/>
            <a:tailEnd/>
          </a:ln>
        </p:spPr>
      </p:pic>
      <p:sp>
        <p:nvSpPr>
          <p:cNvPr id="7" name="Rectangle 7" descr="."/>
          <p:cNvSpPr>
            <a:spLocks noGrp="1" noChangeArrowheads="1"/>
          </p:cNvSpPr>
          <p:nvPr>
            <p:ph type="body" sz="half" idx="1"/>
          </p:nvPr>
        </p:nvSpPr>
        <p:spPr>
          <a:xfrm>
            <a:off x="576263" y="5444877"/>
            <a:ext cx="8110538" cy="1008459"/>
          </a:xfrm>
        </p:spPr>
        <p:txBody>
          <a:bodyPr>
            <a:noAutofit/>
          </a:bodyPr>
          <a:lstStyle/>
          <a:p>
            <a:pPr marL="0" indent="0" eaLnBrk="1" hangingPunct="1">
              <a:lnSpc>
                <a:spcPct val="80000"/>
              </a:lnSpc>
              <a:buNone/>
            </a:pPr>
            <a:r>
              <a:rPr lang="el-GR" sz="2000" dirty="0" smtClean="0"/>
              <a:t>Από αριστερά</a:t>
            </a:r>
            <a:r>
              <a:rPr lang="en-US" sz="2000" dirty="0" smtClean="0"/>
              <a:t>: </a:t>
            </a:r>
            <a:r>
              <a:rPr lang="en-US" sz="2000" dirty="0" err="1" smtClean="0"/>
              <a:t>Aspergillus</a:t>
            </a:r>
            <a:r>
              <a:rPr lang="en-US" sz="2000" dirty="0" smtClean="0"/>
              <a:t> </a:t>
            </a:r>
            <a:r>
              <a:rPr lang="en-US" sz="2000" dirty="0" err="1" smtClean="0"/>
              <a:t>fumigatus</a:t>
            </a:r>
            <a:r>
              <a:rPr lang="en-US" sz="2000" dirty="0" smtClean="0"/>
              <a:t> conidia (</a:t>
            </a:r>
            <a:r>
              <a:rPr lang="el-GR" sz="2000" dirty="0" smtClean="0"/>
              <a:t>πάνω)</a:t>
            </a:r>
            <a:r>
              <a:rPr lang="en-US" sz="2000" dirty="0" smtClean="0"/>
              <a:t>, </a:t>
            </a:r>
            <a:r>
              <a:rPr lang="en-US" sz="2000" dirty="0" err="1" smtClean="0"/>
              <a:t>Penicillium</a:t>
            </a:r>
            <a:r>
              <a:rPr lang="en-US" sz="2000" dirty="0" smtClean="0"/>
              <a:t> conidia</a:t>
            </a:r>
            <a:r>
              <a:rPr lang="el-GR" sz="2000" dirty="0" smtClean="0"/>
              <a:t> </a:t>
            </a:r>
            <a:r>
              <a:rPr lang="en-US" sz="2000" dirty="0" smtClean="0"/>
              <a:t>(</a:t>
            </a:r>
            <a:r>
              <a:rPr lang="el-GR" sz="2000" dirty="0" smtClean="0"/>
              <a:t>κάτω)</a:t>
            </a:r>
            <a:r>
              <a:rPr lang="en-US" sz="2000" dirty="0" smtClean="0"/>
              <a:t>, </a:t>
            </a:r>
            <a:r>
              <a:rPr lang="en-US" sz="2000" dirty="0" err="1" smtClean="0"/>
              <a:t>Mucor</a:t>
            </a:r>
            <a:r>
              <a:rPr lang="en-US" sz="2000" dirty="0" smtClean="0"/>
              <a:t> </a:t>
            </a:r>
            <a:r>
              <a:rPr lang="en-US" sz="2000" dirty="0" err="1" smtClean="0"/>
              <a:t>ascosporus</a:t>
            </a:r>
            <a:r>
              <a:rPr lang="en-US" sz="2000" dirty="0" smtClean="0"/>
              <a:t> (</a:t>
            </a:r>
            <a:r>
              <a:rPr lang="el-GR" sz="2000" dirty="0" smtClean="0"/>
              <a:t>πάνω</a:t>
            </a:r>
            <a:r>
              <a:rPr lang="en-US" sz="2000" dirty="0" smtClean="0"/>
              <a:t>), </a:t>
            </a:r>
            <a:r>
              <a:rPr lang="en-US" sz="2000" dirty="0" err="1" smtClean="0"/>
              <a:t>Rhizopus</a:t>
            </a:r>
            <a:r>
              <a:rPr lang="en-US" sz="2000" dirty="0" smtClean="0"/>
              <a:t> </a:t>
            </a:r>
            <a:r>
              <a:rPr lang="en-US" sz="2000" dirty="0" err="1" smtClean="0"/>
              <a:t>sporiangia</a:t>
            </a:r>
            <a:r>
              <a:rPr lang="en-US" sz="2000" dirty="0" smtClean="0"/>
              <a:t> (</a:t>
            </a:r>
            <a:r>
              <a:rPr lang="el-GR" sz="2000" dirty="0" smtClean="0"/>
              <a:t>κάτω)</a:t>
            </a:r>
            <a:r>
              <a:rPr lang="en-US" sz="2000" dirty="0" smtClean="0"/>
              <a:t>, </a:t>
            </a:r>
            <a:r>
              <a:rPr lang="el-GR" sz="2000" dirty="0" smtClean="0"/>
              <a:t>άλλα </a:t>
            </a:r>
            <a:r>
              <a:rPr lang="el-GR" sz="2000" dirty="0" err="1" smtClean="0"/>
              <a:t>ασκοσπόρια</a:t>
            </a:r>
            <a:r>
              <a:rPr lang="el-GR" sz="2000" dirty="0" smtClean="0"/>
              <a:t> (πάνω)</a:t>
            </a:r>
            <a:r>
              <a:rPr lang="en-US" sz="2000" dirty="0" smtClean="0"/>
              <a:t>, </a:t>
            </a:r>
            <a:r>
              <a:rPr lang="el-GR" sz="2000" dirty="0" smtClean="0"/>
              <a:t>τυπικό </a:t>
            </a:r>
            <a:r>
              <a:rPr lang="el-GR" sz="2000" dirty="0" err="1" smtClean="0"/>
              <a:t>μυκήλιο</a:t>
            </a:r>
            <a:r>
              <a:rPr lang="el-GR" sz="2000" dirty="0" smtClean="0"/>
              <a:t> μύκητα</a:t>
            </a:r>
            <a:r>
              <a:rPr lang="en-US" sz="2000" dirty="0" smtClean="0"/>
              <a:t> (</a:t>
            </a:r>
            <a:r>
              <a:rPr lang="el-GR" sz="2000" dirty="0" smtClean="0"/>
              <a:t>κάτω)</a:t>
            </a:r>
            <a:r>
              <a:rPr lang="en-US" sz="2000" dirty="0" smtClean="0"/>
              <a:t>, </a:t>
            </a:r>
            <a:r>
              <a:rPr lang="el-GR" sz="2000" dirty="0" smtClean="0"/>
              <a:t>υφές του </a:t>
            </a:r>
            <a:r>
              <a:rPr lang="en-US" sz="2000" dirty="0" err="1" smtClean="0"/>
              <a:t>Aureobasidium</a:t>
            </a:r>
            <a:r>
              <a:rPr lang="en-US" sz="2000" dirty="0" smtClean="0"/>
              <a:t> </a:t>
            </a:r>
            <a:r>
              <a:rPr lang="en-US" sz="2000" dirty="0" err="1" smtClean="0"/>
              <a:t>pullulans</a:t>
            </a:r>
            <a:r>
              <a:rPr lang="en-US" sz="2000" dirty="0" smtClean="0"/>
              <a:t> </a:t>
            </a:r>
            <a:r>
              <a:rPr lang="el-GR" sz="2000" dirty="0" smtClean="0"/>
              <a:t>με </a:t>
            </a:r>
            <a:r>
              <a:rPr lang="en-US" sz="2000" dirty="0" smtClean="0"/>
              <a:t>septa</a:t>
            </a:r>
            <a:r>
              <a:rPr lang="el-GR" sz="2000" dirty="0" smtClean="0"/>
              <a:t>.</a:t>
            </a:r>
            <a:r>
              <a:rPr lang="en-US" sz="2000" dirty="0" smtClean="0"/>
              <a:t> </a:t>
            </a:r>
            <a:endParaRPr lang="el-GR" sz="2000" dirty="0" smtClean="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 xmlns:p14="http://schemas.microsoft.com/office/powerpoint/2010/main" val="416472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116632"/>
            <a:ext cx="8208913" cy="1260475"/>
          </a:xfrm>
        </p:spPr>
        <p:txBody>
          <a:bodyPr>
            <a:noAutofit/>
          </a:bodyPr>
          <a:lstStyle/>
          <a:p>
            <a:r>
              <a:rPr lang="el-GR" dirty="0">
                <a:cs typeface="Arial" charset="0"/>
              </a:rPr>
              <a:t>Εισαγωγή στη Μικροβιολογία </a:t>
            </a:r>
            <a:r>
              <a:rPr lang="el-GR" dirty="0" smtClean="0">
                <a:cs typeface="Arial" charset="0"/>
              </a:rPr>
              <a:t>(9 </a:t>
            </a:r>
            <a:r>
              <a:rPr lang="el-GR" dirty="0">
                <a:cs typeface="Arial" charset="0"/>
              </a:rPr>
              <a:t>από </a:t>
            </a:r>
            <a:r>
              <a:rPr lang="el-GR" dirty="0" smtClean="0">
                <a:cs typeface="Arial" charset="0"/>
              </a:rPr>
              <a:t>11)</a:t>
            </a:r>
            <a:endParaRPr lang="el-GR" dirty="0">
              <a:latin typeface="+mn-lt"/>
              <a:cs typeface="Times New Roman" pitchFamily="18" charset="0"/>
            </a:endParaRPr>
          </a:p>
        </p:txBody>
      </p:sp>
      <p:sp>
        <p:nvSpPr>
          <p:cNvPr id="6" name="Rectangle 8"/>
          <p:cNvSpPr txBox="1">
            <a:spLocks noChangeArrowheads="1"/>
          </p:cNvSpPr>
          <p:nvPr>
            <p:custDataLst>
              <p:tags r:id="rId2"/>
            </p:custDataLst>
          </p:nvPr>
        </p:nvSpPr>
        <p:spPr>
          <a:xfrm>
            <a:off x="395536" y="1448991"/>
            <a:ext cx="8136904" cy="8998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l-G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smtClean="0">
                <a:latin typeface="+mn-lt"/>
                <a:cs typeface="Arial" charset="0"/>
              </a:rPr>
              <a:t>Ζύμες</a:t>
            </a:r>
          </a:p>
        </p:txBody>
      </p:sp>
      <p:pic>
        <p:nvPicPr>
          <p:cNvPr id="8" name="Picture 4" descr="Εικόνα 1: Saccharomyces σε αναπαραγωγή (budding)."/>
          <p:cNvPicPr>
            <a:picLocks noChangeAspect="1" noChangeArrowheads="1"/>
          </p:cNvPicPr>
          <p:nvPr/>
        </p:nvPicPr>
        <p:blipFill>
          <a:blip r:embed="rId5" cstate="print"/>
          <a:srcRect/>
          <a:stretch>
            <a:fillRect/>
          </a:stretch>
        </p:blipFill>
        <p:spPr>
          <a:xfrm>
            <a:off x="395536" y="2586211"/>
            <a:ext cx="1871662" cy="1981200"/>
          </a:xfrm>
          <a:prstGeom prst="rect">
            <a:avLst/>
          </a:prstGeom>
          <a:noFill/>
        </p:spPr>
      </p:pic>
      <p:pic>
        <p:nvPicPr>
          <p:cNvPr id="10" name="Picture 7" descr="Εικόνα 2: Rhodotorula (budding)."/>
          <p:cNvPicPr>
            <a:picLocks noChangeAspect="1" noChangeArrowheads="1"/>
          </p:cNvPicPr>
          <p:nvPr/>
        </p:nvPicPr>
        <p:blipFill>
          <a:blip r:embed="rId6" cstate="print"/>
          <a:srcRect/>
          <a:stretch>
            <a:fillRect/>
          </a:stretch>
        </p:blipFill>
        <p:spPr>
          <a:xfrm>
            <a:off x="2411288" y="2586211"/>
            <a:ext cx="1944688" cy="2017713"/>
          </a:xfrm>
          <a:prstGeom prst="rect">
            <a:avLst/>
          </a:prstGeom>
          <a:noFill/>
        </p:spPr>
      </p:pic>
      <p:pic>
        <p:nvPicPr>
          <p:cNvPr id="11" name="Picture 8" descr="Εικόνα 3: διχοτόμηση κυττάρων Schizosaccharomyces."/>
          <p:cNvPicPr>
            <a:picLocks noChangeAspect="1" noChangeArrowheads="1"/>
          </p:cNvPicPr>
          <p:nvPr/>
        </p:nvPicPr>
        <p:blipFill>
          <a:blip r:embed="rId7" cstate="print"/>
          <a:srcRect/>
          <a:stretch>
            <a:fillRect/>
          </a:stretch>
        </p:blipFill>
        <p:spPr bwMode="auto">
          <a:xfrm>
            <a:off x="4465042" y="2586211"/>
            <a:ext cx="1835150" cy="2066925"/>
          </a:xfrm>
          <a:prstGeom prst="rect">
            <a:avLst/>
          </a:prstGeom>
          <a:noFill/>
          <a:ln w="9525">
            <a:noFill/>
            <a:miter lim="800000"/>
            <a:headEnd/>
            <a:tailEnd/>
          </a:ln>
        </p:spPr>
      </p:pic>
      <p:pic>
        <p:nvPicPr>
          <p:cNvPr id="12" name="Picture 15" descr="Εικόνα 4: ασκοσπόρια ζυμών."/>
          <p:cNvPicPr>
            <a:picLocks noChangeAspect="1" noChangeArrowheads="1"/>
          </p:cNvPicPr>
          <p:nvPr/>
        </p:nvPicPr>
        <p:blipFill>
          <a:blip r:embed="rId8" cstate="print"/>
          <a:srcRect/>
          <a:stretch>
            <a:fillRect/>
          </a:stretch>
        </p:blipFill>
        <p:spPr bwMode="auto">
          <a:xfrm>
            <a:off x="6372349" y="2349500"/>
            <a:ext cx="2448123" cy="2537879"/>
          </a:xfrm>
          <a:prstGeom prst="rect">
            <a:avLst/>
          </a:prstGeom>
          <a:noFill/>
          <a:ln w="9525">
            <a:noFill/>
            <a:miter lim="800000"/>
            <a:headEnd/>
            <a:tailEnd/>
          </a:ln>
        </p:spPr>
      </p:pic>
      <p:sp>
        <p:nvSpPr>
          <p:cNvPr id="7" name="Rectangle 3" descr="."/>
          <p:cNvSpPr>
            <a:spLocks noGrp="1" noChangeArrowheads="1"/>
          </p:cNvSpPr>
          <p:nvPr>
            <p:ph type="body" sz="half" idx="1"/>
          </p:nvPr>
        </p:nvSpPr>
        <p:spPr>
          <a:xfrm>
            <a:off x="468313" y="5301208"/>
            <a:ext cx="8172450" cy="864517"/>
          </a:xfrm>
        </p:spPr>
        <p:txBody>
          <a:bodyPr/>
          <a:lstStyle/>
          <a:p>
            <a:pPr marL="0" indent="0" eaLnBrk="1" hangingPunct="1">
              <a:buNone/>
            </a:pPr>
            <a:r>
              <a:rPr lang="el-GR" sz="2000" dirty="0" smtClean="0"/>
              <a:t>Από αριστερά</a:t>
            </a:r>
            <a:r>
              <a:rPr lang="en-US" sz="2000" dirty="0" smtClean="0"/>
              <a:t>: Saccharomyces </a:t>
            </a:r>
            <a:r>
              <a:rPr lang="el-GR" sz="2000" dirty="0" smtClean="0"/>
              <a:t>σε αναπαραγωγή (</a:t>
            </a:r>
            <a:r>
              <a:rPr lang="en-US" sz="2000" dirty="0" smtClean="0"/>
              <a:t>budding), </a:t>
            </a:r>
            <a:r>
              <a:rPr lang="en-US" sz="2000" dirty="0" err="1" smtClean="0"/>
              <a:t>Rhodotorula</a:t>
            </a:r>
            <a:r>
              <a:rPr lang="en-US" sz="2000" dirty="0" smtClean="0"/>
              <a:t> (budding), </a:t>
            </a:r>
            <a:r>
              <a:rPr lang="el-GR" sz="2000" dirty="0" smtClean="0"/>
              <a:t>διχοτόμηση κυττάρων </a:t>
            </a:r>
            <a:r>
              <a:rPr lang="en-US" sz="2000" dirty="0" err="1" smtClean="0"/>
              <a:t>Schizosaccharomyces</a:t>
            </a:r>
            <a:r>
              <a:rPr lang="en-US" sz="2000" dirty="0" smtClean="0"/>
              <a:t> , </a:t>
            </a:r>
            <a:r>
              <a:rPr lang="el-GR" sz="2000" dirty="0" err="1" smtClean="0"/>
              <a:t>ασκοσπόρια</a:t>
            </a:r>
            <a:r>
              <a:rPr lang="el-GR" sz="2000" dirty="0" smtClean="0"/>
              <a:t> ζυμών.</a:t>
            </a:r>
            <a:r>
              <a:rPr lang="en-US" sz="2000" dirty="0" smtClean="0"/>
              <a:t> </a:t>
            </a:r>
            <a:endParaRPr lang="el-GR" sz="2000" dirty="0" smtClean="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22</a:t>
            </a:fld>
            <a:endParaRPr lang="el-GR" dirty="0"/>
          </a:p>
        </p:txBody>
      </p:sp>
    </p:spTree>
    <p:custDataLst>
      <p:tags r:id="rId1"/>
    </p:custDataLst>
    <p:extLst>
      <p:ext uri="{BB962C8B-B14F-4D97-AF65-F5344CB8AC3E}">
        <p14:creationId xmlns="" xmlns:p14="http://schemas.microsoft.com/office/powerpoint/2010/main" val="1709911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440160"/>
          </a:xfrm>
        </p:spPr>
        <p:txBody>
          <a:bodyPr>
            <a:noAutofit/>
          </a:bodyPr>
          <a:lstStyle/>
          <a:p>
            <a:pPr eaLnBrk="0" hangingPunct="0">
              <a:tabLst>
                <a:tab pos="457200" algn="l"/>
                <a:tab pos="1584325" algn="l"/>
              </a:tabLst>
            </a:pPr>
            <a:r>
              <a:rPr lang="el-GR" dirty="0">
                <a:cs typeface="Arial" charset="0"/>
              </a:rPr>
              <a:t>Εισαγωγή στη Μικροβιολογία </a:t>
            </a:r>
            <a:r>
              <a:rPr lang="el-GR" dirty="0" smtClean="0">
                <a:cs typeface="Arial" charset="0"/>
              </a:rPr>
              <a:t>(10 </a:t>
            </a:r>
            <a:r>
              <a:rPr lang="el-GR" dirty="0">
                <a:cs typeface="Arial" charset="0"/>
              </a:rPr>
              <a:t>από </a:t>
            </a:r>
            <a:r>
              <a:rPr lang="el-GR" dirty="0" smtClean="0">
                <a:cs typeface="Arial" charset="0"/>
              </a:rPr>
              <a:t>11)</a:t>
            </a:r>
            <a:endParaRPr lang="el-GR" dirty="0">
              <a:latin typeface="+mn-lt"/>
              <a:cs typeface="Times New Roman" pitchFamily="18" charset="0"/>
            </a:endParaRPr>
          </a:p>
        </p:txBody>
      </p:sp>
      <p:sp>
        <p:nvSpPr>
          <p:cNvPr id="8" name="Rectangle 2"/>
          <p:cNvSpPr txBox="1">
            <a:spLocks noChangeArrowheads="1"/>
          </p:cNvSpPr>
          <p:nvPr>
            <p:custDataLst>
              <p:tags r:id="rId2"/>
            </p:custDataLst>
          </p:nvPr>
        </p:nvSpPr>
        <p:spPr>
          <a:xfrm>
            <a:off x="503238" y="1340768"/>
            <a:ext cx="7885186" cy="5397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smtClean="0">
                <a:latin typeface="+mn-lt"/>
                <a:cs typeface="Arial" charset="0"/>
              </a:rPr>
              <a:t>Ιοί</a:t>
            </a:r>
          </a:p>
        </p:txBody>
      </p:sp>
      <p:pic>
        <p:nvPicPr>
          <p:cNvPr id="10" name="Picture 7" descr="Εικόνα 1: ιός Norwalk. "/>
          <p:cNvPicPr>
            <a:picLocks noGrp="1" noChangeAspect="1" noChangeArrowheads="1"/>
          </p:cNvPicPr>
          <p:nvPr>
            <p:ph sz="quarter" idx="4294967295"/>
          </p:nvPr>
        </p:nvPicPr>
        <p:blipFill>
          <a:blip r:embed="rId4" cstate="print"/>
          <a:srcRect/>
          <a:stretch>
            <a:fillRect/>
          </a:stretch>
        </p:blipFill>
        <p:spPr>
          <a:xfrm>
            <a:off x="839684" y="2967430"/>
            <a:ext cx="2088232" cy="2261770"/>
          </a:xfrm>
          <a:prstGeom prst="rect">
            <a:avLst/>
          </a:prstGeom>
          <a:noFill/>
        </p:spPr>
      </p:pic>
      <p:pic>
        <p:nvPicPr>
          <p:cNvPr id="12" name="Picture 17" descr="Εικόνα 2: καψίδιο και νουκλοετίδιο του ιού Norwalk."/>
          <p:cNvPicPr>
            <a:picLocks noChangeAspect="1" noChangeArrowheads="1"/>
          </p:cNvPicPr>
          <p:nvPr/>
        </p:nvPicPr>
        <p:blipFill>
          <a:blip r:embed="rId5" cstate="print"/>
          <a:srcRect/>
          <a:stretch>
            <a:fillRect/>
          </a:stretch>
        </p:blipFill>
        <p:spPr bwMode="auto">
          <a:xfrm>
            <a:off x="3071932" y="2373985"/>
            <a:ext cx="2228255" cy="2894234"/>
          </a:xfrm>
          <a:prstGeom prst="rect">
            <a:avLst/>
          </a:prstGeom>
          <a:noFill/>
          <a:ln w="9525">
            <a:noFill/>
            <a:miter lim="800000"/>
            <a:headEnd/>
            <a:tailEnd/>
          </a:ln>
        </p:spPr>
      </p:pic>
      <p:pic>
        <p:nvPicPr>
          <p:cNvPr id="13" name="Picture 2" descr="Εικόνα 3: Rota virus χωρίς και με πρόσδεση αντισωμάτων."/>
          <p:cNvPicPr>
            <a:picLocks noChangeAspect="1" noChangeArrowheads="1"/>
          </p:cNvPicPr>
          <p:nvPr/>
        </p:nvPicPr>
        <p:blipFill>
          <a:blip r:embed="rId6" cstate="print"/>
          <a:srcRect/>
          <a:stretch>
            <a:fillRect/>
          </a:stretch>
        </p:blipFill>
        <p:spPr bwMode="auto">
          <a:xfrm>
            <a:off x="5532304" y="1606079"/>
            <a:ext cx="2280056" cy="1709540"/>
          </a:xfrm>
          <a:prstGeom prst="rect">
            <a:avLst/>
          </a:prstGeom>
          <a:noFill/>
        </p:spPr>
      </p:pic>
      <p:pic>
        <p:nvPicPr>
          <p:cNvPr id="14" name="Picture 4" descr="Εικόνα 4: ιός του έρπη με λιπώδη φάκελο."/>
          <p:cNvPicPr>
            <a:picLocks noChangeAspect="1" noChangeArrowheads="1"/>
          </p:cNvPicPr>
          <p:nvPr/>
        </p:nvPicPr>
        <p:blipFill>
          <a:blip r:embed="rId7" cstate="print"/>
          <a:srcRect/>
          <a:stretch>
            <a:fillRect/>
          </a:stretch>
        </p:blipFill>
        <p:spPr bwMode="auto">
          <a:xfrm>
            <a:off x="5640570" y="3600544"/>
            <a:ext cx="2063524" cy="2057901"/>
          </a:xfrm>
          <a:prstGeom prst="rect">
            <a:avLst/>
          </a:prstGeom>
          <a:noFill/>
        </p:spPr>
      </p:pic>
      <p:sp>
        <p:nvSpPr>
          <p:cNvPr id="9" name="Rectangle 3" descr="."/>
          <p:cNvSpPr txBox="1">
            <a:spLocks noChangeArrowheads="1"/>
          </p:cNvSpPr>
          <p:nvPr/>
        </p:nvSpPr>
        <p:spPr>
          <a:xfrm>
            <a:off x="503238" y="5658445"/>
            <a:ext cx="8029575" cy="65087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l-GR" sz="2000" dirty="0"/>
              <a:t>Από αριστερά</a:t>
            </a:r>
            <a:r>
              <a:rPr lang="en-US" sz="2000" dirty="0"/>
              <a:t>: </a:t>
            </a:r>
            <a:r>
              <a:rPr lang="el-GR" sz="2000" dirty="0"/>
              <a:t>ιός </a:t>
            </a:r>
            <a:r>
              <a:rPr lang="en-US" sz="2000" dirty="0"/>
              <a:t>Norwalk , </a:t>
            </a:r>
            <a:r>
              <a:rPr lang="el-GR" sz="2000" dirty="0" err="1"/>
              <a:t>καψίδιο</a:t>
            </a:r>
            <a:r>
              <a:rPr lang="el-GR" sz="2000" dirty="0"/>
              <a:t> και </a:t>
            </a:r>
            <a:r>
              <a:rPr lang="el-GR" sz="2000" dirty="0" err="1"/>
              <a:t>νουκλοετίδιο</a:t>
            </a:r>
            <a:r>
              <a:rPr lang="el-GR" sz="2000" dirty="0"/>
              <a:t> του ιού </a:t>
            </a:r>
            <a:r>
              <a:rPr lang="en-US" sz="2000" dirty="0"/>
              <a:t>Norwalk, Rota virus </a:t>
            </a:r>
            <a:r>
              <a:rPr lang="el-GR" sz="2000" dirty="0"/>
              <a:t>χωρίς και με πρόσδεση αντισωμάτων, ιός του </a:t>
            </a:r>
            <a:r>
              <a:rPr lang="el-GR" sz="2000" dirty="0" err="1"/>
              <a:t>έρπη</a:t>
            </a:r>
            <a:r>
              <a:rPr lang="el-GR" sz="2000" dirty="0"/>
              <a:t> με λιπώδη </a:t>
            </a:r>
            <a:r>
              <a:rPr lang="el-GR" sz="2000" dirty="0" smtClean="0"/>
              <a:t>φάκελο.</a:t>
            </a:r>
            <a:endParaRPr lang="el-GR" sz="2000" dirty="0"/>
          </a:p>
        </p:txBody>
      </p:sp>
      <p:sp>
        <p:nvSpPr>
          <p:cNvPr id="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23</a:t>
            </a:fld>
            <a:endParaRPr lang="el-GR" dirty="0"/>
          </a:p>
        </p:txBody>
      </p:sp>
    </p:spTree>
    <p:custDataLst>
      <p:tags r:id="rId1"/>
    </p:custDataLst>
    <p:extLst>
      <p:ext uri="{BB962C8B-B14F-4D97-AF65-F5344CB8AC3E}">
        <p14:creationId xmlns="" xmlns:p14="http://schemas.microsoft.com/office/powerpoint/2010/main" val="2092168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440160"/>
          </a:xfrm>
        </p:spPr>
        <p:txBody>
          <a:bodyPr>
            <a:noAutofit/>
          </a:bodyPr>
          <a:lstStyle/>
          <a:p>
            <a:pPr eaLnBrk="0" hangingPunct="0">
              <a:tabLst>
                <a:tab pos="457200" algn="l"/>
                <a:tab pos="1584325" algn="l"/>
              </a:tabLst>
            </a:pPr>
            <a:r>
              <a:rPr lang="el-GR" dirty="0">
                <a:cs typeface="Arial" charset="0"/>
              </a:rPr>
              <a:t>Εισαγωγή στη Μικροβιολογία </a:t>
            </a:r>
            <a:r>
              <a:rPr lang="el-GR" dirty="0" smtClean="0">
                <a:cs typeface="Arial" charset="0"/>
              </a:rPr>
              <a:t>(11 </a:t>
            </a:r>
            <a:r>
              <a:rPr lang="el-GR" dirty="0">
                <a:cs typeface="Arial" charset="0"/>
              </a:rPr>
              <a:t>από </a:t>
            </a:r>
            <a:r>
              <a:rPr lang="el-GR" dirty="0" smtClean="0">
                <a:cs typeface="Arial" charset="0"/>
              </a:rPr>
              <a:t>11)</a:t>
            </a:r>
            <a:endParaRPr lang="el-GR" dirty="0">
              <a:latin typeface="+mn-lt"/>
              <a:cs typeface="Times New Roman" pitchFamily="18" charset="0"/>
            </a:endParaRPr>
          </a:p>
        </p:txBody>
      </p:sp>
      <p:sp>
        <p:nvSpPr>
          <p:cNvPr id="8" name="Rectangle 2"/>
          <p:cNvSpPr txBox="1">
            <a:spLocks noChangeArrowheads="1"/>
          </p:cNvSpPr>
          <p:nvPr>
            <p:custDataLst>
              <p:tags r:id="rId2"/>
            </p:custDataLst>
          </p:nvPr>
        </p:nvSpPr>
        <p:spPr>
          <a:xfrm>
            <a:off x="503238" y="1340768"/>
            <a:ext cx="7885186" cy="5397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smtClean="0">
                <a:latin typeface="+mn-lt"/>
                <a:cs typeface="Arial" charset="0"/>
              </a:rPr>
              <a:t>Ιοί</a:t>
            </a:r>
          </a:p>
        </p:txBody>
      </p:sp>
      <p:pic>
        <p:nvPicPr>
          <p:cNvPr id="13" name="Picture 6" descr="Εικόνα 1: βακτηριοφάγοι (coliphages)."/>
          <p:cNvPicPr>
            <a:picLocks noChangeAspect="1" noChangeArrowheads="1"/>
          </p:cNvPicPr>
          <p:nvPr/>
        </p:nvPicPr>
        <p:blipFill>
          <a:blip r:embed="rId4" cstate="print"/>
          <a:srcRect/>
          <a:stretch>
            <a:fillRect/>
          </a:stretch>
        </p:blipFill>
        <p:spPr bwMode="auto">
          <a:xfrm>
            <a:off x="1259632" y="1999299"/>
            <a:ext cx="2815580" cy="3301909"/>
          </a:xfrm>
          <a:prstGeom prst="rect">
            <a:avLst/>
          </a:prstGeom>
          <a:noFill/>
        </p:spPr>
      </p:pic>
      <p:pic>
        <p:nvPicPr>
          <p:cNvPr id="11" name="Picture 16" descr="Εικόνα 2: βακτηριοφάγοι εισβάλουν σε βάκιλο.&#10;"/>
          <p:cNvPicPr>
            <a:picLocks noGrp="1" noChangeAspect="1" noChangeArrowheads="1"/>
          </p:cNvPicPr>
          <p:nvPr>
            <p:ph sz="quarter" idx="4294967295"/>
          </p:nvPr>
        </p:nvPicPr>
        <p:blipFill>
          <a:blip r:embed="rId5" cstate="print"/>
          <a:srcRect/>
          <a:stretch>
            <a:fillRect/>
          </a:stretch>
        </p:blipFill>
        <p:spPr>
          <a:xfrm>
            <a:off x="4860032" y="1984152"/>
            <a:ext cx="3436950" cy="3317056"/>
          </a:xfrm>
          <a:prstGeom prst="rect">
            <a:avLst/>
          </a:prstGeom>
        </p:spPr>
      </p:pic>
      <p:sp>
        <p:nvSpPr>
          <p:cNvPr id="9" name="Rectangle 3" descr="."/>
          <p:cNvSpPr txBox="1">
            <a:spLocks noChangeArrowheads="1"/>
          </p:cNvSpPr>
          <p:nvPr/>
        </p:nvSpPr>
        <p:spPr>
          <a:xfrm>
            <a:off x="503238" y="5658445"/>
            <a:ext cx="8029575" cy="65087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fontAlgn="base">
              <a:lnSpc>
                <a:spcPct val="90000"/>
              </a:lnSpc>
              <a:spcBef>
                <a:spcPct val="20000"/>
              </a:spcBef>
              <a:spcAft>
                <a:spcPct val="0"/>
              </a:spcAft>
              <a:buClr>
                <a:schemeClr val="hlink"/>
              </a:buClr>
              <a:buSzPct val="60000"/>
              <a:buNone/>
              <a:defRPr/>
            </a:pPr>
            <a:r>
              <a:rPr lang="el-GR" sz="2000" kern="0" dirty="0"/>
              <a:t>Αριστερά: βακτηριοφάγοι </a:t>
            </a:r>
            <a:r>
              <a:rPr lang="en-US" sz="2000" kern="0" dirty="0"/>
              <a:t>(</a:t>
            </a:r>
            <a:r>
              <a:rPr lang="en-US" sz="2000" kern="0" dirty="0" err="1"/>
              <a:t>coliphages</a:t>
            </a:r>
            <a:r>
              <a:rPr lang="en-US" sz="2000" kern="0" dirty="0"/>
              <a:t>)</a:t>
            </a:r>
            <a:r>
              <a:rPr lang="el-GR" sz="2000" kern="0" dirty="0"/>
              <a:t>, Δεξιά: βακτηριοφάγοι εισβάλουν σε </a:t>
            </a:r>
            <a:r>
              <a:rPr lang="el-GR" sz="2000" kern="0" dirty="0" smtClean="0"/>
              <a:t>βάκιλο. </a:t>
            </a:r>
            <a:endParaRPr lang="el-GR" sz="2000" kern="0" dirty="0"/>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24</a:t>
            </a:fld>
            <a:endParaRPr lang="el-GR" dirty="0"/>
          </a:p>
        </p:txBody>
      </p:sp>
    </p:spTree>
    <p:custDataLst>
      <p:tags r:id="rId1"/>
    </p:custDataLst>
    <p:extLst>
      <p:ext uri="{BB962C8B-B14F-4D97-AF65-F5344CB8AC3E}">
        <p14:creationId xmlns="" xmlns:p14="http://schemas.microsoft.com/office/powerpoint/2010/main" val="3170461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4525963"/>
          </a:xfrm>
        </p:spPr>
        <p:txBody>
          <a:bodyPr>
            <a:normAutofit fontScale="92500"/>
          </a:bodyPr>
          <a:lstStyle/>
          <a:p>
            <a:pPr>
              <a:buNone/>
            </a:pPr>
            <a:r>
              <a:rPr lang="en-US" altLang="el-GR" dirty="0" smtClean="0">
                <a:latin typeface="Calibri" panose="020F0502020204030204" pitchFamily="34" charset="0"/>
              </a:rPr>
              <a:t>    </a:t>
            </a:r>
            <a:r>
              <a:rPr lang="el-GR" altLang="el-GR" dirty="0" smtClean="0">
                <a:latin typeface="Calibri" panose="020F0502020204030204" pitchFamily="34" charset="0"/>
              </a:rPr>
              <a:t>Δηλώνεται </a:t>
            </a:r>
            <a:r>
              <a:rPr lang="el-GR" altLang="el-GR" dirty="0" smtClean="0">
                <a:latin typeface="Calibri" panose="020F0502020204030204" pitchFamily="34" charset="0"/>
              </a:rPr>
              <a:t>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dirty="0" smtClean="0">
                <a:latin typeface="Calibri" panose="020F0502020204030204" pitchFamily="34" charset="0"/>
                <a:hlinkClick r:id="rId2"/>
              </a:rPr>
              <a:t>https://www.google.gr/imghp?hl=el&amp;tab=wi&amp;ei=Z2ktVv-1NYO5swHG2rH4Ag&amp;ved=0CBEQqi4oAQ</a:t>
            </a:r>
            <a:r>
              <a:rPr lang="el-GR" altLang="el-GR" dirty="0" smtClean="0">
                <a:latin typeface="Calibri" panose="020F0502020204030204" pitchFamily="34" charset="0"/>
              </a:rPr>
              <a:t> (εικόνες </a:t>
            </a:r>
            <a:r>
              <a:rPr lang="en-US" altLang="el-GR" dirty="0" smtClean="0">
                <a:latin typeface="Calibri" panose="020F0502020204030204" pitchFamily="34" charset="0"/>
              </a:rPr>
              <a:t>google.com)</a:t>
            </a:r>
            <a:r>
              <a:rPr lang="el-GR" altLang="el-GR" dirty="0" smtClean="0">
                <a:latin typeface="Calibri" panose="020F0502020204030204" pitchFamily="34" charset="0"/>
              </a:rPr>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Εξοικείωση των φοιτητών με τα παρακάτω:                         Περιγραφή της έννοιας και της εξέλιξης της επιστήμης της Μικροβιολογίας με αναφορά στις σημαντικότερες ανακαλύψεις και την πορεία εξέλιξης της Μικροβιολογίας μέχρι σήμερα. Κατηγορίες και είδη </a:t>
            </a:r>
            <a:r>
              <a:rPr lang="el-GR" sz="2800" dirty="0" smtClean="0"/>
              <a:t>μικροοργανισμών</a:t>
            </a:r>
            <a:r>
              <a:rPr lang="en-US" sz="2800" dirty="0" smtClean="0"/>
              <a:t>.</a:t>
            </a:r>
            <a:endParaRPr lang="el-GR" sz="28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t>Περιγραφή της έννοιας και της εξέλιξης της επιστήμης της Μικροβιολογίας με αναφορά στις σημαντικότερες ανακαλύψεις και την πορεία εξέλιξης της Μικροβιολογίας μέχρι </a:t>
            </a:r>
            <a:r>
              <a:rPr lang="el-GR" sz="2800" dirty="0" smtClean="0"/>
              <a:t>σήμερα. Κατηγορίες </a:t>
            </a:r>
            <a:r>
              <a:rPr lang="el-GR" sz="2800" dirty="0" smtClean="0"/>
              <a:t>και είδη </a:t>
            </a:r>
            <a:r>
              <a:rPr lang="el-GR" sz="2800" dirty="0" smtClean="0"/>
              <a:t>μικροοργανισμών</a:t>
            </a:r>
            <a:r>
              <a:rPr lang="en-US" sz="2800" dirty="0" smtClean="0"/>
              <a:t>.</a:t>
            </a:r>
            <a:endParaRPr lang="el-GR" sz="2800" dirty="0"/>
          </a:p>
        </p:txBody>
      </p:sp>
      <p:sp>
        <p:nvSpPr>
          <p:cNvPr id="5" name="Θέση υποσέλιδου 3" descr="."/>
          <p:cNvSpPr txBox="1">
            <a:spLocks/>
          </p:cNvSpPr>
          <p:nvPr/>
        </p:nvSpPr>
        <p:spPr>
          <a:xfrm>
            <a:off x="2909727"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dirty="0"/>
              <a:t>Ιστορική </a:t>
            </a:r>
            <a:r>
              <a:rPr lang="el-GR" dirty="0" smtClean="0"/>
              <a:t>Αναδρομή (1 από 8)</a:t>
            </a:r>
            <a:endParaRPr lang="el-GR" dirty="0">
              <a:latin typeface="+mn-lt"/>
            </a:endParaRPr>
          </a:p>
        </p:txBody>
      </p:sp>
      <p:sp>
        <p:nvSpPr>
          <p:cNvPr id="7" name="Rectangle 330" descr="Η ζωή στον πλανήτη ξεκίνησε από τους μικροοργανισμούς (αναερόβιοι που παρήγαγαν οξυγόνο),&#10;Άγνωστη η ύπαρξή τους μέχρι την ανακάλυψη του μικροσκοπίου.&#10;Σημαντικές ανακαλύψεις:&#10;Αριστοτέλης τέταρτος αιώνας: Περί ζώων ιστορίας και Περί ζώων γενέσεων (θεωρία της αυτόματης γένεσης),&#10;Robert Hooke (1665) και Αntony van Leeuwenhoek (1677): παρατήρηση «μικρών ζώων» στο πρώτο μικροσκόπιο. Εισαγωγή της έννοιας κύτταρο (cell) και γέννηση της επιστήμης της Μικροβιολογίας&#10;Pasteur (1858): απόρριψη της θεωρίας της αυτόματης/αυθόρμητης γέννησης, ανακάλυψη της παστερίωσης,&#10;"/>
          <p:cNvSpPr>
            <a:spLocks noChangeArrowheads="1"/>
          </p:cNvSpPr>
          <p:nvPr/>
        </p:nvSpPr>
        <p:spPr bwMode="auto">
          <a:xfrm>
            <a:off x="467544" y="1124744"/>
            <a:ext cx="8219256" cy="5216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bIns="0">
            <a:spAutoFit/>
          </a:bodyPr>
          <a:lstStyle/>
          <a:p>
            <a:pPr marL="457200" lvl="0" indent="-457200">
              <a:buFont typeface="Wingdings" panose="05000000000000000000" pitchFamily="2" charset="2"/>
              <a:buChar char="§"/>
            </a:pPr>
            <a:r>
              <a:rPr lang="el-GR" sz="2400" dirty="0" smtClean="0"/>
              <a:t>Η ζωή στον πλανήτη ξεκίνησε από τους μικροοργανισμούς (αναερόβιοι που παρήγαγαν οξυγόνο),</a:t>
            </a:r>
          </a:p>
          <a:p>
            <a:pPr marL="457200" lvl="0" indent="-457200">
              <a:buFont typeface="Wingdings" panose="05000000000000000000" pitchFamily="2" charset="2"/>
              <a:buChar char="§"/>
            </a:pPr>
            <a:r>
              <a:rPr lang="el-GR" sz="2400" dirty="0" smtClean="0"/>
              <a:t>Άγνωστη η ύπαρξή τους μέχρι την ανακάλυψη του μικροσκοπίου.</a:t>
            </a:r>
          </a:p>
          <a:p>
            <a:pPr lvl="0">
              <a:buNone/>
            </a:pPr>
            <a:r>
              <a:rPr lang="el-GR" sz="2400" u="sng" dirty="0" smtClean="0">
                <a:solidFill>
                  <a:schemeClr val="tx2"/>
                </a:solidFill>
              </a:rPr>
              <a:t>Σημαντικές ανακαλύψεις:</a:t>
            </a:r>
          </a:p>
          <a:p>
            <a:pPr marL="457200" lvl="0" indent="-457200">
              <a:buFont typeface="Wingdings" panose="05000000000000000000" pitchFamily="2" charset="2"/>
              <a:buChar char="§"/>
            </a:pPr>
            <a:r>
              <a:rPr lang="el-GR" sz="2400" dirty="0" smtClean="0"/>
              <a:t>Αριστοτέλης 4</a:t>
            </a:r>
            <a:r>
              <a:rPr lang="el-GR" sz="2400" baseline="30000" dirty="0" smtClean="0"/>
              <a:t>ος</a:t>
            </a:r>
            <a:r>
              <a:rPr lang="el-GR" sz="2400" dirty="0" smtClean="0"/>
              <a:t> αιώνας: Περί ζώων ιστορίας και Περί ζώων γενέσεων (θεωρία της αυτόματης γένεσης),</a:t>
            </a:r>
          </a:p>
          <a:p>
            <a:pPr marL="457200" lvl="0" indent="-457200">
              <a:buFont typeface="Wingdings" panose="05000000000000000000" pitchFamily="2" charset="2"/>
              <a:buChar char="§"/>
            </a:pPr>
            <a:r>
              <a:rPr lang="el-GR" sz="2400" dirty="0" err="1" smtClean="0"/>
              <a:t>Robert</a:t>
            </a:r>
            <a:r>
              <a:rPr lang="el-GR" sz="2400" dirty="0" smtClean="0"/>
              <a:t> </a:t>
            </a:r>
            <a:r>
              <a:rPr lang="el-GR" sz="2400" dirty="0" err="1" smtClean="0"/>
              <a:t>Hooke</a:t>
            </a:r>
            <a:r>
              <a:rPr lang="el-GR" sz="2400" dirty="0" smtClean="0"/>
              <a:t> (1665) και </a:t>
            </a:r>
            <a:r>
              <a:rPr lang="el-GR" sz="2400" dirty="0" err="1" smtClean="0"/>
              <a:t>Αntony</a:t>
            </a:r>
            <a:r>
              <a:rPr lang="el-GR" sz="2400" dirty="0" smtClean="0"/>
              <a:t> </a:t>
            </a:r>
            <a:r>
              <a:rPr lang="el-GR" sz="2400" dirty="0" err="1" smtClean="0"/>
              <a:t>van</a:t>
            </a:r>
            <a:r>
              <a:rPr lang="el-GR" sz="2400" dirty="0" smtClean="0"/>
              <a:t> </a:t>
            </a:r>
            <a:r>
              <a:rPr lang="el-GR" sz="2400" dirty="0" err="1" smtClean="0"/>
              <a:t>Leeuwenhoek</a:t>
            </a:r>
            <a:r>
              <a:rPr lang="el-GR" sz="2400" dirty="0" smtClean="0"/>
              <a:t> (1677): παρατήρηση «μικρών ζώων» στο πρώτο μικροσκόπιο. Εισαγωγή της έννοιας κύτταρο (</a:t>
            </a:r>
            <a:r>
              <a:rPr lang="el-GR" sz="2400" dirty="0" err="1" smtClean="0"/>
              <a:t>cell</a:t>
            </a:r>
            <a:r>
              <a:rPr lang="el-GR" sz="2400" dirty="0" smtClean="0"/>
              <a:t>) και γέννηση της επιστήμης της Μικροβιολογίας</a:t>
            </a:r>
          </a:p>
          <a:p>
            <a:pPr marL="457200" lvl="0" indent="-457200">
              <a:buFont typeface="Wingdings" panose="05000000000000000000" pitchFamily="2" charset="2"/>
              <a:buChar char="§"/>
            </a:pPr>
            <a:r>
              <a:rPr lang="el-GR" sz="2400" dirty="0" err="1" smtClean="0"/>
              <a:t>Pasteur</a:t>
            </a:r>
            <a:r>
              <a:rPr lang="el-GR" sz="2400" dirty="0" smtClean="0"/>
              <a:t> (1858): απόρριψη της θεωρίας της αυτόματης/αυθόρμητης γέννησης, ανακάλυψη της παστερίωσης,</a:t>
            </a:r>
            <a:endParaRPr lang="el-GR" sz="2400" dirty="0"/>
          </a:p>
        </p:txBody>
      </p:sp>
      <p:sp>
        <p:nvSpPr>
          <p:cNvPr id="5" name="Θέση υποσέλιδου 3" descr="."/>
          <p:cNvSpPr txBox="1">
            <a:spLocks/>
          </p:cNvSpPr>
          <p:nvPr/>
        </p:nvSpPr>
        <p:spPr>
          <a:xfrm>
            <a:off x="3120356"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Ιστορική Αναδρομή </a:t>
            </a:r>
            <a:r>
              <a:rPr lang="el-GR" dirty="0" smtClean="0"/>
              <a:t>(2 </a:t>
            </a:r>
            <a:r>
              <a:rPr lang="el-GR" dirty="0"/>
              <a:t>από </a:t>
            </a:r>
            <a:r>
              <a:rPr lang="el-GR" dirty="0" smtClean="0"/>
              <a:t>8)</a:t>
            </a:r>
            <a:endParaRPr lang="el-GR" dirty="0">
              <a:latin typeface="+mn-lt"/>
            </a:endParaRPr>
          </a:p>
        </p:txBody>
      </p:sp>
      <p:sp>
        <p:nvSpPr>
          <p:cNvPr id="20" name="Rectangle 17" descr="Robert Koch και RJ Petri (1881-1887) άνω κάτω τελεία, καλλιέργεια    βακτηρίων σε στερεό θρεπτικό μέσο (τρυβλία Petri),&#10; D.A. Flemming 1892 άνω κάτω τελεία, ανακάλυψη της παραγωγήςπενικιλίνης από το μύκητα Penicillium,&#10;K. Mullis 1983 άνω κάτω τελεία, ανακάλυψη της αντίδρασης PCR (αλυσιδωτή αντίδραση πολυμεράσης) και ανάπτυξη του κλάδου της μοριακής μικροβιολογίας.&#10;"/>
          <p:cNvSpPr txBox="1">
            <a:spLocks noChangeArrowheads="1"/>
          </p:cNvSpPr>
          <p:nvPr>
            <p:custDataLst>
              <p:tags r:id="rId2"/>
            </p:custDataLst>
          </p:nvPr>
        </p:nvSpPr>
        <p:spPr>
          <a:xfrm>
            <a:off x="543719" y="1556792"/>
            <a:ext cx="8219256" cy="38164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buFont typeface="Wingdings" panose="05000000000000000000" pitchFamily="2" charset="2"/>
              <a:buChar char="§"/>
            </a:pPr>
            <a:r>
              <a:rPr lang="en-US" sz="2800" dirty="0" smtClean="0"/>
              <a:t>Robert </a:t>
            </a:r>
            <a:r>
              <a:rPr lang="en-US" sz="2800" dirty="0"/>
              <a:t>Koch </a:t>
            </a:r>
            <a:r>
              <a:rPr lang="el-GR" sz="2800" dirty="0"/>
              <a:t>και </a:t>
            </a:r>
            <a:r>
              <a:rPr lang="en-US" sz="2800" dirty="0"/>
              <a:t>RJ Petri (18</a:t>
            </a:r>
            <a:r>
              <a:rPr lang="el-GR" sz="2800" dirty="0"/>
              <a:t>81-1</a:t>
            </a:r>
            <a:r>
              <a:rPr lang="en-US" sz="2800" dirty="0"/>
              <a:t>8</a:t>
            </a:r>
            <a:r>
              <a:rPr lang="el-GR" sz="2800" dirty="0"/>
              <a:t>8</a:t>
            </a:r>
            <a:r>
              <a:rPr lang="en-US" sz="2800" dirty="0"/>
              <a:t>7</a:t>
            </a:r>
            <a:r>
              <a:rPr lang="el-GR" sz="2800" dirty="0"/>
              <a:t>): καλλιέργεια </a:t>
            </a:r>
            <a:r>
              <a:rPr lang="en-US" sz="2800" dirty="0" smtClean="0"/>
              <a:t>   </a:t>
            </a:r>
            <a:r>
              <a:rPr lang="el-GR" sz="2800" dirty="0" smtClean="0"/>
              <a:t>βακτηρίων </a:t>
            </a:r>
            <a:r>
              <a:rPr lang="el-GR" sz="2800" dirty="0"/>
              <a:t>σε στερεό θρεπτικό μέσο (</a:t>
            </a:r>
            <a:r>
              <a:rPr lang="el-GR" sz="2800" dirty="0" err="1"/>
              <a:t>τρυβλία</a:t>
            </a:r>
            <a:r>
              <a:rPr lang="el-GR" sz="2800" dirty="0"/>
              <a:t> </a:t>
            </a:r>
            <a:r>
              <a:rPr lang="en-US" sz="2800" dirty="0"/>
              <a:t>Petri</a:t>
            </a:r>
            <a:r>
              <a:rPr lang="en-US" sz="2800" dirty="0" smtClean="0"/>
              <a:t>),</a:t>
            </a:r>
            <a:endParaRPr lang="en-US" sz="2800" dirty="0"/>
          </a:p>
          <a:p>
            <a:pPr marL="457200" lvl="0" indent="-457200" algn="l">
              <a:buFont typeface="Wingdings" panose="05000000000000000000" pitchFamily="2" charset="2"/>
              <a:buChar char="§"/>
            </a:pPr>
            <a:r>
              <a:rPr lang="el-GR" sz="2800" dirty="0"/>
              <a:t> </a:t>
            </a:r>
            <a:r>
              <a:rPr lang="en-US" sz="2800" dirty="0"/>
              <a:t>D.A. </a:t>
            </a:r>
            <a:r>
              <a:rPr lang="en-US" sz="2800" dirty="0" err="1"/>
              <a:t>Flemming</a:t>
            </a:r>
            <a:r>
              <a:rPr lang="el-GR" sz="2800" dirty="0"/>
              <a:t> 1892</a:t>
            </a:r>
            <a:r>
              <a:rPr lang="en-US" sz="2800" dirty="0"/>
              <a:t>: </a:t>
            </a:r>
            <a:r>
              <a:rPr lang="el-GR" sz="2800" dirty="0"/>
              <a:t>ανακάλυψη της </a:t>
            </a:r>
            <a:r>
              <a:rPr lang="el-GR" sz="2800" dirty="0" err="1" smtClean="0"/>
              <a:t>παραγωγήςπενικιλίνης</a:t>
            </a:r>
            <a:r>
              <a:rPr lang="el-GR" sz="2800" dirty="0" smtClean="0"/>
              <a:t> </a:t>
            </a:r>
            <a:r>
              <a:rPr lang="el-GR" sz="2800" dirty="0"/>
              <a:t>από το μύκητα </a:t>
            </a:r>
            <a:r>
              <a:rPr lang="en-US" sz="2800" dirty="0" err="1" smtClean="0"/>
              <a:t>Penicillium</a:t>
            </a:r>
            <a:r>
              <a:rPr lang="en-US" sz="2800" dirty="0" smtClean="0"/>
              <a:t>,</a:t>
            </a:r>
            <a:endParaRPr lang="en-US" sz="2800" dirty="0"/>
          </a:p>
          <a:p>
            <a:pPr marL="457200" lvl="0" indent="-457200" algn="l">
              <a:buFont typeface="Wingdings" panose="05000000000000000000" pitchFamily="2" charset="2"/>
              <a:buChar char="§"/>
            </a:pPr>
            <a:r>
              <a:rPr lang="en-US" sz="2800" dirty="0"/>
              <a:t>K. Mullis 1983: </a:t>
            </a:r>
            <a:r>
              <a:rPr lang="el-GR" sz="2800" dirty="0"/>
              <a:t>ανακάλυψη της αντίδρασης </a:t>
            </a:r>
            <a:r>
              <a:rPr lang="en-US" sz="2800" dirty="0"/>
              <a:t>PCR </a:t>
            </a:r>
            <a:r>
              <a:rPr lang="el-GR" sz="2800" dirty="0"/>
              <a:t>(αλυσιδωτή αντίδραση </a:t>
            </a:r>
            <a:r>
              <a:rPr lang="el-GR" sz="2800" dirty="0" err="1"/>
              <a:t>πολυμεράσης</a:t>
            </a:r>
            <a:r>
              <a:rPr lang="el-GR" sz="2800" dirty="0"/>
              <a:t>) και ανάπτυξη του κλάδου της μοριακής </a:t>
            </a:r>
            <a:r>
              <a:rPr lang="el-GR" sz="2800" dirty="0" smtClean="0"/>
              <a:t>μικροβιολογίας</a:t>
            </a:r>
            <a:r>
              <a:rPr lang="en-US" sz="2800" dirty="0" smtClean="0"/>
              <a:t>.</a:t>
            </a:r>
            <a:endParaRPr lang="el-GR" sz="28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Ιστορική Αναδρομή </a:t>
            </a:r>
            <a:r>
              <a:rPr lang="el-GR" dirty="0" smtClean="0"/>
              <a:t>(3 </a:t>
            </a:r>
            <a:r>
              <a:rPr lang="el-GR" dirty="0"/>
              <a:t>από </a:t>
            </a:r>
            <a:r>
              <a:rPr lang="el-GR" dirty="0" smtClean="0"/>
              <a:t>8)</a:t>
            </a:r>
            <a:endParaRPr lang="el-GR" dirty="0">
              <a:latin typeface="+mn-lt"/>
            </a:endParaRPr>
          </a:p>
        </p:txBody>
      </p:sp>
      <p:sp>
        <p:nvSpPr>
          <p:cNvPr id="20" name="Rectangle 17"/>
          <p:cNvSpPr txBox="1">
            <a:spLocks noChangeArrowheads="1"/>
          </p:cNvSpPr>
          <p:nvPr/>
        </p:nvSpPr>
        <p:spPr>
          <a:xfrm>
            <a:off x="543719" y="908720"/>
            <a:ext cx="8219256"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l-GR" sz="2400" dirty="0" smtClean="0"/>
              <a:t>Το πείραμα του </a:t>
            </a:r>
            <a:r>
              <a:rPr lang="en-US" sz="2400" dirty="0" smtClean="0"/>
              <a:t>Pasteur</a:t>
            </a:r>
            <a:r>
              <a:rPr lang="el-GR" sz="2400" dirty="0" smtClean="0"/>
              <a:t> που αντέκρουσε </a:t>
            </a:r>
          </a:p>
          <a:p>
            <a:pPr algn="l"/>
            <a:r>
              <a:rPr lang="el-GR" sz="2400" dirty="0" smtClean="0"/>
              <a:t>τη θεωρία της «αυθόρμητης γέννησης»</a:t>
            </a:r>
            <a:r>
              <a:rPr lang="el-GR" sz="2400" dirty="0" smtClean="0">
                <a:sym typeface="Symbol" pitchFamily="18" charset="2"/>
              </a:rPr>
              <a:t>.</a:t>
            </a:r>
            <a:endParaRPr lang="el-GR" sz="2400" dirty="0"/>
          </a:p>
        </p:txBody>
      </p:sp>
      <p:pic>
        <p:nvPicPr>
          <p:cNvPr id="6" name="Picture 2" descr="http://upload.wikimedia.org/wikipedia/commons/2/27/Experiment_Pasteur_English.jpg"/>
          <p:cNvPicPr>
            <a:picLocks noChangeAspect="1" noChangeArrowheads="1"/>
          </p:cNvPicPr>
          <p:nvPr/>
        </p:nvPicPr>
        <p:blipFill>
          <a:blip r:embed="rId4" cstate="print"/>
          <a:srcRect/>
          <a:stretch>
            <a:fillRect/>
          </a:stretch>
        </p:blipFill>
        <p:spPr bwMode="auto">
          <a:xfrm>
            <a:off x="3255961" y="1844824"/>
            <a:ext cx="2612183" cy="2020369"/>
          </a:xfrm>
          <a:prstGeom prst="rect">
            <a:avLst/>
          </a:prstGeom>
          <a:noFill/>
        </p:spPr>
      </p:pic>
      <p:pic>
        <p:nvPicPr>
          <p:cNvPr id="7" name="Picture 4"/>
          <p:cNvPicPr>
            <a:picLocks noChangeAspect="1" noChangeArrowheads="1"/>
          </p:cNvPicPr>
          <p:nvPr/>
        </p:nvPicPr>
        <p:blipFill>
          <a:blip r:embed="rId5" cstate="print"/>
          <a:srcRect/>
          <a:stretch>
            <a:fillRect/>
          </a:stretch>
        </p:blipFill>
        <p:spPr bwMode="auto">
          <a:xfrm>
            <a:off x="1305675" y="3933056"/>
            <a:ext cx="6002629" cy="2449091"/>
          </a:xfrm>
          <a:prstGeom prst="rect">
            <a:avLst/>
          </a:prstGeom>
          <a:noFill/>
          <a:ln w="9525">
            <a:noFill/>
            <a:miter lim="800000"/>
            <a:headEnd/>
            <a:tailEnd/>
          </a:ln>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Ιστορική Αναδρομή </a:t>
            </a:r>
            <a:r>
              <a:rPr lang="el-GR" dirty="0" smtClean="0"/>
              <a:t>(4 </a:t>
            </a:r>
            <a:r>
              <a:rPr lang="el-GR" dirty="0"/>
              <a:t>από </a:t>
            </a:r>
            <a:r>
              <a:rPr lang="el-GR" dirty="0" smtClean="0"/>
              <a:t>8)</a:t>
            </a:r>
            <a:endParaRPr lang="el-GR" dirty="0">
              <a:latin typeface="+mn-lt"/>
            </a:endParaRPr>
          </a:p>
        </p:txBody>
      </p:sp>
      <p:sp>
        <p:nvSpPr>
          <p:cNvPr id="7" name="Rectangle 3"/>
          <p:cNvSpPr txBox="1">
            <a:spLocks noChangeArrowheads="1"/>
          </p:cNvSpPr>
          <p:nvPr/>
        </p:nvSpPr>
        <p:spPr bwMode="auto">
          <a:xfrm>
            <a:off x="543718" y="980728"/>
            <a:ext cx="8143082" cy="80070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SzPct val="60000"/>
              <a:tabLst/>
              <a:defRPr/>
            </a:pPr>
            <a:r>
              <a:rPr kumimoji="0" lang="el-GR" sz="2400" b="0" i="0" u="none" strike="noStrike" kern="0" cap="none" spc="0" normalizeH="0" baseline="0" dirty="0" smtClean="0">
                <a:ln>
                  <a:noFill/>
                </a:ln>
                <a:solidFill>
                  <a:schemeClr val="tx1"/>
                </a:solidFill>
                <a:effectLst/>
                <a:uLnTx/>
                <a:uFillTx/>
                <a:latin typeface="+mn-lt"/>
                <a:ea typeface="+mn-ea"/>
                <a:cs typeface="+mn-cs"/>
              </a:rPr>
              <a:t>Δυνατότητα παρατήρησης της μορφολογίας</a:t>
            </a:r>
            <a:r>
              <a:rPr kumimoji="0" lang="el-GR" sz="2400" b="0" i="0" u="none" strike="noStrike" kern="0" cap="none" spc="0" normalizeH="0" dirty="0" smtClean="0">
                <a:ln>
                  <a:noFill/>
                </a:ln>
                <a:solidFill>
                  <a:schemeClr val="tx1"/>
                </a:solidFill>
                <a:effectLst/>
                <a:uLnTx/>
                <a:uFillTx/>
                <a:latin typeface="+mn-lt"/>
                <a:ea typeface="+mn-ea"/>
                <a:cs typeface="+mn-cs"/>
              </a:rPr>
              <a:t> βακτηρίων, μυκήτων, ζωικών και φυτικών κυττάρων.</a:t>
            </a:r>
            <a:endParaRPr kumimoji="0" lang="el-GR" sz="2400" b="0" i="0" u="none" strike="noStrike" kern="0" cap="none" spc="0" normalizeH="0" baseline="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SzPct val="60000"/>
              <a:buFont typeface="Wingdings" pitchFamily="2" charset="2"/>
              <a:buChar char="n"/>
              <a:tabLst/>
              <a:defRPr/>
            </a:pPr>
            <a:endParaRPr kumimoji="0" lang="el-GR" sz="2400" b="0" i="0" u="none" strike="noStrike" kern="0" cap="none" spc="0" normalizeH="0" baseline="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SzPct val="60000"/>
              <a:buFont typeface="Wingdings" pitchFamily="2" charset="2"/>
              <a:buNone/>
              <a:tabLst/>
              <a:defRPr/>
            </a:pPr>
            <a:endParaRPr kumimoji="0" lang="el-GR" sz="2400" b="0" i="0" u="none" strike="noStrike" kern="0" cap="none" spc="0" normalizeH="0" baseline="0" dirty="0" smtClean="0">
              <a:ln>
                <a:noFill/>
              </a:ln>
              <a:solidFill>
                <a:schemeClr val="tx1"/>
              </a:solidFill>
              <a:effectLst/>
              <a:uLnTx/>
              <a:uFillTx/>
              <a:latin typeface="+mn-lt"/>
              <a:ea typeface="+mn-ea"/>
              <a:cs typeface="+mn-cs"/>
              <a:sym typeface="Symbol" pitchFamily="18" charset="2"/>
            </a:endParaRPr>
          </a:p>
        </p:txBody>
      </p:sp>
      <p:sp>
        <p:nvSpPr>
          <p:cNvPr id="20" name="Rectangle 17" descr="Οπτικά Μικροσκόπια Robert Hooke, Αntony van Leeuwenhoek (δέκατος έβδομος αιώνας).&#10;"/>
          <p:cNvSpPr txBox="1">
            <a:spLocks noChangeArrowheads="1"/>
          </p:cNvSpPr>
          <p:nvPr/>
        </p:nvSpPr>
        <p:spPr>
          <a:xfrm>
            <a:off x="543719" y="1988840"/>
            <a:ext cx="8219256"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eaLnBrk="0" fontAlgn="base" hangingPunct="0">
              <a:spcAft>
                <a:spcPct val="0"/>
              </a:spcAft>
              <a:buSzPct val="60000"/>
              <a:buFont typeface="Wingdings" pitchFamily="2" charset="2"/>
              <a:buChar char="n"/>
              <a:defRPr/>
            </a:pPr>
            <a:r>
              <a:rPr lang="el-GR" sz="2400" kern="0" dirty="0"/>
              <a:t>Οπτικά Μικροσκόπια </a:t>
            </a:r>
            <a:r>
              <a:rPr lang="en-US" sz="2400" kern="0" dirty="0"/>
              <a:t>Robert Hooke,</a:t>
            </a:r>
            <a:r>
              <a:rPr lang="el-GR" sz="2400" kern="0" dirty="0"/>
              <a:t> Α</a:t>
            </a:r>
            <a:r>
              <a:rPr lang="en-US" sz="2400" kern="0" dirty="0" err="1"/>
              <a:t>ntony</a:t>
            </a:r>
            <a:r>
              <a:rPr lang="en-US" sz="2400" kern="0" dirty="0"/>
              <a:t> van Leeuwenhoek </a:t>
            </a:r>
            <a:r>
              <a:rPr lang="el-GR" sz="2400" kern="0" dirty="0"/>
              <a:t>(17</a:t>
            </a:r>
            <a:r>
              <a:rPr lang="el-GR" sz="2400" kern="0" baseline="30000" dirty="0"/>
              <a:t>ος </a:t>
            </a:r>
            <a:r>
              <a:rPr lang="el-GR" sz="2400" kern="0" dirty="0"/>
              <a:t>αιώνας</a:t>
            </a:r>
            <a:r>
              <a:rPr lang="el-GR" sz="2400" kern="0" dirty="0" smtClean="0"/>
              <a:t>).</a:t>
            </a:r>
            <a:endParaRPr lang="el-GR" sz="2400" kern="0" dirty="0"/>
          </a:p>
        </p:txBody>
      </p:sp>
      <p:pic>
        <p:nvPicPr>
          <p:cNvPr id="6" name="Picture 2" descr="."/>
          <p:cNvPicPr>
            <a:picLocks noChangeAspect="1" noChangeArrowheads="1"/>
          </p:cNvPicPr>
          <p:nvPr/>
        </p:nvPicPr>
        <p:blipFill>
          <a:blip r:embed="rId4" cstate="print"/>
          <a:srcRect/>
          <a:stretch>
            <a:fillRect/>
          </a:stretch>
        </p:blipFill>
        <p:spPr bwMode="auto">
          <a:xfrm>
            <a:off x="2555776" y="2852936"/>
            <a:ext cx="4320480" cy="3446456"/>
          </a:xfrm>
          <a:prstGeom prst="rect">
            <a:avLst/>
          </a:prstGeom>
          <a:noFill/>
          <a:ln w="9525">
            <a:noFill/>
            <a:miter lim="800000"/>
            <a:headEnd/>
            <a:tailEnd/>
          </a:ln>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μικροβιολογία και ιστορική αναδρομή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27/2014 2:34:30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20,6,7,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7,20,6,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20,6,4,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20,3,7,8,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3,24,5,1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5,6,10,11,8,12,13,7,4,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6,7,10,11,9,8,1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8,12,15,17,14,10,16,7,5,11,"/>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9,6,8,10,11,12,7,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8,10,12,13,14,9,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8,13,11,9,7,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5FA4979-013A-4FFB-AD80-CCDCD489AA4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7369</TotalTime>
  <Words>1466</Words>
  <Application>Microsoft Office PowerPoint</Application>
  <PresentationFormat>On-screen Show (4:3)</PresentationFormat>
  <Paragraphs>168</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Γενική Μικροβιολογία </vt:lpstr>
      <vt:lpstr>Άδειες χρήσης </vt:lpstr>
      <vt:lpstr>Χρηματοδότηση </vt:lpstr>
      <vt:lpstr>Σκοποί  ενότητας</vt:lpstr>
      <vt:lpstr>Περιεχόμενα ενότητας</vt:lpstr>
      <vt:lpstr>Ιστορική Αναδρομή (1 από 8)</vt:lpstr>
      <vt:lpstr>Ιστορική Αναδρομή (2 από 8)</vt:lpstr>
      <vt:lpstr>Ιστορική Αναδρομή (3 από 8)</vt:lpstr>
      <vt:lpstr>Ιστορική Αναδρομή (4 από 8)</vt:lpstr>
      <vt:lpstr>Ιστορική Αναδρομή (5 από 8)</vt:lpstr>
      <vt:lpstr>Ιστορική Αναδρομή (6 από 8)</vt:lpstr>
      <vt:lpstr>Ιστορική Αναδρομή (7 από 8)</vt:lpstr>
      <vt:lpstr>Ιστορική Αναδρομή (8 από 8)</vt:lpstr>
      <vt:lpstr>Εισαγωγή στη Μικροβιολογία (1 από 11)</vt:lpstr>
      <vt:lpstr>Εισαγωγή στη Μικροβιολογία (2 από 11)</vt:lpstr>
      <vt:lpstr>Εισαγωγή στη Μικροβιολογία (3 από 11)</vt:lpstr>
      <vt:lpstr>Εισαγωγή στη Μικροβιολογία (4 από 11)</vt:lpstr>
      <vt:lpstr>Εισαγωγή στη Μικροβιολογία (5 από 11)</vt:lpstr>
      <vt:lpstr>Εισαγωγή στη Μικροβιολογία (6 από 11)</vt:lpstr>
      <vt:lpstr>Εισαγωγή στη Μικροβιολογία (7 από 11)</vt:lpstr>
      <vt:lpstr>Εισαγωγή στη Μικροβιολογία (8 από 11)</vt:lpstr>
      <vt:lpstr>Εισαγωγή στη Μικροβιολογία (9 από 11)</vt:lpstr>
      <vt:lpstr>Εισαγωγή στη Μικροβιολογία (10 από 11)</vt:lpstr>
      <vt:lpstr>Εισαγωγή στη Μικροβιολογία (11 από 11)</vt:lpstr>
      <vt:lpstr>Slide 25</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Μικροβιολογία: Εισαγωγή στη μικροβιολογία και ιστορική αναδρομή.</dc:title>
  <dc:creator>Ιωάννης Γιαβάσης</dc:creator>
  <cp:keywords>Εισαγωγή στη μικροβιολογία και ιστορική αναδρομή.</cp:keywords>
  <cp:lastModifiedBy>Alex</cp:lastModifiedBy>
  <cp:revision>608</cp:revision>
  <dcterms:created xsi:type="dcterms:W3CDTF">2012-09-06T09:03:05Z</dcterms:created>
  <dcterms:modified xsi:type="dcterms:W3CDTF">2015-11-05T12:30:20Z</dcterms:modified>
</cp:coreProperties>
</file>