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256" r:id="rId3"/>
    <p:sldId id="402" r:id="rId4"/>
    <p:sldId id="315" r:id="rId5"/>
    <p:sldId id="261" r:id="rId6"/>
    <p:sldId id="262" r:id="rId7"/>
    <p:sldId id="264" r:id="rId8"/>
    <p:sldId id="266" r:id="rId9"/>
    <p:sldId id="396" r:id="rId10"/>
    <p:sldId id="397" r:id="rId11"/>
    <p:sldId id="398" r:id="rId12"/>
    <p:sldId id="399" r:id="rId13"/>
    <p:sldId id="400" r:id="rId14"/>
    <p:sldId id="401" r:id="rId15"/>
    <p:sldId id="265" r:id="rId16"/>
    <p:sldId id="274" r:id="rId17"/>
    <p:sldId id="288" r:id="rId18"/>
    <p:sldId id="403" r:id="rId19"/>
    <p:sldId id="280"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9.jpe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hyperlink" Target="https://www.google.gr/imghp?hl=el&amp;tab=wi&amp;ei=Z2ktVv-1NYO5swHG2rH4Ag&amp;ved=0CBEQqi4oA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hyperlink" Target="http://www.edulll.gr/" TargetMode="External"/><Relationship Id="rId5" Type="http://schemas.openxmlformats.org/officeDocument/2006/relationships/image" Target="../media/image11.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254001"/>
          </a:xfrm>
        </p:spPr>
        <p:txBody>
          <a:bodyPr/>
          <a:lstStyle/>
          <a:p>
            <a:r>
              <a:rPr lang="el-GR" dirty="0"/>
              <a:t>Γενική Μικροβιολογία </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492896"/>
            <a:ext cx="7776864" cy="4056856"/>
          </a:xfrm>
        </p:spPr>
        <p:txBody>
          <a:bodyPr>
            <a:noAutofit/>
          </a:bodyPr>
          <a:lstStyle/>
          <a:p>
            <a:r>
              <a:rPr lang="el-GR" sz="2800" b="1" dirty="0"/>
              <a:t>Ενότητα </a:t>
            </a:r>
            <a:r>
              <a:rPr lang="en-US" sz="2800" b="1" dirty="0" smtClean="0"/>
              <a:t>9</a:t>
            </a:r>
            <a:r>
              <a:rPr lang="el-GR" sz="2800" b="1" dirty="0" smtClean="0"/>
              <a:t>: </a:t>
            </a:r>
            <a:r>
              <a:rPr lang="en-US" sz="2800" dirty="0" smtClean="0"/>
              <a:t> </a:t>
            </a:r>
            <a:r>
              <a:rPr lang="el-GR" sz="2800" dirty="0" smtClean="0"/>
              <a:t>Συμβατικές και σύγχρονες μέθοδοι μικροβιολογικής ανάλυσης</a:t>
            </a:r>
            <a:r>
              <a:rPr lang="el-GR" sz="2800" b="1" dirty="0" smtClean="0"/>
              <a:t>.</a:t>
            </a:r>
          </a:p>
          <a:p>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Ιωάννης </a:t>
            </a:r>
            <a:r>
              <a:rPr lang="el-GR" sz="2800" dirty="0" err="1"/>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Τεχνολογίας 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872208"/>
          </a:xfrm>
        </p:spPr>
        <p:txBody>
          <a:bodyPr>
            <a:noAutofit/>
          </a:bodyPr>
          <a:lstStyle/>
          <a:p>
            <a:pPr eaLnBrk="0" hangingPunct="0"/>
            <a:r>
              <a:rPr lang="el-GR" dirty="0">
                <a:cs typeface="Arial" pitchFamily="34" charset="0"/>
              </a:rPr>
              <a:t>Σύγχρονες/έμμεσες μέθοδοι μικροβιακής ανάλυσης </a:t>
            </a:r>
            <a:br>
              <a:rPr lang="el-GR" dirty="0">
                <a:cs typeface="Arial" pitchFamily="34" charset="0"/>
              </a:rPr>
            </a:br>
            <a:r>
              <a:rPr lang="el-GR" dirty="0" smtClean="0">
                <a:cs typeface="Arial" pitchFamily="34" charset="0"/>
              </a:rPr>
              <a:t>(2 </a:t>
            </a:r>
            <a:r>
              <a:rPr lang="el-GR" dirty="0">
                <a:cs typeface="Arial" pitchFamily="34" charset="0"/>
              </a:rPr>
              <a:t>από </a:t>
            </a:r>
            <a:r>
              <a:rPr lang="el-GR" dirty="0" smtClean="0">
                <a:cs typeface="Arial" pitchFamily="34" charset="0"/>
              </a:rPr>
              <a:t>8)</a:t>
            </a:r>
            <a:endParaRPr lang="el-GR" dirty="0">
              <a:latin typeface="+mn-lt"/>
            </a:endParaRPr>
          </a:p>
        </p:txBody>
      </p:sp>
      <p:sp>
        <p:nvSpPr>
          <p:cNvPr id="20" name="Rectangle 17" descr="Μοριακά τεστ (DNA-based assays and probes (με τη χρήση PCR,polymerase chain reaction) : ανίχνευση παθογόνων, ταξινόμηση, ταυτοποίηση βακτηρίων σε επίπεδο είδους,&#10;API tests: συνδυαστικό πολυδιαγνωστικό τεστ βασισμένο σε ταυτόχρονες πολλαπλές βιοχημικές δοκιμές, ξεχωριστές για κάθε μικροοργανισμό,&#10;Latex coagulation tests: για την ανίχνευση παθογόνων με βάση ανοσολογικό τεστ συγκόλλησης αντιγόνων, αντισωμάτων.&#10;"/>
          <p:cNvSpPr txBox="1">
            <a:spLocks noChangeArrowheads="1"/>
          </p:cNvSpPr>
          <p:nvPr/>
        </p:nvSpPr>
        <p:spPr>
          <a:xfrm>
            <a:off x="543719" y="2204864"/>
            <a:ext cx="8219256" cy="3600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Clr>
                <a:schemeClr val="tx1"/>
              </a:buClr>
              <a:buFont typeface="Wingdings" panose="05000000000000000000" pitchFamily="2" charset="2"/>
              <a:buChar char="§"/>
            </a:pPr>
            <a:r>
              <a:rPr lang="el-GR" sz="2400" dirty="0">
                <a:solidFill>
                  <a:schemeClr val="accent4"/>
                </a:solidFill>
              </a:rPr>
              <a:t>Μοριακά τεστ (</a:t>
            </a:r>
            <a:r>
              <a:rPr lang="en-US" sz="2400" dirty="0">
                <a:solidFill>
                  <a:schemeClr val="accent4"/>
                </a:solidFill>
              </a:rPr>
              <a:t>DNA-based assays and probes</a:t>
            </a:r>
            <a:r>
              <a:rPr lang="el-GR" sz="2400" dirty="0">
                <a:solidFill>
                  <a:schemeClr val="accent4"/>
                </a:solidFill>
              </a:rPr>
              <a:t> </a:t>
            </a:r>
            <a:r>
              <a:rPr lang="en-US" sz="2400" dirty="0"/>
              <a:t>(</a:t>
            </a:r>
            <a:r>
              <a:rPr lang="el-GR" sz="2400" dirty="0"/>
              <a:t>με τη χρήση </a:t>
            </a:r>
            <a:r>
              <a:rPr lang="en-US" sz="2400" dirty="0"/>
              <a:t>PCR</a:t>
            </a:r>
            <a:r>
              <a:rPr lang="el-GR" sz="2400" dirty="0"/>
              <a:t>-</a:t>
            </a:r>
            <a:r>
              <a:rPr lang="en-US" sz="2400" dirty="0"/>
              <a:t>polymerase chain reaction) : </a:t>
            </a:r>
            <a:r>
              <a:rPr lang="el-GR" sz="2400" dirty="0"/>
              <a:t>ανίχνευση παθογόνων, ταξινόμηση-ταυτοποίηση βακτηρίων σε επίπεδο </a:t>
            </a:r>
            <a:r>
              <a:rPr lang="el-GR" sz="2400" dirty="0" smtClean="0"/>
              <a:t>είδους,</a:t>
            </a:r>
            <a:endParaRPr lang="en-US" sz="2400" dirty="0"/>
          </a:p>
          <a:p>
            <a:pPr marL="342900" indent="-342900" algn="l">
              <a:buClr>
                <a:schemeClr val="tx1"/>
              </a:buClr>
              <a:buFont typeface="Wingdings" panose="05000000000000000000" pitchFamily="2" charset="2"/>
              <a:buChar char="§"/>
            </a:pPr>
            <a:r>
              <a:rPr lang="en-US" sz="2400" dirty="0">
                <a:solidFill>
                  <a:schemeClr val="accent4"/>
                </a:solidFill>
              </a:rPr>
              <a:t>API tests: </a:t>
            </a:r>
            <a:r>
              <a:rPr lang="el-GR" sz="2400" dirty="0"/>
              <a:t>συνδυαστικό </a:t>
            </a:r>
            <a:r>
              <a:rPr lang="el-GR" sz="2400" dirty="0" err="1"/>
              <a:t>πολυδιαγνωστικό</a:t>
            </a:r>
            <a:r>
              <a:rPr lang="el-GR" sz="2400" dirty="0"/>
              <a:t> τεστ βασισμένο σε ταυτόχρονες πολλαπλές βιοχημικές δοκιμές, ξεχωριστές για κάθε </a:t>
            </a:r>
            <a:r>
              <a:rPr lang="el-GR" sz="2400" dirty="0" smtClean="0"/>
              <a:t>μικροοργανισμό,</a:t>
            </a:r>
            <a:endParaRPr lang="en-US" sz="2400" dirty="0"/>
          </a:p>
          <a:p>
            <a:pPr marL="342900" indent="-342900" algn="l">
              <a:buClr>
                <a:schemeClr val="tx1"/>
              </a:buClr>
              <a:buFont typeface="Wingdings" panose="05000000000000000000" pitchFamily="2" charset="2"/>
              <a:buChar char="§"/>
            </a:pPr>
            <a:r>
              <a:rPr lang="en-US" sz="2400" dirty="0">
                <a:solidFill>
                  <a:schemeClr val="accent4"/>
                </a:solidFill>
                <a:sym typeface="Symbol" pitchFamily="18" charset="2"/>
              </a:rPr>
              <a:t>Latex coagulation tests: </a:t>
            </a:r>
            <a:r>
              <a:rPr lang="el-GR" sz="2400" dirty="0">
                <a:sym typeface="Symbol" pitchFamily="18" charset="2"/>
              </a:rPr>
              <a:t>για την ανίχνευση παθογόνων με βάση ανοσολογικό τεστ συγκόλλησης </a:t>
            </a:r>
            <a:r>
              <a:rPr lang="el-GR" sz="2400" dirty="0" smtClean="0">
                <a:sym typeface="Symbol" pitchFamily="18" charset="2"/>
              </a:rPr>
              <a:t>αντιγόνων-αντισωμάτων.</a:t>
            </a:r>
            <a:endParaRPr lang="en-US" sz="2400" dirty="0">
              <a:sym typeface="Symbol" pitchFamily="18" charset="2"/>
            </a:endParaRPr>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872208"/>
          </a:xfrm>
        </p:spPr>
        <p:txBody>
          <a:bodyPr>
            <a:noAutofit/>
          </a:bodyPr>
          <a:lstStyle/>
          <a:p>
            <a:pPr eaLnBrk="0" hangingPunct="0"/>
            <a:r>
              <a:rPr lang="el-GR" dirty="0">
                <a:cs typeface="Arial" pitchFamily="34" charset="0"/>
              </a:rPr>
              <a:t>Σύγχρονες/έμμεσες μέθοδοι μικροβιακής ανάλυσης </a:t>
            </a:r>
            <a:br>
              <a:rPr lang="el-GR" dirty="0">
                <a:cs typeface="Arial" pitchFamily="34" charset="0"/>
              </a:rPr>
            </a:br>
            <a:r>
              <a:rPr lang="el-GR" dirty="0" smtClean="0">
                <a:cs typeface="Arial" pitchFamily="34" charset="0"/>
              </a:rPr>
              <a:t>(3 </a:t>
            </a:r>
            <a:r>
              <a:rPr lang="el-GR" dirty="0">
                <a:cs typeface="Arial" pitchFamily="34" charset="0"/>
              </a:rPr>
              <a:t>από </a:t>
            </a:r>
            <a:r>
              <a:rPr lang="el-GR" dirty="0" smtClean="0">
                <a:cs typeface="Arial" pitchFamily="34" charset="0"/>
              </a:rPr>
              <a:t>8)</a:t>
            </a:r>
            <a:endParaRPr lang="el-GR" dirty="0">
              <a:latin typeface="+mn-lt"/>
            </a:endParaRPr>
          </a:p>
        </p:txBody>
      </p:sp>
      <p:sp>
        <p:nvSpPr>
          <p:cNvPr id="3" name="Ορθογώνιο 2" descr="Απλά ανοσολογικά τεστ για ανίχνευση E. Coli.&#10;"/>
          <p:cNvSpPr/>
          <p:nvPr/>
        </p:nvSpPr>
        <p:spPr>
          <a:xfrm>
            <a:off x="543719" y="1988840"/>
            <a:ext cx="8143081" cy="395173"/>
          </a:xfrm>
          <a:prstGeom prst="rect">
            <a:avLst/>
          </a:prstGeom>
        </p:spPr>
        <p:txBody>
          <a:bodyPr wrap="square">
            <a:spAutoFit/>
          </a:bodyPr>
          <a:lstStyle/>
          <a:p>
            <a:pPr>
              <a:lnSpc>
                <a:spcPct val="80000"/>
              </a:lnSpc>
            </a:pPr>
            <a:r>
              <a:rPr lang="el-GR" sz="2400" dirty="0" smtClean="0"/>
              <a:t>Απλά </a:t>
            </a:r>
            <a:r>
              <a:rPr lang="el-GR" sz="2400" dirty="0"/>
              <a:t>ανοσολογικά τεστ για ανίχνευση </a:t>
            </a:r>
            <a:r>
              <a:rPr lang="en-US" sz="2400" dirty="0"/>
              <a:t>E. </a:t>
            </a:r>
            <a:r>
              <a:rPr lang="en-US" sz="2400" dirty="0" smtClean="0"/>
              <a:t>Coli</a:t>
            </a:r>
            <a:r>
              <a:rPr lang="el-GR" sz="2400" dirty="0" smtClean="0"/>
              <a:t>.</a:t>
            </a:r>
            <a:endParaRPr lang="en-US" sz="2400" dirty="0">
              <a:sym typeface="Symbol" pitchFamily="18" charset="2"/>
            </a:endParaRPr>
          </a:p>
        </p:txBody>
      </p:sp>
      <p:pic>
        <p:nvPicPr>
          <p:cNvPr id="10" name="Picture 4" descr="Εικόνα. Ανοσολογικά τεστ για ανίχνευση E. Coli.&#10;α) Complete test kit containing the immunochromatic membrane assey, &#10;β) interior image with sample analysis instructions.&#10;"/>
          <p:cNvPicPr>
            <a:picLocks noChangeAspect="1" noChangeArrowheads="1"/>
          </p:cNvPicPr>
          <p:nvPr/>
        </p:nvPicPr>
        <p:blipFill>
          <a:blip r:embed="rId4" cstate="print"/>
          <a:srcRect/>
          <a:stretch>
            <a:fillRect/>
          </a:stretch>
        </p:blipFill>
        <p:spPr>
          <a:xfrm>
            <a:off x="467544" y="2492896"/>
            <a:ext cx="8204745" cy="3747688"/>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800200"/>
          </a:xfrm>
        </p:spPr>
        <p:txBody>
          <a:bodyPr>
            <a:noAutofit/>
          </a:bodyPr>
          <a:lstStyle/>
          <a:p>
            <a:pPr eaLnBrk="0" hangingPunct="0"/>
            <a:r>
              <a:rPr lang="el-GR" dirty="0">
                <a:cs typeface="Arial" pitchFamily="34" charset="0"/>
              </a:rPr>
              <a:t>Σύγχρονες/έμμεσες μέθοδοι μικροβιακής ανάλυσης </a:t>
            </a:r>
            <a:br>
              <a:rPr lang="el-GR" dirty="0">
                <a:cs typeface="Arial" pitchFamily="34" charset="0"/>
              </a:rPr>
            </a:br>
            <a:r>
              <a:rPr lang="el-GR" dirty="0" smtClean="0">
                <a:cs typeface="Arial" pitchFamily="34" charset="0"/>
              </a:rPr>
              <a:t>(</a:t>
            </a:r>
            <a:r>
              <a:rPr lang="en-GB" dirty="0" smtClean="0">
                <a:cs typeface="Arial" pitchFamily="34" charset="0"/>
              </a:rPr>
              <a:t>4</a:t>
            </a:r>
            <a:r>
              <a:rPr lang="el-GR" dirty="0" smtClean="0">
                <a:cs typeface="Arial" pitchFamily="34" charset="0"/>
              </a:rPr>
              <a:t> </a:t>
            </a:r>
            <a:r>
              <a:rPr lang="el-GR" dirty="0">
                <a:cs typeface="Arial" pitchFamily="34" charset="0"/>
              </a:rPr>
              <a:t>από </a:t>
            </a:r>
            <a:r>
              <a:rPr lang="el-GR" dirty="0" smtClean="0">
                <a:cs typeface="Arial" pitchFamily="34" charset="0"/>
              </a:rPr>
              <a:t>8)</a:t>
            </a:r>
            <a:endParaRPr lang="el-GR" dirty="0">
              <a:latin typeface="+mn-lt"/>
            </a:endParaRPr>
          </a:p>
        </p:txBody>
      </p:sp>
      <p:sp>
        <p:nvSpPr>
          <p:cNvPr id="20" name="Rectangle 17" descr="API τεστ για E. coli.&#10;"/>
          <p:cNvSpPr txBox="1">
            <a:spLocks noChangeArrowheads="1"/>
          </p:cNvSpPr>
          <p:nvPr>
            <p:custDataLst>
              <p:tags r:id="rId2"/>
            </p:custDataLst>
          </p:nvPr>
        </p:nvSpPr>
        <p:spPr>
          <a:xfrm>
            <a:off x="543719" y="1916832"/>
            <a:ext cx="8219256" cy="4320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n-US" sz="2400" dirty="0"/>
              <a:t>API </a:t>
            </a:r>
            <a:r>
              <a:rPr lang="el-GR" sz="2400" dirty="0"/>
              <a:t>τεστ για </a:t>
            </a:r>
            <a:r>
              <a:rPr lang="en-US" sz="2400" dirty="0"/>
              <a:t>E. </a:t>
            </a:r>
            <a:r>
              <a:rPr lang="en-US" sz="2400" dirty="0" smtClean="0"/>
              <a:t>coli.</a:t>
            </a:r>
            <a:endParaRPr lang="el-GR" sz="2400" dirty="0"/>
          </a:p>
        </p:txBody>
      </p:sp>
      <p:pic>
        <p:nvPicPr>
          <p:cNvPr id="7" name="Picture 6" descr="Εικόνα.&#10;API τεστ για E. coli.&#10;Σε κάθε κυψελίδα προστίθεται ο υπό μελέτη μικροοργανισμός, &#10;Κάθε κυψελίδα αντιστοιχεί σε διαφορετική βιοχημική δοκιμή,&#10;Κάθε θετική/αρνητική βιοχημική δοκιμή, &#10;Αντιστοιχεί σε συγκεκριμένο χρωματικό αποτέλεσμα.&#10;"/>
          <p:cNvPicPr>
            <a:picLocks noChangeAspect="1" noChangeArrowheads="1"/>
          </p:cNvPicPr>
          <p:nvPr/>
        </p:nvPicPr>
        <p:blipFill>
          <a:blip r:embed="rId5" cstate="print"/>
          <a:srcRect/>
          <a:stretch>
            <a:fillRect/>
          </a:stretch>
        </p:blipFill>
        <p:spPr>
          <a:xfrm>
            <a:off x="1763688" y="2348880"/>
            <a:ext cx="5256212" cy="1800225"/>
          </a:xfrm>
          <a:prstGeom prst="rect">
            <a:avLst/>
          </a:prstGeom>
          <a:noFill/>
        </p:spPr>
      </p:pic>
      <p:sp>
        <p:nvSpPr>
          <p:cNvPr id="6" name="Rectangle 3"/>
          <p:cNvSpPr txBox="1">
            <a:spLocks noChangeArrowheads="1"/>
          </p:cNvSpPr>
          <p:nvPr/>
        </p:nvSpPr>
        <p:spPr>
          <a:xfrm>
            <a:off x="543718" y="4183089"/>
            <a:ext cx="8143081" cy="20521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80000"/>
              </a:lnSpc>
              <a:buFont typeface="Arial" panose="020B0604020202020204" pitchFamily="34" charset="0"/>
              <a:buChar char="•"/>
            </a:pPr>
            <a:r>
              <a:rPr lang="el-GR" sz="2400" dirty="0" smtClean="0">
                <a:sym typeface="Symbol" pitchFamily="18" charset="2"/>
              </a:rPr>
              <a:t>Σε κάθε κυψελίδα προστίθεται ο υπό μελέτη μικροοργανισμός, </a:t>
            </a:r>
          </a:p>
          <a:p>
            <a:pPr marL="342900" indent="-342900" algn="l">
              <a:lnSpc>
                <a:spcPct val="80000"/>
              </a:lnSpc>
              <a:buFont typeface="Arial" panose="020B0604020202020204" pitchFamily="34" charset="0"/>
              <a:buChar char="•"/>
            </a:pPr>
            <a:r>
              <a:rPr lang="el-GR" sz="2400" dirty="0" smtClean="0">
                <a:sym typeface="Symbol" pitchFamily="18" charset="2"/>
              </a:rPr>
              <a:t>Κάθε κυψελίδα αντιστοιχεί σε διαφορετική βιοχημική δοκιμή,</a:t>
            </a:r>
          </a:p>
          <a:p>
            <a:pPr marL="342900" indent="-342900" algn="l">
              <a:lnSpc>
                <a:spcPct val="80000"/>
              </a:lnSpc>
              <a:buFont typeface="Arial" panose="020B0604020202020204" pitchFamily="34" charset="0"/>
              <a:buChar char="•"/>
            </a:pPr>
            <a:r>
              <a:rPr lang="el-GR" sz="2400" dirty="0" smtClean="0">
                <a:sym typeface="Symbol" pitchFamily="18" charset="2"/>
              </a:rPr>
              <a:t>Κάθε θετική/αρνητική βιοχημική δοκιμή, </a:t>
            </a:r>
          </a:p>
          <a:p>
            <a:pPr marL="342900" indent="-342900" algn="l">
              <a:lnSpc>
                <a:spcPct val="80000"/>
              </a:lnSpc>
              <a:buFont typeface="Arial" panose="020B0604020202020204" pitchFamily="34" charset="0"/>
              <a:buChar char="•"/>
            </a:pPr>
            <a:r>
              <a:rPr lang="el-GR" sz="2400" dirty="0" smtClean="0">
                <a:sym typeface="Symbol" pitchFamily="18" charset="2"/>
              </a:rPr>
              <a:t>Αντιστοιχεί σε συγκεκριμένο χρωματικό αποτέλεσμα.</a:t>
            </a:r>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728192"/>
          </a:xfrm>
        </p:spPr>
        <p:txBody>
          <a:bodyPr>
            <a:noAutofit/>
          </a:bodyPr>
          <a:lstStyle/>
          <a:p>
            <a:pPr eaLnBrk="0" hangingPunct="0"/>
            <a:r>
              <a:rPr lang="el-GR" dirty="0">
                <a:cs typeface="Arial" pitchFamily="34" charset="0"/>
              </a:rPr>
              <a:t>Σύγχρονες/έμμεσες μέθοδοι μικροβιακής ανάλυσης </a:t>
            </a:r>
            <a:br>
              <a:rPr lang="el-GR" dirty="0">
                <a:cs typeface="Arial" pitchFamily="34" charset="0"/>
              </a:rPr>
            </a:br>
            <a:r>
              <a:rPr lang="el-GR" dirty="0" smtClean="0">
                <a:cs typeface="Arial" pitchFamily="34" charset="0"/>
              </a:rPr>
              <a:t>(</a:t>
            </a:r>
            <a:r>
              <a:rPr lang="en-GB" dirty="0" smtClean="0">
                <a:cs typeface="Arial" pitchFamily="34" charset="0"/>
              </a:rPr>
              <a:t>5</a:t>
            </a:r>
            <a:r>
              <a:rPr lang="el-GR" dirty="0" smtClean="0">
                <a:cs typeface="Arial" pitchFamily="34" charset="0"/>
              </a:rPr>
              <a:t> </a:t>
            </a:r>
            <a:r>
              <a:rPr lang="el-GR" dirty="0">
                <a:cs typeface="Arial" pitchFamily="34" charset="0"/>
              </a:rPr>
              <a:t>από </a:t>
            </a:r>
            <a:r>
              <a:rPr lang="el-GR" dirty="0" smtClean="0">
                <a:cs typeface="Arial" pitchFamily="34" charset="0"/>
              </a:rPr>
              <a:t>8)</a:t>
            </a:r>
            <a:endParaRPr lang="el-GR" dirty="0">
              <a:latin typeface="+mn-lt"/>
            </a:endParaRPr>
          </a:p>
        </p:txBody>
      </p:sp>
      <p:graphicFrame>
        <p:nvGraphicFramePr>
          <p:cNvPr id="6" name="Group 428" descr="Π'ινακας.&#10;API τεστ για E. coli.&#10;"/>
          <p:cNvGraphicFramePr>
            <a:graphicFrameLocks/>
          </p:cNvGraphicFramePr>
          <p:nvPr>
            <p:custDataLst>
              <p:tags r:id="rId2"/>
            </p:custDataLst>
            <p:extLst>
              <p:ext uri="{D42A27DB-BD31-4B8C-83A1-F6EECF244321}">
                <p14:modId xmlns="" xmlns:p14="http://schemas.microsoft.com/office/powerpoint/2010/main" val="1961250870"/>
              </p:ext>
            </p:extLst>
          </p:nvPr>
        </p:nvGraphicFramePr>
        <p:xfrm>
          <a:off x="1619672" y="1951472"/>
          <a:ext cx="5856311" cy="4357848"/>
        </p:xfrm>
        <a:graphic>
          <a:graphicData uri="http://schemas.openxmlformats.org/drawingml/2006/table">
            <a:tbl>
              <a:tblPr firstRow="1"/>
              <a:tblGrid>
                <a:gridCol w="1133480"/>
                <a:gridCol w="1958480"/>
                <a:gridCol w="2764351"/>
              </a:tblGrid>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TESTS</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SUBSTRATE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REACTION TESTED</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ONPG</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ONPG</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beta-galactosidase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ADH</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arginine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arginine dihydrolase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LDC</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lysine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lysine decarboxylase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ODC</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ornithine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ornithine decarboxylase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CIT</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Citrate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citrate utilization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H2S</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Na thiosulfate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H2S production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URE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Urea</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urea hydrolysis</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TDA</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tryptophan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deaminase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IND</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tryptophan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indole production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VP</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Na pyruvate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acetoin production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GEL</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charcoal gelatin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gelatinase</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GLU</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Glucose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MAN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Mannitol</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INO</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Inositol</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SOR</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Sorbitol</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RHA</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Rhamnose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SAC</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Sucrose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MEL</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Melibiose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AMY</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amygdalin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ARA</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Arabinose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fermentation/oxidation</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980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OX</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Oxidase</a:t>
                      </a:r>
                      <a:endParaRPr kumimoji="1" lang="en-US" sz="19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oxidase</a:t>
                      </a:r>
                      <a:endParaRPr kumimoji="1" lang="en-US" sz="19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marL="70275" marR="70275" marT="35137" marB="35137"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 xmlns:p14="http://schemas.microsoft.com/office/powerpoint/2010/main" val="379917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72819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cs typeface="Arial" pitchFamily="34" charset="0"/>
              </a:rPr>
              <a:t>Σύγχρονες/έμμεσες μέθοδοι μικροβιακής ανάλυσης </a:t>
            </a:r>
            <a:br>
              <a:rPr lang="el-GR" dirty="0">
                <a:cs typeface="Arial" pitchFamily="34" charset="0"/>
              </a:rPr>
            </a:br>
            <a:r>
              <a:rPr lang="el-GR" dirty="0" smtClean="0">
                <a:cs typeface="Arial" pitchFamily="34" charset="0"/>
              </a:rPr>
              <a:t>(</a:t>
            </a:r>
            <a:r>
              <a:rPr lang="en-GB" dirty="0" smtClean="0">
                <a:cs typeface="Arial" pitchFamily="34" charset="0"/>
              </a:rPr>
              <a:t>6</a:t>
            </a:r>
            <a:r>
              <a:rPr lang="el-GR" dirty="0" smtClean="0">
                <a:cs typeface="Arial" pitchFamily="34" charset="0"/>
              </a:rPr>
              <a:t> </a:t>
            </a:r>
            <a:r>
              <a:rPr lang="el-GR" dirty="0">
                <a:cs typeface="Arial" pitchFamily="34" charset="0"/>
              </a:rPr>
              <a:t>από </a:t>
            </a:r>
            <a:r>
              <a:rPr lang="el-GR" dirty="0" smtClean="0">
                <a:cs typeface="Arial" pitchFamily="34" charset="0"/>
              </a:rPr>
              <a:t>8)</a:t>
            </a:r>
            <a:endParaRPr lang="el-GR" dirty="0">
              <a:latin typeface="+mn-lt"/>
            </a:endParaRPr>
          </a:p>
        </p:txBody>
      </p:sp>
      <p:sp>
        <p:nvSpPr>
          <p:cNvPr id="7" name="Rectangle 3" descr="Μέθοδοι Elisa, παραδείγματος χάρην μηχάνημα τύπου VIDAS®.&#10;"/>
          <p:cNvSpPr txBox="1">
            <a:spLocks noChangeArrowheads="1"/>
          </p:cNvSpPr>
          <p:nvPr/>
        </p:nvSpPr>
        <p:spPr>
          <a:xfrm>
            <a:off x="611560" y="2060848"/>
            <a:ext cx="8106172" cy="43204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l-GR" sz="2400" dirty="0"/>
              <a:t>Μέθοδοι </a:t>
            </a:r>
            <a:r>
              <a:rPr lang="en-US" sz="2400" dirty="0"/>
              <a:t>Elisa</a:t>
            </a:r>
            <a:r>
              <a:rPr lang="el-GR" sz="2400" dirty="0"/>
              <a:t>, π.χ. μηχάνημα τύπου </a:t>
            </a:r>
            <a:r>
              <a:rPr lang="en-US" sz="2400" i="1" dirty="0"/>
              <a:t>VIDAS</a:t>
            </a:r>
            <a:r>
              <a:rPr lang="en-US" sz="2400" i="1" dirty="0" smtClean="0">
                <a:cs typeface="Arial" pitchFamily="34" charset="0"/>
              </a:rPr>
              <a:t>®</a:t>
            </a:r>
            <a:r>
              <a:rPr lang="el-GR" sz="2400" i="1" dirty="0" smtClean="0">
                <a:cs typeface="Arial" pitchFamily="34" charset="0"/>
              </a:rPr>
              <a:t>.</a:t>
            </a:r>
            <a:endParaRPr lang="en-US" sz="2400" dirty="0">
              <a:cs typeface="Arial" pitchFamily="34" charset="0"/>
              <a:sym typeface="Symbol" pitchFamily="18" charset="2"/>
            </a:endParaRPr>
          </a:p>
        </p:txBody>
      </p:sp>
      <p:sp>
        <p:nvSpPr>
          <p:cNvPr id="2" name="Ορθογώνιο 1" descr="Πως δουλεύει;&#10;Πρόσδεση αντισώματος με τα αντιγόνα του &#10;      παθογόνου-στόχου (antigen capture).&#10;"/>
          <p:cNvSpPr/>
          <p:nvPr/>
        </p:nvSpPr>
        <p:spPr>
          <a:xfrm>
            <a:off x="580628" y="2732727"/>
            <a:ext cx="8106172" cy="1200329"/>
          </a:xfrm>
          <a:prstGeom prst="rect">
            <a:avLst/>
          </a:prstGeom>
        </p:spPr>
        <p:txBody>
          <a:bodyPr wrap="square">
            <a:spAutoFit/>
          </a:bodyPr>
          <a:lstStyle/>
          <a:p>
            <a:pPr>
              <a:defRPr/>
            </a:pPr>
            <a:r>
              <a:rPr kumimoji="1" lang="el-GR" sz="2400" dirty="0"/>
              <a:t>Πως </a:t>
            </a:r>
            <a:r>
              <a:rPr kumimoji="1" lang="el-GR" sz="2400" dirty="0" smtClean="0"/>
              <a:t>δουλεύει</a:t>
            </a:r>
            <a:r>
              <a:rPr kumimoji="1" lang="el-GR" sz="2400" dirty="0"/>
              <a:t>;</a:t>
            </a:r>
            <a:endParaRPr kumimoji="1" lang="en-US" sz="2400" dirty="0"/>
          </a:p>
          <a:p>
            <a:pPr marL="342900" indent="-342900">
              <a:buFontTx/>
              <a:buAutoNum type="arabicPeriod"/>
              <a:defRPr/>
            </a:pPr>
            <a:r>
              <a:rPr kumimoji="1" lang="el-GR" sz="2400" dirty="0"/>
              <a:t>Πρόσδεση αντισώματος με τα αντιγόνα του </a:t>
            </a:r>
            <a:r>
              <a:rPr kumimoji="1" lang="el-GR" sz="2400" dirty="0" smtClean="0"/>
              <a:t>παθογόνου -στόχου </a:t>
            </a:r>
            <a:r>
              <a:rPr kumimoji="1" lang="el-GR" sz="2400" dirty="0"/>
              <a:t>(</a:t>
            </a:r>
            <a:r>
              <a:rPr kumimoji="1" lang="en-US" sz="2400" dirty="0"/>
              <a:t>antigen capture</a:t>
            </a:r>
            <a:r>
              <a:rPr kumimoji="1" lang="en-US" sz="2400" dirty="0" smtClean="0"/>
              <a:t>)</a:t>
            </a:r>
            <a:r>
              <a:rPr kumimoji="1" lang="el-GR" sz="2400" dirty="0" smtClean="0"/>
              <a:t>.</a:t>
            </a:r>
            <a:endParaRPr kumimoji="1" lang="en-US" sz="2400" dirty="0"/>
          </a:p>
        </p:txBody>
      </p:sp>
      <p:pic>
        <p:nvPicPr>
          <p:cNvPr id="8" name="Picture 8" descr="Εικόνα.&#10;Πρόσδεση αντισώματος με τα αντιγόνα του παθογόνου -στόχου (antigen capture).&#10;"/>
          <p:cNvPicPr>
            <a:picLocks noChangeAspect="1" noChangeArrowheads="1"/>
          </p:cNvPicPr>
          <p:nvPr/>
        </p:nvPicPr>
        <p:blipFill>
          <a:blip r:embed="rId4" cstate="print"/>
          <a:srcRect/>
          <a:stretch>
            <a:fillRect/>
          </a:stretch>
        </p:blipFill>
        <p:spPr bwMode="auto">
          <a:xfrm>
            <a:off x="3419873" y="3933056"/>
            <a:ext cx="2664295" cy="2269237"/>
          </a:xfrm>
          <a:prstGeom prst="rect">
            <a:avLst/>
          </a:prstGeom>
          <a:noFill/>
          <a:ln w="9525">
            <a:noFill/>
            <a:miter lim="800000"/>
            <a:headEnd/>
            <a:tailEnd/>
          </a:ln>
        </p:spPr>
      </p:pic>
      <p:sp>
        <p:nvSpPr>
          <p:cNvPr id="6"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76497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cs typeface="Arial" pitchFamily="34" charset="0"/>
              </a:rPr>
              <a:t>Σύγχρονες/έμμεσες μέθοδοι μικροβιακής ανάλυσης </a:t>
            </a:r>
            <a:br>
              <a:rPr lang="el-GR" dirty="0">
                <a:cs typeface="Arial" pitchFamily="34" charset="0"/>
              </a:rPr>
            </a:br>
            <a:r>
              <a:rPr lang="el-GR" dirty="0" smtClean="0">
                <a:cs typeface="Arial" pitchFamily="34" charset="0"/>
              </a:rPr>
              <a:t>(</a:t>
            </a:r>
            <a:r>
              <a:rPr lang="en-GB" dirty="0" smtClean="0">
                <a:cs typeface="Arial" pitchFamily="34" charset="0"/>
              </a:rPr>
              <a:t>7</a:t>
            </a:r>
            <a:r>
              <a:rPr lang="el-GR" dirty="0" smtClean="0">
                <a:cs typeface="Arial" pitchFamily="34" charset="0"/>
              </a:rPr>
              <a:t> </a:t>
            </a:r>
            <a:r>
              <a:rPr lang="el-GR" dirty="0">
                <a:cs typeface="Arial" pitchFamily="34" charset="0"/>
              </a:rPr>
              <a:t>από </a:t>
            </a:r>
            <a:r>
              <a:rPr lang="el-GR" dirty="0" smtClean="0">
                <a:cs typeface="Arial" pitchFamily="34" charset="0"/>
              </a:rPr>
              <a:t>8)</a:t>
            </a:r>
            <a:endParaRPr lang="el-GR" dirty="0">
              <a:latin typeface="+mn-lt"/>
            </a:endParaRPr>
          </a:p>
        </p:txBody>
      </p:sp>
      <p:sp>
        <p:nvSpPr>
          <p:cNvPr id="2" name="Ορθογώνιο 1" descr="2. Ένα δεύτερο αντίσωμα ενωμένο με κατάλληλο φθορίζον ένζυμο συνδέεται με το αντιγόνο του παθογόνου-στόχου (sandwich assay). &#10;"/>
          <p:cNvSpPr/>
          <p:nvPr>
            <p:custDataLst>
              <p:tags r:id="rId2"/>
            </p:custDataLst>
          </p:nvPr>
        </p:nvSpPr>
        <p:spPr>
          <a:xfrm>
            <a:off x="467544" y="1861513"/>
            <a:ext cx="8219256" cy="1200329"/>
          </a:xfrm>
          <a:prstGeom prst="rect">
            <a:avLst/>
          </a:prstGeom>
        </p:spPr>
        <p:txBody>
          <a:bodyPr wrap="square">
            <a:spAutoFit/>
          </a:bodyPr>
          <a:lstStyle/>
          <a:p>
            <a:r>
              <a:rPr kumimoji="1" lang="en-US" sz="2400" dirty="0"/>
              <a:t>2. </a:t>
            </a:r>
            <a:r>
              <a:rPr kumimoji="1" lang="el-GR" sz="2400" dirty="0"/>
              <a:t>Ένα δεύτερο αντίσωμα ενωμένο με κατάλληλο φθορίζον ένζυμο συνδέεται με το αντιγόνο του παθογόνου-στόχου (</a:t>
            </a:r>
            <a:r>
              <a:rPr kumimoji="1" lang="en-US" sz="2400" dirty="0"/>
              <a:t>sandwich assay</a:t>
            </a:r>
            <a:r>
              <a:rPr kumimoji="1" lang="en-US" sz="2400" dirty="0" smtClean="0"/>
              <a:t>)</a:t>
            </a:r>
            <a:r>
              <a:rPr kumimoji="1" lang="el-GR" sz="2400" dirty="0" smtClean="0"/>
              <a:t>.</a:t>
            </a:r>
            <a:r>
              <a:rPr kumimoji="1" lang="en-US" sz="2400" dirty="0" smtClean="0"/>
              <a:t> </a:t>
            </a:r>
            <a:endParaRPr kumimoji="1" lang="en-US" sz="2400" dirty="0"/>
          </a:p>
        </p:txBody>
      </p:sp>
      <p:pic>
        <p:nvPicPr>
          <p:cNvPr id="6" name="Picture 27" descr="Εικόνα.&#10;Ένα δεύτερο αντίσωμα ενωμένο με κατάλληλο φθορίζον ένζυμο συνδέεται με το αντιγόνο του παθογόνου-στόχου (sandwich assay). &#10;"/>
          <p:cNvPicPr>
            <a:picLocks noChangeAspect="1" noChangeArrowheads="1"/>
          </p:cNvPicPr>
          <p:nvPr/>
        </p:nvPicPr>
        <p:blipFill>
          <a:blip r:embed="rId5" cstate="print"/>
          <a:srcRect/>
          <a:stretch>
            <a:fillRect/>
          </a:stretch>
        </p:blipFill>
        <p:spPr bwMode="auto">
          <a:xfrm>
            <a:off x="2492851" y="3364210"/>
            <a:ext cx="4168642" cy="2664296"/>
          </a:xfrm>
          <a:prstGeom prst="rect">
            <a:avLst/>
          </a:prstGeom>
          <a:noFill/>
          <a:ln w="9525">
            <a:noFill/>
            <a:miter lim="800000"/>
            <a:headEnd/>
            <a:tailEnd/>
          </a:ln>
        </p:spPr>
      </p:pic>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84026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cs typeface="Arial" pitchFamily="34" charset="0"/>
              </a:rPr>
              <a:t>Σύγχρονες/έμμεσες μέθοδοι μικροβιακής ανάλυσης </a:t>
            </a:r>
            <a:br>
              <a:rPr lang="el-GR" dirty="0">
                <a:cs typeface="Arial" pitchFamily="34" charset="0"/>
              </a:rPr>
            </a:br>
            <a:r>
              <a:rPr lang="el-GR" dirty="0" smtClean="0">
                <a:cs typeface="Arial" pitchFamily="34" charset="0"/>
              </a:rPr>
              <a:t>(8 </a:t>
            </a:r>
            <a:r>
              <a:rPr lang="el-GR" dirty="0">
                <a:cs typeface="Arial" pitchFamily="34" charset="0"/>
              </a:rPr>
              <a:t>από 8)</a:t>
            </a:r>
            <a:endParaRPr lang="el-GR" dirty="0">
              <a:latin typeface="+mn-lt"/>
            </a:endParaRPr>
          </a:p>
        </p:txBody>
      </p:sp>
      <p:sp>
        <p:nvSpPr>
          <p:cNvPr id="2" name="Ορθογώνιο 1" descr="3. H ένταση του φθορισμού προκύπτει από την διπλή ένωση αντιγόνου με τα δύο αντισώματα μετριέται στο φωτόμετρο ELISA (Detection). &#10;"/>
          <p:cNvSpPr/>
          <p:nvPr>
            <p:custDataLst>
              <p:tags r:id="rId2"/>
            </p:custDataLst>
          </p:nvPr>
        </p:nvSpPr>
        <p:spPr>
          <a:xfrm>
            <a:off x="467544" y="1884888"/>
            <a:ext cx="8219256" cy="1200329"/>
          </a:xfrm>
          <a:prstGeom prst="rect">
            <a:avLst/>
          </a:prstGeom>
        </p:spPr>
        <p:txBody>
          <a:bodyPr wrap="square">
            <a:spAutoFit/>
          </a:bodyPr>
          <a:lstStyle/>
          <a:p>
            <a:r>
              <a:rPr kumimoji="1" lang="en-US" sz="2400" dirty="0"/>
              <a:t>3. H </a:t>
            </a:r>
            <a:r>
              <a:rPr kumimoji="1" lang="el-GR" sz="2400" dirty="0"/>
              <a:t>ένταση του φθορισμού προκύπτει από την διπλή ένωση αντιγόνου με τα δύο αντισώματα μετριέται στο φωτόμετρο </a:t>
            </a:r>
            <a:r>
              <a:rPr kumimoji="1" lang="en-US" sz="2400" dirty="0"/>
              <a:t>ELISA (Detection</a:t>
            </a:r>
            <a:r>
              <a:rPr kumimoji="1" lang="en-US" sz="2400" dirty="0" smtClean="0"/>
              <a:t>)</a:t>
            </a:r>
            <a:r>
              <a:rPr kumimoji="1" lang="el-GR" sz="2400" dirty="0" smtClean="0"/>
              <a:t>.</a:t>
            </a:r>
            <a:r>
              <a:rPr kumimoji="1" lang="en-US" sz="2400" dirty="0" smtClean="0"/>
              <a:t> </a:t>
            </a:r>
            <a:endParaRPr kumimoji="1" lang="en-US" sz="2400" dirty="0"/>
          </a:p>
        </p:txBody>
      </p:sp>
      <p:pic>
        <p:nvPicPr>
          <p:cNvPr id="6" name="Picture 47" descr="Εικόνα.&#10;Φωτόμετρο ELISA (Detection). &#10;"/>
          <p:cNvPicPr>
            <a:picLocks noGrp="1" noChangeAspect="1" noChangeArrowheads="1"/>
          </p:cNvPicPr>
          <p:nvPr>
            <p:ph sz="half" idx="2"/>
          </p:nvPr>
        </p:nvPicPr>
        <p:blipFill>
          <a:blip r:embed="rId4" cstate="print"/>
          <a:srcRect/>
          <a:stretch>
            <a:fillRect/>
          </a:stretch>
        </p:blipFill>
        <p:spPr>
          <a:xfrm>
            <a:off x="2430227" y="3113395"/>
            <a:ext cx="3940063" cy="2999763"/>
          </a:xfrm>
          <a:noFill/>
        </p:spPr>
      </p:pic>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 xmlns:p14="http://schemas.microsoft.com/office/powerpoint/2010/main" val="2066756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4525963"/>
          </a:xfrm>
        </p:spPr>
        <p:txBody>
          <a:bodyPr>
            <a:normAutofit fontScale="92500"/>
          </a:bodyPr>
          <a:lstStyle/>
          <a:p>
            <a:pPr>
              <a:buNone/>
            </a:pPr>
            <a:r>
              <a:rPr lang="en-US" altLang="el-GR" dirty="0" smtClean="0">
                <a:latin typeface="Calibri" panose="020F0502020204030204" pitchFamily="34" charset="0"/>
              </a:rPr>
              <a:t>    </a:t>
            </a:r>
            <a:r>
              <a:rPr lang="el-GR" altLang="el-GR" dirty="0" smtClean="0">
                <a:latin typeface="Calibri" panose="020F0502020204030204" pitchFamily="34" charset="0"/>
              </a:rPr>
              <a:t>Δηλώνεται </a:t>
            </a:r>
            <a:r>
              <a:rPr lang="el-GR" altLang="el-GR" dirty="0" smtClean="0">
                <a:latin typeface="Calibri" panose="020F0502020204030204" pitchFamily="34" charset="0"/>
              </a:rPr>
              <a:t>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dirty="0" smtClean="0">
                <a:latin typeface="Calibri" panose="020F0502020204030204" pitchFamily="34" charset="0"/>
                <a:hlinkClick r:id="rId2"/>
              </a:rPr>
              <a:t>https://www.google.gr/imghp?hl=el&amp;tab=wi&amp;ei=Z2ktVv-1NYO5swHG2rH4Ag&amp;ved=0CBEQqi4oAQ</a:t>
            </a:r>
            <a:r>
              <a:rPr lang="el-GR" altLang="el-GR" dirty="0" smtClean="0">
                <a:latin typeface="Calibri" panose="020F0502020204030204" pitchFamily="34" charset="0"/>
              </a:rPr>
              <a:t> (εικόνες </a:t>
            </a:r>
            <a:r>
              <a:rPr lang="en-US" altLang="el-GR" dirty="0" smtClean="0">
                <a:latin typeface="Calibri" panose="020F0502020204030204" pitchFamily="34" charset="0"/>
              </a:rPr>
              <a:t>google.com)</a:t>
            </a:r>
            <a:r>
              <a:rPr lang="el-GR" altLang="el-GR" dirty="0" smtClean="0">
                <a:latin typeface="Calibri" panose="020F0502020204030204" pitchFamily="34" charset="0"/>
              </a:rPr>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xmlns=""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Η εξοικείωση των φοιτητών με τα παρακάτω:</a:t>
            </a:r>
          </a:p>
          <a:p>
            <a:pPr>
              <a:buNone/>
            </a:pPr>
            <a:r>
              <a:rPr lang="el-GR" sz="2800" dirty="0" smtClean="0"/>
              <a:t>	Περιγραφή και απεικόνιση των συμβατικών και σύγχρονων μεθόδων εργαστηριακής μικροβιολογικής ανάλυσης, με ή χωρίς χρήση θρεπτικών υποστρωμάτων, ή αυτοματοποιημένων βιοχημικών-μοριακών τεχνικών ή σύνθετου εξοπλισμού</a:t>
            </a:r>
            <a:endParaRPr lang="el-GR" sz="2800"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t>Περιγραφή και απεικόνιση των συμβατικών και σύγχρονων μεθόδων εργαστηριακής μικροβιολογικής ανάλυσης, με ή χωρίς χρήση θρεπτικών υποστρωμάτων, ή αυτοματοποιημένων βιοχημικών-μοριακών τεχνικών ή σύνθετου εξοπλισμού</a:t>
            </a:r>
            <a:endParaRPr lang="el-GR" sz="2800" dirty="0"/>
          </a:p>
        </p:txBody>
      </p:sp>
      <p:sp>
        <p:nvSpPr>
          <p:cNvPr id="5" name="Θέση υποσέλιδου 3" descr="."/>
          <p:cNvSpPr txBox="1">
            <a:spLocks/>
          </p:cNvSpPr>
          <p:nvPr/>
        </p:nvSpPr>
        <p:spPr>
          <a:xfrm>
            <a:off x="2909727"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2016224"/>
          </a:xfrm>
        </p:spPr>
        <p:txBody>
          <a:bodyPr>
            <a:noAutofit/>
          </a:bodyPr>
          <a:lstStyle/>
          <a:p>
            <a:pPr eaLnBrk="0" hangingPunct="0"/>
            <a:r>
              <a:rPr lang="el-GR" dirty="0"/>
              <a:t>Συμβατικές μέθοδοι μικροβιολογικής </a:t>
            </a:r>
            <a:r>
              <a:rPr lang="el-GR" dirty="0" smtClean="0"/>
              <a:t>ανάλυσης </a:t>
            </a:r>
            <a:br>
              <a:rPr lang="el-GR" dirty="0" smtClean="0"/>
            </a:br>
            <a:r>
              <a:rPr lang="el-GR" dirty="0" smtClean="0"/>
              <a:t>(1 από 3)</a:t>
            </a:r>
            <a:endParaRPr lang="el-GR" dirty="0">
              <a:latin typeface="+mn-lt"/>
            </a:endParaRPr>
          </a:p>
        </p:txBody>
      </p:sp>
      <p:sp>
        <p:nvSpPr>
          <p:cNvPr id="7" name="Rectangle 330" descr="Χαρακτηριστικά: ευρύ φάσμα εφαρμογών, αξιόπιστες αλλά χρονοβόρες και σχετικά επίπονες (αποτελέσματα μετά από 1 μέχρι 5 μέρες),&#10;Προσδιορισμός αποικιών σε στερεό υπόστρωμα, (Καταμέτρηση/ανίχνευση σε τρυβλία έπειτα από επώαση).&#10;Μέθοδος ΜΡΝ (Most probable number technique),  (ανίχνευση ανάπτυξης σε δοκιμαστικούς σωλήνες διαδοχικών αραιώσεων με υγρό/στερεό υπόστρωμα, και στατιστική εκτίμηση του πιο πιθανού πληθυσμού),&#10;"/>
          <p:cNvSpPr>
            <a:spLocks noChangeArrowheads="1"/>
          </p:cNvSpPr>
          <p:nvPr/>
        </p:nvSpPr>
        <p:spPr bwMode="auto">
          <a:xfrm>
            <a:off x="467544" y="2132856"/>
            <a:ext cx="8219256" cy="33701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bIns="0">
            <a:spAutoFit/>
          </a:bodyPr>
          <a:lstStyle/>
          <a:p>
            <a:pPr marL="342900" indent="-342900">
              <a:buClr>
                <a:schemeClr val="tx1"/>
              </a:buClr>
              <a:buFont typeface="Wingdings" panose="05000000000000000000" pitchFamily="2" charset="2"/>
              <a:buChar char="§"/>
            </a:pPr>
            <a:r>
              <a:rPr lang="el-GR" sz="2400" i="1" u="sng" dirty="0">
                <a:solidFill>
                  <a:schemeClr val="accent4"/>
                </a:solidFill>
              </a:rPr>
              <a:t>Χαρακτηριστικά:</a:t>
            </a:r>
            <a:r>
              <a:rPr lang="en-US" sz="2400" dirty="0">
                <a:solidFill>
                  <a:schemeClr val="accent4"/>
                </a:solidFill>
              </a:rPr>
              <a:t> </a:t>
            </a:r>
            <a:r>
              <a:rPr lang="el-GR" sz="2400" dirty="0"/>
              <a:t>ευρύ φάσμα εφαρμογών, αξιόπιστες αλλά χρονοβόρες και σχετικά επίπονες (αποτελέσματα μετά από 1-5 μέρες</a:t>
            </a:r>
            <a:r>
              <a:rPr lang="el-GR" sz="2400" dirty="0" smtClean="0"/>
              <a:t>),</a:t>
            </a:r>
            <a:endParaRPr lang="en-US" sz="2400" dirty="0"/>
          </a:p>
          <a:p>
            <a:pPr marL="342900" indent="-342900">
              <a:buClr>
                <a:schemeClr val="tx1"/>
              </a:buClr>
              <a:buFont typeface="Wingdings" panose="05000000000000000000" pitchFamily="2" charset="2"/>
              <a:buChar char="§"/>
            </a:pPr>
            <a:r>
              <a:rPr lang="el-GR" sz="2400" dirty="0">
                <a:solidFill>
                  <a:schemeClr val="accent4"/>
                </a:solidFill>
              </a:rPr>
              <a:t>Προσδιορισμός αποικιών σε στερεό </a:t>
            </a:r>
            <a:r>
              <a:rPr lang="el-GR" sz="2400" dirty="0" smtClean="0">
                <a:solidFill>
                  <a:schemeClr val="accent4"/>
                </a:solidFill>
              </a:rPr>
              <a:t>υπόστρωμα, </a:t>
            </a:r>
            <a:r>
              <a:rPr lang="el-GR" sz="2400" dirty="0"/>
              <a:t>(</a:t>
            </a:r>
            <a:r>
              <a:rPr lang="el-GR" sz="2400" dirty="0" smtClean="0"/>
              <a:t>Καταμέτρηση / ανίχνευση </a:t>
            </a:r>
            <a:r>
              <a:rPr lang="el-GR" sz="2400" dirty="0"/>
              <a:t>σε τρυβλία έπειτα από επώαση</a:t>
            </a:r>
            <a:r>
              <a:rPr lang="el-GR" sz="2400" dirty="0" smtClean="0"/>
              <a:t>).</a:t>
            </a:r>
            <a:endParaRPr lang="en-US" sz="2400" dirty="0">
              <a:sym typeface="Symbol" pitchFamily="18" charset="2"/>
            </a:endParaRPr>
          </a:p>
          <a:p>
            <a:pPr marL="342900" indent="-342900">
              <a:buClr>
                <a:schemeClr val="tx1"/>
              </a:buClr>
              <a:buFont typeface="Wingdings" panose="05000000000000000000" pitchFamily="2" charset="2"/>
              <a:buChar char="§"/>
            </a:pPr>
            <a:r>
              <a:rPr lang="el-GR" sz="2400" dirty="0">
                <a:solidFill>
                  <a:schemeClr val="accent4"/>
                </a:solidFill>
                <a:sym typeface="Symbol" pitchFamily="18" charset="2"/>
              </a:rPr>
              <a:t>Μέθοδος ΜΡΝ (</a:t>
            </a:r>
            <a:r>
              <a:rPr lang="en-US" sz="2400" dirty="0">
                <a:solidFill>
                  <a:schemeClr val="accent4"/>
                </a:solidFill>
                <a:sym typeface="Symbol" pitchFamily="18" charset="2"/>
              </a:rPr>
              <a:t>Most probable number technique</a:t>
            </a:r>
            <a:r>
              <a:rPr lang="el-GR" sz="2400" dirty="0" smtClean="0">
                <a:solidFill>
                  <a:schemeClr val="accent4"/>
                </a:solidFill>
                <a:sym typeface="Symbol" pitchFamily="18" charset="2"/>
              </a:rPr>
              <a:t>), </a:t>
            </a:r>
            <a:r>
              <a:rPr lang="en-US" sz="2400" dirty="0" smtClean="0">
                <a:solidFill>
                  <a:schemeClr val="accent4"/>
                </a:solidFill>
                <a:sym typeface="Symbol" pitchFamily="18" charset="2"/>
              </a:rPr>
              <a:t> </a:t>
            </a:r>
            <a:r>
              <a:rPr lang="en-US" sz="2400" dirty="0">
                <a:sym typeface="Symbol" pitchFamily="18" charset="2"/>
              </a:rPr>
              <a:t>(</a:t>
            </a:r>
            <a:r>
              <a:rPr lang="el-GR" sz="2400" dirty="0">
                <a:sym typeface="Symbol" pitchFamily="18" charset="2"/>
              </a:rPr>
              <a:t>ανίχνευση ανάπτυξης σε δοκιμαστικούς σωλήνες διαδοχικών αραιώσεων με υγρό/στερεό υπόστρωμα, και στατιστική εκτίμηση του πιο πιθανού πληθυσμού</a:t>
            </a:r>
            <a:r>
              <a:rPr lang="el-GR" sz="2400" dirty="0" smtClean="0">
                <a:sym typeface="Symbol" pitchFamily="18" charset="2"/>
              </a:rPr>
              <a:t>),</a:t>
            </a:r>
            <a:endParaRPr lang="en-US" sz="2400" dirty="0">
              <a:sym typeface="Symbol" pitchFamily="18" charset="2"/>
            </a:endParaRPr>
          </a:p>
        </p:txBody>
      </p:sp>
      <p:sp>
        <p:nvSpPr>
          <p:cNvPr id="5" name="Θέση υποσέλιδου 3" descr="."/>
          <p:cNvSpPr txBox="1">
            <a:spLocks/>
          </p:cNvSpPr>
          <p:nvPr/>
        </p:nvSpPr>
        <p:spPr>
          <a:xfrm>
            <a:off x="3120356"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2016224"/>
          </a:xfrm>
        </p:spPr>
        <p:txBody>
          <a:bodyPr>
            <a:noAutofit/>
          </a:bodyPr>
          <a:lstStyle/>
          <a:p>
            <a:pPr eaLnBrk="0" hangingPunct="0"/>
            <a:r>
              <a:rPr lang="el-GR" dirty="0"/>
              <a:t>Συμβατικές μέθοδοι μικροβιολογικής ανάλυσης </a:t>
            </a:r>
            <a:br>
              <a:rPr lang="el-GR" dirty="0"/>
            </a:br>
            <a:r>
              <a:rPr lang="el-GR" dirty="0" smtClean="0"/>
              <a:t>(2 </a:t>
            </a:r>
            <a:r>
              <a:rPr lang="el-GR" dirty="0"/>
              <a:t>από 3)</a:t>
            </a:r>
            <a:endParaRPr lang="el-GR" dirty="0">
              <a:latin typeface="+mn-lt"/>
            </a:endParaRPr>
          </a:p>
        </p:txBody>
      </p:sp>
      <p:sp>
        <p:nvSpPr>
          <p:cNvPr id="20" name="Rectangle 17" descr="Βιοχημικά τεστ (για τον προσδιορισμό συγκεκριμένων γενών/ειδών μικροβίων, με βάση της βιοχημικές/φυσιολογικές τους ιδιότητες, παραδείγματος χάρην τεστ οξειδάσης, καταλάσης, κοαγκουλάσης, υδρόλυση σακχάρων, τεστ ινδόλης, ανάπτυξη σε διαλύματα αλάτων, χολικών οξέων, διαφορετικές θερμοκρασίες, και λοιπά).&#10;"/>
          <p:cNvSpPr txBox="1">
            <a:spLocks noChangeArrowheads="1"/>
          </p:cNvSpPr>
          <p:nvPr>
            <p:custDataLst>
              <p:tags r:id="rId2"/>
            </p:custDataLst>
          </p:nvPr>
        </p:nvSpPr>
        <p:spPr>
          <a:xfrm>
            <a:off x="543719" y="2564904"/>
            <a:ext cx="8219256" cy="23762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Clr>
                <a:schemeClr val="tx1"/>
              </a:buClr>
              <a:buFont typeface="Wingdings" panose="05000000000000000000" pitchFamily="2" charset="2"/>
              <a:buChar char="§"/>
            </a:pPr>
            <a:r>
              <a:rPr lang="el-GR" sz="2400" dirty="0">
                <a:solidFill>
                  <a:schemeClr val="accent4"/>
                </a:solidFill>
              </a:rPr>
              <a:t>Βιοχημικά τεστ </a:t>
            </a:r>
            <a:r>
              <a:rPr lang="el-GR" sz="2400" dirty="0"/>
              <a:t>(για τον προσδιορισμό συγκεκριμένων γενών/ειδών μικροβίων, με βάση της βιοχημικές/φυσιολογικές τους ιδιότητες, π.χ. τεστ </a:t>
            </a:r>
            <a:r>
              <a:rPr lang="el-GR" sz="2400" dirty="0" err="1"/>
              <a:t>οξειδάσης</a:t>
            </a:r>
            <a:r>
              <a:rPr lang="el-GR" sz="2400" dirty="0"/>
              <a:t>, </a:t>
            </a:r>
            <a:r>
              <a:rPr lang="el-GR" sz="2400" dirty="0" err="1"/>
              <a:t>καταλάσης</a:t>
            </a:r>
            <a:r>
              <a:rPr lang="el-GR" sz="2400" dirty="0"/>
              <a:t>, </a:t>
            </a:r>
            <a:r>
              <a:rPr lang="el-GR" sz="2400" dirty="0" err="1"/>
              <a:t>κοαγκουλάσης</a:t>
            </a:r>
            <a:r>
              <a:rPr lang="el-GR" sz="2400" dirty="0"/>
              <a:t>, υδρόλυση σακχάρων, τεστ </a:t>
            </a:r>
            <a:r>
              <a:rPr lang="el-GR" sz="2400" dirty="0" err="1"/>
              <a:t>ινδόλης</a:t>
            </a:r>
            <a:r>
              <a:rPr lang="el-GR" sz="2400" dirty="0"/>
              <a:t>, ανάπτυξη σε διαλύματα αλάτων, χολικών οξέων, διαφορετικές θερμοκρασίες, κλπ</a:t>
            </a:r>
            <a:r>
              <a:rPr lang="el-GR" sz="2400" dirty="0" smtClean="0"/>
              <a:t>).</a:t>
            </a:r>
            <a:endParaRPr lang="en-US" sz="2400" dirty="0"/>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7384"/>
            <a:ext cx="8352928" cy="2016224"/>
          </a:xfrm>
        </p:spPr>
        <p:txBody>
          <a:bodyPr>
            <a:noAutofit/>
          </a:bodyPr>
          <a:lstStyle/>
          <a:p>
            <a:pPr eaLnBrk="0" hangingPunct="0"/>
            <a:r>
              <a:rPr lang="el-GR" dirty="0"/>
              <a:t>Συμβατικές μέθοδοι μικροβιολογικής ανάλυσης </a:t>
            </a:r>
            <a:br>
              <a:rPr lang="el-GR" dirty="0"/>
            </a:br>
            <a:r>
              <a:rPr lang="el-GR" dirty="0" smtClean="0"/>
              <a:t>(3 </a:t>
            </a:r>
            <a:r>
              <a:rPr lang="el-GR" dirty="0"/>
              <a:t>από 3)</a:t>
            </a:r>
            <a:endParaRPr lang="el-GR" dirty="0">
              <a:latin typeface="+mn-lt"/>
            </a:endParaRPr>
          </a:p>
        </p:txBody>
      </p:sp>
      <p:pic>
        <p:nvPicPr>
          <p:cNvPr id="8" name="Picture 4" descr="Σχηματική αναπαράσταση συμβατικών μεθόδων ανάλυσης."/>
          <p:cNvPicPr>
            <a:picLocks noChangeAspect="1" noChangeArrowheads="1"/>
          </p:cNvPicPr>
          <p:nvPr/>
        </p:nvPicPr>
        <p:blipFill>
          <a:blip r:embed="rId4" cstate="print"/>
          <a:srcRect/>
          <a:stretch>
            <a:fillRect/>
          </a:stretch>
        </p:blipFill>
        <p:spPr>
          <a:xfrm>
            <a:off x="2339752" y="1982368"/>
            <a:ext cx="4588371" cy="4326952"/>
          </a:xfrm>
          <a:prstGeom prst="rect">
            <a:avLst/>
          </a:prstGeom>
          <a:noFill/>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7384"/>
            <a:ext cx="8352928" cy="1944216"/>
          </a:xfrm>
        </p:spPr>
        <p:txBody>
          <a:bodyPr>
            <a:noAutofit/>
          </a:bodyPr>
          <a:lstStyle/>
          <a:p>
            <a:pPr eaLnBrk="0" hangingPunct="0"/>
            <a:r>
              <a:rPr lang="el-GR" dirty="0">
                <a:latin typeface="+mn-lt"/>
                <a:cs typeface="Arial" pitchFamily="34" charset="0"/>
              </a:rPr>
              <a:t>Σύγχρονες/έμμεσες μέθοδοι μικροβιακής </a:t>
            </a:r>
            <a:r>
              <a:rPr lang="el-GR" dirty="0" smtClean="0">
                <a:latin typeface="+mn-lt"/>
                <a:cs typeface="Arial" pitchFamily="34" charset="0"/>
              </a:rPr>
              <a:t>ανάλυσης </a:t>
            </a:r>
            <a:br>
              <a:rPr lang="el-GR" dirty="0" smtClean="0">
                <a:latin typeface="+mn-lt"/>
                <a:cs typeface="Arial" pitchFamily="34" charset="0"/>
              </a:rPr>
            </a:br>
            <a:r>
              <a:rPr lang="el-GR" dirty="0" smtClean="0">
                <a:latin typeface="+mn-lt"/>
                <a:cs typeface="Arial" pitchFamily="34" charset="0"/>
              </a:rPr>
              <a:t>(1 από 8)</a:t>
            </a:r>
            <a:endParaRPr lang="el-GR" dirty="0">
              <a:latin typeface="+mn-lt"/>
            </a:endParaRPr>
          </a:p>
        </p:txBody>
      </p:sp>
      <p:sp>
        <p:nvSpPr>
          <p:cNvPr id="20" name="Rectangle 17" descr="Χαρακτηριστικά: πολύ γρήγορες μέθοδοι (αποτελέσματα εντός λίγων ωρών ή λεπτών), με ελάχιστα αναλώσιμα αλλά ακριβό εξοπλισμό, περιορισμένη εφαρμογή, κυρίως για παθογόνα μικρόβια και ΟΜΧ,&#10;Μέτρηση ATP/φθορισμού/οπτικής πυκνότητας : Για καταμέτρηση ΟΜΧ, ή εκτίμηση του συνολικού μικροβιακού φορτίου, ή της αποτελεσματικότητας της απολύμανσης σε επιφάνειες, &#10;Ανοσολογικά τεστ τύπου ELISA (Immunological assays) : Ανίχνευση παθογόνων βακτηρίων, τοξινών τους ή μυκοτοξινών, (καθώς και φυτοφαρμάκων και αλλεργιογόνων),&#10;"/>
          <p:cNvSpPr txBox="1">
            <a:spLocks noChangeArrowheads="1"/>
          </p:cNvSpPr>
          <p:nvPr/>
        </p:nvSpPr>
        <p:spPr>
          <a:xfrm>
            <a:off x="543719" y="1844824"/>
            <a:ext cx="8219256" cy="457209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Clr>
                <a:schemeClr val="tx1"/>
              </a:buClr>
              <a:buFont typeface="Wingdings" panose="05000000000000000000" pitchFamily="2" charset="2"/>
              <a:buChar char="§"/>
            </a:pPr>
            <a:r>
              <a:rPr lang="el-GR" sz="2400" i="1" dirty="0" smtClean="0">
                <a:solidFill>
                  <a:schemeClr val="accent4"/>
                </a:solidFill>
              </a:rPr>
              <a:t>Χαρακτηριστικά</a:t>
            </a:r>
            <a:r>
              <a:rPr lang="en-US" sz="2400" i="1" dirty="0">
                <a:solidFill>
                  <a:schemeClr val="accent4"/>
                </a:solidFill>
              </a:rPr>
              <a:t>:</a:t>
            </a:r>
            <a:r>
              <a:rPr lang="en-US" sz="2400" dirty="0">
                <a:solidFill>
                  <a:schemeClr val="accent4"/>
                </a:solidFill>
              </a:rPr>
              <a:t> </a:t>
            </a:r>
            <a:r>
              <a:rPr lang="el-GR" sz="2400" dirty="0"/>
              <a:t>πολύ γρήγορες μέθοδοι (αποτελέσματα εντός λίγων ωρών ή λεπτών), με ελάχιστα αναλώσιμα αλλά ακριβό εξοπλισμό, περιορισμένη εφαρμογή, κυρίως για παθογόνα μικρόβια και </a:t>
            </a:r>
            <a:r>
              <a:rPr lang="el-GR" sz="2400" dirty="0" smtClean="0"/>
              <a:t>ΟΜΧ,</a:t>
            </a:r>
            <a:endParaRPr lang="en-US" sz="2400" dirty="0"/>
          </a:p>
          <a:p>
            <a:pPr marL="342900" indent="-342900" algn="l">
              <a:buClr>
                <a:schemeClr val="tx1"/>
              </a:buClr>
              <a:buFont typeface="Wingdings" panose="05000000000000000000" pitchFamily="2" charset="2"/>
              <a:buChar char="§"/>
            </a:pPr>
            <a:r>
              <a:rPr lang="el-GR" sz="2400" dirty="0">
                <a:solidFill>
                  <a:schemeClr val="accent4"/>
                </a:solidFill>
              </a:rPr>
              <a:t>Μέτρηση </a:t>
            </a:r>
            <a:r>
              <a:rPr lang="en-US" sz="2400" dirty="0">
                <a:solidFill>
                  <a:schemeClr val="accent4"/>
                </a:solidFill>
              </a:rPr>
              <a:t>ATP/</a:t>
            </a:r>
            <a:r>
              <a:rPr lang="el-GR" sz="2400" dirty="0">
                <a:solidFill>
                  <a:schemeClr val="accent4"/>
                </a:solidFill>
              </a:rPr>
              <a:t>φθορισμού</a:t>
            </a:r>
            <a:r>
              <a:rPr lang="en-US" sz="2400" dirty="0">
                <a:solidFill>
                  <a:schemeClr val="accent4"/>
                </a:solidFill>
              </a:rPr>
              <a:t>/</a:t>
            </a:r>
            <a:r>
              <a:rPr lang="el-GR" sz="2400" dirty="0">
                <a:solidFill>
                  <a:schemeClr val="accent4"/>
                </a:solidFill>
              </a:rPr>
              <a:t>οπτικής πυκνότητας</a:t>
            </a:r>
            <a:r>
              <a:rPr lang="en-US" sz="2400" dirty="0">
                <a:solidFill>
                  <a:schemeClr val="accent4"/>
                </a:solidFill>
              </a:rPr>
              <a:t> : </a:t>
            </a:r>
            <a:r>
              <a:rPr lang="el-GR" sz="2400" dirty="0"/>
              <a:t>Για καταμέτρηση ΟΜΧ, ή εκτίμηση του συνολικού μικροβιακού φορτίου, ή της αποτελεσματικότητας της απολύμανσης σε </a:t>
            </a:r>
            <a:r>
              <a:rPr lang="el-GR" sz="2400" dirty="0" smtClean="0"/>
              <a:t>επιφάνειες, </a:t>
            </a:r>
            <a:endParaRPr lang="en-US" sz="2400" dirty="0">
              <a:solidFill>
                <a:schemeClr val="accent4"/>
              </a:solidFill>
            </a:endParaRPr>
          </a:p>
          <a:p>
            <a:pPr marL="342900" indent="-342900" algn="l">
              <a:buClr>
                <a:schemeClr val="tx1"/>
              </a:buClr>
              <a:buFont typeface="Wingdings" panose="05000000000000000000" pitchFamily="2" charset="2"/>
              <a:buChar char="§"/>
            </a:pPr>
            <a:r>
              <a:rPr lang="el-GR" sz="2400" dirty="0">
                <a:solidFill>
                  <a:schemeClr val="accent4"/>
                </a:solidFill>
              </a:rPr>
              <a:t>Ανοσολογικά τεστ τύπου </a:t>
            </a:r>
            <a:r>
              <a:rPr lang="en-US" sz="2400" dirty="0">
                <a:solidFill>
                  <a:schemeClr val="accent4"/>
                </a:solidFill>
              </a:rPr>
              <a:t>ELISA (Immunological assays) : </a:t>
            </a:r>
            <a:r>
              <a:rPr lang="el-GR" sz="2400" dirty="0"/>
              <a:t>Ανίχνευση παθογόνων βακτηρίων, τοξινών τους ή </a:t>
            </a:r>
            <a:r>
              <a:rPr lang="el-GR" sz="2400" dirty="0" err="1"/>
              <a:t>μυκοτοξινών</a:t>
            </a:r>
            <a:r>
              <a:rPr lang="el-GR" sz="2400" dirty="0"/>
              <a:t>, (καθώς και φυτοφαρμάκων και αλλεργιογόνων</a:t>
            </a:r>
            <a:r>
              <a:rPr lang="el-GR" sz="2400" dirty="0" smtClean="0"/>
              <a:t>),</a:t>
            </a:r>
            <a:endParaRPr lang="en-US" sz="2400" dirty="0"/>
          </a:p>
        </p:txBody>
      </p:sp>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Συμβατικές και σύγχρονες μέθοδοι μικροβιολογικής ανάλυσης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 xmlns:p14="http://schemas.microsoft.com/office/powerpoint/2010/main" val="32456931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15/2014 7:53:01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8,4,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10,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20,7,6,4,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6,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7,2,8,6,12,"/>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2,6,5,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F7AEDAB-8398-4F6B-BE4A-218915D0F1E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7417</TotalTime>
  <Words>832</Words>
  <Application>Microsoft Office PowerPoint</Application>
  <PresentationFormat>On-screen Show (4:3)</PresentationFormat>
  <Paragraphs>176</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Γενική Μικροβιολογία </vt:lpstr>
      <vt:lpstr>Άδειες χρήσης </vt:lpstr>
      <vt:lpstr>Χρηματοδότηση </vt:lpstr>
      <vt:lpstr>Σκοποί  ενότητας</vt:lpstr>
      <vt:lpstr>Περιεχόμενα ενότητας</vt:lpstr>
      <vt:lpstr>Συμβατικές μέθοδοι μικροβιολογικής ανάλυσης  (1 από 3)</vt:lpstr>
      <vt:lpstr>Συμβατικές μέθοδοι μικροβιολογικής ανάλυσης  (2 από 3)</vt:lpstr>
      <vt:lpstr>Συμβατικές μέθοδοι μικροβιολογικής ανάλυσης  (3 από 3)</vt:lpstr>
      <vt:lpstr>Σύγχρονες/έμμεσες μέθοδοι μικροβιακής ανάλυσης  (1 από 8)</vt:lpstr>
      <vt:lpstr>Σύγχρονες/έμμεσες μέθοδοι μικροβιακής ανάλυσης  (2 από 8)</vt:lpstr>
      <vt:lpstr>Σύγχρονες/έμμεσες μέθοδοι μικροβιακής ανάλυσης  (3 από 8)</vt:lpstr>
      <vt:lpstr>Σύγχρονες/έμμεσες μέθοδοι μικροβιακής ανάλυσης  (4 από 8)</vt:lpstr>
      <vt:lpstr>Σύγχρονες/έμμεσες μέθοδοι μικροβιακής ανάλυσης  (5 από 8)</vt:lpstr>
      <vt:lpstr>Σύγχρονες/έμμεσες μέθοδοι μικροβιακής ανάλυσης  (6 από 8)</vt:lpstr>
      <vt:lpstr>Σύγχρονες/έμμεσες μέθοδοι μικροβιακής ανάλυσης  (7 από 8)</vt:lpstr>
      <vt:lpstr>Σύγχρονες/έμμεσες μέθοδοι μικροβιακής ανάλυσης  (8 από 8)</vt:lpstr>
      <vt:lpstr>Slide 17</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Μικροβιολογία: Συμβατικές και σύγχρονες μέθοδοι μικροβιολογικής ανάλυσης.</dc:title>
  <dc:creator>Ιωάννης Γιαβάσης</dc:creator>
  <cp:keywords>Συμβατικές και σύγχρονες μέθοδοι μικροβιολογικής ανάλυσης,</cp:keywords>
  <cp:lastModifiedBy>Alex</cp:lastModifiedBy>
  <cp:revision>619</cp:revision>
  <dcterms:created xsi:type="dcterms:W3CDTF">2012-09-06T09:03:05Z</dcterms:created>
  <dcterms:modified xsi:type="dcterms:W3CDTF">2015-11-05T12:42:36Z</dcterms:modified>
</cp:coreProperties>
</file>