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sldIdLst>
    <p:sldId id="335" r:id="rId3"/>
    <p:sldId id="336" r:id="rId4"/>
    <p:sldId id="280" r:id="rId5"/>
    <p:sldId id="281" r:id="rId6"/>
    <p:sldId id="282" r:id="rId7"/>
    <p:sldId id="283" r:id="rId8"/>
    <p:sldId id="284" r:id="rId9"/>
    <p:sldId id="344" r:id="rId10"/>
    <p:sldId id="286" r:id="rId11"/>
    <p:sldId id="287" r:id="rId12"/>
    <p:sldId id="288" r:id="rId13"/>
    <p:sldId id="289" r:id="rId14"/>
    <p:sldId id="290" r:id="rId15"/>
    <p:sldId id="291" r:id="rId16"/>
    <p:sldId id="292" r:id="rId17"/>
    <p:sldId id="293" r:id="rId18"/>
    <p:sldId id="294" r:id="rId19"/>
    <p:sldId id="343" r:id="rId20"/>
    <p:sldId id="258" r:id="rId21"/>
    <p:sldId id="259" r:id="rId22"/>
    <p:sldId id="348" r:id="rId23"/>
    <p:sldId id="349" r:id="rId24"/>
    <p:sldId id="350" r:id="rId25"/>
    <p:sldId id="351" r:id="rId26"/>
    <p:sldId id="352" r:id="rId27"/>
    <p:sldId id="353" r:id="rId28"/>
    <p:sldId id="342" r:id="rId29"/>
    <p:sldId id="346"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996600"/>
    <a:srgbClr val="3366FF"/>
    <a:srgbClr val="009999"/>
    <a:srgbClr val="0066FF"/>
    <a:srgbClr val="5F5F5F"/>
    <a:srgbClr val="66FF33"/>
    <a:srgbClr val="99FF33"/>
    <a:srgbClr val="0033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45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BE7B7E-D6CF-4BF5-8CB1-F0BB1C4DD0BB}" type="datetimeFigureOut">
              <a:rPr lang="el-GR" smtClean="0"/>
              <a:t>16/11/2015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70568C-A643-48FB-BDCC-0F1A23E20917}" type="slidenum">
              <a:rPr lang="el-GR" smtClean="0"/>
              <a:t>‹#›</a:t>
            </a:fld>
            <a:endParaRPr lang="el-GR"/>
          </a:p>
        </p:txBody>
      </p:sp>
    </p:spTree>
    <p:extLst>
      <p:ext uri="{BB962C8B-B14F-4D97-AF65-F5344CB8AC3E}">
        <p14:creationId xmlns:p14="http://schemas.microsoft.com/office/powerpoint/2010/main" val="3319173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solidFill>
                  <a:prstClr val="black"/>
                </a:solidFill>
              </a:rPr>
              <a:pPr/>
              <a:t>2</a:t>
            </a:fld>
            <a:endParaRPr lang="el-GR">
              <a:solidFill>
                <a:prstClr val="black"/>
              </a:solidFill>
            </a:endParaRP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3</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214512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A2304AF-6E2B-4C6A-AC11-0AC9A18D61B0}"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Εισαγωγή</a:t>
            </a:r>
            <a:endParaRPr lang="el-GR"/>
          </a:p>
        </p:txBody>
      </p:sp>
      <p:sp>
        <p:nvSpPr>
          <p:cNvPr id="6" name="Θέση αριθμού διαφάνειας 5"/>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2537153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B8D0E155-7C68-4D10-B374-5164B0B6076E}"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Εισαγωγή</a:t>
            </a:r>
            <a:endParaRPr lang="el-GR"/>
          </a:p>
        </p:txBody>
      </p:sp>
      <p:sp>
        <p:nvSpPr>
          <p:cNvPr id="6" name="Θέση αριθμού διαφάνειας 5"/>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1345210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87C0F0E-3785-4345-8794-BA2469A12A5C}"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Εισαγωγή</a:t>
            </a:r>
            <a:endParaRPr lang="el-GR"/>
          </a:p>
        </p:txBody>
      </p:sp>
      <p:sp>
        <p:nvSpPr>
          <p:cNvPr id="6" name="Θέση αριθμού διαφάνειας 5"/>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908278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4219084-0E6D-4512-B111-F2A902EB7097}"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Εισαγωγή</a:t>
            </a:r>
            <a:endParaRPr lang="el-GR"/>
          </a:p>
        </p:txBody>
      </p:sp>
      <p:sp>
        <p:nvSpPr>
          <p:cNvPr id="6" name="Θέση αριθμού διαφάνειας 5"/>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914514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74CB8C0-814E-466B-8205-38E4DC0147E2}" type="datetime1">
              <a:rPr lang="el-GR" smtClean="0"/>
              <a:t>16/11/2015</a:t>
            </a:fld>
            <a:endParaRPr lang="el-GR"/>
          </a:p>
        </p:txBody>
      </p:sp>
      <p:sp>
        <p:nvSpPr>
          <p:cNvPr id="5" name="Θέση υποσέλιδου 4"/>
          <p:cNvSpPr>
            <a:spLocks noGrp="1"/>
          </p:cNvSpPr>
          <p:nvPr>
            <p:ph type="ftr" sz="quarter" idx="11"/>
          </p:nvPr>
        </p:nvSpPr>
        <p:spPr/>
        <p:txBody>
          <a:bodyPr/>
          <a:lstStyle/>
          <a:p>
            <a:r>
              <a:rPr lang="el-GR" smtClean="0"/>
              <a:t>Εισαγωγή</a:t>
            </a:r>
            <a:endParaRPr lang="el-GR"/>
          </a:p>
        </p:txBody>
      </p:sp>
      <p:sp>
        <p:nvSpPr>
          <p:cNvPr id="6" name="Θέση αριθμού διαφάνειας 5"/>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99688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32A0B205-6536-4616-98FF-900E0AA6A365}"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Εισαγωγή</a:t>
            </a:r>
            <a:endParaRPr lang="el-GR"/>
          </a:p>
        </p:txBody>
      </p:sp>
      <p:sp>
        <p:nvSpPr>
          <p:cNvPr id="7" name="Θέση αριθμού διαφάνειας 6"/>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440984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2CAFDEA-340E-4CAB-93EF-07A765563948}" type="datetime1">
              <a:rPr lang="el-GR" smtClean="0"/>
              <a:t>16/11/2015</a:t>
            </a:fld>
            <a:endParaRPr lang="el-GR"/>
          </a:p>
        </p:txBody>
      </p:sp>
      <p:sp>
        <p:nvSpPr>
          <p:cNvPr id="8" name="Θέση υποσέλιδου 7"/>
          <p:cNvSpPr>
            <a:spLocks noGrp="1"/>
          </p:cNvSpPr>
          <p:nvPr>
            <p:ph type="ftr" sz="quarter" idx="11"/>
          </p:nvPr>
        </p:nvSpPr>
        <p:spPr/>
        <p:txBody>
          <a:bodyPr/>
          <a:lstStyle/>
          <a:p>
            <a:r>
              <a:rPr lang="el-GR" smtClean="0"/>
              <a:t>Εισαγωγή</a:t>
            </a:r>
            <a:endParaRPr lang="el-GR"/>
          </a:p>
        </p:txBody>
      </p:sp>
      <p:sp>
        <p:nvSpPr>
          <p:cNvPr id="9" name="Θέση αριθμού διαφάνειας 8"/>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419978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8614FA88-3DD2-4F8A-9FD5-A731843013F1}" type="datetime1">
              <a:rPr lang="el-GR" smtClean="0"/>
              <a:t>16/11/2015</a:t>
            </a:fld>
            <a:endParaRPr lang="el-GR"/>
          </a:p>
        </p:txBody>
      </p:sp>
      <p:sp>
        <p:nvSpPr>
          <p:cNvPr id="4" name="Θέση υποσέλιδου 3"/>
          <p:cNvSpPr>
            <a:spLocks noGrp="1"/>
          </p:cNvSpPr>
          <p:nvPr>
            <p:ph type="ftr" sz="quarter" idx="11"/>
          </p:nvPr>
        </p:nvSpPr>
        <p:spPr/>
        <p:txBody>
          <a:bodyPr/>
          <a:lstStyle/>
          <a:p>
            <a:r>
              <a:rPr lang="el-GR" smtClean="0"/>
              <a:t>Εισαγωγή</a:t>
            </a:r>
            <a:endParaRPr lang="el-GR"/>
          </a:p>
        </p:txBody>
      </p:sp>
      <p:sp>
        <p:nvSpPr>
          <p:cNvPr id="5" name="Θέση αριθμού διαφάνειας 4"/>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1935001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AD01B59-C501-4310-82EE-ABA4801AD573}" type="datetime1">
              <a:rPr lang="el-GR" smtClean="0"/>
              <a:t>16/11/2015</a:t>
            </a:fld>
            <a:endParaRPr lang="el-GR"/>
          </a:p>
        </p:txBody>
      </p:sp>
      <p:sp>
        <p:nvSpPr>
          <p:cNvPr id="3" name="Θέση υποσέλιδου 2"/>
          <p:cNvSpPr>
            <a:spLocks noGrp="1"/>
          </p:cNvSpPr>
          <p:nvPr>
            <p:ph type="ftr" sz="quarter" idx="11"/>
          </p:nvPr>
        </p:nvSpPr>
        <p:spPr/>
        <p:txBody>
          <a:bodyPr/>
          <a:lstStyle/>
          <a:p>
            <a:r>
              <a:rPr lang="el-GR" smtClean="0"/>
              <a:t>Εισαγωγή</a:t>
            </a:r>
            <a:endParaRPr lang="el-GR"/>
          </a:p>
        </p:txBody>
      </p:sp>
      <p:sp>
        <p:nvSpPr>
          <p:cNvPr id="4" name="Θέση αριθμού διαφάνειας 3"/>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2786048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7B1DE6C-3650-48F7-B5D7-C204AFD8BDB4}"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Εισαγωγή</a:t>
            </a:r>
            <a:endParaRPr lang="el-GR"/>
          </a:p>
        </p:txBody>
      </p:sp>
      <p:sp>
        <p:nvSpPr>
          <p:cNvPr id="7" name="Θέση αριθμού διαφάνειας 6"/>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2169034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129EC83C-0B42-4BAF-9A19-01C728E70404}" type="datetime1">
              <a:rPr lang="el-GR" smtClean="0"/>
              <a:t>16/11/2015</a:t>
            </a:fld>
            <a:endParaRPr lang="el-GR"/>
          </a:p>
        </p:txBody>
      </p:sp>
      <p:sp>
        <p:nvSpPr>
          <p:cNvPr id="6" name="Θέση υποσέλιδου 5"/>
          <p:cNvSpPr>
            <a:spLocks noGrp="1"/>
          </p:cNvSpPr>
          <p:nvPr>
            <p:ph type="ftr" sz="quarter" idx="11"/>
          </p:nvPr>
        </p:nvSpPr>
        <p:spPr/>
        <p:txBody>
          <a:bodyPr/>
          <a:lstStyle/>
          <a:p>
            <a:r>
              <a:rPr lang="el-GR" smtClean="0"/>
              <a:t>Εισαγωγή</a:t>
            </a:r>
            <a:endParaRPr lang="el-GR"/>
          </a:p>
        </p:txBody>
      </p:sp>
      <p:sp>
        <p:nvSpPr>
          <p:cNvPr id="7" name="Θέση αριθμού διαφάνειας 6"/>
          <p:cNvSpPr>
            <a:spLocks noGrp="1"/>
          </p:cNvSpPr>
          <p:nvPr>
            <p:ph type="sldNum" sz="quarter" idx="12"/>
          </p:nvPr>
        </p:nvSpPr>
        <p:spPr/>
        <p:txBody>
          <a:bodyPr/>
          <a:lstStyle/>
          <a:p>
            <a:fld id="{08BE3431-5762-4653-82B8-AB8F996390DC}" type="slidenum">
              <a:rPr lang="el-GR" smtClean="0"/>
              <a:t>‹#›</a:t>
            </a:fld>
            <a:endParaRPr lang="el-GR"/>
          </a:p>
        </p:txBody>
      </p:sp>
    </p:spTree>
    <p:extLst>
      <p:ext uri="{BB962C8B-B14F-4D97-AF65-F5344CB8AC3E}">
        <p14:creationId xmlns:p14="http://schemas.microsoft.com/office/powerpoint/2010/main" val="401294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9B0D7-487D-4C37-BAE8-404350064FFF}" type="datetime1">
              <a:rPr lang="el-GR" smtClean="0"/>
              <a:t>16/11/2015</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Εισαγωγή</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3431-5762-4653-82B8-AB8F996390DC}" type="slidenum">
              <a:rPr lang="el-GR" smtClean="0"/>
              <a:t>‹#›</a:t>
            </a:fld>
            <a:endParaRPr lang="el-GR"/>
          </a:p>
        </p:txBody>
      </p:sp>
    </p:spTree>
    <p:extLst>
      <p:ext uri="{BB962C8B-B14F-4D97-AF65-F5344CB8AC3E}">
        <p14:creationId xmlns:p14="http://schemas.microsoft.com/office/powerpoint/2010/main" val="269582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0.xml"/><Relationship Id="rId5" Type="http://schemas.openxmlformats.org/officeDocument/2006/relationships/image" Target="../media/image3.png"/><Relationship Id="rId4" Type="http://schemas.openxmlformats.org/officeDocument/2006/relationships/hyperlink" Target="http://www.edulll.g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cdev.teilar.gr/courses/FDT10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creativecommons.org/licenses/by-nc-sa/4.0/" TargetMode="External"/><Relationship Id="rId5" Type="http://schemas.openxmlformats.org/officeDocument/2006/relationships/image" Target="../media/image10.png"/><Relationship Id="rId4" Type="http://schemas.openxmlformats.org/officeDocument/2006/relationships/hyperlink" Target="%5b1%5d%20http:/creativecommons.org/licenses/by-nc-sa/4.0/"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food.oregonstate.edu/learn/starch.html" TargetMode="External"/><Relationship Id="rId7" Type="http://schemas.openxmlformats.org/officeDocument/2006/relationships/hyperlink" Target="http://users.sch.gr/thomalekos/piramida.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sch.gr/article/191" TargetMode="External"/><Relationship Id="rId5" Type="http://schemas.openxmlformats.org/officeDocument/2006/relationships/hyperlink" Target="http://www.cellsalive.com/ecoli.htm" TargetMode="External"/><Relationship Id="rId4" Type="http://schemas.openxmlformats.org/officeDocument/2006/relationships/hyperlink" Target="http://www.cellsalive.com/permissn.htm"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oldwayspt.org/resources/heritage-pyramids/asian-diet-pyramid" TargetMode="External"/><Relationship Id="rId2" Type="http://schemas.openxmlformats.org/officeDocument/2006/relationships/hyperlink" Target="http://oldwayspt.org/licensin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3.xml"/><Relationship Id="rId5" Type="http://schemas.openxmlformats.org/officeDocument/2006/relationships/slide" Target="slide7.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3" name="Εικόνα 1" descr="Λογότυπο του Τεϊ Θεσσαλίας." title="Λογότυπο του Ιδρύματος."/>
            <p:cNvPicPr>
              <a:picLocks noChangeAspect="1" noChangeArrowheads="1"/>
            </p:cNvPicPr>
            <p:nvPr/>
          </p:nvPicPr>
          <p:blipFill>
            <a:blip r:embed="rId3"/>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t>Τεχνολογικό Εκπαιδευτικό </a:t>
              </a:r>
            </a:p>
            <a:p>
              <a:pPr eaLnBrk="1" hangingPunct="1"/>
              <a:r>
                <a:rPr lang="el-GR" sz="2000" dirty="0"/>
                <a:t>Ίδρυμα Θεσσαλίας</a:t>
              </a:r>
            </a:p>
          </p:txBody>
        </p:sp>
      </p:grpSp>
      <p:sp>
        <p:nvSpPr>
          <p:cNvPr id="2" name="Τίτλος 1"/>
          <p:cNvSpPr>
            <a:spLocks noGrp="1"/>
          </p:cNvSpPr>
          <p:nvPr>
            <p:ph type="ctrTitle"/>
          </p:nvPr>
        </p:nvSpPr>
        <p:spPr>
          <a:xfrm>
            <a:off x="756864" y="1644551"/>
            <a:ext cx="7772400" cy="1280393"/>
          </a:xfrm>
        </p:spPr>
        <p:txBody>
          <a:bodyPr/>
          <a:lstStyle/>
          <a:p>
            <a:r>
              <a:rPr lang="el-GR" altLang="el-GR" b="1" dirty="0">
                <a:solidFill>
                  <a:srgbClr val="000000"/>
                </a:solidFill>
                <a:latin typeface="Calibri" panose="020F0502020204030204" pitchFamily="34" charset="0"/>
              </a:rPr>
              <a:t>Χημεία Τροφίμων</a:t>
            </a:r>
            <a:endParaRPr lang="el-GR" dirty="0"/>
          </a:p>
        </p:txBody>
      </p:sp>
      <p:sp>
        <p:nvSpPr>
          <p:cNvPr id="6" name="Θέση περιεχομένου 2"/>
          <p:cNvSpPr txBox="1">
            <a:spLocks/>
          </p:cNvSpPr>
          <p:nvPr/>
        </p:nvSpPr>
        <p:spPr>
          <a:xfrm>
            <a:off x="971600" y="2924944"/>
            <a:ext cx="7344816" cy="2592288"/>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0"/>
              </a:spcBef>
              <a:spcAft>
                <a:spcPts val="1800"/>
              </a:spcAft>
              <a:buNone/>
              <a:defRPr/>
            </a:pPr>
            <a:r>
              <a:rPr lang="el-GR" sz="2800" b="1" dirty="0" smtClean="0">
                <a:solidFill>
                  <a:prstClr val="black"/>
                </a:solidFill>
                <a:ea typeface="+mj-ea"/>
                <a:cs typeface="+mj-cs"/>
              </a:rPr>
              <a:t>Ενότητα </a:t>
            </a:r>
            <a:r>
              <a:rPr lang="en-US" sz="2800" b="1" dirty="0" smtClean="0">
                <a:solidFill>
                  <a:prstClr val="black"/>
                </a:solidFill>
                <a:ea typeface="+mj-ea"/>
                <a:cs typeface="+mj-cs"/>
              </a:rPr>
              <a:t>#</a:t>
            </a:r>
            <a:r>
              <a:rPr lang="el-GR" sz="2800" b="1" dirty="0" smtClean="0">
                <a:solidFill>
                  <a:prstClr val="black"/>
                </a:solidFill>
                <a:ea typeface="+mj-ea"/>
                <a:cs typeface="+mj-cs"/>
              </a:rPr>
              <a:t>1</a:t>
            </a:r>
            <a:r>
              <a:rPr lang="en-US" sz="2800" b="1" dirty="0" smtClean="0">
                <a:solidFill>
                  <a:prstClr val="black"/>
                </a:solidFill>
                <a:ea typeface="+mj-ea"/>
                <a:cs typeface="+mj-cs"/>
              </a:rPr>
              <a:t>:</a:t>
            </a:r>
            <a:r>
              <a:rPr lang="el-GR" sz="2800" b="1" dirty="0">
                <a:solidFill>
                  <a:prstClr val="black"/>
                </a:solidFill>
                <a:ea typeface="+mj-ea"/>
                <a:cs typeface="+mj-cs"/>
              </a:rPr>
              <a:t> </a:t>
            </a:r>
            <a:r>
              <a:rPr lang="el-GR" sz="2800" dirty="0" smtClean="0">
                <a:latin typeface="Calibri" panose="020F0502020204030204" pitchFamily="34" charset="0"/>
              </a:rPr>
              <a:t>Εισαγωγή </a:t>
            </a:r>
            <a:r>
              <a:rPr lang="el-GR" sz="2800" dirty="0">
                <a:latin typeface="Calibri" panose="020F0502020204030204" pitchFamily="34" charset="0"/>
              </a:rPr>
              <a:t>στην Επιστήμη </a:t>
            </a:r>
            <a:r>
              <a:rPr lang="el-GR" sz="2800" dirty="0" smtClean="0">
                <a:latin typeface="Calibri" panose="020F0502020204030204" pitchFamily="34" charset="0"/>
              </a:rPr>
              <a:t>Τροφίμων</a:t>
            </a:r>
            <a:endParaRPr lang="el-GR" sz="2800" dirty="0">
              <a:solidFill>
                <a:prstClr val="black"/>
              </a:solidFill>
              <a:latin typeface="Calibri" panose="020F0502020204030204" pitchFamily="34" charset="0"/>
              <a:cs typeface="Arial" charset="0"/>
            </a:endParaRPr>
          </a:p>
          <a:p>
            <a:pPr marL="0" indent="0" algn="ctr">
              <a:spcBef>
                <a:spcPts val="0"/>
              </a:spcBef>
              <a:spcAft>
                <a:spcPts val="1000"/>
              </a:spcAft>
              <a:buNone/>
              <a:defRPr/>
            </a:pPr>
            <a:r>
              <a:rPr lang="el-GR" sz="2800" dirty="0" smtClean="0">
                <a:solidFill>
                  <a:prstClr val="black"/>
                </a:solidFill>
                <a:ea typeface="+mj-ea"/>
                <a:cs typeface="+mj-cs"/>
              </a:rPr>
              <a:t> </a:t>
            </a:r>
            <a:r>
              <a:rPr lang="el-GR" sz="2800" dirty="0">
                <a:solidFill>
                  <a:prstClr val="black"/>
                </a:solidFill>
                <a:latin typeface="Calibri" panose="020F0502020204030204" pitchFamily="34" charset="0"/>
                <a:cs typeface="Arial" charset="0"/>
              </a:rPr>
              <a:t>Αθανάσιος </a:t>
            </a:r>
            <a:r>
              <a:rPr lang="el-GR" sz="2800" dirty="0" err="1" smtClean="0">
                <a:solidFill>
                  <a:prstClr val="black"/>
                </a:solidFill>
                <a:latin typeface="Calibri" panose="020F0502020204030204" pitchFamily="34" charset="0"/>
                <a:cs typeface="Arial" charset="0"/>
              </a:rPr>
              <a:t>Μανούρας</a:t>
            </a:r>
            <a:endParaRPr lang="el-GR" sz="2800" dirty="0" smtClean="0">
              <a:solidFill>
                <a:prstClr val="black"/>
              </a:solidFill>
              <a:ea typeface="+mj-ea"/>
              <a:cs typeface="+mj-cs"/>
            </a:endParaRP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Τεχνολογίας Γεωπονίας και Τεχνολογίας Τροφίμων και Διατροφής.</a:t>
            </a:r>
          </a:p>
          <a:p>
            <a:pPr marL="0" indent="0" algn="ctr">
              <a:spcBef>
                <a:spcPts val="0"/>
              </a:spcBef>
              <a:buNone/>
              <a:defRPr/>
            </a:pPr>
            <a:r>
              <a:rPr lang="el-GR" sz="2800" dirty="0">
                <a:solidFill>
                  <a:prstClr val="black"/>
                </a:solidFill>
              </a:rPr>
              <a:t>Τμήμα </a:t>
            </a:r>
            <a:r>
              <a:rPr lang="el-GR" sz="2800" dirty="0">
                <a:solidFill>
                  <a:prstClr val="black"/>
                </a:solidFill>
                <a:latin typeface="Calibri" panose="020F0502020204030204" pitchFamily="34" charset="0"/>
                <a:cs typeface="Arial" charset="0"/>
              </a:rPr>
              <a:t>Τεχνολογίας Τροφίμων</a:t>
            </a:r>
            <a:r>
              <a:rPr lang="el-GR" sz="2800" dirty="0" smtClean="0">
                <a:solidFill>
                  <a:prstClr val="black"/>
                </a:solidFill>
              </a:rPr>
              <a:t>. </a:t>
            </a:r>
            <a:endParaRPr lang="el-GR" sz="2800" dirty="0">
              <a:solidFill>
                <a:prstClr val="black"/>
              </a:solidFill>
            </a:endParaRPr>
          </a:p>
        </p:txBody>
      </p:sp>
      <p:pic>
        <p:nvPicPr>
          <p:cNvPr id="9" name="Εικόνα 2" descr=" Λογότυπο για άδειες χρήσης creative commons, b y, n c, s a "/>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5" tooltip="Μετάβαση σε www.edulll.gr"/>
          </p:cNvPr>
          <p:cNvPicPr>
            <a:picLocks noChangeAspect="1" noChangeArrowheads="1"/>
          </p:cNvPicPr>
          <p:nvPr/>
        </p:nvPicPr>
        <p:blipFill>
          <a:blip r:embed="rId6"/>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8079320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Δομή, ιδιότητες, </a:t>
            </a:r>
            <a:r>
              <a:rPr lang="el-GR" b="1" dirty="0" smtClean="0"/>
              <a:t>κατηγορίες</a:t>
            </a:r>
            <a:endParaRPr lang="el-GR" dirty="0"/>
          </a:p>
        </p:txBody>
      </p:sp>
      <p:sp>
        <p:nvSpPr>
          <p:cNvPr id="3" name="Θέση περιεχομένου 1"/>
          <p:cNvSpPr>
            <a:spLocks noGrp="1"/>
          </p:cNvSpPr>
          <p:nvPr>
            <p:ph sz="half" idx="1"/>
          </p:nvPr>
        </p:nvSpPr>
        <p:spPr>
          <a:xfrm>
            <a:off x="467544" y="1556792"/>
            <a:ext cx="4464496" cy="4824536"/>
          </a:xfrm>
        </p:spPr>
        <p:txBody>
          <a:bodyPr>
            <a:normAutofit/>
          </a:bodyPr>
          <a:lstStyle/>
          <a:p>
            <a:pPr marL="457200" indent="-457200">
              <a:spcBef>
                <a:spcPts val="0"/>
              </a:spcBef>
              <a:spcAft>
                <a:spcPts val="600"/>
              </a:spcAft>
              <a:buClr>
                <a:srgbClr val="0033CC"/>
              </a:buClr>
              <a:buFont typeface="Calibri" panose="020F0502020204030204" pitchFamily="34" charset="0"/>
              <a:buChar char="●"/>
            </a:pPr>
            <a:r>
              <a:rPr lang="el-GR" sz="2200" b="1" dirty="0" smtClean="0"/>
              <a:t>Τρόφιμα ζωικής προελεύσεως</a:t>
            </a:r>
            <a:r>
              <a:rPr lang="el-GR" sz="2200" dirty="0" smtClean="0"/>
              <a:t>:</a:t>
            </a:r>
          </a:p>
          <a:p>
            <a:pPr lvl="2" indent="-365760">
              <a:spcBef>
                <a:spcPts val="0"/>
              </a:spcBef>
              <a:buClr>
                <a:srgbClr val="FF6600"/>
              </a:buClr>
              <a:buFont typeface="Calibri" panose="020F0502020204030204" pitchFamily="34" charset="0"/>
              <a:buChar char="●"/>
            </a:pPr>
            <a:r>
              <a:rPr lang="el-GR" sz="2000" dirty="0" smtClean="0"/>
              <a:t>Κρέας και προϊόντα κρέατος.</a:t>
            </a:r>
          </a:p>
          <a:p>
            <a:pPr lvl="2" indent="-365760">
              <a:spcBef>
                <a:spcPts val="0"/>
              </a:spcBef>
              <a:buClr>
                <a:srgbClr val="FF6600"/>
              </a:buClr>
              <a:buFont typeface="Calibri" panose="020F0502020204030204" pitchFamily="34" charset="0"/>
              <a:buChar char="●"/>
            </a:pPr>
            <a:r>
              <a:rPr lang="el-GR" sz="2000" dirty="0" smtClean="0"/>
              <a:t>Πουλερικά.</a:t>
            </a:r>
          </a:p>
          <a:p>
            <a:pPr lvl="2" indent="-365760">
              <a:spcBef>
                <a:spcPts val="0"/>
              </a:spcBef>
              <a:buClr>
                <a:srgbClr val="FF6600"/>
              </a:buClr>
              <a:buFont typeface="Calibri" panose="020F0502020204030204" pitchFamily="34" charset="0"/>
              <a:buChar char="●"/>
            </a:pPr>
            <a:r>
              <a:rPr lang="el-GR" sz="2000" dirty="0" smtClean="0"/>
              <a:t>Γάλα και γαλακτοκομικά προϊόντα.</a:t>
            </a:r>
          </a:p>
          <a:p>
            <a:pPr lvl="2" indent="-365760">
              <a:spcBef>
                <a:spcPts val="0"/>
              </a:spcBef>
              <a:buClr>
                <a:srgbClr val="FF6600"/>
              </a:buClr>
              <a:buFont typeface="Calibri" panose="020F0502020204030204" pitchFamily="34" charset="0"/>
              <a:buChar char="●"/>
            </a:pPr>
            <a:r>
              <a:rPr lang="el-GR" sz="2000" dirty="0" smtClean="0"/>
              <a:t>Αυγά.</a:t>
            </a:r>
          </a:p>
          <a:p>
            <a:pPr lvl="2" indent="-365760">
              <a:spcBef>
                <a:spcPts val="0"/>
              </a:spcBef>
              <a:spcAft>
                <a:spcPts val="1200"/>
              </a:spcAft>
              <a:buClr>
                <a:srgbClr val="FF6600"/>
              </a:buClr>
              <a:buFont typeface="Calibri" panose="020F0502020204030204" pitchFamily="34" charset="0"/>
              <a:buChar char="●"/>
            </a:pPr>
            <a:r>
              <a:rPr lang="el-GR" sz="2000" dirty="0" smtClean="0"/>
              <a:t>Αλιεύματα.</a:t>
            </a:r>
          </a:p>
          <a:p>
            <a:pPr marL="457200" indent="-457200">
              <a:spcBef>
                <a:spcPts val="0"/>
              </a:spcBef>
              <a:spcAft>
                <a:spcPts val="600"/>
              </a:spcAft>
              <a:buClr>
                <a:srgbClr val="0033CC"/>
              </a:buClr>
              <a:buFont typeface="Calibri" panose="020F0502020204030204" pitchFamily="34" charset="0"/>
              <a:buChar char="●"/>
            </a:pPr>
            <a:r>
              <a:rPr lang="el-GR" sz="2200" b="1" dirty="0" smtClean="0"/>
              <a:t>Τρόφιμα φυτικής προελεύσεως</a:t>
            </a:r>
            <a:r>
              <a:rPr lang="el-GR" sz="2200" dirty="0" smtClean="0"/>
              <a:t>:</a:t>
            </a:r>
            <a:endParaRPr lang="el-GR" sz="2200" b="1" dirty="0" smtClean="0"/>
          </a:p>
          <a:p>
            <a:pPr lvl="2" indent="-365760">
              <a:spcBef>
                <a:spcPts val="0"/>
              </a:spcBef>
              <a:buClr>
                <a:srgbClr val="FF6600"/>
              </a:buClr>
              <a:buFont typeface="Calibri" panose="020F0502020204030204" pitchFamily="34" charset="0"/>
              <a:buChar char="●"/>
            </a:pPr>
            <a:r>
              <a:rPr lang="el-GR" sz="2000" dirty="0" smtClean="0"/>
              <a:t>Φρούτα.</a:t>
            </a:r>
          </a:p>
          <a:p>
            <a:pPr lvl="2" indent="-365760">
              <a:spcBef>
                <a:spcPts val="0"/>
              </a:spcBef>
              <a:buClr>
                <a:srgbClr val="FF6600"/>
              </a:buClr>
              <a:buFont typeface="Calibri" panose="020F0502020204030204" pitchFamily="34" charset="0"/>
              <a:buChar char="●"/>
            </a:pPr>
            <a:r>
              <a:rPr lang="el-GR" sz="2000" dirty="0" smtClean="0"/>
              <a:t>Λαχανικά.</a:t>
            </a:r>
          </a:p>
          <a:p>
            <a:pPr lvl="2" indent="-365760">
              <a:spcBef>
                <a:spcPts val="0"/>
              </a:spcBef>
              <a:buClr>
                <a:srgbClr val="FF6600"/>
              </a:buClr>
              <a:buFont typeface="Calibri" panose="020F0502020204030204" pitchFamily="34" charset="0"/>
              <a:buChar char="●"/>
            </a:pPr>
            <a:r>
              <a:rPr lang="el-GR" sz="2000" dirty="0" smtClean="0"/>
              <a:t>Έλαια.</a:t>
            </a:r>
          </a:p>
          <a:p>
            <a:pPr lvl="2" indent="-365760">
              <a:spcBef>
                <a:spcPts val="0"/>
              </a:spcBef>
              <a:buClr>
                <a:srgbClr val="FF6600"/>
              </a:buClr>
              <a:buFont typeface="Calibri" panose="020F0502020204030204" pitchFamily="34" charset="0"/>
              <a:buChar char="●"/>
            </a:pPr>
            <a:r>
              <a:rPr lang="el-GR" sz="2000" dirty="0" smtClean="0"/>
              <a:t>Δημητριακά.</a:t>
            </a:r>
          </a:p>
          <a:p>
            <a:pPr lvl="2" indent="-365760">
              <a:spcBef>
                <a:spcPts val="0"/>
              </a:spcBef>
              <a:buClr>
                <a:srgbClr val="FF6600"/>
              </a:buClr>
              <a:buFont typeface="Calibri" panose="020F0502020204030204" pitchFamily="34" charset="0"/>
              <a:buChar char="●"/>
            </a:pPr>
            <a:r>
              <a:rPr lang="el-GR" sz="2000" dirty="0" smtClean="0"/>
              <a:t>Όσπρια.</a:t>
            </a:r>
          </a:p>
          <a:p>
            <a:pPr lvl="2" indent="-365760">
              <a:spcBef>
                <a:spcPts val="0"/>
              </a:spcBef>
              <a:buClr>
                <a:srgbClr val="FF6600"/>
              </a:buClr>
              <a:buFont typeface="Calibri" panose="020F0502020204030204" pitchFamily="34" charset="0"/>
              <a:buChar char="●"/>
            </a:pPr>
            <a:r>
              <a:rPr lang="el-GR" sz="2000" dirty="0" smtClean="0"/>
              <a:t>Ζαχαρούχα προϊόντα.</a:t>
            </a:r>
            <a:endParaRPr lang="el-GR" sz="2000" dirty="0"/>
          </a:p>
        </p:txBody>
      </p:sp>
      <p:sp>
        <p:nvSpPr>
          <p:cNvPr id="6" name="Θέση περιεχομένου 2"/>
          <p:cNvSpPr>
            <a:spLocks noGrp="1"/>
          </p:cNvSpPr>
          <p:nvPr>
            <p:ph sz="half" idx="2"/>
          </p:nvPr>
        </p:nvSpPr>
        <p:spPr>
          <a:xfrm>
            <a:off x="5148064" y="1567333"/>
            <a:ext cx="3250704" cy="4525963"/>
          </a:xfrm>
        </p:spPr>
        <p:txBody>
          <a:bodyPr>
            <a:normAutofit/>
          </a:bodyPr>
          <a:lstStyle/>
          <a:p>
            <a:pPr marL="457200" indent="-457200">
              <a:spcBef>
                <a:spcPts val="0"/>
              </a:spcBef>
              <a:spcAft>
                <a:spcPts val="600"/>
              </a:spcAft>
              <a:buClr>
                <a:srgbClr val="0033CC"/>
              </a:buClr>
              <a:buFont typeface="Calibri" panose="020F0502020204030204" pitchFamily="34" charset="0"/>
              <a:buChar char="●"/>
            </a:pPr>
            <a:r>
              <a:rPr lang="el-GR" sz="2200" b="1" dirty="0" smtClean="0"/>
              <a:t>Ευφραντικά</a:t>
            </a:r>
            <a:r>
              <a:rPr lang="el-GR" sz="2200" dirty="0" smtClean="0"/>
              <a:t>:</a:t>
            </a:r>
            <a:endParaRPr lang="el-GR" sz="2200" b="1" dirty="0" smtClean="0"/>
          </a:p>
          <a:p>
            <a:pPr lvl="2" indent="-365760">
              <a:spcBef>
                <a:spcPts val="0"/>
              </a:spcBef>
              <a:buClr>
                <a:srgbClr val="FF6600"/>
              </a:buClr>
              <a:buFont typeface="Calibri" panose="020F0502020204030204" pitchFamily="34" charset="0"/>
              <a:buChar char="●"/>
            </a:pPr>
            <a:r>
              <a:rPr lang="el-GR" dirty="0" smtClean="0"/>
              <a:t>Αλκοολούχα ποτά.</a:t>
            </a:r>
          </a:p>
          <a:p>
            <a:pPr lvl="2" indent="-365760">
              <a:spcBef>
                <a:spcPts val="0"/>
              </a:spcBef>
              <a:buClr>
                <a:srgbClr val="FF6600"/>
              </a:buClr>
              <a:buFont typeface="Calibri" panose="020F0502020204030204" pitchFamily="34" charset="0"/>
              <a:buChar char="●"/>
            </a:pPr>
            <a:r>
              <a:rPr lang="el-GR" dirty="0" smtClean="0"/>
              <a:t>Αναψυκτικά.</a:t>
            </a:r>
          </a:p>
          <a:p>
            <a:pPr lvl="2" indent="-365760">
              <a:spcBef>
                <a:spcPts val="0"/>
              </a:spcBef>
              <a:buClr>
                <a:srgbClr val="FF6600"/>
              </a:buClr>
              <a:buFont typeface="Calibri" panose="020F0502020204030204" pitchFamily="34" charset="0"/>
              <a:buChar char="●"/>
            </a:pPr>
            <a:r>
              <a:rPr lang="el-GR" dirty="0" smtClean="0"/>
              <a:t>Αφεψήματα.</a:t>
            </a:r>
          </a:p>
          <a:p>
            <a:pPr lvl="2" indent="-365760">
              <a:spcBef>
                <a:spcPts val="0"/>
              </a:spcBef>
              <a:buClr>
                <a:srgbClr val="FF6600"/>
              </a:buClr>
              <a:buFont typeface="Calibri" panose="020F0502020204030204" pitchFamily="34" charset="0"/>
              <a:buChar char="●"/>
            </a:pPr>
            <a:r>
              <a:rPr lang="el-GR" dirty="0" smtClean="0"/>
              <a:t>Καρυκεύματα.</a:t>
            </a:r>
            <a:endParaRPr lang="el-GR" b="1"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10</a:t>
            </a:fld>
            <a:endParaRPr lang="el-GR" sz="1400">
              <a:solidFill>
                <a:schemeClr val="tx1"/>
              </a:solidFill>
            </a:endParaRPr>
          </a:p>
        </p:txBody>
      </p:sp>
    </p:spTree>
    <p:extLst>
      <p:ext uri="{BB962C8B-B14F-4D97-AF65-F5344CB8AC3E}">
        <p14:creationId xmlns:p14="http://schemas.microsoft.com/office/powerpoint/2010/main" val="3632045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Τεχνολογία τροφίμων</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spcAft>
                <a:spcPts val="1200"/>
              </a:spcAft>
              <a:buClr>
                <a:srgbClr val="0033CC"/>
              </a:buClr>
              <a:buFont typeface="Calibri" panose="020F0502020204030204" pitchFamily="34" charset="0"/>
              <a:buChar char="●"/>
            </a:pPr>
            <a:r>
              <a:rPr lang="el-GR" sz="2400" dirty="0" smtClean="0"/>
              <a:t>Η εφαρμογή των γνώσεων της επιστήμης των τροφίμων, για την παρασκευή τροφίμων από βασικές πρώτες ύλες και για τη συντήρηση, επεξεργασία, και βελτίωση της ποιότητάς τους.</a:t>
            </a:r>
          </a:p>
          <a:p>
            <a:pPr lvl="2" indent="-365760">
              <a:spcBef>
                <a:spcPts val="0"/>
              </a:spcBef>
              <a:spcAft>
                <a:spcPts val="1200"/>
              </a:spcAft>
              <a:buClr>
                <a:srgbClr val="FF6600"/>
              </a:buClr>
              <a:buFont typeface="Calibri" panose="020F0502020204030204" pitchFamily="34" charset="0"/>
              <a:buChar char="●"/>
            </a:pPr>
            <a:r>
              <a:rPr lang="el-GR" sz="2200" b="1" dirty="0" smtClean="0"/>
              <a:t>Επεξεργασία τροφίμων</a:t>
            </a:r>
            <a:r>
              <a:rPr lang="el-GR" sz="2200" dirty="0" smtClean="0"/>
              <a:t>:</a:t>
            </a:r>
          </a:p>
          <a:p>
            <a:pPr lvl="4" indent="-365760">
              <a:spcBef>
                <a:spcPts val="0"/>
              </a:spcBef>
              <a:spcAft>
                <a:spcPts val="600"/>
              </a:spcAft>
              <a:buClr>
                <a:srgbClr val="5F5F5F"/>
              </a:buClr>
              <a:buFont typeface="Calibri" panose="020F0502020204030204" pitchFamily="34" charset="0"/>
              <a:buChar char="●"/>
            </a:pPr>
            <a:r>
              <a:rPr lang="el-GR" dirty="0" smtClean="0"/>
              <a:t>Πρωτογενής.</a:t>
            </a:r>
          </a:p>
          <a:p>
            <a:pPr lvl="4" indent="-365760">
              <a:spcBef>
                <a:spcPts val="0"/>
              </a:spcBef>
              <a:spcAft>
                <a:spcPts val="600"/>
              </a:spcAft>
              <a:buClr>
                <a:srgbClr val="5F5F5F"/>
              </a:buClr>
              <a:buFont typeface="Calibri" panose="020F0502020204030204" pitchFamily="34" charset="0"/>
              <a:buChar char="●"/>
            </a:pPr>
            <a:r>
              <a:rPr lang="el-GR" dirty="0" smtClean="0"/>
              <a:t>Δευτερογενής.</a:t>
            </a:r>
          </a:p>
          <a:p>
            <a:pPr lvl="4" indent="-365760">
              <a:spcBef>
                <a:spcPts val="0"/>
              </a:spcBef>
              <a:spcAft>
                <a:spcPts val="600"/>
              </a:spcAft>
              <a:buClr>
                <a:srgbClr val="5F5F5F"/>
              </a:buClr>
              <a:buFont typeface="Calibri" panose="020F0502020204030204" pitchFamily="34" charset="0"/>
              <a:buChar char="●"/>
            </a:pPr>
            <a:r>
              <a:rPr lang="el-GR" dirty="0" smtClean="0"/>
              <a:t>Προϊόντα.</a:t>
            </a:r>
          </a:p>
          <a:p>
            <a:pPr lvl="4" indent="-365760">
              <a:spcBef>
                <a:spcPts val="0"/>
              </a:spcBef>
              <a:spcAft>
                <a:spcPts val="600"/>
              </a:spcAft>
              <a:buClr>
                <a:srgbClr val="5F5F5F"/>
              </a:buClr>
              <a:buFont typeface="Calibri" panose="020F0502020204030204" pitchFamily="34" charset="0"/>
              <a:buChar char="●"/>
            </a:pPr>
            <a:r>
              <a:rPr lang="el-GR" dirty="0" smtClean="0"/>
              <a:t>Ανάπτυξη προϊόντων.</a:t>
            </a:r>
          </a:p>
          <a:p>
            <a:pPr lvl="4" indent="-365760">
              <a:spcBef>
                <a:spcPts val="0"/>
              </a:spcBef>
              <a:spcAft>
                <a:spcPts val="600"/>
              </a:spcAft>
              <a:buClr>
                <a:srgbClr val="5F5F5F"/>
              </a:buClr>
              <a:buFont typeface="Calibri" panose="020F0502020204030204" pitchFamily="34" charset="0"/>
              <a:buChar char="●"/>
            </a:pPr>
            <a:r>
              <a:rPr lang="el-GR" dirty="0" smtClean="0"/>
              <a:t>Θρεπτική αξία προϊόντων.</a:t>
            </a:r>
          </a:p>
          <a:p>
            <a:pPr lvl="4" indent="-365760">
              <a:spcBef>
                <a:spcPts val="0"/>
              </a:spcBef>
              <a:spcAft>
                <a:spcPts val="600"/>
              </a:spcAft>
              <a:buClr>
                <a:srgbClr val="5F5F5F"/>
              </a:buClr>
              <a:buFont typeface="Calibri" panose="020F0502020204030204" pitchFamily="34" charset="0"/>
              <a:buChar char="●"/>
            </a:pPr>
            <a:r>
              <a:rPr lang="el-GR" dirty="0" smtClean="0"/>
              <a:t>Συντήρηση τροφίμων.</a:t>
            </a:r>
          </a:p>
          <a:p>
            <a:pPr>
              <a:spcBef>
                <a:spcPts val="0"/>
              </a:spcBef>
              <a:buClr>
                <a:srgbClr val="0033CC"/>
              </a:buClr>
              <a:buFont typeface="Calibri" panose="020F0502020204030204" pitchFamily="34" charset="0"/>
              <a:buChar char="●"/>
            </a:pPr>
            <a:endParaRPr lang="en-US"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στην Επιστήμη Τροφίμων</a:t>
            </a:r>
            <a:endParaRPr lang="el-GR" sz="140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11</a:t>
            </a:fld>
            <a:endParaRPr lang="el-GR" sz="1400">
              <a:solidFill>
                <a:schemeClr val="tx1"/>
              </a:solidFill>
            </a:endParaRPr>
          </a:p>
        </p:txBody>
      </p:sp>
    </p:spTree>
    <p:extLst>
      <p:ext uri="{BB962C8B-B14F-4D97-AF65-F5344CB8AC3E}">
        <p14:creationId xmlns:p14="http://schemas.microsoft.com/office/powerpoint/2010/main" val="112364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Μικροβιολογία τροφίμων</a:t>
            </a:r>
            <a:endParaRPr lang="el-GR" b="1" dirty="0"/>
          </a:p>
        </p:txBody>
      </p:sp>
      <p:sp>
        <p:nvSpPr>
          <p:cNvPr id="3" name="Θέση περιεχομένου 1"/>
          <p:cNvSpPr>
            <a:spLocks noGrp="1"/>
          </p:cNvSpPr>
          <p:nvPr>
            <p:ph idx="1"/>
          </p:nvPr>
        </p:nvSpPr>
        <p:spPr>
          <a:xfrm>
            <a:off x="457200" y="1600201"/>
            <a:ext cx="8229600" cy="1468759"/>
          </a:xfrm>
        </p:spPr>
        <p:txBody>
          <a:bodyPr>
            <a:normAutofit/>
          </a:bodyPr>
          <a:lstStyle/>
          <a:p>
            <a:pPr marL="457200" indent="-457200">
              <a:spcBef>
                <a:spcPts val="0"/>
              </a:spcBef>
              <a:buClr>
                <a:srgbClr val="0033CC"/>
              </a:buClr>
              <a:buFont typeface="Calibri" panose="020F0502020204030204" pitchFamily="34" charset="0"/>
              <a:buChar char="●"/>
            </a:pPr>
            <a:r>
              <a:rPr lang="el-GR" sz="2800" dirty="0" smtClean="0"/>
              <a:t>Η επιστήμη που ασχολείται με τους μικροοργανισμούς, και με τις επιπτώσεις που δημιουργούνται από την παρουσία τους.</a:t>
            </a:r>
            <a:endParaRPr lang="el-GR" sz="2800" dirty="0"/>
          </a:p>
        </p:txBody>
      </p:sp>
      <p:pic>
        <p:nvPicPr>
          <p:cNvPr id="9" name="Εικόνα 1" descr="Εικόνα που δείχνειι τον πολλαπλασιασμό του βακτηρίου."/>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1584" y="2993096"/>
            <a:ext cx="8180832" cy="3316224"/>
          </a:xfrm>
          <a:prstGeom prst="rect">
            <a:avLst/>
          </a:prstGeom>
        </p:spPr>
      </p:pic>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στην Επιστήμη Τροφίμων</a:t>
            </a:r>
            <a:endParaRPr lang="el-GR" sz="140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5235198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Ανάλυση τροφίμων</a:t>
            </a:r>
            <a:endParaRPr lang="el-GR" b="1" dirty="0"/>
          </a:p>
        </p:txBody>
      </p:sp>
      <p:sp>
        <p:nvSpPr>
          <p:cNvPr id="3" name="Θέση περιεχομένου 1"/>
          <p:cNvSpPr>
            <a:spLocks noGrp="1"/>
          </p:cNvSpPr>
          <p:nvPr>
            <p:ph idx="1"/>
          </p:nvPr>
        </p:nvSpPr>
        <p:spPr/>
        <p:txBody>
          <a:bodyPr>
            <a:noAutofit/>
          </a:bodyPr>
          <a:lstStyle/>
          <a:p>
            <a:pPr>
              <a:spcBef>
                <a:spcPts val="0"/>
              </a:spcBef>
              <a:buClr>
                <a:srgbClr val="0033CC"/>
              </a:buClr>
              <a:buFont typeface="Calibri" panose="020F0502020204030204" pitchFamily="34" charset="0"/>
              <a:buChar char="●"/>
            </a:pPr>
            <a:endParaRPr lang="el-GR" sz="1800" dirty="0" smtClean="0"/>
          </a:p>
          <a:p>
            <a:pPr marL="457200" indent="-457200">
              <a:spcBef>
                <a:spcPts val="0"/>
              </a:spcBef>
              <a:buClr>
                <a:srgbClr val="0033CC"/>
              </a:buClr>
              <a:buFont typeface="Calibri" panose="020F0502020204030204" pitchFamily="34" charset="0"/>
              <a:buChar char="●"/>
            </a:pPr>
            <a:r>
              <a:rPr lang="el-GR" dirty="0" smtClean="0"/>
              <a:t>Η επιστήμη που ασχολείται με τις αναλυτικές μεθόδους που χρησιμοποιούνται κατά την εξέταση των τροφίμων.</a:t>
            </a:r>
          </a:p>
          <a:p>
            <a:pPr>
              <a:spcBef>
                <a:spcPts val="0"/>
              </a:spcBef>
              <a:buFont typeface="Calibri" panose="020F0502020204030204" pitchFamily="34" charset="0"/>
              <a:buChar char="●"/>
            </a:pPr>
            <a:endParaRPr lang="el-GR" sz="2000" dirty="0" smtClean="0"/>
          </a:p>
          <a:p>
            <a:pPr lvl="2" indent="-365760">
              <a:spcBef>
                <a:spcPts val="0"/>
              </a:spcBef>
              <a:spcAft>
                <a:spcPts val="1200"/>
              </a:spcAft>
              <a:buClr>
                <a:srgbClr val="FF6600"/>
              </a:buClr>
              <a:buFont typeface="Calibri" panose="020F0502020204030204" pitchFamily="34" charset="0"/>
              <a:buChar char="●"/>
            </a:pPr>
            <a:r>
              <a:rPr lang="el-GR" sz="2800" dirty="0" smtClean="0"/>
              <a:t>Ενόργανες μέθοδοι.</a:t>
            </a:r>
          </a:p>
          <a:p>
            <a:pPr lvl="2" indent="-365760">
              <a:spcBef>
                <a:spcPts val="0"/>
              </a:spcBef>
              <a:spcAft>
                <a:spcPts val="1200"/>
              </a:spcAft>
              <a:buClr>
                <a:srgbClr val="FF6600"/>
              </a:buClr>
              <a:buFont typeface="Calibri" panose="020F0502020204030204" pitchFamily="34" charset="0"/>
              <a:buChar char="●"/>
            </a:pPr>
            <a:r>
              <a:rPr lang="el-GR" sz="2800" dirty="0" smtClean="0"/>
              <a:t>Χημικές αναλύσεις.</a:t>
            </a:r>
          </a:p>
          <a:p>
            <a:pPr lvl="2" indent="-365760">
              <a:spcBef>
                <a:spcPts val="0"/>
              </a:spcBef>
              <a:buClr>
                <a:srgbClr val="FF6600"/>
              </a:buClr>
              <a:buFont typeface="Calibri" panose="020F0502020204030204" pitchFamily="34" charset="0"/>
              <a:buChar char="●"/>
            </a:pPr>
            <a:r>
              <a:rPr lang="el-GR" sz="2800" dirty="0" smtClean="0"/>
              <a:t>Μικροβιολογικές αναλύσεις.</a:t>
            </a:r>
          </a:p>
          <a:p>
            <a:pPr>
              <a:spcBef>
                <a:spcPts val="0"/>
              </a:spcBef>
            </a:pPr>
            <a:endParaRPr lang="en-US" sz="2000"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Εισαγωγή στην Επιστήμη Τροφίμων</a:t>
            </a:r>
            <a:endParaRPr lang="el-GR" sz="140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13</a:t>
            </a:fld>
            <a:endParaRPr lang="el-GR" sz="1400" dirty="0">
              <a:solidFill>
                <a:schemeClr val="tx1"/>
              </a:solidFill>
            </a:endParaRPr>
          </a:p>
        </p:txBody>
      </p:sp>
    </p:spTree>
    <p:extLst>
      <p:ext uri="{BB962C8B-B14F-4D97-AF65-F5344CB8AC3E}">
        <p14:creationId xmlns:p14="http://schemas.microsoft.com/office/powerpoint/2010/main" val="2532923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Ενόργανες μέθοδοι</a:t>
            </a:r>
            <a:endParaRPr lang="el-GR" b="1" dirty="0"/>
          </a:p>
        </p:txBody>
      </p:sp>
      <p:sp>
        <p:nvSpPr>
          <p:cNvPr id="3" name="Θέση περιεχομένου 1"/>
          <p:cNvSpPr>
            <a:spLocks noGrp="1"/>
          </p:cNvSpPr>
          <p:nvPr>
            <p:ph idx="1"/>
          </p:nvPr>
        </p:nvSpPr>
        <p:spPr/>
        <p:txBody>
          <a:bodyPr>
            <a:normAutofit/>
          </a:bodyPr>
          <a:lstStyle/>
          <a:p>
            <a:pPr lvl="5" indent="-342000">
              <a:spcBef>
                <a:spcPts val="0"/>
              </a:spcBef>
              <a:spcAft>
                <a:spcPts val="1200"/>
              </a:spcAft>
              <a:buClr>
                <a:srgbClr val="0033CC"/>
              </a:buClr>
              <a:buFont typeface="Calibri" panose="020F0502020204030204" pitchFamily="34" charset="0"/>
              <a:buChar char="●"/>
            </a:pPr>
            <a:endParaRPr lang="el-GR" sz="1400" dirty="0" smtClean="0"/>
          </a:p>
          <a:p>
            <a:pPr lvl="5" indent="-457200">
              <a:spcBef>
                <a:spcPts val="0"/>
              </a:spcBef>
              <a:spcAft>
                <a:spcPts val="1200"/>
              </a:spcAft>
              <a:buClr>
                <a:srgbClr val="0033CC"/>
              </a:buClr>
              <a:buFont typeface="Calibri" panose="020F0502020204030204" pitchFamily="34" charset="0"/>
              <a:buChar char="●"/>
            </a:pPr>
            <a:r>
              <a:rPr lang="en-US" sz="2400" dirty="0" smtClean="0"/>
              <a:t>HPLC</a:t>
            </a:r>
            <a:r>
              <a:rPr lang="en-US" sz="2400" dirty="0"/>
              <a:t>.</a:t>
            </a:r>
          </a:p>
          <a:p>
            <a:pPr lvl="5" indent="-457200">
              <a:spcBef>
                <a:spcPts val="0"/>
              </a:spcBef>
              <a:spcAft>
                <a:spcPts val="1200"/>
              </a:spcAft>
              <a:buClr>
                <a:srgbClr val="0033CC"/>
              </a:buClr>
              <a:buFont typeface="Calibri" panose="020F0502020204030204" pitchFamily="34" charset="0"/>
              <a:buChar char="●"/>
            </a:pPr>
            <a:r>
              <a:rPr lang="en-US" sz="2400" dirty="0"/>
              <a:t>GC.</a:t>
            </a:r>
          </a:p>
          <a:p>
            <a:pPr lvl="5" indent="-457200">
              <a:spcBef>
                <a:spcPts val="0"/>
              </a:spcBef>
              <a:spcAft>
                <a:spcPts val="1200"/>
              </a:spcAft>
              <a:buClr>
                <a:srgbClr val="0033CC"/>
              </a:buClr>
              <a:buFont typeface="Calibri" panose="020F0502020204030204" pitchFamily="34" charset="0"/>
              <a:buChar char="●"/>
            </a:pPr>
            <a:r>
              <a:rPr lang="en-US" sz="2400" dirty="0"/>
              <a:t>FT-IR.</a:t>
            </a:r>
          </a:p>
          <a:p>
            <a:pPr lvl="5" indent="-457200">
              <a:spcBef>
                <a:spcPts val="0"/>
              </a:spcBef>
              <a:spcAft>
                <a:spcPts val="1200"/>
              </a:spcAft>
              <a:buClr>
                <a:srgbClr val="0033CC"/>
              </a:buClr>
              <a:buFont typeface="Calibri" panose="020F0502020204030204" pitchFamily="34" charset="0"/>
              <a:buChar char="●"/>
            </a:pPr>
            <a:r>
              <a:rPr lang="en-US" sz="2400" dirty="0"/>
              <a:t>AAS, AES, AFS.</a:t>
            </a:r>
          </a:p>
          <a:p>
            <a:pPr lvl="5" indent="-457200">
              <a:spcBef>
                <a:spcPts val="0"/>
              </a:spcBef>
              <a:spcAft>
                <a:spcPts val="1200"/>
              </a:spcAft>
              <a:buClr>
                <a:srgbClr val="0033CC"/>
              </a:buClr>
              <a:buFont typeface="Calibri" panose="020F0502020204030204" pitchFamily="34" charset="0"/>
              <a:buChar char="●"/>
            </a:pPr>
            <a:r>
              <a:rPr lang="en-US" sz="2400" dirty="0"/>
              <a:t>NMR.</a:t>
            </a:r>
          </a:p>
          <a:p>
            <a:pPr lvl="5" indent="-457200">
              <a:spcBef>
                <a:spcPts val="0"/>
              </a:spcBef>
              <a:spcAft>
                <a:spcPts val="1200"/>
              </a:spcAft>
              <a:buClr>
                <a:srgbClr val="0033CC"/>
              </a:buClr>
              <a:buFont typeface="Calibri" panose="020F0502020204030204" pitchFamily="34" charset="0"/>
              <a:buChar char="●"/>
            </a:pPr>
            <a:r>
              <a:rPr lang="en-US" sz="2400" dirty="0"/>
              <a:t>MS.</a:t>
            </a:r>
          </a:p>
          <a:p>
            <a:pPr lvl="5" indent="-457200">
              <a:spcBef>
                <a:spcPts val="0"/>
              </a:spcBef>
              <a:spcAft>
                <a:spcPts val="1200"/>
              </a:spcAft>
              <a:buClr>
                <a:srgbClr val="0033CC"/>
              </a:buClr>
              <a:buFont typeface="Calibri" panose="020F0502020204030204" pitchFamily="34" charset="0"/>
              <a:buChar char="●"/>
            </a:pPr>
            <a:r>
              <a:rPr lang="en-US" sz="2400" dirty="0" err="1"/>
              <a:t>Electroanalytical</a:t>
            </a:r>
            <a:r>
              <a:rPr lang="en-US" sz="2400" dirty="0"/>
              <a:t> techniques.</a:t>
            </a:r>
          </a:p>
          <a:p>
            <a:pPr lvl="5" indent="-457200">
              <a:spcBef>
                <a:spcPts val="0"/>
              </a:spcBef>
              <a:buClr>
                <a:srgbClr val="0033CC"/>
              </a:buClr>
              <a:buFont typeface="Calibri" panose="020F0502020204030204" pitchFamily="34" charset="0"/>
              <a:buChar char="●"/>
            </a:pPr>
            <a:r>
              <a:rPr lang="en-US" sz="2400" dirty="0"/>
              <a:t>CE.</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14</a:t>
            </a:fld>
            <a:endParaRPr lang="el-GR" sz="1400">
              <a:solidFill>
                <a:schemeClr val="tx1"/>
              </a:solidFill>
            </a:endParaRPr>
          </a:p>
        </p:txBody>
      </p:sp>
    </p:spTree>
    <p:extLst>
      <p:ext uri="{BB962C8B-B14F-4D97-AF65-F5344CB8AC3E}">
        <p14:creationId xmlns:p14="http://schemas.microsoft.com/office/powerpoint/2010/main" val="15565679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Χημικές α</a:t>
            </a:r>
            <a:r>
              <a:rPr lang="el-GR" b="1" dirty="0" smtClean="0"/>
              <a:t>ναλύσεις</a:t>
            </a:r>
            <a:endParaRPr lang="el-GR" b="1" dirty="0"/>
          </a:p>
        </p:txBody>
      </p:sp>
      <p:sp>
        <p:nvSpPr>
          <p:cNvPr id="3" name="Θέση περιεχομένου 1"/>
          <p:cNvSpPr>
            <a:spLocks noGrp="1"/>
          </p:cNvSpPr>
          <p:nvPr>
            <p:ph idx="1"/>
          </p:nvPr>
        </p:nvSpPr>
        <p:spPr/>
        <p:txBody>
          <a:bodyPr>
            <a:normAutofit/>
          </a:bodyPr>
          <a:lstStyle/>
          <a:p>
            <a:pPr lvl="3" indent="-457200">
              <a:spcBef>
                <a:spcPts val="0"/>
              </a:spcBef>
              <a:spcAft>
                <a:spcPts val="600"/>
              </a:spcAft>
              <a:buClr>
                <a:srgbClr val="0033CC"/>
              </a:buClr>
              <a:buFont typeface="Calibri" panose="020F0502020204030204" pitchFamily="34" charset="0"/>
              <a:buChar char="●"/>
            </a:pPr>
            <a:r>
              <a:rPr lang="el-GR" sz="2400" dirty="0" smtClean="0"/>
              <a:t>Υγρασίας.</a:t>
            </a:r>
          </a:p>
          <a:p>
            <a:pPr lvl="3" indent="-457200">
              <a:spcBef>
                <a:spcPts val="0"/>
              </a:spcBef>
              <a:spcAft>
                <a:spcPts val="600"/>
              </a:spcAft>
              <a:buClr>
                <a:srgbClr val="0033CC"/>
              </a:buClr>
              <a:buFont typeface="Calibri" panose="020F0502020204030204" pitchFamily="34" charset="0"/>
              <a:buChar char="●"/>
            </a:pPr>
            <a:r>
              <a:rPr lang="el-GR" sz="2400" dirty="0" smtClean="0"/>
              <a:t>Λίπους.</a:t>
            </a:r>
          </a:p>
          <a:p>
            <a:pPr lvl="3" indent="-457200">
              <a:spcBef>
                <a:spcPts val="0"/>
              </a:spcBef>
              <a:spcAft>
                <a:spcPts val="600"/>
              </a:spcAft>
              <a:buClr>
                <a:srgbClr val="0033CC"/>
              </a:buClr>
              <a:buFont typeface="Calibri" panose="020F0502020204030204" pitchFamily="34" charset="0"/>
              <a:buChar char="●"/>
            </a:pPr>
            <a:r>
              <a:rPr lang="el-GR" sz="2400" dirty="0" smtClean="0"/>
              <a:t>Τέφρας.</a:t>
            </a:r>
          </a:p>
          <a:p>
            <a:pPr lvl="3" indent="-457200">
              <a:spcBef>
                <a:spcPts val="0"/>
              </a:spcBef>
              <a:spcAft>
                <a:spcPts val="600"/>
              </a:spcAft>
              <a:buClr>
                <a:srgbClr val="0033CC"/>
              </a:buClr>
              <a:buFont typeface="Calibri" panose="020F0502020204030204" pitchFamily="34" charset="0"/>
              <a:buChar char="●"/>
            </a:pPr>
            <a:r>
              <a:rPr lang="el-GR" sz="2400" dirty="0" smtClean="0"/>
              <a:t>Πρωτεϊνών.</a:t>
            </a:r>
          </a:p>
          <a:p>
            <a:pPr lvl="3" indent="-457200">
              <a:spcBef>
                <a:spcPts val="0"/>
              </a:spcBef>
              <a:spcAft>
                <a:spcPts val="1800"/>
              </a:spcAft>
              <a:buClr>
                <a:srgbClr val="0033CC"/>
              </a:buClr>
              <a:buFont typeface="Calibri" panose="020F0502020204030204" pitchFamily="34" charset="0"/>
              <a:buChar char="●"/>
            </a:pPr>
            <a:r>
              <a:rPr lang="el-GR" sz="2400" dirty="0" smtClean="0"/>
              <a:t>Αλατιού.</a:t>
            </a:r>
          </a:p>
          <a:p>
            <a:pPr marL="743850" lvl="1" indent="-457200">
              <a:spcBef>
                <a:spcPts val="0"/>
              </a:spcBef>
              <a:buClr>
                <a:srgbClr val="FF6600"/>
              </a:buClr>
              <a:buFont typeface="Wingdings" panose="05000000000000000000" pitchFamily="2" charset="2"/>
              <a:buChar char="Ø"/>
            </a:pPr>
            <a:r>
              <a:rPr lang="el-GR" sz="2200" dirty="0"/>
              <a:t>Κ</a:t>
            </a:r>
            <a:r>
              <a:rPr lang="el-GR" sz="2200" dirty="0" smtClean="0"/>
              <a:t>αι ειδικότερες αναλύσεις για τις επιμέρους κατηγορίες τροφίμων (γαλακτοκομικά, </a:t>
            </a:r>
            <a:r>
              <a:rPr lang="el-GR" sz="2200" dirty="0" err="1" smtClean="0"/>
              <a:t>κρεατοσκευάσματα</a:t>
            </a:r>
            <a:r>
              <a:rPr lang="el-GR" sz="2200" dirty="0" smtClean="0"/>
              <a:t>, εδέσματα, σαλάτες, λάδι, αρτοσκευάσματα, ψάρια, ξηροί καρποί) όπως </a:t>
            </a:r>
            <a:r>
              <a:rPr lang="el-GR" sz="2200" b="1" dirty="0" smtClean="0"/>
              <a:t>έλεγχος νοθείας</a:t>
            </a:r>
            <a:r>
              <a:rPr lang="el-GR" sz="2200" dirty="0" smtClean="0"/>
              <a:t>, </a:t>
            </a:r>
            <a:r>
              <a:rPr lang="el-GR" sz="2200" b="1" dirty="0" smtClean="0"/>
              <a:t>ανίχνευση τοξινών</a:t>
            </a:r>
            <a:r>
              <a:rPr lang="el-GR" sz="2200" dirty="0" smtClean="0"/>
              <a:t>, </a:t>
            </a:r>
            <a:r>
              <a:rPr lang="el-GR" sz="2200" b="1" dirty="0" smtClean="0"/>
              <a:t>ορμονών</a:t>
            </a:r>
            <a:r>
              <a:rPr lang="el-GR" sz="2200" dirty="0" smtClean="0"/>
              <a:t>, </a:t>
            </a:r>
            <a:r>
              <a:rPr lang="el-GR" sz="2200" b="1" dirty="0" smtClean="0"/>
              <a:t>αντιβιοτικών</a:t>
            </a:r>
            <a:r>
              <a:rPr lang="el-GR" sz="2200" dirty="0" smtClean="0"/>
              <a:t>, </a:t>
            </a:r>
            <a:r>
              <a:rPr lang="el-GR" sz="2200" b="1" dirty="0" smtClean="0"/>
              <a:t>βιταμινών</a:t>
            </a:r>
            <a:r>
              <a:rPr lang="el-GR" sz="2200" dirty="0" smtClean="0"/>
              <a:t>, </a:t>
            </a:r>
            <a:r>
              <a:rPr lang="el-GR" sz="2200" b="1" dirty="0" err="1" smtClean="0"/>
              <a:t>ισταμίνης</a:t>
            </a:r>
            <a:r>
              <a:rPr lang="el-GR" sz="2200" dirty="0" smtClean="0"/>
              <a:t>, </a:t>
            </a:r>
            <a:r>
              <a:rPr lang="el-GR" sz="2200" b="1" dirty="0" smtClean="0"/>
              <a:t>προσδιορισμός υδατανθράκων</a:t>
            </a:r>
            <a:r>
              <a:rPr lang="el-GR" sz="2200" dirty="0" smtClean="0"/>
              <a:t>, </a:t>
            </a:r>
            <a:r>
              <a:rPr lang="el-GR" sz="2200" b="1" dirty="0" smtClean="0"/>
              <a:t>αμύλου</a:t>
            </a:r>
            <a:r>
              <a:rPr lang="el-GR" sz="2200" dirty="0" smtClean="0"/>
              <a:t>, </a:t>
            </a:r>
            <a:r>
              <a:rPr lang="el-GR" sz="2200" b="1" dirty="0" smtClean="0"/>
              <a:t>θερμιδικής αξίας</a:t>
            </a:r>
            <a:r>
              <a:rPr lang="el-GR" sz="2200" dirty="0" smtClean="0"/>
              <a:t>,  και άλλα. </a:t>
            </a:r>
            <a:endParaRPr lang="el-GR" sz="22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15</a:t>
            </a:fld>
            <a:endParaRPr lang="el-GR" sz="1400">
              <a:solidFill>
                <a:schemeClr val="tx1"/>
              </a:solidFill>
            </a:endParaRPr>
          </a:p>
        </p:txBody>
      </p:sp>
    </p:spTree>
    <p:extLst>
      <p:ext uri="{BB962C8B-B14F-4D97-AF65-F5344CB8AC3E}">
        <p14:creationId xmlns:p14="http://schemas.microsoft.com/office/powerpoint/2010/main" val="40672942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Μικροβιολογικές αναλύσεις</a:t>
            </a:r>
            <a:endParaRPr lang="el-GR" dirty="0"/>
          </a:p>
        </p:txBody>
      </p:sp>
      <p:sp>
        <p:nvSpPr>
          <p:cNvPr id="3" name="Θέση περιεχομένου 1"/>
          <p:cNvSpPr>
            <a:spLocks noGrp="1"/>
          </p:cNvSpPr>
          <p:nvPr>
            <p:ph sz="half" idx="1"/>
          </p:nvPr>
        </p:nvSpPr>
        <p:spPr/>
        <p:txBody>
          <a:bodyPr>
            <a:normAutofit/>
          </a:bodyPr>
          <a:lstStyle/>
          <a:p>
            <a:pPr marL="457200" indent="-457200">
              <a:spcBef>
                <a:spcPts val="0"/>
              </a:spcBef>
              <a:spcAft>
                <a:spcPts val="600"/>
              </a:spcAft>
              <a:buClr>
                <a:srgbClr val="0033CC"/>
              </a:buClr>
              <a:buFont typeface="Calibri" panose="020F0502020204030204" pitchFamily="34" charset="0"/>
              <a:buChar char="●"/>
            </a:pPr>
            <a:r>
              <a:rPr lang="el-GR" sz="2200" dirty="0" smtClean="0"/>
              <a:t>Ολική </a:t>
            </a:r>
            <a:r>
              <a:rPr lang="el-GR" sz="2200" dirty="0" err="1" smtClean="0"/>
              <a:t>Μεσόφιλη</a:t>
            </a:r>
            <a:r>
              <a:rPr lang="el-GR" sz="2200" dirty="0" smtClean="0"/>
              <a:t> Χλωρίδα.</a:t>
            </a:r>
          </a:p>
          <a:p>
            <a:pPr marL="457200" indent="-457200">
              <a:spcBef>
                <a:spcPts val="0"/>
              </a:spcBef>
              <a:spcAft>
                <a:spcPts val="600"/>
              </a:spcAft>
              <a:buClr>
                <a:srgbClr val="0033CC"/>
              </a:buClr>
              <a:buFont typeface="Calibri" panose="020F0502020204030204" pitchFamily="34" charset="0"/>
              <a:buChar char="●"/>
            </a:pPr>
            <a:r>
              <a:rPr lang="el-GR" sz="2200" dirty="0" err="1" smtClean="0"/>
              <a:t>Ψυχρότροφα</a:t>
            </a:r>
            <a:r>
              <a:rPr lang="el-GR" sz="2200" dirty="0" smtClean="0"/>
              <a:t>.</a:t>
            </a:r>
          </a:p>
          <a:p>
            <a:pPr marL="457200" indent="-457200">
              <a:spcBef>
                <a:spcPts val="0"/>
              </a:spcBef>
              <a:spcAft>
                <a:spcPts val="600"/>
              </a:spcAft>
              <a:buClr>
                <a:srgbClr val="0033CC"/>
              </a:buClr>
              <a:buFont typeface="Calibri" panose="020F0502020204030204" pitchFamily="34" charset="0"/>
              <a:buChar char="●"/>
            </a:pPr>
            <a:r>
              <a:rPr lang="el-GR" sz="2200" dirty="0" smtClean="0"/>
              <a:t>Γαλακτικά.</a:t>
            </a:r>
          </a:p>
          <a:p>
            <a:pPr marL="457200" indent="-457200">
              <a:spcBef>
                <a:spcPts val="0"/>
              </a:spcBef>
              <a:spcAft>
                <a:spcPts val="600"/>
              </a:spcAft>
              <a:buClr>
                <a:srgbClr val="0033CC"/>
              </a:buClr>
              <a:buFont typeface="Calibri" panose="020F0502020204030204" pitchFamily="34" charset="0"/>
              <a:buChar char="●"/>
            </a:pPr>
            <a:r>
              <a:rPr lang="el-GR" sz="2200" dirty="0" smtClean="0"/>
              <a:t>Αναερόβια </a:t>
            </a:r>
            <a:r>
              <a:rPr lang="el-GR" sz="2200" dirty="0" err="1" smtClean="0"/>
              <a:t>μεσόφιλα</a:t>
            </a:r>
            <a:r>
              <a:rPr lang="el-GR" sz="2200" dirty="0" smtClean="0"/>
              <a:t> και θερμόφιλα.</a:t>
            </a:r>
          </a:p>
          <a:p>
            <a:pPr marL="457200" indent="-457200">
              <a:spcBef>
                <a:spcPts val="0"/>
              </a:spcBef>
              <a:spcAft>
                <a:spcPts val="600"/>
              </a:spcAft>
              <a:buClr>
                <a:srgbClr val="0033CC"/>
              </a:buClr>
              <a:buFont typeface="Calibri" panose="020F0502020204030204" pitchFamily="34" charset="0"/>
              <a:buChar char="●"/>
            </a:pPr>
            <a:r>
              <a:rPr lang="el-GR" sz="2200" dirty="0" smtClean="0"/>
              <a:t>Ζύμες – Μύκητες.</a:t>
            </a:r>
          </a:p>
          <a:p>
            <a:pPr marL="457200" indent="-457200">
              <a:spcBef>
                <a:spcPts val="0"/>
              </a:spcBef>
              <a:spcAft>
                <a:spcPts val="600"/>
              </a:spcAft>
              <a:buClr>
                <a:srgbClr val="0033CC"/>
              </a:buClr>
              <a:buFont typeface="Calibri" panose="020F0502020204030204" pitchFamily="34" charset="0"/>
              <a:buChar char="●"/>
            </a:pPr>
            <a:r>
              <a:rPr lang="el-GR" sz="2200" dirty="0" err="1" smtClean="0"/>
              <a:t>Κολοβακτηριοειδή</a:t>
            </a:r>
            <a:r>
              <a:rPr lang="el-GR" sz="2200" dirty="0" smtClean="0"/>
              <a:t>.</a:t>
            </a:r>
          </a:p>
          <a:p>
            <a:pPr marL="457200" indent="-457200">
              <a:spcBef>
                <a:spcPts val="0"/>
              </a:spcBef>
              <a:buClr>
                <a:srgbClr val="0033CC"/>
              </a:buClr>
              <a:buFont typeface="Calibri" panose="020F0502020204030204" pitchFamily="34" charset="0"/>
              <a:buChar char="●"/>
            </a:pPr>
            <a:r>
              <a:rPr lang="el-GR" sz="2200" dirty="0" err="1" smtClean="0"/>
              <a:t>Κολοβακτήριο</a:t>
            </a:r>
            <a:r>
              <a:rPr lang="el-GR" sz="2200" dirty="0" smtClean="0"/>
              <a:t> εντερικής προέλευσης (</a:t>
            </a:r>
            <a:r>
              <a:rPr lang="en-US" sz="2200" dirty="0" err="1" smtClean="0"/>
              <a:t>E.coli</a:t>
            </a:r>
            <a:r>
              <a:rPr lang="el-GR" sz="2200" dirty="0" smtClean="0"/>
              <a:t>).</a:t>
            </a:r>
            <a:endParaRPr lang="el-GR" sz="2200" dirty="0"/>
          </a:p>
        </p:txBody>
      </p:sp>
      <p:sp>
        <p:nvSpPr>
          <p:cNvPr id="4" name="Θέση περιεχομένου 2"/>
          <p:cNvSpPr>
            <a:spLocks noGrp="1"/>
          </p:cNvSpPr>
          <p:nvPr>
            <p:ph sz="half" idx="2"/>
          </p:nvPr>
        </p:nvSpPr>
        <p:spPr/>
        <p:txBody>
          <a:bodyPr>
            <a:noAutofit/>
          </a:bodyPr>
          <a:lstStyle/>
          <a:p>
            <a:pPr marL="457200" indent="-457200">
              <a:spcBef>
                <a:spcPts val="0"/>
              </a:spcBef>
              <a:spcAft>
                <a:spcPts val="600"/>
              </a:spcAft>
              <a:buClr>
                <a:srgbClr val="0033CC"/>
              </a:buClr>
              <a:buFont typeface="Calibri" panose="020F0502020204030204" pitchFamily="34" charset="0"/>
              <a:buChar char="●"/>
            </a:pPr>
            <a:r>
              <a:rPr lang="el-GR" sz="2200" dirty="0" smtClean="0"/>
              <a:t>Σαλμονέλα (</a:t>
            </a:r>
            <a:r>
              <a:rPr lang="en-US" sz="2200" dirty="0" smtClean="0"/>
              <a:t>Salmonella </a:t>
            </a:r>
            <a:r>
              <a:rPr lang="en-US" sz="2200" dirty="0" err="1" smtClean="0"/>
              <a:t>spp</a:t>
            </a:r>
            <a:r>
              <a:rPr lang="el-GR" sz="2200" dirty="0" smtClean="0"/>
              <a:t>.).</a:t>
            </a:r>
          </a:p>
          <a:p>
            <a:pPr marL="457200" indent="-457200">
              <a:spcBef>
                <a:spcPts val="0"/>
              </a:spcBef>
              <a:spcAft>
                <a:spcPts val="600"/>
              </a:spcAft>
              <a:buClr>
                <a:srgbClr val="0033CC"/>
              </a:buClr>
              <a:buFont typeface="Calibri" panose="020F0502020204030204" pitchFamily="34" charset="0"/>
              <a:buChar char="●"/>
            </a:pPr>
            <a:r>
              <a:rPr lang="el-GR" sz="2200" dirty="0" smtClean="0"/>
              <a:t>Σταφυλόκοκκος </a:t>
            </a:r>
            <a:r>
              <a:rPr lang="en-US" sz="2200" dirty="0" err="1" smtClean="0"/>
              <a:t>aureus</a:t>
            </a:r>
            <a:r>
              <a:rPr lang="en-US" sz="2200" dirty="0" smtClean="0"/>
              <a:t> (Staphylococcus </a:t>
            </a:r>
            <a:r>
              <a:rPr lang="en-US" sz="2200" dirty="0" err="1" smtClean="0"/>
              <a:t>aureus</a:t>
            </a:r>
            <a:r>
              <a:rPr lang="el-GR" sz="2200" dirty="0" smtClean="0"/>
              <a:t>).</a:t>
            </a:r>
          </a:p>
          <a:p>
            <a:pPr marL="457200" indent="-457200">
              <a:spcBef>
                <a:spcPts val="0"/>
              </a:spcBef>
              <a:spcAft>
                <a:spcPts val="600"/>
              </a:spcAft>
              <a:buClr>
                <a:srgbClr val="0033CC"/>
              </a:buClr>
              <a:buFont typeface="Calibri" panose="020F0502020204030204" pitchFamily="34" charset="0"/>
              <a:buChar char="●"/>
            </a:pPr>
            <a:r>
              <a:rPr lang="el-GR" sz="2200" dirty="0" err="1" smtClean="0"/>
              <a:t>Λιστέρια</a:t>
            </a:r>
            <a:r>
              <a:rPr lang="el-GR" sz="2200" dirty="0" smtClean="0"/>
              <a:t> </a:t>
            </a:r>
            <a:r>
              <a:rPr lang="el-GR" sz="2200" dirty="0" err="1" smtClean="0"/>
              <a:t>μονοκυτταρογόνος</a:t>
            </a:r>
            <a:r>
              <a:rPr lang="el-GR" sz="2200" dirty="0" smtClean="0"/>
              <a:t> </a:t>
            </a:r>
            <a:r>
              <a:rPr lang="en-US" sz="2200" dirty="0" smtClean="0"/>
              <a:t>(Listeria </a:t>
            </a:r>
            <a:r>
              <a:rPr lang="en-US" sz="2200" dirty="0" err="1" smtClean="0"/>
              <a:t>monocytogenes</a:t>
            </a:r>
            <a:r>
              <a:rPr lang="el-GR" sz="2200" dirty="0" smtClean="0"/>
              <a:t>).</a:t>
            </a:r>
          </a:p>
          <a:p>
            <a:pPr marL="457200" indent="-457200">
              <a:spcBef>
                <a:spcPts val="0"/>
              </a:spcBef>
              <a:spcAft>
                <a:spcPts val="600"/>
              </a:spcAft>
              <a:buClr>
                <a:srgbClr val="0033CC"/>
              </a:buClr>
              <a:buFont typeface="Calibri" panose="020F0502020204030204" pitchFamily="34" charset="0"/>
              <a:buChar char="●"/>
            </a:pPr>
            <a:r>
              <a:rPr lang="el-GR" sz="2200" dirty="0" err="1" smtClean="0"/>
              <a:t>Θειοαναγωγικά</a:t>
            </a:r>
            <a:r>
              <a:rPr lang="el-GR" sz="2200" dirty="0" smtClean="0"/>
              <a:t> </a:t>
            </a:r>
            <a:r>
              <a:rPr lang="el-GR" sz="2200" dirty="0" err="1" smtClean="0"/>
              <a:t>κλωστρίδια</a:t>
            </a:r>
            <a:r>
              <a:rPr lang="el-GR" sz="2200" dirty="0" smtClean="0"/>
              <a:t>.</a:t>
            </a:r>
          </a:p>
          <a:p>
            <a:pPr marL="457200" indent="-457200">
              <a:spcBef>
                <a:spcPts val="0"/>
              </a:spcBef>
              <a:spcAft>
                <a:spcPts val="600"/>
              </a:spcAft>
              <a:buClr>
                <a:srgbClr val="0033CC"/>
              </a:buClr>
              <a:buFont typeface="Calibri" panose="020F0502020204030204" pitchFamily="34" charset="0"/>
              <a:buChar char="●"/>
            </a:pPr>
            <a:r>
              <a:rPr lang="el-GR" sz="2200" dirty="0" smtClean="0"/>
              <a:t>Εντερόκοκκοι.</a:t>
            </a:r>
          </a:p>
          <a:p>
            <a:pPr marL="457200" indent="-457200">
              <a:spcBef>
                <a:spcPts val="0"/>
              </a:spcBef>
              <a:spcAft>
                <a:spcPts val="600"/>
              </a:spcAft>
              <a:buClr>
                <a:srgbClr val="0033CC"/>
              </a:buClr>
              <a:buFont typeface="Calibri" panose="020F0502020204030204" pitchFamily="34" charset="0"/>
              <a:buChar char="●"/>
            </a:pPr>
            <a:r>
              <a:rPr lang="el-GR" sz="2200" dirty="0" smtClean="0"/>
              <a:t>Σπορογόνα αερόβια και αναερόβια.</a:t>
            </a:r>
          </a:p>
          <a:p>
            <a:pPr marL="457200" indent="-457200">
              <a:spcBef>
                <a:spcPts val="0"/>
              </a:spcBef>
              <a:buClr>
                <a:srgbClr val="0033CC"/>
              </a:buClr>
              <a:buFont typeface="Calibri" panose="020F0502020204030204" pitchFamily="34" charset="0"/>
              <a:buChar char="●"/>
            </a:pPr>
            <a:r>
              <a:rPr lang="el-GR" sz="2200" dirty="0" err="1" smtClean="0"/>
              <a:t>Βάκιλλοι</a:t>
            </a:r>
            <a:r>
              <a:rPr lang="el-GR" sz="2200" dirty="0" smtClean="0"/>
              <a:t>.</a:t>
            </a:r>
            <a:endParaRPr lang="el-GR" sz="2200" dirty="0"/>
          </a:p>
        </p:txBody>
      </p:sp>
      <p:sp>
        <p:nvSpPr>
          <p:cNvPr id="5"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16</a:t>
            </a:fld>
            <a:endParaRPr lang="el-GR" sz="1400" dirty="0">
              <a:solidFill>
                <a:schemeClr val="tx1"/>
              </a:solidFill>
            </a:endParaRPr>
          </a:p>
        </p:txBody>
      </p:sp>
    </p:spTree>
    <p:extLst>
      <p:ext uri="{BB962C8B-B14F-4D97-AF65-F5344CB8AC3E}">
        <p14:creationId xmlns:p14="http://schemas.microsoft.com/office/powerpoint/2010/main" val="1650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lstStyle/>
          <a:p>
            <a:r>
              <a:rPr lang="el-GR" b="1" dirty="0" smtClean="0"/>
              <a:t>Διατροφή</a:t>
            </a:r>
            <a:endParaRPr lang="el-GR" b="1" dirty="0"/>
          </a:p>
        </p:txBody>
      </p:sp>
      <p:sp>
        <p:nvSpPr>
          <p:cNvPr id="5" name="Θέση περιεχομένου 1"/>
          <p:cNvSpPr>
            <a:spLocks noGrp="1"/>
          </p:cNvSpPr>
          <p:nvPr>
            <p:ph idx="1"/>
          </p:nvPr>
        </p:nvSpPr>
        <p:spPr>
          <a:xfrm>
            <a:off x="457200" y="1196752"/>
            <a:ext cx="8229600" cy="648072"/>
          </a:xfrm>
        </p:spPr>
        <p:txBody>
          <a:bodyPr>
            <a:normAutofit lnSpcReduction="10000"/>
          </a:bodyPr>
          <a:lstStyle/>
          <a:p>
            <a:pPr marL="457200" indent="-457200">
              <a:spcBef>
                <a:spcPts val="0"/>
              </a:spcBef>
              <a:buClr>
                <a:srgbClr val="0033CC"/>
              </a:buClr>
              <a:buFont typeface="Calibri" panose="020F0502020204030204" pitchFamily="34" charset="0"/>
              <a:buChar char="●"/>
            </a:pPr>
            <a:r>
              <a:rPr lang="el-GR" sz="2000" dirty="0" smtClean="0"/>
              <a:t>Η επιστήμη που ασχολείται με την μελέτη των τροφίμων σε σχέση με τον οργανισμό του ανθρώπου.</a:t>
            </a:r>
          </a:p>
        </p:txBody>
      </p:sp>
      <p:pic>
        <p:nvPicPr>
          <p:cNvPr id="15" name="Εικόνα 1" descr="Εικόνα της πυραμίδας τροφίμων η οποία αποτελει έναν οδηγό υγιεινής διατροφής"/>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1844825"/>
            <a:ext cx="5322011" cy="4608511"/>
          </a:xfrm>
          <a:prstGeom prst="rect">
            <a:avLst/>
          </a:prstGeom>
        </p:spPr>
      </p:pic>
      <p:sp>
        <p:nvSpPr>
          <p:cNvPr id="6" name="Θέση υποσέλιδου 1" descr="."/>
          <p:cNvSpPr>
            <a:spLocks noGrp="1"/>
          </p:cNvSpPr>
          <p:nvPr>
            <p:ph type="ftr" sz="quarter" idx="11"/>
          </p:nvPr>
        </p:nvSpPr>
        <p:spPr/>
        <p:txBody>
          <a:bodyPr/>
          <a:lstStyle/>
          <a:p>
            <a:r>
              <a:rPr lang="el-GR" sz="1400" dirty="0" smtClean="0">
                <a:solidFill>
                  <a:schemeClr val="tx1"/>
                </a:solidFill>
              </a:rPr>
              <a:t>Εισαγωγή</a:t>
            </a:r>
            <a:endParaRPr lang="el-GR" sz="1400" dirty="0">
              <a:solidFill>
                <a:schemeClr val="tx1"/>
              </a:solidFill>
            </a:endParaRPr>
          </a:p>
        </p:txBody>
      </p:sp>
      <p:sp>
        <p:nvSpPr>
          <p:cNvPr id="7" name="Θέση αριθμού διαφάνειας 1" descr="."/>
          <p:cNvSpPr>
            <a:spLocks noGrp="1"/>
          </p:cNvSpPr>
          <p:nvPr>
            <p:ph type="sldNum" sz="quarter" idx="12"/>
          </p:nvPr>
        </p:nvSpPr>
        <p:spPr/>
        <p:txBody>
          <a:bodyPr/>
          <a:lstStyle/>
          <a:p>
            <a:fld id="{08BE3431-5762-4653-82B8-AB8F996390DC}" type="slidenum">
              <a:rPr lang="el-GR" sz="1400" smtClean="0">
                <a:solidFill>
                  <a:schemeClr val="tx1"/>
                </a:solidFill>
              </a:rPr>
              <a:t>17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195050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Μεσογειακή δίαιτα</a:t>
            </a:r>
            <a:endParaRPr lang="el-GR" dirty="0"/>
          </a:p>
        </p:txBody>
      </p:sp>
      <p:pic>
        <p:nvPicPr>
          <p:cNvPr id="22" name="Θέση περιεχομένου 1" descr="Εικόνα της πυραμίδας της μεσογειακής δίαιτας"/>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1356932"/>
            <a:ext cx="5184576" cy="5096404"/>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8BE3431-5762-4653-82B8-AB8F996390DC}" type="slidenum">
              <a:rPr lang="el-GR" sz="1400" smtClean="0">
                <a:solidFill>
                  <a:schemeClr val="tx1"/>
                </a:solidFill>
              </a:rPr>
              <a:t>18</a:t>
            </a:fld>
            <a:endParaRPr lang="el-GR" sz="1400" dirty="0">
              <a:solidFill>
                <a:schemeClr val="tx1"/>
              </a:solidFill>
            </a:endParaRPr>
          </a:p>
        </p:txBody>
      </p:sp>
    </p:spTree>
    <p:extLst>
      <p:ext uri="{BB962C8B-B14F-4D97-AF65-F5344CB8AC3E}">
        <p14:creationId xmlns:p14="http://schemas.microsoft.com/office/powerpoint/2010/main" val="2998679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Βιοτεχνολογία τροφίμων</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buClr>
                <a:srgbClr val="0033CC"/>
              </a:buClr>
              <a:buFont typeface="Calibri" panose="020F0502020204030204" pitchFamily="34" charset="0"/>
              <a:buChar char="●"/>
            </a:pPr>
            <a:endParaRPr lang="el-GR" sz="2800" b="1" dirty="0" smtClean="0"/>
          </a:p>
          <a:p>
            <a:pPr marL="457200" indent="-457200">
              <a:spcBef>
                <a:spcPts val="0"/>
              </a:spcBef>
              <a:spcAft>
                <a:spcPts val="2400"/>
              </a:spcAft>
              <a:buClr>
                <a:srgbClr val="0033CC"/>
              </a:buClr>
              <a:buFont typeface="Calibri" panose="020F0502020204030204" pitchFamily="34" charset="0"/>
              <a:buChar char="●"/>
            </a:pPr>
            <a:r>
              <a:rPr lang="el-GR" sz="2800" b="1" dirty="0" smtClean="0"/>
              <a:t>Βιοτεχνολογία</a:t>
            </a:r>
            <a:r>
              <a:rPr lang="el-GR" sz="2800" dirty="0" smtClean="0"/>
              <a:t> υπό ευρεία έννοια, είναι οποιαδήποτε τεχνική που χρησιμοποιεί ζωντανούς οργανισμούς για τη δημιουργία προϊόντων, τη βελτίωση των χαρακτηριστικών φυτών ή ζώων, και την ανάπτυξη μικροβίων για συγκεκριμένους σκοπούς.</a:t>
            </a:r>
          </a:p>
          <a:p>
            <a:pPr marL="457200" indent="-457200">
              <a:spcBef>
                <a:spcPts val="0"/>
              </a:spcBef>
              <a:buClr>
                <a:srgbClr val="0033CC"/>
              </a:buClr>
              <a:buFont typeface="Calibri" panose="020F0502020204030204" pitchFamily="34" charset="0"/>
              <a:buChar char="●"/>
            </a:pPr>
            <a:r>
              <a:rPr lang="el-GR" sz="2800" b="1" dirty="0" smtClean="0"/>
              <a:t>Γενετικά τροποποιημένα προϊόντα</a:t>
            </a:r>
            <a:r>
              <a:rPr lang="el-GR" sz="2800" dirty="0" smtClean="0"/>
              <a:t>:  Χρήσιμα ή επικίνδυνα;</a:t>
            </a:r>
          </a:p>
          <a:p>
            <a:pPr marL="0" indent="0">
              <a:buNone/>
            </a:pPr>
            <a:endParaRPr lang="en-US" dirty="0" smtClean="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8BE3431-5762-4653-82B8-AB8F996390DC}"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2349947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a:t>
            </a:r>
            <a:r>
              <a:rPr lang="el-GR" sz="2000" smtClean="0">
                <a:latin typeface="Calibri" panose="020F0502020204030204" pitchFamily="34" charset="0"/>
              </a:rPr>
              <a:t>αναπτυχθεί στο πλαίσιο </a:t>
            </a:r>
            <a:r>
              <a:rPr lang="el-GR" sz="2000" dirty="0" smtClean="0">
                <a:latin typeface="Calibri" panose="020F0502020204030204" pitchFamily="34" charset="0"/>
              </a:rPr>
              <a:t>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1676076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Υγιεινή και ασφάλεια </a:t>
            </a:r>
            <a:r>
              <a:rPr lang="el-GR" b="1" dirty="0"/>
              <a:t>τ</a:t>
            </a:r>
            <a:r>
              <a:rPr lang="el-GR" b="1" dirty="0" smtClean="0"/>
              <a:t>ροφίμων</a:t>
            </a:r>
            <a:endParaRPr lang="el-GR" b="1" dirty="0"/>
          </a:p>
        </p:txBody>
      </p:sp>
      <p:sp>
        <p:nvSpPr>
          <p:cNvPr id="3" name="Θέση περιεχομένου 1"/>
          <p:cNvSpPr>
            <a:spLocks noGrp="1"/>
          </p:cNvSpPr>
          <p:nvPr>
            <p:ph idx="1"/>
            <p:custDataLst>
              <p:tags r:id="rId1"/>
            </p:custDataLst>
          </p:nvPr>
        </p:nvSpPr>
        <p:spPr/>
        <p:txBody>
          <a:bodyPr>
            <a:normAutofit/>
          </a:bodyPr>
          <a:lstStyle/>
          <a:p>
            <a:pPr marL="457200" indent="-457200">
              <a:spcBef>
                <a:spcPts val="0"/>
              </a:spcBef>
              <a:spcAft>
                <a:spcPts val="2400"/>
              </a:spcAft>
              <a:buClr>
                <a:srgbClr val="0033CC"/>
              </a:buClr>
              <a:buFont typeface="Calibri" panose="020F0502020204030204" pitchFamily="34" charset="0"/>
              <a:buChar char="●"/>
            </a:pPr>
            <a:r>
              <a:rPr lang="en-US" sz="2800" b="1" dirty="0" smtClean="0"/>
              <a:t>HACCP</a:t>
            </a:r>
            <a:r>
              <a:rPr lang="en-US" sz="2800" dirty="0" smtClean="0"/>
              <a:t> → Hazard Analysis Critical Control Points. </a:t>
            </a:r>
            <a:r>
              <a:rPr lang="el-GR" sz="2800" dirty="0" smtClean="0"/>
              <a:t>Ανάλυση Επικινδυνότητας στα Κρίσιμα Σημεία Ελέγχου.</a:t>
            </a:r>
          </a:p>
          <a:p>
            <a:pPr marL="1257300" lvl="2" indent="-365760">
              <a:spcBef>
                <a:spcPts val="0"/>
              </a:spcBef>
              <a:spcAft>
                <a:spcPts val="600"/>
              </a:spcAft>
              <a:buClr>
                <a:srgbClr val="FF6600"/>
              </a:buClr>
              <a:buFont typeface="Calibri" panose="020F0502020204030204" pitchFamily="34" charset="0"/>
              <a:buChar char="●"/>
            </a:pPr>
            <a:r>
              <a:rPr lang="el-GR" dirty="0" smtClean="0"/>
              <a:t>Ορθή Βιομηχανική Πρακτική.</a:t>
            </a:r>
          </a:p>
          <a:p>
            <a:pPr marL="1257300" lvl="2" indent="-365760">
              <a:spcBef>
                <a:spcPts val="0"/>
              </a:spcBef>
              <a:spcAft>
                <a:spcPts val="600"/>
              </a:spcAft>
              <a:buClr>
                <a:srgbClr val="FF6600"/>
              </a:buClr>
              <a:buFont typeface="Calibri" panose="020F0502020204030204" pitchFamily="34" charset="0"/>
              <a:buChar char="●"/>
            </a:pPr>
            <a:r>
              <a:rPr lang="el-GR" dirty="0" smtClean="0"/>
              <a:t>Ορθή Υγιεινή Πρακτική.</a:t>
            </a:r>
          </a:p>
          <a:p>
            <a:pPr marL="1257300" lvl="2" indent="-365760">
              <a:spcBef>
                <a:spcPts val="0"/>
              </a:spcBef>
              <a:spcAft>
                <a:spcPts val="600"/>
              </a:spcAft>
              <a:buClr>
                <a:srgbClr val="FF6600"/>
              </a:buClr>
              <a:buFont typeface="Calibri" panose="020F0502020204030204" pitchFamily="34" charset="0"/>
              <a:buChar char="●"/>
            </a:pPr>
            <a:r>
              <a:rPr lang="el-GR" dirty="0" smtClean="0"/>
              <a:t>Αρχές του </a:t>
            </a:r>
            <a:r>
              <a:rPr lang="en-US" dirty="0" smtClean="0"/>
              <a:t>HACCP</a:t>
            </a:r>
            <a:r>
              <a:rPr lang="el-GR" dirty="0" smtClean="0"/>
              <a:t>.</a:t>
            </a:r>
          </a:p>
          <a:p>
            <a:pPr marL="1257300" lvl="2" indent="-365760">
              <a:spcBef>
                <a:spcPts val="0"/>
              </a:spcBef>
              <a:spcAft>
                <a:spcPts val="600"/>
              </a:spcAft>
              <a:buClr>
                <a:srgbClr val="FF6600"/>
              </a:buClr>
              <a:buFont typeface="Calibri" panose="020F0502020204030204" pitchFamily="34" charset="0"/>
              <a:buChar char="●"/>
            </a:pPr>
            <a:r>
              <a:rPr lang="el-GR" dirty="0" smtClean="0"/>
              <a:t>Φυσικοί κίνδυνοι στα τρόφιμα.</a:t>
            </a:r>
          </a:p>
          <a:p>
            <a:pPr marL="1257300" lvl="2" indent="-365760">
              <a:spcBef>
                <a:spcPts val="0"/>
              </a:spcBef>
              <a:spcAft>
                <a:spcPts val="600"/>
              </a:spcAft>
              <a:buClr>
                <a:srgbClr val="FF6600"/>
              </a:buClr>
              <a:buFont typeface="Calibri" panose="020F0502020204030204" pitchFamily="34" charset="0"/>
              <a:buChar char="●"/>
            </a:pPr>
            <a:r>
              <a:rPr lang="el-GR" dirty="0" smtClean="0"/>
              <a:t>Χημικοί κίνδυνοι στα τρόφιμα.</a:t>
            </a:r>
          </a:p>
          <a:p>
            <a:pPr marL="1257300" lvl="2" indent="-365760">
              <a:spcBef>
                <a:spcPts val="0"/>
              </a:spcBef>
              <a:buClr>
                <a:srgbClr val="FF6600"/>
              </a:buClr>
              <a:buFont typeface="Calibri" panose="020F0502020204030204" pitchFamily="34" charset="0"/>
              <a:buChar char="●"/>
            </a:pPr>
            <a:r>
              <a:rPr lang="el-GR" dirty="0" smtClean="0"/>
              <a:t>Μικροβιολογικοί κίνδυνοι στα τρόφιμα.</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08BE3431-5762-4653-82B8-AB8F996390DC}" type="slidenum">
              <a:rPr lang="el-GR" sz="1400" smtClean="0">
                <a:solidFill>
                  <a:schemeClr val="tx1"/>
                </a:solidFill>
              </a:rPr>
              <a:t>20</a:t>
            </a:fld>
            <a:endParaRPr lang="el-GR" sz="1400" dirty="0">
              <a:solidFill>
                <a:schemeClr val="tx1"/>
              </a:solidFill>
            </a:endParaRPr>
          </a:p>
        </p:txBody>
      </p:sp>
    </p:spTree>
    <p:extLst>
      <p:ext uri="{BB962C8B-B14F-4D97-AF65-F5344CB8AC3E}">
        <p14:creationId xmlns:p14="http://schemas.microsoft.com/office/powerpoint/2010/main" val="37421403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a:t>
            </a:r>
            <a:r>
              <a:rPr lang="el-GR" sz="2000" dirty="0" err="1" smtClean="0">
                <a:solidFill>
                  <a:schemeClr val="tx1">
                    <a:lumMod val="65000"/>
                    <a:lumOff val="35000"/>
                  </a:schemeClr>
                </a:solidFill>
              </a:rPr>
              <a:t>Σοφιανίδου</a:t>
            </a:r>
            <a:r>
              <a:rPr lang="el-GR" sz="2000" dirty="0" smtClean="0">
                <a:solidFill>
                  <a:schemeClr val="tx1">
                    <a:lumMod val="65000"/>
                    <a:lumOff val="35000"/>
                  </a:schemeClr>
                </a:solidFill>
              </a:rPr>
              <a:t> Γεωργία</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4" tooltip="Μετάβαση στο www.edulll.gr/"/>
          </p:cNvPr>
          <p:cNvPicPr>
            <a:picLocks noChangeAspect="1" noChangeArrowheads="1"/>
          </p:cNvPicPr>
          <p:nvPr/>
        </p:nvPicPr>
        <p:blipFill>
          <a:blip r:embed="rId5"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1818139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3" name="Θέση περιεχομένου 1"/>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917770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buNone/>
            </a:pPr>
            <a:endParaRPr lang="el-GR" sz="2800" dirty="0"/>
          </a:p>
          <a:p>
            <a:pPr marL="0" indent="0" algn="ctr">
              <a:spcBef>
                <a:spcPts val="0"/>
              </a:spcBef>
              <a:spcAft>
                <a:spcPts val="4200"/>
              </a:spcAft>
              <a:buNone/>
            </a:pPr>
            <a:r>
              <a:rPr lang="el-GR" sz="2800" dirty="0" smtClean="0"/>
              <a:t>Το </a:t>
            </a:r>
            <a:r>
              <a:rPr lang="el-GR" sz="2800" dirty="0"/>
              <a:t>παρόν έργο αποτελεί την έκδοση </a:t>
            </a:r>
            <a:r>
              <a:rPr lang="el-GR" sz="2800" b="1" dirty="0" smtClean="0"/>
              <a:t>1.01</a:t>
            </a:r>
            <a:r>
              <a:rPr lang="el-GR" sz="2800" dirty="0" smtClean="0"/>
              <a:t>.</a:t>
            </a:r>
            <a:endParaRPr lang="el-GR" sz="2800" dirty="0"/>
          </a:p>
          <a:p>
            <a:pPr marL="0" indent="0">
              <a:buNone/>
            </a:pPr>
            <a:endParaRPr lang="el-GR" sz="2000" dirty="0"/>
          </a:p>
        </p:txBody>
      </p:sp>
    </p:spTree>
    <p:extLst>
      <p:ext uri="{BB962C8B-B14F-4D97-AF65-F5344CB8AC3E}">
        <p14:creationId xmlns:p14="http://schemas.microsoft.com/office/powerpoint/2010/main" val="2999651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a:t>Copyright</a:t>
            </a:r>
            <a:r>
              <a:rPr lang="el-GR" sz="2400" dirty="0"/>
              <a:t> Τεχνολογικό Εκπαιδευτικό Ίδρυμα Θεσσαλίας</a:t>
            </a:r>
            <a:r>
              <a:rPr lang="en-US" sz="2400" dirty="0"/>
              <a:t>, </a:t>
            </a:r>
            <a:r>
              <a:rPr lang="el-GR" sz="2400" dirty="0"/>
              <a:t>Αθανάσιος </a:t>
            </a:r>
            <a:r>
              <a:rPr lang="el-GR" sz="2400" dirty="0" err="1"/>
              <a:t>Μανούρας</a:t>
            </a:r>
            <a:r>
              <a:rPr lang="el-GR" sz="2400" dirty="0"/>
              <a:t>, </a:t>
            </a:r>
            <a:r>
              <a:rPr lang="el-GR" sz="2400" dirty="0" smtClean="0"/>
              <a:t>201</a:t>
            </a:r>
            <a:r>
              <a:rPr lang="en-US" sz="2400" dirty="0" smtClean="0"/>
              <a:t>5</a:t>
            </a:r>
            <a:r>
              <a:rPr lang="el-GR" sz="2400" dirty="0" smtClean="0"/>
              <a:t>. </a:t>
            </a:r>
            <a:r>
              <a:rPr lang="el-GR" sz="2400" dirty="0"/>
              <a:t>Αθανάσιος </a:t>
            </a:r>
            <a:r>
              <a:rPr lang="el-GR" sz="2400" dirty="0" err="1"/>
              <a:t>Μανούρας</a:t>
            </a:r>
            <a:r>
              <a:rPr lang="el-GR" sz="2400" dirty="0"/>
              <a:t>. «Χημεία </a:t>
            </a:r>
            <a:r>
              <a:rPr lang="el-GR" sz="2400" dirty="0" smtClean="0"/>
              <a:t>Τροφίμων». </a:t>
            </a:r>
            <a:r>
              <a:rPr lang="el-GR" sz="2400" dirty="0"/>
              <a:t>Έκδοση: 1.0. Λάρισα </a:t>
            </a:r>
            <a:r>
              <a:rPr lang="el-GR" sz="2400" dirty="0" smtClean="0"/>
              <a:t>201</a:t>
            </a:r>
            <a:r>
              <a:rPr lang="en-US" sz="2400" dirty="0" smtClean="0"/>
              <a:t>5</a:t>
            </a:r>
            <a:r>
              <a:rPr lang="el-GR" sz="2400" dirty="0" smtClean="0"/>
              <a:t> </a:t>
            </a:r>
            <a:r>
              <a:rPr lang="el-GR" sz="2400" dirty="0"/>
              <a:t>. Διαθέσιμο από τη δικτυακή διεύθυνση: </a:t>
            </a:r>
            <a:r>
              <a:rPr lang="en-US" sz="2400" dirty="0" smtClean="0">
                <a:hlinkClick r:id="rId3"/>
              </a:rPr>
              <a:t>http://cdev.teilar.gr/courses/FDT102/</a:t>
            </a:r>
            <a:r>
              <a:rPr lang="el-GR" sz="2400" dirty="0" smtClean="0"/>
              <a:t>, </a:t>
            </a:r>
            <a:r>
              <a:rPr lang="el-GR" sz="2400" dirty="0" smtClean="0"/>
              <a:t>20/1</a:t>
            </a:r>
            <a:r>
              <a:rPr lang="en-US" sz="2400" dirty="0"/>
              <a:t>1</a:t>
            </a:r>
            <a:r>
              <a:rPr lang="el-GR" sz="2400" dirty="0" smtClean="0"/>
              <a:t>/201</a:t>
            </a:r>
            <a:r>
              <a:rPr lang="el-GR" sz="2400" dirty="0"/>
              <a:t>5</a:t>
            </a:r>
            <a:r>
              <a:rPr lang="el-GR" sz="2400" dirty="0" smtClean="0"/>
              <a:t>.</a:t>
            </a:r>
            <a:endParaRPr lang="el-GR" sz="2400" dirty="0"/>
          </a:p>
        </p:txBody>
      </p:sp>
    </p:spTree>
    <p:extLst>
      <p:ext uri="{BB962C8B-B14F-4D97-AF65-F5344CB8AC3E}">
        <p14:creationId xmlns:p14="http://schemas.microsoft.com/office/powerpoint/2010/main" val="334147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Δημιουργού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 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l-GR" sz="1400" dirty="0">
                <a:hlinkClick r:id="rId6" tooltip="Μετάβαση στην Άδεια Χρήσης"/>
              </a:rPr>
              <a:t>http://creativecommons.org/licenses/by-nc-sa/4.0/ </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Tree>
    <p:custDataLst>
      <p:tags r:id="rId1"/>
    </p:custDataLst>
    <p:extLst>
      <p:ext uri="{BB962C8B-B14F-4D97-AF65-F5344CB8AC3E}">
        <p14:creationId xmlns:p14="http://schemas.microsoft.com/office/powerpoint/2010/main" val="3213889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92303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a:t>
            </a:r>
            <a:r>
              <a:rPr lang="el-GR" sz="4000" b="1" dirty="0"/>
              <a:t>2</a:t>
            </a:r>
            <a:r>
              <a:rPr lang="en-US" sz="4000" b="1" dirty="0" smtClean="0"/>
              <a:t>)</a:t>
            </a:r>
            <a:endParaRPr lang="el-GR" sz="4000" b="1" dirty="0"/>
          </a:p>
        </p:txBody>
      </p:sp>
      <p:sp>
        <p:nvSpPr>
          <p:cNvPr id="3" name="Θέση περιεχομένου 1"/>
          <p:cNvSpPr>
            <a:spLocks noGrp="1"/>
          </p:cNvSpPr>
          <p:nvPr>
            <p:ph idx="1"/>
          </p:nvPr>
        </p:nvSpPr>
        <p:spPr/>
        <p:txBody>
          <a:bodyPr>
            <a:noAutofit/>
          </a:bodyPr>
          <a:lstStyle/>
          <a:p>
            <a:pPr marL="0" indent="0">
              <a:spcBef>
                <a:spcPts val="0"/>
              </a:spcBef>
              <a:spcAft>
                <a:spcPts val="1200"/>
              </a:spcAft>
              <a:buNone/>
            </a:pPr>
            <a:r>
              <a:rPr lang="el-GR" sz="2400" dirty="0" smtClean="0"/>
              <a:t>Το </a:t>
            </a:r>
            <a:r>
              <a:rPr lang="el-GR" sz="2400" dirty="0"/>
              <a:t>Έργο αυτό κάνει χρήση των ακόλουθων έργων:</a:t>
            </a:r>
          </a:p>
          <a:p>
            <a:pPr lvl="1">
              <a:spcBef>
                <a:spcPts val="0"/>
              </a:spcBef>
              <a:buFont typeface="Arial" panose="020B0604020202020204" pitchFamily="34" charset="0"/>
              <a:buChar char="•"/>
            </a:pPr>
            <a:r>
              <a:rPr lang="el-GR" sz="2000" dirty="0" smtClean="0">
                <a:solidFill>
                  <a:srgbClr val="FF0000"/>
                </a:solidFill>
              </a:rPr>
              <a:t>Εικόνα </a:t>
            </a:r>
            <a:r>
              <a:rPr lang="el-GR" sz="2000" dirty="0">
                <a:solidFill>
                  <a:srgbClr val="FF0000"/>
                </a:solidFill>
              </a:rPr>
              <a:t>2</a:t>
            </a:r>
            <a:r>
              <a:rPr lang="el-GR" sz="2000" dirty="0" smtClean="0"/>
              <a:t>: </a:t>
            </a:r>
            <a:r>
              <a:rPr lang="en-US" sz="2000" dirty="0" err="1"/>
              <a:t>Muhrbeck</a:t>
            </a:r>
            <a:r>
              <a:rPr lang="en-US" sz="2000" dirty="0"/>
              <a:t>, P. and A.-C. </a:t>
            </a:r>
            <a:r>
              <a:rPr lang="en-US" sz="2000" dirty="0" err="1"/>
              <a:t>Eliasson</a:t>
            </a:r>
            <a:r>
              <a:rPr lang="en-US" sz="2000" dirty="0"/>
              <a:t>. 1987. Influence of pH and ionic strength on the viscoelastic properties of starch gels- a comparison of potato and cassava starches. Carbohydrate Polymers 7: </a:t>
            </a:r>
            <a:r>
              <a:rPr lang="en-US" sz="2000" dirty="0" smtClean="0"/>
              <a:t>291-300</a:t>
            </a:r>
            <a:r>
              <a:rPr lang="el-GR" sz="2000" dirty="0" smtClean="0"/>
              <a:t>. </a:t>
            </a:r>
            <a:r>
              <a:rPr lang="en-US" sz="2000" dirty="0" smtClean="0"/>
              <a:t> </a:t>
            </a:r>
            <a:r>
              <a:rPr lang="el-GR" sz="2000" dirty="0" smtClean="0"/>
              <a:t>Δεν υπόκειται σε άδεια χρήσης. </a:t>
            </a:r>
          </a:p>
          <a:p>
            <a:pPr marL="747522" lvl="2" indent="0">
              <a:spcBef>
                <a:spcPts val="0"/>
              </a:spcBef>
              <a:spcAft>
                <a:spcPts val="1800"/>
              </a:spcAft>
              <a:buNone/>
            </a:pPr>
            <a:r>
              <a:rPr lang="el-GR" sz="2000" dirty="0" smtClean="0"/>
              <a:t>Πηγή: </a:t>
            </a:r>
            <a:r>
              <a:rPr lang="en-US" sz="2000" dirty="0">
                <a:hlinkClick r:id="rId3" tooltip="Μετάβαση στην ιστοσελίδα"/>
              </a:rPr>
              <a:t>http://food.oregonstate.edu/learn/starch.html </a:t>
            </a:r>
            <a:endParaRPr lang="el-GR" sz="2000" dirty="0" smtClean="0"/>
          </a:p>
          <a:p>
            <a:pPr lvl="1">
              <a:spcBef>
                <a:spcPts val="0"/>
              </a:spcBef>
              <a:buFont typeface="Arial" panose="020B0604020202020204" pitchFamily="34" charset="0"/>
              <a:buChar char="•"/>
            </a:pPr>
            <a:r>
              <a:rPr lang="el-GR" sz="2000" dirty="0" smtClean="0">
                <a:solidFill>
                  <a:srgbClr val="FF0000"/>
                </a:solidFill>
              </a:rPr>
              <a:t>Εικόνα 3</a:t>
            </a:r>
            <a:r>
              <a:rPr lang="el-GR" sz="2000" dirty="0" smtClean="0"/>
              <a:t>:</a:t>
            </a:r>
            <a:r>
              <a:rPr lang="el-GR" sz="2000" dirty="0" smtClean="0">
                <a:solidFill>
                  <a:srgbClr val="FF0000"/>
                </a:solidFill>
              </a:rPr>
              <a:t> </a:t>
            </a:r>
            <a:r>
              <a:rPr lang="en-US" sz="2000" dirty="0" smtClean="0"/>
              <a:t>James A. Sullivan. </a:t>
            </a:r>
            <a:endParaRPr lang="el-GR" sz="2000" dirty="0" smtClean="0"/>
          </a:p>
          <a:p>
            <a:pPr marL="747522" lvl="2" indent="0">
              <a:spcBef>
                <a:spcPts val="0"/>
              </a:spcBef>
              <a:buNone/>
            </a:pPr>
            <a:r>
              <a:rPr lang="el-GR" sz="2000" dirty="0" smtClean="0"/>
              <a:t>Όροι Χρήσης: </a:t>
            </a:r>
            <a:r>
              <a:rPr lang="en-US" sz="2000" dirty="0" smtClean="0">
                <a:hlinkClick r:id="rId4" tooltip="Μετάβαση στους όρους χρήσης"/>
              </a:rPr>
              <a:t>http</a:t>
            </a:r>
            <a:r>
              <a:rPr lang="en-US" sz="2000" dirty="0">
                <a:hlinkClick r:id="rId4" tooltip="Μετάβαση στους όρους χρήσης"/>
              </a:rPr>
              <a:t>://www.cellsalive.com/permissn.htm</a:t>
            </a:r>
            <a:r>
              <a:rPr lang="el-GR" sz="2000" dirty="0" smtClean="0">
                <a:hlinkClick r:id="rId4" tooltip="Μετάβαση στους όρους χρήσης"/>
              </a:rPr>
              <a:t> </a:t>
            </a:r>
            <a:r>
              <a:rPr lang="el-GR" sz="2000" dirty="0" smtClean="0"/>
              <a:t>. </a:t>
            </a:r>
          </a:p>
          <a:p>
            <a:pPr marL="747522" lvl="2" indent="0">
              <a:spcBef>
                <a:spcPts val="0"/>
              </a:spcBef>
              <a:spcAft>
                <a:spcPts val="1800"/>
              </a:spcAft>
              <a:buNone/>
            </a:pPr>
            <a:r>
              <a:rPr lang="el-GR" sz="2000" dirty="0" smtClean="0"/>
              <a:t>Πηγή: </a:t>
            </a:r>
            <a:r>
              <a:rPr lang="en-US" sz="2000" dirty="0">
                <a:hlinkClick r:id="rId5" tooltip="Μετάβση στην ιστοσελίδα"/>
              </a:rPr>
              <a:t>http://www.cellsalive.com/ecoli.htm</a:t>
            </a:r>
            <a:endParaRPr lang="en-US" sz="2000" dirty="0"/>
          </a:p>
          <a:p>
            <a:pPr marL="804672" lvl="1" indent="-342900">
              <a:spcBef>
                <a:spcPts val="0"/>
              </a:spcBef>
              <a:buFont typeface="Arial" panose="020B0604020202020204" pitchFamily="34" charset="0"/>
              <a:buChar char="•"/>
            </a:pPr>
            <a:r>
              <a:rPr lang="el-GR" sz="2000" dirty="0" smtClean="0">
                <a:solidFill>
                  <a:srgbClr val="FF0000"/>
                </a:solidFill>
              </a:rPr>
              <a:t>Εικόνα </a:t>
            </a:r>
            <a:r>
              <a:rPr lang="el-GR" sz="2000" dirty="0">
                <a:solidFill>
                  <a:srgbClr val="FF0000"/>
                </a:solidFill>
              </a:rPr>
              <a:t>4: </a:t>
            </a:r>
            <a:r>
              <a:rPr lang="el-GR" sz="2000" dirty="0">
                <a:solidFill>
                  <a:prstClr val="black"/>
                </a:solidFill>
              </a:rPr>
              <a:t>Πανελλήνιο Σχολικό Δίκτυο</a:t>
            </a:r>
            <a:r>
              <a:rPr lang="en-US" sz="2000" dirty="0">
                <a:solidFill>
                  <a:prstClr val="black"/>
                </a:solidFill>
              </a:rPr>
              <a:t>. </a:t>
            </a:r>
            <a:endParaRPr lang="el-GR" sz="2000" dirty="0">
              <a:solidFill>
                <a:prstClr val="black"/>
              </a:solidFill>
            </a:endParaRPr>
          </a:p>
          <a:p>
            <a:pPr marL="747522" lvl="1" indent="0">
              <a:spcBef>
                <a:spcPts val="0"/>
              </a:spcBef>
              <a:buNone/>
            </a:pPr>
            <a:r>
              <a:rPr lang="el-GR" sz="2000" dirty="0">
                <a:solidFill>
                  <a:prstClr val="black"/>
                </a:solidFill>
              </a:rPr>
              <a:t>Όροι χρήσης: </a:t>
            </a:r>
            <a:r>
              <a:rPr lang="en-US" sz="2000" dirty="0">
                <a:solidFill>
                  <a:prstClr val="black"/>
                </a:solidFill>
                <a:hlinkClick r:id="rId6" tooltip="Μετάβαση στους Όρους χρήσης"/>
              </a:rPr>
              <a:t>http://www.sch.gr/article/191</a:t>
            </a:r>
            <a:r>
              <a:rPr lang="el-GR" sz="2000" dirty="0">
                <a:solidFill>
                  <a:prstClr val="black"/>
                </a:solidFill>
              </a:rPr>
              <a:t>. </a:t>
            </a:r>
          </a:p>
          <a:p>
            <a:pPr marL="747522" lvl="1" indent="0">
              <a:spcBef>
                <a:spcPts val="0"/>
              </a:spcBef>
              <a:buNone/>
            </a:pPr>
            <a:r>
              <a:rPr lang="el-GR" sz="2000" dirty="0">
                <a:solidFill>
                  <a:prstClr val="black"/>
                </a:solidFill>
              </a:rPr>
              <a:t>Πηγή: </a:t>
            </a:r>
            <a:r>
              <a:rPr lang="en-US" sz="2000" dirty="0">
                <a:solidFill>
                  <a:srgbClr val="FF0000"/>
                </a:solidFill>
                <a:hlinkClick r:id="rId7" tooltip="Μετάβαση στην ιστοσελίδα"/>
              </a:rPr>
              <a:t>http://users.sch.gr//thomalekos/piramida.htm</a:t>
            </a:r>
            <a:endParaRPr lang="el-GR" sz="2000" dirty="0"/>
          </a:p>
        </p:txBody>
      </p:sp>
    </p:spTree>
    <p:extLst>
      <p:ext uri="{BB962C8B-B14F-4D97-AF65-F5344CB8AC3E}">
        <p14:creationId xmlns:p14="http://schemas.microsoft.com/office/powerpoint/2010/main" val="16735898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Σημείωμα Χρήσης Έργων Τρίτων</a:t>
            </a:r>
            <a:r>
              <a:rPr lang="en-US" b="1" dirty="0"/>
              <a:t> </a:t>
            </a:r>
            <a:r>
              <a:rPr lang="el-GR" b="1" dirty="0"/>
              <a:t/>
            </a:r>
            <a:br>
              <a:rPr lang="el-GR" b="1" dirty="0"/>
            </a:br>
            <a:r>
              <a:rPr lang="en-US" b="1" dirty="0" smtClean="0"/>
              <a:t>(</a:t>
            </a:r>
            <a:r>
              <a:rPr lang="el-GR" b="1" dirty="0" smtClean="0"/>
              <a:t>2</a:t>
            </a:r>
            <a:r>
              <a:rPr lang="en-US" b="1" dirty="0" smtClean="0"/>
              <a:t>/</a:t>
            </a:r>
            <a:r>
              <a:rPr lang="el-GR" b="1" dirty="0"/>
              <a:t>2</a:t>
            </a:r>
            <a:r>
              <a:rPr lang="en-US" b="1" dirty="0" smtClean="0"/>
              <a:t>)</a:t>
            </a:r>
            <a:endParaRPr lang="el-GR" dirty="0"/>
          </a:p>
        </p:txBody>
      </p:sp>
      <p:sp>
        <p:nvSpPr>
          <p:cNvPr id="3" name="Θέση περιεχομένου 1"/>
          <p:cNvSpPr>
            <a:spLocks noGrp="1"/>
          </p:cNvSpPr>
          <p:nvPr>
            <p:ph idx="1"/>
          </p:nvPr>
        </p:nvSpPr>
        <p:spPr/>
        <p:txBody>
          <a:bodyPr>
            <a:normAutofit/>
          </a:bodyPr>
          <a:lstStyle/>
          <a:p>
            <a:pPr marL="740664" lvl="1" indent="-342900">
              <a:spcBef>
                <a:spcPts val="0"/>
              </a:spcBef>
              <a:buFont typeface="Arial" panose="020B0604020202020204" pitchFamily="34" charset="0"/>
              <a:buChar char="•"/>
            </a:pPr>
            <a:r>
              <a:rPr lang="el-GR" sz="2000" dirty="0">
                <a:solidFill>
                  <a:srgbClr val="FF0000"/>
                </a:solidFill>
              </a:rPr>
              <a:t>Εικόνα </a:t>
            </a:r>
            <a:r>
              <a:rPr lang="en-US" sz="2000" dirty="0">
                <a:solidFill>
                  <a:srgbClr val="FF0000"/>
                </a:solidFill>
              </a:rPr>
              <a:t>5</a:t>
            </a:r>
            <a:r>
              <a:rPr lang="el-GR" sz="2000" dirty="0">
                <a:solidFill>
                  <a:srgbClr val="FF0000"/>
                </a:solidFill>
              </a:rPr>
              <a:t>: </a:t>
            </a:r>
            <a:r>
              <a:rPr lang="en-US" sz="2000" dirty="0" err="1" smtClean="0"/>
              <a:t>Oldways</a:t>
            </a:r>
            <a:r>
              <a:rPr lang="el-GR" sz="2000" dirty="0" smtClean="0"/>
              <a:t> – </a:t>
            </a:r>
            <a:r>
              <a:rPr lang="en-US" sz="2000" dirty="0" smtClean="0"/>
              <a:t>Cornell</a:t>
            </a:r>
            <a:r>
              <a:rPr lang="el-GR" sz="2000" dirty="0" smtClean="0"/>
              <a:t> </a:t>
            </a:r>
            <a:r>
              <a:rPr lang="en-US" sz="2000" dirty="0" smtClean="0"/>
              <a:t>China</a:t>
            </a:r>
            <a:r>
              <a:rPr lang="el-GR" sz="2000" dirty="0" smtClean="0"/>
              <a:t> </a:t>
            </a:r>
            <a:r>
              <a:rPr lang="en-US" sz="2000" dirty="0" smtClean="0"/>
              <a:t>Oxford</a:t>
            </a:r>
            <a:r>
              <a:rPr lang="el-GR" sz="2000" dirty="0" smtClean="0"/>
              <a:t>,</a:t>
            </a:r>
            <a:r>
              <a:rPr lang="en-US" sz="2000" dirty="0" smtClean="0"/>
              <a:t> </a:t>
            </a:r>
            <a:r>
              <a:rPr lang="en-US" sz="2000" dirty="0"/>
              <a:t>Project on Nutrition, Health and </a:t>
            </a:r>
            <a:r>
              <a:rPr lang="en-US" sz="2000" dirty="0" smtClean="0"/>
              <a:t>Environment</a:t>
            </a:r>
            <a:r>
              <a:rPr lang="el-GR" sz="2000" dirty="0" smtClean="0"/>
              <a:t> – </a:t>
            </a:r>
            <a:r>
              <a:rPr lang="en-US" sz="2000" dirty="0" smtClean="0"/>
              <a:t>Harvard</a:t>
            </a:r>
            <a:r>
              <a:rPr lang="el-GR" sz="2000" dirty="0" smtClean="0"/>
              <a:t> </a:t>
            </a:r>
            <a:r>
              <a:rPr lang="en-US" sz="2000" dirty="0" smtClean="0"/>
              <a:t>School </a:t>
            </a:r>
            <a:r>
              <a:rPr lang="en-US" sz="2000" dirty="0"/>
              <a:t>of Public </a:t>
            </a:r>
            <a:r>
              <a:rPr lang="en-US" sz="2000" dirty="0" smtClean="0"/>
              <a:t>Health</a:t>
            </a:r>
            <a:r>
              <a:rPr lang="el-GR" sz="2000" dirty="0"/>
              <a:t> </a:t>
            </a:r>
            <a:r>
              <a:rPr lang="el-GR" sz="2000" dirty="0" smtClean="0"/>
              <a:t>– </a:t>
            </a:r>
            <a:r>
              <a:rPr lang="en-US" sz="2000" dirty="0" smtClean="0"/>
              <a:t>International</a:t>
            </a:r>
            <a:r>
              <a:rPr lang="el-GR" sz="2000" dirty="0" smtClean="0"/>
              <a:t> </a:t>
            </a:r>
            <a:r>
              <a:rPr lang="en-US" sz="2000" dirty="0" smtClean="0"/>
              <a:t>Conference </a:t>
            </a:r>
            <a:r>
              <a:rPr lang="en-US" sz="2000" dirty="0"/>
              <a:t>on the Diets of Asia in San Francisco in </a:t>
            </a:r>
            <a:r>
              <a:rPr lang="en-US" sz="2000" dirty="0" smtClean="0"/>
              <a:t>1995</a:t>
            </a:r>
            <a:r>
              <a:rPr lang="el-GR" sz="2000" dirty="0" smtClean="0"/>
              <a:t>. </a:t>
            </a:r>
          </a:p>
          <a:p>
            <a:pPr marL="747522" lvl="1" indent="0">
              <a:spcBef>
                <a:spcPts val="0"/>
              </a:spcBef>
              <a:buNone/>
            </a:pPr>
            <a:r>
              <a:rPr lang="el-GR" sz="2000" dirty="0" smtClean="0"/>
              <a:t>Όροι </a:t>
            </a:r>
            <a:r>
              <a:rPr lang="el-GR" sz="2000" dirty="0"/>
              <a:t>χρήσης: </a:t>
            </a:r>
            <a:r>
              <a:rPr lang="en-US" sz="2000" dirty="0">
                <a:hlinkClick r:id="rId2" tooltip="Μετάβαση στους Όρους χρήσης"/>
              </a:rPr>
              <a:t>http://</a:t>
            </a:r>
            <a:r>
              <a:rPr lang="en-US" sz="2000" dirty="0" smtClean="0">
                <a:hlinkClick r:id="rId2" tooltip="Μετάβαση στους Όρους χρήσης"/>
              </a:rPr>
              <a:t>oldwayspt.org/licensing</a:t>
            </a:r>
            <a:r>
              <a:rPr lang="el-GR" sz="2000" dirty="0" smtClean="0"/>
              <a:t> Πηγή:</a:t>
            </a:r>
            <a:r>
              <a:rPr lang="en-US" sz="2000" dirty="0" smtClean="0">
                <a:hlinkClick r:id="rId3" tooltip="Μετάβαση στην ιστοσελίδα"/>
              </a:rPr>
              <a:t>http</a:t>
            </a:r>
            <a:r>
              <a:rPr lang="en-US" sz="2000" dirty="0">
                <a:hlinkClick r:id="rId3" tooltip="Μετάβαση στην ιστοσελίδα"/>
              </a:rPr>
              <a:t>://</a:t>
            </a:r>
            <a:r>
              <a:rPr lang="en-US" sz="2000" dirty="0" smtClean="0">
                <a:hlinkClick r:id="rId3" tooltip="Μετάβαση στην ιστοσελίδα"/>
              </a:rPr>
              <a:t>oldwayspt.org/resources/heritage-pyramids/asian-diet-pyramid</a:t>
            </a:r>
            <a:endParaRPr lang="el-GR" sz="2000" dirty="0" smtClean="0"/>
          </a:p>
        </p:txBody>
      </p:sp>
    </p:spTree>
    <p:extLst>
      <p:ext uri="{BB962C8B-B14F-4D97-AF65-F5344CB8AC3E}">
        <p14:creationId xmlns:p14="http://schemas.microsoft.com/office/powerpoint/2010/main" val="4185119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nvPr>
        </p:nvSpPr>
        <p:spPr/>
        <p:txBody>
          <a:bodyPr/>
          <a:lstStyle/>
          <a:p>
            <a:r>
              <a:rPr lang="el-GR" altLang="el-GR" b="1" dirty="0" smtClean="0">
                <a:solidFill>
                  <a:srgbClr val="333333"/>
                </a:solidFill>
              </a:rPr>
              <a:t>Σκοποί ενότητας </a:t>
            </a:r>
          </a:p>
        </p:txBody>
      </p:sp>
      <p:sp>
        <p:nvSpPr>
          <p:cNvPr id="2" name="Θέση περιεχομένου 1"/>
          <p:cNvSpPr>
            <a:spLocks noGrp="1"/>
          </p:cNvSpPr>
          <p:nvPr>
            <p:ph idx="1"/>
            <p:custDataLst>
              <p:tags r:id="rId1"/>
            </p:custDataLst>
          </p:nvPr>
        </p:nvSpPr>
        <p:spPr/>
        <p:txBody>
          <a:bodyPr rtlCol="0">
            <a:normAutofit/>
          </a:bodyPr>
          <a:lstStyle/>
          <a:p>
            <a:pPr fontAlgn="auto">
              <a:spcAft>
                <a:spcPts val="0"/>
              </a:spcAft>
              <a:buFont typeface="Arial" panose="020B0604020202020204" pitchFamily="34" charset="0"/>
              <a:buChar char="•"/>
              <a:defRPr/>
            </a:pPr>
            <a:endParaRPr lang="el-GR" dirty="0" smtClean="0"/>
          </a:p>
          <a:p>
            <a:pPr lvl="0"/>
            <a:r>
              <a:rPr lang="el-GR" dirty="0"/>
              <a:t>Εισαγωγή στην Επιστήμη τροφίμων. Χημεία, τεχνολογία και μικροβιολογία τροφίμων. Ανάλυση, διατροφή και βιοτεχνολογία τροφίμων.</a:t>
            </a:r>
          </a:p>
          <a:p>
            <a:pPr marL="0" indent="0" fontAlgn="auto">
              <a:spcAft>
                <a:spcPts val="0"/>
              </a:spcAft>
              <a:buFont typeface="Arial" panose="020B0604020202020204" pitchFamily="34" charset="0"/>
              <a:buNone/>
              <a:defRPr/>
            </a:pPr>
            <a:endParaRPr lang="el-GR" dirty="0" smtClean="0"/>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Εισαγωγή στην Επιστήμη Τροφίμων</a:t>
            </a:r>
            <a:endParaRPr lang="en-US" sz="1400" dirty="0">
              <a:solidFill>
                <a:schemeClr val="tx1"/>
              </a:solidFill>
            </a:endParaRPr>
          </a:p>
        </p:txBody>
      </p:sp>
      <p:sp>
        <p:nvSpPr>
          <p:cNvPr id="5125"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3</a:t>
            </a:fld>
            <a:endParaRPr lang="el-GR" altLang="el-GR" sz="1400" dirty="0">
              <a:solidFill>
                <a:srgbClr val="000000"/>
              </a:solidFill>
              <a:latin typeface="+mn-lt"/>
            </a:endParaRPr>
          </a:p>
        </p:txBody>
      </p:sp>
    </p:spTree>
    <p:extLst>
      <p:ext uri="{BB962C8B-B14F-4D97-AF65-F5344CB8AC3E}">
        <p14:creationId xmlns:p14="http://schemas.microsoft.com/office/powerpoint/2010/main" val="138508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p:cNvPr>
          <p:cNvSpPr/>
          <p:nvPr/>
        </p:nvSpPr>
        <p:spPr>
          <a:xfrm>
            <a:off x="827584" y="2204864"/>
            <a:ext cx="7507246"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AutoNum type="arabicParenR"/>
              <a:defRPr/>
            </a:pPr>
            <a:r>
              <a:rPr lang="el-GR" sz="2800" i="1" dirty="0" smtClean="0">
                <a:solidFill>
                  <a:srgbClr val="0070C0"/>
                </a:solidFill>
              </a:rPr>
              <a:t>Εισαγωγή στην Επιστήμη τροφίμων και τους κλάδους της</a:t>
            </a:r>
            <a:endParaRPr lang="el-GR" i="1" dirty="0">
              <a:solidFill>
                <a:srgbClr val="0070C0"/>
              </a:solidFill>
            </a:endParaRPr>
          </a:p>
        </p:txBody>
      </p:sp>
      <p:sp>
        <p:nvSpPr>
          <p:cNvPr id="14" name="Θέση περιεχομένου 2">
            <a:hlinkClick r:id="rId5" action="ppaction://hlinksldjump" tooltip="Μετάβαση στη Διαφάνεια"/>
          </p:cNvPr>
          <p:cNvSpPr/>
          <p:nvPr>
            <p:custDataLst>
              <p:tags r:id="rId2"/>
            </p:custDataLst>
          </p:nvPr>
        </p:nvSpPr>
        <p:spPr>
          <a:xfrm>
            <a:off x="827584" y="3429000"/>
            <a:ext cx="7507246" cy="8640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Font typeface="+mj-lt"/>
              <a:buAutoNum type="arabicParenR" startAt="2"/>
              <a:defRPr/>
            </a:pPr>
            <a:r>
              <a:rPr lang="el-GR" sz="2800" i="1" dirty="0" smtClean="0">
                <a:solidFill>
                  <a:srgbClr val="0070C0"/>
                </a:solidFill>
              </a:rPr>
              <a:t>Χημεία, Τεχνολογία και Μικροβιολογία τροφίμων</a:t>
            </a:r>
            <a:endParaRPr lang="el-GR" i="1" dirty="0">
              <a:solidFill>
                <a:srgbClr val="0070C0"/>
              </a:solidFill>
            </a:endParaRPr>
          </a:p>
        </p:txBody>
      </p:sp>
      <p:sp>
        <p:nvSpPr>
          <p:cNvPr id="7" name="Θέση περιεχομένου 3">
            <a:hlinkClick r:id="rId6" action="ppaction://hlinksldjump" tooltip="Μετάβαση στη Διαφάνεια"/>
          </p:cNvPr>
          <p:cNvSpPr/>
          <p:nvPr/>
        </p:nvSpPr>
        <p:spPr>
          <a:xfrm>
            <a:off x="827584" y="4772207"/>
            <a:ext cx="7507246" cy="8170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Font typeface="+mj-lt"/>
              <a:buAutoNum type="arabicParenR" startAt="3"/>
              <a:defRPr/>
            </a:pPr>
            <a:r>
              <a:rPr lang="el-GR" sz="2800" i="1" dirty="0" smtClean="0">
                <a:solidFill>
                  <a:srgbClr val="0070C0"/>
                </a:solidFill>
              </a:rPr>
              <a:t>Ανάλυση, Διατροφή και Βιοτεχνολογία τροφίμων</a:t>
            </a:r>
            <a:endParaRPr lang="el-GR" i="1" dirty="0">
              <a:solidFill>
                <a:srgbClr val="0070C0"/>
              </a:solidFill>
            </a:endParaRPr>
          </a:p>
        </p:txBody>
      </p:sp>
      <p:sp>
        <p:nvSpPr>
          <p:cNvPr id="8"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Εισαγωγή στην Επιστήμη Τροφίμων</a:t>
            </a:r>
            <a:endParaRPr lang="en-US"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318901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Επιστήμη τροφίμων</a:t>
            </a:r>
            <a:br>
              <a:rPr lang="el-GR" b="1" dirty="0" smtClean="0"/>
            </a:br>
            <a:r>
              <a:rPr lang="el-GR" b="1" dirty="0" smtClean="0"/>
              <a:t>(Βρωματολογία)</a:t>
            </a:r>
            <a:endParaRPr lang="el-GR" b="1" dirty="0"/>
          </a:p>
        </p:txBody>
      </p:sp>
      <p:sp>
        <p:nvSpPr>
          <p:cNvPr id="3" name="Θέση περιεχομένου 1"/>
          <p:cNvSpPr>
            <a:spLocks noGrp="1"/>
          </p:cNvSpPr>
          <p:nvPr>
            <p:ph idx="1"/>
          </p:nvPr>
        </p:nvSpPr>
        <p:spPr>
          <a:xfrm>
            <a:off x="395536" y="1600200"/>
            <a:ext cx="8229600" cy="4525963"/>
          </a:xfrm>
        </p:spPr>
        <p:txBody>
          <a:bodyPr>
            <a:normAutofit/>
          </a:bodyPr>
          <a:lstStyle/>
          <a:p>
            <a:pPr marL="457200" indent="-457200">
              <a:spcBef>
                <a:spcPts val="0"/>
              </a:spcBef>
              <a:spcAft>
                <a:spcPts val="600"/>
              </a:spcAft>
              <a:buClr>
                <a:srgbClr val="0033CC"/>
              </a:buClr>
              <a:buFont typeface="Calibri" panose="020F0502020204030204" pitchFamily="34" charset="0"/>
              <a:buChar char="●"/>
            </a:pPr>
            <a:r>
              <a:rPr lang="el-GR" sz="2800" b="1" dirty="0" smtClean="0"/>
              <a:t>Τρόφιμα </a:t>
            </a:r>
            <a:r>
              <a:rPr lang="el-GR" sz="2800" dirty="0" smtClean="0"/>
              <a:t>χαρακτηρίζονται</a:t>
            </a:r>
            <a:r>
              <a:rPr lang="en-US" sz="2800" dirty="0" smtClean="0"/>
              <a:t> όλα τα στερεά ή υγρά προιόντα</a:t>
            </a:r>
            <a:r>
              <a:rPr lang="el-GR" sz="2800" dirty="0" smtClean="0"/>
              <a:t>,</a:t>
            </a:r>
            <a:r>
              <a:rPr lang="en-US" sz="2800" dirty="0" smtClean="0"/>
              <a:t> τα οποία μπορούν να χρησιμοποιηθούν ως τροφή από τον άνθρωπο</a:t>
            </a:r>
            <a:r>
              <a:rPr lang="el-GR" sz="2800" dirty="0" smtClean="0"/>
              <a:t>.</a:t>
            </a:r>
            <a:endParaRPr lang="en-US" sz="2800" dirty="0" smtClean="0"/>
          </a:p>
          <a:p>
            <a:pPr marL="457200" indent="-457200">
              <a:spcBef>
                <a:spcPts val="0"/>
              </a:spcBef>
              <a:buClr>
                <a:srgbClr val="0033CC"/>
              </a:buClr>
              <a:buFont typeface="Calibri" panose="020F0502020204030204" pitchFamily="34" charset="0"/>
              <a:buChar char="●"/>
            </a:pPr>
            <a:r>
              <a:rPr lang="el-GR" sz="2800" dirty="0" smtClean="0"/>
              <a:t>Η </a:t>
            </a:r>
            <a:r>
              <a:rPr lang="el-GR" sz="2800" b="1" dirty="0" smtClean="0"/>
              <a:t>επιστήμη τροφίμων</a:t>
            </a:r>
            <a:r>
              <a:rPr lang="el-GR" sz="2800" dirty="0" smtClean="0"/>
              <a:t> είναι ένας περιεκτικός, και συστηματικός κορμός γνώσης και κατανόησης της φύσης και της σύστασης των τροφίμων, καθώς και της συμπεριφοράς τους κάτω από τις διάφορες συνθήκες επεξεργασίας που μπορεί να υποβληθούν. </a:t>
            </a:r>
            <a:endParaRPr lang="el-GR" sz="2800" dirty="0"/>
          </a:p>
          <a:p>
            <a:pPr marL="0" indent="0">
              <a:spcBef>
                <a:spcPts val="0"/>
              </a:spcBef>
              <a:spcAft>
                <a:spcPts val="600"/>
              </a:spcAft>
              <a:buClr>
                <a:srgbClr val="0033CC"/>
              </a:buClr>
              <a:buNone/>
            </a:pPr>
            <a:r>
              <a:rPr lang="el-GR" sz="2800" dirty="0" smtClean="0"/>
              <a:t>				</a:t>
            </a:r>
            <a:r>
              <a:rPr lang="el-GR" sz="2000" dirty="0" smtClean="0"/>
              <a:t>(</a:t>
            </a:r>
            <a:r>
              <a:rPr lang="en-US" sz="2000" i="1" dirty="0" smtClean="0"/>
              <a:t>Institute of Food Science and Technology</a:t>
            </a:r>
            <a:r>
              <a:rPr lang="en-US" sz="2000" dirty="0" smtClean="0"/>
              <a:t>)</a:t>
            </a:r>
            <a:r>
              <a:rPr lang="el-GR" sz="2000" dirty="0" smtClean="0"/>
              <a:t>.</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958222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Τίτλος 1"/>
          <p:cNvSpPr>
            <a:spLocks noGrp="1"/>
          </p:cNvSpPr>
          <p:nvPr>
            <p:ph type="title"/>
          </p:nvPr>
        </p:nvSpPr>
        <p:spPr/>
        <p:txBody>
          <a:bodyPr>
            <a:noAutofit/>
          </a:bodyPr>
          <a:lstStyle/>
          <a:p>
            <a:r>
              <a:rPr lang="el-GR" b="1" dirty="0" smtClean="0"/>
              <a:t>Κλάδοι της Επιστήμης τροφίμων</a:t>
            </a:r>
            <a:endParaRPr lang="el-GR" b="1" dirty="0"/>
          </a:p>
        </p:txBody>
      </p:sp>
      <p:sp>
        <p:nvSpPr>
          <p:cNvPr id="10" name="Θέση περιεχομένου 1"/>
          <p:cNvSpPr>
            <a:spLocks noGrp="1"/>
          </p:cNvSpPr>
          <p:nvPr>
            <p:ph type="body" idx="1"/>
          </p:nvPr>
        </p:nvSpPr>
        <p:spPr>
          <a:xfrm>
            <a:off x="457200" y="1718270"/>
            <a:ext cx="4040188" cy="639762"/>
          </a:xfrm>
        </p:spPr>
        <p:txBody>
          <a:bodyPr>
            <a:normAutofit/>
          </a:bodyPr>
          <a:lstStyle/>
          <a:p>
            <a:r>
              <a:rPr lang="el-GR" sz="3200" dirty="0" smtClean="0"/>
              <a:t>Κλάδοι</a:t>
            </a:r>
            <a:endParaRPr lang="el-GR" sz="3200" dirty="0"/>
          </a:p>
        </p:txBody>
      </p:sp>
      <p:sp>
        <p:nvSpPr>
          <p:cNvPr id="11" name="Θέση περιεχομένου 2"/>
          <p:cNvSpPr>
            <a:spLocks noGrp="1"/>
          </p:cNvSpPr>
          <p:nvPr>
            <p:ph sz="half" idx="2"/>
          </p:nvPr>
        </p:nvSpPr>
        <p:spPr>
          <a:xfrm>
            <a:off x="457200" y="2358032"/>
            <a:ext cx="4040188" cy="3951288"/>
          </a:xfrm>
        </p:spPr>
        <p:txBody>
          <a:bodyPr/>
          <a:lstStyle/>
          <a:p>
            <a:pPr marL="457200" indent="-457200">
              <a:spcBef>
                <a:spcPts val="0"/>
              </a:spcBef>
              <a:spcAft>
                <a:spcPts val="1200"/>
              </a:spcAft>
              <a:buClr>
                <a:srgbClr val="0033CC"/>
              </a:buClr>
              <a:buFont typeface="Calibri" panose="020F0502020204030204" pitchFamily="34" charset="0"/>
              <a:buChar char="●"/>
            </a:pPr>
            <a:r>
              <a:rPr lang="el-GR" sz="2800" dirty="0" smtClean="0"/>
              <a:t>Χημεία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Τεχνολογία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Μικροβιολογία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Ανάλυση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Διατροφή.</a:t>
            </a:r>
          </a:p>
          <a:p>
            <a:endParaRPr lang="el-GR" dirty="0"/>
          </a:p>
        </p:txBody>
      </p:sp>
      <p:sp>
        <p:nvSpPr>
          <p:cNvPr id="12" name="Θέση περιεχομένου 3"/>
          <p:cNvSpPr>
            <a:spLocks noGrp="1"/>
          </p:cNvSpPr>
          <p:nvPr>
            <p:ph type="body" sz="quarter" idx="3"/>
          </p:nvPr>
        </p:nvSpPr>
        <p:spPr>
          <a:xfrm>
            <a:off x="4645025" y="1718270"/>
            <a:ext cx="4041775" cy="639762"/>
          </a:xfrm>
        </p:spPr>
        <p:txBody>
          <a:bodyPr>
            <a:normAutofit/>
          </a:bodyPr>
          <a:lstStyle/>
          <a:p>
            <a:r>
              <a:rPr lang="el-GR" sz="3200" dirty="0" smtClean="0"/>
              <a:t>Νέες κατευθύνσεις</a:t>
            </a:r>
            <a:endParaRPr lang="el-GR" sz="3200" dirty="0"/>
          </a:p>
        </p:txBody>
      </p:sp>
      <p:sp>
        <p:nvSpPr>
          <p:cNvPr id="13" name="Θέση περιεχομένου 4"/>
          <p:cNvSpPr>
            <a:spLocks noGrp="1"/>
          </p:cNvSpPr>
          <p:nvPr>
            <p:ph sz="quarter" idx="4"/>
          </p:nvPr>
        </p:nvSpPr>
        <p:spPr>
          <a:xfrm>
            <a:off x="4645025" y="2358032"/>
            <a:ext cx="4041775" cy="3951288"/>
          </a:xfrm>
        </p:spPr>
        <p:txBody>
          <a:bodyPr>
            <a:normAutofit/>
          </a:bodyPr>
          <a:lstStyle/>
          <a:p>
            <a:pPr marL="457200" indent="-457200">
              <a:spcBef>
                <a:spcPts val="0"/>
              </a:spcBef>
              <a:spcAft>
                <a:spcPts val="1200"/>
              </a:spcAft>
              <a:buClr>
                <a:srgbClr val="0033CC"/>
              </a:buClr>
              <a:buFont typeface="Calibri" panose="020F0502020204030204" pitchFamily="34" charset="0"/>
              <a:buChar char="●"/>
            </a:pPr>
            <a:r>
              <a:rPr lang="el-GR" sz="2800" dirty="0" smtClean="0"/>
              <a:t>Βιοτεχνολογία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Υγιεινή και ασφάλεια τροφίμων.</a:t>
            </a:r>
          </a:p>
          <a:p>
            <a:pPr marL="457200" indent="-457200">
              <a:spcBef>
                <a:spcPts val="0"/>
              </a:spcBef>
              <a:spcAft>
                <a:spcPts val="1200"/>
              </a:spcAft>
              <a:buClr>
                <a:srgbClr val="0033CC"/>
              </a:buClr>
              <a:buFont typeface="Calibri" panose="020F0502020204030204" pitchFamily="34" charset="0"/>
              <a:buChar char="●"/>
            </a:pPr>
            <a:r>
              <a:rPr lang="el-GR" sz="2800" dirty="0" smtClean="0"/>
              <a:t>Συστήματα πληροφορικής και τεχνητής νοημοσύνης.</a:t>
            </a: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23358367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Κλάδος: Χημεία τροφίμων</a:t>
            </a:r>
            <a:endParaRPr lang="el-GR" b="1" dirty="0"/>
          </a:p>
        </p:txBody>
      </p:sp>
      <p:sp>
        <p:nvSpPr>
          <p:cNvPr id="3" name="Θέση περιεχομένου 1"/>
          <p:cNvSpPr>
            <a:spLocks noGrp="1"/>
          </p:cNvSpPr>
          <p:nvPr>
            <p:ph idx="1"/>
          </p:nvPr>
        </p:nvSpPr>
        <p:spPr/>
        <p:txBody>
          <a:bodyPr>
            <a:normAutofit/>
          </a:bodyPr>
          <a:lstStyle/>
          <a:p>
            <a:pPr marL="457200" indent="-457200">
              <a:spcBef>
                <a:spcPts val="0"/>
              </a:spcBef>
              <a:spcAft>
                <a:spcPts val="2400"/>
              </a:spcAft>
              <a:buClr>
                <a:srgbClr val="0033CC"/>
              </a:buClr>
              <a:buFont typeface="Calibri" panose="020F0502020204030204" pitchFamily="34" charset="0"/>
              <a:buChar char="●"/>
            </a:pPr>
            <a:r>
              <a:rPr lang="el-GR" dirty="0" smtClean="0"/>
              <a:t>Η επιστήμη που ασχολείται με τη μελέτη:</a:t>
            </a:r>
          </a:p>
          <a:p>
            <a:pPr lvl="2" indent="-365760">
              <a:spcBef>
                <a:spcPts val="0"/>
              </a:spcBef>
              <a:spcAft>
                <a:spcPts val="1200"/>
              </a:spcAft>
              <a:buClr>
                <a:srgbClr val="FF6600"/>
              </a:buClr>
              <a:buFont typeface="Calibri" panose="020F0502020204030204" pitchFamily="34" charset="0"/>
              <a:buChar char="●"/>
            </a:pPr>
            <a:r>
              <a:rPr lang="el-GR" sz="2800" dirty="0" smtClean="0"/>
              <a:t>της </a:t>
            </a:r>
            <a:r>
              <a:rPr lang="el-GR" sz="2800" b="1" dirty="0" smtClean="0"/>
              <a:t>σύστασης</a:t>
            </a:r>
            <a:r>
              <a:rPr lang="el-GR" sz="2800" dirty="0" smtClean="0"/>
              <a:t>, </a:t>
            </a:r>
          </a:p>
          <a:p>
            <a:pPr lvl="2" indent="-365760">
              <a:spcBef>
                <a:spcPts val="0"/>
              </a:spcBef>
              <a:spcAft>
                <a:spcPts val="1200"/>
              </a:spcAft>
              <a:buClr>
                <a:srgbClr val="FF6600"/>
              </a:buClr>
              <a:buFont typeface="Calibri" panose="020F0502020204030204" pitchFamily="34" charset="0"/>
              <a:buChar char="●"/>
            </a:pPr>
            <a:r>
              <a:rPr lang="el-GR" sz="2800" dirty="0" smtClean="0"/>
              <a:t>της </a:t>
            </a:r>
            <a:r>
              <a:rPr lang="el-GR" sz="2800" b="1" dirty="0" smtClean="0"/>
              <a:t>δομής,</a:t>
            </a:r>
            <a:r>
              <a:rPr lang="el-GR" sz="2800" dirty="0" smtClean="0"/>
              <a:t> </a:t>
            </a:r>
            <a:endParaRPr lang="el-GR" sz="2800" dirty="0"/>
          </a:p>
          <a:p>
            <a:pPr lvl="2" indent="-365760">
              <a:spcBef>
                <a:spcPts val="0"/>
              </a:spcBef>
              <a:spcAft>
                <a:spcPts val="1200"/>
              </a:spcAft>
              <a:buClr>
                <a:srgbClr val="FF6600"/>
              </a:buClr>
              <a:buFont typeface="Calibri" panose="020F0502020204030204" pitchFamily="34" charset="0"/>
              <a:buChar char="●"/>
            </a:pPr>
            <a:r>
              <a:rPr lang="el-GR" sz="2800" dirty="0" smtClean="0"/>
              <a:t>των </a:t>
            </a:r>
            <a:r>
              <a:rPr lang="el-GR" sz="2800" b="1" dirty="0" smtClean="0"/>
              <a:t>ιδιοτήτων</a:t>
            </a:r>
            <a:r>
              <a:rPr lang="el-GR" sz="2800" dirty="0" smtClean="0"/>
              <a:t> των τροφίμων, και </a:t>
            </a:r>
          </a:p>
          <a:p>
            <a:pPr lvl="2" indent="-365760">
              <a:spcBef>
                <a:spcPts val="0"/>
              </a:spcBef>
              <a:spcAft>
                <a:spcPts val="1200"/>
              </a:spcAft>
              <a:buClr>
                <a:srgbClr val="FF6600"/>
              </a:buClr>
              <a:buFont typeface="Calibri" panose="020F0502020204030204" pitchFamily="34" charset="0"/>
              <a:buChar char="●"/>
            </a:pPr>
            <a:r>
              <a:rPr lang="el-GR" sz="2800" dirty="0" smtClean="0"/>
              <a:t>των </a:t>
            </a:r>
            <a:r>
              <a:rPr lang="el-GR" sz="2800" b="1" dirty="0" smtClean="0"/>
              <a:t>χημικών μεταβολών</a:t>
            </a:r>
            <a:r>
              <a:rPr lang="el-GR" sz="2800" dirty="0" smtClean="0"/>
              <a:t> τους.</a:t>
            </a:r>
          </a:p>
          <a:p>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41027486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Σύσταση</a:t>
            </a:r>
            <a:endParaRPr lang="el-GR" b="1" dirty="0"/>
          </a:p>
        </p:txBody>
      </p:sp>
      <p:pic>
        <p:nvPicPr>
          <p:cNvPr id="9" name="Θέση περιεχομένου 1" descr="Εικόνα στην οποία φαίνεται η σύσταση ορισμένων τροφίμων, όπως νερό, γλυκίνη, θειαμίνη, γλυκόζη, λινολενικό οξύ και φωσφορικό ασβέστιο."/>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8308" y="1600200"/>
            <a:ext cx="6947383" cy="4525963"/>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8</a:t>
            </a:fld>
            <a:endParaRPr lang="el-GR" sz="1400">
              <a:solidFill>
                <a:schemeClr val="tx1"/>
              </a:solidFill>
            </a:endParaRPr>
          </a:p>
        </p:txBody>
      </p:sp>
    </p:spTree>
    <p:extLst>
      <p:ext uri="{BB962C8B-B14F-4D97-AF65-F5344CB8AC3E}">
        <p14:creationId xmlns:p14="http://schemas.microsoft.com/office/powerpoint/2010/main" val="884741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Χ</a:t>
            </a:r>
            <a:r>
              <a:rPr lang="el-GR" b="1" dirty="0" smtClean="0"/>
              <a:t>ημικές μεταβολές</a:t>
            </a:r>
            <a:endParaRPr lang="el-GR" dirty="0"/>
          </a:p>
        </p:txBody>
      </p:sp>
      <p:pic>
        <p:nvPicPr>
          <p:cNvPr id="8" name="Θέση περιεχομένου 1" descr="Εικόνα στην οποία φαίνονται οι μεταβολές του αμύλου καλαμποκιού κατά την ζελατινοποίηση στους 40, 60, και 80 βαθμούς κελσίου."/>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8408" y="1848453"/>
            <a:ext cx="7187184" cy="4029456"/>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Εισαγωγή στην Επιστήμη Τροφίμων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013B94C-63DA-453D-8E5A-B7795214BD22}"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13705262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0/19/2014 11:23:30 AM"/>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2056,6,"/>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8,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9,4,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5,15,6,7,"/>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3FB3AC1-1539-45D3-B10F-47F711EC7FBF}">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1106</TotalTime>
  <Words>1118</Words>
  <Application>Microsoft Office PowerPoint</Application>
  <PresentationFormat>Προβολή στην οθόνη (4:3)</PresentationFormat>
  <Paragraphs>210</Paragraphs>
  <Slides>28</Slides>
  <Notes>7</Notes>
  <HiddenSlides>0</HiddenSlides>
  <MMClips>0</MMClips>
  <ScaleCrop>false</ScaleCrop>
  <HeadingPairs>
    <vt:vector size="4" baseType="variant">
      <vt:variant>
        <vt:lpstr>Θέμα</vt:lpstr>
      </vt:variant>
      <vt:variant>
        <vt:i4>1</vt:i4>
      </vt:variant>
      <vt:variant>
        <vt:lpstr>Τίτλοι διαφανειών</vt:lpstr>
      </vt:variant>
      <vt:variant>
        <vt:i4>28</vt:i4>
      </vt:variant>
    </vt:vector>
  </HeadingPairs>
  <TitlesOfParts>
    <vt:vector size="29" baseType="lpstr">
      <vt:lpstr>Θέμα του Office</vt:lpstr>
      <vt:lpstr>Χημεία Τροφίμων</vt:lpstr>
      <vt:lpstr>Χρηματοδότηση </vt:lpstr>
      <vt:lpstr>Σκοποί ενότητας </vt:lpstr>
      <vt:lpstr>Περιεχόμενα ενότητας</vt:lpstr>
      <vt:lpstr>Επιστήμη τροφίμων (Βρωματολογία)</vt:lpstr>
      <vt:lpstr>Κλάδοι της Επιστήμης τροφίμων</vt:lpstr>
      <vt:lpstr>Κλάδος: Χημεία τροφίμων</vt:lpstr>
      <vt:lpstr>Σύσταση</vt:lpstr>
      <vt:lpstr>Χημικές μεταβολές</vt:lpstr>
      <vt:lpstr>Δομή, ιδιότητες, κατηγορίες</vt:lpstr>
      <vt:lpstr>Τεχνολογία τροφίμων</vt:lpstr>
      <vt:lpstr>Μικροβιολογία τροφίμων</vt:lpstr>
      <vt:lpstr>Ανάλυση τροφίμων</vt:lpstr>
      <vt:lpstr>Ενόργανες μέθοδοι</vt:lpstr>
      <vt:lpstr>Χημικές αναλύσεις</vt:lpstr>
      <vt:lpstr>Μικροβιολογικές αναλύσεις</vt:lpstr>
      <vt:lpstr>Διατροφή</vt:lpstr>
      <vt:lpstr>Μεσογειακή δίαιτα</vt:lpstr>
      <vt:lpstr>Βιοτεχνολογία τροφίμων</vt:lpstr>
      <vt:lpstr>Υγιεινή και ασφάλεια τροφίμων</vt:lpstr>
      <vt:lpstr>Τέλος Ενότητας</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  (1/2)</vt:lpstr>
      <vt:lpstr>Σημείωμα Χρήσης Έργων Τρίτων  (2/2)</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Χημεία Τροφίμων</dc:title>
  <dc:subject>Εισαγωγή στην Επιστήμη τροφίμων</dc:subject>
  <dc:creator>Αθανάσιος Μανούρας</dc:creator>
  <cp:lastModifiedBy>eLearning</cp:lastModifiedBy>
  <cp:revision>245</cp:revision>
  <dcterms:created xsi:type="dcterms:W3CDTF">2014-04-18T08:40:58Z</dcterms:created>
  <dcterms:modified xsi:type="dcterms:W3CDTF">2015-11-16T16:44:03Z</dcterms:modified>
  <cp:category>Εκπαιδευτικό υλικό</cp:category>
  <cp:contentStatus>Τελικό</cp:contentStatus>
</cp:coreProperties>
</file>