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7"/>
  </p:notesMasterIdLst>
  <p:sldIdLst>
    <p:sldId id="257" r:id="rId3"/>
    <p:sldId id="258" r:id="rId4"/>
    <p:sldId id="259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61" r:id="rId21"/>
    <p:sldId id="262" r:id="rId22"/>
    <p:sldId id="263" r:id="rId23"/>
    <p:sldId id="264" r:id="rId24"/>
    <p:sldId id="265" r:id="rId25"/>
    <p:sldId id="266" r:id="rId2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5F5F5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20BE9-14F8-4642-B890-A74BD6AAE4FC}" type="datetimeFigureOut">
              <a:rPr lang="el-GR" smtClean="0"/>
              <a:t>16/11/2015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0F614-640C-41D1-9772-BD38B73B114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2485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>
                <a:solidFill>
                  <a:prstClr val="black"/>
                </a:solidFill>
              </a:rPr>
              <a:pPr/>
              <a:t>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22532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3D61881-B8B8-4D07-9007-E6099A58A147}" type="slidenum">
              <a:rPr lang="el-GR" altLang="el-G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l-GR" altLang="el-G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F7252-D089-47F0-8FC5-EFC003782C16}" type="datetime1">
              <a:rPr lang="el-GR" smtClean="0"/>
              <a:t>16/11/2015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Ανόργανα Συστατικά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D313-2219-46BA-9247-C36754BBB4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2085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F5774-AAF9-4E2D-999E-97D51B7DD7CF}" type="datetime1">
              <a:rPr lang="el-GR" smtClean="0"/>
              <a:t>16/11/2015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Ανόργανα Συστατικά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D313-2219-46BA-9247-C36754BBB4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5097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BDA3-8056-4080-A561-BDCE586EE9E6}" type="datetime1">
              <a:rPr lang="el-GR" smtClean="0"/>
              <a:t>16/11/2015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Ανόργανα Συστατικά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D313-2219-46BA-9247-C36754BBB4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2206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77415-303F-41B2-B4DE-336D381E5C68}" type="datetime1">
              <a:rPr lang="el-GR" smtClean="0"/>
              <a:t>16/11/2015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Ανόργανα Συστατικά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D313-2219-46BA-9247-C36754BBB4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3612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0278-EE2E-4129-9E6B-1012D20408F5}" type="datetime1">
              <a:rPr lang="el-GR" smtClean="0"/>
              <a:t>16/11/2015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Ανόργανα Συστατικά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D313-2219-46BA-9247-C36754BBB4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870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DBCA-5B85-4B60-A26A-F0B54F8B8B8C}" type="datetime1">
              <a:rPr lang="el-GR" smtClean="0"/>
              <a:t>16/11/2015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Ανόργανα Συστατικά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D313-2219-46BA-9247-C36754BBB4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112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5A7D1-D220-4D93-8C72-8E2018C48251}" type="datetime1">
              <a:rPr lang="el-GR" smtClean="0"/>
              <a:t>16/11/2015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Ανόργανα Συστατικά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D313-2219-46BA-9247-C36754BBB4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1808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8EEDD-9F9B-45D5-85A7-0BFB2FA93A84}" type="datetime1">
              <a:rPr lang="el-GR" smtClean="0"/>
              <a:t>16/11/2015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Ανόργανα Συστατικά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D313-2219-46BA-9247-C36754BBB4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7429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62B39-3D39-4DF6-B2DD-89B94ACCE09B}" type="datetime1">
              <a:rPr lang="el-GR" smtClean="0"/>
              <a:t>16/11/2015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Ανόργανα Συστατικά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D313-2219-46BA-9247-C36754BBB4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899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BBE0E-2568-4CDA-9B96-F02EB4E5F995}" type="datetime1">
              <a:rPr lang="el-GR" smtClean="0"/>
              <a:t>16/11/2015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Ανόργανα Συστατικά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D313-2219-46BA-9247-C36754BBB4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3228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1A1F-0C34-4821-849B-6E581D8264EB}" type="datetime1">
              <a:rPr lang="el-GR" smtClean="0"/>
              <a:t>16/11/2015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Ανόργανα Συστατικά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D313-2219-46BA-9247-C36754BBB4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2316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80DA8-19EB-45D8-A42B-B078476E0759}" type="datetime1">
              <a:rPr lang="el-GR" smtClean="0"/>
              <a:t>16/11/2015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Ανόργανα Συστατικά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FD313-2219-46BA-9247-C36754BBB4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2823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3.png"/><Relationship Id="rId4" Type="http://schemas.openxmlformats.org/officeDocument/2006/relationships/hyperlink" Target="http://www.edulll.g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hyperlink" Target="http://www.edulll.gr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cdev.teilar.gr/courses/FDT102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17.png"/><Relationship Id="rId4" Type="http://schemas.openxmlformats.org/officeDocument/2006/relationships/hyperlink" Target="%5b1%5d%20http:/creativecommons.org/licenses/by-nc-sa/4.0/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Ομάδα 1" descr="Λογότυπο του Τεϊ Θεσσαλίας. Τεχνολογικό εκπαιδευτικό ίδρυμα Θεσσαλίας."/>
          <p:cNvGrpSpPr>
            <a:grpSpLocks/>
          </p:cNvGrpSpPr>
          <p:nvPr/>
        </p:nvGrpSpPr>
        <p:grpSpPr bwMode="auto">
          <a:xfrm>
            <a:off x="611188" y="461963"/>
            <a:ext cx="3455987" cy="1041400"/>
            <a:chOff x="611559" y="461813"/>
            <a:chExt cx="3456384" cy="1041770"/>
          </a:xfrm>
        </p:grpSpPr>
        <p:pic>
          <p:nvPicPr>
            <p:cNvPr id="3" name="Εικόνα 1" descr="Λογότυπο του Τεϊ Θεσσαλίας." title="Λογότυπο του Ιδρύματος.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gray">
            <a:xfrm>
              <a:off x="611559" y="461813"/>
              <a:ext cx="1079624" cy="1041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6" name="Θέση περιεχομένου 1"/>
            <p:cNvSpPr txBox="1">
              <a:spLocks noChangeArrowheads="1"/>
            </p:cNvSpPr>
            <p:nvPr/>
          </p:nvSpPr>
          <p:spPr bwMode="auto">
            <a:xfrm>
              <a:off x="1810182" y="484376"/>
              <a:ext cx="2257761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l-GR" sz="2000" dirty="0"/>
                <a:t>Τεχνολογικό Εκπαιδευτικό </a:t>
              </a:r>
            </a:p>
            <a:p>
              <a:pPr eaLnBrk="1" hangingPunct="1"/>
              <a:r>
                <a:rPr lang="el-GR" sz="2000" dirty="0"/>
                <a:t>Ίδρυμα Θεσσαλίας</a:t>
              </a:r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6864" y="1644551"/>
            <a:ext cx="7772400" cy="1280393"/>
          </a:xfrm>
        </p:spPr>
        <p:txBody>
          <a:bodyPr/>
          <a:lstStyle/>
          <a:p>
            <a:r>
              <a:rPr lang="el-GR" alt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Χημεία Τροφίμων</a:t>
            </a:r>
            <a:endParaRPr lang="el-GR" dirty="0"/>
          </a:p>
        </p:txBody>
      </p:sp>
      <p:sp>
        <p:nvSpPr>
          <p:cNvPr id="6" name="Θέση περιεχομένου 2"/>
          <p:cNvSpPr txBox="1">
            <a:spLocks/>
          </p:cNvSpPr>
          <p:nvPr/>
        </p:nvSpPr>
        <p:spPr>
          <a:xfrm>
            <a:off x="971600" y="2924944"/>
            <a:ext cx="7344816" cy="2592288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l-GR" sz="2800" b="1" dirty="0" smtClean="0">
                <a:solidFill>
                  <a:prstClr val="black"/>
                </a:solidFill>
                <a:ea typeface="+mj-ea"/>
                <a:cs typeface="+mj-cs"/>
              </a:rPr>
              <a:t>Ενότητα </a:t>
            </a:r>
            <a:r>
              <a:rPr lang="en-US" sz="2800" b="1" dirty="0" smtClean="0">
                <a:solidFill>
                  <a:prstClr val="black"/>
                </a:solidFill>
                <a:ea typeface="+mj-ea"/>
                <a:cs typeface="+mj-cs"/>
              </a:rPr>
              <a:t>#</a:t>
            </a:r>
            <a:r>
              <a:rPr lang="el-GR" sz="2800" b="1" dirty="0">
                <a:solidFill>
                  <a:prstClr val="black"/>
                </a:solidFill>
                <a:ea typeface="+mj-ea"/>
                <a:cs typeface="+mj-cs"/>
              </a:rPr>
              <a:t>7</a:t>
            </a:r>
            <a:r>
              <a:rPr lang="en-US" sz="2800" b="1" dirty="0" smtClean="0">
                <a:solidFill>
                  <a:prstClr val="black"/>
                </a:solidFill>
                <a:ea typeface="+mj-ea"/>
                <a:cs typeface="+mj-cs"/>
              </a:rPr>
              <a:t>:</a:t>
            </a:r>
            <a:r>
              <a:rPr lang="el-GR" sz="2800" b="1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l-GR" sz="2800" dirty="0">
                <a:latin typeface="Calibri" panose="020F0502020204030204" pitchFamily="34" charset="0"/>
              </a:rPr>
              <a:t>Α</a:t>
            </a:r>
            <a:r>
              <a:rPr lang="el-GR" sz="2800" dirty="0" smtClean="0">
                <a:latin typeface="Calibri" panose="020F0502020204030204" pitchFamily="34" charset="0"/>
              </a:rPr>
              <a:t>νόργανα συστατικά</a:t>
            </a:r>
            <a:endParaRPr lang="el-GR" sz="2800" dirty="0" smtClean="0">
              <a:solidFill>
                <a:prstClr val="black"/>
              </a:solidFill>
              <a:latin typeface="Calibri" panose="020F0502020204030204" pitchFamily="34" charset="0"/>
              <a:cs typeface="Arial" charset="0"/>
            </a:endParaRPr>
          </a:p>
          <a:p>
            <a:pPr marL="0" indent="0" algn="ctr">
              <a:spcBef>
                <a:spcPts val="0"/>
              </a:spcBef>
              <a:spcAft>
                <a:spcPts val="1000"/>
              </a:spcAft>
              <a:buNone/>
              <a:defRPr/>
            </a:pPr>
            <a:r>
              <a:rPr lang="el-GR" sz="2800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l-GR" sz="2800" dirty="0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Αθανάσιος </a:t>
            </a:r>
            <a:r>
              <a:rPr lang="el-GR" sz="2800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Μανούρας</a:t>
            </a:r>
            <a:endParaRPr lang="el-GR" sz="28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marL="0" indent="0" algn="ctr" fontAlgn="auto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l-GR" sz="2800" dirty="0" smtClean="0">
                <a:solidFill>
                  <a:prstClr val="black"/>
                </a:solidFill>
                <a:ea typeface="+mj-ea"/>
                <a:cs typeface="+mj-cs"/>
              </a:rPr>
              <a:t>Σχολή Τεχνολογίας Γεωπονίας και Τεχνολογίας Τροφίμων και Διατροφής.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l-GR" sz="2800" dirty="0">
                <a:solidFill>
                  <a:prstClr val="black"/>
                </a:solidFill>
              </a:rPr>
              <a:t>Τμήμα </a:t>
            </a:r>
            <a:r>
              <a:rPr lang="el-GR" sz="28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Τεχνολογίας Τροφίμων</a:t>
            </a:r>
            <a:r>
              <a:rPr lang="el-GR" sz="2800" dirty="0" smtClean="0">
                <a:solidFill>
                  <a:prstClr val="black"/>
                </a:solidFill>
              </a:rPr>
              <a:t>. </a:t>
            </a:r>
            <a:endParaRPr lang="el-GR" sz="2800" dirty="0">
              <a:solidFill>
                <a:prstClr val="black"/>
              </a:solidFill>
            </a:endParaRPr>
          </a:p>
        </p:txBody>
      </p:sp>
      <p:pic>
        <p:nvPicPr>
          <p:cNvPr id="9" name="Εικόνα 2" descr=" Λογότυπο για άδειες χρήσης creative commons, b y, n c, s a 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175" y="5971167"/>
            <a:ext cx="1583921" cy="554177"/>
          </a:xfrm>
          <a:prstGeom prst="rect">
            <a:avLst/>
          </a:prstGeom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 title="Λογότυπο χρηματοδότησης">
            <a:hlinkClick r:id="rId5" tooltip="Μετάβαση σε www.edulll.gr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7431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Mg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l-GR" sz="2400" b="1" dirty="0">
                <a:solidFill>
                  <a:srgbClr val="0033CC"/>
                </a:solidFill>
              </a:rPr>
              <a:t>Ρόλος</a:t>
            </a:r>
            <a:r>
              <a:rPr lang="el-GR" sz="2400" dirty="0">
                <a:solidFill>
                  <a:prstClr val="black"/>
                </a:solidFill>
              </a:rPr>
              <a:t>:</a:t>
            </a:r>
            <a:endParaRPr lang="el-GR" sz="2400" b="1" dirty="0">
              <a:solidFill>
                <a:srgbClr val="C00000"/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3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Συστατικό της χλωροφύλλης, οστών και μυών.</a:t>
            </a:r>
          </a:p>
          <a:p>
            <a:pPr marL="457200" indent="-457200">
              <a:spcBef>
                <a:spcPts val="0"/>
              </a:spcBef>
              <a:spcAft>
                <a:spcPts val="3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Σύνθεση πρωτεϊνών, </a:t>
            </a:r>
            <a:r>
              <a:rPr lang="en-US" sz="2200" dirty="0" smtClean="0"/>
              <a:t>DNA, ΑΤΡ.</a:t>
            </a:r>
          </a:p>
          <a:p>
            <a:pPr marL="457200" indent="-457200">
              <a:spcBef>
                <a:spcPts val="0"/>
              </a:spcBef>
              <a:spcAft>
                <a:spcPts val="3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Λειτουργία ενζύμων.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Μεταβολισμό ασβεστίου, καλίου, βιταμίνης </a:t>
            </a:r>
            <a:r>
              <a:rPr lang="en-US" sz="2200" dirty="0" smtClean="0"/>
              <a:t>D</a:t>
            </a:r>
            <a:r>
              <a:rPr lang="el-GR" sz="2200" dirty="0" smtClean="0"/>
              <a:t>.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l-GR" sz="2400" b="1" dirty="0">
                <a:solidFill>
                  <a:srgbClr val="0033CC"/>
                </a:solidFill>
              </a:rPr>
              <a:t>Πηγές</a:t>
            </a:r>
            <a:r>
              <a:rPr lang="el-GR" sz="2400" dirty="0">
                <a:solidFill>
                  <a:prstClr val="black"/>
                </a:solidFill>
              </a:rPr>
              <a:t>:</a:t>
            </a:r>
            <a:endParaRPr lang="el-GR" sz="2400" b="1" dirty="0">
              <a:solidFill>
                <a:srgbClr val="0033CC"/>
              </a:solidFill>
            </a:endParaRP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Αλεύρι, σοκολάτα πικρή, ρύζι, σπανάκι, φασόλια, αμύγδαλα, καρύδια</a:t>
            </a:r>
            <a:r>
              <a:rPr lang="el-GR" sz="2200" dirty="0"/>
              <a:t>.</a:t>
            </a:r>
            <a:endParaRPr lang="el-GR" sz="2200" dirty="0" smtClean="0"/>
          </a:p>
        </p:txBody>
      </p:sp>
      <p:pic>
        <p:nvPicPr>
          <p:cNvPr id="6" name="Εικόνα 1" descr="Εικόνα με την συνιστώμενη ημερήσια πρόσληψη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5029200"/>
            <a:ext cx="2743200" cy="1066800"/>
          </a:xfrm>
          <a:prstGeom prst="rect">
            <a:avLst/>
          </a:prstGeom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Ανόργανα Συστατικά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D313-2219-46BA-9247-C36754BBB4CB}" type="slidenum">
              <a:rPr lang="el-GR" sz="1400" smtClean="0">
                <a:solidFill>
                  <a:schemeClr val="tx1"/>
                </a:solidFill>
              </a:rPr>
              <a:t>10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86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Fe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l-GR" sz="2400" b="1" dirty="0">
                <a:solidFill>
                  <a:srgbClr val="0033CC"/>
                </a:solidFill>
              </a:rPr>
              <a:t>Ρόλος</a:t>
            </a:r>
            <a:r>
              <a:rPr lang="el-GR" sz="2400" dirty="0">
                <a:solidFill>
                  <a:prstClr val="black"/>
                </a:solidFill>
              </a:rPr>
              <a:t>:</a:t>
            </a:r>
            <a:endParaRPr lang="el-GR" sz="2400" b="1" dirty="0">
              <a:solidFill>
                <a:srgbClr val="C00000"/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3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Συστατικό της </a:t>
            </a:r>
            <a:r>
              <a:rPr lang="el-GR" sz="2200" dirty="0" err="1" smtClean="0"/>
              <a:t>αιμογλοβίνης</a:t>
            </a:r>
            <a:r>
              <a:rPr lang="el-GR" sz="2200" dirty="0" smtClean="0"/>
              <a:t>, της </a:t>
            </a:r>
            <a:r>
              <a:rPr lang="el-GR" sz="2200" dirty="0" err="1" smtClean="0"/>
              <a:t>μυογλοβίνης</a:t>
            </a:r>
            <a:r>
              <a:rPr lang="el-GR" sz="2200" dirty="0" smtClean="0"/>
              <a:t>, και της </a:t>
            </a:r>
            <a:r>
              <a:rPr lang="el-GR" sz="2200" dirty="0" err="1" smtClean="0"/>
              <a:t>τρανσφερρίνης</a:t>
            </a:r>
            <a:r>
              <a:rPr lang="el-GR" sz="2200" dirty="0" smtClean="0"/>
              <a:t>.</a:t>
            </a:r>
          </a:p>
          <a:p>
            <a:pPr marL="457200" indent="-457200">
              <a:spcBef>
                <a:spcPts val="0"/>
              </a:spcBef>
              <a:spcAft>
                <a:spcPts val="3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Αποθηκεύεται στο συκώτι με το </a:t>
            </a:r>
            <a:r>
              <a:rPr lang="el-GR" sz="2200" dirty="0" err="1" smtClean="0"/>
              <a:t>σύμπλοκο</a:t>
            </a:r>
            <a:r>
              <a:rPr lang="el-GR" sz="2200" dirty="0" smtClean="0"/>
              <a:t> </a:t>
            </a:r>
            <a:r>
              <a:rPr lang="el-GR" sz="2200" dirty="0" err="1" smtClean="0"/>
              <a:t>φερριτίνη</a:t>
            </a:r>
            <a:r>
              <a:rPr lang="el-GR" sz="2200" dirty="0" smtClean="0"/>
              <a:t>.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Έλλειψη προκαλεί σιδηροπενική αναιμία.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l-GR" sz="2400" b="1" dirty="0">
                <a:solidFill>
                  <a:srgbClr val="0033CC"/>
                </a:solidFill>
              </a:rPr>
              <a:t>Πηγές</a:t>
            </a:r>
            <a:r>
              <a:rPr lang="el-GR" sz="2400" dirty="0">
                <a:solidFill>
                  <a:prstClr val="black"/>
                </a:solidFill>
              </a:rPr>
              <a:t>:</a:t>
            </a:r>
            <a:endParaRPr lang="el-GR" sz="2400" b="1" dirty="0">
              <a:solidFill>
                <a:srgbClr val="0033CC"/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3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Συκώτι, μοσχαρίσιο κρέας, σπανάκι, ψωμί, ξηροί καρποί.</a:t>
            </a:r>
          </a:p>
          <a:p>
            <a:pPr marL="457200" indent="-457200">
              <a:spcBef>
                <a:spcPts val="0"/>
              </a:spcBef>
              <a:spcAft>
                <a:spcPts val="3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Από τα ζωικά τρόφιμα απορροφάται καλύτερα.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Η βιταμίνη </a:t>
            </a:r>
            <a:r>
              <a:rPr lang="en-US" sz="2200" dirty="0" smtClean="0"/>
              <a:t>C </a:t>
            </a:r>
            <a:r>
              <a:rPr lang="el-GR" sz="2200" dirty="0" smtClean="0"/>
              <a:t>βοηθά στην απορρόφηση</a:t>
            </a:r>
            <a:r>
              <a:rPr lang="el-GR" sz="2200" dirty="0"/>
              <a:t>.</a:t>
            </a:r>
            <a:endParaRPr lang="el-GR" sz="2200" dirty="0" smtClean="0"/>
          </a:p>
        </p:txBody>
      </p:sp>
      <p:pic>
        <p:nvPicPr>
          <p:cNvPr id="6" name="Εικόνα 1" descr="Εικόνα με την συνιστώμενη ημερήσια πρόσληψη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5410200"/>
            <a:ext cx="2743200" cy="1066800"/>
          </a:xfrm>
          <a:prstGeom prst="rect">
            <a:avLst/>
          </a:prstGeom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Ανόργανα Συστατικά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D313-2219-46BA-9247-C36754BBB4CB}" type="slidenum">
              <a:rPr lang="el-GR" sz="1400" smtClean="0">
                <a:solidFill>
                  <a:schemeClr val="tx1"/>
                </a:solidFill>
              </a:rPr>
              <a:t>11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63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I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l-GR" sz="2800" b="1" dirty="0">
                <a:solidFill>
                  <a:srgbClr val="0033CC"/>
                </a:solidFill>
              </a:rPr>
              <a:t>Ρόλος</a:t>
            </a:r>
            <a:r>
              <a:rPr lang="el-GR" sz="2800" dirty="0">
                <a:solidFill>
                  <a:prstClr val="black"/>
                </a:solidFill>
              </a:rPr>
              <a:t>:</a:t>
            </a:r>
            <a:endParaRPr lang="el-GR" sz="2800" b="1" dirty="0">
              <a:solidFill>
                <a:srgbClr val="C00000"/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 smtClean="0"/>
              <a:t>Συστατικό της θυροξίνης (ορμόνη βασικού μεταβολισμού)</a:t>
            </a:r>
            <a:r>
              <a:rPr lang="en-US" sz="2400" dirty="0" smtClean="0"/>
              <a:t>.</a:t>
            </a:r>
            <a:endParaRPr lang="el-GR" sz="2400" dirty="0" smtClean="0"/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 smtClean="0"/>
              <a:t>Ανεπάρκεια προκαλεί βρογχοκήλη (διόγκωση του θυρεοειδούς αδένα)</a:t>
            </a:r>
            <a:r>
              <a:rPr lang="en-US" sz="2400" dirty="0" smtClean="0"/>
              <a:t>.</a:t>
            </a: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l-GR" sz="2800" b="1" dirty="0">
                <a:solidFill>
                  <a:srgbClr val="0033CC"/>
                </a:solidFill>
              </a:rPr>
              <a:t>Πηγές</a:t>
            </a:r>
            <a:r>
              <a:rPr lang="el-GR" sz="2800" dirty="0">
                <a:solidFill>
                  <a:prstClr val="black"/>
                </a:solidFill>
              </a:rPr>
              <a:t>:</a:t>
            </a:r>
            <a:endParaRPr lang="el-GR" sz="2800" b="1" dirty="0">
              <a:solidFill>
                <a:srgbClr val="0033CC"/>
              </a:solidFill>
            </a:endParaRP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 smtClean="0"/>
              <a:t>Ψάρια, αλάτι</a:t>
            </a:r>
            <a:r>
              <a:rPr lang="en-US" sz="2400" dirty="0" smtClean="0"/>
              <a:t>.</a:t>
            </a:r>
            <a:endParaRPr lang="el-GR" sz="2400" dirty="0" smtClean="0"/>
          </a:p>
        </p:txBody>
      </p:sp>
      <p:pic>
        <p:nvPicPr>
          <p:cNvPr id="6" name="Εικόνα 1" descr="Εικόνα με την συνιστώμενη ημερήσια πρόσληψη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352" y="5035296"/>
            <a:ext cx="2749296" cy="1060704"/>
          </a:xfrm>
          <a:prstGeom prst="rect">
            <a:avLst/>
          </a:prstGeom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Ανόργανα Συστατικά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D313-2219-46BA-9247-C36754BBB4CB}" type="slidenum">
              <a:rPr lang="el-GR" sz="1400" smtClean="0">
                <a:solidFill>
                  <a:schemeClr val="tx1"/>
                </a:solidFill>
              </a:rPr>
              <a:t>12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46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l-GR" b="1" dirty="0">
                <a:solidFill>
                  <a:srgbClr val="0033CC"/>
                </a:solidFill>
              </a:rPr>
              <a:t>Ρόλος</a:t>
            </a:r>
            <a:r>
              <a:rPr lang="el-GR" dirty="0" smtClean="0">
                <a:solidFill>
                  <a:prstClr val="black"/>
                </a:solidFill>
              </a:rPr>
              <a:t>:</a:t>
            </a:r>
            <a:endParaRPr lang="en-US" dirty="0" smtClean="0">
              <a:solidFill>
                <a:prstClr val="black"/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800" dirty="0" smtClean="0"/>
              <a:t>Καλή υγεία των δοντιών</a:t>
            </a:r>
            <a:r>
              <a:rPr lang="en-US" sz="2800" dirty="0" smtClean="0"/>
              <a:t>.</a:t>
            </a:r>
            <a:endParaRPr lang="el-GR" sz="2800" b="1" dirty="0">
              <a:solidFill>
                <a:srgbClr val="C00000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l-GR" b="1" dirty="0">
                <a:solidFill>
                  <a:srgbClr val="0033CC"/>
                </a:solidFill>
              </a:rPr>
              <a:t>Πηγές</a:t>
            </a:r>
            <a:r>
              <a:rPr lang="el-GR" dirty="0">
                <a:solidFill>
                  <a:prstClr val="black"/>
                </a:solidFill>
              </a:rPr>
              <a:t>:</a:t>
            </a:r>
            <a:endParaRPr lang="el-GR" b="1" dirty="0">
              <a:solidFill>
                <a:srgbClr val="0033CC"/>
              </a:solidFill>
            </a:endParaRPr>
          </a:p>
          <a:p>
            <a:pPr marL="365760" indent="-36576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800" dirty="0" smtClean="0"/>
              <a:t>Πόσιμο νερό (1</a:t>
            </a:r>
            <a:r>
              <a:rPr lang="en-US" sz="2800" dirty="0" smtClean="0"/>
              <a:t>ppm)</a:t>
            </a:r>
            <a:r>
              <a:rPr lang="el-GR" sz="2800" dirty="0" smtClean="0"/>
              <a:t>, ψάρια</a:t>
            </a:r>
          </a:p>
          <a:p>
            <a:endParaRPr lang="el-GR" dirty="0"/>
          </a:p>
        </p:txBody>
      </p:sp>
      <p:pic>
        <p:nvPicPr>
          <p:cNvPr id="6" name="Εικόνα 1" descr="Εικόνα με την συνιστώμενη ημερήσια πρόσληψη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5035296"/>
            <a:ext cx="2743200" cy="1060704"/>
          </a:xfrm>
          <a:prstGeom prst="rect">
            <a:avLst/>
          </a:prstGeom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Ανόργανα Συστατικά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D313-2219-46BA-9247-C36754BBB4CB}" type="slidenum">
              <a:rPr lang="el-GR" sz="1400" smtClean="0">
                <a:solidFill>
                  <a:schemeClr val="tx1"/>
                </a:solidFill>
              </a:rPr>
              <a:t>13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28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Zn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l-GR" sz="2800" b="1" dirty="0">
                <a:solidFill>
                  <a:srgbClr val="0033CC"/>
                </a:solidFill>
              </a:rPr>
              <a:t>Ρόλος</a:t>
            </a:r>
            <a:r>
              <a:rPr lang="el-GR" sz="2800" dirty="0" smtClean="0">
                <a:solidFill>
                  <a:prstClr val="black"/>
                </a:solidFill>
              </a:rPr>
              <a:t>:</a:t>
            </a:r>
            <a:endParaRPr lang="en-US" sz="2800" dirty="0" smtClean="0">
              <a:solidFill>
                <a:prstClr val="black"/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 smtClean="0"/>
              <a:t>Ενεργοποίηση ενζύμων</a:t>
            </a:r>
            <a:r>
              <a:rPr lang="en-US" sz="2400" dirty="0" smtClean="0"/>
              <a:t>.</a:t>
            </a:r>
            <a:endParaRPr lang="el-GR" sz="2400" dirty="0" smtClean="0"/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 smtClean="0"/>
              <a:t>Διάφορες λειτουργίες σχηματισμό πρωτεϊνών, σύστημα ανοσίας, μεταβολισμό βιταμινών</a:t>
            </a:r>
            <a:r>
              <a:rPr lang="en-US" sz="2400" dirty="0" smtClean="0"/>
              <a:t>, </a:t>
            </a:r>
            <a:r>
              <a:rPr lang="el-GR" sz="2400" dirty="0" smtClean="0"/>
              <a:t>επούλωση πληγών</a:t>
            </a:r>
            <a:r>
              <a:rPr lang="en-US" sz="2400" dirty="0" smtClean="0"/>
              <a:t>.</a:t>
            </a:r>
            <a:endParaRPr lang="en-US" sz="24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l-GR" sz="2800" b="1" dirty="0">
                <a:solidFill>
                  <a:srgbClr val="0033CC"/>
                </a:solidFill>
              </a:rPr>
              <a:t>Πηγές</a:t>
            </a:r>
            <a:r>
              <a:rPr lang="el-GR" sz="2800" dirty="0" smtClean="0">
                <a:solidFill>
                  <a:prstClr val="black"/>
                </a:solidFill>
              </a:rPr>
              <a:t>:</a:t>
            </a:r>
            <a:endParaRPr lang="en-US" sz="2800" dirty="0" smtClean="0">
              <a:solidFill>
                <a:prstClr val="black"/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 smtClean="0"/>
              <a:t>Κρέας, συκώτι, ψάρια, αυγά, δημητριακά</a:t>
            </a:r>
            <a:r>
              <a:rPr lang="en-US" sz="2400" dirty="0" smtClean="0"/>
              <a:t>.</a:t>
            </a:r>
            <a:endParaRPr lang="el-GR" sz="2400" b="1" dirty="0">
              <a:solidFill>
                <a:srgbClr val="0033CC"/>
              </a:solidFill>
            </a:endParaRPr>
          </a:p>
          <a:p>
            <a:endParaRPr lang="el-GR" dirty="0"/>
          </a:p>
        </p:txBody>
      </p:sp>
      <p:pic>
        <p:nvPicPr>
          <p:cNvPr id="6" name="Εικόνα 1" descr="Εικόνα με την συνιστώμενη ημερήσια πρόσληψη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352" y="5035296"/>
            <a:ext cx="2749296" cy="1060704"/>
          </a:xfrm>
          <a:prstGeom prst="rect">
            <a:avLst/>
          </a:prstGeom>
        </p:spPr>
      </p:pic>
      <p:sp>
        <p:nvSpPr>
          <p:cNvPr id="4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Ανόργανα Συστατικά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D313-2219-46BA-9247-C36754BBB4CB}" type="slidenum">
              <a:rPr lang="el-GR" sz="1400" smtClean="0">
                <a:solidFill>
                  <a:schemeClr val="tx1"/>
                </a:solidFill>
              </a:rPr>
              <a:t>14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11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atin typeface="+mn-lt"/>
              </a:rPr>
              <a:t>Μn</a:t>
            </a:r>
            <a:endParaRPr lang="en-US" b="1" dirty="0">
              <a:latin typeface="+mn-lt"/>
            </a:endParaRPr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l-GR" sz="2800" b="1" dirty="0">
                <a:solidFill>
                  <a:srgbClr val="0033CC"/>
                </a:solidFill>
              </a:rPr>
              <a:t>Ρόλος</a:t>
            </a:r>
            <a:r>
              <a:rPr lang="el-GR" sz="2800" dirty="0" smtClean="0">
                <a:solidFill>
                  <a:prstClr val="black"/>
                </a:solidFill>
              </a:rPr>
              <a:t>:</a:t>
            </a:r>
            <a:endParaRPr lang="en-US" sz="2800" dirty="0" smtClean="0">
              <a:solidFill>
                <a:prstClr val="black"/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3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 smtClean="0"/>
              <a:t>Κατασκευή σκελετού</a:t>
            </a:r>
            <a:r>
              <a:rPr lang="en-US" sz="2400" dirty="0" smtClean="0"/>
              <a:t>.</a:t>
            </a:r>
            <a:endParaRPr lang="el-GR" sz="2400" dirty="0" smtClean="0"/>
          </a:p>
          <a:p>
            <a:pPr marL="457200" indent="-457200">
              <a:spcBef>
                <a:spcPts val="0"/>
              </a:spcBef>
              <a:spcAft>
                <a:spcPts val="3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 smtClean="0"/>
              <a:t>Αναπαραγωγή</a:t>
            </a:r>
            <a:r>
              <a:rPr lang="en-US" sz="2400" dirty="0" smtClean="0"/>
              <a:t>.</a:t>
            </a:r>
            <a:endParaRPr lang="el-GR" sz="2400" dirty="0" smtClean="0"/>
          </a:p>
          <a:p>
            <a:pPr marL="457200" indent="-457200">
              <a:spcBef>
                <a:spcPts val="0"/>
              </a:spcBef>
              <a:spcAft>
                <a:spcPts val="3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 smtClean="0"/>
              <a:t>Καλή λειτουργία κεντρικού νευρικού συστήματος</a:t>
            </a:r>
            <a:r>
              <a:rPr lang="en-US" sz="2400" dirty="0" smtClean="0"/>
              <a:t>.</a:t>
            </a:r>
            <a:endParaRPr lang="el-GR" sz="2400" dirty="0" smtClean="0"/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 smtClean="0"/>
              <a:t>Ενεργοποιεί ένζυμα</a:t>
            </a:r>
            <a:r>
              <a:rPr lang="en-US" sz="2400" dirty="0" smtClean="0"/>
              <a:t>.</a:t>
            </a:r>
            <a:endParaRPr lang="en-US" sz="24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l-GR" sz="2800" b="1" dirty="0">
                <a:solidFill>
                  <a:srgbClr val="0033CC"/>
                </a:solidFill>
              </a:rPr>
              <a:t>Πηγές</a:t>
            </a:r>
            <a:r>
              <a:rPr lang="el-GR" sz="2800" dirty="0">
                <a:solidFill>
                  <a:prstClr val="black"/>
                </a:solidFill>
              </a:rPr>
              <a:t>:</a:t>
            </a:r>
            <a:endParaRPr lang="en-US" sz="2800" dirty="0">
              <a:solidFill>
                <a:prstClr val="black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l-GR" sz="2400" dirty="0" smtClean="0"/>
              <a:t>Φυλλώδη λαχανικά, σπέρμα δημητριακών, τσάι</a:t>
            </a:r>
            <a:r>
              <a:rPr lang="en-US" sz="2400" dirty="0" smtClean="0"/>
              <a:t>.</a:t>
            </a:r>
            <a:endParaRPr lang="en-US" sz="2400" dirty="0" smtClean="0">
              <a:solidFill>
                <a:prstClr val="black"/>
              </a:solidFill>
            </a:endParaRPr>
          </a:p>
          <a:p>
            <a:endParaRPr lang="el-GR" dirty="0"/>
          </a:p>
        </p:txBody>
      </p:sp>
      <p:pic>
        <p:nvPicPr>
          <p:cNvPr id="6" name="Εικόνα 1" descr="Εικόνα με την συνιστώμενη ημερήσια πρόσληψη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352" y="5029200"/>
            <a:ext cx="2749296" cy="1060704"/>
          </a:xfrm>
          <a:prstGeom prst="rect">
            <a:avLst/>
          </a:prstGeom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Ανόργανα Συστατικά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D313-2219-46BA-9247-C36754BBB4CB}" type="slidenum">
              <a:rPr lang="el-GR" sz="1400" smtClean="0">
                <a:solidFill>
                  <a:schemeClr val="tx1"/>
                </a:solidFill>
              </a:rPr>
              <a:t>15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64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Co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l-GR" b="1" dirty="0">
                <a:solidFill>
                  <a:srgbClr val="0033CC"/>
                </a:solidFill>
              </a:rPr>
              <a:t>Ρόλος</a:t>
            </a:r>
            <a:r>
              <a:rPr lang="el-GR" dirty="0" smtClean="0">
                <a:solidFill>
                  <a:prstClr val="black"/>
                </a:solidFill>
              </a:rPr>
              <a:t>:</a:t>
            </a:r>
            <a:endParaRPr lang="en-US" dirty="0" smtClean="0">
              <a:solidFill>
                <a:prstClr val="black"/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800" dirty="0" smtClean="0"/>
              <a:t>Συστατικό της </a:t>
            </a:r>
            <a:r>
              <a:rPr lang="en-US" sz="2800" dirty="0" smtClean="0"/>
              <a:t>B</a:t>
            </a:r>
            <a:r>
              <a:rPr lang="en-US" sz="2800" baseline="-25000" dirty="0" smtClean="0"/>
              <a:t>12</a:t>
            </a:r>
            <a:r>
              <a:rPr lang="en-US" sz="2800" dirty="0" smtClean="0"/>
              <a:t>.</a:t>
            </a:r>
            <a:endParaRPr lang="el-GR" sz="2800" dirty="0" smtClean="0"/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800" dirty="0" smtClean="0"/>
              <a:t>Έλλειψη σχετίζεται με αναιμία</a:t>
            </a:r>
            <a:r>
              <a:rPr lang="en-US" sz="2800" dirty="0" smtClean="0"/>
              <a:t>.</a:t>
            </a:r>
            <a:endParaRPr lang="en-US" sz="28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l-GR" b="1" dirty="0" smtClean="0">
                <a:solidFill>
                  <a:srgbClr val="0033CC"/>
                </a:solidFill>
              </a:rPr>
              <a:t>Πηγές</a:t>
            </a:r>
            <a:r>
              <a:rPr lang="el-GR" dirty="0">
                <a:solidFill>
                  <a:prstClr val="black"/>
                </a:solidFill>
              </a:rPr>
              <a:t>:</a:t>
            </a:r>
            <a:endParaRPr lang="en-US" dirty="0">
              <a:solidFill>
                <a:prstClr val="black"/>
              </a:solidFill>
            </a:endParaRP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800" dirty="0" smtClean="0"/>
              <a:t>Ζωικά τρόφιμα, συκώτι, νεφρά</a:t>
            </a:r>
            <a:r>
              <a:rPr lang="en-US" sz="2800" dirty="0" smtClean="0"/>
              <a:t>.</a:t>
            </a:r>
            <a:endParaRPr lang="el-GR" sz="2800" dirty="0" smtClean="0"/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2800" dirty="0">
              <a:solidFill>
                <a:prstClr val="black"/>
              </a:solidFill>
            </a:endParaRPr>
          </a:p>
          <a:p>
            <a:endParaRPr lang="el-GR" dirty="0"/>
          </a:p>
        </p:txBody>
      </p:sp>
      <p:pic>
        <p:nvPicPr>
          <p:cNvPr id="7" name="Εικόνα 1" descr="Εικόνα με την συνιστώμενη ημερήσια πρόσληψη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352" y="5035296"/>
            <a:ext cx="2749296" cy="1060704"/>
          </a:xfrm>
          <a:prstGeom prst="rect">
            <a:avLst/>
          </a:prstGeom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Ανόργανα Συστατικά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D313-2219-46BA-9247-C36754BBB4CB}" type="slidenum">
              <a:rPr lang="el-GR" sz="1400" smtClean="0">
                <a:solidFill>
                  <a:schemeClr val="tx1"/>
                </a:solidFill>
              </a:rPr>
              <a:t>16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70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+mn-lt"/>
              </a:rPr>
              <a:t>Cu</a:t>
            </a:r>
            <a:endParaRPr lang="el-GR" b="1" dirty="0">
              <a:latin typeface="+mn-lt"/>
            </a:endParaRPr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l-GR" b="1" dirty="0" smtClean="0">
                <a:solidFill>
                  <a:srgbClr val="0033CC"/>
                </a:solidFill>
              </a:rPr>
              <a:t>Ρόλος</a:t>
            </a:r>
            <a:r>
              <a:rPr lang="el-GR" dirty="0" smtClean="0">
                <a:solidFill>
                  <a:prstClr val="black"/>
                </a:solidFill>
              </a:rPr>
              <a:t>:</a:t>
            </a:r>
            <a:endParaRPr lang="en-US" dirty="0" smtClean="0">
              <a:solidFill>
                <a:prstClr val="black"/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800" dirty="0" smtClean="0"/>
              <a:t>Δράση ενζύμων</a:t>
            </a:r>
            <a:r>
              <a:rPr lang="en-US" sz="2800" dirty="0" smtClean="0"/>
              <a:t>.</a:t>
            </a:r>
            <a:endParaRPr lang="el-GR" sz="2800" dirty="0" smtClean="0"/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800" dirty="0" smtClean="0"/>
              <a:t>Επηρεάζει την απορρόφηση και μεταφορά σιδήρου</a:t>
            </a:r>
            <a:r>
              <a:rPr lang="en-US" sz="2800" dirty="0" smtClean="0"/>
              <a:t>.</a:t>
            </a:r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800" dirty="0" smtClean="0"/>
              <a:t>Ανεπάρκεια προκαλεί αναιμία</a:t>
            </a:r>
            <a:r>
              <a:rPr lang="en-US" sz="2800" dirty="0"/>
              <a:t>.</a:t>
            </a:r>
            <a:endParaRPr lang="en-US" sz="28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l-GR" b="1" dirty="0" smtClean="0">
                <a:solidFill>
                  <a:srgbClr val="0033CC"/>
                </a:solidFill>
              </a:rPr>
              <a:t>Πηγές</a:t>
            </a:r>
            <a:r>
              <a:rPr lang="el-GR" dirty="0">
                <a:solidFill>
                  <a:prstClr val="black"/>
                </a:solidFill>
              </a:rPr>
              <a:t>:</a:t>
            </a:r>
            <a:endParaRPr lang="en-US" dirty="0">
              <a:solidFill>
                <a:prstClr val="black"/>
              </a:solidFill>
            </a:endParaRP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800" dirty="0" smtClean="0"/>
              <a:t>Οστρακοειδή, συκώτι, εντόσθια, ξηροί καρποί</a:t>
            </a:r>
            <a:r>
              <a:rPr lang="en-US" sz="2800" dirty="0" smtClean="0"/>
              <a:t>.</a:t>
            </a:r>
            <a:endParaRPr lang="el-GR" sz="2800" dirty="0" smtClean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6" name="Εικόνα 1" descr="Εικόνα με την συνιστώμενη ημερήσια πρόσληψη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352" y="5029200"/>
            <a:ext cx="2749296" cy="1060704"/>
          </a:xfrm>
          <a:prstGeom prst="rect">
            <a:avLst/>
          </a:prstGeom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Ανόργανα Συστατικά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D313-2219-46BA-9247-C36754BBB4CB}" type="slidenum">
              <a:rPr lang="el-GR" sz="1400" smtClean="0">
                <a:solidFill>
                  <a:schemeClr val="tx1"/>
                </a:solidFill>
              </a:rPr>
              <a:t>17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03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Se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l-GR" b="1" dirty="0">
                <a:solidFill>
                  <a:srgbClr val="0033CC"/>
                </a:solidFill>
              </a:rPr>
              <a:t>Ρόλος</a:t>
            </a:r>
            <a:r>
              <a:rPr lang="el-GR" dirty="0" smtClean="0">
                <a:solidFill>
                  <a:prstClr val="black"/>
                </a:solidFill>
              </a:rPr>
              <a:t>:</a:t>
            </a:r>
            <a:endParaRPr lang="en-US" dirty="0" smtClean="0">
              <a:solidFill>
                <a:prstClr val="black"/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800" dirty="0" smtClean="0"/>
              <a:t>Αντιοξειδωτικό</a:t>
            </a:r>
            <a:r>
              <a:rPr lang="en-US" sz="2800" dirty="0" smtClean="0"/>
              <a:t>.</a:t>
            </a:r>
            <a:endParaRPr lang="el-GR" sz="2800" dirty="0" smtClean="0"/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800" dirty="0" smtClean="0"/>
              <a:t>Έλλειψη αύξηση καρκίνου και καρδιοπαθειών</a:t>
            </a:r>
            <a:r>
              <a:rPr lang="en-US" sz="2800" dirty="0" smtClean="0"/>
              <a:t>.</a:t>
            </a:r>
            <a:endParaRPr lang="en-US" sz="2800" dirty="0" smtClean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l-GR" b="1" dirty="0">
                <a:solidFill>
                  <a:srgbClr val="0033CC"/>
                </a:solidFill>
              </a:rPr>
              <a:t>Πηγές</a:t>
            </a:r>
            <a:r>
              <a:rPr lang="el-GR" dirty="0">
                <a:solidFill>
                  <a:prstClr val="black"/>
                </a:solidFill>
              </a:rPr>
              <a:t>:</a:t>
            </a:r>
            <a:endParaRPr lang="en-US" dirty="0">
              <a:solidFill>
                <a:prstClr val="black"/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800" dirty="0" smtClean="0"/>
              <a:t>Καρύδια, συκώτι, ψωμί ολικής άλεσης, τόνος, ντομάτες, μπρόκολα</a:t>
            </a:r>
            <a:r>
              <a:rPr lang="en-US" sz="2800" dirty="0" smtClean="0"/>
              <a:t>.</a:t>
            </a:r>
            <a:endParaRPr lang="en-US" sz="2800" dirty="0">
              <a:solidFill>
                <a:prstClr val="black"/>
              </a:solidFill>
            </a:endParaRPr>
          </a:p>
          <a:p>
            <a:endParaRPr lang="el-GR" dirty="0"/>
          </a:p>
        </p:txBody>
      </p:sp>
      <p:pic>
        <p:nvPicPr>
          <p:cNvPr id="6" name="Εικόνα 1" descr="Εικόνα με την συνιστώμενη ημερήσια πρόσληψη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7352" y="5035296"/>
            <a:ext cx="2749296" cy="1060704"/>
          </a:xfrm>
          <a:prstGeom prst="rect">
            <a:avLst/>
          </a:prstGeom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Ανόργανα Συστατικά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D313-2219-46BA-9247-C36754BBB4CB}" type="slidenum">
              <a:rPr lang="el-GR" sz="1400" smtClean="0">
                <a:solidFill>
                  <a:schemeClr val="tx1"/>
                </a:solidFill>
              </a:rPr>
              <a:t>18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23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Τέλος Ενότητας</a:t>
            </a:r>
            <a:endParaRPr lang="el-GR" b="1" dirty="0"/>
          </a:p>
        </p:txBody>
      </p:sp>
      <p:sp>
        <p:nvSpPr>
          <p:cNvPr id="3" name="Υπότιτλος 1"/>
          <p:cNvSpPr>
            <a:spLocks noGrp="1"/>
          </p:cNvSpPr>
          <p:nvPr>
            <p:ph type="subTitle" idx="1"/>
          </p:nvPr>
        </p:nvSpPr>
        <p:spPr bwMode="gray"/>
        <p:txBody>
          <a:bodyPr>
            <a:normAutofit/>
          </a:bodyPr>
          <a:lstStyle/>
          <a:p>
            <a:pPr algn="r"/>
            <a:endParaRPr lang="el-GR" sz="4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Επεξεργασία: </a:t>
            </a:r>
            <a:r>
              <a:rPr lang="el-GR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Σοφιανίδου</a:t>
            </a:r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Γεωργία</a:t>
            </a:r>
            <a:endParaRPr lang="el-G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Εικόνα 1" descr=" Λογότυπο για άδειες χρήσης creative commons, b y, n c, s a 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959" y="5949280"/>
            <a:ext cx="1583921" cy="554177"/>
          </a:xfrm>
          <a:prstGeom prst="rect">
            <a:avLst/>
          </a:prstGeom>
        </p:spPr>
      </p:pic>
      <p:pic>
        <p:nvPicPr>
          <p:cNvPr id="7" name="Εικόνα 2" descr="Λογότυπο επιχειρησιακού προγράμματος εκπαίδευση και δια βίου μάθηση ">
            <a:hlinkClick r:id="rId4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41988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>
                <a:latin typeface="Calibri" panose="020F0502020204030204" pitchFamily="34" charset="0"/>
              </a:rPr>
              <a:t>Χρηματοδότηση</a:t>
            </a:r>
            <a:r>
              <a:rPr lang="el-GR" b="1" dirty="0" smtClean="0"/>
              <a:t>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>
                <a:latin typeface="Calibri" panose="020F0502020204030204" pitchFamily="34" charset="0"/>
              </a:rPr>
              <a:t>Το παρόν εκπαιδευτικό υλικό έχει </a:t>
            </a:r>
            <a:r>
              <a:rPr lang="el-GR" sz="2000" smtClean="0">
                <a:latin typeface="Calibri" panose="020F0502020204030204" pitchFamily="34" charset="0"/>
              </a:rPr>
              <a:t>αναπτυχθεί στο πλαίσιο </a:t>
            </a:r>
            <a:r>
              <a:rPr lang="el-GR" sz="2000" dirty="0" smtClean="0">
                <a:latin typeface="Calibri" panose="020F0502020204030204" pitchFamily="34" charset="0"/>
              </a:rPr>
              <a:t>του εκπαιδευτικού έργου του διδάσκοντα</a:t>
            </a:r>
            <a:r>
              <a:rPr lang="en-US" sz="2000" dirty="0" smtClean="0">
                <a:latin typeface="Calibri" panose="020F0502020204030204" pitchFamily="34" charset="0"/>
              </a:rPr>
              <a:t>.</a:t>
            </a:r>
            <a:r>
              <a:rPr lang="el-GR" sz="2000" dirty="0" smtClean="0">
                <a:latin typeface="Calibri" panose="020F0502020204030204" pitchFamily="34" charset="0"/>
              </a:rPr>
              <a:t> 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Το έργο «</a:t>
            </a:r>
            <a:r>
              <a:rPr lang="el-GR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Ανοικτά Ακαδημαϊκά Μαθήματα στο </a:t>
            </a:r>
            <a:r>
              <a:rPr lang="el-GR" sz="20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Τ.Ε.Ι. </a:t>
            </a:r>
            <a:r>
              <a:rPr lang="el-GR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Θεσσαλίας</a:t>
            </a: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» έχει χρηματοδοτήσει μόνο τη αναδιαμόρφωση του εκπαιδευτικού υλικού</a:t>
            </a:r>
            <a:r>
              <a:rPr lang="el-GR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  <a:endParaRPr lang="el-GR" sz="2000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l-GR" sz="2000" dirty="0" smtClean="0">
                <a:latin typeface="Calibri" panose="020F0502020204030204" pitchFamily="34" charset="0"/>
              </a:rPr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000" dirty="0" smtClean="0">
                <a:latin typeface="Calibri" panose="020F0502020204030204" pitchFamily="34" charset="0"/>
              </a:rPr>
              <a:t>. </a:t>
            </a:r>
            <a:endParaRPr lang="el-GR" sz="2000" dirty="0" smtClean="0">
              <a:latin typeface="Calibri" panose="020F0502020204030204" pitchFamily="34" charset="0"/>
            </a:endParaRPr>
          </a:p>
        </p:txBody>
      </p:sp>
      <p:pic>
        <p:nvPicPr>
          <p:cNvPr id="6" name="Εικόνα 1" descr=" Λογότυπο επιχειρησιακού προγράμματος εκπαίδευση και δια βίου μάθηση.   ">
            <a:hlinkClick r:id="rId4" tooltip="Μετάβαση σε www.edulll.gr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0621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cap="none" dirty="0" smtClean="0"/>
              <a:t>Σημειώματα</a:t>
            </a:r>
            <a:endParaRPr lang="el-GR" cap="none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1571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b="1" dirty="0"/>
              <a:t>Σημείωμα Ιστορικού </a:t>
            </a:r>
            <a:r>
              <a:rPr lang="el-GR" sz="4000" b="1" dirty="0" smtClean="0"/>
              <a:t/>
            </a:r>
            <a:br>
              <a:rPr lang="el-GR" sz="4000" b="1" dirty="0" smtClean="0"/>
            </a:br>
            <a:r>
              <a:rPr lang="el-GR" sz="4000" b="1" dirty="0" smtClean="0"/>
              <a:t>Εκδόσεων</a:t>
            </a:r>
            <a:r>
              <a:rPr lang="en-US" sz="4000" b="1" dirty="0" smtClean="0"/>
              <a:t> </a:t>
            </a:r>
            <a:r>
              <a:rPr lang="el-GR" sz="4000" b="1" dirty="0" smtClean="0"/>
              <a:t>Έργου</a:t>
            </a:r>
            <a:endParaRPr lang="el-GR" sz="4000" b="1" dirty="0"/>
          </a:p>
        </p:txBody>
      </p:sp>
      <p:sp>
        <p:nvSpPr>
          <p:cNvPr id="5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l-GR" sz="2000" dirty="0" smtClean="0"/>
          </a:p>
          <a:p>
            <a:pPr marL="0" indent="0">
              <a:spcBef>
                <a:spcPts val="0"/>
              </a:spcBef>
              <a:buNone/>
            </a:pPr>
            <a:endParaRPr lang="el-GR" sz="2800" dirty="0"/>
          </a:p>
          <a:p>
            <a:pPr marL="0" indent="0" algn="ctr">
              <a:spcBef>
                <a:spcPts val="0"/>
              </a:spcBef>
              <a:spcAft>
                <a:spcPts val="4200"/>
              </a:spcAft>
              <a:buNone/>
            </a:pPr>
            <a:r>
              <a:rPr lang="el-GR" sz="2800" dirty="0" smtClean="0"/>
              <a:t>Το </a:t>
            </a:r>
            <a:r>
              <a:rPr lang="el-GR" sz="2800" dirty="0"/>
              <a:t>παρόν έργο αποτελεί την έκδοση </a:t>
            </a:r>
            <a:r>
              <a:rPr lang="el-GR" sz="2800" b="1" dirty="0" smtClean="0"/>
              <a:t>1.01</a:t>
            </a:r>
            <a:r>
              <a:rPr lang="el-GR" sz="2800" dirty="0" smtClean="0"/>
              <a:t>.</a:t>
            </a:r>
            <a:endParaRPr lang="el-GR" sz="2800" dirty="0"/>
          </a:p>
          <a:p>
            <a:pPr marL="0" indent="0"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775625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Σημείωμα </a:t>
            </a:r>
            <a:r>
              <a:rPr lang="el-GR" b="1" dirty="0" smtClean="0"/>
              <a:t>Αναφοράς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r>
              <a:rPr lang="en-US" sz="2400" dirty="0"/>
              <a:t>Copyright</a:t>
            </a:r>
            <a:r>
              <a:rPr lang="el-GR" sz="2400" dirty="0"/>
              <a:t> Τεχνολογικό Εκπαιδευτικό Ίδρυμα Θεσσαλίας</a:t>
            </a:r>
            <a:r>
              <a:rPr lang="en-US" sz="2400" dirty="0"/>
              <a:t>, </a:t>
            </a:r>
            <a:r>
              <a:rPr lang="el-GR" sz="2400" dirty="0"/>
              <a:t>Αθανάσιος </a:t>
            </a:r>
            <a:r>
              <a:rPr lang="el-GR" sz="2400" dirty="0" err="1"/>
              <a:t>Μανούρας</a:t>
            </a:r>
            <a:r>
              <a:rPr lang="el-GR" sz="2400" dirty="0"/>
              <a:t>, 201</a:t>
            </a:r>
            <a:r>
              <a:rPr lang="en-US" sz="2400" dirty="0"/>
              <a:t>5</a:t>
            </a:r>
            <a:r>
              <a:rPr lang="el-GR" sz="2400" dirty="0"/>
              <a:t>. Αθανάσιος </a:t>
            </a:r>
            <a:r>
              <a:rPr lang="el-GR" sz="2400" dirty="0" err="1"/>
              <a:t>Μανούρας</a:t>
            </a:r>
            <a:r>
              <a:rPr lang="el-GR" sz="2400" dirty="0"/>
              <a:t>. «Χημεία Τροφίμων». Έκδοση: 1.0. Λάρισα 201</a:t>
            </a:r>
            <a:r>
              <a:rPr lang="en-US" sz="2400" dirty="0"/>
              <a:t>5</a:t>
            </a:r>
            <a:r>
              <a:rPr lang="el-GR" sz="2400" dirty="0"/>
              <a:t> . Διαθέσιμο από τη δικτυακή διεύθυνση: </a:t>
            </a:r>
            <a:r>
              <a:rPr lang="en-US" sz="2400" dirty="0">
                <a:hlinkClick r:id="rId3"/>
              </a:rPr>
              <a:t>http://cdev.teilar.gr/courses/FDT102/</a:t>
            </a:r>
            <a:r>
              <a:rPr lang="el-GR" sz="2400" dirty="0"/>
              <a:t>, 20/1</a:t>
            </a:r>
            <a:r>
              <a:rPr lang="en-US" sz="2400" dirty="0"/>
              <a:t>1</a:t>
            </a:r>
            <a:r>
              <a:rPr lang="el-GR" sz="2400"/>
              <a:t>/2015.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872026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Σημείωμα </a:t>
            </a:r>
            <a:r>
              <a:rPr lang="el-GR" b="1" dirty="0" smtClean="0"/>
              <a:t>Αδειοδότησης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905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</a:t>
            </a:r>
            <a:r>
              <a:rPr lang="en-US" sz="2000" dirty="0" smtClean="0"/>
              <a:t>Creative Commons</a:t>
            </a:r>
            <a:r>
              <a:rPr lang="el-GR" sz="2000" dirty="0" smtClean="0"/>
              <a:t>: Αναφορά Δημιουργού - </a:t>
            </a:r>
            <a:r>
              <a:rPr lang="el-GR" sz="2000" dirty="0"/>
              <a:t>Μη Εμπορική </a:t>
            </a:r>
            <a:r>
              <a:rPr lang="el-GR" sz="2000" dirty="0" smtClean="0"/>
              <a:t>Χρήση - </a:t>
            </a:r>
            <a:r>
              <a:rPr lang="el-GR" sz="2000" dirty="0"/>
              <a:t>Παρόμοια </a:t>
            </a:r>
            <a:r>
              <a:rPr lang="el-GR" sz="2000" dirty="0" smtClean="0"/>
              <a:t>Διανομή, </a:t>
            </a:r>
            <a:r>
              <a:rPr lang="el-GR" sz="2000" dirty="0"/>
              <a:t>4.0 [1] ή μεταγενέστερη, Διεθνής </a:t>
            </a:r>
            <a:r>
              <a:rPr lang="el-GR" sz="2000" dirty="0" smtClean="0"/>
              <a:t>Έκδοση. Εξαιρούνται </a:t>
            </a:r>
            <a:r>
              <a:rPr lang="el-GR" sz="2000" dirty="0"/>
              <a:t>τα αυτοτελή έργα τρίτων π.χ. φωτογραφίες, διαγράμματα </a:t>
            </a:r>
            <a:r>
              <a:rPr lang="el-GR" sz="2000" dirty="0" smtClean="0"/>
              <a:t>κ.λπ., τα </a:t>
            </a:r>
            <a:r>
              <a:rPr lang="el-GR" sz="2000" dirty="0"/>
              <a:t>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Εικόνα 1" descr=" Λογότυπο για άδειες χρήσης creative commons, b y, n c, s a " title="Λογότυπο creative common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422" y="358140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Θέση περιεχομένου 2"/>
          <p:cNvSpPr txBox="1"/>
          <p:nvPr/>
        </p:nvSpPr>
        <p:spPr>
          <a:xfrm>
            <a:off x="533400" y="4224704"/>
            <a:ext cx="8229600" cy="225229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l-GR" sz="1400" dirty="0"/>
              <a:t>[1] </a:t>
            </a:r>
            <a:r>
              <a:rPr lang="el-GR" sz="1400" dirty="0">
                <a:hlinkClick r:id="rId6" tooltip="Μετάβαση στην Άδεια Χρήσης"/>
              </a:rPr>
              <a:t>http://creativecommons.org/licenses/by-nc-sa/4.0/ </a:t>
            </a:r>
            <a:endParaRPr lang="el-GR" sz="1400" dirty="0"/>
          </a:p>
          <a:p>
            <a:r>
              <a:rPr lang="el-GR" sz="1400" dirty="0"/>
              <a:t>Ως </a:t>
            </a:r>
            <a:r>
              <a:rPr lang="el-GR" sz="1400" b="1" dirty="0"/>
              <a:t>Μη Εμπορική</a:t>
            </a:r>
            <a:r>
              <a:rPr lang="el-GR" sz="1400" dirty="0"/>
              <a:t> ορίζεται η χρήση: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l-GR" sz="1400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sz="1400" dirty="0" err="1" smtClean="0"/>
              <a:t>αδειοδόχο</a:t>
            </a:r>
            <a:r>
              <a:rPr lang="el-GR" sz="1400" dirty="0"/>
              <a:t>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l-GR" sz="1400" dirty="0"/>
              <a:t>που</a:t>
            </a:r>
            <a:r>
              <a:rPr lang="en-GB" sz="1400" dirty="0"/>
              <a:t> </a:t>
            </a:r>
            <a:r>
              <a:rPr lang="el-GR" sz="1400" dirty="0"/>
              <a:t>δεν περιλαμβάνει οικονομική συναλλαγή ως προϋπόθεση για τη χρήση ή πρόσβαση στο </a:t>
            </a:r>
            <a:r>
              <a:rPr lang="el-GR" sz="1400" dirty="0" smtClean="0"/>
              <a:t>έργο,</a:t>
            </a:r>
            <a:endParaRPr lang="el-GR" sz="1400" dirty="0"/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400" dirty="0"/>
              <a:t>που</a:t>
            </a:r>
            <a:r>
              <a:rPr lang="en-GB" sz="1400" dirty="0"/>
              <a:t> </a:t>
            </a:r>
            <a:r>
              <a:rPr lang="el-GR" sz="1400" dirty="0"/>
              <a:t>δεν προσπορίζει στο διανομέα του έργου και</a:t>
            </a:r>
            <a:r>
              <a:rPr lang="en-GB" sz="1400" dirty="0"/>
              <a:t> </a:t>
            </a:r>
            <a:r>
              <a:rPr lang="el-GR" sz="1400" dirty="0" err="1"/>
              <a:t>αδειοδόχο</a:t>
            </a:r>
            <a:r>
              <a:rPr lang="en-GB" sz="1400" dirty="0"/>
              <a:t> </a:t>
            </a:r>
            <a:r>
              <a:rPr lang="el-GR" sz="1400" dirty="0"/>
              <a:t>έμμεσο οικονομικό όφελος (π.χ. διαφημίσεις) από την προβολή του έργου σε διαδικτυακό </a:t>
            </a:r>
            <a:r>
              <a:rPr lang="el-GR" sz="1400" dirty="0" smtClean="0"/>
              <a:t>τόπο.</a:t>
            </a:r>
            <a:endParaRPr lang="el-GR" sz="1400" dirty="0"/>
          </a:p>
          <a:p>
            <a:r>
              <a:rPr lang="el-GR" sz="1400" dirty="0" smtClean="0"/>
              <a:t>Ο </a:t>
            </a:r>
            <a:r>
              <a:rPr lang="el-GR" sz="1400" dirty="0"/>
              <a:t>δικαιούχος μπορεί να παρέχει στον </a:t>
            </a:r>
            <a:r>
              <a:rPr lang="el-GR" sz="1400" dirty="0" err="1"/>
              <a:t>αδειοδόχο</a:t>
            </a:r>
            <a:r>
              <a:rPr lang="el-GR" sz="1400" dirty="0"/>
              <a:t> ξεχωριστή άδεια να χρησιμοποιεί το έργο για εμπορική χρήση, εφόσον αυτό του ζητηθεί</a:t>
            </a:r>
            <a:r>
              <a:rPr lang="el-GR" sz="1400" dirty="0" smtClean="0"/>
              <a:t>.</a:t>
            </a:r>
            <a:endParaRPr lang="el-GR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028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Διατήρηση </a:t>
            </a:r>
            <a:r>
              <a:rPr lang="el-GR" b="1" dirty="0" smtClean="0"/>
              <a:t>Σημειωμάτων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l-GR" sz="2400" dirty="0" smtClean="0"/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2" indent="-34747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l-GR" sz="2000" dirty="0" smtClean="0"/>
              <a:t>το</a:t>
            </a:r>
            <a:r>
              <a:rPr lang="en-US" sz="2000" dirty="0" smtClean="0"/>
              <a:t> </a:t>
            </a:r>
            <a:r>
              <a:rPr lang="el-GR" sz="2000" dirty="0" smtClean="0"/>
              <a:t>Σημείωμα</a:t>
            </a:r>
            <a:r>
              <a:rPr lang="en-US" sz="2000" dirty="0" smtClean="0"/>
              <a:t> Αναφοράς</a:t>
            </a:r>
            <a:r>
              <a:rPr lang="el-GR" sz="2000" dirty="0" smtClean="0"/>
              <a:t>,</a:t>
            </a:r>
            <a:endParaRPr lang="el-GR" sz="2000" dirty="0"/>
          </a:p>
          <a:p>
            <a:pPr lvl="2" indent="-34747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l-GR" sz="2000" dirty="0" smtClean="0"/>
              <a:t>το</a:t>
            </a:r>
            <a:r>
              <a:rPr lang="en-US" sz="2000" dirty="0" smtClean="0"/>
              <a:t> </a:t>
            </a:r>
            <a:r>
              <a:rPr lang="el-GR" sz="2000" dirty="0" smtClean="0"/>
              <a:t>Σημείωμα</a:t>
            </a:r>
            <a:r>
              <a:rPr lang="en-US" sz="2000" dirty="0" smtClean="0"/>
              <a:t> Αδειοδότησης</a:t>
            </a:r>
            <a:r>
              <a:rPr lang="el-GR" sz="2000" dirty="0" smtClean="0"/>
              <a:t>,</a:t>
            </a:r>
            <a:endParaRPr lang="el-GR" sz="2000" dirty="0"/>
          </a:p>
          <a:p>
            <a:pPr lvl="2" indent="-34747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l-GR" sz="2000" dirty="0" smtClean="0"/>
              <a:t>τη</a:t>
            </a:r>
            <a:r>
              <a:rPr lang="en-US" sz="2000" dirty="0" smtClean="0"/>
              <a:t> </a:t>
            </a:r>
            <a:r>
              <a:rPr lang="el-GR" sz="2000" dirty="0"/>
              <a:t>Δ</a:t>
            </a:r>
            <a:r>
              <a:rPr lang="el-GR" sz="2000" dirty="0" smtClean="0"/>
              <a:t>ήλωση</a:t>
            </a:r>
            <a:r>
              <a:rPr lang="en-US" sz="2000" dirty="0" smtClean="0"/>
              <a:t> </a:t>
            </a:r>
            <a:r>
              <a:rPr lang="el-GR" sz="2000" dirty="0" smtClean="0"/>
              <a:t>Διατήρησης Σημειωμάτων,</a:t>
            </a:r>
            <a:endParaRPr lang="el-GR" sz="2000" dirty="0"/>
          </a:p>
          <a:p>
            <a:pPr lvl="2" indent="-347472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Τρίτων.</a:t>
            </a:r>
            <a:endParaRPr lang="el-GR" sz="2000" dirty="0"/>
          </a:p>
          <a:p>
            <a:pPr marL="0" indent="0">
              <a:spcBef>
                <a:spcPts val="0"/>
              </a:spcBef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335803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>
                <a:solidFill>
                  <a:srgbClr val="333333"/>
                </a:solidFill>
              </a:rPr>
              <a:t>Σκοποί ενότητας 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l-GR" dirty="0" smtClean="0"/>
          </a:p>
          <a:p>
            <a:pPr>
              <a:defRPr/>
            </a:pPr>
            <a:r>
              <a:rPr lang="el-GR" dirty="0"/>
              <a:t>Τα ανόργανα συστατικά, οι πηγές και ο ρόλος τους.</a:t>
            </a:r>
            <a:endParaRPr lang="el-GR" dirty="0" smtClean="0"/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Ανόργανα Συστατικά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25" name="Θέση αριθμού διαφάνειας 1" descr=".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7AF2AC6-652D-4AD1-A671-8B499591D49C}" type="slidenum">
              <a:rPr lang="el-GR" altLang="el-GR" sz="1400">
                <a:solidFill>
                  <a:srgbClr val="000000"/>
                </a:solidFill>
                <a:latin typeface="+mn-lt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l-GR" altLang="el-GR" sz="14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132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Ανόργανα συστατικά</a:t>
            </a:r>
            <a:endParaRPr lang="el-GR" b="1" dirty="0"/>
          </a:p>
        </p:txBody>
      </p:sp>
      <p:pic>
        <p:nvPicPr>
          <p:cNvPr id="4" name="Θέση περιεχομένου 1" descr="Εικόνα διαγράματος κατάταξης των ανόργανων συστατικών.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878" y="1327104"/>
            <a:ext cx="7209722" cy="4799059"/>
          </a:xfrm>
        </p:spPr>
      </p:pic>
      <p:sp>
        <p:nvSpPr>
          <p:cNvPr id="5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Ανόργανα Συστατικά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D313-2219-46BA-9247-C36754BBB4CB}" type="slidenum">
              <a:rPr lang="el-GR" sz="1400" smtClean="0">
                <a:solidFill>
                  <a:schemeClr val="tx1"/>
                </a:solidFill>
              </a:rPr>
              <a:t>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58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Na, K, Cl</a:t>
            </a: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>(1 από 2)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FontTx/>
              <a:buNone/>
            </a:pPr>
            <a:endParaRPr lang="el-GR" sz="2000" b="1" dirty="0" smtClean="0">
              <a:solidFill>
                <a:srgbClr val="0033CC"/>
              </a:solidFill>
            </a:endParaRPr>
          </a:p>
          <a:p>
            <a:pPr>
              <a:spcBef>
                <a:spcPts val="0"/>
              </a:spcBef>
              <a:spcAft>
                <a:spcPts val="2400"/>
              </a:spcAft>
              <a:buFontTx/>
              <a:buNone/>
            </a:pPr>
            <a:r>
              <a:rPr lang="el-GR" b="1" dirty="0" smtClean="0">
                <a:solidFill>
                  <a:srgbClr val="0033CC"/>
                </a:solidFill>
              </a:rPr>
              <a:t>Ρόλος</a:t>
            </a:r>
            <a:r>
              <a:rPr lang="el-GR" dirty="0"/>
              <a:t>:</a:t>
            </a:r>
            <a:endParaRPr lang="el-GR" b="1" dirty="0" smtClean="0"/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800" dirty="0" smtClean="0"/>
              <a:t>Ηλεκτρολύτες των υγρών του σώματος.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800" dirty="0" smtClean="0"/>
              <a:t>Ωσμωτικό ισοζύγιο, όγκος και σύνθεση υγρών του σώματος, δραστικότητα μυών και νεύρων.</a:t>
            </a:r>
            <a:endParaRPr lang="en-US" sz="2800" dirty="0" smtClean="0"/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800" dirty="0" smtClean="0"/>
              <a:t>Κάλιο: </a:t>
            </a:r>
            <a:r>
              <a:rPr lang="el-GR" sz="2800" dirty="0" err="1" smtClean="0"/>
              <a:t>εσωκυττάριο</a:t>
            </a:r>
            <a:r>
              <a:rPr lang="el-GR" sz="2800" dirty="0" smtClean="0"/>
              <a:t> κατιόν – Νάτριο: </a:t>
            </a:r>
            <a:r>
              <a:rPr lang="el-GR" sz="2800" dirty="0" err="1" smtClean="0"/>
              <a:t>εξωκυττάριο</a:t>
            </a:r>
            <a:r>
              <a:rPr lang="el-GR" sz="2800" dirty="0" smtClean="0"/>
              <a:t> κατιόν.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endParaRPr lang="el-GR" sz="2000" dirty="0" smtClean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Ανόργανα Συστατικά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D313-2219-46BA-9247-C36754BBB4CB}" type="slidenum">
              <a:rPr lang="el-GR" sz="1400" smtClean="0">
                <a:solidFill>
                  <a:schemeClr val="tx1"/>
                </a:solidFill>
              </a:rPr>
              <a:t>5</a:t>
            </a:fld>
            <a:endParaRPr lang="el-G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58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Na, K, Cl</a:t>
            </a: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>(2 από 2)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l-GR" b="1" dirty="0" smtClean="0">
                <a:solidFill>
                  <a:srgbClr val="0033CC"/>
                </a:solidFill>
              </a:rPr>
              <a:t>Πηγές</a:t>
            </a:r>
            <a:r>
              <a:rPr lang="el-GR" b="1" dirty="0" smtClean="0"/>
              <a:t>: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800" b="1" dirty="0" smtClean="0">
                <a:solidFill>
                  <a:srgbClr val="C00000"/>
                </a:solidFill>
              </a:rPr>
              <a:t>Νάτριο</a:t>
            </a:r>
            <a:r>
              <a:rPr lang="el-GR" sz="2800" dirty="0" smtClean="0"/>
              <a:t>: χλωριούχο νάτριο, επεξεργασμένα τρόφιμα, σόδα φαγητού, </a:t>
            </a:r>
            <a:r>
              <a:rPr lang="el-GR" sz="2800" dirty="0" err="1" smtClean="0"/>
              <a:t>μπέικιν</a:t>
            </a:r>
            <a:r>
              <a:rPr lang="el-GR" sz="2800" dirty="0" smtClean="0"/>
              <a:t> </a:t>
            </a:r>
            <a:r>
              <a:rPr lang="el-GR" sz="2800" dirty="0" err="1" smtClean="0"/>
              <a:t>πάουντερ</a:t>
            </a:r>
            <a:r>
              <a:rPr lang="el-GR" sz="2800" dirty="0" smtClean="0"/>
              <a:t>, τυρί.</a:t>
            </a:r>
          </a:p>
          <a:p>
            <a:pPr>
              <a:spcBef>
                <a:spcPts val="0"/>
              </a:spcBef>
              <a:spcAft>
                <a:spcPts val="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800" b="1" dirty="0" smtClean="0">
                <a:solidFill>
                  <a:srgbClr val="C00000"/>
                </a:solidFill>
              </a:rPr>
              <a:t>Κάλιο</a:t>
            </a:r>
            <a:r>
              <a:rPr lang="el-GR" sz="2800" dirty="0" smtClean="0"/>
              <a:t>: Λαχανικά, κρέας, γάλα, φρούτα.</a:t>
            </a:r>
          </a:p>
          <a:p>
            <a:pPr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800" dirty="0" smtClean="0"/>
              <a:t>Τα ζωικά τρόφιμα περιέχουν περισσότερο νάτριο ενώ τα φυτικά περισσότερο κάλιο.</a:t>
            </a:r>
          </a:p>
        </p:txBody>
      </p:sp>
      <p:pic>
        <p:nvPicPr>
          <p:cNvPr id="6" name="Εικόνα 1" descr="Εικόνα με την συνιστώμενη ημερήσια πρόσληψη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152" y="4648200"/>
            <a:ext cx="6711696" cy="1633728"/>
          </a:xfrm>
          <a:prstGeom prst="rect">
            <a:avLst/>
          </a:prstGeom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Ανόργανα Συστατικά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D313-2219-46BA-9247-C36754BBB4CB}" type="slidenum">
              <a:rPr lang="el-GR" sz="1400" smtClean="0">
                <a:solidFill>
                  <a:schemeClr val="tx1"/>
                </a:solidFill>
              </a:rPr>
              <a:t>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22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Ca </a:t>
            </a:r>
            <a:r>
              <a:rPr lang="el-GR" b="1" dirty="0" smtClean="0"/>
              <a:t>και </a:t>
            </a:r>
            <a:r>
              <a:rPr lang="en-US" b="1" dirty="0" smtClean="0"/>
              <a:t>P</a:t>
            </a:r>
            <a:r>
              <a:rPr lang="el-GR" b="1" dirty="0" smtClean="0"/>
              <a:t> </a:t>
            </a:r>
            <a:br>
              <a:rPr lang="el-GR" b="1" dirty="0" smtClean="0"/>
            </a:br>
            <a:r>
              <a:rPr lang="el-GR" b="1" dirty="0" smtClean="0"/>
              <a:t>(1 από 3)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1800"/>
              </a:spcAft>
              <a:buFontTx/>
              <a:buNone/>
            </a:pPr>
            <a:r>
              <a:rPr lang="el-GR" b="1" dirty="0" smtClean="0">
                <a:solidFill>
                  <a:srgbClr val="0033CC"/>
                </a:solidFill>
              </a:rPr>
              <a:t>Ρόλος</a:t>
            </a:r>
            <a:r>
              <a:rPr lang="el-GR" dirty="0" smtClean="0"/>
              <a:t>:</a:t>
            </a:r>
            <a:endParaRPr lang="el-GR" b="1" dirty="0" smtClean="0">
              <a:solidFill>
                <a:srgbClr val="C00000"/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800" dirty="0" smtClean="0"/>
              <a:t>Συστατικά των οστών και των δοντιών (αναλογία </a:t>
            </a:r>
            <a:r>
              <a:rPr lang="en-US" sz="2800" dirty="0" err="1" smtClean="0"/>
              <a:t>Ca:P</a:t>
            </a:r>
            <a:r>
              <a:rPr lang="en-US" sz="2800" dirty="0" smtClean="0"/>
              <a:t> </a:t>
            </a:r>
            <a:r>
              <a:rPr lang="el-GR" sz="2800" dirty="0" smtClean="0"/>
              <a:t>~</a:t>
            </a:r>
            <a:r>
              <a:rPr lang="en-US" sz="2800" dirty="0" smtClean="0"/>
              <a:t>2:1)</a:t>
            </a:r>
            <a:r>
              <a:rPr lang="el-GR" sz="2800" dirty="0" smtClean="0"/>
              <a:t>.</a:t>
            </a:r>
          </a:p>
          <a:p>
            <a:pPr marL="1143000" indent="-365760">
              <a:spcBef>
                <a:spcPts val="0"/>
              </a:spcBef>
              <a:spcAft>
                <a:spcPts val="6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n-US" sz="2400" b="1" dirty="0" smtClean="0">
                <a:solidFill>
                  <a:srgbClr val="C00000"/>
                </a:solidFill>
              </a:rPr>
              <a:t>Ca</a:t>
            </a:r>
            <a:r>
              <a:rPr lang="en-US" sz="2400" dirty="0" smtClean="0"/>
              <a:t>:</a:t>
            </a:r>
            <a:endParaRPr lang="el-GR" sz="2400" dirty="0" smtClean="0"/>
          </a:p>
          <a:p>
            <a:pPr marL="1947672" lvl="3" indent="-365760">
              <a:spcBef>
                <a:spcPts val="0"/>
              </a:spcBef>
              <a:spcAft>
                <a:spcPts val="300"/>
              </a:spcAft>
              <a:buClr>
                <a:srgbClr val="5F5F5F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Συστατικό των μεσοκυττάριων υγρών.</a:t>
            </a:r>
          </a:p>
          <a:p>
            <a:pPr marL="1947672" lvl="3" indent="-365760">
              <a:spcBef>
                <a:spcPts val="0"/>
              </a:spcBef>
              <a:spcAft>
                <a:spcPts val="300"/>
              </a:spcAft>
              <a:buClr>
                <a:srgbClr val="5F5F5F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Σύσπαση των μυών.</a:t>
            </a:r>
          </a:p>
          <a:p>
            <a:pPr marL="1947672" lvl="3" indent="-365760">
              <a:spcBef>
                <a:spcPts val="0"/>
              </a:spcBef>
              <a:spcAft>
                <a:spcPts val="300"/>
              </a:spcAft>
              <a:buClr>
                <a:srgbClr val="5F5F5F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Πήξη του αίματος.</a:t>
            </a:r>
          </a:p>
          <a:p>
            <a:pPr marL="1947672" lvl="3" indent="-365760">
              <a:spcBef>
                <a:spcPts val="0"/>
              </a:spcBef>
              <a:buClr>
                <a:srgbClr val="5F5F5F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Λειτουργία ενζύμων και ορμονών.</a:t>
            </a: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Ανόργανα Συστατικά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D313-2219-46BA-9247-C36754BBB4CB}" type="slidenum">
              <a:rPr lang="el-GR" sz="1400" smtClean="0">
                <a:solidFill>
                  <a:schemeClr val="tx1"/>
                </a:solidFill>
              </a:rPr>
              <a:t>7</a:t>
            </a:fld>
            <a:endParaRPr lang="el-G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36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Ca </a:t>
            </a:r>
            <a:r>
              <a:rPr lang="el-GR" b="1" dirty="0" smtClean="0"/>
              <a:t>και </a:t>
            </a:r>
            <a:r>
              <a:rPr lang="en-US" b="1" dirty="0" smtClean="0"/>
              <a:t>P</a:t>
            </a:r>
            <a:r>
              <a:rPr lang="el-GR" b="1" dirty="0" smtClean="0"/>
              <a:t> </a:t>
            </a:r>
            <a:br>
              <a:rPr lang="el-GR" b="1" dirty="0" smtClean="0"/>
            </a:br>
            <a:r>
              <a:rPr lang="el-GR" b="1" dirty="0" smtClean="0"/>
              <a:t>(2 από 3)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365760">
              <a:spcBef>
                <a:spcPts val="0"/>
              </a:spcBef>
              <a:buClr>
                <a:srgbClr val="FF6600"/>
              </a:buClr>
              <a:buFont typeface="Calibri" panose="020F0502020204030204" pitchFamily="34" charset="0"/>
              <a:buChar char="●"/>
            </a:pPr>
            <a:endParaRPr lang="el-GR" b="1" dirty="0" smtClean="0">
              <a:solidFill>
                <a:srgbClr val="C00000"/>
              </a:solidFill>
            </a:endParaRPr>
          </a:p>
          <a:p>
            <a:pPr marL="1143000" indent="-365760">
              <a:spcBef>
                <a:spcPts val="0"/>
              </a:spcBef>
              <a:spcAft>
                <a:spcPts val="6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n-US" sz="2400" b="1" dirty="0" smtClean="0">
                <a:solidFill>
                  <a:srgbClr val="C00000"/>
                </a:solidFill>
              </a:rPr>
              <a:t>P</a:t>
            </a:r>
            <a:r>
              <a:rPr lang="en-US" sz="2400" dirty="0" smtClean="0"/>
              <a:t>:</a:t>
            </a:r>
            <a:endParaRPr lang="el-GR" sz="2400" dirty="0" smtClean="0"/>
          </a:p>
          <a:p>
            <a:pPr marL="1947672" lvl="3" indent="-365760">
              <a:spcBef>
                <a:spcPts val="0"/>
              </a:spcBef>
              <a:spcAft>
                <a:spcPts val="300"/>
              </a:spcAft>
              <a:buClr>
                <a:srgbClr val="5F5F5F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Ισορροπία οξέων – βάσεων των </a:t>
            </a:r>
            <a:r>
              <a:rPr lang="el-GR" sz="2200" dirty="0" err="1" smtClean="0"/>
              <a:t>κυταρρικών</a:t>
            </a:r>
            <a:r>
              <a:rPr lang="el-GR" sz="2200" dirty="0" smtClean="0"/>
              <a:t> υγρών.</a:t>
            </a:r>
          </a:p>
          <a:p>
            <a:pPr marL="1947672" lvl="3" indent="-365760">
              <a:spcBef>
                <a:spcPts val="0"/>
              </a:spcBef>
              <a:spcAft>
                <a:spcPts val="300"/>
              </a:spcAft>
              <a:buClr>
                <a:srgbClr val="5F5F5F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Συστατικό του γενετικού υλικού.</a:t>
            </a:r>
          </a:p>
          <a:p>
            <a:pPr marL="1947672" lvl="3" indent="-365760">
              <a:spcBef>
                <a:spcPts val="0"/>
              </a:spcBef>
              <a:spcAft>
                <a:spcPts val="300"/>
              </a:spcAft>
              <a:buClr>
                <a:srgbClr val="5F5F5F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Συστατικό ΑΤΡ.</a:t>
            </a:r>
          </a:p>
          <a:p>
            <a:pPr marL="1947672" lvl="3" indent="-365760">
              <a:spcBef>
                <a:spcPts val="0"/>
              </a:spcBef>
              <a:spcAft>
                <a:spcPts val="300"/>
              </a:spcAft>
              <a:buClr>
                <a:srgbClr val="5F5F5F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Δράση ενζύμων.</a:t>
            </a:r>
          </a:p>
          <a:p>
            <a:pPr marL="1947672" lvl="3" indent="-365760">
              <a:spcBef>
                <a:spcPts val="0"/>
              </a:spcBef>
              <a:spcAft>
                <a:spcPts val="1200"/>
              </a:spcAft>
              <a:buClr>
                <a:srgbClr val="5F5F5F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Συστατικό </a:t>
            </a:r>
            <a:r>
              <a:rPr lang="el-GR" sz="2200" dirty="0" err="1" smtClean="0"/>
              <a:t>φωσφολιπιδίων</a:t>
            </a:r>
            <a:r>
              <a:rPr lang="el-GR" sz="2200" dirty="0" smtClean="0"/>
              <a:t>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Ανόργανα Συστατικά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D313-2219-46BA-9247-C36754BBB4CB}" type="slidenum">
              <a:rPr lang="el-GR" sz="1400" smtClean="0">
                <a:solidFill>
                  <a:schemeClr val="tx1"/>
                </a:solidFill>
              </a:rPr>
              <a:t>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96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Ca </a:t>
            </a:r>
            <a:r>
              <a:rPr lang="el-GR" b="1" dirty="0" smtClean="0"/>
              <a:t>και </a:t>
            </a:r>
            <a:r>
              <a:rPr lang="en-US" b="1" dirty="0" smtClean="0"/>
              <a:t>P</a:t>
            </a:r>
            <a:r>
              <a:rPr lang="el-GR" b="1" dirty="0" smtClean="0"/>
              <a:t> </a:t>
            </a:r>
            <a:br>
              <a:rPr lang="el-GR" b="1" dirty="0" smtClean="0"/>
            </a:br>
            <a:r>
              <a:rPr lang="el-GR" b="1" dirty="0" smtClean="0"/>
              <a:t>(3 από 3)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l-GR" b="1" dirty="0" smtClean="0">
                <a:solidFill>
                  <a:srgbClr val="0033CC"/>
                </a:solidFill>
              </a:rPr>
              <a:t>Πηγές</a:t>
            </a:r>
            <a:r>
              <a:rPr lang="el-GR" dirty="0" smtClean="0"/>
              <a:t>:</a:t>
            </a:r>
            <a:endParaRPr lang="el-GR" b="1" dirty="0" smtClean="0">
              <a:solidFill>
                <a:srgbClr val="0033CC"/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b="1" dirty="0" smtClean="0">
                <a:solidFill>
                  <a:srgbClr val="C00000"/>
                </a:solidFill>
              </a:rPr>
              <a:t>Ασβέστιο</a:t>
            </a:r>
            <a:r>
              <a:rPr lang="el-GR" dirty="0" smtClean="0"/>
              <a:t>: γαλακτοκομικά προϊόντα, ψάρια, ψωμί, σπανάκι, φασόλια, λάχανα.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b="1" dirty="0" smtClean="0">
                <a:solidFill>
                  <a:srgbClr val="C00000"/>
                </a:solidFill>
              </a:rPr>
              <a:t>Φώσφορος</a:t>
            </a:r>
            <a:r>
              <a:rPr lang="el-GR" dirty="0" smtClean="0"/>
              <a:t>: σε όλες τις τροφές.</a:t>
            </a:r>
          </a:p>
          <a:p>
            <a:endParaRPr lang="el-GR" dirty="0"/>
          </a:p>
        </p:txBody>
      </p:sp>
      <p:pic>
        <p:nvPicPr>
          <p:cNvPr id="6" name="Εικόνα 1" descr="Εικόνα με την συνιστώμενη ημερήσια πρόσληψη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728" y="4538472"/>
            <a:ext cx="6638544" cy="1633728"/>
          </a:xfrm>
          <a:prstGeom prst="rect">
            <a:avLst/>
          </a:prstGeom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Ανόργανα Συστατικά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D313-2219-46BA-9247-C36754BBB4CB}" type="slidenum">
              <a:rPr lang="el-GR" sz="1400" smtClean="0">
                <a:solidFill>
                  <a:schemeClr val="tx1"/>
                </a:solidFill>
              </a:rPr>
              <a:t>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16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050,2,6,9,8,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7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d = " h t t p : / / w w w . w 3 . o r g / 2 0 0 1 / X M L S c h e m a "   x m l n s : x s i = " h t t p : / / w w w . w 3 . o r g / 2 0 0 1 / X M L S c h e m a - i n s t a n c e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1049028D-5E0C-46A8-8C6B-307D64095006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826</Words>
  <Application>Microsoft Office PowerPoint</Application>
  <PresentationFormat>Προβολή στην οθόνη (4:3)</PresentationFormat>
  <Paragraphs>174</Paragraphs>
  <Slides>24</Slides>
  <Notes>6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25" baseType="lpstr">
      <vt:lpstr>Θέμα του Office</vt:lpstr>
      <vt:lpstr>Χημεία Τροφίμων</vt:lpstr>
      <vt:lpstr>Χρηματοδότηση </vt:lpstr>
      <vt:lpstr>Σκοποί ενότητας </vt:lpstr>
      <vt:lpstr>Ανόργανα συστατικά</vt:lpstr>
      <vt:lpstr>Na, K, Cl (1 από 2)</vt:lpstr>
      <vt:lpstr>Na, K, Cl (2 από 2)</vt:lpstr>
      <vt:lpstr>Ca και P  (1 από 3)</vt:lpstr>
      <vt:lpstr>Ca και P  (2 από 3)</vt:lpstr>
      <vt:lpstr>Ca και P  (3 από 3)</vt:lpstr>
      <vt:lpstr>Mg</vt:lpstr>
      <vt:lpstr>Fe</vt:lpstr>
      <vt:lpstr>I</vt:lpstr>
      <vt:lpstr>F</vt:lpstr>
      <vt:lpstr>Zn</vt:lpstr>
      <vt:lpstr>Μn</vt:lpstr>
      <vt:lpstr>Co</vt:lpstr>
      <vt:lpstr>Cu</vt:lpstr>
      <vt:lpstr>Se</vt:lpstr>
      <vt:lpstr>Τέλος Ενότητας</vt:lpstr>
      <vt:lpstr>Σημειώματα</vt:lpstr>
      <vt:lpstr>Σημείωμα Ιστορικού  Εκδόσεων Έργου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Χημεία Τροφίμων</dc:title>
  <dc:creator>eLearning</dc:creator>
  <cp:lastModifiedBy>eLearning</cp:lastModifiedBy>
  <cp:revision>37</cp:revision>
  <dcterms:created xsi:type="dcterms:W3CDTF">2014-10-22T22:24:27Z</dcterms:created>
  <dcterms:modified xsi:type="dcterms:W3CDTF">2015-11-16T16:46:06Z</dcterms:modified>
</cp:coreProperties>
</file>