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80" r:id="rId18"/>
  </p:sldIdLst>
  <p:sldSz cx="9144000" cy="6858000" type="screen4x3"/>
  <p:notesSz cx="6858000" cy="9144000"/>
  <p:custDataLst>
    <p:tags r:id="rId2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420888"/>
            <a:ext cx="7776864" cy="4056856"/>
          </a:xfrm>
        </p:spPr>
        <p:txBody>
          <a:bodyPr>
            <a:noAutofit/>
          </a:bodyPr>
          <a:lstStyle/>
          <a:p>
            <a:r>
              <a:rPr lang="el-GR" sz="2800" b="1" dirty="0" smtClean="0"/>
              <a:t>Ενότητα </a:t>
            </a:r>
            <a:r>
              <a:rPr lang="en-US" sz="2800" b="1" dirty="0"/>
              <a:t>3</a:t>
            </a:r>
            <a:r>
              <a:rPr lang="el-GR" sz="2800" b="1" dirty="0" smtClean="0"/>
              <a:t>:</a:t>
            </a:r>
            <a:r>
              <a:rPr lang="en-US" sz="2800" dirty="0" smtClean="0"/>
              <a:t> </a:t>
            </a:r>
            <a:r>
              <a:rPr lang="el-GR" sz="2600" dirty="0"/>
              <a:t>Καταμέτρηση Μικροοργανισμών με τη μέθοδο της ενσωμάτωσης ή επίστρωσης σε </a:t>
            </a:r>
            <a:r>
              <a:rPr lang="el-GR" sz="2600" dirty="0" err="1"/>
              <a:t>τρυβλία</a:t>
            </a:r>
            <a:r>
              <a:rPr lang="el-GR" sz="2600" dirty="0"/>
              <a:t>-Κανόνες Αρίθμησης (ή καταμέτρησης)</a:t>
            </a:r>
            <a:r>
              <a:rPr lang="el-GR" sz="24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Περιγραφή μεθόδου καταμέτρησης αποικιών σε </a:t>
            </a:r>
            <a:r>
              <a:rPr lang="el-GR" dirty="0" err="1"/>
              <a:t>τρυβλία</a:t>
            </a:r>
            <a:r>
              <a:rPr lang="el-GR" dirty="0"/>
              <a:t> </a:t>
            </a:r>
            <a:r>
              <a:rPr lang="en-US" dirty="0"/>
              <a:t>Petri</a:t>
            </a:r>
            <a:r>
              <a:rPr lang="el-GR" dirty="0"/>
              <a:t> </a:t>
            </a:r>
            <a:r>
              <a:rPr lang="el-GR" dirty="0" smtClean="0"/>
              <a:t>(2 </a:t>
            </a:r>
            <a:r>
              <a:rPr lang="el-GR" dirty="0"/>
              <a:t>από 2</a:t>
            </a:r>
            <a:r>
              <a:rPr lang="el-GR" dirty="0" smtClean="0"/>
              <a:t>)</a:t>
            </a:r>
            <a:endParaRPr lang="el-GR" dirty="0"/>
          </a:p>
        </p:txBody>
      </p:sp>
      <p:pic>
        <p:nvPicPr>
          <p:cNvPr id="7" name="Εικόνα 6" descr="Διάγραμμα, Διαγραμματική απεικόνιση παρασκευής διαδοχικών δεκαδικών αραιώσεων.&#10;"/>
          <p:cNvPicPr/>
          <p:nvPr/>
        </p:nvPicPr>
        <p:blipFill>
          <a:blip r:embed="rId4" cstate="print"/>
          <a:srcRect/>
          <a:stretch>
            <a:fillRect/>
          </a:stretch>
        </p:blipFill>
        <p:spPr bwMode="auto">
          <a:xfrm>
            <a:off x="971600" y="1412776"/>
            <a:ext cx="7222611" cy="4248472"/>
          </a:xfrm>
          <a:prstGeom prst="rect">
            <a:avLst/>
          </a:prstGeom>
          <a:noFill/>
          <a:ln w="9525">
            <a:noFill/>
            <a:miter lim="800000"/>
            <a:headEnd/>
            <a:tailEnd/>
          </a:ln>
        </p:spPr>
      </p:pic>
      <p:sp>
        <p:nvSpPr>
          <p:cNvPr id="3" name="Ορθογώνιο 2" descr="."/>
          <p:cNvSpPr/>
          <p:nvPr/>
        </p:nvSpPr>
        <p:spPr>
          <a:xfrm>
            <a:off x="971600" y="5517232"/>
            <a:ext cx="7222611" cy="769441"/>
          </a:xfrm>
          <a:prstGeom prst="rect">
            <a:avLst/>
          </a:prstGeom>
        </p:spPr>
        <p:txBody>
          <a:bodyPr wrap="square">
            <a:spAutoFit/>
          </a:bodyPr>
          <a:lstStyle/>
          <a:p>
            <a:r>
              <a:rPr lang="el-GR" sz="2200" dirty="0"/>
              <a:t>Διάγραμμα 1: Διαγραμματική απεικόνιση παρασκευής διαδοχικών δεκαδικών αραιώσεων.</a:t>
            </a:r>
          </a:p>
        </p:txBody>
      </p:sp>
      <p:sp>
        <p:nvSpPr>
          <p:cNvPr id="6" name="Θέση υποσέλιδου 3" descr="."/>
          <p:cNvSpPr txBox="1">
            <a:spLocks/>
          </p:cNvSpPr>
          <p:nvPr/>
        </p:nvSpPr>
        <p:spPr>
          <a:xfrm>
            <a:off x="3181325" y="6204213"/>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4"/>
            <a:ext cx="8219256" cy="15121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lvl="2" algn="ctr"/>
            <a:r>
              <a:rPr lang="el-GR" sz="4000" b="1" dirty="0">
                <a:latin typeface="+mj-lt"/>
              </a:rPr>
              <a:t>Μέτρηση των αποικιών και κανόνες </a:t>
            </a:r>
            <a:r>
              <a:rPr lang="el-GR" sz="4000" b="1" dirty="0" smtClean="0">
                <a:latin typeface="+mj-lt"/>
              </a:rPr>
              <a:t>αρίθμησης (1 από 5)</a:t>
            </a:r>
            <a:endParaRPr lang="el-GR" sz="4000" b="1" dirty="0">
              <a:latin typeface="+mj-lt"/>
            </a:endParaRPr>
          </a:p>
        </p:txBody>
      </p:sp>
      <p:sp>
        <p:nvSpPr>
          <p:cNvPr id="2" name="Ορθογώνιο 1" descr="Για την επιλογή των τρυβλίων και την αρίθμηση των αποικιών ακολουθούνται οι παρακάτω κανόνες.&#10;Αριθμούνται όλες οι αποικίες, οποιουδήποτε μεγέθους. Απαιτείται προσοχή, ώστε να αποφεύγεται σύγχυση των αποικιών με σωματίδια του δείγματος ή ιζήματα του θρεπτικού υλικού. Αν υπάρχει αμφιβολία, η εξέταση γίνεται με τη βοήθεια φακού ή στερεοσκοπίου.&#10;Επιλέγονται τα τρυβλία που μετά την αρίθμηση των αποικιών διαπιστώνεται ότι περιέχουν τριάντα ως τριακόσιες αποικίες.&#10;Ο αριθμός των αποικιών υπολογίζεται αν ο αριθμός αποικιών των επιλεγμένων τρυβλίων πολλαπλασιαστεί με το αντίστροφο της αντίστοιχης αραίωσης: &#10;  CFU/g or ml = CFU/τρυβλίο Χ (αραίωση)-1&#10;"/>
          <p:cNvSpPr/>
          <p:nvPr/>
        </p:nvSpPr>
        <p:spPr>
          <a:xfrm>
            <a:off x="467544" y="1340768"/>
            <a:ext cx="8219256" cy="4893647"/>
          </a:xfrm>
          <a:prstGeom prst="rect">
            <a:avLst/>
          </a:prstGeom>
        </p:spPr>
        <p:txBody>
          <a:bodyPr wrap="square">
            <a:spAutoFit/>
          </a:bodyPr>
          <a:lstStyle/>
          <a:p>
            <a:pPr marL="342900" indent="-342900">
              <a:buFont typeface="Wingdings" panose="05000000000000000000" pitchFamily="2" charset="2"/>
              <a:buChar char="§"/>
            </a:pPr>
            <a:r>
              <a:rPr lang="el-GR" sz="2400" dirty="0"/>
              <a:t>Για την επιλογή των </a:t>
            </a:r>
            <a:r>
              <a:rPr lang="el-GR" sz="2400" dirty="0" err="1"/>
              <a:t>τρυβλίων</a:t>
            </a:r>
            <a:r>
              <a:rPr lang="el-GR" sz="2400" dirty="0"/>
              <a:t> και την αρίθμηση των αποικιών ακολουθούνται οι παρακάτω </a:t>
            </a:r>
            <a:r>
              <a:rPr lang="el-GR" sz="2400" dirty="0" smtClean="0"/>
              <a:t>κανόνες.</a:t>
            </a:r>
            <a:endParaRPr lang="el-GR" sz="2400" dirty="0"/>
          </a:p>
          <a:p>
            <a:pPr marL="342900" lvl="0" indent="-342900">
              <a:buFont typeface="Wingdings" panose="05000000000000000000" pitchFamily="2" charset="2"/>
              <a:buChar char="§"/>
            </a:pPr>
            <a:r>
              <a:rPr lang="el-GR" sz="2400" dirty="0"/>
              <a:t>Αριθμούνται όλες οι αποικίες, οποιουδήποτε μεγέθους. Απαιτείται προσοχή, ώστε να αποφεύγεται σύγχυση των αποικιών με σωματίδια του δείγματος ή ιζήματα του θρεπτικού υλικού. Αν υπάρχει αμφιβολία, η εξέταση γίνεται με τη βοήθεια φακού ή στερεοσκοπίου.</a:t>
            </a:r>
          </a:p>
          <a:p>
            <a:pPr marL="342900" lvl="0" indent="-342900">
              <a:buFont typeface="Wingdings" panose="05000000000000000000" pitchFamily="2" charset="2"/>
              <a:buChar char="§"/>
            </a:pPr>
            <a:r>
              <a:rPr lang="el-GR" sz="2400" dirty="0"/>
              <a:t>Επιλέγονται τα </a:t>
            </a:r>
            <a:r>
              <a:rPr lang="el-GR" sz="2400" dirty="0" err="1"/>
              <a:t>τρυβλία</a:t>
            </a:r>
            <a:r>
              <a:rPr lang="el-GR" sz="2400" dirty="0"/>
              <a:t> που μετά την αρίθμηση των αποικιών διαπιστώνεται ότι περιέχουν 30-300 αποικίες.</a:t>
            </a:r>
          </a:p>
          <a:p>
            <a:pPr marL="342900" lvl="0" indent="-342900">
              <a:buFont typeface="Wingdings" panose="05000000000000000000" pitchFamily="2" charset="2"/>
              <a:buChar char="§"/>
            </a:pPr>
            <a:r>
              <a:rPr lang="el-GR" sz="2400" dirty="0"/>
              <a:t>Ο αριθμός των αποικιών υπολογίζεται αν ο αριθμός αποικιών των επιλεγμένων </a:t>
            </a:r>
            <a:r>
              <a:rPr lang="el-GR" sz="2400" dirty="0" err="1"/>
              <a:t>τρυβλίων</a:t>
            </a:r>
            <a:r>
              <a:rPr lang="el-GR" sz="2400" dirty="0"/>
              <a:t> πολλαπλασιαστεί με το αντίστροφο της αντίστοιχης </a:t>
            </a:r>
            <a:r>
              <a:rPr lang="el-GR" sz="2400" dirty="0" smtClean="0"/>
              <a:t>αραίωσης: </a:t>
            </a:r>
            <a:endParaRPr lang="el-GR" sz="2400" dirty="0"/>
          </a:p>
          <a:p>
            <a:r>
              <a:rPr lang="el-GR" sz="2400" dirty="0"/>
              <a:t>		</a:t>
            </a:r>
            <a:r>
              <a:rPr lang="en-US" sz="2400" dirty="0"/>
              <a:t>CFU</a:t>
            </a:r>
            <a:r>
              <a:rPr lang="el-GR" sz="2400" dirty="0"/>
              <a:t>/</a:t>
            </a:r>
            <a:r>
              <a:rPr lang="en-US" sz="2400" dirty="0"/>
              <a:t>g or ml</a:t>
            </a:r>
            <a:r>
              <a:rPr lang="el-GR" sz="2400" dirty="0"/>
              <a:t> = </a:t>
            </a:r>
            <a:r>
              <a:rPr lang="en-US" sz="2400" dirty="0"/>
              <a:t>CFU</a:t>
            </a:r>
            <a:r>
              <a:rPr lang="el-GR" sz="2400" dirty="0"/>
              <a:t>/</a:t>
            </a:r>
            <a:r>
              <a:rPr lang="el-GR" sz="2400" dirty="0" err="1"/>
              <a:t>τρυβλίο</a:t>
            </a:r>
            <a:r>
              <a:rPr lang="el-GR" sz="2400" dirty="0"/>
              <a:t> Χ (αραίωση)</a:t>
            </a:r>
            <a:r>
              <a:rPr lang="el-GR" sz="2400" baseline="30000" dirty="0"/>
              <a:t>-1</a:t>
            </a:r>
            <a:endParaRPr lang="el-GR" sz="2400" dirty="0"/>
          </a:p>
        </p:txBody>
      </p:sp>
      <p:sp>
        <p:nvSpPr>
          <p:cNvPr id="5"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440160"/>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Μέτρηση των αποικιών και κανόνες αρίθμησης </a:t>
            </a:r>
            <a:r>
              <a:rPr lang="el-GR" dirty="0" smtClean="0"/>
              <a:t>(2 </a:t>
            </a:r>
            <a:r>
              <a:rPr lang="el-GR" dirty="0"/>
              <a:t>από </a:t>
            </a:r>
            <a:r>
              <a:rPr lang="el-GR" dirty="0" smtClean="0"/>
              <a:t>5)</a:t>
            </a:r>
            <a:endParaRPr lang="el-GR" dirty="0"/>
          </a:p>
        </p:txBody>
      </p:sp>
      <p:sp>
        <p:nvSpPr>
          <p:cNvPr id="3" name="Ορθογώνιο 2" descr="Αν από μια αραίωση έχουν ενοφθαλμιστεί δυο τρυβλία (τριάντα ως τριακόσιες αποικίες) τότε υπολογίζεται ο μέσος όρος αυτών και πολλαπλασιάζετε με το αντίστροφο της αραίωσης. Σε περίπτωση που μόνο ένα τρυβλίο έχει αποικίες μεταξύ τριάντα ως τριακόσιες, υπολογίζεται ξανά ο μέσος όρος των τρυβλίων.&#10;Εάν δυο τρυβλία από δυο διαδοχικές αραιώσεις έχουν τριάντα ως τριακόσιες  αποικίες, τότε για κάθε αραίωση υπολογίζεται ο αριθμός των αποικιών στο τρόφιμο (CFU/g ή ml) και εξάγεται ο μέσος όρος αυτών. Σε περίπτωση που ο λόγος του μεγαλύτερου αριθμού (CFU/g ή ml) προς τον μικρότερο αριθμού είναι μεγαλύτερος από 2, τότε το αποτέλεσμα εκφράζεται μόνο με τον μικρότερο αριθμό (CFU/g ή ml).&#10;"/>
          <p:cNvSpPr/>
          <p:nvPr/>
        </p:nvSpPr>
        <p:spPr>
          <a:xfrm>
            <a:off x="467544" y="1628800"/>
            <a:ext cx="8219256" cy="4524315"/>
          </a:xfrm>
          <a:prstGeom prst="rect">
            <a:avLst/>
          </a:prstGeom>
        </p:spPr>
        <p:txBody>
          <a:bodyPr wrap="square">
            <a:spAutoFit/>
          </a:bodyPr>
          <a:lstStyle/>
          <a:p>
            <a:pPr marL="342900" lvl="0" indent="-342900">
              <a:buFont typeface="Wingdings" panose="05000000000000000000" pitchFamily="2" charset="2"/>
              <a:buChar char="§"/>
            </a:pPr>
            <a:r>
              <a:rPr lang="el-GR" sz="2400" dirty="0"/>
              <a:t>Αν από μια αραίωση έχουν ενοφθαλμιστεί δυο </a:t>
            </a:r>
            <a:r>
              <a:rPr lang="el-GR" sz="2400" dirty="0" err="1"/>
              <a:t>τρυβλία</a:t>
            </a:r>
            <a:r>
              <a:rPr lang="el-GR" sz="2400" dirty="0"/>
              <a:t> (30 ‑ 300 αποικίες) τότε υπολογίζεται ο μέσος όρος αυτών και πολλαπλασιάζετε με το αντίστροφο της αραίωσης. Σε περίπτωση που μόνο ένα </a:t>
            </a:r>
            <a:r>
              <a:rPr lang="el-GR" sz="2400" dirty="0" err="1"/>
              <a:t>τρυβλίο</a:t>
            </a:r>
            <a:r>
              <a:rPr lang="el-GR" sz="2400" dirty="0"/>
              <a:t> έχει αποικίες μεταξύ 30-300, υπολογίζεται ξανά ο μέσος όρος των </a:t>
            </a:r>
            <a:r>
              <a:rPr lang="el-GR" sz="2400" dirty="0" err="1"/>
              <a:t>τρυβλίων</a:t>
            </a:r>
            <a:r>
              <a:rPr lang="el-GR" sz="2400" dirty="0"/>
              <a:t>.</a:t>
            </a:r>
          </a:p>
          <a:p>
            <a:pPr marL="342900" lvl="0" indent="-342900">
              <a:buFont typeface="Wingdings" panose="05000000000000000000" pitchFamily="2" charset="2"/>
              <a:buChar char="§"/>
            </a:pPr>
            <a:r>
              <a:rPr lang="el-GR" sz="2400" dirty="0"/>
              <a:t>Εάν δυο </a:t>
            </a:r>
            <a:r>
              <a:rPr lang="el-GR" sz="2400" dirty="0" err="1"/>
              <a:t>τρυβλία</a:t>
            </a:r>
            <a:r>
              <a:rPr lang="el-GR" sz="2400" dirty="0"/>
              <a:t> από δυο διαδοχικές αραιώσεις έχουν 30-300 αποικίες, τότε για κάθε αραίωση υπολογίζεται ο αριθμός των αποικιών στο τρόφιμο (</a:t>
            </a:r>
            <a:r>
              <a:rPr lang="en-US" sz="2400" dirty="0"/>
              <a:t>CFU</a:t>
            </a:r>
            <a:r>
              <a:rPr lang="el-GR" sz="2400" dirty="0"/>
              <a:t>/</a:t>
            </a:r>
            <a:r>
              <a:rPr lang="en-US" sz="2400" dirty="0"/>
              <a:t>g </a:t>
            </a:r>
            <a:r>
              <a:rPr lang="el-GR" sz="2400" dirty="0"/>
              <a:t>ή </a:t>
            </a:r>
            <a:r>
              <a:rPr lang="en-US" sz="2400" dirty="0"/>
              <a:t>ml</a:t>
            </a:r>
            <a:r>
              <a:rPr lang="el-GR" sz="2400" dirty="0"/>
              <a:t>) και εξάγεται ο μέσος όρος αυτών. Σε περίπτωση που ο λόγος του μεγαλύτερου αριθμού (</a:t>
            </a:r>
            <a:r>
              <a:rPr lang="en-US" sz="2400" dirty="0"/>
              <a:t>CFU</a:t>
            </a:r>
            <a:r>
              <a:rPr lang="el-GR" sz="2400" dirty="0"/>
              <a:t>/</a:t>
            </a:r>
            <a:r>
              <a:rPr lang="en-US" sz="2400" dirty="0"/>
              <a:t>g </a:t>
            </a:r>
            <a:r>
              <a:rPr lang="el-GR" sz="2400" dirty="0"/>
              <a:t>ή </a:t>
            </a:r>
            <a:r>
              <a:rPr lang="en-US" sz="2400" dirty="0"/>
              <a:t>ml</a:t>
            </a:r>
            <a:r>
              <a:rPr lang="el-GR" sz="2400" dirty="0"/>
              <a:t>) προς τον μικρότερο αριθμού είναι μεγαλύτερος από 2, τότε το αποτέλεσμα εκφράζεται μόνο με τον μικρότερο αριθμό (</a:t>
            </a:r>
            <a:r>
              <a:rPr lang="en-US" sz="2400" dirty="0"/>
              <a:t>CFU</a:t>
            </a:r>
            <a:r>
              <a:rPr lang="el-GR" sz="2400" dirty="0"/>
              <a:t>/</a:t>
            </a:r>
            <a:r>
              <a:rPr lang="en-US" sz="2400" dirty="0"/>
              <a:t>g </a:t>
            </a:r>
            <a:r>
              <a:rPr lang="el-GR" sz="2400" dirty="0"/>
              <a:t>ή </a:t>
            </a:r>
            <a:r>
              <a:rPr lang="en-US" sz="2400" dirty="0"/>
              <a:t>ml</a:t>
            </a:r>
            <a:r>
              <a:rPr lang="el-GR" sz="2400" dirty="0"/>
              <a:t>).</a:t>
            </a:r>
          </a:p>
        </p:txBody>
      </p:sp>
      <p:sp>
        <p:nvSpPr>
          <p:cNvPr id="9"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Μέτρηση των αποικιών και κανόνες αρίθμησης </a:t>
            </a:r>
            <a:r>
              <a:rPr lang="el-GR" sz="4000" dirty="0" smtClean="0"/>
              <a:t>(3 </a:t>
            </a:r>
            <a:r>
              <a:rPr lang="el-GR" sz="4000" dirty="0"/>
              <a:t>από </a:t>
            </a:r>
            <a:r>
              <a:rPr lang="el-GR" sz="4000" dirty="0" smtClean="0"/>
              <a:t>5)</a:t>
            </a:r>
            <a:endParaRPr lang="el-GR" sz="4000" dirty="0"/>
          </a:p>
        </p:txBody>
      </p:sp>
      <p:sp>
        <p:nvSpPr>
          <p:cNvPr id="4" name="Ορθογώνιο 3" descr="Εάν όλα τα τρυβλία έχουν λιγότερες από 30 αποικίες, το αποτέλεσμα εκφράζεται κατ'εκτίμηση με βάση των αριθμό των αποικιών του ή των τρυβλίων της μικρότερης αραίωσης.&#10;Εάν όλα τα τρυβλία έχουν περισσότερες από 300 αποικίες, επιλέγεται το τρυβλίο της μεγαλύτερης αραίωσης και αριθμούνται οι αποικίες με την βοήθεια τετραγωνισμένου πλέγματος. (πλέγμα στο οποίο το κάθε τετράγωνο έχει εμβαδό 1 cm2 όταν υπάρχουν λιγότερες από 10 αποικίες ανά cm2, τότε αριθμούνται 12 τετράγωνα και υπολογίζεται ο μέσος όρος / cm2. εάν υπάρχουν περισσότερα από 10 αποικίες / cm2, τότε μετρούνται οι αποικίες σε 4 τετράγωνα και εξάγεται ο μέσος όρος ανά cm2. Κατόπιν ο μέσος όρος/ cm2 πολλαπλασιάζετε με το συνολικό εμβαδό των τρυβλίων (συνήθως 56 ή 65 cm2).&#10;"/>
          <p:cNvSpPr/>
          <p:nvPr/>
        </p:nvSpPr>
        <p:spPr>
          <a:xfrm>
            <a:off x="467544" y="1124744"/>
            <a:ext cx="8219256" cy="5262979"/>
          </a:xfrm>
          <a:prstGeom prst="rect">
            <a:avLst/>
          </a:prstGeom>
        </p:spPr>
        <p:txBody>
          <a:bodyPr wrap="square">
            <a:spAutoFit/>
          </a:bodyPr>
          <a:lstStyle/>
          <a:p>
            <a:pPr marL="342900" lvl="0" indent="-342900">
              <a:buFont typeface="Wingdings" panose="05000000000000000000" pitchFamily="2" charset="2"/>
              <a:buChar char="§"/>
            </a:pPr>
            <a:r>
              <a:rPr lang="el-GR" sz="2400" dirty="0"/>
              <a:t>Εάν όλα τα </a:t>
            </a:r>
            <a:r>
              <a:rPr lang="el-GR" sz="2400" dirty="0" err="1"/>
              <a:t>τρυβλία</a:t>
            </a:r>
            <a:r>
              <a:rPr lang="el-GR" sz="2400" dirty="0"/>
              <a:t> έχουν λιγότερες από 30 αποικίες, το αποτέλεσμα εκφράζεται </a:t>
            </a:r>
            <a:r>
              <a:rPr lang="el-GR" sz="2400" dirty="0" err="1"/>
              <a:t>κατ'εκτίμηση</a:t>
            </a:r>
            <a:r>
              <a:rPr lang="el-GR" sz="2400" dirty="0"/>
              <a:t> με βάση των αριθμό των αποικιών του ή των </a:t>
            </a:r>
            <a:r>
              <a:rPr lang="el-GR" sz="2400" dirty="0" err="1"/>
              <a:t>τρυβλίων</a:t>
            </a:r>
            <a:r>
              <a:rPr lang="el-GR" sz="2400" dirty="0"/>
              <a:t> της μικρότερης αραίωσης.</a:t>
            </a:r>
          </a:p>
          <a:p>
            <a:pPr marL="342900" lvl="0" indent="-342900">
              <a:buFont typeface="Wingdings" panose="05000000000000000000" pitchFamily="2" charset="2"/>
              <a:buChar char="§"/>
            </a:pPr>
            <a:r>
              <a:rPr lang="el-GR" sz="2400" dirty="0"/>
              <a:t>Εάν όλα τα </a:t>
            </a:r>
            <a:r>
              <a:rPr lang="el-GR" sz="2400" dirty="0" err="1"/>
              <a:t>τρυβλία</a:t>
            </a:r>
            <a:r>
              <a:rPr lang="el-GR" sz="2400" dirty="0"/>
              <a:t> έχουν περισσότερες από 300 αποικίες, επιλέγεται το </a:t>
            </a:r>
            <a:r>
              <a:rPr lang="el-GR" sz="2400" dirty="0" err="1"/>
              <a:t>τρυβλίο</a:t>
            </a:r>
            <a:r>
              <a:rPr lang="el-GR" sz="2400" dirty="0"/>
              <a:t> της μεγαλύτερης αραίωσης και αριθμούνται οι αποικίες με την βοήθεια τετραγωνισμένου πλέγματος. (πλέγμα στο οποίο το κάθε τετράγωνο έχει εμβαδό 1 </a:t>
            </a:r>
            <a:r>
              <a:rPr lang="en-US" sz="2400" dirty="0"/>
              <a:t>cm</a:t>
            </a:r>
            <a:r>
              <a:rPr lang="el-GR" sz="2400" baseline="30000" dirty="0"/>
              <a:t>2</a:t>
            </a:r>
            <a:r>
              <a:rPr lang="el-GR" sz="2400" dirty="0"/>
              <a:t> όταν υπάρχουν λιγότερες από 10 αποικίες ανά </a:t>
            </a:r>
            <a:r>
              <a:rPr lang="en-US" sz="2400" dirty="0"/>
              <a:t>cm</a:t>
            </a:r>
            <a:r>
              <a:rPr lang="el-GR" sz="2400" baseline="30000" dirty="0"/>
              <a:t>2</a:t>
            </a:r>
            <a:r>
              <a:rPr lang="el-GR" sz="2400" dirty="0"/>
              <a:t>, τότε αριθμούνται 12 τετράγωνα και υπολογίζεται ο μέσος όρος / </a:t>
            </a:r>
            <a:r>
              <a:rPr lang="en-US" sz="2400" dirty="0"/>
              <a:t>cm</a:t>
            </a:r>
            <a:r>
              <a:rPr lang="el-GR" sz="2400" baseline="30000" dirty="0"/>
              <a:t>2</a:t>
            </a:r>
            <a:r>
              <a:rPr lang="el-GR" sz="2400" dirty="0"/>
              <a:t>. εάν υπάρχουν περισσότερα από 10 αποικίες / </a:t>
            </a:r>
            <a:r>
              <a:rPr lang="en-US" sz="2400" dirty="0"/>
              <a:t>cm</a:t>
            </a:r>
            <a:r>
              <a:rPr lang="el-GR" sz="2400" baseline="30000" dirty="0"/>
              <a:t>2</a:t>
            </a:r>
            <a:r>
              <a:rPr lang="el-GR" sz="2400" dirty="0"/>
              <a:t>, τότε μετρούνται οι αποικίες σε 4 τετράγωνα και εξάγεται ο μέσος όρος ανά </a:t>
            </a:r>
            <a:r>
              <a:rPr lang="en-US" sz="2400" dirty="0"/>
              <a:t>cm</a:t>
            </a:r>
            <a:r>
              <a:rPr lang="el-GR" sz="2400" baseline="30000" dirty="0"/>
              <a:t>2</a:t>
            </a:r>
            <a:r>
              <a:rPr lang="el-GR" sz="2400" dirty="0"/>
              <a:t>. Κατόπιν ο μέσος όρος/ </a:t>
            </a:r>
            <a:r>
              <a:rPr lang="en-US" sz="2400" dirty="0"/>
              <a:t>cm</a:t>
            </a:r>
            <a:r>
              <a:rPr lang="el-GR" sz="2400" baseline="30000" dirty="0"/>
              <a:t>2</a:t>
            </a:r>
            <a:r>
              <a:rPr lang="el-GR" sz="2400" dirty="0"/>
              <a:t> πολλαπλασιάζετε με το συνολικό εμβαδό των </a:t>
            </a:r>
            <a:r>
              <a:rPr lang="el-GR" sz="2400" dirty="0" err="1"/>
              <a:t>τρυβλίων</a:t>
            </a:r>
            <a:r>
              <a:rPr lang="el-GR" sz="2400" dirty="0"/>
              <a:t> (συνήθως 56 ή 65 </a:t>
            </a:r>
            <a:r>
              <a:rPr lang="en-US" sz="2400" dirty="0"/>
              <a:t>cm</a:t>
            </a:r>
            <a:r>
              <a:rPr lang="el-GR" sz="2400" baseline="30000" dirty="0"/>
              <a:t>2</a:t>
            </a:r>
            <a:r>
              <a:rPr lang="el-GR" sz="2400" dirty="0"/>
              <a:t>).</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Μέτρηση των αποικιών και κανόνες αρίθμησης </a:t>
            </a:r>
            <a:r>
              <a:rPr lang="el-GR" sz="4000" dirty="0" smtClean="0"/>
              <a:t>(4 </a:t>
            </a:r>
            <a:r>
              <a:rPr lang="el-GR" sz="4000" dirty="0"/>
              <a:t>από </a:t>
            </a:r>
            <a:r>
              <a:rPr lang="el-GR" sz="4000" dirty="0" smtClean="0"/>
              <a:t>5)</a:t>
            </a:r>
            <a:endParaRPr lang="el-GR" sz="4000" dirty="0"/>
          </a:p>
        </p:txBody>
      </p:sp>
      <p:sp>
        <p:nvSpPr>
          <p:cNvPr id="13" name="Rectangle 3" descr="Εάν κανένα τρυβλίο δεν έχει αποικίες τότε το αποτέλεσμα εκφράζεται σαν μικρότερο του ενός επί τον συντελεστή της μικρότερης αραίωσης.&#10;Εάν στα τρυβλία υπάρχουν αποικίες που παρουσιάζουν εξάπλωση στην επιφάνεια (spreaders), όπως του γένους Proteus, αριθμούνται οι αποικίες σε αντιπροσωπευτικά τμήματα μόνο. Σε περίπτωση που η εξάπλωση καλύπτει περισσότερο από το πενήντα τοις εκατό της επιφάνειας του τρυβλίου, το αποτέλεσμα εκφράζεται ως εξάπλωση.&#10;Το τελικό αποτέλεσμα του αριθμού των αποικιών στρογγυλοποιείται στα 2 πρώτα ψηφία. Αν το τρίτο είναι 5 στρογγυλοποιείται στον αμέσως επόμενο αριθμό όταν το δεύτερο ψηφίο είναι περιττός και στον αμέσως μικρότερο αριθμό όταν είναι άρτιος, παραδείγματος χάριν ο αριθμός 185 γίνεται 180 ενώ το 135 γίνεται 140.&#10;"/>
          <p:cNvSpPr>
            <a:spLocks noGrp="1" noChangeArrowheads="1"/>
          </p:cNvSpPr>
          <p:nvPr>
            <p:ph type="body" idx="1"/>
          </p:nvPr>
        </p:nvSpPr>
        <p:spPr>
          <a:xfrm>
            <a:off x="467544" y="1340768"/>
            <a:ext cx="8219256" cy="4968552"/>
          </a:xfrm>
        </p:spPr>
        <p:txBody>
          <a:bodyPr>
            <a:noAutofit/>
          </a:bodyPr>
          <a:lstStyle/>
          <a:p>
            <a:pPr marL="457200" lvl="0" indent="-457200">
              <a:buFont typeface="Wingdings" panose="05000000000000000000" pitchFamily="2" charset="2"/>
              <a:buChar char="§"/>
            </a:pPr>
            <a:r>
              <a:rPr lang="el-GR" sz="2200" b="0" dirty="0"/>
              <a:t>Εάν κανένα </a:t>
            </a:r>
            <a:r>
              <a:rPr lang="el-GR" sz="2200" b="0" dirty="0" err="1"/>
              <a:t>τρυβλίο</a:t>
            </a:r>
            <a:r>
              <a:rPr lang="el-GR" sz="2200" b="0" dirty="0"/>
              <a:t> δεν έχει αποικίες τότε το αποτέλεσμα εκφράζεται σαν &lt; 1 επί τον συντελεστή της μικρότερης αραίωσης.</a:t>
            </a:r>
          </a:p>
          <a:p>
            <a:pPr marL="457200" lvl="0" indent="-457200">
              <a:buFont typeface="Wingdings" panose="05000000000000000000" pitchFamily="2" charset="2"/>
              <a:buChar char="§"/>
            </a:pPr>
            <a:r>
              <a:rPr lang="el-GR" sz="2200" b="0" dirty="0"/>
              <a:t>Εάν στα </a:t>
            </a:r>
            <a:r>
              <a:rPr lang="el-GR" sz="2200" b="0" dirty="0" err="1"/>
              <a:t>τρυβλία</a:t>
            </a:r>
            <a:r>
              <a:rPr lang="el-GR" sz="2200" b="0" dirty="0"/>
              <a:t> υπάρχουν αποικίες που παρουσιάζουν εξάπλωση στην επιφάνεια (</a:t>
            </a:r>
            <a:r>
              <a:rPr lang="en-US" sz="2200" b="0" dirty="0"/>
              <a:t>spreaders</a:t>
            </a:r>
            <a:r>
              <a:rPr lang="el-GR" sz="2200" b="0" dirty="0"/>
              <a:t>), όπως του γένους </a:t>
            </a:r>
            <a:r>
              <a:rPr lang="en-US" sz="2200" b="0" i="1" dirty="0"/>
              <a:t>Proteus</a:t>
            </a:r>
            <a:r>
              <a:rPr lang="el-GR" sz="2200" b="0" dirty="0"/>
              <a:t>, αριθμούνται οι αποικίες σε αντιπροσωπευτικά τμήματα μόνο. Σε περίπτωση που η εξάπλωση καλύπτει περισσότερο από το 50% της επιφάνειας του </a:t>
            </a:r>
            <a:r>
              <a:rPr lang="el-GR" sz="2200" b="0" dirty="0" err="1"/>
              <a:t>τρυβλίου</a:t>
            </a:r>
            <a:r>
              <a:rPr lang="el-GR" sz="2200" b="0" dirty="0"/>
              <a:t>, το αποτέλεσμα εκφράζεται ως εξάπλωση</a:t>
            </a:r>
            <a:r>
              <a:rPr lang="el-GR" sz="2200" b="0" dirty="0" smtClean="0"/>
              <a:t>.</a:t>
            </a:r>
          </a:p>
          <a:p>
            <a:pPr marL="457200" indent="-457200">
              <a:buFont typeface="Wingdings" panose="05000000000000000000" pitchFamily="2" charset="2"/>
              <a:buChar char="§"/>
            </a:pPr>
            <a:r>
              <a:rPr lang="el-GR" sz="2200" b="0" dirty="0"/>
              <a:t>Το τελικό αποτέλεσμα του αριθμού των αποικιών στρογγυλοποιείται στα 2 πρώτα ψηφία. Αν το τρίτο είναι 5 στρογγυλοποιείται στον αμέσως επόμενο αριθμό όταν το δεύτερο ψηφίο είναι περιττός και στον αμέσως μικρότερο αριθμό όταν είναι άρτιος, π.χ. ο αριθμός 185 γίνεται 180 ενώ το 135 γίνεται 140</a:t>
            </a:r>
            <a:r>
              <a:rPr lang="el-GR" sz="2200" b="0" dirty="0" smtClean="0"/>
              <a:t>.</a:t>
            </a:r>
            <a:endParaRPr lang="el-GR" sz="2200" b="0" dirty="0"/>
          </a:p>
        </p:txBody>
      </p:sp>
      <p:sp>
        <p:nvSpPr>
          <p:cNvPr id="4"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128195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Μέτρηση των αποικιών και κανόνες αρίθμησης </a:t>
            </a:r>
            <a:r>
              <a:rPr lang="el-GR" sz="4000" dirty="0" smtClean="0"/>
              <a:t>(5 </a:t>
            </a:r>
            <a:r>
              <a:rPr lang="el-GR" sz="4000" dirty="0"/>
              <a:t>από </a:t>
            </a:r>
            <a:r>
              <a:rPr lang="el-GR" sz="4000" dirty="0" smtClean="0"/>
              <a:t>5)</a:t>
            </a:r>
            <a:endParaRPr lang="el-GR" sz="4000" dirty="0"/>
          </a:p>
        </p:txBody>
      </p:sp>
      <p:graphicFrame>
        <p:nvGraphicFramePr>
          <p:cNvPr id="2" name="Πίνακας 1" descr="Πίνακας, Παραδείγματα υπολογισμού του αριθμού των αποικιών / g ή ml."/>
          <p:cNvGraphicFramePr>
            <a:graphicFrameLocks noGrp="1"/>
          </p:cNvGraphicFramePr>
          <p:nvPr>
            <p:custDataLst>
              <p:tags r:id="rId3"/>
            </p:custDataLst>
            <p:extLst>
              <p:ext uri="{D42A27DB-BD31-4B8C-83A1-F6EECF244321}">
                <p14:modId xmlns:p14="http://schemas.microsoft.com/office/powerpoint/2010/main" val="2280548491"/>
              </p:ext>
            </p:extLst>
          </p:nvPr>
        </p:nvGraphicFramePr>
        <p:xfrm>
          <a:off x="683571" y="1412776"/>
          <a:ext cx="7632845" cy="4777092"/>
        </p:xfrm>
        <a:graphic>
          <a:graphicData uri="http://schemas.openxmlformats.org/drawingml/2006/table">
            <a:tbl>
              <a:tblPr firstRow="1">
                <a:tableStyleId>{5C22544A-7EE6-4342-B048-85BDC9FD1C3A}</a:tableStyleId>
              </a:tblPr>
              <a:tblGrid>
                <a:gridCol w="1526569"/>
                <a:gridCol w="1526569"/>
                <a:gridCol w="1526569"/>
                <a:gridCol w="1526569"/>
                <a:gridCol w="1526569"/>
              </a:tblGrid>
              <a:tr h="265394">
                <a:tc rowSpan="2">
                  <a:txBody>
                    <a:bodyPr/>
                    <a:lstStyle/>
                    <a:p>
                      <a:pPr marL="0" marR="0" indent="0" algn="ctr">
                        <a:lnSpc>
                          <a:spcPct val="115000"/>
                        </a:lnSpc>
                        <a:spcBef>
                          <a:spcPts val="0"/>
                        </a:spcBef>
                        <a:spcAft>
                          <a:spcPts val="0"/>
                        </a:spcAft>
                        <a:tabLst>
                          <a:tab pos="180340" algn="l"/>
                          <a:tab pos="180340" algn="l"/>
                        </a:tabLst>
                      </a:pPr>
                      <a:r>
                        <a:rPr lang="el-GR" sz="1500" dirty="0">
                          <a:effectLst/>
                        </a:rPr>
                        <a:t>Δείγμα</a:t>
                      </a:r>
                      <a:endParaRPr lang="el-GR" sz="1500" dirty="0">
                        <a:effectLst/>
                        <a:latin typeface="Times New Roman"/>
                        <a:ea typeface="Times New Roman"/>
                      </a:endParaRPr>
                    </a:p>
                  </a:txBody>
                  <a:tcPr marL="64906" marR="64906" marT="0" marB="0" anchor="ctr"/>
                </a:tc>
                <a:tc gridSpan="2">
                  <a:txBody>
                    <a:bodyPr/>
                    <a:lstStyle/>
                    <a:p>
                      <a:pPr marL="0" marR="0" indent="0" algn="ctr">
                        <a:lnSpc>
                          <a:spcPct val="115000"/>
                        </a:lnSpc>
                        <a:spcBef>
                          <a:spcPts val="0"/>
                        </a:spcBef>
                        <a:spcAft>
                          <a:spcPts val="0"/>
                        </a:spcAft>
                        <a:tabLst>
                          <a:tab pos="180340" algn="l"/>
                          <a:tab pos="180340" algn="l"/>
                        </a:tabLst>
                      </a:pPr>
                      <a:r>
                        <a:rPr lang="el-GR" sz="1500">
                          <a:effectLst/>
                        </a:rPr>
                        <a:t>Αποικίες</a:t>
                      </a:r>
                      <a:endParaRPr lang="el-GR" sz="1500">
                        <a:effectLst/>
                        <a:latin typeface="Times New Roman"/>
                        <a:ea typeface="Times New Roman"/>
                      </a:endParaRPr>
                    </a:p>
                  </a:txBody>
                  <a:tcPr marL="64906" marR="64906" marT="0" marB="0" anchor="ctr"/>
                </a:tc>
                <a:tc hMerge="1">
                  <a:txBody>
                    <a:bodyPr/>
                    <a:lstStyle/>
                    <a:p>
                      <a:endParaRPr lang="el-GR"/>
                    </a:p>
                  </a:txBody>
                  <a:tcPr/>
                </a:tc>
                <a:tc>
                  <a:txBody>
                    <a:bodyPr/>
                    <a:lstStyle/>
                    <a:p>
                      <a:pPr marL="0" marR="0" indent="0" algn="ctr">
                        <a:lnSpc>
                          <a:spcPct val="115000"/>
                        </a:lnSpc>
                        <a:spcBef>
                          <a:spcPts val="0"/>
                        </a:spcBef>
                        <a:spcAft>
                          <a:spcPts val="0"/>
                        </a:spcAft>
                        <a:tabLst>
                          <a:tab pos="180340" algn="l"/>
                          <a:tab pos="180340" algn="l"/>
                        </a:tabLst>
                      </a:pPr>
                      <a:r>
                        <a:rPr lang="el-GR" sz="1500">
                          <a:effectLst/>
                        </a:rPr>
                        <a:t>Λόγος</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l-GR" sz="1500">
                          <a:effectLst/>
                        </a:rPr>
                        <a:t>Αποτέλεσμα </a:t>
                      </a:r>
                      <a:r>
                        <a:rPr lang="en-US" sz="1500">
                          <a:effectLst/>
                        </a:rPr>
                        <a:t>CFU</a:t>
                      </a:r>
                      <a:r>
                        <a:rPr lang="el-GR" sz="1500">
                          <a:effectLst/>
                        </a:rPr>
                        <a:t>/</a:t>
                      </a:r>
                      <a:r>
                        <a:rPr lang="en-US" sz="1500">
                          <a:effectLst/>
                        </a:rPr>
                        <a:t>g </a:t>
                      </a:r>
                      <a:r>
                        <a:rPr lang="el-GR" sz="1500">
                          <a:effectLst/>
                        </a:rPr>
                        <a:t>ή </a:t>
                      </a:r>
                      <a:r>
                        <a:rPr lang="en-US" sz="1500">
                          <a:effectLst/>
                        </a:rPr>
                        <a:t>ml</a:t>
                      </a:r>
                      <a:endParaRPr lang="el-GR" sz="1500">
                        <a:effectLst/>
                        <a:latin typeface="Times New Roman"/>
                        <a:ea typeface="Times New Roman"/>
                      </a:endParaRPr>
                    </a:p>
                  </a:txBody>
                  <a:tcPr marL="64906" marR="64906" marT="0" marB="0" anchor="ctr"/>
                </a:tc>
              </a:tr>
              <a:tr h="265394">
                <a:tc vMerge="1">
                  <a:txBody>
                    <a:bodyPr/>
                    <a:lstStyle/>
                    <a:p>
                      <a:endParaRPr lang="el-GR"/>
                    </a:p>
                  </a:txBody>
                  <a:tcPr/>
                </a:tc>
                <a:tc>
                  <a:txBody>
                    <a:bodyPr/>
                    <a:lstStyle/>
                    <a:p>
                      <a:pPr marL="0" marR="0" indent="0" algn="ctr">
                        <a:lnSpc>
                          <a:spcPct val="115000"/>
                        </a:lnSpc>
                        <a:spcBef>
                          <a:spcPts val="0"/>
                        </a:spcBef>
                        <a:spcAft>
                          <a:spcPts val="0"/>
                        </a:spcAft>
                        <a:tabLst>
                          <a:tab pos="180340" algn="l"/>
                          <a:tab pos="180340" algn="l"/>
                        </a:tabLst>
                      </a:pPr>
                      <a:r>
                        <a:rPr lang="el-GR" sz="1500">
                          <a:effectLst/>
                        </a:rPr>
                        <a:t>Αραίωση 10</a:t>
                      </a:r>
                      <a:r>
                        <a:rPr lang="el-GR" sz="1500" baseline="30000">
                          <a:effectLst/>
                        </a:rPr>
                        <a:t>-2</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Αραίωση 10</a:t>
                      </a:r>
                      <a:r>
                        <a:rPr lang="el-GR" sz="1500" baseline="30000">
                          <a:effectLst/>
                        </a:rPr>
                        <a:t>-3</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 </a:t>
                      </a:r>
                      <a:endParaRPr lang="el-GR" sz="1500">
                        <a:effectLst/>
                        <a:latin typeface="Times New Roman"/>
                        <a:ea typeface="Times New Roman"/>
                      </a:endParaRPr>
                    </a:p>
                  </a:txBody>
                  <a:tcPr marL="64906" marR="64906" marT="0" marB="0" anchor="ctr"/>
                </a:tc>
                <a:tc vMerge="1">
                  <a:txBody>
                    <a:bodyPr/>
                    <a:lstStyle/>
                    <a:p>
                      <a:endParaRPr lang="el-GR"/>
                    </a:p>
                  </a:txBody>
                  <a:tcPr/>
                </a:tc>
              </a:tr>
              <a:tr h="265394">
                <a:tc rowSpan="2">
                  <a:txBody>
                    <a:bodyPr/>
                    <a:lstStyle/>
                    <a:p>
                      <a:pPr marL="0" marR="0" indent="0" algn="ctr">
                        <a:lnSpc>
                          <a:spcPct val="115000"/>
                        </a:lnSpc>
                        <a:spcBef>
                          <a:spcPts val="0"/>
                        </a:spcBef>
                        <a:spcAft>
                          <a:spcPts val="0"/>
                        </a:spcAft>
                        <a:tabLst>
                          <a:tab pos="180340" algn="l"/>
                          <a:tab pos="180340" algn="l"/>
                        </a:tabLst>
                      </a:pPr>
                      <a:r>
                        <a:rPr lang="el-GR" sz="1500" dirty="0">
                          <a:effectLst/>
                        </a:rPr>
                        <a:t>1</a:t>
                      </a:r>
                      <a:endParaRPr lang="el-GR" sz="1500" dirty="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228</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23</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l-GR" sz="1500">
                          <a:effectLst/>
                        </a:rPr>
                        <a:t> </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n-US" sz="1500" dirty="0">
                          <a:effectLst/>
                        </a:rPr>
                        <a:t>23 10</a:t>
                      </a:r>
                      <a:r>
                        <a:rPr lang="en-US" sz="1500" baseline="30000" dirty="0">
                          <a:effectLst/>
                        </a:rPr>
                        <a:t>2</a:t>
                      </a:r>
                      <a:endParaRPr lang="el-GR" sz="1500" dirty="0">
                        <a:effectLst/>
                        <a:latin typeface="Times New Roman"/>
                        <a:ea typeface="Times New Roman"/>
                      </a:endParaRPr>
                    </a:p>
                  </a:txBody>
                  <a:tcPr marL="64906" marR="64906" marT="0" marB="0" anchor="ctr"/>
                </a:tc>
              </a:tr>
              <a:tr h="265394">
                <a:tc vMerge="1">
                  <a:txBody>
                    <a:bodyPr/>
                    <a:lstStyle/>
                    <a:p>
                      <a:endParaRPr lang="el-GR"/>
                    </a:p>
                  </a:txBody>
                  <a:tcPr/>
                </a:tc>
                <a:tc>
                  <a:txBody>
                    <a:bodyPr/>
                    <a:lstStyle/>
                    <a:p>
                      <a:pPr marL="0" marR="0" indent="0" algn="ctr">
                        <a:lnSpc>
                          <a:spcPct val="115000"/>
                        </a:lnSpc>
                        <a:spcBef>
                          <a:spcPts val="0"/>
                        </a:spcBef>
                        <a:spcAft>
                          <a:spcPts val="0"/>
                        </a:spcAft>
                        <a:tabLst>
                          <a:tab pos="180340" algn="l"/>
                          <a:tab pos="180340" algn="l"/>
                        </a:tabLst>
                      </a:pPr>
                      <a:r>
                        <a:rPr lang="el-GR" sz="1500">
                          <a:effectLst/>
                        </a:rPr>
                        <a:t>240</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27</a:t>
                      </a:r>
                      <a:endParaRPr lang="el-GR" sz="1500">
                        <a:effectLst/>
                        <a:latin typeface="Times New Roman"/>
                        <a:ea typeface="Times New Roman"/>
                      </a:endParaRPr>
                    </a:p>
                  </a:txBody>
                  <a:tcPr marL="64906" marR="64906" marT="0" marB="0" anchor="ctr"/>
                </a:tc>
                <a:tc vMerge="1">
                  <a:txBody>
                    <a:bodyPr/>
                    <a:lstStyle/>
                    <a:p>
                      <a:endParaRPr lang="el-GR"/>
                    </a:p>
                  </a:txBody>
                  <a:tcPr/>
                </a:tc>
                <a:tc vMerge="1">
                  <a:txBody>
                    <a:bodyPr/>
                    <a:lstStyle/>
                    <a:p>
                      <a:endParaRPr lang="el-GR"/>
                    </a:p>
                  </a:txBody>
                  <a:tcPr/>
                </a:tc>
              </a:tr>
              <a:tr h="265394">
                <a:tc rowSpan="2">
                  <a:txBody>
                    <a:bodyPr/>
                    <a:lstStyle/>
                    <a:p>
                      <a:pPr marL="0" marR="0" indent="0" algn="ctr">
                        <a:lnSpc>
                          <a:spcPct val="115000"/>
                        </a:lnSpc>
                        <a:spcBef>
                          <a:spcPts val="0"/>
                        </a:spcBef>
                        <a:spcAft>
                          <a:spcPts val="0"/>
                        </a:spcAft>
                        <a:tabLst>
                          <a:tab pos="180340" algn="l"/>
                          <a:tab pos="180340" algn="l"/>
                        </a:tabLst>
                      </a:pPr>
                      <a:r>
                        <a:rPr lang="el-GR" sz="1500" dirty="0">
                          <a:effectLst/>
                        </a:rPr>
                        <a:t>2</a:t>
                      </a:r>
                      <a:endParaRPr lang="el-GR" sz="1500" dirty="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Εξάπλωση</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n-US" sz="1500">
                          <a:effectLst/>
                        </a:rPr>
                        <a:t>3</a:t>
                      </a:r>
                      <a:r>
                        <a:rPr lang="el-GR" sz="1500">
                          <a:effectLst/>
                        </a:rPr>
                        <a:t>4</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l-GR" sz="1500">
                          <a:effectLst/>
                        </a:rPr>
                        <a:t> </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n-US" sz="1500">
                          <a:effectLst/>
                        </a:rPr>
                        <a:t>34 10</a:t>
                      </a:r>
                      <a:r>
                        <a:rPr lang="en-US" sz="1500" baseline="30000">
                          <a:effectLst/>
                        </a:rPr>
                        <a:t>3</a:t>
                      </a:r>
                      <a:endParaRPr lang="el-GR" sz="1500">
                        <a:effectLst/>
                        <a:latin typeface="Times New Roman"/>
                        <a:ea typeface="Times New Roman"/>
                      </a:endParaRPr>
                    </a:p>
                  </a:txBody>
                  <a:tcPr marL="64906" marR="64906" marT="0" marB="0" anchor="ctr"/>
                </a:tc>
              </a:tr>
              <a:tr h="265394">
                <a:tc vMerge="1">
                  <a:txBody>
                    <a:bodyPr/>
                    <a:lstStyle/>
                    <a:p>
                      <a:endParaRPr lang="el-GR"/>
                    </a:p>
                  </a:txBody>
                  <a:tcPr/>
                </a:tc>
                <a:tc>
                  <a:txBody>
                    <a:bodyPr/>
                    <a:lstStyle/>
                    <a:p>
                      <a:pPr marL="0" marR="0" indent="0" algn="ctr">
                        <a:lnSpc>
                          <a:spcPct val="115000"/>
                        </a:lnSpc>
                        <a:spcBef>
                          <a:spcPts val="0"/>
                        </a:spcBef>
                        <a:spcAft>
                          <a:spcPts val="0"/>
                        </a:spcAft>
                        <a:tabLst>
                          <a:tab pos="180340" algn="l"/>
                          <a:tab pos="180340" algn="l"/>
                        </a:tabLst>
                      </a:pPr>
                      <a:r>
                        <a:rPr lang="el-GR" sz="1500">
                          <a:effectLst/>
                        </a:rPr>
                        <a:t>Εξάπλωση</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Εξάπλωση</a:t>
                      </a:r>
                      <a:endParaRPr lang="el-GR" sz="1500">
                        <a:effectLst/>
                        <a:latin typeface="Times New Roman"/>
                        <a:ea typeface="Times New Roman"/>
                      </a:endParaRPr>
                    </a:p>
                  </a:txBody>
                  <a:tcPr marL="64906" marR="64906" marT="0" marB="0" anchor="ctr"/>
                </a:tc>
                <a:tc vMerge="1">
                  <a:txBody>
                    <a:bodyPr/>
                    <a:lstStyle/>
                    <a:p>
                      <a:endParaRPr lang="el-GR"/>
                    </a:p>
                  </a:txBody>
                  <a:tcPr/>
                </a:tc>
                <a:tc vMerge="1">
                  <a:txBody>
                    <a:bodyPr/>
                    <a:lstStyle/>
                    <a:p>
                      <a:endParaRPr lang="el-GR"/>
                    </a:p>
                  </a:txBody>
                  <a:tcPr/>
                </a:tc>
              </a:tr>
              <a:tr h="265394">
                <a:tc rowSpan="2">
                  <a:txBody>
                    <a:bodyPr/>
                    <a:lstStyle/>
                    <a:p>
                      <a:pPr marL="0" marR="0" indent="0" algn="ctr">
                        <a:lnSpc>
                          <a:spcPct val="115000"/>
                        </a:lnSpc>
                        <a:spcBef>
                          <a:spcPts val="0"/>
                        </a:spcBef>
                        <a:spcAft>
                          <a:spcPts val="0"/>
                        </a:spcAft>
                        <a:tabLst>
                          <a:tab pos="180340" algn="l"/>
                          <a:tab pos="180340" algn="l"/>
                        </a:tabLst>
                      </a:pPr>
                      <a:r>
                        <a:rPr lang="el-GR" sz="1500">
                          <a:effectLst/>
                        </a:rPr>
                        <a:t>3</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0</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0</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l-GR" sz="1500">
                          <a:effectLst/>
                        </a:rPr>
                        <a:t> </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n-US" sz="1500">
                          <a:effectLst/>
                        </a:rPr>
                        <a:t>&lt; 10</a:t>
                      </a:r>
                      <a:r>
                        <a:rPr lang="en-US" sz="1500" baseline="30000">
                          <a:effectLst/>
                        </a:rPr>
                        <a:t>2</a:t>
                      </a:r>
                      <a:endParaRPr lang="el-GR" sz="1500">
                        <a:effectLst/>
                        <a:latin typeface="Times New Roman"/>
                        <a:ea typeface="Times New Roman"/>
                      </a:endParaRPr>
                    </a:p>
                  </a:txBody>
                  <a:tcPr marL="64906" marR="64906" marT="0" marB="0" anchor="ctr"/>
                </a:tc>
              </a:tr>
              <a:tr h="265394">
                <a:tc vMerge="1">
                  <a:txBody>
                    <a:bodyPr/>
                    <a:lstStyle/>
                    <a:p>
                      <a:endParaRPr lang="el-GR"/>
                    </a:p>
                  </a:txBody>
                  <a:tcPr/>
                </a:tc>
                <a:tc>
                  <a:txBody>
                    <a:bodyPr/>
                    <a:lstStyle/>
                    <a:p>
                      <a:pPr marL="0" marR="0" indent="0" algn="ctr">
                        <a:lnSpc>
                          <a:spcPct val="115000"/>
                        </a:lnSpc>
                        <a:spcBef>
                          <a:spcPts val="0"/>
                        </a:spcBef>
                        <a:spcAft>
                          <a:spcPts val="0"/>
                        </a:spcAft>
                        <a:tabLst>
                          <a:tab pos="180340" algn="l"/>
                          <a:tab pos="180340" algn="l"/>
                        </a:tabLst>
                      </a:pPr>
                      <a:r>
                        <a:rPr lang="el-GR" sz="1500">
                          <a:effectLst/>
                        </a:rPr>
                        <a:t>0</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0</a:t>
                      </a:r>
                      <a:endParaRPr lang="el-GR" sz="1500">
                        <a:effectLst/>
                        <a:latin typeface="Times New Roman"/>
                        <a:ea typeface="Times New Roman"/>
                      </a:endParaRPr>
                    </a:p>
                  </a:txBody>
                  <a:tcPr marL="64906" marR="64906" marT="0" marB="0" anchor="ctr"/>
                </a:tc>
                <a:tc vMerge="1">
                  <a:txBody>
                    <a:bodyPr/>
                    <a:lstStyle/>
                    <a:p>
                      <a:endParaRPr lang="el-GR"/>
                    </a:p>
                  </a:txBody>
                  <a:tcPr/>
                </a:tc>
                <a:tc vMerge="1">
                  <a:txBody>
                    <a:bodyPr/>
                    <a:lstStyle/>
                    <a:p>
                      <a:endParaRPr lang="el-GR"/>
                    </a:p>
                  </a:txBody>
                  <a:tcPr/>
                </a:tc>
              </a:tr>
              <a:tr h="265394">
                <a:tc rowSpan="2">
                  <a:txBody>
                    <a:bodyPr/>
                    <a:lstStyle/>
                    <a:p>
                      <a:pPr marL="0" marR="0" indent="0" algn="ctr">
                        <a:lnSpc>
                          <a:spcPct val="115000"/>
                        </a:lnSpc>
                        <a:spcBef>
                          <a:spcPts val="0"/>
                        </a:spcBef>
                        <a:spcAft>
                          <a:spcPts val="0"/>
                        </a:spcAft>
                        <a:tabLst>
                          <a:tab pos="180340" algn="l"/>
                          <a:tab pos="180340" algn="l"/>
                        </a:tabLst>
                      </a:pPr>
                      <a:r>
                        <a:rPr lang="el-GR" sz="1500">
                          <a:effectLst/>
                        </a:rPr>
                        <a:t>4</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dirty="0">
                          <a:effectLst/>
                        </a:rPr>
                        <a:t>270</a:t>
                      </a:r>
                      <a:endParaRPr lang="el-GR" sz="1500" dirty="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38</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l-GR" sz="1500">
                          <a:effectLst/>
                        </a:rPr>
                        <a:t>1.2</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l-GR" sz="1500">
                          <a:effectLst/>
                        </a:rPr>
                        <a:t>29 10</a:t>
                      </a:r>
                      <a:r>
                        <a:rPr lang="el-GR" sz="1500" baseline="30000">
                          <a:effectLst/>
                        </a:rPr>
                        <a:t>3</a:t>
                      </a:r>
                      <a:endParaRPr lang="el-GR" sz="1500">
                        <a:effectLst/>
                        <a:latin typeface="Times New Roman"/>
                        <a:ea typeface="Times New Roman"/>
                      </a:endParaRPr>
                    </a:p>
                  </a:txBody>
                  <a:tcPr marL="64906" marR="64906" marT="0" marB="0" anchor="ctr"/>
                </a:tc>
              </a:tr>
              <a:tr h="265394">
                <a:tc vMerge="1">
                  <a:txBody>
                    <a:bodyPr/>
                    <a:lstStyle/>
                    <a:p>
                      <a:endParaRPr lang="el-GR"/>
                    </a:p>
                  </a:txBody>
                  <a:tcPr/>
                </a:tc>
                <a:tc>
                  <a:txBody>
                    <a:bodyPr/>
                    <a:lstStyle/>
                    <a:p>
                      <a:pPr marL="0" marR="0" indent="0" algn="ctr">
                        <a:lnSpc>
                          <a:spcPct val="115000"/>
                        </a:lnSpc>
                        <a:spcBef>
                          <a:spcPts val="0"/>
                        </a:spcBef>
                        <a:spcAft>
                          <a:spcPts val="0"/>
                        </a:spcAft>
                        <a:tabLst>
                          <a:tab pos="180340" algn="l"/>
                          <a:tab pos="180340" algn="l"/>
                        </a:tabLst>
                      </a:pPr>
                      <a:r>
                        <a:rPr lang="el-GR" sz="1500">
                          <a:effectLst/>
                        </a:rPr>
                        <a:t>254</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26</a:t>
                      </a:r>
                      <a:endParaRPr lang="el-GR" sz="1500">
                        <a:effectLst/>
                        <a:latin typeface="Times New Roman"/>
                        <a:ea typeface="Times New Roman"/>
                      </a:endParaRPr>
                    </a:p>
                  </a:txBody>
                  <a:tcPr marL="64906" marR="64906" marT="0" marB="0" anchor="ctr"/>
                </a:tc>
                <a:tc vMerge="1">
                  <a:txBody>
                    <a:bodyPr/>
                    <a:lstStyle/>
                    <a:p>
                      <a:endParaRPr lang="el-GR"/>
                    </a:p>
                  </a:txBody>
                  <a:tcPr/>
                </a:tc>
                <a:tc vMerge="1">
                  <a:txBody>
                    <a:bodyPr/>
                    <a:lstStyle/>
                    <a:p>
                      <a:endParaRPr lang="el-GR"/>
                    </a:p>
                  </a:txBody>
                  <a:tcPr/>
                </a:tc>
              </a:tr>
              <a:tr h="265394">
                <a:tc rowSpan="2">
                  <a:txBody>
                    <a:bodyPr/>
                    <a:lstStyle/>
                    <a:p>
                      <a:pPr marL="0" marR="0" indent="0" algn="ctr">
                        <a:lnSpc>
                          <a:spcPct val="115000"/>
                        </a:lnSpc>
                        <a:spcBef>
                          <a:spcPts val="0"/>
                        </a:spcBef>
                        <a:spcAft>
                          <a:spcPts val="0"/>
                        </a:spcAft>
                        <a:tabLst>
                          <a:tab pos="180340" algn="l"/>
                          <a:tab pos="180340" algn="l"/>
                        </a:tabLst>
                      </a:pPr>
                      <a:r>
                        <a:rPr lang="el-GR" sz="1500">
                          <a:effectLst/>
                        </a:rPr>
                        <a:t>5</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n-US" sz="1500" dirty="0">
                          <a:effectLst/>
                        </a:rPr>
                        <a:t>310</a:t>
                      </a:r>
                      <a:endParaRPr lang="el-GR" sz="1500" dirty="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26</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 </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n-US" sz="1500">
                          <a:effectLst/>
                        </a:rPr>
                        <a:t>32 10</a:t>
                      </a:r>
                      <a:r>
                        <a:rPr lang="en-US" sz="1500" baseline="30000">
                          <a:effectLst/>
                        </a:rPr>
                        <a:t>3</a:t>
                      </a:r>
                      <a:endParaRPr lang="el-GR" sz="1500">
                        <a:effectLst/>
                        <a:latin typeface="Times New Roman"/>
                        <a:ea typeface="Times New Roman"/>
                      </a:endParaRPr>
                    </a:p>
                  </a:txBody>
                  <a:tcPr marL="64906" marR="64906" marT="0" marB="0" anchor="ctr"/>
                </a:tc>
              </a:tr>
              <a:tr h="265394">
                <a:tc vMerge="1">
                  <a:txBody>
                    <a:bodyPr/>
                    <a:lstStyle/>
                    <a:p>
                      <a:endParaRPr lang="el-GR"/>
                    </a:p>
                  </a:txBody>
                  <a:tcPr/>
                </a:tc>
                <a:tc>
                  <a:txBody>
                    <a:bodyPr/>
                    <a:lstStyle/>
                    <a:p>
                      <a:pPr marL="0" marR="0" indent="0" algn="ctr">
                        <a:lnSpc>
                          <a:spcPct val="115000"/>
                        </a:lnSpc>
                        <a:spcBef>
                          <a:spcPts val="0"/>
                        </a:spcBef>
                        <a:spcAft>
                          <a:spcPts val="0"/>
                        </a:spcAft>
                        <a:tabLst>
                          <a:tab pos="180340" algn="l"/>
                          <a:tab pos="180340" algn="l"/>
                        </a:tabLst>
                      </a:pPr>
                      <a:r>
                        <a:rPr lang="en-US" sz="1500">
                          <a:effectLst/>
                        </a:rPr>
                        <a:t>354</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n-US" sz="1500">
                          <a:effectLst/>
                        </a:rPr>
                        <a:t>37</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 </a:t>
                      </a:r>
                      <a:endParaRPr lang="el-GR" sz="1500">
                        <a:effectLst/>
                        <a:latin typeface="Times New Roman"/>
                        <a:ea typeface="Times New Roman"/>
                      </a:endParaRPr>
                    </a:p>
                  </a:txBody>
                  <a:tcPr marL="64906" marR="64906" marT="0" marB="0" anchor="ctr"/>
                </a:tc>
                <a:tc vMerge="1">
                  <a:txBody>
                    <a:bodyPr/>
                    <a:lstStyle/>
                    <a:p>
                      <a:endParaRPr lang="el-GR"/>
                    </a:p>
                  </a:txBody>
                  <a:tcPr/>
                </a:tc>
              </a:tr>
              <a:tr h="265394">
                <a:tc rowSpan="2">
                  <a:txBody>
                    <a:bodyPr/>
                    <a:lstStyle/>
                    <a:p>
                      <a:pPr marL="0" marR="0" indent="0" algn="ctr">
                        <a:lnSpc>
                          <a:spcPct val="115000"/>
                        </a:lnSpc>
                        <a:spcBef>
                          <a:spcPts val="0"/>
                        </a:spcBef>
                        <a:spcAft>
                          <a:spcPts val="0"/>
                        </a:spcAft>
                        <a:tabLst>
                          <a:tab pos="180340" algn="l"/>
                          <a:tab pos="180340" algn="l"/>
                        </a:tabLst>
                      </a:pPr>
                      <a:r>
                        <a:rPr lang="en-US" sz="1500">
                          <a:effectLst/>
                        </a:rPr>
                        <a:t>7</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n-US" sz="1500">
                          <a:effectLst/>
                        </a:rPr>
                        <a:t>26</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1</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l-GR" sz="1500">
                          <a:effectLst/>
                        </a:rPr>
                        <a:t> </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n-US" sz="1500">
                          <a:effectLst/>
                        </a:rPr>
                        <a:t>~ 27 10</a:t>
                      </a:r>
                      <a:r>
                        <a:rPr lang="en-US" sz="1500" baseline="30000">
                          <a:effectLst/>
                        </a:rPr>
                        <a:t>2</a:t>
                      </a:r>
                      <a:endParaRPr lang="el-GR" sz="1500">
                        <a:effectLst/>
                        <a:latin typeface="Times New Roman"/>
                        <a:ea typeface="Times New Roman"/>
                      </a:endParaRPr>
                    </a:p>
                  </a:txBody>
                  <a:tcPr marL="64906" marR="64906" marT="0" marB="0" anchor="ctr"/>
                </a:tc>
              </a:tr>
              <a:tr h="265394">
                <a:tc vMerge="1">
                  <a:txBody>
                    <a:bodyPr/>
                    <a:lstStyle/>
                    <a:p>
                      <a:endParaRPr lang="el-GR"/>
                    </a:p>
                  </a:txBody>
                  <a:tcPr/>
                </a:tc>
                <a:tc>
                  <a:txBody>
                    <a:bodyPr/>
                    <a:lstStyle/>
                    <a:p>
                      <a:pPr marL="0" marR="0" indent="0" algn="ctr">
                        <a:lnSpc>
                          <a:spcPct val="115000"/>
                        </a:lnSpc>
                        <a:spcBef>
                          <a:spcPts val="0"/>
                        </a:spcBef>
                        <a:spcAft>
                          <a:spcPts val="0"/>
                        </a:spcAft>
                        <a:tabLst>
                          <a:tab pos="180340" algn="l"/>
                          <a:tab pos="180340" algn="l"/>
                        </a:tabLst>
                      </a:pPr>
                      <a:r>
                        <a:rPr lang="en-US" sz="1500">
                          <a:effectLst/>
                        </a:rPr>
                        <a:t>28</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n-US" sz="1500">
                          <a:effectLst/>
                        </a:rPr>
                        <a:t>3</a:t>
                      </a:r>
                      <a:endParaRPr lang="el-GR" sz="1500">
                        <a:effectLst/>
                        <a:latin typeface="Times New Roman"/>
                        <a:ea typeface="Times New Roman"/>
                      </a:endParaRPr>
                    </a:p>
                  </a:txBody>
                  <a:tcPr marL="64906" marR="64906" marT="0" marB="0" anchor="ctr"/>
                </a:tc>
                <a:tc vMerge="1">
                  <a:txBody>
                    <a:bodyPr/>
                    <a:lstStyle/>
                    <a:p>
                      <a:endParaRPr lang="el-GR"/>
                    </a:p>
                  </a:txBody>
                  <a:tcPr/>
                </a:tc>
                <a:tc vMerge="1">
                  <a:txBody>
                    <a:bodyPr/>
                    <a:lstStyle/>
                    <a:p>
                      <a:endParaRPr lang="el-GR"/>
                    </a:p>
                  </a:txBody>
                  <a:tcPr/>
                </a:tc>
              </a:tr>
              <a:tr h="265394">
                <a:tc rowSpan="2">
                  <a:txBody>
                    <a:bodyPr/>
                    <a:lstStyle/>
                    <a:p>
                      <a:pPr marL="0" marR="0" indent="0" algn="ctr">
                        <a:lnSpc>
                          <a:spcPct val="115000"/>
                        </a:lnSpc>
                        <a:spcBef>
                          <a:spcPts val="0"/>
                        </a:spcBef>
                        <a:spcAft>
                          <a:spcPts val="0"/>
                        </a:spcAft>
                        <a:tabLst>
                          <a:tab pos="180340" algn="l"/>
                          <a:tab pos="180340" algn="l"/>
                        </a:tabLst>
                      </a:pPr>
                      <a:r>
                        <a:rPr lang="en-US" sz="1500">
                          <a:effectLst/>
                        </a:rPr>
                        <a:t>9</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n-US" sz="1500">
                          <a:effectLst/>
                        </a:rPr>
                        <a:t>295</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n-US" sz="1500">
                          <a:effectLst/>
                        </a:rPr>
                        <a:t>62</a:t>
                      </a:r>
                      <a:endParaRPr lang="el-GR" sz="1500">
                        <a:effectLst/>
                        <a:latin typeface="Times New Roman"/>
                        <a:ea typeface="Times New Roman"/>
                      </a:endParaRPr>
                    </a:p>
                  </a:txBody>
                  <a:tcPr marL="64906" marR="64906" marT="0" marB="0" anchor="ctr"/>
                </a:tc>
                <a:tc rowSpan="2">
                  <a:txBody>
                    <a:bodyPr/>
                    <a:lstStyle/>
                    <a:p>
                      <a:pPr marL="0" marR="0" indent="360045" algn="just">
                        <a:lnSpc>
                          <a:spcPct val="115000"/>
                        </a:lnSpc>
                        <a:spcBef>
                          <a:spcPts val="0"/>
                        </a:spcBef>
                        <a:spcAft>
                          <a:spcPts val="0"/>
                        </a:spcAft>
                        <a:tabLst>
                          <a:tab pos="180340" algn="l"/>
                          <a:tab pos="180340" algn="l"/>
                        </a:tabLst>
                      </a:pPr>
                      <a:r>
                        <a:rPr lang="en-US" sz="1500">
                          <a:effectLst/>
                        </a:rPr>
                        <a:t> 2.4</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n-US" sz="1500">
                          <a:effectLst/>
                        </a:rPr>
                        <a:t>29 10</a:t>
                      </a:r>
                      <a:r>
                        <a:rPr lang="en-US" sz="1500" baseline="30000">
                          <a:effectLst/>
                        </a:rPr>
                        <a:t>3</a:t>
                      </a:r>
                      <a:endParaRPr lang="el-GR" sz="1500">
                        <a:effectLst/>
                        <a:latin typeface="Times New Roman"/>
                        <a:ea typeface="Times New Roman"/>
                      </a:endParaRPr>
                    </a:p>
                  </a:txBody>
                  <a:tcPr marL="64906" marR="64906" marT="0" marB="0" anchor="ctr"/>
                </a:tc>
              </a:tr>
              <a:tr h="265394">
                <a:tc vMerge="1">
                  <a:txBody>
                    <a:bodyPr/>
                    <a:lstStyle/>
                    <a:p>
                      <a:endParaRPr lang="el-GR"/>
                    </a:p>
                  </a:txBody>
                  <a:tcPr/>
                </a:tc>
                <a:tc>
                  <a:txBody>
                    <a:bodyPr/>
                    <a:lstStyle/>
                    <a:p>
                      <a:pPr marL="0" marR="0" indent="0" algn="ctr">
                        <a:lnSpc>
                          <a:spcPct val="115000"/>
                        </a:lnSpc>
                        <a:spcBef>
                          <a:spcPts val="0"/>
                        </a:spcBef>
                        <a:spcAft>
                          <a:spcPts val="0"/>
                        </a:spcAft>
                        <a:tabLst>
                          <a:tab pos="180340" algn="l"/>
                          <a:tab pos="180340" algn="l"/>
                        </a:tabLst>
                      </a:pPr>
                      <a:r>
                        <a:rPr lang="en-US" sz="1500">
                          <a:effectLst/>
                        </a:rPr>
                        <a:t>283</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n-US" sz="1500">
                          <a:effectLst/>
                        </a:rPr>
                        <a:t>76</a:t>
                      </a:r>
                      <a:endParaRPr lang="el-GR" sz="1500">
                        <a:effectLst/>
                        <a:latin typeface="Times New Roman"/>
                        <a:ea typeface="Times New Roman"/>
                      </a:endParaRPr>
                    </a:p>
                  </a:txBody>
                  <a:tcPr marL="64906" marR="64906" marT="0" marB="0" anchor="ctr"/>
                </a:tc>
                <a:tc vMerge="1">
                  <a:txBody>
                    <a:bodyPr/>
                    <a:lstStyle/>
                    <a:p>
                      <a:endParaRPr lang="el-GR"/>
                    </a:p>
                  </a:txBody>
                  <a:tcPr/>
                </a:tc>
                <a:tc vMerge="1">
                  <a:txBody>
                    <a:bodyPr/>
                    <a:lstStyle/>
                    <a:p>
                      <a:endParaRPr lang="el-GR"/>
                    </a:p>
                  </a:txBody>
                  <a:tcPr/>
                </a:tc>
              </a:tr>
              <a:tr h="265394">
                <a:tc rowSpan="2">
                  <a:txBody>
                    <a:bodyPr/>
                    <a:lstStyle/>
                    <a:p>
                      <a:pPr marL="0" marR="0" indent="0" algn="ctr">
                        <a:lnSpc>
                          <a:spcPct val="115000"/>
                        </a:lnSpc>
                        <a:spcBef>
                          <a:spcPts val="0"/>
                        </a:spcBef>
                        <a:spcAft>
                          <a:spcPts val="0"/>
                        </a:spcAft>
                        <a:tabLst>
                          <a:tab pos="180340" algn="l"/>
                          <a:tab pos="180340" algn="l"/>
                        </a:tabLst>
                      </a:pPr>
                      <a:r>
                        <a:rPr lang="en-US" sz="1500">
                          <a:effectLst/>
                        </a:rPr>
                        <a:t>8</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l-GR" sz="1500">
                          <a:effectLst/>
                        </a:rPr>
                        <a:t>45</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n-US" sz="1500">
                          <a:effectLst/>
                        </a:rPr>
                        <a:t>254</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l-GR" sz="1500">
                          <a:effectLst/>
                        </a:rPr>
                        <a:t> </a:t>
                      </a:r>
                      <a:endParaRPr lang="el-GR" sz="1500">
                        <a:effectLst/>
                        <a:latin typeface="Times New Roman"/>
                        <a:ea typeface="Times New Roman"/>
                      </a:endParaRPr>
                    </a:p>
                  </a:txBody>
                  <a:tcPr marL="64906" marR="64906" marT="0" marB="0" anchor="ctr"/>
                </a:tc>
                <a:tc rowSpan="2">
                  <a:txBody>
                    <a:bodyPr/>
                    <a:lstStyle/>
                    <a:p>
                      <a:pPr marL="0" marR="0" indent="0" algn="ctr">
                        <a:lnSpc>
                          <a:spcPct val="115000"/>
                        </a:lnSpc>
                        <a:spcBef>
                          <a:spcPts val="0"/>
                        </a:spcBef>
                        <a:spcAft>
                          <a:spcPts val="0"/>
                        </a:spcAft>
                        <a:tabLst>
                          <a:tab pos="180340" algn="l"/>
                          <a:tab pos="180340" algn="l"/>
                        </a:tabLst>
                      </a:pPr>
                      <a:r>
                        <a:rPr lang="el-GR" sz="1500">
                          <a:effectLst/>
                        </a:rPr>
                        <a:t>Εργαστηριακό Σφάλμα</a:t>
                      </a:r>
                      <a:endParaRPr lang="el-GR" sz="1500">
                        <a:effectLst/>
                        <a:latin typeface="Times New Roman"/>
                        <a:ea typeface="Times New Roman"/>
                      </a:endParaRPr>
                    </a:p>
                  </a:txBody>
                  <a:tcPr marL="64906" marR="64906" marT="0" marB="0" anchor="ctr"/>
                </a:tc>
              </a:tr>
              <a:tr h="265394">
                <a:tc vMerge="1">
                  <a:txBody>
                    <a:bodyPr/>
                    <a:lstStyle/>
                    <a:p>
                      <a:endParaRPr lang="el-GR"/>
                    </a:p>
                  </a:txBody>
                  <a:tcPr/>
                </a:tc>
                <a:tc>
                  <a:txBody>
                    <a:bodyPr/>
                    <a:lstStyle/>
                    <a:p>
                      <a:pPr marL="0" marR="0" indent="0" algn="ctr">
                        <a:lnSpc>
                          <a:spcPct val="115000"/>
                        </a:lnSpc>
                        <a:spcBef>
                          <a:spcPts val="0"/>
                        </a:spcBef>
                        <a:spcAft>
                          <a:spcPts val="0"/>
                        </a:spcAft>
                        <a:tabLst>
                          <a:tab pos="180340" algn="l"/>
                          <a:tab pos="180340" algn="l"/>
                        </a:tabLst>
                      </a:pPr>
                      <a:r>
                        <a:rPr lang="en-US" sz="1500">
                          <a:effectLst/>
                        </a:rPr>
                        <a:t>55</a:t>
                      </a:r>
                      <a:endParaRPr lang="el-GR" sz="1500">
                        <a:effectLst/>
                        <a:latin typeface="Times New Roman"/>
                        <a:ea typeface="Times New Roman"/>
                      </a:endParaRPr>
                    </a:p>
                  </a:txBody>
                  <a:tcPr marL="64906" marR="64906" marT="0" marB="0" anchor="ctr"/>
                </a:tc>
                <a:tc>
                  <a:txBody>
                    <a:bodyPr/>
                    <a:lstStyle/>
                    <a:p>
                      <a:pPr marL="0" marR="0" indent="0" algn="ctr">
                        <a:lnSpc>
                          <a:spcPct val="115000"/>
                        </a:lnSpc>
                        <a:spcBef>
                          <a:spcPts val="0"/>
                        </a:spcBef>
                        <a:spcAft>
                          <a:spcPts val="0"/>
                        </a:spcAft>
                        <a:tabLst>
                          <a:tab pos="180340" algn="l"/>
                          <a:tab pos="180340" algn="l"/>
                        </a:tabLst>
                      </a:pPr>
                      <a:r>
                        <a:rPr lang="en-US" sz="1500" dirty="0">
                          <a:effectLst/>
                        </a:rPr>
                        <a:t>270</a:t>
                      </a:r>
                      <a:endParaRPr lang="el-GR" sz="1500" dirty="0">
                        <a:effectLst/>
                        <a:latin typeface="Times New Roman"/>
                        <a:ea typeface="Times New Roman"/>
                      </a:endParaRPr>
                    </a:p>
                  </a:txBody>
                  <a:tcPr marL="64906" marR="64906" marT="0" marB="0" anchor="ctr"/>
                </a:tc>
                <a:tc vMerge="1">
                  <a:txBody>
                    <a:bodyPr/>
                    <a:lstStyle/>
                    <a:p>
                      <a:endParaRPr lang="el-GR"/>
                    </a:p>
                  </a:txBody>
                  <a:tcPr/>
                </a:tc>
                <a:tc vMerge="1">
                  <a:txBody>
                    <a:bodyPr/>
                    <a:lstStyle/>
                    <a:p>
                      <a:endParaRPr lang="el-GR"/>
                    </a:p>
                  </a:txBody>
                  <a:tcPr/>
                </a:tc>
              </a:tr>
            </a:tbl>
          </a:graphicData>
        </a:graphic>
      </p:graphicFrame>
      <p:sp>
        <p:nvSpPr>
          <p:cNvPr id="17"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pPr marL="0"/>
            <a:r>
              <a:rPr lang="el-GR" sz="2800" dirty="0" smtClean="0"/>
              <a:t>Εξοικείωση των φοιτητών με τις μεθόδους εκτίμησης του μικροβιακού φορτίου των τροφίμων και συγκεκριμένα με την καταμέτρηση μικροβιακού πληθυσμού σε </a:t>
            </a:r>
            <a:r>
              <a:rPr lang="el-GR" sz="2800" dirty="0" err="1" smtClean="0"/>
              <a:t>τρυβλία</a:t>
            </a:r>
            <a:r>
              <a:rPr lang="el-GR" sz="2800" dirty="0" smtClean="0"/>
              <a:t> και τους σχετικούς κανόνες καταμέτρησης.</a:t>
            </a:r>
          </a:p>
          <a:p>
            <a:pPr marL="0"/>
            <a:endParaRPr lang="el-GR" sz="2800" dirty="0"/>
          </a:p>
        </p:txBody>
      </p:sp>
      <p:sp>
        <p:nvSpPr>
          <p:cNvPr id="5"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80920" cy="2293715"/>
          </a:xfrm>
        </p:spPr>
        <p:txBody>
          <a:bodyPr>
            <a:noAutofit/>
          </a:bodyPr>
          <a:lstStyle/>
          <a:p>
            <a:pPr>
              <a:buFont typeface="Wingdings" pitchFamily="2" charset="2"/>
              <a:buChar char="§"/>
            </a:pPr>
            <a:r>
              <a:rPr lang="el-GR" dirty="0" smtClean="0"/>
              <a:t>Μέθοδοι εκτίμησης του μικροβιακού φορτίου των τροφίμων. Καταμέτρηση μικροβιακού πληθυσμού σε </a:t>
            </a:r>
            <a:r>
              <a:rPr lang="el-GR" dirty="0" err="1" smtClean="0"/>
              <a:t>τρυβλία</a:t>
            </a:r>
            <a:r>
              <a:rPr lang="el-GR" dirty="0" smtClean="0"/>
              <a:t> και κανόνες </a:t>
            </a:r>
            <a:r>
              <a:rPr lang="el-GR" dirty="0" smtClean="0"/>
              <a:t>καταμέτρησης.</a:t>
            </a:r>
            <a:endParaRPr lang="el-GR" dirty="0"/>
          </a:p>
        </p:txBody>
      </p:sp>
      <p:sp>
        <p:nvSpPr>
          <p:cNvPr id="5" name="Θέση υποσέλιδου 3" descr="."/>
          <p:cNvSpPr txBox="1">
            <a:spLocks/>
          </p:cNvSpPr>
          <p:nvPr/>
        </p:nvSpPr>
        <p:spPr>
          <a:xfrm>
            <a:off x="2909727"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368152"/>
          </a:xfrm>
        </p:spPr>
        <p:txBody>
          <a:bodyPr>
            <a:noAutofit/>
          </a:bodyPr>
          <a:lstStyle/>
          <a:p>
            <a:r>
              <a:rPr lang="el-GR" sz="4000" dirty="0" smtClean="0"/>
              <a:t>Μέθοδοι εκτίμησης του μικροβιακού φορτίου των</a:t>
            </a:r>
            <a:r>
              <a:rPr lang="en-US" sz="4000" dirty="0" smtClean="0"/>
              <a:t> </a:t>
            </a:r>
            <a:r>
              <a:rPr lang="el-GR" sz="4000" dirty="0" smtClean="0"/>
              <a:t>τροφίμων </a:t>
            </a:r>
            <a:endParaRPr lang="el-GR" sz="4000" dirty="0"/>
          </a:p>
        </p:txBody>
      </p:sp>
      <p:sp>
        <p:nvSpPr>
          <p:cNvPr id="23" name="Rectangle 3" descr="Οι μέθοδοι εκτίμησης του μικροβιακού φορτίου των τροφίμων διακρίνονται σε έμμεσες και άμεσες. Έμμεσοι είναι οι μέθοδοι της αναγωγής χρωστικών (methylene blue), της ηλεκτρικής αγωγιμότητας, της μετρήσεως της ATP, της μικροθερμιδομετρίας, της μέτρησης βακτηριακών μεταβολιτών και λοιπά. Οι μέθοδοι αυτοί είναι γρήγοροι και αποτελεσματικοί και επομένως μπορούν να εφαρμοσθούν στη βιομηχανία, αλλά έχουν υψηλό κόστος εγκατάστασης του εξοπλισμού. Άμεσοι είναι οι μικροσκοπικές μέθοδοι και οι μέθοδοι που βασίζονται στη μέτρηση/εκτίμηση της μικροβιακής ανάπτυξη μετά από επώαση του δείγματος σε στερεά ή υγρά υποστρώματα, οι οποίες επομένως μετρούν τα ζωντανά μικρόβια.&#10;"/>
          <p:cNvSpPr>
            <a:spLocks noGrp="1" noChangeArrowheads="1"/>
          </p:cNvSpPr>
          <p:nvPr>
            <p:ph idx="1"/>
            <p:custDataLst>
              <p:tags r:id="rId3"/>
            </p:custDataLst>
          </p:nvPr>
        </p:nvSpPr>
        <p:spPr>
          <a:xfrm>
            <a:off x="457200" y="1485603"/>
            <a:ext cx="8229600" cy="4679701"/>
          </a:xfrm>
        </p:spPr>
        <p:txBody>
          <a:bodyPr>
            <a:noAutofit/>
          </a:bodyPr>
          <a:lstStyle/>
          <a:p>
            <a:pPr marL="0" indent="0">
              <a:buNone/>
            </a:pPr>
            <a:r>
              <a:rPr lang="el-GR" sz="2400" dirty="0"/>
              <a:t>Οι μέθοδοι εκτίμησης του μικροβιακού φορτίου των τροφίμων διακρίνονται σε έμμεσες και άμεσες. Έμμεσοι είναι οι μέθοδοι της αναγωγής χρωστικών (</a:t>
            </a:r>
            <a:r>
              <a:rPr lang="en-US" sz="2400" dirty="0"/>
              <a:t>methylene blue</a:t>
            </a:r>
            <a:r>
              <a:rPr lang="el-GR" sz="2400" dirty="0"/>
              <a:t>), της ηλεκτρικής αγωγιμότητας, της μετρήσεως της </a:t>
            </a:r>
            <a:r>
              <a:rPr lang="en-US" sz="2400" dirty="0"/>
              <a:t>ATP</a:t>
            </a:r>
            <a:r>
              <a:rPr lang="el-GR" sz="2400" dirty="0"/>
              <a:t>, της </a:t>
            </a:r>
            <a:r>
              <a:rPr lang="el-GR" sz="2400" dirty="0" err="1"/>
              <a:t>μικροθερμιδομετρίας</a:t>
            </a:r>
            <a:r>
              <a:rPr lang="el-GR" sz="2400" dirty="0"/>
              <a:t>, της μέτρησης </a:t>
            </a:r>
            <a:r>
              <a:rPr lang="el-GR" sz="2400" dirty="0" err="1"/>
              <a:t>βακτηριακών</a:t>
            </a:r>
            <a:r>
              <a:rPr lang="el-GR" sz="2400" dirty="0"/>
              <a:t> μεταβολιτών </a:t>
            </a:r>
            <a:r>
              <a:rPr lang="el-GR" sz="2400" dirty="0" err="1"/>
              <a:t>κ.λ.π</a:t>
            </a:r>
            <a:r>
              <a:rPr lang="el-GR" sz="2400" dirty="0"/>
              <a:t>. Οι μέθοδοι αυτοί είναι γρήγοροι και αποτελεσματικοί και επομένως μπορούν να εφαρμοσθούν στη βιομηχανία, αλλά έχουν υψηλό κόστος εγκατάστασης του εξοπλισμού. Άμεσοι είναι οι μικροσκοπικές μέθοδοι και οι μέθοδοι που βασίζονται στη μέτρηση/εκτίμηση της μικροβιακής ανάπτυξη μετά από επώαση του δείγματος σε στερεά ή υγρά υποστρώματα, οι οποίες επομένως μετρούν τα ζωντανά μικρόβια.</a:t>
            </a:r>
          </a:p>
        </p:txBody>
      </p:sp>
      <p:sp>
        <p:nvSpPr>
          <p:cNvPr id="5" name="Θέση υποσέλιδου 3" descr="."/>
          <p:cNvSpPr txBox="1">
            <a:spLocks/>
          </p:cNvSpPr>
          <p:nvPr/>
        </p:nvSpPr>
        <p:spPr>
          <a:xfrm>
            <a:off x="3120356" y="6165304"/>
            <a:ext cx="3190875" cy="692696"/>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27384"/>
            <a:ext cx="8219256" cy="1656184"/>
          </a:xfrm>
        </p:spPr>
        <p:txBody>
          <a:bodyPr>
            <a:noAutofit/>
          </a:bodyPr>
          <a:lstStyle/>
          <a:p>
            <a:r>
              <a:rPr lang="el-GR" sz="4000" dirty="0" smtClean="0"/>
              <a:t>Μέθοδοι καταμέτρησης αποικιών σε </a:t>
            </a:r>
            <a:r>
              <a:rPr lang="el-GR" sz="4000" dirty="0" err="1" smtClean="0"/>
              <a:t>τρυβλία</a:t>
            </a:r>
            <a:r>
              <a:rPr lang="el-GR" sz="4000" dirty="0" smtClean="0"/>
              <a:t> με στερεό υπόστρωμα </a:t>
            </a:r>
            <a:br>
              <a:rPr lang="el-GR" sz="4000" dirty="0" smtClean="0"/>
            </a:br>
            <a:r>
              <a:rPr lang="el-GR" sz="4000" dirty="0" smtClean="0"/>
              <a:t>(1 από 2)</a:t>
            </a:r>
            <a:endParaRPr lang="el-GR" sz="4000" dirty="0"/>
          </a:p>
        </p:txBody>
      </p:sp>
      <p:sp>
        <p:nvSpPr>
          <p:cNvPr id="9" name="Rectangle 3"/>
          <p:cNvSpPr txBox="1">
            <a:spLocks noChangeArrowheads="1"/>
          </p:cNvSpPr>
          <p:nvPr>
            <p:custDataLst>
              <p:tags r:id="rId2"/>
            </p:custDataLst>
          </p:nvPr>
        </p:nvSpPr>
        <p:spPr>
          <a:xfrm>
            <a:off x="467544" y="1844824"/>
            <a:ext cx="8219256" cy="41044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200" dirty="0"/>
              <a:t>Η εκτίμηση του ζωντανού μικροβιακού πληθυσμού των τροφίμων με τη χρήση στερεών υποστρωμάτων βασίζεται στην παραδοχή ότι κάθε μικροβιακό κύτταρο αναπτύσσεται στο </a:t>
            </a:r>
            <a:r>
              <a:rPr lang="el-GR" sz="2200" dirty="0" err="1"/>
              <a:t>άγαρ</a:t>
            </a:r>
            <a:r>
              <a:rPr lang="el-GR" sz="2200" dirty="0"/>
              <a:t> και σχηματίζει μια ορατή αποικία. Αυτή η παραδοχή δεν είναι απόλυτα σωστή διότι τα μικροβιακά κύτταρα του δείγματος ανήκουν σε διαφορετικά είδη με διαφορετικές φυσιολογικές απαιτήσεις και έτσι δεν αναπτύσσονται όλα κάτω από τις ίδιες συνθήκες. Μερικά μικρόβια λόγω θρεπτικών ελλείψεων του υποστρώματος, δυσμενών συνθηκών επώασης ή </a:t>
            </a:r>
            <a:r>
              <a:rPr lang="el-GR" sz="2200" dirty="0" err="1"/>
              <a:t>αντιμικροβιακών</a:t>
            </a:r>
            <a:r>
              <a:rPr lang="el-GR" sz="2200" dirty="0"/>
              <a:t> ουσιών (είτε είναι παρούσες στο υπόστρωμα είτε παράγονται από άλλους μικροοργανισμούς) δεν σχηματίζουν ορατές αποικίες. Επιπλέον, μια αποικία δεν προέρχεται πάντα από ένα μικροβιακό κύτταρο. </a:t>
            </a:r>
          </a:p>
        </p:txBody>
      </p:sp>
      <p:sp>
        <p:nvSpPr>
          <p:cNvPr id="4"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Μέθοδοι καταμέτρησης αποικιών σε </a:t>
            </a:r>
            <a:r>
              <a:rPr lang="el-GR" dirty="0" err="1"/>
              <a:t>τρυβλία</a:t>
            </a:r>
            <a:r>
              <a:rPr lang="el-GR" dirty="0"/>
              <a:t> με στερεό υπόστρωμα </a:t>
            </a:r>
            <a:br>
              <a:rPr lang="el-GR" dirty="0"/>
            </a:br>
            <a:r>
              <a:rPr lang="el-GR" dirty="0" smtClean="0"/>
              <a:t>(2 </a:t>
            </a:r>
            <a:r>
              <a:rPr lang="el-GR" dirty="0"/>
              <a:t>από </a:t>
            </a:r>
            <a:r>
              <a:rPr lang="el-GR" dirty="0" smtClean="0"/>
              <a:t>2)</a:t>
            </a:r>
            <a:endParaRPr lang="el-GR" dirty="0"/>
          </a:p>
        </p:txBody>
      </p:sp>
      <p:sp>
        <p:nvSpPr>
          <p:cNvPr id="7" name="2 - Θέση περιεχομένου" descr="Μια αποικία μπορεί να σχηματιστεί από ένα ή περισσότερα κύτταρα.&#10;Για την αντιμετώπιση των παραπάνω προβλημάτων το δείγμα ομογενοποιείται όσο γίνεται καλύτερα για το διασκορπισμό των μικροβιακών κυττάρων. Έπειτα χρησιμοποιούνται διαφορετικά υποστρώματα και διαφορετικές συνθήκες επώασης, ώστε να καταστεί δυνατή η καταμέτρηση των διαφόρων μικροβιακών ομάδων (αερόβια, μεσόφιλα, ψυχρότροφα, και λοιπά) του δείγματος. Το αποτέλεσμα της εκτιμήσεως των μικροβιακών πληθυσμών εκφράζεται σε Μονάδες Σχηματισμού Αποικιών (Colony Forming Units - CFU) / g ή ml δείγματος. &#10;&#10;"/>
          <p:cNvSpPr>
            <a:spLocks noGrp="1"/>
          </p:cNvSpPr>
          <p:nvPr>
            <p:ph idx="1"/>
          </p:nvPr>
        </p:nvSpPr>
        <p:spPr>
          <a:xfrm>
            <a:off x="467544" y="1916832"/>
            <a:ext cx="8219256" cy="4295502"/>
          </a:xfrm>
        </p:spPr>
        <p:txBody>
          <a:bodyPr>
            <a:noAutofit/>
          </a:bodyPr>
          <a:lstStyle/>
          <a:p>
            <a:pPr marL="0" indent="0">
              <a:buNone/>
            </a:pPr>
            <a:r>
              <a:rPr lang="el-GR" sz="2400" dirty="0"/>
              <a:t>Μια αποικία μπορεί να σχηματιστεί από ένα ή περισσότερα κύτταρα</a:t>
            </a:r>
            <a:r>
              <a:rPr lang="el-GR" sz="2400" dirty="0" smtClean="0"/>
              <a:t>.</a:t>
            </a:r>
          </a:p>
          <a:p>
            <a:pPr marL="0" indent="0">
              <a:buNone/>
            </a:pPr>
            <a:r>
              <a:rPr lang="el-GR" sz="2400" dirty="0"/>
              <a:t>Για την αντιμετώπιση των παραπάνω προβλημάτων το δείγμα ομογενοποιείται όσο γίνεται καλύτερα για το διασκορπισμό των μικροβιακών κυττάρων. Έπειτα χρησιμοποιούνται διαφορετικά υποστρώματα και διαφορετικές συνθήκες επώασης, ώστε να καταστεί δυνατή η καταμέτρηση των διαφόρων μικροβιακών ομάδων (αερόβια, </a:t>
            </a:r>
            <a:r>
              <a:rPr lang="el-GR" sz="2400" dirty="0" err="1"/>
              <a:t>μεσόφιλα</a:t>
            </a:r>
            <a:r>
              <a:rPr lang="el-GR" sz="2400" dirty="0"/>
              <a:t>, </a:t>
            </a:r>
            <a:r>
              <a:rPr lang="el-GR" sz="2400" dirty="0" err="1"/>
              <a:t>ψυχρότροφα</a:t>
            </a:r>
            <a:r>
              <a:rPr lang="el-GR" sz="2400" dirty="0"/>
              <a:t>, </a:t>
            </a:r>
            <a:r>
              <a:rPr lang="el-GR" sz="2400" dirty="0" err="1"/>
              <a:t>κ.λ.π</a:t>
            </a:r>
            <a:r>
              <a:rPr lang="el-GR" sz="2400" dirty="0"/>
              <a:t>.) του δείγματος. Το αποτέλεσμα της εκτιμήσεως των μικροβιακών πληθυσμών εκφράζεται σε Μονάδες Σχηματισμού Αποικιών (</a:t>
            </a:r>
            <a:r>
              <a:rPr lang="en-US" sz="2400" dirty="0"/>
              <a:t>Colony Forming Units</a:t>
            </a:r>
            <a:r>
              <a:rPr lang="el-GR" sz="2400" dirty="0"/>
              <a:t> - </a:t>
            </a:r>
            <a:r>
              <a:rPr lang="en-US" sz="2400" dirty="0"/>
              <a:t>CFU</a:t>
            </a:r>
            <a:r>
              <a:rPr lang="el-GR" sz="2400" dirty="0"/>
              <a:t>) / </a:t>
            </a:r>
            <a:r>
              <a:rPr lang="en-US" sz="2400" dirty="0"/>
              <a:t>g</a:t>
            </a:r>
            <a:r>
              <a:rPr lang="el-GR" sz="2400" dirty="0"/>
              <a:t> ή </a:t>
            </a:r>
            <a:r>
              <a:rPr lang="en-US" sz="2400" dirty="0"/>
              <a:t>ml</a:t>
            </a:r>
            <a:r>
              <a:rPr lang="el-GR" sz="2400" dirty="0"/>
              <a:t> δείγματος. </a:t>
            </a:r>
          </a:p>
          <a:p>
            <a:pPr marL="0" indent="0">
              <a:buNone/>
            </a:pPr>
            <a:endParaRPr lang="el-GR" sz="2400" dirty="0"/>
          </a:p>
        </p:txBody>
      </p:sp>
      <p:sp>
        <p:nvSpPr>
          <p:cNvPr id="6" name="Θέση υποσέλιδου 3" descr="."/>
          <p:cNvSpPr txBox="1">
            <a:spLocks/>
          </p:cNvSpPr>
          <p:nvPr/>
        </p:nvSpPr>
        <p:spPr>
          <a:xfrm>
            <a:off x="3181325" y="6165304"/>
            <a:ext cx="3190875" cy="720080"/>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54850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Περιγραφή μεθόδου καταμέτρησης αποικιών σε </a:t>
            </a:r>
            <a:r>
              <a:rPr lang="el-GR" dirty="0" err="1" smtClean="0"/>
              <a:t>τρυβλία</a:t>
            </a:r>
            <a:r>
              <a:rPr lang="el-GR" dirty="0" smtClean="0"/>
              <a:t> </a:t>
            </a:r>
            <a:r>
              <a:rPr lang="en-US" dirty="0" smtClean="0"/>
              <a:t>Petri</a:t>
            </a:r>
            <a:r>
              <a:rPr lang="el-GR" dirty="0" smtClean="0"/>
              <a:t> (1 από 2)</a:t>
            </a:r>
            <a:endParaRPr lang="el-GR" dirty="0"/>
          </a:p>
        </p:txBody>
      </p:sp>
      <p:sp>
        <p:nvSpPr>
          <p:cNvPr id="2" name="Ορθογώνιο 1" descr="Μετά την ομογενοποίηση του δείγματος και την παρασκευή της αρχικής αραιώσεως και σε σύντομο χρονικό διάστημα παρασκευάζονται δεκαδικές αραιώσεις με τη μεταφορά ενός όγκου δείγματος και 9-πλάσια ποσότητα αραιωτικού υγρού, όπως φαίνεται στο Διάγραμμα 1. &#10;Ανάλογα το είδος του τροφίμου, χρησιμοποιείται φυσιολογικός πεπτονούχος ορός, ρυθμιστικό διάλυμα φωσφορικών, διάλυμα Ringer και άλλα. Πάντως όσο μεγαλύτερος όγκος υγρού μεταφέρεται τόσο η ακρίβεια της μεθόδου μεγαλώνει. Από την κάθε αραίωση ενοφθαλμίζονται συνήθως δυο τρυβλία με την τεχνική της ενσωματώσεως ή την τεχνική της επιφανειακής εξάπλωσης. &#10;"/>
          <p:cNvSpPr/>
          <p:nvPr/>
        </p:nvSpPr>
        <p:spPr>
          <a:xfrm>
            <a:off x="467544" y="1722288"/>
            <a:ext cx="8219256" cy="4154984"/>
          </a:xfrm>
          <a:prstGeom prst="rect">
            <a:avLst/>
          </a:prstGeom>
        </p:spPr>
        <p:txBody>
          <a:bodyPr wrap="square">
            <a:spAutoFit/>
          </a:bodyPr>
          <a:lstStyle/>
          <a:p>
            <a:r>
              <a:rPr lang="el-GR" sz="2400" dirty="0"/>
              <a:t>Μετά την </a:t>
            </a:r>
            <a:r>
              <a:rPr lang="el-GR" sz="2400" dirty="0" err="1"/>
              <a:t>ομογενοποίηση</a:t>
            </a:r>
            <a:r>
              <a:rPr lang="el-GR" sz="2400" dirty="0"/>
              <a:t> του δείγματος και την παρασκευή της αρχικής αραιώσεως και σε σύντομο χρονικό διάστημα παρασκευάζονται δεκαδικές αραιώσεις με τη μεταφορά ενός όγκου δείγματος και 9-πλάσια ποσότητα αραιωτικού υγρού, όπως φαίνεται στο Διάγραμμα 1. </a:t>
            </a:r>
            <a:endParaRPr lang="el-GR" sz="2400" dirty="0" smtClean="0"/>
          </a:p>
          <a:p>
            <a:r>
              <a:rPr lang="el-GR" sz="2400" dirty="0" smtClean="0"/>
              <a:t>Ανάλογα </a:t>
            </a:r>
            <a:r>
              <a:rPr lang="el-GR" sz="2400" dirty="0"/>
              <a:t>το είδος του τροφίμου, χρησιμοποιείται φυσιολογικός </a:t>
            </a:r>
            <a:r>
              <a:rPr lang="el-GR" sz="2400" dirty="0" err="1"/>
              <a:t>πεπτονούχος</a:t>
            </a:r>
            <a:r>
              <a:rPr lang="el-GR" sz="2400" dirty="0"/>
              <a:t> ορός, ρυθμιστικό διάλυμα φωσφορικών, διάλυμα </a:t>
            </a:r>
            <a:r>
              <a:rPr lang="en-US" sz="2400" dirty="0"/>
              <a:t>Ringer</a:t>
            </a:r>
            <a:r>
              <a:rPr lang="el-GR" sz="2400" dirty="0"/>
              <a:t> κ.α. Πάντως όσο μεγαλύτερος όγκος υγρού μεταφέρεται τόσο η ακρίβεια της μεθόδου μεγαλώνει. Από την κάθε αραίωση ενοφθαλμίζονται συνήθως δυο </a:t>
            </a:r>
            <a:r>
              <a:rPr lang="el-GR" sz="2400" dirty="0" err="1"/>
              <a:t>τρυβλία</a:t>
            </a:r>
            <a:r>
              <a:rPr lang="el-GR" sz="2400" dirty="0"/>
              <a:t> με την τεχνική της ενσωματώσεως ή την τεχνική της επιφανειακής εξάπλωσης. </a:t>
            </a:r>
          </a:p>
        </p:txBody>
      </p:sp>
      <p:sp>
        <p:nvSpPr>
          <p:cNvPr id="5" name="Θέση υποσέλιδου 3" descr="."/>
          <p:cNvSpPr txBox="1">
            <a:spLocks/>
          </p:cNvSpPr>
          <p:nvPr/>
        </p:nvSpPr>
        <p:spPr>
          <a:xfrm>
            <a:off x="3181325" y="6165304"/>
            <a:ext cx="3190875" cy="648072"/>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Καταμέτρηση Μικροοργανισμών με τη μέθοδο της ενσωμάτωσης ή επίστρωσης σε </a:t>
            </a:r>
            <a:r>
              <a:rPr lang="el-GR" sz="1400" dirty="0" err="1"/>
              <a:t>τρυβλία</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9/2005 9:00:02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7,3,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ECA7A6F-1B78-44B1-A8F7-F28BB930DD9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4553</TotalTime>
  <Words>1371</Words>
  <Application>Microsoft Office PowerPoint</Application>
  <PresentationFormat>Προβολή στην οθόνη (4:3)</PresentationFormat>
  <Paragraphs>159</Paragraphs>
  <Slides>16</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Μέθοδοι εκτίμησης του μικροβιακού φορτίου των τροφίμων </vt:lpstr>
      <vt:lpstr>Μέθοδοι καταμέτρησης αποικιών σε τρυβλία με στερεό υπόστρωμα  (1 από 2)</vt:lpstr>
      <vt:lpstr>Μέθοδοι καταμέτρησης αποικιών σε τρυβλία με στερεό υπόστρωμα  (2 από 2)</vt:lpstr>
      <vt:lpstr>Περιγραφή μεθόδου καταμέτρησης αποικιών σε τρυβλία Petri (1 από 2)</vt:lpstr>
      <vt:lpstr>Περιγραφή μεθόδου καταμέτρησης αποικιών σε τρυβλία Petri (2 από 2)</vt:lpstr>
      <vt:lpstr>Μέτρηση των αποικιών και κανόνες αρίθμησης (1 από 5)</vt:lpstr>
      <vt:lpstr>Μέτρηση των αποικιών και κανόνες αρίθμησης (2 από 5)</vt:lpstr>
      <vt:lpstr>Μέτρηση των αποικιών και κανόνες αρίθμησης (3 από 5)</vt:lpstr>
      <vt:lpstr>Μέτρηση των αποικιών και κανόνες αρίθμησης (4 από 5)</vt:lpstr>
      <vt:lpstr>Μέτρηση των αποικιών και κανόνες αρίθμησης (5 από 5)</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Καταμέτρηση Μικροοργανισμών με τη μέθοδο της ενσωμάτωσης ή επίστρωσης σε τρυβλία-Κανόνες Αρίθμησης (ή καταμέτρησης).</dc:subject>
  <dc:creator>Δρ. Ιωάννης Γιαβάσης</dc:creator>
  <cp:keywords>Καταμέτρηση Μικροοργανισμών με τη μέθοδο της ενσωμάτωσης ή επίστρωσης σε τρυβλία-Κανόνες Αρίθμησης (ή καταμέτρησης)</cp:keywords>
  <cp:lastModifiedBy>Windows User</cp:lastModifiedBy>
  <cp:revision>406</cp:revision>
  <dcterms:created xsi:type="dcterms:W3CDTF">2012-09-06T09:03:05Z</dcterms:created>
  <dcterms:modified xsi:type="dcterms:W3CDTF">2005-10-02T04:11:33Z</dcterms:modified>
</cp:coreProperties>
</file>