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tags" Target="../tags/tag46.xml"/><Relationship Id="rId7" Type="http://schemas.openxmlformats.org/officeDocument/2006/relationships/oleObject" Target="../embeddings/oleObject1.bin"/><Relationship Id="rId2" Type="http://schemas.openxmlformats.org/officeDocument/2006/relationships/tags" Target="../tags/tag45.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smtClean="0"/>
              <a:t>Ενότητα </a:t>
            </a:r>
            <a:r>
              <a:rPr lang="en-US" sz="2800" b="1" dirty="0"/>
              <a:t>4</a:t>
            </a:r>
            <a:r>
              <a:rPr lang="el-GR" sz="2800" b="1" dirty="0" smtClean="0"/>
              <a:t>:</a:t>
            </a:r>
            <a:r>
              <a:rPr lang="en-US" sz="2800" dirty="0" smtClean="0"/>
              <a:t> </a:t>
            </a:r>
            <a:r>
              <a:rPr lang="el-GR" sz="2600" dirty="0"/>
              <a:t>Καταμέτρηση ΟΜΧ και ΟΨΧ (</a:t>
            </a:r>
            <a:r>
              <a:rPr lang="el-GR" sz="2600" dirty="0" err="1"/>
              <a:t>Μεσόφιλα</a:t>
            </a:r>
            <a:r>
              <a:rPr lang="el-GR" sz="2600" dirty="0"/>
              <a:t>/</a:t>
            </a:r>
            <a:r>
              <a:rPr lang="el-GR" sz="2600" dirty="0" err="1"/>
              <a:t>Ψυχρότροφα</a:t>
            </a:r>
            <a:r>
              <a:rPr lang="el-GR" sz="2600" dirty="0"/>
              <a:t> Βακτήρια) με ενσωμάτωση ή/και επίστρωση</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Γενικά </a:t>
            </a:r>
            <a:r>
              <a:rPr lang="el-GR" dirty="0" smtClean="0"/>
              <a:t>(5 </a:t>
            </a:r>
            <a:r>
              <a:rPr lang="el-GR" dirty="0"/>
              <a:t>από </a:t>
            </a:r>
            <a:r>
              <a:rPr lang="el-GR" dirty="0" smtClean="0"/>
              <a:t>5)</a:t>
            </a:r>
            <a:endParaRPr lang="el-GR" dirty="0"/>
          </a:p>
        </p:txBody>
      </p:sp>
      <p:sp>
        <p:nvSpPr>
          <p:cNvPr id="2" name="Ορθογώνιο 1"/>
          <p:cNvSpPr/>
          <p:nvPr/>
        </p:nvSpPr>
        <p:spPr>
          <a:xfrm>
            <a:off x="467544" y="1631697"/>
            <a:ext cx="8219256" cy="3785652"/>
          </a:xfrm>
          <a:prstGeom prst="rect">
            <a:avLst/>
          </a:prstGeom>
        </p:spPr>
        <p:txBody>
          <a:bodyPr wrap="square">
            <a:spAutoFit/>
          </a:bodyPr>
          <a:lstStyle/>
          <a:p>
            <a:r>
              <a:rPr lang="el-GR" sz="2400" dirty="0"/>
              <a:t>Σε ειδικές μάλιστα περιπτώσεις τα ενδιάμεσα προϊόντα μπορεί να είναι τοξίνες ή άλλα προϊόντα μεταβολισμού, που είναι επικίνδυνα για τον ανθρώπινο οργανισμό. Άλλοτε, τέλος, τα τρόφιμα είναι απλοί φορείς παθογόνων μικροβίων για τον άνθρωπο.</a:t>
            </a:r>
          </a:p>
          <a:p>
            <a:r>
              <a:rPr lang="el-GR" sz="2400" dirty="0"/>
              <a:t>Τα ανωτέρω δεν έχουν εφαρμογή στην περίπτωση προϊόντων που υπόκεινται σε ζύμωση, γιατί τότε, το αυξημένο μικροβιακό φορτίο, ανά γραμμάριο υποστρώματος, οφείλεται σε μικρόβια που θα επιτελέσουν τη ζύμωση και είναι δείκτης ορθής μεταχείρισης, από την πλευρά του μικροβιολόγου τροφίμων.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Στόχοι της αρίθμησης των μικροβίων στα τρόφιμα </a:t>
            </a:r>
            <a:r>
              <a:rPr lang="el-GR" sz="4000" dirty="0" smtClean="0"/>
              <a:t>(1 από 3)</a:t>
            </a:r>
            <a:endParaRPr lang="el-GR" sz="4000" dirty="0"/>
          </a:p>
        </p:txBody>
      </p:sp>
      <p:sp>
        <p:nvSpPr>
          <p:cNvPr id="2" name="Ορθογώνιο 1"/>
          <p:cNvSpPr/>
          <p:nvPr/>
        </p:nvSpPr>
        <p:spPr>
          <a:xfrm>
            <a:off x="467544" y="1700808"/>
            <a:ext cx="8219256" cy="4154984"/>
          </a:xfrm>
          <a:prstGeom prst="rect">
            <a:avLst/>
          </a:prstGeom>
        </p:spPr>
        <p:txBody>
          <a:bodyPr wrap="square">
            <a:spAutoFit/>
          </a:bodyPr>
          <a:lstStyle/>
          <a:p>
            <a:r>
              <a:rPr lang="el-GR" sz="2400" dirty="0"/>
              <a:t>Οι στόχοι της αρίθμησης είναι τρεις: </a:t>
            </a:r>
          </a:p>
          <a:p>
            <a:pPr marL="457200" lvl="0" indent="-457200">
              <a:buFont typeface="+mj-lt"/>
              <a:buAutoNum type="arabicPeriod"/>
            </a:pPr>
            <a:r>
              <a:rPr lang="el-GR" sz="2400" dirty="0"/>
              <a:t>Η εκτίμηση του συνολικού μικροβιακού φορτίου, χωρίς να ενδιαφέρουν οι διάφορες κατηγορίες και τα είδη. </a:t>
            </a:r>
          </a:p>
          <a:p>
            <a:pPr marL="457200" lvl="0" indent="-457200">
              <a:buFont typeface="+mj-lt"/>
              <a:buAutoNum type="arabicPeriod"/>
            </a:pPr>
            <a:r>
              <a:rPr lang="el-GR" sz="2400" dirty="0"/>
              <a:t>Η εκτίμηση </a:t>
            </a:r>
            <a:r>
              <a:rPr lang="el-GR" sz="2400" dirty="0" err="1"/>
              <a:t>τοξινογόνων</a:t>
            </a:r>
            <a:r>
              <a:rPr lang="el-GR" sz="2400" dirty="0"/>
              <a:t> μικροβίων στο τρόφιμο. </a:t>
            </a:r>
          </a:p>
          <a:p>
            <a:pPr marL="457200" lvl="0" indent="-457200">
              <a:buFont typeface="+mj-lt"/>
              <a:buAutoNum type="arabicPeriod"/>
            </a:pPr>
            <a:r>
              <a:rPr lang="el-GR" sz="2400" dirty="0"/>
              <a:t>Η ανίχνευση και αρίθμηση παθογόνων για τον άνθρωπο μικροβίων, τα οποία μεταφέρονται παθητικά με το τρόφιμο, χωρίς να μπορούν να πολλαπλασιασθούν και να προξενήσουν σ' αυτό αλλοιώσεις. </a:t>
            </a:r>
          </a:p>
          <a:p>
            <a:r>
              <a:rPr lang="el-GR" sz="2400" dirty="0"/>
              <a:t>Στις δύο τελευταίες περιπτώσεις χρησιμοποιούνται ειδικά θρεπτικά υποστρώματα (εκλεκτικά) και εφαρμόζονται ειδικές τεχνικές.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36815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Στόχοι της αρίθμησης των μικροβίων στα τρόφιμα </a:t>
            </a:r>
            <a:r>
              <a:rPr lang="el-GR" sz="4000" dirty="0" smtClean="0"/>
              <a:t>(2 </a:t>
            </a:r>
            <a:r>
              <a:rPr lang="el-GR" sz="4000" dirty="0"/>
              <a:t>από 3)</a:t>
            </a:r>
          </a:p>
        </p:txBody>
      </p:sp>
      <p:sp>
        <p:nvSpPr>
          <p:cNvPr id="3" name="Ορθογώνιο 2" descr="Το συνολικό μικροβιακό φορτίο με οποιαδήποτε μέθοδο και αν εκτιμηθεί, αναφέρεται σε μια ορισμένη χρονική στιγμή της όλης εμπορικής ζωής του τροφίμου, γιατί υπόκειται σε συνεχείς μεταβολές. Στο κρέας υπό ψύξη παραδείγματος χάριν σημειώνεται αύξηση του μικροβιακού πληθυσμού σε σχέση με την αρχική τιμή, ενώ στα αποξηραμένα και στα κατεψυγμένα τρόφιμα σημειώνεται μείωση. &#10;Σε κάθε χώρο υπάρχουν κανονισμοί, αγορανομικές διατάξεις και κριτήρια (standards), που καθορίζουν, για κάθε προϊόν, τα όρια ανοχής σε μικρόβια. Γενικά, όμως, θα μπορούσε να λεχθεί ότι, ένα τρόφιμο με μικροβιακό φορτίο δέκα στην εβδόμη, δέκα στην ογδόη  μικροβίων ανά γραμμάριο έχει ήδη εισέλθει στο στάδιο της αλλοίωσης. &#10;"/>
          <p:cNvSpPr/>
          <p:nvPr/>
        </p:nvSpPr>
        <p:spPr>
          <a:xfrm>
            <a:off x="467544" y="1628800"/>
            <a:ext cx="8219256" cy="4524315"/>
          </a:xfrm>
          <a:prstGeom prst="rect">
            <a:avLst/>
          </a:prstGeom>
        </p:spPr>
        <p:txBody>
          <a:bodyPr wrap="square">
            <a:spAutoFit/>
          </a:bodyPr>
          <a:lstStyle/>
          <a:p>
            <a:r>
              <a:rPr lang="el-GR" sz="2400" dirty="0"/>
              <a:t>Το συνολικό μικροβιακό φορτίο με οποιαδήποτε μέθοδο και αν εκτιμηθεί, αναφέρεται σε μια ορισμένη χρονική στιγμή της όλης εμπορικής ζωής του τροφίμου, γιατί υπόκειται σε συνεχείς μεταβολές. Στο κρέας υπό ψύξη π.χ. σημειώνεται αύξηση του μικροβιακού πληθυσμού σε σχέση με την αρχική τιμή, ενώ στα αποξηραμένα και στα κατεψυγμένα τρόφιμα σημειώνεται μείωση. </a:t>
            </a:r>
          </a:p>
          <a:p>
            <a:r>
              <a:rPr lang="el-GR" sz="2400" dirty="0"/>
              <a:t>Σε κάθε χώρο υπάρχουν κανονισμοί, αγορανομικές διατάξεις και κριτήρια (</a:t>
            </a:r>
            <a:r>
              <a:rPr lang="el-GR" sz="2400" dirty="0" err="1"/>
              <a:t>standards</a:t>
            </a:r>
            <a:r>
              <a:rPr lang="el-GR" sz="2400" dirty="0"/>
              <a:t>), που καθορίζουν, για κάθε προϊόν, τα όρια ανοχής σε μικρόβια. Γενικά, όμως, θα μπορούσε να λεχθεί ότι, ένα τρόφιμο με μικροβιακό φορτίο 10</a:t>
            </a:r>
            <a:r>
              <a:rPr lang="el-GR" sz="2400" baseline="30000" dirty="0"/>
              <a:t>7 </a:t>
            </a:r>
            <a:r>
              <a:rPr lang="el-GR" sz="2400" dirty="0"/>
              <a:t>- 10</a:t>
            </a:r>
            <a:r>
              <a:rPr lang="el-GR" sz="2400" baseline="30000" dirty="0"/>
              <a:t>8</a:t>
            </a:r>
            <a:r>
              <a:rPr lang="el-GR" sz="2400" dirty="0"/>
              <a:t> μικροβίων ανά γραμμάριο έχει ήδη εισέλθει στο στάδιο της αλλοίωσης.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Στόχοι της αρίθμησης των μικροβίων στα τρόφιμα </a:t>
            </a:r>
            <a:r>
              <a:rPr lang="el-GR" sz="4000" dirty="0" smtClean="0"/>
              <a:t>(3 </a:t>
            </a:r>
            <a:r>
              <a:rPr lang="el-GR" sz="4000" dirty="0"/>
              <a:t>από 3)</a:t>
            </a:r>
          </a:p>
        </p:txBody>
      </p:sp>
      <p:sp>
        <p:nvSpPr>
          <p:cNvPr id="4" name="Ορθογώνιο 3"/>
          <p:cNvSpPr/>
          <p:nvPr/>
        </p:nvSpPr>
        <p:spPr>
          <a:xfrm>
            <a:off x="467544" y="1966188"/>
            <a:ext cx="8219256" cy="3046988"/>
          </a:xfrm>
          <a:prstGeom prst="rect">
            <a:avLst/>
          </a:prstGeom>
        </p:spPr>
        <p:txBody>
          <a:bodyPr wrap="square">
            <a:spAutoFit/>
          </a:bodyPr>
          <a:lstStyle/>
          <a:p>
            <a:r>
              <a:rPr lang="el-GR" sz="2400" dirty="0"/>
              <a:t>Με την εκτίμηση του ολικού μικροβιακού φορτίου μπορούν να γίνουν προβλέψεις για την πιθανή εμπορική ζωή του τροφίμου και να εξαχθούν συμπεράσματα για τις συνθήκες, κάτω από τις οποίες το τρόφιμο επεξεργάστηκε, συσκευάσθηκε και διακινήθηκε ως τον καταναλωτή. Με την ίδια μικροβιακή ανάλυση μπορούν να εντοπιστούν πηγές μόλυνσης και ρύπανσης των τροφίμων σε κάποιο σημείο της γραμμής επεξεργασίας. </a:t>
            </a:r>
            <a:endParaRPr lang="el-GR" sz="2400" dirty="0" smtClean="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Τεχνική μέτρησης </a:t>
            </a:r>
            <a:r>
              <a:rPr lang="el-GR" dirty="0" smtClean="0"/>
              <a:t>ΟΜΧ (1 από 9)</a:t>
            </a:r>
            <a:endParaRPr lang="el-GR" dirty="0"/>
          </a:p>
        </p:txBody>
      </p:sp>
      <p:sp>
        <p:nvSpPr>
          <p:cNvPr id="13" name="Rectangle 3" descr="Θρεπτικό υλικό: &#10;Plate Count Agar (PCA)&#10;Peptone from casein πέντε g&#10;Yeast extract  δυόμιση g&#10;Glucose   ένα g&#10;Agar   δεκαπέντε g&#10;D.W   χίλια ml&#10;pH  εφτά συν πλη μηδέν κόμμα δύο&#10;Αποστείρωση στους εκατόν εικοσι ένα βαθμού κελσίου για δεκαπέντε λεπτά.&#10;"/>
          <p:cNvSpPr>
            <a:spLocks noGrp="1" noChangeArrowheads="1"/>
          </p:cNvSpPr>
          <p:nvPr>
            <p:ph type="body" idx="1"/>
          </p:nvPr>
        </p:nvSpPr>
        <p:spPr>
          <a:xfrm>
            <a:off x="467544" y="1556792"/>
            <a:ext cx="8219256" cy="3960440"/>
          </a:xfrm>
        </p:spPr>
        <p:txBody>
          <a:bodyPr>
            <a:noAutofit/>
          </a:bodyPr>
          <a:lstStyle/>
          <a:p>
            <a:r>
              <a:rPr lang="el-GR" b="0" dirty="0"/>
              <a:t>Θρεπτικό </a:t>
            </a:r>
            <a:r>
              <a:rPr lang="el-GR" b="0" dirty="0" smtClean="0"/>
              <a:t>υλικό: </a:t>
            </a:r>
            <a:endParaRPr lang="el-GR" b="0" dirty="0"/>
          </a:p>
          <a:p>
            <a:pPr marL="342900" indent="-342900">
              <a:buFont typeface="Arial" panose="020B0604020202020204" pitchFamily="34" charset="0"/>
              <a:buChar char="•"/>
            </a:pPr>
            <a:r>
              <a:rPr lang="en-US" b="0" dirty="0"/>
              <a:t>Plate Count Agar</a:t>
            </a:r>
            <a:r>
              <a:rPr lang="el-GR" b="0" dirty="0"/>
              <a:t> (</a:t>
            </a:r>
            <a:r>
              <a:rPr lang="en-US" b="0" dirty="0"/>
              <a:t>PCA</a:t>
            </a:r>
            <a:r>
              <a:rPr lang="el-GR" b="0" dirty="0" smtClean="0"/>
              <a:t>),</a:t>
            </a:r>
            <a:endParaRPr lang="el-GR" b="0" dirty="0"/>
          </a:p>
          <a:p>
            <a:pPr marL="342900" indent="-342900">
              <a:buFont typeface="Arial" panose="020B0604020202020204" pitchFamily="34" charset="0"/>
              <a:buChar char="•"/>
            </a:pPr>
            <a:r>
              <a:rPr lang="en-US" b="0" dirty="0"/>
              <a:t>Peptone from casein</a:t>
            </a:r>
            <a:r>
              <a:rPr lang="en-GB" b="0" dirty="0"/>
              <a:t>	</a:t>
            </a:r>
            <a:r>
              <a:rPr lang="en-GB" b="0" dirty="0" smtClean="0"/>
              <a:t>5,0 </a:t>
            </a:r>
            <a:r>
              <a:rPr lang="en-US" b="0" dirty="0" smtClean="0"/>
              <a:t>g</a:t>
            </a:r>
            <a:r>
              <a:rPr lang="el-GR" b="0" dirty="0" smtClean="0"/>
              <a:t>,</a:t>
            </a:r>
            <a:endParaRPr lang="el-GR" b="0" dirty="0"/>
          </a:p>
          <a:p>
            <a:pPr marL="342900" indent="-342900">
              <a:buFont typeface="Arial" panose="020B0604020202020204" pitchFamily="34" charset="0"/>
              <a:buChar char="•"/>
            </a:pPr>
            <a:r>
              <a:rPr lang="en-US" b="0" dirty="0"/>
              <a:t>Yeast extract</a:t>
            </a:r>
            <a:r>
              <a:rPr lang="en-GB" b="0" dirty="0"/>
              <a:t>		</a:t>
            </a:r>
            <a:r>
              <a:rPr lang="en-GB" b="0" dirty="0" smtClean="0"/>
              <a:t>2,5 </a:t>
            </a:r>
            <a:r>
              <a:rPr lang="en-US" b="0" dirty="0" smtClean="0"/>
              <a:t>g</a:t>
            </a:r>
            <a:r>
              <a:rPr lang="el-GR" b="0" dirty="0" smtClean="0"/>
              <a:t>,</a:t>
            </a:r>
            <a:endParaRPr lang="el-GR" b="0" dirty="0"/>
          </a:p>
          <a:p>
            <a:pPr marL="342900" indent="-342900">
              <a:buFont typeface="Arial" panose="020B0604020202020204" pitchFamily="34" charset="0"/>
              <a:buChar char="•"/>
            </a:pPr>
            <a:r>
              <a:rPr lang="en-US" b="0" dirty="0"/>
              <a:t>Glucose</a:t>
            </a:r>
            <a:r>
              <a:rPr lang="en-GB" b="0" dirty="0"/>
              <a:t>			</a:t>
            </a:r>
            <a:r>
              <a:rPr lang="en-GB" b="0" dirty="0" smtClean="0"/>
              <a:t>1,0 </a:t>
            </a:r>
            <a:r>
              <a:rPr lang="en-US" b="0" dirty="0" smtClean="0"/>
              <a:t>g</a:t>
            </a:r>
            <a:r>
              <a:rPr lang="el-GR" b="0" dirty="0" smtClean="0"/>
              <a:t>,</a:t>
            </a:r>
            <a:endParaRPr lang="el-GR" b="0" dirty="0"/>
          </a:p>
          <a:p>
            <a:pPr marL="342900" indent="-342900">
              <a:buFont typeface="Arial" panose="020B0604020202020204" pitchFamily="34" charset="0"/>
              <a:buChar char="•"/>
            </a:pPr>
            <a:r>
              <a:rPr lang="en-US" b="0" dirty="0"/>
              <a:t>Agar</a:t>
            </a:r>
            <a:r>
              <a:rPr lang="en-GB" b="0" dirty="0"/>
              <a:t>			</a:t>
            </a:r>
            <a:r>
              <a:rPr lang="el-GR" b="0" dirty="0" smtClean="0"/>
              <a:t>	</a:t>
            </a:r>
            <a:r>
              <a:rPr lang="en-GB" b="0" dirty="0" smtClean="0"/>
              <a:t>15,0</a:t>
            </a:r>
            <a:r>
              <a:rPr lang="en-US" b="0" dirty="0" smtClean="0"/>
              <a:t>g</a:t>
            </a:r>
            <a:r>
              <a:rPr lang="el-GR" b="0" dirty="0" smtClean="0"/>
              <a:t>,</a:t>
            </a:r>
            <a:endParaRPr lang="el-GR" b="0" dirty="0"/>
          </a:p>
          <a:p>
            <a:pPr marL="342900" indent="-342900">
              <a:buFont typeface="Arial" panose="020B0604020202020204" pitchFamily="34" charset="0"/>
              <a:buChar char="•"/>
            </a:pPr>
            <a:r>
              <a:rPr lang="en-US" b="0" dirty="0" smtClean="0"/>
              <a:t>Dist</a:t>
            </a:r>
            <a:r>
              <a:rPr lang="en-GB" b="0" dirty="0" smtClean="0"/>
              <a:t>. </a:t>
            </a:r>
            <a:r>
              <a:rPr lang="en-US" b="0" dirty="0" smtClean="0"/>
              <a:t>Water</a:t>
            </a:r>
            <a:r>
              <a:rPr lang="en-GB" b="0" dirty="0"/>
              <a:t>	</a:t>
            </a:r>
            <a:r>
              <a:rPr lang="en-GB" b="0" dirty="0" smtClean="0"/>
              <a:t>	</a:t>
            </a:r>
            <a:r>
              <a:rPr lang="el-GR" b="0" dirty="0" smtClean="0"/>
              <a:t>	</a:t>
            </a:r>
            <a:r>
              <a:rPr lang="en-GB" b="0" dirty="0" smtClean="0"/>
              <a:t>1000,0 </a:t>
            </a:r>
            <a:r>
              <a:rPr lang="en-US" b="0" dirty="0" smtClean="0"/>
              <a:t>ml</a:t>
            </a:r>
            <a:r>
              <a:rPr lang="el-GR" b="0" dirty="0" smtClean="0"/>
              <a:t>,</a:t>
            </a:r>
            <a:endParaRPr lang="el-GR" b="0" dirty="0"/>
          </a:p>
          <a:p>
            <a:pPr marL="342900" indent="-342900">
              <a:buFont typeface="Arial" panose="020B0604020202020204" pitchFamily="34" charset="0"/>
              <a:buChar char="•"/>
            </a:pPr>
            <a:r>
              <a:rPr lang="en-US" b="0" dirty="0"/>
              <a:t>pH</a:t>
            </a:r>
            <a:r>
              <a:rPr lang="en-GB" b="0" dirty="0"/>
              <a:t> </a:t>
            </a:r>
            <a:r>
              <a:rPr lang="el-GR" b="0" dirty="0" smtClean="0"/>
              <a:t>				</a:t>
            </a:r>
            <a:r>
              <a:rPr lang="en-GB" b="0" dirty="0" smtClean="0"/>
              <a:t>7,0 </a:t>
            </a:r>
            <a:r>
              <a:rPr lang="en-GB" b="0" dirty="0"/>
              <a:t>± </a:t>
            </a:r>
            <a:r>
              <a:rPr lang="en-GB" b="0" dirty="0" smtClean="0"/>
              <a:t>0,2</a:t>
            </a:r>
            <a:r>
              <a:rPr lang="el-GR" b="0" dirty="0" smtClean="0"/>
              <a:t>,</a:t>
            </a:r>
            <a:endParaRPr lang="el-GR" b="0" dirty="0"/>
          </a:p>
          <a:p>
            <a:pPr marL="342900" indent="-342900">
              <a:buFont typeface="Arial" panose="020B0604020202020204" pitchFamily="34" charset="0"/>
              <a:buChar char="•"/>
            </a:pPr>
            <a:r>
              <a:rPr lang="el-GR" b="0" dirty="0"/>
              <a:t>Αποστείρωση στους</a:t>
            </a:r>
            <a:r>
              <a:rPr lang="en-GB" b="0" dirty="0"/>
              <a:t> 121 </a:t>
            </a:r>
            <a:r>
              <a:rPr lang="el-GR" b="0" baseline="30000" dirty="0"/>
              <a:t>ο</a:t>
            </a:r>
            <a:r>
              <a:rPr lang="en-GB" b="0" dirty="0"/>
              <a:t>C </a:t>
            </a:r>
            <a:r>
              <a:rPr lang="el-GR" b="0" dirty="0"/>
              <a:t>για</a:t>
            </a:r>
            <a:r>
              <a:rPr lang="en-GB" b="0" dirty="0"/>
              <a:t> 15 </a:t>
            </a:r>
            <a:r>
              <a:rPr lang="en-US" b="0" dirty="0"/>
              <a:t>min</a:t>
            </a:r>
            <a:r>
              <a:rPr lang="en-GB" b="0" dirty="0"/>
              <a:t>.</a:t>
            </a:r>
            <a:endParaRPr 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Τεχνική μέτρησης ΟΜΧ </a:t>
            </a:r>
            <a:r>
              <a:rPr lang="el-GR" sz="4000" dirty="0" smtClean="0"/>
              <a:t>(2 </a:t>
            </a:r>
            <a:r>
              <a:rPr lang="el-GR" sz="4000" dirty="0"/>
              <a:t>από </a:t>
            </a:r>
            <a:r>
              <a:rPr lang="el-GR" sz="4000" dirty="0" smtClean="0"/>
              <a:t>9)</a:t>
            </a:r>
            <a:endParaRPr lang="el-GR" sz="4000" dirty="0"/>
          </a:p>
        </p:txBody>
      </p:sp>
      <p:sp>
        <p:nvSpPr>
          <p:cNvPr id="3" name="Ορθογώνιο 2" descr="Μέτρηση μικροβίων μέσα σε μάζα στερεού θρεπτικού υλικού σε τρυβλία: &#10;Ο εμβολιασμός ενός βακτηριακού εναιωρήματος σε στερεό θρεπτικό υπόστρωμα γίνεται με δύο ποσοτικές τεχνικές: με την τεχνική της επιφανειακής επίστρωσης (spread plate technique) και την τεχνική της ενσωμάτωσης (pour plate technique).&#10;Η τεχνική της επιφανειακής επίστρωσης αφορά εξάπλωση γνωστού όγκου βακτηριακού εναιωρήματος σε στερεό θρεπτικό υλικό. Εφαρμόζεται, γενικά στους αερόβιους μικροοργανισμούς.&#10;Η τεχνική της ενσωμάτωσης αποτελείται από τα εξής στάδια: α) τοποθέτηση γνωστού όγκου βακτηριακού εναιωρήματος σε τρυβλίο και β) απόχυση θρεπτικού υλικού, που περιέχει άγαρ και είναι σε θερμοκρασία σαραντα δύο ως σαραντα πέντε βαθμοι κελσίου (ρευστή κατάσταση). Αυτή η τεχνική εφαρμόζεται στους μικροαερόφιλους και προαιρετικά αναερόβιους μικροοργανισμούς.&#10;"/>
          <p:cNvSpPr/>
          <p:nvPr/>
        </p:nvSpPr>
        <p:spPr>
          <a:xfrm>
            <a:off x="467544" y="1052736"/>
            <a:ext cx="8219256" cy="5170646"/>
          </a:xfrm>
          <a:prstGeom prst="rect">
            <a:avLst/>
          </a:prstGeom>
        </p:spPr>
        <p:txBody>
          <a:bodyPr wrap="square">
            <a:spAutoFit/>
          </a:bodyPr>
          <a:lstStyle/>
          <a:p>
            <a:r>
              <a:rPr lang="el-GR" sz="2200" dirty="0"/>
              <a:t>Μέτρηση μικροβίων μέσα σε μάζα στερεού θρεπτικού υλικού σε </a:t>
            </a:r>
            <a:r>
              <a:rPr lang="el-GR" sz="2200" dirty="0" err="1" smtClean="0"/>
              <a:t>τρυβλία</a:t>
            </a:r>
            <a:r>
              <a:rPr lang="el-GR" sz="2200" dirty="0" smtClean="0"/>
              <a:t>: </a:t>
            </a:r>
            <a:endParaRPr lang="el-GR" sz="2200" dirty="0"/>
          </a:p>
          <a:p>
            <a:pPr marL="342900" indent="-342900">
              <a:buFont typeface="Arial" panose="020B0604020202020204" pitchFamily="34" charset="0"/>
              <a:buChar char="•"/>
            </a:pPr>
            <a:r>
              <a:rPr lang="el-GR" sz="2200" dirty="0"/>
              <a:t>Ο εμβολιασμός ενός </a:t>
            </a:r>
            <a:r>
              <a:rPr lang="el-GR" sz="2200" dirty="0" err="1"/>
              <a:t>βακτηριακού</a:t>
            </a:r>
            <a:r>
              <a:rPr lang="el-GR" sz="2200" dirty="0"/>
              <a:t> εναιωρήματος σε στερεό θρεπτικό υπόστρωμα γίνεται με δύο ποσοτικές τεχνικές: με την τεχνική της επιφανειακής επίστρωσης (</a:t>
            </a:r>
            <a:r>
              <a:rPr lang="en-US" sz="2200" dirty="0"/>
              <a:t>spread plate technique</a:t>
            </a:r>
            <a:r>
              <a:rPr lang="el-GR" sz="2200" dirty="0"/>
              <a:t>) και την τεχνική της ενσωμάτωσης (</a:t>
            </a:r>
            <a:r>
              <a:rPr lang="en-US" sz="2200" dirty="0"/>
              <a:t>pour plate technique</a:t>
            </a:r>
            <a:r>
              <a:rPr lang="el-GR" sz="2200" dirty="0"/>
              <a:t>).</a:t>
            </a:r>
          </a:p>
          <a:p>
            <a:pPr marL="342900" indent="-342900">
              <a:buFont typeface="Arial" panose="020B0604020202020204" pitchFamily="34" charset="0"/>
              <a:buChar char="•"/>
            </a:pPr>
            <a:r>
              <a:rPr lang="el-GR" sz="2200" dirty="0"/>
              <a:t>Η τεχνική της επιφανειακής επίστρωσης αφορά εξάπλωση γνωστού όγκου </a:t>
            </a:r>
            <a:r>
              <a:rPr lang="el-GR" sz="2200" dirty="0" err="1"/>
              <a:t>βακτηριακού</a:t>
            </a:r>
            <a:r>
              <a:rPr lang="el-GR" sz="2200" dirty="0"/>
              <a:t> εναιωρήματος σε στερεό θρεπτικό υλικό. Εφαρμόζεται, γενικά στους αερόβιους μικροοργανισμούς.</a:t>
            </a:r>
          </a:p>
          <a:p>
            <a:pPr marL="342900" indent="-342900">
              <a:buFont typeface="Arial" panose="020B0604020202020204" pitchFamily="34" charset="0"/>
              <a:buChar char="•"/>
            </a:pPr>
            <a:r>
              <a:rPr lang="el-GR" sz="2200" dirty="0"/>
              <a:t>Η τεχνική της ενσωμάτωσης αποτελείται από τα εξής στάδια: α) τοποθέτηση γνωστού όγκου </a:t>
            </a:r>
            <a:r>
              <a:rPr lang="el-GR" sz="2200" dirty="0" err="1"/>
              <a:t>βακτηριακού</a:t>
            </a:r>
            <a:r>
              <a:rPr lang="el-GR" sz="2200" dirty="0"/>
              <a:t> εναιωρήματος σε </a:t>
            </a:r>
            <a:r>
              <a:rPr lang="el-GR" sz="2200" dirty="0" err="1"/>
              <a:t>τρυβλίο</a:t>
            </a:r>
            <a:r>
              <a:rPr lang="el-GR" sz="2200" dirty="0"/>
              <a:t> και β) </a:t>
            </a:r>
            <a:r>
              <a:rPr lang="el-GR" sz="2200" dirty="0" err="1"/>
              <a:t>απόχυση</a:t>
            </a:r>
            <a:r>
              <a:rPr lang="el-GR" sz="2200" dirty="0"/>
              <a:t> θρεπτικού υλικού, που περιέχει </a:t>
            </a:r>
            <a:r>
              <a:rPr lang="el-GR" sz="2200" dirty="0" err="1"/>
              <a:t>άγαρ</a:t>
            </a:r>
            <a:r>
              <a:rPr lang="el-GR" sz="2200" dirty="0"/>
              <a:t> και είναι σε θερμοκρασία 42-45</a:t>
            </a:r>
            <a:r>
              <a:rPr lang="el-GR" sz="2200" dirty="0">
                <a:sym typeface="Symbol"/>
              </a:rPr>
              <a:t></a:t>
            </a:r>
            <a:r>
              <a:rPr lang="en-US" sz="2200" dirty="0"/>
              <a:t>C</a:t>
            </a:r>
            <a:r>
              <a:rPr lang="el-GR" sz="2200" dirty="0"/>
              <a:t> (ρευστή κατάσταση). Αυτή η τεχνική εφαρμόζεται στους </a:t>
            </a:r>
            <a:r>
              <a:rPr lang="el-GR" sz="2200" dirty="0" err="1"/>
              <a:t>μικροαερόφιλους</a:t>
            </a:r>
            <a:r>
              <a:rPr lang="el-GR" sz="2200" dirty="0"/>
              <a:t> και προαιρετικά αναερόβιους μικροοργανισμούς.</a:t>
            </a:r>
            <a:endParaRPr lang="el-GR" sz="2200" dirty="0" smtClean="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Τεχνική μέτρησης ΟΜΧ </a:t>
            </a:r>
            <a:r>
              <a:rPr lang="el-GR" dirty="0" smtClean="0"/>
              <a:t>(3 </a:t>
            </a:r>
            <a:r>
              <a:rPr lang="el-GR" dirty="0"/>
              <a:t>από </a:t>
            </a:r>
            <a:r>
              <a:rPr lang="el-GR" dirty="0" smtClean="0"/>
              <a:t>9)</a:t>
            </a:r>
            <a:endParaRPr lang="el-GR" dirty="0"/>
          </a:p>
        </p:txBody>
      </p:sp>
      <p:sp>
        <p:nvSpPr>
          <p:cNvPr id="2" name="Ορθογώνιο 1" descr="Μέθοδος ενσωμάτωσης:&#10; &#10;Ρευστοποίηση του θρεπτικού υλικού σε υδατόλουτρο που βράζει. Ψύξη στους σαραντα πέντε ως σαραντα εφτά βαθμούς κελσίου. Διανομή ανά ένα ml από το προϊόν-δείγμα, όπως είναι ή από τις αραιώσεις του, σε τρυβλία, με την τεχνική του ενοφθαλμισμού των τρυβλίων. Προσθήκη δώδεκα ως δεκαπέντε ml θρεπτικού υλικού. Προσεκτική ανακίνηση των τρυβλίων, με περιστροφικές κινήσεις και προς τις δύο κατευθύνσεις (προς τη φορά των δεικτών του ωρολογίου και αντίθετα), καθώς επίσης και με σταυροειδείς κινήσεις ή με μηχανικό ανακινητήρα. Παραμονή των τρυβλίων, για στερεοποίηση, σε απόλυτα οριζόντια θέση. Αναστροφή και επώαση των τρυβλίων στους τριανταπέντε ως τριαντα εφτά βαθμούς κελσίου για εβδομηντα δύο ώρες.&#10;"/>
          <p:cNvSpPr/>
          <p:nvPr/>
        </p:nvSpPr>
        <p:spPr>
          <a:xfrm>
            <a:off x="467544" y="974333"/>
            <a:ext cx="8219256" cy="5262979"/>
          </a:xfrm>
          <a:prstGeom prst="rect">
            <a:avLst/>
          </a:prstGeom>
        </p:spPr>
        <p:txBody>
          <a:bodyPr wrap="square">
            <a:spAutoFit/>
          </a:bodyPr>
          <a:lstStyle/>
          <a:p>
            <a:r>
              <a:rPr lang="el-GR" sz="2400" dirty="0"/>
              <a:t>Μέθοδος </a:t>
            </a:r>
            <a:r>
              <a:rPr lang="el-GR" sz="2400" dirty="0" smtClean="0"/>
              <a:t>ενσωμάτωσης:</a:t>
            </a:r>
          </a:p>
          <a:p>
            <a:r>
              <a:rPr lang="el-GR" sz="2400" dirty="0" smtClean="0"/>
              <a:t> </a:t>
            </a:r>
            <a:endParaRPr lang="el-GR" sz="2400" dirty="0"/>
          </a:p>
          <a:p>
            <a:pPr marL="342900" indent="-342900">
              <a:buFont typeface="Arial" panose="020B0604020202020204" pitchFamily="34" charset="0"/>
              <a:buChar char="•"/>
            </a:pPr>
            <a:r>
              <a:rPr lang="el-GR" sz="2400" dirty="0"/>
              <a:t>Ρευστοποίηση του θρεπτικού υλικού σε </a:t>
            </a:r>
            <a:r>
              <a:rPr lang="el-GR" sz="2400" dirty="0" err="1"/>
              <a:t>υδατόλουτρο</a:t>
            </a:r>
            <a:r>
              <a:rPr lang="el-GR" sz="2400" dirty="0"/>
              <a:t> που βράζει. Ψύξη στους 45 - 47 </a:t>
            </a:r>
            <a:r>
              <a:rPr lang="el-GR" sz="2400" baseline="30000" dirty="0" err="1"/>
              <a:t>ο</a:t>
            </a:r>
            <a:r>
              <a:rPr lang="el-GR" sz="2400" dirty="0" err="1"/>
              <a:t>C</a:t>
            </a:r>
            <a:r>
              <a:rPr lang="el-GR" sz="2400" dirty="0"/>
              <a:t>. Διανομή ανά 1,0 m</a:t>
            </a:r>
            <a:r>
              <a:rPr lang="en-US" sz="2400" dirty="0"/>
              <a:t>l</a:t>
            </a:r>
            <a:r>
              <a:rPr lang="el-GR" sz="2400" dirty="0"/>
              <a:t> από το προϊόν-δείγμα, όπως είναι ή από τις αραιώσεις του, σε </a:t>
            </a:r>
            <a:r>
              <a:rPr lang="el-GR" sz="2400" dirty="0" err="1"/>
              <a:t>τρυβλία</a:t>
            </a:r>
            <a:r>
              <a:rPr lang="el-GR" sz="2400" dirty="0"/>
              <a:t>, με την τεχνική του ενοφθαλμισμού των </a:t>
            </a:r>
            <a:r>
              <a:rPr lang="el-GR" sz="2400" dirty="0" err="1"/>
              <a:t>τρυβλίων</a:t>
            </a:r>
            <a:r>
              <a:rPr lang="el-GR" sz="2400" dirty="0"/>
              <a:t>. Προσθήκη 12-15 m</a:t>
            </a:r>
            <a:r>
              <a:rPr lang="en-US" sz="2400" dirty="0"/>
              <a:t>l</a:t>
            </a:r>
            <a:r>
              <a:rPr lang="el-GR" sz="2400" dirty="0"/>
              <a:t> θρεπτικού υλικού. Προσεκτική ανακίνηση των </a:t>
            </a:r>
            <a:r>
              <a:rPr lang="el-GR" sz="2400" dirty="0" err="1"/>
              <a:t>τρυβλίων</a:t>
            </a:r>
            <a:r>
              <a:rPr lang="el-GR" sz="2400" dirty="0"/>
              <a:t>, με περιστροφικές κινήσεις και προς τις δύο κατευθύνσεις (προς τη φορά των δεικτών του ωρολογίου και αντίθετα), καθώς επίσης και με σταυροειδείς κινήσεις ή με μηχανικό </a:t>
            </a:r>
            <a:r>
              <a:rPr lang="el-GR" sz="2400" dirty="0" err="1"/>
              <a:t>ανακινητήρα</a:t>
            </a:r>
            <a:r>
              <a:rPr lang="el-GR" sz="2400" dirty="0"/>
              <a:t>. Παραμονή των </a:t>
            </a:r>
            <a:r>
              <a:rPr lang="el-GR" sz="2400" dirty="0" err="1"/>
              <a:t>τρυβλίων</a:t>
            </a:r>
            <a:r>
              <a:rPr lang="el-GR" sz="2400" dirty="0"/>
              <a:t>, για στερεοποίηση, σε απόλυτα οριζόντια θέση. Αναστροφή και επώαση των </a:t>
            </a:r>
            <a:r>
              <a:rPr lang="el-GR" sz="2400" dirty="0" err="1"/>
              <a:t>τρυβλίων</a:t>
            </a:r>
            <a:r>
              <a:rPr lang="el-GR" sz="2400" dirty="0"/>
              <a:t> στους 35 - 37 </a:t>
            </a:r>
            <a:r>
              <a:rPr lang="el-GR" sz="2400" baseline="30000" dirty="0" err="1"/>
              <a:t>ο</a:t>
            </a:r>
            <a:r>
              <a:rPr lang="el-GR" sz="2400" dirty="0" err="1"/>
              <a:t>C</a:t>
            </a:r>
            <a:r>
              <a:rPr lang="el-GR" sz="2400" dirty="0"/>
              <a:t>, για 48h ή 32 </a:t>
            </a:r>
            <a:r>
              <a:rPr lang="el-GR" sz="2400" baseline="30000" dirty="0" err="1"/>
              <a:t>ο</a:t>
            </a:r>
            <a:r>
              <a:rPr lang="el-GR" sz="2400" dirty="0" err="1"/>
              <a:t>C</a:t>
            </a:r>
            <a:r>
              <a:rPr lang="el-GR" sz="2400" dirty="0"/>
              <a:t>, για 72h.</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900435"/>
          </a:xfrm>
        </p:spPr>
        <p:txBody>
          <a:bodyPr>
            <a:normAutofit/>
          </a:bodyPr>
          <a:lstStyle/>
          <a:p>
            <a:r>
              <a:rPr lang="el-GR" dirty="0"/>
              <a:t>Τεχνική μέτρησης ΟΜΧ </a:t>
            </a:r>
            <a:r>
              <a:rPr lang="el-GR" dirty="0" smtClean="0"/>
              <a:t>(4 </a:t>
            </a:r>
            <a:r>
              <a:rPr lang="el-GR" dirty="0"/>
              <a:t>από </a:t>
            </a:r>
            <a:r>
              <a:rPr lang="el-GR" dirty="0" smtClean="0"/>
              <a:t>9)</a:t>
            </a:r>
            <a:endParaRPr lang="el-GR" dirty="0"/>
          </a:p>
        </p:txBody>
      </p:sp>
      <p:sp>
        <p:nvSpPr>
          <p:cNvPr id="6" name="Ορθογώνιο 5" descr="Μετά την διανομή στα τρυβλία του υλικού που εξετάζεται, η προσθήκη του θρεπτικού υλικού σ' αυτά πρέπει να γίνει το γρηγορότερο δυνατό και σε χρόνο όχι περισσότερο από 10 min. &#10;Το αποτέλεσμα της μέτρησης δεν εκφράζει αριθμό μικροβίων, αλλά αριθμό αποικιών, που αναπτύχθηκαν σε ορισμένο χρόνο και θερμοκρασία, από συγκεκριμένη ποσότητα προϊόντος ( cfu / g ή ml - colony forming units ). &#10;"/>
          <p:cNvSpPr/>
          <p:nvPr/>
        </p:nvSpPr>
        <p:spPr>
          <a:xfrm>
            <a:off x="467544" y="1615440"/>
            <a:ext cx="8208912" cy="2677656"/>
          </a:xfrm>
          <a:prstGeom prst="rect">
            <a:avLst/>
          </a:prstGeom>
        </p:spPr>
        <p:txBody>
          <a:bodyPr wrap="square">
            <a:spAutoFit/>
          </a:bodyPr>
          <a:lstStyle/>
          <a:p>
            <a:r>
              <a:rPr lang="el-GR" sz="2400" dirty="0"/>
              <a:t>Μετά την διανομή στα </a:t>
            </a:r>
            <a:r>
              <a:rPr lang="el-GR" sz="2400" dirty="0" err="1"/>
              <a:t>τρυβλία</a:t>
            </a:r>
            <a:r>
              <a:rPr lang="el-GR" sz="2400" dirty="0"/>
              <a:t> του υλικού που εξετάζεται, η προσθήκη του θρεπτικού υλικού σ' αυτά πρέπει να γίνει το γρηγορότερο δυνατό και σε χρόνο όχι περισσότερο από 10 </a:t>
            </a:r>
            <a:r>
              <a:rPr lang="el-GR" sz="2400" dirty="0" err="1"/>
              <a:t>min</a:t>
            </a:r>
            <a:r>
              <a:rPr lang="el-GR" sz="2400" dirty="0"/>
              <a:t>. </a:t>
            </a:r>
          </a:p>
          <a:p>
            <a:r>
              <a:rPr lang="el-GR" sz="2400" dirty="0"/>
              <a:t>Το αποτέλεσμα της μέτρησης δεν εκφράζει αριθμό μικροβίων, αλλά αριθμό αποικιών, που αναπτύχθηκαν σε ορισμένο χρόνο και θερμοκρασία, από συγκεκριμένη ποσότητα προϊόντος ( </a:t>
            </a:r>
            <a:r>
              <a:rPr lang="el-GR" sz="2400" dirty="0" err="1"/>
              <a:t>cfu</a:t>
            </a:r>
            <a:r>
              <a:rPr lang="el-GR" sz="2400" dirty="0"/>
              <a:t> / </a:t>
            </a:r>
            <a:r>
              <a:rPr lang="en-US" sz="2400" dirty="0"/>
              <a:t>g</a:t>
            </a:r>
            <a:r>
              <a:rPr lang="el-GR" sz="2400" dirty="0"/>
              <a:t> ή m</a:t>
            </a:r>
            <a:r>
              <a:rPr lang="en-US" sz="2400" dirty="0"/>
              <a:t>l</a:t>
            </a:r>
            <a:r>
              <a:rPr lang="el-GR" sz="2400" dirty="0"/>
              <a:t> - </a:t>
            </a:r>
            <a:r>
              <a:rPr lang="el-GR" sz="2400" dirty="0" err="1"/>
              <a:t>colony</a:t>
            </a:r>
            <a:r>
              <a:rPr lang="el-GR" sz="2400" dirty="0"/>
              <a:t> </a:t>
            </a:r>
            <a:r>
              <a:rPr lang="el-GR" sz="2400" dirty="0" err="1"/>
              <a:t>forming</a:t>
            </a:r>
            <a:r>
              <a:rPr lang="el-GR" sz="2400" dirty="0"/>
              <a:t> </a:t>
            </a:r>
            <a:r>
              <a:rPr lang="el-GR" sz="2400" dirty="0" err="1"/>
              <a:t>units</a:t>
            </a:r>
            <a:r>
              <a:rPr lang="el-GR" sz="2400" dirty="0"/>
              <a:t> ).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044451"/>
          </a:xfrm>
        </p:spPr>
        <p:txBody>
          <a:bodyPr>
            <a:noAutofit/>
          </a:bodyPr>
          <a:lstStyle/>
          <a:p>
            <a:r>
              <a:rPr lang="el-GR" sz="4000" dirty="0"/>
              <a:t>Τεχνική μέτρησης ΟΜΧ </a:t>
            </a:r>
            <a:r>
              <a:rPr lang="el-GR" sz="4000" dirty="0" smtClean="0"/>
              <a:t>(5 από 9)</a:t>
            </a:r>
            <a:endParaRPr lang="el-GR" sz="4000" dirty="0"/>
          </a:p>
        </p:txBody>
      </p:sp>
      <p:sp>
        <p:nvSpPr>
          <p:cNvPr id="10" name="TextBox 4" descr="Ο αριθμός των αποικιών που ανευρίσκονται, είναι μικρότερος από τον αριθμό των μικροβίων (ζώντων), που υπάρχουν πραγματικά μέσα στο δείγμα (Total Viable Count-TVC), γιατί: &#10;Τα μικρόβια βρίσκονται μέσα στο &quot;μείγμα&quot; μεμονωμένα, με μορφή αθροισμάτων ή αλυσίδων. &#10;Πιθανόν, τα υποχρεωτικά αερόβια μικρόβια δεν αναπτύσσονται μέσα στη μάζα του θρεπτικού υλικού, από έλλειψη οξυγόνου. &#10;Είναι δυνατό να καταστραφούν τα θερμοευαίσθητα μικρόβια, όταν προστεθεί το θρεπτικό υλικό και μέχρι την ψύξη του (περίπου στους σαραντα πέντε βαθμούς κελσίου).&#10;Μερικά από αυτά δεν αναπτύσσονται στη θερμοκρασία επώασης, που έχει επιλεγεί, σε κάθε περίπτωση. &#10;"/>
          <p:cNvSpPr txBox="1">
            <a:spLocks noChangeArrowheads="1"/>
          </p:cNvSpPr>
          <p:nvPr>
            <p:custDataLst>
              <p:tags r:id="rId3"/>
            </p:custDataLst>
          </p:nvPr>
        </p:nvSpPr>
        <p:spPr bwMode="auto">
          <a:xfrm>
            <a:off x="357956" y="1434256"/>
            <a:ext cx="8318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t>Ο αριθμός των αποικιών που ανευρίσκονται, είναι μικρότερος από τον αριθμό των μικροβίων (ζώντων), που υπάρχουν πραγματικά μέσα στο δείγμα (</a:t>
            </a:r>
            <a:r>
              <a:rPr lang="el-GR" sz="2400" dirty="0" err="1"/>
              <a:t>Total</a:t>
            </a:r>
            <a:r>
              <a:rPr lang="el-GR" sz="2400" dirty="0"/>
              <a:t> </a:t>
            </a:r>
            <a:r>
              <a:rPr lang="el-GR" sz="2400" dirty="0" err="1"/>
              <a:t>Viable</a:t>
            </a:r>
            <a:r>
              <a:rPr lang="el-GR" sz="2400" dirty="0"/>
              <a:t> </a:t>
            </a:r>
            <a:r>
              <a:rPr lang="el-GR" sz="2400" dirty="0" err="1"/>
              <a:t>Count</a:t>
            </a:r>
            <a:r>
              <a:rPr lang="el-GR" sz="2400" dirty="0"/>
              <a:t>-TVC), γιατί: </a:t>
            </a:r>
          </a:p>
          <a:p>
            <a:pPr marL="457200" lvl="0" indent="-457200">
              <a:buFont typeface="+mj-lt"/>
              <a:buAutoNum type="arabicPeriod"/>
            </a:pPr>
            <a:r>
              <a:rPr lang="el-GR" sz="2400" dirty="0"/>
              <a:t>Τα μικρόβια βρίσκονται μέσα στο "μείγμα" μεμονωμένα, με μορφή αθροισμάτων ή αλυσίδων. </a:t>
            </a:r>
          </a:p>
          <a:p>
            <a:pPr marL="457200" lvl="0" indent="-457200">
              <a:buFont typeface="+mj-lt"/>
              <a:buAutoNum type="arabicPeriod"/>
            </a:pPr>
            <a:r>
              <a:rPr lang="el-GR" sz="2400" dirty="0"/>
              <a:t>Πιθανόν, τα υποχρεωτικά αερόβια μικρόβια δεν αναπτύσσονται μέσα στη μάζα του θρεπτικού υλικού, από έλλειψη οξυγόνου. </a:t>
            </a:r>
          </a:p>
          <a:p>
            <a:pPr marL="457200" lvl="0" indent="-457200">
              <a:buFont typeface="+mj-lt"/>
              <a:buAutoNum type="arabicPeriod"/>
            </a:pPr>
            <a:r>
              <a:rPr lang="el-GR" sz="2400" dirty="0"/>
              <a:t>Είναι δυνατό να καταστραφούν τα </a:t>
            </a:r>
            <a:r>
              <a:rPr lang="el-GR" sz="2400" dirty="0" err="1"/>
              <a:t>θερμοευαίσθητα</a:t>
            </a:r>
            <a:r>
              <a:rPr lang="el-GR" sz="2400" dirty="0"/>
              <a:t> μικρόβια, όταν προστεθεί το θρεπτικό υλικό και μέχρι την ψύξη του (~45 </a:t>
            </a:r>
            <a:r>
              <a:rPr lang="el-GR" sz="2400" baseline="30000" dirty="0" err="1"/>
              <a:t>ο</a:t>
            </a:r>
            <a:r>
              <a:rPr lang="el-GR" sz="2400" dirty="0" err="1"/>
              <a:t>C</a:t>
            </a:r>
            <a:r>
              <a:rPr lang="el-GR" sz="2400" dirty="0"/>
              <a:t>).</a:t>
            </a:r>
          </a:p>
          <a:p>
            <a:pPr marL="457200" lvl="0" indent="-457200">
              <a:buFont typeface="+mj-lt"/>
              <a:buAutoNum type="arabicPeriod"/>
            </a:pPr>
            <a:r>
              <a:rPr lang="el-GR" sz="2400" dirty="0"/>
              <a:t>Μερικά από αυτά δεν αναπτύσσονται στη θερμοκρασία επώασης, που έχει επιλεγεί, σε κάθε περίπτωση.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786011"/>
          </a:xfrm>
        </p:spPr>
        <p:txBody>
          <a:bodyPr/>
          <a:lstStyle/>
          <a:p>
            <a:pPr algn="ctr"/>
            <a:r>
              <a:rPr lang="el-GR" dirty="0"/>
              <a:t>Τεχνική μέτρησης ΟΜΧ </a:t>
            </a:r>
            <a:r>
              <a:rPr lang="el-GR" dirty="0" smtClean="0"/>
              <a:t>(6 </a:t>
            </a:r>
            <a:r>
              <a:rPr lang="el-GR" dirty="0"/>
              <a:t>από </a:t>
            </a:r>
            <a:r>
              <a:rPr lang="el-GR" dirty="0" smtClean="0"/>
              <a:t>9)</a:t>
            </a:r>
            <a:endParaRPr lang="el-GR" dirty="0"/>
          </a:p>
        </p:txBody>
      </p:sp>
      <p:sp>
        <p:nvSpPr>
          <p:cNvPr id="11" name="TextBox 4" descr="Ορισμένα. μπορεί να έχουν εκτεθεί σε σχεδόν θανατηφόρες για αυτά συνθήκες, παρόλα αυτά διατηρούν τη ζωτικότητα τους, χωρίς να μπορούν όμως να σχηματίσουν αποικίες. &#10;&#10;Τα μικρόβια αυτά (1, 2, 4, 5) θα αποκατασταθούν στο ακέραιο, αν βρεθούν υπό ευνοϊκές, ώστε να επουλώσουν τα τραύματά τους. &#10;&#10;Μέθοδος επιφανειακής επίστρωσης: &#10;Ρευστοποίηση του θρεπτικού υλικού σε υδατόλουτρο που βράζει. Ψύξη στους σαραντα πέντε ως σαραντα εφτά βαθμούς κελσίου. Απόχυση ποσότητας θρεπτικού υλικού δώδεκα ως δεκαπέντε ml σε κάθε τρυβλίο. Παραμονή των τρυβλίων, για στερεοποίηση, σε απόλυτα οριζόντια θέση. &#10;"/>
          <p:cNvSpPr txBox="1">
            <a:spLocks noChangeArrowheads="1"/>
          </p:cNvSpPr>
          <p:nvPr>
            <p:custDataLst>
              <p:tags r:id="rId3"/>
            </p:custDataLst>
          </p:nvPr>
        </p:nvSpPr>
        <p:spPr bwMode="auto">
          <a:xfrm>
            <a:off x="529406" y="1268760"/>
            <a:ext cx="8147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lvl="0" indent="-457200">
              <a:buFont typeface="+mj-lt"/>
              <a:buAutoNum type="arabicPeriod" startAt="5"/>
            </a:pPr>
            <a:r>
              <a:rPr lang="el-GR" sz="2400" dirty="0"/>
              <a:t>Ορισμένα. μπορεί να έχουν εκτεθεί σε σχεδόν θανατηφόρες για αυτά συνθήκες, παρόλα αυτά διατηρούν τη ζωτικότητα τους, χωρίς να μπορούν όμως να σχηματίσουν αποικίες. </a:t>
            </a:r>
            <a:endParaRPr lang="el-GR" sz="2400" dirty="0" smtClean="0"/>
          </a:p>
          <a:p>
            <a:pPr marL="457200" lvl="0" indent="-457200">
              <a:buFont typeface="+mj-lt"/>
              <a:buAutoNum type="arabicPeriod" startAt="5"/>
            </a:pPr>
            <a:endParaRPr lang="el-GR" sz="2400" dirty="0"/>
          </a:p>
          <a:p>
            <a:r>
              <a:rPr lang="el-GR" sz="2400" dirty="0"/>
              <a:t>Τα μικρόβια αυτά (1, 2, 4, 5) θα αποκατασταθούν στο ακέραιο, αν βρεθούν υπό ευνοϊκές, ώστε να επουλώσουν τα τραύματά τους. </a:t>
            </a:r>
            <a:endParaRPr lang="el-GR" sz="2400" dirty="0" smtClean="0"/>
          </a:p>
          <a:p>
            <a:endParaRPr lang="el-GR" sz="2400" dirty="0"/>
          </a:p>
          <a:p>
            <a:r>
              <a:rPr lang="el-GR" sz="2400" dirty="0"/>
              <a:t>Μέθοδος επιφανειακής </a:t>
            </a:r>
            <a:r>
              <a:rPr lang="el-GR" sz="2400" dirty="0" smtClean="0"/>
              <a:t>επίστρωσης: </a:t>
            </a:r>
            <a:endParaRPr lang="el-GR" sz="2400" dirty="0"/>
          </a:p>
          <a:p>
            <a:pPr marL="342900" indent="-342900">
              <a:buFont typeface="Arial" panose="020B0604020202020204" pitchFamily="34" charset="0"/>
              <a:buChar char="•"/>
            </a:pPr>
            <a:r>
              <a:rPr lang="el-GR" sz="2400" dirty="0"/>
              <a:t>Ρευστοποίηση του θρεπτικού υλικού σε </a:t>
            </a:r>
            <a:r>
              <a:rPr lang="el-GR" sz="2400" dirty="0" err="1"/>
              <a:t>υδατόλουτρο</a:t>
            </a:r>
            <a:r>
              <a:rPr lang="el-GR" sz="2400" dirty="0"/>
              <a:t> που βράζει. Ψύξη στους 45 - 47 </a:t>
            </a:r>
            <a:r>
              <a:rPr lang="el-GR" sz="2400" baseline="30000" dirty="0" err="1"/>
              <a:t>ο</a:t>
            </a:r>
            <a:r>
              <a:rPr lang="el-GR" sz="2400" dirty="0" err="1"/>
              <a:t>C</a:t>
            </a:r>
            <a:r>
              <a:rPr lang="el-GR" sz="2400" dirty="0"/>
              <a:t>. </a:t>
            </a:r>
            <a:r>
              <a:rPr lang="el-GR" sz="2400" dirty="0" err="1"/>
              <a:t>Απόχυση</a:t>
            </a:r>
            <a:r>
              <a:rPr lang="el-GR" sz="2400" dirty="0"/>
              <a:t> ποσότητας θρεπτικού υλικού 12-15 m</a:t>
            </a:r>
            <a:r>
              <a:rPr lang="en-US" sz="2400" dirty="0"/>
              <a:t>l</a:t>
            </a:r>
            <a:r>
              <a:rPr lang="el-GR" sz="2400" dirty="0"/>
              <a:t> σε κάθε </a:t>
            </a:r>
            <a:r>
              <a:rPr lang="el-GR" sz="2400" dirty="0" err="1"/>
              <a:t>τρυβλίο</a:t>
            </a:r>
            <a:r>
              <a:rPr lang="el-GR" sz="2400" dirty="0"/>
              <a:t>. Παραμονή των </a:t>
            </a:r>
            <a:r>
              <a:rPr lang="el-GR" sz="2400" dirty="0" err="1"/>
              <a:t>τρυβλίων</a:t>
            </a:r>
            <a:r>
              <a:rPr lang="el-GR" sz="2400" dirty="0"/>
              <a:t>, για στερεοποίηση, σε απόλυτα οριζόντια θέση.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Τεχνική μέτρησης ΟΜΧ </a:t>
            </a:r>
            <a:r>
              <a:rPr lang="el-GR" sz="4000" dirty="0" smtClean="0"/>
              <a:t>(7 </a:t>
            </a:r>
            <a:r>
              <a:rPr lang="el-GR" sz="4000" dirty="0"/>
              <a:t>από </a:t>
            </a:r>
            <a:r>
              <a:rPr lang="el-GR" sz="4000" dirty="0" smtClean="0"/>
              <a:t>9)</a:t>
            </a:r>
            <a:endParaRPr lang="el-GR" sz="4000" dirty="0"/>
          </a:p>
        </p:txBody>
      </p:sp>
      <p:sp>
        <p:nvSpPr>
          <p:cNvPr id="5" name="Ορθογώνιο 4" descr="Εξάπλωση με τον κρίκο ενοφθαλμισμού μηδεν κόμμα ένα μl δείγματος σε όλη την επιφάνεια του στερεού υποστρώματος κάνοντας κυκλικές κινήσεις. Επώαση των τρυβλίων στους τριαντα πέντε ως τριανταεφτά βαθμούς κελσίου για σαραντα οκτώ ώρες ή τριαντα δύο βαθμούς κελσίου για εβδομήντα δύο ώρες. &#10;&#10;Παρατηρήσεις:&#10;Η εκλεκτικότητα των θρεπτικών υλικών προκαλεί μείωση της ικανότητάς τους για την ανάπτυξη των μικροβίων. Για τον περιορισμό των μειονεκτημάτων απαιτούνται: &#10;Χρησιμοποίηση υλικών, που περιέχουν παράγοντες θρεπτικούς και ανασταλτικούς, καθορισμένης, γνωστής και ελεγμένης ποιότητας. &#10;"/>
          <p:cNvSpPr/>
          <p:nvPr/>
        </p:nvSpPr>
        <p:spPr>
          <a:xfrm>
            <a:off x="467544" y="1280949"/>
            <a:ext cx="8208912" cy="4524315"/>
          </a:xfrm>
          <a:prstGeom prst="rect">
            <a:avLst/>
          </a:prstGeom>
        </p:spPr>
        <p:txBody>
          <a:bodyPr wrap="square">
            <a:spAutoFit/>
          </a:bodyPr>
          <a:lstStyle/>
          <a:p>
            <a:pPr marL="342900" indent="-342900">
              <a:buFont typeface="Arial" panose="020B0604020202020204" pitchFamily="34" charset="0"/>
              <a:buChar char="•"/>
            </a:pPr>
            <a:r>
              <a:rPr lang="el-GR" sz="2400" dirty="0"/>
              <a:t>Εξάπλωση με τον κρίκο ενοφθαλμισμού 0.1 μ</a:t>
            </a:r>
            <a:r>
              <a:rPr lang="en-US" sz="2400" dirty="0"/>
              <a:t>l</a:t>
            </a:r>
            <a:r>
              <a:rPr lang="el-GR" sz="2400" dirty="0"/>
              <a:t> δείγματος σε όλη την επιφάνεια του στερεού υποστρώματος κάνοντας κυκλικές κινήσεις. Επώαση των </a:t>
            </a:r>
            <a:r>
              <a:rPr lang="el-GR" sz="2400" dirty="0" err="1"/>
              <a:t>τρυβλίων</a:t>
            </a:r>
            <a:r>
              <a:rPr lang="el-GR" sz="2400" dirty="0"/>
              <a:t> στους 35 - 37 </a:t>
            </a:r>
            <a:r>
              <a:rPr lang="el-GR" sz="2400" baseline="30000" dirty="0" err="1"/>
              <a:t>ο</a:t>
            </a:r>
            <a:r>
              <a:rPr lang="el-GR" sz="2400" dirty="0" err="1"/>
              <a:t>C</a:t>
            </a:r>
            <a:r>
              <a:rPr lang="el-GR" sz="2400" dirty="0"/>
              <a:t>, για 48h ή 32 </a:t>
            </a:r>
            <a:r>
              <a:rPr lang="el-GR" sz="2400" baseline="30000" dirty="0" err="1"/>
              <a:t>ο</a:t>
            </a:r>
            <a:r>
              <a:rPr lang="el-GR" sz="2400" dirty="0" err="1"/>
              <a:t>C</a:t>
            </a:r>
            <a:r>
              <a:rPr lang="el-GR" sz="2400" dirty="0"/>
              <a:t>, για 72h. </a:t>
            </a:r>
            <a:endParaRPr lang="el-GR" sz="2400" dirty="0" smtClean="0"/>
          </a:p>
          <a:p>
            <a:endParaRPr lang="el-GR" sz="2400" dirty="0"/>
          </a:p>
          <a:p>
            <a:r>
              <a:rPr lang="el-GR" sz="2400" dirty="0" smtClean="0"/>
              <a:t>Παρατηρήσεις:</a:t>
            </a:r>
            <a:endParaRPr lang="el-GR" sz="2400" dirty="0"/>
          </a:p>
          <a:p>
            <a:r>
              <a:rPr lang="el-GR" sz="2400" dirty="0"/>
              <a:t>Η εκλεκτικότητα των θρεπτικών υλικών προκαλεί μείωση της ικανότητάς τους για την ανάπτυξη των μικροβίων. Για τον περιορισμό των μειονεκτημάτων απαιτούνται: </a:t>
            </a:r>
          </a:p>
          <a:p>
            <a:pPr marL="342900" lvl="0" indent="-342900">
              <a:buFont typeface="Wingdings" panose="05000000000000000000" pitchFamily="2" charset="2"/>
              <a:buChar char="§"/>
            </a:pPr>
            <a:r>
              <a:rPr lang="el-GR" sz="2400" dirty="0"/>
              <a:t>Χρησιμοποίηση υλικών, που περιέχουν παράγοντες θρεπτικούς και ανασταλτικούς, καθορισμένης, γνωστής και ελεγμένης ποιότητας.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Τεχνική μέτρησης ΟΜΧ </a:t>
            </a:r>
            <a:r>
              <a:rPr lang="el-GR" dirty="0" smtClean="0"/>
              <a:t>(8 </a:t>
            </a:r>
            <a:r>
              <a:rPr lang="el-GR" dirty="0"/>
              <a:t>από </a:t>
            </a:r>
            <a:r>
              <a:rPr lang="el-GR" dirty="0" smtClean="0"/>
              <a:t>9)</a:t>
            </a:r>
            <a:endParaRPr lang="el-GR" dirty="0"/>
          </a:p>
        </p:txBody>
      </p:sp>
      <p:sp>
        <p:nvSpPr>
          <p:cNvPr id="6" name="2 - Θέση περιεχομένου" descr="Ακριβής καθορισμός της συγκέντρωσης των παραπάνω παραγόντων μέσα στα θρεπτικά υλικά. &#10;'Έλεγχος των θρεπτικών υλικών. με χρησιμοποίηση γνωστών στελεχών μικροβίων. &#10;Επιτρέπεται μια φορά μόνο η ρευστοποίηση στερεού θρεπτικού υλικού και η χρησιμοποίησή του μέσα σε τρείς ώρες, το αργότερο, από την τοποθέτησή του στο υδατόλουτρο, διότι η άσκοπη και επαναλαμβανόμενη υπερθέρμανση των θρεπτικών υλικών προκαλεί μείωση της εκλεκτικότητας και επηρεάζει την εξειδίκευσή τους. &#10;Αν θρεπτικό υλικό, μετά τη ρευστοποίησή του, παρουσιάζει ίζημα, δεν χρησιμοποιείται, ως ακατάλληλο.&#10;"/>
          <p:cNvSpPr>
            <a:spLocks noGrp="1"/>
          </p:cNvSpPr>
          <p:nvPr>
            <p:ph sz="quarter" idx="1"/>
          </p:nvPr>
        </p:nvSpPr>
        <p:spPr>
          <a:xfrm>
            <a:off x="612648" y="1124744"/>
            <a:ext cx="8153400" cy="5040560"/>
          </a:xfrm>
        </p:spPr>
        <p:txBody>
          <a:bodyPr>
            <a:noAutofit/>
          </a:bodyPr>
          <a:lstStyle/>
          <a:p>
            <a:pPr lvl="0">
              <a:buFont typeface="Wingdings" panose="05000000000000000000" pitchFamily="2" charset="2"/>
              <a:buChar char="§"/>
            </a:pPr>
            <a:r>
              <a:rPr lang="el-GR" sz="2400" dirty="0"/>
              <a:t>Ακριβής καθορισμός της συγκέντρωσης των παραπάνω παραγόντων μέσα στα θρεπτικά υλικά. </a:t>
            </a:r>
          </a:p>
          <a:p>
            <a:pPr lvl="0">
              <a:buFont typeface="Wingdings" panose="05000000000000000000" pitchFamily="2" charset="2"/>
              <a:buChar char="§"/>
            </a:pPr>
            <a:r>
              <a:rPr lang="el-GR" sz="2400" dirty="0"/>
              <a:t>'Έλεγχος των θρεπτικών υλικών. με χρησιμοποίηση γνωστών στελεχών μικροβίων. </a:t>
            </a:r>
          </a:p>
          <a:p>
            <a:pPr lvl="0">
              <a:buFont typeface="Wingdings" panose="05000000000000000000" pitchFamily="2" charset="2"/>
              <a:buChar char="§"/>
            </a:pPr>
            <a:r>
              <a:rPr lang="el-GR" sz="2400" dirty="0"/>
              <a:t>Επιτρέπεται μια φορά μόνο η ρευστοποίηση στερεού θρεπτικού υλικού και η χρησιμοποίησή του μέσα σε 3h, το αργότερο, από την τοποθέτησή του στο </a:t>
            </a:r>
            <a:r>
              <a:rPr lang="el-GR" sz="2400" dirty="0" err="1"/>
              <a:t>υδατόλουτρο</a:t>
            </a:r>
            <a:r>
              <a:rPr lang="el-GR" sz="2400" dirty="0"/>
              <a:t>, διότι η άσκοπη και επαναλαμβανόμενη υπερθέρμανση των θρεπτικών υλικών προκαλεί μείωση της εκλεκτικότητας και επηρεάζει την εξειδίκευσή τους. </a:t>
            </a:r>
          </a:p>
          <a:p>
            <a:pPr lvl="0">
              <a:buFont typeface="Wingdings" panose="05000000000000000000" pitchFamily="2" charset="2"/>
              <a:buChar char="§"/>
            </a:pPr>
            <a:r>
              <a:rPr lang="el-GR" sz="2400" dirty="0"/>
              <a:t>Αν θρεπτικό υλικό, μετά τη ρευστοποίησή του, παρουσιάζει ίζημα, δεν χρησιμοποιείται, ως ακατάλληλο.</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Τεχνική μέτρησης ΟΜΧ </a:t>
            </a:r>
            <a:r>
              <a:rPr lang="el-GR" dirty="0" smtClean="0"/>
              <a:t>(9 </a:t>
            </a:r>
            <a:r>
              <a:rPr lang="el-GR" dirty="0"/>
              <a:t>από </a:t>
            </a:r>
            <a:r>
              <a:rPr lang="el-GR" dirty="0" smtClean="0"/>
              <a:t>9)</a:t>
            </a:r>
            <a:endParaRPr lang="el-GR" dirty="0"/>
          </a:p>
        </p:txBody>
      </p:sp>
      <p:pic>
        <p:nvPicPr>
          <p:cNvPr id="8" name="rg_hi" descr="Εικόνα, Τρυβλίο με PCA για μέτρηση ΟΜΧ (οι διαφορετικοί οργανισμοί  που αναπτύσσονται δημιουργούν αποικίες διαφορετικού μεγέθους, σχήματος και χρώματος).&#10;"/>
          <p:cNvPicPr/>
          <p:nvPr/>
        </p:nvPicPr>
        <p:blipFill>
          <a:blip r:embed="rId5" cstate="print"/>
          <a:srcRect/>
          <a:stretch>
            <a:fillRect/>
          </a:stretch>
        </p:blipFill>
        <p:spPr bwMode="auto">
          <a:xfrm>
            <a:off x="2123728" y="980728"/>
            <a:ext cx="5040560" cy="4125942"/>
          </a:xfrm>
          <a:prstGeom prst="rect">
            <a:avLst/>
          </a:prstGeom>
          <a:noFill/>
          <a:ln w="9525">
            <a:noFill/>
            <a:miter lim="800000"/>
            <a:headEnd/>
            <a:tailEnd/>
          </a:ln>
        </p:spPr>
      </p:pic>
      <p:sp>
        <p:nvSpPr>
          <p:cNvPr id="3" name="Ορθογώνιο 2" descr="."/>
          <p:cNvSpPr/>
          <p:nvPr/>
        </p:nvSpPr>
        <p:spPr>
          <a:xfrm>
            <a:off x="503548" y="5108991"/>
            <a:ext cx="8280920" cy="1200329"/>
          </a:xfrm>
          <a:prstGeom prst="rect">
            <a:avLst/>
          </a:prstGeom>
        </p:spPr>
        <p:txBody>
          <a:bodyPr wrap="square">
            <a:spAutoFit/>
          </a:bodyPr>
          <a:lstStyle/>
          <a:p>
            <a:r>
              <a:rPr lang="el-GR" sz="2400" dirty="0" err="1"/>
              <a:t>Τρυβλίο</a:t>
            </a:r>
            <a:r>
              <a:rPr lang="el-GR" sz="2400" dirty="0"/>
              <a:t> με </a:t>
            </a:r>
            <a:r>
              <a:rPr lang="en-US" sz="2400" dirty="0"/>
              <a:t>PCA </a:t>
            </a:r>
            <a:r>
              <a:rPr lang="el-GR" sz="2400" dirty="0"/>
              <a:t>για μέτρηση ΟΜΧ (οι διαφορετικοί οργανισμοί  που αναπτύσσονται δημιουργούν αποικίες διαφορετικού μεγέθους, σχήματος και χρώματος</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518337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Έλεγχος αέρα για παρουσία μικροοργανισμών (1 από 3)</a:t>
            </a:r>
            <a:endParaRPr lang="el-GR" dirty="0"/>
          </a:p>
        </p:txBody>
      </p:sp>
      <p:sp>
        <p:nvSpPr>
          <p:cNvPr id="6" name="2 - Θέση περιεχομένου" descr="Μέθοδος ανοιχτών τρυβλίων (τεχνική της καθίζησης) για καταμέτρηση πληθυσμού μυκήτων ή Ολικής Μεσόφιλης Χλωρίδας (ΟΜΧ) του αέρα:&#10;Τρυβλίο Petri που περιέχει Potato Dextrose agar (για μέτρηση μυκήτων) ή Plate Count Agar (για μέτρηση ΟΜΧ)  αφήνεται ανοιχτό για διάστημα 30 λεπτών (και σε ύψος ενός μέτρου από το δάπεδο) πάνω σε κάποια επιφάνεια. Με τον τρόπο αυτό κάποιοι μικροοργανισμοί του αέρα επικάθονται στην επιφάνεια του υλικού. Ακολουθεί επώαση του τρυβλίου στους εικοσι δύο ως εικοσι πέντε βαθμούς κελσίου για πέντε μέρες για μύκητες, ή στους τριάντα βαθμούς κελσίου για εβδομηντα δύο ώρες για την ΟΜΧ και καταμέτρηση των αποικιών. Πρόκειται για τεχνική απλή και ποιοτική, όχι ποσοτική. &#10;"/>
          <p:cNvSpPr>
            <a:spLocks noGrp="1"/>
          </p:cNvSpPr>
          <p:nvPr>
            <p:ph sz="quarter" idx="1"/>
          </p:nvPr>
        </p:nvSpPr>
        <p:spPr>
          <a:xfrm>
            <a:off x="612648" y="1484784"/>
            <a:ext cx="8153400" cy="4608512"/>
          </a:xfrm>
        </p:spPr>
        <p:txBody>
          <a:bodyPr>
            <a:noAutofit/>
          </a:bodyPr>
          <a:lstStyle/>
          <a:p>
            <a:pPr marL="0" indent="0">
              <a:buNone/>
            </a:pPr>
            <a:r>
              <a:rPr lang="el-GR" sz="2400" dirty="0"/>
              <a:t>Μέθοδος ανοιχτών </a:t>
            </a:r>
            <a:r>
              <a:rPr lang="el-GR" sz="2400" dirty="0" err="1"/>
              <a:t>τρυβλίων</a:t>
            </a:r>
            <a:r>
              <a:rPr lang="el-GR" sz="2400" dirty="0"/>
              <a:t> (τεχνική της καθίζησης) για καταμέτρηση πληθυσμού μυκήτων ή Ολικής </a:t>
            </a:r>
            <a:r>
              <a:rPr lang="el-GR" sz="2400" dirty="0" err="1"/>
              <a:t>Μεσόφιλης</a:t>
            </a:r>
            <a:r>
              <a:rPr lang="el-GR" sz="2400" dirty="0"/>
              <a:t> Χλωρίδας (ΟΜΧ) του </a:t>
            </a:r>
            <a:r>
              <a:rPr lang="el-GR" sz="2400" dirty="0" smtClean="0"/>
              <a:t>αέρα:</a:t>
            </a:r>
            <a:endParaRPr lang="el-GR" sz="2400" dirty="0"/>
          </a:p>
          <a:p>
            <a:r>
              <a:rPr lang="el-GR" sz="2400" dirty="0" err="1"/>
              <a:t>Τρυβλίο</a:t>
            </a:r>
            <a:r>
              <a:rPr lang="el-GR" sz="2400" dirty="0"/>
              <a:t> </a:t>
            </a:r>
            <a:r>
              <a:rPr lang="en-US" sz="2400" dirty="0"/>
              <a:t>Petri</a:t>
            </a:r>
            <a:r>
              <a:rPr lang="el-GR" sz="2400" dirty="0"/>
              <a:t> που περιέχει </a:t>
            </a:r>
            <a:r>
              <a:rPr lang="en-US" sz="2400" dirty="0"/>
              <a:t>Potato Dextrose agar</a:t>
            </a:r>
            <a:r>
              <a:rPr lang="el-GR" sz="2400" dirty="0"/>
              <a:t> (για μέτρηση μυκήτων) ή </a:t>
            </a:r>
            <a:r>
              <a:rPr lang="en-US" sz="2400" dirty="0"/>
              <a:t>Plate Count Agar</a:t>
            </a:r>
            <a:r>
              <a:rPr lang="el-GR" sz="2400" dirty="0"/>
              <a:t> (για μέτρηση ΟΜΧ)  αφήνεται ανοιχτό για διάστημα 30 λεπτών (και σε ύψος ενός μέτρου από το δάπεδο) πάνω σε κάποια επιφάνεια. Με τον τρόπο αυτό κάποιοι μικροοργανισμοί του αέρα επικάθονται στην επιφάνεια του υλικού. Ακολουθεί επώαση του </a:t>
            </a:r>
            <a:r>
              <a:rPr lang="el-GR" sz="2400" dirty="0" err="1"/>
              <a:t>τρυβλίου</a:t>
            </a:r>
            <a:r>
              <a:rPr lang="el-GR" sz="2400" dirty="0"/>
              <a:t> στους 22-25</a:t>
            </a:r>
            <a:r>
              <a:rPr lang="el-GR" sz="2400" baseline="30000" dirty="0"/>
              <a:t> </a:t>
            </a:r>
            <a:r>
              <a:rPr lang="en-US" sz="2400" baseline="30000" dirty="0" err="1"/>
              <a:t>o</a:t>
            </a:r>
            <a:r>
              <a:rPr lang="en-US" sz="2400" dirty="0" err="1"/>
              <a:t>C</a:t>
            </a:r>
            <a:r>
              <a:rPr lang="el-GR" sz="2400" dirty="0"/>
              <a:t> για 5 μέρες για μύκητες, ή στους 30</a:t>
            </a:r>
            <a:r>
              <a:rPr lang="en-US" sz="2400" baseline="30000" dirty="0" err="1"/>
              <a:t>o</a:t>
            </a:r>
            <a:r>
              <a:rPr lang="en-US" sz="2400" dirty="0" err="1"/>
              <a:t>C</a:t>
            </a:r>
            <a:r>
              <a:rPr lang="el-GR" sz="2400" dirty="0"/>
              <a:t> για 72 ώρες για την ΟΜΧ και καταμέτρηση των </a:t>
            </a:r>
            <a:r>
              <a:rPr lang="el-GR" sz="2400" dirty="0" smtClean="0"/>
              <a:t>αποικιών. Πρόκειται </a:t>
            </a:r>
            <a:r>
              <a:rPr lang="el-GR" sz="2400" dirty="0"/>
              <a:t>για τεχνική απλή και ποιοτική, όχι ποσοτική.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51833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Έλεγχος αέρα για παρουσία μικροοργανισμών </a:t>
            </a:r>
            <a:r>
              <a:rPr lang="el-GR" dirty="0" smtClean="0"/>
              <a:t>(2 </a:t>
            </a:r>
            <a:r>
              <a:rPr lang="el-GR" dirty="0"/>
              <a:t>από 3)</a:t>
            </a:r>
          </a:p>
        </p:txBody>
      </p:sp>
      <p:sp>
        <p:nvSpPr>
          <p:cNvPr id="6" name="2 - Θέση περιεχομένου" descr="Μέθοδος αναρρόφησης αέρα σε τρυβλία με αντλία κενού:&#10; &#10;Με τη μέθοδο αυτή γίνεται αναρρόφηση αέρα (κενό) μέσω αντλίας κενού και ο αέρας που αναρροφάται διέρχεται από την επιφάνεια ανοικτού τρυβλίου επιστρωμένου με κατάλληλο στερεό θρεπτικό υπόστρωμα (ανάλογα με το μικροοργανισμό που θέλουμε να προσδιορίσουμε), ώστε οι μικροοργανισμοί του αέρα να επικαθήσουν στην επιφάνεια του τρυβλίου. Η ποσότητα αέρα που διέρχεται από το τρυβλίο μετράται σε λίτρα αέρα ή ως ρυθμός αναρρόφησης αέρα (λίτρα αέρα/λεπτό), και μετά από την επώαση των τρυβλίων τα αποτελέσματα εκφράζονται ως cfu/lt αέρα. &#10;"/>
          <p:cNvSpPr>
            <a:spLocks noGrp="1"/>
          </p:cNvSpPr>
          <p:nvPr>
            <p:ph sz="quarter" idx="1"/>
          </p:nvPr>
        </p:nvSpPr>
        <p:spPr>
          <a:xfrm>
            <a:off x="612648" y="1268760"/>
            <a:ext cx="8153400" cy="5040560"/>
          </a:xfrm>
        </p:spPr>
        <p:txBody>
          <a:bodyPr>
            <a:noAutofit/>
          </a:bodyPr>
          <a:lstStyle/>
          <a:p>
            <a:pPr marL="0" indent="0">
              <a:buNone/>
            </a:pPr>
            <a:r>
              <a:rPr lang="el-GR" sz="2400" dirty="0"/>
              <a:t>Μέθοδος αναρρόφησης αέρα σε </a:t>
            </a:r>
            <a:r>
              <a:rPr lang="el-GR" sz="2400" dirty="0" err="1"/>
              <a:t>τρυβλία</a:t>
            </a:r>
            <a:r>
              <a:rPr lang="el-GR" sz="2400" dirty="0"/>
              <a:t> με αντλία </a:t>
            </a:r>
            <a:r>
              <a:rPr lang="el-GR" sz="2400" dirty="0" smtClean="0"/>
              <a:t>κενού:</a:t>
            </a:r>
            <a:endParaRPr lang="el-GR" sz="2400" dirty="0"/>
          </a:p>
          <a:p>
            <a:pPr marL="0" indent="0">
              <a:buNone/>
            </a:pPr>
            <a:r>
              <a:rPr lang="el-GR" sz="2400" dirty="0"/>
              <a:t> </a:t>
            </a:r>
          </a:p>
          <a:p>
            <a:r>
              <a:rPr lang="el-GR" sz="2400" dirty="0"/>
              <a:t>Με τη μέθοδο αυτή γίνεται αναρρόφηση αέρα (κενό) μέσω αντλίας κενού και ο αέρας που αναρροφάται διέρχεται από την επιφάνεια ανοικτού </a:t>
            </a:r>
            <a:r>
              <a:rPr lang="el-GR" sz="2400" dirty="0" err="1"/>
              <a:t>τρυβλίου</a:t>
            </a:r>
            <a:r>
              <a:rPr lang="el-GR" sz="2400" dirty="0"/>
              <a:t> επιστρωμένου με κατάλληλο στερεό θρεπτικό υπόστρωμα (ανάλογα με το μικροοργανισμό που θέλουμε να προσδιορίσουμε), ώστε οι μικροοργανισμοί του αέρα να επικαθήσουν στην επιφάνεια του </a:t>
            </a:r>
            <a:r>
              <a:rPr lang="el-GR" sz="2400" dirty="0" err="1"/>
              <a:t>τρυβλίου</a:t>
            </a:r>
            <a:r>
              <a:rPr lang="el-GR" sz="2400" dirty="0"/>
              <a:t>. Η ποσότητα αέρα που διέρχεται από το </a:t>
            </a:r>
            <a:r>
              <a:rPr lang="el-GR" sz="2400" dirty="0" err="1"/>
              <a:t>τρυβλίο</a:t>
            </a:r>
            <a:r>
              <a:rPr lang="el-GR" sz="2400" dirty="0"/>
              <a:t> μετράται σε λίτρα αέρα ή ως ρυθμός αναρρόφησης αέρα (λίτρα αέρα/λεπτό), και μετά από την επώαση των </a:t>
            </a:r>
            <a:r>
              <a:rPr lang="el-GR" sz="2400" dirty="0" err="1"/>
              <a:t>τρυβλίων</a:t>
            </a:r>
            <a:r>
              <a:rPr lang="el-GR" sz="2400" dirty="0"/>
              <a:t> τα αποτελέσματα εκφράζονται ως </a:t>
            </a:r>
            <a:r>
              <a:rPr lang="en-US" sz="2400" dirty="0" err="1"/>
              <a:t>cfu</a:t>
            </a:r>
            <a:r>
              <a:rPr lang="el-GR" sz="2400" dirty="0"/>
              <a:t>/</a:t>
            </a:r>
            <a:r>
              <a:rPr lang="en-US" sz="2400" dirty="0" err="1"/>
              <a:t>lt</a:t>
            </a:r>
            <a:r>
              <a:rPr lang="el-GR" sz="2400" dirty="0"/>
              <a:t> αέρα.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51833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3"/>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Έλεγχος αέρα για παρουσία μικροοργανισμών </a:t>
            </a:r>
            <a:r>
              <a:rPr lang="el-GR" dirty="0" smtClean="0"/>
              <a:t>(3 </a:t>
            </a:r>
            <a:r>
              <a:rPr lang="el-GR" dirty="0"/>
              <a:t>από 3)</a:t>
            </a:r>
          </a:p>
        </p:txBody>
      </p:sp>
      <p:pic>
        <p:nvPicPr>
          <p:cNvPr id="8" name="Εικόνα 7" descr="Εικόνα 1, Συσκευή κενού για μέτρηση μικροχλωρίδας του αέρα.&#10;"/>
          <p:cNvPicPr/>
          <p:nvPr/>
        </p:nvPicPr>
        <p:blipFill>
          <a:blip r:embed="rId6" cstate="print"/>
          <a:srcRect/>
          <a:stretch>
            <a:fillRect/>
          </a:stretch>
        </p:blipFill>
        <p:spPr bwMode="auto">
          <a:xfrm>
            <a:off x="893266" y="1484784"/>
            <a:ext cx="3883496" cy="3125001"/>
          </a:xfrm>
          <a:prstGeom prst="rect">
            <a:avLst/>
          </a:prstGeom>
          <a:noFill/>
          <a:ln w="9525">
            <a:noFill/>
            <a:miter lim="800000"/>
            <a:headEnd/>
            <a:tailEnd/>
          </a:ln>
        </p:spPr>
      </p:pic>
      <p:graphicFrame>
        <p:nvGraphicFramePr>
          <p:cNvPr id="5" name="Αντικείμενο 4" descr="Εικόνα 2, Το τρυβλίο τοποθετείται στο εσωτερικό της συσκευής.&#10;"/>
          <p:cNvGraphicFramePr>
            <a:graphicFrameLocks noChangeAspect="1"/>
          </p:cNvGraphicFramePr>
          <p:nvPr>
            <p:extLst>
              <p:ext uri="{D42A27DB-BD31-4B8C-83A1-F6EECF244321}">
                <p14:modId xmlns:p14="http://schemas.microsoft.com/office/powerpoint/2010/main" val="3847027643"/>
              </p:ext>
            </p:extLst>
          </p:nvPr>
        </p:nvGraphicFramePr>
        <p:xfrm>
          <a:off x="5292080" y="1423048"/>
          <a:ext cx="2880320" cy="3186737"/>
        </p:xfrm>
        <a:graphic>
          <a:graphicData uri="http://schemas.openxmlformats.org/presentationml/2006/ole">
            <mc:AlternateContent xmlns:mc="http://schemas.openxmlformats.org/markup-compatibility/2006">
              <mc:Choice xmlns:v="urn:schemas-microsoft-com:vml" Requires="v">
                <p:oleObj spid="_x0000_s1032" name="Picture" r:id="rId7" imgW="2657856" imgH="2935224" progId="Word.Picture.8">
                  <p:embed/>
                </p:oleObj>
              </mc:Choice>
              <mc:Fallback>
                <p:oleObj name="Picture" r:id="rId7" imgW="2657856" imgH="2935224" progId="Word.Picture.8">
                  <p:embed/>
                  <p:pic>
                    <p:nvPicPr>
                      <p:cNvPr id="0" name="Picture 7" descr="Εικόνα 2, Το τρυβλίο τοποθετείται στο εσωτερικό της συσκευής.&#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1423048"/>
                        <a:ext cx="2880320" cy="318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Ορθογώνιο 9" descr="."/>
          <p:cNvSpPr/>
          <p:nvPr/>
        </p:nvSpPr>
        <p:spPr>
          <a:xfrm>
            <a:off x="869652" y="4629520"/>
            <a:ext cx="3907110" cy="830997"/>
          </a:xfrm>
          <a:prstGeom prst="rect">
            <a:avLst/>
          </a:prstGeom>
        </p:spPr>
        <p:txBody>
          <a:bodyPr wrap="square">
            <a:spAutoFit/>
          </a:bodyPr>
          <a:lstStyle/>
          <a:p>
            <a:r>
              <a:rPr lang="el-GR" sz="2400" dirty="0"/>
              <a:t>Συσκευή κενού για μέτρηση </a:t>
            </a:r>
            <a:r>
              <a:rPr lang="el-GR" sz="2400" dirty="0" err="1"/>
              <a:t>μικροχλωρίδας</a:t>
            </a:r>
            <a:r>
              <a:rPr lang="el-GR" sz="2400" dirty="0"/>
              <a:t> του </a:t>
            </a:r>
            <a:r>
              <a:rPr lang="el-GR" sz="2400" dirty="0" smtClean="0"/>
              <a:t>αέρα.</a:t>
            </a:r>
            <a:endParaRPr lang="el-GR" sz="2400" dirty="0"/>
          </a:p>
        </p:txBody>
      </p:sp>
      <p:sp>
        <p:nvSpPr>
          <p:cNvPr id="11" name="Ορθογώνιο 10" descr="."/>
          <p:cNvSpPr/>
          <p:nvPr/>
        </p:nvSpPr>
        <p:spPr>
          <a:xfrm>
            <a:off x="5292080" y="4630205"/>
            <a:ext cx="3024336" cy="1569660"/>
          </a:xfrm>
          <a:prstGeom prst="rect">
            <a:avLst/>
          </a:prstGeom>
        </p:spPr>
        <p:txBody>
          <a:bodyPr wrap="square">
            <a:spAutoFit/>
          </a:bodyPr>
          <a:lstStyle/>
          <a:p>
            <a:r>
              <a:rPr lang="el-GR" sz="2400" dirty="0"/>
              <a:t>Το </a:t>
            </a:r>
            <a:r>
              <a:rPr lang="el-GR" sz="2400" dirty="0" err="1"/>
              <a:t>τρυβλίο</a:t>
            </a:r>
            <a:r>
              <a:rPr lang="el-GR" sz="2400" dirty="0"/>
              <a:t> τοποθετείται στο εσωτερικό της </a:t>
            </a:r>
            <a:r>
              <a:rPr lang="el-GR" sz="2400" dirty="0" smtClean="0"/>
              <a:t>συσκευής.</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2"/>
    </p:custDataLst>
    <p:extLst>
      <p:ext uri="{BB962C8B-B14F-4D97-AF65-F5344CB8AC3E}">
        <p14:creationId xmlns:p14="http://schemas.microsoft.com/office/powerpoint/2010/main" val="3665459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21643"/>
            <a:ext cx="8229600" cy="1883421"/>
          </a:xfrm>
        </p:spPr>
        <p:txBody>
          <a:bodyPr>
            <a:normAutofit/>
          </a:bodyPr>
          <a:lstStyle/>
          <a:p>
            <a:pPr marL="0"/>
            <a:r>
              <a:rPr lang="el-GR" sz="2800" dirty="0" err="1" smtClean="0"/>
              <a:t>Eξοικείωση</a:t>
            </a:r>
            <a:r>
              <a:rPr lang="el-GR" sz="2800" dirty="0" smtClean="0"/>
              <a:t> των φοιτητών με την εργαστηριακή ανάλυση για την καταμέτρηση αερόβιων </a:t>
            </a:r>
            <a:r>
              <a:rPr lang="el-GR" sz="2800" dirty="0" err="1" smtClean="0"/>
              <a:t>μεσόφιλων</a:t>
            </a:r>
            <a:r>
              <a:rPr lang="el-GR" sz="2800" dirty="0" smtClean="0"/>
              <a:t> (ΟΜΧ) και </a:t>
            </a:r>
            <a:r>
              <a:rPr lang="el-GR" sz="2800" dirty="0" err="1" smtClean="0"/>
              <a:t>ψυχρότροφων</a:t>
            </a:r>
            <a:r>
              <a:rPr lang="el-GR" sz="2800" dirty="0" smtClean="0"/>
              <a:t>/ψυχρόφιλων βακτηρίων σε στερεό θρεπτικό υπόστρωμα.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a:t>
            </a:r>
            <a:r>
              <a:rPr lang="el-GR" sz="1400" dirty="0" smtClean="0"/>
              <a:t>με </a:t>
            </a:r>
            <a:r>
              <a:rPr lang="el-GR" sz="1400" dirty="0"/>
              <a:t>ενσωμάτωση ή/και επίστρωση</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539552" y="2431429"/>
            <a:ext cx="8136904" cy="1933675"/>
          </a:xfrm>
        </p:spPr>
        <p:txBody>
          <a:bodyPr>
            <a:noAutofit/>
          </a:bodyPr>
          <a:lstStyle/>
          <a:p>
            <a:pPr>
              <a:buFont typeface="Wingdings" pitchFamily="2" charset="2"/>
              <a:buChar char="§"/>
            </a:pPr>
            <a:r>
              <a:rPr lang="el-GR" dirty="0" smtClean="0"/>
              <a:t>Καταμέτρηση αερόβιων </a:t>
            </a:r>
            <a:r>
              <a:rPr lang="el-GR" dirty="0" err="1" smtClean="0"/>
              <a:t>μεσόφιλων</a:t>
            </a:r>
            <a:r>
              <a:rPr lang="el-GR" dirty="0" smtClean="0"/>
              <a:t> (ΟΜΧ) και </a:t>
            </a:r>
            <a:r>
              <a:rPr lang="el-GR" dirty="0" err="1" smtClean="0"/>
              <a:t>ψυχρότροφων</a:t>
            </a:r>
            <a:r>
              <a:rPr lang="el-GR" dirty="0" smtClean="0"/>
              <a:t>/ψυχρόφιλων βακτηρίων σε στερεό θρεπτικό υπόστρωμα.</a:t>
            </a:r>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r>
              <a:rPr lang="el-GR" dirty="0" smtClean="0"/>
              <a:t>Γενικά (1 από 5)</a:t>
            </a:r>
            <a:endParaRPr lang="el-GR" dirty="0"/>
          </a:p>
        </p:txBody>
      </p:sp>
      <p:sp>
        <p:nvSpPr>
          <p:cNvPr id="23" name="Rectangle 3" descr="Ο πληθυσμός των αερόβιων μεσόφιλων μικροβίων, τα οποία με τη χρήση ορισμένου υποστρώματος και σε ορισμένη θερμοκρασία και χρόνο επώασης (η άριστη θερμοκρασία ανάπτυξής τους είναι μεταξύ τριάντα και τριαντα εφτά βαθμών κελσίου), μπορούν να αναπτυχθούν και να δώσουν από μία ορατή αποικία, χαρακτηρίζεται ως &quot;Ολική Μεσόφιλη Χλωρίδα (ΟΜΧ)&quot; ή &quot;Συνολικός Αριθμός Μεσόφιλων (ΣΑΜ)&quot; , έχει δε ως σκοπό την εκτίμηση της υγιεινής κατάστασης των πρoϊόντων. Η ανεύρεση μεγάλου αριθμού, έστω και μη παθογόνων μικροβίων, φανερώνει συνθήκες επεξεργασίας και συντήρησής τους όχι ικανοποιητικές.&#10;"/>
          <p:cNvSpPr>
            <a:spLocks noGrp="1" noChangeArrowheads="1"/>
          </p:cNvSpPr>
          <p:nvPr>
            <p:ph idx="1"/>
            <p:custDataLst>
              <p:tags r:id="rId3"/>
            </p:custDataLst>
          </p:nvPr>
        </p:nvSpPr>
        <p:spPr>
          <a:xfrm>
            <a:off x="457200" y="1581770"/>
            <a:ext cx="8229600" cy="4151486"/>
          </a:xfrm>
        </p:spPr>
        <p:txBody>
          <a:bodyPr>
            <a:noAutofit/>
          </a:bodyPr>
          <a:lstStyle/>
          <a:p>
            <a:pPr marL="0" indent="0">
              <a:buNone/>
            </a:pPr>
            <a:r>
              <a:rPr lang="el-GR" sz="2400" dirty="0"/>
              <a:t>Ο πληθυσμός των αερόβιων </a:t>
            </a:r>
            <a:r>
              <a:rPr lang="el-GR" sz="2400" dirty="0" err="1"/>
              <a:t>μεσόφιλων</a:t>
            </a:r>
            <a:r>
              <a:rPr lang="el-GR" sz="2400" dirty="0"/>
              <a:t> μικροβίων, τα οποία με τη χρήση ορισμένου υποστρώματος και σε ορισμένη θερμοκρασία και χρόνο επώασης (η άριστη θερμοκρασία ανάπτυξής τους είναι μεταξύ 30 </a:t>
            </a:r>
            <a:r>
              <a:rPr lang="el-GR" sz="2400" baseline="30000" dirty="0" err="1"/>
              <a:t>ο</a:t>
            </a:r>
            <a:r>
              <a:rPr lang="el-GR" sz="2400" dirty="0" err="1"/>
              <a:t>C</a:t>
            </a:r>
            <a:r>
              <a:rPr lang="el-GR" sz="2400" dirty="0"/>
              <a:t> και 37 </a:t>
            </a:r>
            <a:r>
              <a:rPr lang="el-GR" sz="2400" baseline="30000" dirty="0" err="1"/>
              <a:t>ο</a:t>
            </a:r>
            <a:r>
              <a:rPr lang="el-GR" sz="2400" dirty="0" err="1"/>
              <a:t>C</a:t>
            </a:r>
            <a:r>
              <a:rPr lang="el-GR" sz="2400" dirty="0"/>
              <a:t>), μπορούν να αναπτυχθούν και να δώσουν από μία ορατή αποικία, χαρακτηρίζεται ως "Ολική </a:t>
            </a:r>
            <a:r>
              <a:rPr lang="el-GR" sz="2400" dirty="0" err="1"/>
              <a:t>Μεσόφιλη</a:t>
            </a:r>
            <a:r>
              <a:rPr lang="el-GR" sz="2400" dirty="0"/>
              <a:t> Χλωρίδα (ΟΜΧ)" ή "Συνολικός Αριθμός </a:t>
            </a:r>
            <a:r>
              <a:rPr lang="el-GR" sz="2400" dirty="0" err="1"/>
              <a:t>Μεσόφιλων</a:t>
            </a:r>
            <a:r>
              <a:rPr lang="el-GR" sz="2400" dirty="0"/>
              <a:t> (ΣΑΜ)" , έχει δε ως σκοπό την εκτίμηση της υγιεινής κατάστασης των </a:t>
            </a:r>
            <a:r>
              <a:rPr lang="el-GR" sz="2400" dirty="0" err="1"/>
              <a:t>πρoϊόντων</a:t>
            </a:r>
            <a:r>
              <a:rPr lang="el-GR" sz="2400" dirty="0"/>
              <a:t>. Η ανεύρεση μεγάλου αριθμού, έστω και μη παθογόνων μικροβίων, φανερώνει συνθήκες επεξεργασίας και συντήρησής τους όχι ικανοποιητικές.</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dirty="0"/>
              <a:t>Γενικά </a:t>
            </a:r>
            <a:r>
              <a:rPr lang="el-GR" dirty="0" smtClean="0"/>
              <a:t>(2 </a:t>
            </a:r>
            <a:r>
              <a:rPr lang="el-GR" dirty="0"/>
              <a:t>από </a:t>
            </a:r>
            <a:r>
              <a:rPr lang="el-GR" dirty="0" smtClean="0"/>
              <a:t>5)</a:t>
            </a:r>
            <a:endParaRPr lang="el-GR" dirty="0"/>
          </a:p>
        </p:txBody>
      </p:sp>
      <p:sp>
        <p:nvSpPr>
          <p:cNvPr id="9" name="Rectangle 3" descr="Τα τρόφιμα, λόγω της υψηλής περιεκτικότητάς τους σε θρεπτικά συστατικά και της ευκολίας μόλυνσης και ρύπανσής τους είναι πάντοτε φορείς μικροβίων. Ο συνολικός αριθμός μικροβίων, που είναι γνωστός και με το όνομα “μικροβιακό φορτίο”, εκφράζεται ανά γραμμάριο ή κυβικό εκατοστό (ml) τροφίμου, είναι δε μικρότερος ή μεγαλύτερος, ανάλογα με : &#10;τη χημική σύσταση,&#10;τη μηχανική σύσταση ή υφή, &#10;την περιεκτικότητά του σε παράγοντες που παρεμποδίζουν τον πολλαπλασιασμό των, &#10;μικροβίων (αλάτι, συντηρητικά, μπαχαρικά, αντιβιοτικά, και τα λοιπά), &#10;"/>
          <p:cNvSpPr txBox="1">
            <a:spLocks noChangeArrowheads="1"/>
          </p:cNvSpPr>
          <p:nvPr>
            <p:custDataLst>
              <p:tags r:id="rId2"/>
            </p:custDataLst>
          </p:nvPr>
        </p:nvSpPr>
        <p:spPr>
          <a:xfrm>
            <a:off x="467544" y="1124744"/>
            <a:ext cx="8219256" cy="48245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Τα τρόφιμα, λόγω της υψηλής περιεκτικότητάς τους σε θρεπτικά συστατικά και της ευκολίας μόλυνσης και ρύπανσής τους είναι πάντοτε φορείς μικροβίων. Ο συνολικός αριθμός μικροβίων, που είναι γνωστός και με το όνομα “μικροβιακό φορτίο”, εκφράζεται ανά γραμμάριο ή κυβικό εκατοστό (m</a:t>
            </a:r>
            <a:r>
              <a:rPr lang="en-US" sz="2400" dirty="0"/>
              <a:t>l</a:t>
            </a:r>
            <a:r>
              <a:rPr lang="el-GR" sz="2400" dirty="0"/>
              <a:t>) τροφίμου, είναι δε μικρότερος ή μεγαλύτερος, ανάλογα με : </a:t>
            </a:r>
          </a:p>
          <a:p>
            <a:pPr marL="342900" lvl="0" indent="-342900" algn="l">
              <a:buFont typeface="Arial" panose="020B0604020202020204" pitchFamily="34" charset="0"/>
              <a:buChar char="•"/>
            </a:pPr>
            <a:r>
              <a:rPr lang="el-GR" sz="2400" dirty="0"/>
              <a:t>τη χημική </a:t>
            </a:r>
            <a:r>
              <a:rPr lang="el-GR" sz="2400" dirty="0" smtClean="0"/>
              <a:t>σύσταση,</a:t>
            </a:r>
            <a:endParaRPr lang="el-GR" sz="2400" dirty="0"/>
          </a:p>
          <a:p>
            <a:pPr marL="342900" lvl="0" indent="-342900" algn="l">
              <a:buFont typeface="Arial" panose="020B0604020202020204" pitchFamily="34" charset="0"/>
              <a:buChar char="•"/>
            </a:pPr>
            <a:r>
              <a:rPr lang="el-GR" sz="2400" dirty="0"/>
              <a:t>τη μηχανική σύσταση ή </a:t>
            </a:r>
            <a:r>
              <a:rPr lang="el-GR" sz="2400" dirty="0" smtClean="0"/>
              <a:t>υφή, </a:t>
            </a:r>
            <a:endParaRPr lang="el-GR" sz="2400" dirty="0"/>
          </a:p>
          <a:p>
            <a:pPr marL="342900" lvl="0" indent="-342900" algn="l">
              <a:buFont typeface="Arial" panose="020B0604020202020204" pitchFamily="34" charset="0"/>
              <a:buChar char="•"/>
            </a:pPr>
            <a:r>
              <a:rPr lang="el-GR" sz="2400" dirty="0"/>
              <a:t>την περιεκτικότητά του σε παράγοντες που παρεμποδίζουν τον πολλαπλασιασμό </a:t>
            </a:r>
            <a:r>
              <a:rPr lang="el-GR" sz="2400" dirty="0" smtClean="0"/>
              <a:t>των, </a:t>
            </a:r>
            <a:endParaRPr lang="el-GR" sz="2400" dirty="0"/>
          </a:p>
          <a:p>
            <a:pPr marL="342900" indent="-342900" algn="l">
              <a:buFont typeface="Arial" panose="020B0604020202020204" pitchFamily="34" charset="0"/>
              <a:buChar char="•"/>
            </a:pPr>
            <a:r>
              <a:rPr lang="el-GR" sz="2400" dirty="0"/>
              <a:t>μικροβίων (αλάτι, συντηρητικά, μπαχαρικά, αντιβιοτικά, κ.τ.λ</a:t>
            </a:r>
            <a:r>
              <a:rPr lang="el-GR" sz="2400" dirty="0" smtClean="0"/>
              <a:t>.), </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Γενικά </a:t>
            </a:r>
            <a:r>
              <a:rPr lang="el-GR" dirty="0" smtClean="0"/>
              <a:t>(3 </a:t>
            </a:r>
            <a:r>
              <a:rPr lang="el-GR" dirty="0"/>
              <a:t>από </a:t>
            </a:r>
            <a:r>
              <a:rPr lang="el-GR" dirty="0" smtClean="0"/>
              <a:t>5)</a:t>
            </a:r>
            <a:endParaRPr lang="el-GR" dirty="0"/>
          </a:p>
        </p:txBody>
      </p:sp>
      <p:sp>
        <p:nvSpPr>
          <p:cNvPr id="7" name="2 - Θέση περιεχομένου" descr="την περιεκτικότητά του σε υγρασία και κατ' επέκταση την ενεργότητα του νερού&#10;τον βαθμό έκθεσης του τροφίμου σε μόλυνση ή ρύπανση&#10;τον τρόπο επεξεργασίας αλλά και χειρισμού, σε όλο το διάστημα, που μεσολαβεί μεταξύ συγκομιδής ή παραγωγής και της κατανάλωσής του και τα λοιπά.&#10;Γενικά, τα τρόφιμα που έχουν συντηρηθεί κατά τον ένα ή τον άλλο τρόπο (ξήρανση - αφυδάτωση, ψύξη - κατάψυξη, προσθήκη συντηρητικών, ακτινοβόληση, κονσερβοποίηση) φέρουν μικροβιακό φορτίο κατά πολύ μικρότερο από ότι τα μη επεξεργασμένα (πρώτη ύλη). Ακόμη όμως και τα κονσερβοποιημένα τρόφιμα δεν είναι τελείως στείρα.&#10;"/>
          <p:cNvSpPr>
            <a:spLocks noGrp="1"/>
          </p:cNvSpPr>
          <p:nvPr>
            <p:ph idx="1"/>
          </p:nvPr>
        </p:nvSpPr>
        <p:spPr>
          <a:xfrm>
            <a:off x="467544" y="1124744"/>
            <a:ext cx="8219256" cy="5040560"/>
          </a:xfrm>
        </p:spPr>
        <p:txBody>
          <a:bodyPr>
            <a:noAutofit/>
          </a:bodyPr>
          <a:lstStyle/>
          <a:p>
            <a:pPr lvl="0"/>
            <a:r>
              <a:rPr lang="el-GR" sz="2400" dirty="0"/>
              <a:t>την περιεκτικότητά του σε υγρασία και κατ' επέκταση την </a:t>
            </a:r>
            <a:r>
              <a:rPr lang="el-GR" sz="2400" dirty="0" err="1"/>
              <a:t>ενεργότητα</a:t>
            </a:r>
            <a:r>
              <a:rPr lang="el-GR" sz="2400" dirty="0"/>
              <a:t> του νερού</a:t>
            </a:r>
          </a:p>
          <a:p>
            <a:pPr lvl="0"/>
            <a:r>
              <a:rPr lang="el-GR" sz="2400" dirty="0"/>
              <a:t>τον βαθμό έκθεσης του τροφίμου σε μόλυνση ή ρύπανση</a:t>
            </a:r>
          </a:p>
          <a:p>
            <a:pPr lvl="0"/>
            <a:r>
              <a:rPr lang="el-GR" sz="2400" dirty="0"/>
              <a:t>τον τρόπο επεξεργασίας αλλά και χειρισμού, σε όλο το διάστημα, που μεσολαβεί μεταξύ συγκομιδής ή παραγωγής και της κατανάλωσής του κ.τ.λ</a:t>
            </a:r>
            <a:r>
              <a:rPr lang="el-GR" sz="2400" dirty="0" smtClean="0"/>
              <a:t>.</a:t>
            </a:r>
          </a:p>
          <a:p>
            <a:pPr marL="0" lvl="0" indent="0">
              <a:buNone/>
            </a:pPr>
            <a:r>
              <a:rPr lang="el-GR" sz="2400" dirty="0" smtClean="0"/>
              <a:t>Γενικά</a:t>
            </a:r>
            <a:r>
              <a:rPr lang="el-GR" sz="2400" dirty="0"/>
              <a:t>, τα τρόφιμα που έχουν συντηρηθεί κατά τον ένα ή τον άλλο τρόπο (ξήρανση - αφυδάτωση, ψύξη - κατάψυξη, προσθήκη συντηρητικών, ακτινοβόληση, κονσερβοποίηση) φέρουν μικροβιακό φορτίο κατά πολύ μικρότερο από ότι τα μη επεξεργασμένα (πρώτη ύλη). Ακόμη όμως και τα κονσερβοποιημένα τρόφιμα δεν είναι τελείως στείρα.</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Γενικά </a:t>
            </a:r>
            <a:r>
              <a:rPr lang="el-GR" dirty="0" smtClean="0"/>
              <a:t>(4 </a:t>
            </a:r>
            <a:r>
              <a:rPr lang="el-GR" dirty="0"/>
              <a:t>από </a:t>
            </a:r>
            <a:r>
              <a:rPr lang="el-GR" dirty="0" smtClean="0"/>
              <a:t>5)</a:t>
            </a:r>
            <a:endParaRPr lang="el-GR" dirty="0"/>
          </a:p>
        </p:txBody>
      </p:sp>
      <p:sp>
        <p:nvSpPr>
          <p:cNvPr id="2" name="Ορθογώνιο 1"/>
          <p:cNvSpPr/>
          <p:nvPr/>
        </p:nvSpPr>
        <p:spPr>
          <a:xfrm>
            <a:off x="467544" y="1556792"/>
            <a:ext cx="8219256" cy="4154984"/>
          </a:xfrm>
          <a:prstGeom prst="rect">
            <a:avLst/>
          </a:prstGeom>
        </p:spPr>
        <p:txBody>
          <a:bodyPr wrap="square">
            <a:spAutoFit/>
          </a:bodyPr>
          <a:lstStyle/>
          <a:p>
            <a:r>
              <a:rPr lang="el-GR" sz="2400" dirty="0"/>
              <a:t>Το μικροβιακό φορτίο είναι μια μεταβλητή των τροφίμων με ιδιαίτερη σημασία για τον προσδιορισμό της ποιότητας. Είναι ένα ποιοτικό χαρακτηριστικό, η τιμή του οποίου βρίσκεται σε αντίστροφη σχέση με την ποιότητα, γιατί όσο μικρότερο είναι το μικροβιακό φορτίο τόσο καλύτερο, ποιοτικά, είναι το τρόφιμο. Και τούτο, γιατί τα μικρόβια, αναπτυσσόμενα στα τρόφιμα, καταναλώνουν συστατικά, που είναι πολύτιμα για την ορθολογική διατροφή του ανθρώπου, ενώ παράλληλα σχηματίζουν ενδιάμεσα ή τελικά προϊόντα μεταβολισμού, κατά κανόνα δύσοσμα και </a:t>
            </a:r>
            <a:r>
              <a:rPr lang="el-GR" sz="2400" dirty="0" err="1"/>
              <a:t>κακόγευστα</a:t>
            </a:r>
            <a:r>
              <a:rPr lang="el-GR" sz="2400" dirty="0"/>
              <a:t> ή οπωσδήποτε ξένα προς τα κανονικά συστατικά των τροφίμων.</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ΟΜΧ και ΟΨΧ με ενσωμάτωση ή/και επίστρωση</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30/2005 7:04:0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5,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8,5,10,11,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1F4CA3A-F8A2-4712-8354-59F9C52B692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4565</TotalTime>
  <Words>2143</Words>
  <Application>Microsoft Office PowerPoint</Application>
  <PresentationFormat>Προβολή στην οθόνη (4:3)</PresentationFormat>
  <Paragraphs>183</Paragraphs>
  <Slides>26</Slides>
  <Notes>25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28" baseType="lpstr">
      <vt:lpstr>Θέμα του Office</vt:lpstr>
      <vt:lpstr>Picture</vt:lpstr>
      <vt:lpstr>Μικροβιολογία Τροφίμων I</vt:lpstr>
      <vt:lpstr>Άδειες Χρήσης</vt:lpstr>
      <vt:lpstr>Χρηματοδότηση</vt:lpstr>
      <vt:lpstr>Σκοποί  ενότητας</vt:lpstr>
      <vt:lpstr>Περιεχόμενα ενότητας</vt:lpstr>
      <vt:lpstr>Γενικά (1 από 5)</vt:lpstr>
      <vt:lpstr>Γενικά (2 από 5)</vt:lpstr>
      <vt:lpstr>Γενικά (3 από 5)</vt:lpstr>
      <vt:lpstr>Γενικά (4 από 5)</vt:lpstr>
      <vt:lpstr>Γενικά (5 από 5)</vt:lpstr>
      <vt:lpstr>Στόχοι της αρίθμησης των μικροβίων στα τρόφιμα (1 από 3)</vt:lpstr>
      <vt:lpstr>Στόχοι της αρίθμησης των μικροβίων στα τρόφιμα (2 από 3)</vt:lpstr>
      <vt:lpstr>Στόχοι της αρίθμησης των μικροβίων στα τρόφιμα (3 από 3)</vt:lpstr>
      <vt:lpstr>Τεχνική μέτρησης ΟΜΧ (1 από 9)</vt:lpstr>
      <vt:lpstr>Τεχνική μέτρησης ΟΜΧ (2 από 9)</vt:lpstr>
      <vt:lpstr>Τεχνική μέτρησης ΟΜΧ (3 από 9)</vt:lpstr>
      <vt:lpstr>Τεχνική μέτρησης ΟΜΧ (4 από 9)</vt:lpstr>
      <vt:lpstr>Τεχνική μέτρησης ΟΜΧ (5 από 9)</vt:lpstr>
      <vt:lpstr>Τεχνική μέτρησης ΟΜΧ (6 από 9)</vt:lpstr>
      <vt:lpstr>Τεχνική μέτρησης ΟΜΧ (7 από 9)</vt:lpstr>
      <vt:lpstr>Τεχνική μέτρησης ΟΜΧ (8 από 9)</vt:lpstr>
      <vt:lpstr>Τεχνική μέτρησης ΟΜΧ (9 από 9)</vt:lpstr>
      <vt:lpstr>Έλεγχος αέρα για παρουσία μικροοργανισμών (1 από 3)</vt:lpstr>
      <vt:lpstr>Έλεγχος αέρα για παρουσία μικροοργανισμών (2 από 3)</vt:lpstr>
      <vt:lpstr>Έλεγχος αέρα για παρουσία μικροοργανισμών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Καταμέτρηση ΟΜΧ και ΟΨΧ (Μεσόφιλα/Ψυχρότροφα Βακτήρια) με ενσωμάτωση ή/και επίστρωση.</dc:subject>
  <dc:creator>Δρ. Ιωάννης Γιαβάσης</dc:creator>
  <cp:keywords>Καταμέτρηση ΟΜΧ και ΟΨΧ (Μεσόφιλα/Ψυχρότροφα Βακτήρια) με ενσωμάτωση ή/και επίστρωση</cp:keywords>
  <cp:lastModifiedBy>Windows User</cp:lastModifiedBy>
  <cp:revision>407</cp:revision>
  <dcterms:created xsi:type="dcterms:W3CDTF">2012-09-06T09:03:05Z</dcterms:created>
  <dcterms:modified xsi:type="dcterms:W3CDTF">2005-10-02T04:12:41Z</dcterms:modified>
</cp:coreProperties>
</file>