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10.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1.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12.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3.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14.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15.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16.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17.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18.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19.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20.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21.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notesSlides/notesSlide22.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notesSlides/notesSlide23.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notesSlides/notesSlide24.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notesSlides/notesSlide25.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notesSlides/notesSlide26.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notesSlides/notesSlide27.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notesSlides/notesSlide28.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notesSlides/notesSlide29.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notesSlides/notesSlide30.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notesSlides/notesSlide31.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notesSlides/notesSlide32.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notesSlides/notesSlide33.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notesSlides/notesSlide34.xml" ContentType="application/vnd.openxmlformats-officedocument.presentationml.notesSlide+xml"/>
  <Override PartName="/ppt/tags/tag67.xml" ContentType="application/vnd.openxmlformats-officedocument.presentationml.tags+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39"/>
  </p:notesMasterIdLst>
  <p:sldIdLst>
    <p:sldId id="310" r:id="rId3"/>
    <p:sldId id="257" r:id="rId4"/>
    <p:sldId id="259" r:id="rId5"/>
    <p:sldId id="261" r:id="rId6"/>
    <p:sldId id="262" r:id="rId7"/>
    <p:sldId id="264" r:id="rId8"/>
    <p:sldId id="266" r:id="rId9"/>
    <p:sldId id="311" r:id="rId10"/>
    <p:sldId id="274" r:id="rId11"/>
    <p:sldId id="265" r:id="rId12"/>
    <p:sldId id="288" r:id="rId13"/>
    <p:sldId id="277" r:id="rId14"/>
    <p:sldId id="269" r:id="rId15"/>
    <p:sldId id="278" r:id="rId16"/>
    <p:sldId id="270" r:id="rId17"/>
    <p:sldId id="272" r:id="rId18"/>
    <p:sldId id="279" r:id="rId19"/>
    <p:sldId id="273" r:id="rId20"/>
    <p:sldId id="281" r:id="rId21"/>
    <p:sldId id="284" r:id="rId22"/>
    <p:sldId id="282" r:id="rId23"/>
    <p:sldId id="312" r:id="rId24"/>
    <p:sldId id="313" r:id="rId25"/>
    <p:sldId id="314" r:id="rId26"/>
    <p:sldId id="315" r:id="rId27"/>
    <p:sldId id="316" r:id="rId28"/>
    <p:sldId id="317" r:id="rId29"/>
    <p:sldId id="318" r:id="rId30"/>
    <p:sldId id="319" r:id="rId31"/>
    <p:sldId id="320" r:id="rId32"/>
    <p:sldId id="321" r:id="rId33"/>
    <p:sldId id="322" r:id="rId34"/>
    <p:sldId id="323" r:id="rId35"/>
    <p:sldId id="324" r:id="rId36"/>
    <p:sldId id="325" r:id="rId37"/>
    <p:sldId id="280" r:id="rId38"/>
  </p:sldIdLst>
  <p:sldSz cx="9144000" cy="6858000" type="screen4x3"/>
  <p:notesSz cx="6858000" cy="9144000"/>
  <p:custDataLst>
    <p:tags r:id="rId40"/>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08" autoAdjust="0"/>
    <p:restoredTop sz="99339" autoAdjust="0"/>
  </p:normalViewPr>
  <p:slideViewPr>
    <p:cSldViewPr>
      <p:cViewPr>
        <p:scale>
          <a:sx n="50" d="100"/>
          <a:sy n="50" d="100"/>
        </p:scale>
        <p:origin x="-1764" y="-636"/>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2/10/2005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10</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12</a:t>
            </a:fld>
            <a:endParaRPr lang="el-GR"/>
          </a:p>
        </p:txBody>
      </p:sp>
    </p:spTree>
    <p:extLst>
      <p:ext uri="{BB962C8B-B14F-4D97-AF65-F5344CB8AC3E}">
        <p14:creationId xmlns:p14="http://schemas.microsoft.com/office/powerpoint/2010/main" val="4124343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13</a:t>
            </a:fld>
            <a:endParaRPr lang="el-GR"/>
          </a:p>
        </p:txBody>
      </p:sp>
    </p:spTree>
    <p:extLst>
      <p:ext uri="{BB962C8B-B14F-4D97-AF65-F5344CB8AC3E}">
        <p14:creationId xmlns:p14="http://schemas.microsoft.com/office/powerpoint/2010/main" val="307016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14</a:t>
            </a:fld>
            <a:endParaRPr lang="el-GR"/>
          </a:p>
        </p:txBody>
      </p:sp>
    </p:spTree>
    <p:extLst>
      <p:ext uri="{BB962C8B-B14F-4D97-AF65-F5344CB8AC3E}">
        <p14:creationId xmlns:p14="http://schemas.microsoft.com/office/powerpoint/2010/main" val="2185088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15</a:t>
            </a:fld>
            <a:endParaRPr lang="el-GR"/>
          </a:p>
        </p:txBody>
      </p:sp>
    </p:spTree>
    <p:extLst>
      <p:ext uri="{BB962C8B-B14F-4D97-AF65-F5344CB8AC3E}">
        <p14:creationId xmlns:p14="http://schemas.microsoft.com/office/powerpoint/2010/main" val="610261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16</a:t>
            </a:fld>
            <a:endParaRPr lang="el-GR"/>
          </a:p>
        </p:txBody>
      </p:sp>
    </p:spTree>
    <p:extLst>
      <p:ext uri="{BB962C8B-B14F-4D97-AF65-F5344CB8AC3E}">
        <p14:creationId xmlns:p14="http://schemas.microsoft.com/office/powerpoint/2010/main" val="8044804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17</a:t>
            </a:fld>
            <a:endParaRPr lang="el-GR"/>
          </a:p>
        </p:txBody>
      </p:sp>
    </p:spTree>
    <p:extLst>
      <p:ext uri="{BB962C8B-B14F-4D97-AF65-F5344CB8AC3E}">
        <p14:creationId xmlns:p14="http://schemas.microsoft.com/office/powerpoint/2010/main" val="29955853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18</a:t>
            </a:fld>
            <a:endParaRPr lang="el-GR"/>
          </a:p>
        </p:txBody>
      </p:sp>
    </p:spTree>
    <p:extLst>
      <p:ext uri="{BB962C8B-B14F-4D97-AF65-F5344CB8AC3E}">
        <p14:creationId xmlns:p14="http://schemas.microsoft.com/office/powerpoint/2010/main" val="3501566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19</a:t>
            </a:fld>
            <a:endParaRPr lang="el-GR"/>
          </a:p>
        </p:txBody>
      </p:sp>
    </p:spTree>
    <p:extLst>
      <p:ext uri="{BB962C8B-B14F-4D97-AF65-F5344CB8AC3E}">
        <p14:creationId xmlns:p14="http://schemas.microsoft.com/office/powerpoint/2010/main" val="18417991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20</a:t>
            </a:fld>
            <a:endParaRPr lang="el-GR"/>
          </a:p>
        </p:txBody>
      </p:sp>
    </p:spTree>
    <p:extLst>
      <p:ext uri="{BB962C8B-B14F-4D97-AF65-F5344CB8AC3E}">
        <p14:creationId xmlns:p14="http://schemas.microsoft.com/office/powerpoint/2010/main" val="2268669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21</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22</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23</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24</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25</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26</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27</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28</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29</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30</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31</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32</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33</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34</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35</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36</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9</a:t>
            </a:fld>
            <a:endParaRPr lang="el-GR"/>
          </a:p>
        </p:txBody>
      </p:sp>
    </p:spTree>
    <p:extLst>
      <p:ext uri="{BB962C8B-B14F-4D97-AF65-F5344CB8AC3E}">
        <p14:creationId xmlns:p14="http://schemas.microsoft.com/office/powerpoint/2010/main" val="981724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http://www.edulll.gr/" TargetMode="External"/><Relationship Id="rId5" Type="http://schemas.openxmlformats.org/officeDocument/2006/relationships/image" Target="../media/image1.jpeg"/><Relationship Id="rId4" Type="http://schemas.openxmlformats.org/officeDocument/2006/relationships/hyperlink" Target="http://www.teilar.gr/"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6.xml"/><Relationship Id="rId1" Type="http://schemas.openxmlformats.org/officeDocument/2006/relationships/tags" Target="../tags/tag15.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notesSlide" Target="../notesSlides/notesSlide17.xml"/><Relationship Id="rId4"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notesSlide" Target="../notesSlides/notesSlide18.xml"/><Relationship Id="rId4"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8.xml"/><Relationship Id="rId1" Type="http://schemas.openxmlformats.org/officeDocument/2006/relationships/tags" Target="../tags/tag37.xml"/><Relationship Id="rId4"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0.xml"/><Relationship Id="rId1" Type="http://schemas.openxmlformats.org/officeDocument/2006/relationships/tags" Target="../tags/tag39.xml"/><Relationship Id="rId4"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4.xml"/><Relationship Id="rId1" Type="http://schemas.openxmlformats.org/officeDocument/2006/relationships/tags" Target="../tags/tag43.xml"/><Relationship Id="rId4"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6.xml"/><Relationship Id="rId1" Type="http://schemas.openxmlformats.org/officeDocument/2006/relationships/tags" Target="../tags/tag45.xml"/><Relationship Id="rId4"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8.xml"/><Relationship Id="rId1" Type="http://schemas.openxmlformats.org/officeDocument/2006/relationships/tags" Target="../tags/tag47.xml"/><Relationship Id="rId4"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image" Target="../media/image8.png"/><Relationship Id="rId4"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2.xml"/><Relationship Id="rId1" Type="http://schemas.openxmlformats.org/officeDocument/2006/relationships/tags" Target="../tags/tag51.xml"/><Relationship Id="rId4"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4.xml"/><Relationship Id="rId1" Type="http://schemas.openxmlformats.org/officeDocument/2006/relationships/tags" Target="../tags/tag53.xml"/><Relationship Id="rId4"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2.jpeg"/><Relationship Id="rId4" Type="http://schemas.openxmlformats.org/officeDocument/2006/relationships/hyperlink" Target="http://www.edulll.gr/" TargetMode="Externa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6.xml"/><Relationship Id="rId1" Type="http://schemas.openxmlformats.org/officeDocument/2006/relationships/tags" Target="../tags/tag55.xml"/><Relationship Id="rId5" Type="http://schemas.openxmlformats.org/officeDocument/2006/relationships/image" Target="../media/image9.png"/><Relationship Id="rId4"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8.xml"/><Relationship Id="rId1" Type="http://schemas.openxmlformats.org/officeDocument/2006/relationships/tags" Target="../tags/tag57.xml"/><Relationship Id="rId4"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0.xml"/><Relationship Id="rId1" Type="http://schemas.openxmlformats.org/officeDocument/2006/relationships/tags" Target="../tags/tag59.xml"/><Relationship Id="rId4"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2.xml"/><Relationship Id="rId1" Type="http://schemas.openxmlformats.org/officeDocument/2006/relationships/tags" Target="../tags/tag61.xml"/><Relationship Id="rId4"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4.xml"/><Relationship Id="rId1" Type="http://schemas.openxmlformats.org/officeDocument/2006/relationships/tags" Target="../tags/tag63.xml"/><Relationship Id="rId4"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6.xml"/><Relationship Id="rId1" Type="http://schemas.openxmlformats.org/officeDocument/2006/relationships/tags" Target="../tags/tag65.xml"/><Relationship Id="rId5" Type="http://schemas.openxmlformats.org/officeDocument/2006/relationships/image" Target="../media/image10.png"/><Relationship Id="rId4"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67.xml"/><Relationship Id="rId6" Type="http://schemas.openxmlformats.org/officeDocument/2006/relationships/hyperlink" Target="http://www.edulll.gr/" TargetMode="Externa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όνα Τεχνολογικό Εκπαιδευτικό Ίδρυμα Θεσσαλίας">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nvPr>
        </p:nvSpPr>
        <p:spPr>
          <a:xfrm>
            <a:off x="685800" y="1382911"/>
            <a:ext cx="7772400" cy="1470025"/>
          </a:xfrm>
        </p:spPr>
        <p:txBody>
          <a:bodyPr/>
          <a:lstStyle/>
          <a:p>
            <a:r>
              <a:rPr lang="el-GR" dirty="0">
                <a:latin typeface="Arial" charset="0"/>
                <a:cs typeface="Arial" charset="0"/>
              </a:rPr>
              <a:t>Μικροβιολογία </a:t>
            </a:r>
            <a:r>
              <a:rPr lang="el-GR" dirty="0" smtClean="0">
                <a:latin typeface="Arial" charset="0"/>
                <a:cs typeface="Arial" charset="0"/>
              </a:rPr>
              <a:t>Τροφίμων </a:t>
            </a:r>
            <a:r>
              <a:rPr lang="en-GB" dirty="0" smtClean="0">
                <a:latin typeface="Arial" charset="0"/>
                <a:cs typeface="Arial" charset="0"/>
              </a:rPr>
              <a:t>I</a:t>
            </a:r>
            <a:endParaRPr lang="el-GR" dirty="0"/>
          </a:p>
        </p:txBody>
      </p:sp>
      <p:sp>
        <p:nvSpPr>
          <p:cNvPr id="3" name="Υπότιτλος 2" descr="Διδάκτωρ Ηλίας Κ. Σάββας, &#10;Αναπληρωτής Καθηγητής,&#10;Τμήμα Μηχανικών Πληροφορικής Τεχνολογικής Εκπαίδευσης,&#10;Tεχνολογικό Εκπαιδευτικό Ίδρυμα Θεσσαλίας&#10;"/>
          <p:cNvSpPr>
            <a:spLocks noGrp="1"/>
          </p:cNvSpPr>
          <p:nvPr>
            <p:ph type="subTitle" idx="1"/>
          </p:nvPr>
        </p:nvSpPr>
        <p:spPr>
          <a:xfrm>
            <a:off x="683568" y="2636912"/>
            <a:ext cx="7776864" cy="4056856"/>
          </a:xfrm>
        </p:spPr>
        <p:txBody>
          <a:bodyPr>
            <a:noAutofit/>
          </a:bodyPr>
          <a:lstStyle/>
          <a:p>
            <a:r>
              <a:rPr lang="el-GR" sz="2800" b="1" dirty="0" smtClean="0"/>
              <a:t>Ενότητα </a:t>
            </a:r>
            <a:r>
              <a:rPr lang="en-US" sz="2800" b="1" dirty="0"/>
              <a:t>8</a:t>
            </a:r>
            <a:r>
              <a:rPr lang="el-GR" sz="2800" b="1" dirty="0" smtClean="0"/>
              <a:t>:</a:t>
            </a:r>
            <a:r>
              <a:rPr lang="en-US" sz="2800" dirty="0" smtClean="0"/>
              <a:t> </a:t>
            </a:r>
            <a:r>
              <a:rPr lang="el-GR" sz="2600" dirty="0"/>
              <a:t>Περιγραφή και Χρήση μικροσκοπίου-Απλές χρώσεις </a:t>
            </a:r>
            <a:r>
              <a:rPr lang="el-GR" sz="2600" dirty="0" smtClean="0"/>
              <a:t>ζύμες-μύκητες </a:t>
            </a:r>
            <a:r>
              <a:rPr lang="el-GR" sz="2600" dirty="0"/>
              <a:t>και μελέτη μορφολογίας </a:t>
            </a:r>
            <a:r>
              <a:rPr lang="el-GR" sz="2600" dirty="0" err="1" smtClean="0"/>
              <a:t>προκαρυωτικών</a:t>
            </a:r>
            <a:r>
              <a:rPr lang="el-GR" sz="2600" dirty="0" smtClean="0"/>
              <a:t> και </a:t>
            </a:r>
            <a:r>
              <a:rPr lang="el-GR" sz="2600" dirty="0" err="1" smtClean="0"/>
              <a:t>ευκαρυωτικών</a:t>
            </a:r>
            <a:r>
              <a:rPr lang="el-GR" sz="2600" dirty="0" smtClean="0"/>
              <a:t> </a:t>
            </a:r>
            <a:r>
              <a:rPr lang="el-GR" sz="2600" dirty="0"/>
              <a:t>μικροοργανισμών</a:t>
            </a:r>
            <a:r>
              <a:rPr lang="el-GR" sz="2800" dirty="0" smtClean="0"/>
              <a:t>.</a:t>
            </a:r>
            <a:endParaRPr lang="en-US" sz="28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cs typeface="Arial" charset="0"/>
              </a:rPr>
              <a:t>Δρ. Ιωάννης </a:t>
            </a:r>
            <a:r>
              <a:rPr lang="el-GR" sz="2800" dirty="0" err="1">
                <a:cs typeface="Arial" charset="0"/>
              </a:rPr>
              <a:t>Γιαβάσης</a:t>
            </a:r>
            <a:r>
              <a:rPr lang="fi-FI" sz="2800" dirty="0" smtClean="0"/>
              <a:t>, </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cs typeface="Arial" charset="0"/>
              </a:rPr>
              <a:t>Ε</a:t>
            </a:r>
            <a:r>
              <a:rPr lang="el-GR" sz="2800" dirty="0" smtClean="0">
                <a:cs typeface="Arial" charset="0"/>
              </a:rPr>
              <a:t>πίκουρος </a:t>
            </a:r>
            <a:r>
              <a:rPr lang="el-GR" sz="2800" dirty="0">
                <a:cs typeface="Arial" charset="0"/>
              </a:rPr>
              <a:t>Καθηγητής</a:t>
            </a:r>
            <a:r>
              <a:rPr lang="fi-FI" sz="2800" dirty="0" smtClean="0"/>
              <a:t>,</a:t>
            </a:r>
            <a:endParaRPr lang="fi-FI" sz="2800" dirty="0"/>
          </a:p>
          <a:p>
            <a:pPr>
              <a:lnSpc>
                <a:spcPct val="90000"/>
              </a:lnSpc>
            </a:pPr>
            <a:r>
              <a:rPr lang="el-GR" sz="2800" dirty="0">
                <a:cs typeface="Arial" charset="0"/>
              </a:rPr>
              <a:t>Τμήμα Τεχνολογίας </a:t>
            </a:r>
            <a:r>
              <a:rPr lang="el-GR" sz="2800" dirty="0" smtClean="0">
                <a:cs typeface="Arial" charset="0"/>
              </a:rPr>
              <a:t>Τροφίμων</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6"/>
          </p:cNvPr>
          <p:cNvPicPr>
            <a:picLocks noChangeAspect="1" noChangeArrowheads="1"/>
          </p:cNvPicPr>
          <p:nvPr/>
        </p:nvPicPr>
        <p:blipFill>
          <a:blip r:embed="rId7" cstate="print"/>
          <a:srcRect/>
          <a:stretch>
            <a:fillRect/>
          </a:stretch>
        </p:blipFill>
        <p:spPr bwMode="auto">
          <a:xfrm>
            <a:off x="2416856" y="5643487"/>
            <a:ext cx="4310289" cy="1025873"/>
          </a:xfrm>
          <a:prstGeom prst="rect">
            <a:avLst/>
          </a:prstGeom>
          <a:noFill/>
        </p:spPr>
      </p:pic>
    </p:spTree>
    <p:custDataLst>
      <p:tags r:id="rId1"/>
    </p:custDataLst>
    <p:extLst>
      <p:ext uri="{BB962C8B-B14F-4D97-AF65-F5344CB8AC3E}">
        <p14:creationId xmlns:p14="http://schemas.microsoft.com/office/powerpoint/2010/main" val="1839721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467544" y="-27384"/>
            <a:ext cx="8219256" cy="1224136"/>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Μηχανικό μέρος ή </a:t>
            </a:r>
            <a:r>
              <a:rPr lang="el-GR" dirty="0" err="1"/>
              <a:t>στατό</a:t>
            </a:r>
            <a:r>
              <a:rPr lang="en-US" dirty="0"/>
              <a:t> </a:t>
            </a:r>
            <a:r>
              <a:rPr lang="el-GR" dirty="0" smtClean="0"/>
              <a:t>(4 </a:t>
            </a:r>
            <a:r>
              <a:rPr lang="el-GR" dirty="0"/>
              <a:t>από 4) </a:t>
            </a:r>
          </a:p>
        </p:txBody>
      </p:sp>
      <p:sp>
        <p:nvSpPr>
          <p:cNvPr id="2" name="Ορθογώνιο 1"/>
          <p:cNvSpPr/>
          <p:nvPr/>
        </p:nvSpPr>
        <p:spPr>
          <a:xfrm>
            <a:off x="467544" y="836712"/>
            <a:ext cx="8219256" cy="5575052"/>
          </a:xfrm>
          <a:prstGeom prst="rect">
            <a:avLst/>
          </a:prstGeom>
        </p:spPr>
        <p:txBody>
          <a:bodyPr wrap="square">
            <a:spAutoFit/>
          </a:bodyPr>
          <a:lstStyle/>
          <a:p>
            <a:pPr>
              <a:lnSpc>
                <a:spcPct val="150000"/>
              </a:lnSpc>
            </a:pPr>
            <a:r>
              <a:rPr lang="el-GR" sz="2400" dirty="0"/>
              <a:t>6. Την </a:t>
            </a:r>
            <a:r>
              <a:rPr lang="el-GR" sz="2400" dirty="0" err="1"/>
              <a:t>αντικειμενοφόρο</a:t>
            </a:r>
            <a:r>
              <a:rPr lang="el-GR" sz="2400" dirty="0"/>
              <a:t> τράπεζα. Η </a:t>
            </a:r>
            <a:r>
              <a:rPr lang="el-GR" sz="2400" dirty="0" err="1"/>
              <a:t>αντικειμενοφόρος</a:t>
            </a:r>
            <a:r>
              <a:rPr lang="el-GR" sz="2400" dirty="0"/>
              <a:t> τράπεζα είναι μια μετάλλινη πλάκα που φέρει άνοιγμα στο κέντρο, για να περνούν οι φωτεινές ακτίνες και </a:t>
            </a:r>
            <a:r>
              <a:rPr lang="el-GR" sz="2400" dirty="0" err="1"/>
              <a:t>πρooρίζεται</a:t>
            </a:r>
            <a:r>
              <a:rPr lang="el-GR" sz="2400" dirty="0"/>
              <a:t> για την </a:t>
            </a:r>
            <a:r>
              <a:rPr lang="el-GR" sz="2400" dirty="0" err="1"/>
              <a:t>τoπoθέτηση</a:t>
            </a:r>
            <a:r>
              <a:rPr lang="el-GR" sz="2400" dirty="0"/>
              <a:t> του παρασκευάσματος. Το παρασκεύασμα στερεώνεται πάνω στην πλάκα ή με δύο ελάσματα, οπότε μένει ακίνητο, ή με ειδικό σύστημα που μετακινείται μαζί με το παρασκεύασμα εμπρός-πίσω και δεξιά-αριστερά με τη βοήθεια δύο κοχλιών. </a:t>
            </a:r>
          </a:p>
          <a:p>
            <a:pPr>
              <a:lnSpc>
                <a:spcPct val="150000"/>
              </a:lnSpc>
            </a:pPr>
            <a:r>
              <a:rPr lang="el-GR" sz="2400" dirty="0"/>
              <a:t>Η μετακίνηση του παρασκευάσματος έχει μεγάλη σημασία γιατί επιτρέπει την εξέταση όλης της επιφάνειάς του. </a:t>
            </a:r>
          </a:p>
        </p:txBody>
      </p:sp>
      <p:sp>
        <p:nvSpPr>
          <p:cNvPr id="6"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Περιγραφή και Χρήση μικροσκοπίου-Απλές χρώσεις ζύμες-μύκητες</a:t>
            </a:r>
            <a:endParaRPr lang="en-US" sz="1400" dirty="0"/>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val="4999550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467544" y="44625"/>
            <a:ext cx="8219256" cy="1152128"/>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r>
              <a:rPr lang="el-GR" dirty="0"/>
              <a:t>Οπτικό </a:t>
            </a:r>
            <a:r>
              <a:rPr lang="el-GR" dirty="0" smtClean="0"/>
              <a:t>μέρος (1 από 6) </a:t>
            </a:r>
            <a:endParaRPr lang="el-GR" dirty="0"/>
          </a:p>
        </p:txBody>
      </p:sp>
      <p:sp>
        <p:nvSpPr>
          <p:cNvPr id="2" name="Ορθογώνιο 1"/>
          <p:cNvSpPr/>
          <p:nvPr/>
        </p:nvSpPr>
        <p:spPr>
          <a:xfrm>
            <a:off x="467544" y="1052736"/>
            <a:ext cx="8219256" cy="5262979"/>
          </a:xfrm>
          <a:prstGeom prst="rect">
            <a:avLst/>
          </a:prstGeom>
        </p:spPr>
        <p:txBody>
          <a:bodyPr wrap="square">
            <a:spAutoFit/>
          </a:bodyPr>
          <a:lstStyle/>
          <a:p>
            <a:r>
              <a:rPr lang="el-GR" sz="2400" dirty="0"/>
              <a:t>Αυτό περιλαμβάνει. το φωτιστικό σύστημα, τον πυκνωτή και τους φακούς. </a:t>
            </a:r>
          </a:p>
          <a:p>
            <a:r>
              <a:rPr lang="el-GR" sz="2400" dirty="0"/>
              <a:t>1. Φωτιστικό σύστημα. Πηγή φωτός μπορεί να είναι το φως της ημέρας ή συνήθως μια ηλεκτρική λάμπα ανεξάρτητη από το μικροσκόπιο ή ενσωματωμένη στο μικροσκόπιο</a:t>
            </a:r>
            <a:r>
              <a:rPr lang="el-GR" sz="2400" dirty="0" smtClean="0"/>
              <a:t>.</a:t>
            </a:r>
            <a:endParaRPr lang="el-GR" sz="2400" dirty="0"/>
          </a:p>
          <a:p>
            <a:r>
              <a:rPr lang="el-GR" sz="2400" dirty="0"/>
              <a:t>2. Συμπυκνωτής. Είναι απαραίτητο στοιχείο του οπτικού μέρους του μικροσκοπίου, γιατί αυξάνει το φωτισμό του παρασκευάσματος και συμμετέχει ακόμη και στη διαχωριστική ικανότητα του μικροσκοπίου. </a:t>
            </a:r>
          </a:p>
          <a:p>
            <a:r>
              <a:rPr lang="el-GR" sz="2400" dirty="0"/>
              <a:t>Ο συμπυκνωτής είναι </a:t>
            </a:r>
            <a:r>
              <a:rPr lang="el-GR" sz="2400" dirty="0" err="1"/>
              <a:t>τoπoθετημένoς</a:t>
            </a:r>
            <a:r>
              <a:rPr lang="el-GR" sz="2400" dirty="0"/>
              <a:t> κάτω από την </a:t>
            </a:r>
            <a:r>
              <a:rPr lang="el-GR" sz="2400" dirty="0" err="1"/>
              <a:t>αντικειμενοφόρο</a:t>
            </a:r>
            <a:r>
              <a:rPr lang="el-GR" sz="2400" dirty="0"/>
              <a:t> τράπεζα και κινείται κατακόρυφα με έναν κοχλία. Στην κάτω επιφάνειά του υπάρχει διάφραγμα με το οποίο μπορούμε να ρυθμίσουμε την ποσότητα του φωτός που μπαίνει </a:t>
            </a:r>
            <a:r>
              <a:rPr lang="el-GR" sz="2400" dirty="0" err="1"/>
              <a:t>σ'αυτόν</a:t>
            </a:r>
            <a:r>
              <a:rPr lang="el-GR" sz="2400" dirty="0"/>
              <a:t>.</a:t>
            </a: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Περιγραφή και Χρήση μικροσκοπίου-Απλές χρώσεις ζύμες-μύκητες</a:t>
            </a:r>
            <a:endParaRPr lang="en-US"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20667560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
          <p:cNvSpPr>
            <a:spLocks noGrp="1" noChangeArrowheads="1"/>
          </p:cNvSpPr>
          <p:nvPr>
            <p:ph type="title"/>
            <p:custDataLst>
              <p:tags r:id="rId2"/>
            </p:custDataLst>
          </p:nvPr>
        </p:nvSpPr>
        <p:spPr>
          <a:xfrm>
            <a:off x="467544" y="44624"/>
            <a:ext cx="8219256" cy="1152128"/>
          </a:xfrm>
          <a:ln/>
          <a:extLst>
            <a:ext uri="{91240B29-F687-4F45-9708-019B960494DF}">
              <a14:hiddenLine xmlns:a14="http://schemas.microsoft.com/office/drawing/2010/main" w="9525">
                <a:solidFill>
                  <a:srgbClr val="000000"/>
                </a:solidFill>
                <a:round/>
                <a:headEnd/>
                <a:tailEnd/>
              </a14:hiddenLine>
            </a:ext>
          </a:extLst>
        </p:spPr>
        <p:txBody>
          <a:bodyPr lIns="0" tIns="13601" rIns="0" bIns="0" anchor="ctr">
            <a:no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Οπτικό μέρος </a:t>
            </a:r>
            <a:r>
              <a:rPr lang="el-GR" dirty="0" smtClean="0"/>
              <a:t>(2 </a:t>
            </a:r>
            <a:r>
              <a:rPr lang="el-GR" dirty="0"/>
              <a:t>από 6) </a:t>
            </a:r>
          </a:p>
        </p:txBody>
      </p:sp>
      <p:sp>
        <p:nvSpPr>
          <p:cNvPr id="3" name="Ορθογώνιο 2"/>
          <p:cNvSpPr/>
          <p:nvPr/>
        </p:nvSpPr>
        <p:spPr>
          <a:xfrm>
            <a:off x="467544" y="908720"/>
            <a:ext cx="8219256" cy="5632311"/>
          </a:xfrm>
          <a:prstGeom prst="rect">
            <a:avLst/>
          </a:prstGeom>
        </p:spPr>
        <p:txBody>
          <a:bodyPr wrap="square">
            <a:spAutoFit/>
          </a:bodyPr>
          <a:lstStyle/>
          <a:p>
            <a:r>
              <a:rPr lang="el-GR" sz="2400" dirty="0"/>
              <a:t>Ο συμπυκνωτής είναι σύστημα από δύο ή περισσότερους φακούς και χρησιμεύει, για να δέχεται τη φωτεινή δέσμη από την πηγή φωτός και να τη συμπυκνώνει σε έναν κώνο, του οποίου η κορυφή φωτίζει μια επιφάνεια του παρασκευάσματος ίση προς το οπτικό πεδίο του αντικειμενικού φακού. </a:t>
            </a:r>
          </a:p>
          <a:p>
            <a:r>
              <a:rPr lang="el-GR" sz="2400" dirty="0"/>
              <a:t>3. Φακοί. Οι φακοί αποτελούν το πιο σημαντικό τμήμα του μικροσκοπίου. Διακρίνουμε τους αντικειμενικούς και τους </a:t>
            </a:r>
            <a:r>
              <a:rPr lang="el-GR" sz="2400" dirty="0" err="1"/>
              <a:t>προσoφθάλμιoυς</a:t>
            </a:r>
            <a:r>
              <a:rPr lang="el-GR" sz="2400" dirty="0"/>
              <a:t> φακούς. </a:t>
            </a:r>
          </a:p>
          <a:p>
            <a:pPr marL="342900" indent="-342900">
              <a:buFont typeface="Arial" panose="020B0604020202020204" pitchFamily="34" charset="0"/>
              <a:buChar char="•"/>
            </a:pPr>
            <a:r>
              <a:rPr lang="el-GR" sz="2400" dirty="0" err="1"/>
              <a:t>Aντικειμενικoί</a:t>
            </a:r>
            <a:r>
              <a:rPr lang="el-GR" sz="2400" dirty="0"/>
              <a:t> φακοί. Αυτοί αποτελούν σύστημα από φακούς που παρέχει πραγματική εικόνα του αντικειμένου. Ο σκοπός που χρησιμοποιείται., αντί για να φακό, σύστημα από φακούς είναι να εξουδετερωθούν τα μειονεκτήματα των φακών. Ανάλογα με τα αποτελέσματα που πετυχαίνονται , διακρίνουμε τους </a:t>
            </a:r>
            <a:r>
              <a:rPr lang="el-GR" sz="2400" dirty="0" err="1"/>
              <a:t>αχρωματικούς</a:t>
            </a:r>
            <a:r>
              <a:rPr lang="el-GR" sz="2400" dirty="0"/>
              <a:t> και </a:t>
            </a:r>
            <a:r>
              <a:rPr lang="el-GR" sz="2400" dirty="0" err="1"/>
              <a:t>αποχρωματικούς</a:t>
            </a:r>
            <a:r>
              <a:rPr lang="el-GR" sz="2400" dirty="0"/>
              <a:t> φακούς. Οι τελευταίοι είναι οι πιο ικανοποιητικοί. </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Περιγραφή και Χρήση μικροσκοπίου-Απλές χρώσεις ζύμες-μύκητες</a:t>
            </a:r>
            <a:endParaRPr lang="en-US" sz="1400" dirty="0"/>
          </a:p>
        </p:txBody>
      </p:sp>
      <p:sp>
        <p:nvSpPr>
          <p:cNvPr id="13"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val="34675035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
          <p:cNvSpPr>
            <a:spLocks noGrp="1" noChangeArrowheads="1"/>
          </p:cNvSpPr>
          <p:nvPr>
            <p:ph type="title"/>
            <p:custDataLst>
              <p:tags r:id="rId2"/>
            </p:custDataLst>
          </p:nvPr>
        </p:nvSpPr>
        <p:spPr>
          <a:xfrm>
            <a:off x="467544" y="44625"/>
            <a:ext cx="8219256" cy="1224135"/>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4000" dirty="0"/>
              <a:t>Οπτικό μέρος </a:t>
            </a:r>
            <a:r>
              <a:rPr lang="el-GR" sz="4000" dirty="0" smtClean="0"/>
              <a:t>(3 </a:t>
            </a:r>
            <a:r>
              <a:rPr lang="el-GR" sz="4000" dirty="0"/>
              <a:t>από 6) </a:t>
            </a:r>
          </a:p>
        </p:txBody>
      </p:sp>
      <p:sp>
        <p:nvSpPr>
          <p:cNvPr id="4" name="Ορθογώνιο 3" descr="Ακόμη διακρίνουμε τους αντικειμενικούς φακούς σε δυο μεγάλες κατηγορίες, τους ξηρούς και τους καταδυτικούς. Η διαφορά τους οφείλεται στο μέσο που παρεμβάλλεται μεταξύ του μετωπικού φακού του συστήματος και του παρασκευάσματος Στους ξηρούς φακούς το μέσο που παρεμβάλλεται είναι ο αέρας, ενώ στους καταδυτικούς χρησιμοποιούμε κεδρέλαιο. &#10;Το όλο σύστημα των φακών φέρεται μέσα σε σωλήνα και αποτελεί ένα αντικειμενικό φακό. Kάθε φακός βιδώνεται. με το άνω άκρο του στον περιστρεφόμενο δίσκο του σωλήνα. &#10;Σε κάθε μικροσκόπιο υπάρχουν συνήθως τρεις ξηροί φακοί διάφορων μεγεθύνσεων παραδείγματος χάριν X10, Χ20, Χ40 και ένας καταδυτικός, παραδείγματος χάριν X100 ή Χ120. &#10;"/>
          <p:cNvSpPr/>
          <p:nvPr/>
        </p:nvSpPr>
        <p:spPr>
          <a:xfrm>
            <a:off x="467544" y="1268760"/>
            <a:ext cx="8219256" cy="4893647"/>
          </a:xfrm>
          <a:prstGeom prst="rect">
            <a:avLst/>
          </a:prstGeom>
        </p:spPr>
        <p:txBody>
          <a:bodyPr wrap="square">
            <a:spAutoFit/>
          </a:bodyPr>
          <a:lstStyle/>
          <a:p>
            <a:r>
              <a:rPr lang="el-GR" sz="2400" dirty="0"/>
              <a:t>Ακόμη διακρίνουμε τους αντικειμενικούς φακούς σε δυο μεγάλες κατηγορίες, τους </a:t>
            </a:r>
            <a:r>
              <a:rPr lang="el-GR" sz="2400" i="1" dirty="0"/>
              <a:t>ξηρούς</a:t>
            </a:r>
            <a:r>
              <a:rPr lang="el-GR" sz="2400" dirty="0"/>
              <a:t> και τους </a:t>
            </a:r>
            <a:r>
              <a:rPr lang="el-GR" sz="2400" i="1" dirty="0"/>
              <a:t>καταδυτικούς</a:t>
            </a:r>
            <a:r>
              <a:rPr lang="el-GR" sz="2400" dirty="0"/>
              <a:t>. Η διαφορά τους οφείλεται στο μέσο που παρεμβάλλεται μεταξύ του μετωπικού φακού του συστήματος και του παρασκευάσματος Στους ξηρούς φακούς το μέσο που παρεμβάλλεται είναι ο αέρας, ενώ στους καταδυτικούς χρησιμοποιούμε </a:t>
            </a:r>
            <a:r>
              <a:rPr lang="el-GR" sz="2400" dirty="0" err="1"/>
              <a:t>κεδρέλαιο</a:t>
            </a:r>
            <a:r>
              <a:rPr lang="el-GR" sz="2400" dirty="0"/>
              <a:t>. </a:t>
            </a:r>
          </a:p>
          <a:p>
            <a:r>
              <a:rPr lang="el-GR" sz="2400" dirty="0"/>
              <a:t>Το όλο σύστημα των φακών φέρεται μέσα σε σωλήνα και αποτελεί ένα αντικειμενικό φακό. </a:t>
            </a:r>
            <a:r>
              <a:rPr lang="el-GR" sz="2400" dirty="0" err="1"/>
              <a:t>Kάθε</a:t>
            </a:r>
            <a:r>
              <a:rPr lang="el-GR" sz="2400" dirty="0"/>
              <a:t> φακός βιδώνεται. με το άνω άκρο του στον περιστρεφόμενο δίσκο του σωλήνα. </a:t>
            </a:r>
          </a:p>
          <a:p>
            <a:r>
              <a:rPr lang="el-GR" sz="2400" dirty="0"/>
              <a:t>Σε κάθε μικροσκόπιο υπάρχουν συνήθως τρεις ξηροί φακοί διάφορων μεγεθύνσεων π.χ. X10, Χ20, Χ40 και ένας καταδυτικός, π.χ. X100 ή Χ120. </a:t>
            </a:r>
          </a:p>
        </p:txBody>
      </p:sp>
      <p:sp>
        <p:nvSpPr>
          <p:cNvPr id="1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Περιγραφή και Χρήση μικροσκοπίου-Απλές χρώσεις ζύμες-μύκητες</a:t>
            </a:r>
            <a:endParaRPr lang="en-US" sz="1400" dirty="0"/>
          </a:p>
        </p:txBody>
      </p:sp>
    </p:spTree>
    <p:custDataLst>
      <p:tags r:id="rId1"/>
    </p:custDataLst>
    <p:extLst>
      <p:ext uri="{BB962C8B-B14F-4D97-AF65-F5344CB8AC3E}">
        <p14:creationId xmlns:p14="http://schemas.microsoft.com/office/powerpoint/2010/main" val="14190802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custDataLst>
              <p:tags r:id="rId2"/>
            </p:custDataLst>
          </p:nvPr>
        </p:nvSpPr>
        <p:spPr>
          <a:xfrm>
            <a:off x="467544" y="44625"/>
            <a:ext cx="8219256" cy="1152127"/>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Οπτικό μέρος </a:t>
            </a:r>
            <a:r>
              <a:rPr lang="el-GR" dirty="0" smtClean="0"/>
              <a:t>(4 </a:t>
            </a:r>
            <a:r>
              <a:rPr lang="el-GR" dirty="0"/>
              <a:t>από 6) </a:t>
            </a:r>
          </a:p>
        </p:txBody>
      </p:sp>
      <p:sp>
        <p:nvSpPr>
          <p:cNvPr id="13" name="Rectangle 3"/>
          <p:cNvSpPr>
            <a:spLocks noGrp="1" noChangeArrowheads="1"/>
          </p:cNvSpPr>
          <p:nvPr>
            <p:ph type="body" idx="1"/>
          </p:nvPr>
        </p:nvSpPr>
        <p:spPr>
          <a:xfrm>
            <a:off x="462980" y="1412776"/>
            <a:ext cx="8219256" cy="4392488"/>
          </a:xfrm>
        </p:spPr>
        <p:txBody>
          <a:bodyPr>
            <a:noAutofit/>
          </a:bodyPr>
          <a:lstStyle/>
          <a:p>
            <a:pPr>
              <a:lnSpc>
                <a:spcPct val="150000"/>
              </a:lnSpc>
            </a:pPr>
            <a:r>
              <a:rPr lang="el-GR" b="0" dirty="0"/>
              <a:t>Στους αντικειμενικούς φακούς υπάρχουν διάφοροι αριθμοί, που φανερώνουν τη μεγέθυνση (ή την εστιακή απόσταση), το αριθμητικό άνοιγμα του φακού και το πάχος της </a:t>
            </a:r>
            <a:r>
              <a:rPr lang="el-GR" b="0" dirty="0" err="1"/>
              <a:t>αντικειμενοφόρου</a:t>
            </a:r>
            <a:r>
              <a:rPr lang="el-GR" b="0" dirty="0"/>
              <a:t> πλάκας. </a:t>
            </a:r>
          </a:p>
          <a:p>
            <a:pPr>
              <a:lnSpc>
                <a:spcPct val="150000"/>
              </a:lnSpc>
            </a:pPr>
            <a:r>
              <a:rPr lang="el-GR" b="0" dirty="0"/>
              <a:t> </a:t>
            </a:r>
          </a:p>
          <a:p>
            <a:pPr marL="342900" indent="-342900">
              <a:lnSpc>
                <a:spcPct val="150000"/>
              </a:lnSpc>
              <a:buFont typeface="Arial" panose="020B0604020202020204" pitchFamily="34" charset="0"/>
              <a:buChar char="•"/>
            </a:pPr>
            <a:r>
              <a:rPr lang="el-GR" b="0" dirty="0"/>
              <a:t>Προσοφθάλμιοι φακοί. Κάθε προσοφθάλμιος φακός αποτελείται από δύο φακούς που χωρίζονται από ένα διάφραγμα. </a:t>
            </a:r>
          </a:p>
        </p:txBody>
      </p:sp>
      <p:sp>
        <p:nvSpPr>
          <p:cNvPr id="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Περιγραφή και Χρήση μικροσκοπίου-Απλές χρώσεις ζύμες-μύκητες</a:t>
            </a:r>
            <a:endParaRPr lang="en-US"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p14="http://schemas.microsoft.com/office/powerpoint/2010/main" val="2133089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custDataLst>
              <p:tags r:id="rId2"/>
            </p:custDataLst>
          </p:nvPr>
        </p:nvSpPr>
        <p:spPr bwMode="gray">
          <a:xfrm>
            <a:off x="467545" y="80293"/>
            <a:ext cx="8219256" cy="972443"/>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4000" dirty="0"/>
              <a:t>Οπτικό μέρος </a:t>
            </a:r>
            <a:r>
              <a:rPr lang="el-GR" sz="4000" dirty="0" smtClean="0"/>
              <a:t>(5 </a:t>
            </a:r>
            <a:r>
              <a:rPr lang="el-GR" sz="4000" dirty="0"/>
              <a:t>από 6) </a:t>
            </a:r>
          </a:p>
        </p:txBody>
      </p:sp>
      <p:sp>
        <p:nvSpPr>
          <p:cNvPr id="3" name="Ορθογώνιο 2"/>
          <p:cNvSpPr/>
          <p:nvPr/>
        </p:nvSpPr>
        <p:spPr>
          <a:xfrm>
            <a:off x="467544" y="1587564"/>
            <a:ext cx="8219256" cy="3785652"/>
          </a:xfrm>
          <a:prstGeom prst="rect">
            <a:avLst/>
          </a:prstGeom>
        </p:spPr>
        <p:txBody>
          <a:bodyPr wrap="square">
            <a:spAutoFit/>
          </a:bodyPr>
          <a:lstStyle/>
          <a:p>
            <a:r>
              <a:rPr lang="el-GR" sz="2400" dirty="0"/>
              <a:t>Οι προσοφθάλμιοι φακοί χρησιμεύουν, για να παρατηρούμε πραγματικό είδωλο που παρέχει ο αντικειμενικός φακός. Το είδωλό αυτό το μεγεθύνουν και το μετατρέπουν σε φανταστικό. </a:t>
            </a:r>
          </a:p>
          <a:p>
            <a:r>
              <a:rPr lang="el-GR" sz="2400" dirty="0"/>
              <a:t>Υπάρχουν διάφορων τύπων προσοφθάλμιοι. Κανονικά, οι προσοφθάλμιοι έχουν μεγέθυνση από Χ5 ως X15. Η χρησιμοποίηση όμως φακών με συντελεστή μεγεθύνσεως μεγαλύτερο από Χ10 σε συνδυασμό με συνηθισμένους αντικειμενικούς φακούς πρέπει να αποφεύγεται. κι αυτό γιατί οι συνηθισμένοι αντικειμενικοί φακοί δίνουν εικόνα που δεν μπορεί να δεχθεί δεύτερη σημαντική μεγέθυνση. </a:t>
            </a:r>
          </a:p>
        </p:txBody>
      </p:sp>
      <p:sp>
        <p:nvSpPr>
          <p:cNvPr id="1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Περιγραφή και Χρήση μικροσκοπίου-Απλές χρώσεις ζύμες-μύκητες</a:t>
            </a:r>
            <a:endParaRPr lang="en-US" sz="1400" dirty="0"/>
          </a:p>
        </p:txBody>
      </p:sp>
      <p:sp>
        <p:nvSpPr>
          <p:cNvPr id="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p14="http://schemas.microsoft.com/office/powerpoint/2010/main" val="15669933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395537" y="8285"/>
            <a:ext cx="8291263" cy="972443"/>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Οπτικό μέρος </a:t>
            </a:r>
            <a:r>
              <a:rPr lang="el-GR" dirty="0" smtClean="0"/>
              <a:t>(6 </a:t>
            </a:r>
            <a:r>
              <a:rPr lang="el-GR" dirty="0"/>
              <a:t>από 6) </a:t>
            </a:r>
          </a:p>
        </p:txBody>
      </p:sp>
      <p:pic>
        <p:nvPicPr>
          <p:cNvPr id="6" name="il_fi" descr="Εικόνα, Διοφθάλμιο οπτικό μικροσκόπιο.&#10;"/>
          <p:cNvPicPr/>
          <p:nvPr/>
        </p:nvPicPr>
        <p:blipFill>
          <a:blip r:embed="rId5" cstate="print"/>
          <a:srcRect/>
          <a:stretch>
            <a:fillRect/>
          </a:stretch>
        </p:blipFill>
        <p:spPr bwMode="auto">
          <a:xfrm>
            <a:off x="0" y="1189231"/>
            <a:ext cx="4776762" cy="4688041"/>
          </a:xfrm>
          <a:prstGeom prst="rect">
            <a:avLst/>
          </a:prstGeom>
          <a:noFill/>
          <a:ln w="9525">
            <a:noFill/>
            <a:miter lim="800000"/>
            <a:headEnd/>
            <a:tailEnd/>
          </a:ln>
        </p:spPr>
      </p:pic>
      <p:sp>
        <p:nvSpPr>
          <p:cNvPr id="3" name="Ορθογώνιο 2" descr="."/>
          <p:cNvSpPr/>
          <p:nvPr/>
        </p:nvSpPr>
        <p:spPr>
          <a:xfrm>
            <a:off x="2411760" y="5877272"/>
            <a:ext cx="4327916" cy="461665"/>
          </a:xfrm>
          <a:prstGeom prst="rect">
            <a:avLst/>
          </a:prstGeom>
        </p:spPr>
        <p:txBody>
          <a:bodyPr wrap="none">
            <a:spAutoFit/>
          </a:bodyPr>
          <a:lstStyle/>
          <a:p>
            <a:r>
              <a:rPr lang="el-GR" sz="2400" dirty="0" err="1"/>
              <a:t>Διοφθάλμιο</a:t>
            </a:r>
            <a:r>
              <a:rPr lang="el-GR" sz="2400" dirty="0"/>
              <a:t> οπτικό </a:t>
            </a:r>
            <a:r>
              <a:rPr lang="el-GR" sz="2400" dirty="0" smtClean="0"/>
              <a:t>μικροσκόπιο.</a:t>
            </a:r>
            <a:endParaRPr lang="el-GR" sz="2400" dirty="0"/>
          </a:p>
        </p:txBody>
      </p:sp>
      <p:pic>
        <p:nvPicPr>
          <p:cNvPr id="7" name="il_fi" descr="."/>
          <p:cNvPicPr/>
          <p:nvPr/>
        </p:nvPicPr>
        <p:blipFill>
          <a:blip r:embed="rId6" cstate="print"/>
          <a:srcRect/>
          <a:stretch>
            <a:fillRect/>
          </a:stretch>
        </p:blipFill>
        <p:spPr bwMode="auto">
          <a:xfrm>
            <a:off x="4644009" y="1180837"/>
            <a:ext cx="4499992" cy="4696435"/>
          </a:xfrm>
          <a:prstGeom prst="rect">
            <a:avLst/>
          </a:prstGeom>
          <a:noFill/>
          <a:ln w="9525">
            <a:noFill/>
            <a:miter lim="800000"/>
            <a:headEnd/>
            <a:tailEnd/>
          </a:ln>
        </p:spPr>
      </p:pic>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Περιγραφή και Χρήση μικροσκοπίου-Απλές χρώσεις ζύμες-μύκητες</a:t>
            </a:r>
            <a:endParaRPr lang="en-US"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16</a:t>
            </a:fld>
            <a:endParaRPr lang="el-GR" sz="1400" dirty="0"/>
          </a:p>
        </p:txBody>
      </p:sp>
    </p:spTree>
    <p:custDataLst>
      <p:tags r:id="rId1"/>
    </p:custDataLst>
    <p:extLst>
      <p:ext uri="{BB962C8B-B14F-4D97-AF65-F5344CB8AC3E}">
        <p14:creationId xmlns:p14="http://schemas.microsoft.com/office/powerpoint/2010/main" val="41647263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467545" y="8285"/>
            <a:ext cx="8208912" cy="1332483"/>
          </a:xfrm>
        </p:spPr>
        <p:txBody>
          <a:bodyPr>
            <a:normAutofit fontScale="90000"/>
          </a:bodyPr>
          <a:lstStyle/>
          <a:p>
            <a:r>
              <a:rPr lang="el-GR" dirty="0"/>
              <a:t>Ολική Μεγέθυνση </a:t>
            </a:r>
            <a:r>
              <a:rPr lang="el-GR" dirty="0" smtClean="0"/>
              <a:t>Μικροσκοπίου</a:t>
            </a:r>
            <a:br>
              <a:rPr lang="el-GR" dirty="0" smtClean="0"/>
            </a:br>
            <a:r>
              <a:rPr lang="el-GR" dirty="0" smtClean="0"/>
              <a:t>(1 από 3)</a:t>
            </a:r>
            <a:endParaRPr lang="el-GR" dirty="0"/>
          </a:p>
        </p:txBody>
      </p:sp>
      <p:sp>
        <p:nvSpPr>
          <p:cNvPr id="6" name="Ορθογώνιο 5" descr="Η ολική μεγέθυνση του μικροσκοπίου είναι ίση με το γινόμενο της μεγεθύνσεως του αντικειμενικού φακού και του προσοφθάλμιου, αν δεν υπάρχουν ενδιάμεσοι φακοί. Παραδείγματος χάριν αντικειμενικός Χ100 και προσοφθάλμιος Χ10 δίνουν ολική μεγέθυνση :εκατό επί δέκα ίσο με χίλια. &#10;Το γινόμενo α ίσο με n ημβ ονομάζεται αριθμητικό άνοιγμα του Abbe, όπου n είναι ο δείκτης διαθλάσεως του μέσου που παρεμβάλλεται ανάμεσα στο φακό και το αντικείμενο. Αν n ίσο με 1 τότε α ίσο με ημβ &#10;Η γνώση του αριθμητικού ανοίγματος έχει μεγάλη σημασία, γιατί με υπολογισμό απoδεικνύεται ότι η διαύγεια της εικόνας e ίσο με Α.ημβ, όπου Α είναι σταθερά.&#10;"/>
          <p:cNvSpPr/>
          <p:nvPr/>
        </p:nvSpPr>
        <p:spPr>
          <a:xfrm>
            <a:off x="467544" y="1496973"/>
            <a:ext cx="8208912" cy="4524315"/>
          </a:xfrm>
          <a:prstGeom prst="rect">
            <a:avLst/>
          </a:prstGeom>
        </p:spPr>
        <p:txBody>
          <a:bodyPr wrap="square">
            <a:spAutoFit/>
          </a:bodyPr>
          <a:lstStyle/>
          <a:p>
            <a:r>
              <a:rPr lang="el-GR" sz="2400" dirty="0"/>
              <a:t>Η ολική μεγέθυνση του μικροσκοπίου είναι ίση με το γινόμενο της μεγεθύνσεως του αντικειμενικού φακού και του προσοφθάλμιου, αν δεν υπάρχουν ενδιάμεσοι φακοί. Π.χ. αντικειμενικός Χ100 και προσοφθάλμιος Χ10 δίνουν ολική μεγέθυνση :100 Χ 10 = 1000. </a:t>
            </a:r>
          </a:p>
          <a:p>
            <a:r>
              <a:rPr lang="el-GR" sz="2400" dirty="0"/>
              <a:t>Το </a:t>
            </a:r>
            <a:r>
              <a:rPr lang="el-GR" sz="2400" dirty="0" err="1"/>
              <a:t>γινόμενo</a:t>
            </a:r>
            <a:r>
              <a:rPr lang="el-GR" sz="2400" dirty="0"/>
              <a:t> α = </a:t>
            </a:r>
            <a:r>
              <a:rPr lang="en-US" sz="2400" dirty="0"/>
              <a:t>n</a:t>
            </a:r>
            <a:r>
              <a:rPr lang="el-GR" sz="2400" dirty="0"/>
              <a:t> </a:t>
            </a:r>
            <a:r>
              <a:rPr lang="el-GR" sz="2400" dirty="0" err="1"/>
              <a:t>ημβ</a:t>
            </a:r>
            <a:r>
              <a:rPr lang="el-GR" sz="2400" dirty="0"/>
              <a:t> ονομάζεται αριθμητικό άνοιγμα του </a:t>
            </a:r>
            <a:r>
              <a:rPr lang="el-GR" sz="2400" dirty="0" err="1"/>
              <a:t>Abbe</a:t>
            </a:r>
            <a:r>
              <a:rPr lang="el-GR" sz="2400" dirty="0"/>
              <a:t>, όπου n είναι ο δείκτης διαθλάσεως του μέσου που παρεμβάλλεται ανάμεσα στο φακό και το αντικείμενο. Αν </a:t>
            </a:r>
            <a:r>
              <a:rPr lang="en-US" sz="2400" dirty="0"/>
              <a:t>n</a:t>
            </a:r>
            <a:r>
              <a:rPr lang="el-GR" sz="2400" dirty="0"/>
              <a:t> = 1 τότε α = </a:t>
            </a:r>
            <a:r>
              <a:rPr lang="el-GR" sz="2400" dirty="0" err="1"/>
              <a:t>ημβ</a:t>
            </a:r>
            <a:r>
              <a:rPr lang="el-GR" sz="2400" dirty="0"/>
              <a:t> </a:t>
            </a:r>
          </a:p>
          <a:p>
            <a:r>
              <a:rPr lang="el-GR" sz="2400" dirty="0"/>
              <a:t>Η γνώση του αριθμητικού ανοίγματος έχει μεγάλη σημασία, γιατί με υπολογισμό </a:t>
            </a:r>
            <a:r>
              <a:rPr lang="el-GR" sz="2400" dirty="0" err="1"/>
              <a:t>απoδεικνύεται</a:t>
            </a:r>
            <a:r>
              <a:rPr lang="el-GR" sz="2400" dirty="0"/>
              <a:t> ότι η διαύγεια της εικόνας e = </a:t>
            </a:r>
            <a:r>
              <a:rPr lang="el-GR" sz="2400" dirty="0" err="1"/>
              <a:t>Α.ημβ</a:t>
            </a:r>
            <a:r>
              <a:rPr lang="el-GR" sz="2400" dirty="0"/>
              <a:t>, όπου Α είναι σταθερά.</a:t>
            </a:r>
            <a:endParaRPr lang="el-GR" sz="22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Περιγραφή και Χρήση μικροσκοπίου-Απλές χρώσεις ζύμες-μύκητες</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pPr/>
              <a:t>17</a:t>
            </a:fld>
            <a:endParaRPr lang="el-GR" dirty="0"/>
          </a:p>
        </p:txBody>
      </p:sp>
    </p:spTree>
    <p:custDataLst>
      <p:tags r:id="rId1"/>
    </p:custDataLst>
    <p:extLst>
      <p:ext uri="{BB962C8B-B14F-4D97-AF65-F5344CB8AC3E}">
        <p14:creationId xmlns:p14="http://schemas.microsoft.com/office/powerpoint/2010/main" val="17099119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Τίτλος 1"/>
          <p:cNvSpPr>
            <a:spLocks noGrp="1" noChangeArrowheads="1"/>
          </p:cNvSpPr>
          <p:nvPr>
            <p:ph type="title"/>
            <p:custDataLst>
              <p:tags r:id="rId2"/>
            </p:custDataLst>
          </p:nvPr>
        </p:nvSpPr>
        <p:spPr>
          <a:xfrm>
            <a:off x="357956" y="8285"/>
            <a:ext cx="8318500" cy="1260475"/>
          </a:xfrm>
        </p:spPr>
        <p:txBody>
          <a:bodyPr>
            <a:noAutofit/>
          </a:bodyPr>
          <a:lstStyle/>
          <a:p>
            <a:r>
              <a:rPr lang="el-GR" sz="4000" dirty="0"/>
              <a:t>Ολική Μεγέθυνση Μικροσκοπίου</a:t>
            </a:r>
            <a:br>
              <a:rPr lang="el-GR" sz="4000" dirty="0"/>
            </a:br>
            <a:r>
              <a:rPr lang="el-GR" sz="4000" dirty="0" smtClean="0"/>
              <a:t>(2 </a:t>
            </a:r>
            <a:r>
              <a:rPr lang="el-GR" sz="4000" dirty="0"/>
              <a:t>από 3)</a:t>
            </a:r>
          </a:p>
        </p:txBody>
      </p:sp>
      <p:sp>
        <p:nvSpPr>
          <p:cNvPr id="10" name="TextBox 4" descr="Διαχωριστική ικανότητα μικροσκοπίου. Έτσι ονομάζεται η μικρότερη απόσταση που μπορούν να έχουνε δυο σημεία του αντικειμένου,. ώστε το μάτι να βλέπει τα είδωλά τους χωριστά. Για τη διαχωριστική ικανότητα του μικροσκοπίου ισχύει η σχέση: &#10;δ ίσο με ένα κόμμα εικοσι δύο λ διά δύο n ημβ &#10;Όπου, λ ίσο με μήκος κύματος του χρησιμοποιούμενου φωτός &#10;δ ίσο με η απόσταση των σημείων (διαχωριστική ικανότητα του μικροσκοπίου) &#10;n ημβ ίσο με αριθμητικό άνοιγμα του Abbe. &#10;n είναι ο δείκτης διαθλάσεως του μέσου που παρεμβάλλεται ανάμεσα στο φακό και το αντικείμενο &#10;"/>
          <p:cNvSpPr txBox="1">
            <a:spLocks noChangeArrowheads="1"/>
          </p:cNvSpPr>
          <p:nvPr>
            <p:custDataLst>
              <p:tags r:id="rId3"/>
            </p:custDataLst>
          </p:nvPr>
        </p:nvSpPr>
        <p:spPr bwMode="auto">
          <a:xfrm>
            <a:off x="357956" y="1578272"/>
            <a:ext cx="83185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l-GR" sz="2400" dirty="0"/>
              <a:t>Διαχωριστική ικανότητα μικροσκοπίου. Έτσι ονομάζεται η μικρότερη απόσταση που μπορούν να έχουνε δυο σημεία του αντικειμένου,. ώστε το μάτι να βλέπει τα είδωλά τους χωριστά. Για τη διαχωριστική ικανότητα του μικροσκοπίου ισχύει η σχέση: </a:t>
            </a:r>
          </a:p>
          <a:p>
            <a:r>
              <a:rPr lang="el-GR" sz="2400" dirty="0"/>
              <a:t>δ = 1,22λ / 2</a:t>
            </a:r>
            <a:r>
              <a:rPr lang="en-US" sz="2400" dirty="0"/>
              <a:t>n</a:t>
            </a:r>
            <a:r>
              <a:rPr lang="el-GR" sz="2400" dirty="0"/>
              <a:t> </a:t>
            </a:r>
            <a:r>
              <a:rPr lang="el-GR" sz="2400" dirty="0" err="1"/>
              <a:t>ημβ</a:t>
            </a:r>
            <a:r>
              <a:rPr lang="el-GR" sz="2400" dirty="0"/>
              <a:t> </a:t>
            </a:r>
          </a:p>
          <a:p>
            <a:r>
              <a:rPr lang="el-GR" sz="2400" dirty="0"/>
              <a:t>Όπου, λ = μήκος κύματος του χρησιμοποιούμενου φωτός </a:t>
            </a:r>
          </a:p>
          <a:p>
            <a:r>
              <a:rPr lang="el-GR" sz="2400" dirty="0"/>
              <a:t>δ = η απόσταση των σημείων (διαχωριστική ικανότητα του μικροσκοπίου) </a:t>
            </a:r>
          </a:p>
          <a:p>
            <a:r>
              <a:rPr lang="el-GR" sz="2400" dirty="0"/>
              <a:t>n </a:t>
            </a:r>
            <a:r>
              <a:rPr lang="el-GR" sz="2400" dirty="0" err="1"/>
              <a:t>ημβ</a:t>
            </a:r>
            <a:r>
              <a:rPr lang="el-GR" sz="2400" dirty="0"/>
              <a:t> = αριθμητικό άνοιγμα του </a:t>
            </a:r>
            <a:r>
              <a:rPr lang="el-GR" sz="2400" dirty="0" err="1"/>
              <a:t>Abbe</a:t>
            </a:r>
            <a:r>
              <a:rPr lang="el-GR" sz="2400" dirty="0"/>
              <a:t>. </a:t>
            </a:r>
          </a:p>
          <a:p>
            <a:r>
              <a:rPr lang="el-GR" sz="2400" dirty="0"/>
              <a:t>n είναι ο δείκτης διαθλάσεως του μέσου που παρεμβάλλεται ανάμεσα στο φακό και το αντικείμενο </a:t>
            </a:r>
          </a:p>
        </p:txBody>
      </p:sp>
      <p:sp>
        <p:nvSpPr>
          <p:cNvPr id="1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Περιγραφή και Χρήση μικροσκοπίου-Απλές χρώσεις ζύμες-μύκητες</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pPr/>
              <a:t>18</a:t>
            </a:fld>
            <a:endParaRPr lang="el-GR" dirty="0"/>
          </a:p>
        </p:txBody>
      </p:sp>
    </p:spTree>
    <p:custDataLst>
      <p:tags r:id="rId1"/>
    </p:custDataLst>
    <p:extLst>
      <p:ext uri="{BB962C8B-B14F-4D97-AF65-F5344CB8AC3E}">
        <p14:creationId xmlns:p14="http://schemas.microsoft.com/office/powerpoint/2010/main" val="38887757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custDataLst>
              <p:tags r:id="rId2"/>
            </p:custDataLst>
          </p:nvPr>
        </p:nvSpPr>
        <p:spPr>
          <a:xfrm>
            <a:off x="722313" y="44624"/>
            <a:ext cx="7772400" cy="1290067"/>
          </a:xfrm>
        </p:spPr>
        <p:txBody>
          <a:bodyPr>
            <a:noAutofit/>
          </a:bodyPr>
          <a:lstStyle/>
          <a:p>
            <a:pPr algn="ctr"/>
            <a:r>
              <a:rPr lang="el-GR" dirty="0"/>
              <a:t>Ολική Μεγέθυνση Μικροσκοπίου</a:t>
            </a:r>
            <a:br>
              <a:rPr lang="el-GR" dirty="0"/>
            </a:br>
            <a:r>
              <a:rPr lang="el-GR" dirty="0" smtClean="0"/>
              <a:t>(3 </a:t>
            </a:r>
            <a:r>
              <a:rPr lang="el-GR" dirty="0"/>
              <a:t>από 3)</a:t>
            </a:r>
          </a:p>
        </p:txBody>
      </p:sp>
      <p:sp>
        <p:nvSpPr>
          <p:cNvPr id="11" name="TextBox 4" descr="Από την παραπάνω σχέση προκύπτει ότι, για να αυξήσουμε τη διαχωριστική ικανότητα του μικροσκοπίου πρέπει &#10;α) Να ελαττώσουμε το λ, δηλαδή να χρησιμοποιήσουμε μονοχρωματικό φως μικρού μήκους κύματος, παραδείγματος χάριν υπεριώδες (μικροσκόπιο υπεριώδους φωτός). Ακόμη μπορούμε να χρησιμοποιήσουμε αντί για φως, δέσμη ηλεκτρονίων (Hλεκτρoνικό μικροσκόπιο). &#10;β) Να αυξήσουμε το δείκτη διαθλάσεως n. Γι'αυτό το σκοπό χρησιμοποιούμε καταδυτικό φακό και υγρό με υψηλό δείκτη διαθλάσεως. &#10;γ) Να αυξήσουμε τη γωνία β. Αυτό το πετυχαίνουμε χρησιμοποιώντας αντικειμενικούς φακούς, που έχουν μετωπικό φακό επίπεδο κυρτό. Όταν η επίπεδη επιφάνεια του φακού αυτού είναι στραμμένη προς το αντικείμενο, εισέρχεται σε αυτό δέσμη φωτός με μεγάλο άνοιγμα. &#10;"/>
          <p:cNvSpPr txBox="1">
            <a:spLocks noChangeArrowheads="1"/>
          </p:cNvSpPr>
          <p:nvPr>
            <p:custDataLst>
              <p:tags r:id="rId3"/>
            </p:custDataLst>
          </p:nvPr>
        </p:nvSpPr>
        <p:spPr bwMode="auto">
          <a:xfrm>
            <a:off x="529406" y="1210682"/>
            <a:ext cx="8147050"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l-GR" sz="2200" dirty="0"/>
              <a:t>Από την παραπάνω σχέση προκύπτει ότι, για να αυξήσουμε τη διαχωριστική ικανότητα του μικροσκοπίου πρέπει </a:t>
            </a:r>
          </a:p>
          <a:p>
            <a:r>
              <a:rPr lang="el-GR" sz="2200" dirty="0"/>
              <a:t>α) Να ελαττώσουμε το λ, δηλαδή να χρησιμοποιήσουμε μονοχρωματικό φως μικρού μήκους κύματος, π.χ. υπεριώδες (μικροσκόπιο υπεριώδους φωτός). Ακόμη μπορούμε να χρησιμοποιήσουμε αντί για φως, δέσμη ηλεκτρονίων (</a:t>
            </a:r>
            <a:r>
              <a:rPr lang="el-GR" sz="2200" dirty="0" err="1"/>
              <a:t>Hλεκτρoνικό</a:t>
            </a:r>
            <a:r>
              <a:rPr lang="el-GR" sz="2200" dirty="0"/>
              <a:t> μικροσκόπιο). </a:t>
            </a:r>
          </a:p>
          <a:p>
            <a:r>
              <a:rPr lang="el-GR" sz="2200" dirty="0"/>
              <a:t>β) Να αυξήσουμε το δείκτη διαθλάσεως n. </a:t>
            </a:r>
            <a:r>
              <a:rPr lang="el-GR" sz="2200" dirty="0" err="1"/>
              <a:t>Γι'αυτό</a:t>
            </a:r>
            <a:r>
              <a:rPr lang="el-GR" sz="2200" dirty="0"/>
              <a:t> το σκοπό χρησιμοποιούμε καταδυτικό φακό και υγρό με υψηλό δείκτη διαθλάσεως. </a:t>
            </a:r>
          </a:p>
          <a:p>
            <a:r>
              <a:rPr lang="el-GR" sz="2200" dirty="0"/>
              <a:t>γ) Να αυξήσουμε τη γωνία β. Αυτό το πετυχαίνουμε χρησιμοποιώντας αντικειμενικούς φακούς, που έχουν μετωπικό φακό επίπεδο κυρτό. Όταν η επίπεδη επιφάνεια του φακού αυτού είναι στραμμένη προς το αντικείμενο, εισέρχεται σε αυτό δέσμη φωτός με μεγάλο άνοιγμα. </a:t>
            </a:r>
          </a:p>
        </p:txBody>
      </p:sp>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Περιγραφή και Χρήση μικροσκοπίου-Απλές χρώσεις ζύμες-μύκητες</a:t>
            </a:r>
            <a:endParaRPr lang="en-US" sz="1400" dirty="0"/>
          </a:p>
        </p:txBody>
      </p:sp>
      <p:sp>
        <p:nvSpPr>
          <p:cNvPr id="9" name="Θέση αριθμού διαφάνειας 3" descr="."/>
          <p:cNvSpPr txBox="1">
            <a:spLocks/>
          </p:cNvSpPr>
          <p:nvPr/>
        </p:nvSpPr>
        <p:spPr>
          <a:xfrm>
            <a:off x="6553200" y="6520259"/>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19</a:t>
            </a:fld>
            <a:endParaRPr lang="el-GR" sz="1400" dirty="0"/>
          </a:p>
        </p:txBody>
      </p:sp>
    </p:spTree>
    <p:custDataLst>
      <p:tags r:id="rId1"/>
    </p:custDataLst>
    <p:extLst>
      <p:ext uri="{BB962C8B-B14F-4D97-AF65-F5344CB8AC3E}">
        <p14:creationId xmlns:p14="http://schemas.microsoft.com/office/powerpoint/2010/main" val="7173808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4"/>
          </p:cNvPr>
          <p:cNvPicPr>
            <a:picLocks noChangeAspect="1"/>
          </p:cNvPicPr>
          <p:nvPr/>
        </p:nvPicPr>
        <p:blipFill>
          <a:blip r:embed="rId5" cstate="print"/>
          <a:stretch>
            <a:fillRect/>
          </a:stretch>
        </p:blipFill>
        <p:spPr>
          <a:xfrm>
            <a:off x="3707904" y="4941168"/>
            <a:ext cx="1581685" cy="553393"/>
          </a:xfrm>
          <a:prstGeom prst="rect">
            <a:avLst/>
          </a:prstGeom>
        </p:spPr>
      </p:pic>
      <p:sp>
        <p:nvSpPr>
          <p:cNvPr id="3" name="Θέση αριθμού διαφάνειας 2" hidden="1"/>
          <p:cNvSpPr>
            <a:spLocks noGrp="1"/>
          </p:cNvSpPr>
          <p:nvPr>
            <p:ph type="sldNum" sz="quarter" idx="12"/>
          </p:nvPr>
        </p:nvSpPr>
        <p:spPr/>
        <p:txBody>
          <a:bodyPr/>
          <a:lstStyle/>
          <a:p>
            <a:fld id="{53C4726A-630D-4CB4-B088-BAB00F4188E9}" type="slidenum">
              <a:rPr lang="el-GR" smtClean="0"/>
              <a:pPr/>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467545" y="44625"/>
            <a:ext cx="8352928"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r>
              <a:rPr lang="el-GR" sz="4000" dirty="0"/>
              <a:t>Ηλεκτρονικό </a:t>
            </a:r>
            <a:r>
              <a:rPr lang="el-GR" sz="4000" dirty="0" smtClean="0"/>
              <a:t>μικροσκόπιο (1 από 3)</a:t>
            </a:r>
            <a:endParaRPr lang="el-GR" sz="4000" dirty="0"/>
          </a:p>
        </p:txBody>
      </p:sp>
      <p:sp>
        <p:nvSpPr>
          <p:cNvPr id="5" name="Ορθογώνιο 4" descr="Με το μικροσκόπιο αυτό πετυχαίνουμε μεγάλες μεγενθύσεις, παραδείγματος χάριν διακόσιες πενήντα χιλιάδες Χ, γιατί αντί για φως χρησιμοποιεί δέσμες ηλεκτρονίων πολύ μικρού μήκους κύματος λ ίσο με μηδέν κόμμα μηδέν πέντε .Å.&#10;"/>
          <p:cNvSpPr/>
          <p:nvPr/>
        </p:nvSpPr>
        <p:spPr>
          <a:xfrm>
            <a:off x="467544" y="980728"/>
            <a:ext cx="8208912" cy="1200329"/>
          </a:xfrm>
          <a:prstGeom prst="rect">
            <a:avLst/>
          </a:prstGeom>
        </p:spPr>
        <p:txBody>
          <a:bodyPr wrap="square">
            <a:spAutoFit/>
          </a:bodyPr>
          <a:lstStyle/>
          <a:p>
            <a:r>
              <a:rPr lang="el-GR" sz="2400" dirty="0"/>
              <a:t>Με το μικροσκόπιο αυτό πετυχαίνουμε μεγάλες </a:t>
            </a:r>
            <a:r>
              <a:rPr lang="el-GR" sz="2400" dirty="0" err="1"/>
              <a:t>μεγενθύσεις</a:t>
            </a:r>
            <a:r>
              <a:rPr lang="el-GR" sz="2400" dirty="0"/>
              <a:t>, </a:t>
            </a:r>
            <a:r>
              <a:rPr lang="el-GR" sz="2400" dirty="0" err="1"/>
              <a:t>π.χ</a:t>
            </a:r>
            <a:r>
              <a:rPr lang="el-GR" sz="2400" dirty="0"/>
              <a:t> 250.000 Χ, γιατί αντί για φως χρησιμοποιεί δέσμες ηλεκτρονίων πολύ μικρού μήκους κύματος λ = 0,05 .</a:t>
            </a:r>
            <a:r>
              <a:rPr lang="el-GR" sz="2400" dirty="0" smtClean="0"/>
              <a:t>Å.</a:t>
            </a:r>
            <a:endParaRPr lang="el-GR" sz="2400" dirty="0"/>
          </a:p>
        </p:txBody>
      </p:sp>
      <p:pic>
        <p:nvPicPr>
          <p:cNvPr id="6" name="rg_hi" descr="Εικόνα 1, Ηλεκτρονικό μικροσκόπιο."/>
          <p:cNvPicPr/>
          <p:nvPr/>
        </p:nvPicPr>
        <p:blipFill>
          <a:blip r:embed="rId5" cstate="print"/>
          <a:srcRect/>
          <a:stretch>
            <a:fillRect/>
          </a:stretch>
        </p:blipFill>
        <p:spPr bwMode="auto">
          <a:xfrm>
            <a:off x="1403648" y="2181056"/>
            <a:ext cx="2664296" cy="4200271"/>
          </a:xfrm>
          <a:prstGeom prst="rect">
            <a:avLst/>
          </a:prstGeom>
          <a:noFill/>
          <a:ln w="9525">
            <a:noFill/>
            <a:miter lim="800000"/>
            <a:headEnd/>
            <a:tailEnd/>
          </a:ln>
        </p:spPr>
      </p:pic>
      <p:pic>
        <p:nvPicPr>
          <p:cNvPr id="7" name="il_fi" descr="Εικόνα 2, τμήματα Ηλεκτρονικού μικροσκόπιου."/>
          <p:cNvPicPr/>
          <p:nvPr/>
        </p:nvPicPr>
        <p:blipFill>
          <a:blip r:embed="rId6" cstate="print"/>
          <a:srcRect/>
          <a:stretch>
            <a:fillRect/>
          </a:stretch>
        </p:blipFill>
        <p:spPr bwMode="auto">
          <a:xfrm>
            <a:off x="4433863" y="2181057"/>
            <a:ext cx="3522514" cy="4200270"/>
          </a:xfrm>
          <a:prstGeom prst="rect">
            <a:avLst/>
          </a:prstGeom>
          <a:noFill/>
          <a:ln w="9525">
            <a:noFill/>
            <a:miter lim="800000"/>
            <a:headEnd/>
            <a:tailEnd/>
          </a:ln>
        </p:spPr>
      </p:pic>
      <p:sp>
        <p:nvSpPr>
          <p:cNvPr id="11"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Περιγραφή και Χρήση μικροσκοπίου-Απλές χρώσεις ζύμες-μύκητες</a:t>
            </a:r>
            <a:endParaRPr lang="en-US" sz="1400" dirty="0"/>
          </a:p>
        </p:txBody>
      </p:sp>
      <p:sp>
        <p:nvSpPr>
          <p:cNvPr id="4" name="Slide Number Placeholder 3" descr="."/>
          <p:cNvSpPr>
            <a:spLocks noGrp="1"/>
          </p:cNvSpPr>
          <p:nvPr>
            <p:ph type="sldNum" sz="quarter" idx="12"/>
          </p:nvPr>
        </p:nvSpPr>
        <p:spPr>
          <a:xfrm>
            <a:off x="6553200" y="6309320"/>
            <a:ext cx="2133600" cy="365125"/>
          </a:xfrm>
        </p:spPr>
        <p:txBody>
          <a:bodyPr/>
          <a:lstStyle/>
          <a:p>
            <a:fld id="{95390251-5B84-4D2F-A9C7-1C62C4738B3F}" type="slidenum">
              <a:rPr lang="el-GR" smtClean="0"/>
              <a:pPr/>
              <a:t>20</a:t>
            </a:fld>
            <a:endParaRPr lang="el-GR" dirty="0"/>
          </a:p>
        </p:txBody>
      </p:sp>
    </p:spTree>
    <p:custDataLst>
      <p:tags r:id="rId1"/>
    </p:custDataLst>
    <p:extLst>
      <p:ext uri="{BB962C8B-B14F-4D97-AF65-F5344CB8AC3E}">
        <p14:creationId xmlns:p14="http://schemas.microsoft.com/office/powerpoint/2010/main" val="27941604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dirty="0"/>
              <a:t>Ηλεκτρονικό μικροσκόπιο </a:t>
            </a:r>
            <a:r>
              <a:rPr lang="el-GR" dirty="0" smtClean="0"/>
              <a:t>(2 </a:t>
            </a:r>
            <a:r>
              <a:rPr lang="el-GR" dirty="0"/>
              <a:t>από 3)</a:t>
            </a:r>
          </a:p>
        </p:txBody>
      </p:sp>
      <p:sp>
        <p:nvSpPr>
          <p:cNvPr id="6" name="2 - Θέση περιεχομένου"/>
          <p:cNvSpPr>
            <a:spLocks noGrp="1"/>
          </p:cNvSpPr>
          <p:nvPr>
            <p:ph sz="quarter" idx="1"/>
          </p:nvPr>
        </p:nvSpPr>
        <p:spPr>
          <a:xfrm>
            <a:off x="612648" y="1052736"/>
            <a:ext cx="8153400" cy="5040560"/>
          </a:xfrm>
        </p:spPr>
        <p:txBody>
          <a:bodyPr>
            <a:noAutofit/>
          </a:bodyPr>
          <a:lstStyle/>
          <a:p>
            <a:pPr marL="0" indent="0">
              <a:buNone/>
            </a:pPr>
            <a:r>
              <a:rPr lang="el-GR" sz="2400" dirty="0"/>
              <a:t>Πλεονεκτήματα - Μειονεκτήματα του </a:t>
            </a:r>
            <a:r>
              <a:rPr lang="el-GR" sz="2400" dirty="0" smtClean="0"/>
              <a:t>μικροσκοπίου:</a:t>
            </a:r>
            <a:endParaRPr lang="el-GR" sz="2400" dirty="0"/>
          </a:p>
          <a:p>
            <a:r>
              <a:rPr lang="el-GR" sz="2400" dirty="0"/>
              <a:t>Η άμεση παρατήρηση και αρίθμηση των μικροοργανισμών σε ορισμένο όγκο του τροφίμου που αναλύεται είναι η ποσοτική αρχή, στην οποία βασίζεται η άμεση μικροσκοπική καταμέτρηση. Αυτή η αρχή εφαρμόζεται σε επιχρίσματα, κύτταρα καταμετρήσεως ή μεμβράνης διηθήσεως. </a:t>
            </a:r>
          </a:p>
          <a:p>
            <a:pPr marL="0" indent="0">
              <a:buNone/>
            </a:pPr>
            <a:r>
              <a:rPr lang="el-GR" sz="2400" dirty="0"/>
              <a:t>Πλεονεκτήματα της </a:t>
            </a:r>
            <a:r>
              <a:rPr lang="el-GR" sz="2400" dirty="0" smtClean="0"/>
              <a:t>μεθόδου:</a:t>
            </a:r>
            <a:endParaRPr lang="el-GR" sz="2400" dirty="0"/>
          </a:p>
          <a:p>
            <a:pPr lvl="0"/>
            <a:r>
              <a:rPr lang="el-GR" sz="2400" dirty="0"/>
              <a:t>Δίνει γρήγορα </a:t>
            </a:r>
            <a:r>
              <a:rPr lang="el-GR" sz="2400" dirty="0" smtClean="0"/>
              <a:t>αποτελέσματα,</a:t>
            </a:r>
            <a:endParaRPr lang="el-GR" sz="2400" dirty="0"/>
          </a:p>
          <a:p>
            <a:pPr lvl="0"/>
            <a:r>
              <a:rPr lang="el-GR" sz="2400" dirty="0"/>
              <a:t>Τα επιχρίσματα είναι δυνατόν να χρωματισθούν και αναγνωσθούν </a:t>
            </a:r>
            <a:r>
              <a:rPr lang="el-GR" sz="2400" dirty="0" smtClean="0"/>
              <a:t>αργότερα,</a:t>
            </a:r>
            <a:endParaRPr lang="el-GR" sz="2400" dirty="0"/>
          </a:p>
          <a:p>
            <a:pPr lvl="0"/>
            <a:r>
              <a:rPr lang="el-GR" sz="2400" dirty="0"/>
              <a:t>Απαιτεί ελάχιστο </a:t>
            </a:r>
            <a:r>
              <a:rPr lang="el-GR" sz="2400" dirty="0" smtClean="0"/>
              <a:t>εξοπλισμό,</a:t>
            </a:r>
            <a:endParaRPr 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Περιγραφή και Χρήση μικροσκοπίου-Απλές χρώσεις ζύμες-μύκητες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21</a:t>
            </a:fld>
            <a:endParaRPr lang="el-GR" dirty="0"/>
          </a:p>
        </p:txBody>
      </p:sp>
    </p:spTree>
    <p:custDataLst>
      <p:tags r:id="rId1"/>
    </p:custDataLst>
    <p:extLst>
      <p:ext uri="{BB962C8B-B14F-4D97-AF65-F5344CB8AC3E}">
        <p14:creationId xmlns:p14="http://schemas.microsoft.com/office/powerpoint/2010/main" val="29989218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dirty="0"/>
              <a:t>Ηλεκτρονικό μικροσκόπιο </a:t>
            </a:r>
            <a:r>
              <a:rPr lang="el-GR" dirty="0" smtClean="0"/>
              <a:t>(3 </a:t>
            </a:r>
            <a:r>
              <a:rPr lang="el-GR" dirty="0"/>
              <a:t>από 3)</a:t>
            </a:r>
          </a:p>
        </p:txBody>
      </p:sp>
      <p:sp>
        <p:nvSpPr>
          <p:cNvPr id="6" name="2 - Θέση περιεχομένου" descr="Μπορεί να γίνει διάκριση διάφορων τύπων μικροβίων, &#10;Τα επιχρίσματα μπορεί να κρατηθούν και να χρησιμεύσουν ως στοιχεία αναφοράς μεταγενέστερα. &#10;&#10;Μειονεκτήματα τη μεθόδου&#10;Χρησιμοποιείται για τρόφιμα με υψηλό μικροβιακό φορτίο&#10;Εξετάζεται μόνο μικρή ποσότητα του δείγματος (μηδέν κόμμα μηδέν ένα g ή μηδέν κόμμα μηδέν μηδέν ένα  ml), πράγμα που περιορίζει την ακρίβεια&#10;Διάφορα σωματίδια δυσκολεύουν την ταυτοποίηση των μικροβίων.&#10;&#10;"/>
          <p:cNvSpPr>
            <a:spLocks noGrp="1"/>
          </p:cNvSpPr>
          <p:nvPr>
            <p:ph sz="quarter" idx="1"/>
          </p:nvPr>
        </p:nvSpPr>
        <p:spPr>
          <a:xfrm>
            <a:off x="612648" y="1196752"/>
            <a:ext cx="8153400" cy="4824536"/>
          </a:xfrm>
        </p:spPr>
        <p:txBody>
          <a:bodyPr>
            <a:noAutofit/>
          </a:bodyPr>
          <a:lstStyle/>
          <a:p>
            <a:pPr lvl="0"/>
            <a:r>
              <a:rPr lang="el-GR" sz="2400" dirty="0"/>
              <a:t>Μπορεί να γίνει διάκριση διάφορων τύπων </a:t>
            </a:r>
            <a:r>
              <a:rPr lang="el-GR" sz="2400" dirty="0" smtClean="0"/>
              <a:t>μικροβίων, </a:t>
            </a:r>
            <a:endParaRPr lang="el-GR" sz="2400" dirty="0"/>
          </a:p>
          <a:p>
            <a:r>
              <a:rPr lang="el-GR" sz="2400" dirty="0"/>
              <a:t>Τα επιχρίσματα μπορεί να κρατηθούν και να χρησιμεύσουν ως στοιχεία αναφοράς μεταγενέστερα. </a:t>
            </a:r>
            <a:endParaRPr lang="el-GR" sz="2400" dirty="0" smtClean="0"/>
          </a:p>
          <a:p>
            <a:pPr marL="0" indent="0">
              <a:buNone/>
            </a:pPr>
            <a:endParaRPr lang="el-GR" sz="2400" dirty="0" smtClean="0"/>
          </a:p>
          <a:p>
            <a:pPr marL="0" indent="0">
              <a:buNone/>
            </a:pPr>
            <a:r>
              <a:rPr lang="el-GR" sz="2400" dirty="0" smtClean="0"/>
              <a:t>Μειονεκτήματα </a:t>
            </a:r>
            <a:r>
              <a:rPr lang="el-GR" sz="2400" dirty="0"/>
              <a:t>τη μεθόδου</a:t>
            </a:r>
          </a:p>
          <a:p>
            <a:pPr lvl="0"/>
            <a:r>
              <a:rPr lang="el-GR" sz="2400" dirty="0"/>
              <a:t>Χρησιμοποιείται για τρόφιμα με υψηλό μικροβιακό φορτίο</a:t>
            </a:r>
          </a:p>
          <a:p>
            <a:pPr lvl="0"/>
            <a:r>
              <a:rPr lang="el-GR" sz="2400" dirty="0"/>
              <a:t>Εξετάζεται μόνο μικρή ποσότητα του δείγματος (0,01</a:t>
            </a:r>
            <a:r>
              <a:rPr lang="en-US" sz="2400" dirty="0"/>
              <a:t>g</a:t>
            </a:r>
            <a:r>
              <a:rPr lang="el-GR" sz="2400" dirty="0"/>
              <a:t> ή 0,001 </a:t>
            </a:r>
            <a:r>
              <a:rPr lang="en-US" sz="2400" dirty="0"/>
              <a:t>ml</a:t>
            </a:r>
            <a:r>
              <a:rPr lang="el-GR" sz="2400" dirty="0"/>
              <a:t>), πράγμα που περιορίζει την ακρίβεια</a:t>
            </a:r>
          </a:p>
          <a:p>
            <a:pPr lvl="0"/>
            <a:r>
              <a:rPr lang="el-GR" sz="2400" dirty="0"/>
              <a:t>Διάφορα σωματίδια δυσκολεύουν την ταυτοποίηση των μικροβίων.</a:t>
            </a:r>
          </a:p>
          <a:p>
            <a:endParaRPr 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Περιγραφή και Χρήση μικροσκοπίου-Απλές χρώσεις ζύμες-μύκητες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22</a:t>
            </a:fld>
            <a:endParaRPr lang="el-GR" dirty="0"/>
          </a:p>
        </p:txBody>
      </p:sp>
    </p:spTree>
    <p:custDataLst>
      <p:tags r:id="rId1"/>
    </p:custDataLst>
    <p:extLst>
      <p:ext uri="{BB962C8B-B14F-4D97-AF65-F5344CB8AC3E}">
        <p14:creationId xmlns:p14="http://schemas.microsoft.com/office/powerpoint/2010/main" val="23588964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dirty="0" smtClean="0"/>
              <a:t>Μονιμοποίηση Κυττάρων (1 από 2) </a:t>
            </a:r>
            <a:endParaRPr lang="el-GR" dirty="0"/>
          </a:p>
        </p:txBody>
      </p:sp>
      <p:sp>
        <p:nvSpPr>
          <p:cNvPr id="6" name="2 - Θέση περιεχομένου"/>
          <p:cNvSpPr>
            <a:spLocks noGrp="1"/>
          </p:cNvSpPr>
          <p:nvPr>
            <p:ph sz="quarter" idx="1"/>
          </p:nvPr>
        </p:nvSpPr>
        <p:spPr>
          <a:xfrm>
            <a:off x="612648" y="1268760"/>
            <a:ext cx="8153400" cy="4536504"/>
          </a:xfrm>
        </p:spPr>
        <p:txBody>
          <a:bodyPr>
            <a:noAutofit/>
          </a:bodyPr>
          <a:lstStyle/>
          <a:p>
            <a:pPr marL="0" indent="0">
              <a:buNone/>
            </a:pPr>
            <a:r>
              <a:rPr lang="el-GR" sz="2400" dirty="0" smtClean="0"/>
              <a:t>Μονιμοποίηση:</a:t>
            </a:r>
            <a:r>
              <a:rPr lang="el-GR" sz="2400" dirty="0"/>
              <a:t> </a:t>
            </a:r>
          </a:p>
          <a:p>
            <a:pPr marL="0" indent="0">
              <a:buNone/>
            </a:pPr>
            <a:r>
              <a:rPr lang="el-GR" sz="2400" dirty="0"/>
              <a:t>Οι μικροοργανισμοί πολλές φορές, κυρίως όταν πρόκειται να χρωματισθούν, χρειάζεται να μονιμοποιηθούν σε </a:t>
            </a:r>
            <a:r>
              <a:rPr lang="el-GR" sz="2400" dirty="0" err="1"/>
              <a:t>αντικειμενοφόρους</a:t>
            </a:r>
            <a:r>
              <a:rPr lang="el-GR" sz="2400" dirty="0"/>
              <a:t> πλάκες. Η διαδικασία της μονιμοποίησης θεωρείται απαραίτητη αφού με αυτή ενώ νεκρώνονται οι μικροοργανισμοί και </a:t>
            </a:r>
            <a:r>
              <a:rPr lang="el-GR" sz="2400" dirty="0" err="1"/>
              <a:t>ιζηματοποιείται</a:t>
            </a:r>
            <a:r>
              <a:rPr lang="el-GR" sz="2400" dirty="0"/>
              <a:t> το πρωτόπλασμά τους, η δομή τους γενικά και τα διάφορα συστατικά τους ειδικότερα, διατηρούνται στις κανονικές τους θέσεις. </a:t>
            </a:r>
          </a:p>
          <a:p>
            <a:pPr marL="0" indent="0">
              <a:buNone/>
            </a:pPr>
            <a:r>
              <a:rPr lang="el-GR" sz="2400" dirty="0"/>
              <a:t>Με την άσκηση αυτή θα μονιμοποιήσετε μικροοργανισμούς από δικές σας καλλιέργειες και αφού τους χρωματίσετε, θα τους παρατηρήσετε στο μικροσκόπιο. </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Περιγραφή και Χρήση μικροσκοπίου-Απλές χρώσεις ζύμες-μύκητες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23</a:t>
            </a:fld>
            <a:endParaRPr lang="el-GR" dirty="0"/>
          </a:p>
        </p:txBody>
      </p:sp>
    </p:spTree>
    <p:custDataLst>
      <p:tags r:id="rId1"/>
    </p:custDataLst>
    <p:extLst>
      <p:ext uri="{BB962C8B-B14F-4D97-AF65-F5344CB8AC3E}">
        <p14:creationId xmlns:p14="http://schemas.microsoft.com/office/powerpoint/2010/main" val="23588964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dirty="0"/>
              <a:t>Μονιμοποίηση Κυττάρων </a:t>
            </a:r>
            <a:r>
              <a:rPr lang="el-GR" dirty="0" smtClean="0"/>
              <a:t>(2 </a:t>
            </a:r>
            <a:r>
              <a:rPr lang="el-GR" dirty="0"/>
              <a:t>από 2) </a:t>
            </a:r>
          </a:p>
        </p:txBody>
      </p:sp>
      <p:sp>
        <p:nvSpPr>
          <p:cNvPr id="6" name="2 - Θέση περιεχομένου"/>
          <p:cNvSpPr>
            <a:spLocks noGrp="1"/>
          </p:cNvSpPr>
          <p:nvPr>
            <p:ph sz="quarter" idx="1"/>
          </p:nvPr>
        </p:nvSpPr>
        <p:spPr>
          <a:xfrm>
            <a:off x="612648" y="1124744"/>
            <a:ext cx="8153400" cy="5040560"/>
          </a:xfrm>
        </p:spPr>
        <p:txBody>
          <a:bodyPr>
            <a:noAutofit/>
          </a:bodyPr>
          <a:lstStyle/>
          <a:p>
            <a:pPr marL="0" indent="0">
              <a:buNone/>
            </a:pPr>
            <a:r>
              <a:rPr lang="el-GR" sz="2400" dirty="0"/>
              <a:t>Υλικά και </a:t>
            </a:r>
            <a:r>
              <a:rPr lang="el-GR" sz="2400" dirty="0" smtClean="0"/>
              <a:t>συσκευές:</a:t>
            </a:r>
            <a:endParaRPr lang="el-GR" sz="2400" dirty="0"/>
          </a:p>
          <a:p>
            <a:r>
              <a:rPr lang="el-GR" sz="2400" dirty="0"/>
              <a:t>Χρωστικές: Μπλε του μεθυλενίου, Κρυσταλλικό ιώδες, Φουξίνη και </a:t>
            </a:r>
            <a:r>
              <a:rPr lang="el-GR" sz="2400" dirty="0" err="1" smtClean="0"/>
              <a:t>εωζίνη</a:t>
            </a:r>
            <a:r>
              <a:rPr lang="el-GR" sz="2400" dirty="0" smtClean="0"/>
              <a:t>,</a:t>
            </a:r>
            <a:endParaRPr lang="el-GR" sz="2400" dirty="0"/>
          </a:p>
          <a:p>
            <a:r>
              <a:rPr lang="el-GR" sz="2400" dirty="0" err="1"/>
              <a:t>Αντικειμενοφόροι</a:t>
            </a:r>
            <a:r>
              <a:rPr lang="el-GR" sz="2400" dirty="0"/>
              <a:t> </a:t>
            </a:r>
            <a:r>
              <a:rPr lang="el-GR" sz="2400" dirty="0" smtClean="0"/>
              <a:t>πλάκες, </a:t>
            </a:r>
            <a:endParaRPr lang="el-GR" sz="2400" dirty="0"/>
          </a:p>
          <a:p>
            <a:r>
              <a:rPr lang="el-GR" sz="2400" dirty="0"/>
              <a:t>Καθαρές καλλιέργειες </a:t>
            </a:r>
            <a:r>
              <a:rPr lang="el-GR" sz="2400" dirty="0" smtClean="0"/>
              <a:t>βακτηρίων, </a:t>
            </a:r>
            <a:endParaRPr lang="el-GR" sz="2400" dirty="0"/>
          </a:p>
          <a:p>
            <a:r>
              <a:rPr lang="el-GR" sz="2400" dirty="0"/>
              <a:t>Μικροβιολογικός </a:t>
            </a:r>
            <a:r>
              <a:rPr lang="el-GR" sz="2400" dirty="0" smtClean="0"/>
              <a:t>κρίκος,</a:t>
            </a:r>
            <a:endParaRPr lang="el-GR" sz="2400" dirty="0"/>
          </a:p>
          <a:p>
            <a:r>
              <a:rPr lang="el-GR" sz="2400" dirty="0"/>
              <a:t>Αποσταγμένο </a:t>
            </a:r>
            <a:r>
              <a:rPr lang="el-GR" sz="2400" dirty="0" smtClean="0"/>
              <a:t>νερό, </a:t>
            </a:r>
            <a:endParaRPr lang="el-GR" sz="2400" dirty="0"/>
          </a:p>
          <a:p>
            <a:r>
              <a:rPr lang="el-GR" sz="2400" dirty="0" err="1" smtClean="0"/>
              <a:t>Υδροβολείς</a:t>
            </a:r>
            <a:r>
              <a:rPr lang="el-GR" sz="2400" dirty="0" smtClean="0"/>
              <a:t>,</a:t>
            </a:r>
            <a:endParaRPr lang="el-GR" sz="2400" dirty="0"/>
          </a:p>
          <a:p>
            <a:r>
              <a:rPr lang="el-GR" sz="2400" dirty="0"/>
              <a:t>Λεκάνες </a:t>
            </a:r>
            <a:r>
              <a:rPr lang="el-GR" sz="2400" dirty="0" smtClean="0"/>
              <a:t>χρώσης, </a:t>
            </a:r>
            <a:endParaRPr lang="el-GR" sz="2400" dirty="0"/>
          </a:p>
          <a:p>
            <a:r>
              <a:rPr lang="el-GR" sz="2400" dirty="0" smtClean="0"/>
              <a:t>Μικροσκόπια.</a:t>
            </a:r>
            <a:endParaRPr 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Περιγραφή και Χρήση μικροσκοπίου-Απλές χρώσεις ζύμες-μύκητες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24</a:t>
            </a:fld>
            <a:endParaRPr lang="el-GR" dirty="0"/>
          </a:p>
        </p:txBody>
      </p:sp>
    </p:spTree>
    <p:custDataLst>
      <p:tags r:id="rId1"/>
    </p:custDataLst>
    <p:extLst>
      <p:ext uri="{BB962C8B-B14F-4D97-AF65-F5344CB8AC3E}">
        <p14:creationId xmlns:p14="http://schemas.microsoft.com/office/powerpoint/2010/main" val="23588964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dirty="0"/>
              <a:t>Πειραματικό </a:t>
            </a:r>
            <a:r>
              <a:rPr lang="el-GR" dirty="0" smtClean="0"/>
              <a:t>μέρος (1 από 3) </a:t>
            </a:r>
            <a:endParaRPr lang="el-GR" dirty="0"/>
          </a:p>
        </p:txBody>
      </p:sp>
      <p:sp>
        <p:nvSpPr>
          <p:cNvPr id="6" name="2 - Θέση περιεχομένου"/>
          <p:cNvSpPr>
            <a:spLocks noGrp="1"/>
          </p:cNvSpPr>
          <p:nvPr>
            <p:ph sz="quarter" idx="1"/>
          </p:nvPr>
        </p:nvSpPr>
        <p:spPr>
          <a:xfrm>
            <a:off x="612648" y="1124744"/>
            <a:ext cx="8153400" cy="5040560"/>
          </a:xfrm>
        </p:spPr>
        <p:txBody>
          <a:bodyPr>
            <a:noAutofit/>
          </a:bodyPr>
          <a:lstStyle/>
          <a:p>
            <a:pPr marL="0" indent="0">
              <a:buNone/>
            </a:pPr>
            <a:r>
              <a:rPr lang="el-GR" sz="2400" dirty="0"/>
              <a:t>Μ</a:t>
            </a:r>
            <a:r>
              <a:rPr lang="el-GR" sz="2400" dirty="0" smtClean="0"/>
              <a:t>έθοδος </a:t>
            </a:r>
            <a:r>
              <a:rPr lang="el-GR" sz="2400" dirty="0"/>
              <a:t>μονιμοποίησης των </a:t>
            </a:r>
            <a:r>
              <a:rPr lang="el-GR" sz="2400" dirty="0" smtClean="0"/>
              <a:t>παρασκευασμάτων:</a:t>
            </a:r>
          </a:p>
          <a:p>
            <a:pPr marL="0" indent="0">
              <a:buNone/>
            </a:pPr>
            <a:r>
              <a:rPr lang="el-GR" sz="2400" dirty="0" smtClean="0"/>
              <a:t>1. Με </a:t>
            </a:r>
            <a:r>
              <a:rPr lang="el-GR" sz="2400" dirty="0"/>
              <a:t>το μικροβιολογικό κρίκο μεταφέρετε σε μια καθαρή </a:t>
            </a:r>
            <a:r>
              <a:rPr lang="el-GR" sz="2400" dirty="0" err="1"/>
              <a:t>αντικεμενοφόρο</a:t>
            </a:r>
            <a:r>
              <a:rPr lang="el-GR" sz="2400" dirty="0"/>
              <a:t> πλάκα μια μικρή σταγόνα από καθαρή καλλιέργεια. Στην περίπτωση που μεταφέρονται μικρόβια μιας αποικίας από στερεό υπόστρωμα, προσθέστε στην </a:t>
            </a:r>
            <a:r>
              <a:rPr lang="el-GR" sz="2400" dirty="0" err="1"/>
              <a:t>αντικειμενοφόρο</a:t>
            </a:r>
            <a:r>
              <a:rPr lang="el-GR" sz="2400" dirty="0"/>
              <a:t> πλάκα μια σταγόνα αποσταγμένου νερού και μετά τα μικρόβια. </a:t>
            </a:r>
          </a:p>
          <a:p>
            <a:pPr marL="0" indent="0">
              <a:buNone/>
            </a:pPr>
            <a:r>
              <a:rPr lang="el-GR" sz="2400" dirty="0" smtClean="0"/>
              <a:t>2. Η </a:t>
            </a:r>
            <a:r>
              <a:rPr lang="el-GR" sz="2400" dirty="0"/>
              <a:t>σταγόνα απλώνεται με τον κρίκο στην </a:t>
            </a:r>
            <a:r>
              <a:rPr lang="el-GR" sz="2400" dirty="0" err="1"/>
              <a:t>αντικειμενοφόρο</a:t>
            </a:r>
            <a:r>
              <a:rPr lang="el-GR" sz="2400" dirty="0"/>
              <a:t> πλάκα. Θα πρέπει το στρώμα των μικροβίων που θα σχηματισθεί να είναι αρκετά αραιό ώστε να είναι δυνατή η μικροσκοπική παρατήρηση μονών οργανισμών. </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Περιγραφή και Χρήση μικροσκοπίου-Απλές χρώσεις ζύμες-μύκητες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25</a:t>
            </a:fld>
            <a:endParaRPr lang="el-GR" dirty="0"/>
          </a:p>
        </p:txBody>
      </p:sp>
    </p:spTree>
    <p:custDataLst>
      <p:tags r:id="rId1"/>
    </p:custDataLst>
    <p:extLst>
      <p:ext uri="{BB962C8B-B14F-4D97-AF65-F5344CB8AC3E}">
        <p14:creationId xmlns:p14="http://schemas.microsoft.com/office/powerpoint/2010/main" val="23588964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dirty="0"/>
              <a:t>Πειραματικό μέρος </a:t>
            </a:r>
            <a:r>
              <a:rPr lang="el-GR" dirty="0" smtClean="0"/>
              <a:t>(2 </a:t>
            </a:r>
            <a:r>
              <a:rPr lang="el-GR" dirty="0"/>
              <a:t>από 3) </a:t>
            </a:r>
          </a:p>
        </p:txBody>
      </p:sp>
      <p:sp>
        <p:nvSpPr>
          <p:cNvPr id="6" name="2 - Θέση περιεχομένου"/>
          <p:cNvSpPr>
            <a:spLocks noGrp="1"/>
          </p:cNvSpPr>
          <p:nvPr>
            <p:ph sz="quarter" idx="1"/>
          </p:nvPr>
        </p:nvSpPr>
        <p:spPr>
          <a:xfrm>
            <a:off x="612648" y="1484784"/>
            <a:ext cx="8153400" cy="4032448"/>
          </a:xfrm>
        </p:spPr>
        <p:txBody>
          <a:bodyPr>
            <a:noAutofit/>
          </a:bodyPr>
          <a:lstStyle/>
          <a:p>
            <a:pPr marL="0" indent="0">
              <a:buNone/>
            </a:pPr>
            <a:r>
              <a:rPr lang="el-GR" sz="2400" dirty="0" smtClean="0"/>
              <a:t>3. Αφήστε </a:t>
            </a:r>
            <a:r>
              <a:rPr lang="el-GR" sz="2400" dirty="0"/>
              <a:t>την </a:t>
            </a:r>
            <a:r>
              <a:rPr lang="el-GR" sz="2400" dirty="0" err="1"/>
              <a:t>αντικειμενοφόρο</a:t>
            </a:r>
            <a:r>
              <a:rPr lang="el-GR" sz="2400" dirty="0"/>
              <a:t> να στεγνώσει στον αέρα. Μπορείτε να την πλησιάζετε κοντά στη φλόγα του λύχνου </a:t>
            </a:r>
            <a:r>
              <a:rPr lang="el-GR" sz="2400" dirty="0" err="1"/>
              <a:t>Bunsen</a:t>
            </a:r>
            <a:r>
              <a:rPr lang="el-GR" sz="2400" dirty="0"/>
              <a:t> όπου το περιβάλλον είναι ξηρό. </a:t>
            </a:r>
          </a:p>
          <a:p>
            <a:pPr marL="0" indent="0">
              <a:buNone/>
            </a:pPr>
            <a:r>
              <a:rPr lang="el-GR" sz="2400" dirty="0"/>
              <a:t>4</a:t>
            </a:r>
            <a:r>
              <a:rPr lang="el-GR" sz="2400" dirty="0" smtClean="0"/>
              <a:t>. Περάστε </a:t>
            </a:r>
            <a:r>
              <a:rPr lang="el-GR" sz="2400" dirty="0"/>
              <a:t>την </a:t>
            </a:r>
            <a:r>
              <a:rPr lang="el-GR" sz="2400" dirty="0" err="1"/>
              <a:t>αντικειμενοφόρο</a:t>
            </a:r>
            <a:r>
              <a:rPr lang="el-GR" sz="2400" dirty="0"/>
              <a:t> πλάκα, με την πλευρά του ξηρού στρώματος των κυττάρων προς τα πάνω, στιγμιαία από τη φλόγα του </a:t>
            </a:r>
            <a:r>
              <a:rPr lang="el-GR" sz="2400" dirty="0" err="1"/>
              <a:t>Bunsen</a:t>
            </a:r>
            <a:r>
              <a:rPr lang="el-GR" sz="2400" dirty="0"/>
              <a:t> 3 φορές. Η </a:t>
            </a:r>
            <a:r>
              <a:rPr lang="el-GR" sz="2400" dirty="0" err="1"/>
              <a:t>αντικειμενοφόρος</a:t>
            </a:r>
            <a:r>
              <a:rPr lang="el-GR" sz="2400" dirty="0"/>
              <a:t> πλάκα μετά το πέρασμα από τη φλόγα θα πρέπει να είναι ζεστή, όχι καυτή. Για να βεβαιωθείτε πόσο γρήγορα πρέπει να γίνεται το πέρασμα από τη φλόγα, εξασκηθείτε χρησιμοποιώντας μια άλλη </a:t>
            </a:r>
            <a:r>
              <a:rPr lang="el-GR" sz="2400" dirty="0" err="1"/>
              <a:t>αντικειμενοφόρο</a:t>
            </a:r>
            <a:r>
              <a:rPr lang="el-GR" sz="2400" dirty="0"/>
              <a:t> πλάκα.</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Περιγραφή και Χρήση μικροσκοπίου-Απλές χρώσεις ζύμες-μύκητες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26</a:t>
            </a:fld>
            <a:endParaRPr lang="el-GR" dirty="0"/>
          </a:p>
        </p:txBody>
      </p:sp>
    </p:spTree>
    <p:custDataLst>
      <p:tags r:id="rId1"/>
    </p:custDataLst>
    <p:extLst>
      <p:ext uri="{BB962C8B-B14F-4D97-AF65-F5344CB8AC3E}">
        <p14:creationId xmlns:p14="http://schemas.microsoft.com/office/powerpoint/2010/main" val="23588964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dirty="0"/>
              <a:t>Πειραματικό μέρος </a:t>
            </a:r>
            <a:r>
              <a:rPr lang="el-GR" dirty="0" smtClean="0"/>
              <a:t>(3 </a:t>
            </a:r>
            <a:r>
              <a:rPr lang="el-GR" dirty="0"/>
              <a:t>από 3) </a:t>
            </a:r>
          </a:p>
        </p:txBody>
      </p:sp>
      <p:pic>
        <p:nvPicPr>
          <p:cNvPr id="8" name="Εικόνα 7" descr="Εικόνα, η μέθοδος μονιμοποίησης των παρασκευασμάτων όπως περιγράφεται πιο πάνω. "/>
          <p:cNvPicPr/>
          <p:nvPr/>
        </p:nvPicPr>
        <p:blipFill>
          <a:blip r:embed="rId5" cstate="print"/>
          <a:srcRect/>
          <a:stretch>
            <a:fillRect/>
          </a:stretch>
        </p:blipFill>
        <p:spPr bwMode="auto">
          <a:xfrm>
            <a:off x="3181325" y="876609"/>
            <a:ext cx="3362090" cy="4928655"/>
          </a:xfrm>
          <a:prstGeom prst="rect">
            <a:avLst/>
          </a:prstGeom>
          <a:noFill/>
          <a:ln w="9525">
            <a:noFill/>
            <a:miter lim="800000"/>
            <a:headEnd/>
            <a:tailEnd/>
          </a:ln>
        </p:spPr>
      </p:pic>
      <p:sp>
        <p:nvSpPr>
          <p:cNvPr id="3" name="Ορθογώνιο 2" descr="."/>
          <p:cNvSpPr/>
          <p:nvPr/>
        </p:nvSpPr>
        <p:spPr>
          <a:xfrm>
            <a:off x="2539298" y="5777463"/>
            <a:ext cx="4646144" cy="461665"/>
          </a:xfrm>
          <a:prstGeom prst="rect">
            <a:avLst/>
          </a:prstGeom>
        </p:spPr>
        <p:txBody>
          <a:bodyPr wrap="none">
            <a:spAutoFit/>
          </a:bodyPr>
          <a:lstStyle/>
          <a:p>
            <a:r>
              <a:rPr lang="el-GR" sz="2400" dirty="0"/>
              <a:t>Μονιμοποίηση </a:t>
            </a:r>
            <a:r>
              <a:rPr lang="el-GR" sz="2400" dirty="0" smtClean="0"/>
              <a:t>παρασκευάσματος.</a:t>
            </a:r>
            <a:endParaRPr 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Περιγραφή και Χρήση μικροσκοπίου-Απλές χρώσεις ζύμες-μύκητες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27</a:t>
            </a:fld>
            <a:endParaRPr lang="el-GR" dirty="0"/>
          </a:p>
        </p:txBody>
      </p:sp>
    </p:spTree>
    <p:custDataLst>
      <p:tags r:id="rId1"/>
    </p:custDataLst>
    <p:extLst>
      <p:ext uri="{BB962C8B-B14F-4D97-AF65-F5344CB8AC3E}">
        <p14:creationId xmlns:p14="http://schemas.microsoft.com/office/powerpoint/2010/main" val="23588964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80000"/>
              </a:lnSpc>
            </a:pPr>
            <a:r>
              <a:rPr lang="el-GR" dirty="0" smtClean="0"/>
              <a:t>Χρώση με απλές χρωστικές (1 από 8)</a:t>
            </a:r>
            <a:endParaRPr lang="el-GR" dirty="0"/>
          </a:p>
        </p:txBody>
      </p:sp>
      <p:sp>
        <p:nvSpPr>
          <p:cNvPr id="6" name="2 - Θέση περιεχομένου" descr="Α. Αλκαλική (άμεση) χρώση: &#10;Οι περισσότερες απλές χρωστικές είναι άλατα στα οποία ένα από τα ιόντα είναι έγχρωμο. Το μπλε του μεθυλενίου για παράδειγμα είναι ένα άλας (Χλωριούχο Μπλε του Μεθυλενίου) που παθαίνει διάσταση ως εξής: ΧΜΜ à ΜΜ θετικό σύν Χ αρνητικό. Το χρώμα δηλαδή της χρωστικής συνοδεύει το κατιόν του άλατος (ΜΜ θετικό). &#10;Τα βακτηριακά κύτταρα, σε ουδέτερο pΗ, είναι φορτισμένα ελαφρώς αρνητικά γι' αυτό και συνδέονται με τα θετικά φορτισμένα ιόντα του χλωριούχου μπλε του μεθυλενίου με αποτέλεσμα τα κύτταρα να εμφανίζονται χρωματισμένα. Γενικά όσο ελαττώνεται η οξύτητα του περιβάλλοντος (όσο δηλαδή αυξάνεται το pΗ) αυξάνεται το ποσό των αρνητικών φορτίων του κυττάρου, γι' αυτό και η σύνδεση των αλκαλικών χρωστικών γίνεται ευκολότερα. &#10;"/>
          <p:cNvSpPr>
            <a:spLocks noGrp="1"/>
          </p:cNvSpPr>
          <p:nvPr>
            <p:ph sz="quarter" idx="1"/>
          </p:nvPr>
        </p:nvSpPr>
        <p:spPr>
          <a:xfrm>
            <a:off x="612648" y="908720"/>
            <a:ext cx="8153400" cy="5508202"/>
          </a:xfrm>
        </p:spPr>
        <p:txBody>
          <a:bodyPr>
            <a:noAutofit/>
          </a:bodyPr>
          <a:lstStyle/>
          <a:p>
            <a:pPr marL="0" indent="0">
              <a:buNone/>
            </a:pPr>
            <a:r>
              <a:rPr lang="el-GR" sz="2400" dirty="0"/>
              <a:t>Α. Αλκαλική (άμεση) </a:t>
            </a:r>
            <a:r>
              <a:rPr lang="el-GR" sz="2400" dirty="0" smtClean="0"/>
              <a:t>χρώση: </a:t>
            </a:r>
            <a:endParaRPr lang="el-GR" sz="2400" dirty="0"/>
          </a:p>
          <a:p>
            <a:pPr marL="0" indent="0">
              <a:buNone/>
            </a:pPr>
            <a:r>
              <a:rPr lang="el-GR" sz="2400" dirty="0"/>
              <a:t>Οι περισσότερες απλές χρωστικές είναι άλατα στα οποία ένα από τα ιόντα είναι έγχρωμο. Το μπλε του μεθυλενίου για παράδειγμα είναι ένα άλας (Χλωριούχο Μπλε του Μεθυλενίου) που παθαίνει διάσταση ως εξής: ΧΜΜ </a:t>
            </a:r>
            <a:r>
              <a:rPr lang="el-GR" sz="2400" dirty="0">
                <a:sym typeface="Wingdings"/>
              </a:rPr>
              <a:t></a:t>
            </a:r>
            <a:r>
              <a:rPr lang="el-GR" sz="2400" dirty="0"/>
              <a:t> ΜΜ</a:t>
            </a:r>
            <a:r>
              <a:rPr lang="el-GR" sz="2400" baseline="30000" dirty="0"/>
              <a:t>+</a:t>
            </a:r>
            <a:r>
              <a:rPr lang="el-GR" sz="2400" dirty="0"/>
              <a:t> + Χ</a:t>
            </a:r>
            <a:r>
              <a:rPr lang="el-GR" sz="2400" baseline="30000" dirty="0"/>
              <a:t>-</a:t>
            </a:r>
            <a:r>
              <a:rPr lang="el-GR" sz="2400" dirty="0"/>
              <a:t>. Το χρώμα δηλαδή της χρωστικής συνοδεύει το κατιόν του άλατος (ΜΜ</a:t>
            </a:r>
            <a:r>
              <a:rPr lang="el-GR" sz="2400" baseline="30000" dirty="0"/>
              <a:t>+</a:t>
            </a:r>
            <a:r>
              <a:rPr lang="el-GR" sz="2400" dirty="0"/>
              <a:t>). </a:t>
            </a:r>
          </a:p>
          <a:p>
            <a:pPr marL="0" indent="0">
              <a:buNone/>
            </a:pPr>
            <a:r>
              <a:rPr lang="el-GR" sz="2400" dirty="0"/>
              <a:t>Τα </a:t>
            </a:r>
            <a:r>
              <a:rPr lang="el-GR" sz="2400" dirty="0" err="1"/>
              <a:t>βακτηριακά</a:t>
            </a:r>
            <a:r>
              <a:rPr lang="el-GR" sz="2400" dirty="0"/>
              <a:t> κύτταρα, σε ουδέτερο </a:t>
            </a:r>
            <a:r>
              <a:rPr lang="en-US" sz="2400" dirty="0"/>
              <a:t>p</a:t>
            </a:r>
            <a:r>
              <a:rPr lang="el-GR" sz="2400" dirty="0"/>
              <a:t>Η, είναι φορτισμένα ελαφρώς αρνητικά γι' αυτό και συνδέονται με τα θετικά φορτισμένα ιόντα του χλωριούχου μπλε του μεθυλενίου με αποτέλεσμα τα κύτταρα να εμφανίζονται χρωματισμένα. Γενικά όσο ελαττώνεται η οξύτητα του περιβάλλοντος (όσο δηλαδή αυξάνεται το </a:t>
            </a:r>
            <a:r>
              <a:rPr lang="en-US" sz="2400" dirty="0"/>
              <a:t>p</a:t>
            </a:r>
            <a:r>
              <a:rPr lang="el-GR" sz="2400" dirty="0"/>
              <a:t>Η) αυξάνεται το ποσό των αρνητικών φορτίων του κυττάρου, γι' αυτό και η σύνδεση των αλκαλικών χρωστικών γίνεται ευκολότερα. </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Περιγραφή και Χρήση μικροσκοπίου-Απλές χρώσεις ζύμες-μύκητες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28</a:t>
            </a:fld>
            <a:endParaRPr lang="el-GR" dirty="0"/>
          </a:p>
        </p:txBody>
      </p:sp>
    </p:spTree>
    <p:custDataLst>
      <p:tags r:id="rId1"/>
    </p:custDataLst>
    <p:extLst>
      <p:ext uri="{BB962C8B-B14F-4D97-AF65-F5344CB8AC3E}">
        <p14:creationId xmlns:p14="http://schemas.microsoft.com/office/powerpoint/2010/main" val="23588964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80000"/>
              </a:lnSpc>
            </a:pPr>
            <a:r>
              <a:rPr lang="el-GR" dirty="0"/>
              <a:t>Χρώση με απλές χρωστικές </a:t>
            </a:r>
            <a:r>
              <a:rPr lang="el-GR" dirty="0" smtClean="0"/>
              <a:t>(2 </a:t>
            </a:r>
            <a:r>
              <a:rPr lang="el-GR" dirty="0"/>
              <a:t>από 8)</a:t>
            </a:r>
          </a:p>
        </p:txBody>
      </p:sp>
      <p:sp>
        <p:nvSpPr>
          <p:cNvPr id="6" name="2 - Θέση περιεχομένου" descr="Το αντίθετο ισχύει για τις όξινες χρωστικές. &#10;Στην άσκηση αυτή θα χρησιμοποιήσετε τις αλκαλικές χρωστικές, μπλε του μεθυλενίου, κρυσταλλικό ιώδες και φουξίνη. Οι τρείς αυτές χρωστικές διαφέρουν μεταξύ τους σε ό,τι αφορά την ταχύτητα και το βαθμό με τον οποίο χρωματίζουν τα κύτταρα. Το μπλε του μεθυλενίου για να χρωματίσει κατάλληλα ένα επίχρισμα σε μια αντικειμενοφόρο πλάκα χρειάζεται εξήντα δευτερόλεπτα, ενώ οι απαραίτητοι χρόνοι για το κρυσταλλικό ιώδες και την φουξίνη είναι δέκα ως τριάντα και δέκα δευτερόλεπτα αντίστοιχα. &#10;"/>
          <p:cNvSpPr>
            <a:spLocks noGrp="1"/>
          </p:cNvSpPr>
          <p:nvPr>
            <p:ph sz="quarter" idx="1"/>
          </p:nvPr>
        </p:nvSpPr>
        <p:spPr>
          <a:xfrm>
            <a:off x="612648" y="1412776"/>
            <a:ext cx="8153400" cy="4032448"/>
          </a:xfrm>
        </p:spPr>
        <p:txBody>
          <a:bodyPr>
            <a:noAutofit/>
          </a:bodyPr>
          <a:lstStyle/>
          <a:p>
            <a:pPr marL="0" indent="0">
              <a:buNone/>
            </a:pPr>
            <a:r>
              <a:rPr lang="el-GR" sz="2400" dirty="0"/>
              <a:t>Το αντίθετο ισχύει για τις όξινες χρωστικές. </a:t>
            </a:r>
          </a:p>
          <a:p>
            <a:pPr marL="0" indent="0">
              <a:buNone/>
            </a:pPr>
            <a:r>
              <a:rPr lang="el-GR" sz="2400" dirty="0"/>
              <a:t>Στην άσκηση αυτή θα χρησιμοποιήσετε τις αλκαλικές χρωστικές, μπλε του μεθυλενίου, κρυσταλλικό ιώδες και φουξίνη. Οι 3 αυτές χρωστικές διαφέρουν μεταξύ τους σε ό,τι αφορά την ταχύτητα και το βαθμό με τον οποίο χρωματίζουν τα κύτταρα. Το μπλε του μεθυλενίου για να χρωματίσει κατάλληλα ένα επίχρισμα σε μια </a:t>
            </a:r>
            <a:r>
              <a:rPr lang="el-GR" sz="2400" dirty="0" err="1"/>
              <a:t>αντικειμενοφόρο</a:t>
            </a:r>
            <a:r>
              <a:rPr lang="el-GR" sz="2400" dirty="0"/>
              <a:t> πλάκα χρειάζεται 60 δευτερόλεπτα, ενώ οι απαραίτητοι χρόνοι για το κρυσταλλικό ιώδες και την φουξίνη είναι 10-30 και 10 δευτερόλεπτα αντίστοιχα. </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Περιγραφή και Χρήση μικροσκοπίου-Απλές χρώσεις ζύμες-μύκητες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29</a:t>
            </a:fld>
            <a:endParaRPr lang="el-GR" dirty="0"/>
          </a:p>
        </p:txBody>
      </p:sp>
    </p:spTree>
    <p:custDataLst>
      <p:tags r:id="rId1"/>
    </p:custDataLst>
    <p:extLst>
      <p:ext uri="{BB962C8B-B14F-4D97-AF65-F5344CB8AC3E}">
        <p14:creationId xmlns:p14="http://schemas.microsoft.com/office/powerpoint/2010/main" val="23588964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εικόνα Λογότυπο Επιχειρησιακού Προγράμματος Εκπαίδευση και Δια βίου Μάθηση">
            <a:hlinkClick r:id="rId4"/>
          </p:cNvPr>
          <p:cNvPicPr>
            <a:picLocks noChangeAspect="1" noChangeArrowheads="1"/>
          </p:cNvPicPr>
          <p:nvPr/>
        </p:nvPicPr>
        <p:blipFill>
          <a:blip r:embed="rId5" cstate="print"/>
          <a:srcRect/>
          <a:stretch>
            <a:fillRect/>
          </a:stretch>
        </p:blipFill>
        <p:spPr bwMode="auto">
          <a:xfrm>
            <a:off x="1332312" y="5055064"/>
            <a:ext cx="6480048" cy="1542288"/>
          </a:xfrm>
          <a:prstGeom prst="rect">
            <a:avLst/>
          </a:prstGeom>
          <a:noFill/>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pPr/>
              <a:t>3</a:t>
            </a:fld>
            <a:endParaRPr lang="el-GR" dirty="0"/>
          </a:p>
        </p:txBody>
      </p:sp>
    </p:spTree>
    <p:custDataLst>
      <p:tags r:id="rId1"/>
    </p:custDataLst>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80000"/>
              </a:lnSpc>
            </a:pPr>
            <a:r>
              <a:rPr lang="el-GR" dirty="0"/>
              <a:t>Χρώση με απλές χρωστικές </a:t>
            </a:r>
            <a:r>
              <a:rPr lang="el-GR" dirty="0" smtClean="0"/>
              <a:t>(3 </a:t>
            </a:r>
            <a:r>
              <a:rPr lang="el-GR" dirty="0"/>
              <a:t>από 8)</a:t>
            </a:r>
          </a:p>
        </p:txBody>
      </p:sp>
      <p:pic>
        <p:nvPicPr>
          <p:cNvPr id="8" name="Εικόνα 7" descr="Εικόνα, Μορφολογία και διάταξη βακτηριακών κυττάρων.&#10;"/>
          <p:cNvPicPr/>
          <p:nvPr/>
        </p:nvPicPr>
        <p:blipFill>
          <a:blip r:embed="rId5" cstate="print"/>
          <a:srcRect/>
          <a:stretch>
            <a:fillRect/>
          </a:stretch>
        </p:blipFill>
        <p:spPr bwMode="auto">
          <a:xfrm>
            <a:off x="2123728" y="764704"/>
            <a:ext cx="4752528" cy="5173497"/>
          </a:xfrm>
          <a:prstGeom prst="rect">
            <a:avLst/>
          </a:prstGeom>
          <a:noFill/>
          <a:ln w="9525">
            <a:noFill/>
            <a:miter lim="800000"/>
            <a:headEnd/>
            <a:tailEnd/>
          </a:ln>
        </p:spPr>
      </p:pic>
      <p:sp>
        <p:nvSpPr>
          <p:cNvPr id="3" name="Ορθογώνιο 2" descr="."/>
          <p:cNvSpPr/>
          <p:nvPr/>
        </p:nvSpPr>
        <p:spPr>
          <a:xfrm>
            <a:off x="1403648" y="5877272"/>
            <a:ext cx="6480720" cy="461665"/>
          </a:xfrm>
          <a:prstGeom prst="rect">
            <a:avLst/>
          </a:prstGeom>
        </p:spPr>
        <p:txBody>
          <a:bodyPr wrap="square">
            <a:spAutoFit/>
          </a:bodyPr>
          <a:lstStyle/>
          <a:p>
            <a:r>
              <a:rPr lang="el-GR" sz="2400" dirty="0"/>
              <a:t>Μορφολογία και διάταξη </a:t>
            </a:r>
            <a:r>
              <a:rPr lang="el-GR" sz="2400" dirty="0" err="1"/>
              <a:t>βακτηριακών</a:t>
            </a:r>
            <a:r>
              <a:rPr lang="el-GR" sz="2400" dirty="0"/>
              <a:t> </a:t>
            </a:r>
            <a:r>
              <a:rPr lang="el-GR" sz="2400" dirty="0" smtClean="0"/>
              <a:t>κυττάρων.</a:t>
            </a:r>
            <a:endParaRPr 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Περιγραφή και Χρήση μικροσκοπίου-Απλές χρώσεις ζύμες-μύκητες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30</a:t>
            </a:fld>
            <a:endParaRPr lang="el-GR" dirty="0"/>
          </a:p>
        </p:txBody>
      </p:sp>
    </p:spTree>
    <p:custDataLst>
      <p:tags r:id="rId1"/>
    </p:custDataLst>
    <p:extLst>
      <p:ext uri="{BB962C8B-B14F-4D97-AF65-F5344CB8AC3E}">
        <p14:creationId xmlns:p14="http://schemas.microsoft.com/office/powerpoint/2010/main" val="23588964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80000"/>
              </a:lnSpc>
            </a:pPr>
            <a:r>
              <a:rPr lang="el-GR" dirty="0"/>
              <a:t>Χρώση με απλές χρωστικές </a:t>
            </a:r>
            <a:r>
              <a:rPr lang="el-GR" dirty="0" smtClean="0"/>
              <a:t>(4 </a:t>
            </a:r>
            <a:r>
              <a:rPr lang="el-GR" dirty="0"/>
              <a:t>από 8)</a:t>
            </a:r>
          </a:p>
        </p:txBody>
      </p:sp>
      <p:sp>
        <p:nvSpPr>
          <p:cNvPr id="6" name="2 - Θέση περιεχομένου" descr="Πειραματικό μέρος &#10;1. Με το μικροβιολογικό κρίκο μεταφέρετε ένα μικρό δείγμα μικροοργανισμών σε καθαρή αντικειμενοφόρο πλάκα και ακολουθήστε την πορεία που περιγράφτηκε προηγουμένως, για μονιμοποίηση του δείγματος. &#10;2. Τοποθετήστε την αντικειμενοφόρο πλάκα, όπως κι αυτές που μονιμοποιήθηκαν προηγουμένως, στην ειδική λεκάνη χρώσης. &#10;3. Καλύψτε τα μονιμοποιημένα επιχρίσματα με δύο τρείς σταγόνες χρωστικής. Κάθε επίχρισμα μένει με μια από τις τρείς χρωστικές τον απαραίτητο χρόνο (εξήντα δευτερόλεπτα για το μπλε του μεθυλενίου, δέκα ως τριάντα δευτερόλεπτα για το κρυσταλλικό ιώδες και δέκα δευτερόλεπτα για τη φουξίνη). &#10;"/>
          <p:cNvSpPr>
            <a:spLocks noGrp="1"/>
          </p:cNvSpPr>
          <p:nvPr>
            <p:ph sz="quarter" idx="1"/>
          </p:nvPr>
        </p:nvSpPr>
        <p:spPr>
          <a:xfrm>
            <a:off x="612648" y="1268760"/>
            <a:ext cx="8153400" cy="4608512"/>
          </a:xfrm>
        </p:spPr>
        <p:txBody>
          <a:bodyPr>
            <a:noAutofit/>
          </a:bodyPr>
          <a:lstStyle/>
          <a:p>
            <a:pPr marL="0" indent="0">
              <a:buNone/>
            </a:pPr>
            <a:r>
              <a:rPr lang="el-GR" sz="2400" dirty="0"/>
              <a:t>Πειραματικό μέρος </a:t>
            </a:r>
          </a:p>
          <a:p>
            <a:pPr marL="0" indent="0">
              <a:buNone/>
            </a:pPr>
            <a:r>
              <a:rPr lang="el-GR" sz="2400" dirty="0" smtClean="0"/>
              <a:t>1. Με </a:t>
            </a:r>
            <a:r>
              <a:rPr lang="el-GR" sz="2400" dirty="0"/>
              <a:t>το μικροβιολογικό κρίκο μεταφέρετε ένα μικρό δείγμα μικροοργανισμών σε καθαρή </a:t>
            </a:r>
            <a:r>
              <a:rPr lang="el-GR" sz="2400" dirty="0" err="1"/>
              <a:t>αντικειμενοφόρο</a:t>
            </a:r>
            <a:r>
              <a:rPr lang="el-GR" sz="2400" dirty="0"/>
              <a:t> πλάκα και ακολουθήστε την πορεία που περιγράφτηκε προηγουμένως, για μονιμοποίηση του δείγματος. </a:t>
            </a:r>
          </a:p>
          <a:p>
            <a:pPr marL="0" indent="0">
              <a:buNone/>
            </a:pPr>
            <a:r>
              <a:rPr lang="el-GR" sz="2400" dirty="0"/>
              <a:t>2</a:t>
            </a:r>
            <a:r>
              <a:rPr lang="el-GR" sz="2400" dirty="0" smtClean="0"/>
              <a:t>. Τοποθετήστε </a:t>
            </a:r>
            <a:r>
              <a:rPr lang="el-GR" sz="2400" dirty="0"/>
              <a:t>την </a:t>
            </a:r>
            <a:r>
              <a:rPr lang="el-GR" sz="2400" dirty="0" err="1"/>
              <a:t>αντικειμενοφόρο</a:t>
            </a:r>
            <a:r>
              <a:rPr lang="el-GR" sz="2400" dirty="0"/>
              <a:t> πλάκα, όπως κι αυτές που μονιμοποιήθηκαν προηγουμένως, στην ειδική λεκάνη χρώσης. </a:t>
            </a:r>
          </a:p>
          <a:p>
            <a:pPr marL="0" indent="0">
              <a:buNone/>
            </a:pPr>
            <a:r>
              <a:rPr lang="el-GR" sz="2400" dirty="0"/>
              <a:t>3</a:t>
            </a:r>
            <a:r>
              <a:rPr lang="el-GR" sz="2400" dirty="0" smtClean="0"/>
              <a:t>. Καλύψτε </a:t>
            </a:r>
            <a:r>
              <a:rPr lang="el-GR" sz="2400" dirty="0"/>
              <a:t>τα μονιμοποιημένα επιχρίσματα με 2-3 σταγόνες χρωστικής. Κάθε επίχρισμα μένει με μια από τις 3 χρωστικές τον απαραίτητο χρόνο (60" για το μπλε του μεθυλενίου, 10-30 για το κρυσταλλικό ιώδες και 10" για τη φουξίνη). </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Περιγραφή και Χρήση μικροσκοπίου-Απλές χρώσεις ζύμες-μύκητες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31</a:t>
            </a:fld>
            <a:endParaRPr lang="el-GR" dirty="0"/>
          </a:p>
        </p:txBody>
      </p:sp>
    </p:spTree>
    <p:custDataLst>
      <p:tags r:id="rId1"/>
    </p:custDataLst>
    <p:extLst>
      <p:ext uri="{BB962C8B-B14F-4D97-AF65-F5344CB8AC3E}">
        <p14:creationId xmlns:p14="http://schemas.microsoft.com/office/powerpoint/2010/main" val="23588964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80000"/>
              </a:lnSpc>
            </a:pPr>
            <a:r>
              <a:rPr lang="el-GR" dirty="0"/>
              <a:t>Χρώση με απλές χρωστικές </a:t>
            </a:r>
            <a:r>
              <a:rPr lang="el-GR" dirty="0" smtClean="0"/>
              <a:t>(5 </a:t>
            </a:r>
            <a:r>
              <a:rPr lang="el-GR" dirty="0"/>
              <a:t>από 8)</a:t>
            </a:r>
          </a:p>
        </p:txBody>
      </p:sp>
      <p:sp>
        <p:nvSpPr>
          <p:cNvPr id="6" name="2 - Θέση περιεχομένου"/>
          <p:cNvSpPr>
            <a:spLocks noGrp="1"/>
          </p:cNvSpPr>
          <p:nvPr>
            <p:ph sz="quarter" idx="1"/>
          </p:nvPr>
        </p:nvSpPr>
        <p:spPr>
          <a:xfrm>
            <a:off x="612648" y="1052736"/>
            <a:ext cx="8153400" cy="5040560"/>
          </a:xfrm>
        </p:spPr>
        <p:txBody>
          <a:bodyPr>
            <a:noAutofit/>
          </a:bodyPr>
          <a:lstStyle/>
          <a:p>
            <a:pPr marL="0" indent="0">
              <a:buNone/>
            </a:pPr>
            <a:r>
              <a:rPr lang="el-GR" sz="2400" dirty="0" smtClean="0"/>
              <a:t>4. Πλύνετε </a:t>
            </a:r>
            <a:r>
              <a:rPr lang="el-GR" sz="2400" dirty="0"/>
              <a:t>τα επιχρίσματα με αρκετό νερό. </a:t>
            </a:r>
          </a:p>
          <a:p>
            <a:pPr marL="0" indent="0">
              <a:buNone/>
            </a:pPr>
            <a:r>
              <a:rPr lang="el-GR" sz="2400" dirty="0"/>
              <a:t>5</a:t>
            </a:r>
            <a:r>
              <a:rPr lang="el-GR" sz="2400" dirty="0" smtClean="0"/>
              <a:t>. Στεγνώστε </a:t>
            </a:r>
            <a:r>
              <a:rPr lang="el-GR" sz="2400" dirty="0"/>
              <a:t>τις </a:t>
            </a:r>
            <a:r>
              <a:rPr lang="el-GR" sz="2400" dirty="0" err="1"/>
              <a:t>αντικειμενοφόρους</a:t>
            </a:r>
            <a:r>
              <a:rPr lang="el-GR" sz="2400" dirty="0"/>
              <a:t> πλάκες με διηθητικό χαρτί. </a:t>
            </a:r>
          </a:p>
          <a:p>
            <a:pPr marL="0" indent="0">
              <a:buNone/>
            </a:pPr>
            <a:r>
              <a:rPr lang="el-GR" sz="2400" dirty="0"/>
              <a:t>6</a:t>
            </a:r>
            <a:r>
              <a:rPr lang="el-GR" sz="2400" dirty="0" smtClean="0"/>
              <a:t>. Παρατηρήστε </a:t>
            </a:r>
            <a:r>
              <a:rPr lang="el-GR" sz="2400" dirty="0"/>
              <a:t>τα παρασκευάσματα στο μικροσκόπιο. Σημειώστε το σχήμα και τη διάταξη των μικροοργανισμών που </a:t>
            </a:r>
            <a:r>
              <a:rPr lang="el-GR" sz="2400" dirty="0" smtClean="0"/>
              <a:t>παρατηρείτε.</a:t>
            </a:r>
          </a:p>
          <a:p>
            <a:pPr marL="0" indent="0">
              <a:buNone/>
            </a:pPr>
            <a:endParaRPr lang="el-GR" sz="2400" dirty="0"/>
          </a:p>
          <a:p>
            <a:pPr marL="0" indent="0">
              <a:buNone/>
            </a:pPr>
            <a:r>
              <a:rPr lang="el-GR" sz="2400" dirty="0" smtClean="0"/>
              <a:t>Β</a:t>
            </a:r>
            <a:r>
              <a:rPr lang="el-GR" sz="2400" dirty="0"/>
              <a:t>. Χρώση με όξινες χρωστικές (</a:t>
            </a:r>
            <a:r>
              <a:rPr lang="el-GR" sz="2400" dirty="0" err="1"/>
              <a:t>Εμμεση</a:t>
            </a:r>
            <a:r>
              <a:rPr lang="el-GR" sz="2400" dirty="0"/>
              <a:t> Χρώση</a:t>
            </a:r>
            <a:r>
              <a:rPr lang="el-GR" sz="2400" dirty="0" smtClean="0"/>
              <a:t>): </a:t>
            </a:r>
            <a:endParaRPr lang="el-GR" sz="2400" dirty="0"/>
          </a:p>
          <a:p>
            <a:pPr marL="0" indent="0">
              <a:buNone/>
            </a:pPr>
            <a:r>
              <a:rPr lang="el-GR" sz="2400" dirty="0"/>
              <a:t>Η πιο κοινή όξινη χρωστική είναι η </a:t>
            </a:r>
            <a:r>
              <a:rPr lang="el-GR" sz="2400" dirty="0" err="1"/>
              <a:t>εωζίνη</a:t>
            </a:r>
            <a:r>
              <a:rPr lang="el-GR" sz="2400" dirty="0"/>
              <a:t> που χρησιμοποιείται ως διαλυτό άλας (νάτριο της </a:t>
            </a:r>
            <a:r>
              <a:rPr lang="el-GR" sz="2400" dirty="0" err="1"/>
              <a:t>εωζίνης</a:t>
            </a:r>
            <a:r>
              <a:rPr lang="el-GR" sz="2400" dirty="0"/>
              <a:t> που διίσταται στα κατιόντα νατρίου και ανιόντα </a:t>
            </a:r>
            <a:r>
              <a:rPr lang="el-GR" sz="2400" dirty="0" err="1"/>
              <a:t>εωζίνης</a:t>
            </a:r>
            <a:r>
              <a:rPr lang="el-GR" sz="2400" dirty="0"/>
              <a:t>). Η ισχυρή χρωστική ικανότητα της </a:t>
            </a:r>
            <a:r>
              <a:rPr lang="el-GR" sz="2400" dirty="0" err="1"/>
              <a:t>εωζίνης</a:t>
            </a:r>
            <a:r>
              <a:rPr lang="el-GR" sz="2400" dirty="0"/>
              <a:t> οφείλεται στα ανιόντα της. </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Περιγραφή και Χρήση μικροσκοπίου-Απλές χρώσεις ζύμες-μύκητες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32</a:t>
            </a:fld>
            <a:endParaRPr lang="el-GR" dirty="0"/>
          </a:p>
        </p:txBody>
      </p:sp>
    </p:spTree>
    <p:custDataLst>
      <p:tags r:id="rId1"/>
    </p:custDataLst>
    <p:extLst>
      <p:ext uri="{BB962C8B-B14F-4D97-AF65-F5344CB8AC3E}">
        <p14:creationId xmlns:p14="http://schemas.microsoft.com/office/powerpoint/2010/main" val="23588964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80000"/>
              </a:lnSpc>
            </a:pPr>
            <a:r>
              <a:rPr lang="el-GR" dirty="0"/>
              <a:t>Χρώση με απλές χρωστικές </a:t>
            </a:r>
            <a:r>
              <a:rPr lang="el-GR" dirty="0" smtClean="0"/>
              <a:t>(6 </a:t>
            </a:r>
            <a:r>
              <a:rPr lang="el-GR" dirty="0"/>
              <a:t>από 8)</a:t>
            </a:r>
          </a:p>
        </p:txBody>
      </p:sp>
      <p:sp>
        <p:nvSpPr>
          <p:cNvPr id="6" name="2 - Θέση περιεχομένου"/>
          <p:cNvSpPr>
            <a:spLocks noGrp="1"/>
          </p:cNvSpPr>
          <p:nvPr>
            <p:ph sz="quarter" idx="1"/>
          </p:nvPr>
        </p:nvSpPr>
        <p:spPr>
          <a:xfrm>
            <a:off x="539552" y="1772816"/>
            <a:ext cx="8153400" cy="3456384"/>
          </a:xfrm>
        </p:spPr>
        <p:txBody>
          <a:bodyPr>
            <a:noAutofit/>
          </a:bodyPr>
          <a:lstStyle/>
          <a:p>
            <a:pPr marL="0" indent="0">
              <a:buNone/>
            </a:pPr>
            <a:r>
              <a:rPr lang="el-GR" sz="2400" dirty="0"/>
              <a:t>Επειδή τα </a:t>
            </a:r>
            <a:r>
              <a:rPr lang="el-GR" sz="2400" dirty="0" err="1"/>
              <a:t>βακτηριακά</a:t>
            </a:r>
            <a:r>
              <a:rPr lang="el-GR" sz="2400" dirty="0"/>
              <a:t> κύτταρα είναι αρνητικά φορτισμένα, οι όξινες χρωστικές δεν τα χρωματίζουν. Αντίθετα οι χρωστικές αυτές σχηματίζουν ένα σκούρο υπόστρωμα, ενώ τα βακτήρια εμφανίζονται αχρωμάτιστα με μια καθαρή ζώνη γύρω τους. Συνεπώς με τη χρώση αυτή δε χρωματίζεται το κύτταρο αλλά ο χώρος που το περιβάλλει, γι' αυτό ονομάζεται αρνητική ή έμμεση. Παρόλο που η χρώση αυτή δεν χρησιμοποιείται πολύ στη Μικροβιολογία, βρίσκει εφαρμογή στις περιπτώσεις που τα βακτήρια δεν χρωματίζονται επαρκώς με άλλες χρώσεις.</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Περιγραφή και Χρήση μικροσκοπίου-Απλές χρώσεις ζύμες-μύκητες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33</a:t>
            </a:fld>
            <a:endParaRPr lang="el-GR" dirty="0"/>
          </a:p>
        </p:txBody>
      </p:sp>
    </p:spTree>
    <p:custDataLst>
      <p:tags r:id="rId1"/>
    </p:custDataLst>
    <p:extLst>
      <p:ext uri="{BB962C8B-B14F-4D97-AF65-F5344CB8AC3E}">
        <p14:creationId xmlns:p14="http://schemas.microsoft.com/office/powerpoint/2010/main" val="23588964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80000"/>
              </a:lnSpc>
            </a:pPr>
            <a:r>
              <a:rPr lang="el-GR" dirty="0"/>
              <a:t>Χρώση με απλές χρωστικές </a:t>
            </a:r>
            <a:r>
              <a:rPr lang="el-GR" dirty="0" smtClean="0"/>
              <a:t>(7 </a:t>
            </a:r>
            <a:r>
              <a:rPr lang="el-GR" dirty="0"/>
              <a:t>από 8)</a:t>
            </a:r>
          </a:p>
        </p:txBody>
      </p:sp>
      <p:sp>
        <p:nvSpPr>
          <p:cNvPr id="6" name="2 - Θέση περιεχομένου"/>
          <p:cNvSpPr>
            <a:spLocks noGrp="1"/>
          </p:cNvSpPr>
          <p:nvPr>
            <p:ph sz="quarter" idx="1"/>
          </p:nvPr>
        </p:nvSpPr>
        <p:spPr>
          <a:xfrm>
            <a:off x="612648" y="1124744"/>
            <a:ext cx="8153400" cy="5040560"/>
          </a:xfrm>
        </p:spPr>
        <p:txBody>
          <a:bodyPr>
            <a:noAutofit/>
          </a:bodyPr>
          <a:lstStyle/>
          <a:p>
            <a:pPr marL="0" indent="0">
              <a:buNone/>
            </a:pPr>
            <a:r>
              <a:rPr lang="el-GR" sz="2200" dirty="0"/>
              <a:t>Πειραματικό </a:t>
            </a:r>
            <a:r>
              <a:rPr lang="el-GR" sz="2200" dirty="0" smtClean="0"/>
              <a:t>μέρος: </a:t>
            </a:r>
            <a:endParaRPr lang="el-GR" sz="2200" dirty="0"/>
          </a:p>
          <a:p>
            <a:pPr lvl="0"/>
            <a:r>
              <a:rPr lang="el-GR" sz="2200" dirty="0"/>
              <a:t>Μεταφέρετε με το </a:t>
            </a:r>
            <a:r>
              <a:rPr lang="el-GR" sz="2200" dirty="0" err="1"/>
              <a:t>μικρoβιoλoγικό</a:t>
            </a:r>
            <a:r>
              <a:rPr lang="el-GR" sz="2200" dirty="0"/>
              <a:t> κρίκο βακτήρια από τις καλλιέργειες σας σε μια καθαρή </a:t>
            </a:r>
            <a:r>
              <a:rPr lang="el-GR" sz="2200" dirty="0" err="1"/>
              <a:t>αντικειμενοφόρο</a:t>
            </a:r>
            <a:r>
              <a:rPr lang="el-GR" sz="2200" dirty="0"/>
              <a:t> πλάκα. </a:t>
            </a:r>
          </a:p>
          <a:p>
            <a:pPr lvl="0"/>
            <a:r>
              <a:rPr lang="el-GR" sz="2200" dirty="0"/>
              <a:t>Αποστειρώστε το μικροβιολογικό κρίκο. </a:t>
            </a:r>
          </a:p>
          <a:p>
            <a:pPr lvl="0"/>
            <a:r>
              <a:rPr lang="el-GR" sz="2200" dirty="0"/>
              <a:t>Προσθέστε μικρή ποσότητα μιας όξινης </a:t>
            </a:r>
            <a:r>
              <a:rPr lang="el-GR" sz="2200" dirty="0" smtClean="0"/>
              <a:t>χρωστικής. </a:t>
            </a:r>
            <a:endParaRPr lang="el-GR" sz="2200" dirty="0"/>
          </a:p>
          <a:p>
            <a:pPr lvl="0"/>
            <a:r>
              <a:rPr lang="el-GR" sz="2200" dirty="0"/>
              <a:t>Αναμίξτε τα βακτήρια με τη χρωστική. </a:t>
            </a:r>
          </a:p>
          <a:p>
            <a:pPr lvl="0"/>
            <a:r>
              <a:rPr lang="el-GR" sz="2200" dirty="0"/>
              <a:t>Χρησιμοποιώντας μια άλλη </a:t>
            </a:r>
            <a:r>
              <a:rPr lang="el-GR" sz="2200" dirty="0" err="1"/>
              <a:t>αντικειμενοφόρο</a:t>
            </a:r>
            <a:r>
              <a:rPr lang="el-GR" sz="2200" dirty="0"/>
              <a:t> πλάκα, απλώστε το μίγμα στην επιφάνεια της </a:t>
            </a:r>
            <a:r>
              <a:rPr lang="el-GR" sz="2200" dirty="0" err="1"/>
              <a:t>αντικειμενοφόρου</a:t>
            </a:r>
            <a:r>
              <a:rPr lang="el-GR" sz="2200" dirty="0"/>
              <a:t> πλάκας. Το στρώμα των μικροοργανισμών που θα σχηματιστεί πρέπει να είναι λεπτό. </a:t>
            </a:r>
          </a:p>
          <a:p>
            <a:pPr lvl="0"/>
            <a:r>
              <a:rPr lang="el-GR" sz="2200" dirty="0"/>
              <a:t>Αφήστε την </a:t>
            </a:r>
            <a:r>
              <a:rPr lang="el-GR" sz="2200" dirty="0" err="1"/>
              <a:t>αντικειμενοφόρο</a:t>
            </a:r>
            <a:r>
              <a:rPr lang="el-GR" sz="2200" dirty="0"/>
              <a:t> πλάκα να στεγνώσει στον αέρα. </a:t>
            </a:r>
          </a:p>
          <a:p>
            <a:r>
              <a:rPr lang="el-GR" sz="2200" dirty="0"/>
              <a:t>Παρατηρήστε την </a:t>
            </a:r>
            <a:r>
              <a:rPr lang="el-GR" sz="2200" dirty="0" err="1"/>
              <a:t>αντικειμενοφόρο</a:t>
            </a:r>
            <a:r>
              <a:rPr lang="el-GR" sz="2200" dirty="0"/>
              <a:t> πλάκα στο μικροσκόπιο.</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Περιγραφή και Χρήση μικροσκοπίου-Απλές χρώσεις ζύμες-μύκητες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34</a:t>
            </a:fld>
            <a:endParaRPr lang="el-GR" dirty="0"/>
          </a:p>
        </p:txBody>
      </p:sp>
    </p:spTree>
    <p:custDataLst>
      <p:tags r:id="rId1"/>
    </p:custDataLst>
    <p:extLst>
      <p:ext uri="{BB962C8B-B14F-4D97-AF65-F5344CB8AC3E}">
        <p14:creationId xmlns:p14="http://schemas.microsoft.com/office/powerpoint/2010/main" val="23588964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80000"/>
              </a:lnSpc>
            </a:pPr>
            <a:r>
              <a:rPr lang="el-GR" dirty="0"/>
              <a:t>Χρώση με απλές χρωστικές </a:t>
            </a:r>
            <a:r>
              <a:rPr lang="el-GR" dirty="0" smtClean="0"/>
              <a:t>(8 </a:t>
            </a:r>
            <a:r>
              <a:rPr lang="el-GR" dirty="0"/>
              <a:t>από 8)</a:t>
            </a:r>
          </a:p>
        </p:txBody>
      </p:sp>
      <p:pic>
        <p:nvPicPr>
          <p:cNvPr id="8" name="Εικόνα 7" descr="Εικόνα, Έμμεση χρώση.&#10;"/>
          <p:cNvPicPr/>
          <p:nvPr/>
        </p:nvPicPr>
        <p:blipFill>
          <a:blip r:embed="rId5" cstate="print"/>
          <a:srcRect/>
          <a:stretch>
            <a:fillRect/>
          </a:stretch>
        </p:blipFill>
        <p:spPr bwMode="auto">
          <a:xfrm>
            <a:off x="971600" y="764704"/>
            <a:ext cx="4126979" cy="5435724"/>
          </a:xfrm>
          <a:prstGeom prst="rect">
            <a:avLst/>
          </a:prstGeom>
          <a:noFill/>
          <a:ln w="9525">
            <a:noFill/>
            <a:miter lim="800000"/>
            <a:headEnd/>
            <a:tailEnd/>
          </a:ln>
        </p:spPr>
      </p:pic>
      <p:sp>
        <p:nvSpPr>
          <p:cNvPr id="3" name="Ορθογώνιο 2" descr="."/>
          <p:cNvSpPr/>
          <p:nvPr/>
        </p:nvSpPr>
        <p:spPr>
          <a:xfrm>
            <a:off x="5130949" y="5517232"/>
            <a:ext cx="2116862" cy="461665"/>
          </a:xfrm>
          <a:prstGeom prst="rect">
            <a:avLst/>
          </a:prstGeom>
        </p:spPr>
        <p:txBody>
          <a:bodyPr wrap="none">
            <a:spAutoFit/>
          </a:bodyPr>
          <a:lstStyle/>
          <a:p>
            <a:r>
              <a:rPr lang="el-GR" sz="2400" dirty="0"/>
              <a:t>Έμμεση </a:t>
            </a:r>
            <a:r>
              <a:rPr lang="el-GR" sz="2400" dirty="0" smtClean="0"/>
              <a:t>χρώση.</a:t>
            </a:r>
            <a:endParaRPr 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Περιγραφή και Χρήση μικροσκοπίου-Απλές χρώσεις ζύμες-μύκητες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35</a:t>
            </a:fld>
            <a:endParaRPr lang="el-GR" dirty="0"/>
          </a:p>
        </p:txBody>
      </p:sp>
    </p:spTree>
    <p:custDataLst>
      <p:tags r:id="rId1"/>
    </p:custDataLst>
    <p:extLst>
      <p:ext uri="{BB962C8B-B14F-4D97-AF65-F5344CB8AC3E}">
        <p14:creationId xmlns:p14="http://schemas.microsoft.com/office/powerpoint/2010/main" val="23588964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a:xfrm>
            <a:off x="685800" y="2030983"/>
            <a:ext cx="7772400" cy="1470025"/>
          </a:xfrm>
        </p:spPr>
        <p:txBody>
          <a:bodyPr/>
          <a:lstStyle/>
          <a:p>
            <a:r>
              <a:rPr lang="el-GR" dirty="0" smtClean="0"/>
              <a:t>Τέλος Ενότητας</a:t>
            </a:r>
            <a:endParaRPr lang="el-GR" dirty="0"/>
          </a:p>
        </p:txBody>
      </p:sp>
      <p:pic>
        <p:nvPicPr>
          <p:cNvPr id="9" name="7 - Εικόνα" descr="εικόνα Λογότυπο για Άδειες χρήσης Creative Commons">
            <a:hlinkClick r:id="rId4"/>
          </p:cNvPr>
          <p:cNvPicPr>
            <a:picLocks noChangeAspect="1"/>
          </p:cNvPicPr>
          <p:nvPr/>
        </p:nvPicPr>
        <p:blipFill>
          <a:blip r:embed="rId5"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6"/>
          </p:cNvPr>
          <p:cNvPicPr>
            <a:picLocks noChangeAspect="1" noChangeArrowheads="1"/>
          </p:cNvPicPr>
          <p:nvPr/>
        </p:nvPicPr>
        <p:blipFill>
          <a:blip r:embed="rId7"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a:xfrm>
            <a:off x="467544" y="2121643"/>
            <a:ext cx="8229600" cy="2027437"/>
          </a:xfrm>
        </p:spPr>
        <p:txBody>
          <a:bodyPr>
            <a:normAutofit/>
          </a:bodyPr>
          <a:lstStyle/>
          <a:p>
            <a:pPr marL="0"/>
            <a:r>
              <a:rPr lang="el-GR" sz="2800" dirty="0" smtClean="0"/>
              <a:t>Εξοικείωση των φοιτητών με τα κύρια μέρη και τη χρήση του μικροσκοπίου και εκπαίδευση σε απλές χρώσεις για τη μελέτη μορφολογίας </a:t>
            </a:r>
            <a:r>
              <a:rPr lang="el-GR" sz="2800" dirty="0" err="1" smtClean="0"/>
              <a:t>προκαρυωτικών</a:t>
            </a:r>
            <a:r>
              <a:rPr lang="el-GR" sz="2800" dirty="0" smtClean="0"/>
              <a:t> και </a:t>
            </a:r>
            <a:r>
              <a:rPr lang="el-GR" sz="2800" dirty="0" err="1" smtClean="0"/>
              <a:t>ευκαρυωτικών</a:t>
            </a:r>
            <a:r>
              <a:rPr lang="el-GR" sz="2800" dirty="0" smtClean="0"/>
              <a:t> </a:t>
            </a:r>
            <a:r>
              <a:rPr lang="el-GR" sz="2800" dirty="0" smtClean="0"/>
              <a:t>μικροοργανισμών.</a:t>
            </a:r>
            <a:endParaRPr lang="el-GR" sz="28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Περιγραφή και Χρήση μικροσκοπίου-Απλές χρώσεις ζύμες-μύκητες</a:t>
            </a:r>
            <a:endParaRPr lang="en-US" sz="1400" dirty="0"/>
          </a:p>
        </p:txBody>
      </p:sp>
      <p:sp>
        <p:nvSpPr>
          <p:cNvPr id="6" name="Slide Number Placeholder 5" descr="."/>
          <p:cNvSpPr>
            <a:spLocks noGrp="1"/>
          </p:cNvSpPr>
          <p:nvPr>
            <p:ph type="sldNum" sz="quarter" idx="12"/>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nvPr>
        </p:nvSpPr>
        <p:spPr>
          <a:xfrm>
            <a:off x="467544" y="1999381"/>
            <a:ext cx="8208912" cy="2797771"/>
          </a:xfrm>
        </p:spPr>
        <p:txBody>
          <a:bodyPr>
            <a:noAutofit/>
          </a:bodyPr>
          <a:lstStyle/>
          <a:p>
            <a:pPr>
              <a:buFont typeface="Wingdings" pitchFamily="2" charset="2"/>
              <a:buChar char="§"/>
            </a:pPr>
            <a:r>
              <a:rPr lang="el-GR" dirty="0" smtClean="0"/>
              <a:t>Περιγραφή και χρήση </a:t>
            </a:r>
            <a:r>
              <a:rPr lang="el-GR" dirty="0" smtClean="0"/>
              <a:t>μικροσκοπίου,</a:t>
            </a:r>
          </a:p>
          <a:p>
            <a:pPr>
              <a:buFont typeface="Wingdings" pitchFamily="2" charset="2"/>
              <a:buChar char="§"/>
            </a:pPr>
            <a:r>
              <a:rPr lang="el-GR" dirty="0" smtClean="0"/>
              <a:t>Απλές </a:t>
            </a:r>
            <a:r>
              <a:rPr lang="el-GR" dirty="0" smtClean="0"/>
              <a:t>χρώσεις για βακτήρια, ζύμες, μύκητες και μελέτη μορφολογίας </a:t>
            </a:r>
            <a:r>
              <a:rPr lang="el-GR" dirty="0" err="1" smtClean="0"/>
              <a:t>προκαρυωτικών</a:t>
            </a:r>
            <a:r>
              <a:rPr lang="el-GR" dirty="0" smtClean="0"/>
              <a:t> και </a:t>
            </a:r>
            <a:r>
              <a:rPr lang="el-GR" dirty="0" err="1" smtClean="0"/>
              <a:t>ευκαρυωτικών</a:t>
            </a:r>
            <a:r>
              <a:rPr lang="el-GR" dirty="0" smtClean="0"/>
              <a:t> μικροοργανισμών στο οπτικό </a:t>
            </a:r>
            <a:r>
              <a:rPr lang="el-GR" dirty="0" smtClean="0"/>
              <a:t>μικροσκόπιο.</a:t>
            </a:r>
            <a:endParaRPr lang="el-GR" dirty="0"/>
          </a:p>
        </p:txBody>
      </p:sp>
      <p:sp>
        <p:nvSpPr>
          <p:cNvPr id="5"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Περιγραφή και Χρήση μικροσκοπίου-Απλές χρώσεις ζύμες-μύκητες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a:t>
            </a:fld>
            <a:endParaRPr lang="el-GR"/>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152128"/>
          </a:xfrm>
        </p:spPr>
        <p:txBody>
          <a:bodyPr>
            <a:noAutofit/>
          </a:bodyPr>
          <a:lstStyle/>
          <a:p>
            <a:r>
              <a:rPr lang="el-GR" sz="4000" dirty="0"/>
              <a:t>Περιγραφή και Χρήση μικροσκοπίου</a:t>
            </a:r>
          </a:p>
        </p:txBody>
      </p:sp>
      <p:sp>
        <p:nvSpPr>
          <p:cNvPr id="23" name="Rectangle 3"/>
          <p:cNvSpPr>
            <a:spLocks noGrp="1" noChangeArrowheads="1"/>
          </p:cNvSpPr>
          <p:nvPr>
            <p:ph idx="1"/>
            <p:custDataLst>
              <p:tags r:id="rId3"/>
            </p:custDataLst>
          </p:nvPr>
        </p:nvSpPr>
        <p:spPr>
          <a:xfrm>
            <a:off x="457200" y="2204864"/>
            <a:ext cx="8229600" cy="3024336"/>
          </a:xfrm>
        </p:spPr>
        <p:txBody>
          <a:bodyPr>
            <a:noAutofit/>
          </a:bodyPr>
          <a:lstStyle/>
          <a:p>
            <a:r>
              <a:rPr lang="el-GR" sz="2400" dirty="0"/>
              <a:t>Μικροσκόπιο είναι το οπτικό όργανο που μας επιτρέπει. να μελετήσουμε τα αντικείμενα που έχουν πολύ μικρό μέγεθος και γι' αυτό είναι αόρατα με γυμνό μάτι. </a:t>
            </a:r>
          </a:p>
          <a:p>
            <a:r>
              <a:rPr lang="el-GR" sz="2400" dirty="0"/>
              <a:t>Ένα σύγχρονο μικροσκόπιο αποτελείται από δύο μέρη : το μηχανικό (ή το </a:t>
            </a:r>
            <a:r>
              <a:rPr lang="el-GR" sz="2400" dirty="0" err="1"/>
              <a:t>στατό</a:t>
            </a:r>
            <a:r>
              <a:rPr lang="el-GR" sz="2400" dirty="0"/>
              <a:t>) και το οπτικό. Η ποιότητα του οπτικού μέρους καθορίζει την αξία του μικροσκοπίου. </a:t>
            </a: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Περιγραφή και Χρήση μικροσκοπίου-Απλές χρώσεις ζύμες-μύκητες</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7544" y="44624"/>
            <a:ext cx="8219256" cy="1152128"/>
          </a:xfrm>
        </p:spPr>
        <p:txBody>
          <a:bodyPr>
            <a:noAutofit/>
          </a:bodyPr>
          <a:lstStyle/>
          <a:p>
            <a:r>
              <a:rPr lang="el-GR" sz="4000" dirty="0"/>
              <a:t>Μηχανικό μέρος ή </a:t>
            </a:r>
            <a:r>
              <a:rPr lang="el-GR" sz="4000" dirty="0" err="1" smtClean="0"/>
              <a:t>στατό</a:t>
            </a:r>
            <a:r>
              <a:rPr lang="en-US" sz="4000" dirty="0" smtClean="0"/>
              <a:t> </a:t>
            </a:r>
            <a:r>
              <a:rPr lang="el-GR" sz="4000" dirty="0" smtClean="0"/>
              <a:t>(1 από 4) </a:t>
            </a:r>
            <a:endParaRPr lang="el-GR" sz="4000" dirty="0"/>
          </a:p>
        </p:txBody>
      </p:sp>
      <p:sp>
        <p:nvSpPr>
          <p:cNvPr id="9" name="Rectangle 3" descr="Αυτό περιλαμβάνει :&#10;1. Τη βάση, στην οποία στηρίζεται το μικροσκόπιο. Έχει διάφορα σχήματα, παραδείγμαος χάριν δίσκου, πετάλου και λοπά.&#10;2. Το στέλεχος. Σ 'αυτό στηρίζονται τα υπόλοιπα μέρη του μικροσκοπίου.&#10;3. Το σωλήνα., που φέρει τους φακούς. Στο ανώτερο άκρο φέρει τον ή τους προσοφθάλμιους φακούς και στο κατώτερο φέρει δίσκο περιστρεφόμενο, πάνω στον οποίο βιδώνονται οι αντικειμενικοί φακοί. Στα διοφθάλμια μικροσκόπια, ο σωλήνας έχει αντικατασταθεί από κουτί. Μέσα στο κουτί υπάρχει σύστημα πρισμάτων που διαιρεί τη φωτεινή δέσμη που προέρχεται από τον αντικειμενικό φακό σε δύο παράλληλες δέσμες, μια για κάθε προσοφθάλμιο φακό. &#10;"/>
          <p:cNvSpPr txBox="1">
            <a:spLocks noChangeArrowheads="1"/>
          </p:cNvSpPr>
          <p:nvPr>
            <p:custDataLst>
              <p:tags r:id="rId2"/>
            </p:custDataLst>
          </p:nvPr>
        </p:nvSpPr>
        <p:spPr>
          <a:xfrm>
            <a:off x="467544" y="1077714"/>
            <a:ext cx="8219256" cy="508759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l-GR" sz="2400" dirty="0"/>
              <a:t>Αυτό περιλαμβάνει :</a:t>
            </a:r>
          </a:p>
          <a:p>
            <a:pPr algn="l"/>
            <a:r>
              <a:rPr lang="el-GR" sz="2400" dirty="0"/>
              <a:t>1. Τη </a:t>
            </a:r>
            <a:r>
              <a:rPr lang="el-GR" sz="2400" u="sng" dirty="0"/>
              <a:t>βάση</a:t>
            </a:r>
            <a:r>
              <a:rPr lang="el-GR" sz="2400" dirty="0"/>
              <a:t>, στην οποία στηρίζεται το μικροσκόπιο. Έχει διάφορα σχήματα, π.χ. δίσκου, πετάλου κ.τ.λ</a:t>
            </a:r>
            <a:r>
              <a:rPr lang="el-GR" sz="2400" dirty="0" smtClean="0"/>
              <a:t>.</a:t>
            </a:r>
            <a:endParaRPr lang="el-GR" sz="2400" dirty="0"/>
          </a:p>
          <a:p>
            <a:pPr algn="l"/>
            <a:r>
              <a:rPr lang="el-GR" sz="2400" dirty="0"/>
              <a:t>2. Το </a:t>
            </a:r>
            <a:r>
              <a:rPr lang="el-GR" sz="2400" u="sng" dirty="0"/>
              <a:t>στέλεχος</a:t>
            </a:r>
            <a:r>
              <a:rPr lang="el-GR" sz="2400" dirty="0"/>
              <a:t>. Σ 'αυτό στηρίζονται τα υπόλοιπα μέρη του μικροσκοπίου</a:t>
            </a:r>
            <a:r>
              <a:rPr lang="el-GR" sz="2400" dirty="0" smtClean="0"/>
              <a:t>.</a:t>
            </a:r>
            <a:endParaRPr lang="el-GR" sz="2400" dirty="0"/>
          </a:p>
          <a:p>
            <a:pPr algn="l"/>
            <a:r>
              <a:rPr lang="el-GR" sz="2400" dirty="0"/>
              <a:t>3. Το </a:t>
            </a:r>
            <a:r>
              <a:rPr lang="el-GR" sz="2400" u="sng" dirty="0"/>
              <a:t>σωλήνα</a:t>
            </a:r>
            <a:r>
              <a:rPr lang="el-GR" sz="2400" dirty="0"/>
              <a:t>., που φέρει τους φακούς. Στο ανώτερο άκρο φέρει τον ή τους προσοφθάλμιους φακούς και στο κατώτερο φέρει δίσκο περιστρεφόμενο, πάνω στον οποίο βιδώνονται οι αντικειμενικοί φακοί. Στα </a:t>
            </a:r>
            <a:r>
              <a:rPr lang="el-GR" sz="2400" dirty="0" err="1"/>
              <a:t>διοφθάλμια</a:t>
            </a:r>
            <a:r>
              <a:rPr lang="el-GR" sz="2400" dirty="0"/>
              <a:t> μικροσκόπια, ο σωλήνας έχει αντικατασταθεί από κουτί. Μέσα στο κουτί υπάρχει σύστημα πρισμάτων που διαιρεί τη φωτεινή δέσμη που προέρχεται από τον αντικειμενικό φακό σε δύο παράλληλες δέσμες, μια για κάθε προσοφθάλμιο φακό. </a:t>
            </a:r>
          </a:p>
        </p:txBody>
      </p:sp>
      <p:sp>
        <p:nvSpPr>
          <p:cNvPr id="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Περιγραφή και Χρήση μικροσκοπίου-Απλές χρώσεις ζύμες-μύκητες</a:t>
            </a:r>
            <a:endParaRPr lang="en-US"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44666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467544" y="44624"/>
            <a:ext cx="8219256" cy="1224136"/>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Μηχανικό μέρος ή </a:t>
            </a:r>
            <a:r>
              <a:rPr lang="el-GR" dirty="0" err="1"/>
              <a:t>στατό</a:t>
            </a:r>
            <a:r>
              <a:rPr lang="en-US" dirty="0"/>
              <a:t> </a:t>
            </a:r>
            <a:r>
              <a:rPr lang="el-GR" dirty="0" smtClean="0"/>
              <a:t>(2 </a:t>
            </a:r>
            <a:r>
              <a:rPr lang="el-GR" dirty="0"/>
              <a:t>από 4) </a:t>
            </a:r>
          </a:p>
        </p:txBody>
      </p:sp>
      <p:sp>
        <p:nvSpPr>
          <p:cNvPr id="7" name="2 - Θέση περιεχομένου"/>
          <p:cNvSpPr>
            <a:spLocks noGrp="1"/>
          </p:cNvSpPr>
          <p:nvPr>
            <p:ph idx="1"/>
          </p:nvPr>
        </p:nvSpPr>
        <p:spPr>
          <a:xfrm>
            <a:off x="467544" y="1196752"/>
            <a:ext cx="8219256" cy="4968552"/>
          </a:xfrm>
        </p:spPr>
        <p:txBody>
          <a:bodyPr>
            <a:noAutofit/>
          </a:bodyPr>
          <a:lstStyle/>
          <a:p>
            <a:pPr marL="0" indent="0">
              <a:buNone/>
            </a:pPr>
            <a:r>
              <a:rPr lang="el-GR" sz="2400" dirty="0"/>
              <a:t>Οι προσοφθάλμιοι φακοί κινούνται εγκάρσια και έτσι μπορεί να ρυθμιστεί η απόσταση ανάμεσά τους και να προσαρμοστεί στην όραση του παρατηρητή. </a:t>
            </a:r>
          </a:p>
          <a:p>
            <a:pPr marL="0" indent="0">
              <a:buNone/>
            </a:pPr>
            <a:r>
              <a:rPr lang="el-GR" sz="2400" dirty="0"/>
              <a:t>4. Τον περιστρεφόμενο δίσκο. Στην πραγματικότητα πρόκειται για δύο δίσκους που εφαρμόζουν ακριβώς ο ένας πάνω στον άλλο. Ο επάνω δίσκος είναι στερεωμένος στο κάτω άκρο του σωλήνα. Σχηματίζει κάτι σαν καπάκι και έχει έκκεντρη θέση σε σχέση με το σωλήνα. Η ζώνη του δίσκου που αντιστοιχεί στο σωλήνα φέρει </a:t>
            </a:r>
            <a:r>
              <a:rPr lang="el-GR" sz="2400" dirty="0" err="1"/>
              <a:t>ισοδιαμετρική</a:t>
            </a:r>
            <a:r>
              <a:rPr lang="el-GR" sz="2400" dirty="0"/>
              <a:t> </a:t>
            </a:r>
            <a:r>
              <a:rPr lang="el-GR" sz="2400" dirty="0" err="1"/>
              <a:t>μ'αυτόν</a:t>
            </a:r>
            <a:r>
              <a:rPr lang="el-GR" sz="2400" dirty="0"/>
              <a:t> οπή. Ο κάτω δίσκος είναι συγκεντρικός προς τον άνω δίσκο και ο άξονας της περιστροφής του είναι στερεωμένος ακριβώς στο κέντρο αυτού (του άνω δίσκου) .Στον κάτω δίσκο βιδώνονται οι αντικειμενικοί φακοί, συνήθως 2-3 ξηροί και 1 καταδυτικός. </a:t>
            </a:r>
          </a:p>
        </p:txBody>
      </p:sp>
      <p:sp>
        <p:nvSpPr>
          <p:cNvPr id="6"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Περιγραφή και Χρήση μικροσκοπίου-Απλές χρώσεις ζύμες-μύκητες</a:t>
            </a:r>
            <a:endParaRPr lang="en-US" sz="1400" dirty="0"/>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val="40545969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5" y="8285"/>
            <a:ext cx="8219256" cy="1188467"/>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Μηχανικό μέρος ή </a:t>
            </a:r>
            <a:r>
              <a:rPr lang="el-GR" dirty="0" err="1"/>
              <a:t>στατό</a:t>
            </a:r>
            <a:r>
              <a:rPr lang="en-US" dirty="0"/>
              <a:t> </a:t>
            </a:r>
            <a:r>
              <a:rPr lang="el-GR" dirty="0" smtClean="0"/>
              <a:t>(3 </a:t>
            </a:r>
            <a:r>
              <a:rPr lang="el-GR" dirty="0"/>
              <a:t>από 4) </a:t>
            </a:r>
          </a:p>
        </p:txBody>
      </p:sp>
      <p:sp>
        <p:nvSpPr>
          <p:cNvPr id="2" name="Ορθογώνιο 1"/>
          <p:cNvSpPr/>
          <p:nvPr/>
        </p:nvSpPr>
        <p:spPr>
          <a:xfrm>
            <a:off x="467544" y="1072241"/>
            <a:ext cx="8219256" cy="5021055"/>
          </a:xfrm>
          <a:prstGeom prst="rect">
            <a:avLst/>
          </a:prstGeom>
        </p:spPr>
        <p:txBody>
          <a:bodyPr wrap="square">
            <a:spAutoFit/>
          </a:bodyPr>
          <a:lstStyle/>
          <a:p>
            <a:pPr>
              <a:lnSpc>
                <a:spcPct val="150000"/>
              </a:lnSpc>
            </a:pPr>
            <a:r>
              <a:rPr lang="el-GR" sz="2400" dirty="0"/>
              <a:t>5. Το μηχανισμό που χρησιμεύει για την ανεύρεση του οπτικού πεδίου. Ο μηχανισμός αυτός αποτελείται από δυο κοχλίες συνήθως συγκεντρικούς, που χρησιμεύουν, για να μετακινούν κατακόρυφα ή την </a:t>
            </a:r>
            <a:r>
              <a:rPr lang="el-GR" sz="2400" dirty="0" err="1"/>
              <a:t>αντικειμενοφόρο</a:t>
            </a:r>
            <a:r>
              <a:rPr lang="el-GR" sz="2400" dirty="0"/>
              <a:t> τράπεζα ή το στέλεχος για την ανεύρεση του οπτικού πεδίου. Ο εξωτερικός μεγάλος κοχλίας (αδρός κοχλίας) προκαλεί γρήγορη μετακίνηση, ενώ ο εσωτερικός (</a:t>
            </a:r>
            <a:r>
              <a:rPr lang="el-GR" sz="2400" dirty="0" err="1"/>
              <a:t>μικρομετρικός</a:t>
            </a:r>
            <a:r>
              <a:rPr lang="el-GR" sz="2400" dirty="0"/>
              <a:t> κοχλίας) προκαλεί ελάχιστη μετακίνηση και χρησιμεύει για την ακριβή ρύθμιση του οργάνου και την ευκρινή παρατήρηση του παρασκευάσματος. </a:t>
            </a: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Περιγραφή και Χρήση μικροσκοπίου-Απλές χρώσεις ζύμες-μύκητες</a:t>
            </a:r>
            <a:endParaRPr lang="en-US" sz="1400" dirty="0"/>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37987708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9/30/2005 11:15:59 P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READINGORDER" val="2,9,4,14,"/>
</p:tagLst>
</file>

<file path=ppt/tags/tag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2.xml><?xml version="1.0" encoding="utf-8"?>
<p:tagLst xmlns:a="http://schemas.openxmlformats.org/drawingml/2006/main" xmlns:r="http://schemas.openxmlformats.org/officeDocument/2006/relationships" xmlns:p="http://schemas.openxmlformats.org/presentationml/2006/main">
  <p:tag name="ZHAW.ACCESSIBILITYADDIN.READINGORDER" val="9,7,6,12,"/>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7,2,5,9,"/>
</p:tagLst>
</file>

<file path=ppt/tags/tag14.xml><?xml version="1.0" encoding="utf-8"?>
<p:tagLst xmlns:a="http://schemas.openxmlformats.org/drawingml/2006/main" xmlns:r="http://schemas.openxmlformats.org/officeDocument/2006/relationships" xmlns:p="http://schemas.openxmlformats.org/presentationml/2006/main">
  <p:tag name="ZHAW.ACCESSIBILITYADDIN.READINGORDER" val="9,2,6,12,"/>
</p:tagLst>
</file>

<file path=ppt/tags/tag15.xml><?xml version="1.0" encoding="utf-8"?>
<p:tagLst xmlns:a="http://schemas.openxmlformats.org/drawingml/2006/main" xmlns:r="http://schemas.openxmlformats.org/officeDocument/2006/relationships" xmlns:p="http://schemas.openxmlformats.org/presentationml/2006/main">
  <p:tag name="ZHAW.ACCESSIBILITYADDIN.READINGORDER" val="9,2,5,11,"/>
</p:tagLst>
</file>

<file path=ppt/tags/tag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7.xml><?xml version="1.0" encoding="utf-8"?>
<p:tagLst xmlns:a="http://schemas.openxmlformats.org/drawingml/2006/main" xmlns:r="http://schemas.openxmlformats.org/officeDocument/2006/relationships" xmlns:p="http://schemas.openxmlformats.org/presentationml/2006/main">
  <p:tag name="ZHAW.ACCESSIBILITYADDIN.READINGORDER" val="11,3,9,13,"/>
</p:tagLst>
</file>

<file path=ppt/tags/tag1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9.xml><?xml version="1.0" encoding="utf-8"?>
<p:tagLst xmlns:a="http://schemas.openxmlformats.org/drawingml/2006/main" xmlns:r="http://schemas.openxmlformats.org/officeDocument/2006/relationships" xmlns:p="http://schemas.openxmlformats.org/presentationml/2006/main">
  <p:tag name="ZHAW.ACCESSIBILITYADDIN.READINGORDER" val="13,4,15,5,"/>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1.xml><?xml version="1.0" encoding="utf-8"?>
<p:tagLst xmlns:a="http://schemas.openxmlformats.org/drawingml/2006/main" xmlns:r="http://schemas.openxmlformats.org/officeDocument/2006/relationships" xmlns:p="http://schemas.openxmlformats.org/presentationml/2006/main">
  <p:tag name="ZHAW.ACCESSIBILITYADDIN.READINGORDER" val="5,13,4,14,"/>
</p:tagLst>
</file>

<file path=ppt/tags/tag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6,3,17,5,"/>
</p:tagLst>
</file>

<file path=ppt/tags/tag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5.xml><?xml version="1.0" encoding="utf-8"?>
<p:tagLst xmlns:a="http://schemas.openxmlformats.org/drawingml/2006/main" xmlns:r="http://schemas.openxmlformats.org/officeDocument/2006/relationships" xmlns:p="http://schemas.openxmlformats.org/presentationml/2006/main">
  <p:tag name="ZHAW.ACCESSIBILITYADDIN.READINGORDER" val="9,6,3,7,5,11,"/>
</p:tagLst>
</file>

<file path=ppt/tags/tag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7.xml><?xml version="1.0" encoding="utf-8"?>
<p:tagLst xmlns:a="http://schemas.openxmlformats.org/drawingml/2006/main" xmlns:r="http://schemas.openxmlformats.org/officeDocument/2006/relationships" xmlns:p="http://schemas.openxmlformats.org/presentationml/2006/main">
  <p:tag name="ZHAW.ACCESSIBILITYADDIN.READINGORDER" val="9,6,5,4,"/>
</p:tagLst>
</file>

<file path=ppt/tags/tag2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9.xml><?xml version="1.0" encoding="utf-8"?>
<p:tagLst xmlns:a="http://schemas.openxmlformats.org/drawingml/2006/main" xmlns:r="http://schemas.openxmlformats.org/officeDocument/2006/relationships" xmlns:p="http://schemas.openxmlformats.org/presentationml/2006/main">
  <p:tag name="ZHAW.ACCESSIBILITYADDIN.READINGORDER" val="12,10,15,4,"/>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2.xml><?xml version="1.0" encoding="utf-8"?>
<p:tagLst xmlns:a="http://schemas.openxmlformats.org/drawingml/2006/main" xmlns:r="http://schemas.openxmlformats.org/officeDocument/2006/relationships" xmlns:p="http://schemas.openxmlformats.org/presentationml/2006/main">
  <p:tag name="ZHAW.ACCESSIBILITYADDIN.READINGORDER" val="3,11,10,9,"/>
</p:tagLst>
</file>

<file path=ppt/tags/tag3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Ireland"/>
</p:tagLst>
</file>

<file path=ppt/tags/tag35.xml><?xml version="1.0" encoding="utf-8"?>
<p:tagLst xmlns:a="http://schemas.openxmlformats.org/drawingml/2006/main" xmlns:r="http://schemas.openxmlformats.org/officeDocument/2006/relationships" xmlns:p="http://schemas.openxmlformats.org/presentationml/2006/main">
  <p:tag name="ZHAW.ACCESSIBILITYADDIN.READINGORDER" val="9,5,6,7,11,4,"/>
</p:tagLst>
</file>

<file path=ppt/tags/tag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7.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3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9.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4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1.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4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3.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4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5.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4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7.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4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9.xml><?xml version="1.0" encoding="utf-8"?>
<p:tagLst xmlns:a="http://schemas.openxmlformats.org/drawingml/2006/main" xmlns:r="http://schemas.openxmlformats.org/officeDocument/2006/relationships" xmlns:p="http://schemas.openxmlformats.org/presentationml/2006/main">
  <p:tag name="ZHAW.ACCESSIBILITYADDIN.READINGORDER" val="7,8,3,9,4,"/>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5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1.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5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3.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5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5.xml><?xml version="1.0" encoding="utf-8"?>
<p:tagLst xmlns:a="http://schemas.openxmlformats.org/drawingml/2006/main" xmlns:r="http://schemas.openxmlformats.org/officeDocument/2006/relationships" xmlns:p="http://schemas.openxmlformats.org/presentationml/2006/main">
  <p:tag name="ZHAW.ACCESSIBILITYADDIN.READINGORDER" val="7,8,3,9,4,"/>
</p:tagLst>
</file>

<file path=ppt/tags/tag5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7.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5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9.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6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1.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6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3.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6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5.xml><?xml version="1.0" encoding="utf-8"?>
<p:tagLst xmlns:a="http://schemas.openxmlformats.org/drawingml/2006/main" xmlns:r="http://schemas.openxmlformats.org/officeDocument/2006/relationships" xmlns:p="http://schemas.openxmlformats.org/presentationml/2006/main">
  <p:tag name="ZHAW.ACCESSIBILITYADDIN.READINGORDER" val="7,8,3,9,4,"/>
</p:tagLst>
</file>

<file path=ppt/tags/tag6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7.xml><?xml version="1.0" encoding="utf-8"?>
<p:tagLst xmlns:a="http://schemas.openxmlformats.org/drawingml/2006/main" xmlns:r="http://schemas.openxmlformats.org/officeDocument/2006/relationships" xmlns:p="http://schemas.openxmlformats.org/presentationml/2006/main">
  <p:tag name="ZHAW.ACCESSIBILITYADDIN.READINGORDER" val="7,9,10,"/>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2,23,5,24,"/>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DAFA943B-A5E1-4CBD-8E4E-648688871FA7}">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4613</TotalTime>
  <Words>2830</Words>
  <Application>Microsoft Office PowerPoint</Application>
  <PresentationFormat>Προβολή στην οθόνη (4:3)</PresentationFormat>
  <Paragraphs>255</Paragraphs>
  <Slides>36</Slides>
  <Notes>35</Notes>
  <HiddenSlides>0</HiddenSlides>
  <MMClips>0</MMClips>
  <ScaleCrop>false</ScaleCrop>
  <HeadingPairs>
    <vt:vector size="4" baseType="variant">
      <vt:variant>
        <vt:lpstr>Θέμα</vt:lpstr>
      </vt:variant>
      <vt:variant>
        <vt:i4>1</vt:i4>
      </vt:variant>
      <vt:variant>
        <vt:lpstr>Τίτλοι διαφανειών</vt:lpstr>
      </vt:variant>
      <vt:variant>
        <vt:i4>36</vt:i4>
      </vt:variant>
    </vt:vector>
  </HeadingPairs>
  <TitlesOfParts>
    <vt:vector size="37" baseType="lpstr">
      <vt:lpstr>Θέμα του Office</vt:lpstr>
      <vt:lpstr>Μικροβιολογία Τροφίμων I</vt:lpstr>
      <vt:lpstr>Άδειες Χρήσης</vt:lpstr>
      <vt:lpstr>Χρηματοδότηση</vt:lpstr>
      <vt:lpstr>Σκοποί  ενότητας</vt:lpstr>
      <vt:lpstr>Περιεχόμενα ενότητας</vt:lpstr>
      <vt:lpstr>Περιγραφή και Χρήση μικροσκοπίου</vt:lpstr>
      <vt:lpstr>Μηχανικό μέρος ή στατό (1 από 4) </vt:lpstr>
      <vt:lpstr>Μηχανικό μέρος ή στατό (2 από 4) </vt:lpstr>
      <vt:lpstr>Μηχανικό μέρος ή στατό (3 από 4) </vt:lpstr>
      <vt:lpstr>Μηχανικό μέρος ή στατό (4 από 4) </vt:lpstr>
      <vt:lpstr>Οπτικό μέρος (1 από 6) </vt:lpstr>
      <vt:lpstr>Οπτικό μέρος (2 από 6) </vt:lpstr>
      <vt:lpstr>Οπτικό μέρος (3 από 6) </vt:lpstr>
      <vt:lpstr>Οπτικό μέρος (4 από 6) </vt:lpstr>
      <vt:lpstr>Οπτικό μέρος (5 από 6) </vt:lpstr>
      <vt:lpstr>Οπτικό μέρος (6 από 6) </vt:lpstr>
      <vt:lpstr>Ολική Μεγέθυνση Μικροσκοπίου (1 από 3)</vt:lpstr>
      <vt:lpstr>Ολική Μεγέθυνση Μικροσκοπίου (2 από 3)</vt:lpstr>
      <vt:lpstr>Ολική Μεγέθυνση Μικροσκοπίου (3 από 3)</vt:lpstr>
      <vt:lpstr>Ηλεκτρονικό μικροσκόπιο (1 από 3)</vt:lpstr>
      <vt:lpstr>Ηλεκτρονικό μικροσκόπιο (2 από 3)</vt:lpstr>
      <vt:lpstr>Ηλεκτρονικό μικροσκόπιο (3 από 3)</vt:lpstr>
      <vt:lpstr>Μονιμοποίηση Κυττάρων (1 από 2) </vt:lpstr>
      <vt:lpstr>Μονιμοποίηση Κυττάρων (2 από 2) </vt:lpstr>
      <vt:lpstr>Πειραματικό μέρος (1 από 3) </vt:lpstr>
      <vt:lpstr>Πειραματικό μέρος (2 από 3) </vt:lpstr>
      <vt:lpstr>Πειραματικό μέρος (3 από 3) </vt:lpstr>
      <vt:lpstr>Χρώση με απλές χρωστικές (1 από 8)</vt:lpstr>
      <vt:lpstr>Χρώση με απλές χρωστικές (2 από 8)</vt:lpstr>
      <vt:lpstr>Χρώση με απλές χρωστικές (3 από 8)</vt:lpstr>
      <vt:lpstr>Χρώση με απλές χρωστικές (4 από 8)</vt:lpstr>
      <vt:lpstr>Χρώση με απλές χρωστικές (5 από 8)</vt:lpstr>
      <vt:lpstr>Χρώση με απλές χρωστικές (6 από 8)</vt:lpstr>
      <vt:lpstr>Χρώση με απλές χρωστικές (7 από 8)</vt:lpstr>
      <vt:lpstr>Χρώση με απλές χρωστικές (8 από 8)</vt:lpstr>
      <vt:lpstr>Τέλος Ενότητας</vt:lpstr>
    </vt:vector>
  </TitlesOfParts>
  <Company>Τεχνολογικό Εκπαιδευτικό Ίδρυμα Θεσσαλίας</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Μικροβιολογία Τροφίμων I</dc:title>
  <dc:subject>Περιγραφή και Χρήση μικροσκοπίου-Απλές χρώσεις ζύμες-μύκητες) και μελέτη μορφολογίας ευκαρυωτικών μικροοργανισμών</dc:subject>
  <dc:creator>Δρ. Ιωάννης Γιαβάσης</dc:creator>
  <cp:keywords>Περιγραφή και Χρήση μικροσκοπίου-Απλές χρώσεις ζύμες-μύκητες) και μελέτη μορφολογίας ευκαρυωτικών μικροοργανισμών</cp:keywords>
  <cp:lastModifiedBy>Windows User</cp:lastModifiedBy>
  <cp:revision>412</cp:revision>
  <dcterms:created xsi:type="dcterms:W3CDTF">2012-09-06T09:03:05Z</dcterms:created>
  <dcterms:modified xsi:type="dcterms:W3CDTF">2005-10-02T04:20:34Z</dcterms:modified>
</cp:coreProperties>
</file>