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80"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latin typeface="Arial" charset="0"/>
                <a:cs typeface="Arial" charset="0"/>
              </a:rPr>
              <a:t>Μικροβιολογία </a:t>
            </a:r>
            <a:r>
              <a:rPr lang="el-GR" dirty="0" smtClean="0">
                <a:latin typeface="Arial" charset="0"/>
                <a:cs typeface="Arial" charset="0"/>
              </a:rPr>
              <a:t>Τροφίμων </a:t>
            </a:r>
            <a:r>
              <a:rPr lang="en-GB" dirty="0" smtClean="0">
                <a:latin typeface="Arial" charset="0"/>
                <a:cs typeface="Arial" charset="0"/>
              </a:rPr>
              <a:t>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pPr lvl="0"/>
            <a:r>
              <a:rPr lang="el-GR" sz="2800" b="1" dirty="0" smtClean="0"/>
              <a:t>Ενότητα </a:t>
            </a:r>
            <a:r>
              <a:rPr lang="en-US" sz="2800" b="1" dirty="0"/>
              <a:t>9</a:t>
            </a:r>
            <a:r>
              <a:rPr lang="el-GR" sz="2800" b="1" dirty="0" smtClean="0"/>
              <a:t>:</a:t>
            </a:r>
            <a:r>
              <a:rPr lang="en-US" sz="2800" dirty="0" smtClean="0"/>
              <a:t> </a:t>
            </a:r>
            <a:r>
              <a:rPr lang="el-GR" sz="2800" dirty="0"/>
              <a:t>Χρώση </a:t>
            </a:r>
            <a:r>
              <a:rPr lang="en-US" sz="2800" dirty="0"/>
              <a:t>Gram</a:t>
            </a:r>
            <a:r>
              <a:rPr lang="el-GR" sz="2800" dirty="0"/>
              <a:t> (βακτήρια) και μελέτη μορφολογίας βακτηρίων (ραβδιά/</a:t>
            </a:r>
            <a:r>
              <a:rPr lang="el-GR" sz="2800" dirty="0" err="1"/>
              <a:t>κόκο</a:t>
            </a:r>
            <a:r>
              <a:rPr lang="el-GR" sz="2800" dirty="0"/>
              <a:t>ι, κλπ</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Δρ. Ιωάννης </a:t>
            </a:r>
            <a:r>
              <a:rPr lang="el-GR" sz="2800" dirty="0" err="1">
                <a:cs typeface="Arial" charset="0"/>
              </a:rPr>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πίκουρος </a:t>
            </a:r>
            <a:r>
              <a:rPr lang="el-GR" sz="2800" dirty="0">
                <a:cs typeface="Arial" charset="0"/>
              </a:rPr>
              <a:t>Καθηγητής</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Υλικά και συσκευές</a:t>
            </a:r>
          </a:p>
        </p:txBody>
      </p:sp>
      <p:sp>
        <p:nvSpPr>
          <p:cNvPr id="2" name="Ορθογώνιο 1" descr="Βακτηριακές καλλιέργειες (τρυβλία με streaking),&#10;Λύχνος Bunsen,&#10;Μικροβιολογικός κρίκος,&#10;Αντικειμενοφόρες πλάκες,&#10;Διηθητικό χαρτί,&#10;Λεκάνη χρώσης,&#10;Κρυσταλλικό ιώδιο, αιθανόλη, Lugοl-ιώδιο και σαφρανίνη,&#10;Μικροσκόπιο.&#10;"/>
          <p:cNvSpPr/>
          <p:nvPr/>
        </p:nvSpPr>
        <p:spPr>
          <a:xfrm>
            <a:off x="467544" y="1340768"/>
            <a:ext cx="8219256" cy="4524315"/>
          </a:xfrm>
          <a:prstGeom prst="rect">
            <a:avLst/>
          </a:prstGeom>
        </p:spPr>
        <p:txBody>
          <a:bodyPr wrap="square">
            <a:spAutoFit/>
          </a:bodyPr>
          <a:lstStyle/>
          <a:p>
            <a:pPr marL="342900" indent="-342900">
              <a:lnSpc>
                <a:spcPct val="150000"/>
              </a:lnSpc>
              <a:buFont typeface="Wingdings" panose="05000000000000000000" pitchFamily="2" charset="2"/>
              <a:buChar char="§"/>
            </a:pPr>
            <a:r>
              <a:rPr lang="el-GR" sz="2400" dirty="0" err="1"/>
              <a:t>Βακτηριακές</a:t>
            </a:r>
            <a:r>
              <a:rPr lang="el-GR" sz="2400" dirty="0"/>
              <a:t> καλλιέργειες (</a:t>
            </a:r>
            <a:r>
              <a:rPr lang="el-GR" sz="2400" dirty="0" err="1"/>
              <a:t>τρυβλία</a:t>
            </a:r>
            <a:r>
              <a:rPr lang="el-GR" sz="2400" dirty="0"/>
              <a:t> με </a:t>
            </a:r>
            <a:r>
              <a:rPr lang="en-US" sz="2400" dirty="0"/>
              <a:t>streaking</a:t>
            </a:r>
            <a:r>
              <a:rPr lang="el-GR" sz="2400" dirty="0" smtClean="0"/>
              <a:t>),</a:t>
            </a:r>
            <a:endParaRPr lang="el-GR" sz="2400" dirty="0"/>
          </a:p>
          <a:p>
            <a:pPr marL="342900" indent="-342900">
              <a:lnSpc>
                <a:spcPct val="150000"/>
              </a:lnSpc>
              <a:buFont typeface="Wingdings" panose="05000000000000000000" pitchFamily="2" charset="2"/>
              <a:buChar char="§"/>
            </a:pPr>
            <a:r>
              <a:rPr lang="el-GR" sz="2400" dirty="0"/>
              <a:t>Λύχνος </a:t>
            </a:r>
            <a:r>
              <a:rPr lang="en-US" sz="2400" dirty="0" smtClean="0"/>
              <a:t>Bunsen</a:t>
            </a:r>
            <a:r>
              <a:rPr lang="el-GR" sz="2400" dirty="0" smtClean="0"/>
              <a:t>,</a:t>
            </a:r>
            <a:endParaRPr lang="el-GR" sz="2400" dirty="0"/>
          </a:p>
          <a:p>
            <a:pPr marL="342900" indent="-342900">
              <a:lnSpc>
                <a:spcPct val="150000"/>
              </a:lnSpc>
              <a:buFont typeface="Wingdings" panose="05000000000000000000" pitchFamily="2" charset="2"/>
              <a:buChar char="§"/>
            </a:pPr>
            <a:r>
              <a:rPr lang="el-GR" sz="2400" dirty="0"/>
              <a:t>Μικροβιολογικός </a:t>
            </a:r>
            <a:r>
              <a:rPr lang="el-GR" sz="2400" dirty="0" smtClean="0"/>
              <a:t>κρίκος,</a:t>
            </a:r>
            <a:endParaRPr lang="el-GR" sz="2400" dirty="0"/>
          </a:p>
          <a:p>
            <a:pPr marL="342900" indent="-342900">
              <a:lnSpc>
                <a:spcPct val="150000"/>
              </a:lnSpc>
              <a:buFont typeface="Wingdings" panose="05000000000000000000" pitchFamily="2" charset="2"/>
              <a:buChar char="§"/>
            </a:pPr>
            <a:r>
              <a:rPr lang="el-GR" sz="2400" dirty="0" err="1"/>
              <a:t>Αντικειμενοφόρες</a:t>
            </a:r>
            <a:r>
              <a:rPr lang="el-GR" sz="2400" dirty="0"/>
              <a:t> </a:t>
            </a:r>
            <a:r>
              <a:rPr lang="el-GR" sz="2400" dirty="0" smtClean="0"/>
              <a:t>πλάκες,</a:t>
            </a:r>
            <a:endParaRPr lang="el-GR" sz="2400" dirty="0"/>
          </a:p>
          <a:p>
            <a:pPr marL="342900" indent="-342900">
              <a:lnSpc>
                <a:spcPct val="150000"/>
              </a:lnSpc>
              <a:buFont typeface="Wingdings" panose="05000000000000000000" pitchFamily="2" charset="2"/>
              <a:buChar char="§"/>
            </a:pPr>
            <a:r>
              <a:rPr lang="el-GR" sz="2400" dirty="0"/>
              <a:t>Διηθητικό </a:t>
            </a:r>
            <a:r>
              <a:rPr lang="el-GR" sz="2400" dirty="0" smtClean="0"/>
              <a:t>χαρτί,</a:t>
            </a:r>
            <a:endParaRPr lang="el-GR" sz="2400" dirty="0"/>
          </a:p>
          <a:p>
            <a:pPr marL="342900" indent="-342900">
              <a:lnSpc>
                <a:spcPct val="150000"/>
              </a:lnSpc>
              <a:buFont typeface="Wingdings" panose="05000000000000000000" pitchFamily="2" charset="2"/>
              <a:buChar char="§"/>
            </a:pPr>
            <a:r>
              <a:rPr lang="el-GR" sz="2400" dirty="0"/>
              <a:t>Λεκάνη </a:t>
            </a:r>
            <a:r>
              <a:rPr lang="el-GR" sz="2400" dirty="0" smtClean="0"/>
              <a:t>χρώσης,</a:t>
            </a:r>
            <a:endParaRPr lang="el-GR" sz="2400" dirty="0"/>
          </a:p>
          <a:p>
            <a:pPr marL="342900" indent="-342900">
              <a:lnSpc>
                <a:spcPct val="150000"/>
              </a:lnSpc>
              <a:buFont typeface="Wingdings" panose="05000000000000000000" pitchFamily="2" charset="2"/>
              <a:buChar char="§"/>
            </a:pPr>
            <a:r>
              <a:rPr lang="el-GR" sz="2400" dirty="0"/>
              <a:t>Κρυσταλλικό ιώδιο, αιθανόλη, </a:t>
            </a:r>
            <a:r>
              <a:rPr lang="el-GR" sz="2400" dirty="0" err="1"/>
              <a:t>Lugοl</a:t>
            </a:r>
            <a:r>
              <a:rPr lang="el-GR" sz="2400" dirty="0"/>
              <a:t>-ιώδιο και </a:t>
            </a:r>
            <a:r>
              <a:rPr lang="el-GR" sz="2400" dirty="0" err="1" smtClean="0"/>
              <a:t>σαφρανίνη</a:t>
            </a:r>
            <a:r>
              <a:rPr lang="el-GR" sz="2400" dirty="0" smtClean="0"/>
              <a:t>,</a:t>
            </a:r>
            <a:endParaRPr lang="el-GR" sz="2400" dirty="0"/>
          </a:p>
          <a:p>
            <a:pPr marL="342900" indent="-342900">
              <a:lnSpc>
                <a:spcPct val="150000"/>
              </a:lnSpc>
              <a:buFont typeface="Wingdings" panose="05000000000000000000" pitchFamily="2" charset="2"/>
              <a:buChar char="§"/>
            </a:pPr>
            <a:r>
              <a:rPr lang="el-GR" sz="2400" dirty="0" smtClean="0"/>
              <a:t>Μικροσκόπιο.</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t>Πειραματικό </a:t>
            </a:r>
            <a:r>
              <a:rPr lang="el-GR" dirty="0" smtClean="0"/>
              <a:t>μέρος (1 από 3) </a:t>
            </a:r>
            <a:endParaRPr lang="el-GR" dirty="0"/>
          </a:p>
        </p:txBody>
      </p:sp>
      <p:sp>
        <p:nvSpPr>
          <p:cNvPr id="2" name="Ορθογώνιο 1" descr="1. Μονιμοποιήστε σε αντικεμενοφόρο πλάκα τα βακτηριακά κύτταρα.&#10;2. Καλύψτε το στρώμα των βακτηρίων με κρυσταλλικό ιώδες για τριάντα δευτερόλεπτα.&#10;3. Καλύψτε το στρώμα των βακτηρίων με διάλυμα Lugοl-ιώδιο για τριάντα με εξήντα δευτερόλεπτα.&#10;4. Αφαιρέστε το διάλυμα Lugοl-ιωδίου. &#10;5. Καλύψτε το στρώμα των βακτηρίων με ενενηντα πέντε τοις εκατό αιθανόλη για δέκα με είκοσι δευτερόλεπτα (όταν το στρώμα των κυττάρων είναι παχύ απαιτείται περισσότερος χρόνος). &#10;"/>
          <p:cNvSpPr/>
          <p:nvPr/>
        </p:nvSpPr>
        <p:spPr>
          <a:xfrm>
            <a:off x="467544" y="1628800"/>
            <a:ext cx="8219256" cy="3785652"/>
          </a:xfrm>
          <a:prstGeom prst="rect">
            <a:avLst/>
          </a:prstGeom>
        </p:spPr>
        <p:txBody>
          <a:bodyPr wrap="square">
            <a:spAutoFit/>
          </a:bodyPr>
          <a:lstStyle/>
          <a:p>
            <a:pPr marL="457200" indent="-457200">
              <a:buFont typeface="+mj-lt"/>
              <a:buAutoNum type="arabicPeriod"/>
            </a:pPr>
            <a:r>
              <a:rPr lang="el-GR" sz="2400" dirty="0"/>
              <a:t>Μονιμοποιήστε σε </a:t>
            </a:r>
            <a:r>
              <a:rPr lang="el-GR" sz="2400" dirty="0" err="1"/>
              <a:t>αντικεμενοφόρο</a:t>
            </a:r>
            <a:r>
              <a:rPr lang="el-GR" sz="2400" dirty="0"/>
              <a:t> πλάκα τα </a:t>
            </a:r>
            <a:r>
              <a:rPr lang="el-GR" sz="2400" dirty="0" err="1"/>
              <a:t>βακτηριακά</a:t>
            </a:r>
            <a:r>
              <a:rPr lang="el-GR" sz="2400" dirty="0"/>
              <a:t> κύτταρα.</a:t>
            </a:r>
          </a:p>
          <a:p>
            <a:pPr marL="457200" indent="-457200">
              <a:buFont typeface="+mj-lt"/>
              <a:buAutoNum type="arabicPeriod"/>
            </a:pPr>
            <a:r>
              <a:rPr lang="el-GR" sz="2400" dirty="0" smtClean="0"/>
              <a:t>Καλύψτε </a:t>
            </a:r>
            <a:r>
              <a:rPr lang="el-GR" sz="2400" dirty="0"/>
              <a:t>το στρώμα των βακτηρίων με κρυσταλλικό ιώδες για 30</a:t>
            </a:r>
            <a:r>
              <a:rPr lang="el-GR" sz="2400" dirty="0">
                <a:sym typeface="Symbol"/>
              </a:rPr>
              <a:t></a:t>
            </a:r>
            <a:r>
              <a:rPr lang="el-GR" sz="2400" dirty="0"/>
              <a:t>.</a:t>
            </a:r>
          </a:p>
          <a:p>
            <a:pPr marL="457200" indent="-457200">
              <a:buFont typeface="+mj-lt"/>
              <a:buAutoNum type="arabicPeriod"/>
            </a:pPr>
            <a:r>
              <a:rPr lang="el-GR" sz="2400" dirty="0" smtClean="0"/>
              <a:t>Καλύψτε </a:t>
            </a:r>
            <a:r>
              <a:rPr lang="el-GR" sz="2400" dirty="0"/>
              <a:t>το στρώμα των βακτηρίων με διάλυμα L</a:t>
            </a:r>
            <a:r>
              <a:rPr lang="en-US" sz="2400" dirty="0"/>
              <a:t>u</a:t>
            </a:r>
            <a:r>
              <a:rPr lang="el-GR" sz="2400" dirty="0" err="1"/>
              <a:t>gοl</a:t>
            </a:r>
            <a:r>
              <a:rPr lang="el-GR" sz="2400" dirty="0"/>
              <a:t>-ιώδιο για 30-60</a:t>
            </a:r>
            <a:r>
              <a:rPr lang="el-GR" sz="2400" dirty="0">
                <a:sym typeface="Symbol"/>
              </a:rPr>
              <a:t></a:t>
            </a:r>
            <a:r>
              <a:rPr lang="el-GR" sz="2400" dirty="0"/>
              <a:t>.</a:t>
            </a:r>
          </a:p>
          <a:p>
            <a:pPr marL="457200" indent="-457200">
              <a:buFont typeface="+mj-lt"/>
              <a:buAutoNum type="arabicPeriod"/>
            </a:pPr>
            <a:r>
              <a:rPr lang="el-GR" sz="2400" dirty="0" smtClean="0"/>
              <a:t>Αφαιρέστε </a:t>
            </a:r>
            <a:r>
              <a:rPr lang="el-GR" sz="2400" dirty="0"/>
              <a:t>το διάλυμα </a:t>
            </a:r>
            <a:r>
              <a:rPr lang="el-GR" sz="2400" dirty="0" err="1"/>
              <a:t>Lugοl</a:t>
            </a:r>
            <a:r>
              <a:rPr lang="el-GR" sz="2400" dirty="0"/>
              <a:t>-ιωδίου. </a:t>
            </a:r>
          </a:p>
          <a:p>
            <a:pPr marL="457200" indent="-457200">
              <a:buFont typeface="+mj-lt"/>
              <a:buAutoNum type="arabicPeriod"/>
            </a:pPr>
            <a:r>
              <a:rPr lang="el-GR" sz="2400" dirty="0" smtClean="0"/>
              <a:t>Καλύψτε </a:t>
            </a:r>
            <a:r>
              <a:rPr lang="el-GR" sz="2400" dirty="0"/>
              <a:t>το στρώμα των βακτηρίων με 95% αιθανόλη για 10-20</a:t>
            </a:r>
            <a:r>
              <a:rPr lang="el-GR" sz="2400" dirty="0">
                <a:sym typeface="Symbol"/>
              </a:rPr>
              <a:t></a:t>
            </a:r>
            <a:r>
              <a:rPr lang="el-GR" sz="2400" dirty="0"/>
              <a:t> (όταν το στρώμα των κυττάρων είναι παχύ απαιτείται περισσότερος χρόνος).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Πειραματικό μέρος </a:t>
            </a:r>
            <a:r>
              <a:rPr lang="el-GR" dirty="0" smtClean="0"/>
              <a:t>(2 </a:t>
            </a:r>
            <a:r>
              <a:rPr lang="el-GR" dirty="0"/>
              <a:t>από </a:t>
            </a:r>
            <a:r>
              <a:rPr lang="el-GR" dirty="0" smtClean="0"/>
              <a:t>3) </a:t>
            </a:r>
            <a:endParaRPr lang="el-GR" dirty="0"/>
          </a:p>
        </p:txBody>
      </p:sp>
      <p:sp>
        <p:nvSpPr>
          <p:cNvPr id="3" name="Ορθογώνιο 2" descr="6.   Σταματήστε τον αποχρωματισμό με αλκοόλη, ξεπλένοντας το                     βακτηριακό επίχρισμα με νερό. &#10;7.   Καλύψτε το στρώμα των βακτηρίων με σαφρανίνη για τριάντα δευτερόλεπτα&#10;8.   Ξεπλύνετε με νερό και στεγνώστε την αντικειμενοφόρο με  διηθητικό χαρτί. &#10;9.    Παρατηρήστε τα παρασκευάσματα στο μικροσκόπιο.&#10;"/>
          <p:cNvSpPr/>
          <p:nvPr/>
        </p:nvSpPr>
        <p:spPr>
          <a:xfrm>
            <a:off x="467544" y="1668864"/>
            <a:ext cx="8219256" cy="3416320"/>
          </a:xfrm>
          <a:prstGeom prst="rect">
            <a:avLst/>
          </a:prstGeom>
        </p:spPr>
        <p:txBody>
          <a:bodyPr wrap="square">
            <a:spAutoFit/>
          </a:bodyPr>
          <a:lstStyle/>
          <a:p>
            <a:pPr marL="457200" indent="-457200">
              <a:lnSpc>
                <a:spcPct val="150000"/>
              </a:lnSpc>
              <a:buFont typeface="+mj-lt"/>
              <a:buAutoNum type="arabicPeriod" startAt="6"/>
            </a:pPr>
            <a:r>
              <a:rPr lang="el-GR" sz="2400" dirty="0" smtClean="0"/>
              <a:t>Σταματήστε </a:t>
            </a:r>
            <a:r>
              <a:rPr lang="el-GR" sz="2400" dirty="0"/>
              <a:t>τον αποχρωματισμό με αλκοόλη, ξεπλένοντας </a:t>
            </a:r>
            <a:r>
              <a:rPr lang="el-GR" sz="2400" dirty="0" smtClean="0"/>
              <a:t>το </a:t>
            </a:r>
            <a:r>
              <a:rPr lang="el-GR" sz="2400" dirty="0" err="1" smtClean="0"/>
              <a:t>βακτηριακό</a:t>
            </a:r>
            <a:r>
              <a:rPr lang="el-GR" sz="2400" dirty="0" smtClean="0"/>
              <a:t> </a:t>
            </a:r>
            <a:r>
              <a:rPr lang="el-GR" sz="2400" dirty="0"/>
              <a:t>επίχρισμα με νερό. </a:t>
            </a:r>
          </a:p>
          <a:p>
            <a:pPr marL="457200" indent="-457200">
              <a:lnSpc>
                <a:spcPct val="150000"/>
              </a:lnSpc>
              <a:buFont typeface="+mj-lt"/>
              <a:buAutoNum type="arabicPeriod" startAt="6"/>
            </a:pPr>
            <a:r>
              <a:rPr lang="el-GR" sz="2400" dirty="0" smtClean="0"/>
              <a:t>Καλύψτε </a:t>
            </a:r>
            <a:r>
              <a:rPr lang="el-GR" sz="2400" dirty="0"/>
              <a:t>το στρώμα των βακτηρίων με </a:t>
            </a:r>
            <a:r>
              <a:rPr lang="el-GR" sz="2400" dirty="0" err="1"/>
              <a:t>σαφρανίνη</a:t>
            </a:r>
            <a:r>
              <a:rPr lang="el-GR" sz="2400" dirty="0"/>
              <a:t> για 30</a:t>
            </a:r>
            <a:r>
              <a:rPr lang="el-GR" sz="2400" dirty="0">
                <a:sym typeface="Symbol"/>
              </a:rPr>
              <a:t></a:t>
            </a:r>
            <a:endParaRPr lang="el-GR" sz="2400" dirty="0"/>
          </a:p>
          <a:p>
            <a:pPr marL="457200" indent="-457200">
              <a:lnSpc>
                <a:spcPct val="150000"/>
              </a:lnSpc>
              <a:buFont typeface="+mj-lt"/>
              <a:buAutoNum type="arabicPeriod" startAt="6"/>
            </a:pPr>
            <a:r>
              <a:rPr lang="el-GR" sz="2400" dirty="0" smtClean="0"/>
              <a:t>Ξεπλύνετε </a:t>
            </a:r>
            <a:r>
              <a:rPr lang="el-GR" sz="2400" dirty="0"/>
              <a:t>με νερό και στεγνώστε την </a:t>
            </a:r>
            <a:r>
              <a:rPr lang="el-GR" sz="2400" dirty="0" err="1"/>
              <a:t>αντικειμενοφόρο</a:t>
            </a:r>
            <a:r>
              <a:rPr lang="el-GR" sz="2400" dirty="0"/>
              <a:t> με </a:t>
            </a:r>
            <a:r>
              <a:rPr lang="el-GR" sz="2400" dirty="0" smtClean="0"/>
              <a:t>διηθητικό </a:t>
            </a:r>
            <a:r>
              <a:rPr lang="el-GR" sz="2400" dirty="0"/>
              <a:t>χαρτί. </a:t>
            </a:r>
          </a:p>
          <a:p>
            <a:pPr marL="457200" indent="-457200">
              <a:lnSpc>
                <a:spcPct val="150000"/>
              </a:lnSpc>
              <a:buFont typeface="+mj-lt"/>
              <a:buAutoNum type="arabicPeriod" startAt="6"/>
            </a:pPr>
            <a:r>
              <a:rPr lang="el-GR" sz="2400" dirty="0" smtClean="0"/>
              <a:t>Παρατηρήστε </a:t>
            </a:r>
            <a:r>
              <a:rPr lang="el-GR" sz="2400" dirty="0"/>
              <a:t>τα παρασκευάσματα στο μικροσκόπιο.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86409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Πειραματικό μέρος </a:t>
            </a:r>
            <a:r>
              <a:rPr lang="el-GR" sz="4000" dirty="0" smtClean="0"/>
              <a:t>(3 </a:t>
            </a:r>
            <a:r>
              <a:rPr lang="el-GR" sz="4000" dirty="0"/>
              <a:t>από </a:t>
            </a:r>
            <a:r>
              <a:rPr lang="el-GR" sz="4000" dirty="0" smtClean="0"/>
              <a:t>3) </a:t>
            </a:r>
            <a:endParaRPr lang="el-GR" sz="4000" dirty="0"/>
          </a:p>
        </p:txBody>
      </p:sp>
      <p:pic>
        <p:nvPicPr>
          <p:cNvPr id="6" name="Εικόνα 5" descr="Εικόνα, Τα βήματα του πειραματικού μέρους της  Χρώσης Gram."/>
          <p:cNvPicPr/>
          <p:nvPr/>
        </p:nvPicPr>
        <p:blipFill>
          <a:blip r:embed="rId5" cstate="print"/>
          <a:srcRect/>
          <a:stretch>
            <a:fillRect/>
          </a:stretch>
        </p:blipFill>
        <p:spPr bwMode="auto">
          <a:xfrm>
            <a:off x="2411760" y="692696"/>
            <a:ext cx="4464496" cy="5686261"/>
          </a:xfrm>
          <a:prstGeom prst="rect">
            <a:avLst/>
          </a:prstGeom>
          <a:noFill/>
          <a:ln w="9525">
            <a:noFill/>
            <a:miter lim="800000"/>
            <a:headEnd/>
            <a:tailEnd/>
          </a:ln>
        </p:spPr>
      </p:pic>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pPr/>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descr="Εξοικείωση των φοιτητών με τη χρώση Gram (για ταξινόμηση βακτηρίων) και μελέτη μορφολογίας βακτηρίων (ραβδιά/κόκκοι, και λοιπά).&#10;"/>
          <p:cNvSpPr>
            <a:spLocks noGrp="1"/>
          </p:cNvSpPr>
          <p:nvPr>
            <p:ph idx="1"/>
          </p:nvPr>
        </p:nvSpPr>
        <p:spPr>
          <a:xfrm>
            <a:off x="539552" y="2132856"/>
            <a:ext cx="8013576" cy="1440160"/>
          </a:xfrm>
        </p:spPr>
        <p:txBody>
          <a:bodyPr>
            <a:normAutofit/>
          </a:bodyPr>
          <a:lstStyle/>
          <a:p>
            <a:pPr marL="0"/>
            <a:r>
              <a:rPr lang="el-GR" sz="2800" dirty="0" smtClean="0"/>
              <a:t>Εξοικείωση των φοιτητών με τη χρώση </a:t>
            </a:r>
            <a:r>
              <a:rPr lang="en-US" sz="2800" dirty="0" smtClean="0"/>
              <a:t>Gram</a:t>
            </a:r>
            <a:r>
              <a:rPr lang="el-GR" sz="2800" dirty="0" smtClean="0"/>
              <a:t> (για ταξινόμηση βακτηρίων) και μελέτη μορφολογίας βακτηρίων (</a:t>
            </a:r>
            <a:r>
              <a:rPr lang="el-GR" sz="2800" dirty="0" smtClean="0"/>
              <a:t>ραβδιά/κόκ</a:t>
            </a:r>
            <a:r>
              <a:rPr lang="el-GR" sz="2800" dirty="0"/>
              <a:t>κ</a:t>
            </a:r>
            <a:r>
              <a:rPr lang="el-GR" sz="2800" dirty="0" smtClean="0"/>
              <a:t>οι</a:t>
            </a:r>
            <a:r>
              <a:rPr lang="el-GR" sz="2800" dirty="0" smtClean="0"/>
              <a:t>, κλπ).</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a:t>
            </a:r>
            <a:r>
              <a:rPr lang="el-GR" sz="1400" dirty="0" smtClean="0"/>
              <a:t>και </a:t>
            </a:r>
            <a:r>
              <a:rPr lang="el-GR" sz="1400" dirty="0"/>
              <a:t>μελέτη μορφολογίας βακτηρίων (ραβδιά/</a:t>
            </a:r>
            <a:r>
              <a:rPr lang="el-GR" sz="1400" dirty="0" err="1"/>
              <a:t>κόκο</a:t>
            </a:r>
            <a:r>
              <a:rPr lang="el-GR" sz="1400" dirty="0"/>
              <a:t>ι, κλπ).</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Χρώση Gram (για ταξινόμηση βακτηρίων) και μελέτη μορφολογίας βακτηρίων (ραβδιά/κόκκοι, και λοιπά).&#10;"/>
          <p:cNvSpPr>
            <a:spLocks noGrp="1"/>
          </p:cNvSpPr>
          <p:nvPr>
            <p:ph idx="1"/>
          </p:nvPr>
        </p:nvSpPr>
        <p:spPr>
          <a:xfrm>
            <a:off x="539552" y="2359421"/>
            <a:ext cx="8136904" cy="1861667"/>
          </a:xfrm>
        </p:spPr>
        <p:txBody>
          <a:bodyPr>
            <a:noAutofit/>
          </a:bodyPr>
          <a:lstStyle/>
          <a:p>
            <a:pPr>
              <a:buFont typeface="Wingdings" pitchFamily="2" charset="2"/>
              <a:buChar char="§"/>
            </a:pPr>
            <a:r>
              <a:rPr lang="el-GR" dirty="0" smtClean="0"/>
              <a:t>Χρώση </a:t>
            </a:r>
            <a:r>
              <a:rPr lang="en-US" dirty="0" smtClean="0"/>
              <a:t>Gram</a:t>
            </a:r>
            <a:r>
              <a:rPr lang="el-GR" dirty="0" smtClean="0"/>
              <a:t> (για ταξινόμηση βακτηρίων) και μελέτη μορφολογίας βακτηρίων (</a:t>
            </a:r>
            <a:r>
              <a:rPr lang="el-GR" dirty="0" smtClean="0"/>
              <a:t>ραβδιά/κόκκοι</a:t>
            </a:r>
            <a:r>
              <a:rPr lang="el-GR" dirty="0" smtClean="0"/>
              <a:t>, κλπ).</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sz="4000" dirty="0" smtClean="0"/>
              <a:t>Χρώση κατά </a:t>
            </a:r>
            <a:r>
              <a:rPr lang="en-US" sz="4000" dirty="0" smtClean="0"/>
              <a:t>GRAM</a:t>
            </a:r>
            <a:r>
              <a:rPr lang="el-GR" sz="4000" dirty="0" smtClean="0"/>
              <a:t> (1 από 4)</a:t>
            </a:r>
            <a:endParaRPr lang="el-GR" sz="4000" dirty="0"/>
          </a:p>
        </p:txBody>
      </p:sp>
      <p:sp>
        <p:nvSpPr>
          <p:cNvPr id="23" name="Rectangle 3" descr="Η χρώση με ειδικές χρωστικές βασίζεται σε διαφορές που εμφανίζουν τα βακτηριακά κύτταρα και συνεπώς ομαδοποιούν τα βακτήρια, γεγονός που συμβάλλει στην ταυτοποίησή τους. 'Έτσι, η κατά Gram χρώση, που για πρώτη φορά εφαρμόστηκε από τον Δανό μικροβιολόγο H.C. Gram (1853-1938), είναι το πρώτο στάδιο που εφαρμόζεται στην ταυτοποίηση των βακτηρίων και με αυτήν τα βακτήρια χωρίζονται σε δυο μεγάλες ομάδες: κατά Gram θετικά, που χρωματίζονται ιώδη, και κατά Gram αρνητικά που χρωματίζονται ροζ. &#10;Στο πρώτο στάδιο της χρώσης αυτής τα βακτηριακά κύτταρα βάφονται με μια αλκαλική χρωστική (κρυσταλλικό ιώδες) και στη συνέχεια προστίθεται ένα στερεωτικό χρώσης (ιώδιο) το οποίο αυξάνει τη συγγένεια σύνδεσης της χρωστικής με το κύτταρο. &#10;"/>
          <p:cNvSpPr>
            <a:spLocks noGrp="1" noChangeArrowheads="1"/>
          </p:cNvSpPr>
          <p:nvPr>
            <p:ph idx="1"/>
            <p:custDataLst>
              <p:tags r:id="rId3"/>
            </p:custDataLst>
          </p:nvPr>
        </p:nvSpPr>
        <p:spPr>
          <a:xfrm>
            <a:off x="457200" y="980728"/>
            <a:ext cx="8229600" cy="5328592"/>
          </a:xfrm>
        </p:spPr>
        <p:txBody>
          <a:bodyPr>
            <a:noAutofit/>
          </a:bodyPr>
          <a:lstStyle/>
          <a:p>
            <a:pPr marL="0" indent="0">
              <a:buNone/>
            </a:pPr>
            <a:r>
              <a:rPr lang="el-GR" sz="2400" dirty="0"/>
              <a:t>Η χρώση με ειδικές χρωστικές βασίζεται σε διαφορές που εμφανίζουν τα </a:t>
            </a:r>
            <a:r>
              <a:rPr lang="el-GR" sz="2400" dirty="0" err="1"/>
              <a:t>βακτηριακά</a:t>
            </a:r>
            <a:r>
              <a:rPr lang="el-GR" sz="2400" dirty="0"/>
              <a:t> κύτταρα και συνεπώς ομαδοποιούν τα βακτήρια</a:t>
            </a:r>
            <a:r>
              <a:rPr lang="el-GR" sz="2400" dirty="0" smtClean="0"/>
              <a:t>, </a:t>
            </a:r>
            <a:r>
              <a:rPr lang="el-GR" sz="2400" dirty="0"/>
              <a:t>γεγονός που συμβάλλει στην ταυτοποίησή τους. 'Έτσι, η κατά </a:t>
            </a:r>
            <a:r>
              <a:rPr lang="el-GR" sz="2400" dirty="0" err="1"/>
              <a:t>Gram</a:t>
            </a:r>
            <a:r>
              <a:rPr lang="el-GR" sz="2400" dirty="0"/>
              <a:t> χρώση, που για πρώτη φορά εφαρμόστηκε από τον Δανό μικροβιολόγο H.C. </a:t>
            </a:r>
            <a:r>
              <a:rPr lang="el-GR" sz="2400" dirty="0" err="1"/>
              <a:t>Gram</a:t>
            </a:r>
            <a:r>
              <a:rPr lang="el-GR" sz="2400" dirty="0"/>
              <a:t> (1853-1938), είναι το πρώτο στάδιο που εφαρμόζεται στην ταυτοποίηση των βακτηρίων και με αυτήν τα βακτήρια χωρίζονται σε δυο μεγάλες ομάδες: κατά </a:t>
            </a:r>
            <a:r>
              <a:rPr lang="el-GR" sz="2400" dirty="0" err="1"/>
              <a:t>Gram</a:t>
            </a:r>
            <a:r>
              <a:rPr lang="el-GR" sz="2400" dirty="0"/>
              <a:t> θετικά, που χρωματίζονται ιώδη, και κατά </a:t>
            </a:r>
            <a:r>
              <a:rPr lang="el-GR" sz="2400" dirty="0" err="1"/>
              <a:t>Gram</a:t>
            </a:r>
            <a:r>
              <a:rPr lang="el-GR" sz="2400" dirty="0"/>
              <a:t> αρνητικά που χρωματίζονται ροζ. </a:t>
            </a:r>
            <a:endParaRPr lang="el-GR" sz="2400" dirty="0" smtClean="0"/>
          </a:p>
          <a:p>
            <a:pPr marL="0" indent="0">
              <a:buNone/>
            </a:pPr>
            <a:r>
              <a:rPr lang="el-GR" sz="2400" dirty="0"/>
              <a:t>Στο πρώτο στάδιο της χρώσης αυτής τα </a:t>
            </a:r>
            <a:r>
              <a:rPr lang="el-GR" sz="2400" dirty="0" err="1"/>
              <a:t>βακτηριακά</a:t>
            </a:r>
            <a:r>
              <a:rPr lang="el-GR" sz="2400" dirty="0"/>
              <a:t> κύτταρα βάφονται με μια αλκαλική χρωστική (κρυσταλλικό ιώδες) και στη συνέχεια προστίθεται ένα στερεωτικό χρώσης (ιώδιο) το οποίο αυξάνει τη συγγένεια σύνδεσης της χρωστικής με το κύτταρο.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080120"/>
          </a:xfrm>
        </p:spPr>
        <p:txBody>
          <a:bodyPr>
            <a:noAutofit/>
          </a:bodyPr>
          <a:lstStyle/>
          <a:p>
            <a:r>
              <a:rPr lang="el-GR" sz="4000" dirty="0"/>
              <a:t>Χρώση κατά </a:t>
            </a:r>
            <a:r>
              <a:rPr lang="en-US" sz="4000" dirty="0"/>
              <a:t>GRAM</a:t>
            </a:r>
            <a:r>
              <a:rPr lang="el-GR" sz="4000" dirty="0"/>
              <a:t> </a:t>
            </a:r>
            <a:r>
              <a:rPr lang="el-GR" sz="4000" dirty="0" smtClean="0"/>
              <a:t>(2 </a:t>
            </a:r>
            <a:r>
              <a:rPr lang="el-GR" sz="4000" dirty="0"/>
              <a:t>από </a:t>
            </a:r>
            <a:r>
              <a:rPr lang="el-GR" sz="4000" dirty="0" smtClean="0"/>
              <a:t>4)</a:t>
            </a:r>
            <a:endParaRPr lang="el-GR" sz="4000" dirty="0"/>
          </a:p>
        </p:txBody>
      </p:sp>
      <p:sp>
        <p:nvSpPr>
          <p:cNvPr id="9" name="Rectangle 3" descr="Το επόμενο στάδιο είναι η προσθήκη ενός αποχρωματικού παράγοντα (αιθανόλη ή ακετόνη), ο οποίος οδηγεί στον αποχρωματισμό των κατά Gram βακτηρίων, όχι όμως και των κατά Gram θετικά βακτηρίων τα οποία διατηρούν το χρώμα της αρχικής χρωστικής (κρυσταλλικό ιώδες). Στο τελευταίο στάδιο τα κύτταρα χρωματίζονται με μια αλκαλική χρωστική (αντιχρωστική) που έχει διαφορετικό χρώμα από την πρώτη, όπως είναι η σαφρανίνη (ροζ). Έτσι, τα κατά Gram αρνητικά βακτήρια χρωματίζονται ροζ από τη τελευταία χρωστική (σαφρανίνη) ενώ τα κατά Gram θετικά βακτήρια διατηρούν το χρώμα της αρχικής χρωστικής (ιώδες), αφού δεν έχουν αποχρωματιστεί.&#10;"/>
          <p:cNvSpPr txBox="1">
            <a:spLocks noChangeArrowheads="1"/>
          </p:cNvSpPr>
          <p:nvPr>
            <p:custDataLst>
              <p:tags r:id="rId2"/>
            </p:custDataLst>
          </p:nvPr>
        </p:nvSpPr>
        <p:spPr>
          <a:xfrm>
            <a:off x="467544" y="1484784"/>
            <a:ext cx="8219256"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dirty="0"/>
              <a:t>Το επόμενο στάδιο είναι η προσθήκη ενός </a:t>
            </a:r>
            <a:r>
              <a:rPr lang="el-GR" sz="2400" dirty="0" err="1"/>
              <a:t>αποχρωματικού</a:t>
            </a:r>
            <a:r>
              <a:rPr lang="el-GR" sz="2400" dirty="0"/>
              <a:t> παράγοντα (αιθανόλη ή ακετόνη), ο οποίος οδηγεί στον αποχρωματισμό των κατά </a:t>
            </a:r>
            <a:r>
              <a:rPr lang="el-GR" sz="2400" dirty="0" err="1"/>
              <a:t>Gram</a:t>
            </a:r>
            <a:r>
              <a:rPr lang="el-GR" sz="2400" dirty="0"/>
              <a:t> βακτηρίων, όχι όμως και των κατά </a:t>
            </a:r>
            <a:r>
              <a:rPr lang="el-GR" sz="2400" dirty="0" err="1"/>
              <a:t>Gram</a:t>
            </a:r>
            <a:r>
              <a:rPr lang="el-GR" sz="2400" dirty="0"/>
              <a:t>+ βακτηρίων τα οποία διατηρούν το χρώμα της αρχικής χρωστικής (κρυσταλλικό ιώδες). Στο τελευταίο στάδιο τα κύτταρα χρωματίζονται με μια αλκαλική χρωστική (</a:t>
            </a:r>
            <a:r>
              <a:rPr lang="el-GR" sz="2400" dirty="0" err="1"/>
              <a:t>αντιχρωστική</a:t>
            </a:r>
            <a:r>
              <a:rPr lang="el-GR" sz="2400" dirty="0"/>
              <a:t>) που έχει διαφορετικό χρώμα από την πρώτη, όπως είναι η </a:t>
            </a:r>
            <a:r>
              <a:rPr lang="el-GR" sz="2400" dirty="0" err="1"/>
              <a:t>σαφρανίνη</a:t>
            </a:r>
            <a:r>
              <a:rPr lang="el-GR" sz="2400" dirty="0"/>
              <a:t> (ροζ). Έτσι, τα κατά </a:t>
            </a:r>
            <a:r>
              <a:rPr lang="el-GR" sz="2400" dirty="0" err="1"/>
              <a:t>Gram</a:t>
            </a:r>
            <a:r>
              <a:rPr lang="el-GR" sz="2400" dirty="0"/>
              <a:t> - βακτήρια χρωματίζονται ροζ από τη τελευταία χρωστική (</a:t>
            </a:r>
            <a:r>
              <a:rPr lang="el-GR" sz="2400" dirty="0" err="1"/>
              <a:t>σαφρανίνη</a:t>
            </a:r>
            <a:r>
              <a:rPr lang="el-GR" sz="2400" dirty="0"/>
              <a:t>) ενώ τα κατά </a:t>
            </a:r>
            <a:r>
              <a:rPr lang="el-GR" sz="2400" dirty="0" err="1"/>
              <a:t>Gram</a:t>
            </a:r>
            <a:r>
              <a:rPr lang="el-GR" sz="2400" dirty="0"/>
              <a:t>+ βακτήρια διατηρούν το χρώμα της αρχικής χρωστικής (ιώδες), αφού δεν έχουν αποχρωματιστεί.</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Χρώση κατά </a:t>
            </a:r>
            <a:r>
              <a:rPr lang="en-US" dirty="0"/>
              <a:t>GRAM</a:t>
            </a:r>
            <a:r>
              <a:rPr lang="el-GR" dirty="0"/>
              <a:t> </a:t>
            </a:r>
            <a:r>
              <a:rPr lang="el-GR" dirty="0" smtClean="0"/>
              <a:t>(3 </a:t>
            </a:r>
            <a:r>
              <a:rPr lang="el-GR" dirty="0"/>
              <a:t>από </a:t>
            </a:r>
            <a:r>
              <a:rPr lang="el-GR" dirty="0" smtClean="0"/>
              <a:t>4)</a:t>
            </a:r>
            <a:endParaRPr lang="el-GR" dirty="0"/>
          </a:p>
        </p:txBody>
      </p:sp>
      <p:sp>
        <p:nvSpPr>
          <p:cNvPr id="7" name="2 - Θέση περιεχομένου" descr="Οι διαφορές στη χρώση των Gram θετικών και Gram αρνητικών βακτηρίων οφείλεται στο κυτταρικό τους τοίχωμα. Εάν πριν τη χρώση απομακρυνθεί το κυτταρικό τοίχωμα των Gram θετικών βακτηρίων συμπεριφέρνονται και αυτά όπως τα Gram αρνητικά. Πιστεύεται ότι η προσθήκη αλκοόλης συστέλλει τους πόρους του παχέως στρώματος πεπτιδογλυκάνης που χαρακτηρίζει τα Gram θετικά βακτήρια, με αποτέλεσμα το σύμπλοκο ιωδίου, κρυσταλλικού ιωδίου να διατηρείται και να μην απομακρύνεται με την αλκοόλη. Αντίθετα, τα Gram αρνητικά βακτήρια έχουν πολύ λεπτό στρώμα πεπτιδογλυκάνης και γι' αυτό μεγαλύτερους πόρους. &#10;"/>
          <p:cNvSpPr>
            <a:spLocks noGrp="1"/>
          </p:cNvSpPr>
          <p:nvPr>
            <p:ph idx="1"/>
          </p:nvPr>
        </p:nvSpPr>
        <p:spPr>
          <a:xfrm>
            <a:off x="467544" y="1484784"/>
            <a:ext cx="8219256" cy="3960440"/>
          </a:xfrm>
        </p:spPr>
        <p:txBody>
          <a:bodyPr>
            <a:noAutofit/>
          </a:bodyPr>
          <a:lstStyle/>
          <a:p>
            <a:pPr marL="0" lvl="0" indent="0">
              <a:buNone/>
            </a:pPr>
            <a:r>
              <a:rPr lang="el-GR" sz="2400" dirty="0"/>
              <a:t>Οι διαφορές στη χρώση των </a:t>
            </a:r>
            <a:r>
              <a:rPr lang="el-GR" sz="2400" dirty="0" err="1"/>
              <a:t>Gram</a:t>
            </a:r>
            <a:r>
              <a:rPr lang="el-GR" sz="2400" dirty="0"/>
              <a:t>+ και </a:t>
            </a:r>
            <a:r>
              <a:rPr lang="el-GR" sz="2400" dirty="0" err="1"/>
              <a:t>Gram</a:t>
            </a:r>
            <a:r>
              <a:rPr lang="el-GR" sz="2400" dirty="0"/>
              <a:t>- βακτηρίων οφείλεται στο κυτταρικό τους τοίχωμα. Εάν πριν τη χρώση απομακρυνθεί το κυτταρικό τοίχωμα των </a:t>
            </a:r>
            <a:r>
              <a:rPr lang="el-GR" sz="2400" dirty="0" err="1"/>
              <a:t>Gram</a:t>
            </a:r>
            <a:r>
              <a:rPr lang="el-GR" sz="2400" dirty="0"/>
              <a:t> + βακτηρίων συμπεριφέρνονται και αυτά όπως τα </a:t>
            </a:r>
            <a:r>
              <a:rPr lang="el-GR" sz="2400" dirty="0" err="1"/>
              <a:t>Gram</a:t>
            </a:r>
            <a:r>
              <a:rPr lang="el-GR" sz="2400" dirty="0"/>
              <a:t> -. Πιστεύεται ότι η προσθήκη αλκοόλης συστέλλει τους πόρους του </a:t>
            </a:r>
            <a:r>
              <a:rPr lang="el-GR" sz="2400" dirty="0" err="1"/>
              <a:t>παχέως</a:t>
            </a:r>
            <a:r>
              <a:rPr lang="el-GR" sz="2400" dirty="0"/>
              <a:t> στρώματος </a:t>
            </a:r>
            <a:r>
              <a:rPr lang="el-GR" sz="2400" dirty="0" err="1"/>
              <a:t>πεπτιδογλυκάνης</a:t>
            </a:r>
            <a:r>
              <a:rPr lang="el-GR" sz="2400" dirty="0"/>
              <a:t> που χαρακτηρίζει τα </a:t>
            </a:r>
            <a:r>
              <a:rPr lang="el-GR" sz="2400" dirty="0" err="1"/>
              <a:t>Gram</a:t>
            </a:r>
            <a:r>
              <a:rPr lang="el-GR" sz="2400" dirty="0"/>
              <a:t>+ βακτήρια, με αποτέλεσμα το </a:t>
            </a:r>
            <a:r>
              <a:rPr lang="el-GR" sz="2400" dirty="0" err="1"/>
              <a:t>σύμπλοκο</a:t>
            </a:r>
            <a:r>
              <a:rPr lang="el-GR" sz="2400" dirty="0"/>
              <a:t> ιωδίου-κρυσταλλικού ιωδίου να διατηρείται και να μην απομακρύνεται με την αλκοόλη. Αντίθετα, τα </a:t>
            </a:r>
            <a:r>
              <a:rPr lang="el-GR" sz="2400" dirty="0" err="1"/>
              <a:t>Gram</a:t>
            </a:r>
            <a:r>
              <a:rPr lang="el-GR" sz="2400" dirty="0"/>
              <a:t>- βακτήρια έχουν πολύ λεπτό στρώμα </a:t>
            </a:r>
            <a:r>
              <a:rPr lang="el-GR" sz="2400" dirty="0" err="1"/>
              <a:t>πεπτιδογλυκάνης</a:t>
            </a:r>
            <a:r>
              <a:rPr lang="el-GR" sz="2400" dirty="0"/>
              <a:t> και γι' αυτό μεγαλύτερους πόρους.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Χρώση κατά </a:t>
            </a:r>
            <a:r>
              <a:rPr lang="en-US" dirty="0"/>
              <a:t>GRAM</a:t>
            </a:r>
            <a:r>
              <a:rPr lang="el-GR" dirty="0"/>
              <a:t> </a:t>
            </a:r>
            <a:r>
              <a:rPr lang="el-GR" dirty="0" smtClean="0"/>
              <a:t>(4 </a:t>
            </a:r>
            <a:r>
              <a:rPr lang="el-GR" dirty="0"/>
              <a:t>από </a:t>
            </a:r>
            <a:r>
              <a:rPr lang="el-GR" dirty="0" smtClean="0"/>
              <a:t>4)</a:t>
            </a:r>
            <a:endParaRPr lang="el-GR" dirty="0"/>
          </a:p>
        </p:txBody>
      </p:sp>
      <p:sp>
        <p:nvSpPr>
          <p:cNvPr id="2" name="Ορθογώνιο 1" descr="Η προσθήκη της αλκοόλης οδηγεί στην απομάκρυνση λιποειδών συμβάλλοντας ακόμη περισσότερο στην αύξηση του μεγέθους των πόρων. Λόγω των διαφορών αυτών η απομάκρυνση του συμπλόκου ιωδίου-κρυσταλλικού ιωδίου γίνεται εύκολα στα Gram αρνητικά βακτήρια, τα οποία στη συνέχεια θα χρωματισθούν ροζ με την αντιχρωστική. &#10;"/>
          <p:cNvSpPr/>
          <p:nvPr/>
        </p:nvSpPr>
        <p:spPr>
          <a:xfrm>
            <a:off x="467544" y="1840756"/>
            <a:ext cx="8219256" cy="2308324"/>
          </a:xfrm>
          <a:prstGeom prst="rect">
            <a:avLst/>
          </a:prstGeom>
        </p:spPr>
        <p:txBody>
          <a:bodyPr wrap="square">
            <a:spAutoFit/>
          </a:bodyPr>
          <a:lstStyle/>
          <a:p>
            <a:r>
              <a:rPr lang="el-GR" sz="2400" dirty="0"/>
              <a:t>Η προσθήκη της αλκοόλης οδηγεί στην απομάκρυνση λιποειδών συμβάλλοντας ακόμη περισσότερο στην αύξηση του μεγέθους των πόρων. Λόγω των διαφορών αυτών η απομάκρυνση του </a:t>
            </a:r>
            <a:r>
              <a:rPr lang="el-GR" sz="2400" dirty="0" err="1"/>
              <a:t>συμπλόκου</a:t>
            </a:r>
            <a:r>
              <a:rPr lang="el-GR" sz="2400" dirty="0"/>
              <a:t> ιωδίου-κρυσταλλικού ιωδίου γίνεται εύκολα στα </a:t>
            </a:r>
            <a:r>
              <a:rPr lang="el-GR" sz="2400" dirty="0" err="1"/>
              <a:t>Gram</a:t>
            </a:r>
            <a:r>
              <a:rPr lang="el-GR" sz="2400" dirty="0"/>
              <a:t> - βακτήρια, τα οποία στη συνέχεια θα χρωματισθούν ροζ με την </a:t>
            </a:r>
            <a:r>
              <a:rPr lang="el-GR" sz="2400" dirty="0" err="1"/>
              <a:t>αντιχρωστική</a:t>
            </a:r>
            <a:r>
              <a:rPr lang="el-GR" sz="2400" dirty="0"/>
              <a:t>.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l-GR" sz="1400" dirty="0"/>
              <a:t>Χρώση </a:t>
            </a:r>
            <a:r>
              <a:rPr lang="en-US" sz="1400" dirty="0"/>
              <a:t>Gram</a:t>
            </a:r>
            <a:r>
              <a:rPr lang="el-GR" sz="1400" dirty="0"/>
              <a:t> και μελέτη μορφολογίας βακτηρίων (ραβδιά/</a:t>
            </a:r>
            <a:r>
              <a:rPr lang="el-GR" sz="1400" dirty="0" err="1"/>
              <a:t>κόκο</a:t>
            </a:r>
            <a:r>
              <a:rPr lang="el-GR" sz="1400" dirty="0"/>
              <a:t>ι, κλπ).</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27: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3,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6,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03C4868-9109-4600-A20F-BA79B38EC3B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4531</TotalTime>
  <Words>858</Words>
  <Application>Microsoft Office PowerPoint</Application>
  <PresentationFormat>Προβολή στην οθόνη (4:3)</PresentationFormat>
  <Paragraphs>89</Paragraphs>
  <Slides>14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Μικροβιολογία Τροφίμων I</vt:lpstr>
      <vt:lpstr>Άδειες Χρήσης</vt:lpstr>
      <vt:lpstr>Χρηματοδότηση</vt:lpstr>
      <vt:lpstr>Σκοποί  ενότητας</vt:lpstr>
      <vt:lpstr>Περιεχόμενα ενότητας</vt:lpstr>
      <vt:lpstr>Χρώση κατά GRAM (1 από 4)</vt:lpstr>
      <vt:lpstr>Χρώση κατά GRAM (2 από 4)</vt:lpstr>
      <vt:lpstr>Χρώση κατά GRAM (3 από 4)</vt:lpstr>
      <vt:lpstr>Χρώση κατά GRAM (4 από 4)</vt:lpstr>
      <vt:lpstr>Υλικά και συσκευές</vt:lpstr>
      <vt:lpstr>Πειραματικό μέρος (1 από 3) </vt:lpstr>
      <vt:lpstr>Πειραματικό μέρος (2 από 3) </vt:lpstr>
      <vt:lpstr>Πειραματικό μέρος (3 από 3)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Μικροβιολογία Τροφίμων I</dc:title>
  <dc:subject>Χρώση Gram (βακτήρια) και μελέτη μορφολογίας βακτηρίων (ραβδιά/κόκοι, κλπ).</dc:subject>
  <dc:creator>Δρ. Ιωάννης Γιαβάσης</dc:creator>
  <cp:keywords>Χρώση Gram (βακτήρια) και μελέτη μορφολογίας βακτηρίων (ραβδιά/κόκοι, κλπ)</cp:keywords>
  <cp:lastModifiedBy>Windows User</cp:lastModifiedBy>
  <cp:revision>404</cp:revision>
  <dcterms:created xsi:type="dcterms:W3CDTF">2012-09-06T09:03:05Z</dcterms:created>
  <dcterms:modified xsi:type="dcterms:W3CDTF">2005-10-02T04:22:03Z</dcterms:modified>
</cp:coreProperties>
</file>