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3.xml" ContentType="application/vnd.openxmlformats-officedocument.presentationml.notesSlide+xml"/>
  <Override PartName="/ppt/tags/tag127.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5"/>
  </p:notesMasterIdLst>
  <p:sldIdLst>
    <p:sldId id="310" r:id="rId3"/>
    <p:sldId id="345" r:id="rId4"/>
    <p:sldId id="259" r:id="rId5"/>
    <p:sldId id="261" r:id="rId6"/>
    <p:sldId id="262" r:id="rId7"/>
    <p:sldId id="264" r:id="rId8"/>
    <p:sldId id="266" r:id="rId9"/>
    <p:sldId id="311" r:id="rId10"/>
    <p:sldId id="265" r:id="rId11"/>
    <p:sldId id="274" r:id="rId12"/>
    <p:sldId id="288" r:id="rId13"/>
    <p:sldId id="277" r:id="rId14"/>
    <p:sldId id="269" r:id="rId15"/>
    <p:sldId id="278" r:id="rId16"/>
    <p:sldId id="270" r:id="rId17"/>
    <p:sldId id="272" r:id="rId18"/>
    <p:sldId id="279" r:id="rId19"/>
    <p:sldId id="273" r:id="rId20"/>
    <p:sldId id="281" r:id="rId21"/>
    <p:sldId id="284" r:id="rId22"/>
    <p:sldId id="282" r:id="rId23"/>
    <p:sldId id="283" r:id="rId24"/>
    <p:sldId id="285" r:id="rId25"/>
    <p:sldId id="289" r:id="rId26"/>
    <p:sldId id="308" r:id="rId27"/>
    <p:sldId id="290" r:id="rId28"/>
    <p:sldId id="291" r:id="rId29"/>
    <p:sldId id="312"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31" r:id="rId46"/>
    <p:sldId id="328" r:id="rId47"/>
    <p:sldId id="329" r:id="rId48"/>
    <p:sldId id="330" r:id="rId49"/>
    <p:sldId id="332" r:id="rId50"/>
    <p:sldId id="333" r:id="rId51"/>
    <p:sldId id="335" r:id="rId52"/>
    <p:sldId id="334" r:id="rId53"/>
    <p:sldId id="336" r:id="rId54"/>
    <p:sldId id="337" r:id="rId55"/>
    <p:sldId id="338" r:id="rId56"/>
    <p:sldId id="339" r:id="rId57"/>
    <p:sldId id="340" r:id="rId58"/>
    <p:sldId id="341" r:id="rId59"/>
    <p:sldId id="342" r:id="rId60"/>
    <p:sldId id="343" r:id="rId61"/>
    <p:sldId id="344" r:id="rId62"/>
    <p:sldId id="346" r:id="rId63"/>
    <p:sldId id="280" r:id="rId64"/>
  </p:sldIdLst>
  <p:sldSz cx="9144000" cy="6858000" type="screen4x3"/>
  <p:notesSz cx="6858000" cy="9144000"/>
  <p:custDataLst>
    <p:tags r:id="rId66"/>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99339" autoAdjust="0"/>
  </p:normalViewPr>
  <p:slideViewPr>
    <p:cSldViewPr>
      <p:cViewPr>
        <p:scale>
          <a:sx n="50" d="100"/>
          <a:sy n="50" d="100"/>
        </p:scale>
        <p:origin x="-1764" y="-636"/>
      </p:cViewPr>
      <p:guideLst>
        <p:guide orient="horz" pos="2160"/>
        <p:guide pos="2880"/>
      </p:guideLst>
    </p:cSldViewPr>
  </p:slideViewPr>
  <p:outlineViewPr>
    <p:cViewPr>
      <p:scale>
        <a:sx n="33" d="100"/>
        <a:sy n="33" d="100"/>
      </p:scale>
      <p:origin x="0" y="27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2/10/2005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412434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30701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218508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6102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804480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2995585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19</a:t>
            </a:fld>
            <a:endParaRPr lang="el-GR"/>
          </a:p>
        </p:txBody>
      </p:sp>
    </p:spTree>
    <p:extLst>
      <p:ext uri="{BB962C8B-B14F-4D97-AF65-F5344CB8AC3E}">
        <p14:creationId xmlns:p14="http://schemas.microsoft.com/office/powerpoint/2010/main" val="184179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p14="http://schemas.microsoft.com/office/powerpoint/2010/main" val="226866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314217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n-US" baseline="0" dirty="0" smtClean="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p14="http://schemas.microsoft.com/office/powerpoint/2010/main" val="2404464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solidFill>
                  <a:srgbClr val="00B050"/>
                </a:solidFill>
              </a:rPr>
              <a:t> </a:t>
            </a:r>
            <a:endParaRPr lang="el-GR" dirty="0">
              <a:solidFill>
                <a:srgbClr val="00B05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325666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61</a:t>
            </a:fld>
            <a:endParaRPr lang="el-GR"/>
          </a:p>
        </p:txBody>
      </p:sp>
    </p:spTree>
    <p:extLst>
      <p:ext uri="{BB962C8B-B14F-4D97-AF65-F5344CB8AC3E}">
        <p14:creationId xmlns:p14="http://schemas.microsoft.com/office/powerpoint/2010/main" val="3142176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62</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140621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294713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423861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none" baseline="0"/>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defRPr>
            </a:lvl1p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www.edulll.gr/" TargetMode="External"/><Relationship Id="rId5" Type="http://schemas.openxmlformats.org/officeDocument/2006/relationships/image" Target="../media/image1.jpeg"/><Relationship Id="rId4" Type="http://schemas.openxmlformats.org/officeDocument/2006/relationships/hyperlink" Target="http://www.teilar.gr/"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notesSlide" Target="../notesSlides/notesSlide17.xml"/><Relationship Id="rId4"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2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hyperlink" Target="http://www.edulll.gr/" TargetMode="External"/></Relationships>
</file>

<file path=ppt/slides/_rels/slide3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s>
</file>

<file path=ppt/slides/_rels/slide35.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s>
</file>

<file path=ppt/slides/_rels/slide38.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7.xml"/><Relationship Id="rId7" Type="http://schemas.openxmlformats.org/officeDocument/2006/relationships/image" Target="../media/image22.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tags" Target="../tags/tag108.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53.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5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23.xml"/><Relationship Id="rId7" Type="http://schemas.openxmlformats.org/officeDocument/2006/relationships/image" Target="../media/image31.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30.jpeg"/><Relationship Id="rId5" Type="http://schemas.openxmlformats.org/officeDocument/2006/relationships/slideLayout" Target="../slideLayouts/slideLayout2.xml"/><Relationship Id="rId4" Type="http://schemas.openxmlformats.org/officeDocument/2006/relationships/tags" Target="../tags/tag124.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36.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hyperlink" Target="https://www.google.gr/imghp?hl=el&amp;tab=wi&amp;ei=Z2ktVv-1NYO5swHG2rH4Ag&amp;ved=0CBEQqi4oAQ"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27.xml"/><Relationship Id="rId6" Type="http://schemas.openxmlformats.org/officeDocument/2006/relationships/hyperlink" Target="http://www.edulll.gr/" TargetMode="Externa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εικόνα Τεχνολογικό Εκπαιδευτικό Ίδρυμα Θεσσαλίας">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6891" y="44624"/>
            <a:ext cx="1210218" cy="144016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ctrTitle"/>
          </p:nvPr>
        </p:nvSpPr>
        <p:spPr>
          <a:xfrm>
            <a:off x="685800" y="1382911"/>
            <a:ext cx="7772400" cy="1470025"/>
          </a:xfrm>
        </p:spPr>
        <p:txBody>
          <a:bodyPr/>
          <a:lstStyle/>
          <a:p>
            <a:r>
              <a:rPr lang="el-GR" dirty="0">
                <a:latin typeface="Arial" charset="0"/>
                <a:cs typeface="Arial" charset="0"/>
              </a:rPr>
              <a:t>Μικροβιολογία </a:t>
            </a:r>
            <a:r>
              <a:rPr lang="el-GR" dirty="0" smtClean="0">
                <a:latin typeface="Arial" charset="0"/>
                <a:cs typeface="Arial" charset="0"/>
              </a:rPr>
              <a:t>Τροφίμων </a:t>
            </a:r>
            <a:r>
              <a:rPr lang="en-GB" dirty="0" smtClean="0">
                <a:latin typeface="Arial" charset="0"/>
                <a:cs typeface="Arial" charset="0"/>
              </a:rPr>
              <a:t>I</a:t>
            </a:r>
            <a:endParaRPr lang="el-GR" dirty="0"/>
          </a:p>
        </p:txBody>
      </p:sp>
      <p:sp>
        <p:nvSpPr>
          <p:cNvPr id="3" name="Υπότιτλος 2" descr="Διδάκτωρ Ηλίας Κ. Σάββας, &#10;Αναπληρωτής Καθηγητής,&#10;Τμήμα Μηχανικών Πληροφορικής Τεχνολογικής Εκπαίδευσης,&#10;Tεχνολογικό Εκπαιδευτικό Ίδρυμα Θεσσαλίας&#10;"/>
          <p:cNvSpPr>
            <a:spLocks noGrp="1"/>
          </p:cNvSpPr>
          <p:nvPr>
            <p:ph type="subTitle" idx="1"/>
          </p:nvPr>
        </p:nvSpPr>
        <p:spPr>
          <a:xfrm>
            <a:off x="683568" y="2852936"/>
            <a:ext cx="7776864" cy="4056856"/>
          </a:xfrm>
        </p:spPr>
        <p:txBody>
          <a:bodyPr>
            <a:noAutofit/>
          </a:bodyPr>
          <a:lstStyle/>
          <a:p>
            <a:r>
              <a:rPr lang="el-GR" sz="2800" b="1" dirty="0" smtClean="0"/>
              <a:t>Ενότητα </a:t>
            </a:r>
            <a:r>
              <a:rPr lang="el-GR" sz="2800" b="1" dirty="0"/>
              <a:t>6</a:t>
            </a:r>
            <a:r>
              <a:rPr lang="el-GR" sz="2800" b="1" dirty="0" smtClean="0"/>
              <a:t>:</a:t>
            </a:r>
            <a:r>
              <a:rPr lang="en-US" sz="2800" dirty="0" smtClean="0"/>
              <a:t> </a:t>
            </a:r>
            <a:r>
              <a:rPr lang="el-GR" sz="2800" dirty="0" err="1" smtClean="0"/>
              <a:t>Τροφοπ</a:t>
            </a:r>
            <a:r>
              <a:rPr lang="el-GR" sz="2800" dirty="0" err="1" smtClean="0">
                <a:cs typeface="Arial" charset="0"/>
              </a:rPr>
              <a:t>αθογόνοι</a:t>
            </a:r>
            <a:r>
              <a:rPr lang="el-GR" sz="2800" dirty="0" smtClean="0">
                <a:cs typeface="Arial" charset="0"/>
              </a:rPr>
              <a:t> </a:t>
            </a:r>
            <a:r>
              <a:rPr lang="el-GR" sz="2800" dirty="0">
                <a:cs typeface="Arial" charset="0"/>
              </a:rPr>
              <a:t>μικροοργανισμοί και Τροφικές ασθένειες</a:t>
            </a:r>
            <a:r>
              <a:rPr lang="el-GR" sz="2800" dirty="0" smtClean="0"/>
              <a:t>.</a:t>
            </a:r>
            <a:endParaRPr lang="en-US" sz="2800" dirty="0" smtClean="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cs typeface="Arial" charset="0"/>
              </a:rPr>
              <a:t>Δρ. Ιωάννης </a:t>
            </a:r>
            <a:r>
              <a:rPr lang="el-GR" sz="2800" dirty="0" err="1">
                <a:cs typeface="Arial" charset="0"/>
              </a:rPr>
              <a:t>Γιαβάσης</a:t>
            </a:r>
            <a:r>
              <a:rPr lang="fi-FI" sz="2800" dirty="0" smtClean="0"/>
              <a:t>, </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cs typeface="Arial" charset="0"/>
              </a:rPr>
              <a:t>Ε</a:t>
            </a:r>
            <a:r>
              <a:rPr lang="el-GR" sz="2800" dirty="0" smtClean="0">
                <a:cs typeface="Arial" charset="0"/>
              </a:rPr>
              <a:t>πίκουρος </a:t>
            </a:r>
            <a:r>
              <a:rPr lang="el-GR" sz="2800" dirty="0">
                <a:cs typeface="Arial" charset="0"/>
              </a:rPr>
              <a:t>Καθηγητής</a:t>
            </a:r>
            <a:r>
              <a:rPr lang="fi-FI" sz="2800" dirty="0" smtClean="0"/>
              <a:t>,</a:t>
            </a:r>
            <a:endParaRPr lang="fi-FI" sz="2800" dirty="0"/>
          </a:p>
          <a:p>
            <a:pPr>
              <a:lnSpc>
                <a:spcPct val="90000"/>
              </a:lnSpc>
            </a:pPr>
            <a:r>
              <a:rPr lang="el-GR" sz="2800" dirty="0">
                <a:cs typeface="Arial" charset="0"/>
              </a:rPr>
              <a:t>Τμήμα Τεχνολογίας </a:t>
            </a:r>
            <a:r>
              <a:rPr lang="el-GR" sz="2800" dirty="0" smtClean="0">
                <a:cs typeface="Arial" charset="0"/>
              </a:rPr>
              <a:t>Τροφίμων</a:t>
            </a:r>
            <a:r>
              <a:rPr lang="fi-FI" sz="2800" dirty="0" smtClean="0"/>
              <a:t>,</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fi-FI" sz="2800" dirty="0"/>
              <a:t>T.E.I. </a:t>
            </a:r>
            <a:r>
              <a:rPr lang="el-GR" sz="2800" dirty="0" smtClean="0"/>
              <a:t>Θεσσαλίας</a:t>
            </a:r>
            <a:endParaRPr lang="fi-FI" sz="2800" dirty="0"/>
          </a:p>
        </p:txBody>
      </p:sp>
      <p:pic>
        <p:nvPicPr>
          <p:cNvPr id="5" name="Picture 3" descr="εικόνα Λογότυπο Επιχειρησιακού Προγράμματος Εκπαίδευση και Δια βίου Μάθηση του Υπουργείου Παιδείας ΕΣΠΑ 2007 2013 με τη σημαία της Ευρωπαϊκής Ένωσης, το οποίο συγχρηματοδοτείται από την Ευρωπαϊκή Ένωση (Ευρωπαϊκό Κοινωνικό Ταμείο) και από εθνικούς πόρους.">
            <a:hlinkClick r:id="rId6"/>
          </p:cNvPr>
          <p:cNvPicPr>
            <a:picLocks noChangeAspect="1" noChangeArrowheads="1"/>
          </p:cNvPicPr>
          <p:nvPr/>
        </p:nvPicPr>
        <p:blipFill>
          <a:blip r:embed="rId7" cstate="print"/>
          <a:srcRect/>
          <a:stretch>
            <a:fillRect/>
          </a:stretch>
        </p:blipFill>
        <p:spPr bwMode="auto">
          <a:xfrm>
            <a:off x="2416856" y="5643487"/>
            <a:ext cx="4310289" cy="1025873"/>
          </a:xfrm>
          <a:prstGeom prst="rect">
            <a:avLst/>
          </a:prstGeom>
          <a:noFill/>
        </p:spPr>
      </p:pic>
    </p:spTree>
    <p:custDataLst>
      <p:tags r:id="rId1"/>
    </p:custDataLst>
    <p:extLst>
      <p:ext uri="{BB962C8B-B14F-4D97-AF65-F5344CB8AC3E}">
        <p14:creationId xmlns:p14="http://schemas.microsoft.com/office/powerpoint/2010/main" val="183972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4" y="0"/>
            <a:ext cx="8219256" cy="980728"/>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Παθογόνοι  </a:t>
            </a:r>
            <a:r>
              <a:rPr lang="el-GR" sz="4000" dirty="0" smtClean="0"/>
              <a:t>Μικροοργανισμοί-Εισαγωγή (5 </a:t>
            </a:r>
            <a:r>
              <a:rPr lang="el-GR" sz="4000" dirty="0"/>
              <a:t>από </a:t>
            </a:r>
            <a:r>
              <a:rPr lang="el-GR" sz="4000" dirty="0" smtClean="0"/>
              <a:t>5)</a:t>
            </a:r>
            <a:endParaRPr lang="el-GR" sz="4000" dirty="0"/>
          </a:p>
        </p:txBody>
      </p:sp>
      <p:sp>
        <p:nvSpPr>
          <p:cNvPr id="8" name="Rectangle 3" descr="."/>
          <p:cNvSpPr txBox="1">
            <a:spLocks noChangeArrowheads="1"/>
          </p:cNvSpPr>
          <p:nvPr/>
        </p:nvSpPr>
        <p:spPr>
          <a:xfrm>
            <a:off x="467544" y="980728"/>
            <a:ext cx="8219256" cy="1008112"/>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pitchFamily="2" charset="2"/>
              <a:buNone/>
            </a:pPr>
            <a:r>
              <a:rPr lang="el-GR" sz="2400" dirty="0" smtClean="0"/>
              <a:t>Ανοσοποιητικοί μηχανισμοί αντίδρασης/πρόληψης ενάντια σε </a:t>
            </a:r>
            <a:r>
              <a:rPr lang="el-GR" sz="2400" dirty="0" err="1" smtClean="0"/>
              <a:t>τροφοπαθογόνα</a:t>
            </a:r>
            <a:r>
              <a:rPr lang="el-GR" sz="2400" dirty="0" smtClean="0"/>
              <a:t> μικρόβια (από </a:t>
            </a:r>
            <a:r>
              <a:rPr lang="el-GR" sz="2400" dirty="0" err="1" smtClean="0"/>
              <a:t>Food</a:t>
            </a:r>
            <a:r>
              <a:rPr lang="el-GR" sz="2400" dirty="0" smtClean="0"/>
              <a:t> </a:t>
            </a:r>
            <a:r>
              <a:rPr lang="el-GR" sz="2400" dirty="0" err="1" smtClean="0"/>
              <a:t>Microbiology</a:t>
            </a:r>
            <a:r>
              <a:rPr lang="el-GR" sz="2400" dirty="0" smtClean="0"/>
              <a:t>: </a:t>
            </a:r>
            <a:r>
              <a:rPr lang="el-GR" sz="2400" dirty="0" err="1" smtClean="0"/>
              <a:t>An</a:t>
            </a:r>
            <a:r>
              <a:rPr lang="el-GR" sz="2400" dirty="0" smtClean="0"/>
              <a:t> </a:t>
            </a:r>
            <a:r>
              <a:rPr lang="el-GR" sz="2400" dirty="0" err="1" smtClean="0"/>
              <a:t>Introduction</a:t>
            </a:r>
            <a:r>
              <a:rPr lang="en-US" sz="2400" dirty="0" smtClean="0"/>
              <a:t>. TJ Montville, KR Matthews, ASM Press, 2005)</a:t>
            </a:r>
          </a:p>
        </p:txBody>
      </p:sp>
      <p:pic>
        <p:nvPicPr>
          <p:cNvPr id="10" name="Picture 4" descr="Εικόνα,  Ανοσοποιητικοί μηχανισμοί αντίδρασης/πρόληψης ενάντια σε τροφοπαθογόνα μικρόβια (από Food Microbiology: An Introduction. TJ Montville, KR Matthews, ASM Press, 2005).&#10;&#10;"/>
          <p:cNvPicPr>
            <a:picLocks noChangeAspect="1" noChangeArrowheads="1"/>
          </p:cNvPicPr>
          <p:nvPr/>
        </p:nvPicPr>
        <p:blipFill>
          <a:blip r:embed="rId4" cstate="print"/>
          <a:srcRect/>
          <a:stretch>
            <a:fillRect/>
          </a:stretch>
        </p:blipFill>
        <p:spPr>
          <a:xfrm>
            <a:off x="2195736" y="2059956"/>
            <a:ext cx="4824536" cy="4537396"/>
          </a:xfrm>
          <a:prstGeom prst="rect">
            <a:avLst/>
          </a:prstGeom>
          <a:noFill/>
          <a:ln/>
        </p:spPr>
      </p:pic>
      <p:sp>
        <p:nvSpPr>
          <p:cNvPr id="5" name="Θέση υποσέλιδου 3" descr="."/>
          <p:cNvSpPr txBox="1">
            <a:spLocks/>
          </p:cNvSpPr>
          <p:nvPr/>
        </p:nvSpPr>
        <p:spPr>
          <a:xfrm>
            <a:off x="1979712" y="6525344"/>
            <a:ext cx="5544615" cy="359221"/>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10</a:t>
            </a:fld>
            <a:endParaRPr lang="el-GR" sz="1400" dirty="0"/>
          </a:p>
        </p:txBody>
      </p:sp>
    </p:spTree>
    <p:custDataLst>
      <p:tags r:id="rId1"/>
    </p:custDataLst>
    <p:extLst>
      <p:ext uri="{BB962C8B-B14F-4D97-AF65-F5344CB8AC3E}">
        <p14:creationId xmlns:p14="http://schemas.microsoft.com/office/powerpoint/2010/main" val="3798770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34354" y="44625"/>
            <a:ext cx="9074150"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80000"/>
              </a:lnSpc>
            </a:pPr>
            <a:r>
              <a:rPr lang="en-US" dirty="0" smtClean="0"/>
              <a:t>Salmonella</a:t>
            </a:r>
            <a:r>
              <a:rPr lang="el-GR" dirty="0" smtClean="0"/>
              <a:t> (1 από 7)</a:t>
            </a:r>
            <a:endParaRPr lang="el-GR" dirty="0"/>
          </a:p>
        </p:txBody>
      </p:sp>
      <p:sp>
        <p:nvSpPr>
          <p:cNvPr id="12" name="Rectangle 3" descr="Salmonella:&#10;&#10;Προαιρετικά αναερόβια ραβδιά της οικογένειας Enterobacteriacae family, με ή χωρίς μαστίγιο,&#10;Κύρια αιτία τροφικών δηλητηριάσεων με αυξανόμενα κρούσματα,&#10;Χαμηλή θνησιμότητα,&#10;Πολλαπλοί ορότυποι με σωματικά (Ο) και μαστιγιακά (H) αντιγόνα, &#10;Σύνηθη κρούσματα σε πουλερικά και αυγά, λιγότερα σε άλλα κρέατα και αλλαντικά, &#10;Πιθανόν και κρούσματα σε λαχανικά λόγω κακής υγιεινής και μολυσμένου νερού. &#10;"/>
          <p:cNvSpPr txBox="1">
            <a:spLocks noChangeArrowheads="1"/>
          </p:cNvSpPr>
          <p:nvPr>
            <p:custDataLst>
              <p:tags r:id="rId3"/>
            </p:custDataLst>
          </p:nvPr>
        </p:nvSpPr>
        <p:spPr>
          <a:xfrm>
            <a:off x="336491" y="1245346"/>
            <a:ext cx="8350309" cy="43438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80000"/>
              </a:lnSpc>
              <a:buFont typeface="Wingdings" pitchFamily="2" charset="2"/>
              <a:buNone/>
            </a:pPr>
            <a:r>
              <a:rPr lang="en-US" sz="2400" dirty="0" smtClean="0"/>
              <a:t>Salmonella</a:t>
            </a:r>
            <a:r>
              <a:rPr lang="el-GR" sz="2400" dirty="0" smtClean="0"/>
              <a:t>:</a:t>
            </a:r>
          </a:p>
          <a:p>
            <a:pPr>
              <a:lnSpc>
                <a:spcPct val="80000"/>
              </a:lnSpc>
              <a:buFont typeface="Wingdings" pitchFamily="2" charset="2"/>
              <a:buNone/>
            </a:pPr>
            <a:endParaRPr lang="en-US" sz="2400" dirty="0" smtClean="0"/>
          </a:p>
          <a:p>
            <a:pPr>
              <a:lnSpc>
                <a:spcPct val="80000"/>
              </a:lnSpc>
            </a:pPr>
            <a:r>
              <a:rPr lang="el-GR" sz="2400" dirty="0" smtClean="0"/>
              <a:t>Προαιρετικά αναερόβια ραβδιά της οικογένειας </a:t>
            </a:r>
            <a:r>
              <a:rPr lang="en-US" sz="2400" dirty="0" err="1" smtClean="0"/>
              <a:t>Enterobacteriacae</a:t>
            </a:r>
            <a:r>
              <a:rPr lang="en-US" sz="2400" dirty="0" smtClean="0"/>
              <a:t> family, </a:t>
            </a:r>
            <a:r>
              <a:rPr lang="el-GR" sz="2400" dirty="0" smtClean="0"/>
              <a:t>με ή χωρίς μαστίγιο,</a:t>
            </a:r>
            <a:endParaRPr lang="en-US" sz="2400" dirty="0" smtClean="0"/>
          </a:p>
          <a:p>
            <a:pPr>
              <a:lnSpc>
                <a:spcPct val="80000"/>
              </a:lnSpc>
            </a:pPr>
            <a:r>
              <a:rPr lang="el-GR" sz="2400" dirty="0" smtClean="0"/>
              <a:t>Κύρια αιτία τροφικών δηλητηριάσεων με αυξανόμενα κρούσματα,</a:t>
            </a:r>
            <a:endParaRPr lang="en-US" sz="2400" dirty="0" smtClean="0"/>
          </a:p>
          <a:p>
            <a:pPr>
              <a:lnSpc>
                <a:spcPct val="80000"/>
              </a:lnSpc>
            </a:pPr>
            <a:r>
              <a:rPr lang="el-GR" sz="2400" dirty="0" smtClean="0"/>
              <a:t>Χαμηλή θνησιμότητα,</a:t>
            </a:r>
          </a:p>
          <a:p>
            <a:pPr>
              <a:lnSpc>
                <a:spcPct val="80000"/>
              </a:lnSpc>
            </a:pPr>
            <a:r>
              <a:rPr lang="el-GR" sz="2400" dirty="0" smtClean="0"/>
              <a:t>Πολλαπλοί </a:t>
            </a:r>
            <a:r>
              <a:rPr lang="el-GR" sz="2400" dirty="0" err="1" smtClean="0"/>
              <a:t>ορότυποι</a:t>
            </a:r>
            <a:r>
              <a:rPr lang="el-GR" sz="2400" dirty="0" smtClean="0"/>
              <a:t> με σωματικά (Ο) και </a:t>
            </a:r>
            <a:r>
              <a:rPr lang="el-GR" sz="2400" dirty="0" err="1" smtClean="0"/>
              <a:t>μαστιγιακά</a:t>
            </a:r>
            <a:r>
              <a:rPr lang="el-GR" sz="2400" dirty="0" smtClean="0"/>
              <a:t> (</a:t>
            </a:r>
            <a:r>
              <a:rPr lang="en-US" sz="2400" dirty="0" smtClean="0"/>
              <a:t>H) </a:t>
            </a:r>
            <a:r>
              <a:rPr lang="el-GR" sz="2400" dirty="0" smtClean="0"/>
              <a:t>αντιγόνα, </a:t>
            </a:r>
            <a:endParaRPr lang="en-US" sz="2400" dirty="0" smtClean="0"/>
          </a:p>
          <a:p>
            <a:pPr>
              <a:lnSpc>
                <a:spcPct val="80000"/>
              </a:lnSpc>
            </a:pPr>
            <a:r>
              <a:rPr lang="el-GR" sz="2400" dirty="0" err="1" smtClean="0"/>
              <a:t>Σύνηθη</a:t>
            </a:r>
            <a:r>
              <a:rPr lang="el-GR" sz="2400" dirty="0" smtClean="0"/>
              <a:t> κρούσματα σε πουλερικά και αυγά, λιγότερα σε άλλα κρέατα και αλλαντικά, </a:t>
            </a:r>
            <a:endParaRPr lang="en-US" sz="2400" dirty="0" smtClean="0"/>
          </a:p>
          <a:p>
            <a:pPr>
              <a:lnSpc>
                <a:spcPct val="80000"/>
              </a:lnSpc>
            </a:pPr>
            <a:r>
              <a:rPr lang="el-GR" sz="2400" dirty="0" smtClean="0"/>
              <a:t>Πιθανόν και κρούσματα σε λαχανικά λόγω κακής υγιεινής και μολυσμένου νερού. </a:t>
            </a:r>
            <a:endParaRPr lang="en-US" sz="2400" dirty="0" smtClean="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11"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11</a:t>
            </a:fld>
            <a:endParaRPr lang="el-GR" sz="1400" dirty="0"/>
          </a:p>
        </p:txBody>
      </p:sp>
    </p:spTree>
    <p:custDataLst>
      <p:tags r:id="rId1"/>
    </p:custDataLst>
    <p:extLst>
      <p:ext uri="{BB962C8B-B14F-4D97-AF65-F5344CB8AC3E}">
        <p14:creationId xmlns:p14="http://schemas.microsoft.com/office/powerpoint/2010/main" val="2066756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
          <p:cNvSpPr>
            <a:spLocks noGrp="1" noChangeArrowheads="1"/>
          </p:cNvSpPr>
          <p:nvPr>
            <p:ph type="title"/>
            <p:custDataLst>
              <p:tags r:id="rId2"/>
            </p:custDataLst>
          </p:nvPr>
        </p:nvSpPr>
        <p:spPr>
          <a:xfrm>
            <a:off x="35941" y="44624"/>
            <a:ext cx="9072563" cy="576064"/>
          </a:xfrm>
          <a:ln/>
          <a:extLst>
            <a:ext uri="{91240B29-F687-4F45-9708-019B960494DF}">
              <a14:hiddenLine xmlns:a14="http://schemas.microsoft.com/office/drawing/2010/main" w="9525">
                <a:solidFill>
                  <a:srgbClr val="000000"/>
                </a:solidFill>
                <a:round/>
                <a:headEnd/>
                <a:tailEnd/>
              </a14:hiddenLine>
            </a:ext>
          </a:extLst>
        </p:spPr>
        <p:txBody>
          <a:bodyPr lIns="0" tIns="13601" rIns="0" bIns="0" anchor="ctr">
            <a:noAutofit/>
          </a:bodyPr>
          <a:lstStyle/>
          <a:p>
            <a:pPr>
              <a:lnSpc>
                <a:spcPct val="98000"/>
              </a:lnSpc>
              <a:buSzPct val="45000"/>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Salmonella</a:t>
            </a:r>
            <a:r>
              <a:rPr lang="el-GR" dirty="0"/>
              <a:t> </a:t>
            </a:r>
            <a:r>
              <a:rPr lang="el-GR" dirty="0" smtClean="0"/>
              <a:t>(2 </a:t>
            </a:r>
            <a:r>
              <a:rPr lang="el-GR" dirty="0"/>
              <a:t>από </a:t>
            </a:r>
            <a:r>
              <a:rPr lang="el-GR" dirty="0" smtClean="0"/>
              <a:t>7)</a:t>
            </a:r>
            <a:endParaRPr lang="el-GR" dirty="0"/>
          </a:p>
        </p:txBody>
      </p:sp>
      <p:pic>
        <p:nvPicPr>
          <p:cNvPr id="6" name="Picture 4" descr="Εικόνα, Παραδείγματα κρουσμάτων σαλμονέλλωσης παγκοσμίως (από Food Microbiology: An Introduction. TJ Montville, KR Matthews, ASM Press, 2005).&#10;"/>
          <p:cNvPicPr>
            <a:picLocks noGrp="1" noChangeAspect="1" noChangeArrowheads="1"/>
          </p:cNvPicPr>
          <p:nvPr>
            <p:ph sz="half" idx="2"/>
          </p:nvPr>
        </p:nvPicPr>
        <p:blipFill>
          <a:blip r:embed="rId5" cstate="print"/>
          <a:srcRect/>
          <a:stretch>
            <a:fillRect/>
          </a:stretch>
        </p:blipFill>
        <p:spPr>
          <a:xfrm>
            <a:off x="1691680" y="980728"/>
            <a:ext cx="5760640" cy="5129618"/>
          </a:xfrm>
          <a:noFill/>
          <a:ln/>
        </p:spPr>
      </p:pic>
      <p:sp>
        <p:nvSpPr>
          <p:cNvPr id="9" name="Θέση υποσέλιδου 3" descr="."/>
          <p:cNvSpPr txBox="1">
            <a:spLocks/>
          </p:cNvSpPr>
          <p:nvPr/>
        </p:nvSpPr>
        <p:spPr>
          <a:xfrm>
            <a:off x="3203848" y="6309320"/>
            <a:ext cx="3349352" cy="50405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13"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12</a:t>
            </a:fld>
            <a:endParaRPr lang="el-GR" sz="1400" dirty="0"/>
          </a:p>
        </p:txBody>
      </p:sp>
    </p:spTree>
    <p:custDataLst>
      <p:tags r:id="rId1"/>
    </p:custDataLst>
    <p:extLst>
      <p:ext uri="{BB962C8B-B14F-4D97-AF65-F5344CB8AC3E}">
        <p14:creationId xmlns:p14="http://schemas.microsoft.com/office/powerpoint/2010/main" val="3467503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
          <p:cNvSpPr>
            <a:spLocks noGrp="1" noChangeArrowheads="1"/>
          </p:cNvSpPr>
          <p:nvPr>
            <p:ph type="title"/>
            <p:custDataLst>
              <p:tags r:id="rId2"/>
            </p:custDataLst>
          </p:nvPr>
        </p:nvSpPr>
        <p:spPr>
          <a:xfrm>
            <a:off x="35941" y="44625"/>
            <a:ext cx="9072563" cy="1080119"/>
          </a:xfrm>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Salmonella</a:t>
            </a:r>
            <a:r>
              <a:rPr lang="el-GR" dirty="0"/>
              <a:t> </a:t>
            </a:r>
            <a:r>
              <a:rPr lang="el-GR" dirty="0" smtClean="0"/>
              <a:t>(3 </a:t>
            </a:r>
            <a:r>
              <a:rPr lang="el-GR" dirty="0"/>
              <a:t>από </a:t>
            </a:r>
            <a:r>
              <a:rPr lang="el-GR" dirty="0" smtClean="0"/>
              <a:t>7)</a:t>
            </a:r>
            <a:endParaRPr lang="el-GR" dirty="0"/>
          </a:p>
        </p:txBody>
      </p:sp>
      <p:pic>
        <p:nvPicPr>
          <p:cNvPr id="9" name="Picture 4" descr="Εικόνα, Εύρος  θερμοκρασίας, pH και aw  για ανάπτυξη Salmonella spp. (από Food Microbiology: An Introduction. TJ Montville, KR Matthews, ASM Press, 2005)&#10;&#10;"/>
          <p:cNvPicPr>
            <a:picLocks noGrp="1" noChangeAspect="1" noChangeArrowheads="1"/>
          </p:cNvPicPr>
          <p:nvPr>
            <p:ph sz="half" idx="2"/>
          </p:nvPr>
        </p:nvPicPr>
        <p:blipFill>
          <a:blip r:embed="rId5" cstate="print"/>
          <a:srcRect/>
          <a:stretch>
            <a:fillRect/>
          </a:stretch>
        </p:blipFill>
        <p:spPr>
          <a:xfrm>
            <a:off x="276376" y="1340768"/>
            <a:ext cx="8495156" cy="4648739"/>
          </a:xfrm>
          <a:noFill/>
          <a:ln/>
        </p:spPr>
      </p:pic>
      <p:sp>
        <p:nvSpPr>
          <p:cNvPr id="15"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13</a:t>
            </a:fld>
            <a:endParaRPr lang="el-GR" sz="1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Tree>
    <p:custDataLst>
      <p:tags r:id="rId1"/>
    </p:custDataLst>
    <p:extLst>
      <p:ext uri="{BB962C8B-B14F-4D97-AF65-F5344CB8AC3E}">
        <p14:creationId xmlns:p14="http://schemas.microsoft.com/office/powerpoint/2010/main" val="1419080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1008111"/>
          </a:xfrm>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Salmonella</a:t>
            </a:r>
            <a:r>
              <a:rPr lang="el-GR" dirty="0"/>
              <a:t> </a:t>
            </a:r>
            <a:r>
              <a:rPr lang="el-GR" dirty="0" smtClean="0"/>
              <a:t>(4 </a:t>
            </a:r>
            <a:r>
              <a:rPr lang="el-GR" dirty="0"/>
              <a:t>από </a:t>
            </a:r>
            <a:r>
              <a:rPr lang="el-GR" dirty="0" smtClean="0"/>
              <a:t>7)</a:t>
            </a:r>
            <a:endParaRPr lang="el-GR" dirty="0"/>
          </a:p>
        </p:txBody>
      </p:sp>
      <p:sp>
        <p:nvSpPr>
          <p:cNvPr id="13" name="Rectangle 3" descr="Φυσιολογία της Salmonella: &#10;Μέγιστος ρυθμός ανάπτυξης στους τριάντα εφτά βαθμπύς κελσίου, αναπτύσσεται σε δύο εώς πενήντα τέσσερις βαθμούς κελσίου,&#10;Αναπτύσσεται σε πεχά τεσσερά μιση εώς εννιά μιση,&#10;Αναστολή σε τρία ως τέσσερα τοις εκατό NaCl, ή κάτω από aw μησέν κόμμα ενενήντα τρία,&#10;Μπορεί να επιβιώσει κατά τη συσκευασία MAP ,&#10;Παράγει  οξύ και αέριο από γλυκόζη, δεν ζυμώνει τη λακτόζη ή τη σακχαρόζη,&#10;Καταστροφή με παστερίωση, ή με πολύ καλό μαγείρεμα.&#10;&#10;Πηγές και Αίτια μολύνσεων με Salmonella:&#10;Ζωοτροφές με ζωικά υπολλείμματα σφαγείων,&#10;Υπερεντατική εκτροφή ζώων ,&#10;Προσαρμογή σε υποθανάτιες συνθήκες, &#10;Μόνο λίγα κύτταρα (1cfu/gr)  μπορεί να αρκούν για την πρόκληση ασθένειας,&#10;Είσοδος κυττάρων σε λιπώδη μικκύλια ® προστασία και επιβίωση  σε λιπαρά τρόφιμα.&#10;"/>
          <p:cNvSpPr>
            <a:spLocks noGrp="1" noChangeArrowheads="1"/>
          </p:cNvSpPr>
          <p:nvPr>
            <p:ph type="body" idx="1"/>
          </p:nvPr>
        </p:nvSpPr>
        <p:spPr>
          <a:xfrm>
            <a:off x="467544" y="980728"/>
            <a:ext cx="8219256" cy="5472608"/>
          </a:xfrm>
        </p:spPr>
        <p:txBody>
          <a:bodyPr>
            <a:noAutofit/>
          </a:bodyPr>
          <a:lstStyle/>
          <a:p>
            <a:pPr>
              <a:lnSpc>
                <a:spcPct val="80000"/>
              </a:lnSpc>
            </a:pPr>
            <a:r>
              <a:rPr lang="el-GR" sz="2200" b="0" dirty="0"/>
              <a:t>Φυσιολογία της </a:t>
            </a:r>
            <a:r>
              <a:rPr lang="en-US" sz="2200" b="0" dirty="0" smtClean="0"/>
              <a:t>Salmonella</a:t>
            </a:r>
            <a:r>
              <a:rPr lang="el-GR" sz="2200" b="0" dirty="0" smtClean="0"/>
              <a:t>:</a:t>
            </a:r>
            <a:r>
              <a:rPr lang="en-US" sz="2200" b="0" dirty="0" smtClean="0"/>
              <a:t> </a:t>
            </a:r>
            <a:endParaRPr lang="el-GR" sz="2200" b="0" dirty="0"/>
          </a:p>
          <a:p>
            <a:pPr marL="342900" indent="-342900">
              <a:lnSpc>
                <a:spcPct val="80000"/>
              </a:lnSpc>
              <a:buSzPct val="100000"/>
              <a:buFont typeface="Wingdings" panose="05000000000000000000" pitchFamily="2" charset="2"/>
              <a:buChar char="§"/>
            </a:pPr>
            <a:r>
              <a:rPr lang="el-GR" sz="2200" b="0" dirty="0"/>
              <a:t>Μέγιστος ρυθμός ανάπτυξης στους</a:t>
            </a:r>
            <a:r>
              <a:rPr lang="en-US" sz="2200" b="0" dirty="0"/>
              <a:t> 37</a:t>
            </a:r>
            <a:r>
              <a:rPr lang="en-US" sz="2200" b="0" dirty="0">
                <a:sym typeface="Symbol" pitchFamily="18" charset="2"/>
              </a:rPr>
              <a:t></a:t>
            </a:r>
            <a:r>
              <a:rPr lang="en-US" sz="2200" b="0" dirty="0"/>
              <a:t>C, </a:t>
            </a:r>
            <a:r>
              <a:rPr lang="el-GR" sz="2200" b="0" dirty="0"/>
              <a:t>αναπτύσσεται σε </a:t>
            </a:r>
            <a:r>
              <a:rPr lang="en-US" sz="2200" b="0" dirty="0"/>
              <a:t>2</a:t>
            </a:r>
            <a:r>
              <a:rPr lang="el-GR" sz="2200" b="0" dirty="0"/>
              <a:t>-54</a:t>
            </a:r>
            <a:r>
              <a:rPr lang="en-US" sz="2200" b="0" dirty="0">
                <a:sym typeface="Symbol" pitchFamily="18" charset="2"/>
              </a:rPr>
              <a:t></a:t>
            </a:r>
            <a:r>
              <a:rPr lang="en-US" sz="2200" b="0" dirty="0" smtClean="0"/>
              <a:t>C</a:t>
            </a:r>
            <a:r>
              <a:rPr lang="el-GR" sz="2200" b="0" dirty="0" smtClean="0"/>
              <a:t>,</a:t>
            </a:r>
            <a:endParaRPr lang="en-US" sz="2200" b="0" dirty="0"/>
          </a:p>
          <a:p>
            <a:pPr marL="342900" indent="-342900">
              <a:lnSpc>
                <a:spcPct val="80000"/>
              </a:lnSpc>
              <a:buFont typeface="Wingdings" panose="05000000000000000000" pitchFamily="2" charset="2"/>
              <a:buChar char="§"/>
            </a:pPr>
            <a:r>
              <a:rPr lang="el-GR" sz="2200" b="0" dirty="0"/>
              <a:t>Αναπτύσσεται σε </a:t>
            </a:r>
            <a:r>
              <a:rPr lang="en-US" sz="2200" b="0" dirty="0"/>
              <a:t>pH 4.5 to </a:t>
            </a:r>
            <a:r>
              <a:rPr lang="en-US" sz="2200" b="0" dirty="0" smtClean="0"/>
              <a:t>9.5</a:t>
            </a:r>
            <a:r>
              <a:rPr lang="el-GR" sz="2200" b="0" dirty="0" smtClean="0"/>
              <a:t>,</a:t>
            </a:r>
            <a:endParaRPr lang="en-US" sz="2200" b="0" dirty="0"/>
          </a:p>
          <a:p>
            <a:pPr marL="342900" indent="-342900">
              <a:lnSpc>
                <a:spcPct val="80000"/>
              </a:lnSpc>
              <a:buFont typeface="Wingdings" panose="05000000000000000000" pitchFamily="2" charset="2"/>
              <a:buChar char="§"/>
            </a:pPr>
            <a:r>
              <a:rPr lang="el-GR" sz="2200" b="0" dirty="0"/>
              <a:t>Αναστολή σε </a:t>
            </a:r>
            <a:r>
              <a:rPr lang="en-US" sz="2200" b="0" dirty="0"/>
              <a:t>3-4% </a:t>
            </a:r>
            <a:r>
              <a:rPr lang="en-US" sz="2200" b="0" dirty="0" err="1"/>
              <a:t>NaCl</a:t>
            </a:r>
            <a:r>
              <a:rPr lang="en-US" sz="2200" b="0" dirty="0"/>
              <a:t>, </a:t>
            </a:r>
            <a:r>
              <a:rPr lang="el-GR" sz="2200" b="0" dirty="0"/>
              <a:t>ή κάτω από </a:t>
            </a:r>
            <a:r>
              <a:rPr lang="en-US" sz="2200" b="0" dirty="0"/>
              <a:t>aw </a:t>
            </a:r>
            <a:r>
              <a:rPr lang="en-US" sz="2200" b="0" dirty="0" smtClean="0"/>
              <a:t>0.93</a:t>
            </a:r>
            <a:r>
              <a:rPr lang="el-GR" sz="2200" b="0" dirty="0" smtClean="0"/>
              <a:t>,</a:t>
            </a:r>
            <a:endParaRPr lang="en-US" sz="2200" b="0" dirty="0"/>
          </a:p>
          <a:p>
            <a:pPr marL="342900" indent="-342900">
              <a:lnSpc>
                <a:spcPct val="80000"/>
              </a:lnSpc>
              <a:buFont typeface="Wingdings" panose="05000000000000000000" pitchFamily="2" charset="2"/>
              <a:buChar char="§"/>
            </a:pPr>
            <a:r>
              <a:rPr lang="el-GR" sz="2200" b="0" dirty="0"/>
              <a:t>Μπορεί να επιβιώσει κατά τη συσκευασία </a:t>
            </a:r>
            <a:r>
              <a:rPr lang="en-US" sz="2200" b="0" dirty="0"/>
              <a:t>MAP </a:t>
            </a:r>
            <a:r>
              <a:rPr lang="el-GR" sz="2200" b="0" dirty="0" smtClean="0"/>
              <a:t>,</a:t>
            </a:r>
            <a:endParaRPr lang="en-US" sz="2200" b="0" dirty="0"/>
          </a:p>
          <a:p>
            <a:pPr marL="342900" indent="-342900">
              <a:lnSpc>
                <a:spcPct val="80000"/>
              </a:lnSpc>
              <a:buFont typeface="Wingdings" panose="05000000000000000000" pitchFamily="2" charset="2"/>
              <a:buChar char="§"/>
            </a:pPr>
            <a:r>
              <a:rPr lang="el-GR" sz="2200" b="0" dirty="0"/>
              <a:t>Παράγει  οξύ και αέριο από γλυκόζη, δεν ζυμώνει τη λακτόζη ή τη </a:t>
            </a:r>
            <a:r>
              <a:rPr lang="el-GR" sz="2200" b="0" dirty="0" smtClean="0"/>
              <a:t>σακχαρόζη,</a:t>
            </a:r>
            <a:endParaRPr lang="en-US" sz="2200" b="0" dirty="0"/>
          </a:p>
          <a:p>
            <a:pPr marL="342900" indent="-342900">
              <a:lnSpc>
                <a:spcPct val="80000"/>
              </a:lnSpc>
              <a:buFont typeface="Wingdings" panose="05000000000000000000" pitchFamily="2" charset="2"/>
              <a:buChar char="§"/>
            </a:pPr>
            <a:r>
              <a:rPr lang="el-GR" sz="2200" b="0" dirty="0"/>
              <a:t>Καταστροφή με παστερίωση, ή με πολύ καλό </a:t>
            </a:r>
            <a:r>
              <a:rPr lang="el-GR" sz="2200" b="0" dirty="0" smtClean="0"/>
              <a:t>μαγείρεμα.</a:t>
            </a:r>
            <a:endParaRPr lang="en-US" sz="2200" b="0" dirty="0"/>
          </a:p>
          <a:p>
            <a:pPr>
              <a:lnSpc>
                <a:spcPct val="80000"/>
              </a:lnSpc>
            </a:pPr>
            <a:endParaRPr lang="en-US" sz="2200" b="0" dirty="0"/>
          </a:p>
          <a:p>
            <a:pPr>
              <a:lnSpc>
                <a:spcPct val="80000"/>
              </a:lnSpc>
            </a:pPr>
            <a:r>
              <a:rPr lang="el-GR" sz="2200" b="0" dirty="0"/>
              <a:t>Πηγές και Αίτια μολύνσεων με </a:t>
            </a:r>
            <a:r>
              <a:rPr lang="en-US" sz="2200" b="0" dirty="0" smtClean="0"/>
              <a:t>Salmonella</a:t>
            </a:r>
            <a:r>
              <a:rPr lang="el-GR" sz="2200" b="0" dirty="0" smtClean="0"/>
              <a:t>:</a:t>
            </a:r>
            <a:endParaRPr lang="en-US" sz="2200" b="0" dirty="0"/>
          </a:p>
          <a:p>
            <a:pPr marL="342900" indent="-342900">
              <a:lnSpc>
                <a:spcPct val="80000"/>
              </a:lnSpc>
              <a:buFont typeface="Wingdings" panose="05000000000000000000" pitchFamily="2" charset="2"/>
              <a:buChar char="§"/>
            </a:pPr>
            <a:r>
              <a:rPr lang="el-GR" sz="2200" b="0" dirty="0"/>
              <a:t>Ζωοτροφές με ζωικά </a:t>
            </a:r>
            <a:r>
              <a:rPr lang="el-GR" sz="2200" b="0" dirty="0" err="1"/>
              <a:t>υπολλείμματα</a:t>
            </a:r>
            <a:r>
              <a:rPr lang="el-GR" sz="2200" b="0" dirty="0"/>
              <a:t> </a:t>
            </a:r>
            <a:r>
              <a:rPr lang="el-GR" sz="2200" b="0" dirty="0" smtClean="0"/>
              <a:t>σφαγείων,</a:t>
            </a:r>
            <a:endParaRPr lang="en-US" sz="2200" b="0" dirty="0"/>
          </a:p>
          <a:p>
            <a:pPr marL="342900" indent="-342900">
              <a:lnSpc>
                <a:spcPct val="80000"/>
              </a:lnSpc>
              <a:buFont typeface="Wingdings" panose="05000000000000000000" pitchFamily="2" charset="2"/>
              <a:buChar char="§"/>
            </a:pPr>
            <a:r>
              <a:rPr lang="el-GR" sz="2200" b="0" dirty="0"/>
              <a:t>Υπερεντατική εκτροφή ζώων</a:t>
            </a:r>
            <a:r>
              <a:rPr lang="en-US" sz="2200" b="0" dirty="0"/>
              <a:t> </a:t>
            </a:r>
            <a:r>
              <a:rPr lang="el-GR" sz="2200" b="0" dirty="0" smtClean="0"/>
              <a:t>,</a:t>
            </a:r>
            <a:endParaRPr lang="en-US" sz="2200" b="0" dirty="0"/>
          </a:p>
          <a:p>
            <a:pPr marL="342900" indent="-342900">
              <a:lnSpc>
                <a:spcPct val="80000"/>
              </a:lnSpc>
              <a:buFont typeface="Wingdings" panose="05000000000000000000" pitchFamily="2" charset="2"/>
              <a:buChar char="§"/>
            </a:pPr>
            <a:r>
              <a:rPr lang="el-GR" sz="2200" b="0" dirty="0"/>
              <a:t>Προσαρμογή σε </a:t>
            </a:r>
            <a:r>
              <a:rPr lang="el-GR" sz="2200" b="0" dirty="0" err="1"/>
              <a:t>υποθανάτιες</a:t>
            </a:r>
            <a:r>
              <a:rPr lang="el-GR" sz="2200" b="0" dirty="0"/>
              <a:t> </a:t>
            </a:r>
            <a:r>
              <a:rPr lang="el-GR" sz="2200" b="0" dirty="0" smtClean="0"/>
              <a:t>συνθήκες, </a:t>
            </a:r>
            <a:endParaRPr lang="el-GR" sz="2200" b="0" dirty="0"/>
          </a:p>
          <a:p>
            <a:pPr marL="342900" indent="-342900">
              <a:lnSpc>
                <a:spcPct val="80000"/>
              </a:lnSpc>
              <a:buFont typeface="Wingdings" panose="05000000000000000000" pitchFamily="2" charset="2"/>
              <a:buChar char="§"/>
            </a:pPr>
            <a:r>
              <a:rPr lang="el-GR" sz="2200" b="0" dirty="0"/>
              <a:t>Μόνο λίγα κύτταρα </a:t>
            </a:r>
            <a:r>
              <a:rPr lang="en-US" sz="2200" b="0" dirty="0"/>
              <a:t>(1cfu/gr)</a:t>
            </a:r>
            <a:r>
              <a:rPr lang="el-GR" sz="2200" b="0" dirty="0"/>
              <a:t>  μπορεί να αρκούν για την πρόκληση </a:t>
            </a:r>
            <a:r>
              <a:rPr lang="el-GR" sz="2200" b="0" dirty="0" smtClean="0"/>
              <a:t>ασθένειας,</a:t>
            </a:r>
            <a:endParaRPr lang="en-US" sz="2200" b="0" dirty="0"/>
          </a:p>
          <a:p>
            <a:pPr marL="342900" indent="-342900">
              <a:lnSpc>
                <a:spcPct val="80000"/>
              </a:lnSpc>
              <a:buFont typeface="Wingdings" panose="05000000000000000000" pitchFamily="2" charset="2"/>
              <a:buChar char="§"/>
            </a:pPr>
            <a:r>
              <a:rPr lang="el-GR" sz="2200" b="0" dirty="0"/>
              <a:t>Είσοδος κυττάρων σε λιπώδη μικκύλια </a:t>
            </a:r>
            <a:r>
              <a:rPr lang="en-US" sz="2200" b="0" dirty="0">
                <a:sym typeface="Symbol" pitchFamily="18" charset="2"/>
              </a:rPr>
              <a:t> </a:t>
            </a:r>
            <a:r>
              <a:rPr lang="el-GR" sz="2200" b="0" dirty="0">
                <a:sym typeface="Symbol" pitchFamily="18" charset="2"/>
              </a:rPr>
              <a:t>προστασία και επιβίωση  σε λιπαρά </a:t>
            </a:r>
            <a:r>
              <a:rPr lang="el-GR" sz="2200" b="0" dirty="0" smtClean="0">
                <a:sym typeface="Symbol" pitchFamily="18" charset="2"/>
              </a:rPr>
              <a:t>τρόφιμα.</a:t>
            </a:r>
            <a:endParaRPr lang="en-US" sz="2200" b="0" dirty="0">
              <a:sym typeface="Symbol" pitchFamily="18" charset="2"/>
            </a:endParaRPr>
          </a:p>
        </p:txBody>
      </p:sp>
      <p:sp>
        <p:nvSpPr>
          <p:cNvPr id="4"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1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14</a:t>
            </a:fld>
            <a:endParaRPr lang="el-GR" sz="1400" dirty="0"/>
          </a:p>
        </p:txBody>
      </p:sp>
    </p:spTree>
    <p:custDataLst>
      <p:tags r:id="rId1"/>
    </p:custDataLst>
    <p:extLst>
      <p:ext uri="{BB962C8B-B14F-4D97-AF65-F5344CB8AC3E}">
        <p14:creationId xmlns:p14="http://schemas.microsoft.com/office/powerpoint/2010/main" val="213308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noChangeArrowheads="1"/>
          </p:cNvSpPr>
          <p:nvPr>
            <p:ph type="title"/>
            <p:custDataLst>
              <p:tags r:id="rId2"/>
            </p:custDataLst>
          </p:nvPr>
        </p:nvSpPr>
        <p:spPr bwMode="gray">
          <a:xfrm>
            <a:off x="35496" y="80293"/>
            <a:ext cx="9072563" cy="97244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Salmonella</a:t>
            </a:r>
            <a:r>
              <a:rPr lang="el-GR" sz="4000" dirty="0"/>
              <a:t> </a:t>
            </a:r>
            <a:r>
              <a:rPr lang="el-GR" sz="4000" dirty="0" smtClean="0"/>
              <a:t>(5 </a:t>
            </a:r>
            <a:r>
              <a:rPr lang="el-GR" sz="4000" dirty="0"/>
              <a:t>από </a:t>
            </a:r>
            <a:r>
              <a:rPr lang="el-GR" sz="4000" dirty="0" smtClean="0"/>
              <a:t>7)</a:t>
            </a:r>
            <a:endParaRPr lang="el-GR" sz="4000" dirty="0"/>
          </a:p>
        </p:txBody>
      </p:sp>
      <p:sp>
        <p:nvSpPr>
          <p:cNvPr id="2" name="Ορθογώνιο 1" descr="Ασθένεια και συμπτώματα Salmonella:&#10;Πρόσδεση και εισβολή σε επιθηλιακά κύτταρα του εντέρου, &#10;Έκκριση διαρροϊκών εντεροτοξινών:&#10; (a) Τυφοειδής (εντερικός) πυρετός: διάρροια με διαρκή  πυρετό, κοιλόπονος, κεφαλόπονος, χρόνος επώασης εφτά εώς εικοσι οκτώ μέρες, αντιμετώπιση με αντιβίωση,&#10; (β) Εντεροκολίτιδα :  μη αιματώδη διάρροια, κοιλόπονος,  χρόνος επώασης οκτώ ως εβδομήντα δύο ώρες. &#10;Ορισμένες φορές προκαλεί χρόνιες καταστάσεις, παραδείγματος χάριν αρθρίτιδα. &#10;"/>
          <p:cNvSpPr/>
          <p:nvPr/>
        </p:nvSpPr>
        <p:spPr>
          <a:xfrm>
            <a:off x="467544" y="1412776"/>
            <a:ext cx="8219256" cy="4154984"/>
          </a:xfrm>
          <a:prstGeom prst="rect">
            <a:avLst/>
          </a:prstGeom>
        </p:spPr>
        <p:txBody>
          <a:bodyPr wrap="square">
            <a:spAutoFit/>
          </a:bodyPr>
          <a:lstStyle/>
          <a:p>
            <a:pPr marL="342900" indent="-342900">
              <a:spcBef>
                <a:spcPct val="20000"/>
              </a:spcBef>
              <a:buClr>
                <a:schemeClr val="tx1"/>
              </a:buClr>
              <a:buSzPct val="60000"/>
            </a:pPr>
            <a:r>
              <a:rPr lang="el-GR" sz="2400" dirty="0"/>
              <a:t>Ασθένεια και συμπτώματα </a:t>
            </a:r>
            <a:r>
              <a:rPr lang="en-US" sz="2400" dirty="0" smtClean="0"/>
              <a:t>Salmonella</a:t>
            </a:r>
            <a:r>
              <a:rPr lang="el-GR" sz="2400" dirty="0" smtClean="0"/>
              <a:t>:</a:t>
            </a:r>
            <a:endParaRPr lang="en-US" sz="2400" dirty="0"/>
          </a:p>
          <a:p>
            <a:pPr marL="342900" indent="-342900">
              <a:spcBef>
                <a:spcPct val="20000"/>
              </a:spcBef>
              <a:buClr>
                <a:schemeClr val="tx1"/>
              </a:buClr>
              <a:buSzPct val="60000"/>
              <a:buFont typeface="Wingdings" pitchFamily="2" charset="2"/>
              <a:buChar char="n"/>
            </a:pPr>
            <a:r>
              <a:rPr lang="el-GR" sz="2400" dirty="0"/>
              <a:t>Πρόσδεση και εισβολή σε επιθηλιακά κύτταρα του </a:t>
            </a:r>
            <a:r>
              <a:rPr lang="el-GR" sz="2400" dirty="0" smtClean="0"/>
              <a:t>εντέρου, </a:t>
            </a:r>
            <a:endParaRPr lang="el-GR" sz="2400" dirty="0"/>
          </a:p>
          <a:p>
            <a:pPr marL="342900" indent="-342900">
              <a:spcBef>
                <a:spcPct val="20000"/>
              </a:spcBef>
              <a:buClr>
                <a:schemeClr val="tx1"/>
              </a:buClr>
              <a:buSzPct val="60000"/>
              <a:buFont typeface="Wingdings" pitchFamily="2" charset="2"/>
              <a:buChar char="n"/>
            </a:pPr>
            <a:r>
              <a:rPr lang="el-GR" sz="2400" dirty="0"/>
              <a:t>Έκκριση διαρροϊκών </a:t>
            </a:r>
            <a:r>
              <a:rPr lang="el-GR" sz="2400" dirty="0" smtClean="0"/>
              <a:t>εντεροτοξινών</a:t>
            </a:r>
            <a:r>
              <a:rPr lang="en-US" sz="2400" dirty="0" smtClean="0"/>
              <a:t>:</a:t>
            </a:r>
            <a:endParaRPr lang="en-US" sz="2400" dirty="0"/>
          </a:p>
          <a:p>
            <a:pPr>
              <a:spcBef>
                <a:spcPct val="20000"/>
              </a:spcBef>
              <a:buClr>
                <a:schemeClr val="tx1"/>
              </a:buClr>
              <a:buSzPct val="60000"/>
            </a:pPr>
            <a:r>
              <a:rPr lang="el-GR" sz="2400" dirty="0" smtClean="0"/>
              <a:t>	</a:t>
            </a:r>
            <a:r>
              <a:rPr lang="en-US" sz="2400" dirty="0" smtClean="0"/>
              <a:t>(</a:t>
            </a:r>
            <a:r>
              <a:rPr lang="en-US" sz="2400" dirty="0"/>
              <a:t>a) </a:t>
            </a:r>
            <a:r>
              <a:rPr lang="el-GR" sz="2400" dirty="0"/>
              <a:t>Τυφοειδής (εντερικός) πυρετός</a:t>
            </a:r>
            <a:r>
              <a:rPr lang="en-US" sz="2400" dirty="0"/>
              <a:t>: </a:t>
            </a:r>
            <a:r>
              <a:rPr lang="el-GR" sz="2400" dirty="0"/>
              <a:t>διάρροια με διαρκή </a:t>
            </a:r>
            <a:r>
              <a:rPr lang="el-GR" sz="2400" dirty="0" smtClean="0"/>
              <a:t>	πυρετό</a:t>
            </a:r>
            <a:r>
              <a:rPr lang="el-GR" sz="2400" dirty="0"/>
              <a:t>, κοιλόπονος, κεφαλόπονος, χρόνος επώασης </a:t>
            </a:r>
            <a:r>
              <a:rPr lang="en-US" sz="2400" dirty="0" smtClean="0"/>
              <a:t>7-</a:t>
            </a:r>
            <a:r>
              <a:rPr lang="el-GR" sz="2400" dirty="0" smtClean="0"/>
              <a:t>	</a:t>
            </a:r>
            <a:r>
              <a:rPr lang="en-US" sz="2400" dirty="0" smtClean="0"/>
              <a:t>28 </a:t>
            </a:r>
            <a:r>
              <a:rPr lang="el-GR" sz="2400" dirty="0"/>
              <a:t>μέρες</a:t>
            </a:r>
            <a:r>
              <a:rPr lang="en-US" sz="2400" dirty="0"/>
              <a:t>, </a:t>
            </a:r>
            <a:r>
              <a:rPr lang="el-GR" sz="2400" dirty="0"/>
              <a:t>αντιμετώπιση με </a:t>
            </a:r>
            <a:r>
              <a:rPr lang="el-GR" sz="2400" dirty="0" smtClean="0"/>
              <a:t>αντιβίωση,</a:t>
            </a:r>
            <a:endParaRPr lang="en-US" sz="2400" dirty="0"/>
          </a:p>
          <a:p>
            <a:pPr>
              <a:spcBef>
                <a:spcPct val="20000"/>
              </a:spcBef>
              <a:buClr>
                <a:schemeClr val="tx1"/>
              </a:buClr>
              <a:buSzPct val="60000"/>
            </a:pPr>
            <a:r>
              <a:rPr lang="el-GR" sz="2400" dirty="0" smtClean="0"/>
              <a:t>	</a:t>
            </a:r>
            <a:r>
              <a:rPr lang="en-US" sz="2400" dirty="0" smtClean="0"/>
              <a:t>(</a:t>
            </a:r>
            <a:r>
              <a:rPr lang="el-GR" sz="2400" dirty="0"/>
              <a:t>β) Εντεροκολίτιδα :  μη αιματώδη </a:t>
            </a:r>
            <a:r>
              <a:rPr lang="el-GR" sz="2400" dirty="0" smtClean="0"/>
              <a:t>διάρροια</a:t>
            </a:r>
            <a:r>
              <a:rPr lang="el-GR" sz="2400" dirty="0"/>
              <a:t>, κοιλόπονος, </a:t>
            </a:r>
            <a:r>
              <a:rPr lang="el-GR" sz="2400" dirty="0" smtClean="0"/>
              <a:t>	χρόνος </a:t>
            </a:r>
            <a:r>
              <a:rPr lang="el-GR" sz="2400" dirty="0"/>
              <a:t>επώασης 8</a:t>
            </a:r>
            <a:r>
              <a:rPr lang="en-US" sz="2400" dirty="0"/>
              <a:t>-72 </a:t>
            </a:r>
            <a:r>
              <a:rPr lang="en-US" sz="2400" dirty="0" smtClean="0"/>
              <a:t>h</a:t>
            </a:r>
            <a:r>
              <a:rPr lang="el-GR" sz="2400" dirty="0" smtClean="0"/>
              <a:t>.</a:t>
            </a:r>
            <a:r>
              <a:rPr lang="en-US" sz="2400" dirty="0" smtClean="0"/>
              <a:t> </a:t>
            </a:r>
            <a:endParaRPr lang="en-US" sz="2400" dirty="0"/>
          </a:p>
          <a:p>
            <a:pPr marL="342900" indent="-342900">
              <a:spcBef>
                <a:spcPct val="20000"/>
              </a:spcBef>
              <a:buClr>
                <a:schemeClr val="tx1"/>
              </a:buClr>
              <a:buSzPct val="60000"/>
              <a:buFont typeface="Wingdings" pitchFamily="2" charset="2"/>
              <a:buChar char="n"/>
            </a:pPr>
            <a:r>
              <a:rPr lang="el-GR" sz="2400" dirty="0"/>
              <a:t>Ορισμένες φορές προκαλεί χρόνιες καταστάσεις, π.χ. αρθρίτιδα. </a:t>
            </a:r>
            <a:endParaRPr lang="en-US" sz="2400" dirty="0"/>
          </a:p>
        </p:txBody>
      </p:sp>
      <p:sp>
        <p:nvSpPr>
          <p:cNvPr id="1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5"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15</a:t>
            </a:fld>
            <a:endParaRPr lang="el-GR" sz="1400" dirty="0"/>
          </a:p>
        </p:txBody>
      </p:sp>
    </p:spTree>
    <p:custDataLst>
      <p:tags r:id="rId1"/>
    </p:custDataLst>
    <p:extLst>
      <p:ext uri="{BB962C8B-B14F-4D97-AF65-F5344CB8AC3E}">
        <p14:creationId xmlns:p14="http://schemas.microsoft.com/office/powerpoint/2010/main" val="1566993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35496" y="8285"/>
            <a:ext cx="9072563" cy="97244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Salmonella</a:t>
            </a:r>
            <a:r>
              <a:rPr lang="el-GR" dirty="0"/>
              <a:t> </a:t>
            </a:r>
            <a:r>
              <a:rPr lang="el-GR" dirty="0" smtClean="0"/>
              <a:t>(6 </a:t>
            </a:r>
            <a:r>
              <a:rPr lang="el-GR" dirty="0"/>
              <a:t>από </a:t>
            </a:r>
            <a:r>
              <a:rPr lang="el-GR" dirty="0" smtClean="0"/>
              <a:t>7)</a:t>
            </a:r>
            <a:endParaRPr lang="el-GR" dirty="0"/>
          </a:p>
        </p:txBody>
      </p:sp>
      <p:sp>
        <p:nvSpPr>
          <p:cNvPr id="6" name="TextBox 4"/>
          <p:cNvSpPr txBox="1">
            <a:spLocks noChangeArrowheads="1"/>
          </p:cNvSpPr>
          <p:nvPr/>
        </p:nvSpPr>
        <p:spPr bwMode="auto">
          <a:xfrm>
            <a:off x="395537" y="1916832"/>
            <a:ext cx="8291264" cy="223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20000"/>
              </a:spcBef>
              <a:buClr>
                <a:schemeClr val="tx1"/>
              </a:buClr>
              <a:buSzPct val="60000"/>
            </a:pPr>
            <a:r>
              <a:rPr lang="el-GR" sz="2400" dirty="0" smtClean="0"/>
              <a:t>Μέτρα πρόληψης:</a:t>
            </a:r>
          </a:p>
          <a:p>
            <a:pPr marL="342900" indent="-342900">
              <a:spcBef>
                <a:spcPct val="20000"/>
              </a:spcBef>
              <a:buClr>
                <a:schemeClr val="tx1"/>
              </a:buClr>
              <a:buSzPct val="60000"/>
              <a:buFont typeface="Wingdings" pitchFamily="2" charset="2"/>
              <a:buChar char="n"/>
            </a:pPr>
            <a:r>
              <a:rPr lang="el-GR" sz="2400" dirty="0" smtClean="0"/>
              <a:t>Ζωοτροφές χωρίς (σάπια) ζωικά υπολείμματα σφαγείων,</a:t>
            </a:r>
          </a:p>
          <a:p>
            <a:pPr marL="342900" indent="-342900">
              <a:spcBef>
                <a:spcPct val="20000"/>
              </a:spcBef>
              <a:buClr>
                <a:schemeClr val="tx1"/>
              </a:buClr>
              <a:buSzPct val="60000"/>
              <a:buFont typeface="Wingdings" pitchFamily="2" charset="2"/>
              <a:buChar char="n"/>
            </a:pPr>
            <a:r>
              <a:rPr lang="el-GR" sz="2400" dirty="0" smtClean="0"/>
              <a:t>Λιγότερο εντατικές μορφές εκτροφής ζώων/ψαριών, </a:t>
            </a:r>
          </a:p>
          <a:p>
            <a:pPr marL="342900" indent="-342900">
              <a:spcBef>
                <a:spcPct val="20000"/>
              </a:spcBef>
              <a:buClr>
                <a:schemeClr val="tx1"/>
              </a:buClr>
              <a:buSzPct val="60000"/>
              <a:buFont typeface="Wingdings" pitchFamily="2" charset="2"/>
              <a:buChar char="n"/>
            </a:pPr>
            <a:r>
              <a:rPr lang="el-GR" sz="2400" dirty="0" smtClean="0"/>
              <a:t>Καλό ψήσιμο κρεάτων-πουλερικών,</a:t>
            </a:r>
          </a:p>
          <a:p>
            <a:pPr marL="342900" indent="-342900">
              <a:spcBef>
                <a:spcPct val="20000"/>
              </a:spcBef>
              <a:buClr>
                <a:schemeClr val="tx1"/>
              </a:buClr>
              <a:buSzPct val="60000"/>
              <a:buFont typeface="Wingdings" pitchFamily="2" charset="2"/>
              <a:buChar char="n"/>
            </a:pPr>
            <a:r>
              <a:rPr lang="el-GR" sz="2400" dirty="0" smtClean="0"/>
              <a:t>Καλή ατομική υγιεινή.</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11"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16</a:t>
            </a:fld>
            <a:endParaRPr lang="el-GR" sz="1400" dirty="0"/>
          </a:p>
        </p:txBody>
      </p:sp>
    </p:spTree>
    <p:custDataLst>
      <p:tags r:id="rId1"/>
    </p:custDataLst>
    <p:extLst>
      <p:ext uri="{BB962C8B-B14F-4D97-AF65-F5344CB8AC3E}">
        <p14:creationId xmlns:p14="http://schemas.microsoft.com/office/powerpoint/2010/main" val="4164726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35496" y="8285"/>
            <a:ext cx="9072563" cy="612403"/>
          </a:xfrm>
        </p:spPr>
        <p:txBody>
          <a:bodyPr>
            <a:normAutofit fontScale="90000"/>
          </a:bodyPr>
          <a:lstStyle/>
          <a:p>
            <a:r>
              <a:rPr lang="en-US" dirty="0"/>
              <a:t>Salmonella</a:t>
            </a:r>
            <a:r>
              <a:rPr lang="el-GR" dirty="0"/>
              <a:t> </a:t>
            </a:r>
            <a:r>
              <a:rPr lang="el-GR" dirty="0" smtClean="0"/>
              <a:t>(7 </a:t>
            </a:r>
            <a:r>
              <a:rPr lang="el-GR" dirty="0"/>
              <a:t>από </a:t>
            </a:r>
            <a:r>
              <a:rPr lang="el-GR" dirty="0" smtClean="0"/>
              <a:t>7)</a:t>
            </a:r>
            <a:endParaRPr lang="el-GR" dirty="0"/>
          </a:p>
        </p:txBody>
      </p:sp>
      <p:pic>
        <p:nvPicPr>
          <p:cNvPr id="8" name="Picture 4" descr="Εικόνα, Μολυσματική δόση για διαφορετικά υποείδη και ορότυπους Salmonella (από Food Microbiology: An Introduction. TJ Montville, KR Matthews, ASM Press, 2005)&#10;&#10;"/>
          <p:cNvPicPr>
            <a:picLocks noGrp="1" noChangeAspect="1" noChangeArrowheads="1"/>
          </p:cNvPicPr>
          <p:nvPr>
            <p:ph sz="half" idx="2"/>
          </p:nvPr>
        </p:nvPicPr>
        <p:blipFill>
          <a:blip r:embed="rId5" cstate="print"/>
          <a:srcRect/>
          <a:stretch>
            <a:fillRect/>
          </a:stretch>
        </p:blipFill>
        <p:spPr>
          <a:xfrm>
            <a:off x="899592" y="980728"/>
            <a:ext cx="7481413" cy="5184576"/>
          </a:xfrm>
          <a:noFill/>
          <a:ln/>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17</a:t>
            </a:fld>
            <a:endParaRPr lang="el-GR" dirty="0"/>
          </a:p>
        </p:txBody>
      </p:sp>
    </p:spTree>
    <p:custDataLst>
      <p:tags r:id="rId1"/>
    </p:custDataLst>
    <p:extLst>
      <p:ext uri="{BB962C8B-B14F-4D97-AF65-F5344CB8AC3E}">
        <p14:creationId xmlns:p14="http://schemas.microsoft.com/office/powerpoint/2010/main" val="1709911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
          <p:cNvSpPr>
            <a:spLocks noGrp="1" noChangeArrowheads="1"/>
          </p:cNvSpPr>
          <p:nvPr>
            <p:ph type="title"/>
            <p:custDataLst>
              <p:tags r:id="rId2"/>
            </p:custDataLst>
          </p:nvPr>
        </p:nvSpPr>
        <p:spPr>
          <a:xfrm>
            <a:off x="35941" y="8285"/>
            <a:ext cx="9072563" cy="1044451"/>
          </a:xfrm>
        </p:spPr>
        <p:txBody>
          <a:bodyPr>
            <a:noAutofit/>
          </a:bodyPr>
          <a:lstStyle/>
          <a:p>
            <a:r>
              <a:rPr lang="en-US" sz="4000" dirty="0" smtClean="0"/>
              <a:t>Campylobacter</a:t>
            </a:r>
            <a:r>
              <a:rPr lang="el-GR" sz="4000" dirty="0" smtClean="0"/>
              <a:t> (1 από 3)</a:t>
            </a:r>
            <a:endParaRPr lang="el-GR" sz="4000" dirty="0"/>
          </a:p>
        </p:txBody>
      </p:sp>
      <p:sp>
        <p:nvSpPr>
          <p:cNvPr id="10" name="TextBox 4" descr="Campylobacter jejuni, Campylobacter coli:&#10;Καμπυλωτά ραβδιά της οικογένειας Campylobacteriacae,&#10;Παράγουν εντεροτοξίνες παρόμοιες με αυτές τις χολέρας.&#10;&#10;Φυσιολογία:&#10;Μικροαερόφιλοι μικροοργανισμοί (πέντε τοις εκατό οξυγόνο και δέκα τοις εκατό διοξείδιο του άνθρακα),&#10;Βέλτιστη ανάπτυξη σε σαράντα δύο βαθμούς κελσίου, επιβίωση καλύτερα σε τέσσερις βαθμούς κελσίου παρά σε εικοσι πέντε βαθμούς κελσίου,&#10;Αναπτύσσονται σε χολικά άλατα στους τριαντα εφτά βαθμούς κελσίου,&#10;Ευαίσθητα σε περιβαλλοντικές συνθήκες,&#10;Δεν αναπτύσσονται κάτω από τριάντα βαθμούς κελσίου, ευαίσθητα σε ξήρανση, πολύ οξυγόνο, χαμηλό pH, ακτινοβολία, κατάψυξη  και θέρμανση (καταστροφή με παστερίωση),&#10;"/>
          <p:cNvSpPr txBox="1">
            <a:spLocks noChangeArrowheads="1"/>
          </p:cNvSpPr>
          <p:nvPr>
            <p:custDataLst>
              <p:tags r:id="rId3"/>
            </p:custDataLst>
          </p:nvPr>
        </p:nvSpPr>
        <p:spPr bwMode="auto">
          <a:xfrm>
            <a:off x="357956" y="1196752"/>
            <a:ext cx="83185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t>Campylobacter </a:t>
            </a:r>
            <a:r>
              <a:rPr lang="en-US" sz="2400" dirty="0" err="1"/>
              <a:t>jejuni</a:t>
            </a:r>
            <a:r>
              <a:rPr lang="el-GR" sz="2400" dirty="0"/>
              <a:t>, </a:t>
            </a:r>
            <a:r>
              <a:rPr lang="en-US" sz="2400" dirty="0"/>
              <a:t>Campylobacter </a:t>
            </a:r>
            <a:r>
              <a:rPr lang="en-US" sz="2400" dirty="0" smtClean="0"/>
              <a:t>coli</a:t>
            </a:r>
            <a:r>
              <a:rPr lang="el-GR" sz="2400" dirty="0" smtClean="0"/>
              <a:t>:</a:t>
            </a:r>
            <a:endParaRPr lang="en-US" sz="2400" dirty="0"/>
          </a:p>
          <a:p>
            <a:pPr marL="342900" indent="-342900">
              <a:buFont typeface="Wingdings" panose="05000000000000000000" pitchFamily="2" charset="2"/>
              <a:buChar char="§"/>
            </a:pPr>
            <a:r>
              <a:rPr lang="el-GR" sz="2400" dirty="0"/>
              <a:t>Καμπυλωτά ραβδιά της οικογένειας </a:t>
            </a:r>
            <a:r>
              <a:rPr lang="en-US" sz="2400" dirty="0" err="1" smtClean="0"/>
              <a:t>Campylobacteriacae</a:t>
            </a:r>
            <a:r>
              <a:rPr lang="el-GR" sz="2400" dirty="0" smtClean="0"/>
              <a:t>,</a:t>
            </a:r>
            <a:endParaRPr lang="en-US" sz="2400" dirty="0"/>
          </a:p>
          <a:p>
            <a:pPr marL="342900" indent="-342900">
              <a:buFont typeface="Wingdings" panose="05000000000000000000" pitchFamily="2" charset="2"/>
              <a:buChar char="§"/>
            </a:pPr>
            <a:r>
              <a:rPr lang="el-GR" sz="2400" dirty="0"/>
              <a:t>Παράγουν εντεροτοξίνες παρόμοιες με αυτές τις </a:t>
            </a:r>
            <a:r>
              <a:rPr lang="el-GR" sz="2400" dirty="0" smtClean="0"/>
              <a:t>χολέρας.</a:t>
            </a:r>
            <a:endParaRPr lang="en-US" sz="2400" dirty="0"/>
          </a:p>
          <a:p>
            <a:pPr marL="342900" indent="-342900">
              <a:buFont typeface="Wingdings" panose="05000000000000000000" pitchFamily="2" charset="2"/>
              <a:buChar char="§"/>
            </a:pPr>
            <a:endParaRPr lang="en-US" sz="2400" dirty="0"/>
          </a:p>
          <a:p>
            <a:r>
              <a:rPr lang="el-GR" sz="2400" dirty="0"/>
              <a:t>Φυσιολογία:</a:t>
            </a:r>
            <a:endParaRPr lang="en-US" sz="2400" dirty="0"/>
          </a:p>
          <a:p>
            <a:pPr marL="342900" indent="-342900">
              <a:buFont typeface="Wingdings" panose="05000000000000000000" pitchFamily="2" charset="2"/>
              <a:buChar char="§"/>
            </a:pPr>
            <a:r>
              <a:rPr lang="el-GR" sz="2400" dirty="0" err="1"/>
              <a:t>Μικροαερόφιλοι</a:t>
            </a:r>
            <a:r>
              <a:rPr lang="el-GR" sz="2400" dirty="0"/>
              <a:t> μ/οι (</a:t>
            </a:r>
            <a:r>
              <a:rPr lang="en-US" sz="2400" dirty="0"/>
              <a:t>5% O2 </a:t>
            </a:r>
            <a:r>
              <a:rPr lang="el-GR" sz="2400" dirty="0"/>
              <a:t>και</a:t>
            </a:r>
            <a:r>
              <a:rPr lang="en-US" sz="2400" dirty="0"/>
              <a:t> 10% CO2</a:t>
            </a:r>
            <a:r>
              <a:rPr lang="en-US" sz="2400" dirty="0" smtClean="0"/>
              <a:t>)</a:t>
            </a:r>
            <a:r>
              <a:rPr lang="el-GR" sz="2400" dirty="0" smtClean="0"/>
              <a:t>,</a:t>
            </a:r>
            <a:endParaRPr lang="en-US" sz="2400" dirty="0"/>
          </a:p>
          <a:p>
            <a:pPr marL="342900" indent="-342900">
              <a:buFont typeface="Wingdings" panose="05000000000000000000" pitchFamily="2" charset="2"/>
              <a:buChar char="§"/>
            </a:pPr>
            <a:r>
              <a:rPr lang="el-GR" sz="2400" dirty="0"/>
              <a:t>Βέλτιστη ανάπτυξη σε 4</a:t>
            </a:r>
            <a:r>
              <a:rPr lang="en-US" sz="2400" dirty="0"/>
              <a:t>2</a:t>
            </a:r>
            <a:r>
              <a:rPr lang="en-US" sz="2400" dirty="0">
                <a:sym typeface="Symbol" pitchFamily="18" charset="2"/>
              </a:rPr>
              <a:t></a:t>
            </a:r>
            <a:r>
              <a:rPr lang="en-US" sz="2400" dirty="0"/>
              <a:t>C,</a:t>
            </a:r>
            <a:r>
              <a:rPr lang="el-GR" sz="2400" dirty="0"/>
              <a:t> επιβίωση καλύτερα σε </a:t>
            </a:r>
            <a:r>
              <a:rPr lang="en-US" sz="2400" dirty="0"/>
              <a:t>4</a:t>
            </a:r>
            <a:r>
              <a:rPr lang="en-US" sz="2400" dirty="0">
                <a:sym typeface="Symbol" pitchFamily="18" charset="2"/>
              </a:rPr>
              <a:t></a:t>
            </a:r>
            <a:r>
              <a:rPr lang="en-US" sz="2400" dirty="0"/>
              <a:t>C </a:t>
            </a:r>
            <a:r>
              <a:rPr lang="el-GR" sz="2400" dirty="0"/>
              <a:t>παρά </a:t>
            </a:r>
            <a:r>
              <a:rPr lang="en-US" sz="2400" dirty="0"/>
              <a:t>25</a:t>
            </a:r>
            <a:r>
              <a:rPr lang="en-US" sz="2400" dirty="0">
                <a:sym typeface="Symbol" pitchFamily="18" charset="2"/>
              </a:rPr>
              <a:t></a:t>
            </a:r>
            <a:r>
              <a:rPr lang="en-US" sz="2400" dirty="0" smtClean="0"/>
              <a:t>C</a:t>
            </a:r>
            <a:r>
              <a:rPr lang="el-GR" sz="2400" dirty="0" smtClean="0"/>
              <a:t>,</a:t>
            </a:r>
            <a:endParaRPr lang="el-GR" sz="2400" dirty="0"/>
          </a:p>
          <a:p>
            <a:pPr marL="342900" indent="-342900">
              <a:buFont typeface="Wingdings" panose="05000000000000000000" pitchFamily="2" charset="2"/>
              <a:buChar char="§"/>
            </a:pPr>
            <a:r>
              <a:rPr lang="el-GR" sz="2400" dirty="0"/>
              <a:t>Αναπτύσσονται σε χολικά άλατα στους </a:t>
            </a:r>
            <a:r>
              <a:rPr lang="en-US" sz="2400" dirty="0"/>
              <a:t>37</a:t>
            </a:r>
            <a:r>
              <a:rPr lang="en-US" sz="2400" dirty="0">
                <a:sym typeface="Symbol" pitchFamily="18" charset="2"/>
              </a:rPr>
              <a:t></a:t>
            </a:r>
            <a:r>
              <a:rPr lang="en-US" sz="2400" dirty="0" smtClean="0"/>
              <a:t>C</a:t>
            </a:r>
            <a:r>
              <a:rPr lang="el-GR" sz="2400" dirty="0" smtClean="0"/>
              <a:t>,</a:t>
            </a:r>
            <a:endParaRPr lang="en-US" sz="2400" dirty="0"/>
          </a:p>
          <a:p>
            <a:pPr marL="342900" indent="-342900">
              <a:buFont typeface="Wingdings" panose="05000000000000000000" pitchFamily="2" charset="2"/>
              <a:buChar char="§"/>
            </a:pPr>
            <a:r>
              <a:rPr lang="el-GR" sz="2400" dirty="0"/>
              <a:t>Ευαίσθητα σε περιβαλλοντικές </a:t>
            </a:r>
            <a:r>
              <a:rPr lang="el-GR" sz="2400" dirty="0" smtClean="0"/>
              <a:t>συνθήκες,</a:t>
            </a:r>
            <a:endParaRPr lang="en-US" sz="2400" dirty="0"/>
          </a:p>
          <a:p>
            <a:pPr marL="342900" indent="-342900">
              <a:buFont typeface="Wingdings" panose="05000000000000000000" pitchFamily="2" charset="2"/>
              <a:buChar char="§"/>
            </a:pPr>
            <a:r>
              <a:rPr lang="el-GR" sz="2400" dirty="0"/>
              <a:t>Δεν αναπτύσσονται κάτω από </a:t>
            </a:r>
            <a:r>
              <a:rPr lang="en-US" sz="2400" dirty="0"/>
              <a:t>30</a:t>
            </a:r>
            <a:r>
              <a:rPr lang="en-US" sz="2400" dirty="0">
                <a:sym typeface="Symbol" pitchFamily="18" charset="2"/>
              </a:rPr>
              <a:t></a:t>
            </a:r>
            <a:r>
              <a:rPr lang="en-US" sz="2400" dirty="0"/>
              <a:t>C, </a:t>
            </a:r>
            <a:r>
              <a:rPr lang="el-GR" sz="2400" dirty="0"/>
              <a:t>ευαίσθητα σε ξήρανση, πολύ οξυγόνο, χαμηλό </a:t>
            </a:r>
            <a:r>
              <a:rPr lang="en-US" sz="2400" dirty="0"/>
              <a:t>pH</a:t>
            </a:r>
            <a:r>
              <a:rPr lang="el-GR" sz="2400" dirty="0"/>
              <a:t>, ακτινοβολία, κατάψυξη  και θέρμανση (καταστροφή με παστερίωση</a:t>
            </a:r>
            <a:r>
              <a:rPr lang="el-GR" sz="2400" dirty="0" smtClean="0"/>
              <a:t>),</a:t>
            </a:r>
            <a:endParaRPr lang="en-US" sz="2400" dirty="0"/>
          </a:p>
        </p:txBody>
      </p:sp>
      <p:sp>
        <p:nvSpPr>
          <p:cNvPr id="1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18</a:t>
            </a:fld>
            <a:endParaRPr lang="el-GR" dirty="0"/>
          </a:p>
        </p:txBody>
      </p:sp>
    </p:spTree>
    <p:custDataLst>
      <p:tags r:id="rId1"/>
    </p:custDataLst>
    <p:extLst>
      <p:ext uri="{BB962C8B-B14F-4D97-AF65-F5344CB8AC3E}">
        <p14:creationId xmlns:p14="http://schemas.microsoft.com/office/powerpoint/2010/main" val="3888775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custDataLst>
              <p:tags r:id="rId2"/>
            </p:custDataLst>
          </p:nvPr>
        </p:nvSpPr>
        <p:spPr>
          <a:xfrm>
            <a:off x="722313" y="122709"/>
            <a:ext cx="7772400" cy="786011"/>
          </a:xfrm>
        </p:spPr>
        <p:txBody>
          <a:bodyPr/>
          <a:lstStyle/>
          <a:p>
            <a:pPr algn="ctr"/>
            <a:r>
              <a:rPr lang="en-US" dirty="0"/>
              <a:t>Campylobacter</a:t>
            </a:r>
            <a:r>
              <a:rPr lang="el-GR" dirty="0"/>
              <a:t> </a:t>
            </a:r>
            <a:r>
              <a:rPr lang="el-GR" dirty="0" smtClean="0"/>
              <a:t>(2 </a:t>
            </a:r>
            <a:r>
              <a:rPr lang="el-GR" dirty="0"/>
              <a:t>από 3)</a:t>
            </a:r>
          </a:p>
        </p:txBody>
      </p:sp>
      <p:sp>
        <p:nvSpPr>
          <p:cNvPr id="11" name="TextBox 4" descr="Πηγές: άγρια ζώα και κόπρανα/ούρα αυτών, πουλερικά, ωμό γάλα, νερό (viable but not culturable in water),&#10;&#10;Κρούσματα: 111 μεγάλα κρούσματα στις ΗΠΑ από 978-1996 (κυρίως μέσω απαστερίωτου γάλακτος και επαφής με ζώα) &#10;Μολυσματική δόση: μικρότερη των χιλίων cfu/gr, &#10;&#10;Συμπτώματα: υδατώδης διάρροια, πυρετός, φλεγμονή στο έντερο (ή αιματώδη κόπρανα), &#10;&#10;Αυτό περιοριζόμενη ασθένεια , δεν απαιτούνται φάρμακα. &#10;"/>
          <p:cNvSpPr txBox="1">
            <a:spLocks noChangeArrowheads="1"/>
          </p:cNvSpPr>
          <p:nvPr>
            <p:custDataLst>
              <p:tags r:id="rId3"/>
            </p:custDataLst>
          </p:nvPr>
        </p:nvSpPr>
        <p:spPr bwMode="auto">
          <a:xfrm>
            <a:off x="529406" y="1670723"/>
            <a:ext cx="8147050"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80000"/>
              </a:lnSpc>
              <a:buFont typeface="Wingdings" panose="05000000000000000000" pitchFamily="2" charset="2"/>
              <a:buChar char="§"/>
            </a:pPr>
            <a:r>
              <a:rPr lang="el-GR" sz="2400" dirty="0"/>
              <a:t>Πηγές</a:t>
            </a:r>
            <a:r>
              <a:rPr lang="en-US" sz="2400" dirty="0"/>
              <a:t>: </a:t>
            </a:r>
            <a:r>
              <a:rPr lang="el-GR" sz="2400" dirty="0"/>
              <a:t>άγρια ζώα και κόπρανα/ούρα αυτών, πουλερικά, ωμό γάλα, νερό </a:t>
            </a:r>
            <a:r>
              <a:rPr lang="en-US" sz="2400" dirty="0"/>
              <a:t>(viable but not </a:t>
            </a:r>
            <a:r>
              <a:rPr lang="en-US" sz="2400" dirty="0" err="1"/>
              <a:t>culturable</a:t>
            </a:r>
            <a:r>
              <a:rPr lang="en-US" sz="2400" dirty="0"/>
              <a:t> in water</a:t>
            </a:r>
            <a:r>
              <a:rPr lang="en-US" sz="2400" dirty="0" smtClean="0"/>
              <a:t>)</a:t>
            </a:r>
            <a:r>
              <a:rPr lang="el-GR" sz="2400" dirty="0" smtClean="0"/>
              <a:t>,</a:t>
            </a:r>
            <a:endParaRPr lang="en-US" sz="2400" dirty="0"/>
          </a:p>
          <a:p>
            <a:pPr marL="342900" indent="-342900">
              <a:lnSpc>
                <a:spcPct val="80000"/>
              </a:lnSpc>
              <a:buFont typeface="Wingdings" panose="05000000000000000000" pitchFamily="2" charset="2"/>
              <a:buChar char="§"/>
            </a:pPr>
            <a:endParaRPr lang="en-US" sz="2400" dirty="0"/>
          </a:p>
          <a:p>
            <a:pPr marL="342900" indent="-342900">
              <a:lnSpc>
                <a:spcPct val="80000"/>
              </a:lnSpc>
              <a:buFont typeface="Wingdings" panose="05000000000000000000" pitchFamily="2" charset="2"/>
              <a:buChar char="§"/>
            </a:pPr>
            <a:r>
              <a:rPr lang="el-GR" sz="2400" dirty="0"/>
              <a:t>Κρούσματα</a:t>
            </a:r>
            <a:r>
              <a:rPr lang="en-US" sz="2400" dirty="0"/>
              <a:t>: 111 </a:t>
            </a:r>
            <a:r>
              <a:rPr lang="el-GR" sz="2400" dirty="0"/>
              <a:t>μεγάλα κρούσματα στις ΗΠΑ από </a:t>
            </a:r>
            <a:r>
              <a:rPr lang="en-US" sz="2400" dirty="0"/>
              <a:t>978-1996 (</a:t>
            </a:r>
            <a:r>
              <a:rPr lang="el-GR" sz="2400" dirty="0"/>
              <a:t>κυρίως μέσω </a:t>
            </a:r>
            <a:r>
              <a:rPr lang="el-GR" sz="2400" dirty="0" err="1"/>
              <a:t>απαστερίωτου</a:t>
            </a:r>
            <a:r>
              <a:rPr lang="el-GR" sz="2400" dirty="0"/>
              <a:t> γάλακτος και επαφής με ζώα) </a:t>
            </a:r>
            <a:endParaRPr lang="en-US" sz="2400" dirty="0"/>
          </a:p>
          <a:p>
            <a:pPr marL="342900" indent="-342900">
              <a:lnSpc>
                <a:spcPct val="80000"/>
              </a:lnSpc>
              <a:buFont typeface="Wingdings" panose="05000000000000000000" pitchFamily="2" charset="2"/>
              <a:buChar char="§"/>
            </a:pPr>
            <a:r>
              <a:rPr lang="el-GR" sz="2400" dirty="0"/>
              <a:t>Μολυσματική δόση</a:t>
            </a:r>
            <a:r>
              <a:rPr lang="en-US" sz="2400" dirty="0"/>
              <a:t>: &lt;</a:t>
            </a:r>
            <a:r>
              <a:rPr lang="en-US" sz="2400" dirty="0" smtClean="0"/>
              <a:t>1000cfu/gr</a:t>
            </a:r>
            <a:r>
              <a:rPr lang="el-GR" sz="2400" dirty="0" smtClean="0"/>
              <a:t>,</a:t>
            </a:r>
            <a:r>
              <a:rPr lang="en-US" sz="2400" dirty="0" smtClean="0"/>
              <a:t> </a:t>
            </a:r>
            <a:endParaRPr lang="en-US" sz="2400" dirty="0"/>
          </a:p>
          <a:p>
            <a:pPr marL="342900" indent="-342900">
              <a:lnSpc>
                <a:spcPct val="80000"/>
              </a:lnSpc>
              <a:buFont typeface="Wingdings" panose="05000000000000000000" pitchFamily="2" charset="2"/>
              <a:buChar char="§"/>
            </a:pPr>
            <a:endParaRPr lang="en-US" sz="2400" dirty="0"/>
          </a:p>
          <a:p>
            <a:pPr marL="342900" indent="-342900">
              <a:lnSpc>
                <a:spcPct val="80000"/>
              </a:lnSpc>
              <a:buFont typeface="Wingdings" panose="05000000000000000000" pitchFamily="2" charset="2"/>
              <a:buChar char="§"/>
            </a:pPr>
            <a:r>
              <a:rPr lang="el-GR" sz="2400" dirty="0"/>
              <a:t>Συμπτώματα:</a:t>
            </a:r>
            <a:r>
              <a:rPr lang="en-US" sz="2400" dirty="0"/>
              <a:t> </a:t>
            </a:r>
            <a:r>
              <a:rPr lang="el-GR" sz="2400" dirty="0"/>
              <a:t>υδατώδης διάρροια, πυρετός, φλεγμονή στο έντερο (ή αιματώδη κόπρανα</a:t>
            </a:r>
            <a:r>
              <a:rPr lang="el-GR" sz="2400" dirty="0" smtClean="0"/>
              <a:t>), </a:t>
            </a:r>
            <a:endParaRPr lang="en-US" sz="2400" dirty="0"/>
          </a:p>
          <a:p>
            <a:pPr marL="342900" indent="-342900">
              <a:lnSpc>
                <a:spcPct val="80000"/>
              </a:lnSpc>
              <a:buFont typeface="Wingdings" panose="05000000000000000000" pitchFamily="2" charset="2"/>
              <a:buChar char="§"/>
            </a:pPr>
            <a:endParaRPr lang="en-US" sz="2400" dirty="0"/>
          </a:p>
          <a:p>
            <a:pPr marL="342900" indent="-342900">
              <a:lnSpc>
                <a:spcPct val="80000"/>
              </a:lnSpc>
              <a:buFont typeface="Wingdings" panose="05000000000000000000" pitchFamily="2" charset="2"/>
              <a:buChar char="§"/>
            </a:pPr>
            <a:r>
              <a:rPr lang="el-GR" sz="2400" dirty="0" smtClean="0"/>
              <a:t>Αυτό περιοριζόμενη </a:t>
            </a:r>
            <a:r>
              <a:rPr lang="el-GR" sz="2400" dirty="0"/>
              <a:t>ασθένεια , δεν απαιτούνται φάρμακα. </a:t>
            </a:r>
            <a:endParaRPr lang="en-US" sz="2400" dirty="0"/>
          </a:p>
        </p:txBody>
      </p:sp>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9" name="Θέση αριθμού διαφάνειας 3" descr="."/>
          <p:cNvSpPr txBox="1">
            <a:spLocks/>
          </p:cNvSpPr>
          <p:nvPr/>
        </p:nvSpPr>
        <p:spPr>
          <a:xfrm>
            <a:off x="6553200"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19</a:t>
            </a:fld>
            <a:endParaRPr lang="el-GR" sz="1400" dirty="0"/>
          </a:p>
        </p:txBody>
      </p:sp>
    </p:spTree>
    <p:custDataLst>
      <p:tags r:id="rId1"/>
    </p:custDataLst>
    <p:extLst>
      <p:ext uri="{BB962C8B-B14F-4D97-AF65-F5344CB8AC3E}">
        <p14:creationId xmlns:p14="http://schemas.microsoft.com/office/powerpoint/2010/main" val="717380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pic>
        <p:nvPicPr>
          <p:cNvPr id="5" name="7 - Εικόνα" descr="εικόνα Λογότυπο για Άδειες χρήσης Creative Commons BY-NC-ND">
            <a:hlinkClick r:id="rId4"/>
          </p:cNvPr>
          <p:cNvPicPr>
            <a:picLocks noChangeAspect="1"/>
          </p:cNvPicPr>
          <p:nvPr/>
        </p:nvPicPr>
        <p:blipFill>
          <a:blip r:embed="rId5" cstate="print"/>
          <a:stretch>
            <a:fillRect/>
          </a:stretch>
        </p:blipFill>
        <p:spPr>
          <a:xfrm>
            <a:off x="3707904" y="4941168"/>
            <a:ext cx="1581685" cy="553393"/>
          </a:xfrm>
          <a:prstGeom prst="rect">
            <a:avLst/>
          </a:prstGeom>
        </p:spPr>
      </p:pic>
      <p:sp>
        <p:nvSpPr>
          <p:cNvPr id="3" name="Θέση αριθμού διαφάνειας 2" hidden="1"/>
          <p:cNvSpPr>
            <a:spLocks noGrp="1"/>
          </p:cNvSpPr>
          <p:nvPr>
            <p:ph type="sldNum" sz="quarter" idx="12"/>
          </p:nvPr>
        </p:nvSpPr>
        <p:spPr/>
        <p:txBody>
          <a:bodyPr/>
          <a:lstStyle/>
          <a:p>
            <a:fld id="{53C4726A-630D-4CB4-B088-BAB00F4188E9}" type="slidenum">
              <a:rPr lang="el-GR" smtClean="0"/>
              <a:pPr/>
              <a:t>2</a:t>
            </a:fld>
            <a:endParaRPr lang="el-GR" dirty="0"/>
          </a:p>
        </p:txBody>
      </p:sp>
    </p:spTree>
    <p:custDataLst>
      <p:tags r:id="rId1"/>
    </p:custDataLst>
    <p:extLst>
      <p:ext uri="{BB962C8B-B14F-4D97-AF65-F5344CB8AC3E}">
        <p14:creationId xmlns:p14="http://schemas.microsoft.com/office/powerpoint/2010/main" val="2065331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467545" y="44625"/>
            <a:ext cx="8352928"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a:bodyPr>
          <a:lstStyle/>
          <a:p>
            <a:pPr>
              <a:lnSpc>
                <a:spcPct val="98000"/>
              </a:lnSpc>
              <a:buSzPct val="45000"/>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Campylobacter</a:t>
            </a:r>
            <a:r>
              <a:rPr lang="el-GR" sz="4000" dirty="0"/>
              <a:t> </a:t>
            </a:r>
            <a:r>
              <a:rPr lang="el-GR" sz="4000" dirty="0" smtClean="0"/>
              <a:t>(3 </a:t>
            </a:r>
            <a:r>
              <a:rPr lang="el-GR" sz="4000" dirty="0"/>
              <a:t>από 3)</a:t>
            </a:r>
          </a:p>
        </p:txBody>
      </p:sp>
      <p:pic>
        <p:nvPicPr>
          <p:cNvPr id="8" name="Picture 6" descr="Εικόνα 1, Πηγές του Campylobacter. Πηγές (τροφίμων) του Campylobacter(από Food Microbiology: An Introduction. TJ Montville, KR Matthews, ASM Press, 2005)&#10; &#10;&#10;"/>
          <p:cNvPicPr>
            <a:picLocks noChangeAspect="1" noChangeArrowheads="1"/>
          </p:cNvPicPr>
          <p:nvPr/>
        </p:nvPicPr>
        <p:blipFill>
          <a:blip r:embed="rId5" cstate="print"/>
          <a:srcRect/>
          <a:stretch>
            <a:fillRect/>
          </a:stretch>
        </p:blipFill>
        <p:spPr>
          <a:xfrm>
            <a:off x="395536" y="1268760"/>
            <a:ext cx="2952328" cy="4818294"/>
          </a:xfrm>
          <a:prstGeom prst="rect">
            <a:avLst/>
          </a:prstGeom>
          <a:noFill/>
          <a:ln/>
        </p:spPr>
      </p:pic>
      <p:pic>
        <p:nvPicPr>
          <p:cNvPr id="7" name="Picture 4" descr="Εικόνα 2, κρούσματα του Campylobacter. κρούσματα του Campylobacter(από Food Microbiology: An Introduction. TJ Montville, KR Matthews, ASM Press, 2005)&#10; &#10;&#10;"/>
          <p:cNvPicPr>
            <a:picLocks noGrp="1" noChangeAspect="1" noChangeArrowheads="1"/>
          </p:cNvPicPr>
          <p:nvPr>
            <p:ph sz="quarter" idx="2"/>
          </p:nvPr>
        </p:nvPicPr>
        <p:blipFill>
          <a:blip r:embed="rId6" cstate="print"/>
          <a:srcRect/>
          <a:stretch>
            <a:fillRect/>
          </a:stretch>
        </p:blipFill>
        <p:spPr>
          <a:xfrm>
            <a:off x="3491880" y="1268760"/>
            <a:ext cx="5370178" cy="4680520"/>
          </a:xfrm>
          <a:noFill/>
          <a:ln/>
        </p:spPr>
      </p:pic>
      <p:sp>
        <p:nvSpPr>
          <p:cNvPr id="11"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Slide Number Placeholder 3" descr="."/>
          <p:cNvSpPr>
            <a:spLocks noGrp="1"/>
          </p:cNvSpPr>
          <p:nvPr>
            <p:ph type="sldNum" sz="quarter" idx="12"/>
          </p:nvPr>
        </p:nvSpPr>
        <p:spPr>
          <a:xfrm>
            <a:off x="6553200" y="6309320"/>
            <a:ext cx="2133600" cy="365125"/>
          </a:xfrm>
        </p:spPr>
        <p:txBody>
          <a:bodyPr/>
          <a:lstStyle/>
          <a:p>
            <a:fld id="{95390251-5B84-4D2F-A9C7-1C62C4738B3F}" type="slidenum">
              <a:rPr lang="el-GR" smtClean="0"/>
              <a:pPr/>
              <a:t>20</a:t>
            </a:fld>
            <a:endParaRPr lang="el-GR" dirty="0"/>
          </a:p>
        </p:txBody>
      </p:sp>
    </p:spTree>
    <p:custDataLst>
      <p:tags r:id="rId1"/>
    </p:custDataLst>
    <p:extLst>
      <p:ext uri="{BB962C8B-B14F-4D97-AF65-F5344CB8AC3E}">
        <p14:creationId xmlns:p14="http://schemas.microsoft.com/office/powerpoint/2010/main" val="2794160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a:bodyPr>
          <a:lstStyle/>
          <a:p>
            <a:pPr>
              <a:lnSpc>
                <a:spcPct val="80000"/>
              </a:lnSpc>
            </a:pPr>
            <a:r>
              <a:rPr lang="en-US" dirty="0" smtClean="0"/>
              <a:t>Escherichia coli </a:t>
            </a:r>
            <a:r>
              <a:rPr lang="el-GR" dirty="0" smtClean="0"/>
              <a:t>(1 από 4)</a:t>
            </a:r>
            <a:endParaRPr lang="el-GR" dirty="0"/>
          </a:p>
        </p:txBody>
      </p:sp>
      <p:sp>
        <p:nvSpPr>
          <p:cNvPr id="6" name="2 - Θέση περιεχομένου" descr="Πολλά μεγάλα κρούσματα παγκοσμίως (196 στις USA in 1998),&#10;E. coli O157:H7 : 73,480 περιστατικά και 61 θάνατοι στις ΗΠΑ ετησίως,&#10;Non-O157:H7 E. coli EHEC strains: 37,740 περιστατικά και 30 θάνατοι στις ΗΠΑ ετησίως,&#10;5 μολυσματικοί τύποι με αντιγόνα O (somatic), H (flagellar), και K (capsule),&#10;EPEC: enteropathogenic E. coli, έντονη διάρροια σε βρέφη, &#10;ETEC: enterotoxigenic, διάρροια των ταξιδιωτών (και σε βρέφη), παράγει θερμοάντοχη εντεροτοξίνη,&#10;EIEC: enteroinvasive, μη αιματώδη διάρροια και δυσεντερία, &#10;DAEC: diffusely adhering, κυρίως σε μικρά παιδιά,&#10;"/>
          <p:cNvSpPr>
            <a:spLocks noGrp="1"/>
          </p:cNvSpPr>
          <p:nvPr>
            <p:ph sz="quarter" idx="1"/>
          </p:nvPr>
        </p:nvSpPr>
        <p:spPr>
          <a:xfrm>
            <a:off x="612648" y="1124744"/>
            <a:ext cx="8153400" cy="5040560"/>
          </a:xfrm>
        </p:spPr>
        <p:txBody>
          <a:bodyPr>
            <a:noAutofit/>
          </a:bodyPr>
          <a:lstStyle/>
          <a:p>
            <a:pPr>
              <a:lnSpc>
                <a:spcPct val="80000"/>
              </a:lnSpc>
            </a:pPr>
            <a:r>
              <a:rPr lang="el-GR" sz="2400" dirty="0"/>
              <a:t>Πολλά μεγάλα κρούσματα παγκοσμίως</a:t>
            </a:r>
            <a:r>
              <a:rPr lang="en-US" sz="2400" dirty="0"/>
              <a:t> (196 </a:t>
            </a:r>
            <a:r>
              <a:rPr lang="el-GR" sz="2400" dirty="0"/>
              <a:t>στις</a:t>
            </a:r>
            <a:r>
              <a:rPr lang="en-US" sz="2400" dirty="0"/>
              <a:t> USA in 1998</a:t>
            </a:r>
            <a:r>
              <a:rPr lang="en-US" sz="2400" dirty="0" smtClean="0"/>
              <a:t>)</a:t>
            </a:r>
            <a:r>
              <a:rPr lang="el-GR" sz="2400" dirty="0" smtClean="0"/>
              <a:t>,</a:t>
            </a:r>
            <a:endParaRPr lang="en-US" sz="2400" dirty="0"/>
          </a:p>
          <a:p>
            <a:pPr>
              <a:lnSpc>
                <a:spcPct val="80000"/>
              </a:lnSpc>
            </a:pPr>
            <a:r>
              <a:rPr lang="en-US" sz="2400" dirty="0"/>
              <a:t>E. coli O157:H7 : 73,480 </a:t>
            </a:r>
            <a:r>
              <a:rPr lang="el-GR" sz="2400" dirty="0"/>
              <a:t>περιστατικά και </a:t>
            </a:r>
            <a:r>
              <a:rPr lang="en-US" sz="2400" dirty="0"/>
              <a:t>61 </a:t>
            </a:r>
            <a:r>
              <a:rPr lang="el-GR" sz="2400" dirty="0"/>
              <a:t>θάνατοι στις ΗΠΑ </a:t>
            </a:r>
            <a:r>
              <a:rPr lang="el-GR" sz="2400" dirty="0" smtClean="0"/>
              <a:t>ετησίως,</a:t>
            </a:r>
            <a:endParaRPr lang="en-US" sz="2400" dirty="0"/>
          </a:p>
          <a:p>
            <a:pPr>
              <a:lnSpc>
                <a:spcPct val="80000"/>
              </a:lnSpc>
            </a:pPr>
            <a:r>
              <a:rPr lang="en-US" sz="2400" dirty="0"/>
              <a:t>Non-O157:H7 E. coli EHEC strains: 37,740 </a:t>
            </a:r>
            <a:r>
              <a:rPr lang="el-GR" sz="2400" dirty="0"/>
              <a:t>περιστατικά και </a:t>
            </a:r>
            <a:r>
              <a:rPr lang="en-US" sz="2400" dirty="0"/>
              <a:t>30 </a:t>
            </a:r>
            <a:r>
              <a:rPr lang="el-GR" sz="2400" dirty="0"/>
              <a:t>θάνατοι στις ΗΠΑ </a:t>
            </a:r>
            <a:r>
              <a:rPr lang="el-GR" sz="2400" dirty="0" smtClean="0"/>
              <a:t>ετησίως,</a:t>
            </a:r>
            <a:endParaRPr lang="en-US" sz="2400" dirty="0"/>
          </a:p>
          <a:p>
            <a:pPr>
              <a:lnSpc>
                <a:spcPct val="80000"/>
              </a:lnSpc>
            </a:pPr>
            <a:r>
              <a:rPr lang="el-GR" sz="2400" dirty="0"/>
              <a:t>5 μολυσματικοί τύποι με αντιγόνα </a:t>
            </a:r>
            <a:r>
              <a:rPr lang="en-US" sz="2400" dirty="0"/>
              <a:t>O (somatic), H (</a:t>
            </a:r>
            <a:r>
              <a:rPr lang="en-US" sz="2400" dirty="0" err="1"/>
              <a:t>flagellar</a:t>
            </a:r>
            <a:r>
              <a:rPr lang="en-US" sz="2400" dirty="0"/>
              <a:t>), </a:t>
            </a:r>
            <a:r>
              <a:rPr lang="el-GR" sz="2400" dirty="0"/>
              <a:t>και </a:t>
            </a:r>
            <a:r>
              <a:rPr lang="en-US" sz="2400" dirty="0"/>
              <a:t>K (capsule</a:t>
            </a:r>
            <a:r>
              <a:rPr lang="en-US" sz="2400" dirty="0" smtClean="0"/>
              <a:t>)</a:t>
            </a:r>
            <a:r>
              <a:rPr lang="el-GR" sz="2400" dirty="0" smtClean="0"/>
              <a:t>,</a:t>
            </a:r>
            <a:endParaRPr lang="en-US" sz="2400" dirty="0"/>
          </a:p>
          <a:p>
            <a:pPr>
              <a:lnSpc>
                <a:spcPct val="80000"/>
              </a:lnSpc>
            </a:pPr>
            <a:r>
              <a:rPr lang="en-US" sz="2400" dirty="0"/>
              <a:t>EPEC: </a:t>
            </a:r>
            <a:r>
              <a:rPr lang="en-US" sz="2400" dirty="0" err="1"/>
              <a:t>enteropathogenic</a:t>
            </a:r>
            <a:r>
              <a:rPr lang="en-US" sz="2400" dirty="0"/>
              <a:t> E. coli, </a:t>
            </a:r>
            <a:r>
              <a:rPr lang="el-GR" sz="2400" dirty="0"/>
              <a:t>έντονη διάρροια σε </a:t>
            </a:r>
            <a:r>
              <a:rPr lang="el-GR" sz="2400" dirty="0" smtClean="0"/>
              <a:t>βρέφη,</a:t>
            </a:r>
            <a:r>
              <a:rPr lang="en-US" sz="2400" dirty="0" smtClean="0"/>
              <a:t> </a:t>
            </a:r>
            <a:endParaRPr lang="en-US" sz="2400" dirty="0"/>
          </a:p>
          <a:p>
            <a:pPr>
              <a:lnSpc>
                <a:spcPct val="80000"/>
              </a:lnSpc>
            </a:pPr>
            <a:r>
              <a:rPr lang="en-US" sz="2400" dirty="0"/>
              <a:t>ETEC: </a:t>
            </a:r>
            <a:r>
              <a:rPr lang="en-US" sz="2400" dirty="0" err="1"/>
              <a:t>enterotoxigenic</a:t>
            </a:r>
            <a:r>
              <a:rPr lang="en-US" sz="2400" dirty="0"/>
              <a:t>, </a:t>
            </a:r>
            <a:r>
              <a:rPr lang="el-GR" sz="2400" dirty="0"/>
              <a:t>διάρροια των ταξιδιωτών (και σε βρέφη), παράγει </a:t>
            </a:r>
            <a:r>
              <a:rPr lang="el-GR" sz="2400" dirty="0" err="1"/>
              <a:t>θερμοάντοχη</a:t>
            </a:r>
            <a:r>
              <a:rPr lang="el-GR" sz="2400" dirty="0"/>
              <a:t> </a:t>
            </a:r>
            <a:r>
              <a:rPr lang="el-GR" sz="2400" dirty="0" smtClean="0"/>
              <a:t>εντεροτοξίνη,</a:t>
            </a:r>
            <a:endParaRPr lang="en-US" sz="2400" dirty="0"/>
          </a:p>
          <a:p>
            <a:pPr>
              <a:lnSpc>
                <a:spcPct val="80000"/>
              </a:lnSpc>
            </a:pPr>
            <a:r>
              <a:rPr lang="en-US" sz="2400" dirty="0"/>
              <a:t>EIEC: </a:t>
            </a:r>
            <a:r>
              <a:rPr lang="en-US" sz="2400" dirty="0" err="1"/>
              <a:t>enteroinvasive</a:t>
            </a:r>
            <a:r>
              <a:rPr lang="en-US" sz="2400" dirty="0"/>
              <a:t>, </a:t>
            </a:r>
            <a:r>
              <a:rPr lang="el-GR" sz="2400" dirty="0"/>
              <a:t>μη αιματώδη διάρροια και </a:t>
            </a:r>
            <a:r>
              <a:rPr lang="el-GR" sz="2400" dirty="0" smtClean="0"/>
              <a:t>δυσεντερία, </a:t>
            </a:r>
            <a:endParaRPr lang="en-US" sz="2400" dirty="0"/>
          </a:p>
          <a:p>
            <a:pPr>
              <a:lnSpc>
                <a:spcPct val="80000"/>
              </a:lnSpc>
            </a:pPr>
            <a:r>
              <a:rPr lang="en-US" sz="2400" dirty="0"/>
              <a:t>DAEC: diffusely adhering, </a:t>
            </a:r>
            <a:r>
              <a:rPr lang="el-GR" sz="2400" dirty="0"/>
              <a:t>κυρίως σε μικρά </a:t>
            </a:r>
            <a:r>
              <a:rPr lang="el-GR" sz="2400" dirty="0" smtClean="0"/>
              <a:t>παιδιά,</a:t>
            </a:r>
            <a:endParaRPr lang="en-US"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21</a:t>
            </a:fld>
            <a:endParaRPr lang="el-GR" dirty="0"/>
          </a:p>
        </p:txBody>
      </p:sp>
    </p:spTree>
    <p:custDataLst>
      <p:tags r:id="rId1"/>
    </p:custDataLst>
    <p:extLst>
      <p:ext uri="{BB962C8B-B14F-4D97-AF65-F5344CB8AC3E}">
        <p14:creationId xmlns:p14="http://schemas.microsoft.com/office/powerpoint/2010/main" val="299892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5496" y="44624"/>
            <a:ext cx="9108504" cy="1080120"/>
          </a:xfrm>
          <a:ln/>
          <a:extLst>
            <a:ext uri="{91240B29-F687-4F45-9708-019B960494DF}">
              <a14:hiddenLine xmlns:a14="http://schemas.microsoft.com/office/drawing/2010/main" w="9525">
                <a:solidFill>
                  <a:srgbClr val="000000"/>
                </a:solidFill>
                <a:round/>
                <a:headEnd/>
                <a:tailEnd/>
              </a14:hiddenLine>
            </a:ext>
          </a:extLst>
        </p:spPr>
        <p:txBody>
          <a:bodyPr lIns="89964" tIns="46781" rIns="89964" bIns="46781">
            <a:noAutofit/>
          </a:bodyPr>
          <a:lstStyle/>
          <a:p>
            <a:pPr>
              <a:buSzPct val="45000"/>
              <a:tabLst>
                <a:tab pos="723900" algn="l"/>
                <a:tab pos="1447800" algn="l"/>
                <a:tab pos="2171700" algn="l"/>
                <a:tab pos="2895600" algn="l"/>
                <a:tab pos="3619500" algn="l"/>
                <a:tab pos="4343400" algn="l"/>
                <a:tab pos="5065713" algn="l"/>
                <a:tab pos="5791200" algn="l"/>
                <a:tab pos="6515100" algn="l"/>
                <a:tab pos="7235825" algn="l"/>
              </a:tabLst>
            </a:pPr>
            <a:r>
              <a:rPr lang="en-US" dirty="0"/>
              <a:t>Escherichia coli </a:t>
            </a:r>
            <a:r>
              <a:rPr lang="el-GR" dirty="0" smtClean="0"/>
              <a:t>(2 </a:t>
            </a:r>
            <a:r>
              <a:rPr lang="el-GR" dirty="0"/>
              <a:t>από 4)</a:t>
            </a:r>
          </a:p>
        </p:txBody>
      </p:sp>
      <p:sp>
        <p:nvSpPr>
          <p:cNvPr id="9" name="Rectangle 2" descr="EAEC: enteroaggregative, διάρροια σε βρέφη και παιδιά, &#10;EHEC: enterohaemorragic, αιματώδη διάρροια, περιλαμβάνει την  O157:H7,&#10;&#10;Πηγές : &#10;κόπρανα ανθρώπων και ζώων, μολυσμένο νερό, ωμό γάλα-κρέας,  &#10;Εκτός από ζωικά τρόφιμα, μπορεί να επιμολύνει φρούτα, λαχανικά, χυμούς. &#10;"/>
          <p:cNvSpPr txBox="1">
            <a:spLocks noChangeArrowheads="1"/>
          </p:cNvSpPr>
          <p:nvPr>
            <p:custDataLst>
              <p:tags r:id="rId3"/>
            </p:custDataLst>
          </p:nvPr>
        </p:nvSpPr>
        <p:spPr>
          <a:xfrm>
            <a:off x="467544" y="1628800"/>
            <a:ext cx="8208912" cy="3600400"/>
          </a:xfrm>
          <a:prstGeom prst="rect">
            <a:avLst/>
          </a:prstGeom>
          <a:ln/>
          <a:extLst>
            <a:ext uri="{91240B29-F687-4F45-9708-019B960494DF}">
              <a14:hiddenLine xmlns:a14="http://schemas.microsoft.com/office/drawing/2010/main" w="9525">
                <a:solidFill>
                  <a:srgbClr val="000000"/>
                </a:solidFill>
                <a:round/>
                <a:headEnd/>
                <a:tailEnd/>
              </a14:hiddenLine>
            </a:ext>
          </a:extLst>
        </p:spPr>
        <p:txBody>
          <a:bodyPr vert="horz" lIns="89964" tIns="46781" rIns="89964" bIns="46781"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2400" dirty="0"/>
              <a:t>EAEC: </a:t>
            </a:r>
            <a:r>
              <a:rPr lang="en-US" sz="2400" dirty="0" err="1"/>
              <a:t>enteroaggregative</a:t>
            </a:r>
            <a:r>
              <a:rPr lang="en-US" sz="2400" dirty="0"/>
              <a:t>, </a:t>
            </a:r>
            <a:r>
              <a:rPr lang="el-GR" sz="2400" dirty="0"/>
              <a:t>διάρροια σε βρέφη και </a:t>
            </a:r>
            <a:r>
              <a:rPr lang="el-GR" sz="2400" dirty="0" smtClean="0"/>
              <a:t>παιδιά, </a:t>
            </a:r>
            <a:endParaRPr lang="en-US" sz="2400" dirty="0"/>
          </a:p>
          <a:p>
            <a:pPr>
              <a:lnSpc>
                <a:spcPct val="80000"/>
              </a:lnSpc>
            </a:pPr>
            <a:r>
              <a:rPr lang="en-US" sz="2400" dirty="0"/>
              <a:t>EHEC: </a:t>
            </a:r>
            <a:r>
              <a:rPr lang="en-US" sz="2400" dirty="0" err="1"/>
              <a:t>enterohaemorragic</a:t>
            </a:r>
            <a:r>
              <a:rPr lang="en-US" sz="2400" dirty="0"/>
              <a:t>, </a:t>
            </a:r>
            <a:r>
              <a:rPr lang="el-GR" sz="2400" dirty="0"/>
              <a:t>αιματώδη </a:t>
            </a:r>
            <a:r>
              <a:rPr lang="el-GR" sz="2400" dirty="0" smtClean="0"/>
              <a:t>διάρροια</a:t>
            </a:r>
            <a:r>
              <a:rPr lang="en-US" sz="2400" dirty="0" smtClean="0"/>
              <a:t>, </a:t>
            </a:r>
            <a:r>
              <a:rPr lang="el-GR" sz="2400" dirty="0"/>
              <a:t>περιλαμβάνει την </a:t>
            </a:r>
            <a:r>
              <a:rPr lang="en-US" sz="2400" dirty="0"/>
              <a:t> </a:t>
            </a:r>
            <a:r>
              <a:rPr lang="en-US" sz="2400" dirty="0" smtClean="0"/>
              <a:t>O157:H7</a:t>
            </a:r>
            <a:r>
              <a:rPr lang="el-GR" sz="2400" dirty="0" smtClean="0"/>
              <a:t>,</a:t>
            </a:r>
            <a:endParaRPr lang="en-US" sz="2400" dirty="0"/>
          </a:p>
          <a:p>
            <a:pPr>
              <a:lnSpc>
                <a:spcPct val="80000"/>
              </a:lnSpc>
            </a:pPr>
            <a:endParaRPr lang="en-US" sz="2400" u="sng" dirty="0"/>
          </a:p>
          <a:p>
            <a:pPr marL="0" indent="0">
              <a:lnSpc>
                <a:spcPct val="80000"/>
              </a:lnSpc>
              <a:buNone/>
            </a:pPr>
            <a:r>
              <a:rPr lang="el-GR" sz="2400" dirty="0"/>
              <a:t>Πηγές : </a:t>
            </a:r>
            <a:endParaRPr lang="el-GR" sz="2400" dirty="0" smtClean="0"/>
          </a:p>
          <a:p>
            <a:pPr>
              <a:lnSpc>
                <a:spcPct val="80000"/>
              </a:lnSpc>
            </a:pPr>
            <a:r>
              <a:rPr lang="el-GR" sz="2400" dirty="0" smtClean="0"/>
              <a:t>κόπρανα </a:t>
            </a:r>
            <a:r>
              <a:rPr lang="el-GR" sz="2400" dirty="0"/>
              <a:t>ανθρώπων και ζώων, μολυσμένο νερό, ωμό </a:t>
            </a:r>
            <a:r>
              <a:rPr lang="el-GR" sz="2400" dirty="0" smtClean="0"/>
              <a:t>γάλα-κρέας, </a:t>
            </a:r>
            <a:r>
              <a:rPr lang="en-US" sz="2400" dirty="0" smtClean="0"/>
              <a:t> </a:t>
            </a:r>
            <a:endParaRPr lang="en-US" sz="2400" dirty="0"/>
          </a:p>
          <a:p>
            <a:pPr>
              <a:lnSpc>
                <a:spcPct val="80000"/>
              </a:lnSpc>
            </a:pPr>
            <a:r>
              <a:rPr lang="el-GR" sz="2400" dirty="0"/>
              <a:t>Εκτός από ζωικά τρόφιμα, μπορεί να επιμολύνει φρούτα, λαχανικά, χυμούς. </a:t>
            </a:r>
            <a:endParaRPr lang="en-US" sz="2400" dirty="0"/>
          </a:p>
        </p:txBody>
      </p:sp>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22</a:t>
            </a:fld>
            <a:endParaRPr lang="el-GR" dirty="0"/>
          </a:p>
        </p:txBody>
      </p:sp>
    </p:spTree>
    <p:custDataLst>
      <p:tags r:id="rId1"/>
    </p:custDataLst>
    <p:extLst>
      <p:ext uri="{BB962C8B-B14F-4D97-AF65-F5344CB8AC3E}">
        <p14:creationId xmlns:p14="http://schemas.microsoft.com/office/powerpoint/2010/main" val="4076666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467545" y="80293"/>
            <a:ext cx="8496944" cy="684411"/>
          </a:xfrm>
        </p:spPr>
        <p:txBody>
          <a:bodyPr>
            <a:normAutofit fontScale="90000"/>
          </a:bodyPr>
          <a:lstStyle/>
          <a:p>
            <a:r>
              <a:rPr lang="en-US" dirty="0"/>
              <a:t>Escherichia coli </a:t>
            </a:r>
            <a:r>
              <a:rPr lang="el-GR" dirty="0" smtClean="0"/>
              <a:t>(3 </a:t>
            </a:r>
            <a:r>
              <a:rPr lang="el-GR" dirty="0"/>
              <a:t>από 4)</a:t>
            </a:r>
            <a:endParaRPr lang="en-US" dirty="0"/>
          </a:p>
        </p:txBody>
      </p:sp>
      <p:pic>
        <p:nvPicPr>
          <p:cNvPr id="6" name="Picture 4" descr="Εικόνα, Εμφάνιση της E. coli σε τρόφιμα (από Food Microbiology: An Introduction. TJ Montville, KR Matthews, ASM Press, 2005).&#10;&#10;&#10;"/>
          <p:cNvPicPr>
            <a:picLocks noGrp="1" noChangeAspect="1" noChangeArrowheads="1"/>
          </p:cNvPicPr>
          <p:nvPr>
            <p:ph sz="half" idx="4294967295"/>
          </p:nvPr>
        </p:nvPicPr>
        <p:blipFill>
          <a:blip r:embed="rId5" cstate="print"/>
          <a:srcRect/>
          <a:stretch>
            <a:fillRect/>
          </a:stretch>
        </p:blipFill>
        <p:spPr>
          <a:xfrm>
            <a:off x="401111" y="1556793"/>
            <a:ext cx="8275345" cy="4602708"/>
          </a:xfrm>
          <a:prstGeom prst="rect">
            <a:avLst/>
          </a:prstGeom>
          <a:noFill/>
          <a:ln/>
        </p:spPr>
      </p:pic>
      <p:sp>
        <p:nvSpPr>
          <p:cNvPr id="2" name="Ορθογώνιο 1" descr=".&#10;"/>
          <p:cNvSpPr/>
          <p:nvPr/>
        </p:nvSpPr>
        <p:spPr>
          <a:xfrm>
            <a:off x="467544" y="836712"/>
            <a:ext cx="8208912" cy="1006429"/>
          </a:xfrm>
          <a:prstGeom prst="rect">
            <a:avLst/>
          </a:prstGeom>
        </p:spPr>
        <p:txBody>
          <a:bodyPr wrap="square">
            <a:spAutoFit/>
          </a:bodyPr>
          <a:lstStyle/>
          <a:p>
            <a:pPr>
              <a:lnSpc>
                <a:spcPct val="90000"/>
              </a:lnSpc>
            </a:pPr>
            <a:r>
              <a:rPr lang="el-GR" sz="2200" dirty="0"/>
              <a:t>Εμφάνιση της </a:t>
            </a:r>
            <a:r>
              <a:rPr lang="en-US" sz="2200" dirty="0"/>
              <a:t>E. coli </a:t>
            </a:r>
            <a:r>
              <a:rPr lang="el-GR" sz="2200" dirty="0"/>
              <a:t>σε </a:t>
            </a:r>
            <a:r>
              <a:rPr lang="el-GR" sz="2200" dirty="0" smtClean="0"/>
              <a:t>τρόφιμα (από </a:t>
            </a:r>
            <a:r>
              <a:rPr lang="el-GR" sz="2200" dirty="0" err="1" smtClean="0"/>
              <a:t>Food</a:t>
            </a:r>
            <a:r>
              <a:rPr lang="el-GR" sz="2200" dirty="0" smtClean="0"/>
              <a:t> </a:t>
            </a:r>
            <a:r>
              <a:rPr lang="el-GR" sz="2200" dirty="0" err="1" smtClean="0"/>
              <a:t>Microbiology</a:t>
            </a:r>
            <a:r>
              <a:rPr lang="el-GR" sz="2200" dirty="0" smtClean="0"/>
              <a:t>: </a:t>
            </a:r>
            <a:r>
              <a:rPr lang="el-GR" sz="2200" dirty="0" err="1" smtClean="0"/>
              <a:t>An</a:t>
            </a:r>
            <a:r>
              <a:rPr lang="el-GR" sz="2200" dirty="0" smtClean="0"/>
              <a:t> </a:t>
            </a:r>
            <a:r>
              <a:rPr lang="el-GR" sz="2200" dirty="0" err="1" smtClean="0"/>
              <a:t>Introduction</a:t>
            </a:r>
            <a:r>
              <a:rPr lang="en-US" sz="2200" dirty="0" smtClean="0"/>
              <a:t>. TJ Montville, KR Matthews, ASM Press, 2005)</a:t>
            </a:r>
          </a:p>
          <a:p>
            <a:pPr>
              <a:lnSpc>
                <a:spcPct val="90000"/>
              </a:lnSpc>
              <a:buFont typeface="Wingdings" pitchFamily="2" charset="2"/>
              <a:buNone/>
            </a:pPr>
            <a:endParaRPr lang="en-US" sz="2200" dirty="0"/>
          </a:p>
        </p:txBody>
      </p:sp>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23</a:t>
            </a:fld>
            <a:endParaRPr lang="el-GR" dirty="0"/>
          </a:p>
        </p:txBody>
      </p:sp>
    </p:spTree>
    <p:custDataLst>
      <p:tags r:id="rId1"/>
    </p:custDataLst>
    <p:extLst>
      <p:ext uri="{BB962C8B-B14F-4D97-AF65-F5344CB8AC3E}">
        <p14:creationId xmlns:p14="http://schemas.microsoft.com/office/powerpoint/2010/main" val="3976956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95536" y="8285"/>
            <a:ext cx="8424936" cy="972443"/>
          </a:xfrm>
        </p:spPr>
        <p:txBody>
          <a:bodyPr>
            <a:noAutofit/>
          </a:bodyPr>
          <a:lstStyle/>
          <a:p>
            <a:r>
              <a:rPr lang="en-US" dirty="0"/>
              <a:t>Escherichia coli </a:t>
            </a:r>
            <a:r>
              <a:rPr lang="el-GR" dirty="0" smtClean="0"/>
              <a:t>(4 </a:t>
            </a:r>
            <a:r>
              <a:rPr lang="el-GR" dirty="0"/>
              <a:t>από 4)</a:t>
            </a:r>
          </a:p>
        </p:txBody>
      </p:sp>
      <p:sp>
        <p:nvSpPr>
          <p:cNvPr id="9" name="9 - TextBox" descr="Φυσιολογία:&#10;Ιδιαιτέρως οξυάντοχη, (παράγει η ίδια οξέα),                                  αναπτύσσεται μέχρι πεχά τέσσερα ως τεσσερά μιση,&#10;Παράγει CO2 από γλυκόζη,&#10;Αντοχή σε αντιβιοτικά,&#10;Καταστροφή με παστερίωση (εξήντα οκτώ βαθμούς κελσίου x seconds),&#10;Ευαίσθητη στην ακτινοβολία (εγκεκριμένη μέθοδος                                       για επεξεργασία ωμού κρέατος στις ΗΠΑ).&#10;&#10;Συμπτώματα:&#10;αιματώδη ή μη διάρροια, κοιλόπονος και κοιλιακές κράμπες ,νεφροπάθειες, &#10;Χρόνος επώασης τρείς με τέσσερις μέρες, διάρκεια τέσσερις ως δέκα μέρες,&#10;Θνησιμότητα ένα τοις εκατό,&#10;Μολυσματική δόση μικρότερη των εκατό cfu/gr,&#10;Σημείωση: μεταφέρεται από άτομο σε άτομο!&#10;&#10;Προληπτικά μέτρα: χλωρίωση νερού, καλό μαγείρεμα τροφίμων&#10;"/>
          <p:cNvSpPr txBox="1"/>
          <p:nvPr/>
        </p:nvSpPr>
        <p:spPr>
          <a:xfrm>
            <a:off x="611560" y="804417"/>
            <a:ext cx="8064896" cy="5576911"/>
          </a:xfrm>
          <a:prstGeom prst="rect">
            <a:avLst/>
          </a:prstGeom>
          <a:noFill/>
        </p:spPr>
        <p:txBody>
          <a:bodyPr wrap="square" rtlCol="0">
            <a:spAutoFit/>
          </a:bodyPr>
          <a:lstStyle/>
          <a:p>
            <a:pPr>
              <a:lnSpc>
                <a:spcPct val="90000"/>
              </a:lnSpc>
              <a:buFont typeface="Wingdings" pitchFamily="2" charset="2"/>
              <a:buNone/>
            </a:pPr>
            <a:r>
              <a:rPr lang="el-GR" sz="2200" dirty="0" smtClean="0"/>
              <a:t>Φυσιολογία:</a:t>
            </a:r>
            <a:endParaRPr lang="en-US" sz="2200" dirty="0"/>
          </a:p>
          <a:p>
            <a:pPr marL="342900" indent="-342900">
              <a:lnSpc>
                <a:spcPct val="90000"/>
              </a:lnSpc>
              <a:buFont typeface="Arial" panose="020B0604020202020204" pitchFamily="34" charset="0"/>
              <a:buChar char="•"/>
            </a:pPr>
            <a:r>
              <a:rPr lang="el-GR" sz="2200" dirty="0"/>
              <a:t>Ιδιαιτέρως </a:t>
            </a:r>
            <a:r>
              <a:rPr lang="el-GR" sz="2200" dirty="0" err="1"/>
              <a:t>οξυάντοχη</a:t>
            </a:r>
            <a:r>
              <a:rPr lang="el-GR" sz="2200" dirty="0"/>
              <a:t>, </a:t>
            </a:r>
            <a:r>
              <a:rPr lang="en-US" sz="2200" dirty="0"/>
              <a:t>(</a:t>
            </a:r>
            <a:r>
              <a:rPr lang="el-GR" sz="2200" dirty="0"/>
              <a:t>παράγει η ίδια οξέα),                                  αναπτύσσεται μέχρι </a:t>
            </a:r>
            <a:r>
              <a:rPr lang="en-US" sz="2200" dirty="0"/>
              <a:t>pH </a:t>
            </a:r>
            <a:r>
              <a:rPr lang="en-US" sz="2200" dirty="0" smtClean="0"/>
              <a:t>4.0-4.5</a:t>
            </a:r>
            <a:r>
              <a:rPr lang="el-GR" sz="2200" dirty="0" smtClean="0"/>
              <a:t>,</a:t>
            </a:r>
            <a:endParaRPr lang="en-US" sz="2200" dirty="0"/>
          </a:p>
          <a:p>
            <a:pPr marL="342900" indent="-342900">
              <a:lnSpc>
                <a:spcPct val="90000"/>
              </a:lnSpc>
              <a:buFont typeface="Arial" panose="020B0604020202020204" pitchFamily="34" charset="0"/>
              <a:buChar char="•"/>
            </a:pPr>
            <a:r>
              <a:rPr lang="el-GR" sz="2200" dirty="0"/>
              <a:t>Παράγει </a:t>
            </a:r>
            <a:r>
              <a:rPr lang="en-US" sz="2200" dirty="0"/>
              <a:t>CO2 </a:t>
            </a:r>
            <a:r>
              <a:rPr lang="el-GR" sz="2200" dirty="0"/>
              <a:t>από </a:t>
            </a:r>
            <a:r>
              <a:rPr lang="el-GR" sz="2200" dirty="0" smtClean="0"/>
              <a:t>γλυκόζη,</a:t>
            </a:r>
            <a:endParaRPr lang="en-US" sz="2200" dirty="0"/>
          </a:p>
          <a:p>
            <a:pPr marL="342900" indent="-342900">
              <a:lnSpc>
                <a:spcPct val="90000"/>
              </a:lnSpc>
              <a:buFont typeface="Arial" panose="020B0604020202020204" pitchFamily="34" charset="0"/>
              <a:buChar char="•"/>
            </a:pPr>
            <a:r>
              <a:rPr lang="el-GR" sz="2200" dirty="0"/>
              <a:t>Αντοχή σε </a:t>
            </a:r>
            <a:r>
              <a:rPr lang="el-GR" sz="2200" dirty="0" smtClean="0"/>
              <a:t>αντιβιοτικά,</a:t>
            </a:r>
            <a:endParaRPr lang="en-US" sz="2200" dirty="0"/>
          </a:p>
          <a:p>
            <a:pPr marL="342900" indent="-342900">
              <a:lnSpc>
                <a:spcPct val="90000"/>
              </a:lnSpc>
              <a:buFont typeface="Arial" panose="020B0604020202020204" pitchFamily="34" charset="0"/>
              <a:buChar char="•"/>
            </a:pPr>
            <a:r>
              <a:rPr lang="el-GR" sz="2200" dirty="0"/>
              <a:t>Καταστροφή με παστερίωση (</a:t>
            </a:r>
            <a:r>
              <a:rPr lang="en-US" sz="2200" dirty="0"/>
              <a:t>68</a:t>
            </a:r>
            <a:r>
              <a:rPr lang="en-US" sz="2200" dirty="0">
                <a:sym typeface="Symbol" pitchFamily="18" charset="2"/>
              </a:rPr>
              <a:t>C x seconds</a:t>
            </a:r>
            <a:r>
              <a:rPr lang="el-GR" sz="2200" dirty="0" smtClean="0">
                <a:sym typeface="Symbol" pitchFamily="18" charset="2"/>
              </a:rPr>
              <a:t>),</a:t>
            </a:r>
            <a:endParaRPr lang="en-US" sz="2200" dirty="0">
              <a:sym typeface="Symbol" pitchFamily="18" charset="2"/>
            </a:endParaRPr>
          </a:p>
          <a:p>
            <a:pPr marL="342900" indent="-342900">
              <a:lnSpc>
                <a:spcPct val="90000"/>
              </a:lnSpc>
              <a:buFont typeface="Arial" panose="020B0604020202020204" pitchFamily="34" charset="0"/>
              <a:buChar char="•"/>
            </a:pPr>
            <a:r>
              <a:rPr lang="el-GR" sz="2200" dirty="0">
                <a:sym typeface="Symbol" pitchFamily="18" charset="2"/>
              </a:rPr>
              <a:t>Ευαίσθητη στην ακτινοβολία </a:t>
            </a:r>
            <a:r>
              <a:rPr lang="en-US" sz="2200" dirty="0">
                <a:sym typeface="Symbol" pitchFamily="18" charset="2"/>
              </a:rPr>
              <a:t>(</a:t>
            </a:r>
            <a:r>
              <a:rPr lang="el-GR" sz="2200" dirty="0">
                <a:sym typeface="Symbol" pitchFamily="18" charset="2"/>
              </a:rPr>
              <a:t>εγκεκριμένη μέθοδος                                       για επεξεργασία ωμού κρέατος στις ΗΠΑ</a:t>
            </a:r>
            <a:r>
              <a:rPr lang="el-GR" sz="2200" dirty="0" smtClean="0">
                <a:sym typeface="Symbol" pitchFamily="18" charset="2"/>
              </a:rPr>
              <a:t>).</a:t>
            </a:r>
            <a:endParaRPr lang="en-US" sz="2200" dirty="0">
              <a:sym typeface="Symbol" pitchFamily="18" charset="2"/>
            </a:endParaRPr>
          </a:p>
          <a:p>
            <a:pPr>
              <a:lnSpc>
                <a:spcPct val="90000"/>
              </a:lnSpc>
            </a:pPr>
            <a:endParaRPr lang="en-US" sz="2200" dirty="0"/>
          </a:p>
          <a:p>
            <a:pPr>
              <a:lnSpc>
                <a:spcPct val="90000"/>
              </a:lnSpc>
            </a:pPr>
            <a:r>
              <a:rPr lang="el-GR" sz="2200" dirty="0" smtClean="0"/>
              <a:t>Συμπτώματα:</a:t>
            </a:r>
          </a:p>
          <a:p>
            <a:pPr marL="342900" indent="-342900">
              <a:lnSpc>
                <a:spcPct val="90000"/>
              </a:lnSpc>
              <a:buFont typeface="Arial" panose="020B0604020202020204" pitchFamily="34" charset="0"/>
              <a:buChar char="•"/>
            </a:pPr>
            <a:r>
              <a:rPr lang="el-GR" sz="2200" dirty="0" smtClean="0"/>
              <a:t>αιματώδη </a:t>
            </a:r>
            <a:r>
              <a:rPr lang="el-GR" sz="2200" dirty="0"/>
              <a:t>ή μη διάρροια</a:t>
            </a:r>
            <a:r>
              <a:rPr lang="en-US" sz="2200" dirty="0"/>
              <a:t>, </a:t>
            </a:r>
            <a:r>
              <a:rPr lang="el-GR" sz="2200" dirty="0" smtClean="0"/>
              <a:t>κοιλόπονος </a:t>
            </a:r>
            <a:r>
              <a:rPr lang="el-GR" sz="2200" dirty="0"/>
              <a:t>και κοιλιακές κράμπες </a:t>
            </a:r>
            <a:r>
              <a:rPr lang="en-US" sz="2200" dirty="0" smtClean="0"/>
              <a:t>,</a:t>
            </a:r>
            <a:r>
              <a:rPr lang="el-GR" sz="2200" dirty="0" smtClean="0"/>
              <a:t>νεφροπάθειες, </a:t>
            </a:r>
            <a:endParaRPr lang="en-US" sz="2200" dirty="0"/>
          </a:p>
          <a:p>
            <a:pPr marL="342900" indent="-342900">
              <a:lnSpc>
                <a:spcPct val="90000"/>
              </a:lnSpc>
              <a:buFont typeface="Arial" panose="020B0604020202020204" pitchFamily="34" charset="0"/>
              <a:buChar char="•"/>
            </a:pPr>
            <a:r>
              <a:rPr lang="el-GR" sz="2200" dirty="0"/>
              <a:t>Χρόνος επώασης </a:t>
            </a:r>
            <a:r>
              <a:rPr lang="en-US" sz="2200" dirty="0"/>
              <a:t>3-4 </a:t>
            </a:r>
            <a:r>
              <a:rPr lang="el-GR" sz="2200" dirty="0"/>
              <a:t>μέρες, διάρκεια</a:t>
            </a:r>
            <a:r>
              <a:rPr lang="en-US" sz="2200" dirty="0"/>
              <a:t> 4-10 </a:t>
            </a:r>
            <a:r>
              <a:rPr lang="el-GR" sz="2200" dirty="0" smtClean="0"/>
              <a:t>μέρες,</a:t>
            </a:r>
            <a:endParaRPr lang="en-US" sz="2200" dirty="0"/>
          </a:p>
          <a:p>
            <a:pPr marL="342900" indent="-342900">
              <a:lnSpc>
                <a:spcPct val="90000"/>
              </a:lnSpc>
              <a:buFont typeface="Arial" panose="020B0604020202020204" pitchFamily="34" charset="0"/>
              <a:buChar char="•"/>
            </a:pPr>
            <a:r>
              <a:rPr lang="el-GR" sz="2200" dirty="0"/>
              <a:t>Θνησιμότητα</a:t>
            </a:r>
            <a:r>
              <a:rPr lang="en-US" sz="2200" dirty="0"/>
              <a:t> 1</a:t>
            </a:r>
            <a:r>
              <a:rPr lang="en-US" sz="2200" dirty="0" smtClean="0"/>
              <a:t>%</a:t>
            </a:r>
            <a:r>
              <a:rPr lang="el-GR" sz="2200" dirty="0" smtClean="0"/>
              <a:t>,</a:t>
            </a:r>
            <a:endParaRPr lang="en-US" sz="2200" dirty="0"/>
          </a:p>
          <a:p>
            <a:pPr marL="342900" indent="-342900">
              <a:lnSpc>
                <a:spcPct val="90000"/>
              </a:lnSpc>
              <a:buFont typeface="Arial" panose="020B0604020202020204" pitchFamily="34" charset="0"/>
              <a:buChar char="•"/>
            </a:pPr>
            <a:r>
              <a:rPr lang="el-GR" sz="2200" dirty="0"/>
              <a:t>Μολυσματική δόση</a:t>
            </a:r>
            <a:r>
              <a:rPr lang="en-US" sz="2200" dirty="0"/>
              <a:t> &lt;100 </a:t>
            </a:r>
            <a:r>
              <a:rPr lang="en-US" sz="2200" dirty="0" err="1" smtClean="0"/>
              <a:t>cfu</a:t>
            </a:r>
            <a:r>
              <a:rPr lang="en-US" sz="2200" dirty="0" smtClean="0"/>
              <a:t>/gr</a:t>
            </a:r>
            <a:r>
              <a:rPr lang="el-GR" sz="2200" dirty="0" smtClean="0"/>
              <a:t>,</a:t>
            </a:r>
            <a:endParaRPr lang="en-US" sz="2200" dirty="0"/>
          </a:p>
          <a:p>
            <a:pPr marL="342900" indent="-342900">
              <a:lnSpc>
                <a:spcPct val="90000"/>
              </a:lnSpc>
              <a:buFont typeface="Arial" panose="020B0604020202020204" pitchFamily="34" charset="0"/>
              <a:buChar char="•"/>
            </a:pPr>
            <a:r>
              <a:rPr lang="el-GR" sz="2200" dirty="0"/>
              <a:t>Σημείωση</a:t>
            </a:r>
            <a:r>
              <a:rPr lang="en-US" sz="2200" dirty="0"/>
              <a:t>: </a:t>
            </a:r>
            <a:r>
              <a:rPr lang="el-GR" sz="2200" dirty="0"/>
              <a:t>μεταφέρεται από άτομο σε </a:t>
            </a:r>
            <a:r>
              <a:rPr lang="el-GR" sz="2200" dirty="0" smtClean="0"/>
              <a:t>άτομο!</a:t>
            </a:r>
          </a:p>
          <a:p>
            <a:pPr marL="342900" indent="-342900">
              <a:lnSpc>
                <a:spcPct val="90000"/>
              </a:lnSpc>
              <a:buFont typeface="Arial" panose="020B0604020202020204" pitchFamily="34" charset="0"/>
              <a:buChar char="•"/>
            </a:pPr>
            <a:endParaRPr lang="en-US" sz="2200" dirty="0"/>
          </a:p>
          <a:p>
            <a:pPr>
              <a:lnSpc>
                <a:spcPct val="90000"/>
              </a:lnSpc>
            </a:pPr>
            <a:r>
              <a:rPr lang="el-GR" sz="2200" dirty="0"/>
              <a:t>Προληπτικά μέτρα</a:t>
            </a:r>
            <a:r>
              <a:rPr lang="en-US" sz="2200" dirty="0"/>
              <a:t>: </a:t>
            </a:r>
            <a:r>
              <a:rPr lang="el-GR" sz="2200" dirty="0"/>
              <a:t>χλωρίωση νερού, καλό μαγείρεμα τροφίμων</a:t>
            </a:r>
            <a:endParaRPr lang="en-US" sz="22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24</a:t>
            </a:fld>
            <a:endParaRPr lang="el-GR" dirty="0"/>
          </a:p>
        </p:txBody>
      </p:sp>
    </p:spTree>
    <p:custDataLst>
      <p:tags r:id="rId1"/>
    </p:custDataLst>
    <p:extLst>
      <p:ext uri="{BB962C8B-B14F-4D97-AF65-F5344CB8AC3E}">
        <p14:creationId xmlns:p14="http://schemas.microsoft.com/office/powerpoint/2010/main" val="1441422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custDataLst>
              <p:tags r:id="rId2"/>
            </p:custDataLst>
          </p:nvPr>
        </p:nvSpPr>
        <p:spPr>
          <a:xfrm>
            <a:off x="457200" y="116632"/>
            <a:ext cx="8229600" cy="864096"/>
          </a:xfrm>
        </p:spPr>
        <p:txBody>
          <a:bodyPr>
            <a:normAutofit/>
          </a:bodyPr>
          <a:lstStyle/>
          <a:p>
            <a:pPr>
              <a:lnSpc>
                <a:spcPct val="80000"/>
              </a:lnSpc>
            </a:pPr>
            <a:r>
              <a:rPr lang="en-US" dirty="0" smtClean="0"/>
              <a:t>Yersinia </a:t>
            </a:r>
            <a:r>
              <a:rPr lang="en-US" dirty="0" err="1" smtClean="0"/>
              <a:t>enterocolitica</a:t>
            </a:r>
            <a:r>
              <a:rPr lang="en-US" dirty="0" smtClean="0"/>
              <a:t> </a:t>
            </a:r>
            <a:r>
              <a:rPr lang="el-GR" dirty="0" smtClean="0"/>
              <a:t>(1 από 3)</a:t>
            </a:r>
            <a:endParaRPr lang="el-GR" dirty="0"/>
          </a:p>
        </p:txBody>
      </p:sp>
      <p:sp>
        <p:nvSpPr>
          <p:cNvPr id="4" name="Ορθογώνιο 3" descr="Προαιρετικά αναερόβια ραβδιά της οικογένειας Εnterobacteriacae,&#10;Μεταφέρονται μέσω εντόμων στα ζώα, και από εκεί σε ζωικά τρόφιμα,&#10;Κύριο αίτιο δηλητηρίασης:  Ωμά ζωικά προϊόντα,&#10;Επικολλάται στο επιθήλιο του εντέρου και μπορεί να εισβάλει σε αυτό. &#10;Φυσιολογία:&#10;Ασυνήθιστα ψυχρότροφο(ανάπτυξη σε τέσσερις βαθμούς κελσίου, αντέχει στην κατάψυξη),&#10;Ευρύ pH ανάπτυξης (τέσσερα ως δέκα), οξυάντοχο (παραγωγή αμμωνίας και αλκαλικών ουσιών από την υδρόλυση της ουρίας),&#10;Καταστρέφεται με παστερίωση (εβδομηντα δύο βαθμούς κελσίου επί δεκαοκτώ δευτερόλεπτα) ακτινοβόληση, και με νιτρώδη άλατα, &#10;Αντέχει πέντε τοις εκατό NaCl.&#10;"/>
          <p:cNvSpPr/>
          <p:nvPr>
            <p:custDataLst>
              <p:tags r:id="rId3"/>
            </p:custDataLst>
          </p:nvPr>
        </p:nvSpPr>
        <p:spPr>
          <a:xfrm>
            <a:off x="467545" y="836712"/>
            <a:ext cx="8208912" cy="5632311"/>
          </a:xfrm>
          <a:prstGeom prst="rect">
            <a:avLst/>
          </a:prstGeom>
        </p:spPr>
        <p:txBody>
          <a:bodyPr wrap="square">
            <a:spAutoFit/>
          </a:bodyPr>
          <a:lstStyle/>
          <a:p>
            <a:pPr marL="342900" indent="-342900">
              <a:buFont typeface="Wingdings" panose="05000000000000000000" pitchFamily="2" charset="2"/>
              <a:buChar char="§"/>
            </a:pPr>
            <a:r>
              <a:rPr lang="el-GR" sz="2400" dirty="0"/>
              <a:t>Προαιρετικά αναερόβια ραβδιά της οικογένειας Ε</a:t>
            </a:r>
            <a:r>
              <a:rPr lang="en-US" sz="2400" dirty="0" err="1" smtClean="0"/>
              <a:t>nterobacteriacae</a:t>
            </a:r>
            <a:r>
              <a:rPr lang="el-GR" sz="2400" dirty="0" smtClean="0"/>
              <a:t>,</a:t>
            </a:r>
            <a:endParaRPr lang="en-US" sz="2400" dirty="0"/>
          </a:p>
          <a:p>
            <a:pPr marL="342900" indent="-342900">
              <a:buFont typeface="Wingdings" panose="05000000000000000000" pitchFamily="2" charset="2"/>
              <a:buChar char="§"/>
            </a:pPr>
            <a:r>
              <a:rPr lang="el-GR" sz="2400" dirty="0"/>
              <a:t>Μεταφέρονται μέσω εντόμων στα ζώα, και από εκεί σε ζωικά </a:t>
            </a:r>
            <a:r>
              <a:rPr lang="el-GR" sz="2400" dirty="0" smtClean="0"/>
              <a:t>τρόφιμα,</a:t>
            </a:r>
            <a:endParaRPr lang="en-US" sz="2400" dirty="0"/>
          </a:p>
          <a:p>
            <a:pPr marL="342900" indent="-342900">
              <a:buFont typeface="Wingdings" panose="05000000000000000000" pitchFamily="2" charset="2"/>
              <a:buChar char="§"/>
            </a:pPr>
            <a:r>
              <a:rPr lang="el-GR" sz="2400" dirty="0"/>
              <a:t>Κύριο αίτιο δηλητηρίασης:  Ωμά ζωικά </a:t>
            </a:r>
            <a:r>
              <a:rPr lang="el-GR" sz="2400" dirty="0" smtClean="0"/>
              <a:t>προϊόντα,</a:t>
            </a:r>
            <a:endParaRPr lang="en-US" sz="2400" dirty="0"/>
          </a:p>
          <a:p>
            <a:pPr marL="342900" indent="-342900">
              <a:buFont typeface="Wingdings" panose="05000000000000000000" pitchFamily="2" charset="2"/>
              <a:buChar char="§"/>
            </a:pPr>
            <a:r>
              <a:rPr lang="el-GR" sz="2400" dirty="0"/>
              <a:t>Επικολλάται στο επιθήλιο του εντέρου και μπορεί να εισβάλει σε </a:t>
            </a:r>
            <a:r>
              <a:rPr lang="el-GR" sz="2400" dirty="0" smtClean="0"/>
              <a:t>αυτό. </a:t>
            </a:r>
            <a:endParaRPr lang="el-GR" sz="2400" dirty="0"/>
          </a:p>
          <a:p>
            <a:r>
              <a:rPr lang="el-GR" sz="2400" dirty="0" smtClean="0"/>
              <a:t>Φυσιολογία:</a:t>
            </a:r>
            <a:endParaRPr lang="en-US" sz="2400" dirty="0"/>
          </a:p>
          <a:p>
            <a:pPr marL="342900" indent="-342900">
              <a:buFont typeface="Wingdings" panose="05000000000000000000" pitchFamily="2" charset="2"/>
              <a:buChar char="§"/>
            </a:pPr>
            <a:r>
              <a:rPr lang="el-GR" sz="2400" dirty="0"/>
              <a:t>Ασυνήθιστα </a:t>
            </a:r>
            <a:r>
              <a:rPr lang="el-GR" sz="2400" dirty="0" err="1" smtClean="0"/>
              <a:t>ψυχρότροφο</a:t>
            </a:r>
            <a:r>
              <a:rPr lang="el-GR" sz="2400" dirty="0" smtClean="0"/>
              <a:t> </a:t>
            </a:r>
            <a:r>
              <a:rPr lang="en-US" sz="2400" dirty="0" smtClean="0"/>
              <a:t>(</a:t>
            </a:r>
            <a:r>
              <a:rPr lang="el-GR" sz="2400" dirty="0"/>
              <a:t>ανάπτυξη σε </a:t>
            </a:r>
            <a:r>
              <a:rPr lang="en-US" sz="2400" dirty="0"/>
              <a:t>4</a:t>
            </a:r>
            <a:r>
              <a:rPr lang="en-US" sz="2400" dirty="0">
                <a:sym typeface="Symbol" pitchFamily="18" charset="2"/>
              </a:rPr>
              <a:t>C, </a:t>
            </a:r>
            <a:r>
              <a:rPr lang="el-GR" sz="2400" dirty="0">
                <a:sym typeface="Symbol" pitchFamily="18" charset="2"/>
              </a:rPr>
              <a:t>αντέχει στην κατάψυξη</a:t>
            </a:r>
            <a:r>
              <a:rPr lang="el-GR" sz="2400" dirty="0" smtClean="0">
                <a:sym typeface="Symbol" pitchFamily="18" charset="2"/>
              </a:rPr>
              <a:t>),</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Ευρύ </a:t>
            </a:r>
            <a:r>
              <a:rPr lang="en-US" sz="2400" dirty="0">
                <a:sym typeface="Symbol" pitchFamily="18" charset="2"/>
              </a:rPr>
              <a:t>pH </a:t>
            </a:r>
            <a:r>
              <a:rPr lang="el-GR" sz="2400" dirty="0">
                <a:sym typeface="Symbol" pitchFamily="18" charset="2"/>
              </a:rPr>
              <a:t>ανάπτυξης </a:t>
            </a:r>
            <a:r>
              <a:rPr lang="en-US" sz="2400" dirty="0">
                <a:sym typeface="Symbol" pitchFamily="18" charset="2"/>
              </a:rPr>
              <a:t>(4-10), </a:t>
            </a:r>
            <a:r>
              <a:rPr lang="el-GR" sz="2400" dirty="0" err="1">
                <a:sym typeface="Symbol" pitchFamily="18" charset="2"/>
              </a:rPr>
              <a:t>οξυάντοχο</a:t>
            </a:r>
            <a:r>
              <a:rPr lang="el-GR" sz="2400" dirty="0">
                <a:sym typeface="Symbol" pitchFamily="18" charset="2"/>
              </a:rPr>
              <a:t> (παραγωγή αμμωνίας και αλκαλικών ουσιών από την υδρόλυση της ουρίας</a:t>
            </a:r>
            <a:r>
              <a:rPr lang="el-GR" sz="2400" dirty="0" smtClean="0">
                <a:sym typeface="Symbol" pitchFamily="18" charset="2"/>
              </a:rPr>
              <a:t>),</a:t>
            </a:r>
            <a:endParaRPr lang="el-GR" sz="2400" dirty="0">
              <a:sym typeface="Symbol" pitchFamily="18" charset="2"/>
            </a:endParaRPr>
          </a:p>
          <a:p>
            <a:pPr marL="342900" indent="-342900">
              <a:buFont typeface="Wingdings" panose="05000000000000000000" pitchFamily="2" charset="2"/>
              <a:buChar char="§"/>
            </a:pPr>
            <a:r>
              <a:rPr lang="el-GR" sz="2400" dirty="0" smtClean="0">
                <a:sym typeface="Symbol" pitchFamily="18" charset="2"/>
              </a:rPr>
              <a:t>Καταστρέφεται </a:t>
            </a:r>
            <a:r>
              <a:rPr lang="el-GR" sz="2400" dirty="0">
                <a:sym typeface="Symbol" pitchFamily="18" charset="2"/>
              </a:rPr>
              <a:t>με παστερίωση (7</a:t>
            </a:r>
            <a:r>
              <a:rPr lang="en-US" sz="2400" dirty="0">
                <a:sym typeface="Symbol" pitchFamily="18" charset="2"/>
              </a:rPr>
              <a:t>2 C x 18 sec</a:t>
            </a:r>
            <a:r>
              <a:rPr lang="el-GR" sz="2400" dirty="0">
                <a:sym typeface="Symbol" pitchFamily="18" charset="2"/>
              </a:rPr>
              <a:t>) ακτινοβόληση, και με νιτρώδη </a:t>
            </a:r>
            <a:r>
              <a:rPr lang="el-GR" sz="2400" dirty="0" smtClean="0">
                <a:sym typeface="Symbol" pitchFamily="18" charset="2"/>
              </a:rPr>
              <a:t>άλατα, </a:t>
            </a:r>
            <a:endParaRPr lang="en-US" sz="2400" dirty="0">
              <a:sym typeface="Symbol" pitchFamily="18" charset="2"/>
            </a:endParaRPr>
          </a:p>
          <a:p>
            <a:pPr marL="342900" indent="-342900">
              <a:buFont typeface="Wingdings" panose="05000000000000000000" pitchFamily="2" charset="2"/>
              <a:buChar char="§"/>
            </a:pPr>
            <a:r>
              <a:rPr lang="el-GR" sz="2400" dirty="0">
                <a:sym typeface="Symbol" pitchFamily="18" charset="2"/>
              </a:rPr>
              <a:t>Αντέχει </a:t>
            </a:r>
            <a:r>
              <a:rPr lang="en-US" sz="2400" dirty="0">
                <a:sym typeface="Symbol" pitchFamily="18" charset="2"/>
              </a:rPr>
              <a:t>5% </a:t>
            </a:r>
            <a:r>
              <a:rPr lang="en-US" sz="2400" dirty="0" err="1" smtClean="0">
                <a:sym typeface="Symbol" pitchFamily="18" charset="2"/>
              </a:rPr>
              <a:t>NaCl</a:t>
            </a:r>
            <a:r>
              <a:rPr lang="el-GR" sz="2400" dirty="0" smtClean="0">
                <a:sym typeface="Symbol" pitchFamily="18" charset="2"/>
              </a:rPr>
              <a:t>.</a:t>
            </a:r>
            <a:endParaRPr lang="en-US" sz="2400" dirty="0">
              <a:sym typeface="Symbol" pitchFamily="18" charset="2"/>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3" name="Θέση αριθμού διαφάνειας 2" descr="."/>
          <p:cNvSpPr>
            <a:spLocks noGrp="1"/>
          </p:cNvSpPr>
          <p:nvPr>
            <p:ph type="sldNum" sz="quarter" idx="12"/>
          </p:nvPr>
        </p:nvSpPr>
        <p:spPr/>
        <p:txBody>
          <a:bodyPr/>
          <a:lstStyle/>
          <a:p>
            <a:fld id="{53C4726A-630D-4CB4-B088-BAB00F4188E9}" type="slidenum">
              <a:rPr lang="el-GR" smtClean="0"/>
              <a:pPr/>
              <a:t>25</a:t>
            </a:fld>
            <a:endParaRPr lang="el-GR" dirty="0"/>
          </a:p>
        </p:txBody>
      </p:sp>
    </p:spTree>
    <p:custDataLst>
      <p:tags r:id="rId1"/>
    </p:custDataLst>
    <p:extLst>
      <p:ext uri="{BB962C8B-B14F-4D97-AF65-F5344CB8AC3E}">
        <p14:creationId xmlns:p14="http://schemas.microsoft.com/office/powerpoint/2010/main" val="921474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496" y="80293"/>
            <a:ext cx="9072563" cy="972443"/>
          </a:xfrm>
        </p:spPr>
        <p:txBody>
          <a:bodyPr>
            <a:noAutofit/>
          </a:bodyPr>
          <a:lstStyle/>
          <a:p>
            <a:r>
              <a:rPr lang="en-US" dirty="0"/>
              <a:t>Yersinia </a:t>
            </a:r>
            <a:r>
              <a:rPr lang="en-US" dirty="0" err="1"/>
              <a:t>enterocolitica</a:t>
            </a:r>
            <a:r>
              <a:rPr lang="en-US" dirty="0"/>
              <a:t> </a:t>
            </a:r>
            <a:r>
              <a:rPr lang="el-GR" dirty="0" smtClean="0"/>
              <a:t>(2 </a:t>
            </a:r>
            <a:r>
              <a:rPr lang="el-GR" dirty="0"/>
              <a:t>από 3)</a:t>
            </a:r>
          </a:p>
        </p:txBody>
      </p:sp>
      <p:sp>
        <p:nvSpPr>
          <p:cNvPr id="8" name="Content Placeholder 2" descr="Χαρακτηριστικά ασθένειας: &#10;Αυτό περιοριζόμενη διάρροια (γαστρεντερίτιδα), πυρετός, κοιλόπονος, κυρίως σε μικρά παιδιά,&#10;Μολυσματική δόση: μεγαλύτερη των δέκα χιλιάδων cfu/gr,&#10;Σημείωση: Αν περάσει στην κυκλοφορία του αίματος (βακτηριαιμία) η θνησιμότητα είναι τριάντα με εξήντα τοις εκατό,&#10;Ίσως προκαλέσει αυτό άνοσες ασθένειες (αρθρίτιδα, υπό/υπερθυρεοειδισμό). &#10;"/>
          <p:cNvSpPr>
            <a:spLocks noGrp="1"/>
          </p:cNvSpPr>
          <p:nvPr>
            <p:ph idx="4294967295"/>
          </p:nvPr>
        </p:nvSpPr>
        <p:spPr>
          <a:xfrm>
            <a:off x="467545" y="1772816"/>
            <a:ext cx="8280920" cy="3384376"/>
          </a:xfrm>
        </p:spPr>
        <p:txBody>
          <a:bodyPr>
            <a:noAutofit/>
          </a:bodyPr>
          <a:lstStyle/>
          <a:p>
            <a:pPr marL="0" indent="0">
              <a:buNone/>
            </a:pPr>
            <a:r>
              <a:rPr lang="el-GR" sz="2400" dirty="0">
                <a:sym typeface="Symbol" pitchFamily="18" charset="2"/>
              </a:rPr>
              <a:t>Χαρακτηριστικά ασθένειας</a:t>
            </a:r>
            <a:r>
              <a:rPr lang="en-US" sz="2400" dirty="0">
                <a:sym typeface="Symbol" pitchFamily="18" charset="2"/>
              </a:rPr>
              <a:t>: </a:t>
            </a:r>
            <a:endParaRPr lang="el-GR" sz="2400" dirty="0" smtClean="0">
              <a:sym typeface="Symbol" pitchFamily="18" charset="2"/>
            </a:endParaRPr>
          </a:p>
          <a:p>
            <a:pPr>
              <a:buFont typeface="Wingdings" panose="05000000000000000000" pitchFamily="2" charset="2"/>
              <a:buChar char="§"/>
            </a:pPr>
            <a:r>
              <a:rPr lang="el-GR" sz="2400" dirty="0" smtClean="0">
                <a:sym typeface="Symbol" pitchFamily="18" charset="2"/>
              </a:rPr>
              <a:t>Αυτό περιοριζόμενη </a:t>
            </a:r>
            <a:r>
              <a:rPr lang="el-GR" sz="2400" dirty="0">
                <a:sym typeface="Symbol" pitchFamily="18" charset="2"/>
              </a:rPr>
              <a:t>διάρροια </a:t>
            </a:r>
            <a:r>
              <a:rPr lang="en-US" sz="2400" dirty="0">
                <a:sym typeface="Symbol" pitchFamily="18" charset="2"/>
              </a:rPr>
              <a:t>(</a:t>
            </a:r>
            <a:r>
              <a:rPr lang="el-GR" sz="2400" dirty="0">
                <a:sym typeface="Symbol" pitchFamily="18" charset="2"/>
              </a:rPr>
              <a:t>γαστρεντερίτιδα)</a:t>
            </a:r>
            <a:r>
              <a:rPr lang="en-US" sz="2400" dirty="0">
                <a:sym typeface="Symbol" pitchFamily="18" charset="2"/>
              </a:rPr>
              <a:t>,</a:t>
            </a:r>
            <a:r>
              <a:rPr lang="el-GR" sz="2400" dirty="0">
                <a:sym typeface="Symbol" pitchFamily="18" charset="2"/>
              </a:rPr>
              <a:t> πυρετός, κοιλόπονος, κυρίως σε μικρά </a:t>
            </a:r>
            <a:r>
              <a:rPr lang="el-GR" sz="2400" dirty="0" smtClean="0">
                <a:sym typeface="Symbol" pitchFamily="18" charset="2"/>
              </a:rPr>
              <a:t>παιδιά</a:t>
            </a:r>
            <a:r>
              <a:rPr lang="el-GR" sz="2400" dirty="0">
                <a:sym typeface="Symbol" pitchFamily="18" charset="2"/>
              </a:rPr>
              <a:t>,</a:t>
            </a:r>
            <a:endParaRPr lang="en-US" sz="2400" dirty="0">
              <a:sym typeface="Symbol" pitchFamily="18" charset="2"/>
            </a:endParaRPr>
          </a:p>
          <a:p>
            <a:pPr>
              <a:buFont typeface="Wingdings" panose="05000000000000000000" pitchFamily="2" charset="2"/>
              <a:buChar char="§"/>
            </a:pPr>
            <a:r>
              <a:rPr lang="el-GR" sz="2400" dirty="0">
                <a:sym typeface="Symbol" pitchFamily="18" charset="2"/>
              </a:rPr>
              <a:t>Μολυσματική δόση</a:t>
            </a:r>
            <a:r>
              <a:rPr lang="en-US" sz="2400" dirty="0">
                <a:sym typeface="Symbol" pitchFamily="18" charset="2"/>
              </a:rPr>
              <a:t>: &gt;10000 </a:t>
            </a:r>
            <a:r>
              <a:rPr lang="en-US" sz="2400" dirty="0" err="1" smtClean="0">
                <a:sym typeface="Symbol" pitchFamily="18" charset="2"/>
              </a:rPr>
              <a:t>cfu</a:t>
            </a:r>
            <a:r>
              <a:rPr lang="en-US" sz="2400" dirty="0" smtClean="0">
                <a:sym typeface="Symbol" pitchFamily="18" charset="2"/>
              </a:rPr>
              <a:t>/gr</a:t>
            </a:r>
            <a:r>
              <a:rPr lang="el-GR" sz="2400" dirty="0" smtClean="0">
                <a:sym typeface="Symbol" pitchFamily="18" charset="2"/>
              </a:rPr>
              <a:t>,</a:t>
            </a:r>
            <a:endParaRPr lang="en-US" sz="2400" dirty="0">
              <a:sym typeface="Symbol" pitchFamily="18" charset="2"/>
            </a:endParaRPr>
          </a:p>
          <a:p>
            <a:pPr>
              <a:buFont typeface="Wingdings" panose="05000000000000000000" pitchFamily="2" charset="2"/>
              <a:buChar char="§"/>
            </a:pPr>
            <a:r>
              <a:rPr lang="el-GR" sz="2400" dirty="0">
                <a:sym typeface="Symbol" pitchFamily="18" charset="2"/>
              </a:rPr>
              <a:t>Σημείωση</a:t>
            </a:r>
            <a:r>
              <a:rPr lang="en-US" sz="2400" dirty="0">
                <a:sym typeface="Symbol" pitchFamily="18" charset="2"/>
              </a:rPr>
              <a:t>: </a:t>
            </a:r>
            <a:r>
              <a:rPr lang="el-GR" sz="2400" dirty="0">
                <a:sym typeface="Symbol" pitchFamily="18" charset="2"/>
              </a:rPr>
              <a:t>Αν περάσει στην κυκλοφορία του αίματος </a:t>
            </a:r>
            <a:r>
              <a:rPr lang="el-GR" sz="2400" dirty="0" smtClean="0">
                <a:sym typeface="Symbol" pitchFamily="18" charset="2"/>
              </a:rPr>
              <a:t>(βακτηριαιμία) </a:t>
            </a:r>
            <a:r>
              <a:rPr lang="el-GR" sz="2400" dirty="0">
                <a:sym typeface="Symbol" pitchFamily="18" charset="2"/>
              </a:rPr>
              <a:t>η θνησιμότητα είναι </a:t>
            </a:r>
            <a:r>
              <a:rPr lang="en-US" sz="2400" dirty="0">
                <a:sym typeface="Symbol" pitchFamily="18" charset="2"/>
              </a:rPr>
              <a:t>30-60</a:t>
            </a:r>
            <a:r>
              <a:rPr lang="en-US" sz="2400" dirty="0" smtClean="0">
                <a:sym typeface="Symbol" pitchFamily="18" charset="2"/>
              </a:rPr>
              <a:t>%</a:t>
            </a:r>
            <a:r>
              <a:rPr lang="el-GR" sz="2400" dirty="0" smtClean="0">
                <a:sym typeface="Symbol" pitchFamily="18" charset="2"/>
              </a:rPr>
              <a:t>,</a:t>
            </a:r>
            <a:endParaRPr lang="el-GR" sz="2400" dirty="0">
              <a:sym typeface="Symbol" pitchFamily="18" charset="2"/>
            </a:endParaRPr>
          </a:p>
          <a:p>
            <a:pPr>
              <a:buFont typeface="Wingdings" panose="05000000000000000000" pitchFamily="2" charset="2"/>
              <a:buChar char="§"/>
            </a:pPr>
            <a:r>
              <a:rPr lang="el-GR" sz="2400" dirty="0" smtClean="0">
                <a:sym typeface="Symbol" pitchFamily="18" charset="2"/>
              </a:rPr>
              <a:t>Ίσως </a:t>
            </a:r>
            <a:r>
              <a:rPr lang="el-GR" sz="2400" dirty="0">
                <a:sym typeface="Symbol" pitchFamily="18" charset="2"/>
              </a:rPr>
              <a:t>προκαλέσει </a:t>
            </a:r>
            <a:r>
              <a:rPr lang="el-GR" sz="2400" dirty="0" smtClean="0">
                <a:sym typeface="Symbol" pitchFamily="18" charset="2"/>
              </a:rPr>
              <a:t>αυτό άνοσες ασθένειες </a:t>
            </a:r>
            <a:r>
              <a:rPr lang="el-GR" sz="2400" dirty="0">
                <a:sym typeface="Symbol" pitchFamily="18" charset="2"/>
              </a:rPr>
              <a:t>(αρθρίτιδα, </a:t>
            </a:r>
            <a:r>
              <a:rPr lang="el-GR" sz="2400" dirty="0" smtClean="0">
                <a:sym typeface="Symbol" pitchFamily="18" charset="2"/>
              </a:rPr>
              <a:t>υπό/υπερθυρεοειδισμό). </a:t>
            </a:r>
            <a:endParaRPr lang="en-US" sz="2400" dirty="0">
              <a:sym typeface="Symbol" pitchFamily="18" charset="2"/>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26</a:t>
            </a:fld>
            <a:endParaRPr lang="el-GR" dirty="0"/>
          </a:p>
        </p:txBody>
      </p:sp>
    </p:spTree>
    <p:custDataLst>
      <p:tags r:id="rId1"/>
    </p:custDataLst>
    <p:extLst>
      <p:ext uri="{BB962C8B-B14F-4D97-AF65-F5344CB8AC3E}">
        <p14:creationId xmlns:p14="http://schemas.microsoft.com/office/powerpoint/2010/main" val="2092168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Yersinia </a:t>
            </a:r>
            <a:r>
              <a:rPr lang="en-US" dirty="0" err="1"/>
              <a:t>enterocolitica</a:t>
            </a:r>
            <a:r>
              <a:rPr lang="en-US" dirty="0"/>
              <a:t> </a:t>
            </a:r>
            <a:r>
              <a:rPr lang="el-GR" dirty="0" smtClean="0"/>
              <a:t>(3 </a:t>
            </a:r>
            <a:r>
              <a:rPr lang="el-GR" dirty="0"/>
              <a:t>από 3)</a:t>
            </a:r>
          </a:p>
        </p:txBody>
      </p:sp>
      <p:pic>
        <p:nvPicPr>
          <p:cNvPr id="11" name="Picture 4" descr="Εικόνα, Εμφάνιση της Y. enterocolitica σε τρόφιμα (από Food Microbiology: An Introduction. TJ Montville, KR Matthews, ASM Press, 2005)&#10;&#10;&#10;"/>
          <p:cNvPicPr>
            <a:picLocks noGrp="1" noChangeAspect="1" noChangeArrowheads="1"/>
          </p:cNvPicPr>
          <p:nvPr>
            <p:ph sz="half" idx="4294967295"/>
          </p:nvPr>
        </p:nvPicPr>
        <p:blipFill>
          <a:blip r:embed="rId4" cstate="print"/>
          <a:srcRect/>
          <a:stretch>
            <a:fillRect/>
          </a:stretch>
        </p:blipFill>
        <p:spPr>
          <a:xfrm>
            <a:off x="360040" y="1700808"/>
            <a:ext cx="8460432" cy="4260755"/>
          </a:xfrm>
          <a:prstGeom prst="rect">
            <a:avLst/>
          </a:prstGeom>
          <a:noFill/>
          <a:ln/>
        </p:spPr>
      </p:pic>
      <p:sp>
        <p:nvSpPr>
          <p:cNvPr id="6" name="Rectangle 4" descr="."/>
          <p:cNvSpPr txBox="1">
            <a:spLocks noChangeArrowheads="1"/>
          </p:cNvSpPr>
          <p:nvPr/>
        </p:nvSpPr>
        <p:spPr>
          <a:xfrm>
            <a:off x="395536" y="1052736"/>
            <a:ext cx="8280920" cy="504056"/>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None/>
            </a:pPr>
            <a:r>
              <a:rPr lang="el-GR" sz="2200" dirty="0"/>
              <a:t>Εμφάνιση της </a:t>
            </a:r>
            <a:r>
              <a:rPr lang="en-US" sz="2200" dirty="0"/>
              <a:t>Y. </a:t>
            </a:r>
            <a:r>
              <a:rPr lang="en-US" sz="2200" dirty="0" err="1"/>
              <a:t>enterocolitica</a:t>
            </a:r>
            <a:r>
              <a:rPr lang="en-US" sz="2200" dirty="0"/>
              <a:t> </a:t>
            </a:r>
            <a:r>
              <a:rPr lang="el-GR" sz="2200" dirty="0"/>
              <a:t>σε </a:t>
            </a:r>
            <a:r>
              <a:rPr lang="el-GR" sz="2200" dirty="0" smtClean="0"/>
              <a:t>τρόφιμα (από </a:t>
            </a:r>
            <a:r>
              <a:rPr lang="el-GR" sz="2200" dirty="0" err="1" smtClean="0"/>
              <a:t>Food</a:t>
            </a:r>
            <a:r>
              <a:rPr lang="el-GR" sz="2200" dirty="0" smtClean="0"/>
              <a:t> </a:t>
            </a:r>
            <a:r>
              <a:rPr lang="el-GR" sz="2200" dirty="0" err="1" smtClean="0"/>
              <a:t>Microbiology</a:t>
            </a:r>
            <a:r>
              <a:rPr lang="el-GR" sz="2200" dirty="0" smtClean="0"/>
              <a:t>: </a:t>
            </a:r>
            <a:r>
              <a:rPr lang="el-GR" sz="2200" dirty="0" err="1" smtClean="0"/>
              <a:t>An</a:t>
            </a:r>
            <a:r>
              <a:rPr lang="el-GR" sz="2200" dirty="0" smtClean="0"/>
              <a:t> </a:t>
            </a:r>
            <a:r>
              <a:rPr lang="el-GR" sz="2200" dirty="0" err="1" smtClean="0"/>
              <a:t>Introduction</a:t>
            </a:r>
            <a:r>
              <a:rPr lang="en-US" sz="2200" dirty="0" smtClean="0"/>
              <a:t>. TJ Montville, KR Matthews, ASM Press, 2005)</a:t>
            </a:r>
          </a:p>
          <a:p>
            <a:pPr>
              <a:lnSpc>
                <a:spcPct val="90000"/>
              </a:lnSpc>
              <a:buFont typeface="Wingdings" pitchFamily="2" charset="2"/>
              <a:buNone/>
            </a:pPr>
            <a:endParaRPr lang="en-US" sz="22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27</a:t>
            </a:fld>
            <a:endParaRPr lang="el-GR" dirty="0"/>
          </a:p>
        </p:txBody>
      </p:sp>
    </p:spTree>
    <p:custDataLst>
      <p:tags r:id="rId1"/>
    </p:custDataLst>
    <p:extLst>
      <p:ext uri="{BB962C8B-B14F-4D97-AF65-F5344CB8AC3E}">
        <p14:creationId xmlns:p14="http://schemas.microsoft.com/office/powerpoint/2010/main" val="4039187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err="1" smtClean="0"/>
              <a:t>Shigella</a:t>
            </a:r>
            <a:r>
              <a:rPr lang="el-GR" dirty="0" smtClean="0"/>
              <a:t> (1 από 3)</a:t>
            </a:r>
            <a:endParaRPr lang="el-GR" dirty="0"/>
          </a:p>
        </p:txBody>
      </p:sp>
      <p:sp>
        <p:nvSpPr>
          <p:cNvPr id="6" name="Rectangle 4" descr="Shigella (S. sonnei, S. dysenteriae, S. flexneri, S. bodii).&#10;&#10;Ραβδιά της Οικ. Enterobacteriacae, παρόμοια με την Escherichia and Salmonella,&#10;Ζυμώνουν τη λακτόζη (τα μόνα στην οικογένεια  Enterobacteriacae),&#10;Αναστέλλονται με τέσσερα τοις εκατό NaCl, όξινο pH (αν και επιβιώνουν σε  pH δύο ως τρεία για κάποιες ώρες),&#10;Ευαίσθητα σε θέρμανση και ακτινοβολία, &#10;Επιβιώνουν καλύτερα υπό ψύξη/κατάψυξη, παρά σε θερμοκρασία δωματίου!&#10;Πηγές: σε διάφορα τρόφιμα.&#10;Μόλυνση τροφίμων συνήθως μέσω μολυσμένων χεριών ή νερού μολυσμένου με κόπρανα&#10;"/>
          <p:cNvSpPr txBox="1">
            <a:spLocks noChangeArrowheads="1"/>
          </p:cNvSpPr>
          <p:nvPr>
            <p:custDataLst>
              <p:tags r:id="rId3"/>
            </p:custDataLst>
          </p:nvPr>
        </p:nvSpPr>
        <p:spPr>
          <a:xfrm>
            <a:off x="467545" y="908720"/>
            <a:ext cx="8280920" cy="5472608"/>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Wingdings" pitchFamily="2" charset="2"/>
              <a:buNone/>
            </a:pPr>
            <a:r>
              <a:rPr lang="en-US" sz="2400" dirty="0" err="1"/>
              <a:t>Shigella</a:t>
            </a:r>
            <a:r>
              <a:rPr lang="en-US" sz="2400" dirty="0"/>
              <a:t> (S. </a:t>
            </a:r>
            <a:r>
              <a:rPr lang="en-US" sz="2400" dirty="0" err="1"/>
              <a:t>sonnei</a:t>
            </a:r>
            <a:r>
              <a:rPr lang="en-US" sz="2400" dirty="0"/>
              <a:t>, S. </a:t>
            </a:r>
            <a:r>
              <a:rPr lang="en-US" sz="2400" dirty="0" err="1"/>
              <a:t>dysenteriae</a:t>
            </a:r>
            <a:r>
              <a:rPr lang="en-US" sz="2400" dirty="0"/>
              <a:t>, S. </a:t>
            </a:r>
            <a:r>
              <a:rPr lang="en-US" sz="2400" dirty="0" err="1"/>
              <a:t>flexneri</a:t>
            </a:r>
            <a:r>
              <a:rPr lang="en-US" sz="2400" dirty="0"/>
              <a:t>, S. </a:t>
            </a:r>
            <a:r>
              <a:rPr lang="en-US" sz="2400" dirty="0" err="1"/>
              <a:t>bodii</a:t>
            </a:r>
            <a:r>
              <a:rPr lang="en-US" sz="2400" dirty="0" smtClean="0"/>
              <a:t>)</a:t>
            </a:r>
            <a:r>
              <a:rPr lang="el-GR" sz="2400" dirty="0" smtClean="0"/>
              <a:t>.</a:t>
            </a:r>
            <a:endParaRPr lang="en-US" sz="2400" dirty="0"/>
          </a:p>
          <a:p>
            <a:pPr>
              <a:lnSpc>
                <a:spcPct val="80000"/>
              </a:lnSpc>
              <a:buFont typeface="Wingdings" pitchFamily="2" charset="2"/>
              <a:buNone/>
            </a:pPr>
            <a:endParaRPr lang="en-US" sz="2400" dirty="0"/>
          </a:p>
          <a:p>
            <a:pPr>
              <a:lnSpc>
                <a:spcPct val="80000"/>
              </a:lnSpc>
            </a:pPr>
            <a:r>
              <a:rPr lang="el-GR" sz="2400" dirty="0"/>
              <a:t>Ραβδιά της Οικ. </a:t>
            </a:r>
            <a:r>
              <a:rPr lang="en-US" sz="2400" dirty="0" err="1"/>
              <a:t>Enterobacteriacae</a:t>
            </a:r>
            <a:r>
              <a:rPr lang="en-US" sz="2400" dirty="0"/>
              <a:t>, </a:t>
            </a:r>
            <a:r>
              <a:rPr lang="el-GR" sz="2400" dirty="0"/>
              <a:t>παρόμοια με την</a:t>
            </a:r>
            <a:r>
              <a:rPr lang="en-US" sz="2400" dirty="0"/>
              <a:t> Escherichia and </a:t>
            </a:r>
            <a:r>
              <a:rPr lang="en-US" sz="2400" dirty="0" smtClean="0"/>
              <a:t>Salmonella</a:t>
            </a:r>
            <a:r>
              <a:rPr lang="el-GR" sz="2400" dirty="0" smtClean="0"/>
              <a:t>,</a:t>
            </a:r>
            <a:endParaRPr lang="en-US" sz="2400" dirty="0"/>
          </a:p>
          <a:p>
            <a:pPr>
              <a:lnSpc>
                <a:spcPct val="80000"/>
              </a:lnSpc>
            </a:pPr>
            <a:r>
              <a:rPr lang="el-GR" sz="2400" dirty="0"/>
              <a:t>Ζυμώνουν τη λακτόζη</a:t>
            </a:r>
            <a:r>
              <a:rPr lang="en-US" sz="2400" dirty="0"/>
              <a:t> (</a:t>
            </a:r>
            <a:r>
              <a:rPr lang="el-GR" sz="2400" dirty="0"/>
              <a:t>τα μόνα στην οικογένεια  </a:t>
            </a:r>
            <a:r>
              <a:rPr lang="en-US" sz="2400" dirty="0" err="1"/>
              <a:t>Enterobacteriacae</a:t>
            </a:r>
            <a:r>
              <a:rPr lang="en-US" sz="2400" dirty="0" smtClean="0"/>
              <a:t>)</a:t>
            </a:r>
            <a:r>
              <a:rPr lang="el-GR" sz="2400" dirty="0" smtClean="0"/>
              <a:t>,</a:t>
            </a:r>
            <a:endParaRPr lang="en-US" sz="2400" dirty="0"/>
          </a:p>
          <a:p>
            <a:pPr>
              <a:lnSpc>
                <a:spcPct val="80000"/>
              </a:lnSpc>
            </a:pPr>
            <a:r>
              <a:rPr lang="el-GR" sz="2400" dirty="0"/>
              <a:t>Αναστέλλονται με </a:t>
            </a:r>
            <a:r>
              <a:rPr lang="en-US" sz="2400" dirty="0"/>
              <a:t>4% </a:t>
            </a:r>
            <a:r>
              <a:rPr lang="en-US" sz="2400" dirty="0" err="1"/>
              <a:t>NaCl</a:t>
            </a:r>
            <a:r>
              <a:rPr lang="en-US" sz="2400" dirty="0"/>
              <a:t>, </a:t>
            </a:r>
            <a:r>
              <a:rPr lang="el-GR" sz="2400" dirty="0"/>
              <a:t>όξινο </a:t>
            </a:r>
            <a:r>
              <a:rPr lang="en-US" sz="2400" dirty="0"/>
              <a:t>pH (</a:t>
            </a:r>
            <a:r>
              <a:rPr lang="el-GR" sz="2400" dirty="0"/>
              <a:t>αν και επιβιώνουν σε</a:t>
            </a:r>
            <a:r>
              <a:rPr lang="en-US" sz="2400" dirty="0"/>
              <a:t> pH 2-3 </a:t>
            </a:r>
            <a:r>
              <a:rPr lang="el-GR" sz="2400" dirty="0"/>
              <a:t>για κάποιες ώρες</a:t>
            </a:r>
            <a:r>
              <a:rPr lang="en-US" sz="2400" dirty="0" smtClean="0"/>
              <a:t>)</a:t>
            </a:r>
            <a:r>
              <a:rPr lang="el-GR" sz="2400" dirty="0" smtClean="0"/>
              <a:t>,</a:t>
            </a:r>
            <a:endParaRPr lang="en-US" sz="2400" dirty="0"/>
          </a:p>
          <a:p>
            <a:pPr>
              <a:lnSpc>
                <a:spcPct val="80000"/>
              </a:lnSpc>
            </a:pPr>
            <a:r>
              <a:rPr lang="el-GR" sz="2400" dirty="0"/>
              <a:t>Ευαίσθητα σε θέρμανση και </a:t>
            </a:r>
            <a:r>
              <a:rPr lang="el-GR" sz="2400" dirty="0" smtClean="0"/>
              <a:t>ακτινοβολία,</a:t>
            </a:r>
            <a:r>
              <a:rPr lang="en-US" sz="2400" dirty="0" smtClean="0"/>
              <a:t> </a:t>
            </a:r>
            <a:endParaRPr lang="en-US" sz="2400" dirty="0"/>
          </a:p>
          <a:p>
            <a:pPr>
              <a:lnSpc>
                <a:spcPct val="80000"/>
              </a:lnSpc>
            </a:pPr>
            <a:r>
              <a:rPr lang="el-GR" sz="2400" dirty="0"/>
              <a:t>Επιβιώνουν καλύτερα υπό ψύξη/κατάψυξη, παρά σε θερμοκρασία </a:t>
            </a:r>
            <a:r>
              <a:rPr lang="el-GR" sz="2400" dirty="0" smtClean="0"/>
              <a:t>δωματίου</a:t>
            </a:r>
            <a:r>
              <a:rPr lang="en-US" sz="2400" dirty="0" smtClean="0"/>
              <a:t>!</a:t>
            </a:r>
            <a:endParaRPr lang="en-US" sz="2400" dirty="0"/>
          </a:p>
          <a:p>
            <a:pPr>
              <a:lnSpc>
                <a:spcPct val="80000"/>
              </a:lnSpc>
              <a:buFont typeface="Wingdings" pitchFamily="2" charset="2"/>
              <a:buNone/>
            </a:pPr>
            <a:r>
              <a:rPr lang="el-GR" sz="2400" dirty="0"/>
              <a:t>Πηγές</a:t>
            </a:r>
            <a:r>
              <a:rPr lang="en-US" sz="2400" dirty="0"/>
              <a:t>: </a:t>
            </a:r>
            <a:r>
              <a:rPr lang="el-GR" sz="2400" dirty="0"/>
              <a:t>σε διάφορα </a:t>
            </a:r>
            <a:r>
              <a:rPr lang="el-GR" sz="2400" dirty="0" smtClean="0"/>
              <a:t>τρόφιμα.</a:t>
            </a:r>
            <a:endParaRPr lang="en-US" sz="2400" dirty="0"/>
          </a:p>
          <a:p>
            <a:pPr>
              <a:lnSpc>
                <a:spcPct val="80000"/>
              </a:lnSpc>
            </a:pPr>
            <a:r>
              <a:rPr lang="el-GR" sz="2400" dirty="0"/>
              <a:t>Μόλυνση τροφίμων συνήθως μέσω μολυσμένων χεριών ή νερού μολυσμένου με κόπρανα</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28</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err="1"/>
              <a:t>Shigella</a:t>
            </a:r>
            <a:r>
              <a:rPr lang="el-GR" dirty="0"/>
              <a:t> </a:t>
            </a:r>
            <a:r>
              <a:rPr lang="el-GR" dirty="0" smtClean="0"/>
              <a:t>(2 </a:t>
            </a:r>
            <a:r>
              <a:rPr lang="el-GR" dirty="0"/>
              <a:t>από 3)</a:t>
            </a:r>
          </a:p>
        </p:txBody>
      </p:sp>
      <p:sp>
        <p:nvSpPr>
          <p:cNvPr id="6" name="Rectangle 4" descr="Symptoms: αιματώδη, βλενώδη κόπρανα (δυσεντερία)  με κοιλόπονο και ίσως πυρετό.&#10;Χρόνος επώασης: μία ως τρείς μέρες, διάρκεια μία ως δύο εβδομάδες (αυτοπεριοριζόμενη, αν και δεν αποκλείεται χρήση αντιβιοτικών ή και εισαγωγή σε νοσοκομείο σε οξέα περιστατικά,&#10;Ανιχνεύονται σε κόπρανα εβδομάδες μετά την πάροδο της ασθένειας, &#10;Λίγα κύτταρα αρκούν για μόλυνση, δύσκολη η ανίχνευση, &#10;&#10;Πρόληψη: καλή ατομική υγιεινή, χλωρίωση νερού.&#10;"/>
          <p:cNvSpPr txBox="1">
            <a:spLocks noChangeArrowheads="1"/>
          </p:cNvSpPr>
          <p:nvPr>
            <p:custDataLst>
              <p:tags r:id="rId3"/>
            </p:custDataLst>
          </p:nvPr>
        </p:nvSpPr>
        <p:spPr>
          <a:xfrm>
            <a:off x="467545" y="1556792"/>
            <a:ext cx="8280920" cy="4077072"/>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Wingdings" pitchFamily="2" charset="2"/>
              <a:buNone/>
            </a:pPr>
            <a:r>
              <a:rPr lang="en-US" sz="2400" dirty="0"/>
              <a:t>Symptoms: </a:t>
            </a:r>
            <a:r>
              <a:rPr lang="el-GR" sz="2400" dirty="0"/>
              <a:t>αιματώδη, </a:t>
            </a:r>
            <a:r>
              <a:rPr lang="el-GR" sz="2400" dirty="0" err="1"/>
              <a:t>βλενώδη</a:t>
            </a:r>
            <a:r>
              <a:rPr lang="el-GR" sz="2400" dirty="0"/>
              <a:t> κόπρανα (δυσεντερία)  με κοιλόπονο και ίσως </a:t>
            </a:r>
            <a:r>
              <a:rPr lang="el-GR" sz="2400" dirty="0" smtClean="0"/>
              <a:t>πυρετό.</a:t>
            </a:r>
            <a:endParaRPr lang="en-US" sz="2400" dirty="0"/>
          </a:p>
          <a:p>
            <a:pPr>
              <a:lnSpc>
                <a:spcPct val="80000"/>
              </a:lnSpc>
            </a:pPr>
            <a:r>
              <a:rPr lang="el-GR" sz="2400" dirty="0"/>
              <a:t>Χρόνος επώασης</a:t>
            </a:r>
            <a:r>
              <a:rPr lang="en-US" sz="2400" dirty="0"/>
              <a:t>: 1-3 </a:t>
            </a:r>
            <a:r>
              <a:rPr lang="el-GR" sz="2400" dirty="0"/>
              <a:t>μέρες</a:t>
            </a:r>
            <a:r>
              <a:rPr lang="en-US" sz="2400" dirty="0"/>
              <a:t>, </a:t>
            </a:r>
            <a:r>
              <a:rPr lang="el-GR" sz="2400" dirty="0"/>
              <a:t>διάρκεια</a:t>
            </a:r>
            <a:r>
              <a:rPr lang="en-US" sz="2400" dirty="0"/>
              <a:t> 1-2 weeks (</a:t>
            </a:r>
            <a:r>
              <a:rPr lang="el-GR" sz="2400" dirty="0" err="1"/>
              <a:t>αυτοπεριοριζόμενη</a:t>
            </a:r>
            <a:r>
              <a:rPr lang="el-GR" sz="2400" dirty="0"/>
              <a:t>, αν και δεν αποκλείεται χρήση αντιβιοτικών ή και εισαγωγή σε νοσοκομείο σε οξέα </a:t>
            </a:r>
            <a:r>
              <a:rPr lang="el-GR" sz="2400" dirty="0" smtClean="0"/>
              <a:t>περιστατικά,</a:t>
            </a:r>
            <a:endParaRPr lang="el-GR" sz="2400" dirty="0"/>
          </a:p>
          <a:p>
            <a:pPr>
              <a:lnSpc>
                <a:spcPct val="80000"/>
              </a:lnSpc>
            </a:pPr>
            <a:r>
              <a:rPr lang="el-GR" sz="2400" dirty="0"/>
              <a:t>Ανιχνεύονται σε κόπρανα εβδομάδες μετά την πάροδο της </a:t>
            </a:r>
            <a:r>
              <a:rPr lang="el-GR" sz="2400" dirty="0" smtClean="0"/>
              <a:t>ασθένειας,</a:t>
            </a:r>
            <a:r>
              <a:rPr lang="en-US" sz="2400" dirty="0" smtClean="0"/>
              <a:t> </a:t>
            </a:r>
            <a:endParaRPr lang="en-US" sz="2400" dirty="0"/>
          </a:p>
          <a:p>
            <a:pPr>
              <a:lnSpc>
                <a:spcPct val="80000"/>
              </a:lnSpc>
            </a:pPr>
            <a:r>
              <a:rPr lang="el-GR" sz="2400" dirty="0"/>
              <a:t>Λίγα κύτταρα αρκούν για μόλυνση, δύσκολη η </a:t>
            </a:r>
            <a:r>
              <a:rPr lang="el-GR" sz="2400" dirty="0" smtClean="0"/>
              <a:t>ανίχνευση, </a:t>
            </a:r>
            <a:endParaRPr lang="en-US" sz="2400" dirty="0"/>
          </a:p>
          <a:p>
            <a:pPr>
              <a:lnSpc>
                <a:spcPct val="80000"/>
              </a:lnSpc>
              <a:buFont typeface="Wingdings" pitchFamily="2" charset="2"/>
              <a:buNone/>
            </a:pPr>
            <a:endParaRPr lang="en-US" sz="2400" dirty="0"/>
          </a:p>
          <a:p>
            <a:pPr>
              <a:lnSpc>
                <a:spcPct val="80000"/>
              </a:lnSpc>
              <a:buFont typeface="Wingdings" pitchFamily="2" charset="2"/>
              <a:buNone/>
            </a:pPr>
            <a:r>
              <a:rPr lang="el-GR" sz="2400" dirty="0"/>
              <a:t>Πρόληψη</a:t>
            </a:r>
            <a:r>
              <a:rPr lang="en-US" sz="2400" dirty="0"/>
              <a:t>: </a:t>
            </a:r>
            <a:r>
              <a:rPr lang="el-GR" sz="2400" dirty="0"/>
              <a:t>καλή ατομική υγιεινή, χλωρίωση </a:t>
            </a:r>
            <a:r>
              <a:rPr lang="el-GR" sz="2400" dirty="0" smtClean="0"/>
              <a:t>νερού.</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29</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3" descr="εικόνα Λογότυπο Επιχειρησιακού Προγράμματος Εκπαίδευση και Δια βίου Μάθηση">
            <a:hlinkClick r:id="rId4"/>
          </p:cNvPr>
          <p:cNvPicPr>
            <a:picLocks noChangeAspect="1" noChangeArrowheads="1"/>
          </p:cNvPicPr>
          <p:nvPr/>
        </p:nvPicPr>
        <p:blipFill>
          <a:blip r:embed="rId5" cstate="print"/>
          <a:srcRect/>
          <a:stretch>
            <a:fillRect/>
          </a:stretch>
        </p:blipFill>
        <p:spPr bwMode="auto">
          <a:xfrm>
            <a:off x="1332312" y="5055064"/>
            <a:ext cx="6480048" cy="1542288"/>
          </a:xfrm>
          <a:prstGeom prst="rect">
            <a:avLst/>
          </a:prstGeom>
          <a:noFill/>
        </p:spPr>
      </p:pic>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spTree>
    <p:custDataLst>
      <p:tags r:id="rId1"/>
    </p:custDataLst>
    <p:extLst>
      <p:ext uri="{BB962C8B-B14F-4D97-AF65-F5344CB8AC3E}">
        <p14:creationId xmlns:p14="http://schemas.microsoft.com/office/powerpoint/2010/main" val="1628661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64807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err="1"/>
              <a:t>Shigella</a:t>
            </a:r>
            <a:r>
              <a:rPr lang="el-GR" dirty="0"/>
              <a:t> </a:t>
            </a:r>
            <a:r>
              <a:rPr lang="el-GR" dirty="0" smtClean="0"/>
              <a:t>(3 </a:t>
            </a:r>
            <a:r>
              <a:rPr lang="el-GR" dirty="0"/>
              <a:t>από 3)</a:t>
            </a:r>
          </a:p>
        </p:txBody>
      </p:sp>
      <p:pic>
        <p:nvPicPr>
          <p:cNvPr id="9" name="Picture 4" descr="Εικόνα, Shigella outbreaks and food sources(από Food Microbiology: An Introduction. TJ Montville, KR Matthews, ASM Press, 2005)&#10;&#10;&#10;"/>
          <p:cNvPicPr>
            <a:picLocks noGrp="1" noChangeAspect="1" noChangeArrowheads="1"/>
          </p:cNvPicPr>
          <p:nvPr>
            <p:ph sz="half" idx="4294967295"/>
          </p:nvPr>
        </p:nvPicPr>
        <p:blipFill>
          <a:blip r:embed="rId5" cstate="print"/>
          <a:srcRect/>
          <a:stretch>
            <a:fillRect/>
          </a:stretch>
        </p:blipFill>
        <p:spPr>
          <a:xfrm>
            <a:off x="467544" y="1484784"/>
            <a:ext cx="8172400" cy="4831827"/>
          </a:xfrm>
          <a:prstGeom prst="rect">
            <a:avLst/>
          </a:prstGeom>
          <a:noFill/>
          <a:ln/>
        </p:spPr>
      </p:pic>
      <p:sp>
        <p:nvSpPr>
          <p:cNvPr id="2" name="Ορθογώνιο 1" descr="."/>
          <p:cNvSpPr/>
          <p:nvPr>
            <p:custDataLst>
              <p:tags r:id="rId3"/>
            </p:custDataLst>
          </p:nvPr>
        </p:nvSpPr>
        <p:spPr>
          <a:xfrm>
            <a:off x="395536" y="836712"/>
            <a:ext cx="8280920" cy="1006429"/>
          </a:xfrm>
          <a:prstGeom prst="rect">
            <a:avLst/>
          </a:prstGeom>
        </p:spPr>
        <p:txBody>
          <a:bodyPr wrap="square">
            <a:spAutoFit/>
          </a:bodyPr>
          <a:lstStyle/>
          <a:p>
            <a:pPr>
              <a:lnSpc>
                <a:spcPct val="90000"/>
              </a:lnSpc>
            </a:pPr>
            <a:r>
              <a:rPr lang="en-US" sz="2200" dirty="0" err="1"/>
              <a:t>Shigella</a:t>
            </a:r>
            <a:r>
              <a:rPr lang="en-US" sz="2200" dirty="0"/>
              <a:t> outbreaks and food </a:t>
            </a:r>
            <a:r>
              <a:rPr lang="en-US" sz="2200" dirty="0" smtClean="0"/>
              <a:t>sources</a:t>
            </a:r>
            <a:r>
              <a:rPr lang="el-GR" sz="2200" dirty="0" smtClean="0"/>
              <a:t>(από </a:t>
            </a:r>
            <a:r>
              <a:rPr lang="el-GR" sz="2200" dirty="0" err="1" smtClean="0"/>
              <a:t>Food</a:t>
            </a:r>
            <a:r>
              <a:rPr lang="el-GR" sz="2200" dirty="0" smtClean="0"/>
              <a:t> </a:t>
            </a:r>
            <a:r>
              <a:rPr lang="el-GR" sz="2200" dirty="0" err="1" smtClean="0"/>
              <a:t>Microbiology</a:t>
            </a:r>
            <a:r>
              <a:rPr lang="el-GR" sz="2200" dirty="0" smtClean="0"/>
              <a:t>: </a:t>
            </a:r>
            <a:r>
              <a:rPr lang="el-GR" sz="2200" dirty="0" err="1" smtClean="0"/>
              <a:t>An</a:t>
            </a:r>
            <a:r>
              <a:rPr lang="el-GR" sz="2200" dirty="0" smtClean="0"/>
              <a:t> </a:t>
            </a:r>
            <a:r>
              <a:rPr lang="el-GR" sz="2200" dirty="0" err="1" smtClean="0"/>
              <a:t>Introduction</a:t>
            </a:r>
            <a:r>
              <a:rPr lang="en-US" sz="2200" dirty="0" smtClean="0"/>
              <a:t>. TJ Montville, KR Matthews, ASM Press, 2005)</a:t>
            </a:r>
          </a:p>
          <a:p>
            <a:pPr>
              <a:lnSpc>
                <a:spcPct val="90000"/>
              </a:lnSpc>
              <a:buFont typeface="Wingdings" pitchFamily="2" charset="2"/>
              <a:buNone/>
            </a:pPr>
            <a:endParaRPr lang="en-US" sz="22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30</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smtClean="0"/>
              <a:t>Vibrio</a:t>
            </a:r>
            <a:r>
              <a:rPr lang="el-GR" dirty="0" smtClean="0"/>
              <a:t> (1 από 2)</a:t>
            </a:r>
            <a:endParaRPr lang="el-GR" dirty="0"/>
          </a:p>
        </p:txBody>
      </p:sp>
      <p:sp>
        <p:nvSpPr>
          <p:cNvPr id="2" name="Ορθογώνιο 1" descr="Vibrio (V. parahaemolyticus, V. cholerae).&#10;&#10;Μέρος της μικροχλωρίδας υδάτων,&#10;Βρίσκεται στο πενήντα τοις εκατό των αλιευμάτων,&#10;Υψηλοί πληθυσμοί το καλοκαίρι (ευαίσθητο στο κρύο),&#10;Θανάτωση με θέρμανση στους εξήντα βαθμούς κελσίου για λίγα λεπτά, &#10;Ευαίσθητα σε ακτινοβολία, υδροστατικές πιέσεις, καρυκεύματα και συντηρητικά,&#10;V. cholerae προκαλεί χολέρα, (κίνδυνος επiδημίας!) μέσω της τοξίνης της χολέρας (CT),&#10;Συμπτώματα: εκρηκτική υδατώδη διάρροια  με βλέννα και εμφάνιση «κόκκων ρυζιού» στα κόπρανα, κοιλιακός πόνος, εμετός, &#10;Χρόνος επώασης: αρκετές ώρες έως ημέρες (ανάλογα με τον αρχικό πληθυσμό).&#10;"/>
          <p:cNvSpPr/>
          <p:nvPr>
            <p:custDataLst>
              <p:tags r:id="rId3"/>
            </p:custDataLst>
          </p:nvPr>
        </p:nvSpPr>
        <p:spPr>
          <a:xfrm>
            <a:off x="467544" y="1086991"/>
            <a:ext cx="8208912" cy="5078313"/>
          </a:xfrm>
          <a:prstGeom prst="rect">
            <a:avLst/>
          </a:prstGeom>
        </p:spPr>
        <p:txBody>
          <a:bodyPr wrap="square">
            <a:spAutoFit/>
          </a:bodyPr>
          <a:lstStyle/>
          <a:p>
            <a:pPr>
              <a:lnSpc>
                <a:spcPct val="90000"/>
              </a:lnSpc>
              <a:buFont typeface="Wingdings" pitchFamily="2" charset="2"/>
              <a:buNone/>
            </a:pPr>
            <a:r>
              <a:rPr lang="en-US" sz="2400" dirty="0"/>
              <a:t>Vibrio (V. </a:t>
            </a:r>
            <a:r>
              <a:rPr lang="en-US" sz="2400" dirty="0" err="1"/>
              <a:t>parahaemolyticus</a:t>
            </a:r>
            <a:r>
              <a:rPr lang="en-US" sz="2400" dirty="0"/>
              <a:t>, V. </a:t>
            </a:r>
            <a:r>
              <a:rPr lang="en-US" sz="2400" dirty="0" err="1"/>
              <a:t>cholerae</a:t>
            </a:r>
            <a:r>
              <a:rPr lang="en-US" sz="2400" dirty="0" smtClean="0"/>
              <a:t>)</a:t>
            </a:r>
            <a:r>
              <a:rPr lang="el-GR" sz="2400" dirty="0" smtClean="0"/>
              <a:t>.</a:t>
            </a:r>
            <a:endParaRPr lang="en-US" sz="2400" dirty="0"/>
          </a:p>
          <a:p>
            <a:pPr>
              <a:lnSpc>
                <a:spcPct val="90000"/>
              </a:lnSpc>
            </a:pPr>
            <a:endParaRPr lang="en-US" sz="2400" dirty="0"/>
          </a:p>
          <a:p>
            <a:pPr marL="342900" indent="-342900">
              <a:lnSpc>
                <a:spcPct val="90000"/>
              </a:lnSpc>
              <a:buFont typeface="Wingdings" panose="05000000000000000000" pitchFamily="2" charset="2"/>
              <a:buChar char="§"/>
            </a:pPr>
            <a:r>
              <a:rPr lang="el-GR" sz="2400" dirty="0"/>
              <a:t>Μέρος της </a:t>
            </a:r>
            <a:r>
              <a:rPr lang="el-GR" sz="2400" dirty="0" err="1"/>
              <a:t>μικροχλωρίδας</a:t>
            </a:r>
            <a:r>
              <a:rPr lang="el-GR" sz="2400" dirty="0"/>
              <a:t> </a:t>
            </a:r>
            <a:r>
              <a:rPr lang="el-GR" sz="2400" dirty="0" smtClean="0"/>
              <a:t>υδάτων,</a:t>
            </a:r>
            <a:endParaRPr lang="el-GR" sz="2400" dirty="0"/>
          </a:p>
          <a:p>
            <a:pPr marL="342900" indent="-342900">
              <a:lnSpc>
                <a:spcPct val="90000"/>
              </a:lnSpc>
              <a:buFont typeface="Wingdings" panose="05000000000000000000" pitchFamily="2" charset="2"/>
              <a:buChar char="§"/>
            </a:pPr>
            <a:r>
              <a:rPr lang="el-GR" sz="2400" dirty="0"/>
              <a:t>Βρίσκεται στο </a:t>
            </a:r>
            <a:r>
              <a:rPr lang="en-US" sz="2400" dirty="0"/>
              <a:t>50% </a:t>
            </a:r>
            <a:r>
              <a:rPr lang="el-GR" sz="2400" dirty="0"/>
              <a:t>των </a:t>
            </a:r>
            <a:r>
              <a:rPr lang="el-GR" sz="2400" dirty="0" smtClean="0"/>
              <a:t>αλιευμάτων,</a:t>
            </a:r>
            <a:endParaRPr lang="en-US" sz="2400" dirty="0"/>
          </a:p>
          <a:p>
            <a:pPr marL="342900" indent="-342900">
              <a:lnSpc>
                <a:spcPct val="90000"/>
              </a:lnSpc>
              <a:buFont typeface="Wingdings" panose="05000000000000000000" pitchFamily="2" charset="2"/>
              <a:buChar char="§"/>
            </a:pPr>
            <a:r>
              <a:rPr lang="el-GR" sz="2400" dirty="0"/>
              <a:t>Υψηλοί πληθυσμοί το καλοκαίρι (ευαίσθητο στο κρύο</a:t>
            </a:r>
            <a:r>
              <a:rPr lang="el-GR" sz="2400" dirty="0" smtClean="0"/>
              <a:t>),</a:t>
            </a:r>
            <a:endParaRPr lang="en-US" sz="2400" dirty="0"/>
          </a:p>
          <a:p>
            <a:pPr marL="342900" indent="-342900">
              <a:lnSpc>
                <a:spcPct val="90000"/>
              </a:lnSpc>
              <a:buFont typeface="Wingdings" panose="05000000000000000000" pitchFamily="2" charset="2"/>
              <a:buChar char="§"/>
            </a:pPr>
            <a:r>
              <a:rPr lang="el-GR" sz="2400" dirty="0"/>
              <a:t>Θανάτωση με θέρμανση στους </a:t>
            </a:r>
            <a:r>
              <a:rPr lang="en-US" sz="2400" dirty="0"/>
              <a:t>60</a:t>
            </a:r>
            <a:r>
              <a:rPr lang="en-US" sz="2400" dirty="0">
                <a:sym typeface="Symbol" pitchFamily="18" charset="2"/>
              </a:rPr>
              <a:t>C </a:t>
            </a:r>
            <a:r>
              <a:rPr lang="el-GR" sz="2400" dirty="0">
                <a:sym typeface="Symbol" pitchFamily="18" charset="2"/>
              </a:rPr>
              <a:t>για λίγα </a:t>
            </a:r>
            <a:r>
              <a:rPr lang="el-GR" sz="2400" dirty="0" smtClean="0">
                <a:sym typeface="Symbol" pitchFamily="18" charset="2"/>
              </a:rPr>
              <a:t>λεπτά, </a:t>
            </a:r>
            <a:endParaRPr lang="en-US" sz="2400" dirty="0">
              <a:sym typeface="Symbol" pitchFamily="18" charset="2"/>
            </a:endParaRPr>
          </a:p>
          <a:p>
            <a:pPr marL="342900" indent="-342900">
              <a:lnSpc>
                <a:spcPct val="90000"/>
              </a:lnSpc>
              <a:buFont typeface="Wingdings" panose="05000000000000000000" pitchFamily="2" charset="2"/>
              <a:buChar char="§"/>
            </a:pPr>
            <a:r>
              <a:rPr lang="el-GR" sz="2400" dirty="0">
                <a:sym typeface="Symbol" pitchFamily="18" charset="2"/>
              </a:rPr>
              <a:t>Ευαίσθητα σε ακτινοβολία, υδροστατικές πιέσεις, καρυκεύματα και </a:t>
            </a:r>
            <a:r>
              <a:rPr lang="el-GR" sz="2400" dirty="0" smtClean="0">
                <a:sym typeface="Symbol" pitchFamily="18" charset="2"/>
              </a:rPr>
              <a:t>συντηρητικά,</a:t>
            </a:r>
            <a:endParaRPr lang="en-US" sz="2400" dirty="0">
              <a:sym typeface="Symbol" pitchFamily="18" charset="2"/>
            </a:endParaRPr>
          </a:p>
          <a:p>
            <a:pPr marL="342900" indent="-342900">
              <a:lnSpc>
                <a:spcPct val="90000"/>
              </a:lnSpc>
              <a:buFont typeface="Wingdings" panose="05000000000000000000" pitchFamily="2" charset="2"/>
              <a:buChar char="§"/>
            </a:pPr>
            <a:r>
              <a:rPr lang="en-US" sz="2400" dirty="0">
                <a:sym typeface="Symbol" pitchFamily="18" charset="2"/>
              </a:rPr>
              <a:t>V. </a:t>
            </a:r>
            <a:r>
              <a:rPr lang="en-US" sz="2400" dirty="0" err="1">
                <a:sym typeface="Symbol" pitchFamily="18" charset="2"/>
              </a:rPr>
              <a:t>cholerae</a:t>
            </a:r>
            <a:r>
              <a:rPr lang="en-US" sz="2400" dirty="0">
                <a:sym typeface="Symbol" pitchFamily="18" charset="2"/>
              </a:rPr>
              <a:t> </a:t>
            </a:r>
            <a:r>
              <a:rPr lang="el-GR" sz="2400" dirty="0">
                <a:sym typeface="Symbol" pitchFamily="18" charset="2"/>
              </a:rPr>
              <a:t>προκαλεί χολέρα, </a:t>
            </a:r>
            <a:r>
              <a:rPr lang="en-US" sz="2400" dirty="0">
                <a:sym typeface="Symbol" pitchFamily="18" charset="2"/>
              </a:rPr>
              <a:t>(</a:t>
            </a:r>
            <a:r>
              <a:rPr lang="el-GR" sz="2400" dirty="0">
                <a:sym typeface="Symbol" pitchFamily="18" charset="2"/>
              </a:rPr>
              <a:t>κίνδυνος </a:t>
            </a:r>
            <a:r>
              <a:rPr lang="el-GR" sz="2400" dirty="0" err="1">
                <a:sym typeface="Symbol" pitchFamily="18" charset="2"/>
              </a:rPr>
              <a:t>επ</a:t>
            </a:r>
            <a:r>
              <a:rPr lang="en-US" sz="2400" dirty="0" err="1">
                <a:sym typeface="Symbol" pitchFamily="18" charset="2"/>
              </a:rPr>
              <a:t>i</a:t>
            </a:r>
            <a:r>
              <a:rPr lang="el-GR" sz="2400" dirty="0" err="1">
                <a:sym typeface="Symbol" pitchFamily="18" charset="2"/>
              </a:rPr>
              <a:t>δημίας</a:t>
            </a:r>
            <a:r>
              <a:rPr lang="en-US" sz="2400" dirty="0">
                <a:sym typeface="Symbol" pitchFamily="18" charset="2"/>
              </a:rPr>
              <a:t>!) </a:t>
            </a:r>
            <a:r>
              <a:rPr lang="el-GR" sz="2400" dirty="0">
                <a:sym typeface="Symbol" pitchFamily="18" charset="2"/>
              </a:rPr>
              <a:t>μέσω της τοξίνης της χολέρας (</a:t>
            </a:r>
            <a:r>
              <a:rPr lang="en-US" sz="2400" dirty="0">
                <a:sym typeface="Symbol" pitchFamily="18" charset="2"/>
              </a:rPr>
              <a:t>CT</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lnSpc>
                <a:spcPct val="90000"/>
              </a:lnSpc>
              <a:buFont typeface="Wingdings" panose="05000000000000000000" pitchFamily="2" charset="2"/>
              <a:buChar char="§"/>
            </a:pPr>
            <a:r>
              <a:rPr lang="el-GR" sz="2400" dirty="0">
                <a:sym typeface="Symbol" pitchFamily="18" charset="2"/>
              </a:rPr>
              <a:t>Συμπτώματα: εκρηκτική υδατώδη διάρροια  με βλέννα και εμφάνιση «κόκκων ρυζιού» στα κόπρανα, κοιλιακός πόνος, </a:t>
            </a:r>
            <a:r>
              <a:rPr lang="el-GR" sz="2400" dirty="0" smtClean="0">
                <a:sym typeface="Symbol" pitchFamily="18" charset="2"/>
              </a:rPr>
              <a:t>εμετός,</a:t>
            </a:r>
            <a:r>
              <a:rPr lang="en-US" sz="2400" dirty="0" smtClean="0">
                <a:sym typeface="Symbol" pitchFamily="18" charset="2"/>
              </a:rPr>
              <a:t> </a:t>
            </a:r>
            <a:endParaRPr lang="en-US" sz="2400" dirty="0">
              <a:sym typeface="Symbol" pitchFamily="18" charset="2"/>
            </a:endParaRPr>
          </a:p>
          <a:p>
            <a:pPr marL="342900" indent="-342900">
              <a:lnSpc>
                <a:spcPct val="90000"/>
              </a:lnSpc>
              <a:buFont typeface="Wingdings" panose="05000000000000000000" pitchFamily="2" charset="2"/>
              <a:buChar char="§"/>
            </a:pPr>
            <a:r>
              <a:rPr lang="el-GR" sz="2400" dirty="0">
                <a:sym typeface="Symbol" pitchFamily="18" charset="2"/>
              </a:rPr>
              <a:t>Χρόνος επώασης</a:t>
            </a:r>
            <a:r>
              <a:rPr lang="en-US" sz="2400" dirty="0">
                <a:sym typeface="Symbol" pitchFamily="18" charset="2"/>
              </a:rPr>
              <a:t>: </a:t>
            </a:r>
            <a:r>
              <a:rPr lang="el-GR" sz="2400" dirty="0">
                <a:sym typeface="Symbol" pitchFamily="18" charset="2"/>
              </a:rPr>
              <a:t>αρκετές ώρες έως ημέρες </a:t>
            </a:r>
            <a:r>
              <a:rPr lang="en-US" sz="2400" dirty="0">
                <a:sym typeface="Symbol" pitchFamily="18" charset="2"/>
              </a:rPr>
              <a:t>(</a:t>
            </a:r>
            <a:r>
              <a:rPr lang="el-GR" sz="2400" dirty="0">
                <a:sym typeface="Symbol" pitchFamily="18" charset="2"/>
              </a:rPr>
              <a:t>ανάλογα με τον αρχικό πληθυσμό</a:t>
            </a:r>
            <a:r>
              <a:rPr lang="el-GR" sz="2400" dirty="0" smtClean="0">
                <a:sym typeface="Symbol" pitchFamily="18" charset="2"/>
              </a:rPr>
              <a:t>).</a:t>
            </a:r>
            <a:endParaRPr lang="en-US" sz="2400" dirty="0">
              <a:sym typeface="Symbol" pitchFamily="18" charset="2"/>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31</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Vibrio</a:t>
            </a:r>
            <a:r>
              <a:rPr lang="el-GR" dirty="0"/>
              <a:t> </a:t>
            </a:r>
            <a:r>
              <a:rPr lang="el-GR" dirty="0" smtClean="0"/>
              <a:t>(2 </a:t>
            </a:r>
            <a:r>
              <a:rPr lang="el-GR" dirty="0"/>
              <a:t>από 2)</a:t>
            </a:r>
          </a:p>
        </p:txBody>
      </p:sp>
      <p:sp>
        <p:nvSpPr>
          <p:cNvPr id="6" name="Rectangle 4" descr="V. parahaemolyticus προκαλεί γαστρεντερίτιδα, &#10;40 μεγάλα κρούσματα και 1000 περιστατικά  από 1973-1998, αλλά στα 1960’s εβδομήντα τοις εκατό όλων των τροφικών δηλητηριάσεων οφείλονταν στο Vibrio,&#10;Συμπτώματα: διάρροια, κοιλιακές κράμπες, εμετός, πυρετός (υποχωρούν σε τρείς εώς πέντε μέρες),&#10;Χρόνος επώασης : περίπου εικοσι τέσσερις ώρες; μεγαλύτερο των εκατόν πέντε cfu/gr απαιτούνται για ασθένεια,   &#10;Πρόληψη: Ψύξη και καλό μαγείρεμα αλιευμάτων, χλωρίωση νερού. &#10;"/>
          <p:cNvSpPr txBox="1">
            <a:spLocks noChangeArrowheads="1"/>
          </p:cNvSpPr>
          <p:nvPr>
            <p:custDataLst>
              <p:tags r:id="rId3"/>
            </p:custDataLst>
          </p:nvPr>
        </p:nvSpPr>
        <p:spPr>
          <a:xfrm>
            <a:off x="467545" y="1412776"/>
            <a:ext cx="8280920" cy="4248472"/>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pitchFamily="2" charset="2"/>
              <a:buNone/>
            </a:pPr>
            <a:r>
              <a:rPr lang="en-US" sz="2400" dirty="0">
                <a:sym typeface="Symbol" pitchFamily="18" charset="2"/>
              </a:rPr>
              <a:t>V. </a:t>
            </a:r>
            <a:r>
              <a:rPr lang="en-US" sz="2400" dirty="0" err="1">
                <a:sym typeface="Symbol" pitchFamily="18" charset="2"/>
              </a:rPr>
              <a:t>parahaemolyticus</a:t>
            </a:r>
            <a:r>
              <a:rPr lang="en-US" sz="2400" dirty="0">
                <a:sym typeface="Symbol" pitchFamily="18" charset="2"/>
              </a:rPr>
              <a:t> </a:t>
            </a:r>
            <a:r>
              <a:rPr lang="el-GR" sz="2400" dirty="0">
                <a:sym typeface="Symbol" pitchFamily="18" charset="2"/>
              </a:rPr>
              <a:t>προκαλεί </a:t>
            </a:r>
            <a:r>
              <a:rPr lang="el-GR" sz="2400" dirty="0" smtClean="0">
                <a:sym typeface="Symbol" pitchFamily="18" charset="2"/>
              </a:rPr>
              <a:t>γαστρεντερίτιδα, </a:t>
            </a:r>
            <a:endParaRPr lang="en-US" sz="2400" dirty="0">
              <a:sym typeface="Symbol" pitchFamily="18" charset="2"/>
            </a:endParaRPr>
          </a:p>
          <a:p>
            <a:pPr>
              <a:lnSpc>
                <a:spcPct val="90000"/>
              </a:lnSpc>
            </a:pPr>
            <a:r>
              <a:rPr lang="en-US" sz="2400" dirty="0">
                <a:sym typeface="Symbol" pitchFamily="18" charset="2"/>
              </a:rPr>
              <a:t>40 </a:t>
            </a:r>
            <a:r>
              <a:rPr lang="el-GR" sz="2400" dirty="0">
                <a:sym typeface="Symbol" pitchFamily="18" charset="2"/>
              </a:rPr>
              <a:t>μεγάλα κρούσματα και </a:t>
            </a:r>
            <a:r>
              <a:rPr lang="en-US" sz="2400" dirty="0">
                <a:sym typeface="Symbol" pitchFamily="18" charset="2"/>
              </a:rPr>
              <a:t>1000</a:t>
            </a:r>
            <a:r>
              <a:rPr lang="el-GR" sz="2400" dirty="0">
                <a:sym typeface="Symbol" pitchFamily="18" charset="2"/>
              </a:rPr>
              <a:t> περιστατικά  από </a:t>
            </a:r>
            <a:r>
              <a:rPr lang="en-US" sz="2400" dirty="0">
                <a:sym typeface="Symbol" pitchFamily="18" charset="2"/>
              </a:rPr>
              <a:t>1973-1998, </a:t>
            </a:r>
            <a:r>
              <a:rPr lang="el-GR" sz="2400" dirty="0">
                <a:sym typeface="Symbol" pitchFamily="18" charset="2"/>
              </a:rPr>
              <a:t>αλλά στα 1</a:t>
            </a:r>
            <a:r>
              <a:rPr lang="en-US" sz="2400" dirty="0">
                <a:sym typeface="Symbol" pitchFamily="18" charset="2"/>
              </a:rPr>
              <a:t>960’s 70% </a:t>
            </a:r>
            <a:r>
              <a:rPr lang="el-GR" sz="2400" dirty="0">
                <a:sym typeface="Symbol" pitchFamily="18" charset="2"/>
              </a:rPr>
              <a:t>όλων των τροφικών δηλητηριάσεων οφείλονταν στο </a:t>
            </a:r>
            <a:r>
              <a:rPr lang="en-US" sz="2400" dirty="0" smtClean="0">
                <a:sym typeface="Symbol" pitchFamily="18" charset="2"/>
              </a:rPr>
              <a:t>Vibrio</a:t>
            </a:r>
            <a:r>
              <a:rPr lang="el-GR" sz="2400" dirty="0" smtClean="0">
                <a:sym typeface="Symbol" pitchFamily="18" charset="2"/>
              </a:rPr>
              <a:t>,</a:t>
            </a:r>
            <a:endParaRPr lang="en-US" sz="2400" dirty="0">
              <a:sym typeface="Symbol" pitchFamily="18" charset="2"/>
            </a:endParaRPr>
          </a:p>
          <a:p>
            <a:pPr>
              <a:lnSpc>
                <a:spcPct val="90000"/>
              </a:lnSpc>
            </a:pPr>
            <a:r>
              <a:rPr lang="el-GR" sz="2400" dirty="0">
                <a:sym typeface="Symbol" pitchFamily="18" charset="2"/>
              </a:rPr>
              <a:t>Συμπτώματα: διάρροια, κοιλιακές κράμπες, εμετός, πυρετός (υποχωρούν σε 3-5 μέρες</a:t>
            </a:r>
            <a:r>
              <a:rPr lang="el-GR" sz="2400" dirty="0" smtClean="0">
                <a:sym typeface="Symbol" pitchFamily="18" charset="2"/>
              </a:rPr>
              <a:t>),</a:t>
            </a:r>
            <a:endParaRPr lang="en-US" sz="2400" dirty="0">
              <a:sym typeface="Symbol" pitchFamily="18" charset="2"/>
            </a:endParaRPr>
          </a:p>
          <a:p>
            <a:pPr>
              <a:lnSpc>
                <a:spcPct val="90000"/>
              </a:lnSpc>
            </a:pPr>
            <a:r>
              <a:rPr lang="el-GR" sz="2400" dirty="0">
                <a:sym typeface="Symbol" pitchFamily="18" charset="2"/>
              </a:rPr>
              <a:t>Χρόνος επώασης :</a:t>
            </a:r>
            <a:r>
              <a:rPr lang="en-US" sz="2400" dirty="0">
                <a:sym typeface="Symbol" pitchFamily="18" charset="2"/>
              </a:rPr>
              <a:t> ~ 24 </a:t>
            </a:r>
            <a:r>
              <a:rPr lang="el-GR" sz="2400" dirty="0">
                <a:sym typeface="Symbol" pitchFamily="18" charset="2"/>
              </a:rPr>
              <a:t>ώρες</a:t>
            </a:r>
            <a:r>
              <a:rPr lang="en-US" sz="2400" dirty="0">
                <a:sym typeface="Symbol" pitchFamily="18" charset="2"/>
              </a:rPr>
              <a:t>; &gt;10</a:t>
            </a:r>
            <a:r>
              <a:rPr lang="en-US" sz="2400" baseline="30000" dirty="0">
                <a:sym typeface="Symbol" pitchFamily="18" charset="2"/>
              </a:rPr>
              <a:t>5</a:t>
            </a:r>
            <a:r>
              <a:rPr lang="en-US" sz="2400" dirty="0">
                <a:sym typeface="Symbol" pitchFamily="18" charset="2"/>
              </a:rPr>
              <a:t> </a:t>
            </a:r>
            <a:r>
              <a:rPr lang="en-US" sz="2400" dirty="0" err="1">
                <a:sym typeface="Symbol" pitchFamily="18" charset="2"/>
              </a:rPr>
              <a:t>cfu</a:t>
            </a:r>
            <a:r>
              <a:rPr lang="en-US" sz="2400" dirty="0">
                <a:sym typeface="Symbol" pitchFamily="18" charset="2"/>
              </a:rPr>
              <a:t>/gr </a:t>
            </a:r>
            <a:r>
              <a:rPr lang="el-GR" sz="2400" dirty="0">
                <a:sym typeface="Symbol" pitchFamily="18" charset="2"/>
              </a:rPr>
              <a:t>απαιτούνται για </a:t>
            </a:r>
            <a:r>
              <a:rPr lang="el-GR" sz="2400" dirty="0" smtClean="0">
                <a:sym typeface="Symbol" pitchFamily="18" charset="2"/>
              </a:rPr>
              <a:t>ασθένεια,</a:t>
            </a:r>
            <a:r>
              <a:rPr lang="en-US" sz="2400" dirty="0" smtClean="0">
                <a:sym typeface="Symbol" pitchFamily="18" charset="2"/>
              </a:rPr>
              <a:t>   </a:t>
            </a:r>
            <a:endParaRPr lang="en-US" sz="2400" dirty="0">
              <a:sym typeface="Symbol" pitchFamily="18" charset="2"/>
            </a:endParaRPr>
          </a:p>
          <a:p>
            <a:pPr>
              <a:lnSpc>
                <a:spcPct val="90000"/>
              </a:lnSpc>
              <a:buFont typeface="Wingdings" pitchFamily="2" charset="2"/>
              <a:buNone/>
            </a:pPr>
            <a:r>
              <a:rPr lang="el-GR" sz="2400" dirty="0"/>
              <a:t>Πρόληψη: Ψύξη και καλό μαγείρεμα αλιευμάτων, χλωρίωση νερού. </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32</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80000"/>
              </a:lnSpc>
            </a:pPr>
            <a:r>
              <a:rPr lang="en-US" dirty="0"/>
              <a:t>Listeria </a:t>
            </a:r>
            <a:r>
              <a:rPr lang="en-US" dirty="0" err="1"/>
              <a:t>monocytogenes</a:t>
            </a:r>
            <a:r>
              <a:rPr lang="en-US" dirty="0"/>
              <a:t> </a:t>
            </a:r>
            <a:r>
              <a:rPr lang="el-GR" dirty="0" smtClean="0"/>
              <a:t>(1 </a:t>
            </a:r>
            <a:r>
              <a:rPr lang="el-GR" dirty="0"/>
              <a:t>από 4)</a:t>
            </a:r>
            <a:endParaRPr lang="en-US" dirty="0"/>
          </a:p>
        </p:txBody>
      </p:sp>
      <p:sp>
        <p:nvSpPr>
          <p:cNvPr id="2" name="Ορθογώνιο 1" descr="Ψυχρότροφα, μικροαερόφιλα ραβδιά με αιμολυτική δράση,&#10;Πηγή : έδαφος και νερό, &#10;Ανάπτυξη σε μηδέν εώς σαρανταπέντε βαθμούς κελσίου, μεγαλύτερο ή ίσο με εξί μιση τοις εκατό ΝaCl , πεχά τέσσερα κόμμα τέσσερα, aw μεγαλύτερη ή ίση του μηδέν κόμμα ενενήντα τρία,&#10;Αναστολή σε μηδέν κόμμα ένα τοις εκατό acetic/citric/lactic acid,&#10;Καταστροφή σε περισσότερους από πενήντα με εξήντα βαθμούς κελσίου, δεν επηρεάζεται από&#10;     vaccum/MAP!&#10;περίπου δύο χιλιάδες περιστατικά ετησίως, 500 θάνατοι &#10;     (Θνησιμότητα εικοσι πέντε τοις εκατό !),&#10;Τα κρούσματα συνδεόνται με έτοιμα προς κατανάλωση φαγητά, μαλακά τυριά, ωμό γάλα, αλλαντικά, πουλερικά, ψάρια, λαχανικά και σαλάτες,  &#10;Εισέρχεται στη βιομηχανία με το χώμα που μεταφέρεται με τα παπούτσια εργατών, με οχήματα, και λοιπά, ή μέσω μολυσμένων φυτών ή ζωικών κοπράνων,  &#10;Προσδένεται στις επιφάνειες και σχηματίζει ανθεκτικά βιοφίλμ, &#10;Κύριο αίτιο ανακλήσεων στη βιομηχανία,&#10;Έγκυες και άτομα σε ανασοκαταστολή ιδιαίτερα ευαίσθητα.&#10;"/>
          <p:cNvSpPr/>
          <p:nvPr/>
        </p:nvSpPr>
        <p:spPr>
          <a:xfrm>
            <a:off x="467544" y="980728"/>
            <a:ext cx="8280920" cy="5410712"/>
          </a:xfrm>
          <a:prstGeom prst="rect">
            <a:avLst/>
          </a:prstGeom>
        </p:spPr>
        <p:txBody>
          <a:bodyPr wrap="square">
            <a:spAutoFit/>
          </a:bodyPr>
          <a:lstStyle/>
          <a:p>
            <a:pPr marL="342900" indent="-342900">
              <a:lnSpc>
                <a:spcPct val="80000"/>
              </a:lnSpc>
              <a:buFont typeface="Wingdings" panose="05000000000000000000" pitchFamily="2" charset="2"/>
              <a:buChar char="§"/>
            </a:pPr>
            <a:r>
              <a:rPr lang="el-GR" sz="2400" dirty="0" err="1"/>
              <a:t>Ψυχρότροφα</a:t>
            </a:r>
            <a:r>
              <a:rPr lang="el-GR" sz="2400" dirty="0"/>
              <a:t>, </a:t>
            </a:r>
            <a:r>
              <a:rPr lang="el-GR" sz="2400" dirty="0" err="1"/>
              <a:t>μικροαερόφιλα</a:t>
            </a:r>
            <a:r>
              <a:rPr lang="el-GR" sz="2400" dirty="0"/>
              <a:t> ραβδιά με αιμολυτική </a:t>
            </a:r>
            <a:r>
              <a:rPr lang="el-GR" sz="2400" dirty="0" smtClean="0"/>
              <a:t>δράση,</a:t>
            </a:r>
            <a:endParaRPr lang="en-US" sz="2400" dirty="0"/>
          </a:p>
          <a:p>
            <a:pPr marL="342900" indent="-342900">
              <a:lnSpc>
                <a:spcPct val="80000"/>
              </a:lnSpc>
              <a:buFont typeface="Wingdings" panose="05000000000000000000" pitchFamily="2" charset="2"/>
              <a:buChar char="§"/>
            </a:pPr>
            <a:r>
              <a:rPr lang="el-GR" sz="2400" dirty="0"/>
              <a:t>Πηγή : έδαφος και </a:t>
            </a:r>
            <a:r>
              <a:rPr lang="el-GR" sz="2400" dirty="0" smtClean="0"/>
              <a:t>νερό, </a:t>
            </a:r>
            <a:endParaRPr lang="el-GR" sz="2400" dirty="0"/>
          </a:p>
          <a:p>
            <a:pPr marL="342900" indent="-342900">
              <a:lnSpc>
                <a:spcPct val="80000"/>
              </a:lnSpc>
              <a:buFont typeface="Wingdings" panose="05000000000000000000" pitchFamily="2" charset="2"/>
              <a:buChar char="§"/>
            </a:pPr>
            <a:r>
              <a:rPr lang="el-GR" sz="2400" dirty="0"/>
              <a:t>Ανάπτυξη σε </a:t>
            </a:r>
            <a:r>
              <a:rPr lang="en-US" sz="2400" dirty="0"/>
              <a:t>0-45</a:t>
            </a:r>
            <a:r>
              <a:rPr lang="en-US" sz="2400" dirty="0">
                <a:sym typeface="Symbol" pitchFamily="18" charset="2"/>
              </a:rPr>
              <a:t>C, ≥6.5% </a:t>
            </a:r>
            <a:r>
              <a:rPr lang="el-GR" sz="2400" dirty="0">
                <a:sym typeface="Symbol" pitchFamily="18" charset="2"/>
              </a:rPr>
              <a:t>Ν</a:t>
            </a:r>
            <a:r>
              <a:rPr lang="en-US" sz="2400" dirty="0" err="1">
                <a:sym typeface="Symbol" pitchFamily="18" charset="2"/>
              </a:rPr>
              <a:t>aCl</a:t>
            </a:r>
            <a:r>
              <a:rPr lang="en-US" sz="2400" dirty="0">
                <a:sym typeface="Symbol" pitchFamily="18" charset="2"/>
              </a:rPr>
              <a:t> , pH 4.4</a:t>
            </a:r>
            <a:r>
              <a:rPr lang="el-GR" sz="2400" dirty="0">
                <a:sym typeface="Symbol" pitchFamily="18" charset="2"/>
              </a:rPr>
              <a:t>, </a:t>
            </a:r>
            <a:r>
              <a:rPr lang="en-US" sz="2400" dirty="0">
                <a:sym typeface="Symbol" pitchFamily="18" charset="2"/>
              </a:rPr>
              <a:t>aw≥ </a:t>
            </a:r>
            <a:r>
              <a:rPr lang="en-US" sz="2400" dirty="0" smtClean="0">
                <a:sym typeface="Symbol" pitchFamily="18" charset="2"/>
              </a:rPr>
              <a:t>0.93</a:t>
            </a:r>
            <a:r>
              <a:rPr lang="el-GR" sz="2400" dirty="0" smtClean="0">
                <a:sym typeface="Symbol" pitchFamily="18" charset="2"/>
              </a:rPr>
              <a:t>,</a:t>
            </a:r>
            <a:endParaRPr lang="en-US" sz="2400" dirty="0">
              <a:sym typeface="Symbol" pitchFamily="18" charset="2"/>
            </a:endParaRPr>
          </a:p>
          <a:p>
            <a:pPr marL="342900" indent="-342900">
              <a:lnSpc>
                <a:spcPct val="80000"/>
              </a:lnSpc>
              <a:buFont typeface="Wingdings" panose="05000000000000000000" pitchFamily="2" charset="2"/>
              <a:buChar char="§"/>
            </a:pPr>
            <a:r>
              <a:rPr lang="el-GR" sz="2400" dirty="0">
                <a:sym typeface="Symbol" pitchFamily="18" charset="2"/>
              </a:rPr>
              <a:t>Αναστολή σε </a:t>
            </a:r>
            <a:r>
              <a:rPr lang="en-US" sz="2400" dirty="0">
                <a:sym typeface="Symbol" pitchFamily="18" charset="2"/>
              </a:rPr>
              <a:t>0.1% acetic/citric/lactic </a:t>
            </a:r>
            <a:r>
              <a:rPr lang="en-US" sz="2400" dirty="0" smtClean="0">
                <a:sym typeface="Symbol" pitchFamily="18" charset="2"/>
              </a:rPr>
              <a:t>acid</a:t>
            </a:r>
            <a:r>
              <a:rPr lang="el-GR" sz="2400" dirty="0" smtClean="0">
                <a:sym typeface="Symbol" pitchFamily="18" charset="2"/>
              </a:rPr>
              <a:t>,</a:t>
            </a:r>
            <a:endParaRPr lang="en-US" sz="2400" dirty="0">
              <a:sym typeface="Symbol" pitchFamily="18" charset="2"/>
            </a:endParaRPr>
          </a:p>
          <a:p>
            <a:pPr marL="342900" indent="-342900">
              <a:lnSpc>
                <a:spcPct val="80000"/>
              </a:lnSpc>
              <a:buFont typeface="Wingdings" panose="05000000000000000000" pitchFamily="2" charset="2"/>
              <a:buChar char="§"/>
            </a:pPr>
            <a:r>
              <a:rPr lang="el-GR" sz="2400" dirty="0">
                <a:sym typeface="Symbol" pitchFamily="18" charset="2"/>
              </a:rPr>
              <a:t>Καταστροφή σε </a:t>
            </a:r>
            <a:r>
              <a:rPr lang="en-US" sz="2400" dirty="0">
                <a:sym typeface="Symbol" pitchFamily="18" charset="2"/>
              </a:rPr>
              <a:t>&gt;50-60C, </a:t>
            </a:r>
            <a:r>
              <a:rPr lang="el-GR" sz="2400" dirty="0">
                <a:sym typeface="Symbol" pitchFamily="18" charset="2"/>
              </a:rPr>
              <a:t>δεν επηρεάζεται </a:t>
            </a:r>
            <a:r>
              <a:rPr lang="el-GR" sz="2400" dirty="0" smtClean="0">
                <a:sym typeface="Symbol" pitchFamily="18" charset="2"/>
              </a:rPr>
              <a:t>από</a:t>
            </a:r>
          </a:p>
          <a:p>
            <a:pPr>
              <a:lnSpc>
                <a:spcPct val="80000"/>
              </a:lnSpc>
            </a:pPr>
            <a:r>
              <a:rPr lang="el-GR" sz="2400" dirty="0">
                <a:sym typeface="Symbol" pitchFamily="18" charset="2"/>
              </a:rPr>
              <a:t> </a:t>
            </a:r>
            <a:r>
              <a:rPr lang="el-GR" sz="2400" dirty="0" smtClean="0">
                <a:sym typeface="Symbol" pitchFamily="18" charset="2"/>
              </a:rPr>
              <a:t>    </a:t>
            </a:r>
            <a:r>
              <a:rPr lang="en-US" sz="2400" dirty="0" err="1">
                <a:sym typeface="Symbol" pitchFamily="18" charset="2"/>
              </a:rPr>
              <a:t>vaccum</a:t>
            </a:r>
            <a:r>
              <a:rPr lang="el-GR" sz="2400" dirty="0">
                <a:sym typeface="Symbol" pitchFamily="18" charset="2"/>
              </a:rPr>
              <a:t>/</a:t>
            </a:r>
            <a:r>
              <a:rPr lang="en-US" sz="2400" dirty="0" smtClean="0">
                <a:sym typeface="Symbol" pitchFamily="18" charset="2"/>
              </a:rPr>
              <a:t>MAP!</a:t>
            </a:r>
            <a:endParaRPr lang="en-US" sz="2400" dirty="0">
              <a:sym typeface="Symbol" pitchFamily="18" charset="2"/>
            </a:endParaRPr>
          </a:p>
          <a:p>
            <a:pPr marL="342900" indent="-342900">
              <a:lnSpc>
                <a:spcPct val="80000"/>
              </a:lnSpc>
              <a:buFont typeface="Wingdings" panose="05000000000000000000" pitchFamily="2" charset="2"/>
              <a:buChar char="§"/>
            </a:pPr>
            <a:r>
              <a:rPr lang="en-US" sz="2400" dirty="0"/>
              <a:t>~2000 </a:t>
            </a:r>
            <a:r>
              <a:rPr lang="el-GR" sz="2400" dirty="0"/>
              <a:t>περιστατικά ετησίως</a:t>
            </a:r>
            <a:r>
              <a:rPr lang="en-US" sz="2400" dirty="0"/>
              <a:t>, 500 </a:t>
            </a:r>
            <a:r>
              <a:rPr lang="el-GR" sz="2400" dirty="0"/>
              <a:t>θάνατοι </a:t>
            </a:r>
            <a:endParaRPr lang="el-GR" sz="2400" dirty="0" smtClean="0"/>
          </a:p>
          <a:p>
            <a:pPr>
              <a:lnSpc>
                <a:spcPct val="80000"/>
              </a:lnSpc>
            </a:pPr>
            <a:r>
              <a:rPr lang="el-GR" sz="2400" dirty="0"/>
              <a:t> </a:t>
            </a:r>
            <a:r>
              <a:rPr lang="el-GR" sz="2400" dirty="0" smtClean="0"/>
              <a:t>    </a:t>
            </a:r>
            <a:r>
              <a:rPr lang="en-US" sz="2400" dirty="0" smtClean="0"/>
              <a:t>(</a:t>
            </a:r>
            <a:r>
              <a:rPr lang="el-GR" sz="2400" dirty="0"/>
              <a:t>Θνησιμότητα </a:t>
            </a:r>
            <a:r>
              <a:rPr lang="en-US" sz="2400" dirty="0"/>
              <a:t>25%</a:t>
            </a:r>
            <a:r>
              <a:rPr lang="el-GR" sz="2400" dirty="0"/>
              <a:t> </a:t>
            </a:r>
            <a:r>
              <a:rPr lang="en-US" sz="2400" dirty="0"/>
              <a:t>!</a:t>
            </a:r>
            <a:r>
              <a:rPr lang="el-GR" sz="2400" dirty="0" smtClean="0"/>
              <a:t>),</a:t>
            </a:r>
            <a:endParaRPr lang="el-GR" sz="2400" dirty="0"/>
          </a:p>
          <a:p>
            <a:pPr marL="342900" indent="-342900">
              <a:lnSpc>
                <a:spcPct val="80000"/>
              </a:lnSpc>
              <a:buFont typeface="Wingdings" panose="05000000000000000000" pitchFamily="2" charset="2"/>
              <a:buChar char="§"/>
            </a:pPr>
            <a:r>
              <a:rPr lang="el-GR" sz="2400" dirty="0"/>
              <a:t>Τα κρούσματα </a:t>
            </a:r>
            <a:r>
              <a:rPr lang="el-GR" sz="2400" dirty="0" err="1"/>
              <a:t>συνδεόνται</a:t>
            </a:r>
            <a:r>
              <a:rPr lang="el-GR" sz="2400" dirty="0"/>
              <a:t> με έτοιμα προς κατανάλωση φαγητά, μαλακά τυριά, ωμό γάλα, αλλαντικά, πουλερικά, ψάρια, λαχανικά και </a:t>
            </a:r>
            <a:r>
              <a:rPr lang="el-GR" sz="2400" dirty="0" smtClean="0"/>
              <a:t>σαλάτες, </a:t>
            </a:r>
            <a:r>
              <a:rPr lang="en-US" sz="2400" dirty="0" smtClean="0"/>
              <a:t> </a:t>
            </a:r>
            <a:endParaRPr lang="en-US" sz="2400" dirty="0"/>
          </a:p>
          <a:p>
            <a:pPr marL="342900" indent="-342900">
              <a:lnSpc>
                <a:spcPct val="80000"/>
              </a:lnSpc>
              <a:buFont typeface="Wingdings" panose="05000000000000000000" pitchFamily="2" charset="2"/>
              <a:buChar char="§"/>
            </a:pPr>
            <a:r>
              <a:rPr lang="el-GR" sz="2400" dirty="0"/>
              <a:t>Εισέρχεται στη βιομηχανία με το χώμα που μεταφέρεται με τα παπούτσια εργατών, με οχήματα, κλπ, ή μέσω μολυσμένων φυτών ή ζωικών </a:t>
            </a:r>
            <a:r>
              <a:rPr lang="el-GR" sz="2400" dirty="0" smtClean="0"/>
              <a:t>κοπράνων,  </a:t>
            </a:r>
            <a:endParaRPr lang="en-US" sz="2400" dirty="0"/>
          </a:p>
          <a:p>
            <a:pPr marL="342900" indent="-342900">
              <a:lnSpc>
                <a:spcPct val="80000"/>
              </a:lnSpc>
              <a:buFont typeface="Wingdings" panose="05000000000000000000" pitchFamily="2" charset="2"/>
              <a:buChar char="§"/>
            </a:pPr>
            <a:r>
              <a:rPr lang="el-GR" sz="2400" dirty="0"/>
              <a:t>Προσδένεται στις επιφάνειες και σχηματίζει ανθεκτικά </a:t>
            </a:r>
            <a:r>
              <a:rPr lang="el-GR" sz="2400" dirty="0" err="1" smtClean="0"/>
              <a:t>βιοφίλμ</a:t>
            </a:r>
            <a:r>
              <a:rPr lang="el-GR" sz="2400" dirty="0" smtClean="0"/>
              <a:t>, </a:t>
            </a:r>
            <a:endParaRPr lang="en-US" sz="2400" dirty="0"/>
          </a:p>
          <a:p>
            <a:pPr marL="342900" indent="-342900">
              <a:lnSpc>
                <a:spcPct val="80000"/>
              </a:lnSpc>
              <a:buFont typeface="Wingdings" panose="05000000000000000000" pitchFamily="2" charset="2"/>
              <a:buChar char="§"/>
            </a:pPr>
            <a:r>
              <a:rPr lang="el-GR" sz="2400" dirty="0"/>
              <a:t>Κύριο αίτιο ανακλήσεων στη </a:t>
            </a:r>
            <a:r>
              <a:rPr lang="el-GR" sz="2400" dirty="0" smtClean="0"/>
              <a:t>βιομηχανία,</a:t>
            </a:r>
            <a:endParaRPr lang="en-US" sz="2400" dirty="0"/>
          </a:p>
          <a:p>
            <a:pPr marL="342900" indent="-342900">
              <a:lnSpc>
                <a:spcPct val="80000"/>
              </a:lnSpc>
              <a:buFont typeface="Wingdings" panose="05000000000000000000" pitchFamily="2" charset="2"/>
              <a:buChar char="§"/>
            </a:pPr>
            <a:r>
              <a:rPr lang="el-GR" sz="2400" dirty="0"/>
              <a:t>Έγκυες και άτομα σε </a:t>
            </a:r>
            <a:r>
              <a:rPr lang="el-GR" sz="2400" dirty="0" err="1"/>
              <a:t>ανασοκαταστολή</a:t>
            </a:r>
            <a:r>
              <a:rPr lang="el-GR" sz="2400" dirty="0"/>
              <a:t> ιδιαίτερα </a:t>
            </a:r>
            <a:r>
              <a:rPr lang="el-GR" sz="2400" dirty="0" smtClean="0"/>
              <a:t>ευαίσθητα.</a:t>
            </a:r>
            <a:endParaRPr lang="el-GR"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33</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smtClean="0"/>
              <a:t>Listeria </a:t>
            </a:r>
            <a:r>
              <a:rPr lang="en-US" dirty="0" err="1" smtClean="0"/>
              <a:t>monocytogenes</a:t>
            </a:r>
            <a:r>
              <a:rPr lang="en-US" dirty="0" smtClean="0"/>
              <a:t> </a:t>
            </a:r>
            <a:r>
              <a:rPr lang="el-GR" dirty="0" smtClean="0"/>
              <a:t>(2 </a:t>
            </a:r>
            <a:r>
              <a:rPr lang="el-GR" dirty="0"/>
              <a:t>από 4)</a:t>
            </a:r>
          </a:p>
        </p:txBody>
      </p:sp>
      <p:sp>
        <p:nvSpPr>
          <p:cNvPr id="2" name="Ορθογώνιο 1" descr="Εμφάνιση σε τρόφιμα: ωμό κοτόπουλο 60%, 16% σε έτοιμα φαγητά, συχνά σε λαχανικά, &#10;“Μηδενική ανοχή” (απουσία σε 25g τροφίμου)&#10;Χαρακτηριστικά λιστερίωσης:&#10;Συμπτώματα περιλαμβάνουν σηψαιμία, μηνιγγίτιδα, (μοιάζουν με συμπτώματα γρίπης), &#10;Κάποιες φορές προκαλεί απλή γαστρεντερίτιδα με πυρετό (δόση &gt;105),&#10;Χρόνος επώασης μέχρι 5 εβδομάδες  (δύσκολο να ανιχνευθεί ως αίτιο μόλυνσης),&#10;Πολλά άτομα εκτίθενται αλλά δεν αρρωσταίνουν,&#10;"/>
          <p:cNvSpPr/>
          <p:nvPr/>
        </p:nvSpPr>
        <p:spPr>
          <a:xfrm>
            <a:off x="467544" y="1624497"/>
            <a:ext cx="8280920" cy="3748719"/>
          </a:xfrm>
          <a:prstGeom prst="rect">
            <a:avLst/>
          </a:prstGeom>
        </p:spPr>
        <p:txBody>
          <a:bodyPr wrap="square">
            <a:spAutoFit/>
          </a:bodyPr>
          <a:lstStyle/>
          <a:p>
            <a:pPr>
              <a:lnSpc>
                <a:spcPct val="90000"/>
              </a:lnSpc>
            </a:pPr>
            <a:r>
              <a:rPr lang="el-GR" sz="2400" dirty="0"/>
              <a:t>Εμφάνιση σε τρόφιμα</a:t>
            </a:r>
            <a:r>
              <a:rPr lang="en-US" sz="2400" dirty="0"/>
              <a:t>: </a:t>
            </a:r>
            <a:r>
              <a:rPr lang="el-GR" sz="2400" dirty="0"/>
              <a:t>ωμό κοτόπουλο </a:t>
            </a:r>
            <a:r>
              <a:rPr lang="en-US" sz="2400" dirty="0"/>
              <a:t>60%, 16% </a:t>
            </a:r>
            <a:r>
              <a:rPr lang="el-GR" sz="2400" dirty="0"/>
              <a:t>σε έτοιμα φαγητά, συχνά σε </a:t>
            </a:r>
            <a:r>
              <a:rPr lang="el-GR" sz="2400" dirty="0" smtClean="0"/>
              <a:t>λαχανικά, </a:t>
            </a:r>
            <a:endParaRPr lang="en-US" sz="2400" dirty="0"/>
          </a:p>
          <a:p>
            <a:pPr marL="342900" indent="-342900">
              <a:lnSpc>
                <a:spcPct val="90000"/>
              </a:lnSpc>
              <a:buFont typeface="Wingdings" panose="05000000000000000000" pitchFamily="2" charset="2"/>
              <a:buChar char="§"/>
            </a:pPr>
            <a:r>
              <a:rPr lang="en-US" sz="2400" dirty="0"/>
              <a:t>“</a:t>
            </a:r>
            <a:r>
              <a:rPr lang="el-GR" sz="2400" dirty="0"/>
              <a:t>Μηδενική ανοχή</a:t>
            </a:r>
            <a:r>
              <a:rPr lang="en-US" sz="2400" dirty="0"/>
              <a:t>” </a:t>
            </a:r>
            <a:r>
              <a:rPr lang="el-GR" sz="2400" dirty="0"/>
              <a:t>(απουσία σε </a:t>
            </a:r>
            <a:r>
              <a:rPr lang="en-US" sz="2400" dirty="0"/>
              <a:t>25g </a:t>
            </a:r>
            <a:r>
              <a:rPr lang="el-GR" sz="2400" dirty="0"/>
              <a:t>τροφίμου)</a:t>
            </a:r>
            <a:endParaRPr lang="en-US" sz="2400" dirty="0"/>
          </a:p>
          <a:p>
            <a:pPr>
              <a:lnSpc>
                <a:spcPct val="90000"/>
              </a:lnSpc>
            </a:pPr>
            <a:r>
              <a:rPr lang="el-GR" sz="2400" dirty="0"/>
              <a:t>Χαρακτηριστικά </a:t>
            </a:r>
            <a:r>
              <a:rPr lang="el-GR" sz="2400" dirty="0" err="1"/>
              <a:t>λιστερίωσης</a:t>
            </a:r>
            <a:r>
              <a:rPr lang="en-US" sz="2400" dirty="0"/>
              <a:t>:</a:t>
            </a:r>
          </a:p>
          <a:p>
            <a:pPr marL="342900" indent="-342900">
              <a:lnSpc>
                <a:spcPct val="90000"/>
              </a:lnSpc>
              <a:buFont typeface="Wingdings" panose="05000000000000000000" pitchFamily="2" charset="2"/>
              <a:buChar char="§"/>
            </a:pPr>
            <a:r>
              <a:rPr lang="el-GR" sz="2400" dirty="0"/>
              <a:t>Συμπτώματα</a:t>
            </a:r>
            <a:r>
              <a:rPr lang="en-US" sz="2400" dirty="0"/>
              <a:t> </a:t>
            </a:r>
            <a:r>
              <a:rPr lang="el-GR" sz="2400" dirty="0"/>
              <a:t>περιλαμβάνουν σηψαιμία, μηνιγγίτιδα, (μοιάζουν με συμπτώματα γρίπης</a:t>
            </a:r>
            <a:r>
              <a:rPr lang="el-GR" sz="2400" dirty="0" smtClean="0"/>
              <a:t>),</a:t>
            </a:r>
            <a:r>
              <a:rPr lang="en-US" sz="2400" dirty="0" smtClean="0"/>
              <a:t> </a:t>
            </a:r>
            <a:endParaRPr lang="en-US" sz="2400" dirty="0"/>
          </a:p>
          <a:p>
            <a:pPr marL="342900" indent="-342900">
              <a:lnSpc>
                <a:spcPct val="90000"/>
              </a:lnSpc>
              <a:buFont typeface="Wingdings" panose="05000000000000000000" pitchFamily="2" charset="2"/>
              <a:buChar char="§"/>
            </a:pPr>
            <a:r>
              <a:rPr lang="el-GR" sz="2400" dirty="0"/>
              <a:t>Κάποιες φορές προκαλεί απλή γαστρεντερίτιδα με πυρετό </a:t>
            </a:r>
            <a:r>
              <a:rPr lang="en-US" sz="2400" dirty="0"/>
              <a:t>(</a:t>
            </a:r>
            <a:r>
              <a:rPr lang="el-GR" sz="2400" dirty="0"/>
              <a:t>δόση </a:t>
            </a:r>
            <a:r>
              <a:rPr lang="en-US" sz="2400" dirty="0"/>
              <a:t>&gt;10</a:t>
            </a:r>
            <a:r>
              <a:rPr lang="en-US" sz="2400" baseline="30000" dirty="0"/>
              <a:t>5</a:t>
            </a:r>
            <a:r>
              <a:rPr lang="en-US" sz="2400" dirty="0" smtClean="0"/>
              <a:t>)</a:t>
            </a:r>
            <a:r>
              <a:rPr lang="el-GR" sz="2400" dirty="0" smtClean="0"/>
              <a:t>,</a:t>
            </a:r>
            <a:endParaRPr lang="en-US" sz="2400" dirty="0"/>
          </a:p>
          <a:p>
            <a:pPr marL="342900" indent="-342900">
              <a:lnSpc>
                <a:spcPct val="90000"/>
              </a:lnSpc>
              <a:buFont typeface="Wingdings" panose="05000000000000000000" pitchFamily="2" charset="2"/>
              <a:buChar char="§"/>
            </a:pPr>
            <a:r>
              <a:rPr lang="el-GR" sz="2400" dirty="0"/>
              <a:t>Χρόνος επώασης μέχρι </a:t>
            </a:r>
            <a:r>
              <a:rPr lang="en-US" sz="2400" dirty="0"/>
              <a:t>5 </a:t>
            </a:r>
            <a:r>
              <a:rPr lang="el-GR" sz="2400" dirty="0"/>
              <a:t>εβδομάδες  </a:t>
            </a:r>
            <a:r>
              <a:rPr lang="en-US" sz="2400" dirty="0"/>
              <a:t>(</a:t>
            </a:r>
            <a:r>
              <a:rPr lang="el-GR" sz="2400" dirty="0"/>
              <a:t>δύσκολο να ανιχνευθεί ως αίτιο μόλυνσης</a:t>
            </a:r>
            <a:r>
              <a:rPr lang="el-GR" sz="2400" dirty="0" smtClean="0"/>
              <a:t>),</a:t>
            </a:r>
            <a:endParaRPr lang="en-US" sz="2400" dirty="0"/>
          </a:p>
          <a:p>
            <a:pPr marL="342900" indent="-342900">
              <a:lnSpc>
                <a:spcPct val="90000"/>
              </a:lnSpc>
              <a:buFont typeface="Wingdings" panose="05000000000000000000" pitchFamily="2" charset="2"/>
              <a:buChar char="§"/>
            </a:pPr>
            <a:r>
              <a:rPr lang="el-GR" sz="2400" dirty="0"/>
              <a:t>Πολλά άτομα εκτίθενται αλλά δεν </a:t>
            </a:r>
            <a:r>
              <a:rPr lang="el-GR" sz="2400" dirty="0" smtClean="0"/>
              <a:t>αρρωσταίνουν,</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34</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86409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Listeria </a:t>
            </a:r>
            <a:r>
              <a:rPr lang="en-US" dirty="0" err="1"/>
              <a:t>monocytogenes</a:t>
            </a:r>
            <a:r>
              <a:rPr lang="en-US" dirty="0"/>
              <a:t> </a:t>
            </a:r>
            <a:r>
              <a:rPr lang="el-GR" dirty="0" smtClean="0"/>
              <a:t>(3 </a:t>
            </a:r>
            <a:r>
              <a:rPr lang="el-GR" dirty="0"/>
              <a:t>από 4)</a:t>
            </a:r>
          </a:p>
        </p:txBody>
      </p:sp>
      <p:sp>
        <p:nvSpPr>
          <p:cNvPr id="6" name="Rectangle 4" descr="Μοναδικός τρόπος ανάπτυξης εντός του ξενιστή:  εισβολή μέσω των μεμβρανών των επιθυλιακών κυττάρων του εντέρου, μετάδοση από κύτταρο σε κύτταρο του εντέρου Þ αποφεύγει τα αντιβιοτικά και μπορεί να φτάσει στον εγκέφαλο και τον πλακούντα, &#10;Δεν παράγει τοξίνες,&#10;Η L.monocytogenes προκαλεί ευρύτερη διέγερση του ανοσοποιητικού c, &#10;Πρόληψη: καλή υγιεινή και επαρκής θερμική επεξεργασία.&#10;"/>
          <p:cNvSpPr txBox="1">
            <a:spLocks noChangeArrowheads="1"/>
          </p:cNvSpPr>
          <p:nvPr>
            <p:custDataLst>
              <p:tags r:id="rId3"/>
            </p:custDataLst>
          </p:nvPr>
        </p:nvSpPr>
        <p:spPr>
          <a:xfrm>
            <a:off x="467545" y="1556792"/>
            <a:ext cx="8280920" cy="3600400"/>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panose="05000000000000000000" pitchFamily="2" charset="2"/>
              <a:buChar char="§"/>
            </a:pPr>
            <a:r>
              <a:rPr lang="el-GR" sz="2400" dirty="0" smtClean="0"/>
              <a:t>Μοναδικός </a:t>
            </a:r>
            <a:r>
              <a:rPr lang="el-GR" sz="2400" dirty="0"/>
              <a:t>τρόπος ανάπτυξης εντός του ξενιστή:  εισβολή μέσω των μεμβρανών των </a:t>
            </a:r>
            <a:r>
              <a:rPr lang="el-GR" sz="2400" dirty="0" err="1"/>
              <a:t>επιθυλιακών</a:t>
            </a:r>
            <a:r>
              <a:rPr lang="el-GR" sz="2400" dirty="0"/>
              <a:t> κυττάρων του εντέρου, μετάδοση από κύτταρο σε κύτταρο του εντέρου </a:t>
            </a:r>
            <a:r>
              <a:rPr lang="el-GR" sz="2400" dirty="0">
                <a:sym typeface="Symbol"/>
              </a:rPr>
              <a:t></a:t>
            </a:r>
            <a:r>
              <a:rPr lang="el-GR" sz="2400" dirty="0"/>
              <a:t> αποφεύγει τα αντιβιοτικά και μπορεί να φτάσει στον εγκέφαλο και τον πλακούντα, </a:t>
            </a:r>
          </a:p>
          <a:p>
            <a:pPr>
              <a:lnSpc>
                <a:spcPct val="90000"/>
              </a:lnSpc>
              <a:buFont typeface="Wingdings" panose="05000000000000000000" pitchFamily="2" charset="2"/>
              <a:buChar char="§"/>
            </a:pPr>
            <a:r>
              <a:rPr lang="el-GR" sz="2400" dirty="0" smtClean="0"/>
              <a:t>Δεν </a:t>
            </a:r>
            <a:r>
              <a:rPr lang="el-GR" sz="2400" dirty="0"/>
              <a:t>παράγει </a:t>
            </a:r>
            <a:r>
              <a:rPr lang="el-GR" sz="2400" dirty="0" smtClean="0"/>
              <a:t>τοξίνες,</a:t>
            </a:r>
            <a:endParaRPr lang="en-US" sz="2400" dirty="0"/>
          </a:p>
          <a:p>
            <a:pPr>
              <a:lnSpc>
                <a:spcPct val="90000"/>
              </a:lnSpc>
              <a:buFont typeface="Wingdings" panose="05000000000000000000" pitchFamily="2" charset="2"/>
              <a:buChar char="§"/>
            </a:pPr>
            <a:r>
              <a:rPr lang="el-GR" sz="2400" dirty="0"/>
              <a:t>Η </a:t>
            </a:r>
            <a:r>
              <a:rPr lang="en-US" sz="2400" dirty="0" err="1"/>
              <a:t>L.monocytogenes</a:t>
            </a:r>
            <a:r>
              <a:rPr lang="en-US" sz="2400" dirty="0"/>
              <a:t> </a:t>
            </a:r>
            <a:r>
              <a:rPr lang="el-GR" sz="2400" dirty="0"/>
              <a:t>προκαλεί ευρύτερη διέγερση του ανοσοποιητικού </a:t>
            </a:r>
            <a:r>
              <a:rPr lang="en-US" sz="2400" dirty="0" smtClean="0"/>
              <a:t>c</a:t>
            </a:r>
            <a:r>
              <a:rPr lang="el-GR" sz="2400" dirty="0" smtClean="0"/>
              <a:t>,</a:t>
            </a:r>
            <a:r>
              <a:rPr lang="en-US" sz="2400" dirty="0" smtClean="0"/>
              <a:t> </a:t>
            </a:r>
            <a:endParaRPr lang="en-US" sz="2400" dirty="0"/>
          </a:p>
          <a:p>
            <a:pPr>
              <a:lnSpc>
                <a:spcPct val="90000"/>
              </a:lnSpc>
              <a:buFont typeface="Wingdings" panose="05000000000000000000" pitchFamily="2" charset="2"/>
              <a:buChar char="§"/>
            </a:pPr>
            <a:r>
              <a:rPr lang="el-GR" sz="2400" u="sng" dirty="0"/>
              <a:t>Πρόληψη</a:t>
            </a:r>
            <a:r>
              <a:rPr lang="en-US" sz="2400" dirty="0"/>
              <a:t>: </a:t>
            </a:r>
            <a:r>
              <a:rPr lang="el-GR" sz="2400" dirty="0"/>
              <a:t>καλή υγιεινή και επαρκής θερμική </a:t>
            </a:r>
            <a:r>
              <a:rPr lang="el-GR" sz="2400" dirty="0" smtClean="0"/>
              <a:t>επεξεργασία.</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35</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720080"/>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Listeria </a:t>
            </a:r>
            <a:r>
              <a:rPr lang="en-US" dirty="0" err="1"/>
              <a:t>monocytogenes</a:t>
            </a:r>
            <a:r>
              <a:rPr lang="en-US" dirty="0"/>
              <a:t> </a:t>
            </a:r>
            <a:r>
              <a:rPr lang="el-GR" dirty="0" smtClean="0"/>
              <a:t>(4 </a:t>
            </a:r>
            <a:r>
              <a:rPr lang="el-GR" dirty="0"/>
              <a:t>από 4)</a:t>
            </a:r>
          </a:p>
        </p:txBody>
      </p:sp>
      <p:pic>
        <p:nvPicPr>
          <p:cNvPr id="11" name="Picture 7" descr="Εικόνα 1, Κύτταρα L. monocytogenes με μαστίγιο.&#10;"/>
          <p:cNvPicPr>
            <a:picLocks noChangeAspect="1" noChangeArrowheads="1"/>
          </p:cNvPicPr>
          <p:nvPr/>
        </p:nvPicPr>
        <p:blipFill>
          <a:blip r:embed="rId4" cstate="print"/>
          <a:srcRect/>
          <a:stretch>
            <a:fillRect/>
          </a:stretch>
        </p:blipFill>
        <p:spPr bwMode="auto">
          <a:xfrm>
            <a:off x="251520" y="3284984"/>
            <a:ext cx="2471713" cy="3024336"/>
          </a:xfrm>
          <a:prstGeom prst="rect">
            <a:avLst/>
          </a:prstGeom>
          <a:noFill/>
          <a:ln w="9525">
            <a:noFill/>
            <a:miter lim="800000"/>
            <a:headEnd/>
            <a:tailEnd/>
          </a:ln>
        </p:spPr>
      </p:pic>
      <p:pic>
        <p:nvPicPr>
          <p:cNvPr id="10" name="Picture 4" descr="Εικόνα 2, Διείσδυση της L. monocytogenes στα επιθυλιακά κύτταρα του εντερου (από Food Microbiology: An Introduction. TJ Montville, KR Matthews, ASM Press, 2005)&#10;&#10;&#10;&#10;&#10;"/>
          <p:cNvPicPr>
            <a:picLocks noGrp="1" noChangeAspect="1" noChangeArrowheads="1"/>
          </p:cNvPicPr>
          <p:nvPr>
            <p:ph sz="half" idx="4294967295"/>
          </p:nvPr>
        </p:nvPicPr>
        <p:blipFill>
          <a:blip r:embed="rId5" cstate="print"/>
          <a:srcRect/>
          <a:stretch>
            <a:fillRect/>
          </a:stretch>
        </p:blipFill>
        <p:spPr>
          <a:xfrm>
            <a:off x="2987824" y="1700808"/>
            <a:ext cx="5364596" cy="4792603"/>
          </a:xfrm>
          <a:prstGeom prst="rect">
            <a:avLst/>
          </a:prstGeom>
          <a:noFill/>
          <a:ln/>
        </p:spPr>
      </p:pic>
      <p:sp>
        <p:nvSpPr>
          <p:cNvPr id="9" name="Rectangle 3" descr="."/>
          <p:cNvSpPr txBox="1">
            <a:spLocks noChangeArrowheads="1"/>
          </p:cNvSpPr>
          <p:nvPr/>
        </p:nvSpPr>
        <p:spPr>
          <a:xfrm>
            <a:off x="2339752" y="764704"/>
            <a:ext cx="6804248" cy="792088"/>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l-GR" sz="2200" dirty="0" smtClean="0"/>
              <a:t>Διείσδυση της </a:t>
            </a:r>
            <a:r>
              <a:rPr lang="en-US" sz="2200" dirty="0" smtClean="0"/>
              <a:t>L. </a:t>
            </a:r>
            <a:r>
              <a:rPr lang="en-US" sz="2200" dirty="0" err="1" smtClean="0"/>
              <a:t>monocytogenes</a:t>
            </a:r>
            <a:r>
              <a:rPr lang="en-US" sz="2200" dirty="0" smtClean="0"/>
              <a:t> </a:t>
            </a:r>
            <a:r>
              <a:rPr lang="el-GR" sz="2200" dirty="0" smtClean="0"/>
              <a:t>στα </a:t>
            </a:r>
            <a:r>
              <a:rPr lang="el-GR" sz="2200" dirty="0" err="1" smtClean="0"/>
              <a:t>επιθυλιακά</a:t>
            </a:r>
            <a:r>
              <a:rPr lang="el-GR" sz="2200" dirty="0" smtClean="0"/>
              <a:t> κύτταρα</a:t>
            </a:r>
            <a:r>
              <a:rPr lang="en-US" sz="2200" dirty="0" smtClean="0"/>
              <a:t> </a:t>
            </a:r>
            <a:r>
              <a:rPr lang="el-GR" sz="2200" dirty="0" smtClean="0"/>
              <a:t>του </a:t>
            </a:r>
            <a:r>
              <a:rPr lang="el-GR" sz="2200" dirty="0" err="1" smtClean="0"/>
              <a:t>εντερου</a:t>
            </a:r>
            <a:r>
              <a:rPr lang="el-GR" sz="2200" dirty="0" smtClean="0"/>
              <a:t> (από </a:t>
            </a:r>
            <a:r>
              <a:rPr lang="el-GR" sz="2200" dirty="0" err="1" smtClean="0"/>
              <a:t>Food</a:t>
            </a:r>
            <a:r>
              <a:rPr lang="el-GR" sz="2200" dirty="0" smtClean="0"/>
              <a:t> </a:t>
            </a:r>
            <a:r>
              <a:rPr lang="el-GR" sz="2200" dirty="0" err="1" smtClean="0"/>
              <a:t>Microbiology</a:t>
            </a:r>
            <a:r>
              <a:rPr lang="el-GR" sz="2200" dirty="0" smtClean="0"/>
              <a:t>: </a:t>
            </a:r>
            <a:r>
              <a:rPr lang="el-GR" sz="2200" dirty="0" err="1" smtClean="0"/>
              <a:t>An</a:t>
            </a:r>
            <a:r>
              <a:rPr lang="el-GR" sz="2200" dirty="0" smtClean="0"/>
              <a:t> </a:t>
            </a:r>
            <a:r>
              <a:rPr lang="el-GR" sz="2200" dirty="0" err="1" smtClean="0"/>
              <a:t>Introduction</a:t>
            </a:r>
            <a:r>
              <a:rPr lang="en-US" sz="2200" dirty="0" smtClean="0"/>
              <a:t>. TJ Montville, KR Matthews, ASM Press, 2005)</a:t>
            </a:r>
          </a:p>
          <a:p>
            <a:pPr marL="0" indent="0">
              <a:lnSpc>
                <a:spcPct val="90000"/>
              </a:lnSpc>
              <a:buFont typeface="Wingdings" pitchFamily="2" charset="2"/>
              <a:buNone/>
            </a:pPr>
            <a:endParaRPr lang="en-US" sz="2200" dirty="0" smtClean="0"/>
          </a:p>
          <a:p>
            <a:pPr marL="0" indent="0">
              <a:lnSpc>
                <a:spcPct val="90000"/>
              </a:lnSpc>
              <a:buFont typeface="Wingdings" pitchFamily="2" charset="2"/>
              <a:buNone/>
            </a:pPr>
            <a:endParaRPr lang="en-US" sz="2200" dirty="0"/>
          </a:p>
        </p:txBody>
      </p:sp>
      <p:sp>
        <p:nvSpPr>
          <p:cNvPr id="12" name="Rectangle 3" descr="."/>
          <p:cNvSpPr txBox="1">
            <a:spLocks noChangeArrowheads="1"/>
          </p:cNvSpPr>
          <p:nvPr/>
        </p:nvSpPr>
        <p:spPr bwMode="auto">
          <a:xfrm>
            <a:off x="251520" y="2132856"/>
            <a:ext cx="2520280" cy="10081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0" marR="0" lvl="0" indent="0" algn="l" defTabSz="914400" rtl="0" eaLnBrk="1" fontAlgn="base" latinLnBrk="0" hangingPunct="1">
              <a:lnSpc>
                <a:spcPct val="90000"/>
              </a:lnSpc>
              <a:spcBef>
                <a:spcPct val="20000"/>
              </a:spcBef>
              <a:spcAft>
                <a:spcPct val="0"/>
              </a:spcAft>
              <a:buClr>
                <a:schemeClr val="hlink"/>
              </a:buClr>
              <a:buSzPct val="60000"/>
              <a:buFont typeface="Wingdings" pitchFamily="2" charset="2"/>
              <a:buNone/>
              <a:tabLst/>
              <a:defRPr/>
            </a:pPr>
            <a:r>
              <a:rPr kumimoji="0" lang="el-GR" sz="2200" b="0" i="0" strike="noStrike" kern="0" cap="none" spc="0" normalizeH="0" baseline="0" noProof="0" dirty="0" smtClean="0">
                <a:ln>
                  <a:noFill/>
                </a:ln>
                <a:solidFill>
                  <a:schemeClr val="tx1"/>
                </a:solidFill>
                <a:effectLst/>
                <a:uLnTx/>
                <a:uFillTx/>
                <a:latin typeface="+mn-lt"/>
              </a:rPr>
              <a:t>Κύτταρα </a:t>
            </a:r>
            <a:r>
              <a:rPr kumimoji="0" lang="en-US" sz="2200" b="0" i="0" strike="noStrike" kern="0" cap="none" spc="0" normalizeH="0" baseline="0" noProof="0" dirty="0" smtClean="0">
                <a:ln>
                  <a:noFill/>
                </a:ln>
                <a:solidFill>
                  <a:schemeClr val="tx1"/>
                </a:solidFill>
                <a:effectLst/>
                <a:uLnTx/>
                <a:uFillTx/>
                <a:latin typeface="+mn-lt"/>
              </a:rPr>
              <a:t>L. </a:t>
            </a:r>
            <a:r>
              <a:rPr lang="en-US" sz="2200" kern="0" noProof="0" dirty="0" err="1" smtClean="0">
                <a:latin typeface="+mn-lt"/>
              </a:rPr>
              <a:t>m</a:t>
            </a:r>
            <a:r>
              <a:rPr kumimoji="0" lang="en-US" sz="2200" b="0" i="0" strike="noStrike" kern="0" cap="none" spc="0" normalizeH="0" baseline="0" noProof="0" dirty="0" err="1" smtClean="0">
                <a:ln>
                  <a:noFill/>
                </a:ln>
                <a:solidFill>
                  <a:schemeClr val="tx1"/>
                </a:solidFill>
                <a:effectLst/>
                <a:uLnTx/>
                <a:uFillTx/>
                <a:latin typeface="+mn-lt"/>
              </a:rPr>
              <a:t>onocytogenes</a:t>
            </a:r>
            <a:r>
              <a:rPr kumimoji="0" lang="el-GR" sz="2200" b="0" i="0" strike="noStrike" kern="0" cap="none" spc="0" normalizeH="0" baseline="0" noProof="0" dirty="0" smtClean="0">
                <a:ln>
                  <a:noFill/>
                </a:ln>
                <a:solidFill>
                  <a:schemeClr val="tx1"/>
                </a:solidFill>
                <a:effectLst/>
                <a:uLnTx/>
                <a:uFillTx/>
                <a:latin typeface="+mn-lt"/>
              </a:rPr>
              <a:t> </a:t>
            </a:r>
            <a:r>
              <a:rPr kumimoji="0" lang="el-GR" sz="2400" b="0" i="0" strike="noStrike" kern="0" cap="none" spc="0" normalizeH="0" baseline="0" noProof="0" dirty="0" smtClean="0">
                <a:ln>
                  <a:noFill/>
                </a:ln>
                <a:solidFill>
                  <a:schemeClr val="tx1"/>
                </a:solidFill>
                <a:effectLst/>
                <a:uLnTx/>
                <a:uFillTx/>
                <a:latin typeface="+mn-lt"/>
              </a:rPr>
              <a:t>με μαστίγιο</a:t>
            </a:r>
            <a:r>
              <a:rPr lang="el-GR" sz="2400" kern="0" dirty="0"/>
              <a:t>.</a:t>
            </a:r>
            <a:endParaRPr kumimoji="0" lang="en-US" sz="2400" b="0" i="0" strike="noStrike" kern="0" cap="none" spc="0" normalizeH="0" baseline="0" noProof="0" dirty="0" smtClean="0">
              <a:ln>
                <a:noFill/>
              </a:ln>
              <a:solidFill>
                <a:schemeClr val="tx1"/>
              </a:solidFill>
              <a:effectLst/>
              <a:uLnTx/>
              <a:uFillTx/>
              <a:latin typeface="+mn-lt"/>
            </a:endParaRPr>
          </a:p>
        </p:txBody>
      </p:sp>
      <p:sp>
        <p:nvSpPr>
          <p:cNvPr id="7" name="Θέση υποσέλιδου 3" descr="."/>
          <p:cNvSpPr txBox="1">
            <a:spLocks/>
          </p:cNvSpPr>
          <p:nvPr/>
        </p:nvSpPr>
        <p:spPr>
          <a:xfrm>
            <a:off x="1835696" y="6525344"/>
            <a:ext cx="4824535" cy="359221"/>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a:xfrm>
            <a:off x="6553200" y="6448251"/>
            <a:ext cx="2133600" cy="365125"/>
          </a:xfrm>
        </p:spPr>
        <p:txBody>
          <a:bodyPr/>
          <a:lstStyle/>
          <a:p>
            <a:fld id="{53C4726A-630D-4CB4-B088-BAB00F4188E9}" type="slidenum">
              <a:rPr lang="el-GR" smtClean="0"/>
              <a:pPr/>
              <a:t>36</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86409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0000"/>
              </a:lnSpc>
            </a:pPr>
            <a:r>
              <a:rPr lang="en-US" dirty="0" smtClean="0"/>
              <a:t>Staphylococcus aureus </a:t>
            </a:r>
            <a:r>
              <a:rPr lang="el-GR" dirty="0" smtClean="0"/>
              <a:t>(1 από 3)</a:t>
            </a:r>
            <a:endParaRPr lang="el-GR" dirty="0"/>
          </a:p>
        </p:txBody>
      </p:sp>
      <p:sp>
        <p:nvSpPr>
          <p:cNvPr id="2" name="Ορθογώνιο 1" descr="Φυσικός του βιότοπος το δέρμα και οι κοιλότητες (ρινική, στοματική, και λοιπά) ανθρώπων και ζώων,&#10;Κύριες πηγές επιμόλυνσης ο άνθρωπος και τα ανεπαρκώς καθαρισμένα σκεύη/μηχανήματα,&#10;Σημαντική η επιβάρυνση κρέατος κατά τη σφαγή (επαφή με το δέρμα κατά την απόδαρση),&#10;Συχνή αιτία γαστρεντερίτιδων, λόγω της παραγωγής εντεροτοξινών,&#10;Μπορεί ο μικροοργανισμός να καταστραφεί (παραδείγματος χάριν με θέρμανση) αλλά η τοξίνη να παραμένει ενεργή!  (Προσοχή στην μικροβιολογική ποιότητα α’  υλών),&#10;Φυσιολογία: ανθεκτικός σε χαμηλή aw (μηδέν κόμμα ογδόντα έξι) αλάτι (είκοσι τοις εκατό), αντιβιοτικά, νιτρώδη-νιτρικά, αλλά καταστρέφεται με το καλό μαγείρεμα (όχι όμως η τοξίνη, αν έχει ήδη παραχθεί), &#10;Σημείωση: Υπό συνθήκες περιβαλλοντικού stress ή υπό ψύξη δεν παράγεται τοξίνη,&#10;"/>
          <p:cNvSpPr/>
          <p:nvPr/>
        </p:nvSpPr>
        <p:spPr>
          <a:xfrm>
            <a:off x="467544" y="814981"/>
            <a:ext cx="8208912" cy="5410712"/>
          </a:xfrm>
          <a:prstGeom prst="rect">
            <a:avLst/>
          </a:prstGeom>
        </p:spPr>
        <p:txBody>
          <a:bodyPr wrap="square">
            <a:spAutoFit/>
          </a:bodyPr>
          <a:lstStyle/>
          <a:p>
            <a:pPr marL="342900" indent="-342900">
              <a:lnSpc>
                <a:spcPct val="90000"/>
              </a:lnSpc>
              <a:buFont typeface="Wingdings" panose="05000000000000000000" pitchFamily="2" charset="2"/>
              <a:buChar char="§"/>
            </a:pPr>
            <a:r>
              <a:rPr lang="el-GR" sz="2400" dirty="0"/>
              <a:t>Φυσικός του βιότοπος το δέρμα και οι κοιλότητες (ρινική, στοματική, κλπ) ανθρώπων και </a:t>
            </a:r>
            <a:r>
              <a:rPr lang="el-GR" sz="2400" dirty="0" smtClean="0"/>
              <a:t>ζώων,</a:t>
            </a:r>
            <a:endParaRPr lang="en-US" sz="2400" dirty="0"/>
          </a:p>
          <a:p>
            <a:pPr marL="342900" indent="-342900">
              <a:lnSpc>
                <a:spcPct val="90000"/>
              </a:lnSpc>
              <a:buFont typeface="Wingdings" panose="05000000000000000000" pitchFamily="2" charset="2"/>
              <a:buChar char="§"/>
            </a:pPr>
            <a:r>
              <a:rPr lang="el-GR" sz="2400" dirty="0"/>
              <a:t>Κύριες πηγές επιμόλυνσης ο άνθρωπος και τα ανεπαρκώς καθαρισμένα </a:t>
            </a:r>
            <a:r>
              <a:rPr lang="el-GR" sz="2400" dirty="0" smtClean="0"/>
              <a:t>σκεύη/μηχανήματα</a:t>
            </a:r>
            <a:r>
              <a:rPr lang="el-GR" sz="2400" dirty="0"/>
              <a:t>,</a:t>
            </a:r>
          </a:p>
          <a:p>
            <a:pPr marL="342900" indent="-342900">
              <a:lnSpc>
                <a:spcPct val="90000"/>
              </a:lnSpc>
              <a:buFont typeface="Wingdings" panose="05000000000000000000" pitchFamily="2" charset="2"/>
              <a:buChar char="§"/>
            </a:pPr>
            <a:r>
              <a:rPr lang="el-GR" sz="2400" dirty="0"/>
              <a:t>Σημαντική η επιβάρυνση κρέατος κατά τη σφαγή (επαφή με το δέρμα κατά την </a:t>
            </a:r>
            <a:r>
              <a:rPr lang="el-GR" sz="2400" dirty="0" err="1"/>
              <a:t>απόδαρση</a:t>
            </a:r>
            <a:r>
              <a:rPr lang="el-GR" sz="2400" dirty="0" smtClean="0"/>
              <a:t>),</a:t>
            </a:r>
            <a:endParaRPr lang="en-US" sz="2400" dirty="0"/>
          </a:p>
          <a:p>
            <a:pPr marL="342900" indent="-342900">
              <a:lnSpc>
                <a:spcPct val="90000"/>
              </a:lnSpc>
              <a:buFont typeface="Wingdings" panose="05000000000000000000" pitchFamily="2" charset="2"/>
              <a:buChar char="§"/>
            </a:pPr>
            <a:r>
              <a:rPr lang="el-GR" sz="2400" dirty="0"/>
              <a:t>Συχνή αιτία γαστρεντερίτιδων, λόγω της παραγωγής </a:t>
            </a:r>
            <a:r>
              <a:rPr lang="el-GR" sz="2400" dirty="0" smtClean="0"/>
              <a:t>εντεροτοξινών,</a:t>
            </a:r>
            <a:endParaRPr lang="en-US" sz="2400" dirty="0"/>
          </a:p>
          <a:p>
            <a:pPr marL="342900" indent="-342900">
              <a:lnSpc>
                <a:spcPct val="90000"/>
              </a:lnSpc>
              <a:buFont typeface="Wingdings" panose="05000000000000000000" pitchFamily="2" charset="2"/>
              <a:buChar char="§"/>
            </a:pPr>
            <a:r>
              <a:rPr lang="el-GR" sz="2400" dirty="0"/>
              <a:t>Μπορεί ο μικροοργανισμός να καταστραφεί (π.χ. με θέρμανση) αλλά η τοξίνη να παραμένει ενεργή</a:t>
            </a:r>
            <a:r>
              <a:rPr lang="en-US" sz="2400" dirty="0"/>
              <a:t>!</a:t>
            </a:r>
            <a:r>
              <a:rPr lang="el-GR" sz="2400" dirty="0"/>
              <a:t>  (Προσοχή στην μικροβιολογική ποιότητα α’  υλών</a:t>
            </a:r>
            <a:r>
              <a:rPr lang="el-GR" sz="2400" dirty="0" smtClean="0"/>
              <a:t>),</a:t>
            </a:r>
            <a:endParaRPr lang="en-US" sz="2400" dirty="0"/>
          </a:p>
          <a:p>
            <a:pPr marL="342900" indent="-342900">
              <a:lnSpc>
                <a:spcPct val="90000"/>
              </a:lnSpc>
              <a:buFont typeface="Wingdings" panose="05000000000000000000" pitchFamily="2" charset="2"/>
              <a:buChar char="§"/>
            </a:pPr>
            <a:r>
              <a:rPr lang="el-GR" sz="2400" dirty="0"/>
              <a:t>Φυσιολογία</a:t>
            </a:r>
            <a:r>
              <a:rPr lang="en-US" sz="2400" dirty="0"/>
              <a:t>: </a:t>
            </a:r>
            <a:r>
              <a:rPr lang="el-GR" sz="2400" dirty="0"/>
              <a:t>ανθεκτικός σε χαμηλή </a:t>
            </a:r>
            <a:r>
              <a:rPr lang="en-US" sz="2400" dirty="0"/>
              <a:t>aw (0.86), </a:t>
            </a:r>
            <a:r>
              <a:rPr lang="el-GR" sz="2400" dirty="0"/>
              <a:t>αλάτι</a:t>
            </a:r>
            <a:r>
              <a:rPr lang="en-US" sz="2400" dirty="0"/>
              <a:t> (20%), </a:t>
            </a:r>
            <a:r>
              <a:rPr lang="el-GR" sz="2400" dirty="0"/>
              <a:t>αντιβιοτικά</a:t>
            </a:r>
            <a:r>
              <a:rPr lang="en-US" sz="2400" dirty="0"/>
              <a:t>, </a:t>
            </a:r>
            <a:r>
              <a:rPr lang="el-GR" sz="2400" dirty="0"/>
              <a:t>νιτρώδη-νιτρικά, αλλά καταστρέφεται με το καλό μαγείρεμα (όχι όμως η τοξίνη, αν έχει ήδη παραχθεί</a:t>
            </a:r>
            <a:r>
              <a:rPr lang="el-GR" sz="2400" dirty="0" smtClean="0"/>
              <a:t>),</a:t>
            </a:r>
            <a:r>
              <a:rPr lang="en-US" sz="2400" dirty="0" smtClean="0"/>
              <a:t> </a:t>
            </a:r>
            <a:endParaRPr lang="en-US" sz="2400" dirty="0"/>
          </a:p>
          <a:p>
            <a:pPr marL="342900" indent="-342900">
              <a:lnSpc>
                <a:spcPct val="90000"/>
              </a:lnSpc>
              <a:buFont typeface="Wingdings" panose="05000000000000000000" pitchFamily="2" charset="2"/>
              <a:buChar char="§"/>
            </a:pPr>
            <a:r>
              <a:rPr lang="el-GR" sz="2400" dirty="0"/>
              <a:t>Σημείωση</a:t>
            </a:r>
            <a:r>
              <a:rPr lang="en-US" sz="2400" dirty="0"/>
              <a:t>: </a:t>
            </a:r>
            <a:r>
              <a:rPr lang="el-GR" sz="2400" dirty="0"/>
              <a:t>Υπό συνθήκες περιβαλλοντικού </a:t>
            </a:r>
            <a:r>
              <a:rPr lang="en-US" sz="2400" dirty="0"/>
              <a:t>stress </a:t>
            </a:r>
            <a:r>
              <a:rPr lang="el-GR" sz="2400" dirty="0"/>
              <a:t>ή υπό ψύξη δεν παράγεται </a:t>
            </a:r>
            <a:r>
              <a:rPr lang="el-GR" sz="2400" dirty="0" smtClean="0"/>
              <a:t>τοξίνη,</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37</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Staphylococcus aureus </a:t>
            </a:r>
            <a:r>
              <a:rPr lang="el-GR" dirty="0" smtClean="0"/>
              <a:t>(2 </a:t>
            </a:r>
            <a:r>
              <a:rPr lang="el-GR" dirty="0"/>
              <a:t>από 3)</a:t>
            </a:r>
          </a:p>
        </p:txBody>
      </p:sp>
      <p:sp>
        <p:nvSpPr>
          <p:cNvPr id="6" name="Rectangle 4" descr="Συνθήκες που ευνοούν την μόλυνση τροφίμων με S. aureus:&#10;ανεπαρκής ψύξη ή μαγείρεμα, κακή ατομική υγιεινή, παρατεταμένη διατήρηση τροφίμων σε υψηλές αλλά μη-καταστροφικές θερμοκρασίες, μαστίτιδα βοοειδών λόγω ακάθαρτων θηλών (επιμόλυνση στο γάλα),   &#10;Συμπτώματα: εμετός, κράμπες, διάρροια, ναυτία, πολύ μικρή θνησιμότητα. &#10;Πολύ σύντομος χρόνος επώασης (τριάντα με εξήντα λεπτά εώς έξι ώρες), δεν απαιτείται φαρμακευτική αγωγή,&#10;Μολυσματική δόση : μεγαλύτερη των εκατόν πέντε cfu/gr [1ng toxin/gr τροφίμου].&#10;"/>
          <p:cNvSpPr txBox="1">
            <a:spLocks noChangeArrowheads="1"/>
          </p:cNvSpPr>
          <p:nvPr>
            <p:custDataLst>
              <p:tags r:id="rId3"/>
            </p:custDataLst>
          </p:nvPr>
        </p:nvSpPr>
        <p:spPr>
          <a:xfrm>
            <a:off x="467545" y="1412776"/>
            <a:ext cx="8280920" cy="4248472"/>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l-GR" sz="2400" dirty="0"/>
              <a:t>Συνθήκες που ευνοούν την μόλυνση τροφίμων με </a:t>
            </a:r>
            <a:r>
              <a:rPr lang="en-US" sz="2400" dirty="0"/>
              <a:t>S. aureus:</a:t>
            </a:r>
          </a:p>
          <a:p>
            <a:pPr>
              <a:lnSpc>
                <a:spcPct val="90000"/>
              </a:lnSpc>
              <a:buFont typeface="Wingdings" panose="05000000000000000000" pitchFamily="2" charset="2"/>
              <a:buChar char="§"/>
            </a:pPr>
            <a:r>
              <a:rPr lang="el-GR" sz="2400" dirty="0" smtClean="0"/>
              <a:t>ανεπαρκής </a:t>
            </a:r>
            <a:r>
              <a:rPr lang="el-GR" sz="2400" dirty="0"/>
              <a:t>ψύξη ή μαγείρεμα, κακή ατομική υγιεινή, παρατεταμένη διατήρηση τροφίμων σε υψηλές αλλά μη-καταστροφικές θερμοκρασίες, μαστίτιδα βοοειδών λόγω ακάθαρτων θηλών (επιμόλυνση στο γάλα</a:t>
            </a:r>
            <a:r>
              <a:rPr lang="el-GR" sz="2400" dirty="0" smtClean="0"/>
              <a:t>), </a:t>
            </a:r>
            <a:r>
              <a:rPr lang="en-US" sz="2400" dirty="0" smtClean="0"/>
              <a:t>  </a:t>
            </a:r>
            <a:endParaRPr lang="en-US" sz="2400" dirty="0"/>
          </a:p>
          <a:p>
            <a:pPr marL="0" indent="0">
              <a:lnSpc>
                <a:spcPct val="90000"/>
              </a:lnSpc>
              <a:buNone/>
            </a:pPr>
            <a:r>
              <a:rPr lang="el-GR" sz="2400" dirty="0"/>
              <a:t>Συμπτώματα</a:t>
            </a:r>
            <a:r>
              <a:rPr lang="en-US" sz="2400" dirty="0"/>
              <a:t>: </a:t>
            </a:r>
            <a:r>
              <a:rPr lang="el-GR" sz="2400" dirty="0"/>
              <a:t>εμετός, κράμπες, διάρροια, ναυτία, πολύ μικρή </a:t>
            </a:r>
            <a:r>
              <a:rPr lang="el-GR" sz="2400" dirty="0" smtClean="0"/>
              <a:t>θνησιμότητα. </a:t>
            </a:r>
            <a:endParaRPr lang="en-US" sz="2400" dirty="0"/>
          </a:p>
          <a:p>
            <a:pPr>
              <a:lnSpc>
                <a:spcPct val="90000"/>
              </a:lnSpc>
              <a:buFont typeface="Wingdings" panose="05000000000000000000" pitchFamily="2" charset="2"/>
              <a:buChar char="§"/>
            </a:pPr>
            <a:r>
              <a:rPr lang="el-GR" sz="2400" dirty="0"/>
              <a:t>Πολύ σύντομος χρόνος επώασης </a:t>
            </a:r>
            <a:r>
              <a:rPr lang="en-US" sz="2400" dirty="0"/>
              <a:t>(30-60min to 6h), </a:t>
            </a:r>
            <a:r>
              <a:rPr lang="el-GR" sz="2400" dirty="0"/>
              <a:t>δεν απαιτείται φαρμακευτική </a:t>
            </a:r>
            <a:r>
              <a:rPr lang="el-GR" sz="2400" dirty="0" smtClean="0"/>
              <a:t>αγωγή,</a:t>
            </a:r>
            <a:endParaRPr lang="el-GR" sz="2400" dirty="0"/>
          </a:p>
          <a:p>
            <a:pPr>
              <a:lnSpc>
                <a:spcPct val="90000"/>
              </a:lnSpc>
              <a:buFont typeface="Wingdings" panose="05000000000000000000" pitchFamily="2" charset="2"/>
              <a:buChar char="§"/>
            </a:pPr>
            <a:r>
              <a:rPr lang="el-GR" sz="2400" dirty="0"/>
              <a:t>Μολυσματική δόση : </a:t>
            </a:r>
            <a:r>
              <a:rPr lang="en-US" sz="2400" dirty="0"/>
              <a:t>&gt;10</a:t>
            </a:r>
            <a:r>
              <a:rPr lang="en-US" sz="2400" baseline="30000" dirty="0"/>
              <a:t>5</a:t>
            </a:r>
            <a:r>
              <a:rPr lang="en-US" sz="2400" dirty="0"/>
              <a:t> </a:t>
            </a:r>
            <a:r>
              <a:rPr lang="en-US" sz="2400" dirty="0" err="1"/>
              <a:t>cfu</a:t>
            </a:r>
            <a:r>
              <a:rPr lang="en-US" sz="2400" dirty="0"/>
              <a:t>/gr [1ng toxin/gr </a:t>
            </a:r>
            <a:r>
              <a:rPr lang="el-GR" sz="2400" dirty="0"/>
              <a:t>τροφίμου</a:t>
            </a:r>
            <a:r>
              <a:rPr lang="en-US" sz="2400" dirty="0" smtClean="0"/>
              <a:t>]</a:t>
            </a:r>
            <a:r>
              <a:rPr lang="el-GR" sz="2400" dirty="0" smtClean="0"/>
              <a:t>.</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38</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Staphylococcus aureus </a:t>
            </a:r>
            <a:r>
              <a:rPr lang="el-GR" dirty="0" smtClean="0"/>
              <a:t>(3 </a:t>
            </a:r>
            <a:r>
              <a:rPr lang="el-GR" dirty="0"/>
              <a:t>από 3)</a:t>
            </a:r>
          </a:p>
        </p:txBody>
      </p:sp>
      <p:pic>
        <p:nvPicPr>
          <p:cNvPr id="10" name="Picture 4" descr="Εικόνα, Παρουσία του S. aureus σε τρόφιμα(από Food Microbiology: An Introduction. TJ Montville, KR Matthews, ASM Press, 2005).&#10;&#10;"/>
          <p:cNvPicPr>
            <a:picLocks noGrp="1" noChangeAspect="1" noChangeArrowheads="1"/>
          </p:cNvPicPr>
          <p:nvPr>
            <p:ph sz="half" idx="4294967295"/>
          </p:nvPr>
        </p:nvPicPr>
        <p:blipFill>
          <a:blip r:embed="rId4" cstate="print"/>
          <a:srcRect/>
          <a:stretch>
            <a:fillRect/>
          </a:stretch>
        </p:blipFill>
        <p:spPr>
          <a:xfrm>
            <a:off x="251520" y="1484784"/>
            <a:ext cx="8575278" cy="4896544"/>
          </a:xfrm>
          <a:prstGeom prst="rect">
            <a:avLst/>
          </a:prstGeom>
          <a:noFill/>
          <a:ln/>
        </p:spPr>
      </p:pic>
      <p:sp>
        <p:nvSpPr>
          <p:cNvPr id="6" name="Rectangle 4" descr="."/>
          <p:cNvSpPr txBox="1">
            <a:spLocks noChangeArrowheads="1"/>
          </p:cNvSpPr>
          <p:nvPr/>
        </p:nvSpPr>
        <p:spPr>
          <a:xfrm>
            <a:off x="467544" y="836712"/>
            <a:ext cx="8676456" cy="504056"/>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None/>
            </a:pPr>
            <a:r>
              <a:rPr lang="el-GR" sz="2400" dirty="0" smtClean="0"/>
              <a:t>Παρουσία του </a:t>
            </a:r>
            <a:r>
              <a:rPr lang="en-US" sz="2400" dirty="0"/>
              <a:t>S. aureus </a:t>
            </a:r>
            <a:r>
              <a:rPr lang="el-GR" sz="2400" dirty="0"/>
              <a:t>σε </a:t>
            </a:r>
            <a:r>
              <a:rPr lang="el-GR" sz="2400" dirty="0" smtClean="0"/>
              <a:t>τρόφιμα(από </a:t>
            </a:r>
            <a:r>
              <a:rPr lang="el-GR" sz="2400" dirty="0" err="1" smtClean="0"/>
              <a:t>Food</a:t>
            </a:r>
            <a:r>
              <a:rPr lang="el-GR" sz="2400" dirty="0" smtClean="0"/>
              <a:t> </a:t>
            </a:r>
            <a:r>
              <a:rPr lang="el-GR" sz="2400" dirty="0" err="1" smtClean="0"/>
              <a:t>Microbiology</a:t>
            </a:r>
            <a:r>
              <a:rPr lang="el-GR" sz="2400" dirty="0" smtClean="0"/>
              <a:t>: </a:t>
            </a:r>
            <a:r>
              <a:rPr lang="el-GR" sz="2400" dirty="0" err="1" smtClean="0"/>
              <a:t>An</a:t>
            </a:r>
            <a:r>
              <a:rPr lang="el-GR" sz="2400" dirty="0" smtClean="0"/>
              <a:t> </a:t>
            </a:r>
            <a:r>
              <a:rPr lang="el-GR" sz="2400" dirty="0" err="1" smtClean="0"/>
              <a:t>Introduction</a:t>
            </a:r>
            <a:r>
              <a:rPr lang="en-US" sz="2400" dirty="0" smtClean="0"/>
              <a:t>. TJ Montville, KR Matthews, ASM Press, 2005)</a:t>
            </a:r>
            <a:r>
              <a:rPr lang="el-GR" sz="2000" dirty="0" smtClean="0"/>
              <a:t>.</a:t>
            </a:r>
            <a:endParaRPr lang="en-US" sz="2400" dirty="0" smtClean="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39</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a:xfrm>
            <a:off x="467544" y="2049635"/>
            <a:ext cx="8229600" cy="2459485"/>
          </a:xfrm>
        </p:spPr>
        <p:txBody>
          <a:bodyPr>
            <a:normAutofit/>
          </a:bodyPr>
          <a:lstStyle/>
          <a:p>
            <a:pPr marL="0"/>
            <a:r>
              <a:rPr lang="el-GR" sz="2800" dirty="0" smtClean="0"/>
              <a:t>Εξοικείωση των φοιτητών με τα κύρια βιοχημικά, μορφολογικά και άλλα χαρακτηριστικά των παθογόνων μικροοργανισμών των τροφίμων και τα χαρακτηριστικά των ασθενειών που προκαλούν, καθώς και τα μέτρα πρόληψης </a:t>
            </a:r>
            <a:r>
              <a:rPr lang="el-GR" sz="2800" dirty="0" smtClean="0"/>
              <a:t>αυτών.</a:t>
            </a:r>
            <a:endParaRPr lang="el-GR" sz="28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6" name="Slide Number Placeholder 5" descr="."/>
          <p:cNvSpPr>
            <a:spLocks noGrp="1"/>
          </p:cNvSpPr>
          <p:nvPr>
            <p:ph type="sldNum" sz="quarter" idx="12"/>
          </p:nvPr>
        </p:nvSpPr>
        <p:spPr/>
        <p:txBody>
          <a:bodyPr/>
          <a:lstStyle/>
          <a:p>
            <a:fld id="{95390251-5B84-4D2F-A9C7-1C62C4738B3F}" type="slidenum">
              <a:rPr lang="el-GR" smtClean="0"/>
              <a:pPr/>
              <a:t>4</a:t>
            </a:fld>
            <a:endParaRPr lang="el-GR" dirty="0"/>
          </a:p>
        </p:txBody>
      </p:sp>
    </p:spTree>
    <p:custDataLst>
      <p:tags r:id="rId1"/>
    </p:custDataLst>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0000"/>
              </a:lnSpc>
            </a:pPr>
            <a:r>
              <a:rPr lang="en-US" sz="4000" dirty="0" smtClean="0"/>
              <a:t>Clostridium botulinum </a:t>
            </a:r>
            <a:r>
              <a:rPr lang="el-GR" sz="4000" dirty="0" smtClean="0"/>
              <a:t>(1 από 5)</a:t>
            </a:r>
            <a:endParaRPr lang="el-GR" sz="3600" dirty="0"/>
          </a:p>
        </p:txBody>
      </p:sp>
      <p:sp>
        <p:nvSpPr>
          <p:cNvPr id="6" name="Rectangle 4" descr="Αναερόβια σπορογόνα ραβδιά που ζουν στο έδαφος και παράγουν θανατηφόρο νευροτοξίνη, &#10;Σπάνια τα κρούσματα, αλλά πολύ υψηλή θνησιμότητα (απαιτείται νοσηλεία και άμεση χορήγηση αντιτοξίνης),&#10;Φυσιολογία: &#10;     - Ελάχιστο pH ανάπτυξης 4.6 (σημαντικό στοιχείο για την ασφάλεια όξινων τροφίμων και κονσερβών),&#10;     - NaCl (πέντε ως δέκα τοις εκατό), aw (μηδέν κόμμα ενενήντα τέσσερα), ή νιτρώδη (150-200ppm) αναστέλλουν την ανάπτυξή του,&#10;Δεν αναπτύσσεται ούτε παράγει τοξίνη υπό ψύξη (εξαίρεση (Cl. botulinum type E),&#10;Τα γαλακτικά βακτήρια (και οι καλλιέργειες εκκίνησης) αναστέλλουν την ανάπτυξη του C. botulinum (παραγωγή οξέων,βακτηριοσινών, Η2Ο2, και λοιπά), &#10;"/>
          <p:cNvSpPr txBox="1">
            <a:spLocks noChangeArrowheads="1"/>
          </p:cNvSpPr>
          <p:nvPr>
            <p:custDataLst>
              <p:tags r:id="rId3"/>
            </p:custDataLst>
          </p:nvPr>
        </p:nvSpPr>
        <p:spPr>
          <a:xfrm>
            <a:off x="467545" y="980728"/>
            <a:ext cx="8280920" cy="5400600"/>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l-GR" sz="2200" dirty="0"/>
              <a:t>Αναερόβια σπορογόνα ραβδιά που ζουν στο έδαφος και παράγουν θανατηφόρο </a:t>
            </a:r>
            <a:r>
              <a:rPr lang="el-GR" sz="2200" dirty="0" err="1" smtClean="0"/>
              <a:t>νευροτοξίνη</a:t>
            </a:r>
            <a:r>
              <a:rPr lang="el-GR" sz="2200" dirty="0" smtClean="0"/>
              <a:t>,</a:t>
            </a:r>
            <a:r>
              <a:rPr lang="en-US" sz="2200" dirty="0" smtClean="0"/>
              <a:t> </a:t>
            </a:r>
            <a:endParaRPr lang="en-US" sz="2200" dirty="0"/>
          </a:p>
          <a:p>
            <a:pPr>
              <a:lnSpc>
                <a:spcPct val="90000"/>
              </a:lnSpc>
            </a:pPr>
            <a:r>
              <a:rPr lang="el-GR" sz="2200" dirty="0"/>
              <a:t>Σπάνια τα κρούσματα, αλλά πολύ υψηλή θνησιμότητα (απαιτείται νοσηλεία και άμεση χορήγηση </a:t>
            </a:r>
            <a:r>
              <a:rPr lang="el-GR" sz="2200" dirty="0" err="1"/>
              <a:t>αντιτοξίνης</a:t>
            </a:r>
            <a:r>
              <a:rPr lang="el-GR" sz="2200" dirty="0" smtClean="0"/>
              <a:t>),</a:t>
            </a:r>
            <a:endParaRPr lang="el-GR" sz="2200" dirty="0"/>
          </a:p>
          <a:p>
            <a:pPr marL="0" indent="0">
              <a:lnSpc>
                <a:spcPct val="90000"/>
              </a:lnSpc>
              <a:buNone/>
            </a:pPr>
            <a:r>
              <a:rPr lang="el-GR" sz="2200" dirty="0"/>
              <a:t>Φυσιολογία: </a:t>
            </a:r>
          </a:p>
          <a:p>
            <a:pPr>
              <a:lnSpc>
                <a:spcPct val="90000"/>
              </a:lnSpc>
              <a:buNone/>
            </a:pPr>
            <a:r>
              <a:rPr lang="el-GR" sz="2200" dirty="0"/>
              <a:t>     - Ελάχιστο</a:t>
            </a:r>
            <a:r>
              <a:rPr lang="en-US" sz="2200" dirty="0"/>
              <a:t> pH </a:t>
            </a:r>
            <a:r>
              <a:rPr lang="el-GR" sz="2200" dirty="0"/>
              <a:t>ανάπτυξης</a:t>
            </a:r>
            <a:r>
              <a:rPr lang="en-US" sz="2200" dirty="0"/>
              <a:t> 4.6 (</a:t>
            </a:r>
            <a:r>
              <a:rPr lang="el-GR" sz="2200" dirty="0"/>
              <a:t>σημαντικό στοιχείο για την ασφάλεια όξινων τροφίμων και κονσερβών</a:t>
            </a:r>
            <a:r>
              <a:rPr lang="el-GR" sz="2200" dirty="0" smtClean="0"/>
              <a:t>),</a:t>
            </a:r>
            <a:endParaRPr lang="en-US" sz="2200" dirty="0"/>
          </a:p>
          <a:p>
            <a:pPr>
              <a:lnSpc>
                <a:spcPct val="90000"/>
              </a:lnSpc>
              <a:buNone/>
            </a:pPr>
            <a:r>
              <a:rPr lang="el-GR" sz="2200" dirty="0"/>
              <a:t>     - </a:t>
            </a:r>
            <a:r>
              <a:rPr lang="en-US" sz="2200" dirty="0" err="1"/>
              <a:t>NaCl</a:t>
            </a:r>
            <a:r>
              <a:rPr lang="en-US" sz="2200" dirty="0"/>
              <a:t> (5-10%), aw (0.94), </a:t>
            </a:r>
            <a:r>
              <a:rPr lang="el-GR" sz="2200" dirty="0"/>
              <a:t>ή νιτρώδη</a:t>
            </a:r>
            <a:r>
              <a:rPr lang="en-US" sz="2200" dirty="0"/>
              <a:t> (150-200ppm) </a:t>
            </a:r>
            <a:r>
              <a:rPr lang="el-GR" sz="2200" dirty="0"/>
              <a:t>αναστέλλουν την ανάπτυξή </a:t>
            </a:r>
            <a:r>
              <a:rPr lang="el-GR" sz="2200" dirty="0" smtClean="0"/>
              <a:t>του,</a:t>
            </a:r>
            <a:endParaRPr lang="en-US" sz="2200" dirty="0"/>
          </a:p>
          <a:p>
            <a:pPr>
              <a:lnSpc>
                <a:spcPct val="90000"/>
              </a:lnSpc>
            </a:pPr>
            <a:r>
              <a:rPr lang="el-GR" sz="2200" dirty="0"/>
              <a:t>Δεν αναπτύσσεται</a:t>
            </a:r>
            <a:r>
              <a:rPr lang="en-US" sz="2200" dirty="0"/>
              <a:t> </a:t>
            </a:r>
            <a:r>
              <a:rPr lang="el-GR" sz="2200" dirty="0"/>
              <a:t>ούτε παράγει τοξίνη υπό ψύξη (εξαίρεση (</a:t>
            </a:r>
            <a:r>
              <a:rPr lang="en-US" sz="2200" dirty="0"/>
              <a:t>Cl. botulinum type E</a:t>
            </a:r>
            <a:r>
              <a:rPr lang="en-US" sz="2200" dirty="0" smtClean="0"/>
              <a:t>)</a:t>
            </a:r>
            <a:r>
              <a:rPr lang="el-GR" sz="2200" dirty="0" smtClean="0"/>
              <a:t>,</a:t>
            </a:r>
            <a:endParaRPr lang="en-US" sz="2200" dirty="0"/>
          </a:p>
          <a:p>
            <a:pPr>
              <a:lnSpc>
                <a:spcPct val="90000"/>
              </a:lnSpc>
            </a:pPr>
            <a:r>
              <a:rPr lang="el-GR" sz="2200" dirty="0"/>
              <a:t>Τα γαλακτικά βακτήρια (και οι καλλιέργειες εκκίνησης)</a:t>
            </a:r>
            <a:r>
              <a:rPr lang="en-US" sz="2200" dirty="0"/>
              <a:t> </a:t>
            </a:r>
            <a:r>
              <a:rPr lang="el-GR" sz="2200" dirty="0"/>
              <a:t>αναστέλλουν την ανάπτυξη του </a:t>
            </a:r>
            <a:r>
              <a:rPr lang="en-US" sz="2200" dirty="0"/>
              <a:t>C. botulinum </a:t>
            </a:r>
            <a:r>
              <a:rPr lang="el-GR" sz="2200" dirty="0"/>
              <a:t>(παραγωγή </a:t>
            </a:r>
            <a:r>
              <a:rPr lang="el-GR" sz="2200" dirty="0" err="1"/>
              <a:t>οξέων,βακτηριοσινών</a:t>
            </a:r>
            <a:r>
              <a:rPr lang="el-GR" sz="2200" dirty="0"/>
              <a:t>, Η2Ο2, κλπ</a:t>
            </a:r>
            <a:r>
              <a:rPr lang="el-GR" sz="2200" dirty="0" smtClean="0"/>
              <a:t>), </a:t>
            </a:r>
            <a:endParaRPr lang="en-US" sz="22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40</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Clostridium botulinum </a:t>
            </a:r>
            <a:r>
              <a:rPr lang="el-GR" sz="4000" dirty="0" smtClean="0"/>
              <a:t>(2 </a:t>
            </a:r>
            <a:r>
              <a:rPr lang="el-GR" sz="4000" dirty="0"/>
              <a:t>από 5)</a:t>
            </a:r>
          </a:p>
        </p:txBody>
      </p:sp>
      <p:sp>
        <p:nvSpPr>
          <p:cNvPr id="2" name="Ορθογώνιο 1" descr="Τα σπόρια είναι πολύ ανθεκτικά στην ακτινοβολία, &#10;Διαθέτει τα πλέον θερμοάντοχα σπόρια (αντοχή μέχρι εκατόν εικοσι ένα βαθμούς κελσίου): αποτελούν το στόχο της εμπορικής αποστείρωσης μη όξινων κονσερβών, &#10;Δράση νευροτοξινών: παράλυση νευρικών κυττάρων, θολωμένη όραση, καρδιακή ή αναπνευστική ανεπάρκεια (μολυσματική δόση μεγαλύτερη των εκατόν τέσσεεα cfu/gr),&#10;Ωστόσο, η τοξίνη του C. botulinum είναι θερμοευαίσθητη. &#10; &#10;Πρόληψη: αποφυγή οικιακών κονσερβών για μη όξινα τρόφιμα, ψύξη τροφίμων, αποθήκευση κονσερβών σε δροσερό και στεγνό περιβάλλον.&#10;"/>
          <p:cNvSpPr/>
          <p:nvPr/>
        </p:nvSpPr>
        <p:spPr>
          <a:xfrm>
            <a:off x="467544" y="1408473"/>
            <a:ext cx="8208912" cy="4081117"/>
          </a:xfrm>
          <a:prstGeom prst="rect">
            <a:avLst/>
          </a:prstGeom>
        </p:spPr>
        <p:txBody>
          <a:bodyPr wrap="square">
            <a:spAutoFit/>
          </a:bodyPr>
          <a:lstStyle/>
          <a:p>
            <a:pPr marL="342900" indent="-342900">
              <a:lnSpc>
                <a:spcPct val="90000"/>
              </a:lnSpc>
              <a:buFont typeface="Arial" panose="020B0604020202020204" pitchFamily="34" charset="0"/>
              <a:buChar char="•"/>
            </a:pPr>
            <a:r>
              <a:rPr lang="el-GR" sz="2400" dirty="0"/>
              <a:t>Τα σπόρια είναι πολύ ανθεκτικά στην </a:t>
            </a:r>
            <a:r>
              <a:rPr lang="el-GR" sz="2400" dirty="0" smtClean="0"/>
              <a:t>ακτινοβολία, </a:t>
            </a:r>
            <a:endParaRPr lang="en-US" sz="2400" dirty="0"/>
          </a:p>
          <a:p>
            <a:pPr marL="342900" indent="-342900">
              <a:lnSpc>
                <a:spcPct val="90000"/>
              </a:lnSpc>
              <a:buFont typeface="Arial" panose="020B0604020202020204" pitchFamily="34" charset="0"/>
              <a:buChar char="•"/>
            </a:pPr>
            <a:r>
              <a:rPr lang="el-GR" sz="2400" dirty="0"/>
              <a:t>Διαθέτει τα πλέον </a:t>
            </a:r>
            <a:r>
              <a:rPr lang="el-GR" sz="2400" dirty="0" err="1"/>
              <a:t>θερμοάντοχα</a:t>
            </a:r>
            <a:r>
              <a:rPr lang="el-GR" sz="2400" dirty="0"/>
              <a:t> σπόρια </a:t>
            </a:r>
            <a:r>
              <a:rPr lang="en-US" sz="2400" dirty="0"/>
              <a:t>(</a:t>
            </a:r>
            <a:r>
              <a:rPr lang="el-GR" sz="2400" dirty="0"/>
              <a:t>αντοχή μέχρι 1</a:t>
            </a:r>
            <a:r>
              <a:rPr lang="en-US" sz="2400" dirty="0"/>
              <a:t>21</a:t>
            </a:r>
            <a:r>
              <a:rPr lang="en-US" sz="2400" dirty="0">
                <a:sym typeface="Symbol" pitchFamily="18" charset="2"/>
              </a:rPr>
              <a:t></a:t>
            </a:r>
            <a:r>
              <a:rPr lang="en-US" sz="2400" dirty="0"/>
              <a:t>C): </a:t>
            </a:r>
            <a:r>
              <a:rPr lang="el-GR" sz="2400" dirty="0"/>
              <a:t>αποτελούν το στόχο της εμπορικής αποστείρωσης μη όξινων </a:t>
            </a:r>
            <a:r>
              <a:rPr lang="el-GR" sz="2400" dirty="0" smtClean="0"/>
              <a:t>κονσερβών, </a:t>
            </a:r>
            <a:endParaRPr lang="el-GR" sz="2400" dirty="0"/>
          </a:p>
          <a:p>
            <a:pPr marL="342900" indent="-342900">
              <a:lnSpc>
                <a:spcPct val="90000"/>
              </a:lnSpc>
              <a:buFont typeface="Arial" panose="020B0604020202020204" pitchFamily="34" charset="0"/>
              <a:buChar char="•"/>
            </a:pPr>
            <a:r>
              <a:rPr lang="el-GR" sz="2400" dirty="0"/>
              <a:t>Δράση </a:t>
            </a:r>
            <a:r>
              <a:rPr lang="el-GR" sz="2400" dirty="0" err="1"/>
              <a:t>νευροτοξινών</a:t>
            </a:r>
            <a:r>
              <a:rPr lang="en-US" sz="2400" dirty="0"/>
              <a:t>: </a:t>
            </a:r>
            <a:r>
              <a:rPr lang="el-GR" sz="2400" dirty="0"/>
              <a:t>παράλυση νευρικών κυττάρων, θολωμένη όραση, καρδιακή ή αναπνευστική ανεπάρκεια</a:t>
            </a:r>
            <a:r>
              <a:rPr lang="en-US" sz="2400" dirty="0"/>
              <a:t> (</a:t>
            </a:r>
            <a:r>
              <a:rPr lang="el-GR" sz="2400" dirty="0"/>
              <a:t>μολυσματική δόση </a:t>
            </a:r>
            <a:r>
              <a:rPr lang="en-US" sz="2400" dirty="0"/>
              <a:t>&gt; 10</a:t>
            </a:r>
            <a:r>
              <a:rPr lang="en-US" sz="2400" baseline="30000" dirty="0"/>
              <a:t>4</a:t>
            </a:r>
            <a:r>
              <a:rPr lang="el-GR" sz="2400" baseline="30000" dirty="0"/>
              <a:t> </a:t>
            </a:r>
            <a:r>
              <a:rPr lang="en-US" sz="2400" dirty="0" err="1"/>
              <a:t>cfu</a:t>
            </a:r>
            <a:r>
              <a:rPr lang="en-US" sz="2400" dirty="0"/>
              <a:t>/gr</a:t>
            </a:r>
            <a:r>
              <a:rPr lang="en-US" sz="2400" dirty="0" smtClean="0"/>
              <a:t>)</a:t>
            </a:r>
            <a:r>
              <a:rPr lang="el-GR" sz="2400" dirty="0" smtClean="0"/>
              <a:t>,</a:t>
            </a:r>
            <a:endParaRPr lang="en-US" sz="2400" dirty="0"/>
          </a:p>
          <a:p>
            <a:pPr marL="342900" indent="-342900">
              <a:lnSpc>
                <a:spcPct val="90000"/>
              </a:lnSpc>
              <a:buFont typeface="Arial" panose="020B0604020202020204" pitchFamily="34" charset="0"/>
              <a:buChar char="•"/>
            </a:pPr>
            <a:r>
              <a:rPr lang="el-GR" sz="2400" dirty="0"/>
              <a:t>Ωστόσο, η τοξίνη του </a:t>
            </a:r>
            <a:r>
              <a:rPr lang="en-US" sz="2400" dirty="0"/>
              <a:t>C. botulinum </a:t>
            </a:r>
            <a:r>
              <a:rPr lang="el-GR" sz="2400" dirty="0"/>
              <a:t>είναι </a:t>
            </a:r>
            <a:r>
              <a:rPr lang="el-GR" sz="2400" dirty="0" err="1"/>
              <a:t>θερμοευαίσθητη</a:t>
            </a:r>
            <a:r>
              <a:rPr lang="el-GR" sz="2400" dirty="0"/>
              <a:t>. </a:t>
            </a:r>
            <a:endParaRPr lang="el-GR" sz="2400" dirty="0" smtClean="0"/>
          </a:p>
          <a:p>
            <a:pPr>
              <a:lnSpc>
                <a:spcPct val="90000"/>
              </a:lnSpc>
            </a:pPr>
            <a:r>
              <a:rPr lang="en-US" sz="2400" dirty="0" smtClean="0"/>
              <a:t> </a:t>
            </a:r>
            <a:endParaRPr lang="en-US" sz="2400" dirty="0"/>
          </a:p>
          <a:p>
            <a:pPr marL="342900" indent="-342900">
              <a:lnSpc>
                <a:spcPct val="90000"/>
              </a:lnSpc>
              <a:buFont typeface="Arial" panose="020B0604020202020204" pitchFamily="34" charset="0"/>
              <a:buChar char="•"/>
            </a:pPr>
            <a:r>
              <a:rPr lang="el-GR" sz="2400" dirty="0"/>
              <a:t>Πρόληψη:</a:t>
            </a:r>
            <a:r>
              <a:rPr lang="en-US" sz="2400" dirty="0"/>
              <a:t> </a:t>
            </a:r>
            <a:r>
              <a:rPr lang="el-GR" sz="2400" dirty="0"/>
              <a:t>αποφυγή οικιακών κονσερβών για μη όξινα τρόφιμα, ψύξη τροφίμων, αποθήκευση κονσερβών σε δροσερό και στεγνό </a:t>
            </a:r>
            <a:r>
              <a:rPr lang="el-GR" sz="2400" dirty="0" smtClean="0"/>
              <a:t>περιβάλλον.</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41</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720079"/>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Clostridium botulinum </a:t>
            </a:r>
            <a:r>
              <a:rPr lang="el-GR" sz="4000" dirty="0" smtClean="0"/>
              <a:t>(3 </a:t>
            </a:r>
            <a:r>
              <a:rPr lang="el-GR" sz="4000" dirty="0"/>
              <a:t>από 5)</a:t>
            </a:r>
          </a:p>
        </p:txBody>
      </p:sp>
      <p:pic>
        <p:nvPicPr>
          <p:cNvPr id="10" name="Picture 4" descr="Εικόνα, Τύποι του Clostridium botulinum και παραγωγή νευροτοξινών (από Food Microbiology: An Introduction. TJ Montville, KR Matthews, ASM Press, 2005).&#10;&#10;&#10;"/>
          <p:cNvPicPr>
            <a:picLocks noGrp="1" noChangeAspect="1" noChangeArrowheads="1"/>
          </p:cNvPicPr>
          <p:nvPr>
            <p:ph sz="half" idx="4294967295"/>
          </p:nvPr>
        </p:nvPicPr>
        <p:blipFill>
          <a:blip r:embed="rId4" cstate="print"/>
          <a:srcRect/>
          <a:stretch>
            <a:fillRect/>
          </a:stretch>
        </p:blipFill>
        <p:spPr>
          <a:xfrm>
            <a:off x="467544" y="1844824"/>
            <a:ext cx="8208590" cy="4593478"/>
          </a:xfrm>
          <a:prstGeom prst="rect">
            <a:avLst/>
          </a:prstGeom>
          <a:noFill/>
          <a:ln/>
        </p:spPr>
      </p:pic>
      <p:sp>
        <p:nvSpPr>
          <p:cNvPr id="6" name="Rectangle 4" descr="."/>
          <p:cNvSpPr txBox="1">
            <a:spLocks noChangeArrowheads="1"/>
          </p:cNvSpPr>
          <p:nvPr/>
        </p:nvSpPr>
        <p:spPr>
          <a:xfrm>
            <a:off x="467544" y="836712"/>
            <a:ext cx="8208912" cy="720080"/>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None/>
            </a:pPr>
            <a:r>
              <a:rPr lang="el-GR" sz="2400" dirty="0"/>
              <a:t>Τύποι του </a:t>
            </a:r>
            <a:r>
              <a:rPr lang="en-US" sz="2400" dirty="0"/>
              <a:t>Clostridium botulinum</a:t>
            </a:r>
            <a:r>
              <a:rPr lang="el-GR" sz="2400" dirty="0"/>
              <a:t> και παραγωγή </a:t>
            </a:r>
            <a:r>
              <a:rPr lang="el-GR" sz="2400" dirty="0" err="1" smtClean="0"/>
              <a:t>νευροτοξινών</a:t>
            </a:r>
            <a:r>
              <a:rPr lang="el-GR" sz="2400" dirty="0" smtClean="0"/>
              <a:t> (από </a:t>
            </a:r>
            <a:r>
              <a:rPr lang="el-GR" sz="2400" dirty="0" err="1" smtClean="0"/>
              <a:t>Food</a:t>
            </a:r>
            <a:r>
              <a:rPr lang="el-GR" sz="2400" dirty="0" smtClean="0"/>
              <a:t> </a:t>
            </a:r>
            <a:r>
              <a:rPr lang="el-GR" sz="2400" dirty="0" err="1" smtClean="0"/>
              <a:t>Microbiology</a:t>
            </a:r>
            <a:r>
              <a:rPr lang="el-GR" sz="2400" dirty="0" smtClean="0"/>
              <a:t>: </a:t>
            </a:r>
            <a:r>
              <a:rPr lang="el-GR" sz="2400" dirty="0" err="1" smtClean="0"/>
              <a:t>An</a:t>
            </a:r>
            <a:r>
              <a:rPr lang="el-GR" sz="2400" dirty="0" smtClean="0"/>
              <a:t> </a:t>
            </a:r>
            <a:r>
              <a:rPr lang="el-GR" sz="2400" dirty="0" err="1" smtClean="0"/>
              <a:t>Introduction</a:t>
            </a:r>
            <a:r>
              <a:rPr lang="en-US" sz="2400" dirty="0" smtClean="0"/>
              <a:t>. TJ Montville, KR Matthews, ASM Press, 2005)</a:t>
            </a:r>
          </a:p>
          <a:p>
            <a:pPr>
              <a:lnSpc>
                <a:spcPct val="90000"/>
              </a:lnSpc>
              <a:buFont typeface="Wingdings" pitchFamily="2" charset="2"/>
              <a:buNone/>
            </a:pP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42</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Clostridium botulinum </a:t>
            </a:r>
            <a:r>
              <a:rPr lang="el-GR" sz="4000" dirty="0" smtClean="0"/>
              <a:t>(4 </a:t>
            </a:r>
            <a:r>
              <a:rPr lang="el-GR" sz="4000" dirty="0"/>
              <a:t>από 5)</a:t>
            </a:r>
          </a:p>
        </p:txBody>
      </p:sp>
      <p:pic>
        <p:nvPicPr>
          <p:cNvPr id="8" name="Picture 4" descr="Εικόνα, Περιστατικά βουτιλισμού (αλλαντίασης) παγκοσμίως (από Food Microbiology: An Introduction. TJ Montville, KR Matthews, ASM Press, 2005).&#10;&#10;&#10;"/>
          <p:cNvPicPr>
            <a:picLocks noGrp="1" noChangeAspect="1" noChangeArrowheads="1"/>
          </p:cNvPicPr>
          <p:nvPr>
            <p:ph sz="half" idx="4294967295"/>
          </p:nvPr>
        </p:nvPicPr>
        <p:blipFill>
          <a:blip r:embed="rId4" cstate="print"/>
          <a:srcRect/>
          <a:stretch>
            <a:fillRect/>
          </a:stretch>
        </p:blipFill>
        <p:spPr>
          <a:xfrm>
            <a:off x="432048" y="1728104"/>
            <a:ext cx="8244408" cy="4653224"/>
          </a:xfrm>
          <a:prstGeom prst="rect">
            <a:avLst/>
          </a:prstGeom>
          <a:noFill/>
          <a:ln/>
        </p:spPr>
      </p:pic>
      <p:sp>
        <p:nvSpPr>
          <p:cNvPr id="6" name="Rectangle 4" descr=".&#10;"/>
          <p:cNvSpPr txBox="1">
            <a:spLocks noChangeArrowheads="1"/>
          </p:cNvSpPr>
          <p:nvPr/>
        </p:nvSpPr>
        <p:spPr>
          <a:xfrm>
            <a:off x="467544" y="836712"/>
            <a:ext cx="8208912" cy="648072"/>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None/>
            </a:pPr>
            <a:r>
              <a:rPr lang="el-GR" sz="2200" dirty="0"/>
              <a:t>Περιστατικά </a:t>
            </a:r>
            <a:r>
              <a:rPr lang="el-GR" sz="2200" dirty="0" err="1"/>
              <a:t>βουτιλισμού</a:t>
            </a:r>
            <a:r>
              <a:rPr lang="el-GR" sz="2200" dirty="0"/>
              <a:t> </a:t>
            </a:r>
            <a:r>
              <a:rPr lang="el-GR" sz="2200" dirty="0" smtClean="0"/>
              <a:t>(αλλαντίασης</a:t>
            </a:r>
            <a:r>
              <a:rPr lang="el-GR" sz="2200" dirty="0"/>
              <a:t>) </a:t>
            </a:r>
            <a:r>
              <a:rPr lang="el-GR" sz="2200" dirty="0" smtClean="0"/>
              <a:t>παγκοσμίως (από </a:t>
            </a:r>
            <a:r>
              <a:rPr lang="el-GR" sz="2200" dirty="0" err="1" smtClean="0"/>
              <a:t>Food</a:t>
            </a:r>
            <a:r>
              <a:rPr lang="el-GR" sz="2200" dirty="0" smtClean="0"/>
              <a:t> </a:t>
            </a:r>
            <a:r>
              <a:rPr lang="el-GR" sz="2200" dirty="0" err="1" smtClean="0"/>
              <a:t>Microbiology</a:t>
            </a:r>
            <a:r>
              <a:rPr lang="el-GR" sz="2200" dirty="0" smtClean="0"/>
              <a:t>: </a:t>
            </a:r>
            <a:r>
              <a:rPr lang="el-GR" sz="2200" dirty="0" err="1" smtClean="0"/>
              <a:t>An</a:t>
            </a:r>
            <a:r>
              <a:rPr lang="el-GR" sz="2200" dirty="0" smtClean="0"/>
              <a:t> </a:t>
            </a:r>
            <a:r>
              <a:rPr lang="el-GR" sz="2200" dirty="0" err="1" smtClean="0"/>
              <a:t>Introduction</a:t>
            </a:r>
            <a:r>
              <a:rPr lang="en-US" sz="2200" dirty="0" smtClean="0"/>
              <a:t>. TJ Montville, KR Matthews, ASM Press, 2005)</a:t>
            </a:r>
          </a:p>
          <a:p>
            <a:pPr>
              <a:lnSpc>
                <a:spcPct val="90000"/>
              </a:lnSpc>
              <a:buFont typeface="Wingdings" pitchFamily="2" charset="2"/>
              <a:buNone/>
            </a:pPr>
            <a:endParaRPr lang="en-US" sz="22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43</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467546" y="44625"/>
            <a:ext cx="8280920"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Clostridium botulinum </a:t>
            </a:r>
            <a:r>
              <a:rPr lang="el-GR" sz="4000" dirty="0" smtClean="0"/>
              <a:t>(5 </a:t>
            </a:r>
            <a:r>
              <a:rPr lang="el-GR" sz="4000" dirty="0"/>
              <a:t>από 5)</a:t>
            </a:r>
          </a:p>
        </p:txBody>
      </p:sp>
      <p:pic>
        <p:nvPicPr>
          <p:cNvPr id="8" name="Picture 4" descr="Εικόνα, Εμφάνιση σπορίων C. botulinum σε τρόφιμα (από Food Microbiology: An Introduction. TJ Montville, KR Matthews, ASM Press, 2005).&#10;&#10;&#10;"/>
          <p:cNvPicPr>
            <a:picLocks noGrp="1" noChangeAspect="1" noChangeArrowheads="1"/>
          </p:cNvPicPr>
          <p:nvPr>
            <p:ph sz="half" idx="4294967295"/>
          </p:nvPr>
        </p:nvPicPr>
        <p:blipFill>
          <a:blip r:embed="rId4" cstate="print"/>
          <a:srcRect/>
          <a:stretch>
            <a:fillRect/>
          </a:stretch>
        </p:blipFill>
        <p:spPr>
          <a:xfrm>
            <a:off x="467544" y="1772816"/>
            <a:ext cx="8244408" cy="4470015"/>
          </a:xfrm>
          <a:prstGeom prst="rect">
            <a:avLst/>
          </a:prstGeom>
          <a:noFill/>
          <a:ln/>
        </p:spPr>
      </p:pic>
      <p:sp>
        <p:nvSpPr>
          <p:cNvPr id="6" name="Rectangle 4" descr="."/>
          <p:cNvSpPr txBox="1">
            <a:spLocks noChangeArrowheads="1"/>
          </p:cNvSpPr>
          <p:nvPr/>
        </p:nvSpPr>
        <p:spPr>
          <a:xfrm>
            <a:off x="467545" y="980728"/>
            <a:ext cx="8280920" cy="432048"/>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None/>
            </a:pPr>
            <a:r>
              <a:rPr lang="el-GR" sz="2200" dirty="0"/>
              <a:t>Εμφάνιση σπορίων </a:t>
            </a:r>
            <a:r>
              <a:rPr lang="en-US" sz="2200" dirty="0"/>
              <a:t>C. botulinum </a:t>
            </a:r>
            <a:r>
              <a:rPr lang="el-GR" sz="2200" dirty="0"/>
              <a:t>σε </a:t>
            </a:r>
            <a:r>
              <a:rPr lang="el-GR" sz="2200" dirty="0" smtClean="0"/>
              <a:t>τρόφιμα (από </a:t>
            </a:r>
            <a:r>
              <a:rPr lang="el-GR" sz="2200" dirty="0" err="1" smtClean="0"/>
              <a:t>Food</a:t>
            </a:r>
            <a:r>
              <a:rPr lang="el-GR" sz="2200" dirty="0" smtClean="0"/>
              <a:t> </a:t>
            </a:r>
            <a:r>
              <a:rPr lang="el-GR" sz="2200" dirty="0" err="1" smtClean="0"/>
              <a:t>Microbiology</a:t>
            </a:r>
            <a:r>
              <a:rPr lang="el-GR" sz="2200" dirty="0" smtClean="0"/>
              <a:t>: </a:t>
            </a:r>
            <a:r>
              <a:rPr lang="el-GR" sz="2200" dirty="0" err="1" smtClean="0"/>
              <a:t>An</a:t>
            </a:r>
            <a:r>
              <a:rPr lang="el-GR" sz="2200" dirty="0" smtClean="0"/>
              <a:t> </a:t>
            </a:r>
            <a:r>
              <a:rPr lang="el-GR" sz="2200" dirty="0" err="1" smtClean="0"/>
              <a:t>Introduction</a:t>
            </a:r>
            <a:r>
              <a:rPr lang="en-US" sz="2200" dirty="0" smtClean="0"/>
              <a:t>. TJ Montville, KR Matthews, ASM Press, 2005)</a:t>
            </a:r>
          </a:p>
          <a:p>
            <a:pPr>
              <a:lnSpc>
                <a:spcPct val="90000"/>
              </a:lnSpc>
              <a:buFont typeface="Wingdings" pitchFamily="2" charset="2"/>
              <a:buNone/>
            </a:pPr>
            <a:endParaRPr lang="en-US" sz="22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44</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80000"/>
              </a:lnSpc>
            </a:pPr>
            <a:r>
              <a:rPr lang="en-US" sz="4000" dirty="0" smtClean="0"/>
              <a:t>Clostridium </a:t>
            </a:r>
            <a:r>
              <a:rPr lang="en-US" sz="4000" dirty="0" err="1" smtClean="0"/>
              <a:t>perfringens</a:t>
            </a:r>
            <a:r>
              <a:rPr lang="en-US" sz="4000" dirty="0" smtClean="0"/>
              <a:t> </a:t>
            </a:r>
            <a:r>
              <a:rPr lang="el-GR" sz="4000" dirty="0" smtClean="0"/>
              <a:t>(1 από 2)</a:t>
            </a:r>
            <a:endParaRPr lang="el-GR" sz="4000" dirty="0"/>
          </a:p>
        </p:txBody>
      </p:sp>
      <p:sp>
        <p:nvSpPr>
          <p:cNvPr id="6" name="Rectangle 4" descr="Ανερόβια σπορογόνα ραβδιά που παράγουν εντεροτοξίνη (τα περισσότερα από τα στελέχη που απομονώνονται), &#10;Βρίσκονται στο έδαφος, στη σκόνη, στο ωμό κρέας, στον εντερικό σωλήνα,&#10;Είναι θερμοάντοχα (μεγαλύτερα από εκατό βαθμούς κελσίου) , αλλά δεν αναπτύσσονται στους έξι βαθμούς κελσίου, είναι ευαίσθητα σε pH μικρότερο του πέντε, και σε aw μικρότερη του μηδέν κόμμα ενενήντα τρία,&#10;Ωστόσο, σπόρια που δεν έχουν εκβλαστήσει μπορεί να παραμείνουν ζωντανά (αδρανή) για μεγάλα χρονικά διαστήματα ή έπειτα από διάφορες επεξεργασίες (Προσοχή σε καρυκεύματα και ξηρές τροφές),&#10;Είναι η αιτία της 3ης πιο συχνής τροφικής δηλητηρίασης στις ΗΠΑ με περίπου εφτά θανάτους ανά έτος,&#10;Συνήθη τρόφιμα-πηγές το κρέας και τα πουλερικά,&#10;"/>
          <p:cNvSpPr txBox="1">
            <a:spLocks noChangeArrowheads="1"/>
          </p:cNvSpPr>
          <p:nvPr/>
        </p:nvSpPr>
        <p:spPr>
          <a:xfrm>
            <a:off x="467545" y="1340768"/>
            <a:ext cx="8280920" cy="4572098"/>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l-GR" sz="2400" dirty="0" err="1"/>
              <a:t>Ανερόβια</a:t>
            </a:r>
            <a:r>
              <a:rPr lang="el-GR" sz="2400" dirty="0"/>
              <a:t> σπορογόνα ραβδιά που παράγουν εντεροτοξίνη (τα περισσότερα από τα στελέχη που απομονώνονται</a:t>
            </a:r>
            <a:r>
              <a:rPr lang="el-GR" sz="2400" dirty="0" smtClean="0"/>
              <a:t>),</a:t>
            </a:r>
            <a:r>
              <a:rPr lang="en-US" sz="2400" dirty="0" smtClean="0"/>
              <a:t> </a:t>
            </a:r>
            <a:endParaRPr lang="en-US" sz="2400" dirty="0"/>
          </a:p>
          <a:p>
            <a:pPr>
              <a:lnSpc>
                <a:spcPct val="80000"/>
              </a:lnSpc>
            </a:pPr>
            <a:r>
              <a:rPr lang="el-GR" sz="2400" dirty="0"/>
              <a:t>Βρίσκονται στο έδαφος, στη σκόνη, στο ωμό κρέας, στον εντερικό </a:t>
            </a:r>
            <a:r>
              <a:rPr lang="el-GR" sz="2400" dirty="0" smtClean="0"/>
              <a:t>σωλήνα,</a:t>
            </a:r>
            <a:endParaRPr lang="en-US" sz="2400" dirty="0"/>
          </a:p>
          <a:p>
            <a:pPr>
              <a:lnSpc>
                <a:spcPct val="80000"/>
              </a:lnSpc>
            </a:pPr>
            <a:r>
              <a:rPr lang="el-GR" sz="2400" dirty="0"/>
              <a:t>Είναι </a:t>
            </a:r>
            <a:r>
              <a:rPr lang="el-GR" sz="2400" dirty="0" err="1"/>
              <a:t>θερμοάντοχα</a:t>
            </a:r>
            <a:r>
              <a:rPr lang="el-GR" sz="2400" dirty="0"/>
              <a:t> </a:t>
            </a:r>
            <a:r>
              <a:rPr lang="en-US" sz="2400" dirty="0"/>
              <a:t>(&gt;100</a:t>
            </a:r>
            <a:r>
              <a:rPr lang="en-US" sz="2400" dirty="0">
                <a:sym typeface="Symbol" pitchFamily="18" charset="2"/>
              </a:rPr>
              <a:t></a:t>
            </a:r>
            <a:r>
              <a:rPr lang="en-US" sz="2400" dirty="0"/>
              <a:t>C) </a:t>
            </a:r>
            <a:r>
              <a:rPr lang="el-GR" sz="2400" dirty="0"/>
              <a:t>, αλλά δεν αναπτύσσονται στους </a:t>
            </a:r>
            <a:r>
              <a:rPr lang="en-US" sz="2400" dirty="0"/>
              <a:t>6</a:t>
            </a:r>
            <a:r>
              <a:rPr lang="en-US" sz="2400" dirty="0">
                <a:sym typeface="Symbol" pitchFamily="18" charset="2"/>
              </a:rPr>
              <a:t></a:t>
            </a:r>
            <a:r>
              <a:rPr lang="en-US" sz="2400" dirty="0"/>
              <a:t>C, </a:t>
            </a:r>
            <a:r>
              <a:rPr lang="el-GR" sz="2400" dirty="0"/>
              <a:t>είναι ευαίσθητα σε </a:t>
            </a:r>
            <a:r>
              <a:rPr lang="en-US" sz="2400" dirty="0"/>
              <a:t>pH&lt;5.0, </a:t>
            </a:r>
            <a:r>
              <a:rPr lang="el-GR" sz="2400" dirty="0"/>
              <a:t>και σε </a:t>
            </a:r>
            <a:r>
              <a:rPr lang="en-US" sz="2400" dirty="0" smtClean="0"/>
              <a:t>aw&lt;0.93</a:t>
            </a:r>
            <a:r>
              <a:rPr lang="el-GR" sz="2400" dirty="0" smtClean="0"/>
              <a:t>,</a:t>
            </a:r>
            <a:endParaRPr lang="en-US" sz="2400" dirty="0"/>
          </a:p>
          <a:p>
            <a:pPr>
              <a:lnSpc>
                <a:spcPct val="80000"/>
              </a:lnSpc>
            </a:pPr>
            <a:r>
              <a:rPr lang="el-GR" sz="2400" dirty="0"/>
              <a:t>Ωστόσο, σπόρια που δεν έχουν </a:t>
            </a:r>
            <a:r>
              <a:rPr lang="el-GR" sz="2400" dirty="0" err="1"/>
              <a:t>εκβλαστήσει</a:t>
            </a:r>
            <a:r>
              <a:rPr lang="el-GR" sz="2400" dirty="0"/>
              <a:t> μπορεί να παραμείνουν ζωντανά (αδρανή) για μεγάλα χρονικά διαστήματα ή έπειτα από διάφορες επεξεργασίες </a:t>
            </a:r>
            <a:r>
              <a:rPr lang="en-US" sz="2400" dirty="0"/>
              <a:t>(</a:t>
            </a:r>
            <a:r>
              <a:rPr lang="el-GR" sz="2400" dirty="0"/>
              <a:t>Προσοχή σε καρυκεύματα και ξηρές τροφές</a:t>
            </a:r>
            <a:r>
              <a:rPr lang="el-GR" sz="2400" dirty="0" smtClean="0"/>
              <a:t>),</a:t>
            </a:r>
            <a:endParaRPr lang="el-GR" sz="2400" dirty="0"/>
          </a:p>
          <a:p>
            <a:pPr>
              <a:lnSpc>
                <a:spcPct val="80000"/>
              </a:lnSpc>
            </a:pPr>
            <a:r>
              <a:rPr lang="el-GR" sz="2400" dirty="0"/>
              <a:t>Είναι η αιτία της 3</a:t>
            </a:r>
            <a:r>
              <a:rPr lang="el-GR" sz="2400" baseline="30000" dirty="0"/>
              <a:t>ης</a:t>
            </a:r>
            <a:r>
              <a:rPr lang="el-GR" sz="2400" dirty="0"/>
              <a:t> πιο συχνής τροφικής δηλητηρίασης στις ΗΠΑ με ~</a:t>
            </a:r>
            <a:r>
              <a:rPr lang="en-US" sz="2400" dirty="0"/>
              <a:t>7 </a:t>
            </a:r>
            <a:r>
              <a:rPr lang="el-GR" sz="2400" dirty="0" smtClean="0"/>
              <a:t>θανάτους/έτος,</a:t>
            </a:r>
            <a:endParaRPr lang="en-US" sz="2400" dirty="0"/>
          </a:p>
          <a:p>
            <a:pPr>
              <a:lnSpc>
                <a:spcPct val="80000"/>
              </a:lnSpc>
            </a:pPr>
            <a:r>
              <a:rPr lang="el-GR" sz="2400" dirty="0"/>
              <a:t>Συνήθη τρόφιμα-πηγές το κρέας και τα </a:t>
            </a:r>
            <a:r>
              <a:rPr lang="el-GR" sz="2400" dirty="0" smtClean="0"/>
              <a:t>πουλερικά,</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45</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Clostridium </a:t>
            </a:r>
            <a:r>
              <a:rPr lang="en-US" sz="4000" dirty="0" err="1"/>
              <a:t>perfringens</a:t>
            </a:r>
            <a:r>
              <a:rPr lang="en-US" sz="4000" dirty="0"/>
              <a:t> </a:t>
            </a:r>
            <a:r>
              <a:rPr lang="el-GR" sz="4000" dirty="0" smtClean="0"/>
              <a:t>(2 </a:t>
            </a:r>
            <a:r>
              <a:rPr lang="el-GR" sz="4000" dirty="0"/>
              <a:t>από 2)</a:t>
            </a:r>
          </a:p>
        </p:txBody>
      </p:sp>
      <p:sp>
        <p:nvSpPr>
          <p:cNvPr id="6" name="Rectangle 4" descr="Η μόλυνση προκαλείται λόγω κακής θερμοκρασιακής μεταχείρησης, ψύξης ή αποθήκευσης (μέτρια θέρμανση μπορεί να διεγείρει την σπορογονία, &#10;Είναι σημαντική η γρήγορη ψύξη μετά από κάθε θέρμανση! &#10;Συμπτώματα: διάρροια και κοιλιακοί πόνοι (ήπια και αυτοπεριοριζόμενα συμπτώματα) αναπτύσσονται μέσα σε οκτώ με δεκα έξι ώρες, διαρκούν μια με δύο μέρες, αλλά στα νεογνά μπορεί να προκαλέσουν ξαφνικό θάνατο (Sudden infant death-SID)!&#10;H τοξίνη συντίθεται στο έντερο κατά τη διαδικασία σπορογένεσης,&#10;Το C. perfringens παράγει H2S σε πρωτεϊνούχα τρόφιμα (δυσάρεστη οσμή σήψης), άρα τα τρόφιμα αυτά γίνονται μη αποδεκτά πριν καταναλωθεί ο μικροοργανισμός,&#10;Πρόληψη: καλό μαγείρεμα, ψύξη μετά από θέρμανση, καλό πλύσιμο χεριών. &#10;"/>
          <p:cNvSpPr txBox="1">
            <a:spLocks noChangeArrowheads="1"/>
          </p:cNvSpPr>
          <p:nvPr/>
        </p:nvSpPr>
        <p:spPr>
          <a:xfrm>
            <a:off x="467545" y="1052736"/>
            <a:ext cx="8280920" cy="5229200"/>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l-GR" sz="2400" dirty="0"/>
              <a:t>Η μόλυνση προκαλείται λόγω κακής θερμοκρασιακής </a:t>
            </a:r>
            <a:r>
              <a:rPr lang="el-GR" sz="2400" dirty="0" err="1"/>
              <a:t>μεταχείρησης</a:t>
            </a:r>
            <a:r>
              <a:rPr lang="el-GR" sz="2400" dirty="0"/>
              <a:t>, ψύξης ή αποθήκευσης </a:t>
            </a:r>
            <a:r>
              <a:rPr lang="en-US" sz="2400" dirty="0"/>
              <a:t>(</a:t>
            </a:r>
            <a:r>
              <a:rPr lang="el-GR" sz="2400" dirty="0"/>
              <a:t>μέτρια θέρμανση μπορεί να διεγείρει την </a:t>
            </a:r>
            <a:r>
              <a:rPr lang="el-GR" sz="2400" dirty="0" smtClean="0"/>
              <a:t>σπορογονία, </a:t>
            </a:r>
            <a:endParaRPr lang="en-US" sz="2400" dirty="0"/>
          </a:p>
          <a:p>
            <a:pPr>
              <a:lnSpc>
                <a:spcPct val="80000"/>
              </a:lnSpc>
            </a:pPr>
            <a:r>
              <a:rPr lang="el-GR" sz="2400" dirty="0"/>
              <a:t>Είναι σημαντική η γρήγορη ψύξη μετά από κάθε θέρμανση! </a:t>
            </a:r>
          </a:p>
          <a:p>
            <a:pPr>
              <a:lnSpc>
                <a:spcPct val="80000"/>
              </a:lnSpc>
            </a:pPr>
            <a:r>
              <a:rPr lang="el-GR" sz="2400" dirty="0"/>
              <a:t>Συμπτώματα</a:t>
            </a:r>
            <a:r>
              <a:rPr lang="en-US" sz="2400" dirty="0"/>
              <a:t>: </a:t>
            </a:r>
            <a:r>
              <a:rPr lang="el-GR" sz="2400" dirty="0"/>
              <a:t>διάρροια και κοιλιακοί πόνοι (ήπια και </a:t>
            </a:r>
            <a:r>
              <a:rPr lang="el-GR" sz="2400" dirty="0" err="1"/>
              <a:t>αυτοπεριοριζόμενα</a:t>
            </a:r>
            <a:r>
              <a:rPr lang="el-GR" sz="2400" dirty="0"/>
              <a:t> συμπτώματα) αναπτύσσονται μέσα σε</a:t>
            </a:r>
            <a:r>
              <a:rPr lang="en-US" sz="2400" dirty="0"/>
              <a:t> 8-16h, </a:t>
            </a:r>
            <a:r>
              <a:rPr lang="el-GR" sz="2400" dirty="0"/>
              <a:t>διαρκούν</a:t>
            </a:r>
            <a:r>
              <a:rPr lang="en-US" sz="2400" dirty="0"/>
              <a:t> 1-2 </a:t>
            </a:r>
            <a:r>
              <a:rPr lang="el-GR" sz="2400" dirty="0"/>
              <a:t>μέρες</a:t>
            </a:r>
            <a:r>
              <a:rPr lang="en-US" sz="2400" dirty="0"/>
              <a:t>, </a:t>
            </a:r>
            <a:r>
              <a:rPr lang="el-GR" sz="2400" dirty="0"/>
              <a:t>αλλά στα νεογνά μπορεί να προκαλέσουν ξαφνικό θάνατο (</a:t>
            </a:r>
            <a:r>
              <a:rPr lang="en-US" sz="2400" dirty="0"/>
              <a:t>Sudden infant death-SID)!</a:t>
            </a:r>
          </a:p>
          <a:p>
            <a:pPr>
              <a:lnSpc>
                <a:spcPct val="80000"/>
              </a:lnSpc>
            </a:pPr>
            <a:r>
              <a:rPr lang="en-US" sz="2400" dirty="0"/>
              <a:t>H </a:t>
            </a:r>
            <a:r>
              <a:rPr lang="el-GR" sz="2400" dirty="0"/>
              <a:t>τοξίνη συντίθεται στο έντερο κατά τη διαδικασία </a:t>
            </a:r>
            <a:r>
              <a:rPr lang="el-GR" sz="2400" dirty="0" err="1" smtClean="0"/>
              <a:t>σπορογένεσης</a:t>
            </a:r>
            <a:r>
              <a:rPr lang="el-GR" sz="2400" dirty="0" smtClean="0"/>
              <a:t>,</a:t>
            </a:r>
            <a:endParaRPr lang="en-US" sz="2400" dirty="0"/>
          </a:p>
          <a:p>
            <a:pPr>
              <a:lnSpc>
                <a:spcPct val="80000"/>
              </a:lnSpc>
            </a:pPr>
            <a:r>
              <a:rPr lang="el-GR" sz="2400" dirty="0"/>
              <a:t>Το </a:t>
            </a:r>
            <a:r>
              <a:rPr lang="en-US" sz="2400" dirty="0"/>
              <a:t>C.</a:t>
            </a:r>
            <a:r>
              <a:rPr lang="el-GR" sz="2400" dirty="0"/>
              <a:t> </a:t>
            </a:r>
            <a:r>
              <a:rPr lang="en-US" sz="2400" dirty="0" err="1"/>
              <a:t>perfringens</a:t>
            </a:r>
            <a:r>
              <a:rPr lang="en-US" sz="2400" dirty="0"/>
              <a:t> </a:t>
            </a:r>
            <a:r>
              <a:rPr lang="el-GR" sz="2400" dirty="0"/>
              <a:t>παράγει </a:t>
            </a:r>
            <a:r>
              <a:rPr lang="en-US" sz="2400" dirty="0"/>
              <a:t>H2S </a:t>
            </a:r>
            <a:r>
              <a:rPr lang="el-GR" sz="2400" dirty="0"/>
              <a:t>σε πρωτεϊνούχα τρόφιμα (δυσάρεστη οσμή σήψης), άρα τα τρόφιμα αυτά γίνονται μη αποδεκτά πριν καταναλωθεί ο </a:t>
            </a:r>
            <a:r>
              <a:rPr lang="el-GR" sz="2400" dirty="0" smtClean="0"/>
              <a:t>μικροοργανισμός,</a:t>
            </a:r>
            <a:endParaRPr lang="el-GR" sz="2400" dirty="0"/>
          </a:p>
          <a:p>
            <a:pPr>
              <a:lnSpc>
                <a:spcPct val="80000"/>
              </a:lnSpc>
            </a:pPr>
            <a:r>
              <a:rPr lang="el-GR" sz="2400" dirty="0"/>
              <a:t>Πρόληψη: καλό μαγείρεμα, ψύξη μετά από θέρμανση, καλό πλύσιμο χεριών. </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46</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35941" y="44625"/>
            <a:ext cx="9072563"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0000"/>
              </a:lnSpc>
            </a:pPr>
            <a:r>
              <a:rPr lang="en-US" sz="4000" dirty="0" smtClean="0"/>
              <a:t>Bacillus cereus </a:t>
            </a:r>
            <a:r>
              <a:rPr lang="el-GR" sz="4000" dirty="0" smtClean="0"/>
              <a:t>(1 από 2)</a:t>
            </a:r>
            <a:endParaRPr lang="el-GR" sz="3600" dirty="0"/>
          </a:p>
        </p:txBody>
      </p:sp>
      <p:sp>
        <p:nvSpPr>
          <p:cNvPr id="3" name="Ορθογώνιο 2" descr="Αερόβια σπορογόνα που παράγουν τοξίνες,&#10;Παντού στη φύση (έδαφος, φυτά σκόνη),&#10;Δεν αναπτύσσεται κάτω από τέσσερις βαθμούς κελσίου, &#10;Συμπτώματα ανάλογα με είδος τοξίνης:&#10; - Εμετική τοξίνη ταχείας δράσης (μισή εώς έξι ώρες) και &#10; - Διαρροϊκή τοξίνη βραδείας δράσης (έξι ως δεκατέσσερις ώρες),&#10;Ήπια ασθένεια , διαρκεί μόνο εικοσιτέσσερις ώρες,&#10;Προκαλείται κυρίως λόγω ανεπαρκούς μαγειρέματος ή ψύξης,&#10;Εμφάνιση σε τρόφιμα : (μαγειρεμένο) κρέας , ρύζι, ζυμαρικά, σάλτσες, γαλακτοκομικά, καρυκεύματα, &#10;Σημείωση : τα ζωικά τρόφιμα μπορεί να περιέχουν B. cereus αλλά η πρωτεόλυση που προκαλούν, καθιστά μη αποδεκτό το προϊόν (απορρίπτεται πριν καταναλωθεί),&#10;Ο B. cereus προσδένεται σε επιφάνειες, δύσκολη η απολύμανση.&#10;"/>
          <p:cNvSpPr/>
          <p:nvPr/>
        </p:nvSpPr>
        <p:spPr>
          <a:xfrm>
            <a:off x="467544" y="889844"/>
            <a:ext cx="8208912" cy="5410712"/>
          </a:xfrm>
          <a:prstGeom prst="rect">
            <a:avLst/>
          </a:prstGeom>
        </p:spPr>
        <p:txBody>
          <a:bodyPr wrap="square">
            <a:spAutoFit/>
          </a:bodyPr>
          <a:lstStyle/>
          <a:p>
            <a:pPr marL="342900" indent="-342900">
              <a:lnSpc>
                <a:spcPct val="90000"/>
              </a:lnSpc>
              <a:buFont typeface="Wingdings" panose="05000000000000000000" pitchFamily="2" charset="2"/>
              <a:buChar char="§"/>
            </a:pPr>
            <a:r>
              <a:rPr lang="el-GR" sz="2400" dirty="0"/>
              <a:t>Αερόβια σπορογόνα που παράγουν </a:t>
            </a:r>
            <a:r>
              <a:rPr lang="el-GR" sz="2400" dirty="0" smtClean="0"/>
              <a:t>τοξίνες,</a:t>
            </a:r>
            <a:endParaRPr lang="el-GR" sz="2400" dirty="0"/>
          </a:p>
          <a:p>
            <a:pPr marL="342900" indent="-342900">
              <a:lnSpc>
                <a:spcPct val="90000"/>
              </a:lnSpc>
              <a:buFont typeface="Wingdings" panose="05000000000000000000" pitchFamily="2" charset="2"/>
              <a:buChar char="§"/>
            </a:pPr>
            <a:r>
              <a:rPr lang="el-GR" sz="2400" dirty="0"/>
              <a:t>Παντού στη φύση (έδαφος, φυτά σκόνη</a:t>
            </a:r>
            <a:r>
              <a:rPr lang="el-GR" sz="2400" dirty="0" smtClean="0"/>
              <a:t>),</a:t>
            </a:r>
            <a:endParaRPr lang="en-US" sz="2400" dirty="0"/>
          </a:p>
          <a:p>
            <a:pPr marL="342900" indent="-342900">
              <a:lnSpc>
                <a:spcPct val="90000"/>
              </a:lnSpc>
              <a:buFont typeface="Wingdings" panose="05000000000000000000" pitchFamily="2" charset="2"/>
              <a:buChar char="§"/>
            </a:pPr>
            <a:r>
              <a:rPr lang="el-GR" sz="2400" dirty="0"/>
              <a:t>Δεν αναπτύσσεται κάτω από </a:t>
            </a:r>
            <a:r>
              <a:rPr lang="en-US" sz="2400" dirty="0"/>
              <a:t>4</a:t>
            </a:r>
            <a:r>
              <a:rPr lang="en-US" sz="2400" dirty="0">
                <a:sym typeface="Symbol" pitchFamily="18" charset="2"/>
              </a:rPr>
              <a:t></a:t>
            </a:r>
            <a:r>
              <a:rPr lang="en-US" sz="2400" dirty="0" smtClean="0">
                <a:sym typeface="Symbol" pitchFamily="18" charset="2"/>
              </a:rPr>
              <a:t>C</a:t>
            </a:r>
            <a:r>
              <a:rPr lang="el-GR" sz="2400" dirty="0" smtClean="0">
                <a:sym typeface="Symbol" pitchFamily="18" charset="2"/>
              </a:rPr>
              <a:t>,</a:t>
            </a:r>
            <a:r>
              <a:rPr lang="en-US" sz="2400" dirty="0" smtClean="0">
                <a:sym typeface="Symbol" pitchFamily="18" charset="2"/>
              </a:rPr>
              <a:t> </a:t>
            </a:r>
            <a:endParaRPr lang="en-US" sz="2400" dirty="0">
              <a:sym typeface="Symbol" pitchFamily="18" charset="2"/>
            </a:endParaRPr>
          </a:p>
          <a:p>
            <a:pPr marL="342900" indent="-342900">
              <a:lnSpc>
                <a:spcPct val="90000"/>
              </a:lnSpc>
              <a:buFont typeface="Wingdings" panose="05000000000000000000" pitchFamily="2" charset="2"/>
              <a:buChar char="§"/>
            </a:pPr>
            <a:r>
              <a:rPr lang="el-GR" sz="2400" dirty="0">
                <a:sym typeface="Symbol" pitchFamily="18" charset="2"/>
              </a:rPr>
              <a:t>Συμπτώματα ανάλογα με είδος τοξίνης</a:t>
            </a:r>
            <a:r>
              <a:rPr lang="en-US" sz="2400" dirty="0">
                <a:sym typeface="Symbol" pitchFamily="18" charset="2"/>
              </a:rPr>
              <a:t>:</a:t>
            </a:r>
          </a:p>
          <a:p>
            <a:pPr>
              <a:lnSpc>
                <a:spcPct val="90000"/>
              </a:lnSpc>
            </a:pPr>
            <a:r>
              <a:rPr lang="en-US" sz="2400" dirty="0"/>
              <a:t>	- </a:t>
            </a:r>
            <a:r>
              <a:rPr lang="el-GR" sz="2400" dirty="0"/>
              <a:t>Εμετική τοξίνη ταχείας δράσης</a:t>
            </a:r>
            <a:r>
              <a:rPr lang="en-US" sz="2400" dirty="0"/>
              <a:t> (0.5-6h) </a:t>
            </a:r>
            <a:r>
              <a:rPr lang="el-GR" sz="2400" dirty="0"/>
              <a:t>και</a:t>
            </a:r>
            <a:r>
              <a:rPr lang="en-US" sz="2400" dirty="0"/>
              <a:t> </a:t>
            </a:r>
          </a:p>
          <a:p>
            <a:pPr>
              <a:lnSpc>
                <a:spcPct val="90000"/>
              </a:lnSpc>
            </a:pPr>
            <a:r>
              <a:rPr lang="en-US" sz="2400" dirty="0"/>
              <a:t>	- </a:t>
            </a:r>
            <a:r>
              <a:rPr lang="el-GR" sz="2400" dirty="0"/>
              <a:t>Διαρροϊκή τοξίνη βραδείας δράσης </a:t>
            </a:r>
            <a:r>
              <a:rPr lang="en-US" sz="2400" dirty="0"/>
              <a:t>(6-14h</a:t>
            </a:r>
            <a:r>
              <a:rPr lang="en-US" sz="2400" dirty="0" smtClean="0"/>
              <a:t>)</a:t>
            </a:r>
            <a:r>
              <a:rPr lang="el-GR" sz="2400" dirty="0" smtClean="0"/>
              <a:t>,</a:t>
            </a:r>
            <a:endParaRPr lang="en-US" sz="2400" dirty="0">
              <a:sym typeface="Symbol" pitchFamily="18" charset="2"/>
            </a:endParaRPr>
          </a:p>
          <a:p>
            <a:pPr marL="342900" indent="-342900">
              <a:lnSpc>
                <a:spcPct val="90000"/>
              </a:lnSpc>
              <a:buFont typeface="Wingdings" panose="05000000000000000000" pitchFamily="2" charset="2"/>
              <a:buChar char="§"/>
            </a:pPr>
            <a:r>
              <a:rPr lang="el-GR" sz="2400" dirty="0"/>
              <a:t>Ήπια ασθένεια </a:t>
            </a:r>
            <a:r>
              <a:rPr lang="en-US" sz="2400" dirty="0"/>
              <a:t>, </a:t>
            </a:r>
            <a:r>
              <a:rPr lang="el-GR" sz="2400" dirty="0"/>
              <a:t>διαρκεί μόνο</a:t>
            </a:r>
            <a:r>
              <a:rPr lang="en-US" sz="2400" dirty="0"/>
              <a:t> </a:t>
            </a:r>
            <a:r>
              <a:rPr lang="en-US" sz="2400" dirty="0" smtClean="0"/>
              <a:t>24h</a:t>
            </a:r>
            <a:r>
              <a:rPr lang="el-GR" sz="2400" dirty="0" smtClean="0"/>
              <a:t>,</a:t>
            </a:r>
            <a:endParaRPr lang="en-US" sz="2400" dirty="0"/>
          </a:p>
          <a:p>
            <a:pPr marL="342900" indent="-342900">
              <a:lnSpc>
                <a:spcPct val="90000"/>
              </a:lnSpc>
              <a:buFont typeface="Wingdings" panose="05000000000000000000" pitchFamily="2" charset="2"/>
              <a:buChar char="§"/>
            </a:pPr>
            <a:r>
              <a:rPr lang="el-GR" sz="2400" dirty="0"/>
              <a:t>Προκαλείται κυρίως λόγω ανεπαρκούς μαγειρέματος ή </a:t>
            </a:r>
            <a:r>
              <a:rPr lang="el-GR" sz="2400" dirty="0" smtClean="0"/>
              <a:t>ψύξης,</a:t>
            </a:r>
            <a:endParaRPr lang="el-GR" sz="2400" dirty="0"/>
          </a:p>
          <a:p>
            <a:pPr marL="342900" indent="-342900">
              <a:lnSpc>
                <a:spcPct val="90000"/>
              </a:lnSpc>
              <a:buFont typeface="Wingdings" panose="05000000000000000000" pitchFamily="2" charset="2"/>
              <a:buChar char="§"/>
            </a:pPr>
            <a:r>
              <a:rPr lang="el-GR" sz="2400" dirty="0"/>
              <a:t>Εμφάνιση σε τρόφιμα</a:t>
            </a:r>
            <a:r>
              <a:rPr lang="en-US" sz="2400" dirty="0"/>
              <a:t> : </a:t>
            </a:r>
            <a:r>
              <a:rPr lang="el-GR" sz="2400" dirty="0"/>
              <a:t>(μαγειρεμένο) κρέας ,</a:t>
            </a:r>
            <a:r>
              <a:rPr lang="en-US" sz="2400" dirty="0"/>
              <a:t> </a:t>
            </a:r>
            <a:r>
              <a:rPr lang="el-GR" sz="2400" dirty="0"/>
              <a:t>ρύζι</a:t>
            </a:r>
            <a:r>
              <a:rPr lang="en-US" sz="2400" dirty="0"/>
              <a:t>, </a:t>
            </a:r>
            <a:r>
              <a:rPr lang="el-GR" sz="2400" dirty="0"/>
              <a:t>ζυμαρικά, σάλτσες, γαλακτοκομικά, </a:t>
            </a:r>
            <a:r>
              <a:rPr lang="el-GR" sz="2400" dirty="0" smtClean="0"/>
              <a:t>καρυκεύματα, </a:t>
            </a:r>
            <a:endParaRPr lang="en-US" sz="2400" dirty="0"/>
          </a:p>
          <a:p>
            <a:pPr marL="342900" indent="-342900">
              <a:lnSpc>
                <a:spcPct val="90000"/>
              </a:lnSpc>
              <a:buFont typeface="Wingdings" panose="05000000000000000000" pitchFamily="2" charset="2"/>
              <a:buChar char="§"/>
            </a:pPr>
            <a:r>
              <a:rPr lang="el-GR" sz="2400" dirty="0"/>
              <a:t>Σημείωση :</a:t>
            </a:r>
            <a:r>
              <a:rPr lang="en-US" sz="2400" dirty="0"/>
              <a:t> </a:t>
            </a:r>
            <a:r>
              <a:rPr lang="el-GR" sz="2400" dirty="0"/>
              <a:t>τα ζωικά τρόφιμα μπορεί να περιέχουν </a:t>
            </a:r>
            <a:r>
              <a:rPr lang="en-US" sz="2400" dirty="0"/>
              <a:t>B. cereus </a:t>
            </a:r>
            <a:r>
              <a:rPr lang="el-GR" sz="2400" dirty="0"/>
              <a:t>αλλά η πρωτεόλυση που προκαλούν</a:t>
            </a:r>
            <a:r>
              <a:rPr lang="en-US" sz="2400" dirty="0"/>
              <a:t>, </a:t>
            </a:r>
            <a:r>
              <a:rPr lang="el-GR" sz="2400" dirty="0"/>
              <a:t>καθιστά μη αποδεκτό το προϊόν (απορρίπτεται πριν καταναλωθεί</a:t>
            </a:r>
            <a:r>
              <a:rPr lang="el-GR" sz="2400" dirty="0" smtClean="0"/>
              <a:t>),</a:t>
            </a:r>
            <a:endParaRPr lang="el-GR" sz="2400" dirty="0"/>
          </a:p>
          <a:p>
            <a:pPr marL="342900" indent="-342900">
              <a:lnSpc>
                <a:spcPct val="90000"/>
              </a:lnSpc>
              <a:buFont typeface="Wingdings" panose="05000000000000000000" pitchFamily="2" charset="2"/>
              <a:buChar char="§"/>
            </a:pPr>
            <a:r>
              <a:rPr lang="el-GR" sz="2400" dirty="0">
                <a:sym typeface="Symbol" pitchFamily="18" charset="2"/>
              </a:rPr>
              <a:t>Ο </a:t>
            </a:r>
            <a:r>
              <a:rPr lang="en-US" sz="2400" dirty="0">
                <a:sym typeface="Symbol" pitchFamily="18" charset="2"/>
              </a:rPr>
              <a:t>B. cereus </a:t>
            </a:r>
            <a:r>
              <a:rPr lang="el-GR" sz="2400" dirty="0">
                <a:sym typeface="Symbol" pitchFamily="18" charset="2"/>
              </a:rPr>
              <a:t>προσδένεται σε επιφάνειες, δύσκολη η </a:t>
            </a:r>
            <a:r>
              <a:rPr lang="el-GR" sz="2400" dirty="0" smtClean="0">
                <a:sym typeface="Symbol" pitchFamily="18" charset="2"/>
              </a:rPr>
              <a:t>απολύμανση.</a:t>
            </a:r>
            <a:endParaRPr lang="en-US" sz="2400" dirty="0">
              <a:sym typeface="Symbol" pitchFamily="18" charset="2"/>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47</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467546" y="44625"/>
            <a:ext cx="8280920"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sz="4000" dirty="0"/>
              <a:t>Bacillus cereus </a:t>
            </a:r>
            <a:r>
              <a:rPr lang="el-GR" sz="4000" dirty="0" smtClean="0"/>
              <a:t>(2 </a:t>
            </a:r>
            <a:r>
              <a:rPr lang="el-GR" sz="4000" dirty="0"/>
              <a:t>από 2)</a:t>
            </a:r>
          </a:p>
        </p:txBody>
      </p:sp>
      <p:pic>
        <p:nvPicPr>
          <p:cNvPr id="8" name="Picture 4" descr="Εικόνα, Εμετικό και Διαρροϊκό σύνδρομο του B. cereus (από Food Microbiology: An Introduction. TJ Montville, KR Matthews, ASM Press, 2005).&#10;&#10;&#10;"/>
          <p:cNvPicPr>
            <a:picLocks noGrp="1" noChangeAspect="1" noChangeArrowheads="1"/>
          </p:cNvPicPr>
          <p:nvPr>
            <p:ph sz="half" idx="4294967295"/>
          </p:nvPr>
        </p:nvPicPr>
        <p:blipFill>
          <a:blip r:embed="rId4" cstate="print"/>
          <a:srcRect/>
          <a:stretch>
            <a:fillRect/>
          </a:stretch>
        </p:blipFill>
        <p:spPr>
          <a:xfrm>
            <a:off x="504056" y="1700808"/>
            <a:ext cx="8244408" cy="4464496"/>
          </a:xfrm>
          <a:prstGeom prst="rect">
            <a:avLst/>
          </a:prstGeom>
          <a:noFill/>
          <a:ln/>
        </p:spPr>
      </p:pic>
      <p:sp>
        <p:nvSpPr>
          <p:cNvPr id="6" name="Rectangle 4" descr="."/>
          <p:cNvSpPr txBox="1">
            <a:spLocks noChangeArrowheads="1"/>
          </p:cNvSpPr>
          <p:nvPr/>
        </p:nvSpPr>
        <p:spPr>
          <a:xfrm>
            <a:off x="467544" y="764704"/>
            <a:ext cx="8280920" cy="648072"/>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None/>
            </a:pPr>
            <a:r>
              <a:rPr lang="el-GR" sz="2400" dirty="0" smtClean="0"/>
              <a:t>Εμετικό </a:t>
            </a:r>
            <a:r>
              <a:rPr lang="el-GR" sz="2400" dirty="0"/>
              <a:t>και Διαρροϊκό σύνδρομο του </a:t>
            </a:r>
            <a:r>
              <a:rPr lang="en-US" sz="2400" dirty="0"/>
              <a:t>B. </a:t>
            </a:r>
            <a:r>
              <a:rPr lang="en-US" sz="2400" dirty="0" smtClean="0"/>
              <a:t>cereus </a:t>
            </a:r>
            <a:r>
              <a:rPr lang="el-GR" sz="2400" dirty="0" smtClean="0"/>
              <a:t>(από </a:t>
            </a:r>
            <a:r>
              <a:rPr lang="el-GR" sz="2400" dirty="0" err="1" smtClean="0"/>
              <a:t>Food</a:t>
            </a:r>
            <a:r>
              <a:rPr lang="el-GR" sz="2400" dirty="0" smtClean="0"/>
              <a:t> </a:t>
            </a:r>
            <a:r>
              <a:rPr lang="el-GR" sz="2400" dirty="0" err="1" smtClean="0"/>
              <a:t>Microbiology</a:t>
            </a:r>
            <a:r>
              <a:rPr lang="el-GR" sz="2400" dirty="0" smtClean="0"/>
              <a:t>: </a:t>
            </a:r>
            <a:r>
              <a:rPr lang="el-GR" sz="2400" dirty="0" err="1" smtClean="0"/>
              <a:t>An</a:t>
            </a:r>
            <a:r>
              <a:rPr lang="el-GR" sz="2400" dirty="0" smtClean="0"/>
              <a:t> </a:t>
            </a:r>
            <a:r>
              <a:rPr lang="el-GR" sz="2400" dirty="0" err="1" smtClean="0"/>
              <a:t>Introduction</a:t>
            </a:r>
            <a:r>
              <a:rPr lang="en-US" sz="2400" dirty="0" smtClean="0"/>
              <a:t>. TJ Montville, KR Matthews, ASM Press, 2005)</a:t>
            </a:r>
          </a:p>
          <a:p>
            <a:pPr>
              <a:lnSpc>
                <a:spcPct val="90000"/>
              </a:lnSpc>
              <a:buNone/>
            </a:pP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48</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marL="438150" indent="-263525">
              <a:lnSpc>
                <a:spcPct val="90000"/>
              </a:lnSpc>
            </a:pPr>
            <a:r>
              <a:rPr lang="el-GR" dirty="0" err="1" smtClean="0"/>
              <a:t>Μυκοτοξίνες</a:t>
            </a:r>
            <a:r>
              <a:rPr lang="el-GR" dirty="0" smtClean="0"/>
              <a:t> (1 από 3)</a:t>
            </a:r>
            <a:endParaRPr lang="el-GR" sz="4000" dirty="0"/>
          </a:p>
        </p:txBody>
      </p:sp>
      <p:sp>
        <p:nvSpPr>
          <p:cNvPr id="6" name="Rectangle 4" descr="Τοξικοί μεταβολίτες  κάποιων μυκήτων (Aspergillus, Penicillium, Fusarium),&#10;Καρκινογόνες ουσίες για το συκώτι και άλλα όργανα (βιοσυσσώρευση),&#10;Μπορεί να προκαλέσουν τροφική δηλητηρίαση σε ψηλές συγκεντρώσεις,&#10;Πολύ θερμοσταθερές ουσίες,  &#10;Πρόβλημα σε ξηρά κυρίως τρόφιμα (σιτηρά, ξηροί καρποί): προσοχή στη διατήρηση χαμηλής υγρασίας και θερμοκρασίας, &#10;Χρήσιμη η συσκευασία και τα μυκοστατικά (αιθυλενοξείδιο, SO2, και λοιπά).&#10;&#10;"/>
          <p:cNvSpPr txBox="1">
            <a:spLocks noChangeArrowheads="1"/>
          </p:cNvSpPr>
          <p:nvPr/>
        </p:nvSpPr>
        <p:spPr>
          <a:xfrm>
            <a:off x="467545" y="1196752"/>
            <a:ext cx="8280920" cy="4752528"/>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l-GR" sz="2400" dirty="0"/>
              <a:t>Τοξικοί μεταβολίτες  κάποιων μυκήτων </a:t>
            </a:r>
            <a:r>
              <a:rPr lang="en-US" sz="2400" dirty="0"/>
              <a:t>(</a:t>
            </a:r>
            <a:r>
              <a:rPr lang="en-US" sz="2400" dirty="0" err="1"/>
              <a:t>Aspergillus</a:t>
            </a:r>
            <a:r>
              <a:rPr lang="en-US" sz="2400" dirty="0"/>
              <a:t>, </a:t>
            </a:r>
            <a:r>
              <a:rPr lang="en-US" sz="2400" dirty="0" err="1"/>
              <a:t>Penicillium</a:t>
            </a:r>
            <a:r>
              <a:rPr lang="en-US" sz="2400" dirty="0"/>
              <a:t>, </a:t>
            </a:r>
            <a:r>
              <a:rPr lang="en-US" sz="2400" dirty="0" err="1"/>
              <a:t>Fusarium</a:t>
            </a:r>
            <a:r>
              <a:rPr lang="en-US" sz="2400" dirty="0" smtClean="0"/>
              <a:t>)</a:t>
            </a:r>
            <a:r>
              <a:rPr lang="el-GR" sz="2400" dirty="0" smtClean="0"/>
              <a:t>,</a:t>
            </a:r>
            <a:endParaRPr lang="en-US" sz="2400" dirty="0"/>
          </a:p>
          <a:p>
            <a:pPr>
              <a:lnSpc>
                <a:spcPct val="90000"/>
              </a:lnSpc>
            </a:pPr>
            <a:r>
              <a:rPr lang="el-GR" sz="2400" dirty="0" err="1"/>
              <a:t>Καρκινογόνες</a:t>
            </a:r>
            <a:r>
              <a:rPr lang="el-GR" sz="2400" dirty="0"/>
              <a:t> ουσίες για το συκώτι και άλλα όργανα (</a:t>
            </a:r>
            <a:r>
              <a:rPr lang="el-GR" sz="2400" dirty="0" err="1"/>
              <a:t>βιοσυσσώρευση</a:t>
            </a:r>
            <a:r>
              <a:rPr lang="el-GR" sz="2400" dirty="0" smtClean="0"/>
              <a:t>),</a:t>
            </a:r>
            <a:endParaRPr lang="en-US" sz="2400" dirty="0"/>
          </a:p>
          <a:p>
            <a:pPr>
              <a:lnSpc>
                <a:spcPct val="90000"/>
              </a:lnSpc>
            </a:pPr>
            <a:r>
              <a:rPr lang="el-GR" sz="2400" dirty="0"/>
              <a:t>Μπορεί να προκαλέσουν τροφική δηλητηρίαση σε ψηλές </a:t>
            </a:r>
            <a:r>
              <a:rPr lang="el-GR" sz="2400" dirty="0" smtClean="0"/>
              <a:t>συγκεντρώσεις,</a:t>
            </a:r>
            <a:endParaRPr lang="el-GR" sz="2400" dirty="0"/>
          </a:p>
          <a:p>
            <a:pPr>
              <a:lnSpc>
                <a:spcPct val="90000"/>
              </a:lnSpc>
            </a:pPr>
            <a:r>
              <a:rPr lang="el-GR" sz="2400" dirty="0"/>
              <a:t>Πολύ </a:t>
            </a:r>
            <a:r>
              <a:rPr lang="el-GR" sz="2400" dirty="0" err="1"/>
              <a:t>θερμοσταθερές</a:t>
            </a:r>
            <a:r>
              <a:rPr lang="el-GR" sz="2400" dirty="0"/>
              <a:t> </a:t>
            </a:r>
            <a:r>
              <a:rPr lang="el-GR" sz="2400" dirty="0" smtClean="0"/>
              <a:t>ουσίες, </a:t>
            </a:r>
            <a:r>
              <a:rPr lang="en-US" sz="2400" dirty="0" smtClean="0"/>
              <a:t> </a:t>
            </a:r>
            <a:endParaRPr lang="en-US" sz="2400" dirty="0"/>
          </a:p>
          <a:p>
            <a:pPr>
              <a:lnSpc>
                <a:spcPct val="90000"/>
              </a:lnSpc>
            </a:pPr>
            <a:r>
              <a:rPr lang="el-GR" sz="2400" dirty="0"/>
              <a:t>Πρόβλημα σε ξηρά κυρίως τρόφιμα (σιτηρά, ξηροί καρποί)</a:t>
            </a:r>
            <a:r>
              <a:rPr lang="en-US" sz="2400" dirty="0"/>
              <a:t>: </a:t>
            </a:r>
            <a:r>
              <a:rPr lang="el-GR" sz="2400" dirty="0"/>
              <a:t>προσοχή στη διατήρηση χαμηλής υγρασίας και </a:t>
            </a:r>
            <a:r>
              <a:rPr lang="el-GR" sz="2400" dirty="0" smtClean="0"/>
              <a:t>θερμοκρασίας, </a:t>
            </a:r>
            <a:endParaRPr lang="en-US" sz="2400" dirty="0"/>
          </a:p>
          <a:p>
            <a:pPr>
              <a:lnSpc>
                <a:spcPct val="90000"/>
              </a:lnSpc>
            </a:pPr>
            <a:r>
              <a:rPr lang="el-GR" sz="2400" dirty="0"/>
              <a:t>Χρήσιμη η συσκευασία και τα </a:t>
            </a:r>
            <a:r>
              <a:rPr lang="el-GR" sz="2400" dirty="0" err="1"/>
              <a:t>μυκοστατικά</a:t>
            </a:r>
            <a:r>
              <a:rPr lang="el-GR" sz="2400" dirty="0"/>
              <a:t> (</a:t>
            </a:r>
            <a:r>
              <a:rPr lang="el-GR" sz="2400" dirty="0" err="1"/>
              <a:t>αιθυλενοξείδιο</a:t>
            </a:r>
            <a:r>
              <a:rPr lang="el-GR" sz="2400" dirty="0"/>
              <a:t>, </a:t>
            </a:r>
            <a:r>
              <a:rPr lang="en-US" sz="2400" dirty="0"/>
              <a:t>SO2,</a:t>
            </a:r>
            <a:r>
              <a:rPr lang="el-GR" sz="2400" dirty="0"/>
              <a:t> κλπ</a:t>
            </a:r>
            <a:r>
              <a:rPr lang="el-GR" sz="2400" dirty="0" smtClean="0"/>
              <a:t>).</a:t>
            </a:r>
            <a:endParaRPr lang="en-US" sz="2400" dirty="0"/>
          </a:p>
          <a:p>
            <a:pPr>
              <a:lnSpc>
                <a:spcPct val="90000"/>
              </a:lnSpc>
            </a:pPr>
            <a:endParaRPr lang="el-GR"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49</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274638"/>
            <a:ext cx="8229600" cy="1143000"/>
          </a:xfrm>
        </p:spPr>
        <p:txBody>
          <a:bodyPr/>
          <a:lstStyle/>
          <a:p>
            <a:r>
              <a:rPr lang="el-GR" dirty="0" smtClean="0"/>
              <a:t>Περιεχόμενα ενότητας</a:t>
            </a:r>
            <a:endParaRPr lang="el-GR" dirty="0"/>
          </a:p>
        </p:txBody>
      </p:sp>
      <p:sp>
        <p:nvSpPr>
          <p:cNvPr id="3" name="Content Placeholder 2"/>
          <p:cNvSpPr>
            <a:spLocks noGrp="1"/>
          </p:cNvSpPr>
          <p:nvPr>
            <p:ph idx="1"/>
          </p:nvPr>
        </p:nvSpPr>
        <p:spPr>
          <a:xfrm>
            <a:off x="539552" y="1855365"/>
            <a:ext cx="8064896" cy="3733875"/>
          </a:xfrm>
        </p:spPr>
        <p:txBody>
          <a:bodyPr>
            <a:noAutofit/>
          </a:bodyPr>
          <a:lstStyle/>
          <a:p>
            <a:pPr>
              <a:buFont typeface="Wingdings" pitchFamily="2" charset="2"/>
              <a:buChar char="§"/>
            </a:pPr>
            <a:r>
              <a:rPr lang="el-GR" dirty="0" smtClean="0"/>
              <a:t>Περιγραφή των κύριων βιοχημικών, μορφολογικών και άλλων χαρακτηριστικών των παθογόνων μικροοργανισμών των τροφίμων και των ασθενειών που προκαλούν τα </a:t>
            </a:r>
            <a:r>
              <a:rPr lang="el-GR" dirty="0" err="1" smtClean="0"/>
              <a:t>τροφοπαθογόνα</a:t>
            </a:r>
            <a:r>
              <a:rPr lang="el-GR" dirty="0" smtClean="0"/>
              <a:t> βακτήρια, οι </a:t>
            </a:r>
            <a:r>
              <a:rPr lang="el-GR" dirty="0" err="1" smtClean="0"/>
              <a:t>τροφοπαθογόνοι</a:t>
            </a:r>
            <a:r>
              <a:rPr lang="el-GR" dirty="0" smtClean="0"/>
              <a:t> μύκητες, </a:t>
            </a:r>
            <a:r>
              <a:rPr lang="el-GR" dirty="0" err="1" smtClean="0"/>
              <a:t>τροφιμογενείς</a:t>
            </a:r>
            <a:r>
              <a:rPr lang="el-GR" dirty="0" smtClean="0"/>
              <a:t> ιοί και πρωτόζωα-παράσιτα των </a:t>
            </a:r>
            <a:r>
              <a:rPr lang="el-GR" dirty="0" smtClean="0"/>
              <a:t>τροφίμων.</a:t>
            </a:r>
            <a:endParaRPr lang="el-GR" dirty="0"/>
          </a:p>
        </p:txBody>
      </p:sp>
      <p:sp>
        <p:nvSpPr>
          <p:cNvPr id="5" name="Θέση υποσέλιδου 3" descr="."/>
          <p:cNvSpPr txBox="1">
            <a:spLocks/>
          </p:cNvSpPr>
          <p:nvPr/>
        </p:nvSpPr>
        <p:spPr>
          <a:xfrm>
            <a:off x="2909727"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5</a:t>
            </a:fld>
            <a:endParaRPr lang="el-GR"/>
          </a:p>
        </p:txBody>
      </p:sp>
    </p:spTree>
    <p:custDataLst>
      <p:tags r:id="rId1"/>
    </p:custDataLst>
    <p:extLst>
      <p:ext uri="{BB962C8B-B14F-4D97-AF65-F5344CB8AC3E}">
        <p14:creationId xmlns:p14="http://schemas.microsoft.com/office/powerpoint/2010/main" val="30382952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t>Μυκοτοξίνες</a:t>
            </a:r>
            <a:r>
              <a:rPr lang="el-GR" dirty="0"/>
              <a:t> </a:t>
            </a:r>
            <a:r>
              <a:rPr lang="el-GR" dirty="0" smtClean="0"/>
              <a:t>(2 </a:t>
            </a:r>
            <a:r>
              <a:rPr lang="el-GR" dirty="0"/>
              <a:t>από 3)</a:t>
            </a:r>
          </a:p>
        </p:txBody>
      </p:sp>
      <p:pic>
        <p:nvPicPr>
          <p:cNvPr id="10" name="Picture 6" descr="Εικόνα 1, Asp. fumigatus .&#10;"/>
          <p:cNvPicPr>
            <a:picLocks noChangeAspect="1" noChangeArrowheads="1"/>
          </p:cNvPicPr>
          <p:nvPr/>
        </p:nvPicPr>
        <p:blipFill>
          <a:blip r:embed="rId6" cstate="print"/>
          <a:srcRect/>
          <a:stretch>
            <a:fillRect/>
          </a:stretch>
        </p:blipFill>
        <p:spPr bwMode="auto">
          <a:xfrm>
            <a:off x="531149" y="1161257"/>
            <a:ext cx="2456676" cy="2541429"/>
          </a:xfrm>
          <a:prstGeom prst="rect">
            <a:avLst/>
          </a:prstGeom>
          <a:noFill/>
          <a:ln w="9525">
            <a:noFill/>
            <a:miter lim="800000"/>
            <a:headEnd/>
            <a:tailEnd/>
          </a:ln>
        </p:spPr>
      </p:pic>
      <p:pic>
        <p:nvPicPr>
          <p:cNvPr id="9" name="Picture 5" descr="Εικόνα 2, Penicillium / Aspergillus spp. &#10;"/>
          <p:cNvPicPr>
            <a:picLocks noChangeAspect="1" noChangeArrowheads="1"/>
          </p:cNvPicPr>
          <p:nvPr/>
        </p:nvPicPr>
        <p:blipFill>
          <a:blip r:embed="rId7" cstate="print"/>
          <a:srcRect/>
          <a:stretch>
            <a:fillRect/>
          </a:stretch>
        </p:blipFill>
        <p:spPr bwMode="auto">
          <a:xfrm>
            <a:off x="5220073" y="976902"/>
            <a:ext cx="3096344" cy="2344123"/>
          </a:xfrm>
          <a:prstGeom prst="rect">
            <a:avLst/>
          </a:prstGeom>
          <a:noFill/>
          <a:ln w="9525">
            <a:noFill/>
            <a:miter lim="800000"/>
            <a:headEnd/>
            <a:tailEnd/>
          </a:ln>
        </p:spPr>
      </p:pic>
      <p:pic>
        <p:nvPicPr>
          <p:cNvPr id="8" name="Picture 4" descr="Εικόνα 3, Fusarium graminearum.&#10;"/>
          <p:cNvPicPr>
            <a:picLocks noChangeAspect="1" noChangeArrowheads="1"/>
          </p:cNvPicPr>
          <p:nvPr/>
        </p:nvPicPr>
        <p:blipFill>
          <a:blip r:embed="rId8" cstate="print"/>
          <a:srcRect/>
          <a:stretch>
            <a:fillRect/>
          </a:stretch>
        </p:blipFill>
        <p:spPr bwMode="auto">
          <a:xfrm>
            <a:off x="3275856" y="3717032"/>
            <a:ext cx="2448272" cy="2477136"/>
          </a:xfrm>
          <a:prstGeom prst="rect">
            <a:avLst/>
          </a:prstGeom>
          <a:noFill/>
          <a:ln w="9525">
            <a:noFill/>
            <a:miter lim="800000"/>
            <a:headEnd/>
            <a:tailEnd/>
          </a:ln>
        </p:spPr>
      </p:pic>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50</a:t>
            </a:fld>
            <a:endParaRPr lang="el-GR" dirty="0"/>
          </a:p>
        </p:txBody>
      </p:sp>
      <p:sp>
        <p:nvSpPr>
          <p:cNvPr id="2" name="Ορθογώνιο 1" descr="."/>
          <p:cNvSpPr/>
          <p:nvPr>
            <p:custDataLst>
              <p:tags r:id="rId2"/>
            </p:custDataLst>
          </p:nvPr>
        </p:nvSpPr>
        <p:spPr>
          <a:xfrm>
            <a:off x="539552" y="3789040"/>
            <a:ext cx="2099677" cy="461665"/>
          </a:xfrm>
          <a:prstGeom prst="rect">
            <a:avLst/>
          </a:prstGeom>
        </p:spPr>
        <p:txBody>
          <a:bodyPr wrap="none">
            <a:spAutoFit/>
          </a:bodyPr>
          <a:lstStyle/>
          <a:p>
            <a:r>
              <a:rPr lang="en-US" sz="2400" dirty="0"/>
              <a:t>Asp. </a:t>
            </a:r>
            <a:r>
              <a:rPr lang="en-US" sz="2400" dirty="0" err="1" smtClean="0"/>
              <a:t>fumigatus</a:t>
            </a:r>
            <a:r>
              <a:rPr lang="en-US" sz="2400" dirty="0" smtClean="0"/>
              <a:t> </a:t>
            </a:r>
            <a:endParaRPr lang="el-GR" sz="2400" dirty="0"/>
          </a:p>
        </p:txBody>
      </p:sp>
      <p:sp>
        <p:nvSpPr>
          <p:cNvPr id="3" name="Ορθογώνιο 2" descr="."/>
          <p:cNvSpPr/>
          <p:nvPr>
            <p:custDataLst>
              <p:tags r:id="rId3"/>
            </p:custDataLst>
          </p:nvPr>
        </p:nvSpPr>
        <p:spPr>
          <a:xfrm>
            <a:off x="5076056" y="3212976"/>
            <a:ext cx="3813095" cy="461665"/>
          </a:xfrm>
          <a:prstGeom prst="rect">
            <a:avLst/>
          </a:prstGeom>
        </p:spPr>
        <p:txBody>
          <a:bodyPr wrap="none">
            <a:spAutoFit/>
          </a:bodyPr>
          <a:lstStyle/>
          <a:p>
            <a:r>
              <a:rPr lang="en-US" sz="2400" dirty="0" err="1"/>
              <a:t>Penicillium</a:t>
            </a:r>
            <a:r>
              <a:rPr lang="en-US" sz="2400" dirty="0"/>
              <a:t> / </a:t>
            </a:r>
            <a:r>
              <a:rPr lang="en-US" sz="2400" dirty="0" err="1"/>
              <a:t>Aspergillus</a:t>
            </a:r>
            <a:r>
              <a:rPr lang="en-US" sz="2400" dirty="0"/>
              <a:t> spp. </a:t>
            </a:r>
            <a:endParaRPr lang="el-GR" sz="2400" dirty="0"/>
          </a:p>
        </p:txBody>
      </p:sp>
      <p:sp>
        <p:nvSpPr>
          <p:cNvPr id="11" name="Ορθογώνιο 10" descr="."/>
          <p:cNvSpPr/>
          <p:nvPr>
            <p:custDataLst>
              <p:tags r:id="rId4"/>
            </p:custDataLst>
          </p:nvPr>
        </p:nvSpPr>
        <p:spPr>
          <a:xfrm>
            <a:off x="5724128" y="4225174"/>
            <a:ext cx="3419872" cy="424732"/>
          </a:xfrm>
          <a:prstGeom prst="rect">
            <a:avLst/>
          </a:prstGeom>
        </p:spPr>
        <p:txBody>
          <a:bodyPr wrap="square">
            <a:spAutoFit/>
          </a:bodyPr>
          <a:lstStyle/>
          <a:p>
            <a:pPr>
              <a:lnSpc>
                <a:spcPct val="90000"/>
              </a:lnSpc>
            </a:pPr>
            <a:r>
              <a:rPr lang="en-US" sz="2400" dirty="0" err="1"/>
              <a:t>Fusarium</a:t>
            </a:r>
            <a:r>
              <a:rPr lang="en-US" sz="2400" dirty="0"/>
              <a:t> </a:t>
            </a:r>
            <a:r>
              <a:rPr lang="en-US" sz="2400" dirty="0" err="1" smtClean="0"/>
              <a:t>graminearum</a:t>
            </a:r>
            <a:endParaRPr lang="en-US" sz="2400"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64807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t>Μυκοτοξίνες</a:t>
            </a:r>
            <a:r>
              <a:rPr lang="el-GR" dirty="0"/>
              <a:t> </a:t>
            </a:r>
            <a:r>
              <a:rPr lang="el-GR" dirty="0" smtClean="0"/>
              <a:t>(3 </a:t>
            </a:r>
            <a:r>
              <a:rPr lang="el-GR" dirty="0"/>
              <a:t>από 3)</a:t>
            </a:r>
          </a:p>
        </p:txBody>
      </p:sp>
      <p:pic>
        <p:nvPicPr>
          <p:cNvPr id="8" name="Picture 8" descr="Εικόνα, Μυκοτοξίνες του γένους Aspergillus και οι επιδράσεις στην υγεία (από Food Microbiology: An Introduction. TJ Montville, KR Matthews, ASM Press, 2005).&#10;&#10;&#10;"/>
          <p:cNvPicPr>
            <a:picLocks noGrp="1" noChangeAspect="1" noChangeArrowheads="1"/>
          </p:cNvPicPr>
          <p:nvPr>
            <p:ph sz="quarter" idx="4294967295"/>
          </p:nvPr>
        </p:nvPicPr>
        <p:blipFill>
          <a:blip r:embed="rId3" cstate="print"/>
          <a:srcRect/>
          <a:stretch>
            <a:fillRect/>
          </a:stretch>
        </p:blipFill>
        <p:spPr>
          <a:xfrm>
            <a:off x="611560" y="1721247"/>
            <a:ext cx="7920880" cy="4660082"/>
          </a:xfrm>
          <a:prstGeom prst="rect">
            <a:avLst/>
          </a:prstGeom>
          <a:noFill/>
          <a:ln/>
        </p:spPr>
      </p:pic>
      <p:sp>
        <p:nvSpPr>
          <p:cNvPr id="2" name="Ορθογώνιο 1" descr=".&#10;"/>
          <p:cNvSpPr/>
          <p:nvPr/>
        </p:nvSpPr>
        <p:spPr>
          <a:xfrm>
            <a:off x="467544" y="836712"/>
            <a:ext cx="8208912" cy="1126462"/>
          </a:xfrm>
          <a:prstGeom prst="rect">
            <a:avLst/>
          </a:prstGeom>
        </p:spPr>
        <p:txBody>
          <a:bodyPr wrap="square">
            <a:spAutoFit/>
          </a:bodyPr>
          <a:lstStyle/>
          <a:p>
            <a:pPr fontAlgn="base">
              <a:lnSpc>
                <a:spcPct val="70000"/>
              </a:lnSpc>
              <a:spcBef>
                <a:spcPct val="0"/>
              </a:spcBef>
              <a:spcAft>
                <a:spcPct val="0"/>
              </a:spcAft>
              <a:defRPr/>
            </a:pPr>
            <a:r>
              <a:rPr lang="el-GR" sz="2400" kern="0" dirty="0" err="1">
                <a:cs typeface="Arial" charset="0"/>
              </a:rPr>
              <a:t>Μυκοτοξίνες</a:t>
            </a:r>
            <a:r>
              <a:rPr lang="el-GR" sz="2400" kern="0" dirty="0">
                <a:cs typeface="Arial" charset="0"/>
              </a:rPr>
              <a:t> του γένους </a:t>
            </a:r>
            <a:r>
              <a:rPr lang="en-US" sz="2400" kern="0" dirty="0" err="1">
                <a:cs typeface="Arial" charset="0"/>
              </a:rPr>
              <a:t>Aspergillus</a:t>
            </a:r>
            <a:r>
              <a:rPr lang="en-US" sz="2400" kern="0" dirty="0">
                <a:cs typeface="Arial" charset="0"/>
              </a:rPr>
              <a:t> </a:t>
            </a:r>
            <a:r>
              <a:rPr lang="el-GR" sz="2400" kern="0" dirty="0">
                <a:cs typeface="Arial" charset="0"/>
              </a:rPr>
              <a:t>και οι επιδράσεις στην </a:t>
            </a:r>
            <a:r>
              <a:rPr lang="el-GR" sz="2400" kern="0" dirty="0" smtClean="0">
                <a:cs typeface="Arial" charset="0"/>
              </a:rPr>
              <a:t>υγεία</a:t>
            </a:r>
            <a:r>
              <a:rPr lang="en-US" sz="2400" kern="0" dirty="0" smtClean="0">
                <a:cs typeface="Arial" charset="0"/>
              </a:rPr>
              <a:t> </a:t>
            </a:r>
            <a:r>
              <a:rPr lang="el-GR" sz="2400" dirty="0" smtClean="0"/>
              <a:t>(από </a:t>
            </a:r>
            <a:r>
              <a:rPr lang="el-GR" sz="2400" dirty="0" err="1" smtClean="0"/>
              <a:t>Food</a:t>
            </a:r>
            <a:r>
              <a:rPr lang="el-GR" sz="2400" dirty="0" smtClean="0"/>
              <a:t> </a:t>
            </a:r>
            <a:r>
              <a:rPr lang="el-GR" sz="2400" dirty="0" err="1" smtClean="0"/>
              <a:t>Microbiology</a:t>
            </a:r>
            <a:r>
              <a:rPr lang="el-GR" sz="2400" dirty="0" smtClean="0"/>
              <a:t>: </a:t>
            </a:r>
            <a:r>
              <a:rPr lang="el-GR" sz="2400" dirty="0" err="1" smtClean="0"/>
              <a:t>An</a:t>
            </a:r>
            <a:r>
              <a:rPr lang="el-GR" sz="2400" dirty="0" smtClean="0"/>
              <a:t> </a:t>
            </a:r>
            <a:r>
              <a:rPr lang="el-GR" sz="2400" dirty="0" err="1" smtClean="0"/>
              <a:t>Introduction</a:t>
            </a:r>
            <a:r>
              <a:rPr lang="en-US" sz="2400" dirty="0" smtClean="0"/>
              <a:t>. TJ Montville, KR Matthews, ASM Press, 2005)</a:t>
            </a:r>
          </a:p>
          <a:p>
            <a:pPr lvl="0" fontAlgn="base">
              <a:lnSpc>
                <a:spcPct val="70000"/>
              </a:lnSpc>
              <a:spcBef>
                <a:spcPct val="0"/>
              </a:spcBef>
              <a:spcAft>
                <a:spcPct val="0"/>
              </a:spcAft>
              <a:defRPr/>
            </a:pPr>
            <a:endParaRPr lang="el-GR" sz="2400" kern="0" dirty="0">
              <a:cs typeface="Arial" charset="0"/>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51</a:t>
            </a:fld>
            <a:endParaRPr lang="el-GR"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0000"/>
              </a:lnSpc>
            </a:pPr>
            <a:r>
              <a:rPr lang="el-GR" dirty="0" err="1"/>
              <a:t>Τροφογενείς</a:t>
            </a:r>
            <a:r>
              <a:rPr lang="el-GR" dirty="0"/>
              <a:t> </a:t>
            </a:r>
            <a:r>
              <a:rPr lang="el-GR" dirty="0" smtClean="0"/>
              <a:t>Ιοί (1 από 2)</a:t>
            </a:r>
            <a:endParaRPr lang="el-GR" dirty="0"/>
          </a:p>
        </p:txBody>
      </p:sp>
      <p:sp>
        <p:nvSpPr>
          <p:cNvPr id="6" name="Rectangle 4" descr="Λίγοι ιοί είναι τροφογενείς  (Rotavirus, Norwalk virus, Hepatitis virus),&#10;Προκαλούν (ήπια) γαστρεντερίτιδα,&#10;Μεταδίδονται μέσω του μολυσμένου νερού, &#10;Εμφανίζονται κυρίως σε αλιεύματα,&#10;Καταστρέφονται εύκολα με θέρμανση,&#10;Προσοχή: όχι ωμά θαλασσινά, καλή ατομική υγιεινή, απολύμανση (χλωρίωση, οζονισμός) νερού.&#10;"/>
          <p:cNvSpPr txBox="1">
            <a:spLocks noChangeArrowheads="1"/>
          </p:cNvSpPr>
          <p:nvPr/>
        </p:nvSpPr>
        <p:spPr>
          <a:xfrm>
            <a:off x="467545" y="1628800"/>
            <a:ext cx="8280920" cy="3456384"/>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l-GR" sz="2400" dirty="0"/>
              <a:t>Λίγοι ιοί είναι </a:t>
            </a:r>
            <a:r>
              <a:rPr lang="el-GR" sz="2400" dirty="0" err="1"/>
              <a:t>τροφογενείς</a:t>
            </a:r>
            <a:r>
              <a:rPr lang="el-GR" sz="2400" dirty="0"/>
              <a:t>  (</a:t>
            </a:r>
            <a:r>
              <a:rPr lang="en-US" sz="2400" dirty="0"/>
              <a:t>Rotavirus, Norwalk virus, Hepatitis virus</a:t>
            </a:r>
            <a:r>
              <a:rPr lang="en-US" sz="2400" dirty="0" smtClean="0"/>
              <a:t>)</a:t>
            </a:r>
            <a:r>
              <a:rPr lang="el-GR" sz="2400" dirty="0" smtClean="0"/>
              <a:t>,</a:t>
            </a:r>
            <a:endParaRPr lang="en-US" sz="2400" dirty="0"/>
          </a:p>
          <a:p>
            <a:pPr>
              <a:lnSpc>
                <a:spcPct val="90000"/>
              </a:lnSpc>
            </a:pPr>
            <a:r>
              <a:rPr lang="el-GR" sz="2400" dirty="0"/>
              <a:t>Προκαλούν (ήπια) </a:t>
            </a:r>
            <a:r>
              <a:rPr lang="el-GR" sz="2400" dirty="0" smtClean="0"/>
              <a:t>γαστρεντερίτιδα,</a:t>
            </a:r>
            <a:endParaRPr lang="en-US" sz="2400" dirty="0"/>
          </a:p>
          <a:p>
            <a:pPr>
              <a:lnSpc>
                <a:spcPct val="90000"/>
              </a:lnSpc>
            </a:pPr>
            <a:r>
              <a:rPr lang="el-GR" sz="2400" dirty="0"/>
              <a:t>Μεταδίδονται μέσω του μολυσμένου </a:t>
            </a:r>
            <a:r>
              <a:rPr lang="el-GR" sz="2400" dirty="0" smtClean="0"/>
              <a:t>νερού, </a:t>
            </a:r>
            <a:endParaRPr lang="el-GR" sz="2400" dirty="0"/>
          </a:p>
          <a:p>
            <a:pPr>
              <a:lnSpc>
                <a:spcPct val="90000"/>
              </a:lnSpc>
            </a:pPr>
            <a:r>
              <a:rPr lang="el-GR" sz="2400" dirty="0"/>
              <a:t>Εμφανίζονται κυρίως σε </a:t>
            </a:r>
            <a:r>
              <a:rPr lang="el-GR" sz="2400" dirty="0" smtClean="0"/>
              <a:t>αλιεύματα,</a:t>
            </a:r>
            <a:endParaRPr lang="en-US" sz="2400" dirty="0"/>
          </a:p>
          <a:p>
            <a:pPr>
              <a:lnSpc>
                <a:spcPct val="90000"/>
              </a:lnSpc>
            </a:pPr>
            <a:r>
              <a:rPr lang="el-GR" sz="2400" dirty="0"/>
              <a:t>Καταστρέφονται εύκολα με </a:t>
            </a:r>
            <a:r>
              <a:rPr lang="el-GR" sz="2400" dirty="0" smtClean="0"/>
              <a:t>θέρμανση,</a:t>
            </a:r>
            <a:endParaRPr lang="en-US" sz="2400" dirty="0"/>
          </a:p>
          <a:p>
            <a:pPr>
              <a:lnSpc>
                <a:spcPct val="90000"/>
              </a:lnSpc>
            </a:pPr>
            <a:r>
              <a:rPr lang="el-GR" sz="2400" dirty="0"/>
              <a:t>Προσοχή</a:t>
            </a:r>
            <a:r>
              <a:rPr lang="en-US" sz="2400" dirty="0"/>
              <a:t>: </a:t>
            </a:r>
            <a:r>
              <a:rPr lang="el-GR" sz="2400" dirty="0"/>
              <a:t>όχι ωμά θαλασσινά, καλή ατομική υγιεινή, απολύμανση (χλωρίωση, οζονισμός) </a:t>
            </a:r>
            <a:r>
              <a:rPr lang="el-GR" sz="2400" dirty="0" smtClean="0"/>
              <a:t>νερού.</a:t>
            </a:r>
            <a:endParaRPr lang="el-GR"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52</a:t>
            </a:fld>
            <a:endParaRPr lang="el-GR"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t>Τροφογενείς</a:t>
            </a:r>
            <a:r>
              <a:rPr lang="el-GR" dirty="0"/>
              <a:t> Ιοί </a:t>
            </a:r>
            <a:r>
              <a:rPr lang="el-GR" dirty="0" smtClean="0"/>
              <a:t>(2 </a:t>
            </a:r>
            <a:r>
              <a:rPr lang="el-GR" dirty="0"/>
              <a:t>από 2)</a:t>
            </a:r>
          </a:p>
        </p:txBody>
      </p:sp>
      <p:pic>
        <p:nvPicPr>
          <p:cNvPr id="8" name="Picture 4" descr="Εικόνα 1, Rotavirus σε μικροσκόπιο.&#10;"/>
          <p:cNvPicPr>
            <a:picLocks noChangeAspect="1" noChangeArrowheads="1"/>
          </p:cNvPicPr>
          <p:nvPr/>
        </p:nvPicPr>
        <p:blipFill>
          <a:blip r:embed="rId5" cstate="print"/>
          <a:srcRect/>
          <a:stretch>
            <a:fillRect/>
          </a:stretch>
        </p:blipFill>
        <p:spPr bwMode="auto">
          <a:xfrm>
            <a:off x="875027" y="1700808"/>
            <a:ext cx="3479530" cy="2664296"/>
          </a:xfrm>
          <a:prstGeom prst="rect">
            <a:avLst/>
          </a:prstGeom>
          <a:noFill/>
        </p:spPr>
      </p:pic>
      <p:pic>
        <p:nvPicPr>
          <p:cNvPr id="9" name="Picture 5" descr="Εικόνα 2, Norwalk virus (Norovirus) σε μικροσκόπιο.&#10;"/>
          <p:cNvPicPr>
            <a:picLocks noChangeAspect="1" noChangeArrowheads="1"/>
          </p:cNvPicPr>
          <p:nvPr/>
        </p:nvPicPr>
        <p:blipFill>
          <a:blip r:embed="rId6" cstate="print"/>
          <a:srcRect/>
          <a:stretch>
            <a:fillRect/>
          </a:stretch>
        </p:blipFill>
        <p:spPr bwMode="auto">
          <a:xfrm>
            <a:off x="4871471" y="1628800"/>
            <a:ext cx="3228921" cy="2828251"/>
          </a:xfrm>
          <a:prstGeom prst="rect">
            <a:avLst/>
          </a:prstGeom>
          <a:noFill/>
          <a:ln w="9525">
            <a:noFill/>
            <a:miter lim="800000"/>
            <a:headEnd/>
            <a:tailEnd/>
          </a:ln>
        </p:spPr>
      </p:pic>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53</a:t>
            </a:fld>
            <a:endParaRPr lang="el-GR" dirty="0"/>
          </a:p>
        </p:txBody>
      </p:sp>
      <p:sp>
        <p:nvSpPr>
          <p:cNvPr id="2" name="Ορθογώνιο 1" descr="."/>
          <p:cNvSpPr/>
          <p:nvPr>
            <p:custDataLst>
              <p:tags r:id="rId2"/>
            </p:custDataLst>
          </p:nvPr>
        </p:nvSpPr>
        <p:spPr>
          <a:xfrm>
            <a:off x="1106756" y="4457051"/>
            <a:ext cx="1424621" cy="461665"/>
          </a:xfrm>
          <a:prstGeom prst="rect">
            <a:avLst/>
          </a:prstGeom>
        </p:spPr>
        <p:txBody>
          <a:bodyPr wrap="none">
            <a:spAutoFit/>
          </a:bodyPr>
          <a:lstStyle/>
          <a:p>
            <a:r>
              <a:rPr lang="en-US" sz="2400" dirty="0" smtClean="0"/>
              <a:t>Rotavirus</a:t>
            </a:r>
            <a:r>
              <a:rPr lang="el-GR" sz="2400" dirty="0" smtClean="0"/>
              <a:t>.</a:t>
            </a:r>
            <a:endParaRPr lang="el-GR" sz="2400" dirty="0"/>
          </a:p>
        </p:txBody>
      </p:sp>
      <p:sp>
        <p:nvSpPr>
          <p:cNvPr id="3" name="Ορθογώνιο 2" descr="."/>
          <p:cNvSpPr/>
          <p:nvPr>
            <p:custDataLst>
              <p:tags r:id="rId3"/>
            </p:custDataLst>
          </p:nvPr>
        </p:nvSpPr>
        <p:spPr>
          <a:xfrm>
            <a:off x="4871471" y="4493984"/>
            <a:ext cx="3451522" cy="424732"/>
          </a:xfrm>
          <a:prstGeom prst="rect">
            <a:avLst/>
          </a:prstGeom>
        </p:spPr>
        <p:txBody>
          <a:bodyPr wrap="none">
            <a:spAutoFit/>
          </a:bodyPr>
          <a:lstStyle/>
          <a:p>
            <a:pPr>
              <a:lnSpc>
                <a:spcPct val="90000"/>
              </a:lnSpc>
            </a:pPr>
            <a:r>
              <a:rPr lang="en-US" sz="2400" dirty="0"/>
              <a:t>Norwalk virus (Norovirus</a:t>
            </a:r>
            <a:r>
              <a:rPr lang="en-US" sz="2400" dirty="0" smtClean="0"/>
              <a:t>)</a:t>
            </a:r>
            <a:r>
              <a:rPr lang="el-GR" sz="2400" dirty="0" smtClean="0"/>
              <a:t>.</a:t>
            </a:r>
            <a:endParaRPr lang="en-US" sz="2400"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467544" y="44625"/>
            <a:ext cx="8280921"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r>
              <a:rPr lang="en-US" dirty="0"/>
              <a:t>Prions </a:t>
            </a:r>
            <a:r>
              <a:rPr lang="el-GR" dirty="0" smtClean="0"/>
              <a:t>(1 από 3)</a:t>
            </a:r>
            <a:endParaRPr lang="el-GR" dirty="0"/>
          </a:p>
        </p:txBody>
      </p:sp>
      <p:sp>
        <p:nvSpPr>
          <p:cNvPr id="6" name="Rectangle 4" descr="Μολυσματικοί παράγοντες της ασθένειας CJD («τρελών αγελάδων»),&#10;Πρωτεϊνούχα αναδιπλωμένα μόρια που επιδρούν στη λειτουργία των νευρικών κυττάρων, καταστρέφοντας τον νευρικό ιστό,&#10;Ικανότητα διάδοσης &amp; μετάλλαξης(ο ξενιστής τα αναπαράγει αφού μολυνθεί),&#10;Προκαλούν εγκεφαλίτιδες στον άνθρωπο, και τελικά θάνατο,&#10;Κάποια άτομα είναι ανθεκτικά, παρά τη μόλυνση,&#10;Περισσότερα περιστατικά στη Βρετανία, έπειτα από κατανάλωση κρέατος από (φυτοφάγα) ζώα που τράφηκαν με έντερα και μυαλά άρρωστων ζώων (και άλλα υπολείμματα σφαγίων).&#10;"/>
          <p:cNvSpPr txBox="1">
            <a:spLocks noChangeArrowheads="1"/>
          </p:cNvSpPr>
          <p:nvPr/>
        </p:nvSpPr>
        <p:spPr>
          <a:xfrm>
            <a:off x="467545" y="836712"/>
            <a:ext cx="8280920" cy="5616624"/>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400" dirty="0"/>
              <a:t>Μολυσματικοί παράγοντες της ασθένειας </a:t>
            </a:r>
            <a:r>
              <a:rPr lang="en-US" sz="2400" dirty="0"/>
              <a:t>CJD </a:t>
            </a:r>
            <a:r>
              <a:rPr lang="el-GR" sz="2400" dirty="0"/>
              <a:t>(«τρελών αγελάδων</a:t>
            </a:r>
            <a:r>
              <a:rPr lang="el-GR" sz="2400" dirty="0" smtClean="0"/>
              <a:t>»),</a:t>
            </a:r>
            <a:endParaRPr lang="en-US" sz="2400" dirty="0"/>
          </a:p>
          <a:p>
            <a:r>
              <a:rPr lang="el-GR" sz="2400" dirty="0"/>
              <a:t>Πρωτεϊνούχα αναδιπλωμένα μόρια που επιδρούν στη λειτουργία των νευρικών κυττάρων, καταστρέφοντας τον νευρικό </a:t>
            </a:r>
            <a:r>
              <a:rPr lang="el-GR" sz="2400" dirty="0" smtClean="0"/>
              <a:t>ιστό,</a:t>
            </a:r>
            <a:endParaRPr lang="el-GR" sz="2400" dirty="0"/>
          </a:p>
          <a:p>
            <a:r>
              <a:rPr lang="el-GR" sz="2400" dirty="0"/>
              <a:t>Ικανότητα διάδοσης &amp; </a:t>
            </a:r>
            <a:r>
              <a:rPr lang="el-GR" sz="2400" dirty="0" err="1"/>
              <a:t>μετάλλαξης(ο</a:t>
            </a:r>
            <a:r>
              <a:rPr lang="el-GR" sz="2400" dirty="0"/>
              <a:t> ξενιστής τα αναπαράγει αφού μολυνθεί</a:t>
            </a:r>
            <a:r>
              <a:rPr lang="el-GR" sz="2400" dirty="0" smtClean="0"/>
              <a:t>),</a:t>
            </a:r>
            <a:endParaRPr lang="el-GR" sz="2400" dirty="0"/>
          </a:p>
          <a:p>
            <a:r>
              <a:rPr lang="el-GR" sz="2400" dirty="0"/>
              <a:t>Προκαλούν εγκεφαλίτιδες στον άνθρωπο, και τελικά </a:t>
            </a:r>
            <a:r>
              <a:rPr lang="el-GR" sz="2400" dirty="0" smtClean="0"/>
              <a:t>θάνατο,</a:t>
            </a:r>
            <a:endParaRPr lang="en-US" sz="2400" dirty="0"/>
          </a:p>
          <a:p>
            <a:r>
              <a:rPr lang="el-GR" sz="2400" dirty="0"/>
              <a:t>Κάποια άτομα είναι ανθεκτικά, παρά τη </a:t>
            </a:r>
            <a:r>
              <a:rPr lang="el-GR" sz="2400" dirty="0" smtClean="0"/>
              <a:t>μόλυνση,</a:t>
            </a:r>
            <a:endParaRPr lang="en-US" sz="2400" dirty="0"/>
          </a:p>
          <a:p>
            <a:r>
              <a:rPr lang="el-GR" sz="2400" dirty="0"/>
              <a:t>Περισσότερα περιστατικά στη Βρετανία, έπειτα από κατανάλωση κρέατος από (φυτοφάγα) ζώα που τράφηκαν με έντερα και μυαλά άρρωστων ζώων (και άλλα υπολείμματα σφαγίων</a:t>
            </a:r>
            <a:r>
              <a:rPr lang="el-GR" sz="2400" dirty="0" smtClean="0"/>
              <a:t>).</a:t>
            </a:r>
            <a:endParaRPr lang="el-GR"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54</a:t>
            </a:fld>
            <a:endParaRPr lang="el-GR"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467544" y="44625"/>
            <a:ext cx="8280921"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Prions </a:t>
            </a:r>
            <a:r>
              <a:rPr lang="el-GR" dirty="0" smtClean="0"/>
              <a:t>(2 </a:t>
            </a:r>
            <a:r>
              <a:rPr lang="el-GR" dirty="0"/>
              <a:t>από 3)</a:t>
            </a:r>
          </a:p>
        </p:txBody>
      </p:sp>
      <p:pic>
        <p:nvPicPr>
          <p:cNvPr id="8" name="Picture 2" descr="Εικόνα 1, Σπογγώδης εμφάνιση μολυσμένου νευρικού ιστού. &#10;"/>
          <p:cNvPicPr>
            <a:picLocks noChangeAspect="1" noChangeArrowheads="1"/>
          </p:cNvPicPr>
          <p:nvPr/>
        </p:nvPicPr>
        <p:blipFill>
          <a:blip r:embed="rId4" cstate="print"/>
          <a:srcRect/>
          <a:stretch>
            <a:fillRect/>
          </a:stretch>
        </p:blipFill>
        <p:spPr bwMode="auto">
          <a:xfrm>
            <a:off x="965630" y="1268760"/>
            <a:ext cx="3553932" cy="2132359"/>
          </a:xfrm>
          <a:prstGeom prst="rect">
            <a:avLst/>
          </a:prstGeom>
          <a:noFill/>
          <a:ln w="9525">
            <a:noFill/>
            <a:miter lim="800000"/>
            <a:headEnd/>
            <a:tailEnd/>
          </a:ln>
        </p:spPr>
      </p:pic>
      <p:pic>
        <p:nvPicPr>
          <p:cNvPr id="9" name="Picture 3" descr="Εικόνα 2, Μόριο prion. &#10;"/>
          <p:cNvPicPr>
            <a:picLocks noChangeAspect="1" noChangeArrowheads="1"/>
          </p:cNvPicPr>
          <p:nvPr/>
        </p:nvPicPr>
        <p:blipFill>
          <a:blip r:embed="rId5" cstate="print"/>
          <a:srcRect/>
          <a:stretch>
            <a:fillRect/>
          </a:stretch>
        </p:blipFill>
        <p:spPr bwMode="auto">
          <a:xfrm>
            <a:off x="983142" y="3717032"/>
            <a:ext cx="4645026" cy="2482884"/>
          </a:xfrm>
          <a:prstGeom prst="rect">
            <a:avLst/>
          </a:prstGeom>
          <a:noFill/>
          <a:ln w="9525">
            <a:noFill/>
            <a:miter lim="800000"/>
            <a:headEnd/>
            <a:tailEnd/>
          </a:ln>
        </p:spPr>
      </p:pic>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55</a:t>
            </a:fld>
            <a:endParaRPr lang="el-GR" dirty="0"/>
          </a:p>
        </p:txBody>
      </p:sp>
      <p:sp>
        <p:nvSpPr>
          <p:cNvPr id="2" name="Ορθογώνιο 1" descr="."/>
          <p:cNvSpPr/>
          <p:nvPr/>
        </p:nvSpPr>
        <p:spPr>
          <a:xfrm>
            <a:off x="4518248" y="1301859"/>
            <a:ext cx="4086200" cy="830997"/>
          </a:xfrm>
          <a:prstGeom prst="rect">
            <a:avLst/>
          </a:prstGeom>
        </p:spPr>
        <p:txBody>
          <a:bodyPr wrap="square">
            <a:spAutoFit/>
          </a:bodyPr>
          <a:lstStyle/>
          <a:p>
            <a:r>
              <a:rPr lang="el-GR" sz="2400" dirty="0"/>
              <a:t>Σπογγώδης</a:t>
            </a:r>
            <a:r>
              <a:rPr lang="en-US" sz="2400" dirty="0"/>
              <a:t> </a:t>
            </a:r>
            <a:r>
              <a:rPr lang="el-GR" sz="2400" dirty="0"/>
              <a:t>εμφάνιση μολυσμένου νευρικού </a:t>
            </a:r>
            <a:r>
              <a:rPr lang="el-GR" sz="2400" dirty="0" smtClean="0"/>
              <a:t>ιστού. </a:t>
            </a:r>
            <a:endParaRPr lang="el-GR" sz="2400" dirty="0"/>
          </a:p>
        </p:txBody>
      </p:sp>
      <p:sp>
        <p:nvSpPr>
          <p:cNvPr id="3" name="Ορθογώνιο 2" descr="."/>
          <p:cNvSpPr/>
          <p:nvPr/>
        </p:nvSpPr>
        <p:spPr>
          <a:xfrm>
            <a:off x="5615415" y="3933056"/>
            <a:ext cx="1891865" cy="461665"/>
          </a:xfrm>
          <a:prstGeom prst="rect">
            <a:avLst/>
          </a:prstGeom>
        </p:spPr>
        <p:txBody>
          <a:bodyPr wrap="none">
            <a:spAutoFit/>
          </a:bodyPr>
          <a:lstStyle/>
          <a:p>
            <a:r>
              <a:rPr lang="el-GR" sz="2400" dirty="0"/>
              <a:t>Μόριο </a:t>
            </a:r>
            <a:r>
              <a:rPr lang="en-US" sz="2400" dirty="0" smtClean="0"/>
              <a:t>prion</a:t>
            </a:r>
            <a:r>
              <a:rPr lang="el-GR" sz="2400" dirty="0" smtClean="0"/>
              <a:t>.</a:t>
            </a:r>
            <a:r>
              <a:rPr lang="en-US" sz="2400" dirty="0" smtClean="0"/>
              <a:t> </a:t>
            </a:r>
            <a:endParaRPr lang="el-GR" sz="2400"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467544" y="44625"/>
            <a:ext cx="8280921" cy="792087"/>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n-US" dirty="0"/>
              <a:t>Prions </a:t>
            </a:r>
            <a:r>
              <a:rPr lang="el-GR" dirty="0" smtClean="0"/>
              <a:t>(3 </a:t>
            </a:r>
            <a:r>
              <a:rPr lang="el-GR" dirty="0"/>
              <a:t>από 3)</a:t>
            </a:r>
          </a:p>
        </p:txBody>
      </p:sp>
      <p:pic>
        <p:nvPicPr>
          <p:cNvPr id="8" name="Picture 4" descr="Εικόνα, Μυκοτοξίνες του γένους Aspergillus και οι επιδράσεις στην υγεία (από Food Microbiology: An Introduction. TJ Montville, KR Matthews, ASM Press, 2005).&#10;"/>
          <p:cNvPicPr>
            <a:picLocks noGrp="1" noChangeAspect="1" noChangeArrowheads="1"/>
          </p:cNvPicPr>
          <p:nvPr>
            <p:ph sz="half" idx="4294967295"/>
          </p:nvPr>
        </p:nvPicPr>
        <p:blipFill>
          <a:blip r:embed="rId4" cstate="print"/>
          <a:srcRect/>
          <a:stretch>
            <a:fillRect/>
          </a:stretch>
        </p:blipFill>
        <p:spPr>
          <a:xfrm>
            <a:off x="323528" y="1812270"/>
            <a:ext cx="8532440" cy="4569058"/>
          </a:xfrm>
          <a:prstGeom prst="rect">
            <a:avLst/>
          </a:prstGeom>
          <a:noFill/>
          <a:ln/>
        </p:spPr>
      </p:pic>
      <p:sp>
        <p:nvSpPr>
          <p:cNvPr id="6" name="Rectangle 4" descr=".&#10;"/>
          <p:cNvSpPr txBox="1">
            <a:spLocks noChangeArrowheads="1"/>
          </p:cNvSpPr>
          <p:nvPr/>
        </p:nvSpPr>
        <p:spPr>
          <a:xfrm>
            <a:off x="467544" y="764704"/>
            <a:ext cx="8208912" cy="1152128"/>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fontAlgn="base">
              <a:spcBef>
                <a:spcPct val="0"/>
              </a:spcBef>
              <a:spcAft>
                <a:spcPct val="0"/>
              </a:spcAft>
              <a:buNone/>
              <a:defRPr/>
            </a:pPr>
            <a:r>
              <a:rPr lang="el-GR" sz="2200" kern="0" dirty="0">
                <a:cs typeface="Arial" charset="0"/>
              </a:rPr>
              <a:t>Γενικές συγκρίσεις μεταξύ </a:t>
            </a:r>
            <a:r>
              <a:rPr lang="el-GR" sz="2200" kern="0" dirty="0" err="1">
                <a:cs typeface="Arial" charset="0"/>
              </a:rPr>
              <a:t>τροφογενών</a:t>
            </a:r>
            <a:r>
              <a:rPr lang="el-GR" sz="2200" kern="0" dirty="0">
                <a:cs typeface="Arial" charset="0"/>
              </a:rPr>
              <a:t> βακτηρίων, ιών και </a:t>
            </a:r>
            <a:r>
              <a:rPr lang="en-US" sz="2200" kern="0" dirty="0" err="1" smtClean="0">
                <a:cs typeface="Arial" charset="0"/>
              </a:rPr>
              <a:t>Prions</a:t>
            </a:r>
            <a:r>
              <a:rPr lang="en-US" sz="2200" kern="0" dirty="0" smtClean="0">
                <a:cs typeface="Arial" charset="0"/>
              </a:rPr>
              <a:t> </a:t>
            </a:r>
            <a:r>
              <a:rPr lang="el-GR" sz="2200" dirty="0" smtClean="0"/>
              <a:t>(από </a:t>
            </a:r>
            <a:r>
              <a:rPr lang="el-GR" sz="2200" dirty="0" err="1" smtClean="0"/>
              <a:t>Food</a:t>
            </a:r>
            <a:r>
              <a:rPr lang="el-GR" sz="2200" dirty="0" smtClean="0"/>
              <a:t> </a:t>
            </a:r>
            <a:r>
              <a:rPr lang="el-GR" sz="2200" dirty="0" err="1" smtClean="0"/>
              <a:t>Microbiology</a:t>
            </a:r>
            <a:r>
              <a:rPr lang="el-GR" sz="2200" dirty="0" smtClean="0"/>
              <a:t>: </a:t>
            </a:r>
            <a:r>
              <a:rPr lang="el-GR" sz="2200" dirty="0" err="1" smtClean="0"/>
              <a:t>An</a:t>
            </a:r>
            <a:r>
              <a:rPr lang="el-GR" sz="2200" dirty="0" smtClean="0"/>
              <a:t> </a:t>
            </a:r>
            <a:r>
              <a:rPr lang="el-GR" sz="2200" dirty="0" err="1" smtClean="0"/>
              <a:t>Introduction</a:t>
            </a:r>
            <a:r>
              <a:rPr lang="en-US" sz="2200" dirty="0" smtClean="0"/>
              <a:t>. TJ Montville, KR Matthews, ASM Press, 2005)</a:t>
            </a:r>
            <a:endParaRPr lang="el-GR" sz="2200" kern="0" dirty="0">
              <a:cs typeface="Arial" charset="0"/>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56</a:t>
            </a:fld>
            <a:endParaRPr lang="el-GR"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smtClean="0"/>
              <a:t>Παράσιτα (1 από 4)</a:t>
            </a:r>
            <a:endParaRPr lang="el-GR" dirty="0"/>
          </a:p>
        </p:txBody>
      </p:sp>
      <p:sp>
        <p:nvSpPr>
          <p:cNvPr id="6" name="Rectangle 4" descr="Παράσιτα (Giardia lamblia, Trichinella spiralis, Ascaris lumbricoides, Toxoplasma gondii, και λοιπά),&#10;Πρωτόζωα του εδάφους ή του νερού που μεταφέρονται μέσω ωμών ή ανεπαρκώς ψημένων κρεάτων, αλιευμάτων ή λαχανικών στον εντερικό σωλήνα όπου παρασιτούν καταστρέφοντας τα κύτταρα του εντέρου και άλλων ζωτικών οργάνων, &#10;Πολύ σοβαρές επιπλοκές (μέχρι θάνατος),&#10;Δύσκολη καταπολέμηση αν εισέλθουν στον ανθρώπινο οργανισμό,&#10;Προσοχή: Καλό πλύσιμο και μαγείρεμα τροφίμων.   &#10;"/>
          <p:cNvSpPr txBox="1">
            <a:spLocks noChangeArrowheads="1"/>
          </p:cNvSpPr>
          <p:nvPr/>
        </p:nvSpPr>
        <p:spPr>
          <a:xfrm>
            <a:off x="467545" y="1340768"/>
            <a:ext cx="8280920" cy="4797152"/>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l-GR" sz="2400" b="1" dirty="0"/>
              <a:t>Παράσιτα</a:t>
            </a:r>
            <a:r>
              <a:rPr lang="el-GR" sz="2400" dirty="0"/>
              <a:t> (</a:t>
            </a:r>
            <a:r>
              <a:rPr lang="en-US" sz="2400" dirty="0"/>
              <a:t>Giardia </a:t>
            </a:r>
            <a:r>
              <a:rPr lang="en-US" sz="2400" dirty="0" err="1"/>
              <a:t>lamblia</a:t>
            </a:r>
            <a:r>
              <a:rPr lang="en-US" sz="2400" dirty="0"/>
              <a:t>, </a:t>
            </a:r>
            <a:r>
              <a:rPr lang="en-US" sz="2400" dirty="0" err="1"/>
              <a:t>Trichinella</a:t>
            </a:r>
            <a:r>
              <a:rPr lang="en-US" sz="2400" dirty="0"/>
              <a:t> </a:t>
            </a:r>
            <a:r>
              <a:rPr lang="en-US" sz="2400" dirty="0" err="1"/>
              <a:t>spiralis</a:t>
            </a:r>
            <a:r>
              <a:rPr lang="en-US" sz="2400" dirty="0"/>
              <a:t>, </a:t>
            </a:r>
            <a:r>
              <a:rPr lang="en-US" sz="2400" dirty="0" err="1"/>
              <a:t>Ascaris</a:t>
            </a:r>
            <a:r>
              <a:rPr lang="en-US" sz="2400" dirty="0"/>
              <a:t> </a:t>
            </a:r>
            <a:r>
              <a:rPr lang="en-US" sz="2400" dirty="0" err="1"/>
              <a:t>lumbricoides</a:t>
            </a:r>
            <a:r>
              <a:rPr lang="en-US" sz="2400" dirty="0"/>
              <a:t>, Toxoplasma </a:t>
            </a:r>
            <a:r>
              <a:rPr lang="en-US" sz="2400" dirty="0" err="1"/>
              <a:t>gondii</a:t>
            </a:r>
            <a:r>
              <a:rPr lang="en-US" sz="2400" dirty="0"/>
              <a:t>, </a:t>
            </a:r>
            <a:r>
              <a:rPr lang="el-GR" sz="2400" dirty="0"/>
              <a:t>κλπ</a:t>
            </a:r>
            <a:r>
              <a:rPr lang="el-GR" sz="2400" dirty="0" smtClean="0"/>
              <a:t>),</a:t>
            </a:r>
            <a:endParaRPr lang="el-GR" sz="2400" dirty="0"/>
          </a:p>
          <a:p>
            <a:r>
              <a:rPr lang="el-GR" sz="2400" dirty="0"/>
              <a:t>Πρωτόζωα του εδάφους ή του νερού που μεταφέρονται μέσω ωμών ή ανεπαρκώς ψημένων κρεάτων, αλιευμάτων ή λαχανικών στον εντερικό σωλήνα όπου παρασιτούν καταστρέφοντας τα κύτταρα του εντέρου και άλλων ζωτικών </a:t>
            </a:r>
            <a:r>
              <a:rPr lang="el-GR" sz="2400" dirty="0" smtClean="0"/>
              <a:t>οργάνων, </a:t>
            </a:r>
            <a:endParaRPr lang="el-GR" sz="2400" dirty="0"/>
          </a:p>
          <a:p>
            <a:r>
              <a:rPr lang="el-GR" sz="2400" dirty="0"/>
              <a:t>Πολύ σοβαρές επιπλοκές (μέχρι θάνατος</a:t>
            </a:r>
            <a:r>
              <a:rPr lang="el-GR" sz="2400" dirty="0" smtClean="0"/>
              <a:t>),</a:t>
            </a:r>
            <a:endParaRPr lang="el-GR" sz="2400" dirty="0"/>
          </a:p>
          <a:p>
            <a:r>
              <a:rPr lang="el-GR" sz="2400" dirty="0"/>
              <a:t>Δύσκολη καταπολέμηση αν εισέλθουν στον ανθρώπινο </a:t>
            </a:r>
            <a:r>
              <a:rPr lang="el-GR" sz="2400" dirty="0" smtClean="0"/>
              <a:t>οργανισμό,</a:t>
            </a:r>
            <a:endParaRPr lang="el-GR" sz="2400" dirty="0"/>
          </a:p>
          <a:p>
            <a:r>
              <a:rPr lang="el-GR" sz="2400" dirty="0"/>
              <a:t>Προσοχή: Καλό πλύσιμο και μαγείρεμα </a:t>
            </a:r>
            <a:r>
              <a:rPr lang="el-GR" sz="2400" dirty="0" smtClean="0"/>
              <a:t>τροφίμων.   </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57</a:t>
            </a:fld>
            <a:endParaRPr lang="el-GR"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936104"/>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Παράσιτα </a:t>
            </a:r>
            <a:r>
              <a:rPr lang="el-GR" dirty="0" smtClean="0"/>
              <a:t>(2 </a:t>
            </a:r>
            <a:r>
              <a:rPr lang="el-GR" dirty="0"/>
              <a:t>από </a:t>
            </a:r>
            <a:r>
              <a:rPr lang="el-GR" dirty="0" smtClean="0"/>
              <a:t>4)</a:t>
            </a:r>
            <a:endParaRPr lang="el-GR" dirty="0"/>
          </a:p>
        </p:txBody>
      </p:sp>
      <p:pic>
        <p:nvPicPr>
          <p:cNvPr id="8" name="Picture 5" descr="Εικόνα 1, Giardia lamblia.                     "/>
          <p:cNvPicPr>
            <a:picLocks noChangeAspect="1" noChangeArrowheads="1"/>
          </p:cNvPicPr>
          <p:nvPr/>
        </p:nvPicPr>
        <p:blipFill>
          <a:blip r:embed="rId6" cstate="print"/>
          <a:srcRect/>
          <a:stretch>
            <a:fillRect/>
          </a:stretch>
        </p:blipFill>
        <p:spPr bwMode="auto">
          <a:xfrm>
            <a:off x="899592" y="1196752"/>
            <a:ext cx="2774988" cy="1971702"/>
          </a:xfrm>
          <a:prstGeom prst="rect">
            <a:avLst/>
          </a:prstGeom>
          <a:noFill/>
        </p:spPr>
      </p:pic>
      <p:pic>
        <p:nvPicPr>
          <p:cNvPr id="10" name="Picture 9" descr="Εικόνα 2, Ascaris lumbricoides.&#10;"/>
          <p:cNvPicPr>
            <a:picLocks noChangeAspect="1" noChangeArrowheads="1"/>
          </p:cNvPicPr>
          <p:nvPr/>
        </p:nvPicPr>
        <p:blipFill>
          <a:blip r:embed="rId7" cstate="print"/>
          <a:srcRect/>
          <a:stretch>
            <a:fillRect/>
          </a:stretch>
        </p:blipFill>
        <p:spPr bwMode="auto">
          <a:xfrm>
            <a:off x="5364088" y="1196752"/>
            <a:ext cx="2263806" cy="2263806"/>
          </a:xfrm>
          <a:prstGeom prst="rect">
            <a:avLst/>
          </a:prstGeom>
          <a:noFill/>
          <a:ln w="9525">
            <a:noFill/>
            <a:miter lim="800000"/>
            <a:headEnd/>
            <a:tailEnd/>
          </a:ln>
        </p:spPr>
      </p:pic>
      <p:pic>
        <p:nvPicPr>
          <p:cNvPr id="9" name="Picture 7" descr="Εικόνα 3, Trichinella spiralis. &#10;"/>
          <p:cNvPicPr>
            <a:picLocks noChangeAspect="1" noChangeArrowheads="1"/>
          </p:cNvPicPr>
          <p:nvPr/>
        </p:nvPicPr>
        <p:blipFill>
          <a:blip r:embed="rId8" cstate="print"/>
          <a:srcRect/>
          <a:stretch>
            <a:fillRect/>
          </a:stretch>
        </p:blipFill>
        <p:spPr bwMode="auto">
          <a:xfrm>
            <a:off x="3175313" y="4149080"/>
            <a:ext cx="2188775" cy="2047563"/>
          </a:xfrm>
          <a:prstGeom prst="rect">
            <a:avLst/>
          </a:prstGeom>
          <a:noFill/>
          <a:ln w="9525">
            <a:noFill/>
            <a:miter lim="800000"/>
            <a:headEnd/>
            <a:tailEnd/>
          </a:ln>
        </p:spPr>
      </p:pic>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58</a:t>
            </a:fld>
            <a:endParaRPr lang="el-GR" dirty="0"/>
          </a:p>
        </p:txBody>
      </p:sp>
      <p:sp>
        <p:nvSpPr>
          <p:cNvPr id="2" name="Ορθογώνιο 1" descr="."/>
          <p:cNvSpPr/>
          <p:nvPr>
            <p:custDataLst>
              <p:tags r:id="rId2"/>
            </p:custDataLst>
          </p:nvPr>
        </p:nvSpPr>
        <p:spPr>
          <a:xfrm>
            <a:off x="899592" y="3197483"/>
            <a:ext cx="2062359" cy="461665"/>
          </a:xfrm>
          <a:prstGeom prst="rect">
            <a:avLst/>
          </a:prstGeom>
        </p:spPr>
        <p:txBody>
          <a:bodyPr wrap="none">
            <a:spAutoFit/>
          </a:bodyPr>
          <a:lstStyle/>
          <a:p>
            <a:r>
              <a:rPr lang="en-US" sz="2400" dirty="0" err="1"/>
              <a:t>Giardia</a:t>
            </a:r>
            <a:r>
              <a:rPr lang="en-US" sz="2400" dirty="0"/>
              <a:t> </a:t>
            </a:r>
            <a:r>
              <a:rPr lang="en-US" sz="2400" dirty="0" err="1" smtClean="0"/>
              <a:t>lamblia</a:t>
            </a:r>
            <a:endParaRPr lang="el-GR" sz="2400" dirty="0"/>
          </a:p>
        </p:txBody>
      </p:sp>
      <p:sp>
        <p:nvSpPr>
          <p:cNvPr id="3" name="Ορθογώνιο 2" descr="."/>
          <p:cNvSpPr/>
          <p:nvPr>
            <p:custDataLst>
              <p:tags r:id="rId3"/>
            </p:custDataLst>
          </p:nvPr>
        </p:nvSpPr>
        <p:spPr>
          <a:xfrm>
            <a:off x="5364088" y="5445224"/>
            <a:ext cx="2538131" cy="461665"/>
          </a:xfrm>
          <a:prstGeom prst="rect">
            <a:avLst/>
          </a:prstGeom>
        </p:spPr>
        <p:txBody>
          <a:bodyPr wrap="none">
            <a:spAutoFit/>
          </a:bodyPr>
          <a:lstStyle/>
          <a:p>
            <a:r>
              <a:rPr lang="en-US" sz="2400" dirty="0" err="1"/>
              <a:t>Trichinella</a:t>
            </a:r>
            <a:r>
              <a:rPr lang="en-US" sz="2400" dirty="0"/>
              <a:t> </a:t>
            </a:r>
            <a:r>
              <a:rPr lang="en-US" sz="2400" dirty="0" err="1" smtClean="0"/>
              <a:t>spiralis</a:t>
            </a:r>
            <a:r>
              <a:rPr lang="en-US" sz="2400" dirty="0" smtClean="0"/>
              <a:t> </a:t>
            </a:r>
            <a:endParaRPr lang="el-GR" sz="2400" dirty="0"/>
          </a:p>
        </p:txBody>
      </p:sp>
      <p:sp>
        <p:nvSpPr>
          <p:cNvPr id="11" name="Ορθογώνιο 10" descr="."/>
          <p:cNvSpPr/>
          <p:nvPr>
            <p:custDataLst>
              <p:tags r:id="rId4"/>
            </p:custDataLst>
          </p:nvPr>
        </p:nvSpPr>
        <p:spPr>
          <a:xfrm>
            <a:off x="5364088" y="3406348"/>
            <a:ext cx="2814873" cy="461665"/>
          </a:xfrm>
          <a:prstGeom prst="rect">
            <a:avLst/>
          </a:prstGeom>
        </p:spPr>
        <p:txBody>
          <a:bodyPr wrap="none">
            <a:spAutoFit/>
          </a:bodyPr>
          <a:lstStyle/>
          <a:p>
            <a:r>
              <a:rPr lang="en-US" sz="2400" dirty="0" err="1"/>
              <a:t>Ascaris</a:t>
            </a:r>
            <a:r>
              <a:rPr lang="en-US" sz="2400" dirty="0"/>
              <a:t> </a:t>
            </a:r>
            <a:r>
              <a:rPr lang="en-US" sz="2400" dirty="0" err="1" smtClean="0"/>
              <a:t>lumbricoides</a:t>
            </a:r>
            <a:endParaRPr lang="el-GR" sz="2400"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64807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Παράσιτα </a:t>
            </a:r>
            <a:r>
              <a:rPr lang="el-GR" dirty="0" smtClean="0"/>
              <a:t>(3 </a:t>
            </a:r>
            <a:r>
              <a:rPr lang="el-GR" dirty="0"/>
              <a:t>από </a:t>
            </a:r>
            <a:r>
              <a:rPr lang="el-GR" dirty="0" smtClean="0"/>
              <a:t>4)</a:t>
            </a:r>
            <a:endParaRPr lang="el-GR" dirty="0"/>
          </a:p>
        </p:txBody>
      </p:sp>
      <p:pic>
        <p:nvPicPr>
          <p:cNvPr id="8" name="Picture 2" descr="Εικόνα, Μόλυνση με Τοxoplasma. &#10;"/>
          <p:cNvPicPr>
            <a:picLocks noChangeAspect="1" noChangeArrowheads="1"/>
          </p:cNvPicPr>
          <p:nvPr/>
        </p:nvPicPr>
        <p:blipFill>
          <a:blip r:embed="rId3" cstate="print"/>
          <a:srcRect/>
          <a:stretch>
            <a:fillRect/>
          </a:stretch>
        </p:blipFill>
        <p:spPr bwMode="auto">
          <a:xfrm>
            <a:off x="1979712" y="1124744"/>
            <a:ext cx="5760640" cy="5328592"/>
          </a:xfrm>
          <a:prstGeom prst="rect">
            <a:avLst/>
          </a:prstGeom>
          <a:noFill/>
          <a:ln w="9525">
            <a:noFill/>
            <a:miter lim="800000"/>
            <a:headEnd/>
            <a:tailEnd/>
          </a:ln>
        </p:spPr>
      </p:pic>
      <p:sp>
        <p:nvSpPr>
          <p:cNvPr id="2" name="Ορθογώνιο 1" descr="."/>
          <p:cNvSpPr/>
          <p:nvPr/>
        </p:nvSpPr>
        <p:spPr>
          <a:xfrm>
            <a:off x="2771800" y="764704"/>
            <a:ext cx="4387291" cy="461665"/>
          </a:xfrm>
          <a:prstGeom prst="rect">
            <a:avLst/>
          </a:prstGeom>
        </p:spPr>
        <p:txBody>
          <a:bodyPr wrap="none">
            <a:spAutoFit/>
          </a:bodyPr>
          <a:lstStyle/>
          <a:p>
            <a:r>
              <a:rPr lang="el-GR" sz="2400" dirty="0" smtClean="0"/>
              <a:t>Στάδια μόλυνσης </a:t>
            </a:r>
            <a:r>
              <a:rPr lang="el-GR" sz="2400" dirty="0"/>
              <a:t>με Το</a:t>
            </a:r>
            <a:r>
              <a:rPr lang="en-US" sz="2400" dirty="0" err="1" smtClean="0"/>
              <a:t>xoplasma</a:t>
            </a:r>
            <a:endParaRPr lang="en-GB"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59</a:t>
            </a:fld>
            <a:endParaRPr lang="el-GR"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noChangeArrowheads="1"/>
          </p:cNvSpPr>
          <p:nvPr>
            <p:ph type="title"/>
            <p:custDataLst>
              <p:tags r:id="rId2"/>
            </p:custDataLst>
          </p:nvPr>
        </p:nvSpPr>
        <p:spPr>
          <a:xfrm>
            <a:off x="0" y="44624"/>
            <a:ext cx="9144000" cy="1080120"/>
          </a:xfrm>
        </p:spPr>
        <p:txBody>
          <a:bodyPr>
            <a:noAutofit/>
          </a:bodyPr>
          <a:lstStyle/>
          <a:p>
            <a:pPr marL="371475" indent="-371475">
              <a:lnSpc>
                <a:spcPct val="90000"/>
              </a:lnSpc>
            </a:pPr>
            <a:r>
              <a:rPr lang="el-GR" sz="3800" dirty="0"/>
              <a:t>Παθογόνοι  </a:t>
            </a:r>
            <a:r>
              <a:rPr lang="el-GR" sz="3800" dirty="0" smtClean="0"/>
              <a:t>Μικροοργανισμοί-Εισαγωγή </a:t>
            </a:r>
            <a:br>
              <a:rPr lang="el-GR" sz="3800" dirty="0" smtClean="0"/>
            </a:br>
            <a:r>
              <a:rPr lang="el-GR" sz="3800" dirty="0" smtClean="0"/>
              <a:t>(1 από 5)</a:t>
            </a:r>
            <a:endParaRPr lang="en-US" sz="3800" dirty="0"/>
          </a:p>
        </p:txBody>
      </p:sp>
      <p:sp>
        <p:nvSpPr>
          <p:cNvPr id="23" name="Rectangle 3" descr="Gram-  Βακτήρια:&#10; - Salmonella species,&#10; - Campylobacter species,&#10; - Escherichia coli,&#10; - Yersinia enterocolitica,&#10; - Shigella species,&#10; - Vibrio species.&#10;"/>
          <p:cNvSpPr>
            <a:spLocks noGrp="1" noChangeArrowheads="1"/>
          </p:cNvSpPr>
          <p:nvPr>
            <p:ph idx="1"/>
            <p:custDataLst>
              <p:tags r:id="rId3"/>
            </p:custDataLst>
          </p:nvPr>
        </p:nvSpPr>
        <p:spPr>
          <a:xfrm>
            <a:off x="457200" y="1772816"/>
            <a:ext cx="8229600" cy="3528392"/>
          </a:xfrm>
        </p:spPr>
        <p:txBody>
          <a:bodyPr>
            <a:noAutofit/>
          </a:bodyPr>
          <a:lstStyle/>
          <a:p>
            <a:pPr>
              <a:lnSpc>
                <a:spcPct val="90000"/>
              </a:lnSpc>
              <a:buFont typeface="Wingdings" panose="05000000000000000000" pitchFamily="2" charset="2"/>
              <a:buChar char="§"/>
            </a:pPr>
            <a:r>
              <a:rPr lang="en-US" sz="2400" dirty="0" smtClean="0"/>
              <a:t>Gram- </a:t>
            </a:r>
            <a:r>
              <a:rPr lang="el-GR" sz="2400" dirty="0" smtClean="0"/>
              <a:t> Βακτήρια:</a:t>
            </a:r>
            <a:endParaRPr lang="en-US" sz="2400" dirty="0"/>
          </a:p>
          <a:p>
            <a:pPr marL="371475" indent="-371475">
              <a:lnSpc>
                <a:spcPct val="90000"/>
              </a:lnSpc>
              <a:buFont typeface="Wingdings" pitchFamily="2" charset="2"/>
              <a:buNone/>
            </a:pPr>
            <a:r>
              <a:rPr lang="en-US" sz="2400" dirty="0"/>
              <a:t>	- Salmonella </a:t>
            </a:r>
            <a:r>
              <a:rPr lang="en-US" sz="2400" dirty="0" smtClean="0"/>
              <a:t>species</a:t>
            </a:r>
            <a:r>
              <a:rPr lang="el-GR" sz="2400" dirty="0" smtClean="0"/>
              <a:t>,</a:t>
            </a:r>
            <a:endParaRPr lang="en-US" sz="2400" dirty="0"/>
          </a:p>
          <a:p>
            <a:pPr marL="371475" indent="-371475">
              <a:lnSpc>
                <a:spcPct val="90000"/>
              </a:lnSpc>
              <a:buFont typeface="Wingdings" pitchFamily="2" charset="2"/>
              <a:buNone/>
            </a:pPr>
            <a:r>
              <a:rPr lang="en-US" sz="2400" dirty="0"/>
              <a:t>	- Campylobacter </a:t>
            </a:r>
            <a:r>
              <a:rPr lang="en-US" sz="2400" dirty="0" smtClean="0"/>
              <a:t>species</a:t>
            </a:r>
            <a:r>
              <a:rPr lang="el-GR" sz="2400" dirty="0" smtClean="0"/>
              <a:t>,</a:t>
            </a:r>
            <a:endParaRPr lang="en-US" sz="2400" dirty="0"/>
          </a:p>
          <a:p>
            <a:pPr marL="371475" indent="-371475">
              <a:lnSpc>
                <a:spcPct val="90000"/>
              </a:lnSpc>
              <a:buFont typeface="Wingdings" pitchFamily="2" charset="2"/>
              <a:buNone/>
            </a:pPr>
            <a:r>
              <a:rPr lang="en-US" sz="2400" dirty="0"/>
              <a:t>	- Escherichia </a:t>
            </a:r>
            <a:r>
              <a:rPr lang="en-US" sz="2400" dirty="0" smtClean="0"/>
              <a:t>coli</a:t>
            </a:r>
            <a:r>
              <a:rPr lang="el-GR" sz="2400" dirty="0" smtClean="0"/>
              <a:t>,</a:t>
            </a:r>
            <a:endParaRPr lang="en-US" sz="2400" dirty="0"/>
          </a:p>
          <a:p>
            <a:pPr marL="371475" indent="-371475">
              <a:lnSpc>
                <a:spcPct val="90000"/>
              </a:lnSpc>
              <a:buFont typeface="Wingdings" pitchFamily="2" charset="2"/>
              <a:buNone/>
            </a:pPr>
            <a:r>
              <a:rPr lang="en-US" sz="2400" dirty="0"/>
              <a:t>	- Yersinia </a:t>
            </a:r>
            <a:r>
              <a:rPr lang="en-US" sz="2400" dirty="0" err="1" smtClean="0"/>
              <a:t>enterocolitica</a:t>
            </a:r>
            <a:r>
              <a:rPr lang="el-GR" sz="2400" dirty="0" smtClean="0"/>
              <a:t>,</a:t>
            </a:r>
            <a:endParaRPr lang="en-US" sz="2400" dirty="0"/>
          </a:p>
          <a:p>
            <a:pPr marL="371475" indent="-371475">
              <a:lnSpc>
                <a:spcPct val="90000"/>
              </a:lnSpc>
              <a:buFont typeface="Wingdings" pitchFamily="2" charset="2"/>
              <a:buNone/>
            </a:pPr>
            <a:r>
              <a:rPr lang="en-US" sz="2400" dirty="0"/>
              <a:t>	- </a:t>
            </a:r>
            <a:r>
              <a:rPr lang="en-US" sz="2400" dirty="0" err="1"/>
              <a:t>Shigella</a:t>
            </a:r>
            <a:r>
              <a:rPr lang="en-US" sz="2400" dirty="0"/>
              <a:t> </a:t>
            </a:r>
            <a:r>
              <a:rPr lang="en-US" sz="2400" dirty="0" smtClean="0"/>
              <a:t>species</a:t>
            </a:r>
            <a:r>
              <a:rPr lang="el-GR" sz="2400" dirty="0" smtClean="0"/>
              <a:t>,</a:t>
            </a:r>
            <a:endParaRPr lang="en-US" sz="2400" dirty="0"/>
          </a:p>
          <a:p>
            <a:pPr marL="371475" indent="-371475">
              <a:lnSpc>
                <a:spcPct val="90000"/>
              </a:lnSpc>
              <a:buFont typeface="Wingdings" pitchFamily="2" charset="2"/>
              <a:buNone/>
            </a:pPr>
            <a:r>
              <a:rPr lang="en-US" sz="2400" dirty="0"/>
              <a:t>	- Vibrio </a:t>
            </a:r>
            <a:r>
              <a:rPr lang="en-US" sz="2400" dirty="0" smtClean="0"/>
              <a:t>species</a:t>
            </a:r>
            <a:r>
              <a:rPr lang="el-GR" sz="2400" dirty="0" smtClean="0"/>
              <a:t>.</a:t>
            </a:r>
            <a:endParaRPr lang="en-US" sz="2400" dirty="0"/>
          </a:p>
        </p:txBody>
      </p:sp>
      <p:sp>
        <p:nvSpPr>
          <p:cNvPr id="5" name="Θέση υποσέλιδου 3" descr="."/>
          <p:cNvSpPr txBox="1">
            <a:spLocks/>
          </p:cNvSpPr>
          <p:nvPr/>
        </p:nvSpPr>
        <p:spPr>
          <a:xfrm>
            <a:off x="3120356"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2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6</a:t>
            </a:fld>
            <a:endParaRPr lang="el-GR" sz="1400" dirty="0"/>
          </a:p>
        </p:txBody>
      </p:sp>
    </p:spTree>
    <p:custDataLst>
      <p:tags r:id="rId1"/>
    </p:custDataLst>
    <p:extLst>
      <p:ext uri="{BB962C8B-B14F-4D97-AF65-F5344CB8AC3E}">
        <p14:creationId xmlns:p14="http://schemas.microsoft.com/office/powerpoint/2010/main" val="15522734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80921"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Παράσιτα </a:t>
            </a:r>
            <a:r>
              <a:rPr lang="el-GR" dirty="0" smtClean="0"/>
              <a:t>(4 </a:t>
            </a:r>
            <a:r>
              <a:rPr lang="el-GR" dirty="0"/>
              <a:t>από 4)</a:t>
            </a:r>
          </a:p>
        </p:txBody>
      </p:sp>
      <p:pic>
        <p:nvPicPr>
          <p:cNvPr id="9" name="Picture 4" descr="Εικόνα 1, Ανατομία κυττάρου Τοxoplasma.&#10;"/>
          <p:cNvPicPr>
            <a:picLocks noChangeAspect="1" noChangeArrowheads="1"/>
          </p:cNvPicPr>
          <p:nvPr/>
        </p:nvPicPr>
        <p:blipFill>
          <a:blip r:embed="rId3" cstate="print"/>
          <a:srcRect/>
          <a:stretch>
            <a:fillRect/>
          </a:stretch>
        </p:blipFill>
        <p:spPr bwMode="auto">
          <a:xfrm>
            <a:off x="488898" y="1775783"/>
            <a:ext cx="3651054" cy="2628936"/>
          </a:xfrm>
          <a:prstGeom prst="rect">
            <a:avLst/>
          </a:prstGeom>
          <a:noFill/>
          <a:ln w="9525">
            <a:noFill/>
            <a:miter lim="800000"/>
            <a:headEnd/>
            <a:tailEnd/>
          </a:ln>
        </p:spPr>
      </p:pic>
      <p:pic>
        <p:nvPicPr>
          <p:cNvPr id="8" name="Picture 3" descr="Εικόνα 2, Διαιρούμενα κύτταρα Τοxoplasma. &#10;"/>
          <p:cNvPicPr>
            <a:picLocks noChangeAspect="1" noChangeArrowheads="1"/>
          </p:cNvPicPr>
          <p:nvPr/>
        </p:nvPicPr>
        <p:blipFill>
          <a:blip r:embed="rId4" cstate="print"/>
          <a:srcRect/>
          <a:stretch>
            <a:fillRect/>
          </a:stretch>
        </p:blipFill>
        <p:spPr bwMode="auto">
          <a:xfrm>
            <a:off x="4575189" y="2124778"/>
            <a:ext cx="1797011" cy="2336832"/>
          </a:xfrm>
          <a:prstGeom prst="rect">
            <a:avLst/>
          </a:prstGeom>
          <a:noFill/>
          <a:ln w="9525">
            <a:noFill/>
            <a:miter lim="800000"/>
            <a:headEnd/>
            <a:tailEnd/>
          </a:ln>
        </p:spPr>
      </p:pic>
      <p:pic>
        <p:nvPicPr>
          <p:cNvPr id="10" name="Picture 5" descr="."/>
          <p:cNvPicPr>
            <a:picLocks noChangeAspect="1" noChangeArrowheads="1"/>
          </p:cNvPicPr>
          <p:nvPr/>
        </p:nvPicPr>
        <p:blipFill>
          <a:blip r:embed="rId5" cstate="print"/>
          <a:srcRect/>
          <a:stretch>
            <a:fillRect/>
          </a:stretch>
        </p:blipFill>
        <p:spPr bwMode="auto">
          <a:xfrm>
            <a:off x="6374881" y="2124778"/>
            <a:ext cx="1898676" cy="2379669"/>
          </a:xfrm>
          <a:prstGeom prst="rect">
            <a:avLst/>
          </a:prstGeom>
          <a:noFill/>
          <a:ln w="9525">
            <a:noFill/>
            <a:miter lim="800000"/>
            <a:headEnd/>
            <a:tailEnd/>
          </a:ln>
        </p:spPr>
      </p:pic>
      <p:sp>
        <p:nvSpPr>
          <p:cNvPr id="2" name="Ορθογώνιο 1" descr="."/>
          <p:cNvSpPr/>
          <p:nvPr/>
        </p:nvSpPr>
        <p:spPr>
          <a:xfrm>
            <a:off x="0" y="4509120"/>
            <a:ext cx="3964547" cy="430887"/>
          </a:xfrm>
          <a:prstGeom prst="rect">
            <a:avLst/>
          </a:prstGeom>
        </p:spPr>
        <p:txBody>
          <a:bodyPr wrap="none">
            <a:spAutoFit/>
          </a:bodyPr>
          <a:lstStyle/>
          <a:p>
            <a:pPr lvl="0" fontAlgn="base">
              <a:spcBef>
                <a:spcPct val="20000"/>
              </a:spcBef>
              <a:spcAft>
                <a:spcPct val="0"/>
              </a:spcAft>
              <a:buClr>
                <a:schemeClr val="hlink"/>
              </a:buClr>
              <a:buSzPct val="60000"/>
              <a:defRPr/>
            </a:pPr>
            <a:r>
              <a:rPr lang="el-GR" sz="2200" kern="0" dirty="0"/>
              <a:t>Ανατομία κυττάρου Το</a:t>
            </a:r>
            <a:r>
              <a:rPr lang="en-US" sz="2200" kern="0" dirty="0" err="1" smtClean="0"/>
              <a:t>xoplasma</a:t>
            </a:r>
            <a:endParaRPr lang="en-GB" sz="2200" kern="0" dirty="0"/>
          </a:p>
        </p:txBody>
      </p:sp>
      <p:sp>
        <p:nvSpPr>
          <p:cNvPr id="3" name="Ορθογώνιο 2" descr="."/>
          <p:cNvSpPr/>
          <p:nvPr/>
        </p:nvSpPr>
        <p:spPr>
          <a:xfrm>
            <a:off x="4716016" y="4509120"/>
            <a:ext cx="4204997" cy="430887"/>
          </a:xfrm>
          <a:prstGeom prst="rect">
            <a:avLst/>
          </a:prstGeom>
        </p:spPr>
        <p:txBody>
          <a:bodyPr wrap="none">
            <a:spAutoFit/>
          </a:bodyPr>
          <a:lstStyle/>
          <a:p>
            <a:pPr lvl="0" fontAlgn="base">
              <a:spcBef>
                <a:spcPct val="20000"/>
              </a:spcBef>
              <a:spcAft>
                <a:spcPct val="0"/>
              </a:spcAft>
              <a:buClr>
                <a:schemeClr val="hlink"/>
              </a:buClr>
              <a:buSzPct val="60000"/>
              <a:defRPr/>
            </a:pPr>
            <a:r>
              <a:rPr lang="el-GR" sz="2200" kern="0" dirty="0"/>
              <a:t>Διαιρούμενα κύτταρα Το</a:t>
            </a:r>
            <a:r>
              <a:rPr lang="en-US" sz="2200" kern="0" dirty="0" err="1"/>
              <a:t>xoplasma</a:t>
            </a:r>
            <a:r>
              <a:rPr lang="en-US" sz="2200" kern="0" dirty="0"/>
              <a:t> </a:t>
            </a:r>
            <a:endParaRPr lang="en-GB" sz="2200" kern="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60</a:t>
            </a:fld>
            <a:endParaRPr lang="el-GR" dirty="0"/>
          </a:p>
        </p:txBody>
      </p:sp>
    </p:spTree>
    <p:custDataLst>
      <p:tags r:id="rId1"/>
    </p:custDataLst>
    <p:extLst>
      <p:ext uri="{BB962C8B-B14F-4D97-AF65-F5344CB8AC3E}">
        <p14:creationId xmlns:p14="http://schemas.microsoft.com/office/powerpoint/2010/main" val="21188642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descr="Δηλώνεται ότι όπου δεν αναφέρεται βιβλιογραφική πηγή σε εικόνες/πίνακες/διαγράμματα,  αυτά δεν αποτελούν πνευματική ιδιοκτησία του διδάσκοντα, αλλά προέρχονται από ηλεκτρονικές πηγές ελεύθερης πρόσβασης όπως το https://www.google.gr/imghp?hl=el&amp;tab=wi&amp;ei=Z2ktVv-1NYO5swHG2rH4Ag&amp;ved=0CBEQqi4oAQ (εικόνες google.com) &#10;&#10;"/>
          <p:cNvSpPr>
            <a:spLocks noGrp="1"/>
          </p:cNvSpPr>
          <p:nvPr>
            <p:ph idx="1"/>
          </p:nvPr>
        </p:nvSpPr>
        <p:spPr>
          <a:xfrm>
            <a:off x="395536" y="1556792"/>
            <a:ext cx="8352928" cy="2736304"/>
          </a:xfrm>
        </p:spPr>
        <p:txBody>
          <a:bodyPr>
            <a:normAutofit/>
          </a:bodyPr>
          <a:lstStyle/>
          <a:p>
            <a:r>
              <a:rPr lang="el-GR" altLang="el-GR" sz="2400" dirty="0" smtClean="0">
                <a:latin typeface="Calibri" panose="020F0502020204030204" pitchFamily="34" charset="0"/>
              </a:rPr>
              <a:t>Δηλώνεται ότι όπου δεν αναφέρεται βιβλιογραφική πηγή σε εικόνες/πίνακες/διαγράμματα,  αυτά δεν αποτελούν πνευματική ιδιοκτησία του διδάσκοντα, αλλά προέρχονται από ηλεκτρονικές πηγές ελεύθερης πρόσβασης όπως το </a:t>
            </a:r>
            <a:r>
              <a:rPr lang="es-PR" altLang="el-GR" sz="2400" dirty="0" smtClean="0">
                <a:latin typeface="Calibri" panose="020F0502020204030204" pitchFamily="34" charset="0"/>
                <a:hlinkClick r:id="rId3"/>
              </a:rPr>
              <a:t>https://www.google.gr/imghp?hl=el&amp;tab=wi&amp;ei=Z2ktVv-1NYO5swHG2rH4Ag&amp;ved=0CBEQqi4oAQ</a:t>
            </a:r>
            <a:r>
              <a:rPr lang="el-GR" altLang="el-GR" sz="2400" dirty="0" smtClean="0">
                <a:latin typeface="Calibri" panose="020F0502020204030204" pitchFamily="34" charset="0"/>
              </a:rPr>
              <a:t> (εικόνες </a:t>
            </a:r>
            <a:r>
              <a:rPr lang="en-US" altLang="el-GR" sz="2400" dirty="0" smtClean="0">
                <a:latin typeface="Calibri" panose="020F0502020204030204" pitchFamily="34" charset="0"/>
              </a:rPr>
              <a:t>google.com)</a:t>
            </a:r>
            <a:r>
              <a:rPr lang="el-GR" altLang="el-GR" sz="2400" dirty="0" smtClean="0">
                <a:latin typeface="Calibri" panose="020F0502020204030204" pitchFamily="34" charset="0"/>
              </a:rPr>
              <a:t> </a:t>
            </a:r>
          </a:p>
          <a:p>
            <a:pPr algn="l"/>
            <a:endParaRPr lang="el-GR" sz="2800" dirty="0" smtClean="0"/>
          </a:p>
        </p:txBody>
      </p:sp>
      <p:sp>
        <p:nvSpPr>
          <p:cNvPr id="3" name="Θέση αριθμού διαφάνειας 2" hidden="1"/>
          <p:cNvSpPr>
            <a:spLocks noGrp="1"/>
          </p:cNvSpPr>
          <p:nvPr>
            <p:ph type="sldNum" sz="quarter" idx="12"/>
          </p:nvPr>
        </p:nvSpPr>
        <p:spPr/>
        <p:txBody>
          <a:bodyPr/>
          <a:lstStyle/>
          <a:p>
            <a:fld id="{53C4726A-630D-4CB4-B088-BAB00F4188E9}" type="slidenum">
              <a:rPr lang="el-GR" smtClean="0"/>
              <a:pPr/>
              <a:t>61</a:t>
            </a:fld>
            <a:endParaRPr lang="el-GR" dirty="0"/>
          </a:p>
        </p:txBody>
      </p:sp>
      <p:sp>
        <p:nvSpPr>
          <p:cNvPr id="2" name="Τίτλος 1" hidden="1"/>
          <p:cNvSpPr>
            <a:spLocks noGrp="1"/>
          </p:cNvSpPr>
          <p:nvPr>
            <p:ph type="title"/>
          </p:nvPr>
        </p:nvSpPr>
        <p:spPr/>
        <p:txBody>
          <a:bodyPr/>
          <a:lstStyle/>
          <a:p>
            <a:endParaRPr lang="el-GR"/>
          </a:p>
        </p:txBody>
      </p:sp>
    </p:spTree>
    <p:extLst>
      <p:ext uri="{BB962C8B-B14F-4D97-AF65-F5344CB8AC3E}">
        <p14:creationId xmlns:p14="http://schemas.microsoft.com/office/powerpoint/2010/main" val="22846721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a:xfrm>
            <a:off x="685800" y="2030983"/>
            <a:ext cx="7772400" cy="1470025"/>
          </a:xfrm>
        </p:spPr>
        <p:txBody>
          <a:bodyPr/>
          <a:lstStyle/>
          <a:p>
            <a:r>
              <a:rPr lang="el-GR" dirty="0" smtClean="0"/>
              <a:t>Τέλος Ενότητας</a:t>
            </a:r>
            <a:endParaRPr lang="el-GR" dirty="0"/>
          </a:p>
        </p:txBody>
      </p:sp>
      <p:pic>
        <p:nvPicPr>
          <p:cNvPr id="9" name="7 - Εικόνα" descr="εικόνα Λογότυπο για Άδειες χρήσης Creative Commons">
            <a:hlinkClick r:id="rId4"/>
          </p:cNvPr>
          <p:cNvPicPr>
            <a:picLocks noChangeAspect="1"/>
          </p:cNvPicPr>
          <p:nvPr/>
        </p:nvPicPr>
        <p:blipFill>
          <a:blip r:embed="rId5" cstate="print"/>
          <a:stretch>
            <a:fillRect/>
          </a:stretch>
        </p:blipFill>
        <p:spPr>
          <a:xfrm>
            <a:off x="2080877" y="5827935"/>
            <a:ext cx="1581685" cy="553393"/>
          </a:xfrm>
          <a:prstGeom prst="rect">
            <a:avLst/>
          </a:prstGeom>
        </p:spPr>
      </p:pic>
      <p:pic>
        <p:nvPicPr>
          <p:cNvPr id="10" name="Picture 3" descr="εικόνα Λογότυπο Επιχειρησιακού Προγράμματος Εκπαίδευση και Δια βίου Μάθηση">
            <a:hlinkClick r:id="rId6"/>
          </p:cNvPr>
          <p:cNvPicPr>
            <a:picLocks noChangeAspect="1" noChangeArrowheads="1"/>
          </p:cNvPicPr>
          <p:nvPr/>
        </p:nvPicPr>
        <p:blipFill>
          <a:blip r:embed="rId7" cstate="print"/>
          <a:srcRect/>
          <a:stretch>
            <a:fillRect/>
          </a:stretch>
        </p:blipFill>
        <p:spPr bwMode="auto">
          <a:xfrm>
            <a:off x="3662562" y="5733256"/>
            <a:ext cx="3240360" cy="771224"/>
          </a:xfrm>
          <a:prstGeom prst="rect">
            <a:avLst/>
          </a:prstGeom>
          <a:noFill/>
        </p:spPr>
      </p:pic>
    </p:spTree>
    <p:custDataLst>
      <p:tags r:id="rId1"/>
    </p:custDataLst>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0"/>
            <a:ext cx="9144000" cy="1296144"/>
          </a:xfrm>
        </p:spPr>
        <p:txBody>
          <a:bodyPr>
            <a:noAutofit/>
          </a:bodyPr>
          <a:lstStyle/>
          <a:p>
            <a:r>
              <a:rPr lang="el-GR" sz="4000" dirty="0"/>
              <a:t>Παθογόνοι  </a:t>
            </a:r>
            <a:r>
              <a:rPr lang="el-GR" sz="4000" dirty="0" smtClean="0"/>
              <a:t>Μικροοργανισμοί-Εισαγωγή </a:t>
            </a:r>
            <a:br>
              <a:rPr lang="el-GR" sz="4000" dirty="0" smtClean="0"/>
            </a:br>
            <a:r>
              <a:rPr lang="el-GR" sz="4000" dirty="0" smtClean="0"/>
              <a:t>(2 </a:t>
            </a:r>
            <a:r>
              <a:rPr lang="el-GR" sz="4000" dirty="0"/>
              <a:t>από </a:t>
            </a:r>
            <a:r>
              <a:rPr lang="el-GR" sz="4000" dirty="0" smtClean="0"/>
              <a:t>5)</a:t>
            </a:r>
            <a:endParaRPr lang="el-GR" sz="4000" dirty="0"/>
          </a:p>
        </p:txBody>
      </p:sp>
      <p:sp>
        <p:nvSpPr>
          <p:cNvPr id="9" name="Rectangle 3" descr="Gram θετικά Βακτήρια:&#10; - Listeria monocytogenes,&#10; - Staphylococcus aureus,&#10; - Clostridium botulinum,&#10; - Clostridium perfringens,&#10; - Bacillus cereus.&#10;Μυκοτοξίνες από τοξιγενείς μύκητες (Aspergillus, Penicilium, Fusarium),&#10;Τροφογενείς ιοί, &#10; Prions,&#10;Προτόζωα – παράσιτα.&#10;"/>
          <p:cNvSpPr txBox="1">
            <a:spLocks noChangeArrowheads="1"/>
          </p:cNvSpPr>
          <p:nvPr>
            <p:custDataLst>
              <p:tags r:id="rId2"/>
            </p:custDataLst>
          </p:nvPr>
        </p:nvSpPr>
        <p:spPr>
          <a:xfrm>
            <a:off x="467544" y="1556792"/>
            <a:ext cx="8219256" cy="432871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71475" indent="-371475" algn="l">
              <a:lnSpc>
                <a:spcPct val="90000"/>
              </a:lnSpc>
              <a:buFont typeface="Wingdings" panose="05000000000000000000" pitchFamily="2" charset="2"/>
              <a:buChar char="§"/>
            </a:pPr>
            <a:r>
              <a:rPr lang="en-US" sz="2400" dirty="0"/>
              <a:t>Gram+ </a:t>
            </a:r>
            <a:r>
              <a:rPr lang="el-GR" sz="2400" dirty="0" smtClean="0"/>
              <a:t>Βακτήρια:</a:t>
            </a:r>
            <a:endParaRPr lang="en-US" sz="2400" dirty="0"/>
          </a:p>
          <a:p>
            <a:pPr algn="l">
              <a:lnSpc>
                <a:spcPct val="90000"/>
              </a:lnSpc>
            </a:pPr>
            <a:r>
              <a:rPr lang="el-GR" sz="2400" dirty="0" smtClean="0"/>
              <a:t>	</a:t>
            </a:r>
            <a:r>
              <a:rPr lang="en-US" sz="2400" dirty="0" smtClean="0"/>
              <a:t>- </a:t>
            </a:r>
            <a:r>
              <a:rPr lang="en-US" sz="2400" dirty="0"/>
              <a:t>Listeria </a:t>
            </a:r>
            <a:r>
              <a:rPr lang="en-US" sz="2400" dirty="0" err="1" smtClean="0"/>
              <a:t>monocytogenes</a:t>
            </a:r>
            <a:r>
              <a:rPr lang="el-GR" sz="2400" dirty="0" smtClean="0"/>
              <a:t>,</a:t>
            </a:r>
            <a:endParaRPr lang="en-US" sz="2400" dirty="0"/>
          </a:p>
          <a:p>
            <a:pPr algn="l">
              <a:lnSpc>
                <a:spcPct val="90000"/>
              </a:lnSpc>
            </a:pPr>
            <a:r>
              <a:rPr lang="el-GR" sz="2400" dirty="0" smtClean="0"/>
              <a:t>	</a:t>
            </a:r>
            <a:r>
              <a:rPr lang="en-US" sz="2400" dirty="0" smtClean="0"/>
              <a:t>- </a:t>
            </a:r>
            <a:r>
              <a:rPr lang="en-US" sz="2400" dirty="0"/>
              <a:t>Staphylococcus </a:t>
            </a:r>
            <a:r>
              <a:rPr lang="en-US" sz="2400" dirty="0" smtClean="0"/>
              <a:t>aureus</a:t>
            </a:r>
            <a:r>
              <a:rPr lang="el-GR" sz="2400" dirty="0" smtClean="0"/>
              <a:t>,</a:t>
            </a:r>
            <a:endParaRPr lang="en-US" sz="2400" dirty="0"/>
          </a:p>
          <a:p>
            <a:pPr algn="l">
              <a:lnSpc>
                <a:spcPct val="90000"/>
              </a:lnSpc>
            </a:pPr>
            <a:r>
              <a:rPr lang="el-GR" sz="2400" dirty="0" smtClean="0"/>
              <a:t>	</a:t>
            </a:r>
            <a:r>
              <a:rPr lang="en-US" sz="2400" dirty="0" smtClean="0"/>
              <a:t>- </a:t>
            </a:r>
            <a:r>
              <a:rPr lang="en-US" sz="2400" dirty="0"/>
              <a:t>Clostridium </a:t>
            </a:r>
            <a:r>
              <a:rPr lang="en-US" sz="2400" dirty="0" smtClean="0"/>
              <a:t>botulinum</a:t>
            </a:r>
            <a:r>
              <a:rPr lang="el-GR" sz="2400" dirty="0" smtClean="0"/>
              <a:t>,</a:t>
            </a:r>
            <a:endParaRPr lang="en-US" sz="2400" dirty="0"/>
          </a:p>
          <a:p>
            <a:pPr algn="l">
              <a:lnSpc>
                <a:spcPct val="90000"/>
              </a:lnSpc>
            </a:pPr>
            <a:r>
              <a:rPr lang="el-GR" sz="2400" dirty="0" smtClean="0"/>
              <a:t>	</a:t>
            </a:r>
            <a:r>
              <a:rPr lang="en-US" sz="2400" dirty="0" smtClean="0"/>
              <a:t>- </a:t>
            </a:r>
            <a:r>
              <a:rPr lang="en-US" sz="2400" dirty="0"/>
              <a:t>Clostridium </a:t>
            </a:r>
            <a:r>
              <a:rPr lang="en-US" sz="2400" dirty="0" err="1" smtClean="0"/>
              <a:t>perfringens</a:t>
            </a:r>
            <a:r>
              <a:rPr lang="el-GR" sz="2400" dirty="0" smtClean="0"/>
              <a:t>,</a:t>
            </a:r>
            <a:endParaRPr lang="en-US" sz="2400" dirty="0"/>
          </a:p>
          <a:p>
            <a:pPr algn="l">
              <a:lnSpc>
                <a:spcPct val="90000"/>
              </a:lnSpc>
            </a:pPr>
            <a:r>
              <a:rPr lang="el-GR" sz="2400" dirty="0" smtClean="0"/>
              <a:t>	</a:t>
            </a:r>
            <a:r>
              <a:rPr lang="en-US" sz="2400" dirty="0" smtClean="0"/>
              <a:t>- </a:t>
            </a:r>
            <a:r>
              <a:rPr lang="en-US" sz="2400" dirty="0"/>
              <a:t>Bacillus </a:t>
            </a:r>
            <a:r>
              <a:rPr lang="en-US" sz="2400" dirty="0" smtClean="0"/>
              <a:t>cereus</a:t>
            </a:r>
            <a:r>
              <a:rPr lang="el-GR" sz="2400" dirty="0"/>
              <a:t>.</a:t>
            </a:r>
            <a:endParaRPr lang="en-US" sz="2400" dirty="0"/>
          </a:p>
          <a:p>
            <a:pPr marL="371475" indent="-371475" algn="l">
              <a:lnSpc>
                <a:spcPct val="90000"/>
              </a:lnSpc>
              <a:buFont typeface="Wingdings" panose="05000000000000000000" pitchFamily="2" charset="2"/>
              <a:buChar char="§"/>
            </a:pPr>
            <a:r>
              <a:rPr lang="el-GR" sz="2400" dirty="0" err="1"/>
              <a:t>Μυκοτοξίνες</a:t>
            </a:r>
            <a:r>
              <a:rPr lang="el-GR" sz="2400" dirty="0"/>
              <a:t> από </a:t>
            </a:r>
            <a:r>
              <a:rPr lang="el-GR" sz="2400" dirty="0" err="1"/>
              <a:t>τοξιγενείς</a:t>
            </a:r>
            <a:r>
              <a:rPr lang="el-GR" sz="2400" dirty="0"/>
              <a:t> μύκητες</a:t>
            </a:r>
            <a:r>
              <a:rPr lang="en-US" sz="2400" dirty="0"/>
              <a:t> (</a:t>
            </a:r>
            <a:r>
              <a:rPr lang="en-US" sz="2400" dirty="0" err="1"/>
              <a:t>Aspergillus</a:t>
            </a:r>
            <a:r>
              <a:rPr lang="en-US" sz="2400" dirty="0"/>
              <a:t>, </a:t>
            </a:r>
            <a:r>
              <a:rPr lang="en-US" sz="2400" dirty="0" err="1"/>
              <a:t>Penicilium</a:t>
            </a:r>
            <a:r>
              <a:rPr lang="en-US" sz="2400" dirty="0"/>
              <a:t>, </a:t>
            </a:r>
            <a:r>
              <a:rPr lang="en-US" sz="2400" dirty="0" err="1"/>
              <a:t>Fusarium</a:t>
            </a:r>
            <a:r>
              <a:rPr lang="en-US" sz="2400" dirty="0" smtClean="0"/>
              <a:t>)</a:t>
            </a:r>
            <a:r>
              <a:rPr lang="el-GR" sz="2400" dirty="0" smtClean="0"/>
              <a:t>,</a:t>
            </a:r>
            <a:endParaRPr lang="en-US" sz="2400" dirty="0"/>
          </a:p>
          <a:p>
            <a:pPr marL="371475" indent="-371475" algn="l">
              <a:lnSpc>
                <a:spcPct val="90000"/>
              </a:lnSpc>
              <a:buFont typeface="Wingdings" panose="05000000000000000000" pitchFamily="2" charset="2"/>
              <a:buChar char="§"/>
            </a:pPr>
            <a:r>
              <a:rPr lang="el-GR" sz="2400" dirty="0" err="1"/>
              <a:t>Τροφογενείς</a:t>
            </a:r>
            <a:r>
              <a:rPr lang="el-GR" sz="2400" dirty="0"/>
              <a:t> </a:t>
            </a:r>
            <a:r>
              <a:rPr lang="el-GR" sz="2400" dirty="0" smtClean="0"/>
              <a:t>ιοί, </a:t>
            </a:r>
            <a:endParaRPr lang="el-GR" sz="2400" dirty="0"/>
          </a:p>
          <a:p>
            <a:pPr marL="371475" indent="-371475" algn="l">
              <a:lnSpc>
                <a:spcPct val="90000"/>
              </a:lnSpc>
              <a:buFont typeface="Wingdings" panose="05000000000000000000" pitchFamily="2" charset="2"/>
              <a:buChar char="§"/>
            </a:pPr>
            <a:r>
              <a:rPr lang="el-GR" sz="2400" dirty="0"/>
              <a:t> </a:t>
            </a:r>
            <a:r>
              <a:rPr lang="en-US" sz="2400" dirty="0" smtClean="0"/>
              <a:t>Prions</a:t>
            </a:r>
            <a:r>
              <a:rPr lang="el-GR" sz="2400" dirty="0" smtClean="0"/>
              <a:t>,</a:t>
            </a:r>
            <a:endParaRPr lang="en-US" sz="2400" dirty="0"/>
          </a:p>
          <a:p>
            <a:pPr marL="371475" indent="-371475" algn="l">
              <a:lnSpc>
                <a:spcPct val="90000"/>
              </a:lnSpc>
              <a:buFont typeface="Wingdings" panose="05000000000000000000" pitchFamily="2" charset="2"/>
              <a:buChar char="§"/>
            </a:pPr>
            <a:r>
              <a:rPr lang="el-GR" sz="2400" dirty="0" err="1" smtClean="0"/>
              <a:t>Προτόζωα</a:t>
            </a:r>
            <a:r>
              <a:rPr lang="el-GR" sz="2400" dirty="0" smtClean="0"/>
              <a:t> – παράσιτα.</a:t>
            </a:r>
            <a:endParaRPr lang="en-US" sz="2400" dirty="0"/>
          </a:p>
        </p:txBody>
      </p:sp>
      <p:sp>
        <p:nvSpPr>
          <p:cNvPr id="4"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1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7</a:t>
            </a:fld>
            <a:endParaRPr lang="el-GR" sz="1400" dirty="0"/>
          </a:p>
        </p:txBody>
      </p:sp>
    </p:spTree>
    <p:custDataLst>
      <p:tags r:id="rId1"/>
    </p:custDataLst>
    <p:extLst>
      <p:ext uri="{BB962C8B-B14F-4D97-AF65-F5344CB8AC3E}">
        <p14:creationId xmlns:p14="http://schemas.microsoft.com/office/powerpoint/2010/main" val="44666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noChangeArrowheads="1"/>
          </p:cNvSpPr>
          <p:nvPr>
            <p:ph type="title"/>
          </p:nvPr>
        </p:nvSpPr>
        <p:spPr>
          <a:xfrm>
            <a:off x="34354" y="44624"/>
            <a:ext cx="9074150" cy="117157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Παθογόνοι  </a:t>
            </a:r>
            <a:r>
              <a:rPr lang="el-GR" dirty="0" smtClean="0"/>
              <a:t>Μικροοργανισμοί-Εισαγωγή </a:t>
            </a:r>
            <a:br>
              <a:rPr lang="el-GR" dirty="0" smtClean="0"/>
            </a:br>
            <a:r>
              <a:rPr lang="el-GR" dirty="0" smtClean="0"/>
              <a:t>(3 </a:t>
            </a:r>
            <a:r>
              <a:rPr lang="el-GR" dirty="0"/>
              <a:t>από </a:t>
            </a:r>
            <a:r>
              <a:rPr lang="el-GR" dirty="0" smtClean="0"/>
              <a:t>5)</a:t>
            </a:r>
            <a:endParaRPr lang="el-GR" dirty="0"/>
          </a:p>
        </p:txBody>
      </p:sp>
      <p:sp>
        <p:nvSpPr>
          <p:cNvPr id="7" name="2 - Θέση περιεχομένου" descr="Οι παθογόνοι μικροοργανισμοί εκφράζουν την παθογένεια μέσω:&#10;Παραγωγής ενδο/εξωτοξίνης, που δρά ενάντια σε:&#10; - εντερικό ιστό,&#10; - συκώτι και άλλα όργανα,&#10; - νευρομυικό σύστημα.&#10;Μεμβρανολυτικών ενζύμων που δρουν ενάντια σε κύττταρα του ανοσοποιητικού συστήματος,&#10;Πρωτεϊνών και πολυσακχαριτών που υποβοηθούν τη προσκόλληση στην επιφάνεια κυττάρων-στόχων και την εξάπλωση σε επιφάνειες,&#10;Άλλοι μηχανισμοί,&#10;Σημείωση: βρέφη, ηλικιωμένοι, έγκυες και άτομα σε ανοσοκαταστολή είναι περισσότερο ευαίσθητα. &#10;"/>
          <p:cNvSpPr>
            <a:spLocks noGrp="1"/>
          </p:cNvSpPr>
          <p:nvPr>
            <p:ph idx="1"/>
          </p:nvPr>
        </p:nvSpPr>
        <p:spPr>
          <a:xfrm>
            <a:off x="467544" y="1196752"/>
            <a:ext cx="8219256" cy="5198144"/>
          </a:xfrm>
        </p:spPr>
        <p:txBody>
          <a:bodyPr>
            <a:noAutofit/>
          </a:bodyPr>
          <a:lstStyle/>
          <a:p>
            <a:pPr>
              <a:lnSpc>
                <a:spcPct val="90000"/>
              </a:lnSpc>
              <a:buFont typeface="Wingdings" pitchFamily="2" charset="2"/>
              <a:buNone/>
            </a:pPr>
            <a:r>
              <a:rPr lang="el-GR" sz="2200" dirty="0" smtClean="0">
                <a:solidFill>
                  <a:schemeClr val="tx2"/>
                </a:solidFill>
              </a:rPr>
              <a:t>Οι παθογόνοι μ/οι εκφράζουν την παθογένεια μέσω</a:t>
            </a:r>
            <a:r>
              <a:rPr lang="en-US" sz="2200" dirty="0" smtClean="0">
                <a:solidFill>
                  <a:schemeClr val="tx2"/>
                </a:solidFill>
              </a:rPr>
              <a:t>:</a:t>
            </a:r>
          </a:p>
          <a:p>
            <a:pPr>
              <a:lnSpc>
                <a:spcPct val="90000"/>
              </a:lnSpc>
            </a:pPr>
            <a:r>
              <a:rPr lang="el-GR" sz="2200" dirty="0" smtClean="0"/>
              <a:t>Παραγωγής </a:t>
            </a:r>
            <a:r>
              <a:rPr lang="el-GR" sz="2200" dirty="0" err="1" smtClean="0"/>
              <a:t>ενδο</a:t>
            </a:r>
            <a:r>
              <a:rPr lang="el-GR" sz="2200" dirty="0" smtClean="0"/>
              <a:t>/</a:t>
            </a:r>
            <a:r>
              <a:rPr lang="el-GR" sz="2200" dirty="0" err="1" smtClean="0"/>
              <a:t>εξωτοξίνης</a:t>
            </a:r>
            <a:r>
              <a:rPr lang="el-GR" sz="2200" dirty="0" smtClean="0"/>
              <a:t>, που </a:t>
            </a:r>
            <a:r>
              <a:rPr lang="el-GR" sz="2200" dirty="0" err="1" smtClean="0"/>
              <a:t>δρά</a:t>
            </a:r>
            <a:r>
              <a:rPr lang="el-GR" sz="2200" dirty="0" smtClean="0"/>
              <a:t> ενάντια σε</a:t>
            </a:r>
            <a:r>
              <a:rPr lang="en-US" sz="2200" dirty="0" smtClean="0"/>
              <a:t>:</a:t>
            </a:r>
          </a:p>
          <a:p>
            <a:pPr>
              <a:lnSpc>
                <a:spcPct val="90000"/>
              </a:lnSpc>
              <a:buFont typeface="Wingdings" pitchFamily="2" charset="2"/>
              <a:buNone/>
            </a:pPr>
            <a:r>
              <a:rPr lang="en-US" sz="2200" dirty="0" smtClean="0"/>
              <a:t>	- </a:t>
            </a:r>
            <a:r>
              <a:rPr lang="el-GR" sz="2200" dirty="0" smtClean="0"/>
              <a:t>εντερικό ιστό,</a:t>
            </a:r>
            <a:endParaRPr lang="en-US" sz="2200" dirty="0" smtClean="0"/>
          </a:p>
          <a:p>
            <a:pPr>
              <a:lnSpc>
                <a:spcPct val="90000"/>
              </a:lnSpc>
              <a:buFont typeface="Wingdings" pitchFamily="2" charset="2"/>
              <a:buNone/>
            </a:pPr>
            <a:r>
              <a:rPr lang="en-US" sz="2200" dirty="0" smtClean="0"/>
              <a:t>	- </a:t>
            </a:r>
            <a:r>
              <a:rPr lang="el-GR" sz="2200" dirty="0" smtClean="0"/>
              <a:t>συκώτι και άλλα όργανα,</a:t>
            </a:r>
            <a:endParaRPr lang="en-US" sz="2200" dirty="0" smtClean="0"/>
          </a:p>
          <a:p>
            <a:pPr>
              <a:lnSpc>
                <a:spcPct val="90000"/>
              </a:lnSpc>
              <a:buFont typeface="Wingdings" pitchFamily="2" charset="2"/>
              <a:buNone/>
            </a:pPr>
            <a:r>
              <a:rPr lang="en-US" sz="2200" dirty="0" smtClean="0"/>
              <a:t>	- </a:t>
            </a:r>
            <a:r>
              <a:rPr lang="el-GR" sz="2200" dirty="0" err="1" smtClean="0"/>
              <a:t>νευρομυικό</a:t>
            </a:r>
            <a:r>
              <a:rPr lang="el-GR" sz="2200" dirty="0" smtClean="0"/>
              <a:t> σύστημα.</a:t>
            </a:r>
            <a:endParaRPr lang="en-US" sz="2200" dirty="0" smtClean="0"/>
          </a:p>
          <a:p>
            <a:pPr>
              <a:lnSpc>
                <a:spcPct val="90000"/>
              </a:lnSpc>
            </a:pPr>
            <a:r>
              <a:rPr lang="el-GR" sz="2200" dirty="0" err="1" smtClean="0"/>
              <a:t>Μεμβρανολυτικών</a:t>
            </a:r>
            <a:r>
              <a:rPr lang="el-GR" sz="2200" dirty="0" smtClean="0"/>
              <a:t> ενζύμων που δρουν ενάντια σε </a:t>
            </a:r>
            <a:r>
              <a:rPr lang="el-GR" sz="2200" dirty="0" err="1" smtClean="0"/>
              <a:t>κύττταρα</a:t>
            </a:r>
            <a:r>
              <a:rPr lang="el-GR" sz="2200" dirty="0" smtClean="0"/>
              <a:t> του ανοσοποιητικού συστήματος,</a:t>
            </a:r>
          </a:p>
          <a:p>
            <a:pPr>
              <a:lnSpc>
                <a:spcPct val="90000"/>
              </a:lnSpc>
            </a:pPr>
            <a:r>
              <a:rPr lang="el-GR" sz="2200" dirty="0" smtClean="0"/>
              <a:t>Πρωτεϊνών και πολυσακχαριτών που υποβοηθούν τη προσκόλληση στην επιφάνεια κυττάρων-στόχων και την εξάπλωση σε επιφάνειες,</a:t>
            </a:r>
            <a:endParaRPr lang="en-US" sz="2200" dirty="0" smtClean="0"/>
          </a:p>
          <a:p>
            <a:pPr>
              <a:lnSpc>
                <a:spcPct val="90000"/>
              </a:lnSpc>
            </a:pPr>
            <a:r>
              <a:rPr lang="el-GR" sz="2200" dirty="0" smtClean="0"/>
              <a:t>Άλλοι μηχανισμοί,</a:t>
            </a:r>
            <a:endParaRPr lang="en-US" sz="2200" dirty="0" smtClean="0"/>
          </a:p>
          <a:p>
            <a:pPr>
              <a:lnSpc>
                <a:spcPct val="90000"/>
              </a:lnSpc>
              <a:buClr>
                <a:schemeClr val="tx1"/>
              </a:buClr>
            </a:pPr>
            <a:r>
              <a:rPr lang="el-GR" sz="2200" dirty="0" smtClean="0">
                <a:solidFill>
                  <a:srgbClr val="7030A0"/>
                </a:solidFill>
              </a:rPr>
              <a:t>Σημείωση:</a:t>
            </a:r>
            <a:r>
              <a:rPr lang="en-US" sz="2200" dirty="0" smtClean="0">
                <a:solidFill>
                  <a:srgbClr val="7030A0"/>
                </a:solidFill>
              </a:rPr>
              <a:t> </a:t>
            </a:r>
            <a:r>
              <a:rPr lang="el-GR" sz="2200" dirty="0" smtClean="0"/>
              <a:t>βρέφη, ηλικιωμένοι, έγκυες και άτομα σε </a:t>
            </a:r>
            <a:r>
              <a:rPr lang="el-GR" sz="2200" dirty="0" err="1" smtClean="0"/>
              <a:t>ανοσοκαταστολή</a:t>
            </a:r>
            <a:r>
              <a:rPr lang="el-GR" sz="2200" dirty="0" smtClean="0"/>
              <a:t> είναι περισσότερο ευαίσθητα. </a:t>
            </a:r>
            <a:endParaRPr lang="en-US" sz="2200" dirty="0"/>
          </a:p>
        </p:txBody>
      </p:sp>
      <p:sp>
        <p:nvSpPr>
          <p:cNvPr id="6"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12"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8</a:t>
            </a:fld>
            <a:endParaRPr lang="el-GR" sz="1400" dirty="0"/>
          </a:p>
        </p:txBody>
      </p:sp>
    </p:spTree>
    <p:custDataLst>
      <p:tags r:id="rId1"/>
    </p:custDataLst>
    <p:extLst>
      <p:ext uri="{BB962C8B-B14F-4D97-AF65-F5344CB8AC3E}">
        <p14:creationId xmlns:p14="http://schemas.microsoft.com/office/powerpoint/2010/main" val="4054596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noChangeArrowheads="1"/>
          </p:cNvSpPr>
          <p:nvPr>
            <p:ph type="title"/>
          </p:nvPr>
        </p:nvSpPr>
        <p:spPr>
          <a:xfrm>
            <a:off x="467544" y="-27383"/>
            <a:ext cx="8219256" cy="1152128"/>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Παθογόνοι  </a:t>
            </a:r>
            <a:r>
              <a:rPr lang="el-GR" sz="4000" dirty="0" smtClean="0"/>
              <a:t>Μικροοργανισμοί-Εισαγωγή (4 </a:t>
            </a:r>
            <a:r>
              <a:rPr lang="el-GR" sz="4000" dirty="0"/>
              <a:t>από </a:t>
            </a:r>
            <a:r>
              <a:rPr lang="el-GR" sz="4000" dirty="0" smtClean="0"/>
              <a:t>5)</a:t>
            </a:r>
            <a:endParaRPr lang="el-GR" sz="4000" dirty="0"/>
          </a:p>
        </p:txBody>
      </p:sp>
      <p:pic>
        <p:nvPicPr>
          <p:cNvPr id="7" name="Picture 4" descr="Εικόνα,   Μικροβιακοί μεταβολίτες που εμπλέκονται στην παθογένεια μικροοργανισμών (από Food Microbiology: An Introduction. TJ Montville, KR Matthews, ASM Press, 2005).&#10;"/>
          <p:cNvPicPr>
            <a:picLocks noGrp="1" noChangeAspect="1" noChangeArrowheads="1"/>
          </p:cNvPicPr>
          <p:nvPr>
            <p:ph sz="half" idx="4294967295"/>
          </p:nvPr>
        </p:nvPicPr>
        <p:blipFill>
          <a:blip r:embed="rId4" cstate="print"/>
          <a:srcRect/>
          <a:stretch>
            <a:fillRect/>
          </a:stretch>
        </p:blipFill>
        <p:spPr>
          <a:xfrm>
            <a:off x="335968" y="1125910"/>
            <a:ext cx="8350832" cy="5230440"/>
          </a:xfrm>
          <a:prstGeom prst="rect">
            <a:avLst/>
          </a:prstGeom>
          <a:noFill/>
          <a:ln/>
        </p:spPr>
      </p:pic>
      <p:sp>
        <p:nvSpPr>
          <p:cNvPr id="6" name="Θέση υποσέλιδου 3" descr="."/>
          <p:cNvSpPr txBox="1">
            <a:spLocks/>
          </p:cNvSpPr>
          <p:nvPr/>
        </p:nvSpPr>
        <p:spPr>
          <a:xfrm>
            <a:off x="2843809" y="6381328"/>
            <a:ext cx="3312368" cy="576064"/>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t>Τροφοπ</a:t>
            </a:r>
            <a:r>
              <a:rPr lang="el-GR" sz="1400" dirty="0" err="1">
                <a:cs typeface="Arial" charset="0"/>
              </a:rPr>
              <a:t>αθογόνοι</a:t>
            </a:r>
            <a:r>
              <a:rPr lang="el-GR" sz="1400" dirty="0">
                <a:cs typeface="Arial" charset="0"/>
              </a:rPr>
              <a:t> μικροοργανισμοί και Τροφικές ασθένειες</a:t>
            </a:r>
            <a:endParaRPr lang="en-US" sz="1400" dirty="0"/>
          </a:p>
        </p:txBody>
      </p:sp>
      <p:sp>
        <p:nvSpPr>
          <p:cNvPr id="12"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9</a:t>
            </a:fld>
            <a:endParaRPr lang="el-GR" sz="1400" dirty="0"/>
          </a:p>
        </p:txBody>
      </p:sp>
    </p:spTree>
    <p:custDataLst>
      <p:tags r:id="rId1"/>
    </p:custDataLst>
    <p:extLst>
      <p:ext uri="{BB962C8B-B14F-4D97-AF65-F5344CB8AC3E}">
        <p14:creationId xmlns:p14="http://schemas.microsoft.com/office/powerpoint/2010/main" val="4999550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10/2/2005 8:24:20 A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9,4,14,"/>
</p:tagLst>
</file>

<file path=ppt/tags/tag100.xml><?xml version="1.0" encoding="utf-8"?>
<p:tagLst xmlns:a="http://schemas.openxmlformats.org/drawingml/2006/main" xmlns:r="http://schemas.openxmlformats.org/officeDocument/2006/relationships" xmlns:p="http://schemas.openxmlformats.org/presentationml/2006/main">
  <p:tag name="ZHAW.ACCESSIBILITYADDIN.READINGORDER" val="5,3,7,4,"/>
</p:tagLst>
</file>

<file path=ppt/tags/tag10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02.xml><?xml version="1.0" encoding="utf-8"?>
<p:tagLst xmlns:a="http://schemas.openxmlformats.org/drawingml/2006/main" xmlns:r="http://schemas.openxmlformats.org/officeDocument/2006/relationships" xmlns:p="http://schemas.openxmlformats.org/presentationml/2006/main">
  <p:tag name="ZHAW.ACCESSIBILITYADDIN.READINGORDER" val="5,8,6,7,4,"/>
</p:tagLst>
</file>

<file path=ppt/tags/tag10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04.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105.xml><?xml version="1.0" encoding="utf-8"?>
<p:tagLst xmlns:a="http://schemas.openxmlformats.org/drawingml/2006/main" xmlns:r="http://schemas.openxmlformats.org/officeDocument/2006/relationships" xmlns:p="http://schemas.openxmlformats.org/presentationml/2006/main">
  <p:tag name="ZHAW.ACCESSIBILITYADDIN.READINGORDER" val="5,10,9,8,7,4,2,3,11,"/>
</p:tagLst>
</file>

<file path=ppt/tags/tag10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0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0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09.xml><?xml version="1.0" encoding="utf-8"?>
<p:tagLst xmlns:a="http://schemas.openxmlformats.org/drawingml/2006/main" xmlns:r="http://schemas.openxmlformats.org/officeDocument/2006/relationships" xmlns:p="http://schemas.openxmlformats.org/presentationml/2006/main">
  <p:tag name="ZHAW.ACCESSIBILITYADDIN.READINGORDER" val="5,8,2,7,4,"/>
</p:tagLst>
</file>

<file path=ppt/tags/tag1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10.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111.xml><?xml version="1.0" encoding="utf-8"?>
<p:tagLst xmlns:a="http://schemas.openxmlformats.org/drawingml/2006/main" xmlns:r="http://schemas.openxmlformats.org/officeDocument/2006/relationships" xmlns:p="http://schemas.openxmlformats.org/presentationml/2006/main">
  <p:tag name="ZHAW.ACCESSIBILITYADDIN.READINGORDER" val="5,8,9,7,4,2,3,"/>
</p:tagLst>
</file>

<file path=ppt/tags/tag11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1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14.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11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16.xml><?xml version="1.0" encoding="utf-8"?>
<p:tagLst xmlns:a="http://schemas.openxmlformats.org/drawingml/2006/main" xmlns:r="http://schemas.openxmlformats.org/officeDocument/2006/relationships" xmlns:p="http://schemas.openxmlformats.org/presentationml/2006/main">
  <p:tag name="ZHAW.ACCESSIBILITYADDIN.READINGORDER" val="5,8,9,7,4,2,3,"/>
</p:tagLst>
</file>

<file path=ppt/tags/tag11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18.xml><?xml version="1.0" encoding="utf-8"?>
<p:tagLst xmlns:a="http://schemas.openxmlformats.org/drawingml/2006/main" xmlns:r="http://schemas.openxmlformats.org/officeDocument/2006/relationships" xmlns:p="http://schemas.openxmlformats.org/presentationml/2006/main">
  <p:tag name="ZHAW.ACCESSIBILITYADDIN.READINGORDER" val="5,8,6,7,4,"/>
</p:tagLst>
</file>

<file path=ppt/tags/tag11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9,7,6,12,"/>
</p:tagLst>
</file>

<file path=ppt/tags/tag120.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121.xml><?xml version="1.0" encoding="utf-8"?>
<p:tagLst xmlns:a="http://schemas.openxmlformats.org/drawingml/2006/main" xmlns:r="http://schemas.openxmlformats.org/officeDocument/2006/relationships" xmlns:p="http://schemas.openxmlformats.org/presentationml/2006/main">
  <p:tag name="ZHAW.ACCESSIBILITYADDIN.READINGORDER" val="5,8,10,9,7,4,2,3,11,"/>
</p:tagLst>
</file>

<file path=ppt/tags/tag12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2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2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25.xml><?xml version="1.0" encoding="utf-8"?>
<p:tagLst xmlns:a="http://schemas.openxmlformats.org/drawingml/2006/main" xmlns:r="http://schemas.openxmlformats.org/officeDocument/2006/relationships" xmlns:p="http://schemas.openxmlformats.org/presentationml/2006/main">
  <p:tag name="ZHAW.ACCESSIBILITYADDIN.READINGORDER" val="5,8,2,7,4,"/>
</p:tagLst>
</file>

<file path=ppt/tags/tag126.xml><?xml version="1.0" encoding="utf-8"?>
<p:tagLst xmlns:a="http://schemas.openxmlformats.org/drawingml/2006/main" xmlns:r="http://schemas.openxmlformats.org/officeDocument/2006/relationships" xmlns:p="http://schemas.openxmlformats.org/presentationml/2006/main">
  <p:tag name="ZHAW.ACCESSIBILITYADDIN.READINGORDER" val="5,9,8,10,2,3,7,4,"/>
</p:tagLst>
</file>

<file path=ppt/tags/tag127.xml><?xml version="1.0" encoding="utf-8"?>
<p:tagLst xmlns:a="http://schemas.openxmlformats.org/drawingml/2006/main" xmlns:r="http://schemas.openxmlformats.org/officeDocument/2006/relationships" xmlns:p="http://schemas.openxmlformats.org/presentationml/2006/main">
  <p:tag name="ZHAW.ACCESSIBILITYADDIN.READINGORDER" val="7,9,10,"/>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9,7,6,12,"/>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7,8,10,5,9,"/>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9,12,5,11,"/>
</p:tagLst>
</file>

<file path=ppt/tags/tag1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11,6,9,13,"/>
</p:tagLst>
</file>

<file path=ppt/tags/tag1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6,2,3,5,"/>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13,9,15,5,"/>
</p:tagLst>
</file>

<file path=ppt/tags/tag2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2.xml><?xml version="1.0" encoding="utf-8"?>
<p:tagLst xmlns:a="http://schemas.openxmlformats.org/drawingml/2006/main" xmlns:r="http://schemas.openxmlformats.org/officeDocument/2006/relationships" xmlns:p="http://schemas.openxmlformats.org/presentationml/2006/main">
  <p:tag name="ZHAW.ACCESSIBILITYADDIN.READINGORDER" val="5,13,4,14,"/>
</p:tagLst>
</file>

<file path=ppt/tags/tag2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6,2,17,5,"/>
</p:tagLst>
</file>

<file path=ppt/tags/tag2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6.xml><?xml version="1.0" encoding="utf-8"?>
<p:tagLst xmlns:a="http://schemas.openxmlformats.org/drawingml/2006/main" xmlns:r="http://schemas.openxmlformats.org/officeDocument/2006/relationships" xmlns:p="http://schemas.openxmlformats.org/presentationml/2006/main">
  <p:tag name="ZHAW.ACCESSIBILITYADDIN.READINGORDER" val="9,6,5,11,"/>
</p:tagLst>
</file>

<file path=ppt/tags/tag2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8.xml><?xml version="1.0" encoding="utf-8"?>
<p:tagLst xmlns:a="http://schemas.openxmlformats.org/drawingml/2006/main" xmlns:r="http://schemas.openxmlformats.org/officeDocument/2006/relationships" xmlns:p="http://schemas.openxmlformats.org/presentationml/2006/main">
  <p:tag name="ZHAW.ACCESSIBILITYADDIN.READINGORDER" val="9,8,5,4,"/>
</p:tagLst>
</file>

<file path=ppt/tags/tag2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8,9,5,3,"/>
</p:tagLst>
</file>

<file path=ppt/tags/tag30.xml><?xml version="1.0" encoding="utf-8"?>
<p:tagLst xmlns:a="http://schemas.openxmlformats.org/drawingml/2006/main" xmlns:r="http://schemas.openxmlformats.org/officeDocument/2006/relationships" xmlns:p="http://schemas.openxmlformats.org/presentationml/2006/main">
  <p:tag name="ZHAW.ACCESSIBILITYADDIN.READINGORDER" val="12,10,15,4,"/>
</p:tagLst>
</file>

<file path=ppt/tags/tag3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3.xml><?xml version="1.0" encoding="utf-8"?>
<p:tagLst xmlns:a="http://schemas.openxmlformats.org/drawingml/2006/main" xmlns:r="http://schemas.openxmlformats.org/officeDocument/2006/relationships" xmlns:p="http://schemas.openxmlformats.org/presentationml/2006/main">
  <p:tag name="ZHAW.ACCESSIBILITYADDIN.READINGORDER" val="3,11,10,9,"/>
</p:tagLst>
</file>

<file path=ppt/tags/tag3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Ireland"/>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9,8,7,11,4,"/>
</p:tagLst>
</file>

<file path=ppt/tags/tag3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3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40.xml><?xml version="1.0" encoding="utf-8"?>
<p:tagLst xmlns:a="http://schemas.openxmlformats.org/drawingml/2006/main" xmlns:r="http://schemas.openxmlformats.org/officeDocument/2006/relationships" xmlns:p="http://schemas.openxmlformats.org/presentationml/2006/main">
  <p:tag name="ZHAW.ACCESSIBILITYADDIN.READINGORDER" val="7,9,10,4,"/>
</p:tagLst>
</file>

<file path=ppt/tags/tag4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3.xml><?xml version="1.0" encoding="utf-8"?>
<p:tagLst xmlns:a="http://schemas.openxmlformats.org/drawingml/2006/main" xmlns:r="http://schemas.openxmlformats.org/officeDocument/2006/relationships" xmlns:p="http://schemas.openxmlformats.org/presentationml/2006/main">
  <p:tag name="ZHAW.ACCESSIBILITYADDIN.READINGORDER" val="7,6,2,10,4,"/>
</p:tagLst>
</file>

<file path=ppt/tags/tag4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5.xml><?xml version="1.0" encoding="utf-8"?>
<p:tagLst xmlns:a="http://schemas.openxmlformats.org/drawingml/2006/main" xmlns:r="http://schemas.openxmlformats.org/officeDocument/2006/relationships" xmlns:p="http://schemas.openxmlformats.org/presentationml/2006/main">
  <p:tag name="ZHAW.ACCESSIBILITYADDIN.READINGORDER" val="5,9,7,4,"/>
</p:tagLst>
</file>

<file path=ppt/tags/tag4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7.xml><?xml version="1.0" encoding="utf-8"?>
<p:tagLst xmlns:a="http://schemas.openxmlformats.org/drawingml/2006/main" xmlns:r="http://schemas.openxmlformats.org/officeDocument/2006/relationships" xmlns:p="http://schemas.openxmlformats.org/presentationml/2006/main">
  <p:tag name="ZHAW.ACCESSIBILITYADDIN.READINGORDER" val="2,4,5,3,"/>
</p:tagLst>
</file>

<file path=ppt/tags/tag4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Ireland"/>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50.xml><?xml version="1.0" encoding="utf-8"?>
<p:tagLst xmlns:a="http://schemas.openxmlformats.org/drawingml/2006/main" xmlns:r="http://schemas.openxmlformats.org/officeDocument/2006/relationships" xmlns:p="http://schemas.openxmlformats.org/presentationml/2006/main">
  <p:tag name="ZHAW.ACCESSIBILITYADDIN.READINGORDER" val="5,8,7,4,"/>
</p:tagLst>
</file>

<file path=ppt/tags/tag5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2.xml><?xml version="1.0" encoding="utf-8"?>
<p:tagLst xmlns:a="http://schemas.openxmlformats.org/drawingml/2006/main" xmlns:r="http://schemas.openxmlformats.org/officeDocument/2006/relationships" xmlns:p="http://schemas.openxmlformats.org/presentationml/2006/main">
  <p:tag name="ZHAW.ACCESSIBILITYADDIN.READINGORDER" val="5,11,6,7,4,"/>
</p:tagLst>
</file>

<file path=ppt/tags/tag5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4.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5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7.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5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4,"/>
</p:tagLst>
</file>

<file path=ppt/tags/tag60.xml><?xml version="1.0" encoding="utf-8"?>
<p:tagLst xmlns:a="http://schemas.openxmlformats.org/drawingml/2006/main" xmlns:r="http://schemas.openxmlformats.org/officeDocument/2006/relationships" xmlns:p="http://schemas.openxmlformats.org/presentationml/2006/main">
  <p:tag name="ZHAW.ACCESSIBILITYADDIN.READINGORDER" val="5,9,2,7,4,"/>
</p:tagLst>
</file>

<file path=ppt/tags/tag6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3.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6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6.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6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9.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2,23,5,24,"/>
</p:tagLst>
</file>

<file path=ppt/tags/tag7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1.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7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3.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7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6.xml><?xml version="1.0" encoding="utf-8"?>
<p:tagLst xmlns:a="http://schemas.openxmlformats.org/drawingml/2006/main" xmlns:r="http://schemas.openxmlformats.org/officeDocument/2006/relationships" xmlns:p="http://schemas.openxmlformats.org/presentationml/2006/main">
  <p:tag name="ZHAW.ACCESSIBILITYADDIN.READINGORDER" val="5,11,10,9,12,7,4,"/>
</p:tagLst>
</file>

<file path=ppt/tags/tag7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8.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7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0.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8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3.xml><?xml version="1.0" encoding="utf-8"?>
<p:tagLst xmlns:a="http://schemas.openxmlformats.org/drawingml/2006/main" xmlns:r="http://schemas.openxmlformats.org/officeDocument/2006/relationships" xmlns:p="http://schemas.openxmlformats.org/presentationml/2006/main">
  <p:tag name="ZHAW.ACCESSIBILITYADDIN.READINGORDER" val="5,10,6,7,4,"/>
</p:tagLst>
</file>

<file path=ppt/tags/tag8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5.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8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8.xml><?xml version="1.0" encoding="utf-8"?>
<p:tagLst xmlns:a="http://schemas.openxmlformats.org/drawingml/2006/main" xmlns:r="http://schemas.openxmlformats.org/officeDocument/2006/relationships" xmlns:p="http://schemas.openxmlformats.org/presentationml/2006/main">
  <p:tag name="ZHAW.ACCESSIBILITYADDIN.READINGORDER" val="5,2,7,4,"/>
</p:tagLst>
</file>

<file path=ppt/tags/tag8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0.xml><?xml version="1.0" encoding="utf-8"?>
<p:tagLst xmlns:a="http://schemas.openxmlformats.org/drawingml/2006/main" xmlns:r="http://schemas.openxmlformats.org/officeDocument/2006/relationships" xmlns:p="http://schemas.openxmlformats.org/presentationml/2006/main">
  <p:tag name="ZHAW.ACCESSIBILITYADDIN.READINGORDER" val="5,10,6,7,4,"/>
</p:tagLst>
</file>

<file path=ppt/tags/tag9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2.xml><?xml version="1.0" encoding="utf-8"?>
<p:tagLst xmlns:a="http://schemas.openxmlformats.org/drawingml/2006/main" xmlns:r="http://schemas.openxmlformats.org/officeDocument/2006/relationships" xmlns:p="http://schemas.openxmlformats.org/presentationml/2006/main">
  <p:tag name="ZHAW.ACCESSIBILITYADDIN.READINGORDER" val="5,8,6,7,4,"/>
</p:tagLst>
</file>

<file path=ppt/tags/tag9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4.xml><?xml version="1.0" encoding="utf-8"?>
<p:tagLst xmlns:a="http://schemas.openxmlformats.org/drawingml/2006/main" xmlns:r="http://schemas.openxmlformats.org/officeDocument/2006/relationships" xmlns:p="http://schemas.openxmlformats.org/presentationml/2006/main">
  <p:tag name="ZHAW.ACCESSIBILITYADDIN.READINGORDER" val="5,8,6,7,4,"/>
</p:tagLst>
</file>

<file path=ppt/tags/tag9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6.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9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8.xml><?xml version="1.0" encoding="utf-8"?>
<p:tagLst xmlns:a="http://schemas.openxmlformats.org/drawingml/2006/main" xmlns:r="http://schemas.openxmlformats.org/officeDocument/2006/relationships" xmlns:p="http://schemas.openxmlformats.org/presentationml/2006/main">
  <p:tag name="ZHAW.ACCESSIBILITYADDIN.READINGORDER" val="5,6,7,4,"/>
</p:tagLst>
</file>

<file path=ppt/tags/tag9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6B602E97-5717-46BD-A397-D0196962ABF1}">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4586</TotalTime>
  <Words>3687</Words>
  <Application>Microsoft Office PowerPoint</Application>
  <PresentationFormat>Προβολή στην οθόνη (4:3)</PresentationFormat>
  <Paragraphs>495</Paragraphs>
  <Slides>62</Slides>
  <Notes>24</Notes>
  <HiddenSlides>0</HiddenSlides>
  <MMClips>0</MMClips>
  <ScaleCrop>false</ScaleCrop>
  <HeadingPairs>
    <vt:vector size="4" baseType="variant">
      <vt:variant>
        <vt:lpstr>Θέμα</vt:lpstr>
      </vt:variant>
      <vt:variant>
        <vt:i4>1</vt:i4>
      </vt:variant>
      <vt:variant>
        <vt:lpstr>Τίτλοι διαφανειών</vt:lpstr>
      </vt:variant>
      <vt:variant>
        <vt:i4>62</vt:i4>
      </vt:variant>
    </vt:vector>
  </HeadingPairs>
  <TitlesOfParts>
    <vt:vector size="63" baseType="lpstr">
      <vt:lpstr>Θέμα του Office</vt:lpstr>
      <vt:lpstr>Μικροβιολογία Τροφίμων I</vt:lpstr>
      <vt:lpstr>Άδειες Χρήσης</vt:lpstr>
      <vt:lpstr>Χρηματοδότηση</vt:lpstr>
      <vt:lpstr>Σκοποί  ενότητας</vt:lpstr>
      <vt:lpstr>Περιεχόμενα ενότητας</vt:lpstr>
      <vt:lpstr>Παθογόνοι  Μικροοργανισμοί-Εισαγωγή  (1 από 5)</vt:lpstr>
      <vt:lpstr>Παθογόνοι  Μικροοργανισμοί-Εισαγωγή  (2 από 5)</vt:lpstr>
      <vt:lpstr>Παθογόνοι  Μικροοργανισμοί-Εισαγωγή  (3 από 5)</vt:lpstr>
      <vt:lpstr>Παθογόνοι  Μικροοργανισμοί-Εισαγωγή (4 από 5)</vt:lpstr>
      <vt:lpstr>Παθογόνοι  Μικροοργανισμοί-Εισαγωγή (5 από 5)</vt:lpstr>
      <vt:lpstr>Salmonella (1 από 7)</vt:lpstr>
      <vt:lpstr>Salmonella (2 από 7)</vt:lpstr>
      <vt:lpstr>Salmonella (3 από 7)</vt:lpstr>
      <vt:lpstr>Salmonella (4 από 7)</vt:lpstr>
      <vt:lpstr>Salmonella (5 από 7)</vt:lpstr>
      <vt:lpstr>Salmonella (6 από 7)</vt:lpstr>
      <vt:lpstr>Salmonella (7 από 7)</vt:lpstr>
      <vt:lpstr>Campylobacter (1 από 3)</vt:lpstr>
      <vt:lpstr>Campylobacter (2 από 3)</vt:lpstr>
      <vt:lpstr>Campylobacter (3 από 3)</vt:lpstr>
      <vt:lpstr>Escherichia coli (1 από 4)</vt:lpstr>
      <vt:lpstr>Escherichia coli (2 από 4)</vt:lpstr>
      <vt:lpstr>Escherichia coli (3 από 4)</vt:lpstr>
      <vt:lpstr>Escherichia coli (4 από 4)</vt:lpstr>
      <vt:lpstr>Yersinia enterocolitica (1 από 3)</vt:lpstr>
      <vt:lpstr>Yersinia enterocolitica (2 από 3)</vt:lpstr>
      <vt:lpstr>Yersinia enterocolitica (3 από 3)</vt:lpstr>
      <vt:lpstr>Shigella (1 από 3)</vt:lpstr>
      <vt:lpstr>Shigella (2 από 3)</vt:lpstr>
      <vt:lpstr>Shigella (3 από 3)</vt:lpstr>
      <vt:lpstr>Vibrio (1 από 2)</vt:lpstr>
      <vt:lpstr>Vibrio (2 από 2)</vt:lpstr>
      <vt:lpstr>Listeria monocytogenes (1 από 4)</vt:lpstr>
      <vt:lpstr>Listeria monocytogenes (2 από 4)</vt:lpstr>
      <vt:lpstr>Listeria monocytogenes (3 από 4)</vt:lpstr>
      <vt:lpstr>Listeria monocytogenes (4 από 4)</vt:lpstr>
      <vt:lpstr>Staphylococcus aureus (1 από 3)</vt:lpstr>
      <vt:lpstr>Staphylococcus aureus (2 από 3)</vt:lpstr>
      <vt:lpstr>Staphylococcus aureus (3 από 3)</vt:lpstr>
      <vt:lpstr>Clostridium botulinum (1 από 5)</vt:lpstr>
      <vt:lpstr>Clostridium botulinum (2 από 5)</vt:lpstr>
      <vt:lpstr>Clostridium botulinum (3 από 5)</vt:lpstr>
      <vt:lpstr>Clostridium botulinum (4 από 5)</vt:lpstr>
      <vt:lpstr>Clostridium botulinum (5 από 5)</vt:lpstr>
      <vt:lpstr>Clostridium perfringens (1 από 2)</vt:lpstr>
      <vt:lpstr>Clostridium perfringens (2 από 2)</vt:lpstr>
      <vt:lpstr>Bacillus cereus (1 από 2)</vt:lpstr>
      <vt:lpstr>Bacillus cereus (2 από 2)</vt:lpstr>
      <vt:lpstr>Μυκοτοξίνες (1 από 3)</vt:lpstr>
      <vt:lpstr>Μυκοτοξίνες (2 από 3)</vt:lpstr>
      <vt:lpstr>Μυκοτοξίνες (3 από 3)</vt:lpstr>
      <vt:lpstr>Τροφογενείς Ιοί (1 από 2)</vt:lpstr>
      <vt:lpstr>Τροφογενείς Ιοί (2 από 2)</vt:lpstr>
      <vt:lpstr>Prions (1 από 3)</vt:lpstr>
      <vt:lpstr>Prions (2 από 3)</vt:lpstr>
      <vt:lpstr>Prions (3 από 3)</vt:lpstr>
      <vt:lpstr>Παράσιτα (1 από 4)</vt:lpstr>
      <vt:lpstr>Παράσιτα (2 από 4)</vt:lpstr>
      <vt:lpstr>Παράσιτα (3 από 4)</vt:lpstr>
      <vt:lpstr>Παράσιτα (4 από 4)</vt:lpstr>
      <vt:lpstr>Παρουσίαση του PowerPoint</vt:lpstr>
      <vt:lpstr>Τέλος Ενότητας</vt:lpstr>
    </vt:vector>
  </TitlesOfParts>
  <Company>Τεχνολογικό Εκπαιδευτικό Ίδρυμα Θεσσαλίας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Μικροβιολογία Τροφίμων I</dc:title>
  <dc:subject>Τροφοπαθογόνοι μικροοργανισμοί και Τροφικές ασθένειες.</dc:subject>
  <dc:creator>Δρ. Ιωάννης Γιαβάσης</dc:creator>
  <cp:keywords>Τροφοπαθογόνοι μικροοργανισμοί και Τροφικές ασθένειες</cp:keywords>
  <cp:lastModifiedBy>Windows User</cp:lastModifiedBy>
  <cp:revision>391</cp:revision>
  <dcterms:created xsi:type="dcterms:W3CDTF">2012-09-06T09:03:05Z</dcterms:created>
  <dcterms:modified xsi:type="dcterms:W3CDTF">2005-10-02T05:25:09Z</dcterms:modified>
</cp:coreProperties>
</file>