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1.xml" ContentType="application/vnd.openxmlformats-officedocument.presentationml.notesSlide+xml"/>
  <Override PartName="/ppt/tags/tag79.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310" r:id="rId3"/>
    <p:sldId id="257" r:id="rId4"/>
    <p:sldId id="259" r:id="rId5"/>
    <p:sldId id="261" r:id="rId6"/>
    <p:sldId id="262" r:id="rId7"/>
    <p:sldId id="338" r:id="rId8"/>
    <p:sldId id="264" r:id="rId9"/>
    <p:sldId id="266" r:id="rId10"/>
    <p:sldId id="311" r:id="rId11"/>
    <p:sldId id="274" r:id="rId12"/>
    <p:sldId id="288" r:id="rId13"/>
    <p:sldId id="265" r:id="rId14"/>
    <p:sldId id="277" r:id="rId15"/>
    <p:sldId id="269" r:id="rId16"/>
    <p:sldId id="278" r:id="rId17"/>
    <p:sldId id="270" r:id="rId18"/>
    <p:sldId id="272" r:id="rId19"/>
    <p:sldId id="279" r:id="rId20"/>
    <p:sldId id="273" r:id="rId21"/>
    <p:sldId id="281" r:id="rId22"/>
    <p:sldId id="284" r:id="rId23"/>
    <p:sldId id="282" r:id="rId24"/>
    <p:sldId id="337"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280" r:id="rId45"/>
  </p:sldIdLst>
  <p:sldSz cx="9144000" cy="6858000" type="screen4x3"/>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5.w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6.emf"/><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7.wmf"/><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3.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5.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6.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7.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2.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notesSlide" Target="../notesSlides/notesSlide5.xml"/><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5.xml"/><Relationship Id="rId5" Type="http://schemas.openxmlformats.org/officeDocument/2006/relationships/slide" Target="slide10.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notesSlide" Target="../notesSlides/notesSlide6.xml"/><Relationship Id="rId7" Type="http://schemas.openxmlformats.org/officeDocument/2006/relationships/slide" Target="slide3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33.xml"/><Relationship Id="rId5" Type="http://schemas.openxmlformats.org/officeDocument/2006/relationships/slide" Target="slide30.xml"/><Relationship Id="rId4" Type="http://schemas.openxmlformats.org/officeDocument/2006/relationships/slide" Target="slide26.xml"/><Relationship Id="rId9" Type="http://schemas.openxmlformats.org/officeDocument/2006/relationships/slide" Target="slide41.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12168"/>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071936"/>
            <a:ext cx="7776864" cy="3669432"/>
          </a:xfrm>
        </p:spPr>
        <p:txBody>
          <a:bodyPr>
            <a:noAutofit/>
          </a:bodyPr>
          <a:lstStyle/>
          <a:p>
            <a:r>
              <a:rPr lang="el-GR" sz="2800" b="1" dirty="0" smtClean="0"/>
              <a:t>Ενότητα </a:t>
            </a:r>
            <a:r>
              <a:rPr lang="en-US" sz="2800" b="1" dirty="0" smtClean="0"/>
              <a:t>1</a:t>
            </a:r>
            <a:r>
              <a:rPr lang="el-GR" sz="2800" b="1" dirty="0"/>
              <a:t> </a:t>
            </a:r>
            <a:r>
              <a:rPr lang="el-GR" sz="2800" b="1" dirty="0" smtClean="0"/>
              <a:t>(Μέρος Β):</a:t>
            </a:r>
            <a:r>
              <a:rPr lang="en-US" sz="2800" dirty="0" smtClean="0"/>
              <a:t> </a:t>
            </a:r>
            <a:r>
              <a:rPr lang="el-GR" sz="2800" dirty="0" smtClean="0"/>
              <a:t>Δειγματοληψία γάλακτος και προϊόντων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Νομοθεσία (1 από 5)</a:t>
            </a:r>
            <a:endParaRPr lang="el-GR" sz="4000" dirty="0"/>
          </a:p>
        </p:txBody>
      </p:sp>
      <p:sp>
        <p:nvSpPr>
          <p:cNvPr id="2" name="Ορθογώνιο 1" descr="Καν. 882/2004, για τη διενέργεια επισήμων ελέγχων της συμμόρφωσης προς τη νομοθεσία περί ζωοτροφών και τροφίμων και προς τους κανόνες για την υγεία και την καλή διαβίωση των ζώων.&#10;&#10;Καν 882/2004: &#10;ΚΕΦΑΛΑΙΟ ΙΙΙ, ΔΕΙΓΜΑΤΟΛΗΨΙΑ ΚΑΙ ΑΝΑΛΥΣΗ, Άρθρο 11.&#10;&#10;Οι μέθοδοι δειγματοληψίας και ανάλυσης: &#10;&#10; σύμφωνες με τους οικείους κοινοτικούς κανόνες &#10;ή  ελλείψει αυτών: σύμφωνες με διεθνώς αναγνωρισμένους κανόνες ή πρωτόκολλα (Ευρωπαϊκή Επιτροπή Τυποποίησης).&#10;"/>
          <p:cNvSpPr/>
          <p:nvPr/>
        </p:nvSpPr>
        <p:spPr>
          <a:xfrm>
            <a:off x="467544" y="980728"/>
            <a:ext cx="8219256"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Καν. </a:t>
            </a:r>
            <a:r>
              <a:rPr lang="el-GR" altLang="el-GR" sz="2400" b="1" dirty="0"/>
              <a:t>882/2004</a:t>
            </a:r>
            <a:r>
              <a:rPr lang="el-GR" altLang="el-GR" sz="2400" dirty="0"/>
              <a:t>, για τη διενέργεια επισήμων ελέγχων της συμμόρφωσης προς τη νομοθεσία περί ζωοτροφών και τροφίμων και προς τους κανόνες για την υγεία και την καλή διαβίωση των </a:t>
            </a:r>
            <a:r>
              <a:rPr lang="el-GR" altLang="el-GR" sz="2400" dirty="0" smtClean="0"/>
              <a:t>ζώων.</a:t>
            </a:r>
          </a:p>
          <a:p>
            <a:pPr marL="342900" indent="-342900">
              <a:buFont typeface="Arial" panose="020B0604020202020204" pitchFamily="34" charset="0"/>
              <a:buChar char="•"/>
            </a:pPr>
            <a:endParaRPr lang="el-GR" altLang="el-GR" sz="2400" dirty="0"/>
          </a:p>
          <a:p>
            <a:r>
              <a:rPr lang="el-GR" sz="2400" b="1" dirty="0" smtClean="0"/>
              <a:t>Καν </a:t>
            </a:r>
            <a:r>
              <a:rPr lang="el-GR" sz="2400" b="1" dirty="0"/>
              <a:t>882/2004: </a:t>
            </a:r>
            <a:br>
              <a:rPr lang="el-GR" sz="2400" b="1" dirty="0"/>
            </a:br>
            <a:r>
              <a:rPr lang="el-GR" sz="2400" dirty="0"/>
              <a:t>ΚΕΦΑΛΑΙΟ </a:t>
            </a:r>
            <a:r>
              <a:rPr lang="el-GR" sz="2400" dirty="0" smtClean="0"/>
              <a:t>ΙΙΙ, ΔΕΙΓΜΑΤΟΛΗΨΙΑ </a:t>
            </a:r>
            <a:r>
              <a:rPr lang="el-GR" sz="2400" dirty="0"/>
              <a:t>ΚΑΙ </a:t>
            </a:r>
            <a:r>
              <a:rPr lang="el-GR" sz="2400" dirty="0" smtClean="0"/>
              <a:t>ΑΝΑΛΥΣΗ, Άρθρο 11.</a:t>
            </a:r>
          </a:p>
          <a:p>
            <a:pPr marL="342900" indent="-342900">
              <a:buFont typeface="Arial" panose="020B0604020202020204" pitchFamily="34" charset="0"/>
              <a:buChar char="•"/>
            </a:pPr>
            <a:endParaRPr lang="el-GR" sz="2400" dirty="0"/>
          </a:p>
          <a:p>
            <a:pPr marL="342900" indent="-342900">
              <a:buClr>
                <a:schemeClr val="tx1"/>
              </a:buClr>
              <a:buFont typeface="Wingdings" panose="05000000000000000000" pitchFamily="2" charset="2"/>
              <a:buChar char="§"/>
            </a:pPr>
            <a:r>
              <a:rPr lang="el-GR" altLang="el-GR" sz="2400" b="1" dirty="0" smtClean="0"/>
              <a:t>Οι </a:t>
            </a:r>
            <a:r>
              <a:rPr lang="el-GR" altLang="el-GR" sz="2400" b="1" dirty="0"/>
              <a:t>μέθοδοι δειγματοληψίας και ανάλυσης: </a:t>
            </a:r>
          </a:p>
          <a:p>
            <a:pPr>
              <a:buClr>
                <a:schemeClr val="tx1"/>
              </a:buClr>
              <a:buFont typeface="Wingdings" pitchFamily="2" charset="2"/>
              <a:buNone/>
            </a:pPr>
            <a:endParaRPr lang="el-GR" altLang="el-GR" sz="2400" b="1" dirty="0"/>
          </a:p>
          <a:p>
            <a:pPr marL="800100" lvl="1" indent="-342900">
              <a:buClr>
                <a:schemeClr val="tx1"/>
              </a:buClr>
              <a:buFont typeface="Arial" panose="020B0604020202020204" pitchFamily="34" charset="0"/>
              <a:buChar char="•"/>
            </a:pPr>
            <a:r>
              <a:rPr lang="el-GR" altLang="el-GR" sz="2400" dirty="0" smtClean="0"/>
              <a:t>	σύμφωνες </a:t>
            </a:r>
            <a:r>
              <a:rPr lang="el-GR" altLang="el-GR" sz="2400" dirty="0"/>
              <a:t>με τους οικείους </a:t>
            </a:r>
            <a:r>
              <a:rPr lang="el-GR" altLang="el-GR" sz="2400" b="1" dirty="0"/>
              <a:t>κοινοτικούς κανόνες</a:t>
            </a:r>
            <a:r>
              <a:rPr lang="el-GR" altLang="el-GR" sz="2400" dirty="0"/>
              <a:t> </a:t>
            </a:r>
          </a:p>
          <a:p>
            <a:pPr marL="800100" lvl="1" indent="-342900">
              <a:buClr>
                <a:schemeClr val="tx1"/>
              </a:buClr>
              <a:buFont typeface="Arial" panose="020B0604020202020204" pitchFamily="34" charset="0"/>
              <a:buChar char="•"/>
            </a:pPr>
            <a:r>
              <a:rPr lang="el-GR" altLang="el-GR" sz="2400" dirty="0" smtClean="0"/>
              <a:t>ή  </a:t>
            </a:r>
            <a:r>
              <a:rPr lang="el-GR" altLang="el-GR" sz="2400" b="1" i="1" dirty="0"/>
              <a:t>ελλείψει αυτών</a:t>
            </a:r>
            <a:r>
              <a:rPr lang="el-GR" altLang="el-GR" sz="2400" dirty="0"/>
              <a:t>: σύμφωνες με διεθνώς αναγνωρισμένους κανόνες ή πρωτόκολλα (Ευρωπαϊκή Επιτροπή Τυποποίησης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Νομοθεσία </a:t>
            </a:r>
            <a:r>
              <a:rPr lang="el-GR" altLang="el-GR" sz="4000" dirty="0" smtClean="0"/>
              <a:t>(2 </a:t>
            </a:r>
            <a:r>
              <a:rPr lang="el-GR" altLang="el-GR" sz="4000" dirty="0"/>
              <a:t>από </a:t>
            </a:r>
            <a:r>
              <a:rPr lang="el-GR" altLang="el-GR" sz="4000" dirty="0" smtClean="0"/>
              <a:t>5)</a:t>
            </a:r>
            <a:endParaRPr lang="el-GR" sz="4000" dirty="0"/>
          </a:p>
        </p:txBody>
      </p:sp>
      <p:sp>
        <p:nvSpPr>
          <p:cNvPr id="3" name="Ορθογώνιο 2" descr="Εθνική Νομοθεσία.&#10;ΚΤΠ Άρθρο 86- ειδικές διατάξεις για την δειγματοληψία και χημική εξέταση γαλακτοκομικών προϊόντων. &#10;&#10;Κοινοτική Νομοθεσία.&#10;Καν. 333/2007, για τον καθορισμό μεθόδων δειγματοληψίας και ανάλυσης για τον επίσημο έλεγχο των επιπέδων μολύβδου, καδμίου, υδραργύρου, ανόργανου κασσιτέρου, 3 μονοχλωροπροπανοδιόλης και βενζοπυρενίου στα τρόφιμα,&#10;Καν. 1883/2006, για καθορισμό των μεθόδων δειγματοληψίας και ανάλυσης για τον επίσημο έλεγχο των επιπέδων των διοξινών και των παρόμοιων με τις διοξίνες PCBs σε ορισμένα τρόφιμα,&#10;"/>
          <p:cNvSpPr/>
          <p:nvPr/>
        </p:nvSpPr>
        <p:spPr>
          <a:xfrm>
            <a:off x="467545" y="1046341"/>
            <a:ext cx="8219256" cy="5262979"/>
          </a:xfrm>
          <a:prstGeom prst="rect">
            <a:avLst/>
          </a:prstGeom>
        </p:spPr>
        <p:txBody>
          <a:bodyPr wrap="square">
            <a:spAutoFit/>
          </a:bodyPr>
          <a:lstStyle/>
          <a:p>
            <a:r>
              <a:rPr lang="el-GR" altLang="el-GR" sz="2400" dirty="0"/>
              <a:t>Εθνική </a:t>
            </a:r>
            <a:r>
              <a:rPr lang="el-GR" altLang="el-GR" sz="2400" dirty="0" smtClean="0"/>
              <a:t>Νομοθεσία.</a:t>
            </a:r>
          </a:p>
          <a:p>
            <a:pPr marL="342900" indent="-342900">
              <a:buFont typeface="Arial" panose="020B0604020202020204" pitchFamily="34" charset="0"/>
              <a:buChar char="•"/>
            </a:pPr>
            <a:r>
              <a:rPr lang="el-GR" altLang="el-GR" sz="2400" dirty="0"/>
              <a:t>ΚΤΠ Άρθρο 86- ειδικές διατάξεις για την δειγματοληψία και χημική εξέταση γαλακτοκομικών προϊόντων</a:t>
            </a:r>
            <a:r>
              <a:rPr lang="en-US" altLang="el-GR" sz="2400" dirty="0"/>
              <a:t>.</a:t>
            </a:r>
            <a:r>
              <a:rPr lang="el-GR" altLang="el-GR" sz="2400" dirty="0"/>
              <a:t> </a:t>
            </a:r>
            <a:endParaRPr lang="el-GR" altLang="el-GR" sz="2400" dirty="0" smtClean="0"/>
          </a:p>
          <a:p>
            <a:pPr marL="342900" indent="-342900">
              <a:buFont typeface="Arial" panose="020B0604020202020204" pitchFamily="34" charset="0"/>
              <a:buChar char="•"/>
            </a:pPr>
            <a:endParaRPr lang="el-GR" altLang="el-GR" sz="2400" dirty="0"/>
          </a:p>
          <a:p>
            <a:r>
              <a:rPr lang="el-GR" altLang="el-GR" sz="2400" dirty="0"/>
              <a:t>Κοινοτική </a:t>
            </a:r>
            <a:r>
              <a:rPr lang="el-GR" altLang="el-GR" sz="2400" dirty="0" smtClean="0"/>
              <a:t>Νομοθεσία.</a:t>
            </a:r>
          </a:p>
          <a:p>
            <a:pPr marL="342900" indent="-342900">
              <a:buFont typeface="Arial" panose="020B0604020202020204" pitchFamily="34" charset="0"/>
              <a:buChar char="•"/>
            </a:pPr>
            <a:r>
              <a:rPr lang="el-GR" altLang="el-GR" sz="2400" b="1" dirty="0"/>
              <a:t>Καν</a:t>
            </a:r>
            <a:r>
              <a:rPr lang="en-GB" altLang="el-GR" sz="2400" b="1" dirty="0"/>
              <a:t>. </a:t>
            </a:r>
            <a:r>
              <a:rPr lang="el-GR" altLang="el-GR" sz="2400" b="1" dirty="0"/>
              <a:t>333/2007</a:t>
            </a:r>
            <a:r>
              <a:rPr lang="el-GR" altLang="el-GR" sz="2400" dirty="0"/>
              <a:t>, για τον καθορισμό μεθόδων δειγματοληψίας και ανάλυσης για τον επίσημο έλεγχο των επιπέδων </a:t>
            </a:r>
            <a:r>
              <a:rPr lang="el-GR" altLang="el-GR" sz="2400" b="1" dirty="0"/>
              <a:t>μολύβδου, καδμίου, υδραργύρου, ανόργανου κασσιτέρου, 3 </a:t>
            </a:r>
            <a:r>
              <a:rPr lang="el-GR" altLang="el-GR" sz="2400" b="1" dirty="0" err="1"/>
              <a:t>μονοχλωροπροπανοδιόλης</a:t>
            </a:r>
            <a:r>
              <a:rPr lang="el-GR" altLang="el-GR" sz="2400" b="1" dirty="0"/>
              <a:t> και </a:t>
            </a:r>
            <a:r>
              <a:rPr lang="el-GR" altLang="el-GR" sz="2400" b="1" dirty="0" err="1"/>
              <a:t>βενζοπυρενίου</a:t>
            </a:r>
            <a:r>
              <a:rPr lang="el-GR" altLang="el-GR" sz="2400" dirty="0"/>
              <a:t> στα </a:t>
            </a:r>
            <a:r>
              <a:rPr lang="el-GR" altLang="el-GR" sz="2400" dirty="0" smtClean="0"/>
              <a:t>τρόφιμα,</a:t>
            </a:r>
            <a:endParaRPr lang="en-GB" altLang="el-GR" sz="2400" dirty="0"/>
          </a:p>
          <a:p>
            <a:pPr marL="342900" indent="-342900">
              <a:buFont typeface="Arial" panose="020B0604020202020204" pitchFamily="34" charset="0"/>
              <a:buChar char="•"/>
            </a:pPr>
            <a:r>
              <a:rPr lang="el-GR" altLang="el-GR" sz="2400" b="1" dirty="0"/>
              <a:t>Καν</a:t>
            </a:r>
            <a:r>
              <a:rPr lang="en-GB" altLang="el-GR" sz="2400" b="1" dirty="0"/>
              <a:t>. </a:t>
            </a:r>
            <a:r>
              <a:rPr lang="el-GR" altLang="el-GR" sz="2400" b="1" dirty="0"/>
              <a:t>1883/2006</a:t>
            </a:r>
            <a:r>
              <a:rPr lang="el-GR" altLang="el-GR" sz="2400" dirty="0"/>
              <a:t>, για καθορισμό των μεθόδων δειγματοληψίας και ανάλυσης για τον επίσημο έλεγχο των επιπέδων των </a:t>
            </a:r>
            <a:r>
              <a:rPr lang="el-GR" altLang="el-GR" sz="2400" b="1" dirty="0"/>
              <a:t>διοξινών</a:t>
            </a:r>
            <a:r>
              <a:rPr lang="el-GR" altLang="el-GR" sz="2400" dirty="0"/>
              <a:t> και των παρόμοιων με τις διοξίνες </a:t>
            </a:r>
            <a:r>
              <a:rPr lang="el-GR" altLang="el-GR" sz="2400" dirty="0" err="1"/>
              <a:t>PCBs</a:t>
            </a:r>
            <a:r>
              <a:rPr lang="el-GR" altLang="el-GR" sz="2400" dirty="0"/>
              <a:t> σε ορισμένα </a:t>
            </a:r>
            <a:r>
              <a:rPr lang="el-GR" altLang="el-GR" sz="2400" dirty="0" smtClean="0"/>
              <a:t>τρόφιμα,</a:t>
            </a:r>
            <a:endParaRPr lang="en-GB"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Νομοθεσία </a:t>
            </a:r>
            <a:r>
              <a:rPr lang="el-GR" altLang="el-GR" sz="4000" dirty="0" smtClean="0"/>
              <a:t>(3 </a:t>
            </a:r>
            <a:r>
              <a:rPr lang="el-GR" altLang="el-GR" sz="4000" dirty="0"/>
              <a:t>από </a:t>
            </a:r>
            <a:r>
              <a:rPr lang="el-GR" altLang="el-GR" sz="4000" dirty="0" smtClean="0"/>
              <a:t>5)</a:t>
            </a:r>
            <a:endParaRPr lang="el-GR" sz="4000" dirty="0"/>
          </a:p>
        </p:txBody>
      </p:sp>
      <p:sp>
        <p:nvSpPr>
          <p:cNvPr id="2" name="Ορθογώνιο 1" descr="Καν.1882/2006, για καθορισμό μεθόδων δειγματοληψίας και ανάλυσης για τον επίσημο έλεγχο των επιπέδων νιτρικών ιόντων σε ορισμένα τρόφιμα,&#10;&#10; Καν. 401/2006, για τον καθορισμό μεθόδων δειγματοληψίας και ανάλυσης για τον επίσημο έλεγχο των επιπέδων μυκοτοξινών στα τρόφιμα (Τροποποίηση με  Καν 178/2010).&#10;"/>
          <p:cNvSpPr/>
          <p:nvPr/>
        </p:nvSpPr>
        <p:spPr>
          <a:xfrm>
            <a:off x="467544" y="1460157"/>
            <a:ext cx="8219256" cy="3913059"/>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b="1" dirty="0"/>
              <a:t>Καν</a:t>
            </a:r>
            <a:r>
              <a:rPr lang="en-GB" altLang="el-GR" sz="2400" b="1" dirty="0"/>
              <a:t>.</a:t>
            </a:r>
            <a:r>
              <a:rPr lang="el-GR" altLang="el-GR" sz="2400" b="1" dirty="0"/>
              <a:t>1882/2006</a:t>
            </a:r>
            <a:r>
              <a:rPr lang="el-GR" altLang="el-GR" sz="2400" dirty="0"/>
              <a:t>, για καθορισμό μεθόδων δειγματοληψίας και ανάλυσης για τον επίσημο έλεγχο των επιπέδων </a:t>
            </a:r>
            <a:r>
              <a:rPr lang="el-GR" altLang="el-GR" sz="2400" b="1" dirty="0"/>
              <a:t>νιτρικών ιόντων</a:t>
            </a:r>
            <a:r>
              <a:rPr lang="el-GR" altLang="el-GR" sz="2400" dirty="0"/>
              <a:t> σε ορισμένα </a:t>
            </a:r>
            <a:r>
              <a:rPr lang="el-GR" altLang="el-GR" sz="2400" dirty="0" smtClean="0"/>
              <a:t>τρόφιμα,</a:t>
            </a:r>
            <a:endParaRPr lang="el-GR" altLang="el-GR" sz="2400" dirty="0"/>
          </a:p>
          <a:p>
            <a:pPr marL="342900" indent="-342900">
              <a:lnSpc>
                <a:spcPct val="150000"/>
              </a:lnSpc>
              <a:buFont typeface="Arial" panose="020B0604020202020204" pitchFamily="34" charset="0"/>
              <a:buChar char="•"/>
            </a:pPr>
            <a:endParaRPr lang="en-GB" altLang="el-GR" sz="2400" dirty="0"/>
          </a:p>
          <a:p>
            <a:pPr marL="342900" indent="-342900">
              <a:lnSpc>
                <a:spcPct val="150000"/>
              </a:lnSpc>
              <a:buFont typeface="Arial" panose="020B0604020202020204" pitchFamily="34" charset="0"/>
              <a:buChar char="•"/>
            </a:pPr>
            <a:r>
              <a:rPr lang="el-GR" altLang="el-GR" sz="2400" dirty="0"/>
              <a:t> </a:t>
            </a:r>
            <a:r>
              <a:rPr lang="el-GR" altLang="el-GR" sz="2400" b="1" dirty="0"/>
              <a:t>Καν</a:t>
            </a:r>
            <a:r>
              <a:rPr lang="en-GB" altLang="el-GR" sz="2400" b="1" dirty="0"/>
              <a:t>. </a:t>
            </a:r>
            <a:r>
              <a:rPr lang="el-GR" altLang="el-GR" sz="2400" b="1" dirty="0"/>
              <a:t>401/2006</a:t>
            </a:r>
            <a:r>
              <a:rPr lang="el-GR" altLang="el-GR" sz="2400" dirty="0"/>
              <a:t>, για τον καθορισμό μεθόδων δειγματοληψίας και ανάλυσης για τον επίσημο έλεγχο των επιπέδων </a:t>
            </a:r>
            <a:r>
              <a:rPr lang="el-GR" altLang="el-GR" sz="2400" b="1" dirty="0" err="1"/>
              <a:t>μυκοτοξινών</a:t>
            </a:r>
            <a:r>
              <a:rPr lang="el-GR" altLang="el-GR" sz="2400" dirty="0"/>
              <a:t> στα τρόφιμα (Τροποποίηση με  Καν </a:t>
            </a:r>
            <a:r>
              <a:rPr lang="el-GR" altLang="el-GR" sz="2400" b="1" dirty="0"/>
              <a:t>178/2010</a:t>
            </a:r>
            <a:r>
              <a:rPr lang="el-GR" altLang="el-GR" sz="2400" b="1"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Νομοθεσία </a:t>
            </a:r>
            <a:r>
              <a:rPr lang="el-GR" altLang="el-GR" sz="4000" dirty="0" smtClean="0"/>
              <a:t>(4 </a:t>
            </a:r>
            <a:r>
              <a:rPr lang="el-GR" altLang="el-GR" sz="4000" dirty="0"/>
              <a:t>από </a:t>
            </a:r>
            <a:r>
              <a:rPr lang="el-GR" altLang="el-GR" sz="4000" dirty="0" smtClean="0"/>
              <a:t>5)</a:t>
            </a:r>
            <a:endParaRPr lang="el-GR" sz="4000" dirty="0"/>
          </a:p>
        </p:txBody>
      </p:sp>
      <p:sp>
        <p:nvSpPr>
          <p:cNvPr id="2" name="Ορθογώνιο 1" descr="Καν 2073/2005 που καθορίζει τα μικροβιολογικά κριτήρια με τα οποία οι επιχειρήσεις τροφίμων πρέπει να συμμορφώνονται (Καν 1441/2007 Τροποποίηση),&#10;&#10;Οδηγία 2002/63, για την καθιέρωση κοινοτικών μεθόδων δειγματοληψίας για τον επίσημο έλεγχο των υπολειμμάτων φυτοφαρμάκων μέσα και πάνω σε προϊόντα φυτικής και ζωικής προέλευσης και την κατάργηση της οδηγίας 79/700/ΕΟΚ,&#10;&#10;Οδηγία 92/2 για τον καθορισμό του τρόπου δειγματοληψίας και της κοινοτικής μεθόδου ανάλυσης για τον επίσημο έλεγχο των θερμοκρασιών των τροφίμων βαθειάς καταψύξεως που προορίζονται για τη διατροφή του ανθρώπου,&#10;"/>
          <p:cNvSpPr/>
          <p:nvPr/>
        </p:nvSpPr>
        <p:spPr>
          <a:xfrm>
            <a:off x="467544" y="1052736"/>
            <a:ext cx="8219256" cy="5262979"/>
          </a:xfrm>
          <a:prstGeom prst="rect">
            <a:avLst/>
          </a:prstGeom>
        </p:spPr>
        <p:txBody>
          <a:bodyPr wrap="square">
            <a:spAutoFit/>
          </a:bodyPr>
          <a:lstStyle/>
          <a:p>
            <a:pPr marL="342900" indent="-342900" fontAlgn="auto">
              <a:spcAft>
                <a:spcPts val="0"/>
              </a:spcAft>
              <a:buFont typeface="Arial" panose="020B0604020202020204" pitchFamily="34" charset="0"/>
              <a:buChar char="•"/>
              <a:defRPr/>
            </a:pPr>
            <a:r>
              <a:rPr lang="el-GR" sz="2400" b="1" dirty="0"/>
              <a:t>Καν 2073/2005</a:t>
            </a:r>
            <a:r>
              <a:rPr lang="el-GR" sz="2400" dirty="0"/>
              <a:t> που καθορίζει τα </a:t>
            </a:r>
            <a:r>
              <a:rPr lang="el-GR" sz="2400" b="1" dirty="0"/>
              <a:t>μικροβιολογικά κριτήρια</a:t>
            </a:r>
            <a:r>
              <a:rPr lang="el-GR" sz="2400" dirty="0"/>
              <a:t> με τα οποία οι επιχειρήσεις τροφίμων πρέπει να συμμορφώνονται (Καν 1441/2007 Τροποποίηση</a:t>
            </a:r>
            <a:r>
              <a:rPr lang="el-GR" sz="2400" dirty="0" smtClean="0"/>
              <a:t>),</a:t>
            </a:r>
            <a:endParaRPr lang="el-GR" sz="2400" dirty="0"/>
          </a:p>
          <a:p>
            <a:pPr marL="342900" indent="-342900" fontAlgn="auto">
              <a:spcAft>
                <a:spcPts val="0"/>
              </a:spcAft>
              <a:buFont typeface="Arial" panose="020B0604020202020204" pitchFamily="34" charset="0"/>
              <a:buChar char="•"/>
              <a:defRPr/>
            </a:pPr>
            <a:endParaRPr lang="el-GR" sz="2400" dirty="0"/>
          </a:p>
          <a:p>
            <a:pPr marL="342900" indent="-342900" fontAlgn="auto">
              <a:spcAft>
                <a:spcPts val="0"/>
              </a:spcAft>
              <a:buFont typeface="Arial" panose="020B0604020202020204" pitchFamily="34" charset="0"/>
              <a:buChar char="•"/>
              <a:defRPr/>
            </a:pPr>
            <a:r>
              <a:rPr lang="el-GR" sz="2400" dirty="0"/>
              <a:t>Οδηγία 2002/63, για την καθιέρωση κοινοτικών μεθόδων δειγματοληψίας για τον επίσημο έλεγχο των υπολειμμάτων φυτοφαρμάκων μέσα και πάνω σε προϊόντα φυτικής και ζωικής προέλευσης και την κατάργηση της οδηγίας </a:t>
            </a:r>
            <a:r>
              <a:rPr lang="el-GR" sz="2400" dirty="0" smtClean="0"/>
              <a:t>79/700/ΕΟΚ,</a:t>
            </a:r>
            <a:endParaRPr lang="el-GR" sz="2400" dirty="0"/>
          </a:p>
          <a:p>
            <a:pPr marL="342900" indent="-342900" fontAlgn="auto">
              <a:spcAft>
                <a:spcPts val="0"/>
              </a:spcAft>
              <a:buFont typeface="Arial" panose="020B0604020202020204" pitchFamily="34" charset="0"/>
              <a:buChar char="•"/>
              <a:defRPr/>
            </a:pPr>
            <a:endParaRPr lang="el-GR" sz="2400" dirty="0"/>
          </a:p>
          <a:p>
            <a:pPr marL="342900" indent="-342900" fontAlgn="auto">
              <a:spcAft>
                <a:spcPts val="0"/>
              </a:spcAft>
              <a:buFont typeface="Arial" panose="020B0604020202020204" pitchFamily="34" charset="0"/>
              <a:buChar char="•"/>
              <a:defRPr/>
            </a:pPr>
            <a:r>
              <a:rPr lang="el-GR" sz="2400" dirty="0"/>
              <a:t>Οδηγία 92/2 για τον καθορισμό του τρόπου δειγματοληψίας και της κοινοτικής μεθόδου ανάλυσης για τον επίσημο έλεγχο των θερμοκρασιών των τροφίμων βαθειάς καταψύξεως που προορίζονται για τη διατροφή του </a:t>
            </a:r>
            <a:r>
              <a:rPr lang="el-GR" sz="2400" dirty="0" smtClean="0"/>
              <a:t>ανθρώπου,</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Νομοθεσία </a:t>
            </a:r>
            <a:r>
              <a:rPr lang="el-GR" altLang="el-GR" sz="4000" dirty="0" smtClean="0"/>
              <a:t>(5 </a:t>
            </a:r>
            <a:r>
              <a:rPr lang="el-GR" altLang="el-GR" sz="4000" dirty="0"/>
              <a:t>από 5)</a:t>
            </a:r>
            <a:endParaRPr lang="el-GR" sz="4000" dirty="0"/>
          </a:p>
        </p:txBody>
      </p:sp>
      <p:sp>
        <p:nvSpPr>
          <p:cNvPr id="4" name="Ορθογώνιο 3" descr="Οδηγία 87/524 που καθορίζει κοινοτικές μεθόδους δειγματοληψίας που αποσκοπεί σε χημική ανάλυση για τον έλεγχο του διατηρημένου γάλακτος,&#10;&#10;Οδηγία 86/424 για τον καθορισμό των μεθόδων δειγματοληψίας για τη χημική ανάλυση των καζεϊνών και καζεϊνικών αλάτων.&#10;"/>
          <p:cNvSpPr/>
          <p:nvPr/>
        </p:nvSpPr>
        <p:spPr>
          <a:xfrm>
            <a:off x="467544" y="1546914"/>
            <a:ext cx="8219256" cy="3970318"/>
          </a:xfrm>
          <a:prstGeom prst="rect">
            <a:avLst/>
          </a:prstGeom>
        </p:spPr>
        <p:txBody>
          <a:bodyPr wrap="square">
            <a:spAutoFit/>
          </a:bodyPr>
          <a:lstStyle/>
          <a:p>
            <a:pPr marL="342900" indent="-342900" fontAlgn="auto">
              <a:lnSpc>
                <a:spcPct val="150000"/>
              </a:lnSpc>
              <a:spcAft>
                <a:spcPts val="0"/>
              </a:spcAft>
              <a:buFont typeface="Arial" panose="020B0604020202020204" pitchFamily="34" charset="0"/>
              <a:buChar char="•"/>
              <a:defRPr/>
            </a:pPr>
            <a:r>
              <a:rPr lang="el-GR" sz="2400" dirty="0" smtClean="0"/>
              <a:t>Οδηγία </a:t>
            </a:r>
            <a:r>
              <a:rPr lang="el-GR" sz="2400" dirty="0"/>
              <a:t>87/524 που καθορίζει κοινοτικές μεθόδους δειγματοληψίας που αποσκοπεί σε χημική ανάλυση για τον έλεγχο του διατηρημένου </a:t>
            </a:r>
            <a:r>
              <a:rPr lang="el-GR" sz="2400" dirty="0" smtClean="0"/>
              <a:t>γάλακτος,</a:t>
            </a:r>
            <a:endParaRPr lang="el-GR" sz="2400" dirty="0"/>
          </a:p>
          <a:p>
            <a:pPr marL="342900" indent="-342900" fontAlgn="auto">
              <a:lnSpc>
                <a:spcPct val="150000"/>
              </a:lnSpc>
              <a:spcAft>
                <a:spcPts val="0"/>
              </a:spcAft>
              <a:buFont typeface="Arial" panose="020B0604020202020204" pitchFamily="34" charset="0"/>
              <a:buChar char="•"/>
              <a:defRPr/>
            </a:pPr>
            <a:endParaRPr lang="el-GR" sz="2400" dirty="0"/>
          </a:p>
          <a:p>
            <a:pPr marL="342900" indent="-342900" fontAlgn="auto">
              <a:lnSpc>
                <a:spcPct val="150000"/>
              </a:lnSpc>
              <a:spcAft>
                <a:spcPts val="0"/>
              </a:spcAft>
              <a:buFont typeface="Arial" panose="020B0604020202020204" pitchFamily="34" charset="0"/>
              <a:buChar char="•"/>
              <a:defRPr/>
            </a:pPr>
            <a:r>
              <a:rPr lang="el-GR" sz="2400" dirty="0"/>
              <a:t>Οδηγία 86/424 για τον καθορισμό των μεθόδων δειγματοληψίας για τη χημική ανάλυση των </a:t>
            </a:r>
            <a:r>
              <a:rPr lang="el-GR" sz="2400" dirty="0" err="1"/>
              <a:t>καζεϊνών</a:t>
            </a:r>
            <a:r>
              <a:rPr lang="el-GR" sz="2400" dirty="0"/>
              <a:t> και </a:t>
            </a:r>
            <a:r>
              <a:rPr lang="el-GR" sz="2400" dirty="0" err="1"/>
              <a:t>καζεϊνικών</a:t>
            </a:r>
            <a:r>
              <a:rPr lang="el-GR" sz="2400" dirty="0"/>
              <a:t> </a:t>
            </a:r>
            <a:r>
              <a:rPr lang="el-GR" sz="2400" dirty="0" smtClean="0"/>
              <a:t>αλάτων.</a:t>
            </a:r>
            <a:endParaRPr 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Πρότυπα </a:t>
            </a:r>
            <a:endParaRPr lang="el-GR" sz="4000" dirty="0"/>
          </a:p>
        </p:txBody>
      </p:sp>
      <p:sp>
        <p:nvSpPr>
          <p:cNvPr id="13" name="Rectangle 3" descr="&#10;ISO 7218: Μικροβιολογία τροφίμων και ζωοτροφών – Γενικοί Κανόνες για τις μικροβιολογικές εξετάσεις,&#10;&#10;ISO 3951 : Sampling procedures and charts for inspection by variables for percent nonconforming,&#10;&#10;ISO 7002 : Agricultural food products - Layout for a standard method of sampling a lot,&#10;&#10;ISO 10725: Acceptance sampling plans and procedures for the inspection of bulk material,&#10;&#10;ISO/FDIS 11 648-1 : Statistical aspects of sampling from bulk materials – Part 1 : General principles.&#10;"/>
          <p:cNvSpPr>
            <a:spLocks noGrp="1" noChangeArrowheads="1"/>
          </p:cNvSpPr>
          <p:nvPr>
            <p:ph type="body" idx="1"/>
          </p:nvPr>
        </p:nvSpPr>
        <p:spPr>
          <a:xfrm>
            <a:off x="467544" y="1124744"/>
            <a:ext cx="8219256" cy="4896544"/>
          </a:xfrm>
        </p:spPr>
        <p:txBody>
          <a:bodyPr>
            <a:noAutofit/>
          </a:bodyPr>
          <a:lstStyle/>
          <a:p>
            <a:pPr marL="342900" indent="-342900">
              <a:lnSpc>
                <a:spcPct val="80000"/>
              </a:lnSpc>
              <a:buFont typeface="Arial" panose="020B0604020202020204" pitchFamily="34" charset="0"/>
              <a:buChar char="•"/>
            </a:pPr>
            <a:endParaRPr lang="el-GR" altLang="el-GR" b="0" dirty="0"/>
          </a:p>
          <a:p>
            <a:pPr marL="342900" indent="-342900">
              <a:lnSpc>
                <a:spcPct val="80000"/>
              </a:lnSpc>
              <a:buFont typeface="Arial" panose="020B0604020202020204" pitchFamily="34" charset="0"/>
              <a:buChar char="•"/>
            </a:pPr>
            <a:r>
              <a:rPr lang="el-GR" altLang="el-GR" b="0" dirty="0"/>
              <a:t>ISO 7218: Μικροβιολογία τροφίμων και ζωοτροφών – Γενικοί Κανόνες για τις μικροβιολογικές </a:t>
            </a:r>
            <a:r>
              <a:rPr lang="el-GR" altLang="el-GR" b="0" dirty="0" smtClean="0"/>
              <a:t>εξετάσεις,</a:t>
            </a:r>
            <a:endParaRPr lang="el-GR" altLang="el-GR" b="0" dirty="0"/>
          </a:p>
          <a:p>
            <a:pPr marL="342900" indent="-342900">
              <a:lnSpc>
                <a:spcPct val="80000"/>
              </a:lnSpc>
              <a:buFont typeface="Arial" panose="020B0604020202020204" pitchFamily="34" charset="0"/>
              <a:buChar char="•"/>
            </a:pPr>
            <a:endParaRPr lang="el-GR" altLang="el-GR" b="0" dirty="0"/>
          </a:p>
          <a:p>
            <a:pPr marL="342900" indent="-342900">
              <a:lnSpc>
                <a:spcPct val="80000"/>
              </a:lnSpc>
              <a:buFont typeface="Arial" panose="020B0604020202020204" pitchFamily="34" charset="0"/>
              <a:buChar char="•"/>
            </a:pPr>
            <a:r>
              <a:rPr lang="el-GR" altLang="el-GR" b="0" dirty="0"/>
              <a:t>ISO 3951 : </a:t>
            </a:r>
            <a:r>
              <a:rPr lang="el-GR" altLang="el-GR" b="0" dirty="0" err="1"/>
              <a:t>Sampling</a:t>
            </a:r>
            <a:r>
              <a:rPr lang="el-GR" altLang="el-GR" b="0" dirty="0"/>
              <a:t> </a:t>
            </a:r>
            <a:r>
              <a:rPr lang="el-GR" altLang="el-GR" b="0" dirty="0" err="1"/>
              <a:t>procedures</a:t>
            </a:r>
            <a:r>
              <a:rPr lang="el-GR" altLang="el-GR" b="0" dirty="0"/>
              <a:t> </a:t>
            </a:r>
            <a:r>
              <a:rPr lang="el-GR" altLang="el-GR" b="0" dirty="0" err="1"/>
              <a:t>and</a:t>
            </a:r>
            <a:r>
              <a:rPr lang="el-GR" altLang="el-GR" b="0" dirty="0"/>
              <a:t> </a:t>
            </a:r>
            <a:r>
              <a:rPr lang="el-GR" altLang="el-GR" b="0" dirty="0" err="1"/>
              <a:t>charts</a:t>
            </a:r>
            <a:r>
              <a:rPr lang="el-GR" altLang="el-GR" b="0" dirty="0"/>
              <a:t> </a:t>
            </a:r>
            <a:r>
              <a:rPr lang="el-GR" altLang="el-GR" b="0" dirty="0" err="1"/>
              <a:t>for</a:t>
            </a:r>
            <a:r>
              <a:rPr lang="el-GR" altLang="el-GR" b="0" dirty="0"/>
              <a:t> </a:t>
            </a:r>
            <a:r>
              <a:rPr lang="el-GR" altLang="el-GR" b="0" dirty="0" err="1"/>
              <a:t>inspection</a:t>
            </a:r>
            <a:r>
              <a:rPr lang="el-GR" altLang="el-GR" b="0" dirty="0"/>
              <a:t> </a:t>
            </a:r>
            <a:r>
              <a:rPr lang="el-GR" altLang="el-GR" b="0" dirty="0" err="1"/>
              <a:t>by</a:t>
            </a:r>
            <a:r>
              <a:rPr lang="el-GR" altLang="el-GR" b="0" dirty="0"/>
              <a:t> </a:t>
            </a:r>
            <a:r>
              <a:rPr lang="el-GR" altLang="el-GR" b="0" dirty="0" err="1"/>
              <a:t>variables</a:t>
            </a:r>
            <a:r>
              <a:rPr lang="el-GR" altLang="el-GR" b="0" dirty="0"/>
              <a:t> </a:t>
            </a:r>
            <a:r>
              <a:rPr lang="el-GR" altLang="el-GR" b="0" dirty="0" err="1"/>
              <a:t>for</a:t>
            </a:r>
            <a:r>
              <a:rPr lang="el-GR" altLang="el-GR" b="0" dirty="0"/>
              <a:t> </a:t>
            </a:r>
            <a:r>
              <a:rPr lang="el-GR" altLang="el-GR" b="0" dirty="0" err="1"/>
              <a:t>percent</a:t>
            </a:r>
            <a:r>
              <a:rPr lang="el-GR" altLang="el-GR" b="0" dirty="0"/>
              <a:t> </a:t>
            </a:r>
            <a:r>
              <a:rPr lang="el-GR" altLang="el-GR" b="0" dirty="0" err="1" smtClean="0"/>
              <a:t>nonconforming</a:t>
            </a:r>
            <a:r>
              <a:rPr lang="el-GR" altLang="el-GR" b="0" dirty="0" smtClean="0"/>
              <a:t>,</a:t>
            </a:r>
            <a:endParaRPr lang="el-GR" altLang="el-GR" b="0" dirty="0"/>
          </a:p>
          <a:p>
            <a:pPr marL="342900" indent="-342900">
              <a:lnSpc>
                <a:spcPct val="80000"/>
              </a:lnSpc>
              <a:buFont typeface="Arial" panose="020B0604020202020204" pitchFamily="34" charset="0"/>
              <a:buChar char="•"/>
            </a:pPr>
            <a:endParaRPr lang="el-GR" altLang="el-GR" b="0" dirty="0"/>
          </a:p>
          <a:p>
            <a:pPr marL="342900" indent="-342900">
              <a:lnSpc>
                <a:spcPct val="80000"/>
              </a:lnSpc>
              <a:buFont typeface="Arial" panose="020B0604020202020204" pitchFamily="34" charset="0"/>
              <a:buChar char="•"/>
            </a:pPr>
            <a:r>
              <a:rPr lang="el-GR" altLang="el-GR" b="0" dirty="0"/>
              <a:t>ISO 7002 : </a:t>
            </a:r>
            <a:r>
              <a:rPr lang="el-GR" altLang="el-GR" b="0" dirty="0" err="1"/>
              <a:t>Agricultural</a:t>
            </a:r>
            <a:r>
              <a:rPr lang="el-GR" altLang="el-GR" b="0" dirty="0"/>
              <a:t> </a:t>
            </a:r>
            <a:r>
              <a:rPr lang="el-GR" altLang="el-GR" b="0" dirty="0" err="1"/>
              <a:t>food</a:t>
            </a:r>
            <a:r>
              <a:rPr lang="el-GR" altLang="el-GR" b="0" dirty="0"/>
              <a:t> </a:t>
            </a:r>
            <a:r>
              <a:rPr lang="el-GR" altLang="el-GR" b="0" dirty="0" err="1"/>
              <a:t>products</a:t>
            </a:r>
            <a:r>
              <a:rPr lang="el-GR" altLang="el-GR" b="0" dirty="0"/>
              <a:t> - </a:t>
            </a:r>
            <a:r>
              <a:rPr lang="el-GR" altLang="el-GR" b="0" dirty="0" err="1"/>
              <a:t>Layout</a:t>
            </a:r>
            <a:r>
              <a:rPr lang="el-GR" altLang="el-GR" b="0" dirty="0"/>
              <a:t> </a:t>
            </a:r>
            <a:r>
              <a:rPr lang="el-GR" altLang="el-GR" b="0" dirty="0" err="1"/>
              <a:t>for</a:t>
            </a:r>
            <a:r>
              <a:rPr lang="el-GR" altLang="el-GR" b="0" dirty="0"/>
              <a:t> a </a:t>
            </a:r>
            <a:r>
              <a:rPr lang="el-GR" altLang="el-GR" b="0" dirty="0" err="1"/>
              <a:t>standard</a:t>
            </a:r>
            <a:r>
              <a:rPr lang="el-GR" altLang="el-GR" b="0" dirty="0"/>
              <a:t> </a:t>
            </a:r>
            <a:r>
              <a:rPr lang="el-GR" altLang="el-GR" b="0" dirty="0" err="1"/>
              <a:t>method</a:t>
            </a:r>
            <a:r>
              <a:rPr lang="el-GR" altLang="el-GR" b="0" dirty="0"/>
              <a:t> </a:t>
            </a:r>
            <a:r>
              <a:rPr lang="el-GR" altLang="el-GR" b="0" dirty="0" err="1"/>
              <a:t>of</a:t>
            </a:r>
            <a:r>
              <a:rPr lang="el-GR" altLang="el-GR" b="0" dirty="0"/>
              <a:t> </a:t>
            </a:r>
            <a:r>
              <a:rPr lang="el-GR" altLang="el-GR" b="0" dirty="0" err="1"/>
              <a:t>sampling</a:t>
            </a:r>
            <a:r>
              <a:rPr lang="el-GR" altLang="el-GR" b="0" dirty="0"/>
              <a:t> a </a:t>
            </a:r>
            <a:r>
              <a:rPr lang="el-GR" altLang="el-GR" b="0" dirty="0" err="1" smtClean="0"/>
              <a:t>lot</a:t>
            </a:r>
            <a:r>
              <a:rPr lang="el-GR" altLang="el-GR" b="0" dirty="0" smtClean="0"/>
              <a:t>,</a:t>
            </a:r>
            <a:endParaRPr lang="el-GR" altLang="el-GR" b="0" dirty="0"/>
          </a:p>
          <a:p>
            <a:pPr marL="342900" indent="-342900">
              <a:lnSpc>
                <a:spcPct val="80000"/>
              </a:lnSpc>
              <a:buFont typeface="Arial" panose="020B0604020202020204" pitchFamily="34" charset="0"/>
              <a:buChar char="•"/>
            </a:pPr>
            <a:endParaRPr lang="el-GR" altLang="el-GR" b="0" dirty="0"/>
          </a:p>
          <a:p>
            <a:pPr marL="342900" indent="-342900">
              <a:lnSpc>
                <a:spcPct val="80000"/>
              </a:lnSpc>
              <a:buFont typeface="Arial" panose="020B0604020202020204" pitchFamily="34" charset="0"/>
              <a:buChar char="•"/>
            </a:pPr>
            <a:r>
              <a:rPr lang="el-GR" altLang="el-GR" b="0" dirty="0"/>
              <a:t>ISO 10725: </a:t>
            </a:r>
            <a:r>
              <a:rPr lang="el-GR" altLang="el-GR" b="0" dirty="0" err="1"/>
              <a:t>Acceptance</a:t>
            </a:r>
            <a:r>
              <a:rPr lang="el-GR" altLang="el-GR" b="0" dirty="0"/>
              <a:t> </a:t>
            </a:r>
            <a:r>
              <a:rPr lang="el-GR" altLang="el-GR" b="0" dirty="0" err="1"/>
              <a:t>sampling</a:t>
            </a:r>
            <a:r>
              <a:rPr lang="el-GR" altLang="el-GR" b="0" dirty="0"/>
              <a:t> </a:t>
            </a:r>
            <a:r>
              <a:rPr lang="el-GR" altLang="el-GR" b="0" dirty="0" err="1"/>
              <a:t>plans</a:t>
            </a:r>
            <a:r>
              <a:rPr lang="el-GR" altLang="el-GR" b="0" dirty="0"/>
              <a:t> </a:t>
            </a:r>
            <a:r>
              <a:rPr lang="el-GR" altLang="el-GR" b="0" dirty="0" err="1"/>
              <a:t>and</a:t>
            </a:r>
            <a:r>
              <a:rPr lang="el-GR" altLang="el-GR" b="0" dirty="0"/>
              <a:t> </a:t>
            </a:r>
            <a:r>
              <a:rPr lang="el-GR" altLang="el-GR" b="0" dirty="0" err="1"/>
              <a:t>procedures</a:t>
            </a:r>
            <a:r>
              <a:rPr lang="el-GR" altLang="el-GR" b="0" dirty="0"/>
              <a:t> </a:t>
            </a:r>
            <a:r>
              <a:rPr lang="el-GR" altLang="el-GR" b="0" dirty="0" err="1"/>
              <a:t>for</a:t>
            </a:r>
            <a:r>
              <a:rPr lang="el-GR" altLang="el-GR" b="0" dirty="0"/>
              <a:t> </a:t>
            </a:r>
            <a:r>
              <a:rPr lang="el-GR" altLang="el-GR" b="0" dirty="0" err="1"/>
              <a:t>the</a:t>
            </a:r>
            <a:r>
              <a:rPr lang="el-GR" altLang="el-GR" b="0" dirty="0"/>
              <a:t> </a:t>
            </a:r>
            <a:r>
              <a:rPr lang="el-GR" altLang="el-GR" b="0" dirty="0" err="1"/>
              <a:t>inspection</a:t>
            </a:r>
            <a:r>
              <a:rPr lang="el-GR" altLang="el-GR" b="0" dirty="0"/>
              <a:t> </a:t>
            </a:r>
            <a:r>
              <a:rPr lang="el-GR" altLang="el-GR" b="0" dirty="0" err="1"/>
              <a:t>of</a:t>
            </a:r>
            <a:r>
              <a:rPr lang="el-GR" altLang="el-GR" b="0" dirty="0"/>
              <a:t> </a:t>
            </a:r>
            <a:r>
              <a:rPr lang="el-GR" altLang="el-GR" b="0" dirty="0" err="1"/>
              <a:t>bulk</a:t>
            </a:r>
            <a:r>
              <a:rPr lang="el-GR" altLang="el-GR" b="0" dirty="0"/>
              <a:t> </a:t>
            </a:r>
            <a:r>
              <a:rPr lang="el-GR" altLang="el-GR" b="0" dirty="0" err="1" smtClean="0"/>
              <a:t>material</a:t>
            </a:r>
            <a:r>
              <a:rPr lang="el-GR" altLang="el-GR" b="0" dirty="0" smtClean="0"/>
              <a:t>,</a:t>
            </a:r>
            <a:endParaRPr lang="el-GR" altLang="el-GR" b="0" dirty="0"/>
          </a:p>
          <a:p>
            <a:pPr marL="342900" indent="-342900">
              <a:lnSpc>
                <a:spcPct val="80000"/>
              </a:lnSpc>
              <a:buFont typeface="Arial" panose="020B0604020202020204" pitchFamily="34" charset="0"/>
              <a:buChar char="•"/>
            </a:pPr>
            <a:endParaRPr lang="el-GR" altLang="el-GR" b="0" dirty="0"/>
          </a:p>
          <a:p>
            <a:pPr marL="342900" indent="-342900">
              <a:lnSpc>
                <a:spcPct val="80000"/>
              </a:lnSpc>
              <a:buFont typeface="Arial" panose="020B0604020202020204" pitchFamily="34" charset="0"/>
              <a:buChar char="•"/>
            </a:pPr>
            <a:r>
              <a:rPr lang="el-GR" altLang="el-GR" b="0" dirty="0"/>
              <a:t>ISO/FDIS 11 648-1 : </a:t>
            </a:r>
            <a:r>
              <a:rPr lang="el-GR" altLang="el-GR" b="0" dirty="0" err="1"/>
              <a:t>Statistical</a:t>
            </a:r>
            <a:r>
              <a:rPr lang="el-GR" altLang="el-GR" b="0" dirty="0"/>
              <a:t> </a:t>
            </a:r>
            <a:r>
              <a:rPr lang="el-GR" altLang="el-GR" b="0" dirty="0" err="1"/>
              <a:t>aspects</a:t>
            </a:r>
            <a:r>
              <a:rPr lang="el-GR" altLang="el-GR" b="0" dirty="0"/>
              <a:t> </a:t>
            </a:r>
            <a:r>
              <a:rPr lang="el-GR" altLang="el-GR" b="0" dirty="0" err="1"/>
              <a:t>of</a:t>
            </a:r>
            <a:r>
              <a:rPr lang="el-GR" altLang="el-GR" b="0" dirty="0"/>
              <a:t> </a:t>
            </a:r>
            <a:r>
              <a:rPr lang="el-GR" altLang="el-GR" b="0" dirty="0" err="1"/>
              <a:t>sampling</a:t>
            </a:r>
            <a:r>
              <a:rPr lang="el-GR" altLang="el-GR" b="0" dirty="0"/>
              <a:t> </a:t>
            </a:r>
            <a:r>
              <a:rPr lang="el-GR" altLang="el-GR" b="0" dirty="0" err="1"/>
              <a:t>from</a:t>
            </a:r>
            <a:r>
              <a:rPr lang="el-GR" altLang="el-GR" b="0" dirty="0"/>
              <a:t> </a:t>
            </a:r>
            <a:r>
              <a:rPr lang="el-GR" altLang="el-GR" b="0" dirty="0" err="1"/>
              <a:t>bulk</a:t>
            </a:r>
            <a:r>
              <a:rPr lang="el-GR" altLang="el-GR" b="0" dirty="0"/>
              <a:t> </a:t>
            </a:r>
            <a:r>
              <a:rPr lang="el-GR" altLang="el-GR" b="0" dirty="0" err="1"/>
              <a:t>materials</a:t>
            </a:r>
            <a:r>
              <a:rPr lang="el-GR" altLang="el-GR" b="0" dirty="0"/>
              <a:t> – </a:t>
            </a:r>
            <a:r>
              <a:rPr lang="el-GR" altLang="el-GR" b="0" dirty="0" err="1"/>
              <a:t>Part</a:t>
            </a:r>
            <a:r>
              <a:rPr lang="el-GR" altLang="el-GR" b="0" dirty="0"/>
              <a:t> 1 : </a:t>
            </a:r>
            <a:r>
              <a:rPr lang="el-GR" altLang="el-GR" b="0" dirty="0" err="1"/>
              <a:t>General</a:t>
            </a:r>
            <a:r>
              <a:rPr lang="el-GR" altLang="el-GR" b="0" dirty="0"/>
              <a:t> </a:t>
            </a:r>
            <a:r>
              <a:rPr lang="el-GR" altLang="el-GR" b="0" dirty="0" err="1" smtClean="0"/>
              <a:t>principles</a:t>
            </a:r>
            <a:r>
              <a:rPr lang="el-GR" altLang="el-GR" b="0" dirty="0" smtClean="0"/>
              <a:t>.</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Οδηγοί – Κώδικες </a:t>
            </a:r>
            <a:r>
              <a:rPr lang="el-GR" altLang="el-GR" sz="4000" dirty="0" smtClean="0"/>
              <a:t>(1 από 4)</a:t>
            </a:r>
            <a:endParaRPr lang="el-GR" sz="4000" dirty="0"/>
          </a:p>
        </p:txBody>
      </p:sp>
      <p:pic>
        <p:nvPicPr>
          <p:cNvPr id="8" name="Picture 3" descr="Εικόνα, λογότυπο του ΕΦΕΤ (ενιαίος φορέας ελέγχου τροφίμω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155429" y="1268760"/>
            <a:ext cx="2769146" cy="1866865"/>
          </a:xfrm>
          <a:prstGeom prst="rect">
            <a:avLst/>
          </a:prstGeom>
          <a:noFill/>
        </p:spPr>
      </p:pic>
      <p:sp>
        <p:nvSpPr>
          <p:cNvPr id="3" name="Ορθογώνιο 2"/>
          <p:cNvSpPr/>
          <p:nvPr/>
        </p:nvSpPr>
        <p:spPr>
          <a:xfrm>
            <a:off x="467544" y="3645024"/>
            <a:ext cx="8219256" cy="1569660"/>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Οδηγίες </a:t>
            </a:r>
            <a:r>
              <a:rPr lang="el-GR" altLang="el-GR" sz="2400" dirty="0"/>
              <a:t>για τη δειγματοληψία και μικροβιολογική </a:t>
            </a:r>
            <a:r>
              <a:rPr lang="el-GR" altLang="el-GR" sz="2400" dirty="0" smtClean="0"/>
              <a:t>ανάλυση.</a:t>
            </a:r>
          </a:p>
          <a:p>
            <a:pPr marL="342900" indent="-342900">
              <a:buFont typeface="Arial" panose="020B0604020202020204" pitchFamily="34" charset="0"/>
              <a:buChar char="•"/>
            </a:pPr>
            <a:endParaRPr lang="el-GR" altLang="el-GR" sz="2400" dirty="0"/>
          </a:p>
          <a:p>
            <a:pPr marL="342900" indent="-342900" fontAlgn="auto">
              <a:spcAft>
                <a:spcPts val="0"/>
              </a:spcAft>
              <a:buFont typeface="Arial" panose="020B0604020202020204" pitchFamily="34" charset="0"/>
              <a:buChar char="•"/>
              <a:defRPr/>
            </a:pPr>
            <a:r>
              <a:rPr lang="el-GR" sz="2400" dirty="0" smtClean="0"/>
              <a:t>Οδηγός </a:t>
            </a:r>
            <a:r>
              <a:rPr lang="el-GR" sz="2400" dirty="0"/>
              <a:t>για την διενέργεια επίσημου ελέγχου στις επιχειρήσεις ζωικής </a:t>
            </a:r>
            <a:r>
              <a:rPr lang="el-GR" sz="2400" dirty="0" smtClean="0"/>
              <a:t>προέλευσης.</a:t>
            </a:r>
            <a:endParaRPr 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Οδηγοί – Κώδικες </a:t>
            </a:r>
            <a:r>
              <a:rPr lang="el-GR" altLang="el-GR" dirty="0" smtClean="0"/>
              <a:t>(2 </a:t>
            </a:r>
            <a:r>
              <a:rPr lang="el-GR" altLang="el-GR" dirty="0"/>
              <a:t>από </a:t>
            </a:r>
            <a:r>
              <a:rPr lang="el-GR" altLang="el-GR" dirty="0" smtClean="0"/>
              <a:t>4)</a:t>
            </a:r>
            <a:endParaRPr lang="el-GR" dirty="0"/>
          </a:p>
        </p:txBody>
      </p:sp>
      <p:sp>
        <p:nvSpPr>
          <p:cNvPr id="2" name="Ορθογώνιο 1"/>
          <p:cNvSpPr/>
          <p:nvPr/>
        </p:nvSpPr>
        <p:spPr>
          <a:xfrm>
            <a:off x="467544" y="937165"/>
            <a:ext cx="8219256" cy="1569660"/>
          </a:xfrm>
          <a:prstGeom prst="rect">
            <a:avLst/>
          </a:prstGeom>
        </p:spPr>
        <p:txBody>
          <a:bodyPr wrap="square">
            <a:spAutoFit/>
          </a:bodyPr>
          <a:lstStyle/>
          <a:p>
            <a:pPr marL="342900" indent="-342900">
              <a:buFont typeface="Arial" panose="020B0604020202020204" pitchFamily="34" charset="0"/>
              <a:buChar char="•"/>
            </a:pPr>
            <a:r>
              <a:rPr lang="el-GR" altLang="el-GR" sz="2400" dirty="0"/>
              <a:t>Ιδιαίτερα σημαντικό κρίνεται, το δείγμα να είναι αντιπροσωπευτικό, κάτι που εξαρτάται από την ομοιογένεια του προϊόντος, το μέγεθος του και την διακύμανση της παραμέτρου ελέγχου. </a:t>
            </a:r>
          </a:p>
        </p:txBody>
      </p:sp>
      <p:pic>
        <p:nvPicPr>
          <p:cNvPr id="8" name="Picture 4" descr="Εικόνα, συγκριτική εικόνα για ομοιογενής και ανομοιογενής κατανομή, (ICMSF/Flowers, 1999).&#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51" y="2708920"/>
            <a:ext cx="8158147" cy="34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Οδηγοί – Κώδικες </a:t>
            </a:r>
            <a:r>
              <a:rPr lang="el-GR" altLang="el-GR" dirty="0" smtClean="0"/>
              <a:t>(3 </a:t>
            </a:r>
            <a:r>
              <a:rPr lang="el-GR" altLang="el-GR" dirty="0"/>
              <a:t>από </a:t>
            </a:r>
            <a:r>
              <a:rPr lang="el-GR" altLang="el-GR" dirty="0" smtClean="0"/>
              <a:t>4)</a:t>
            </a:r>
            <a:endParaRPr lang="el-GR" dirty="0"/>
          </a:p>
        </p:txBody>
      </p:sp>
      <p:sp>
        <p:nvSpPr>
          <p:cNvPr id="6" name="Ορθογώνιο 5"/>
          <p:cNvSpPr/>
          <p:nvPr/>
        </p:nvSpPr>
        <p:spPr>
          <a:xfrm>
            <a:off x="467544" y="1596856"/>
            <a:ext cx="8208912" cy="3416320"/>
          </a:xfrm>
          <a:prstGeom prst="rect">
            <a:avLst/>
          </a:prstGeom>
        </p:spPr>
        <p:txBody>
          <a:bodyPr wrap="square">
            <a:spAutoFit/>
          </a:bodyPr>
          <a:lstStyle/>
          <a:p>
            <a:pPr>
              <a:lnSpc>
                <a:spcPct val="150000"/>
              </a:lnSpc>
            </a:pPr>
            <a:r>
              <a:rPr lang="el-GR" sz="2400" dirty="0"/>
              <a:t>Πόσο αντιπροσωπευτικό είναι το </a:t>
            </a:r>
            <a:r>
              <a:rPr lang="el-GR" sz="2400" dirty="0" smtClean="0"/>
              <a:t>δείγμα;</a:t>
            </a:r>
          </a:p>
          <a:p>
            <a:pPr>
              <a:lnSpc>
                <a:spcPct val="150000"/>
              </a:lnSpc>
            </a:pPr>
            <a:endParaRPr lang="el-GR" sz="2400" dirty="0" smtClean="0"/>
          </a:p>
          <a:p>
            <a:pPr marL="342900" indent="-342900">
              <a:lnSpc>
                <a:spcPct val="150000"/>
              </a:lnSpc>
              <a:buFont typeface="Arial" panose="020B0604020202020204" pitchFamily="34" charset="0"/>
              <a:buChar char="•"/>
            </a:pPr>
            <a:r>
              <a:rPr lang="el-GR" altLang="el-GR" sz="2400" dirty="0"/>
              <a:t>Προκειμένου να μπορεί το αποτέλεσμα της ανάλυσης να θεωρηθεί πιο αντιπροσωπευτικό, συνήθως ακολουθείται η διαδικασία του επόμενου διαγράμματος , στην περίπτωση δειγματοληψίας παρτίδας ή άλλα σχέδια δειγματοληψίας.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Οδηγοί – Κώδικες </a:t>
            </a:r>
            <a:r>
              <a:rPr lang="el-GR" altLang="el-GR" sz="4000" dirty="0" smtClean="0"/>
              <a:t>(4 </a:t>
            </a:r>
            <a:r>
              <a:rPr lang="el-GR" altLang="el-GR" sz="4000" dirty="0"/>
              <a:t>από </a:t>
            </a:r>
            <a:r>
              <a:rPr lang="el-GR" altLang="el-GR" sz="4000" dirty="0" smtClean="0"/>
              <a:t>4)</a:t>
            </a:r>
            <a:endParaRPr lang="el-GR" sz="4000" dirty="0"/>
          </a:p>
        </p:txBody>
      </p:sp>
      <p:pic>
        <p:nvPicPr>
          <p:cNvPr id="8" name="Picture 4" descr="Πίνακας, περιγραφή δειγματοληψίας."/>
          <p:cNvPicPr>
            <a:picLocks noGrp="1" noChangeAspect="1" noChangeArrowheads="1"/>
          </p:cNvPicPr>
          <p:nvPr>
            <p:ph type="body" idx="1"/>
          </p:nvPr>
        </p:nvPicPr>
        <p:blipFill>
          <a:blip r:embed="rId5" cstate="print">
            <a:extLst>
              <a:ext uri="{28A0092B-C50C-407E-A947-70E740481C1C}">
                <a14:useLocalDpi xmlns:a14="http://schemas.microsoft.com/office/drawing/2010/main" val="0"/>
              </a:ext>
            </a:extLst>
          </a:blip>
          <a:srcRect/>
          <a:stretch>
            <a:fillRect/>
          </a:stretch>
        </p:blipFill>
        <p:spPr>
          <a:xfrm>
            <a:off x="851586" y="836712"/>
            <a:ext cx="7320814" cy="5490610"/>
          </a:xfrm>
          <a:noFill/>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19</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16632"/>
            <a:ext cx="8568952" cy="786011"/>
          </a:xfrm>
        </p:spPr>
        <p:txBody>
          <a:bodyPr>
            <a:noAutofit/>
          </a:bodyPr>
          <a:lstStyle/>
          <a:p>
            <a:pPr algn="ctr"/>
            <a:r>
              <a:rPr lang="el-GR" altLang="el-GR" dirty="0"/>
              <a:t>Σημεία Δειγματοληψίας </a:t>
            </a:r>
            <a:endParaRPr lang="el-GR" dirty="0"/>
          </a:p>
        </p:txBody>
      </p:sp>
      <p:pic>
        <p:nvPicPr>
          <p:cNvPr id="7" name="Picture 4" descr="Πίνακας, Παρουσιάζονται διαφορετικά σημεία μιας παραγωγικής διαδικασίας τα οποία συνδέονται με διαφορετική ερμηνεία αποτελεσμάτων όταν γίνεται δειγματοληψία σε αυτά."/>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516086" y="1340768"/>
            <a:ext cx="8173368" cy="4248448"/>
          </a:xfr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Εξοπλισμός δειγματοληψίας </a:t>
            </a:r>
            <a:r>
              <a:rPr lang="el-GR" altLang="el-GR" sz="4000" dirty="0" smtClean="0"/>
              <a:t>(1 από 2)</a:t>
            </a:r>
            <a:endParaRPr lang="el-GR" sz="4000" dirty="0"/>
          </a:p>
        </p:txBody>
      </p:sp>
      <p:sp>
        <p:nvSpPr>
          <p:cNvPr id="3" name="Ορθογώνιο 2"/>
          <p:cNvSpPr/>
          <p:nvPr/>
        </p:nvSpPr>
        <p:spPr>
          <a:xfrm>
            <a:off x="467544" y="1052736"/>
            <a:ext cx="8208912" cy="3046988"/>
          </a:xfrm>
          <a:prstGeom prst="rect">
            <a:avLst/>
          </a:prstGeom>
        </p:spPr>
        <p:txBody>
          <a:bodyPr wrap="square">
            <a:spAutoFit/>
          </a:bodyPr>
          <a:lstStyle/>
          <a:p>
            <a:r>
              <a:rPr lang="el-GR" altLang="el-GR" sz="2400" dirty="0"/>
              <a:t>Δελτία </a:t>
            </a:r>
            <a:r>
              <a:rPr lang="el-GR" altLang="el-GR" sz="2400" dirty="0" smtClean="0"/>
              <a:t>δειγματοληψίας.</a:t>
            </a:r>
            <a:endParaRPr lang="el-GR" altLang="el-GR" sz="2400" dirty="0"/>
          </a:p>
          <a:p>
            <a:pPr>
              <a:buFont typeface="Wingdings" pitchFamily="2" charset="2"/>
              <a:buNone/>
            </a:pPr>
            <a:endParaRPr lang="el-GR" altLang="el-GR" sz="2400" dirty="0"/>
          </a:p>
          <a:p>
            <a:pPr marL="342900" indent="-342900">
              <a:buFont typeface="Arial" panose="020B0604020202020204" pitchFamily="34" charset="0"/>
              <a:buChar char="•"/>
            </a:pPr>
            <a:r>
              <a:rPr lang="el-GR" altLang="el-GR" sz="2400" dirty="0" err="1"/>
              <a:t>Περιέκτες</a:t>
            </a:r>
            <a:r>
              <a:rPr lang="el-GR" altLang="el-GR" sz="2400" dirty="0"/>
              <a:t> κατάλληλοι για την δειγματοληψία (γυαλί, </a:t>
            </a:r>
            <a:r>
              <a:rPr lang="el-GR" altLang="el-GR" sz="2400" dirty="0" smtClean="0"/>
              <a:t>πλαστικό, </a:t>
            </a:r>
            <a:r>
              <a:rPr lang="el-GR" altLang="el-GR" sz="2400" dirty="0"/>
              <a:t>είδος τροφίμου &amp; αποστειρωμένοι όταν </a:t>
            </a:r>
            <a:r>
              <a:rPr lang="el-GR" altLang="el-GR" sz="2400" dirty="0" smtClean="0"/>
              <a:t>απαιτείται),</a:t>
            </a:r>
            <a:endParaRPr lang="el-GR" altLang="el-GR" sz="2400" dirty="0"/>
          </a:p>
          <a:p>
            <a:pPr marL="342900" indent="-342900">
              <a:buFont typeface="Arial" panose="020B0604020202020204" pitchFamily="34" charset="0"/>
              <a:buChar char="•"/>
            </a:pPr>
            <a:r>
              <a:rPr lang="el-GR" altLang="el-GR" sz="2400" dirty="0"/>
              <a:t>Δειγματολήπτες (μαχαιρίδια, κουτάλια, λαβίδες, ειδικοί δειγματολήπτες τροφίμων &amp; αποστειρωμένοι όταν απαιτείται</a:t>
            </a:r>
            <a:r>
              <a:rPr lang="el-GR" altLang="el-GR" sz="2400" dirty="0" smtClean="0"/>
              <a:t>).</a:t>
            </a:r>
            <a:endParaRPr lang="el-GR" altLang="el-GR" sz="2400" dirty="0"/>
          </a:p>
        </p:txBody>
      </p:sp>
      <p:pic>
        <p:nvPicPr>
          <p:cNvPr id="12" name="Picture 6" descr="Εικόνα, Κουτάλι δειγματοληψί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509418"/>
            <a:ext cx="26654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Εικόνα 2, αεροστεγές σακούλα δειγματοληψία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452268"/>
            <a:ext cx="266382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Εικόνα 3, ειδικός δειγματολήπτης τροφίμων."/>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228184" y="4436393"/>
            <a:ext cx="2592387" cy="1512887"/>
          </a:xfrm>
          <a:prstGeom prst="rect">
            <a:avLst/>
          </a:prstGeom>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Εξοπλισμός δειγματοληψίας </a:t>
            </a:r>
            <a:r>
              <a:rPr lang="el-GR" altLang="el-GR" dirty="0" smtClean="0"/>
              <a:t>(2 </a:t>
            </a:r>
            <a:r>
              <a:rPr lang="el-GR" altLang="el-GR" dirty="0"/>
              <a:t>από 2)</a:t>
            </a:r>
            <a:endParaRPr lang="el-GR" dirty="0"/>
          </a:p>
        </p:txBody>
      </p:sp>
      <p:sp>
        <p:nvSpPr>
          <p:cNvPr id="2" name="Ορθογώνιο 1" descr="Μέσα σήμανσης δείγματος (ιχνηλασιμότητα),&#10;&#10;Μέσα σφράγισης (δειγμάτων όπου απαιτείται), &#10;&#10;Μέσα συντήρησης &amp; μεταφοράς δείγματος (παγοκύστεις, ισοθερμικά δοχεία και λοιπά).&#10;"/>
          <p:cNvSpPr/>
          <p:nvPr/>
        </p:nvSpPr>
        <p:spPr>
          <a:xfrm>
            <a:off x="467544" y="980728"/>
            <a:ext cx="8280920" cy="2308324"/>
          </a:xfrm>
          <a:prstGeom prst="rect">
            <a:avLst/>
          </a:prstGeom>
        </p:spPr>
        <p:txBody>
          <a:bodyPr wrap="square">
            <a:spAutoFit/>
          </a:bodyPr>
          <a:lstStyle/>
          <a:p>
            <a:pPr marL="342900" indent="-342900">
              <a:buFont typeface="Arial" panose="020B0604020202020204" pitchFamily="34" charset="0"/>
              <a:buChar char="•"/>
            </a:pPr>
            <a:r>
              <a:rPr lang="el-GR" altLang="el-GR" sz="2400" dirty="0"/>
              <a:t>Μέσα σήμανσης δείγματος (</a:t>
            </a:r>
            <a:r>
              <a:rPr lang="el-GR" altLang="el-GR" sz="2400" dirty="0" err="1"/>
              <a:t>ιχνηλασιμότητα</a:t>
            </a:r>
            <a:r>
              <a:rPr lang="el-GR" altLang="el-GR" sz="2400" dirty="0" smtClean="0"/>
              <a:t>),</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Μέσα σφράγισης (δειγμάτων όπου απαιτείται</a:t>
            </a:r>
            <a:r>
              <a:rPr lang="el-GR" altLang="el-GR" sz="2400" dirty="0" smtClean="0"/>
              <a:t>), </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Μέσα συντήρησης &amp; μεταφοράς δείγματος (</a:t>
            </a:r>
            <a:r>
              <a:rPr lang="el-GR" altLang="el-GR" sz="2400" dirty="0" err="1"/>
              <a:t>παγοκύστεις</a:t>
            </a:r>
            <a:r>
              <a:rPr lang="el-GR" altLang="el-GR" sz="2400" dirty="0"/>
              <a:t>, ισοθερμικά δοχεία κλπ</a:t>
            </a:r>
            <a:r>
              <a:rPr lang="el-GR" altLang="el-GR" sz="2400" dirty="0" smtClean="0"/>
              <a:t>).</a:t>
            </a:r>
            <a:endParaRPr lang="el-GR" altLang="el-GR" sz="2400" dirty="0"/>
          </a:p>
        </p:txBody>
      </p:sp>
      <p:pic>
        <p:nvPicPr>
          <p:cNvPr id="10" name="Picture 5" descr="Εικόνα 1, ισοθερμικό δοχεί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573016"/>
            <a:ext cx="3060340" cy="20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502" y="3573016"/>
            <a:ext cx="3153131" cy="194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435280" cy="1224136"/>
          </a:xfrm>
        </p:spPr>
        <p:txBody>
          <a:bodyPr>
            <a:noAutofit/>
          </a:bodyPr>
          <a:lstStyle/>
          <a:p>
            <a:r>
              <a:rPr lang="el-GR" sz="4000" dirty="0"/>
              <a:t>Προβλήματα &amp; </a:t>
            </a:r>
            <a:r>
              <a:rPr lang="el-GR" sz="4000" dirty="0" smtClean="0"/>
              <a:t>Λάθη Δειγματοληψίας</a:t>
            </a:r>
            <a:r>
              <a:rPr lang="el-GR" sz="4000" dirty="0"/>
              <a:t/>
            </a:r>
            <a:br>
              <a:rPr lang="el-GR" sz="4000" dirty="0"/>
            </a:br>
            <a:r>
              <a:rPr lang="el-GR" sz="4000" dirty="0"/>
              <a:t>(1 από 3) </a:t>
            </a:r>
          </a:p>
        </p:txBody>
      </p:sp>
      <p:sp>
        <p:nvSpPr>
          <p:cNvPr id="23" name="Rectangle 3"/>
          <p:cNvSpPr>
            <a:spLocks noGrp="1" noChangeArrowheads="1"/>
          </p:cNvSpPr>
          <p:nvPr>
            <p:ph idx="1"/>
            <p:custDataLst>
              <p:tags r:id="rId3"/>
            </p:custDataLst>
          </p:nvPr>
        </p:nvSpPr>
        <p:spPr>
          <a:xfrm>
            <a:off x="457200" y="1196752"/>
            <a:ext cx="8229600" cy="576064"/>
          </a:xfrm>
        </p:spPr>
        <p:txBody>
          <a:bodyPr>
            <a:noAutofit/>
          </a:bodyPr>
          <a:lstStyle/>
          <a:p>
            <a:r>
              <a:rPr lang="el-GR" altLang="el-GR" sz="2400" dirty="0"/>
              <a:t>Αβεβαιότητα </a:t>
            </a:r>
            <a:r>
              <a:rPr lang="el-GR" altLang="el-GR" sz="2400" dirty="0" smtClean="0"/>
              <a:t>αποτελέσματος.</a:t>
            </a:r>
            <a:endParaRPr lang="el-GR" altLang="el-GR" sz="2400" dirty="0"/>
          </a:p>
        </p:txBody>
      </p:sp>
      <p:grpSp>
        <p:nvGrpSpPr>
          <p:cNvPr id="2" name="Ομάδα 1" descr="Σχήμα, Η ετερογένεια του γάλακτος σε συνδυασμό με την αβεβαιότητα της δειγματοληψίας και της ανάλυσης, οδηγούν σε αβέβαιη μέτρηση και κατά συνέπεια σε αβέβαιη απόφαση σχετικά με το δείγμα. "/>
          <p:cNvGrpSpPr/>
          <p:nvPr/>
        </p:nvGrpSpPr>
        <p:grpSpPr>
          <a:xfrm>
            <a:off x="743588" y="1916113"/>
            <a:ext cx="7798649" cy="3326932"/>
            <a:chOff x="743588" y="1916113"/>
            <a:chExt cx="7798649" cy="3326932"/>
          </a:xfrm>
        </p:grpSpPr>
        <p:sp>
          <p:nvSpPr>
            <p:cNvPr id="6" name="Rectangle 3" descr="."/>
            <p:cNvSpPr>
              <a:spLocks noChangeArrowheads="1"/>
            </p:cNvSpPr>
            <p:nvPr/>
          </p:nvSpPr>
          <p:spPr bwMode="auto">
            <a:xfrm>
              <a:off x="743588" y="1916113"/>
              <a:ext cx="1578023" cy="518644"/>
            </a:xfrm>
            <a:prstGeom prst="rect">
              <a:avLst/>
            </a:prstGeom>
            <a:solidFill>
              <a:srgbClr val="FFFF66"/>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b="1" dirty="0">
                  <a:solidFill>
                    <a:srgbClr val="CC0000"/>
                  </a:solidFill>
                </a:rPr>
                <a:t>Ετερογένεια </a:t>
              </a:r>
            </a:p>
            <a:p>
              <a:pPr algn="ctr"/>
              <a:r>
                <a:rPr lang="el-GR" altLang="el-GR" b="1" dirty="0">
                  <a:solidFill>
                    <a:srgbClr val="CC0000"/>
                  </a:solidFill>
                </a:rPr>
                <a:t>τροφίμου</a:t>
              </a:r>
              <a:endParaRPr lang="el-GR" altLang="el-GR" dirty="0">
                <a:solidFill>
                  <a:srgbClr val="CC0000"/>
                </a:solidFill>
              </a:endParaRPr>
            </a:p>
          </p:txBody>
        </p:sp>
        <p:sp>
          <p:nvSpPr>
            <p:cNvPr id="7" name="Rectangle 4" descr="."/>
            <p:cNvSpPr>
              <a:spLocks noChangeArrowheads="1"/>
            </p:cNvSpPr>
            <p:nvPr/>
          </p:nvSpPr>
          <p:spPr bwMode="auto">
            <a:xfrm>
              <a:off x="815025" y="3357563"/>
              <a:ext cx="1471431" cy="518644"/>
            </a:xfrm>
            <a:prstGeom prst="rect">
              <a:avLst/>
            </a:prstGeom>
            <a:solidFill>
              <a:srgbClr val="FFFF66"/>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b="1" dirty="0">
                  <a:solidFill>
                    <a:srgbClr val="CC0000"/>
                  </a:solidFill>
                </a:rPr>
                <a:t>Αβεβαιότητα </a:t>
              </a:r>
            </a:p>
            <a:p>
              <a:pPr algn="ctr"/>
              <a:r>
                <a:rPr lang="el-GR" altLang="el-GR" b="1" dirty="0">
                  <a:solidFill>
                    <a:srgbClr val="CC0000"/>
                  </a:solidFill>
                </a:rPr>
                <a:t>δειγματοληψίας</a:t>
              </a:r>
            </a:p>
          </p:txBody>
        </p:sp>
        <p:sp>
          <p:nvSpPr>
            <p:cNvPr id="8" name="Rectangle 5" descr="."/>
            <p:cNvSpPr>
              <a:spLocks noChangeArrowheads="1"/>
            </p:cNvSpPr>
            <p:nvPr/>
          </p:nvSpPr>
          <p:spPr bwMode="auto">
            <a:xfrm>
              <a:off x="815025" y="4724401"/>
              <a:ext cx="1524727" cy="518644"/>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b="1" dirty="0">
                  <a:solidFill>
                    <a:srgbClr val="CC0000"/>
                  </a:solidFill>
                </a:rPr>
                <a:t>Αβεβαιότητα </a:t>
              </a:r>
            </a:p>
            <a:p>
              <a:pPr algn="ctr"/>
              <a:r>
                <a:rPr lang="el-GR" altLang="el-GR" b="1" dirty="0">
                  <a:solidFill>
                    <a:srgbClr val="CC0000"/>
                  </a:solidFill>
                </a:rPr>
                <a:t>ανάλυσης</a:t>
              </a:r>
              <a:r>
                <a:rPr lang="el-GR" altLang="el-GR" dirty="0"/>
                <a:t> </a:t>
              </a:r>
            </a:p>
          </p:txBody>
        </p:sp>
        <p:sp>
          <p:nvSpPr>
            <p:cNvPr id="9" name="AutoShape 6" descr="."/>
            <p:cNvSpPr>
              <a:spLocks noChangeArrowheads="1"/>
            </p:cNvSpPr>
            <p:nvPr/>
          </p:nvSpPr>
          <p:spPr bwMode="auto">
            <a:xfrm>
              <a:off x="2555776" y="3213671"/>
              <a:ext cx="997560" cy="777252"/>
            </a:xfrm>
            <a:prstGeom prst="rightArrow">
              <a:avLst>
                <a:gd name="adj1" fmla="val 50000"/>
                <a:gd name="adj2" fmla="val 39568"/>
              </a:avLst>
            </a:prstGeom>
            <a:solidFill>
              <a:srgbClr val="FFFF66"/>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l-GR" altLang="el-GR"/>
            </a:p>
          </p:txBody>
        </p:sp>
        <p:sp>
          <p:nvSpPr>
            <p:cNvPr id="10" name="Oval 7" descr="."/>
            <p:cNvSpPr>
              <a:spLocks noChangeArrowheads="1"/>
            </p:cNvSpPr>
            <p:nvPr/>
          </p:nvSpPr>
          <p:spPr bwMode="auto">
            <a:xfrm>
              <a:off x="4067075" y="2953189"/>
              <a:ext cx="1260564" cy="1555931"/>
            </a:xfrm>
            <a:prstGeom prst="ellipse">
              <a:avLst/>
            </a:prstGeom>
            <a:solidFill>
              <a:srgbClr val="FFFF66"/>
            </a:solidFill>
            <a:ln w="9525">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b="1" dirty="0">
                  <a:solidFill>
                    <a:srgbClr val="CC0000"/>
                  </a:solidFill>
                </a:rPr>
                <a:t>Αβεβαιότητα </a:t>
              </a:r>
            </a:p>
            <a:p>
              <a:pPr algn="ctr"/>
              <a:r>
                <a:rPr lang="el-GR" altLang="el-GR" b="1" dirty="0">
                  <a:solidFill>
                    <a:srgbClr val="CC0000"/>
                  </a:solidFill>
                </a:rPr>
                <a:t>μέτρησης</a:t>
              </a:r>
              <a:r>
                <a:rPr lang="el-GR" altLang="el-GR" b="1" dirty="0"/>
                <a:t> </a:t>
              </a:r>
            </a:p>
          </p:txBody>
        </p:sp>
        <p:sp>
          <p:nvSpPr>
            <p:cNvPr id="11" name="AutoShape 8" descr="."/>
            <p:cNvSpPr>
              <a:spLocks noChangeArrowheads="1"/>
            </p:cNvSpPr>
            <p:nvPr/>
          </p:nvSpPr>
          <p:spPr bwMode="auto">
            <a:xfrm>
              <a:off x="6011762" y="3313551"/>
              <a:ext cx="841149" cy="777252"/>
            </a:xfrm>
            <a:prstGeom prst="rightArrow">
              <a:avLst>
                <a:gd name="adj1" fmla="val 50000"/>
                <a:gd name="adj2" fmla="val 33364"/>
              </a:avLst>
            </a:prstGeom>
            <a:solidFill>
              <a:srgbClr val="FFFF66"/>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l-GR" altLang="el-GR"/>
            </a:p>
          </p:txBody>
        </p:sp>
        <p:sp>
          <p:nvSpPr>
            <p:cNvPr id="12" name="AutoShape 9" descr="."/>
            <p:cNvSpPr>
              <a:spLocks noChangeArrowheads="1"/>
            </p:cNvSpPr>
            <p:nvPr/>
          </p:nvSpPr>
          <p:spPr bwMode="auto">
            <a:xfrm>
              <a:off x="7307162" y="3069209"/>
              <a:ext cx="1235075" cy="1295896"/>
            </a:xfrm>
            <a:prstGeom prst="flowChartPreparation">
              <a:avLst/>
            </a:prstGeom>
            <a:solidFill>
              <a:srgbClr val="FFFF66"/>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b="1" dirty="0">
                  <a:solidFill>
                    <a:srgbClr val="CC0000"/>
                  </a:solidFill>
                </a:rPr>
                <a:t>Αβεβαιότητα </a:t>
              </a:r>
            </a:p>
            <a:p>
              <a:pPr algn="ctr"/>
              <a:r>
                <a:rPr lang="el-GR" altLang="el-GR" b="1" dirty="0">
                  <a:solidFill>
                    <a:srgbClr val="CC0000"/>
                  </a:solidFill>
                </a:rPr>
                <a:t>απόφασης</a:t>
              </a:r>
              <a:r>
                <a:rPr lang="el-GR" altLang="el-GR" b="1" dirty="0"/>
                <a:t> </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633060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Προβλήματα &amp; Λάθη  Δειγματοληψίας</a:t>
            </a:r>
            <a:br>
              <a:rPr lang="el-GR" dirty="0"/>
            </a:br>
            <a:r>
              <a:rPr lang="el-GR" dirty="0" smtClean="0"/>
              <a:t>(2 </a:t>
            </a:r>
            <a:r>
              <a:rPr lang="el-GR" dirty="0"/>
              <a:t>από 3) </a:t>
            </a:r>
          </a:p>
        </p:txBody>
      </p:sp>
      <p:sp>
        <p:nvSpPr>
          <p:cNvPr id="6" name="2 - Θέση περιεχομένου"/>
          <p:cNvSpPr>
            <a:spLocks noGrp="1"/>
          </p:cNvSpPr>
          <p:nvPr>
            <p:ph sz="quarter" idx="1"/>
          </p:nvPr>
        </p:nvSpPr>
        <p:spPr>
          <a:xfrm>
            <a:off x="612648" y="1772816"/>
            <a:ext cx="8153400" cy="3600400"/>
          </a:xfrm>
        </p:spPr>
        <p:txBody>
          <a:bodyPr>
            <a:noAutofit/>
          </a:bodyPr>
          <a:lstStyle/>
          <a:p>
            <a:pPr marL="0" indent="0">
              <a:buNone/>
            </a:pPr>
            <a:r>
              <a:rPr lang="el-GR" altLang="el-GR" sz="2400" dirty="0"/>
              <a:t>Συνήθη προβλήματα </a:t>
            </a:r>
            <a:r>
              <a:rPr lang="el-GR" altLang="el-GR" sz="2400" dirty="0" smtClean="0"/>
              <a:t>δειγματοληψίας.</a:t>
            </a:r>
          </a:p>
          <a:p>
            <a:pPr>
              <a:buFont typeface="Wingdings" pitchFamily="2" charset="2"/>
              <a:buNone/>
            </a:pPr>
            <a:endParaRPr lang="el-GR" altLang="el-GR" sz="2400" dirty="0"/>
          </a:p>
          <a:p>
            <a:r>
              <a:rPr lang="el-GR" altLang="el-GR" sz="2400" dirty="0"/>
              <a:t>Μέγεθος δείγματος (αντιπροσωπευτικότητα</a:t>
            </a:r>
            <a:r>
              <a:rPr lang="el-GR" altLang="el-GR" sz="2400" dirty="0" smtClean="0"/>
              <a:t>),</a:t>
            </a:r>
            <a:endParaRPr lang="el-GR" altLang="el-GR" sz="2400" dirty="0"/>
          </a:p>
          <a:p>
            <a:pPr>
              <a:buFont typeface="Wingdings" pitchFamily="2" charset="2"/>
              <a:buNone/>
            </a:pPr>
            <a:endParaRPr lang="el-GR" altLang="el-GR" sz="2400" dirty="0"/>
          </a:p>
          <a:p>
            <a:r>
              <a:rPr lang="el-GR" altLang="el-GR" sz="2400" dirty="0" smtClean="0"/>
              <a:t>Επιμόλυνση,</a:t>
            </a:r>
            <a:endParaRPr lang="el-GR" altLang="el-GR" sz="2400" dirty="0"/>
          </a:p>
          <a:p>
            <a:pPr>
              <a:buFont typeface="Wingdings" pitchFamily="2" charset="2"/>
              <a:buNone/>
            </a:pPr>
            <a:endParaRPr lang="el-GR" altLang="el-GR" sz="2400" dirty="0"/>
          </a:p>
          <a:p>
            <a:r>
              <a:rPr lang="el-GR" altLang="el-GR" sz="2400" dirty="0"/>
              <a:t>Μεταφορά και συντήρηση </a:t>
            </a:r>
            <a:r>
              <a:rPr lang="el-GR" altLang="el-GR" sz="2400" dirty="0" smtClean="0"/>
              <a:t>δείγματος. </a:t>
            </a:r>
            <a:endParaRPr lang="el-GR" altLang="el-GR" sz="2400" dirty="0"/>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Προβλήματα &amp; Λάθη  Δειγματοληψίας</a:t>
            </a:r>
            <a:br>
              <a:rPr lang="el-GR" dirty="0"/>
            </a:br>
            <a:r>
              <a:rPr lang="el-GR" dirty="0" smtClean="0"/>
              <a:t>(3 </a:t>
            </a:r>
            <a:r>
              <a:rPr lang="el-GR" dirty="0"/>
              <a:t>από 3) </a:t>
            </a:r>
          </a:p>
        </p:txBody>
      </p:sp>
      <p:sp>
        <p:nvSpPr>
          <p:cNvPr id="2" name="Ορθογώνιο 1"/>
          <p:cNvSpPr/>
          <p:nvPr/>
        </p:nvSpPr>
        <p:spPr>
          <a:xfrm>
            <a:off x="467544" y="1916832"/>
            <a:ext cx="8208912" cy="3108543"/>
          </a:xfrm>
          <a:prstGeom prst="rect">
            <a:avLst/>
          </a:prstGeom>
        </p:spPr>
        <p:txBody>
          <a:bodyPr wrap="square">
            <a:spAutoFit/>
          </a:bodyPr>
          <a:lstStyle/>
          <a:p>
            <a:r>
              <a:rPr lang="el-GR" sz="2800" dirty="0" smtClean="0"/>
              <a:t>Επιτυχημένη </a:t>
            </a:r>
            <a:r>
              <a:rPr lang="el-GR" sz="2800" dirty="0"/>
              <a:t>Δειγματοληψία </a:t>
            </a:r>
            <a:r>
              <a:rPr lang="el-GR" sz="2800" dirty="0" smtClean="0"/>
              <a:t>Τροφίμων.  </a:t>
            </a:r>
            <a:r>
              <a:rPr lang="el-GR" sz="2800" dirty="0"/>
              <a:t/>
            </a:r>
            <a:br>
              <a:rPr lang="el-GR" sz="2800" dirty="0"/>
            </a:br>
            <a:endParaRPr lang="el-GR" sz="2800" dirty="0" smtClean="0"/>
          </a:p>
          <a:p>
            <a:pPr marL="457200" indent="-457200">
              <a:buFont typeface="Arial" panose="020B0604020202020204" pitchFamily="34" charset="0"/>
              <a:buChar char="•"/>
            </a:pPr>
            <a:r>
              <a:rPr lang="el-GR" altLang="el-GR" sz="2800" dirty="0"/>
              <a:t>Γνώση </a:t>
            </a:r>
            <a:r>
              <a:rPr lang="el-GR" altLang="el-GR" sz="2800" dirty="0" smtClean="0"/>
              <a:t>νομοθεσίας,</a:t>
            </a:r>
          </a:p>
          <a:p>
            <a:pPr marL="457200" indent="-457200">
              <a:buFont typeface="Arial" panose="020B0604020202020204" pitchFamily="34" charset="0"/>
              <a:buChar char="•"/>
            </a:pPr>
            <a:endParaRPr lang="el-GR" altLang="el-GR" sz="2800" dirty="0"/>
          </a:p>
          <a:p>
            <a:pPr marL="457200" indent="-457200">
              <a:buFont typeface="Arial" panose="020B0604020202020204" pitchFamily="34" charset="0"/>
              <a:buChar char="•"/>
            </a:pPr>
            <a:r>
              <a:rPr lang="el-GR" altLang="el-GR" sz="2800" dirty="0"/>
              <a:t>Πλάνο </a:t>
            </a:r>
            <a:r>
              <a:rPr lang="el-GR" altLang="el-GR" sz="2800" dirty="0" smtClean="0"/>
              <a:t>δειγματοληψίας,</a:t>
            </a:r>
          </a:p>
          <a:p>
            <a:pPr marL="457200" indent="-457200">
              <a:buFont typeface="Arial" panose="020B0604020202020204" pitchFamily="34" charset="0"/>
              <a:buChar char="•"/>
            </a:pPr>
            <a:endParaRPr lang="el-GR" altLang="el-GR" sz="2800" dirty="0"/>
          </a:p>
          <a:p>
            <a:pPr marL="457200" indent="-457200">
              <a:buFont typeface="Arial" panose="020B0604020202020204" pitchFamily="34" charset="0"/>
              <a:buChar char="•"/>
            </a:pPr>
            <a:r>
              <a:rPr lang="el-GR" altLang="el-GR" sz="2800" dirty="0"/>
              <a:t>Τήρηση κανόνων </a:t>
            </a:r>
            <a:r>
              <a:rPr lang="el-GR" altLang="el-GR" sz="2800" dirty="0" smtClean="0"/>
              <a:t>δειγματοληψίας. </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Γάλα, κρέμα, τυρόγαλα και </a:t>
            </a:r>
            <a:r>
              <a:rPr lang="el-GR" altLang="el-GR" dirty="0" smtClean="0"/>
              <a:t>βουτυρόγαλα (1 από 4)</a:t>
            </a:r>
            <a:endParaRPr lang="el-GR" dirty="0"/>
          </a:p>
        </p:txBody>
      </p:sp>
      <p:sp>
        <p:nvSpPr>
          <p:cNvPr id="2" name="Ορθογώνιο 1" descr="Αναδευτήρες: διαφόρων μεγεθών και σχημάτων για την ομογενοποίηση του δείγματος, δεδομένου ότι τα λιποσφαίρια έχουν την τάση να συγκεντρώνονται στην επιφάνεια.  Ο πιο χαρακτηριστικός αναδευτήρας αποτελείται από μια μεταλλική ράβδο, που στο ένα άκρο της έχει μια λαβή για την συγκράτηση και στο άλλο ένα διάτρητο δίσκο διαμέτρου περίπου δεκαπέντε εκατοστά. &#10;"/>
          <p:cNvSpPr/>
          <p:nvPr/>
        </p:nvSpPr>
        <p:spPr>
          <a:xfrm>
            <a:off x="539552" y="1268760"/>
            <a:ext cx="8136904" cy="2677656"/>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t>Αναδευτήρες</a:t>
            </a:r>
            <a:r>
              <a:rPr lang="el-GR" altLang="el-GR" sz="2400" dirty="0"/>
              <a:t>: διαφόρων μεγεθών και σχημάτων</a:t>
            </a:r>
            <a:r>
              <a:rPr lang="en-US" altLang="el-GR" sz="2400" dirty="0"/>
              <a:t> </a:t>
            </a:r>
            <a:r>
              <a:rPr lang="el-GR" altLang="el-GR" sz="2400" dirty="0"/>
              <a:t>για την </a:t>
            </a:r>
            <a:r>
              <a:rPr lang="el-GR" altLang="el-GR" sz="2400" dirty="0" err="1"/>
              <a:t>ομογενοποίηση</a:t>
            </a:r>
            <a:r>
              <a:rPr lang="el-GR" altLang="el-GR" sz="2400" dirty="0"/>
              <a:t> του δείγματος, δεδομένου ότι τα </a:t>
            </a:r>
            <a:r>
              <a:rPr lang="el-GR" altLang="el-GR" sz="2400" dirty="0" err="1"/>
              <a:t>λιποσφαίρια</a:t>
            </a:r>
            <a:r>
              <a:rPr lang="el-GR" altLang="el-GR" sz="2400" dirty="0"/>
              <a:t> έχουν την τάση να συγκεντρώνονται στην επιφάνεια.  Ο πιο χαρακτηριστικός αναδευτήρας αποτελείται από μια μεταλλική ράβδο, που στο ένα άκρο της έχει μια λαβή για την συγκράτηση και στο άλλο ένα διάτρητο δίσκο διαμέτρου περίπου </a:t>
            </a:r>
            <a:r>
              <a:rPr lang="el-GR" altLang="el-GR" sz="2400" dirty="0" smtClean="0"/>
              <a:t>15εκ. </a:t>
            </a:r>
            <a:endParaRPr lang="el-GR" altLang="el-GR" sz="2400" dirty="0"/>
          </a:p>
        </p:txBody>
      </p:sp>
      <p:pic>
        <p:nvPicPr>
          <p:cNvPr id="10" name="Picture 16" descr="Εικόνα, χαρακτηριστικός αναδευτήρας. Αποτελείται από μια μεταλλική ράβδο, που στο ένα άκρο της έχει μια λαβή για την συγκράτηση και στο άλλο ένα διάτρητο δίσκο διαμέτρου περίπου 15εκ.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015" y="4077072"/>
            <a:ext cx="69119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Γάλα, κρέμα, τυρόγαλα και βουτυρόγαλα </a:t>
            </a:r>
            <a:r>
              <a:rPr lang="el-GR" altLang="el-GR" dirty="0" smtClean="0"/>
              <a:t>(2 </a:t>
            </a:r>
            <a:r>
              <a:rPr lang="el-GR" altLang="el-GR" dirty="0"/>
              <a:t>από 4)</a:t>
            </a:r>
            <a:endParaRPr lang="el-GR" dirty="0"/>
          </a:p>
        </p:txBody>
      </p:sp>
      <p:sp>
        <p:nvSpPr>
          <p:cNvPr id="2" name="Ορθογώνιο 1"/>
          <p:cNvSpPr/>
          <p:nvPr/>
        </p:nvSpPr>
        <p:spPr>
          <a:xfrm>
            <a:off x="467544" y="1340768"/>
            <a:ext cx="8208912" cy="1569660"/>
          </a:xfrm>
          <a:prstGeom prst="rect">
            <a:avLst/>
          </a:prstGeom>
        </p:spPr>
        <p:txBody>
          <a:bodyPr wrap="square">
            <a:spAutoFit/>
          </a:bodyPr>
          <a:lstStyle/>
          <a:p>
            <a:pPr marL="285750" indent="-285750" algn="just">
              <a:buFont typeface="Arial" panose="020B0604020202020204" pitchFamily="34" charset="0"/>
              <a:buChar char="•"/>
            </a:pPr>
            <a:r>
              <a:rPr lang="el-GR" altLang="el-GR" sz="2400" dirty="0"/>
              <a:t>Δειγματολήπτες για την συλλογή της απαιτούμενης ποσότητας του γάλακτος. Οι δειγματολήπτες γάλακτος αποτελούνται από μια λεπτή μεταλλική ράβδο, με λαβή και υποδοχέα</a:t>
            </a:r>
          </a:p>
        </p:txBody>
      </p:sp>
      <p:pic>
        <p:nvPicPr>
          <p:cNvPr id="10" name="Picture 4" descr="Εικόνα, διάφοροι δειγματολήπτε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637879"/>
            <a:ext cx="54006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Γάλα, κρέμα, τυρόγαλα και βουτυρόγαλα </a:t>
            </a:r>
            <a:r>
              <a:rPr lang="el-GR" altLang="el-GR" dirty="0" smtClean="0"/>
              <a:t>(3 </a:t>
            </a:r>
            <a:r>
              <a:rPr lang="el-GR" altLang="el-GR" dirty="0"/>
              <a:t>από 4)</a:t>
            </a:r>
            <a:endParaRPr lang="el-GR" dirty="0"/>
          </a:p>
        </p:txBody>
      </p:sp>
      <p:sp>
        <p:nvSpPr>
          <p:cNvPr id="10" name="Rectangle 17" descr="Φιαλίδια δειγματοληψίας γάλακτος για την τοποθέτηση της ποσότητας που λαμβάνεται.&#10;Η ποσότητα πρέπει να είναι περίπου στα τρία τέταρτα του όγκου του φιαλιδίου για να διευκολύνεται η ανάμειξη αλλά και για να μην υπάρχει κίνδυνος αποβουτύρωσης. &#10;Το φιαλίδιο πρέπει να φέρει χώρο για την σήμανση είτε με ανεξίτηλο μαρκαδόρο, είτε με αυτοκόλλητη ετικέτα.&#10;"/>
          <p:cNvSpPr txBox="1">
            <a:spLocks noChangeArrowheads="1"/>
          </p:cNvSpPr>
          <p:nvPr/>
        </p:nvSpPr>
        <p:spPr>
          <a:xfrm>
            <a:off x="395536" y="1412106"/>
            <a:ext cx="4752156" cy="46091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Symbol" pitchFamily="18" charset="2"/>
              <a:buChar char=""/>
            </a:pPr>
            <a:r>
              <a:rPr lang="el-GR" altLang="el-GR" sz="2400" dirty="0" smtClean="0"/>
              <a:t>Φιαλίδια δειγματοληψίας γάλακτος για την τοποθέτηση της ποσότητας που λαμβάνεται.</a:t>
            </a:r>
          </a:p>
          <a:p>
            <a:pPr>
              <a:lnSpc>
                <a:spcPct val="90000"/>
              </a:lnSpc>
              <a:buFont typeface="Symbol" pitchFamily="18" charset="2"/>
              <a:buChar char=""/>
            </a:pPr>
            <a:r>
              <a:rPr lang="el-GR" altLang="el-GR" sz="2400" dirty="0" smtClean="0"/>
              <a:t>Η ποσότητα πρέπει να είναι περίπου στα ¾ του όγκου του φιαλιδίου για να διευκολύνεται η ανάμειξη αλλά και για να μην υπάρχει κίνδυνος αποβουτύρωσης. </a:t>
            </a:r>
          </a:p>
          <a:p>
            <a:pPr>
              <a:lnSpc>
                <a:spcPct val="90000"/>
              </a:lnSpc>
              <a:buFont typeface="Symbol" pitchFamily="18" charset="2"/>
              <a:buChar char=""/>
            </a:pPr>
            <a:r>
              <a:rPr lang="el-GR" altLang="el-GR" sz="2400" dirty="0" smtClean="0"/>
              <a:t>Το φιαλίδιο πρέπει να φέρει χώρο για την σήμανση είτε με ανεξίτηλο μαρκαδόρο, είτε με αυτοκόλλητη ετικέτα.</a:t>
            </a:r>
          </a:p>
        </p:txBody>
      </p:sp>
      <p:pic>
        <p:nvPicPr>
          <p:cNvPr id="8" name="Picture 15" descr="Εικόνα, Φιαλίδια δειγματοληψί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412106"/>
            <a:ext cx="3600400" cy="482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Γάλα, κρέμα, τυρόγαλα και βουτυρόγαλα </a:t>
            </a:r>
            <a:r>
              <a:rPr lang="el-GR" altLang="el-GR" dirty="0" smtClean="0"/>
              <a:t>(4 </a:t>
            </a:r>
            <a:r>
              <a:rPr lang="el-GR" altLang="el-GR" dirty="0"/>
              <a:t>από 4)</a:t>
            </a:r>
            <a:endParaRPr lang="el-GR" dirty="0"/>
          </a:p>
        </p:txBody>
      </p:sp>
      <p:sp>
        <p:nvSpPr>
          <p:cNvPr id="2" name="Ορθογώνιο 1" descr="Τεχνική:&#10;Ανάδευση: Προϋπόθεση της επιτυχούς δειγματοληψίας είναι η καλή ανάδευση όλων των ρευστών προϊόντων προκειμένου να εξασφαλιστεί λήψη δείγματος από ένα ομοιογενές, κατά το δυνατό προϊόν.&#10;Ιδιαίτερη προσοχή απαιτείται όταν το δείγμα που θα ληφθεί προέρχεται από μεγάλο όγκο προϊόντος. &#10;Στην περίπτωση αυτή, απαιτείται σχολαστική ανάμειξη για αρκετό χρόνο. &#10;Γενικά αποφεύγουμε τη δημιουργία αφρού. &#10;Λήψη δείγματος: Λαμβάνουμε δείγμα με τον κατάλληλο δειγματολήπτη και τοποθετούμε στο φιαλίδιο δειγματοληψίας. &#10;Συνήθως απαιτούνται πεντακόσια ml για μια πλήρη εξέταση γάλακτος ή περίπου διακόσια ml για αναλύσεις ρουτίνας.&#10;"/>
          <p:cNvSpPr/>
          <p:nvPr/>
        </p:nvSpPr>
        <p:spPr>
          <a:xfrm>
            <a:off x="467544" y="1196752"/>
            <a:ext cx="8208912" cy="5262979"/>
          </a:xfrm>
          <a:prstGeom prst="rect">
            <a:avLst/>
          </a:prstGeom>
        </p:spPr>
        <p:txBody>
          <a:bodyPr wrap="square">
            <a:spAutoFit/>
          </a:bodyPr>
          <a:lstStyle/>
          <a:p>
            <a:pPr marL="342900" indent="-342900">
              <a:buFont typeface="Wingdings" panose="05000000000000000000" pitchFamily="2" charset="2"/>
              <a:buChar char="§"/>
            </a:pPr>
            <a:r>
              <a:rPr lang="el-GR" sz="2400" dirty="0"/>
              <a:t>Τεχνική</a:t>
            </a:r>
            <a:r>
              <a:rPr lang="el-GR" sz="2400" dirty="0" smtClean="0"/>
              <a:t>:</a:t>
            </a:r>
            <a:endParaRPr lang="el-GR" altLang="el-GR" sz="2400" dirty="0" smtClean="0"/>
          </a:p>
          <a:p>
            <a:r>
              <a:rPr lang="el-GR" altLang="el-GR" sz="2400" dirty="0" smtClean="0"/>
              <a:t>Ανάδευση</a:t>
            </a:r>
            <a:r>
              <a:rPr lang="el-GR" altLang="el-GR" sz="2400" dirty="0"/>
              <a:t>: Προϋπόθεση της επιτυχούς δειγματοληψίας είναι η καλή ανάδευση όλων των ρευστών προϊόντων προκειμένου να εξασφαλιστεί λήψη δείγματος από ένα ομοιογενές, κατά το δυνατό προϊόν.</a:t>
            </a:r>
          </a:p>
          <a:p>
            <a:pPr>
              <a:buFont typeface="Wingdings" pitchFamily="2" charset="2"/>
              <a:buChar char="Ø"/>
            </a:pPr>
            <a:r>
              <a:rPr lang="el-GR" altLang="el-GR" sz="2400" dirty="0"/>
              <a:t>Ιδιαίτερη προσοχή απαιτείται όταν το δείγμα που θα ληφθεί προέρχεται από μεγάλο όγκο προϊόντος. </a:t>
            </a:r>
          </a:p>
          <a:p>
            <a:pPr>
              <a:buFont typeface="Wingdings" pitchFamily="2" charset="2"/>
              <a:buChar char="Ø"/>
            </a:pPr>
            <a:r>
              <a:rPr lang="el-GR" altLang="el-GR" sz="2400" dirty="0"/>
              <a:t>Στην περίπτωση αυτή, απαιτείται σχολαστική ανάμειξη για αρκετό χρόνο. </a:t>
            </a:r>
          </a:p>
          <a:p>
            <a:pPr>
              <a:buFont typeface="Wingdings" pitchFamily="2" charset="2"/>
              <a:buChar char="Ø"/>
            </a:pPr>
            <a:r>
              <a:rPr lang="el-GR" altLang="el-GR" sz="2400" dirty="0"/>
              <a:t>Γενικά αποφεύγουμε τη δημιουργία αφρού. </a:t>
            </a:r>
            <a:endParaRPr lang="en-US" altLang="el-GR" sz="2400" dirty="0"/>
          </a:p>
          <a:p>
            <a:r>
              <a:rPr lang="el-GR" altLang="el-GR" sz="2400" dirty="0"/>
              <a:t>Λήψη δείγματος: Λαμβάνουμε δείγμα με τον κατάλληλο δειγματολήπτη και τοποθετούμε στο φιαλίδιο δειγματοληψίας. </a:t>
            </a:r>
          </a:p>
          <a:p>
            <a:r>
              <a:rPr lang="el-GR" altLang="el-GR" sz="2400" dirty="0"/>
              <a:t>Συνήθως απαιτούνται 500</a:t>
            </a:r>
            <a:r>
              <a:rPr lang="en-US" altLang="el-GR" sz="2400" dirty="0"/>
              <a:t>ml </a:t>
            </a:r>
            <a:r>
              <a:rPr lang="el-GR" altLang="el-GR" sz="2400" dirty="0"/>
              <a:t>για μια πλήρη εξέταση γάλακτος ή περίπου 200</a:t>
            </a:r>
            <a:r>
              <a:rPr lang="en-US" altLang="el-GR" sz="2400" dirty="0"/>
              <a:t>ml </a:t>
            </a:r>
            <a:r>
              <a:rPr lang="el-GR" altLang="el-GR" sz="2400" dirty="0"/>
              <a:t>για αναλύσεις ρουτίνας.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961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Συμπυκνωμένο γάλα και συμπυκνωμένο </a:t>
            </a:r>
            <a:r>
              <a:rPr lang="el-GR" dirty="0" smtClean="0"/>
              <a:t>σακχαρούχο (1 από 3)</a:t>
            </a:r>
            <a:endParaRPr lang="el-GR" dirty="0"/>
          </a:p>
        </p:txBody>
      </p:sp>
      <p:sp>
        <p:nvSpPr>
          <p:cNvPr id="6" name="2 - Θέση περιεχομένου" descr="Αναδευτήρας: Εάν το προϊόν είναι συσκευασμένο σε ογκώδης συσκευασίες (bulk containers) απαιτείται αναδευτήρας μεγάλου μήκους, ώστε να φθάνει έως τον πυθμένα. &#10;Ο αναδευτήρας, με την πλατιά λάμα και το διάτρητο δίσκο στο άκρο του, πρέπει απομακρύνει από τον πυθμένα και τα τοιχώματα τυχόν κολλημένο προϊόν. &#10;"/>
          <p:cNvSpPr>
            <a:spLocks noGrp="1"/>
          </p:cNvSpPr>
          <p:nvPr>
            <p:ph sz="quarter" idx="1"/>
          </p:nvPr>
        </p:nvSpPr>
        <p:spPr>
          <a:xfrm>
            <a:off x="612648" y="1268760"/>
            <a:ext cx="4031360" cy="4968552"/>
          </a:xfrm>
        </p:spPr>
        <p:txBody>
          <a:bodyPr>
            <a:noAutofit/>
          </a:bodyPr>
          <a:lstStyle/>
          <a:p>
            <a:pPr>
              <a:lnSpc>
                <a:spcPct val="90000"/>
              </a:lnSpc>
            </a:pPr>
            <a:r>
              <a:rPr lang="el-GR" altLang="el-GR" sz="2400" dirty="0"/>
              <a:t>Αναδευτήρας: Εάν το προϊόν είναι συσκευασμένο σε ογκώδης συσκευασίες (</a:t>
            </a:r>
            <a:r>
              <a:rPr lang="en-US" altLang="el-GR" sz="2400" dirty="0"/>
              <a:t>bulk </a:t>
            </a:r>
            <a:r>
              <a:rPr lang="en-US" altLang="el-GR" sz="2400" dirty="0" err="1" smtClean="0"/>
              <a:t>conta</a:t>
            </a:r>
            <a:r>
              <a:rPr lang="en-GB" altLang="el-GR" sz="2400" dirty="0" smtClean="0"/>
              <a:t>i</a:t>
            </a:r>
            <a:r>
              <a:rPr lang="en-US" altLang="el-GR" sz="2400" dirty="0" err="1" smtClean="0"/>
              <a:t>ners</a:t>
            </a:r>
            <a:r>
              <a:rPr lang="el-GR" altLang="el-GR" sz="2400" dirty="0"/>
              <a:t>) απαιτείται αναδευτήρας μεγάλου μήκους, ώστε να φθάνει έως τον πυθμένα. </a:t>
            </a:r>
          </a:p>
          <a:p>
            <a:pPr>
              <a:lnSpc>
                <a:spcPct val="90000"/>
              </a:lnSpc>
            </a:pPr>
            <a:r>
              <a:rPr lang="el-GR" altLang="el-GR" sz="2400" dirty="0"/>
              <a:t>Ο αναδευτήρας, με την πλατιά λάμα και το διάτρητο δίσκο στο άκρο του, πρέπει απομακρύνει από τον πυθμένα και τα τοιχώματα τυχόν κολλημένο προϊόν. </a:t>
            </a:r>
          </a:p>
        </p:txBody>
      </p:sp>
      <p:pic>
        <p:nvPicPr>
          <p:cNvPr id="10" name="Picture 6" descr="Εικόνα, αναδευτήρας μεγάλου μήκου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776763" y="1556792"/>
            <a:ext cx="3898926" cy="4320480"/>
          </a:xfrm>
          <a:prstGeom prst="rect">
            <a:avLst/>
          </a:prstGeo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Συμπυκνωμένο γάλα και συμπυκνωμένο σακχαρούχο </a:t>
            </a:r>
            <a:r>
              <a:rPr lang="el-GR" dirty="0" smtClean="0"/>
              <a:t>(2 </a:t>
            </a:r>
            <a:r>
              <a:rPr lang="el-GR" dirty="0"/>
              <a:t>από 3)</a:t>
            </a:r>
          </a:p>
        </p:txBody>
      </p:sp>
      <p:sp>
        <p:nvSpPr>
          <p:cNvPr id="6" name="2 - Θέση περιεχομένου" descr="Δειγματολήπτες. &#10;Περιέκτες δειγματοληψίας: πρέπει να διαθέτουν ευρύ στόμιο.&#10;&#10;Τεχνική:&#10;Ανάδευση στον ογκώδη περιέκτη, &#10;Μεταφορά  δέο τριών λίτρων από την ογκώδη συσκευασία σε άλλο δοχείο,&#10;Ανάδευση στο μικρότερου όγκου δοχείο, &#10;Λήψη δείγματος τουλάχιστον διακόσια ml.&#10;&#10;&#10;"/>
          <p:cNvSpPr>
            <a:spLocks noGrp="1"/>
          </p:cNvSpPr>
          <p:nvPr>
            <p:ph sz="quarter" idx="1"/>
          </p:nvPr>
        </p:nvSpPr>
        <p:spPr>
          <a:xfrm>
            <a:off x="612648" y="1196752"/>
            <a:ext cx="8153400" cy="5040560"/>
          </a:xfrm>
        </p:spPr>
        <p:txBody>
          <a:bodyPr>
            <a:noAutofit/>
          </a:bodyPr>
          <a:lstStyle/>
          <a:p>
            <a:pPr marL="0" indent="0">
              <a:buNone/>
            </a:pPr>
            <a:r>
              <a:rPr lang="el-GR" altLang="el-GR" sz="2400" dirty="0" smtClean="0"/>
              <a:t>Δειγματολήπτες. </a:t>
            </a:r>
            <a:endParaRPr lang="en-US" altLang="el-GR" sz="2400" dirty="0"/>
          </a:p>
          <a:p>
            <a:r>
              <a:rPr lang="el-GR" altLang="el-GR" sz="2400" dirty="0" err="1"/>
              <a:t>Περιέκτες</a:t>
            </a:r>
            <a:r>
              <a:rPr lang="el-GR" altLang="el-GR" sz="2400" dirty="0"/>
              <a:t> δειγματοληψίας: πρέπει να διαθέτουν ευρύ </a:t>
            </a:r>
            <a:r>
              <a:rPr lang="el-GR" altLang="el-GR" sz="2400" dirty="0" smtClean="0"/>
              <a:t>στόμιο.</a:t>
            </a:r>
          </a:p>
          <a:p>
            <a:pPr marL="0" indent="0">
              <a:buNone/>
            </a:pPr>
            <a:endParaRPr lang="el-GR" sz="2400" dirty="0" smtClean="0"/>
          </a:p>
          <a:p>
            <a:pPr marL="0" indent="0">
              <a:buNone/>
            </a:pPr>
            <a:r>
              <a:rPr lang="el-GR" sz="2400" dirty="0" smtClean="0"/>
              <a:t>Τεχνική:</a:t>
            </a:r>
          </a:p>
          <a:p>
            <a:r>
              <a:rPr lang="el-GR" altLang="el-GR" sz="2400" dirty="0" smtClean="0"/>
              <a:t>Ανάδευση </a:t>
            </a:r>
            <a:r>
              <a:rPr lang="el-GR" altLang="el-GR" sz="2400" dirty="0"/>
              <a:t>στον ογκώδη </a:t>
            </a:r>
            <a:r>
              <a:rPr lang="el-GR" altLang="el-GR" sz="2400" dirty="0" err="1" smtClean="0"/>
              <a:t>περιέκτη</a:t>
            </a:r>
            <a:r>
              <a:rPr lang="el-GR" altLang="el-GR" sz="2400" dirty="0" smtClean="0"/>
              <a:t>, </a:t>
            </a:r>
            <a:endParaRPr lang="en-US" altLang="el-GR" sz="2400" dirty="0"/>
          </a:p>
          <a:p>
            <a:r>
              <a:rPr lang="el-GR" altLang="el-GR" sz="2400" dirty="0"/>
              <a:t>Μεταφορά  2-3 λίτρων από την ογκώδη συσκευασία σε άλλο </a:t>
            </a:r>
            <a:r>
              <a:rPr lang="el-GR" altLang="el-GR" sz="2400" dirty="0" smtClean="0"/>
              <a:t>δοχείο,</a:t>
            </a:r>
            <a:endParaRPr lang="en-US" altLang="el-GR" sz="2400" dirty="0"/>
          </a:p>
          <a:p>
            <a:r>
              <a:rPr lang="el-GR" altLang="el-GR" sz="2400" dirty="0"/>
              <a:t>Ανάδευση στο μικρότερου όγκου </a:t>
            </a:r>
            <a:r>
              <a:rPr lang="el-GR" altLang="el-GR" sz="2400" dirty="0" smtClean="0"/>
              <a:t>δοχείο, </a:t>
            </a:r>
            <a:endParaRPr lang="en-US" altLang="el-GR" sz="2400" dirty="0"/>
          </a:p>
          <a:p>
            <a:r>
              <a:rPr lang="el-GR" altLang="el-GR" sz="2400" dirty="0"/>
              <a:t>Λήψη δείγματος τουλάχιστον 200</a:t>
            </a:r>
            <a:r>
              <a:rPr lang="en-US" altLang="el-GR" sz="2400" dirty="0" smtClean="0"/>
              <a:t>ml</a:t>
            </a:r>
            <a:r>
              <a:rPr lang="el-GR" altLang="el-GR" sz="2400" dirty="0" smtClean="0"/>
              <a:t>.</a:t>
            </a:r>
            <a:endParaRPr lang="el-GR" altLang="el-GR" sz="2400" dirty="0"/>
          </a:p>
          <a:p>
            <a:endParaRPr lang="el-GR" altLang="el-GR" sz="2400" dirty="0"/>
          </a:p>
          <a:p>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Συμπυκνωμένο γάλα και συμπυκνωμένο σακχαρούχο </a:t>
            </a:r>
            <a:r>
              <a:rPr lang="el-GR" dirty="0" smtClean="0"/>
              <a:t>(3 </a:t>
            </a:r>
            <a:r>
              <a:rPr lang="el-GR" dirty="0"/>
              <a:t>από 3)</a:t>
            </a:r>
          </a:p>
        </p:txBody>
      </p:sp>
      <p:sp>
        <p:nvSpPr>
          <p:cNvPr id="6" name="2 - Θέση περιεχομένου"/>
          <p:cNvSpPr>
            <a:spLocks noGrp="1"/>
          </p:cNvSpPr>
          <p:nvPr>
            <p:ph sz="quarter" idx="1"/>
          </p:nvPr>
        </p:nvSpPr>
        <p:spPr>
          <a:xfrm>
            <a:off x="612648" y="1556792"/>
            <a:ext cx="8153400" cy="1872208"/>
          </a:xfrm>
        </p:spPr>
        <p:txBody>
          <a:bodyPr>
            <a:noAutofit/>
          </a:bodyPr>
          <a:lstStyle/>
          <a:p>
            <a:r>
              <a:rPr lang="el-GR" altLang="el-GR" sz="2400" dirty="0"/>
              <a:t>Στην περίπτωση που είναι διαθέσιμες μικρές συσκευασίες προϊόντος προς δειγματοληψία, λαμβάνουμε κλειστά κουτιά, καταγράφοντας τον κωδικό τους. Τα κουτιά αποστέλλονται ως έχουν στο εργαστήριο, όπου και θα ανοιχθούν λίγο πριν την εξέταση. </a:t>
            </a:r>
          </a:p>
        </p:txBody>
      </p:sp>
      <p:pic>
        <p:nvPicPr>
          <p:cNvPr id="11" name="Picture 4" descr="Εικόνα, κλειστό κουτί προς δειγματοληψία με καταγεγραμμένο κωδικ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140968"/>
            <a:ext cx="31686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Σκόνη </a:t>
            </a:r>
            <a:r>
              <a:rPr lang="el-GR" altLang="el-GR" dirty="0" smtClean="0"/>
              <a:t>γάλακτος (1 από 3)</a:t>
            </a:r>
            <a:endParaRPr lang="el-GR" dirty="0"/>
          </a:p>
        </p:txBody>
      </p:sp>
      <p:sp>
        <p:nvSpPr>
          <p:cNvPr id="8" name="2 - Θέση περιεχομένου"/>
          <p:cNvSpPr txBox="1">
            <a:spLocks/>
          </p:cNvSpPr>
          <p:nvPr/>
        </p:nvSpPr>
        <p:spPr>
          <a:xfrm>
            <a:off x="612648" y="1556792"/>
            <a:ext cx="4164114"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l-GR" altLang="el-GR" sz="2400" dirty="0"/>
              <a:t>Δειγματολήπτες : Για χημική ανάλυση χρησιμοποιείται τρυπάνι ή κοχλιάριο. Για μικροβιολογική ανάλυση χρησιμοποιείται κοχλιάριο από ανοξείδωτο μέταλλο και μαχαιρίδιο (αποστειρωμένα).</a:t>
            </a:r>
          </a:p>
          <a:p>
            <a:pPr marL="0" indent="0">
              <a:lnSpc>
                <a:spcPct val="150000"/>
              </a:lnSpc>
              <a:buNone/>
            </a:pPr>
            <a:endParaRPr lang="el-GR" altLang="el-GR" sz="2400" dirty="0"/>
          </a:p>
        </p:txBody>
      </p:sp>
      <p:pic>
        <p:nvPicPr>
          <p:cNvPr id="30" name="Picture 4" descr="Εικόνα 1, τρυπάνι ή κοχλιάρι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557684"/>
            <a:ext cx="40322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Εικόνα 2, κοχλιάριο από ανοξείδωτο μέταλλο.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908" y="4221509"/>
            <a:ext cx="38163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Σκόνη γάλακτος </a:t>
            </a:r>
            <a:r>
              <a:rPr lang="el-GR" altLang="el-GR" dirty="0" smtClean="0"/>
              <a:t>(2 </a:t>
            </a:r>
            <a:r>
              <a:rPr lang="el-GR" altLang="el-GR" dirty="0"/>
              <a:t>από 3)</a:t>
            </a:r>
            <a:endParaRPr lang="el-GR" dirty="0"/>
          </a:p>
        </p:txBody>
      </p:sp>
      <p:sp>
        <p:nvSpPr>
          <p:cNvPr id="2" name="Ορθογώνιο 1"/>
          <p:cNvSpPr/>
          <p:nvPr/>
        </p:nvSpPr>
        <p:spPr>
          <a:xfrm>
            <a:off x="467544" y="1052736"/>
            <a:ext cx="8280920" cy="2251065"/>
          </a:xfrm>
          <a:prstGeom prst="rect">
            <a:avLst/>
          </a:prstGeom>
        </p:spPr>
        <p:txBody>
          <a:bodyPr wrap="square">
            <a:spAutoFit/>
          </a:bodyPr>
          <a:lstStyle/>
          <a:p>
            <a:pPr>
              <a:lnSpc>
                <a:spcPct val="150000"/>
              </a:lnSpc>
            </a:pPr>
            <a:r>
              <a:rPr lang="el-GR" altLang="el-GR" sz="2400" dirty="0" err="1"/>
              <a:t>Περιέκτες</a:t>
            </a:r>
            <a:r>
              <a:rPr lang="el-GR" altLang="el-GR" sz="2400" dirty="0"/>
              <a:t> δειγματοληψίας : Για χημική ανάλυση χρησιμοποιούνται </a:t>
            </a:r>
            <a:r>
              <a:rPr lang="el-GR" altLang="el-GR" sz="2400" dirty="0" err="1"/>
              <a:t>περιέκτες</a:t>
            </a:r>
            <a:r>
              <a:rPr lang="el-GR" altLang="el-GR" sz="2400" dirty="0"/>
              <a:t> μεταλλικοί ή από φύλλο αλουμινίου. Για μικροβιολογική ανάλυση χρησιμοποιείται αποστειρωμένη σκουρόχρωμη </a:t>
            </a:r>
            <a:r>
              <a:rPr lang="el-GR" altLang="el-GR" sz="2400" dirty="0" smtClean="0"/>
              <a:t>φιάλη. </a:t>
            </a:r>
            <a:endParaRPr lang="el-GR" altLang="el-GR" sz="2400" dirty="0"/>
          </a:p>
        </p:txBody>
      </p:sp>
      <p:pic>
        <p:nvPicPr>
          <p:cNvPr id="11" name="Picture 5" descr="Εικόνα 1, περιέκτες μεταλλικοί ή από φύλλο αλουμινίο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10" y="3322057"/>
            <a:ext cx="3610758" cy="291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Εικόνα 2, αποστειρωμένη σκουρόχρωμη φιάλη.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322057"/>
            <a:ext cx="3445695" cy="291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Σκόνη γάλακτος </a:t>
            </a:r>
            <a:r>
              <a:rPr lang="el-GR" altLang="el-GR" dirty="0" smtClean="0"/>
              <a:t>(3 </a:t>
            </a:r>
            <a:r>
              <a:rPr lang="el-GR" altLang="el-GR" dirty="0"/>
              <a:t>από 3)</a:t>
            </a:r>
            <a:endParaRPr lang="el-GR" dirty="0"/>
          </a:p>
        </p:txBody>
      </p:sp>
      <p:sp>
        <p:nvSpPr>
          <p:cNvPr id="6" name="2 - Θέση περιεχομένου" descr="Τεχνική:&#10;&#10;Το ειδικό τρυπάνι ή το κοχλιάριο εισέρχεται με σταθερή ταχύτητα στη μάζα της σκόνης και έως τον πυθμένα και λαμβάνεται ποσότητα.&#10;Ανασύρεται σταθερά  και τοποθετείται στον περιέκτη.&#10;Η ποσότητα θα είναι συνολικά κατ’ ελάχιστο τριακόσια γρ.  &#10;Για μικροβιολογική ανάλυση, στο σημείο δειγματοληψίας, απομακρύνεται με το μαχαιρίδιο η επιφανειακή στιβάδα σκόνης και στη συνέχεια με το ειδικό κοχλιάριο λαμβάνεται η απαιτούμενη ποσότητα. &#10;&#10;&#10;"/>
          <p:cNvSpPr>
            <a:spLocks noGrp="1"/>
          </p:cNvSpPr>
          <p:nvPr>
            <p:ph sz="quarter" idx="1"/>
          </p:nvPr>
        </p:nvSpPr>
        <p:spPr>
          <a:xfrm>
            <a:off x="612648" y="1412776"/>
            <a:ext cx="8153400" cy="4104456"/>
          </a:xfrm>
        </p:spPr>
        <p:txBody>
          <a:bodyPr>
            <a:noAutofit/>
          </a:bodyPr>
          <a:lstStyle/>
          <a:p>
            <a:pPr marL="0" indent="0" fontAlgn="auto">
              <a:spcBef>
                <a:spcPts val="0"/>
              </a:spcBef>
              <a:spcAft>
                <a:spcPts val="0"/>
              </a:spcAft>
              <a:buNone/>
              <a:defRPr/>
            </a:pPr>
            <a:r>
              <a:rPr lang="el-GR" sz="2400" dirty="0"/>
              <a:t>Τεχνική</a:t>
            </a:r>
            <a:r>
              <a:rPr lang="el-GR" sz="2400" dirty="0" smtClean="0"/>
              <a:t>:</a:t>
            </a:r>
          </a:p>
          <a:p>
            <a:pPr marL="0" indent="0" fontAlgn="auto">
              <a:spcBef>
                <a:spcPts val="0"/>
              </a:spcBef>
              <a:spcAft>
                <a:spcPts val="0"/>
              </a:spcAft>
              <a:buNone/>
              <a:defRPr/>
            </a:pPr>
            <a:endParaRPr lang="el-GR" sz="2400" dirty="0"/>
          </a:p>
          <a:p>
            <a:pPr>
              <a:lnSpc>
                <a:spcPct val="80000"/>
              </a:lnSpc>
            </a:pPr>
            <a:r>
              <a:rPr lang="el-GR" altLang="el-GR" sz="2400" dirty="0"/>
              <a:t>Το ειδικό τρυπάνι ή το κοχλιάριο εισέρχεται με σταθερή ταχύτητα στη μάζα της σκόνης και έως τον πυθμένα και λαμβάνεται </a:t>
            </a:r>
            <a:r>
              <a:rPr lang="el-GR" altLang="el-GR" sz="2400" dirty="0" smtClean="0"/>
              <a:t>ποσότητα.</a:t>
            </a:r>
            <a:endParaRPr lang="el-GR" altLang="el-GR" sz="2400" dirty="0"/>
          </a:p>
          <a:p>
            <a:pPr>
              <a:lnSpc>
                <a:spcPct val="80000"/>
              </a:lnSpc>
            </a:pPr>
            <a:r>
              <a:rPr lang="el-GR" altLang="el-GR" sz="2400" dirty="0"/>
              <a:t>Ανασύρεται σταθερά  και τοποθετείται στον </a:t>
            </a:r>
            <a:r>
              <a:rPr lang="el-GR" altLang="el-GR" sz="2400" dirty="0" err="1"/>
              <a:t>περιέκτη</a:t>
            </a:r>
            <a:r>
              <a:rPr lang="el-GR" altLang="el-GR" sz="2400" dirty="0"/>
              <a:t>.</a:t>
            </a:r>
          </a:p>
          <a:p>
            <a:pPr>
              <a:lnSpc>
                <a:spcPct val="80000"/>
              </a:lnSpc>
            </a:pPr>
            <a:r>
              <a:rPr lang="el-GR" altLang="el-GR" sz="2400" dirty="0"/>
              <a:t>Η ποσότητα θα είναι συνολικά κατ’ ελάχιστο 300γρ.  </a:t>
            </a:r>
          </a:p>
          <a:p>
            <a:pPr>
              <a:lnSpc>
                <a:spcPct val="80000"/>
              </a:lnSpc>
            </a:pPr>
            <a:r>
              <a:rPr lang="el-GR" altLang="el-GR" sz="2400" dirty="0"/>
              <a:t>Για μικροβιολογική ανάλυση, στο σημείο δειγματοληψίας, απομακρύνεται με το μαχαιρίδιο η επιφανειακή στιβάδα σκόνης και στη συνέχεια με το ειδικό κοχλιάριο λαμβάνεται η απαιτούμενη ποσότητα.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Βούτυρο (1 από 2)</a:t>
            </a:r>
            <a:endParaRPr lang="el-GR" dirty="0"/>
          </a:p>
        </p:txBody>
      </p:sp>
      <p:sp>
        <p:nvSpPr>
          <p:cNvPr id="6" name="2 - Θέση περιεχομένου" descr="Δειγματολήπτες: από ανοξείδωτο χάλυβα και διάμετρο περίπου τρία εκατοστά και επαρκές μήκος, ώστε να διαπερνά διαγώνια και κάθετα το προϊόν. Επιπλέον κατά την δειγματοληψία χρησιμοποιούνται σπάτουλες ή μαχαιρίδια από ανοξείδωτο χάλυβα.&#10;"/>
          <p:cNvSpPr>
            <a:spLocks noGrp="1"/>
          </p:cNvSpPr>
          <p:nvPr>
            <p:ph sz="quarter" idx="1"/>
          </p:nvPr>
        </p:nvSpPr>
        <p:spPr>
          <a:xfrm>
            <a:off x="612648" y="1124744"/>
            <a:ext cx="8153400" cy="2304256"/>
          </a:xfrm>
        </p:spPr>
        <p:txBody>
          <a:bodyPr>
            <a:noAutofit/>
          </a:bodyPr>
          <a:lstStyle/>
          <a:p>
            <a:pPr algn="just">
              <a:buFont typeface="Symbol" pitchFamily="18" charset="2"/>
              <a:buChar char=""/>
            </a:pPr>
            <a:r>
              <a:rPr lang="el-GR" altLang="el-GR" sz="2800" dirty="0" smtClean="0"/>
              <a:t>Δειγματολήπτες: από </a:t>
            </a:r>
            <a:r>
              <a:rPr lang="el-GR" altLang="el-GR" sz="2800" dirty="0"/>
              <a:t>ανοξείδωτο χάλυβα και διάμετρο περίπου 3εκ. και επαρκές μήκος, ώστε να διαπερνά διαγώνια και κάθετα το προϊόν. Επιπλέον κατά την δειγματοληψία χρησιμοποιούνται σπάτουλες ή μαχαιρίδια από ανοξείδωτο </a:t>
            </a:r>
            <a:r>
              <a:rPr lang="el-GR" altLang="el-GR" sz="2800" dirty="0" smtClean="0"/>
              <a:t>χάλυβα.</a:t>
            </a:r>
            <a:endParaRPr lang="el-GR" altLang="el-GR" sz="2800" dirty="0"/>
          </a:p>
        </p:txBody>
      </p:sp>
      <p:pic>
        <p:nvPicPr>
          <p:cNvPr id="8" name="Picture 4" descr="Εικόνα, δειγματολήπτης για βούτυρ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78" y="3429000"/>
            <a:ext cx="5753642" cy="263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Βούτυρο </a:t>
            </a:r>
            <a:r>
              <a:rPr lang="el-GR" altLang="el-GR" dirty="0" smtClean="0"/>
              <a:t>(2 </a:t>
            </a:r>
            <a:r>
              <a:rPr lang="el-GR" altLang="el-GR" dirty="0"/>
              <a:t>από 2)</a:t>
            </a:r>
            <a:endParaRPr lang="el-GR" dirty="0"/>
          </a:p>
        </p:txBody>
      </p:sp>
      <p:sp>
        <p:nvSpPr>
          <p:cNvPr id="6" name="2 - Θέση περιεχομένου" descr="Περιέκτες δειγματοληψίας : Χρησιμοποιούνται ευρύστομοι, κατά προτίμηση σκουρόχρωμοι, γυάλινοι περιέκτες. &#10;&#10;Τεχνική:&#10;Η δειγματοληψία γίνεται διαγώνια και κάθετα (δύο υποδείγματα) και είναι συνολικής ποσότητας κατ΄ ελάχιστο διακόσια γραμμάρια. &#10;Τοποθετούνται στους περιέκτες (όχι περισσότερο από τα δύο τρίτα της φιάλης), τυλίγονται με χαρτί και φυλάσσονται σε σκοτεινό χώρο.&#10;"/>
          <p:cNvSpPr>
            <a:spLocks noGrp="1"/>
          </p:cNvSpPr>
          <p:nvPr>
            <p:ph sz="quarter" idx="1"/>
          </p:nvPr>
        </p:nvSpPr>
        <p:spPr>
          <a:xfrm>
            <a:off x="612648" y="1628800"/>
            <a:ext cx="8153400" cy="4248472"/>
          </a:xfrm>
        </p:spPr>
        <p:txBody>
          <a:bodyPr>
            <a:noAutofit/>
          </a:bodyPr>
          <a:lstStyle/>
          <a:p>
            <a:pPr>
              <a:buFont typeface="Symbol" pitchFamily="18" charset="2"/>
              <a:buChar char=""/>
            </a:pPr>
            <a:r>
              <a:rPr lang="el-GR" altLang="el-GR" sz="2400" dirty="0" err="1"/>
              <a:t>Περιέκτες</a:t>
            </a:r>
            <a:r>
              <a:rPr lang="el-GR" altLang="el-GR" sz="2400" dirty="0"/>
              <a:t> δειγματοληψίας : Χρησιμοποιούνται </a:t>
            </a:r>
            <a:r>
              <a:rPr lang="el-GR" altLang="el-GR" sz="2400" dirty="0" err="1"/>
              <a:t>ευρύστομοι</a:t>
            </a:r>
            <a:r>
              <a:rPr lang="el-GR" altLang="el-GR" sz="2400" dirty="0"/>
              <a:t>, κατά προτίμηση σκουρόχρωμοι, γυάλινοι </a:t>
            </a:r>
            <a:r>
              <a:rPr lang="el-GR" altLang="el-GR" sz="2400" dirty="0" err="1"/>
              <a:t>περιέκτες</a:t>
            </a:r>
            <a:r>
              <a:rPr lang="el-GR" altLang="el-GR" sz="2400" dirty="0"/>
              <a:t>. </a:t>
            </a:r>
            <a:endParaRPr lang="el-GR" altLang="el-GR" sz="2400" dirty="0" smtClean="0"/>
          </a:p>
          <a:p>
            <a:pPr>
              <a:buFont typeface="Symbol" pitchFamily="18" charset="2"/>
              <a:buChar char=""/>
            </a:pPr>
            <a:endParaRPr lang="el-GR" altLang="el-GR" sz="2400" dirty="0"/>
          </a:p>
          <a:p>
            <a:pPr marL="0" indent="0">
              <a:buNone/>
            </a:pPr>
            <a:r>
              <a:rPr lang="el-GR" altLang="el-GR" sz="2400" dirty="0"/>
              <a:t>Τεχνική</a:t>
            </a:r>
            <a:r>
              <a:rPr lang="el-GR" altLang="el-GR" sz="2400" dirty="0" smtClean="0"/>
              <a:t>:</a:t>
            </a:r>
            <a:endParaRPr lang="el-GR" altLang="el-GR" sz="2400" dirty="0"/>
          </a:p>
          <a:p>
            <a:r>
              <a:rPr lang="el-GR" altLang="el-GR" sz="2400" dirty="0"/>
              <a:t>Η δειγματοληψία γίνεται διαγώνια και κάθετα (2 υποδείγματα) και είναι συνολικής ποσότητας </a:t>
            </a:r>
            <a:r>
              <a:rPr lang="el-GR" altLang="el-GR" sz="2400" dirty="0" err="1"/>
              <a:t>κατ΄</a:t>
            </a:r>
            <a:r>
              <a:rPr lang="el-GR" altLang="el-GR" sz="2400" dirty="0"/>
              <a:t> ελάχιστο 200γρ. </a:t>
            </a:r>
          </a:p>
          <a:p>
            <a:r>
              <a:rPr lang="el-GR" altLang="el-GR" sz="2400" dirty="0"/>
              <a:t>Τοποθετούνται στους </a:t>
            </a:r>
            <a:r>
              <a:rPr lang="el-GR" altLang="el-GR" sz="2400" dirty="0" err="1"/>
              <a:t>περιέκτες</a:t>
            </a:r>
            <a:r>
              <a:rPr lang="el-GR" altLang="el-GR" sz="2400" dirty="0"/>
              <a:t> (όχι περισσότερο από τα 2/3 της φιάλης), τυλίγονται με χαρτί και φυλάσσονται σε σκοτεινό χώρο</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Τυρί (1 από 3)</a:t>
            </a:r>
            <a:endParaRPr lang="el-GR" dirty="0"/>
          </a:p>
        </p:txBody>
      </p:sp>
      <p:sp>
        <p:nvSpPr>
          <p:cNvPr id="2" name="Ορθογώνιο 1"/>
          <p:cNvSpPr/>
          <p:nvPr/>
        </p:nvSpPr>
        <p:spPr>
          <a:xfrm>
            <a:off x="467544" y="908720"/>
            <a:ext cx="8208912" cy="1200329"/>
          </a:xfrm>
          <a:prstGeom prst="rect">
            <a:avLst/>
          </a:prstGeom>
        </p:spPr>
        <p:txBody>
          <a:bodyPr wrap="square">
            <a:spAutoFit/>
          </a:bodyPr>
          <a:lstStyle/>
          <a:p>
            <a:pPr algn="just"/>
            <a:r>
              <a:rPr lang="el-GR" altLang="el-GR" sz="2400" dirty="0"/>
              <a:t>Δειγματολήπτες: ειδικός δειγματολήπτης τυριού (</a:t>
            </a:r>
            <a:r>
              <a:rPr lang="el-GR" altLang="el-GR" sz="2400" dirty="0" err="1"/>
              <a:t>τυροκλέφτης</a:t>
            </a:r>
            <a:r>
              <a:rPr lang="el-GR" altLang="el-GR" sz="2400" dirty="0"/>
              <a:t>) και μαχαιρίδια, κατασκευασμένα από ανοξείδωτο χάλυβα και ειδικών διαστάσεων ανάλογα με το προϊόν.  </a:t>
            </a:r>
          </a:p>
        </p:txBody>
      </p:sp>
      <p:pic>
        <p:nvPicPr>
          <p:cNvPr id="10" name="Picture 4" descr="Εικόνα 1, μαχαιρίδιο κατασκευασμένα από ανοξείδωτο χάλυβ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132856"/>
            <a:ext cx="36004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Εικόνα 2, ειδικός δειγματολήπτης τυριού (τυροκλέφτη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132856"/>
            <a:ext cx="353695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467544" y="5406315"/>
            <a:ext cx="8208912" cy="830997"/>
          </a:xfrm>
          <a:prstGeom prst="rect">
            <a:avLst/>
          </a:prstGeom>
        </p:spPr>
        <p:txBody>
          <a:bodyPr wrap="square">
            <a:spAutoFit/>
          </a:bodyPr>
          <a:lstStyle/>
          <a:p>
            <a:r>
              <a:rPr lang="el-GR" altLang="el-GR" sz="2400" dirty="0" err="1"/>
              <a:t>Περιέκτες</a:t>
            </a:r>
            <a:r>
              <a:rPr lang="el-GR" altLang="el-GR" sz="2400" dirty="0"/>
              <a:t>: γυάλινοι ή μεταλλικοί </a:t>
            </a:r>
            <a:r>
              <a:rPr lang="el-GR" altLang="el-GR" sz="2400" dirty="0" err="1"/>
              <a:t>περιέκτες</a:t>
            </a:r>
            <a:r>
              <a:rPr lang="el-GR" altLang="el-GR" sz="2400" dirty="0"/>
              <a:t> που κλείνουν αεροστεγώς και αλουμινόχαρτο</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Τυρί </a:t>
            </a:r>
            <a:r>
              <a:rPr lang="el-GR" dirty="0" smtClean="0"/>
              <a:t>(2 </a:t>
            </a:r>
            <a:r>
              <a:rPr lang="el-GR" dirty="0"/>
              <a:t>από 3)</a:t>
            </a:r>
          </a:p>
        </p:txBody>
      </p:sp>
      <p:sp>
        <p:nvSpPr>
          <p:cNvPr id="3" name="Ορθογώνιο 2" descr="Τεχνική: &#10;&#10;Στην περίπτωση αποκοπής ολόκληρου τμήματος του προϊόντος χρησιμοποιείται μαχαιρίδιο.&#10;Η ποσότητα που λαμβάνεται πρέπει να είναι πενήντα γραμμάρια. &#10;Στην περίπτωση χρήσης δειγματολήπτη τυριών, αφαιρείται μια περιοχή δυό μισι εκατοστά με μαχαιρίδιο. &#10;Στη συνέχεια εισάγεται ο τυροκλέφτης προς το κέντρο του προϊόντος (είτε λοξά, είτε κάθετα) μία ή περισσότερες φορές και συλλέγεται το δείγμα στον περιέκτη. &#10;Το σημείο εισόδου πρέπει να κλείνεται με τεμαχίδιο από το δείγμα που ελήφθη (περίπου δύο εκατοστά και επιφανειακό). &#10;"/>
          <p:cNvSpPr/>
          <p:nvPr/>
        </p:nvSpPr>
        <p:spPr>
          <a:xfrm>
            <a:off x="467544" y="1052736"/>
            <a:ext cx="8208912" cy="4524315"/>
          </a:xfrm>
          <a:prstGeom prst="rect">
            <a:avLst/>
          </a:prstGeom>
        </p:spPr>
        <p:txBody>
          <a:bodyPr wrap="square">
            <a:spAutoFit/>
          </a:bodyPr>
          <a:lstStyle/>
          <a:p>
            <a:r>
              <a:rPr lang="el-GR" sz="2400" dirty="0"/>
              <a:t>Τεχνική: </a:t>
            </a:r>
            <a:endParaRPr lang="el-GR" sz="2400" dirty="0" smtClean="0"/>
          </a:p>
          <a:p>
            <a:endParaRPr lang="el-GR" sz="2400" dirty="0"/>
          </a:p>
          <a:p>
            <a:pPr marL="342900" indent="-342900">
              <a:buFont typeface="Arial" panose="020B0604020202020204" pitchFamily="34" charset="0"/>
              <a:buChar char="•"/>
            </a:pPr>
            <a:r>
              <a:rPr lang="el-GR" altLang="el-GR" sz="2400" dirty="0"/>
              <a:t>Στην περίπτωση αποκοπής ολόκληρου τμήματος του προϊόντος χρησιμοποιείται μαχαιρίδιο.</a:t>
            </a:r>
          </a:p>
          <a:p>
            <a:pPr marL="342900" indent="-342900">
              <a:buFont typeface="Arial" panose="020B0604020202020204" pitchFamily="34" charset="0"/>
              <a:buChar char="•"/>
            </a:pPr>
            <a:r>
              <a:rPr lang="el-GR" altLang="el-GR" sz="2400" dirty="0"/>
              <a:t>Η ποσότητα που λαμβάνεται πρέπει να είναι 50γρ. </a:t>
            </a:r>
          </a:p>
          <a:p>
            <a:pPr marL="342900" indent="-342900">
              <a:buFont typeface="Arial" panose="020B0604020202020204" pitchFamily="34" charset="0"/>
              <a:buChar char="•"/>
            </a:pPr>
            <a:r>
              <a:rPr lang="el-GR" altLang="el-GR" sz="2400" dirty="0"/>
              <a:t>Στην περίπτωση χρήσης δειγματολήπτη τυριών, αφαιρείται μια περιοχή 2.5 εκ με μαχαιρίδιο. </a:t>
            </a:r>
          </a:p>
          <a:p>
            <a:pPr marL="342900" indent="-342900">
              <a:buFont typeface="Arial" panose="020B0604020202020204" pitchFamily="34" charset="0"/>
              <a:buChar char="•"/>
            </a:pPr>
            <a:r>
              <a:rPr lang="el-GR" altLang="el-GR" sz="2400" dirty="0"/>
              <a:t>Στη συνέχεια εισάγεται ο </a:t>
            </a:r>
            <a:r>
              <a:rPr lang="el-GR" altLang="el-GR" sz="2400" dirty="0" err="1"/>
              <a:t>τυροκλέφτης</a:t>
            </a:r>
            <a:r>
              <a:rPr lang="el-GR" altLang="el-GR" sz="2400" dirty="0"/>
              <a:t> προς το κέντρο του προϊόντος (είτε λοξά, είτε κάθετα) μία ή περισσότερες φορές και συλλέγεται το δείγμα στον </a:t>
            </a:r>
            <a:r>
              <a:rPr lang="el-GR" altLang="el-GR" sz="2400" dirty="0" err="1"/>
              <a:t>περιέκτη</a:t>
            </a:r>
            <a:r>
              <a:rPr lang="el-GR" altLang="el-GR" sz="2400" dirty="0"/>
              <a:t>. </a:t>
            </a:r>
          </a:p>
          <a:p>
            <a:pPr marL="342900" indent="-342900">
              <a:buFont typeface="Arial" panose="020B0604020202020204" pitchFamily="34" charset="0"/>
              <a:buChar char="•"/>
            </a:pPr>
            <a:r>
              <a:rPr lang="el-GR" altLang="el-GR" sz="2400" dirty="0"/>
              <a:t>Το σημείο εισόδου πρέπει να κλείνεται με </a:t>
            </a:r>
            <a:r>
              <a:rPr lang="el-GR" altLang="el-GR" sz="2400" dirty="0" err="1"/>
              <a:t>τεμαχίδιο</a:t>
            </a:r>
            <a:r>
              <a:rPr lang="el-GR" altLang="el-GR" sz="2400" dirty="0"/>
              <a:t> από το δείγμα που ελήφθη (περίπου 2εκ και επιφανειακό).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257547"/>
            <a:ext cx="8229600" cy="4763741"/>
          </a:xfrm>
        </p:spPr>
        <p:txBody>
          <a:bodyPr>
            <a:noAutofit/>
          </a:bodyPr>
          <a:lstStyle/>
          <a:p>
            <a:pPr>
              <a:buFont typeface="Wingdings" panose="05000000000000000000" pitchFamily="2" charset="2"/>
              <a:buChar char="§"/>
            </a:pPr>
            <a:r>
              <a:rPr lang="el-GR" altLang="el-GR" sz="2800" dirty="0"/>
              <a:t>Η κατανόηση της σημασίας της δειγματοληψίας ως πρώτο βήμα στην διαδικασία του ποιοτικού ελέγχου του γάλακτος και των προϊόντων του. </a:t>
            </a:r>
          </a:p>
          <a:p>
            <a:pPr>
              <a:buFont typeface="Wingdings" panose="05000000000000000000" pitchFamily="2" charset="2"/>
              <a:buChar char="§"/>
            </a:pPr>
            <a:endParaRPr lang="el-GR" altLang="el-GR" sz="2800" dirty="0"/>
          </a:p>
          <a:p>
            <a:pPr>
              <a:buFont typeface="Wingdings" panose="05000000000000000000" pitchFamily="2" charset="2"/>
              <a:buChar char="§"/>
            </a:pPr>
            <a:r>
              <a:rPr lang="el-GR" altLang="el-GR" sz="2800" dirty="0"/>
              <a:t>Απαιτείται εξειδικευμένη γνώση για τη λήψη και το χειρισμό των δειγμάτων λόγω πληθώρας:</a:t>
            </a:r>
          </a:p>
          <a:p>
            <a:r>
              <a:rPr lang="el-GR" altLang="el-GR" sz="2800" dirty="0" smtClean="0"/>
              <a:t>Προϊόντων,</a:t>
            </a:r>
            <a:endParaRPr lang="el-GR" altLang="el-GR" sz="2800" dirty="0"/>
          </a:p>
          <a:p>
            <a:r>
              <a:rPr lang="el-GR" altLang="el-GR" sz="2800" dirty="0" smtClean="0"/>
              <a:t>αναλυτικών τεχνικών,</a:t>
            </a:r>
            <a:endParaRPr lang="el-GR" altLang="el-GR" sz="2800" dirty="0"/>
          </a:p>
          <a:p>
            <a:r>
              <a:rPr lang="el-GR" altLang="el-GR" sz="2800" dirty="0" smtClean="0"/>
              <a:t>παραμέτρων </a:t>
            </a:r>
            <a:r>
              <a:rPr lang="el-GR" altLang="el-GR" sz="2800" dirty="0"/>
              <a:t>που </a:t>
            </a:r>
            <a:r>
              <a:rPr lang="el-GR" altLang="el-GR" sz="2800" dirty="0" smtClean="0"/>
              <a:t>ελέγχονται. </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Τυρί </a:t>
            </a:r>
            <a:r>
              <a:rPr lang="el-GR" dirty="0" smtClean="0"/>
              <a:t>(3 </a:t>
            </a:r>
            <a:r>
              <a:rPr lang="el-GR" dirty="0"/>
              <a:t>από 3)</a:t>
            </a:r>
          </a:p>
        </p:txBody>
      </p:sp>
      <p:sp>
        <p:nvSpPr>
          <p:cNvPr id="3" name="Θέση περιεχομένου 2" descr="Συνίσταται να πληρώνεται το κενό που δημιουργήθηκε με παραφίνη ή βούτυρο για την αποφυγή ανάπτυξης μυκήτων. &#10;Ο περιέκτης θα πρέπει να κλείνει αεροστεγώς, διαφορετικά τα τεμαχίδια του τυριού θα πρέπει να τυλίγονται πρώτα σε φύλλο αλουμινίου. Το ίδιο ισχύει και στη περίπτωση που το δείγμα δεν καλύπτει το μισό του περιέκτη. &#10;Ειδικά για τα τυριά άλμης, συλλέγονται διακόσια γραμμάρια μαζί  με ποσότητα άλμης. &#10;"/>
          <p:cNvSpPr>
            <a:spLocks noGrp="1"/>
          </p:cNvSpPr>
          <p:nvPr>
            <p:ph idx="1"/>
          </p:nvPr>
        </p:nvSpPr>
        <p:spPr>
          <a:xfrm>
            <a:off x="457200" y="1772816"/>
            <a:ext cx="8229600" cy="3240360"/>
          </a:xfrm>
        </p:spPr>
        <p:txBody>
          <a:bodyPr>
            <a:noAutofit/>
          </a:bodyPr>
          <a:lstStyle/>
          <a:p>
            <a:r>
              <a:rPr lang="el-GR" altLang="el-GR" sz="2400" dirty="0"/>
              <a:t>Συνίσταται να πληρώνεται το κενό που δημιουργήθηκε με παραφίνη ή βούτυρο για την αποφυγή ανάπτυξης μυκήτων. </a:t>
            </a:r>
          </a:p>
          <a:p>
            <a:r>
              <a:rPr lang="el-GR" altLang="el-GR" sz="2400" dirty="0"/>
              <a:t>Ο </a:t>
            </a:r>
            <a:r>
              <a:rPr lang="el-GR" altLang="el-GR" sz="2400" dirty="0" err="1"/>
              <a:t>περιέκτης</a:t>
            </a:r>
            <a:r>
              <a:rPr lang="el-GR" altLang="el-GR" sz="2400" dirty="0"/>
              <a:t> θα πρέπει να κλείνει αεροστεγώς, διαφορετικά τα </a:t>
            </a:r>
            <a:r>
              <a:rPr lang="el-GR" altLang="el-GR" sz="2400" dirty="0" err="1"/>
              <a:t>τεμαχίδια</a:t>
            </a:r>
            <a:r>
              <a:rPr lang="el-GR" altLang="el-GR" sz="2400" dirty="0"/>
              <a:t> του τυριού θα πρέπει να τυλίγονται πρώτα σε φύλλο αλουμινίου. Το ίδιο ισχύει και στη περίπτωση που το δείγμα δεν καλύπτει το μισό του </a:t>
            </a:r>
            <a:r>
              <a:rPr lang="el-GR" altLang="el-GR" sz="2400" dirty="0" err="1"/>
              <a:t>περιέκτη</a:t>
            </a:r>
            <a:r>
              <a:rPr lang="el-GR" altLang="el-GR" sz="2400" dirty="0"/>
              <a:t>. </a:t>
            </a:r>
          </a:p>
          <a:p>
            <a:r>
              <a:rPr lang="el-GR" altLang="el-GR" sz="2400" dirty="0"/>
              <a:t>Ειδικά για τα τυριά άλμης, συλλέγονται 200γρ μαζί  με ποσότητα άλμης.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Ειδική </a:t>
            </a:r>
            <a:r>
              <a:rPr lang="el-GR" dirty="0" smtClean="0"/>
              <a:t>δειγματοληψία (1 από 2)</a:t>
            </a:r>
            <a:endParaRPr lang="el-GR" dirty="0"/>
          </a:p>
        </p:txBody>
      </p:sp>
      <p:sp>
        <p:nvSpPr>
          <p:cNvPr id="2" name="Ορθογώνιο 1" descr="Σύνθετο δείγμα γάλακτος,&#10;Από την παγολεκάνη στο στάβλο,&#10;Από δεξαμενές συγκέντρωσης , βυτιοφόρα.&#10;&#10;Σύνθετο δείγμα γάλακτος: &#10;Λαμβάνεται συστηματικά αντιπροσωπευτική ποσότητα δείγματος από τον ίδιο παραγωγό και συλλέγεται στον ίδιο περιέκτη. &#10;Συντηρείται στη ψύξη και με χρήση κατάλληλου συντηρητικού. &#10;Αναλύεται μία ή δύο φορές το μήνα. &#10;Αφορά την λιποπεριεκτικότητα του γάλακτος και γίνεται προκειμένου ο παραγωγός να πληρωθεί βάσει της ποιότητας του γάλακτος που παραδίδει συνολικά. &#10;"/>
          <p:cNvSpPr/>
          <p:nvPr/>
        </p:nvSpPr>
        <p:spPr>
          <a:xfrm>
            <a:off x="467544" y="1124744"/>
            <a:ext cx="8208912"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Σύνθετο δείγμα </a:t>
            </a:r>
            <a:r>
              <a:rPr lang="el-GR" altLang="el-GR" sz="2400" dirty="0" smtClean="0"/>
              <a:t>γάλακτος,</a:t>
            </a:r>
            <a:endParaRPr lang="el-GR" altLang="el-GR" sz="2400" dirty="0"/>
          </a:p>
          <a:p>
            <a:pPr marL="342900" indent="-342900">
              <a:buFont typeface="Arial" panose="020B0604020202020204" pitchFamily="34" charset="0"/>
              <a:buChar char="•"/>
            </a:pPr>
            <a:r>
              <a:rPr lang="el-GR" altLang="el-GR" sz="2400" dirty="0"/>
              <a:t>Από την </a:t>
            </a:r>
            <a:r>
              <a:rPr lang="el-GR" altLang="el-GR" sz="2400" dirty="0" err="1"/>
              <a:t>παγολεκάνη</a:t>
            </a:r>
            <a:r>
              <a:rPr lang="el-GR" altLang="el-GR" sz="2400" dirty="0"/>
              <a:t> στο </a:t>
            </a:r>
            <a:r>
              <a:rPr lang="el-GR" altLang="el-GR" sz="2400" dirty="0" smtClean="0"/>
              <a:t>στάβλο,</a:t>
            </a:r>
            <a:endParaRPr lang="el-GR" altLang="el-GR" sz="2400" dirty="0"/>
          </a:p>
          <a:p>
            <a:pPr marL="342900" indent="-342900">
              <a:buFont typeface="Arial" panose="020B0604020202020204" pitchFamily="34" charset="0"/>
              <a:buChar char="•"/>
            </a:pPr>
            <a:r>
              <a:rPr lang="el-GR" altLang="el-GR" sz="2400" dirty="0"/>
              <a:t>Από δεξαμενές συγκέντρωσης , </a:t>
            </a:r>
            <a:r>
              <a:rPr lang="el-GR" altLang="el-GR" sz="2400" dirty="0" smtClean="0"/>
              <a:t>βυτιοφόρα.</a:t>
            </a:r>
          </a:p>
          <a:p>
            <a:pPr marL="342900" indent="-342900">
              <a:buFont typeface="Arial" panose="020B0604020202020204" pitchFamily="34" charset="0"/>
              <a:buChar char="•"/>
            </a:pPr>
            <a:endParaRPr lang="el-GR" altLang="el-GR" sz="2400" dirty="0"/>
          </a:p>
          <a:p>
            <a:r>
              <a:rPr lang="el-GR" altLang="el-GR" sz="2400" dirty="0"/>
              <a:t>Σύνθετο δείγμα γάλακτος: </a:t>
            </a:r>
          </a:p>
          <a:p>
            <a:pPr marL="342900" indent="-342900">
              <a:buFont typeface="Arial" panose="020B0604020202020204" pitchFamily="34" charset="0"/>
              <a:buChar char="•"/>
            </a:pPr>
            <a:r>
              <a:rPr lang="el-GR" altLang="el-GR" sz="2400" dirty="0"/>
              <a:t>Λαμβάνεται συστηματικά αντιπροσωπευτική ποσότητα δείγματος από τον ίδιο παραγωγό και συλλέγεται στον ίδιο </a:t>
            </a:r>
            <a:r>
              <a:rPr lang="el-GR" altLang="el-GR" sz="2400" dirty="0" err="1"/>
              <a:t>περιέκτη</a:t>
            </a:r>
            <a:r>
              <a:rPr lang="el-GR" altLang="el-GR" sz="2400" dirty="0"/>
              <a:t>. </a:t>
            </a:r>
          </a:p>
          <a:p>
            <a:pPr marL="342900" indent="-342900">
              <a:buFont typeface="Arial" panose="020B0604020202020204" pitchFamily="34" charset="0"/>
              <a:buChar char="•"/>
            </a:pPr>
            <a:r>
              <a:rPr lang="el-GR" altLang="el-GR" sz="2400" dirty="0"/>
              <a:t>Συντηρείται στη ψύξη και με χρήση κατάλληλου συντηρητικού. </a:t>
            </a:r>
          </a:p>
          <a:p>
            <a:pPr marL="342900" indent="-342900">
              <a:buFont typeface="Arial" panose="020B0604020202020204" pitchFamily="34" charset="0"/>
              <a:buChar char="•"/>
            </a:pPr>
            <a:r>
              <a:rPr lang="el-GR" altLang="el-GR" sz="2400" dirty="0"/>
              <a:t>Αναλύεται 1 ή 2 φορές το μήνα. </a:t>
            </a:r>
          </a:p>
          <a:p>
            <a:pPr marL="342900" indent="-342900">
              <a:buFont typeface="Arial" panose="020B0604020202020204" pitchFamily="34" charset="0"/>
              <a:buChar char="•"/>
            </a:pPr>
            <a:r>
              <a:rPr lang="el-GR" altLang="el-GR" sz="2400" dirty="0"/>
              <a:t>Αφορά την </a:t>
            </a:r>
            <a:r>
              <a:rPr lang="el-GR" altLang="el-GR" sz="2400" dirty="0" err="1"/>
              <a:t>λιποπεριεκτικότητα</a:t>
            </a:r>
            <a:r>
              <a:rPr lang="el-GR" altLang="el-GR" sz="2400" dirty="0"/>
              <a:t> του γάλακτος και γίνεται προκειμένου ο παραγωγός να πληρωθεί βάσει της ποιότητας του γάλακτος που παραδίδει συνολικά.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Ειδική δειγματοληψία </a:t>
            </a:r>
            <a:r>
              <a:rPr lang="el-GR" dirty="0" smtClean="0"/>
              <a:t>(2 </a:t>
            </a:r>
            <a:r>
              <a:rPr lang="el-GR" dirty="0"/>
              <a:t>από 2)</a:t>
            </a:r>
          </a:p>
        </p:txBody>
      </p:sp>
      <p:sp>
        <p:nvSpPr>
          <p:cNvPr id="2" name="Ορθογώνιο 1"/>
          <p:cNvSpPr/>
          <p:nvPr/>
        </p:nvSpPr>
        <p:spPr>
          <a:xfrm>
            <a:off x="467544" y="1268760"/>
            <a:ext cx="8280920" cy="4893647"/>
          </a:xfrm>
          <a:prstGeom prst="rect">
            <a:avLst/>
          </a:prstGeom>
        </p:spPr>
        <p:txBody>
          <a:bodyPr wrap="square">
            <a:spAutoFit/>
          </a:bodyPr>
          <a:lstStyle/>
          <a:p>
            <a:r>
              <a:rPr lang="el-GR" altLang="el-GR" sz="2400" dirty="0"/>
              <a:t>Από την </a:t>
            </a:r>
            <a:r>
              <a:rPr lang="el-GR" altLang="el-GR" sz="2400" dirty="0" err="1"/>
              <a:t>παγολεκάνη</a:t>
            </a:r>
            <a:r>
              <a:rPr lang="el-GR" altLang="el-GR" sz="2400" dirty="0"/>
              <a:t> στο στάβλο: </a:t>
            </a:r>
          </a:p>
          <a:p>
            <a:pPr marL="342900" indent="-342900">
              <a:buFont typeface="Arial" panose="020B0604020202020204" pitchFamily="34" charset="0"/>
              <a:buChar char="•"/>
            </a:pPr>
            <a:r>
              <a:rPr lang="el-GR" altLang="el-GR" sz="2400" dirty="0"/>
              <a:t>Πραγματοποιείται συνήθως για τον εντοπισμό νοθείας και διενεργείται αφού ολοκληρωθεί η </a:t>
            </a:r>
            <a:r>
              <a:rPr lang="el-GR" altLang="el-GR" sz="2400" dirty="0" err="1"/>
              <a:t>άμελξη</a:t>
            </a:r>
            <a:r>
              <a:rPr lang="el-GR" altLang="el-GR" sz="2400" dirty="0"/>
              <a:t> όλων των ζώων του </a:t>
            </a:r>
            <a:r>
              <a:rPr lang="el-GR" altLang="el-GR" sz="2400" dirty="0" smtClean="0"/>
              <a:t>στάβλου.</a:t>
            </a:r>
          </a:p>
          <a:p>
            <a:pPr marL="342900" indent="-342900">
              <a:buFont typeface="Arial" panose="020B0604020202020204" pitchFamily="34" charset="0"/>
              <a:buChar char="•"/>
            </a:pPr>
            <a:endParaRPr lang="el-GR" altLang="el-GR" sz="2400" dirty="0"/>
          </a:p>
          <a:p>
            <a:r>
              <a:rPr lang="el-GR" altLang="el-GR" sz="2400" dirty="0"/>
              <a:t>Από δεξαμενές συγκέντρωσης, βυτιοφόρα:</a:t>
            </a:r>
          </a:p>
          <a:p>
            <a:pPr marL="342900" indent="-342900">
              <a:buFont typeface="Arial" panose="020B0604020202020204" pitchFamily="34" charset="0"/>
              <a:buChar char="•"/>
            </a:pPr>
            <a:r>
              <a:rPr lang="el-GR" altLang="el-GR" sz="2400" dirty="0"/>
              <a:t>Προϋποθέτει εκτενή ανάδευση και λόγω του όγκου χρησιμοποιούνται συνήθως μηχανοκίνητοι αναδευτήρες ή αέρας υπό πίεση. </a:t>
            </a:r>
          </a:p>
          <a:p>
            <a:pPr marL="342900" indent="-342900">
              <a:buFont typeface="Arial" panose="020B0604020202020204" pitchFamily="34" charset="0"/>
              <a:buChar char="•"/>
            </a:pPr>
            <a:r>
              <a:rPr lang="el-GR" altLang="el-GR" sz="2400" dirty="0"/>
              <a:t>Η ανάδευση θεωρείται ικανοποιητική όταν το δείγμα που λαμβάνεται από την ανθρωποθυρίδα με το δείγμα που λαμβάνεται από το σημείο εκροής, έχουν την ίδια </a:t>
            </a:r>
            <a:r>
              <a:rPr lang="el-GR" altLang="el-GR" sz="2400" dirty="0" err="1"/>
              <a:t>λιποπεριεκτικότητα</a:t>
            </a:r>
            <a:r>
              <a:rPr lang="el-GR" alt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 (1 από 2)</a:t>
            </a:r>
            <a:endParaRPr lang="el-GR" dirty="0"/>
          </a:p>
        </p:txBody>
      </p:sp>
      <p:sp>
        <p:nvSpPr>
          <p:cNvPr id="3" name="Content Placeholder 2"/>
          <p:cNvSpPr>
            <a:spLocks noGrp="1"/>
          </p:cNvSpPr>
          <p:nvPr>
            <p:ph idx="1"/>
          </p:nvPr>
        </p:nvSpPr>
        <p:spPr>
          <a:xfrm>
            <a:off x="467544" y="1628800"/>
            <a:ext cx="8208912" cy="4104456"/>
          </a:xfrm>
        </p:spPr>
        <p:txBody>
          <a:bodyPr>
            <a:noAutofit/>
          </a:bodyPr>
          <a:lstStyle/>
          <a:p>
            <a:pPr fontAlgn="auto">
              <a:spcAft>
                <a:spcPts val="0"/>
              </a:spcAft>
              <a:defRPr/>
            </a:pPr>
            <a:r>
              <a:rPr lang="el-GR" altLang="el-GR" sz="2800" dirty="0" smtClean="0">
                <a:hlinkClick r:id="rId4" action="ppaction://hlinksldjump"/>
              </a:rPr>
              <a:t>Δειγματοληψία,</a:t>
            </a:r>
            <a:endParaRPr lang="el-GR" altLang="el-GR" sz="2800" dirty="0" smtClean="0"/>
          </a:p>
          <a:p>
            <a:pPr fontAlgn="auto">
              <a:spcAft>
                <a:spcPts val="0"/>
              </a:spcAft>
              <a:defRPr/>
            </a:pPr>
            <a:r>
              <a:rPr lang="el-GR" altLang="el-GR" sz="2800" dirty="0" smtClean="0">
                <a:hlinkClick r:id="rId5" action="ppaction://hlinksldjump"/>
              </a:rPr>
              <a:t>Νομοθεσία,</a:t>
            </a:r>
            <a:endParaRPr lang="el-GR" altLang="el-GR" sz="2800" dirty="0" smtClean="0"/>
          </a:p>
          <a:p>
            <a:pPr fontAlgn="auto">
              <a:spcAft>
                <a:spcPts val="0"/>
              </a:spcAft>
              <a:defRPr/>
            </a:pPr>
            <a:r>
              <a:rPr lang="el-GR" altLang="el-GR" sz="2800" dirty="0" smtClean="0">
                <a:hlinkClick r:id="rId6" action="ppaction://hlinksldjump"/>
              </a:rPr>
              <a:t>Πρότυπα,</a:t>
            </a:r>
            <a:r>
              <a:rPr lang="el-GR" altLang="el-GR" sz="2800" dirty="0" smtClean="0"/>
              <a:t> </a:t>
            </a:r>
          </a:p>
          <a:p>
            <a:pPr fontAlgn="auto">
              <a:spcAft>
                <a:spcPts val="0"/>
              </a:spcAft>
              <a:defRPr/>
            </a:pPr>
            <a:r>
              <a:rPr lang="el-GR" altLang="el-GR" sz="2800" dirty="0">
                <a:hlinkClick r:id="rId7" action="ppaction://hlinksldjump"/>
              </a:rPr>
              <a:t>Οδηγοί – </a:t>
            </a:r>
            <a:r>
              <a:rPr lang="el-GR" altLang="el-GR" sz="2800" dirty="0" smtClean="0">
                <a:hlinkClick r:id="rId7" action="ppaction://hlinksldjump"/>
              </a:rPr>
              <a:t>Κώδικες,</a:t>
            </a:r>
            <a:endParaRPr lang="el-GR" altLang="el-GR" sz="2800" dirty="0" smtClean="0"/>
          </a:p>
          <a:p>
            <a:pPr fontAlgn="auto">
              <a:spcAft>
                <a:spcPts val="0"/>
              </a:spcAft>
              <a:defRPr/>
            </a:pPr>
            <a:r>
              <a:rPr lang="el-GR" altLang="el-GR" sz="2800" dirty="0">
                <a:hlinkClick r:id="rId8" action="ppaction://hlinksldjump"/>
              </a:rPr>
              <a:t>Σημεία </a:t>
            </a:r>
            <a:r>
              <a:rPr lang="el-GR" altLang="el-GR" sz="2800" dirty="0" smtClean="0">
                <a:hlinkClick r:id="rId8" action="ppaction://hlinksldjump"/>
              </a:rPr>
              <a:t>Δειγματοληψίας,</a:t>
            </a:r>
            <a:endParaRPr lang="el-GR" altLang="el-GR" sz="2800" dirty="0" smtClean="0"/>
          </a:p>
          <a:p>
            <a:pPr fontAlgn="auto">
              <a:spcAft>
                <a:spcPts val="0"/>
              </a:spcAft>
              <a:defRPr/>
            </a:pPr>
            <a:r>
              <a:rPr lang="el-GR" altLang="el-GR" sz="2800" dirty="0">
                <a:hlinkClick r:id="rId9" action="ppaction://hlinksldjump"/>
              </a:rPr>
              <a:t>Εξοπλισμός </a:t>
            </a:r>
            <a:r>
              <a:rPr lang="el-GR" altLang="el-GR" sz="2800" dirty="0" smtClean="0">
                <a:hlinkClick r:id="rId9" action="ppaction://hlinksldjump"/>
              </a:rPr>
              <a:t>δειγματοληψίας,</a:t>
            </a:r>
            <a:endParaRPr lang="el-GR" altLang="el-GR" sz="2800" dirty="0" smtClean="0"/>
          </a:p>
          <a:p>
            <a:pPr fontAlgn="auto">
              <a:spcAft>
                <a:spcPts val="0"/>
              </a:spcAft>
              <a:defRPr/>
            </a:pPr>
            <a:r>
              <a:rPr lang="el-GR" sz="2800" dirty="0">
                <a:hlinkClick r:id="rId10" action="ppaction://hlinksldjump"/>
              </a:rPr>
              <a:t>Προβλήματα &amp; Λάθη  </a:t>
            </a:r>
            <a:r>
              <a:rPr lang="el-GR" sz="2800" dirty="0" smtClean="0">
                <a:hlinkClick r:id="rId10" action="ppaction://hlinksldjump"/>
              </a:rPr>
              <a:t>Δειγματοληψίας,</a:t>
            </a:r>
            <a:endParaRPr lang="el-GR" sz="28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 (2 από 2)</a:t>
            </a:r>
            <a:endParaRPr lang="el-GR" dirty="0"/>
          </a:p>
        </p:txBody>
      </p:sp>
      <p:sp>
        <p:nvSpPr>
          <p:cNvPr id="3" name="Content Placeholder 2"/>
          <p:cNvSpPr>
            <a:spLocks noGrp="1"/>
          </p:cNvSpPr>
          <p:nvPr>
            <p:ph idx="1"/>
          </p:nvPr>
        </p:nvSpPr>
        <p:spPr>
          <a:xfrm>
            <a:off x="467544" y="1772816"/>
            <a:ext cx="8208912" cy="3888432"/>
          </a:xfrm>
        </p:spPr>
        <p:txBody>
          <a:bodyPr>
            <a:noAutofit/>
          </a:bodyPr>
          <a:lstStyle/>
          <a:p>
            <a:pPr fontAlgn="auto">
              <a:spcAft>
                <a:spcPts val="0"/>
              </a:spcAft>
              <a:defRPr/>
            </a:pPr>
            <a:r>
              <a:rPr lang="el-GR" altLang="el-GR" sz="2800" dirty="0">
                <a:hlinkClick r:id="rId4" action="ppaction://hlinksldjump"/>
              </a:rPr>
              <a:t>Γάλα, κρέμα, τυρόγαλα και βουτυρόγαλα,</a:t>
            </a:r>
            <a:endParaRPr lang="el-GR" altLang="el-GR" sz="2800" dirty="0"/>
          </a:p>
          <a:p>
            <a:pPr fontAlgn="auto">
              <a:spcAft>
                <a:spcPts val="0"/>
              </a:spcAft>
              <a:defRPr/>
            </a:pPr>
            <a:r>
              <a:rPr lang="el-GR" sz="2800" dirty="0">
                <a:hlinkClick r:id="rId5" action="ppaction://hlinksldjump"/>
              </a:rPr>
              <a:t>Συμπυκνωμένο γάλα και συμπυκνωμένο σακχαρούχο</a:t>
            </a:r>
            <a:r>
              <a:rPr lang="el-GR" sz="2800" dirty="0" smtClean="0">
                <a:hlinkClick r:id="rId5" action="ppaction://hlinksldjump"/>
              </a:rPr>
              <a:t>,</a:t>
            </a:r>
            <a:endParaRPr lang="el-GR" altLang="el-GR" sz="2800" dirty="0" smtClean="0"/>
          </a:p>
          <a:p>
            <a:pPr fontAlgn="auto">
              <a:spcAft>
                <a:spcPts val="0"/>
              </a:spcAft>
              <a:defRPr/>
            </a:pPr>
            <a:r>
              <a:rPr lang="el-GR" altLang="el-GR" sz="2800" dirty="0" smtClean="0">
                <a:hlinkClick r:id="rId6" action="ppaction://hlinksldjump"/>
              </a:rPr>
              <a:t>Σκόνη γάλακτος,</a:t>
            </a:r>
            <a:endParaRPr lang="el-GR" altLang="el-GR" sz="2800" dirty="0" smtClean="0"/>
          </a:p>
          <a:p>
            <a:pPr fontAlgn="auto">
              <a:spcAft>
                <a:spcPts val="0"/>
              </a:spcAft>
              <a:defRPr/>
            </a:pPr>
            <a:r>
              <a:rPr lang="el-GR" altLang="el-GR" sz="2800" dirty="0" smtClean="0">
                <a:hlinkClick r:id="rId7" action="ppaction://hlinksldjump"/>
              </a:rPr>
              <a:t>Βούτυρο,</a:t>
            </a:r>
            <a:endParaRPr lang="el-GR" altLang="el-GR" sz="2800" dirty="0" smtClean="0"/>
          </a:p>
          <a:p>
            <a:pPr fontAlgn="auto">
              <a:spcAft>
                <a:spcPts val="0"/>
              </a:spcAft>
              <a:defRPr/>
            </a:pPr>
            <a:r>
              <a:rPr lang="el-GR" sz="2800" dirty="0" smtClean="0">
                <a:hlinkClick r:id="rId8" action="ppaction://hlinksldjump"/>
              </a:rPr>
              <a:t>Τυρί,</a:t>
            </a:r>
            <a:endParaRPr lang="el-GR" sz="2800" dirty="0" smtClean="0"/>
          </a:p>
          <a:p>
            <a:pPr fontAlgn="auto">
              <a:spcAft>
                <a:spcPts val="0"/>
              </a:spcAft>
              <a:defRPr/>
            </a:pPr>
            <a:r>
              <a:rPr lang="el-GR" sz="2800" dirty="0">
                <a:hlinkClick r:id="rId9" action="ppaction://hlinksldjump"/>
              </a:rPr>
              <a:t>Ειδική </a:t>
            </a:r>
            <a:r>
              <a:rPr lang="el-GR" sz="2800" dirty="0" smtClean="0">
                <a:hlinkClick r:id="rId9" action="ppaction://hlinksldjump"/>
              </a:rPr>
              <a:t>δειγματοληψία.</a:t>
            </a: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a:t>
            </a:fld>
            <a:endParaRPr lang="el-GR"/>
          </a:p>
        </p:txBody>
      </p:sp>
    </p:spTree>
    <p:custDataLst>
      <p:tags r:id="rId1"/>
    </p:custDataLst>
    <p:extLst>
      <p:ext uri="{BB962C8B-B14F-4D97-AF65-F5344CB8AC3E}">
        <p14:creationId xmlns:p14="http://schemas.microsoft.com/office/powerpoint/2010/main" val="135714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smtClean="0"/>
              <a:t>Δειγματοληψία (1 από 3)</a:t>
            </a:r>
            <a:endParaRPr lang="el-GR" sz="4000" dirty="0"/>
          </a:p>
        </p:txBody>
      </p:sp>
      <p:sp>
        <p:nvSpPr>
          <p:cNvPr id="23" name="Rectangle 3" descr="Καλείται η διαδικασία λήψης τροφίμου  (ή μέρους του),  με σκοπό να επαληθευθεί,  μέσω εργαστηριακής ανάλυσης, η συμμόρφωση προς προδιαγραφές. &#10;Δειγματοληψία μπορεί να πραγματοποιείται στα πλαίσια επίσημου ελέγχου ή αυτοελέγχου.&#10;&#10;Ο επίσημος έλεγχος μπορεί να αφορά στην λήψη δειγμάτων:&#10;μετά από καταγγελία/παράπονο καταναλωτή,&#10;στα πλαίσια κάποιου εθνικού ή ευρωπαϊκού προγράμματος παρακολούθησης (παραδείγματος χάριν κατάλοιπα αντιμικροβιακών παραγόντων σε γάλα και γαλακτοκομικά προϊόντα).&#10;"/>
          <p:cNvSpPr>
            <a:spLocks noGrp="1" noChangeArrowheads="1"/>
          </p:cNvSpPr>
          <p:nvPr>
            <p:ph idx="1"/>
            <p:custDataLst>
              <p:tags r:id="rId3"/>
            </p:custDataLst>
          </p:nvPr>
        </p:nvSpPr>
        <p:spPr>
          <a:xfrm>
            <a:off x="457200" y="1196752"/>
            <a:ext cx="8229600" cy="4943574"/>
          </a:xfrm>
        </p:spPr>
        <p:txBody>
          <a:bodyPr>
            <a:noAutofit/>
          </a:bodyPr>
          <a:lstStyle/>
          <a:p>
            <a:r>
              <a:rPr lang="el-GR" altLang="el-GR" sz="2400" dirty="0" smtClean="0"/>
              <a:t>Καλείται </a:t>
            </a:r>
            <a:r>
              <a:rPr lang="el-GR" altLang="el-GR" sz="2400" dirty="0"/>
              <a:t>η διαδικασία λήψης τροφίμου  (ή μέρους του),  με σκοπό να επαληθευθεί,  μέσω εργαστηριακής ανάλυσης, η συμμόρφωση προς προδιαγραφές. </a:t>
            </a:r>
            <a:endParaRPr lang="el-GR" altLang="el-GR" sz="2400" dirty="0" smtClean="0"/>
          </a:p>
          <a:p>
            <a:r>
              <a:rPr lang="el-GR" altLang="el-GR" sz="2400" dirty="0"/>
              <a:t>Δειγματοληψία μπορεί να πραγματοποιείται στα πλαίσια επίσημου ελέγχου ή αυτοελέγχου.</a:t>
            </a:r>
          </a:p>
          <a:p>
            <a:pPr>
              <a:buFont typeface="Wingdings" pitchFamily="2" charset="2"/>
              <a:buNone/>
            </a:pPr>
            <a:endParaRPr lang="en-US" altLang="el-GR" sz="2400" dirty="0"/>
          </a:p>
          <a:p>
            <a:r>
              <a:rPr lang="el-GR" altLang="el-GR" sz="2400" dirty="0"/>
              <a:t>Ο </a:t>
            </a:r>
            <a:r>
              <a:rPr lang="el-GR" altLang="el-GR" sz="2400" b="1" dirty="0"/>
              <a:t>επίσημος έλεγχος</a:t>
            </a:r>
            <a:r>
              <a:rPr lang="el-GR" altLang="el-GR" sz="2400" dirty="0"/>
              <a:t> μπορεί να αφορά στην λήψη </a:t>
            </a:r>
            <a:r>
              <a:rPr lang="el-GR" altLang="el-GR" sz="2400" dirty="0" smtClean="0"/>
              <a:t>δειγμάτων:</a:t>
            </a:r>
          </a:p>
          <a:p>
            <a:pPr>
              <a:buFont typeface="Wingdings" pitchFamily="2" charset="2"/>
              <a:buChar char="Ø"/>
            </a:pPr>
            <a:r>
              <a:rPr lang="el-GR" altLang="el-GR" sz="2400" dirty="0"/>
              <a:t>μετά από καταγγελία/παράπονο </a:t>
            </a:r>
            <a:r>
              <a:rPr lang="el-GR" altLang="el-GR" sz="2400" dirty="0" smtClean="0"/>
              <a:t>καταναλωτή,</a:t>
            </a:r>
            <a:endParaRPr lang="el-GR" altLang="el-GR" sz="2400" dirty="0"/>
          </a:p>
          <a:p>
            <a:pPr>
              <a:buFont typeface="Wingdings" pitchFamily="2" charset="2"/>
              <a:buChar char="Ø"/>
            </a:pPr>
            <a:r>
              <a:rPr lang="el-GR" altLang="el-GR" sz="2400" dirty="0"/>
              <a:t>στα πλαίσια κάποιου εθνικού ή ευρωπαϊκού προγράμματος παρακολούθησης (π.χ. κατάλοιπα </a:t>
            </a:r>
            <a:r>
              <a:rPr lang="el-GR" altLang="el-GR" sz="2400" dirty="0" err="1"/>
              <a:t>αντιμικροβιακών</a:t>
            </a:r>
            <a:r>
              <a:rPr lang="el-GR" altLang="el-GR" sz="2400" dirty="0"/>
              <a:t> παραγόντων σε γάλα και γαλακτοκομικά προϊόντα).</a:t>
            </a:r>
          </a:p>
          <a:p>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Δειγματοληψία </a:t>
            </a:r>
            <a:r>
              <a:rPr lang="el-GR" altLang="el-GR" sz="4000" dirty="0" smtClean="0"/>
              <a:t>(2 </a:t>
            </a:r>
            <a:r>
              <a:rPr lang="el-GR" altLang="el-GR" sz="4000" dirty="0"/>
              <a:t>από </a:t>
            </a:r>
            <a:r>
              <a:rPr lang="el-GR" altLang="el-GR" sz="4000" dirty="0" smtClean="0"/>
              <a:t>3)</a:t>
            </a:r>
            <a:endParaRPr lang="el-GR" sz="4000" dirty="0"/>
          </a:p>
        </p:txBody>
      </p:sp>
      <p:sp>
        <p:nvSpPr>
          <p:cNvPr id="9" name="Rectangle 3"/>
          <p:cNvSpPr txBox="1">
            <a:spLocks noChangeArrowheads="1"/>
          </p:cNvSpPr>
          <p:nvPr>
            <p:custDataLst>
              <p:tags r:id="rId2"/>
            </p:custDataLst>
          </p:nvPr>
        </p:nvSpPr>
        <p:spPr>
          <a:xfrm>
            <a:off x="467544" y="1268760"/>
            <a:ext cx="8219256"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altLang="el-GR" sz="2400" dirty="0"/>
              <a:t>Ο αυτοέλεγχος αφορά στη λήψη δειγμάτων σε όλη την αλυσίδα παραγωγής από τους ίδιους τους παραγωγούς των προϊόντων  (πρωτογενής παραγωγή, μεταποίηση, διάθεση στον καταναλωτή). </a:t>
            </a:r>
            <a:endParaRPr lang="el-GR" altLang="el-GR" sz="2400" dirty="0" smtClean="0"/>
          </a:p>
          <a:p>
            <a:pPr marL="342900" indent="-342900" algn="l">
              <a:buFont typeface="Arial" panose="020B0604020202020204" pitchFamily="34" charset="0"/>
              <a:buChar char="•"/>
            </a:pPr>
            <a:endParaRPr lang="el-GR" altLang="el-GR" sz="2400" dirty="0"/>
          </a:p>
          <a:p>
            <a:pPr algn="l"/>
            <a:r>
              <a:rPr lang="el-GR" altLang="el-GR" sz="2400" dirty="0"/>
              <a:t>Γιατί </a:t>
            </a:r>
            <a:r>
              <a:rPr lang="el-GR" altLang="el-GR" sz="2400" dirty="0" smtClean="0"/>
              <a:t>πραγματοποιείται;</a:t>
            </a:r>
          </a:p>
          <a:p>
            <a:pPr marL="342900" indent="-342900" algn="l">
              <a:buFont typeface="Arial" panose="020B0604020202020204" pitchFamily="34" charset="0"/>
              <a:buChar char="•"/>
            </a:pPr>
            <a:r>
              <a:rPr lang="el-GR" altLang="el-GR" sz="2400" dirty="0"/>
              <a:t>προκειμένου να πραγματοποιηθούν αναλύσεις (χημικές, μικροβιολογικές, αυθεντικότητας</a:t>
            </a:r>
            <a:r>
              <a:rPr lang="el-GR" altLang="el-GR" sz="2400" dirty="0" smtClean="0"/>
              <a:t>),</a:t>
            </a:r>
            <a:endParaRPr lang="el-GR" altLang="el-GR" sz="2400" dirty="0"/>
          </a:p>
          <a:p>
            <a:pPr marL="342900" indent="-342900" algn="l">
              <a:buFont typeface="Arial" panose="020B0604020202020204" pitchFamily="34" charset="0"/>
              <a:buChar char="•"/>
            </a:pPr>
            <a:r>
              <a:rPr lang="el-GR" altLang="el-GR" sz="2400" dirty="0"/>
              <a:t>για να διαπιστωθεί η καταλληλότητα του για ανθρώπινη </a:t>
            </a:r>
            <a:r>
              <a:rPr lang="el-GR" altLang="el-GR" sz="2400" dirty="0" smtClean="0"/>
              <a:t>κατανάλωση,</a:t>
            </a:r>
            <a:endParaRPr lang="el-GR" altLang="el-GR" sz="2400" dirty="0"/>
          </a:p>
          <a:p>
            <a:pPr marL="342900" indent="-342900" algn="l">
              <a:buFont typeface="Arial" panose="020B0604020202020204" pitchFamily="34" charset="0"/>
              <a:buChar char="•"/>
            </a:pPr>
            <a:r>
              <a:rPr lang="el-GR" altLang="el-GR" sz="2400" dirty="0"/>
              <a:t>για να γίνει ποιοτική  κατάταξη βάσει της οποίας γίνεται και η πληρωμή των παραγωγών.</a:t>
            </a:r>
          </a:p>
          <a:p>
            <a:pPr marL="342900" indent="-342900" algn="l">
              <a:buFont typeface="Arial" panose="020B0604020202020204" pitchFamily="34" charset="0"/>
              <a:buChar char="•"/>
            </a:pP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Δειγματοληψία </a:t>
            </a:r>
            <a:r>
              <a:rPr lang="el-GR" altLang="el-GR" sz="4000" dirty="0" smtClean="0"/>
              <a:t>(3 </a:t>
            </a:r>
            <a:r>
              <a:rPr lang="el-GR" altLang="el-GR" sz="4000" dirty="0"/>
              <a:t>από </a:t>
            </a:r>
            <a:r>
              <a:rPr lang="el-GR" altLang="el-GR" sz="4000" dirty="0" smtClean="0"/>
              <a:t>3)</a:t>
            </a:r>
            <a:endParaRPr lang="el-GR" sz="4000" dirty="0"/>
          </a:p>
        </p:txBody>
      </p:sp>
      <p:sp>
        <p:nvSpPr>
          <p:cNvPr id="7" name="2 - Θέση περιεχομένου"/>
          <p:cNvSpPr>
            <a:spLocks noGrp="1"/>
          </p:cNvSpPr>
          <p:nvPr>
            <p:ph idx="1"/>
          </p:nvPr>
        </p:nvSpPr>
        <p:spPr>
          <a:xfrm>
            <a:off x="467544" y="1628800"/>
            <a:ext cx="8219256" cy="3456384"/>
          </a:xfrm>
        </p:spPr>
        <p:txBody>
          <a:bodyPr>
            <a:noAutofit/>
          </a:bodyPr>
          <a:lstStyle/>
          <a:p>
            <a:pPr marL="0" indent="0">
              <a:lnSpc>
                <a:spcPct val="150000"/>
              </a:lnSpc>
              <a:buNone/>
            </a:pPr>
            <a:r>
              <a:rPr lang="el-GR" altLang="el-GR" sz="2400" dirty="0"/>
              <a:t>Πως </a:t>
            </a:r>
            <a:r>
              <a:rPr lang="el-GR" altLang="el-GR" sz="2400" dirty="0" smtClean="0"/>
              <a:t>γίνεται;</a:t>
            </a:r>
          </a:p>
          <a:p>
            <a:pPr>
              <a:lnSpc>
                <a:spcPct val="150000"/>
              </a:lnSpc>
              <a:buFont typeface="Wingdings" pitchFamily="2" charset="2"/>
              <a:buNone/>
            </a:pPr>
            <a:r>
              <a:rPr lang="el-GR" altLang="el-GR" sz="2400" dirty="0" smtClean="0"/>
              <a:t>Η </a:t>
            </a:r>
            <a:r>
              <a:rPr lang="el-GR" altLang="el-GR" sz="2400" dirty="0"/>
              <a:t>διαδικασία της δειγματοληψίας ορίζεται από:</a:t>
            </a:r>
          </a:p>
          <a:p>
            <a:pPr>
              <a:lnSpc>
                <a:spcPct val="150000"/>
              </a:lnSpc>
            </a:pPr>
            <a:r>
              <a:rPr lang="el-GR" altLang="el-GR" sz="2400" dirty="0" smtClean="0"/>
              <a:t>Νομοθεσία</a:t>
            </a:r>
            <a:endParaRPr lang="el-GR" altLang="el-GR" sz="2400" dirty="0"/>
          </a:p>
          <a:p>
            <a:pPr>
              <a:lnSpc>
                <a:spcPct val="150000"/>
              </a:lnSpc>
            </a:pPr>
            <a:r>
              <a:rPr lang="el-GR" altLang="el-GR" sz="2400" dirty="0"/>
              <a:t>Διεθνή πρότυπα</a:t>
            </a:r>
          </a:p>
          <a:p>
            <a:pPr>
              <a:lnSpc>
                <a:spcPct val="150000"/>
              </a:lnSpc>
            </a:pPr>
            <a:r>
              <a:rPr lang="el-GR" altLang="el-GR" sz="2400" dirty="0"/>
              <a:t>Εθνικούς οδηγούς ή κώδικες</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Δειγματοληψία γάλακτος και προϊόντων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11:19:4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8,3,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8,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8,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7,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3,12,10,8,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10,11,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23,2,5,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10,8,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11,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8,30,31,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2,11,10,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2,10,11,5,9,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129874-18FD-4E28-8D85-B9CB434B99B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4930</TotalTime>
  <Words>2355</Words>
  <Application>Microsoft Office PowerPoint</Application>
  <PresentationFormat>Προβολή στην οθόνη (4:3)</PresentationFormat>
  <Paragraphs>358</Paragraphs>
  <Slides>43</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 (1 από 2)</vt:lpstr>
      <vt:lpstr>Περιεχόμενα ενότητας (2 από 2)</vt:lpstr>
      <vt:lpstr>Δειγματοληψία (1 από 3)</vt:lpstr>
      <vt:lpstr>Δειγματοληψία (2 από 3)</vt:lpstr>
      <vt:lpstr>Δειγματοληψία (3 από 3)</vt:lpstr>
      <vt:lpstr>Νομοθεσία (1 από 5)</vt:lpstr>
      <vt:lpstr>Νομοθεσία (2 από 5)</vt:lpstr>
      <vt:lpstr>Νομοθεσία (3 από 5)</vt:lpstr>
      <vt:lpstr>Νομοθεσία (4 από 5)</vt:lpstr>
      <vt:lpstr>Νομοθεσία (5 από 5)</vt:lpstr>
      <vt:lpstr>Πρότυπα </vt:lpstr>
      <vt:lpstr>Οδηγοί – Κώδικες (1 από 4)</vt:lpstr>
      <vt:lpstr>Οδηγοί – Κώδικες (2 από 4)</vt:lpstr>
      <vt:lpstr>Οδηγοί – Κώδικες (3 από 4)</vt:lpstr>
      <vt:lpstr>Οδηγοί – Κώδικες (4 από 4)</vt:lpstr>
      <vt:lpstr>Σημεία Δειγματοληψίας </vt:lpstr>
      <vt:lpstr>Εξοπλισμός δειγματοληψίας (1 από 2)</vt:lpstr>
      <vt:lpstr>Εξοπλισμός δειγματοληψίας (2 από 2)</vt:lpstr>
      <vt:lpstr>Προβλήματα &amp; Λάθη Δειγματοληψίας (1 από 3) </vt:lpstr>
      <vt:lpstr>Προβλήματα &amp; Λάθη  Δειγματοληψίας (2 από 3) </vt:lpstr>
      <vt:lpstr>Προβλήματα &amp; Λάθη  Δειγματοληψίας (3 από 3) </vt:lpstr>
      <vt:lpstr>Γάλα, κρέμα, τυρόγαλα και βουτυρόγαλα (1 από 4)</vt:lpstr>
      <vt:lpstr>Γάλα, κρέμα, τυρόγαλα και βουτυρόγαλα (2 από 4)</vt:lpstr>
      <vt:lpstr>Γάλα, κρέμα, τυρόγαλα και βουτυρόγαλα (3 από 4)</vt:lpstr>
      <vt:lpstr>Γάλα, κρέμα, τυρόγαλα και βουτυρόγαλα (4 από 4)</vt:lpstr>
      <vt:lpstr>Συμπυκνωμένο γάλα και συμπυκνωμένο σακχαρούχο (1 από 3)</vt:lpstr>
      <vt:lpstr>Συμπυκνωμένο γάλα και συμπυκνωμένο σακχαρούχο (2 από 3)</vt:lpstr>
      <vt:lpstr>Συμπυκνωμένο γάλα και συμπυκνωμένο σακχαρούχο (3 από 3)</vt:lpstr>
      <vt:lpstr>Σκόνη γάλακτος (1 από 3)</vt:lpstr>
      <vt:lpstr>Σκόνη γάλακτος (2 από 3)</vt:lpstr>
      <vt:lpstr>Σκόνη γάλακτος (3 από 3)</vt:lpstr>
      <vt:lpstr>Βούτυρο (1 από 2)</vt:lpstr>
      <vt:lpstr>Βούτυρο (2 από 2)</vt:lpstr>
      <vt:lpstr>Τυρί (1 από 3)</vt:lpstr>
      <vt:lpstr>Τυρί (2 από 3)</vt:lpstr>
      <vt:lpstr>Τυρί (3 από 3)</vt:lpstr>
      <vt:lpstr>Ειδική δειγματοληψία (1 από 2)</vt:lpstr>
      <vt:lpstr>Ειδική δειγματοληψία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Δειγματοληψία γάλακτος και προϊόντων γάλακτος.</dc:subject>
  <dc:creator>Ελένη Μαλισσιόβα</dc:creator>
  <cp:keywords>Δειγματοληψία γάλακτος και προϊόντων γάλακτος</cp:keywords>
  <cp:lastModifiedBy>Windows User</cp:lastModifiedBy>
  <cp:revision>426</cp:revision>
  <dcterms:created xsi:type="dcterms:W3CDTF">2012-09-06T09:03:05Z</dcterms:created>
  <dcterms:modified xsi:type="dcterms:W3CDTF">2005-10-08T23:50:01Z</dcterms:modified>
</cp:coreProperties>
</file>