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8"/>
  </p:notesMasterIdLst>
  <p:sldIdLst>
    <p:sldId id="310" r:id="rId3"/>
    <p:sldId id="257" r:id="rId4"/>
    <p:sldId id="259" r:id="rId5"/>
    <p:sldId id="261" r:id="rId6"/>
    <p:sldId id="262"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8" r:id="rId28"/>
    <p:sldId id="359" r:id="rId29"/>
    <p:sldId id="360" r:id="rId30"/>
    <p:sldId id="361" r:id="rId31"/>
    <p:sldId id="362" r:id="rId32"/>
    <p:sldId id="364" r:id="rId33"/>
    <p:sldId id="365" r:id="rId34"/>
    <p:sldId id="366" r:id="rId35"/>
    <p:sldId id="368" r:id="rId36"/>
    <p:sldId id="369" r:id="rId37"/>
    <p:sldId id="371" r:id="rId38"/>
    <p:sldId id="372" r:id="rId39"/>
    <p:sldId id="373" r:id="rId40"/>
    <p:sldId id="374" r:id="rId41"/>
    <p:sldId id="375" r:id="rId42"/>
    <p:sldId id="376" r:id="rId43"/>
    <p:sldId id="378" r:id="rId44"/>
    <p:sldId id="379" r:id="rId45"/>
    <p:sldId id="381" r:id="rId46"/>
    <p:sldId id="280" r:id="rId47"/>
  </p:sldIdLst>
  <p:sldSz cx="9144000" cy="6858000" type="screen4x3"/>
  <p:notesSz cx="6858000" cy="9144000"/>
  <p:custDataLst>
    <p:tags r:id="rId4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l-G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l-G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CD9546E4-F78E-4393-968D-8CC202224A92}" type="slidenum">
              <a:rPr lang="el-GR"/>
              <a:pPr>
                <a:defRPr/>
              </a:pPr>
              <a:t>‹#›</a:t>
            </a:fld>
            <a:endParaRPr lang="el-GR"/>
          </a:p>
        </p:txBody>
      </p:sp>
    </p:spTree>
    <p:extLst>
      <p:ext uri="{BB962C8B-B14F-4D97-AF65-F5344CB8AC3E}">
        <p14:creationId xmlns:p14="http://schemas.microsoft.com/office/powerpoint/2010/main" val="1505413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 id="214748366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36.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notesSlide" Target="../notesSlides/notesSlide5.xml"/><Relationship Id="rId7" Type="http://schemas.openxmlformats.org/officeDocument/2006/relationships/slide" Target="slide3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31.xml"/><Relationship Id="rId5" Type="http://schemas.openxmlformats.org/officeDocument/2006/relationships/slide" Target="slide26.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512168"/>
            <a:ext cx="7772400" cy="1470025"/>
          </a:xfrm>
        </p:spPr>
        <p:txBody>
          <a:bodyPr>
            <a:noAutofit/>
          </a:bodyPr>
          <a:lstStyle/>
          <a:p>
            <a:r>
              <a:rPr lang="el-GR" sz="3600" dirty="0" smtClean="0">
                <a:cs typeface="Arial" charset="0"/>
              </a:rPr>
              <a:t>Τεχνολογία &amp; Ποιοτικός Έλεγχος Γάλακτος και Γαλακτοκομικών Προϊόντων</a:t>
            </a:r>
            <a:endParaRPr lang="el-GR" sz="36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3071936"/>
            <a:ext cx="7776864" cy="3669432"/>
          </a:xfrm>
        </p:spPr>
        <p:txBody>
          <a:bodyPr>
            <a:noAutofit/>
          </a:bodyPr>
          <a:lstStyle/>
          <a:p>
            <a:r>
              <a:rPr lang="el-GR" sz="2800" b="1" dirty="0" smtClean="0"/>
              <a:t>Ενότητα 3 (Μέρος Β):</a:t>
            </a:r>
            <a:r>
              <a:rPr lang="en-US" sz="2800" dirty="0" smtClean="0"/>
              <a:t> </a:t>
            </a:r>
            <a:r>
              <a:rPr lang="el-GR" sz="2800" dirty="0" smtClean="0"/>
              <a:t>Υγιεινή και ποιότητα της παραγωγής.</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λένη </a:t>
            </a:r>
            <a:r>
              <a:rPr lang="el-GR" sz="2800" dirty="0" err="1" smtClean="0">
                <a:cs typeface="Arial" charset="0"/>
              </a:rPr>
              <a:t>Μαλισσιόβα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cs typeface="Arial" charset="0"/>
              </a:rPr>
              <a:t>Καθηγήτρια 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715495"/>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l-GR" altLang="el-GR" dirty="0"/>
              <a:t>Υγεία των ζώων </a:t>
            </a:r>
            <a:r>
              <a:rPr lang="el-GR" altLang="el-GR" dirty="0" smtClean="0"/>
              <a:t>(3 </a:t>
            </a:r>
            <a:r>
              <a:rPr lang="el-GR" altLang="el-GR" dirty="0"/>
              <a:t>από 4) </a:t>
            </a:r>
            <a:endParaRPr lang="el-GR" altLang="el-GR" dirty="0" smtClean="0">
              <a:latin typeface="Franklin Gothic Book" pitchFamily="34" charset="0"/>
            </a:endParaRPr>
          </a:p>
        </p:txBody>
      </p:sp>
      <p:sp>
        <p:nvSpPr>
          <p:cNvPr id="13315" name="Rectangle 3"/>
          <p:cNvSpPr>
            <a:spLocks noGrp="1" noChangeArrowheads="1"/>
          </p:cNvSpPr>
          <p:nvPr>
            <p:ph type="body" idx="1"/>
          </p:nvPr>
        </p:nvSpPr>
        <p:spPr/>
        <p:txBody>
          <a:bodyPr>
            <a:normAutofit lnSpcReduction="10000"/>
          </a:bodyPr>
          <a:lstStyle/>
          <a:p>
            <a:r>
              <a:rPr lang="el-GR" altLang="el-GR" b="1" dirty="0">
                <a:solidFill>
                  <a:schemeClr val="accent2"/>
                </a:solidFill>
              </a:rPr>
              <a:t>3. ΧΡΗΣΗ ΕΓΚΕΚΡΙΜΕΝΩΝ ΧΗΜΙΚΩΝ ΟΥΣΙΩΝ </a:t>
            </a:r>
            <a:r>
              <a:rPr lang="el-GR" altLang="el-GR" b="1" dirty="0" smtClean="0">
                <a:solidFill>
                  <a:schemeClr val="accent2"/>
                </a:solidFill>
              </a:rPr>
              <a:t>&amp; </a:t>
            </a:r>
            <a:r>
              <a:rPr lang="el-GR" altLang="el-GR" b="1" dirty="0">
                <a:solidFill>
                  <a:schemeClr val="accent2"/>
                </a:solidFill>
              </a:rPr>
              <a:t>ΚΤΗΝΙΑΤΡΙΚΩΝ ΦΑΡΜΑΚΩΝ </a:t>
            </a:r>
          </a:p>
          <a:p>
            <a:endParaRPr lang="el-GR" altLang="el-GR" b="1" dirty="0">
              <a:solidFill>
                <a:schemeClr val="accent2"/>
              </a:solidFill>
            </a:endParaRPr>
          </a:p>
          <a:p>
            <a:pPr>
              <a:buFontTx/>
              <a:buChar char="•"/>
            </a:pPr>
            <a:r>
              <a:rPr lang="el-GR" altLang="el-GR" dirty="0">
                <a:solidFill>
                  <a:schemeClr val="accent2"/>
                </a:solidFill>
              </a:rPr>
              <a:t>Χρήση χημικών ουσιών σύμφωνα με </a:t>
            </a:r>
            <a:r>
              <a:rPr lang="el-GR" altLang="el-GR" dirty="0" smtClean="0">
                <a:solidFill>
                  <a:schemeClr val="accent2"/>
                </a:solidFill>
              </a:rPr>
              <a:t>οδηγίες</a:t>
            </a:r>
            <a:r>
              <a:rPr lang="el-GR" altLang="el-GR" dirty="0">
                <a:solidFill>
                  <a:schemeClr val="accent2"/>
                </a:solidFill>
              </a:rPr>
              <a:t>, </a:t>
            </a:r>
            <a:r>
              <a:rPr lang="el-GR" altLang="el-GR" dirty="0" err="1">
                <a:solidFill>
                  <a:schemeClr val="accent2"/>
                </a:solidFill>
              </a:rPr>
              <a:t>δοσολογία,χρόνους</a:t>
            </a:r>
            <a:r>
              <a:rPr lang="el-GR" altLang="el-GR" dirty="0">
                <a:solidFill>
                  <a:schemeClr val="accent2"/>
                </a:solidFill>
              </a:rPr>
              <a:t> αναμονής</a:t>
            </a:r>
          </a:p>
          <a:p>
            <a:pPr>
              <a:buFontTx/>
              <a:buChar char="•"/>
            </a:pPr>
            <a:r>
              <a:rPr lang="el-GR" altLang="el-GR" dirty="0" err="1" smtClean="0">
                <a:solidFill>
                  <a:schemeClr val="accent2"/>
                </a:solidFill>
              </a:rPr>
              <a:t>Συνατγογράφηση</a:t>
            </a:r>
            <a:r>
              <a:rPr lang="el-GR" altLang="el-GR" dirty="0" smtClean="0">
                <a:solidFill>
                  <a:schemeClr val="accent2"/>
                </a:solidFill>
              </a:rPr>
              <a:t> </a:t>
            </a:r>
            <a:r>
              <a:rPr lang="el-GR" altLang="el-GR" dirty="0">
                <a:solidFill>
                  <a:schemeClr val="accent2"/>
                </a:solidFill>
              </a:rPr>
              <a:t>από κτηνίατρο</a:t>
            </a:r>
          </a:p>
          <a:p>
            <a:pPr>
              <a:buFontTx/>
              <a:buChar char="•"/>
            </a:pPr>
            <a:r>
              <a:rPr lang="el-GR" altLang="el-GR" dirty="0">
                <a:solidFill>
                  <a:schemeClr val="accent2"/>
                </a:solidFill>
              </a:rPr>
              <a:t>Ασφαλής αποθήκευση φαρμάκων και </a:t>
            </a:r>
            <a:r>
              <a:rPr lang="el-GR" altLang="el-GR" dirty="0" smtClean="0">
                <a:solidFill>
                  <a:schemeClr val="accent2"/>
                </a:solidFill>
              </a:rPr>
              <a:t>υπεύθυνη χρήση</a:t>
            </a:r>
          </a:p>
        </p:txBody>
      </p:sp>
      <p:sp>
        <p:nvSpPr>
          <p:cNvPr id="9"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10"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10</a:t>
            </a:fld>
            <a:endParaRPr lang="el-GR"/>
          </a:p>
        </p:txBody>
      </p:sp>
    </p:spTree>
    <p:extLst>
      <p:ext uri="{BB962C8B-B14F-4D97-AF65-F5344CB8AC3E}">
        <p14:creationId xmlns:p14="http://schemas.microsoft.com/office/powerpoint/2010/main" val="1568881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l-GR" altLang="el-GR" dirty="0"/>
              <a:t>Υγεία των ζώων </a:t>
            </a:r>
            <a:r>
              <a:rPr lang="el-GR" altLang="el-GR" dirty="0" smtClean="0"/>
              <a:t>(4 </a:t>
            </a:r>
            <a:r>
              <a:rPr lang="el-GR" altLang="el-GR" dirty="0"/>
              <a:t>από 4) </a:t>
            </a:r>
            <a:endParaRPr lang="el-GR" altLang="el-GR" dirty="0" smtClean="0">
              <a:latin typeface="Franklin Gothic Book" pitchFamily="34" charset="0"/>
            </a:endParaRPr>
          </a:p>
        </p:txBody>
      </p:sp>
      <p:sp>
        <p:nvSpPr>
          <p:cNvPr id="14339" name="Rectangle 3"/>
          <p:cNvSpPr>
            <a:spLocks noGrp="1" noChangeArrowheads="1"/>
          </p:cNvSpPr>
          <p:nvPr>
            <p:ph type="body" idx="1"/>
          </p:nvPr>
        </p:nvSpPr>
        <p:spPr/>
        <p:txBody>
          <a:bodyPr>
            <a:normAutofit/>
          </a:bodyPr>
          <a:lstStyle/>
          <a:p>
            <a:r>
              <a:rPr lang="el-GR" altLang="el-GR" b="1" dirty="0">
                <a:solidFill>
                  <a:schemeClr val="accent2"/>
                </a:solidFill>
              </a:rPr>
              <a:t>4. ΣΥΝΕΧΗΣ ΕΠΙΜΟΡΦΩΣΗ ΤΟΥ ΠΡΟΣΩΠΙΚΟΥ </a:t>
            </a:r>
          </a:p>
          <a:p>
            <a:endParaRPr lang="el-GR" altLang="el-GR" b="1" dirty="0">
              <a:solidFill>
                <a:schemeClr val="accent2"/>
              </a:solidFill>
            </a:endParaRPr>
          </a:p>
          <a:p>
            <a:pPr>
              <a:buFontTx/>
              <a:buChar char="•"/>
            </a:pPr>
            <a:r>
              <a:rPr lang="el-GR" altLang="el-GR" dirty="0">
                <a:solidFill>
                  <a:schemeClr val="accent2"/>
                </a:solidFill>
              </a:rPr>
              <a:t>Για τη διάγνωση και τον χειρισμό των ασθενών ζώων </a:t>
            </a:r>
          </a:p>
          <a:p>
            <a:pPr>
              <a:buFontTx/>
              <a:buChar char="•"/>
            </a:pPr>
            <a:r>
              <a:rPr lang="el-GR" altLang="el-GR" dirty="0">
                <a:solidFill>
                  <a:schemeClr val="accent2"/>
                </a:solidFill>
              </a:rPr>
              <a:t>Επιμόρφωση για ανταπόκριση στα καθήκοντα </a:t>
            </a:r>
          </a:p>
          <a:p>
            <a:pPr>
              <a:buFontTx/>
              <a:buChar char="•"/>
            </a:pPr>
            <a:r>
              <a:rPr lang="el-GR" altLang="el-GR" dirty="0">
                <a:solidFill>
                  <a:schemeClr val="accent2"/>
                </a:solidFill>
              </a:rPr>
              <a:t>Επιλογή προέλευσης πληροφόρησης </a:t>
            </a:r>
          </a:p>
        </p:txBody>
      </p:sp>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8"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11</a:t>
            </a:fld>
            <a:endParaRPr lang="el-GR"/>
          </a:p>
        </p:txBody>
      </p:sp>
    </p:spTree>
    <p:extLst>
      <p:ext uri="{BB962C8B-B14F-4D97-AF65-F5344CB8AC3E}">
        <p14:creationId xmlns:p14="http://schemas.microsoft.com/office/powerpoint/2010/main" val="75034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890567"/>
          </a:xfrm>
        </p:spPr>
        <p:txBody>
          <a:bodyPr>
            <a:normAutofit/>
          </a:bodyPr>
          <a:lstStyle/>
          <a:p>
            <a:r>
              <a:rPr lang="el-GR" altLang="el-GR" dirty="0"/>
              <a:t>Υγιεινή της </a:t>
            </a:r>
            <a:r>
              <a:rPr lang="el-GR" altLang="el-GR" dirty="0" err="1" smtClean="0"/>
              <a:t>άμελξης</a:t>
            </a:r>
            <a:r>
              <a:rPr lang="el-GR" altLang="el-GR" dirty="0" smtClean="0"/>
              <a:t> (1 από 5) </a:t>
            </a:r>
            <a:endParaRPr lang="el-GR" altLang="el-GR" dirty="0" smtClean="0">
              <a:latin typeface="Franklin Gothic Book" pitchFamily="34" charset="0"/>
            </a:endParaRPr>
          </a:p>
        </p:txBody>
      </p:sp>
      <p:sp>
        <p:nvSpPr>
          <p:cNvPr id="15365" name="Text Box 6"/>
          <p:cNvSpPr txBox="1">
            <a:spLocks noChangeArrowheads="1"/>
          </p:cNvSpPr>
          <p:nvPr/>
        </p:nvSpPr>
        <p:spPr bwMode="auto">
          <a:xfrm>
            <a:off x="467542" y="1165205"/>
            <a:ext cx="755726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1. ΔΙΑΣΦΑΛΙΣΗ ΤΗΣ ΑΤΡΑΥΜΑΤΙΚΗΣ ΑΜΕΛΞΗΣ</a:t>
            </a:r>
          </a:p>
          <a:p>
            <a:pPr eaLnBrk="1" hangingPunct="1"/>
            <a:endParaRPr lang="el-GR" altLang="el-GR" sz="2400" b="1" dirty="0">
              <a:solidFill>
                <a:schemeClr val="accent2"/>
              </a:solidFill>
            </a:endParaRPr>
          </a:p>
          <a:p>
            <a:pPr eaLnBrk="1" hangingPunct="1">
              <a:buFontTx/>
              <a:buChar char="•"/>
            </a:pPr>
            <a:r>
              <a:rPr lang="el-GR" altLang="el-GR" sz="2400" dirty="0">
                <a:solidFill>
                  <a:schemeClr val="accent2"/>
                </a:solidFill>
              </a:rPr>
              <a:t>Ταυτοποίηση ζώων </a:t>
            </a:r>
          </a:p>
          <a:p>
            <a:pPr eaLnBrk="1" hangingPunct="1">
              <a:buFontTx/>
              <a:buChar char="•"/>
            </a:pPr>
            <a:r>
              <a:rPr lang="el-GR" altLang="el-GR" sz="2400" dirty="0">
                <a:solidFill>
                  <a:schemeClr val="accent2"/>
                </a:solidFill>
              </a:rPr>
              <a:t>Προετοιμασία μαστών για </a:t>
            </a:r>
            <a:r>
              <a:rPr lang="el-GR" altLang="el-GR" sz="2400" dirty="0" err="1">
                <a:solidFill>
                  <a:schemeClr val="accent2"/>
                </a:solidFill>
              </a:rPr>
              <a:t>άμελξη</a:t>
            </a:r>
            <a:r>
              <a:rPr lang="el-GR" altLang="el-GR" sz="2400" dirty="0">
                <a:solidFill>
                  <a:schemeClr val="accent2"/>
                </a:solidFill>
              </a:rPr>
              <a:t> </a:t>
            </a:r>
          </a:p>
          <a:p>
            <a:pPr eaLnBrk="1" hangingPunct="1">
              <a:buFontTx/>
              <a:buChar char="•"/>
            </a:pPr>
            <a:r>
              <a:rPr lang="el-GR" altLang="el-GR" sz="2400" dirty="0">
                <a:solidFill>
                  <a:schemeClr val="accent2"/>
                </a:solidFill>
              </a:rPr>
              <a:t>Ορθή πρακτική </a:t>
            </a:r>
            <a:r>
              <a:rPr lang="el-GR" altLang="el-GR" sz="2400" dirty="0" err="1">
                <a:solidFill>
                  <a:schemeClr val="accent2"/>
                </a:solidFill>
              </a:rPr>
              <a:t>άμελξης</a:t>
            </a:r>
            <a:endParaRPr lang="el-GR" altLang="el-GR" sz="2400" dirty="0">
              <a:solidFill>
                <a:schemeClr val="accent2"/>
              </a:solidFill>
            </a:endParaRPr>
          </a:p>
          <a:p>
            <a:pPr eaLnBrk="1" hangingPunct="1">
              <a:buFontTx/>
              <a:buChar char="•"/>
            </a:pPr>
            <a:r>
              <a:rPr lang="el-GR" altLang="el-GR" sz="2400" dirty="0">
                <a:solidFill>
                  <a:schemeClr val="accent2"/>
                </a:solidFill>
              </a:rPr>
              <a:t>Διαχωρισμός γάλακτος </a:t>
            </a:r>
            <a:r>
              <a:rPr lang="el-GR" altLang="el-GR" sz="2400" dirty="0" err="1">
                <a:solidFill>
                  <a:schemeClr val="accent2"/>
                </a:solidFill>
              </a:rPr>
              <a:t>νοσούντων</a:t>
            </a:r>
            <a:r>
              <a:rPr lang="el-GR" altLang="el-GR" sz="2400" dirty="0">
                <a:solidFill>
                  <a:schemeClr val="accent2"/>
                </a:solidFill>
              </a:rPr>
              <a:t> ή υπό θεραπεία </a:t>
            </a:r>
          </a:p>
          <a:p>
            <a:pPr eaLnBrk="1" hangingPunct="1">
              <a:buFontTx/>
              <a:buChar char="•"/>
            </a:pPr>
            <a:r>
              <a:rPr lang="el-GR" altLang="el-GR" sz="2400" dirty="0">
                <a:solidFill>
                  <a:schemeClr val="accent2"/>
                </a:solidFill>
              </a:rPr>
              <a:t>Σωστά εγκατεστημένος και συντηρημένος εξοπλισμός </a:t>
            </a:r>
          </a:p>
          <a:p>
            <a:pPr eaLnBrk="1" hangingPunct="1">
              <a:buFontTx/>
              <a:buChar char="•"/>
            </a:pPr>
            <a:r>
              <a:rPr lang="el-GR" altLang="el-GR" sz="2400" dirty="0">
                <a:solidFill>
                  <a:schemeClr val="accent2"/>
                </a:solidFill>
              </a:rPr>
              <a:t>Εξασφάλιση καθαρού νερού </a:t>
            </a:r>
          </a:p>
        </p:txBody>
      </p:sp>
      <p:pic>
        <p:nvPicPr>
          <p:cNvPr id="15366" name="Picture 8"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581525"/>
            <a:ext cx="1899298" cy="162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754" y="3783707"/>
            <a:ext cx="2843213"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10"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12</a:t>
            </a:fld>
            <a:endParaRPr lang="el-GR"/>
          </a:p>
        </p:txBody>
      </p:sp>
    </p:spTree>
    <p:extLst>
      <p:ext uri="{BB962C8B-B14F-4D97-AF65-F5344CB8AC3E}">
        <p14:creationId xmlns:p14="http://schemas.microsoft.com/office/powerpoint/2010/main" val="2525341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922114"/>
          </a:xfrm>
        </p:spPr>
        <p:txBody>
          <a:bodyPr/>
          <a:lstStyle/>
          <a:p>
            <a:r>
              <a:rPr lang="el-GR" altLang="el-GR" dirty="0"/>
              <a:t>Υγιεινή της </a:t>
            </a:r>
            <a:r>
              <a:rPr lang="el-GR" altLang="el-GR" dirty="0" err="1"/>
              <a:t>άμελξης</a:t>
            </a:r>
            <a:r>
              <a:rPr lang="el-GR" altLang="el-GR" dirty="0"/>
              <a:t> </a:t>
            </a:r>
            <a:r>
              <a:rPr lang="el-GR" altLang="el-GR" dirty="0" smtClean="0"/>
              <a:t>(2 </a:t>
            </a:r>
            <a:r>
              <a:rPr lang="el-GR" altLang="el-GR" dirty="0"/>
              <a:t>από 5) </a:t>
            </a:r>
            <a:endParaRPr lang="el-GR" altLang="el-GR" dirty="0" smtClean="0">
              <a:latin typeface="Franklin Gothic Book" pitchFamily="34" charset="0"/>
            </a:endParaRPr>
          </a:p>
        </p:txBody>
      </p:sp>
      <p:sp>
        <p:nvSpPr>
          <p:cNvPr id="16389" name="Text Box 6"/>
          <p:cNvSpPr txBox="1">
            <a:spLocks noChangeArrowheads="1"/>
          </p:cNvSpPr>
          <p:nvPr/>
        </p:nvSpPr>
        <p:spPr bwMode="auto">
          <a:xfrm>
            <a:off x="971600" y="1340768"/>
            <a:ext cx="741325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smtClean="0">
                <a:solidFill>
                  <a:schemeClr val="accent2"/>
                </a:solidFill>
              </a:rPr>
              <a:t>2. ΔΙΑΣΦΑΛΙΣΗ ΤΗΣ ΑΜΕΛΞΗΣ ΣΕ ΥΓΙΕΙΝΕΣ ΣΥΝΘΗΚΕΣ</a:t>
            </a:r>
          </a:p>
          <a:p>
            <a:pPr eaLnBrk="1" hangingPunct="1"/>
            <a:endParaRPr lang="el-GR" altLang="el-GR" sz="2400" b="1" dirty="0" smtClean="0">
              <a:solidFill>
                <a:schemeClr val="accent2"/>
              </a:solidFill>
            </a:endParaRPr>
          </a:p>
          <a:p>
            <a:pPr eaLnBrk="1" hangingPunct="1">
              <a:buFontTx/>
              <a:buChar char="•"/>
            </a:pPr>
            <a:r>
              <a:rPr lang="el-GR" altLang="el-GR" sz="2400" dirty="0" smtClean="0">
                <a:solidFill>
                  <a:schemeClr val="accent2"/>
                </a:solidFill>
              </a:rPr>
              <a:t>Καθαρό περιβάλλον </a:t>
            </a:r>
            <a:r>
              <a:rPr lang="el-GR" altLang="el-GR" sz="2400" dirty="0" err="1" smtClean="0">
                <a:solidFill>
                  <a:schemeClr val="accent2"/>
                </a:solidFill>
              </a:rPr>
              <a:t>σταβλισμού</a:t>
            </a:r>
            <a:r>
              <a:rPr lang="el-GR" altLang="el-GR" sz="2400" dirty="0" smtClean="0">
                <a:solidFill>
                  <a:schemeClr val="accent2"/>
                </a:solidFill>
              </a:rPr>
              <a:t> </a:t>
            </a:r>
          </a:p>
          <a:p>
            <a:pPr eaLnBrk="1" hangingPunct="1">
              <a:buFontTx/>
              <a:buChar char="•"/>
            </a:pPr>
            <a:r>
              <a:rPr lang="el-GR" altLang="el-GR" sz="2400" dirty="0" smtClean="0">
                <a:solidFill>
                  <a:schemeClr val="accent2"/>
                </a:solidFill>
              </a:rPr>
              <a:t>Καθαρός χώρος </a:t>
            </a:r>
            <a:r>
              <a:rPr lang="el-GR" altLang="el-GR" sz="2400" dirty="0" err="1" smtClean="0">
                <a:solidFill>
                  <a:schemeClr val="accent2"/>
                </a:solidFill>
              </a:rPr>
              <a:t>αρμεκτηρίου</a:t>
            </a:r>
            <a:r>
              <a:rPr lang="el-GR" altLang="el-GR" sz="2400" dirty="0" smtClean="0">
                <a:solidFill>
                  <a:schemeClr val="accent2"/>
                </a:solidFill>
              </a:rPr>
              <a:t> </a:t>
            </a:r>
          </a:p>
          <a:p>
            <a:pPr eaLnBrk="1" hangingPunct="1">
              <a:buFontTx/>
              <a:buChar char="•"/>
            </a:pPr>
            <a:r>
              <a:rPr lang="el-GR" altLang="el-GR" sz="2400" dirty="0" smtClean="0">
                <a:solidFill>
                  <a:schemeClr val="accent2"/>
                </a:solidFill>
              </a:rPr>
              <a:t>Τήρηση κανόνων υγιεινής από τους </a:t>
            </a:r>
            <a:r>
              <a:rPr lang="el-GR" altLang="el-GR" sz="2400" dirty="0" err="1" smtClean="0">
                <a:solidFill>
                  <a:schemeClr val="accent2"/>
                </a:solidFill>
              </a:rPr>
              <a:t>αμελκτές</a:t>
            </a:r>
            <a:r>
              <a:rPr lang="el-GR" altLang="el-GR" sz="2400" dirty="0" smtClean="0">
                <a:solidFill>
                  <a:schemeClr val="accent2"/>
                </a:solidFill>
              </a:rPr>
              <a:t> </a:t>
            </a:r>
          </a:p>
          <a:p>
            <a:pPr eaLnBrk="1" hangingPunct="1"/>
            <a:endParaRPr lang="el-GR" altLang="el-GR" sz="2400" dirty="0">
              <a:solidFill>
                <a:schemeClr val="accent2"/>
              </a:solidFill>
            </a:endParaRPr>
          </a:p>
        </p:txBody>
      </p:sp>
      <p:pic>
        <p:nvPicPr>
          <p:cNvPr id="16390" name="Picture 7"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326" y="3644900"/>
            <a:ext cx="2766108" cy="254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860800"/>
            <a:ext cx="2871291" cy="2326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9"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13</a:t>
            </a:fld>
            <a:endParaRPr lang="el-GR"/>
          </a:p>
        </p:txBody>
      </p:sp>
    </p:spTree>
    <p:extLst>
      <p:ext uri="{BB962C8B-B14F-4D97-AF65-F5344CB8AC3E}">
        <p14:creationId xmlns:p14="http://schemas.microsoft.com/office/powerpoint/2010/main" val="1131713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l-GR" altLang="el-GR" dirty="0"/>
              <a:t>Υγιεινή της </a:t>
            </a:r>
            <a:r>
              <a:rPr lang="el-GR" altLang="el-GR" dirty="0" err="1"/>
              <a:t>άμελξης</a:t>
            </a:r>
            <a:r>
              <a:rPr lang="el-GR" altLang="el-GR" dirty="0"/>
              <a:t> </a:t>
            </a:r>
            <a:r>
              <a:rPr lang="el-GR" altLang="el-GR" dirty="0" smtClean="0"/>
              <a:t>(3 </a:t>
            </a:r>
            <a:r>
              <a:rPr lang="el-GR" altLang="el-GR" dirty="0"/>
              <a:t>από 5) </a:t>
            </a:r>
            <a:endParaRPr lang="el-GR" altLang="el-GR" dirty="0" smtClean="0">
              <a:latin typeface="Franklin Gothic Book" pitchFamily="34" charset="0"/>
            </a:endParaRPr>
          </a:p>
        </p:txBody>
      </p:sp>
      <p:sp>
        <p:nvSpPr>
          <p:cNvPr id="17413" name="Text Box 6"/>
          <p:cNvSpPr txBox="1">
            <a:spLocks noChangeArrowheads="1"/>
          </p:cNvSpPr>
          <p:nvPr/>
        </p:nvSpPr>
        <p:spPr bwMode="auto">
          <a:xfrm>
            <a:off x="808335" y="1327607"/>
            <a:ext cx="734124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a:solidFill>
                  <a:schemeClr val="accent2"/>
                </a:solidFill>
              </a:rPr>
              <a:t>3. ΔΙΑΣΦΑΛΙΣΗ ΥΓΙΕΙΝΟΥ ΧΕΙΡΙΣΜΟΥ ΓΑΛΑΚΤΟΣ </a:t>
            </a:r>
          </a:p>
          <a:p>
            <a:pPr eaLnBrk="1" hangingPunct="1"/>
            <a:endParaRPr lang="el-GR" altLang="el-GR" sz="2400" b="1">
              <a:solidFill>
                <a:schemeClr val="accent2"/>
              </a:solidFill>
            </a:endParaRPr>
          </a:p>
          <a:p>
            <a:pPr eaLnBrk="1" hangingPunct="1">
              <a:buFontTx/>
              <a:buChar char="•"/>
            </a:pPr>
            <a:r>
              <a:rPr lang="el-GR" altLang="el-GR" sz="2400">
                <a:solidFill>
                  <a:schemeClr val="accent2"/>
                </a:solidFill>
              </a:rPr>
              <a:t>Ψύξη γάλακτος άμεσα </a:t>
            </a:r>
          </a:p>
          <a:p>
            <a:pPr eaLnBrk="1" hangingPunct="1">
              <a:buFontTx/>
              <a:buChar char="•"/>
            </a:pPr>
            <a:r>
              <a:rPr lang="el-GR" altLang="el-GR" sz="2400">
                <a:solidFill>
                  <a:schemeClr val="accent2"/>
                </a:solidFill>
              </a:rPr>
              <a:t>Καθαρή αίθουσα γάλακτος </a:t>
            </a:r>
          </a:p>
          <a:p>
            <a:pPr eaLnBrk="1" hangingPunct="1">
              <a:buFontTx/>
              <a:buChar char="•"/>
            </a:pPr>
            <a:r>
              <a:rPr lang="el-GR" altLang="el-GR" sz="2400">
                <a:solidFill>
                  <a:schemeClr val="accent2"/>
                </a:solidFill>
              </a:rPr>
              <a:t>Κατάλληλος εξοπλισμός </a:t>
            </a:r>
          </a:p>
          <a:p>
            <a:pPr eaLnBrk="1" hangingPunct="1">
              <a:buFontTx/>
              <a:buChar char="•"/>
            </a:pPr>
            <a:r>
              <a:rPr lang="el-GR" altLang="el-GR" sz="2400">
                <a:solidFill>
                  <a:schemeClr val="accent2"/>
                </a:solidFill>
              </a:rPr>
              <a:t>Εύκολη πρόσβαση στην αίθουσα γάλακτος </a:t>
            </a:r>
          </a:p>
          <a:p>
            <a:pPr eaLnBrk="1" hangingPunct="1"/>
            <a:endParaRPr lang="el-GR" altLang="el-GR" sz="2400">
              <a:solidFill>
                <a:schemeClr val="accent2"/>
              </a:solidFill>
            </a:endParaRPr>
          </a:p>
        </p:txBody>
      </p:sp>
      <p:pic>
        <p:nvPicPr>
          <p:cNvPr id="17414" name="Picture 9"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305" y="3645024"/>
            <a:ext cx="2055856" cy="223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0"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3000375"/>
            <a:ext cx="1507115" cy="287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9"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14</a:t>
            </a:fld>
            <a:endParaRPr lang="el-GR"/>
          </a:p>
        </p:txBody>
      </p:sp>
    </p:spTree>
    <p:extLst>
      <p:ext uri="{BB962C8B-B14F-4D97-AF65-F5344CB8AC3E}">
        <p14:creationId xmlns:p14="http://schemas.microsoft.com/office/powerpoint/2010/main" val="1013128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922114"/>
          </a:xfrm>
        </p:spPr>
        <p:txBody>
          <a:bodyPr/>
          <a:lstStyle/>
          <a:p>
            <a:r>
              <a:rPr lang="el-GR" altLang="el-GR" dirty="0"/>
              <a:t>Υγιεινή της </a:t>
            </a:r>
            <a:r>
              <a:rPr lang="el-GR" altLang="el-GR" dirty="0" err="1"/>
              <a:t>άμελξης</a:t>
            </a:r>
            <a:r>
              <a:rPr lang="el-GR" altLang="el-GR" dirty="0"/>
              <a:t> </a:t>
            </a:r>
            <a:r>
              <a:rPr lang="el-GR" altLang="el-GR" dirty="0" smtClean="0"/>
              <a:t>(4 </a:t>
            </a:r>
            <a:r>
              <a:rPr lang="el-GR" altLang="el-GR" dirty="0"/>
              <a:t>από 5) </a:t>
            </a:r>
            <a:endParaRPr lang="el-GR" altLang="el-GR" dirty="0" smtClean="0">
              <a:latin typeface="Franklin Gothic Book" pitchFamily="34" charset="0"/>
            </a:endParaRPr>
          </a:p>
        </p:txBody>
      </p:sp>
      <p:pic>
        <p:nvPicPr>
          <p:cNvPr id="18437" name="Picture 5"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60716"/>
            <a:ext cx="2484648" cy="1624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284984"/>
            <a:ext cx="6120680" cy="287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88840"/>
            <a:ext cx="4066430" cy="195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9"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15</a:t>
            </a:fld>
            <a:endParaRPr lang="el-GR"/>
          </a:p>
        </p:txBody>
      </p:sp>
    </p:spTree>
    <p:extLst>
      <p:ext uri="{BB962C8B-B14F-4D97-AF65-F5344CB8AC3E}">
        <p14:creationId xmlns:p14="http://schemas.microsoft.com/office/powerpoint/2010/main" val="700893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l-GR" altLang="el-GR" dirty="0"/>
              <a:t>Υγιεινή της </a:t>
            </a:r>
            <a:r>
              <a:rPr lang="el-GR" altLang="el-GR" dirty="0" err="1"/>
              <a:t>άμελξης</a:t>
            </a:r>
            <a:r>
              <a:rPr lang="el-GR" altLang="el-GR" dirty="0"/>
              <a:t> </a:t>
            </a:r>
            <a:r>
              <a:rPr lang="el-GR" altLang="el-GR" dirty="0" smtClean="0"/>
              <a:t>(5 </a:t>
            </a:r>
            <a:r>
              <a:rPr lang="el-GR" altLang="el-GR" dirty="0"/>
              <a:t>από 5) </a:t>
            </a:r>
            <a:endParaRPr lang="el-GR" altLang="el-GR" dirty="0" smtClean="0">
              <a:latin typeface="Franklin Gothic Book" pitchFamily="34" charset="0"/>
            </a:endParaRPr>
          </a:p>
        </p:txBody>
      </p:sp>
      <p:pic>
        <p:nvPicPr>
          <p:cNvPr id="19460" name="Picture 5"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7884368" cy="353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6"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16</a:t>
            </a:fld>
            <a:endParaRPr lang="el-GR"/>
          </a:p>
        </p:txBody>
      </p:sp>
    </p:spTree>
    <p:extLst>
      <p:ext uri="{BB962C8B-B14F-4D97-AF65-F5344CB8AC3E}">
        <p14:creationId xmlns:p14="http://schemas.microsoft.com/office/powerpoint/2010/main" val="2245606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5"/>
          <p:cNvSpPr>
            <a:spLocks noChangeArrowheads="1"/>
          </p:cNvSpPr>
          <p:nvPr/>
        </p:nvSpPr>
        <p:spPr bwMode="auto">
          <a:xfrm>
            <a:off x="2051720" y="289719"/>
            <a:ext cx="66246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3200" b="1" i="1" dirty="0"/>
              <a:t>ΔΙΑΤΡΟΦΗ ΖΩΩΝ  </a:t>
            </a:r>
            <a:endParaRPr lang="el-GR" altLang="el-GR" sz="3200" b="1" dirty="0"/>
          </a:p>
        </p:txBody>
      </p:sp>
      <p:sp>
        <p:nvSpPr>
          <p:cNvPr id="20485" name="Text Box 6"/>
          <p:cNvSpPr txBox="1">
            <a:spLocks noChangeArrowheads="1"/>
          </p:cNvSpPr>
          <p:nvPr/>
        </p:nvSpPr>
        <p:spPr bwMode="auto">
          <a:xfrm>
            <a:off x="539551" y="981075"/>
            <a:ext cx="748526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1. ΔΙΑΣΦΑΛΙΣΗ ΠΟΙΟΤΗΤΑΣ ΖΩΟΤΡΟΦΩΝ &amp; ΝΕΡΟΥ  </a:t>
            </a:r>
          </a:p>
          <a:p>
            <a:pPr eaLnBrk="1" hangingPunct="1"/>
            <a:endParaRPr lang="el-GR" altLang="el-GR" sz="2400" b="1" dirty="0">
              <a:solidFill>
                <a:schemeClr val="accent2"/>
              </a:solidFill>
            </a:endParaRPr>
          </a:p>
          <a:p>
            <a:pPr eaLnBrk="1" hangingPunct="1">
              <a:buFontTx/>
              <a:buChar char="•"/>
            </a:pPr>
            <a:r>
              <a:rPr lang="el-GR" altLang="el-GR" sz="2400" dirty="0">
                <a:solidFill>
                  <a:schemeClr val="accent2"/>
                </a:solidFill>
              </a:rPr>
              <a:t>Κάλυψη διατροφικών αναγκών </a:t>
            </a:r>
          </a:p>
          <a:p>
            <a:pPr eaLnBrk="1" hangingPunct="1">
              <a:buFontTx/>
              <a:buChar char="•"/>
            </a:pPr>
            <a:r>
              <a:rPr lang="el-GR" altLang="el-GR" sz="2400" dirty="0">
                <a:solidFill>
                  <a:schemeClr val="accent2"/>
                </a:solidFill>
              </a:rPr>
              <a:t>Καλής ποιότητας και ελεγμένο νερό</a:t>
            </a:r>
          </a:p>
          <a:p>
            <a:pPr eaLnBrk="1" hangingPunct="1">
              <a:buFontTx/>
              <a:buChar char="•"/>
            </a:pPr>
            <a:r>
              <a:rPr lang="el-GR" altLang="el-GR" sz="2400" dirty="0">
                <a:solidFill>
                  <a:schemeClr val="accent2"/>
                </a:solidFill>
              </a:rPr>
              <a:t>Ξεχωριστό εξοπλισμό για χορήγηση χημικών και τροφής</a:t>
            </a:r>
          </a:p>
          <a:p>
            <a:pPr eaLnBrk="1" hangingPunct="1">
              <a:buFontTx/>
              <a:buChar char="•"/>
            </a:pPr>
            <a:r>
              <a:rPr lang="el-GR" altLang="el-GR" sz="2400" dirty="0">
                <a:solidFill>
                  <a:schemeClr val="accent2"/>
                </a:solidFill>
              </a:rPr>
              <a:t>Ζωοτροφές με ορθή χρήση </a:t>
            </a:r>
            <a:r>
              <a:rPr lang="el-GR" altLang="el-GR" sz="2400" dirty="0" err="1">
                <a:solidFill>
                  <a:schemeClr val="accent2"/>
                </a:solidFill>
              </a:rPr>
              <a:t>φυροπροστατευτικών</a:t>
            </a:r>
            <a:r>
              <a:rPr lang="el-GR" altLang="el-GR" sz="2400" dirty="0">
                <a:solidFill>
                  <a:schemeClr val="accent2"/>
                </a:solidFill>
              </a:rPr>
              <a:t> </a:t>
            </a:r>
          </a:p>
          <a:p>
            <a:pPr eaLnBrk="1" hangingPunct="1"/>
            <a:endParaRPr lang="el-GR" altLang="el-GR" sz="2400" dirty="0">
              <a:solidFill>
                <a:schemeClr val="accent2"/>
              </a:solidFill>
            </a:endParaRPr>
          </a:p>
        </p:txBody>
      </p:sp>
      <p:pic>
        <p:nvPicPr>
          <p:cNvPr id="2048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7557" y="3861049"/>
            <a:ext cx="1729341" cy="223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466" y="3861049"/>
            <a:ext cx="4093693"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9"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17</a:t>
            </a:fld>
            <a:endParaRPr lang="el-GR"/>
          </a:p>
        </p:txBody>
      </p:sp>
    </p:spTree>
    <p:extLst>
      <p:ext uri="{BB962C8B-B14F-4D97-AF65-F5344CB8AC3E}">
        <p14:creationId xmlns:p14="http://schemas.microsoft.com/office/powerpoint/2010/main" val="3073036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5"/>
          <p:cNvSpPr>
            <a:spLocks noChangeArrowheads="1"/>
          </p:cNvSpPr>
          <p:nvPr/>
        </p:nvSpPr>
        <p:spPr bwMode="auto">
          <a:xfrm>
            <a:off x="1979712" y="401637"/>
            <a:ext cx="66246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3200" b="1" i="1" dirty="0"/>
              <a:t>ΔΙΑΤΡΟΦΗ ΖΩΩΝ  </a:t>
            </a:r>
            <a:endParaRPr lang="el-GR" altLang="el-GR" sz="3200" b="1" dirty="0"/>
          </a:p>
        </p:txBody>
      </p:sp>
      <p:sp>
        <p:nvSpPr>
          <p:cNvPr id="21509" name="Text Box 6"/>
          <p:cNvSpPr txBox="1">
            <a:spLocks noChangeArrowheads="1"/>
          </p:cNvSpPr>
          <p:nvPr/>
        </p:nvSpPr>
        <p:spPr bwMode="auto">
          <a:xfrm>
            <a:off x="800943" y="1340768"/>
            <a:ext cx="719722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2. ΟΡΘΗ ΑΠΟΘΗΚΕΥΣΗ ΖΩΟΤΡΟΦΩΝ </a:t>
            </a:r>
          </a:p>
          <a:p>
            <a:pPr eaLnBrk="1" hangingPunct="1"/>
            <a:endParaRPr lang="el-GR" altLang="el-GR" sz="2400" b="1" dirty="0">
              <a:solidFill>
                <a:schemeClr val="accent2"/>
              </a:solidFill>
            </a:endParaRPr>
          </a:p>
          <a:p>
            <a:pPr eaLnBrk="1" hangingPunct="1">
              <a:buFontTx/>
              <a:buChar char="•"/>
            </a:pPr>
            <a:r>
              <a:rPr lang="el-GR" altLang="el-GR" sz="2400" dirty="0">
                <a:solidFill>
                  <a:schemeClr val="accent2"/>
                </a:solidFill>
              </a:rPr>
              <a:t>Διαχωρισμός ζωοτροφών για διαφορετικά είδη ζώων </a:t>
            </a:r>
          </a:p>
          <a:p>
            <a:pPr eaLnBrk="1" hangingPunct="1">
              <a:buFontTx/>
              <a:buChar char="•"/>
            </a:pPr>
            <a:r>
              <a:rPr lang="el-GR" altLang="el-GR" sz="2400" dirty="0">
                <a:solidFill>
                  <a:schemeClr val="accent2"/>
                </a:solidFill>
              </a:rPr>
              <a:t>Αποφυγή επιμολύνσεων κατά την αποθήκευση </a:t>
            </a:r>
          </a:p>
          <a:p>
            <a:pPr eaLnBrk="1" hangingPunct="1">
              <a:buFontTx/>
              <a:buChar char="•"/>
            </a:pPr>
            <a:r>
              <a:rPr lang="el-GR" altLang="el-GR" sz="2400" dirty="0">
                <a:solidFill>
                  <a:schemeClr val="accent2"/>
                </a:solidFill>
              </a:rPr>
              <a:t>Απόρριψη μουχλιασμένων ζωοτρόφων </a:t>
            </a:r>
          </a:p>
          <a:p>
            <a:pPr eaLnBrk="1" hangingPunct="1"/>
            <a:endParaRPr lang="el-GR" altLang="el-GR" sz="2400" dirty="0">
              <a:solidFill>
                <a:schemeClr val="accent2"/>
              </a:solidFill>
            </a:endParaRPr>
          </a:p>
        </p:txBody>
      </p:sp>
      <p:pic>
        <p:nvPicPr>
          <p:cNvPr id="2151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6772" y="3726533"/>
            <a:ext cx="1835690"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8"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18</a:t>
            </a:fld>
            <a:endParaRPr lang="el-GR"/>
          </a:p>
        </p:txBody>
      </p:sp>
    </p:spTree>
    <p:extLst>
      <p:ext uri="{BB962C8B-B14F-4D97-AF65-F5344CB8AC3E}">
        <p14:creationId xmlns:p14="http://schemas.microsoft.com/office/powerpoint/2010/main" val="1197817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5"/>
          <p:cNvSpPr>
            <a:spLocks noChangeArrowheads="1"/>
          </p:cNvSpPr>
          <p:nvPr/>
        </p:nvSpPr>
        <p:spPr bwMode="auto">
          <a:xfrm>
            <a:off x="2339752" y="390525"/>
            <a:ext cx="482781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3200" b="1" i="1" dirty="0"/>
              <a:t>ΔΙΑΤΡΟΦΗ ΖΩΩΝ  </a:t>
            </a:r>
            <a:endParaRPr lang="el-GR" altLang="el-GR" sz="3200" b="1" dirty="0"/>
          </a:p>
        </p:txBody>
      </p:sp>
      <p:sp>
        <p:nvSpPr>
          <p:cNvPr id="22533" name="Text Box 6"/>
          <p:cNvSpPr txBox="1">
            <a:spLocks noChangeArrowheads="1"/>
          </p:cNvSpPr>
          <p:nvPr/>
        </p:nvSpPr>
        <p:spPr bwMode="auto">
          <a:xfrm>
            <a:off x="755575" y="1196752"/>
            <a:ext cx="726923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3. ΙΧΝΗΛΑΣΙΜΟΤΗΤΑ ΖΩΟΤΡΟΦΩΝ </a:t>
            </a:r>
          </a:p>
          <a:p>
            <a:pPr eaLnBrk="1" hangingPunct="1"/>
            <a:endParaRPr lang="el-GR" altLang="el-GR" sz="2400" b="1" dirty="0">
              <a:solidFill>
                <a:schemeClr val="accent2"/>
              </a:solidFill>
            </a:endParaRPr>
          </a:p>
          <a:p>
            <a:pPr eaLnBrk="1" hangingPunct="1">
              <a:buFontTx/>
              <a:buChar char="•"/>
            </a:pPr>
            <a:r>
              <a:rPr lang="el-GR" altLang="el-GR" sz="2400" dirty="0">
                <a:solidFill>
                  <a:schemeClr val="accent2"/>
                </a:solidFill>
              </a:rPr>
              <a:t>Διασφάλιση ποιότητας από τους προμηθευτές </a:t>
            </a:r>
          </a:p>
          <a:p>
            <a:pPr eaLnBrk="1" hangingPunct="1">
              <a:buFontTx/>
              <a:buChar char="•"/>
            </a:pPr>
            <a:r>
              <a:rPr lang="el-GR" altLang="el-GR" sz="2400" dirty="0">
                <a:solidFill>
                  <a:schemeClr val="accent2"/>
                </a:solidFill>
              </a:rPr>
              <a:t>Αρχεία εισαγόμενων ζωοτροφών και κατανάλωσης τους  </a:t>
            </a:r>
          </a:p>
          <a:p>
            <a:pPr eaLnBrk="1" hangingPunct="1">
              <a:buFontTx/>
              <a:buChar char="•"/>
            </a:pPr>
            <a:endParaRPr lang="el-GR" altLang="el-GR" sz="2400" dirty="0">
              <a:solidFill>
                <a:schemeClr val="accent2"/>
              </a:solidFill>
            </a:endParaRPr>
          </a:p>
          <a:p>
            <a:pPr eaLnBrk="1" hangingPunct="1"/>
            <a:endParaRPr lang="el-GR" altLang="el-GR" sz="2400" dirty="0">
              <a:solidFill>
                <a:schemeClr val="accent2"/>
              </a:solidFill>
            </a:endParaRPr>
          </a:p>
        </p:txBody>
      </p:sp>
      <p:pic>
        <p:nvPicPr>
          <p:cNvPr id="2253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657" y="3000375"/>
            <a:ext cx="3021717" cy="294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250" y="3212976"/>
            <a:ext cx="2417004" cy="30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9"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19</a:t>
            </a:fld>
            <a:endParaRPr lang="el-GR"/>
          </a:p>
        </p:txBody>
      </p:sp>
    </p:spTree>
    <p:extLst>
      <p:ext uri="{BB962C8B-B14F-4D97-AF65-F5344CB8AC3E}">
        <p14:creationId xmlns:p14="http://schemas.microsoft.com/office/powerpoint/2010/main" val="3848188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5"/>
          <p:cNvSpPr>
            <a:spLocks noChangeArrowheads="1"/>
          </p:cNvSpPr>
          <p:nvPr/>
        </p:nvSpPr>
        <p:spPr bwMode="auto">
          <a:xfrm>
            <a:off x="1951037" y="289719"/>
            <a:ext cx="470919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3200" b="1" i="1" dirty="0"/>
              <a:t>ΕΥΖΩΙΑ  ΖΩΩΝ  </a:t>
            </a:r>
            <a:endParaRPr lang="el-GR" altLang="el-GR" sz="3200" b="1" dirty="0"/>
          </a:p>
        </p:txBody>
      </p:sp>
      <p:sp>
        <p:nvSpPr>
          <p:cNvPr id="23557" name="Text Box 6"/>
          <p:cNvSpPr txBox="1">
            <a:spLocks noChangeArrowheads="1"/>
          </p:cNvSpPr>
          <p:nvPr/>
        </p:nvSpPr>
        <p:spPr bwMode="auto">
          <a:xfrm>
            <a:off x="539551" y="981075"/>
            <a:ext cx="748526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1. ΔΙΑΣΦΑΛΙΣΗ ΖΩΩΝ ΤΑΙΣΜΕΝΩΝ &amp; ΠΟΤΙΣΜΕΝΩΝ </a:t>
            </a:r>
          </a:p>
          <a:p>
            <a:pPr eaLnBrk="1" hangingPunct="1"/>
            <a:endParaRPr lang="el-GR" altLang="el-GR" sz="2400" b="1" dirty="0">
              <a:solidFill>
                <a:schemeClr val="accent2"/>
              </a:solidFill>
            </a:endParaRPr>
          </a:p>
          <a:p>
            <a:pPr eaLnBrk="1" hangingPunct="1">
              <a:buFontTx/>
              <a:buChar char="•"/>
            </a:pPr>
            <a:r>
              <a:rPr lang="el-GR" altLang="el-GR" sz="2400" dirty="0">
                <a:solidFill>
                  <a:schemeClr val="accent2"/>
                </a:solidFill>
              </a:rPr>
              <a:t>Ικανή ποσότητα τροφής και νερού </a:t>
            </a:r>
          </a:p>
          <a:p>
            <a:pPr eaLnBrk="1" hangingPunct="1">
              <a:buFontTx/>
              <a:buChar char="•"/>
            </a:pPr>
            <a:r>
              <a:rPr lang="el-GR" altLang="el-GR" sz="2400" dirty="0">
                <a:solidFill>
                  <a:schemeClr val="accent2"/>
                </a:solidFill>
              </a:rPr>
              <a:t>Κάλυψη φυσιολογικών διατροφικών αναγκών </a:t>
            </a:r>
          </a:p>
          <a:p>
            <a:pPr eaLnBrk="1" hangingPunct="1">
              <a:buFontTx/>
              <a:buChar char="•"/>
            </a:pPr>
            <a:r>
              <a:rPr lang="el-GR" altLang="el-GR" sz="2400" dirty="0">
                <a:solidFill>
                  <a:schemeClr val="accent2"/>
                </a:solidFill>
              </a:rPr>
              <a:t>Προστασία από τοξικές ουσίες </a:t>
            </a:r>
          </a:p>
          <a:p>
            <a:pPr eaLnBrk="1" hangingPunct="1">
              <a:buFontTx/>
              <a:buChar char="•"/>
            </a:pPr>
            <a:r>
              <a:rPr lang="el-GR" altLang="el-GR" sz="2400" dirty="0">
                <a:solidFill>
                  <a:schemeClr val="accent2"/>
                </a:solidFill>
              </a:rPr>
              <a:t>Τακτικός έλεγχος νερού  </a:t>
            </a:r>
          </a:p>
          <a:p>
            <a:pPr eaLnBrk="1" hangingPunct="1">
              <a:buFontTx/>
              <a:buChar char="•"/>
            </a:pPr>
            <a:endParaRPr lang="el-GR" altLang="el-GR" sz="2400" dirty="0">
              <a:solidFill>
                <a:schemeClr val="accent2"/>
              </a:solidFill>
            </a:endParaRPr>
          </a:p>
          <a:p>
            <a:pPr eaLnBrk="1" hangingPunct="1"/>
            <a:endParaRPr lang="el-GR" altLang="el-GR" sz="2400" dirty="0">
              <a:solidFill>
                <a:schemeClr val="accent2"/>
              </a:solidFill>
            </a:endParaRPr>
          </a:p>
        </p:txBody>
      </p:sp>
      <p:pic>
        <p:nvPicPr>
          <p:cNvPr id="2355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320" y="3704766"/>
            <a:ext cx="2845983" cy="244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5507" y="3420727"/>
            <a:ext cx="2909450" cy="273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9"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20</a:t>
            </a:fld>
            <a:endParaRPr lang="el-GR"/>
          </a:p>
        </p:txBody>
      </p:sp>
    </p:spTree>
    <p:extLst>
      <p:ext uri="{BB962C8B-B14F-4D97-AF65-F5344CB8AC3E}">
        <p14:creationId xmlns:p14="http://schemas.microsoft.com/office/powerpoint/2010/main" val="2449906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5"/>
          <p:cNvSpPr>
            <a:spLocks noChangeArrowheads="1"/>
          </p:cNvSpPr>
          <p:nvPr/>
        </p:nvSpPr>
        <p:spPr bwMode="auto">
          <a:xfrm>
            <a:off x="2267744" y="260648"/>
            <a:ext cx="4464496"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3200" b="1" i="1" dirty="0"/>
              <a:t>ΕΥΖΩΙΑ  ΖΩΩΝ  </a:t>
            </a:r>
            <a:endParaRPr lang="el-GR" altLang="el-GR" sz="3200" b="1" dirty="0"/>
          </a:p>
        </p:txBody>
      </p:sp>
      <p:sp>
        <p:nvSpPr>
          <p:cNvPr id="24581" name="Text Box 6"/>
          <p:cNvSpPr txBox="1">
            <a:spLocks noChangeArrowheads="1"/>
          </p:cNvSpPr>
          <p:nvPr/>
        </p:nvSpPr>
        <p:spPr bwMode="auto">
          <a:xfrm>
            <a:off x="755575" y="981075"/>
            <a:ext cx="726923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2. ΔΙΑΣΦΑΛΙΣΗ ΚΑΤΑΛΛΗΛΩΝ ΣΥΝΘΗΚΩΝ ΔΙΑΒΙΩΣΗΣ  </a:t>
            </a:r>
          </a:p>
          <a:p>
            <a:pPr eaLnBrk="1" hangingPunct="1"/>
            <a:endParaRPr lang="el-GR" altLang="el-GR" sz="2400" b="1" dirty="0">
              <a:solidFill>
                <a:schemeClr val="accent2"/>
              </a:solidFill>
            </a:endParaRPr>
          </a:p>
          <a:p>
            <a:pPr eaLnBrk="1" hangingPunct="1">
              <a:buFontTx/>
              <a:buChar char="•"/>
            </a:pPr>
            <a:r>
              <a:rPr lang="el-GR" altLang="el-GR" sz="2400" dirty="0">
                <a:solidFill>
                  <a:schemeClr val="accent2"/>
                </a:solidFill>
              </a:rPr>
              <a:t>Σχεδιασμός και κατασκευή κτιρίων </a:t>
            </a:r>
          </a:p>
          <a:p>
            <a:pPr eaLnBrk="1" hangingPunct="1">
              <a:buFontTx/>
              <a:buChar char="•"/>
            </a:pPr>
            <a:r>
              <a:rPr lang="el-GR" altLang="el-GR" sz="2400" dirty="0">
                <a:solidFill>
                  <a:schemeClr val="accent2"/>
                </a:solidFill>
              </a:rPr>
              <a:t>Επαρκείς χώροι </a:t>
            </a:r>
            <a:r>
              <a:rPr lang="el-GR" altLang="el-GR" sz="2400" dirty="0" err="1">
                <a:solidFill>
                  <a:schemeClr val="accent2"/>
                </a:solidFill>
              </a:rPr>
              <a:t>σταβλισμού</a:t>
            </a:r>
            <a:endParaRPr lang="el-GR" altLang="el-GR" sz="2400" dirty="0">
              <a:solidFill>
                <a:schemeClr val="accent2"/>
              </a:solidFill>
            </a:endParaRPr>
          </a:p>
          <a:p>
            <a:pPr eaLnBrk="1" hangingPunct="1">
              <a:buFontTx/>
              <a:buChar char="•"/>
            </a:pPr>
            <a:r>
              <a:rPr lang="el-GR" altLang="el-GR" sz="2400" dirty="0">
                <a:solidFill>
                  <a:schemeClr val="accent2"/>
                </a:solidFill>
              </a:rPr>
              <a:t>Προστασία ζώων από δυσμενείς καιρικές συνθήκες </a:t>
            </a:r>
          </a:p>
          <a:p>
            <a:pPr eaLnBrk="1" hangingPunct="1">
              <a:buFontTx/>
              <a:buChar char="•"/>
            </a:pPr>
            <a:r>
              <a:rPr lang="el-GR" altLang="el-GR" sz="2400" dirty="0">
                <a:solidFill>
                  <a:schemeClr val="accent2"/>
                </a:solidFill>
              </a:rPr>
              <a:t>Επαρκής αερισμός </a:t>
            </a:r>
          </a:p>
          <a:p>
            <a:pPr eaLnBrk="1" hangingPunct="1">
              <a:buFontTx/>
              <a:buChar char="•"/>
            </a:pPr>
            <a:r>
              <a:rPr lang="el-GR" altLang="el-GR" sz="2400" dirty="0" err="1">
                <a:solidFill>
                  <a:schemeClr val="accent2"/>
                </a:solidFill>
              </a:rPr>
              <a:t>Αντιολισθηρά</a:t>
            </a:r>
            <a:r>
              <a:rPr lang="el-GR" altLang="el-GR" sz="2400" dirty="0">
                <a:solidFill>
                  <a:schemeClr val="accent2"/>
                </a:solidFill>
              </a:rPr>
              <a:t> δάπεδα</a:t>
            </a:r>
          </a:p>
          <a:p>
            <a:pPr eaLnBrk="1" hangingPunct="1">
              <a:buFontTx/>
              <a:buChar char="•"/>
            </a:pPr>
            <a:endParaRPr lang="el-GR" altLang="el-GR" sz="2400" dirty="0">
              <a:solidFill>
                <a:schemeClr val="accent2"/>
              </a:solidFill>
            </a:endParaRPr>
          </a:p>
          <a:p>
            <a:pPr eaLnBrk="1" hangingPunct="1">
              <a:buFontTx/>
              <a:buChar char="•"/>
            </a:pPr>
            <a:endParaRPr lang="el-GR" altLang="el-GR" sz="2400" dirty="0">
              <a:solidFill>
                <a:schemeClr val="accent2"/>
              </a:solidFill>
            </a:endParaRPr>
          </a:p>
          <a:p>
            <a:pPr eaLnBrk="1" hangingPunct="1"/>
            <a:endParaRPr lang="el-GR" altLang="el-GR" sz="2400" dirty="0">
              <a:solidFill>
                <a:schemeClr val="accent2"/>
              </a:solidFill>
            </a:endParaRPr>
          </a:p>
        </p:txBody>
      </p:sp>
      <p:pic>
        <p:nvPicPr>
          <p:cNvPr id="2458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315953"/>
            <a:ext cx="2158791" cy="201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713" y="3309112"/>
            <a:ext cx="2600102" cy="273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9"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21</a:t>
            </a:fld>
            <a:endParaRPr lang="el-GR"/>
          </a:p>
        </p:txBody>
      </p:sp>
    </p:spTree>
    <p:extLst>
      <p:ext uri="{BB962C8B-B14F-4D97-AF65-F5344CB8AC3E}">
        <p14:creationId xmlns:p14="http://schemas.microsoft.com/office/powerpoint/2010/main" val="3034374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5"/>
          <p:cNvSpPr>
            <a:spLocks noChangeArrowheads="1"/>
          </p:cNvSpPr>
          <p:nvPr/>
        </p:nvSpPr>
        <p:spPr bwMode="auto">
          <a:xfrm>
            <a:off x="2596629" y="260648"/>
            <a:ext cx="396044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3200" b="1" i="1" dirty="0"/>
              <a:t>ΕΥΖΩΙΑ  ΖΩΩΝ  </a:t>
            </a:r>
            <a:endParaRPr lang="el-GR" altLang="el-GR" sz="3200" b="1" dirty="0"/>
          </a:p>
        </p:txBody>
      </p:sp>
      <p:sp>
        <p:nvSpPr>
          <p:cNvPr id="25605" name="Text Box 6"/>
          <p:cNvSpPr txBox="1">
            <a:spLocks noChangeArrowheads="1"/>
          </p:cNvSpPr>
          <p:nvPr/>
        </p:nvSpPr>
        <p:spPr bwMode="auto">
          <a:xfrm>
            <a:off x="539551" y="981075"/>
            <a:ext cx="7485261"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3. ΠΡΟΣΤΑΣΙΑ ΖΩΩΝ ΑΠΌ ΠΟΝΟ, ΤΡΑΥΜΑΤΙΣΜΟ Ή ΝΟΣΗΜΑΤΑ </a:t>
            </a:r>
          </a:p>
          <a:p>
            <a:pPr eaLnBrk="1" hangingPunct="1"/>
            <a:endParaRPr lang="el-GR" altLang="el-GR" sz="2400" b="1" dirty="0">
              <a:solidFill>
                <a:schemeClr val="accent2"/>
              </a:solidFill>
            </a:endParaRPr>
          </a:p>
          <a:p>
            <a:pPr eaLnBrk="1" hangingPunct="1">
              <a:buFontTx/>
              <a:buChar char="•"/>
            </a:pPr>
            <a:r>
              <a:rPr lang="el-GR" altLang="el-GR" sz="2400" dirty="0">
                <a:solidFill>
                  <a:schemeClr val="accent2"/>
                </a:solidFill>
              </a:rPr>
              <a:t>Πρόγραμμα διαχείρισης υγείας ζώων</a:t>
            </a:r>
          </a:p>
          <a:p>
            <a:pPr eaLnBrk="1" hangingPunct="1">
              <a:buFontTx/>
              <a:buChar char="•"/>
            </a:pPr>
            <a:r>
              <a:rPr lang="el-GR" altLang="el-GR" sz="2400" dirty="0">
                <a:solidFill>
                  <a:schemeClr val="accent2"/>
                </a:solidFill>
              </a:rPr>
              <a:t>Προστασία ζώων από χωλότητες </a:t>
            </a:r>
          </a:p>
          <a:p>
            <a:pPr eaLnBrk="1" hangingPunct="1">
              <a:buFontTx/>
              <a:buChar char="•"/>
            </a:pPr>
            <a:r>
              <a:rPr lang="el-GR" altLang="el-GR" sz="2400" dirty="0">
                <a:solidFill>
                  <a:schemeClr val="accent2"/>
                </a:solidFill>
              </a:rPr>
              <a:t>Τακτική </a:t>
            </a:r>
            <a:r>
              <a:rPr lang="el-GR" altLang="el-GR" sz="2400" dirty="0" err="1">
                <a:solidFill>
                  <a:schemeClr val="accent2"/>
                </a:solidFill>
              </a:rPr>
              <a:t>άμελξη</a:t>
            </a:r>
            <a:r>
              <a:rPr lang="el-GR" altLang="el-GR" sz="2400" dirty="0">
                <a:solidFill>
                  <a:schemeClr val="accent2"/>
                </a:solidFill>
              </a:rPr>
              <a:t> </a:t>
            </a:r>
          </a:p>
          <a:p>
            <a:pPr eaLnBrk="1" hangingPunct="1">
              <a:buFontTx/>
              <a:buChar char="•"/>
            </a:pPr>
            <a:r>
              <a:rPr lang="el-GR" altLang="el-GR" sz="2400" dirty="0">
                <a:solidFill>
                  <a:schemeClr val="accent2"/>
                </a:solidFill>
              </a:rPr>
              <a:t>Μη πρόκληση αναίτιου πόνου</a:t>
            </a:r>
          </a:p>
          <a:p>
            <a:pPr eaLnBrk="1" hangingPunct="1">
              <a:buFontTx/>
              <a:buChar char="•"/>
            </a:pPr>
            <a:r>
              <a:rPr lang="el-GR" altLang="el-GR" sz="2400" dirty="0">
                <a:solidFill>
                  <a:schemeClr val="accent2"/>
                </a:solidFill>
              </a:rPr>
              <a:t>Σωστός προγραμματισμός αναπαραγωγής </a:t>
            </a:r>
          </a:p>
          <a:p>
            <a:pPr eaLnBrk="1" hangingPunct="1">
              <a:buFontTx/>
              <a:buChar char="•"/>
            </a:pPr>
            <a:r>
              <a:rPr lang="el-GR" altLang="el-GR" sz="2400" dirty="0">
                <a:solidFill>
                  <a:schemeClr val="accent2"/>
                </a:solidFill>
              </a:rPr>
              <a:t>Σωστός χειρισμός ζώων προς πώληση </a:t>
            </a:r>
          </a:p>
          <a:p>
            <a:pPr eaLnBrk="1" hangingPunct="1">
              <a:buFontTx/>
              <a:buChar char="•"/>
            </a:pPr>
            <a:r>
              <a:rPr lang="el-GR" altLang="el-GR" sz="2400" dirty="0">
                <a:solidFill>
                  <a:schemeClr val="accent2"/>
                </a:solidFill>
              </a:rPr>
              <a:t>Αποφυγή πόνου κατά την σφαγή </a:t>
            </a:r>
          </a:p>
          <a:p>
            <a:pPr eaLnBrk="1" hangingPunct="1">
              <a:buFontTx/>
              <a:buChar char="•"/>
            </a:pPr>
            <a:r>
              <a:rPr lang="el-GR" altLang="el-GR" sz="2400" dirty="0">
                <a:solidFill>
                  <a:schemeClr val="accent2"/>
                </a:solidFill>
              </a:rPr>
              <a:t>Ορθή πρακτική </a:t>
            </a:r>
            <a:r>
              <a:rPr lang="el-GR" altLang="el-GR" sz="2400" dirty="0" err="1" smtClean="0">
                <a:solidFill>
                  <a:schemeClr val="accent2"/>
                </a:solidFill>
              </a:rPr>
              <a:t>άμελξης</a:t>
            </a:r>
            <a:endParaRPr lang="el-GR" altLang="el-GR" sz="2400" dirty="0">
              <a:solidFill>
                <a:schemeClr val="accent2"/>
              </a:solidFill>
            </a:endParaRPr>
          </a:p>
        </p:txBody>
      </p:sp>
      <p:pic>
        <p:nvPicPr>
          <p:cNvPr id="2560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8481" y="3955790"/>
            <a:ext cx="1959196" cy="23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8"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22</a:t>
            </a:fld>
            <a:endParaRPr lang="el-GR"/>
          </a:p>
        </p:txBody>
      </p:sp>
    </p:spTree>
    <p:extLst>
      <p:ext uri="{BB962C8B-B14F-4D97-AF65-F5344CB8AC3E}">
        <p14:creationId xmlns:p14="http://schemas.microsoft.com/office/powerpoint/2010/main" val="1881176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5"/>
          <p:cNvSpPr>
            <a:spLocks noChangeArrowheads="1"/>
          </p:cNvSpPr>
          <p:nvPr/>
        </p:nvSpPr>
        <p:spPr bwMode="auto">
          <a:xfrm>
            <a:off x="2487365" y="579438"/>
            <a:ext cx="4100859"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3200" b="1" i="1" dirty="0"/>
              <a:t>ΕΥΖΩΙΑ  ΖΩΩΝ  </a:t>
            </a:r>
            <a:endParaRPr lang="el-GR" altLang="el-GR" sz="3200" b="1" dirty="0"/>
          </a:p>
        </p:txBody>
      </p:sp>
      <p:sp>
        <p:nvSpPr>
          <p:cNvPr id="26629" name="Text Box 6"/>
          <p:cNvSpPr txBox="1">
            <a:spLocks noChangeArrowheads="1"/>
          </p:cNvSpPr>
          <p:nvPr/>
        </p:nvSpPr>
        <p:spPr bwMode="auto">
          <a:xfrm>
            <a:off x="629494" y="1484784"/>
            <a:ext cx="777398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4. ΠΡΟΣΤΑΣΙΑ ΖΩΩΝ ΑΠΌ ΦΟΒΟ</a:t>
            </a:r>
          </a:p>
          <a:p>
            <a:pPr eaLnBrk="1" hangingPunct="1"/>
            <a:endParaRPr lang="el-GR" altLang="el-GR" sz="2400" b="1" dirty="0">
              <a:solidFill>
                <a:schemeClr val="accent2"/>
              </a:solidFill>
            </a:endParaRPr>
          </a:p>
          <a:p>
            <a:pPr eaLnBrk="1" hangingPunct="1">
              <a:buFontTx/>
              <a:buChar char="•"/>
            </a:pPr>
            <a:r>
              <a:rPr lang="el-GR" altLang="el-GR" sz="2400" dirty="0">
                <a:solidFill>
                  <a:schemeClr val="accent2"/>
                </a:solidFill>
              </a:rPr>
              <a:t>Εκπαίδευση προσωπικού για χειρισμό των ζώων </a:t>
            </a:r>
          </a:p>
          <a:p>
            <a:pPr eaLnBrk="1" hangingPunct="1"/>
            <a:endParaRPr lang="el-GR" altLang="el-GR" sz="2400" dirty="0">
              <a:solidFill>
                <a:schemeClr val="accent2"/>
              </a:solidFill>
            </a:endParaRPr>
          </a:p>
        </p:txBody>
      </p:sp>
      <p:sp>
        <p:nvSpPr>
          <p:cNvPr id="26630" name="Text Box 8"/>
          <p:cNvSpPr txBox="1">
            <a:spLocks noChangeArrowheads="1"/>
          </p:cNvSpPr>
          <p:nvPr/>
        </p:nvSpPr>
        <p:spPr bwMode="auto">
          <a:xfrm>
            <a:off x="611188" y="3716338"/>
            <a:ext cx="7773987"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5. ΕΞΑΣΦΑΛΙΣΗ ΚΑΤΑΛΛΗΛΟΥ ΠΕΡΙΒΑΛΛΟΝΤΟΣ ΓΙΑ ΚΆΘΕ ΕΙΔΟΣ ΖΩΩΝ </a:t>
            </a:r>
          </a:p>
          <a:p>
            <a:pPr eaLnBrk="1" hangingPunct="1"/>
            <a:endParaRPr lang="el-GR" altLang="el-GR" sz="2400" b="1" dirty="0">
              <a:solidFill>
                <a:schemeClr val="accent2"/>
              </a:solidFill>
            </a:endParaRPr>
          </a:p>
          <a:p>
            <a:pPr eaLnBrk="1" hangingPunct="1">
              <a:buFontTx/>
              <a:buChar char="•"/>
            </a:pPr>
            <a:r>
              <a:rPr lang="el-GR" altLang="el-GR" sz="2400" dirty="0">
                <a:solidFill>
                  <a:schemeClr val="accent2"/>
                </a:solidFill>
              </a:rPr>
              <a:t>Δυνατότητα δραστηριότητας (θηλασμός, οχείες, συζεύξεις κλπ) </a:t>
            </a:r>
          </a:p>
          <a:p>
            <a:pPr eaLnBrk="1" hangingPunct="1"/>
            <a:endParaRPr lang="el-GR" altLang="el-GR" sz="2400" dirty="0">
              <a:solidFill>
                <a:schemeClr val="accent2"/>
              </a:solidFill>
            </a:endParaRPr>
          </a:p>
        </p:txBody>
      </p:sp>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9"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23</a:t>
            </a:fld>
            <a:endParaRPr lang="el-GR"/>
          </a:p>
        </p:txBody>
      </p:sp>
    </p:spTree>
    <p:extLst>
      <p:ext uri="{BB962C8B-B14F-4D97-AF65-F5344CB8AC3E}">
        <p14:creationId xmlns:p14="http://schemas.microsoft.com/office/powerpoint/2010/main" val="4036753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5"/>
          <p:cNvSpPr>
            <a:spLocks noChangeArrowheads="1"/>
          </p:cNvSpPr>
          <p:nvPr/>
        </p:nvSpPr>
        <p:spPr bwMode="auto">
          <a:xfrm>
            <a:off x="2519364" y="289719"/>
            <a:ext cx="331231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3200" b="1" i="1" dirty="0"/>
              <a:t>ΠΕΡΙΒΑΛΛΟΝ </a:t>
            </a:r>
            <a:endParaRPr lang="el-GR" altLang="el-GR" sz="3200" b="1" dirty="0"/>
          </a:p>
        </p:txBody>
      </p:sp>
      <p:sp>
        <p:nvSpPr>
          <p:cNvPr id="27653" name="Text Box 6"/>
          <p:cNvSpPr txBox="1">
            <a:spLocks noChangeArrowheads="1"/>
          </p:cNvSpPr>
          <p:nvPr/>
        </p:nvSpPr>
        <p:spPr bwMode="auto">
          <a:xfrm>
            <a:off x="611188" y="1285875"/>
            <a:ext cx="7773987"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1. ΣΥΣΤΗΜΑ ΔΙΑΧΕΙΡΙΣΗΣ ΑΠΟΒΛΗΤΩΝ </a:t>
            </a:r>
          </a:p>
          <a:p>
            <a:pPr eaLnBrk="1" hangingPunct="1"/>
            <a:endParaRPr lang="el-GR" altLang="el-GR" sz="2400" b="1" dirty="0">
              <a:solidFill>
                <a:schemeClr val="accent2"/>
              </a:solidFill>
            </a:endParaRPr>
          </a:p>
          <a:p>
            <a:pPr eaLnBrk="1" hangingPunct="1">
              <a:buFontTx/>
              <a:buChar char="•"/>
            </a:pPr>
            <a:r>
              <a:rPr lang="el-GR" altLang="el-GR" sz="2400" dirty="0">
                <a:solidFill>
                  <a:schemeClr val="accent2"/>
                </a:solidFill>
              </a:rPr>
              <a:t>Χειρισμός αποβλήτων χωρίς ρύπανση περιβάλλοντος </a:t>
            </a:r>
          </a:p>
          <a:p>
            <a:pPr eaLnBrk="1" hangingPunct="1">
              <a:buFontTx/>
              <a:buChar char="•"/>
            </a:pPr>
            <a:r>
              <a:rPr lang="el-GR" altLang="el-GR" sz="2400" dirty="0">
                <a:solidFill>
                  <a:schemeClr val="accent2"/>
                </a:solidFill>
              </a:rPr>
              <a:t>Διαχείριση καλλιεργειών με τρόπο ώστε να αποφεύγεται η ρύπανση από απόβλητα λόγω εκροής  </a:t>
            </a:r>
          </a:p>
          <a:p>
            <a:pPr eaLnBrk="1" hangingPunct="1"/>
            <a:endParaRPr lang="el-GR" altLang="el-GR" sz="2400" dirty="0">
              <a:solidFill>
                <a:schemeClr val="accent2"/>
              </a:solidFill>
            </a:endParaRPr>
          </a:p>
        </p:txBody>
      </p:sp>
      <p:pic>
        <p:nvPicPr>
          <p:cNvPr id="2765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526" y="3501008"/>
            <a:ext cx="3241675" cy="246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501008"/>
            <a:ext cx="2860863" cy="223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9"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24</a:t>
            </a:fld>
            <a:endParaRPr lang="el-GR"/>
          </a:p>
        </p:txBody>
      </p:sp>
    </p:spTree>
    <p:extLst>
      <p:ext uri="{BB962C8B-B14F-4D97-AF65-F5344CB8AC3E}">
        <p14:creationId xmlns:p14="http://schemas.microsoft.com/office/powerpoint/2010/main" val="3831459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5"/>
          <p:cNvSpPr>
            <a:spLocks noChangeArrowheads="1"/>
          </p:cNvSpPr>
          <p:nvPr/>
        </p:nvSpPr>
        <p:spPr bwMode="auto">
          <a:xfrm>
            <a:off x="2538042" y="289719"/>
            <a:ext cx="331231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3200" b="1" i="1" dirty="0"/>
              <a:t>ΠΕΡΙΒΑΛΛΟΝ </a:t>
            </a:r>
            <a:endParaRPr lang="el-GR" altLang="el-GR" sz="3200" b="1" dirty="0"/>
          </a:p>
        </p:txBody>
      </p:sp>
      <p:sp>
        <p:nvSpPr>
          <p:cNvPr id="28677" name="Text Box 6"/>
          <p:cNvSpPr txBox="1">
            <a:spLocks noChangeArrowheads="1"/>
          </p:cNvSpPr>
          <p:nvPr/>
        </p:nvSpPr>
        <p:spPr bwMode="auto">
          <a:xfrm>
            <a:off x="611188" y="1340768"/>
            <a:ext cx="7773987"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2. ΠΡΑΚΤΙΚΕΣ ΧΩΡΙΣ ΔΥΣΜΕΝΗ ΕΠΙΔΡΑΣΗ ΣΤΟ ΠΕΡΙΒΑΛΛΟΝ </a:t>
            </a:r>
          </a:p>
          <a:p>
            <a:pPr eaLnBrk="1" hangingPunct="1"/>
            <a:endParaRPr lang="el-GR" altLang="el-GR" sz="2400" b="1" dirty="0">
              <a:solidFill>
                <a:schemeClr val="accent2"/>
              </a:solidFill>
            </a:endParaRPr>
          </a:p>
          <a:p>
            <a:pPr eaLnBrk="1" hangingPunct="1">
              <a:buFontTx/>
              <a:buChar char="•"/>
            </a:pPr>
            <a:r>
              <a:rPr lang="el-GR" altLang="el-GR" sz="2400" dirty="0">
                <a:solidFill>
                  <a:schemeClr val="accent2"/>
                </a:solidFill>
              </a:rPr>
              <a:t>Χρήση χημικών που δεν επιβαρύνουν το περιβάλλον</a:t>
            </a:r>
          </a:p>
        </p:txBody>
      </p:sp>
      <p:pic>
        <p:nvPicPr>
          <p:cNvPr id="2867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428" y="3212976"/>
            <a:ext cx="4157662"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8"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25</a:t>
            </a:fld>
            <a:endParaRPr lang="el-GR"/>
          </a:p>
        </p:txBody>
      </p:sp>
    </p:spTree>
    <p:extLst>
      <p:ext uri="{BB962C8B-B14F-4D97-AF65-F5344CB8AC3E}">
        <p14:creationId xmlns:p14="http://schemas.microsoft.com/office/powerpoint/2010/main" val="1217418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6"/>
          <p:cNvSpPr txBox="1">
            <a:spLocks noChangeArrowheads="1"/>
          </p:cNvSpPr>
          <p:nvPr/>
        </p:nvSpPr>
        <p:spPr bwMode="auto">
          <a:xfrm>
            <a:off x="539750" y="981075"/>
            <a:ext cx="80645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dirty="0">
                <a:solidFill>
                  <a:schemeClr val="accent2"/>
                </a:solidFill>
              </a:rPr>
              <a:t>Συλλογή αμέσως μετά την </a:t>
            </a:r>
            <a:r>
              <a:rPr lang="el-GR" altLang="el-GR" sz="2400" dirty="0" err="1">
                <a:solidFill>
                  <a:schemeClr val="accent2"/>
                </a:solidFill>
              </a:rPr>
              <a:t>άμελξη</a:t>
            </a:r>
            <a:r>
              <a:rPr lang="el-GR" altLang="el-GR" sz="2400" dirty="0">
                <a:solidFill>
                  <a:schemeClr val="accent2"/>
                </a:solidFill>
              </a:rPr>
              <a:t>, με τέτοιο τρόπο ώστε:</a:t>
            </a:r>
          </a:p>
          <a:p>
            <a:pPr eaLnBrk="1" hangingPunct="1"/>
            <a:endParaRPr lang="el-GR" altLang="el-GR" sz="2400" dirty="0">
              <a:solidFill>
                <a:schemeClr val="accent2"/>
              </a:solidFill>
            </a:endParaRPr>
          </a:p>
          <a:p>
            <a:pPr eaLnBrk="1" hangingPunct="1">
              <a:buFontTx/>
              <a:buAutoNum type="arabicPeriod"/>
            </a:pPr>
            <a:r>
              <a:rPr lang="el-GR" altLang="el-GR" sz="2400" dirty="0">
                <a:solidFill>
                  <a:schemeClr val="accent2"/>
                </a:solidFill>
              </a:rPr>
              <a:t>Να αποφεύγεται η μικροβιακή επιμόλυνση του ( σκεύη, σκόνη, </a:t>
            </a:r>
          </a:p>
          <a:p>
            <a:pPr eaLnBrk="1" hangingPunct="1"/>
            <a:r>
              <a:rPr lang="el-GR" altLang="el-GR" sz="2400" dirty="0">
                <a:solidFill>
                  <a:schemeClr val="accent2"/>
                </a:solidFill>
              </a:rPr>
              <a:t>έντομα κλπ)</a:t>
            </a:r>
          </a:p>
          <a:p>
            <a:pPr eaLnBrk="1" hangingPunct="1"/>
            <a:r>
              <a:rPr lang="el-GR" altLang="el-GR" sz="2400" dirty="0">
                <a:solidFill>
                  <a:schemeClr val="accent2"/>
                </a:solidFill>
              </a:rPr>
              <a:t>2. Να προστατεύεται από χημική επιμόλυνση </a:t>
            </a:r>
          </a:p>
          <a:p>
            <a:pPr eaLnBrk="1" hangingPunct="1"/>
            <a:r>
              <a:rPr lang="el-GR" altLang="el-GR" sz="2400" dirty="0">
                <a:solidFill>
                  <a:schemeClr val="accent2"/>
                </a:solidFill>
              </a:rPr>
              <a:t>3. Να παρεμποδίζεται ο πολλαπλασιασμός της </a:t>
            </a:r>
            <a:r>
              <a:rPr lang="el-GR" altLang="el-GR" sz="2400" dirty="0" err="1">
                <a:solidFill>
                  <a:schemeClr val="accent2"/>
                </a:solidFill>
              </a:rPr>
              <a:t>μικροχλωρίδας</a:t>
            </a:r>
            <a:r>
              <a:rPr lang="el-GR" altLang="el-GR" sz="2400" dirty="0">
                <a:solidFill>
                  <a:schemeClr val="accent2"/>
                </a:solidFill>
              </a:rPr>
              <a:t> </a:t>
            </a:r>
          </a:p>
          <a:p>
            <a:pPr eaLnBrk="1" hangingPunct="1"/>
            <a:r>
              <a:rPr lang="el-GR" altLang="el-GR" sz="2400" dirty="0">
                <a:solidFill>
                  <a:schemeClr val="accent2"/>
                </a:solidFill>
              </a:rPr>
              <a:t>του ( ψύξη και όχι χρήση χημικών συντηρητικών</a:t>
            </a:r>
            <a:r>
              <a:rPr lang="el-GR" altLang="el-GR" sz="2400" dirty="0" smtClean="0">
                <a:solidFill>
                  <a:schemeClr val="accent2"/>
                </a:solidFill>
              </a:rPr>
              <a:t>)</a:t>
            </a:r>
            <a:endParaRPr lang="el-GR" altLang="el-GR" sz="2400" dirty="0">
              <a:solidFill>
                <a:schemeClr val="accent2"/>
              </a:solidFill>
            </a:endParaRPr>
          </a:p>
        </p:txBody>
      </p:sp>
      <p:sp>
        <p:nvSpPr>
          <p:cNvPr id="30725" name="Rectangle 8"/>
          <p:cNvSpPr>
            <a:spLocks noChangeArrowheads="1"/>
          </p:cNvSpPr>
          <p:nvPr/>
        </p:nvSpPr>
        <p:spPr bwMode="auto">
          <a:xfrm>
            <a:off x="827088" y="333375"/>
            <a:ext cx="77771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3200" b="1" i="1" dirty="0"/>
              <a:t>ΣΥΛΛΟΓΗ &amp; ΣΥΝΤΗΡΗΣΗ ΓΑΛΑΚΤΟΣ  </a:t>
            </a:r>
            <a:endParaRPr lang="el-GR" altLang="el-GR" sz="3200" b="1" dirty="0"/>
          </a:p>
        </p:txBody>
      </p:sp>
      <p:pic>
        <p:nvPicPr>
          <p:cNvPr id="3072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397395"/>
            <a:ext cx="3397449" cy="186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302543"/>
            <a:ext cx="2044157" cy="200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9"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26</a:t>
            </a:fld>
            <a:endParaRPr lang="el-GR"/>
          </a:p>
        </p:txBody>
      </p:sp>
    </p:spTree>
    <p:extLst>
      <p:ext uri="{BB962C8B-B14F-4D97-AF65-F5344CB8AC3E}">
        <p14:creationId xmlns:p14="http://schemas.microsoft.com/office/powerpoint/2010/main" val="143905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5"/>
          <p:cNvSpPr>
            <a:spLocks noChangeArrowheads="1"/>
          </p:cNvSpPr>
          <p:nvPr/>
        </p:nvSpPr>
        <p:spPr bwMode="auto">
          <a:xfrm>
            <a:off x="827088" y="333375"/>
            <a:ext cx="77771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3200" b="1" i="1" dirty="0"/>
              <a:t>ΣΥΛΛΟΓΗ &amp; ΣΥΝΤΗΡΗΣΗ ΓΑΛΑΚΤΟΣ  </a:t>
            </a:r>
            <a:endParaRPr lang="el-GR" altLang="el-GR" sz="3200" b="1" dirty="0"/>
          </a:p>
        </p:txBody>
      </p:sp>
      <p:sp>
        <p:nvSpPr>
          <p:cNvPr id="31749" name="Text Box 6"/>
          <p:cNvSpPr txBox="1">
            <a:spLocks noChangeArrowheads="1"/>
          </p:cNvSpPr>
          <p:nvPr/>
        </p:nvSpPr>
        <p:spPr bwMode="auto">
          <a:xfrm>
            <a:off x="971600" y="1124744"/>
            <a:ext cx="422751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dirty="0">
                <a:solidFill>
                  <a:schemeClr val="accent2"/>
                </a:solidFill>
              </a:rPr>
              <a:t>Η συλλογή μπορεί να γίνει σε:</a:t>
            </a:r>
          </a:p>
          <a:p>
            <a:pPr eaLnBrk="1" hangingPunct="1"/>
            <a:endParaRPr lang="el-GR" altLang="el-GR" sz="2400" dirty="0">
              <a:solidFill>
                <a:schemeClr val="accent2"/>
              </a:solidFill>
            </a:endParaRPr>
          </a:p>
          <a:p>
            <a:pPr eaLnBrk="1" hangingPunct="1">
              <a:buFontTx/>
              <a:buAutoNum type="arabicPeriod"/>
            </a:pPr>
            <a:r>
              <a:rPr lang="el-GR" altLang="el-GR" sz="2400" dirty="0" err="1">
                <a:solidFill>
                  <a:schemeClr val="accent2"/>
                </a:solidFill>
              </a:rPr>
              <a:t>Γαλακτοδοχεία</a:t>
            </a:r>
            <a:endParaRPr lang="el-GR" altLang="el-GR" sz="2400" dirty="0">
              <a:solidFill>
                <a:schemeClr val="accent2"/>
              </a:solidFill>
            </a:endParaRPr>
          </a:p>
          <a:p>
            <a:pPr eaLnBrk="1" hangingPunct="1"/>
            <a:endParaRPr lang="el-GR" altLang="el-GR" sz="2400" dirty="0">
              <a:solidFill>
                <a:schemeClr val="accent2"/>
              </a:solidFill>
            </a:endParaRPr>
          </a:p>
          <a:p>
            <a:pPr eaLnBrk="1" hangingPunct="1"/>
            <a:r>
              <a:rPr lang="el-GR" altLang="el-GR" sz="2400" dirty="0">
                <a:solidFill>
                  <a:schemeClr val="accent2"/>
                </a:solidFill>
              </a:rPr>
              <a:t>2. Δεξαμενές – </a:t>
            </a:r>
            <a:r>
              <a:rPr lang="el-GR" altLang="el-GR" sz="2400" dirty="0" err="1">
                <a:solidFill>
                  <a:schemeClr val="accent2"/>
                </a:solidFill>
              </a:rPr>
              <a:t>Παγολεκάνες</a:t>
            </a:r>
            <a:endParaRPr lang="el-GR" altLang="el-GR" sz="2400" dirty="0">
              <a:solidFill>
                <a:schemeClr val="accent2"/>
              </a:solidFill>
            </a:endParaRPr>
          </a:p>
          <a:p>
            <a:pPr eaLnBrk="1" hangingPunct="1"/>
            <a:endParaRPr lang="el-GR" altLang="el-GR" sz="2400" dirty="0">
              <a:solidFill>
                <a:schemeClr val="accent2"/>
              </a:solidFill>
            </a:endParaRPr>
          </a:p>
        </p:txBody>
      </p:sp>
      <p:sp>
        <p:nvSpPr>
          <p:cNvPr id="31750" name="Text Box 7"/>
          <p:cNvSpPr txBox="1">
            <a:spLocks noChangeArrowheads="1"/>
          </p:cNvSpPr>
          <p:nvPr/>
        </p:nvSpPr>
        <p:spPr bwMode="auto">
          <a:xfrm>
            <a:off x="539552" y="3860800"/>
            <a:ext cx="8064698" cy="52322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800" dirty="0">
                <a:solidFill>
                  <a:schemeClr val="accent2"/>
                </a:solidFill>
              </a:rPr>
              <a:t>ΚΑΘΑΡΙΣΜΟΣ ΚΑΙ ΕΞΥΓΙΑΝΣΗ ΕΞΟΠΛΙΣΜΟΥ </a:t>
            </a:r>
          </a:p>
        </p:txBody>
      </p:sp>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8"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27</a:t>
            </a:fld>
            <a:endParaRPr lang="el-GR"/>
          </a:p>
        </p:txBody>
      </p:sp>
    </p:spTree>
    <p:extLst>
      <p:ext uri="{BB962C8B-B14F-4D97-AF65-F5344CB8AC3E}">
        <p14:creationId xmlns:p14="http://schemas.microsoft.com/office/powerpoint/2010/main" val="1018614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5"/>
          <p:cNvSpPr>
            <a:spLocks noChangeArrowheads="1"/>
          </p:cNvSpPr>
          <p:nvPr/>
        </p:nvSpPr>
        <p:spPr bwMode="auto">
          <a:xfrm>
            <a:off x="827088" y="333375"/>
            <a:ext cx="77771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3200" b="1" i="1" dirty="0"/>
              <a:t>ΣΥΛΛΟΓΗ &amp; ΣΥΝΤΗΡΗΣΗ ΓΑΛΑΚΤΟΣ  </a:t>
            </a:r>
            <a:endParaRPr lang="el-GR" altLang="el-GR" sz="3200" b="1" dirty="0"/>
          </a:p>
        </p:txBody>
      </p:sp>
      <p:sp>
        <p:nvSpPr>
          <p:cNvPr id="32773" name="Text Box 6"/>
          <p:cNvSpPr txBox="1">
            <a:spLocks noChangeArrowheads="1"/>
          </p:cNvSpPr>
          <p:nvPr/>
        </p:nvSpPr>
        <p:spPr bwMode="auto">
          <a:xfrm>
            <a:off x="539551" y="981075"/>
            <a:ext cx="803136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dirty="0">
                <a:solidFill>
                  <a:schemeClr val="accent2"/>
                </a:solidFill>
              </a:rPr>
              <a:t>Η συλλογή μπορεί να γίνει σε </a:t>
            </a:r>
            <a:r>
              <a:rPr lang="el-GR" altLang="el-GR" sz="2400" b="1" dirty="0" err="1">
                <a:solidFill>
                  <a:schemeClr val="accent2"/>
                </a:solidFill>
              </a:rPr>
              <a:t>Γαλακτοδοχεία</a:t>
            </a:r>
            <a:r>
              <a:rPr lang="el-GR" altLang="el-GR" sz="2400" b="1" dirty="0">
                <a:solidFill>
                  <a:schemeClr val="accent2"/>
                </a:solidFill>
              </a:rPr>
              <a:t>:</a:t>
            </a:r>
          </a:p>
          <a:p>
            <a:pPr eaLnBrk="1" hangingPunct="1"/>
            <a:endParaRPr lang="el-GR" altLang="el-GR" sz="2400" b="1" dirty="0">
              <a:solidFill>
                <a:schemeClr val="accent2"/>
              </a:solidFill>
            </a:endParaRPr>
          </a:p>
          <a:p>
            <a:pPr eaLnBrk="1" hangingPunct="1">
              <a:buFontTx/>
              <a:buChar char="•"/>
            </a:pPr>
            <a:r>
              <a:rPr lang="el-GR" altLang="el-GR" sz="2400" dirty="0">
                <a:solidFill>
                  <a:schemeClr val="accent2"/>
                </a:solidFill>
              </a:rPr>
              <a:t>Καθαρά (ατμός ή απολυμαντικά)</a:t>
            </a:r>
          </a:p>
          <a:p>
            <a:pPr eaLnBrk="1" hangingPunct="1">
              <a:buFontTx/>
              <a:buChar char="•"/>
            </a:pPr>
            <a:r>
              <a:rPr lang="el-GR" altLang="el-GR" sz="2400" dirty="0">
                <a:solidFill>
                  <a:schemeClr val="accent2"/>
                </a:solidFill>
              </a:rPr>
              <a:t>Πωματισμένα</a:t>
            </a:r>
          </a:p>
          <a:p>
            <a:pPr eaLnBrk="1" hangingPunct="1">
              <a:buFontTx/>
              <a:buChar char="•"/>
            </a:pPr>
            <a:r>
              <a:rPr lang="el-GR" altLang="el-GR" sz="2400" dirty="0">
                <a:solidFill>
                  <a:schemeClr val="accent2"/>
                </a:solidFill>
              </a:rPr>
              <a:t>Αποθηκεύονται σε ειδικό χώρο </a:t>
            </a:r>
          </a:p>
          <a:p>
            <a:pPr eaLnBrk="1" hangingPunct="1">
              <a:buFontTx/>
              <a:buChar char="•"/>
            </a:pPr>
            <a:r>
              <a:rPr lang="el-GR" altLang="el-GR" sz="2400" dirty="0">
                <a:solidFill>
                  <a:schemeClr val="accent2"/>
                </a:solidFill>
              </a:rPr>
              <a:t>Ανοξείδωτο μέταλλο ή πλαστικό </a:t>
            </a:r>
          </a:p>
          <a:p>
            <a:pPr eaLnBrk="1" hangingPunct="1">
              <a:buFontTx/>
              <a:buChar char="•"/>
            </a:pPr>
            <a:r>
              <a:rPr lang="el-GR" altLang="el-GR" sz="2400" dirty="0">
                <a:solidFill>
                  <a:schemeClr val="accent2"/>
                </a:solidFill>
              </a:rPr>
              <a:t>Υλικό που δεν αφήνει κατάλοιπα στο γάλα</a:t>
            </a:r>
          </a:p>
          <a:p>
            <a:pPr eaLnBrk="1" hangingPunct="1">
              <a:buFontTx/>
              <a:buChar char="•"/>
            </a:pPr>
            <a:r>
              <a:rPr lang="el-GR" altLang="el-GR" sz="2400" dirty="0">
                <a:solidFill>
                  <a:schemeClr val="accent2"/>
                </a:solidFill>
              </a:rPr>
              <a:t>Εύκολος καθαρισμός </a:t>
            </a:r>
          </a:p>
          <a:p>
            <a:pPr eaLnBrk="1" hangingPunct="1">
              <a:buFontTx/>
              <a:buChar char="•"/>
            </a:pPr>
            <a:r>
              <a:rPr lang="el-GR" altLang="el-GR" sz="2400" dirty="0">
                <a:solidFill>
                  <a:schemeClr val="accent2"/>
                </a:solidFill>
              </a:rPr>
              <a:t>Αποθήκευση υπό ψύξη εάν η συλλογή πέρα των 2 </a:t>
            </a:r>
            <a:r>
              <a:rPr lang="el-GR" altLang="el-GR" sz="2400" dirty="0" smtClean="0">
                <a:solidFill>
                  <a:schemeClr val="accent2"/>
                </a:solidFill>
              </a:rPr>
              <a:t>ωρών</a:t>
            </a:r>
            <a:r>
              <a:rPr lang="el-GR" altLang="el-GR" sz="2400" b="1" dirty="0" smtClean="0">
                <a:solidFill>
                  <a:schemeClr val="accent2"/>
                </a:solidFill>
              </a:rPr>
              <a:t>.</a:t>
            </a:r>
            <a:endParaRPr lang="el-GR" altLang="el-GR" sz="2400" b="1" dirty="0">
              <a:solidFill>
                <a:schemeClr val="accent2"/>
              </a:solidFill>
            </a:endParaRPr>
          </a:p>
        </p:txBody>
      </p:sp>
      <p:pic>
        <p:nvPicPr>
          <p:cNvPr id="3277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437063"/>
            <a:ext cx="2364009" cy="172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8"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28</a:t>
            </a:fld>
            <a:endParaRPr lang="el-GR"/>
          </a:p>
        </p:txBody>
      </p:sp>
    </p:spTree>
    <p:extLst>
      <p:ext uri="{BB962C8B-B14F-4D97-AF65-F5344CB8AC3E}">
        <p14:creationId xmlns:p14="http://schemas.microsoft.com/office/powerpoint/2010/main" val="315133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5"/>
          <p:cNvSpPr>
            <a:spLocks noChangeArrowheads="1"/>
          </p:cNvSpPr>
          <p:nvPr/>
        </p:nvSpPr>
        <p:spPr bwMode="auto">
          <a:xfrm>
            <a:off x="827088" y="333375"/>
            <a:ext cx="77771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3200" b="1" i="1" dirty="0"/>
              <a:t>ΣΥΛΛΟΓΗ &amp; ΣΥΝΤΗΡΗΣΗ ΓΑΛΑΚΤΟΣ  </a:t>
            </a:r>
            <a:endParaRPr lang="el-GR" altLang="el-GR" sz="3200" b="1" dirty="0"/>
          </a:p>
        </p:txBody>
      </p:sp>
      <p:pic>
        <p:nvPicPr>
          <p:cNvPr id="3379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7324" y="3746698"/>
            <a:ext cx="3664120" cy="2722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7"/>
          <p:cNvSpPr txBox="1">
            <a:spLocks noChangeArrowheads="1"/>
          </p:cNvSpPr>
          <p:nvPr/>
        </p:nvSpPr>
        <p:spPr bwMode="auto">
          <a:xfrm>
            <a:off x="468313" y="981075"/>
            <a:ext cx="813593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dirty="0">
                <a:solidFill>
                  <a:schemeClr val="accent2"/>
                </a:solidFill>
              </a:rPr>
              <a:t>Η συλλογή μπορεί να γίνει σε </a:t>
            </a:r>
            <a:r>
              <a:rPr lang="el-GR" altLang="el-GR" sz="2400" b="1" dirty="0" err="1">
                <a:solidFill>
                  <a:schemeClr val="accent2"/>
                </a:solidFill>
              </a:rPr>
              <a:t>Παγολεκάνες</a:t>
            </a:r>
            <a:r>
              <a:rPr lang="el-GR" altLang="el-GR" sz="2400" b="1" dirty="0">
                <a:solidFill>
                  <a:schemeClr val="accent2"/>
                </a:solidFill>
              </a:rPr>
              <a:t>:</a:t>
            </a:r>
          </a:p>
          <a:p>
            <a:pPr eaLnBrk="1" hangingPunct="1"/>
            <a:endParaRPr lang="el-GR" altLang="el-GR" sz="2400" b="1" dirty="0">
              <a:solidFill>
                <a:schemeClr val="accent2"/>
              </a:solidFill>
            </a:endParaRPr>
          </a:p>
          <a:p>
            <a:pPr eaLnBrk="1" hangingPunct="1">
              <a:buFontTx/>
              <a:buChar char="•"/>
            </a:pPr>
            <a:r>
              <a:rPr lang="el-GR" altLang="el-GR" sz="2400" dirty="0">
                <a:solidFill>
                  <a:schemeClr val="accent2"/>
                </a:solidFill>
              </a:rPr>
              <a:t>Όταν η παραγωγή είναι μεγάλη, χρησιμοποιούνται δεξαμενές </a:t>
            </a:r>
          </a:p>
          <a:p>
            <a:pPr eaLnBrk="1" hangingPunct="1">
              <a:buFontTx/>
              <a:buChar char="•"/>
            </a:pPr>
            <a:r>
              <a:rPr lang="el-GR" altLang="el-GR" sz="2400" dirty="0">
                <a:solidFill>
                  <a:schemeClr val="accent2"/>
                </a:solidFill>
              </a:rPr>
              <a:t>αυτοδύναμου ψύξης </a:t>
            </a:r>
          </a:p>
          <a:p>
            <a:pPr eaLnBrk="1" hangingPunct="1">
              <a:buFontTx/>
              <a:buChar char="•"/>
            </a:pPr>
            <a:r>
              <a:rPr lang="el-GR" altLang="el-GR" sz="2400" dirty="0">
                <a:solidFill>
                  <a:schemeClr val="accent2"/>
                </a:solidFill>
              </a:rPr>
              <a:t>Μπορεί να συνδέεται με το </a:t>
            </a:r>
            <a:r>
              <a:rPr lang="el-GR" altLang="el-GR" sz="2400" dirty="0" err="1">
                <a:solidFill>
                  <a:schemeClr val="accent2"/>
                </a:solidFill>
              </a:rPr>
              <a:t>αλμεκτικό</a:t>
            </a:r>
            <a:r>
              <a:rPr lang="el-GR" altLang="el-GR" sz="2400" dirty="0">
                <a:solidFill>
                  <a:schemeClr val="accent2"/>
                </a:solidFill>
              </a:rPr>
              <a:t> σύστημα</a:t>
            </a:r>
          </a:p>
          <a:p>
            <a:pPr eaLnBrk="1" hangingPunct="1">
              <a:buFontTx/>
              <a:buChar char="•"/>
            </a:pPr>
            <a:r>
              <a:rPr lang="el-GR" altLang="el-GR" sz="2400" dirty="0">
                <a:solidFill>
                  <a:schemeClr val="accent2"/>
                </a:solidFill>
              </a:rPr>
              <a:t>Μπορεί να γίνεται με το χέρι η μεταφορά του γάλακτος </a:t>
            </a:r>
          </a:p>
          <a:p>
            <a:pPr eaLnBrk="1" hangingPunct="1">
              <a:buFontTx/>
              <a:buChar char="•"/>
            </a:pPr>
            <a:endParaRPr lang="el-GR" altLang="el-GR" sz="2400" dirty="0">
              <a:solidFill>
                <a:schemeClr val="accent2"/>
              </a:solidFill>
            </a:endParaRPr>
          </a:p>
        </p:txBody>
      </p:sp>
      <p:pic>
        <p:nvPicPr>
          <p:cNvPr id="3379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030" y="4135834"/>
            <a:ext cx="3502270" cy="1943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9"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29</a:t>
            </a:fld>
            <a:endParaRPr lang="el-GR"/>
          </a:p>
        </p:txBody>
      </p:sp>
    </p:spTree>
    <p:extLst>
      <p:ext uri="{BB962C8B-B14F-4D97-AF65-F5344CB8AC3E}">
        <p14:creationId xmlns:p14="http://schemas.microsoft.com/office/powerpoint/2010/main" val="1092165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5"/>
          <p:cNvSpPr txBox="1">
            <a:spLocks noChangeArrowheads="1"/>
          </p:cNvSpPr>
          <p:nvPr/>
        </p:nvSpPr>
        <p:spPr bwMode="auto">
          <a:xfrm>
            <a:off x="861418" y="1196752"/>
            <a:ext cx="6863289" cy="461665"/>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ΚΑΘΑΡΙΣΜΟΣ ΚΑΙ ΕΞΥΓΙΑΝΣΗ ΕΞΟΠΛΙΣΜΟΥ </a:t>
            </a:r>
          </a:p>
        </p:txBody>
      </p:sp>
      <p:sp>
        <p:nvSpPr>
          <p:cNvPr id="34821" name="Rectangle 6"/>
          <p:cNvSpPr>
            <a:spLocks noChangeArrowheads="1"/>
          </p:cNvSpPr>
          <p:nvPr/>
        </p:nvSpPr>
        <p:spPr bwMode="auto">
          <a:xfrm>
            <a:off x="827088" y="333375"/>
            <a:ext cx="77771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3200" b="1" i="1" dirty="0"/>
              <a:t>ΣΥΛΛΟΓΗ &amp; ΣΥΝΤΗΡΗΣΗ ΓΑΛΑΚΤΟΣ  </a:t>
            </a:r>
            <a:endParaRPr lang="el-GR" altLang="el-GR" sz="3200" b="1" dirty="0"/>
          </a:p>
        </p:txBody>
      </p:sp>
      <p:sp>
        <p:nvSpPr>
          <p:cNvPr id="34822" name="Text Box 7"/>
          <p:cNvSpPr txBox="1">
            <a:spLocks noChangeArrowheads="1"/>
          </p:cNvSpPr>
          <p:nvPr/>
        </p:nvSpPr>
        <p:spPr bwMode="auto">
          <a:xfrm>
            <a:off x="504825" y="1844675"/>
            <a:ext cx="8099425"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l-GR" altLang="el-GR" sz="2200" dirty="0" err="1" smtClean="0">
                <a:solidFill>
                  <a:schemeClr val="accent2"/>
                </a:solidFill>
              </a:rPr>
              <a:t>Έκπλυση</a:t>
            </a:r>
            <a:r>
              <a:rPr lang="el-GR" altLang="el-GR" sz="2200" dirty="0" smtClean="0">
                <a:solidFill>
                  <a:schemeClr val="accent2"/>
                </a:solidFill>
              </a:rPr>
              <a:t> </a:t>
            </a:r>
            <a:r>
              <a:rPr lang="el-GR" altLang="el-GR" sz="2200" dirty="0">
                <a:solidFill>
                  <a:schemeClr val="accent2"/>
                </a:solidFill>
              </a:rPr>
              <a:t>σκευών με άφθονο νερό </a:t>
            </a:r>
          </a:p>
          <a:p>
            <a:pPr eaLnBrk="1" hangingPunct="1">
              <a:buFontTx/>
              <a:buChar char="•"/>
            </a:pPr>
            <a:r>
              <a:rPr lang="el-GR" altLang="el-GR" sz="2200" dirty="0">
                <a:solidFill>
                  <a:schemeClr val="accent2"/>
                </a:solidFill>
              </a:rPr>
              <a:t>Καθαρισμός με κατάλληλο απορρυπαντικό </a:t>
            </a:r>
          </a:p>
          <a:p>
            <a:pPr eaLnBrk="1" hangingPunct="1">
              <a:buFontTx/>
              <a:buChar char="•"/>
            </a:pPr>
            <a:r>
              <a:rPr lang="el-GR" altLang="el-GR" sz="2200" dirty="0">
                <a:solidFill>
                  <a:schemeClr val="accent2"/>
                </a:solidFill>
              </a:rPr>
              <a:t>Εξυγίανση με φυσικά (ατμός) ή χημικά (απολυμαντικά) μέσα</a:t>
            </a:r>
          </a:p>
          <a:p>
            <a:pPr eaLnBrk="1" hangingPunct="1">
              <a:buFontTx/>
              <a:buChar char="•"/>
            </a:pPr>
            <a:r>
              <a:rPr lang="el-GR" altLang="el-GR" sz="2200" dirty="0" err="1">
                <a:solidFill>
                  <a:schemeClr val="accent2"/>
                </a:solidFill>
              </a:rPr>
              <a:t>Έκπλυση</a:t>
            </a:r>
            <a:r>
              <a:rPr lang="el-GR" altLang="el-GR" sz="2200" dirty="0">
                <a:solidFill>
                  <a:schemeClr val="accent2"/>
                </a:solidFill>
              </a:rPr>
              <a:t> με άφθονο νερό </a:t>
            </a:r>
          </a:p>
          <a:p>
            <a:pPr eaLnBrk="1" hangingPunct="1"/>
            <a:endParaRPr lang="el-GR" altLang="el-GR" sz="2200" dirty="0">
              <a:solidFill>
                <a:schemeClr val="accent2"/>
              </a:solidFill>
            </a:endParaRPr>
          </a:p>
          <a:p>
            <a:pPr eaLnBrk="1" hangingPunct="1">
              <a:buFont typeface="Wingdings" pitchFamily="2" charset="2"/>
              <a:buChar char="ü"/>
            </a:pPr>
            <a:r>
              <a:rPr lang="el-GR" altLang="el-GR" sz="2200" b="1" dirty="0">
                <a:solidFill>
                  <a:schemeClr val="accent2"/>
                </a:solidFill>
              </a:rPr>
              <a:t>Απορρυπαντικά</a:t>
            </a:r>
            <a:r>
              <a:rPr lang="el-GR" altLang="el-GR" sz="2200" dirty="0">
                <a:solidFill>
                  <a:schemeClr val="accent2"/>
                </a:solidFill>
              </a:rPr>
              <a:t>: διάλυμα </a:t>
            </a:r>
            <a:r>
              <a:rPr lang="en-US" altLang="el-GR" sz="2200" dirty="0" err="1">
                <a:solidFill>
                  <a:schemeClr val="accent2"/>
                </a:solidFill>
              </a:rPr>
              <a:t>NaOH</a:t>
            </a:r>
            <a:r>
              <a:rPr lang="en-US" altLang="el-GR" sz="2200" dirty="0">
                <a:solidFill>
                  <a:schemeClr val="accent2"/>
                </a:solidFill>
              </a:rPr>
              <a:t> </a:t>
            </a:r>
            <a:r>
              <a:rPr lang="el-GR" altLang="el-GR" sz="2200" dirty="0">
                <a:solidFill>
                  <a:schemeClr val="accent2"/>
                </a:solidFill>
              </a:rPr>
              <a:t>(12%)  ή μίγμα αλάτων </a:t>
            </a:r>
            <a:endParaRPr lang="en-US" altLang="el-GR" sz="2200" dirty="0">
              <a:solidFill>
                <a:schemeClr val="accent2"/>
              </a:solidFill>
            </a:endParaRPr>
          </a:p>
          <a:p>
            <a:pPr eaLnBrk="1" hangingPunct="1">
              <a:buFont typeface="Wingdings" pitchFamily="2" charset="2"/>
              <a:buNone/>
            </a:pPr>
            <a:r>
              <a:rPr lang="en-US" altLang="el-GR" sz="2200" dirty="0">
                <a:solidFill>
                  <a:schemeClr val="accent2"/>
                </a:solidFill>
              </a:rPr>
              <a:t>                                  </a:t>
            </a:r>
            <a:r>
              <a:rPr lang="el-GR" altLang="el-GR" sz="2200" dirty="0">
                <a:solidFill>
                  <a:schemeClr val="accent2"/>
                </a:solidFill>
              </a:rPr>
              <a:t>νατρίου </a:t>
            </a:r>
          </a:p>
          <a:p>
            <a:pPr eaLnBrk="1" hangingPunct="1">
              <a:buFont typeface="Wingdings" pitchFamily="2" charset="2"/>
              <a:buChar char="ü"/>
            </a:pPr>
            <a:r>
              <a:rPr lang="el-GR" altLang="el-GR" sz="2200" b="1" dirty="0">
                <a:solidFill>
                  <a:schemeClr val="accent2"/>
                </a:solidFill>
              </a:rPr>
              <a:t>Απολυμαντικά:</a:t>
            </a:r>
            <a:r>
              <a:rPr lang="el-GR" altLang="el-GR" sz="2200" dirty="0">
                <a:solidFill>
                  <a:schemeClr val="accent2"/>
                </a:solidFill>
              </a:rPr>
              <a:t> </a:t>
            </a:r>
            <a:endParaRPr lang="en-US" altLang="el-GR" sz="2200" dirty="0">
              <a:solidFill>
                <a:schemeClr val="accent2"/>
              </a:solidFill>
            </a:endParaRPr>
          </a:p>
          <a:p>
            <a:pPr eaLnBrk="1" hangingPunct="1">
              <a:buFont typeface="Wingdings" pitchFamily="2" charset="2"/>
              <a:buChar char="Ø"/>
            </a:pPr>
            <a:r>
              <a:rPr lang="el-GR" altLang="el-GR" sz="2200" dirty="0">
                <a:solidFill>
                  <a:schemeClr val="accent2"/>
                </a:solidFill>
              </a:rPr>
              <a:t>Χλωριούχα άλατα (</a:t>
            </a:r>
            <a:r>
              <a:rPr lang="en-US" altLang="el-GR" sz="2200" dirty="0">
                <a:solidFill>
                  <a:schemeClr val="accent2"/>
                </a:solidFill>
              </a:rPr>
              <a:t>Ca, Na), </a:t>
            </a:r>
            <a:r>
              <a:rPr lang="el-GR" altLang="el-GR" sz="2200" dirty="0">
                <a:solidFill>
                  <a:schemeClr val="accent2"/>
                </a:solidFill>
              </a:rPr>
              <a:t>50-100 </a:t>
            </a:r>
            <a:r>
              <a:rPr lang="en-US" altLang="el-GR" sz="2200" dirty="0">
                <a:solidFill>
                  <a:schemeClr val="accent2"/>
                </a:solidFill>
              </a:rPr>
              <a:t>ppm</a:t>
            </a:r>
          </a:p>
          <a:p>
            <a:pPr eaLnBrk="1" hangingPunct="1">
              <a:buFont typeface="Wingdings" pitchFamily="2" charset="2"/>
              <a:buChar char="Ø"/>
            </a:pPr>
            <a:r>
              <a:rPr lang="el-GR" altLang="el-GR" sz="2200" dirty="0">
                <a:solidFill>
                  <a:schemeClr val="accent2"/>
                </a:solidFill>
              </a:rPr>
              <a:t>ελεύθερου χλωρίου και χρόνο δράσης τουλάχιστον</a:t>
            </a:r>
            <a:r>
              <a:rPr lang="en-US" altLang="el-GR" sz="2200" dirty="0">
                <a:solidFill>
                  <a:schemeClr val="accent2"/>
                </a:solidFill>
              </a:rPr>
              <a:t> </a:t>
            </a:r>
            <a:r>
              <a:rPr lang="el-GR" altLang="el-GR" sz="2200" dirty="0">
                <a:solidFill>
                  <a:schemeClr val="accent2"/>
                </a:solidFill>
              </a:rPr>
              <a:t>1</a:t>
            </a:r>
            <a:r>
              <a:rPr lang="en-US" altLang="el-GR" sz="2200" dirty="0">
                <a:solidFill>
                  <a:schemeClr val="accent2"/>
                </a:solidFill>
              </a:rPr>
              <a:t>min </a:t>
            </a:r>
          </a:p>
          <a:p>
            <a:pPr eaLnBrk="1" hangingPunct="1">
              <a:buFont typeface="Wingdings" pitchFamily="2" charset="2"/>
              <a:buChar char="Ø"/>
            </a:pPr>
            <a:r>
              <a:rPr lang="el-GR" altLang="el-GR" sz="2200" dirty="0">
                <a:solidFill>
                  <a:schemeClr val="accent2"/>
                </a:solidFill>
              </a:rPr>
              <a:t>Ενώσεις Ιωδίου (</a:t>
            </a:r>
            <a:r>
              <a:rPr lang="el-GR" altLang="el-GR" sz="2200" dirty="0" err="1">
                <a:solidFill>
                  <a:schemeClr val="accent2"/>
                </a:solidFill>
              </a:rPr>
              <a:t>ιωδοφόρα</a:t>
            </a:r>
            <a:r>
              <a:rPr lang="el-GR" altLang="el-GR" sz="2200" dirty="0">
                <a:solidFill>
                  <a:schemeClr val="accent2"/>
                </a:solidFill>
              </a:rPr>
              <a:t>)</a:t>
            </a:r>
            <a:r>
              <a:rPr lang="en-US" altLang="el-GR" sz="2200" dirty="0">
                <a:solidFill>
                  <a:schemeClr val="accent2"/>
                </a:solidFill>
              </a:rPr>
              <a:t>,</a:t>
            </a:r>
            <a:r>
              <a:rPr lang="el-GR" altLang="el-GR" sz="2200" dirty="0">
                <a:solidFill>
                  <a:schemeClr val="accent2"/>
                </a:solidFill>
              </a:rPr>
              <a:t> 10-20 </a:t>
            </a:r>
            <a:r>
              <a:rPr lang="en-US" altLang="el-GR" sz="2200" dirty="0">
                <a:solidFill>
                  <a:schemeClr val="accent2"/>
                </a:solidFill>
              </a:rPr>
              <a:t>ppm </a:t>
            </a:r>
            <a:endParaRPr lang="el-GR" altLang="el-GR" sz="2200" dirty="0">
              <a:solidFill>
                <a:schemeClr val="accent2"/>
              </a:solidFill>
            </a:endParaRPr>
          </a:p>
          <a:p>
            <a:pPr eaLnBrk="1" hangingPunct="1">
              <a:buFont typeface="Wingdings" pitchFamily="2" charset="2"/>
              <a:buChar char="Ø"/>
            </a:pPr>
            <a:r>
              <a:rPr lang="el-GR" altLang="el-GR" sz="2200" dirty="0" err="1">
                <a:solidFill>
                  <a:schemeClr val="accent2"/>
                </a:solidFill>
              </a:rPr>
              <a:t>Χλωραμίνες</a:t>
            </a:r>
            <a:r>
              <a:rPr lang="en-US" altLang="el-GR" sz="2200" dirty="0">
                <a:solidFill>
                  <a:schemeClr val="accent2"/>
                </a:solidFill>
              </a:rPr>
              <a:t>,</a:t>
            </a:r>
            <a:r>
              <a:rPr lang="el-GR" altLang="el-GR" sz="2200" dirty="0">
                <a:solidFill>
                  <a:schemeClr val="accent2"/>
                </a:solidFill>
              </a:rPr>
              <a:t> 50-100</a:t>
            </a:r>
            <a:r>
              <a:rPr lang="en-US" altLang="el-GR" sz="2200" dirty="0">
                <a:solidFill>
                  <a:schemeClr val="accent2"/>
                </a:solidFill>
              </a:rPr>
              <a:t>ppm</a:t>
            </a:r>
          </a:p>
          <a:p>
            <a:pPr eaLnBrk="1" hangingPunct="1">
              <a:buFont typeface="Wingdings" pitchFamily="2" charset="2"/>
              <a:buChar char="Ø"/>
            </a:pPr>
            <a:r>
              <a:rPr lang="el-GR" altLang="el-GR" sz="2200" dirty="0">
                <a:solidFill>
                  <a:schemeClr val="accent2"/>
                </a:solidFill>
              </a:rPr>
              <a:t>Τεταρτογενείς ενώσεις αμμωνίου , 20-300</a:t>
            </a:r>
            <a:r>
              <a:rPr lang="en-US" altLang="el-GR" sz="2200" dirty="0" smtClean="0">
                <a:solidFill>
                  <a:schemeClr val="accent2"/>
                </a:solidFill>
              </a:rPr>
              <a:t>ppm</a:t>
            </a:r>
            <a:endParaRPr lang="en-US" altLang="el-GR" sz="2200" dirty="0">
              <a:solidFill>
                <a:schemeClr val="accent2"/>
              </a:solidFill>
            </a:endParaRPr>
          </a:p>
        </p:txBody>
      </p:sp>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8"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30</a:t>
            </a:fld>
            <a:endParaRPr lang="el-GR"/>
          </a:p>
        </p:txBody>
      </p:sp>
    </p:spTree>
    <p:extLst>
      <p:ext uri="{BB962C8B-B14F-4D97-AF65-F5344CB8AC3E}">
        <p14:creationId xmlns:p14="http://schemas.microsoft.com/office/powerpoint/2010/main" val="1943870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5"/>
          <p:cNvSpPr>
            <a:spLocks noChangeArrowheads="1"/>
          </p:cNvSpPr>
          <p:nvPr/>
        </p:nvSpPr>
        <p:spPr bwMode="auto">
          <a:xfrm>
            <a:off x="755576" y="333375"/>
            <a:ext cx="77771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3200" b="1" i="1" dirty="0"/>
              <a:t>ΜΕΤΑΦΟΡΑ  ΓΑΛΑΚΤΟΣ  </a:t>
            </a:r>
            <a:endParaRPr lang="el-GR" altLang="el-GR" sz="3200" b="1" dirty="0"/>
          </a:p>
        </p:txBody>
      </p:sp>
      <p:sp>
        <p:nvSpPr>
          <p:cNvPr id="36869" name="Text Box 6"/>
          <p:cNvSpPr txBox="1">
            <a:spLocks noChangeArrowheads="1"/>
          </p:cNvSpPr>
          <p:nvPr/>
        </p:nvSpPr>
        <p:spPr bwMode="auto">
          <a:xfrm>
            <a:off x="611188" y="1196975"/>
            <a:ext cx="438943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a:solidFill>
                  <a:schemeClr val="accent2"/>
                </a:solidFill>
              </a:rPr>
              <a:t>Η μεταφορά μπορεί να γίνει με:</a:t>
            </a:r>
          </a:p>
          <a:p>
            <a:pPr eaLnBrk="1" hangingPunct="1"/>
            <a:endParaRPr lang="el-GR" altLang="el-GR" sz="2400">
              <a:solidFill>
                <a:schemeClr val="accent2"/>
              </a:solidFill>
            </a:endParaRPr>
          </a:p>
          <a:p>
            <a:pPr eaLnBrk="1" hangingPunct="1">
              <a:buFontTx/>
              <a:buAutoNum type="arabicPeriod"/>
            </a:pPr>
            <a:r>
              <a:rPr lang="el-GR" altLang="el-GR" sz="2400">
                <a:solidFill>
                  <a:schemeClr val="accent2"/>
                </a:solidFill>
              </a:rPr>
              <a:t>Γαλακτοδοχεία</a:t>
            </a:r>
          </a:p>
          <a:p>
            <a:pPr eaLnBrk="1" hangingPunct="1"/>
            <a:endParaRPr lang="el-GR" altLang="el-GR" sz="2400">
              <a:solidFill>
                <a:schemeClr val="accent2"/>
              </a:solidFill>
            </a:endParaRPr>
          </a:p>
          <a:p>
            <a:pPr eaLnBrk="1" hangingPunct="1"/>
            <a:r>
              <a:rPr lang="el-GR" altLang="el-GR" sz="2400">
                <a:solidFill>
                  <a:schemeClr val="accent2"/>
                </a:solidFill>
              </a:rPr>
              <a:t>2. Οχήματα – Βυτία </a:t>
            </a:r>
          </a:p>
        </p:txBody>
      </p:sp>
      <p:pic>
        <p:nvPicPr>
          <p:cNvPr id="3687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628" y="3571553"/>
            <a:ext cx="4064997" cy="23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037" y="2140967"/>
            <a:ext cx="3237701" cy="311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9"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31</a:t>
            </a:fld>
            <a:endParaRPr lang="el-GR"/>
          </a:p>
        </p:txBody>
      </p:sp>
    </p:spTree>
    <p:extLst>
      <p:ext uri="{BB962C8B-B14F-4D97-AF65-F5344CB8AC3E}">
        <p14:creationId xmlns:p14="http://schemas.microsoft.com/office/powerpoint/2010/main" val="3789813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5"/>
          <p:cNvSpPr>
            <a:spLocks noChangeArrowheads="1"/>
          </p:cNvSpPr>
          <p:nvPr/>
        </p:nvSpPr>
        <p:spPr bwMode="auto">
          <a:xfrm>
            <a:off x="683568" y="333375"/>
            <a:ext cx="77771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3200" b="1" dirty="0"/>
              <a:t>ΜΕΤΑΦΟΡΑ  ΓΑΛΑΚΤΟΣ  </a:t>
            </a:r>
          </a:p>
        </p:txBody>
      </p:sp>
      <p:sp>
        <p:nvSpPr>
          <p:cNvPr id="37893" name="Text Box 6"/>
          <p:cNvSpPr txBox="1">
            <a:spLocks noChangeArrowheads="1"/>
          </p:cNvSpPr>
          <p:nvPr/>
        </p:nvSpPr>
        <p:spPr bwMode="auto">
          <a:xfrm>
            <a:off x="899592" y="1143000"/>
            <a:ext cx="2905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ΓΑΛΑΚΤΟΔΟΧΕΙΑ </a:t>
            </a:r>
          </a:p>
        </p:txBody>
      </p:sp>
      <p:sp>
        <p:nvSpPr>
          <p:cNvPr id="37894" name="Text Box 7"/>
          <p:cNvSpPr txBox="1">
            <a:spLocks noChangeArrowheads="1"/>
          </p:cNvSpPr>
          <p:nvPr/>
        </p:nvSpPr>
        <p:spPr bwMode="auto">
          <a:xfrm>
            <a:off x="539553" y="1916113"/>
            <a:ext cx="813690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l-GR" altLang="el-GR" sz="2000" dirty="0">
                <a:solidFill>
                  <a:schemeClr val="accent2"/>
                </a:solidFill>
              </a:rPr>
              <a:t>Χωρητικότητας συνήθως 20 κιλά</a:t>
            </a:r>
          </a:p>
          <a:p>
            <a:pPr eaLnBrk="1" hangingPunct="1">
              <a:buFontTx/>
              <a:buChar char="•"/>
            </a:pPr>
            <a:r>
              <a:rPr lang="el-GR" altLang="el-GR" sz="2000" dirty="0">
                <a:solidFill>
                  <a:schemeClr val="accent2"/>
                </a:solidFill>
              </a:rPr>
              <a:t>Παραλαμβάνονται με όχημα αποκλειστικά για αυτή την εργασία </a:t>
            </a:r>
          </a:p>
          <a:p>
            <a:pPr eaLnBrk="1" hangingPunct="1">
              <a:buFontTx/>
              <a:buChar char="•"/>
            </a:pPr>
            <a:r>
              <a:rPr lang="el-GR" altLang="el-GR" sz="2000" dirty="0">
                <a:solidFill>
                  <a:schemeClr val="accent2"/>
                </a:solidFill>
              </a:rPr>
              <a:t>Γάλα προστατευμένο από ηλιακή ακτινοβολία</a:t>
            </a:r>
          </a:p>
          <a:p>
            <a:pPr eaLnBrk="1" hangingPunct="1">
              <a:buFontTx/>
              <a:buChar char="•"/>
            </a:pPr>
            <a:r>
              <a:rPr lang="el-GR" altLang="el-GR" sz="2000" dirty="0">
                <a:solidFill>
                  <a:schemeClr val="accent2"/>
                </a:solidFill>
              </a:rPr>
              <a:t>Τα </a:t>
            </a:r>
            <a:r>
              <a:rPr lang="el-GR" altLang="el-GR" sz="2000" dirty="0" err="1">
                <a:solidFill>
                  <a:schemeClr val="accent2"/>
                </a:solidFill>
              </a:rPr>
              <a:t>γαλακτοδοχεία</a:t>
            </a:r>
            <a:r>
              <a:rPr lang="el-GR" altLang="el-GR" sz="2000" dirty="0">
                <a:solidFill>
                  <a:schemeClr val="accent2"/>
                </a:solidFill>
              </a:rPr>
              <a:t> καθαρίζονται και απολυμαίνονται στο σταθμό συγκέντρωσης </a:t>
            </a:r>
          </a:p>
          <a:p>
            <a:pPr eaLnBrk="1" hangingPunct="1">
              <a:buFontTx/>
              <a:buChar char="•"/>
            </a:pPr>
            <a:r>
              <a:rPr lang="el-GR" altLang="el-GR" sz="2000" dirty="0">
                <a:solidFill>
                  <a:schemeClr val="accent2"/>
                </a:solidFill>
              </a:rPr>
              <a:t>Ενδείκνυται για μικρές αποστάσεις γιατί το γάλα δεν ψύχεται κατά </a:t>
            </a:r>
            <a:endParaRPr lang="en-US" altLang="el-GR" sz="2000" dirty="0">
              <a:solidFill>
                <a:schemeClr val="accent2"/>
              </a:solidFill>
            </a:endParaRPr>
          </a:p>
          <a:p>
            <a:pPr eaLnBrk="1" hangingPunct="1"/>
            <a:r>
              <a:rPr lang="en-US" altLang="el-GR" sz="2000" dirty="0">
                <a:solidFill>
                  <a:schemeClr val="accent2"/>
                </a:solidFill>
              </a:rPr>
              <a:t> </a:t>
            </a:r>
            <a:r>
              <a:rPr lang="el-GR" altLang="el-GR" sz="2000" dirty="0">
                <a:solidFill>
                  <a:schemeClr val="accent2"/>
                </a:solidFill>
              </a:rPr>
              <a:t>την μεταφορά (2</a:t>
            </a:r>
            <a:r>
              <a:rPr lang="en-US" altLang="el-GR" sz="2000" dirty="0">
                <a:solidFill>
                  <a:schemeClr val="accent2"/>
                </a:solidFill>
              </a:rPr>
              <a:t>h)</a:t>
            </a:r>
            <a:endParaRPr lang="el-GR" altLang="el-GR" sz="2000" dirty="0">
              <a:solidFill>
                <a:schemeClr val="accent2"/>
              </a:solidFill>
            </a:endParaRPr>
          </a:p>
          <a:p>
            <a:pPr eaLnBrk="1" hangingPunct="1"/>
            <a:endParaRPr lang="el-GR" altLang="el-GR" sz="2000" dirty="0">
              <a:solidFill>
                <a:schemeClr val="accent2"/>
              </a:solidFill>
            </a:endParaRPr>
          </a:p>
        </p:txBody>
      </p:sp>
      <p:pic>
        <p:nvPicPr>
          <p:cNvPr id="3789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8281" y="3861048"/>
            <a:ext cx="2247936" cy="249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9"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32</a:t>
            </a:fld>
            <a:endParaRPr lang="el-GR"/>
          </a:p>
        </p:txBody>
      </p:sp>
    </p:spTree>
    <p:extLst>
      <p:ext uri="{BB962C8B-B14F-4D97-AF65-F5344CB8AC3E}">
        <p14:creationId xmlns:p14="http://schemas.microsoft.com/office/powerpoint/2010/main" val="160752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5"/>
          <p:cNvSpPr>
            <a:spLocks noChangeArrowheads="1"/>
          </p:cNvSpPr>
          <p:nvPr/>
        </p:nvSpPr>
        <p:spPr bwMode="auto">
          <a:xfrm>
            <a:off x="683568" y="333375"/>
            <a:ext cx="77771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3200" b="1" dirty="0"/>
              <a:t>ΜΕΤΑΦΟΡΑ  ΓΑΛΑΚΤΟΣ  </a:t>
            </a:r>
          </a:p>
        </p:txBody>
      </p:sp>
      <p:sp>
        <p:nvSpPr>
          <p:cNvPr id="38917" name="Text Box 6"/>
          <p:cNvSpPr txBox="1">
            <a:spLocks noChangeArrowheads="1"/>
          </p:cNvSpPr>
          <p:nvPr/>
        </p:nvSpPr>
        <p:spPr bwMode="auto">
          <a:xfrm>
            <a:off x="899592" y="1143000"/>
            <a:ext cx="299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400" b="1" dirty="0">
                <a:solidFill>
                  <a:schemeClr val="accent2"/>
                </a:solidFill>
              </a:rPr>
              <a:t>ΟΧΗΜΑΤΑ - ΒΥΤΙΑ </a:t>
            </a:r>
          </a:p>
        </p:txBody>
      </p:sp>
      <p:pic>
        <p:nvPicPr>
          <p:cNvPr id="3891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612" y="3429000"/>
            <a:ext cx="33845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9"/>
          <p:cNvSpPr txBox="1">
            <a:spLocks noChangeArrowheads="1"/>
          </p:cNvSpPr>
          <p:nvPr/>
        </p:nvSpPr>
        <p:spPr bwMode="auto">
          <a:xfrm>
            <a:off x="683568" y="1733094"/>
            <a:ext cx="763284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l-GR" altLang="el-GR" sz="2000" dirty="0">
                <a:solidFill>
                  <a:schemeClr val="accent2"/>
                </a:solidFill>
              </a:rPr>
              <a:t>Ισοθερμικά ή </a:t>
            </a:r>
            <a:r>
              <a:rPr lang="el-GR" altLang="el-GR" sz="2000" dirty="0" err="1">
                <a:solidFill>
                  <a:schemeClr val="accent2"/>
                </a:solidFill>
              </a:rPr>
              <a:t>ψυχόμενα</a:t>
            </a:r>
            <a:r>
              <a:rPr lang="el-GR" altLang="el-GR" sz="2000" dirty="0">
                <a:solidFill>
                  <a:schemeClr val="accent2"/>
                </a:solidFill>
              </a:rPr>
              <a:t> </a:t>
            </a:r>
          </a:p>
          <a:p>
            <a:pPr eaLnBrk="1" hangingPunct="1"/>
            <a:endParaRPr lang="el-GR" altLang="el-GR" sz="2000" dirty="0">
              <a:solidFill>
                <a:schemeClr val="accent2"/>
              </a:solidFill>
            </a:endParaRPr>
          </a:p>
          <a:p>
            <a:pPr eaLnBrk="1" hangingPunct="1">
              <a:buFontTx/>
              <a:buChar char="•"/>
            </a:pPr>
            <a:r>
              <a:rPr lang="el-GR" altLang="el-GR" sz="2000" dirty="0">
                <a:solidFill>
                  <a:schemeClr val="accent2"/>
                </a:solidFill>
              </a:rPr>
              <a:t>Όχημα βυτίο αποκλειστικά για αυτή την εργασία </a:t>
            </a:r>
          </a:p>
          <a:p>
            <a:pPr eaLnBrk="1" hangingPunct="1"/>
            <a:endParaRPr lang="el-GR" altLang="el-GR" sz="2000" dirty="0">
              <a:solidFill>
                <a:schemeClr val="accent2"/>
              </a:solidFill>
            </a:endParaRPr>
          </a:p>
          <a:p>
            <a:pPr eaLnBrk="1" hangingPunct="1">
              <a:buFontTx/>
              <a:buChar char="•"/>
            </a:pPr>
            <a:r>
              <a:rPr lang="el-GR" altLang="el-GR" sz="2000" dirty="0">
                <a:solidFill>
                  <a:schemeClr val="accent2"/>
                </a:solidFill>
              </a:rPr>
              <a:t>Καθαρίζονται και απολυμαίνονται στο σταθμό συγκέντρωσης </a:t>
            </a:r>
          </a:p>
          <a:p>
            <a:pPr eaLnBrk="1" hangingPunct="1"/>
            <a:endParaRPr lang="el-GR" altLang="el-GR" sz="2000" dirty="0">
              <a:solidFill>
                <a:schemeClr val="accent2"/>
              </a:solidFill>
            </a:endParaRPr>
          </a:p>
        </p:txBody>
      </p:sp>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9"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33</a:t>
            </a:fld>
            <a:endParaRPr lang="el-GR"/>
          </a:p>
        </p:txBody>
      </p:sp>
    </p:spTree>
    <p:extLst>
      <p:ext uri="{BB962C8B-B14F-4D97-AF65-F5344CB8AC3E}">
        <p14:creationId xmlns:p14="http://schemas.microsoft.com/office/powerpoint/2010/main" val="10933138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5"/>
          <p:cNvSpPr>
            <a:spLocks noChangeArrowheads="1"/>
          </p:cNvSpPr>
          <p:nvPr/>
        </p:nvSpPr>
        <p:spPr bwMode="auto">
          <a:xfrm>
            <a:off x="683568" y="260648"/>
            <a:ext cx="77771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3200" b="1" dirty="0"/>
              <a:t>ΣΤΑΘΜΟΙ ΣΥΓΚΕΝΤΡΩΣΗΣ ΚΑΙ ΨΥΞΗΣ   ΓΑΛΑΚΤΟΣ  </a:t>
            </a:r>
          </a:p>
        </p:txBody>
      </p:sp>
      <p:sp>
        <p:nvSpPr>
          <p:cNvPr id="40965" name="Text Box 6"/>
          <p:cNvSpPr txBox="1">
            <a:spLocks noChangeArrowheads="1"/>
          </p:cNvSpPr>
          <p:nvPr/>
        </p:nvSpPr>
        <p:spPr bwMode="auto">
          <a:xfrm>
            <a:off x="683568" y="1412875"/>
            <a:ext cx="777716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l-GR" altLang="el-GR" sz="2000" dirty="0">
                <a:solidFill>
                  <a:schemeClr val="accent2"/>
                </a:solidFill>
              </a:rPr>
              <a:t>Εξυπηρετούν παραγωγούς μια περιοχής </a:t>
            </a:r>
          </a:p>
          <a:p>
            <a:pPr eaLnBrk="1" hangingPunct="1"/>
            <a:endParaRPr lang="el-GR" altLang="el-GR" sz="2000" dirty="0">
              <a:solidFill>
                <a:schemeClr val="accent2"/>
              </a:solidFill>
            </a:endParaRPr>
          </a:p>
          <a:p>
            <a:pPr eaLnBrk="1" hangingPunct="1">
              <a:buFontTx/>
              <a:buChar char="•"/>
            </a:pPr>
            <a:r>
              <a:rPr lang="el-GR" altLang="el-GR" sz="2000" dirty="0">
                <a:solidFill>
                  <a:schemeClr val="accent2"/>
                </a:solidFill>
              </a:rPr>
              <a:t>Ψύξη με </a:t>
            </a:r>
            <a:r>
              <a:rPr lang="el-GR" altLang="el-GR" sz="2000" dirty="0" err="1">
                <a:solidFill>
                  <a:schemeClr val="accent2"/>
                </a:solidFill>
              </a:rPr>
              <a:t>εναλλάκτες</a:t>
            </a:r>
            <a:r>
              <a:rPr lang="el-GR" altLang="el-GR" sz="2000" dirty="0">
                <a:solidFill>
                  <a:schemeClr val="accent2"/>
                </a:solidFill>
              </a:rPr>
              <a:t> θερμότητας</a:t>
            </a:r>
          </a:p>
          <a:p>
            <a:pPr eaLnBrk="1" hangingPunct="1"/>
            <a:endParaRPr lang="el-GR" altLang="el-GR" sz="2000" dirty="0">
              <a:solidFill>
                <a:schemeClr val="accent2"/>
              </a:solidFill>
            </a:endParaRPr>
          </a:p>
          <a:p>
            <a:pPr eaLnBrk="1" hangingPunct="1">
              <a:buFontTx/>
              <a:buChar char="•"/>
            </a:pPr>
            <a:r>
              <a:rPr lang="el-GR" altLang="el-GR" sz="2000" dirty="0">
                <a:solidFill>
                  <a:schemeClr val="accent2"/>
                </a:solidFill>
              </a:rPr>
              <a:t>Γίνεται η πρώτη διαλογή (δοκιμές παραδοχής, οργανοληπτικός)</a:t>
            </a:r>
          </a:p>
          <a:p>
            <a:pPr eaLnBrk="1" hangingPunct="1"/>
            <a:endParaRPr lang="el-GR" altLang="el-GR" sz="2000" dirty="0">
              <a:solidFill>
                <a:schemeClr val="accent2"/>
              </a:solidFill>
            </a:endParaRPr>
          </a:p>
          <a:p>
            <a:pPr eaLnBrk="1" hangingPunct="1">
              <a:buFontTx/>
              <a:buChar char="•"/>
            </a:pPr>
            <a:r>
              <a:rPr lang="el-GR" altLang="el-GR" sz="2000" dirty="0">
                <a:solidFill>
                  <a:schemeClr val="accent2"/>
                </a:solidFill>
              </a:rPr>
              <a:t> </a:t>
            </a:r>
            <a:r>
              <a:rPr lang="el-GR" altLang="el-GR" sz="2000" dirty="0" err="1">
                <a:solidFill>
                  <a:schemeClr val="accent2"/>
                </a:solidFill>
              </a:rPr>
              <a:t>Ιχνηλασιμότητα</a:t>
            </a:r>
            <a:endParaRPr lang="el-GR" altLang="el-GR" sz="2000" dirty="0">
              <a:solidFill>
                <a:schemeClr val="accent2"/>
              </a:solidFill>
            </a:endParaRPr>
          </a:p>
        </p:txBody>
      </p:sp>
      <p:pic>
        <p:nvPicPr>
          <p:cNvPr id="4096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961" y="3716276"/>
            <a:ext cx="5256311" cy="252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8"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34</a:t>
            </a:fld>
            <a:endParaRPr lang="el-GR"/>
          </a:p>
        </p:txBody>
      </p:sp>
    </p:spTree>
    <p:extLst>
      <p:ext uri="{BB962C8B-B14F-4D97-AF65-F5344CB8AC3E}">
        <p14:creationId xmlns:p14="http://schemas.microsoft.com/office/powerpoint/2010/main" val="24705871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88640"/>
            <a:ext cx="8229600" cy="922114"/>
          </a:xfrm>
        </p:spPr>
        <p:txBody>
          <a:bodyPr>
            <a:normAutofit fontScale="90000"/>
          </a:bodyPr>
          <a:lstStyle/>
          <a:p>
            <a:r>
              <a:rPr lang="el-GR" altLang="el-GR" dirty="0"/>
              <a:t>ΣΤΑΘΜΟΙ ΣΥΓΚΕΝΤΡΩΣΗΣ ΚΑΙ ΨΥΞΗΣ   ΓΑΛΑΚΤΟΣ  </a:t>
            </a:r>
          </a:p>
        </p:txBody>
      </p:sp>
      <p:pic>
        <p:nvPicPr>
          <p:cNvPr id="419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908675"/>
            <a:ext cx="5796160" cy="225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79" y="1504057"/>
            <a:ext cx="2592983" cy="207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282661"/>
            <a:ext cx="3096021" cy="243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8"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35</a:t>
            </a:fld>
            <a:endParaRPr lang="el-GR"/>
          </a:p>
        </p:txBody>
      </p:sp>
    </p:spTree>
    <p:extLst>
      <p:ext uri="{BB962C8B-B14F-4D97-AF65-F5344CB8AC3E}">
        <p14:creationId xmlns:p14="http://schemas.microsoft.com/office/powerpoint/2010/main" val="2974488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r>
              <a:rPr lang="el-GR" dirty="0">
                <a:solidFill>
                  <a:schemeClr val="accent2"/>
                </a:solidFill>
                <a:effectLst>
                  <a:outerShdw blurRad="38100" dist="38100" dir="2700000" algn="tl">
                    <a:srgbClr val="C0C0C0"/>
                  </a:outerShdw>
                </a:effectLst>
              </a:rPr>
              <a:t>ΠΟΙΟΤΙΚΟΣ ΕΛΕΓΧΟΣ ΓΑΛΑΚΤΟΣ </a:t>
            </a:r>
            <a:endParaRPr lang="el-GR" altLang="el-GR" dirty="0" smtClean="0">
              <a:latin typeface="Franklin Gothic Book" pitchFamily="34" charset="0"/>
            </a:endParaRPr>
          </a:p>
        </p:txBody>
      </p:sp>
      <p:sp>
        <p:nvSpPr>
          <p:cNvPr id="17414" name="Text Box 6"/>
          <p:cNvSpPr txBox="1">
            <a:spLocks noChangeArrowheads="1"/>
          </p:cNvSpPr>
          <p:nvPr/>
        </p:nvSpPr>
        <p:spPr bwMode="auto">
          <a:xfrm>
            <a:off x="1908175" y="1700213"/>
            <a:ext cx="4819650" cy="2282825"/>
          </a:xfrm>
          <a:prstGeom prst="rect">
            <a:avLst/>
          </a:prstGeom>
          <a:noFill/>
          <a:ln w="9525">
            <a:noFill/>
            <a:miter lim="800000"/>
            <a:headEnd/>
            <a:tailEnd/>
          </a:ln>
          <a:effectLst/>
        </p:spPr>
        <p:txBody>
          <a:bodyPr wrap="none">
            <a:spAutoFit/>
          </a:bodyPr>
          <a:lstStyle/>
          <a:p>
            <a:pPr>
              <a:buFontTx/>
              <a:buChar char="•"/>
              <a:defRPr/>
            </a:pPr>
            <a:r>
              <a:rPr lang="el-GR" sz="2400" b="1" u="sng">
                <a:solidFill>
                  <a:schemeClr val="accent2"/>
                </a:solidFill>
                <a:effectLst>
                  <a:outerShdw blurRad="38100" dist="38100" dir="2700000" algn="tl">
                    <a:srgbClr val="C0C0C0"/>
                  </a:outerShdw>
                </a:effectLst>
              </a:rPr>
              <a:t>ΔΟΚΙΜΕΣ ΝΩΠΟΤΗΤΑΣ</a:t>
            </a:r>
          </a:p>
          <a:p>
            <a:pPr>
              <a:defRPr/>
            </a:pPr>
            <a:endParaRPr lang="el-GR" sz="2400" b="1" u="sng">
              <a:solidFill>
                <a:schemeClr val="accent2"/>
              </a:solidFill>
              <a:effectLst>
                <a:outerShdw blurRad="38100" dist="38100" dir="2700000" algn="tl">
                  <a:srgbClr val="C0C0C0"/>
                </a:outerShdw>
              </a:effectLst>
            </a:endParaRPr>
          </a:p>
          <a:p>
            <a:pPr>
              <a:buFontTx/>
              <a:buChar char="•"/>
              <a:defRPr/>
            </a:pPr>
            <a:r>
              <a:rPr lang="el-GR" sz="2400" b="1">
                <a:solidFill>
                  <a:schemeClr val="accent2"/>
                </a:solidFill>
              </a:rPr>
              <a:t>ΕΛΕΓΧΟΣ ΥΓΙΕΙΝΗΣ</a:t>
            </a:r>
          </a:p>
          <a:p>
            <a:pPr>
              <a:defRPr/>
            </a:pPr>
            <a:endParaRPr lang="el-GR" sz="2400" b="1">
              <a:solidFill>
                <a:schemeClr val="accent2"/>
              </a:solidFill>
            </a:endParaRPr>
          </a:p>
          <a:p>
            <a:pPr>
              <a:buFontTx/>
              <a:buChar char="•"/>
              <a:defRPr/>
            </a:pPr>
            <a:r>
              <a:rPr lang="el-GR" sz="2400" b="1">
                <a:solidFill>
                  <a:schemeClr val="accent2"/>
                </a:solidFill>
              </a:rPr>
              <a:t>ΕΛΕΓΧΟΣ ΧΗΜΙΚΗΣ ΣΥΣΤΑΣΗΣ</a:t>
            </a:r>
          </a:p>
          <a:p>
            <a:pPr>
              <a:buFontTx/>
              <a:buChar char="•"/>
              <a:defRPr/>
            </a:pPr>
            <a:endParaRPr lang="el-GR" sz="2400" b="1">
              <a:solidFill>
                <a:schemeClr val="accent2"/>
              </a:solidFill>
            </a:endParaRPr>
          </a:p>
        </p:txBody>
      </p:sp>
      <p:pic>
        <p:nvPicPr>
          <p:cNvPr id="4403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684588"/>
            <a:ext cx="3269427" cy="26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8"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36</a:t>
            </a:fld>
            <a:endParaRPr lang="el-GR"/>
          </a:p>
        </p:txBody>
      </p:sp>
    </p:spTree>
    <p:extLst>
      <p:ext uri="{BB962C8B-B14F-4D97-AF65-F5344CB8AC3E}">
        <p14:creationId xmlns:p14="http://schemas.microsoft.com/office/powerpoint/2010/main" val="16777822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l-GR" altLang="el-GR" dirty="0">
                <a:solidFill>
                  <a:schemeClr val="accent2"/>
                </a:solidFill>
              </a:rPr>
              <a:t>ΔΟΚΙΜΕΣ ΝΩΠΟΤΗΤΑΣ</a:t>
            </a:r>
          </a:p>
        </p:txBody>
      </p:sp>
      <p:sp>
        <p:nvSpPr>
          <p:cNvPr id="45062" name="Text Box 7"/>
          <p:cNvSpPr txBox="1">
            <a:spLocks noChangeArrowheads="1"/>
          </p:cNvSpPr>
          <p:nvPr/>
        </p:nvSpPr>
        <p:spPr bwMode="auto">
          <a:xfrm>
            <a:off x="611188" y="1844824"/>
            <a:ext cx="4852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AutoNum type="arabicPeriod"/>
            </a:pPr>
            <a:r>
              <a:rPr lang="el-GR" altLang="el-GR" sz="2400" b="1" dirty="0">
                <a:solidFill>
                  <a:schemeClr val="accent2"/>
                </a:solidFill>
              </a:rPr>
              <a:t>ΠΡΟΣΔΙΟΡΙΣΜΟΣ ΟΞΥΤΗΤΑΣ</a:t>
            </a:r>
            <a:r>
              <a:rPr lang="el-GR" altLang="el-GR" sz="2400" b="1" dirty="0"/>
              <a:t> </a:t>
            </a:r>
          </a:p>
        </p:txBody>
      </p:sp>
      <p:sp>
        <p:nvSpPr>
          <p:cNvPr id="45063" name="Rectangle 8"/>
          <p:cNvSpPr>
            <a:spLocks noChangeArrowheads="1"/>
          </p:cNvSpPr>
          <p:nvPr/>
        </p:nvSpPr>
        <p:spPr bwMode="auto">
          <a:xfrm>
            <a:off x="611188" y="2638326"/>
            <a:ext cx="8158162" cy="309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l-GR" altLang="el-GR" sz="2400" dirty="0">
                <a:solidFill>
                  <a:schemeClr val="accent2"/>
                </a:solidFill>
              </a:rPr>
              <a:t>Η οξύτητα είναι μια από τις πλέον σημαντικές ιδιότητες του γάλακτος για τον προσδιορισμό της </a:t>
            </a:r>
            <a:r>
              <a:rPr lang="el-GR" altLang="el-GR" sz="2400" dirty="0" err="1">
                <a:solidFill>
                  <a:schemeClr val="accent2"/>
                </a:solidFill>
              </a:rPr>
              <a:t>νωπότητας</a:t>
            </a:r>
            <a:r>
              <a:rPr lang="el-GR" altLang="el-GR" sz="2400" dirty="0">
                <a:solidFill>
                  <a:schemeClr val="accent2"/>
                </a:solidFill>
              </a:rPr>
              <a:t> του.</a:t>
            </a:r>
          </a:p>
          <a:p>
            <a:pPr eaLnBrk="1" hangingPunct="1">
              <a:spcBef>
                <a:spcPct val="20000"/>
              </a:spcBef>
            </a:pPr>
            <a:endParaRPr lang="el-GR" altLang="el-GR" sz="2400" dirty="0">
              <a:solidFill>
                <a:schemeClr val="accent2"/>
              </a:solidFill>
            </a:endParaRPr>
          </a:p>
          <a:p>
            <a:pPr eaLnBrk="1" hangingPunct="1">
              <a:spcBef>
                <a:spcPct val="20000"/>
              </a:spcBef>
            </a:pPr>
            <a:r>
              <a:rPr lang="el-GR" altLang="el-GR" sz="2400" dirty="0">
                <a:solidFill>
                  <a:schemeClr val="accent2"/>
                </a:solidFill>
              </a:rPr>
              <a:t>Μπορεί να διαπιστωθεί:</a:t>
            </a:r>
          </a:p>
          <a:p>
            <a:pPr eaLnBrk="1" hangingPunct="1">
              <a:spcBef>
                <a:spcPct val="20000"/>
              </a:spcBef>
              <a:buFontTx/>
              <a:buChar char="•"/>
            </a:pPr>
            <a:r>
              <a:rPr lang="el-GR" altLang="el-GR" sz="2400" b="1" dirty="0">
                <a:solidFill>
                  <a:schemeClr val="accent2"/>
                </a:solidFill>
              </a:rPr>
              <a:t>Υποκειμενικά </a:t>
            </a:r>
            <a:r>
              <a:rPr lang="el-GR" altLang="el-GR" sz="2400" dirty="0">
                <a:solidFill>
                  <a:schemeClr val="accent2"/>
                </a:solidFill>
              </a:rPr>
              <a:t>με την όσφρηση</a:t>
            </a:r>
          </a:p>
          <a:p>
            <a:pPr eaLnBrk="1" hangingPunct="1">
              <a:spcBef>
                <a:spcPct val="20000"/>
              </a:spcBef>
              <a:buFontTx/>
              <a:buChar char="•"/>
            </a:pPr>
            <a:r>
              <a:rPr lang="el-GR" altLang="el-GR" sz="2400" b="1" dirty="0">
                <a:solidFill>
                  <a:schemeClr val="accent2"/>
                </a:solidFill>
              </a:rPr>
              <a:t>Αντικειμενικά</a:t>
            </a:r>
            <a:r>
              <a:rPr lang="el-GR" altLang="el-GR" sz="2400" dirty="0">
                <a:solidFill>
                  <a:schemeClr val="accent2"/>
                </a:solidFill>
              </a:rPr>
              <a:t> με άμεσες ή με έμμεσες μεθόδους προσδιορισμού</a:t>
            </a:r>
          </a:p>
        </p:txBody>
      </p:sp>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9"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37</a:t>
            </a:fld>
            <a:endParaRPr lang="el-GR"/>
          </a:p>
        </p:txBody>
      </p:sp>
    </p:spTree>
    <p:extLst>
      <p:ext uri="{BB962C8B-B14F-4D97-AF65-F5344CB8AC3E}">
        <p14:creationId xmlns:p14="http://schemas.microsoft.com/office/powerpoint/2010/main" val="2141181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l-GR" altLang="el-GR" dirty="0" smtClean="0">
                <a:solidFill>
                  <a:schemeClr val="accent2"/>
                </a:solidFill>
              </a:rPr>
              <a:t>Προσδιορισμός </a:t>
            </a:r>
            <a:r>
              <a:rPr lang="el-GR" altLang="el-GR" dirty="0" err="1" smtClean="0">
                <a:solidFill>
                  <a:schemeClr val="accent2"/>
                </a:solidFill>
              </a:rPr>
              <a:t>νωπότητας</a:t>
            </a:r>
            <a:r>
              <a:rPr lang="el-GR" altLang="el-GR" dirty="0" smtClean="0">
                <a:solidFill>
                  <a:schemeClr val="accent2"/>
                </a:solidFill>
              </a:rPr>
              <a:t> </a:t>
            </a:r>
          </a:p>
        </p:txBody>
      </p:sp>
      <p:sp>
        <p:nvSpPr>
          <p:cNvPr id="46083" name="Rectangle 3"/>
          <p:cNvSpPr>
            <a:spLocks noGrp="1" noChangeArrowheads="1"/>
          </p:cNvSpPr>
          <p:nvPr>
            <p:ph type="body" idx="1"/>
          </p:nvPr>
        </p:nvSpPr>
        <p:spPr>
          <a:xfrm>
            <a:off x="539552" y="1484784"/>
            <a:ext cx="8147248" cy="4525963"/>
          </a:xfrm>
        </p:spPr>
        <p:txBody>
          <a:bodyPr/>
          <a:lstStyle/>
          <a:p>
            <a:pPr>
              <a:lnSpc>
                <a:spcPct val="80000"/>
              </a:lnSpc>
            </a:pPr>
            <a:r>
              <a:rPr lang="el-GR" altLang="el-GR" sz="2800" b="1" dirty="0" smtClean="0">
                <a:solidFill>
                  <a:schemeClr val="accent2"/>
                </a:solidFill>
              </a:rPr>
              <a:t>Άμεσες μέθοδοι:</a:t>
            </a:r>
          </a:p>
          <a:p>
            <a:pPr>
              <a:lnSpc>
                <a:spcPct val="80000"/>
              </a:lnSpc>
              <a:buFont typeface="Wingdings" pitchFamily="2" charset="2"/>
              <a:buChar char="Ø"/>
            </a:pPr>
            <a:r>
              <a:rPr lang="el-GR" altLang="el-GR" sz="2800" dirty="0" smtClean="0">
                <a:solidFill>
                  <a:schemeClr val="accent2"/>
                </a:solidFill>
              </a:rPr>
              <a:t>ενεργός οξύτητα: </a:t>
            </a:r>
            <a:r>
              <a:rPr lang="en-US" altLang="el-GR" sz="2800" dirty="0" smtClean="0">
                <a:solidFill>
                  <a:schemeClr val="accent2"/>
                </a:solidFill>
              </a:rPr>
              <a:t>pH</a:t>
            </a:r>
            <a:r>
              <a:rPr lang="el-GR" altLang="el-GR" sz="2800" dirty="0" smtClean="0">
                <a:solidFill>
                  <a:schemeClr val="accent2"/>
                </a:solidFill>
              </a:rPr>
              <a:t> (ταινίες , </a:t>
            </a:r>
            <a:r>
              <a:rPr lang="en-US" altLang="el-GR" sz="2800" dirty="0" smtClean="0">
                <a:solidFill>
                  <a:schemeClr val="accent2"/>
                </a:solidFill>
              </a:rPr>
              <a:t>pH</a:t>
            </a:r>
            <a:r>
              <a:rPr lang="el-GR" altLang="el-GR" sz="2800" dirty="0" err="1" smtClean="0">
                <a:solidFill>
                  <a:schemeClr val="accent2"/>
                </a:solidFill>
              </a:rPr>
              <a:t>μετρο</a:t>
            </a:r>
            <a:r>
              <a:rPr lang="el-GR" altLang="el-GR" sz="2800" dirty="0" smtClean="0">
                <a:solidFill>
                  <a:schemeClr val="accent2"/>
                </a:solidFill>
              </a:rPr>
              <a:t>)</a:t>
            </a:r>
          </a:p>
          <a:p>
            <a:pPr>
              <a:lnSpc>
                <a:spcPct val="80000"/>
              </a:lnSpc>
              <a:buFont typeface="Wingdings" pitchFamily="2" charset="2"/>
              <a:buChar char="Ø"/>
            </a:pPr>
            <a:r>
              <a:rPr lang="el-GR" altLang="el-GR" sz="2800" dirty="0" smtClean="0">
                <a:solidFill>
                  <a:schemeClr val="accent2"/>
                </a:solidFill>
              </a:rPr>
              <a:t>ολική οξύτητα: </a:t>
            </a:r>
            <a:r>
              <a:rPr lang="el-GR" altLang="el-GR" sz="2800" dirty="0" err="1" smtClean="0">
                <a:solidFill>
                  <a:schemeClr val="accent2"/>
                </a:solidFill>
              </a:rPr>
              <a:t>ογκομέτρηση</a:t>
            </a:r>
            <a:r>
              <a:rPr lang="el-GR" altLang="el-GR" sz="2800" dirty="0" smtClean="0">
                <a:solidFill>
                  <a:schemeClr val="accent2"/>
                </a:solidFill>
              </a:rPr>
              <a:t> </a:t>
            </a:r>
          </a:p>
          <a:p>
            <a:pPr>
              <a:lnSpc>
                <a:spcPct val="80000"/>
              </a:lnSpc>
              <a:buFont typeface="Wingdings" pitchFamily="2" charset="2"/>
              <a:buNone/>
            </a:pPr>
            <a:endParaRPr lang="el-GR" altLang="el-GR" sz="2800" dirty="0" smtClean="0">
              <a:solidFill>
                <a:schemeClr val="accent2"/>
              </a:solidFill>
            </a:endParaRPr>
          </a:p>
          <a:p>
            <a:pPr>
              <a:lnSpc>
                <a:spcPct val="80000"/>
              </a:lnSpc>
            </a:pPr>
            <a:r>
              <a:rPr lang="el-GR" altLang="el-GR" sz="2800" b="1" dirty="0" smtClean="0">
                <a:solidFill>
                  <a:schemeClr val="accent2"/>
                </a:solidFill>
              </a:rPr>
              <a:t>Έμμεσες μέθοδοι:</a:t>
            </a:r>
          </a:p>
          <a:p>
            <a:pPr>
              <a:lnSpc>
                <a:spcPct val="80000"/>
              </a:lnSpc>
              <a:buFont typeface="Wingdings" pitchFamily="2" charset="2"/>
              <a:buChar char="Ø"/>
            </a:pPr>
            <a:r>
              <a:rPr lang="el-GR" altLang="el-GR" sz="2800" dirty="0" smtClean="0">
                <a:solidFill>
                  <a:schemeClr val="accent2"/>
                </a:solidFill>
              </a:rPr>
              <a:t> δοκιμή βρασμού</a:t>
            </a:r>
          </a:p>
          <a:p>
            <a:pPr>
              <a:lnSpc>
                <a:spcPct val="80000"/>
              </a:lnSpc>
              <a:buFont typeface="Wingdings" pitchFamily="2" charset="2"/>
              <a:buChar char="Ø"/>
            </a:pPr>
            <a:r>
              <a:rPr lang="el-GR" altLang="el-GR" sz="2800" dirty="0" smtClean="0">
                <a:solidFill>
                  <a:schemeClr val="accent2"/>
                </a:solidFill>
              </a:rPr>
              <a:t> </a:t>
            </a:r>
            <a:r>
              <a:rPr lang="el-GR" altLang="el-GR" sz="2800" dirty="0" err="1" smtClean="0">
                <a:solidFill>
                  <a:schemeClr val="accent2"/>
                </a:solidFill>
              </a:rPr>
              <a:t>αλιζαρόλης</a:t>
            </a:r>
            <a:endParaRPr lang="el-GR" altLang="el-GR" sz="2800" dirty="0" smtClean="0">
              <a:solidFill>
                <a:schemeClr val="accent2"/>
              </a:solidFill>
            </a:endParaRPr>
          </a:p>
          <a:p>
            <a:pPr>
              <a:lnSpc>
                <a:spcPct val="80000"/>
              </a:lnSpc>
              <a:buFont typeface="Wingdings" pitchFamily="2" charset="2"/>
              <a:buChar char="Ø"/>
            </a:pPr>
            <a:r>
              <a:rPr lang="el-GR" altLang="el-GR" sz="2800" dirty="0" smtClean="0">
                <a:solidFill>
                  <a:schemeClr val="accent2"/>
                </a:solidFill>
              </a:rPr>
              <a:t>δοκιμή αλκοόλης</a:t>
            </a:r>
          </a:p>
          <a:p>
            <a:pPr>
              <a:lnSpc>
                <a:spcPct val="80000"/>
              </a:lnSpc>
              <a:buFont typeface="Wingdings" pitchFamily="2" charset="2"/>
              <a:buChar char="Ø"/>
            </a:pPr>
            <a:r>
              <a:rPr lang="el-GR" altLang="el-GR" sz="2800" dirty="0" smtClean="0">
                <a:solidFill>
                  <a:schemeClr val="accent2"/>
                </a:solidFill>
              </a:rPr>
              <a:t>δοκιμή κυανού </a:t>
            </a:r>
            <a:r>
              <a:rPr lang="el-GR" altLang="el-GR" sz="2800" dirty="0" err="1" smtClean="0">
                <a:solidFill>
                  <a:schemeClr val="accent2"/>
                </a:solidFill>
              </a:rPr>
              <a:t>βρωμοθυμόλης</a:t>
            </a:r>
            <a:r>
              <a:rPr lang="el-GR" altLang="el-GR" sz="2800" dirty="0" smtClean="0">
                <a:solidFill>
                  <a:schemeClr val="accent2"/>
                </a:solidFill>
              </a:rPr>
              <a:t> </a:t>
            </a:r>
          </a:p>
          <a:p>
            <a:pPr>
              <a:lnSpc>
                <a:spcPct val="80000"/>
              </a:lnSpc>
            </a:pPr>
            <a:endParaRPr lang="el-GR" altLang="el-GR" sz="2800" dirty="0" smtClean="0">
              <a:solidFill>
                <a:schemeClr val="accent2"/>
              </a:solidFill>
            </a:endParaRPr>
          </a:p>
        </p:txBody>
      </p:sp>
      <p:sp>
        <p:nvSpPr>
          <p:cNvPr id="4"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5"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38</a:t>
            </a:fld>
            <a:endParaRPr lang="el-GR"/>
          </a:p>
        </p:txBody>
      </p:sp>
    </p:spTree>
    <p:extLst>
      <p:ext uri="{BB962C8B-B14F-4D97-AF65-F5344CB8AC3E}">
        <p14:creationId xmlns:p14="http://schemas.microsoft.com/office/powerpoint/2010/main" val="2192376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l-GR" altLang="el-GR" dirty="0">
                <a:solidFill>
                  <a:schemeClr val="accent2"/>
                </a:solidFill>
              </a:rPr>
              <a:t>Προσδιορισμός </a:t>
            </a:r>
            <a:r>
              <a:rPr lang="el-GR" altLang="el-GR" dirty="0" err="1">
                <a:solidFill>
                  <a:schemeClr val="accent2"/>
                </a:solidFill>
              </a:rPr>
              <a:t>νωπότητας</a:t>
            </a:r>
            <a:r>
              <a:rPr lang="el-GR" altLang="el-GR" dirty="0">
                <a:solidFill>
                  <a:schemeClr val="accent2"/>
                </a:solidFill>
              </a:rPr>
              <a:t> </a:t>
            </a:r>
            <a:endParaRPr lang="el-GR" altLang="el-GR" dirty="0" smtClean="0">
              <a:latin typeface="Franklin Gothic Book" pitchFamily="34" charset="0"/>
            </a:endParaRPr>
          </a:p>
        </p:txBody>
      </p:sp>
      <p:sp>
        <p:nvSpPr>
          <p:cNvPr id="47107" name="Rectangle 3"/>
          <p:cNvSpPr>
            <a:spLocks noGrp="1" noChangeArrowheads="1"/>
          </p:cNvSpPr>
          <p:nvPr>
            <p:ph type="body" sz="half" idx="1"/>
          </p:nvPr>
        </p:nvSpPr>
        <p:spPr/>
        <p:txBody>
          <a:bodyPr/>
          <a:lstStyle/>
          <a:p>
            <a:r>
              <a:rPr lang="el-GR" altLang="el-GR" sz="2400" smtClean="0">
                <a:solidFill>
                  <a:schemeClr val="accent2"/>
                </a:solidFill>
              </a:rPr>
              <a:t>Το </a:t>
            </a:r>
            <a:r>
              <a:rPr lang="en-US" altLang="el-GR" sz="2400" smtClean="0">
                <a:solidFill>
                  <a:schemeClr val="accent2"/>
                </a:solidFill>
              </a:rPr>
              <a:t>pH </a:t>
            </a:r>
            <a:r>
              <a:rPr lang="el-GR" altLang="el-GR" sz="2400" smtClean="0">
                <a:solidFill>
                  <a:schemeClr val="accent2"/>
                </a:solidFill>
              </a:rPr>
              <a:t>του φυσιολογικού γάλακτος κυμαίνεται από 6.5-6.8 με μέση τιμή το 6.6.</a:t>
            </a:r>
          </a:p>
          <a:p>
            <a:r>
              <a:rPr lang="el-GR" altLang="el-GR" sz="2400" smtClean="0">
                <a:solidFill>
                  <a:schemeClr val="accent2"/>
                </a:solidFill>
              </a:rPr>
              <a:t>Είναι ελαφρώς όξινο και αυτό οφείλεται κυρίως σε κάποια συστατικά του (πρωτεΐνες, κιτρικά άλατα κλπ). </a:t>
            </a:r>
          </a:p>
          <a:p>
            <a:pPr>
              <a:buFontTx/>
              <a:buNone/>
            </a:pPr>
            <a:endParaRPr lang="el-GR" altLang="el-GR" sz="2400" smtClean="0">
              <a:solidFill>
                <a:schemeClr val="accent2"/>
              </a:solidFill>
            </a:endParaRPr>
          </a:p>
          <a:p>
            <a:pPr>
              <a:buFontTx/>
              <a:buNone/>
            </a:pPr>
            <a:endParaRPr lang="el-GR" altLang="el-GR" sz="2400" smtClean="0">
              <a:solidFill>
                <a:schemeClr val="accent2"/>
              </a:solidFill>
            </a:endParaRPr>
          </a:p>
        </p:txBody>
      </p:sp>
      <p:graphicFrame>
        <p:nvGraphicFramePr>
          <p:cNvPr id="58389" name="Group 21"/>
          <p:cNvGraphicFramePr>
            <a:graphicFrameLocks noGrp="1"/>
          </p:cNvGraphicFramePr>
          <p:nvPr>
            <p:ph sz="half" idx="2"/>
            <p:extLst>
              <p:ext uri="{D42A27DB-BD31-4B8C-83A1-F6EECF244321}">
                <p14:modId xmlns:p14="http://schemas.microsoft.com/office/powerpoint/2010/main" val="3925439711"/>
              </p:ext>
            </p:extLst>
          </p:nvPr>
        </p:nvGraphicFramePr>
        <p:xfrm>
          <a:off x="4499992" y="1600200"/>
          <a:ext cx="4038600" cy="3886200"/>
        </p:xfrm>
        <a:graphic>
          <a:graphicData uri="http://schemas.openxmlformats.org/drawingml/2006/table">
            <a:tbl>
              <a:tblPr/>
              <a:tblGrid>
                <a:gridCol w="2019300"/>
                <a:gridCol w="2019300"/>
              </a:tblGrid>
              <a:tr h="9715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smtClean="0">
                          <a:ln>
                            <a:noFill/>
                          </a:ln>
                          <a:solidFill>
                            <a:schemeClr val="accent2"/>
                          </a:solidFill>
                          <a:effectLst/>
                          <a:latin typeface="Tahoma" pitchFamily="34" charset="0"/>
                          <a:ea typeface="Times New Roman" pitchFamily="18" charset="0"/>
                          <a:cs typeface="Tahoma" pitchFamily="34" charset="0"/>
                        </a:rPr>
                        <a:t>Είδος γάλακτος </a:t>
                      </a:r>
                      <a:endParaRPr kumimoji="0" lang="el-GR" sz="2400" b="1" i="0" u="none" strike="noStrike" cap="none" normalizeH="0" baseline="0" smtClean="0">
                        <a:ln>
                          <a:noFill/>
                        </a:ln>
                        <a:solidFill>
                          <a:schemeClr val="accent2"/>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smtClean="0">
                          <a:ln>
                            <a:noFill/>
                          </a:ln>
                          <a:solidFill>
                            <a:schemeClr val="accent2"/>
                          </a:solidFill>
                          <a:effectLst/>
                          <a:latin typeface="Tahoma" pitchFamily="34" charset="0"/>
                          <a:ea typeface="Times New Roman" pitchFamily="18" charset="0"/>
                          <a:cs typeface="Tahoma" pitchFamily="34" charset="0"/>
                        </a:rPr>
                        <a:t>Εύρος </a:t>
                      </a:r>
                      <a:r>
                        <a:rPr kumimoji="0" lang="en-US" sz="2400" b="1" i="0" u="none" strike="noStrike" cap="none" normalizeH="0" baseline="0" smtClean="0">
                          <a:ln>
                            <a:noFill/>
                          </a:ln>
                          <a:solidFill>
                            <a:schemeClr val="accent2"/>
                          </a:solidFill>
                          <a:effectLst/>
                          <a:latin typeface="Tahoma" pitchFamily="34" charset="0"/>
                          <a:ea typeface="Times New Roman" pitchFamily="18" charset="0"/>
                          <a:cs typeface="Tahoma" pitchFamily="34" charset="0"/>
                        </a:rPr>
                        <a:t>pH </a:t>
                      </a:r>
                      <a:endParaRPr kumimoji="0" lang="en-US" sz="2400" b="1" i="0" u="none" strike="noStrike" cap="none" normalizeH="0" baseline="0" smtClean="0">
                        <a:ln>
                          <a:noFill/>
                        </a:ln>
                        <a:solidFill>
                          <a:schemeClr val="accent2"/>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9715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accent2"/>
                          </a:solidFill>
                          <a:effectLst/>
                          <a:latin typeface="Tahoma" pitchFamily="34" charset="0"/>
                          <a:ea typeface="Times New Roman" pitchFamily="18" charset="0"/>
                          <a:cs typeface="Tahoma" pitchFamily="34" charset="0"/>
                        </a:rPr>
                        <a:t>Αγελαδινό </a:t>
                      </a:r>
                      <a:endParaRPr kumimoji="0" lang="el-GR" sz="2400" b="0" i="0" u="none" strike="noStrike" cap="none" normalizeH="0" baseline="0" smtClean="0">
                        <a:ln>
                          <a:noFill/>
                        </a:ln>
                        <a:solidFill>
                          <a:schemeClr val="accent2"/>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accent2"/>
                          </a:solidFill>
                          <a:effectLst/>
                          <a:latin typeface="Tahoma" pitchFamily="34" charset="0"/>
                          <a:ea typeface="Times New Roman" pitchFamily="18" charset="0"/>
                          <a:cs typeface="Tahoma" pitchFamily="34" charset="0"/>
                        </a:rPr>
                        <a:t>6.5- 6.7</a:t>
                      </a:r>
                      <a:endParaRPr kumimoji="0" lang="el-GR" sz="2400" b="0" i="0" u="none" strike="noStrike" cap="none" normalizeH="0" baseline="0" smtClean="0">
                        <a:ln>
                          <a:noFill/>
                        </a:ln>
                        <a:solidFill>
                          <a:schemeClr val="accent2"/>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15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accent2"/>
                          </a:solidFill>
                          <a:effectLst/>
                          <a:latin typeface="Tahoma" pitchFamily="34" charset="0"/>
                          <a:ea typeface="Times New Roman" pitchFamily="18" charset="0"/>
                          <a:cs typeface="Tahoma" pitchFamily="34" charset="0"/>
                        </a:rPr>
                        <a:t>Πρόβειο </a:t>
                      </a:r>
                      <a:endParaRPr kumimoji="0" lang="el-GR" sz="2400" b="0" i="0" u="none" strike="noStrike" cap="none" normalizeH="0" baseline="0" smtClean="0">
                        <a:ln>
                          <a:noFill/>
                        </a:ln>
                        <a:solidFill>
                          <a:schemeClr val="accent2"/>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accent2"/>
                          </a:solidFill>
                          <a:effectLst/>
                          <a:latin typeface="Tahoma" pitchFamily="34" charset="0"/>
                          <a:ea typeface="Times New Roman" pitchFamily="18" charset="0"/>
                          <a:cs typeface="Tahoma" pitchFamily="34" charset="0"/>
                        </a:rPr>
                        <a:t>6.5-6.8</a:t>
                      </a:r>
                      <a:endParaRPr kumimoji="0" lang="el-GR" sz="2400" b="0" i="0" u="none" strike="noStrike" cap="none" normalizeH="0" baseline="0" smtClean="0">
                        <a:ln>
                          <a:noFill/>
                        </a:ln>
                        <a:solidFill>
                          <a:schemeClr val="accent2"/>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155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smtClean="0">
                          <a:ln>
                            <a:noFill/>
                          </a:ln>
                          <a:solidFill>
                            <a:schemeClr val="accent2"/>
                          </a:solidFill>
                          <a:effectLst/>
                          <a:latin typeface="Tahoma" pitchFamily="34" charset="0"/>
                          <a:ea typeface="Times New Roman" pitchFamily="18" charset="0"/>
                          <a:cs typeface="Tahoma" pitchFamily="34" charset="0"/>
                        </a:rPr>
                        <a:t>Γίδινο </a:t>
                      </a:r>
                      <a:endParaRPr kumimoji="0" lang="el-GR" sz="2400" b="0" i="0" u="none" strike="noStrike" cap="none" normalizeH="0" baseline="0" smtClean="0">
                        <a:ln>
                          <a:noFill/>
                        </a:ln>
                        <a:solidFill>
                          <a:schemeClr val="accent2"/>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accent2"/>
                          </a:solidFill>
                          <a:effectLst/>
                          <a:latin typeface="Tahoma" pitchFamily="34" charset="0"/>
                          <a:ea typeface="Times New Roman" pitchFamily="18" charset="0"/>
                          <a:cs typeface="Tahoma" pitchFamily="34" charset="0"/>
                        </a:rPr>
                        <a:t>6.5- 6.7</a:t>
                      </a:r>
                      <a:endParaRPr kumimoji="0" lang="el-GR" sz="2400" b="0" i="0" u="none" strike="noStrike" cap="none" normalizeH="0" baseline="0" dirty="0" smtClean="0">
                        <a:ln>
                          <a:noFill/>
                        </a:ln>
                        <a:solidFill>
                          <a:schemeClr val="accent2"/>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6"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39</a:t>
            </a:fld>
            <a:endParaRPr lang="el-GR"/>
          </a:p>
        </p:txBody>
      </p:sp>
    </p:spTree>
    <p:extLst>
      <p:ext uri="{BB962C8B-B14F-4D97-AF65-F5344CB8AC3E}">
        <p14:creationId xmlns:p14="http://schemas.microsoft.com/office/powerpoint/2010/main" val="3645115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337667"/>
            <a:ext cx="8229600" cy="2243461"/>
          </a:xfrm>
        </p:spPr>
        <p:txBody>
          <a:bodyPr>
            <a:normAutofit/>
          </a:bodyPr>
          <a:lstStyle/>
          <a:p>
            <a:pPr lvl="0"/>
            <a:r>
              <a:rPr lang="el-GR" sz="2800" dirty="0" smtClean="0"/>
              <a:t>Εξοικείωση σπουδαστών με παράγοντες που επηρεάζουν την υγιεινή του γάλακτος κατά την παραγωγή, συλλογή, συντήρηση και μεταφορά του. </a:t>
            </a:r>
          </a:p>
          <a:p>
            <a:pPr lvl="0"/>
            <a:r>
              <a:rPr lang="el-GR" sz="2800" dirty="0" smtClean="0"/>
              <a:t>Παρουσίαση δοκιμών ποιοτικού ελέγχου γάλακτος.</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68313" y="260350"/>
            <a:ext cx="8229600" cy="1143000"/>
          </a:xfrm>
        </p:spPr>
        <p:txBody>
          <a:bodyPr/>
          <a:lstStyle/>
          <a:p>
            <a:r>
              <a:rPr lang="el-GR" altLang="el-GR" smtClean="0">
                <a:solidFill>
                  <a:schemeClr val="accent2"/>
                </a:solidFill>
              </a:rPr>
              <a:t>Μεταβολές </a:t>
            </a:r>
            <a:r>
              <a:rPr lang="en-US" altLang="el-GR" smtClean="0">
                <a:solidFill>
                  <a:schemeClr val="accent2"/>
                </a:solidFill>
              </a:rPr>
              <a:t>pH</a:t>
            </a:r>
            <a:endParaRPr lang="el-GR" altLang="el-GR" smtClean="0">
              <a:solidFill>
                <a:schemeClr val="accent2"/>
              </a:solidFill>
            </a:endParaRPr>
          </a:p>
        </p:txBody>
      </p:sp>
      <p:sp>
        <p:nvSpPr>
          <p:cNvPr id="48131" name="Rectangle 3"/>
          <p:cNvSpPr>
            <a:spLocks noGrp="1" noChangeArrowheads="1"/>
          </p:cNvSpPr>
          <p:nvPr>
            <p:ph type="body" idx="1"/>
          </p:nvPr>
        </p:nvSpPr>
        <p:spPr/>
        <p:txBody>
          <a:bodyPr/>
          <a:lstStyle/>
          <a:p>
            <a:r>
              <a:rPr lang="el-GR" altLang="el-GR" sz="2800" smtClean="0">
                <a:solidFill>
                  <a:schemeClr val="accent2"/>
                </a:solidFill>
              </a:rPr>
              <a:t>προκαλούνται με τη ζύμωση της λακτόζης σε γαλακτικό οξύ με τη δράση οξυγαλακτικών βακτηρίων που αναπτύσσονται ή από άλλες μεταβολές στη σύνθεση  του.</a:t>
            </a:r>
            <a:endParaRPr lang="en-US" altLang="el-GR" sz="2800" smtClean="0">
              <a:solidFill>
                <a:schemeClr val="accent2"/>
              </a:solidFill>
            </a:endParaRPr>
          </a:p>
          <a:p>
            <a:r>
              <a:rPr lang="el-GR" altLang="el-GR" sz="2800" smtClean="0">
                <a:solidFill>
                  <a:schemeClr val="accent2"/>
                </a:solidFill>
              </a:rPr>
              <a:t>Το γαλακτικό οξύ είναι αυτό που κυρίως χρησιμοποιούμε στις </a:t>
            </a:r>
            <a:r>
              <a:rPr lang="el-GR" altLang="el-GR" sz="2800" b="1" smtClean="0">
                <a:solidFill>
                  <a:schemeClr val="accent2"/>
                </a:solidFill>
              </a:rPr>
              <a:t>μεθόδους ογκομέτρησης</a:t>
            </a:r>
            <a:r>
              <a:rPr lang="el-GR" altLang="el-GR" sz="2800" smtClean="0">
                <a:solidFill>
                  <a:schemeClr val="accent2"/>
                </a:solidFill>
              </a:rPr>
              <a:t>, βασιζόμενοι στην ποσότητα αλκάλεως που απαιτείται για την εξουδετέρωση του. </a:t>
            </a:r>
          </a:p>
        </p:txBody>
      </p:sp>
      <p:sp>
        <p:nvSpPr>
          <p:cNvPr id="4"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5"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40</a:t>
            </a:fld>
            <a:endParaRPr lang="el-GR"/>
          </a:p>
        </p:txBody>
      </p:sp>
    </p:spTree>
    <p:extLst>
      <p:ext uri="{BB962C8B-B14F-4D97-AF65-F5344CB8AC3E}">
        <p14:creationId xmlns:p14="http://schemas.microsoft.com/office/powerpoint/2010/main" val="21047194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l-GR" altLang="el-GR" smtClean="0">
                <a:solidFill>
                  <a:schemeClr val="accent2"/>
                </a:solidFill>
              </a:rPr>
              <a:t>Τιμές </a:t>
            </a:r>
            <a:r>
              <a:rPr lang="en-US" altLang="el-GR" smtClean="0">
                <a:solidFill>
                  <a:schemeClr val="accent2"/>
                </a:solidFill>
              </a:rPr>
              <a:t>pH </a:t>
            </a:r>
            <a:endParaRPr lang="el-GR" altLang="el-GR" smtClean="0">
              <a:solidFill>
                <a:schemeClr val="accent2"/>
              </a:solidFill>
            </a:endParaRPr>
          </a:p>
        </p:txBody>
      </p:sp>
      <p:sp>
        <p:nvSpPr>
          <p:cNvPr id="49155" name="Rectangle 3"/>
          <p:cNvSpPr>
            <a:spLocks noGrp="1" noChangeArrowheads="1"/>
          </p:cNvSpPr>
          <p:nvPr>
            <p:ph type="body" idx="1"/>
          </p:nvPr>
        </p:nvSpPr>
        <p:spPr/>
        <p:txBody>
          <a:bodyPr/>
          <a:lstStyle/>
          <a:p>
            <a:r>
              <a:rPr lang="el-GR" altLang="el-GR" smtClean="0">
                <a:solidFill>
                  <a:schemeClr val="accent2"/>
                </a:solidFill>
              </a:rPr>
              <a:t>όξινο γάλα &lt;6</a:t>
            </a:r>
            <a:endParaRPr lang="en-US" altLang="el-GR" smtClean="0">
              <a:solidFill>
                <a:schemeClr val="accent2"/>
              </a:solidFill>
            </a:endParaRPr>
          </a:p>
          <a:p>
            <a:r>
              <a:rPr lang="el-GR" altLang="el-GR" smtClean="0">
                <a:solidFill>
                  <a:schemeClr val="accent2"/>
                </a:solidFill>
              </a:rPr>
              <a:t>Πρωτόγαλα : 6 (πήζει με βρασμό)</a:t>
            </a:r>
          </a:p>
          <a:p>
            <a:r>
              <a:rPr lang="el-GR" altLang="el-GR" smtClean="0">
                <a:solidFill>
                  <a:schemeClr val="accent2"/>
                </a:solidFill>
              </a:rPr>
              <a:t>σε μαστίτιδα &gt;6.8</a:t>
            </a:r>
          </a:p>
          <a:p>
            <a:r>
              <a:rPr lang="el-GR" altLang="el-GR" smtClean="0">
                <a:solidFill>
                  <a:schemeClr val="accent2"/>
                </a:solidFill>
              </a:rPr>
              <a:t>Το </a:t>
            </a:r>
            <a:r>
              <a:rPr lang="en-US" altLang="el-GR" smtClean="0">
                <a:solidFill>
                  <a:schemeClr val="accent2"/>
                </a:solidFill>
              </a:rPr>
              <a:t>pH </a:t>
            </a:r>
            <a:r>
              <a:rPr lang="el-GR" altLang="el-GR" smtClean="0">
                <a:solidFill>
                  <a:schemeClr val="accent2"/>
                </a:solidFill>
              </a:rPr>
              <a:t>μεταβάλλεται κατά τις διάφορες επεξεργασίες που εφαρμόζονται </a:t>
            </a:r>
          </a:p>
        </p:txBody>
      </p:sp>
      <p:sp>
        <p:nvSpPr>
          <p:cNvPr id="4"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5"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41</a:t>
            </a:fld>
            <a:endParaRPr lang="el-GR"/>
          </a:p>
        </p:txBody>
      </p:sp>
    </p:spTree>
    <p:extLst>
      <p:ext uri="{BB962C8B-B14F-4D97-AF65-F5344CB8AC3E}">
        <p14:creationId xmlns:p14="http://schemas.microsoft.com/office/powerpoint/2010/main" val="42802758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850106"/>
          </a:xfrm>
        </p:spPr>
        <p:txBody>
          <a:bodyPr/>
          <a:lstStyle/>
          <a:p>
            <a:pPr>
              <a:defRPr/>
            </a:pPr>
            <a:r>
              <a:rPr lang="el-GR" dirty="0">
                <a:solidFill>
                  <a:schemeClr val="accent2"/>
                </a:solidFill>
              </a:rPr>
              <a:t>ΕΛΕΓΧΟΣ ΥΓΙΕΙΝΗΣ</a:t>
            </a:r>
          </a:p>
        </p:txBody>
      </p:sp>
      <p:sp>
        <p:nvSpPr>
          <p:cNvPr id="51206" name="Text Box 7"/>
          <p:cNvSpPr txBox="1">
            <a:spLocks noChangeArrowheads="1"/>
          </p:cNvSpPr>
          <p:nvPr/>
        </p:nvSpPr>
        <p:spPr bwMode="auto">
          <a:xfrm>
            <a:off x="467545" y="1052736"/>
            <a:ext cx="8208912"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l-GR" altLang="el-GR" sz="2000" dirty="0">
                <a:solidFill>
                  <a:schemeClr val="accent2"/>
                </a:solidFill>
              </a:rPr>
              <a:t>ΜΕΘΟΔΟΙ ΠΟΥ ΠΡΟΣΔΙΟΡΙΖΟΥΝ ΑΠΟΙΚΙΕΣ</a:t>
            </a:r>
            <a:endParaRPr lang="en-US" altLang="el-GR" sz="2000" dirty="0">
              <a:solidFill>
                <a:schemeClr val="accent2"/>
              </a:solidFill>
            </a:endParaRPr>
          </a:p>
          <a:p>
            <a:pPr eaLnBrk="1" hangingPunct="1"/>
            <a:r>
              <a:rPr lang="en-US" altLang="el-GR" sz="2000" dirty="0">
                <a:solidFill>
                  <a:schemeClr val="accent2"/>
                </a:solidFill>
              </a:rPr>
              <a:t> (plate count method)</a:t>
            </a:r>
            <a:endParaRPr lang="el-GR" altLang="el-GR" sz="2000" dirty="0">
              <a:solidFill>
                <a:schemeClr val="accent2"/>
              </a:solidFill>
            </a:endParaRPr>
          </a:p>
          <a:p>
            <a:pPr eaLnBrk="1" hangingPunct="1"/>
            <a:endParaRPr lang="el-GR" altLang="el-GR" sz="2000" dirty="0">
              <a:solidFill>
                <a:schemeClr val="accent2"/>
              </a:solidFill>
            </a:endParaRPr>
          </a:p>
          <a:p>
            <a:pPr eaLnBrk="1" hangingPunct="1">
              <a:buFontTx/>
              <a:buChar char="•"/>
            </a:pPr>
            <a:r>
              <a:rPr lang="el-GR" altLang="el-GR" sz="2000" dirty="0">
                <a:solidFill>
                  <a:schemeClr val="accent2"/>
                </a:solidFill>
              </a:rPr>
              <a:t>ΜΙΚΡΟΣΚΟΠΙΚΕΣ ΜΕΘΟΔΟΙ </a:t>
            </a:r>
          </a:p>
          <a:p>
            <a:pPr eaLnBrk="1" hangingPunct="1"/>
            <a:endParaRPr lang="el-GR" altLang="el-GR" sz="2000" dirty="0">
              <a:solidFill>
                <a:schemeClr val="accent2"/>
              </a:solidFill>
            </a:endParaRPr>
          </a:p>
          <a:p>
            <a:pPr eaLnBrk="1" hangingPunct="1">
              <a:buFontTx/>
              <a:buChar char="•"/>
            </a:pPr>
            <a:r>
              <a:rPr lang="el-GR" altLang="el-GR" sz="2000" dirty="0">
                <a:solidFill>
                  <a:schemeClr val="accent2"/>
                </a:solidFill>
              </a:rPr>
              <a:t>ΜΕΘΟΔΟΙ ΠΟΥ ΠΡΟΣΔΙΟΡΙΖΟΥΝ ΜΙΚΡΟΒΙΑΚΗ </a:t>
            </a:r>
          </a:p>
          <a:p>
            <a:pPr eaLnBrk="1" hangingPunct="1"/>
            <a:r>
              <a:rPr lang="el-GR" altLang="el-GR" sz="2000" dirty="0">
                <a:solidFill>
                  <a:schemeClr val="accent2"/>
                </a:solidFill>
              </a:rPr>
              <a:t> ΔΡΑΣΤΗΡΙΟΤΗΤΑ</a:t>
            </a:r>
          </a:p>
          <a:p>
            <a:pPr eaLnBrk="1" hangingPunct="1"/>
            <a:endParaRPr lang="el-GR" altLang="el-GR" sz="2000" dirty="0">
              <a:solidFill>
                <a:schemeClr val="accent2"/>
              </a:solidFill>
            </a:endParaRPr>
          </a:p>
          <a:p>
            <a:pPr eaLnBrk="1" hangingPunct="1">
              <a:buFontTx/>
              <a:buChar char="•"/>
            </a:pPr>
            <a:r>
              <a:rPr lang="el-GR" altLang="el-GR" sz="2000" dirty="0">
                <a:solidFill>
                  <a:schemeClr val="accent2"/>
                </a:solidFill>
              </a:rPr>
              <a:t>ΠΡΟΣΔΙΟΡΙΣΜΟΣ ΕΙΔΙΚΩΝ ΟΜΑΔΩΝ ΜΙΚΡΟΒΙΩΝ </a:t>
            </a:r>
          </a:p>
          <a:p>
            <a:pPr eaLnBrk="1" hangingPunct="1"/>
            <a:r>
              <a:rPr lang="el-GR" altLang="el-GR" sz="2000" dirty="0">
                <a:solidFill>
                  <a:schemeClr val="accent2"/>
                </a:solidFill>
              </a:rPr>
              <a:t>(</a:t>
            </a:r>
            <a:r>
              <a:rPr lang="el-GR" altLang="el-GR" sz="2000" dirty="0" err="1">
                <a:solidFill>
                  <a:schemeClr val="accent2"/>
                </a:solidFill>
              </a:rPr>
              <a:t>κολοβακτηριοειδών</a:t>
            </a:r>
            <a:r>
              <a:rPr lang="el-GR" altLang="el-GR" sz="2000" dirty="0">
                <a:solidFill>
                  <a:schemeClr val="accent2"/>
                </a:solidFill>
              </a:rPr>
              <a:t> κλπ)</a:t>
            </a:r>
          </a:p>
          <a:p>
            <a:pPr eaLnBrk="1" hangingPunct="1">
              <a:buFontTx/>
              <a:buChar char="•"/>
            </a:pPr>
            <a:endParaRPr lang="el-GR" altLang="el-GR" sz="2000" dirty="0">
              <a:solidFill>
                <a:schemeClr val="accent2"/>
              </a:solidFill>
            </a:endParaRPr>
          </a:p>
          <a:p>
            <a:pPr eaLnBrk="1" hangingPunct="1">
              <a:buFontTx/>
              <a:buChar char="•"/>
            </a:pPr>
            <a:r>
              <a:rPr lang="el-GR" altLang="el-GR" sz="2000" dirty="0">
                <a:solidFill>
                  <a:schemeClr val="accent2"/>
                </a:solidFill>
              </a:rPr>
              <a:t>ΔΟΚΙΜΕΣ ΜΑΣΤΙΤΙΔΑΣ</a:t>
            </a:r>
          </a:p>
          <a:p>
            <a:pPr eaLnBrk="1" hangingPunct="1">
              <a:buFontTx/>
              <a:buChar char="•"/>
            </a:pPr>
            <a:endParaRPr lang="el-GR" altLang="el-GR" sz="2000" dirty="0">
              <a:solidFill>
                <a:schemeClr val="accent2"/>
              </a:solidFill>
            </a:endParaRPr>
          </a:p>
          <a:p>
            <a:pPr eaLnBrk="1" hangingPunct="1">
              <a:buFontTx/>
              <a:buChar char="•"/>
            </a:pPr>
            <a:r>
              <a:rPr lang="el-GR" altLang="el-GR" sz="2000" dirty="0">
                <a:solidFill>
                  <a:schemeClr val="accent2"/>
                </a:solidFill>
              </a:rPr>
              <a:t>ΔΟΚΙΜΕΣ ΚΑΘΑΡΟΤΗΤΑΣ</a:t>
            </a:r>
          </a:p>
          <a:p>
            <a:pPr eaLnBrk="1" hangingPunct="1">
              <a:buFontTx/>
              <a:buChar char="•"/>
            </a:pPr>
            <a:endParaRPr lang="el-GR" altLang="el-GR" sz="2000" dirty="0">
              <a:solidFill>
                <a:schemeClr val="accent2"/>
              </a:solidFill>
            </a:endParaRPr>
          </a:p>
          <a:p>
            <a:pPr eaLnBrk="1" hangingPunct="1">
              <a:buFontTx/>
              <a:buChar char="•"/>
            </a:pPr>
            <a:r>
              <a:rPr lang="el-GR" altLang="el-GR" sz="2000" dirty="0">
                <a:solidFill>
                  <a:schemeClr val="accent2"/>
                </a:solidFill>
              </a:rPr>
              <a:t>ΕΛΕΓΧΟΣ ΡΥΠΑΝΤΩΝ (αντιβιοτικά, </a:t>
            </a:r>
            <a:r>
              <a:rPr lang="el-GR" altLang="el-GR" sz="2000" dirty="0" err="1">
                <a:solidFill>
                  <a:schemeClr val="accent2"/>
                </a:solidFill>
              </a:rPr>
              <a:t>μυκοτοξίνες</a:t>
            </a:r>
            <a:r>
              <a:rPr lang="el-GR" altLang="el-GR" sz="2000" dirty="0">
                <a:solidFill>
                  <a:schemeClr val="accent2"/>
                </a:solidFill>
              </a:rPr>
              <a:t>, περιβαλλοντικοί ρυπαντές)</a:t>
            </a:r>
          </a:p>
        </p:txBody>
      </p:sp>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8"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42</a:t>
            </a:fld>
            <a:endParaRPr lang="el-GR"/>
          </a:p>
        </p:txBody>
      </p:sp>
    </p:spTree>
    <p:extLst>
      <p:ext uri="{BB962C8B-B14F-4D97-AF65-F5344CB8AC3E}">
        <p14:creationId xmlns:p14="http://schemas.microsoft.com/office/powerpoint/2010/main" val="26684185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188640"/>
            <a:ext cx="8229600" cy="850106"/>
          </a:xfrm>
        </p:spPr>
        <p:txBody>
          <a:bodyPr/>
          <a:lstStyle/>
          <a:p>
            <a:r>
              <a:rPr lang="el-GR" dirty="0">
                <a:solidFill>
                  <a:schemeClr val="accent2"/>
                </a:solidFill>
              </a:rPr>
              <a:t>ΕΛΕΓΧΟΣ ΥΓΙΕΙΝΗΣ</a:t>
            </a:r>
            <a:endParaRPr lang="el-GR" altLang="el-GR" dirty="0" smtClean="0">
              <a:latin typeface="Franklin Gothic Book" pitchFamily="34" charset="0"/>
            </a:endParaRPr>
          </a:p>
        </p:txBody>
      </p:sp>
      <p:sp>
        <p:nvSpPr>
          <p:cNvPr id="52229" name="Rectangle 6"/>
          <p:cNvSpPr>
            <a:spLocks noChangeArrowheads="1"/>
          </p:cNvSpPr>
          <p:nvPr/>
        </p:nvSpPr>
        <p:spPr bwMode="auto">
          <a:xfrm>
            <a:off x="539552" y="1110754"/>
            <a:ext cx="820891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l-GR" altLang="el-GR" sz="2400" dirty="0">
                <a:solidFill>
                  <a:schemeClr val="accent2"/>
                </a:solidFill>
              </a:rPr>
              <a:t>ΜΙΚΡΟΣΚΟΠΙΚΕΣ ΜΕΘΟΔΟΙ:</a:t>
            </a:r>
          </a:p>
          <a:p>
            <a:pPr eaLnBrk="1" hangingPunct="1"/>
            <a:endParaRPr lang="el-GR" altLang="el-GR" sz="2400" dirty="0">
              <a:solidFill>
                <a:schemeClr val="accent2"/>
              </a:solidFill>
            </a:endParaRPr>
          </a:p>
          <a:p>
            <a:pPr eaLnBrk="1" hangingPunct="1">
              <a:buFontTx/>
              <a:buAutoNum type="arabicPeriod"/>
            </a:pPr>
            <a:r>
              <a:rPr lang="el-GR" altLang="el-GR" b="1" dirty="0">
                <a:solidFill>
                  <a:schemeClr val="accent2"/>
                </a:solidFill>
              </a:rPr>
              <a:t>Άμεση μικροσκοπική μέθοδος</a:t>
            </a:r>
            <a:r>
              <a:rPr lang="el-GR" altLang="el-GR" dirty="0">
                <a:solidFill>
                  <a:schemeClr val="accent2"/>
                </a:solidFill>
              </a:rPr>
              <a:t> </a:t>
            </a:r>
            <a:r>
              <a:rPr lang="el-GR" altLang="el-GR" dirty="0">
                <a:solidFill>
                  <a:schemeClr val="accent2"/>
                </a:solidFill>
                <a:sym typeface="Wingdings" pitchFamily="2" charset="2"/>
              </a:rPr>
              <a:t> ποσότητα γάλακτος απλώνεται σε </a:t>
            </a:r>
          </a:p>
          <a:p>
            <a:pPr eaLnBrk="1" hangingPunct="1"/>
            <a:r>
              <a:rPr lang="el-GR" altLang="el-GR" dirty="0" err="1">
                <a:solidFill>
                  <a:schemeClr val="accent2"/>
                </a:solidFill>
                <a:sym typeface="Wingdings" pitchFamily="2" charset="2"/>
              </a:rPr>
              <a:t>αντικειμενοφόρο</a:t>
            </a:r>
            <a:r>
              <a:rPr lang="el-GR" altLang="el-GR" dirty="0">
                <a:solidFill>
                  <a:schemeClr val="accent2"/>
                </a:solidFill>
                <a:sym typeface="Wingdings" pitchFamily="2" charset="2"/>
              </a:rPr>
              <a:t> π</a:t>
            </a:r>
            <a:r>
              <a:rPr lang="el-GR" altLang="el-GR" dirty="0">
                <a:solidFill>
                  <a:schemeClr val="accent2"/>
                </a:solidFill>
              </a:rPr>
              <a:t>λάκα και μετά από χρώση αριθμούνται τα βακτήρια (και τα νεκρά) </a:t>
            </a:r>
          </a:p>
          <a:p>
            <a:pPr eaLnBrk="1" hangingPunct="1"/>
            <a:r>
              <a:rPr lang="el-GR" altLang="el-GR" dirty="0">
                <a:solidFill>
                  <a:schemeClr val="accent2"/>
                </a:solidFill>
              </a:rPr>
              <a:t>με μικροσκόπηση</a:t>
            </a:r>
          </a:p>
          <a:p>
            <a:pPr eaLnBrk="1" hangingPunct="1"/>
            <a:endParaRPr lang="el-GR" altLang="el-GR" dirty="0">
              <a:solidFill>
                <a:schemeClr val="accent2"/>
              </a:solidFill>
            </a:endParaRPr>
          </a:p>
          <a:p>
            <a:pPr eaLnBrk="1" hangingPunct="1"/>
            <a:r>
              <a:rPr lang="el-GR" altLang="el-GR" dirty="0">
                <a:solidFill>
                  <a:schemeClr val="accent2"/>
                </a:solidFill>
              </a:rPr>
              <a:t>2. </a:t>
            </a:r>
            <a:r>
              <a:rPr lang="el-GR" altLang="el-GR" b="1" dirty="0">
                <a:solidFill>
                  <a:schemeClr val="accent2"/>
                </a:solidFill>
              </a:rPr>
              <a:t>Άμεση τεχνική φθορίζοντος φίλτρου</a:t>
            </a:r>
            <a:r>
              <a:rPr lang="el-GR" altLang="el-GR" dirty="0">
                <a:solidFill>
                  <a:schemeClr val="accent2"/>
                </a:solidFill>
              </a:rPr>
              <a:t> </a:t>
            </a:r>
            <a:r>
              <a:rPr lang="el-GR" altLang="el-GR" dirty="0">
                <a:solidFill>
                  <a:schemeClr val="accent2"/>
                </a:solidFill>
                <a:sym typeface="Wingdings" pitchFamily="2" charset="2"/>
              </a:rPr>
              <a:t> διηθείται ποσότητα γάλακτος σε φίλτρο </a:t>
            </a:r>
          </a:p>
          <a:p>
            <a:pPr eaLnBrk="1" hangingPunct="1"/>
            <a:r>
              <a:rPr lang="el-GR" altLang="el-GR" dirty="0">
                <a:solidFill>
                  <a:schemeClr val="accent2"/>
                </a:solidFill>
                <a:sym typeface="Wingdings" pitchFamily="2" charset="2"/>
              </a:rPr>
              <a:t>που κατακρατά βακτήρια και μετά από χρώση με φθορίζουσα χρωστική αριθμούνται </a:t>
            </a:r>
          </a:p>
          <a:p>
            <a:pPr eaLnBrk="1" hangingPunct="1"/>
            <a:r>
              <a:rPr lang="el-GR" altLang="el-GR" dirty="0">
                <a:solidFill>
                  <a:schemeClr val="accent2"/>
                </a:solidFill>
                <a:sym typeface="Wingdings" pitchFamily="2" charset="2"/>
              </a:rPr>
              <a:t>τα βακτήρια με μικροσκόπιο φθορισμού  </a:t>
            </a:r>
          </a:p>
          <a:p>
            <a:pPr eaLnBrk="1" hangingPunct="1"/>
            <a:endParaRPr lang="el-GR" altLang="el-GR" dirty="0">
              <a:solidFill>
                <a:schemeClr val="accent2"/>
              </a:solidFill>
              <a:sym typeface="Wingdings" pitchFamily="2" charset="2"/>
            </a:endParaRPr>
          </a:p>
          <a:p>
            <a:pPr eaLnBrk="1" hangingPunct="1"/>
            <a:r>
              <a:rPr lang="el-GR" altLang="el-GR" b="1" dirty="0">
                <a:solidFill>
                  <a:schemeClr val="accent2"/>
                </a:solidFill>
                <a:sym typeface="Wingdings" pitchFamily="2" charset="2"/>
              </a:rPr>
              <a:t>3. Τεχνική </a:t>
            </a:r>
            <a:r>
              <a:rPr lang="en-US" altLang="el-GR" b="1" dirty="0" err="1">
                <a:solidFill>
                  <a:schemeClr val="accent2"/>
                </a:solidFill>
                <a:sym typeface="Wingdings" pitchFamily="2" charset="2"/>
              </a:rPr>
              <a:t>Bactoscan</a:t>
            </a:r>
            <a:r>
              <a:rPr lang="en-US" altLang="el-GR" dirty="0">
                <a:solidFill>
                  <a:schemeClr val="accent2"/>
                </a:solidFill>
                <a:sym typeface="Wingdings" pitchFamily="2" charset="2"/>
              </a:rPr>
              <a:t>  </a:t>
            </a:r>
            <a:r>
              <a:rPr lang="el-GR" altLang="el-GR" dirty="0">
                <a:solidFill>
                  <a:schemeClr val="accent2"/>
                </a:solidFill>
                <a:sym typeface="Wingdings" pitchFamily="2" charset="2"/>
              </a:rPr>
              <a:t>λύση σωματικών κυττάρων και </a:t>
            </a:r>
            <a:r>
              <a:rPr lang="el-GR" altLang="el-GR" dirty="0" err="1">
                <a:solidFill>
                  <a:schemeClr val="accent2"/>
                </a:solidFill>
                <a:sym typeface="Wingdings" pitchFamily="2" charset="2"/>
              </a:rPr>
              <a:t>μικυλλίων</a:t>
            </a:r>
            <a:r>
              <a:rPr lang="el-GR" altLang="el-GR" dirty="0">
                <a:solidFill>
                  <a:schemeClr val="accent2"/>
                </a:solidFill>
                <a:sym typeface="Wingdings" pitchFamily="2" charset="2"/>
              </a:rPr>
              <a:t> καζεΐνης, </a:t>
            </a:r>
          </a:p>
          <a:p>
            <a:pPr eaLnBrk="1" hangingPunct="1"/>
            <a:r>
              <a:rPr lang="el-GR" altLang="el-GR" dirty="0">
                <a:solidFill>
                  <a:schemeClr val="accent2"/>
                </a:solidFill>
                <a:sym typeface="Wingdings" pitchFamily="2" charset="2"/>
              </a:rPr>
              <a:t>απομάκρυνση με </a:t>
            </a:r>
            <a:r>
              <a:rPr lang="el-GR" altLang="el-GR" dirty="0" err="1">
                <a:solidFill>
                  <a:schemeClr val="accent2"/>
                </a:solidFill>
                <a:sym typeface="Wingdings" pitchFamily="2" charset="2"/>
              </a:rPr>
              <a:t>φυγοκέντρηση</a:t>
            </a:r>
            <a:r>
              <a:rPr lang="el-GR" altLang="el-GR" dirty="0">
                <a:solidFill>
                  <a:schemeClr val="accent2"/>
                </a:solidFill>
                <a:sym typeface="Wingdings" pitchFamily="2" charset="2"/>
              </a:rPr>
              <a:t>, χρώση με φθορίζουσα χρωστική και καταγραφή ως </a:t>
            </a:r>
          </a:p>
          <a:p>
            <a:pPr eaLnBrk="1" hangingPunct="1"/>
            <a:r>
              <a:rPr lang="el-GR" altLang="el-GR" dirty="0">
                <a:solidFill>
                  <a:schemeClr val="accent2"/>
                </a:solidFill>
                <a:sym typeface="Wingdings" pitchFamily="2" charset="2"/>
              </a:rPr>
              <a:t>παλμοί σε μικροσκόπιο φθορισμού (πλήρως αυτοματοποιημένη τεχνική)  </a:t>
            </a:r>
            <a:endParaRPr lang="el-GR" altLang="el-GR" dirty="0">
              <a:solidFill>
                <a:schemeClr val="accent2"/>
              </a:solidFill>
            </a:endParaRPr>
          </a:p>
          <a:p>
            <a:pPr eaLnBrk="1" hangingPunct="1"/>
            <a:endParaRPr lang="el-GR" altLang="el-GR" dirty="0">
              <a:solidFill>
                <a:schemeClr val="accent2"/>
              </a:solidFill>
            </a:endParaRPr>
          </a:p>
        </p:txBody>
      </p:sp>
      <p:sp>
        <p:nvSpPr>
          <p:cNvPr id="6"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7"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43</a:t>
            </a:fld>
            <a:endParaRPr lang="el-GR"/>
          </a:p>
        </p:txBody>
      </p:sp>
    </p:spTree>
    <p:extLst>
      <p:ext uri="{BB962C8B-B14F-4D97-AF65-F5344CB8AC3E}">
        <p14:creationId xmlns:p14="http://schemas.microsoft.com/office/powerpoint/2010/main" val="6343005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el-GR" dirty="0">
                <a:solidFill>
                  <a:schemeClr val="accent2"/>
                </a:solidFill>
              </a:rPr>
              <a:t>ΕΛΕΓΧΟΣ ΧΗΜΙΚΗΣ ΣΥΣΤΑΣΗΣ</a:t>
            </a:r>
            <a:br>
              <a:rPr lang="el-GR" dirty="0">
                <a:solidFill>
                  <a:schemeClr val="accent2"/>
                </a:solidFill>
              </a:rPr>
            </a:br>
            <a:endParaRPr lang="el-GR" altLang="el-GR" dirty="0" smtClean="0">
              <a:latin typeface="Franklin Gothic Book" pitchFamily="34" charset="0"/>
            </a:endParaRPr>
          </a:p>
        </p:txBody>
      </p:sp>
      <p:sp>
        <p:nvSpPr>
          <p:cNvPr id="53254" name="Text Box 6"/>
          <p:cNvSpPr txBox="1">
            <a:spLocks noChangeArrowheads="1"/>
          </p:cNvSpPr>
          <p:nvPr/>
        </p:nvSpPr>
        <p:spPr bwMode="auto">
          <a:xfrm>
            <a:off x="602854" y="1268413"/>
            <a:ext cx="7801288" cy="4154984"/>
          </a:xfrm>
          <a:prstGeom prst="rect">
            <a:avLst/>
          </a:prstGeom>
          <a:noFill/>
          <a:ln w="9525">
            <a:noFill/>
            <a:miter lim="800000"/>
            <a:headEnd/>
            <a:tailEnd/>
          </a:ln>
          <a:effectLst/>
        </p:spPr>
        <p:txBody>
          <a:bodyPr wrap="square">
            <a:spAutoFit/>
          </a:bodyPr>
          <a:lstStyle/>
          <a:p>
            <a:pPr marL="342900" indent="-342900">
              <a:defRPr/>
            </a:pPr>
            <a:endParaRPr lang="el-GR" sz="2400" b="1" dirty="0">
              <a:solidFill>
                <a:schemeClr val="accent2"/>
              </a:solidFill>
              <a:effectLst>
                <a:outerShdw blurRad="38100" dist="38100" dir="2700000" algn="tl">
                  <a:srgbClr val="C0C0C0"/>
                </a:outerShdw>
              </a:effectLst>
            </a:endParaRPr>
          </a:p>
          <a:p>
            <a:pPr marL="342900" indent="-342900">
              <a:buFontTx/>
              <a:buAutoNum type="arabicPeriod"/>
              <a:defRPr/>
            </a:pPr>
            <a:r>
              <a:rPr lang="el-GR" sz="2400" b="1" dirty="0">
                <a:solidFill>
                  <a:schemeClr val="accent2"/>
                </a:solidFill>
              </a:rPr>
              <a:t>Λίπος</a:t>
            </a:r>
            <a:r>
              <a:rPr lang="el-GR" sz="2400" dirty="0">
                <a:solidFill>
                  <a:schemeClr val="accent2"/>
                </a:solidFill>
              </a:rPr>
              <a:t> </a:t>
            </a:r>
            <a:r>
              <a:rPr lang="el-GR" sz="2400" dirty="0">
                <a:solidFill>
                  <a:schemeClr val="accent2"/>
                </a:solidFill>
                <a:sym typeface="Wingdings" pitchFamily="2" charset="2"/>
              </a:rPr>
              <a:t> μέθοδος </a:t>
            </a:r>
            <a:r>
              <a:rPr lang="en-US" sz="2400" dirty="0">
                <a:solidFill>
                  <a:schemeClr val="accent2"/>
                </a:solidFill>
                <a:sym typeface="Wingdings" pitchFamily="2" charset="2"/>
              </a:rPr>
              <a:t>Gerber, </a:t>
            </a:r>
            <a:r>
              <a:rPr lang="el-GR" sz="2400" dirty="0">
                <a:solidFill>
                  <a:schemeClr val="accent2"/>
                </a:solidFill>
                <a:sym typeface="Wingdings" pitchFamily="2" charset="2"/>
              </a:rPr>
              <a:t>αυτόματες αναλυτικές συσκευές </a:t>
            </a:r>
          </a:p>
          <a:p>
            <a:pPr marL="342900" indent="-342900">
              <a:defRPr/>
            </a:pPr>
            <a:endParaRPr lang="el-GR" sz="2400" dirty="0">
              <a:solidFill>
                <a:schemeClr val="accent2"/>
              </a:solidFill>
            </a:endParaRPr>
          </a:p>
          <a:p>
            <a:pPr marL="342900" indent="-342900">
              <a:defRPr/>
            </a:pPr>
            <a:r>
              <a:rPr lang="el-GR" sz="2400" dirty="0">
                <a:solidFill>
                  <a:schemeClr val="accent2"/>
                </a:solidFill>
              </a:rPr>
              <a:t>2. </a:t>
            </a:r>
            <a:r>
              <a:rPr lang="el-GR" sz="2400" b="1" dirty="0">
                <a:solidFill>
                  <a:schemeClr val="accent2"/>
                </a:solidFill>
              </a:rPr>
              <a:t>Αζωτούχες Ενώσεις</a:t>
            </a:r>
            <a:r>
              <a:rPr lang="el-GR" sz="2400" dirty="0">
                <a:solidFill>
                  <a:schemeClr val="accent2"/>
                </a:solidFill>
              </a:rPr>
              <a:t> </a:t>
            </a:r>
            <a:r>
              <a:rPr lang="el-GR" sz="2400" dirty="0">
                <a:solidFill>
                  <a:schemeClr val="accent2"/>
                </a:solidFill>
                <a:sym typeface="Wingdings" pitchFamily="2" charset="2"/>
              </a:rPr>
              <a:t> μέθοδος </a:t>
            </a:r>
            <a:r>
              <a:rPr lang="en-US" sz="2400" dirty="0" err="1">
                <a:solidFill>
                  <a:schemeClr val="accent2"/>
                </a:solidFill>
                <a:sym typeface="Wingdings" pitchFamily="2" charset="2"/>
              </a:rPr>
              <a:t>Kjeldahl</a:t>
            </a:r>
            <a:r>
              <a:rPr lang="en-US" sz="2400" dirty="0">
                <a:solidFill>
                  <a:schemeClr val="accent2"/>
                </a:solidFill>
                <a:sym typeface="Wingdings" pitchFamily="2" charset="2"/>
              </a:rPr>
              <a:t>, </a:t>
            </a:r>
            <a:r>
              <a:rPr lang="el-GR" sz="2400" dirty="0">
                <a:solidFill>
                  <a:schemeClr val="accent2"/>
                </a:solidFill>
                <a:sym typeface="Wingdings" pitchFamily="2" charset="2"/>
              </a:rPr>
              <a:t>αυτόματες</a:t>
            </a:r>
          </a:p>
          <a:p>
            <a:pPr marL="342900" indent="-342900">
              <a:defRPr/>
            </a:pPr>
            <a:r>
              <a:rPr lang="el-GR" sz="2400" dirty="0">
                <a:solidFill>
                  <a:schemeClr val="accent2"/>
                </a:solidFill>
                <a:sym typeface="Wingdings" pitchFamily="2" charset="2"/>
              </a:rPr>
              <a:t>αναλυτικές συσκευές </a:t>
            </a:r>
          </a:p>
          <a:p>
            <a:pPr marL="342900" indent="-342900">
              <a:defRPr/>
            </a:pPr>
            <a:endParaRPr lang="el-GR" sz="2400" dirty="0">
              <a:solidFill>
                <a:schemeClr val="accent2"/>
              </a:solidFill>
              <a:sym typeface="Wingdings" pitchFamily="2" charset="2"/>
            </a:endParaRPr>
          </a:p>
          <a:p>
            <a:pPr marL="342900" indent="-342900">
              <a:defRPr/>
            </a:pPr>
            <a:r>
              <a:rPr lang="el-GR" sz="2400" dirty="0">
                <a:solidFill>
                  <a:schemeClr val="accent2"/>
                </a:solidFill>
              </a:rPr>
              <a:t>3. </a:t>
            </a:r>
            <a:r>
              <a:rPr lang="el-GR" sz="2400" b="1" dirty="0">
                <a:solidFill>
                  <a:schemeClr val="accent2"/>
                </a:solidFill>
              </a:rPr>
              <a:t>Στερεό υπόλειμμα άνευ λίπους (ΣΥΑΛ)</a:t>
            </a:r>
            <a:r>
              <a:rPr lang="el-GR" sz="2400" dirty="0">
                <a:solidFill>
                  <a:schemeClr val="accent2"/>
                </a:solidFill>
              </a:rPr>
              <a:t> </a:t>
            </a:r>
            <a:r>
              <a:rPr lang="el-GR" sz="2400" dirty="0">
                <a:solidFill>
                  <a:schemeClr val="accent2"/>
                </a:solidFill>
                <a:sym typeface="Wingdings" pitchFamily="2" charset="2"/>
              </a:rPr>
              <a:t> με τύπο εφόσον </a:t>
            </a:r>
          </a:p>
          <a:p>
            <a:pPr marL="342900" indent="-342900">
              <a:defRPr/>
            </a:pPr>
            <a:r>
              <a:rPr lang="el-GR" sz="2400" dirty="0">
                <a:solidFill>
                  <a:schemeClr val="accent2"/>
                </a:solidFill>
                <a:sym typeface="Wingdings" pitchFamily="2" charset="2"/>
              </a:rPr>
              <a:t>γνωρίζουμε λίπος και ειδικό βάρος , αυτόματες αναλυτικές </a:t>
            </a:r>
          </a:p>
          <a:p>
            <a:pPr marL="342900" indent="-342900">
              <a:defRPr/>
            </a:pPr>
            <a:r>
              <a:rPr lang="el-GR" sz="2400" dirty="0">
                <a:solidFill>
                  <a:schemeClr val="accent2"/>
                </a:solidFill>
                <a:sym typeface="Wingdings" pitchFamily="2" charset="2"/>
              </a:rPr>
              <a:t>συσκευές </a:t>
            </a:r>
            <a:endParaRPr lang="el-GR" sz="2400" dirty="0">
              <a:solidFill>
                <a:schemeClr val="accent2"/>
              </a:solidFill>
            </a:endParaRPr>
          </a:p>
          <a:p>
            <a:pPr marL="342900" indent="-342900">
              <a:defRPr/>
            </a:pPr>
            <a:endParaRPr lang="el-GR" sz="2400" dirty="0">
              <a:solidFill>
                <a:schemeClr val="accent2"/>
              </a:solidFill>
            </a:endParaRPr>
          </a:p>
        </p:txBody>
      </p:sp>
      <p:sp>
        <p:nvSpPr>
          <p:cNvPr id="6"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7"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44</a:t>
            </a:fld>
            <a:endParaRPr lang="el-GR"/>
          </a:p>
        </p:txBody>
      </p:sp>
    </p:spTree>
    <p:extLst>
      <p:ext uri="{BB962C8B-B14F-4D97-AF65-F5344CB8AC3E}">
        <p14:creationId xmlns:p14="http://schemas.microsoft.com/office/powerpoint/2010/main" val="41830540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844824"/>
            <a:ext cx="8208912" cy="3384376"/>
          </a:xfrm>
        </p:spPr>
        <p:txBody>
          <a:bodyPr>
            <a:noAutofit/>
          </a:bodyPr>
          <a:lstStyle/>
          <a:p>
            <a:pPr fontAlgn="auto">
              <a:spcAft>
                <a:spcPts val="0"/>
              </a:spcAft>
              <a:defRPr/>
            </a:pPr>
            <a:r>
              <a:rPr lang="el-GR" dirty="0" smtClean="0">
                <a:hlinkClick r:id="rId4" action="ppaction://hlinksldjump"/>
              </a:rPr>
              <a:t>Παραγωγή,</a:t>
            </a:r>
            <a:endParaRPr lang="el-GR" dirty="0" smtClean="0"/>
          </a:p>
          <a:p>
            <a:pPr fontAlgn="auto">
              <a:spcAft>
                <a:spcPts val="0"/>
              </a:spcAft>
              <a:defRPr/>
            </a:pPr>
            <a:r>
              <a:rPr lang="el-GR" altLang="el-GR" dirty="0" smtClean="0">
                <a:hlinkClick r:id="rId5" action="ppaction://hlinksldjump"/>
              </a:rPr>
              <a:t>Συλλογή και συντήρηση,</a:t>
            </a:r>
            <a:endParaRPr lang="el-GR" altLang="el-GR" dirty="0" smtClean="0"/>
          </a:p>
          <a:p>
            <a:pPr fontAlgn="auto">
              <a:spcAft>
                <a:spcPts val="0"/>
              </a:spcAft>
              <a:defRPr/>
            </a:pPr>
            <a:r>
              <a:rPr lang="el-GR" altLang="el-GR" dirty="0" smtClean="0">
                <a:hlinkClick r:id="rId6" action="ppaction://hlinksldjump"/>
              </a:rPr>
              <a:t>Μεταφορά,</a:t>
            </a:r>
            <a:endParaRPr lang="el-GR" altLang="el-GR" dirty="0" smtClean="0"/>
          </a:p>
          <a:p>
            <a:pPr fontAlgn="auto">
              <a:spcAft>
                <a:spcPts val="0"/>
              </a:spcAft>
              <a:defRPr/>
            </a:pPr>
            <a:r>
              <a:rPr lang="el-GR" altLang="el-GR" dirty="0" smtClean="0">
                <a:hlinkClick r:id="rId7" action="ppaction://hlinksldjump"/>
              </a:rPr>
              <a:t>Σταθμοί συγκέντρωσης &amp; Ψύξης,</a:t>
            </a:r>
            <a:endParaRPr lang="el-GR" altLang="el-GR" dirty="0" smtClean="0"/>
          </a:p>
          <a:p>
            <a:pPr fontAlgn="auto">
              <a:spcAft>
                <a:spcPts val="0"/>
              </a:spcAft>
              <a:defRPr/>
            </a:pPr>
            <a:r>
              <a:rPr lang="el-GR" dirty="0" smtClean="0">
                <a:solidFill>
                  <a:schemeClr val="accent2"/>
                </a:solidFill>
                <a:hlinkClick r:id="rId8" action="ppaction://hlinksldjump"/>
              </a:rPr>
              <a:t>Ποιοτικός έλεγχος γάλακτος,</a:t>
            </a:r>
            <a:endParaRPr lang="el-GR"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1692275" y="1341438"/>
            <a:ext cx="5624513" cy="3051175"/>
          </a:xfrm>
          <a:prstGeom prst="rect">
            <a:avLst/>
          </a:prstGeom>
          <a:noFill/>
          <a:ln w="38100">
            <a:solidFill>
              <a:schemeClr val="tx1"/>
            </a:solidFill>
            <a:miter lim="800000"/>
            <a:headEnd/>
            <a:tailEnd/>
          </a:ln>
          <a:effectLst/>
        </p:spPr>
        <p:txBody>
          <a:bodyPr wrap="none">
            <a:spAutoFit/>
          </a:bodyPr>
          <a:lstStyle/>
          <a:p>
            <a:pPr>
              <a:buFontTx/>
              <a:buChar char="•"/>
              <a:defRPr/>
            </a:pPr>
            <a:r>
              <a:rPr lang="el-GR" sz="2400" b="1">
                <a:solidFill>
                  <a:schemeClr val="accent2"/>
                </a:solidFill>
                <a:effectLst>
                  <a:outerShdw blurRad="38100" dist="38100" dir="2700000" algn="tl">
                    <a:srgbClr val="C0C0C0"/>
                  </a:outerShdw>
                </a:effectLst>
              </a:rPr>
              <a:t>ΠΑΡΑΓΩΓΗ</a:t>
            </a:r>
          </a:p>
          <a:p>
            <a:pPr>
              <a:defRPr/>
            </a:pPr>
            <a:endParaRPr lang="el-GR" sz="2400" b="1">
              <a:solidFill>
                <a:schemeClr val="accent2"/>
              </a:solidFill>
              <a:effectLst>
                <a:outerShdw blurRad="38100" dist="38100" dir="2700000" algn="tl">
                  <a:srgbClr val="C0C0C0"/>
                </a:outerShdw>
              </a:effectLst>
            </a:endParaRPr>
          </a:p>
          <a:p>
            <a:pPr>
              <a:buFontTx/>
              <a:buChar char="•"/>
              <a:defRPr/>
            </a:pPr>
            <a:r>
              <a:rPr lang="el-GR" sz="2400">
                <a:solidFill>
                  <a:schemeClr val="accent2"/>
                </a:solidFill>
              </a:rPr>
              <a:t>ΣΥΛΛΟΓΗ &amp; ΣΥΝΤΗΡΗΣΗ</a:t>
            </a:r>
          </a:p>
          <a:p>
            <a:pPr>
              <a:defRPr/>
            </a:pPr>
            <a:endParaRPr lang="el-GR" sz="2400">
              <a:solidFill>
                <a:schemeClr val="accent2"/>
              </a:solidFill>
            </a:endParaRPr>
          </a:p>
          <a:p>
            <a:pPr>
              <a:buFontTx/>
              <a:buChar char="•"/>
              <a:defRPr/>
            </a:pPr>
            <a:r>
              <a:rPr lang="el-GR" sz="2400">
                <a:solidFill>
                  <a:schemeClr val="accent2"/>
                </a:solidFill>
              </a:rPr>
              <a:t>ΜΕΤΑΦΟΡΑ</a:t>
            </a:r>
          </a:p>
          <a:p>
            <a:pPr>
              <a:defRPr/>
            </a:pPr>
            <a:endParaRPr lang="el-GR" sz="2400">
              <a:solidFill>
                <a:schemeClr val="accent2"/>
              </a:solidFill>
            </a:endParaRPr>
          </a:p>
          <a:p>
            <a:pPr>
              <a:buFontTx/>
              <a:buChar char="•"/>
              <a:defRPr/>
            </a:pPr>
            <a:r>
              <a:rPr lang="el-GR" sz="2400">
                <a:solidFill>
                  <a:schemeClr val="accent2"/>
                </a:solidFill>
              </a:rPr>
              <a:t>ΣΤΑΘΜΟΙ ΣΥΓΚΕΝΤΡΩΣΗΣ - ΨΥΞΗΣ </a:t>
            </a:r>
          </a:p>
          <a:p>
            <a:pPr>
              <a:defRPr/>
            </a:pPr>
            <a:endParaRPr lang="el-GR" sz="2400">
              <a:solidFill>
                <a:schemeClr val="accent2"/>
              </a:solidFill>
            </a:endParaRPr>
          </a:p>
        </p:txBody>
      </p:sp>
      <p:sp>
        <p:nvSpPr>
          <p:cNvPr id="9221" name="Text Box 6"/>
          <p:cNvSpPr txBox="1">
            <a:spLocks noChangeArrowheads="1"/>
          </p:cNvSpPr>
          <p:nvPr/>
        </p:nvSpPr>
        <p:spPr bwMode="auto">
          <a:xfrm>
            <a:off x="2292349" y="315119"/>
            <a:ext cx="44243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3200" b="1" dirty="0">
                <a:solidFill>
                  <a:schemeClr val="accent2"/>
                </a:solidFill>
              </a:rPr>
              <a:t>ΥΓΙΕΙΝΗ &amp; ΠΟΙΟΤΗΤΑ</a:t>
            </a:r>
          </a:p>
        </p:txBody>
      </p:sp>
      <p:sp>
        <p:nvSpPr>
          <p:cNvPr id="9222" name="Text Box 7"/>
          <p:cNvSpPr txBox="1">
            <a:spLocks noChangeArrowheads="1"/>
          </p:cNvSpPr>
          <p:nvPr/>
        </p:nvSpPr>
        <p:spPr bwMode="auto">
          <a:xfrm>
            <a:off x="1511299" y="4941168"/>
            <a:ext cx="5986463" cy="576263"/>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800" dirty="0">
                <a:solidFill>
                  <a:schemeClr val="accent2"/>
                </a:solidFill>
              </a:rPr>
              <a:t>ΠΟΙΟΤΙΚΟΣ ΕΛΕΓΧΟΣ ΓΑΛΑΚΤΟΣ </a:t>
            </a:r>
          </a:p>
        </p:txBody>
      </p:sp>
      <p:sp>
        <p:nvSpPr>
          <p:cNvPr id="7"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8"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6</a:t>
            </a:fld>
            <a:endParaRPr lang="el-GR"/>
          </a:p>
        </p:txBody>
      </p:sp>
    </p:spTree>
    <p:extLst>
      <p:ext uri="{BB962C8B-B14F-4D97-AF65-F5344CB8AC3E}">
        <p14:creationId xmlns:p14="http://schemas.microsoft.com/office/powerpoint/2010/main" val="4004144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l-GR" altLang="el-GR" dirty="0">
                <a:solidFill>
                  <a:schemeClr val="accent2"/>
                </a:solidFill>
              </a:rPr>
              <a:t>ΠΑΡΑΓΩΓΗ ΓΑΛΑΚΤΟΣ </a:t>
            </a:r>
            <a:br>
              <a:rPr lang="el-GR" altLang="el-GR" dirty="0">
                <a:solidFill>
                  <a:schemeClr val="accent2"/>
                </a:solidFill>
              </a:rPr>
            </a:br>
            <a:endParaRPr lang="el-GR" altLang="el-GR" dirty="0" smtClean="0">
              <a:latin typeface="Franklin Gothic Book" pitchFamily="34" charset="0"/>
            </a:endParaRPr>
          </a:p>
        </p:txBody>
      </p:sp>
      <p:sp>
        <p:nvSpPr>
          <p:cNvPr id="10243" name="Rectangle 3"/>
          <p:cNvSpPr>
            <a:spLocks noGrp="1" noChangeArrowheads="1"/>
          </p:cNvSpPr>
          <p:nvPr>
            <p:ph type="body" idx="1"/>
          </p:nvPr>
        </p:nvSpPr>
        <p:spPr>
          <a:xfrm>
            <a:off x="539552" y="1600200"/>
            <a:ext cx="8147248" cy="4525963"/>
          </a:xfrm>
        </p:spPr>
        <p:txBody>
          <a:bodyPr>
            <a:normAutofit fontScale="85000" lnSpcReduction="20000"/>
          </a:bodyPr>
          <a:lstStyle/>
          <a:p>
            <a:pPr>
              <a:buFontTx/>
              <a:buAutoNum type="arabicPeriod"/>
            </a:pPr>
            <a:r>
              <a:rPr lang="el-GR" altLang="el-GR" dirty="0">
                <a:solidFill>
                  <a:schemeClr val="accent2"/>
                </a:solidFill>
              </a:rPr>
              <a:t>ΥΓΕΙΑ ΤΩΝ ΖΩΩΝ </a:t>
            </a:r>
          </a:p>
          <a:p>
            <a:pPr>
              <a:buFontTx/>
              <a:buAutoNum type="arabicPeriod"/>
            </a:pPr>
            <a:endParaRPr lang="el-GR" altLang="el-GR" dirty="0">
              <a:solidFill>
                <a:schemeClr val="accent2"/>
              </a:solidFill>
            </a:endParaRPr>
          </a:p>
          <a:p>
            <a:pPr>
              <a:buFontTx/>
              <a:buAutoNum type="arabicPeriod"/>
            </a:pPr>
            <a:r>
              <a:rPr lang="el-GR" altLang="el-GR" dirty="0">
                <a:solidFill>
                  <a:schemeClr val="accent2"/>
                </a:solidFill>
              </a:rPr>
              <a:t>ΥΓΙΕΙΝΗ ΤΗΣ ΑΜΕΛΞΗΣ</a:t>
            </a:r>
          </a:p>
          <a:p>
            <a:pPr>
              <a:buFontTx/>
              <a:buAutoNum type="arabicPeriod"/>
            </a:pPr>
            <a:endParaRPr lang="el-GR" altLang="el-GR" dirty="0">
              <a:solidFill>
                <a:schemeClr val="accent2"/>
              </a:solidFill>
            </a:endParaRPr>
          </a:p>
          <a:p>
            <a:pPr>
              <a:buFontTx/>
              <a:buAutoNum type="arabicPeriod"/>
            </a:pPr>
            <a:r>
              <a:rPr lang="el-GR" altLang="el-GR" dirty="0">
                <a:solidFill>
                  <a:schemeClr val="accent2"/>
                </a:solidFill>
              </a:rPr>
              <a:t>ΔΙΑΤΡΟΦΗ ΖΩΩΝ – ΝΕΡΟ </a:t>
            </a:r>
          </a:p>
          <a:p>
            <a:pPr>
              <a:buFontTx/>
              <a:buAutoNum type="arabicPeriod"/>
            </a:pPr>
            <a:endParaRPr lang="el-GR" altLang="el-GR" dirty="0">
              <a:solidFill>
                <a:schemeClr val="accent2"/>
              </a:solidFill>
            </a:endParaRPr>
          </a:p>
          <a:p>
            <a:pPr>
              <a:buFontTx/>
              <a:buAutoNum type="arabicPeriod"/>
            </a:pPr>
            <a:r>
              <a:rPr lang="el-GR" altLang="el-GR" dirty="0">
                <a:solidFill>
                  <a:schemeClr val="accent2"/>
                </a:solidFill>
              </a:rPr>
              <a:t>ΕΥΖΩΙΑ ΖΩΩΝ </a:t>
            </a:r>
          </a:p>
          <a:p>
            <a:pPr>
              <a:buFontTx/>
              <a:buAutoNum type="arabicPeriod"/>
            </a:pPr>
            <a:endParaRPr lang="el-GR" altLang="el-GR" dirty="0">
              <a:solidFill>
                <a:schemeClr val="accent2"/>
              </a:solidFill>
            </a:endParaRPr>
          </a:p>
          <a:p>
            <a:pPr>
              <a:buFontTx/>
              <a:buAutoNum type="arabicPeriod"/>
            </a:pPr>
            <a:r>
              <a:rPr lang="el-GR" altLang="el-GR" dirty="0">
                <a:solidFill>
                  <a:schemeClr val="accent2"/>
                </a:solidFill>
              </a:rPr>
              <a:t>ΠΕΡΙΒΑΛΛΟΝ </a:t>
            </a:r>
          </a:p>
          <a:p>
            <a:endParaRPr lang="el-GR" altLang="el-GR" dirty="0" smtClean="0">
              <a:latin typeface="Perpetua" pitchFamily="18" charset="0"/>
            </a:endParaRPr>
          </a:p>
        </p:txBody>
      </p:sp>
      <p:sp>
        <p:nvSpPr>
          <p:cNvPr id="6"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7"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7</a:t>
            </a:fld>
            <a:endParaRPr lang="el-GR"/>
          </a:p>
        </p:txBody>
      </p:sp>
    </p:spTree>
    <p:extLst>
      <p:ext uri="{BB962C8B-B14F-4D97-AF65-F5344CB8AC3E}">
        <p14:creationId xmlns:p14="http://schemas.microsoft.com/office/powerpoint/2010/main" val="3969794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el-GR" altLang="el-GR" dirty="0"/>
              <a:t>Υγεία των </a:t>
            </a:r>
            <a:r>
              <a:rPr lang="el-GR" altLang="el-GR" dirty="0" smtClean="0"/>
              <a:t>ζώων (1 από 4) </a:t>
            </a:r>
            <a:endParaRPr lang="el-GR" altLang="el-GR" dirty="0" smtClean="0">
              <a:latin typeface="Franklin Gothic Book" pitchFamily="34" charset="0"/>
            </a:endParaRPr>
          </a:p>
        </p:txBody>
      </p:sp>
      <p:sp>
        <p:nvSpPr>
          <p:cNvPr id="11267" name="Rectangle 3"/>
          <p:cNvSpPr>
            <a:spLocks noGrp="1" noChangeArrowheads="1"/>
          </p:cNvSpPr>
          <p:nvPr>
            <p:ph type="body" idx="1"/>
          </p:nvPr>
        </p:nvSpPr>
        <p:spPr/>
        <p:txBody>
          <a:bodyPr>
            <a:noAutofit/>
          </a:bodyPr>
          <a:lstStyle/>
          <a:p>
            <a:pPr>
              <a:buFontTx/>
              <a:buAutoNum type="arabicPeriod"/>
            </a:pPr>
            <a:r>
              <a:rPr lang="el-GR" altLang="el-GR" sz="2400" b="1" dirty="0">
                <a:solidFill>
                  <a:schemeClr val="accent2"/>
                </a:solidFill>
              </a:rPr>
              <a:t>ΠΡΟΛΗΨΗ ΕΙΣΟΔΟΥ ΝΟΣΗΜΑΤΟΣ </a:t>
            </a:r>
          </a:p>
          <a:p>
            <a:pPr>
              <a:buFontTx/>
              <a:buChar char="•"/>
            </a:pPr>
            <a:r>
              <a:rPr lang="el-GR" altLang="el-GR" sz="2400" dirty="0">
                <a:solidFill>
                  <a:schemeClr val="accent2"/>
                </a:solidFill>
              </a:rPr>
              <a:t>Αγορά ζώων γνωστής προέλευσης </a:t>
            </a:r>
          </a:p>
          <a:p>
            <a:pPr>
              <a:buFontTx/>
              <a:buChar char="•"/>
            </a:pPr>
            <a:r>
              <a:rPr lang="el-GR" altLang="el-GR" sz="2400" dirty="0">
                <a:solidFill>
                  <a:schemeClr val="accent2"/>
                </a:solidFill>
              </a:rPr>
              <a:t>Διασφάλιση μεταφοράς ζώων χωρίς μεταφορά νοσημάτων</a:t>
            </a:r>
          </a:p>
          <a:p>
            <a:pPr>
              <a:buFontTx/>
              <a:buChar char="•"/>
            </a:pPr>
            <a:r>
              <a:rPr lang="el-GR" altLang="el-GR" sz="2400" dirty="0">
                <a:solidFill>
                  <a:schemeClr val="accent2"/>
                </a:solidFill>
              </a:rPr>
              <a:t>Οριοθέτηση χώρων </a:t>
            </a:r>
          </a:p>
          <a:p>
            <a:pPr>
              <a:buFontTx/>
              <a:buChar char="•"/>
            </a:pPr>
            <a:r>
              <a:rPr lang="el-GR" altLang="el-GR" sz="2400" dirty="0">
                <a:solidFill>
                  <a:schemeClr val="accent2"/>
                </a:solidFill>
              </a:rPr>
              <a:t>Ελαχιστοποίηση παρουσίας ανθρώπων &amp; ζώων ξένων </a:t>
            </a:r>
            <a:r>
              <a:rPr lang="el-GR" altLang="el-GR" sz="2400" dirty="0" smtClean="0">
                <a:solidFill>
                  <a:schemeClr val="accent2"/>
                </a:solidFill>
              </a:rPr>
              <a:t>προς </a:t>
            </a:r>
            <a:r>
              <a:rPr lang="el-GR" altLang="el-GR" sz="2400" dirty="0">
                <a:solidFill>
                  <a:schemeClr val="accent2"/>
                </a:solidFill>
              </a:rPr>
              <a:t>την εκτροφή</a:t>
            </a:r>
          </a:p>
          <a:p>
            <a:pPr>
              <a:buFontTx/>
              <a:buChar char="•"/>
            </a:pPr>
            <a:r>
              <a:rPr lang="el-GR" altLang="el-GR" sz="2400" dirty="0">
                <a:solidFill>
                  <a:schemeClr val="accent2"/>
                </a:solidFill>
              </a:rPr>
              <a:t>Εφαρμογή προγράμματος </a:t>
            </a:r>
            <a:r>
              <a:rPr lang="el-GR" altLang="el-GR" sz="2400" dirty="0" err="1">
                <a:solidFill>
                  <a:schemeClr val="accent2"/>
                </a:solidFill>
              </a:rPr>
              <a:t>αποπαρασίτωσης</a:t>
            </a:r>
            <a:endParaRPr lang="el-GR" altLang="el-GR" sz="2400" dirty="0">
              <a:solidFill>
                <a:schemeClr val="accent2"/>
              </a:solidFill>
            </a:endParaRPr>
          </a:p>
          <a:p>
            <a:pPr>
              <a:buFontTx/>
              <a:buChar char="•"/>
            </a:pPr>
            <a:r>
              <a:rPr lang="el-GR" altLang="el-GR" sz="2400" dirty="0">
                <a:solidFill>
                  <a:schemeClr val="accent2"/>
                </a:solidFill>
              </a:rPr>
              <a:t>Χρήση εξοπλισμού γνωστής </a:t>
            </a:r>
            <a:r>
              <a:rPr lang="el-GR" altLang="el-GR" sz="2400" dirty="0" smtClean="0">
                <a:solidFill>
                  <a:schemeClr val="accent2"/>
                </a:solidFill>
              </a:rPr>
              <a:t>προέλευσης</a:t>
            </a:r>
            <a:endParaRPr lang="el-GR" altLang="el-GR" sz="2400" dirty="0">
              <a:solidFill>
                <a:schemeClr val="accent2"/>
              </a:solidFill>
            </a:endParaRPr>
          </a:p>
        </p:txBody>
      </p:sp>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9"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8</a:t>
            </a:fld>
            <a:endParaRPr lang="el-GR"/>
          </a:p>
        </p:txBody>
      </p:sp>
    </p:spTree>
    <p:extLst>
      <p:ext uri="{BB962C8B-B14F-4D97-AF65-F5344CB8AC3E}">
        <p14:creationId xmlns:p14="http://schemas.microsoft.com/office/powerpoint/2010/main" val="1732392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l-GR" altLang="el-GR" dirty="0"/>
              <a:t>Υγεία των </a:t>
            </a:r>
            <a:r>
              <a:rPr lang="el-GR" altLang="el-GR" dirty="0" smtClean="0"/>
              <a:t>ζώων (2 </a:t>
            </a:r>
            <a:r>
              <a:rPr lang="el-GR" altLang="el-GR" dirty="0"/>
              <a:t>από </a:t>
            </a:r>
            <a:r>
              <a:rPr lang="el-GR" altLang="el-GR" dirty="0" smtClean="0"/>
              <a:t>4) </a:t>
            </a:r>
            <a:endParaRPr lang="el-GR" altLang="el-GR" dirty="0" smtClean="0">
              <a:latin typeface="Franklin Gothic Book" pitchFamily="34" charset="0"/>
            </a:endParaRPr>
          </a:p>
        </p:txBody>
      </p:sp>
      <p:sp>
        <p:nvSpPr>
          <p:cNvPr id="12291" name="Rectangle 3"/>
          <p:cNvSpPr>
            <a:spLocks noGrp="1" noChangeArrowheads="1"/>
          </p:cNvSpPr>
          <p:nvPr>
            <p:ph type="body" idx="1"/>
          </p:nvPr>
        </p:nvSpPr>
        <p:spPr/>
        <p:txBody>
          <a:bodyPr>
            <a:normAutofit fontScale="77500" lnSpcReduction="20000"/>
          </a:bodyPr>
          <a:lstStyle/>
          <a:p>
            <a:r>
              <a:rPr lang="el-GR" altLang="el-GR" b="1" dirty="0" smtClean="0">
                <a:solidFill>
                  <a:schemeClr val="accent2"/>
                </a:solidFill>
              </a:rPr>
              <a:t>2. ΠΡΟΓΡΑΜΜΑ ΔΙAΧΕΙΡΙΣΗΣ ΥΓΕΙΑΣ ΖΩΩΝ</a:t>
            </a:r>
          </a:p>
          <a:p>
            <a:endParaRPr lang="el-GR" altLang="el-GR" b="1" dirty="0" smtClean="0">
              <a:solidFill>
                <a:schemeClr val="accent2"/>
              </a:solidFill>
            </a:endParaRPr>
          </a:p>
          <a:p>
            <a:pPr>
              <a:buFontTx/>
              <a:buChar char="•"/>
            </a:pPr>
            <a:r>
              <a:rPr lang="el-GR" altLang="el-GR" dirty="0" smtClean="0">
                <a:solidFill>
                  <a:schemeClr val="accent2"/>
                </a:solidFill>
              </a:rPr>
              <a:t>Σύστημα ταυτοποίησης ζώων – </a:t>
            </a:r>
            <a:r>
              <a:rPr lang="el-GR" altLang="el-GR" dirty="0" err="1" smtClean="0">
                <a:solidFill>
                  <a:schemeClr val="accent2"/>
                </a:solidFill>
              </a:rPr>
              <a:t>Ιχνηλασιμότητα</a:t>
            </a:r>
            <a:endParaRPr lang="el-GR" altLang="el-GR" dirty="0" smtClean="0">
              <a:solidFill>
                <a:schemeClr val="accent2"/>
              </a:solidFill>
            </a:endParaRPr>
          </a:p>
          <a:p>
            <a:pPr>
              <a:buFontTx/>
              <a:buChar char="•"/>
            </a:pPr>
            <a:r>
              <a:rPr lang="el-GR" altLang="el-GR" dirty="0" smtClean="0">
                <a:solidFill>
                  <a:schemeClr val="accent2"/>
                </a:solidFill>
              </a:rPr>
              <a:t>Ανάπτυξη προγράμματος υγείας των ζώων </a:t>
            </a:r>
          </a:p>
          <a:p>
            <a:pPr>
              <a:buFontTx/>
              <a:buChar char="•"/>
            </a:pPr>
            <a:r>
              <a:rPr lang="el-GR" altLang="el-GR" dirty="0" smtClean="0">
                <a:solidFill>
                  <a:schemeClr val="accent2"/>
                </a:solidFill>
              </a:rPr>
              <a:t>Τακτικός έλεγχος συμπτωμάτων </a:t>
            </a:r>
          </a:p>
          <a:p>
            <a:pPr>
              <a:buFontTx/>
              <a:buChar char="•"/>
            </a:pPr>
            <a:r>
              <a:rPr lang="el-GR" altLang="el-GR" dirty="0" smtClean="0">
                <a:solidFill>
                  <a:schemeClr val="accent2"/>
                </a:solidFill>
              </a:rPr>
              <a:t>Θεραπεία </a:t>
            </a:r>
            <a:r>
              <a:rPr lang="el-GR" altLang="el-GR" dirty="0" err="1" smtClean="0">
                <a:solidFill>
                  <a:schemeClr val="accent2"/>
                </a:solidFill>
              </a:rPr>
              <a:t>νοσούντων</a:t>
            </a:r>
            <a:r>
              <a:rPr lang="el-GR" altLang="el-GR" dirty="0" smtClean="0">
                <a:solidFill>
                  <a:schemeClr val="accent2"/>
                </a:solidFill>
              </a:rPr>
              <a:t> ζώων</a:t>
            </a:r>
          </a:p>
          <a:p>
            <a:pPr>
              <a:buFontTx/>
              <a:buChar char="•"/>
            </a:pPr>
            <a:r>
              <a:rPr lang="el-GR" altLang="el-GR" dirty="0" smtClean="0">
                <a:solidFill>
                  <a:schemeClr val="accent2"/>
                </a:solidFill>
              </a:rPr>
              <a:t>Διαχωρισμός </a:t>
            </a:r>
            <a:r>
              <a:rPr lang="el-GR" altLang="el-GR" dirty="0" err="1" smtClean="0">
                <a:solidFill>
                  <a:schemeClr val="accent2"/>
                </a:solidFill>
              </a:rPr>
              <a:t>νοσούντων</a:t>
            </a:r>
            <a:r>
              <a:rPr lang="el-GR" altLang="el-GR" dirty="0" smtClean="0">
                <a:solidFill>
                  <a:schemeClr val="accent2"/>
                </a:solidFill>
              </a:rPr>
              <a:t> και υπό φαρμακευτική αγωγή ζώων</a:t>
            </a:r>
          </a:p>
          <a:p>
            <a:pPr>
              <a:buFontTx/>
              <a:buChar char="•"/>
            </a:pPr>
            <a:r>
              <a:rPr lang="el-GR" altLang="el-GR" dirty="0" smtClean="0">
                <a:solidFill>
                  <a:schemeClr val="accent2"/>
                </a:solidFill>
              </a:rPr>
              <a:t>Αρχείο θεραπειών </a:t>
            </a:r>
          </a:p>
          <a:p>
            <a:pPr>
              <a:buFontTx/>
              <a:buChar char="•"/>
            </a:pPr>
            <a:r>
              <a:rPr lang="el-GR" altLang="el-GR" dirty="0" smtClean="0">
                <a:solidFill>
                  <a:schemeClr val="accent2"/>
                </a:solidFill>
              </a:rPr>
              <a:t>Διαχείριση </a:t>
            </a:r>
            <a:r>
              <a:rPr lang="el-GR" altLang="el-GR" dirty="0" err="1" smtClean="0">
                <a:solidFill>
                  <a:schemeClr val="accent2"/>
                </a:solidFill>
              </a:rPr>
              <a:t>ζωανρωπονόσων</a:t>
            </a:r>
            <a:r>
              <a:rPr lang="el-GR" altLang="el-GR" dirty="0" smtClean="0">
                <a:solidFill>
                  <a:schemeClr val="accent2"/>
                </a:solidFill>
              </a:rPr>
              <a:t> </a:t>
            </a:r>
            <a:endParaRPr lang="el-GR" altLang="el-GR" dirty="0">
              <a:solidFill>
                <a:schemeClr val="accent2"/>
              </a:solidFill>
            </a:endParaRPr>
          </a:p>
        </p:txBody>
      </p:sp>
      <p:sp>
        <p:nvSpPr>
          <p:cNvPr id="8"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Υγιεινή και ποιότητα της παραγωγής</a:t>
            </a:r>
            <a:endParaRPr lang="en-US" sz="1400" dirty="0"/>
          </a:p>
        </p:txBody>
      </p:sp>
      <p:sp>
        <p:nvSpPr>
          <p:cNvPr id="9" name="Slide Number Placeholder 3" descr="."/>
          <p:cNvSpPr>
            <a:spLocks noGrp="1"/>
          </p:cNvSpPr>
          <p:nvPr>
            <p:ph type="sldNum" sz="quarter" idx="12"/>
          </p:nvPr>
        </p:nvSpPr>
        <p:spPr>
          <a:xfrm>
            <a:off x="6553200" y="6356350"/>
            <a:ext cx="2133600" cy="365125"/>
          </a:xfrm>
        </p:spPr>
        <p:txBody>
          <a:bodyPr/>
          <a:lstStyle/>
          <a:p>
            <a:fld id="{95390251-5B84-4D2F-A9C7-1C62C4738B3F}" type="slidenum">
              <a:rPr lang="el-GR" smtClean="0"/>
              <a:pPr/>
              <a:t>9</a:t>
            </a:fld>
            <a:endParaRPr lang="el-GR"/>
          </a:p>
        </p:txBody>
      </p:sp>
    </p:spTree>
    <p:extLst>
      <p:ext uri="{BB962C8B-B14F-4D97-AF65-F5344CB8AC3E}">
        <p14:creationId xmlns:p14="http://schemas.microsoft.com/office/powerpoint/2010/main" val="3594244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29/2005 9:46:36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heme/theme1.xml><?xml version="1.0" encoding="utf-8"?>
<a:theme xmlns:a="http://schemas.openxmlformats.org/drawingml/2006/main" name="Θέμα του Office">
  <a:themeElements>
    <a:clrScheme name="Προσαρμοσμένο 2">
      <a:dk1>
        <a:srgbClr val="000000"/>
      </a:dk1>
      <a:lt1>
        <a:sysClr val="window" lastClr="FFFFFF"/>
      </a:lt1>
      <a:dk2>
        <a:srgbClr val="FFFFFF"/>
      </a:dk2>
      <a:lt2>
        <a:srgbClr val="FFFFFF"/>
      </a:lt2>
      <a:accent1>
        <a:srgbClr val="000000"/>
      </a:accent1>
      <a:accent2>
        <a:srgbClr val="000000"/>
      </a:accent2>
      <a:accent3>
        <a:srgbClr val="000000"/>
      </a:accent3>
      <a:accent4>
        <a:srgbClr val="000000"/>
      </a:accent4>
      <a:accent5>
        <a:srgbClr val="000000"/>
      </a:accent5>
      <a:accent6>
        <a:srgbClr val="000000"/>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F060313-6F1D-436D-BD06-6F688A1514EE}">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4679</TotalTime>
  <Words>1666</Words>
  <Application>Microsoft Office PowerPoint</Application>
  <PresentationFormat>Προβολή στην οθόνη (4:3)</PresentationFormat>
  <Paragraphs>409</Paragraphs>
  <Slides>45</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45</vt:i4>
      </vt:variant>
    </vt:vector>
  </HeadingPairs>
  <TitlesOfParts>
    <vt:vector size="46" baseType="lpstr">
      <vt:lpstr>Θέμα του Office</vt:lpstr>
      <vt:lpstr>Τεχνολογία &amp; Ποιοτικός Έλεγχος Γάλακτος και Γαλακτοκομικών Προϊόντων</vt:lpstr>
      <vt:lpstr>Άδειες Χρήσης</vt:lpstr>
      <vt:lpstr>Χρηματοδότηση</vt:lpstr>
      <vt:lpstr>Σκοποί  ενότητας</vt:lpstr>
      <vt:lpstr>Περιεχόμενα ενότητας</vt:lpstr>
      <vt:lpstr>Παρουσίαση του PowerPoint</vt:lpstr>
      <vt:lpstr>ΠΑΡΑΓΩΓΗ ΓΑΛΑΚΤΟΣ  </vt:lpstr>
      <vt:lpstr>Υγεία των ζώων (1 από 4) </vt:lpstr>
      <vt:lpstr>Υγεία των ζώων (2 από 4) </vt:lpstr>
      <vt:lpstr>Υγεία των ζώων (3 από 4) </vt:lpstr>
      <vt:lpstr>Υγεία των ζώων (4 από 4) </vt:lpstr>
      <vt:lpstr>Υγιεινή της άμελξης (1 από 5) </vt:lpstr>
      <vt:lpstr>Υγιεινή της άμελξης (2 από 5) </vt:lpstr>
      <vt:lpstr>Υγιεινή της άμελξης (3 από 5) </vt:lpstr>
      <vt:lpstr>Υγιεινή της άμελξης (4 από 5) </vt:lpstr>
      <vt:lpstr>Υγιεινή της άμελξης (5 από 5)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ΣΤΑΘΜΟΙ ΣΥΓΚΕΝΤΡΩΣΗΣ ΚΑΙ ΨΥΞΗΣ   ΓΑΛΑΚΤΟΣ  </vt:lpstr>
      <vt:lpstr>ΠΟΙΟΤΙΚΟΣ ΕΛΕΓΧΟΣ ΓΑΛΑΚΤΟΣ </vt:lpstr>
      <vt:lpstr>ΔΟΚΙΜΕΣ ΝΩΠΟΤΗΤΑΣ</vt:lpstr>
      <vt:lpstr>Προσδιορισμός νωπότητας </vt:lpstr>
      <vt:lpstr>Προσδιορισμός νωπότητας </vt:lpstr>
      <vt:lpstr>Μεταβολές pH</vt:lpstr>
      <vt:lpstr>Τιμές pH </vt:lpstr>
      <vt:lpstr>ΕΛΕΓΧΟΣ ΥΓΙΕΙΝΗΣ</vt:lpstr>
      <vt:lpstr>ΕΛΕΓΧΟΣ ΥΓΙΕΙΝΗΣ</vt:lpstr>
      <vt:lpstr>ΕΛΕΓΧΟΣ ΧΗΜΙΚΗΣ ΣΥΣΤΑΣΗΣ </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&amp; Ποιοτικός Έλεγχος Γάλακτος και Γαλακτοκομικών Προϊόντων</dc:title>
  <dc:subject>Υγιεινή και ποιότητα της παραγωγής.</dc:subject>
  <dc:creator>Ελένη Μαλισσιόβα</dc:creator>
  <cp:keywords>Υγιεινή και ποιότητα της παραγωγής</cp:keywords>
  <cp:lastModifiedBy>Windows User</cp:lastModifiedBy>
  <cp:revision>418</cp:revision>
  <dcterms:created xsi:type="dcterms:W3CDTF">2012-09-06T09:03:05Z</dcterms:created>
  <dcterms:modified xsi:type="dcterms:W3CDTF">2015-11-29T07:29:40Z</dcterms:modified>
</cp:coreProperties>
</file>