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8"/>
  </p:notesMasterIdLst>
  <p:sldIdLst>
    <p:sldId id="310" r:id="rId3"/>
    <p:sldId id="257" r:id="rId4"/>
    <p:sldId id="259" r:id="rId5"/>
    <p:sldId id="261" r:id="rId6"/>
    <p:sldId id="262" r:id="rId7"/>
    <p:sldId id="338"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280" r:id="rId67"/>
  </p:sldIdLst>
  <p:sldSz cx="9144000" cy="6858000" type="screen4x3"/>
  <p:notesSz cx="6858000" cy="9144000"/>
  <p:custDataLst>
    <p:tags r:id="rId6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notesSlide" Target="../notesSlides/notesSlide5.xml"/><Relationship Id="rId7" Type="http://schemas.openxmlformats.org/officeDocument/2006/relationships/slide" Target="slide5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6.xml"/><Relationship Id="rId5" Type="http://schemas.openxmlformats.org/officeDocument/2006/relationships/slide" Target="slide9.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628800"/>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88568"/>
            <a:ext cx="7776864" cy="3669432"/>
          </a:xfrm>
        </p:spPr>
        <p:txBody>
          <a:bodyPr>
            <a:noAutofit/>
          </a:bodyPr>
          <a:lstStyle/>
          <a:p>
            <a:r>
              <a:rPr lang="el-GR" sz="2800" b="1" dirty="0" smtClean="0"/>
              <a:t>Ενότητα </a:t>
            </a:r>
            <a:r>
              <a:rPr lang="en-US" sz="2800" b="1" dirty="0" smtClean="0"/>
              <a:t>4 </a:t>
            </a:r>
            <a:r>
              <a:rPr lang="el-GR" sz="2800" b="1" dirty="0" smtClean="0"/>
              <a:t>(Μέρος Γ):</a:t>
            </a:r>
            <a:r>
              <a:rPr lang="en-US" sz="2800" dirty="0" smtClean="0"/>
              <a:t> </a:t>
            </a:r>
            <a:r>
              <a:rPr lang="el-GR" sz="2800" dirty="0" smtClean="0"/>
              <a:t>Συμπυκνωμένο γάλα.</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8D5964C-85C9-4400-9F40-E0FFAD68AB17}" type="slidenum">
              <a:rPr lang="el-GR"/>
              <a:pPr>
                <a:defRPr/>
              </a:pPr>
              <a:t>10</a:t>
            </a:fld>
            <a:endParaRPr lang="el-GR"/>
          </a:p>
        </p:txBody>
      </p:sp>
      <p:sp>
        <p:nvSpPr>
          <p:cNvPr id="15365" name="Text Box 5"/>
          <p:cNvSpPr txBox="1">
            <a:spLocks noChangeArrowheads="1"/>
          </p:cNvSpPr>
          <p:nvPr/>
        </p:nvSpPr>
        <p:spPr bwMode="auto">
          <a:xfrm>
            <a:off x="467544" y="764704"/>
            <a:ext cx="82089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400" dirty="0">
                <a:solidFill>
                  <a:schemeClr val="accent2"/>
                </a:solidFill>
              </a:rPr>
              <a:t>Το υγρό προϊόν, που λαμβάνεται με μερική αφαίρεση του ύδατος από γάλα, από ολικά  ή μερικά αποβουτυρωμένο γάλα, ή μείγμα προϊόντων του, στα οποία ενδεχομένως να έχει προστεθεί κρέμα γάλακτος ή γάλα ολικά αφυδατωμένο ή και τα δύο, σε ποσότητα όχι &gt;25% του ολικού στερεού υπολείμματος. </a:t>
            </a:r>
          </a:p>
          <a:p>
            <a:pPr eaLnBrk="1" hangingPunct="1">
              <a:spcBef>
                <a:spcPct val="50000"/>
              </a:spcBef>
            </a:pPr>
            <a:r>
              <a:rPr lang="el-GR" altLang="el-GR" sz="2400" b="1" dirty="0">
                <a:solidFill>
                  <a:schemeClr val="accent2"/>
                </a:solidFill>
              </a:rPr>
              <a:t>ΕΙΔΗ:</a:t>
            </a:r>
          </a:p>
          <a:p>
            <a:pPr eaLnBrk="1" hangingPunct="1">
              <a:spcBef>
                <a:spcPct val="50000"/>
              </a:spcBef>
              <a:buFontTx/>
              <a:buChar char="•"/>
            </a:pPr>
            <a:r>
              <a:rPr lang="el-GR" altLang="el-GR" sz="2400" dirty="0">
                <a:solidFill>
                  <a:schemeClr val="accent2"/>
                </a:solidFill>
              </a:rPr>
              <a:t>ΣΥΜΠΥΚΝΩΜΕΝΟ ΓΑΛΑ ΠΛΟΥΣΙΟ ΣΕ ΛΙΠΑΡΑ</a:t>
            </a:r>
          </a:p>
          <a:p>
            <a:pPr eaLnBrk="1" hangingPunct="1">
              <a:spcBef>
                <a:spcPct val="50000"/>
              </a:spcBef>
              <a:buFontTx/>
              <a:buChar char="•"/>
            </a:pPr>
            <a:r>
              <a:rPr lang="el-GR" altLang="el-GR" sz="2400" dirty="0">
                <a:solidFill>
                  <a:schemeClr val="accent2"/>
                </a:solidFill>
              </a:rPr>
              <a:t>ΣΥΜΠΥΚΝΩΜΕΝΟ ΓΑΛΑ</a:t>
            </a:r>
          </a:p>
          <a:p>
            <a:pPr eaLnBrk="1" hangingPunct="1">
              <a:spcBef>
                <a:spcPct val="50000"/>
              </a:spcBef>
              <a:buFontTx/>
              <a:buChar char="•"/>
            </a:pPr>
            <a:r>
              <a:rPr lang="el-GR" altLang="el-GR" sz="2400" dirty="0">
                <a:solidFill>
                  <a:schemeClr val="accent2"/>
                </a:solidFill>
              </a:rPr>
              <a:t>ΣΥΜΠΥΚΝΩΜΕΝΟ ΓΑΛΑ, ΜΕΡΙΚΑ ΑΠΟΒΟΥΤΥΡΟΜΕΝΟ</a:t>
            </a:r>
          </a:p>
          <a:p>
            <a:pPr eaLnBrk="1" hangingPunct="1">
              <a:spcBef>
                <a:spcPct val="50000"/>
              </a:spcBef>
              <a:buFontTx/>
              <a:buChar char="•"/>
            </a:pPr>
            <a:r>
              <a:rPr lang="el-GR" altLang="el-GR" sz="2400" dirty="0">
                <a:solidFill>
                  <a:schemeClr val="accent2"/>
                </a:solidFill>
              </a:rPr>
              <a:t>ΣΥΜΠΥΚΝΩΜΕΝΟ ΓΑΛΑ, </a:t>
            </a:r>
            <a:r>
              <a:rPr lang="el-GR" altLang="el-GR" sz="2400" dirty="0" smtClean="0">
                <a:solidFill>
                  <a:schemeClr val="accent2"/>
                </a:solidFill>
              </a:rPr>
              <a:t>ΑΠΟΒΟΥΤΥΡΩΜΕΝΟ</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54125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D1965AEF-9754-483A-8B50-47F7F974B519}" type="slidenum">
              <a:rPr lang="el-GR"/>
              <a:pPr>
                <a:defRPr/>
              </a:pPr>
              <a:t>11</a:t>
            </a:fld>
            <a:endParaRPr lang="el-GR"/>
          </a:p>
        </p:txBody>
      </p:sp>
      <p:grpSp>
        <p:nvGrpSpPr>
          <p:cNvPr id="16389" name="Group 5"/>
          <p:cNvGrpSpPr>
            <a:grpSpLocks/>
          </p:cNvGrpSpPr>
          <p:nvPr/>
        </p:nvGrpSpPr>
        <p:grpSpPr bwMode="auto">
          <a:xfrm>
            <a:off x="1042989" y="260351"/>
            <a:ext cx="6697364" cy="6120978"/>
            <a:chOff x="839" y="164"/>
            <a:chExt cx="4310" cy="3942"/>
          </a:xfrm>
        </p:grpSpPr>
        <p:sp>
          <p:nvSpPr>
            <p:cNvPr id="16390" name="Text Box 6"/>
            <p:cNvSpPr txBox="1">
              <a:spLocks noChangeArrowheads="1"/>
            </p:cNvSpPr>
            <p:nvPr/>
          </p:nvSpPr>
          <p:spPr bwMode="auto">
            <a:xfrm>
              <a:off x="1882" y="164"/>
              <a:ext cx="2313"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Ποιοτικός έλεγχος γάλακτος</a:t>
              </a:r>
            </a:p>
          </p:txBody>
        </p:sp>
        <p:sp>
          <p:nvSpPr>
            <p:cNvPr id="16391" name="Text Box 7"/>
            <p:cNvSpPr txBox="1">
              <a:spLocks noChangeArrowheads="1"/>
            </p:cNvSpPr>
            <p:nvPr/>
          </p:nvSpPr>
          <p:spPr bwMode="auto">
            <a:xfrm>
              <a:off x="2381" y="572"/>
              <a:ext cx="127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Τυποποίηση</a:t>
              </a:r>
            </a:p>
          </p:txBody>
        </p:sp>
        <p:sp>
          <p:nvSpPr>
            <p:cNvPr id="16392" name="Text Box 8"/>
            <p:cNvSpPr txBox="1">
              <a:spLocks noChangeArrowheads="1"/>
            </p:cNvSpPr>
            <p:nvPr/>
          </p:nvSpPr>
          <p:spPr bwMode="auto">
            <a:xfrm>
              <a:off x="1791" y="981"/>
              <a:ext cx="249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Προθέρμανση</a:t>
              </a:r>
              <a:r>
                <a:rPr lang="en-US" altLang="el-GR" sz="1600">
                  <a:solidFill>
                    <a:schemeClr val="accent2"/>
                  </a:solidFill>
                </a:rPr>
                <a:t> </a:t>
              </a:r>
              <a:r>
                <a:rPr lang="el-GR" altLang="el-GR" sz="2000">
                  <a:solidFill>
                    <a:schemeClr val="accent2"/>
                  </a:solidFill>
                </a:rPr>
                <a:t>100-120</a:t>
              </a:r>
              <a:r>
                <a:rPr lang="en-US" altLang="el-GR" sz="2000">
                  <a:solidFill>
                    <a:schemeClr val="accent2"/>
                  </a:solidFill>
                </a:rPr>
                <a:t>°C</a:t>
              </a:r>
              <a:r>
                <a:rPr lang="el-GR" altLang="el-GR" sz="2000">
                  <a:solidFill>
                    <a:schemeClr val="accent2"/>
                  </a:solidFill>
                </a:rPr>
                <a:t>/1-3</a:t>
              </a:r>
              <a:r>
                <a:rPr lang="en-US" altLang="el-GR" sz="2000">
                  <a:solidFill>
                    <a:schemeClr val="accent2"/>
                  </a:solidFill>
                </a:rPr>
                <a:t>min</a:t>
              </a:r>
              <a:endParaRPr lang="el-GR" altLang="el-GR" sz="2000">
                <a:solidFill>
                  <a:schemeClr val="accent2"/>
                </a:solidFill>
              </a:endParaRPr>
            </a:p>
          </p:txBody>
        </p:sp>
        <p:sp>
          <p:nvSpPr>
            <p:cNvPr id="16393" name="Text Box 9"/>
            <p:cNvSpPr txBox="1">
              <a:spLocks noChangeArrowheads="1"/>
            </p:cNvSpPr>
            <p:nvPr/>
          </p:nvSpPr>
          <p:spPr bwMode="auto">
            <a:xfrm>
              <a:off x="2109" y="1389"/>
              <a:ext cx="1815" cy="268"/>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Συμπύκνωση</a:t>
              </a:r>
              <a:r>
                <a:rPr lang="en-US" altLang="el-GR" sz="2000">
                  <a:solidFill>
                    <a:schemeClr val="accent2"/>
                  </a:solidFill>
                </a:rPr>
                <a:t> </a:t>
              </a:r>
              <a:r>
                <a:rPr lang="el-GR" altLang="el-GR" sz="2000">
                  <a:solidFill>
                    <a:schemeClr val="accent2"/>
                  </a:solidFill>
                </a:rPr>
                <a:t>50-60</a:t>
              </a:r>
              <a:r>
                <a:rPr lang="en-US" altLang="el-GR" sz="2000">
                  <a:solidFill>
                    <a:schemeClr val="accent2"/>
                  </a:solidFill>
                </a:rPr>
                <a:t>°C</a:t>
              </a:r>
              <a:endParaRPr lang="el-GR" altLang="el-GR" sz="2000">
                <a:solidFill>
                  <a:schemeClr val="accent2"/>
                </a:solidFill>
              </a:endParaRPr>
            </a:p>
          </p:txBody>
        </p:sp>
        <p:sp>
          <p:nvSpPr>
            <p:cNvPr id="16394" name="Text Box 10"/>
            <p:cNvSpPr txBox="1">
              <a:spLocks noChangeArrowheads="1"/>
            </p:cNvSpPr>
            <p:nvPr/>
          </p:nvSpPr>
          <p:spPr bwMode="auto">
            <a:xfrm>
              <a:off x="1791" y="1797"/>
              <a:ext cx="2404"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Ομογενοποίηση 125-2</a:t>
              </a:r>
              <a:r>
                <a:rPr lang="en-US" altLang="el-GR" sz="2000">
                  <a:solidFill>
                    <a:schemeClr val="accent2"/>
                  </a:solidFill>
                </a:rPr>
                <a:t>5</a:t>
              </a:r>
              <a:r>
                <a:rPr lang="el-GR" altLang="el-GR" sz="2000">
                  <a:solidFill>
                    <a:schemeClr val="accent2"/>
                  </a:solidFill>
                </a:rPr>
                <a:t>0</a:t>
              </a:r>
              <a:r>
                <a:rPr lang="en-US" altLang="el-GR" sz="2000">
                  <a:solidFill>
                    <a:schemeClr val="accent2"/>
                  </a:solidFill>
                </a:rPr>
                <a:t>bar</a:t>
              </a:r>
              <a:endParaRPr lang="el-GR" altLang="el-GR" sz="2000">
                <a:solidFill>
                  <a:schemeClr val="accent2"/>
                </a:solidFill>
              </a:endParaRPr>
            </a:p>
          </p:txBody>
        </p:sp>
        <p:sp>
          <p:nvSpPr>
            <p:cNvPr id="16395" name="Text Box 11"/>
            <p:cNvSpPr txBox="1">
              <a:spLocks noChangeArrowheads="1"/>
            </p:cNvSpPr>
            <p:nvPr/>
          </p:nvSpPr>
          <p:spPr bwMode="auto">
            <a:xfrm>
              <a:off x="839" y="2205"/>
              <a:ext cx="431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 (Δοκιμαστική αποστείρωση δείγματος – Προσθετικά)</a:t>
              </a:r>
            </a:p>
          </p:txBody>
        </p:sp>
        <p:sp>
          <p:nvSpPr>
            <p:cNvPr id="16396" name="Text Box 12"/>
            <p:cNvSpPr txBox="1">
              <a:spLocks noChangeArrowheads="1"/>
            </p:cNvSpPr>
            <p:nvPr/>
          </p:nvSpPr>
          <p:spPr bwMode="auto">
            <a:xfrm>
              <a:off x="2471" y="2614"/>
              <a:ext cx="1089"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Εγκυτίωση</a:t>
              </a:r>
            </a:p>
          </p:txBody>
        </p:sp>
        <p:sp>
          <p:nvSpPr>
            <p:cNvPr id="16397" name="Text Box 13"/>
            <p:cNvSpPr txBox="1">
              <a:spLocks noChangeArrowheads="1"/>
            </p:cNvSpPr>
            <p:nvPr/>
          </p:nvSpPr>
          <p:spPr bwMode="auto">
            <a:xfrm>
              <a:off x="1429" y="3022"/>
              <a:ext cx="317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Αποστείρωση 115-118</a:t>
              </a:r>
              <a:r>
                <a:rPr lang="en-US" altLang="el-GR" sz="2000">
                  <a:solidFill>
                    <a:schemeClr val="accent2"/>
                  </a:solidFill>
                </a:rPr>
                <a:t>°C</a:t>
              </a:r>
              <a:r>
                <a:rPr lang="el-GR" altLang="el-GR" sz="2000">
                  <a:solidFill>
                    <a:schemeClr val="accent2"/>
                  </a:solidFill>
                </a:rPr>
                <a:t>/10-15</a:t>
              </a:r>
              <a:r>
                <a:rPr lang="en-US" altLang="el-GR" sz="2000">
                  <a:solidFill>
                    <a:schemeClr val="accent2"/>
                  </a:solidFill>
                </a:rPr>
                <a:t>min</a:t>
              </a:r>
              <a:endParaRPr lang="el-GR" altLang="el-GR" sz="2000">
                <a:solidFill>
                  <a:schemeClr val="accent2"/>
                </a:solidFill>
              </a:endParaRPr>
            </a:p>
          </p:txBody>
        </p:sp>
        <p:sp>
          <p:nvSpPr>
            <p:cNvPr id="16398" name="Text Box 14"/>
            <p:cNvSpPr txBox="1">
              <a:spLocks noChangeArrowheads="1"/>
            </p:cNvSpPr>
            <p:nvPr/>
          </p:nvSpPr>
          <p:spPr bwMode="auto">
            <a:xfrm>
              <a:off x="2653" y="3430"/>
              <a:ext cx="771"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a:t>
              </a:r>
            </a:p>
          </p:txBody>
        </p:sp>
        <p:sp>
          <p:nvSpPr>
            <p:cNvPr id="16399" name="Text Box 15"/>
            <p:cNvSpPr txBox="1">
              <a:spLocks noChangeArrowheads="1"/>
            </p:cNvSpPr>
            <p:nvPr/>
          </p:nvSpPr>
          <p:spPr bwMode="auto">
            <a:xfrm>
              <a:off x="2108" y="3838"/>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Αποθήκευση - Έλεγχος</a:t>
              </a:r>
            </a:p>
          </p:txBody>
        </p:sp>
        <p:sp>
          <p:nvSpPr>
            <p:cNvPr id="16400" name="Line 16"/>
            <p:cNvSpPr>
              <a:spLocks noChangeShapeType="1"/>
            </p:cNvSpPr>
            <p:nvPr/>
          </p:nvSpPr>
          <p:spPr bwMode="auto">
            <a:xfrm>
              <a:off x="3016" y="43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1" name="Line 17"/>
            <p:cNvSpPr>
              <a:spLocks noChangeShapeType="1"/>
            </p:cNvSpPr>
            <p:nvPr/>
          </p:nvSpPr>
          <p:spPr bwMode="auto">
            <a:xfrm>
              <a:off x="3016" y="845"/>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2" name="Line 18"/>
            <p:cNvSpPr>
              <a:spLocks noChangeShapeType="1"/>
            </p:cNvSpPr>
            <p:nvPr/>
          </p:nvSpPr>
          <p:spPr bwMode="auto">
            <a:xfrm>
              <a:off x="3016" y="1253"/>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3" name="Line 19"/>
            <p:cNvSpPr>
              <a:spLocks noChangeShapeType="1"/>
            </p:cNvSpPr>
            <p:nvPr/>
          </p:nvSpPr>
          <p:spPr bwMode="auto">
            <a:xfrm>
              <a:off x="3016" y="1661"/>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4" name="Line 20"/>
            <p:cNvSpPr>
              <a:spLocks noChangeShapeType="1"/>
            </p:cNvSpPr>
            <p:nvPr/>
          </p:nvSpPr>
          <p:spPr bwMode="auto">
            <a:xfrm>
              <a:off x="3016" y="2069"/>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5" name="Line 21"/>
            <p:cNvSpPr>
              <a:spLocks noChangeShapeType="1"/>
            </p:cNvSpPr>
            <p:nvPr/>
          </p:nvSpPr>
          <p:spPr bwMode="auto">
            <a:xfrm>
              <a:off x="3016" y="2478"/>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6" name="Line 22"/>
            <p:cNvSpPr>
              <a:spLocks noChangeShapeType="1"/>
            </p:cNvSpPr>
            <p:nvPr/>
          </p:nvSpPr>
          <p:spPr bwMode="auto">
            <a:xfrm>
              <a:off x="3016" y="288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7" name="Line 23"/>
            <p:cNvSpPr>
              <a:spLocks noChangeShapeType="1"/>
            </p:cNvSpPr>
            <p:nvPr/>
          </p:nvSpPr>
          <p:spPr bwMode="auto">
            <a:xfrm>
              <a:off x="3016" y="3294"/>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8" name="Line 24"/>
            <p:cNvSpPr>
              <a:spLocks noChangeShapeType="1"/>
            </p:cNvSpPr>
            <p:nvPr/>
          </p:nvSpPr>
          <p:spPr bwMode="auto">
            <a:xfrm>
              <a:off x="3016" y="3702"/>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194443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841B092F-4A2A-4306-8EE9-07AA369E1EE1}" type="slidenum">
              <a:rPr lang="el-GR"/>
              <a:pPr>
                <a:defRPr/>
              </a:pPr>
              <a:t>12</a:t>
            </a:fld>
            <a:endParaRPr lang="el-GR"/>
          </a:p>
        </p:txBody>
      </p:sp>
      <p:sp>
        <p:nvSpPr>
          <p:cNvPr id="374789" name="Text Box 5"/>
          <p:cNvSpPr txBox="1">
            <a:spLocks noChangeArrowheads="1"/>
          </p:cNvSpPr>
          <p:nvPr/>
        </p:nvSpPr>
        <p:spPr bwMode="auto">
          <a:xfrm>
            <a:off x="761306" y="417513"/>
            <a:ext cx="4105275" cy="457200"/>
          </a:xfrm>
          <a:prstGeom prst="rect">
            <a:avLst/>
          </a:prstGeom>
          <a:noFill/>
          <a:ln w="9525">
            <a:noFill/>
            <a:miter lim="800000"/>
            <a:headEnd/>
            <a:tailEnd/>
          </a:ln>
          <a:effectLst/>
        </p:spPr>
        <p:txBody>
          <a:bodyPr>
            <a:spAutoFit/>
          </a:bodyPr>
          <a:lstStyle/>
          <a:p>
            <a:pPr>
              <a:spcBef>
                <a:spcPct val="50000"/>
              </a:spcBef>
              <a:defRPr/>
            </a:pPr>
            <a:r>
              <a:rPr lang="el-GR" sz="2400" b="1" dirty="0">
                <a:solidFill>
                  <a:schemeClr val="accent2"/>
                </a:solidFill>
                <a:effectLst>
                  <a:outerShdw blurRad="38100" dist="38100" dir="2700000" algn="tl">
                    <a:srgbClr val="C0C0C0"/>
                  </a:outerShdw>
                </a:effectLst>
              </a:rPr>
              <a:t>ΣΥΜΠΥΚΝΩΣΗ</a:t>
            </a:r>
          </a:p>
        </p:txBody>
      </p:sp>
      <p:sp>
        <p:nvSpPr>
          <p:cNvPr id="17414" name="Text Box 6"/>
          <p:cNvSpPr txBox="1">
            <a:spLocks noChangeArrowheads="1"/>
          </p:cNvSpPr>
          <p:nvPr/>
        </p:nvSpPr>
        <p:spPr bwMode="auto">
          <a:xfrm>
            <a:off x="581025" y="1556792"/>
            <a:ext cx="381635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Γίνεται με εξάτμιση μέρους του ύδατος σε ειδικές συσκευές εξάτμισης (</a:t>
            </a:r>
            <a:r>
              <a:rPr lang="en-US" altLang="el-GR" sz="2400" b="1" dirty="0">
                <a:solidFill>
                  <a:schemeClr val="accent2"/>
                </a:solidFill>
              </a:rPr>
              <a:t>evaporators</a:t>
            </a:r>
            <a:r>
              <a:rPr lang="en-US" altLang="el-GR" sz="2000" dirty="0">
                <a:solidFill>
                  <a:schemeClr val="accent2"/>
                </a:solidFill>
              </a:rPr>
              <a:t>), </a:t>
            </a:r>
            <a:r>
              <a:rPr lang="el-GR" altLang="el-GR" sz="2000" dirty="0">
                <a:solidFill>
                  <a:schemeClr val="accent2"/>
                </a:solidFill>
              </a:rPr>
              <a:t>που λειτουργούν σε τέτοιο κενό ώστε το γάλα να βράζει στους 50-60</a:t>
            </a:r>
            <a:r>
              <a:rPr lang="en-US" altLang="el-GR" sz="2000" dirty="0">
                <a:solidFill>
                  <a:schemeClr val="accent2"/>
                </a:solidFill>
              </a:rPr>
              <a:t>°C</a:t>
            </a:r>
            <a:r>
              <a:rPr lang="el-GR" altLang="el-GR" sz="2000" dirty="0">
                <a:solidFill>
                  <a:schemeClr val="accent2"/>
                </a:solidFill>
              </a:rPr>
              <a:t>. </a:t>
            </a:r>
          </a:p>
          <a:p>
            <a:pPr eaLnBrk="1" hangingPunct="1"/>
            <a:endParaRPr lang="el-GR" altLang="el-GR" sz="2000" dirty="0">
              <a:solidFill>
                <a:schemeClr val="accent2"/>
              </a:solidFill>
            </a:endParaRPr>
          </a:p>
          <a:p>
            <a:pPr eaLnBrk="1" hangingPunct="1"/>
            <a:r>
              <a:rPr lang="el-GR" altLang="el-GR" sz="2000" dirty="0">
                <a:solidFill>
                  <a:schemeClr val="accent2"/>
                </a:solidFill>
              </a:rPr>
              <a:t>Υπάρχουν διάφοροι τύποι </a:t>
            </a:r>
            <a:r>
              <a:rPr lang="el-GR" altLang="el-GR" sz="2000" dirty="0" err="1">
                <a:solidFill>
                  <a:schemeClr val="accent2"/>
                </a:solidFill>
              </a:rPr>
              <a:t>εξατμιστήρων</a:t>
            </a:r>
            <a:r>
              <a:rPr lang="el-GR" altLang="el-GR" sz="2000" dirty="0">
                <a:solidFill>
                  <a:schemeClr val="accent2"/>
                </a:solidFill>
              </a:rPr>
              <a:t> αλλά σήμερα χρησιμοποιούνται περισσότερο αυτοί του </a:t>
            </a:r>
            <a:r>
              <a:rPr lang="el-GR" altLang="el-GR" sz="2000" dirty="0" err="1">
                <a:solidFill>
                  <a:schemeClr val="accent2"/>
                </a:solidFill>
              </a:rPr>
              <a:t>πίπτοντος</a:t>
            </a:r>
            <a:r>
              <a:rPr lang="el-GR" altLang="el-GR" sz="2000" dirty="0">
                <a:solidFill>
                  <a:schemeClr val="accent2"/>
                </a:solidFill>
              </a:rPr>
              <a:t> φιλμ (</a:t>
            </a:r>
            <a:r>
              <a:rPr lang="en-US" altLang="el-GR" sz="2400" b="1" dirty="0">
                <a:solidFill>
                  <a:schemeClr val="accent2"/>
                </a:solidFill>
              </a:rPr>
              <a:t>falling film evaporators</a:t>
            </a:r>
            <a:r>
              <a:rPr lang="en-US" altLang="el-GR" sz="2000" dirty="0">
                <a:solidFill>
                  <a:schemeClr val="accent2"/>
                </a:solidFill>
              </a:rPr>
              <a:t>)</a:t>
            </a:r>
            <a:r>
              <a:rPr lang="el-GR" altLang="el-GR" sz="2000" dirty="0">
                <a:solidFill>
                  <a:schemeClr val="accent2"/>
                </a:solidFill>
              </a:rPr>
              <a:t>.</a:t>
            </a:r>
          </a:p>
        </p:txBody>
      </p:sp>
      <p:pic>
        <p:nvPicPr>
          <p:cNvPr id="174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001" y="188913"/>
            <a:ext cx="352901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9"/>
          <p:cNvSpPr txBox="1">
            <a:spLocks noChangeArrowheads="1"/>
          </p:cNvSpPr>
          <p:nvPr/>
        </p:nvSpPr>
        <p:spPr bwMode="auto">
          <a:xfrm>
            <a:off x="4355976" y="4149725"/>
            <a:ext cx="381635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b="1" dirty="0">
                <a:solidFill>
                  <a:schemeClr val="accent2"/>
                </a:solidFill>
              </a:rPr>
              <a:t>Γενική αρχή εξάτμισης</a:t>
            </a:r>
            <a:r>
              <a:rPr lang="el-GR" altLang="el-GR" sz="2000" dirty="0">
                <a:solidFill>
                  <a:schemeClr val="accent2"/>
                </a:solidFill>
              </a:rPr>
              <a:t>: </a:t>
            </a:r>
          </a:p>
          <a:p>
            <a:pPr eaLnBrk="1" hangingPunct="1">
              <a:spcBef>
                <a:spcPct val="50000"/>
              </a:spcBef>
            </a:pPr>
            <a:r>
              <a:rPr lang="el-GR" altLang="el-GR" sz="2000" dirty="0">
                <a:solidFill>
                  <a:schemeClr val="accent2"/>
                </a:solidFill>
              </a:rPr>
              <a:t>θερμός ατμός διαμέσου μιας επιφάνειας (</a:t>
            </a:r>
            <a:r>
              <a:rPr lang="el-GR" altLang="el-GR" sz="2000" dirty="0" err="1">
                <a:solidFill>
                  <a:schemeClr val="accent2"/>
                </a:solidFill>
              </a:rPr>
              <a:t>π.χ</a:t>
            </a:r>
            <a:r>
              <a:rPr lang="el-GR" altLang="el-GR" sz="2000" dirty="0">
                <a:solidFill>
                  <a:schemeClr val="accent2"/>
                </a:solidFill>
              </a:rPr>
              <a:t> πλάκα, σωλήνας) θερμαίνει το γάλα και το νερό του γάλακτος εξατμίζεται.</a:t>
            </a:r>
          </a:p>
        </p:txBody>
      </p:sp>
      <p:sp>
        <p:nvSpPr>
          <p:cNvPr id="17417" name="Text Box 10"/>
          <p:cNvSpPr txBox="1">
            <a:spLocks noChangeArrowheads="1"/>
          </p:cNvSpPr>
          <p:nvPr/>
        </p:nvSpPr>
        <p:spPr bwMode="auto">
          <a:xfrm>
            <a:off x="4356497" y="855117"/>
            <a:ext cx="1079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l-GR" sz="2000">
                <a:solidFill>
                  <a:schemeClr val="accent2"/>
                </a:solidFill>
              </a:rPr>
              <a:t>Θερμός ατμός</a:t>
            </a:r>
          </a:p>
        </p:txBody>
      </p:sp>
      <p:sp>
        <p:nvSpPr>
          <p:cNvPr id="17418" name="Text Box 11"/>
          <p:cNvSpPr txBox="1">
            <a:spLocks noChangeArrowheads="1"/>
          </p:cNvSpPr>
          <p:nvPr/>
        </p:nvSpPr>
        <p:spPr bwMode="auto">
          <a:xfrm>
            <a:off x="6085284" y="351880"/>
            <a:ext cx="79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l-GR" sz="2000">
                <a:solidFill>
                  <a:schemeClr val="accent2"/>
                </a:solidFill>
              </a:rPr>
              <a:t>Γάλα</a:t>
            </a:r>
          </a:p>
        </p:txBody>
      </p:sp>
      <p:sp>
        <p:nvSpPr>
          <p:cNvPr id="17419" name="Text Box 12"/>
          <p:cNvSpPr txBox="1">
            <a:spLocks noChangeArrowheads="1"/>
          </p:cNvSpPr>
          <p:nvPr/>
        </p:nvSpPr>
        <p:spPr bwMode="auto">
          <a:xfrm>
            <a:off x="6444059" y="855117"/>
            <a:ext cx="158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l-GR" sz="2000" dirty="0">
                <a:solidFill>
                  <a:schemeClr val="accent2"/>
                </a:solidFill>
              </a:rPr>
              <a:t>Νερό που εξατμίζεται</a:t>
            </a:r>
          </a:p>
        </p:txBody>
      </p:sp>
      <p:sp>
        <p:nvSpPr>
          <p:cNvPr id="12"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907264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9D3A75A9-DF3F-4093-B806-165246CB3C7F}" type="slidenum">
              <a:rPr lang="el-GR"/>
              <a:pPr>
                <a:defRPr/>
              </a:pPr>
              <a:t>13</a:t>
            </a:fld>
            <a:endParaRPr lang="el-GR"/>
          </a:p>
        </p:txBody>
      </p:sp>
      <p:sp>
        <p:nvSpPr>
          <p:cNvPr id="18437" name="Text Box 5"/>
          <p:cNvSpPr txBox="1">
            <a:spLocks noChangeArrowheads="1"/>
          </p:cNvSpPr>
          <p:nvPr/>
        </p:nvSpPr>
        <p:spPr bwMode="auto">
          <a:xfrm>
            <a:off x="467544" y="309086"/>
            <a:ext cx="288049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Οι </a:t>
            </a:r>
            <a:r>
              <a:rPr lang="el-GR" altLang="el-GR" sz="2000" dirty="0" err="1">
                <a:solidFill>
                  <a:schemeClr val="accent2"/>
                </a:solidFill>
              </a:rPr>
              <a:t>εξατμιστήρες</a:t>
            </a:r>
            <a:r>
              <a:rPr lang="el-GR" altLang="el-GR" sz="2000" dirty="0">
                <a:solidFill>
                  <a:schemeClr val="accent2"/>
                </a:solidFill>
              </a:rPr>
              <a:t> μπορεί να είναι:</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 απλής</a:t>
            </a:r>
          </a:p>
          <a:p>
            <a:pPr eaLnBrk="1" hangingPunct="1">
              <a:buFontTx/>
              <a:buChar char="•"/>
            </a:pPr>
            <a:r>
              <a:rPr lang="el-GR" altLang="el-GR" sz="2000" dirty="0">
                <a:solidFill>
                  <a:schemeClr val="accent2"/>
                </a:solidFill>
              </a:rPr>
              <a:t> διπλής</a:t>
            </a:r>
          </a:p>
          <a:p>
            <a:pPr eaLnBrk="1" hangingPunct="1">
              <a:buFontTx/>
              <a:buChar char="•"/>
            </a:pPr>
            <a:r>
              <a:rPr lang="el-GR" altLang="el-GR" sz="2000" dirty="0">
                <a:solidFill>
                  <a:schemeClr val="accent2"/>
                </a:solidFill>
              </a:rPr>
              <a:t> τριπλής</a:t>
            </a:r>
          </a:p>
          <a:p>
            <a:pPr eaLnBrk="1" hangingPunct="1"/>
            <a:endParaRPr lang="el-GR" altLang="el-GR" sz="2000" dirty="0">
              <a:solidFill>
                <a:schemeClr val="accent2"/>
              </a:solidFill>
            </a:endParaRPr>
          </a:p>
          <a:p>
            <a:pPr eaLnBrk="1" hangingPunct="1"/>
            <a:r>
              <a:rPr lang="el-GR" altLang="el-GR" sz="2000" dirty="0">
                <a:solidFill>
                  <a:schemeClr val="accent2"/>
                </a:solidFill>
              </a:rPr>
              <a:t>δράσεως (φάσεως) με σκοπό την </a:t>
            </a:r>
            <a:r>
              <a:rPr lang="el-GR" altLang="el-GR" sz="2000" b="1" dirty="0">
                <a:solidFill>
                  <a:schemeClr val="accent2"/>
                </a:solidFill>
              </a:rPr>
              <a:t>εξοικονόμηση ενέργειας</a:t>
            </a:r>
            <a:r>
              <a:rPr lang="el-GR" altLang="el-GR" sz="2000" dirty="0">
                <a:solidFill>
                  <a:schemeClr val="accent2"/>
                </a:solidFill>
              </a:rPr>
              <a:t> αφού οι ατμοί που παράγονται από την πρώτη μονάδα χρησιμοποιούνται για τη θέρμανση του γάλακτος στη δεύτερη μονάδα </a:t>
            </a:r>
            <a:r>
              <a:rPr lang="el-GR" altLang="el-GR" sz="2000" dirty="0" err="1">
                <a:solidFill>
                  <a:schemeClr val="accent2"/>
                </a:solidFill>
              </a:rPr>
              <a:t>κ.ο.κ</a:t>
            </a:r>
            <a:r>
              <a:rPr lang="el-GR" altLang="el-GR" sz="2000" dirty="0">
                <a:solidFill>
                  <a:schemeClr val="accent2"/>
                </a:solidFill>
              </a:rPr>
              <a:t>.</a:t>
            </a:r>
          </a:p>
        </p:txBody>
      </p:sp>
      <p:sp>
        <p:nvSpPr>
          <p:cNvPr id="18438" name="Text Box 19"/>
          <p:cNvSpPr txBox="1">
            <a:spLocks noChangeArrowheads="1"/>
          </p:cNvSpPr>
          <p:nvPr/>
        </p:nvSpPr>
        <p:spPr bwMode="auto">
          <a:xfrm>
            <a:off x="2951857" y="5383213"/>
            <a:ext cx="55086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1. Ακροφύσιο (διασπορά γάλακτος)</a:t>
            </a:r>
          </a:p>
          <a:p>
            <a:pPr eaLnBrk="1" hangingPunct="1"/>
            <a:r>
              <a:rPr lang="el-GR" altLang="el-GR" sz="2000">
                <a:solidFill>
                  <a:schemeClr val="accent2"/>
                </a:solidFill>
              </a:rPr>
              <a:t>3. Ατμός θέρμανσης</a:t>
            </a:r>
          </a:p>
          <a:p>
            <a:pPr eaLnBrk="1" hangingPunct="1"/>
            <a:r>
              <a:rPr lang="el-GR" altLang="el-GR" sz="2000">
                <a:solidFill>
                  <a:schemeClr val="accent2"/>
                </a:solidFill>
              </a:rPr>
              <a:t>6. Νερό (ατμός) που απομακρύνεται</a:t>
            </a:r>
          </a:p>
        </p:txBody>
      </p:sp>
      <p:sp>
        <p:nvSpPr>
          <p:cNvPr id="18439" name="Text Box 20"/>
          <p:cNvSpPr txBox="1">
            <a:spLocks noChangeArrowheads="1"/>
          </p:cNvSpPr>
          <p:nvPr/>
        </p:nvSpPr>
        <p:spPr bwMode="auto">
          <a:xfrm>
            <a:off x="2951857" y="4986338"/>
            <a:ext cx="58525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000" b="1" dirty="0" err="1">
                <a:solidFill>
                  <a:schemeClr val="accent2"/>
                </a:solidFill>
              </a:rPr>
              <a:t>Εξατμιστήρας</a:t>
            </a:r>
            <a:r>
              <a:rPr lang="el-GR" altLang="el-GR" sz="2000" b="1" dirty="0">
                <a:solidFill>
                  <a:schemeClr val="accent2"/>
                </a:solidFill>
              </a:rPr>
              <a:t> </a:t>
            </a:r>
            <a:r>
              <a:rPr lang="el-GR" altLang="el-GR" sz="2000" b="1" dirty="0" err="1">
                <a:solidFill>
                  <a:schemeClr val="accent2"/>
                </a:solidFill>
              </a:rPr>
              <a:t>πίπτοντος</a:t>
            </a:r>
            <a:r>
              <a:rPr lang="el-GR" altLang="el-GR" sz="2000" b="1" dirty="0">
                <a:solidFill>
                  <a:schemeClr val="accent2"/>
                </a:solidFill>
              </a:rPr>
              <a:t> φιλμ απλής δράσης</a:t>
            </a:r>
          </a:p>
        </p:txBody>
      </p:sp>
      <p:grpSp>
        <p:nvGrpSpPr>
          <p:cNvPr id="18440" name="Group 30"/>
          <p:cNvGrpSpPr>
            <a:grpSpLocks/>
          </p:cNvGrpSpPr>
          <p:nvPr/>
        </p:nvGrpSpPr>
        <p:grpSpPr bwMode="auto">
          <a:xfrm>
            <a:off x="3059483" y="309086"/>
            <a:ext cx="5744891" cy="4460929"/>
            <a:chOff x="1814" y="108"/>
            <a:chExt cx="3924" cy="3047"/>
          </a:xfrm>
        </p:grpSpPr>
        <p:pic>
          <p:nvPicPr>
            <p:cNvPr id="1844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 y="108"/>
              <a:ext cx="3470" cy="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2" name="Group 29"/>
            <p:cNvGrpSpPr>
              <a:grpSpLocks/>
            </p:cNvGrpSpPr>
            <p:nvPr/>
          </p:nvGrpSpPr>
          <p:grpSpPr bwMode="auto">
            <a:xfrm>
              <a:off x="1814" y="151"/>
              <a:ext cx="3924" cy="3004"/>
              <a:chOff x="1814" y="151"/>
              <a:chExt cx="3924" cy="3004"/>
            </a:xfrm>
          </p:grpSpPr>
          <p:sp>
            <p:nvSpPr>
              <p:cNvPr id="18443" name="Oval 17"/>
              <p:cNvSpPr>
                <a:spLocks noChangeArrowheads="1"/>
              </p:cNvSpPr>
              <p:nvPr/>
            </p:nvSpPr>
            <p:spPr bwMode="auto">
              <a:xfrm>
                <a:off x="2767" y="255"/>
                <a:ext cx="771" cy="816"/>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8444" name="Text Box 13"/>
              <p:cNvSpPr txBox="1">
                <a:spLocks noChangeArrowheads="1"/>
              </p:cNvSpPr>
              <p:nvPr/>
            </p:nvSpPr>
            <p:spPr bwMode="auto">
              <a:xfrm>
                <a:off x="1814" y="210"/>
                <a:ext cx="908"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Είσοδος γάλακτος</a:t>
                </a:r>
              </a:p>
            </p:txBody>
          </p:sp>
          <p:sp>
            <p:nvSpPr>
              <p:cNvPr id="18445" name="Text Box 14"/>
              <p:cNvSpPr txBox="1">
                <a:spLocks noChangeArrowheads="1"/>
              </p:cNvSpPr>
              <p:nvPr/>
            </p:nvSpPr>
            <p:spPr bwMode="auto">
              <a:xfrm>
                <a:off x="3402" y="1220"/>
                <a:ext cx="77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Έξοδος ατμού</a:t>
                </a:r>
              </a:p>
            </p:txBody>
          </p:sp>
          <p:sp>
            <p:nvSpPr>
              <p:cNvPr id="18446" name="Text Box 15"/>
              <p:cNvSpPr txBox="1">
                <a:spLocks noChangeArrowheads="1"/>
              </p:cNvSpPr>
              <p:nvPr/>
            </p:nvSpPr>
            <p:spPr bwMode="auto">
              <a:xfrm>
                <a:off x="1951" y="2671"/>
                <a:ext cx="2313"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Έξοδος </a:t>
                </a:r>
              </a:p>
              <a:p>
                <a:pPr eaLnBrk="1" hangingPunct="1"/>
                <a:r>
                  <a:rPr lang="el-GR" altLang="el-GR" sz="2000" dirty="0" smtClean="0">
                    <a:solidFill>
                      <a:schemeClr val="accent2"/>
                    </a:solidFill>
                  </a:rPr>
                  <a:t>Συμπυκνωμένο προϊόντος</a:t>
                </a:r>
                <a:endParaRPr lang="el-GR" altLang="el-GR" sz="2000" dirty="0">
                  <a:solidFill>
                    <a:schemeClr val="accent2"/>
                  </a:solidFill>
                </a:endParaRPr>
              </a:p>
            </p:txBody>
          </p:sp>
          <p:sp>
            <p:nvSpPr>
              <p:cNvPr id="18447" name="Text Box 16"/>
              <p:cNvSpPr txBox="1">
                <a:spLocks noChangeArrowheads="1"/>
              </p:cNvSpPr>
              <p:nvPr/>
            </p:nvSpPr>
            <p:spPr bwMode="auto">
              <a:xfrm>
                <a:off x="3538" y="313"/>
                <a:ext cx="77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Είσοδος ατμού</a:t>
                </a:r>
              </a:p>
            </p:txBody>
          </p:sp>
          <p:pic>
            <p:nvPicPr>
              <p:cNvPr id="1844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 y="151"/>
                <a:ext cx="112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0898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0D74C96A-840F-494F-A08E-6CE49D7B99B8}" type="slidenum">
              <a:rPr lang="el-GR"/>
              <a:pPr>
                <a:defRPr/>
              </a:pPr>
              <a:t>14</a:t>
            </a:fld>
            <a:endParaRPr lang="el-GR"/>
          </a:p>
        </p:txBody>
      </p:sp>
      <p:sp>
        <p:nvSpPr>
          <p:cNvPr id="19461" name="Text Box 7"/>
          <p:cNvSpPr txBox="1">
            <a:spLocks noChangeArrowheads="1"/>
          </p:cNvSpPr>
          <p:nvPr/>
        </p:nvSpPr>
        <p:spPr bwMode="auto">
          <a:xfrm>
            <a:off x="467544" y="404813"/>
            <a:ext cx="82089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χρησιμοποίηση όμως πολλών </a:t>
            </a:r>
            <a:r>
              <a:rPr lang="el-GR" altLang="el-GR" sz="2000" dirty="0" err="1">
                <a:solidFill>
                  <a:schemeClr val="accent2"/>
                </a:solidFill>
              </a:rPr>
              <a:t>εξατμιστήρων</a:t>
            </a:r>
            <a:r>
              <a:rPr lang="el-GR" altLang="el-GR" sz="2000" dirty="0">
                <a:solidFill>
                  <a:schemeClr val="accent2"/>
                </a:solidFill>
              </a:rPr>
              <a:t> σε σειρά </a:t>
            </a:r>
            <a:r>
              <a:rPr lang="el-GR" altLang="el-GR" sz="2000" b="1" dirty="0">
                <a:solidFill>
                  <a:schemeClr val="accent2"/>
                </a:solidFill>
              </a:rPr>
              <a:t>δεν μπορεί να είναι απεριόριστη</a:t>
            </a:r>
            <a:r>
              <a:rPr lang="el-GR" altLang="el-GR" sz="2000" dirty="0">
                <a:solidFill>
                  <a:schemeClr val="accent2"/>
                </a:solidFill>
              </a:rPr>
              <a:t> γιατί οι εγκαταστάσεις από ένα σημείο και μετά είναι δαπανηρές, ενώ οι υδρατμοί δεν έχουν απεριόριστη θερμαντική ικανότητα. Συνήθως οι βιομηχανίες γάλακτος χρησιμοποιούν </a:t>
            </a:r>
            <a:r>
              <a:rPr lang="el-GR" altLang="el-GR" sz="2000" b="1" dirty="0">
                <a:solidFill>
                  <a:schemeClr val="accent2"/>
                </a:solidFill>
              </a:rPr>
              <a:t>2 ή 3 μονάδες συμπύκνωσης</a:t>
            </a:r>
            <a:r>
              <a:rPr lang="el-GR" altLang="el-GR" sz="2000" dirty="0">
                <a:solidFill>
                  <a:schemeClr val="accent2"/>
                </a:solidFill>
              </a:rPr>
              <a:t>.</a:t>
            </a:r>
          </a:p>
        </p:txBody>
      </p:sp>
      <p:pic>
        <p:nvPicPr>
          <p:cNvPr id="1946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2077813"/>
            <a:ext cx="6048672" cy="426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0"/>
          <p:cNvSpPr txBox="1">
            <a:spLocks noChangeArrowheads="1"/>
          </p:cNvSpPr>
          <p:nvPr/>
        </p:nvSpPr>
        <p:spPr bwMode="auto">
          <a:xfrm>
            <a:off x="562794" y="2420938"/>
            <a:ext cx="23050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1. Ατμός</a:t>
            </a:r>
          </a:p>
          <a:p>
            <a:pPr eaLnBrk="1" hangingPunct="1"/>
            <a:r>
              <a:rPr lang="el-GR" altLang="el-GR" sz="2000" dirty="0">
                <a:solidFill>
                  <a:schemeClr val="accent2"/>
                </a:solidFill>
              </a:rPr>
              <a:t>2.Αντλία κενού</a:t>
            </a:r>
          </a:p>
          <a:p>
            <a:pPr eaLnBrk="1" hangingPunct="1"/>
            <a:r>
              <a:rPr lang="el-GR" altLang="el-GR" sz="2000" dirty="0">
                <a:solidFill>
                  <a:schemeClr val="accent2"/>
                </a:solidFill>
              </a:rPr>
              <a:t>3. Μηχανικός συμπιεστής ατμού</a:t>
            </a:r>
          </a:p>
          <a:p>
            <a:pPr eaLnBrk="1" hangingPunct="1"/>
            <a:r>
              <a:rPr lang="el-GR" altLang="el-GR" sz="2000" dirty="0">
                <a:solidFill>
                  <a:schemeClr val="accent2"/>
                </a:solidFill>
              </a:rPr>
              <a:t>4. 1</a:t>
            </a:r>
            <a:r>
              <a:rPr lang="el-GR" altLang="el-GR" sz="2000" baseline="30000" dirty="0">
                <a:solidFill>
                  <a:schemeClr val="accent2"/>
                </a:solidFill>
              </a:rPr>
              <a:t>η</a:t>
            </a:r>
            <a:r>
              <a:rPr lang="el-GR" altLang="el-GR" sz="2000" dirty="0">
                <a:solidFill>
                  <a:schemeClr val="accent2"/>
                </a:solidFill>
              </a:rPr>
              <a:t> δράση</a:t>
            </a:r>
          </a:p>
          <a:p>
            <a:pPr eaLnBrk="1" hangingPunct="1"/>
            <a:r>
              <a:rPr lang="el-GR" altLang="el-GR" sz="2000" dirty="0">
                <a:solidFill>
                  <a:schemeClr val="accent2"/>
                </a:solidFill>
              </a:rPr>
              <a:t>5. 2</a:t>
            </a:r>
            <a:r>
              <a:rPr lang="el-GR" altLang="el-GR" sz="2000" baseline="30000" dirty="0">
                <a:solidFill>
                  <a:schemeClr val="accent2"/>
                </a:solidFill>
              </a:rPr>
              <a:t>η</a:t>
            </a:r>
            <a:r>
              <a:rPr lang="el-GR" altLang="el-GR" sz="2000" dirty="0">
                <a:solidFill>
                  <a:schemeClr val="accent2"/>
                </a:solidFill>
              </a:rPr>
              <a:t> δράση</a:t>
            </a:r>
          </a:p>
          <a:p>
            <a:pPr eaLnBrk="1" hangingPunct="1"/>
            <a:r>
              <a:rPr lang="el-GR" altLang="el-GR" sz="2000" dirty="0">
                <a:solidFill>
                  <a:schemeClr val="accent2"/>
                </a:solidFill>
              </a:rPr>
              <a:t>6. 3</a:t>
            </a:r>
            <a:r>
              <a:rPr lang="el-GR" altLang="el-GR" sz="2000" baseline="30000" dirty="0">
                <a:solidFill>
                  <a:schemeClr val="accent2"/>
                </a:solidFill>
              </a:rPr>
              <a:t>η</a:t>
            </a:r>
            <a:r>
              <a:rPr lang="el-GR" altLang="el-GR" sz="2000" dirty="0">
                <a:solidFill>
                  <a:schemeClr val="accent2"/>
                </a:solidFill>
              </a:rPr>
              <a:t> δράση</a:t>
            </a:r>
          </a:p>
          <a:p>
            <a:pPr eaLnBrk="1" hangingPunct="1"/>
            <a:r>
              <a:rPr lang="el-GR" altLang="el-GR" sz="2000" dirty="0">
                <a:solidFill>
                  <a:schemeClr val="accent2"/>
                </a:solidFill>
              </a:rPr>
              <a:t>7.Διαχωριστήρας ατμού</a:t>
            </a:r>
          </a:p>
          <a:p>
            <a:pPr eaLnBrk="1" hangingPunct="1"/>
            <a:r>
              <a:rPr lang="el-GR" altLang="el-GR" sz="2000" dirty="0">
                <a:solidFill>
                  <a:schemeClr val="accent2"/>
                </a:solidFill>
              </a:rPr>
              <a:t>8,9.Προθέρμανση προϊόντος σε </a:t>
            </a:r>
            <a:r>
              <a:rPr lang="el-GR" altLang="el-GR" sz="2000" dirty="0" err="1">
                <a:solidFill>
                  <a:schemeClr val="accent2"/>
                </a:solidFill>
              </a:rPr>
              <a:t>εναλλάκτες</a:t>
            </a:r>
            <a:endParaRPr lang="el-GR" altLang="el-GR" sz="2000" dirty="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4255787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FEA72194-92EA-4F98-9622-3D4084597ACB}" type="slidenum">
              <a:rPr lang="el-GR"/>
              <a:pPr>
                <a:defRPr/>
              </a:pPr>
              <a:t>15</a:t>
            </a:fld>
            <a:endParaRPr lang="el-GR"/>
          </a:p>
        </p:txBody>
      </p:sp>
      <p:grpSp>
        <p:nvGrpSpPr>
          <p:cNvPr id="20485" name="Group 7"/>
          <p:cNvGrpSpPr>
            <a:grpSpLocks/>
          </p:cNvGrpSpPr>
          <p:nvPr/>
        </p:nvGrpSpPr>
        <p:grpSpPr bwMode="auto">
          <a:xfrm>
            <a:off x="1042988" y="260350"/>
            <a:ext cx="6842125" cy="6257925"/>
            <a:chOff x="839" y="164"/>
            <a:chExt cx="4310" cy="3942"/>
          </a:xfrm>
        </p:grpSpPr>
        <p:sp>
          <p:nvSpPr>
            <p:cNvPr id="20486" name="Text Box 8"/>
            <p:cNvSpPr txBox="1">
              <a:spLocks noChangeArrowheads="1"/>
            </p:cNvSpPr>
            <p:nvPr/>
          </p:nvSpPr>
          <p:spPr bwMode="auto">
            <a:xfrm>
              <a:off x="1882" y="164"/>
              <a:ext cx="2313"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Ποιοτικός έλεγχος γάλακτος</a:t>
              </a:r>
            </a:p>
          </p:txBody>
        </p:sp>
        <p:sp>
          <p:nvSpPr>
            <p:cNvPr id="20487" name="Text Box 9"/>
            <p:cNvSpPr txBox="1">
              <a:spLocks noChangeArrowheads="1"/>
            </p:cNvSpPr>
            <p:nvPr/>
          </p:nvSpPr>
          <p:spPr bwMode="auto">
            <a:xfrm>
              <a:off x="2381" y="572"/>
              <a:ext cx="127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Τυποποίηση</a:t>
              </a:r>
            </a:p>
          </p:txBody>
        </p:sp>
        <p:sp>
          <p:nvSpPr>
            <p:cNvPr id="20488" name="Text Box 10"/>
            <p:cNvSpPr txBox="1">
              <a:spLocks noChangeArrowheads="1"/>
            </p:cNvSpPr>
            <p:nvPr/>
          </p:nvSpPr>
          <p:spPr bwMode="auto">
            <a:xfrm>
              <a:off x="1791" y="981"/>
              <a:ext cx="249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Προθέρμανση</a:t>
              </a:r>
              <a:r>
                <a:rPr lang="en-US" altLang="el-GR" sz="1600">
                  <a:solidFill>
                    <a:schemeClr val="accent2"/>
                  </a:solidFill>
                </a:rPr>
                <a:t> </a:t>
              </a:r>
              <a:r>
                <a:rPr lang="el-GR" altLang="el-GR" sz="2000">
                  <a:solidFill>
                    <a:schemeClr val="accent2"/>
                  </a:solidFill>
                </a:rPr>
                <a:t>100-120</a:t>
              </a:r>
              <a:r>
                <a:rPr lang="en-US" altLang="el-GR" sz="2000">
                  <a:solidFill>
                    <a:schemeClr val="accent2"/>
                  </a:solidFill>
                </a:rPr>
                <a:t>°C</a:t>
              </a:r>
              <a:r>
                <a:rPr lang="el-GR" altLang="el-GR" sz="2000">
                  <a:solidFill>
                    <a:schemeClr val="accent2"/>
                  </a:solidFill>
                </a:rPr>
                <a:t>/1-3</a:t>
              </a:r>
              <a:r>
                <a:rPr lang="en-US" altLang="el-GR" sz="2000">
                  <a:solidFill>
                    <a:schemeClr val="accent2"/>
                  </a:solidFill>
                </a:rPr>
                <a:t>min</a:t>
              </a:r>
              <a:endParaRPr lang="el-GR" altLang="el-GR" sz="2000">
                <a:solidFill>
                  <a:schemeClr val="accent2"/>
                </a:solidFill>
              </a:endParaRPr>
            </a:p>
          </p:txBody>
        </p:sp>
        <p:sp>
          <p:nvSpPr>
            <p:cNvPr id="20489" name="Text Box 11"/>
            <p:cNvSpPr txBox="1">
              <a:spLocks noChangeArrowheads="1"/>
            </p:cNvSpPr>
            <p:nvPr/>
          </p:nvSpPr>
          <p:spPr bwMode="auto">
            <a:xfrm>
              <a:off x="2109" y="1389"/>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Συμπύκνωση</a:t>
              </a:r>
              <a:r>
                <a:rPr lang="en-US" altLang="el-GR" sz="2000">
                  <a:solidFill>
                    <a:schemeClr val="accent2"/>
                  </a:solidFill>
                </a:rPr>
                <a:t> </a:t>
              </a:r>
              <a:r>
                <a:rPr lang="el-GR" altLang="el-GR" sz="2000">
                  <a:solidFill>
                    <a:schemeClr val="accent2"/>
                  </a:solidFill>
                </a:rPr>
                <a:t>50-60</a:t>
              </a:r>
              <a:r>
                <a:rPr lang="en-US" altLang="el-GR" sz="2000">
                  <a:solidFill>
                    <a:schemeClr val="accent2"/>
                  </a:solidFill>
                </a:rPr>
                <a:t>°C</a:t>
              </a:r>
              <a:endParaRPr lang="el-GR" altLang="el-GR" sz="2000">
                <a:solidFill>
                  <a:schemeClr val="accent2"/>
                </a:solidFill>
              </a:endParaRPr>
            </a:p>
          </p:txBody>
        </p:sp>
        <p:sp>
          <p:nvSpPr>
            <p:cNvPr id="20490" name="Text Box 12"/>
            <p:cNvSpPr txBox="1">
              <a:spLocks noChangeArrowheads="1"/>
            </p:cNvSpPr>
            <p:nvPr/>
          </p:nvSpPr>
          <p:spPr bwMode="auto">
            <a:xfrm>
              <a:off x="1791" y="1797"/>
              <a:ext cx="2404" cy="268"/>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Ομογενοποίηση 125-2</a:t>
              </a:r>
              <a:r>
                <a:rPr lang="en-US" altLang="el-GR" sz="2000">
                  <a:solidFill>
                    <a:schemeClr val="accent2"/>
                  </a:solidFill>
                </a:rPr>
                <a:t>5</a:t>
              </a:r>
              <a:r>
                <a:rPr lang="el-GR" altLang="el-GR" sz="2000">
                  <a:solidFill>
                    <a:schemeClr val="accent2"/>
                  </a:solidFill>
                </a:rPr>
                <a:t>0</a:t>
              </a:r>
              <a:r>
                <a:rPr lang="en-US" altLang="el-GR" sz="2000">
                  <a:solidFill>
                    <a:schemeClr val="accent2"/>
                  </a:solidFill>
                </a:rPr>
                <a:t>bar</a:t>
              </a:r>
              <a:endParaRPr lang="el-GR" altLang="el-GR" sz="2000">
                <a:solidFill>
                  <a:schemeClr val="accent2"/>
                </a:solidFill>
              </a:endParaRPr>
            </a:p>
          </p:txBody>
        </p:sp>
        <p:sp>
          <p:nvSpPr>
            <p:cNvPr id="20491" name="Text Box 13"/>
            <p:cNvSpPr txBox="1">
              <a:spLocks noChangeArrowheads="1"/>
            </p:cNvSpPr>
            <p:nvPr/>
          </p:nvSpPr>
          <p:spPr bwMode="auto">
            <a:xfrm>
              <a:off x="839" y="2205"/>
              <a:ext cx="431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 (Δοκιμαστική αποστείρωση δείγματος – Προσθετικά)</a:t>
              </a:r>
            </a:p>
          </p:txBody>
        </p:sp>
        <p:sp>
          <p:nvSpPr>
            <p:cNvPr id="20492" name="Text Box 14"/>
            <p:cNvSpPr txBox="1">
              <a:spLocks noChangeArrowheads="1"/>
            </p:cNvSpPr>
            <p:nvPr/>
          </p:nvSpPr>
          <p:spPr bwMode="auto">
            <a:xfrm>
              <a:off x="2471" y="2614"/>
              <a:ext cx="1089"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Εγκυτίωση</a:t>
              </a:r>
            </a:p>
          </p:txBody>
        </p:sp>
        <p:sp>
          <p:nvSpPr>
            <p:cNvPr id="20493" name="Text Box 15"/>
            <p:cNvSpPr txBox="1">
              <a:spLocks noChangeArrowheads="1"/>
            </p:cNvSpPr>
            <p:nvPr/>
          </p:nvSpPr>
          <p:spPr bwMode="auto">
            <a:xfrm>
              <a:off x="1429" y="3022"/>
              <a:ext cx="317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Αποστείρωση 115-118</a:t>
              </a:r>
              <a:r>
                <a:rPr lang="en-US" altLang="el-GR" sz="2000">
                  <a:solidFill>
                    <a:schemeClr val="accent2"/>
                  </a:solidFill>
                </a:rPr>
                <a:t>°C</a:t>
              </a:r>
              <a:r>
                <a:rPr lang="el-GR" altLang="el-GR" sz="2000">
                  <a:solidFill>
                    <a:schemeClr val="accent2"/>
                  </a:solidFill>
                </a:rPr>
                <a:t>/10-15</a:t>
              </a:r>
              <a:r>
                <a:rPr lang="en-US" altLang="el-GR" sz="2000">
                  <a:solidFill>
                    <a:schemeClr val="accent2"/>
                  </a:solidFill>
                </a:rPr>
                <a:t>min</a:t>
              </a:r>
              <a:endParaRPr lang="el-GR" altLang="el-GR" sz="2000">
                <a:solidFill>
                  <a:schemeClr val="accent2"/>
                </a:solidFill>
              </a:endParaRPr>
            </a:p>
          </p:txBody>
        </p:sp>
        <p:sp>
          <p:nvSpPr>
            <p:cNvPr id="20494" name="Text Box 16"/>
            <p:cNvSpPr txBox="1">
              <a:spLocks noChangeArrowheads="1"/>
            </p:cNvSpPr>
            <p:nvPr/>
          </p:nvSpPr>
          <p:spPr bwMode="auto">
            <a:xfrm>
              <a:off x="2653" y="3430"/>
              <a:ext cx="771"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solidFill>
                    <a:schemeClr val="accent2"/>
                  </a:solidFill>
                </a:rPr>
                <a:t>Ψύξη</a:t>
              </a:r>
            </a:p>
          </p:txBody>
        </p:sp>
        <p:sp>
          <p:nvSpPr>
            <p:cNvPr id="20495" name="Text Box 17"/>
            <p:cNvSpPr txBox="1">
              <a:spLocks noChangeArrowheads="1"/>
            </p:cNvSpPr>
            <p:nvPr/>
          </p:nvSpPr>
          <p:spPr bwMode="auto">
            <a:xfrm>
              <a:off x="2108" y="3838"/>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Αποθήκευση - Έλεγχος</a:t>
              </a:r>
            </a:p>
          </p:txBody>
        </p:sp>
        <p:sp>
          <p:nvSpPr>
            <p:cNvPr id="20496" name="Line 18"/>
            <p:cNvSpPr>
              <a:spLocks noChangeShapeType="1"/>
            </p:cNvSpPr>
            <p:nvPr/>
          </p:nvSpPr>
          <p:spPr bwMode="auto">
            <a:xfrm>
              <a:off x="3016" y="43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97" name="Line 19"/>
            <p:cNvSpPr>
              <a:spLocks noChangeShapeType="1"/>
            </p:cNvSpPr>
            <p:nvPr/>
          </p:nvSpPr>
          <p:spPr bwMode="auto">
            <a:xfrm>
              <a:off x="3016" y="845"/>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98" name="Line 20"/>
            <p:cNvSpPr>
              <a:spLocks noChangeShapeType="1"/>
            </p:cNvSpPr>
            <p:nvPr/>
          </p:nvSpPr>
          <p:spPr bwMode="auto">
            <a:xfrm>
              <a:off x="3016" y="1253"/>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99" name="Line 21"/>
            <p:cNvSpPr>
              <a:spLocks noChangeShapeType="1"/>
            </p:cNvSpPr>
            <p:nvPr/>
          </p:nvSpPr>
          <p:spPr bwMode="auto">
            <a:xfrm>
              <a:off x="3016" y="1661"/>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00" name="Line 22"/>
            <p:cNvSpPr>
              <a:spLocks noChangeShapeType="1"/>
            </p:cNvSpPr>
            <p:nvPr/>
          </p:nvSpPr>
          <p:spPr bwMode="auto">
            <a:xfrm>
              <a:off x="3016" y="2069"/>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01" name="Line 23"/>
            <p:cNvSpPr>
              <a:spLocks noChangeShapeType="1"/>
            </p:cNvSpPr>
            <p:nvPr/>
          </p:nvSpPr>
          <p:spPr bwMode="auto">
            <a:xfrm>
              <a:off x="3016" y="2478"/>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02" name="Line 24"/>
            <p:cNvSpPr>
              <a:spLocks noChangeShapeType="1"/>
            </p:cNvSpPr>
            <p:nvPr/>
          </p:nvSpPr>
          <p:spPr bwMode="auto">
            <a:xfrm>
              <a:off x="3016" y="288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03" name="Line 25"/>
            <p:cNvSpPr>
              <a:spLocks noChangeShapeType="1"/>
            </p:cNvSpPr>
            <p:nvPr/>
          </p:nvSpPr>
          <p:spPr bwMode="auto">
            <a:xfrm>
              <a:off x="3016" y="3294"/>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504" name="Line 26"/>
            <p:cNvSpPr>
              <a:spLocks noChangeShapeType="1"/>
            </p:cNvSpPr>
            <p:nvPr/>
          </p:nvSpPr>
          <p:spPr bwMode="auto">
            <a:xfrm>
              <a:off x="3016" y="3702"/>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5" name="Θέση υποσέλιδου 3" descr="."/>
          <p:cNvSpPr txBox="1">
            <a:spLocks/>
          </p:cNvSpPr>
          <p:nvPr/>
        </p:nvSpPr>
        <p:spPr>
          <a:xfrm>
            <a:off x="2909727"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449263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E96DDF71-6346-4C1F-A853-975D8ECDA222}" type="slidenum">
              <a:rPr lang="el-GR"/>
              <a:pPr>
                <a:defRPr/>
              </a:pPr>
              <a:t>16</a:t>
            </a:fld>
            <a:endParaRPr lang="el-GR"/>
          </a:p>
        </p:txBody>
      </p:sp>
      <p:sp>
        <p:nvSpPr>
          <p:cNvPr id="378886" name="Text Box 6"/>
          <p:cNvSpPr txBox="1">
            <a:spLocks noChangeArrowheads="1"/>
          </p:cNvSpPr>
          <p:nvPr/>
        </p:nvSpPr>
        <p:spPr bwMode="auto">
          <a:xfrm>
            <a:off x="2879217" y="116632"/>
            <a:ext cx="3457575" cy="519112"/>
          </a:xfrm>
          <a:prstGeom prst="rect">
            <a:avLst/>
          </a:prstGeom>
          <a:noFill/>
          <a:ln w="9525">
            <a:noFill/>
            <a:miter lim="800000"/>
            <a:headEnd/>
            <a:tailEnd/>
          </a:ln>
          <a:effectLst/>
        </p:spPr>
        <p:txBody>
          <a:bodyPr>
            <a:spAutoFit/>
          </a:bodyPr>
          <a:lstStyle/>
          <a:p>
            <a:pPr>
              <a:defRPr/>
            </a:pPr>
            <a:r>
              <a:rPr lang="el-GR" sz="2800" b="1" dirty="0" err="1">
                <a:solidFill>
                  <a:schemeClr val="accent2"/>
                </a:solidFill>
                <a:effectLst>
                  <a:outerShdw blurRad="38100" dist="38100" dir="2700000" algn="tl">
                    <a:srgbClr val="C0C0C0"/>
                  </a:outerShdw>
                </a:effectLst>
              </a:rPr>
              <a:t>Ομογενοποίηση</a:t>
            </a:r>
            <a:endParaRPr lang="el-GR" sz="2800" b="1" dirty="0">
              <a:solidFill>
                <a:schemeClr val="accent2"/>
              </a:solidFill>
              <a:effectLst>
                <a:outerShdw blurRad="38100" dist="38100" dir="2700000" algn="tl">
                  <a:srgbClr val="C0C0C0"/>
                </a:outerShdw>
              </a:effectLst>
            </a:endParaRPr>
          </a:p>
        </p:txBody>
      </p:sp>
      <p:sp>
        <p:nvSpPr>
          <p:cNvPr id="21510" name="Text Box 7"/>
          <p:cNvSpPr txBox="1">
            <a:spLocks noChangeArrowheads="1"/>
          </p:cNvSpPr>
          <p:nvPr/>
        </p:nvSpPr>
        <p:spPr bwMode="auto">
          <a:xfrm>
            <a:off x="467545" y="620688"/>
            <a:ext cx="828092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anose="020B0604020202020204" pitchFamily="34" charset="0"/>
              <a:buChar char="•"/>
            </a:pPr>
            <a:r>
              <a:rPr lang="el-GR" altLang="el-GR" sz="2000" dirty="0">
                <a:solidFill>
                  <a:schemeClr val="accent2"/>
                </a:solidFill>
              </a:rPr>
              <a:t>Για να σταθεροποιεί τη λιπαρή φάση</a:t>
            </a:r>
          </a:p>
          <a:p>
            <a:pPr marL="342900" indent="-342900" eaLnBrk="1" hangingPunct="1">
              <a:buFont typeface="Arial" panose="020B0604020202020204" pitchFamily="34" charset="0"/>
              <a:buChar char="•"/>
            </a:pPr>
            <a:r>
              <a:rPr lang="el-GR" altLang="el-GR" sz="2000" dirty="0">
                <a:solidFill>
                  <a:schemeClr val="accent2"/>
                </a:solidFill>
              </a:rPr>
              <a:t>Θερμοκρασία 40-50</a:t>
            </a:r>
            <a:r>
              <a:rPr lang="en-US" altLang="el-GR" sz="2000" dirty="0">
                <a:solidFill>
                  <a:schemeClr val="accent2"/>
                </a:solidFill>
              </a:rPr>
              <a:t>°C</a:t>
            </a:r>
            <a:r>
              <a:rPr lang="el-GR" altLang="el-GR" sz="2000" dirty="0">
                <a:solidFill>
                  <a:schemeClr val="accent2"/>
                </a:solidFill>
              </a:rPr>
              <a:t> και σε πίεση 125-250</a:t>
            </a:r>
            <a:r>
              <a:rPr lang="en-US" altLang="el-GR" sz="2000" dirty="0">
                <a:solidFill>
                  <a:schemeClr val="accent2"/>
                </a:solidFill>
              </a:rPr>
              <a:t>bar</a:t>
            </a:r>
            <a:endParaRPr lang="el-GR" altLang="el-GR" sz="2000" dirty="0">
              <a:solidFill>
                <a:schemeClr val="accent2"/>
              </a:solidFill>
            </a:endParaRPr>
          </a:p>
          <a:p>
            <a:pPr marL="342900" indent="-342900" eaLnBrk="1" hangingPunct="1">
              <a:buFont typeface="Arial" panose="020B0604020202020204" pitchFamily="34" charset="0"/>
              <a:buChar char="•"/>
            </a:pPr>
            <a:r>
              <a:rPr lang="el-GR" altLang="el-GR" sz="2000" dirty="0">
                <a:solidFill>
                  <a:schemeClr val="accent2"/>
                </a:solidFill>
              </a:rPr>
              <a:t>Αυξάνει το ιξώδες</a:t>
            </a:r>
          </a:p>
          <a:p>
            <a:pPr marL="342900" indent="-342900" eaLnBrk="1" hangingPunct="1">
              <a:buFont typeface="Arial" panose="020B0604020202020204" pitchFamily="34" charset="0"/>
              <a:buChar char="•"/>
            </a:pPr>
            <a:r>
              <a:rPr lang="el-GR" altLang="el-GR" sz="2000" dirty="0">
                <a:solidFill>
                  <a:schemeClr val="accent2"/>
                </a:solidFill>
              </a:rPr>
              <a:t>Διασπά τυχόν συσσωματώματα που δημιουργήθηκαν κατά τη </a:t>
            </a:r>
            <a:r>
              <a:rPr lang="el-GR" altLang="el-GR" sz="2000" dirty="0" smtClean="0">
                <a:solidFill>
                  <a:schemeClr val="accent2"/>
                </a:solidFill>
              </a:rPr>
              <a:t>θέρμανση</a:t>
            </a:r>
            <a:endParaRPr lang="el-GR" altLang="el-GR" sz="2000" dirty="0">
              <a:solidFill>
                <a:schemeClr val="accent2"/>
              </a:solidFill>
            </a:endParaRPr>
          </a:p>
          <a:p>
            <a:pPr eaLnBrk="1" hangingPunct="1"/>
            <a:r>
              <a:rPr lang="el-GR" altLang="el-GR" sz="2000" dirty="0">
                <a:solidFill>
                  <a:schemeClr val="accent2"/>
                </a:solidFill>
              </a:rPr>
              <a:t>Η πίεση που θα εφαρμοσθεί εξαρτάται και από την ποιότητα του </a:t>
            </a:r>
            <a:r>
              <a:rPr lang="el-GR" altLang="el-GR" sz="2000" dirty="0" smtClean="0">
                <a:solidFill>
                  <a:schemeClr val="accent2"/>
                </a:solidFill>
              </a:rPr>
              <a:t>γάλακτος</a:t>
            </a:r>
            <a:endParaRPr lang="el-GR" altLang="el-GR" sz="2000" dirty="0">
              <a:solidFill>
                <a:schemeClr val="accent2"/>
              </a:solidFill>
            </a:endParaRPr>
          </a:p>
          <a:p>
            <a:pPr eaLnBrk="1" hangingPunct="1">
              <a:buFontTx/>
              <a:buChar char="•"/>
            </a:pPr>
            <a:r>
              <a:rPr lang="el-GR" altLang="el-GR" sz="2000" dirty="0">
                <a:solidFill>
                  <a:schemeClr val="accent2"/>
                </a:solidFill>
              </a:rPr>
              <a:t>Μεγάλη πίεση από το κανονικό </a:t>
            </a:r>
            <a:r>
              <a:rPr lang="el-GR" altLang="el-GR" sz="2000" b="1" dirty="0">
                <a:solidFill>
                  <a:schemeClr val="accent2"/>
                </a:solidFill>
              </a:rPr>
              <a:t>βλάπτει τη σταθερότητα</a:t>
            </a:r>
            <a:r>
              <a:rPr lang="el-GR" altLang="el-GR" sz="2000" dirty="0">
                <a:solidFill>
                  <a:schemeClr val="accent2"/>
                </a:solidFill>
              </a:rPr>
              <a:t> των πρωτεϊνών.</a:t>
            </a:r>
          </a:p>
          <a:p>
            <a:pPr eaLnBrk="1" hangingPunct="1">
              <a:buFontTx/>
              <a:buChar char="•"/>
            </a:pPr>
            <a:r>
              <a:rPr lang="el-GR" altLang="el-GR" sz="2000" dirty="0">
                <a:solidFill>
                  <a:schemeClr val="accent2"/>
                </a:solidFill>
              </a:rPr>
              <a:t>Μικρή πίεση </a:t>
            </a:r>
            <a:r>
              <a:rPr lang="el-GR" altLang="el-GR" sz="2000" b="1" dirty="0">
                <a:solidFill>
                  <a:schemeClr val="accent2"/>
                </a:solidFill>
              </a:rPr>
              <a:t>δεν σταθεροποιεί</a:t>
            </a:r>
            <a:r>
              <a:rPr lang="el-GR" altLang="el-GR" sz="2000" dirty="0">
                <a:solidFill>
                  <a:schemeClr val="accent2"/>
                </a:solidFill>
              </a:rPr>
              <a:t> επαρκώς τη λιπαρή φάση, η οποία διαχωρίζεται κατά την αποστείρωση.</a:t>
            </a:r>
          </a:p>
          <a:p>
            <a:pPr eaLnBrk="1" hangingPunct="1">
              <a:buFontTx/>
              <a:buChar char="•"/>
            </a:pPr>
            <a:r>
              <a:rPr lang="el-GR" altLang="el-GR" sz="2000" dirty="0">
                <a:solidFill>
                  <a:schemeClr val="accent2"/>
                </a:solidFill>
              </a:rPr>
              <a:t>Το μέγεθος των </a:t>
            </a:r>
            <a:r>
              <a:rPr lang="el-GR" altLang="el-GR" sz="2000" dirty="0" err="1">
                <a:solidFill>
                  <a:schemeClr val="accent2"/>
                </a:solidFill>
              </a:rPr>
              <a:t>λιποσφαιρίων</a:t>
            </a:r>
            <a:r>
              <a:rPr lang="el-GR" altLang="el-GR" sz="2000" dirty="0">
                <a:solidFill>
                  <a:schemeClr val="accent2"/>
                </a:solidFill>
              </a:rPr>
              <a:t> δεν πρέπει να είναι μεγαλύτερο από 2 μ</a:t>
            </a:r>
            <a:r>
              <a:rPr lang="en-US" altLang="el-GR" sz="2000" dirty="0">
                <a:solidFill>
                  <a:schemeClr val="accent2"/>
                </a:solidFill>
              </a:rPr>
              <a:t>m.</a:t>
            </a:r>
            <a:endParaRPr lang="el-GR" altLang="el-GR" sz="2000" dirty="0">
              <a:solidFill>
                <a:schemeClr val="accent2"/>
              </a:solidFill>
            </a:endParaRPr>
          </a:p>
        </p:txBody>
      </p:sp>
      <p:pic>
        <p:nvPicPr>
          <p:cNvPr id="215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541889"/>
            <a:ext cx="2637938" cy="187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581079"/>
            <a:ext cx="2839013" cy="187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Line 13"/>
          <p:cNvSpPr>
            <a:spLocks noChangeShapeType="1"/>
          </p:cNvSpPr>
          <p:nvPr/>
        </p:nvSpPr>
        <p:spPr bwMode="auto">
          <a:xfrm>
            <a:off x="3635375" y="5549951"/>
            <a:ext cx="1571992" cy="1"/>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514" name="Text Box 14"/>
          <p:cNvSpPr txBox="1">
            <a:spLocks noChangeArrowheads="1"/>
          </p:cNvSpPr>
          <p:nvPr/>
        </p:nvSpPr>
        <p:spPr bwMode="auto">
          <a:xfrm>
            <a:off x="3468942" y="5153077"/>
            <a:ext cx="2039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err="1">
                <a:solidFill>
                  <a:schemeClr val="accent2"/>
                </a:solidFill>
              </a:rPr>
              <a:t>Ομογενοποίηση</a:t>
            </a:r>
            <a:endParaRPr lang="el-GR" altLang="el-GR" sz="2000" dirty="0">
              <a:solidFill>
                <a:schemeClr val="accent2"/>
              </a:solidFill>
            </a:endParaRPr>
          </a:p>
        </p:txBody>
      </p:sp>
      <p:sp>
        <p:nvSpPr>
          <p:cNvPr id="1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338726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01C07510-C123-4CCD-9C9C-3CB3E02866A3}" type="slidenum">
              <a:rPr lang="el-GR"/>
              <a:pPr>
                <a:defRPr/>
              </a:pPr>
              <a:t>17</a:t>
            </a:fld>
            <a:endParaRPr lang="el-GR"/>
          </a:p>
        </p:txBody>
      </p:sp>
      <p:grpSp>
        <p:nvGrpSpPr>
          <p:cNvPr id="22533" name="Group 6"/>
          <p:cNvGrpSpPr>
            <a:grpSpLocks/>
          </p:cNvGrpSpPr>
          <p:nvPr/>
        </p:nvGrpSpPr>
        <p:grpSpPr bwMode="auto">
          <a:xfrm>
            <a:off x="1042988" y="260350"/>
            <a:ext cx="6842125" cy="6257925"/>
            <a:chOff x="839" y="164"/>
            <a:chExt cx="4310" cy="3942"/>
          </a:xfrm>
        </p:grpSpPr>
        <p:sp>
          <p:nvSpPr>
            <p:cNvPr id="22534" name="Text Box 7"/>
            <p:cNvSpPr txBox="1">
              <a:spLocks noChangeArrowheads="1"/>
            </p:cNvSpPr>
            <p:nvPr/>
          </p:nvSpPr>
          <p:spPr bwMode="auto">
            <a:xfrm>
              <a:off x="1882" y="164"/>
              <a:ext cx="2313"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Ποιοτικός έλεγχος γάλακτος</a:t>
              </a:r>
            </a:p>
          </p:txBody>
        </p:sp>
        <p:sp>
          <p:nvSpPr>
            <p:cNvPr id="22535" name="Text Box 8"/>
            <p:cNvSpPr txBox="1">
              <a:spLocks noChangeArrowheads="1"/>
            </p:cNvSpPr>
            <p:nvPr/>
          </p:nvSpPr>
          <p:spPr bwMode="auto">
            <a:xfrm>
              <a:off x="2381" y="572"/>
              <a:ext cx="127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Τυποποίηση</a:t>
              </a:r>
            </a:p>
          </p:txBody>
        </p:sp>
        <p:sp>
          <p:nvSpPr>
            <p:cNvPr id="22536" name="Text Box 9"/>
            <p:cNvSpPr txBox="1">
              <a:spLocks noChangeArrowheads="1"/>
            </p:cNvSpPr>
            <p:nvPr/>
          </p:nvSpPr>
          <p:spPr bwMode="auto">
            <a:xfrm>
              <a:off x="1791" y="981"/>
              <a:ext cx="249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Προθέρμανση</a:t>
              </a:r>
              <a:r>
                <a:rPr lang="en-US" altLang="el-GR" sz="1600">
                  <a:solidFill>
                    <a:schemeClr val="accent2"/>
                  </a:solidFill>
                </a:rPr>
                <a:t> </a:t>
              </a:r>
              <a:r>
                <a:rPr lang="el-GR" altLang="el-GR" sz="2000">
                  <a:solidFill>
                    <a:schemeClr val="accent2"/>
                  </a:solidFill>
                </a:rPr>
                <a:t>100-120</a:t>
              </a:r>
              <a:r>
                <a:rPr lang="en-US" altLang="el-GR" sz="2000">
                  <a:solidFill>
                    <a:schemeClr val="accent2"/>
                  </a:solidFill>
                </a:rPr>
                <a:t>°C</a:t>
              </a:r>
              <a:r>
                <a:rPr lang="el-GR" altLang="el-GR" sz="2000">
                  <a:solidFill>
                    <a:schemeClr val="accent2"/>
                  </a:solidFill>
                </a:rPr>
                <a:t>/1-3</a:t>
              </a:r>
              <a:r>
                <a:rPr lang="en-US" altLang="el-GR" sz="2000">
                  <a:solidFill>
                    <a:schemeClr val="accent2"/>
                  </a:solidFill>
                </a:rPr>
                <a:t>min</a:t>
              </a:r>
              <a:endParaRPr lang="el-GR" altLang="el-GR" sz="2000">
                <a:solidFill>
                  <a:schemeClr val="accent2"/>
                </a:solidFill>
              </a:endParaRPr>
            </a:p>
          </p:txBody>
        </p:sp>
        <p:sp>
          <p:nvSpPr>
            <p:cNvPr id="22537" name="Text Box 10"/>
            <p:cNvSpPr txBox="1">
              <a:spLocks noChangeArrowheads="1"/>
            </p:cNvSpPr>
            <p:nvPr/>
          </p:nvSpPr>
          <p:spPr bwMode="auto">
            <a:xfrm>
              <a:off x="2109" y="1389"/>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Συμπύκνωση</a:t>
              </a:r>
              <a:r>
                <a:rPr lang="en-US" altLang="el-GR" sz="2000">
                  <a:solidFill>
                    <a:schemeClr val="accent2"/>
                  </a:solidFill>
                </a:rPr>
                <a:t> </a:t>
              </a:r>
              <a:r>
                <a:rPr lang="el-GR" altLang="el-GR" sz="2000">
                  <a:solidFill>
                    <a:schemeClr val="accent2"/>
                  </a:solidFill>
                </a:rPr>
                <a:t>50-60</a:t>
              </a:r>
              <a:r>
                <a:rPr lang="en-US" altLang="el-GR" sz="2000">
                  <a:solidFill>
                    <a:schemeClr val="accent2"/>
                  </a:solidFill>
                </a:rPr>
                <a:t>°C</a:t>
              </a:r>
              <a:endParaRPr lang="el-GR" altLang="el-GR" sz="2000">
                <a:solidFill>
                  <a:schemeClr val="accent2"/>
                </a:solidFill>
              </a:endParaRPr>
            </a:p>
          </p:txBody>
        </p:sp>
        <p:sp>
          <p:nvSpPr>
            <p:cNvPr id="22538" name="Text Box 11"/>
            <p:cNvSpPr txBox="1">
              <a:spLocks noChangeArrowheads="1"/>
            </p:cNvSpPr>
            <p:nvPr/>
          </p:nvSpPr>
          <p:spPr bwMode="auto">
            <a:xfrm>
              <a:off x="1791" y="1797"/>
              <a:ext cx="2404"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Ομογενοποίηση 125-2</a:t>
              </a:r>
              <a:r>
                <a:rPr lang="en-US" altLang="el-GR" sz="2000">
                  <a:solidFill>
                    <a:schemeClr val="accent2"/>
                  </a:solidFill>
                </a:rPr>
                <a:t>5</a:t>
              </a:r>
              <a:r>
                <a:rPr lang="el-GR" altLang="el-GR" sz="2000">
                  <a:solidFill>
                    <a:schemeClr val="accent2"/>
                  </a:solidFill>
                </a:rPr>
                <a:t>0</a:t>
              </a:r>
              <a:r>
                <a:rPr lang="en-US" altLang="el-GR" sz="2000">
                  <a:solidFill>
                    <a:schemeClr val="accent2"/>
                  </a:solidFill>
                </a:rPr>
                <a:t>bar</a:t>
              </a:r>
              <a:endParaRPr lang="el-GR" altLang="el-GR" sz="2000">
                <a:solidFill>
                  <a:schemeClr val="accent2"/>
                </a:solidFill>
              </a:endParaRPr>
            </a:p>
          </p:txBody>
        </p:sp>
        <p:sp>
          <p:nvSpPr>
            <p:cNvPr id="22539" name="Text Box 12"/>
            <p:cNvSpPr txBox="1">
              <a:spLocks noChangeArrowheads="1"/>
            </p:cNvSpPr>
            <p:nvPr/>
          </p:nvSpPr>
          <p:spPr bwMode="auto">
            <a:xfrm>
              <a:off x="839" y="2205"/>
              <a:ext cx="4310" cy="268"/>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solidFill>
                    <a:schemeClr val="accent2"/>
                  </a:solidFill>
                </a:rPr>
                <a:t>Ψύξη (Δοκιμαστική αποστείρωση δείγματος – Προσθετικά)</a:t>
              </a:r>
            </a:p>
          </p:txBody>
        </p:sp>
        <p:sp>
          <p:nvSpPr>
            <p:cNvPr id="22540" name="Text Box 13"/>
            <p:cNvSpPr txBox="1">
              <a:spLocks noChangeArrowheads="1"/>
            </p:cNvSpPr>
            <p:nvPr/>
          </p:nvSpPr>
          <p:spPr bwMode="auto">
            <a:xfrm>
              <a:off x="2471" y="2614"/>
              <a:ext cx="1089"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Εγκυτίωση</a:t>
              </a:r>
            </a:p>
          </p:txBody>
        </p:sp>
        <p:sp>
          <p:nvSpPr>
            <p:cNvPr id="22541" name="Text Box 14"/>
            <p:cNvSpPr txBox="1">
              <a:spLocks noChangeArrowheads="1"/>
            </p:cNvSpPr>
            <p:nvPr/>
          </p:nvSpPr>
          <p:spPr bwMode="auto">
            <a:xfrm>
              <a:off x="1429" y="3022"/>
              <a:ext cx="317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Αποστείρωση 115-118</a:t>
              </a:r>
              <a:r>
                <a:rPr lang="en-US" altLang="el-GR" sz="2000">
                  <a:solidFill>
                    <a:schemeClr val="accent2"/>
                  </a:solidFill>
                </a:rPr>
                <a:t>°C</a:t>
              </a:r>
              <a:r>
                <a:rPr lang="el-GR" altLang="el-GR" sz="2000">
                  <a:solidFill>
                    <a:schemeClr val="accent2"/>
                  </a:solidFill>
                </a:rPr>
                <a:t>/10-15</a:t>
              </a:r>
              <a:r>
                <a:rPr lang="en-US" altLang="el-GR" sz="2000">
                  <a:solidFill>
                    <a:schemeClr val="accent2"/>
                  </a:solidFill>
                </a:rPr>
                <a:t>min</a:t>
              </a:r>
              <a:endParaRPr lang="el-GR" altLang="el-GR" sz="2000">
                <a:solidFill>
                  <a:schemeClr val="accent2"/>
                </a:solidFill>
              </a:endParaRPr>
            </a:p>
          </p:txBody>
        </p:sp>
        <p:sp>
          <p:nvSpPr>
            <p:cNvPr id="22542" name="Text Box 15"/>
            <p:cNvSpPr txBox="1">
              <a:spLocks noChangeArrowheads="1"/>
            </p:cNvSpPr>
            <p:nvPr/>
          </p:nvSpPr>
          <p:spPr bwMode="auto">
            <a:xfrm>
              <a:off x="2653" y="3430"/>
              <a:ext cx="771"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a:t>
              </a:r>
            </a:p>
          </p:txBody>
        </p:sp>
        <p:sp>
          <p:nvSpPr>
            <p:cNvPr id="22543" name="Text Box 16"/>
            <p:cNvSpPr txBox="1">
              <a:spLocks noChangeArrowheads="1"/>
            </p:cNvSpPr>
            <p:nvPr/>
          </p:nvSpPr>
          <p:spPr bwMode="auto">
            <a:xfrm>
              <a:off x="2108" y="3838"/>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Αποθήκευση - Έλεγχος</a:t>
              </a:r>
            </a:p>
          </p:txBody>
        </p:sp>
        <p:sp>
          <p:nvSpPr>
            <p:cNvPr id="22544" name="Line 17"/>
            <p:cNvSpPr>
              <a:spLocks noChangeShapeType="1"/>
            </p:cNvSpPr>
            <p:nvPr/>
          </p:nvSpPr>
          <p:spPr bwMode="auto">
            <a:xfrm>
              <a:off x="3016" y="43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545" name="Line 18"/>
            <p:cNvSpPr>
              <a:spLocks noChangeShapeType="1"/>
            </p:cNvSpPr>
            <p:nvPr/>
          </p:nvSpPr>
          <p:spPr bwMode="auto">
            <a:xfrm>
              <a:off x="3016" y="845"/>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546" name="Line 19"/>
            <p:cNvSpPr>
              <a:spLocks noChangeShapeType="1"/>
            </p:cNvSpPr>
            <p:nvPr/>
          </p:nvSpPr>
          <p:spPr bwMode="auto">
            <a:xfrm>
              <a:off x="3016" y="1253"/>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547" name="Line 20"/>
            <p:cNvSpPr>
              <a:spLocks noChangeShapeType="1"/>
            </p:cNvSpPr>
            <p:nvPr/>
          </p:nvSpPr>
          <p:spPr bwMode="auto">
            <a:xfrm>
              <a:off x="3016" y="1661"/>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548" name="Line 21"/>
            <p:cNvSpPr>
              <a:spLocks noChangeShapeType="1"/>
            </p:cNvSpPr>
            <p:nvPr/>
          </p:nvSpPr>
          <p:spPr bwMode="auto">
            <a:xfrm>
              <a:off x="3016" y="2069"/>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549" name="Line 22"/>
            <p:cNvSpPr>
              <a:spLocks noChangeShapeType="1"/>
            </p:cNvSpPr>
            <p:nvPr/>
          </p:nvSpPr>
          <p:spPr bwMode="auto">
            <a:xfrm>
              <a:off x="3016" y="2478"/>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550" name="Line 23"/>
            <p:cNvSpPr>
              <a:spLocks noChangeShapeType="1"/>
            </p:cNvSpPr>
            <p:nvPr/>
          </p:nvSpPr>
          <p:spPr bwMode="auto">
            <a:xfrm>
              <a:off x="3016" y="288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551" name="Line 24"/>
            <p:cNvSpPr>
              <a:spLocks noChangeShapeType="1"/>
            </p:cNvSpPr>
            <p:nvPr/>
          </p:nvSpPr>
          <p:spPr bwMode="auto">
            <a:xfrm>
              <a:off x="3016" y="3294"/>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552" name="Line 25"/>
            <p:cNvSpPr>
              <a:spLocks noChangeShapeType="1"/>
            </p:cNvSpPr>
            <p:nvPr/>
          </p:nvSpPr>
          <p:spPr bwMode="auto">
            <a:xfrm>
              <a:off x="3016" y="3702"/>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5" name="Θέση υποσέλιδου 3" descr="."/>
          <p:cNvSpPr txBox="1">
            <a:spLocks/>
          </p:cNvSpPr>
          <p:nvPr/>
        </p:nvSpPr>
        <p:spPr>
          <a:xfrm>
            <a:off x="2909727"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764022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6644FFE0-EF07-49B6-A0AC-AF4E37BAFBAA}" type="slidenum">
              <a:rPr lang="el-GR"/>
              <a:pPr>
                <a:defRPr/>
              </a:pPr>
              <a:t>18</a:t>
            </a:fld>
            <a:endParaRPr lang="el-GR"/>
          </a:p>
        </p:txBody>
      </p:sp>
      <p:sp>
        <p:nvSpPr>
          <p:cNvPr id="23557" name="Text Box 5"/>
          <p:cNvSpPr txBox="1">
            <a:spLocks noChangeArrowheads="1"/>
          </p:cNvSpPr>
          <p:nvPr/>
        </p:nvSpPr>
        <p:spPr bwMode="auto">
          <a:xfrm>
            <a:off x="395289" y="908050"/>
            <a:ext cx="8353176"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a:solidFill>
                  <a:schemeClr val="accent2"/>
                </a:solidFill>
              </a:rPr>
              <a:t>15</a:t>
            </a:r>
            <a:r>
              <a:rPr lang="en-US" altLang="el-GR" sz="2000" dirty="0">
                <a:solidFill>
                  <a:schemeClr val="accent2"/>
                </a:solidFill>
              </a:rPr>
              <a:t>°C</a:t>
            </a:r>
            <a:r>
              <a:rPr lang="el-GR" altLang="el-GR" sz="2000" dirty="0">
                <a:solidFill>
                  <a:schemeClr val="accent2"/>
                </a:solidFill>
              </a:rPr>
              <a:t> αν πρόκειται να </a:t>
            </a:r>
            <a:r>
              <a:rPr lang="el-GR" altLang="el-GR" sz="2000" dirty="0" err="1">
                <a:solidFill>
                  <a:schemeClr val="accent2"/>
                </a:solidFill>
              </a:rPr>
              <a:t>εγκυτιωθεί</a:t>
            </a:r>
            <a:r>
              <a:rPr lang="el-GR" altLang="el-GR" sz="2000" dirty="0">
                <a:solidFill>
                  <a:schemeClr val="accent2"/>
                </a:solidFill>
              </a:rPr>
              <a:t> και να αποστειρωθεί αμέσως</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5-8</a:t>
            </a:r>
            <a:r>
              <a:rPr lang="en-US" altLang="el-GR" sz="2000" dirty="0">
                <a:solidFill>
                  <a:schemeClr val="accent2"/>
                </a:solidFill>
              </a:rPr>
              <a:t>°C</a:t>
            </a:r>
            <a:r>
              <a:rPr lang="el-GR" altLang="el-GR" sz="2000" dirty="0">
                <a:solidFill>
                  <a:schemeClr val="accent2"/>
                </a:solidFill>
              </a:rPr>
              <a:t> αν πρόκειται να γίνει αποστείρωση δοκιμαστικού δείγματος</a:t>
            </a:r>
          </a:p>
          <a:p>
            <a:pPr eaLnBrk="1" hangingPunct="1"/>
            <a:endParaRPr lang="el-GR" altLang="el-GR" sz="2000" dirty="0">
              <a:solidFill>
                <a:schemeClr val="accent2"/>
              </a:solidFill>
            </a:endParaRPr>
          </a:p>
          <a:p>
            <a:pPr eaLnBrk="1" hangingPunct="1"/>
            <a:r>
              <a:rPr lang="el-GR" altLang="el-GR" sz="2000" dirty="0">
                <a:solidFill>
                  <a:schemeClr val="accent2"/>
                </a:solidFill>
              </a:rPr>
              <a:t>Η </a:t>
            </a:r>
            <a:r>
              <a:rPr lang="el-GR" altLang="el-GR" sz="2000" b="1" dirty="0">
                <a:solidFill>
                  <a:schemeClr val="accent2"/>
                </a:solidFill>
              </a:rPr>
              <a:t>δοκιμαστική αποστείρωση</a:t>
            </a:r>
            <a:r>
              <a:rPr lang="el-GR" altLang="el-GR" sz="2000" dirty="0">
                <a:solidFill>
                  <a:schemeClr val="accent2"/>
                </a:solidFill>
              </a:rPr>
              <a:t> γίνεται προκειμένου να διαπιστωθεί η σταθερότητα και η τάση προς καθίζηση των πρωτεϊνών (πήξη)</a:t>
            </a:r>
          </a:p>
          <a:p>
            <a:pPr eaLnBrk="1" hangingPunct="1"/>
            <a:r>
              <a:rPr lang="el-GR" altLang="el-GR" sz="2000" i="1" dirty="0">
                <a:solidFill>
                  <a:schemeClr val="accent2"/>
                </a:solidFill>
              </a:rPr>
              <a:t>Εάν διαπιστωθεί μειωμένη σταθερότητα  μπορεί να διορθωθεί με προσθήκη φωσφορικών αλάτων (προσθετικά)</a:t>
            </a:r>
          </a:p>
        </p:txBody>
      </p:sp>
      <p:sp>
        <p:nvSpPr>
          <p:cNvPr id="380934" name="Text Box 6"/>
          <p:cNvSpPr txBox="1">
            <a:spLocks noChangeArrowheads="1"/>
          </p:cNvSpPr>
          <p:nvPr/>
        </p:nvSpPr>
        <p:spPr bwMode="auto">
          <a:xfrm>
            <a:off x="574675" y="188913"/>
            <a:ext cx="8173789" cy="519112"/>
          </a:xfrm>
          <a:prstGeom prst="rect">
            <a:avLst/>
          </a:prstGeom>
          <a:noFill/>
          <a:ln w="9525">
            <a:noFill/>
            <a:miter lim="800000"/>
            <a:headEnd/>
            <a:tailEnd/>
          </a:ln>
          <a:effectLst/>
        </p:spPr>
        <p:txBody>
          <a:bodyPr wrap="square">
            <a:spAutoFit/>
          </a:bodyPr>
          <a:lstStyle/>
          <a:p>
            <a:pPr>
              <a:defRPr/>
            </a:pPr>
            <a:r>
              <a:rPr lang="el-GR" sz="2800" b="1" dirty="0">
                <a:solidFill>
                  <a:schemeClr val="accent2"/>
                </a:solidFill>
                <a:effectLst>
                  <a:outerShdw blurRad="38100" dist="38100" dir="2700000" algn="tl">
                    <a:srgbClr val="C0C0C0"/>
                  </a:outerShdw>
                </a:effectLst>
              </a:rPr>
              <a:t>Ψύξη </a:t>
            </a:r>
            <a:r>
              <a:rPr lang="el-GR" sz="2400" b="1" dirty="0">
                <a:solidFill>
                  <a:schemeClr val="accent2"/>
                </a:solidFill>
                <a:effectLst>
                  <a:outerShdw blurRad="38100" dist="38100" dir="2700000" algn="tl">
                    <a:srgbClr val="C0C0C0"/>
                  </a:outerShdw>
                </a:effectLst>
              </a:rPr>
              <a:t>(Δοκιμαστική αποστείρωση δείγματος – Προσθετικά)</a:t>
            </a:r>
          </a:p>
        </p:txBody>
      </p:sp>
      <p:sp>
        <p:nvSpPr>
          <p:cNvPr id="380936" name="Text Box 8"/>
          <p:cNvSpPr txBox="1">
            <a:spLocks noChangeArrowheads="1"/>
          </p:cNvSpPr>
          <p:nvPr/>
        </p:nvSpPr>
        <p:spPr bwMode="auto">
          <a:xfrm>
            <a:off x="395289" y="3644900"/>
            <a:ext cx="8353175" cy="396875"/>
          </a:xfrm>
          <a:prstGeom prst="rect">
            <a:avLst/>
          </a:prstGeom>
          <a:noFill/>
          <a:ln w="9525">
            <a:noFill/>
            <a:miter lim="800000"/>
            <a:headEnd/>
            <a:tailEnd/>
          </a:ln>
          <a:effectLst/>
        </p:spPr>
        <p:txBody>
          <a:bodyPr wrap="square">
            <a:spAutoFit/>
          </a:bodyPr>
          <a:lstStyle/>
          <a:p>
            <a:pPr>
              <a:defRPr/>
            </a:pPr>
            <a:r>
              <a:rPr lang="el-GR" sz="2000" b="1" dirty="0">
                <a:solidFill>
                  <a:schemeClr val="accent2"/>
                </a:solidFill>
                <a:effectLst>
                  <a:outerShdw blurRad="38100" dist="38100" dir="2700000" algn="tl">
                    <a:srgbClr val="C0C0C0"/>
                  </a:outerShdw>
                </a:effectLst>
              </a:rPr>
              <a:t>Το ποσοστό των σταθεροποιητών εξαρτάται από τη νομοθεσία!!!!!</a:t>
            </a:r>
          </a:p>
        </p:txBody>
      </p:sp>
      <p:sp>
        <p:nvSpPr>
          <p:cNvPr id="23560" name="Text Box 9"/>
          <p:cNvSpPr txBox="1">
            <a:spLocks noChangeArrowheads="1"/>
          </p:cNvSpPr>
          <p:nvPr/>
        </p:nvSpPr>
        <p:spPr bwMode="auto">
          <a:xfrm>
            <a:off x="574675" y="4292600"/>
            <a:ext cx="8173789"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Οι κυριότεροι σταθεροποιητές που χρησιμοποιούνται είναι:</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Όξινο φωσφορικό νάτριο</a:t>
            </a:r>
          </a:p>
          <a:p>
            <a:pPr eaLnBrk="1" hangingPunct="1">
              <a:buFontTx/>
              <a:buChar char="•"/>
            </a:pPr>
            <a:r>
              <a:rPr lang="el-GR" altLang="el-GR" sz="2000" dirty="0">
                <a:solidFill>
                  <a:schemeClr val="accent2"/>
                </a:solidFill>
              </a:rPr>
              <a:t>Κιτρικό νάτριο</a:t>
            </a:r>
          </a:p>
          <a:p>
            <a:pPr eaLnBrk="1" hangingPunct="1">
              <a:buFontTx/>
              <a:buChar char="•"/>
            </a:pPr>
            <a:r>
              <a:rPr lang="el-GR" altLang="el-GR" sz="2000" dirty="0">
                <a:solidFill>
                  <a:schemeClr val="accent2"/>
                </a:solidFill>
              </a:rPr>
              <a:t>Χλωριούχο ασβέστιο</a:t>
            </a:r>
          </a:p>
          <a:p>
            <a:pPr eaLnBrk="1" hangingPunct="1">
              <a:buFontTx/>
              <a:buChar char="•"/>
            </a:pPr>
            <a:r>
              <a:rPr lang="el-GR" altLang="el-GR" sz="2000" dirty="0" err="1">
                <a:solidFill>
                  <a:schemeClr val="accent2"/>
                </a:solidFill>
              </a:rPr>
              <a:t>Καραγεννάνες</a:t>
            </a:r>
            <a:r>
              <a:rPr lang="el-GR" altLang="el-GR" sz="2000" dirty="0">
                <a:solidFill>
                  <a:schemeClr val="accent2"/>
                </a:solidFill>
              </a:rPr>
              <a:t> και άλατα αυτών (έως 0,015%)</a:t>
            </a:r>
          </a:p>
        </p:txBody>
      </p:sp>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4035013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DFECA818-1DD7-455C-8091-F65D611030D4}" type="slidenum">
              <a:rPr lang="el-GR"/>
              <a:pPr>
                <a:defRPr/>
              </a:pPr>
              <a:t>19</a:t>
            </a:fld>
            <a:endParaRPr lang="el-GR"/>
          </a:p>
        </p:txBody>
      </p:sp>
      <p:grpSp>
        <p:nvGrpSpPr>
          <p:cNvPr id="24581" name="Group 5"/>
          <p:cNvGrpSpPr>
            <a:grpSpLocks/>
          </p:cNvGrpSpPr>
          <p:nvPr/>
        </p:nvGrpSpPr>
        <p:grpSpPr bwMode="auto">
          <a:xfrm>
            <a:off x="1042988" y="260350"/>
            <a:ext cx="6842125" cy="6257925"/>
            <a:chOff x="839" y="164"/>
            <a:chExt cx="4310" cy="3942"/>
          </a:xfrm>
        </p:grpSpPr>
        <p:sp>
          <p:nvSpPr>
            <p:cNvPr id="24582" name="Text Box 6"/>
            <p:cNvSpPr txBox="1">
              <a:spLocks noChangeArrowheads="1"/>
            </p:cNvSpPr>
            <p:nvPr/>
          </p:nvSpPr>
          <p:spPr bwMode="auto">
            <a:xfrm>
              <a:off x="1882" y="164"/>
              <a:ext cx="2313"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Ποιοτικός έλεγχος γάλακτος</a:t>
              </a:r>
            </a:p>
          </p:txBody>
        </p:sp>
        <p:sp>
          <p:nvSpPr>
            <p:cNvPr id="24583" name="Text Box 7"/>
            <p:cNvSpPr txBox="1">
              <a:spLocks noChangeArrowheads="1"/>
            </p:cNvSpPr>
            <p:nvPr/>
          </p:nvSpPr>
          <p:spPr bwMode="auto">
            <a:xfrm>
              <a:off x="2381" y="572"/>
              <a:ext cx="127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Τυποποίηση</a:t>
              </a:r>
            </a:p>
          </p:txBody>
        </p:sp>
        <p:sp>
          <p:nvSpPr>
            <p:cNvPr id="24584" name="Text Box 8"/>
            <p:cNvSpPr txBox="1">
              <a:spLocks noChangeArrowheads="1"/>
            </p:cNvSpPr>
            <p:nvPr/>
          </p:nvSpPr>
          <p:spPr bwMode="auto">
            <a:xfrm>
              <a:off x="1791" y="981"/>
              <a:ext cx="249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Προθέρμανση</a:t>
              </a:r>
              <a:r>
                <a:rPr lang="en-US" altLang="el-GR" sz="1600">
                  <a:solidFill>
                    <a:schemeClr val="accent2"/>
                  </a:solidFill>
                </a:rPr>
                <a:t> </a:t>
              </a:r>
              <a:r>
                <a:rPr lang="el-GR" altLang="el-GR" sz="2000">
                  <a:solidFill>
                    <a:schemeClr val="accent2"/>
                  </a:solidFill>
                </a:rPr>
                <a:t>100-120</a:t>
              </a:r>
              <a:r>
                <a:rPr lang="en-US" altLang="el-GR" sz="2000">
                  <a:solidFill>
                    <a:schemeClr val="accent2"/>
                  </a:solidFill>
                </a:rPr>
                <a:t>°C</a:t>
              </a:r>
              <a:r>
                <a:rPr lang="el-GR" altLang="el-GR" sz="2000">
                  <a:solidFill>
                    <a:schemeClr val="accent2"/>
                  </a:solidFill>
                </a:rPr>
                <a:t>/1-3</a:t>
              </a:r>
              <a:r>
                <a:rPr lang="en-US" altLang="el-GR" sz="2000">
                  <a:solidFill>
                    <a:schemeClr val="accent2"/>
                  </a:solidFill>
                </a:rPr>
                <a:t>min</a:t>
              </a:r>
              <a:endParaRPr lang="el-GR" altLang="el-GR" sz="2000">
                <a:solidFill>
                  <a:schemeClr val="accent2"/>
                </a:solidFill>
              </a:endParaRPr>
            </a:p>
          </p:txBody>
        </p:sp>
        <p:sp>
          <p:nvSpPr>
            <p:cNvPr id="24585" name="Text Box 9"/>
            <p:cNvSpPr txBox="1">
              <a:spLocks noChangeArrowheads="1"/>
            </p:cNvSpPr>
            <p:nvPr/>
          </p:nvSpPr>
          <p:spPr bwMode="auto">
            <a:xfrm>
              <a:off x="2109" y="1389"/>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Συμπύκνωση</a:t>
              </a:r>
              <a:r>
                <a:rPr lang="en-US" altLang="el-GR" sz="2000">
                  <a:solidFill>
                    <a:schemeClr val="accent2"/>
                  </a:solidFill>
                </a:rPr>
                <a:t> </a:t>
              </a:r>
              <a:r>
                <a:rPr lang="el-GR" altLang="el-GR" sz="2000">
                  <a:solidFill>
                    <a:schemeClr val="accent2"/>
                  </a:solidFill>
                </a:rPr>
                <a:t>50-60</a:t>
              </a:r>
              <a:r>
                <a:rPr lang="en-US" altLang="el-GR" sz="2000">
                  <a:solidFill>
                    <a:schemeClr val="accent2"/>
                  </a:solidFill>
                </a:rPr>
                <a:t>°C</a:t>
              </a:r>
              <a:endParaRPr lang="el-GR" altLang="el-GR" sz="2000">
                <a:solidFill>
                  <a:schemeClr val="accent2"/>
                </a:solidFill>
              </a:endParaRPr>
            </a:p>
          </p:txBody>
        </p:sp>
        <p:sp>
          <p:nvSpPr>
            <p:cNvPr id="24586" name="Text Box 10"/>
            <p:cNvSpPr txBox="1">
              <a:spLocks noChangeArrowheads="1"/>
            </p:cNvSpPr>
            <p:nvPr/>
          </p:nvSpPr>
          <p:spPr bwMode="auto">
            <a:xfrm>
              <a:off x="1791" y="1797"/>
              <a:ext cx="2404"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Ομογενοποίηση 125-2</a:t>
              </a:r>
              <a:r>
                <a:rPr lang="en-US" altLang="el-GR" sz="2000">
                  <a:solidFill>
                    <a:schemeClr val="accent2"/>
                  </a:solidFill>
                </a:rPr>
                <a:t>5</a:t>
              </a:r>
              <a:r>
                <a:rPr lang="el-GR" altLang="el-GR" sz="2000">
                  <a:solidFill>
                    <a:schemeClr val="accent2"/>
                  </a:solidFill>
                </a:rPr>
                <a:t>0</a:t>
              </a:r>
              <a:r>
                <a:rPr lang="en-US" altLang="el-GR" sz="2000">
                  <a:solidFill>
                    <a:schemeClr val="accent2"/>
                  </a:solidFill>
                </a:rPr>
                <a:t>bar</a:t>
              </a:r>
              <a:endParaRPr lang="el-GR" altLang="el-GR" sz="2000">
                <a:solidFill>
                  <a:schemeClr val="accent2"/>
                </a:solidFill>
              </a:endParaRPr>
            </a:p>
          </p:txBody>
        </p:sp>
        <p:sp>
          <p:nvSpPr>
            <p:cNvPr id="24587" name="Text Box 11"/>
            <p:cNvSpPr txBox="1">
              <a:spLocks noChangeArrowheads="1"/>
            </p:cNvSpPr>
            <p:nvPr/>
          </p:nvSpPr>
          <p:spPr bwMode="auto">
            <a:xfrm>
              <a:off x="839" y="2205"/>
              <a:ext cx="431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 (Δοκιμαστική αποστείρωση δείγματος – Προσθετικά)</a:t>
              </a:r>
            </a:p>
          </p:txBody>
        </p:sp>
        <p:sp>
          <p:nvSpPr>
            <p:cNvPr id="24588" name="Text Box 12"/>
            <p:cNvSpPr txBox="1">
              <a:spLocks noChangeArrowheads="1"/>
            </p:cNvSpPr>
            <p:nvPr/>
          </p:nvSpPr>
          <p:spPr bwMode="auto">
            <a:xfrm>
              <a:off x="2471" y="2614"/>
              <a:ext cx="1089" cy="268"/>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Εγκυτίωση</a:t>
              </a:r>
            </a:p>
          </p:txBody>
        </p:sp>
        <p:sp>
          <p:nvSpPr>
            <p:cNvPr id="24589" name="Text Box 13"/>
            <p:cNvSpPr txBox="1">
              <a:spLocks noChangeArrowheads="1"/>
            </p:cNvSpPr>
            <p:nvPr/>
          </p:nvSpPr>
          <p:spPr bwMode="auto">
            <a:xfrm>
              <a:off x="1429" y="3022"/>
              <a:ext cx="317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Αποστείρωση 115-118</a:t>
              </a:r>
              <a:r>
                <a:rPr lang="en-US" altLang="el-GR" sz="2000">
                  <a:solidFill>
                    <a:schemeClr val="accent2"/>
                  </a:solidFill>
                </a:rPr>
                <a:t>°C</a:t>
              </a:r>
              <a:r>
                <a:rPr lang="el-GR" altLang="el-GR" sz="2000">
                  <a:solidFill>
                    <a:schemeClr val="accent2"/>
                  </a:solidFill>
                </a:rPr>
                <a:t>/10-15</a:t>
              </a:r>
              <a:r>
                <a:rPr lang="en-US" altLang="el-GR" sz="2000">
                  <a:solidFill>
                    <a:schemeClr val="accent2"/>
                  </a:solidFill>
                </a:rPr>
                <a:t>min</a:t>
              </a:r>
              <a:endParaRPr lang="el-GR" altLang="el-GR" sz="2000">
                <a:solidFill>
                  <a:schemeClr val="accent2"/>
                </a:solidFill>
              </a:endParaRPr>
            </a:p>
          </p:txBody>
        </p:sp>
        <p:sp>
          <p:nvSpPr>
            <p:cNvPr id="24590" name="Text Box 14"/>
            <p:cNvSpPr txBox="1">
              <a:spLocks noChangeArrowheads="1"/>
            </p:cNvSpPr>
            <p:nvPr/>
          </p:nvSpPr>
          <p:spPr bwMode="auto">
            <a:xfrm>
              <a:off x="2653" y="3430"/>
              <a:ext cx="771"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a:t>
              </a:r>
            </a:p>
          </p:txBody>
        </p:sp>
        <p:sp>
          <p:nvSpPr>
            <p:cNvPr id="24591" name="Text Box 15"/>
            <p:cNvSpPr txBox="1">
              <a:spLocks noChangeArrowheads="1"/>
            </p:cNvSpPr>
            <p:nvPr/>
          </p:nvSpPr>
          <p:spPr bwMode="auto">
            <a:xfrm>
              <a:off x="2108" y="3838"/>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Αποθήκευση - Έλεγχος</a:t>
              </a:r>
            </a:p>
          </p:txBody>
        </p:sp>
        <p:sp>
          <p:nvSpPr>
            <p:cNvPr id="24592" name="Line 16"/>
            <p:cNvSpPr>
              <a:spLocks noChangeShapeType="1"/>
            </p:cNvSpPr>
            <p:nvPr/>
          </p:nvSpPr>
          <p:spPr bwMode="auto">
            <a:xfrm>
              <a:off x="3016" y="43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3" name="Line 17"/>
            <p:cNvSpPr>
              <a:spLocks noChangeShapeType="1"/>
            </p:cNvSpPr>
            <p:nvPr/>
          </p:nvSpPr>
          <p:spPr bwMode="auto">
            <a:xfrm>
              <a:off x="3016" y="845"/>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4" name="Line 18"/>
            <p:cNvSpPr>
              <a:spLocks noChangeShapeType="1"/>
            </p:cNvSpPr>
            <p:nvPr/>
          </p:nvSpPr>
          <p:spPr bwMode="auto">
            <a:xfrm>
              <a:off x="3016" y="1253"/>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5" name="Line 19"/>
            <p:cNvSpPr>
              <a:spLocks noChangeShapeType="1"/>
            </p:cNvSpPr>
            <p:nvPr/>
          </p:nvSpPr>
          <p:spPr bwMode="auto">
            <a:xfrm>
              <a:off x="3016" y="1661"/>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6" name="Line 20"/>
            <p:cNvSpPr>
              <a:spLocks noChangeShapeType="1"/>
            </p:cNvSpPr>
            <p:nvPr/>
          </p:nvSpPr>
          <p:spPr bwMode="auto">
            <a:xfrm>
              <a:off x="3016" y="2069"/>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7" name="Line 21"/>
            <p:cNvSpPr>
              <a:spLocks noChangeShapeType="1"/>
            </p:cNvSpPr>
            <p:nvPr/>
          </p:nvSpPr>
          <p:spPr bwMode="auto">
            <a:xfrm>
              <a:off x="3016" y="2478"/>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8" name="Line 22"/>
            <p:cNvSpPr>
              <a:spLocks noChangeShapeType="1"/>
            </p:cNvSpPr>
            <p:nvPr/>
          </p:nvSpPr>
          <p:spPr bwMode="auto">
            <a:xfrm>
              <a:off x="3016" y="288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9" name="Line 23"/>
            <p:cNvSpPr>
              <a:spLocks noChangeShapeType="1"/>
            </p:cNvSpPr>
            <p:nvPr/>
          </p:nvSpPr>
          <p:spPr bwMode="auto">
            <a:xfrm>
              <a:off x="3016" y="3294"/>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600" name="Line 24"/>
            <p:cNvSpPr>
              <a:spLocks noChangeShapeType="1"/>
            </p:cNvSpPr>
            <p:nvPr/>
          </p:nvSpPr>
          <p:spPr bwMode="auto">
            <a:xfrm>
              <a:off x="3016" y="3702"/>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5" name="Θέση υποσέλιδου 3" descr="."/>
          <p:cNvSpPr txBox="1">
            <a:spLocks/>
          </p:cNvSpPr>
          <p:nvPr/>
        </p:nvSpPr>
        <p:spPr>
          <a:xfrm>
            <a:off x="2909727"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487551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AE41953E-2984-473D-80F6-7C4A3002D6D6}" type="slidenum">
              <a:rPr lang="el-GR"/>
              <a:pPr>
                <a:defRPr/>
              </a:pPr>
              <a:t>20</a:t>
            </a:fld>
            <a:endParaRPr lang="el-GR"/>
          </a:p>
        </p:txBody>
      </p:sp>
      <p:sp>
        <p:nvSpPr>
          <p:cNvPr id="382981" name="Text Box 5"/>
          <p:cNvSpPr txBox="1">
            <a:spLocks noChangeArrowheads="1"/>
          </p:cNvSpPr>
          <p:nvPr/>
        </p:nvSpPr>
        <p:spPr bwMode="auto">
          <a:xfrm>
            <a:off x="3311588" y="225426"/>
            <a:ext cx="2736850" cy="519112"/>
          </a:xfrm>
          <a:prstGeom prst="rect">
            <a:avLst/>
          </a:prstGeom>
          <a:noFill/>
          <a:ln w="9525">
            <a:noFill/>
            <a:miter lim="800000"/>
            <a:headEnd/>
            <a:tailEnd/>
          </a:ln>
          <a:effectLst/>
        </p:spPr>
        <p:txBody>
          <a:bodyPr>
            <a:spAutoFit/>
          </a:bodyPr>
          <a:lstStyle/>
          <a:p>
            <a:pPr>
              <a:defRPr/>
            </a:pPr>
            <a:r>
              <a:rPr lang="el-GR" sz="2800" b="1" dirty="0" err="1">
                <a:solidFill>
                  <a:schemeClr val="accent2"/>
                </a:solidFill>
                <a:effectLst>
                  <a:outerShdw blurRad="38100" dist="38100" dir="2700000" algn="tl">
                    <a:srgbClr val="C0C0C0"/>
                  </a:outerShdw>
                </a:effectLst>
              </a:rPr>
              <a:t>Εγκυτίωση</a:t>
            </a:r>
            <a:endParaRPr lang="el-GR" sz="2800" b="1" dirty="0">
              <a:solidFill>
                <a:schemeClr val="accent2"/>
              </a:solidFill>
              <a:effectLst>
                <a:outerShdw blurRad="38100" dist="38100" dir="2700000" algn="tl">
                  <a:srgbClr val="C0C0C0"/>
                </a:outerShdw>
              </a:effectLst>
            </a:endParaRPr>
          </a:p>
        </p:txBody>
      </p:sp>
      <p:sp>
        <p:nvSpPr>
          <p:cNvPr id="25606" name="Text Box 6"/>
          <p:cNvSpPr txBox="1">
            <a:spLocks noChangeArrowheads="1"/>
          </p:cNvSpPr>
          <p:nvPr/>
        </p:nvSpPr>
        <p:spPr bwMode="auto">
          <a:xfrm>
            <a:off x="683569" y="908050"/>
            <a:ext cx="79928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a:t>
            </a:r>
            <a:r>
              <a:rPr lang="el-GR" altLang="el-GR" sz="2000" dirty="0" err="1">
                <a:solidFill>
                  <a:schemeClr val="accent2"/>
                </a:solidFill>
              </a:rPr>
              <a:t>εγκυτίωση</a:t>
            </a:r>
            <a:r>
              <a:rPr lang="el-GR" altLang="el-GR" sz="2000" dirty="0">
                <a:solidFill>
                  <a:schemeClr val="accent2"/>
                </a:solidFill>
              </a:rPr>
              <a:t> γίνεται σε λευκοσιδηρά κυτία.</a:t>
            </a:r>
          </a:p>
          <a:p>
            <a:pPr eaLnBrk="1" hangingPunct="1"/>
            <a:endParaRPr lang="el-GR" altLang="el-GR" sz="2000" dirty="0">
              <a:solidFill>
                <a:schemeClr val="accent2"/>
              </a:solidFill>
            </a:endParaRPr>
          </a:p>
          <a:p>
            <a:pPr eaLnBrk="1" hangingPunct="1"/>
            <a:r>
              <a:rPr lang="el-GR" altLang="el-GR" sz="2000" dirty="0">
                <a:solidFill>
                  <a:schemeClr val="accent2"/>
                </a:solidFill>
              </a:rPr>
              <a:t>Συνήθως τα κυτία είναι ήδη προκατασκευασμένα και φέρνουν μικρή οπή από όπου γίνεται η πλήρωση τους από ειδικά μηχανήματα.</a:t>
            </a:r>
          </a:p>
          <a:p>
            <a:pPr eaLnBrk="1" hangingPunct="1"/>
            <a:endParaRPr lang="el-GR" altLang="el-GR" sz="2000" dirty="0">
              <a:solidFill>
                <a:schemeClr val="accent2"/>
              </a:solidFill>
            </a:endParaRPr>
          </a:p>
          <a:p>
            <a:pPr eaLnBrk="1" hangingPunct="1"/>
            <a:r>
              <a:rPr lang="el-GR" altLang="el-GR" sz="2000" dirty="0">
                <a:solidFill>
                  <a:schemeClr val="accent2"/>
                </a:solidFill>
              </a:rPr>
              <a:t>Η οπή σφραγίζεται και ελέγχεται η στεγανότητα της με βύθιση του κυτίου σε θερμό νερό. </a:t>
            </a:r>
          </a:p>
        </p:txBody>
      </p:sp>
      <p:pic>
        <p:nvPicPr>
          <p:cNvPr id="256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643362"/>
            <a:ext cx="1524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506" y="3619599"/>
            <a:ext cx="17287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552660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329AFBE4-C189-455E-B4C5-438B04CE5411}" type="slidenum">
              <a:rPr lang="el-GR"/>
              <a:pPr>
                <a:defRPr/>
              </a:pPr>
              <a:t>21</a:t>
            </a:fld>
            <a:endParaRPr lang="el-GR"/>
          </a:p>
        </p:txBody>
      </p:sp>
      <p:grpSp>
        <p:nvGrpSpPr>
          <p:cNvPr id="26629" name="Group 5"/>
          <p:cNvGrpSpPr>
            <a:grpSpLocks/>
          </p:cNvGrpSpPr>
          <p:nvPr/>
        </p:nvGrpSpPr>
        <p:grpSpPr bwMode="auto">
          <a:xfrm>
            <a:off x="1042988" y="260350"/>
            <a:ext cx="6842125" cy="6257925"/>
            <a:chOff x="839" y="164"/>
            <a:chExt cx="4310" cy="3942"/>
          </a:xfrm>
        </p:grpSpPr>
        <p:sp>
          <p:nvSpPr>
            <p:cNvPr id="26630" name="Text Box 6"/>
            <p:cNvSpPr txBox="1">
              <a:spLocks noChangeArrowheads="1"/>
            </p:cNvSpPr>
            <p:nvPr/>
          </p:nvSpPr>
          <p:spPr bwMode="auto">
            <a:xfrm>
              <a:off x="1882" y="164"/>
              <a:ext cx="2313"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Ποιοτικός έλεγχος γάλακτος</a:t>
              </a:r>
            </a:p>
          </p:txBody>
        </p:sp>
        <p:sp>
          <p:nvSpPr>
            <p:cNvPr id="26631" name="Text Box 7"/>
            <p:cNvSpPr txBox="1">
              <a:spLocks noChangeArrowheads="1"/>
            </p:cNvSpPr>
            <p:nvPr/>
          </p:nvSpPr>
          <p:spPr bwMode="auto">
            <a:xfrm>
              <a:off x="2381" y="572"/>
              <a:ext cx="127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Τυποποίηση</a:t>
              </a:r>
            </a:p>
          </p:txBody>
        </p:sp>
        <p:sp>
          <p:nvSpPr>
            <p:cNvPr id="26632" name="Text Box 8"/>
            <p:cNvSpPr txBox="1">
              <a:spLocks noChangeArrowheads="1"/>
            </p:cNvSpPr>
            <p:nvPr/>
          </p:nvSpPr>
          <p:spPr bwMode="auto">
            <a:xfrm>
              <a:off x="1791" y="981"/>
              <a:ext cx="249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Προθέρμανση</a:t>
              </a:r>
              <a:r>
                <a:rPr lang="en-US" altLang="el-GR" sz="1600">
                  <a:solidFill>
                    <a:schemeClr val="accent2"/>
                  </a:solidFill>
                </a:rPr>
                <a:t> </a:t>
              </a:r>
              <a:r>
                <a:rPr lang="el-GR" altLang="el-GR" sz="2000">
                  <a:solidFill>
                    <a:schemeClr val="accent2"/>
                  </a:solidFill>
                </a:rPr>
                <a:t>100-120</a:t>
              </a:r>
              <a:r>
                <a:rPr lang="en-US" altLang="el-GR" sz="2000">
                  <a:solidFill>
                    <a:schemeClr val="accent2"/>
                  </a:solidFill>
                </a:rPr>
                <a:t>°C</a:t>
              </a:r>
              <a:r>
                <a:rPr lang="el-GR" altLang="el-GR" sz="2000">
                  <a:solidFill>
                    <a:schemeClr val="accent2"/>
                  </a:solidFill>
                </a:rPr>
                <a:t>/1-3</a:t>
              </a:r>
              <a:r>
                <a:rPr lang="en-US" altLang="el-GR" sz="2000">
                  <a:solidFill>
                    <a:schemeClr val="accent2"/>
                  </a:solidFill>
                </a:rPr>
                <a:t>min</a:t>
              </a:r>
              <a:endParaRPr lang="el-GR" altLang="el-GR" sz="2000">
                <a:solidFill>
                  <a:schemeClr val="accent2"/>
                </a:solidFill>
              </a:endParaRPr>
            </a:p>
          </p:txBody>
        </p:sp>
        <p:sp>
          <p:nvSpPr>
            <p:cNvPr id="26633" name="Text Box 9"/>
            <p:cNvSpPr txBox="1">
              <a:spLocks noChangeArrowheads="1"/>
            </p:cNvSpPr>
            <p:nvPr/>
          </p:nvSpPr>
          <p:spPr bwMode="auto">
            <a:xfrm>
              <a:off x="2109" y="1389"/>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Συμπύκνωση</a:t>
              </a:r>
              <a:r>
                <a:rPr lang="en-US" altLang="el-GR" sz="2000">
                  <a:solidFill>
                    <a:schemeClr val="accent2"/>
                  </a:solidFill>
                </a:rPr>
                <a:t> </a:t>
              </a:r>
              <a:r>
                <a:rPr lang="el-GR" altLang="el-GR" sz="2000">
                  <a:solidFill>
                    <a:schemeClr val="accent2"/>
                  </a:solidFill>
                </a:rPr>
                <a:t>50-60</a:t>
              </a:r>
              <a:r>
                <a:rPr lang="en-US" altLang="el-GR" sz="2000">
                  <a:solidFill>
                    <a:schemeClr val="accent2"/>
                  </a:solidFill>
                </a:rPr>
                <a:t>°C</a:t>
              </a:r>
              <a:endParaRPr lang="el-GR" altLang="el-GR" sz="2000">
                <a:solidFill>
                  <a:schemeClr val="accent2"/>
                </a:solidFill>
              </a:endParaRPr>
            </a:p>
          </p:txBody>
        </p:sp>
        <p:sp>
          <p:nvSpPr>
            <p:cNvPr id="26634" name="Text Box 10"/>
            <p:cNvSpPr txBox="1">
              <a:spLocks noChangeArrowheads="1"/>
            </p:cNvSpPr>
            <p:nvPr/>
          </p:nvSpPr>
          <p:spPr bwMode="auto">
            <a:xfrm>
              <a:off x="1791" y="1797"/>
              <a:ext cx="2404"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Ομογενοποίηση 125-2</a:t>
              </a:r>
              <a:r>
                <a:rPr lang="en-US" altLang="el-GR" sz="2000">
                  <a:solidFill>
                    <a:schemeClr val="accent2"/>
                  </a:solidFill>
                </a:rPr>
                <a:t>5</a:t>
              </a:r>
              <a:r>
                <a:rPr lang="el-GR" altLang="el-GR" sz="2000">
                  <a:solidFill>
                    <a:schemeClr val="accent2"/>
                  </a:solidFill>
                </a:rPr>
                <a:t>0</a:t>
              </a:r>
              <a:r>
                <a:rPr lang="en-US" altLang="el-GR" sz="2000">
                  <a:solidFill>
                    <a:schemeClr val="accent2"/>
                  </a:solidFill>
                </a:rPr>
                <a:t>bar</a:t>
              </a:r>
              <a:endParaRPr lang="el-GR" altLang="el-GR" sz="2000">
                <a:solidFill>
                  <a:schemeClr val="accent2"/>
                </a:solidFill>
              </a:endParaRPr>
            </a:p>
          </p:txBody>
        </p:sp>
        <p:sp>
          <p:nvSpPr>
            <p:cNvPr id="26635" name="Text Box 11"/>
            <p:cNvSpPr txBox="1">
              <a:spLocks noChangeArrowheads="1"/>
            </p:cNvSpPr>
            <p:nvPr/>
          </p:nvSpPr>
          <p:spPr bwMode="auto">
            <a:xfrm>
              <a:off x="839" y="2205"/>
              <a:ext cx="431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 (Δοκιμαστική αποστείρωση δείγματος – Προσθετικά)</a:t>
              </a:r>
            </a:p>
          </p:txBody>
        </p:sp>
        <p:sp>
          <p:nvSpPr>
            <p:cNvPr id="26636" name="Text Box 12"/>
            <p:cNvSpPr txBox="1">
              <a:spLocks noChangeArrowheads="1"/>
            </p:cNvSpPr>
            <p:nvPr/>
          </p:nvSpPr>
          <p:spPr bwMode="auto">
            <a:xfrm>
              <a:off x="2471" y="2614"/>
              <a:ext cx="1089"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Εγκυτίωση</a:t>
              </a:r>
            </a:p>
          </p:txBody>
        </p:sp>
        <p:sp>
          <p:nvSpPr>
            <p:cNvPr id="26637" name="Text Box 13"/>
            <p:cNvSpPr txBox="1">
              <a:spLocks noChangeArrowheads="1"/>
            </p:cNvSpPr>
            <p:nvPr/>
          </p:nvSpPr>
          <p:spPr bwMode="auto">
            <a:xfrm>
              <a:off x="1429" y="3022"/>
              <a:ext cx="3175" cy="268"/>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Αποστείρωση 115-118</a:t>
              </a:r>
              <a:r>
                <a:rPr lang="en-US" altLang="el-GR" sz="2000">
                  <a:solidFill>
                    <a:schemeClr val="accent2"/>
                  </a:solidFill>
                </a:rPr>
                <a:t>°C</a:t>
              </a:r>
              <a:r>
                <a:rPr lang="el-GR" altLang="el-GR" sz="2000">
                  <a:solidFill>
                    <a:schemeClr val="accent2"/>
                  </a:solidFill>
                </a:rPr>
                <a:t>/10-15</a:t>
              </a:r>
              <a:r>
                <a:rPr lang="en-US" altLang="el-GR" sz="2000">
                  <a:solidFill>
                    <a:schemeClr val="accent2"/>
                  </a:solidFill>
                </a:rPr>
                <a:t>min</a:t>
              </a:r>
              <a:endParaRPr lang="el-GR" altLang="el-GR" sz="2000">
                <a:solidFill>
                  <a:schemeClr val="accent2"/>
                </a:solidFill>
              </a:endParaRPr>
            </a:p>
          </p:txBody>
        </p:sp>
        <p:sp>
          <p:nvSpPr>
            <p:cNvPr id="26638" name="Text Box 14"/>
            <p:cNvSpPr txBox="1">
              <a:spLocks noChangeArrowheads="1"/>
            </p:cNvSpPr>
            <p:nvPr/>
          </p:nvSpPr>
          <p:spPr bwMode="auto">
            <a:xfrm>
              <a:off x="2653" y="3430"/>
              <a:ext cx="771"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a:t>
              </a:r>
            </a:p>
          </p:txBody>
        </p:sp>
        <p:sp>
          <p:nvSpPr>
            <p:cNvPr id="26639" name="Text Box 15"/>
            <p:cNvSpPr txBox="1">
              <a:spLocks noChangeArrowheads="1"/>
            </p:cNvSpPr>
            <p:nvPr/>
          </p:nvSpPr>
          <p:spPr bwMode="auto">
            <a:xfrm>
              <a:off x="2108" y="3838"/>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Αποθήκευση - Έλεγχος</a:t>
              </a:r>
            </a:p>
          </p:txBody>
        </p:sp>
        <p:sp>
          <p:nvSpPr>
            <p:cNvPr id="26640" name="Line 16"/>
            <p:cNvSpPr>
              <a:spLocks noChangeShapeType="1"/>
            </p:cNvSpPr>
            <p:nvPr/>
          </p:nvSpPr>
          <p:spPr bwMode="auto">
            <a:xfrm>
              <a:off x="3016" y="43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41" name="Line 17"/>
            <p:cNvSpPr>
              <a:spLocks noChangeShapeType="1"/>
            </p:cNvSpPr>
            <p:nvPr/>
          </p:nvSpPr>
          <p:spPr bwMode="auto">
            <a:xfrm>
              <a:off x="3016" y="845"/>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42" name="Line 18"/>
            <p:cNvSpPr>
              <a:spLocks noChangeShapeType="1"/>
            </p:cNvSpPr>
            <p:nvPr/>
          </p:nvSpPr>
          <p:spPr bwMode="auto">
            <a:xfrm>
              <a:off x="3016" y="1253"/>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43" name="Line 19"/>
            <p:cNvSpPr>
              <a:spLocks noChangeShapeType="1"/>
            </p:cNvSpPr>
            <p:nvPr/>
          </p:nvSpPr>
          <p:spPr bwMode="auto">
            <a:xfrm>
              <a:off x="3016" y="1661"/>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44" name="Line 20"/>
            <p:cNvSpPr>
              <a:spLocks noChangeShapeType="1"/>
            </p:cNvSpPr>
            <p:nvPr/>
          </p:nvSpPr>
          <p:spPr bwMode="auto">
            <a:xfrm>
              <a:off x="3016" y="2069"/>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45" name="Line 21"/>
            <p:cNvSpPr>
              <a:spLocks noChangeShapeType="1"/>
            </p:cNvSpPr>
            <p:nvPr/>
          </p:nvSpPr>
          <p:spPr bwMode="auto">
            <a:xfrm>
              <a:off x="3016" y="2478"/>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46" name="Line 22"/>
            <p:cNvSpPr>
              <a:spLocks noChangeShapeType="1"/>
            </p:cNvSpPr>
            <p:nvPr/>
          </p:nvSpPr>
          <p:spPr bwMode="auto">
            <a:xfrm>
              <a:off x="3016" y="288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47" name="Line 23"/>
            <p:cNvSpPr>
              <a:spLocks noChangeShapeType="1"/>
            </p:cNvSpPr>
            <p:nvPr/>
          </p:nvSpPr>
          <p:spPr bwMode="auto">
            <a:xfrm>
              <a:off x="3016" y="3294"/>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48" name="Line 24"/>
            <p:cNvSpPr>
              <a:spLocks noChangeShapeType="1"/>
            </p:cNvSpPr>
            <p:nvPr/>
          </p:nvSpPr>
          <p:spPr bwMode="auto">
            <a:xfrm>
              <a:off x="3016" y="3702"/>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5" name="Θέση υποσέλιδου 3" descr="."/>
          <p:cNvSpPr txBox="1">
            <a:spLocks/>
          </p:cNvSpPr>
          <p:nvPr/>
        </p:nvSpPr>
        <p:spPr>
          <a:xfrm>
            <a:off x="2909727"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4273904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47E5BA1F-98B0-44B6-A3F4-9D0E1A36F094}" type="slidenum">
              <a:rPr lang="el-GR"/>
              <a:pPr>
                <a:defRPr/>
              </a:pPr>
              <a:t>22</a:t>
            </a:fld>
            <a:endParaRPr lang="el-GR"/>
          </a:p>
        </p:txBody>
      </p:sp>
      <p:sp>
        <p:nvSpPr>
          <p:cNvPr id="386053" name="Text Box 5"/>
          <p:cNvSpPr txBox="1">
            <a:spLocks noChangeArrowheads="1"/>
          </p:cNvSpPr>
          <p:nvPr/>
        </p:nvSpPr>
        <p:spPr bwMode="auto">
          <a:xfrm>
            <a:off x="2915816" y="206376"/>
            <a:ext cx="3673475" cy="519112"/>
          </a:xfrm>
          <a:prstGeom prst="rect">
            <a:avLst/>
          </a:prstGeom>
          <a:noFill/>
          <a:ln w="9525">
            <a:noFill/>
            <a:miter lim="800000"/>
            <a:headEnd/>
            <a:tailEnd/>
          </a:ln>
          <a:effectLst/>
        </p:spPr>
        <p:txBody>
          <a:bodyPr>
            <a:spAutoFit/>
          </a:bodyPr>
          <a:lstStyle/>
          <a:p>
            <a:pPr>
              <a:defRPr/>
            </a:pPr>
            <a:r>
              <a:rPr lang="el-GR" sz="2800" b="1" dirty="0">
                <a:solidFill>
                  <a:schemeClr val="accent2"/>
                </a:solidFill>
                <a:effectLst>
                  <a:outerShdw blurRad="38100" dist="38100" dir="2700000" algn="tl">
                    <a:srgbClr val="C0C0C0"/>
                  </a:outerShdw>
                </a:effectLst>
              </a:rPr>
              <a:t>Αποστείρωση</a:t>
            </a:r>
          </a:p>
        </p:txBody>
      </p:sp>
      <p:sp>
        <p:nvSpPr>
          <p:cNvPr id="386055" name="Text Box 7"/>
          <p:cNvSpPr txBox="1">
            <a:spLocks noChangeArrowheads="1"/>
          </p:cNvSpPr>
          <p:nvPr/>
        </p:nvSpPr>
        <p:spPr bwMode="auto">
          <a:xfrm>
            <a:off x="539554" y="908050"/>
            <a:ext cx="7992888" cy="701675"/>
          </a:xfrm>
          <a:prstGeom prst="rect">
            <a:avLst/>
          </a:prstGeom>
          <a:noFill/>
          <a:ln w="9525">
            <a:noFill/>
            <a:miter lim="800000"/>
            <a:headEnd/>
            <a:tailEnd/>
          </a:ln>
          <a:effectLst/>
        </p:spPr>
        <p:txBody>
          <a:bodyPr wrap="square">
            <a:spAutoFit/>
          </a:bodyPr>
          <a:lstStyle/>
          <a:p>
            <a:pPr>
              <a:defRPr/>
            </a:pPr>
            <a:r>
              <a:rPr lang="el-GR" sz="2000" dirty="0">
                <a:solidFill>
                  <a:schemeClr val="accent2"/>
                </a:solidFill>
              </a:rPr>
              <a:t>Η αποστείρωση γίνεται συνήθως σε </a:t>
            </a:r>
            <a:r>
              <a:rPr lang="el-GR" sz="2000" dirty="0" err="1">
                <a:solidFill>
                  <a:schemeClr val="accent2"/>
                </a:solidFill>
              </a:rPr>
              <a:t>αποστειρωτήρες</a:t>
            </a:r>
            <a:r>
              <a:rPr lang="el-GR" sz="2000" dirty="0">
                <a:solidFill>
                  <a:schemeClr val="accent2"/>
                </a:solidFill>
              </a:rPr>
              <a:t> </a:t>
            </a:r>
            <a:r>
              <a:rPr lang="el-GR" sz="2000" b="1" u="sng" dirty="0">
                <a:solidFill>
                  <a:schemeClr val="accent2"/>
                </a:solidFill>
                <a:effectLst>
                  <a:outerShdw blurRad="38100" dist="38100" dir="2700000" algn="tl">
                    <a:srgbClr val="C0C0C0"/>
                  </a:outerShdw>
                </a:effectLst>
              </a:rPr>
              <a:t>συνεχούς</a:t>
            </a:r>
            <a:r>
              <a:rPr lang="el-GR" sz="2000" dirty="0">
                <a:solidFill>
                  <a:schemeClr val="accent2"/>
                </a:solidFill>
              </a:rPr>
              <a:t> ή </a:t>
            </a:r>
            <a:r>
              <a:rPr lang="el-GR" sz="2000" b="1" u="sng" dirty="0">
                <a:solidFill>
                  <a:schemeClr val="accent2"/>
                </a:solidFill>
                <a:effectLst>
                  <a:outerShdw blurRad="38100" dist="38100" dir="2700000" algn="tl">
                    <a:srgbClr val="C0C0C0"/>
                  </a:outerShdw>
                </a:effectLst>
              </a:rPr>
              <a:t>ασυνεχούς</a:t>
            </a:r>
            <a:r>
              <a:rPr lang="el-GR" sz="2000" dirty="0">
                <a:solidFill>
                  <a:schemeClr val="accent2"/>
                </a:solidFill>
              </a:rPr>
              <a:t> λειτουργίας ή με </a:t>
            </a:r>
            <a:r>
              <a:rPr lang="el-GR" sz="2000" b="1" dirty="0">
                <a:solidFill>
                  <a:schemeClr val="accent2"/>
                </a:solidFill>
                <a:effectLst>
                  <a:outerShdw blurRad="38100" dist="38100" dir="2700000" algn="tl">
                    <a:srgbClr val="C0C0C0"/>
                  </a:outerShdw>
                </a:effectLst>
              </a:rPr>
              <a:t>σύστημα </a:t>
            </a:r>
            <a:r>
              <a:rPr lang="en-US" sz="2000" b="1" dirty="0">
                <a:solidFill>
                  <a:schemeClr val="accent2"/>
                </a:solidFill>
                <a:effectLst>
                  <a:outerShdw blurRad="38100" dist="38100" dir="2700000" algn="tl">
                    <a:srgbClr val="C0C0C0"/>
                  </a:outerShdw>
                </a:effectLst>
              </a:rPr>
              <a:t>UHT</a:t>
            </a:r>
            <a:r>
              <a:rPr lang="en-US" sz="2000" dirty="0">
                <a:solidFill>
                  <a:schemeClr val="accent2"/>
                </a:solidFill>
              </a:rPr>
              <a:t>. </a:t>
            </a:r>
            <a:endParaRPr lang="el-GR" sz="2000" dirty="0">
              <a:solidFill>
                <a:schemeClr val="accent2"/>
              </a:solidFill>
            </a:endParaRPr>
          </a:p>
        </p:txBody>
      </p:sp>
      <p:sp>
        <p:nvSpPr>
          <p:cNvPr id="27655" name="Text Box 8"/>
          <p:cNvSpPr txBox="1">
            <a:spLocks noChangeArrowheads="1"/>
          </p:cNvSpPr>
          <p:nvPr/>
        </p:nvSpPr>
        <p:spPr bwMode="auto">
          <a:xfrm>
            <a:off x="539553" y="1844675"/>
            <a:ext cx="7992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α. Αποστείρωση σε σύστημα συνεχούς λειτουργίας</a:t>
            </a:r>
          </a:p>
        </p:txBody>
      </p:sp>
      <p:sp>
        <p:nvSpPr>
          <p:cNvPr id="27656" name="Rectangle 10"/>
          <p:cNvSpPr>
            <a:spLocks noChangeArrowheads="1"/>
          </p:cNvSpPr>
          <p:nvPr/>
        </p:nvSpPr>
        <p:spPr bwMode="auto">
          <a:xfrm>
            <a:off x="539554" y="2241550"/>
            <a:ext cx="813690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 πιο συνηθισμένος τύπος. Αποτελείται από τρεις θαλάμους. </a:t>
            </a:r>
          </a:p>
          <a:p>
            <a:pPr eaLnBrk="1" hangingPunct="1"/>
            <a:r>
              <a:rPr lang="el-GR" altLang="el-GR" sz="2000" dirty="0">
                <a:solidFill>
                  <a:schemeClr val="accent2"/>
                </a:solidFill>
              </a:rPr>
              <a:t>Τα κυτία τοποθετούνται σε ταινιόδρομο που κινείται δια μέσου των θαλάμων, ενώ παράλληλα περιστρέφονται (καλύτερη μετάδοση θερμότητας). </a:t>
            </a:r>
          </a:p>
          <a:p>
            <a:pPr eaLnBrk="1" hangingPunct="1"/>
            <a:endParaRPr lang="el-GR" altLang="el-GR" sz="2000" dirty="0">
              <a:solidFill>
                <a:schemeClr val="accent2"/>
              </a:solidFill>
            </a:endParaRPr>
          </a:p>
        </p:txBody>
      </p:sp>
      <p:pic>
        <p:nvPicPr>
          <p:cNvPr id="2765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16338"/>
            <a:ext cx="7416824" cy="254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161413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E5667E83-B6D9-492C-BE8A-385822ED62AF}" type="slidenum">
              <a:rPr lang="el-GR"/>
              <a:pPr>
                <a:defRPr/>
              </a:pPr>
              <a:t>23</a:t>
            </a:fld>
            <a:endParaRPr lang="el-GR"/>
          </a:p>
        </p:txBody>
      </p:sp>
      <p:sp>
        <p:nvSpPr>
          <p:cNvPr id="28677" name="Rectangle 7"/>
          <p:cNvSpPr>
            <a:spLocks noChangeArrowheads="1"/>
          </p:cNvSpPr>
          <p:nvPr/>
        </p:nvSpPr>
        <p:spPr bwMode="auto">
          <a:xfrm>
            <a:off x="467544" y="4581525"/>
            <a:ext cx="820748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a:solidFill>
                  <a:schemeClr val="accent2"/>
                </a:solidFill>
              </a:rPr>
              <a:t>Στο πρώτο θάλαμο γίνεται η προθέρμανση (98-100</a:t>
            </a:r>
            <a:r>
              <a:rPr lang="en-US" altLang="el-GR" sz="2000" dirty="0">
                <a:solidFill>
                  <a:schemeClr val="accent2"/>
                </a:solidFill>
              </a:rPr>
              <a:t>°C</a:t>
            </a:r>
            <a:r>
              <a:rPr lang="el-GR" altLang="el-GR" sz="2000" dirty="0">
                <a:solidFill>
                  <a:schemeClr val="accent2"/>
                </a:solidFill>
              </a:rPr>
              <a:t>/10-15</a:t>
            </a:r>
            <a:r>
              <a:rPr lang="en-US" altLang="el-GR" sz="2000" dirty="0">
                <a:solidFill>
                  <a:schemeClr val="accent2"/>
                </a:solidFill>
              </a:rPr>
              <a:t>min</a:t>
            </a:r>
            <a:r>
              <a:rPr lang="en-US" altLang="el-GR" sz="2000" dirty="0" smtClean="0">
                <a:solidFill>
                  <a:schemeClr val="accent2"/>
                </a:solidFill>
              </a:rPr>
              <a:t>)</a:t>
            </a:r>
            <a:endParaRPr lang="el-GR" altLang="el-GR" sz="2000" dirty="0">
              <a:solidFill>
                <a:schemeClr val="accent2"/>
              </a:solidFill>
            </a:endParaRPr>
          </a:p>
          <a:p>
            <a:pPr eaLnBrk="1" hangingPunct="1">
              <a:buFontTx/>
              <a:buChar char="•"/>
            </a:pPr>
            <a:r>
              <a:rPr lang="el-GR" altLang="el-GR" sz="2000" dirty="0">
                <a:solidFill>
                  <a:schemeClr val="accent2"/>
                </a:solidFill>
              </a:rPr>
              <a:t>Στο δεύτερο θάλαμο γίνεται η αποστείρωση</a:t>
            </a:r>
            <a:r>
              <a:rPr lang="en-US" altLang="el-GR" sz="2000" dirty="0">
                <a:solidFill>
                  <a:schemeClr val="accent2"/>
                </a:solidFill>
              </a:rPr>
              <a:t> (115-118°C/2-10min</a:t>
            </a:r>
            <a:r>
              <a:rPr lang="en-US" altLang="el-GR" sz="2000" dirty="0" smtClean="0">
                <a:solidFill>
                  <a:schemeClr val="accent2"/>
                </a:solidFill>
              </a:rPr>
              <a:t>)</a:t>
            </a:r>
            <a:endParaRPr lang="el-GR" altLang="el-GR" sz="2000" dirty="0">
              <a:solidFill>
                <a:schemeClr val="accent2"/>
              </a:solidFill>
            </a:endParaRPr>
          </a:p>
          <a:p>
            <a:pPr eaLnBrk="1" hangingPunct="1">
              <a:buFontTx/>
              <a:buChar char="•"/>
            </a:pPr>
            <a:r>
              <a:rPr lang="el-GR" altLang="el-GR" sz="2000" dirty="0">
                <a:solidFill>
                  <a:schemeClr val="accent2"/>
                </a:solidFill>
              </a:rPr>
              <a:t>Στο τρίτο θάλαμο γίνεται η ψύξη, με νερό</a:t>
            </a:r>
            <a:r>
              <a:rPr lang="en-US" altLang="el-GR" sz="2000" dirty="0">
                <a:solidFill>
                  <a:schemeClr val="accent2"/>
                </a:solidFill>
              </a:rPr>
              <a:t> (30-38°C</a:t>
            </a:r>
            <a:r>
              <a:rPr lang="en-US" altLang="el-GR" sz="2000" dirty="0" smtClean="0">
                <a:solidFill>
                  <a:schemeClr val="accent2"/>
                </a:solidFill>
              </a:rPr>
              <a:t>)</a:t>
            </a:r>
            <a:endParaRPr lang="el-GR" altLang="el-GR" sz="2000" dirty="0">
              <a:solidFill>
                <a:schemeClr val="accent2"/>
              </a:solidFill>
            </a:endParaRPr>
          </a:p>
          <a:p>
            <a:pPr eaLnBrk="1" hangingPunct="1">
              <a:buFontTx/>
              <a:buChar char="•"/>
            </a:pPr>
            <a:r>
              <a:rPr lang="el-GR" altLang="el-GR" sz="2000" dirty="0">
                <a:solidFill>
                  <a:schemeClr val="accent2"/>
                </a:solidFill>
              </a:rPr>
              <a:t>Το σύστημα απορρίπτει τα ατελώς σφραγισμένα  ή τα παραμορφωμένα κυτία</a:t>
            </a:r>
          </a:p>
        </p:txBody>
      </p:sp>
      <p:grpSp>
        <p:nvGrpSpPr>
          <p:cNvPr id="28678" name="Group 18"/>
          <p:cNvGrpSpPr>
            <a:grpSpLocks/>
          </p:cNvGrpSpPr>
          <p:nvPr/>
        </p:nvGrpSpPr>
        <p:grpSpPr bwMode="auto">
          <a:xfrm>
            <a:off x="603498" y="475705"/>
            <a:ext cx="7981003" cy="3817002"/>
            <a:chOff x="0" y="0"/>
            <a:chExt cx="5760" cy="2903"/>
          </a:xfrm>
        </p:grpSpPr>
        <p:pic>
          <p:nvPicPr>
            <p:cNvPr id="286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Line 11"/>
            <p:cNvSpPr>
              <a:spLocks noChangeShapeType="1"/>
            </p:cNvSpPr>
            <p:nvPr/>
          </p:nvSpPr>
          <p:spPr bwMode="auto">
            <a:xfrm flipH="1" flipV="1">
              <a:off x="3152" y="1389"/>
              <a:ext cx="907" cy="1089"/>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8682" name="Text Box 12"/>
            <p:cNvSpPr txBox="1">
              <a:spLocks noChangeArrowheads="1"/>
            </p:cNvSpPr>
            <p:nvPr/>
          </p:nvSpPr>
          <p:spPr bwMode="auto">
            <a:xfrm>
              <a:off x="4059" y="2205"/>
              <a:ext cx="1456" cy="538"/>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solidFill>
                    <a:schemeClr val="accent2"/>
                  </a:solidFill>
                </a:rPr>
                <a:t>1</a:t>
              </a:r>
              <a:r>
                <a:rPr lang="el-GR" altLang="el-GR" sz="2000" baseline="30000" dirty="0">
                  <a:solidFill>
                    <a:schemeClr val="accent2"/>
                  </a:solidFill>
                </a:rPr>
                <a:t>ος</a:t>
              </a:r>
              <a:r>
                <a:rPr lang="el-GR" altLang="el-GR" sz="2000" dirty="0">
                  <a:solidFill>
                    <a:schemeClr val="accent2"/>
                  </a:solidFill>
                </a:rPr>
                <a:t> θάλαμος</a:t>
              </a:r>
            </a:p>
            <a:p>
              <a:pPr algn="ctr" eaLnBrk="1" hangingPunct="1"/>
              <a:r>
                <a:rPr lang="el-GR" altLang="el-GR" sz="2000" dirty="0">
                  <a:solidFill>
                    <a:schemeClr val="accent2"/>
                  </a:solidFill>
                </a:rPr>
                <a:t>(προθέρμανση)</a:t>
              </a:r>
            </a:p>
          </p:txBody>
        </p:sp>
        <p:sp>
          <p:nvSpPr>
            <p:cNvPr id="28683" name="Line 13"/>
            <p:cNvSpPr>
              <a:spLocks noChangeShapeType="1"/>
            </p:cNvSpPr>
            <p:nvPr/>
          </p:nvSpPr>
          <p:spPr bwMode="auto">
            <a:xfrm flipH="1" flipV="1">
              <a:off x="2653" y="935"/>
              <a:ext cx="1724" cy="77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8684" name="Text Box 14"/>
            <p:cNvSpPr txBox="1">
              <a:spLocks noChangeArrowheads="1"/>
            </p:cNvSpPr>
            <p:nvPr/>
          </p:nvSpPr>
          <p:spPr bwMode="auto">
            <a:xfrm>
              <a:off x="4215" y="1525"/>
              <a:ext cx="1387" cy="538"/>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solidFill>
                    <a:schemeClr val="accent2"/>
                  </a:solidFill>
                </a:rPr>
                <a:t>2</a:t>
              </a:r>
              <a:r>
                <a:rPr lang="el-GR" altLang="el-GR" sz="2000" baseline="30000" dirty="0">
                  <a:solidFill>
                    <a:schemeClr val="accent2"/>
                  </a:solidFill>
                </a:rPr>
                <a:t>ος</a:t>
              </a:r>
              <a:r>
                <a:rPr lang="el-GR" altLang="el-GR" sz="2000" dirty="0">
                  <a:solidFill>
                    <a:schemeClr val="accent2"/>
                  </a:solidFill>
                </a:rPr>
                <a:t> θάλαμος</a:t>
              </a:r>
            </a:p>
            <a:p>
              <a:pPr algn="ctr" eaLnBrk="1" hangingPunct="1"/>
              <a:r>
                <a:rPr lang="el-GR" altLang="el-GR" sz="2000" dirty="0">
                  <a:solidFill>
                    <a:schemeClr val="accent2"/>
                  </a:solidFill>
                </a:rPr>
                <a:t>(αποστείρωση)</a:t>
              </a:r>
            </a:p>
          </p:txBody>
        </p:sp>
        <p:sp>
          <p:nvSpPr>
            <p:cNvPr id="28685" name="Line 15"/>
            <p:cNvSpPr>
              <a:spLocks noChangeShapeType="1"/>
            </p:cNvSpPr>
            <p:nvPr/>
          </p:nvSpPr>
          <p:spPr bwMode="auto">
            <a:xfrm>
              <a:off x="1338" y="482"/>
              <a:ext cx="635" cy="27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8686" name="Text Box 16"/>
            <p:cNvSpPr txBox="1">
              <a:spLocks noChangeArrowheads="1"/>
            </p:cNvSpPr>
            <p:nvPr/>
          </p:nvSpPr>
          <p:spPr bwMode="auto">
            <a:xfrm>
              <a:off x="476" y="28"/>
              <a:ext cx="1297" cy="538"/>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3</a:t>
              </a:r>
              <a:r>
                <a:rPr lang="el-GR" altLang="el-GR" sz="2000" baseline="30000">
                  <a:solidFill>
                    <a:schemeClr val="accent2"/>
                  </a:solidFill>
                </a:rPr>
                <a:t>ος</a:t>
              </a:r>
              <a:r>
                <a:rPr lang="el-GR" altLang="el-GR" sz="2000">
                  <a:solidFill>
                    <a:schemeClr val="accent2"/>
                  </a:solidFill>
                </a:rPr>
                <a:t> θάλαμος</a:t>
              </a:r>
            </a:p>
            <a:p>
              <a:pPr algn="ctr" eaLnBrk="1" hangingPunct="1"/>
              <a:r>
                <a:rPr lang="el-GR" altLang="el-GR" sz="2000">
                  <a:solidFill>
                    <a:schemeClr val="accent2"/>
                  </a:solidFill>
                </a:rPr>
                <a:t>(ψύξη)</a:t>
              </a:r>
            </a:p>
          </p:txBody>
        </p:sp>
        <p:sp>
          <p:nvSpPr>
            <p:cNvPr id="28687" name="Text Box 17"/>
            <p:cNvSpPr txBox="1">
              <a:spLocks noChangeArrowheads="1"/>
            </p:cNvSpPr>
            <p:nvPr/>
          </p:nvSpPr>
          <p:spPr bwMode="auto">
            <a:xfrm>
              <a:off x="4672" y="164"/>
              <a:ext cx="976" cy="304"/>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solidFill>
                    <a:schemeClr val="accent2"/>
                  </a:solidFill>
                </a:rPr>
                <a:t>είσοδος</a:t>
              </a:r>
            </a:p>
          </p:txBody>
        </p:sp>
      </p:grpSp>
      <p:sp>
        <p:nvSpPr>
          <p:cNvPr id="28679" name="Text Box 28"/>
          <p:cNvSpPr txBox="1">
            <a:spLocks noChangeArrowheads="1"/>
          </p:cNvSpPr>
          <p:nvPr/>
        </p:nvSpPr>
        <p:spPr bwMode="auto">
          <a:xfrm>
            <a:off x="467544" y="1309800"/>
            <a:ext cx="1044575" cy="409575"/>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solidFill>
                  <a:schemeClr val="accent2"/>
                </a:solidFill>
              </a:rPr>
              <a:t>έξοδος</a:t>
            </a:r>
          </a:p>
        </p:txBody>
      </p:sp>
      <p:sp>
        <p:nvSpPr>
          <p:cNvPr id="1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55767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67676309-2632-4D15-8E38-0D041D28DF17}" type="slidenum">
              <a:rPr lang="el-GR"/>
              <a:pPr>
                <a:defRPr/>
              </a:pPr>
              <a:t>24</a:t>
            </a:fld>
            <a:endParaRPr lang="el-GR"/>
          </a:p>
        </p:txBody>
      </p:sp>
      <p:sp>
        <p:nvSpPr>
          <p:cNvPr id="29701" name="Text Box 5"/>
          <p:cNvSpPr txBox="1">
            <a:spLocks noChangeArrowheads="1"/>
          </p:cNvSpPr>
          <p:nvPr/>
        </p:nvSpPr>
        <p:spPr bwMode="auto">
          <a:xfrm>
            <a:off x="1187624" y="404813"/>
            <a:ext cx="68027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β. Αποστείρωση σε σύστημα ασυνεχούς λειτουργίας</a:t>
            </a:r>
          </a:p>
        </p:txBody>
      </p:sp>
      <p:sp>
        <p:nvSpPr>
          <p:cNvPr id="29702" name="Text Box 6"/>
          <p:cNvSpPr txBox="1">
            <a:spLocks noChangeArrowheads="1"/>
          </p:cNvSpPr>
          <p:nvPr/>
        </p:nvSpPr>
        <p:spPr bwMode="auto">
          <a:xfrm>
            <a:off x="539552" y="981075"/>
            <a:ext cx="547389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Τα κυτία τοποθετούνται μέσα σε ειδικά καλάθια και αυτά μέσα στον </a:t>
            </a:r>
            <a:r>
              <a:rPr lang="el-GR" altLang="el-GR" sz="2000" dirty="0" err="1">
                <a:solidFill>
                  <a:schemeClr val="accent2"/>
                </a:solidFill>
              </a:rPr>
              <a:t>αποστειρωτήρα</a:t>
            </a:r>
            <a:r>
              <a:rPr lang="el-GR" altLang="el-GR" sz="2000" dirty="0">
                <a:solidFill>
                  <a:schemeClr val="accent2"/>
                </a:solidFill>
              </a:rPr>
              <a:t> που διαθέτει μηχανισμό περιστροφής</a:t>
            </a:r>
          </a:p>
        </p:txBody>
      </p:sp>
      <p:pic>
        <p:nvPicPr>
          <p:cNvPr id="2970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528" y="4368254"/>
            <a:ext cx="2951361" cy="181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7109" y="999753"/>
            <a:ext cx="2411969" cy="280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7109" y="3933853"/>
            <a:ext cx="2231528" cy="18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060575"/>
            <a:ext cx="3888308" cy="222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 Box 18"/>
          <p:cNvSpPr txBox="1">
            <a:spLocks noChangeArrowheads="1"/>
          </p:cNvSpPr>
          <p:nvPr/>
        </p:nvSpPr>
        <p:spPr bwMode="auto">
          <a:xfrm>
            <a:off x="3671416" y="4618558"/>
            <a:ext cx="23050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Τοποθέτηση των καλαθιών μέσα στους </a:t>
            </a:r>
            <a:r>
              <a:rPr lang="el-GR" altLang="el-GR" sz="2000" dirty="0" err="1">
                <a:solidFill>
                  <a:schemeClr val="accent2"/>
                </a:solidFill>
              </a:rPr>
              <a:t>αποστειρωτήρες</a:t>
            </a:r>
            <a:endParaRPr lang="el-GR" altLang="el-GR" sz="2000" dirty="0">
              <a:solidFill>
                <a:schemeClr val="accent2"/>
              </a:solidFill>
            </a:endParaRPr>
          </a:p>
        </p:txBody>
      </p:sp>
      <p:sp>
        <p:nvSpPr>
          <p:cNvPr id="12"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472891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E4951FA4-8D4A-4FFC-B5D1-9CD15AEEFDF1}" type="slidenum">
              <a:rPr lang="el-GR"/>
              <a:pPr>
                <a:defRPr/>
              </a:pPr>
              <a:t>25</a:t>
            </a:fld>
            <a:endParaRPr lang="el-GR"/>
          </a:p>
        </p:txBody>
      </p:sp>
      <p:pic>
        <p:nvPicPr>
          <p:cNvPr id="307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9" y="3489793"/>
            <a:ext cx="3960638" cy="182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732" y="656406"/>
            <a:ext cx="4176910" cy="220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37" y="1366838"/>
            <a:ext cx="2870857" cy="33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8"/>
          <p:cNvSpPr txBox="1">
            <a:spLocks noChangeArrowheads="1"/>
          </p:cNvSpPr>
          <p:nvPr/>
        </p:nvSpPr>
        <p:spPr bwMode="auto">
          <a:xfrm>
            <a:off x="939471" y="4679876"/>
            <a:ext cx="2592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Κάθετος ασυνεχής </a:t>
            </a:r>
            <a:r>
              <a:rPr lang="el-GR" altLang="el-GR" sz="2000" dirty="0" err="1">
                <a:solidFill>
                  <a:schemeClr val="accent2"/>
                </a:solidFill>
              </a:rPr>
              <a:t>αποστειρωτήρας</a:t>
            </a:r>
            <a:endParaRPr lang="el-GR" altLang="el-GR" sz="2000" dirty="0">
              <a:solidFill>
                <a:schemeClr val="accent2"/>
              </a:solidFill>
            </a:endParaRPr>
          </a:p>
        </p:txBody>
      </p:sp>
      <p:sp>
        <p:nvSpPr>
          <p:cNvPr id="30729" name="Text Box 9"/>
          <p:cNvSpPr txBox="1">
            <a:spLocks noChangeArrowheads="1"/>
          </p:cNvSpPr>
          <p:nvPr/>
        </p:nvSpPr>
        <p:spPr bwMode="auto">
          <a:xfrm>
            <a:off x="3964857" y="2808334"/>
            <a:ext cx="4535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Οριζόντιος ασυνεχής αποστειρωτήρας μικρής δυναμικότητας</a:t>
            </a:r>
          </a:p>
        </p:txBody>
      </p:sp>
      <p:sp>
        <p:nvSpPr>
          <p:cNvPr id="30730" name="Text Box 10"/>
          <p:cNvSpPr txBox="1">
            <a:spLocks noChangeArrowheads="1"/>
          </p:cNvSpPr>
          <p:nvPr/>
        </p:nvSpPr>
        <p:spPr bwMode="auto">
          <a:xfrm>
            <a:off x="3995739" y="5381551"/>
            <a:ext cx="4822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Οριζόντιος ασυνεχής </a:t>
            </a:r>
            <a:r>
              <a:rPr lang="el-GR" altLang="el-GR" sz="2000" dirty="0" err="1">
                <a:solidFill>
                  <a:schemeClr val="accent2"/>
                </a:solidFill>
              </a:rPr>
              <a:t>αποστειρωτήρας</a:t>
            </a:r>
            <a:r>
              <a:rPr lang="el-GR" altLang="el-GR" sz="2000" dirty="0">
                <a:solidFill>
                  <a:schemeClr val="accent2"/>
                </a:solidFill>
              </a:rPr>
              <a:t> μεγάλης δυναμικότητας</a:t>
            </a:r>
          </a:p>
        </p:txBody>
      </p:sp>
      <p:sp>
        <p:nvSpPr>
          <p:cNvPr id="1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285368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87D6601A-0F14-4048-B141-DF9A45CD236B}" type="slidenum">
              <a:rPr lang="el-GR"/>
              <a:pPr>
                <a:defRPr/>
              </a:pPr>
              <a:t>26</a:t>
            </a:fld>
            <a:endParaRPr lang="el-GR"/>
          </a:p>
        </p:txBody>
      </p:sp>
      <p:sp>
        <p:nvSpPr>
          <p:cNvPr id="31749" name="Text Box 5"/>
          <p:cNvSpPr txBox="1">
            <a:spLocks noChangeArrowheads="1"/>
          </p:cNvSpPr>
          <p:nvPr/>
        </p:nvSpPr>
        <p:spPr bwMode="auto">
          <a:xfrm>
            <a:off x="1019305" y="342900"/>
            <a:ext cx="5832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Η αποστείρωση γίνεται στους 115-116</a:t>
            </a:r>
            <a:r>
              <a:rPr lang="en-US" altLang="el-GR" sz="2000">
                <a:solidFill>
                  <a:schemeClr val="accent2"/>
                </a:solidFill>
              </a:rPr>
              <a:t>°C</a:t>
            </a:r>
            <a:r>
              <a:rPr lang="el-GR" altLang="el-GR" sz="2000">
                <a:solidFill>
                  <a:schemeClr val="accent2"/>
                </a:solidFill>
              </a:rPr>
              <a:t>/15</a:t>
            </a:r>
            <a:r>
              <a:rPr lang="en-US" altLang="el-GR" sz="2000">
                <a:solidFill>
                  <a:schemeClr val="accent2"/>
                </a:solidFill>
              </a:rPr>
              <a:t>min</a:t>
            </a:r>
            <a:endParaRPr lang="el-GR" altLang="el-GR" sz="2000">
              <a:solidFill>
                <a:schemeClr val="accent2"/>
              </a:solidFill>
            </a:endParaRPr>
          </a:p>
        </p:txBody>
      </p:sp>
      <p:sp>
        <p:nvSpPr>
          <p:cNvPr id="31750" name="Text Box 6"/>
          <p:cNvSpPr txBox="1">
            <a:spLocks noChangeArrowheads="1"/>
          </p:cNvSpPr>
          <p:nvPr/>
        </p:nvSpPr>
        <p:spPr bwMode="auto">
          <a:xfrm>
            <a:off x="1223169" y="952500"/>
            <a:ext cx="37449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Μετά την αποστείρωση τα κυτία ψύχονται περίπου στους 35</a:t>
            </a:r>
            <a:r>
              <a:rPr lang="en-US" altLang="el-GR" sz="2000" dirty="0">
                <a:solidFill>
                  <a:schemeClr val="accent2"/>
                </a:solidFill>
              </a:rPr>
              <a:t>°C</a:t>
            </a:r>
            <a:endParaRPr lang="el-GR" altLang="el-GR" sz="2000" dirty="0">
              <a:solidFill>
                <a:schemeClr val="accent2"/>
              </a:solidFill>
            </a:endParaRPr>
          </a:p>
        </p:txBody>
      </p:sp>
      <p:pic>
        <p:nvPicPr>
          <p:cNvPr id="317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75" y="1052513"/>
            <a:ext cx="2977551"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42" y="1905000"/>
            <a:ext cx="2327146"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016401"/>
            <a:ext cx="2232397" cy="27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 Box 15"/>
          <p:cNvSpPr txBox="1">
            <a:spLocks noChangeArrowheads="1"/>
          </p:cNvSpPr>
          <p:nvPr/>
        </p:nvSpPr>
        <p:spPr bwMode="auto">
          <a:xfrm>
            <a:off x="5653088" y="4745038"/>
            <a:ext cx="3203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Το εσωτερικό ενός αποστειρωτήρα, με τα καλάθια τοποθετημένα σε σειρά</a:t>
            </a:r>
          </a:p>
        </p:txBody>
      </p:sp>
      <p:sp>
        <p:nvSpPr>
          <p:cNvPr id="31755" name="Line 16"/>
          <p:cNvSpPr>
            <a:spLocks noChangeShapeType="1"/>
          </p:cNvSpPr>
          <p:nvPr/>
        </p:nvSpPr>
        <p:spPr bwMode="auto">
          <a:xfrm flipV="1">
            <a:off x="7056438" y="3452812"/>
            <a:ext cx="863600" cy="7921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56" name="Text Box 17"/>
          <p:cNvSpPr txBox="1">
            <a:spLocks noChangeArrowheads="1"/>
          </p:cNvSpPr>
          <p:nvPr/>
        </p:nvSpPr>
        <p:spPr bwMode="auto">
          <a:xfrm>
            <a:off x="5976938" y="4244974"/>
            <a:ext cx="1223963" cy="409575"/>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Καλάθια</a:t>
            </a:r>
          </a:p>
        </p:txBody>
      </p:sp>
      <p:sp>
        <p:nvSpPr>
          <p:cNvPr id="31757" name="Line 18"/>
          <p:cNvSpPr>
            <a:spLocks noChangeShapeType="1"/>
          </p:cNvSpPr>
          <p:nvPr/>
        </p:nvSpPr>
        <p:spPr bwMode="auto">
          <a:xfrm flipV="1">
            <a:off x="6840538" y="3163887"/>
            <a:ext cx="576263" cy="10810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58" name="Line 19"/>
          <p:cNvSpPr>
            <a:spLocks noChangeShapeType="1"/>
          </p:cNvSpPr>
          <p:nvPr/>
        </p:nvSpPr>
        <p:spPr bwMode="auto">
          <a:xfrm flipV="1">
            <a:off x="6769101" y="2947987"/>
            <a:ext cx="215900" cy="12969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1759" name="Text Box 20"/>
          <p:cNvSpPr txBox="1">
            <a:spLocks noChangeArrowheads="1"/>
          </p:cNvSpPr>
          <p:nvPr/>
        </p:nvSpPr>
        <p:spPr bwMode="auto">
          <a:xfrm>
            <a:off x="674688" y="4922838"/>
            <a:ext cx="2447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Ψεκασμός των καλαθιών με υγρό ατμό ή καυτό νερό</a:t>
            </a:r>
          </a:p>
        </p:txBody>
      </p:sp>
      <p:sp>
        <p:nvSpPr>
          <p:cNvPr id="31760" name="Text Box 21"/>
          <p:cNvSpPr txBox="1">
            <a:spLocks noChangeArrowheads="1"/>
          </p:cNvSpPr>
          <p:nvPr/>
        </p:nvSpPr>
        <p:spPr bwMode="auto">
          <a:xfrm>
            <a:off x="3155950" y="4897437"/>
            <a:ext cx="2447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Ψεκασμός με νερό για την ψύξη του προϊόντος</a:t>
            </a:r>
          </a:p>
        </p:txBody>
      </p:sp>
      <p:sp>
        <p:nvSpPr>
          <p:cNvPr id="1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69654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4F8AE2C-2960-4AB1-B2D1-EA7E01D31454}" type="slidenum">
              <a:rPr lang="el-GR"/>
              <a:pPr>
                <a:defRPr/>
              </a:pPr>
              <a:t>27</a:t>
            </a:fld>
            <a:endParaRPr lang="el-GR"/>
          </a:p>
        </p:txBody>
      </p:sp>
      <p:sp>
        <p:nvSpPr>
          <p:cNvPr id="32773" name="Text Box 5"/>
          <p:cNvSpPr txBox="1">
            <a:spLocks noChangeArrowheads="1"/>
          </p:cNvSpPr>
          <p:nvPr/>
        </p:nvSpPr>
        <p:spPr bwMode="auto">
          <a:xfrm>
            <a:off x="1115616" y="801688"/>
            <a:ext cx="4824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γ. Αποστείρωση με σύστημα </a:t>
            </a:r>
            <a:r>
              <a:rPr lang="en-US" altLang="el-GR" sz="2000" b="1" dirty="0">
                <a:solidFill>
                  <a:schemeClr val="accent2"/>
                </a:solidFill>
              </a:rPr>
              <a:t>UHT</a:t>
            </a:r>
            <a:endParaRPr lang="el-GR" altLang="el-GR" sz="2000" b="1" dirty="0">
              <a:solidFill>
                <a:schemeClr val="accent2"/>
              </a:solidFill>
            </a:endParaRPr>
          </a:p>
        </p:txBody>
      </p:sp>
      <p:sp>
        <p:nvSpPr>
          <p:cNvPr id="32774" name="Text Box 6"/>
          <p:cNvSpPr txBox="1">
            <a:spLocks noChangeArrowheads="1"/>
          </p:cNvSpPr>
          <p:nvPr/>
        </p:nvSpPr>
        <p:spPr bwMode="auto">
          <a:xfrm>
            <a:off x="467545" y="1844824"/>
            <a:ext cx="813690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γάλα μετά την συμπύκνωση και την </a:t>
            </a:r>
            <a:r>
              <a:rPr lang="el-GR" altLang="el-GR" sz="2000" dirty="0" err="1">
                <a:solidFill>
                  <a:schemeClr val="accent2"/>
                </a:solidFill>
              </a:rPr>
              <a:t>ομογενοποίηση</a:t>
            </a:r>
            <a:r>
              <a:rPr lang="el-GR" altLang="el-GR" sz="2000" dirty="0">
                <a:solidFill>
                  <a:schemeClr val="accent2"/>
                </a:solidFill>
              </a:rPr>
              <a:t>:</a:t>
            </a:r>
          </a:p>
          <a:p>
            <a:pPr eaLnBrk="1" hangingPunct="1"/>
            <a:endParaRPr lang="en-US" altLang="el-GR" sz="2000" dirty="0">
              <a:solidFill>
                <a:schemeClr val="accent2"/>
              </a:solidFill>
            </a:endParaRPr>
          </a:p>
          <a:p>
            <a:pPr eaLnBrk="1" hangingPunct="1"/>
            <a:endParaRPr lang="en-US" altLang="el-GR" sz="2000" dirty="0">
              <a:solidFill>
                <a:schemeClr val="accent2"/>
              </a:solidFill>
            </a:endParaRPr>
          </a:p>
          <a:p>
            <a:pPr eaLnBrk="1" hangingPunct="1">
              <a:buFontTx/>
              <a:buChar char="•"/>
            </a:pPr>
            <a:r>
              <a:rPr lang="el-GR" altLang="el-GR" sz="2400" dirty="0">
                <a:solidFill>
                  <a:schemeClr val="accent2"/>
                </a:solidFill>
              </a:rPr>
              <a:t>Θερμαίνεται με την τεχνική </a:t>
            </a:r>
            <a:r>
              <a:rPr lang="en-US" altLang="el-GR" sz="2400" dirty="0">
                <a:solidFill>
                  <a:schemeClr val="accent2"/>
                </a:solidFill>
              </a:rPr>
              <a:t>UHT(</a:t>
            </a:r>
            <a:r>
              <a:rPr lang="el-GR" altLang="el-GR" sz="2400" dirty="0">
                <a:solidFill>
                  <a:schemeClr val="accent2"/>
                </a:solidFill>
              </a:rPr>
              <a:t>τους 140</a:t>
            </a:r>
            <a:r>
              <a:rPr lang="en-US" altLang="el-GR" sz="2400" dirty="0">
                <a:solidFill>
                  <a:schemeClr val="accent2"/>
                </a:solidFill>
              </a:rPr>
              <a:t>°C</a:t>
            </a:r>
            <a:r>
              <a:rPr lang="el-GR" altLang="el-GR" sz="2400" dirty="0">
                <a:solidFill>
                  <a:schemeClr val="accent2"/>
                </a:solidFill>
              </a:rPr>
              <a:t>/3</a:t>
            </a:r>
            <a:r>
              <a:rPr lang="en-US" altLang="el-GR" sz="2400" dirty="0">
                <a:solidFill>
                  <a:schemeClr val="accent2"/>
                </a:solidFill>
              </a:rPr>
              <a:t>sec)</a:t>
            </a:r>
            <a:endParaRPr lang="el-GR" altLang="el-GR" sz="2400" dirty="0">
              <a:solidFill>
                <a:schemeClr val="accent2"/>
              </a:solidFill>
            </a:endParaRPr>
          </a:p>
          <a:p>
            <a:pPr eaLnBrk="1" hangingPunct="1">
              <a:buFontTx/>
              <a:buChar char="•"/>
            </a:pPr>
            <a:endParaRPr lang="en-US" altLang="el-GR" sz="2400" dirty="0">
              <a:solidFill>
                <a:schemeClr val="accent2"/>
              </a:solidFill>
            </a:endParaRPr>
          </a:p>
          <a:p>
            <a:pPr eaLnBrk="1" hangingPunct="1">
              <a:buFontTx/>
              <a:buChar char="•"/>
            </a:pPr>
            <a:r>
              <a:rPr lang="el-GR" altLang="el-GR" sz="2400" dirty="0" err="1">
                <a:solidFill>
                  <a:schemeClr val="accent2"/>
                </a:solidFill>
              </a:rPr>
              <a:t>Προψύχεται</a:t>
            </a:r>
            <a:r>
              <a:rPr lang="el-GR" altLang="el-GR" sz="2400" dirty="0">
                <a:solidFill>
                  <a:schemeClr val="accent2"/>
                </a:solidFill>
              </a:rPr>
              <a:t> αρχικά στους 85-90</a:t>
            </a:r>
            <a:r>
              <a:rPr lang="en-US" altLang="el-GR" sz="2400" dirty="0">
                <a:solidFill>
                  <a:schemeClr val="accent2"/>
                </a:solidFill>
              </a:rPr>
              <a:t>°C</a:t>
            </a:r>
            <a:r>
              <a:rPr lang="el-GR" altLang="el-GR" sz="2400" dirty="0">
                <a:solidFill>
                  <a:schemeClr val="accent2"/>
                </a:solidFill>
              </a:rPr>
              <a:t> </a:t>
            </a:r>
          </a:p>
          <a:p>
            <a:pPr eaLnBrk="1" hangingPunct="1">
              <a:buFontTx/>
              <a:buChar char="•"/>
            </a:pPr>
            <a:endParaRPr lang="el-GR" altLang="el-GR" sz="2400" dirty="0">
              <a:solidFill>
                <a:schemeClr val="accent2"/>
              </a:solidFill>
            </a:endParaRPr>
          </a:p>
          <a:p>
            <a:pPr eaLnBrk="1" hangingPunct="1">
              <a:buFontTx/>
              <a:buChar char="•"/>
            </a:pPr>
            <a:r>
              <a:rPr lang="el-GR" altLang="el-GR" sz="2400" dirty="0">
                <a:solidFill>
                  <a:schemeClr val="accent2"/>
                </a:solidFill>
              </a:rPr>
              <a:t>Ψύχεται μέχρι τους 20</a:t>
            </a:r>
            <a:r>
              <a:rPr lang="en-US" altLang="el-GR" sz="2400" dirty="0">
                <a:solidFill>
                  <a:schemeClr val="accent2"/>
                </a:solidFill>
              </a:rPr>
              <a:t>°C</a:t>
            </a:r>
            <a:endParaRPr lang="el-GR" altLang="el-GR" sz="2400" dirty="0">
              <a:solidFill>
                <a:schemeClr val="accent2"/>
              </a:solidFill>
            </a:endParaRPr>
          </a:p>
          <a:p>
            <a:pPr eaLnBrk="1" hangingPunct="1">
              <a:buFontTx/>
              <a:buChar char="•"/>
            </a:pPr>
            <a:endParaRPr lang="el-GR" altLang="el-GR" sz="2400" dirty="0">
              <a:solidFill>
                <a:schemeClr val="accent2"/>
              </a:solidFill>
            </a:endParaRPr>
          </a:p>
          <a:p>
            <a:pPr eaLnBrk="1" hangingPunct="1">
              <a:buFontTx/>
              <a:buChar char="•"/>
            </a:pPr>
            <a:r>
              <a:rPr lang="el-GR" altLang="el-GR" sz="2400" dirty="0" err="1">
                <a:solidFill>
                  <a:schemeClr val="accent2"/>
                </a:solidFill>
              </a:rPr>
              <a:t>Εγκυτιώνεται</a:t>
            </a:r>
            <a:r>
              <a:rPr lang="el-GR" altLang="el-GR" sz="2400" dirty="0">
                <a:solidFill>
                  <a:schemeClr val="accent2"/>
                </a:solidFill>
              </a:rPr>
              <a:t> με σύστημα άσηπτης συσκευασίας.</a:t>
            </a: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962465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pPr>
              <a:defRPr/>
            </a:pPr>
            <a:fld id="{C5FEC186-B908-4577-84C1-29CC4C09568E}" type="slidenum">
              <a:rPr lang="el-GR"/>
              <a:pPr>
                <a:defRPr/>
              </a:pPr>
              <a:t>28</a:t>
            </a:fld>
            <a:endParaRPr lang="el-GR"/>
          </a:p>
        </p:txBody>
      </p:sp>
      <p:grpSp>
        <p:nvGrpSpPr>
          <p:cNvPr id="33797" name="Group 5"/>
          <p:cNvGrpSpPr>
            <a:grpSpLocks/>
          </p:cNvGrpSpPr>
          <p:nvPr/>
        </p:nvGrpSpPr>
        <p:grpSpPr bwMode="auto">
          <a:xfrm>
            <a:off x="1042988" y="260350"/>
            <a:ext cx="6842125" cy="6257925"/>
            <a:chOff x="839" y="164"/>
            <a:chExt cx="4310" cy="3942"/>
          </a:xfrm>
        </p:grpSpPr>
        <p:sp>
          <p:nvSpPr>
            <p:cNvPr id="33798" name="Text Box 6"/>
            <p:cNvSpPr txBox="1">
              <a:spLocks noChangeArrowheads="1"/>
            </p:cNvSpPr>
            <p:nvPr/>
          </p:nvSpPr>
          <p:spPr bwMode="auto">
            <a:xfrm>
              <a:off x="1882" y="164"/>
              <a:ext cx="2313"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Ποιοτικός έλεγχος γάλακτος</a:t>
              </a:r>
            </a:p>
          </p:txBody>
        </p:sp>
        <p:sp>
          <p:nvSpPr>
            <p:cNvPr id="33799" name="Text Box 7"/>
            <p:cNvSpPr txBox="1">
              <a:spLocks noChangeArrowheads="1"/>
            </p:cNvSpPr>
            <p:nvPr/>
          </p:nvSpPr>
          <p:spPr bwMode="auto">
            <a:xfrm>
              <a:off x="2381" y="572"/>
              <a:ext cx="127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Τυποποίηση</a:t>
              </a:r>
            </a:p>
          </p:txBody>
        </p:sp>
        <p:sp>
          <p:nvSpPr>
            <p:cNvPr id="33800" name="Text Box 8"/>
            <p:cNvSpPr txBox="1">
              <a:spLocks noChangeArrowheads="1"/>
            </p:cNvSpPr>
            <p:nvPr/>
          </p:nvSpPr>
          <p:spPr bwMode="auto">
            <a:xfrm>
              <a:off x="1791" y="981"/>
              <a:ext cx="249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Προθέρμανση</a:t>
              </a:r>
              <a:r>
                <a:rPr lang="en-US" altLang="el-GR" sz="1600">
                  <a:solidFill>
                    <a:schemeClr val="accent2"/>
                  </a:solidFill>
                </a:rPr>
                <a:t> </a:t>
              </a:r>
              <a:r>
                <a:rPr lang="el-GR" altLang="el-GR" sz="2000">
                  <a:solidFill>
                    <a:schemeClr val="accent2"/>
                  </a:solidFill>
                </a:rPr>
                <a:t>100-120</a:t>
              </a:r>
              <a:r>
                <a:rPr lang="en-US" altLang="el-GR" sz="2000">
                  <a:solidFill>
                    <a:schemeClr val="accent2"/>
                  </a:solidFill>
                </a:rPr>
                <a:t>°C</a:t>
              </a:r>
              <a:r>
                <a:rPr lang="el-GR" altLang="el-GR" sz="2000">
                  <a:solidFill>
                    <a:schemeClr val="accent2"/>
                  </a:solidFill>
                </a:rPr>
                <a:t>/1-3</a:t>
              </a:r>
              <a:r>
                <a:rPr lang="en-US" altLang="el-GR" sz="2000">
                  <a:solidFill>
                    <a:schemeClr val="accent2"/>
                  </a:solidFill>
                </a:rPr>
                <a:t>min</a:t>
              </a:r>
              <a:endParaRPr lang="el-GR" altLang="el-GR" sz="2000">
                <a:solidFill>
                  <a:schemeClr val="accent2"/>
                </a:solidFill>
              </a:endParaRPr>
            </a:p>
          </p:txBody>
        </p:sp>
        <p:sp>
          <p:nvSpPr>
            <p:cNvPr id="33801" name="Text Box 9"/>
            <p:cNvSpPr txBox="1">
              <a:spLocks noChangeArrowheads="1"/>
            </p:cNvSpPr>
            <p:nvPr/>
          </p:nvSpPr>
          <p:spPr bwMode="auto">
            <a:xfrm>
              <a:off x="2109" y="1389"/>
              <a:ext cx="181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Συμπύκνωση</a:t>
              </a:r>
              <a:r>
                <a:rPr lang="en-US" altLang="el-GR" sz="2000">
                  <a:solidFill>
                    <a:schemeClr val="accent2"/>
                  </a:solidFill>
                </a:rPr>
                <a:t> </a:t>
              </a:r>
              <a:r>
                <a:rPr lang="el-GR" altLang="el-GR" sz="2000">
                  <a:solidFill>
                    <a:schemeClr val="accent2"/>
                  </a:solidFill>
                </a:rPr>
                <a:t>50-60</a:t>
              </a:r>
              <a:r>
                <a:rPr lang="en-US" altLang="el-GR" sz="2000">
                  <a:solidFill>
                    <a:schemeClr val="accent2"/>
                  </a:solidFill>
                </a:rPr>
                <a:t>°C</a:t>
              </a:r>
              <a:endParaRPr lang="el-GR" altLang="el-GR" sz="2000">
                <a:solidFill>
                  <a:schemeClr val="accent2"/>
                </a:solidFill>
              </a:endParaRPr>
            </a:p>
          </p:txBody>
        </p:sp>
        <p:sp>
          <p:nvSpPr>
            <p:cNvPr id="33802" name="Text Box 10"/>
            <p:cNvSpPr txBox="1">
              <a:spLocks noChangeArrowheads="1"/>
            </p:cNvSpPr>
            <p:nvPr/>
          </p:nvSpPr>
          <p:spPr bwMode="auto">
            <a:xfrm>
              <a:off x="1791" y="1797"/>
              <a:ext cx="2404"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Ομογενοποίηση 125-2</a:t>
              </a:r>
              <a:r>
                <a:rPr lang="en-US" altLang="el-GR" sz="2000">
                  <a:solidFill>
                    <a:schemeClr val="accent2"/>
                  </a:solidFill>
                </a:rPr>
                <a:t>5</a:t>
              </a:r>
              <a:r>
                <a:rPr lang="el-GR" altLang="el-GR" sz="2000">
                  <a:solidFill>
                    <a:schemeClr val="accent2"/>
                  </a:solidFill>
                </a:rPr>
                <a:t>0</a:t>
              </a:r>
              <a:r>
                <a:rPr lang="en-US" altLang="el-GR" sz="2000">
                  <a:solidFill>
                    <a:schemeClr val="accent2"/>
                  </a:solidFill>
                </a:rPr>
                <a:t>bar</a:t>
              </a:r>
              <a:endParaRPr lang="el-GR" altLang="el-GR" sz="2000">
                <a:solidFill>
                  <a:schemeClr val="accent2"/>
                </a:solidFill>
              </a:endParaRPr>
            </a:p>
          </p:txBody>
        </p:sp>
        <p:sp>
          <p:nvSpPr>
            <p:cNvPr id="33803" name="Text Box 11"/>
            <p:cNvSpPr txBox="1">
              <a:spLocks noChangeArrowheads="1"/>
            </p:cNvSpPr>
            <p:nvPr/>
          </p:nvSpPr>
          <p:spPr bwMode="auto">
            <a:xfrm>
              <a:off x="839" y="2205"/>
              <a:ext cx="431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 (Δοκιμαστική αποστείρωση δείγματος – Προσθετικά)</a:t>
              </a:r>
            </a:p>
          </p:txBody>
        </p:sp>
        <p:sp>
          <p:nvSpPr>
            <p:cNvPr id="33804" name="Text Box 12"/>
            <p:cNvSpPr txBox="1">
              <a:spLocks noChangeArrowheads="1"/>
            </p:cNvSpPr>
            <p:nvPr/>
          </p:nvSpPr>
          <p:spPr bwMode="auto">
            <a:xfrm>
              <a:off x="2471" y="2614"/>
              <a:ext cx="1089"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Εγκυτίωση</a:t>
              </a:r>
            </a:p>
          </p:txBody>
        </p:sp>
        <p:sp>
          <p:nvSpPr>
            <p:cNvPr id="33805" name="Text Box 13"/>
            <p:cNvSpPr txBox="1">
              <a:spLocks noChangeArrowheads="1"/>
            </p:cNvSpPr>
            <p:nvPr/>
          </p:nvSpPr>
          <p:spPr bwMode="auto">
            <a:xfrm>
              <a:off x="1429" y="3022"/>
              <a:ext cx="317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Αποστείρωση 115-118</a:t>
              </a:r>
              <a:r>
                <a:rPr lang="en-US" altLang="el-GR" sz="2000">
                  <a:solidFill>
                    <a:schemeClr val="accent2"/>
                  </a:solidFill>
                </a:rPr>
                <a:t>°C</a:t>
              </a:r>
              <a:r>
                <a:rPr lang="el-GR" altLang="el-GR" sz="2000">
                  <a:solidFill>
                    <a:schemeClr val="accent2"/>
                  </a:solidFill>
                </a:rPr>
                <a:t>/10-15</a:t>
              </a:r>
              <a:r>
                <a:rPr lang="en-US" altLang="el-GR" sz="2000">
                  <a:solidFill>
                    <a:schemeClr val="accent2"/>
                  </a:solidFill>
                </a:rPr>
                <a:t>min</a:t>
              </a:r>
              <a:endParaRPr lang="el-GR" altLang="el-GR" sz="2000">
                <a:solidFill>
                  <a:schemeClr val="accent2"/>
                </a:solidFill>
              </a:endParaRPr>
            </a:p>
          </p:txBody>
        </p:sp>
        <p:sp>
          <p:nvSpPr>
            <p:cNvPr id="33806" name="Text Box 14"/>
            <p:cNvSpPr txBox="1">
              <a:spLocks noChangeArrowheads="1"/>
            </p:cNvSpPr>
            <p:nvPr/>
          </p:nvSpPr>
          <p:spPr bwMode="auto">
            <a:xfrm>
              <a:off x="2653" y="3430"/>
              <a:ext cx="771" cy="268"/>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a:t>
              </a:r>
            </a:p>
          </p:txBody>
        </p:sp>
        <p:sp>
          <p:nvSpPr>
            <p:cNvPr id="33807" name="Text Box 15"/>
            <p:cNvSpPr txBox="1">
              <a:spLocks noChangeArrowheads="1"/>
            </p:cNvSpPr>
            <p:nvPr/>
          </p:nvSpPr>
          <p:spPr bwMode="auto">
            <a:xfrm>
              <a:off x="2108" y="3838"/>
              <a:ext cx="1815" cy="268"/>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Αποθήκευση - Έλεγχος</a:t>
              </a:r>
            </a:p>
          </p:txBody>
        </p:sp>
        <p:sp>
          <p:nvSpPr>
            <p:cNvPr id="33808" name="Line 16"/>
            <p:cNvSpPr>
              <a:spLocks noChangeShapeType="1"/>
            </p:cNvSpPr>
            <p:nvPr/>
          </p:nvSpPr>
          <p:spPr bwMode="auto">
            <a:xfrm>
              <a:off x="3016" y="43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809" name="Line 17"/>
            <p:cNvSpPr>
              <a:spLocks noChangeShapeType="1"/>
            </p:cNvSpPr>
            <p:nvPr/>
          </p:nvSpPr>
          <p:spPr bwMode="auto">
            <a:xfrm>
              <a:off x="3016" y="845"/>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810" name="Line 18"/>
            <p:cNvSpPr>
              <a:spLocks noChangeShapeType="1"/>
            </p:cNvSpPr>
            <p:nvPr/>
          </p:nvSpPr>
          <p:spPr bwMode="auto">
            <a:xfrm>
              <a:off x="3016" y="1253"/>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811" name="Line 19"/>
            <p:cNvSpPr>
              <a:spLocks noChangeShapeType="1"/>
            </p:cNvSpPr>
            <p:nvPr/>
          </p:nvSpPr>
          <p:spPr bwMode="auto">
            <a:xfrm>
              <a:off x="3016" y="1661"/>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812" name="Line 20"/>
            <p:cNvSpPr>
              <a:spLocks noChangeShapeType="1"/>
            </p:cNvSpPr>
            <p:nvPr/>
          </p:nvSpPr>
          <p:spPr bwMode="auto">
            <a:xfrm>
              <a:off x="3016" y="2069"/>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813" name="Line 21"/>
            <p:cNvSpPr>
              <a:spLocks noChangeShapeType="1"/>
            </p:cNvSpPr>
            <p:nvPr/>
          </p:nvSpPr>
          <p:spPr bwMode="auto">
            <a:xfrm>
              <a:off x="3016" y="2478"/>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814" name="Line 22"/>
            <p:cNvSpPr>
              <a:spLocks noChangeShapeType="1"/>
            </p:cNvSpPr>
            <p:nvPr/>
          </p:nvSpPr>
          <p:spPr bwMode="auto">
            <a:xfrm>
              <a:off x="3016" y="2886"/>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815" name="Line 23"/>
            <p:cNvSpPr>
              <a:spLocks noChangeShapeType="1"/>
            </p:cNvSpPr>
            <p:nvPr/>
          </p:nvSpPr>
          <p:spPr bwMode="auto">
            <a:xfrm>
              <a:off x="3016" y="3294"/>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816" name="Line 24"/>
            <p:cNvSpPr>
              <a:spLocks noChangeShapeType="1"/>
            </p:cNvSpPr>
            <p:nvPr/>
          </p:nvSpPr>
          <p:spPr bwMode="auto">
            <a:xfrm>
              <a:off x="3016" y="3702"/>
              <a:ext cx="0" cy="1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5" name="Θέση υποσέλιδου 3" descr="."/>
          <p:cNvSpPr txBox="1">
            <a:spLocks/>
          </p:cNvSpPr>
          <p:nvPr/>
        </p:nvSpPr>
        <p:spPr>
          <a:xfrm>
            <a:off x="2909727"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724974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EF707C15-BEAA-4518-A6B1-6A76557E85AE}" type="slidenum">
              <a:rPr lang="el-GR"/>
              <a:pPr>
                <a:defRPr/>
              </a:pPr>
              <a:t>29</a:t>
            </a:fld>
            <a:endParaRPr lang="el-GR"/>
          </a:p>
        </p:txBody>
      </p:sp>
      <p:sp>
        <p:nvSpPr>
          <p:cNvPr id="34821" name="Text Box 5"/>
          <p:cNvSpPr txBox="1">
            <a:spLocks noChangeArrowheads="1"/>
          </p:cNvSpPr>
          <p:nvPr/>
        </p:nvSpPr>
        <p:spPr bwMode="auto">
          <a:xfrm>
            <a:off x="539552" y="1412875"/>
            <a:ext cx="7596386"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Ψύξη</a:t>
            </a:r>
            <a:r>
              <a:rPr lang="el-GR" altLang="el-GR" sz="2000" dirty="0">
                <a:solidFill>
                  <a:schemeClr val="accent2"/>
                </a:solidFill>
              </a:rPr>
              <a:t>: Πραγματοποιείται περίπου στους 20</a:t>
            </a:r>
            <a:r>
              <a:rPr lang="en-US" altLang="el-GR" sz="2000" dirty="0">
                <a:solidFill>
                  <a:schemeClr val="accent2"/>
                </a:solidFill>
              </a:rPr>
              <a:t>°C</a:t>
            </a:r>
            <a:r>
              <a:rPr lang="el-GR" altLang="el-GR" sz="2000" dirty="0">
                <a:solidFill>
                  <a:schemeClr val="accent2"/>
                </a:solidFill>
              </a:rPr>
              <a:t> σε διάστημα 15</a:t>
            </a:r>
            <a:r>
              <a:rPr lang="en-US" altLang="el-GR" sz="2000" dirty="0">
                <a:solidFill>
                  <a:schemeClr val="accent2"/>
                </a:solidFill>
              </a:rPr>
              <a:t>min </a:t>
            </a:r>
            <a:r>
              <a:rPr lang="el-GR" altLang="el-GR" sz="2000" dirty="0">
                <a:solidFill>
                  <a:schemeClr val="accent2"/>
                </a:solidFill>
              </a:rPr>
              <a:t>από την αποστείρωση</a:t>
            </a:r>
          </a:p>
        </p:txBody>
      </p:sp>
      <p:sp>
        <p:nvSpPr>
          <p:cNvPr id="390150" name="Text Box 6"/>
          <p:cNvSpPr txBox="1">
            <a:spLocks noChangeArrowheads="1"/>
          </p:cNvSpPr>
          <p:nvPr/>
        </p:nvSpPr>
        <p:spPr bwMode="auto">
          <a:xfrm>
            <a:off x="1763688" y="361950"/>
            <a:ext cx="1079500" cy="457200"/>
          </a:xfrm>
          <a:prstGeom prst="rect">
            <a:avLst/>
          </a:prstGeom>
          <a:noFill/>
          <a:ln w="9525">
            <a:noFill/>
            <a:miter lim="800000"/>
            <a:headEnd/>
            <a:tailEnd/>
          </a:ln>
          <a:effectLst/>
        </p:spPr>
        <p:txBody>
          <a:bodyPr>
            <a:spAutoFit/>
          </a:bodyPr>
          <a:lstStyle/>
          <a:p>
            <a:pPr>
              <a:defRPr/>
            </a:pPr>
            <a:r>
              <a:rPr lang="el-GR" sz="2400" b="1">
                <a:solidFill>
                  <a:schemeClr val="accent2"/>
                </a:solidFill>
                <a:effectLst>
                  <a:outerShdw blurRad="38100" dist="38100" dir="2700000" algn="tl">
                    <a:srgbClr val="C0C0C0"/>
                  </a:outerShdw>
                </a:effectLst>
              </a:rPr>
              <a:t>Ψύξη</a:t>
            </a:r>
          </a:p>
        </p:txBody>
      </p:sp>
      <p:sp>
        <p:nvSpPr>
          <p:cNvPr id="390151" name="Text Box 7"/>
          <p:cNvSpPr txBox="1">
            <a:spLocks noChangeArrowheads="1"/>
          </p:cNvSpPr>
          <p:nvPr/>
        </p:nvSpPr>
        <p:spPr bwMode="auto">
          <a:xfrm>
            <a:off x="4193381" y="361950"/>
            <a:ext cx="3744912" cy="396875"/>
          </a:xfrm>
          <a:prstGeom prst="rect">
            <a:avLst/>
          </a:prstGeom>
          <a:noFill/>
          <a:ln w="9525">
            <a:noFill/>
            <a:miter lim="800000"/>
            <a:headEnd/>
            <a:tailEnd/>
          </a:ln>
          <a:effectLst/>
        </p:spPr>
        <p:txBody>
          <a:bodyPr>
            <a:spAutoFit/>
          </a:bodyPr>
          <a:lstStyle/>
          <a:p>
            <a:pPr>
              <a:defRPr/>
            </a:pPr>
            <a:r>
              <a:rPr lang="el-GR" sz="2000" b="1" dirty="0">
                <a:solidFill>
                  <a:schemeClr val="accent2"/>
                </a:solidFill>
                <a:effectLst>
                  <a:outerShdw blurRad="38100" dist="38100" dir="2700000" algn="tl">
                    <a:srgbClr val="C0C0C0"/>
                  </a:outerShdw>
                </a:effectLst>
              </a:rPr>
              <a:t>Αποθήκευση – έλεγχος</a:t>
            </a:r>
          </a:p>
        </p:txBody>
      </p:sp>
      <p:sp>
        <p:nvSpPr>
          <p:cNvPr id="34824" name="Text Box 8"/>
          <p:cNvSpPr txBox="1">
            <a:spLocks noChangeArrowheads="1"/>
          </p:cNvSpPr>
          <p:nvPr/>
        </p:nvSpPr>
        <p:spPr bwMode="auto">
          <a:xfrm>
            <a:off x="539552" y="2420938"/>
            <a:ext cx="752494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Αποθήκευση - έλεγχος</a:t>
            </a:r>
            <a:r>
              <a:rPr lang="el-GR" altLang="el-GR" sz="2000" dirty="0">
                <a:solidFill>
                  <a:schemeClr val="accent2"/>
                </a:solidFill>
              </a:rPr>
              <a:t>: τα κυτία αποθηκεύονται σε θερμοκρασία περιβάλλοντος για 15 μέρες περίπου όπου υποβάλλονται σε ποιοτικό έλεγχο.</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Έλεγχος κανονικότητας</a:t>
            </a:r>
          </a:p>
          <a:p>
            <a:pPr eaLnBrk="1" hangingPunct="1">
              <a:buFontTx/>
              <a:buChar char="•"/>
            </a:pPr>
            <a:r>
              <a:rPr lang="el-GR" altLang="el-GR" sz="2000" dirty="0">
                <a:solidFill>
                  <a:schemeClr val="accent2"/>
                </a:solidFill>
              </a:rPr>
              <a:t>Ιξώδους</a:t>
            </a:r>
          </a:p>
          <a:p>
            <a:pPr eaLnBrk="1" hangingPunct="1">
              <a:buFontTx/>
              <a:buChar char="•"/>
            </a:pPr>
            <a:r>
              <a:rPr lang="el-GR" altLang="el-GR" sz="2000" dirty="0">
                <a:solidFill>
                  <a:schemeClr val="accent2"/>
                </a:solidFill>
              </a:rPr>
              <a:t>Μικροβιολογικό έλεγχο</a:t>
            </a:r>
          </a:p>
        </p:txBody>
      </p:sp>
      <p:sp>
        <p:nvSpPr>
          <p:cNvPr id="34825" name="Text Box 9"/>
          <p:cNvSpPr txBox="1">
            <a:spLocks noChangeArrowheads="1"/>
          </p:cNvSpPr>
          <p:nvPr/>
        </p:nvSpPr>
        <p:spPr bwMode="auto">
          <a:xfrm>
            <a:off x="539552" y="5013325"/>
            <a:ext cx="8136136" cy="103505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Ιδιαίτερη βαρύτητα δίδεται στο </a:t>
            </a:r>
            <a:r>
              <a:rPr lang="el-GR" altLang="el-GR" sz="2000" b="1">
                <a:solidFill>
                  <a:schemeClr val="accent2"/>
                </a:solidFill>
              </a:rPr>
              <a:t>μικροβιολογικό έλεγχο</a:t>
            </a:r>
            <a:r>
              <a:rPr lang="el-GR" altLang="el-GR" sz="2000">
                <a:solidFill>
                  <a:schemeClr val="accent2"/>
                </a:solidFill>
              </a:rPr>
              <a:t>, ύστερα από δοκιμαστική επώαση των κυτίων γιατί δίνει πληροφορίες για τη μικροβιολογική σταθερότητα του προϊόντος σε συνθήκες εμπορίας.</a:t>
            </a:r>
          </a:p>
        </p:txBody>
      </p:sp>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254424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A819E37F-6FCA-4516-86BE-97EFA0CECB29}" type="slidenum">
              <a:rPr lang="el-GR"/>
              <a:pPr>
                <a:defRPr/>
              </a:pPr>
              <a:t>30</a:t>
            </a:fld>
            <a:endParaRPr lang="el-GR"/>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999" y="831653"/>
            <a:ext cx="7170060" cy="388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8" name="Text Box 6"/>
          <p:cNvSpPr txBox="1">
            <a:spLocks noChangeArrowheads="1"/>
          </p:cNvSpPr>
          <p:nvPr/>
        </p:nvSpPr>
        <p:spPr bwMode="auto">
          <a:xfrm>
            <a:off x="1368599" y="252413"/>
            <a:ext cx="6624860" cy="457200"/>
          </a:xfrm>
          <a:prstGeom prst="rect">
            <a:avLst/>
          </a:prstGeom>
          <a:noFill/>
          <a:ln w="9525">
            <a:noFill/>
            <a:miter lim="800000"/>
            <a:headEnd/>
            <a:tailEnd/>
          </a:ln>
          <a:effectLst/>
        </p:spPr>
        <p:txBody>
          <a:bodyPr wrap="square">
            <a:spAutoFit/>
          </a:bodyPr>
          <a:lstStyle/>
          <a:p>
            <a:pPr>
              <a:defRPr/>
            </a:pPr>
            <a:r>
              <a:rPr lang="el-GR" sz="2400" b="1" dirty="0">
                <a:solidFill>
                  <a:schemeClr val="accent2"/>
                </a:solidFill>
                <a:effectLst>
                  <a:outerShdw blurRad="38100" dist="38100" dir="2700000" algn="tl">
                    <a:srgbClr val="C0C0C0"/>
                  </a:outerShdw>
                </a:effectLst>
              </a:rPr>
              <a:t>Γραμμή παραγωγής συμπυκνωμένου γάλακτος</a:t>
            </a:r>
          </a:p>
        </p:txBody>
      </p:sp>
      <p:sp>
        <p:nvSpPr>
          <p:cNvPr id="35847" name="Text Box 8"/>
          <p:cNvSpPr txBox="1">
            <a:spLocks noChangeArrowheads="1"/>
          </p:cNvSpPr>
          <p:nvPr/>
        </p:nvSpPr>
        <p:spPr bwMode="auto">
          <a:xfrm>
            <a:off x="395536" y="4846637"/>
            <a:ext cx="26642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a:pPr>
            <a:r>
              <a:rPr lang="el-GR" altLang="el-GR" sz="2000" dirty="0">
                <a:solidFill>
                  <a:schemeClr val="accent2"/>
                </a:solidFill>
              </a:rPr>
              <a:t>Συμπύκνωση</a:t>
            </a:r>
          </a:p>
          <a:p>
            <a:pPr eaLnBrk="1" hangingPunct="1">
              <a:buFontTx/>
              <a:buAutoNum type="arabicPeriod"/>
            </a:pPr>
            <a:r>
              <a:rPr lang="el-GR" altLang="el-GR" sz="2000" dirty="0" err="1">
                <a:solidFill>
                  <a:schemeClr val="accent2"/>
                </a:solidFill>
              </a:rPr>
              <a:t>Ομογενοποίηση</a:t>
            </a:r>
            <a:endParaRPr lang="el-GR" altLang="el-GR" sz="2000" dirty="0">
              <a:solidFill>
                <a:schemeClr val="accent2"/>
              </a:solidFill>
            </a:endParaRPr>
          </a:p>
          <a:p>
            <a:pPr eaLnBrk="1" hangingPunct="1">
              <a:buFontTx/>
              <a:buAutoNum type="arabicPeriod"/>
            </a:pPr>
            <a:r>
              <a:rPr lang="el-GR" altLang="el-GR" sz="2000" dirty="0">
                <a:solidFill>
                  <a:schemeClr val="accent2"/>
                </a:solidFill>
              </a:rPr>
              <a:t>Ψύξη</a:t>
            </a:r>
          </a:p>
          <a:p>
            <a:pPr eaLnBrk="1" hangingPunct="1">
              <a:buFontTx/>
              <a:buAutoNum type="arabicPeriod"/>
            </a:pPr>
            <a:r>
              <a:rPr lang="el-GR" altLang="el-GR" sz="2000" dirty="0">
                <a:solidFill>
                  <a:schemeClr val="accent2"/>
                </a:solidFill>
              </a:rPr>
              <a:t>Ενδιάμεση δεξαμενή</a:t>
            </a:r>
          </a:p>
        </p:txBody>
      </p:sp>
      <p:sp>
        <p:nvSpPr>
          <p:cNvPr id="35848" name="Text Box 10"/>
          <p:cNvSpPr txBox="1">
            <a:spLocks noChangeArrowheads="1"/>
          </p:cNvSpPr>
          <p:nvPr/>
        </p:nvSpPr>
        <p:spPr bwMode="auto">
          <a:xfrm>
            <a:off x="2951162" y="4941887"/>
            <a:ext cx="29162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startAt="5"/>
            </a:pPr>
            <a:r>
              <a:rPr lang="el-GR" altLang="el-GR" sz="2000" dirty="0">
                <a:solidFill>
                  <a:schemeClr val="accent2"/>
                </a:solidFill>
              </a:rPr>
              <a:t>Συσκευασία</a:t>
            </a:r>
          </a:p>
          <a:p>
            <a:pPr eaLnBrk="1" hangingPunct="1">
              <a:buFontTx/>
              <a:buAutoNum type="arabicPeriod" startAt="5"/>
            </a:pPr>
            <a:r>
              <a:rPr lang="el-GR" altLang="el-GR" sz="2000" dirty="0">
                <a:solidFill>
                  <a:schemeClr val="accent2"/>
                </a:solidFill>
              </a:rPr>
              <a:t>Αποστείρωση</a:t>
            </a:r>
          </a:p>
          <a:p>
            <a:pPr eaLnBrk="1" hangingPunct="1">
              <a:buFontTx/>
              <a:buAutoNum type="arabicPeriod" startAt="5"/>
            </a:pPr>
            <a:r>
              <a:rPr lang="el-GR" altLang="el-GR" sz="2000" dirty="0">
                <a:solidFill>
                  <a:schemeClr val="accent2"/>
                </a:solidFill>
              </a:rPr>
              <a:t>Αποθήκευση</a:t>
            </a:r>
          </a:p>
        </p:txBody>
      </p:sp>
      <p:sp>
        <p:nvSpPr>
          <p:cNvPr id="35849" name="Text Box 11"/>
          <p:cNvSpPr txBox="1">
            <a:spLocks noChangeArrowheads="1"/>
          </p:cNvSpPr>
          <p:nvPr/>
        </p:nvSpPr>
        <p:spPr bwMode="auto">
          <a:xfrm>
            <a:off x="5148064" y="5006607"/>
            <a:ext cx="36353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u="sng" dirty="0">
                <a:solidFill>
                  <a:schemeClr val="accent2"/>
                </a:solidFill>
              </a:rPr>
              <a:t>Εναλλακτική επεξεργασία αντί</a:t>
            </a:r>
          </a:p>
          <a:p>
            <a:pPr eaLnBrk="1" hangingPunct="1"/>
            <a:r>
              <a:rPr lang="el-GR" altLang="el-GR" sz="2000" u="sng" dirty="0">
                <a:solidFill>
                  <a:schemeClr val="accent2"/>
                </a:solidFill>
              </a:rPr>
              <a:t>του 5,6</a:t>
            </a:r>
            <a:r>
              <a:rPr lang="el-GR" altLang="el-GR" sz="2000" dirty="0">
                <a:solidFill>
                  <a:schemeClr val="accent2"/>
                </a:solidFill>
              </a:rPr>
              <a:t> </a:t>
            </a:r>
          </a:p>
          <a:p>
            <a:pPr eaLnBrk="1" hangingPunct="1"/>
            <a:r>
              <a:rPr lang="el-GR" altLang="el-GR" sz="2000" dirty="0">
                <a:solidFill>
                  <a:schemeClr val="accent2"/>
                </a:solidFill>
              </a:rPr>
              <a:t>8. </a:t>
            </a:r>
            <a:r>
              <a:rPr lang="en-US" altLang="el-GR" sz="2000" dirty="0">
                <a:solidFill>
                  <a:schemeClr val="accent2"/>
                </a:solidFill>
              </a:rPr>
              <a:t>UHT </a:t>
            </a:r>
            <a:r>
              <a:rPr lang="el-GR" altLang="el-GR" sz="2000" dirty="0">
                <a:solidFill>
                  <a:schemeClr val="accent2"/>
                </a:solidFill>
              </a:rPr>
              <a:t>επεξεργασία</a:t>
            </a:r>
          </a:p>
          <a:p>
            <a:pPr eaLnBrk="1" hangingPunct="1"/>
            <a:r>
              <a:rPr lang="el-GR" altLang="el-GR" sz="2000" dirty="0">
                <a:solidFill>
                  <a:schemeClr val="accent2"/>
                </a:solidFill>
              </a:rPr>
              <a:t>9. Ασηπτική συσκευασία</a:t>
            </a:r>
          </a:p>
        </p:txBody>
      </p:sp>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511993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0AF3799-6321-45F2-9DDA-2794C9AEC2C5}" type="slidenum">
              <a:rPr lang="el-GR"/>
              <a:pPr>
                <a:defRPr/>
              </a:pPr>
              <a:t>31</a:t>
            </a:fld>
            <a:endParaRPr lang="el-GR"/>
          </a:p>
        </p:txBody>
      </p:sp>
      <p:sp>
        <p:nvSpPr>
          <p:cNvPr id="468997" name="Text Box 5"/>
          <p:cNvSpPr txBox="1">
            <a:spLocks noChangeArrowheads="1"/>
          </p:cNvSpPr>
          <p:nvPr/>
        </p:nvSpPr>
        <p:spPr bwMode="auto">
          <a:xfrm>
            <a:off x="1763713" y="2349500"/>
            <a:ext cx="5437187" cy="946150"/>
          </a:xfrm>
          <a:prstGeom prst="rect">
            <a:avLst/>
          </a:prstGeom>
          <a:noFill/>
          <a:ln w="9525">
            <a:noFill/>
            <a:miter lim="800000"/>
            <a:headEnd/>
            <a:tailEnd/>
          </a:ln>
          <a:effectLst/>
        </p:spPr>
        <p:txBody>
          <a:bodyPr>
            <a:spAutoFit/>
          </a:bodyPr>
          <a:lstStyle/>
          <a:p>
            <a:pPr algn="ctr">
              <a:defRPr/>
            </a:pPr>
            <a:r>
              <a:rPr lang="el-GR" sz="2800" b="1" dirty="0">
                <a:solidFill>
                  <a:schemeClr val="accent2"/>
                </a:solidFill>
                <a:effectLst>
                  <a:outerShdw blurRad="38100" dist="38100" dir="2700000" algn="tl">
                    <a:srgbClr val="C0C0C0"/>
                  </a:outerShdw>
                </a:effectLst>
              </a:rPr>
              <a:t>ΜΙΚΡΟΒΙΟΛΟΓΙΑ - ΑΛΛΟΙΩΣΕΙΣ</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220587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500BB280-D629-4DFE-8221-1D499D57F791}" type="slidenum">
              <a:rPr lang="el-GR"/>
              <a:pPr>
                <a:defRPr/>
              </a:pPr>
              <a:t>32</a:t>
            </a:fld>
            <a:endParaRPr lang="el-GR"/>
          </a:p>
        </p:txBody>
      </p:sp>
      <p:sp>
        <p:nvSpPr>
          <p:cNvPr id="391173" name="Text Box 5"/>
          <p:cNvSpPr txBox="1">
            <a:spLocks noChangeArrowheads="1"/>
          </p:cNvSpPr>
          <p:nvPr/>
        </p:nvSpPr>
        <p:spPr bwMode="auto">
          <a:xfrm>
            <a:off x="1115616" y="361950"/>
            <a:ext cx="5256213" cy="519113"/>
          </a:xfrm>
          <a:prstGeom prst="rect">
            <a:avLst/>
          </a:prstGeom>
          <a:noFill/>
          <a:ln w="9525">
            <a:noFill/>
            <a:miter lim="800000"/>
            <a:headEnd/>
            <a:tailEnd/>
          </a:ln>
          <a:effectLst/>
        </p:spPr>
        <p:txBody>
          <a:bodyPr>
            <a:spAutoFit/>
          </a:bodyPr>
          <a:lstStyle/>
          <a:p>
            <a:pPr>
              <a:defRPr/>
            </a:pPr>
            <a:r>
              <a:rPr lang="el-GR" sz="2800" b="1" dirty="0">
                <a:solidFill>
                  <a:schemeClr val="accent2"/>
                </a:solidFill>
                <a:effectLst>
                  <a:outerShdw blurRad="38100" dist="38100" dir="2700000" algn="tl">
                    <a:srgbClr val="C0C0C0"/>
                  </a:outerShdw>
                </a:effectLst>
              </a:rPr>
              <a:t>Μικροβιολογία</a:t>
            </a:r>
          </a:p>
        </p:txBody>
      </p:sp>
      <p:sp>
        <p:nvSpPr>
          <p:cNvPr id="37894" name="Text Box 6"/>
          <p:cNvSpPr txBox="1">
            <a:spLocks noChangeArrowheads="1"/>
          </p:cNvSpPr>
          <p:nvPr/>
        </p:nvSpPr>
        <p:spPr bwMode="auto">
          <a:xfrm>
            <a:off x="683568" y="1125538"/>
            <a:ext cx="738093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γάλα </a:t>
            </a:r>
            <a:r>
              <a:rPr lang="en-US" altLang="el-GR" sz="2000" dirty="0">
                <a:solidFill>
                  <a:schemeClr val="accent2"/>
                </a:solidFill>
              </a:rPr>
              <a:t>“</a:t>
            </a:r>
            <a:r>
              <a:rPr lang="el-GR" altLang="el-GR" sz="2000" dirty="0">
                <a:solidFill>
                  <a:schemeClr val="accent2"/>
                </a:solidFill>
              </a:rPr>
              <a:t>εβαπορέ</a:t>
            </a:r>
            <a:r>
              <a:rPr lang="en-US" altLang="el-GR" sz="2000" dirty="0">
                <a:solidFill>
                  <a:schemeClr val="accent2"/>
                </a:solidFill>
              </a:rPr>
              <a:t>” </a:t>
            </a:r>
            <a:r>
              <a:rPr lang="el-GR" altLang="el-GR" sz="2000" dirty="0">
                <a:solidFill>
                  <a:schemeClr val="accent2"/>
                </a:solidFill>
              </a:rPr>
              <a:t>πρέπει να είναι ‘’</a:t>
            </a:r>
            <a:r>
              <a:rPr lang="el-GR" altLang="el-GR" sz="2000" b="1" dirty="0">
                <a:solidFill>
                  <a:schemeClr val="accent2"/>
                </a:solidFill>
              </a:rPr>
              <a:t>στείρο’’ </a:t>
            </a:r>
            <a:r>
              <a:rPr lang="el-GR" altLang="el-GR" sz="2000" dirty="0">
                <a:solidFill>
                  <a:schemeClr val="accent2"/>
                </a:solidFill>
              </a:rPr>
              <a:t>με την έννοια της εμπορικής αποστείρωσης ή της μικροβιολογικής σταθερότητας.</a:t>
            </a:r>
          </a:p>
        </p:txBody>
      </p:sp>
      <p:sp>
        <p:nvSpPr>
          <p:cNvPr id="37895" name="Text Box 7"/>
          <p:cNvSpPr txBox="1">
            <a:spLocks noChangeArrowheads="1"/>
          </p:cNvSpPr>
          <p:nvPr/>
        </p:nvSpPr>
        <p:spPr bwMode="auto">
          <a:xfrm>
            <a:off x="467544" y="2276475"/>
            <a:ext cx="820973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Μη αποτελεσματική αποστείρωση </a:t>
            </a:r>
            <a:r>
              <a:rPr lang="el-GR" altLang="el-GR" sz="2000" dirty="0">
                <a:solidFill>
                  <a:schemeClr val="accent2"/>
                </a:solidFill>
                <a:sym typeface="Wingdings" pitchFamily="2" charset="2"/>
              </a:rPr>
              <a:t></a:t>
            </a:r>
          </a:p>
          <a:p>
            <a:pPr eaLnBrk="1" hangingPunct="1"/>
            <a:r>
              <a:rPr lang="el-GR" altLang="el-GR" sz="2000" dirty="0">
                <a:solidFill>
                  <a:schemeClr val="accent2"/>
                </a:solidFill>
                <a:sym typeface="Wingdings" pitchFamily="2" charset="2"/>
              </a:rPr>
              <a:t> Επιβίωση σπόρων </a:t>
            </a:r>
            <a:r>
              <a:rPr lang="el-GR" altLang="el-GR" sz="2000" dirty="0" err="1">
                <a:solidFill>
                  <a:schemeClr val="accent2"/>
                </a:solidFill>
                <a:sym typeface="Wingdings" pitchFamily="2" charset="2"/>
              </a:rPr>
              <a:t>θερμοάντοχων</a:t>
            </a:r>
            <a:r>
              <a:rPr lang="el-GR" altLang="el-GR" sz="2000" dirty="0">
                <a:solidFill>
                  <a:schemeClr val="accent2"/>
                </a:solidFill>
                <a:sym typeface="Wingdings" pitchFamily="2" charset="2"/>
              </a:rPr>
              <a:t> </a:t>
            </a:r>
            <a:r>
              <a:rPr lang="el-GR" altLang="el-GR" sz="2000" dirty="0" err="1">
                <a:solidFill>
                  <a:schemeClr val="accent2"/>
                </a:solidFill>
                <a:sym typeface="Wingdings" pitchFamily="2" charset="2"/>
              </a:rPr>
              <a:t>βακίλλων</a:t>
            </a:r>
            <a:r>
              <a:rPr lang="el-GR" altLang="el-GR" sz="2000" dirty="0">
                <a:solidFill>
                  <a:schemeClr val="accent2"/>
                </a:solidFill>
                <a:sym typeface="Wingdings" pitchFamily="2" charset="2"/>
              </a:rPr>
              <a:t> ή </a:t>
            </a:r>
            <a:r>
              <a:rPr lang="el-GR" altLang="el-GR" sz="2000" dirty="0" err="1">
                <a:solidFill>
                  <a:schemeClr val="accent2"/>
                </a:solidFill>
                <a:sym typeface="Wingdings" pitchFamily="2" charset="2"/>
              </a:rPr>
              <a:t>κλωστηριδίων</a:t>
            </a:r>
            <a:endParaRPr lang="el-GR" altLang="el-GR" sz="2000" i="1" dirty="0">
              <a:solidFill>
                <a:schemeClr val="accent2"/>
              </a:solidFill>
            </a:endParaRPr>
          </a:p>
        </p:txBody>
      </p:sp>
      <p:sp>
        <p:nvSpPr>
          <p:cNvPr id="37896" name="Text Box 8"/>
          <p:cNvSpPr txBox="1">
            <a:spLocks noChangeArrowheads="1"/>
          </p:cNvSpPr>
          <p:nvPr/>
        </p:nvSpPr>
        <p:spPr bwMode="auto">
          <a:xfrm>
            <a:off x="683568" y="3429000"/>
            <a:ext cx="799370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Από άποψη δημόσιας υγείας η αποστείρωση πρέπει να εξασφαλίζει τη θανάτωση του </a:t>
            </a:r>
            <a:r>
              <a:rPr lang="en-US" altLang="el-GR" sz="2000" i="1" dirty="0">
                <a:solidFill>
                  <a:schemeClr val="accent2"/>
                </a:solidFill>
                <a:sym typeface="Wingdings" pitchFamily="2" charset="2"/>
              </a:rPr>
              <a:t>C. botulinum</a:t>
            </a:r>
            <a:r>
              <a:rPr lang="el-GR" altLang="el-GR" sz="2000" i="1" dirty="0">
                <a:solidFill>
                  <a:schemeClr val="accent2"/>
                </a:solidFill>
                <a:sym typeface="Wingdings" pitchFamily="2" charset="2"/>
              </a:rPr>
              <a:t> </a:t>
            </a:r>
            <a:r>
              <a:rPr lang="el-GR" altLang="el-GR" sz="2000" dirty="0">
                <a:solidFill>
                  <a:schemeClr val="accent2"/>
                </a:solidFill>
                <a:sym typeface="Wingdings" pitchFamily="2" charset="2"/>
              </a:rPr>
              <a:t>σύμφωνα με την έννοια 12</a:t>
            </a:r>
            <a:r>
              <a:rPr lang="en-US" altLang="el-GR" sz="2000" dirty="0">
                <a:solidFill>
                  <a:schemeClr val="accent2"/>
                </a:solidFill>
                <a:sym typeface="Wingdings" pitchFamily="2" charset="2"/>
              </a:rPr>
              <a:t>D (F = 3).</a:t>
            </a:r>
            <a:endParaRPr lang="el-GR" altLang="el-GR" sz="2000" i="1" dirty="0">
              <a:solidFill>
                <a:schemeClr val="accent2"/>
              </a:solidFill>
              <a:sym typeface="Wingdings" pitchFamily="2" charset="2"/>
            </a:endParaRPr>
          </a:p>
        </p:txBody>
      </p:sp>
      <p:sp>
        <p:nvSpPr>
          <p:cNvPr id="37897" name="Text Box 9"/>
          <p:cNvSpPr txBox="1">
            <a:spLocks noChangeArrowheads="1"/>
          </p:cNvSpPr>
          <p:nvPr/>
        </p:nvSpPr>
        <p:spPr bwMode="auto">
          <a:xfrm>
            <a:off x="467545" y="4437112"/>
            <a:ext cx="79928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ανεύρεση </a:t>
            </a:r>
            <a:r>
              <a:rPr lang="el-GR" altLang="el-GR" sz="2000" b="1" dirty="0">
                <a:solidFill>
                  <a:schemeClr val="accent2"/>
                </a:solidFill>
              </a:rPr>
              <a:t>μη σπορογόνων βακτηρίων</a:t>
            </a:r>
            <a:r>
              <a:rPr lang="el-GR" altLang="el-GR" sz="2000" dirty="0">
                <a:solidFill>
                  <a:schemeClr val="accent2"/>
                </a:solidFill>
              </a:rPr>
              <a:t> </a:t>
            </a:r>
            <a:r>
              <a:rPr lang="el-GR" altLang="el-GR" sz="2000" dirty="0">
                <a:solidFill>
                  <a:schemeClr val="accent2"/>
                </a:solidFill>
                <a:sym typeface="Wingdings" pitchFamily="2" charset="2"/>
              </a:rPr>
              <a:t> </a:t>
            </a:r>
            <a:r>
              <a:rPr lang="el-GR" altLang="el-GR" sz="2000" dirty="0">
                <a:solidFill>
                  <a:schemeClr val="accent2"/>
                </a:solidFill>
              </a:rPr>
              <a:t> </a:t>
            </a:r>
            <a:r>
              <a:rPr lang="el-GR" altLang="el-GR" sz="2000" b="1" dirty="0">
                <a:solidFill>
                  <a:schemeClr val="accent2"/>
                </a:solidFill>
              </a:rPr>
              <a:t>επιμόλυνση </a:t>
            </a:r>
            <a:r>
              <a:rPr lang="el-GR" altLang="el-GR" sz="2000" dirty="0">
                <a:solidFill>
                  <a:schemeClr val="accent2"/>
                </a:solidFill>
              </a:rPr>
              <a:t>μετά την αποστείρωση λόγω κακής στεγανότητας των κυτίων ή αν πρόκειται για προϊόν που χρησιμοποιήθηκε η </a:t>
            </a:r>
            <a:r>
              <a:rPr lang="en-US" altLang="el-GR" sz="2000" dirty="0">
                <a:solidFill>
                  <a:schemeClr val="accent2"/>
                </a:solidFill>
              </a:rPr>
              <a:t>UHT </a:t>
            </a:r>
            <a:r>
              <a:rPr lang="el-GR" altLang="el-GR" sz="2000" dirty="0">
                <a:solidFill>
                  <a:schemeClr val="accent2"/>
                </a:solidFill>
              </a:rPr>
              <a:t>τεχνική, η μόλυνση γίνεται συνήθως μετά την </a:t>
            </a:r>
            <a:r>
              <a:rPr lang="el-GR" altLang="el-GR" sz="2000" dirty="0" err="1">
                <a:solidFill>
                  <a:schemeClr val="accent2"/>
                </a:solidFill>
              </a:rPr>
              <a:t>εγκυτίωση</a:t>
            </a:r>
            <a:r>
              <a:rPr lang="el-GR" altLang="el-GR" sz="2000" dirty="0">
                <a:solidFill>
                  <a:schemeClr val="accent2"/>
                </a:solidFill>
              </a:rPr>
              <a:t>.</a:t>
            </a:r>
            <a:endParaRPr lang="el-GR" altLang="el-GR" sz="2000" i="1" dirty="0">
              <a:solidFill>
                <a:schemeClr val="accent2"/>
              </a:solidFill>
            </a:endParaRPr>
          </a:p>
        </p:txBody>
      </p:sp>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768918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EDAD4DB6-8F96-4CCC-BD63-93C6306DE257}" type="slidenum">
              <a:rPr lang="el-GR"/>
              <a:pPr>
                <a:defRPr/>
              </a:pPr>
              <a:t>33</a:t>
            </a:fld>
            <a:endParaRPr lang="el-GR"/>
          </a:p>
        </p:txBody>
      </p:sp>
      <p:sp>
        <p:nvSpPr>
          <p:cNvPr id="393221" name="Text Box 5"/>
          <p:cNvSpPr txBox="1">
            <a:spLocks noChangeArrowheads="1"/>
          </p:cNvSpPr>
          <p:nvPr/>
        </p:nvSpPr>
        <p:spPr bwMode="auto">
          <a:xfrm>
            <a:off x="1547812" y="342900"/>
            <a:ext cx="2303463" cy="519113"/>
          </a:xfrm>
          <a:prstGeom prst="rect">
            <a:avLst/>
          </a:prstGeom>
          <a:noFill/>
          <a:ln w="9525">
            <a:noFill/>
            <a:miter lim="800000"/>
            <a:headEnd/>
            <a:tailEnd/>
          </a:ln>
          <a:effectLst/>
        </p:spPr>
        <p:txBody>
          <a:bodyPr>
            <a:spAutoFit/>
          </a:bodyPr>
          <a:lstStyle/>
          <a:p>
            <a:pPr>
              <a:defRPr/>
            </a:pPr>
            <a:r>
              <a:rPr lang="el-GR" sz="2800" b="1" dirty="0">
                <a:solidFill>
                  <a:schemeClr val="accent2"/>
                </a:solidFill>
                <a:effectLst>
                  <a:outerShdw blurRad="38100" dist="38100" dir="2700000" algn="tl">
                    <a:srgbClr val="C0C0C0"/>
                  </a:outerShdw>
                </a:effectLst>
              </a:rPr>
              <a:t>Αλλοιώσεις</a:t>
            </a:r>
          </a:p>
        </p:txBody>
      </p:sp>
      <p:sp>
        <p:nvSpPr>
          <p:cNvPr id="38918" name="Text Box 7"/>
          <p:cNvSpPr txBox="1">
            <a:spLocks noChangeArrowheads="1"/>
          </p:cNvSpPr>
          <p:nvPr/>
        </p:nvSpPr>
        <p:spPr bwMode="auto">
          <a:xfrm>
            <a:off x="2051050" y="1053058"/>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Αλλοιώσεις</a:t>
            </a:r>
          </a:p>
        </p:txBody>
      </p:sp>
      <p:sp>
        <p:nvSpPr>
          <p:cNvPr id="38919" name="AutoShape 8"/>
          <p:cNvSpPr>
            <a:spLocks/>
          </p:cNvSpPr>
          <p:nvPr/>
        </p:nvSpPr>
        <p:spPr bwMode="auto">
          <a:xfrm>
            <a:off x="3635375" y="837158"/>
            <a:ext cx="73025" cy="863600"/>
          </a:xfrm>
          <a:prstGeom prst="leftBrace">
            <a:avLst>
              <a:gd name="adj1" fmla="val 98551"/>
              <a:gd name="adj2" fmla="val 50000"/>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38920" name="Text Box 9"/>
          <p:cNvSpPr txBox="1">
            <a:spLocks noChangeArrowheads="1"/>
          </p:cNvSpPr>
          <p:nvPr/>
        </p:nvSpPr>
        <p:spPr bwMode="auto">
          <a:xfrm>
            <a:off x="3851275" y="692696"/>
            <a:ext cx="2233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Μικροβιακές</a:t>
            </a:r>
          </a:p>
        </p:txBody>
      </p:sp>
      <p:sp>
        <p:nvSpPr>
          <p:cNvPr id="38921" name="Text Box 10"/>
          <p:cNvSpPr txBox="1">
            <a:spLocks noChangeArrowheads="1"/>
          </p:cNvSpPr>
          <p:nvPr/>
        </p:nvSpPr>
        <p:spPr bwMode="auto">
          <a:xfrm>
            <a:off x="3851275" y="1413421"/>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Μη Μικροβιακές</a:t>
            </a:r>
          </a:p>
        </p:txBody>
      </p:sp>
      <p:sp>
        <p:nvSpPr>
          <p:cNvPr id="38922" name="Text Box 11"/>
          <p:cNvSpPr txBox="1">
            <a:spLocks noChangeArrowheads="1"/>
          </p:cNvSpPr>
          <p:nvPr/>
        </p:nvSpPr>
        <p:spPr bwMode="auto">
          <a:xfrm>
            <a:off x="791368" y="1773783"/>
            <a:ext cx="410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Μικροβιακές αλλοιώσεις:</a:t>
            </a:r>
            <a:endParaRPr lang="el-GR" altLang="el-GR" sz="2000" dirty="0">
              <a:solidFill>
                <a:schemeClr val="accent2"/>
              </a:solidFill>
            </a:endParaRPr>
          </a:p>
        </p:txBody>
      </p:sp>
      <p:sp>
        <p:nvSpPr>
          <p:cNvPr id="38923" name="Text Box 12"/>
          <p:cNvSpPr txBox="1">
            <a:spLocks noChangeArrowheads="1"/>
          </p:cNvSpPr>
          <p:nvPr/>
        </p:nvSpPr>
        <p:spPr bwMode="auto">
          <a:xfrm>
            <a:off x="539552" y="2205583"/>
            <a:ext cx="8136904"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a:pPr>
            <a:r>
              <a:rPr lang="el-GR" altLang="el-GR" sz="2000" b="1" u="sng" dirty="0">
                <a:solidFill>
                  <a:schemeClr val="accent2"/>
                </a:solidFill>
              </a:rPr>
              <a:t>Μικροβιακή πήξη</a:t>
            </a:r>
            <a:r>
              <a:rPr lang="el-GR" altLang="el-GR" sz="2000" dirty="0">
                <a:solidFill>
                  <a:schemeClr val="accent2"/>
                </a:solidFill>
              </a:rPr>
              <a:t>:</a:t>
            </a:r>
          </a:p>
          <a:p>
            <a:pPr eaLnBrk="1" hangingPunct="1"/>
            <a:endParaRPr lang="el-GR" altLang="el-GR" sz="2000" dirty="0">
              <a:solidFill>
                <a:schemeClr val="accent2"/>
              </a:solidFill>
            </a:endParaRPr>
          </a:p>
          <a:p>
            <a:pPr eaLnBrk="1" hangingPunct="1"/>
            <a:r>
              <a:rPr lang="el-GR" altLang="el-GR" sz="2000" dirty="0">
                <a:solidFill>
                  <a:schemeClr val="accent2"/>
                </a:solidFill>
              </a:rPr>
              <a:t>	Οφείλεται σε πολλαπλασιασμό </a:t>
            </a:r>
            <a:r>
              <a:rPr lang="el-GR" altLang="el-GR" sz="2000" dirty="0" err="1">
                <a:solidFill>
                  <a:schemeClr val="accent2"/>
                </a:solidFill>
              </a:rPr>
              <a:t>βακίλλων</a:t>
            </a:r>
            <a:r>
              <a:rPr lang="el-GR" altLang="el-GR" sz="2000" dirty="0">
                <a:solidFill>
                  <a:schemeClr val="accent2"/>
                </a:solidFill>
              </a:rPr>
              <a:t> </a:t>
            </a:r>
            <a:r>
              <a:rPr lang="el-GR" altLang="el-GR" sz="2000" i="1" dirty="0">
                <a:solidFill>
                  <a:schemeClr val="accent2"/>
                </a:solidFill>
              </a:rPr>
              <a:t>(</a:t>
            </a:r>
            <a:r>
              <a:rPr lang="en-US" altLang="el-GR" sz="2000" i="1" dirty="0">
                <a:solidFill>
                  <a:schemeClr val="accent2"/>
                </a:solidFill>
              </a:rPr>
              <a:t>B. cereus</a:t>
            </a:r>
            <a:r>
              <a:rPr lang="el-GR" altLang="el-GR" sz="2000" i="1" dirty="0">
                <a:solidFill>
                  <a:schemeClr val="accent2"/>
                </a:solidFill>
              </a:rPr>
              <a:t>,</a:t>
            </a:r>
            <a:r>
              <a:rPr lang="en-US" altLang="el-GR" sz="2000" i="1" dirty="0">
                <a:solidFill>
                  <a:schemeClr val="accent2"/>
                </a:solidFill>
              </a:rPr>
              <a:t> B. subtilis, B. </a:t>
            </a:r>
            <a:r>
              <a:rPr lang="en-US" altLang="el-GR" sz="2000" i="1" dirty="0" err="1">
                <a:solidFill>
                  <a:schemeClr val="accent2"/>
                </a:solidFill>
              </a:rPr>
              <a:t>coagulans</a:t>
            </a:r>
            <a:r>
              <a:rPr lang="en-US" altLang="el-GR" sz="2000" i="1" dirty="0">
                <a:solidFill>
                  <a:schemeClr val="accent2"/>
                </a:solidFill>
              </a:rPr>
              <a:t>),</a:t>
            </a:r>
            <a:r>
              <a:rPr lang="el-GR" altLang="el-GR" sz="2000" dirty="0">
                <a:solidFill>
                  <a:schemeClr val="accent2"/>
                </a:solidFill>
              </a:rPr>
              <a:t> οι σπόροι των οποίων επιβίωσαν της αποστείρωσης.</a:t>
            </a:r>
            <a:endParaRPr lang="en-US" altLang="el-GR" sz="2000" dirty="0">
              <a:solidFill>
                <a:schemeClr val="accent2"/>
              </a:solidFill>
            </a:endParaRPr>
          </a:p>
          <a:p>
            <a:pPr eaLnBrk="1" hangingPunct="1"/>
            <a:r>
              <a:rPr lang="el-GR" altLang="el-GR" sz="2000" dirty="0">
                <a:solidFill>
                  <a:schemeClr val="accent2"/>
                </a:solidFill>
              </a:rPr>
              <a:t>	Η πήξη προκαλείται είτε από </a:t>
            </a:r>
            <a:r>
              <a:rPr lang="el-GR" altLang="el-GR" sz="2000" b="1" dirty="0" err="1">
                <a:solidFill>
                  <a:schemeClr val="accent2"/>
                </a:solidFill>
              </a:rPr>
              <a:t>βακτηριακά</a:t>
            </a:r>
            <a:r>
              <a:rPr lang="el-GR" altLang="el-GR" sz="2000" b="1" dirty="0">
                <a:solidFill>
                  <a:schemeClr val="accent2"/>
                </a:solidFill>
              </a:rPr>
              <a:t> ένζυμα</a:t>
            </a:r>
            <a:r>
              <a:rPr lang="el-GR" altLang="el-GR" sz="2000" dirty="0">
                <a:solidFill>
                  <a:schemeClr val="accent2"/>
                </a:solidFill>
              </a:rPr>
              <a:t> οπότε είναι γλυκεία (</a:t>
            </a:r>
            <a:r>
              <a:rPr lang="en-US" altLang="el-GR" sz="2000" i="1" dirty="0">
                <a:solidFill>
                  <a:schemeClr val="accent2"/>
                </a:solidFill>
              </a:rPr>
              <a:t>B. subtilis</a:t>
            </a:r>
            <a:r>
              <a:rPr lang="el-GR" altLang="el-GR" sz="2000" i="1" dirty="0">
                <a:solidFill>
                  <a:schemeClr val="accent2"/>
                </a:solidFill>
              </a:rPr>
              <a:t>) </a:t>
            </a:r>
            <a:r>
              <a:rPr lang="el-GR" altLang="el-GR" sz="2000" dirty="0">
                <a:solidFill>
                  <a:schemeClr val="accent2"/>
                </a:solidFill>
              </a:rPr>
              <a:t>ή από </a:t>
            </a:r>
            <a:r>
              <a:rPr lang="el-GR" altLang="el-GR" sz="2000" b="1" dirty="0">
                <a:solidFill>
                  <a:schemeClr val="accent2"/>
                </a:solidFill>
              </a:rPr>
              <a:t>αύξηση της οξύτητας λόγω ζύμωσης της λακτόζης</a:t>
            </a:r>
            <a:r>
              <a:rPr lang="el-GR" altLang="el-GR" sz="2000" dirty="0">
                <a:solidFill>
                  <a:schemeClr val="accent2"/>
                </a:solidFill>
              </a:rPr>
              <a:t> (</a:t>
            </a:r>
            <a:r>
              <a:rPr lang="en-US" altLang="el-GR" sz="2000" i="1" dirty="0">
                <a:solidFill>
                  <a:schemeClr val="accent2"/>
                </a:solidFill>
              </a:rPr>
              <a:t>B. </a:t>
            </a:r>
            <a:r>
              <a:rPr lang="en-US" altLang="el-GR" sz="2000" i="1" dirty="0" err="1">
                <a:solidFill>
                  <a:schemeClr val="accent2"/>
                </a:solidFill>
              </a:rPr>
              <a:t>coagulans</a:t>
            </a:r>
            <a:r>
              <a:rPr lang="el-GR" altLang="el-GR" sz="2000" i="1" dirty="0">
                <a:solidFill>
                  <a:schemeClr val="accent2"/>
                </a:solidFill>
              </a:rPr>
              <a:t>) </a:t>
            </a:r>
            <a:r>
              <a:rPr lang="el-GR" altLang="el-GR" sz="2000" dirty="0">
                <a:solidFill>
                  <a:schemeClr val="accent2"/>
                </a:solidFill>
              </a:rPr>
              <a:t>με παραγωγή ή χωρίς παραγωγή αερίου, οπότε ανάλογα συνυπάρχει ή όχι και διόγκωση του κυτίου. Η γλυκεία πήξη συνοδεύεται από πικρή γεύση και με την πάροδο του χρόνου το πήγμα αποκτά καστανή χροιά.</a:t>
            </a:r>
          </a:p>
          <a:p>
            <a:pPr eaLnBrk="1" hangingPunct="1"/>
            <a:r>
              <a:rPr lang="el-GR" altLang="el-GR" sz="2000" dirty="0">
                <a:solidFill>
                  <a:schemeClr val="accent2"/>
                </a:solidFill>
              </a:rPr>
              <a:t>	Μπορεί επίσης να προκληθεί και από μη σπορογόνα βακτήρια που εισέρχονται μετά την αποστείρωση (</a:t>
            </a:r>
            <a:r>
              <a:rPr lang="en-US" altLang="el-GR" sz="2000" i="1" dirty="0">
                <a:solidFill>
                  <a:schemeClr val="accent2"/>
                </a:solidFill>
              </a:rPr>
              <a:t>Streptococcus </a:t>
            </a:r>
            <a:r>
              <a:rPr lang="en-US" altLang="el-GR" sz="2000" i="1" dirty="0" err="1">
                <a:solidFill>
                  <a:schemeClr val="accent2"/>
                </a:solidFill>
              </a:rPr>
              <a:t>lactis</a:t>
            </a:r>
            <a:r>
              <a:rPr lang="en-US" altLang="el-GR" sz="2000" i="1" dirty="0">
                <a:solidFill>
                  <a:schemeClr val="accent2"/>
                </a:solidFill>
              </a:rPr>
              <a:t> var. </a:t>
            </a:r>
            <a:r>
              <a:rPr lang="en-US" altLang="el-GR" sz="2000" i="1" dirty="0" err="1">
                <a:solidFill>
                  <a:schemeClr val="accent2"/>
                </a:solidFill>
              </a:rPr>
              <a:t>maltigens</a:t>
            </a:r>
            <a:r>
              <a:rPr lang="en-US" altLang="el-GR" sz="2000" dirty="0">
                <a:solidFill>
                  <a:schemeClr val="accent2"/>
                </a:solidFill>
              </a:rPr>
              <a:t>)</a:t>
            </a:r>
            <a:endParaRPr lang="el-GR" altLang="el-GR" sz="2000" dirty="0">
              <a:solidFill>
                <a:schemeClr val="accent2"/>
              </a:solidFill>
            </a:endParaRPr>
          </a:p>
        </p:txBody>
      </p:sp>
      <p:sp>
        <p:nvSpPr>
          <p:cNvPr id="12"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144105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043CD72-98E0-45EE-BA75-519167838938}" type="slidenum">
              <a:rPr lang="el-GR"/>
              <a:pPr>
                <a:defRPr/>
              </a:pPr>
              <a:t>34</a:t>
            </a:fld>
            <a:endParaRPr lang="el-GR"/>
          </a:p>
        </p:txBody>
      </p:sp>
      <p:sp>
        <p:nvSpPr>
          <p:cNvPr id="39941" name="Text Box 5"/>
          <p:cNvSpPr txBox="1">
            <a:spLocks noChangeArrowheads="1"/>
          </p:cNvSpPr>
          <p:nvPr/>
        </p:nvSpPr>
        <p:spPr bwMode="auto">
          <a:xfrm>
            <a:off x="539552" y="620713"/>
            <a:ext cx="8137724"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dirty="0">
                <a:solidFill>
                  <a:schemeClr val="accent2"/>
                </a:solidFill>
              </a:rPr>
              <a:t>2. Παραγωγή αερίου</a:t>
            </a:r>
            <a:r>
              <a:rPr lang="el-GR" altLang="el-GR" sz="2000" b="1" dirty="0">
                <a:solidFill>
                  <a:schemeClr val="accent2"/>
                </a:solidFill>
              </a:rPr>
              <a:t>: </a:t>
            </a:r>
          </a:p>
          <a:p>
            <a:pPr eaLnBrk="1" hangingPunct="1"/>
            <a:endParaRPr lang="el-GR" altLang="el-GR" sz="2000" b="1" dirty="0">
              <a:solidFill>
                <a:schemeClr val="accent2"/>
              </a:solidFill>
            </a:endParaRPr>
          </a:p>
          <a:p>
            <a:pPr eaLnBrk="1" hangingPunct="1"/>
            <a:r>
              <a:rPr lang="el-GR" altLang="el-GR" sz="2000" dirty="0">
                <a:solidFill>
                  <a:schemeClr val="accent2"/>
                </a:solidFill>
              </a:rPr>
              <a:t>Οφείλεται κυρίως σε σπορογόνα αεριογόνα βακτήρια τα οποία συνήθως προκαλούν παράλληλα και όξινη πήξη (</a:t>
            </a:r>
            <a:r>
              <a:rPr lang="en-US" altLang="el-GR" sz="2000" i="1" dirty="0">
                <a:solidFill>
                  <a:schemeClr val="accent2"/>
                </a:solidFill>
              </a:rPr>
              <a:t>B. </a:t>
            </a:r>
            <a:r>
              <a:rPr lang="en-US" altLang="el-GR" sz="2000" i="1" dirty="0" err="1">
                <a:solidFill>
                  <a:schemeClr val="accent2"/>
                </a:solidFill>
              </a:rPr>
              <a:t>coagulans</a:t>
            </a:r>
            <a:r>
              <a:rPr lang="en-US" altLang="el-GR" sz="2000" dirty="0">
                <a:solidFill>
                  <a:schemeClr val="accent2"/>
                </a:solidFill>
              </a:rPr>
              <a:t>).</a:t>
            </a:r>
          </a:p>
          <a:p>
            <a:pPr eaLnBrk="1" hangingPunct="1"/>
            <a:r>
              <a:rPr lang="el-GR" altLang="el-GR" sz="2000" dirty="0">
                <a:solidFill>
                  <a:schemeClr val="accent2"/>
                </a:solidFill>
              </a:rPr>
              <a:t>Συχνά υπεισέρχεται το </a:t>
            </a:r>
            <a:r>
              <a:rPr lang="en-US" altLang="el-GR" sz="2000" i="1" dirty="0" err="1">
                <a:solidFill>
                  <a:schemeClr val="accent2"/>
                </a:solidFill>
              </a:rPr>
              <a:t>Plectridium</a:t>
            </a:r>
            <a:r>
              <a:rPr lang="en-US" altLang="el-GR" sz="2000" i="1" dirty="0">
                <a:solidFill>
                  <a:schemeClr val="accent2"/>
                </a:solidFill>
              </a:rPr>
              <a:t> </a:t>
            </a:r>
            <a:r>
              <a:rPr lang="en-US" altLang="el-GR" sz="2000" i="1" dirty="0" err="1">
                <a:solidFill>
                  <a:schemeClr val="accent2"/>
                </a:solidFill>
              </a:rPr>
              <a:t>faetidum</a:t>
            </a:r>
            <a:r>
              <a:rPr lang="el-GR" altLang="el-GR" sz="2000" dirty="0">
                <a:solidFill>
                  <a:schemeClr val="accent2"/>
                </a:solidFill>
              </a:rPr>
              <a:t> το οποίο είναι </a:t>
            </a:r>
            <a:r>
              <a:rPr lang="el-GR" altLang="el-GR" sz="2000" dirty="0" err="1">
                <a:solidFill>
                  <a:schemeClr val="accent2"/>
                </a:solidFill>
              </a:rPr>
              <a:t>θερμοάντοχο</a:t>
            </a:r>
            <a:r>
              <a:rPr lang="el-GR" altLang="el-GR" sz="2000" dirty="0">
                <a:solidFill>
                  <a:schemeClr val="accent2"/>
                </a:solidFill>
              </a:rPr>
              <a:t> και αντέχει στους 118</a:t>
            </a:r>
            <a:r>
              <a:rPr lang="en-US" altLang="el-GR" sz="2000" dirty="0">
                <a:solidFill>
                  <a:schemeClr val="accent2"/>
                </a:solidFill>
              </a:rPr>
              <a:t>°C</a:t>
            </a:r>
            <a:r>
              <a:rPr lang="el-GR" altLang="el-GR" sz="2000" dirty="0">
                <a:solidFill>
                  <a:schemeClr val="accent2"/>
                </a:solidFill>
              </a:rPr>
              <a:t> για 15</a:t>
            </a:r>
            <a:r>
              <a:rPr lang="en-US" altLang="el-GR" sz="2000" dirty="0">
                <a:solidFill>
                  <a:schemeClr val="accent2"/>
                </a:solidFill>
              </a:rPr>
              <a:t>min.</a:t>
            </a:r>
            <a:endParaRPr lang="el-GR" altLang="el-GR" sz="2000" dirty="0">
              <a:solidFill>
                <a:schemeClr val="accent2"/>
              </a:solidFill>
            </a:endParaRPr>
          </a:p>
        </p:txBody>
      </p:sp>
      <p:sp>
        <p:nvSpPr>
          <p:cNvPr id="39942" name="Text Box 6"/>
          <p:cNvSpPr txBox="1">
            <a:spLocks noChangeArrowheads="1"/>
          </p:cNvSpPr>
          <p:nvPr/>
        </p:nvSpPr>
        <p:spPr bwMode="auto">
          <a:xfrm>
            <a:off x="539552" y="2852738"/>
            <a:ext cx="813772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dirty="0">
                <a:solidFill>
                  <a:schemeClr val="accent2"/>
                </a:solidFill>
              </a:rPr>
              <a:t>3. </a:t>
            </a:r>
            <a:r>
              <a:rPr lang="el-GR" altLang="el-GR" sz="2000" b="1" u="sng" dirty="0" err="1">
                <a:solidFill>
                  <a:schemeClr val="accent2"/>
                </a:solidFill>
              </a:rPr>
              <a:t>Πεπτονοποίηση</a:t>
            </a:r>
            <a:r>
              <a:rPr lang="el-GR" altLang="el-GR" sz="2000" b="1" u="sng" dirty="0">
                <a:solidFill>
                  <a:schemeClr val="accent2"/>
                </a:solidFill>
              </a:rPr>
              <a:t> – σήψη</a:t>
            </a:r>
            <a:r>
              <a:rPr lang="el-GR" altLang="el-GR" sz="2000" b="1" dirty="0">
                <a:solidFill>
                  <a:schemeClr val="accent2"/>
                </a:solidFill>
              </a:rPr>
              <a:t>: </a:t>
            </a:r>
          </a:p>
          <a:p>
            <a:pPr eaLnBrk="1" hangingPunct="1"/>
            <a:endParaRPr lang="el-GR" altLang="el-GR" sz="2000" b="1" dirty="0">
              <a:solidFill>
                <a:schemeClr val="accent2"/>
              </a:solidFill>
            </a:endParaRPr>
          </a:p>
          <a:p>
            <a:pPr eaLnBrk="1" hangingPunct="1"/>
            <a:r>
              <a:rPr lang="el-GR" altLang="el-GR" sz="2000" dirty="0">
                <a:solidFill>
                  <a:schemeClr val="accent2"/>
                </a:solidFill>
              </a:rPr>
              <a:t>Οφείλεται σε διάφορα πρωτεολυτικά βακτήρια είτε </a:t>
            </a:r>
            <a:r>
              <a:rPr lang="el-GR" altLang="el-GR" sz="2000" dirty="0" err="1">
                <a:solidFill>
                  <a:schemeClr val="accent2"/>
                </a:solidFill>
              </a:rPr>
              <a:t>θερμοάντοχα</a:t>
            </a:r>
            <a:r>
              <a:rPr lang="el-GR" altLang="el-GR" sz="2000" dirty="0">
                <a:solidFill>
                  <a:schemeClr val="accent2"/>
                </a:solidFill>
              </a:rPr>
              <a:t> (</a:t>
            </a:r>
            <a:r>
              <a:rPr lang="el-GR" altLang="el-GR" sz="2000" dirty="0" err="1">
                <a:solidFill>
                  <a:schemeClr val="accent2"/>
                </a:solidFill>
              </a:rPr>
              <a:t>βάκιλλοι</a:t>
            </a:r>
            <a:r>
              <a:rPr lang="el-GR" altLang="el-GR" sz="2000" dirty="0">
                <a:solidFill>
                  <a:schemeClr val="accent2"/>
                </a:solidFill>
              </a:rPr>
              <a:t>, </a:t>
            </a:r>
            <a:r>
              <a:rPr lang="el-GR" altLang="el-GR" sz="2000" dirty="0" err="1">
                <a:solidFill>
                  <a:schemeClr val="accent2"/>
                </a:solidFill>
              </a:rPr>
              <a:t>κλωστηρίδια</a:t>
            </a:r>
            <a:r>
              <a:rPr lang="el-GR" altLang="el-GR" sz="2000" dirty="0">
                <a:solidFill>
                  <a:schemeClr val="accent2"/>
                </a:solidFill>
              </a:rPr>
              <a:t>) ή μη </a:t>
            </a:r>
            <a:r>
              <a:rPr lang="el-GR" altLang="el-GR" sz="2000" dirty="0" err="1">
                <a:solidFill>
                  <a:schemeClr val="accent2"/>
                </a:solidFill>
              </a:rPr>
              <a:t>θερμοάντοχα</a:t>
            </a:r>
            <a:r>
              <a:rPr lang="el-GR" altLang="el-GR" sz="2000" dirty="0">
                <a:solidFill>
                  <a:schemeClr val="accent2"/>
                </a:solidFill>
              </a:rPr>
              <a:t> τα οποία εισέρχονται από σημεία κακής συναρμογής του κυτίου, ιδιαίτερα κατά τη φάση της ψύξης ή από σημεία οξείδωσης (</a:t>
            </a:r>
            <a:r>
              <a:rPr lang="el-GR" altLang="el-GR" sz="2000" dirty="0" err="1">
                <a:solidFill>
                  <a:schemeClr val="accent2"/>
                </a:solidFill>
              </a:rPr>
              <a:t>π.χ</a:t>
            </a:r>
            <a:r>
              <a:rPr lang="en-US" altLang="el-GR" sz="2000" dirty="0">
                <a:solidFill>
                  <a:schemeClr val="accent2"/>
                </a:solidFill>
              </a:rPr>
              <a:t>.</a:t>
            </a:r>
            <a:r>
              <a:rPr lang="el-GR" altLang="el-GR" sz="2000" dirty="0">
                <a:solidFill>
                  <a:schemeClr val="accent2"/>
                </a:solidFill>
              </a:rPr>
              <a:t> σκουριασμένο κυτίο). Συνοδεύεται από πικρή γεύση, υδαρή σύσταση και δυσοσμία.</a:t>
            </a: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939494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CD0916DB-DC78-4485-AA90-143F54A812D9}" type="slidenum">
              <a:rPr lang="el-GR"/>
              <a:pPr>
                <a:defRPr/>
              </a:pPr>
              <a:t>35</a:t>
            </a:fld>
            <a:endParaRPr lang="el-GR"/>
          </a:p>
        </p:txBody>
      </p:sp>
      <p:sp>
        <p:nvSpPr>
          <p:cNvPr id="40965" name="Text Box 5"/>
          <p:cNvSpPr txBox="1">
            <a:spLocks noChangeArrowheads="1"/>
          </p:cNvSpPr>
          <p:nvPr/>
        </p:nvSpPr>
        <p:spPr bwMode="auto">
          <a:xfrm>
            <a:off x="1331640" y="404812"/>
            <a:ext cx="410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Μη Μικροβιακές αλλοιώσεις:</a:t>
            </a:r>
            <a:endParaRPr lang="el-GR" altLang="el-GR" sz="2000" dirty="0">
              <a:solidFill>
                <a:schemeClr val="accent2"/>
              </a:solidFill>
            </a:endParaRPr>
          </a:p>
        </p:txBody>
      </p:sp>
      <p:sp>
        <p:nvSpPr>
          <p:cNvPr id="40966" name="Text Box 7"/>
          <p:cNvSpPr txBox="1">
            <a:spLocks noChangeArrowheads="1"/>
          </p:cNvSpPr>
          <p:nvPr/>
        </p:nvSpPr>
        <p:spPr bwMode="auto">
          <a:xfrm>
            <a:off x="539551" y="764704"/>
            <a:ext cx="820916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dirty="0">
                <a:solidFill>
                  <a:schemeClr val="accent2"/>
                </a:solidFill>
              </a:rPr>
              <a:t>1. Πήξη</a:t>
            </a:r>
            <a:r>
              <a:rPr lang="el-GR" altLang="el-GR" sz="2000" b="1" dirty="0" smtClean="0">
                <a:solidFill>
                  <a:schemeClr val="accent2"/>
                </a:solidFill>
              </a:rPr>
              <a:t>:</a:t>
            </a:r>
            <a:endParaRPr lang="el-GR" altLang="el-GR" sz="2000" dirty="0">
              <a:solidFill>
                <a:schemeClr val="accent2"/>
              </a:solidFill>
            </a:endParaRPr>
          </a:p>
          <a:p>
            <a:pPr eaLnBrk="1" hangingPunct="1"/>
            <a:r>
              <a:rPr lang="el-GR" altLang="el-GR" sz="2000" dirty="0">
                <a:solidFill>
                  <a:schemeClr val="accent2"/>
                </a:solidFill>
              </a:rPr>
              <a:t> Εκδηλώνεται αμέσως μετά την αποστείρωση και οφείλεται σε </a:t>
            </a:r>
            <a:r>
              <a:rPr lang="el-GR" altLang="el-GR" sz="2000" b="1" dirty="0">
                <a:solidFill>
                  <a:schemeClr val="accent2"/>
                </a:solidFill>
              </a:rPr>
              <a:t>αστάθεια της κολλοειδούς φάσης</a:t>
            </a:r>
            <a:r>
              <a:rPr lang="el-GR" altLang="el-GR" sz="2000" dirty="0">
                <a:solidFill>
                  <a:schemeClr val="accent2"/>
                </a:solidFill>
              </a:rPr>
              <a:t> (πρωτεϊνών) εξαιτίας  διαφόρων παραγόντων, οι οποίοι συνδέονται με την ποιότητα του νωπού γάλακτος (αυξημένη οξύτητα, αυξημένη αναλογία </a:t>
            </a:r>
            <a:r>
              <a:rPr lang="el-GR" altLang="el-GR" sz="2000" dirty="0" err="1">
                <a:solidFill>
                  <a:schemeClr val="accent2"/>
                </a:solidFill>
              </a:rPr>
              <a:t>αλβουμινών</a:t>
            </a:r>
            <a:r>
              <a:rPr lang="el-GR" altLang="el-GR" sz="2000" dirty="0">
                <a:solidFill>
                  <a:schemeClr val="accent2"/>
                </a:solidFill>
              </a:rPr>
              <a:t>, διαταραχή στην αναλογία αλάτων </a:t>
            </a:r>
            <a:r>
              <a:rPr lang="en-US" altLang="el-GR" sz="2000" dirty="0">
                <a:solidFill>
                  <a:schemeClr val="accent2"/>
                </a:solidFill>
              </a:rPr>
              <a:t>Ca </a:t>
            </a:r>
            <a:r>
              <a:rPr lang="el-GR" altLang="el-GR" sz="2000" dirty="0">
                <a:solidFill>
                  <a:schemeClr val="accent2"/>
                </a:solidFill>
              </a:rPr>
              <a:t>και </a:t>
            </a:r>
            <a:r>
              <a:rPr lang="en-US" altLang="el-GR" sz="2000" dirty="0">
                <a:solidFill>
                  <a:schemeClr val="accent2"/>
                </a:solidFill>
              </a:rPr>
              <a:t>Mg </a:t>
            </a:r>
            <a:r>
              <a:rPr lang="el-GR" altLang="el-GR" sz="2000" dirty="0">
                <a:solidFill>
                  <a:schemeClr val="accent2"/>
                </a:solidFill>
              </a:rPr>
              <a:t>σε σχέση με τα φωσφορικά και τα κιτρικά άλατα) ή σε ανεπαρκή μετουσίωση των πρωτεϊνών κατά την προθέρμανση. Η μετουσίωση αυτή ολοκληρώνεται κατά την αποστείρωση. Αν η μετουσίωση προχωρήσει πολύ δημιουργούνται μικρά πήγματα (σβόλοι) και σε δεύτερη φάση σχηματίζεται κανονικό πήγμα.</a:t>
            </a:r>
          </a:p>
        </p:txBody>
      </p:sp>
      <p:sp>
        <p:nvSpPr>
          <p:cNvPr id="40967" name="Text Box 8"/>
          <p:cNvSpPr txBox="1">
            <a:spLocks noChangeArrowheads="1"/>
          </p:cNvSpPr>
          <p:nvPr/>
        </p:nvSpPr>
        <p:spPr bwMode="auto">
          <a:xfrm>
            <a:off x="539551" y="4221088"/>
            <a:ext cx="82091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dirty="0">
                <a:solidFill>
                  <a:schemeClr val="accent2"/>
                </a:solidFill>
              </a:rPr>
              <a:t>2. Άλλες αλλοιώσεις:</a:t>
            </a:r>
            <a:r>
              <a:rPr lang="el-GR" altLang="el-GR" sz="2000" u="sng" dirty="0">
                <a:solidFill>
                  <a:schemeClr val="accent2"/>
                </a:solidFill>
              </a:rPr>
              <a:t> </a:t>
            </a:r>
          </a:p>
          <a:p>
            <a:pPr eaLnBrk="1" hangingPunct="1">
              <a:buFontTx/>
              <a:buChar char="•"/>
            </a:pPr>
            <a:r>
              <a:rPr lang="el-GR" altLang="el-GR" sz="2000" dirty="0">
                <a:solidFill>
                  <a:schemeClr val="accent2"/>
                </a:solidFill>
              </a:rPr>
              <a:t>Μπορεί να παρατηρηθεί διαχωρισμός του λίπους λόγω μη ικανοποιητικής </a:t>
            </a:r>
            <a:r>
              <a:rPr lang="el-GR" altLang="el-GR" sz="2000" dirty="0" err="1">
                <a:solidFill>
                  <a:schemeClr val="accent2"/>
                </a:solidFill>
              </a:rPr>
              <a:t>ομογενοποίησης</a:t>
            </a:r>
            <a:r>
              <a:rPr lang="en-US" altLang="el-GR" sz="2000" dirty="0">
                <a:solidFill>
                  <a:schemeClr val="accent2"/>
                </a:solidFill>
              </a:rPr>
              <a:t>.</a:t>
            </a:r>
            <a:endParaRPr lang="el-GR" altLang="el-GR" sz="2000" dirty="0">
              <a:solidFill>
                <a:schemeClr val="accent2"/>
              </a:solidFill>
            </a:endParaRPr>
          </a:p>
          <a:p>
            <a:pPr eaLnBrk="1" hangingPunct="1">
              <a:buFontTx/>
              <a:buChar char="•"/>
            </a:pPr>
            <a:r>
              <a:rPr lang="el-GR" altLang="el-GR" sz="2000" dirty="0">
                <a:solidFill>
                  <a:schemeClr val="accent2"/>
                </a:solidFill>
              </a:rPr>
              <a:t>Μπορεί να υπάρξει καστανή χροιά λόγω </a:t>
            </a:r>
            <a:r>
              <a:rPr lang="en-US" altLang="el-GR" sz="2000" dirty="0" err="1">
                <a:solidFill>
                  <a:schemeClr val="accent2"/>
                </a:solidFill>
              </a:rPr>
              <a:t>Maillard</a:t>
            </a:r>
            <a:r>
              <a:rPr lang="en-US" altLang="el-GR" sz="2000" dirty="0">
                <a:solidFill>
                  <a:schemeClr val="accent2"/>
                </a:solidFill>
              </a:rPr>
              <a:t>.</a:t>
            </a:r>
          </a:p>
          <a:p>
            <a:pPr eaLnBrk="1" hangingPunct="1">
              <a:buFontTx/>
              <a:buChar char="•"/>
            </a:pPr>
            <a:r>
              <a:rPr lang="el-GR" altLang="el-GR" sz="2000" dirty="0">
                <a:solidFill>
                  <a:schemeClr val="accent2"/>
                </a:solidFill>
              </a:rPr>
              <a:t>Συχνά εμφανίζεται ίζημα λόγω κρυστάλλωσης των αλάτων (κιτρικό ασβέστιο).</a:t>
            </a: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617787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06546184-EF22-4048-B30F-79C114FFB83E}" type="slidenum">
              <a:rPr lang="el-GR"/>
              <a:pPr>
                <a:defRPr/>
              </a:pPr>
              <a:t>36</a:t>
            </a:fld>
            <a:endParaRPr lang="el-GR"/>
          </a:p>
        </p:txBody>
      </p:sp>
      <p:sp>
        <p:nvSpPr>
          <p:cNvPr id="41989" name="Rectangle 5"/>
          <p:cNvSpPr>
            <a:spLocks noChangeArrowheads="1"/>
          </p:cNvSpPr>
          <p:nvPr/>
        </p:nvSpPr>
        <p:spPr bwMode="auto">
          <a:xfrm>
            <a:off x="467544" y="3933056"/>
            <a:ext cx="82089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200" b="1" dirty="0">
                <a:solidFill>
                  <a:schemeClr val="accent2"/>
                </a:solidFill>
              </a:rPr>
              <a:t>ΣΥΜΠΥΚΝΩΜΕΝΟ ΣΑΚΧΑΡΟΥΧΟ ΓΑΛΑ Ή ΣΑΚΧΑΡΟΥΧΟ</a:t>
            </a:r>
            <a:endParaRPr lang="el-GR" altLang="el-GR" sz="3200" b="1" dirty="0"/>
          </a:p>
        </p:txBody>
      </p:sp>
      <p:grpSp>
        <p:nvGrpSpPr>
          <p:cNvPr id="41990" name="Group 7"/>
          <p:cNvGrpSpPr>
            <a:grpSpLocks/>
          </p:cNvGrpSpPr>
          <p:nvPr/>
        </p:nvGrpSpPr>
        <p:grpSpPr bwMode="auto">
          <a:xfrm>
            <a:off x="611188" y="1268413"/>
            <a:ext cx="8532812" cy="1296987"/>
            <a:chOff x="385" y="3203"/>
            <a:chExt cx="5251" cy="726"/>
          </a:xfrm>
        </p:grpSpPr>
        <p:sp>
          <p:nvSpPr>
            <p:cNvPr id="41991" name="Rectangle 8"/>
            <p:cNvSpPr>
              <a:spLocks noChangeArrowheads="1"/>
            </p:cNvSpPr>
            <p:nvPr/>
          </p:nvSpPr>
          <p:spPr bwMode="auto">
            <a:xfrm>
              <a:off x="385" y="3475"/>
              <a:ext cx="166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Συμπυκνωμένο γάλα</a:t>
              </a:r>
            </a:p>
          </p:txBody>
        </p:sp>
        <p:sp>
          <p:nvSpPr>
            <p:cNvPr id="41992" name="AutoShape 9"/>
            <p:cNvSpPr>
              <a:spLocks/>
            </p:cNvSpPr>
            <p:nvPr/>
          </p:nvSpPr>
          <p:spPr bwMode="auto">
            <a:xfrm>
              <a:off x="2245" y="3294"/>
              <a:ext cx="46" cy="635"/>
            </a:xfrm>
            <a:prstGeom prst="leftBrace">
              <a:avLst>
                <a:gd name="adj1" fmla="val 115036"/>
                <a:gd name="adj2" fmla="val 50000"/>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41993" name="Rectangle 10"/>
            <p:cNvSpPr>
              <a:spLocks noChangeArrowheads="1"/>
            </p:cNvSpPr>
            <p:nvPr/>
          </p:nvSpPr>
          <p:spPr bwMode="auto">
            <a:xfrm>
              <a:off x="2336" y="3203"/>
              <a:ext cx="209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 Συμπυκνωμένο ή </a:t>
              </a:r>
              <a:r>
                <a:rPr lang="el-GR" altLang="el-GR" sz="2000" b="1">
                  <a:solidFill>
                    <a:schemeClr val="accent2"/>
                  </a:solidFill>
                </a:rPr>
                <a:t>εβαπορέ</a:t>
              </a:r>
            </a:p>
          </p:txBody>
        </p:sp>
        <p:sp>
          <p:nvSpPr>
            <p:cNvPr id="41994" name="Rectangle 11"/>
            <p:cNvSpPr>
              <a:spLocks noChangeArrowheads="1"/>
            </p:cNvSpPr>
            <p:nvPr/>
          </p:nvSpPr>
          <p:spPr bwMode="auto">
            <a:xfrm>
              <a:off x="2336" y="3702"/>
              <a:ext cx="330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Συμπυκνωμένο σακχαρούχο ή </a:t>
              </a:r>
              <a:r>
                <a:rPr lang="el-GR" altLang="el-GR" sz="2000" b="1" dirty="0">
                  <a:solidFill>
                    <a:schemeClr val="accent2"/>
                  </a:solidFill>
                </a:rPr>
                <a:t>σακχαρούχο</a:t>
              </a:r>
            </a:p>
          </p:txBody>
        </p:sp>
      </p:grpSp>
      <p:sp>
        <p:nvSpPr>
          <p:cNvPr id="1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935518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99D68BD-9E75-498F-931E-CD6C2E29F2E3}" type="slidenum">
              <a:rPr lang="el-GR"/>
              <a:pPr>
                <a:defRPr/>
              </a:pPr>
              <a:t>37</a:t>
            </a:fld>
            <a:endParaRPr lang="el-GR"/>
          </a:p>
        </p:txBody>
      </p:sp>
      <p:sp>
        <p:nvSpPr>
          <p:cNvPr id="43013" name="Text Box 5"/>
          <p:cNvSpPr txBox="1">
            <a:spLocks noChangeArrowheads="1"/>
          </p:cNvSpPr>
          <p:nvPr/>
        </p:nvSpPr>
        <p:spPr bwMode="auto">
          <a:xfrm>
            <a:off x="539551" y="550218"/>
            <a:ext cx="819886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2400" dirty="0">
                <a:solidFill>
                  <a:schemeClr val="accent2"/>
                </a:solidFill>
              </a:rPr>
              <a:t>Το σακχαρούχο υγρό προϊόν, που λαμβάνεται με μερική αφαίρεση του ύδατος από γάλα, από ολικά  ή μερικά αποβουτυρωμένο γάλα, ή μείγμα προϊόντων του, στα οποία ενδεχομένως να έχει προστεθεί κρέμα γάλακτος ή γάλα ολικά αφυδατωμένο ή και τα δύο, σε ποσότητα όχι &gt;25% του ολικού στερεού υπολείμματος. </a:t>
            </a:r>
          </a:p>
          <a:p>
            <a:pPr eaLnBrk="1" hangingPunct="1">
              <a:spcBef>
                <a:spcPct val="50000"/>
              </a:spcBef>
            </a:pPr>
            <a:r>
              <a:rPr lang="el-GR" altLang="el-GR" sz="2400" dirty="0">
                <a:solidFill>
                  <a:schemeClr val="accent2"/>
                </a:solidFill>
              </a:rPr>
              <a:t>ΕΙΔΗ</a:t>
            </a:r>
            <a:r>
              <a:rPr lang="el-GR" altLang="el-GR" sz="2400" dirty="0" smtClean="0">
                <a:solidFill>
                  <a:schemeClr val="accent2"/>
                </a:solidFill>
              </a:rPr>
              <a:t>:</a:t>
            </a:r>
            <a:endParaRPr lang="el-GR" altLang="el-GR" sz="2400" dirty="0">
              <a:solidFill>
                <a:srgbClr val="FF3300"/>
              </a:solidFill>
            </a:endParaRPr>
          </a:p>
          <a:p>
            <a:pPr eaLnBrk="1" hangingPunct="1"/>
            <a:r>
              <a:rPr lang="el-GR" altLang="el-GR" sz="2400" dirty="0">
                <a:solidFill>
                  <a:schemeClr val="accent2"/>
                </a:solidFill>
              </a:rPr>
              <a:t>ΣΥΜΠΥΚΝΩΜΕΝΟ ΓΑΛΑ ΖΑΧΑΡΟΥΧΟ</a:t>
            </a:r>
          </a:p>
          <a:p>
            <a:pPr eaLnBrk="1" hangingPunct="1"/>
            <a:endParaRPr lang="el-GR" altLang="el-GR" sz="2400" dirty="0">
              <a:solidFill>
                <a:schemeClr val="accent2"/>
              </a:solidFill>
            </a:endParaRPr>
          </a:p>
          <a:p>
            <a:pPr eaLnBrk="1" hangingPunct="1"/>
            <a:r>
              <a:rPr lang="el-GR" altLang="el-GR" sz="2400" dirty="0">
                <a:solidFill>
                  <a:schemeClr val="accent2"/>
                </a:solidFill>
              </a:rPr>
              <a:t>ΣΥΜΠΥΚΝΩΜΕΝΟ ΓΑΛΑ, ΜΕΡΙΚΑ ΑΠΟΒΟΥΤΥΡΟΜΕΝΟ, ΖΑΧΑΡΟΥΧΟ</a:t>
            </a:r>
          </a:p>
          <a:p>
            <a:pPr eaLnBrk="1" hangingPunct="1"/>
            <a:endParaRPr lang="el-GR" altLang="el-GR" sz="2400" dirty="0">
              <a:solidFill>
                <a:schemeClr val="accent2"/>
              </a:solidFill>
            </a:endParaRPr>
          </a:p>
          <a:p>
            <a:pPr eaLnBrk="1" hangingPunct="1"/>
            <a:r>
              <a:rPr lang="el-GR" altLang="el-GR" sz="2400" dirty="0">
                <a:solidFill>
                  <a:schemeClr val="accent2"/>
                </a:solidFill>
              </a:rPr>
              <a:t>ΣΥΜΠΥΚΝΩΜΕΝΟ ΓΑΛΑ, </a:t>
            </a:r>
            <a:r>
              <a:rPr lang="el-GR" altLang="el-GR" sz="2400" dirty="0" smtClean="0">
                <a:solidFill>
                  <a:schemeClr val="accent2"/>
                </a:solidFill>
              </a:rPr>
              <a:t>ΑΠΟΒΟΥΤΥΡΩΜΕΝΟ,ΖΑΧΑΡΟΥΧΟ</a:t>
            </a:r>
            <a:endParaRPr lang="el-GR" altLang="el-GR" sz="2400" dirty="0">
              <a:solidFill>
                <a:schemeClr val="accent2"/>
              </a:solidFill>
            </a:endParaRP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068575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A9EB69D9-E960-4C50-9C28-DF45CFDF14B9}" type="slidenum">
              <a:rPr lang="el-GR"/>
              <a:pPr>
                <a:defRPr/>
              </a:pPr>
              <a:t>38</a:t>
            </a:fld>
            <a:endParaRPr lang="el-GR"/>
          </a:p>
        </p:txBody>
      </p:sp>
      <p:sp>
        <p:nvSpPr>
          <p:cNvPr id="44037" name="Text Box 5"/>
          <p:cNvSpPr txBox="1">
            <a:spLocks noChangeArrowheads="1"/>
          </p:cNvSpPr>
          <p:nvPr/>
        </p:nvSpPr>
        <p:spPr bwMode="auto">
          <a:xfrm>
            <a:off x="1403648" y="333375"/>
            <a:ext cx="3960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Α. ΣΤΑΔΙΑ ΠΑΡΑΓΩΓΗΣ</a:t>
            </a:r>
          </a:p>
        </p:txBody>
      </p:sp>
      <p:sp>
        <p:nvSpPr>
          <p:cNvPr id="44038" name="Text Box 6"/>
          <p:cNvSpPr txBox="1">
            <a:spLocks noChangeArrowheads="1"/>
          </p:cNvSpPr>
          <p:nvPr/>
        </p:nvSpPr>
        <p:spPr bwMode="auto">
          <a:xfrm>
            <a:off x="467545" y="1052513"/>
            <a:ext cx="8064896"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Το γάλα ελέγχεται, τυποποιείται, προθερμαίνεται και συμπυκνώνεται όπως έχουμε περιγράψει. Τα στάδια αυτά είναι ίδια με το εβαπορέ</a:t>
            </a:r>
          </a:p>
        </p:txBody>
      </p:sp>
      <p:sp>
        <p:nvSpPr>
          <p:cNvPr id="44039" name="Text Box 7"/>
          <p:cNvSpPr txBox="1">
            <a:spLocks noChangeArrowheads="1"/>
          </p:cNvSpPr>
          <p:nvPr/>
        </p:nvSpPr>
        <p:spPr bwMode="auto">
          <a:xfrm>
            <a:off x="467545" y="2349500"/>
            <a:ext cx="8064896"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Κύρια διαφορά με το εβαπορέ είναι η φάση </a:t>
            </a:r>
            <a:r>
              <a:rPr lang="el-GR" altLang="el-GR" sz="2400" b="1" u="sng" dirty="0">
                <a:solidFill>
                  <a:schemeClr val="accent2"/>
                </a:solidFill>
              </a:rPr>
              <a:t>προσθήκη της </a:t>
            </a:r>
            <a:r>
              <a:rPr lang="el-GR" altLang="el-GR" sz="2400" b="1" u="sng" dirty="0" err="1">
                <a:solidFill>
                  <a:schemeClr val="accent2"/>
                </a:solidFill>
              </a:rPr>
              <a:t>σάκχαρης</a:t>
            </a:r>
            <a:r>
              <a:rPr lang="el-GR" altLang="el-GR" sz="2400" b="1" dirty="0">
                <a:solidFill>
                  <a:schemeClr val="accent2"/>
                </a:solidFill>
              </a:rPr>
              <a:t> και η </a:t>
            </a:r>
            <a:r>
              <a:rPr lang="el-GR" altLang="el-GR" sz="2400" b="1" u="sng" dirty="0">
                <a:solidFill>
                  <a:schemeClr val="accent2"/>
                </a:solidFill>
              </a:rPr>
              <a:t>έλλειψη αποστείρωσης</a:t>
            </a:r>
            <a:r>
              <a:rPr lang="el-GR" altLang="el-GR" sz="2400" b="1" dirty="0">
                <a:solidFill>
                  <a:schemeClr val="accent2"/>
                </a:solidFill>
              </a:rPr>
              <a:t>.</a:t>
            </a:r>
            <a:r>
              <a:rPr lang="el-GR" altLang="el-GR" sz="2000" dirty="0">
                <a:solidFill>
                  <a:schemeClr val="accent2"/>
                </a:solidFill>
              </a:rPr>
              <a:t> </a:t>
            </a:r>
          </a:p>
          <a:p>
            <a:pPr eaLnBrk="1" hangingPunct="1"/>
            <a:endParaRPr lang="el-GR" altLang="el-GR" sz="2000" dirty="0">
              <a:solidFill>
                <a:schemeClr val="accent2"/>
              </a:solidFill>
            </a:endParaRPr>
          </a:p>
          <a:p>
            <a:pPr eaLnBrk="1" hangingPunct="1"/>
            <a:r>
              <a:rPr lang="el-GR" altLang="el-GR" sz="2000" dirty="0">
                <a:solidFill>
                  <a:schemeClr val="accent2"/>
                </a:solidFill>
              </a:rPr>
              <a:t>Για αυτό απαιτείται ιδιαίτερη μέριμνα στις επιμολύνσεις επειδή το προϊόν δεν υφίσταται άλλη θερμική επεξεργασία πλην της προθέρμανσης, η οποία βέβαια είναι επαρκής για την εξυγίανση του γάλακτος.</a:t>
            </a:r>
            <a:endParaRPr lang="el-GR" altLang="el-GR" sz="2000" dirty="0">
              <a:solidFill>
                <a:srgbClr val="FF3300"/>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555574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B285E7FF-AB2E-42EC-BFA2-316547968A66}" type="slidenum">
              <a:rPr lang="el-GR"/>
              <a:pPr>
                <a:defRPr/>
              </a:pPr>
              <a:t>39</a:t>
            </a:fld>
            <a:endParaRPr lang="el-GR"/>
          </a:p>
        </p:txBody>
      </p:sp>
      <p:grpSp>
        <p:nvGrpSpPr>
          <p:cNvPr id="45061" name="Group 30"/>
          <p:cNvGrpSpPr>
            <a:grpSpLocks/>
          </p:cNvGrpSpPr>
          <p:nvPr/>
        </p:nvGrpSpPr>
        <p:grpSpPr bwMode="auto">
          <a:xfrm>
            <a:off x="2627313" y="266700"/>
            <a:ext cx="3960812" cy="6186488"/>
            <a:chOff x="1655" y="168"/>
            <a:chExt cx="2495" cy="3897"/>
          </a:xfrm>
        </p:grpSpPr>
        <p:sp>
          <p:nvSpPr>
            <p:cNvPr id="45062" name="Text Box 6"/>
            <p:cNvSpPr txBox="1">
              <a:spLocks noChangeArrowheads="1"/>
            </p:cNvSpPr>
            <p:nvPr/>
          </p:nvSpPr>
          <p:spPr bwMode="auto">
            <a:xfrm>
              <a:off x="1746" y="168"/>
              <a:ext cx="2313"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Ποιοτικός έλεγχος γάλακτος</a:t>
              </a:r>
            </a:p>
          </p:txBody>
        </p:sp>
        <p:sp>
          <p:nvSpPr>
            <p:cNvPr id="45063" name="Text Box 7"/>
            <p:cNvSpPr txBox="1">
              <a:spLocks noChangeArrowheads="1"/>
            </p:cNvSpPr>
            <p:nvPr/>
          </p:nvSpPr>
          <p:spPr bwMode="auto">
            <a:xfrm>
              <a:off x="2290" y="709"/>
              <a:ext cx="127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Τυποποίηση</a:t>
              </a:r>
            </a:p>
          </p:txBody>
        </p:sp>
        <p:sp>
          <p:nvSpPr>
            <p:cNvPr id="45064" name="Text Box 8"/>
            <p:cNvSpPr txBox="1">
              <a:spLocks noChangeArrowheads="1"/>
            </p:cNvSpPr>
            <p:nvPr/>
          </p:nvSpPr>
          <p:spPr bwMode="auto">
            <a:xfrm>
              <a:off x="1655" y="1253"/>
              <a:ext cx="249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Προθέρμανση</a:t>
              </a:r>
              <a:r>
                <a:rPr lang="en-US" altLang="el-GR" sz="1600">
                  <a:solidFill>
                    <a:schemeClr val="accent2"/>
                  </a:solidFill>
                </a:rPr>
                <a:t> </a:t>
              </a:r>
              <a:r>
                <a:rPr lang="el-GR" altLang="el-GR" sz="2000">
                  <a:solidFill>
                    <a:schemeClr val="accent2"/>
                  </a:solidFill>
                </a:rPr>
                <a:t>100-120</a:t>
              </a:r>
              <a:r>
                <a:rPr lang="en-US" altLang="el-GR" sz="2000">
                  <a:solidFill>
                    <a:schemeClr val="accent2"/>
                  </a:solidFill>
                </a:rPr>
                <a:t>°C</a:t>
              </a:r>
              <a:r>
                <a:rPr lang="el-GR" altLang="el-GR" sz="2000">
                  <a:solidFill>
                    <a:schemeClr val="accent2"/>
                  </a:solidFill>
                </a:rPr>
                <a:t>/1-3</a:t>
              </a:r>
              <a:r>
                <a:rPr lang="en-US" altLang="el-GR" sz="2000">
                  <a:solidFill>
                    <a:schemeClr val="accent2"/>
                  </a:solidFill>
                </a:rPr>
                <a:t>min</a:t>
              </a:r>
              <a:endParaRPr lang="el-GR" altLang="el-GR" sz="2000">
                <a:solidFill>
                  <a:schemeClr val="accent2"/>
                </a:solidFill>
              </a:endParaRPr>
            </a:p>
          </p:txBody>
        </p:sp>
        <p:sp>
          <p:nvSpPr>
            <p:cNvPr id="45065" name="Text Box 9"/>
            <p:cNvSpPr txBox="1">
              <a:spLocks noChangeArrowheads="1"/>
            </p:cNvSpPr>
            <p:nvPr/>
          </p:nvSpPr>
          <p:spPr bwMode="auto">
            <a:xfrm>
              <a:off x="2018" y="1797"/>
              <a:ext cx="1815" cy="460"/>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Συμπύκνωση</a:t>
              </a:r>
              <a:r>
                <a:rPr lang="en-US" altLang="el-GR" sz="2000">
                  <a:solidFill>
                    <a:schemeClr val="accent2"/>
                  </a:solidFill>
                </a:rPr>
                <a:t> </a:t>
              </a:r>
              <a:endParaRPr lang="el-GR" altLang="el-GR" sz="2000">
                <a:solidFill>
                  <a:schemeClr val="accent2"/>
                </a:solidFill>
              </a:endParaRPr>
            </a:p>
            <a:p>
              <a:pPr algn="ctr" eaLnBrk="1" hangingPunct="1"/>
              <a:r>
                <a:rPr lang="el-GR" altLang="el-GR" sz="2000">
                  <a:solidFill>
                    <a:schemeClr val="accent2"/>
                  </a:solidFill>
                </a:rPr>
                <a:t>Προσθήκη σάκχαρης</a:t>
              </a:r>
            </a:p>
          </p:txBody>
        </p:sp>
        <p:sp>
          <p:nvSpPr>
            <p:cNvPr id="45066" name="Text Box 11"/>
            <p:cNvSpPr txBox="1">
              <a:spLocks noChangeArrowheads="1"/>
            </p:cNvSpPr>
            <p:nvPr/>
          </p:nvSpPr>
          <p:spPr bwMode="auto">
            <a:xfrm>
              <a:off x="2018" y="2523"/>
              <a:ext cx="1769" cy="46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 (30</a:t>
              </a:r>
              <a:r>
                <a:rPr lang="en-US" altLang="el-GR" sz="2000">
                  <a:solidFill>
                    <a:schemeClr val="accent2"/>
                  </a:solidFill>
                </a:rPr>
                <a:t>°C</a:t>
              </a:r>
              <a:r>
                <a:rPr lang="el-GR" altLang="el-GR" sz="2000">
                  <a:solidFill>
                    <a:schemeClr val="accent2"/>
                  </a:solidFill>
                </a:rPr>
                <a:t>)</a:t>
              </a:r>
            </a:p>
            <a:p>
              <a:pPr algn="ctr" eaLnBrk="1" hangingPunct="1"/>
              <a:r>
                <a:rPr lang="el-GR" altLang="el-GR" sz="2000">
                  <a:solidFill>
                    <a:schemeClr val="accent2"/>
                  </a:solidFill>
                </a:rPr>
                <a:t>Μικροκρυστάλλωση</a:t>
              </a:r>
            </a:p>
          </p:txBody>
        </p:sp>
        <p:sp>
          <p:nvSpPr>
            <p:cNvPr id="45067" name="Text Box 12"/>
            <p:cNvSpPr txBox="1">
              <a:spLocks noChangeArrowheads="1"/>
            </p:cNvSpPr>
            <p:nvPr/>
          </p:nvSpPr>
          <p:spPr bwMode="auto">
            <a:xfrm>
              <a:off x="2381" y="3253"/>
              <a:ext cx="1089"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Συσκευασία</a:t>
              </a:r>
            </a:p>
          </p:txBody>
        </p:sp>
        <p:sp>
          <p:nvSpPr>
            <p:cNvPr id="45068" name="Text Box 13"/>
            <p:cNvSpPr txBox="1">
              <a:spLocks noChangeArrowheads="1"/>
            </p:cNvSpPr>
            <p:nvPr/>
          </p:nvSpPr>
          <p:spPr bwMode="auto">
            <a:xfrm>
              <a:off x="2200" y="3797"/>
              <a:ext cx="1451"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Συντήρηση</a:t>
              </a:r>
            </a:p>
          </p:txBody>
        </p:sp>
        <p:sp>
          <p:nvSpPr>
            <p:cNvPr id="45069" name="Line 22"/>
            <p:cNvSpPr>
              <a:spLocks noChangeShapeType="1"/>
            </p:cNvSpPr>
            <p:nvPr/>
          </p:nvSpPr>
          <p:spPr bwMode="auto">
            <a:xfrm>
              <a:off x="2925" y="436"/>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70" name="Line 25"/>
            <p:cNvSpPr>
              <a:spLocks noChangeShapeType="1"/>
            </p:cNvSpPr>
            <p:nvPr/>
          </p:nvSpPr>
          <p:spPr bwMode="auto">
            <a:xfrm>
              <a:off x="2925" y="981"/>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71" name="Line 26"/>
            <p:cNvSpPr>
              <a:spLocks noChangeShapeType="1"/>
            </p:cNvSpPr>
            <p:nvPr/>
          </p:nvSpPr>
          <p:spPr bwMode="auto">
            <a:xfrm>
              <a:off x="2925" y="1525"/>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72" name="Line 27"/>
            <p:cNvSpPr>
              <a:spLocks noChangeShapeType="1"/>
            </p:cNvSpPr>
            <p:nvPr/>
          </p:nvSpPr>
          <p:spPr bwMode="auto">
            <a:xfrm>
              <a:off x="2925" y="2251"/>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73" name="Line 28"/>
            <p:cNvSpPr>
              <a:spLocks noChangeShapeType="1"/>
            </p:cNvSpPr>
            <p:nvPr/>
          </p:nvSpPr>
          <p:spPr bwMode="auto">
            <a:xfrm>
              <a:off x="2925" y="2976"/>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74" name="Line 29"/>
            <p:cNvSpPr>
              <a:spLocks noChangeShapeType="1"/>
            </p:cNvSpPr>
            <p:nvPr/>
          </p:nvSpPr>
          <p:spPr bwMode="auto">
            <a:xfrm>
              <a:off x="2925" y="3521"/>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19" name="Θέση υποσέλιδου 3" descr="."/>
          <p:cNvSpPr txBox="1">
            <a:spLocks/>
          </p:cNvSpPr>
          <p:nvPr/>
        </p:nvSpPr>
        <p:spPr>
          <a:xfrm>
            <a:off x="2909727"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018305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603501"/>
          </a:xfrm>
        </p:spPr>
        <p:txBody>
          <a:bodyPr>
            <a:noAutofit/>
          </a:bodyPr>
          <a:lstStyle/>
          <a:p>
            <a:r>
              <a:rPr lang="el-GR" sz="2800" dirty="0" smtClean="0"/>
              <a:t>Εξοικείωση σπουδαστών με την τεχνολογία παραγωγής συμπυκνωμένου γάλακτος, των επιπτώσεων της συμπύκνωσης στα φυσικοχημικά, μικροβιολογικά, οργανοληπτικά και </a:t>
            </a:r>
            <a:r>
              <a:rPr lang="el-GR" sz="2800" dirty="0" err="1" smtClean="0"/>
              <a:t>διαθρεπτικά</a:t>
            </a:r>
            <a:r>
              <a:rPr lang="el-GR" sz="2800" dirty="0" smtClean="0"/>
              <a:t> χαρακτηριστικά του γάλακτος καθώς και τις δοκιμές ποιοτικού ελέγχου που εκτελούνται.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0489357F-C31E-48ED-AA19-4FED59AAFC3C}" type="slidenum">
              <a:rPr lang="el-GR"/>
              <a:pPr>
                <a:defRPr/>
              </a:pPr>
              <a:t>40</a:t>
            </a:fld>
            <a:endParaRPr lang="el-GR"/>
          </a:p>
        </p:txBody>
      </p:sp>
      <p:sp>
        <p:nvSpPr>
          <p:cNvPr id="414725" name="Text Box 5"/>
          <p:cNvSpPr txBox="1">
            <a:spLocks noChangeArrowheads="1"/>
          </p:cNvSpPr>
          <p:nvPr/>
        </p:nvSpPr>
        <p:spPr bwMode="auto">
          <a:xfrm>
            <a:off x="2609850" y="295275"/>
            <a:ext cx="3960813" cy="519113"/>
          </a:xfrm>
          <a:prstGeom prst="rect">
            <a:avLst/>
          </a:prstGeom>
          <a:noFill/>
          <a:ln w="9525">
            <a:noFill/>
            <a:miter lim="800000"/>
            <a:headEnd/>
            <a:tailEnd/>
          </a:ln>
          <a:effectLst/>
        </p:spPr>
        <p:txBody>
          <a:bodyPr>
            <a:spAutoFit/>
          </a:bodyPr>
          <a:lstStyle/>
          <a:p>
            <a:pPr>
              <a:defRPr/>
            </a:pPr>
            <a:r>
              <a:rPr lang="el-GR" sz="2800" b="1">
                <a:solidFill>
                  <a:schemeClr val="accent2"/>
                </a:solidFill>
                <a:effectLst>
                  <a:outerShdw blurRad="38100" dist="38100" dir="2700000" algn="tl">
                    <a:srgbClr val="C0C0C0"/>
                  </a:outerShdw>
                </a:effectLst>
              </a:rPr>
              <a:t>Προσθήκη σάκχαρης</a:t>
            </a:r>
          </a:p>
        </p:txBody>
      </p:sp>
      <p:sp>
        <p:nvSpPr>
          <p:cNvPr id="2054" name="Text Box 6"/>
          <p:cNvSpPr txBox="1">
            <a:spLocks noChangeArrowheads="1"/>
          </p:cNvSpPr>
          <p:nvPr/>
        </p:nvSpPr>
        <p:spPr bwMode="auto">
          <a:xfrm>
            <a:off x="539550" y="755650"/>
            <a:ext cx="820916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προσθήκη </a:t>
            </a:r>
            <a:r>
              <a:rPr lang="el-GR" altLang="el-GR" sz="2000" dirty="0" err="1">
                <a:solidFill>
                  <a:schemeClr val="accent2"/>
                </a:solidFill>
              </a:rPr>
              <a:t>σάκχαρης</a:t>
            </a:r>
            <a:r>
              <a:rPr lang="el-GR" altLang="el-GR" sz="2000" dirty="0">
                <a:solidFill>
                  <a:schemeClr val="accent2"/>
                </a:solidFill>
              </a:rPr>
              <a:t> μπορεί να γίνεται:</a:t>
            </a:r>
          </a:p>
          <a:p>
            <a:pPr eaLnBrk="1" hangingPunct="1"/>
            <a:endParaRPr lang="el-GR" altLang="el-GR" sz="2000" dirty="0">
              <a:solidFill>
                <a:schemeClr val="accent2"/>
              </a:solidFill>
            </a:endParaRPr>
          </a:p>
          <a:p>
            <a:pPr eaLnBrk="1" hangingPunct="1"/>
            <a:r>
              <a:rPr lang="en-US" altLang="el-GR" sz="2000" dirty="0">
                <a:solidFill>
                  <a:schemeClr val="accent2"/>
                </a:solidFill>
              </a:rPr>
              <a:t>(</a:t>
            </a:r>
            <a:r>
              <a:rPr lang="en-US" altLang="el-GR" sz="2000" dirty="0" err="1">
                <a:solidFill>
                  <a:schemeClr val="accent2"/>
                </a:solidFill>
              </a:rPr>
              <a:t>i</a:t>
            </a:r>
            <a:r>
              <a:rPr lang="el-GR" altLang="el-GR" sz="2000" dirty="0">
                <a:solidFill>
                  <a:schemeClr val="accent2"/>
                </a:solidFill>
              </a:rPr>
              <a:t>)</a:t>
            </a:r>
            <a:r>
              <a:rPr lang="en-US" altLang="el-GR" sz="2000" dirty="0">
                <a:solidFill>
                  <a:schemeClr val="accent2"/>
                </a:solidFill>
              </a:rPr>
              <a:t> </a:t>
            </a:r>
            <a:r>
              <a:rPr lang="el-GR" altLang="el-GR" sz="2000" dirty="0">
                <a:solidFill>
                  <a:schemeClr val="accent2"/>
                </a:solidFill>
              </a:rPr>
              <a:t>μετά την τυποποίηση του νωπού γάλακτος και πριν από την προθέρμανση</a:t>
            </a:r>
          </a:p>
          <a:p>
            <a:pPr eaLnBrk="1" hangingPunct="1"/>
            <a:r>
              <a:rPr lang="en-US" altLang="el-GR" sz="2000" dirty="0">
                <a:solidFill>
                  <a:schemeClr val="accent2"/>
                </a:solidFill>
              </a:rPr>
              <a:t>(ii) </a:t>
            </a:r>
            <a:r>
              <a:rPr lang="el-GR" altLang="el-GR" sz="2000" dirty="0">
                <a:solidFill>
                  <a:schemeClr val="accent2"/>
                </a:solidFill>
              </a:rPr>
              <a:t>κατά τη φάση της </a:t>
            </a:r>
            <a:r>
              <a:rPr lang="el-GR" altLang="el-GR" sz="2000" dirty="0" smtClean="0">
                <a:solidFill>
                  <a:schemeClr val="accent2"/>
                </a:solidFill>
              </a:rPr>
              <a:t>συμπύκνωσης</a:t>
            </a:r>
            <a:endParaRPr lang="el-GR" altLang="el-GR" sz="2000" dirty="0">
              <a:solidFill>
                <a:schemeClr val="accent2"/>
              </a:solidFill>
            </a:endParaRPr>
          </a:p>
          <a:p>
            <a:pPr eaLnBrk="1" hangingPunct="1"/>
            <a:r>
              <a:rPr lang="el-GR" altLang="el-GR" sz="2000" dirty="0">
                <a:solidFill>
                  <a:schemeClr val="accent2"/>
                </a:solidFill>
              </a:rPr>
              <a:t> Η ποσότητα της </a:t>
            </a:r>
            <a:r>
              <a:rPr lang="el-GR" altLang="el-GR" sz="2000" dirty="0" err="1">
                <a:solidFill>
                  <a:schemeClr val="accent2"/>
                </a:solidFill>
              </a:rPr>
              <a:t>σάκχαρης</a:t>
            </a:r>
            <a:r>
              <a:rPr lang="el-GR" altLang="el-GR" sz="2000" dirty="0">
                <a:solidFill>
                  <a:schemeClr val="accent2"/>
                </a:solidFill>
              </a:rPr>
              <a:t> πρέπει να είναι τέτοια ώστε το προϊόν να αποκτήσει την </a:t>
            </a:r>
            <a:r>
              <a:rPr lang="el-GR" altLang="el-GR" sz="2000" b="1" dirty="0">
                <a:solidFill>
                  <a:schemeClr val="accent2"/>
                </a:solidFill>
              </a:rPr>
              <a:t>κατάλληλη</a:t>
            </a:r>
            <a:r>
              <a:rPr lang="en-US" altLang="el-GR" sz="2000" b="1" dirty="0">
                <a:solidFill>
                  <a:schemeClr val="accent2"/>
                </a:solidFill>
              </a:rPr>
              <a:t> </a:t>
            </a:r>
            <a:r>
              <a:rPr lang="el-GR" altLang="el-GR" sz="2000" b="1" dirty="0" err="1">
                <a:solidFill>
                  <a:schemeClr val="accent2"/>
                </a:solidFill>
              </a:rPr>
              <a:t>ενεργότητα</a:t>
            </a:r>
            <a:r>
              <a:rPr lang="el-GR" altLang="el-GR" sz="2000" b="1" dirty="0">
                <a:solidFill>
                  <a:schemeClr val="accent2"/>
                </a:solidFill>
              </a:rPr>
              <a:t> ύδατος</a:t>
            </a:r>
            <a:r>
              <a:rPr lang="el-GR" altLang="el-GR" sz="2000" dirty="0">
                <a:solidFill>
                  <a:schemeClr val="accent2"/>
                </a:solidFill>
              </a:rPr>
              <a:t> (</a:t>
            </a:r>
            <a:r>
              <a:rPr lang="en-US" altLang="el-GR" sz="2000" dirty="0">
                <a:solidFill>
                  <a:schemeClr val="accent2"/>
                </a:solidFill>
              </a:rPr>
              <a:t>a</a:t>
            </a:r>
            <a:r>
              <a:rPr lang="en-US" altLang="el-GR" sz="1200" dirty="0">
                <a:solidFill>
                  <a:schemeClr val="accent2"/>
                </a:solidFill>
              </a:rPr>
              <a:t>w</a:t>
            </a:r>
            <a:r>
              <a:rPr lang="en-US" altLang="el-GR" sz="2000" dirty="0">
                <a:solidFill>
                  <a:schemeClr val="accent2"/>
                </a:solidFill>
              </a:rPr>
              <a:t>), </a:t>
            </a:r>
            <a:r>
              <a:rPr lang="el-GR" altLang="el-GR" sz="2000" dirty="0">
                <a:solidFill>
                  <a:schemeClr val="accent2"/>
                </a:solidFill>
              </a:rPr>
              <a:t>που δεν θα επιτρέπει την ανάπτυξη βακτηρίων. </a:t>
            </a:r>
          </a:p>
          <a:p>
            <a:pPr eaLnBrk="1" hangingPunct="1"/>
            <a:r>
              <a:rPr lang="el-GR" altLang="el-GR" sz="2000" dirty="0">
                <a:solidFill>
                  <a:schemeClr val="accent2"/>
                </a:solidFill>
              </a:rPr>
              <a:t>Κατάλληλη συγκέντρωση </a:t>
            </a:r>
            <a:r>
              <a:rPr lang="el-GR" altLang="el-GR" sz="2000" dirty="0" err="1">
                <a:solidFill>
                  <a:schemeClr val="accent2"/>
                </a:solidFill>
              </a:rPr>
              <a:t>σάκχαρης</a:t>
            </a:r>
            <a:r>
              <a:rPr lang="el-GR" altLang="el-GR" sz="2000" dirty="0">
                <a:solidFill>
                  <a:schemeClr val="accent2"/>
                </a:solidFill>
              </a:rPr>
              <a:t> θεωρείται η αναλογία </a:t>
            </a:r>
            <a:r>
              <a:rPr lang="el-GR" altLang="el-GR" sz="2000" b="1" dirty="0">
                <a:solidFill>
                  <a:schemeClr val="accent2"/>
                </a:solidFill>
              </a:rPr>
              <a:t>62-63%</a:t>
            </a:r>
            <a:r>
              <a:rPr lang="el-GR" altLang="el-GR" sz="2000" dirty="0">
                <a:solidFill>
                  <a:schemeClr val="accent2"/>
                </a:solidFill>
              </a:rPr>
              <a:t> στην υδάτινη φάση (σιρόπι).</a:t>
            </a:r>
          </a:p>
          <a:p>
            <a:pPr eaLnBrk="1" hangingPunct="1"/>
            <a:r>
              <a:rPr lang="el-GR" altLang="el-GR" sz="2000" dirty="0">
                <a:solidFill>
                  <a:schemeClr val="accent2"/>
                </a:solidFill>
              </a:rPr>
              <a:t>Η ποσότητα της </a:t>
            </a:r>
            <a:r>
              <a:rPr lang="el-GR" altLang="el-GR" sz="2000" dirty="0" err="1">
                <a:solidFill>
                  <a:schemeClr val="accent2"/>
                </a:solidFill>
              </a:rPr>
              <a:t>σάκχαρης</a:t>
            </a:r>
            <a:r>
              <a:rPr lang="el-GR" altLang="el-GR" sz="2000" dirty="0">
                <a:solidFill>
                  <a:schemeClr val="accent2"/>
                </a:solidFill>
              </a:rPr>
              <a:t> μπορεί να υπολογιστεί για κάθε περίπτωση από τη σχέση:</a:t>
            </a:r>
            <a:endParaRPr lang="el-GR" altLang="el-GR" sz="2000" dirty="0">
              <a:solidFill>
                <a:srgbClr val="FF3300"/>
              </a:solidFill>
            </a:endParaRPr>
          </a:p>
        </p:txBody>
      </p:sp>
      <p:graphicFrame>
        <p:nvGraphicFramePr>
          <p:cNvPr id="2050" name="Object 2"/>
          <p:cNvGraphicFramePr>
            <a:graphicFrameLocks noGrp="1" noChangeAspect="1"/>
          </p:cNvGraphicFramePr>
          <p:nvPr>
            <p:ph idx="1"/>
            <p:extLst>
              <p:ext uri="{D42A27DB-BD31-4B8C-83A1-F6EECF244321}">
                <p14:modId xmlns:p14="http://schemas.microsoft.com/office/powerpoint/2010/main" val="1531316638"/>
              </p:ext>
            </p:extLst>
          </p:nvPr>
        </p:nvGraphicFramePr>
        <p:xfrm>
          <a:off x="539550" y="4940350"/>
          <a:ext cx="3070225" cy="1008062"/>
        </p:xfrm>
        <a:graphic>
          <a:graphicData uri="http://schemas.openxmlformats.org/presentationml/2006/ole">
            <mc:AlternateContent xmlns:mc="http://schemas.openxmlformats.org/markup-compatibility/2006">
              <mc:Choice xmlns:v="urn:schemas-microsoft-com:vml" Requires="v">
                <p:oleObj spid="_x0000_s2056" name="Εξίσωση" r:id="rId3" imgW="850680" imgH="279360" progId="Equation.3">
                  <p:embed/>
                </p:oleObj>
              </mc:Choice>
              <mc:Fallback>
                <p:oleObj name="Εξίσωση" r:id="rId3" imgW="85068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0" y="4940350"/>
                        <a:ext cx="3070225" cy="10080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16"/>
          <p:cNvSpPr txBox="1">
            <a:spLocks noChangeArrowheads="1"/>
          </p:cNvSpPr>
          <p:nvPr/>
        </p:nvSpPr>
        <p:spPr bwMode="auto">
          <a:xfrm>
            <a:off x="3635373" y="4293096"/>
            <a:ext cx="51133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dirty="0">
                <a:solidFill>
                  <a:schemeClr val="accent2"/>
                </a:solidFill>
              </a:rPr>
              <a:t>K = Kg </a:t>
            </a:r>
            <a:r>
              <a:rPr lang="el-GR" altLang="el-GR" dirty="0" err="1">
                <a:solidFill>
                  <a:schemeClr val="accent2"/>
                </a:solidFill>
              </a:rPr>
              <a:t>σάκχαρης</a:t>
            </a:r>
            <a:r>
              <a:rPr lang="el-GR" altLang="el-GR" dirty="0">
                <a:solidFill>
                  <a:schemeClr val="accent2"/>
                </a:solidFill>
              </a:rPr>
              <a:t> που πρέπει να προστεθούν σε 100</a:t>
            </a:r>
            <a:r>
              <a:rPr lang="en-US" altLang="el-GR" dirty="0">
                <a:solidFill>
                  <a:schemeClr val="accent2"/>
                </a:solidFill>
              </a:rPr>
              <a:t>kg</a:t>
            </a:r>
            <a:r>
              <a:rPr lang="el-GR" altLang="el-GR" dirty="0">
                <a:solidFill>
                  <a:schemeClr val="accent2"/>
                </a:solidFill>
              </a:rPr>
              <a:t> τυποποιημένου γάλακτος</a:t>
            </a:r>
          </a:p>
          <a:p>
            <a:pPr eaLnBrk="1" hangingPunct="1"/>
            <a:r>
              <a:rPr lang="en-US" altLang="el-GR" dirty="0">
                <a:solidFill>
                  <a:schemeClr val="accent2"/>
                </a:solidFill>
              </a:rPr>
              <a:t>D = </a:t>
            </a:r>
            <a:r>
              <a:rPr lang="el-GR" altLang="el-GR" dirty="0">
                <a:solidFill>
                  <a:schemeClr val="accent2"/>
                </a:solidFill>
              </a:rPr>
              <a:t>Περιεκτικότητα (%) σε στερεά του γάλακτος.</a:t>
            </a:r>
          </a:p>
          <a:p>
            <a:pPr eaLnBrk="1" hangingPunct="1"/>
            <a:r>
              <a:rPr lang="en-US" altLang="el-GR" dirty="0">
                <a:solidFill>
                  <a:schemeClr val="accent2"/>
                </a:solidFill>
              </a:rPr>
              <a:t>Dc = </a:t>
            </a:r>
            <a:r>
              <a:rPr lang="el-GR" altLang="el-GR" dirty="0">
                <a:solidFill>
                  <a:schemeClr val="accent2"/>
                </a:solidFill>
              </a:rPr>
              <a:t>Περιεκτικότητα (%) σε στερεά του τελικού προϊόντος.</a:t>
            </a:r>
          </a:p>
          <a:p>
            <a:pPr eaLnBrk="1" hangingPunct="1"/>
            <a:r>
              <a:rPr lang="en-US" altLang="el-GR" dirty="0">
                <a:solidFill>
                  <a:schemeClr val="accent2"/>
                </a:solidFill>
              </a:rPr>
              <a:t>S</a:t>
            </a:r>
            <a:r>
              <a:rPr lang="el-GR" altLang="el-GR" dirty="0">
                <a:solidFill>
                  <a:schemeClr val="accent2"/>
                </a:solidFill>
              </a:rPr>
              <a:t> = Επιθυμητή περιεκτικότητα σακχάρου στην υδάτινη φάση</a:t>
            </a: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107603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91E6689-B5CB-457B-8DDF-2831D988040D}" type="slidenum">
              <a:rPr lang="el-GR"/>
              <a:pPr>
                <a:defRPr/>
              </a:pPr>
              <a:t>41</a:t>
            </a:fld>
            <a:endParaRPr lang="el-GR"/>
          </a:p>
        </p:txBody>
      </p:sp>
      <p:sp>
        <p:nvSpPr>
          <p:cNvPr id="46085" name="Text Box 6"/>
          <p:cNvSpPr txBox="1">
            <a:spLocks noChangeArrowheads="1"/>
          </p:cNvSpPr>
          <p:nvPr/>
        </p:nvSpPr>
        <p:spPr bwMode="auto">
          <a:xfrm>
            <a:off x="467544" y="853157"/>
            <a:ext cx="8354194"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Εάν η συγκέντρωση του σακχάρου στην υδάτινη φάση υπερβεί το 64,5% (44,5% στο τελικό προϊόν) </a:t>
            </a:r>
            <a:r>
              <a:rPr lang="el-GR" altLang="el-GR" sz="2000" dirty="0">
                <a:solidFill>
                  <a:schemeClr val="accent2"/>
                </a:solidFill>
                <a:sym typeface="Wingdings" pitchFamily="2" charset="2"/>
              </a:rPr>
              <a:t> </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κίνδυνος </a:t>
            </a:r>
            <a:r>
              <a:rPr lang="el-GR" altLang="el-GR" sz="2000" b="1" dirty="0">
                <a:solidFill>
                  <a:schemeClr val="accent2"/>
                </a:solidFill>
              </a:rPr>
              <a:t>κρυσταλλώσεως</a:t>
            </a:r>
            <a:r>
              <a:rPr lang="el-GR" altLang="el-GR" sz="2000" dirty="0">
                <a:solidFill>
                  <a:schemeClr val="accent2"/>
                </a:solidFill>
              </a:rPr>
              <a:t> όταν μειωθεί η θερμοκρασία</a:t>
            </a:r>
          </a:p>
          <a:p>
            <a:pPr eaLnBrk="1" hangingPunct="1"/>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Όταν η </a:t>
            </a:r>
            <a:r>
              <a:rPr lang="el-GR" altLang="el-GR" sz="2000" dirty="0" err="1">
                <a:solidFill>
                  <a:schemeClr val="accent2"/>
                </a:solidFill>
              </a:rPr>
              <a:t>σάκχαρη</a:t>
            </a:r>
            <a:r>
              <a:rPr lang="el-GR" altLang="el-GR" sz="2000" dirty="0">
                <a:solidFill>
                  <a:schemeClr val="accent2"/>
                </a:solidFill>
              </a:rPr>
              <a:t> προστίθεται </a:t>
            </a:r>
            <a:r>
              <a:rPr lang="el-GR" altLang="el-GR" sz="2000" b="1" dirty="0">
                <a:solidFill>
                  <a:schemeClr val="accent2"/>
                </a:solidFill>
              </a:rPr>
              <a:t>πριν από την θέρμανση</a:t>
            </a:r>
            <a:r>
              <a:rPr lang="el-GR" altLang="el-GR" sz="2000" dirty="0">
                <a:solidFill>
                  <a:schemeClr val="accent2"/>
                </a:solidFill>
              </a:rPr>
              <a:t> το ιξώδες του προϊόντος αυξάνει περισσότερο και κατά τη συντήρηση παρουσιάζει συχνότερα την αλλοίωση που χαρακτηρίζεται ως </a:t>
            </a:r>
            <a:r>
              <a:rPr lang="el-GR" altLang="el-GR" sz="2000" b="1" dirty="0">
                <a:solidFill>
                  <a:schemeClr val="accent2"/>
                </a:solidFill>
              </a:rPr>
              <a:t>πάχυνση</a:t>
            </a:r>
            <a:r>
              <a:rPr lang="el-GR" altLang="el-GR" sz="2000" dirty="0">
                <a:solidFill>
                  <a:schemeClr val="accent2"/>
                </a:solidFill>
              </a:rPr>
              <a:t> (</a:t>
            </a:r>
            <a:r>
              <a:rPr lang="en-US" altLang="el-GR" sz="2000" dirty="0">
                <a:solidFill>
                  <a:schemeClr val="accent2"/>
                </a:solidFill>
              </a:rPr>
              <a:t>thickening). </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dirty="0">
                <a:solidFill>
                  <a:schemeClr val="accent2"/>
                </a:solidFill>
              </a:rPr>
              <a:t>Για το λόγο αυτό η </a:t>
            </a:r>
            <a:r>
              <a:rPr lang="el-GR" altLang="el-GR" sz="2000" dirty="0" err="1">
                <a:solidFill>
                  <a:schemeClr val="accent2"/>
                </a:solidFill>
              </a:rPr>
              <a:t>σάκχαρη</a:t>
            </a:r>
            <a:r>
              <a:rPr lang="el-GR" altLang="el-GR" sz="2000" dirty="0">
                <a:solidFill>
                  <a:schemeClr val="accent2"/>
                </a:solidFill>
              </a:rPr>
              <a:t> προσθέτεται κατά το τέλος της φάσης συμπυκνώσεως με μορφή πυκνού διαλύματος (60-80%), το οποίο όμως </a:t>
            </a:r>
            <a:r>
              <a:rPr lang="el-GR" altLang="el-GR" sz="2000" b="1" dirty="0">
                <a:solidFill>
                  <a:schemeClr val="accent2"/>
                </a:solidFill>
              </a:rPr>
              <a:t>θα πρέπει να μην δημιουργεί μικροβιολογικά προβλήματα</a:t>
            </a:r>
            <a:r>
              <a:rPr lang="el-GR" altLang="el-GR" sz="2000" dirty="0">
                <a:solidFill>
                  <a:schemeClr val="accent2"/>
                </a:solidFill>
              </a:rPr>
              <a:t>. </a:t>
            </a:r>
          </a:p>
          <a:p>
            <a:pPr eaLnBrk="1" hangingPunct="1"/>
            <a:endParaRPr lang="el-GR" altLang="el-GR" sz="2000" dirty="0">
              <a:solidFill>
                <a:schemeClr val="accent2"/>
              </a:solidFill>
            </a:endParaRP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440870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698AA158-A0E6-4FAE-A0F7-AE59929F6EB8}" type="slidenum">
              <a:rPr lang="el-GR"/>
              <a:pPr>
                <a:defRPr/>
              </a:pPr>
              <a:t>42</a:t>
            </a:fld>
            <a:endParaRPr lang="el-GR"/>
          </a:p>
        </p:txBody>
      </p:sp>
      <p:grpSp>
        <p:nvGrpSpPr>
          <p:cNvPr id="47109" name="Group 5"/>
          <p:cNvGrpSpPr>
            <a:grpSpLocks/>
          </p:cNvGrpSpPr>
          <p:nvPr/>
        </p:nvGrpSpPr>
        <p:grpSpPr bwMode="auto">
          <a:xfrm>
            <a:off x="2627313" y="266700"/>
            <a:ext cx="3960812" cy="6186488"/>
            <a:chOff x="1655" y="168"/>
            <a:chExt cx="2495" cy="3897"/>
          </a:xfrm>
        </p:grpSpPr>
        <p:sp>
          <p:nvSpPr>
            <p:cNvPr id="47110" name="Text Box 6"/>
            <p:cNvSpPr txBox="1">
              <a:spLocks noChangeArrowheads="1"/>
            </p:cNvSpPr>
            <p:nvPr/>
          </p:nvSpPr>
          <p:spPr bwMode="auto">
            <a:xfrm>
              <a:off x="1746" y="168"/>
              <a:ext cx="2313"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Ποιοτικός έλεγχος γάλακτος</a:t>
              </a:r>
            </a:p>
          </p:txBody>
        </p:sp>
        <p:sp>
          <p:nvSpPr>
            <p:cNvPr id="47111" name="Text Box 7"/>
            <p:cNvSpPr txBox="1">
              <a:spLocks noChangeArrowheads="1"/>
            </p:cNvSpPr>
            <p:nvPr/>
          </p:nvSpPr>
          <p:spPr bwMode="auto">
            <a:xfrm>
              <a:off x="2290" y="709"/>
              <a:ext cx="127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Τυποποίηση</a:t>
              </a:r>
            </a:p>
          </p:txBody>
        </p:sp>
        <p:sp>
          <p:nvSpPr>
            <p:cNvPr id="47112" name="Text Box 8"/>
            <p:cNvSpPr txBox="1">
              <a:spLocks noChangeArrowheads="1"/>
            </p:cNvSpPr>
            <p:nvPr/>
          </p:nvSpPr>
          <p:spPr bwMode="auto">
            <a:xfrm>
              <a:off x="1655" y="1253"/>
              <a:ext cx="249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Προθέρμανση</a:t>
              </a:r>
              <a:r>
                <a:rPr lang="en-US" altLang="el-GR" sz="1600">
                  <a:solidFill>
                    <a:schemeClr val="accent2"/>
                  </a:solidFill>
                </a:rPr>
                <a:t> </a:t>
              </a:r>
              <a:r>
                <a:rPr lang="el-GR" altLang="el-GR" sz="2000">
                  <a:solidFill>
                    <a:schemeClr val="accent2"/>
                  </a:solidFill>
                </a:rPr>
                <a:t>100-120</a:t>
              </a:r>
              <a:r>
                <a:rPr lang="en-US" altLang="el-GR" sz="2000">
                  <a:solidFill>
                    <a:schemeClr val="accent2"/>
                  </a:solidFill>
                </a:rPr>
                <a:t>°C</a:t>
              </a:r>
              <a:r>
                <a:rPr lang="el-GR" altLang="el-GR" sz="2000">
                  <a:solidFill>
                    <a:schemeClr val="accent2"/>
                  </a:solidFill>
                </a:rPr>
                <a:t>/1-3</a:t>
              </a:r>
              <a:r>
                <a:rPr lang="en-US" altLang="el-GR" sz="2000">
                  <a:solidFill>
                    <a:schemeClr val="accent2"/>
                  </a:solidFill>
                </a:rPr>
                <a:t>min</a:t>
              </a:r>
              <a:endParaRPr lang="el-GR" altLang="el-GR" sz="2000">
                <a:solidFill>
                  <a:schemeClr val="accent2"/>
                </a:solidFill>
              </a:endParaRPr>
            </a:p>
          </p:txBody>
        </p:sp>
        <p:sp>
          <p:nvSpPr>
            <p:cNvPr id="47113" name="Text Box 9"/>
            <p:cNvSpPr txBox="1">
              <a:spLocks noChangeArrowheads="1"/>
            </p:cNvSpPr>
            <p:nvPr/>
          </p:nvSpPr>
          <p:spPr bwMode="auto">
            <a:xfrm>
              <a:off x="2018" y="1797"/>
              <a:ext cx="1815" cy="46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Συμπύκνωση</a:t>
              </a:r>
              <a:r>
                <a:rPr lang="en-US" altLang="el-GR" sz="2000">
                  <a:solidFill>
                    <a:schemeClr val="accent2"/>
                  </a:solidFill>
                </a:rPr>
                <a:t> </a:t>
              </a:r>
              <a:endParaRPr lang="el-GR" altLang="el-GR" sz="2000">
                <a:solidFill>
                  <a:schemeClr val="accent2"/>
                </a:solidFill>
              </a:endParaRPr>
            </a:p>
            <a:p>
              <a:pPr algn="ctr" eaLnBrk="1" hangingPunct="1"/>
              <a:r>
                <a:rPr lang="el-GR" altLang="el-GR" sz="2000">
                  <a:solidFill>
                    <a:schemeClr val="accent2"/>
                  </a:solidFill>
                </a:rPr>
                <a:t>Προσθήκη σάκχαρης</a:t>
              </a:r>
            </a:p>
          </p:txBody>
        </p:sp>
        <p:sp>
          <p:nvSpPr>
            <p:cNvPr id="47114" name="Text Box 10"/>
            <p:cNvSpPr txBox="1">
              <a:spLocks noChangeArrowheads="1"/>
            </p:cNvSpPr>
            <p:nvPr/>
          </p:nvSpPr>
          <p:spPr bwMode="auto">
            <a:xfrm>
              <a:off x="2018" y="2523"/>
              <a:ext cx="1769" cy="460"/>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 (30</a:t>
              </a:r>
              <a:r>
                <a:rPr lang="en-US" altLang="el-GR" sz="2000">
                  <a:solidFill>
                    <a:schemeClr val="accent2"/>
                  </a:solidFill>
                </a:rPr>
                <a:t>°C</a:t>
              </a:r>
              <a:r>
                <a:rPr lang="el-GR" altLang="el-GR" sz="2000">
                  <a:solidFill>
                    <a:schemeClr val="accent2"/>
                  </a:solidFill>
                </a:rPr>
                <a:t>)</a:t>
              </a:r>
            </a:p>
            <a:p>
              <a:pPr algn="ctr" eaLnBrk="1" hangingPunct="1"/>
              <a:r>
                <a:rPr lang="el-GR" altLang="el-GR" sz="2000">
                  <a:solidFill>
                    <a:schemeClr val="accent2"/>
                  </a:solidFill>
                </a:rPr>
                <a:t>Μικροκρυστάλλωση</a:t>
              </a:r>
            </a:p>
          </p:txBody>
        </p:sp>
        <p:sp>
          <p:nvSpPr>
            <p:cNvPr id="47115" name="Text Box 11"/>
            <p:cNvSpPr txBox="1">
              <a:spLocks noChangeArrowheads="1"/>
            </p:cNvSpPr>
            <p:nvPr/>
          </p:nvSpPr>
          <p:spPr bwMode="auto">
            <a:xfrm>
              <a:off x="2381" y="3253"/>
              <a:ext cx="1089"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Συσκευασία</a:t>
              </a:r>
            </a:p>
          </p:txBody>
        </p:sp>
        <p:sp>
          <p:nvSpPr>
            <p:cNvPr id="47116" name="Text Box 12"/>
            <p:cNvSpPr txBox="1">
              <a:spLocks noChangeArrowheads="1"/>
            </p:cNvSpPr>
            <p:nvPr/>
          </p:nvSpPr>
          <p:spPr bwMode="auto">
            <a:xfrm>
              <a:off x="2200" y="3797"/>
              <a:ext cx="1451"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Συντήρηση</a:t>
              </a:r>
            </a:p>
          </p:txBody>
        </p:sp>
        <p:sp>
          <p:nvSpPr>
            <p:cNvPr id="47117" name="Line 13"/>
            <p:cNvSpPr>
              <a:spLocks noChangeShapeType="1"/>
            </p:cNvSpPr>
            <p:nvPr/>
          </p:nvSpPr>
          <p:spPr bwMode="auto">
            <a:xfrm>
              <a:off x="2925" y="436"/>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8" name="Line 14"/>
            <p:cNvSpPr>
              <a:spLocks noChangeShapeType="1"/>
            </p:cNvSpPr>
            <p:nvPr/>
          </p:nvSpPr>
          <p:spPr bwMode="auto">
            <a:xfrm>
              <a:off x="2925" y="981"/>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9" name="Line 15"/>
            <p:cNvSpPr>
              <a:spLocks noChangeShapeType="1"/>
            </p:cNvSpPr>
            <p:nvPr/>
          </p:nvSpPr>
          <p:spPr bwMode="auto">
            <a:xfrm>
              <a:off x="2925" y="1525"/>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20" name="Line 16"/>
            <p:cNvSpPr>
              <a:spLocks noChangeShapeType="1"/>
            </p:cNvSpPr>
            <p:nvPr/>
          </p:nvSpPr>
          <p:spPr bwMode="auto">
            <a:xfrm>
              <a:off x="2925" y="2251"/>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21" name="Line 17"/>
            <p:cNvSpPr>
              <a:spLocks noChangeShapeType="1"/>
            </p:cNvSpPr>
            <p:nvPr/>
          </p:nvSpPr>
          <p:spPr bwMode="auto">
            <a:xfrm>
              <a:off x="2925" y="2976"/>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22" name="Line 18"/>
            <p:cNvSpPr>
              <a:spLocks noChangeShapeType="1"/>
            </p:cNvSpPr>
            <p:nvPr/>
          </p:nvSpPr>
          <p:spPr bwMode="auto">
            <a:xfrm>
              <a:off x="2925" y="3521"/>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19" name="Θέση υποσέλιδου 3" descr="."/>
          <p:cNvSpPr txBox="1">
            <a:spLocks/>
          </p:cNvSpPr>
          <p:nvPr/>
        </p:nvSpPr>
        <p:spPr>
          <a:xfrm>
            <a:off x="2909727"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544569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6BB14A5B-538D-45A1-99E2-F1C6537ACA58}" type="slidenum">
              <a:rPr lang="el-GR"/>
              <a:pPr>
                <a:defRPr/>
              </a:pPr>
              <a:t>43</a:t>
            </a:fld>
            <a:endParaRPr lang="el-GR"/>
          </a:p>
        </p:txBody>
      </p:sp>
      <p:sp>
        <p:nvSpPr>
          <p:cNvPr id="418821" name="Text Box 5"/>
          <p:cNvSpPr txBox="1">
            <a:spLocks noChangeArrowheads="1"/>
          </p:cNvSpPr>
          <p:nvPr/>
        </p:nvSpPr>
        <p:spPr bwMode="auto">
          <a:xfrm>
            <a:off x="900112" y="342900"/>
            <a:ext cx="5256213" cy="519113"/>
          </a:xfrm>
          <a:prstGeom prst="rect">
            <a:avLst/>
          </a:prstGeom>
          <a:noFill/>
          <a:ln w="9525">
            <a:noFill/>
            <a:miter lim="800000"/>
            <a:headEnd/>
            <a:tailEnd/>
          </a:ln>
          <a:effectLst/>
        </p:spPr>
        <p:txBody>
          <a:bodyPr>
            <a:spAutoFit/>
          </a:bodyPr>
          <a:lstStyle/>
          <a:p>
            <a:pPr>
              <a:defRPr/>
            </a:pPr>
            <a:r>
              <a:rPr lang="el-GR" sz="2800" b="1" dirty="0">
                <a:solidFill>
                  <a:schemeClr val="accent2"/>
                </a:solidFill>
                <a:effectLst>
                  <a:outerShdw blurRad="38100" dist="38100" dir="2700000" algn="tl">
                    <a:srgbClr val="C0C0C0"/>
                  </a:outerShdw>
                </a:effectLst>
              </a:rPr>
              <a:t>Ψύξη - </a:t>
            </a:r>
            <a:r>
              <a:rPr lang="el-GR" sz="2800" b="1" dirty="0" err="1">
                <a:solidFill>
                  <a:schemeClr val="accent2"/>
                </a:solidFill>
                <a:effectLst>
                  <a:outerShdw blurRad="38100" dist="38100" dir="2700000" algn="tl">
                    <a:srgbClr val="C0C0C0"/>
                  </a:outerShdw>
                </a:effectLst>
              </a:rPr>
              <a:t>Μικροκρυστάλλωση</a:t>
            </a:r>
            <a:endParaRPr lang="el-GR" sz="2800" b="1" dirty="0">
              <a:solidFill>
                <a:schemeClr val="accent2"/>
              </a:solidFill>
              <a:effectLst>
                <a:outerShdw blurRad="38100" dist="38100" dir="2700000" algn="tl">
                  <a:srgbClr val="C0C0C0"/>
                </a:outerShdw>
              </a:effectLst>
            </a:endParaRPr>
          </a:p>
        </p:txBody>
      </p:sp>
      <p:sp>
        <p:nvSpPr>
          <p:cNvPr id="48134" name="Text Box 6"/>
          <p:cNvSpPr txBox="1">
            <a:spLocks noChangeArrowheads="1"/>
          </p:cNvSpPr>
          <p:nvPr/>
        </p:nvSpPr>
        <p:spPr bwMode="auto">
          <a:xfrm>
            <a:off x="539551" y="1268413"/>
            <a:ext cx="417691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a:solidFill>
                  <a:schemeClr val="accent2"/>
                </a:solidFill>
              </a:rPr>
              <a:t>Η λακτόζη του γάλακτος έχει </a:t>
            </a:r>
            <a:r>
              <a:rPr lang="el-GR" altLang="el-GR" sz="2400" b="1" dirty="0">
                <a:solidFill>
                  <a:schemeClr val="accent2"/>
                </a:solidFill>
              </a:rPr>
              <a:t>μικρή διαλυτότητα</a:t>
            </a:r>
            <a:r>
              <a:rPr lang="el-GR" altLang="el-GR" sz="2400" dirty="0">
                <a:solidFill>
                  <a:schemeClr val="accent2"/>
                </a:solidFill>
              </a:rPr>
              <a:t> και ως εκ τούτου μετά την αφυδάτωση και την προσθήκη </a:t>
            </a:r>
            <a:r>
              <a:rPr lang="el-GR" altLang="el-GR" sz="2400" dirty="0" err="1">
                <a:solidFill>
                  <a:schemeClr val="accent2"/>
                </a:solidFill>
              </a:rPr>
              <a:t>σάκχαρης</a:t>
            </a:r>
            <a:r>
              <a:rPr lang="el-GR" altLang="el-GR" sz="2400" dirty="0">
                <a:solidFill>
                  <a:schemeClr val="accent2"/>
                </a:solidFill>
              </a:rPr>
              <a:t> </a:t>
            </a:r>
            <a:r>
              <a:rPr lang="el-GR" altLang="el-GR" sz="2400" b="1" dirty="0">
                <a:solidFill>
                  <a:schemeClr val="accent2"/>
                </a:solidFill>
              </a:rPr>
              <a:t>το νερό δεν επαρκεί</a:t>
            </a:r>
            <a:r>
              <a:rPr lang="el-GR" altLang="el-GR" sz="2400" dirty="0">
                <a:solidFill>
                  <a:schemeClr val="accent2"/>
                </a:solidFill>
              </a:rPr>
              <a:t> για να παραμείνει διαλυμένη </a:t>
            </a:r>
            <a:r>
              <a:rPr lang="el-GR" altLang="el-GR" sz="2400" b="1" dirty="0">
                <a:solidFill>
                  <a:schemeClr val="accent2"/>
                </a:solidFill>
              </a:rPr>
              <a:t>η λακτόζη και κρυσταλλώνεται</a:t>
            </a:r>
            <a:r>
              <a:rPr lang="el-GR" altLang="el-GR" sz="2400" dirty="0">
                <a:solidFill>
                  <a:schemeClr val="accent2"/>
                </a:solidFill>
              </a:rPr>
              <a:t>. </a:t>
            </a:r>
          </a:p>
          <a:p>
            <a:pPr eaLnBrk="1" hangingPunct="1"/>
            <a:r>
              <a:rPr lang="el-GR" altLang="el-GR" sz="2400" dirty="0">
                <a:solidFill>
                  <a:schemeClr val="accent2"/>
                </a:solidFill>
              </a:rPr>
              <a:t>Στη θερμοκρασία συμπυκνώσεως (60</a:t>
            </a:r>
            <a:r>
              <a:rPr lang="en-US" altLang="el-GR" sz="2400" dirty="0">
                <a:solidFill>
                  <a:schemeClr val="accent2"/>
                </a:solidFill>
              </a:rPr>
              <a:t>°C</a:t>
            </a:r>
            <a:r>
              <a:rPr lang="el-GR" altLang="el-GR" sz="2400" dirty="0">
                <a:solidFill>
                  <a:schemeClr val="accent2"/>
                </a:solidFill>
              </a:rPr>
              <a:t>) η λακτόζη είναι σε μορφή κορεσμένου διαλύματος αλλά δεν κρυσταλλώνεται. </a:t>
            </a:r>
          </a:p>
        </p:txBody>
      </p:sp>
      <p:pic>
        <p:nvPicPr>
          <p:cNvPr id="481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981075"/>
            <a:ext cx="2835907"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13"/>
          <p:cNvSpPr txBox="1">
            <a:spLocks noChangeArrowheads="1"/>
          </p:cNvSpPr>
          <p:nvPr/>
        </p:nvSpPr>
        <p:spPr bwMode="auto">
          <a:xfrm>
            <a:off x="5031607" y="3573463"/>
            <a:ext cx="3636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Διάφοροι κρύσταλλοι λακτόζης</a:t>
            </a:r>
          </a:p>
        </p:txBody>
      </p:sp>
      <p:sp>
        <p:nvSpPr>
          <p:cNvPr id="48137" name="Oval 14"/>
          <p:cNvSpPr>
            <a:spLocks noChangeArrowheads="1"/>
          </p:cNvSpPr>
          <p:nvPr/>
        </p:nvSpPr>
        <p:spPr bwMode="auto">
          <a:xfrm>
            <a:off x="6300788" y="1773238"/>
            <a:ext cx="503237" cy="576262"/>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48138" name="Oval 15"/>
          <p:cNvSpPr>
            <a:spLocks noChangeArrowheads="1"/>
          </p:cNvSpPr>
          <p:nvPr/>
        </p:nvSpPr>
        <p:spPr bwMode="auto">
          <a:xfrm>
            <a:off x="6011863" y="2636838"/>
            <a:ext cx="647700" cy="8636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48139" name="Text Box 16"/>
          <p:cNvSpPr txBox="1">
            <a:spLocks noChangeArrowheads="1"/>
          </p:cNvSpPr>
          <p:nvPr/>
        </p:nvSpPr>
        <p:spPr bwMode="auto">
          <a:xfrm>
            <a:off x="5031607" y="1268413"/>
            <a:ext cx="1655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Μικρός </a:t>
            </a:r>
          </a:p>
          <a:p>
            <a:pPr eaLnBrk="1" hangingPunct="1"/>
            <a:r>
              <a:rPr lang="el-GR" altLang="el-GR" sz="2000" dirty="0">
                <a:solidFill>
                  <a:schemeClr val="accent2"/>
                </a:solidFill>
              </a:rPr>
              <a:t>κρύσταλλος</a:t>
            </a:r>
          </a:p>
        </p:txBody>
      </p:sp>
      <p:sp>
        <p:nvSpPr>
          <p:cNvPr id="48140" name="Text Box 17"/>
          <p:cNvSpPr txBox="1">
            <a:spLocks noChangeArrowheads="1"/>
          </p:cNvSpPr>
          <p:nvPr/>
        </p:nvSpPr>
        <p:spPr bwMode="auto">
          <a:xfrm>
            <a:off x="4679950" y="2636838"/>
            <a:ext cx="1655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Μεγάλος </a:t>
            </a:r>
          </a:p>
          <a:p>
            <a:pPr eaLnBrk="1" hangingPunct="1"/>
            <a:r>
              <a:rPr lang="el-GR" altLang="el-GR" sz="2000" dirty="0">
                <a:solidFill>
                  <a:schemeClr val="accent2"/>
                </a:solidFill>
              </a:rPr>
              <a:t>κρύσταλλος</a:t>
            </a:r>
          </a:p>
        </p:txBody>
      </p:sp>
      <p:sp>
        <p:nvSpPr>
          <p:cNvPr id="13"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4170077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0E55975-088B-4A83-BDAA-13565A671205}" type="slidenum">
              <a:rPr lang="el-GR"/>
              <a:pPr>
                <a:defRPr/>
              </a:pPr>
              <a:t>44</a:t>
            </a:fld>
            <a:endParaRPr lang="el-GR"/>
          </a:p>
        </p:txBody>
      </p:sp>
      <p:sp>
        <p:nvSpPr>
          <p:cNvPr id="49157" name="Rectangle 6"/>
          <p:cNvSpPr>
            <a:spLocks noChangeArrowheads="1"/>
          </p:cNvSpPr>
          <p:nvPr/>
        </p:nvSpPr>
        <p:spPr bwMode="auto">
          <a:xfrm>
            <a:off x="467544" y="429632"/>
            <a:ext cx="82008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Μόλις μειωθεί </a:t>
            </a:r>
            <a:r>
              <a:rPr lang="el-GR" altLang="el-GR" sz="2000" b="1" dirty="0"/>
              <a:t>κάτω από τους 40</a:t>
            </a:r>
            <a:r>
              <a:rPr lang="en-US" altLang="el-GR" sz="2000" b="1" dirty="0"/>
              <a:t>°C</a:t>
            </a:r>
            <a:r>
              <a:rPr lang="el-GR" altLang="el-GR" sz="2000" dirty="0"/>
              <a:t> αρχίζει η κρυστάλλωση η οποία </a:t>
            </a:r>
            <a:r>
              <a:rPr lang="el-GR" altLang="el-GR" sz="2000" b="1" dirty="0"/>
              <a:t>όταν είναι ανεξέλεγκτη</a:t>
            </a:r>
            <a:r>
              <a:rPr lang="el-GR" altLang="el-GR" sz="2000" dirty="0"/>
              <a:t> καταστρέφει το προϊόν επειδή σχηματίζονται μεγάλοι κρύσταλλοι. </a:t>
            </a:r>
          </a:p>
          <a:p>
            <a:pPr eaLnBrk="1" hangingPunct="1"/>
            <a:r>
              <a:rPr lang="el-GR" altLang="el-GR" sz="2000" dirty="0" smtClean="0"/>
              <a:t>Κατά </a:t>
            </a:r>
            <a:r>
              <a:rPr lang="el-GR" altLang="el-GR" sz="2000" dirty="0"/>
              <a:t>συνέπεια είναι αναγκαία η τεχνητή κρυστάλλωση αλλά με μορφή πολύ </a:t>
            </a:r>
            <a:r>
              <a:rPr lang="el-GR" altLang="el-GR" sz="2000" b="1" u="sng" dirty="0"/>
              <a:t>μικρών</a:t>
            </a:r>
            <a:r>
              <a:rPr lang="el-GR" altLang="el-GR" sz="2000" dirty="0"/>
              <a:t> κρυστάλλων.</a:t>
            </a:r>
          </a:p>
        </p:txBody>
      </p:sp>
      <p:pic>
        <p:nvPicPr>
          <p:cNvPr id="491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5038"/>
            <a:ext cx="7768765" cy="403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709672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6EADACCE-20CB-45EC-A118-CF32BCC7D9B9}" type="slidenum">
              <a:rPr lang="el-GR"/>
              <a:pPr>
                <a:defRPr/>
              </a:pPr>
              <a:t>45</a:t>
            </a:fld>
            <a:endParaRPr lang="el-GR"/>
          </a:p>
        </p:txBody>
      </p:sp>
      <p:sp>
        <p:nvSpPr>
          <p:cNvPr id="50181" name="Rectangle 6"/>
          <p:cNvSpPr>
            <a:spLocks noChangeArrowheads="1"/>
          </p:cNvSpPr>
          <p:nvPr/>
        </p:nvSpPr>
        <p:spPr bwMode="auto">
          <a:xfrm>
            <a:off x="467544" y="422662"/>
            <a:ext cx="828092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a:t>
            </a:r>
            <a:r>
              <a:rPr lang="el-GR" altLang="el-GR" sz="2000" dirty="0" err="1">
                <a:solidFill>
                  <a:schemeClr val="accent2"/>
                </a:solidFill>
              </a:rPr>
              <a:t>μικροκρυστάλλωση</a:t>
            </a:r>
            <a:r>
              <a:rPr lang="el-GR" altLang="el-GR" sz="2000" dirty="0">
                <a:solidFill>
                  <a:schemeClr val="accent2"/>
                </a:solidFill>
              </a:rPr>
              <a:t> γίνεται με </a:t>
            </a:r>
            <a:r>
              <a:rPr lang="el-GR" altLang="el-GR" sz="2000" b="1" u="sng" dirty="0">
                <a:solidFill>
                  <a:schemeClr val="accent2"/>
                </a:solidFill>
              </a:rPr>
              <a:t>ταχεία ψύξη</a:t>
            </a:r>
            <a:r>
              <a:rPr lang="el-GR" altLang="el-GR" sz="2000" dirty="0">
                <a:solidFill>
                  <a:schemeClr val="accent2"/>
                </a:solidFill>
              </a:rPr>
              <a:t> του προϊόντος, όπου </a:t>
            </a:r>
            <a:r>
              <a:rPr lang="el-GR" altLang="el-GR" sz="2000" b="1" dirty="0">
                <a:solidFill>
                  <a:schemeClr val="accent2"/>
                </a:solidFill>
              </a:rPr>
              <a:t>προσθέτεται </a:t>
            </a:r>
            <a:r>
              <a:rPr lang="el-GR" altLang="el-GR" sz="2000" b="1" dirty="0" err="1">
                <a:solidFill>
                  <a:schemeClr val="accent2"/>
                </a:solidFill>
              </a:rPr>
              <a:t>μικροκρυσταλλωμένη</a:t>
            </a:r>
            <a:r>
              <a:rPr lang="el-GR" altLang="el-GR" sz="2000" b="1" dirty="0">
                <a:solidFill>
                  <a:schemeClr val="accent2"/>
                </a:solidFill>
              </a:rPr>
              <a:t> λακτόζη</a:t>
            </a:r>
            <a:r>
              <a:rPr lang="el-GR" altLang="el-GR" sz="2000" dirty="0">
                <a:solidFill>
                  <a:schemeClr val="accent2"/>
                </a:solidFill>
              </a:rPr>
              <a:t> σε αναλογία 0,1-0,3% και το μίγμα ανακινείται επί μια ώρα περίπου.</a:t>
            </a:r>
          </a:p>
          <a:p>
            <a:pPr eaLnBrk="1" hangingPunct="1"/>
            <a:r>
              <a:rPr lang="el-GR" altLang="el-GR" sz="2000" dirty="0" smtClean="0">
                <a:solidFill>
                  <a:schemeClr val="accent2"/>
                </a:solidFill>
              </a:rPr>
              <a:t>Κατά </a:t>
            </a:r>
            <a:r>
              <a:rPr lang="el-GR" altLang="el-GR" sz="2000" dirty="0">
                <a:solidFill>
                  <a:schemeClr val="accent2"/>
                </a:solidFill>
              </a:rPr>
              <a:t>το χρονικό αυτό διάστημα η κορεσμένη λακτόζη </a:t>
            </a:r>
            <a:r>
              <a:rPr lang="el-GR" altLang="el-GR" sz="2000" dirty="0" err="1">
                <a:solidFill>
                  <a:schemeClr val="accent2"/>
                </a:solidFill>
              </a:rPr>
              <a:t>μικροκρυσταλλώνεται</a:t>
            </a:r>
            <a:r>
              <a:rPr lang="el-GR" altLang="el-GR" sz="2000" dirty="0">
                <a:solidFill>
                  <a:schemeClr val="accent2"/>
                </a:solidFill>
              </a:rPr>
              <a:t> γύρω από τους πυρήνες κρυστάλλων που προστέθηκαν</a:t>
            </a:r>
            <a:r>
              <a:rPr lang="el-GR" altLang="el-GR" sz="2000" dirty="0" smtClean="0">
                <a:solidFill>
                  <a:schemeClr val="accent2"/>
                </a:solidFill>
              </a:rPr>
              <a:t>.</a:t>
            </a:r>
            <a:endParaRPr lang="el-GR" altLang="el-GR" sz="2000" dirty="0">
              <a:solidFill>
                <a:schemeClr val="accent2"/>
              </a:solidFill>
            </a:endParaRPr>
          </a:p>
          <a:p>
            <a:pPr eaLnBrk="1" hangingPunct="1"/>
            <a:r>
              <a:rPr lang="el-GR" altLang="el-GR" sz="2000" dirty="0">
                <a:solidFill>
                  <a:schemeClr val="accent2"/>
                </a:solidFill>
              </a:rPr>
              <a:t>Μετά την κρυστάλλωση το προϊόν </a:t>
            </a:r>
            <a:r>
              <a:rPr lang="el-GR" altLang="el-GR" sz="2000" b="1" dirty="0">
                <a:solidFill>
                  <a:schemeClr val="accent2"/>
                </a:solidFill>
              </a:rPr>
              <a:t>ψύχεται στους 15-18</a:t>
            </a:r>
            <a:r>
              <a:rPr lang="en-US" altLang="el-GR" sz="2000" b="1" dirty="0">
                <a:solidFill>
                  <a:schemeClr val="accent2"/>
                </a:solidFill>
              </a:rPr>
              <a:t>°C</a:t>
            </a:r>
            <a:r>
              <a:rPr lang="el-GR" altLang="el-GR" sz="2000" dirty="0">
                <a:solidFill>
                  <a:schemeClr val="accent2"/>
                </a:solidFill>
              </a:rPr>
              <a:t> και παραμένει σε δεξαμενές για 12 ώρες τουλάχιστον για την συμπλήρωση της κρυστάλλωσης</a:t>
            </a:r>
          </a:p>
        </p:txBody>
      </p:sp>
      <p:pic>
        <p:nvPicPr>
          <p:cNvPr id="501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29" y="3205460"/>
            <a:ext cx="6984380" cy="278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8"/>
          <p:cNvSpPr txBox="1">
            <a:spLocks noChangeArrowheads="1"/>
          </p:cNvSpPr>
          <p:nvPr/>
        </p:nvSpPr>
        <p:spPr bwMode="auto">
          <a:xfrm>
            <a:off x="2411413" y="5877272"/>
            <a:ext cx="3960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err="1">
                <a:solidFill>
                  <a:schemeClr val="accent2"/>
                </a:solidFill>
              </a:rPr>
              <a:t>Μικροκρυσταλλωμένη</a:t>
            </a:r>
            <a:r>
              <a:rPr lang="el-GR" altLang="el-GR" sz="2000" dirty="0">
                <a:solidFill>
                  <a:schemeClr val="accent2"/>
                </a:solidFill>
              </a:rPr>
              <a:t> λακτόζη</a:t>
            </a: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438294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D043CC10-FA6B-4FC7-8BCB-0CCE9997991C}" type="slidenum">
              <a:rPr lang="el-GR"/>
              <a:pPr>
                <a:defRPr/>
              </a:pPr>
              <a:t>46</a:t>
            </a:fld>
            <a:endParaRPr lang="el-G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1893"/>
            <a:ext cx="3839552" cy="403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979488"/>
            <a:ext cx="400911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7"/>
          <p:cNvSpPr txBox="1">
            <a:spLocks noChangeArrowheads="1"/>
          </p:cNvSpPr>
          <p:nvPr/>
        </p:nvSpPr>
        <p:spPr bwMode="auto">
          <a:xfrm>
            <a:off x="1558992" y="5080001"/>
            <a:ext cx="1944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Γάλα εβαπορέ</a:t>
            </a:r>
          </a:p>
        </p:txBody>
      </p:sp>
      <p:sp>
        <p:nvSpPr>
          <p:cNvPr id="51208" name="Text Box 8"/>
          <p:cNvSpPr txBox="1">
            <a:spLocks noChangeArrowheads="1"/>
          </p:cNvSpPr>
          <p:nvPr/>
        </p:nvSpPr>
        <p:spPr bwMode="auto">
          <a:xfrm>
            <a:off x="4787900" y="5013176"/>
            <a:ext cx="38163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Σακχαρούχο γάλα, διακρίνονται οι κρύσταλλοι </a:t>
            </a:r>
            <a:r>
              <a:rPr lang="el-GR" altLang="el-GR" sz="2000" dirty="0" err="1">
                <a:solidFill>
                  <a:schemeClr val="accent2"/>
                </a:solidFill>
              </a:rPr>
              <a:t>σάκχαρης</a:t>
            </a:r>
            <a:r>
              <a:rPr lang="el-GR" altLang="el-GR" sz="2000" dirty="0">
                <a:solidFill>
                  <a:schemeClr val="accent2"/>
                </a:solidFill>
              </a:rPr>
              <a:t> (φωτεινά στίγματα) και η λακτόζη (μαύρα βέλη)</a:t>
            </a:r>
          </a:p>
        </p:txBody>
      </p:sp>
      <p:sp>
        <p:nvSpPr>
          <p:cNvPr id="51209" name="Oval 9"/>
          <p:cNvSpPr>
            <a:spLocks noChangeArrowheads="1"/>
          </p:cNvSpPr>
          <p:nvPr/>
        </p:nvSpPr>
        <p:spPr bwMode="auto">
          <a:xfrm>
            <a:off x="5292725" y="979488"/>
            <a:ext cx="720725" cy="6492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285117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DE3198D9-F0B9-4779-AD25-64BD3B32E13E}" type="slidenum">
              <a:rPr lang="el-GR"/>
              <a:pPr>
                <a:defRPr/>
              </a:pPr>
              <a:t>47</a:t>
            </a:fld>
            <a:endParaRPr lang="el-GR"/>
          </a:p>
        </p:txBody>
      </p:sp>
      <p:grpSp>
        <p:nvGrpSpPr>
          <p:cNvPr id="52229" name="Group 5"/>
          <p:cNvGrpSpPr>
            <a:grpSpLocks/>
          </p:cNvGrpSpPr>
          <p:nvPr/>
        </p:nvGrpSpPr>
        <p:grpSpPr bwMode="auto">
          <a:xfrm>
            <a:off x="2627313" y="266700"/>
            <a:ext cx="3960812" cy="6186488"/>
            <a:chOff x="1655" y="168"/>
            <a:chExt cx="2495" cy="3897"/>
          </a:xfrm>
        </p:grpSpPr>
        <p:sp>
          <p:nvSpPr>
            <p:cNvPr id="52230" name="Text Box 6"/>
            <p:cNvSpPr txBox="1">
              <a:spLocks noChangeArrowheads="1"/>
            </p:cNvSpPr>
            <p:nvPr/>
          </p:nvSpPr>
          <p:spPr bwMode="auto">
            <a:xfrm>
              <a:off x="1746" y="168"/>
              <a:ext cx="2313"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Ποιοτικός έλεγχος γάλακτος</a:t>
              </a:r>
            </a:p>
          </p:txBody>
        </p:sp>
        <p:sp>
          <p:nvSpPr>
            <p:cNvPr id="52231" name="Text Box 7"/>
            <p:cNvSpPr txBox="1">
              <a:spLocks noChangeArrowheads="1"/>
            </p:cNvSpPr>
            <p:nvPr/>
          </p:nvSpPr>
          <p:spPr bwMode="auto">
            <a:xfrm>
              <a:off x="2290" y="709"/>
              <a:ext cx="1270"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Τυποποίηση</a:t>
              </a:r>
            </a:p>
          </p:txBody>
        </p:sp>
        <p:sp>
          <p:nvSpPr>
            <p:cNvPr id="52232" name="Text Box 8"/>
            <p:cNvSpPr txBox="1">
              <a:spLocks noChangeArrowheads="1"/>
            </p:cNvSpPr>
            <p:nvPr/>
          </p:nvSpPr>
          <p:spPr bwMode="auto">
            <a:xfrm>
              <a:off x="1655" y="1253"/>
              <a:ext cx="2495" cy="268"/>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Προθέρμανση</a:t>
              </a:r>
              <a:r>
                <a:rPr lang="en-US" altLang="el-GR" sz="1600">
                  <a:solidFill>
                    <a:schemeClr val="accent2"/>
                  </a:solidFill>
                </a:rPr>
                <a:t> </a:t>
              </a:r>
              <a:r>
                <a:rPr lang="el-GR" altLang="el-GR" sz="2000">
                  <a:solidFill>
                    <a:schemeClr val="accent2"/>
                  </a:solidFill>
                </a:rPr>
                <a:t>100-120</a:t>
              </a:r>
              <a:r>
                <a:rPr lang="en-US" altLang="el-GR" sz="2000">
                  <a:solidFill>
                    <a:schemeClr val="accent2"/>
                  </a:solidFill>
                </a:rPr>
                <a:t>°C</a:t>
              </a:r>
              <a:r>
                <a:rPr lang="el-GR" altLang="el-GR" sz="2000">
                  <a:solidFill>
                    <a:schemeClr val="accent2"/>
                  </a:solidFill>
                </a:rPr>
                <a:t>/1-3</a:t>
              </a:r>
              <a:r>
                <a:rPr lang="en-US" altLang="el-GR" sz="2000">
                  <a:solidFill>
                    <a:schemeClr val="accent2"/>
                  </a:solidFill>
                </a:rPr>
                <a:t>min</a:t>
              </a:r>
              <a:endParaRPr lang="el-GR" altLang="el-GR" sz="2000">
                <a:solidFill>
                  <a:schemeClr val="accent2"/>
                </a:solidFill>
              </a:endParaRPr>
            </a:p>
          </p:txBody>
        </p:sp>
        <p:sp>
          <p:nvSpPr>
            <p:cNvPr id="52233" name="Text Box 9"/>
            <p:cNvSpPr txBox="1">
              <a:spLocks noChangeArrowheads="1"/>
            </p:cNvSpPr>
            <p:nvPr/>
          </p:nvSpPr>
          <p:spPr bwMode="auto">
            <a:xfrm>
              <a:off x="2018" y="1797"/>
              <a:ext cx="1815" cy="46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Συμπύκνωση</a:t>
              </a:r>
              <a:r>
                <a:rPr lang="en-US" altLang="el-GR" sz="2000">
                  <a:solidFill>
                    <a:schemeClr val="accent2"/>
                  </a:solidFill>
                </a:rPr>
                <a:t> </a:t>
              </a:r>
              <a:endParaRPr lang="el-GR" altLang="el-GR" sz="2000">
                <a:solidFill>
                  <a:schemeClr val="accent2"/>
                </a:solidFill>
              </a:endParaRPr>
            </a:p>
            <a:p>
              <a:pPr algn="ctr" eaLnBrk="1" hangingPunct="1"/>
              <a:r>
                <a:rPr lang="el-GR" altLang="el-GR" sz="2000">
                  <a:solidFill>
                    <a:schemeClr val="accent2"/>
                  </a:solidFill>
                </a:rPr>
                <a:t>Προσθήκη σάκχαρης</a:t>
              </a:r>
            </a:p>
          </p:txBody>
        </p:sp>
        <p:sp>
          <p:nvSpPr>
            <p:cNvPr id="52234" name="Text Box 10"/>
            <p:cNvSpPr txBox="1">
              <a:spLocks noChangeArrowheads="1"/>
            </p:cNvSpPr>
            <p:nvPr/>
          </p:nvSpPr>
          <p:spPr bwMode="auto">
            <a:xfrm>
              <a:off x="2018" y="2523"/>
              <a:ext cx="1769" cy="460"/>
            </a:xfrm>
            <a:prstGeom prst="rect">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Ψύξη (30</a:t>
              </a:r>
              <a:r>
                <a:rPr lang="en-US" altLang="el-GR" sz="2000">
                  <a:solidFill>
                    <a:schemeClr val="accent2"/>
                  </a:solidFill>
                </a:rPr>
                <a:t>°C</a:t>
              </a:r>
              <a:r>
                <a:rPr lang="el-GR" altLang="el-GR" sz="2000">
                  <a:solidFill>
                    <a:schemeClr val="accent2"/>
                  </a:solidFill>
                </a:rPr>
                <a:t>)</a:t>
              </a:r>
            </a:p>
            <a:p>
              <a:pPr algn="ctr" eaLnBrk="1" hangingPunct="1"/>
              <a:r>
                <a:rPr lang="el-GR" altLang="el-GR" sz="2000">
                  <a:solidFill>
                    <a:schemeClr val="accent2"/>
                  </a:solidFill>
                </a:rPr>
                <a:t>Μικροκρυστάλλωση</a:t>
              </a:r>
            </a:p>
          </p:txBody>
        </p:sp>
        <p:sp>
          <p:nvSpPr>
            <p:cNvPr id="52235" name="Text Box 11"/>
            <p:cNvSpPr txBox="1">
              <a:spLocks noChangeArrowheads="1"/>
            </p:cNvSpPr>
            <p:nvPr/>
          </p:nvSpPr>
          <p:spPr bwMode="auto">
            <a:xfrm>
              <a:off x="2381" y="3253"/>
              <a:ext cx="1089" cy="268"/>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Συσκευασία</a:t>
              </a:r>
            </a:p>
          </p:txBody>
        </p:sp>
        <p:sp>
          <p:nvSpPr>
            <p:cNvPr id="52236" name="Text Box 12"/>
            <p:cNvSpPr txBox="1">
              <a:spLocks noChangeArrowheads="1"/>
            </p:cNvSpPr>
            <p:nvPr/>
          </p:nvSpPr>
          <p:spPr bwMode="auto">
            <a:xfrm>
              <a:off x="2200" y="3797"/>
              <a:ext cx="1451" cy="268"/>
            </a:xfrm>
            <a:prstGeom prst="rect">
              <a:avLst/>
            </a:prstGeom>
            <a:noFill/>
            <a:ln w="28575"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solidFill>
                    <a:schemeClr val="accent2"/>
                  </a:solidFill>
                </a:rPr>
                <a:t>Συντήρηση</a:t>
              </a:r>
            </a:p>
          </p:txBody>
        </p:sp>
        <p:sp>
          <p:nvSpPr>
            <p:cNvPr id="52237" name="Line 13"/>
            <p:cNvSpPr>
              <a:spLocks noChangeShapeType="1"/>
            </p:cNvSpPr>
            <p:nvPr/>
          </p:nvSpPr>
          <p:spPr bwMode="auto">
            <a:xfrm>
              <a:off x="2925" y="436"/>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2238" name="Line 14"/>
            <p:cNvSpPr>
              <a:spLocks noChangeShapeType="1"/>
            </p:cNvSpPr>
            <p:nvPr/>
          </p:nvSpPr>
          <p:spPr bwMode="auto">
            <a:xfrm>
              <a:off x="2925" y="981"/>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2239" name="Line 15"/>
            <p:cNvSpPr>
              <a:spLocks noChangeShapeType="1"/>
            </p:cNvSpPr>
            <p:nvPr/>
          </p:nvSpPr>
          <p:spPr bwMode="auto">
            <a:xfrm>
              <a:off x="2925" y="1525"/>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2240" name="Line 16"/>
            <p:cNvSpPr>
              <a:spLocks noChangeShapeType="1"/>
            </p:cNvSpPr>
            <p:nvPr/>
          </p:nvSpPr>
          <p:spPr bwMode="auto">
            <a:xfrm>
              <a:off x="2925" y="2251"/>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2241" name="Line 17"/>
            <p:cNvSpPr>
              <a:spLocks noChangeShapeType="1"/>
            </p:cNvSpPr>
            <p:nvPr/>
          </p:nvSpPr>
          <p:spPr bwMode="auto">
            <a:xfrm>
              <a:off x="2925" y="2976"/>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2242" name="Line 18"/>
            <p:cNvSpPr>
              <a:spLocks noChangeShapeType="1"/>
            </p:cNvSpPr>
            <p:nvPr/>
          </p:nvSpPr>
          <p:spPr bwMode="auto">
            <a:xfrm>
              <a:off x="2925" y="3521"/>
              <a:ext cx="1" cy="27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19" name="Θέση υποσέλιδου 3" descr="."/>
          <p:cNvSpPr txBox="1">
            <a:spLocks/>
          </p:cNvSpPr>
          <p:nvPr/>
        </p:nvSpPr>
        <p:spPr>
          <a:xfrm>
            <a:off x="2909727" y="6489750"/>
            <a:ext cx="3190875" cy="251618"/>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136672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FD8D5AD3-3C4E-4E6A-86A9-5F7FC0949E73}" type="slidenum">
              <a:rPr lang="el-GR"/>
              <a:pPr>
                <a:defRPr/>
              </a:pPr>
              <a:t>48</a:t>
            </a:fld>
            <a:endParaRPr lang="el-GR"/>
          </a:p>
        </p:txBody>
      </p:sp>
      <p:sp>
        <p:nvSpPr>
          <p:cNvPr id="420869" name="Text Box 5"/>
          <p:cNvSpPr txBox="1">
            <a:spLocks noChangeArrowheads="1"/>
          </p:cNvSpPr>
          <p:nvPr/>
        </p:nvSpPr>
        <p:spPr bwMode="auto">
          <a:xfrm>
            <a:off x="789980" y="361950"/>
            <a:ext cx="4968875" cy="519113"/>
          </a:xfrm>
          <a:prstGeom prst="rect">
            <a:avLst/>
          </a:prstGeom>
          <a:noFill/>
          <a:ln w="9525">
            <a:noFill/>
            <a:miter lim="800000"/>
            <a:headEnd/>
            <a:tailEnd/>
          </a:ln>
          <a:effectLst/>
        </p:spPr>
        <p:txBody>
          <a:bodyPr>
            <a:spAutoFit/>
          </a:bodyPr>
          <a:lstStyle/>
          <a:p>
            <a:pPr>
              <a:defRPr/>
            </a:pPr>
            <a:r>
              <a:rPr lang="el-GR" sz="2800" b="1" dirty="0">
                <a:solidFill>
                  <a:schemeClr val="accent2"/>
                </a:solidFill>
                <a:effectLst>
                  <a:outerShdw blurRad="38100" dist="38100" dir="2700000" algn="tl">
                    <a:srgbClr val="C0C0C0"/>
                  </a:outerShdw>
                </a:effectLst>
              </a:rPr>
              <a:t> Συσκευασία - Συντήρηση</a:t>
            </a:r>
          </a:p>
        </p:txBody>
      </p:sp>
      <p:sp>
        <p:nvSpPr>
          <p:cNvPr id="53254" name="Text Box 8"/>
          <p:cNvSpPr txBox="1">
            <a:spLocks noChangeArrowheads="1"/>
          </p:cNvSpPr>
          <p:nvPr/>
        </p:nvSpPr>
        <p:spPr bwMode="auto">
          <a:xfrm>
            <a:off x="468313" y="1125538"/>
            <a:ext cx="828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Όπως και το εβαπορέ σε λευκοσιδηρά κυτία, τα οποία όμως πρέπει προηγουμένως να έχουν αποστειρωθεί. </a:t>
            </a:r>
          </a:p>
          <a:p>
            <a:pPr eaLnBrk="1" hangingPunct="1"/>
            <a:r>
              <a:rPr lang="el-GR" altLang="el-GR" sz="2000" dirty="0">
                <a:solidFill>
                  <a:schemeClr val="accent2"/>
                </a:solidFill>
              </a:rPr>
              <a:t>Η όλη διαδικασία </a:t>
            </a:r>
            <a:r>
              <a:rPr lang="el-GR" altLang="el-GR" sz="2000" dirty="0" err="1">
                <a:solidFill>
                  <a:schemeClr val="accent2"/>
                </a:solidFill>
              </a:rPr>
              <a:t>εγκυτιώσεως</a:t>
            </a:r>
            <a:r>
              <a:rPr lang="el-GR" altLang="el-GR" sz="2000" dirty="0">
                <a:solidFill>
                  <a:schemeClr val="accent2"/>
                </a:solidFill>
              </a:rPr>
              <a:t> πρέπει να γίνεται με αυστηρές συνθήκες υγιεινής </a:t>
            </a:r>
            <a:r>
              <a:rPr lang="el-GR" altLang="el-GR" sz="2000" b="1" dirty="0">
                <a:solidFill>
                  <a:schemeClr val="accent2"/>
                </a:solidFill>
              </a:rPr>
              <a:t>γιατί το προϊόν δεν αποστειρώνεται μετά την </a:t>
            </a:r>
            <a:r>
              <a:rPr lang="el-GR" altLang="el-GR" sz="2000" b="1" dirty="0" err="1">
                <a:solidFill>
                  <a:schemeClr val="accent2"/>
                </a:solidFill>
              </a:rPr>
              <a:t>εγκυτίωση</a:t>
            </a:r>
            <a:r>
              <a:rPr lang="el-GR" altLang="el-GR" sz="2000" dirty="0">
                <a:solidFill>
                  <a:schemeClr val="accent2"/>
                </a:solidFill>
              </a:rPr>
              <a:t>. </a:t>
            </a:r>
          </a:p>
        </p:txBody>
      </p:sp>
      <p:pic>
        <p:nvPicPr>
          <p:cNvPr id="5325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792413"/>
            <a:ext cx="165576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7" y="2584450"/>
            <a:ext cx="2735263"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711450"/>
            <a:ext cx="19716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1888" y="3220243"/>
            <a:ext cx="17907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1878" y="3988593"/>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187" y="41021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159157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992D06F5-F85A-4AAE-954D-A7602B877E5B}" type="slidenum">
              <a:rPr lang="el-GR"/>
              <a:pPr>
                <a:defRPr/>
              </a:pPr>
              <a:t>49</a:t>
            </a:fld>
            <a:endParaRPr lang="el-GR"/>
          </a:p>
        </p:txBody>
      </p:sp>
      <p:sp>
        <p:nvSpPr>
          <p:cNvPr id="436230" name="Text Box 6"/>
          <p:cNvSpPr txBox="1">
            <a:spLocks noChangeArrowheads="1"/>
          </p:cNvSpPr>
          <p:nvPr/>
        </p:nvSpPr>
        <p:spPr bwMode="auto">
          <a:xfrm>
            <a:off x="683568" y="188913"/>
            <a:ext cx="7849245" cy="457200"/>
          </a:xfrm>
          <a:prstGeom prst="rect">
            <a:avLst/>
          </a:prstGeom>
          <a:noFill/>
          <a:ln w="9525">
            <a:noFill/>
            <a:miter lim="800000"/>
            <a:headEnd/>
            <a:tailEnd/>
          </a:ln>
          <a:effectLst/>
        </p:spPr>
        <p:txBody>
          <a:bodyPr wrap="square">
            <a:spAutoFit/>
          </a:bodyPr>
          <a:lstStyle/>
          <a:p>
            <a:pPr>
              <a:defRPr/>
            </a:pPr>
            <a:r>
              <a:rPr lang="el-GR" sz="2400" b="1" dirty="0">
                <a:solidFill>
                  <a:schemeClr val="accent2"/>
                </a:solidFill>
                <a:effectLst>
                  <a:outerShdw blurRad="38100" dist="38100" dir="2700000" algn="tl">
                    <a:srgbClr val="C0C0C0"/>
                  </a:outerShdw>
                </a:effectLst>
              </a:rPr>
              <a:t>Γραμμή παραγωγής συμπυκνωμένου σακχαρούχου</a:t>
            </a:r>
          </a:p>
        </p:txBody>
      </p:sp>
      <p:pic>
        <p:nvPicPr>
          <p:cNvPr id="5427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09" y="646113"/>
            <a:ext cx="7941890" cy="425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 Box 10"/>
          <p:cNvSpPr txBox="1">
            <a:spLocks noChangeArrowheads="1"/>
          </p:cNvSpPr>
          <p:nvPr/>
        </p:nvSpPr>
        <p:spPr bwMode="auto">
          <a:xfrm>
            <a:off x="971600" y="4955461"/>
            <a:ext cx="29162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a:pPr>
            <a:r>
              <a:rPr lang="el-GR" altLang="el-GR" sz="2000" dirty="0">
                <a:solidFill>
                  <a:schemeClr val="accent2"/>
                </a:solidFill>
              </a:rPr>
              <a:t>Συμπύκνωση</a:t>
            </a:r>
          </a:p>
          <a:p>
            <a:pPr eaLnBrk="1" hangingPunct="1">
              <a:buFontTx/>
              <a:buAutoNum type="arabicPeriod"/>
            </a:pPr>
            <a:r>
              <a:rPr lang="el-GR" altLang="el-GR" sz="2000" dirty="0" err="1">
                <a:solidFill>
                  <a:schemeClr val="accent2"/>
                </a:solidFill>
              </a:rPr>
              <a:t>Ομογενοποίηση</a:t>
            </a:r>
            <a:endParaRPr lang="el-GR" altLang="el-GR" sz="2000" dirty="0">
              <a:solidFill>
                <a:schemeClr val="accent2"/>
              </a:solidFill>
            </a:endParaRPr>
          </a:p>
          <a:p>
            <a:pPr eaLnBrk="1" hangingPunct="1">
              <a:buFontTx/>
              <a:buAutoNum type="arabicPeriod"/>
            </a:pPr>
            <a:r>
              <a:rPr lang="el-GR" altLang="el-GR" sz="2000" dirty="0">
                <a:solidFill>
                  <a:schemeClr val="accent2"/>
                </a:solidFill>
              </a:rPr>
              <a:t>Ψύξη</a:t>
            </a:r>
          </a:p>
          <a:p>
            <a:pPr eaLnBrk="1" hangingPunct="1">
              <a:buFontTx/>
              <a:buAutoNum type="arabicPeriod"/>
            </a:pPr>
            <a:r>
              <a:rPr lang="el-GR" altLang="el-GR" sz="2000" dirty="0">
                <a:solidFill>
                  <a:schemeClr val="accent2"/>
                </a:solidFill>
              </a:rPr>
              <a:t>Προσθήκη </a:t>
            </a:r>
            <a:r>
              <a:rPr lang="el-GR" altLang="el-GR" sz="2000" dirty="0" err="1">
                <a:solidFill>
                  <a:schemeClr val="accent2"/>
                </a:solidFill>
              </a:rPr>
              <a:t>σάκχαρης</a:t>
            </a:r>
            <a:endParaRPr lang="el-GR" altLang="el-GR" sz="2000" dirty="0">
              <a:solidFill>
                <a:schemeClr val="accent2"/>
              </a:solidFill>
            </a:endParaRPr>
          </a:p>
        </p:txBody>
      </p:sp>
      <p:sp>
        <p:nvSpPr>
          <p:cNvPr id="54280" name="Text Box 11"/>
          <p:cNvSpPr txBox="1">
            <a:spLocks noChangeArrowheads="1"/>
          </p:cNvSpPr>
          <p:nvPr/>
        </p:nvSpPr>
        <p:spPr bwMode="auto">
          <a:xfrm>
            <a:off x="4140200" y="4936411"/>
            <a:ext cx="439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5. Κρυστάλλωση λακτόζης</a:t>
            </a:r>
          </a:p>
          <a:p>
            <a:pPr eaLnBrk="1" hangingPunct="1"/>
            <a:r>
              <a:rPr lang="el-GR" altLang="el-GR" sz="2000" dirty="0">
                <a:solidFill>
                  <a:schemeClr val="accent2"/>
                </a:solidFill>
              </a:rPr>
              <a:t>6. </a:t>
            </a:r>
            <a:r>
              <a:rPr lang="el-GR" altLang="el-GR" sz="2000" dirty="0" err="1">
                <a:solidFill>
                  <a:schemeClr val="accent2"/>
                </a:solidFill>
              </a:rPr>
              <a:t>Εγκυτίωση</a:t>
            </a:r>
            <a:endParaRPr lang="el-GR" altLang="el-GR" sz="2000" dirty="0">
              <a:solidFill>
                <a:schemeClr val="accent2"/>
              </a:solidFill>
            </a:endParaRPr>
          </a:p>
          <a:p>
            <a:pPr eaLnBrk="1" hangingPunct="1"/>
            <a:r>
              <a:rPr lang="el-GR" altLang="el-GR" sz="2000" dirty="0">
                <a:solidFill>
                  <a:schemeClr val="accent2"/>
                </a:solidFill>
              </a:rPr>
              <a:t>7. Συσκευασία χάρτινη (εναλλακτικά)</a:t>
            </a:r>
          </a:p>
          <a:p>
            <a:pPr eaLnBrk="1" hangingPunct="1"/>
            <a:r>
              <a:rPr lang="el-GR" altLang="el-GR" sz="2000" dirty="0">
                <a:solidFill>
                  <a:schemeClr val="accent2"/>
                </a:solidFill>
              </a:rPr>
              <a:t>8. Αποθήκευση</a:t>
            </a:r>
          </a:p>
        </p:txBody>
      </p:sp>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21955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916832"/>
            <a:ext cx="8208912" cy="3312368"/>
          </a:xfrm>
        </p:spPr>
        <p:txBody>
          <a:bodyPr>
            <a:noAutofit/>
          </a:bodyPr>
          <a:lstStyle/>
          <a:p>
            <a:pPr fontAlgn="auto">
              <a:spcAft>
                <a:spcPts val="0"/>
              </a:spcAft>
              <a:defRPr/>
            </a:pPr>
            <a:r>
              <a:rPr lang="el-GR" altLang="el-GR" sz="2800" dirty="0" smtClean="0">
                <a:hlinkClick r:id="rId4" action="ppaction://hlinksldjump"/>
              </a:rPr>
              <a:t>Συμπυκνωμένο γάλα ή γάλα μερικά αφυδατωμένο,</a:t>
            </a:r>
            <a:endParaRPr lang="el-GR" altLang="el-GR" sz="2800" dirty="0" smtClean="0"/>
          </a:p>
          <a:p>
            <a:pPr>
              <a:defRPr/>
            </a:pPr>
            <a:r>
              <a:rPr lang="el-GR" altLang="el-GR" sz="2800" dirty="0">
                <a:hlinkClick r:id="rId5" action="ppaction://hlinksldjump"/>
              </a:rPr>
              <a:t>Συμπυκνωμένο γάλα ή </a:t>
            </a:r>
            <a:r>
              <a:rPr lang="el-GR" altLang="el-GR" sz="2800" dirty="0" smtClean="0">
                <a:hlinkClick r:id="rId5" action="ppaction://hlinksldjump"/>
              </a:rPr>
              <a:t>εβαπορέ,</a:t>
            </a:r>
            <a:endParaRPr lang="el-GR" altLang="el-GR" sz="2800" dirty="0"/>
          </a:p>
          <a:p>
            <a:pPr>
              <a:defRPr/>
            </a:pPr>
            <a:r>
              <a:rPr lang="el-GR" altLang="el-GR" sz="2800" dirty="0" smtClean="0">
                <a:hlinkClick r:id="rId6" action="ppaction://hlinksldjump"/>
              </a:rPr>
              <a:t>Συμπυκνωμένο σακχαρούχο γάλα </a:t>
            </a:r>
            <a:r>
              <a:rPr lang="el-GR" altLang="el-GR" sz="2800" dirty="0">
                <a:hlinkClick r:id="rId6" action="ppaction://hlinksldjump"/>
              </a:rPr>
              <a:t>ή </a:t>
            </a:r>
            <a:r>
              <a:rPr lang="el-GR" altLang="el-GR" sz="2800" dirty="0" smtClean="0">
                <a:hlinkClick r:id="rId6" action="ppaction://hlinksldjump"/>
              </a:rPr>
              <a:t>σακχαρούχο,</a:t>
            </a:r>
            <a:endParaRPr lang="el-GR" altLang="el-GR" sz="2800" dirty="0" smtClean="0"/>
          </a:p>
          <a:p>
            <a:pPr>
              <a:defRPr/>
            </a:pPr>
            <a:r>
              <a:rPr lang="el-GR" sz="2800" dirty="0" smtClean="0">
                <a:hlinkClick r:id="rId7" action="ppaction://hlinksldjump"/>
              </a:rPr>
              <a:t>Θρεπτική αξία του συμπυκνωμένου γάλακτος,</a:t>
            </a:r>
            <a:endParaRPr lang="el-GR" sz="2800" dirty="0" smtClean="0"/>
          </a:p>
          <a:p>
            <a:pPr>
              <a:defRPr/>
            </a:pPr>
            <a:r>
              <a:rPr lang="el-GR" sz="2800" dirty="0" smtClean="0">
                <a:solidFill>
                  <a:schemeClr val="accent2"/>
                </a:solidFill>
                <a:hlinkClick r:id="rId8" action="ppaction://hlinksldjump"/>
              </a:rPr>
              <a:t>Ποιοτικός &amp; εργαστηριακός έλεγχος του συμπυκνωμένου γάλακτος.</a:t>
            </a: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9A312AD-618A-4F0D-97EF-63B601A037F8}" type="slidenum">
              <a:rPr lang="el-GR"/>
              <a:pPr>
                <a:defRPr/>
              </a:pPr>
              <a:t>50</a:t>
            </a:fld>
            <a:endParaRPr lang="el-GR"/>
          </a:p>
        </p:txBody>
      </p:sp>
      <p:sp>
        <p:nvSpPr>
          <p:cNvPr id="466949" name="Text Box 5"/>
          <p:cNvSpPr txBox="1">
            <a:spLocks noChangeArrowheads="1"/>
          </p:cNvSpPr>
          <p:nvPr/>
        </p:nvSpPr>
        <p:spPr bwMode="auto">
          <a:xfrm>
            <a:off x="1692275" y="2060575"/>
            <a:ext cx="5400675" cy="946150"/>
          </a:xfrm>
          <a:prstGeom prst="rect">
            <a:avLst/>
          </a:prstGeom>
          <a:noFill/>
          <a:ln w="9525">
            <a:noFill/>
            <a:miter lim="800000"/>
            <a:headEnd/>
            <a:tailEnd/>
          </a:ln>
          <a:effectLst/>
        </p:spPr>
        <p:txBody>
          <a:bodyPr>
            <a:spAutoFit/>
          </a:bodyPr>
          <a:lstStyle/>
          <a:p>
            <a:pPr algn="ctr">
              <a:defRPr/>
            </a:pPr>
            <a:r>
              <a:rPr lang="el-GR" sz="2800" b="1" dirty="0">
                <a:solidFill>
                  <a:schemeClr val="accent2"/>
                </a:solidFill>
                <a:effectLst>
                  <a:outerShdw blurRad="38100" dist="38100" dir="2700000" algn="tl">
                    <a:srgbClr val="C0C0C0"/>
                  </a:outerShdw>
                </a:effectLst>
              </a:rPr>
              <a:t>ΜΙΚΡΟΒΙΟΛΟΓΙΑ - ΑΛΛΟΙΩΣΕΙΣ</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2534044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958D06A1-45F7-419C-BB8F-78531CA78E8F}" type="slidenum">
              <a:rPr lang="el-GR"/>
              <a:pPr>
                <a:defRPr/>
              </a:pPr>
              <a:t>51</a:t>
            </a:fld>
            <a:endParaRPr lang="el-GR"/>
          </a:p>
        </p:txBody>
      </p:sp>
      <p:sp>
        <p:nvSpPr>
          <p:cNvPr id="421894" name="Text Box 6"/>
          <p:cNvSpPr txBox="1">
            <a:spLocks noChangeArrowheads="1"/>
          </p:cNvSpPr>
          <p:nvPr/>
        </p:nvSpPr>
        <p:spPr bwMode="auto">
          <a:xfrm>
            <a:off x="683568" y="333375"/>
            <a:ext cx="4248150" cy="519113"/>
          </a:xfrm>
          <a:prstGeom prst="rect">
            <a:avLst/>
          </a:prstGeom>
          <a:noFill/>
          <a:ln w="9525">
            <a:noFill/>
            <a:miter lim="800000"/>
            <a:headEnd/>
            <a:tailEnd/>
          </a:ln>
          <a:effectLst/>
        </p:spPr>
        <p:txBody>
          <a:bodyPr>
            <a:spAutoFit/>
          </a:bodyPr>
          <a:lstStyle/>
          <a:p>
            <a:pPr>
              <a:defRPr/>
            </a:pPr>
            <a:r>
              <a:rPr lang="el-GR" sz="2800" b="1" dirty="0">
                <a:solidFill>
                  <a:schemeClr val="accent2"/>
                </a:solidFill>
                <a:effectLst>
                  <a:outerShdw blurRad="38100" dist="38100" dir="2700000" algn="tl">
                    <a:srgbClr val="C0C0C0"/>
                  </a:outerShdw>
                </a:effectLst>
              </a:rPr>
              <a:t>ΜΙΚΡΟΒΙΟΛΟΓΙΑ</a:t>
            </a:r>
          </a:p>
        </p:txBody>
      </p:sp>
      <p:sp>
        <p:nvSpPr>
          <p:cNvPr id="421895" name="Text Box 7"/>
          <p:cNvSpPr txBox="1">
            <a:spLocks noChangeArrowheads="1"/>
          </p:cNvSpPr>
          <p:nvPr/>
        </p:nvSpPr>
        <p:spPr bwMode="auto">
          <a:xfrm>
            <a:off x="467543" y="1125538"/>
            <a:ext cx="8208913" cy="2062103"/>
          </a:xfrm>
          <a:prstGeom prst="rect">
            <a:avLst/>
          </a:prstGeom>
          <a:noFill/>
          <a:ln w="9525">
            <a:noFill/>
            <a:miter lim="800000"/>
            <a:headEnd/>
            <a:tailEnd/>
          </a:ln>
          <a:effectLst/>
        </p:spPr>
        <p:txBody>
          <a:bodyPr wrap="square">
            <a:spAutoFit/>
          </a:bodyPr>
          <a:lstStyle/>
          <a:p>
            <a:pPr>
              <a:defRPr/>
            </a:pPr>
            <a:r>
              <a:rPr lang="el-GR" sz="2000" dirty="0">
                <a:solidFill>
                  <a:schemeClr val="accent2"/>
                </a:solidFill>
              </a:rPr>
              <a:t>Το σακχαρούχο γάλα </a:t>
            </a:r>
            <a:r>
              <a:rPr lang="el-GR" sz="2400" b="1" dirty="0">
                <a:solidFill>
                  <a:schemeClr val="accent2"/>
                </a:solidFill>
                <a:effectLst>
                  <a:outerShdw blurRad="38100" dist="38100" dir="2700000" algn="tl">
                    <a:srgbClr val="C0C0C0"/>
                  </a:outerShdw>
                </a:effectLst>
              </a:rPr>
              <a:t>δεν είναι στείρο προϊόν.</a:t>
            </a:r>
          </a:p>
          <a:p>
            <a:pPr>
              <a:defRPr/>
            </a:pPr>
            <a:endParaRPr lang="el-GR" sz="2400" b="1" dirty="0">
              <a:solidFill>
                <a:schemeClr val="accent2"/>
              </a:solidFill>
              <a:effectLst>
                <a:outerShdw blurRad="38100" dist="38100" dir="2700000" algn="tl">
                  <a:srgbClr val="C0C0C0"/>
                </a:outerShdw>
              </a:effectLst>
            </a:endParaRPr>
          </a:p>
          <a:p>
            <a:pPr>
              <a:defRPr/>
            </a:pPr>
            <a:r>
              <a:rPr lang="el-GR" sz="2000" dirty="0">
                <a:solidFill>
                  <a:schemeClr val="accent2"/>
                </a:solidFill>
              </a:rPr>
              <a:t>Η θέρμανση του στους 100-120</a:t>
            </a:r>
            <a:r>
              <a:rPr lang="en-US" sz="2000" dirty="0">
                <a:solidFill>
                  <a:schemeClr val="accent2"/>
                </a:solidFill>
              </a:rPr>
              <a:t>°C</a:t>
            </a:r>
            <a:r>
              <a:rPr lang="el-GR" sz="2000" dirty="0">
                <a:solidFill>
                  <a:schemeClr val="accent2"/>
                </a:solidFill>
              </a:rPr>
              <a:t>/1-3</a:t>
            </a:r>
            <a:r>
              <a:rPr lang="en-US" sz="2000" dirty="0">
                <a:solidFill>
                  <a:schemeClr val="accent2"/>
                </a:solidFill>
              </a:rPr>
              <a:t>min (</a:t>
            </a:r>
            <a:r>
              <a:rPr lang="el-GR" sz="2000" dirty="0">
                <a:solidFill>
                  <a:schemeClr val="accent2"/>
                </a:solidFill>
              </a:rPr>
              <a:t>προθέρμανση) είναι μια υψηλή παστερίωση η οποία απαλλάσσει το γάλα από τους επικίνδυνους μικροοργανισμούς και ελαττώνει το συνολικό μικροβιακό φορτίο, </a:t>
            </a:r>
            <a:r>
              <a:rPr lang="el-GR" sz="2000" b="1" dirty="0">
                <a:solidFill>
                  <a:schemeClr val="accent2"/>
                </a:solidFill>
              </a:rPr>
              <a:t>αλλά δεν το αποστειρώνει.</a:t>
            </a:r>
          </a:p>
        </p:txBody>
      </p:sp>
      <p:sp>
        <p:nvSpPr>
          <p:cNvPr id="56327" name="Text Box 8"/>
          <p:cNvSpPr txBox="1">
            <a:spLocks noChangeArrowheads="1"/>
          </p:cNvSpPr>
          <p:nvPr/>
        </p:nvSpPr>
        <p:spPr bwMode="auto">
          <a:xfrm>
            <a:off x="467542" y="3356992"/>
            <a:ext cx="82089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Επιβιώνουν αν υπάρχουν, οι </a:t>
            </a:r>
            <a:r>
              <a:rPr lang="el-GR" altLang="el-GR" sz="2000" b="1" dirty="0" err="1">
                <a:solidFill>
                  <a:schemeClr val="accent2"/>
                </a:solidFill>
              </a:rPr>
              <a:t>θερμοάντοχοι</a:t>
            </a:r>
            <a:r>
              <a:rPr lang="el-GR" altLang="el-GR" sz="2000" b="1" dirty="0">
                <a:solidFill>
                  <a:schemeClr val="accent2"/>
                </a:solidFill>
              </a:rPr>
              <a:t> σπόροι</a:t>
            </a:r>
            <a:r>
              <a:rPr lang="el-GR" altLang="el-GR" sz="2000" dirty="0">
                <a:solidFill>
                  <a:schemeClr val="accent2"/>
                </a:solidFill>
              </a:rPr>
              <a:t> ειδών των γενών </a:t>
            </a:r>
            <a:r>
              <a:rPr lang="en-US" altLang="el-GR" sz="2000" i="1" dirty="0">
                <a:solidFill>
                  <a:schemeClr val="accent2"/>
                </a:solidFill>
              </a:rPr>
              <a:t>Bacillus </a:t>
            </a:r>
            <a:r>
              <a:rPr lang="el-GR" altLang="el-GR" sz="2000" dirty="0">
                <a:solidFill>
                  <a:schemeClr val="accent2"/>
                </a:solidFill>
              </a:rPr>
              <a:t>και </a:t>
            </a:r>
            <a:r>
              <a:rPr lang="en-US" altLang="el-GR" sz="2000" i="1" dirty="0">
                <a:solidFill>
                  <a:schemeClr val="accent2"/>
                </a:solidFill>
              </a:rPr>
              <a:t>Clostridium</a:t>
            </a:r>
            <a:r>
              <a:rPr lang="el-GR" altLang="el-GR" sz="2000" i="1" dirty="0">
                <a:solidFill>
                  <a:schemeClr val="accent2"/>
                </a:solidFill>
              </a:rPr>
              <a:t>. </a:t>
            </a:r>
          </a:p>
          <a:p>
            <a:pPr eaLnBrk="1" hangingPunct="1"/>
            <a:r>
              <a:rPr lang="el-GR" altLang="el-GR" sz="2000" dirty="0">
                <a:solidFill>
                  <a:schemeClr val="accent2"/>
                </a:solidFill>
              </a:rPr>
              <a:t>Στο τελικό προϊόν μπορεί να ανευρίσκονται και </a:t>
            </a:r>
            <a:r>
              <a:rPr lang="el-GR" altLang="el-GR" sz="2000" b="1" dirty="0">
                <a:solidFill>
                  <a:schemeClr val="accent2"/>
                </a:solidFill>
              </a:rPr>
              <a:t>μη σπορογόνα είδη</a:t>
            </a:r>
            <a:r>
              <a:rPr lang="el-GR" altLang="el-GR" sz="2000" dirty="0">
                <a:solidFill>
                  <a:schemeClr val="accent2"/>
                </a:solidFill>
              </a:rPr>
              <a:t>, όπως </a:t>
            </a:r>
            <a:r>
              <a:rPr lang="en-US" altLang="el-GR" sz="2000" i="1" dirty="0">
                <a:solidFill>
                  <a:schemeClr val="accent2"/>
                </a:solidFill>
              </a:rPr>
              <a:t>Micrococcus</a:t>
            </a:r>
            <a:r>
              <a:rPr lang="en-US" altLang="el-GR" sz="2000" dirty="0">
                <a:solidFill>
                  <a:schemeClr val="accent2"/>
                </a:solidFill>
              </a:rPr>
              <a:t>, </a:t>
            </a:r>
            <a:r>
              <a:rPr lang="en-US" altLang="el-GR" sz="2000" i="1" dirty="0">
                <a:solidFill>
                  <a:schemeClr val="accent2"/>
                </a:solidFill>
              </a:rPr>
              <a:t>Streptococcus</a:t>
            </a:r>
            <a:r>
              <a:rPr lang="en-US" altLang="el-GR" sz="2000" dirty="0">
                <a:solidFill>
                  <a:schemeClr val="accent2"/>
                </a:solidFill>
              </a:rPr>
              <a:t> </a:t>
            </a:r>
            <a:r>
              <a:rPr lang="el-GR" altLang="el-GR" sz="2000" dirty="0">
                <a:solidFill>
                  <a:schemeClr val="accent2"/>
                </a:solidFill>
              </a:rPr>
              <a:t>και </a:t>
            </a:r>
            <a:r>
              <a:rPr lang="en-US" altLang="el-GR" sz="2000" i="1" dirty="0" err="1">
                <a:solidFill>
                  <a:schemeClr val="accent2"/>
                </a:solidFill>
              </a:rPr>
              <a:t>Lactococcus</a:t>
            </a:r>
            <a:r>
              <a:rPr lang="en-US" altLang="el-GR" sz="2000" dirty="0">
                <a:solidFill>
                  <a:schemeClr val="accent2"/>
                </a:solidFill>
              </a:rPr>
              <a:t>.</a:t>
            </a:r>
            <a:endParaRPr lang="el-GR" altLang="el-GR" sz="2000" dirty="0">
              <a:solidFill>
                <a:schemeClr val="accent2"/>
              </a:solidFill>
            </a:endParaRPr>
          </a:p>
          <a:p>
            <a:pPr eaLnBrk="1" hangingPunct="1"/>
            <a:r>
              <a:rPr lang="el-GR" altLang="el-GR" sz="2000" dirty="0">
                <a:solidFill>
                  <a:schemeClr val="accent2"/>
                </a:solidFill>
              </a:rPr>
              <a:t>Επίσης </a:t>
            </a:r>
            <a:r>
              <a:rPr lang="el-GR" altLang="el-GR" sz="2000" b="1" dirty="0">
                <a:solidFill>
                  <a:schemeClr val="accent2"/>
                </a:solidFill>
              </a:rPr>
              <a:t>αρνητικά κατά </a:t>
            </a:r>
            <a:r>
              <a:rPr lang="en-US" altLang="el-GR" sz="2000" b="1" dirty="0">
                <a:solidFill>
                  <a:schemeClr val="accent2"/>
                </a:solidFill>
              </a:rPr>
              <a:t>Gram</a:t>
            </a:r>
            <a:r>
              <a:rPr lang="en-US" altLang="el-GR" sz="2000" dirty="0">
                <a:solidFill>
                  <a:schemeClr val="accent2"/>
                </a:solidFill>
              </a:rPr>
              <a:t> </a:t>
            </a:r>
            <a:r>
              <a:rPr lang="el-GR" altLang="el-GR" sz="2000" dirty="0">
                <a:solidFill>
                  <a:schemeClr val="accent2"/>
                </a:solidFill>
              </a:rPr>
              <a:t>βακτήρια και κυρίως </a:t>
            </a:r>
            <a:r>
              <a:rPr lang="el-GR" altLang="el-GR" sz="2000" dirty="0" err="1">
                <a:solidFill>
                  <a:schemeClr val="accent2"/>
                </a:solidFill>
              </a:rPr>
              <a:t>κολοβακτηριοειδή</a:t>
            </a:r>
            <a:r>
              <a:rPr lang="el-GR" altLang="el-GR" sz="2000" dirty="0">
                <a:solidFill>
                  <a:schemeClr val="accent2"/>
                </a:solidFill>
              </a:rPr>
              <a:t>, ζύμες και μύκητες.</a:t>
            </a:r>
          </a:p>
          <a:p>
            <a:pPr eaLnBrk="1" hangingPunct="1"/>
            <a:r>
              <a:rPr lang="el-GR" altLang="el-GR" sz="2000" dirty="0">
                <a:solidFill>
                  <a:schemeClr val="accent2"/>
                </a:solidFill>
              </a:rPr>
              <a:t>Η μικτή αυτή χλωρίδα είναι κυρίως </a:t>
            </a:r>
            <a:r>
              <a:rPr lang="el-GR" altLang="el-GR" sz="2000" b="1" dirty="0">
                <a:solidFill>
                  <a:schemeClr val="accent2"/>
                </a:solidFill>
              </a:rPr>
              <a:t>προϊόν επιμολύνσεως</a:t>
            </a:r>
            <a:r>
              <a:rPr lang="el-GR" altLang="el-GR" sz="2000" dirty="0">
                <a:solidFill>
                  <a:schemeClr val="accent2"/>
                </a:solidFill>
              </a:rPr>
              <a:t> που συμβαίνει κατά τα διάφορα στάδια που μεσολαβούν μεταξύ της θερμάνσεως του γάλακτος και της </a:t>
            </a:r>
            <a:r>
              <a:rPr lang="el-GR" altLang="el-GR" sz="2000" dirty="0" err="1">
                <a:solidFill>
                  <a:schemeClr val="accent2"/>
                </a:solidFill>
              </a:rPr>
              <a:t>εγκυτιώσεως</a:t>
            </a:r>
            <a:r>
              <a:rPr lang="el-GR" altLang="el-GR" sz="2000" dirty="0">
                <a:solidFill>
                  <a:schemeClr val="accent2"/>
                </a:solidFill>
              </a:rPr>
              <a:t> του έτοιμου προϊόντος.</a:t>
            </a: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1800765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FA8B6A39-5890-41AE-89A9-82595E18F4C9}" type="slidenum">
              <a:rPr lang="el-GR"/>
              <a:pPr>
                <a:defRPr/>
              </a:pPr>
              <a:t>52</a:t>
            </a:fld>
            <a:endParaRPr lang="el-GR"/>
          </a:p>
        </p:txBody>
      </p:sp>
      <p:sp>
        <p:nvSpPr>
          <p:cNvPr id="57349" name="Text Box 6"/>
          <p:cNvSpPr txBox="1">
            <a:spLocks noChangeArrowheads="1"/>
          </p:cNvSpPr>
          <p:nvPr/>
        </p:nvSpPr>
        <p:spPr bwMode="auto">
          <a:xfrm>
            <a:off x="611187" y="588962"/>
            <a:ext cx="8065269" cy="1044575"/>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Η ικανότητα συντηρήσεως του σακχαρούχου γάλακτος οφείλεται στο </a:t>
            </a:r>
            <a:r>
              <a:rPr lang="el-GR" altLang="el-GR" sz="2000" b="1" dirty="0">
                <a:solidFill>
                  <a:schemeClr val="accent2"/>
                </a:solidFill>
              </a:rPr>
              <a:t>χαμηλό </a:t>
            </a:r>
            <a:r>
              <a:rPr lang="en-US" altLang="el-GR" sz="2000" b="1" dirty="0">
                <a:solidFill>
                  <a:schemeClr val="accent2"/>
                </a:solidFill>
              </a:rPr>
              <a:t>a</a:t>
            </a:r>
            <a:r>
              <a:rPr lang="en-US" altLang="el-GR" sz="1400" b="1" dirty="0">
                <a:solidFill>
                  <a:schemeClr val="accent2"/>
                </a:solidFill>
              </a:rPr>
              <a:t>w </a:t>
            </a:r>
            <a:r>
              <a:rPr lang="en-US" altLang="el-GR" sz="2000" b="1" dirty="0">
                <a:solidFill>
                  <a:schemeClr val="accent2"/>
                </a:solidFill>
              </a:rPr>
              <a:t>(a</a:t>
            </a:r>
            <a:r>
              <a:rPr lang="en-US" altLang="el-GR" sz="1400" b="1" dirty="0">
                <a:solidFill>
                  <a:schemeClr val="accent2"/>
                </a:solidFill>
              </a:rPr>
              <a:t>w </a:t>
            </a:r>
            <a:r>
              <a:rPr lang="en-US" altLang="el-GR" sz="2000" b="1" dirty="0">
                <a:solidFill>
                  <a:schemeClr val="accent2"/>
                </a:solidFill>
              </a:rPr>
              <a:t>&lt; 0,83)</a:t>
            </a:r>
            <a:r>
              <a:rPr lang="en-US" altLang="el-GR" sz="2000" dirty="0">
                <a:solidFill>
                  <a:schemeClr val="accent2"/>
                </a:solidFill>
              </a:rPr>
              <a:t> </a:t>
            </a:r>
            <a:r>
              <a:rPr lang="el-GR" altLang="el-GR" sz="2000" dirty="0">
                <a:solidFill>
                  <a:schemeClr val="accent2"/>
                </a:solidFill>
              </a:rPr>
              <a:t>και στη </a:t>
            </a:r>
            <a:r>
              <a:rPr lang="el-GR" altLang="el-GR" sz="2000" b="1" dirty="0">
                <a:solidFill>
                  <a:schemeClr val="accent2"/>
                </a:solidFill>
              </a:rPr>
              <a:t>μεγάλη οσμωτική πίεση</a:t>
            </a:r>
            <a:r>
              <a:rPr lang="el-GR" altLang="el-GR" sz="2000" dirty="0">
                <a:solidFill>
                  <a:schemeClr val="accent2"/>
                </a:solidFill>
              </a:rPr>
              <a:t> που δημιουργείται η οποία εμποδίζει την ανάπτυξη των μικροοργανισμών.</a:t>
            </a:r>
          </a:p>
        </p:txBody>
      </p:sp>
      <p:sp>
        <p:nvSpPr>
          <p:cNvPr id="57350" name="Text Box 7"/>
          <p:cNvSpPr txBox="1">
            <a:spLocks noChangeArrowheads="1"/>
          </p:cNvSpPr>
          <p:nvPr/>
        </p:nvSpPr>
        <p:spPr bwMode="auto">
          <a:xfrm>
            <a:off x="626790" y="1792239"/>
            <a:ext cx="31686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Σε αυτές τις συνθήκες: </a:t>
            </a:r>
          </a:p>
          <a:p>
            <a:pPr eaLnBrk="1" hangingPunct="1"/>
            <a:endParaRPr lang="el-GR" altLang="el-GR" sz="2000" dirty="0">
              <a:solidFill>
                <a:schemeClr val="accent2"/>
              </a:solidFill>
            </a:endParaRPr>
          </a:p>
          <a:p>
            <a:pPr eaLnBrk="1" hangingPunct="1"/>
            <a:r>
              <a:rPr lang="el-GR" altLang="el-GR" sz="2000" dirty="0">
                <a:solidFill>
                  <a:schemeClr val="accent2"/>
                </a:solidFill>
              </a:rPr>
              <a:t>μόνο ορισμένα είδη </a:t>
            </a:r>
            <a:r>
              <a:rPr lang="el-GR" altLang="el-GR" sz="2000" b="1" dirty="0">
                <a:solidFill>
                  <a:schemeClr val="accent2"/>
                </a:solidFill>
              </a:rPr>
              <a:t>ζυμών και μυκήτων</a:t>
            </a:r>
            <a:r>
              <a:rPr lang="el-GR" altLang="el-GR" sz="2000" dirty="0">
                <a:solidFill>
                  <a:schemeClr val="accent2"/>
                </a:solidFill>
              </a:rPr>
              <a:t> μπορούν </a:t>
            </a:r>
            <a:r>
              <a:rPr lang="el-GR" altLang="el-GR" sz="2000" u="sng" dirty="0">
                <a:solidFill>
                  <a:schemeClr val="accent2"/>
                </a:solidFill>
              </a:rPr>
              <a:t>ενδεχομένως</a:t>
            </a:r>
            <a:r>
              <a:rPr lang="el-GR" altLang="el-GR" sz="2000" dirty="0">
                <a:solidFill>
                  <a:schemeClr val="accent2"/>
                </a:solidFill>
              </a:rPr>
              <a:t> να αναπτυχθούν</a:t>
            </a:r>
            <a:endParaRPr lang="el-GR" altLang="el-GR" sz="1400" dirty="0">
              <a:solidFill>
                <a:schemeClr val="accent2"/>
              </a:solidFill>
            </a:endParaRPr>
          </a:p>
        </p:txBody>
      </p:sp>
      <p:grpSp>
        <p:nvGrpSpPr>
          <p:cNvPr id="57351" name="Group 15"/>
          <p:cNvGrpSpPr>
            <a:grpSpLocks/>
          </p:cNvGrpSpPr>
          <p:nvPr/>
        </p:nvGrpSpPr>
        <p:grpSpPr bwMode="auto">
          <a:xfrm>
            <a:off x="4069883" y="1860501"/>
            <a:ext cx="4158268" cy="4429472"/>
            <a:chOff x="2109" y="663"/>
            <a:chExt cx="3447" cy="3657"/>
          </a:xfrm>
        </p:grpSpPr>
        <p:pic>
          <p:nvPicPr>
            <p:cNvPr id="5735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 y="663"/>
              <a:ext cx="3356" cy="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Oval 9"/>
            <p:cNvSpPr>
              <a:spLocks noChangeArrowheads="1"/>
            </p:cNvSpPr>
            <p:nvPr/>
          </p:nvSpPr>
          <p:spPr bwMode="auto">
            <a:xfrm>
              <a:off x="2109" y="1752"/>
              <a:ext cx="1633" cy="499"/>
            </a:xfrm>
            <a:prstGeom prst="ellipse">
              <a:avLst/>
            </a:prstGeom>
            <a:noFill/>
            <a:ln w="28575">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57355" name="Line 12"/>
            <p:cNvSpPr>
              <a:spLocks noChangeShapeType="1"/>
            </p:cNvSpPr>
            <p:nvPr/>
          </p:nvSpPr>
          <p:spPr bwMode="auto">
            <a:xfrm>
              <a:off x="4785" y="1979"/>
              <a:ext cx="72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7356" name="Line 13"/>
            <p:cNvSpPr>
              <a:spLocks noChangeShapeType="1"/>
            </p:cNvSpPr>
            <p:nvPr/>
          </p:nvSpPr>
          <p:spPr bwMode="auto">
            <a:xfrm>
              <a:off x="3833" y="2024"/>
              <a:ext cx="22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7352" name="Text Box 16"/>
          <p:cNvSpPr txBox="1">
            <a:spLocks noChangeArrowheads="1"/>
          </p:cNvSpPr>
          <p:nvPr/>
        </p:nvSpPr>
        <p:spPr bwMode="auto">
          <a:xfrm>
            <a:off x="611188" y="4365625"/>
            <a:ext cx="29162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a:solidFill>
                  <a:schemeClr val="accent2"/>
                </a:solidFill>
              </a:rPr>
              <a:t>a</a:t>
            </a:r>
            <a:r>
              <a:rPr lang="en-US" altLang="el-GR" sz="1400">
                <a:solidFill>
                  <a:schemeClr val="accent2"/>
                </a:solidFill>
              </a:rPr>
              <a:t>w </a:t>
            </a:r>
            <a:r>
              <a:rPr lang="el-GR" altLang="el-GR" sz="2000">
                <a:solidFill>
                  <a:schemeClr val="accent2"/>
                </a:solidFill>
              </a:rPr>
              <a:t>και ανάπτυξη μ.ο σε διάφορα τρόφιμα</a:t>
            </a:r>
            <a:endParaRPr lang="el-GR" altLang="el-GR" sz="1400">
              <a:solidFill>
                <a:schemeClr val="accent2"/>
              </a:solidFill>
            </a:endParaRPr>
          </a:p>
        </p:txBody>
      </p:sp>
      <p:sp>
        <p:nvSpPr>
          <p:cNvPr id="13"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350233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EFD0C76E-A578-46DC-840C-4C2F592ABB34}" type="slidenum">
              <a:rPr lang="el-GR"/>
              <a:pPr>
                <a:defRPr/>
              </a:pPr>
              <a:t>53</a:t>
            </a:fld>
            <a:endParaRPr lang="el-GR"/>
          </a:p>
        </p:txBody>
      </p:sp>
      <p:sp>
        <p:nvSpPr>
          <p:cNvPr id="423941" name="Text Box 5"/>
          <p:cNvSpPr txBox="1">
            <a:spLocks noChangeArrowheads="1"/>
          </p:cNvSpPr>
          <p:nvPr/>
        </p:nvSpPr>
        <p:spPr bwMode="auto">
          <a:xfrm>
            <a:off x="1043781" y="333375"/>
            <a:ext cx="2952750" cy="519113"/>
          </a:xfrm>
          <a:prstGeom prst="rect">
            <a:avLst/>
          </a:prstGeom>
          <a:noFill/>
          <a:ln w="9525">
            <a:noFill/>
            <a:miter lim="800000"/>
            <a:headEnd/>
            <a:tailEnd/>
          </a:ln>
          <a:effectLst/>
        </p:spPr>
        <p:txBody>
          <a:bodyPr>
            <a:spAutoFit/>
          </a:bodyPr>
          <a:lstStyle/>
          <a:p>
            <a:pPr>
              <a:defRPr/>
            </a:pPr>
            <a:r>
              <a:rPr lang="el-GR" sz="2800" b="1" dirty="0">
                <a:solidFill>
                  <a:schemeClr val="accent2"/>
                </a:solidFill>
                <a:effectLst>
                  <a:outerShdw blurRad="38100" dist="38100" dir="2700000" algn="tl">
                    <a:srgbClr val="C0C0C0"/>
                  </a:outerShdw>
                </a:effectLst>
              </a:rPr>
              <a:t>ΑΛΛΟΙΩΣΕΙΣ</a:t>
            </a:r>
          </a:p>
        </p:txBody>
      </p:sp>
      <p:sp>
        <p:nvSpPr>
          <p:cNvPr id="58374" name="Text Box 7"/>
          <p:cNvSpPr txBox="1">
            <a:spLocks noChangeArrowheads="1"/>
          </p:cNvSpPr>
          <p:nvPr/>
        </p:nvSpPr>
        <p:spPr bwMode="auto">
          <a:xfrm>
            <a:off x="2051050" y="1412875"/>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Αλλοιώσεις</a:t>
            </a:r>
          </a:p>
        </p:txBody>
      </p:sp>
      <p:sp>
        <p:nvSpPr>
          <p:cNvPr id="58375" name="AutoShape 8"/>
          <p:cNvSpPr>
            <a:spLocks/>
          </p:cNvSpPr>
          <p:nvPr/>
        </p:nvSpPr>
        <p:spPr bwMode="auto">
          <a:xfrm>
            <a:off x="3635375" y="1196975"/>
            <a:ext cx="73025" cy="863600"/>
          </a:xfrm>
          <a:prstGeom prst="leftBrace">
            <a:avLst>
              <a:gd name="adj1" fmla="val 98551"/>
              <a:gd name="adj2" fmla="val 50000"/>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58376" name="Text Box 9"/>
          <p:cNvSpPr txBox="1">
            <a:spLocks noChangeArrowheads="1"/>
          </p:cNvSpPr>
          <p:nvPr/>
        </p:nvSpPr>
        <p:spPr bwMode="auto">
          <a:xfrm>
            <a:off x="3851275" y="1052513"/>
            <a:ext cx="2233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Μικροβιακές</a:t>
            </a:r>
          </a:p>
        </p:txBody>
      </p:sp>
      <p:sp>
        <p:nvSpPr>
          <p:cNvPr id="58377" name="Text Box 10"/>
          <p:cNvSpPr txBox="1">
            <a:spLocks noChangeArrowheads="1"/>
          </p:cNvSpPr>
          <p:nvPr/>
        </p:nvSpPr>
        <p:spPr bwMode="auto">
          <a:xfrm>
            <a:off x="3851275" y="1773238"/>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Μη Μικροβιακές</a:t>
            </a:r>
          </a:p>
        </p:txBody>
      </p:sp>
      <p:sp>
        <p:nvSpPr>
          <p:cNvPr id="58378" name="Text Box 11"/>
          <p:cNvSpPr txBox="1">
            <a:spLocks noChangeArrowheads="1"/>
          </p:cNvSpPr>
          <p:nvPr/>
        </p:nvSpPr>
        <p:spPr bwMode="auto">
          <a:xfrm>
            <a:off x="468313" y="2132856"/>
            <a:ext cx="4103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Μικροβιακές αλλοιώσεις:</a:t>
            </a:r>
            <a:endParaRPr lang="el-GR" altLang="el-GR" sz="2000">
              <a:solidFill>
                <a:schemeClr val="accent2"/>
              </a:solidFill>
            </a:endParaRPr>
          </a:p>
        </p:txBody>
      </p:sp>
      <p:sp>
        <p:nvSpPr>
          <p:cNvPr id="58379" name="Text Box 12"/>
          <p:cNvSpPr txBox="1">
            <a:spLocks noChangeArrowheads="1"/>
          </p:cNvSpPr>
          <p:nvPr/>
        </p:nvSpPr>
        <p:spPr bwMode="auto">
          <a:xfrm>
            <a:off x="468313" y="2636094"/>
            <a:ext cx="828015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dirty="0">
                <a:solidFill>
                  <a:schemeClr val="accent2"/>
                </a:solidFill>
              </a:rPr>
              <a:t>Παραγωγή αερίου</a:t>
            </a:r>
            <a:r>
              <a:rPr lang="el-GR" altLang="el-GR" sz="2000" b="1" dirty="0">
                <a:solidFill>
                  <a:schemeClr val="accent2"/>
                </a:solidFill>
              </a:rPr>
              <a:t>:</a:t>
            </a:r>
          </a:p>
          <a:p>
            <a:pPr eaLnBrk="1" hangingPunct="1"/>
            <a:endParaRPr lang="el-GR" altLang="el-GR" sz="2000" b="1" dirty="0">
              <a:solidFill>
                <a:schemeClr val="accent2"/>
              </a:solidFill>
            </a:endParaRPr>
          </a:p>
          <a:p>
            <a:pPr eaLnBrk="1" hangingPunct="1"/>
            <a:r>
              <a:rPr lang="el-GR" altLang="el-GR" sz="2000" dirty="0">
                <a:solidFill>
                  <a:schemeClr val="accent2"/>
                </a:solidFill>
              </a:rPr>
              <a:t>Διόγκωση του κυτίου</a:t>
            </a:r>
          </a:p>
          <a:p>
            <a:pPr eaLnBrk="1" hangingPunct="1"/>
            <a:endParaRPr lang="el-GR" altLang="el-GR" sz="2000" dirty="0">
              <a:solidFill>
                <a:schemeClr val="accent2"/>
              </a:solidFill>
            </a:endParaRPr>
          </a:p>
          <a:p>
            <a:pPr eaLnBrk="1" hangingPunct="1"/>
            <a:r>
              <a:rPr lang="el-GR" altLang="el-GR" sz="2000" dirty="0">
                <a:solidFill>
                  <a:schemeClr val="accent2"/>
                </a:solidFill>
              </a:rPr>
              <a:t>Οφείλεται στην ανάπτυξη </a:t>
            </a:r>
            <a:r>
              <a:rPr lang="el-GR" altLang="el-GR" sz="2000" dirty="0" err="1">
                <a:solidFill>
                  <a:schemeClr val="accent2"/>
                </a:solidFill>
              </a:rPr>
              <a:t>οσμόφιλων</a:t>
            </a:r>
            <a:r>
              <a:rPr lang="el-GR" altLang="el-GR" sz="2000" dirty="0">
                <a:solidFill>
                  <a:schemeClr val="accent2"/>
                </a:solidFill>
              </a:rPr>
              <a:t> ζυμών οι οποίες προσβάλλουν το σάκχαρο με παραγωγή αερίου. Η ζύμη </a:t>
            </a:r>
            <a:r>
              <a:rPr lang="en-US" altLang="el-GR" sz="2000" b="1" i="1" dirty="0" err="1">
                <a:solidFill>
                  <a:schemeClr val="accent2"/>
                </a:solidFill>
              </a:rPr>
              <a:t>Torulopsis</a:t>
            </a:r>
            <a:r>
              <a:rPr lang="en-US" altLang="el-GR" sz="2000" b="1" i="1" dirty="0">
                <a:solidFill>
                  <a:schemeClr val="accent2"/>
                </a:solidFill>
              </a:rPr>
              <a:t> </a:t>
            </a:r>
            <a:r>
              <a:rPr lang="en-US" altLang="el-GR" sz="2000" b="1" i="1" dirty="0" err="1">
                <a:solidFill>
                  <a:schemeClr val="accent2"/>
                </a:solidFill>
              </a:rPr>
              <a:t>lactis-condensi</a:t>
            </a:r>
            <a:r>
              <a:rPr lang="en-US" altLang="el-GR" sz="2000" dirty="0">
                <a:solidFill>
                  <a:schemeClr val="accent2"/>
                </a:solidFill>
              </a:rPr>
              <a:t> </a:t>
            </a:r>
            <a:r>
              <a:rPr lang="el-GR" altLang="el-GR" sz="2000" dirty="0">
                <a:solidFill>
                  <a:schemeClr val="accent2"/>
                </a:solidFill>
              </a:rPr>
              <a:t>απομονώνεται συχνά.</a:t>
            </a:r>
          </a:p>
          <a:p>
            <a:pPr eaLnBrk="1" hangingPunct="1"/>
            <a:r>
              <a:rPr lang="el-GR" altLang="el-GR" sz="2000" dirty="0">
                <a:solidFill>
                  <a:schemeClr val="accent2"/>
                </a:solidFill>
              </a:rPr>
              <a:t> Η πίεση μερικές φορές είναι τόσο μεγάλη που διανοίγονται οι ραφές του κυτίου. Συνήθης </a:t>
            </a:r>
            <a:r>
              <a:rPr lang="el-GR" altLang="el-GR" sz="2000" b="1" dirty="0">
                <a:solidFill>
                  <a:schemeClr val="accent2"/>
                </a:solidFill>
              </a:rPr>
              <a:t>πηγή μόλυνσης είναι η </a:t>
            </a:r>
            <a:r>
              <a:rPr lang="el-GR" altLang="el-GR" sz="2000" b="1" dirty="0" err="1">
                <a:solidFill>
                  <a:schemeClr val="accent2"/>
                </a:solidFill>
              </a:rPr>
              <a:t>σάκχαρη</a:t>
            </a:r>
            <a:r>
              <a:rPr lang="el-GR" altLang="el-GR" sz="2000" dirty="0">
                <a:solidFill>
                  <a:schemeClr val="accent2"/>
                </a:solidFill>
              </a:rPr>
              <a:t> που προστίθεται στη φάση της συμπύκνωσης και η ύπαρξη οξυγόνου στο κυτίο.</a:t>
            </a:r>
          </a:p>
        </p:txBody>
      </p:sp>
      <p:sp>
        <p:nvSpPr>
          <p:cNvPr id="12"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770387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A047FDCA-2008-4319-94B8-082DEF1A2353}" type="slidenum">
              <a:rPr lang="el-GR"/>
              <a:pPr>
                <a:defRPr/>
              </a:pPr>
              <a:t>54</a:t>
            </a:fld>
            <a:endParaRPr lang="el-GR"/>
          </a:p>
        </p:txBody>
      </p:sp>
      <p:sp>
        <p:nvSpPr>
          <p:cNvPr id="59397" name="Text Box 5"/>
          <p:cNvSpPr txBox="1">
            <a:spLocks noChangeArrowheads="1"/>
          </p:cNvSpPr>
          <p:nvPr/>
        </p:nvSpPr>
        <p:spPr bwMode="auto">
          <a:xfrm>
            <a:off x="523578" y="672059"/>
            <a:ext cx="558184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dirty="0">
                <a:solidFill>
                  <a:schemeClr val="accent2"/>
                </a:solidFill>
              </a:rPr>
              <a:t>Ανάπτυξη μυκήτων:</a:t>
            </a:r>
          </a:p>
          <a:p>
            <a:pPr eaLnBrk="1" hangingPunct="1"/>
            <a:endParaRPr lang="el-GR" altLang="el-GR" sz="2000" b="1" u="sng" dirty="0">
              <a:solidFill>
                <a:schemeClr val="accent2"/>
              </a:solidFill>
            </a:endParaRPr>
          </a:p>
          <a:p>
            <a:pPr eaLnBrk="1" hangingPunct="1"/>
            <a:r>
              <a:rPr lang="el-GR" altLang="el-GR" sz="2000" dirty="0">
                <a:solidFill>
                  <a:schemeClr val="accent2"/>
                </a:solidFill>
              </a:rPr>
              <a:t>Απαιτείται η ύπαρξη οξυγόνου στο κυτίο, οπότε ορισμένου μύκητες κυρίως του γένους </a:t>
            </a:r>
            <a:r>
              <a:rPr lang="en-US" altLang="el-GR" sz="2000" b="1" i="1" dirty="0">
                <a:solidFill>
                  <a:schemeClr val="accent2"/>
                </a:solidFill>
              </a:rPr>
              <a:t>Aspergillus</a:t>
            </a:r>
            <a:r>
              <a:rPr lang="en-US" altLang="el-GR" sz="2000" b="1" dirty="0">
                <a:solidFill>
                  <a:schemeClr val="accent2"/>
                </a:solidFill>
              </a:rPr>
              <a:t> </a:t>
            </a:r>
            <a:r>
              <a:rPr lang="el-GR" altLang="el-GR" sz="2000" dirty="0">
                <a:solidFill>
                  <a:schemeClr val="accent2"/>
                </a:solidFill>
              </a:rPr>
              <a:t>αναπτύσσονται επιφανειακά με μορφή έγχρωμων κηλίδων ή κομβίων.</a:t>
            </a:r>
          </a:p>
        </p:txBody>
      </p:sp>
      <p:pic>
        <p:nvPicPr>
          <p:cNvPr id="593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897658"/>
            <a:ext cx="2571849" cy="209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7"/>
          <p:cNvSpPr txBox="1">
            <a:spLocks noChangeArrowheads="1"/>
          </p:cNvSpPr>
          <p:nvPr/>
        </p:nvSpPr>
        <p:spPr bwMode="auto">
          <a:xfrm>
            <a:off x="523579" y="2636838"/>
            <a:ext cx="808226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a:solidFill>
                  <a:schemeClr val="accent2"/>
                </a:solidFill>
              </a:rPr>
              <a:t>Μικροβιακή πήξη</a:t>
            </a:r>
            <a:r>
              <a:rPr lang="el-GR" altLang="el-GR" sz="2000" b="1">
                <a:solidFill>
                  <a:schemeClr val="accent2"/>
                </a:solidFill>
              </a:rPr>
              <a:t>:</a:t>
            </a:r>
          </a:p>
          <a:p>
            <a:pPr eaLnBrk="1" hangingPunct="1"/>
            <a:endParaRPr lang="el-GR" altLang="el-GR" sz="2000" b="1">
              <a:solidFill>
                <a:schemeClr val="accent2"/>
              </a:solidFill>
            </a:endParaRPr>
          </a:p>
          <a:p>
            <a:pPr eaLnBrk="1" hangingPunct="1"/>
            <a:r>
              <a:rPr lang="el-GR" altLang="el-GR" sz="2000">
                <a:solidFill>
                  <a:schemeClr val="accent2"/>
                </a:solidFill>
              </a:rPr>
              <a:t>Οφείλεται σε σπορογόνα </a:t>
            </a:r>
            <a:r>
              <a:rPr lang="el-GR" altLang="el-GR" sz="2000" b="1">
                <a:solidFill>
                  <a:schemeClr val="accent2"/>
                </a:solidFill>
              </a:rPr>
              <a:t>βακτήρια ή θετικούς κατά </a:t>
            </a:r>
            <a:r>
              <a:rPr lang="en-US" altLang="el-GR" sz="2000" b="1">
                <a:solidFill>
                  <a:schemeClr val="accent2"/>
                </a:solidFill>
              </a:rPr>
              <a:t>Gram </a:t>
            </a:r>
            <a:r>
              <a:rPr lang="el-GR" altLang="el-GR" sz="2000" b="1">
                <a:solidFill>
                  <a:schemeClr val="accent2"/>
                </a:solidFill>
              </a:rPr>
              <a:t>κόκκους</a:t>
            </a:r>
            <a:r>
              <a:rPr lang="el-GR" altLang="el-GR" sz="2000">
                <a:solidFill>
                  <a:schemeClr val="accent2"/>
                </a:solidFill>
              </a:rPr>
              <a:t>. Μπορεί να συνοδεύεται και από οξίνιση. </a:t>
            </a:r>
          </a:p>
        </p:txBody>
      </p:sp>
      <p:sp>
        <p:nvSpPr>
          <p:cNvPr id="59400" name="Text Box 8"/>
          <p:cNvSpPr txBox="1">
            <a:spLocks noChangeArrowheads="1"/>
          </p:cNvSpPr>
          <p:nvPr/>
        </p:nvSpPr>
        <p:spPr bwMode="auto">
          <a:xfrm>
            <a:off x="523578" y="4365104"/>
            <a:ext cx="808226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dirty="0" err="1">
                <a:solidFill>
                  <a:schemeClr val="accent2"/>
                </a:solidFill>
              </a:rPr>
              <a:t>Τάγγιση</a:t>
            </a:r>
            <a:r>
              <a:rPr lang="el-GR" altLang="el-GR" sz="2000" b="1" u="sng" dirty="0">
                <a:solidFill>
                  <a:schemeClr val="accent2"/>
                </a:solidFill>
              </a:rPr>
              <a:t>:</a:t>
            </a:r>
          </a:p>
          <a:p>
            <a:pPr eaLnBrk="1" hangingPunct="1"/>
            <a:endParaRPr lang="el-GR" altLang="el-GR" sz="2000" u="sng" dirty="0">
              <a:solidFill>
                <a:schemeClr val="accent2"/>
              </a:solidFill>
            </a:endParaRPr>
          </a:p>
          <a:p>
            <a:pPr eaLnBrk="1" hangingPunct="1"/>
            <a:r>
              <a:rPr lang="el-GR" altLang="el-GR" sz="2000" dirty="0">
                <a:solidFill>
                  <a:schemeClr val="accent2"/>
                </a:solidFill>
              </a:rPr>
              <a:t>Οφείλεται στη δράση της </a:t>
            </a:r>
            <a:r>
              <a:rPr lang="el-GR" altLang="el-GR" sz="2000" dirty="0" err="1">
                <a:solidFill>
                  <a:schemeClr val="accent2"/>
                </a:solidFill>
              </a:rPr>
              <a:t>λιπάσης</a:t>
            </a:r>
            <a:r>
              <a:rPr lang="el-GR" altLang="el-GR" sz="2000" dirty="0">
                <a:solidFill>
                  <a:schemeClr val="accent2"/>
                </a:solidFill>
              </a:rPr>
              <a:t> που παράγεται συνήθως από βακτήρια τα οποία επιβιώνουν μιας χαμηλής (75-67</a:t>
            </a:r>
            <a:r>
              <a:rPr lang="en-US" altLang="el-GR" sz="2000" dirty="0">
                <a:solidFill>
                  <a:schemeClr val="accent2"/>
                </a:solidFill>
              </a:rPr>
              <a:t>°C</a:t>
            </a:r>
            <a:r>
              <a:rPr lang="el-GR" altLang="el-GR" sz="2000" dirty="0">
                <a:solidFill>
                  <a:schemeClr val="accent2"/>
                </a:solidFill>
              </a:rPr>
              <a:t>) προθερμάνσεως.</a:t>
            </a:r>
          </a:p>
        </p:txBody>
      </p:sp>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7788884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82A1B3C4-C36C-4BF3-B8CF-ACC57DE1E2C7}" type="slidenum">
              <a:rPr lang="el-GR"/>
              <a:pPr>
                <a:defRPr/>
              </a:pPr>
              <a:t>55</a:t>
            </a:fld>
            <a:endParaRPr lang="el-GR"/>
          </a:p>
        </p:txBody>
      </p:sp>
      <p:sp>
        <p:nvSpPr>
          <p:cNvPr id="60421" name="Text Box 5"/>
          <p:cNvSpPr txBox="1">
            <a:spLocks noChangeArrowheads="1"/>
          </p:cNvSpPr>
          <p:nvPr/>
        </p:nvSpPr>
        <p:spPr bwMode="auto">
          <a:xfrm>
            <a:off x="683568" y="549275"/>
            <a:ext cx="4103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Μη Μικροβιακές αλλοιώσεις:</a:t>
            </a:r>
            <a:endParaRPr lang="el-GR" altLang="el-GR" sz="2000" dirty="0">
              <a:solidFill>
                <a:schemeClr val="accent2"/>
              </a:solidFill>
            </a:endParaRPr>
          </a:p>
        </p:txBody>
      </p:sp>
      <p:sp>
        <p:nvSpPr>
          <p:cNvPr id="60422" name="Text Box 6"/>
          <p:cNvSpPr txBox="1">
            <a:spLocks noChangeArrowheads="1"/>
          </p:cNvSpPr>
          <p:nvPr/>
        </p:nvSpPr>
        <p:spPr bwMode="auto">
          <a:xfrm>
            <a:off x="467544" y="1125538"/>
            <a:ext cx="8136706"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u="sng" dirty="0">
                <a:solidFill>
                  <a:schemeClr val="accent2"/>
                </a:solidFill>
              </a:rPr>
              <a:t>Πάχυνση: </a:t>
            </a:r>
          </a:p>
          <a:p>
            <a:pPr eaLnBrk="1" hangingPunct="1"/>
            <a:endParaRPr lang="el-GR" altLang="el-GR" sz="2000" b="1" dirty="0">
              <a:solidFill>
                <a:schemeClr val="accent2"/>
              </a:solidFill>
            </a:endParaRPr>
          </a:p>
          <a:p>
            <a:pPr eaLnBrk="1" hangingPunct="1"/>
            <a:r>
              <a:rPr lang="el-GR" altLang="el-GR" sz="2000" dirty="0">
                <a:solidFill>
                  <a:schemeClr val="accent2"/>
                </a:solidFill>
              </a:rPr>
              <a:t>Είναι η </a:t>
            </a:r>
            <a:r>
              <a:rPr lang="el-GR" altLang="el-GR" sz="2000" b="1" dirty="0">
                <a:solidFill>
                  <a:schemeClr val="accent2"/>
                </a:solidFill>
              </a:rPr>
              <a:t>συχνότερη αλλοίωση</a:t>
            </a:r>
            <a:r>
              <a:rPr lang="el-GR" altLang="el-GR" sz="2000" dirty="0">
                <a:solidFill>
                  <a:schemeClr val="accent2"/>
                </a:solidFill>
              </a:rPr>
              <a:t> του σακχαρούχου γάλακτος και οφείλεται στην </a:t>
            </a:r>
            <a:r>
              <a:rPr lang="el-GR" altLang="el-GR" sz="2000" b="1" i="1" dirty="0">
                <a:solidFill>
                  <a:schemeClr val="accent2"/>
                </a:solidFill>
              </a:rPr>
              <a:t>αύξηση του ιξώδους σε τέτοιο βαθμό ώστε από παχύρευστο που είναι να μεταβάλλεται βαθμιαία σε μια συμπαγή μάζα</a:t>
            </a:r>
            <a:r>
              <a:rPr lang="el-GR" altLang="el-GR" sz="2000" dirty="0">
                <a:solidFill>
                  <a:schemeClr val="accent2"/>
                </a:solidFill>
              </a:rPr>
              <a:t>, </a:t>
            </a:r>
            <a:r>
              <a:rPr lang="el-GR" altLang="el-GR" sz="2000" b="1" i="1" dirty="0">
                <a:solidFill>
                  <a:schemeClr val="accent2"/>
                </a:solidFill>
              </a:rPr>
              <a:t>σκοτεινού χρώματος και αδιάλυτη στο νερό.</a:t>
            </a:r>
          </a:p>
          <a:p>
            <a:pPr eaLnBrk="1" hangingPunct="1"/>
            <a:endParaRPr lang="el-GR" altLang="el-GR" sz="2000" b="1" i="1" dirty="0">
              <a:solidFill>
                <a:schemeClr val="accent2"/>
              </a:solidFill>
            </a:endParaRPr>
          </a:p>
          <a:p>
            <a:pPr eaLnBrk="1" hangingPunct="1"/>
            <a:r>
              <a:rPr lang="el-GR" altLang="el-GR" sz="2000" dirty="0">
                <a:solidFill>
                  <a:schemeClr val="accent2"/>
                </a:solidFill>
              </a:rPr>
              <a:t> Μπορεί να προκληθεί από διάφορες αιτίες:</a:t>
            </a:r>
          </a:p>
        </p:txBody>
      </p:sp>
      <p:sp>
        <p:nvSpPr>
          <p:cNvPr id="425991" name="Text Box 7"/>
          <p:cNvSpPr txBox="1">
            <a:spLocks noChangeArrowheads="1"/>
          </p:cNvSpPr>
          <p:nvPr/>
        </p:nvSpPr>
        <p:spPr bwMode="auto">
          <a:xfrm>
            <a:off x="467544" y="3860800"/>
            <a:ext cx="8208144" cy="2225675"/>
          </a:xfrm>
          <a:prstGeom prst="rect">
            <a:avLst/>
          </a:prstGeom>
          <a:noFill/>
          <a:ln w="9525">
            <a:noFill/>
            <a:miter lim="800000"/>
            <a:headEnd/>
            <a:tailEnd/>
          </a:ln>
          <a:effectLst/>
        </p:spPr>
        <p:txBody>
          <a:bodyPr wrap="square">
            <a:spAutoFit/>
          </a:bodyPr>
          <a:lstStyle/>
          <a:p>
            <a:pPr>
              <a:buFontTx/>
              <a:buChar char="•"/>
              <a:defRPr/>
            </a:pPr>
            <a:r>
              <a:rPr lang="el-GR" sz="2000" b="1" i="1" dirty="0">
                <a:solidFill>
                  <a:schemeClr val="accent2"/>
                </a:solidFill>
                <a:effectLst>
                  <a:outerShdw blurRad="38100" dist="38100" dir="2700000" algn="tl">
                    <a:srgbClr val="C0C0C0"/>
                  </a:outerShdw>
                </a:effectLst>
              </a:rPr>
              <a:t>Σύσταση του γάλακτος:</a:t>
            </a:r>
            <a:r>
              <a:rPr lang="el-GR" sz="2000" dirty="0">
                <a:solidFill>
                  <a:schemeClr val="accent2"/>
                </a:solidFill>
              </a:rPr>
              <a:t> </a:t>
            </a:r>
          </a:p>
          <a:p>
            <a:pPr>
              <a:defRPr/>
            </a:pPr>
            <a:endParaRPr lang="el-GR" sz="2000" dirty="0">
              <a:solidFill>
                <a:schemeClr val="accent2"/>
              </a:solidFill>
            </a:endParaRPr>
          </a:p>
          <a:p>
            <a:pPr>
              <a:defRPr/>
            </a:pPr>
            <a:r>
              <a:rPr lang="el-GR" sz="2000" dirty="0">
                <a:solidFill>
                  <a:schemeClr val="accent2"/>
                </a:solidFill>
              </a:rPr>
              <a:t>διακυμάνσεις στη χημική σύσταση του γάλακτος επηρεάζουν τη σταθερότητα των πρωτεϊνών. Το γάλα της άνοιξης και του φθινοπώρου έχει </a:t>
            </a:r>
            <a:r>
              <a:rPr lang="el-GR" sz="2000" b="1" dirty="0">
                <a:solidFill>
                  <a:schemeClr val="accent2"/>
                </a:solidFill>
              </a:rPr>
              <a:t>μειωμένη σταθερότητα</a:t>
            </a:r>
            <a:r>
              <a:rPr lang="el-GR" sz="2000" dirty="0">
                <a:solidFill>
                  <a:schemeClr val="accent2"/>
                </a:solidFill>
              </a:rPr>
              <a:t> και αυτό οφείλεται κυρίως σε διαταραχή της ισορροπίας των αλάτων ασβεστίου και μαγνησίου προς τα φωσφορικά και κιτρικά άλατα. </a:t>
            </a: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969135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33C7E504-A87D-4067-B2E6-491FE0F7917B}" type="slidenum">
              <a:rPr lang="el-GR"/>
              <a:pPr>
                <a:defRPr/>
              </a:pPr>
              <a:t>56</a:t>
            </a:fld>
            <a:endParaRPr lang="el-GR"/>
          </a:p>
        </p:txBody>
      </p:sp>
      <p:sp>
        <p:nvSpPr>
          <p:cNvPr id="427013" name="Text Box 5"/>
          <p:cNvSpPr txBox="1">
            <a:spLocks noChangeArrowheads="1"/>
          </p:cNvSpPr>
          <p:nvPr/>
        </p:nvSpPr>
        <p:spPr bwMode="auto">
          <a:xfrm>
            <a:off x="539552" y="966267"/>
            <a:ext cx="8136136" cy="1311275"/>
          </a:xfrm>
          <a:prstGeom prst="rect">
            <a:avLst/>
          </a:prstGeom>
          <a:noFill/>
          <a:ln w="9525">
            <a:noFill/>
            <a:miter lim="800000"/>
            <a:headEnd/>
            <a:tailEnd/>
          </a:ln>
          <a:effectLst/>
        </p:spPr>
        <p:txBody>
          <a:bodyPr wrap="square">
            <a:spAutoFit/>
          </a:bodyPr>
          <a:lstStyle/>
          <a:p>
            <a:pPr>
              <a:buFontTx/>
              <a:buChar char="•"/>
              <a:defRPr/>
            </a:pPr>
            <a:r>
              <a:rPr lang="el-GR" sz="2000" b="1" i="1" dirty="0">
                <a:solidFill>
                  <a:schemeClr val="accent2"/>
                </a:solidFill>
                <a:effectLst>
                  <a:outerShdw blurRad="38100" dist="38100" dir="2700000" algn="tl">
                    <a:srgbClr val="C0C0C0"/>
                  </a:outerShdw>
                </a:effectLst>
              </a:rPr>
              <a:t>Η περιεκτικότητα σε στερεά άνευ λίπους (ΣΥΑΛ):</a:t>
            </a:r>
          </a:p>
          <a:p>
            <a:pPr>
              <a:defRPr/>
            </a:pPr>
            <a:endParaRPr lang="el-GR" sz="2000" b="1" dirty="0">
              <a:solidFill>
                <a:schemeClr val="accent2"/>
              </a:solidFill>
            </a:endParaRPr>
          </a:p>
          <a:p>
            <a:pPr>
              <a:defRPr/>
            </a:pPr>
            <a:r>
              <a:rPr lang="el-GR" sz="2000" dirty="0">
                <a:solidFill>
                  <a:schemeClr val="accent2"/>
                </a:solidFill>
              </a:rPr>
              <a:t> εάν η συμπύκνωση είναι μεγάλη και η περιεκτικότητα σε ΣΥΑΛ υψηλή το προϊόν έχει τάση προς πάχυνση.</a:t>
            </a:r>
          </a:p>
        </p:txBody>
      </p:sp>
      <p:sp>
        <p:nvSpPr>
          <p:cNvPr id="427014" name="Text Box 6"/>
          <p:cNvSpPr txBox="1">
            <a:spLocks noChangeArrowheads="1"/>
          </p:cNvSpPr>
          <p:nvPr/>
        </p:nvSpPr>
        <p:spPr bwMode="auto">
          <a:xfrm>
            <a:off x="539552" y="3053829"/>
            <a:ext cx="8136136" cy="1311275"/>
          </a:xfrm>
          <a:prstGeom prst="rect">
            <a:avLst/>
          </a:prstGeom>
          <a:noFill/>
          <a:ln w="9525">
            <a:noFill/>
            <a:miter lim="800000"/>
            <a:headEnd/>
            <a:tailEnd/>
          </a:ln>
          <a:effectLst/>
        </p:spPr>
        <p:txBody>
          <a:bodyPr wrap="square">
            <a:spAutoFit/>
          </a:bodyPr>
          <a:lstStyle/>
          <a:p>
            <a:pPr>
              <a:buFontTx/>
              <a:buChar char="•"/>
              <a:defRPr/>
            </a:pPr>
            <a:r>
              <a:rPr lang="el-GR" sz="2000" b="1" i="1" dirty="0">
                <a:solidFill>
                  <a:schemeClr val="accent2"/>
                </a:solidFill>
                <a:effectLst>
                  <a:outerShdw blurRad="38100" dist="38100" dir="2700000" algn="tl">
                    <a:srgbClr val="C0C0C0"/>
                  </a:outerShdw>
                </a:effectLst>
              </a:rPr>
              <a:t>Ο βαθμός προθέρμανσης:</a:t>
            </a:r>
            <a:r>
              <a:rPr lang="el-GR" sz="2000" dirty="0">
                <a:solidFill>
                  <a:schemeClr val="accent2"/>
                </a:solidFill>
              </a:rPr>
              <a:t> </a:t>
            </a:r>
          </a:p>
          <a:p>
            <a:pPr>
              <a:defRPr/>
            </a:pPr>
            <a:endParaRPr lang="el-GR" sz="2000" dirty="0">
              <a:solidFill>
                <a:schemeClr val="accent2"/>
              </a:solidFill>
            </a:endParaRPr>
          </a:p>
          <a:p>
            <a:pPr>
              <a:defRPr/>
            </a:pPr>
            <a:r>
              <a:rPr lang="el-GR" sz="2000" dirty="0">
                <a:solidFill>
                  <a:schemeClr val="accent2"/>
                </a:solidFill>
              </a:rPr>
              <a:t>η σωστή προθέρμανση του γάλακτος μειώνει τη τάση για πάχυνση, ενώ προσθήκη φωσφορικών αλάτων αποτρέπει την αλλοίωση.</a:t>
            </a: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1290705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0E2209E3-FE7D-4B68-A5D6-ED293FBF6CA6}" type="slidenum">
              <a:rPr lang="el-GR"/>
              <a:pPr>
                <a:defRPr/>
              </a:pPr>
              <a:t>57</a:t>
            </a:fld>
            <a:endParaRPr lang="el-GR"/>
          </a:p>
        </p:txBody>
      </p:sp>
      <p:sp>
        <p:nvSpPr>
          <p:cNvPr id="548870" name="Text Box 6"/>
          <p:cNvSpPr txBox="1">
            <a:spLocks noChangeArrowheads="1"/>
          </p:cNvSpPr>
          <p:nvPr/>
        </p:nvSpPr>
        <p:spPr bwMode="auto">
          <a:xfrm>
            <a:off x="467545" y="549275"/>
            <a:ext cx="8136706" cy="1616075"/>
          </a:xfrm>
          <a:prstGeom prst="rect">
            <a:avLst/>
          </a:prstGeom>
          <a:noFill/>
          <a:ln w="9525">
            <a:noFill/>
            <a:miter lim="800000"/>
            <a:headEnd/>
            <a:tailEnd/>
          </a:ln>
          <a:effectLst/>
        </p:spPr>
        <p:txBody>
          <a:bodyPr wrap="square">
            <a:spAutoFit/>
          </a:bodyPr>
          <a:lstStyle/>
          <a:p>
            <a:pPr>
              <a:defRPr/>
            </a:pPr>
            <a:r>
              <a:rPr lang="el-GR" sz="2000" b="1" u="sng" dirty="0">
                <a:solidFill>
                  <a:schemeClr val="accent2"/>
                </a:solidFill>
                <a:effectLst>
                  <a:outerShdw blurRad="38100" dist="38100" dir="2700000" algn="tl">
                    <a:srgbClr val="C0C0C0"/>
                  </a:outerShdw>
                </a:effectLst>
              </a:rPr>
              <a:t>Αμμώδης υφή:</a:t>
            </a:r>
          </a:p>
          <a:p>
            <a:pPr>
              <a:defRPr/>
            </a:pPr>
            <a:endParaRPr lang="el-GR" sz="2000" b="1" u="sng" dirty="0">
              <a:solidFill>
                <a:schemeClr val="accent2"/>
              </a:solidFill>
              <a:effectLst>
                <a:outerShdw blurRad="38100" dist="38100" dir="2700000" algn="tl">
                  <a:srgbClr val="C0C0C0"/>
                </a:outerShdw>
              </a:effectLst>
            </a:endParaRPr>
          </a:p>
          <a:p>
            <a:pPr>
              <a:defRPr/>
            </a:pPr>
            <a:r>
              <a:rPr lang="el-GR" sz="2000" dirty="0">
                <a:solidFill>
                  <a:schemeClr val="accent2"/>
                </a:solidFill>
              </a:rPr>
              <a:t>Οφείλεται σε ανώμαλη κρυστάλλωση της λακτόζης (</a:t>
            </a:r>
            <a:r>
              <a:rPr lang="el-GR" sz="2000" dirty="0" err="1">
                <a:solidFill>
                  <a:schemeClr val="accent2"/>
                </a:solidFill>
              </a:rPr>
              <a:t>μεγαλοκρυστάλλωση</a:t>
            </a:r>
            <a:r>
              <a:rPr lang="el-GR" sz="2000" dirty="0">
                <a:solidFill>
                  <a:schemeClr val="accent2"/>
                </a:solidFill>
              </a:rPr>
              <a:t>) ή σε κρυστάλλωση του σακχάρου που προστέθηκε όταν η αναλογία του υπερβεί το 65% στην υδάτινη φάση.</a:t>
            </a:r>
          </a:p>
        </p:txBody>
      </p:sp>
      <p:sp>
        <p:nvSpPr>
          <p:cNvPr id="548871" name="Text Box 7"/>
          <p:cNvSpPr txBox="1">
            <a:spLocks noChangeArrowheads="1"/>
          </p:cNvSpPr>
          <p:nvPr/>
        </p:nvSpPr>
        <p:spPr bwMode="auto">
          <a:xfrm>
            <a:off x="467545" y="2420938"/>
            <a:ext cx="5688780" cy="1616075"/>
          </a:xfrm>
          <a:prstGeom prst="rect">
            <a:avLst/>
          </a:prstGeom>
          <a:noFill/>
          <a:ln w="9525">
            <a:noFill/>
            <a:miter lim="800000"/>
            <a:headEnd/>
            <a:tailEnd/>
          </a:ln>
          <a:effectLst/>
        </p:spPr>
        <p:txBody>
          <a:bodyPr wrap="square">
            <a:spAutoFit/>
          </a:bodyPr>
          <a:lstStyle/>
          <a:p>
            <a:pPr>
              <a:defRPr/>
            </a:pPr>
            <a:r>
              <a:rPr lang="el-GR" sz="2000" b="1" u="sng" dirty="0">
                <a:solidFill>
                  <a:schemeClr val="accent2"/>
                </a:solidFill>
                <a:effectLst>
                  <a:outerShdw blurRad="38100" dist="38100" dir="2700000" algn="tl">
                    <a:srgbClr val="C0C0C0"/>
                  </a:outerShdw>
                </a:effectLst>
              </a:rPr>
              <a:t>Καστανή χροιά:</a:t>
            </a:r>
          </a:p>
          <a:p>
            <a:pPr>
              <a:defRPr/>
            </a:pPr>
            <a:endParaRPr lang="el-GR" sz="2000" u="sng" dirty="0">
              <a:solidFill>
                <a:schemeClr val="accent2"/>
              </a:solidFill>
            </a:endParaRPr>
          </a:p>
          <a:p>
            <a:pPr>
              <a:defRPr/>
            </a:pPr>
            <a:r>
              <a:rPr lang="el-GR" sz="2000" dirty="0">
                <a:solidFill>
                  <a:schemeClr val="accent2"/>
                </a:solidFill>
              </a:rPr>
              <a:t>Συνήθως αναπτύσσεται κατά τη συντήρηση του προϊόντος σε θερμοκρασία &gt;30</a:t>
            </a:r>
            <a:r>
              <a:rPr lang="en-US" sz="2000" dirty="0">
                <a:solidFill>
                  <a:schemeClr val="accent2"/>
                </a:solidFill>
              </a:rPr>
              <a:t>°C</a:t>
            </a:r>
            <a:r>
              <a:rPr lang="el-GR" sz="2000" dirty="0">
                <a:solidFill>
                  <a:schemeClr val="accent2"/>
                </a:solidFill>
              </a:rPr>
              <a:t>. Εάν υπάρχει από την αρχή οφείλεται σε υπερθέρμανση.</a:t>
            </a:r>
          </a:p>
        </p:txBody>
      </p:sp>
      <p:sp>
        <p:nvSpPr>
          <p:cNvPr id="548872" name="Text Box 8"/>
          <p:cNvSpPr txBox="1">
            <a:spLocks noChangeArrowheads="1"/>
          </p:cNvSpPr>
          <p:nvPr/>
        </p:nvSpPr>
        <p:spPr bwMode="auto">
          <a:xfrm>
            <a:off x="531861" y="4581128"/>
            <a:ext cx="8089901" cy="1311275"/>
          </a:xfrm>
          <a:prstGeom prst="rect">
            <a:avLst/>
          </a:prstGeom>
          <a:noFill/>
          <a:ln w="9525">
            <a:noFill/>
            <a:miter lim="800000"/>
            <a:headEnd/>
            <a:tailEnd/>
          </a:ln>
          <a:effectLst/>
        </p:spPr>
        <p:txBody>
          <a:bodyPr wrap="square">
            <a:spAutoFit/>
          </a:bodyPr>
          <a:lstStyle/>
          <a:p>
            <a:pPr>
              <a:defRPr/>
            </a:pPr>
            <a:r>
              <a:rPr lang="el-GR" sz="2000" b="1" u="sng" dirty="0">
                <a:solidFill>
                  <a:schemeClr val="accent2"/>
                </a:solidFill>
                <a:effectLst>
                  <a:outerShdw blurRad="38100" dist="38100" dir="2700000" algn="tl">
                    <a:srgbClr val="C0C0C0"/>
                  </a:outerShdw>
                </a:effectLst>
              </a:rPr>
              <a:t>Διαχωρισμός λίπους</a:t>
            </a:r>
            <a:r>
              <a:rPr lang="el-GR" sz="2000" u="sng" dirty="0">
                <a:solidFill>
                  <a:schemeClr val="accent2"/>
                </a:solidFill>
              </a:rPr>
              <a:t>:</a:t>
            </a:r>
          </a:p>
          <a:p>
            <a:pPr>
              <a:defRPr/>
            </a:pPr>
            <a:endParaRPr lang="el-GR" sz="2000" u="sng" dirty="0">
              <a:solidFill>
                <a:schemeClr val="accent2"/>
              </a:solidFill>
            </a:endParaRPr>
          </a:p>
          <a:p>
            <a:pPr>
              <a:defRPr/>
            </a:pPr>
            <a:r>
              <a:rPr lang="el-GR" sz="2000" dirty="0">
                <a:solidFill>
                  <a:schemeClr val="accent2"/>
                </a:solidFill>
              </a:rPr>
              <a:t>Όπως και στο εβαπορέ οφείλεται σε όχι καλή </a:t>
            </a:r>
            <a:r>
              <a:rPr lang="el-GR" sz="2000" dirty="0" err="1">
                <a:solidFill>
                  <a:schemeClr val="accent2"/>
                </a:solidFill>
              </a:rPr>
              <a:t>ομογενοποίηση</a:t>
            </a:r>
            <a:r>
              <a:rPr lang="el-GR" sz="2000" dirty="0">
                <a:solidFill>
                  <a:schemeClr val="accent2"/>
                </a:solidFill>
              </a:rPr>
              <a:t> (μεγάλο μέγεθος </a:t>
            </a:r>
            <a:r>
              <a:rPr lang="el-GR" sz="2000" dirty="0" err="1">
                <a:solidFill>
                  <a:schemeClr val="accent2"/>
                </a:solidFill>
              </a:rPr>
              <a:t>λιποσφαιρίων</a:t>
            </a:r>
            <a:r>
              <a:rPr lang="el-GR" sz="2000" dirty="0">
                <a:solidFill>
                  <a:schemeClr val="accent2"/>
                </a:solidFill>
              </a:rPr>
              <a:t>) ή σε μείωση του ιξώδους κατά τη συντήρηση.</a:t>
            </a:r>
          </a:p>
        </p:txBody>
      </p:sp>
      <p:pic>
        <p:nvPicPr>
          <p:cNvPr id="6247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955" y="2486025"/>
            <a:ext cx="244792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812792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08F5D05-CC7C-4F8F-90B7-E471A84DF7BD}" type="slidenum">
              <a:rPr lang="el-GR"/>
              <a:pPr>
                <a:defRPr/>
              </a:pPr>
              <a:t>58</a:t>
            </a:fld>
            <a:endParaRPr lang="el-GR"/>
          </a:p>
        </p:txBody>
      </p:sp>
      <p:sp>
        <p:nvSpPr>
          <p:cNvPr id="467973" name="Text Box 5"/>
          <p:cNvSpPr txBox="1">
            <a:spLocks noChangeArrowheads="1"/>
          </p:cNvSpPr>
          <p:nvPr/>
        </p:nvSpPr>
        <p:spPr bwMode="auto">
          <a:xfrm>
            <a:off x="1258888" y="2133600"/>
            <a:ext cx="6913562" cy="946150"/>
          </a:xfrm>
          <a:prstGeom prst="rect">
            <a:avLst/>
          </a:prstGeom>
          <a:noFill/>
          <a:ln w="9525">
            <a:noFill/>
            <a:miter lim="800000"/>
            <a:headEnd/>
            <a:tailEnd/>
          </a:ln>
          <a:effectLst/>
        </p:spPr>
        <p:txBody>
          <a:bodyPr>
            <a:spAutoFit/>
          </a:bodyPr>
          <a:lstStyle/>
          <a:p>
            <a:pPr algn="ctr">
              <a:defRPr/>
            </a:pPr>
            <a:r>
              <a:rPr lang="el-GR" sz="2800" b="1" dirty="0">
                <a:solidFill>
                  <a:schemeClr val="accent2"/>
                </a:solidFill>
                <a:effectLst>
                  <a:outerShdw blurRad="38100" dist="38100" dir="2700000" algn="tl">
                    <a:srgbClr val="C0C0C0"/>
                  </a:outerShdw>
                </a:effectLst>
              </a:rPr>
              <a:t>ΘΡΕΠΤΙΚΗ ΑΞΙΑ ΤΟΥ ΣΥΜΠΥΚΝΩΜΕΝΟΥ ΓΑΛΑΚΤΟΣ</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9538561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03F58C21-DCB2-44DE-B89D-C919B1CE88A0}" type="slidenum">
              <a:rPr lang="el-GR"/>
              <a:pPr>
                <a:defRPr/>
              </a:pPr>
              <a:t>59</a:t>
            </a:fld>
            <a:endParaRPr lang="el-GR"/>
          </a:p>
        </p:txBody>
      </p:sp>
      <p:sp>
        <p:nvSpPr>
          <p:cNvPr id="64517" name="Text Box 6"/>
          <p:cNvSpPr txBox="1">
            <a:spLocks noChangeArrowheads="1"/>
          </p:cNvSpPr>
          <p:nvPr/>
        </p:nvSpPr>
        <p:spPr bwMode="auto">
          <a:xfrm>
            <a:off x="623885" y="292100"/>
            <a:ext cx="717153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ΘΡΕΠΤΙΚΗ ΑΞΙΑ ΤΟΥ ΣΥΜΠΥΚΝΩΜΕΝΟΥ ΓΑΛΑΚΤΟΣ</a:t>
            </a:r>
          </a:p>
        </p:txBody>
      </p:sp>
      <p:sp>
        <p:nvSpPr>
          <p:cNvPr id="428039" name="Text Box 7"/>
          <p:cNvSpPr txBox="1">
            <a:spLocks noChangeArrowheads="1"/>
          </p:cNvSpPr>
          <p:nvPr/>
        </p:nvSpPr>
        <p:spPr bwMode="auto">
          <a:xfrm>
            <a:off x="539551" y="910610"/>
            <a:ext cx="8209162" cy="4985980"/>
          </a:xfrm>
          <a:prstGeom prst="rect">
            <a:avLst/>
          </a:prstGeom>
          <a:noFill/>
          <a:ln w="9525">
            <a:noFill/>
            <a:miter lim="800000"/>
            <a:headEnd/>
            <a:tailEnd/>
          </a:ln>
          <a:effectLst/>
        </p:spPr>
        <p:txBody>
          <a:bodyPr wrap="square">
            <a:spAutoFit/>
          </a:bodyPr>
          <a:lstStyle/>
          <a:p>
            <a:pPr>
              <a:defRPr/>
            </a:pPr>
            <a:r>
              <a:rPr lang="el-GR" sz="2000" dirty="0">
                <a:solidFill>
                  <a:schemeClr val="accent2"/>
                </a:solidFill>
              </a:rPr>
              <a:t>Το γάλα εβαπορέ λόγω της ισχυρής θερμικής επεξεργασίας παρουσιάζει μια </a:t>
            </a:r>
            <a:r>
              <a:rPr lang="el-GR" sz="2400" b="1" dirty="0">
                <a:solidFill>
                  <a:schemeClr val="accent2"/>
                </a:solidFill>
                <a:effectLst>
                  <a:outerShdw blurRad="38100" dist="38100" dir="2700000" algn="tl">
                    <a:srgbClr val="C0C0C0"/>
                  </a:outerShdw>
                </a:effectLst>
              </a:rPr>
              <a:t>απώλεια στις </a:t>
            </a:r>
            <a:r>
              <a:rPr lang="el-GR" sz="2400" b="1" dirty="0" err="1">
                <a:solidFill>
                  <a:schemeClr val="accent2"/>
                </a:solidFill>
                <a:effectLst>
                  <a:outerShdw blurRad="38100" dist="38100" dir="2700000" algn="tl">
                    <a:srgbClr val="C0C0C0"/>
                  </a:outerShdw>
                </a:effectLst>
              </a:rPr>
              <a:t>θερμοευαίσθητες</a:t>
            </a:r>
            <a:r>
              <a:rPr lang="el-GR" sz="2400" b="1" dirty="0">
                <a:solidFill>
                  <a:schemeClr val="accent2"/>
                </a:solidFill>
                <a:effectLst>
                  <a:outerShdw blurRad="38100" dist="38100" dir="2700000" algn="tl">
                    <a:srgbClr val="C0C0C0"/>
                  </a:outerShdw>
                </a:effectLst>
              </a:rPr>
              <a:t> βιταμίνες</a:t>
            </a:r>
            <a:r>
              <a:rPr lang="el-GR" sz="2000" dirty="0">
                <a:solidFill>
                  <a:schemeClr val="accent2"/>
                </a:solidFill>
              </a:rPr>
              <a:t>. </a:t>
            </a:r>
          </a:p>
          <a:p>
            <a:pPr>
              <a:defRPr/>
            </a:pPr>
            <a:endParaRPr lang="el-GR" sz="2000" dirty="0">
              <a:solidFill>
                <a:schemeClr val="accent2"/>
              </a:solidFill>
            </a:endParaRPr>
          </a:p>
          <a:p>
            <a:pPr>
              <a:defRPr/>
            </a:pPr>
            <a:r>
              <a:rPr lang="el-GR" sz="2000" dirty="0">
                <a:solidFill>
                  <a:schemeClr val="accent2"/>
                </a:solidFill>
              </a:rPr>
              <a:t>Η Β1 (θειαμίνη) καταστρέφεται κατά 20%. </a:t>
            </a:r>
            <a:endParaRPr lang="en-US" sz="2000" dirty="0">
              <a:solidFill>
                <a:schemeClr val="accent2"/>
              </a:solidFill>
            </a:endParaRPr>
          </a:p>
          <a:p>
            <a:pPr>
              <a:defRPr/>
            </a:pPr>
            <a:endParaRPr lang="en-US" sz="2000" dirty="0">
              <a:solidFill>
                <a:schemeClr val="accent2"/>
              </a:solidFill>
            </a:endParaRPr>
          </a:p>
          <a:p>
            <a:pPr>
              <a:defRPr/>
            </a:pPr>
            <a:r>
              <a:rPr lang="el-GR" sz="2000" dirty="0">
                <a:solidFill>
                  <a:schemeClr val="accent2"/>
                </a:solidFill>
              </a:rPr>
              <a:t>Η </a:t>
            </a:r>
            <a:r>
              <a:rPr lang="en-US" sz="2000" dirty="0">
                <a:solidFill>
                  <a:schemeClr val="accent2"/>
                </a:solidFill>
              </a:rPr>
              <a:t>C </a:t>
            </a:r>
            <a:r>
              <a:rPr lang="el-GR" sz="2000" dirty="0">
                <a:solidFill>
                  <a:schemeClr val="accent2"/>
                </a:solidFill>
              </a:rPr>
              <a:t>κατά 50-70%. </a:t>
            </a:r>
            <a:endParaRPr lang="en-US" sz="2000" dirty="0">
              <a:solidFill>
                <a:schemeClr val="accent2"/>
              </a:solidFill>
            </a:endParaRPr>
          </a:p>
          <a:p>
            <a:pPr>
              <a:defRPr/>
            </a:pPr>
            <a:endParaRPr lang="en-US" sz="2000" dirty="0">
              <a:solidFill>
                <a:schemeClr val="accent2"/>
              </a:solidFill>
            </a:endParaRPr>
          </a:p>
          <a:p>
            <a:pPr>
              <a:defRPr/>
            </a:pPr>
            <a:r>
              <a:rPr lang="el-GR" sz="2000" b="1" dirty="0">
                <a:solidFill>
                  <a:schemeClr val="accent2"/>
                </a:solidFill>
              </a:rPr>
              <a:t>Κατά την συντήρηση καταστρέφονται ακόμα περισσότερο</a:t>
            </a:r>
            <a:r>
              <a:rPr lang="el-GR" sz="2000" dirty="0">
                <a:solidFill>
                  <a:schemeClr val="accent2"/>
                </a:solidFill>
              </a:rPr>
              <a:t>. </a:t>
            </a:r>
          </a:p>
          <a:p>
            <a:pPr>
              <a:defRPr/>
            </a:pPr>
            <a:r>
              <a:rPr lang="el-GR" sz="2000" dirty="0">
                <a:solidFill>
                  <a:schemeClr val="accent2"/>
                </a:solidFill>
              </a:rPr>
              <a:t>Άρα το εβαπορέ ουσιαστικά δεν περιέχει </a:t>
            </a:r>
            <a:r>
              <a:rPr lang="en-US" sz="2000" dirty="0">
                <a:solidFill>
                  <a:schemeClr val="accent2"/>
                </a:solidFill>
              </a:rPr>
              <a:t>C, </a:t>
            </a:r>
            <a:r>
              <a:rPr lang="el-GR" sz="2000" dirty="0">
                <a:solidFill>
                  <a:schemeClr val="accent2"/>
                </a:solidFill>
              </a:rPr>
              <a:t>για αυτό σε ορισμένες χώρες επιτρέπεται η προσθήκη βιταμίνης </a:t>
            </a:r>
            <a:r>
              <a:rPr lang="en-US" sz="2000" dirty="0">
                <a:solidFill>
                  <a:schemeClr val="accent2"/>
                </a:solidFill>
              </a:rPr>
              <a:t>C </a:t>
            </a:r>
            <a:r>
              <a:rPr lang="el-GR" sz="2000" dirty="0">
                <a:solidFill>
                  <a:schemeClr val="accent2"/>
                </a:solidFill>
              </a:rPr>
              <a:t>σε αυτό το γάλα.</a:t>
            </a:r>
          </a:p>
          <a:p>
            <a:pPr>
              <a:defRPr/>
            </a:pPr>
            <a:endParaRPr lang="en-US" sz="2000" dirty="0">
              <a:solidFill>
                <a:schemeClr val="accent2"/>
              </a:solidFill>
            </a:endParaRPr>
          </a:p>
          <a:p>
            <a:pPr>
              <a:defRPr/>
            </a:pPr>
            <a:r>
              <a:rPr lang="el-GR" sz="2000" dirty="0">
                <a:solidFill>
                  <a:schemeClr val="accent2"/>
                </a:solidFill>
              </a:rPr>
              <a:t>Ορισμένοι ερευνητές παρατήρησαν και μερική καταστροφή της Β6.</a:t>
            </a:r>
          </a:p>
          <a:p>
            <a:pPr>
              <a:defRPr/>
            </a:pPr>
            <a:endParaRPr lang="en-US" sz="2000" dirty="0">
              <a:solidFill>
                <a:schemeClr val="accent2"/>
              </a:solidFill>
            </a:endParaRPr>
          </a:p>
          <a:p>
            <a:pPr>
              <a:defRPr/>
            </a:pPr>
            <a:r>
              <a:rPr lang="el-GR" sz="2000" dirty="0">
                <a:solidFill>
                  <a:schemeClr val="accent2"/>
                </a:solidFill>
              </a:rPr>
              <a:t>Χαμηλή περιεκτικότητα σε βιταμίνη </a:t>
            </a:r>
            <a:r>
              <a:rPr lang="en-US" sz="2000" dirty="0">
                <a:solidFill>
                  <a:schemeClr val="accent2"/>
                </a:solidFill>
              </a:rPr>
              <a:t>D.</a:t>
            </a:r>
            <a:endParaRPr lang="el-GR" sz="2000" dirty="0">
              <a:solidFill>
                <a:schemeClr val="accent2"/>
              </a:solidFill>
            </a:endParaRPr>
          </a:p>
          <a:p>
            <a:pPr>
              <a:defRPr/>
            </a:pPr>
            <a:endParaRPr lang="el-GR" sz="2000" dirty="0">
              <a:solidFill>
                <a:schemeClr val="accent2"/>
              </a:solidFill>
            </a:endParaRPr>
          </a:p>
          <a:p>
            <a:pPr>
              <a:defRPr/>
            </a:pPr>
            <a:endParaRPr lang="el-GR" sz="1400" dirty="0">
              <a:solidFill>
                <a:schemeClr val="accent2"/>
              </a:solidFill>
            </a:endParaRPr>
          </a:p>
        </p:txBody>
      </p:sp>
      <p:pic>
        <p:nvPicPr>
          <p:cNvPr id="6451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2" y="1629748"/>
            <a:ext cx="227171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4" y="2279035"/>
            <a:ext cx="962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4" y="4655523"/>
            <a:ext cx="251936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73832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73D3E98E-61B9-447E-9DE9-BD150D5E01B3}" type="slidenum">
              <a:rPr lang="el-GR"/>
              <a:pPr>
                <a:defRPr/>
              </a:pPr>
              <a:t>6</a:t>
            </a:fld>
            <a:endParaRPr lang="el-GR"/>
          </a:p>
        </p:txBody>
      </p:sp>
      <p:sp>
        <p:nvSpPr>
          <p:cNvPr id="11267" name="Rectangle 2"/>
          <p:cNvSpPr>
            <a:spLocks noGrp="1" noChangeArrowheads="1"/>
          </p:cNvSpPr>
          <p:nvPr>
            <p:ph type="title"/>
          </p:nvPr>
        </p:nvSpPr>
        <p:spPr>
          <a:xfrm>
            <a:off x="457200" y="116632"/>
            <a:ext cx="8229600" cy="1143000"/>
          </a:xfrm>
        </p:spPr>
        <p:txBody>
          <a:bodyPr>
            <a:normAutofit fontScale="90000"/>
          </a:bodyPr>
          <a:lstStyle/>
          <a:p>
            <a:pPr fontAlgn="auto">
              <a:spcAft>
                <a:spcPts val="0"/>
              </a:spcAft>
              <a:defRPr/>
            </a:pPr>
            <a:r>
              <a:rPr lang="el-GR" altLang="el-GR" dirty="0">
                <a:solidFill>
                  <a:schemeClr val="accent2"/>
                </a:solidFill>
              </a:rPr>
              <a:t>Συμπυκνωμένο γάλα ή γάλα μερικά </a:t>
            </a:r>
            <a:r>
              <a:rPr lang="el-GR" altLang="el-GR" dirty="0" smtClean="0">
                <a:solidFill>
                  <a:schemeClr val="accent2"/>
                </a:solidFill>
              </a:rPr>
              <a:t>αφυδατωμένο</a:t>
            </a:r>
            <a:endParaRPr lang="el-GR" dirty="0"/>
          </a:p>
        </p:txBody>
      </p:sp>
      <p:sp>
        <p:nvSpPr>
          <p:cNvPr id="141322" name="Rectangle 10"/>
          <p:cNvSpPr>
            <a:spLocks noChangeArrowheads="1"/>
          </p:cNvSpPr>
          <p:nvPr/>
        </p:nvSpPr>
        <p:spPr bwMode="auto">
          <a:xfrm>
            <a:off x="467543" y="1284288"/>
            <a:ext cx="8243813" cy="1015663"/>
          </a:xfrm>
          <a:prstGeom prst="rect">
            <a:avLst/>
          </a:prstGeom>
          <a:noFill/>
          <a:ln w="9525">
            <a:noFill/>
            <a:miter lim="800000"/>
            <a:headEnd/>
            <a:tailEnd/>
          </a:ln>
          <a:effectLst/>
        </p:spPr>
        <p:txBody>
          <a:bodyPr wrap="square">
            <a:spAutoFit/>
          </a:bodyPr>
          <a:lstStyle/>
          <a:p>
            <a:pPr>
              <a:defRPr/>
            </a:pPr>
            <a:r>
              <a:rPr lang="el-GR" sz="2000" dirty="0">
                <a:solidFill>
                  <a:schemeClr val="accent2"/>
                </a:solidFill>
              </a:rPr>
              <a:t>Συμπυκνωμένο γάλα είναι το προϊόν που </a:t>
            </a:r>
            <a:r>
              <a:rPr lang="el-GR" sz="2000" b="1" dirty="0">
                <a:solidFill>
                  <a:schemeClr val="accent2"/>
                </a:solidFill>
              </a:rPr>
              <a:t>προέρχεται από το πλήρες, μερικώς αποβουτυρωμένο ή αποβουτυρωμένο</a:t>
            </a:r>
            <a:r>
              <a:rPr lang="el-GR" sz="2000" dirty="0">
                <a:solidFill>
                  <a:schemeClr val="accent2"/>
                </a:solidFill>
              </a:rPr>
              <a:t> γάλα ύστερα από </a:t>
            </a:r>
            <a:r>
              <a:rPr lang="el-GR" sz="2000" b="1" u="sng" dirty="0">
                <a:solidFill>
                  <a:schemeClr val="accent2"/>
                </a:solidFill>
                <a:effectLst>
                  <a:outerShdw blurRad="38100" dist="38100" dir="2700000" algn="tl">
                    <a:srgbClr val="C0C0C0"/>
                  </a:outerShdw>
                </a:effectLst>
              </a:rPr>
              <a:t>εξάτμιση μέρους του νερού</a:t>
            </a:r>
            <a:r>
              <a:rPr lang="el-GR" sz="2000" dirty="0">
                <a:solidFill>
                  <a:schemeClr val="accent2"/>
                </a:solidFill>
              </a:rPr>
              <a:t> του και στο οποίο προστίθεται ή όχι σάκχαρο.</a:t>
            </a:r>
            <a:endParaRPr lang="el-GR" sz="2000" dirty="0"/>
          </a:p>
        </p:txBody>
      </p:sp>
      <p:sp>
        <p:nvSpPr>
          <p:cNvPr id="11270" name="Rectangle 11"/>
          <p:cNvSpPr>
            <a:spLocks noChangeArrowheads="1"/>
          </p:cNvSpPr>
          <p:nvPr/>
        </p:nvSpPr>
        <p:spPr bwMode="auto">
          <a:xfrm>
            <a:off x="467543" y="2323764"/>
            <a:ext cx="82438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smtClean="0">
                <a:solidFill>
                  <a:schemeClr val="accent2"/>
                </a:solidFill>
              </a:rPr>
              <a:t>Σκοπός:</a:t>
            </a:r>
          </a:p>
          <a:p>
            <a:pPr eaLnBrk="1" hangingPunct="1">
              <a:buFont typeface="Wingdings" pitchFamily="2" charset="2"/>
              <a:buChar char="ü"/>
            </a:pPr>
            <a:r>
              <a:rPr lang="el-GR" altLang="el-GR" sz="2000" dirty="0" smtClean="0">
                <a:solidFill>
                  <a:schemeClr val="accent2"/>
                </a:solidFill>
              </a:rPr>
              <a:t>Ελάττωση όγκου γάλακτος (λόγω εξάτμισης νερού)</a:t>
            </a:r>
          </a:p>
          <a:p>
            <a:pPr eaLnBrk="1" hangingPunct="1"/>
            <a:endParaRPr lang="el-GR" altLang="el-GR" sz="2000" dirty="0">
              <a:solidFill>
                <a:schemeClr val="accent2"/>
              </a:solidFill>
            </a:endParaRPr>
          </a:p>
          <a:p>
            <a:pPr eaLnBrk="1" hangingPunct="1"/>
            <a:endParaRPr lang="el-GR" altLang="el-GR" sz="2000" dirty="0">
              <a:solidFill>
                <a:schemeClr val="accent2"/>
              </a:solidFill>
            </a:endParaRP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Μείωση κόστους συσκευασίας</a:t>
            </a:r>
          </a:p>
          <a:p>
            <a:pPr eaLnBrk="1" hangingPunct="1">
              <a:buFontTx/>
              <a:buChar char="•"/>
            </a:pPr>
            <a:r>
              <a:rPr lang="el-GR" altLang="el-GR" sz="2000" dirty="0">
                <a:solidFill>
                  <a:schemeClr val="accent2"/>
                </a:solidFill>
              </a:rPr>
              <a:t>Μείωση κόστους μεταφοράς</a:t>
            </a:r>
          </a:p>
          <a:p>
            <a:pPr eaLnBrk="1" hangingPunct="1">
              <a:buFontTx/>
              <a:buChar char="•"/>
            </a:pPr>
            <a:r>
              <a:rPr lang="el-GR" altLang="el-GR" sz="2000" dirty="0">
                <a:solidFill>
                  <a:schemeClr val="accent2"/>
                </a:solidFill>
              </a:rPr>
              <a:t>Συντήρηση για μεγάλο χρονικό διάστημα αν συνδυαστεί με την αποστείρωση</a:t>
            </a:r>
          </a:p>
          <a:p>
            <a:pPr eaLnBrk="1" hangingPunct="1"/>
            <a:endParaRPr lang="el-GR" altLang="el-GR" sz="2000" dirty="0"/>
          </a:p>
        </p:txBody>
      </p:sp>
      <p:sp>
        <p:nvSpPr>
          <p:cNvPr id="11271" name="AutoShape 13"/>
          <p:cNvSpPr>
            <a:spLocks noChangeArrowheads="1"/>
          </p:cNvSpPr>
          <p:nvPr/>
        </p:nvSpPr>
        <p:spPr bwMode="auto">
          <a:xfrm>
            <a:off x="3203575" y="3139753"/>
            <a:ext cx="504825" cy="649287"/>
          </a:xfrm>
          <a:prstGeom prst="downArrow">
            <a:avLst>
              <a:gd name="adj1" fmla="val 50000"/>
              <a:gd name="adj2" fmla="val 32154"/>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grpSp>
        <p:nvGrpSpPr>
          <p:cNvPr id="11272" name="Group 20"/>
          <p:cNvGrpSpPr>
            <a:grpSpLocks/>
          </p:cNvGrpSpPr>
          <p:nvPr/>
        </p:nvGrpSpPr>
        <p:grpSpPr bwMode="auto">
          <a:xfrm>
            <a:off x="611188" y="5084763"/>
            <a:ext cx="8302625" cy="1189037"/>
            <a:chOff x="385" y="3203"/>
            <a:chExt cx="5251" cy="749"/>
          </a:xfrm>
        </p:grpSpPr>
        <p:sp>
          <p:nvSpPr>
            <p:cNvPr id="11273" name="Rectangle 14"/>
            <p:cNvSpPr>
              <a:spLocks noChangeArrowheads="1"/>
            </p:cNvSpPr>
            <p:nvPr/>
          </p:nvSpPr>
          <p:spPr bwMode="auto">
            <a:xfrm>
              <a:off x="385" y="3475"/>
              <a:ext cx="17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a:solidFill>
                    <a:schemeClr val="accent2"/>
                  </a:solidFill>
                </a:rPr>
                <a:t>Συμπυκνωμένο γάλα</a:t>
              </a:r>
            </a:p>
          </p:txBody>
        </p:sp>
        <p:sp>
          <p:nvSpPr>
            <p:cNvPr id="11274" name="AutoShape 15"/>
            <p:cNvSpPr>
              <a:spLocks/>
            </p:cNvSpPr>
            <p:nvPr/>
          </p:nvSpPr>
          <p:spPr bwMode="auto">
            <a:xfrm>
              <a:off x="2245" y="3294"/>
              <a:ext cx="46" cy="635"/>
            </a:xfrm>
            <a:prstGeom prst="leftBrace">
              <a:avLst>
                <a:gd name="adj1" fmla="val 115036"/>
                <a:gd name="adj2" fmla="val 50000"/>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1275" name="Rectangle 17"/>
            <p:cNvSpPr>
              <a:spLocks noChangeArrowheads="1"/>
            </p:cNvSpPr>
            <p:nvPr/>
          </p:nvSpPr>
          <p:spPr bwMode="auto">
            <a:xfrm>
              <a:off x="2336" y="3203"/>
              <a:ext cx="209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 Συμπυκνωμένο ή </a:t>
              </a:r>
              <a:r>
                <a:rPr lang="el-GR" altLang="el-GR" sz="2000" b="1">
                  <a:solidFill>
                    <a:schemeClr val="accent2"/>
                  </a:solidFill>
                </a:rPr>
                <a:t>εβαπορέ</a:t>
              </a:r>
            </a:p>
          </p:txBody>
        </p:sp>
        <p:sp>
          <p:nvSpPr>
            <p:cNvPr id="11276" name="Rectangle 18"/>
            <p:cNvSpPr>
              <a:spLocks noChangeArrowheads="1"/>
            </p:cNvSpPr>
            <p:nvPr/>
          </p:nvSpPr>
          <p:spPr bwMode="auto">
            <a:xfrm>
              <a:off x="2336" y="3702"/>
              <a:ext cx="3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Συμπυκνωμένο σακχαρούχο ή </a:t>
              </a:r>
              <a:r>
                <a:rPr lang="el-GR" altLang="el-GR" sz="2000" b="1">
                  <a:solidFill>
                    <a:schemeClr val="accent2"/>
                  </a:solidFill>
                </a:rPr>
                <a:t>σακχαρούχο</a:t>
              </a:r>
            </a:p>
          </p:txBody>
        </p:sp>
      </p:grpSp>
      <p:sp>
        <p:nvSpPr>
          <p:cNvPr id="13"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2324332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E108E2AA-89F8-45C0-9657-3008DCBCF679}" type="slidenum">
              <a:rPr lang="el-GR"/>
              <a:pPr>
                <a:defRPr/>
              </a:pPr>
              <a:t>60</a:t>
            </a:fld>
            <a:endParaRPr lang="el-GR"/>
          </a:p>
        </p:txBody>
      </p:sp>
      <p:sp>
        <p:nvSpPr>
          <p:cNvPr id="65541" name="Text Box 5"/>
          <p:cNvSpPr txBox="1">
            <a:spLocks noChangeArrowheads="1"/>
          </p:cNvSpPr>
          <p:nvPr/>
        </p:nvSpPr>
        <p:spPr bwMode="auto">
          <a:xfrm>
            <a:off x="467544" y="333375"/>
            <a:ext cx="82089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Η επίδραση στις πρωτεΐνες είναι πολύ μικρή</a:t>
            </a:r>
            <a:r>
              <a:rPr lang="el-GR" altLang="el-GR" sz="2000" dirty="0">
                <a:solidFill>
                  <a:schemeClr val="accent2"/>
                </a:solidFill>
              </a:rPr>
              <a:t>. </a:t>
            </a:r>
          </a:p>
          <a:p>
            <a:pPr eaLnBrk="1" hangingPunct="1"/>
            <a:endParaRPr lang="el-GR" altLang="el-GR" sz="2000" dirty="0">
              <a:solidFill>
                <a:schemeClr val="accent2"/>
              </a:solidFill>
            </a:endParaRPr>
          </a:p>
          <a:p>
            <a:pPr eaLnBrk="1" hangingPunct="1"/>
            <a:r>
              <a:rPr lang="el-GR" altLang="el-GR" sz="2000" dirty="0">
                <a:solidFill>
                  <a:schemeClr val="accent2"/>
                </a:solidFill>
              </a:rPr>
              <a:t>Συζητείται η καταστροφή της </a:t>
            </a:r>
            <a:r>
              <a:rPr lang="el-GR" altLang="el-GR" sz="2000" b="1" dirty="0" err="1">
                <a:solidFill>
                  <a:schemeClr val="accent2"/>
                </a:solidFill>
              </a:rPr>
              <a:t>λυσίνης</a:t>
            </a:r>
            <a:r>
              <a:rPr lang="el-GR" altLang="el-GR" sz="2000" dirty="0">
                <a:solidFill>
                  <a:schemeClr val="accent2"/>
                </a:solidFill>
              </a:rPr>
              <a:t> σε ποσοστό 10-20%, αλλά το γεγονός αντισταθμίζεται με την </a:t>
            </a:r>
            <a:r>
              <a:rPr lang="el-GR" altLang="el-GR" sz="2000" b="1" dirty="0">
                <a:solidFill>
                  <a:schemeClr val="accent2"/>
                </a:solidFill>
              </a:rPr>
              <a:t>αυξημένη </a:t>
            </a:r>
            <a:r>
              <a:rPr lang="el-GR" altLang="el-GR" sz="2000" b="1" dirty="0" err="1">
                <a:solidFill>
                  <a:schemeClr val="accent2"/>
                </a:solidFill>
              </a:rPr>
              <a:t>πεπτικότητα</a:t>
            </a:r>
            <a:r>
              <a:rPr lang="el-GR" altLang="el-GR" sz="2000" dirty="0">
                <a:solidFill>
                  <a:schemeClr val="accent2"/>
                </a:solidFill>
              </a:rPr>
              <a:t>.</a:t>
            </a:r>
          </a:p>
          <a:p>
            <a:pPr eaLnBrk="1" hangingPunct="1"/>
            <a:r>
              <a:rPr lang="el-GR" altLang="el-GR" sz="2000" dirty="0">
                <a:solidFill>
                  <a:schemeClr val="accent2"/>
                </a:solidFill>
              </a:rPr>
              <a:t>Το πήγμα του γάλακτος εβαπορέ στο στομάχι είναι μαλακό, σπογγώδες και </a:t>
            </a:r>
            <a:r>
              <a:rPr lang="el-GR" altLang="el-GR" sz="2000" dirty="0" err="1">
                <a:solidFill>
                  <a:schemeClr val="accent2"/>
                </a:solidFill>
              </a:rPr>
              <a:t>πέπτεται</a:t>
            </a:r>
            <a:r>
              <a:rPr lang="el-GR" altLang="el-GR" sz="2000" dirty="0">
                <a:solidFill>
                  <a:schemeClr val="accent2"/>
                </a:solidFill>
              </a:rPr>
              <a:t> εύκολα ακόμα και από βρέφη.</a:t>
            </a:r>
          </a:p>
          <a:p>
            <a:pPr eaLnBrk="1" hangingPunct="1"/>
            <a:endParaRPr lang="el-GR" altLang="el-GR" sz="1400" dirty="0">
              <a:solidFill>
                <a:schemeClr val="accent2"/>
              </a:solidFill>
            </a:endParaRPr>
          </a:p>
        </p:txBody>
      </p:sp>
      <p:sp>
        <p:nvSpPr>
          <p:cNvPr id="65542" name="Text Box 6"/>
          <p:cNvSpPr txBox="1">
            <a:spLocks noChangeArrowheads="1"/>
          </p:cNvSpPr>
          <p:nvPr/>
        </p:nvSpPr>
        <p:spPr bwMode="auto">
          <a:xfrm>
            <a:off x="467544" y="2276872"/>
            <a:ext cx="820891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εβαπορέ είναι τρόφιμο με </a:t>
            </a:r>
            <a:r>
              <a:rPr lang="el-GR" altLang="el-GR" sz="2000" b="1" dirty="0">
                <a:solidFill>
                  <a:schemeClr val="accent2"/>
                </a:solidFill>
              </a:rPr>
              <a:t>υψηλή θρεπτική αξία</a:t>
            </a:r>
            <a:r>
              <a:rPr lang="el-GR" altLang="el-GR" sz="2000" dirty="0">
                <a:solidFill>
                  <a:schemeClr val="accent2"/>
                </a:solidFill>
              </a:rPr>
              <a:t>, αλλά προκειμένου για αποκλειστική διατροφή πρέπει να είναι ενισχυμένο με βιταμίνες Β, </a:t>
            </a:r>
            <a:r>
              <a:rPr lang="en-US" altLang="el-GR" sz="2000" dirty="0">
                <a:solidFill>
                  <a:schemeClr val="accent2"/>
                </a:solidFill>
              </a:rPr>
              <a:t>C </a:t>
            </a:r>
            <a:r>
              <a:rPr lang="el-GR" altLang="el-GR" sz="2000" dirty="0">
                <a:solidFill>
                  <a:schemeClr val="accent2"/>
                </a:solidFill>
              </a:rPr>
              <a:t>και </a:t>
            </a:r>
            <a:r>
              <a:rPr lang="en-US" altLang="el-GR" sz="2000" dirty="0">
                <a:solidFill>
                  <a:schemeClr val="accent2"/>
                </a:solidFill>
              </a:rPr>
              <a:t>D</a:t>
            </a:r>
            <a:r>
              <a:rPr lang="el-GR" altLang="el-GR" sz="2000" dirty="0">
                <a:solidFill>
                  <a:schemeClr val="accent2"/>
                </a:solidFill>
              </a:rPr>
              <a:t>.</a:t>
            </a:r>
          </a:p>
          <a:p>
            <a:pPr eaLnBrk="1" hangingPunct="1"/>
            <a:endParaRPr lang="en-US" altLang="el-GR" sz="2000" dirty="0">
              <a:solidFill>
                <a:schemeClr val="accent2"/>
              </a:solidFill>
            </a:endParaRPr>
          </a:p>
          <a:p>
            <a:pPr eaLnBrk="1" hangingPunct="1"/>
            <a:r>
              <a:rPr lang="el-GR" altLang="el-GR" sz="2000" dirty="0">
                <a:solidFill>
                  <a:schemeClr val="accent2"/>
                </a:solidFill>
              </a:rPr>
              <a:t>Εάν έχει αποστειρωθεί με </a:t>
            </a:r>
            <a:r>
              <a:rPr lang="en-US" altLang="el-GR" sz="2000" dirty="0">
                <a:solidFill>
                  <a:schemeClr val="accent2"/>
                </a:solidFill>
              </a:rPr>
              <a:t>UHT </a:t>
            </a:r>
            <a:r>
              <a:rPr lang="el-GR" altLang="el-GR" sz="2000" dirty="0">
                <a:solidFill>
                  <a:schemeClr val="accent2"/>
                </a:solidFill>
              </a:rPr>
              <a:t>μέθοδο τότε έχει μικρότερη απώλεια στις βιταμίνες.</a:t>
            </a:r>
            <a:endParaRPr lang="en-US" altLang="el-GR" sz="2000" dirty="0">
              <a:solidFill>
                <a:schemeClr val="accent2"/>
              </a:solidFill>
            </a:endParaRPr>
          </a:p>
          <a:p>
            <a:pPr eaLnBrk="1" hangingPunct="1"/>
            <a:endParaRPr lang="el-GR" altLang="el-GR" sz="1400" dirty="0">
              <a:solidFill>
                <a:schemeClr val="accent2"/>
              </a:solidFill>
            </a:endParaRPr>
          </a:p>
        </p:txBody>
      </p:sp>
      <p:sp>
        <p:nvSpPr>
          <p:cNvPr id="65543" name="Text Box 7"/>
          <p:cNvSpPr txBox="1">
            <a:spLocks noChangeArrowheads="1"/>
          </p:cNvSpPr>
          <p:nvPr/>
        </p:nvSpPr>
        <p:spPr bwMode="auto">
          <a:xfrm>
            <a:off x="467545" y="4221163"/>
            <a:ext cx="82089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Το σακχαρούχο γάλα επειδή δεν υποβάλλεται σε υψηλή θερμική επεξεργασία </a:t>
            </a:r>
            <a:r>
              <a:rPr lang="el-GR" altLang="el-GR" sz="2000" b="1" dirty="0">
                <a:solidFill>
                  <a:schemeClr val="accent2"/>
                </a:solidFill>
              </a:rPr>
              <a:t>έχει την ίδια θρεπτική αξία με το παστεριωμένο</a:t>
            </a:r>
            <a:r>
              <a:rPr lang="el-GR" altLang="el-GR" sz="2000" dirty="0">
                <a:solidFill>
                  <a:schemeClr val="accent2"/>
                </a:solidFill>
              </a:rPr>
              <a:t> αλλά λόγω του σακχάρου έχει </a:t>
            </a:r>
            <a:r>
              <a:rPr lang="el-GR" altLang="el-GR" sz="2000" b="1" dirty="0">
                <a:solidFill>
                  <a:schemeClr val="accent2"/>
                </a:solidFill>
              </a:rPr>
              <a:t>μεγάλη θερμιδική αξία.</a:t>
            </a:r>
            <a:endParaRPr lang="en-US" altLang="el-GR" sz="2000" b="1" dirty="0">
              <a:solidFill>
                <a:schemeClr val="accent2"/>
              </a:solidFill>
            </a:endParaRPr>
          </a:p>
          <a:p>
            <a:pPr eaLnBrk="1" hangingPunct="1"/>
            <a:endParaRPr lang="el-GR" altLang="el-GR" sz="2000" b="1" dirty="0">
              <a:solidFill>
                <a:schemeClr val="accent2"/>
              </a:solidFill>
            </a:endParaRPr>
          </a:p>
          <a:p>
            <a:pPr eaLnBrk="1" hangingPunct="1"/>
            <a:r>
              <a:rPr lang="el-GR" altLang="el-GR" sz="2000" dirty="0">
                <a:solidFill>
                  <a:schemeClr val="accent2"/>
                </a:solidFill>
              </a:rPr>
              <a:t>Με την πάροδο του χρόνου χάνει μεγάλο μέρος από τις βιταμίνες Β1 και </a:t>
            </a:r>
            <a:r>
              <a:rPr lang="en-US" altLang="el-GR" sz="2000" dirty="0">
                <a:solidFill>
                  <a:schemeClr val="accent2"/>
                </a:solidFill>
              </a:rPr>
              <a:t>C </a:t>
            </a:r>
            <a:r>
              <a:rPr lang="el-GR" altLang="el-GR" sz="2000" dirty="0">
                <a:solidFill>
                  <a:schemeClr val="accent2"/>
                </a:solidFill>
              </a:rPr>
              <a:t>και αν η συντήρηση γίνει σε &gt;30</a:t>
            </a:r>
            <a:r>
              <a:rPr lang="en-US" altLang="el-GR" sz="2000" dirty="0">
                <a:solidFill>
                  <a:schemeClr val="accent2"/>
                </a:solidFill>
              </a:rPr>
              <a:t>°C</a:t>
            </a:r>
            <a:r>
              <a:rPr lang="el-GR" altLang="el-GR" sz="2000" dirty="0">
                <a:solidFill>
                  <a:schemeClr val="accent2"/>
                </a:solidFill>
              </a:rPr>
              <a:t> τις χάνει ακόμα πιο γρήγορα.</a:t>
            </a: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6551608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7970431-4122-43B5-9258-1AD806A82090}" type="slidenum">
              <a:rPr lang="el-GR"/>
              <a:pPr>
                <a:defRPr/>
              </a:pPr>
              <a:t>61</a:t>
            </a:fld>
            <a:endParaRPr lang="el-GR"/>
          </a:p>
        </p:txBody>
      </p:sp>
      <p:sp>
        <p:nvSpPr>
          <p:cNvPr id="465925" name="Text Box 5"/>
          <p:cNvSpPr txBox="1">
            <a:spLocks noChangeArrowheads="1"/>
          </p:cNvSpPr>
          <p:nvPr/>
        </p:nvSpPr>
        <p:spPr bwMode="auto">
          <a:xfrm>
            <a:off x="0" y="2060575"/>
            <a:ext cx="9144000" cy="946150"/>
          </a:xfrm>
          <a:prstGeom prst="rect">
            <a:avLst/>
          </a:prstGeom>
          <a:noFill/>
          <a:ln w="9525">
            <a:noFill/>
            <a:miter lim="800000"/>
            <a:headEnd/>
            <a:tailEnd/>
          </a:ln>
          <a:effectLst/>
        </p:spPr>
        <p:txBody>
          <a:bodyPr>
            <a:spAutoFit/>
          </a:bodyPr>
          <a:lstStyle/>
          <a:p>
            <a:pPr algn="ctr">
              <a:defRPr/>
            </a:pPr>
            <a:r>
              <a:rPr lang="el-GR" sz="2800" b="1" dirty="0">
                <a:solidFill>
                  <a:schemeClr val="accent2"/>
                </a:solidFill>
                <a:effectLst>
                  <a:outerShdw blurRad="38100" dist="38100" dir="2700000" algn="tl">
                    <a:srgbClr val="C0C0C0"/>
                  </a:outerShdw>
                </a:effectLst>
              </a:rPr>
              <a:t>ΠΟΙΟΤΙΚΟΣ &amp; ΕΡΓΑΣΤΗΡΙΑΚΟΣ </a:t>
            </a:r>
          </a:p>
          <a:p>
            <a:pPr algn="ctr">
              <a:defRPr/>
            </a:pPr>
            <a:r>
              <a:rPr lang="el-GR" sz="2800" b="1" dirty="0">
                <a:solidFill>
                  <a:schemeClr val="accent2"/>
                </a:solidFill>
                <a:effectLst>
                  <a:outerShdw blurRad="38100" dist="38100" dir="2700000" algn="tl">
                    <a:srgbClr val="C0C0C0"/>
                  </a:outerShdw>
                </a:effectLst>
              </a:rPr>
              <a:t>ΕΛΕΓΧΟΣ ΤΟΥ ΣΥΜΠΥΚΝΩΜΕΝΟΥ ΓΑΛΑΚΤΟΣ</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1678619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347F6649-6C16-411A-A717-B3412AE49ADD}" type="slidenum">
              <a:rPr lang="el-GR"/>
              <a:pPr>
                <a:defRPr/>
              </a:pPr>
              <a:t>62</a:t>
            </a:fld>
            <a:endParaRPr lang="el-GR"/>
          </a:p>
        </p:txBody>
      </p:sp>
      <p:sp>
        <p:nvSpPr>
          <p:cNvPr id="430086" name="Text Box 6"/>
          <p:cNvSpPr txBox="1">
            <a:spLocks noChangeArrowheads="1"/>
          </p:cNvSpPr>
          <p:nvPr/>
        </p:nvSpPr>
        <p:spPr bwMode="auto">
          <a:xfrm>
            <a:off x="755576" y="260349"/>
            <a:ext cx="6013450" cy="519113"/>
          </a:xfrm>
          <a:prstGeom prst="rect">
            <a:avLst/>
          </a:prstGeom>
          <a:noFill/>
          <a:ln w="9525">
            <a:noFill/>
            <a:miter lim="800000"/>
            <a:headEnd/>
            <a:tailEnd/>
          </a:ln>
          <a:effectLst/>
        </p:spPr>
        <p:txBody>
          <a:bodyPr>
            <a:spAutoFit/>
          </a:bodyPr>
          <a:lstStyle/>
          <a:p>
            <a:pPr>
              <a:defRPr/>
            </a:pPr>
            <a:r>
              <a:rPr lang="el-GR" sz="2800" b="1" dirty="0">
                <a:solidFill>
                  <a:schemeClr val="accent2"/>
                </a:solidFill>
                <a:effectLst>
                  <a:outerShdw blurRad="38100" dist="38100" dir="2700000" algn="tl">
                    <a:srgbClr val="C0C0C0"/>
                  </a:outerShdw>
                </a:effectLst>
              </a:rPr>
              <a:t>Μακροσκοπικός έλεγχος</a:t>
            </a:r>
          </a:p>
        </p:txBody>
      </p:sp>
      <p:sp>
        <p:nvSpPr>
          <p:cNvPr id="67590" name="Text Box 7"/>
          <p:cNvSpPr txBox="1">
            <a:spLocks noChangeArrowheads="1"/>
          </p:cNvSpPr>
          <p:nvPr/>
        </p:nvSpPr>
        <p:spPr bwMode="auto">
          <a:xfrm>
            <a:off x="467544" y="836712"/>
            <a:ext cx="816262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1.Οργανοληπτική εξέταση:</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r>
              <a:rPr lang="el-GR" altLang="el-GR" sz="2000" b="1" dirty="0">
                <a:solidFill>
                  <a:schemeClr val="accent2"/>
                </a:solidFill>
              </a:rPr>
              <a:t>ΣΥΝΑΡΜΟΓΕΣ:</a:t>
            </a:r>
          </a:p>
          <a:p>
            <a:pPr eaLnBrk="1" hangingPunct="1"/>
            <a:r>
              <a:rPr lang="el-GR" altLang="el-GR" sz="2000" dirty="0">
                <a:solidFill>
                  <a:schemeClr val="accent2"/>
                </a:solidFill>
              </a:rPr>
              <a:t>Τα κυτία επιθεωρούνται για ύπαρξη ατελειών στις </a:t>
            </a:r>
            <a:r>
              <a:rPr lang="el-GR" altLang="el-GR" sz="2000" b="1" dirty="0">
                <a:solidFill>
                  <a:schemeClr val="accent2"/>
                </a:solidFill>
              </a:rPr>
              <a:t>συναρμογές,</a:t>
            </a:r>
            <a:r>
              <a:rPr lang="el-GR" altLang="el-GR" sz="2000" dirty="0">
                <a:solidFill>
                  <a:schemeClr val="accent2"/>
                </a:solidFill>
              </a:rPr>
              <a:t> τυχόν διόγκωση ή εμφάνιση μηχανικών κακώσεων και οξειδώσεις (κυρίως κάτω από την ετικέτα).</a:t>
            </a:r>
          </a:p>
          <a:p>
            <a:pPr eaLnBrk="1" hangingPunct="1"/>
            <a:endParaRPr lang="el-GR" altLang="el-GR" sz="2000" dirty="0">
              <a:solidFill>
                <a:schemeClr val="accent2"/>
              </a:solidFill>
            </a:endParaRPr>
          </a:p>
          <a:p>
            <a:pPr eaLnBrk="1" hangingPunct="1"/>
            <a:r>
              <a:rPr lang="el-GR" altLang="el-GR" sz="2000" b="1" dirty="0">
                <a:solidFill>
                  <a:schemeClr val="accent2"/>
                </a:solidFill>
              </a:rPr>
              <a:t>ΔΟΚΙΜΗ ΠΑΦΛΑΣΜΟΥ:</a:t>
            </a:r>
          </a:p>
          <a:p>
            <a:pPr eaLnBrk="1" hangingPunct="1"/>
            <a:r>
              <a:rPr lang="el-GR" altLang="el-GR" sz="2000" dirty="0">
                <a:solidFill>
                  <a:schemeClr val="accent2"/>
                </a:solidFill>
              </a:rPr>
              <a:t>Στο εβαπορέ γίνεται η </a:t>
            </a:r>
            <a:r>
              <a:rPr lang="el-GR" altLang="el-GR" sz="2000" b="1" dirty="0">
                <a:solidFill>
                  <a:schemeClr val="accent2"/>
                </a:solidFill>
              </a:rPr>
              <a:t>δοκιμή του παφλασμού</a:t>
            </a:r>
            <a:r>
              <a:rPr lang="el-GR" altLang="el-GR" sz="2000" dirty="0">
                <a:solidFill>
                  <a:schemeClr val="accent2"/>
                </a:solidFill>
              </a:rPr>
              <a:t>, που μας πληροφορεί για τυχόν πήξη, ενώ αντίθετα στο σακχαρούχο η ύπαρξη παφλασμού υποδηλώνει αλλοίωση. </a:t>
            </a:r>
          </a:p>
        </p:txBody>
      </p:sp>
      <p:grpSp>
        <p:nvGrpSpPr>
          <p:cNvPr id="67591" name="Group 8"/>
          <p:cNvGrpSpPr>
            <a:grpSpLocks/>
          </p:cNvGrpSpPr>
          <p:nvPr/>
        </p:nvGrpSpPr>
        <p:grpSpPr bwMode="auto">
          <a:xfrm>
            <a:off x="6078760" y="4102997"/>
            <a:ext cx="2294451" cy="1526278"/>
            <a:chOff x="336" y="1200"/>
            <a:chExt cx="2208" cy="2208"/>
          </a:xfrm>
        </p:grpSpPr>
        <p:pic>
          <p:nvPicPr>
            <p:cNvPr id="6759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 y="1200"/>
              <a:ext cx="2208"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5" name="Rectangle 10"/>
            <p:cNvSpPr>
              <a:spLocks noChangeArrowheads="1"/>
            </p:cNvSpPr>
            <p:nvPr/>
          </p:nvSpPr>
          <p:spPr bwMode="auto">
            <a:xfrm>
              <a:off x="1920" y="2304"/>
              <a:ext cx="96" cy="96"/>
            </a:xfrm>
            <a:prstGeom prst="rect">
              <a:avLst/>
            </a:prstGeom>
            <a:solidFill>
              <a:srgbClr val="F9FB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67596" name="Rectangle 11"/>
            <p:cNvSpPr>
              <a:spLocks noChangeArrowheads="1"/>
            </p:cNvSpPr>
            <p:nvPr/>
          </p:nvSpPr>
          <p:spPr bwMode="auto">
            <a:xfrm>
              <a:off x="1506" y="2976"/>
              <a:ext cx="96" cy="96"/>
            </a:xfrm>
            <a:prstGeom prst="rect">
              <a:avLst/>
            </a:prstGeom>
            <a:solidFill>
              <a:srgbClr val="F9FB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67597" name="Rectangle 12"/>
            <p:cNvSpPr>
              <a:spLocks noChangeArrowheads="1"/>
            </p:cNvSpPr>
            <p:nvPr/>
          </p:nvSpPr>
          <p:spPr bwMode="auto">
            <a:xfrm>
              <a:off x="2044" y="2822"/>
              <a:ext cx="96" cy="96"/>
            </a:xfrm>
            <a:prstGeom prst="rect">
              <a:avLst/>
            </a:prstGeom>
            <a:solidFill>
              <a:srgbClr val="F9FB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grpSp>
      <p:sp>
        <p:nvSpPr>
          <p:cNvPr id="67592" name="Rectangle 13"/>
          <p:cNvSpPr>
            <a:spLocks noChangeArrowheads="1"/>
          </p:cNvSpPr>
          <p:nvPr/>
        </p:nvSpPr>
        <p:spPr bwMode="auto">
          <a:xfrm>
            <a:off x="467543" y="4441775"/>
            <a:ext cx="457276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ΧΡΩΜΑ:</a:t>
            </a:r>
            <a:r>
              <a:rPr lang="el-GR" altLang="el-GR" sz="2000" dirty="0">
                <a:solidFill>
                  <a:schemeClr val="accent2"/>
                </a:solidFill>
              </a:rPr>
              <a:t>	</a:t>
            </a:r>
          </a:p>
          <a:p>
            <a:pPr eaLnBrk="1" hangingPunct="1"/>
            <a:r>
              <a:rPr lang="el-GR" altLang="el-GR" sz="2000" dirty="0" err="1">
                <a:solidFill>
                  <a:schemeClr val="accent2"/>
                </a:solidFill>
              </a:rPr>
              <a:t>λευκωπό</a:t>
            </a:r>
            <a:r>
              <a:rPr lang="el-GR" altLang="el-GR" sz="2000" dirty="0">
                <a:solidFill>
                  <a:schemeClr val="accent2"/>
                </a:solidFill>
              </a:rPr>
              <a:t> έως ανοικτό </a:t>
            </a:r>
            <a:r>
              <a:rPr lang="el-GR" altLang="el-GR" sz="2000" dirty="0" err="1" smtClean="0">
                <a:solidFill>
                  <a:schemeClr val="accent2"/>
                </a:solidFill>
              </a:rPr>
              <a:t>λευκοκίτρινο</a:t>
            </a:r>
            <a:endParaRPr lang="el-GR" altLang="el-GR" sz="2000" dirty="0">
              <a:solidFill>
                <a:schemeClr val="accent2"/>
              </a:solidFill>
            </a:endParaRPr>
          </a:p>
          <a:p>
            <a:pPr eaLnBrk="1" hangingPunct="1"/>
            <a:r>
              <a:rPr lang="el-GR" altLang="el-GR" sz="2000" dirty="0">
                <a:solidFill>
                  <a:schemeClr val="accent2"/>
                </a:solidFill>
              </a:rPr>
              <a:t>Αντικειμενική εκτίμηση γίνεται με </a:t>
            </a:r>
          </a:p>
          <a:p>
            <a:pPr eaLnBrk="1" hangingPunct="1"/>
            <a:r>
              <a:rPr lang="el-GR" altLang="el-GR" sz="2000" dirty="0">
                <a:solidFill>
                  <a:schemeClr val="accent2"/>
                </a:solidFill>
              </a:rPr>
              <a:t>χρήση ειδικών πρότυπων χρωμάτων (</a:t>
            </a:r>
            <a:r>
              <a:rPr lang="el-GR" altLang="el-GR" sz="2000" dirty="0" err="1">
                <a:solidFill>
                  <a:schemeClr val="accent2"/>
                </a:solidFill>
              </a:rPr>
              <a:t>π.χ</a:t>
            </a:r>
            <a:r>
              <a:rPr lang="el-GR" altLang="el-GR" sz="2000" dirty="0">
                <a:solidFill>
                  <a:schemeClr val="accent2"/>
                </a:solidFill>
              </a:rPr>
              <a:t> δίσκοι </a:t>
            </a:r>
            <a:r>
              <a:rPr lang="en-US" altLang="el-GR" sz="2000" dirty="0">
                <a:solidFill>
                  <a:schemeClr val="accent2"/>
                </a:solidFill>
              </a:rPr>
              <a:t>Tintometer).</a:t>
            </a:r>
            <a:endParaRPr lang="el-GR" altLang="el-GR" sz="2000" dirty="0">
              <a:solidFill>
                <a:schemeClr val="accent2"/>
              </a:solidFill>
            </a:endParaRPr>
          </a:p>
        </p:txBody>
      </p:sp>
      <p:pic>
        <p:nvPicPr>
          <p:cNvPr id="6759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44950"/>
            <a:ext cx="16557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5412180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BB6A403-5BB3-4B42-BB0C-260B887DD4D4}" type="slidenum">
              <a:rPr lang="el-GR"/>
              <a:pPr>
                <a:defRPr/>
              </a:pPr>
              <a:t>63</a:t>
            </a:fld>
            <a:endParaRPr lang="el-GR"/>
          </a:p>
        </p:txBody>
      </p:sp>
      <p:sp>
        <p:nvSpPr>
          <p:cNvPr id="431109" name="Text Box 5"/>
          <p:cNvSpPr txBox="1">
            <a:spLocks noChangeArrowheads="1"/>
          </p:cNvSpPr>
          <p:nvPr/>
        </p:nvSpPr>
        <p:spPr bwMode="auto">
          <a:xfrm>
            <a:off x="467544" y="548680"/>
            <a:ext cx="8208912" cy="5170646"/>
          </a:xfrm>
          <a:prstGeom prst="rect">
            <a:avLst/>
          </a:prstGeom>
          <a:noFill/>
          <a:ln w="9525">
            <a:noFill/>
            <a:miter lim="800000"/>
            <a:headEnd/>
            <a:tailEnd/>
          </a:ln>
          <a:effectLst/>
        </p:spPr>
        <p:txBody>
          <a:bodyPr wrap="square">
            <a:spAutoFit/>
          </a:bodyPr>
          <a:lstStyle/>
          <a:p>
            <a:pPr>
              <a:defRPr/>
            </a:pPr>
            <a:r>
              <a:rPr lang="el-GR" sz="2000" b="1" dirty="0" smtClean="0">
                <a:solidFill>
                  <a:schemeClr val="accent2"/>
                </a:solidFill>
              </a:rPr>
              <a:t>ΣΥΣΤΑΣΗ</a:t>
            </a:r>
            <a:endParaRPr lang="el-GR" sz="2000" dirty="0">
              <a:solidFill>
                <a:schemeClr val="accent2"/>
              </a:solidFill>
            </a:endParaRPr>
          </a:p>
          <a:p>
            <a:pPr>
              <a:defRPr/>
            </a:pPr>
            <a:r>
              <a:rPr lang="el-GR" sz="2000" dirty="0">
                <a:solidFill>
                  <a:schemeClr val="accent2"/>
                </a:solidFill>
              </a:rPr>
              <a:t>κατά προσέγγιση από το </a:t>
            </a:r>
            <a:r>
              <a:rPr lang="el-GR" sz="2000" b="1" dirty="0">
                <a:solidFill>
                  <a:schemeClr val="accent2"/>
                </a:solidFill>
              </a:rPr>
              <a:t>βαθμό ρευστότητας</a:t>
            </a:r>
            <a:r>
              <a:rPr lang="el-GR" sz="2000" dirty="0">
                <a:solidFill>
                  <a:schemeClr val="accent2"/>
                </a:solidFill>
              </a:rPr>
              <a:t> που παρουσιάζει το προϊόν και η οποία είναι τελείως διαφορετική μεταξύ εβαπορέ και σακχαρούχου.</a:t>
            </a:r>
          </a:p>
          <a:p>
            <a:pPr>
              <a:defRPr/>
            </a:pPr>
            <a:r>
              <a:rPr lang="el-GR" sz="2000" dirty="0">
                <a:solidFill>
                  <a:schemeClr val="accent2"/>
                </a:solidFill>
              </a:rPr>
              <a:t>Με βάση τα παραπάνω η μακροσκοπική εξέταση είναι υποκειμενική και μόνο </a:t>
            </a:r>
            <a:r>
              <a:rPr lang="el-GR" sz="2000" b="1" dirty="0">
                <a:solidFill>
                  <a:schemeClr val="accent2"/>
                </a:solidFill>
                <a:effectLst>
                  <a:outerShdw blurRad="38100" dist="38100" dir="2700000" algn="tl">
                    <a:srgbClr val="C0C0C0"/>
                  </a:outerShdw>
                </a:effectLst>
              </a:rPr>
              <a:t>η μέτρηση του ιξώδους</a:t>
            </a:r>
            <a:r>
              <a:rPr lang="el-GR" sz="2000" dirty="0">
                <a:solidFill>
                  <a:schemeClr val="accent2"/>
                </a:solidFill>
              </a:rPr>
              <a:t> μπορεί να μας δώσει ακριβή πληροφόρηση</a:t>
            </a:r>
            <a:r>
              <a:rPr lang="el-GR" sz="2000" dirty="0" smtClean="0">
                <a:solidFill>
                  <a:schemeClr val="accent2"/>
                </a:solidFill>
              </a:rPr>
              <a:t>.</a:t>
            </a:r>
            <a:endParaRPr lang="el-GR" sz="2000" dirty="0">
              <a:solidFill>
                <a:schemeClr val="accent2"/>
              </a:solidFill>
            </a:endParaRPr>
          </a:p>
          <a:p>
            <a:pPr>
              <a:defRPr/>
            </a:pPr>
            <a:r>
              <a:rPr lang="el-GR" dirty="0">
                <a:solidFill>
                  <a:schemeClr val="accent2"/>
                </a:solidFill>
              </a:rPr>
              <a:t>Το ιξώδες του εβαπορέ κυμαίνεται μεταξύ </a:t>
            </a:r>
            <a:r>
              <a:rPr lang="el-GR" b="1" dirty="0">
                <a:solidFill>
                  <a:schemeClr val="accent2"/>
                </a:solidFill>
              </a:rPr>
              <a:t>20-30</a:t>
            </a:r>
            <a:r>
              <a:rPr lang="en-US" b="1" dirty="0">
                <a:solidFill>
                  <a:schemeClr val="accent2"/>
                </a:solidFill>
              </a:rPr>
              <a:t>cp</a:t>
            </a:r>
            <a:r>
              <a:rPr lang="en-US" dirty="0">
                <a:solidFill>
                  <a:schemeClr val="accent2"/>
                </a:solidFill>
              </a:rPr>
              <a:t> </a:t>
            </a:r>
            <a:r>
              <a:rPr lang="el-GR" dirty="0">
                <a:solidFill>
                  <a:schemeClr val="accent2"/>
                </a:solidFill>
              </a:rPr>
              <a:t>και αυτό εξαρτάται κυρίως από το βαθμό θέρμανσης και τη συμπύκνωση (% στερεά). Το ιξώδες συνήθως αυξάνεται με το χρόνο συντήρησης.</a:t>
            </a:r>
          </a:p>
          <a:p>
            <a:pPr>
              <a:defRPr/>
            </a:pPr>
            <a:r>
              <a:rPr lang="el-GR" dirty="0">
                <a:solidFill>
                  <a:schemeClr val="accent2"/>
                </a:solidFill>
              </a:rPr>
              <a:t>Το φρέσκο σακχαρούχο έχει ιξώδες </a:t>
            </a:r>
            <a:r>
              <a:rPr lang="el-GR" b="1" dirty="0">
                <a:solidFill>
                  <a:schemeClr val="accent2"/>
                </a:solidFill>
              </a:rPr>
              <a:t>1500-3000</a:t>
            </a:r>
            <a:r>
              <a:rPr lang="en-US" b="1" dirty="0">
                <a:solidFill>
                  <a:schemeClr val="accent2"/>
                </a:solidFill>
              </a:rPr>
              <a:t>cp</a:t>
            </a:r>
            <a:r>
              <a:rPr lang="en-US" dirty="0">
                <a:solidFill>
                  <a:schemeClr val="accent2"/>
                </a:solidFill>
              </a:rPr>
              <a:t> </a:t>
            </a:r>
            <a:r>
              <a:rPr lang="el-GR" dirty="0">
                <a:solidFill>
                  <a:schemeClr val="accent2"/>
                </a:solidFill>
              </a:rPr>
              <a:t>και αυτό αυξάνεται μέχρι 10000</a:t>
            </a:r>
            <a:r>
              <a:rPr lang="en-US" dirty="0">
                <a:solidFill>
                  <a:schemeClr val="accent2"/>
                </a:solidFill>
              </a:rPr>
              <a:t>cp </a:t>
            </a:r>
            <a:r>
              <a:rPr lang="el-GR" dirty="0">
                <a:solidFill>
                  <a:schemeClr val="accent2"/>
                </a:solidFill>
              </a:rPr>
              <a:t>ύστερα από ορισμένο χρόνο συντήρησης</a:t>
            </a:r>
            <a:r>
              <a:rPr lang="el-GR" dirty="0" smtClean="0">
                <a:solidFill>
                  <a:schemeClr val="accent2"/>
                </a:solidFill>
              </a:rPr>
              <a:t>.</a:t>
            </a:r>
            <a:endParaRPr lang="el-GR" sz="2000" dirty="0">
              <a:solidFill>
                <a:schemeClr val="accent2"/>
              </a:solidFill>
            </a:endParaRPr>
          </a:p>
          <a:p>
            <a:pPr>
              <a:defRPr/>
            </a:pPr>
            <a:r>
              <a:rPr lang="el-GR" sz="2000" dirty="0">
                <a:solidFill>
                  <a:schemeClr val="accent2"/>
                </a:solidFill>
              </a:rPr>
              <a:t>Επίσης στο εβαπορέ γίνεται έλεγχος για </a:t>
            </a:r>
            <a:r>
              <a:rPr lang="el-GR" sz="2000" b="1" dirty="0">
                <a:solidFill>
                  <a:schemeClr val="accent2"/>
                </a:solidFill>
              </a:rPr>
              <a:t>ύπαρξη μικροπηγμάτων</a:t>
            </a:r>
            <a:r>
              <a:rPr lang="el-GR" sz="2000" dirty="0">
                <a:solidFill>
                  <a:schemeClr val="accent2"/>
                </a:solidFill>
              </a:rPr>
              <a:t> και στο σακχαρούχο για </a:t>
            </a:r>
            <a:r>
              <a:rPr lang="el-GR" sz="2000" b="1" dirty="0">
                <a:solidFill>
                  <a:schemeClr val="accent2"/>
                </a:solidFill>
              </a:rPr>
              <a:t>ανώμαλη κρυστάλλωση</a:t>
            </a:r>
            <a:r>
              <a:rPr lang="el-GR" sz="2000" dirty="0" smtClean="0">
                <a:solidFill>
                  <a:schemeClr val="accent2"/>
                </a:solidFill>
              </a:rPr>
              <a:t>.</a:t>
            </a:r>
            <a:endParaRPr lang="el-GR" sz="2000" dirty="0">
              <a:solidFill>
                <a:schemeClr val="accent2"/>
              </a:solidFill>
            </a:endParaRPr>
          </a:p>
          <a:p>
            <a:pPr>
              <a:defRPr/>
            </a:pPr>
            <a:r>
              <a:rPr lang="el-GR" sz="2000" b="1" dirty="0">
                <a:solidFill>
                  <a:schemeClr val="accent2"/>
                </a:solidFill>
                <a:effectLst>
                  <a:outerShdw blurRad="38100" dist="38100" dir="2700000" algn="tl">
                    <a:srgbClr val="C0C0C0"/>
                  </a:outerShdw>
                </a:effectLst>
              </a:rPr>
              <a:t>ΓΕΥΣΗ </a:t>
            </a:r>
          </a:p>
          <a:p>
            <a:pPr>
              <a:defRPr/>
            </a:pPr>
            <a:r>
              <a:rPr lang="el-GR" sz="2000" dirty="0">
                <a:solidFill>
                  <a:schemeClr val="accent2"/>
                </a:solidFill>
              </a:rPr>
              <a:t>εβαπορέ: ελαφρώς γλυκίζουσα </a:t>
            </a:r>
          </a:p>
          <a:p>
            <a:pPr>
              <a:defRPr/>
            </a:pPr>
            <a:r>
              <a:rPr lang="el-GR" sz="2000" dirty="0">
                <a:solidFill>
                  <a:schemeClr val="accent2"/>
                </a:solidFill>
              </a:rPr>
              <a:t>Σακχαρούχου: έντονα  γλυκεία</a:t>
            </a:r>
            <a:r>
              <a:rPr lang="el-GR" sz="2000" dirty="0" smtClean="0">
                <a:solidFill>
                  <a:schemeClr val="accent2"/>
                </a:solidFill>
              </a:rPr>
              <a:t>.</a:t>
            </a:r>
            <a:endParaRPr lang="el-GR" sz="2000" dirty="0">
              <a:solidFill>
                <a:schemeClr val="accent2"/>
              </a:solidFill>
            </a:endParaRPr>
          </a:p>
          <a:p>
            <a:pPr>
              <a:defRPr/>
            </a:pPr>
            <a:r>
              <a:rPr lang="el-GR" sz="2000" dirty="0">
                <a:solidFill>
                  <a:schemeClr val="accent2"/>
                </a:solidFill>
              </a:rPr>
              <a:t>Στο εβαπορέ συχνά εμφανίζεται η </a:t>
            </a:r>
            <a:r>
              <a:rPr lang="el-GR" sz="2000" b="1" dirty="0">
                <a:solidFill>
                  <a:schemeClr val="accent2"/>
                </a:solidFill>
              </a:rPr>
              <a:t>γεύση του </a:t>
            </a:r>
            <a:r>
              <a:rPr lang="en-US" sz="2000" b="1" dirty="0">
                <a:solidFill>
                  <a:schemeClr val="accent2"/>
                </a:solidFill>
              </a:rPr>
              <a:t>“</a:t>
            </a:r>
            <a:r>
              <a:rPr lang="el-GR" sz="2000" b="1" dirty="0">
                <a:solidFill>
                  <a:schemeClr val="accent2"/>
                </a:solidFill>
              </a:rPr>
              <a:t>βρασμού</a:t>
            </a:r>
            <a:r>
              <a:rPr lang="en-US" sz="2000" b="1" dirty="0">
                <a:solidFill>
                  <a:schemeClr val="accent2"/>
                </a:solidFill>
              </a:rPr>
              <a:t>”</a:t>
            </a:r>
            <a:r>
              <a:rPr lang="en-US" sz="2000" dirty="0">
                <a:solidFill>
                  <a:schemeClr val="accent2"/>
                </a:solidFill>
              </a:rPr>
              <a:t> </a:t>
            </a:r>
            <a:r>
              <a:rPr lang="el-GR" sz="2000" dirty="0">
                <a:solidFill>
                  <a:schemeClr val="accent2"/>
                </a:solidFill>
              </a:rPr>
              <a:t>λόγω της απελευθέρωσης των σουλφυδρυλίων κατά τη θέρμανση.</a:t>
            </a: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7923578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62E4155F-61A8-4EA9-A9E5-3673DFADC511}" type="slidenum">
              <a:rPr lang="el-GR"/>
              <a:pPr>
                <a:defRPr/>
              </a:pPr>
              <a:t>64</a:t>
            </a:fld>
            <a:endParaRPr lang="el-GR"/>
          </a:p>
        </p:txBody>
      </p:sp>
      <p:sp>
        <p:nvSpPr>
          <p:cNvPr id="432134" name="Text Box 6"/>
          <p:cNvSpPr txBox="1">
            <a:spLocks noChangeArrowheads="1"/>
          </p:cNvSpPr>
          <p:nvPr/>
        </p:nvSpPr>
        <p:spPr bwMode="auto">
          <a:xfrm>
            <a:off x="467544" y="188913"/>
            <a:ext cx="8352606" cy="830997"/>
          </a:xfrm>
          <a:prstGeom prst="rect">
            <a:avLst/>
          </a:prstGeom>
          <a:noFill/>
          <a:ln w="9525">
            <a:noFill/>
            <a:miter lim="800000"/>
            <a:headEnd/>
            <a:tailEnd/>
          </a:ln>
          <a:effectLst/>
        </p:spPr>
        <p:txBody>
          <a:bodyPr wrap="square">
            <a:spAutoFit/>
          </a:bodyPr>
          <a:lstStyle/>
          <a:p>
            <a:pPr>
              <a:defRPr/>
            </a:pPr>
            <a:r>
              <a:rPr lang="el-GR" sz="2400" b="1" dirty="0">
                <a:solidFill>
                  <a:schemeClr val="accent2"/>
                </a:solidFill>
                <a:effectLst>
                  <a:outerShdw blurRad="38100" dist="38100" dir="2700000" algn="tl">
                    <a:srgbClr val="C0C0C0"/>
                  </a:outerShdw>
                </a:effectLst>
              </a:rPr>
              <a:t>ΕΡΓΑΣΤΗΡΙΑΚΟΣ ΕΛΕΓΧΟΣ ΤΟΥ ΣΥΜΠΥΚΝΩΜΕΝΟΥ ΓΑΛΑΚΤΟΣ (ΕΒΑΠΟΡΕ ΚΑΙ</a:t>
            </a:r>
            <a:r>
              <a:rPr lang="el-GR" sz="2000" dirty="0">
                <a:solidFill>
                  <a:schemeClr val="accent2"/>
                </a:solidFill>
              </a:rPr>
              <a:t> </a:t>
            </a:r>
            <a:r>
              <a:rPr lang="el-GR" sz="2400" b="1" dirty="0">
                <a:solidFill>
                  <a:schemeClr val="accent2"/>
                </a:solidFill>
                <a:effectLst>
                  <a:outerShdw blurRad="38100" dist="38100" dir="2700000" algn="tl">
                    <a:srgbClr val="C0C0C0"/>
                  </a:outerShdw>
                </a:effectLst>
              </a:rPr>
              <a:t>ΣΑΚΧΑΡΟΥΧΟ)</a:t>
            </a:r>
          </a:p>
        </p:txBody>
      </p:sp>
      <p:sp>
        <p:nvSpPr>
          <p:cNvPr id="69638" name="Text Box 7"/>
          <p:cNvSpPr txBox="1">
            <a:spLocks noChangeArrowheads="1"/>
          </p:cNvSpPr>
          <p:nvPr/>
        </p:nvSpPr>
        <p:spPr bwMode="auto">
          <a:xfrm>
            <a:off x="467545" y="1212850"/>
            <a:ext cx="259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1. Χημικές εξετάσεις</a:t>
            </a:r>
          </a:p>
        </p:txBody>
      </p:sp>
      <p:sp>
        <p:nvSpPr>
          <p:cNvPr id="69639" name="Text Box 8"/>
          <p:cNvSpPr txBox="1">
            <a:spLocks noChangeArrowheads="1"/>
          </p:cNvSpPr>
          <p:nvPr/>
        </p:nvSpPr>
        <p:spPr bwMode="auto">
          <a:xfrm>
            <a:off x="467545" y="1695451"/>
            <a:ext cx="8208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Λίπος, στερεό υπόλειμμα, </a:t>
            </a:r>
            <a:r>
              <a:rPr lang="el-GR" altLang="el-GR" sz="2000" dirty="0" err="1">
                <a:solidFill>
                  <a:schemeClr val="accent2"/>
                </a:solidFill>
              </a:rPr>
              <a:t>σάκχαρη</a:t>
            </a:r>
            <a:endParaRPr lang="el-GR" altLang="el-GR" sz="2000" dirty="0">
              <a:solidFill>
                <a:schemeClr val="accent2"/>
              </a:solidFill>
            </a:endParaRPr>
          </a:p>
        </p:txBody>
      </p:sp>
      <p:sp>
        <p:nvSpPr>
          <p:cNvPr id="69640" name="Text Box 9"/>
          <p:cNvSpPr txBox="1">
            <a:spLocks noChangeArrowheads="1"/>
          </p:cNvSpPr>
          <p:nvPr/>
        </p:nvSpPr>
        <p:spPr bwMode="auto">
          <a:xfrm>
            <a:off x="467544" y="2311400"/>
            <a:ext cx="4932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2. Μικροβιολογικές εξετάσεις</a:t>
            </a:r>
          </a:p>
        </p:txBody>
      </p:sp>
      <p:sp>
        <p:nvSpPr>
          <p:cNvPr id="69641" name="Text Box 10"/>
          <p:cNvSpPr txBox="1">
            <a:spLocks noChangeArrowheads="1"/>
          </p:cNvSpPr>
          <p:nvPr/>
        </p:nvSpPr>
        <p:spPr bwMode="auto">
          <a:xfrm>
            <a:off x="467544" y="2708275"/>
            <a:ext cx="82089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u="sng" dirty="0">
                <a:solidFill>
                  <a:schemeClr val="accent2"/>
                </a:solidFill>
              </a:rPr>
              <a:t>Για το γάλα εβαπορέ: </a:t>
            </a:r>
            <a:r>
              <a:rPr lang="el-GR" altLang="el-GR" sz="2000" u="sng" dirty="0" smtClean="0">
                <a:solidFill>
                  <a:schemeClr val="accent2"/>
                </a:solidFill>
              </a:rPr>
              <a:t>Στείρο</a:t>
            </a:r>
            <a:endParaRPr lang="el-GR" altLang="el-GR" sz="2000" u="sng" dirty="0">
              <a:solidFill>
                <a:schemeClr val="accent2"/>
              </a:solidFill>
            </a:endParaRPr>
          </a:p>
          <a:p>
            <a:pPr eaLnBrk="1" hangingPunct="1"/>
            <a:r>
              <a:rPr lang="el-GR" altLang="el-GR" sz="2000" dirty="0">
                <a:solidFill>
                  <a:schemeClr val="accent2"/>
                </a:solidFill>
              </a:rPr>
              <a:t>Αυτό εκτιμάται ύστερα από </a:t>
            </a:r>
            <a:r>
              <a:rPr lang="el-GR" altLang="el-GR" sz="2000" b="1" dirty="0">
                <a:solidFill>
                  <a:schemeClr val="accent2"/>
                </a:solidFill>
              </a:rPr>
              <a:t>δοκιμαστική επώαση</a:t>
            </a:r>
            <a:r>
              <a:rPr lang="el-GR" altLang="el-GR" sz="2000" dirty="0">
                <a:solidFill>
                  <a:schemeClr val="accent2"/>
                </a:solidFill>
              </a:rPr>
              <a:t> ορισμένων κυτίων στους 30</a:t>
            </a:r>
            <a:r>
              <a:rPr lang="en-US" altLang="el-GR" sz="2000" dirty="0">
                <a:solidFill>
                  <a:schemeClr val="accent2"/>
                </a:solidFill>
              </a:rPr>
              <a:t>°C</a:t>
            </a:r>
            <a:r>
              <a:rPr lang="el-GR" altLang="el-GR" sz="2000" dirty="0">
                <a:solidFill>
                  <a:schemeClr val="accent2"/>
                </a:solidFill>
              </a:rPr>
              <a:t> για 14μέρες και άλλων στους 55</a:t>
            </a:r>
            <a:r>
              <a:rPr lang="en-US" altLang="el-GR" sz="2000" dirty="0">
                <a:solidFill>
                  <a:schemeClr val="accent2"/>
                </a:solidFill>
              </a:rPr>
              <a:t>°C</a:t>
            </a:r>
            <a:r>
              <a:rPr lang="el-GR" altLang="el-GR" sz="2000" dirty="0">
                <a:solidFill>
                  <a:schemeClr val="accent2"/>
                </a:solidFill>
              </a:rPr>
              <a:t> για 7μέρες.</a:t>
            </a:r>
          </a:p>
          <a:p>
            <a:pPr eaLnBrk="1" hangingPunct="1"/>
            <a:r>
              <a:rPr lang="el-GR" altLang="el-GR" sz="2000" dirty="0">
                <a:solidFill>
                  <a:schemeClr val="accent2"/>
                </a:solidFill>
              </a:rPr>
              <a:t>Μετά την επώαση τα κυτία δεν θα πρέπει να δείχνουν </a:t>
            </a:r>
            <a:r>
              <a:rPr lang="el-GR" altLang="el-GR" sz="2000" b="1" dirty="0">
                <a:solidFill>
                  <a:schemeClr val="accent2"/>
                </a:solidFill>
              </a:rPr>
              <a:t>σημάδια διόγκωσης</a:t>
            </a:r>
            <a:r>
              <a:rPr lang="el-GR" altLang="el-GR" sz="2000" dirty="0">
                <a:solidFill>
                  <a:schemeClr val="accent2"/>
                </a:solidFill>
              </a:rPr>
              <a:t>, η μικροβιολογική εξέταση θα πρέπει να είναι αρνητική, η οξύτητα και τα οργανοληπτικά χαρακτηριστικά δεν πρέπει να παρουσιάζουν καμία μεταβολή.</a:t>
            </a:r>
          </a:p>
        </p:txBody>
      </p:sp>
      <p:sp>
        <p:nvSpPr>
          <p:cNvPr id="69642" name="Text Box 11"/>
          <p:cNvSpPr txBox="1">
            <a:spLocks noChangeArrowheads="1"/>
          </p:cNvSpPr>
          <p:nvPr/>
        </p:nvSpPr>
        <p:spPr bwMode="auto">
          <a:xfrm>
            <a:off x="467544" y="5085184"/>
            <a:ext cx="82089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u="sng" dirty="0">
                <a:solidFill>
                  <a:schemeClr val="accent2"/>
                </a:solidFill>
              </a:rPr>
              <a:t>Για το σακχαρούχο γάλα: Δεν είναι στείρο</a:t>
            </a:r>
          </a:p>
          <a:p>
            <a:pPr eaLnBrk="1" hangingPunct="1"/>
            <a:r>
              <a:rPr lang="el-GR" altLang="el-GR" sz="2000" dirty="0" smtClean="0">
                <a:solidFill>
                  <a:schemeClr val="accent2"/>
                </a:solidFill>
              </a:rPr>
              <a:t>Η </a:t>
            </a:r>
            <a:r>
              <a:rPr lang="el-GR" altLang="el-GR" sz="2000" dirty="0">
                <a:solidFill>
                  <a:schemeClr val="accent2"/>
                </a:solidFill>
              </a:rPr>
              <a:t>συνήθης εξέταση γίνεται για την αρίθμηση της ΟΜΧ, των κολοβακτηριδίων, των ζυμών και των μυκήτων.</a:t>
            </a:r>
          </a:p>
        </p:txBody>
      </p:sp>
      <p:sp>
        <p:nvSpPr>
          <p:cNvPr id="11"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25181983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4DDD0631-E024-49CC-9FA0-BA5B14365B9F}" type="slidenum">
              <a:rPr lang="el-GR"/>
              <a:pPr>
                <a:defRPr/>
              </a:pPr>
              <a:t>7</a:t>
            </a:fld>
            <a:endParaRPr lang="el-GR" dirty="0"/>
          </a:p>
        </p:txBody>
      </p:sp>
      <p:sp>
        <p:nvSpPr>
          <p:cNvPr id="13317" name="Rectangle 19"/>
          <p:cNvSpPr>
            <a:spLocks noChangeArrowheads="1"/>
          </p:cNvSpPr>
          <p:nvPr/>
        </p:nvSpPr>
        <p:spPr bwMode="auto">
          <a:xfrm>
            <a:off x="467544" y="200006"/>
            <a:ext cx="8208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800" b="1" dirty="0" smtClean="0">
                <a:solidFill>
                  <a:schemeClr val="accent2"/>
                </a:solidFill>
              </a:rPr>
              <a:t>ΠΟΙΟΤΙΚΟΣ </a:t>
            </a:r>
            <a:r>
              <a:rPr lang="el-GR" altLang="el-GR" sz="2800" b="1" dirty="0">
                <a:solidFill>
                  <a:schemeClr val="accent2"/>
                </a:solidFill>
              </a:rPr>
              <a:t>ΕΛΕΓΧΟΣ ΤΟΥ ΝΩΠΟΥ ΓΑΛΑΚΤΟΣ</a:t>
            </a:r>
            <a:endParaRPr lang="el-GR" altLang="el-GR" sz="2800" b="1" dirty="0"/>
          </a:p>
        </p:txBody>
      </p:sp>
      <p:sp>
        <p:nvSpPr>
          <p:cNvPr id="13318" name="Rectangle 20"/>
          <p:cNvSpPr>
            <a:spLocks noChangeArrowheads="1"/>
          </p:cNvSpPr>
          <p:nvPr/>
        </p:nvSpPr>
        <p:spPr bwMode="auto">
          <a:xfrm>
            <a:off x="467544" y="1125538"/>
            <a:ext cx="8208144"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Ποιότητα εξίσου καλή με εκείνη του γάλακτος που προορίζεται να καταναλωθεί ως </a:t>
            </a:r>
            <a:r>
              <a:rPr lang="el-GR" altLang="el-GR" sz="2000" i="1" dirty="0">
                <a:solidFill>
                  <a:schemeClr val="accent2"/>
                </a:solidFill>
              </a:rPr>
              <a:t>παστεριωμένο</a:t>
            </a:r>
            <a:r>
              <a:rPr lang="el-GR" altLang="el-GR" sz="2000" dirty="0">
                <a:solidFill>
                  <a:schemeClr val="accent2"/>
                </a:solidFill>
              </a:rPr>
              <a:t>. </a:t>
            </a:r>
          </a:p>
          <a:p>
            <a:pPr eaLnBrk="1" hangingPunct="1"/>
            <a:endParaRPr lang="el-GR" altLang="el-GR" sz="2000" dirty="0">
              <a:solidFill>
                <a:schemeClr val="accent2"/>
              </a:solidFill>
            </a:endParaRPr>
          </a:p>
          <a:p>
            <a:pPr eaLnBrk="1" hangingPunct="1"/>
            <a:r>
              <a:rPr lang="el-GR" altLang="el-GR" sz="2000" dirty="0">
                <a:solidFill>
                  <a:schemeClr val="accent2"/>
                </a:solidFill>
              </a:rPr>
              <a:t>Προσοχή όμως πρέπει να δοθεί σε ορισμένα σημεία:</a:t>
            </a:r>
            <a:endParaRPr lang="el-GR" altLang="el-GR" sz="2000" dirty="0"/>
          </a:p>
        </p:txBody>
      </p:sp>
      <p:sp>
        <p:nvSpPr>
          <p:cNvPr id="13319" name="Rectangle 21"/>
          <p:cNvSpPr>
            <a:spLocks noChangeArrowheads="1"/>
          </p:cNvSpPr>
          <p:nvPr/>
        </p:nvSpPr>
        <p:spPr bwMode="auto">
          <a:xfrm>
            <a:off x="467543" y="2636838"/>
            <a:ext cx="820814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l-GR" altLang="el-GR" sz="2000" dirty="0">
                <a:solidFill>
                  <a:schemeClr val="accent2"/>
                </a:solidFill>
              </a:rPr>
              <a:t>Να περιέχει μικρό αριθμό σπόρων </a:t>
            </a:r>
            <a:r>
              <a:rPr lang="el-GR" altLang="el-GR" sz="2000" dirty="0" err="1">
                <a:solidFill>
                  <a:schemeClr val="accent2"/>
                </a:solidFill>
              </a:rPr>
              <a:t>θερμοάντοχων</a:t>
            </a:r>
            <a:r>
              <a:rPr lang="el-GR" altLang="el-GR" sz="2000" dirty="0">
                <a:solidFill>
                  <a:schemeClr val="accent2"/>
                </a:solidFill>
              </a:rPr>
              <a:t>  βακτηρίων</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Ø"/>
            </a:pPr>
            <a:r>
              <a:rPr lang="el-GR" altLang="el-GR" sz="2000" dirty="0">
                <a:solidFill>
                  <a:schemeClr val="accent2"/>
                </a:solidFill>
              </a:rPr>
              <a:t> Η κοινή </a:t>
            </a:r>
            <a:r>
              <a:rPr lang="el-GR" altLang="el-GR" sz="2000" dirty="0" err="1">
                <a:solidFill>
                  <a:schemeClr val="accent2"/>
                </a:solidFill>
              </a:rPr>
              <a:t>μεσόφιλη</a:t>
            </a:r>
            <a:r>
              <a:rPr lang="el-GR" altLang="el-GR" sz="2000" dirty="0">
                <a:solidFill>
                  <a:schemeClr val="accent2"/>
                </a:solidFill>
              </a:rPr>
              <a:t> χλωρίδα να μην υπερβαίνει τα </a:t>
            </a:r>
            <a:r>
              <a:rPr lang="en-US" altLang="el-GR" sz="2000" dirty="0">
                <a:solidFill>
                  <a:schemeClr val="accent2"/>
                </a:solidFill>
                <a:cs typeface="Times New Roman" pitchFamily="18" charset="0"/>
              </a:rPr>
              <a:t>10</a:t>
            </a:r>
            <a:r>
              <a:rPr lang="en-US" altLang="el-GR" sz="2000" baseline="30000" dirty="0">
                <a:solidFill>
                  <a:schemeClr val="accent2"/>
                </a:solidFill>
                <a:cs typeface="Times New Roman" pitchFamily="18" charset="0"/>
              </a:rPr>
              <a:t>6</a:t>
            </a:r>
            <a:r>
              <a:rPr lang="el-GR" altLang="el-GR" sz="2000" dirty="0">
                <a:solidFill>
                  <a:schemeClr val="accent2"/>
                </a:solidFill>
              </a:rPr>
              <a:t> βακτήρια/</a:t>
            </a:r>
            <a:r>
              <a:rPr lang="en-US" altLang="el-GR" sz="2000" dirty="0">
                <a:solidFill>
                  <a:schemeClr val="accent2"/>
                </a:solidFill>
              </a:rPr>
              <a:t>ml</a:t>
            </a:r>
            <a:endParaRPr lang="el-GR" altLang="el-GR" sz="2000" dirty="0">
              <a:solidFill>
                <a:schemeClr val="accent2"/>
              </a:solidFill>
            </a:endParaRPr>
          </a:p>
          <a:p>
            <a:pPr eaLnBrk="1" hangingPunct="1">
              <a:buFont typeface="Wingdings" pitchFamily="2" charset="2"/>
              <a:buNone/>
            </a:pPr>
            <a:endParaRPr lang="en-US" altLang="el-GR" sz="2000" dirty="0">
              <a:solidFill>
                <a:schemeClr val="accent2"/>
              </a:solidFill>
            </a:endParaRPr>
          </a:p>
          <a:p>
            <a:pPr eaLnBrk="1" hangingPunct="1">
              <a:buFont typeface="Wingdings" pitchFamily="2" charset="2"/>
              <a:buChar char="Ø"/>
            </a:pPr>
            <a:r>
              <a:rPr lang="el-GR" altLang="el-GR" sz="2000" dirty="0">
                <a:solidFill>
                  <a:schemeClr val="accent2"/>
                </a:solidFill>
              </a:rPr>
              <a:t>Ο χρόνος αναγωγής του κυανού του μεθυλενίου να είναι μεγαλύτερος   από 3,5 ώρες</a:t>
            </a:r>
          </a:p>
          <a:p>
            <a:pPr eaLnBrk="1" hangingPunct="1">
              <a:buFont typeface="Wingdings" pitchFamily="2" charset="2"/>
              <a:buNone/>
            </a:pPr>
            <a:endParaRPr lang="el-GR" altLang="el-GR" sz="2000" dirty="0">
              <a:solidFill>
                <a:schemeClr val="accent2"/>
              </a:solidFill>
            </a:endParaRPr>
          </a:p>
          <a:p>
            <a:pPr eaLnBrk="1" hangingPunct="1">
              <a:buFont typeface="Wingdings" pitchFamily="2" charset="2"/>
              <a:buChar char="Ø"/>
            </a:pPr>
            <a:r>
              <a:rPr lang="el-GR" altLang="el-GR" sz="2000" dirty="0">
                <a:solidFill>
                  <a:schemeClr val="accent2"/>
                </a:solidFill>
              </a:rPr>
              <a:t>Να ανέχεται θέρμανση σε υψηλές θερμοκρασίες για πολύ χρόνο </a:t>
            </a:r>
            <a:r>
              <a:rPr lang="el-GR" altLang="el-GR" sz="2000" b="1" dirty="0">
                <a:solidFill>
                  <a:schemeClr val="accent2"/>
                </a:solidFill>
              </a:rPr>
              <a:t>χωρίς αποσταθεροποίηση των συστατικών του, κυρίως των πρωτεϊνών.</a:t>
            </a:r>
            <a:r>
              <a:rPr lang="el-GR" altLang="el-GR" sz="2000" dirty="0">
                <a:solidFill>
                  <a:schemeClr val="accent2"/>
                </a:solidFill>
              </a:rPr>
              <a:t> Η ικανότητα αυτή συνδέεται άμεσα με την οξύτητα (όχι &gt; 7 </a:t>
            </a:r>
            <a:r>
              <a:rPr lang="en-US" altLang="el-GR" sz="2000" dirty="0">
                <a:solidFill>
                  <a:schemeClr val="accent2"/>
                </a:solidFill>
              </a:rPr>
              <a:t>SH) </a:t>
            </a:r>
            <a:r>
              <a:rPr lang="el-GR" altLang="el-GR" sz="2000" dirty="0">
                <a:solidFill>
                  <a:schemeClr val="accent2"/>
                </a:solidFill>
              </a:rPr>
              <a:t>και την αναλογία των αλάτων του</a:t>
            </a:r>
            <a:r>
              <a:rPr lang="en-US" altLang="el-GR" sz="2000" dirty="0">
                <a:solidFill>
                  <a:schemeClr val="accent2"/>
                </a:solidFill>
              </a:rPr>
              <a:t> (</a:t>
            </a:r>
            <a:r>
              <a:rPr lang="el-GR" altLang="el-GR" sz="2000" dirty="0">
                <a:solidFill>
                  <a:schemeClr val="accent2"/>
                </a:solidFill>
              </a:rPr>
              <a:t>Δοκιμή αλκοόλης</a:t>
            </a:r>
            <a:r>
              <a:rPr lang="el-GR" altLang="el-GR" sz="2000" dirty="0" smtClean="0">
                <a:solidFill>
                  <a:schemeClr val="accent2"/>
                </a:solidFill>
              </a:rPr>
              <a:t>).</a:t>
            </a:r>
            <a:endParaRPr lang="en-US" altLang="el-GR" sz="2000" dirty="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3779332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A761C27E-3AAC-493A-8FD2-A427A8AB2F8F}" type="slidenum">
              <a:rPr lang="el-GR"/>
              <a:pPr>
                <a:defRPr/>
              </a:pPr>
              <a:t>8</a:t>
            </a:fld>
            <a:endParaRPr lang="el-GR"/>
          </a:p>
        </p:txBody>
      </p:sp>
      <p:sp>
        <p:nvSpPr>
          <p:cNvPr id="1029" name="Rectangle 5"/>
          <p:cNvSpPr>
            <a:spLocks noChangeArrowheads="1"/>
          </p:cNvSpPr>
          <p:nvPr/>
        </p:nvSpPr>
        <p:spPr bwMode="auto">
          <a:xfrm>
            <a:off x="467544" y="333375"/>
            <a:ext cx="396158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800" b="1" dirty="0" smtClean="0">
                <a:solidFill>
                  <a:schemeClr val="accent2"/>
                </a:solidFill>
              </a:rPr>
              <a:t>ΠΡΟΚΑΤΕΡΓΑΣΙΑ</a:t>
            </a:r>
            <a:endParaRPr lang="el-GR" altLang="el-GR" sz="2800" b="1" dirty="0"/>
          </a:p>
        </p:txBody>
      </p:sp>
      <p:sp>
        <p:nvSpPr>
          <p:cNvPr id="1030" name="Rectangle 6"/>
          <p:cNvSpPr>
            <a:spLocks noChangeArrowheads="1"/>
          </p:cNvSpPr>
          <p:nvPr/>
        </p:nvSpPr>
        <p:spPr bwMode="auto">
          <a:xfrm>
            <a:off x="513582" y="1186984"/>
            <a:ext cx="223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b="1" dirty="0">
                <a:solidFill>
                  <a:schemeClr val="accent2"/>
                </a:solidFill>
              </a:rPr>
              <a:t>1. Τυποποίηση</a:t>
            </a:r>
          </a:p>
        </p:txBody>
      </p:sp>
      <p:sp>
        <p:nvSpPr>
          <p:cNvPr id="1031" name="Rectangle 7"/>
          <p:cNvSpPr>
            <a:spLocks noChangeArrowheads="1"/>
          </p:cNvSpPr>
          <p:nvPr/>
        </p:nvSpPr>
        <p:spPr bwMode="auto">
          <a:xfrm>
            <a:off x="4859908" y="355074"/>
            <a:ext cx="38885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                </a:t>
            </a:r>
            <a:r>
              <a:rPr lang="el-GR" altLang="el-GR" sz="2000" b="1" dirty="0">
                <a:solidFill>
                  <a:schemeClr val="accent2"/>
                </a:solidFill>
              </a:rPr>
              <a:t>2. Προθέρμανση</a:t>
            </a:r>
          </a:p>
          <a:p>
            <a:pPr eaLnBrk="1" hangingPunct="1"/>
            <a:r>
              <a:rPr lang="el-GR" altLang="el-GR" sz="2000" dirty="0" smtClean="0">
                <a:solidFill>
                  <a:schemeClr val="accent2"/>
                </a:solidFill>
              </a:rPr>
              <a:t>90-100</a:t>
            </a:r>
            <a:r>
              <a:rPr lang="en-US" altLang="el-GR" sz="2000" dirty="0">
                <a:solidFill>
                  <a:schemeClr val="accent2"/>
                </a:solidFill>
              </a:rPr>
              <a:t>°C/10-25min, 100-120°C/1-3min, &gt;120°C </a:t>
            </a:r>
            <a:r>
              <a:rPr lang="el-GR" altLang="el-GR" sz="2000" dirty="0">
                <a:solidFill>
                  <a:schemeClr val="accent2"/>
                </a:solidFill>
              </a:rPr>
              <a:t>για &lt;30</a:t>
            </a:r>
            <a:r>
              <a:rPr lang="en-US" altLang="el-GR" sz="2000" dirty="0" smtClean="0">
                <a:solidFill>
                  <a:schemeClr val="accent2"/>
                </a:solidFill>
              </a:rPr>
              <a:t>sec</a:t>
            </a:r>
            <a:endParaRPr lang="el-GR" altLang="el-GR" sz="2000" dirty="0"/>
          </a:p>
        </p:txBody>
      </p:sp>
      <p:sp>
        <p:nvSpPr>
          <p:cNvPr id="1032" name="Line 9"/>
          <p:cNvSpPr>
            <a:spLocks noChangeShapeType="1"/>
          </p:cNvSpPr>
          <p:nvPr/>
        </p:nvSpPr>
        <p:spPr bwMode="auto">
          <a:xfrm flipH="1">
            <a:off x="1619250" y="836613"/>
            <a:ext cx="936625" cy="36036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33" name="Line 10"/>
          <p:cNvSpPr>
            <a:spLocks noChangeShapeType="1"/>
          </p:cNvSpPr>
          <p:nvPr/>
        </p:nvSpPr>
        <p:spPr bwMode="auto">
          <a:xfrm flipV="1">
            <a:off x="3995738" y="476250"/>
            <a:ext cx="1871662" cy="7302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34" name="Rectangle 11"/>
          <p:cNvSpPr>
            <a:spLocks noChangeArrowheads="1"/>
          </p:cNvSpPr>
          <p:nvPr/>
        </p:nvSpPr>
        <p:spPr bwMode="auto">
          <a:xfrm>
            <a:off x="513582" y="1844675"/>
            <a:ext cx="216058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a:solidFill>
                  <a:schemeClr val="accent2"/>
                </a:solidFill>
              </a:rPr>
              <a:t>Αναλογία λίπους και ΣΥΑΛ</a:t>
            </a:r>
          </a:p>
          <a:p>
            <a:pPr eaLnBrk="1" hangingPunct="1"/>
            <a:endParaRPr lang="el-GR" altLang="el-GR" sz="2000">
              <a:solidFill>
                <a:schemeClr val="accent2"/>
              </a:solidFill>
            </a:endParaRPr>
          </a:p>
          <a:p>
            <a:pPr eaLnBrk="1" hangingPunct="1"/>
            <a:endParaRPr lang="el-GR" altLang="el-GR" sz="2000">
              <a:solidFill>
                <a:schemeClr val="accent2"/>
              </a:solidFill>
            </a:endParaRPr>
          </a:p>
          <a:p>
            <a:pPr eaLnBrk="1" hangingPunct="1"/>
            <a:endParaRPr lang="el-GR" altLang="el-GR" sz="2000">
              <a:solidFill>
                <a:schemeClr val="accent2"/>
              </a:solidFill>
            </a:endParaRPr>
          </a:p>
          <a:p>
            <a:pPr eaLnBrk="1" hangingPunct="1"/>
            <a:endParaRPr lang="el-GR" altLang="el-GR" sz="2000">
              <a:solidFill>
                <a:schemeClr val="accent2"/>
              </a:solidFill>
            </a:endParaRPr>
          </a:p>
          <a:p>
            <a:pPr eaLnBrk="1" hangingPunct="1"/>
            <a:endParaRPr lang="en-US" altLang="el-GR" sz="2000">
              <a:solidFill>
                <a:schemeClr val="accent2"/>
              </a:solidFill>
            </a:endParaRPr>
          </a:p>
        </p:txBody>
      </p:sp>
      <p:graphicFrame>
        <p:nvGraphicFramePr>
          <p:cNvPr id="1026" name="Object 2"/>
          <p:cNvGraphicFramePr>
            <a:graphicFrameLocks noGrp="1" noChangeAspect="1"/>
          </p:cNvGraphicFramePr>
          <p:nvPr>
            <p:ph idx="1"/>
            <p:extLst>
              <p:ext uri="{D42A27DB-BD31-4B8C-83A1-F6EECF244321}">
                <p14:modId xmlns:p14="http://schemas.microsoft.com/office/powerpoint/2010/main" val="2119007960"/>
              </p:ext>
            </p:extLst>
          </p:nvPr>
        </p:nvGraphicFramePr>
        <p:xfrm>
          <a:off x="585019" y="2492375"/>
          <a:ext cx="3240088" cy="830263"/>
        </p:xfrm>
        <a:graphic>
          <a:graphicData uri="http://schemas.openxmlformats.org/presentationml/2006/ole">
            <mc:AlternateContent xmlns:mc="http://schemas.openxmlformats.org/markup-compatibility/2006">
              <mc:Choice xmlns:v="urn:schemas-microsoft-com:vml" Requires="v">
                <p:oleObj spid="_x0000_s1031" name="Microsoft Equation 3.0" r:id="rId3" imgW="1079280" imgH="253800" progId="Equation.3">
                  <p:embed/>
                </p:oleObj>
              </mc:Choice>
              <mc:Fallback>
                <p:oleObj name="Microsoft Equation 3.0" r:id="rId3" imgW="10792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19" y="2492375"/>
                        <a:ext cx="3240088" cy="8302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Rectangle 15"/>
          <p:cNvSpPr>
            <a:spLocks noChangeArrowheads="1"/>
          </p:cNvSpPr>
          <p:nvPr/>
        </p:nvSpPr>
        <p:spPr bwMode="auto">
          <a:xfrm>
            <a:off x="467544" y="3413125"/>
            <a:ext cx="388855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solidFill>
                  <a:schemeClr val="accent2"/>
                </a:solidFill>
              </a:rPr>
              <a:t>Όπου: </a:t>
            </a:r>
            <a:r>
              <a:rPr lang="en-US" altLang="el-GR" dirty="0">
                <a:solidFill>
                  <a:schemeClr val="accent2"/>
                </a:solidFill>
              </a:rPr>
              <a:t>Qs = Kg </a:t>
            </a:r>
            <a:r>
              <a:rPr lang="el-GR" altLang="el-GR" dirty="0">
                <a:solidFill>
                  <a:schemeClr val="accent2"/>
                </a:solidFill>
              </a:rPr>
              <a:t>κρέμας ή αποβ. γάλακτος που πρέπει να προστεθούν σε 100</a:t>
            </a:r>
            <a:r>
              <a:rPr lang="en-US" altLang="el-GR" dirty="0">
                <a:solidFill>
                  <a:schemeClr val="accent2"/>
                </a:solidFill>
              </a:rPr>
              <a:t>Kg </a:t>
            </a:r>
            <a:r>
              <a:rPr lang="el-GR" altLang="el-GR" dirty="0">
                <a:solidFill>
                  <a:schemeClr val="accent2"/>
                </a:solidFill>
              </a:rPr>
              <a:t>γάλακτος.</a:t>
            </a:r>
          </a:p>
          <a:p>
            <a:pPr eaLnBrk="1" hangingPunct="1"/>
            <a:r>
              <a:rPr lang="en-US" altLang="el-GR" dirty="0">
                <a:solidFill>
                  <a:schemeClr val="accent2"/>
                </a:solidFill>
              </a:rPr>
              <a:t>V = </a:t>
            </a:r>
            <a:r>
              <a:rPr lang="el-GR" altLang="el-GR" dirty="0">
                <a:solidFill>
                  <a:schemeClr val="accent2"/>
                </a:solidFill>
              </a:rPr>
              <a:t>Λίπος γάλακτος (%).</a:t>
            </a:r>
          </a:p>
          <a:p>
            <a:pPr eaLnBrk="1" hangingPunct="1"/>
            <a:r>
              <a:rPr lang="en-US" altLang="el-GR" dirty="0">
                <a:solidFill>
                  <a:schemeClr val="accent2"/>
                </a:solidFill>
              </a:rPr>
              <a:t>D = </a:t>
            </a:r>
            <a:r>
              <a:rPr lang="el-GR" altLang="el-GR" dirty="0">
                <a:solidFill>
                  <a:schemeClr val="accent2"/>
                </a:solidFill>
              </a:rPr>
              <a:t>ΣΥΑΛ γάλακτος (%).</a:t>
            </a:r>
          </a:p>
          <a:p>
            <a:pPr eaLnBrk="1" hangingPunct="1"/>
            <a:r>
              <a:rPr lang="en-US" altLang="el-GR" dirty="0" err="1">
                <a:solidFill>
                  <a:schemeClr val="accent2"/>
                </a:solidFill>
              </a:rPr>
              <a:t>Vd</a:t>
            </a:r>
            <a:r>
              <a:rPr lang="en-US" altLang="el-GR" dirty="0">
                <a:solidFill>
                  <a:schemeClr val="accent2"/>
                </a:solidFill>
              </a:rPr>
              <a:t> = </a:t>
            </a:r>
            <a:r>
              <a:rPr lang="el-GR" altLang="el-GR" dirty="0">
                <a:solidFill>
                  <a:schemeClr val="accent2"/>
                </a:solidFill>
              </a:rPr>
              <a:t>Επιθυμητή αναλογία λίπους προς στερεά στο τελικό προϊόν.</a:t>
            </a:r>
          </a:p>
          <a:p>
            <a:pPr eaLnBrk="1" hangingPunct="1"/>
            <a:r>
              <a:rPr lang="en-US" altLang="el-GR" dirty="0">
                <a:solidFill>
                  <a:schemeClr val="accent2"/>
                </a:solidFill>
              </a:rPr>
              <a:t>Vs = </a:t>
            </a:r>
            <a:r>
              <a:rPr lang="el-GR" altLang="el-GR" dirty="0">
                <a:solidFill>
                  <a:schemeClr val="accent2"/>
                </a:solidFill>
              </a:rPr>
              <a:t>Λίπος (%) της κρέμας ή του αποβουτυρωμένου γάλακτος.</a:t>
            </a:r>
          </a:p>
          <a:p>
            <a:pPr eaLnBrk="1" hangingPunct="1"/>
            <a:r>
              <a:rPr lang="en-US" altLang="el-GR" dirty="0">
                <a:solidFill>
                  <a:schemeClr val="accent2"/>
                </a:solidFill>
              </a:rPr>
              <a:t>Ds</a:t>
            </a:r>
            <a:r>
              <a:rPr lang="el-GR" altLang="el-GR" dirty="0">
                <a:solidFill>
                  <a:schemeClr val="accent2"/>
                </a:solidFill>
              </a:rPr>
              <a:t> = ΣΥΑΛ (%) της κρέμας ή του αποβουτυρωμένου γάλακτος.</a:t>
            </a:r>
            <a:endParaRPr lang="en-US" altLang="el-GR" dirty="0">
              <a:solidFill>
                <a:schemeClr val="accent2"/>
              </a:solidFill>
            </a:endParaRPr>
          </a:p>
        </p:txBody>
      </p:sp>
      <p:sp>
        <p:nvSpPr>
          <p:cNvPr id="1036" name="Rectangle 17"/>
          <p:cNvSpPr>
            <a:spLocks noChangeArrowheads="1"/>
          </p:cNvSpPr>
          <p:nvPr/>
        </p:nvSpPr>
        <p:spPr bwMode="auto">
          <a:xfrm>
            <a:off x="4211264" y="1836107"/>
            <a:ext cx="4537200" cy="440120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rPr>
              <a:t>α. </a:t>
            </a:r>
            <a:r>
              <a:rPr lang="el-GR" altLang="el-GR" sz="2000" b="1" dirty="0">
                <a:solidFill>
                  <a:schemeClr val="accent2"/>
                </a:solidFill>
              </a:rPr>
              <a:t>Καταστροφή των παθογόνων</a:t>
            </a:r>
            <a:r>
              <a:rPr lang="el-GR" altLang="el-GR" sz="2000" dirty="0">
                <a:solidFill>
                  <a:schemeClr val="accent2"/>
                </a:solidFill>
              </a:rPr>
              <a:t> βακτηρίων και στη </a:t>
            </a:r>
            <a:r>
              <a:rPr lang="el-GR" altLang="el-GR" sz="2000" b="1" dirty="0">
                <a:solidFill>
                  <a:schemeClr val="accent2"/>
                </a:solidFill>
              </a:rPr>
              <a:t>μείωση του συνολικού μικροβιακού φορτιού</a:t>
            </a:r>
            <a:r>
              <a:rPr lang="el-GR" altLang="el-GR" sz="2000" dirty="0">
                <a:solidFill>
                  <a:schemeClr val="accent2"/>
                </a:solidFill>
              </a:rPr>
              <a:t> σε χαμηλά επίπεδα</a:t>
            </a:r>
          </a:p>
          <a:p>
            <a:pPr eaLnBrk="1" hangingPunct="1"/>
            <a:r>
              <a:rPr lang="el-GR" altLang="el-GR" sz="2000" dirty="0">
                <a:solidFill>
                  <a:schemeClr val="accent2"/>
                </a:solidFill>
              </a:rPr>
              <a:t>β. </a:t>
            </a:r>
            <a:r>
              <a:rPr lang="el-GR" altLang="el-GR" sz="2000" b="1" dirty="0">
                <a:solidFill>
                  <a:schemeClr val="accent2"/>
                </a:solidFill>
              </a:rPr>
              <a:t>Σταθεροποίηση του συστήματος του γάλακτος</a:t>
            </a:r>
            <a:r>
              <a:rPr lang="el-GR" altLang="el-GR" sz="2000" dirty="0">
                <a:solidFill>
                  <a:schemeClr val="accent2"/>
                </a:solidFill>
              </a:rPr>
              <a:t> (κυρίως των πρωτεϊνών) για τη μετέπειτα εντονότερη θερμική επεξεργασία.</a:t>
            </a:r>
          </a:p>
          <a:p>
            <a:pPr eaLnBrk="1" hangingPunct="1"/>
            <a:r>
              <a:rPr lang="el-GR" altLang="el-GR" sz="2000" dirty="0">
                <a:solidFill>
                  <a:schemeClr val="accent2"/>
                </a:solidFill>
              </a:rPr>
              <a:t>Η θέρμανση μετουσιώνει τις πρωτεΐνες του γάλακτος, ενώ μέρος των αλάτων </a:t>
            </a:r>
            <a:r>
              <a:rPr lang="en-US" altLang="el-GR" sz="2000" dirty="0">
                <a:solidFill>
                  <a:schemeClr val="accent2"/>
                </a:solidFill>
              </a:rPr>
              <a:t>Ca </a:t>
            </a:r>
            <a:r>
              <a:rPr lang="el-GR" altLang="el-GR" sz="2000" dirty="0">
                <a:solidFill>
                  <a:schemeClr val="accent2"/>
                </a:solidFill>
              </a:rPr>
              <a:t>καθιζάνει. Δημιουργείται έτσι ένα πρωτεϊνικό </a:t>
            </a:r>
            <a:r>
              <a:rPr lang="el-GR" altLang="el-GR" sz="2000" dirty="0" err="1">
                <a:solidFill>
                  <a:schemeClr val="accent2"/>
                </a:solidFill>
              </a:rPr>
              <a:t>σύμπλοκο</a:t>
            </a:r>
            <a:r>
              <a:rPr lang="el-GR" altLang="el-GR" sz="2000" dirty="0">
                <a:solidFill>
                  <a:schemeClr val="accent2"/>
                </a:solidFill>
              </a:rPr>
              <a:t>, που εμποδίζει την αύξηση του μεγέθους των </a:t>
            </a:r>
            <a:r>
              <a:rPr lang="el-GR" altLang="el-GR" sz="2000" dirty="0" err="1">
                <a:solidFill>
                  <a:schemeClr val="accent2"/>
                </a:solidFill>
              </a:rPr>
              <a:t>μικελλών</a:t>
            </a:r>
            <a:r>
              <a:rPr lang="el-GR" altLang="el-GR" sz="2000" dirty="0">
                <a:solidFill>
                  <a:schemeClr val="accent2"/>
                </a:solidFill>
              </a:rPr>
              <a:t>  στα μετέπειτα στάδια.</a:t>
            </a:r>
            <a:endParaRPr lang="en-US" altLang="el-GR" sz="2000" dirty="0">
              <a:solidFill>
                <a:schemeClr val="accent2"/>
              </a:solidFill>
            </a:endParaRPr>
          </a:p>
        </p:txBody>
      </p:sp>
      <p:sp>
        <p:nvSpPr>
          <p:cNvPr id="13"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765884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1483DDC-732F-4A44-89D9-D09684BABD54}" type="slidenum">
              <a:rPr lang="el-GR"/>
              <a:pPr>
                <a:defRPr/>
              </a:pPr>
              <a:t>9</a:t>
            </a:fld>
            <a:endParaRPr lang="el-GR"/>
          </a:p>
        </p:txBody>
      </p:sp>
      <p:sp>
        <p:nvSpPr>
          <p:cNvPr id="14341" name="Rectangle 5"/>
          <p:cNvSpPr>
            <a:spLocks noChangeArrowheads="1"/>
          </p:cNvSpPr>
          <p:nvPr/>
        </p:nvSpPr>
        <p:spPr bwMode="auto">
          <a:xfrm>
            <a:off x="827088" y="2060575"/>
            <a:ext cx="7632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200" b="1" dirty="0">
                <a:solidFill>
                  <a:schemeClr val="accent2"/>
                </a:solidFill>
              </a:rPr>
              <a:t>ΣΥΜΠΥΚΝΩΜΕΝΟ ΓΑΛΑ </a:t>
            </a:r>
          </a:p>
          <a:p>
            <a:pPr algn="ctr" eaLnBrk="1" hangingPunct="1"/>
            <a:r>
              <a:rPr lang="el-GR" altLang="el-GR" sz="3200" b="1" dirty="0">
                <a:solidFill>
                  <a:schemeClr val="accent2"/>
                </a:solidFill>
              </a:rPr>
              <a:t>Ή ΕΒΑΠΟΡΕ</a:t>
            </a:r>
            <a:endParaRPr lang="el-GR" altLang="el-GR" sz="3200" b="1" dirty="0"/>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Συμπυκνωμένο γάλα</a:t>
            </a:r>
            <a:endParaRPr lang="en-US" sz="1400" dirty="0"/>
          </a:p>
        </p:txBody>
      </p:sp>
    </p:spTree>
    <p:extLst>
      <p:ext uri="{BB962C8B-B14F-4D97-AF65-F5344CB8AC3E}">
        <p14:creationId xmlns:p14="http://schemas.microsoft.com/office/powerpoint/2010/main" val="19123923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9/2005 9:46:36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heme/theme1.xml><?xml version="1.0" encoding="utf-8"?>
<a:theme xmlns:a="http://schemas.openxmlformats.org/drawingml/2006/main" name="Θέμα του Office">
  <a:themeElements>
    <a:clrScheme name="Προσαρμοσμένο 2">
      <a:dk1>
        <a:srgbClr val="000000"/>
      </a:dk1>
      <a:lt1>
        <a:sysClr val="window" lastClr="FFFFFF"/>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96AF19B-C392-4F13-807E-C8F92BCFA55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4689</TotalTime>
  <Words>3870</Words>
  <Application>Microsoft Office PowerPoint</Application>
  <PresentationFormat>Προβολή στην οθόνη (4:3)</PresentationFormat>
  <Paragraphs>626</Paragraphs>
  <Slides>65</Slides>
  <Notes>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65</vt:i4>
      </vt:variant>
    </vt:vector>
  </HeadingPairs>
  <TitlesOfParts>
    <vt:vector size="68" baseType="lpstr">
      <vt:lpstr>Θέμα του Office</vt:lpstr>
      <vt:lpstr>Microsoft Equation 3.0</vt:lpstr>
      <vt:lpstr>Εξίσωση</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Συμπυκνωμένο γάλα ή γάλα μερικά αφυδατωμένο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Συμπυκνωμένο γάλα.</dc:subject>
  <dc:creator>Ελένη Μαλισσιόβα</dc:creator>
  <cp:keywords>Συμπυκνωμένο γάλα</cp:keywords>
  <cp:lastModifiedBy>Windows User</cp:lastModifiedBy>
  <cp:revision>418</cp:revision>
  <dcterms:created xsi:type="dcterms:W3CDTF">2012-09-06T09:03:05Z</dcterms:created>
  <dcterms:modified xsi:type="dcterms:W3CDTF">2015-11-29T07:33:07Z</dcterms:modified>
</cp:coreProperties>
</file>