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E150-A5B9-4A44-922E-736CEE675CDB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424D9-B42D-484D-BFAE-DC163FD3BA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795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595EC-31B5-4FE2-9AD0-355B36B01B63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73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996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4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193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70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135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22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842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19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855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66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76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E19E-2D20-4A72-BCA6-08C8137D0AC7}" type="datetimeFigureOut">
              <a:rPr lang="el-GR" smtClean="0"/>
              <a:t>11/2/2014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BA0B-963C-422B-B0D4-902220DFEB0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59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slide" Target="slide9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slide" Target="slide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" Target="slide6.xml"/><Relationship Id="rId5" Type="http://schemas.openxmlformats.org/officeDocument/2006/relationships/tags" Target="../tags/tag20.xml"/><Relationship Id="rId15" Type="http://schemas.openxmlformats.org/officeDocument/2006/relationships/slide" Target="slide13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Επεξεργασία – Φινίρισμα Επιφανειών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</a:rPr>
              <a:t>Ελαιοχρώματα-Βερνίκια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Δρ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 </a:t>
            </a:r>
            <a:r>
              <a:rPr lang="el-GR" sz="2800" dirty="0" err="1">
                <a:solidFill>
                  <a:prstClr val="black"/>
                </a:solidFill>
                <a:cs typeface="Arial" charset="0"/>
              </a:rPr>
              <a:t>Κακάβας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 Β.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Κων/νος,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Χημικός,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Εφαρμογών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Σχεδιασμού και Τεχνολογίας Ξύλου και Επίπλου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83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Τάξεις Συνθετικών Πολυμερών (1/3)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/>
              <a:t>Συνθετικά Πολυμερή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 err="1"/>
              <a:t>Αλκιδικές</a:t>
            </a:r>
            <a:r>
              <a:rPr lang="el-GR" dirty="0"/>
              <a:t> ή ακρυλικές ή </a:t>
            </a:r>
            <a:r>
              <a:rPr lang="el-GR" dirty="0" err="1"/>
              <a:t>βυνιλικές</a:t>
            </a:r>
            <a:r>
              <a:rPr lang="el-GR" dirty="0"/>
              <a:t> ρητίνες </a:t>
            </a:r>
            <a:endParaRPr lang="en-US" dirty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Ρητίνες 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Σιλικόνες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 err="1"/>
              <a:t>Εποξειδικές</a:t>
            </a:r>
            <a:r>
              <a:rPr lang="el-GR" dirty="0"/>
              <a:t> ρητίνες 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Χλωριωμένο ελαστικό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 err="1"/>
              <a:t>Πολυουρεθάνες</a:t>
            </a:r>
            <a:endParaRPr lang="el-GR" dirty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 err="1"/>
              <a:t>Φθόροπολυμερή</a:t>
            </a:r>
            <a:endParaRPr lang="el-GR" b="1" dirty="0" smtClean="0"/>
          </a:p>
          <a:p>
            <a:pPr lvl="1"/>
            <a:endParaRPr lang="el-G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10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70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Τάξεις Συνθετικών Πολυμερών (2/3)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err="1" smtClean="0"/>
              <a:t>Πιγμέντα</a:t>
            </a:r>
            <a:endParaRPr lang="el-GR" b="1" dirty="0" smtClean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/>
              <a:t>TiO2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err="1"/>
              <a:t>FeO</a:t>
            </a:r>
            <a:r>
              <a:rPr lang="en-US" dirty="0"/>
              <a:t>, Cr2O3, </a:t>
            </a:r>
            <a:r>
              <a:rPr lang="en-US" dirty="0" err="1"/>
              <a:t>PbO</a:t>
            </a:r>
            <a:endParaRPr lang="en-US" dirty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/>
              <a:t>Sr2(CrO4)3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Αιθάλη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 err="1"/>
              <a:t>Λιθοπόνιο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/>
              <a:t>ZnS+BaSO4)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Οργανικά </a:t>
            </a:r>
            <a:r>
              <a:rPr lang="el-GR" dirty="0" smtClean="0"/>
              <a:t>  </a:t>
            </a:r>
            <a:r>
              <a:rPr lang="el-GR" dirty="0" err="1"/>
              <a:t>πιγμέντα</a:t>
            </a:r>
            <a:endParaRPr lang="el-GR" dirty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err="1"/>
              <a:t>ZnO</a:t>
            </a:r>
            <a:r>
              <a:rPr lang="en-US" dirty="0"/>
              <a:t>/</a:t>
            </a:r>
            <a:r>
              <a:rPr lang="en-US" dirty="0" err="1"/>
              <a:t>ZnS</a:t>
            </a:r>
            <a:endParaRPr lang="en-US" dirty="0"/>
          </a:p>
          <a:p>
            <a:pPr marL="914400" lvl="1" indent="-514350">
              <a:buFont typeface="+mj-lt"/>
              <a:buAutoNum type="arabicPeriod"/>
              <a:defRPr/>
            </a:pPr>
            <a:endParaRPr lang="el-GR" b="1" dirty="0" smtClean="0"/>
          </a:p>
          <a:p>
            <a:pPr lvl="1"/>
            <a:endParaRPr lang="el-G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3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Τάξεις Συνθετικών Πολυμερών (3/3)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/>
              <a:t>Διαλύτες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Υδρογονάνθρακες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Αλκοόλες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Αιθέρες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Παράγωγα </a:t>
            </a:r>
            <a:r>
              <a:rPr lang="el-GR" dirty="0" err="1"/>
              <a:t>γλυκόλης</a:t>
            </a:r>
            <a:endParaRPr lang="el-GR" dirty="0"/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Εστέρες 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dirty="0"/>
              <a:t>Κετόνες 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en-US" dirty="0"/>
          </a:p>
          <a:p>
            <a:pPr marL="914400" lvl="1" indent="-514350">
              <a:buFont typeface="+mj-lt"/>
              <a:buAutoNum type="arabicPeriod"/>
              <a:defRPr/>
            </a:pPr>
            <a:endParaRPr lang="el-GR" b="1" dirty="0" smtClean="0"/>
          </a:p>
          <a:p>
            <a:pPr lvl="1"/>
            <a:endParaRPr lang="el-GR" sz="2400" dirty="0"/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77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Δημιουργία του φιλμ (1/2)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Στην τεχνολογία των επιχρισμάτων, η </a:t>
            </a:r>
            <a:r>
              <a:rPr lang="el-GR" b="1" dirty="0"/>
              <a:t>δημιουργία του φιλμ</a:t>
            </a:r>
            <a:r>
              <a:rPr lang="el-GR" dirty="0"/>
              <a:t> είναι υψίστης σημασίας. </a:t>
            </a:r>
            <a:endParaRPr lang="el-GR" dirty="0" smtClean="0"/>
          </a:p>
          <a:p>
            <a:r>
              <a:rPr lang="el-GR" dirty="0"/>
              <a:t>Το φιλμ </a:t>
            </a:r>
            <a:r>
              <a:rPr lang="el-GR" b="1" dirty="0"/>
              <a:t>παράγεται</a:t>
            </a:r>
            <a:r>
              <a:rPr lang="el-GR" dirty="0"/>
              <a:t> κατά την εξάτμιση του διαλύτη ενός </a:t>
            </a:r>
            <a:r>
              <a:rPr lang="el-GR" dirty="0" err="1"/>
              <a:t>πολυμερικού</a:t>
            </a:r>
            <a:r>
              <a:rPr lang="el-GR" dirty="0"/>
              <a:t> διαλύματος, που έχει </a:t>
            </a:r>
            <a:r>
              <a:rPr lang="el-GR" b="1" dirty="0"/>
              <a:t>απλωθεί</a:t>
            </a:r>
            <a:r>
              <a:rPr lang="el-GR" dirty="0"/>
              <a:t> πάνω σε μία επιφάνεια (υπόστρωμα), ή όταν υγρά μονομερή ή ολιγομερή απλώνονται πάνω στο υπόστρωμα και ακολουθεί ο </a:t>
            </a:r>
            <a:r>
              <a:rPr lang="el-GR" b="1" dirty="0"/>
              <a:t>πολυμερισμός</a:t>
            </a:r>
            <a:r>
              <a:rPr lang="el-GR" dirty="0"/>
              <a:t>.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en-US" dirty="0"/>
          </a:p>
          <a:p>
            <a:pPr marL="914400" lvl="1" indent="-514350">
              <a:buFont typeface="+mj-lt"/>
              <a:buAutoNum type="arabicPeriod"/>
              <a:defRPr/>
            </a:pPr>
            <a:endParaRPr lang="el-GR" b="1" dirty="0" smtClean="0"/>
          </a:p>
          <a:p>
            <a:pPr lvl="1"/>
            <a:endParaRPr lang="el-G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43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Δημιουργία του φιλμ (2/2)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/>
              <a:t>Όταν το επίχρισμα διαθέτει την αυξημένη συνοχή προκειμένου να προστατεύσει το υπόστρωμα, οπότε δεν έχει καλή πρόσφυση πάνω σε αυτό, τότε ένα άλλο ενδιάμεσο υπόστρωμα χρησιμοποιείται, το </a:t>
            </a:r>
            <a:r>
              <a:rPr lang="el-GR" sz="2800" b="1" dirty="0"/>
              <a:t>Αστάρι </a:t>
            </a:r>
            <a:r>
              <a:rPr lang="el-GR" sz="2800" b="1" dirty="0" smtClean="0"/>
              <a:t>(</a:t>
            </a:r>
            <a:r>
              <a:rPr lang="en-US" sz="2800" b="1" dirty="0" smtClean="0"/>
              <a:t>primer</a:t>
            </a:r>
            <a:r>
              <a:rPr lang="el-GR" sz="2800" b="1" dirty="0" smtClean="0"/>
              <a:t>)</a:t>
            </a:r>
            <a:r>
              <a:rPr lang="el-GR" sz="2800" dirty="0" smtClean="0"/>
              <a:t>. </a:t>
            </a:r>
          </a:p>
          <a:p>
            <a:r>
              <a:rPr lang="el-GR" sz="2800" dirty="0"/>
              <a:t>Συνήθως το αστάρι χαρακτηρίζεται και αυτό ως υπόστρωμα, εφόσον πάνω σ’ αυτό </a:t>
            </a:r>
            <a:r>
              <a:rPr lang="el-GR" sz="2800" dirty="0" err="1"/>
              <a:t>προσφύεται</a:t>
            </a:r>
            <a:r>
              <a:rPr lang="el-GR" sz="2800" dirty="0"/>
              <a:t> το τελικό επίχρισμα. Το αστάρι ξύλου φέρεται στην αγορά ως </a:t>
            </a:r>
            <a:r>
              <a:rPr lang="el-GR" sz="2800" b="1" dirty="0" err="1"/>
              <a:t>βελατούρα</a:t>
            </a:r>
            <a:r>
              <a:rPr lang="el-GR" sz="2800" dirty="0"/>
              <a:t>, ενώ το τελικό επίχρισμα ως </a:t>
            </a:r>
            <a:r>
              <a:rPr lang="el-GR" sz="2800" b="1" dirty="0"/>
              <a:t>ριπολίνη</a:t>
            </a:r>
            <a:r>
              <a:rPr lang="el-GR" sz="2800" dirty="0"/>
              <a:t>.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en-US" dirty="0"/>
          </a:p>
          <a:p>
            <a:pPr marL="914400" lvl="1" indent="-514350">
              <a:buFont typeface="+mj-lt"/>
              <a:buAutoNum type="arabicPeriod"/>
              <a:defRPr/>
            </a:pPr>
            <a:endParaRPr lang="el-GR" b="1" dirty="0" smtClean="0"/>
          </a:p>
          <a:p>
            <a:pPr lvl="1"/>
            <a:endParaRPr lang="el-GR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14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3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76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(B Y)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(S A)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9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ν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3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124200" y="6356350"/>
            <a:ext cx="353603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Ελαιοχρώματα-Βερνίκια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68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11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625" y="22352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1" action="ppaction://hlinksldjump"/>
              </a:rPr>
              <a:t>1. Ιστορική αναδρομή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820195" y="2758593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12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12" action="ppaction://hlinksldjump"/>
              </a:rPr>
              <a:t>. Ελαιοχρώματα και Βερνίκια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" action="ppaction://noaction"/>
          </p:cNvPr>
          <p:cNvSpPr/>
          <p:nvPr>
            <p:custDataLst>
              <p:tags r:id="rId5"/>
            </p:custDataLst>
          </p:nvPr>
        </p:nvSpPr>
        <p:spPr>
          <a:xfrm>
            <a:off x="820195" y="3212976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  <a:hlinkClick r:id="rId13" action="ppaction://hlinksldjump"/>
              </a:rPr>
              <a:t>3. Σύσταση του επιχρίσματος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περιεχομένου 3">
            <a:hlinkClick r:id="" action="ppaction://noaction"/>
          </p:cNvPr>
          <p:cNvSpPr/>
          <p:nvPr>
            <p:custDataLst>
              <p:tags r:id="rId6"/>
            </p:custDataLst>
          </p:nvPr>
        </p:nvSpPr>
        <p:spPr>
          <a:xfrm>
            <a:off x="809128" y="3717032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 smtClean="0">
                <a:solidFill>
                  <a:srgbClr val="0070C0"/>
                </a:solidFill>
                <a:hlinkClick r:id="rId14" action="ppaction://hlinksldjump"/>
              </a:rPr>
              <a:t>4. Τάξεις Συνθετικών Πολυμερών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0" name="Θέση περιεχομένου 3">
            <a:hlinkClick r:id="" action="ppaction://noaction"/>
          </p:cNvPr>
          <p:cNvSpPr/>
          <p:nvPr>
            <p:custDataLst>
              <p:tags r:id="rId7"/>
            </p:custDataLst>
          </p:nvPr>
        </p:nvSpPr>
        <p:spPr>
          <a:xfrm>
            <a:off x="809128" y="4221088"/>
            <a:ext cx="7507288" cy="507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  <a:hlinkClick r:id="rId15" action="ppaction://hlinksldjump"/>
              </a:rPr>
              <a:t>5</a:t>
            </a:r>
            <a:r>
              <a:rPr lang="el-GR" sz="2800" i="1" dirty="0" smtClean="0">
                <a:solidFill>
                  <a:srgbClr val="0070C0"/>
                </a:solidFill>
                <a:hlinkClick r:id="rId15" action="ppaction://hlinksldjump"/>
              </a:rPr>
              <a:t>. </a:t>
            </a:r>
            <a:r>
              <a:rPr lang="el-GR" sz="2800" i="1" dirty="0" err="1" smtClean="0">
                <a:solidFill>
                  <a:srgbClr val="0070C0"/>
                </a:solidFill>
                <a:hlinkClick r:id="rId15" action="ppaction://hlinksldjump"/>
              </a:rPr>
              <a:t>Δημιούργία</a:t>
            </a:r>
            <a:r>
              <a:rPr lang="el-GR" sz="2800" i="1" dirty="0" smtClean="0">
                <a:solidFill>
                  <a:srgbClr val="0070C0"/>
                </a:solidFill>
                <a:hlinkClick r:id="rId15" action="ppaction://hlinksldjump"/>
              </a:rPr>
              <a:t> του </a:t>
            </a:r>
            <a:r>
              <a:rPr lang="el-GR" sz="2800" i="1" dirty="0" err="1" smtClean="0">
                <a:solidFill>
                  <a:srgbClr val="0070C0"/>
                </a:solidFill>
                <a:hlinkClick r:id="rId15" action="ppaction://hlinksldjump"/>
              </a:rPr>
              <a:t>φίλμ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915816" y="6356350"/>
            <a:ext cx="3816424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Ελαιοχρώματα-Βερνίκια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4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Ελαιοχρώματα ή Επιχρίσματα </a:t>
            </a:r>
            <a:r>
              <a:rPr lang="el-GR" b="1" dirty="0"/>
              <a:t>– </a:t>
            </a:r>
            <a:r>
              <a:rPr lang="el-GR" b="1" dirty="0" smtClean="0"/>
              <a:t>Ιστορική Αναδρομή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800" dirty="0"/>
              <a:t>Τα ελαιοχρώματα ή επιχρίσματα ξεκίνησαν να χρησιμοποιούνται από την </a:t>
            </a:r>
            <a:r>
              <a:rPr lang="el-GR" altLang="el-GR" sz="2800" b="1" dirty="0"/>
              <a:t>καλλιτεχνική τάση</a:t>
            </a:r>
            <a:r>
              <a:rPr lang="el-GR" altLang="el-GR" sz="2800" dirty="0"/>
              <a:t> του ανθρώπου. </a:t>
            </a:r>
            <a:endParaRPr lang="el-GR" altLang="el-GR" sz="2800" dirty="0" smtClean="0"/>
          </a:p>
          <a:p>
            <a:endParaRPr lang="el-GR" altLang="el-GR" sz="2800" dirty="0" smtClean="0"/>
          </a:p>
          <a:p>
            <a:r>
              <a:rPr lang="el-GR" altLang="el-GR" sz="2800" dirty="0" smtClean="0"/>
              <a:t>Οι </a:t>
            </a:r>
            <a:r>
              <a:rPr lang="el-GR" altLang="el-GR" sz="2800" dirty="0"/>
              <a:t>παλαιότερες σωζόμενες τοιχογραφίες στα σπήλαια βρέθηκαν πριν </a:t>
            </a:r>
            <a:r>
              <a:rPr lang="el-GR" altLang="el-GR" sz="2800" b="1" dirty="0"/>
              <a:t>40.000 χρόνια</a:t>
            </a:r>
            <a:r>
              <a:rPr lang="el-GR" altLang="el-GR" sz="2800" dirty="0"/>
              <a:t>. </a:t>
            </a:r>
            <a:endParaRPr lang="el-GR" altLang="el-GR" sz="2800" dirty="0" smtClean="0"/>
          </a:p>
          <a:p>
            <a:endParaRPr lang="el-GR" altLang="el-GR" sz="2800" dirty="0" smtClean="0"/>
          </a:p>
          <a:p>
            <a:r>
              <a:rPr lang="el-GR" altLang="el-GR" sz="2800" dirty="0" smtClean="0"/>
              <a:t>Κινέζοι</a:t>
            </a:r>
            <a:r>
              <a:rPr lang="el-GR" altLang="el-GR" sz="2800" dirty="0"/>
              <a:t>, Αιγύπτιοι &amp; Έλληνες παρασκεύαζαν διάφορες </a:t>
            </a:r>
            <a:r>
              <a:rPr lang="el-GR" altLang="el-GR" sz="2800" b="1" dirty="0"/>
              <a:t>βαφές από φυτά &amp; ορυκτά</a:t>
            </a:r>
            <a:r>
              <a:rPr lang="el-GR" altLang="el-GR" sz="2800" dirty="0"/>
              <a:t>.</a:t>
            </a:r>
            <a:endParaRPr lang="el-GR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l-GR" sz="2400" dirty="0" smtClean="0"/>
          </a:p>
          <a:p>
            <a:endParaRPr lang="el-GR" sz="2800" dirty="0"/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7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Ελαιοχρώματα και Βερνίκια (1/2)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800" dirty="0"/>
              <a:t>Είναι </a:t>
            </a:r>
            <a:r>
              <a:rPr lang="el-GR" altLang="el-GR" sz="2800" b="1" dirty="0"/>
              <a:t>μίγματα πρώτων υλών</a:t>
            </a:r>
            <a:r>
              <a:rPr lang="el-GR" altLang="el-GR" sz="2800" dirty="0"/>
              <a:t>, τα οποία εφαρμόζονται σε επιφάνειες κάτω από ευρύ φάσμα ανεξέλεγκτων συνθηκών, για  </a:t>
            </a:r>
            <a:r>
              <a:rPr lang="el-GR" altLang="el-GR" sz="2800" dirty="0" smtClean="0"/>
              <a:t>να </a:t>
            </a:r>
            <a:r>
              <a:rPr lang="el-GR" altLang="el-GR" sz="2800" dirty="0"/>
              <a:t>τροποποιήσουν τα χαρακτηριστικά τους, όπως εμφάνιση, </a:t>
            </a:r>
            <a:r>
              <a:rPr lang="el-GR" altLang="el-GR" sz="2800" dirty="0" err="1"/>
              <a:t>αντισκωριακότητα</a:t>
            </a:r>
            <a:r>
              <a:rPr lang="el-GR" altLang="el-GR" sz="2800" dirty="0"/>
              <a:t> κλπ. </a:t>
            </a:r>
          </a:p>
          <a:p>
            <a:endParaRPr lang="el-GR" sz="2800" dirty="0" smtClean="0"/>
          </a:p>
          <a:p>
            <a:r>
              <a:rPr lang="el-GR" sz="2800" dirty="0" smtClean="0"/>
              <a:t>Στα </a:t>
            </a:r>
            <a:r>
              <a:rPr lang="el-GR" sz="2800" dirty="0"/>
              <a:t>ελαιοχρώματα το </a:t>
            </a:r>
            <a:r>
              <a:rPr lang="el-GR" sz="2800" b="1" dirty="0"/>
              <a:t>συνδετικό μέσο</a:t>
            </a:r>
            <a:r>
              <a:rPr lang="el-GR" sz="2800" dirty="0"/>
              <a:t> είναι το </a:t>
            </a:r>
            <a:r>
              <a:rPr lang="el-GR" sz="2800" b="1" dirty="0"/>
              <a:t>λινέλαιο</a:t>
            </a:r>
            <a:r>
              <a:rPr lang="el-GR" sz="2800" dirty="0"/>
              <a:t>, ενώ στα </a:t>
            </a:r>
            <a:r>
              <a:rPr lang="el-GR" sz="2800" b="1" dirty="0" err="1"/>
              <a:t>βερνικοχρώματα</a:t>
            </a:r>
            <a:r>
              <a:rPr lang="el-GR" sz="2800" dirty="0"/>
              <a:t> ένα </a:t>
            </a:r>
            <a:r>
              <a:rPr lang="el-GR" sz="2800" b="1" dirty="0"/>
              <a:t>συνθετικό πολυμερές</a:t>
            </a:r>
            <a:r>
              <a:rPr lang="el-GR" sz="2800" dirty="0"/>
              <a:t> και επίσης διαφέρουν ως προς τη </a:t>
            </a:r>
            <a:r>
              <a:rPr lang="el-GR" sz="2800" b="1" dirty="0"/>
              <a:t>χρωστική</a:t>
            </a:r>
            <a:r>
              <a:rPr lang="el-GR" sz="2800" dirty="0"/>
              <a:t>.</a:t>
            </a:r>
          </a:p>
          <a:p>
            <a:endParaRPr lang="el-GR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12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Ελαιοχρώματα και Βερνίκια (2/2)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/>
              <a:t>Τα χαρακτηριστικά που προσπαθούμε να επιτύχουμε σε μια </a:t>
            </a:r>
            <a:r>
              <a:rPr lang="el-GR" sz="2800" b="1" dirty="0"/>
              <a:t>φόρμουλα χρώματος </a:t>
            </a:r>
            <a:r>
              <a:rPr lang="el-GR" sz="2800" dirty="0"/>
              <a:t>είναι: </a:t>
            </a:r>
            <a:endParaRPr lang="el-GR" sz="2800" dirty="0" smtClean="0"/>
          </a:p>
          <a:p>
            <a:pPr marL="400050" lvl="1" indent="0">
              <a:buNone/>
            </a:pPr>
            <a:endParaRPr lang="el-GR" sz="2400" dirty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Ευκολία εφαρμογής / φιλικότητα προς τον χρήστη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Ποσοστό ξήρανσης, Συμβατότητα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Κατάλληλα διακοσμητικά αποτελέσματα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Διάρκεια, Προστασία από νερό, λάδια κλπ.</a:t>
            </a:r>
            <a:endParaRPr lang="el-GR" dirty="0" smtClean="0"/>
          </a:p>
          <a:p>
            <a:pPr lvl="1"/>
            <a:endParaRPr lang="el-GR" sz="2400" dirty="0"/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Σύσταση του Επιχρίσματος</a:t>
            </a:r>
            <a:endParaRPr lang="el-GR" b="1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b="1" dirty="0"/>
              <a:t>ΣΥΝΔΕΤΙΚΟ ΜΕΣΟ</a:t>
            </a:r>
            <a:r>
              <a:rPr lang="el-GR" sz="2800" dirty="0"/>
              <a:t> [ΠΟΛΥΜΕΡΕΣ </a:t>
            </a:r>
            <a:r>
              <a:rPr lang="el-GR" sz="2800" dirty="0" smtClean="0"/>
              <a:t>ή ΠΡΟΠΟΛΥΜΕΡΕΣ</a:t>
            </a:r>
          </a:p>
          <a:p>
            <a:pPr marL="457200" lvl="1" indent="0">
              <a:buNone/>
            </a:pPr>
            <a:r>
              <a:rPr lang="el-GR" dirty="0" smtClean="0"/>
              <a:t> </a:t>
            </a:r>
            <a:r>
              <a:rPr lang="el-GR" dirty="0"/>
              <a:t>(μονομερές ή ολιγομερές ή </a:t>
            </a:r>
            <a:r>
              <a:rPr lang="el-GR" dirty="0" err="1" smtClean="0"/>
              <a:t>ξηραινόμενο</a:t>
            </a:r>
            <a:r>
              <a:rPr lang="el-GR" dirty="0" smtClean="0"/>
              <a:t> </a:t>
            </a:r>
            <a:r>
              <a:rPr lang="el-GR" dirty="0"/>
              <a:t>έλαιο) .</a:t>
            </a:r>
          </a:p>
          <a:p>
            <a:r>
              <a:rPr lang="el-GR" sz="2800" dirty="0"/>
              <a:t>Τη</a:t>
            </a:r>
            <a:r>
              <a:rPr lang="el-GR" sz="2800" b="1" dirty="0"/>
              <a:t> ΧΡΩΣΤΙΚΗ ή ΠΙΓΜΕΝΤΟ (</a:t>
            </a:r>
            <a:r>
              <a:rPr lang="el-GR" sz="2800" b="1" dirty="0" err="1"/>
              <a:t>pigment</a:t>
            </a:r>
            <a:r>
              <a:rPr lang="el-GR" sz="2800" b="1" dirty="0"/>
              <a:t>)</a:t>
            </a:r>
            <a:r>
              <a:rPr lang="el-GR" sz="2800" dirty="0"/>
              <a:t> </a:t>
            </a:r>
            <a:endParaRPr lang="el-GR" sz="2800" dirty="0" smtClean="0"/>
          </a:p>
          <a:p>
            <a:pPr marL="457200" lvl="1" indent="0">
              <a:buNone/>
            </a:pPr>
            <a:r>
              <a:rPr lang="el-GR" dirty="0" smtClean="0"/>
              <a:t>(π.χ</a:t>
            </a:r>
            <a:r>
              <a:rPr lang="el-GR" dirty="0"/>
              <a:t>. TiO2, CaCO3 , BaSO4, άργιλος, πυριτικό μαγνήσιο </a:t>
            </a:r>
            <a:r>
              <a:rPr lang="el-GR" dirty="0" err="1"/>
              <a:t>κ.λ.π</a:t>
            </a:r>
            <a:r>
              <a:rPr lang="el-GR" dirty="0" smtClean="0"/>
              <a:t>.)</a:t>
            </a:r>
            <a:endParaRPr lang="el-GR" dirty="0"/>
          </a:p>
          <a:p>
            <a:r>
              <a:rPr lang="el-GR" sz="2800" b="1" dirty="0"/>
              <a:t>ΠΡΟΣΘΕΤΑ</a:t>
            </a:r>
            <a:r>
              <a:rPr lang="el-GR" sz="2800" dirty="0"/>
              <a:t> διαλυμένα ή αιωρούμενα στο διαλύτη</a:t>
            </a:r>
            <a:r>
              <a:rPr lang="el-GR" dirty="0"/>
              <a:t> </a:t>
            </a:r>
            <a:endParaRPr lang="el-GR" dirty="0" smtClean="0"/>
          </a:p>
          <a:p>
            <a:pPr marL="457200" lvl="1" indent="0">
              <a:buNone/>
            </a:pPr>
            <a:r>
              <a:rPr lang="el-GR" dirty="0" smtClean="0"/>
              <a:t>(</a:t>
            </a:r>
            <a:r>
              <a:rPr lang="el-GR" dirty="0"/>
              <a:t>π.χ. </a:t>
            </a:r>
            <a:r>
              <a:rPr lang="el-GR" dirty="0" err="1"/>
              <a:t>στεγανωτικά</a:t>
            </a:r>
            <a:r>
              <a:rPr lang="el-GR" dirty="0"/>
              <a:t>, </a:t>
            </a:r>
            <a:r>
              <a:rPr lang="el-GR" dirty="0" err="1"/>
              <a:t>τασενεργά</a:t>
            </a:r>
            <a:r>
              <a:rPr lang="el-GR" dirty="0"/>
              <a:t>, μυκητοκτόνα, </a:t>
            </a:r>
            <a:r>
              <a:rPr lang="el-GR" dirty="0" err="1"/>
              <a:t>συσσωματικά</a:t>
            </a:r>
            <a:r>
              <a:rPr lang="el-GR" dirty="0"/>
              <a:t> μέσα, παχυντές).</a:t>
            </a:r>
          </a:p>
          <a:p>
            <a:r>
              <a:rPr lang="el-GR" b="1" dirty="0"/>
              <a:t>ΔΙΑΛΥΤΗΣ</a:t>
            </a:r>
            <a:endParaRPr lang="el-GR" b="1" dirty="0" smtClean="0"/>
          </a:p>
          <a:p>
            <a:pPr lvl="1"/>
            <a:endParaRPr lang="el-GR" sz="2400" dirty="0"/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Ελαιοχρώματα-Βερνίκια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17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2/2014 11:49:55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9,10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6,2,3,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3,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 t r u e < / C h e c k T e x t S i z e >  
     < C h e c k S c r e e n T i p > f a l s e < / C h e c k S c r e e n T i p >  
     < S h o w S h a p e N a m e C o l u m n > f a l s e < / S h o w S h a p e N a m e C o l u m n >  
     < S h o w I s s u e D e s c r i p t i o n > f a l s e 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9052C196-6F7A-4172-8611-B32437442AE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618</Words>
  <Application>Microsoft Office PowerPoint</Application>
  <PresentationFormat>On-screen Show (4:3)</PresentationFormat>
  <Paragraphs>119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Επεξεργασία – Φινίρισμα Επιφανειών</vt:lpstr>
      <vt:lpstr>Άδειες χρήσης </vt:lpstr>
      <vt:lpstr>Χρηματοδότηση </vt:lpstr>
      <vt:lpstr>Σκοποί ενότητας </vt:lpstr>
      <vt:lpstr>Περιεχόμενα ενότητας</vt:lpstr>
      <vt:lpstr>Ελαιοχρώματα ή Επιχρίσματα – Ιστορική Αναδρομή</vt:lpstr>
      <vt:lpstr>Ελαιοχρώματα και Βερνίκια (1/2)</vt:lpstr>
      <vt:lpstr>Ελαιοχρώματα και Βερνίκια (2/2)</vt:lpstr>
      <vt:lpstr>Σύσταση του Επιχρίσματος</vt:lpstr>
      <vt:lpstr>Τάξεις Συνθετικών Πολυμερών (1/3)</vt:lpstr>
      <vt:lpstr>Τάξεις Συνθετικών Πολυμερών (2/3)</vt:lpstr>
      <vt:lpstr>Τάξεις Συνθετικών Πολυμερών (3/3)</vt:lpstr>
      <vt:lpstr>Δημιουργία του φιλμ (1/2)</vt:lpstr>
      <vt:lpstr>Δημιουργία του φιλμ (2/2)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11</cp:revision>
  <dcterms:created xsi:type="dcterms:W3CDTF">2014-02-06T11:30:46Z</dcterms:created>
  <dcterms:modified xsi:type="dcterms:W3CDTF">2014-02-11T10:26:23Z</dcterms:modified>
</cp:coreProperties>
</file>