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2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3.xml" ContentType="application/vnd.openxmlformats-officedocument.presentationml.notesSlide+xml"/>
  <Override PartName="/ppt/tags/tag26.xml" ContentType="application/vnd.openxmlformats-officedocument.presentationml.tags+xml"/>
  <Override PartName="/ppt/notesSlides/notesSlide4.xml" ContentType="application/vnd.openxmlformats-officedocument.presentationml.notesSlide+xml"/>
  <Override PartName="/ppt/tags/tag27.xml" ContentType="application/vnd.openxmlformats-officedocument.presentationml.tags+xml"/>
  <Override PartName="/ppt/notesSlides/notesSlide5.xml" ContentType="application/vnd.openxmlformats-officedocument.presentationml.notesSlide+xml"/>
  <Override PartName="/ppt/tags/tag28.xml" ContentType="application/vnd.openxmlformats-officedocument.presentationml.tags+xml"/>
  <Override PartName="/ppt/notesSlides/notesSlide6.xml" ContentType="application/vnd.openxmlformats-officedocument.presentationml.notesSlide+xml"/>
  <Override PartName="/ppt/tags/tag29.xml" ContentType="application/vnd.openxmlformats-officedocument.presentationml.tags+xml"/>
  <Override PartName="/ppt/notesSlides/notesSlide7.xml" ContentType="application/vnd.openxmlformats-officedocument.presentationml.notesSlide+xml"/>
  <Override PartName="/ppt/tags/tag30.xml" ContentType="application/vnd.openxmlformats-officedocument.presentationml.tags+xml"/>
  <Override PartName="/ppt/notesSlides/notesSlide8.xml" ContentType="application/vnd.openxmlformats-officedocument.presentationml.notesSlide+xml"/>
  <Override PartName="/ppt/tags/tag31.xml" ContentType="application/vnd.openxmlformats-officedocument.presentationml.tags+xml"/>
  <Override PartName="/ppt/notesSlides/notesSlide9.xml" ContentType="application/vnd.openxmlformats-officedocument.presentationml.notesSlide+xml"/>
  <Override PartName="/ppt/tags/tag32.xml" ContentType="application/vnd.openxmlformats-officedocument.presentationml.tags+xml"/>
  <Override PartName="/ppt/notesSlides/notesSlide10.xml" ContentType="application/vnd.openxmlformats-officedocument.presentationml.notesSlide+xml"/>
  <Override PartName="/ppt/tags/tag33.xml" ContentType="application/vnd.openxmlformats-officedocument.presentationml.tags+xml"/>
  <Override PartName="/ppt/notesSlides/notesSlide11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8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custDataLst>
    <p:tags r:id="rId1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E150-A5B9-4A44-922E-736CEE675CDB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424D9-B42D-484D-BFAE-DC163FD3BA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7951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D61881-B8B8-4D07-9007-E6099A58A147}" type="slidenum">
              <a:rPr lang="el-GR" altLang="el-G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996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541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193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70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135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522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8423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819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8556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866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176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559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4.xml"/><Relationship Id="rId7" Type="http://schemas.openxmlformats.org/officeDocument/2006/relationships/hyperlink" Target="http://creativecommons.org/licenses/by-sa/3.0/deed.el" TargetMode="Externa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.jpeg"/><Relationship Id="rId5" Type="http://schemas.openxmlformats.org/officeDocument/2006/relationships/hyperlink" Target="http://www.teilar.gr/" TargetMode="Externa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.xml"/><Relationship Id="rId9" Type="http://schemas.openxmlformats.org/officeDocument/2006/relationships/hyperlink" Target="http://www.edulll.gr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1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slide" Target="sl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hyperlink" Target="http://www.edulll.gr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creativecommons.org/licenses/by-sa/3.0/deed.e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sa/3.0/deed.el" TargetMode="Externa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10.xml"/><Relationship Id="rId7" Type="http://schemas.openxmlformats.org/officeDocument/2006/relationships/hyperlink" Target="http://www.edulll.gr/" TargetMode="Externa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13" Type="http://schemas.openxmlformats.org/officeDocument/2006/relationships/slide" Target="slide9.xml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slide" Target="slide7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slide" Target="slide6.xml"/><Relationship Id="rId5" Type="http://schemas.openxmlformats.org/officeDocument/2006/relationships/tags" Target="../tags/tag20.xml"/><Relationship Id="rId15" Type="http://schemas.openxmlformats.org/officeDocument/2006/relationships/slide" Target="slide13.xml"/><Relationship Id="rId10" Type="http://schemas.openxmlformats.org/officeDocument/2006/relationships/slideLayout" Target="../slideLayouts/slideLayout6.xml"/><Relationship Id="rId4" Type="http://schemas.openxmlformats.org/officeDocument/2006/relationships/tags" Target="../tags/tag19.xml"/><Relationship Id="rId9" Type="http://schemas.openxmlformats.org/officeDocument/2006/relationships/tags" Target="../tags/tag24.xml"/><Relationship Id="rId1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8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1" descr="Λογότυπο Τεχνολογικό Εκπαιδευτικό Ίδρυμα Θεσσαλίας.">
            <a:hlinkClick r:id="rId5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449263"/>
            <a:ext cx="3455987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Τίτλος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582613" y="1772816"/>
            <a:ext cx="7949827" cy="1236663"/>
          </a:xfrm>
        </p:spPr>
        <p:txBody>
          <a:bodyPr>
            <a:noAutofit/>
          </a:bodyPr>
          <a:lstStyle/>
          <a:p>
            <a:r>
              <a:rPr lang="el-GR" altLang="el-GR" b="1" dirty="0" smtClean="0">
                <a:solidFill>
                  <a:srgbClr val="000000"/>
                </a:solidFill>
              </a:rPr>
              <a:t>Επεξεργασία – Φινίρισμα Επιφανειών</a:t>
            </a:r>
            <a:endParaRPr lang="el-GR" altLang="el-GR" dirty="0" smtClean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971600" y="3140968"/>
            <a:ext cx="7128792" cy="2316088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None/>
              <a:defRPr/>
            </a:pP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1</a:t>
            </a:r>
            <a:r>
              <a:rPr lang="en-US" sz="28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2800" dirty="0" smtClean="0">
                <a:solidFill>
                  <a:schemeClr val="tx1"/>
                </a:solidFill>
              </a:rPr>
              <a:t>Ελαιοχρώματα-Βερνίκια</a:t>
            </a:r>
            <a:endParaRPr lang="el-GR" sz="2800" dirty="0">
              <a:solidFill>
                <a:prstClr val="black"/>
              </a:solidFill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Δρ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. </a:t>
            </a:r>
            <a:r>
              <a:rPr lang="el-GR" sz="2800" dirty="0" err="1">
                <a:solidFill>
                  <a:prstClr val="black"/>
                </a:solidFill>
                <a:cs typeface="Arial" charset="0"/>
              </a:rPr>
              <a:t>Κακάβας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 Β.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Κων/νος, 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Χημικός,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Καθηγητής Εφαρμογών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endParaRPr lang="el-GR" sz="2800" dirty="0" smtClean="0">
              <a:solidFill>
                <a:prstClr val="black"/>
              </a:solidFill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Σχεδιασμού και Τεχνολογίας Ξύλου και Επίπλου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</p:txBody>
      </p:sp>
      <p:pic>
        <p:nvPicPr>
          <p:cNvPr id="9" name="Εικόνα 2" descr=" Λογότυπο για Άδειες χρήσης Creative Commons, B Y, S A. ">
            <a:hlinkClick r:id="rId7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9" tooltip="Μετάβαση σε www.edulll.gr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1834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Τάξεις Συνθετικών Πολυμερών (1/3)</a:t>
            </a:r>
            <a:endParaRPr lang="el-GR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7133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/>
              <a:t>Συνθετικά Πολυμερή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dirty="0" err="1"/>
              <a:t>Αλκιδικές</a:t>
            </a:r>
            <a:r>
              <a:rPr lang="el-GR" dirty="0"/>
              <a:t> ή ακρυλικές ή </a:t>
            </a:r>
            <a:r>
              <a:rPr lang="el-GR" dirty="0" err="1"/>
              <a:t>βυνιλικές</a:t>
            </a:r>
            <a:r>
              <a:rPr lang="el-GR" dirty="0"/>
              <a:t> ρητίνες </a:t>
            </a:r>
            <a:endParaRPr lang="en-US" dirty="0"/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dirty="0"/>
              <a:t>Ρητίνες 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dirty="0"/>
              <a:t>Σιλικόνες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dirty="0" err="1"/>
              <a:t>Εποξειδικές</a:t>
            </a:r>
            <a:r>
              <a:rPr lang="el-GR" dirty="0"/>
              <a:t> ρητίνες 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dirty="0"/>
              <a:t>Χλωριωμένο ελαστικό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dirty="0" err="1"/>
              <a:t>Πολυουρεθάνες</a:t>
            </a:r>
            <a:endParaRPr lang="el-GR" dirty="0"/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dirty="0" err="1"/>
              <a:t>Φθόροπολυμερή</a:t>
            </a:r>
            <a:endParaRPr lang="el-GR" b="1" dirty="0" smtClean="0"/>
          </a:p>
          <a:p>
            <a:pPr lvl="1"/>
            <a:endParaRPr lang="el-GR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Ελαιοχρώματα-Βερνίκια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10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701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Τάξεις Συνθετικών Πολυμερών (2/3)</a:t>
            </a:r>
            <a:endParaRPr lang="el-GR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7133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err="1" smtClean="0"/>
              <a:t>Πιγμέντα</a:t>
            </a:r>
            <a:endParaRPr lang="el-GR" b="1" dirty="0" smtClean="0"/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dirty="0"/>
              <a:t>TiO2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dirty="0" err="1"/>
              <a:t>FeO</a:t>
            </a:r>
            <a:r>
              <a:rPr lang="en-US" dirty="0"/>
              <a:t>, Cr2O3, </a:t>
            </a:r>
            <a:r>
              <a:rPr lang="en-US" dirty="0" err="1"/>
              <a:t>PbO</a:t>
            </a:r>
            <a:endParaRPr lang="en-US" dirty="0"/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dirty="0"/>
              <a:t>Sr2(CrO4)3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dirty="0"/>
              <a:t>Αιθάλη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dirty="0" err="1"/>
              <a:t>Λιθοπόνιο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n-US" dirty="0"/>
              <a:t>ZnS+BaSO4)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dirty="0"/>
              <a:t>Οργανικά </a:t>
            </a:r>
            <a:r>
              <a:rPr lang="el-GR" dirty="0" smtClean="0"/>
              <a:t>  </a:t>
            </a:r>
            <a:r>
              <a:rPr lang="el-GR" dirty="0" err="1"/>
              <a:t>πιγμέντα</a:t>
            </a:r>
            <a:endParaRPr lang="el-GR" dirty="0"/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dirty="0" err="1"/>
              <a:t>ZnO</a:t>
            </a:r>
            <a:r>
              <a:rPr lang="en-US" dirty="0"/>
              <a:t>/</a:t>
            </a:r>
            <a:r>
              <a:rPr lang="en-US" dirty="0" err="1"/>
              <a:t>ZnS</a:t>
            </a:r>
            <a:endParaRPr lang="en-US" dirty="0"/>
          </a:p>
          <a:p>
            <a:pPr marL="914400" lvl="1" indent="-514350">
              <a:buFont typeface="+mj-lt"/>
              <a:buAutoNum type="arabicPeriod"/>
              <a:defRPr/>
            </a:pPr>
            <a:endParaRPr lang="el-GR" b="1" dirty="0" smtClean="0"/>
          </a:p>
          <a:p>
            <a:pPr lvl="1"/>
            <a:endParaRPr lang="el-GR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Ελαιοχρώματα-Βερνίκια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11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837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Τάξεις Συνθετικών Πολυμερών (3/3)</a:t>
            </a:r>
            <a:endParaRPr lang="el-GR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7133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/>
              <a:t>Διαλύτες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dirty="0"/>
              <a:t>Υδρογονάνθρακες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dirty="0"/>
              <a:t>Αλκοόλες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dirty="0"/>
              <a:t>Αιθέρες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dirty="0"/>
              <a:t>Παράγωγα </a:t>
            </a:r>
            <a:r>
              <a:rPr lang="el-GR" dirty="0" err="1"/>
              <a:t>γλυκόλης</a:t>
            </a:r>
            <a:endParaRPr lang="el-GR" dirty="0"/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dirty="0"/>
              <a:t>Εστέρες 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dirty="0"/>
              <a:t>Κετόνες </a:t>
            </a:r>
          </a:p>
          <a:p>
            <a:pPr marL="400050" lvl="1" indent="0">
              <a:spcAft>
                <a:spcPts val="600"/>
              </a:spcAft>
              <a:buNone/>
              <a:defRPr/>
            </a:pPr>
            <a:endParaRPr lang="en-US" dirty="0"/>
          </a:p>
          <a:p>
            <a:pPr marL="914400" lvl="1" indent="-514350">
              <a:buFont typeface="+mj-lt"/>
              <a:buAutoNum type="arabicPeriod"/>
              <a:defRPr/>
            </a:pPr>
            <a:endParaRPr lang="el-GR" b="1" dirty="0" smtClean="0"/>
          </a:p>
          <a:p>
            <a:pPr lvl="1"/>
            <a:endParaRPr lang="el-GR" sz="2400" dirty="0"/>
          </a:p>
        </p:txBody>
      </p:sp>
      <p:pic>
        <p:nvPicPr>
          <p:cNvPr id="6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Ελαιοχρώματα-Βερνίκια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12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776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Δημιουργία του φιλμ (1/2)</a:t>
            </a:r>
            <a:endParaRPr lang="el-GR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7133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Στην τεχνολογία των επιχρισμάτων, η </a:t>
            </a:r>
            <a:r>
              <a:rPr lang="el-GR" b="1" dirty="0"/>
              <a:t>δημιουργία του φιλμ</a:t>
            </a:r>
            <a:r>
              <a:rPr lang="el-GR" dirty="0"/>
              <a:t> είναι υψίστης σημασίας. </a:t>
            </a:r>
            <a:endParaRPr lang="el-GR" dirty="0" smtClean="0"/>
          </a:p>
          <a:p>
            <a:r>
              <a:rPr lang="el-GR" dirty="0"/>
              <a:t>Το φιλμ </a:t>
            </a:r>
            <a:r>
              <a:rPr lang="el-GR" b="1" dirty="0"/>
              <a:t>παράγεται</a:t>
            </a:r>
            <a:r>
              <a:rPr lang="el-GR" dirty="0"/>
              <a:t> κατά την εξάτμιση του διαλύτη ενός </a:t>
            </a:r>
            <a:r>
              <a:rPr lang="el-GR" dirty="0" err="1"/>
              <a:t>πολυμερικού</a:t>
            </a:r>
            <a:r>
              <a:rPr lang="el-GR" dirty="0"/>
              <a:t> διαλύματος, που έχει </a:t>
            </a:r>
            <a:r>
              <a:rPr lang="el-GR" b="1" dirty="0"/>
              <a:t>απλωθεί</a:t>
            </a:r>
            <a:r>
              <a:rPr lang="el-GR" dirty="0"/>
              <a:t> πάνω σε μία επιφάνεια (υπόστρωμα), ή όταν υγρά μονομερή ή ολιγομερή απλώνονται πάνω στο υπόστρωμα και ακολουθεί ο </a:t>
            </a:r>
            <a:r>
              <a:rPr lang="el-GR" b="1" dirty="0"/>
              <a:t>πολυμερισμός</a:t>
            </a:r>
            <a:r>
              <a:rPr lang="el-GR" dirty="0"/>
              <a:t>.</a:t>
            </a:r>
          </a:p>
          <a:p>
            <a:pPr marL="400050" lvl="1" indent="0">
              <a:spcAft>
                <a:spcPts val="600"/>
              </a:spcAft>
              <a:buNone/>
              <a:defRPr/>
            </a:pPr>
            <a:endParaRPr lang="en-US" dirty="0"/>
          </a:p>
          <a:p>
            <a:pPr marL="914400" lvl="1" indent="-514350">
              <a:buFont typeface="+mj-lt"/>
              <a:buAutoNum type="arabicPeriod"/>
              <a:defRPr/>
            </a:pPr>
            <a:endParaRPr lang="el-GR" b="1" dirty="0" smtClean="0"/>
          </a:p>
          <a:p>
            <a:pPr lvl="1"/>
            <a:endParaRPr lang="el-GR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Ελαιοχρώματα-Βερνίκια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13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436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Δημιουργία του φιλμ (2/2)</a:t>
            </a:r>
            <a:endParaRPr lang="el-GR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7133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800" dirty="0"/>
              <a:t>Όταν το επίχρισμα διαθέτει την αυξημένη συνοχή προκειμένου να προστατεύσει το υπόστρωμα, οπότε δεν έχει καλή πρόσφυση πάνω σε αυτό, τότε ένα άλλο ενδιάμεσο υπόστρωμα χρησιμοποιείται, το </a:t>
            </a:r>
            <a:r>
              <a:rPr lang="el-GR" sz="2800" b="1" dirty="0"/>
              <a:t>Αστάρι </a:t>
            </a:r>
            <a:r>
              <a:rPr lang="el-GR" sz="2800" b="1" dirty="0" smtClean="0"/>
              <a:t>(</a:t>
            </a:r>
            <a:r>
              <a:rPr lang="en-US" sz="2800" b="1" dirty="0" smtClean="0"/>
              <a:t>primer</a:t>
            </a:r>
            <a:r>
              <a:rPr lang="el-GR" sz="2800" b="1" dirty="0" smtClean="0"/>
              <a:t>)</a:t>
            </a:r>
            <a:r>
              <a:rPr lang="el-GR" sz="2800" dirty="0" smtClean="0"/>
              <a:t>. </a:t>
            </a:r>
          </a:p>
          <a:p>
            <a:r>
              <a:rPr lang="el-GR" sz="2800" dirty="0"/>
              <a:t>Συνήθως το αστάρι χαρακτηρίζεται και αυτό ως υπόστρωμα, εφόσον πάνω σ’ αυτό </a:t>
            </a:r>
            <a:r>
              <a:rPr lang="el-GR" sz="2800" dirty="0" err="1"/>
              <a:t>προσφύεται</a:t>
            </a:r>
            <a:r>
              <a:rPr lang="el-GR" sz="2800" dirty="0"/>
              <a:t> το τελικό επίχρισμα. Το αστάρι ξύλου φέρεται στην αγορά ως </a:t>
            </a:r>
            <a:r>
              <a:rPr lang="el-GR" sz="2800" b="1" dirty="0" err="1"/>
              <a:t>βελατούρα</a:t>
            </a:r>
            <a:r>
              <a:rPr lang="el-GR" sz="2800" dirty="0"/>
              <a:t>, ενώ το τελικό επίχρισμα ως </a:t>
            </a:r>
            <a:r>
              <a:rPr lang="el-GR" sz="2800" b="1" dirty="0"/>
              <a:t>ριπολίνη</a:t>
            </a:r>
            <a:r>
              <a:rPr lang="el-GR" sz="2800" dirty="0"/>
              <a:t>.</a:t>
            </a:r>
          </a:p>
          <a:p>
            <a:pPr marL="400050" lvl="1" indent="0">
              <a:spcAft>
                <a:spcPts val="600"/>
              </a:spcAft>
              <a:buNone/>
              <a:defRPr/>
            </a:pPr>
            <a:endParaRPr lang="en-US" dirty="0"/>
          </a:p>
          <a:p>
            <a:pPr marL="914400" lvl="1" indent="-514350">
              <a:buFont typeface="+mj-lt"/>
              <a:buAutoNum type="arabicPeriod"/>
              <a:defRPr/>
            </a:pPr>
            <a:endParaRPr lang="el-GR" b="1" dirty="0" smtClean="0"/>
          </a:p>
          <a:p>
            <a:pPr lvl="1"/>
            <a:endParaRPr lang="el-GR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Ελαιοχρώματα-Βερνίκια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14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338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Rectangle 2"/>
          <p:cNvSpPr/>
          <p:nvPr/>
        </p:nvSpPr>
        <p:spPr>
          <a:xfrm>
            <a:off x="4977434" y="4653136"/>
            <a:ext cx="3242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l-G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</a:t>
            </a:r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«Χρήστος Μέγας»</a:t>
            </a:r>
            <a:endParaRPr lang="el-G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Εικόνα 1" descr=" Λογότυπο για Άδειες χρήσης Creative Commons, B Y, S A. ">
            <a:hlinkClick r:id="rId4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6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8768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l-GR" altLang="el-GR" b="1" dirty="0" smtClean="0">
                <a:latin typeface="Calibri" panose="020F0502020204030204" pitchFamily="34" charset="0"/>
              </a:rPr>
              <a:t>Άδειες χρήσης 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l-GR" altLang="el-GR" sz="2800" dirty="0" smtClean="0">
                <a:latin typeface="Calibri" panose="020F0502020204030204" pitchFamily="34" charset="0"/>
              </a:rPr>
              <a:t>Το παρόν εκπαιδευτικό υλικό υπόκειται στην παρακάτω άδεια χρήσης </a:t>
            </a:r>
            <a:r>
              <a:rPr lang="en-US" altLang="el-GR" sz="2800" dirty="0" smtClean="0">
                <a:latin typeface="Calibri" panose="020F0502020204030204" pitchFamily="34" charset="0"/>
              </a:rPr>
              <a:t>Creative Commons (C C)</a:t>
            </a:r>
            <a:r>
              <a:rPr lang="el-GR" altLang="el-GR" sz="2800" dirty="0" smtClean="0">
                <a:latin typeface="Calibri" panose="020F0502020204030204" pitchFamily="34" charset="0"/>
              </a:rPr>
              <a:t>: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Αναφορά δημιουργού (B Y)</a:t>
            </a:r>
            <a:r>
              <a:rPr lang="el-GR" altLang="el-GR" sz="2400" dirty="0" smtClean="0">
                <a:latin typeface="Calibri" panose="020F0502020204030204" pitchFamily="34" charset="0"/>
              </a:rPr>
              <a:t>,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Παρόμοια Διανομή (S A)</a:t>
            </a:r>
            <a:r>
              <a:rPr lang="el-GR" altLang="el-GR" sz="2400" dirty="0" smtClean="0">
                <a:latin typeface="Calibri" panose="020F0502020204030204" pitchFamily="34" charset="0"/>
              </a:rPr>
              <a:t>,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3.0, Μη εισαγόμενο.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l-GR" altLang="el-GR" sz="2800" dirty="0" smtClean="0">
                <a:latin typeface="Calibri" panose="020F0502020204030204" pitchFamily="34" charset="0"/>
              </a:rPr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1026" name="Εικόνα 1" descr=" Λογότυπο για Άδειες χρήσης Creative Commons, B Y, S A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656" y="5516563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1592C4-C974-4E42-A8EF-7721567A32B8}" type="slidenum">
              <a:rPr lang="el-GR" altLang="el-GR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 altLang="el-GR" sz="1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597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</a:t>
            </a:r>
            <a:r>
              <a:rPr lang="el-GR" sz="2000">
                <a:solidFill>
                  <a:prstClr val="black"/>
                </a:solidFill>
                <a:latin typeface="Calibri" panose="020F0502020204030204" pitchFamily="34" charset="0"/>
              </a:rPr>
              <a:t>μόνο </a:t>
            </a:r>
            <a:r>
              <a:rPr lang="el-GR" sz="2000" smtClean="0">
                <a:solidFill>
                  <a:prstClr val="black"/>
                </a:solidFill>
                <a:latin typeface="Calibri" panose="020F0502020204030204" pitchFamily="34" charset="0"/>
              </a:rPr>
              <a:t>τη</a:t>
            </a:r>
            <a:r>
              <a:rPr lang="el-GR" sz="2000">
                <a:solidFill>
                  <a:prstClr val="black"/>
                </a:solidFill>
                <a:latin typeface="Calibri" panose="020F0502020204030204" pitchFamily="34" charset="0"/>
              </a:rPr>
              <a:t>ν</a:t>
            </a:r>
            <a:r>
              <a:rPr lang="el-GR" sz="200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738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l-GR" altLang="el-GR" b="1" dirty="0" smtClean="0"/>
              <a:t>Σκοποί ενότητας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 rtlCol="0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1</a:t>
            </a:r>
            <a:r>
              <a:rPr lang="el-GR" sz="2800" dirty="0" smtClean="0"/>
              <a:t>.</a:t>
            </a:r>
            <a:r>
              <a:rPr lang="en-US" sz="2800" dirty="0" smtClean="0"/>
              <a:t> 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l-GR" dirty="0" smtClean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3124200" y="6356350"/>
            <a:ext cx="3536032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Ελαιοχρώματα-Βερνίκια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AF2AC6-652D-4AD1-A671-8B499591D49C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686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Περιεχόμενα ενότητας</a:t>
            </a:r>
          </a:p>
        </p:txBody>
      </p:sp>
      <p:sp>
        <p:nvSpPr>
          <p:cNvPr id="4" name="Θέση περιεχομένου 1">
            <a:hlinkClick r:id="rId11" action="ppaction://hlinksldjump" tooltip="Μετάβαση στη Διαφάνεια 6"/>
          </p:cNvPr>
          <p:cNvSpPr/>
          <p:nvPr>
            <p:custDataLst>
              <p:tags r:id="rId3"/>
            </p:custDataLst>
          </p:nvPr>
        </p:nvSpPr>
        <p:spPr>
          <a:xfrm>
            <a:off x="809625" y="223520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u="sng" dirty="0" smtClean="0">
                <a:solidFill>
                  <a:srgbClr val="0070C0"/>
                </a:solidFill>
                <a:hlinkClick r:id="rId11" action="ppaction://hlinksldjump"/>
              </a:rPr>
              <a:t>1. Ιστορική αναδρομή</a:t>
            </a:r>
            <a:endParaRPr lang="el-GR" i="1" u="sng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" action="ppaction://noaction"/>
          </p:cNvPr>
          <p:cNvSpPr/>
          <p:nvPr>
            <p:custDataLst>
              <p:tags r:id="rId4"/>
            </p:custDataLst>
          </p:nvPr>
        </p:nvSpPr>
        <p:spPr>
          <a:xfrm>
            <a:off x="820195" y="2758593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rgbClr val="0070C0"/>
                </a:solidFill>
                <a:hlinkClick r:id="rId12" action="ppaction://hlinksldjump"/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  <a:hlinkClick r:id="rId12" action="ppaction://hlinksldjump"/>
              </a:rPr>
              <a:t>. Ελαιοχρώματα και Βερνίκια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7" name="Θέση περιεχομένου 3">
            <a:hlinkClick r:id="" action="ppaction://noaction"/>
          </p:cNvPr>
          <p:cNvSpPr/>
          <p:nvPr>
            <p:custDataLst>
              <p:tags r:id="rId5"/>
            </p:custDataLst>
          </p:nvPr>
        </p:nvSpPr>
        <p:spPr>
          <a:xfrm>
            <a:off x="820195" y="3212976"/>
            <a:ext cx="7507288" cy="5072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dirty="0" smtClean="0">
                <a:solidFill>
                  <a:srgbClr val="0070C0"/>
                </a:solidFill>
                <a:hlinkClick r:id="rId13" action="ppaction://hlinksldjump"/>
              </a:rPr>
              <a:t>3. Σύσταση του επιχρίσματος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9" name="Θέση περιεχομένου 3">
            <a:hlinkClick r:id="" action="ppaction://noaction"/>
          </p:cNvPr>
          <p:cNvSpPr/>
          <p:nvPr>
            <p:custDataLst>
              <p:tags r:id="rId6"/>
            </p:custDataLst>
          </p:nvPr>
        </p:nvSpPr>
        <p:spPr>
          <a:xfrm>
            <a:off x="809128" y="3717032"/>
            <a:ext cx="7507288" cy="5072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dirty="0" smtClean="0">
                <a:solidFill>
                  <a:srgbClr val="0070C0"/>
                </a:solidFill>
                <a:hlinkClick r:id="rId14" action="ppaction://hlinksldjump"/>
              </a:rPr>
              <a:t>4. Τάξεις Συνθετικών Πολυμερών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0" name="Θέση περιεχομένου 3">
            <a:hlinkClick r:id="" action="ppaction://noaction"/>
          </p:cNvPr>
          <p:cNvSpPr/>
          <p:nvPr>
            <p:custDataLst>
              <p:tags r:id="rId7"/>
            </p:custDataLst>
          </p:nvPr>
        </p:nvSpPr>
        <p:spPr>
          <a:xfrm>
            <a:off x="809128" y="4221088"/>
            <a:ext cx="7507288" cy="5072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dirty="0">
                <a:solidFill>
                  <a:srgbClr val="0070C0"/>
                </a:solidFill>
                <a:hlinkClick r:id="rId15" action="ppaction://hlinksldjump"/>
              </a:rPr>
              <a:t>5</a:t>
            </a:r>
            <a:r>
              <a:rPr lang="el-GR" sz="2800" i="1" dirty="0" smtClean="0">
                <a:solidFill>
                  <a:srgbClr val="0070C0"/>
                </a:solidFill>
                <a:hlinkClick r:id="rId15" action="ppaction://hlinksldjump"/>
              </a:rPr>
              <a:t>. </a:t>
            </a:r>
            <a:r>
              <a:rPr lang="el-GR" sz="2800" i="1" dirty="0" err="1" smtClean="0">
                <a:solidFill>
                  <a:srgbClr val="0070C0"/>
                </a:solidFill>
                <a:hlinkClick r:id="rId15" action="ppaction://hlinksldjump"/>
              </a:rPr>
              <a:t>Δημιούργία</a:t>
            </a:r>
            <a:r>
              <a:rPr lang="el-GR" sz="2800" i="1" dirty="0" smtClean="0">
                <a:solidFill>
                  <a:srgbClr val="0070C0"/>
                </a:solidFill>
                <a:hlinkClick r:id="rId15" action="ppaction://hlinksldjump"/>
              </a:rPr>
              <a:t> του </a:t>
            </a:r>
            <a:r>
              <a:rPr lang="el-GR" sz="2800" i="1" dirty="0" err="1" smtClean="0">
                <a:solidFill>
                  <a:srgbClr val="0070C0"/>
                </a:solidFill>
                <a:hlinkClick r:id="rId15" action="ppaction://hlinksldjump"/>
              </a:rPr>
              <a:t>φίλμ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2915816" y="6356350"/>
            <a:ext cx="3816424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Ελαιοχρώματα-Βερνίκια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53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C9E2987-2DF3-4883-B675-0E329C0F7C88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41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Ελαιοχρώματα ή Επιχρίσματα </a:t>
            </a:r>
            <a:r>
              <a:rPr lang="el-GR" b="1" dirty="0"/>
              <a:t>– </a:t>
            </a:r>
            <a:r>
              <a:rPr lang="el-GR" b="1" dirty="0" smtClean="0"/>
              <a:t>Ιστορική Αναδρομή</a:t>
            </a:r>
            <a:endParaRPr lang="el-GR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l-GR" sz="2800" dirty="0"/>
              <a:t>Τα ελαιοχρώματα ή επιχρίσματα ξεκίνησαν να χρησιμοποιούνται από την </a:t>
            </a:r>
            <a:r>
              <a:rPr lang="el-GR" altLang="el-GR" sz="2800" b="1" dirty="0"/>
              <a:t>καλλιτεχνική τάση</a:t>
            </a:r>
            <a:r>
              <a:rPr lang="el-GR" altLang="el-GR" sz="2800" dirty="0"/>
              <a:t> του ανθρώπου. </a:t>
            </a:r>
            <a:endParaRPr lang="el-GR" altLang="el-GR" sz="2800" dirty="0" smtClean="0"/>
          </a:p>
          <a:p>
            <a:endParaRPr lang="el-GR" altLang="el-GR" sz="2800" dirty="0" smtClean="0"/>
          </a:p>
          <a:p>
            <a:r>
              <a:rPr lang="el-GR" altLang="el-GR" sz="2800" dirty="0" smtClean="0"/>
              <a:t>Οι </a:t>
            </a:r>
            <a:r>
              <a:rPr lang="el-GR" altLang="el-GR" sz="2800" dirty="0"/>
              <a:t>παλαιότερες σωζόμενες τοιχογραφίες στα σπήλαια βρέθηκαν πριν </a:t>
            </a:r>
            <a:r>
              <a:rPr lang="el-GR" altLang="el-GR" sz="2800" b="1" dirty="0"/>
              <a:t>40.000 χρόνια</a:t>
            </a:r>
            <a:r>
              <a:rPr lang="el-GR" altLang="el-GR" sz="2800" dirty="0"/>
              <a:t>. </a:t>
            </a:r>
            <a:endParaRPr lang="el-GR" altLang="el-GR" sz="2800" dirty="0" smtClean="0"/>
          </a:p>
          <a:p>
            <a:endParaRPr lang="el-GR" altLang="el-GR" sz="2800" dirty="0" smtClean="0"/>
          </a:p>
          <a:p>
            <a:r>
              <a:rPr lang="el-GR" altLang="el-GR" sz="2800" dirty="0" smtClean="0"/>
              <a:t>Κινέζοι</a:t>
            </a:r>
            <a:r>
              <a:rPr lang="el-GR" altLang="el-GR" sz="2800" dirty="0"/>
              <a:t>, Αιγύπτιοι &amp; Έλληνες παρασκεύαζαν διάφορες </a:t>
            </a:r>
            <a:r>
              <a:rPr lang="el-GR" altLang="el-GR" sz="2800" b="1" dirty="0"/>
              <a:t>βαφές από φυτά &amp; ορυκτά</a:t>
            </a:r>
            <a:r>
              <a:rPr lang="el-GR" altLang="el-GR" sz="2800" dirty="0"/>
              <a:t>.</a:t>
            </a:r>
            <a:endParaRPr lang="el-GR" sz="2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l-GR" sz="2400" dirty="0" smtClean="0"/>
          </a:p>
          <a:p>
            <a:endParaRPr lang="el-GR" sz="2800" dirty="0"/>
          </a:p>
        </p:txBody>
      </p:sp>
      <p:pic>
        <p:nvPicPr>
          <p:cNvPr id="6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Ελαιοχρώματα-Βερνίκια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6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476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Ελαιοχρώματα και Βερνίκια (1/2)</a:t>
            </a:r>
            <a:endParaRPr lang="el-GR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l-GR" sz="2800" dirty="0"/>
              <a:t>Είναι </a:t>
            </a:r>
            <a:r>
              <a:rPr lang="el-GR" altLang="el-GR" sz="2800" b="1" dirty="0"/>
              <a:t>μίγματα πρώτων υλών</a:t>
            </a:r>
            <a:r>
              <a:rPr lang="el-GR" altLang="el-GR" sz="2800" dirty="0"/>
              <a:t>, τα οποία εφαρμόζονται σε επιφάνειες κάτω από ευρύ φάσμα ανεξέλεγκτων συνθηκών, για  </a:t>
            </a:r>
            <a:r>
              <a:rPr lang="el-GR" altLang="el-GR" sz="2800" dirty="0" smtClean="0"/>
              <a:t>να </a:t>
            </a:r>
            <a:r>
              <a:rPr lang="el-GR" altLang="el-GR" sz="2800" dirty="0"/>
              <a:t>τροποποιήσουν τα χαρακτηριστικά τους, όπως εμφάνιση, </a:t>
            </a:r>
            <a:r>
              <a:rPr lang="el-GR" altLang="el-GR" sz="2800" dirty="0" err="1"/>
              <a:t>αντισκωριακότητα</a:t>
            </a:r>
            <a:r>
              <a:rPr lang="el-GR" altLang="el-GR" sz="2800" dirty="0"/>
              <a:t> κλπ. </a:t>
            </a:r>
          </a:p>
          <a:p>
            <a:endParaRPr lang="el-GR" sz="2800" dirty="0" smtClean="0"/>
          </a:p>
          <a:p>
            <a:r>
              <a:rPr lang="el-GR" sz="2800" dirty="0" smtClean="0"/>
              <a:t>Στα </a:t>
            </a:r>
            <a:r>
              <a:rPr lang="el-GR" sz="2800" dirty="0"/>
              <a:t>ελαιοχρώματα το </a:t>
            </a:r>
            <a:r>
              <a:rPr lang="el-GR" sz="2800" b="1" dirty="0"/>
              <a:t>συνδετικό μέσο</a:t>
            </a:r>
            <a:r>
              <a:rPr lang="el-GR" sz="2800" dirty="0"/>
              <a:t> είναι το </a:t>
            </a:r>
            <a:r>
              <a:rPr lang="el-GR" sz="2800" b="1" dirty="0"/>
              <a:t>λινέλαιο</a:t>
            </a:r>
            <a:r>
              <a:rPr lang="el-GR" sz="2800" dirty="0"/>
              <a:t>, ενώ στα </a:t>
            </a:r>
            <a:r>
              <a:rPr lang="el-GR" sz="2800" b="1" dirty="0" err="1"/>
              <a:t>βερνικοχρώματα</a:t>
            </a:r>
            <a:r>
              <a:rPr lang="el-GR" sz="2800" dirty="0"/>
              <a:t> ένα </a:t>
            </a:r>
            <a:r>
              <a:rPr lang="el-GR" sz="2800" b="1" dirty="0"/>
              <a:t>συνθετικό πολυμερές</a:t>
            </a:r>
            <a:r>
              <a:rPr lang="el-GR" sz="2800" dirty="0"/>
              <a:t> και επίσης διαφέρουν ως προς τη </a:t>
            </a:r>
            <a:r>
              <a:rPr lang="el-GR" sz="2800" b="1" dirty="0"/>
              <a:t>χρωστική</a:t>
            </a:r>
            <a:r>
              <a:rPr lang="el-GR" sz="2800" dirty="0"/>
              <a:t>.</a:t>
            </a:r>
          </a:p>
          <a:p>
            <a:endParaRPr lang="el-GR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Ελαιοχρώματα-Βερνίκια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7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126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Ελαιοχρώματα και Βερνίκια (2/2)</a:t>
            </a:r>
            <a:endParaRPr lang="el-GR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800" dirty="0"/>
              <a:t>Τα χαρακτηριστικά που προσπαθούμε να επιτύχουμε σε μια </a:t>
            </a:r>
            <a:r>
              <a:rPr lang="el-GR" sz="2800" b="1" dirty="0"/>
              <a:t>φόρμουλα χρώματος </a:t>
            </a:r>
            <a:r>
              <a:rPr lang="el-GR" sz="2800" dirty="0"/>
              <a:t>είναι: </a:t>
            </a:r>
            <a:endParaRPr lang="el-GR" sz="2800" dirty="0" smtClean="0"/>
          </a:p>
          <a:p>
            <a:pPr marL="400050" lvl="1" indent="0">
              <a:buNone/>
            </a:pPr>
            <a:endParaRPr lang="el-GR" sz="2400" dirty="0"/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l-GR" dirty="0"/>
              <a:t>Ευκολία εφαρμογής / φιλικότητα προς τον χρήστη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l-GR" dirty="0"/>
              <a:t>Ποσοστό ξήρανσης, Συμβατότητα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l-GR" dirty="0"/>
              <a:t>Κατάλληλα διακοσμητικά αποτελέσματα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l-GR" dirty="0"/>
              <a:t>Διάρκεια, Προστασία από νερό, λάδια κλπ.</a:t>
            </a:r>
            <a:endParaRPr lang="el-GR" dirty="0" smtClean="0"/>
          </a:p>
          <a:p>
            <a:pPr lvl="1"/>
            <a:endParaRPr lang="el-GR" sz="2400" dirty="0"/>
          </a:p>
        </p:txBody>
      </p:sp>
      <p:pic>
        <p:nvPicPr>
          <p:cNvPr id="6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Ελαιοχρώματα-Βερνίκια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8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28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Σύσταση του Επιχρίσματος</a:t>
            </a:r>
            <a:endParaRPr lang="el-GR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7133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800" b="1" dirty="0"/>
              <a:t>ΣΥΝΔΕΤΙΚΟ ΜΕΣΟ</a:t>
            </a:r>
            <a:r>
              <a:rPr lang="el-GR" sz="2800" dirty="0"/>
              <a:t> [ΠΟΛΥΜΕΡΕΣ </a:t>
            </a:r>
            <a:r>
              <a:rPr lang="el-GR" sz="2800" dirty="0" smtClean="0"/>
              <a:t>ή ΠΡΟΠΟΛΥΜΕΡΕΣ</a:t>
            </a:r>
          </a:p>
          <a:p>
            <a:pPr marL="457200" lvl="1" indent="0">
              <a:buNone/>
            </a:pPr>
            <a:r>
              <a:rPr lang="el-GR" dirty="0" smtClean="0"/>
              <a:t> </a:t>
            </a:r>
            <a:r>
              <a:rPr lang="el-GR" dirty="0"/>
              <a:t>(μονομερές ή ολιγομερές ή </a:t>
            </a:r>
            <a:r>
              <a:rPr lang="el-GR" dirty="0" err="1" smtClean="0"/>
              <a:t>ξηραινόμενο</a:t>
            </a:r>
            <a:r>
              <a:rPr lang="el-GR" dirty="0" smtClean="0"/>
              <a:t> </a:t>
            </a:r>
            <a:r>
              <a:rPr lang="el-GR" dirty="0"/>
              <a:t>έλαιο) .</a:t>
            </a:r>
          </a:p>
          <a:p>
            <a:r>
              <a:rPr lang="el-GR" sz="2800" dirty="0"/>
              <a:t>Τη</a:t>
            </a:r>
            <a:r>
              <a:rPr lang="el-GR" sz="2800" b="1" dirty="0"/>
              <a:t> ΧΡΩΣΤΙΚΗ ή ΠΙΓΜΕΝΤΟ (</a:t>
            </a:r>
            <a:r>
              <a:rPr lang="el-GR" sz="2800" b="1" dirty="0" err="1"/>
              <a:t>pigment</a:t>
            </a:r>
            <a:r>
              <a:rPr lang="el-GR" sz="2800" b="1" dirty="0"/>
              <a:t>)</a:t>
            </a:r>
            <a:r>
              <a:rPr lang="el-GR" sz="2800" dirty="0"/>
              <a:t> </a:t>
            </a:r>
            <a:endParaRPr lang="el-GR" sz="2800" dirty="0" smtClean="0"/>
          </a:p>
          <a:p>
            <a:pPr marL="457200" lvl="1" indent="0">
              <a:buNone/>
            </a:pPr>
            <a:r>
              <a:rPr lang="el-GR" dirty="0" smtClean="0"/>
              <a:t>(π.χ</a:t>
            </a:r>
            <a:r>
              <a:rPr lang="el-GR" dirty="0"/>
              <a:t>. TiO2, CaCO3 , BaSO4, άργιλος, πυριτικό μαγνήσιο </a:t>
            </a:r>
            <a:r>
              <a:rPr lang="el-GR" dirty="0" err="1"/>
              <a:t>κ.λ.π</a:t>
            </a:r>
            <a:r>
              <a:rPr lang="el-GR" dirty="0" smtClean="0"/>
              <a:t>.)</a:t>
            </a:r>
            <a:endParaRPr lang="el-GR" dirty="0"/>
          </a:p>
          <a:p>
            <a:r>
              <a:rPr lang="el-GR" sz="2800" b="1" dirty="0"/>
              <a:t>ΠΡΟΣΘΕΤΑ</a:t>
            </a:r>
            <a:r>
              <a:rPr lang="el-GR" sz="2800" dirty="0"/>
              <a:t> διαλυμένα ή αιωρούμενα στο διαλύτη</a:t>
            </a:r>
            <a:r>
              <a:rPr lang="el-GR" dirty="0"/>
              <a:t> </a:t>
            </a:r>
            <a:endParaRPr lang="el-GR" dirty="0" smtClean="0"/>
          </a:p>
          <a:p>
            <a:pPr marL="457200" lvl="1" indent="0">
              <a:buNone/>
            </a:pPr>
            <a:r>
              <a:rPr lang="el-GR" dirty="0" smtClean="0"/>
              <a:t>(</a:t>
            </a:r>
            <a:r>
              <a:rPr lang="el-GR" dirty="0"/>
              <a:t>π.χ. </a:t>
            </a:r>
            <a:r>
              <a:rPr lang="el-GR" dirty="0" err="1"/>
              <a:t>στεγανωτικά</a:t>
            </a:r>
            <a:r>
              <a:rPr lang="el-GR" dirty="0"/>
              <a:t>, </a:t>
            </a:r>
            <a:r>
              <a:rPr lang="el-GR" dirty="0" err="1"/>
              <a:t>τασενεργά</a:t>
            </a:r>
            <a:r>
              <a:rPr lang="el-GR" dirty="0"/>
              <a:t>, μυκητοκτόνα, </a:t>
            </a:r>
            <a:r>
              <a:rPr lang="el-GR" dirty="0" err="1"/>
              <a:t>συσσωματικά</a:t>
            </a:r>
            <a:r>
              <a:rPr lang="el-GR" dirty="0"/>
              <a:t> μέσα, παχυντές).</a:t>
            </a:r>
          </a:p>
          <a:p>
            <a:r>
              <a:rPr lang="el-GR" b="1" dirty="0"/>
              <a:t>ΔΙΑΛΥΤΗΣ</a:t>
            </a:r>
            <a:endParaRPr lang="el-GR" b="1" dirty="0" smtClean="0"/>
          </a:p>
          <a:p>
            <a:pPr lvl="1"/>
            <a:endParaRPr lang="el-GR" sz="2400" dirty="0"/>
          </a:p>
        </p:txBody>
      </p:sp>
      <p:pic>
        <p:nvPicPr>
          <p:cNvPr id="6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Ελαιοχρώματα-Βερνίκια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9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174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7/2/2014 11:49:55 π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7,9,10,8,6153,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051,3,9,8,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6,2,3,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6,2,3,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6,2,3,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6,2,3,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8,7,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1026,3077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 t r u e < / C h e c k T e x t S i z e >  
     < C h e c k S c r e e n T i p > f a l s e < / C h e c k S c r e e n T i p >  
     < S h o w S h a p e N a m e C o l u m n > f a l s e < / S h o w S h a p e N a m e C o l u m n >  
     < S h o w I s s u e D e s c r i p t i o n > f a l s e 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9052C196-6F7A-4172-8611-B32437442AE1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618</Words>
  <Application>Microsoft Office PowerPoint</Application>
  <PresentationFormat>On-screen Show (4:3)</PresentationFormat>
  <Paragraphs>119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Επεξεργασία – Φινίρισμα Επιφανειών</vt:lpstr>
      <vt:lpstr>Άδειες χρήσης </vt:lpstr>
      <vt:lpstr>Χρηματοδότηση </vt:lpstr>
      <vt:lpstr>Σκοποί ενότητας </vt:lpstr>
      <vt:lpstr>Περιεχόμενα ενότητας</vt:lpstr>
      <vt:lpstr>Ελαιοχρώματα ή Επιχρίσματα – Ιστορική Αναδρομή</vt:lpstr>
      <vt:lpstr>Ελαιοχρώματα και Βερνίκια (1/2)</vt:lpstr>
      <vt:lpstr>Ελαιοχρώματα και Βερνίκια (2/2)</vt:lpstr>
      <vt:lpstr>Σύσταση του Επιχρίσματος</vt:lpstr>
      <vt:lpstr>Τάξεις Συνθετικών Πολυμερών (1/3)</vt:lpstr>
      <vt:lpstr>Τάξεις Συνθετικών Πολυμερών (2/3)</vt:lpstr>
      <vt:lpstr>Τάξεις Συνθετικών Πολυμερών (3/3)</vt:lpstr>
      <vt:lpstr>Δημιουργία του φιλμ (1/2)</vt:lpstr>
      <vt:lpstr>Δημιουργία του φιλμ (2/2)</vt:lpstr>
      <vt:lpstr>Τέλος ενότητας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chris</cp:lastModifiedBy>
  <cp:revision>11</cp:revision>
  <dcterms:created xsi:type="dcterms:W3CDTF">2014-02-06T11:30:46Z</dcterms:created>
  <dcterms:modified xsi:type="dcterms:W3CDTF">2014-02-11T10:26:23Z</dcterms:modified>
</cp:coreProperties>
</file>