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ppt/tags/tag25.xml" ContentType="application/vnd.openxmlformats-officedocument.presentationml.tags+xml"/>
  <Override PartName="/ppt/notesSlides/notesSlide4.xml" ContentType="application/vnd.openxmlformats-officedocument.presentationml.notesSlide+xml"/>
  <Override PartName="/ppt/tags/tag26.xml" ContentType="application/vnd.openxmlformats-officedocument.presentationml.tags+xml"/>
  <Override PartName="/ppt/notesSlides/notesSlide5.xml" ContentType="application/vnd.openxmlformats-officedocument.presentationml.notesSlide+xml"/>
  <Override PartName="/ppt/tags/tag27.xml" ContentType="application/vnd.openxmlformats-officedocument.presentationml.tags+xml"/>
  <Override PartName="/ppt/notesSlides/notesSlide6.xml" ContentType="application/vnd.openxmlformats-officedocument.presentationml.notesSlide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notesSlides/notesSlide8.xml" ContentType="application/vnd.openxmlformats-officedocument.presentationml.notesSlide+xml"/>
  <Override PartName="/ppt/tags/tag30.xml" ContentType="application/vnd.openxmlformats-officedocument.presentationml.tags+xml"/>
  <Override PartName="/ppt/notesSlides/notesSlide9.xml" ContentType="application/vnd.openxmlformats-officedocument.presentationml.notesSlide+xml"/>
  <Override PartName="/ppt/tags/tag31.xml" ContentType="application/vnd.openxmlformats-officedocument.presentationml.tags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2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3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5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6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7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8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9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20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21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22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23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0"/>
  </p:notesMasterIdLst>
  <p:sldIdLst>
    <p:sldId id="257" r:id="rId3"/>
    <p:sldId id="258" r:id="rId4"/>
    <p:sldId id="259" r:id="rId5"/>
    <p:sldId id="260" r:id="rId6"/>
    <p:sldId id="26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71" r:id="rId29"/>
  </p:sldIdLst>
  <p:sldSz cx="9144000" cy="6858000" type="screen4x3"/>
  <p:notesSz cx="6858000" cy="9144000"/>
  <p:custDataLst>
    <p:tags r:id="rId3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E150-A5B9-4A44-922E-736CEE675CDB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424D9-B42D-484D-BFAE-DC163FD3BA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95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95EC-31B5-4FE2-9AD0-355B36B01B63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3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996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4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193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70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35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22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842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819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55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66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76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E19E-2D20-4A72-BCA6-08C8137D0AC7}" type="datetimeFigureOut">
              <a:rPr lang="el-GR" smtClean="0"/>
              <a:t>11/2/2014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BA0B-963C-422B-B0D4-902220DFEB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5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slide" Target="slide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slide" Target="slide14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slide" Target="slide8.xml"/><Relationship Id="rId5" Type="http://schemas.openxmlformats.org/officeDocument/2006/relationships/tags" Target="../tags/tag20.xml"/><Relationship Id="rId10" Type="http://schemas.openxmlformats.org/officeDocument/2006/relationships/slide" Target="slide6.xml"/><Relationship Id="rId4" Type="http://schemas.openxmlformats.org/officeDocument/2006/relationships/tags" Target="../tags/tag19.xml"/><Relationship Id="rId9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Επεξεργασία – Φινίρισμα Επιφανειών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2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</a:rPr>
              <a:t>Κατηγορίες – Κατατάξεις επιχρισμάτων.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Δρ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 </a:t>
            </a:r>
            <a:r>
              <a:rPr lang="el-GR" sz="2800" dirty="0" err="1">
                <a:solidFill>
                  <a:prstClr val="black"/>
                </a:solidFill>
                <a:cs typeface="Arial" charset="0"/>
              </a:rPr>
              <a:t>Κακάβας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 Β.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Κων/νος,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Χημικός,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Εφαρμογών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Σχεδιασμού και Τεχνολογίας Ξύλου και Επίπλου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834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Α. Κατάταξη των επιχρισμάτων με βάση τον </a:t>
            </a:r>
            <a:r>
              <a:rPr lang="el-GR" b="1" dirty="0" smtClean="0"/>
              <a:t>διαλύτη</a:t>
            </a:r>
            <a:r>
              <a:rPr lang="el-GR" b="1" dirty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3</a:t>
            </a:r>
            <a:r>
              <a:rPr lang="el-GR" b="1" dirty="0" smtClean="0"/>
              <a:t>/</a:t>
            </a:r>
            <a:r>
              <a:rPr lang="en-US" b="1" dirty="0" smtClean="0"/>
              <a:t>6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/>
              <a:t>2</a:t>
            </a:r>
            <a:r>
              <a:rPr lang="el-GR" sz="2800" b="1" dirty="0" smtClean="0"/>
              <a:t>. </a:t>
            </a:r>
            <a:r>
              <a:rPr lang="el-GR" sz="2800" b="1" dirty="0"/>
              <a:t>Επιχρίσματα με βάση το </a:t>
            </a:r>
            <a:r>
              <a:rPr lang="el-GR" sz="2800" b="1" dirty="0" smtClean="0"/>
              <a:t>νερό.</a:t>
            </a:r>
            <a:endParaRPr lang="el-GR" sz="2400" dirty="0"/>
          </a:p>
          <a:p>
            <a:pPr marL="85725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 smtClean="0"/>
              <a:t>Ο </a:t>
            </a:r>
            <a:r>
              <a:rPr lang="el-GR" dirty="0"/>
              <a:t>όρος </a:t>
            </a:r>
            <a:r>
              <a:rPr lang="el-GR" dirty="0" err="1"/>
              <a:t>υδατοδιαλυτά</a:t>
            </a:r>
            <a:r>
              <a:rPr lang="el-GR" dirty="0"/>
              <a:t> επιχρίσματα δεν είναι </a:t>
            </a:r>
            <a:r>
              <a:rPr lang="el-GR" b="1" dirty="0"/>
              <a:t>πραγματικός</a:t>
            </a:r>
            <a:r>
              <a:rPr lang="el-GR" dirty="0"/>
              <a:t> γιατί προσφέρονται στην αγορά σαν </a:t>
            </a:r>
            <a:r>
              <a:rPr lang="el-GR" b="1" dirty="0"/>
              <a:t>γαλακτώματα ή διασπορές σε νερό</a:t>
            </a:r>
            <a:r>
              <a:rPr lang="el-GR" dirty="0"/>
              <a:t>, δηλαδή </a:t>
            </a:r>
            <a:r>
              <a:rPr lang="el-GR" b="1" dirty="0"/>
              <a:t>δεν είναι </a:t>
            </a:r>
            <a:r>
              <a:rPr lang="el-GR" dirty="0"/>
              <a:t>πραγματικά διαλύματα σ’ αυτό.</a:t>
            </a:r>
            <a:endParaRPr lang="el-GR" dirty="0" smtClean="0"/>
          </a:p>
          <a:p>
            <a:pPr marL="85725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Έτσι δεν πρέπει να μας ξενίζει το γεγονός ότι μετά το στέγνωμα είναι εντελώς αδιάλυτα σε νερό.  </a:t>
            </a:r>
            <a:endParaRPr lang="el-GR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00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Α. Κατάταξη των επιχρισμάτων με βάση τον </a:t>
            </a:r>
            <a:r>
              <a:rPr lang="el-GR" b="1" dirty="0" smtClean="0"/>
              <a:t>διαλύτη</a:t>
            </a:r>
            <a:r>
              <a:rPr lang="el-GR" b="1" dirty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4</a:t>
            </a:r>
            <a:r>
              <a:rPr lang="el-GR" b="1" dirty="0" smtClean="0"/>
              <a:t>/</a:t>
            </a:r>
            <a:r>
              <a:rPr lang="en-US" b="1" dirty="0" smtClean="0"/>
              <a:t>6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/>
              <a:t>2</a:t>
            </a:r>
            <a:r>
              <a:rPr lang="el-GR" sz="2800" b="1" dirty="0" smtClean="0"/>
              <a:t>. </a:t>
            </a:r>
            <a:r>
              <a:rPr lang="el-GR" sz="2800" b="1" dirty="0"/>
              <a:t>Επιχρίσματα με βάση το </a:t>
            </a:r>
            <a:r>
              <a:rPr lang="el-GR" sz="2800" b="1" dirty="0" smtClean="0"/>
              <a:t>νερό.</a:t>
            </a:r>
            <a:endParaRPr lang="el-GR" sz="24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/>
              <a:t>Τέτοια παραδείγματα είναι τα </a:t>
            </a:r>
            <a:r>
              <a:rPr lang="el-GR" b="1" dirty="0"/>
              <a:t>επιχρίσματα εσωτερικής χρήσης</a:t>
            </a:r>
            <a:r>
              <a:rPr lang="el-GR" dirty="0"/>
              <a:t> ή όπως αλλιώς λέγονται </a:t>
            </a:r>
            <a:r>
              <a:rPr lang="el-GR" b="1" dirty="0"/>
              <a:t>οικοδομικά επιχρίσματα</a:t>
            </a:r>
            <a:r>
              <a:rPr lang="el-GR" dirty="0"/>
              <a:t> π.χ. το </a:t>
            </a:r>
            <a:r>
              <a:rPr lang="el-GR" dirty="0" smtClean="0"/>
              <a:t>PVA [</a:t>
            </a:r>
            <a:r>
              <a:rPr lang="el-GR" dirty="0" err="1" smtClean="0"/>
              <a:t>πολύ(οξικός</a:t>
            </a:r>
            <a:r>
              <a:rPr lang="el-GR" dirty="0" smtClean="0"/>
              <a:t> </a:t>
            </a:r>
            <a:r>
              <a:rPr lang="el-GR" dirty="0" err="1"/>
              <a:t>βινυλεστέρας</a:t>
            </a:r>
            <a:r>
              <a:rPr lang="el-GR" dirty="0"/>
              <a:t>], </a:t>
            </a:r>
            <a:r>
              <a:rPr lang="en-US" dirty="0" smtClean="0"/>
              <a:t>PMMA</a:t>
            </a:r>
            <a:r>
              <a:rPr lang="el-GR" dirty="0" smtClean="0"/>
              <a:t> </a:t>
            </a:r>
            <a:r>
              <a:rPr lang="el-GR" dirty="0"/>
              <a:t>[</a:t>
            </a:r>
            <a:r>
              <a:rPr lang="el-GR" dirty="0" err="1"/>
              <a:t>πολύ(μεθακριλικός</a:t>
            </a:r>
            <a:r>
              <a:rPr lang="el-GR" dirty="0"/>
              <a:t> </a:t>
            </a:r>
            <a:r>
              <a:rPr lang="el-GR" dirty="0" err="1"/>
              <a:t>μεθυλεστέρας</a:t>
            </a:r>
            <a:r>
              <a:rPr lang="el-GR" dirty="0"/>
              <a:t>)] κλπ.</a:t>
            </a:r>
            <a:endParaRPr lang="el-GR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/>
              <a:t>Εδώ θα πρέπει να προσθέσουμε ότι το πρόβλημα της </a:t>
            </a:r>
            <a:r>
              <a:rPr lang="el-GR" b="1" dirty="0"/>
              <a:t>μειωμένης πρόσφυσης σε λείες επιφάνειες</a:t>
            </a:r>
            <a:r>
              <a:rPr lang="el-GR" dirty="0"/>
              <a:t> </a:t>
            </a:r>
            <a:r>
              <a:rPr lang="el-GR" dirty="0" err="1"/>
              <a:t>γαλακτοματοποιούνται</a:t>
            </a:r>
            <a:r>
              <a:rPr lang="el-GR" dirty="0"/>
              <a:t> εντός του </a:t>
            </a:r>
            <a:r>
              <a:rPr lang="el-GR" dirty="0" err="1" smtClean="0"/>
              <a:t>υδατοδιαλυτού</a:t>
            </a:r>
            <a:r>
              <a:rPr lang="en-US" dirty="0" smtClean="0"/>
              <a:t> </a:t>
            </a:r>
            <a:r>
              <a:rPr lang="el-GR" dirty="0" smtClean="0"/>
              <a:t>φορέα </a:t>
            </a:r>
            <a:r>
              <a:rPr lang="el-GR" dirty="0"/>
              <a:t>σε </a:t>
            </a:r>
            <a:r>
              <a:rPr lang="el-GR" b="1" dirty="0"/>
              <a:t>αναλογία 5 έως 15% </a:t>
            </a:r>
            <a:r>
              <a:rPr lang="el-GR" b="1" dirty="0" err="1"/>
              <a:t>αλκυδικές</a:t>
            </a:r>
            <a:r>
              <a:rPr lang="el-GR" b="1" dirty="0"/>
              <a:t> ρητίνες ή έλαια</a:t>
            </a:r>
            <a:r>
              <a:rPr lang="el-GR" dirty="0"/>
              <a:t>. </a:t>
            </a:r>
            <a:endParaRPr lang="el-GR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681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Α. Κατάταξη των επιχρισμάτων με βάση τον </a:t>
            </a:r>
            <a:r>
              <a:rPr lang="el-GR" b="1" dirty="0" smtClean="0"/>
              <a:t>διαλύτη</a:t>
            </a:r>
            <a:r>
              <a:rPr lang="el-GR" b="1" dirty="0"/>
              <a:t> </a:t>
            </a:r>
            <a:r>
              <a:rPr lang="el-GR" b="1" dirty="0" smtClean="0"/>
              <a:t>(</a:t>
            </a:r>
            <a:r>
              <a:rPr lang="en-US" b="1" dirty="0" smtClean="0"/>
              <a:t>5</a:t>
            </a:r>
            <a:r>
              <a:rPr lang="el-GR" b="1" dirty="0" smtClean="0"/>
              <a:t>/</a:t>
            </a:r>
            <a:r>
              <a:rPr lang="en-US" b="1" dirty="0" smtClean="0"/>
              <a:t>6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/>
              <a:t>2</a:t>
            </a:r>
            <a:r>
              <a:rPr lang="el-GR" sz="2800" b="1" dirty="0" smtClean="0"/>
              <a:t>. </a:t>
            </a:r>
            <a:r>
              <a:rPr lang="el-GR" sz="2800" b="1" dirty="0"/>
              <a:t>Επιχρίσματα με βάση το </a:t>
            </a:r>
            <a:r>
              <a:rPr lang="el-GR" sz="2800" b="1" dirty="0" smtClean="0"/>
              <a:t>νερό.</a:t>
            </a:r>
            <a:endParaRPr lang="el-GR" sz="2400" dirty="0"/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dirty="0" smtClean="0"/>
              <a:t>Επίσης στα χρησιμοποιούνται ειδικά </a:t>
            </a:r>
            <a:r>
              <a:rPr lang="el-GR" dirty="0" err="1" smtClean="0"/>
              <a:t>διασπαρτικά</a:t>
            </a:r>
            <a:r>
              <a:rPr lang="el-GR" dirty="0" smtClean="0"/>
              <a:t> μέσα όπως το </a:t>
            </a:r>
            <a:r>
              <a:rPr lang="el-GR" dirty="0" err="1" smtClean="0"/>
              <a:t>πυροφοσφωρικό</a:t>
            </a:r>
            <a:r>
              <a:rPr lang="el-GR" dirty="0" smtClean="0"/>
              <a:t> </a:t>
            </a:r>
            <a:r>
              <a:rPr lang="el-GR" dirty="0" err="1" smtClean="0"/>
              <a:t>τετρανάτριο</a:t>
            </a:r>
            <a:r>
              <a:rPr lang="el-GR" dirty="0" smtClean="0"/>
              <a:t> &amp; η λεκιθίνη.  </a:t>
            </a:r>
            <a:endParaRPr lang="en-US" dirty="0" smtClean="0"/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dirty="0" smtClean="0"/>
              <a:t>Επίσης προστατευτικά πολυμερή &amp; παχυντές μειώνουν το ρυθμό </a:t>
            </a:r>
            <a:r>
              <a:rPr lang="el-GR" dirty="0" err="1" smtClean="0"/>
              <a:t>κατακάθισης</a:t>
            </a:r>
            <a:r>
              <a:rPr lang="el-GR" dirty="0" smtClean="0"/>
              <a:t> του </a:t>
            </a:r>
            <a:r>
              <a:rPr lang="el-GR" dirty="0" err="1" smtClean="0"/>
              <a:t>πιγμέντου</a:t>
            </a:r>
            <a:r>
              <a:rPr lang="el-GR" dirty="0" smtClean="0"/>
              <a:t>.</a:t>
            </a:r>
            <a:endParaRPr lang="en-US" dirty="0" smtClean="0"/>
          </a:p>
          <a:p>
            <a:pPr marL="400050" lvl="1" indent="0">
              <a:buNone/>
            </a:pPr>
            <a:endParaRPr lang="el-GR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19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Α. Κατάταξη των επιχρισμάτων με βάση τον </a:t>
            </a:r>
            <a:r>
              <a:rPr lang="el-GR" b="1" dirty="0" smtClean="0"/>
              <a:t>διαλύτη</a:t>
            </a:r>
            <a:r>
              <a:rPr lang="el-GR" b="1" dirty="0"/>
              <a:t> </a:t>
            </a:r>
            <a:r>
              <a:rPr lang="el-GR" b="1" dirty="0" smtClean="0"/>
              <a:t>(</a:t>
            </a:r>
            <a:r>
              <a:rPr lang="en-US" b="1" dirty="0"/>
              <a:t>6</a:t>
            </a:r>
            <a:r>
              <a:rPr lang="el-GR" b="1" dirty="0" smtClean="0"/>
              <a:t>/</a:t>
            </a:r>
            <a:r>
              <a:rPr lang="en-US" b="1" dirty="0" smtClean="0"/>
              <a:t>6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/>
              <a:t>2</a:t>
            </a:r>
            <a:r>
              <a:rPr lang="el-GR" sz="2800" b="1" dirty="0" smtClean="0"/>
              <a:t>.</a:t>
            </a:r>
            <a:r>
              <a:rPr lang="el-GR" sz="2800" dirty="0" smtClean="0"/>
              <a:t> </a:t>
            </a:r>
            <a:r>
              <a:rPr lang="el-GR" sz="2800" b="1" dirty="0"/>
              <a:t>Επιχρίσματα με βάση το </a:t>
            </a:r>
            <a:r>
              <a:rPr lang="el-GR" sz="2800" b="1" dirty="0" smtClean="0"/>
              <a:t>νερό.</a:t>
            </a:r>
            <a:endParaRPr lang="el-GR" sz="2400" dirty="0"/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dirty="0"/>
              <a:t>Επίσης τα </a:t>
            </a:r>
            <a:r>
              <a:rPr lang="el-GR" dirty="0" err="1"/>
              <a:t>αντιαφριστικά</a:t>
            </a:r>
            <a:r>
              <a:rPr lang="el-GR" dirty="0"/>
              <a:t> όπως η n-</a:t>
            </a:r>
            <a:r>
              <a:rPr lang="el-GR" dirty="0" err="1"/>
              <a:t>οκτανόλη</a:t>
            </a:r>
            <a:r>
              <a:rPr lang="el-GR" dirty="0"/>
              <a:t> καθώς και ανώτερες αλκοόλες κ.α. είναι πολύ χρήσιμα. </a:t>
            </a:r>
          </a:p>
          <a:p>
            <a:pPr marL="85725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dirty="0"/>
              <a:t>Επίσης χρησιμοποιούνται αντιψυκτικά π.χ. </a:t>
            </a:r>
            <a:r>
              <a:rPr lang="el-GR" dirty="0" err="1"/>
              <a:t>αιθυλενογλυκόλη</a:t>
            </a:r>
            <a:r>
              <a:rPr lang="el-GR" dirty="0"/>
              <a:t> αλλά και μυκητοκτόνα όπως ο </a:t>
            </a:r>
            <a:r>
              <a:rPr lang="el-GR" dirty="0" err="1"/>
              <a:t>ZnO</a:t>
            </a:r>
            <a:r>
              <a:rPr lang="el-GR" dirty="0"/>
              <a:t> προστατεύει τα επιχρίσματα εξωτερικού χώρου από τη μούχλα. </a:t>
            </a:r>
          </a:p>
          <a:p>
            <a:pPr marL="400050" lvl="1" indent="0">
              <a:buNone/>
            </a:pPr>
            <a:endParaRPr lang="el-GR" dirty="0" smtClean="0"/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48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(1/9)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1. </a:t>
            </a:r>
            <a:r>
              <a:rPr lang="el-GR" sz="2800" b="1" dirty="0"/>
              <a:t>Επιχρίσματα με βάση το λινέλαιο (Ελαιοχρώματα  και Λαδομπογιές)</a:t>
            </a:r>
            <a:endParaRPr lang="el-GR" sz="2400" b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/>
              <a:t>Μέχρι το </a:t>
            </a:r>
            <a:r>
              <a:rPr lang="el-GR" b="1" dirty="0"/>
              <a:t>1950</a:t>
            </a:r>
            <a:r>
              <a:rPr lang="el-GR" dirty="0"/>
              <a:t> όλα τα προστατευτικά επιχρίσματα είχαν σαν βάση τα </a:t>
            </a:r>
            <a:r>
              <a:rPr lang="el-GR" b="1" dirty="0" err="1"/>
              <a:t>πολυακόρεστα</a:t>
            </a:r>
            <a:r>
              <a:rPr lang="el-GR" b="1" dirty="0"/>
              <a:t> έλαια</a:t>
            </a:r>
            <a:r>
              <a:rPr lang="el-GR" dirty="0"/>
              <a:t> όπως το λινέλαιο, το ιχθυέλαιο, το </a:t>
            </a:r>
            <a:r>
              <a:rPr lang="el-GR" dirty="0" err="1"/>
              <a:t>ξυλέλαιο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/>
              <a:t>Tung oil, Tung wood oil</a:t>
            </a:r>
            <a:r>
              <a:rPr lang="el-GR" dirty="0" smtClean="0"/>
              <a:t>), </a:t>
            </a:r>
            <a:r>
              <a:rPr lang="el-GR" dirty="0"/>
              <a:t>το </a:t>
            </a:r>
            <a:r>
              <a:rPr lang="el-GR" dirty="0" err="1"/>
              <a:t>πευκέλαιο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/>
              <a:t>tall oil</a:t>
            </a:r>
            <a:r>
              <a:rPr lang="el-GR" dirty="0" smtClean="0"/>
              <a:t>).  </a:t>
            </a:r>
            <a:endParaRPr lang="el-GR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/>
              <a:t>Επίσης χρησιμοποιούνται </a:t>
            </a:r>
            <a:r>
              <a:rPr lang="el-GR" b="1" dirty="0"/>
              <a:t>αντιψυκτικά</a:t>
            </a:r>
            <a:r>
              <a:rPr lang="el-GR" dirty="0"/>
              <a:t> π.χ. </a:t>
            </a:r>
            <a:r>
              <a:rPr lang="el-GR" dirty="0" err="1"/>
              <a:t>αιθυλενογλυκόλη</a:t>
            </a:r>
            <a:r>
              <a:rPr lang="el-GR" dirty="0"/>
              <a:t> αλλά και </a:t>
            </a:r>
            <a:r>
              <a:rPr lang="el-GR" b="1" dirty="0"/>
              <a:t>μυκητοκτόνα</a:t>
            </a:r>
            <a:r>
              <a:rPr lang="el-GR" dirty="0"/>
              <a:t> όπως ο </a:t>
            </a:r>
            <a:r>
              <a:rPr lang="en-US" dirty="0" err="1" smtClean="0"/>
              <a:t>ZnO</a:t>
            </a:r>
            <a:r>
              <a:rPr lang="el-GR" dirty="0" smtClean="0"/>
              <a:t> </a:t>
            </a:r>
            <a:r>
              <a:rPr lang="el-GR" dirty="0"/>
              <a:t>προστατεύει τα επιχρίσματα εξωτερικού χώρου από τη μούχλα. </a:t>
            </a:r>
          </a:p>
          <a:p>
            <a:pPr marL="400050" lvl="1" indent="0">
              <a:buNone/>
            </a:pPr>
            <a:endParaRPr lang="el-GR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67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(2/9)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1. </a:t>
            </a:r>
            <a:r>
              <a:rPr lang="el-GR" sz="2800" b="1" dirty="0"/>
              <a:t>Επιχρίσματα με βάση το λινέλαιο (Ελαιοχρώματα  και Λαδομπογιές)</a:t>
            </a:r>
            <a:endParaRPr lang="el-GR" sz="2400" b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 smtClean="0"/>
              <a:t>Το </a:t>
            </a:r>
            <a:r>
              <a:rPr lang="el-GR" b="1" dirty="0" err="1" smtClean="0"/>
              <a:t>ξυλέλαιο</a:t>
            </a:r>
            <a:r>
              <a:rPr lang="el-GR" dirty="0" smtClean="0"/>
              <a:t> (</a:t>
            </a:r>
            <a:r>
              <a:rPr lang="en-US" dirty="0" smtClean="0"/>
              <a:t>Tung oil</a:t>
            </a:r>
            <a:r>
              <a:rPr lang="el-GR" dirty="0" smtClean="0"/>
              <a:t>) </a:t>
            </a:r>
            <a:r>
              <a:rPr lang="el-GR" dirty="0"/>
              <a:t>λαμβάνεται από το πολυετές δέντρο που ονομάζεται </a:t>
            </a:r>
            <a:r>
              <a:rPr lang="en-US" dirty="0" smtClean="0"/>
              <a:t>Tung</a:t>
            </a:r>
            <a:r>
              <a:rPr lang="el-GR" dirty="0" smtClean="0"/>
              <a:t> </a:t>
            </a:r>
            <a:r>
              <a:rPr lang="el-GR" dirty="0"/>
              <a:t>(Κίνα) και τα γλυκερίδια που περιέχουν τα </a:t>
            </a:r>
            <a:r>
              <a:rPr lang="el-GR" dirty="0" err="1"/>
              <a:t>ελαϊκό</a:t>
            </a:r>
            <a:r>
              <a:rPr lang="el-GR" dirty="0"/>
              <a:t> και </a:t>
            </a:r>
            <a:r>
              <a:rPr lang="el-GR" dirty="0" err="1"/>
              <a:t>ελαιομαργαρικό</a:t>
            </a:r>
            <a:r>
              <a:rPr lang="el-GR" dirty="0"/>
              <a:t> οξέα, τα οποία κατατάσσεται στην κατηγορία των </a:t>
            </a:r>
            <a:r>
              <a:rPr lang="el-GR" dirty="0" err="1"/>
              <a:t>ξηραινόμενων</a:t>
            </a:r>
            <a:r>
              <a:rPr lang="el-GR" dirty="0"/>
              <a:t> ελαίων χρησιμοποιείται στην κατασκευή βερνικιών </a:t>
            </a:r>
            <a:r>
              <a:rPr lang="el-GR" b="1" dirty="0"/>
              <a:t>ανθεκτικών στην υγρασία</a:t>
            </a:r>
            <a:r>
              <a:rPr lang="el-GR" dirty="0"/>
              <a:t>. 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398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(3/9)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1. </a:t>
            </a:r>
            <a:r>
              <a:rPr lang="el-GR" sz="2800" b="1" dirty="0"/>
              <a:t>Επιχρίσματα με βάση το λινέλαιο (Ελαιοχρώματα  και Λαδομπογιές)</a:t>
            </a:r>
            <a:endParaRPr lang="el-GR" sz="2400" b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/>
              <a:t>Το </a:t>
            </a:r>
            <a:r>
              <a:rPr lang="el-GR" b="1" dirty="0" err="1"/>
              <a:t>πευκέλαιο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/>
              <a:t>tall oil</a:t>
            </a:r>
            <a:r>
              <a:rPr lang="el-GR" dirty="0" smtClean="0"/>
              <a:t>) </a:t>
            </a:r>
            <a:r>
              <a:rPr lang="el-GR" dirty="0"/>
              <a:t>οφείλει την ονομασία του στον αρχικό όρο </a:t>
            </a:r>
            <a:r>
              <a:rPr lang="en-US" dirty="0" err="1" smtClean="0"/>
              <a:t>talloja</a:t>
            </a:r>
            <a:r>
              <a:rPr lang="el-GR" dirty="0" smtClean="0"/>
              <a:t> </a:t>
            </a:r>
            <a:r>
              <a:rPr lang="el-GR" dirty="0"/>
              <a:t>που σημαίνει στα Σουηδικά έλαιο του </a:t>
            </a:r>
            <a:r>
              <a:rPr lang="el-GR" dirty="0" smtClean="0"/>
              <a:t>πεύκου (</a:t>
            </a:r>
            <a:r>
              <a:rPr lang="en-US" dirty="0" smtClean="0"/>
              <a:t>pine oil</a:t>
            </a:r>
            <a:r>
              <a:rPr lang="el-GR" dirty="0" smtClean="0"/>
              <a:t>). </a:t>
            </a:r>
            <a:r>
              <a:rPr lang="el-GR" dirty="0"/>
              <a:t>Αυτό είναι μίγμα </a:t>
            </a:r>
            <a:r>
              <a:rPr lang="el-GR" b="1" dirty="0"/>
              <a:t>κολοφωνίου και λιπαρών οξέων</a:t>
            </a:r>
            <a:r>
              <a:rPr lang="el-GR" dirty="0"/>
              <a:t>. Πρόκειται για το παραπροϊόν της κατεργασίας λεύκανσης του πολτοποιημένου ξύλου του πεύκου (χαρτομάζα – </a:t>
            </a:r>
            <a:r>
              <a:rPr lang="en-US" dirty="0" smtClean="0"/>
              <a:t>Kraft process</a:t>
            </a:r>
            <a:r>
              <a:rPr lang="el-GR" dirty="0" smtClean="0"/>
              <a:t>).   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31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(4/9)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1. </a:t>
            </a:r>
            <a:r>
              <a:rPr lang="el-GR" sz="2800" b="1" dirty="0"/>
              <a:t>Επιχρίσματα με βάση το λινέλαιο (Ελαιοχρώματα  και Λαδομπογιές)</a:t>
            </a:r>
            <a:endParaRPr lang="el-GR" sz="2400" b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/>
              <a:t>Τα λιπαρά οξέα του </a:t>
            </a:r>
            <a:r>
              <a:rPr lang="el-GR" b="1" dirty="0" err="1"/>
              <a:t>πευκελαίου</a:t>
            </a:r>
            <a:r>
              <a:rPr lang="el-GR" dirty="0"/>
              <a:t> λαμβάνονται ως άλατα του Νατρίου σε ένα σκουρόχρωμο υγρό. Μετά την </a:t>
            </a:r>
            <a:r>
              <a:rPr lang="el-GR" dirty="0" err="1"/>
              <a:t>οξύνιση</a:t>
            </a:r>
            <a:r>
              <a:rPr lang="el-GR" dirty="0"/>
              <a:t> και την κλασματική απόσταξη του παραπάνω μίγματος διαχωρίζονται τα λιπαρά οξέα από το κολοφώνιο. </a:t>
            </a:r>
            <a:endParaRPr lang="el-GR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 smtClean="0"/>
              <a:t>Το </a:t>
            </a:r>
            <a:r>
              <a:rPr lang="el-GR" dirty="0"/>
              <a:t>κολοφώνιο αποτελείται από μίγμα </a:t>
            </a:r>
            <a:r>
              <a:rPr lang="el-GR" dirty="0" err="1"/>
              <a:t>αβιετικού</a:t>
            </a:r>
            <a:r>
              <a:rPr lang="el-GR" dirty="0"/>
              <a:t> και </a:t>
            </a:r>
            <a:r>
              <a:rPr lang="el-GR" dirty="0" err="1"/>
              <a:t>πιμαρικού</a:t>
            </a:r>
            <a:r>
              <a:rPr lang="el-GR" dirty="0"/>
              <a:t> οξέος. Το κολοφώνιο χρησιμοποιείται κατά κόρον στη βιομηχανία ελαιοχρωμάτων &amp; βερνικιών.  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954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(5/9)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/>
              <a:t>2</a:t>
            </a:r>
            <a:r>
              <a:rPr lang="el-GR" sz="2800" b="1" dirty="0" smtClean="0"/>
              <a:t>. Βερνίκια (</a:t>
            </a:r>
            <a:r>
              <a:rPr lang="el-GR" sz="2800" b="1" dirty="0" err="1" smtClean="0"/>
              <a:t>αλκυδικά</a:t>
            </a:r>
            <a:r>
              <a:rPr lang="el-GR" sz="2800" b="1" dirty="0" smtClean="0"/>
              <a:t> επιχρίσματα)</a:t>
            </a:r>
            <a:endParaRPr lang="el-GR" sz="2400" b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dirty="0"/>
              <a:t>Έγιναν σύντομα δημοφιλείς εξαιτίας του χαμηλού κόστους, την εύκολη εφαρμογή τους, τις μεγάλες δυνατότητές τους λόγω της μεγάλης ποικιλίας πρώτων υλών, αλλά και των πολλών προσθέτων που μπορούν να χρησιμοποιηθούν.</a:t>
            </a: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29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(6/9)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3. Επιχρίσματα δύο συστατικών</a:t>
            </a:r>
            <a:endParaRPr lang="el-GR" sz="2400" b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sz="2600" dirty="0"/>
              <a:t>Τα επιχρίσματα αυτά είναι οι </a:t>
            </a:r>
            <a:r>
              <a:rPr lang="el-GR" sz="2600" b="1" dirty="0" err="1"/>
              <a:t>εποξειδικές</a:t>
            </a:r>
            <a:r>
              <a:rPr lang="el-GR" sz="2600" b="1" dirty="0"/>
              <a:t> ρητίνες</a:t>
            </a:r>
            <a:r>
              <a:rPr lang="el-GR" sz="2600" dirty="0"/>
              <a:t> και οι </a:t>
            </a:r>
            <a:r>
              <a:rPr lang="el-GR" sz="2600" b="1" dirty="0" err="1"/>
              <a:t>πολυουρεθάνες</a:t>
            </a:r>
            <a:r>
              <a:rPr lang="el-GR" sz="2600" dirty="0" smtClean="0"/>
              <a:t>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sz="2600" dirty="0"/>
              <a:t>Τα δύο συστατικά είναι   </a:t>
            </a:r>
            <a:r>
              <a:rPr lang="el-GR" sz="2600" b="1" dirty="0"/>
              <a:t>πολυμερή</a:t>
            </a:r>
            <a:r>
              <a:rPr lang="el-GR" sz="2600" dirty="0"/>
              <a:t> που το </a:t>
            </a:r>
            <a:r>
              <a:rPr lang="el-GR" sz="2600" b="1" dirty="0"/>
              <a:t>χαμηλό ιξώδες</a:t>
            </a:r>
            <a:r>
              <a:rPr lang="el-GR" sz="2600" dirty="0"/>
              <a:t> επιτρέπει την διείσδυση του επιχρίσματος στις ανωμαλίες του υποστρώματος, ενώ οι δραστικές ουσίες προσδίδουν την απαραίτητη </a:t>
            </a:r>
            <a:r>
              <a:rPr lang="el-GR" sz="2600" b="1" dirty="0"/>
              <a:t>πολικότητα</a:t>
            </a:r>
            <a:r>
              <a:rPr lang="el-GR" sz="2600" dirty="0"/>
              <a:t> για πρόσφυση</a:t>
            </a:r>
            <a:r>
              <a:rPr lang="el-GR" sz="2600" dirty="0" smtClean="0"/>
              <a:t>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l-GR" sz="2600" dirty="0"/>
              <a:t>Συγχρόνως άλλες πολικές ομάδες  και των δύο συστατικών αντιδρούν μεταξύ τους για να δημιουργήσουν ένα δικτυωμένο συνεκτικό φιλμ.</a:t>
            </a:r>
            <a:endParaRPr lang="el-GR" sz="2600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19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581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(B Y)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(S A)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9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(7/9)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3. Επιχρίσματα δύο συστατικών</a:t>
            </a:r>
            <a:endParaRPr lang="el-GR" dirty="0" smtClean="0"/>
          </a:p>
          <a:p>
            <a:pPr marL="400050" lvl="1" indent="0">
              <a:buNone/>
            </a:pPr>
            <a:r>
              <a:rPr lang="el-GR" sz="2600" b="1" dirty="0" err="1"/>
              <a:t>Πολυουρεθάνες</a:t>
            </a:r>
            <a:r>
              <a:rPr lang="el-GR" sz="2600" b="1" dirty="0"/>
              <a:t>:</a:t>
            </a:r>
            <a:r>
              <a:rPr lang="el-GR" sz="2600" dirty="0"/>
              <a:t> </a:t>
            </a:r>
            <a:endParaRPr lang="el-GR" sz="26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sz="2600" dirty="0" smtClean="0"/>
              <a:t>Όταν </a:t>
            </a:r>
            <a:r>
              <a:rPr lang="el-GR" sz="2600" dirty="0"/>
              <a:t>λοιπόν ο </a:t>
            </a:r>
            <a:r>
              <a:rPr lang="el-GR" sz="2600" dirty="0" err="1"/>
              <a:t>διισοκυανικός</a:t>
            </a:r>
            <a:r>
              <a:rPr lang="el-GR" sz="2600" dirty="0"/>
              <a:t> εστέρας έρθει σε επαφή με το δεύτερο συστατικό που είναι ένας </a:t>
            </a:r>
            <a:r>
              <a:rPr lang="el-GR" sz="2600" dirty="0" err="1"/>
              <a:t>ολιγοεστέρας</a:t>
            </a:r>
            <a:r>
              <a:rPr lang="el-GR" sz="2600" dirty="0"/>
              <a:t> ή </a:t>
            </a:r>
            <a:r>
              <a:rPr lang="el-GR" sz="2600" dirty="0" err="1"/>
              <a:t>ολιγοαιθέρας</a:t>
            </a:r>
            <a:r>
              <a:rPr lang="el-GR" sz="2600" dirty="0"/>
              <a:t>, αρχικά </a:t>
            </a:r>
            <a:r>
              <a:rPr lang="el-GR" sz="2600" dirty="0" err="1"/>
              <a:t>προσφύονται</a:t>
            </a:r>
            <a:r>
              <a:rPr lang="el-GR" sz="2600" dirty="0"/>
              <a:t> στο υπόστρωμα και μετά αντιδρούν μεταξύ τους</a:t>
            </a:r>
            <a:r>
              <a:rPr lang="el-GR" sz="2600" dirty="0" smtClean="0"/>
              <a:t>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sz="2600" dirty="0" smtClean="0"/>
              <a:t>Έτσι, </a:t>
            </a:r>
            <a:r>
              <a:rPr lang="el-GR" sz="2600" dirty="0"/>
              <a:t>σχηματίζεται ένα </a:t>
            </a:r>
            <a:r>
              <a:rPr lang="el-GR" sz="2600" b="1" dirty="0"/>
              <a:t>συνεκτικό φιλμ</a:t>
            </a:r>
            <a:r>
              <a:rPr lang="el-GR" sz="2600" dirty="0"/>
              <a:t>. </a:t>
            </a:r>
            <a:r>
              <a:rPr lang="el-GR" sz="2600" b="1" dirty="0"/>
              <a:t>Η εξάτμιση του διαλύτη είναι ένα πρόβλημα</a:t>
            </a:r>
            <a:r>
              <a:rPr lang="el-GR" sz="2600" dirty="0"/>
              <a:t>. Βελτιώνεται όμως με </a:t>
            </a:r>
            <a:r>
              <a:rPr lang="el-GR" sz="2600" b="1" dirty="0"/>
              <a:t>καλό φινίρισμα </a:t>
            </a:r>
            <a:r>
              <a:rPr lang="el-GR" sz="2600" dirty="0"/>
              <a:t>των επιφανειών. </a:t>
            </a:r>
            <a:endParaRPr lang="el-GR" sz="26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sz="2600" dirty="0"/>
              <a:t>Παραδείγματα αποτελούν οι </a:t>
            </a:r>
            <a:r>
              <a:rPr lang="el-GR" sz="2600" b="1" dirty="0" err="1"/>
              <a:t>εποξειδικές</a:t>
            </a:r>
            <a:r>
              <a:rPr lang="el-GR" sz="2600" b="1" dirty="0"/>
              <a:t> ρητίνες</a:t>
            </a:r>
            <a:r>
              <a:rPr lang="el-GR" sz="2600" dirty="0"/>
              <a:t> &amp; οι </a:t>
            </a:r>
            <a:r>
              <a:rPr lang="el-GR" sz="2600" b="1" dirty="0" err="1"/>
              <a:t>πολυουρεθάνες</a:t>
            </a:r>
            <a:r>
              <a:rPr lang="el-GR" sz="2600" dirty="0"/>
              <a:t>.</a:t>
            </a:r>
            <a:endParaRPr lang="el-GR" sz="2600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20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75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(8/9)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3. Επιχρίσματα δύο συστατικών</a:t>
            </a:r>
            <a:endParaRPr lang="el-GR" dirty="0" smtClean="0"/>
          </a:p>
          <a:p>
            <a:pPr marL="400050" lvl="1" indent="0">
              <a:buNone/>
            </a:pPr>
            <a:r>
              <a:rPr lang="el-GR" sz="2600" b="1" dirty="0" err="1"/>
              <a:t>Εποξειδικές</a:t>
            </a:r>
            <a:r>
              <a:rPr lang="el-GR" sz="2600" b="1" dirty="0"/>
              <a:t> ρητίνες</a:t>
            </a:r>
            <a:r>
              <a:rPr lang="el-GR" sz="2600" b="1" dirty="0" smtClean="0"/>
              <a:t>:</a:t>
            </a:r>
          </a:p>
          <a:p>
            <a:pPr marL="857250" lvl="1" indent="-457200"/>
            <a:r>
              <a:rPr lang="el-GR" sz="2600" dirty="0" smtClean="0"/>
              <a:t> </a:t>
            </a:r>
            <a:r>
              <a:rPr lang="el-GR" sz="2400" dirty="0" smtClean="0"/>
              <a:t>Στην </a:t>
            </a:r>
            <a:r>
              <a:rPr lang="el-GR" sz="2400" dirty="0"/>
              <a:t>κατηγορία αυτή εντάσσονται τα </a:t>
            </a:r>
            <a:r>
              <a:rPr lang="el-GR" sz="2400" b="1" dirty="0"/>
              <a:t>επιχρίσματα που είναι ανθεκτικά στη διάβρωση</a:t>
            </a:r>
            <a:r>
              <a:rPr lang="el-GR" sz="2400" dirty="0"/>
              <a:t>. </a:t>
            </a:r>
            <a:endParaRPr lang="el-GR" sz="2400" dirty="0" smtClean="0"/>
          </a:p>
          <a:p>
            <a:pPr marL="857250" lvl="1" indent="-457200"/>
            <a:r>
              <a:rPr lang="el-GR" sz="2400" dirty="0" smtClean="0"/>
              <a:t>Χρησιμοποιούνται </a:t>
            </a:r>
            <a:r>
              <a:rPr lang="el-GR" sz="2400" dirty="0"/>
              <a:t>για τα μέταλλα. Παράδειγμα αποτελούν τα </a:t>
            </a:r>
            <a:r>
              <a:rPr lang="el-GR" sz="2400" dirty="0" err="1"/>
              <a:t>εποξυπολυαμιδικά</a:t>
            </a:r>
            <a:r>
              <a:rPr lang="el-GR" sz="2400" dirty="0"/>
              <a:t> επιχρίσματα. </a:t>
            </a:r>
            <a:endParaRPr lang="el-GR" sz="2400" dirty="0" smtClean="0"/>
          </a:p>
          <a:p>
            <a:pPr marL="857250" lvl="1" indent="-457200"/>
            <a:r>
              <a:rPr lang="el-GR" sz="2400" dirty="0" smtClean="0"/>
              <a:t>Παρασκευάζονται </a:t>
            </a:r>
            <a:r>
              <a:rPr lang="el-GR" sz="2400" dirty="0"/>
              <a:t>από αντίδραση της </a:t>
            </a:r>
            <a:r>
              <a:rPr lang="el-GR" sz="2400" b="1" dirty="0" err="1"/>
              <a:t>διαιθυλένοτριαμίνης</a:t>
            </a:r>
            <a:r>
              <a:rPr lang="el-GR" sz="2400" b="1" dirty="0"/>
              <a:t> (</a:t>
            </a:r>
            <a:r>
              <a:rPr lang="el-GR" sz="2400" b="1" dirty="0" err="1"/>
              <a:t>πολυαμίδιο</a:t>
            </a:r>
            <a:r>
              <a:rPr lang="el-GR" sz="2400" b="1" dirty="0"/>
              <a:t>)  με ένα διμερές οξύ</a:t>
            </a:r>
            <a:r>
              <a:rPr lang="el-GR" sz="2400" dirty="0"/>
              <a:t>. Η σύνθεση των δύο παραπάνω ουσιών επιδεικνύει ένα ασυνήθιστο υψηλό βαθμό πρόσφυσης σαν αποτέλεσμα της δημιουργίας άλατος μεταξύ των </a:t>
            </a:r>
            <a:r>
              <a:rPr lang="el-GR" sz="2400" dirty="0" err="1"/>
              <a:t>πρωτονιωμένων</a:t>
            </a:r>
            <a:r>
              <a:rPr lang="el-GR" sz="2400" dirty="0"/>
              <a:t> </a:t>
            </a:r>
            <a:r>
              <a:rPr lang="el-GR" sz="2400" dirty="0" err="1"/>
              <a:t>αμινομάδων</a:t>
            </a:r>
            <a:r>
              <a:rPr lang="el-GR" sz="2400" dirty="0"/>
              <a:t> της </a:t>
            </a:r>
            <a:r>
              <a:rPr lang="el-GR" sz="2400" b="1" dirty="0" err="1"/>
              <a:t>πολυαμιδικής</a:t>
            </a:r>
            <a:r>
              <a:rPr lang="el-GR" sz="2400" b="1" dirty="0"/>
              <a:t> ρητίνης</a:t>
            </a:r>
            <a:r>
              <a:rPr lang="el-GR" sz="2400" dirty="0"/>
              <a:t> και του </a:t>
            </a:r>
            <a:r>
              <a:rPr lang="en-US" sz="2400" b="1" dirty="0" err="1" smtClean="0"/>
              <a:t>FeO</a:t>
            </a:r>
            <a:r>
              <a:rPr lang="el-GR" sz="2400" dirty="0" smtClean="0"/>
              <a:t>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21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37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B. Κατάταξη των επιχρισμάτων με βάση τη χημική δομή του συνδετικού μέσου  (9/9)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3. Επιχρίσματα δύο συστατικών</a:t>
            </a:r>
            <a:endParaRPr lang="el-GR" dirty="0" smtClean="0"/>
          </a:p>
          <a:p>
            <a:pPr marL="400050" lvl="1" indent="0">
              <a:buNone/>
            </a:pPr>
            <a:r>
              <a:rPr lang="el-GR" sz="2600" b="1" dirty="0" err="1"/>
              <a:t>Εποξειδικές</a:t>
            </a:r>
            <a:r>
              <a:rPr lang="el-GR" sz="2600" b="1" dirty="0"/>
              <a:t> </a:t>
            </a:r>
            <a:r>
              <a:rPr lang="el-GR" sz="2600" b="1" dirty="0" smtClean="0"/>
              <a:t>ρητίνες (συνέχεια):</a:t>
            </a:r>
          </a:p>
          <a:p>
            <a:pPr marL="857250" lvl="1" indent="-457200">
              <a:spcAft>
                <a:spcPts val="600"/>
              </a:spcAft>
            </a:pPr>
            <a:r>
              <a:rPr lang="el-GR" sz="2600" dirty="0" err="1" smtClean="0"/>
              <a:t>To</a:t>
            </a:r>
            <a:r>
              <a:rPr lang="el-GR" sz="2600" dirty="0" smtClean="0"/>
              <a:t> </a:t>
            </a:r>
            <a:r>
              <a:rPr lang="el-GR" sz="2600" b="1" dirty="0" err="1"/>
              <a:t>FeO</a:t>
            </a:r>
            <a:r>
              <a:rPr lang="el-GR" sz="2600" dirty="0"/>
              <a:t> δημιουργείται σε μέταλλα όπως ο σίδηρος και το αλουμίνιο. </a:t>
            </a:r>
            <a:endParaRPr lang="el-GR" sz="2600" dirty="0" smtClean="0"/>
          </a:p>
          <a:p>
            <a:pPr marL="857250" lvl="1" indent="-457200">
              <a:spcAft>
                <a:spcPts val="600"/>
              </a:spcAft>
            </a:pPr>
            <a:r>
              <a:rPr lang="el-GR" sz="2600" dirty="0" smtClean="0"/>
              <a:t>Έτσι </a:t>
            </a:r>
            <a:r>
              <a:rPr lang="el-GR" sz="2600" dirty="0"/>
              <a:t>η </a:t>
            </a:r>
            <a:r>
              <a:rPr lang="el-GR" sz="2600" dirty="0" err="1"/>
              <a:t>πολυαμιδική</a:t>
            </a:r>
            <a:r>
              <a:rPr lang="el-GR" sz="2600" dirty="0"/>
              <a:t> ρητίνη αντιδρά με το υπόστρωμα και οι ελεύθερες </a:t>
            </a:r>
            <a:r>
              <a:rPr lang="el-GR" sz="2600" dirty="0" err="1"/>
              <a:t>αμινομάδες</a:t>
            </a:r>
            <a:r>
              <a:rPr lang="el-GR" sz="2600" dirty="0"/>
              <a:t> του </a:t>
            </a:r>
            <a:r>
              <a:rPr lang="el-GR" sz="2600" dirty="0" err="1"/>
              <a:t>πολυαμιδίου</a:t>
            </a:r>
            <a:r>
              <a:rPr lang="el-GR" sz="2600" dirty="0"/>
              <a:t> αντιδρούν με την ρητίνη για τη δημιουργία του συνεκτικού φιλμ. </a:t>
            </a:r>
            <a:endParaRPr lang="el-GR" sz="2600" dirty="0" smtClean="0"/>
          </a:p>
          <a:p>
            <a:pPr marL="857250" lvl="1" indent="-457200">
              <a:spcAft>
                <a:spcPts val="600"/>
              </a:spcAft>
            </a:pPr>
            <a:r>
              <a:rPr lang="el-GR" sz="2600" dirty="0" smtClean="0"/>
              <a:t>Το </a:t>
            </a:r>
            <a:r>
              <a:rPr lang="el-GR" sz="2600" dirty="0"/>
              <a:t>συνεκτικό φιλμ δημιουργείται αφού τα συστατικά </a:t>
            </a:r>
            <a:r>
              <a:rPr lang="el-GR" sz="2600" dirty="0" err="1"/>
              <a:t>προσφυθούν</a:t>
            </a:r>
            <a:r>
              <a:rPr lang="el-GR" sz="2600" dirty="0"/>
              <a:t> στο υπόστρωμα με ιοντικούς δεσμούς. </a:t>
            </a:r>
            <a:endParaRPr lang="el-GR" sz="2600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22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65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/>
              <a:t>Γ. Κατάταξη των επιχρισμάτων με βάση το υπόστρωμα στο οποίο εφαρμόζονται.  </a:t>
            </a:r>
            <a:r>
              <a:rPr lang="el-GR" sz="3200" b="1" dirty="0" smtClean="0"/>
              <a:t>(1/4)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/>
              <a:t>1</a:t>
            </a:r>
            <a:r>
              <a:rPr lang="el-GR" sz="2800" b="1" dirty="0" smtClean="0"/>
              <a:t>. Επιχρίσματα μετάλλων.</a:t>
            </a:r>
            <a:endParaRPr lang="el-GR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dirty="0" err="1"/>
              <a:t>Tα</a:t>
            </a:r>
            <a:r>
              <a:rPr lang="el-GR" dirty="0"/>
              <a:t> επιχρίσματα εξασφαλίζουν προστασία στα μέταλλα ιδιαίτερα όταν βρίσκονται σε διαβρωτικό περιβάλλον. </a:t>
            </a:r>
            <a:endParaRPr lang="el-GR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dirty="0"/>
              <a:t>Το επίχρισμα πρέπει να είναι αδιαπέραστο</a:t>
            </a:r>
            <a:r>
              <a:rPr lang="el-GR" dirty="0" smtClean="0"/>
              <a:t>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dirty="0"/>
              <a:t>Οι ιδιότητες του επιχρίσματος πρέπει να είναι: </a:t>
            </a:r>
            <a:r>
              <a:rPr lang="el-GR" b="1" dirty="0"/>
              <a:t>ανθεκτικό στην τριβή</a:t>
            </a:r>
            <a:r>
              <a:rPr lang="el-GR" dirty="0"/>
              <a:t>, στην </a:t>
            </a:r>
            <a:r>
              <a:rPr lang="el-GR" b="1" dirty="0"/>
              <a:t>κρούση</a:t>
            </a:r>
            <a:r>
              <a:rPr lang="el-GR" dirty="0"/>
              <a:t>, στις </a:t>
            </a:r>
            <a:r>
              <a:rPr lang="el-GR" b="1" dirty="0"/>
              <a:t>ακτινοβολίες</a:t>
            </a:r>
            <a:r>
              <a:rPr lang="el-GR" dirty="0"/>
              <a:t>, στα </a:t>
            </a:r>
            <a:r>
              <a:rPr lang="el-GR" b="1" dirty="0"/>
              <a:t>μικρόβια</a:t>
            </a:r>
            <a:r>
              <a:rPr lang="el-GR" dirty="0"/>
              <a:t>, στην </a:t>
            </a:r>
            <a:r>
              <a:rPr lang="el-GR" b="1" dirty="0"/>
              <a:t>ατμόσφαιρα</a:t>
            </a:r>
            <a:r>
              <a:rPr lang="el-GR" dirty="0"/>
              <a:t> που περιέχει οξέα, αλκάλια, άλατα, όζον, SO2 κ.α.</a:t>
            </a: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23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49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/>
              <a:t>Γ. Κατάταξη των επιχρισμάτων με βάση το υπόστρωμα στο οποίο εφαρμόζονται.  </a:t>
            </a:r>
            <a:r>
              <a:rPr lang="el-GR" sz="3200" b="1" dirty="0" smtClean="0"/>
              <a:t>(2/4)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/>
              <a:t>1</a:t>
            </a:r>
            <a:r>
              <a:rPr lang="el-GR" sz="2800" b="1" dirty="0" smtClean="0"/>
              <a:t>. Επιχρίσματα μετάλλων.</a:t>
            </a:r>
            <a:endParaRPr lang="el-GR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sz="2200" dirty="0"/>
              <a:t>Αρχικά γίνεται προετοιμασία του μεταλλικού υποστρώματος. Πρέπει να καθαριστεί αρχικά από σκόνες, σκουριές και στη συνέχεια να </a:t>
            </a:r>
            <a:r>
              <a:rPr lang="el-GR" sz="2200" dirty="0" err="1" smtClean="0"/>
              <a:t>αμμοβοληθεί</a:t>
            </a:r>
            <a:r>
              <a:rPr lang="el-GR" sz="2200" dirty="0" smtClean="0"/>
              <a:t> </a:t>
            </a:r>
            <a:r>
              <a:rPr lang="el-GR" sz="2200" dirty="0"/>
              <a:t>για να αποκτήσει την απαιτούμενη τραχύτητα. </a:t>
            </a:r>
            <a:endParaRPr lang="el-GR" sz="22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sz="2200" dirty="0" smtClean="0"/>
              <a:t>Μπορεί </a:t>
            </a:r>
            <a:r>
              <a:rPr lang="el-GR" sz="2200" dirty="0"/>
              <a:t>όμως και ένα </a:t>
            </a:r>
            <a:r>
              <a:rPr lang="el-GR" sz="2200" b="1" dirty="0"/>
              <a:t>αστάρι</a:t>
            </a:r>
            <a:r>
              <a:rPr lang="el-GR" sz="2200" dirty="0"/>
              <a:t> (το οποίο παρουσιάζει μεγάλη πρόσφυση με τη μεταλλική επιφάνεια) και η επιφάνεια που δημιουργεί </a:t>
            </a:r>
            <a:r>
              <a:rPr lang="el-GR" sz="2200" dirty="0" err="1"/>
              <a:t>προσφύεται</a:t>
            </a:r>
            <a:r>
              <a:rPr lang="el-GR" sz="2200" dirty="0"/>
              <a:t> το τελικό επίχρισμα. </a:t>
            </a:r>
            <a:r>
              <a:rPr lang="el-GR" sz="2200" b="1" dirty="0"/>
              <a:t>Όσο λεπτότερο είναι το φιλμ τόσο ισχυρότερη είναι η πρόσφυση</a:t>
            </a:r>
            <a:r>
              <a:rPr lang="el-GR" sz="2200" dirty="0" smtClean="0"/>
              <a:t>.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l-GR" sz="2200" dirty="0"/>
              <a:t>Τα αστάρια χρησιμοποιούνται σήμερα με </a:t>
            </a:r>
            <a:r>
              <a:rPr lang="el-GR" sz="2200" dirty="0" err="1"/>
              <a:t>βινυλικά</a:t>
            </a:r>
            <a:r>
              <a:rPr lang="el-GR" sz="2200" dirty="0"/>
              <a:t> επιχρίσματα γιατί αντιδρούν με τη μεταλλική επιφάνεια. Τα αστάρια αυτά </a:t>
            </a:r>
            <a:r>
              <a:rPr lang="el-GR" sz="2200" dirty="0" smtClean="0"/>
              <a:t>(</a:t>
            </a:r>
            <a:r>
              <a:rPr lang="en-US" sz="2200" dirty="0" smtClean="0"/>
              <a:t>Wash primers</a:t>
            </a:r>
            <a:r>
              <a:rPr lang="el-GR" sz="2200" dirty="0" smtClean="0"/>
              <a:t>) </a:t>
            </a:r>
            <a:r>
              <a:rPr lang="el-GR" sz="2200" dirty="0"/>
              <a:t>αποτελούνται από </a:t>
            </a:r>
            <a:r>
              <a:rPr lang="en-US" sz="2200" dirty="0" smtClean="0"/>
              <a:t>Η3PΟ4</a:t>
            </a:r>
            <a:r>
              <a:rPr lang="el-GR" sz="2200" dirty="0" smtClean="0"/>
              <a:t>, </a:t>
            </a:r>
            <a:r>
              <a:rPr lang="el-GR" sz="2200" dirty="0" err="1"/>
              <a:t>πολυβινυλοβουτυράλη</a:t>
            </a:r>
            <a:r>
              <a:rPr lang="el-GR" sz="2200" dirty="0"/>
              <a:t>, ενός </a:t>
            </a:r>
            <a:r>
              <a:rPr lang="el-GR" sz="2200" dirty="0" err="1"/>
              <a:t>αδρανοποιητή</a:t>
            </a:r>
            <a:r>
              <a:rPr lang="el-GR" sz="2200" dirty="0"/>
              <a:t> διάβρωσης με διάλυσή τους σε αλκοόλη.</a:t>
            </a:r>
            <a:r>
              <a:rPr lang="el-GR" sz="2200" dirty="0" smtClean="0"/>
              <a:t> 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24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46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/>
              <a:t>Γ. Κατάταξη των επιχρισμάτων με βάση το υπόστρωμα στο οποίο εφαρμόζονται.  </a:t>
            </a:r>
            <a:r>
              <a:rPr lang="el-GR" sz="3200" b="1" dirty="0" smtClean="0"/>
              <a:t>(3/4)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2. Επιχρίσματα </a:t>
            </a:r>
            <a:r>
              <a:rPr lang="el-GR" sz="2800" b="1" dirty="0" err="1" smtClean="0"/>
              <a:t>Κτιρίων.</a:t>
            </a:r>
            <a:r>
              <a:rPr lang="el-GR" sz="2000" dirty="0" err="1" smtClean="0"/>
              <a:t>(</a:t>
            </a:r>
            <a:r>
              <a:rPr lang="el-GR" sz="2000" dirty="0" err="1"/>
              <a:t>δεν</a:t>
            </a:r>
            <a:r>
              <a:rPr lang="el-GR" sz="2000" dirty="0"/>
              <a:t> θα αναφερθούμε λεπτομερώς</a:t>
            </a:r>
            <a:r>
              <a:rPr lang="el-GR" sz="2000" dirty="0" smtClean="0"/>
              <a:t>).</a:t>
            </a:r>
          </a:p>
          <a:p>
            <a:pPr marL="0" indent="0">
              <a:buNone/>
            </a:pPr>
            <a:r>
              <a:rPr lang="el-GR" sz="2800" dirty="0"/>
              <a:t>Διακρίνονται σε επιχρίσματα:</a:t>
            </a:r>
          </a:p>
          <a:p>
            <a:pPr marL="0" indent="0">
              <a:buNone/>
            </a:pPr>
            <a:r>
              <a:rPr lang="el-GR" sz="2800" dirty="0"/>
              <a:t>α. </a:t>
            </a:r>
            <a:r>
              <a:rPr lang="el-GR" sz="2800" b="1" dirty="0"/>
              <a:t>εσωτερικών χώρων: </a:t>
            </a:r>
            <a:endParaRPr lang="el-GR" sz="2800" b="1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l-GR" sz="2400" dirty="0" smtClean="0"/>
              <a:t>Έχουν </a:t>
            </a:r>
            <a:r>
              <a:rPr lang="el-GR" sz="2400" dirty="0"/>
              <a:t>κυρίως διακοσμητικό χαρακτήρα. Επομένως χρειάζεται </a:t>
            </a:r>
            <a:r>
              <a:rPr lang="el-GR" sz="2400" b="1" dirty="0"/>
              <a:t>απουσία οργανικών  διαλυτών</a:t>
            </a:r>
            <a:r>
              <a:rPr lang="el-GR" sz="2400" dirty="0"/>
              <a:t>. </a:t>
            </a:r>
            <a:endParaRPr lang="el-GR" sz="2400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l-GR" sz="2400" dirty="0" smtClean="0"/>
              <a:t>Χρήση </a:t>
            </a:r>
            <a:r>
              <a:rPr lang="el-GR" sz="2400" dirty="0"/>
              <a:t>του </a:t>
            </a:r>
            <a:r>
              <a:rPr lang="el-GR" sz="2400" b="1" dirty="0"/>
              <a:t>πολύ (οξικού </a:t>
            </a:r>
            <a:r>
              <a:rPr lang="el-GR" sz="2400" b="1" dirty="0" err="1"/>
              <a:t>βυνιλεστέρα</a:t>
            </a:r>
            <a:r>
              <a:rPr lang="el-GR" sz="2400" b="1" dirty="0"/>
              <a:t>) γαλακτώματος</a:t>
            </a:r>
            <a:r>
              <a:rPr lang="el-GR" sz="2400" dirty="0"/>
              <a:t> για εσωτερικούς χώρους. </a:t>
            </a:r>
            <a:endParaRPr lang="el-GR" sz="2400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l-GR" sz="2400" dirty="0" smtClean="0"/>
              <a:t>Στα </a:t>
            </a:r>
            <a:r>
              <a:rPr lang="el-GR" sz="2400" dirty="0"/>
              <a:t>μπάνια λόγω της </a:t>
            </a:r>
            <a:r>
              <a:rPr lang="el-GR" sz="2400" b="1" dirty="0"/>
              <a:t>υψηλής υγρασίας</a:t>
            </a:r>
            <a:r>
              <a:rPr lang="el-GR" sz="2400" dirty="0"/>
              <a:t> γίνεται χρήση του γαλακτώματος του πολύ (</a:t>
            </a:r>
            <a:r>
              <a:rPr lang="el-GR" sz="2400" dirty="0" err="1"/>
              <a:t>βερσατικού</a:t>
            </a:r>
            <a:r>
              <a:rPr lang="el-GR" sz="2400" dirty="0"/>
              <a:t>  </a:t>
            </a:r>
            <a:r>
              <a:rPr lang="el-GR" sz="2400" dirty="0" err="1"/>
              <a:t>βυνιλεστέρα</a:t>
            </a:r>
            <a:r>
              <a:rPr lang="el-GR" sz="2400" dirty="0"/>
              <a:t>). </a:t>
            </a:r>
            <a:endParaRPr lang="el-GR" sz="2400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l-GR" sz="2400" dirty="0" smtClean="0"/>
              <a:t>Σε </a:t>
            </a:r>
            <a:r>
              <a:rPr lang="el-GR" sz="2400" dirty="0"/>
              <a:t>άλλους χώρους όπως νοσοκομεία, βιομηχανίες τροφίμων, σφαγεία τότε οι </a:t>
            </a:r>
            <a:r>
              <a:rPr lang="el-GR" sz="2400" dirty="0" err="1"/>
              <a:t>εποξειδικές</a:t>
            </a:r>
            <a:r>
              <a:rPr lang="el-GR" sz="2400" dirty="0"/>
              <a:t> ρητίνες και οι </a:t>
            </a:r>
            <a:r>
              <a:rPr lang="el-GR" sz="2400" dirty="0" err="1"/>
              <a:t>πολυουρεθάνες</a:t>
            </a:r>
            <a:r>
              <a:rPr lang="el-GR" sz="2400" dirty="0"/>
              <a:t> έχουν τέλεια χρήση. </a:t>
            </a:r>
            <a:endParaRPr lang="el-GR" sz="24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25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14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57200" y="116632"/>
            <a:ext cx="8229600" cy="1368152"/>
          </a:xfrm>
        </p:spPr>
        <p:txBody>
          <a:bodyPr>
            <a:normAutofit/>
          </a:bodyPr>
          <a:lstStyle/>
          <a:p>
            <a:r>
              <a:rPr lang="el-GR" sz="3200" b="1" dirty="0"/>
              <a:t>Γ. Κατάταξη των επιχρισμάτων με βάση το υπόστρωμα στο οποίο εφαρμόζονται.  </a:t>
            </a:r>
            <a:r>
              <a:rPr lang="el-GR" sz="3200" b="1" dirty="0" smtClean="0"/>
              <a:t>(4/4)</a:t>
            </a:r>
            <a:endParaRPr lang="el-GR" sz="3200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2. Επιχρίσματα Κτιρίων.</a:t>
            </a:r>
            <a:endParaRPr lang="el-GR" sz="2000" dirty="0" smtClean="0"/>
          </a:p>
          <a:p>
            <a:pPr marL="0" indent="0">
              <a:buNone/>
            </a:pPr>
            <a:r>
              <a:rPr lang="el-GR" sz="2800" dirty="0"/>
              <a:t>Διακρίνονται σε επιχρίσματα:</a:t>
            </a:r>
          </a:p>
          <a:p>
            <a:pPr marL="0" indent="0">
              <a:buNone/>
            </a:pPr>
            <a:r>
              <a:rPr lang="el-GR" sz="2800" dirty="0" smtClean="0"/>
              <a:t>β. </a:t>
            </a:r>
            <a:r>
              <a:rPr lang="el-GR" sz="2800" b="1" dirty="0"/>
              <a:t>εξωτερικών χώρων: </a:t>
            </a:r>
            <a:endParaRPr lang="el-GR" sz="2800" b="1" dirty="0" smtClean="0"/>
          </a:p>
          <a:p>
            <a:r>
              <a:rPr lang="el-GR" sz="2800" dirty="0" smtClean="0"/>
              <a:t>Τα </a:t>
            </a:r>
            <a:r>
              <a:rPr lang="el-GR" sz="2800" dirty="0"/>
              <a:t>γαλακτώματα του πολύ (</a:t>
            </a:r>
            <a:r>
              <a:rPr lang="el-GR" sz="2800" dirty="0" err="1"/>
              <a:t>μεθακριλικού</a:t>
            </a:r>
            <a:r>
              <a:rPr lang="el-GR" sz="2800" dirty="0"/>
              <a:t> </a:t>
            </a:r>
            <a:r>
              <a:rPr lang="el-GR" sz="2800" dirty="0" err="1"/>
              <a:t>μεθυλεστέρα</a:t>
            </a:r>
            <a:r>
              <a:rPr lang="el-GR" sz="2800" dirty="0"/>
              <a:t>) χρησιμοποιούνται σήμερα με μεγάλη επιτυχία. </a:t>
            </a:r>
            <a:endParaRPr lang="el-GR" sz="2800" dirty="0" smtClean="0"/>
          </a:p>
          <a:p>
            <a:r>
              <a:rPr lang="el-GR" sz="2800" dirty="0" smtClean="0"/>
              <a:t>Αντέχει </a:t>
            </a:r>
            <a:r>
              <a:rPr lang="el-GR" sz="2800" dirty="0"/>
              <a:t>στην ακτινοβολία του ήλιου, </a:t>
            </a:r>
            <a:r>
              <a:rPr lang="el-GR" sz="2800" dirty="0" err="1"/>
              <a:t>προσφύεται</a:t>
            </a:r>
            <a:r>
              <a:rPr lang="el-GR" sz="2800" dirty="0"/>
              <a:t> καλά σε ανόργανα υλικά όπως τσιμέντο ή σοβάς. </a:t>
            </a:r>
            <a:endParaRPr lang="el-GR" sz="2800" dirty="0" smtClean="0"/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l-GR" dirty="0" smtClean="0"/>
          </a:p>
          <a:p>
            <a:pPr marL="400050" lvl="1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6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26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07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768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την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73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68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10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625" y="22352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0" action="ppaction://hlinksldjump"/>
              </a:rPr>
              <a:t>1. Κατηγορίες Επιχρισμάτων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" action="ppaction://noaction"/>
          </p:cNvPr>
          <p:cNvSpPr/>
          <p:nvPr>
            <p:custDataLst>
              <p:tags r:id="rId4"/>
            </p:custDataLst>
          </p:nvPr>
        </p:nvSpPr>
        <p:spPr>
          <a:xfrm>
            <a:off x="820195" y="2758593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11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11" action="ppaction://hlinksldjump"/>
              </a:rPr>
              <a:t>. Κατάταξη επιχρισμάτων με βάση τον διαλύτη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" action="ppaction://noaction"/>
          </p:cNvPr>
          <p:cNvSpPr/>
          <p:nvPr>
            <p:custDataLst>
              <p:tags r:id="rId5"/>
            </p:custDataLst>
          </p:nvPr>
        </p:nvSpPr>
        <p:spPr>
          <a:xfrm>
            <a:off x="809625" y="3425759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  <a:hlinkClick r:id="rId12" action="ppaction://hlinksldjump"/>
              </a:rPr>
              <a:t>3. Κατάταξη επιχρισμάτων με βάση τη χημική δομή του συνδετικού μέσου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περιεχομένου 3">
            <a:hlinkClick r:id="" action="ppaction://noaction"/>
          </p:cNvPr>
          <p:cNvSpPr/>
          <p:nvPr>
            <p:custDataLst>
              <p:tags r:id="rId6"/>
            </p:custDataLst>
          </p:nvPr>
        </p:nvSpPr>
        <p:spPr>
          <a:xfrm>
            <a:off x="806190" y="4145839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 smtClean="0">
                <a:solidFill>
                  <a:srgbClr val="0070C0"/>
                </a:solidFill>
                <a:hlinkClick r:id="rId13" action="ppaction://hlinksldjump"/>
              </a:rPr>
              <a:t>4. Κατάταξη επιχρισμάτων με βάση το υπόστρωμα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2915816" y="6356350"/>
            <a:ext cx="3816424" cy="365125"/>
          </a:xfrm>
        </p:spPr>
        <p:txBody>
          <a:bodyPr/>
          <a:lstStyle/>
          <a:p>
            <a:r>
              <a:rPr lang="el-GR" sz="1400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4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Κατηγορίες Επιχρισμάτων (1/</a:t>
            </a:r>
            <a:r>
              <a:rPr lang="en-US" b="1" dirty="0" smtClean="0"/>
              <a:t>2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dirty="0" smtClean="0"/>
              <a:t>Α. Κατάταξη των επιχρισμάτων </a:t>
            </a:r>
            <a:r>
              <a:rPr lang="el-GR" sz="2800" b="1" dirty="0" smtClean="0"/>
              <a:t>με βάση τον διαλύτη.</a:t>
            </a:r>
          </a:p>
          <a:p>
            <a:pPr marL="457200" lvl="1" indent="0">
              <a:buNone/>
            </a:pPr>
            <a:r>
              <a:rPr lang="el-GR" sz="2400" dirty="0" smtClean="0"/>
              <a:t>1. Επιχρίσματα </a:t>
            </a:r>
            <a:r>
              <a:rPr lang="el-GR" sz="2400" dirty="0"/>
              <a:t>με οργανικό διαλύτη</a:t>
            </a:r>
          </a:p>
          <a:p>
            <a:pPr marL="457200" lvl="1" indent="0">
              <a:buNone/>
            </a:pPr>
            <a:r>
              <a:rPr lang="el-GR" sz="2400" dirty="0" smtClean="0"/>
              <a:t>2. Επιχρίσματα </a:t>
            </a:r>
            <a:r>
              <a:rPr lang="el-GR" sz="2400" dirty="0"/>
              <a:t>με βάση το </a:t>
            </a:r>
            <a:r>
              <a:rPr lang="el-GR" sz="2400" dirty="0" smtClean="0"/>
              <a:t>νερό</a:t>
            </a:r>
          </a:p>
          <a:p>
            <a:pPr lvl="1"/>
            <a:endParaRPr lang="el-GR" sz="2400" dirty="0"/>
          </a:p>
          <a:p>
            <a:pPr marL="0" indent="0">
              <a:buNone/>
            </a:pPr>
            <a:r>
              <a:rPr lang="el-GR" sz="2800" dirty="0" smtClean="0"/>
              <a:t>Β. Κατάταξη </a:t>
            </a:r>
            <a:r>
              <a:rPr lang="el-GR" sz="2800" dirty="0"/>
              <a:t>των επιχρισμάτων με </a:t>
            </a:r>
            <a:r>
              <a:rPr lang="el-GR" sz="2800" b="1" dirty="0"/>
              <a:t>βάση </a:t>
            </a:r>
            <a:r>
              <a:rPr lang="el-GR" sz="2800" b="1" dirty="0" smtClean="0"/>
              <a:t>την</a:t>
            </a:r>
            <a:r>
              <a:rPr lang="el-GR" sz="2800" dirty="0" smtClean="0"/>
              <a:t> </a:t>
            </a:r>
            <a:r>
              <a:rPr lang="el-GR" sz="2800" b="1" dirty="0" smtClean="0"/>
              <a:t>χημική δομή του συνδετικού μέσου.</a:t>
            </a:r>
            <a:endParaRPr lang="el-GR" sz="2800" b="1" dirty="0"/>
          </a:p>
          <a:p>
            <a:pPr marL="400050" lvl="1" indent="0">
              <a:buNone/>
            </a:pPr>
            <a:r>
              <a:rPr lang="el-GR" sz="2400" dirty="0" smtClean="0"/>
              <a:t>1. Επιχρίσματα </a:t>
            </a:r>
            <a:r>
              <a:rPr lang="el-GR" sz="2400" dirty="0"/>
              <a:t>με βάση το </a:t>
            </a:r>
            <a:r>
              <a:rPr lang="el-GR" sz="2400" dirty="0" smtClean="0"/>
              <a:t>λινέλαιο (</a:t>
            </a:r>
            <a:r>
              <a:rPr lang="el-GR" sz="2400" dirty="0"/>
              <a:t>Ελαιοχρώματα  </a:t>
            </a:r>
            <a:r>
              <a:rPr lang="el-GR" sz="2400" dirty="0" smtClean="0"/>
              <a:t>και </a:t>
            </a:r>
            <a:r>
              <a:rPr lang="el-GR" sz="2400" dirty="0"/>
              <a:t>Λαδομπογιές)</a:t>
            </a:r>
            <a:endParaRPr lang="en-US" sz="2400" dirty="0"/>
          </a:p>
          <a:p>
            <a:pPr marL="400050" lvl="1" indent="0">
              <a:buNone/>
              <a:defRPr/>
            </a:pPr>
            <a:r>
              <a:rPr lang="el-GR" sz="2400" dirty="0" smtClean="0"/>
              <a:t>2. Βερνίκια  </a:t>
            </a:r>
            <a:r>
              <a:rPr lang="el-GR" sz="2400" dirty="0"/>
              <a:t>(</a:t>
            </a:r>
            <a:r>
              <a:rPr lang="el-GR" sz="2400" dirty="0" err="1"/>
              <a:t>Αλκυδικά</a:t>
            </a:r>
            <a:r>
              <a:rPr lang="el-GR" sz="2400" dirty="0"/>
              <a:t> Επιχρίσματα)</a:t>
            </a:r>
            <a:r>
              <a:rPr lang="en-US" sz="2400" dirty="0"/>
              <a:t> </a:t>
            </a:r>
          </a:p>
          <a:p>
            <a:pPr marL="400050" lvl="1" indent="0">
              <a:buNone/>
              <a:defRPr/>
            </a:pPr>
            <a:r>
              <a:rPr lang="el-GR" sz="2400" dirty="0" smtClean="0"/>
              <a:t>3. Επιχρίσματα </a:t>
            </a:r>
            <a:r>
              <a:rPr lang="el-GR" sz="2400" dirty="0"/>
              <a:t>δύο συστατικών</a:t>
            </a:r>
            <a:endParaRPr lang="el-GR" sz="2400" b="1" dirty="0"/>
          </a:p>
          <a:p>
            <a:pPr marL="400050" lvl="1" indent="0">
              <a:spcAft>
                <a:spcPts val="600"/>
              </a:spcAft>
              <a:buNone/>
              <a:defRPr/>
            </a:pPr>
            <a:endParaRPr lang="en-US" dirty="0"/>
          </a:p>
          <a:p>
            <a:pPr marL="914400" lvl="1" indent="-514350">
              <a:buFont typeface="+mj-lt"/>
              <a:buAutoNum type="arabicPeriod"/>
              <a:defRPr/>
            </a:pPr>
            <a:endParaRPr lang="el-GR" b="1" dirty="0" smtClean="0"/>
          </a:p>
          <a:p>
            <a:pPr lvl="1"/>
            <a:endParaRPr lang="el-GR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95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Κατηγορίες Επιχρισμάτων (</a:t>
            </a:r>
            <a:r>
              <a:rPr lang="en-US" b="1" dirty="0" smtClean="0"/>
              <a:t>2</a:t>
            </a:r>
            <a:r>
              <a:rPr lang="el-GR" b="1" dirty="0" smtClean="0"/>
              <a:t>/2)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dirty="0" smtClean="0"/>
              <a:t>Γ. Κατάταξη των επιχρισμάτων </a:t>
            </a:r>
            <a:r>
              <a:rPr lang="el-GR" sz="2800" b="1" dirty="0" smtClean="0"/>
              <a:t>με βάση το υπόστρωμα στο οποίο εφαρμόζονται.</a:t>
            </a:r>
          </a:p>
          <a:p>
            <a:pPr marL="400050" lvl="1" indent="0">
              <a:buNone/>
              <a:defRPr/>
            </a:pPr>
            <a:r>
              <a:rPr lang="el-GR" dirty="0" smtClean="0"/>
              <a:t>1. Επιχρίσματα </a:t>
            </a:r>
            <a:r>
              <a:rPr lang="el-GR" dirty="0"/>
              <a:t>μετάλλων</a:t>
            </a:r>
          </a:p>
          <a:p>
            <a:pPr marL="400050" lvl="1" indent="0">
              <a:buNone/>
              <a:defRPr/>
            </a:pPr>
            <a:r>
              <a:rPr lang="el-GR" sz="2400" dirty="0" smtClean="0"/>
              <a:t>2. Επιχρίσματα </a:t>
            </a:r>
            <a:r>
              <a:rPr lang="el-GR" sz="2400" dirty="0"/>
              <a:t>κτιρίων</a:t>
            </a:r>
          </a:p>
          <a:p>
            <a:pPr marL="400050" lvl="1" indent="0">
              <a:buNone/>
              <a:defRPr/>
            </a:pPr>
            <a:r>
              <a:rPr lang="el-GR" sz="2400" dirty="0" smtClean="0"/>
              <a:t>3. Επιχρίσματα </a:t>
            </a:r>
            <a:r>
              <a:rPr lang="el-GR" sz="2400" dirty="0"/>
              <a:t>ξύλου &amp; προϊόντων του</a:t>
            </a:r>
            <a:endParaRPr lang="en-US" dirty="0"/>
          </a:p>
          <a:p>
            <a:pPr marL="914400" lvl="1" indent="-514350">
              <a:buFont typeface="+mj-lt"/>
              <a:buAutoNum type="arabicPeriod"/>
              <a:defRPr/>
            </a:pPr>
            <a:endParaRPr lang="el-GR" b="1" dirty="0" smtClean="0"/>
          </a:p>
          <a:p>
            <a:pPr lvl="1"/>
            <a:endParaRPr lang="el-GR" sz="2400" dirty="0"/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03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Α. Κατάταξη των επιχρισμάτων με βάση τον </a:t>
            </a:r>
            <a:r>
              <a:rPr lang="el-GR" b="1" dirty="0" smtClean="0"/>
              <a:t>διαλύτη</a:t>
            </a:r>
            <a:r>
              <a:rPr lang="el-GR" b="1" dirty="0"/>
              <a:t> </a:t>
            </a:r>
            <a:r>
              <a:rPr lang="el-GR" b="1" dirty="0" smtClean="0"/>
              <a:t>(1/</a:t>
            </a:r>
            <a:r>
              <a:rPr lang="en-US" b="1" dirty="0" smtClean="0"/>
              <a:t>6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1.</a:t>
            </a:r>
            <a:r>
              <a:rPr lang="el-GR" sz="2800" dirty="0" smtClean="0"/>
              <a:t> </a:t>
            </a:r>
            <a:r>
              <a:rPr lang="el-GR" sz="2800" b="1" dirty="0" smtClean="0"/>
              <a:t>Επιχρίσματα </a:t>
            </a:r>
            <a:r>
              <a:rPr lang="el-GR" sz="2800" b="1" dirty="0"/>
              <a:t>με οργανικό διαλύτη</a:t>
            </a:r>
            <a:r>
              <a:rPr lang="el-GR" sz="2800" b="1" dirty="0" smtClean="0"/>
              <a:t>.</a:t>
            </a:r>
            <a:endParaRPr lang="el-GR" sz="2400" dirty="0"/>
          </a:p>
          <a:p>
            <a:pPr marL="85725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Η βιομηχανία επιχρισμάτων είναι ο μεγαλύτερος καταναλωτής διαλυτών</a:t>
            </a:r>
            <a:r>
              <a:rPr lang="el-GR" dirty="0" smtClean="0"/>
              <a:t>.</a:t>
            </a:r>
          </a:p>
          <a:p>
            <a:pPr marL="85725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Αυτοί μπορεί να είναι </a:t>
            </a:r>
            <a:r>
              <a:rPr lang="el-GR" b="1" dirty="0" err="1"/>
              <a:t>αλειφατικοί</a:t>
            </a:r>
            <a:r>
              <a:rPr lang="el-GR" b="1" dirty="0"/>
              <a:t> (</a:t>
            </a:r>
            <a:r>
              <a:rPr lang="el-GR" b="1" dirty="0" err="1"/>
              <a:t>white</a:t>
            </a:r>
            <a:r>
              <a:rPr lang="el-GR" b="1" dirty="0"/>
              <a:t> </a:t>
            </a:r>
            <a:r>
              <a:rPr lang="el-GR" b="1" dirty="0" err="1"/>
              <a:t>spirit</a:t>
            </a:r>
            <a:r>
              <a:rPr lang="el-GR" b="1" dirty="0"/>
              <a:t>)</a:t>
            </a:r>
            <a:r>
              <a:rPr lang="el-GR" dirty="0"/>
              <a:t>, και </a:t>
            </a:r>
            <a:r>
              <a:rPr lang="el-GR" b="1" dirty="0"/>
              <a:t>αρωματικοί υδρογονάνθρακες (</a:t>
            </a:r>
            <a:r>
              <a:rPr lang="el-GR" b="1" dirty="0" err="1"/>
              <a:t>toluene</a:t>
            </a:r>
            <a:r>
              <a:rPr lang="el-GR" b="1" dirty="0"/>
              <a:t> &amp; </a:t>
            </a:r>
            <a:r>
              <a:rPr lang="el-GR" b="1" dirty="0" err="1"/>
              <a:t>xylene</a:t>
            </a:r>
            <a:r>
              <a:rPr lang="el-GR" b="1" dirty="0"/>
              <a:t>)</a:t>
            </a:r>
            <a:r>
              <a:rPr lang="el-GR" dirty="0"/>
              <a:t>. </a:t>
            </a:r>
            <a:endParaRPr lang="el-GR" dirty="0" smtClean="0"/>
          </a:p>
          <a:p>
            <a:pPr marL="85725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Οι υπόλοιποι είναι κετόνες, αλκοόλες, εστέρες, αιθέρες ή χλωριωμένοι υδρογονάνθρακες.</a:t>
            </a:r>
            <a:endParaRPr lang="el-GR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266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Α. Κατάταξη των επιχρισμάτων με βάση τον </a:t>
            </a:r>
            <a:r>
              <a:rPr lang="el-GR" b="1" dirty="0" smtClean="0"/>
              <a:t>διαλύτη</a:t>
            </a:r>
            <a:r>
              <a:rPr lang="el-GR" b="1" dirty="0"/>
              <a:t> </a:t>
            </a:r>
            <a:r>
              <a:rPr lang="el-GR" b="1" dirty="0" smtClean="0"/>
              <a:t>(2/</a:t>
            </a:r>
            <a:r>
              <a:rPr lang="en-US" b="1" dirty="0" smtClean="0"/>
              <a:t>6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800" b="1" dirty="0" smtClean="0"/>
              <a:t>1.</a:t>
            </a:r>
            <a:r>
              <a:rPr lang="el-GR" sz="2800" dirty="0" smtClean="0"/>
              <a:t> </a:t>
            </a:r>
            <a:r>
              <a:rPr lang="el-GR" sz="2800" b="1" dirty="0" smtClean="0"/>
              <a:t>Επιχρίσματα </a:t>
            </a:r>
            <a:r>
              <a:rPr lang="el-GR" sz="2800" b="1" dirty="0"/>
              <a:t>με οργανικό διαλύτη</a:t>
            </a:r>
            <a:r>
              <a:rPr lang="el-GR" sz="2800" b="1" dirty="0" smtClean="0"/>
              <a:t>.</a:t>
            </a:r>
            <a:endParaRPr lang="el-GR" sz="2400" dirty="0"/>
          </a:p>
          <a:p>
            <a:pPr marL="85725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Συνήθως αναφερόμαστε στο </a:t>
            </a:r>
            <a:r>
              <a:rPr lang="el-GR" b="1" dirty="0"/>
              <a:t>σύνολο των πτητικών οργανικών ενώσεων (</a:t>
            </a:r>
            <a:r>
              <a:rPr lang="el-GR" b="1" dirty="0" err="1"/>
              <a:t>Volatile</a:t>
            </a:r>
            <a:r>
              <a:rPr lang="el-GR" b="1" dirty="0"/>
              <a:t> </a:t>
            </a:r>
            <a:r>
              <a:rPr lang="el-GR" b="1" dirty="0" err="1"/>
              <a:t>Organic</a:t>
            </a:r>
            <a:r>
              <a:rPr lang="el-GR" b="1" dirty="0"/>
              <a:t> </a:t>
            </a:r>
            <a:r>
              <a:rPr lang="el-GR" b="1" dirty="0" err="1"/>
              <a:t>Compounds</a:t>
            </a:r>
            <a:r>
              <a:rPr lang="el-GR" b="1" dirty="0"/>
              <a:t> </a:t>
            </a:r>
            <a:r>
              <a:rPr lang="el-GR" b="1" dirty="0" err="1"/>
              <a:t>VOCs</a:t>
            </a:r>
            <a:r>
              <a:rPr lang="el-GR" b="1" dirty="0"/>
              <a:t>) </a:t>
            </a:r>
            <a:r>
              <a:rPr lang="el-GR" dirty="0"/>
              <a:t>που </a:t>
            </a:r>
            <a:r>
              <a:rPr lang="el-GR" b="1" dirty="0"/>
              <a:t>εμπεριέχονται σε ένα επίχρισμα</a:t>
            </a:r>
            <a:r>
              <a:rPr lang="el-GR" dirty="0"/>
              <a:t>, και που προφανώς δεν είναι μόνο οι διαλύτες αλλά </a:t>
            </a:r>
            <a:r>
              <a:rPr lang="el-GR" b="1" dirty="0"/>
              <a:t>και άλλες οργανικές ενώσεις</a:t>
            </a:r>
            <a:r>
              <a:rPr lang="el-GR" dirty="0"/>
              <a:t>.</a:t>
            </a:r>
            <a:endParaRPr lang="el-GR" dirty="0" smtClean="0"/>
          </a:p>
          <a:p>
            <a:pPr marL="85725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Οι πτητικές οργανικές ενώσεις είναι υπεύθυνες για τα προβλήματα υγείας που παρατηρούνται συνήθως στους εργαζόμενους με τα επιχρίσματα. </a:t>
            </a:r>
            <a:endParaRPr lang="el-GR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Κατηγορίες – Κατατάξεις επιχρισμάτων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3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2/2014 11:50:39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9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3,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2,3,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 t r u e < / C h e c k T e x t S i z e >  
     < C h e c k S c r e e n T i p > f a l s e < / C h e c k S c r e e n T i p >  
     < S h o w S h a p e N a m e C o l u m n > f a l s e < / S h o w S h a p e N a m e C o l u m n >  
     < S h o w I s s u e D e s c r i p t i o n > f a l s e 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F5E6BC28-E80C-4DB3-90D4-7ED5E09611D1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1895</Words>
  <Application>Microsoft Office PowerPoint</Application>
  <PresentationFormat>On-screen Show (4:3)</PresentationFormat>
  <Paragraphs>209</Paragraphs>
  <Slides>27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Επεξεργασία – Φινίρισμα Επιφανειών</vt:lpstr>
      <vt:lpstr>Άδειες χρήσης </vt:lpstr>
      <vt:lpstr>Χρηματοδότηση </vt:lpstr>
      <vt:lpstr>Σκοποί ενότητας </vt:lpstr>
      <vt:lpstr>Περιεχόμενα ενότητας</vt:lpstr>
      <vt:lpstr>Κατηγορίες Επιχρισμάτων (1/2)</vt:lpstr>
      <vt:lpstr>Κατηγορίες Επιχρισμάτων (2/2)</vt:lpstr>
      <vt:lpstr>Α. Κατάταξη των επιχρισμάτων με βάση τον διαλύτη (1/6)</vt:lpstr>
      <vt:lpstr>Α. Κατάταξη των επιχρισμάτων με βάση τον διαλύτη (2/6)</vt:lpstr>
      <vt:lpstr>Α. Κατάταξη των επιχρισμάτων με βάση τον διαλύτη (3/6)</vt:lpstr>
      <vt:lpstr>Α. Κατάταξη των επιχρισμάτων με βάση τον διαλύτη (4/6)</vt:lpstr>
      <vt:lpstr>Α. Κατάταξη των επιχρισμάτων με βάση τον διαλύτη (5/6)</vt:lpstr>
      <vt:lpstr>Α. Κατάταξη των επιχρισμάτων με βάση τον διαλύτη (6/6)</vt:lpstr>
      <vt:lpstr>B. Κατάταξη των επιχρισμάτων με βάση τη χημική δομή του συνδετικού μέσου  (1/9)</vt:lpstr>
      <vt:lpstr>B. Κατάταξη των επιχρισμάτων με βάση τη χημική δομή του συνδετικού μέσου  (2/9)</vt:lpstr>
      <vt:lpstr>B. Κατάταξη των επιχρισμάτων με βάση τη χημική δομή του συνδετικού μέσου  (3/9)</vt:lpstr>
      <vt:lpstr>B. Κατάταξη των επιχρισμάτων με βάση τη χημική δομή του συνδετικού μέσου  (4/9)</vt:lpstr>
      <vt:lpstr>B. Κατάταξη των επιχρισμάτων με βάση τη χημική δομή του συνδετικού μέσου  (5/9)</vt:lpstr>
      <vt:lpstr>B. Κατάταξη των επιχρισμάτων με βάση τη χημική δομή του συνδετικού μέσου  (6/9)</vt:lpstr>
      <vt:lpstr>B. Κατάταξη των επιχρισμάτων με βάση τη χημική δομή του συνδετικού μέσου  (7/9)</vt:lpstr>
      <vt:lpstr>B. Κατάταξη των επιχρισμάτων με βάση τη χημική δομή του συνδετικού μέσου  (8/9)</vt:lpstr>
      <vt:lpstr>B. Κατάταξη των επιχρισμάτων με βάση τη χημική δομή του συνδετικού μέσου  (9/9)</vt:lpstr>
      <vt:lpstr>Γ. Κατάταξη των επιχρισμάτων με βάση το υπόστρωμα στο οποίο εφαρμόζονται.  (1/4)</vt:lpstr>
      <vt:lpstr>Γ. Κατάταξη των επιχρισμάτων με βάση το υπόστρωμα στο οποίο εφαρμόζονται.  (2/4)</vt:lpstr>
      <vt:lpstr>Γ. Κατάταξη των επιχρισμάτων με βάση το υπόστρωμα στο οποίο εφαρμόζονται.  (3/4)</vt:lpstr>
      <vt:lpstr>Γ. Κατάταξη των επιχρισμάτων με βάση το υπόστρωμα στο οποίο εφαρμόζονται.  (4/4)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16</cp:revision>
  <dcterms:created xsi:type="dcterms:W3CDTF">2014-02-06T11:30:46Z</dcterms:created>
  <dcterms:modified xsi:type="dcterms:W3CDTF">2014-02-11T10:26:42Z</dcterms:modified>
</cp:coreProperties>
</file>