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sldIdLst>
    <p:sldId id="256" r:id="rId3"/>
    <p:sldId id="316" r:id="rId4"/>
    <p:sldId id="315" r:id="rId5"/>
    <p:sldId id="261" r:id="rId6"/>
    <p:sldId id="262" r:id="rId7"/>
    <p:sldId id="264" r:id="rId8"/>
    <p:sldId id="266" r:id="rId9"/>
    <p:sldId id="265" r:id="rId10"/>
    <p:sldId id="274" r:id="rId11"/>
    <p:sldId id="288" r:id="rId12"/>
    <p:sldId id="280" r:id="rId13"/>
  </p:sldIdLst>
  <p:sldSz cx="9144000" cy="6858000" type="screen4x3"/>
  <p:notesSz cx="6858000" cy="9144000"/>
  <p:custDataLst>
    <p:tags r:id="rId1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10/10/2005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hyperlink" Target="http://www.edulll.gr/" TargetMode="External"/><Relationship Id="rId5" Type="http://schemas.openxmlformats.org/officeDocument/2006/relationships/image" Target="../media/image5.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1</a:t>
            </a:r>
            <a:r>
              <a:rPr lang="el-GR" sz="2800" b="1" dirty="0" smtClean="0"/>
              <a:t>:</a:t>
            </a:r>
            <a:r>
              <a:rPr lang="en-US" sz="2800" b="1" dirty="0" smtClean="0"/>
              <a:t> </a:t>
            </a:r>
            <a:r>
              <a:rPr lang="el-GR" sz="2800" b="1" dirty="0"/>
              <a:t>Ο Ποιοτικός Έλεγχος σε διάφορα Υλικά</a:t>
            </a:r>
            <a:endParaRPr lang="el-GR" sz="2800" b="1" dirty="0" smtClean="0"/>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Τμήμα Σχεδιασμού &amp; Τεχνολογίας Ξύλου και Επίπλου</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79208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Κριτήρια επιλογής </a:t>
            </a:r>
            <a:r>
              <a:rPr lang="el-GR" sz="4000" dirty="0" smtClean="0"/>
              <a:t>(2 </a:t>
            </a:r>
            <a:r>
              <a:rPr lang="el-GR" sz="4000" dirty="0"/>
              <a:t>από 2)</a:t>
            </a:r>
            <a:endParaRPr lang="el-GR" sz="4000" dirty="0">
              <a:latin typeface="+mn-lt"/>
            </a:endParaRPr>
          </a:p>
        </p:txBody>
      </p:sp>
      <p:sp>
        <p:nvSpPr>
          <p:cNvPr id="2" name="Ορθογώνιο 1"/>
          <p:cNvSpPr/>
          <p:nvPr/>
        </p:nvSpPr>
        <p:spPr>
          <a:xfrm>
            <a:off x="467544" y="836712"/>
            <a:ext cx="8219256" cy="461665"/>
          </a:xfrm>
          <a:prstGeom prst="rect">
            <a:avLst/>
          </a:prstGeom>
        </p:spPr>
        <p:txBody>
          <a:bodyPr wrap="square">
            <a:spAutoFit/>
          </a:bodyPr>
          <a:lstStyle/>
          <a:p>
            <a:pPr algn="just"/>
            <a:r>
              <a:rPr lang="el-GR" sz="2400" dirty="0"/>
              <a:t>Κριτήρια επιλογής ενός είδους ξύλου (δασικού είδους).</a:t>
            </a:r>
            <a:endParaRPr lang="el-GR" altLang="el-GR" sz="2400" dirty="0"/>
          </a:p>
        </p:txBody>
      </p:sp>
      <p:graphicFrame>
        <p:nvGraphicFramePr>
          <p:cNvPr id="6" name="Πίνακας 5" descr="Πίνακας, κριτήρια επιλογής ενός είδους ξύλου:&#10;1. Αισθητική, Χρώμα, Σχεδίαση, Υφή, Καταλληλότητα επιφάνειας για &#10;  επεξεργασία.&#10;2. Οικονομικότητα, Διαθεσιμότητα, Κόστος, Προσφερόμενες διαστάσεις.&#10;3. Ανθεκτικότητα, Φυσική διάρκεια, Ευκολία εμποτισμού με προστατευτικές ουσίες.&#10;4. Μηχανική αντοχή, Πυκνότητα, Σκληρότητα, Πλάτος αυξητικών δακτυλίων, Απόκλιση ινών, Αντοχή. &#10;5. Κατεργασία, Ευκαμψία, Ικανότητα συγκόλλησης, Συμπεριφορά κατά&#10;  την ξήρανση, Κατεργασία με κοπτικά μέσα.&#10;&#10;6. Εφαρμογές, Υγροσκοπικότητα, Ρίκνωση, Διόγκωση.&#10;"/>
          <p:cNvGraphicFramePr>
            <a:graphicFrameLocks noGrp="1"/>
          </p:cNvGraphicFramePr>
          <p:nvPr>
            <p:custDataLst>
              <p:tags r:id="rId2"/>
            </p:custDataLst>
            <p:extLst>
              <p:ext uri="{D42A27DB-BD31-4B8C-83A1-F6EECF244321}">
                <p14:modId xmlns:p14="http://schemas.microsoft.com/office/powerpoint/2010/main" val="3726982223"/>
              </p:ext>
            </p:extLst>
          </p:nvPr>
        </p:nvGraphicFramePr>
        <p:xfrm>
          <a:off x="467544" y="1340768"/>
          <a:ext cx="8219256" cy="4990158"/>
        </p:xfrm>
        <a:graphic>
          <a:graphicData uri="http://schemas.openxmlformats.org/drawingml/2006/table">
            <a:tbl>
              <a:tblPr firstRow="1" bandRow="1">
                <a:tableStyleId>{5C22544A-7EE6-4342-B048-85BDC9FD1C3A}</a:tableStyleId>
              </a:tblPr>
              <a:tblGrid>
                <a:gridCol w="1369876"/>
                <a:gridCol w="1369876"/>
                <a:gridCol w="1369876"/>
                <a:gridCol w="1369876"/>
                <a:gridCol w="1369876"/>
                <a:gridCol w="1369876"/>
              </a:tblGrid>
              <a:tr h="797351">
                <a:tc>
                  <a:txBody>
                    <a:bodyPr/>
                    <a:lstStyle/>
                    <a:p>
                      <a:endParaRPr lang="el-GR" sz="1600" b="1" kern="1200" dirty="0" smtClean="0">
                        <a:solidFill>
                          <a:schemeClr val="lt1"/>
                        </a:solidFill>
                        <a:effectLst/>
                        <a:latin typeface="+mn-lt"/>
                        <a:ea typeface="+mn-ea"/>
                        <a:cs typeface="+mn-cs"/>
                      </a:endParaRPr>
                    </a:p>
                    <a:p>
                      <a:pPr algn="ctr"/>
                      <a:r>
                        <a:rPr lang="el-GR" sz="1600" b="1" kern="1200" dirty="0" smtClean="0">
                          <a:solidFill>
                            <a:schemeClr val="lt1"/>
                          </a:solidFill>
                          <a:effectLst/>
                          <a:latin typeface="+mn-lt"/>
                          <a:ea typeface="+mn-ea"/>
                          <a:cs typeface="+mn-cs"/>
                        </a:rPr>
                        <a:t>Αισθητική</a:t>
                      </a:r>
                      <a:endParaRPr lang="el-GR" sz="1600" dirty="0"/>
                    </a:p>
                  </a:txBody>
                  <a:tcPr/>
                </a:tc>
                <a:tc>
                  <a:txBody>
                    <a:bodyPr/>
                    <a:lstStyle/>
                    <a:p>
                      <a:endParaRPr lang="el-GR" sz="1600" b="1" kern="1200" dirty="0" smtClean="0">
                        <a:solidFill>
                          <a:schemeClr val="lt1"/>
                        </a:solidFill>
                        <a:effectLst/>
                        <a:latin typeface="+mn-lt"/>
                        <a:ea typeface="+mn-ea"/>
                        <a:cs typeface="+mn-cs"/>
                      </a:endParaRPr>
                    </a:p>
                    <a:p>
                      <a:pPr algn="ctr"/>
                      <a:r>
                        <a:rPr lang="el-GR" sz="1600" b="1" kern="1200" dirty="0" smtClean="0">
                          <a:solidFill>
                            <a:schemeClr val="lt1"/>
                          </a:solidFill>
                          <a:effectLst/>
                          <a:latin typeface="+mn-lt"/>
                          <a:ea typeface="+mn-ea"/>
                          <a:cs typeface="+mn-cs"/>
                        </a:rPr>
                        <a:t>Οικονομικό</a:t>
                      </a:r>
                    </a:p>
                    <a:p>
                      <a:pPr algn="ctr"/>
                      <a:r>
                        <a:rPr lang="el-GR" sz="1600" b="1" kern="1200" dirty="0" err="1" smtClean="0">
                          <a:solidFill>
                            <a:schemeClr val="lt1"/>
                          </a:solidFill>
                          <a:effectLst/>
                          <a:latin typeface="+mn-lt"/>
                          <a:ea typeface="+mn-ea"/>
                          <a:cs typeface="+mn-cs"/>
                        </a:rPr>
                        <a:t>τητα</a:t>
                      </a:r>
                      <a:endParaRPr lang="el-GR" sz="1600" dirty="0"/>
                    </a:p>
                  </a:txBody>
                  <a:tcPr/>
                </a:tc>
                <a:tc>
                  <a:txBody>
                    <a:bodyPr/>
                    <a:lstStyle/>
                    <a:p>
                      <a:endParaRPr lang="el-GR" sz="1600" b="1" kern="1200" dirty="0" smtClean="0">
                        <a:solidFill>
                          <a:schemeClr val="lt1"/>
                        </a:solidFill>
                        <a:effectLst/>
                        <a:latin typeface="+mn-lt"/>
                        <a:ea typeface="+mn-ea"/>
                        <a:cs typeface="+mn-cs"/>
                      </a:endParaRPr>
                    </a:p>
                    <a:p>
                      <a:pPr algn="ctr"/>
                      <a:r>
                        <a:rPr lang="el-GR" sz="1600" b="1" kern="1200" dirty="0" smtClean="0">
                          <a:solidFill>
                            <a:schemeClr val="lt1"/>
                          </a:solidFill>
                          <a:effectLst/>
                          <a:latin typeface="+mn-lt"/>
                          <a:ea typeface="+mn-ea"/>
                          <a:cs typeface="+mn-cs"/>
                        </a:rPr>
                        <a:t>Ανθεκτικότητα</a:t>
                      </a:r>
                      <a:endParaRPr lang="el-GR" sz="1600" dirty="0"/>
                    </a:p>
                  </a:txBody>
                  <a:tcPr/>
                </a:tc>
                <a:tc>
                  <a:txBody>
                    <a:bodyPr/>
                    <a:lstStyle/>
                    <a:p>
                      <a:endParaRPr lang="el-GR" sz="1600" b="1" kern="1200" dirty="0" smtClean="0">
                        <a:solidFill>
                          <a:schemeClr val="lt1"/>
                        </a:solidFill>
                        <a:effectLst/>
                        <a:latin typeface="+mn-lt"/>
                        <a:ea typeface="+mn-ea"/>
                        <a:cs typeface="+mn-cs"/>
                      </a:endParaRPr>
                    </a:p>
                    <a:p>
                      <a:pPr algn="ctr"/>
                      <a:r>
                        <a:rPr lang="el-GR" sz="1600" b="1" kern="1200" dirty="0" smtClean="0">
                          <a:solidFill>
                            <a:schemeClr val="lt1"/>
                          </a:solidFill>
                          <a:effectLst/>
                          <a:latin typeface="+mn-lt"/>
                          <a:ea typeface="+mn-ea"/>
                          <a:cs typeface="+mn-cs"/>
                        </a:rPr>
                        <a:t>Μηχανική αντοχή</a:t>
                      </a:r>
                      <a:endParaRPr lang="el-GR" sz="1600" dirty="0"/>
                    </a:p>
                  </a:txBody>
                  <a:tcPr/>
                </a:tc>
                <a:tc>
                  <a:txBody>
                    <a:bodyPr/>
                    <a:lstStyle/>
                    <a:p>
                      <a:endParaRPr lang="el-GR" sz="1600" b="1" kern="1200" dirty="0" smtClean="0">
                        <a:solidFill>
                          <a:schemeClr val="lt1"/>
                        </a:solidFill>
                        <a:effectLst/>
                        <a:latin typeface="+mn-lt"/>
                        <a:ea typeface="+mn-ea"/>
                        <a:cs typeface="+mn-cs"/>
                      </a:endParaRPr>
                    </a:p>
                    <a:p>
                      <a:pPr algn="ctr"/>
                      <a:r>
                        <a:rPr lang="el-GR" sz="1600" b="1" kern="1200" dirty="0" smtClean="0">
                          <a:solidFill>
                            <a:schemeClr val="lt1"/>
                          </a:solidFill>
                          <a:effectLst/>
                          <a:latin typeface="+mn-lt"/>
                          <a:ea typeface="+mn-ea"/>
                          <a:cs typeface="+mn-cs"/>
                        </a:rPr>
                        <a:t>Κατεργασία</a:t>
                      </a:r>
                      <a:endParaRPr lang="el-GR" sz="1600" dirty="0"/>
                    </a:p>
                  </a:txBody>
                  <a:tcPr/>
                </a:tc>
                <a:tc>
                  <a:txBody>
                    <a:bodyPr/>
                    <a:lstStyle/>
                    <a:p>
                      <a:pPr algn="ctr"/>
                      <a:endParaRPr lang="el-GR" sz="1600" b="1" kern="1200" dirty="0" smtClean="0">
                        <a:solidFill>
                          <a:schemeClr val="lt1"/>
                        </a:solidFill>
                        <a:effectLst/>
                        <a:latin typeface="+mn-lt"/>
                        <a:ea typeface="+mn-ea"/>
                        <a:cs typeface="+mn-cs"/>
                      </a:endParaRPr>
                    </a:p>
                    <a:p>
                      <a:pPr algn="ctr"/>
                      <a:r>
                        <a:rPr lang="el-GR" sz="1600" b="1" kern="1200" dirty="0" smtClean="0">
                          <a:solidFill>
                            <a:schemeClr val="lt1"/>
                          </a:solidFill>
                          <a:effectLst/>
                          <a:latin typeface="+mn-lt"/>
                          <a:ea typeface="+mn-ea"/>
                          <a:cs typeface="+mn-cs"/>
                        </a:rPr>
                        <a:t>Εφαρμογές</a:t>
                      </a:r>
                      <a:endParaRPr lang="el-GR" sz="1600" dirty="0"/>
                    </a:p>
                  </a:txBody>
                  <a:tcPr/>
                </a:tc>
              </a:tr>
              <a:tr h="558145">
                <a:tc>
                  <a:txBody>
                    <a:bodyPr/>
                    <a:lstStyle/>
                    <a:p>
                      <a:pPr marL="0" indent="0" algn="ctr" hangingPunct="0">
                        <a:buFontTx/>
                        <a:buNone/>
                      </a:pPr>
                      <a:r>
                        <a:rPr lang="el-GR" sz="1600" kern="1200" dirty="0" smtClean="0">
                          <a:solidFill>
                            <a:schemeClr val="dk1"/>
                          </a:solidFill>
                          <a:effectLst/>
                          <a:latin typeface="+mn-lt"/>
                          <a:ea typeface="+mn-ea"/>
                          <a:cs typeface="+mn-cs"/>
                        </a:rPr>
                        <a:t>Χρώμα</a:t>
                      </a:r>
                    </a:p>
                  </a:txBody>
                  <a:tcPr/>
                </a:tc>
                <a:tc>
                  <a:txBody>
                    <a:bodyPr/>
                    <a:lstStyle/>
                    <a:p>
                      <a:pPr algn="ctr" hangingPunct="0"/>
                      <a:r>
                        <a:rPr lang="el-GR" sz="1600" kern="1200" dirty="0" smtClean="0">
                          <a:solidFill>
                            <a:schemeClr val="dk1"/>
                          </a:solidFill>
                          <a:effectLst/>
                          <a:latin typeface="+mn-lt"/>
                          <a:ea typeface="+mn-ea"/>
                          <a:cs typeface="+mn-cs"/>
                        </a:rPr>
                        <a:t>Διαθεσιμότητα</a:t>
                      </a:r>
                    </a:p>
                  </a:txBody>
                  <a:tcPr/>
                </a:tc>
                <a:tc>
                  <a:txBody>
                    <a:bodyPr/>
                    <a:lstStyle/>
                    <a:p>
                      <a:pPr algn="ctr" hangingPunct="0"/>
                      <a:r>
                        <a:rPr lang="el-GR" sz="1600" kern="1200" dirty="0" smtClean="0">
                          <a:solidFill>
                            <a:schemeClr val="dk1"/>
                          </a:solidFill>
                          <a:effectLst/>
                          <a:latin typeface="+mn-lt"/>
                          <a:ea typeface="+mn-ea"/>
                          <a:cs typeface="+mn-cs"/>
                        </a:rPr>
                        <a:t>Φυσική διάρκεια</a:t>
                      </a:r>
                    </a:p>
                  </a:txBody>
                  <a:tcPr/>
                </a:tc>
                <a:tc>
                  <a:txBody>
                    <a:bodyPr/>
                    <a:lstStyle/>
                    <a:p>
                      <a:pPr algn="ctr" hangingPunct="0"/>
                      <a:r>
                        <a:rPr lang="el-GR" sz="1600" kern="1200" dirty="0" smtClean="0">
                          <a:solidFill>
                            <a:schemeClr val="dk1"/>
                          </a:solidFill>
                          <a:effectLst/>
                          <a:latin typeface="+mn-lt"/>
                          <a:ea typeface="+mn-ea"/>
                          <a:cs typeface="+mn-cs"/>
                        </a:rPr>
                        <a:t>Πυκνότητα</a:t>
                      </a:r>
                    </a:p>
                    <a:p>
                      <a:pPr marL="0" indent="0" algn="ctr" hangingPunct="0">
                        <a:buFontTx/>
                        <a:buNone/>
                      </a:pPr>
                      <a:r>
                        <a:rPr lang="el-GR" sz="1600" kern="1200" dirty="0" smtClean="0">
                          <a:solidFill>
                            <a:schemeClr val="dk1"/>
                          </a:solidFill>
                          <a:effectLst/>
                          <a:latin typeface="+mn-lt"/>
                          <a:ea typeface="+mn-ea"/>
                          <a:cs typeface="+mn-cs"/>
                        </a:rPr>
                        <a:t>Δακτυλίων</a:t>
                      </a:r>
                    </a:p>
                  </a:txBody>
                  <a:tcPr/>
                </a:tc>
                <a:tc>
                  <a:txBody>
                    <a:bodyPr/>
                    <a:lstStyle/>
                    <a:p>
                      <a:pPr algn="ctr" hangingPunct="0"/>
                      <a:r>
                        <a:rPr lang="el-GR" sz="1600" kern="1200" dirty="0" smtClean="0">
                          <a:solidFill>
                            <a:schemeClr val="dk1"/>
                          </a:solidFill>
                          <a:effectLst/>
                          <a:latin typeface="+mn-lt"/>
                          <a:ea typeface="+mn-ea"/>
                          <a:cs typeface="+mn-cs"/>
                        </a:rPr>
                        <a:t>Ευκαμψία</a:t>
                      </a:r>
                    </a:p>
                  </a:txBody>
                  <a:tcPr/>
                </a:tc>
                <a:tc>
                  <a:txBody>
                    <a:bodyPr/>
                    <a:lstStyle/>
                    <a:p>
                      <a:pPr algn="ctr" hangingPunct="0"/>
                      <a:r>
                        <a:rPr lang="el-GR" sz="1600" kern="1200" dirty="0" err="1" smtClean="0">
                          <a:solidFill>
                            <a:schemeClr val="dk1"/>
                          </a:solidFill>
                          <a:effectLst/>
                          <a:latin typeface="+mn-lt"/>
                          <a:ea typeface="+mn-ea"/>
                          <a:cs typeface="+mn-cs"/>
                        </a:rPr>
                        <a:t>Υγροσκοπικότητα</a:t>
                      </a:r>
                      <a:endParaRPr lang="el-GR" sz="1600" kern="1200" dirty="0" smtClean="0">
                        <a:solidFill>
                          <a:schemeClr val="dk1"/>
                        </a:solidFill>
                        <a:effectLst/>
                        <a:latin typeface="+mn-lt"/>
                        <a:ea typeface="+mn-ea"/>
                        <a:cs typeface="+mn-cs"/>
                      </a:endParaRPr>
                    </a:p>
                  </a:txBody>
                  <a:tcPr/>
                </a:tc>
              </a:tr>
              <a:tr h="1036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Σχεδίαση</a:t>
                      </a:r>
                    </a:p>
                    <a:p>
                      <a:endParaRPr lang="el-G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Κόστος</a:t>
                      </a:r>
                    </a:p>
                    <a:p>
                      <a:pPr algn="ctr"/>
                      <a:endParaRPr lang="el-GR" sz="1600" dirty="0"/>
                    </a:p>
                  </a:txBody>
                  <a:tcPr/>
                </a:tc>
                <a:tc>
                  <a:txBody>
                    <a:bodyPr/>
                    <a:lstStyle/>
                    <a:p>
                      <a:pPr algn="ctr" hangingPunct="0"/>
                      <a:r>
                        <a:rPr lang="el-GR" sz="1600" kern="1200" dirty="0" smtClean="0">
                          <a:solidFill>
                            <a:schemeClr val="dk1"/>
                          </a:solidFill>
                          <a:effectLst/>
                          <a:latin typeface="+mn-lt"/>
                          <a:ea typeface="+mn-ea"/>
                          <a:cs typeface="+mn-cs"/>
                        </a:rPr>
                        <a:t>Ευκολία εμποτισμού</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Σκληρότητα</a:t>
                      </a:r>
                    </a:p>
                    <a:p>
                      <a:endParaRPr lang="el-GR" sz="1600" dirty="0"/>
                    </a:p>
                  </a:txBody>
                  <a:tcPr/>
                </a:tc>
                <a:tc>
                  <a:txBody>
                    <a:bodyPr/>
                    <a:lstStyle/>
                    <a:p>
                      <a:pPr algn="ctr" hangingPunct="0"/>
                      <a:r>
                        <a:rPr lang="el-GR" sz="1600" kern="1200" dirty="0" smtClean="0">
                          <a:solidFill>
                            <a:schemeClr val="dk1"/>
                          </a:solidFill>
                          <a:effectLst/>
                          <a:latin typeface="+mn-lt"/>
                          <a:ea typeface="+mn-ea"/>
                          <a:cs typeface="+mn-cs"/>
                        </a:rPr>
                        <a:t>Ικανότητα συγκόλλησης</a:t>
                      </a:r>
                    </a:p>
                    <a:p>
                      <a:endParaRPr lang="el-GR" sz="1600" dirty="0"/>
                    </a:p>
                  </a:txBody>
                  <a:tcPr/>
                </a:tc>
                <a:tc>
                  <a:txBody>
                    <a:bodyPr/>
                    <a:lstStyle/>
                    <a:p>
                      <a:pPr algn="ctr" hangingPunct="0"/>
                      <a:r>
                        <a:rPr lang="el-GR" sz="1600" kern="1200" dirty="0" smtClean="0">
                          <a:solidFill>
                            <a:schemeClr val="dk1"/>
                          </a:solidFill>
                          <a:effectLst/>
                          <a:latin typeface="+mn-lt"/>
                          <a:ea typeface="+mn-ea"/>
                          <a:cs typeface="+mn-cs"/>
                        </a:rPr>
                        <a:t>Ρίκνωση,</a:t>
                      </a:r>
                    </a:p>
                    <a:p>
                      <a:pPr algn="ctr"/>
                      <a:r>
                        <a:rPr lang="el-GR" sz="1600" kern="1200" dirty="0" smtClean="0">
                          <a:solidFill>
                            <a:schemeClr val="dk1"/>
                          </a:solidFill>
                          <a:effectLst/>
                          <a:latin typeface="+mn-lt"/>
                          <a:ea typeface="+mn-ea"/>
                          <a:cs typeface="+mn-cs"/>
                        </a:rPr>
                        <a:t> Διόγκωση</a:t>
                      </a:r>
                      <a:endParaRPr lang="el-GR" sz="1600" dirty="0" smtClean="0"/>
                    </a:p>
                  </a:txBody>
                  <a:tcPr/>
                </a:tc>
              </a:tr>
              <a:tr h="12757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Υφή</a:t>
                      </a:r>
                    </a:p>
                    <a:p>
                      <a:endParaRPr lang="el-GR" sz="1600" dirty="0"/>
                    </a:p>
                  </a:txBody>
                  <a:tcPr/>
                </a:tc>
                <a:tc>
                  <a:txBody>
                    <a:bodyPr/>
                    <a:lstStyle/>
                    <a:p>
                      <a:pPr algn="ctr" hangingPunct="0"/>
                      <a:r>
                        <a:rPr lang="el-GR" sz="1600" kern="1200" dirty="0" smtClean="0">
                          <a:solidFill>
                            <a:schemeClr val="dk1"/>
                          </a:solidFill>
                          <a:effectLst/>
                          <a:latin typeface="+mn-lt"/>
                          <a:ea typeface="+mn-ea"/>
                          <a:cs typeface="+mn-cs"/>
                        </a:rPr>
                        <a:t>Προσφερόμενες</a:t>
                      </a:r>
                    </a:p>
                    <a:p>
                      <a:r>
                        <a:rPr lang="el-GR" sz="1600" kern="1200" dirty="0" smtClean="0">
                          <a:solidFill>
                            <a:schemeClr val="dk1"/>
                          </a:solidFill>
                          <a:effectLst/>
                          <a:latin typeface="+mn-lt"/>
                          <a:ea typeface="+mn-ea"/>
                          <a:cs typeface="+mn-cs"/>
                        </a:rPr>
                        <a:t>  διαστάσεις</a:t>
                      </a:r>
                      <a:endParaRPr lang="el-GR" sz="1600" dirty="0" smtClean="0"/>
                    </a:p>
                  </a:txBody>
                  <a:tcPr/>
                </a:tc>
                <a:tc>
                  <a:txBody>
                    <a:bodyPr/>
                    <a:lstStyle/>
                    <a:p>
                      <a:endParaRPr lang="el-GR" sz="1600" dirty="0"/>
                    </a:p>
                  </a:txBody>
                  <a:tcPr/>
                </a:tc>
                <a:tc>
                  <a:txBody>
                    <a:bodyPr/>
                    <a:lstStyle/>
                    <a:p>
                      <a:pPr algn="ctr" hangingPunct="0"/>
                      <a:r>
                        <a:rPr lang="el-GR" sz="1600" kern="1200" dirty="0" smtClean="0">
                          <a:solidFill>
                            <a:schemeClr val="dk1"/>
                          </a:solidFill>
                          <a:effectLst/>
                          <a:latin typeface="+mn-lt"/>
                          <a:ea typeface="+mn-ea"/>
                          <a:cs typeface="+mn-cs"/>
                        </a:rPr>
                        <a:t>Πλάτος αυξητικών </a:t>
                      </a:r>
                      <a:endParaRPr lang="el-GR" sz="1600" dirty="0"/>
                    </a:p>
                  </a:txBody>
                  <a:tcPr/>
                </a:tc>
                <a:tc>
                  <a:txBody>
                    <a:bodyPr/>
                    <a:lstStyle/>
                    <a:p>
                      <a:pPr algn="ctr" hangingPunct="0"/>
                      <a:r>
                        <a:rPr lang="el-GR" sz="1600" kern="1200" dirty="0" smtClean="0">
                          <a:solidFill>
                            <a:schemeClr val="dk1"/>
                          </a:solidFill>
                          <a:effectLst/>
                          <a:latin typeface="+mn-lt"/>
                          <a:ea typeface="+mn-ea"/>
                          <a:cs typeface="+mn-cs"/>
                        </a:rPr>
                        <a:t>Συμπεριφορά κατά</a:t>
                      </a:r>
                    </a:p>
                    <a:p>
                      <a:pPr algn="ctr" hangingPunct="0"/>
                      <a:r>
                        <a:rPr lang="el-GR" sz="1600" kern="1200" dirty="0" smtClean="0">
                          <a:solidFill>
                            <a:schemeClr val="dk1"/>
                          </a:solidFill>
                          <a:effectLst/>
                          <a:latin typeface="+mn-lt"/>
                          <a:ea typeface="+mn-ea"/>
                          <a:cs typeface="+mn-cs"/>
                        </a:rPr>
                        <a:t>  την ξήρανση</a:t>
                      </a:r>
                    </a:p>
                    <a:p>
                      <a:endParaRPr lang="el-GR" sz="1600" dirty="0"/>
                    </a:p>
                  </a:txBody>
                  <a:tcPr/>
                </a:tc>
                <a:tc>
                  <a:txBody>
                    <a:bodyPr/>
                    <a:lstStyle/>
                    <a:p>
                      <a:endParaRPr lang="el-GR" sz="1600"/>
                    </a:p>
                  </a:txBody>
                  <a:tcPr/>
                </a:tc>
              </a:tr>
              <a:tr h="1275761">
                <a:tc>
                  <a:txBody>
                    <a:bodyPr/>
                    <a:lstStyle/>
                    <a:p>
                      <a:pPr hangingPunct="0"/>
                      <a:r>
                        <a:rPr lang="el-GR" sz="1600" kern="1200" dirty="0" err="1" smtClean="0">
                          <a:solidFill>
                            <a:schemeClr val="dk1"/>
                          </a:solidFill>
                          <a:effectLst/>
                          <a:latin typeface="+mn-lt"/>
                          <a:ea typeface="+mn-ea"/>
                          <a:cs typeface="+mn-cs"/>
                        </a:rPr>
                        <a:t>Καταλληλό</a:t>
                      </a:r>
                      <a:r>
                        <a:rPr lang="el-GR" sz="1600" kern="1200" dirty="0" smtClean="0">
                          <a:solidFill>
                            <a:schemeClr val="dk1"/>
                          </a:solidFill>
                          <a:effectLst/>
                          <a:latin typeface="+mn-lt"/>
                          <a:ea typeface="+mn-ea"/>
                          <a:cs typeface="+mn-cs"/>
                        </a:rPr>
                        <a:t>-</a:t>
                      </a:r>
                    </a:p>
                    <a:p>
                      <a:pPr algn="ctr" hangingPunct="0"/>
                      <a:r>
                        <a:rPr lang="el-GR" sz="1600" kern="1200" dirty="0" smtClean="0">
                          <a:solidFill>
                            <a:schemeClr val="dk1"/>
                          </a:solidFill>
                          <a:effectLst/>
                          <a:latin typeface="+mn-lt"/>
                          <a:ea typeface="+mn-ea"/>
                          <a:cs typeface="+mn-cs"/>
                        </a:rPr>
                        <a:t>  </a:t>
                      </a:r>
                      <a:r>
                        <a:rPr lang="el-GR" sz="1600" kern="1200" dirty="0" err="1" smtClean="0">
                          <a:solidFill>
                            <a:schemeClr val="dk1"/>
                          </a:solidFill>
                          <a:effectLst/>
                          <a:latin typeface="+mn-lt"/>
                          <a:ea typeface="+mn-ea"/>
                          <a:cs typeface="+mn-cs"/>
                        </a:rPr>
                        <a:t>τητα</a:t>
                      </a:r>
                      <a:r>
                        <a:rPr lang="el-GR" sz="1600" kern="1200" dirty="0" smtClean="0">
                          <a:solidFill>
                            <a:schemeClr val="dk1"/>
                          </a:solidFill>
                          <a:effectLst/>
                          <a:latin typeface="+mn-lt"/>
                          <a:ea typeface="+mn-ea"/>
                          <a:cs typeface="+mn-cs"/>
                        </a:rPr>
                        <a:t> </a:t>
                      </a:r>
                      <a:r>
                        <a:rPr lang="el-GR" sz="1600" kern="1200" dirty="0" err="1" smtClean="0">
                          <a:solidFill>
                            <a:schemeClr val="dk1"/>
                          </a:solidFill>
                          <a:effectLst/>
                          <a:latin typeface="+mn-lt"/>
                          <a:ea typeface="+mn-ea"/>
                          <a:cs typeface="+mn-cs"/>
                        </a:rPr>
                        <a:t>επιφά</a:t>
                      </a:r>
                      <a:r>
                        <a:rPr lang="el-GR" sz="1600" kern="1200" dirty="0" smtClean="0">
                          <a:solidFill>
                            <a:schemeClr val="dk1"/>
                          </a:solidFill>
                          <a:effectLst/>
                          <a:latin typeface="+mn-lt"/>
                          <a:ea typeface="+mn-ea"/>
                          <a:cs typeface="+mn-cs"/>
                        </a:rPr>
                        <a:t>-</a:t>
                      </a:r>
                    </a:p>
                    <a:p>
                      <a:pPr marL="0" marR="0" indent="0" algn="l" defTabSz="914400" rtl="0" eaLnBrk="1" fontAlgn="auto" latinLnBrk="0" hangingPunct="0">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  </a:t>
                      </a:r>
                      <a:r>
                        <a:rPr lang="el-GR" sz="1600" kern="1200" dirty="0" err="1" smtClean="0">
                          <a:solidFill>
                            <a:schemeClr val="dk1"/>
                          </a:solidFill>
                          <a:effectLst/>
                          <a:latin typeface="+mn-lt"/>
                          <a:ea typeface="+mn-ea"/>
                          <a:cs typeface="+mn-cs"/>
                        </a:rPr>
                        <a:t>νειας</a:t>
                      </a:r>
                      <a:r>
                        <a:rPr lang="el-GR" sz="1600" kern="1200" dirty="0" smtClean="0">
                          <a:solidFill>
                            <a:schemeClr val="dk1"/>
                          </a:solidFill>
                          <a:effectLst/>
                          <a:latin typeface="+mn-lt"/>
                          <a:ea typeface="+mn-ea"/>
                          <a:cs typeface="+mn-cs"/>
                        </a:rPr>
                        <a:t> για επεξεργασία</a:t>
                      </a:r>
                      <a:endParaRPr lang="el-GR" sz="1600" dirty="0" smtClean="0"/>
                    </a:p>
                  </a:txBody>
                  <a:tcPr/>
                </a:tc>
                <a:tc>
                  <a:txBody>
                    <a:bodyPr/>
                    <a:lstStyle/>
                    <a:p>
                      <a:endParaRPr lang="el-GR" sz="1600" dirty="0"/>
                    </a:p>
                  </a:txBody>
                  <a:tcPr/>
                </a:tc>
                <a:tc>
                  <a:txBody>
                    <a:bodyPr/>
                    <a:lstStyle/>
                    <a:p>
                      <a:endParaRPr lang="el-G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Απόκλιση ινών,</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Αντοχή</a:t>
                      </a:r>
                    </a:p>
                    <a:p>
                      <a:endParaRPr lang="el-GR" sz="1600" dirty="0"/>
                    </a:p>
                  </a:txBody>
                  <a:tcPr/>
                </a:tc>
                <a:tc>
                  <a:txBody>
                    <a:bodyPr/>
                    <a:lstStyle/>
                    <a:p>
                      <a:pPr algn="ctr" hangingPunct="0"/>
                      <a:r>
                        <a:rPr lang="el-GR" sz="1600" kern="1200" dirty="0" smtClean="0">
                          <a:solidFill>
                            <a:schemeClr val="dk1"/>
                          </a:solidFill>
                          <a:effectLst/>
                          <a:latin typeface="+mn-lt"/>
                          <a:ea typeface="+mn-ea"/>
                          <a:cs typeface="+mn-cs"/>
                        </a:rPr>
                        <a:t>Κατεργασία με </a:t>
                      </a:r>
                    </a:p>
                    <a:p>
                      <a:pPr algn="ctr"/>
                      <a:r>
                        <a:rPr lang="el-GR" sz="1600" kern="1200" dirty="0" smtClean="0">
                          <a:solidFill>
                            <a:schemeClr val="dk1"/>
                          </a:solidFill>
                          <a:effectLst/>
                          <a:latin typeface="+mn-lt"/>
                          <a:ea typeface="+mn-ea"/>
                          <a:cs typeface="+mn-cs"/>
                        </a:rPr>
                        <a:t>  κοπτικά μέσα</a:t>
                      </a:r>
                      <a:endParaRPr lang="el-GR" sz="1600" dirty="0" smtClean="0"/>
                    </a:p>
                  </a:txBody>
                  <a:tcPr/>
                </a:tc>
                <a:tc>
                  <a:txBody>
                    <a:bodyPr/>
                    <a:lstStyle/>
                    <a:p>
                      <a:endParaRPr lang="el-GR" sz="1600" dirty="0"/>
                    </a:p>
                  </a:txBody>
                  <a:tcPr/>
                </a:tc>
              </a:tr>
            </a:tbl>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409675"/>
            <a:ext cx="8229600" cy="1235349"/>
          </a:xfrm>
        </p:spPr>
        <p:txBody>
          <a:bodyPr>
            <a:noAutofit/>
          </a:bodyPr>
          <a:lstStyle/>
          <a:p>
            <a:r>
              <a:rPr lang="el-GR" sz="2800" dirty="0"/>
              <a:t>Η κατανόηση της έννοιας και του σκοπού των ελέγχων στα διάφορα υλικά που χρησιμοποιούνται στην επιπλοποιία.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420888"/>
            <a:ext cx="8208912" cy="1224136"/>
          </a:xfrm>
        </p:spPr>
        <p:txBody>
          <a:bodyPr>
            <a:noAutofit/>
          </a:bodyPr>
          <a:lstStyle/>
          <a:p>
            <a:pPr lvl="0"/>
            <a:r>
              <a:rPr lang="el-GR" sz="2800" dirty="0">
                <a:hlinkClick r:id="rId4" action="ppaction://hlinksldjump"/>
              </a:rPr>
              <a:t>Φορείς </a:t>
            </a:r>
            <a:r>
              <a:rPr lang="el-GR" sz="2800" dirty="0" smtClean="0">
                <a:hlinkClick r:id="rId4" action="ppaction://hlinksldjump"/>
              </a:rPr>
              <a:t>τυποποίησης,</a:t>
            </a:r>
            <a:endParaRPr lang="el-GR" sz="2800" dirty="0" smtClean="0"/>
          </a:p>
          <a:p>
            <a:pPr lvl="0"/>
            <a:r>
              <a:rPr lang="el-GR" sz="2800" dirty="0">
                <a:hlinkClick r:id="rId5" action="ppaction://hlinksldjump"/>
              </a:rPr>
              <a:t>Κριτήρια </a:t>
            </a:r>
            <a:r>
              <a:rPr lang="el-GR" sz="2800" dirty="0" smtClean="0">
                <a:hlinkClick r:id="rId5" action="ppaction://hlinksldjump"/>
              </a:rPr>
              <a:t>επιλογής.</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a:t>Φορείς </a:t>
            </a:r>
            <a:r>
              <a:rPr lang="el-GR" dirty="0" smtClean="0"/>
              <a:t>τυποποίησης (1 από 3)</a:t>
            </a:r>
            <a:endParaRPr lang="el-GR" dirty="0">
              <a:latin typeface="+mn-lt"/>
            </a:endParaRPr>
          </a:p>
        </p:txBody>
      </p:sp>
      <p:sp>
        <p:nvSpPr>
          <p:cNvPr id="7" name="Rectangle 330" descr="Αναφέρατε και περιγράψτε από ποια χώρα είναι οι  Φορείς τυποποίησης που γνωρίζετε; &#10; &#10; Στην Ελλάδα την ευθύνη για την ανάπτυξη και διάδοση της τυποποίησης έχει ο ΕΛ.Ο.Τ. (Ελληνικός Οργανισμός Τυποποίησης) από το 1976 (Ν.372/1976). Είναι ο εθνικός φορέας τυποποίησης και εκδίδει τα ελληνικά πρότυπα. Εκπροσωπεί την Ελλάδα στους διεθνείς οργανισμούς τυποποίησης.&#10;Κάθε χώρα έχει το δικό της φορέα τυποποίησης. Το μέγεθος των εμπορικών συναλλαγών όπως και η εμπειρία καθιέρωσαν  κάποια πρότυπα χωρών περισσότερο από κάποια άλλα.&#10;"/>
          <p:cNvSpPr>
            <a:spLocks noChangeArrowheads="1"/>
          </p:cNvSpPr>
          <p:nvPr/>
        </p:nvSpPr>
        <p:spPr bwMode="auto">
          <a:xfrm>
            <a:off x="755576" y="1512947"/>
            <a:ext cx="7931224"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342900" indent="-342900" hangingPunct="0">
              <a:buFont typeface="Arial" panose="020B0604020202020204" pitchFamily="34" charset="0"/>
              <a:buChar char="•"/>
            </a:pPr>
            <a:r>
              <a:rPr lang="el-GR" sz="2400" dirty="0"/>
              <a:t>Αναφέρατε και περιγράψτε από ποια χώρα είναι οι </a:t>
            </a:r>
            <a:r>
              <a:rPr lang="el-GR" sz="2400" dirty="0" smtClean="0"/>
              <a:t>Φορείς </a:t>
            </a:r>
            <a:r>
              <a:rPr lang="el-GR" sz="2400" dirty="0"/>
              <a:t>τυποποίησης που </a:t>
            </a:r>
            <a:r>
              <a:rPr lang="el-GR" sz="2400" dirty="0" smtClean="0"/>
              <a:t>γνωρίζετε; </a:t>
            </a:r>
            <a:endParaRPr lang="el-GR" sz="2400" dirty="0"/>
          </a:p>
          <a:p>
            <a:pPr hangingPunct="0"/>
            <a:r>
              <a:rPr lang="el-GR" sz="2400" dirty="0"/>
              <a:t> </a:t>
            </a:r>
          </a:p>
          <a:p>
            <a:pPr hangingPunct="0"/>
            <a:r>
              <a:rPr lang="el-GR" sz="2400" dirty="0"/>
              <a:t> Στην Ελλάδα την ευθύνη για την ανάπτυξη και διάδοση της τυποποίησης έχει ο ΕΛ.Ο.Τ. (Ελληνικός Οργανισμός Τυποποίησης) από το 1976 (Ν.372/1976). Είναι ο εθνικός φορέας τυποποίησης και εκδίδει τα ελληνικά πρότυπα. Εκπροσωπεί την Ελλάδα στους διεθνείς οργανισμούς τυποποίησης.</a:t>
            </a:r>
          </a:p>
          <a:p>
            <a:pPr hangingPunct="0"/>
            <a:r>
              <a:rPr lang="el-GR" sz="2400" dirty="0"/>
              <a:t>Κάθε χώρα έχει το δικό της φορέα τυποποίησης. Το μέγεθος των εμπορικών συναλλαγών όπως και η εμπειρία καθιέρωσαν  κάποια πρότυπα χωρών περισσότερο από κάποια άλλα.</a:t>
            </a: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dirty="0"/>
              <a:t>Φορείς τυποποίησης </a:t>
            </a:r>
            <a:r>
              <a:rPr lang="el-GR" dirty="0" smtClean="0"/>
              <a:t>(2 </a:t>
            </a:r>
            <a:r>
              <a:rPr lang="el-GR" dirty="0"/>
              <a:t>από 3)</a:t>
            </a:r>
            <a:endParaRPr lang="el-GR" dirty="0">
              <a:latin typeface="+mn-lt"/>
            </a:endParaRPr>
          </a:p>
        </p:txBody>
      </p:sp>
      <p:sp>
        <p:nvSpPr>
          <p:cNvPr id="20" name="Rectangle 17" descr="Οι πιο γνωστοί φορείς είναι οι πιο κάτω:&#10; &#10;A.S.T.M. Standards (American Standards Association –American Society for Testing and Materials), Ηνωμένες Πολιτείες Αμερικής,&#10;B.S. (British Standards), British Standards Institution, Αγγλία,&#10;D.I.N. (Deutsches Institut fuer Normung), Γερμανία,&#10;Ν.F. (Normae Francaise), L’Association Francaise de Normalisation (ANFOR) Γαλλία.&#10;"/>
          <p:cNvSpPr txBox="1">
            <a:spLocks noChangeArrowheads="1"/>
          </p:cNvSpPr>
          <p:nvPr/>
        </p:nvSpPr>
        <p:spPr>
          <a:xfrm>
            <a:off x="543719" y="1844824"/>
            <a:ext cx="8219256" cy="38164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hangingPunct="0"/>
            <a:r>
              <a:rPr lang="el-GR" sz="2400" dirty="0"/>
              <a:t>Οι πιο γνωστοί φορείς είναι οι πιο κάτω:</a:t>
            </a:r>
          </a:p>
          <a:p>
            <a:pPr algn="l" hangingPunct="0"/>
            <a:r>
              <a:rPr lang="el-GR" sz="2400" dirty="0"/>
              <a:t> </a:t>
            </a:r>
          </a:p>
          <a:p>
            <a:pPr marL="342900" lvl="0" indent="-342900" algn="l" hangingPunct="0">
              <a:buFont typeface="Arial" panose="020B0604020202020204" pitchFamily="34" charset="0"/>
              <a:buChar char="•"/>
            </a:pPr>
            <a:r>
              <a:rPr lang="en-US" sz="2400" dirty="0"/>
              <a:t>A</a:t>
            </a:r>
            <a:r>
              <a:rPr lang="en-GB" sz="2400" dirty="0"/>
              <a:t>.</a:t>
            </a:r>
            <a:r>
              <a:rPr lang="en-US" sz="2400" dirty="0"/>
              <a:t>S</a:t>
            </a:r>
            <a:r>
              <a:rPr lang="en-GB" sz="2400" dirty="0"/>
              <a:t>.</a:t>
            </a:r>
            <a:r>
              <a:rPr lang="en-US" sz="2400" dirty="0"/>
              <a:t>T</a:t>
            </a:r>
            <a:r>
              <a:rPr lang="en-GB" sz="2400" dirty="0"/>
              <a:t>.</a:t>
            </a:r>
            <a:r>
              <a:rPr lang="en-US" sz="2400" dirty="0"/>
              <a:t>M</a:t>
            </a:r>
            <a:r>
              <a:rPr lang="en-GB" sz="2400" dirty="0"/>
              <a:t>.</a:t>
            </a:r>
            <a:r>
              <a:rPr lang="en-US" sz="2400" dirty="0"/>
              <a:t> Standards (American Standards Association –American Society for Testing and Materials), </a:t>
            </a:r>
            <a:r>
              <a:rPr lang="el-GR" sz="2400" dirty="0"/>
              <a:t>Ηνωμένες Πολιτείες </a:t>
            </a:r>
            <a:r>
              <a:rPr lang="el-GR" sz="2400" dirty="0" smtClean="0"/>
              <a:t>Αμερικής,</a:t>
            </a:r>
            <a:endParaRPr lang="el-GR" sz="2400" dirty="0"/>
          </a:p>
          <a:p>
            <a:pPr marL="342900" lvl="0" indent="-342900" algn="l" hangingPunct="0">
              <a:buFont typeface="Arial" panose="020B0604020202020204" pitchFamily="34" charset="0"/>
              <a:buChar char="•"/>
            </a:pPr>
            <a:r>
              <a:rPr lang="en-US" sz="2400" dirty="0"/>
              <a:t>B</a:t>
            </a:r>
            <a:r>
              <a:rPr lang="en-GB" sz="2400" dirty="0"/>
              <a:t>.</a:t>
            </a:r>
            <a:r>
              <a:rPr lang="en-US" sz="2400" dirty="0"/>
              <a:t>S</a:t>
            </a:r>
            <a:r>
              <a:rPr lang="en-GB" sz="2400" dirty="0"/>
              <a:t>.</a:t>
            </a:r>
            <a:r>
              <a:rPr lang="en-US" sz="2400" dirty="0"/>
              <a:t> (British Standards), British Standards Institution, </a:t>
            </a:r>
            <a:r>
              <a:rPr lang="el-GR" sz="2400" dirty="0" smtClean="0"/>
              <a:t>Αγγλία,</a:t>
            </a:r>
            <a:endParaRPr lang="el-GR" sz="2400" dirty="0"/>
          </a:p>
          <a:p>
            <a:pPr marL="342900" lvl="0" indent="-342900" algn="l" hangingPunct="0">
              <a:buFont typeface="Arial" panose="020B0604020202020204" pitchFamily="34" charset="0"/>
              <a:buChar char="•"/>
            </a:pPr>
            <a:r>
              <a:rPr lang="de-DE" sz="2400" dirty="0"/>
              <a:t>D.I.N. (Deutsches Institut </a:t>
            </a:r>
            <a:r>
              <a:rPr lang="de-DE" sz="2400" dirty="0" err="1"/>
              <a:t>fuer</a:t>
            </a:r>
            <a:r>
              <a:rPr lang="de-DE" sz="2400" dirty="0"/>
              <a:t> Normung), </a:t>
            </a:r>
            <a:r>
              <a:rPr lang="el-GR" sz="2400" dirty="0" smtClean="0"/>
              <a:t>Γερμανία,</a:t>
            </a:r>
            <a:endParaRPr lang="el-GR" sz="2400" dirty="0"/>
          </a:p>
          <a:p>
            <a:pPr marL="342900" lvl="0" indent="-342900" algn="l" hangingPunct="0">
              <a:buFont typeface="Arial" panose="020B0604020202020204" pitchFamily="34" charset="0"/>
              <a:buChar char="•"/>
            </a:pPr>
            <a:r>
              <a:rPr lang="en-US" sz="2400" dirty="0"/>
              <a:t>Ν</a:t>
            </a:r>
            <a:r>
              <a:rPr lang="fr-FR" sz="2400" dirty="0"/>
              <a:t>.F. (</a:t>
            </a:r>
            <a:r>
              <a:rPr lang="fr-FR" sz="2400" dirty="0" err="1"/>
              <a:t>Normae</a:t>
            </a:r>
            <a:r>
              <a:rPr lang="fr-FR" sz="2400" dirty="0"/>
              <a:t> </a:t>
            </a:r>
            <a:r>
              <a:rPr lang="fr-FR" sz="2400" dirty="0" err="1"/>
              <a:t>Francaise</a:t>
            </a:r>
            <a:r>
              <a:rPr lang="fr-FR" sz="2400" dirty="0"/>
              <a:t>), L’Association </a:t>
            </a:r>
            <a:r>
              <a:rPr lang="fr-FR" sz="2400" dirty="0" err="1"/>
              <a:t>Francaise</a:t>
            </a:r>
            <a:r>
              <a:rPr lang="fr-FR" sz="2400" dirty="0"/>
              <a:t> de Normalisation (ANFOR) </a:t>
            </a:r>
            <a:r>
              <a:rPr lang="el-GR" sz="2400" dirty="0" smtClean="0"/>
              <a:t>Γαλλία.</a:t>
            </a:r>
            <a:endParaRPr 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41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Φορείς τυποποίησης </a:t>
            </a:r>
            <a:r>
              <a:rPr lang="el-GR" dirty="0" smtClean="0"/>
              <a:t>(3 </a:t>
            </a:r>
            <a:r>
              <a:rPr lang="el-GR" dirty="0"/>
              <a:t>από 3)</a:t>
            </a:r>
            <a:endParaRPr lang="el-GR" dirty="0">
              <a:latin typeface="+mn-lt"/>
            </a:endParaRPr>
          </a:p>
        </p:txBody>
      </p:sp>
      <p:sp>
        <p:nvSpPr>
          <p:cNvPr id="7" name="Rectangle 3" descr="Στην Ευρώπη η Ευρωπαϊκή Επιτροπή Τυποποίησης (C.E.N. Comitie Europien de Normalization) είναι ο υπεύθυνος φορέας τυποποίησης για την Ευρωπαϊκή ένωση σε θέματα Ξύλου – Προϊόντων Ξύλου.&#10;"/>
          <p:cNvSpPr txBox="1">
            <a:spLocks noChangeArrowheads="1"/>
          </p:cNvSpPr>
          <p:nvPr/>
        </p:nvSpPr>
        <p:spPr>
          <a:xfrm>
            <a:off x="580628" y="2132856"/>
            <a:ext cx="8106172" cy="283491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hangingPunct="0">
              <a:buNone/>
            </a:pPr>
            <a:r>
              <a:rPr lang="el-GR" sz="2800" dirty="0"/>
              <a:t>Στην Ευρώπη η Ευρωπαϊκή Επιτροπή Τυποποίησης (</a:t>
            </a:r>
            <a:r>
              <a:rPr lang="en-US" sz="2800" dirty="0"/>
              <a:t>C</a:t>
            </a:r>
            <a:r>
              <a:rPr lang="el-GR" sz="2800" dirty="0"/>
              <a:t>.</a:t>
            </a:r>
            <a:r>
              <a:rPr lang="en-US" sz="2800" dirty="0"/>
              <a:t>E</a:t>
            </a:r>
            <a:r>
              <a:rPr lang="el-GR" sz="2800" dirty="0"/>
              <a:t>.</a:t>
            </a:r>
            <a:r>
              <a:rPr lang="en-US" sz="2800" dirty="0"/>
              <a:t>N</a:t>
            </a:r>
            <a:r>
              <a:rPr lang="el-GR" sz="2800" dirty="0"/>
              <a:t>. </a:t>
            </a:r>
            <a:r>
              <a:rPr lang="en-US" sz="2800" dirty="0" err="1"/>
              <a:t>Comitie</a:t>
            </a:r>
            <a:r>
              <a:rPr lang="en-US" sz="2800" dirty="0"/>
              <a:t> </a:t>
            </a:r>
            <a:r>
              <a:rPr lang="en-US" sz="2800" dirty="0" err="1"/>
              <a:t>Europien</a:t>
            </a:r>
            <a:r>
              <a:rPr lang="en-US" sz="2800" dirty="0"/>
              <a:t> de Normalization</a:t>
            </a:r>
            <a:r>
              <a:rPr lang="el-GR" sz="2800" dirty="0"/>
              <a:t>) είναι ο υπεύθυνος φορέας τυποποίησης για την Ευρωπαϊκή ένωση σε θέματα Ξύλου – Προϊόντων Ξύλου.</a:t>
            </a: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97289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Κριτήρια επιλογής (1 από 2)</a:t>
            </a:r>
            <a:endParaRPr lang="el-GR" dirty="0">
              <a:latin typeface="+mn-lt"/>
            </a:endParaRPr>
          </a:p>
        </p:txBody>
      </p:sp>
      <p:sp>
        <p:nvSpPr>
          <p:cNvPr id="2" name="Ορθογώνιο 1"/>
          <p:cNvSpPr/>
          <p:nvPr/>
        </p:nvSpPr>
        <p:spPr>
          <a:xfrm>
            <a:off x="467544" y="908720"/>
            <a:ext cx="8219256" cy="830997"/>
          </a:xfrm>
          <a:prstGeom prst="rect">
            <a:avLst/>
          </a:prstGeom>
        </p:spPr>
        <p:txBody>
          <a:bodyPr wrap="square">
            <a:spAutoFit/>
          </a:bodyPr>
          <a:lstStyle/>
          <a:p>
            <a:pPr marL="342900" indent="-342900" algn="just">
              <a:buFont typeface="Wingdings" panose="05000000000000000000" pitchFamily="2" charset="2"/>
              <a:buChar char="§"/>
            </a:pPr>
            <a:r>
              <a:rPr lang="el-GR" sz="2400" dirty="0" smtClean="0"/>
              <a:t>Συμπληρώστε </a:t>
            </a:r>
            <a:r>
              <a:rPr lang="el-GR" sz="2400" dirty="0"/>
              <a:t>κατάλληλα τον πιο κάτω πίνακα σχετικά με τα κριτήρια επιλογής ενός είδους </a:t>
            </a:r>
            <a:r>
              <a:rPr lang="el-GR" sz="2400" dirty="0" smtClean="0"/>
              <a:t>ξύλου:   </a:t>
            </a:r>
            <a:endParaRPr lang="el-GR" altLang="el-GR" sz="2400" dirty="0"/>
          </a:p>
        </p:txBody>
      </p:sp>
      <p:graphicFrame>
        <p:nvGraphicFramePr>
          <p:cNvPr id="4" name="Πίνακας 3" descr="Πίνακας, κριτήρια επιλογής ενός είδους ξύλου:&#10;1. Αισθητική, &#10;2. Οικονομικότητα,&#10;3. Ανθεκτικότητα,&#10;4. Μηχανική αντοχή,&#10;5. Κατεργασία,&#10;6. Εφαρμογές."/>
          <p:cNvGraphicFramePr>
            <a:graphicFrameLocks noGrp="1"/>
          </p:cNvGraphicFramePr>
          <p:nvPr>
            <p:custDataLst>
              <p:tags r:id="rId2"/>
            </p:custDataLst>
            <p:extLst>
              <p:ext uri="{D42A27DB-BD31-4B8C-83A1-F6EECF244321}">
                <p14:modId xmlns:p14="http://schemas.microsoft.com/office/powerpoint/2010/main" val="2378553686"/>
              </p:ext>
            </p:extLst>
          </p:nvPr>
        </p:nvGraphicFramePr>
        <p:xfrm>
          <a:off x="467544" y="2132856"/>
          <a:ext cx="8219256" cy="3572526"/>
        </p:xfrm>
        <a:graphic>
          <a:graphicData uri="http://schemas.openxmlformats.org/drawingml/2006/table">
            <a:tbl>
              <a:tblPr firstRow="1" bandRow="1">
                <a:tableStyleId>{5C22544A-7EE6-4342-B048-85BDC9FD1C3A}</a:tableStyleId>
              </a:tblPr>
              <a:tblGrid>
                <a:gridCol w="1369876"/>
                <a:gridCol w="1369876"/>
                <a:gridCol w="1369876"/>
                <a:gridCol w="1369876"/>
                <a:gridCol w="1369876"/>
                <a:gridCol w="1369876"/>
              </a:tblGrid>
              <a:tr h="886042">
                <a:tc>
                  <a:txBody>
                    <a:bodyPr/>
                    <a:lstStyle/>
                    <a:p>
                      <a:endParaRPr lang="el-GR" sz="1800" b="1" kern="1200" dirty="0" smtClean="0">
                        <a:solidFill>
                          <a:schemeClr val="lt1"/>
                        </a:solidFill>
                        <a:effectLst/>
                        <a:latin typeface="+mn-lt"/>
                        <a:ea typeface="+mn-ea"/>
                        <a:cs typeface="+mn-cs"/>
                      </a:endParaRPr>
                    </a:p>
                    <a:p>
                      <a:pPr algn="ctr"/>
                      <a:r>
                        <a:rPr lang="el-GR" sz="1800" b="1" kern="1200" dirty="0" smtClean="0">
                          <a:solidFill>
                            <a:schemeClr val="lt1"/>
                          </a:solidFill>
                          <a:effectLst/>
                          <a:latin typeface="+mn-lt"/>
                          <a:ea typeface="+mn-ea"/>
                          <a:cs typeface="+mn-cs"/>
                        </a:rPr>
                        <a:t>Αισθητική</a:t>
                      </a:r>
                      <a:endParaRPr lang="el-GR" dirty="0"/>
                    </a:p>
                  </a:txBody>
                  <a:tcPr/>
                </a:tc>
                <a:tc>
                  <a:txBody>
                    <a:bodyPr/>
                    <a:lstStyle/>
                    <a:p>
                      <a:endParaRPr lang="el-GR" sz="1800" b="1" kern="1200" dirty="0" smtClean="0">
                        <a:solidFill>
                          <a:schemeClr val="lt1"/>
                        </a:solidFill>
                        <a:effectLst/>
                        <a:latin typeface="+mn-lt"/>
                        <a:ea typeface="+mn-ea"/>
                        <a:cs typeface="+mn-cs"/>
                      </a:endParaRPr>
                    </a:p>
                    <a:p>
                      <a:pPr algn="ctr"/>
                      <a:r>
                        <a:rPr lang="el-GR" sz="1800" b="1" kern="1200" dirty="0" smtClean="0">
                          <a:solidFill>
                            <a:schemeClr val="lt1"/>
                          </a:solidFill>
                          <a:effectLst/>
                          <a:latin typeface="+mn-lt"/>
                          <a:ea typeface="+mn-ea"/>
                          <a:cs typeface="+mn-cs"/>
                        </a:rPr>
                        <a:t>Οικονομικό</a:t>
                      </a:r>
                    </a:p>
                    <a:p>
                      <a:pPr algn="ctr"/>
                      <a:r>
                        <a:rPr lang="el-GR" sz="1800" b="1" kern="1200" dirty="0" err="1" smtClean="0">
                          <a:solidFill>
                            <a:schemeClr val="lt1"/>
                          </a:solidFill>
                          <a:effectLst/>
                          <a:latin typeface="+mn-lt"/>
                          <a:ea typeface="+mn-ea"/>
                          <a:cs typeface="+mn-cs"/>
                        </a:rPr>
                        <a:t>τητα</a:t>
                      </a:r>
                      <a:endParaRPr lang="el-GR" dirty="0"/>
                    </a:p>
                  </a:txBody>
                  <a:tcPr/>
                </a:tc>
                <a:tc>
                  <a:txBody>
                    <a:bodyPr/>
                    <a:lstStyle/>
                    <a:p>
                      <a:endParaRPr lang="el-GR" sz="1800" b="1" kern="1200" dirty="0" smtClean="0">
                        <a:solidFill>
                          <a:schemeClr val="lt1"/>
                        </a:solidFill>
                        <a:effectLst/>
                        <a:latin typeface="+mn-lt"/>
                        <a:ea typeface="+mn-ea"/>
                        <a:cs typeface="+mn-cs"/>
                      </a:endParaRPr>
                    </a:p>
                    <a:p>
                      <a:pPr algn="ctr"/>
                      <a:r>
                        <a:rPr lang="el-GR" sz="1800" b="1" kern="1200" dirty="0" smtClean="0">
                          <a:solidFill>
                            <a:schemeClr val="lt1"/>
                          </a:solidFill>
                          <a:effectLst/>
                          <a:latin typeface="+mn-lt"/>
                          <a:ea typeface="+mn-ea"/>
                          <a:cs typeface="+mn-cs"/>
                        </a:rPr>
                        <a:t>Ανθεκτικότητα</a:t>
                      </a:r>
                      <a:endParaRPr lang="el-GR" dirty="0"/>
                    </a:p>
                  </a:txBody>
                  <a:tcPr/>
                </a:tc>
                <a:tc>
                  <a:txBody>
                    <a:bodyPr/>
                    <a:lstStyle/>
                    <a:p>
                      <a:endParaRPr lang="el-GR" sz="1800" b="1" kern="1200" dirty="0" smtClean="0">
                        <a:solidFill>
                          <a:schemeClr val="lt1"/>
                        </a:solidFill>
                        <a:effectLst/>
                        <a:latin typeface="+mn-lt"/>
                        <a:ea typeface="+mn-ea"/>
                        <a:cs typeface="+mn-cs"/>
                      </a:endParaRPr>
                    </a:p>
                    <a:p>
                      <a:pPr algn="ctr"/>
                      <a:r>
                        <a:rPr lang="el-GR" sz="1800" b="1" kern="1200" dirty="0" smtClean="0">
                          <a:solidFill>
                            <a:schemeClr val="lt1"/>
                          </a:solidFill>
                          <a:effectLst/>
                          <a:latin typeface="+mn-lt"/>
                          <a:ea typeface="+mn-ea"/>
                          <a:cs typeface="+mn-cs"/>
                        </a:rPr>
                        <a:t>Μηχανική αντοχή</a:t>
                      </a:r>
                      <a:endParaRPr lang="el-GR" dirty="0"/>
                    </a:p>
                  </a:txBody>
                  <a:tcPr/>
                </a:tc>
                <a:tc>
                  <a:txBody>
                    <a:bodyPr/>
                    <a:lstStyle/>
                    <a:p>
                      <a:endParaRPr lang="el-GR" sz="1800" b="1" kern="1200" dirty="0" smtClean="0">
                        <a:solidFill>
                          <a:schemeClr val="lt1"/>
                        </a:solidFill>
                        <a:effectLst/>
                        <a:latin typeface="+mn-lt"/>
                        <a:ea typeface="+mn-ea"/>
                        <a:cs typeface="+mn-cs"/>
                      </a:endParaRPr>
                    </a:p>
                    <a:p>
                      <a:pPr algn="ctr"/>
                      <a:r>
                        <a:rPr lang="el-GR" sz="1800" b="1" kern="1200" dirty="0" smtClean="0">
                          <a:solidFill>
                            <a:schemeClr val="lt1"/>
                          </a:solidFill>
                          <a:effectLst/>
                          <a:latin typeface="+mn-lt"/>
                          <a:ea typeface="+mn-ea"/>
                          <a:cs typeface="+mn-cs"/>
                        </a:rPr>
                        <a:t>Κατεργασία</a:t>
                      </a:r>
                      <a:endParaRPr lang="el-GR" dirty="0"/>
                    </a:p>
                  </a:txBody>
                  <a:tcPr/>
                </a:tc>
                <a:tc>
                  <a:txBody>
                    <a:bodyPr/>
                    <a:lstStyle/>
                    <a:p>
                      <a:pPr algn="ctr"/>
                      <a:endParaRPr lang="el-GR" sz="1800" b="1" kern="1200" dirty="0" smtClean="0">
                        <a:solidFill>
                          <a:schemeClr val="lt1"/>
                        </a:solidFill>
                        <a:effectLst/>
                        <a:latin typeface="+mn-lt"/>
                        <a:ea typeface="+mn-ea"/>
                        <a:cs typeface="+mn-cs"/>
                      </a:endParaRPr>
                    </a:p>
                    <a:p>
                      <a:pPr algn="ctr"/>
                      <a:r>
                        <a:rPr lang="el-GR" sz="1800" b="1" kern="1200" dirty="0" smtClean="0">
                          <a:solidFill>
                            <a:schemeClr val="lt1"/>
                          </a:solidFill>
                          <a:effectLst/>
                          <a:latin typeface="+mn-lt"/>
                          <a:ea typeface="+mn-ea"/>
                          <a:cs typeface="+mn-cs"/>
                        </a:rPr>
                        <a:t>Εφαρμογές</a:t>
                      </a:r>
                      <a:endParaRPr lang="el-GR" dirty="0"/>
                    </a:p>
                  </a:txBody>
                  <a:tcPr/>
                </a:tc>
              </a:tr>
              <a:tr h="886042">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886042">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886042">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Ο Ποιοτικός Έλεγχος σε διάφορα Υλικά</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0/2005 9:26:4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4,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0EA9B00-F969-4645-9C23-FADD423FC20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6649</TotalTime>
  <Words>427</Words>
  <Application>Microsoft Office PowerPoint</Application>
  <PresentationFormat>Προβολή στην οθόνη (4:3)</PresentationFormat>
  <Paragraphs>122</Paragraphs>
  <Slides>11</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Φορείς τυποποίησης (1 από 3)</vt:lpstr>
      <vt:lpstr>Φορείς τυποποίησης (2 από 3)</vt:lpstr>
      <vt:lpstr>Φορείς τυποποίησης (3 από 3)</vt:lpstr>
      <vt:lpstr>Κριτήρια επιλογής (1 από 2)</vt:lpstr>
      <vt:lpstr>Κριτήρια επιλογής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Εισαγωγικές Έννοιες.</dc:title>
  <dc:creator>Γεώργιος Νταλός</dc:creator>
  <cp:keywords>Ποιοτικός Έλεγχος Πρώτων Υλών, Εισαγωγικές Έννοιες,</cp:keywords>
  <cp:lastModifiedBy>Windows User</cp:lastModifiedBy>
  <cp:revision>568</cp:revision>
  <dcterms:created xsi:type="dcterms:W3CDTF">2012-09-06T09:03:05Z</dcterms:created>
  <dcterms:modified xsi:type="dcterms:W3CDTF">2005-10-10T06:26:56Z</dcterms:modified>
</cp:coreProperties>
</file>