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4"/>
  </p:notesMasterIdLst>
  <p:sldIdLst>
    <p:sldId id="310" r:id="rId3"/>
    <p:sldId id="257" r:id="rId4"/>
    <p:sldId id="259" r:id="rId5"/>
    <p:sldId id="261" r:id="rId6"/>
    <p:sldId id="262" r:id="rId7"/>
    <p:sldId id="264" r:id="rId8"/>
    <p:sldId id="266" r:id="rId9"/>
    <p:sldId id="311" r:id="rId10"/>
    <p:sldId id="265" r:id="rId11"/>
    <p:sldId id="274" r:id="rId12"/>
    <p:sldId id="288" r:id="rId13"/>
    <p:sldId id="277" r:id="rId14"/>
    <p:sldId id="269" r:id="rId15"/>
    <p:sldId id="278" r:id="rId16"/>
    <p:sldId id="270" r:id="rId17"/>
    <p:sldId id="272" r:id="rId18"/>
    <p:sldId id="279" r:id="rId19"/>
    <p:sldId id="273" r:id="rId20"/>
    <p:sldId id="281" r:id="rId21"/>
    <p:sldId id="284" r:id="rId22"/>
    <p:sldId id="282" r:id="rId23"/>
    <p:sldId id="283" r:id="rId24"/>
    <p:sldId id="285" r:id="rId25"/>
    <p:sldId id="289" r:id="rId26"/>
    <p:sldId id="308" r:id="rId27"/>
    <p:sldId id="290" r:id="rId28"/>
    <p:sldId id="29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280" r:id="rId53"/>
  </p:sldIdLst>
  <p:sldSz cx="9144000" cy="6858000" type="screen4x3"/>
  <p:notesSz cx="6858000" cy="9144000"/>
  <p:custDataLst>
    <p:tags r:id="rId5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1.xml"/><Relationship Id="rId5" Type="http://schemas.openxmlformats.org/officeDocument/2006/relationships/image" Target="http://www.tmth.edu.gr/databound/media/thumb240/2000-08-31/img_18ebf35b6443.jpg" TargetMode="Externa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hyperlink" Target="http://el.wikipedia.org/wiki/&#902;&#957;&#964;&#945;_&#923;&#940;&#946;&#955;&#949;&#970;&#962;" TargetMode="Externa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http://1tee-prevez.pre.sch.gr/2003/IT_History/Greek/boole.bmp"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31.gif"/><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5.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notesSlide" Target="../notesSlides/notesSlide5.xml"/><Relationship Id="rId7" Type="http://schemas.openxmlformats.org/officeDocument/2006/relationships/slide" Target="slide39.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t>Πληροφορική</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smtClean="0"/>
              <a:t>Ενότητα 1</a:t>
            </a:r>
            <a:r>
              <a:rPr lang="en-US" sz="2800" b="1" dirty="0" smtClean="0"/>
              <a:t> </a:t>
            </a:r>
            <a:r>
              <a:rPr lang="el-GR" sz="2800" b="1" dirty="0" smtClean="0"/>
              <a:t>(Μέρος </a:t>
            </a:r>
            <a:r>
              <a:rPr lang="en-US" sz="2800" b="1" dirty="0" smtClean="0"/>
              <a:t>A</a:t>
            </a:r>
            <a:r>
              <a:rPr lang="el-GR" sz="2800" b="1" dirty="0" smtClean="0"/>
              <a:t>):</a:t>
            </a:r>
            <a:r>
              <a:rPr lang="en-US" sz="2800" dirty="0" smtClean="0"/>
              <a:t> </a:t>
            </a:r>
            <a:r>
              <a:rPr lang="el-GR" sz="2800" dirty="0" smtClean="0">
                <a:cs typeface="Times New Roman"/>
              </a:rPr>
              <a:t>Εισαγωγικά</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Δήμητρα Αβραμούλη</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Καθηγήτρια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Σχεδιασμού και Τεχνολογίας Ξύλου και Επίπλου </a:t>
            </a:r>
            <a:r>
              <a:rPr lang="el-GR" sz="2800" dirty="0"/>
              <a:t>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Ιστορική εξέλιξη (1 από </a:t>
            </a:r>
            <a:r>
              <a:rPr lang="en-US" dirty="0"/>
              <a:t>29</a:t>
            </a:r>
            <a:r>
              <a:rPr lang="el-GR" dirty="0" smtClean="0"/>
              <a:t>)</a:t>
            </a:r>
            <a:endParaRPr lang="el-GR" dirty="0"/>
          </a:p>
        </p:txBody>
      </p:sp>
      <p:sp>
        <p:nvSpPr>
          <p:cNvPr id="6" name="Θέση περιεχομένου 2" descr="Αρχαίοι Βαβυλώνιοι, τρεις χιλιάδες πρό Χριστού.&#10;Οι αρχαίοι Βαβυλώνιοι είχαν αναπτύξει πολύ το εμπόριο και χρειάζονταν κάτι να τους βοηθά στους υπολογισμούς τους,&#10;Δημιούργησαν τον άβακα,&#10;Πήρε πολλές μορφές, &#10;Αναπτύχτηκε, χρησιμοποιήθηκε και χρησιμοποιείται.&#10;&#10;"/>
          <p:cNvSpPr>
            <a:spLocks noGrp="1"/>
          </p:cNvSpPr>
          <p:nvPr>
            <p:ph idx="1"/>
          </p:nvPr>
        </p:nvSpPr>
        <p:spPr>
          <a:xfrm>
            <a:off x="467544" y="1772816"/>
            <a:ext cx="8219256" cy="3096344"/>
          </a:xfrm>
        </p:spPr>
        <p:txBody>
          <a:bodyPr>
            <a:noAutofit/>
          </a:bodyPr>
          <a:lstStyle/>
          <a:p>
            <a:pPr>
              <a:buFont typeface="Wingdings" panose="05000000000000000000" pitchFamily="2" charset="2"/>
              <a:buChar char="Ø"/>
            </a:pPr>
            <a:r>
              <a:rPr lang="el-GR" sz="2400" dirty="0"/>
              <a:t>Αρχαίοι Βαβυλώνιοι, 3000 </a:t>
            </a:r>
            <a:r>
              <a:rPr lang="el-GR" sz="2400" dirty="0" err="1"/>
              <a:t>π.Χ</a:t>
            </a:r>
            <a:r>
              <a:rPr lang="el-GR" sz="2400" dirty="0" err="1" smtClean="0"/>
              <a:t>.</a:t>
            </a:r>
            <a:endParaRPr lang="el-GR" sz="2400" dirty="0" smtClean="0"/>
          </a:p>
          <a:p>
            <a:r>
              <a:rPr lang="el-GR" sz="2400" dirty="0" smtClean="0"/>
              <a:t>Οι </a:t>
            </a:r>
            <a:r>
              <a:rPr lang="el-GR" sz="2400" dirty="0"/>
              <a:t>αρχαίοι Βαβυλώνιοι είχαν αναπτύξει πολύ το εμπόριο και χρειάζονταν κάτι να τους βοηθά στους υπολογισμούς </a:t>
            </a:r>
            <a:r>
              <a:rPr lang="el-GR" sz="2400" dirty="0" smtClean="0"/>
              <a:t>τους,</a:t>
            </a:r>
            <a:endParaRPr lang="el-GR" sz="2400" dirty="0"/>
          </a:p>
          <a:p>
            <a:r>
              <a:rPr lang="el-GR" sz="2400" dirty="0"/>
              <a:t>Δημιούργησαν τον </a:t>
            </a:r>
            <a:r>
              <a:rPr lang="el-GR" sz="2400" dirty="0" smtClean="0"/>
              <a:t>άβακα,</a:t>
            </a:r>
            <a:endParaRPr lang="el-GR" sz="2400" dirty="0"/>
          </a:p>
          <a:p>
            <a:r>
              <a:rPr lang="el-GR" sz="2400" dirty="0"/>
              <a:t>Πήρε πολλές </a:t>
            </a:r>
            <a:r>
              <a:rPr lang="el-GR" sz="2400" dirty="0" smtClean="0"/>
              <a:t>μορφές, </a:t>
            </a:r>
            <a:endParaRPr lang="el-GR" sz="2400" dirty="0"/>
          </a:p>
          <a:p>
            <a:r>
              <a:rPr lang="el-GR" sz="2400" dirty="0"/>
              <a:t>Αναπτύχτηκε, χρησιμοποιήθηκε και </a:t>
            </a:r>
            <a:r>
              <a:rPr lang="el-GR" sz="2400" dirty="0" smtClean="0"/>
              <a:t>χρησιμοποιείται.</a:t>
            </a:r>
            <a:endParaRPr lang="el-GR" sz="2400" dirty="0"/>
          </a:p>
          <a:p>
            <a:pPr marL="0" indent="0">
              <a:buNone/>
            </a:pPr>
            <a:endParaRPr lang="el-GR" sz="2400" dirty="0"/>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(2 </a:t>
            </a:r>
            <a:r>
              <a:rPr lang="el-GR" dirty="0"/>
              <a:t>από </a:t>
            </a:r>
            <a:r>
              <a:rPr lang="en-US" dirty="0"/>
              <a:t>29</a:t>
            </a:r>
            <a:r>
              <a:rPr lang="el-GR" dirty="0" smtClean="0"/>
              <a:t>)</a:t>
            </a:r>
            <a:endParaRPr lang="el-GR" dirty="0"/>
          </a:p>
        </p:txBody>
      </p:sp>
      <p:pic>
        <p:nvPicPr>
          <p:cNvPr id="6" name="Picture 3" descr="Εικόνα 1, Ο Κινέζικος άβακας.&#10;"/>
          <p:cNvPicPr>
            <a:picLocks noGrp="1" noChangeAspect="1" noChangeArrowheads="1"/>
          </p:cNvPicPr>
          <p:nvPr>
            <p:ph sz="quarter" idx="1"/>
          </p:nvPr>
        </p:nvPicPr>
        <p:blipFill>
          <a:blip r:embed="rId4" cstate="print"/>
          <a:srcRect/>
          <a:stretch>
            <a:fillRect/>
          </a:stretch>
        </p:blipFill>
        <p:spPr>
          <a:xfrm>
            <a:off x="971600" y="2564904"/>
            <a:ext cx="2916237" cy="2611437"/>
          </a:xfrm>
          <a:noFill/>
        </p:spPr>
      </p:pic>
      <p:pic>
        <p:nvPicPr>
          <p:cNvPr id="8" name="Picture 3" descr="Εικόνα 2, Ο σημερινός άβακας.&#10;"/>
          <p:cNvPicPr>
            <a:picLocks noGrp="1" noChangeAspect="1" noChangeArrowheads="1"/>
          </p:cNvPicPr>
          <p:nvPr>
            <p:ph sz="quarter" idx="1"/>
          </p:nvPr>
        </p:nvPicPr>
        <p:blipFill>
          <a:blip r:embed="rId5" cstate="print"/>
          <a:srcRect/>
          <a:stretch>
            <a:fillRect/>
          </a:stretch>
        </p:blipFill>
        <p:spPr>
          <a:xfrm>
            <a:off x="5292080" y="2306489"/>
            <a:ext cx="2263706" cy="3714799"/>
          </a:xfrm>
          <a:noFill/>
        </p:spPr>
      </p:pic>
      <p:sp>
        <p:nvSpPr>
          <p:cNvPr id="10" name="Ορθογώνιο 9" descr="."/>
          <p:cNvSpPr/>
          <p:nvPr>
            <p:custDataLst>
              <p:tags r:id="rId2"/>
            </p:custDataLst>
          </p:nvPr>
        </p:nvSpPr>
        <p:spPr>
          <a:xfrm>
            <a:off x="827584" y="1676181"/>
            <a:ext cx="3384376" cy="646331"/>
          </a:xfrm>
          <a:prstGeom prst="rect">
            <a:avLst/>
          </a:prstGeom>
        </p:spPr>
        <p:txBody>
          <a:bodyPr wrap="square">
            <a:spAutoFit/>
          </a:bodyPr>
          <a:lstStyle/>
          <a:p>
            <a:pPr marL="342900" indent="-342900">
              <a:lnSpc>
                <a:spcPct val="150000"/>
              </a:lnSpc>
              <a:buFont typeface="Wingdings" panose="05000000000000000000" pitchFamily="2" charset="2"/>
              <a:buChar char="§"/>
            </a:pPr>
            <a:r>
              <a:rPr lang="el-GR" sz="2400" dirty="0"/>
              <a:t>Ο Κινέζικος άβακας</a:t>
            </a:r>
          </a:p>
        </p:txBody>
      </p:sp>
      <p:sp>
        <p:nvSpPr>
          <p:cNvPr id="2" name="Ορθογώνιο 1" descr="."/>
          <p:cNvSpPr/>
          <p:nvPr/>
        </p:nvSpPr>
        <p:spPr>
          <a:xfrm>
            <a:off x="4766078" y="1772816"/>
            <a:ext cx="3118290" cy="461665"/>
          </a:xfrm>
          <a:prstGeom prst="rect">
            <a:avLst/>
          </a:prstGeom>
        </p:spPr>
        <p:txBody>
          <a:bodyPr wrap="none">
            <a:spAutoFit/>
          </a:bodyPr>
          <a:lstStyle/>
          <a:p>
            <a:pPr marL="342900" indent="-342900">
              <a:buFont typeface="Wingdings" panose="05000000000000000000" pitchFamily="2" charset="2"/>
              <a:buChar char="§"/>
            </a:pPr>
            <a:r>
              <a:rPr lang="el-GR" sz="2400" dirty="0"/>
              <a:t>Ο σημερινός άβακας</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188640"/>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(3 </a:t>
            </a:r>
            <a:r>
              <a:rPr lang="el-GR" dirty="0"/>
              <a:t>από </a:t>
            </a:r>
            <a:r>
              <a:rPr lang="en-US" dirty="0"/>
              <a:t>29</a:t>
            </a:r>
            <a:r>
              <a:rPr lang="el-GR" dirty="0" smtClean="0"/>
              <a:t>)</a:t>
            </a:r>
            <a:endParaRPr lang="el-GR" dirty="0"/>
          </a:p>
        </p:txBody>
      </p:sp>
      <p:sp>
        <p:nvSpPr>
          <p:cNvPr id="7" name="Ορθογώνιο 6" descr="Ο υπολογιστής των Αντικυθήρων.&#10;Ο μηχανισμός των Αντικυθήρων (γνωστός και ως αστρολάβος των Αντικυθήρων ή υπολογιστής των Αντικυθήρων) είναι ένα αρχαίο τέχνημα που πιστεύεται ότι ήταν ένας μηχανικός υπολογιστής. &#10;Οι  αστρολάβοι χρησιμοποιήθηκαν για την παρατήρηση των αστέρων και τον προσδιορισμό του ύψους τους από τον ορίζοντα.&#10;Ανακαλύφθηκε σε ναυάγιο ανοικτά του Ελληνικού νησιού Αντικύθηρα μεταξύ των Κυθήρων και της Κρήτης το 1900. &#10;Χρονολογείται μεταξύ του 150 προ Χριστού και του 100 προ χριστού&#10;Ο μηχανισμός είναι η αρχαιότερη σωζόμενη διάταξη με γρανάζια. &#10;&#10;"/>
          <p:cNvSpPr/>
          <p:nvPr/>
        </p:nvSpPr>
        <p:spPr>
          <a:xfrm>
            <a:off x="467544" y="1484784"/>
            <a:ext cx="8219256" cy="4708981"/>
          </a:xfrm>
          <a:prstGeom prst="rect">
            <a:avLst/>
          </a:prstGeom>
        </p:spPr>
        <p:txBody>
          <a:bodyPr wrap="square">
            <a:spAutoFit/>
          </a:bodyPr>
          <a:lstStyle/>
          <a:p>
            <a:r>
              <a:rPr lang="el-GR" sz="2400" dirty="0"/>
              <a:t>Ο υπολογιστής των </a:t>
            </a:r>
            <a:r>
              <a:rPr lang="el-GR" sz="2400" dirty="0" smtClean="0"/>
              <a:t>Αντικυθήρων.</a:t>
            </a:r>
          </a:p>
          <a:p>
            <a:pPr marL="342900" indent="-342900">
              <a:buFont typeface="Arial" panose="020B0604020202020204" pitchFamily="34" charset="0"/>
              <a:buChar char="•"/>
            </a:pPr>
            <a:r>
              <a:rPr lang="el-GR" sz="2400" dirty="0"/>
              <a:t>Ο </a:t>
            </a:r>
            <a:r>
              <a:rPr lang="el-GR" sz="2400" b="1" dirty="0"/>
              <a:t>μηχανισμός των Αντικυθήρων</a:t>
            </a:r>
            <a:r>
              <a:rPr lang="el-GR" sz="2400" dirty="0"/>
              <a:t> (γνωστός και ως </a:t>
            </a:r>
            <a:r>
              <a:rPr lang="el-GR" sz="2400" b="1" dirty="0"/>
              <a:t>αστρολάβος των Αντικυθήρων</a:t>
            </a:r>
            <a:r>
              <a:rPr lang="el-GR" sz="2400" dirty="0"/>
              <a:t> ή </a:t>
            </a:r>
            <a:r>
              <a:rPr lang="el-GR" sz="2400" b="1" dirty="0"/>
              <a:t>υπολογιστής των Αντικυθήρων</a:t>
            </a:r>
            <a:r>
              <a:rPr lang="el-GR" sz="2400" dirty="0"/>
              <a:t>) είναι ένα αρχαίο τέχνημα που πιστεύεται ότι ήταν ένας μηχανικός υπολογιστής. </a:t>
            </a:r>
          </a:p>
          <a:p>
            <a:pPr marL="342900" indent="-342900">
              <a:buFont typeface="Arial" panose="020B0604020202020204" pitchFamily="34" charset="0"/>
              <a:buChar char="•"/>
            </a:pPr>
            <a:r>
              <a:rPr lang="el-GR" sz="2400" dirty="0"/>
              <a:t>Οι  αστρολάβοι χρησιμοποιήθηκαν για την παρατήρηση των αστέρων και τον προσδιορισμό του ύψους τους από τον ορίζοντα</a:t>
            </a:r>
            <a:r>
              <a:rPr lang="el-GR" sz="2400" dirty="0" smtClean="0"/>
              <a:t>.</a:t>
            </a:r>
          </a:p>
          <a:p>
            <a:pPr marL="342900" indent="-342900">
              <a:lnSpc>
                <a:spcPct val="90000"/>
              </a:lnSpc>
              <a:buFont typeface="Arial" panose="020B0604020202020204" pitchFamily="34" charset="0"/>
              <a:buChar char="•"/>
            </a:pPr>
            <a:r>
              <a:rPr lang="el-GR" sz="2400" dirty="0"/>
              <a:t>Ανακαλύφθηκε σε ναυάγιο ανοικτά του Ελληνικού νησιού Αντικύθηρα μεταξύ των Κυθήρων και της Κρήτης το 1900. </a:t>
            </a:r>
            <a:endParaRPr lang="en-US" sz="2400" dirty="0"/>
          </a:p>
          <a:p>
            <a:pPr marL="342900" indent="-342900">
              <a:lnSpc>
                <a:spcPct val="90000"/>
              </a:lnSpc>
              <a:buFont typeface="Arial" panose="020B0604020202020204" pitchFamily="34" charset="0"/>
              <a:buChar char="•"/>
            </a:pPr>
            <a:r>
              <a:rPr lang="el-GR" sz="2400" dirty="0"/>
              <a:t>Χ</a:t>
            </a:r>
            <a:r>
              <a:rPr lang="el-GR" sz="2400" dirty="0" smtClean="0"/>
              <a:t>ρονολογείται </a:t>
            </a:r>
            <a:r>
              <a:rPr lang="el-GR" sz="2400" dirty="0"/>
              <a:t>μεταξύ </a:t>
            </a:r>
            <a:r>
              <a:rPr lang="el-GR" sz="2400" u="sng" dirty="0"/>
              <a:t>του 150 </a:t>
            </a:r>
            <a:r>
              <a:rPr lang="el-GR" sz="2400" u="sng" dirty="0" err="1"/>
              <a:t>π.Χ.</a:t>
            </a:r>
            <a:r>
              <a:rPr lang="el-GR" sz="2400" u="sng" dirty="0"/>
              <a:t> και του 100 </a:t>
            </a:r>
            <a:r>
              <a:rPr lang="el-GR" sz="2400" u="sng" dirty="0" err="1"/>
              <a:t>π.Χ.</a:t>
            </a:r>
            <a:endParaRPr lang="en-US" sz="2400" u="sng" dirty="0"/>
          </a:p>
          <a:p>
            <a:pPr marL="342900" indent="-342900">
              <a:lnSpc>
                <a:spcPct val="90000"/>
              </a:lnSpc>
              <a:buFont typeface="Arial" panose="020B0604020202020204" pitchFamily="34" charset="0"/>
              <a:buChar char="•"/>
            </a:pPr>
            <a:r>
              <a:rPr lang="el-GR" sz="2400" dirty="0"/>
              <a:t>Ο μηχανισμός είναι η αρχαιότερη σωζόμενη διάταξη με γρανάζια. </a:t>
            </a:r>
            <a:endParaRPr lang="en-US"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44625"/>
            <a:ext cx="9072563" cy="1152128"/>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(4 </a:t>
            </a:r>
            <a:r>
              <a:rPr lang="el-GR" dirty="0"/>
              <a:t>από </a:t>
            </a:r>
            <a:r>
              <a:rPr lang="en-US" dirty="0"/>
              <a:t>29</a:t>
            </a:r>
            <a:r>
              <a:rPr lang="el-GR" dirty="0" smtClean="0"/>
              <a:t>)</a:t>
            </a:r>
            <a:endParaRPr lang="el-GR" dirty="0"/>
          </a:p>
        </p:txBody>
      </p:sp>
      <p:sp>
        <p:nvSpPr>
          <p:cNvPr id="3" name="Ορθογώνιο 2" descr="Αποτελείται από ένα σύνθετο σύστημα ορείχαλκων τροχών, τα οποία έμπαιναν σε κίνηση από μια χειρολαβή.&#10;Είναι φτιαγμένος από μπρούντζο σε ένα ξύλινο πλαίσιο &#10;Αναλογικός υπολογιστής σχεδιασμένος για να υπολογίζει τις κινήσεις των ουρανίων σωμάτων.&#10;Ο Derek Price τον θεωρεί τον πρώτο «φορητό ηλεκτρονικό υπολογιστή».&#10;"/>
          <p:cNvSpPr/>
          <p:nvPr/>
        </p:nvSpPr>
        <p:spPr>
          <a:xfrm>
            <a:off x="467544" y="1124744"/>
            <a:ext cx="8219256" cy="2086725"/>
          </a:xfrm>
          <a:prstGeom prst="rect">
            <a:avLst/>
          </a:prstGeom>
        </p:spPr>
        <p:txBody>
          <a:bodyPr wrap="square">
            <a:spAutoFit/>
          </a:bodyPr>
          <a:lstStyle/>
          <a:p>
            <a:pPr marL="285750" indent="-285750">
              <a:lnSpc>
                <a:spcPct val="90000"/>
              </a:lnSpc>
              <a:buFont typeface="Arial" panose="020B0604020202020204" pitchFamily="34" charset="0"/>
              <a:buChar char="•"/>
            </a:pPr>
            <a:r>
              <a:rPr lang="el-GR" sz="2400" dirty="0"/>
              <a:t>Αποτελείται από ένα σύνθετο σύστημα ορείχαλκων τροχών, τα οποία έμπαιναν σε κίνηση από μια χειρολαβή.</a:t>
            </a:r>
          </a:p>
          <a:p>
            <a:pPr marL="285750" indent="-285750">
              <a:lnSpc>
                <a:spcPct val="90000"/>
              </a:lnSpc>
              <a:buFont typeface="Arial" panose="020B0604020202020204" pitchFamily="34" charset="0"/>
              <a:buChar char="•"/>
            </a:pPr>
            <a:r>
              <a:rPr lang="el-GR" sz="2400" dirty="0"/>
              <a:t>Είναι φτιαγμένος από μπρούντζο σε ένα ξύλινο πλαίσιο </a:t>
            </a:r>
            <a:endParaRPr lang="en-US" sz="2400" dirty="0"/>
          </a:p>
          <a:p>
            <a:pPr marL="285750" indent="-285750">
              <a:lnSpc>
                <a:spcPct val="90000"/>
              </a:lnSpc>
              <a:buFont typeface="Arial" panose="020B0604020202020204" pitchFamily="34" charset="0"/>
              <a:buChar char="•"/>
            </a:pPr>
            <a:r>
              <a:rPr lang="el-GR" sz="2400" dirty="0"/>
              <a:t>Αναλογικός υπολογιστής σχεδιασμένος για να υπολογίζει τις κινήσεις των ουρανίων σωμάτων.</a:t>
            </a:r>
          </a:p>
          <a:p>
            <a:pPr marL="285750" indent="-285750">
              <a:lnSpc>
                <a:spcPct val="90000"/>
              </a:lnSpc>
              <a:buFont typeface="Arial" panose="020B0604020202020204" pitchFamily="34" charset="0"/>
              <a:buChar char="•"/>
            </a:pPr>
            <a:r>
              <a:rPr lang="el-GR" sz="2400" dirty="0"/>
              <a:t>Ο </a:t>
            </a:r>
            <a:r>
              <a:rPr lang="en-US" sz="2400" dirty="0"/>
              <a:t>Derek Price </a:t>
            </a:r>
            <a:r>
              <a:rPr lang="el-GR" sz="2400" dirty="0"/>
              <a:t>τον θεωρεί τον πρώτο «φορητό Η/Υ</a:t>
            </a:r>
            <a:r>
              <a:rPr lang="el-GR" sz="2400" dirty="0" smtClean="0"/>
              <a:t>».</a:t>
            </a:r>
            <a:endParaRPr lang="el-GR" sz="2400" dirty="0"/>
          </a:p>
        </p:txBody>
      </p:sp>
      <p:pic>
        <p:nvPicPr>
          <p:cNvPr id="21" name="Picture 4" descr="Εικόνα, .τμήματα και σχέδια του μηχανισμού αντικυθήρων"/>
          <p:cNvPicPr>
            <a:picLocks noChangeAspect="1" noChangeArrowheads="1"/>
          </p:cNvPicPr>
          <p:nvPr/>
        </p:nvPicPr>
        <p:blipFill>
          <a:blip r:embed="rId4" cstate="print"/>
          <a:srcRect/>
          <a:stretch>
            <a:fillRect/>
          </a:stretch>
        </p:blipFill>
        <p:spPr bwMode="auto">
          <a:xfrm>
            <a:off x="539552" y="3501863"/>
            <a:ext cx="2436564" cy="2172968"/>
          </a:xfrm>
          <a:prstGeom prst="rect">
            <a:avLst/>
          </a:prstGeom>
          <a:noFill/>
          <a:ln w="9525">
            <a:noFill/>
            <a:miter lim="800000"/>
            <a:headEnd/>
            <a:tailEnd/>
          </a:ln>
        </p:spPr>
      </p:pic>
      <p:pic>
        <p:nvPicPr>
          <p:cNvPr id="22" name="Picture 2" descr="."/>
          <p:cNvPicPr>
            <a:picLocks noChangeAspect="1" noChangeArrowheads="1"/>
          </p:cNvPicPr>
          <p:nvPr/>
        </p:nvPicPr>
        <p:blipFill>
          <a:blip r:embed="rId5" cstate="print"/>
          <a:srcRect/>
          <a:stretch>
            <a:fillRect/>
          </a:stretch>
        </p:blipFill>
        <p:spPr bwMode="auto">
          <a:xfrm>
            <a:off x="6444208" y="3501008"/>
            <a:ext cx="2088232" cy="2230263"/>
          </a:xfrm>
          <a:prstGeom prst="rect">
            <a:avLst/>
          </a:prstGeom>
          <a:noFill/>
          <a:ln w="9525">
            <a:noFill/>
            <a:miter lim="800000"/>
            <a:headEnd/>
            <a:tailEnd/>
          </a:ln>
        </p:spPr>
      </p:pic>
      <p:pic>
        <p:nvPicPr>
          <p:cNvPr id="24" name="Picture 6" descr="."/>
          <p:cNvPicPr>
            <a:picLocks noChangeAspect="1" noChangeArrowheads="1"/>
          </p:cNvPicPr>
          <p:nvPr/>
        </p:nvPicPr>
        <p:blipFill>
          <a:blip r:embed="rId6" cstate="print"/>
          <a:srcRect/>
          <a:stretch>
            <a:fillRect/>
          </a:stretch>
        </p:blipFill>
        <p:spPr bwMode="auto">
          <a:xfrm>
            <a:off x="3238872" y="3501008"/>
            <a:ext cx="2989312" cy="2196059"/>
          </a:xfrm>
          <a:prstGeom prst="rect">
            <a:avLst/>
          </a:prstGeom>
          <a:noFill/>
          <a:ln w="9525">
            <a:noFill/>
            <a:miter lim="800000"/>
            <a:headEnd/>
            <a:tailEnd/>
          </a:ln>
        </p:spPr>
      </p:pic>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5"/>
            <a:ext cx="9072563" cy="1296144"/>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(5 </a:t>
            </a:r>
            <a:r>
              <a:rPr lang="el-GR" dirty="0"/>
              <a:t>από </a:t>
            </a:r>
            <a:r>
              <a:rPr lang="en-US" dirty="0"/>
              <a:t>29</a:t>
            </a:r>
            <a:r>
              <a:rPr lang="el-GR" dirty="0" smtClean="0"/>
              <a:t>)</a:t>
            </a:r>
            <a:endParaRPr lang="el-GR" dirty="0"/>
          </a:p>
        </p:txBody>
      </p:sp>
      <p:sp>
        <p:nvSpPr>
          <p:cNvPr id="13" name="Rectangle 3" descr="Η μηχανή του Pascal, 1642.&#10;Μπλεζ Πασκάλ (Blaise Pascal) κατασκεύασε το 1642 την Πασκαλίνα (Pascaline) τη πρώτη αληθινή αριθμομηχανή,&#10;Γιος φοροεισπράκτορα που ήθελε να διευκολύνει τη δουλειά του πατέρα του,&#10;Εύκολα μαθηματικούς υπολογισμούς,&#10;Η μηχανή εκτελούσε δύο πράξεις, πρόσθεση και αφαίρεση 2 αριθμών μέχρι και οχτώ ψηφία, &#10;πέντε,  έξι και οκτώ γρανάζια,&#10;Στο επάνω μέρος υπήρχε μια σειρά από οδοντωτούς τροχούς (γρανάζια), που το καθένα περιείχε τους αριθμούς από 0 έως 9. Ο πρώτος τροχός συμβόλιζε τις μονάδες, ο δεύτερος τις δεκάδες, ο τρίτος τις εκατοντάδες, και ου το καθεξής.&#10;&#10;"/>
          <p:cNvSpPr>
            <a:spLocks noGrp="1" noChangeArrowheads="1"/>
          </p:cNvSpPr>
          <p:nvPr>
            <p:ph type="body" idx="1"/>
          </p:nvPr>
        </p:nvSpPr>
        <p:spPr>
          <a:xfrm>
            <a:off x="467544" y="1340768"/>
            <a:ext cx="8219256" cy="4824536"/>
          </a:xfrm>
        </p:spPr>
        <p:txBody>
          <a:bodyPr>
            <a:noAutofit/>
          </a:bodyPr>
          <a:lstStyle/>
          <a:p>
            <a:r>
              <a:rPr lang="el-GR" b="0" dirty="0"/>
              <a:t>Η μηχανή του </a:t>
            </a:r>
            <a:r>
              <a:rPr lang="el-GR" b="0" dirty="0" err="1"/>
              <a:t>Pascal</a:t>
            </a:r>
            <a:r>
              <a:rPr lang="el-GR" b="0" dirty="0"/>
              <a:t>, 164</a:t>
            </a:r>
            <a:r>
              <a:rPr lang="en-US" b="0" dirty="0" smtClean="0"/>
              <a:t>2</a:t>
            </a:r>
            <a:r>
              <a:rPr lang="el-GR" b="0" dirty="0" smtClean="0"/>
              <a:t>.</a:t>
            </a:r>
          </a:p>
          <a:p>
            <a:pPr marL="342900" indent="-342900">
              <a:lnSpc>
                <a:spcPct val="80000"/>
              </a:lnSpc>
              <a:buFont typeface="Arial" panose="020B0604020202020204" pitchFamily="34" charset="0"/>
              <a:buChar char="•"/>
            </a:pPr>
            <a:r>
              <a:rPr lang="el-GR" b="0" dirty="0" err="1"/>
              <a:t>Μπλεζ</a:t>
            </a:r>
            <a:r>
              <a:rPr lang="el-GR" b="0" dirty="0"/>
              <a:t> Πασκάλ (</a:t>
            </a:r>
            <a:r>
              <a:rPr lang="el-GR" b="0" dirty="0" err="1"/>
              <a:t>Blaise</a:t>
            </a:r>
            <a:r>
              <a:rPr lang="el-GR" b="0" dirty="0"/>
              <a:t> </a:t>
            </a:r>
            <a:r>
              <a:rPr lang="el-GR" b="0" dirty="0" err="1"/>
              <a:t>Pascal</a:t>
            </a:r>
            <a:r>
              <a:rPr lang="el-GR" b="0" dirty="0"/>
              <a:t>) κατασκεύασε το 164</a:t>
            </a:r>
            <a:r>
              <a:rPr lang="en-US" b="0" dirty="0"/>
              <a:t>2</a:t>
            </a:r>
            <a:r>
              <a:rPr lang="el-GR" b="0" dirty="0"/>
              <a:t> την </a:t>
            </a:r>
            <a:r>
              <a:rPr lang="el-GR" b="0" dirty="0" err="1"/>
              <a:t>Πασκαλίνα</a:t>
            </a:r>
            <a:r>
              <a:rPr lang="el-GR" b="0" dirty="0"/>
              <a:t> (</a:t>
            </a:r>
            <a:r>
              <a:rPr lang="el-GR" b="0" dirty="0" err="1"/>
              <a:t>Pascaline</a:t>
            </a:r>
            <a:r>
              <a:rPr lang="el-GR" b="0" dirty="0"/>
              <a:t>) τη πρώτη αληθινή </a:t>
            </a:r>
            <a:r>
              <a:rPr lang="el-GR" b="0" dirty="0" smtClean="0"/>
              <a:t>αριθμομηχανή,</a:t>
            </a:r>
            <a:endParaRPr lang="en-US" b="0" dirty="0"/>
          </a:p>
          <a:p>
            <a:pPr marL="342900" indent="-342900">
              <a:lnSpc>
                <a:spcPct val="80000"/>
              </a:lnSpc>
              <a:buFont typeface="Arial" panose="020B0604020202020204" pitchFamily="34" charset="0"/>
              <a:buChar char="•"/>
            </a:pPr>
            <a:r>
              <a:rPr lang="el-GR" b="0" dirty="0"/>
              <a:t>Γιος φοροεισπράκτορα που ήθελε να διευκολύνει τη δουλειά του πατέρα </a:t>
            </a:r>
            <a:r>
              <a:rPr lang="el-GR" b="0" dirty="0" smtClean="0"/>
              <a:t>του,</a:t>
            </a:r>
            <a:endParaRPr lang="el-GR" b="0" dirty="0"/>
          </a:p>
          <a:p>
            <a:pPr marL="342900" indent="-342900">
              <a:lnSpc>
                <a:spcPct val="80000"/>
              </a:lnSpc>
              <a:buFont typeface="Arial" panose="020B0604020202020204" pitchFamily="34" charset="0"/>
              <a:buChar char="•"/>
            </a:pPr>
            <a:r>
              <a:rPr lang="el-GR" b="0" dirty="0"/>
              <a:t>Εύκολα μαθηματικούς </a:t>
            </a:r>
            <a:r>
              <a:rPr lang="el-GR" b="0" dirty="0" smtClean="0"/>
              <a:t>υπολογισμούς,</a:t>
            </a:r>
            <a:endParaRPr lang="el-GR" b="0" dirty="0"/>
          </a:p>
          <a:p>
            <a:pPr marL="342900" indent="-342900">
              <a:lnSpc>
                <a:spcPct val="80000"/>
              </a:lnSpc>
              <a:buFont typeface="Arial" panose="020B0604020202020204" pitchFamily="34" charset="0"/>
              <a:buChar char="•"/>
            </a:pPr>
            <a:r>
              <a:rPr lang="el-GR" b="0" dirty="0"/>
              <a:t>Η μηχανή εκτελούσε δύο πράξεις, πρόσθεση και αφαίρεση 2 αριθμών μέχρι και οχτώ </a:t>
            </a:r>
            <a:r>
              <a:rPr lang="el-GR" b="0" dirty="0" smtClean="0"/>
              <a:t>ψηφία, </a:t>
            </a:r>
            <a:endParaRPr lang="el-GR" b="0" dirty="0"/>
          </a:p>
          <a:p>
            <a:pPr marL="342900" indent="-342900">
              <a:lnSpc>
                <a:spcPct val="80000"/>
              </a:lnSpc>
              <a:buFont typeface="Arial" panose="020B0604020202020204" pitchFamily="34" charset="0"/>
              <a:buChar char="•"/>
            </a:pPr>
            <a:r>
              <a:rPr lang="el-GR" b="0" dirty="0"/>
              <a:t>πέντε,  έξι και οκτώ </a:t>
            </a:r>
            <a:r>
              <a:rPr lang="el-GR" b="0" dirty="0" smtClean="0"/>
              <a:t>γρανάζια,</a:t>
            </a:r>
            <a:endParaRPr lang="el-GR" b="0" dirty="0"/>
          </a:p>
          <a:p>
            <a:pPr marL="342900" indent="-342900">
              <a:lnSpc>
                <a:spcPct val="80000"/>
              </a:lnSpc>
              <a:buFont typeface="Arial" panose="020B0604020202020204" pitchFamily="34" charset="0"/>
              <a:buChar char="•"/>
            </a:pPr>
            <a:r>
              <a:rPr lang="el-GR" b="0" dirty="0"/>
              <a:t>Στο επάνω μέρος υπήρχε μια σειρά από οδοντωτούς τροχούς (γρανάζια), που το καθένα περιείχε τους αριθμούς από 0 έως 9. Ο πρώτος τροχός συμβόλιζε τις μονάδες, ο δεύτερος τις δεκάδες, ο τρίτος τις εκατοντάδες, </a:t>
            </a:r>
            <a:r>
              <a:rPr lang="el-GR" b="0" dirty="0" err="1"/>
              <a:t>κ.ο.κ</a:t>
            </a:r>
            <a:r>
              <a:rPr lang="el-GR" b="0" dirty="0" smtClean="0"/>
              <a:t>.</a:t>
            </a:r>
            <a:endParaRPr lang="el-GR" b="0" dirty="0"/>
          </a:p>
          <a:p>
            <a:pPr marL="342900" indent="-342900">
              <a:lnSpc>
                <a:spcPct val="80000"/>
              </a:lnSpc>
              <a:buFont typeface="Arial" panose="020B0604020202020204" pitchFamily="34" charset="0"/>
              <a:buChar char="•"/>
            </a:pPr>
            <a:endParaRPr 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80293"/>
            <a:ext cx="9072563"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Ιστορική εξέλιξη </a:t>
            </a:r>
            <a:r>
              <a:rPr lang="el-GR" sz="4000" dirty="0" smtClean="0"/>
              <a:t>(6 </a:t>
            </a:r>
            <a:r>
              <a:rPr lang="el-GR" sz="4000" dirty="0"/>
              <a:t>από </a:t>
            </a:r>
            <a:r>
              <a:rPr lang="en-US" sz="4000" dirty="0"/>
              <a:t>29</a:t>
            </a:r>
            <a:r>
              <a:rPr lang="el-GR" sz="4000" dirty="0" smtClean="0"/>
              <a:t>)</a:t>
            </a:r>
            <a:endParaRPr lang="el-GR" sz="4000" dirty="0"/>
          </a:p>
        </p:txBody>
      </p:sp>
      <p:pic>
        <p:nvPicPr>
          <p:cNvPr id="8" name="Picture 3" descr="Εικόνα 1, η μηχανή του Pascal."/>
          <p:cNvPicPr>
            <a:picLocks noChangeAspect="1" noChangeArrowheads="1"/>
          </p:cNvPicPr>
          <p:nvPr/>
        </p:nvPicPr>
        <p:blipFill>
          <a:blip r:embed="rId4" cstate="print"/>
          <a:srcRect/>
          <a:stretch>
            <a:fillRect/>
          </a:stretch>
        </p:blipFill>
        <p:spPr>
          <a:xfrm>
            <a:off x="462049" y="2273424"/>
            <a:ext cx="4211400" cy="2667744"/>
          </a:xfrm>
          <a:prstGeom prst="rect">
            <a:avLst/>
          </a:prstGeom>
          <a:noFill/>
        </p:spPr>
      </p:pic>
      <p:pic>
        <p:nvPicPr>
          <p:cNvPr id="9" name="Picture 4" descr="Εικόνα 2, η μηχανή του Pascal εσωτερικά."/>
          <p:cNvPicPr>
            <a:picLocks noChangeAspect="1" noChangeArrowheads="1"/>
          </p:cNvPicPr>
          <p:nvPr/>
        </p:nvPicPr>
        <p:blipFill>
          <a:blip r:embed="rId5" cstate="print"/>
          <a:srcRect/>
          <a:stretch>
            <a:fillRect/>
          </a:stretch>
        </p:blipFill>
        <p:spPr>
          <a:xfrm>
            <a:off x="5214577" y="1913384"/>
            <a:ext cx="3317863" cy="3315816"/>
          </a:xfrm>
          <a:prstGeom prst="rect">
            <a:avLst/>
          </a:prstGeom>
          <a:noFill/>
        </p:spPr>
      </p:pic>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(7 </a:t>
            </a:r>
            <a:r>
              <a:rPr lang="el-GR" dirty="0"/>
              <a:t>από </a:t>
            </a:r>
            <a:r>
              <a:rPr lang="en-US" dirty="0"/>
              <a:t>29</a:t>
            </a:r>
            <a:r>
              <a:rPr lang="el-GR" dirty="0" smtClean="0"/>
              <a:t>)</a:t>
            </a:r>
            <a:endParaRPr lang="el-GR" dirty="0"/>
          </a:p>
        </p:txBody>
      </p:sp>
      <p:sp>
        <p:nvSpPr>
          <p:cNvPr id="6" name="TextBox 4"/>
          <p:cNvSpPr txBox="1">
            <a:spLocks noChangeArrowheads="1"/>
          </p:cNvSpPr>
          <p:nvPr/>
        </p:nvSpPr>
        <p:spPr bwMode="auto">
          <a:xfrm>
            <a:off x="395537" y="1772816"/>
            <a:ext cx="829126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r>
              <a:rPr lang="el-GR" sz="2400" dirty="0" smtClean="0"/>
              <a:t>Ο </a:t>
            </a:r>
            <a:r>
              <a:rPr lang="en-US" sz="2400" dirty="0" smtClean="0"/>
              <a:t>Blaise Pascal</a:t>
            </a:r>
            <a:r>
              <a:rPr lang="el-GR" sz="2400" dirty="0" smtClean="0"/>
              <a:t>:</a:t>
            </a:r>
          </a:p>
          <a:p>
            <a:pPr marL="800100" lvl="1" indent="-342900">
              <a:buFont typeface="Wingdings" panose="05000000000000000000" pitchFamily="2" charset="2"/>
              <a:buChar char="§"/>
            </a:pPr>
            <a:r>
              <a:rPr lang="el-GR" sz="2400" dirty="0" smtClean="0"/>
              <a:t>Πέθανε </a:t>
            </a:r>
            <a:r>
              <a:rPr lang="el-GR" sz="2400" dirty="0"/>
              <a:t>σε ηλικία 39 μόλις </a:t>
            </a:r>
            <a:r>
              <a:rPr lang="el-GR" sz="2400" dirty="0" smtClean="0"/>
              <a:t>ετών,</a:t>
            </a:r>
            <a:endParaRPr lang="el-GR" sz="2400" dirty="0"/>
          </a:p>
          <a:p>
            <a:pPr marL="800100" lvl="1" indent="-342900">
              <a:buFont typeface="Wingdings" panose="05000000000000000000" pitchFamily="2" charset="2"/>
              <a:buChar char="§"/>
            </a:pPr>
            <a:r>
              <a:rPr lang="el-GR" sz="2400" dirty="0"/>
              <a:t>Είχε κατακτήσει περίοπτη θέση στην ιστορία </a:t>
            </a:r>
            <a:r>
              <a:rPr lang="el-GR" sz="2400" dirty="0" smtClean="0"/>
              <a:t>ως:</a:t>
            </a:r>
            <a:endParaRPr lang="el-GR" sz="2400" dirty="0"/>
          </a:p>
          <a:p>
            <a:pPr marL="1200150" lvl="2" indent="-285750">
              <a:buFont typeface="Arial" panose="020B0604020202020204" pitchFamily="34" charset="0"/>
              <a:buChar char="•"/>
            </a:pPr>
            <a:r>
              <a:rPr lang="el-GR" sz="2400" dirty="0"/>
              <a:t>μαθηματικός, </a:t>
            </a:r>
          </a:p>
          <a:p>
            <a:pPr marL="1200150" lvl="2" indent="-285750">
              <a:buFont typeface="Arial" panose="020B0604020202020204" pitchFamily="34" charset="0"/>
              <a:buChar char="•"/>
            </a:pPr>
            <a:r>
              <a:rPr lang="el-GR" sz="2400" dirty="0"/>
              <a:t>φυσικός, </a:t>
            </a:r>
          </a:p>
          <a:p>
            <a:pPr marL="1200150" lvl="2" indent="-285750">
              <a:buFont typeface="Arial" panose="020B0604020202020204" pitchFamily="34" charset="0"/>
              <a:buChar char="•"/>
            </a:pPr>
            <a:r>
              <a:rPr lang="el-GR" sz="2400" dirty="0"/>
              <a:t>συγγραφέας και </a:t>
            </a:r>
          </a:p>
          <a:p>
            <a:pPr marL="1200150" lvl="2" indent="-285750">
              <a:buFont typeface="Arial" panose="020B0604020202020204" pitchFamily="34" charset="0"/>
              <a:buChar char="•"/>
            </a:pPr>
            <a:r>
              <a:rPr lang="el-GR" sz="2400" dirty="0" smtClean="0"/>
              <a:t>Φιλόσοφος.</a:t>
            </a:r>
            <a:endParaRPr lang="el-GR" sz="2400" dirty="0"/>
          </a:p>
        </p:txBody>
      </p:sp>
      <p:pic>
        <p:nvPicPr>
          <p:cNvPr id="7" name="Picture 4" descr="Εικόνα, πορτραίτο του Blaise Pascal."/>
          <p:cNvPicPr>
            <a:picLocks noChangeAspect="1" noChangeArrowheads="1"/>
          </p:cNvPicPr>
          <p:nvPr/>
        </p:nvPicPr>
        <p:blipFill>
          <a:blip r:embed="rId4" cstate="print"/>
          <a:srcRect/>
          <a:stretch>
            <a:fillRect/>
          </a:stretch>
        </p:blipFill>
        <p:spPr bwMode="auto">
          <a:xfrm>
            <a:off x="4788024" y="3061875"/>
            <a:ext cx="2689870" cy="2815397"/>
          </a:xfrm>
          <a:prstGeom prst="rect">
            <a:avLst/>
          </a:prstGeom>
          <a:noFill/>
          <a:ln w="9525">
            <a:noFill/>
            <a:miter lim="800000"/>
            <a:headEnd/>
            <a:tailEnd/>
          </a:ln>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8285"/>
            <a:ext cx="9072563" cy="1044451"/>
          </a:xfrm>
        </p:spPr>
        <p:txBody>
          <a:bodyPr>
            <a:normAutofit/>
          </a:bodyPr>
          <a:lstStyle/>
          <a:p>
            <a:r>
              <a:rPr lang="el-GR" dirty="0"/>
              <a:t>Ιστορική εξέλιξη </a:t>
            </a:r>
            <a:r>
              <a:rPr lang="el-GR" dirty="0" smtClean="0"/>
              <a:t>(8 </a:t>
            </a:r>
            <a:r>
              <a:rPr lang="el-GR" dirty="0"/>
              <a:t>από </a:t>
            </a:r>
            <a:r>
              <a:rPr lang="en-US" dirty="0"/>
              <a:t>29</a:t>
            </a:r>
            <a:r>
              <a:rPr lang="el-GR" dirty="0" smtClean="0"/>
              <a:t>)</a:t>
            </a:r>
            <a:endParaRPr lang="el-GR" dirty="0"/>
          </a:p>
        </p:txBody>
      </p:sp>
      <p:sp>
        <p:nvSpPr>
          <p:cNvPr id="2" name="Ορθογώνιο 1" descr="Μηχανή του Λάιμπνιτζ.&#10;Γερμανός μαθηματικός και φιλόσοφος Λάιμπνιτς (Leibnitz),&#10;Gottfried Wilhelm von Leibnitz, &#10;1694,&#10;Μελέτησε τις σημειώσεις του Πασκάλ και βελτίωσε την Pascaline,&#10;Πρώτο «μηχανικό Υπολογιστή»,&#10;μηχανή βασισμένη σε κυλίνδρους με άνισα δόντια, &#10;Πραγματοποιούσε και πολλαπλασιασμούς (και τις 4 πράξεις).&#10;"/>
          <p:cNvSpPr/>
          <p:nvPr/>
        </p:nvSpPr>
        <p:spPr>
          <a:xfrm>
            <a:off x="467544" y="1124744"/>
            <a:ext cx="8208912" cy="3785652"/>
          </a:xfrm>
          <a:prstGeom prst="rect">
            <a:avLst/>
          </a:prstGeom>
        </p:spPr>
        <p:txBody>
          <a:bodyPr wrap="square">
            <a:spAutoFit/>
          </a:bodyPr>
          <a:lstStyle/>
          <a:p>
            <a:r>
              <a:rPr lang="el-GR" sz="2400" dirty="0"/>
              <a:t>Μηχανή του </a:t>
            </a:r>
            <a:r>
              <a:rPr lang="el-GR" sz="2400" dirty="0" err="1" smtClean="0"/>
              <a:t>Λάιμπνιτζ</a:t>
            </a:r>
            <a:r>
              <a:rPr lang="el-GR" sz="2400" dirty="0" smtClean="0"/>
              <a:t>.</a:t>
            </a:r>
          </a:p>
          <a:p>
            <a:pPr marL="452628" indent="-342900" fontAlgn="auto">
              <a:spcAft>
                <a:spcPts val="0"/>
              </a:spcAft>
              <a:buFont typeface="Arial" panose="020B0604020202020204" pitchFamily="34" charset="0"/>
              <a:buChar char="•"/>
              <a:defRPr/>
            </a:pPr>
            <a:r>
              <a:rPr lang="el-GR" sz="2400" dirty="0" smtClean="0"/>
              <a:t>Γερμανός </a:t>
            </a:r>
            <a:r>
              <a:rPr lang="el-GR" sz="2400" dirty="0"/>
              <a:t>μαθηματικός</a:t>
            </a:r>
            <a:r>
              <a:rPr lang="en-US" sz="2400" dirty="0"/>
              <a:t> </a:t>
            </a:r>
            <a:r>
              <a:rPr lang="el-GR" sz="2400" dirty="0"/>
              <a:t>και φιλόσοφος Λάιμπνιτς (</a:t>
            </a:r>
            <a:r>
              <a:rPr lang="el-GR" sz="2400" dirty="0" err="1"/>
              <a:t>Leibnitz</a:t>
            </a:r>
            <a:r>
              <a:rPr lang="el-GR" sz="2400" dirty="0" smtClean="0"/>
              <a:t>),</a:t>
            </a:r>
            <a:endParaRPr lang="el-GR" sz="2400" dirty="0"/>
          </a:p>
          <a:p>
            <a:pPr marL="452628" indent="-342900" fontAlgn="auto">
              <a:spcAft>
                <a:spcPts val="0"/>
              </a:spcAft>
              <a:buFont typeface="Arial" panose="020B0604020202020204" pitchFamily="34" charset="0"/>
              <a:buChar char="•"/>
              <a:defRPr/>
            </a:pPr>
            <a:r>
              <a:rPr lang="en-US" sz="2400" dirty="0"/>
              <a:t>Gottfried Wilhelm von </a:t>
            </a:r>
            <a:r>
              <a:rPr lang="en-US" sz="2400" dirty="0" smtClean="0"/>
              <a:t>Leibnitz</a:t>
            </a:r>
            <a:r>
              <a:rPr lang="el-GR" sz="2400" dirty="0" smtClean="0"/>
              <a:t>, </a:t>
            </a:r>
            <a:endParaRPr lang="el-GR" sz="2400" dirty="0"/>
          </a:p>
          <a:p>
            <a:pPr marL="452628" indent="-342900" fontAlgn="auto">
              <a:spcAft>
                <a:spcPts val="0"/>
              </a:spcAft>
              <a:buFont typeface="Arial" panose="020B0604020202020204" pitchFamily="34" charset="0"/>
              <a:buChar char="•"/>
              <a:defRPr/>
            </a:pPr>
            <a:r>
              <a:rPr lang="el-GR" sz="2400" dirty="0" smtClean="0"/>
              <a:t>1694,</a:t>
            </a:r>
            <a:endParaRPr lang="el-GR" sz="2400" dirty="0"/>
          </a:p>
          <a:p>
            <a:pPr marL="452628" indent="-342900" fontAlgn="auto">
              <a:spcAft>
                <a:spcPts val="0"/>
              </a:spcAft>
              <a:buFont typeface="Arial" panose="020B0604020202020204" pitchFamily="34" charset="0"/>
              <a:buChar char="•"/>
              <a:defRPr/>
            </a:pPr>
            <a:r>
              <a:rPr lang="el-GR" sz="2400" dirty="0"/>
              <a:t>Μελέτησε τις σημειώσεις του Πασκάλ και βελτίωσε την </a:t>
            </a:r>
            <a:r>
              <a:rPr lang="el-GR" sz="2400" dirty="0" err="1" smtClean="0"/>
              <a:t>Pascaline</a:t>
            </a:r>
            <a:r>
              <a:rPr lang="el-GR" sz="2400" dirty="0" smtClean="0"/>
              <a:t>,</a:t>
            </a:r>
            <a:endParaRPr lang="el-GR" sz="2400" dirty="0"/>
          </a:p>
          <a:p>
            <a:pPr marL="452628" indent="-342900" fontAlgn="auto">
              <a:spcAft>
                <a:spcPts val="0"/>
              </a:spcAft>
              <a:buFont typeface="Arial" panose="020B0604020202020204" pitchFamily="34" charset="0"/>
              <a:buChar char="•"/>
              <a:defRPr/>
            </a:pPr>
            <a:r>
              <a:rPr lang="el-GR" sz="2400" dirty="0"/>
              <a:t>Πρώτο «μηχανικό Υπολογιστή</a:t>
            </a:r>
            <a:r>
              <a:rPr lang="el-GR" sz="2400" dirty="0" smtClean="0"/>
              <a:t>»,</a:t>
            </a:r>
            <a:endParaRPr lang="el-GR" sz="2400" dirty="0"/>
          </a:p>
          <a:p>
            <a:pPr marL="452628" indent="-342900" fontAlgn="auto">
              <a:spcAft>
                <a:spcPts val="0"/>
              </a:spcAft>
              <a:buFont typeface="Arial" panose="020B0604020202020204" pitchFamily="34" charset="0"/>
              <a:buChar char="•"/>
              <a:defRPr/>
            </a:pPr>
            <a:r>
              <a:rPr lang="el-GR" sz="2400" dirty="0"/>
              <a:t>μηχανή βασισμένη σε κυλίνδρους με άνισα </a:t>
            </a:r>
            <a:r>
              <a:rPr lang="el-GR" sz="2400" dirty="0" smtClean="0"/>
              <a:t>δόντια, </a:t>
            </a:r>
            <a:endParaRPr lang="el-GR" sz="2400" dirty="0"/>
          </a:p>
          <a:p>
            <a:pPr marL="452628" indent="-342900" fontAlgn="auto">
              <a:spcAft>
                <a:spcPts val="0"/>
              </a:spcAft>
              <a:buFont typeface="Arial" panose="020B0604020202020204" pitchFamily="34" charset="0"/>
              <a:buChar char="•"/>
              <a:defRPr/>
            </a:pPr>
            <a:r>
              <a:rPr lang="el-GR" sz="2400" dirty="0"/>
              <a:t>Πραγματοποιούσε και πολλαπλασιασμούς (και τις 4 πράξεις</a:t>
            </a:r>
            <a:r>
              <a:rPr lang="el-GR" sz="2400" dirty="0" smtClean="0"/>
              <a:t>).</a:t>
            </a:r>
            <a:endParaRPr lang="el-GR" sz="2400" dirty="0"/>
          </a:p>
        </p:txBody>
      </p:sp>
      <p:pic>
        <p:nvPicPr>
          <p:cNvPr id="7" name="Picture 4" descr="Εικόνα, Μηχανή του Λάιμπνιτζ.&#10;"/>
          <p:cNvPicPr>
            <a:picLocks noChangeAspect="1" noChangeArrowheads="1"/>
          </p:cNvPicPr>
          <p:nvPr/>
        </p:nvPicPr>
        <p:blipFill>
          <a:blip r:embed="rId4" r:link="rId5" cstate="print"/>
          <a:srcRect/>
          <a:stretch>
            <a:fillRect/>
          </a:stretch>
        </p:blipFill>
        <p:spPr bwMode="auto">
          <a:xfrm>
            <a:off x="2708609" y="4653136"/>
            <a:ext cx="3879615" cy="1584176"/>
          </a:xfrm>
          <a:prstGeom prst="rect">
            <a:avLst/>
          </a:prstGeom>
          <a:noFill/>
          <a:ln w="9525">
            <a:noFill/>
            <a:miter lim="800000"/>
            <a:headEnd/>
            <a:tailEnd/>
          </a:ln>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35941" y="8285"/>
            <a:ext cx="9072563" cy="1260475"/>
          </a:xfrm>
        </p:spPr>
        <p:txBody>
          <a:bodyPr>
            <a:noAutofit/>
          </a:bodyPr>
          <a:lstStyle/>
          <a:p>
            <a:r>
              <a:rPr lang="el-GR" sz="4000" dirty="0"/>
              <a:t>Ιστορική εξέλιξη </a:t>
            </a:r>
            <a:r>
              <a:rPr lang="el-GR" sz="4000" dirty="0" smtClean="0"/>
              <a:t>(9 </a:t>
            </a:r>
            <a:r>
              <a:rPr lang="el-GR" sz="4000" dirty="0"/>
              <a:t>από </a:t>
            </a:r>
            <a:r>
              <a:rPr lang="en-US" sz="4000" dirty="0"/>
              <a:t>29</a:t>
            </a:r>
            <a:r>
              <a:rPr lang="el-GR" sz="4000" dirty="0" smtClean="0"/>
              <a:t>)</a:t>
            </a:r>
            <a:endParaRPr lang="el-GR" sz="4000" dirty="0"/>
          </a:p>
        </p:txBody>
      </p:sp>
      <p:sp>
        <p:nvSpPr>
          <p:cNvPr id="10" name="TextBox 4" descr="Αριθμόμετρο.&#10;1820,&#10;Charls Xavier Thomas de Colmar, &#10;Γάλλος,&#10;Πρώτη υπολογιστική συσκευή μαζικής παραγωγής,&#10;4 πράξεις.&#10;"/>
          <p:cNvSpPr txBox="1">
            <a:spLocks noChangeArrowheads="1"/>
          </p:cNvSpPr>
          <p:nvPr>
            <p:custDataLst>
              <p:tags r:id="rId2"/>
            </p:custDataLst>
          </p:nvPr>
        </p:nvSpPr>
        <p:spPr bwMode="auto">
          <a:xfrm>
            <a:off x="323528" y="2056780"/>
            <a:ext cx="8318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dirty="0" err="1" smtClean="0"/>
              <a:t>Αριθμόμετρο</a:t>
            </a:r>
            <a:r>
              <a:rPr lang="el-GR" sz="2400" dirty="0" smtClean="0"/>
              <a:t>.</a:t>
            </a:r>
          </a:p>
          <a:p>
            <a:pPr marL="342900" indent="-342900">
              <a:buFont typeface="Arial" panose="020B0604020202020204" pitchFamily="34" charset="0"/>
              <a:buChar char="•"/>
            </a:pPr>
            <a:r>
              <a:rPr lang="el-GR" sz="2400" dirty="0" smtClean="0"/>
              <a:t>1820,</a:t>
            </a:r>
            <a:endParaRPr lang="el-GR" sz="2400" dirty="0"/>
          </a:p>
          <a:p>
            <a:pPr marL="342900" indent="-342900">
              <a:buFont typeface="Arial" panose="020B0604020202020204" pitchFamily="34" charset="0"/>
              <a:buChar char="•"/>
            </a:pPr>
            <a:r>
              <a:rPr lang="en-US" sz="2400" dirty="0" err="1"/>
              <a:t>Charls</a:t>
            </a:r>
            <a:r>
              <a:rPr lang="en-US" sz="2400" dirty="0"/>
              <a:t> Xavier Thomas de </a:t>
            </a:r>
            <a:r>
              <a:rPr lang="en-US" sz="2400" dirty="0" smtClean="0"/>
              <a:t>Colmar</a:t>
            </a:r>
            <a:r>
              <a:rPr lang="el-GR" sz="2400" dirty="0" smtClean="0"/>
              <a:t>, </a:t>
            </a:r>
            <a:endParaRPr lang="el-GR" sz="2400" dirty="0"/>
          </a:p>
          <a:p>
            <a:pPr marL="342900" indent="-342900">
              <a:buFont typeface="Arial" panose="020B0604020202020204" pitchFamily="34" charset="0"/>
              <a:buChar char="•"/>
            </a:pPr>
            <a:r>
              <a:rPr lang="el-GR" sz="2400" dirty="0" smtClean="0"/>
              <a:t>Γάλλος,</a:t>
            </a:r>
            <a:endParaRPr lang="el-GR" sz="2400" i="1" dirty="0"/>
          </a:p>
          <a:p>
            <a:pPr marL="342900" indent="-342900">
              <a:buFont typeface="Arial" panose="020B0604020202020204" pitchFamily="34" charset="0"/>
              <a:buChar char="•"/>
            </a:pPr>
            <a:r>
              <a:rPr lang="el-GR" sz="2400" i="1" dirty="0"/>
              <a:t>Πρώτη υπολογιστική συσκευή μαζικής </a:t>
            </a:r>
            <a:r>
              <a:rPr lang="el-GR" sz="2400" dirty="0" smtClean="0"/>
              <a:t>παραγωγής,</a:t>
            </a:r>
            <a:endParaRPr lang="el-GR" sz="2400" dirty="0"/>
          </a:p>
          <a:p>
            <a:pPr marL="342900" indent="-342900">
              <a:buFont typeface="Arial" panose="020B0604020202020204" pitchFamily="34" charset="0"/>
              <a:buChar char="•"/>
            </a:pPr>
            <a:r>
              <a:rPr lang="el-GR" sz="2400" dirty="0"/>
              <a:t>4 </a:t>
            </a:r>
            <a:r>
              <a:rPr lang="el-GR" sz="2400" dirty="0" smtClean="0"/>
              <a:t>πράξεις.</a:t>
            </a:r>
            <a:endParaRPr 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1074043"/>
          </a:xfrm>
        </p:spPr>
        <p:txBody>
          <a:bodyPr/>
          <a:lstStyle/>
          <a:p>
            <a:pPr algn="ctr"/>
            <a:r>
              <a:rPr lang="el-GR" dirty="0"/>
              <a:t>Ιστορική εξέλιξη </a:t>
            </a:r>
            <a:r>
              <a:rPr lang="el-GR" dirty="0" smtClean="0"/>
              <a:t>(10 </a:t>
            </a:r>
            <a:r>
              <a:rPr lang="el-GR" dirty="0"/>
              <a:t>από </a:t>
            </a:r>
            <a:r>
              <a:rPr lang="en-US" dirty="0"/>
              <a:t>29</a:t>
            </a:r>
            <a:r>
              <a:rPr lang="el-GR" dirty="0" smtClean="0"/>
              <a:t>)</a:t>
            </a:r>
            <a:endParaRPr lang="el-GR" dirty="0"/>
          </a:p>
        </p:txBody>
      </p:sp>
      <p:sp>
        <p:nvSpPr>
          <p:cNvPr id="11" name="TextBox 4" descr="Η Αναλυτική Μηχανή του Μπάμπατζ.&#10;Charles Babbage,&#10;Άγγλος μαθηματικός,&#10;Οραματίστηκε το 1812 μια μηχανή που θα λειτουργούσε με ατμό και θα είχε μεγαλύτερο εύρος υπολογισμών,&#10;1822 ήθελε να κατασκευάσει μια ατμοκίνητη μηχανή,&#10;Σχεδίασε τον πρώτο του υπολογιστή, &#10;Διαφορική Μηχανή, &#10;Υπολογισμό πολυωνύμων,&#10;Σκοπό ς η δημιουργία μαθηματικών πινάκων,&#10;Το έργο του έμεινε ανολοκλήρωτο για λόγους τεχνικούς  (αν και στηρίχθηκε από την Βρετανική κυβέρνηση).&#10;"/>
          <p:cNvSpPr txBox="1">
            <a:spLocks noChangeArrowheads="1"/>
          </p:cNvSpPr>
          <p:nvPr>
            <p:custDataLst>
              <p:tags r:id="rId2"/>
            </p:custDataLst>
          </p:nvPr>
        </p:nvSpPr>
        <p:spPr bwMode="auto">
          <a:xfrm>
            <a:off x="529406" y="1340768"/>
            <a:ext cx="81470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t>Η Αναλυτική Μηχανή του </a:t>
            </a:r>
            <a:r>
              <a:rPr lang="el-GR" sz="2400" dirty="0" err="1" smtClean="0"/>
              <a:t>Μπάμπατζ</a:t>
            </a:r>
            <a:r>
              <a:rPr lang="el-GR" sz="2400" dirty="0" smtClean="0"/>
              <a:t>.</a:t>
            </a:r>
          </a:p>
          <a:p>
            <a:pPr marL="342900" indent="-342900">
              <a:buFont typeface="Arial" panose="020B0604020202020204" pitchFamily="34" charset="0"/>
              <a:buChar char="•"/>
            </a:pPr>
            <a:r>
              <a:rPr lang="el-GR" sz="2400" dirty="0" err="1"/>
              <a:t>Charles</a:t>
            </a:r>
            <a:r>
              <a:rPr lang="el-GR" sz="2400" dirty="0"/>
              <a:t> </a:t>
            </a:r>
            <a:r>
              <a:rPr lang="el-GR" sz="2400" dirty="0" err="1" smtClean="0"/>
              <a:t>Babbage</a:t>
            </a:r>
            <a:r>
              <a:rPr lang="el-GR" sz="2400" dirty="0" smtClean="0"/>
              <a:t>,</a:t>
            </a:r>
            <a:endParaRPr lang="el-GR" sz="2400" dirty="0"/>
          </a:p>
          <a:p>
            <a:pPr marL="342900" indent="-342900">
              <a:buFont typeface="Arial" panose="020B0604020202020204" pitchFamily="34" charset="0"/>
              <a:buChar char="•"/>
            </a:pPr>
            <a:r>
              <a:rPr lang="el-GR" sz="2400" dirty="0"/>
              <a:t>Άγγλος </a:t>
            </a:r>
            <a:r>
              <a:rPr lang="el-GR" sz="2400" dirty="0" smtClean="0"/>
              <a:t>μαθηματικός,</a:t>
            </a:r>
            <a:endParaRPr lang="el-GR" sz="2400" dirty="0"/>
          </a:p>
          <a:p>
            <a:pPr marL="342900" indent="-342900">
              <a:buFont typeface="Arial" panose="020B0604020202020204" pitchFamily="34" charset="0"/>
              <a:buChar char="•"/>
            </a:pPr>
            <a:r>
              <a:rPr lang="el-GR" sz="2400" dirty="0"/>
              <a:t>Οραματίστηκε το 1812 μια μηχανή που θα λειτουργούσε με ατμό και θα είχε μεγαλύτερο εύρος </a:t>
            </a:r>
            <a:r>
              <a:rPr lang="el-GR" sz="2400" dirty="0" smtClean="0"/>
              <a:t>υπολογισμών,</a:t>
            </a:r>
            <a:endParaRPr lang="el-GR" sz="2400" dirty="0"/>
          </a:p>
          <a:p>
            <a:pPr marL="342900" indent="-342900">
              <a:buFont typeface="Arial" panose="020B0604020202020204" pitchFamily="34" charset="0"/>
              <a:buChar char="•"/>
            </a:pPr>
            <a:r>
              <a:rPr lang="el-GR" sz="2400" dirty="0"/>
              <a:t>1822 ήθελε να κατασκευάσει μια ατμοκίνητη </a:t>
            </a:r>
            <a:r>
              <a:rPr lang="el-GR" sz="2400" dirty="0" smtClean="0"/>
              <a:t>μηχανή,</a:t>
            </a:r>
            <a:endParaRPr lang="el-GR" sz="2400" dirty="0"/>
          </a:p>
          <a:p>
            <a:pPr marL="342900" indent="-342900">
              <a:buFont typeface="Arial" panose="020B0604020202020204" pitchFamily="34" charset="0"/>
              <a:buChar char="•"/>
            </a:pPr>
            <a:r>
              <a:rPr lang="el-GR" sz="2400" dirty="0"/>
              <a:t>Σχεδίασε τον πρώτο του </a:t>
            </a:r>
            <a:r>
              <a:rPr lang="el-GR" sz="2400" dirty="0" smtClean="0"/>
              <a:t>υπολογιστή, </a:t>
            </a:r>
            <a:endParaRPr lang="el-GR" sz="2400" dirty="0"/>
          </a:p>
          <a:p>
            <a:pPr marL="342900" indent="-342900">
              <a:buFont typeface="Arial" panose="020B0604020202020204" pitchFamily="34" charset="0"/>
              <a:buChar char="•"/>
            </a:pPr>
            <a:r>
              <a:rPr lang="el-GR" sz="2400" dirty="0"/>
              <a:t>Διαφορική </a:t>
            </a:r>
            <a:r>
              <a:rPr lang="el-GR" sz="2400" dirty="0" smtClean="0"/>
              <a:t>Μηχανή, </a:t>
            </a:r>
            <a:endParaRPr lang="el-GR" sz="2400" dirty="0"/>
          </a:p>
          <a:p>
            <a:pPr marL="342900" indent="-342900">
              <a:buFont typeface="Arial" panose="020B0604020202020204" pitchFamily="34" charset="0"/>
              <a:buChar char="•"/>
            </a:pPr>
            <a:r>
              <a:rPr lang="el-GR" sz="2400" dirty="0"/>
              <a:t>Υπολογισμό </a:t>
            </a:r>
            <a:r>
              <a:rPr lang="el-GR" sz="2400" dirty="0" smtClean="0"/>
              <a:t>πολυωνύμων,</a:t>
            </a:r>
            <a:endParaRPr lang="el-GR" sz="2400" dirty="0"/>
          </a:p>
          <a:p>
            <a:pPr marL="342900" indent="-342900">
              <a:buFont typeface="Arial" panose="020B0604020202020204" pitchFamily="34" charset="0"/>
              <a:buChar char="•"/>
            </a:pPr>
            <a:r>
              <a:rPr lang="el-GR" sz="2400" dirty="0"/>
              <a:t>Σκοπό ς η δημιουργία μαθηματικών </a:t>
            </a:r>
            <a:r>
              <a:rPr lang="el-GR" sz="2400" dirty="0" smtClean="0"/>
              <a:t>πινάκων,</a:t>
            </a:r>
            <a:endParaRPr lang="el-GR" sz="2400" dirty="0"/>
          </a:p>
          <a:p>
            <a:pPr marL="342900" indent="-342900">
              <a:buFont typeface="Arial" panose="020B0604020202020204" pitchFamily="34" charset="0"/>
              <a:buChar char="•"/>
            </a:pPr>
            <a:r>
              <a:rPr lang="el-GR" sz="2400" dirty="0"/>
              <a:t>Το έργο του έμεινε ανολοκλήρωτο για λόγους τεχνικούς  (αν και στηρίχθηκε από την Βρετανική κυβέρνηση</a:t>
            </a:r>
            <a:r>
              <a:rPr lang="el-GR" sz="2400" dirty="0" smtClean="0"/>
              <a:t>).</a:t>
            </a:r>
            <a:endParaRPr 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11 </a:t>
            </a:r>
            <a:r>
              <a:rPr lang="el-GR" dirty="0"/>
              <a:t>από </a:t>
            </a:r>
            <a:r>
              <a:rPr lang="en-US" dirty="0"/>
              <a:t>29</a:t>
            </a:r>
            <a:r>
              <a:rPr lang="el-GR" dirty="0" smtClean="0"/>
              <a:t>)</a:t>
            </a:r>
            <a:endParaRPr lang="el-GR" dirty="0"/>
          </a:p>
        </p:txBody>
      </p:sp>
      <p:sp>
        <p:nvSpPr>
          <p:cNvPr id="6" name="2 - Θέση περιεχομένου"/>
          <p:cNvSpPr>
            <a:spLocks noGrp="1"/>
          </p:cNvSpPr>
          <p:nvPr>
            <p:ph sz="quarter" idx="1"/>
          </p:nvPr>
        </p:nvSpPr>
        <p:spPr>
          <a:xfrm>
            <a:off x="612648" y="1600200"/>
            <a:ext cx="8153400" cy="4277072"/>
          </a:xfrm>
        </p:spPr>
        <p:txBody>
          <a:bodyPr>
            <a:noAutofit/>
          </a:bodyPr>
          <a:lstStyle/>
          <a:p>
            <a:r>
              <a:rPr lang="el-GR" sz="2400" dirty="0"/>
              <a:t>Η ιδέα ήταν η κατασκευή της αναλυτικής μηχανής που θα μπορούσε να εκτελεί ένα ευρύ φάσμα υπολογισμών με βάση τις οδηγίες του </a:t>
            </a:r>
            <a:r>
              <a:rPr lang="el-GR" sz="2400" dirty="0" smtClean="0"/>
              <a:t>χειριστή.</a:t>
            </a:r>
            <a:endParaRPr lang="el-GR" sz="2400" dirty="0"/>
          </a:p>
          <a:p>
            <a:r>
              <a:rPr lang="el-GR" sz="2400" dirty="0"/>
              <a:t>Η περιγραφή </a:t>
            </a:r>
            <a:r>
              <a:rPr lang="el-GR" sz="2400" dirty="0" smtClean="0"/>
              <a:t>περιλάμβανε:</a:t>
            </a:r>
            <a:endParaRPr lang="el-GR" sz="2400" dirty="0"/>
          </a:p>
          <a:p>
            <a:pPr lvl="1"/>
            <a:r>
              <a:rPr lang="el-GR" dirty="0"/>
              <a:t>Μονάδα </a:t>
            </a:r>
            <a:r>
              <a:rPr lang="el-GR" dirty="0" smtClean="0"/>
              <a:t>επεξεργασίας,</a:t>
            </a:r>
            <a:endParaRPr lang="el-GR" dirty="0"/>
          </a:p>
          <a:p>
            <a:pPr lvl="1"/>
            <a:r>
              <a:rPr lang="el-GR" dirty="0" smtClean="0"/>
              <a:t>Μνήμη,</a:t>
            </a:r>
            <a:endParaRPr lang="el-GR" dirty="0"/>
          </a:p>
          <a:p>
            <a:pPr lvl="1"/>
            <a:r>
              <a:rPr lang="el-GR" dirty="0"/>
              <a:t>Είσοδο και </a:t>
            </a:r>
          </a:p>
          <a:p>
            <a:pPr lvl="1"/>
            <a:r>
              <a:rPr lang="el-GR" dirty="0" smtClean="0"/>
              <a:t>Έξοδο,</a:t>
            </a:r>
            <a:endParaRPr lang="el-GR" dirty="0"/>
          </a:p>
          <a:p>
            <a:pPr marL="457200" lvl="1" indent="0">
              <a:buNone/>
            </a:pPr>
            <a:endParaRPr lang="el-GR" dirty="0" smtClean="0"/>
          </a:p>
          <a:p>
            <a:pPr marL="457200" lvl="1" indent="0">
              <a:buNone/>
            </a:pPr>
            <a:r>
              <a:rPr lang="el-GR" dirty="0" smtClean="0"/>
              <a:t>Είναι </a:t>
            </a:r>
            <a:r>
              <a:rPr lang="el-GR" dirty="0"/>
              <a:t>ο Πατέρας των </a:t>
            </a:r>
            <a:r>
              <a:rPr lang="el-GR" dirty="0" smtClean="0"/>
              <a:t>Υπολογιστών. </a:t>
            </a:r>
            <a:endParaRPr lang="el-GR"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12 </a:t>
            </a:r>
            <a:r>
              <a:rPr lang="el-GR" dirty="0"/>
              <a:t>από </a:t>
            </a:r>
            <a:r>
              <a:rPr lang="en-US" dirty="0"/>
              <a:t>29</a:t>
            </a:r>
            <a:r>
              <a:rPr lang="el-GR" dirty="0" smtClean="0"/>
              <a:t>)</a:t>
            </a:r>
            <a:endParaRPr lang="el-GR" dirty="0"/>
          </a:p>
        </p:txBody>
      </p:sp>
      <p:sp>
        <p:nvSpPr>
          <p:cNvPr id="6" name="2 - Θέση περιεχομένου" descr="."/>
          <p:cNvSpPr>
            <a:spLocks noGrp="1"/>
          </p:cNvSpPr>
          <p:nvPr>
            <p:ph sz="quarter" idx="1"/>
          </p:nvPr>
        </p:nvSpPr>
        <p:spPr>
          <a:xfrm>
            <a:off x="612648" y="1340768"/>
            <a:ext cx="8153400" cy="1180728"/>
          </a:xfrm>
        </p:spPr>
        <p:txBody>
          <a:bodyPr>
            <a:noAutofit/>
          </a:bodyPr>
          <a:lstStyle/>
          <a:p>
            <a:pPr marL="0" indent="0">
              <a:buNone/>
            </a:pPr>
            <a:r>
              <a:rPr lang="el-GR" sz="2400" dirty="0"/>
              <a:t>Η μηχανή του </a:t>
            </a:r>
            <a:r>
              <a:rPr lang="el-GR" sz="2400" dirty="0" err="1"/>
              <a:t>Μπάμπατζ</a:t>
            </a:r>
            <a:r>
              <a:rPr lang="el-GR" sz="2400" dirty="0"/>
              <a:t>  και απεικόνιση της </a:t>
            </a:r>
            <a:r>
              <a:rPr lang="el-GR" sz="2400" dirty="0" smtClean="0"/>
              <a:t>πρώτης </a:t>
            </a:r>
            <a:r>
              <a:rPr lang="el-GR" sz="2400" dirty="0"/>
              <a:t>«Μηχανής Διαφορών» του </a:t>
            </a:r>
            <a:r>
              <a:rPr lang="el-GR" sz="2400" dirty="0" err="1"/>
              <a:t>Μπάμπατζ</a:t>
            </a:r>
            <a:r>
              <a:rPr lang="el-GR" sz="2400" dirty="0"/>
              <a:t> σε ξυλογραφία του 1833, </a:t>
            </a:r>
            <a:r>
              <a:rPr lang="el-GR" sz="2400" dirty="0" smtClean="0"/>
              <a:t>η </a:t>
            </a:r>
            <a:r>
              <a:rPr lang="el-GR" sz="2400" dirty="0"/>
              <a:t>οποία βρίσκεται στο Μουσείο του </a:t>
            </a:r>
            <a:r>
              <a:rPr lang="el-GR" sz="2400" dirty="0" err="1"/>
              <a:t>King's</a:t>
            </a:r>
            <a:r>
              <a:rPr lang="el-GR" sz="2400" dirty="0"/>
              <a:t> </a:t>
            </a:r>
            <a:r>
              <a:rPr lang="el-GR" sz="2400" dirty="0" err="1" smtClean="0"/>
              <a:t>College</a:t>
            </a:r>
            <a:r>
              <a:rPr lang="el-GR" sz="2400" dirty="0" smtClean="0"/>
              <a:t>.</a:t>
            </a:r>
            <a:endParaRPr lang="el-GR" sz="2400" dirty="0"/>
          </a:p>
        </p:txBody>
      </p:sp>
      <p:pic>
        <p:nvPicPr>
          <p:cNvPr id="8" name="Picture 4" descr="Εικόνα 2, Η μηχανή του Μπάμπατζ."/>
          <p:cNvPicPr>
            <a:picLocks noChangeAspect="1" noChangeArrowheads="1"/>
          </p:cNvPicPr>
          <p:nvPr/>
        </p:nvPicPr>
        <p:blipFill>
          <a:blip r:embed="rId4" cstate="print"/>
          <a:srcRect/>
          <a:stretch>
            <a:fillRect/>
          </a:stretch>
        </p:blipFill>
        <p:spPr>
          <a:xfrm>
            <a:off x="5280801" y="2780928"/>
            <a:ext cx="2603567" cy="3238499"/>
          </a:xfrm>
          <a:prstGeom prst="rect">
            <a:avLst/>
          </a:prstGeom>
          <a:noFill/>
        </p:spPr>
      </p:pic>
      <p:pic>
        <p:nvPicPr>
          <p:cNvPr id="12" name="Picture 5" descr="Εικόνα 1, απεικόνιση της πρώτης «Μηχανής Διαφορών» του Μπάμπατζ σε ξυλογραφία του 1833, η οποία βρίσκεται στο Μουσείο του King's College.&#10;"/>
          <p:cNvPicPr>
            <a:picLocks noChangeAspect="1" noChangeArrowheads="1"/>
          </p:cNvPicPr>
          <p:nvPr/>
        </p:nvPicPr>
        <p:blipFill>
          <a:blip r:embed="rId5" cstate="print"/>
          <a:srcRect/>
          <a:stretch>
            <a:fillRect/>
          </a:stretch>
        </p:blipFill>
        <p:spPr bwMode="auto">
          <a:xfrm>
            <a:off x="1331640" y="3025502"/>
            <a:ext cx="3239131" cy="2563738"/>
          </a:xfrm>
          <a:prstGeom prst="rect">
            <a:avLst/>
          </a:prstGeom>
          <a:noFill/>
          <a:ln w="9525">
            <a:noFill/>
            <a:miter lim="800000"/>
            <a:headEnd/>
            <a:tailEnd/>
          </a:ln>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108504" cy="137817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t>Ιστορική εξέλιξη (</a:t>
            </a:r>
            <a:r>
              <a:rPr lang="el-GR" dirty="0" smtClean="0"/>
              <a:t>13 </a:t>
            </a:r>
            <a:r>
              <a:rPr lang="el-GR" dirty="0"/>
              <a:t>από </a:t>
            </a:r>
            <a:r>
              <a:rPr lang="en-US" dirty="0"/>
              <a:t>29</a:t>
            </a:r>
            <a:r>
              <a:rPr lang="el-GR" dirty="0" smtClean="0"/>
              <a:t>)</a:t>
            </a:r>
            <a:endParaRPr lang="el-GR" dirty="0"/>
          </a:p>
        </p:txBody>
      </p:sp>
      <p:sp>
        <p:nvSpPr>
          <p:cNvPr id="9" name="Rectangle 2" descr="Lady Ada Augusta.&#10;Ο άνθρωπος που βοήθησε στο να παραμείνει γνωστό το έργο του Μπάμπατζ και πιο συγκεκριμένα η Αναλυτική Μηχανή ήταν η Άντα, Κόμισσα του Λόβλις, η οποία θεωρείται ως η πρώτη προγραμματίστρια υπολογιστών.&#10;Δεν υλοποιήθηκε ποτέ.&#10;Augusta Ada King, Κόμησσα του Λόβλεϊς  ( πατρικό Αυγούστα Άντα Μπάιρον).&#10;Ήταν κόρη του φιλέλληνα Λόρδου Βύρωνα. &#10; Η Άντα Λάβλεϊς‎ (Ada Lovelace) τα κατέγραψε τα σχέδια του Μπαμπατζ και τα επεξεργάστηκε.&#10;&#10;"/>
          <p:cNvSpPr txBox="1">
            <a:spLocks noChangeArrowheads="1"/>
          </p:cNvSpPr>
          <p:nvPr>
            <p:custDataLst>
              <p:tags r:id="rId2"/>
            </p:custDataLst>
          </p:nvPr>
        </p:nvSpPr>
        <p:spPr>
          <a:xfrm>
            <a:off x="467544" y="1340768"/>
            <a:ext cx="8208912" cy="4680520"/>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400" dirty="0"/>
              <a:t>Lady Ada </a:t>
            </a:r>
            <a:r>
              <a:rPr lang="en-US" sz="2400" dirty="0" smtClean="0"/>
              <a:t>Augusta</a:t>
            </a:r>
            <a:r>
              <a:rPr lang="el-GR" sz="2400" dirty="0" smtClean="0"/>
              <a:t>.</a:t>
            </a:r>
          </a:p>
          <a:p>
            <a:r>
              <a:rPr lang="el-GR" sz="2400" dirty="0"/>
              <a:t>Ο άνθρωπος που βοήθησε στο να παραμείνει γνωστό το έργο του </a:t>
            </a:r>
            <a:r>
              <a:rPr lang="el-GR" sz="2400" dirty="0" err="1"/>
              <a:t>Μπάμπατζ</a:t>
            </a:r>
            <a:r>
              <a:rPr lang="el-GR" sz="2400" dirty="0"/>
              <a:t> και πιο συγκεκριμένα η Αναλυτική Μηχανή ήταν η </a:t>
            </a:r>
            <a:r>
              <a:rPr lang="el-GR" sz="2400" dirty="0" err="1"/>
              <a:t>Άντα</a:t>
            </a:r>
            <a:r>
              <a:rPr lang="el-GR" sz="2400" dirty="0"/>
              <a:t>, Κόμισσα του </a:t>
            </a:r>
            <a:r>
              <a:rPr lang="el-GR" sz="2400" dirty="0" err="1"/>
              <a:t>Λόβλις</a:t>
            </a:r>
            <a:r>
              <a:rPr lang="el-GR" sz="2400" dirty="0"/>
              <a:t>, η οποία θεωρείται ως η πρώτη προγραμματίστρια </a:t>
            </a:r>
            <a:r>
              <a:rPr lang="el-GR" sz="2400" dirty="0" smtClean="0"/>
              <a:t>υπολογιστών.</a:t>
            </a:r>
            <a:endParaRPr lang="en-US" sz="2400" dirty="0"/>
          </a:p>
          <a:p>
            <a:r>
              <a:rPr lang="el-GR" sz="2400" dirty="0"/>
              <a:t>Δεν υλοποιήθηκε </a:t>
            </a:r>
            <a:r>
              <a:rPr lang="el-GR" sz="2400" dirty="0" smtClean="0"/>
              <a:t>ποτέ.</a:t>
            </a:r>
          </a:p>
          <a:p>
            <a:pPr>
              <a:lnSpc>
                <a:spcPct val="80000"/>
              </a:lnSpc>
            </a:pPr>
            <a:r>
              <a:rPr lang="en-US" sz="2400" dirty="0"/>
              <a:t>Augusta Ada King</a:t>
            </a:r>
            <a:r>
              <a:rPr lang="el-GR" sz="2400" dirty="0"/>
              <a:t>, </a:t>
            </a:r>
            <a:r>
              <a:rPr lang="el-GR" sz="2400" dirty="0" err="1"/>
              <a:t>Κόμησσα</a:t>
            </a:r>
            <a:r>
              <a:rPr lang="el-GR" sz="2400" dirty="0"/>
              <a:t> του </a:t>
            </a:r>
            <a:r>
              <a:rPr lang="el-GR" sz="2400" dirty="0" err="1"/>
              <a:t>Λόβλεϊς</a:t>
            </a:r>
            <a:r>
              <a:rPr lang="el-GR" sz="2400" dirty="0"/>
              <a:t>  ( πατρικό Αυγούστα </a:t>
            </a:r>
            <a:r>
              <a:rPr lang="el-GR" sz="2400" dirty="0" err="1"/>
              <a:t>Άντα</a:t>
            </a:r>
            <a:r>
              <a:rPr lang="el-GR" sz="2400" dirty="0"/>
              <a:t> Μπάιρον</a:t>
            </a:r>
            <a:r>
              <a:rPr lang="el-GR" sz="2400" dirty="0" smtClean="0"/>
              <a:t>).</a:t>
            </a:r>
            <a:endParaRPr lang="el-GR" sz="2400" dirty="0"/>
          </a:p>
          <a:p>
            <a:pPr>
              <a:lnSpc>
                <a:spcPct val="80000"/>
              </a:lnSpc>
            </a:pPr>
            <a:r>
              <a:rPr lang="el-GR" sz="2400" dirty="0"/>
              <a:t>Ήταν κόρη του φιλέλληνα Λόρδου </a:t>
            </a:r>
            <a:r>
              <a:rPr lang="el-GR" sz="2400" dirty="0" smtClean="0"/>
              <a:t>Βύρωνα. </a:t>
            </a:r>
            <a:endParaRPr lang="el-GR" sz="2400" dirty="0"/>
          </a:p>
          <a:p>
            <a:pPr>
              <a:lnSpc>
                <a:spcPct val="80000"/>
              </a:lnSpc>
            </a:pPr>
            <a:r>
              <a:rPr lang="el-GR" sz="2400" dirty="0"/>
              <a:t> Η </a:t>
            </a:r>
            <a:r>
              <a:rPr lang="el-GR" sz="2400" dirty="0" err="1">
                <a:hlinkClick r:id="rId5" tooltip="Άντα Λάβλεϊς"/>
              </a:rPr>
              <a:t>Άντα</a:t>
            </a:r>
            <a:r>
              <a:rPr lang="el-GR" sz="2400" dirty="0">
                <a:hlinkClick r:id="rId5" tooltip="Άντα Λάβλεϊς"/>
              </a:rPr>
              <a:t> </a:t>
            </a:r>
            <a:r>
              <a:rPr lang="el-GR" sz="2400" dirty="0" err="1">
                <a:hlinkClick r:id="rId5" tooltip="Άντα Λάβλεϊς"/>
              </a:rPr>
              <a:t>Λάβλεϊς‎</a:t>
            </a:r>
            <a:r>
              <a:rPr lang="el-GR" sz="2400" dirty="0"/>
              <a:t> (</a:t>
            </a:r>
            <a:r>
              <a:rPr lang="el-GR" sz="2400" dirty="0" err="1"/>
              <a:t>Ada</a:t>
            </a:r>
            <a:r>
              <a:rPr lang="el-GR" sz="2400" dirty="0"/>
              <a:t> </a:t>
            </a:r>
            <a:r>
              <a:rPr lang="el-GR" sz="2400" dirty="0" err="1"/>
              <a:t>Lovelace</a:t>
            </a:r>
            <a:r>
              <a:rPr lang="el-GR" sz="2400" dirty="0"/>
              <a:t>) τα κατέγραψε τα σχέδια του </a:t>
            </a:r>
            <a:r>
              <a:rPr lang="el-GR" sz="2400" dirty="0" err="1"/>
              <a:t>Μπαμπατζ</a:t>
            </a:r>
            <a:r>
              <a:rPr lang="el-GR" sz="2400" dirty="0"/>
              <a:t> και τα </a:t>
            </a:r>
            <a:r>
              <a:rPr lang="el-GR" sz="2400" dirty="0" smtClean="0"/>
              <a:t>επεξεργάστηκε.</a:t>
            </a:r>
            <a:endParaRPr lang="el-GR" sz="2400" dirty="0"/>
          </a:p>
          <a:p>
            <a:pPr>
              <a:buNone/>
            </a:pP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260475"/>
          </a:xfrm>
        </p:spPr>
        <p:txBody>
          <a:bodyPr>
            <a:normAutofit/>
          </a:bodyPr>
          <a:lstStyle/>
          <a:p>
            <a:r>
              <a:rPr lang="el-GR" dirty="0"/>
              <a:t>Ιστορική εξέλιξη (</a:t>
            </a:r>
            <a:r>
              <a:rPr lang="el-GR" dirty="0" smtClean="0"/>
              <a:t>14 </a:t>
            </a:r>
            <a:r>
              <a:rPr lang="el-GR" dirty="0"/>
              <a:t>από </a:t>
            </a:r>
            <a:r>
              <a:rPr lang="en-US" dirty="0"/>
              <a:t>29</a:t>
            </a:r>
            <a:r>
              <a:rPr lang="el-GR" dirty="0" smtClean="0"/>
              <a:t>)</a:t>
            </a:r>
            <a:endParaRPr lang="en-US" dirty="0"/>
          </a:p>
        </p:txBody>
      </p:sp>
      <p:sp>
        <p:nvSpPr>
          <p:cNvPr id="2" name="Ορθογώνιο 1" descr="Γλώσσα Προγραμματισμού ADA,&#10;Η ζωή της ήταν σύντομη (έζησε μόνο 37 έτη),&#10;Ήταν η πρώτη προγραμματίστρια,&#10;Διάτρητες κάρτες.&#10;"/>
          <p:cNvSpPr/>
          <p:nvPr/>
        </p:nvSpPr>
        <p:spPr>
          <a:xfrm>
            <a:off x="467544" y="1912764"/>
            <a:ext cx="8208912" cy="2308324"/>
          </a:xfrm>
          <a:prstGeom prst="rect">
            <a:avLst/>
          </a:prstGeom>
        </p:spPr>
        <p:txBody>
          <a:bodyPr wrap="square">
            <a:spAutoFit/>
          </a:bodyPr>
          <a:lstStyle/>
          <a:p>
            <a:pPr marL="342900" indent="-342900">
              <a:lnSpc>
                <a:spcPct val="150000"/>
              </a:lnSpc>
              <a:buFont typeface="Arial" panose="020B0604020202020204" pitchFamily="34" charset="0"/>
              <a:buChar char="•"/>
            </a:pPr>
            <a:r>
              <a:rPr lang="el-GR" sz="2400" dirty="0"/>
              <a:t>Γλώσσα Προγραμματισμού </a:t>
            </a:r>
            <a:r>
              <a:rPr lang="el-GR" sz="2400" dirty="0" smtClean="0"/>
              <a:t>ADA,</a:t>
            </a:r>
            <a:endParaRPr lang="el-GR" sz="2400" dirty="0"/>
          </a:p>
          <a:p>
            <a:pPr marL="342900" indent="-342900">
              <a:lnSpc>
                <a:spcPct val="150000"/>
              </a:lnSpc>
              <a:buFont typeface="Arial" panose="020B0604020202020204" pitchFamily="34" charset="0"/>
              <a:buChar char="•"/>
            </a:pPr>
            <a:r>
              <a:rPr lang="el-GR" sz="2400" dirty="0"/>
              <a:t>Η ζωή της ήταν σύντομη (έζησε μόνο 37 έτη</a:t>
            </a:r>
            <a:r>
              <a:rPr lang="el-GR" sz="2400" dirty="0" smtClean="0"/>
              <a:t>),</a:t>
            </a:r>
            <a:endParaRPr lang="el-GR" sz="2400" dirty="0"/>
          </a:p>
          <a:p>
            <a:pPr marL="342900" indent="-342900">
              <a:lnSpc>
                <a:spcPct val="150000"/>
              </a:lnSpc>
              <a:buFont typeface="Arial" panose="020B0604020202020204" pitchFamily="34" charset="0"/>
              <a:buChar char="•"/>
            </a:pPr>
            <a:r>
              <a:rPr lang="el-GR" sz="2400" dirty="0"/>
              <a:t>Ήταν η πρώτη </a:t>
            </a:r>
            <a:r>
              <a:rPr lang="el-GR" sz="2400" dirty="0" smtClean="0"/>
              <a:t>προγραμματίστρια,</a:t>
            </a:r>
            <a:endParaRPr lang="el-GR" sz="2400" dirty="0"/>
          </a:p>
          <a:p>
            <a:pPr marL="342900" indent="-342900">
              <a:lnSpc>
                <a:spcPct val="150000"/>
              </a:lnSpc>
              <a:buFont typeface="Arial" panose="020B0604020202020204" pitchFamily="34" charset="0"/>
              <a:buChar char="•"/>
            </a:pPr>
            <a:r>
              <a:rPr lang="el-GR" sz="2400" dirty="0"/>
              <a:t>Διάτρητες </a:t>
            </a:r>
            <a:r>
              <a:rPr lang="el-GR" sz="2400" dirty="0" smtClean="0"/>
              <a:t>κάρτες.</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Ιστορική εξέλιξη (</a:t>
            </a:r>
            <a:r>
              <a:rPr lang="el-GR" dirty="0" smtClean="0"/>
              <a:t>15 </a:t>
            </a:r>
            <a:r>
              <a:rPr lang="el-GR" dirty="0"/>
              <a:t>από </a:t>
            </a:r>
            <a:r>
              <a:rPr lang="en-US" dirty="0"/>
              <a:t>29</a:t>
            </a:r>
            <a:r>
              <a:rPr lang="el-GR" dirty="0" smtClean="0"/>
              <a:t>)</a:t>
            </a:r>
            <a:endParaRPr lang="el-GR" dirty="0"/>
          </a:p>
        </p:txBody>
      </p:sp>
      <p:sp>
        <p:nvSpPr>
          <p:cNvPr id="9" name="9 - TextBox" descr="."/>
          <p:cNvSpPr txBox="1"/>
          <p:nvPr/>
        </p:nvSpPr>
        <p:spPr>
          <a:xfrm>
            <a:off x="611560" y="1412776"/>
            <a:ext cx="3312368" cy="461665"/>
          </a:xfrm>
          <a:prstGeom prst="rect">
            <a:avLst/>
          </a:prstGeom>
          <a:noFill/>
        </p:spPr>
        <p:txBody>
          <a:bodyPr wrap="square" rtlCol="0">
            <a:spAutoFit/>
          </a:bodyPr>
          <a:lstStyle/>
          <a:p>
            <a:r>
              <a:rPr lang="el-GR" sz="2400" dirty="0" smtClean="0"/>
              <a:t>Διάτρητη κάρτα </a:t>
            </a:r>
            <a:r>
              <a:rPr lang="el-GR" sz="2400" dirty="0" err="1" smtClean="0"/>
              <a:t>Χόλεριθ</a:t>
            </a:r>
            <a:r>
              <a:rPr lang="el-GR" sz="2400" dirty="0" smtClean="0"/>
              <a:t>.</a:t>
            </a:r>
            <a:endParaRPr lang="el-GR" sz="2400" dirty="0"/>
          </a:p>
        </p:txBody>
      </p:sp>
      <p:pic>
        <p:nvPicPr>
          <p:cNvPr id="10" name="Picture 14" descr="Εικόνα, Διάτρητη κάρτα Χόλεριθ.&#10;"/>
          <p:cNvPicPr>
            <a:picLocks noChangeAspect="1" noChangeArrowheads="1"/>
          </p:cNvPicPr>
          <p:nvPr/>
        </p:nvPicPr>
        <p:blipFill>
          <a:blip r:embed="rId3" cstate="print"/>
          <a:srcRect/>
          <a:stretch>
            <a:fillRect/>
          </a:stretch>
        </p:blipFill>
        <p:spPr bwMode="auto">
          <a:xfrm>
            <a:off x="404787" y="2589460"/>
            <a:ext cx="4113462" cy="1883867"/>
          </a:xfrm>
          <a:prstGeom prst="rect">
            <a:avLst/>
          </a:prstGeom>
          <a:noFill/>
        </p:spPr>
      </p:pic>
      <p:pic>
        <p:nvPicPr>
          <p:cNvPr id="8" name="Picture 12" descr="."/>
          <p:cNvPicPr>
            <a:picLocks noChangeAspect="1" noChangeArrowheads="1"/>
          </p:cNvPicPr>
          <p:nvPr/>
        </p:nvPicPr>
        <p:blipFill>
          <a:blip r:embed="rId4" cstate="print"/>
          <a:srcRect/>
          <a:stretch>
            <a:fillRect/>
          </a:stretch>
        </p:blipFill>
        <p:spPr bwMode="auto">
          <a:xfrm>
            <a:off x="4680520" y="3789040"/>
            <a:ext cx="3707904" cy="2106764"/>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dirty="0"/>
              <a:t>Ιστορική εξέλιξη (</a:t>
            </a:r>
            <a:r>
              <a:rPr lang="el-GR" dirty="0" smtClean="0"/>
              <a:t>16 </a:t>
            </a:r>
            <a:r>
              <a:rPr lang="el-GR" dirty="0"/>
              <a:t>από </a:t>
            </a:r>
            <a:r>
              <a:rPr lang="en-US" dirty="0"/>
              <a:t>29</a:t>
            </a:r>
            <a:r>
              <a:rPr lang="el-GR" dirty="0" smtClean="0"/>
              <a:t>)</a:t>
            </a:r>
            <a:endParaRPr lang="el-GR" dirty="0"/>
          </a:p>
        </p:txBody>
      </p:sp>
      <p:sp>
        <p:nvSpPr>
          <p:cNvPr id="4" name="Ορθογώνιο 3" descr="H μηχανή του Χόλεριθ, 1889.&#10;Στα τέλη του 19ου αιώνα η Κυβέρνηση των Η.Π.Α. αποφάσισε να κάνει μια απογραφή του πληθυσμού της χώρας,&#10;Διαγωνισμός για τη δημιουργία μιας μηχανής που θα διευκόλυνε την επεξεργασία και καταγραφή των στοιχείων που θα συγκεντρώνονταν από την απογραφή.&#10;Ο Χέρμαν Χόλεριθ (Herman Hollerith) κατασκεύασε για το διαγωνισμό μια μηχανή.&#10;η απογραφή έγινε μέσα σε έξι βδομάδες.&#10;Ο Χέρμαν Χόλεριθ σκέφθηκε να χρησιμοποιήσει χάρτινες διάτρητες κάρτες, με διατρήσεις που να συμβολίζουν γράμματα και αριθμούς, για να επιτύχει μικρότερους χρόνους επεξεργασίας της κρατικής απογραφής των Η.Π.Α., με μεγάλη επιτυχία.&#10;"/>
          <p:cNvSpPr/>
          <p:nvPr>
            <p:custDataLst>
              <p:tags r:id="rId2"/>
            </p:custDataLst>
          </p:nvPr>
        </p:nvSpPr>
        <p:spPr>
          <a:xfrm>
            <a:off x="467545" y="1279090"/>
            <a:ext cx="8208912" cy="4598182"/>
          </a:xfrm>
          <a:prstGeom prst="rect">
            <a:avLst/>
          </a:prstGeom>
        </p:spPr>
        <p:txBody>
          <a:bodyPr wrap="square">
            <a:spAutoFit/>
          </a:bodyPr>
          <a:lstStyle/>
          <a:p>
            <a:r>
              <a:rPr lang="el-GR" sz="2400" dirty="0"/>
              <a:t>H μηχανή του </a:t>
            </a:r>
            <a:r>
              <a:rPr lang="el-GR" sz="2400" dirty="0" err="1"/>
              <a:t>Χόλεριθ</a:t>
            </a:r>
            <a:r>
              <a:rPr lang="el-GR" sz="2400" dirty="0"/>
              <a:t>, </a:t>
            </a:r>
            <a:r>
              <a:rPr lang="el-GR" sz="2400" dirty="0" smtClean="0"/>
              <a:t>1889.</a:t>
            </a:r>
          </a:p>
          <a:p>
            <a:pPr marL="342900" indent="-342900">
              <a:lnSpc>
                <a:spcPct val="80000"/>
              </a:lnSpc>
              <a:buFont typeface="Arial" panose="020B0604020202020204" pitchFamily="34" charset="0"/>
              <a:buChar char="•"/>
            </a:pPr>
            <a:r>
              <a:rPr lang="el-GR" sz="2400" dirty="0"/>
              <a:t>Στα τέλη του 19ου αιώνα η Κυβέρνηση των Η.Π.Α. αποφάσισε να κάνει μια απογραφή του πληθυσμού της </a:t>
            </a:r>
            <a:r>
              <a:rPr lang="el-GR" sz="2400" dirty="0" smtClean="0"/>
              <a:t>χώρας,</a:t>
            </a:r>
            <a:endParaRPr lang="el-GR" sz="2400" dirty="0"/>
          </a:p>
          <a:p>
            <a:pPr marL="342900" indent="-342900">
              <a:lnSpc>
                <a:spcPct val="80000"/>
              </a:lnSpc>
              <a:buFont typeface="Arial" panose="020B0604020202020204" pitchFamily="34" charset="0"/>
              <a:buChar char="•"/>
            </a:pPr>
            <a:r>
              <a:rPr lang="el-GR" sz="2400" dirty="0"/>
              <a:t>Διαγωνισμός για τη δημιουργία μιας μηχανής που θα διευκόλυνε την επεξεργασία και καταγραφή των στοιχείων που θα συγκεντρώνονταν από την </a:t>
            </a:r>
            <a:r>
              <a:rPr lang="el-GR" sz="2400" dirty="0" smtClean="0"/>
              <a:t>απογραφή.</a:t>
            </a:r>
            <a:endParaRPr lang="el-GR" sz="2400" dirty="0"/>
          </a:p>
          <a:p>
            <a:pPr marL="342900" indent="-342900">
              <a:lnSpc>
                <a:spcPct val="80000"/>
              </a:lnSpc>
              <a:buFont typeface="Arial" panose="020B0604020202020204" pitchFamily="34" charset="0"/>
              <a:buChar char="•"/>
            </a:pPr>
            <a:r>
              <a:rPr lang="el-GR" sz="2400" dirty="0"/>
              <a:t>Ο Χέρμαν </a:t>
            </a:r>
            <a:r>
              <a:rPr lang="el-GR" sz="2400" dirty="0" err="1"/>
              <a:t>Χόλεριθ</a:t>
            </a:r>
            <a:r>
              <a:rPr lang="el-GR" sz="2400" dirty="0"/>
              <a:t> (</a:t>
            </a:r>
            <a:r>
              <a:rPr lang="el-GR" sz="2400" dirty="0" err="1"/>
              <a:t>Herman</a:t>
            </a:r>
            <a:r>
              <a:rPr lang="el-GR" sz="2400" dirty="0"/>
              <a:t> </a:t>
            </a:r>
            <a:r>
              <a:rPr lang="el-GR" sz="2400" dirty="0" err="1"/>
              <a:t>Hollerith</a:t>
            </a:r>
            <a:r>
              <a:rPr lang="el-GR" sz="2400" dirty="0"/>
              <a:t>) κατασκεύασε για το διαγωνισμό μια </a:t>
            </a:r>
            <a:r>
              <a:rPr lang="el-GR" sz="2400" dirty="0" smtClean="0"/>
              <a:t>μηχανή.</a:t>
            </a:r>
            <a:endParaRPr lang="el-GR" sz="2400" dirty="0"/>
          </a:p>
          <a:p>
            <a:pPr marL="342900" indent="-342900">
              <a:lnSpc>
                <a:spcPct val="80000"/>
              </a:lnSpc>
              <a:buFont typeface="Arial" panose="020B0604020202020204" pitchFamily="34" charset="0"/>
              <a:buChar char="•"/>
            </a:pPr>
            <a:r>
              <a:rPr lang="el-GR" sz="2400" dirty="0"/>
              <a:t>η απογραφή έγινε μέσα σε έξι </a:t>
            </a:r>
            <a:r>
              <a:rPr lang="el-GR" sz="2400" dirty="0" smtClean="0"/>
              <a:t>βδομάδες.</a:t>
            </a:r>
            <a:endParaRPr lang="el-GR" sz="2400" dirty="0"/>
          </a:p>
          <a:p>
            <a:pPr marL="342900" indent="-342900">
              <a:lnSpc>
                <a:spcPct val="80000"/>
              </a:lnSpc>
              <a:buFont typeface="Arial" panose="020B0604020202020204" pitchFamily="34" charset="0"/>
              <a:buChar char="•"/>
            </a:pPr>
            <a:r>
              <a:rPr lang="el-GR" sz="2400" dirty="0"/>
              <a:t>Ο Χέρμαν </a:t>
            </a:r>
            <a:r>
              <a:rPr lang="el-GR" sz="2400" dirty="0" err="1"/>
              <a:t>Χόλεριθ</a:t>
            </a:r>
            <a:r>
              <a:rPr lang="el-GR" sz="2400" dirty="0"/>
              <a:t> σκέφθηκε να χρησιμοποιήσει χάρτινες διάτρητες κάρτες, με διατρήσεις που να συμβολίζουν γράμματα και αριθμούς, για να επιτύχει μικρότερους χρόνους επεξεργασίας της κρατικής απογραφής των Η.Π.Α., με μεγάλη </a:t>
            </a:r>
            <a:r>
              <a:rPr lang="el-GR" sz="2400" dirty="0" smtClean="0"/>
              <a:t>επιτυχία</a:t>
            </a:r>
            <a:r>
              <a:rPr lang="el-GR" sz="24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80293"/>
            <a:ext cx="9072563" cy="1260475"/>
          </a:xfrm>
        </p:spPr>
        <p:txBody>
          <a:bodyPr>
            <a:noAutofit/>
          </a:bodyPr>
          <a:lstStyle/>
          <a:p>
            <a:r>
              <a:rPr lang="el-GR" dirty="0"/>
              <a:t>Ιστορική εξέλιξη (</a:t>
            </a:r>
            <a:r>
              <a:rPr lang="el-GR" dirty="0" smtClean="0"/>
              <a:t>17 </a:t>
            </a:r>
            <a:r>
              <a:rPr lang="el-GR" dirty="0"/>
              <a:t>από </a:t>
            </a:r>
            <a:r>
              <a:rPr lang="en-US" dirty="0"/>
              <a:t>29</a:t>
            </a:r>
            <a:r>
              <a:rPr lang="el-GR" dirty="0" smtClean="0"/>
              <a:t>)</a:t>
            </a:r>
            <a:endParaRPr lang="el-GR" dirty="0"/>
          </a:p>
        </p:txBody>
      </p:sp>
      <p:sp>
        <p:nvSpPr>
          <p:cNvPr id="8" name="Content Placeholder 2" descr="Η μηχανή αυτή ονομάστηκε Census Tabulator (Ταξινομέας Απογραφής), &#10;το 1896 ίδρυσε την Tabulating Machines Company (TMC) και ήταν η απαρχή για τη δημιουργία της μεγαλύτερης εταιρείας υπολογιστών στον κόσμο, της ΙΒΜ (International Business Machines) (1924).&#10;"/>
          <p:cNvSpPr>
            <a:spLocks noGrp="1"/>
          </p:cNvSpPr>
          <p:nvPr>
            <p:ph idx="4294967295"/>
          </p:nvPr>
        </p:nvSpPr>
        <p:spPr>
          <a:xfrm>
            <a:off x="467545" y="2204864"/>
            <a:ext cx="8280920" cy="2005559"/>
          </a:xfrm>
        </p:spPr>
        <p:txBody>
          <a:bodyPr>
            <a:noAutofit/>
          </a:bodyPr>
          <a:lstStyle/>
          <a:p>
            <a:pPr>
              <a:lnSpc>
                <a:spcPct val="80000"/>
              </a:lnSpc>
            </a:pPr>
            <a:r>
              <a:rPr lang="el-GR" sz="2400" dirty="0"/>
              <a:t>Η μηχανή αυτή ονομάστηκε </a:t>
            </a:r>
            <a:r>
              <a:rPr lang="el-GR" sz="2400" dirty="0" err="1"/>
              <a:t>Census</a:t>
            </a:r>
            <a:r>
              <a:rPr lang="el-GR" sz="2400" dirty="0"/>
              <a:t> </a:t>
            </a:r>
            <a:r>
              <a:rPr lang="el-GR" sz="2400" dirty="0" err="1"/>
              <a:t>Tabulator</a:t>
            </a:r>
            <a:r>
              <a:rPr lang="el-GR" sz="2400" dirty="0"/>
              <a:t> (</a:t>
            </a:r>
            <a:r>
              <a:rPr lang="el-GR" sz="2400" dirty="0" err="1"/>
              <a:t>Ταξινομέας</a:t>
            </a:r>
            <a:r>
              <a:rPr lang="el-GR" sz="2400" dirty="0"/>
              <a:t> Απογραφής</a:t>
            </a:r>
            <a:r>
              <a:rPr lang="el-GR" sz="2400" dirty="0" smtClean="0"/>
              <a:t>), </a:t>
            </a:r>
            <a:endParaRPr lang="el-GR" sz="2400" dirty="0"/>
          </a:p>
          <a:p>
            <a:pPr>
              <a:lnSpc>
                <a:spcPct val="80000"/>
              </a:lnSpc>
            </a:pPr>
            <a:r>
              <a:rPr lang="el-GR" sz="2400" dirty="0"/>
              <a:t>το 1896 ίδρυσε την </a:t>
            </a:r>
            <a:r>
              <a:rPr lang="el-GR" sz="2400" dirty="0" err="1"/>
              <a:t>Tabulating</a:t>
            </a:r>
            <a:r>
              <a:rPr lang="el-GR" sz="2400" dirty="0"/>
              <a:t> </a:t>
            </a:r>
            <a:r>
              <a:rPr lang="el-GR" sz="2400" dirty="0" err="1"/>
              <a:t>Machines</a:t>
            </a:r>
            <a:r>
              <a:rPr lang="el-GR" sz="2400" dirty="0"/>
              <a:t> </a:t>
            </a:r>
            <a:r>
              <a:rPr lang="el-GR" sz="2400" dirty="0" err="1"/>
              <a:t>Company</a:t>
            </a:r>
            <a:r>
              <a:rPr lang="el-GR" sz="2400" dirty="0"/>
              <a:t> (TMC) και ήταν η απαρχή για τη δημιουργία της μεγαλύτερης εταιρείας υπολογιστών στον κόσμο, της ΙΒΜ (</a:t>
            </a:r>
            <a:r>
              <a:rPr lang="el-GR" sz="2400" dirty="0" err="1"/>
              <a:t>International</a:t>
            </a:r>
            <a:r>
              <a:rPr lang="el-GR" sz="2400" dirty="0"/>
              <a:t> </a:t>
            </a:r>
            <a:r>
              <a:rPr lang="el-GR" sz="2400" dirty="0" err="1"/>
              <a:t>Business</a:t>
            </a:r>
            <a:r>
              <a:rPr lang="el-GR" sz="2400" dirty="0"/>
              <a:t> </a:t>
            </a:r>
            <a:r>
              <a:rPr lang="el-GR" sz="2400" dirty="0" err="1"/>
              <a:t>Machines</a:t>
            </a:r>
            <a:r>
              <a:rPr lang="el-GR" sz="2400" dirty="0"/>
              <a:t>) (1924</a:t>
            </a:r>
            <a:r>
              <a:rPr lang="el-GR" sz="2400" dirty="0" smtClean="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18 </a:t>
            </a:r>
            <a:r>
              <a:rPr lang="el-GR" dirty="0"/>
              <a:t>από </a:t>
            </a:r>
            <a:r>
              <a:rPr lang="en-US" dirty="0"/>
              <a:t>29</a:t>
            </a:r>
            <a:r>
              <a:rPr lang="el-GR" dirty="0" smtClean="0"/>
              <a:t>)</a:t>
            </a:r>
            <a:endParaRPr lang="el-GR" dirty="0"/>
          </a:p>
        </p:txBody>
      </p:sp>
      <p:sp>
        <p:nvSpPr>
          <p:cNvPr id="6" name="Rectangle 4"/>
          <p:cNvSpPr txBox="1">
            <a:spLocks noChangeArrowheads="1"/>
          </p:cNvSpPr>
          <p:nvPr/>
        </p:nvSpPr>
        <p:spPr>
          <a:xfrm>
            <a:off x="467545" y="1340768"/>
            <a:ext cx="8280920" cy="20882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l-GR" sz="2400" dirty="0" smtClean="0"/>
              <a:t>Τζωρτζ </a:t>
            </a:r>
            <a:r>
              <a:rPr lang="el-GR" sz="2400" dirty="0" err="1"/>
              <a:t>Μπουλ</a:t>
            </a:r>
            <a:r>
              <a:rPr lang="el-GR" sz="2400" dirty="0"/>
              <a:t> </a:t>
            </a:r>
            <a:r>
              <a:rPr lang="el-GR" sz="2400" dirty="0" smtClean="0"/>
              <a:t>(</a:t>
            </a:r>
            <a:r>
              <a:rPr lang="en-US" sz="2400" dirty="0" smtClean="0"/>
              <a:t>Boole  George</a:t>
            </a:r>
            <a:r>
              <a:rPr lang="el-GR" sz="2400" dirty="0" smtClean="0"/>
              <a:t>).</a:t>
            </a:r>
            <a:endParaRPr lang="el-GR" sz="2400" dirty="0"/>
          </a:p>
          <a:p>
            <a:pPr>
              <a:lnSpc>
                <a:spcPct val="80000"/>
              </a:lnSpc>
            </a:pPr>
            <a:r>
              <a:rPr lang="el-GR" sz="2400" dirty="0"/>
              <a:t>Άγγλος </a:t>
            </a:r>
            <a:r>
              <a:rPr lang="el-GR" sz="2400" dirty="0" smtClean="0"/>
              <a:t>μαθηματικός, </a:t>
            </a:r>
            <a:endParaRPr lang="el-GR" sz="2400" dirty="0"/>
          </a:p>
          <a:p>
            <a:pPr>
              <a:lnSpc>
                <a:spcPct val="80000"/>
              </a:lnSpc>
            </a:pPr>
            <a:r>
              <a:rPr lang="el-GR" sz="2400" dirty="0"/>
              <a:t>Θεμελίωσε την Επιστήμη Της </a:t>
            </a:r>
            <a:r>
              <a:rPr lang="el-GR" sz="2400" dirty="0" smtClean="0"/>
              <a:t>Λογικής,</a:t>
            </a:r>
            <a:endParaRPr lang="el-GR" sz="2400" dirty="0"/>
          </a:p>
          <a:p>
            <a:pPr>
              <a:lnSpc>
                <a:spcPct val="80000"/>
              </a:lnSpc>
            </a:pPr>
            <a:r>
              <a:rPr lang="el-GR" sz="2400" dirty="0"/>
              <a:t>Το έργο του «έρευνα των νόμων της σκέψης» είναι μια πρώτη εισαγωγή στην ιδέα της δυαδικής </a:t>
            </a:r>
            <a:r>
              <a:rPr lang="el-GR" sz="2400" dirty="0" smtClean="0"/>
              <a:t>αρίθμησης.</a:t>
            </a:r>
            <a:endParaRPr lang="el-GR" sz="2400" dirty="0"/>
          </a:p>
        </p:txBody>
      </p:sp>
      <p:pic>
        <p:nvPicPr>
          <p:cNvPr id="8" name="Picture 4" descr="Εικόνα 1, πορτραίτο του George Boole."/>
          <p:cNvPicPr>
            <a:picLocks noChangeAspect="1" noChangeArrowheads="1"/>
          </p:cNvPicPr>
          <p:nvPr/>
        </p:nvPicPr>
        <p:blipFill>
          <a:blip r:embed="rId3" r:link="rId4" cstate="print"/>
          <a:srcRect/>
          <a:stretch>
            <a:fillRect/>
          </a:stretch>
        </p:blipFill>
        <p:spPr bwMode="auto">
          <a:xfrm>
            <a:off x="6732240" y="1052736"/>
            <a:ext cx="1271567" cy="1545307"/>
          </a:xfrm>
          <a:prstGeom prst="rect">
            <a:avLst/>
          </a:prstGeom>
          <a:noFill/>
          <a:ln w="9525">
            <a:noFill/>
            <a:miter lim="800000"/>
            <a:headEnd/>
            <a:tailEnd/>
          </a:ln>
        </p:spPr>
      </p:pic>
      <p:pic>
        <p:nvPicPr>
          <p:cNvPr id="9" name="Picture 6" descr="Εικόνα 2, η μηχανή του Τζωρτζ Μπουλ. "/>
          <p:cNvPicPr>
            <a:picLocks noGrp="1" noChangeAspect="1" noChangeArrowheads="1"/>
          </p:cNvPicPr>
          <p:nvPr>
            <p:ph sz="quarter" idx="1"/>
          </p:nvPr>
        </p:nvPicPr>
        <p:blipFill>
          <a:blip r:embed="rId5" cstate="print"/>
          <a:srcRect/>
          <a:stretch>
            <a:fillRect/>
          </a:stretch>
        </p:blipFill>
        <p:spPr bwMode="auto">
          <a:xfrm>
            <a:off x="611560" y="3426718"/>
            <a:ext cx="3240360" cy="2806611"/>
          </a:xfrm>
          <a:prstGeom prst="rect">
            <a:avLst/>
          </a:prstGeom>
          <a:noFill/>
          <a:ln w="9525">
            <a:noFill/>
            <a:miter lim="800000"/>
            <a:headEnd/>
            <a:tailEnd/>
          </a:ln>
        </p:spPr>
      </p:pic>
      <p:pic>
        <p:nvPicPr>
          <p:cNvPr id="10" name="Picture 8" descr="Εικόνα 3, τμήμα της μηχανής του Τζωρτζ Μπουλ. "/>
          <p:cNvPicPr>
            <a:picLocks noChangeAspect="1" noChangeArrowheads="1"/>
          </p:cNvPicPr>
          <p:nvPr/>
        </p:nvPicPr>
        <p:blipFill>
          <a:blip r:embed="rId6" cstate="print"/>
          <a:srcRect/>
          <a:stretch>
            <a:fillRect/>
          </a:stretch>
        </p:blipFill>
        <p:spPr bwMode="auto">
          <a:xfrm>
            <a:off x="4427984" y="3905999"/>
            <a:ext cx="4104456" cy="1611233"/>
          </a:xfrm>
          <a:prstGeom prst="rect">
            <a:avLst/>
          </a:prstGeom>
          <a:noFill/>
          <a:ln w="9525">
            <a:noFill/>
            <a:miter lim="800000"/>
            <a:headEnd/>
            <a:tailEnd/>
          </a:ln>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19 </a:t>
            </a:r>
            <a:r>
              <a:rPr lang="el-GR" dirty="0"/>
              <a:t>από </a:t>
            </a:r>
            <a:r>
              <a:rPr lang="en-US" dirty="0"/>
              <a:t>29</a:t>
            </a:r>
            <a:r>
              <a:rPr lang="el-GR" dirty="0" smtClean="0"/>
              <a:t>)</a:t>
            </a:r>
            <a:endParaRPr lang="el-GR" dirty="0"/>
          </a:p>
        </p:txBody>
      </p:sp>
      <p:sp>
        <p:nvSpPr>
          <p:cNvPr id="6" name="Rectangle 4" descr="John Atanasof.&#10;1940,&#10;Πανεπιστήμιο Αϊοβα,&#10;Με την βοήθεια του σπουδαστή Clifford Berry,&#10;Πρώτος δυαδικός Ηλεκτρονικός υπολογιστής, &#10;Βασιζόταν στην άλγεβρα Boole.&#10;"/>
          <p:cNvSpPr txBox="1">
            <a:spLocks noChangeArrowheads="1"/>
          </p:cNvSpPr>
          <p:nvPr>
            <p:custDataLst>
              <p:tags r:id="rId2"/>
            </p:custDataLst>
          </p:nvPr>
        </p:nvSpPr>
        <p:spPr>
          <a:xfrm>
            <a:off x="467545" y="1844824"/>
            <a:ext cx="8280920" cy="316835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John </a:t>
            </a:r>
            <a:r>
              <a:rPr lang="en-US" sz="2400" dirty="0" err="1" smtClean="0"/>
              <a:t>Atanasof</a:t>
            </a:r>
            <a:r>
              <a:rPr lang="el-GR" sz="2400" dirty="0" smtClean="0"/>
              <a:t>.</a:t>
            </a:r>
          </a:p>
          <a:p>
            <a:r>
              <a:rPr lang="en-US" sz="2400" dirty="0" smtClean="0"/>
              <a:t>1940</a:t>
            </a:r>
            <a:r>
              <a:rPr lang="el-GR" sz="2400" dirty="0" smtClean="0"/>
              <a:t>,</a:t>
            </a:r>
            <a:endParaRPr lang="en-US" sz="2400" dirty="0"/>
          </a:p>
          <a:p>
            <a:r>
              <a:rPr lang="el-GR" sz="2400" dirty="0"/>
              <a:t>Πανεπιστήμιο </a:t>
            </a:r>
            <a:r>
              <a:rPr lang="el-GR" sz="2400" dirty="0" err="1" smtClean="0"/>
              <a:t>Αϊοβα</a:t>
            </a:r>
            <a:r>
              <a:rPr lang="el-GR" sz="2400" dirty="0" smtClean="0"/>
              <a:t>,</a:t>
            </a:r>
            <a:endParaRPr lang="el-GR" sz="2400" dirty="0"/>
          </a:p>
          <a:p>
            <a:r>
              <a:rPr lang="el-GR" sz="2400" dirty="0"/>
              <a:t>Με την βοήθεια του σπουδαστή </a:t>
            </a:r>
            <a:r>
              <a:rPr lang="en-US" sz="2400" dirty="0"/>
              <a:t>Clifford </a:t>
            </a:r>
            <a:r>
              <a:rPr lang="en-US" sz="2400" dirty="0" smtClean="0"/>
              <a:t>Berry</a:t>
            </a:r>
            <a:r>
              <a:rPr lang="el-GR" sz="2400" dirty="0" smtClean="0"/>
              <a:t>,</a:t>
            </a:r>
            <a:endParaRPr lang="en-US" sz="2400" dirty="0"/>
          </a:p>
          <a:p>
            <a:r>
              <a:rPr lang="el-GR" sz="2400" dirty="0"/>
              <a:t>Πρώτος δυαδικός </a:t>
            </a:r>
            <a:r>
              <a:rPr lang="el-GR" sz="2400" dirty="0" smtClean="0"/>
              <a:t>Η/Υ, </a:t>
            </a:r>
            <a:endParaRPr lang="el-GR" sz="2400" dirty="0"/>
          </a:p>
          <a:p>
            <a:r>
              <a:rPr lang="el-GR" sz="2400" dirty="0"/>
              <a:t>Βασιζόταν στην άλγεβρα </a:t>
            </a:r>
            <a:r>
              <a:rPr lang="en-US" sz="2400" dirty="0" smtClean="0"/>
              <a:t>Boole</a:t>
            </a:r>
            <a:r>
              <a:rPr lang="el-GR" sz="2400" dirty="0"/>
              <a:t>.</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(20 </a:t>
            </a:r>
            <a:r>
              <a:rPr lang="el-GR" dirty="0"/>
              <a:t>από </a:t>
            </a:r>
            <a:r>
              <a:rPr lang="en-US" dirty="0"/>
              <a:t>29</a:t>
            </a:r>
            <a:r>
              <a:rPr lang="el-GR" dirty="0" smtClean="0"/>
              <a:t>)</a:t>
            </a:r>
            <a:endParaRPr lang="el-GR" dirty="0"/>
          </a:p>
        </p:txBody>
      </p:sp>
      <p:sp>
        <p:nvSpPr>
          <p:cNvPr id="6" name="Rectangle 4" descr="Konrad Zuse.&#10;Γερμανός μηχανικός,&#10;1941,&#10;Κατασκευάζει τον πρώτο υπολογιστή γενικής χρήσης τον Ζ3,&#10;Λειτουργούσε με οδηγίες από διάτρητη χαρτοταινία και χρησιμοποιούσε το δυαδικό σύστημα,&#10;Είχε μνήμη 64 θέσεων για αριθμούς με 7 δεκαδικά, &#10;4-5 δευτερόλεπτα για κάθε πολλαπλασιασμό. &#10;"/>
          <p:cNvSpPr txBox="1">
            <a:spLocks noChangeArrowheads="1"/>
          </p:cNvSpPr>
          <p:nvPr>
            <p:custDataLst>
              <p:tags r:id="rId2"/>
            </p:custDataLst>
          </p:nvPr>
        </p:nvSpPr>
        <p:spPr>
          <a:xfrm>
            <a:off x="467545" y="1556792"/>
            <a:ext cx="8280920" cy="40770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Konrad </a:t>
            </a:r>
            <a:r>
              <a:rPr lang="en-US" sz="2400" dirty="0" err="1" smtClean="0"/>
              <a:t>Zuse</a:t>
            </a:r>
            <a:r>
              <a:rPr lang="el-GR" sz="2400" dirty="0" smtClean="0"/>
              <a:t>.</a:t>
            </a:r>
          </a:p>
          <a:p>
            <a:r>
              <a:rPr lang="el-GR" sz="2400" dirty="0"/>
              <a:t>Γερμανός </a:t>
            </a:r>
            <a:r>
              <a:rPr lang="el-GR" sz="2400" dirty="0" smtClean="0"/>
              <a:t>μηχανικός,</a:t>
            </a:r>
            <a:endParaRPr lang="en-US" sz="2400" dirty="0"/>
          </a:p>
          <a:p>
            <a:r>
              <a:rPr lang="en-US" sz="2400" dirty="0" smtClean="0"/>
              <a:t>1941</a:t>
            </a:r>
            <a:r>
              <a:rPr lang="el-GR" sz="2400" dirty="0" smtClean="0"/>
              <a:t>,</a:t>
            </a:r>
            <a:endParaRPr lang="el-GR" sz="2400" dirty="0"/>
          </a:p>
          <a:p>
            <a:r>
              <a:rPr lang="el-GR" sz="2400" dirty="0"/>
              <a:t>Κατασκευάζει τον πρώτο υπολογιστή γενικής χρήσης τον </a:t>
            </a:r>
            <a:r>
              <a:rPr lang="el-GR" sz="2400" b="1" dirty="0" smtClean="0"/>
              <a:t>Ζ3,</a:t>
            </a:r>
            <a:endParaRPr lang="el-GR" sz="2400" b="1" dirty="0"/>
          </a:p>
          <a:p>
            <a:r>
              <a:rPr lang="el-GR" sz="2400" dirty="0"/>
              <a:t>Λειτουργούσε με οδηγίες από διάτρητη χαρτοταινία και χρησιμοποιούσε το δυαδικό </a:t>
            </a:r>
            <a:r>
              <a:rPr lang="el-GR" sz="2400" dirty="0" smtClean="0"/>
              <a:t>σύστημα,</a:t>
            </a:r>
            <a:endParaRPr lang="el-GR" sz="2400" dirty="0"/>
          </a:p>
          <a:p>
            <a:r>
              <a:rPr lang="el-GR" sz="2400" dirty="0"/>
              <a:t>Είχε μνήμη 64 θέσεων για αριθμούς με 7 </a:t>
            </a:r>
            <a:r>
              <a:rPr lang="el-GR" sz="2400" dirty="0" smtClean="0"/>
              <a:t>δεκαδικά, </a:t>
            </a:r>
            <a:endParaRPr lang="el-GR" sz="2400" dirty="0"/>
          </a:p>
          <a:p>
            <a:r>
              <a:rPr lang="el-GR" sz="2400" dirty="0"/>
              <a:t>4-5 δευτερόλεπτα για κάθε </a:t>
            </a:r>
            <a:r>
              <a:rPr lang="el-GR" sz="2400" dirty="0" smtClean="0"/>
              <a:t>πολλαπλασιασμό. </a:t>
            </a:r>
            <a:endParaRPr lang="en-US"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(21 </a:t>
            </a:r>
            <a:r>
              <a:rPr lang="el-GR" dirty="0"/>
              <a:t>από </a:t>
            </a:r>
            <a:r>
              <a:rPr lang="en-US" dirty="0"/>
              <a:t>29</a:t>
            </a:r>
            <a:r>
              <a:rPr lang="el-GR" dirty="0" smtClean="0"/>
              <a:t>)</a:t>
            </a:r>
            <a:endParaRPr lang="el-GR" dirty="0"/>
          </a:p>
        </p:txBody>
      </p:sp>
      <p:pic>
        <p:nvPicPr>
          <p:cNvPr id="8" name="Picture 10" descr="Εικόνα, ο υπολογιστή Ζ3."/>
          <p:cNvPicPr>
            <a:picLocks noChangeAspect="1" noChangeArrowheads="1"/>
          </p:cNvPicPr>
          <p:nvPr/>
        </p:nvPicPr>
        <p:blipFill>
          <a:blip r:embed="rId3" cstate="print"/>
          <a:srcRect/>
          <a:stretch>
            <a:fillRect/>
          </a:stretch>
        </p:blipFill>
        <p:spPr bwMode="auto">
          <a:xfrm>
            <a:off x="1187624" y="1264150"/>
            <a:ext cx="6984776" cy="4973162"/>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(22 </a:t>
            </a:r>
            <a:r>
              <a:rPr lang="el-GR" dirty="0"/>
              <a:t>από </a:t>
            </a:r>
            <a:r>
              <a:rPr lang="en-US" dirty="0"/>
              <a:t>29</a:t>
            </a:r>
            <a:r>
              <a:rPr lang="el-GR" dirty="0" smtClean="0"/>
              <a:t>)</a:t>
            </a:r>
            <a:endParaRPr lang="el-GR" dirty="0"/>
          </a:p>
        </p:txBody>
      </p:sp>
      <p:pic>
        <p:nvPicPr>
          <p:cNvPr id="8" name="Picture 2" descr="Εικόνα, ο Ζουζ μπροστά στον υπολογιστή Ζ3."/>
          <p:cNvPicPr>
            <a:picLocks noChangeAspect="1" noChangeArrowheads="1"/>
          </p:cNvPicPr>
          <p:nvPr/>
        </p:nvPicPr>
        <p:blipFill>
          <a:blip r:embed="rId3" cstate="print"/>
          <a:srcRect/>
          <a:stretch>
            <a:fillRect/>
          </a:stretch>
        </p:blipFill>
        <p:spPr bwMode="auto">
          <a:xfrm>
            <a:off x="1403648" y="1479382"/>
            <a:ext cx="6264696" cy="4541906"/>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(23 </a:t>
            </a:r>
            <a:r>
              <a:rPr lang="el-GR" dirty="0"/>
              <a:t>από </a:t>
            </a:r>
            <a:r>
              <a:rPr lang="en-US" dirty="0"/>
              <a:t>29</a:t>
            </a:r>
            <a:r>
              <a:rPr lang="el-GR" dirty="0" smtClean="0"/>
              <a:t>)</a:t>
            </a:r>
            <a:endParaRPr lang="el-GR" dirty="0"/>
          </a:p>
        </p:txBody>
      </p:sp>
      <p:sp>
        <p:nvSpPr>
          <p:cNvPr id="6" name="Rectangle 4" descr="Howard Aiken.&#10;1944,&#10;Πανεπιστήμιο Χάρβαρντ,&#10;MARK 1, &#10;Είχε ύψος 2,5 μέτρα, μήκος 15 μέτρα , καλωδιώσεις συνολικού μήκους 800 χιλιομέτρων, 3.304 ηλεκτρομηχανικούς διακόπτες και 750.000 άλλα εξαρτήματα,&#10;Χρησιμοποιήθηκε από το ναυτικό για βαλλιστικούς υπολογισμούς μέχρι το 1959.&#10;"/>
          <p:cNvSpPr txBox="1">
            <a:spLocks noChangeArrowheads="1"/>
          </p:cNvSpPr>
          <p:nvPr>
            <p:custDataLst>
              <p:tags r:id="rId2"/>
            </p:custDataLst>
          </p:nvPr>
        </p:nvSpPr>
        <p:spPr>
          <a:xfrm>
            <a:off x="467545" y="1844824"/>
            <a:ext cx="8280920" cy="42484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Howard </a:t>
            </a:r>
            <a:r>
              <a:rPr lang="en-US" sz="2400" dirty="0" smtClean="0"/>
              <a:t>Aiken</a:t>
            </a:r>
            <a:r>
              <a:rPr lang="el-GR" sz="2400" dirty="0" smtClean="0"/>
              <a:t>.</a:t>
            </a:r>
          </a:p>
          <a:p>
            <a:r>
              <a:rPr lang="en-US" sz="2400" dirty="0" smtClean="0"/>
              <a:t>1944</a:t>
            </a:r>
            <a:r>
              <a:rPr lang="el-GR" sz="2400" dirty="0" smtClean="0"/>
              <a:t>,</a:t>
            </a:r>
            <a:endParaRPr lang="en-US" sz="2400" dirty="0"/>
          </a:p>
          <a:p>
            <a:r>
              <a:rPr lang="el-GR" sz="2400" dirty="0"/>
              <a:t>Πανεπιστήμιο </a:t>
            </a:r>
            <a:r>
              <a:rPr lang="el-GR" sz="2400" dirty="0" smtClean="0"/>
              <a:t>Χάρβαρντ,</a:t>
            </a:r>
            <a:endParaRPr lang="el-GR" sz="2400" dirty="0"/>
          </a:p>
          <a:p>
            <a:r>
              <a:rPr lang="en-US" sz="2400" b="1" dirty="0"/>
              <a:t>MARK </a:t>
            </a:r>
            <a:r>
              <a:rPr lang="el-GR" sz="2400" b="1" dirty="0" smtClean="0"/>
              <a:t>1, </a:t>
            </a:r>
            <a:endParaRPr lang="el-GR" sz="2400" b="1" dirty="0"/>
          </a:p>
          <a:p>
            <a:r>
              <a:rPr lang="el-GR" sz="2400" dirty="0"/>
              <a:t>Είχε ύψος 2,5 μέτρα, μήκος 15 μέτρα , καλωδιώσεις συνολικού μήκους 800 χιλιομέτρων, 3.304 ηλεκτρομηχανικούς διακόπτες και 750.000 άλλα </a:t>
            </a:r>
            <a:r>
              <a:rPr lang="el-GR" sz="2400" dirty="0" smtClean="0"/>
              <a:t>εξαρτήματα,</a:t>
            </a:r>
            <a:endParaRPr lang="el-GR" sz="2400" dirty="0"/>
          </a:p>
          <a:p>
            <a:r>
              <a:rPr lang="el-GR" sz="2400" dirty="0"/>
              <a:t>Χρησιμοποιήθηκε από το ναυτικό για βαλλιστικούς υπολογισμούς μέχρι το </a:t>
            </a:r>
            <a:r>
              <a:rPr lang="el-GR" sz="2400" dirty="0" smtClean="0"/>
              <a:t>1959</a:t>
            </a:r>
            <a:r>
              <a:rPr lang="el-GR" sz="2400" dirty="0"/>
              <a:t>.</a:t>
            </a:r>
          </a:p>
        </p:txBody>
      </p:sp>
      <p:pic>
        <p:nvPicPr>
          <p:cNvPr id="8" name="Picture 2" descr="Εικόνα, πορτραίτο του Howard Aiken."/>
          <p:cNvPicPr>
            <a:picLocks noChangeAspect="1" noChangeArrowheads="1"/>
          </p:cNvPicPr>
          <p:nvPr/>
        </p:nvPicPr>
        <p:blipFill>
          <a:blip r:embed="rId4" cstate="print"/>
          <a:srcRect/>
          <a:stretch>
            <a:fillRect/>
          </a:stretch>
        </p:blipFill>
        <p:spPr bwMode="auto">
          <a:xfrm>
            <a:off x="6084168" y="1236340"/>
            <a:ext cx="1790700" cy="2552700"/>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(24 </a:t>
            </a:r>
            <a:r>
              <a:rPr lang="el-GR" dirty="0"/>
              <a:t>από </a:t>
            </a:r>
            <a:r>
              <a:rPr lang="en-US" dirty="0"/>
              <a:t>29</a:t>
            </a:r>
            <a:r>
              <a:rPr lang="el-GR" dirty="0" smtClean="0"/>
              <a:t>)</a:t>
            </a:r>
            <a:endParaRPr lang="el-GR" dirty="0"/>
          </a:p>
        </p:txBody>
      </p:sp>
      <p:pic>
        <p:nvPicPr>
          <p:cNvPr id="8" name="Picture 2" descr="Εικόνα, ο υπολογιστής Mark 1."/>
          <p:cNvPicPr>
            <a:picLocks noChangeAspect="1" noChangeArrowheads="1"/>
          </p:cNvPicPr>
          <p:nvPr/>
        </p:nvPicPr>
        <p:blipFill>
          <a:blip r:embed="rId3" cstate="print"/>
          <a:srcRect/>
          <a:stretch>
            <a:fillRect/>
          </a:stretch>
        </p:blipFill>
        <p:spPr bwMode="auto">
          <a:xfrm>
            <a:off x="827584" y="1196752"/>
            <a:ext cx="7390848" cy="5040560"/>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(25 </a:t>
            </a:r>
            <a:r>
              <a:rPr lang="el-GR" dirty="0"/>
              <a:t>από </a:t>
            </a:r>
            <a:r>
              <a:rPr lang="en-US" dirty="0"/>
              <a:t>29</a:t>
            </a:r>
            <a:r>
              <a:rPr lang="el-GR" dirty="0" smtClean="0"/>
              <a:t>)</a:t>
            </a:r>
            <a:endParaRPr lang="el-GR" dirty="0"/>
          </a:p>
        </p:txBody>
      </p:sp>
      <p:pic>
        <p:nvPicPr>
          <p:cNvPr id="8" name="Picture 2" descr="Εικόνα, ο υπολογιστής IBM Mark 1."/>
          <p:cNvPicPr>
            <a:picLocks noChangeAspect="1" noChangeArrowheads="1"/>
          </p:cNvPicPr>
          <p:nvPr/>
        </p:nvPicPr>
        <p:blipFill>
          <a:blip r:embed="rId3" cstate="print"/>
          <a:srcRect/>
          <a:stretch>
            <a:fillRect/>
          </a:stretch>
        </p:blipFill>
        <p:spPr bwMode="auto">
          <a:xfrm>
            <a:off x="2483768" y="1196752"/>
            <a:ext cx="4176464" cy="5003405"/>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(26 </a:t>
            </a:r>
            <a:r>
              <a:rPr lang="el-GR" dirty="0"/>
              <a:t>από </a:t>
            </a:r>
            <a:r>
              <a:rPr lang="en-US" dirty="0" smtClean="0"/>
              <a:t>29)</a:t>
            </a:r>
            <a:endParaRPr lang="el-GR" dirty="0"/>
          </a:p>
        </p:txBody>
      </p:sp>
      <p:sp>
        <p:nvSpPr>
          <p:cNvPr id="6" name="Rectangle 4" descr="ENIAC.&#10;1943,&#10;To Υπουργείο Εθνικής Άμυνας των ΗΠΑ χρηματοδοτεί μια έρευνα μια ομάδα επιστημόνων,&#10;John Mauchly και  John Eckert καθηγητές του πανεπιστημίου της Πενσυλβάνιας,&#10;Αρχίζει η κατασκευή του ENIAC (Electrical Numerical Integrator and Calculator) που ολοκληρώνεται το 1945,&#10;Είχε μήκος 24 μέτρα, ύψος 5 μέτρα, βάρος 30 τόνους, 17.468 λυχνίες κενού και 100.000 ηλεκτρονικά εξαρτήματα,&#10;Ήταν 1.000 πιο γρήγορος από τον MARK1 και επεξεργαζόταν δεδομένα από διάτρητες κάρτες,&#10;&#10;"/>
          <p:cNvSpPr txBox="1">
            <a:spLocks noChangeArrowheads="1"/>
          </p:cNvSpPr>
          <p:nvPr>
            <p:custDataLst>
              <p:tags r:id="rId2"/>
            </p:custDataLst>
          </p:nvPr>
        </p:nvSpPr>
        <p:spPr>
          <a:xfrm>
            <a:off x="467545" y="1052736"/>
            <a:ext cx="8280920" cy="532859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ENIAC</a:t>
            </a:r>
            <a:r>
              <a:rPr lang="el-GR" sz="2400" dirty="0" smtClean="0"/>
              <a:t>.</a:t>
            </a:r>
          </a:p>
          <a:p>
            <a:r>
              <a:rPr lang="en-US" sz="2400" dirty="0" smtClean="0"/>
              <a:t>1943</a:t>
            </a:r>
            <a:r>
              <a:rPr lang="el-GR" sz="2400" dirty="0" smtClean="0"/>
              <a:t>,</a:t>
            </a:r>
            <a:endParaRPr lang="en-US" sz="2400" dirty="0"/>
          </a:p>
          <a:p>
            <a:r>
              <a:rPr lang="en-US" sz="2400" dirty="0"/>
              <a:t>To </a:t>
            </a:r>
            <a:r>
              <a:rPr lang="el-GR" sz="2400" dirty="0"/>
              <a:t>Υπουργείο Εθνικής Άμυνας των ΗΠΑ χρηματοδοτεί μια έρευνα μια ομάδα </a:t>
            </a:r>
            <a:r>
              <a:rPr lang="el-GR" sz="2400" dirty="0" smtClean="0"/>
              <a:t>επιστημόνων,</a:t>
            </a:r>
            <a:endParaRPr lang="el-GR" sz="2400" dirty="0"/>
          </a:p>
          <a:p>
            <a:r>
              <a:rPr lang="en-US" sz="2400" b="1" dirty="0"/>
              <a:t>John </a:t>
            </a:r>
            <a:r>
              <a:rPr lang="en-US" sz="2400" b="1" dirty="0" err="1"/>
              <a:t>Mauchly</a:t>
            </a:r>
            <a:r>
              <a:rPr lang="el-GR" sz="2400" b="1" dirty="0"/>
              <a:t> και </a:t>
            </a:r>
            <a:r>
              <a:rPr lang="en-US" sz="2400" b="1" dirty="0"/>
              <a:t> John Eckert </a:t>
            </a:r>
            <a:r>
              <a:rPr lang="el-GR" sz="2400" dirty="0"/>
              <a:t>καθηγητές του πανεπιστημίου της </a:t>
            </a:r>
            <a:r>
              <a:rPr lang="el-GR" sz="2400" dirty="0" err="1" smtClean="0"/>
              <a:t>Πενσυλβάνιας</a:t>
            </a:r>
            <a:r>
              <a:rPr lang="el-GR" sz="2400" dirty="0" smtClean="0"/>
              <a:t>,</a:t>
            </a:r>
            <a:endParaRPr lang="el-GR" sz="2400" dirty="0"/>
          </a:p>
          <a:p>
            <a:r>
              <a:rPr lang="el-GR" sz="2400" dirty="0"/>
              <a:t>Αρχίζει η κατασκευή του </a:t>
            </a:r>
            <a:r>
              <a:rPr lang="en-US" sz="2400" dirty="0"/>
              <a:t>ENIAC (Electrical Numerical Integrator and Calculator) </a:t>
            </a:r>
            <a:r>
              <a:rPr lang="el-GR" sz="2400" dirty="0"/>
              <a:t>που ολοκληρώνεται το </a:t>
            </a:r>
            <a:r>
              <a:rPr lang="el-GR" sz="2400" dirty="0" smtClean="0"/>
              <a:t>1945,</a:t>
            </a:r>
            <a:endParaRPr lang="el-GR" sz="2400" dirty="0"/>
          </a:p>
          <a:p>
            <a:r>
              <a:rPr lang="el-GR" sz="2400" dirty="0"/>
              <a:t>Είχε μήκος 24 μέτρα, ύψος 5 μέτρα, βάρος 30 τόνους, 17.468 λυχνίες κενού και 100.000 ηλεκτρονικά </a:t>
            </a:r>
            <a:r>
              <a:rPr lang="el-GR" sz="2400" dirty="0" smtClean="0"/>
              <a:t>εξαρτήματα,</a:t>
            </a:r>
            <a:endParaRPr lang="el-GR" sz="2400" dirty="0"/>
          </a:p>
          <a:p>
            <a:r>
              <a:rPr lang="el-GR" sz="2400" dirty="0"/>
              <a:t>Ήταν 1.000 πιο γρήγορος από τον </a:t>
            </a:r>
            <a:r>
              <a:rPr lang="en-US" sz="2400" dirty="0"/>
              <a:t>MARK1 </a:t>
            </a:r>
            <a:r>
              <a:rPr lang="el-GR" sz="2400" dirty="0"/>
              <a:t>και επεξεργαζόταν δεδομένα από διάτρητες </a:t>
            </a:r>
            <a:r>
              <a:rPr lang="el-GR" sz="2400" dirty="0" smtClean="0"/>
              <a:t>κάρτες,</a:t>
            </a:r>
            <a:endParaRPr lang="el-GR" sz="2400" dirty="0"/>
          </a:p>
          <a:p>
            <a:pPr marL="0" indent="0">
              <a:buNone/>
            </a:pP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(27 </a:t>
            </a:r>
            <a:r>
              <a:rPr lang="el-GR" dirty="0"/>
              <a:t>από </a:t>
            </a:r>
            <a:r>
              <a:rPr lang="en-US" dirty="0"/>
              <a:t>29</a:t>
            </a:r>
            <a:r>
              <a:rPr lang="el-GR" dirty="0" smtClean="0"/>
              <a:t>)</a:t>
            </a:r>
            <a:endParaRPr lang="el-GR" dirty="0"/>
          </a:p>
        </p:txBody>
      </p:sp>
      <p:sp>
        <p:nvSpPr>
          <p:cNvPr id="6" name="Rectangle 4"/>
          <p:cNvSpPr txBox="1">
            <a:spLocks noChangeArrowheads="1"/>
          </p:cNvSpPr>
          <p:nvPr/>
        </p:nvSpPr>
        <p:spPr>
          <a:xfrm>
            <a:off x="467545" y="1124744"/>
            <a:ext cx="8280920" cy="136815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Μπορούσε να εκτελέσει 5.000 προσθέσεις, 357 πολλαπλασιασμούς και 38 διαιρέσεις ανά </a:t>
            </a:r>
            <a:r>
              <a:rPr lang="el-GR" sz="2400" dirty="0" smtClean="0"/>
              <a:t>δευτερόλεπτο,</a:t>
            </a:r>
            <a:endParaRPr lang="el-GR" sz="2400" dirty="0"/>
          </a:p>
          <a:p>
            <a:r>
              <a:rPr lang="el-GR" sz="2400" dirty="0"/>
              <a:t>Αργούσε να </a:t>
            </a:r>
            <a:r>
              <a:rPr lang="el-GR" sz="2400" dirty="0" err="1" smtClean="0"/>
              <a:t>επαναπρογραμματιστεί</a:t>
            </a:r>
            <a:r>
              <a:rPr lang="el-GR" sz="2400" dirty="0" smtClean="0"/>
              <a:t>. </a:t>
            </a:r>
            <a:endParaRPr lang="el-GR" sz="2400" dirty="0"/>
          </a:p>
        </p:txBody>
      </p:sp>
      <p:pic>
        <p:nvPicPr>
          <p:cNvPr id="8" name="Picture 2" descr="Εικόνα, ο υπολογιστής ENIAC."/>
          <p:cNvPicPr>
            <a:picLocks noChangeAspect="1" noChangeArrowheads="1"/>
          </p:cNvPicPr>
          <p:nvPr/>
        </p:nvPicPr>
        <p:blipFill>
          <a:blip r:embed="rId3" cstate="print"/>
          <a:srcRect/>
          <a:stretch>
            <a:fillRect/>
          </a:stretch>
        </p:blipFill>
        <p:spPr bwMode="auto">
          <a:xfrm>
            <a:off x="1979712" y="2552040"/>
            <a:ext cx="5184576" cy="3799714"/>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(28 </a:t>
            </a:r>
            <a:r>
              <a:rPr lang="el-GR" dirty="0"/>
              <a:t>από </a:t>
            </a:r>
            <a:r>
              <a:rPr lang="en-US" dirty="0"/>
              <a:t>29</a:t>
            </a:r>
            <a:r>
              <a:rPr lang="el-GR" dirty="0" smtClean="0"/>
              <a:t>)</a:t>
            </a:r>
            <a:endParaRPr lang="el-GR" dirty="0"/>
          </a:p>
        </p:txBody>
      </p:sp>
      <p:pic>
        <p:nvPicPr>
          <p:cNvPr id="8" name="Picture 2" descr="Εικόνα, υπολογιστή ENIAC."/>
          <p:cNvPicPr>
            <a:picLocks noChangeAspect="1" noChangeArrowheads="1"/>
          </p:cNvPicPr>
          <p:nvPr/>
        </p:nvPicPr>
        <p:blipFill>
          <a:blip r:embed="rId3" cstate="print"/>
          <a:srcRect/>
          <a:stretch>
            <a:fillRect/>
          </a:stretch>
        </p:blipFill>
        <p:spPr bwMode="auto">
          <a:xfrm>
            <a:off x="1187624" y="1196752"/>
            <a:ext cx="6768752" cy="4916769"/>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Ιστορική εξέλιξη </a:t>
            </a:r>
            <a:r>
              <a:rPr lang="el-GR" dirty="0" smtClean="0"/>
              <a:t>(</a:t>
            </a:r>
            <a:r>
              <a:rPr lang="en-US" dirty="0" smtClean="0"/>
              <a:t>29</a:t>
            </a:r>
            <a:r>
              <a:rPr lang="el-GR" dirty="0" smtClean="0"/>
              <a:t> </a:t>
            </a:r>
            <a:r>
              <a:rPr lang="el-GR" dirty="0"/>
              <a:t>από </a:t>
            </a:r>
            <a:r>
              <a:rPr lang="en-US" dirty="0" smtClean="0"/>
              <a:t>29</a:t>
            </a:r>
            <a:r>
              <a:rPr lang="el-GR" dirty="0" smtClean="0"/>
              <a:t>)</a:t>
            </a:r>
            <a:endParaRPr lang="el-GR" dirty="0"/>
          </a:p>
        </p:txBody>
      </p:sp>
      <p:sp>
        <p:nvSpPr>
          <p:cNvPr id="6" name="Rectangle 4" descr="John von Neumann.&#10;1945,&#10;Ουγγρικής καταγωγής,&#10;Αρχιτεκτονική von Neumann,&#10;Ένας γενικής χρήσης και αποτελεσματικός υπολογιστής έχειQ&#10;Μνήμη,&#10;Υπολογιστική μονάδα,&#10;μονάδα ελέγχου,&#10;Μονάδες εισόδου-εξόδου,&#10;Δυαδική αρίθμηση, να λειτουργεί ηλεκτρονικά και να εκτελεί τις λειτουργίες μια – μία.&#10;"/>
          <p:cNvSpPr txBox="1">
            <a:spLocks noChangeArrowheads="1"/>
          </p:cNvSpPr>
          <p:nvPr>
            <p:custDataLst>
              <p:tags r:id="rId2"/>
            </p:custDataLst>
          </p:nvPr>
        </p:nvSpPr>
        <p:spPr>
          <a:xfrm>
            <a:off x="467545" y="980728"/>
            <a:ext cx="8280920" cy="547260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John von </a:t>
            </a:r>
            <a:r>
              <a:rPr lang="en-US" sz="2400" dirty="0" smtClean="0"/>
              <a:t>Neumann.</a:t>
            </a:r>
          </a:p>
          <a:p>
            <a:r>
              <a:rPr lang="el-GR" sz="2400" dirty="0" smtClean="0"/>
              <a:t>1945</a:t>
            </a:r>
            <a:r>
              <a:rPr lang="en-US" sz="2400" dirty="0" smtClean="0"/>
              <a:t>,</a:t>
            </a:r>
            <a:endParaRPr lang="el-GR" sz="2400" dirty="0"/>
          </a:p>
          <a:p>
            <a:r>
              <a:rPr lang="el-GR" sz="2400" dirty="0"/>
              <a:t>Ουγγρικής </a:t>
            </a:r>
            <a:r>
              <a:rPr lang="el-GR" sz="2400" dirty="0" smtClean="0"/>
              <a:t>καταγωγής</a:t>
            </a:r>
            <a:r>
              <a:rPr lang="en-US" sz="2400" dirty="0" smtClean="0"/>
              <a:t>,</a:t>
            </a:r>
            <a:endParaRPr lang="el-GR" sz="2400" dirty="0"/>
          </a:p>
          <a:p>
            <a:r>
              <a:rPr lang="el-GR" sz="2400" dirty="0"/>
              <a:t>Αρχιτεκτονική </a:t>
            </a:r>
            <a:r>
              <a:rPr lang="en-US" sz="2400" dirty="0"/>
              <a:t>von </a:t>
            </a:r>
            <a:r>
              <a:rPr lang="en-US" sz="2400" dirty="0" smtClean="0"/>
              <a:t>Neumann,</a:t>
            </a:r>
            <a:endParaRPr lang="en-US" sz="2400" dirty="0"/>
          </a:p>
          <a:p>
            <a:r>
              <a:rPr lang="el-GR" sz="2400" dirty="0"/>
              <a:t>Ένας γενικής χρήσης και αποτελεσματικός υπολογιστής </a:t>
            </a:r>
            <a:r>
              <a:rPr lang="el-GR" sz="2400" dirty="0" smtClean="0"/>
              <a:t>έχει</a:t>
            </a:r>
            <a:r>
              <a:rPr lang="en-US" sz="2400" dirty="0" smtClean="0"/>
              <a:t>Q</a:t>
            </a:r>
            <a:endParaRPr lang="el-GR" sz="2400" dirty="0"/>
          </a:p>
          <a:p>
            <a:pPr lvl="1"/>
            <a:r>
              <a:rPr lang="el-GR" sz="2400" dirty="0" smtClean="0"/>
              <a:t>Μνήμη</a:t>
            </a:r>
            <a:r>
              <a:rPr lang="en-US" sz="2400" dirty="0" smtClean="0"/>
              <a:t>,</a:t>
            </a:r>
            <a:endParaRPr lang="el-GR" sz="2400" dirty="0"/>
          </a:p>
          <a:p>
            <a:pPr lvl="1"/>
            <a:r>
              <a:rPr lang="el-GR" sz="2400" dirty="0"/>
              <a:t>Υπολογιστική </a:t>
            </a:r>
            <a:r>
              <a:rPr lang="el-GR" sz="2400" dirty="0" smtClean="0"/>
              <a:t>μονάδα</a:t>
            </a:r>
            <a:r>
              <a:rPr lang="en-US" sz="2400" dirty="0" smtClean="0"/>
              <a:t>,</a:t>
            </a:r>
            <a:endParaRPr lang="el-GR" sz="2400" dirty="0"/>
          </a:p>
          <a:p>
            <a:pPr lvl="1"/>
            <a:r>
              <a:rPr lang="el-GR" sz="2400" dirty="0"/>
              <a:t>μονάδα </a:t>
            </a:r>
            <a:r>
              <a:rPr lang="el-GR" sz="2400" dirty="0" smtClean="0"/>
              <a:t>ελέγχου</a:t>
            </a:r>
            <a:r>
              <a:rPr lang="en-US" sz="2400" dirty="0" smtClean="0"/>
              <a:t>,</a:t>
            </a:r>
            <a:endParaRPr lang="el-GR" sz="2400" dirty="0"/>
          </a:p>
          <a:p>
            <a:pPr lvl="1"/>
            <a:r>
              <a:rPr lang="el-GR" sz="2400" dirty="0"/>
              <a:t>Μονάδες </a:t>
            </a:r>
            <a:r>
              <a:rPr lang="el-GR" sz="2400" dirty="0" smtClean="0"/>
              <a:t>εισόδου-εξόδου</a:t>
            </a:r>
            <a:r>
              <a:rPr lang="en-US" sz="2400" dirty="0" smtClean="0"/>
              <a:t>,</a:t>
            </a:r>
            <a:endParaRPr lang="el-GR" sz="2400" dirty="0"/>
          </a:p>
          <a:p>
            <a:r>
              <a:rPr lang="el-GR" sz="2400" dirty="0"/>
              <a:t>Δυαδική αρίθμηση, να λειτουργεί ηλεκτρονικά και να εκτελεί τις λειτουργίες μια </a:t>
            </a:r>
            <a:r>
              <a:rPr lang="el-GR" sz="2400" dirty="0" smtClean="0"/>
              <a:t>– μία</a:t>
            </a:r>
            <a:r>
              <a:rPr lang="en-US" sz="2400" dirty="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5"/>
            <a:ext cx="9072563"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Γενιές υπολογιστών (1 από 8)</a:t>
            </a:r>
            <a:endParaRPr lang="el-GR" dirty="0"/>
          </a:p>
        </p:txBody>
      </p:sp>
      <p:sp>
        <p:nvSpPr>
          <p:cNvPr id="6" name="Rectangle 4"/>
          <p:cNvSpPr txBox="1">
            <a:spLocks noChangeArrowheads="1"/>
          </p:cNvSpPr>
          <p:nvPr/>
        </p:nvSpPr>
        <p:spPr>
          <a:xfrm>
            <a:off x="467545" y="980728"/>
            <a:ext cx="8280920" cy="302433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1</a:t>
            </a:r>
            <a:r>
              <a:rPr lang="el-GR" sz="2400" baseline="30000" dirty="0" smtClean="0"/>
              <a:t>Η</a:t>
            </a:r>
            <a:r>
              <a:rPr lang="el-GR" sz="2400" dirty="0" smtClean="0"/>
              <a:t> Γενιά (1943-1955).</a:t>
            </a:r>
          </a:p>
          <a:p>
            <a:r>
              <a:rPr lang="el-GR" sz="2400" dirty="0" smtClean="0"/>
              <a:t>Λυχνίες κενού,</a:t>
            </a:r>
          </a:p>
          <a:p>
            <a:r>
              <a:rPr lang="el-GR" sz="2400" dirty="0" smtClean="0"/>
              <a:t>Προγραμματιζόταν μέσω διακοπτών,</a:t>
            </a:r>
          </a:p>
          <a:p>
            <a:r>
              <a:rPr lang="el-GR" sz="2400" dirty="0" smtClean="0"/>
              <a:t>Τεράστιοι,</a:t>
            </a:r>
          </a:p>
          <a:p>
            <a:r>
              <a:rPr lang="el-GR" sz="2400" dirty="0" smtClean="0"/>
              <a:t>Τεράστιες ποσότητες ηλεκτρικού ρεύματος,</a:t>
            </a:r>
          </a:p>
          <a:p>
            <a:r>
              <a:rPr lang="en-US" sz="2400" dirty="0" smtClean="0"/>
              <a:t>ENIAC</a:t>
            </a:r>
            <a:r>
              <a:rPr lang="el-GR" sz="2400" dirty="0" smtClean="0"/>
              <a:t>.</a:t>
            </a:r>
            <a:endParaRPr lang="el-GR" sz="2400" dirty="0"/>
          </a:p>
        </p:txBody>
      </p:sp>
      <p:pic>
        <p:nvPicPr>
          <p:cNvPr id="8" name="Picture 4" descr="."/>
          <p:cNvPicPr>
            <a:picLocks noChangeAspect="1" noChangeArrowheads="1"/>
          </p:cNvPicPr>
          <p:nvPr/>
        </p:nvPicPr>
        <p:blipFill>
          <a:blip r:embed="rId3" cstate="print"/>
          <a:srcRect/>
          <a:stretch>
            <a:fillRect/>
          </a:stretch>
        </p:blipFill>
        <p:spPr bwMode="auto">
          <a:xfrm>
            <a:off x="746215" y="4077072"/>
            <a:ext cx="3259082" cy="2232248"/>
          </a:xfrm>
          <a:prstGeom prst="rect">
            <a:avLst/>
          </a:prstGeom>
          <a:noFill/>
        </p:spPr>
      </p:pic>
      <p:pic>
        <p:nvPicPr>
          <p:cNvPr id="9" name="Picture 6" descr="."/>
          <p:cNvPicPr>
            <a:picLocks noChangeAspect="1" noChangeArrowheads="1"/>
          </p:cNvPicPr>
          <p:nvPr/>
        </p:nvPicPr>
        <p:blipFill>
          <a:blip r:embed="rId4" cstate="print"/>
          <a:srcRect/>
          <a:stretch>
            <a:fillRect/>
          </a:stretch>
        </p:blipFill>
        <p:spPr bwMode="auto">
          <a:xfrm>
            <a:off x="5004048" y="3531038"/>
            <a:ext cx="2592288" cy="2778282"/>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2819525"/>
          </a:xfrm>
        </p:spPr>
        <p:txBody>
          <a:bodyPr>
            <a:normAutofit/>
          </a:bodyPr>
          <a:lstStyle/>
          <a:p>
            <a:r>
              <a:rPr lang="el-GR" sz="2800" dirty="0"/>
              <a:t>Σκοπός της ενότητας είναι να κατανοήσει ο σπουδαστής την έννοια του υπολογιστή και του ηλεκτρονικού υπολογιστή. Επίσης να γνωρίσει κάποιους από τους πρώτους υπολογιστές και τις γενιές των </a:t>
            </a:r>
            <a:r>
              <a:rPr lang="el-GR" sz="2800" dirty="0" smtClean="0"/>
              <a:t>Ηλεκτρονικών Υπολογιστών </a:t>
            </a:r>
            <a:r>
              <a:rPr lang="el-GR" sz="2800" dirty="0"/>
              <a:t>ανάλογα με την τεχνολογία που χρησιμοποιούν.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5"/>
            <a:ext cx="9072563"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Γενιές υπολογιστών </a:t>
            </a:r>
            <a:r>
              <a:rPr lang="el-GR" dirty="0" smtClean="0"/>
              <a:t>(2 </a:t>
            </a:r>
            <a:r>
              <a:rPr lang="el-GR" dirty="0"/>
              <a:t>από </a:t>
            </a:r>
            <a:r>
              <a:rPr lang="el-GR" dirty="0" smtClean="0"/>
              <a:t>8)</a:t>
            </a:r>
            <a:endParaRPr lang="el-GR" dirty="0"/>
          </a:p>
        </p:txBody>
      </p:sp>
      <p:sp>
        <p:nvSpPr>
          <p:cNvPr id="6" name="Rectangle 4" descr="2η γενιά (1956-1963).&#10;Τρανζίστορ,&#10;Ανακαλύφθηκε το 1948,&#10;Μικρότεροι, πιο ισχυροί και αξιόπιστοι,&#10;Γλώσσες προγραμματισμού υψηλού επιπέδου,&#10;FORTAN, COBOL.&#10;Τρανζίστορ (1948):&#10;Ο πρώτος ημιαγωγός (τρανζίστορ) από επιστήμονες των εργαστηρίων της Bell,&#10;W. Brattain J. Bardeen και W. Shockley το 1956 το νόμπελ Φυσικής.&#10;&#10;"/>
          <p:cNvSpPr txBox="1">
            <a:spLocks noChangeArrowheads="1"/>
          </p:cNvSpPr>
          <p:nvPr>
            <p:custDataLst>
              <p:tags r:id="rId2"/>
            </p:custDataLst>
          </p:nvPr>
        </p:nvSpPr>
        <p:spPr>
          <a:xfrm>
            <a:off x="467545" y="980728"/>
            <a:ext cx="8280920" cy="54006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2</a:t>
            </a:r>
            <a:r>
              <a:rPr lang="el-GR" sz="2400" baseline="30000" dirty="0"/>
              <a:t>η</a:t>
            </a:r>
            <a:r>
              <a:rPr lang="el-GR" sz="2400" dirty="0"/>
              <a:t> γενιά (1956-1963</a:t>
            </a:r>
            <a:r>
              <a:rPr lang="el-GR" sz="2400" dirty="0" smtClean="0"/>
              <a:t>).</a:t>
            </a:r>
          </a:p>
          <a:p>
            <a:r>
              <a:rPr lang="el-GR" sz="2400" dirty="0" smtClean="0"/>
              <a:t>Τρανζίστορ,</a:t>
            </a:r>
            <a:endParaRPr lang="el-GR" sz="2400" dirty="0"/>
          </a:p>
          <a:p>
            <a:r>
              <a:rPr lang="el-GR" sz="2400" dirty="0"/>
              <a:t>Ανακαλύφθηκε το </a:t>
            </a:r>
            <a:r>
              <a:rPr lang="el-GR" sz="2400" dirty="0" smtClean="0"/>
              <a:t>1948,</a:t>
            </a:r>
            <a:endParaRPr lang="el-GR" sz="2400" dirty="0"/>
          </a:p>
          <a:p>
            <a:r>
              <a:rPr lang="el-GR" sz="2400" dirty="0"/>
              <a:t>Μικρότεροι, πιο ισχυροί και </a:t>
            </a:r>
            <a:r>
              <a:rPr lang="el-GR" sz="2400" dirty="0" smtClean="0"/>
              <a:t>αξιόπιστοι,</a:t>
            </a:r>
            <a:endParaRPr lang="el-GR" sz="2400" dirty="0"/>
          </a:p>
          <a:p>
            <a:r>
              <a:rPr lang="el-GR" sz="2400" dirty="0"/>
              <a:t>Γλώσσες προγραμματισμού υψηλού </a:t>
            </a:r>
            <a:r>
              <a:rPr lang="el-GR" sz="2400" dirty="0" smtClean="0"/>
              <a:t>επιπέδου,</a:t>
            </a:r>
            <a:endParaRPr lang="el-GR" sz="2400" dirty="0"/>
          </a:p>
          <a:p>
            <a:r>
              <a:rPr lang="en-US" sz="2400" dirty="0"/>
              <a:t>FORTAN, </a:t>
            </a:r>
            <a:r>
              <a:rPr lang="en-US" sz="2400" dirty="0" smtClean="0"/>
              <a:t>COBOL</a:t>
            </a:r>
            <a:r>
              <a:rPr lang="el-GR" sz="2400" dirty="0" smtClean="0"/>
              <a:t>.</a:t>
            </a:r>
          </a:p>
          <a:p>
            <a:pPr marL="0" indent="0">
              <a:buNone/>
            </a:pPr>
            <a:r>
              <a:rPr lang="el-GR" sz="2400" dirty="0" smtClean="0"/>
              <a:t>Τρανζίστορ (</a:t>
            </a:r>
            <a:r>
              <a:rPr lang="el-GR" sz="2400" dirty="0"/>
              <a:t>194</a:t>
            </a:r>
            <a:r>
              <a:rPr lang="en-US" sz="2400" dirty="0" smtClean="0"/>
              <a:t>8</a:t>
            </a:r>
            <a:r>
              <a:rPr lang="el-GR" sz="2400" dirty="0"/>
              <a:t>)</a:t>
            </a:r>
            <a:r>
              <a:rPr lang="el-GR" sz="2400" dirty="0" smtClean="0"/>
              <a:t>:</a:t>
            </a:r>
          </a:p>
          <a:p>
            <a:r>
              <a:rPr lang="el-GR" sz="2400" dirty="0" smtClean="0"/>
              <a:t>Ο </a:t>
            </a:r>
            <a:r>
              <a:rPr lang="el-GR" sz="2400" dirty="0"/>
              <a:t>πρώτος ημιαγωγός (τρανζίστορ) από επιστήμονες των εργαστηρίων της </a:t>
            </a:r>
            <a:r>
              <a:rPr lang="en-US" sz="2400" dirty="0" smtClean="0"/>
              <a:t>Bell</a:t>
            </a:r>
            <a:r>
              <a:rPr lang="el-GR" sz="2400" dirty="0" smtClean="0"/>
              <a:t>,</a:t>
            </a:r>
            <a:endParaRPr lang="en-US" sz="2400" dirty="0"/>
          </a:p>
          <a:p>
            <a:r>
              <a:rPr lang="en-US" sz="2400" dirty="0"/>
              <a:t>W. Brattain J. Bardeen </a:t>
            </a:r>
            <a:r>
              <a:rPr lang="el-GR" sz="2400" dirty="0"/>
              <a:t>και </a:t>
            </a:r>
            <a:r>
              <a:rPr lang="en-US" sz="2400" dirty="0"/>
              <a:t>W. Shockley </a:t>
            </a:r>
            <a:r>
              <a:rPr lang="el-GR" sz="2400" dirty="0"/>
              <a:t>το 1956 το νόμπελ </a:t>
            </a:r>
            <a:r>
              <a:rPr lang="el-GR" sz="2400" dirty="0" smtClean="0"/>
              <a:t>Φυσικής.</a:t>
            </a:r>
            <a:endParaRPr lang="el-GR" sz="2400" dirty="0"/>
          </a:p>
          <a:p>
            <a:pPr marL="0" indent="0">
              <a:buNone/>
            </a:pPr>
            <a:endParaRPr lang="en-US"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5"/>
            <a:ext cx="9072563"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Γενιές υπολογιστών </a:t>
            </a:r>
            <a:r>
              <a:rPr lang="el-GR" dirty="0" smtClean="0"/>
              <a:t>(3 </a:t>
            </a:r>
            <a:r>
              <a:rPr lang="el-GR" dirty="0"/>
              <a:t>από </a:t>
            </a:r>
            <a:r>
              <a:rPr lang="el-GR" dirty="0" smtClean="0"/>
              <a:t>8)</a:t>
            </a:r>
            <a:endParaRPr lang="el-GR" dirty="0"/>
          </a:p>
        </p:txBody>
      </p:sp>
      <p:pic>
        <p:nvPicPr>
          <p:cNvPr id="8" name="Picture 2" descr="."/>
          <p:cNvPicPr>
            <a:picLocks noChangeAspect="1" noChangeArrowheads="1"/>
          </p:cNvPicPr>
          <p:nvPr/>
        </p:nvPicPr>
        <p:blipFill>
          <a:blip r:embed="rId3" cstate="print"/>
          <a:srcRect/>
          <a:stretch>
            <a:fillRect/>
          </a:stretch>
        </p:blipFill>
        <p:spPr bwMode="auto">
          <a:xfrm>
            <a:off x="1251225" y="1196752"/>
            <a:ext cx="2528687" cy="3220617"/>
          </a:xfrm>
          <a:prstGeom prst="rect">
            <a:avLst/>
          </a:prstGeom>
          <a:noFill/>
        </p:spPr>
      </p:pic>
      <p:pic>
        <p:nvPicPr>
          <p:cNvPr id="9" name="Picture 4" descr="Εικόνα 1, τρανζίστορ."/>
          <p:cNvPicPr>
            <a:picLocks noChangeAspect="1" noChangeArrowheads="1"/>
          </p:cNvPicPr>
          <p:nvPr/>
        </p:nvPicPr>
        <p:blipFill>
          <a:blip r:embed="rId4" cstate="print"/>
          <a:srcRect/>
          <a:stretch>
            <a:fillRect/>
          </a:stretch>
        </p:blipFill>
        <p:spPr bwMode="auto">
          <a:xfrm>
            <a:off x="4668979" y="1201316"/>
            <a:ext cx="3431413" cy="3216053"/>
          </a:xfrm>
          <a:prstGeom prst="rect">
            <a:avLst/>
          </a:prstGeom>
          <a:noFill/>
        </p:spPr>
      </p:pic>
      <p:pic>
        <p:nvPicPr>
          <p:cNvPr id="10" name="Picture 8" descr="Εικόνα 2, τμήμα του τρανζίστορ."/>
          <p:cNvPicPr>
            <a:picLocks noChangeAspect="1" noChangeArrowheads="1"/>
          </p:cNvPicPr>
          <p:nvPr/>
        </p:nvPicPr>
        <p:blipFill>
          <a:blip r:embed="rId5" cstate="print"/>
          <a:srcRect/>
          <a:stretch>
            <a:fillRect/>
          </a:stretch>
        </p:blipFill>
        <p:spPr bwMode="auto">
          <a:xfrm>
            <a:off x="3496504" y="4509120"/>
            <a:ext cx="2443648" cy="1832737"/>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41</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5"/>
            <a:ext cx="9072563"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Γενιές υπολογιστών </a:t>
            </a:r>
            <a:r>
              <a:rPr lang="el-GR" dirty="0" smtClean="0"/>
              <a:t>(4 </a:t>
            </a:r>
            <a:r>
              <a:rPr lang="el-GR" dirty="0"/>
              <a:t>από </a:t>
            </a:r>
            <a:r>
              <a:rPr lang="el-GR" dirty="0" smtClean="0"/>
              <a:t>8)</a:t>
            </a:r>
            <a:endParaRPr lang="el-GR" dirty="0"/>
          </a:p>
        </p:txBody>
      </p:sp>
      <p:sp>
        <p:nvSpPr>
          <p:cNvPr id="6" name="Rectangle 4"/>
          <p:cNvSpPr txBox="1">
            <a:spLocks noChangeArrowheads="1"/>
          </p:cNvSpPr>
          <p:nvPr/>
        </p:nvSpPr>
        <p:spPr>
          <a:xfrm>
            <a:off x="467545" y="980728"/>
            <a:ext cx="8280920" cy="28083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3</a:t>
            </a:r>
            <a:r>
              <a:rPr lang="el-GR" sz="2400" baseline="30000" dirty="0" smtClean="0"/>
              <a:t>η</a:t>
            </a:r>
            <a:r>
              <a:rPr lang="el-GR" sz="2400" dirty="0" smtClean="0"/>
              <a:t> γενιά (1964-1970).</a:t>
            </a:r>
          </a:p>
          <a:p>
            <a:r>
              <a:rPr lang="el-GR" sz="2400" dirty="0" smtClean="0"/>
              <a:t>Ολοκληρωμένο κύκλωμα,</a:t>
            </a:r>
          </a:p>
          <a:p>
            <a:r>
              <a:rPr lang="el-GR" sz="2400" dirty="0" smtClean="0"/>
              <a:t>3 ή περισσότερα ηλεκτρονικά στοιχεία σε ένα μικρό δίσκο πυριτίου,</a:t>
            </a:r>
          </a:p>
          <a:p>
            <a:r>
              <a:rPr lang="el-GR" sz="2400" dirty="0" smtClean="0"/>
              <a:t>Μικρότερο μέγεθος και κόστος,</a:t>
            </a:r>
          </a:p>
          <a:p>
            <a:r>
              <a:rPr lang="el-GR" sz="2400" dirty="0" smtClean="0"/>
              <a:t>Λειτουργικά συστήματα. </a:t>
            </a:r>
            <a:endParaRPr lang="el-GR" sz="2400" dirty="0"/>
          </a:p>
        </p:txBody>
      </p:sp>
      <p:pic>
        <p:nvPicPr>
          <p:cNvPr id="9" name="Picture 6" descr="Εικόνα 1, ολοκληρωμένο κύκλωμα."/>
          <p:cNvPicPr>
            <a:picLocks noChangeAspect="1" noChangeArrowheads="1"/>
          </p:cNvPicPr>
          <p:nvPr/>
        </p:nvPicPr>
        <p:blipFill>
          <a:blip r:embed="rId3" cstate="print"/>
          <a:srcRect/>
          <a:stretch>
            <a:fillRect/>
          </a:stretch>
        </p:blipFill>
        <p:spPr bwMode="auto">
          <a:xfrm>
            <a:off x="1043608" y="4005064"/>
            <a:ext cx="3079489" cy="2160240"/>
          </a:xfrm>
          <a:prstGeom prst="rect">
            <a:avLst/>
          </a:prstGeom>
          <a:noFill/>
        </p:spPr>
      </p:pic>
      <p:pic>
        <p:nvPicPr>
          <p:cNvPr id="8" name="Picture 2" descr="Εικόνα 2, ηλεκτρονικό κύκλωμα 3ης γενιάς υπολογιστών."/>
          <p:cNvPicPr>
            <a:picLocks noChangeAspect="1" noChangeArrowheads="1"/>
          </p:cNvPicPr>
          <p:nvPr/>
        </p:nvPicPr>
        <p:blipFill>
          <a:blip r:embed="rId4" cstate="print"/>
          <a:srcRect/>
          <a:stretch>
            <a:fillRect/>
          </a:stretch>
        </p:blipFill>
        <p:spPr bwMode="auto">
          <a:xfrm>
            <a:off x="4992786" y="3068960"/>
            <a:ext cx="3467646" cy="2847827"/>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42</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Γενιές υπολογιστών </a:t>
            </a:r>
            <a:r>
              <a:rPr lang="el-GR" dirty="0" smtClean="0"/>
              <a:t>(5 </a:t>
            </a:r>
            <a:r>
              <a:rPr lang="el-GR" dirty="0"/>
              <a:t>από </a:t>
            </a:r>
            <a:r>
              <a:rPr lang="el-GR" dirty="0" smtClean="0"/>
              <a:t>8)</a:t>
            </a:r>
            <a:endParaRPr lang="el-GR" dirty="0"/>
          </a:p>
        </p:txBody>
      </p:sp>
      <p:sp>
        <p:nvSpPr>
          <p:cNvPr id="6" name="Rectangle 4" descr="4η γενιά (1971 – σήμερα).&#10;Ολοκληρωμένα κυκλώματα μεγάλης κλίμακας:&#10;Χιλιάδες στοιχεία σε ένα τσιπ,&#10;Large Scale Integration, LSI,&#10;περιέχουν περισσότερες από 100 πύλες μέχρι μερικές χιλιάδες πύλες (όπως οι απλοί μικροεπεξεργαστές),&#10;Ολοκληρωμένα πολύ μεγάλης κλίμακας:&#10;Εκατομμύρια εντολές ανά δευτερόλεπτο,&#10;Πολύ Μεγάλης Κλίμακας Ολοκλήρωσης (Very Large Scale Integration, VLSI,&#10;"/>
          <p:cNvSpPr txBox="1">
            <a:spLocks noChangeArrowheads="1"/>
          </p:cNvSpPr>
          <p:nvPr/>
        </p:nvSpPr>
        <p:spPr>
          <a:xfrm>
            <a:off x="467545" y="1196752"/>
            <a:ext cx="8280920" cy="48965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4</a:t>
            </a:r>
            <a:r>
              <a:rPr lang="el-GR" sz="2400" baseline="30000" dirty="0"/>
              <a:t>η</a:t>
            </a:r>
            <a:r>
              <a:rPr lang="el-GR" sz="2400" dirty="0"/>
              <a:t> γενιά (1971 – σήμερα</a:t>
            </a:r>
            <a:r>
              <a:rPr lang="el-GR" sz="2400" dirty="0" smtClean="0"/>
              <a:t>).</a:t>
            </a:r>
          </a:p>
          <a:p>
            <a:r>
              <a:rPr lang="el-GR" sz="2400" dirty="0"/>
              <a:t>Ολοκληρωμένα κυκλώματα μεγάλης </a:t>
            </a:r>
            <a:r>
              <a:rPr lang="el-GR" sz="2400" dirty="0" smtClean="0"/>
              <a:t>κλίμακας:</a:t>
            </a:r>
            <a:endParaRPr lang="el-GR" sz="2400" dirty="0"/>
          </a:p>
          <a:p>
            <a:pPr lvl="1"/>
            <a:r>
              <a:rPr lang="el-GR" sz="2400" dirty="0"/>
              <a:t>Χιλιάδες στοιχεία σε ένα </a:t>
            </a:r>
            <a:r>
              <a:rPr lang="el-GR" sz="2400" dirty="0" smtClean="0"/>
              <a:t>τσιπ,</a:t>
            </a:r>
            <a:endParaRPr lang="el-GR" sz="2400" dirty="0"/>
          </a:p>
          <a:p>
            <a:pPr lvl="1"/>
            <a:r>
              <a:rPr lang="el-GR" sz="2400" dirty="0" err="1"/>
              <a:t>Large</a:t>
            </a:r>
            <a:r>
              <a:rPr lang="el-GR" sz="2400" dirty="0"/>
              <a:t> </a:t>
            </a:r>
            <a:r>
              <a:rPr lang="el-GR" sz="2400" dirty="0" err="1"/>
              <a:t>Scale</a:t>
            </a:r>
            <a:r>
              <a:rPr lang="el-GR" sz="2400" dirty="0"/>
              <a:t> </a:t>
            </a:r>
            <a:r>
              <a:rPr lang="el-GR" sz="2400" dirty="0" err="1"/>
              <a:t>Integration</a:t>
            </a:r>
            <a:r>
              <a:rPr lang="el-GR" sz="2400" dirty="0"/>
              <a:t>, </a:t>
            </a:r>
            <a:r>
              <a:rPr lang="el-GR" sz="2400" dirty="0" smtClean="0"/>
              <a:t>LSI,</a:t>
            </a:r>
            <a:endParaRPr lang="el-GR" sz="2400" dirty="0"/>
          </a:p>
          <a:p>
            <a:pPr lvl="1"/>
            <a:r>
              <a:rPr lang="el-GR" sz="2400" dirty="0"/>
              <a:t>περιέχουν περισσότερες από 100 πύλες μέχρι μερικές χιλιάδες πύλες (όπως οι απλοί </a:t>
            </a:r>
            <a:r>
              <a:rPr lang="el-GR" sz="2400" dirty="0" smtClean="0"/>
              <a:t>μικροεπεξεργαστές),</a:t>
            </a:r>
            <a:endParaRPr lang="el-GR" sz="2400" dirty="0"/>
          </a:p>
          <a:p>
            <a:r>
              <a:rPr lang="el-GR" sz="2400" dirty="0"/>
              <a:t>Ολοκληρωμένα πολύ μεγάλης </a:t>
            </a:r>
            <a:r>
              <a:rPr lang="el-GR" sz="2400" dirty="0" smtClean="0"/>
              <a:t>κλίμακας:</a:t>
            </a:r>
            <a:endParaRPr lang="el-GR" sz="2400" dirty="0"/>
          </a:p>
          <a:p>
            <a:pPr lvl="1"/>
            <a:r>
              <a:rPr lang="el-GR" sz="2400" dirty="0"/>
              <a:t>Εκατομμύρια εντολές ανά </a:t>
            </a:r>
            <a:r>
              <a:rPr lang="el-GR" sz="2400" dirty="0" smtClean="0"/>
              <a:t>δευτερόλεπτο,</a:t>
            </a:r>
            <a:endParaRPr lang="el-GR" sz="2400" dirty="0"/>
          </a:p>
          <a:p>
            <a:pPr lvl="1"/>
            <a:r>
              <a:rPr lang="el-GR" sz="2400" i="1" dirty="0"/>
              <a:t>Πολύ Μεγάλης Κλίμακας Ολοκλήρωσης</a:t>
            </a:r>
            <a:r>
              <a:rPr lang="el-GR" sz="2400" dirty="0"/>
              <a:t> (</a:t>
            </a:r>
            <a:r>
              <a:rPr lang="el-GR" sz="2400" dirty="0" err="1"/>
              <a:t>Very</a:t>
            </a:r>
            <a:r>
              <a:rPr lang="el-GR" sz="2400" dirty="0"/>
              <a:t> </a:t>
            </a:r>
            <a:r>
              <a:rPr lang="el-GR" sz="2400" dirty="0" err="1"/>
              <a:t>Large</a:t>
            </a:r>
            <a:r>
              <a:rPr lang="el-GR" sz="2400" dirty="0"/>
              <a:t> </a:t>
            </a:r>
            <a:r>
              <a:rPr lang="el-GR" sz="2400" dirty="0" err="1"/>
              <a:t>Scale</a:t>
            </a:r>
            <a:r>
              <a:rPr lang="el-GR" sz="2400" dirty="0"/>
              <a:t> </a:t>
            </a:r>
            <a:r>
              <a:rPr lang="el-GR" sz="2400" dirty="0" err="1"/>
              <a:t>Integration</a:t>
            </a:r>
            <a:r>
              <a:rPr lang="el-GR" sz="2400" dirty="0"/>
              <a:t>, </a:t>
            </a:r>
            <a:r>
              <a:rPr lang="el-GR" sz="2400" dirty="0" smtClean="0"/>
              <a:t>VLSI,</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43</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Γενιές υπολογιστών </a:t>
            </a:r>
            <a:r>
              <a:rPr lang="el-GR" dirty="0" smtClean="0"/>
              <a:t>(6 </a:t>
            </a:r>
            <a:r>
              <a:rPr lang="el-GR" dirty="0"/>
              <a:t>από </a:t>
            </a:r>
            <a:r>
              <a:rPr lang="el-GR" dirty="0" smtClean="0"/>
              <a:t>8)</a:t>
            </a:r>
            <a:endParaRPr lang="el-GR" dirty="0"/>
          </a:p>
        </p:txBody>
      </p:sp>
      <p:sp>
        <p:nvSpPr>
          <p:cNvPr id="6" name="Rectangle 4" descr="κυκλώματα τα οποία σχηματίζονται από πολλά εκατομμύρια πύλες (όπως οι σύγχρονοι μικροεπεξεργαστές.&#10;Μικροεπεξεργαστής,&#10;1981 ΙΒΜ Προσωπικός Υπολογιστής.&#10;"/>
          <p:cNvSpPr txBox="1">
            <a:spLocks noChangeArrowheads="1"/>
          </p:cNvSpPr>
          <p:nvPr/>
        </p:nvSpPr>
        <p:spPr>
          <a:xfrm>
            <a:off x="467545" y="2060848"/>
            <a:ext cx="8280920" cy="223224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l-GR" sz="2400" dirty="0"/>
              <a:t>κυκλώματα τα οποία σχηματίζονται από πολλά εκατομμύρια πύλες (όπως οι σύγχρονοι </a:t>
            </a:r>
            <a:r>
              <a:rPr lang="el-GR" sz="2400" dirty="0" smtClean="0"/>
              <a:t>μικροεπεξεργαστές.</a:t>
            </a:r>
            <a:endParaRPr lang="el-GR" sz="2400" dirty="0"/>
          </a:p>
          <a:p>
            <a:r>
              <a:rPr lang="el-GR" sz="2400" dirty="0" smtClean="0"/>
              <a:t>Μικροεπεξεργαστής,</a:t>
            </a:r>
            <a:endParaRPr lang="el-GR" sz="2400" dirty="0"/>
          </a:p>
          <a:p>
            <a:r>
              <a:rPr lang="el-GR" sz="2400" dirty="0"/>
              <a:t>1981 ΙΒΜ Προσωπικός </a:t>
            </a:r>
            <a:r>
              <a:rPr lang="el-GR" sz="2400" dirty="0" smtClean="0"/>
              <a:t>Υπολογιστής.</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44</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Γενιές υπολογιστών </a:t>
            </a:r>
            <a:r>
              <a:rPr lang="el-GR" dirty="0" smtClean="0"/>
              <a:t>(7 </a:t>
            </a:r>
            <a:r>
              <a:rPr lang="el-GR" dirty="0"/>
              <a:t>από </a:t>
            </a:r>
            <a:r>
              <a:rPr lang="el-GR" dirty="0" smtClean="0"/>
              <a:t>8)</a:t>
            </a:r>
            <a:endParaRPr lang="el-GR" dirty="0"/>
          </a:p>
        </p:txBody>
      </p:sp>
      <p:sp>
        <p:nvSpPr>
          <p:cNvPr id="6" name="Rectangle 4" descr="5η γενιά (οι μελλοντικοί υπολογιστές).&#10;ολοκληρωμένα κυκλώματα πολύ μεγάλης κλίμακας ολοκλήρωσης (VLSI), &#10; δύο βασικούς στόχους:&#10; Ο πρώτος είναι η επίτευξη στο μέγιστο δυνατό βαθμό της παράλληλης επεξεργασίας (για την αύξηση της ταχύτητας επεξεργασίας). &#10;Ο δεύτερος είναι η ανάπτυξη «έξυπνων» υπολογιστικών συστημάτων, με την ενσωμάτωση τεχνικών που χρησιμοποιούνται στον κλάδο της τεχνητής νοημοσύνης.&#10;"/>
          <p:cNvSpPr txBox="1">
            <a:spLocks noChangeArrowheads="1"/>
          </p:cNvSpPr>
          <p:nvPr/>
        </p:nvSpPr>
        <p:spPr>
          <a:xfrm>
            <a:off x="467545" y="1628800"/>
            <a:ext cx="8280920" cy="439248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5</a:t>
            </a:r>
            <a:r>
              <a:rPr lang="el-GR" sz="2400" baseline="30000" dirty="0"/>
              <a:t>η</a:t>
            </a:r>
            <a:r>
              <a:rPr lang="el-GR" sz="2400" dirty="0"/>
              <a:t> γενιά (οι μελλοντικοί υπολογιστές</a:t>
            </a:r>
            <a:r>
              <a:rPr lang="el-GR" sz="2400" dirty="0" smtClean="0"/>
              <a:t>).</a:t>
            </a:r>
          </a:p>
          <a:p>
            <a:r>
              <a:rPr lang="el-GR" sz="2400" dirty="0"/>
              <a:t>ολοκληρωμένα κυκλώματα πολύ μεγάλης κλίμακας ολοκλήρωσης (VLSI</a:t>
            </a:r>
            <a:r>
              <a:rPr lang="el-GR" sz="2400" dirty="0" smtClean="0"/>
              <a:t>), </a:t>
            </a:r>
            <a:endParaRPr lang="el-GR" sz="2400" dirty="0"/>
          </a:p>
          <a:p>
            <a:r>
              <a:rPr lang="el-GR" sz="2400" dirty="0"/>
              <a:t> δύο βασικούς </a:t>
            </a:r>
            <a:r>
              <a:rPr lang="el-GR" sz="2400" dirty="0" smtClean="0"/>
              <a:t>στόχους:</a:t>
            </a:r>
            <a:endParaRPr lang="el-GR" sz="2400" dirty="0"/>
          </a:p>
          <a:p>
            <a:pPr lvl="1"/>
            <a:r>
              <a:rPr lang="el-GR" sz="2400" dirty="0"/>
              <a:t> Ο πρώτος είναι η επίτευξη στο μέγιστο δυνατό βαθμό της παράλληλης επεξεργασίας (για την αύξηση της ταχύτητας επεξεργασίας). </a:t>
            </a:r>
          </a:p>
          <a:p>
            <a:pPr lvl="1"/>
            <a:r>
              <a:rPr lang="el-GR" sz="2400" dirty="0"/>
              <a:t>Ο δεύτερος είναι η ανάπτυξη «έξυπνων» υπολογιστικών συστημάτων, με την ενσωμάτωση τεχνικών που χρησιμοποιούνται στον κλάδο της </a:t>
            </a:r>
            <a:r>
              <a:rPr lang="el-GR" sz="2400" b="1" u="sng" dirty="0"/>
              <a:t>τεχνητής νοημοσύνης</a:t>
            </a:r>
            <a:r>
              <a:rPr lang="el-GR" sz="2400" dirty="0" smtClean="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45</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Γενιές υπολογιστών </a:t>
            </a:r>
            <a:r>
              <a:rPr lang="el-GR" dirty="0" smtClean="0"/>
              <a:t>(8 </a:t>
            </a:r>
            <a:r>
              <a:rPr lang="el-GR" dirty="0"/>
              <a:t>από </a:t>
            </a:r>
            <a:r>
              <a:rPr lang="el-GR" dirty="0" smtClean="0"/>
              <a:t>8)</a:t>
            </a:r>
            <a:endParaRPr lang="el-GR" dirty="0"/>
          </a:p>
        </p:txBody>
      </p:sp>
      <p:graphicFrame>
        <p:nvGraphicFramePr>
          <p:cNvPr id="8" name="3 - Θέση περιεχομένου" descr="Πίνακας, χρονολογική και τεχνική περιγραφή των πέντε γενιών ηλεκτρονικών υπολογιστών."/>
          <p:cNvGraphicFramePr>
            <a:graphicFrameLocks noGrp="1"/>
          </p:cNvGraphicFramePr>
          <p:nvPr>
            <p:ph sz="quarter" idx="1"/>
            <p:custDataLst>
              <p:tags r:id="rId2"/>
            </p:custDataLst>
            <p:extLst>
              <p:ext uri="{D42A27DB-BD31-4B8C-83A1-F6EECF244321}">
                <p14:modId xmlns:p14="http://schemas.microsoft.com/office/powerpoint/2010/main" val="434166159"/>
              </p:ext>
            </p:extLst>
          </p:nvPr>
        </p:nvGraphicFramePr>
        <p:xfrm>
          <a:off x="720079" y="1210270"/>
          <a:ext cx="7668345" cy="5046553"/>
        </p:xfrm>
        <a:graphic>
          <a:graphicData uri="http://schemas.openxmlformats.org/drawingml/2006/table">
            <a:tbl>
              <a:tblPr firstRow="1" bandRow="1">
                <a:tableStyleId>{5C22544A-7EE6-4342-B048-85BDC9FD1C3A}</a:tableStyleId>
              </a:tblPr>
              <a:tblGrid>
                <a:gridCol w="1533669"/>
                <a:gridCol w="1533669"/>
                <a:gridCol w="1533669"/>
                <a:gridCol w="1533669"/>
                <a:gridCol w="1533669"/>
              </a:tblGrid>
              <a:tr h="315410">
                <a:tc>
                  <a:txBody>
                    <a:bodyPr/>
                    <a:lstStyle/>
                    <a:p>
                      <a:r>
                        <a:rPr lang="el-GR" sz="1500" dirty="0" smtClean="0"/>
                        <a:t>1η</a:t>
                      </a:r>
                      <a:endParaRPr lang="el-GR" sz="1500" dirty="0"/>
                    </a:p>
                  </a:txBody>
                  <a:tcPr marL="78853" marR="78853" marT="39426" marB="39426"/>
                </a:tc>
                <a:tc>
                  <a:txBody>
                    <a:bodyPr/>
                    <a:lstStyle/>
                    <a:p>
                      <a:r>
                        <a:rPr lang="el-GR" sz="1500" dirty="0" smtClean="0"/>
                        <a:t>2η</a:t>
                      </a:r>
                      <a:endParaRPr lang="el-GR" sz="1500" dirty="0"/>
                    </a:p>
                  </a:txBody>
                  <a:tcPr marL="78853" marR="78853" marT="39426" marB="39426"/>
                </a:tc>
                <a:tc>
                  <a:txBody>
                    <a:bodyPr/>
                    <a:lstStyle/>
                    <a:p>
                      <a:r>
                        <a:rPr lang="en-US" sz="1500" dirty="0" smtClean="0"/>
                        <a:t>3</a:t>
                      </a:r>
                      <a:r>
                        <a:rPr lang="el-GR" sz="1500" dirty="0" smtClean="0"/>
                        <a:t>η</a:t>
                      </a:r>
                      <a:endParaRPr lang="el-GR" sz="1500" dirty="0"/>
                    </a:p>
                  </a:txBody>
                  <a:tcPr marL="78853" marR="78853" marT="39426" marB="39426"/>
                </a:tc>
                <a:tc>
                  <a:txBody>
                    <a:bodyPr/>
                    <a:lstStyle/>
                    <a:p>
                      <a:r>
                        <a:rPr lang="el-GR" sz="1500" dirty="0" smtClean="0"/>
                        <a:t>4</a:t>
                      </a:r>
                      <a:r>
                        <a:rPr lang="el-GR" sz="1500" baseline="30000" dirty="0" smtClean="0"/>
                        <a:t>η</a:t>
                      </a:r>
                      <a:r>
                        <a:rPr lang="el-GR" sz="1500" dirty="0" smtClean="0"/>
                        <a:t> </a:t>
                      </a:r>
                      <a:endParaRPr lang="el-GR" sz="1500" dirty="0"/>
                    </a:p>
                  </a:txBody>
                  <a:tcPr marL="78853" marR="78853" marT="39426" marB="39426"/>
                </a:tc>
                <a:tc>
                  <a:txBody>
                    <a:bodyPr/>
                    <a:lstStyle/>
                    <a:p>
                      <a:r>
                        <a:rPr lang="el-GR" sz="1500" dirty="0" smtClean="0"/>
                        <a:t>5η</a:t>
                      </a:r>
                      <a:endParaRPr lang="el-GR" sz="1500" dirty="0"/>
                    </a:p>
                  </a:txBody>
                  <a:tcPr marL="78853" marR="78853" marT="39426" marB="39426"/>
                </a:tc>
              </a:tr>
              <a:tr h="315410">
                <a:tc>
                  <a:txBody>
                    <a:bodyPr/>
                    <a:lstStyle/>
                    <a:p>
                      <a:r>
                        <a:rPr lang="el-GR" sz="1500" dirty="0" smtClean="0"/>
                        <a:t>1943-1955</a:t>
                      </a:r>
                      <a:endParaRPr lang="el-GR" sz="1500" dirty="0"/>
                    </a:p>
                  </a:txBody>
                  <a:tcPr marL="78853" marR="78853" marT="39426" marB="39426"/>
                </a:tc>
                <a:tc>
                  <a:txBody>
                    <a:bodyPr/>
                    <a:lstStyle/>
                    <a:p>
                      <a:r>
                        <a:rPr lang="el-GR" sz="1500" dirty="0" smtClean="0"/>
                        <a:t>1956-1963</a:t>
                      </a:r>
                      <a:endParaRPr lang="el-GR" sz="1500" dirty="0"/>
                    </a:p>
                  </a:txBody>
                  <a:tcPr marL="78853" marR="78853" marT="39426" marB="39426"/>
                </a:tc>
                <a:tc>
                  <a:txBody>
                    <a:bodyPr/>
                    <a:lstStyle/>
                    <a:p>
                      <a:r>
                        <a:rPr lang="el-GR" sz="1500" dirty="0" smtClean="0"/>
                        <a:t>1964-1970</a:t>
                      </a:r>
                      <a:endParaRPr lang="el-GR" sz="1500" dirty="0"/>
                    </a:p>
                  </a:txBody>
                  <a:tcPr marL="78853" marR="78853" marT="39426" marB="39426"/>
                </a:tc>
                <a:tc>
                  <a:txBody>
                    <a:bodyPr/>
                    <a:lstStyle/>
                    <a:p>
                      <a:r>
                        <a:rPr lang="el-GR" sz="1500" dirty="0" smtClean="0"/>
                        <a:t>1971-1985</a:t>
                      </a:r>
                      <a:endParaRPr lang="el-GR" sz="1500" dirty="0"/>
                    </a:p>
                  </a:txBody>
                  <a:tcPr marL="78853" marR="78853" marT="39426" marB="39426"/>
                </a:tc>
                <a:tc>
                  <a:txBody>
                    <a:bodyPr/>
                    <a:lstStyle/>
                    <a:p>
                      <a:r>
                        <a:rPr lang="el-GR" sz="1500" dirty="0" smtClean="0"/>
                        <a:t>1985-</a:t>
                      </a:r>
                      <a:r>
                        <a:rPr lang="el-GR" sz="1500" baseline="0" dirty="0" smtClean="0"/>
                        <a:t> σήμερα</a:t>
                      </a:r>
                      <a:endParaRPr lang="el-GR" sz="1500" dirty="0"/>
                    </a:p>
                  </a:txBody>
                  <a:tcPr marL="78853" marR="78853" marT="39426" marB="39426"/>
                </a:tc>
              </a:tr>
              <a:tr h="1025081">
                <a:tc>
                  <a:txBody>
                    <a:bodyPr/>
                    <a:lstStyle/>
                    <a:p>
                      <a:r>
                        <a:rPr lang="el-GR" sz="1500" dirty="0" smtClean="0"/>
                        <a:t>Ηλεκτρονικές λυχνίες</a:t>
                      </a:r>
                      <a:endParaRPr lang="el-GR" sz="1500" dirty="0"/>
                    </a:p>
                  </a:txBody>
                  <a:tcPr marL="78853" marR="78853" marT="39426" marB="39426"/>
                </a:tc>
                <a:tc>
                  <a:txBody>
                    <a:bodyPr/>
                    <a:lstStyle/>
                    <a:p>
                      <a:r>
                        <a:rPr lang="el-GR" sz="1500" dirty="0" smtClean="0"/>
                        <a:t>Ημιαγωγοί</a:t>
                      </a:r>
                      <a:r>
                        <a:rPr lang="el-GR" sz="1500" baseline="0" dirty="0" smtClean="0"/>
                        <a:t> (</a:t>
                      </a:r>
                      <a:r>
                        <a:rPr lang="en-US" sz="1500" baseline="0" dirty="0" smtClean="0"/>
                        <a:t>transistor)</a:t>
                      </a:r>
                      <a:endParaRPr lang="el-GR" sz="1500" dirty="0"/>
                    </a:p>
                  </a:txBody>
                  <a:tcPr marL="78853" marR="78853" marT="39426" marB="39426"/>
                </a:tc>
                <a:tc>
                  <a:txBody>
                    <a:bodyPr/>
                    <a:lstStyle/>
                    <a:p>
                      <a:r>
                        <a:rPr lang="el-GR" sz="1500" dirty="0" smtClean="0"/>
                        <a:t>Ολοκληρωμένα</a:t>
                      </a:r>
                      <a:r>
                        <a:rPr lang="el-GR" sz="1500" baseline="0" dirty="0" smtClean="0"/>
                        <a:t> κυκλώματα</a:t>
                      </a:r>
                      <a:endParaRPr lang="el-GR" sz="1500" dirty="0"/>
                    </a:p>
                  </a:txBody>
                  <a:tcPr marL="78853" marR="78853" marT="39426" marB="39426"/>
                </a:tc>
                <a:tc>
                  <a:txBody>
                    <a:bodyPr/>
                    <a:lstStyle/>
                    <a:p>
                      <a:r>
                        <a:rPr lang="el-GR" sz="1500" dirty="0" smtClean="0"/>
                        <a:t>Ολοκληρωμένα</a:t>
                      </a:r>
                      <a:r>
                        <a:rPr lang="el-GR" sz="1500" baseline="0" dirty="0" smtClean="0"/>
                        <a:t> κυκλώματα μεγάλης κλίμακας</a:t>
                      </a:r>
                      <a:endParaRPr lang="el-GR" sz="1500" dirty="0"/>
                    </a:p>
                  </a:txBody>
                  <a:tcPr marL="78853" marR="78853" marT="39426" marB="394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Ολοκληρωμένα</a:t>
                      </a:r>
                      <a:r>
                        <a:rPr lang="el-GR" sz="1500" baseline="0" dirty="0" smtClean="0"/>
                        <a:t> κυκλώματα</a:t>
                      </a:r>
                      <a:endParaRPr lang="el-GR" sz="1500" dirty="0" smtClean="0"/>
                    </a:p>
                    <a:p>
                      <a:r>
                        <a:rPr lang="el-GR" sz="1500" dirty="0" smtClean="0"/>
                        <a:t>Τύπου</a:t>
                      </a:r>
                      <a:r>
                        <a:rPr lang="el-GR" sz="1500" baseline="0" dirty="0" smtClean="0"/>
                        <a:t> </a:t>
                      </a:r>
                      <a:r>
                        <a:rPr lang="en-US" sz="1500" baseline="0" dirty="0" smtClean="0"/>
                        <a:t>VLSI</a:t>
                      </a:r>
                      <a:endParaRPr lang="el-GR" sz="1500" dirty="0"/>
                    </a:p>
                  </a:txBody>
                  <a:tcPr marL="78853" marR="78853" marT="39426" marB="39426"/>
                </a:tc>
              </a:tr>
              <a:tr h="3390652">
                <a:tc>
                  <a:txBody>
                    <a:bodyPr/>
                    <a:lstStyle/>
                    <a:p>
                      <a:r>
                        <a:rPr lang="el-GR" sz="1500" dirty="0" smtClean="0"/>
                        <a:t>Ογκώδης, αργοί και όχι αξιόπιστοι.</a:t>
                      </a:r>
                    </a:p>
                    <a:p>
                      <a:r>
                        <a:rPr lang="el-GR" sz="1500" dirty="0" smtClean="0"/>
                        <a:t>Μεγάλο Κόστος.</a:t>
                      </a:r>
                    </a:p>
                    <a:p>
                      <a:r>
                        <a:rPr lang="el-GR" sz="1500" dirty="0" smtClean="0"/>
                        <a:t>Χρήση γλώσσας Μηχανής</a:t>
                      </a:r>
                      <a:endParaRPr lang="el-GR" sz="1500" dirty="0"/>
                    </a:p>
                  </a:txBody>
                  <a:tcPr marL="78853" marR="78853" marT="39426" marB="39426"/>
                </a:tc>
                <a:tc>
                  <a:txBody>
                    <a:bodyPr/>
                    <a:lstStyle/>
                    <a:p>
                      <a:r>
                        <a:rPr lang="el-GR" sz="1500" dirty="0" smtClean="0"/>
                        <a:t>Μικρότερο</a:t>
                      </a:r>
                      <a:r>
                        <a:rPr lang="el-GR" sz="1500" baseline="0" dirty="0" smtClean="0"/>
                        <a:t> μέγεθος.</a:t>
                      </a:r>
                    </a:p>
                    <a:p>
                      <a:r>
                        <a:rPr lang="el-GR" sz="1500" baseline="0" dirty="0" smtClean="0"/>
                        <a:t>Μεγαλύτερη ταχύτητα και αξιοπιστία.</a:t>
                      </a:r>
                    </a:p>
                    <a:p>
                      <a:r>
                        <a:rPr lang="el-GR" sz="1500" baseline="0" dirty="0" smtClean="0"/>
                        <a:t>Μεγάλο κόστος.</a:t>
                      </a:r>
                    </a:p>
                    <a:p>
                      <a:r>
                        <a:rPr lang="el-GR" sz="1500" baseline="0" dirty="0" smtClean="0"/>
                        <a:t>Χρήση μαγνητικής ταινίας.</a:t>
                      </a:r>
                    </a:p>
                    <a:p>
                      <a:r>
                        <a:rPr lang="el-GR" sz="1500" baseline="0" dirty="0" smtClean="0"/>
                        <a:t>Γλώσσες προγραμματισμού (</a:t>
                      </a:r>
                      <a:r>
                        <a:rPr lang="en-US" sz="1500" baseline="0" dirty="0" err="1" smtClean="0"/>
                        <a:t>fortran</a:t>
                      </a:r>
                      <a:r>
                        <a:rPr lang="en-US" sz="1500" baseline="0" dirty="0" smtClean="0"/>
                        <a:t>, </a:t>
                      </a:r>
                      <a:r>
                        <a:rPr lang="en-US" sz="1500" baseline="0" dirty="0" err="1" smtClean="0"/>
                        <a:t>cobol</a:t>
                      </a:r>
                      <a:r>
                        <a:rPr lang="en-US" sz="1500" baseline="0" dirty="0" smtClean="0"/>
                        <a:t>, assembly) </a:t>
                      </a:r>
                      <a:endParaRPr lang="el-GR" sz="1500" baseline="0" dirty="0" smtClean="0"/>
                    </a:p>
                    <a:p>
                      <a:endParaRPr lang="el-GR" sz="1500" dirty="0"/>
                    </a:p>
                  </a:txBody>
                  <a:tcPr marL="78853" marR="78853" marT="39426" marB="394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Μικρότερο</a:t>
                      </a:r>
                      <a:r>
                        <a:rPr lang="el-GR" sz="1500" baseline="0" dirty="0" smtClean="0"/>
                        <a:t> μέγεθος.</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baseline="0" dirty="0" smtClean="0"/>
                        <a:t>Μεγαλύτερη ταχύτητα και αξιοπιστία.</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baseline="0" dirty="0" smtClean="0"/>
                        <a:t>Μικρότερο κόστος</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baseline="0" dirty="0" smtClean="0"/>
                        <a:t>Γλώσσες προγραμματισμού δομημένες</a:t>
                      </a:r>
                    </a:p>
                    <a:p>
                      <a:r>
                        <a:rPr lang="el-GR" sz="1500" dirty="0" smtClean="0"/>
                        <a:t>Χρήση μαγνητικού</a:t>
                      </a:r>
                      <a:r>
                        <a:rPr lang="el-GR" sz="1500" baseline="0" dirty="0" smtClean="0"/>
                        <a:t> δίσκου</a:t>
                      </a:r>
                      <a:endParaRPr lang="el-GR" sz="1500" dirty="0"/>
                    </a:p>
                  </a:txBody>
                  <a:tcPr marL="78853" marR="78853" marT="39426" marB="394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Μικρό </a:t>
                      </a:r>
                      <a:r>
                        <a:rPr lang="el-GR" sz="1500" baseline="0" dirty="0" smtClean="0"/>
                        <a:t>μέγεθος.</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baseline="0" dirty="0" smtClean="0"/>
                        <a:t>Μικρό κόστος.</a:t>
                      </a:r>
                    </a:p>
                    <a:p>
                      <a:r>
                        <a:rPr lang="el-GR" sz="1500" baseline="0" dirty="0" smtClean="0"/>
                        <a:t>Γλώσσες προγραμματισμού προσανατολισμένες στις εφαρμογές</a:t>
                      </a:r>
                      <a:endParaRPr lang="el-GR" sz="1500" dirty="0"/>
                    </a:p>
                  </a:txBody>
                  <a:tcPr marL="78853" marR="78853" marT="39426" marB="394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baseline="0" dirty="0" smtClean="0"/>
                        <a:t>Πολύ μικρό μέγεθος.</a:t>
                      </a:r>
                    </a:p>
                    <a:p>
                      <a:r>
                        <a:rPr lang="el-GR" sz="1500" dirty="0" smtClean="0"/>
                        <a:t>Εκπληκτική ταχύτητα.</a:t>
                      </a:r>
                    </a:p>
                    <a:p>
                      <a:r>
                        <a:rPr lang="el-GR" sz="1500" dirty="0" smtClean="0"/>
                        <a:t>Τεράστια αποθηκευτική ικανότητα</a:t>
                      </a:r>
                    </a:p>
                    <a:p>
                      <a:r>
                        <a:rPr lang="el-GR" sz="1500" dirty="0" smtClean="0"/>
                        <a:t>Τεχνητή νοημοσύνη</a:t>
                      </a:r>
                      <a:endParaRPr lang="el-GR" sz="1500" dirty="0"/>
                    </a:p>
                  </a:txBody>
                  <a:tcPr marL="78853" marR="78853" marT="39426" marB="39426"/>
                </a:tc>
              </a:tr>
            </a:tbl>
          </a:graphicData>
        </a:graphic>
      </p:graphicFrame>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46</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Κατηγορίες </a:t>
            </a:r>
            <a:r>
              <a:rPr lang="el-GR" dirty="0"/>
              <a:t>υπολογιστών </a:t>
            </a:r>
            <a:r>
              <a:rPr lang="el-GR" dirty="0" smtClean="0"/>
              <a:t>(1 </a:t>
            </a:r>
            <a:r>
              <a:rPr lang="el-GR" dirty="0"/>
              <a:t>από 4</a:t>
            </a:r>
            <a:r>
              <a:rPr lang="el-GR" dirty="0" smtClean="0"/>
              <a:t>)</a:t>
            </a:r>
            <a:endParaRPr lang="el-GR" dirty="0"/>
          </a:p>
        </p:txBody>
      </p:sp>
      <p:sp>
        <p:nvSpPr>
          <p:cNvPr id="6" name="Rectangle 4"/>
          <p:cNvSpPr txBox="1">
            <a:spLocks noChangeArrowheads="1"/>
          </p:cNvSpPr>
          <p:nvPr/>
        </p:nvSpPr>
        <p:spPr>
          <a:xfrm>
            <a:off x="467545" y="1988840"/>
            <a:ext cx="8280920" cy="26642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Μεγάλα </a:t>
            </a:r>
            <a:r>
              <a:rPr lang="el-GR" sz="2400" dirty="0" smtClean="0"/>
              <a:t>συστήματα.</a:t>
            </a:r>
          </a:p>
          <a:p>
            <a:r>
              <a:rPr lang="el-GR" sz="2400" dirty="0"/>
              <a:t>Δισεκατομμύρια εντολές / </a:t>
            </a:r>
            <a:r>
              <a:rPr lang="el-GR" sz="2400" dirty="0" smtClean="0"/>
              <a:t>δευτερόλεπτο,</a:t>
            </a:r>
            <a:endParaRPr lang="el-GR" sz="2400" dirty="0"/>
          </a:p>
          <a:p>
            <a:r>
              <a:rPr lang="el-GR" sz="2400" dirty="0"/>
              <a:t>Κυβερνητικοί </a:t>
            </a:r>
            <a:r>
              <a:rPr lang="el-GR" sz="2400" dirty="0" smtClean="0"/>
              <a:t>οργανισμοί,</a:t>
            </a:r>
            <a:endParaRPr lang="el-GR" sz="2400" dirty="0"/>
          </a:p>
          <a:p>
            <a:r>
              <a:rPr lang="el-GR" sz="2400" dirty="0"/>
              <a:t>Μεγάλες </a:t>
            </a:r>
            <a:r>
              <a:rPr lang="el-GR" sz="2400" dirty="0" smtClean="0"/>
              <a:t>εταιρείες,</a:t>
            </a:r>
            <a:endParaRPr lang="el-GR" sz="2400" dirty="0"/>
          </a:p>
          <a:p>
            <a:r>
              <a:rPr lang="el-GR" sz="2400" dirty="0"/>
              <a:t>1 κεντρική μονάδα, πολλούς τερματικούς </a:t>
            </a:r>
            <a:r>
              <a:rPr lang="el-GR" sz="2400" dirty="0" smtClean="0"/>
              <a:t>σταθμούς.</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47</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Κατηγορίες υπολογιστών </a:t>
            </a:r>
            <a:r>
              <a:rPr lang="el-GR" dirty="0" smtClean="0"/>
              <a:t>(2 </a:t>
            </a:r>
            <a:r>
              <a:rPr lang="el-GR" dirty="0"/>
              <a:t>από </a:t>
            </a:r>
            <a:r>
              <a:rPr lang="el-GR" dirty="0" smtClean="0"/>
              <a:t>4)</a:t>
            </a:r>
            <a:endParaRPr lang="el-GR" dirty="0"/>
          </a:p>
        </p:txBody>
      </p:sp>
      <p:sp>
        <p:nvSpPr>
          <p:cNvPr id="6" name="Rectangle 4"/>
          <p:cNvSpPr txBox="1">
            <a:spLocks noChangeArrowheads="1"/>
          </p:cNvSpPr>
          <p:nvPr/>
        </p:nvSpPr>
        <p:spPr>
          <a:xfrm>
            <a:off x="467545" y="2492896"/>
            <a:ext cx="8280920" cy="172819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a:t>Μίνι </a:t>
            </a:r>
            <a:r>
              <a:rPr lang="el-GR" sz="2800" dirty="0" smtClean="0"/>
              <a:t>υπολογιστές.</a:t>
            </a:r>
          </a:p>
          <a:p>
            <a:r>
              <a:rPr lang="el-GR" sz="2800" dirty="0"/>
              <a:t>Μικρότερες επιχειρήσεις και </a:t>
            </a:r>
            <a:r>
              <a:rPr lang="el-GR" sz="2800" dirty="0" smtClean="0"/>
              <a:t>οργανισμούς,</a:t>
            </a:r>
            <a:endParaRPr lang="el-GR" sz="2800" dirty="0"/>
          </a:p>
          <a:p>
            <a:r>
              <a:rPr lang="el-GR" sz="2800" dirty="0"/>
              <a:t>Μειωμένες απαιτήσεις σε υπολογιστική </a:t>
            </a:r>
            <a:r>
              <a:rPr lang="el-GR" sz="2800" dirty="0" smtClean="0"/>
              <a:t>ισχύ</a:t>
            </a:r>
            <a:r>
              <a:rPr lang="el-GR" sz="2800" dirty="0"/>
              <a:t>.</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48</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80921"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Κατηγορίες υπολογιστών </a:t>
            </a:r>
            <a:r>
              <a:rPr lang="el-GR" dirty="0" smtClean="0"/>
              <a:t>(3 </a:t>
            </a:r>
            <a:r>
              <a:rPr lang="el-GR" dirty="0"/>
              <a:t>από </a:t>
            </a:r>
            <a:r>
              <a:rPr lang="el-GR" dirty="0" smtClean="0"/>
              <a:t>4)</a:t>
            </a:r>
            <a:endParaRPr lang="el-GR" dirty="0"/>
          </a:p>
        </p:txBody>
      </p:sp>
      <p:sp>
        <p:nvSpPr>
          <p:cNvPr id="6" name="Rectangle 4" descr="Προσωπικοί υπολογιστές.&#10;Στα μέσα του ’70,&#10;IBM  (PC),&#10;APPLE (Macintosh),&#10;Προσωπικοί Υπολογιστές:&#10;Επιτραπέζιοι,&#10;Φορητοί:&#10;Tablet PC.&#10;&#10;"/>
          <p:cNvSpPr txBox="1">
            <a:spLocks noChangeArrowheads="1"/>
          </p:cNvSpPr>
          <p:nvPr/>
        </p:nvSpPr>
        <p:spPr>
          <a:xfrm>
            <a:off x="467545" y="1484784"/>
            <a:ext cx="8280920" cy="410445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Προσωπικοί </a:t>
            </a:r>
            <a:r>
              <a:rPr lang="el-GR" sz="2400" dirty="0" smtClean="0"/>
              <a:t>υπολογιστές.</a:t>
            </a:r>
          </a:p>
          <a:p>
            <a:r>
              <a:rPr lang="el-GR" sz="2400" dirty="0"/>
              <a:t>Στα μέσα του </a:t>
            </a:r>
            <a:r>
              <a:rPr lang="en-US" sz="2400" dirty="0" smtClean="0"/>
              <a:t>’</a:t>
            </a:r>
            <a:r>
              <a:rPr lang="el-GR" sz="2400" dirty="0" smtClean="0"/>
              <a:t>70,</a:t>
            </a:r>
            <a:endParaRPr lang="el-GR" sz="2400" dirty="0"/>
          </a:p>
          <a:p>
            <a:r>
              <a:rPr lang="en-US" sz="2400" dirty="0"/>
              <a:t>IBM  (PC</a:t>
            </a:r>
            <a:r>
              <a:rPr lang="en-US" sz="2400" dirty="0" smtClean="0"/>
              <a:t>)</a:t>
            </a:r>
            <a:r>
              <a:rPr lang="el-GR" sz="2400" dirty="0" smtClean="0"/>
              <a:t>,</a:t>
            </a:r>
            <a:endParaRPr lang="en-US" sz="2400" dirty="0"/>
          </a:p>
          <a:p>
            <a:r>
              <a:rPr lang="en-US" sz="2400" dirty="0"/>
              <a:t>APPLE (Macintosh</a:t>
            </a:r>
            <a:r>
              <a:rPr lang="en-US" sz="2400" dirty="0" smtClean="0"/>
              <a:t>)</a:t>
            </a:r>
            <a:r>
              <a:rPr lang="el-GR" sz="2400" dirty="0" smtClean="0"/>
              <a:t>,</a:t>
            </a:r>
            <a:endParaRPr lang="en-US" sz="2400" dirty="0"/>
          </a:p>
          <a:p>
            <a:r>
              <a:rPr lang="el-GR" sz="2400" dirty="0"/>
              <a:t>Προσωπικοί </a:t>
            </a:r>
            <a:r>
              <a:rPr lang="el-GR" sz="2400" dirty="0" smtClean="0"/>
              <a:t>Υπολογιστές:</a:t>
            </a:r>
            <a:endParaRPr lang="en-US" sz="2400" dirty="0"/>
          </a:p>
          <a:p>
            <a:pPr lvl="1"/>
            <a:r>
              <a:rPr lang="el-GR" sz="2400" dirty="0" smtClean="0"/>
              <a:t>Επιτραπέζιοι,</a:t>
            </a:r>
            <a:endParaRPr lang="el-GR" sz="2400" dirty="0"/>
          </a:p>
          <a:p>
            <a:pPr lvl="1"/>
            <a:r>
              <a:rPr lang="el-GR" sz="2400" dirty="0" smtClean="0"/>
              <a:t>Φορητοί:</a:t>
            </a:r>
            <a:endParaRPr lang="el-GR" sz="2400" dirty="0"/>
          </a:p>
          <a:p>
            <a:pPr lvl="2"/>
            <a:r>
              <a:rPr lang="en-US" dirty="0"/>
              <a:t>Tablet </a:t>
            </a:r>
            <a:r>
              <a:rPr lang="en-US" dirty="0" smtClean="0"/>
              <a:t>PC</a:t>
            </a:r>
            <a:r>
              <a:rPr lang="el-GR" dirty="0" smtClean="0"/>
              <a:t>.</a:t>
            </a:r>
            <a:endParaRPr lang="en-US" sz="2400" dirty="0"/>
          </a:p>
          <a:p>
            <a:pPr marL="0" indent="0">
              <a:buNone/>
            </a:pP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49</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0" y="1855365"/>
            <a:ext cx="9036496" cy="4525963"/>
          </a:xfrm>
        </p:spPr>
        <p:txBody>
          <a:bodyPr>
            <a:noAutofit/>
          </a:bodyPr>
          <a:lstStyle/>
          <a:p>
            <a:r>
              <a:rPr lang="el-GR" dirty="0">
                <a:hlinkClick r:id="rId4" action="ppaction://hlinksldjump"/>
              </a:rPr>
              <a:t>Ηλεκτρονικός </a:t>
            </a:r>
            <a:r>
              <a:rPr lang="el-GR" dirty="0" smtClean="0">
                <a:hlinkClick r:id="rId4" action="ppaction://hlinksldjump"/>
              </a:rPr>
              <a:t>Υπολογιστής Ορισμός,</a:t>
            </a:r>
            <a:endParaRPr lang="el-GR" dirty="0"/>
          </a:p>
          <a:p>
            <a:r>
              <a:rPr lang="el-GR" dirty="0">
                <a:hlinkClick r:id="rId5" action="ppaction://hlinksldjump"/>
              </a:rPr>
              <a:t>Τρόπος λειτουργίας </a:t>
            </a:r>
            <a:r>
              <a:rPr lang="el-GR" dirty="0" smtClean="0">
                <a:hlinkClick r:id="rId5" action="ppaction://hlinksldjump"/>
              </a:rPr>
              <a:t>Ηλεκτρονικών Υπολογιστών,</a:t>
            </a:r>
            <a:endParaRPr lang="el-GR" dirty="0"/>
          </a:p>
          <a:p>
            <a:r>
              <a:rPr lang="el-GR" dirty="0">
                <a:hlinkClick r:id="rId6" action="ppaction://hlinksldjump"/>
              </a:rPr>
              <a:t>Ιστορική </a:t>
            </a:r>
            <a:r>
              <a:rPr lang="el-GR" dirty="0" smtClean="0">
                <a:hlinkClick r:id="rId6" action="ppaction://hlinksldjump"/>
              </a:rPr>
              <a:t>εξέλιξη,</a:t>
            </a:r>
            <a:endParaRPr lang="el-GR" dirty="0"/>
          </a:p>
          <a:p>
            <a:r>
              <a:rPr lang="el-GR" dirty="0">
                <a:hlinkClick r:id="rId7" action="ppaction://hlinksldjump"/>
              </a:rPr>
              <a:t>Γενιές </a:t>
            </a:r>
            <a:r>
              <a:rPr lang="el-GR" dirty="0" smtClean="0">
                <a:hlinkClick r:id="rId7" action="ppaction://hlinksldjump"/>
              </a:rPr>
              <a:t>υπολογιστών,</a:t>
            </a:r>
            <a:endParaRPr lang="el-GR" dirty="0"/>
          </a:p>
          <a:p>
            <a:r>
              <a:rPr lang="el-GR" dirty="0">
                <a:hlinkClick r:id="rId8" action="ppaction://hlinksldjump"/>
              </a:rPr>
              <a:t>Κατηγορίες </a:t>
            </a:r>
            <a:r>
              <a:rPr lang="el-GR" dirty="0" smtClean="0">
                <a:hlinkClick r:id="rId8" action="ppaction://hlinksldjump"/>
              </a:rPr>
              <a:t>υπολογιστών</a:t>
            </a:r>
            <a:r>
              <a:rPr lang="el-GR" dirty="0">
                <a:hlinkClick r:id="rId8" action="ppaction://hlinksldjump"/>
              </a:rPr>
              <a:t>.</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80921"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Κατηγορίες υπολογιστών </a:t>
            </a:r>
            <a:r>
              <a:rPr lang="el-GR" dirty="0" smtClean="0"/>
              <a:t>(4 </a:t>
            </a:r>
            <a:r>
              <a:rPr lang="el-GR" dirty="0"/>
              <a:t>από </a:t>
            </a:r>
            <a:r>
              <a:rPr lang="el-GR" dirty="0" smtClean="0"/>
              <a:t>4)</a:t>
            </a:r>
            <a:endParaRPr lang="el-GR" dirty="0"/>
          </a:p>
        </p:txBody>
      </p:sp>
      <p:sp>
        <p:nvSpPr>
          <p:cNvPr id="6" name="Rectangle 4" descr="Υπολογιστές χειρός:&#10;Προσωπικός ψηφιακός βοηθός (personal digital assistant, PDA),&#10;Κινητό τηλέφωνο (smart phones),&#10;Συσκευές αναπαραγωγής πολυμέσων.&#10;"/>
          <p:cNvSpPr txBox="1">
            <a:spLocks noChangeArrowheads="1"/>
          </p:cNvSpPr>
          <p:nvPr/>
        </p:nvSpPr>
        <p:spPr>
          <a:xfrm>
            <a:off x="467545" y="2060848"/>
            <a:ext cx="8280920" cy="259228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l-GR" sz="2400" dirty="0"/>
              <a:t>Υπολογιστές </a:t>
            </a:r>
            <a:r>
              <a:rPr lang="el-GR" sz="2400" dirty="0" smtClean="0"/>
              <a:t>χειρός:</a:t>
            </a:r>
            <a:endParaRPr lang="en-US" sz="2400" dirty="0"/>
          </a:p>
          <a:p>
            <a:pPr lvl="2"/>
            <a:r>
              <a:rPr lang="el-GR" dirty="0"/>
              <a:t>Προσωπικός ψηφιακός βοηθός (</a:t>
            </a:r>
            <a:r>
              <a:rPr lang="en-US" dirty="0"/>
              <a:t>personal digital assistant, PDA</a:t>
            </a:r>
            <a:r>
              <a:rPr lang="en-US" dirty="0" smtClean="0"/>
              <a:t>)</a:t>
            </a:r>
            <a:r>
              <a:rPr lang="el-GR" dirty="0" smtClean="0"/>
              <a:t>,</a:t>
            </a:r>
            <a:endParaRPr lang="el-GR" dirty="0"/>
          </a:p>
          <a:p>
            <a:pPr lvl="2"/>
            <a:r>
              <a:rPr lang="el-GR" dirty="0"/>
              <a:t>Κινητό τηλέφωνο (</a:t>
            </a:r>
            <a:r>
              <a:rPr lang="en-US" dirty="0"/>
              <a:t>smart phones</a:t>
            </a:r>
            <a:r>
              <a:rPr lang="en-US" dirty="0" smtClean="0"/>
              <a:t>)</a:t>
            </a:r>
            <a:r>
              <a:rPr lang="el-GR" dirty="0" smtClean="0"/>
              <a:t>,</a:t>
            </a:r>
            <a:endParaRPr lang="el-GR" dirty="0"/>
          </a:p>
          <a:p>
            <a:pPr lvl="2"/>
            <a:r>
              <a:rPr lang="el-GR" dirty="0"/>
              <a:t>Συσκευές αναπαραγωγής </a:t>
            </a:r>
            <a:r>
              <a:rPr lang="el-GR" dirty="0" smtClean="0"/>
              <a:t>πολυμέσων.</a:t>
            </a: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50</a:t>
            </a:fld>
            <a:endParaRPr lang="el-GR" dirty="0"/>
          </a:p>
        </p:txBody>
      </p:sp>
    </p:spTree>
    <p:custDataLst>
      <p:tags r:id="rId1"/>
    </p:custDataLst>
    <p:extLst>
      <p:ext uri="{BB962C8B-B14F-4D97-AF65-F5344CB8AC3E}">
        <p14:creationId xmlns:p14="http://schemas.microsoft.com/office/powerpoint/2010/main" val="38782401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080120"/>
          </a:xfrm>
        </p:spPr>
        <p:txBody>
          <a:bodyPr>
            <a:noAutofit/>
          </a:bodyPr>
          <a:lstStyle/>
          <a:p>
            <a:r>
              <a:rPr lang="el-GR" sz="3600" dirty="0"/>
              <a:t>Ηλεκτρονικός </a:t>
            </a:r>
            <a:r>
              <a:rPr lang="el-GR" sz="3600" dirty="0" smtClean="0"/>
              <a:t>Υπολογιστής (1 από 2)</a:t>
            </a:r>
            <a:endParaRPr lang="el-GR" sz="3600" dirty="0"/>
          </a:p>
        </p:txBody>
      </p:sp>
      <p:sp>
        <p:nvSpPr>
          <p:cNvPr id="23" name="Rectangle 3"/>
          <p:cNvSpPr>
            <a:spLocks noGrp="1" noChangeArrowheads="1"/>
          </p:cNvSpPr>
          <p:nvPr>
            <p:ph idx="1"/>
          </p:nvPr>
        </p:nvSpPr>
        <p:spPr>
          <a:xfrm>
            <a:off x="457200" y="1124744"/>
            <a:ext cx="8229600" cy="5112568"/>
          </a:xfrm>
        </p:spPr>
        <p:txBody>
          <a:bodyPr>
            <a:noAutofit/>
          </a:bodyPr>
          <a:lstStyle/>
          <a:p>
            <a:r>
              <a:rPr lang="el-GR" sz="2400" dirty="0" smtClean="0"/>
              <a:t>Πουλιέται οπουδήποτε (ακόμη και σε </a:t>
            </a:r>
            <a:r>
              <a:rPr lang="en-US" sz="2400" dirty="0" smtClean="0"/>
              <a:t>Super Market</a:t>
            </a:r>
            <a:r>
              <a:rPr lang="el-GR" sz="2400" dirty="0" smtClean="0"/>
              <a:t>),</a:t>
            </a:r>
          </a:p>
          <a:p>
            <a:r>
              <a:rPr lang="el-GR" sz="2400" dirty="0" smtClean="0"/>
              <a:t>Είναι παντού,</a:t>
            </a:r>
          </a:p>
          <a:p>
            <a:r>
              <a:rPr lang="el-GR" sz="2400" dirty="0" smtClean="0"/>
              <a:t>Ο φορητός έχει τις ίδιες δυνατότητες με τον επιτραπέζιο,</a:t>
            </a:r>
          </a:p>
          <a:p>
            <a:r>
              <a:rPr lang="el-GR" sz="2400" dirty="0" smtClean="0"/>
              <a:t>Γίνονται μικρότεροι και ισχυρότεροι,</a:t>
            </a:r>
          </a:p>
          <a:p>
            <a:r>
              <a:rPr lang="el-GR" sz="2400" dirty="0" smtClean="0"/>
              <a:t>Δωρεάν πληροφορίες,</a:t>
            </a:r>
          </a:p>
          <a:p>
            <a:r>
              <a:rPr lang="el-GR" sz="2400" dirty="0" smtClean="0"/>
              <a:t>Τι είναι; </a:t>
            </a:r>
          </a:p>
          <a:p>
            <a:pPr lvl="1"/>
            <a:r>
              <a:rPr lang="el-GR" sz="2400" dirty="0" smtClean="0">
                <a:solidFill>
                  <a:schemeClr val="tx1">
                    <a:lumMod val="95000"/>
                    <a:lumOff val="5000"/>
                  </a:schemeClr>
                </a:solidFill>
              </a:rPr>
              <a:t>Είναι ένα σύνολο από ηλεκτρικά και ηλεκτρονικά εξαρτήματα.</a:t>
            </a:r>
          </a:p>
          <a:p>
            <a:pPr lvl="1"/>
            <a:r>
              <a:rPr lang="el-GR" sz="2400" dirty="0" smtClean="0">
                <a:solidFill>
                  <a:schemeClr val="tx1">
                    <a:lumMod val="95000"/>
                    <a:lumOff val="5000"/>
                  </a:schemeClr>
                </a:solidFill>
              </a:rPr>
              <a:t>Ο Ηλεκτρονικός Υπολογιστής δέχεται δεδομένα, τα επεξεργάζεται και στην συνέχεια μας δίνει τα αποτελέσματα.</a:t>
            </a:r>
            <a:endParaRPr lang="el-GR" sz="2400" dirty="0">
              <a:solidFill>
                <a:schemeClr val="tx1">
                  <a:lumMod val="95000"/>
                  <a:lumOff val="5000"/>
                </a:schemeClr>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628800"/>
          </a:xfrm>
        </p:spPr>
        <p:txBody>
          <a:bodyPr>
            <a:noAutofit/>
          </a:bodyPr>
          <a:lstStyle/>
          <a:p>
            <a:r>
              <a:rPr lang="el-GR" sz="4000" dirty="0"/>
              <a:t>Ηλεκτρονικός Υπολογιστής </a:t>
            </a:r>
            <a:r>
              <a:rPr lang="el-GR" sz="4000" dirty="0" smtClean="0"/>
              <a:t>(2 </a:t>
            </a:r>
            <a:r>
              <a:rPr lang="el-GR" sz="4000" dirty="0"/>
              <a:t>από 2)</a:t>
            </a:r>
          </a:p>
        </p:txBody>
      </p:sp>
      <p:sp>
        <p:nvSpPr>
          <p:cNvPr id="9" name="Rectangle 3"/>
          <p:cNvSpPr txBox="1">
            <a:spLocks noChangeArrowheads="1"/>
          </p:cNvSpPr>
          <p:nvPr>
            <p:custDataLst>
              <p:tags r:id="rId2"/>
            </p:custDataLst>
          </p:nvPr>
        </p:nvSpPr>
        <p:spPr>
          <a:xfrm>
            <a:off x="467544" y="2210197"/>
            <a:ext cx="8219256" cy="237093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
            </a:pPr>
            <a:r>
              <a:rPr lang="el-GR" sz="2400" dirty="0"/>
              <a:t>Στερούνται </a:t>
            </a:r>
            <a:r>
              <a:rPr lang="el-GR" sz="2400" dirty="0" smtClean="0"/>
              <a:t>νοημοσύνης,</a:t>
            </a:r>
            <a:endParaRPr lang="el-GR" sz="2400" dirty="0"/>
          </a:p>
          <a:p>
            <a:pPr marL="342900" indent="-342900" algn="l">
              <a:buFont typeface="Wingdings" panose="05000000000000000000" pitchFamily="2" charset="2"/>
              <a:buChar char="§"/>
            </a:pPr>
            <a:r>
              <a:rPr lang="el-GR" sz="2400" dirty="0"/>
              <a:t>Είναι μηχανήματα που εκτελούν </a:t>
            </a:r>
            <a:r>
              <a:rPr lang="el-GR" sz="2400" dirty="0" smtClean="0"/>
              <a:t>προγράμματα,</a:t>
            </a:r>
            <a:endParaRPr lang="el-GR" sz="2400" dirty="0"/>
          </a:p>
          <a:p>
            <a:pPr marL="342900" indent="-342900" algn="l">
              <a:buFont typeface="Wingdings" panose="05000000000000000000" pitchFamily="2" charset="2"/>
              <a:buChar char="§"/>
            </a:pPr>
            <a:r>
              <a:rPr lang="el-GR" sz="2400" dirty="0"/>
              <a:t>Τα προγράμματα είναι ένα σύνολο οδηγιών, που καθοδηγούν τον υπολογιστή στην λύση ενός </a:t>
            </a:r>
            <a:r>
              <a:rPr lang="el-GR" sz="2400" dirty="0" smtClean="0"/>
              <a:t>προβλήματος, </a:t>
            </a:r>
            <a:endParaRPr lang="el-GR" sz="2400" dirty="0"/>
          </a:p>
          <a:p>
            <a:pPr marL="342900" indent="-342900" algn="l">
              <a:buFont typeface="Wingdings" panose="05000000000000000000" pitchFamily="2" charset="2"/>
              <a:buChar char="§"/>
            </a:pPr>
            <a:r>
              <a:rPr lang="el-GR" sz="2400" dirty="0"/>
              <a:t>Δίνουν λύσεις σε </a:t>
            </a:r>
            <a:r>
              <a:rPr lang="el-GR" sz="2400" dirty="0" smtClean="0"/>
              <a:t>προβλήματα.</a:t>
            </a:r>
            <a:endParaRPr 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97185"/>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Γενικός τρόπος λειτουργίας</a:t>
            </a:r>
          </a:p>
        </p:txBody>
      </p:sp>
      <p:sp>
        <p:nvSpPr>
          <p:cNvPr id="7" name="2 - Θέση περιεχομένου"/>
          <p:cNvSpPr>
            <a:spLocks noGrp="1"/>
          </p:cNvSpPr>
          <p:nvPr>
            <p:ph idx="1"/>
          </p:nvPr>
        </p:nvSpPr>
        <p:spPr>
          <a:xfrm>
            <a:off x="467544" y="1340768"/>
            <a:ext cx="8219256" cy="576064"/>
          </a:xfrm>
        </p:spPr>
        <p:txBody>
          <a:bodyPr>
            <a:normAutofit/>
          </a:bodyPr>
          <a:lstStyle/>
          <a:p>
            <a:r>
              <a:rPr lang="el-GR" sz="2400" dirty="0" smtClean="0"/>
              <a:t>Για την επίλυση προβλημάτων ή εκτέλεση εφαρμογών.</a:t>
            </a:r>
            <a:endParaRPr lang="el-GR" sz="2400" dirty="0"/>
          </a:p>
        </p:txBody>
      </p:sp>
      <p:sp>
        <p:nvSpPr>
          <p:cNvPr id="10" name="3 - Ορθογώνιο" descr="."/>
          <p:cNvSpPr/>
          <p:nvPr/>
        </p:nvSpPr>
        <p:spPr>
          <a:xfrm>
            <a:off x="1043608" y="2132856"/>
            <a:ext cx="187220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Είσοδος Δεδομένων</a:t>
            </a:r>
            <a:endParaRPr lang="el-GR" dirty="0"/>
          </a:p>
        </p:txBody>
      </p:sp>
      <p:sp>
        <p:nvSpPr>
          <p:cNvPr id="11" name="4 - Ορθογώνιο" descr="."/>
          <p:cNvSpPr/>
          <p:nvPr/>
        </p:nvSpPr>
        <p:spPr>
          <a:xfrm>
            <a:off x="3707904" y="2132856"/>
            <a:ext cx="165618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Επεξεργασία Δεδομένων</a:t>
            </a:r>
            <a:endParaRPr lang="el-GR" dirty="0"/>
          </a:p>
        </p:txBody>
      </p:sp>
      <p:cxnSp>
        <p:nvCxnSpPr>
          <p:cNvPr id="13" name="7 - Ευθύγραμμο βέλος σύνδεσης" descr="."/>
          <p:cNvCxnSpPr>
            <a:stCxn id="10" idx="3"/>
            <a:endCxn id="11" idx="1"/>
          </p:cNvCxnSpPr>
          <p:nvPr/>
        </p:nvCxnSpPr>
        <p:spPr>
          <a:xfrm>
            <a:off x="2915816" y="260090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9 - Ευθύγραμμο βέλος σύνδεσης" descr="."/>
          <p:cNvCxnSpPr>
            <a:stCxn id="11" idx="3"/>
          </p:cNvCxnSpPr>
          <p:nvPr/>
        </p:nvCxnSpPr>
        <p:spPr>
          <a:xfrm>
            <a:off x="5364088" y="2600908"/>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5 - Ορθογώνιο" descr="Ο γενικός τρόπος λειτουργίας ενός ηλεκτρονικού υπολογιστή είναι ο εξής:&#10;είσοδος δεδομένων, επεξεργασία των δεδομένων και έξοδος πληροφοριών."/>
          <p:cNvSpPr/>
          <p:nvPr/>
        </p:nvSpPr>
        <p:spPr>
          <a:xfrm>
            <a:off x="6228184" y="2132856"/>
            <a:ext cx="180020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Έξοδος πληροφοριών</a:t>
            </a:r>
            <a:endParaRPr lang="el-GR" dirty="0"/>
          </a:p>
        </p:txBody>
      </p:sp>
      <p:sp>
        <p:nvSpPr>
          <p:cNvPr id="15" name="2 - Θέση περιεχομένου" descr="Δεδομένα είναι το σύνολο των πρωτογενών στοιχείων, τα οποία συλλέγονται για την επίλυση του εκάστοτε προβλήματος.&#10;&#10;Επεξεργασία είναι η διαχείριση των δεδομένων μας για την παραγωγή πληροφοριών, που εκτελεί η Κεντρική Μονάδα Επεξεργασίας (Κ.Μ.Ε.) του ηλεκτρονικού υπολογιστή.&#10;&#10;Πληροφορία είναι η εμφάνιση, στην οθόνη ή σε χαρτί εκτύπωσης, των αποτελεσμάτων της επεξεργασίας των δεδομένων. &#10;"/>
          <p:cNvSpPr txBox="1">
            <a:spLocks/>
          </p:cNvSpPr>
          <p:nvPr/>
        </p:nvSpPr>
        <p:spPr>
          <a:xfrm>
            <a:off x="827584" y="3501008"/>
            <a:ext cx="7704856" cy="271132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kumimoji="0" lang="el-GR" sz="2000" b="1" i="0" u="none" strike="noStrike" kern="1200" cap="none" spc="0" normalizeH="0" baseline="0" noProof="0" dirty="0" smtClean="0">
                <a:ln>
                  <a:noFill/>
                </a:ln>
                <a:effectLst/>
                <a:uLnTx/>
                <a:uFillTx/>
                <a:latin typeface="+mn-lt"/>
                <a:ea typeface="+mn-ea"/>
                <a:cs typeface="+mn-cs"/>
              </a:rPr>
              <a:t>Δεδομένα</a:t>
            </a:r>
            <a:r>
              <a:rPr kumimoji="0" lang="el-GR" sz="2000" b="0" i="0" u="none" strike="noStrike" kern="1200" cap="none" spc="0" normalizeH="0" baseline="0" noProof="0" dirty="0" smtClean="0">
                <a:ln>
                  <a:noFill/>
                </a:ln>
                <a:effectLst/>
                <a:uLnTx/>
                <a:uFillTx/>
                <a:latin typeface="+mn-lt"/>
                <a:ea typeface="+mn-ea"/>
                <a:cs typeface="+mn-cs"/>
              </a:rPr>
              <a:t> είναι</a:t>
            </a:r>
            <a:r>
              <a:rPr kumimoji="0" lang="el-GR" sz="2000" b="0" i="0" u="none" strike="noStrike" kern="1200" cap="none" spc="0" normalizeH="0" noProof="0" dirty="0" smtClean="0">
                <a:ln>
                  <a:noFill/>
                </a:ln>
                <a:effectLst/>
                <a:uLnTx/>
                <a:uFillTx/>
                <a:latin typeface="+mn-lt"/>
                <a:ea typeface="+mn-ea"/>
                <a:cs typeface="+mn-cs"/>
              </a:rPr>
              <a:t> το σύνολο των πρωτογενών στοιχείων</a:t>
            </a:r>
            <a:r>
              <a:rPr lang="el-GR" sz="2000" dirty="0" smtClean="0"/>
              <a:t>, τα οποία συλλέγονται για την επίλυση του εκάστοτε προβλήματος</a:t>
            </a:r>
            <a:endParaRPr kumimoji="0" lang="el-GR" sz="2000" b="0" i="0" u="none" strike="noStrike" kern="1200" cap="none" spc="0" normalizeH="0" baseline="0" noProof="0" dirty="0" smtClean="0">
              <a:ln>
                <a:noFill/>
              </a:ln>
              <a:effectLst/>
              <a:uLnTx/>
              <a:uFillTx/>
            </a:endParaRPr>
          </a:p>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lang="el-GR" sz="2000" b="1" dirty="0" smtClean="0"/>
              <a:t>Επεξεργασία</a:t>
            </a:r>
            <a:r>
              <a:rPr lang="el-GR" sz="2000" dirty="0" smtClean="0"/>
              <a:t> είναι η διαχείριση των δεδομένων μας για την παραγωγή πληροφοριών, που εκτελεί η Κεντρική Μονάδα Επεξεργασίας (Κ.Μ.Ε.) του Η/Υ</a:t>
            </a:r>
          </a:p>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kumimoji="0" lang="el-GR" sz="2000" b="1" i="0" u="none" strike="noStrike" kern="1200" cap="none" spc="0" normalizeH="0" baseline="0" noProof="0" dirty="0" smtClean="0">
                <a:ln>
                  <a:noFill/>
                </a:ln>
                <a:effectLst/>
                <a:uLnTx/>
                <a:uFillTx/>
                <a:latin typeface="+mn-lt"/>
                <a:ea typeface="+mn-ea"/>
                <a:cs typeface="+mn-cs"/>
              </a:rPr>
              <a:t>Πληροφορία</a:t>
            </a:r>
            <a:r>
              <a:rPr kumimoji="0" lang="el-GR" sz="2000" b="0" i="0" u="none" strike="noStrike" kern="1200" cap="none" spc="0" normalizeH="0" baseline="0" noProof="0" dirty="0" smtClean="0">
                <a:ln>
                  <a:noFill/>
                </a:ln>
                <a:effectLst/>
                <a:uLnTx/>
                <a:uFillTx/>
                <a:latin typeface="+mn-lt"/>
                <a:ea typeface="+mn-ea"/>
                <a:cs typeface="+mn-cs"/>
              </a:rPr>
              <a:t> είναι</a:t>
            </a:r>
            <a:r>
              <a:rPr kumimoji="0" lang="el-GR" sz="2000" b="0" i="0" u="none" strike="noStrike" kern="1200" cap="none" spc="0" normalizeH="0" noProof="0" dirty="0" smtClean="0">
                <a:ln>
                  <a:noFill/>
                </a:ln>
                <a:effectLst/>
                <a:uLnTx/>
                <a:uFillTx/>
                <a:latin typeface="+mn-lt"/>
                <a:ea typeface="+mn-ea"/>
                <a:cs typeface="+mn-cs"/>
              </a:rPr>
              <a:t> η εμφάνιση, στην οθόνη ή σε χαρτί εκτύπωσης, των αποτελεσμάτων της επεξεργασίας των δεδομένων </a:t>
            </a:r>
            <a:endParaRPr kumimoji="0" lang="el-GR" sz="2000" b="0" i="0" u="none" strike="noStrike" kern="1200" cap="none" spc="0" normalizeH="0" baseline="0" noProof="0" dirty="0">
              <a:ln>
                <a:noFill/>
              </a:ln>
              <a:effectLst/>
              <a:uLnTx/>
              <a:uFillTx/>
              <a:latin typeface="+mn-lt"/>
              <a:ea typeface="+mn-ea"/>
              <a:cs typeface="+mn-cs"/>
            </a:endParaRP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97185"/>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Υλικό - Λογισμικό</a:t>
            </a:r>
          </a:p>
        </p:txBody>
      </p:sp>
      <p:sp>
        <p:nvSpPr>
          <p:cNvPr id="2" name="Ορθογώνιο 1" descr="Υλικό (hardware) είναι το σύνολο των ηλεκτρικών, μηχανικών και ολοκληρωμένων κυκλωμάτων, από τα οποία αποτελείται ένας ηλεκτρονικός υπολογιστής. &#10;&#10;Λογισμικό (software) είναι το σύνολο των προγραμμάτων. Δηλαδή προγράμματα που οδηγούν τονηλεκτρονικό υπολογιστή και προγράμματα που χρησιμοποιούν οι χρήστες για να εκτελεστούν διάφορες διαδικασίες&#10;"/>
          <p:cNvSpPr/>
          <p:nvPr/>
        </p:nvSpPr>
        <p:spPr>
          <a:xfrm>
            <a:off x="539552" y="1822172"/>
            <a:ext cx="8147248" cy="3046988"/>
          </a:xfrm>
          <a:prstGeom prst="rect">
            <a:avLst/>
          </a:prstGeom>
        </p:spPr>
        <p:txBody>
          <a:bodyPr wrap="square">
            <a:spAutoFit/>
          </a:bodyPr>
          <a:lstStyle/>
          <a:p>
            <a:pPr marL="342900" indent="-342900">
              <a:buFont typeface="Wingdings" panose="05000000000000000000" pitchFamily="2" charset="2"/>
              <a:buChar char="§"/>
            </a:pPr>
            <a:r>
              <a:rPr lang="el-GR" sz="2400" dirty="0"/>
              <a:t>Υλικό (</a:t>
            </a:r>
            <a:r>
              <a:rPr lang="en-US" sz="2400" dirty="0"/>
              <a:t>hardware) </a:t>
            </a:r>
            <a:r>
              <a:rPr lang="el-GR" sz="2400" dirty="0"/>
              <a:t>είναι το σύνολο των ηλεκτρικών, μηχανικών και ολοκληρωμένων κυκλωμάτων, από τα οποία αποτελείται ένας Η/Υ. </a:t>
            </a:r>
          </a:p>
          <a:p>
            <a:pPr marL="342900" indent="-342900">
              <a:buFont typeface="Wingdings" panose="05000000000000000000" pitchFamily="2" charset="2"/>
              <a:buChar char="§"/>
            </a:pPr>
            <a:endParaRPr lang="el-GR" sz="2400" dirty="0"/>
          </a:p>
          <a:p>
            <a:pPr marL="342900" indent="-342900">
              <a:buFont typeface="Wingdings" panose="05000000000000000000" pitchFamily="2" charset="2"/>
              <a:buChar char="§"/>
            </a:pPr>
            <a:r>
              <a:rPr lang="el-GR" sz="2400" dirty="0"/>
              <a:t>Λογισμικό (</a:t>
            </a:r>
            <a:r>
              <a:rPr lang="en-US" sz="2400" dirty="0"/>
              <a:t>software) </a:t>
            </a:r>
            <a:r>
              <a:rPr lang="el-GR" sz="2400" dirty="0"/>
              <a:t>είναι το σύνολο των προγραμμάτων. Δηλαδή προγράμματα που οδηγούν τον Η/Υ και προγράμματα που χρησιμοποιούν οι χρήστες για να εκτελεστούν διάφορες διαδικασίες</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Εισαγωγικά</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6:14:18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7,10,11,13,14,16,15,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6,8,10,2,5,1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3,3,21,22,24,15,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6,8,9,1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6,7,5,1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9,2,7,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6,11,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6,8,12,9,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5,9,10,8,7,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5,6,8,9,10,7,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6,8,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6,8,7,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6,8,9,7,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5,8,9,10,7,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6,9,8,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F339EC5-6745-4670-9468-E68C11904C0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4269</TotalTime>
  <Words>2344</Words>
  <Application>Microsoft Office PowerPoint</Application>
  <PresentationFormat>Προβολή στην οθόνη (4:3)</PresentationFormat>
  <Paragraphs>433</Paragraphs>
  <Slides>51</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Θέμα του Office</vt:lpstr>
      <vt:lpstr>Πληροφορική</vt:lpstr>
      <vt:lpstr>Άδειες Χρήσης</vt:lpstr>
      <vt:lpstr>Χρηματοδότηση</vt:lpstr>
      <vt:lpstr>Σκοποί  ενότητας</vt:lpstr>
      <vt:lpstr>Περιεχόμενα ενότητας</vt:lpstr>
      <vt:lpstr>Ηλεκτρονικός Υπολογιστής (1 από 2)</vt:lpstr>
      <vt:lpstr>Ηλεκτρονικός Υπολογιστής (2 από 2)</vt:lpstr>
      <vt:lpstr>Γενικός τρόπος λειτουργίας</vt:lpstr>
      <vt:lpstr>Υλικό - Λογισμικό</vt:lpstr>
      <vt:lpstr>Ιστορική εξέλιξη (1 από 29)</vt:lpstr>
      <vt:lpstr>Ιστορική εξέλιξη (2 από 29)</vt:lpstr>
      <vt:lpstr>Ιστορική εξέλιξη (3 από 29)</vt:lpstr>
      <vt:lpstr>Ιστορική εξέλιξη (4 από 29)</vt:lpstr>
      <vt:lpstr>Ιστορική εξέλιξη (5 από 29)</vt:lpstr>
      <vt:lpstr>Ιστορική εξέλιξη (6 από 29)</vt:lpstr>
      <vt:lpstr>Ιστορική εξέλιξη (7 από 29)</vt:lpstr>
      <vt:lpstr>Ιστορική εξέλιξη (8 από 29)</vt:lpstr>
      <vt:lpstr>Ιστορική εξέλιξη (9 από 29)</vt:lpstr>
      <vt:lpstr>Ιστορική εξέλιξη (10 από 29)</vt:lpstr>
      <vt:lpstr>Ιστορική εξέλιξη (11 από 29)</vt:lpstr>
      <vt:lpstr>Ιστορική εξέλιξη (12 από 29)</vt:lpstr>
      <vt:lpstr>Ιστορική εξέλιξη (13 από 29)</vt:lpstr>
      <vt:lpstr>Ιστορική εξέλιξη (14 από 29)</vt:lpstr>
      <vt:lpstr>Ιστορική εξέλιξη (15 από 29)</vt:lpstr>
      <vt:lpstr>Ιστορική εξέλιξη (16 από 29)</vt:lpstr>
      <vt:lpstr>Ιστορική εξέλιξη (17 από 29)</vt:lpstr>
      <vt:lpstr>Ιστορική εξέλιξη (18 από 29)</vt:lpstr>
      <vt:lpstr>Ιστορική εξέλιξη (19 από 29)</vt:lpstr>
      <vt:lpstr>Ιστορική εξέλιξη (20 από 29)</vt:lpstr>
      <vt:lpstr>Ιστορική εξέλιξη (21 από 29)</vt:lpstr>
      <vt:lpstr>Ιστορική εξέλιξη (22 από 29)</vt:lpstr>
      <vt:lpstr>Ιστορική εξέλιξη (23 από 29)</vt:lpstr>
      <vt:lpstr>Ιστορική εξέλιξη (24 από 29)</vt:lpstr>
      <vt:lpstr>Ιστορική εξέλιξη (25 από 29)</vt:lpstr>
      <vt:lpstr>Ιστορική εξέλιξη (26 από 29)</vt:lpstr>
      <vt:lpstr>Ιστορική εξέλιξη (27 από 29)</vt:lpstr>
      <vt:lpstr>Ιστορική εξέλιξη (28 από 29)</vt:lpstr>
      <vt:lpstr>Ιστορική εξέλιξη (29 από 29)</vt:lpstr>
      <vt:lpstr>Γενιές υπολογιστών (1 από 8)</vt:lpstr>
      <vt:lpstr>Γενιές υπολογιστών (2 από 8)</vt:lpstr>
      <vt:lpstr>Γενιές υπολογιστών (3 από 8)</vt:lpstr>
      <vt:lpstr>Γενιές υπολογιστών (4 από 8)</vt:lpstr>
      <vt:lpstr>Γενιές υπολογιστών (5 από 8)</vt:lpstr>
      <vt:lpstr>Γενιές υπολογιστών (6 από 8)</vt:lpstr>
      <vt:lpstr>Γενιές υπολογιστών (7 από 8)</vt:lpstr>
      <vt:lpstr>Γενιές υπολογιστών (8 από 8)</vt:lpstr>
      <vt:lpstr>Κατηγορίες υπολογιστών (1 από 4)</vt:lpstr>
      <vt:lpstr>Κατηγορίες υπολογιστών (2 από 4)</vt:lpstr>
      <vt:lpstr>Κατηγορίες υπολογιστών (3 από 4)</vt:lpstr>
      <vt:lpstr>Κατηγορίες υπολογιστών (4 από 4)</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Πληροφορική</dc:title>
  <dc:subject>Εισαγωγικά.</dc:subject>
  <dc:creator>Δήμητρα Αβραμούλη</dc:creator>
  <cp:keywords>Εισαγωγικά</cp:keywords>
  <cp:lastModifiedBy>Windows User</cp:lastModifiedBy>
  <cp:revision>354</cp:revision>
  <dcterms:created xsi:type="dcterms:W3CDTF">2012-09-06T09:03:05Z</dcterms:created>
  <dcterms:modified xsi:type="dcterms:W3CDTF">2005-10-02T03:14:28Z</dcterms:modified>
</cp:coreProperties>
</file>