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309" r:id="rId3"/>
    <p:sldId id="257" r:id="rId4"/>
    <p:sldId id="259" r:id="rId5"/>
    <p:sldId id="261" r:id="rId6"/>
    <p:sldId id="262"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265" r:id="rId23"/>
    <p:sldId id="274" r:id="rId24"/>
    <p:sldId id="288" r:id="rId25"/>
    <p:sldId id="277" r:id="rId26"/>
    <p:sldId id="325" r:id="rId27"/>
    <p:sldId id="326" r:id="rId28"/>
    <p:sldId id="327" r:id="rId29"/>
    <p:sldId id="328" r:id="rId30"/>
    <p:sldId id="329" r:id="rId31"/>
    <p:sldId id="330" r:id="rId32"/>
    <p:sldId id="331" r:id="rId33"/>
    <p:sldId id="332" r:id="rId34"/>
    <p:sldId id="280"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40621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gi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6.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7.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11.jpe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2.jpe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3.gif"/><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notesSlide" Target="../notesSlides/notesSlide5.xml"/><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5.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smtClean="0"/>
              <a:t>2 </a:t>
            </a:r>
            <a:r>
              <a:rPr lang="el-GR" sz="2800" b="1" dirty="0" smtClean="0"/>
              <a:t>(Μέρος </a:t>
            </a:r>
            <a:r>
              <a:rPr lang="el-GR" sz="2800" b="1" dirty="0"/>
              <a:t>Γ</a:t>
            </a:r>
            <a:r>
              <a:rPr lang="el-GR" sz="2800" b="1" dirty="0" smtClean="0"/>
              <a:t>):</a:t>
            </a:r>
            <a:r>
              <a:rPr lang="en-US" sz="2800" dirty="0" smtClean="0"/>
              <a:t> </a:t>
            </a:r>
            <a:r>
              <a:rPr lang="el-GR" sz="2800" dirty="0"/>
              <a:t>Το Υλικό του </a:t>
            </a:r>
            <a:r>
              <a:rPr lang="el-GR" sz="2800" dirty="0" smtClean="0"/>
              <a:t>Υπολογιστή.</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07198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dirty="0" smtClean="0"/>
              <a:t>Εκτυπωτής (1 από 2)</a:t>
            </a:r>
            <a:endParaRPr lang="el-GR" dirty="0"/>
          </a:p>
        </p:txBody>
      </p:sp>
      <p:sp>
        <p:nvSpPr>
          <p:cNvPr id="23" name="Rectangle 3" descr="Περιφερειακή μονάδα η οποία δίνει τη δυνατότητα να εκτυπώσουμε σε χαρτί κείμενα, γραφικά και γενικότερα τα αποτελέσματα ενός προγράμματος.&#10;Τα βασικά χαρακτηριστικά είναι : Ποιότητα και ταχύτητα. &#10;Ποιότητα: &#10;Κουκίδες ανά ίντσα  (Dpi – dots per inch ),&#10;600-1800 dpi,&#10;&#10;"/>
          <p:cNvSpPr>
            <a:spLocks noGrp="1" noChangeArrowheads="1"/>
          </p:cNvSpPr>
          <p:nvPr>
            <p:ph idx="1"/>
          </p:nvPr>
        </p:nvSpPr>
        <p:spPr>
          <a:xfrm>
            <a:off x="457200" y="1700808"/>
            <a:ext cx="8229600" cy="3456384"/>
          </a:xfrm>
        </p:spPr>
        <p:txBody>
          <a:bodyPr>
            <a:noAutofit/>
          </a:bodyPr>
          <a:lstStyle/>
          <a:p>
            <a:r>
              <a:rPr lang="el-GR" sz="2400" dirty="0"/>
              <a:t>Περιφερειακή μονάδα η οποία δίνει τη δυνατότητα να εκτυπώσουμε σε χαρτί κείμενα, γραφικά και γενικότερα τα αποτελέσματα ενός </a:t>
            </a:r>
            <a:r>
              <a:rPr lang="el-GR" sz="2400" dirty="0" smtClean="0"/>
              <a:t>προγράμματος.</a:t>
            </a:r>
            <a:endParaRPr lang="el-GR" sz="2400" dirty="0"/>
          </a:p>
          <a:p>
            <a:r>
              <a:rPr lang="el-GR" sz="2400" dirty="0"/>
              <a:t>Τα βασικά χαρακτηριστικά είναι : </a:t>
            </a:r>
            <a:r>
              <a:rPr lang="el-GR" sz="2400" b="1" dirty="0"/>
              <a:t>Ποιότητα και </a:t>
            </a:r>
            <a:r>
              <a:rPr lang="el-GR" sz="2400" b="1" dirty="0" smtClean="0"/>
              <a:t>ταχύτητα. </a:t>
            </a:r>
            <a:endParaRPr lang="el-GR" sz="2400" b="1" dirty="0"/>
          </a:p>
          <a:p>
            <a:r>
              <a:rPr lang="el-GR" sz="2400" dirty="0" smtClean="0"/>
              <a:t>Ποιότητα: </a:t>
            </a:r>
            <a:endParaRPr lang="el-GR" sz="2400" dirty="0"/>
          </a:p>
          <a:p>
            <a:pPr lvl="1"/>
            <a:r>
              <a:rPr lang="el-GR" sz="2400" dirty="0"/>
              <a:t>Κουκίδες ανά ίντσα  (</a:t>
            </a:r>
            <a:r>
              <a:rPr lang="en-US" sz="2400" dirty="0"/>
              <a:t>Dpi – dots per inch </a:t>
            </a:r>
            <a:r>
              <a:rPr lang="el-GR" sz="2400" dirty="0" smtClean="0"/>
              <a:t>),</a:t>
            </a:r>
            <a:endParaRPr lang="en-US" sz="2400" dirty="0"/>
          </a:p>
          <a:p>
            <a:pPr lvl="1"/>
            <a:r>
              <a:rPr lang="en-US" sz="2400" dirty="0"/>
              <a:t>600-1800 </a:t>
            </a:r>
            <a:r>
              <a:rPr lang="en-US" sz="2400" dirty="0" smtClean="0"/>
              <a:t>dpi</a:t>
            </a:r>
            <a:r>
              <a:rPr lang="el-GR" sz="2400" dirty="0"/>
              <a:t>,</a:t>
            </a:r>
            <a:endParaRPr lang="en-US" sz="2400" dirty="0"/>
          </a:p>
          <a:p>
            <a:pPr lvl="1"/>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560543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(2 </a:t>
            </a:r>
            <a:r>
              <a:rPr lang="el-GR" dirty="0"/>
              <a:t>από 2)</a:t>
            </a:r>
          </a:p>
        </p:txBody>
      </p:sp>
      <p:sp>
        <p:nvSpPr>
          <p:cNvPr id="23" name="Rectangle 3" descr="Ταχύτητα&#10;Χαρακτήρες/δευτερόλεπτο  cps ή&#10;Σελίδες / λεπτό ppm. &#10;Σύμφωνα με τον τρόπο λειτουργίας χωρίζονται σε 2 κατηγορίες:&#10;Σειριακοί, &#10;Σελίδας.&#10;"/>
          <p:cNvSpPr>
            <a:spLocks noGrp="1" noChangeArrowheads="1"/>
          </p:cNvSpPr>
          <p:nvPr>
            <p:ph idx="1"/>
          </p:nvPr>
        </p:nvSpPr>
        <p:spPr>
          <a:xfrm>
            <a:off x="457200" y="1844824"/>
            <a:ext cx="8229600" cy="3312368"/>
          </a:xfrm>
        </p:spPr>
        <p:txBody>
          <a:bodyPr>
            <a:noAutofit/>
          </a:bodyPr>
          <a:lstStyle/>
          <a:p>
            <a:r>
              <a:rPr lang="el-GR" sz="2400" dirty="0"/>
              <a:t>Ταχύτητα</a:t>
            </a:r>
            <a:endParaRPr lang="en-US" sz="2400" dirty="0"/>
          </a:p>
          <a:p>
            <a:pPr lvl="1"/>
            <a:r>
              <a:rPr lang="el-GR" sz="2400" dirty="0"/>
              <a:t>Χαρακτήρες/δευτερόλεπτο  </a:t>
            </a:r>
            <a:r>
              <a:rPr lang="en-US" sz="2400" dirty="0"/>
              <a:t>cps </a:t>
            </a:r>
            <a:r>
              <a:rPr lang="el-GR" sz="2400" dirty="0"/>
              <a:t>ή</a:t>
            </a:r>
          </a:p>
          <a:p>
            <a:pPr lvl="1"/>
            <a:r>
              <a:rPr lang="el-GR" sz="2400" dirty="0"/>
              <a:t>Σελίδες / λεπτό </a:t>
            </a:r>
            <a:r>
              <a:rPr lang="en-US" sz="2400" dirty="0" smtClean="0"/>
              <a:t>ppm</a:t>
            </a:r>
            <a:r>
              <a:rPr lang="el-GR" sz="2400" dirty="0" smtClean="0"/>
              <a:t>.</a:t>
            </a:r>
            <a:r>
              <a:rPr lang="en-US" sz="2400" dirty="0" smtClean="0"/>
              <a:t> </a:t>
            </a:r>
            <a:endParaRPr lang="en-US" sz="2400" dirty="0"/>
          </a:p>
          <a:p>
            <a:r>
              <a:rPr lang="el-GR" sz="2400" dirty="0"/>
              <a:t>Σύμφωνα με τον τρόπο λειτουργίας χωρίζονται σε 2 κατηγορίες:</a:t>
            </a:r>
          </a:p>
          <a:p>
            <a:pPr lvl="1"/>
            <a:r>
              <a:rPr lang="el-GR" sz="2400" dirty="0" smtClean="0"/>
              <a:t>Σειριακοί, </a:t>
            </a:r>
            <a:endParaRPr lang="el-GR" sz="2400" dirty="0"/>
          </a:p>
          <a:p>
            <a:pPr lvl="1"/>
            <a:r>
              <a:rPr lang="el-GR" sz="2400" dirty="0" smtClean="0"/>
              <a:t>Σελίδας.</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27974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Σειριακοί εκτυπωτές</a:t>
            </a:r>
          </a:p>
        </p:txBody>
      </p:sp>
      <p:sp>
        <p:nvSpPr>
          <p:cNvPr id="23" name="Rectangle 3" descr="Ανάλογα με τον μηχανισμό χωρίζονται σε : &#10;Ακίδων (dot matrix printer),&#10;Εκτόξευση μελάνης,&#10;Λέιζερ,&#10;Θερμικοί εκτυπωτές,&#10;Τρισδιάστατοι εκτυπωτές.&#10;&#10;"/>
          <p:cNvSpPr>
            <a:spLocks noGrp="1" noChangeArrowheads="1"/>
          </p:cNvSpPr>
          <p:nvPr>
            <p:ph idx="1"/>
          </p:nvPr>
        </p:nvSpPr>
        <p:spPr>
          <a:xfrm>
            <a:off x="457200" y="1844824"/>
            <a:ext cx="8229600" cy="3312368"/>
          </a:xfrm>
        </p:spPr>
        <p:txBody>
          <a:bodyPr>
            <a:noAutofit/>
          </a:bodyPr>
          <a:lstStyle/>
          <a:p>
            <a:r>
              <a:rPr lang="el-GR" sz="2800" dirty="0"/>
              <a:t>Ανάλογα με τον μηχανισμό χωρίζονται σε : </a:t>
            </a:r>
          </a:p>
          <a:p>
            <a:pPr lvl="1"/>
            <a:r>
              <a:rPr lang="el-GR" dirty="0"/>
              <a:t>Ακίδων (</a:t>
            </a:r>
            <a:r>
              <a:rPr lang="en-US" dirty="0"/>
              <a:t>dot matrix printer</a:t>
            </a:r>
            <a:r>
              <a:rPr lang="en-US" dirty="0" smtClean="0"/>
              <a:t>)</a:t>
            </a:r>
            <a:r>
              <a:rPr lang="el-GR" dirty="0" smtClean="0"/>
              <a:t>,</a:t>
            </a:r>
            <a:endParaRPr lang="en-US" dirty="0"/>
          </a:p>
          <a:p>
            <a:pPr lvl="1"/>
            <a:r>
              <a:rPr lang="el-GR" dirty="0"/>
              <a:t>Εκτόξευση </a:t>
            </a:r>
            <a:r>
              <a:rPr lang="el-GR" dirty="0" smtClean="0"/>
              <a:t>μελάνης,</a:t>
            </a:r>
            <a:endParaRPr lang="el-GR" dirty="0"/>
          </a:p>
          <a:p>
            <a:pPr lvl="1"/>
            <a:r>
              <a:rPr lang="el-GR" dirty="0" smtClean="0"/>
              <a:t>Λέιζερ,</a:t>
            </a:r>
          </a:p>
          <a:p>
            <a:pPr lvl="1"/>
            <a:r>
              <a:rPr lang="el-GR" dirty="0"/>
              <a:t>Θερμικοί </a:t>
            </a:r>
            <a:r>
              <a:rPr lang="el-GR" dirty="0" smtClean="0"/>
              <a:t>εκτυπωτές,</a:t>
            </a:r>
            <a:endParaRPr lang="el-GR" dirty="0"/>
          </a:p>
          <a:p>
            <a:pPr lvl="1"/>
            <a:r>
              <a:rPr lang="el-GR" dirty="0"/>
              <a:t>Τρισδιάστατοι </a:t>
            </a:r>
            <a:r>
              <a:rPr lang="el-GR" dirty="0" smtClean="0"/>
              <a:t>εκτυπωτές.</a:t>
            </a:r>
            <a:endParaRPr lang="el-GR" dirty="0"/>
          </a:p>
          <a:p>
            <a:pPr lvl="1"/>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32195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Ακίδων (1 από 3)</a:t>
            </a:r>
            <a:endParaRPr lang="el-GR" dirty="0"/>
          </a:p>
        </p:txBody>
      </p:sp>
      <p:sp>
        <p:nvSpPr>
          <p:cNvPr id="23" name="Rectangle 3" descr="Ακίδων (dot matrix printer):&#10;Έχει σαν μηχανισμό εκτύπωσης μια κινητή κεφαλή με ενσωματωμένο ένα αριθμό ακίδων,&#10;Πίεση ακίδων πάνω στην μελανοταινία η οποία βρίσκεται μπροστά από το χαρτί εκτύπωσης,&#10;Η ποιότητα των εγγράφων εξαρτάται από τον αριθμό των ακίδων που διαθέτει η κεφαλή εκτύπωσης,&#10;Ακίδες  9, 18 ή 24.&#10;Είναι θορυβώδεις,&#10;Χαμηλό κόστος αγοράς,&#10;Χαμηλό κόστος εκτύπωσης ,&#10;Ιδανικοί για εκτύπωση διπλότυπων εντύπων παραδείγματος χάριν τιμολόγια .&#10;"/>
          <p:cNvSpPr>
            <a:spLocks noGrp="1" noChangeArrowheads="1"/>
          </p:cNvSpPr>
          <p:nvPr>
            <p:ph idx="1"/>
          </p:nvPr>
        </p:nvSpPr>
        <p:spPr>
          <a:xfrm>
            <a:off x="457200" y="1052736"/>
            <a:ext cx="8229600" cy="5328592"/>
          </a:xfrm>
        </p:spPr>
        <p:txBody>
          <a:bodyPr>
            <a:noAutofit/>
          </a:bodyPr>
          <a:lstStyle/>
          <a:p>
            <a:pPr lvl="1"/>
            <a:r>
              <a:rPr lang="el-GR" sz="2200" dirty="0"/>
              <a:t>Ακίδων (</a:t>
            </a:r>
            <a:r>
              <a:rPr lang="en-US" sz="2200" dirty="0"/>
              <a:t>dot matrix printer</a:t>
            </a:r>
            <a:r>
              <a:rPr lang="en-US" sz="2200" dirty="0" smtClean="0"/>
              <a:t>)</a:t>
            </a:r>
            <a:r>
              <a:rPr lang="el-GR" sz="2200" dirty="0" smtClean="0"/>
              <a:t>:</a:t>
            </a:r>
            <a:endParaRPr lang="en-US" sz="2200" dirty="0"/>
          </a:p>
          <a:p>
            <a:pPr lvl="2"/>
            <a:r>
              <a:rPr lang="el-GR" sz="2200" dirty="0"/>
              <a:t>Έχει σαν μηχανισμό εκτύπωσης μια κινητή κεφαλή με ενσωματωμένο ένα αριθμό </a:t>
            </a:r>
            <a:r>
              <a:rPr lang="el-GR" sz="2200" dirty="0" smtClean="0"/>
              <a:t>ακίδων,</a:t>
            </a:r>
            <a:endParaRPr lang="el-GR" sz="2200" dirty="0"/>
          </a:p>
          <a:p>
            <a:pPr lvl="2"/>
            <a:r>
              <a:rPr lang="el-GR" sz="2200" dirty="0"/>
              <a:t>Πίεση ακίδων πάνω στην </a:t>
            </a:r>
            <a:r>
              <a:rPr lang="el-GR" sz="2200" dirty="0" err="1"/>
              <a:t>μελανοταινία</a:t>
            </a:r>
            <a:r>
              <a:rPr lang="el-GR" sz="2200" dirty="0"/>
              <a:t> η οποία βρίσκεται μπροστά από το χαρτί </a:t>
            </a:r>
            <a:r>
              <a:rPr lang="el-GR" sz="2200" dirty="0" smtClean="0"/>
              <a:t>εκτύπωσης,</a:t>
            </a:r>
            <a:endParaRPr lang="el-GR" sz="2200" dirty="0"/>
          </a:p>
          <a:p>
            <a:pPr lvl="2"/>
            <a:r>
              <a:rPr lang="el-GR" sz="2200" dirty="0"/>
              <a:t>Η ποιότητα των εγγράφων εξαρτάται από τον αριθμό των ακίδων που διαθέτει η κεφαλή </a:t>
            </a:r>
            <a:r>
              <a:rPr lang="el-GR" sz="2200" dirty="0" smtClean="0"/>
              <a:t>εκτύπωσης,</a:t>
            </a:r>
            <a:endParaRPr lang="el-GR" sz="2200" dirty="0"/>
          </a:p>
          <a:p>
            <a:pPr lvl="2"/>
            <a:r>
              <a:rPr lang="el-GR" sz="2200" dirty="0"/>
              <a:t>Ακίδες  9, 18 ή </a:t>
            </a:r>
            <a:r>
              <a:rPr lang="el-GR" sz="2200" dirty="0" smtClean="0"/>
              <a:t>24.</a:t>
            </a:r>
            <a:endParaRPr lang="el-GR" sz="2200" dirty="0"/>
          </a:p>
          <a:p>
            <a:pPr lvl="1"/>
            <a:r>
              <a:rPr lang="el-GR" sz="2200" dirty="0"/>
              <a:t>Είναι </a:t>
            </a:r>
            <a:r>
              <a:rPr lang="el-GR" sz="2200" dirty="0" smtClean="0"/>
              <a:t>θορυβώδεις,</a:t>
            </a:r>
            <a:endParaRPr lang="el-GR" sz="2200" dirty="0"/>
          </a:p>
          <a:p>
            <a:pPr lvl="1"/>
            <a:r>
              <a:rPr lang="el-GR" sz="2200" dirty="0"/>
              <a:t>Χαμηλό κόστος </a:t>
            </a:r>
            <a:r>
              <a:rPr lang="el-GR" sz="2200" dirty="0" smtClean="0"/>
              <a:t>αγοράς,</a:t>
            </a:r>
            <a:endParaRPr lang="el-GR" sz="2200" dirty="0"/>
          </a:p>
          <a:p>
            <a:pPr lvl="1"/>
            <a:r>
              <a:rPr lang="el-GR" sz="2200" dirty="0"/>
              <a:t>Χαμηλό κόστος εκτύπωσης </a:t>
            </a:r>
            <a:r>
              <a:rPr lang="el-GR" sz="2200" dirty="0" smtClean="0"/>
              <a:t>,</a:t>
            </a:r>
            <a:endParaRPr lang="el-GR" sz="2200" dirty="0"/>
          </a:p>
          <a:p>
            <a:pPr lvl="1"/>
            <a:r>
              <a:rPr lang="el-GR" sz="2200" dirty="0"/>
              <a:t>Ιδανικοί για εκτύπωση διπλότυπων εντύπων πχ τιμολόγια </a:t>
            </a:r>
            <a:r>
              <a:rPr lang="el-GR" sz="2200" dirty="0" smtClean="0"/>
              <a:t>.</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50399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Ακίδων </a:t>
            </a:r>
            <a:r>
              <a:rPr lang="el-GR" dirty="0" smtClean="0"/>
              <a:t>(2 </a:t>
            </a:r>
            <a:r>
              <a:rPr lang="el-GR" dirty="0"/>
              <a:t>από 3)</a:t>
            </a:r>
          </a:p>
        </p:txBody>
      </p:sp>
      <p:pic>
        <p:nvPicPr>
          <p:cNvPr id="7" name="Picture 2" descr="Εικόνα απεικόνισης μηχανισμού των εκτυπωτών ακίδων."/>
          <p:cNvPicPr>
            <a:picLocks noChangeAspect="1" noChangeArrowheads="1"/>
          </p:cNvPicPr>
          <p:nvPr/>
        </p:nvPicPr>
        <p:blipFill>
          <a:blip r:embed="rId5" cstate="print"/>
          <a:srcRect/>
          <a:stretch>
            <a:fillRect/>
          </a:stretch>
        </p:blipFill>
        <p:spPr bwMode="auto">
          <a:xfrm>
            <a:off x="1583445" y="1340768"/>
            <a:ext cx="6264696" cy="464853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135442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Ακίδων </a:t>
            </a:r>
            <a:r>
              <a:rPr lang="el-GR" dirty="0" smtClean="0"/>
              <a:t>(3 </a:t>
            </a:r>
            <a:r>
              <a:rPr lang="el-GR" dirty="0"/>
              <a:t>από 3)</a:t>
            </a:r>
          </a:p>
        </p:txBody>
      </p:sp>
      <p:pic>
        <p:nvPicPr>
          <p:cNvPr id="7" name="Picture 2" descr="Εικόνα, εκτυπωτής ακίδων."/>
          <p:cNvPicPr>
            <a:picLocks noChangeAspect="1" noChangeArrowheads="1"/>
          </p:cNvPicPr>
          <p:nvPr/>
        </p:nvPicPr>
        <p:blipFill>
          <a:blip r:embed="rId5" cstate="print"/>
          <a:srcRect/>
          <a:stretch>
            <a:fillRect/>
          </a:stretch>
        </p:blipFill>
        <p:spPr bwMode="auto">
          <a:xfrm>
            <a:off x="1763688" y="1412776"/>
            <a:ext cx="5400600" cy="4387990"/>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29947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με εκτόξευση </a:t>
            </a:r>
            <a:r>
              <a:rPr lang="el-GR" dirty="0" smtClean="0"/>
              <a:t>μελάνης</a:t>
            </a:r>
            <a:br>
              <a:rPr lang="el-GR" dirty="0" smtClean="0"/>
            </a:br>
            <a:r>
              <a:rPr lang="el-GR" dirty="0" smtClean="0"/>
              <a:t>(1 από 2)</a:t>
            </a:r>
            <a:endParaRPr lang="el-GR" dirty="0"/>
          </a:p>
        </p:txBody>
      </p:sp>
      <p:sp>
        <p:nvSpPr>
          <p:cNvPr id="23" name="Rectangle 3" descr="Ink jet.&#10;Ραντίζει με σταγονίδια μελάνης το χαρτί εκτύπωσης και αποτυπώνει με αυτό τον τρόπο τους χαρακτήρες.&#10;Πλεονεκτήματα :&#10;Καλή ποιότητα,&#10;Αθόρυβη λειτουργία, &#10;Μπορούν να εκτυπώσουν σε ειδικό χαρτί εικόνες με φωτογραφική ποιότητα,&#10;Μειονεκτήματα:&#10;Μικρή ταχύτητα,&#10;Κόστος λειτουργίας. &#10;"/>
          <p:cNvSpPr>
            <a:spLocks noGrp="1" noChangeArrowheads="1"/>
          </p:cNvSpPr>
          <p:nvPr>
            <p:ph idx="1"/>
            <p:custDataLst>
              <p:tags r:id="rId3"/>
            </p:custDataLst>
          </p:nvPr>
        </p:nvSpPr>
        <p:spPr>
          <a:xfrm>
            <a:off x="457200" y="1340768"/>
            <a:ext cx="8229600" cy="5039741"/>
          </a:xfrm>
        </p:spPr>
        <p:txBody>
          <a:bodyPr>
            <a:noAutofit/>
          </a:bodyPr>
          <a:lstStyle/>
          <a:p>
            <a:r>
              <a:rPr lang="en-US" sz="2200" b="1" dirty="0"/>
              <a:t>Ink </a:t>
            </a:r>
            <a:r>
              <a:rPr lang="en-US" sz="2200" b="1" dirty="0" smtClean="0"/>
              <a:t>jet</a:t>
            </a:r>
            <a:r>
              <a:rPr lang="el-GR" sz="2200" b="1" dirty="0" smtClean="0"/>
              <a:t>.</a:t>
            </a:r>
            <a:endParaRPr lang="en-US" sz="2200" b="1" dirty="0"/>
          </a:p>
          <a:p>
            <a:r>
              <a:rPr lang="el-GR" sz="2200" dirty="0"/>
              <a:t>Ραντίζει με σταγονίδια μελάνης το χαρτί εκτύπωσης και αποτυπώνει με αυτό τον τρόπο τους </a:t>
            </a:r>
            <a:r>
              <a:rPr lang="el-GR" sz="2200" dirty="0" smtClean="0"/>
              <a:t>χαρακτήρες.</a:t>
            </a:r>
            <a:endParaRPr lang="el-GR" sz="2200" dirty="0"/>
          </a:p>
          <a:p>
            <a:r>
              <a:rPr lang="el-GR" sz="2200" dirty="0"/>
              <a:t>Πλεονεκτήματα </a:t>
            </a:r>
            <a:r>
              <a:rPr lang="el-GR" sz="2200" dirty="0" smtClean="0"/>
              <a:t>:</a:t>
            </a:r>
            <a:endParaRPr lang="el-GR" sz="2200" dirty="0"/>
          </a:p>
          <a:p>
            <a:pPr lvl="1"/>
            <a:r>
              <a:rPr lang="el-GR" sz="2200" dirty="0"/>
              <a:t>Καλή </a:t>
            </a:r>
            <a:r>
              <a:rPr lang="el-GR" sz="2200" dirty="0" smtClean="0"/>
              <a:t>ποιότητα,</a:t>
            </a:r>
            <a:endParaRPr lang="el-GR" sz="2200" dirty="0"/>
          </a:p>
          <a:p>
            <a:pPr lvl="1"/>
            <a:r>
              <a:rPr lang="el-GR" sz="2200" dirty="0"/>
              <a:t>Αθόρυβη </a:t>
            </a:r>
            <a:r>
              <a:rPr lang="el-GR" sz="2200" dirty="0" smtClean="0"/>
              <a:t>λειτουργία, </a:t>
            </a:r>
            <a:endParaRPr lang="el-GR" sz="2200" dirty="0"/>
          </a:p>
          <a:p>
            <a:pPr lvl="1"/>
            <a:r>
              <a:rPr lang="el-GR" sz="2200" dirty="0"/>
              <a:t>Μπορούν να εκτυπώσουν σε ειδικό χαρτί εικόνες με φωτογραφική </a:t>
            </a:r>
            <a:r>
              <a:rPr lang="el-GR" sz="2200" dirty="0" smtClean="0"/>
              <a:t>ποιότητα,</a:t>
            </a:r>
            <a:endParaRPr lang="el-GR" sz="2200" dirty="0"/>
          </a:p>
          <a:p>
            <a:r>
              <a:rPr lang="el-GR" sz="2200" dirty="0" smtClean="0"/>
              <a:t>Μειονεκτήματα:</a:t>
            </a:r>
            <a:endParaRPr lang="el-GR" sz="2200" dirty="0"/>
          </a:p>
          <a:p>
            <a:pPr lvl="1"/>
            <a:r>
              <a:rPr lang="el-GR" sz="2200" dirty="0"/>
              <a:t>Μικρή </a:t>
            </a:r>
            <a:r>
              <a:rPr lang="el-GR" sz="2200" dirty="0" smtClean="0"/>
              <a:t>ταχύτητα,</a:t>
            </a:r>
            <a:endParaRPr lang="el-GR" sz="2200" dirty="0"/>
          </a:p>
          <a:p>
            <a:pPr lvl="1"/>
            <a:r>
              <a:rPr lang="el-GR" sz="2200" dirty="0"/>
              <a:t>Κόστος </a:t>
            </a:r>
            <a:r>
              <a:rPr lang="el-GR" sz="2200" dirty="0" smtClean="0"/>
              <a:t>λειτουργίας. </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90660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με εκτόξευση μελάνης</a:t>
            </a:r>
            <a:br>
              <a:rPr lang="el-GR" dirty="0"/>
            </a:br>
            <a:r>
              <a:rPr lang="el-GR" dirty="0" smtClean="0"/>
              <a:t>(2 </a:t>
            </a:r>
            <a:r>
              <a:rPr lang="el-GR" dirty="0"/>
              <a:t>από 2)</a:t>
            </a:r>
          </a:p>
        </p:txBody>
      </p:sp>
      <p:pic>
        <p:nvPicPr>
          <p:cNvPr id="7" name="Picture 4" descr="Εικόνα, εκτυπωτής εκτόξευσης μελάνης."/>
          <p:cNvPicPr>
            <a:picLocks noChangeAspect="1" noChangeArrowheads="1"/>
          </p:cNvPicPr>
          <p:nvPr/>
        </p:nvPicPr>
        <p:blipFill>
          <a:blip r:embed="rId5" cstate="print"/>
          <a:srcRect/>
          <a:stretch>
            <a:fillRect/>
          </a:stretch>
        </p:blipFill>
        <p:spPr bwMode="auto">
          <a:xfrm>
            <a:off x="1547664" y="1525395"/>
            <a:ext cx="6408712" cy="463990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436397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Σελίδας</a:t>
            </a:r>
          </a:p>
        </p:txBody>
      </p:sp>
      <p:sp>
        <p:nvSpPr>
          <p:cNvPr id="23" name="Rectangle 3"/>
          <p:cNvSpPr>
            <a:spLocks noGrp="1" noChangeArrowheads="1"/>
          </p:cNvSpPr>
          <p:nvPr>
            <p:ph idx="1"/>
          </p:nvPr>
        </p:nvSpPr>
        <p:spPr>
          <a:xfrm>
            <a:off x="457200" y="1700808"/>
            <a:ext cx="8229600" cy="3744416"/>
          </a:xfrm>
        </p:spPr>
        <p:txBody>
          <a:bodyPr>
            <a:noAutofit/>
          </a:bodyPr>
          <a:lstStyle/>
          <a:p>
            <a:r>
              <a:rPr lang="el-GR" sz="2400" dirty="0" smtClean="0"/>
              <a:t>Η λειτουργία τους στηρίζεται στις ακτίνες </a:t>
            </a:r>
            <a:r>
              <a:rPr lang="en-US" sz="2400" dirty="0" smtClean="0"/>
              <a:t>laser</a:t>
            </a:r>
            <a:r>
              <a:rPr lang="el-GR" sz="2400" dirty="0" smtClean="0"/>
              <a:t>, οι οποίες σαρώνουν την επιφάνεια ενός ειδικού τυμπάνου και παράγουν χαρακτήρες, σύμβολα ή σχήματα πάνω σε αυτό. </a:t>
            </a:r>
          </a:p>
          <a:p>
            <a:r>
              <a:rPr lang="el-GR" sz="2400" dirty="0" smtClean="0"/>
              <a:t>Η ακτίνα </a:t>
            </a:r>
            <a:r>
              <a:rPr lang="en-US" sz="2400" dirty="0" smtClean="0"/>
              <a:t>laser </a:t>
            </a:r>
            <a:r>
              <a:rPr lang="el-GR" sz="2400" dirty="0" smtClean="0"/>
              <a:t>φωτίζει τα σημεία πρόσκρουσης με το τύμπανο, οπότε έλκονται οι ετερώνυμα φορτισμένοι κόκκοι γραφίτη (</a:t>
            </a:r>
            <a:r>
              <a:rPr lang="en-US" sz="2400" dirty="0" smtClean="0"/>
              <a:t>toner</a:t>
            </a:r>
            <a:r>
              <a:rPr lang="el-GR" sz="2400" dirty="0" smtClean="0"/>
              <a:t>). </a:t>
            </a:r>
          </a:p>
          <a:p>
            <a:r>
              <a:rPr lang="el-GR" sz="2400" dirty="0" smtClean="0"/>
              <a:t>Στη συνέχεια τοποθετείται η σελίδα χαρτιού σε επαφή  με το τύμπανο με συνέπεια να προσκολληθούν οι κόκκοι του γραφίτη πάνω σε αυτήν.</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667484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Λέιζερ (1 από 2)</a:t>
            </a:r>
            <a:endParaRPr lang="el-GR" dirty="0"/>
          </a:p>
        </p:txBody>
      </p:sp>
      <p:sp>
        <p:nvSpPr>
          <p:cNvPr id="23" name="Rectangle 3"/>
          <p:cNvSpPr>
            <a:spLocks noGrp="1" noChangeArrowheads="1"/>
          </p:cNvSpPr>
          <p:nvPr>
            <p:ph idx="1"/>
          </p:nvPr>
        </p:nvSpPr>
        <p:spPr>
          <a:xfrm>
            <a:off x="457200" y="1268760"/>
            <a:ext cx="8229600" cy="4680520"/>
          </a:xfrm>
        </p:spPr>
        <p:txBody>
          <a:bodyPr>
            <a:noAutofit/>
          </a:bodyPr>
          <a:lstStyle/>
          <a:p>
            <a:r>
              <a:rPr lang="el-GR" sz="2800" dirty="0" smtClean="0"/>
              <a:t>Διαθέτουν ενσωματωμένη μνήμη η οποία μπορεί να αυξηθεί,</a:t>
            </a:r>
          </a:p>
          <a:p>
            <a:r>
              <a:rPr lang="el-GR" sz="2800" dirty="0" smtClean="0"/>
              <a:t>Υπάρχουν μοντέλα που έχουν δικό τους επεξεργαστή,</a:t>
            </a:r>
          </a:p>
          <a:p>
            <a:r>
              <a:rPr lang="el-GR" sz="2800" dirty="0" smtClean="0"/>
              <a:t>Υψηλή απόδοση (1200 </a:t>
            </a:r>
            <a:r>
              <a:rPr lang="en-US" sz="2800" dirty="0" smtClean="0"/>
              <a:t>dpi</a:t>
            </a:r>
            <a:r>
              <a:rPr lang="el-GR" sz="2800" dirty="0" smtClean="0"/>
              <a:t>), </a:t>
            </a:r>
          </a:p>
          <a:p>
            <a:r>
              <a:rPr lang="el-GR" sz="2800" dirty="0" smtClean="0"/>
              <a:t>Είναι αθόρυβοι,</a:t>
            </a:r>
          </a:p>
          <a:p>
            <a:r>
              <a:rPr lang="el-GR" sz="2800" dirty="0" smtClean="0"/>
              <a:t>Υψηλή ταχύτητα εκτύπωσης ( 8 -35 σελίδες ανά λεπτό), </a:t>
            </a:r>
          </a:p>
          <a:p>
            <a:r>
              <a:rPr lang="el-GR" sz="2800" dirty="0" smtClean="0"/>
              <a:t>Ιδανικοί για εκτύπωση επαγγελματικών εγγράφων.</a:t>
            </a:r>
          </a:p>
          <a:p>
            <a:endParaRPr lang="el-GR" sz="2800" dirty="0" smtClean="0"/>
          </a:p>
          <a:p>
            <a:endParaRPr lang="el-GR" sz="2800" dirty="0" smtClean="0"/>
          </a:p>
          <a:p>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292804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Λέιζερ </a:t>
            </a:r>
            <a:r>
              <a:rPr lang="el-GR" dirty="0" smtClean="0"/>
              <a:t>(2 </a:t>
            </a:r>
            <a:r>
              <a:rPr lang="el-GR" dirty="0"/>
              <a:t>από 2)</a:t>
            </a:r>
          </a:p>
        </p:txBody>
      </p:sp>
      <p:pic>
        <p:nvPicPr>
          <p:cNvPr id="7" name="Picture 4" descr="Εικόνα, εκτυπωτής λείζερ."/>
          <p:cNvPicPr>
            <a:picLocks noChangeAspect="1" noChangeArrowheads="1"/>
          </p:cNvPicPr>
          <p:nvPr/>
        </p:nvPicPr>
        <p:blipFill>
          <a:blip r:embed="rId5" cstate="print"/>
          <a:srcRect/>
          <a:stretch>
            <a:fillRect/>
          </a:stretch>
        </p:blipFill>
        <p:spPr bwMode="auto">
          <a:xfrm>
            <a:off x="2051720" y="1628800"/>
            <a:ext cx="5108487" cy="4577204"/>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06685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Θερμικοί </a:t>
            </a:r>
            <a:r>
              <a:rPr lang="el-GR" dirty="0" smtClean="0"/>
              <a:t>εκτυπωτές (1 από 2)</a:t>
            </a:r>
            <a:endParaRPr lang="el-GR" dirty="0"/>
          </a:p>
        </p:txBody>
      </p:sp>
      <p:sp>
        <p:nvSpPr>
          <p:cNvPr id="2" name="Ορθογώνιο 1"/>
          <p:cNvSpPr/>
          <p:nvPr/>
        </p:nvSpPr>
        <p:spPr>
          <a:xfrm>
            <a:off x="467544" y="1916832"/>
            <a:ext cx="8219256" cy="3046988"/>
          </a:xfrm>
          <a:prstGeom prst="rect">
            <a:avLst/>
          </a:prstGeom>
        </p:spPr>
        <p:txBody>
          <a:bodyPr wrap="square">
            <a:spAutoFit/>
          </a:bodyPr>
          <a:lstStyle/>
          <a:p>
            <a:pPr marL="342900" indent="-342900">
              <a:buFont typeface="Wingdings" panose="05000000000000000000" pitchFamily="2" charset="2"/>
              <a:buChar char="§"/>
            </a:pPr>
            <a:r>
              <a:rPr lang="el-GR" sz="2400" dirty="0"/>
              <a:t>Εκτυπωτές που εκτυπώνουν σε ειδικό θερμικό χαρτί το οποίο μαυρίζει όπου εφαρμοστεί αυξημένη θερμότητα. </a:t>
            </a:r>
          </a:p>
          <a:p>
            <a:pPr marL="342900" indent="-342900">
              <a:buFont typeface="Wingdings" panose="05000000000000000000" pitchFamily="2" charset="2"/>
              <a:buChar char="§"/>
            </a:pPr>
            <a:r>
              <a:rPr lang="el-GR" sz="2400" dirty="0"/>
              <a:t>Δεν χρειάζεται μελάνι ή </a:t>
            </a:r>
            <a:r>
              <a:rPr lang="el-GR" sz="2400" dirty="0" err="1"/>
              <a:t>τόνερ</a:t>
            </a:r>
            <a:r>
              <a:rPr lang="el-GR" sz="2400" dirty="0"/>
              <a:t>. </a:t>
            </a:r>
          </a:p>
          <a:p>
            <a:pPr marL="342900" indent="-342900">
              <a:buFont typeface="Wingdings" panose="05000000000000000000" pitchFamily="2" charset="2"/>
              <a:buChar char="§"/>
            </a:pPr>
            <a:r>
              <a:rPr lang="el-GR" sz="2400" dirty="0"/>
              <a:t>Σημαντικό πρόβλημα αποτελεί η διάρκεια ζωής της εκτύπωσης καθώς το χαρτί είναι ευαίσθητο και στο φως από το περιβάλλον. </a:t>
            </a:r>
          </a:p>
          <a:p>
            <a:pPr marL="342900" indent="-342900">
              <a:buFont typeface="Wingdings" panose="05000000000000000000" pitchFamily="2" charset="2"/>
              <a:buChar char="§"/>
            </a:pPr>
            <a:r>
              <a:rPr lang="el-GR" sz="2400" dirty="0"/>
              <a:t>Συνήθως χρησιμοποιούνται σαν ταμειακές μηχανές, αριθμομηχανές ή φαξ.</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Θερμικοί εκτυπωτές </a:t>
            </a:r>
            <a:r>
              <a:rPr lang="el-GR" dirty="0" smtClean="0"/>
              <a:t>(2 </a:t>
            </a:r>
            <a:r>
              <a:rPr lang="el-GR" dirty="0"/>
              <a:t>από 2)</a:t>
            </a:r>
          </a:p>
        </p:txBody>
      </p:sp>
      <p:pic>
        <p:nvPicPr>
          <p:cNvPr id="8" name="Picture 2" descr="εικόνα, ΕΚΤΥΠΩΤΗΣ ΘΕΡΜΙΚΟΣ, μοντέλο SATO CX400"/>
          <p:cNvPicPr>
            <a:picLocks noChangeAspect="1" noChangeArrowheads="1"/>
          </p:cNvPicPr>
          <p:nvPr/>
        </p:nvPicPr>
        <p:blipFill>
          <a:blip r:embed="rId4" cstate="print"/>
          <a:srcRect/>
          <a:stretch>
            <a:fillRect/>
          </a:stretch>
        </p:blipFill>
        <p:spPr bwMode="auto">
          <a:xfrm>
            <a:off x="994420" y="2132856"/>
            <a:ext cx="2857500" cy="2857500"/>
          </a:xfrm>
          <a:prstGeom prst="rect">
            <a:avLst/>
          </a:prstGeom>
          <a:noFill/>
        </p:spPr>
      </p:pic>
      <p:pic>
        <p:nvPicPr>
          <p:cNvPr id="10" name="Picture 4" descr="Εικόνα, θερμικός εκτυπωτής, μοντέλο CITIZEN PD-24"/>
          <p:cNvPicPr>
            <a:picLocks noChangeAspect="1" noChangeArrowheads="1"/>
          </p:cNvPicPr>
          <p:nvPr/>
        </p:nvPicPr>
        <p:blipFill>
          <a:blip r:embed="rId5" cstate="print"/>
          <a:srcRect/>
          <a:stretch>
            <a:fillRect/>
          </a:stretch>
        </p:blipFill>
        <p:spPr bwMode="auto">
          <a:xfrm>
            <a:off x="5004048" y="2276872"/>
            <a:ext cx="3227727" cy="2520280"/>
          </a:xfrm>
          <a:prstGeom prst="rect">
            <a:avLst/>
          </a:prstGeom>
          <a:noFill/>
        </p:spPr>
      </p:pic>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Τρισδιάστατοι </a:t>
            </a:r>
            <a:r>
              <a:rPr lang="el-GR" dirty="0" smtClean="0"/>
              <a:t>εκτυπωτές (1 από 2)</a:t>
            </a:r>
            <a:endParaRPr lang="el-GR" dirty="0"/>
          </a:p>
        </p:txBody>
      </p:sp>
      <p:sp>
        <p:nvSpPr>
          <p:cNvPr id="10" name="Ορθογώνιο 9" descr="Τα τελευταία χρόνια έχουν εμφανισθεί και οι τρισδιάστατοι (3D) εκτυπωτές, οι οποίοι αντί να εκτυπώνουν, ή να αποτυπώνουν πάνω σε χαρτί, φτιάχνουν μακέτες διαφόρων αντικειμένων.&#10;Υπάρχουν δύο ειδών τρισδιάστατοι εκτυπωτές:&#10;Αυτοί που η λειτουργία τους στηρίζεται στη θερμότητα που αναπτύσσεται σε ένα ειδικό υλικό, το οποίο αφού πάρει τη μορφή που του δίνει ο χρήστης, στερεοποιείται και δημιουργείται η μακέτα του αντικειμένου.&#10;Αυτοί που διαμορφώνουν ένα ήδη υπάρχον αντικείμενο από ειδικό υλικό, κόβοντας το σύμφωνα με τις οδηγίες του χρήστη και έτσι δημιουργούν την τελική μακέτα.&#10;&#10;"/>
          <p:cNvSpPr/>
          <p:nvPr>
            <p:custDataLst>
              <p:tags r:id="rId2"/>
            </p:custDataLst>
          </p:nvPr>
        </p:nvSpPr>
        <p:spPr>
          <a:xfrm>
            <a:off x="467544" y="1412776"/>
            <a:ext cx="8219256" cy="4524315"/>
          </a:xfrm>
          <a:prstGeom prst="rect">
            <a:avLst/>
          </a:prstGeom>
        </p:spPr>
        <p:txBody>
          <a:bodyPr wrap="square">
            <a:spAutoFit/>
          </a:bodyPr>
          <a:lstStyle/>
          <a:p>
            <a:pPr marL="342900" indent="-342900">
              <a:buFont typeface="Wingdings" panose="05000000000000000000" pitchFamily="2" charset="2"/>
              <a:buChar char="§"/>
            </a:pPr>
            <a:r>
              <a:rPr lang="el-GR" sz="2400" dirty="0"/>
              <a:t>Τα τελευταία χρόνια έχουν εμφανισθεί και οι τρισδιάστατοι (3D) εκτυπωτές, οι οποίοι αντί να εκτυπώνουν, ή να αποτυπώνουν πάνω σε χαρτί, φτιάχνουν μακέτες διαφόρων αντικειμένων.</a:t>
            </a:r>
          </a:p>
          <a:p>
            <a:pPr marL="342900" indent="-342900">
              <a:buFont typeface="Wingdings" panose="05000000000000000000" pitchFamily="2" charset="2"/>
              <a:buChar char="§"/>
            </a:pPr>
            <a:r>
              <a:rPr lang="el-GR" sz="2400" dirty="0"/>
              <a:t>Υπάρχουν δύο ειδών τρισδιάστατοι εκτυπωτές:</a:t>
            </a:r>
          </a:p>
          <a:p>
            <a:pPr marL="800100" lvl="1" indent="-342900">
              <a:buFont typeface="Wingdings" panose="05000000000000000000" pitchFamily="2" charset="2"/>
              <a:buChar char="v"/>
            </a:pPr>
            <a:r>
              <a:rPr lang="el-GR" sz="2400" dirty="0"/>
              <a:t>Αυτοί που η λειτουργία τους στηρίζεται στη θερμότητα που αναπτύσσεται σε ένα ειδικό υλικό, το οποίο αφού πάρει τη μορφή που του δίνει ο χρήστης, στερεοποιείται και δημιουργείται η μακέτα του αντικειμένου.</a:t>
            </a:r>
          </a:p>
          <a:p>
            <a:pPr marL="800100" lvl="1" indent="-342900">
              <a:buFont typeface="Wingdings" panose="05000000000000000000" pitchFamily="2" charset="2"/>
              <a:buChar char="v"/>
            </a:pPr>
            <a:r>
              <a:rPr lang="el-GR" sz="2400" dirty="0"/>
              <a:t>Αυτοί που διαμορφώνουν ένα ήδη υπάρχον αντικείμενο από ειδικό υλικό, κόβοντας το σύμφωνα με τις οδηγίες του χρήστη και έτσι δημιουργούν την τελική μακέτα</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Τρισδιάστατοι εκτυπωτές </a:t>
            </a:r>
            <a:r>
              <a:rPr lang="el-GR" dirty="0" smtClean="0"/>
              <a:t>(2 </a:t>
            </a:r>
            <a:r>
              <a:rPr lang="el-GR" dirty="0"/>
              <a:t>από 2)</a:t>
            </a:r>
          </a:p>
        </p:txBody>
      </p:sp>
      <p:pic>
        <p:nvPicPr>
          <p:cNvPr id="8" name="Picture 2" descr="Εικόνα 3D Printer"/>
          <p:cNvPicPr>
            <a:picLocks noChangeAspect="1" noChangeArrowheads="1"/>
          </p:cNvPicPr>
          <p:nvPr/>
        </p:nvPicPr>
        <p:blipFill>
          <a:blip r:embed="rId4" cstate="print"/>
          <a:srcRect/>
          <a:stretch>
            <a:fillRect/>
          </a:stretch>
        </p:blipFill>
        <p:spPr bwMode="auto">
          <a:xfrm>
            <a:off x="2123728" y="1772816"/>
            <a:ext cx="5040560" cy="3780421"/>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Σχεδιογράφος (1 από 2)</a:t>
            </a:r>
            <a:endParaRPr lang="el-GR" dirty="0"/>
          </a:p>
        </p:txBody>
      </p:sp>
      <p:sp>
        <p:nvSpPr>
          <p:cNvPr id="23" name="Rectangle 3"/>
          <p:cNvSpPr>
            <a:spLocks noGrp="1" noChangeArrowheads="1"/>
          </p:cNvSpPr>
          <p:nvPr>
            <p:ph idx="1"/>
            <p:custDataLst>
              <p:tags r:id="rId3"/>
            </p:custDataLst>
          </p:nvPr>
        </p:nvSpPr>
        <p:spPr>
          <a:xfrm>
            <a:off x="457200" y="1340768"/>
            <a:ext cx="8229600" cy="4752528"/>
          </a:xfrm>
        </p:spPr>
        <p:txBody>
          <a:bodyPr>
            <a:noAutofit/>
          </a:bodyPr>
          <a:lstStyle/>
          <a:p>
            <a:r>
              <a:rPr lang="en-US" sz="2400" dirty="0" smtClean="0"/>
              <a:t>Plotter</a:t>
            </a:r>
            <a:r>
              <a:rPr lang="el-GR" sz="2400" dirty="0" smtClean="0"/>
              <a:t>,</a:t>
            </a:r>
            <a:endParaRPr lang="en-US" sz="2400" dirty="0" smtClean="0"/>
          </a:p>
          <a:p>
            <a:r>
              <a:rPr lang="el-GR" sz="2400" dirty="0" smtClean="0"/>
              <a:t>Μπορεί να σχεδιάσει υψηλής ποιότητας σχέδια ή γραφικά πάνω σε χαρτί με μονόχρωμες ή έγχρωμες πένες,</a:t>
            </a:r>
          </a:p>
          <a:p>
            <a:r>
              <a:rPr lang="el-GR" sz="2400" dirty="0" smtClean="0"/>
              <a:t>Μηχανικούς και γραφίστες,</a:t>
            </a:r>
          </a:p>
          <a:p>
            <a:r>
              <a:rPr lang="el-GR" sz="2400" dirty="0" smtClean="0"/>
              <a:t>Υπάρχουν </a:t>
            </a:r>
            <a:r>
              <a:rPr lang="el-GR" sz="2400" b="1" dirty="0" err="1" smtClean="0"/>
              <a:t>σχεδιογράφοι</a:t>
            </a:r>
            <a:r>
              <a:rPr lang="el-GR" sz="2400" b="1" dirty="0" smtClean="0"/>
              <a:t> με πενάκια (στυλό)</a:t>
            </a:r>
            <a:r>
              <a:rPr lang="el-GR" sz="2400" dirty="0" smtClean="0"/>
              <a:t> αλλά και </a:t>
            </a:r>
            <a:r>
              <a:rPr lang="el-GR" sz="2400" b="1" dirty="0" err="1" smtClean="0"/>
              <a:t>σχεδιογράφοι</a:t>
            </a:r>
            <a:r>
              <a:rPr lang="el-GR" sz="2400" b="1" dirty="0" smtClean="0"/>
              <a:t> έγχυσης μελάνης (</a:t>
            </a:r>
            <a:r>
              <a:rPr lang="en-US" sz="2400" b="1" dirty="0" smtClean="0"/>
              <a:t>inkjet</a:t>
            </a:r>
            <a:r>
              <a:rPr lang="el-GR" sz="2400" b="1" dirty="0" smtClean="0"/>
              <a:t>),</a:t>
            </a:r>
            <a:endParaRPr lang="el-GR" sz="2400" dirty="0" smtClean="0"/>
          </a:p>
          <a:p>
            <a:r>
              <a:rPr lang="el-GR" sz="2400" dirty="0" smtClean="0"/>
              <a:t>Διακρίνονται σε:</a:t>
            </a:r>
          </a:p>
          <a:p>
            <a:pPr lvl="1"/>
            <a:r>
              <a:rPr lang="el-GR" sz="2400" dirty="0" smtClean="0"/>
              <a:t>Επίπεδους </a:t>
            </a:r>
            <a:r>
              <a:rPr lang="el-GR" sz="2400" dirty="0" err="1" smtClean="0"/>
              <a:t>σχεδιογράφους</a:t>
            </a:r>
            <a:r>
              <a:rPr lang="el-GR" sz="2400" dirty="0" smtClean="0"/>
              <a:t>,</a:t>
            </a:r>
          </a:p>
          <a:p>
            <a:pPr lvl="3"/>
            <a:r>
              <a:rPr lang="el-GR" sz="2400" dirty="0" smtClean="0"/>
              <a:t>Σχεδιάζουν πάνω σε χαρτί με κίνηση της πένας σε όλο το μήκος και πλάτος του επιπέδου σχεδίασης,</a:t>
            </a:r>
          </a:p>
          <a:p>
            <a:pPr lvl="1"/>
            <a:endParaRPr lang="el-GR" sz="2400" dirty="0" smtClean="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798148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Σχεδιογράφος </a:t>
            </a:r>
            <a:r>
              <a:rPr lang="el-GR" dirty="0" smtClean="0"/>
              <a:t>(2 </a:t>
            </a:r>
            <a:r>
              <a:rPr lang="el-GR" dirty="0"/>
              <a:t>από 2)</a:t>
            </a:r>
          </a:p>
        </p:txBody>
      </p:sp>
      <p:sp>
        <p:nvSpPr>
          <p:cNvPr id="23" name="Rectangle 3"/>
          <p:cNvSpPr>
            <a:spLocks noGrp="1" noChangeArrowheads="1"/>
          </p:cNvSpPr>
          <p:nvPr>
            <p:ph idx="1"/>
          </p:nvPr>
        </p:nvSpPr>
        <p:spPr>
          <a:xfrm>
            <a:off x="457200" y="1484784"/>
            <a:ext cx="8229600" cy="1008112"/>
          </a:xfrm>
        </p:spPr>
        <p:txBody>
          <a:bodyPr>
            <a:noAutofit/>
          </a:bodyPr>
          <a:lstStyle/>
          <a:p>
            <a:pPr lvl="1"/>
            <a:r>
              <a:rPr lang="el-GR" sz="2400" dirty="0" err="1"/>
              <a:t>Σχεδιογράφους</a:t>
            </a:r>
            <a:r>
              <a:rPr lang="el-GR" sz="2400" dirty="0"/>
              <a:t> με κινούμενο </a:t>
            </a:r>
            <a:r>
              <a:rPr lang="el-GR" sz="2400" dirty="0" smtClean="0"/>
              <a:t>χαρτί,</a:t>
            </a:r>
            <a:endParaRPr lang="el-GR" sz="2400" dirty="0"/>
          </a:p>
          <a:p>
            <a:pPr lvl="3"/>
            <a:r>
              <a:rPr lang="el-GR" sz="2400" dirty="0"/>
              <a:t>Συνδυασμός της κίνησης του χαρτιού και της </a:t>
            </a:r>
            <a:r>
              <a:rPr lang="el-GR" sz="2400" dirty="0" smtClean="0"/>
              <a:t>πένας.</a:t>
            </a:r>
            <a:endParaRPr lang="el-GR" sz="2800" dirty="0"/>
          </a:p>
        </p:txBody>
      </p:sp>
      <p:pic>
        <p:nvPicPr>
          <p:cNvPr id="6" name="Picture 4" descr="Εικόνα, Σχεδιογράφος."/>
          <p:cNvPicPr>
            <a:picLocks noChangeAspect="1" noChangeArrowheads="1"/>
          </p:cNvPicPr>
          <p:nvPr/>
        </p:nvPicPr>
        <p:blipFill>
          <a:blip r:embed="rId5" cstate="print"/>
          <a:srcRect/>
          <a:stretch>
            <a:fillRect/>
          </a:stretch>
        </p:blipFill>
        <p:spPr bwMode="auto">
          <a:xfrm>
            <a:off x="3120356" y="2712764"/>
            <a:ext cx="3190875" cy="319087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4258295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a:t>
            </a:r>
            <a:r>
              <a:rPr lang="el-GR" dirty="0" smtClean="0"/>
              <a:t>ήχου (1 από 3)</a:t>
            </a:r>
            <a:endParaRPr lang="el-GR" dirty="0"/>
          </a:p>
        </p:txBody>
      </p:sp>
      <p:sp>
        <p:nvSpPr>
          <p:cNvPr id="23" name="Rectangle 3" descr="Sound Board,&#10;Είναι κάρτα επέκτασης και τοποθετείται σε μια ελεύθερη θύρα στο εσωτερικό του υπολογιστή,&#10;Σήμερα είναι ενσωματωμένη,&#10;Μας δίνει την δυνατότητα να αναπαράγουμε και να ηχογραφήσουμε ήχο και ομιλία,&#10;Πρέπει να έχει μέγεθος δειγματοληψίας 16 bit και ρυθμό δειγματοληψίας 44.1 KHz,&#10;DSP (Digital Sound Processor) είναι ο εξειδικευμένος επεξεργαστής που πραγματοποιεί την επεξεργασία του ήχου,&#10;"/>
          <p:cNvSpPr>
            <a:spLocks noGrp="1" noChangeArrowheads="1"/>
          </p:cNvSpPr>
          <p:nvPr>
            <p:ph idx="1"/>
            <p:custDataLst>
              <p:tags r:id="rId3"/>
            </p:custDataLst>
          </p:nvPr>
        </p:nvSpPr>
        <p:spPr>
          <a:xfrm>
            <a:off x="457200" y="1268760"/>
            <a:ext cx="8229600" cy="4752528"/>
          </a:xfrm>
        </p:spPr>
        <p:txBody>
          <a:bodyPr>
            <a:noAutofit/>
          </a:bodyPr>
          <a:lstStyle/>
          <a:p>
            <a:r>
              <a:rPr lang="en-US" sz="2400" dirty="0"/>
              <a:t>Sound </a:t>
            </a:r>
            <a:r>
              <a:rPr lang="en-US" sz="2400" dirty="0" smtClean="0"/>
              <a:t>Board</a:t>
            </a:r>
            <a:r>
              <a:rPr lang="el-GR" sz="2400" dirty="0" smtClean="0"/>
              <a:t>,</a:t>
            </a:r>
            <a:endParaRPr lang="en-US" sz="2400" dirty="0"/>
          </a:p>
          <a:p>
            <a:r>
              <a:rPr lang="el-GR" sz="2400" dirty="0"/>
              <a:t>Είναι κάρτα επέκτασης και τοποθετείται σε μια ελεύθερη θύρα στο εσωτερικό του </a:t>
            </a:r>
            <a:r>
              <a:rPr lang="el-GR" sz="2400" dirty="0" smtClean="0"/>
              <a:t>υπολογιστή,</a:t>
            </a:r>
            <a:endParaRPr lang="el-GR" sz="2400" dirty="0"/>
          </a:p>
          <a:p>
            <a:r>
              <a:rPr lang="el-GR" sz="2400" dirty="0"/>
              <a:t>Σήμερα είναι </a:t>
            </a:r>
            <a:r>
              <a:rPr lang="el-GR" sz="2400" dirty="0" smtClean="0"/>
              <a:t>ενσωματωμένη,</a:t>
            </a:r>
            <a:endParaRPr lang="el-GR" sz="2400" dirty="0"/>
          </a:p>
          <a:p>
            <a:r>
              <a:rPr lang="el-GR" sz="2400" dirty="0"/>
              <a:t>Μας δίνει την δυνατότητα να αναπαράγουμε και να ηχογραφήσουμε ήχο και </a:t>
            </a:r>
            <a:r>
              <a:rPr lang="el-GR" sz="2400" dirty="0" smtClean="0"/>
              <a:t>ομιλία,</a:t>
            </a:r>
            <a:endParaRPr lang="el-GR" sz="2400" dirty="0"/>
          </a:p>
          <a:p>
            <a:r>
              <a:rPr lang="el-GR" sz="2400" dirty="0"/>
              <a:t>Πρέπει να έχει μέγεθος δειγματοληψίας 16 </a:t>
            </a:r>
            <a:r>
              <a:rPr lang="en-US" sz="2400" dirty="0"/>
              <a:t>bit </a:t>
            </a:r>
            <a:r>
              <a:rPr lang="el-GR" sz="2400" dirty="0"/>
              <a:t>και ρυθμό δειγματοληψίας 44.1 </a:t>
            </a:r>
            <a:r>
              <a:rPr lang="en-US" sz="2400" dirty="0" smtClean="0"/>
              <a:t>KHz</a:t>
            </a:r>
            <a:r>
              <a:rPr lang="el-GR" sz="2400" dirty="0" smtClean="0"/>
              <a:t>,</a:t>
            </a:r>
            <a:endParaRPr lang="el-GR" sz="2400" dirty="0"/>
          </a:p>
          <a:p>
            <a:r>
              <a:rPr lang="en-US" sz="2400" dirty="0"/>
              <a:t>DSP (Digital Sound Processor) </a:t>
            </a:r>
            <a:r>
              <a:rPr lang="el-GR" sz="2400" dirty="0"/>
              <a:t>είναι ο εξειδικευμένος επεξεργαστής που πραγματοποιεί την επεξεργασία του </a:t>
            </a:r>
            <a:r>
              <a:rPr lang="el-GR" sz="2400" dirty="0" smtClean="0"/>
              <a:t>ήχου,</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943109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ήχου </a:t>
            </a:r>
            <a:r>
              <a:rPr lang="el-GR" dirty="0" smtClean="0"/>
              <a:t>(2 </a:t>
            </a:r>
            <a:r>
              <a:rPr lang="el-GR" dirty="0"/>
              <a:t>από </a:t>
            </a:r>
            <a:r>
              <a:rPr lang="el-GR" dirty="0" smtClean="0"/>
              <a:t>3)</a:t>
            </a:r>
            <a:endParaRPr lang="el-GR" dirty="0"/>
          </a:p>
        </p:txBody>
      </p:sp>
      <p:sp>
        <p:nvSpPr>
          <p:cNvPr id="23" name="Rectangle 3" descr="Βασικά Κυκλώματα:&#10;ADC (Analog to Digital Converter),&#10;DAC (Digital to Analog Converter ).&#10;"/>
          <p:cNvSpPr>
            <a:spLocks noGrp="1" noChangeArrowheads="1"/>
          </p:cNvSpPr>
          <p:nvPr>
            <p:ph idx="1"/>
          </p:nvPr>
        </p:nvSpPr>
        <p:spPr>
          <a:xfrm>
            <a:off x="457200" y="1268760"/>
            <a:ext cx="8229600" cy="1656184"/>
          </a:xfrm>
        </p:spPr>
        <p:txBody>
          <a:bodyPr>
            <a:noAutofit/>
          </a:bodyPr>
          <a:lstStyle/>
          <a:p>
            <a:r>
              <a:rPr lang="el-GR" sz="2400" dirty="0"/>
              <a:t>Βασικά </a:t>
            </a:r>
            <a:r>
              <a:rPr lang="el-GR" sz="2400" dirty="0" smtClean="0"/>
              <a:t>Κυκλώματα:</a:t>
            </a:r>
            <a:endParaRPr lang="el-GR" sz="2400" dirty="0"/>
          </a:p>
          <a:p>
            <a:pPr lvl="1"/>
            <a:r>
              <a:rPr lang="en-US" sz="2400" dirty="0"/>
              <a:t>ADC (Analog to Digital Converter</a:t>
            </a:r>
            <a:r>
              <a:rPr lang="en-US" sz="2400" dirty="0" smtClean="0"/>
              <a:t>)</a:t>
            </a:r>
            <a:r>
              <a:rPr lang="el-GR" sz="2400" dirty="0" smtClean="0"/>
              <a:t>,</a:t>
            </a:r>
            <a:endParaRPr lang="en-US" sz="2400" dirty="0"/>
          </a:p>
          <a:p>
            <a:pPr lvl="1"/>
            <a:r>
              <a:rPr lang="en-US" sz="2400" dirty="0"/>
              <a:t>DAC (Digital to Analog Converter </a:t>
            </a:r>
            <a:r>
              <a:rPr lang="en-US" sz="2400" dirty="0" smtClean="0"/>
              <a:t>)</a:t>
            </a:r>
            <a:r>
              <a:rPr lang="el-GR" sz="2400" dirty="0" smtClean="0"/>
              <a:t>.</a:t>
            </a:r>
            <a:endParaRPr lang="el-GR" sz="2400" dirty="0"/>
          </a:p>
        </p:txBody>
      </p:sp>
      <p:pic>
        <p:nvPicPr>
          <p:cNvPr id="6" name="Picture 2" descr="Εικόνα κάρτας ήχου.&#10;Η κάρτα ήχου Sound_Blaster Sound Blaster Live!, είναι μια τυπική σύγχρονη κάρτα επέκτασης τύπου PCI."/>
          <p:cNvPicPr>
            <a:picLocks noChangeAspect="1" noChangeArrowheads="1"/>
          </p:cNvPicPr>
          <p:nvPr/>
        </p:nvPicPr>
        <p:blipFill>
          <a:blip r:embed="rId5" cstate="print"/>
          <a:srcRect/>
          <a:stretch>
            <a:fillRect/>
          </a:stretch>
        </p:blipFill>
        <p:spPr bwMode="auto">
          <a:xfrm>
            <a:off x="2627784" y="2852936"/>
            <a:ext cx="3683447" cy="330036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607949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ήχου </a:t>
            </a:r>
            <a:r>
              <a:rPr lang="el-GR" dirty="0" smtClean="0"/>
              <a:t>(3 </a:t>
            </a:r>
            <a:r>
              <a:rPr lang="el-GR" dirty="0"/>
              <a:t>από 3)</a:t>
            </a:r>
          </a:p>
        </p:txBody>
      </p:sp>
      <p:sp>
        <p:nvSpPr>
          <p:cNvPr id="23" name="Rectangle 3"/>
          <p:cNvSpPr>
            <a:spLocks noGrp="1" noChangeArrowheads="1"/>
          </p:cNvSpPr>
          <p:nvPr>
            <p:ph idx="1"/>
          </p:nvPr>
        </p:nvSpPr>
        <p:spPr>
          <a:xfrm>
            <a:off x="457200" y="1268760"/>
            <a:ext cx="8229600" cy="576064"/>
          </a:xfrm>
        </p:spPr>
        <p:txBody>
          <a:bodyPr>
            <a:noAutofit/>
          </a:bodyPr>
          <a:lstStyle/>
          <a:p>
            <a:pPr marL="0" indent="0">
              <a:buNone/>
            </a:pPr>
            <a:r>
              <a:rPr lang="el-GR" sz="2800" dirty="0" smtClean="0"/>
              <a:t>Συνδέσεις:</a:t>
            </a:r>
            <a:r>
              <a:rPr lang="el-GR" sz="2800" dirty="0"/>
              <a:t/>
            </a:r>
            <a:br>
              <a:rPr lang="el-GR" sz="2800" dirty="0"/>
            </a:br>
            <a:endParaRPr lang="el-GR" sz="2800" dirty="0"/>
          </a:p>
        </p:txBody>
      </p:sp>
      <p:graphicFrame>
        <p:nvGraphicFramePr>
          <p:cNvPr id="6" name="5 - Θέση περιεχομένου" descr="Χρώμα: ρόζ, λειτουργία: αναλογική είσοδος ήχου για μικρόφωνο.&#10;Χρώμα: ανοιχτό μπλέ, λειτουργία: Αναλογική είσοδος ήχου, στεροφωνική.&#10;Χρώμα: πράσινο, λειτουργία: Αναλογική γραμμή εξόδου για το κύριο στερεωφονικό σήμα.&#10;Χρώμα: μάυρο, λειτουγία: αναλογική γραμμή εξόδου για τα πίσω ηχεία.&#10;Χρώμα πορτοκαλί, λειτουργία: S / PDIF ψηφιακή έξοδος."/>
          <p:cNvGraphicFramePr>
            <a:graphicFrameLocks/>
          </p:cNvGraphicFramePr>
          <p:nvPr>
            <p:custDataLst>
              <p:tags r:id="rId3"/>
            </p:custDataLst>
            <p:extLst>
              <p:ext uri="{D42A27DB-BD31-4B8C-83A1-F6EECF244321}">
                <p14:modId xmlns:p14="http://schemas.microsoft.com/office/powerpoint/2010/main" val="3228461110"/>
              </p:ext>
            </p:extLst>
          </p:nvPr>
        </p:nvGraphicFramePr>
        <p:xfrm>
          <a:off x="683568" y="1988840"/>
          <a:ext cx="7776864" cy="4069827"/>
        </p:xfrm>
        <a:graphic>
          <a:graphicData uri="http://schemas.openxmlformats.org/drawingml/2006/table">
            <a:tbl>
              <a:tblPr firstRow="1" bandRow="1">
                <a:tableStyleId>{5C22544A-7EE6-4342-B048-85BDC9FD1C3A}</a:tableStyleId>
              </a:tblPr>
              <a:tblGrid>
                <a:gridCol w="1710547"/>
                <a:gridCol w="6066317"/>
              </a:tblGrid>
              <a:tr h="322132">
                <a:tc>
                  <a:txBody>
                    <a:bodyPr/>
                    <a:lstStyle/>
                    <a:p>
                      <a:r>
                        <a:rPr lang="el-GR" sz="1800" b="1" i="0" kern="1200" dirty="0" smtClean="0">
                          <a:solidFill>
                            <a:schemeClr val="lt1"/>
                          </a:solidFill>
                          <a:latin typeface="+mn-lt"/>
                          <a:ea typeface="+mn-ea"/>
                          <a:cs typeface="+mn-cs"/>
                        </a:rPr>
                        <a:t>Χρώμα</a:t>
                      </a:r>
                      <a:endParaRPr lang="el-GR" dirty="0"/>
                    </a:p>
                  </a:txBody>
                  <a:tcPr/>
                </a:tc>
                <a:tc>
                  <a:txBody>
                    <a:bodyPr/>
                    <a:lstStyle/>
                    <a:p>
                      <a:r>
                        <a:rPr lang="el-GR" sz="1800" b="1" i="0" kern="1200" dirty="0" smtClean="0">
                          <a:solidFill>
                            <a:schemeClr val="lt1"/>
                          </a:solidFill>
                          <a:latin typeface="+mn-lt"/>
                          <a:ea typeface="+mn-ea"/>
                          <a:cs typeface="+mn-cs"/>
                        </a:rPr>
                        <a:t>Λειτουργία</a:t>
                      </a:r>
                      <a:endParaRPr lang="el-GR" dirty="0"/>
                    </a:p>
                  </a:txBody>
                  <a:tcPr/>
                </a:tc>
              </a:tr>
              <a:tr h="502314">
                <a:tc>
                  <a:txBody>
                    <a:bodyPr/>
                    <a:lstStyle/>
                    <a:p>
                      <a:r>
                        <a:rPr lang="el-GR" sz="1800" b="1" i="0" kern="1200" dirty="0" smtClean="0">
                          <a:solidFill>
                            <a:schemeClr val="dk1"/>
                          </a:solidFill>
                          <a:latin typeface="+mn-lt"/>
                          <a:ea typeface="+mn-ea"/>
                          <a:cs typeface="+mn-cs"/>
                        </a:rPr>
                        <a:t>Ροζ</a:t>
                      </a:r>
                      <a:endParaRPr lang="el-GR" dirty="0"/>
                    </a:p>
                  </a:txBody>
                  <a:tcPr/>
                </a:tc>
                <a:tc>
                  <a:txBody>
                    <a:bodyPr/>
                    <a:lstStyle/>
                    <a:p>
                      <a:r>
                        <a:rPr lang="el-GR" sz="1800" b="0" i="0" kern="1200" dirty="0" smtClean="0">
                          <a:solidFill>
                            <a:schemeClr val="dk1"/>
                          </a:solidFill>
                          <a:latin typeface="+mn-lt"/>
                          <a:ea typeface="+mn-ea"/>
                          <a:cs typeface="+mn-cs"/>
                        </a:rPr>
                        <a:t>Αναλογική είσοδος ήχου για </a:t>
                      </a:r>
                      <a:r>
                        <a:rPr lang="el-GR" sz="1800" b="0" i="0" u="none" strike="noStrike" kern="1200" dirty="0" smtClean="0">
                          <a:solidFill>
                            <a:schemeClr val="dk1"/>
                          </a:solidFill>
                          <a:latin typeface="+mn-lt"/>
                          <a:ea typeface="+mn-ea"/>
                          <a:cs typeface="+mn-cs"/>
                        </a:rPr>
                        <a:t>μικρόφωνο</a:t>
                      </a:r>
                      <a:r>
                        <a:rPr lang="el-GR" sz="1800" b="0" i="0" kern="1200" dirty="0" smtClean="0">
                          <a:solidFill>
                            <a:schemeClr val="dk1"/>
                          </a:solidFill>
                          <a:latin typeface="+mn-lt"/>
                          <a:ea typeface="+mn-ea"/>
                          <a:cs typeface="+mn-cs"/>
                        </a:rPr>
                        <a:t>. (Συνήθως μονοφωνική)</a:t>
                      </a:r>
                      <a:endParaRPr lang="el-GR" dirty="0"/>
                    </a:p>
                  </a:txBody>
                  <a:tcPr/>
                </a:tc>
              </a:tr>
              <a:tr h="474622">
                <a:tc>
                  <a:txBody>
                    <a:bodyPr/>
                    <a:lstStyle/>
                    <a:p>
                      <a:pPr algn="l"/>
                      <a:r>
                        <a:rPr lang="el-GR" sz="1800" b="1" i="0" kern="1200" dirty="0" smtClean="0">
                          <a:solidFill>
                            <a:schemeClr val="dk1"/>
                          </a:solidFill>
                          <a:latin typeface="+mn-lt"/>
                          <a:ea typeface="+mn-ea"/>
                          <a:cs typeface="+mn-cs"/>
                        </a:rPr>
                        <a:t>Ανοιχτό μπλε</a:t>
                      </a:r>
                    </a:p>
                  </a:txBody>
                  <a:tcPr anchor="ctr"/>
                </a:tc>
                <a:tc>
                  <a:txBody>
                    <a:bodyPr/>
                    <a:lstStyle/>
                    <a:p>
                      <a:r>
                        <a:rPr lang="el-GR" dirty="0"/>
                        <a:t>Αναλογική είσοδος ήχου. (στερεοφωνική)</a:t>
                      </a:r>
                    </a:p>
                  </a:txBody>
                  <a:tcPr anchor="ctr"/>
                </a:tc>
              </a:tr>
              <a:tr h="666916">
                <a:tc>
                  <a:txBody>
                    <a:bodyPr/>
                    <a:lstStyle/>
                    <a:p>
                      <a:r>
                        <a:rPr lang="el-GR" sz="1800" b="1" i="0" kern="1200" dirty="0" err="1" smtClean="0">
                          <a:solidFill>
                            <a:schemeClr val="dk1"/>
                          </a:solidFill>
                          <a:latin typeface="+mn-lt"/>
                          <a:ea typeface="+mn-ea"/>
                          <a:cs typeface="+mn-cs"/>
                        </a:rPr>
                        <a:t>Λαιμ</a:t>
                      </a:r>
                      <a:r>
                        <a:rPr lang="el-GR" sz="1800" b="1" i="0" kern="1200" dirty="0" smtClean="0">
                          <a:solidFill>
                            <a:schemeClr val="dk1"/>
                          </a:solidFill>
                          <a:latin typeface="+mn-lt"/>
                          <a:ea typeface="+mn-ea"/>
                          <a:cs typeface="+mn-cs"/>
                        </a:rPr>
                        <a:t> πράσινο</a:t>
                      </a:r>
                      <a:endParaRPr lang="el-GR" dirty="0"/>
                    </a:p>
                  </a:txBody>
                  <a:tcPr/>
                </a:tc>
                <a:tc>
                  <a:txBody>
                    <a:bodyPr/>
                    <a:lstStyle/>
                    <a:p>
                      <a:r>
                        <a:rPr lang="el-GR" sz="1800" b="0" i="0" kern="1200" dirty="0" smtClean="0">
                          <a:solidFill>
                            <a:schemeClr val="dk1"/>
                          </a:solidFill>
                          <a:latin typeface="+mn-lt"/>
                          <a:ea typeface="+mn-ea"/>
                          <a:cs typeface="+mn-cs"/>
                        </a:rPr>
                        <a:t>Αναλογική γραμμή εξόδου για το κύριο στερεοφωνικό σήμα (εμπρόσθια </a:t>
                      </a:r>
                      <a:r>
                        <a:rPr lang="el-GR" sz="1800" b="0" i="0" u="none" strike="noStrike" kern="1200" dirty="0" smtClean="0">
                          <a:solidFill>
                            <a:schemeClr val="dk1"/>
                          </a:solidFill>
                          <a:latin typeface="+mn-lt"/>
                          <a:ea typeface="+mn-ea"/>
                          <a:cs typeface="+mn-cs"/>
                        </a:rPr>
                        <a:t>ηχεία</a:t>
                      </a:r>
                      <a:r>
                        <a:rPr lang="el-GR" sz="1800" b="0" i="0" kern="1200" dirty="0" smtClean="0">
                          <a:solidFill>
                            <a:schemeClr val="dk1"/>
                          </a:solidFill>
                          <a:latin typeface="+mn-lt"/>
                          <a:ea typeface="+mn-ea"/>
                          <a:cs typeface="+mn-cs"/>
                        </a:rPr>
                        <a:t> ή ακουστικά).</a:t>
                      </a:r>
                      <a:endParaRPr lang="el-GR" dirty="0"/>
                    </a:p>
                  </a:txBody>
                  <a:tcPr/>
                </a:tc>
              </a:tr>
              <a:tr h="634188">
                <a:tc>
                  <a:txBody>
                    <a:bodyPr/>
                    <a:lstStyle/>
                    <a:p>
                      <a:r>
                        <a:rPr lang="el-GR" sz="1800" b="1" i="0" kern="1200" dirty="0" smtClean="0">
                          <a:solidFill>
                            <a:schemeClr val="dk1"/>
                          </a:solidFill>
                          <a:latin typeface="+mn-lt"/>
                          <a:ea typeface="+mn-ea"/>
                          <a:cs typeface="+mn-cs"/>
                        </a:rPr>
                        <a:t>Μαύρο</a:t>
                      </a:r>
                      <a:endParaRPr lang="el-GR" dirty="0"/>
                    </a:p>
                  </a:txBody>
                  <a:tcPr/>
                </a:tc>
                <a:tc>
                  <a:txBody>
                    <a:bodyPr/>
                    <a:lstStyle/>
                    <a:p>
                      <a:r>
                        <a:rPr lang="el-GR" sz="1800" b="0" i="0" kern="1200" dirty="0" smtClean="0">
                          <a:solidFill>
                            <a:schemeClr val="dk1"/>
                          </a:solidFill>
                          <a:latin typeface="+mn-lt"/>
                          <a:ea typeface="+mn-ea"/>
                          <a:cs typeface="+mn-cs"/>
                        </a:rPr>
                        <a:t>Αναλογική γραμμή εξόδου για τα πίσω </a:t>
                      </a:r>
                      <a:r>
                        <a:rPr lang="el-GR" sz="1800" b="0" i="0" u="none" strike="noStrike" kern="1200" dirty="0" smtClean="0">
                          <a:solidFill>
                            <a:schemeClr val="dk1"/>
                          </a:solidFill>
                          <a:latin typeface="+mn-lt"/>
                          <a:ea typeface="+mn-ea"/>
                          <a:cs typeface="+mn-cs"/>
                        </a:rPr>
                        <a:t>ηχεία</a:t>
                      </a:r>
                      <a:r>
                        <a:rPr lang="el-GR" sz="1800" b="0" i="0" kern="1200" dirty="0" smtClean="0">
                          <a:solidFill>
                            <a:schemeClr val="dk1"/>
                          </a:solidFill>
                          <a:latin typeface="+mn-lt"/>
                          <a:ea typeface="+mn-ea"/>
                          <a:cs typeface="+mn-cs"/>
                        </a:rPr>
                        <a:t>.</a:t>
                      </a:r>
                      <a:endParaRPr lang="el-GR" dirty="0"/>
                    </a:p>
                  </a:txBody>
                  <a:tcPr/>
                </a:tc>
              </a:tr>
              <a:tr h="1288261">
                <a:tc>
                  <a:txBody>
                    <a:bodyPr/>
                    <a:lstStyle/>
                    <a:p>
                      <a:r>
                        <a:rPr lang="el-GR" sz="1800" b="1" i="0" kern="1200" dirty="0" smtClean="0">
                          <a:solidFill>
                            <a:schemeClr val="dk1"/>
                          </a:solidFill>
                          <a:latin typeface="+mn-lt"/>
                          <a:ea typeface="+mn-ea"/>
                          <a:cs typeface="+mn-cs"/>
                        </a:rPr>
                        <a:t>Πορτοκαλί</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kern="1200" dirty="0" smtClean="0">
                          <a:solidFill>
                            <a:schemeClr val="dk1"/>
                          </a:solidFill>
                          <a:latin typeface="+mn-lt"/>
                          <a:ea typeface="+mn-ea"/>
                          <a:cs typeface="+mn-cs"/>
                        </a:rPr>
                        <a:t>S/PDIF</a:t>
                      </a:r>
                      <a:r>
                        <a:rPr lang="el-GR" sz="1800" b="0" i="0" kern="1200" dirty="0" smtClean="0">
                          <a:solidFill>
                            <a:schemeClr val="dk1"/>
                          </a:solidFill>
                          <a:latin typeface="+mn-lt"/>
                          <a:ea typeface="+mn-ea"/>
                          <a:cs typeface="+mn-cs"/>
                        </a:rPr>
                        <a:t> Ψηφιακή έξοδος (μερικές φορές χρησιμοποιείται εναλλακτικά ως αναλογική γραμμή εξόδου για το κεντρικό </a:t>
                      </a:r>
                      <a:r>
                        <a:rPr lang="el-GR" sz="1800" b="0" i="0" u="none" strike="noStrike" kern="1200" dirty="0" smtClean="0">
                          <a:solidFill>
                            <a:schemeClr val="dk1"/>
                          </a:solidFill>
                          <a:latin typeface="+mn-lt"/>
                          <a:ea typeface="+mn-ea"/>
                          <a:cs typeface="+mn-cs"/>
                        </a:rPr>
                        <a:t>ηχείο</a:t>
                      </a:r>
                      <a:r>
                        <a:rPr lang="el-GR" sz="1800" b="0" i="0" kern="1200" dirty="0" smtClean="0">
                          <a:solidFill>
                            <a:schemeClr val="dk1"/>
                          </a:solidFill>
                          <a:latin typeface="+mn-lt"/>
                          <a:ea typeface="+mn-ea"/>
                          <a:cs typeface="+mn-cs"/>
                        </a:rPr>
                        <a:t>)</a:t>
                      </a:r>
                    </a:p>
                  </a:txBody>
                  <a:tcPr/>
                </a:tc>
              </a:tr>
            </a:tbl>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886701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Ηχεία</a:t>
            </a:r>
            <a:r>
              <a:rPr lang="en-US" dirty="0"/>
              <a:t> – </a:t>
            </a:r>
            <a:r>
              <a:rPr lang="el-GR" dirty="0"/>
              <a:t>Ακουστικά</a:t>
            </a:r>
          </a:p>
        </p:txBody>
      </p:sp>
      <p:sp>
        <p:nvSpPr>
          <p:cNvPr id="23" name="Rectangle 3"/>
          <p:cNvSpPr>
            <a:spLocks noGrp="1" noChangeArrowheads="1"/>
          </p:cNvSpPr>
          <p:nvPr>
            <p:ph idx="1"/>
            <p:custDataLst>
              <p:tags r:id="rId3"/>
            </p:custDataLst>
          </p:nvPr>
        </p:nvSpPr>
        <p:spPr>
          <a:xfrm>
            <a:off x="457200" y="1844824"/>
            <a:ext cx="8229600" cy="3312368"/>
          </a:xfrm>
        </p:spPr>
        <p:txBody>
          <a:bodyPr>
            <a:noAutofit/>
          </a:bodyPr>
          <a:lstStyle/>
          <a:p>
            <a:r>
              <a:rPr lang="en-US" sz="2800" dirty="0" smtClean="0"/>
              <a:t>Speakers – headphones,</a:t>
            </a:r>
          </a:p>
          <a:p>
            <a:r>
              <a:rPr lang="el-GR" sz="2800" dirty="0" smtClean="0"/>
              <a:t>Για να ακούσουμε τον ήχο που παράγεται από την κάρτα ήχου,</a:t>
            </a:r>
          </a:p>
          <a:p>
            <a:r>
              <a:rPr lang="el-GR" sz="2800" dirty="0" smtClean="0"/>
              <a:t>Έχουν ενσωματωμένο ενισχυτή,</a:t>
            </a:r>
          </a:p>
          <a:p>
            <a:r>
              <a:rPr lang="el-GR" sz="2800" dirty="0" smtClean="0"/>
              <a:t>Πολλές οθόνες έχουν ενσωματωμένα ηχεία και μικρόφωνο.</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418689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Συνθέτης ομιλίας (1 από 2)</a:t>
            </a:r>
            <a:endParaRPr lang="el-GR" dirty="0"/>
          </a:p>
        </p:txBody>
      </p:sp>
      <p:sp>
        <p:nvSpPr>
          <p:cNvPr id="23" name="Rectangle 3"/>
          <p:cNvSpPr>
            <a:spLocks noGrp="1" noChangeArrowheads="1"/>
          </p:cNvSpPr>
          <p:nvPr>
            <p:ph idx="1"/>
            <p:custDataLst>
              <p:tags r:id="rId3"/>
            </p:custDataLst>
          </p:nvPr>
        </p:nvSpPr>
        <p:spPr>
          <a:xfrm>
            <a:off x="457200" y="1844824"/>
            <a:ext cx="8229600" cy="3312368"/>
          </a:xfrm>
        </p:spPr>
        <p:txBody>
          <a:bodyPr>
            <a:noAutofit/>
          </a:bodyPr>
          <a:lstStyle/>
          <a:p>
            <a:r>
              <a:rPr lang="en-US" sz="2800" dirty="0" smtClean="0"/>
              <a:t>Speech Synthesizer,</a:t>
            </a:r>
          </a:p>
          <a:p>
            <a:r>
              <a:rPr lang="el-GR" sz="2800" dirty="0" smtClean="0"/>
              <a:t>Κάρτα επέκτασης που συνοδεύεται από λογισμικό και δίνει την δυνατότητα στον υπολογιστή ηχητικής αναπαραγωγής ενός κειμένου,</a:t>
            </a:r>
          </a:p>
          <a:p>
            <a:r>
              <a:rPr lang="el-GR" sz="2800" dirty="0" smtClean="0"/>
              <a:t>Για άτομα με ειδικές ανάγκες.</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980903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Συνθέτης ομιλίας </a:t>
            </a:r>
            <a:r>
              <a:rPr lang="el-GR" dirty="0" smtClean="0"/>
              <a:t>(2 </a:t>
            </a:r>
            <a:r>
              <a:rPr lang="el-GR" dirty="0"/>
              <a:t>από 2)</a:t>
            </a:r>
          </a:p>
        </p:txBody>
      </p:sp>
      <p:pic>
        <p:nvPicPr>
          <p:cNvPr id="7" name="Picture 4" descr="Εικόνα προγράμματος συνθέτη ομιλίας."/>
          <p:cNvPicPr>
            <a:picLocks noChangeAspect="1" noChangeArrowheads="1"/>
          </p:cNvPicPr>
          <p:nvPr/>
        </p:nvPicPr>
        <p:blipFill>
          <a:blip r:embed="rId5" cstate="print"/>
          <a:srcRect/>
          <a:stretch>
            <a:fillRect/>
          </a:stretch>
        </p:blipFill>
        <p:spPr bwMode="auto">
          <a:xfrm>
            <a:off x="1547441" y="1268760"/>
            <a:ext cx="6336704" cy="453074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483679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a:t>Σκοπός της ενότητας είναι να παρουσιαστούν αναλυτικά οι συσκευές εξόδου του </a:t>
            </a:r>
            <a:r>
              <a:rPr lang="el-GR" sz="2800" dirty="0" smtClean="0"/>
              <a:t>ηλεκτρονικού υπολογιστή </a:t>
            </a:r>
            <a:r>
              <a:rPr lang="el-GR" sz="2800" dirty="0"/>
              <a:t>και να κατανοήσει ο σπουδαστής τον γενικό τρόπο λειτουργίας της κάθε συσκευής. Αποτελεί συνέχεια της ύλης του πρώτου μαθήματος της ενότητας.</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4525963"/>
          </a:xfrm>
        </p:spPr>
        <p:txBody>
          <a:bodyPr>
            <a:noAutofit/>
          </a:bodyPr>
          <a:lstStyle/>
          <a:p>
            <a:r>
              <a:rPr lang="el-GR" dirty="0">
                <a:hlinkClick r:id="rId4" action="ppaction://hlinksldjump"/>
              </a:rPr>
              <a:t>Το Υλικό του Υπολογιστή (συσκευές εξόδου</a:t>
            </a:r>
            <a:r>
              <a:rPr lang="el-GR" dirty="0" smtClean="0">
                <a:hlinkClick r:id="rId4" action="ppaction://hlinksldjump"/>
              </a:rPr>
              <a:t>),</a:t>
            </a:r>
            <a:endParaRPr lang="el-GR" dirty="0"/>
          </a:p>
          <a:p>
            <a:r>
              <a:rPr lang="el-GR" dirty="0" smtClean="0">
                <a:hlinkClick r:id="rId5" action="ppaction://hlinksldjump"/>
              </a:rPr>
              <a:t>Εκτυπωτές,</a:t>
            </a:r>
            <a:endParaRPr lang="el-GR" dirty="0"/>
          </a:p>
          <a:p>
            <a:r>
              <a:rPr lang="el-GR" dirty="0" smtClean="0">
                <a:hlinkClick r:id="rId6" action="ppaction://hlinksldjump"/>
              </a:rPr>
              <a:t>Σχεδιογράφος,</a:t>
            </a:r>
            <a:endParaRPr lang="el-GR" dirty="0"/>
          </a:p>
          <a:p>
            <a:r>
              <a:rPr lang="el-GR" dirty="0">
                <a:hlinkClick r:id="rId7" action="ppaction://hlinksldjump"/>
              </a:rPr>
              <a:t>Κάρτα </a:t>
            </a:r>
            <a:r>
              <a:rPr lang="el-GR" dirty="0" smtClean="0">
                <a:hlinkClick r:id="rId7" action="ppaction://hlinksldjump"/>
              </a:rPr>
              <a:t>ήχου,</a:t>
            </a:r>
            <a:endParaRPr lang="el-GR" dirty="0"/>
          </a:p>
          <a:p>
            <a:r>
              <a:rPr lang="el-GR" dirty="0">
                <a:hlinkClick r:id="rId8" action="ppaction://hlinksldjump"/>
              </a:rPr>
              <a:t>Ηχεία – </a:t>
            </a:r>
            <a:r>
              <a:rPr lang="el-GR" dirty="0" smtClean="0">
                <a:hlinkClick r:id="rId8" action="ppaction://hlinksldjump"/>
              </a:rPr>
              <a:t>Ακουστικά,</a:t>
            </a:r>
            <a:endParaRPr lang="el-GR" dirty="0"/>
          </a:p>
          <a:p>
            <a:r>
              <a:rPr lang="el-GR" dirty="0">
                <a:hlinkClick r:id="rId9" action="ppaction://hlinksldjump"/>
              </a:rPr>
              <a:t>Συνθέτης </a:t>
            </a:r>
            <a:r>
              <a:rPr lang="el-GR" dirty="0" smtClean="0">
                <a:hlinkClick r:id="rId9" action="ppaction://hlinksldjump"/>
              </a:rPr>
              <a:t>ομιλίας.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Περιφερικές συσκευές</a:t>
            </a:r>
          </a:p>
        </p:txBody>
      </p:sp>
      <p:sp>
        <p:nvSpPr>
          <p:cNvPr id="23" name="Rectangle 3" descr="Περιφερικές συσκευές : επιτυγχάνουν την επικοινωνία του ηλεκτρονικού υπολογιστή με το περιβάλλον.&#10;Χωρίζονται σε: &#10;Εισόδου,&#10;Εξόδου.&#10;"/>
          <p:cNvSpPr>
            <a:spLocks noGrp="1" noChangeArrowheads="1"/>
          </p:cNvSpPr>
          <p:nvPr>
            <p:ph idx="1"/>
          </p:nvPr>
        </p:nvSpPr>
        <p:spPr>
          <a:xfrm>
            <a:off x="457200" y="1844824"/>
            <a:ext cx="8229600" cy="3312368"/>
          </a:xfrm>
        </p:spPr>
        <p:txBody>
          <a:bodyPr>
            <a:noAutofit/>
          </a:bodyPr>
          <a:lstStyle/>
          <a:p>
            <a:r>
              <a:rPr lang="el-GR" dirty="0"/>
              <a:t>Περιφερικές συσκευές : επιτυγχάνουν την επικοινωνία του </a:t>
            </a:r>
            <a:r>
              <a:rPr lang="en-US" dirty="0"/>
              <a:t>H</a:t>
            </a:r>
            <a:r>
              <a:rPr lang="el-GR" dirty="0"/>
              <a:t>/</a:t>
            </a:r>
            <a:r>
              <a:rPr lang="en-US" dirty="0"/>
              <a:t>Y</a:t>
            </a:r>
            <a:r>
              <a:rPr lang="el-GR" dirty="0"/>
              <a:t> με το </a:t>
            </a:r>
            <a:r>
              <a:rPr lang="el-GR" dirty="0" smtClean="0"/>
              <a:t>περιβάλλον</a:t>
            </a:r>
            <a:r>
              <a:rPr lang="en-US" dirty="0" smtClean="0"/>
              <a:t>.</a:t>
            </a:r>
            <a:endParaRPr lang="el-GR" dirty="0"/>
          </a:p>
          <a:p>
            <a:r>
              <a:rPr lang="el-GR" dirty="0"/>
              <a:t>Χωρίζονται </a:t>
            </a:r>
            <a:r>
              <a:rPr lang="el-GR" dirty="0" smtClean="0"/>
              <a:t>σε: </a:t>
            </a:r>
            <a:endParaRPr lang="el-GR" dirty="0"/>
          </a:p>
          <a:p>
            <a:pPr lvl="1"/>
            <a:r>
              <a:rPr lang="el-GR" dirty="0" smtClean="0"/>
              <a:t>Εισόδου</a:t>
            </a:r>
            <a:r>
              <a:rPr lang="en-US" dirty="0" smtClean="0"/>
              <a:t>,</a:t>
            </a:r>
            <a:endParaRPr lang="el-GR" dirty="0"/>
          </a:p>
          <a:p>
            <a:pPr lvl="1"/>
            <a:r>
              <a:rPr lang="el-GR" dirty="0" smtClean="0"/>
              <a:t>Εξόδου</a:t>
            </a:r>
            <a:r>
              <a:rPr lang="en-US" dirty="0" smtClean="0"/>
              <a:t>.</a:t>
            </a:r>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3390361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dirty="0"/>
              <a:t>Συσκευές εισόδου και </a:t>
            </a:r>
            <a:r>
              <a:rPr lang="el-GR" dirty="0" smtClean="0"/>
              <a:t>εξόδου </a:t>
            </a:r>
            <a:endParaRPr lang="el-GR" dirty="0"/>
          </a:p>
        </p:txBody>
      </p:sp>
      <p:sp>
        <p:nvSpPr>
          <p:cNvPr id="23" name="Rectangle 3"/>
          <p:cNvSpPr>
            <a:spLocks noGrp="1" noChangeArrowheads="1"/>
          </p:cNvSpPr>
          <p:nvPr>
            <p:ph idx="1"/>
          </p:nvPr>
        </p:nvSpPr>
        <p:spPr>
          <a:xfrm>
            <a:off x="457200" y="1772816"/>
            <a:ext cx="8229600" cy="2808312"/>
          </a:xfrm>
        </p:spPr>
        <p:txBody>
          <a:bodyPr>
            <a:noAutofit/>
          </a:bodyPr>
          <a:lstStyle/>
          <a:p>
            <a:r>
              <a:rPr lang="el-GR" sz="2400" dirty="0"/>
              <a:t>Συσκευές εισόδου ονομάζονται οι συσκευές που χρησιμοποιούνται από τον χρήστη για να εισάγει πληροφορίες στον υπολογιστή. Ουσιαστικά </a:t>
            </a:r>
            <a:r>
              <a:rPr lang="el-GR" sz="2400" dirty="0" err="1"/>
              <a:t>δρούν</a:t>
            </a:r>
            <a:r>
              <a:rPr lang="el-GR" sz="2400" dirty="0"/>
              <a:t> ως μεταφραστές ανάμεσα στο χρήστη και στον υπολογιστή.</a:t>
            </a:r>
          </a:p>
          <a:p>
            <a:r>
              <a:rPr lang="el-GR" sz="2400" dirty="0"/>
              <a:t>Συσκευές εξόδου ονομάζονται οι συσκευές στις οποίες παρουσιάζεται το αποτέλεσμα μιας εργασίας που εκτελεί ή μιας εντολής που δίνει ο χρήστης.</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10289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dirty="0" smtClean="0"/>
              <a:t>Συσκευές εισόδου (1 από 2)</a:t>
            </a:r>
            <a:endParaRPr lang="el-GR" dirty="0"/>
          </a:p>
        </p:txBody>
      </p:sp>
      <p:sp>
        <p:nvSpPr>
          <p:cNvPr id="23" name="Rectangle 3" descr="Πληκτρολόγιο (keyboard),&#10;Ποντίκι (mouse),&#10;Ιχνόσφαιρα (trackball),&#10;Πινακίδα αφής (touch pad),&#10;Γραφίδα (stylus),&#10;Φωτογραφίδα (light pen),&#10;Σαρωτής (scanner),&#10;Ψηφιακή φωτογραφική μηχανή (digital camera),&#10;Ιστοκάμερα ή κάμερα Web (web camera),&#10;&#10;&#10;"/>
          <p:cNvSpPr>
            <a:spLocks noGrp="1" noChangeArrowheads="1"/>
          </p:cNvSpPr>
          <p:nvPr>
            <p:ph idx="1"/>
          </p:nvPr>
        </p:nvSpPr>
        <p:spPr>
          <a:xfrm>
            <a:off x="457200" y="1196752"/>
            <a:ext cx="8229600" cy="4752528"/>
          </a:xfrm>
        </p:spPr>
        <p:txBody>
          <a:bodyPr>
            <a:noAutofit/>
          </a:bodyPr>
          <a:lstStyle/>
          <a:p>
            <a:r>
              <a:rPr lang="el-GR" sz="2400" dirty="0"/>
              <a:t>Πληκτρολόγιο</a:t>
            </a:r>
            <a:r>
              <a:rPr lang="en-US" sz="2400" dirty="0"/>
              <a:t> (keyboard</a:t>
            </a:r>
            <a:r>
              <a:rPr lang="en-US" sz="2400" dirty="0" smtClean="0"/>
              <a:t>)</a:t>
            </a:r>
            <a:r>
              <a:rPr lang="el-GR" sz="2400" dirty="0" smtClean="0"/>
              <a:t>,</a:t>
            </a:r>
            <a:endParaRPr lang="el-GR" sz="2400" dirty="0"/>
          </a:p>
          <a:p>
            <a:r>
              <a:rPr lang="el-GR" sz="2400" dirty="0"/>
              <a:t>Ποντίκι</a:t>
            </a:r>
            <a:r>
              <a:rPr lang="en-US" sz="2400" dirty="0"/>
              <a:t> (mouse</a:t>
            </a:r>
            <a:r>
              <a:rPr lang="en-US" sz="2400" dirty="0" smtClean="0"/>
              <a:t>)</a:t>
            </a:r>
            <a:r>
              <a:rPr lang="el-GR" sz="2400" dirty="0" smtClean="0"/>
              <a:t>,</a:t>
            </a:r>
            <a:endParaRPr lang="en-US" sz="2400" dirty="0"/>
          </a:p>
          <a:p>
            <a:r>
              <a:rPr lang="el-GR" sz="2400" dirty="0" err="1"/>
              <a:t>Ιχνόσφαιρα</a:t>
            </a:r>
            <a:r>
              <a:rPr lang="en-US" sz="2400" dirty="0"/>
              <a:t> (trackball</a:t>
            </a:r>
            <a:r>
              <a:rPr lang="en-US" sz="2400" dirty="0" smtClean="0"/>
              <a:t>)</a:t>
            </a:r>
            <a:r>
              <a:rPr lang="el-GR" sz="2400" dirty="0" smtClean="0"/>
              <a:t>,</a:t>
            </a:r>
            <a:endParaRPr lang="el-GR" sz="2400" dirty="0"/>
          </a:p>
          <a:p>
            <a:r>
              <a:rPr lang="el-GR" sz="2400" dirty="0"/>
              <a:t>Πινακίδα αφής</a:t>
            </a:r>
            <a:r>
              <a:rPr lang="en-US" sz="2400" dirty="0"/>
              <a:t> (touch pad</a:t>
            </a:r>
            <a:r>
              <a:rPr lang="en-US" sz="2400" dirty="0" smtClean="0"/>
              <a:t>)</a:t>
            </a:r>
            <a:r>
              <a:rPr lang="el-GR" sz="2400" dirty="0" smtClean="0"/>
              <a:t>,</a:t>
            </a:r>
            <a:endParaRPr lang="el-GR" sz="2400" dirty="0"/>
          </a:p>
          <a:p>
            <a:r>
              <a:rPr lang="el-GR" sz="2400" dirty="0"/>
              <a:t>Γραφίδα (</a:t>
            </a:r>
            <a:r>
              <a:rPr lang="en-US" sz="2400" dirty="0"/>
              <a:t>stylus</a:t>
            </a:r>
            <a:r>
              <a:rPr lang="en-US" sz="2400" dirty="0" smtClean="0"/>
              <a:t>)</a:t>
            </a:r>
            <a:r>
              <a:rPr lang="el-GR" sz="2400" dirty="0" smtClean="0"/>
              <a:t>,</a:t>
            </a:r>
            <a:endParaRPr lang="el-GR" sz="2400" dirty="0"/>
          </a:p>
          <a:p>
            <a:r>
              <a:rPr lang="el-GR" sz="2400" dirty="0" err="1"/>
              <a:t>Φωτογραφίδα</a:t>
            </a:r>
            <a:r>
              <a:rPr lang="el-GR" sz="2400" dirty="0"/>
              <a:t> (</a:t>
            </a:r>
            <a:r>
              <a:rPr lang="en-US" sz="2400" dirty="0"/>
              <a:t>light pen</a:t>
            </a:r>
            <a:r>
              <a:rPr lang="en-US" sz="2400" dirty="0" smtClean="0"/>
              <a:t>)</a:t>
            </a:r>
            <a:r>
              <a:rPr lang="el-GR" sz="2400" dirty="0" smtClean="0"/>
              <a:t>,</a:t>
            </a:r>
            <a:endParaRPr lang="el-GR" sz="2400" dirty="0"/>
          </a:p>
          <a:p>
            <a:r>
              <a:rPr lang="el-GR" sz="2400" dirty="0"/>
              <a:t>Σαρωτής</a:t>
            </a:r>
            <a:r>
              <a:rPr lang="en-US" sz="2400" dirty="0"/>
              <a:t> (scanner</a:t>
            </a:r>
            <a:r>
              <a:rPr lang="en-US" sz="2400" dirty="0" smtClean="0"/>
              <a:t>)</a:t>
            </a:r>
            <a:r>
              <a:rPr lang="el-GR" sz="2400" dirty="0" smtClean="0"/>
              <a:t>,</a:t>
            </a:r>
            <a:endParaRPr lang="en-US" sz="2400" dirty="0"/>
          </a:p>
          <a:p>
            <a:r>
              <a:rPr lang="el-GR" sz="2400" dirty="0"/>
              <a:t>Ψηφιακή φωτογραφική μηχανή (</a:t>
            </a:r>
            <a:r>
              <a:rPr lang="en-US" sz="2400" dirty="0"/>
              <a:t>digital camera</a:t>
            </a:r>
            <a:r>
              <a:rPr lang="en-US" sz="2400" dirty="0" smtClean="0"/>
              <a:t>)</a:t>
            </a:r>
            <a:r>
              <a:rPr lang="el-GR" sz="2400" dirty="0" smtClean="0"/>
              <a:t>,</a:t>
            </a:r>
            <a:endParaRPr lang="en-US" sz="2400" dirty="0"/>
          </a:p>
          <a:p>
            <a:r>
              <a:rPr lang="el-GR" sz="2400" dirty="0" err="1"/>
              <a:t>Ιστοκάμερα</a:t>
            </a:r>
            <a:r>
              <a:rPr lang="el-GR" sz="2400" dirty="0"/>
              <a:t> ή κάμερα </a:t>
            </a:r>
            <a:r>
              <a:rPr lang="en-US" sz="2400" dirty="0"/>
              <a:t>Web (web camera</a:t>
            </a:r>
            <a:r>
              <a:rPr lang="en-US" sz="2400" dirty="0" smtClean="0"/>
              <a:t>)</a:t>
            </a:r>
            <a:r>
              <a:rPr lang="el-GR" sz="2400" dirty="0" smtClean="0"/>
              <a:t>,</a:t>
            </a:r>
            <a:endParaRPr lang="el-GR" sz="2400" dirty="0"/>
          </a:p>
          <a:p>
            <a:endParaRPr lang="el-GR" sz="2400" dirty="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582342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936104"/>
          </a:xfrm>
        </p:spPr>
        <p:txBody>
          <a:bodyPr>
            <a:noAutofit/>
          </a:bodyPr>
          <a:lstStyle/>
          <a:p>
            <a:r>
              <a:rPr lang="el-GR" dirty="0"/>
              <a:t>Συσκευές εισόδου </a:t>
            </a:r>
            <a:r>
              <a:rPr lang="el-GR" dirty="0" smtClean="0"/>
              <a:t>(2 </a:t>
            </a:r>
            <a:r>
              <a:rPr lang="el-GR" dirty="0"/>
              <a:t>από 2)</a:t>
            </a:r>
          </a:p>
        </p:txBody>
      </p:sp>
      <p:sp>
        <p:nvSpPr>
          <p:cNvPr id="23" name="Rectangle 3" descr="Μικρόφωνο (microphone),&#10;Συσκευή ανάγνωσης ραβδοκωδίκων (bar code reader),&#10;Χειριστήριο παιχνιδιών (joystick).&#10;"/>
          <p:cNvSpPr>
            <a:spLocks noGrp="1" noChangeArrowheads="1"/>
          </p:cNvSpPr>
          <p:nvPr>
            <p:ph idx="1"/>
          </p:nvPr>
        </p:nvSpPr>
        <p:spPr>
          <a:xfrm>
            <a:off x="457200" y="1844824"/>
            <a:ext cx="8229600" cy="3312368"/>
          </a:xfrm>
        </p:spPr>
        <p:txBody>
          <a:bodyPr>
            <a:noAutofit/>
          </a:bodyPr>
          <a:lstStyle/>
          <a:p>
            <a:r>
              <a:rPr lang="el-GR" sz="2400" dirty="0"/>
              <a:t>Μικρόφωνο</a:t>
            </a:r>
            <a:r>
              <a:rPr lang="en-US" sz="2400" dirty="0"/>
              <a:t> (microphone</a:t>
            </a:r>
            <a:r>
              <a:rPr lang="en-US" sz="2400" dirty="0" smtClean="0"/>
              <a:t>)</a:t>
            </a:r>
            <a:r>
              <a:rPr lang="el-GR" sz="2400" dirty="0" smtClean="0"/>
              <a:t>,</a:t>
            </a:r>
            <a:endParaRPr lang="en-US" sz="2400" dirty="0"/>
          </a:p>
          <a:p>
            <a:r>
              <a:rPr lang="el-GR" sz="2400" dirty="0"/>
              <a:t>Συσκευή ανάγνωσης </a:t>
            </a:r>
            <a:r>
              <a:rPr lang="el-GR" sz="2400" dirty="0" err="1"/>
              <a:t>ραβδοκωδίκων</a:t>
            </a:r>
            <a:r>
              <a:rPr lang="el-GR" sz="2400" dirty="0"/>
              <a:t> (</a:t>
            </a:r>
            <a:r>
              <a:rPr lang="en-US" sz="2400" dirty="0"/>
              <a:t>bar code </a:t>
            </a:r>
            <a:r>
              <a:rPr lang="en-US" sz="2400" dirty="0" smtClean="0"/>
              <a:t>reader)</a:t>
            </a:r>
            <a:r>
              <a:rPr lang="el-GR" sz="2400" dirty="0"/>
              <a:t>,</a:t>
            </a:r>
          </a:p>
          <a:p>
            <a:r>
              <a:rPr lang="el-GR" sz="2400" dirty="0"/>
              <a:t>Χειριστήριο</a:t>
            </a:r>
            <a:r>
              <a:rPr lang="en-US" sz="2400" dirty="0"/>
              <a:t> </a:t>
            </a:r>
            <a:r>
              <a:rPr lang="el-GR" sz="2400" dirty="0"/>
              <a:t>παιχνιδιών (</a:t>
            </a:r>
            <a:r>
              <a:rPr lang="en-US" sz="2400" dirty="0"/>
              <a:t>joystick</a:t>
            </a:r>
            <a:r>
              <a:rPr lang="en-US" sz="2400" dirty="0" smtClean="0"/>
              <a:t>)</a:t>
            </a:r>
            <a:r>
              <a:rPr lang="el-GR"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0394638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38:4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8,10,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11,8,9,13,"/>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AD831D1-D932-497C-88E5-457CD9D3D09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4066</TotalTime>
  <Words>1354</Words>
  <Application>Microsoft Office PowerPoint</Application>
  <PresentationFormat>Προβολή στην οθόνη (4:3)</PresentationFormat>
  <Paragraphs>255</Paragraphs>
  <Slides>33</Slides>
  <Notes>32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Πληροφορική</vt:lpstr>
      <vt:lpstr>Άδειες Χρήσης</vt:lpstr>
      <vt:lpstr>Χρηματοδότηση</vt:lpstr>
      <vt:lpstr>Σκοποί  ενότητας</vt:lpstr>
      <vt:lpstr>Περιεχόμενα ενότητας</vt:lpstr>
      <vt:lpstr>Περιφερικές συσκευές</vt:lpstr>
      <vt:lpstr>Συσκευές εισόδου και εξόδου </vt:lpstr>
      <vt:lpstr>Συσκευές εισόδου (1 από 2)</vt:lpstr>
      <vt:lpstr>Συσκευές εισόδου (2 από 2)</vt:lpstr>
      <vt:lpstr>Εκτυπωτής (1 από 2)</vt:lpstr>
      <vt:lpstr>Εκτυπωτής (2 από 2)</vt:lpstr>
      <vt:lpstr>Σειριακοί εκτυπωτές</vt:lpstr>
      <vt:lpstr>Εκτυπωτής Ακίδων (1 από 3)</vt:lpstr>
      <vt:lpstr>Εκτυπωτής Ακίδων (2 από 3)</vt:lpstr>
      <vt:lpstr>Εκτυπωτής Ακίδων (3 από 3)</vt:lpstr>
      <vt:lpstr>Εκτυπωτές με εκτόξευση μελάνης (1 από 2)</vt:lpstr>
      <vt:lpstr>Εκτυπωτές με εκτόξευση μελάνης (2 από 2)</vt:lpstr>
      <vt:lpstr>Εκτυπωτές Σελίδας</vt:lpstr>
      <vt:lpstr>Εκτυπωτής Λέιζερ (1 από 2)</vt:lpstr>
      <vt:lpstr>Εκτυπωτής Λέιζερ (2 από 2)</vt:lpstr>
      <vt:lpstr>Θερμικοί εκτυπωτές (1 από 2)</vt:lpstr>
      <vt:lpstr>Θερμικοί εκτυπωτές (2 από 2)</vt:lpstr>
      <vt:lpstr>Τρισδιάστατοι εκτυπωτές (1 από 2)</vt:lpstr>
      <vt:lpstr>Τρισδιάστατοι εκτυπωτές (2 από 2)</vt:lpstr>
      <vt:lpstr>Σχεδιογράφος (1 από 2)</vt:lpstr>
      <vt:lpstr>Σχεδιογράφος (2 από 2)</vt:lpstr>
      <vt:lpstr>Κάρτα ήχου (1 από 3)</vt:lpstr>
      <vt:lpstr>Κάρτα ήχου (2 από 3)</vt:lpstr>
      <vt:lpstr>Κάρτα ήχου (3 από 3)</vt:lpstr>
      <vt:lpstr>Ηχεία – Ακουστικά</vt:lpstr>
      <vt:lpstr>Συνθέτης ομιλίας (1 από 2)</vt:lpstr>
      <vt:lpstr>Συνθέτης ομιλίας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Το Υλικό του Υπολογιστή</dc:subject>
  <dc:creator>Δήμητρα Αβραμούλη</dc:creator>
  <cp:keywords>Το Υλικό του Υπολογιστή</cp:keywords>
  <cp:lastModifiedBy>Windows User</cp:lastModifiedBy>
  <cp:revision>338</cp:revision>
  <dcterms:created xsi:type="dcterms:W3CDTF">2012-09-06T09:03:05Z</dcterms:created>
  <dcterms:modified xsi:type="dcterms:W3CDTF">2005-10-02T03:39:07Z</dcterms:modified>
</cp:coreProperties>
</file>