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notesSlides/notesSlide13.xml" ContentType="application/vnd.openxmlformats-officedocument.presentationml.notesSlide+xml"/>
  <Override PartName="/ppt/tags/tag18.xml" ContentType="application/vnd.openxmlformats-officedocument.presentationml.tags+xml"/>
  <Override PartName="/ppt/notesSlides/notesSlide14.xml" ContentType="application/vnd.openxmlformats-officedocument.presentationml.notesSlide+xml"/>
  <Override PartName="/ppt/tags/tag19.xml" ContentType="application/vnd.openxmlformats-officedocument.presentationml.tags+xml"/>
  <Override PartName="/ppt/notesSlides/notesSlide15.xml" ContentType="application/vnd.openxmlformats-officedocument.presentationml.notesSlide+xml"/>
  <Override PartName="/ppt/tags/tag20.xml" ContentType="application/vnd.openxmlformats-officedocument.presentationml.tags+xml"/>
  <Override PartName="/ppt/notesSlides/notesSlide16.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7.xml" ContentType="application/vnd.openxmlformats-officedocument.presentationml.notesSlide+xml"/>
  <Override PartName="/ppt/tags/tag23.xml" ContentType="application/vnd.openxmlformats-officedocument.presentationml.tags+xml"/>
  <Override PartName="/ppt/notesSlides/notesSlide18.xml" ContentType="application/vnd.openxmlformats-officedocument.presentationml.notesSlide+xml"/>
  <Override PartName="/ppt/tags/tag24.xml" ContentType="application/vnd.openxmlformats-officedocument.presentationml.tags+xml"/>
  <Override PartName="/ppt/notesSlides/notesSlide19.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20.xml" ContentType="application/vnd.openxmlformats-officedocument.presentationml.notesSlide+xml"/>
  <Override PartName="/ppt/tags/tag27.xml" ContentType="application/vnd.openxmlformats-officedocument.presentationml.tags+xml"/>
  <Override PartName="/ppt/notesSlides/notesSlide21.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53"/>
  </p:notesMasterIdLst>
  <p:sldIdLst>
    <p:sldId id="309" r:id="rId3"/>
    <p:sldId id="257" r:id="rId4"/>
    <p:sldId id="259" r:id="rId5"/>
    <p:sldId id="261" r:id="rId6"/>
    <p:sldId id="262" r:id="rId7"/>
    <p:sldId id="264" r:id="rId8"/>
    <p:sldId id="266" r:id="rId9"/>
    <p:sldId id="265" r:id="rId10"/>
    <p:sldId id="274" r:id="rId11"/>
    <p:sldId id="288" r:id="rId12"/>
    <p:sldId id="277" r:id="rId13"/>
    <p:sldId id="269" r:id="rId14"/>
    <p:sldId id="270" r:id="rId15"/>
    <p:sldId id="278" r:id="rId16"/>
    <p:sldId id="272" r:id="rId17"/>
    <p:sldId id="279" r:id="rId18"/>
    <p:sldId id="273" r:id="rId19"/>
    <p:sldId id="281" r:id="rId20"/>
    <p:sldId id="284" r:id="rId21"/>
    <p:sldId id="282" r:id="rId22"/>
    <p:sldId id="283" r:id="rId23"/>
    <p:sldId id="285" r:id="rId24"/>
    <p:sldId id="289" r:id="rId25"/>
    <p:sldId id="308" r:id="rId26"/>
    <p:sldId id="290" r:id="rId27"/>
    <p:sldId id="291" r:id="rId28"/>
    <p:sldId id="310" r:id="rId29"/>
    <p:sldId id="311" r:id="rId30"/>
    <p:sldId id="312" r:id="rId31"/>
    <p:sldId id="313" r:id="rId32"/>
    <p:sldId id="314" r:id="rId33"/>
    <p:sldId id="315" r:id="rId34"/>
    <p:sldId id="316" r:id="rId35"/>
    <p:sldId id="317" r:id="rId36"/>
    <p:sldId id="318" r:id="rId37"/>
    <p:sldId id="319" r:id="rId38"/>
    <p:sldId id="320" r:id="rId39"/>
    <p:sldId id="321" r:id="rId40"/>
    <p:sldId id="322" r:id="rId41"/>
    <p:sldId id="323" r:id="rId42"/>
    <p:sldId id="324" r:id="rId43"/>
    <p:sldId id="325" r:id="rId44"/>
    <p:sldId id="326" r:id="rId45"/>
    <p:sldId id="327" r:id="rId46"/>
    <p:sldId id="328" r:id="rId47"/>
    <p:sldId id="329" r:id="rId48"/>
    <p:sldId id="330" r:id="rId49"/>
    <p:sldId id="331" r:id="rId50"/>
    <p:sldId id="332" r:id="rId51"/>
    <p:sldId id="280" r:id="rId52"/>
  </p:sldIdLst>
  <p:sldSz cx="9144000" cy="6858000" type="screen4x3"/>
  <p:notesSz cx="6858000" cy="9144000"/>
  <p:custDataLst>
    <p:tags r:id="rId54"/>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8" autoAdjust="0"/>
    <p:restoredTop sz="99339" autoAdjust="0"/>
  </p:normalViewPr>
  <p:slideViewPr>
    <p:cSldViewPr>
      <p:cViewPr>
        <p:scale>
          <a:sx n="50" d="100"/>
          <a:sy n="50" d="100"/>
        </p:scale>
        <p:origin x="-1764" y="-63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2/10/2005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185088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268669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404464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256669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50</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13.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4.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6.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17.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1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19.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9.xml"/><Relationship Id="rId1" Type="http://schemas.openxmlformats.org/officeDocument/2006/relationships/tags" Target="../tags/tag20.xml"/><Relationship Id="rId4" Type="http://schemas.openxmlformats.org/officeDocument/2006/relationships/image" Target="../media/image12.gif"/></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23.xml"/><Relationship Id="rId4" Type="http://schemas.openxmlformats.org/officeDocument/2006/relationships/image" Target="../media/image13.gi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0.xml"/><Relationship Id="rId1" Type="http://schemas.openxmlformats.org/officeDocument/2006/relationships/tags" Target="../tags/tag29.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hyperlink" Target="http://www.edulll.gr/" TargetMode="Externa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image" Target="../media/image23.jpe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ags" Target="../tags/tag39.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37.xml.rels><?xml version="1.0" encoding="UTF-8" standalone="yes"?>
<Relationships xmlns="http://schemas.openxmlformats.org/package/2006/relationships"><Relationship Id="rId3" Type="http://schemas.openxmlformats.org/officeDocument/2006/relationships/hyperlink" Target="http://opensci.grnet.gr/os_catalog/software_list" TargetMode="External"/><Relationship Id="rId7"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tags" Target="../tags/tag45.xml"/><Relationship Id="rId6" Type="http://schemas.openxmlformats.org/officeDocument/2006/relationships/hyperlink" Target="http://www.e-yliko.gr/Lists/List29/freesoft.aspx" TargetMode="External"/><Relationship Id="rId5" Type="http://schemas.openxmlformats.org/officeDocument/2006/relationships/hyperlink" Target="http://downloads.pathfinder.gr/windows/design-illustration" TargetMode="External"/><Relationship Id="rId4" Type="http://schemas.openxmlformats.org/officeDocument/2006/relationships/hyperlink" Target="http://www.tucows.com/" TargetMode="Externa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48.xml.rels><?xml version="1.0" encoding="UTF-8" standalone="yes"?>
<Relationships xmlns="http://schemas.openxmlformats.org/package/2006/relationships"><Relationship Id="rId8" Type="http://schemas.openxmlformats.org/officeDocument/2006/relationships/tags" Target="../tags/tag63.xml"/><Relationship Id="rId3" Type="http://schemas.openxmlformats.org/officeDocument/2006/relationships/tags" Target="../tags/tag58.xml"/><Relationship Id="rId7" Type="http://schemas.openxmlformats.org/officeDocument/2006/relationships/tags" Target="../tags/tag62.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9"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5.xml"/><Relationship Id="rId1" Type="http://schemas.openxmlformats.org/officeDocument/2006/relationships/tags" Target="../tags/tag64.xml"/></Relationships>
</file>

<file path=ppt/slides/_rels/slide5.xml.rels><?xml version="1.0" encoding="UTF-8" standalone="yes"?>
<Relationships xmlns="http://schemas.openxmlformats.org/package/2006/relationships"><Relationship Id="rId8" Type="http://schemas.openxmlformats.org/officeDocument/2006/relationships/slide" Target="slide37.xml"/><Relationship Id="rId3" Type="http://schemas.openxmlformats.org/officeDocument/2006/relationships/notesSlide" Target="../notesSlides/notesSlide5.xml"/><Relationship Id="rId7" Type="http://schemas.openxmlformats.org/officeDocument/2006/relationships/slide" Target="slide35.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slide" Target="slide34.xml"/><Relationship Id="rId5" Type="http://schemas.openxmlformats.org/officeDocument/2006/relationships/slide" Target="slide21.xml"/><Relationship Id="rId10" Type="http://schemas.openxmlformats.org/officeDocument/2006/relationships/slide" Target="slide46.xml"/><Relationship Id="rId4" Type="http://schemas.openxmlformats.org/officeDocument/2006/relationships/slide" Target="slide6.xml"/><Relationship Id="rId9" Type="http://schemas.openxmlformats.org/officeDocument/2006/relationships/slide" Target="slide41.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66.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4.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470025"/>
          </a:xfrm>
        </p:spPr>
        <p:txBody>
          <a:bodyPr/>
          <a:lstStyle/>
          <a:p>
            <a:r>
              <a:rPr lang="el-GR" dirty="0"/>
              <a:t>Πληροφορική</a:t>
            </a:r>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924944"/>
            <a:ext cx="7776864" cy="4056856"/>
          </a:xfrm>
        </p:spPr>
        <p:txBody>
          <a:bodyPr>
            <a:noAutofit/>
          </a:bodyPr>
          <a:lstStyle/>
          <a:p>
            <a:r>
              <a:rPr lang="el-GR" sz="2800" b="1" dirty="0" smtClean="0"/>
              <a:t>Ενότητα </a:t>
            </a:r>
            <a:r>
              <a:rPr lang="en-US" sz="2800" b="1" dirty="0" smtClean="0"/>
              <a:t>3 </a:t>
            </a:r>
            <a:r>
              <a:rPr lang="el-GR" sz="2800" b="1" dirty="0" smtClean="0"/>
              <a:t>(Μέρος Γ):</a:t>
            </a:r>
            <a:r>
              <a:rPr lang="en-US" sz="2800" dirty="0" smtClean="0"/>
              <a:t> </a:t>
            </a:r>
            <a:r>
              <a:rPr lang="el-GR" sz="2800" dirty="0" smtClean="0"/>
              <a:t>Εφαρμογές.</a:t>
            </a:r>
            <a:endParaRPr lang="en-US"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Δήμητρα Αβραμούλη</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Καθηγήτρια Εφαρμογών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a:t>
            </a:r>
            <a:r>
              <a:rPr lang="el-GR" sz="2800" dirty="0" smtClean="0"/>
              <a:t>Σχεδιασμού και Τεχνολογίας Ξύλου και Επίπλου </a:t>
            </a:r>
            <a:r>
              <a:rPr lang="el-GR" sz="2800" dirty="0"/>
              <a:t>Τ.Ε.</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10719874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6" y="44625"/>
            <a:ext cx="8424936" cy="1080120"/>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Εκπαιδευτικές Εφαρμογές </a:t>
            </a:r>
            <a:r>
              <a:rPr lang="el-GR" dirty="0" smtClean="0"/>
              <a:t>(</a:t>
            </a:r>
            <a:r>
              <a:rPr lang="en-GB" dirty="0" smtClean="0"/>
              <a:t>2</a:t>
            </a:r>
            <a:r>
              <a:rPr lang="el-GR" dirty="0" smtClean="0"/>
              <a:t> </a:t>
            </a:r>
            <a:r>
              <a:rPr lang="el-GR" dirty="0"/>
              <a:t>από </a:t>
            </a:r>
            <a:r>
              <a:rPr lang="en-GB" dirty="0"/>
              <a:t>3</a:t>
            </a:r>
            <a:r>
              <a:rPr lang="el-GR" dirty="0"/>
              <a:t>)</a:t>
            </a:r>
          </a:p>
        </p:txBody>
      </p:sp>
      <p:pic>
        <p:nvPicPr>
          <p:cNvPr id="6" name="Picture 2" descr="Εικόνα, εκπαιδευτική εφαρμογή για το μάθημα της Γλώσσας στις τάξεις τρίτη και τετάρτη Δημοτικού."/>
          <p:cNvPicPr>
            <a:picLocks noChangeAspect="1" noChangeArrowheads="1"/>
          </p:cNvPicPr>
          <p:nvPr/>
        </p:nvPicPr>
        <p:blipFill>
          <a:blip r:embed="rId3" cstate="print"/>
          <a:srcRect/>
          <a:stretch>
            <a:fillRect/>
          </a:stretch>
        </p:blipFill>
        <p:spPr bwMode="auto">
          <a:xfrm>
            <a:off x="1737834" y="1124744"/>
            <a:ext cx="5570470" cy="2521934"/>
          </a:xfrm>
          <a:prstGeom prst="rect">
            <a:avLst/>
          </a:prstGeom>
          <a:noFill/>
        </p:spPr>
      </p:pic>
      <p:pic>
        <p:nvPicPr>
          <p:cNvPr id="7" name="Picture 4" descr="Εικόνα, εκπαιδευτική εφαρμογή GCompris.&#10;"/>
          <p:cNvPicPr>
            <a:picLocks noChangeAspect="1" noChangeArrowheads="1"/>
          </p:cNvPicPr>
          <p:nvPr/>
        </p:nvPicPr>
        <p:blipFill>
          <a:blip r:embed="rId4" cstate="print"/>
          <a:srcRect/>
          <a:stretch>
            <a:fillRect/>
          </a:stretch>
        </p:blipFill>
        <p:spPr bwMode="auto">
          <a:xfrm>
            <a:off x="3059832" y="3717032"/>
            <a:ext cx="3233936" cy="2425452"/>
          </a:xfrm>
          <a:prstGeom prst="rect">
            <a:avLst/>
          </a:prstGeom>
          <a:noFill/>
        </p:spPr>
      </p:pic>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nvPr>
        </p:nvSpPr>
        <p:spPr>
          <a:xfrm>
            <a:off x="385192" y="188640"/>
            <a:ext cx="8363272" cy="1260475"/>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Εκπαιδευτικές Εφαρμογές </a:t>
            </a:r>
            <a:r>
              <a:rPr lang="el-GR" dirty="0" smtClean="0"/>
              <a:t>(</a:t>
            </a:r>
            <a:r>
              <a:rPr lang="en-GB" dirty="0" smtClean="0"/>
              <a:t>3</a:t>
            </a:r>
            <a:r>
              <a:rPr lang="el-GR" dirty="0" smtClean="0"/>
              <a:t> </a:t>
            </a:r>
            <a:r>
              <a:rPr lang="el-GR" dirty="0"/>
              <a:t>από </a:t>
            </a:r>
            <a:r>
              <a:rPr lang="en-GB" dirty="0"/>
              <a:t>3</a:t>
            </a:r>
            <a:r>
              <a:rPr lang="el-GR" dirty="0"/>
              <a:t>)</a:t>
            </a:r>
          </a:p>
        </p:txBody>
      </p:sp>
      <p:pic>
        <p:nvPicPr>
          <p:cNvPr id="8" name="Picture 2" descr="Εικόνα, εκπαιδευτικές εφαρμογές τις εταιρείας Apple."/>
          <p:cNvPicPr>
            <a:picLocks noChangeAspect="1" noChangeArrowheads="1"/>
          </p:cNvPicPr>
          <p:nvPr/>
        </p:nvPicPr>
        <p:blipFill>
          <a:blip r:embed="rId4" cstate="print"/>
          <a:srcRect/>
          <a:stretch>
            <a:fillRect/>
          </a:stretch>
        </p:blipFill>
        <p:spPr bwMode="auto">
          <a:xfrm>
            <a:off x="467544" y="1758925"/>
            <a:ext cx="8147249" cy="3542283"/>
          </a:xfrm>
          <a:prstGeom prst="rect">
            <a:avLst/>
          </a:prstGeom>
          <a:noFill/>
        </p:spPr>
      </p:pic>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a:t>
            </a:r>
            <a:endParaRPr lang="en-US" sz="1400" dirty="0"/>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nvPr>
        </p:nvSpPr>
        <p:spPr>
          <a:xfrm>
            <a:off x="467544" y="44624"/>
            <a:ext cx="8219256" cy="1548507"/>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Εφαρμογές Επεξεργασίας </a:t>
            </a:r>
            <a:r>
              <a:rPr lang="el-GR" dirty="0" smtClean="0"/>
              <a:t>Κειμένου</a:t>
            </a:r>
            <a:r>
              <a:rPr lang="en-GB" dirty="0" smtClean="0"/>
              <a:t> (</a:t>
            </a:r>
            <a:r>
              <a:rPr lang="el-GR" dirty="0" smtClean="0"/>
              <a:t>1 από 3)</a:t>
            </a:r>
            <a:endParaRPr lang="el-GR" dirty="0"/>
          </a:p>
        </p:txBody>
      </p:sp>
      <p:sp>
        <p:nvSpPr>
          <p:cNvPr id="3" name="Ορθογώνιο 2"/>
          <p:cNvSpPr/>
          <p:nvPr/>
        </p:nvSpPr>
        <p:spPr>
          <a:xfrm>
            <a:off x="467544" y="2204864"/>
            <a:ext cx="8219256" cy="2677656"/>
          </a:xfrm>
          <a:prstGeom prst="rect">
            <a:avLst/>
          </a:prstGeom>
        </p:spPr>
        <p:txBody>
          <a:bodyPr wrap="square">
            <a:spAutoFit/>
          </a:bodyPr>
          <a:lstStyle/>
          <a:p>
            <a:r>
              <a:rPr lang="el-GR" sz="2800" dirty="0"/>
              <a:t> Ένα πρόγραμμα επεξεργασίας κειμένου, εκτός από το ότι έχει αντικαταστήσει πλήρως την καλύτερη γραφομηχανή, μπορεί να υποστηρίξει την έκδοση εντύπου με πλήρη διαμόρφωση του τρόπου παρουσίασης του, κάνοντας χρήση εικόνων, γραφημάτων και γραφικών μέσα στο κείμενο.</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a:t>
            </a:r>
            <a:endParaRPr lang="en-US" sz="1400" dirty="0"/>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bwMode="gray">
          <a:xfrm>
            <a:off x="467545" y="80293"/>
            <a:ext cx="8219256" cy="133248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Εφαρμογές Επεξεργασίας Κειμένου</a:t>
            </a:r>
            <a:r>
              <a:rPr lang="en-GB" dirty="0"/>
              <a:t> (</a:t>
            </a:r>
            <a:r>
              <a:rPr lang="el-GR" dirty="0"/>
              <a:t>2 από 3)</a:t>
            </a:r>
          </a:p>
        </p:txBody>
      </p:sp>
      <p:pic>
        <p:nvPicPr>
          <p:cNvPr id="8" name="Picture 4" descr="Εικόνα, Εφαρμογή Επεξεργασίας Κειμένου Microsoft Office Word."/>
          <p:cNvPicPr>
            <a:picLocks noChangeAspect="1" noChangeArrowheads="1"/>
          </p:cNvPicPr>
          <p:nvPr/>
        </p:nvPicPr>
        <p:blipFill>
          <a:blip r:embed="rId4" cstate="print"/>
          <a:srcRect/>
          <a:stretch>
            <a:fillRect/>
          </a:stretch>
        </p:blipFill>
        <p:spPr bwMode="auto">
          <a:xfrm>
            <a:off x="1331640" y="1383748"/>
            <a:ext cx="6663441" cy="4997580"/>
          </a:xfrm>
          <a:prstGeom prst="rect">
            <a:avLst/>
          </a:prstGeom>
          <a:noFill/>
        </p:spPr>
      </p:pic>
      <p:sp>
        <p:nvSpPr>
          <p:cNvPr id="1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a:t>
            </a:r>
            <a:endParaRPr lang="en-US" sz="1400" dirty="0"/>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15669933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44624"/>
            <a:ext cx="8219256" cy="1375691"/>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Εφαρμογές Επεξεργασίας Κειμένου</a:t>
            </a:r>
            <a:r>
              <a:rPr lang="en-GB" dirty="0"/>
              <a:t> </a:t>
            </a:r>
            <a:r>
              <a:rPr lang="en-GB" dirty="0" smtClean="0"/>
              <a:t>(</a:t>
            </a:r>
            <a:r>
              <a:rPr lang="el-GR" dirty="0" smtClean="0"/>
              <a:t>3 </a:t>
            </a:r>
            <a:r>
              <a:rPr lang="el-GR" dirty="0"/>
              <a:t>από 3)</a:t>
            </a:r>
          </a:p>
        </p:txBody>
      </p:sp>
      <p:pic>
        <p:nvPicPr>
          <p:cNvPr id="8" name="Picture 2" descr="Εικόνα, εφαρμογή επεξεργασίας κειμένου AbiWord.&#10;Λειτουργία:   Εφαρμογές Γραφείου&#10;Επιστημονικό Πεδίο:   -Ανεξάρτητο Επιστημονικού Πεδίου-&#10;Λειτουργικό Σύστημα:   Linux, MacOS, Windows&#10;Ιστοσελίδα:   http://www.abisource.com/&#10;Λήψη:   http://www.abisource.com/download/&#10;&#10;&#10;&#10;&#10;"/>
          <p:cNvPicPr>
            <a:picLocks noChangeAspect="1" noChangeArrowheads="1"/>
          </p:cNvPicPr>
          <p:nvPr/>
        </p:nvPicPr>
        <p:blipFill>
          <a:blip r:embed="rId4" cstate="print"/>
          <a:srcRect/>
          <a:stretch>
            <a:fillRect/>
          </a:stretch>
        </p:blipFill>
        <p:spPr bwMode="auto">
          <a:xfrm>
            <a:off x="1552946" y="1420315"/>
            <a:ext cx="6067054" cy="4961013"/>
          </a:xfrm>
          <a:prstGeom prst="rect">
            <a:avLst/>
          </a:prstGeom>
          <a:noFill/>
        </p:spPr>
      </p:pic>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2133089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7" y="8285"/>
            <a:ext cx="8291264"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Εφαρμογές Διαχείρισης Βάσεων </a:t>
            </a:r>
            <a:r>
              <a:rPr lang="el-GR" dirty="0" smtClean="0"/>
              <a:t>Δεδομένων (1 από 3)</a:t>
            </a:r>
            <a:endParaRPr lang="el-GR" dirty="0"/>
          </a:p>
        </p:txBody>
      </p:sp>
      <p:sp>
        <p:nvSpPr>
          <p:cNvPr id="6" name="TextBox 4"/>
          <p:cNvSpPr txBox="1">
            <a:spLocks noChangeArrowheads="1"/>
          </p:cNvSpPr>
          <p:nvPr/>
        </p:nvSpPr>
        <p:spPr bwMode="auto">
          <a:xfrm>
            <a:off x="395537" y="1884888"/>
            <a:ext cx="8291264"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buFont typeface="Wingdings" panose="05000000000000000000" pitchFamily="2" charset="2"/>
              <a:buChar char="§"/>
            </a:pPr>
            <a:r>
              <a:rPr lang="el-GR" sz="2400" dirty="0"/>
              <a:t>Χρησιμεύουν στην δημιουργία και διαχείριση βάσεων </a:t>
            </a:r>
            <a:r>
              <a:rPr lang="el-GR" sz="2400" dirty="0" smtClean="0"/>
              <a:t>δεδομένων,</a:t>
            </a:r>
          </a:p>
          <a:p>
            <a:pPr marL="342900" indent="-342900">
              <a:buFont typeface="Wingdings" panose="05000000000000000000" pitchFamily="2" charset="2"/>
              <a:buChar char="§"/>
            </a:pPr>
            <a:endParaRPr lang="el-GR" sz="2400" dirty="0"/>
          </a:p>
          <a:p>
            <a:pPr marL="342900" indent="-342900">
              <a:buFont typeface="Wingdings" panose="05000000000000000000" pitchFamily="2" charset="2"/>
              <a:buChar char="§"/>
            </a:pPr>
            <a:r>
              <a:rPr lang="el-GR" sz="2400" dirty="0"/>
              <a:t>Με τον όρο διαχείριση βάσης δεδομένων </a:t>
            </a:r>
            <a:r>
              <a:rPr lang="el-GR" sz="2400" dirty="0" smtClean="0"/>
              <a:t>εννοούμε:</a:t>
            </a:r>
            <a:endParaRPr lang="el-GR" sz="2400" dirty="0"/>
          </a:p>
          <a:p>
            <a:pPr marL="800100" lvl="1" indent="-342900">
              <a:buFont typeface="Arial" panose="020B0604020202020204" pitchFamily="34" charset="0"/>
              <a:buChar char="•"/>
            </a:pPr>
            <a:r>
              <a:rPr lang="el-GR" sz="2400" dirty="0" smtClean="0"/>
              <a:t>Αποθήκευση,</a:t>
            </a:r>
            <a:endParaRPr lang="el-GR" sz="2400" dirty="0"/>
          </a:p>
          <a:p>
            <a:pPr marL="800100" lvl="1" indent="-342900">
              <a:buFont typeface="Arial" panose="020B0604020202020204" pitchFamily="34" charset="0"/>
              <a:buChar char="•"/>
            </a:pPr>
            <a:r>
              <a:rPr lang="el-GR" sz="2400" dirty="0" smtClean="0"/>
              <a:t>Ανάκληση,</a:t>
            </a:r>
            <a:endParaRPr lang="el-GR" sz="2400" dirty="0"/>
          </a:p>
          <a:p>
            <a:pPr marL="800100" lvl="1" indent="-342900">
              <a:buFont typeface="Arial" panose="020B0604020202020204" pitchFamily="34" charset="0"/>
              <a:buChar char="•"/>
            </a:pPr>
            <a:r>
              <a:rPr lang="el-GR" sz="2400" dirty="0" smtClean="0"/>
              <a:t>Τροποποίηση,</a:t>
            </a:r>
            <a:endParaRPr lang="el-GR" sz="2400" dirty="0"/>
          </a:p>
          <a:p>
            <a:pPr marL="800100" lvl="1" indent="-342900">
              <a:buFont typeface="Arial" panose="020B0604020202020204" pitchFamily="34" charset="0"/>
              <a:buChar char="•"/>
            </a:pPr>
            <a:r>
              <a:rPr lang="el-GR" sz="2400" dirty="0" smtClean="0"/>
              <a:t>Ταξινόμηση,</a:t>
            </a:r>
            <a:endParaRPr lang="el-GR" sz="2400" dirty="0"/>
          </a:p>
          <a:p>
            <a:pPr marL="800100" lvl="1" indent="-342900">
              <a:buFont typeface="Arial" panose="020B0604020202020204" pitchFamily="34" charset="0"/>
              <a:buChar char="•"/>
            </a:pPr>
            <a:r>
              <a:rPr lang="el-GR" sz="2400" dirty="0"/>
              <a:t>Εκτύπωση </a:t>
            </a:r>
            <a:r>
              <a:rPr lang="el-GR" sz="2400" dirty="0" smtClean="0"/>
              <a:t>δεδομένων.</a:t>
            </a:r>
            <a:endParaRPr 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41647263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467545" y="8285"/>
            <a:ext cx="8208912" cy="1332483"/>
          </a:xfrm>
        </p:spPr>
        <p:txBody>
          <a:bodyPr>
            <a:normAutofit fontScale="90000"/>
          </a:bodyPr>
          <a:lstStyle/>
          <a:p>
            <a:r>
              <a:rPr lang="el-GR" dirty="0"/>
              <a:t>Εφαρμογές Διαχείρισης Βάσεων Δεδομένων </a:t>
            </a:r>
            <a:r>
              <a:rPr lang="el-GR" dirty="0" smtClean="0"/>
              <a:t>(2 </a:t>
            </a:r>
            <a:r>
              <a:rPr lang="el-GR" dirty="0"/>
              <a:t>από 3)</a:t>
            </a:r>
          </a:p>
        </p:txBody>
      </p:sp>
      <p:pic>
        <p:nvPicPr>
          <p:cNvPr id="7" name="Picture 4" descr="Εικόνα, Εφαρμογή Διαχείρισης Βάσεων Δεδομένων Microsoft Access."/>
          <p:cNvPicPr>
            <a:picLocks noChangeAspect="1" noChangeArrowheads="1"/>
          </p:cNvPicPr>
          <p:nvPr/>
        </p:nvPicPr>
        <p:blipFill>
          <a:blip r:embed="rId4" cstate="print"/>
          <a:srcRect/>
          <a:stretch>
            <a:fillRect/>
          </a:stretch>
        </p:blipFill>
        <p:spPr bwMode="auto">
          <a:xfrm>
            <a:off x="1187624" y="1268760"/>
            <a:ext cx="6717771" cy="5038328"/>
          </a:xfrm>
          <a:prstGeom prst="rect">
            <a:avLst/>
          </a:prstGeom>
          <a:noFill/>
        </p:spPr>
      </p:pic>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16</a:t>
            </a:fld>
            <a:endParaRPr lang="el-GR" dirty="0"/>
          </a:p>
        </p:txBody>
      </p:sp>
    </p:spTree>
    <p:custDataLst>
      <p:tags r:id="rId1"/>
    </p:custDataLst>
    <p:extLst>
      <p:ext uri="{BB962C8B-B14F-4D97-AF65-F5344CB8AC3E}">
        <p14:creationId xmlns:p14="http://schemas.microsoft.com/office/powerpoint/2010/main" val="1709911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
          <p:cNvSpPr>
            <a:spLocks noGrp="1" noChangeArrowheads="1"/>
          </p:cNvSpPr>
          <p:nvPr>
            <p:ph type="title"/>
          </p:nvPr>
        </p:nvSpPr>
        <p:spPr>
          <a:xfrm>
            <a:off x="467544" y="8285"/>
            <a:ext cx="8174484" cy="1260475"/>
          </a:xfrm>
        </p:spPr>
        <p:txBody>
          <a:bodyPr>
            <a:noAutofit/>
          </a:bodyPr>
          <a:lstStyle/>
          <a:p>
            <a:r>
              <a:rPr lang="el-GR" sz="4000" dirty="0"/>
              <a:t>Εφαρμογές Διαχείρισης Βάσεων Δεδομένων </a:t>
            </a:r>
            <a:r>
              <a:rPr lang="el-GR" sz="4000" dirty="0" smtClean="0"/>
              <a:t>(3 </a:t>
            </a:r>
            <a:r>
              <a:rPr lang="el-GR" sz="4000" dirty="0"/>
              <a:t>από 3)</a:t>
            </a:r>
          </a:p>
        </p:txBody>
      </p:sp>
      <p:pic>
        <p:nvPicPr>
          <p:cNvPr id="8" name="Picture 4" descr="Εικόνα, Εφαρμογή Διαχείρισης Βάσεων Δεδομένων SQL Manager 2007 for DB2."/>
          <p:cNvPicPr>
            <a:picLocks noChangeAspect="1" noChangeArrowheads="1"/>
          </p:cNvPicPr>
          <p:nvPr/>
        </p:nvPicPr>
        <p:blipFill>
          <a:blip r:embed="rId4" cstate="print"/>
          <a:srcRect/>
          <a:stretch>
            <a:fillRect/>
          </a:stretch>
        </p:blipFill>
        <p:spPr bwMode="auto">
          <a:xfrm>
            <a:off x="1221035" y="1268760"/>
            <a:ext cx="6663333" cy="5135532"/>
          </a:xfrm>
          <a:prstGeom prst="rect">
            <a:avLst/>
          </a:prstGeom>
          <a:noFill/>
        </p:spPr>
      </p:pic>
      <p:sp>
        <p:nvSpPr>
          <p:cNvPr id="1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17</a:t>
            </a:fld>
            <a:endParaRPr lang="el-GR" dirty="0"/>
          </a:p>
        </p:txBody>
      </p:sp>
    </p:spTree>
    <p:custDataLst>
      <p:tags r:id="rId1"/>
    </p:custDataLst>
    <p:extLst>
      <p:ext uri="{BB962C8B-B14F-4D97-AF65-F5344CB8AC3E}">
        <p14:creationId xmlns:p14="http://schemas.microsoft.com/office/powerpoint/2010/main" val="38887757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722313" y="50701"/>
            <a:ext cx="7772400" cy="1362075"/>
          </a:xfrm>
        </p:spPr>
        <p:txBody>
          <a:bodyPr/>
          <a:lstStyle/>
          <a:p>
            <a:pPr algn="ctr"/>
            <a:r>
              <a:rPr lang="el-GR" dirty="0"/>
              <a:t>Εφαρμογές Λογιστικών </a:t>
            </a:r>
            <a:r>
              <a:rPr lang="el-GR" dirty="0" smtClean="0"/>
              <a:t>Φύλλων</a:t>
            </a:r>
            <a:br>
              <a:rPr lang="el-GR" dirty="0" smtClean="0"/>
            </a:br>
            <a:r>
              <a:rPr lang="el-GR" dirty="0" smtClean="0"/>
              <a:t>(1 από 3)</a:t>
            </a:r>
            <a:endParaRPr lang="el-GR" dirty="0"/>
          </a:p>
        </p:txBody>
      </p:sp>
      <p:sp>
        <p:nvSpPr>
          <p:cNvPr id="11" name="TextBox 4"/>
          <p:cNvSpPr txBox="1">
            <a:spLocks noChangeArrowheads="1"/>
          </p:cNvSpPr>
          <p:nvPr>
            <p:custDataLst>
              <p:tags r:id="rId2"/>
            </p:custDataLst>
          </p:nvPr>
        </p:nvSpPr>
        <p:spPr bwMode="auto">
          <a:xfrm>
            <a:off x="539751" y="1834946"/>
            <a:ext cx="814705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buFont typeface="Wingdings" panose="05000000000000000000" pitchFamily="2" charset="2"/>
              <a:buChar char="§"/>
            </a:pPr>
            <a:r>
              <a:rPr lang="el-GR" sz="2800" dirty="0"/>
              <a:t>Τα προγράμματα αυτά χρησιμοποιούν οθόνες με κελιά , όπου ο χρήστης μπορεί να καταχωρήσει πληροφορίες υπό την μορφή </a:t>
            </a:r>
            <a:r>
              <a:rPr lang="el-GR" sz="2800" dirty="0" smtClean="0"/>
              <a:t>πινάκων,</a:t>
            </a:r>
          </a:p>
          <a:p>
            <a:pPr marL="457200" indent="-457200">
              <a:buFont typeface="Wingdings" panose="05000000000000000000" pitchFamily="2" charset="2"/>
              <a:buChar char="§"/>
            </a:pPr>
            <a:endParaRPr lang="el-GR" sz="2800" dirty="0"/>
          </a:p>
          <a:p>
            <a:pPr marL="457200" indent="-457200">
              <a:buFont typeface="Wingdings" panose="05000000000000000000" pitchFamily="2" charset="2"/>
              <a:buChar char="§"/>
            </a:pPr>
            <a:r>
              <a:rPr lang="el-GR" sz="2800" dirty="0"/>
              <a:t>Οι εφαρμογές αυτές προσφέρουν στον χρήστη μαθηματική, λογιστική και στατιστική ανάλυση με δυνατότητα γραφικών και αποθήκευση των δεδομένων σε ειδική </a:t>
            </a:r>
            <a:r>
              <a:rPr lang="el-GR" sz="2800" dirty="0" smtClean="0"/>
              <a:t>βάση. </a:t>
            </a:r>
            <a:endParaRPr lang="el-GR" sz="2800" dirty="0"/>
          </a:p>
          <a:p>
            <a:pPr marL="457200" indent="-457200">
              <a:buFont typeface="Wingdings" panose="05000000000000000000" pitchFamily="2" charset="2"/>
              <a:buChar char="§"/>
            </a:pPr>
            <a:endParaRPr lang="el-GR" sz="2800" dirty="0"/>
          </a:p>
        </p:txBody>
      </p:sp>
      <p:sp>
        <p:nvSpPr>
          <p:cNvPr id="10" name="Θέση υποσέλιδου 3" descr="."/>
          <p:cNvSpPr txBox="1">
            <a:spLocks/>
          </p:cNvSpPr>
          <p:nvPr/>
        </p:nvSpPr>
        <p:spPr>
          <a:xfrm>
            <a:off x="3181325" y="6526163"/>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717380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467545" y="44624"/>
            <a:ext cx="8352928"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Εφαρμογές Λογιστικών Φύλλων</a:t>
            </a:r>
            <a:br>
              <a:rPr lang="el-GR" dirty="0"/>
            </a:br>
            <a:r>
              <a:rPr lang="el-GR" dirty="0" smtClean="0"/>
              <a:t>(2 </a:t>
            </a:r>
            <a:r>
              <a:rPr lang="el-GR" dirty="0"/>
              <a:t>από </a:t>
            </a:r>
            <a:r>
              <a:rPr lang="el-GR" dirty="0" smtClean="0"/>
              <a:t>3)</a:t>
            </a:r>
            <a:endParaRPr lang="el-GR" dirty="0"/>
          </a:p>
        </p:txBody>
      </p:sp>
      <p:pic>
        <p:nvPicPr>
          <p:cNvPr id="8" name="Picture 2" descr="Εικόνα, Εφαρμογή Λογιστικών Φύλλων Microsoft Excel."/>
          <p:cNvPicPr>
            <a:picLocks noChangeAspect="1" noChangeArrowheads="1"/>
          </p:cNvPicPr>
          <p:nvPr/>
        </p:nvPicPr>
        <p:blipFill>
          <a:blip r:embed="rId4" cstate="print"/>
          <a:srcRect/>
          <a:stretch>
            <a:fillRect/>
          </a:stretch>
        </p:blipFill>
        <p:spPr bwMode="auto">
          <a:xfrm>
            <a:off x="1259632" y="1246197"/>
            <a:ext cx="6840760" cy="5135131"/>
          </a:xfrm>
          <a:prstGeom prst="rect">
            <a:avLst/>
          </a:prstGeom>
          <a:noFill/>
        </p:spPr>
      </p:pic>
      <p:sp>
        <p:nvSpPr>
          <p:cNvPr id="11"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a:t>
            </a:r>
            <a:endParaRPr lang="en-US" sz="1400" dirty="0"/>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19</a:t>
            </a:fld>
            <a:endParaRPr lang="el-GR" dirty="0"/>
          </a:p>
        </p:txBody>
      </p:sp>
    </p:spTree>
    <p:custDataLst>
      <p:tags r:id="rId1"/>
    </p:custDataLst>
    <p:extLst>
      <p:ext uri="{BB962C8B-B14F-4D97-AF65-F5344CB8AC3E}">
        <p14:creationId xmlns:p14="http://schemas.microsoft.com/office/powerpoint/2010/main" val="2794160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395537" y="44624"/>
            <a:ext cx="8424936"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Εφαρμογές Λογιστικών Φύλλων</a:t>
            </a:r>
            <a:br>
              <a:rPr lang="el-GR" dirty="0"/>
            </a:br>
            <a:r>
              <a:rPr lang="el-GR" dirty="0" smtClean="0"/>
              <a:t>(3 </a:t>
            </a:r>
            <a:r>
              <a:rPr lang="el-GR" dirty="0"/>
              <a:t>από </a:t>
            </a:r>
            <a:r>
              <a:rPr lang="el-GR" dirty="0" smtClean="0"/>
              <a:t>3)</a:t>
            </a:r>
            <a:endParaRPr lang="el-GR" dirty="0"/>
          </a:p>
        </p:txBody>
      </p:sp>
      <p:pic>
        <p:nvPicPr>
          <p:cNvPr id="12" name="Picture 2" descr="Εικόνα, Εφαρμογή Λογιστικών Φύλλων OpenOffice."/>
          <p:cNvPicPr>
            <a:picLocks noChangeAspect="1" noChangeArrowheads="1"/>
          </p:cNvPicPr>
          <p:nvPr/>
        </p:nvPicPr>
        <p:blipFill>
          <a:blip r:embed="rId4" cstate="print"/>
          <a:srcRect/>
          <a:stretch>
            <a:fillRect/>
          </a:stretch>
        </p:blipFill>
        <p:spPr bwMode="auto">
          <a:xfrm>
            <a:off x="971600" y="1342830"/>
            <a:ext cx="6984776" cy="5038498"/>
          </a:xfrm>
          <a:prstGeom prst="rect">
            <a:avLst/>
          </a:prstGeom>
          <a:noFill/>
        </p:spPr>
      </p:pic>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20</a:t>
            </a:fld>
            <a:endParaRPr lang="el-GR" dirty="0"/>
          </a:p>
        </p:txBody>
      </p:sp>
    </p:spTree>
    <p:custDataLst>
      <p:tags r:id="rId1"/>
    </p:custDataLst>
    <p:extLst>
      <p:ext uri="{BB962C8B-B14F-4D97-AF65-F5344CB8AC3E}">
        <p14:creationId xmlns:p14="http://schemas.microsoft.com/office/powerpoint/2010/main" val="29989218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4" y="44624"/>
            <a:ext cx="8208912" cy="1378174"/>
          </a:xfrm>
          <a:ln/>
          <a:extLst>
            <a:ext uri="{91240B29-F687-4F45-9708-019B960494DF}">
              <a14:hiddenLine xmlns:a14="http://schemas.microsoft.com/office/drawing/2010/main" w="9525">
                <a:solidFill>
                  <a:srgbClr val="000000"/>
                </a:solidFill>
                <a:round/>
                <a:headEnd/>
                <a:tailEnd/>
              </a14:hiddenLine>
            </a:ext>
          </a:extLst>
        </p:spPr>
        <p:txBody>
          <a:bodyPr lIns="89964" tIns="46781" rIns="89964" bIns="46781">
            <a:noAutofit/>
          </a:bodyPr>
          <a:lstStyle/>
          <a:p>
            <a:pPr>
              <a:buSzPct val="45000"/>
              <a:tabLst>
                <a:tab pos="723900" algn="l"/>
                <a:tab pos="1447800" algn="l"/>
                <a:tab pos="2171700" algn="l"/>
                <a:tab pos="2895600" algn="l"/>
                <a:tab pos="3619500" algn="l"/>
                <a:tab pos="4343400" algn="l"/>
                <a:tab pos="5065713" algn="l"/>
                <a:tab pos="5791200" algn="l"/>
                <a:tab pos="6515100" algn="l"/>
                <a:tab pos="7235825" algn="l"/>
              </a:tabLst>
            </a:pPr>
            <a:r>
              <a:rPr lang="el-GR" dirty="0"/>
              <a:t>Προγράμματα </a:t>
            </a:r>
            <a:r>
              <a:rPr lang="el-GR" dirty="0" smtClean="0"/>
              <a:t>Παιχνιδιών</a:t>
            </a:r>
            <a:br>
              <a:rPr lang="el-GR" dirty="0" smtClean="0"/>
            </a:br>
            <a:r>
              <a:rPr lang="el-GR" dirty="0" smtClean="0"/>
              <a:t>(1 από 3)</a:t>
            </a:r>
            <a:endParaRPr lang="el-GR" dirty="0"/>
          </a:p>
        </p:txBody>
      </p:sp>
      <p:sp>
        <p:nvSpPr>
          <p:cNvPr id="9" name="Rectangle 2"/>
          <p:cNvSpPr txBox="1">
            <a:spLocks noChangeArrowheads="1"/>
          </p:cNvSpPr>
          <p:nvPr>
            <p:custDataLst>
              <p:tags r:id="rId2"/>
            </p:custDataLst>
          </p:nvPr>
        </p:nvSpPr>
        <p:spPr>
          <a:xfrm>
            <a:off x="467544" y="1916832"/>
            <a:ext cx="8208912" cy="3384376"/>
          </a:xfrm>
          <a:prstGeom prst="rect">
            <a:avLst/>
          </a:prstGeom>
          <a:ln/>
          <a:extLst>
            <a:ext uri="{91240B29-F687-4F45-9708-019B960494DF}">
              <a14:hiddenLine xmlns:a14="http://schemas.microsoft.com/office/drawing/2010/main" w="9525">
                <a:solidFill>
                  <a:srgbClr val="000000"/>
                </a:solidFill>
                <a:round/>
                <a:headEnd/>
                <a:tailEnd/>
              </a14:hiddenLine>
            </a:ext>
          </a:extLst>
        </p:spPr>
        <p:txBody>
          <a:bodyPr vert="horz" lIns="89964" tIns="46781" rIns="89964" bIns="46781"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800" dirty="0" smtClean="0"/>
              <a:t>Πολλοί χρήστες κυρίως  νεαρής ηλικίας έλκονται από μια μεγάλη κατηγορία προγραμμάτων, τα παιχνίδια (</a:t>
            </a:r>
            <a:r>
              <a:rPr lang="en-US" sz="2800" dirty="0" smtClean="0"/>
              <a:t>games</a:t>
            </a:r>
            <a:r>
              <a:rPr lang="el-GR" sz="2800" dirty="0" smtClean="0"/>
              <a:t>). Η έλξη προς αυτά τα προγράμματα είναι η τελειότητα της εικόνας, τα πολύ καλά γραφικά , ο άρτιος ήχος , η αγωνία για το άγνωστο και γενικά η διαφυγή από την καθημερινότητα.</a:t>
            </a:r>
            <a:endParaRPr lang="el-GR" sz="2800" dirty="0"/>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21</a:t>
            </a:fld>
            <a:endParaRPr lang="el-GR" dirty="0"/>
          </a:p>
        </p:txBody>
      </p:sp>
    </p:spTree>
    <p:custDataLst>
      <p:tags r:id="rId1"/>
    </p:custDataLst>
    <p:extLst>
      <p:ext uri="{BB962C8B-B14F-4D97-AF65-F5344CB8AC3E}">
        <p14:creationId xmlns:p14="http://schemas.microsoft.com/office/powerpoint/2010/main" val="40766661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5" y="80293"/>
            <a:ext cx="8496944" cy="1260475"/>
          </a:xfrm>
        </p:spPr>
        <p:txBody>
          <a:bodyPr>
            <a:normAutofit fontScale="90000"/>
          </a:bodyPr>
          <a:lstStyle/>
          <a:p>
            <a:r>
              <a:rPr lang="el-GR" dirty="0"/>
              <a:t>Προγράμματα Παιχνιδιών</a:t>
            </a:r>
            <a:br>
              <a:rPr lang="el-GR" dirty="0"/>
            </a:br>
            <a:r>
              <a:rPr lang="el-GR" dirty="0" smtClean="0"/>
              <a:t>(2 </a:t>
            </a:r>
            <a:r>
              <a:rPr lang="el-GR" dirty="0"/>
              <a:t>από 3)</a:t>
            </a:r>
            <a:endParaRPr lang="en-US" dirty="0"/>
          </a:p>
        </p:txBody>
      </p:sp>
      <p:pic>
        <p:nvPicPr>
          <p:cNvPr id="8" name="Picture 4" descr="Εικόνα, εφαρμογή παιχνιδιού, τάβλι."/>
          <p:cNvPicPr>
            <a:picLocks noChangeAspect="1" noChangeArrowheads="1"/>
          </p:cNvPicPr>
          <p:nvPr/>
        </p:nvPicPr>
        <p:blipFill>
          <a:blip r:embed="rId4" cstate="print"/>
          <a:srcRect/>
          <a:stretch>
            <a:fillRect/>
          </a:stretch>
        </p:blipFill>
        <p:spPr bwMode="auto">
          <a:xfrm>
            <a:off x="1711184" y="1484784"/>
            <a:ext cx="6101176" cy="4536504"/>
          </a:xfrm>
          <a:prstGeom prst="rect">
            <a:avLst/>
          </a:prstGeom>
          <a:noFill/>
        </p:spPr>
      </p:pic>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22</a:t>
            </a:fld>
            <a:endParaRPr lang="el-GR" dirty="0"/>
          </a:p>
        </p:txBody>
      </p:sp>
    </p:spTree>
    <p:custDataLst>
      <p:tags r:id="rId1"/>
    </p:custDataLst>
    <p:extLst>
      <p:ext uri="{BB962C8B-B14F-4D97-AF65-F5344CB8AC3E}">
        <p14:creationId xmlns:p14="http://schemas.microsoft.com/office/powerpoint/2010/main" val="39769565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95536" y="8285"/>
            <a:ext cx="8424936" cy="1260475"/>
          </a:xfrm>
        </p:spPr>
        <p:txBody>
          <a:bodyPr>
            <a:noAutofit/>
          </a:bodyPr>
          <a:lstStyle/>
          <a:p>
            <a:r>
              <a:rPr lang="el-GR" dirty="0"/>
              <a:t>Προγράμματα Παιχνιδιών</a:t>
            </a:r>
            <a:br>
              <a:rPr lang="el-GR" dirty="0"/>
            </a:br>
            <a:r>
              <a:rPr lang="el-GR" dirty="0" smtClean="0"/>
              <a:t>(3 </a:t>
            </a:r>
            <a:r>
              <a:rPr lang="el-GR" dirty="0"/>
              <a:t>από 3)</a:t>
            </a:r>
          </a:p>
        </p:txBody>
      </p:sp>
      <p:pic>
        <p:nvPicPr>
          <p:cNvPr id="8" name="Picture 2" descr="Εικόνα 1, πρόγραμμα παιχνιδιών, racing game."/>
          <p:cNvPicPr>
            <a:picLocks noChangeAspect="1" noChangeArrowheads="1"/>
          </p:cNvPicPr>
          <p:nvPr/>
        </p:nvPicPr>
        <p:blipFill>
          <a:blip r:embed="rId3" cstate="print"/>
          <a:srcRect/>
          <a:stretch>
            <a:fillRect/>
          </a:stretch>
        </p:blipFill>
        <p:spPr bwMode="auto">
          <a:xfrm>
            <a:off x="720080" y="2420888"/>
            <a:ext cx="3419872" cy="2561605"/>
          </a:xfrm>
          <a:prstGeom prst="rect">
            <a:avLst/>
          </a:prstGeom>
          <a:noFill/>
        </p:spPr>
      </p:pic>
      <p:pic>
        <p:nvPicPr>
          <p:cNvPr id="9" name="Picture 4" descr="Εικόνα 2, πρόγραμμα παιχνιδιού adventure game."/>
          <p:cNvPicPr>
            <a:picLocks noChangeAspect="1" noChangeArrowheads="1"/>
          </p:cNvPicPr>
          <p:nvPr/>
        </p:nvPicPr>
        <p:blipFill>
          <a:blip r:embed="rId4" cstate="print"/>
          <a:srcRect/>
          <a:stretch>
            <a:fillRect/>
          </a:stretch>
        </p:blipFill>
        <p:spPr bwMode="auto">
          <a:xfrm>
            <a:off x="4427984" y="2564904"/>
            <a:ext cx="3960440" cy="2227747"/>
          </a:xfrm>
          <a:prstGeom prst="rect">
            <a:avLst/>
          </a:prstGeom>
          <a:noFill/>
        </p:spPr>
      </p:pic>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23</a:t>
            </a:fld>
            <a:endParaRPr lang="el-GR" dirty="0"/>
          </a:p>
        </p:txBody>
      </p:sp>
    </p:spTree>
    <p:custDataLst>
      <p:tags r:id="rId1"/>
    </p:custDataLst>
    <p:extLst>
      <p:ext uri="{BB962C8B-B14F-4D97-AF65-F5344CB8AC3E}">
        <p14:creationId xmlns:p14="http://schemas.microsoft.com/office/powerpoint/2010/main" val="14414225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1143000"/>
          </a:xfrm>
        </p:spPr>
        <p:txBody>
          <a:bodyPr>
            <a:normAutofit fontScale="90000"/>
          </a:bodyPr>
          <a:lstStyle/>
          <a:p>
            <a:r>
              <a:rPr lang="el-GR" dirty="0"/>
              <a:t>Εφαρμογές </a:t>
            </a:r>
            <a:r>
              <a:rPr lang="el-GR" dirty="0" smtClean="0"/>
              <a:t>Παρουσιάσεων</a:t>
            </a:r>
            <a:br>
              <a:rPr lang="el-GR" dirty="0" smtClean="0"/>
            </a:br>
            <a:r>
              <a:rPr lang="el-GR" dirty="0" smtClean="0"/>
              <a:t>(1 από 3)</a:t>
            </a:r>
            <a:endParaRPr lang="el-GR" dirty="0"/>
          </a:p>
        </p:txBody>
      </p:sp>
      <p:sp>
        <p:nvSpPr>
          <p:cNvPr id="4" name="Ορθογώνιο 3"/>
          <p:cNvSpPr/>
          <p:nvPr>
            <p:custDataLst>
              <p:tags r:id="rId2"/>
            </p:custDataLst>
          </p:nvPr>
        </p:nvSpPr>
        <p:spPr>
          <a:xfrm>
            <a:off x="467545" y="2060848"/>
            <a:ext cx="8208912" cy="3046988"/>
          </a:xfrm>
          <a:prstGeom prst="rect">
            <a:avLst/>
          </a:prstGeom>
        </p:spPr>
        <p:txBody>
          <a:bodyPr wrap="square">
            <a:spAutoFit/>
          </a:bodyPr>
          <a:lstStyle/>
          <a:p>
            <a:pPr marL="342900" indent="-342900">
              <a:buFont typeface="Wingdings" panose="05000000000000000000" pitchFamily="2" charset="2"/>
              <a:buChar char="§"/>
            </a:pPr>
            <a:r>
              <a:rPr lang="el-GR" sz="2400" dirty="0"/>
              <a:t>Με τα προγράμματα αυτά μπορούμε να δημιουργούμε γρήγορα και εύκολα εντυπωσιακές παρουσιάσεις.</a:t>
            </a:r>
          </a:p>
          <a:p>
            <a:pPr marL="342900" indent="-342900">
              <a:buFont typeface="Wingdings" panose="05000000000000000000" pitchFamily="2" charset="2"/>
              <a:buChar char="§"/>
            </a:pPr>
            <a:endParaRPr lang="el-GR" sz="2400" dirty="0" smtClean="0"/>
          </a:p>
          <a:p>
            <a:pPr marL="342900" indent="-342900">
              <a:buFont typeface="Wingdings" panose="05000000000000000000" pitchFamily="2" charset="2"/>
              <a:buChar char="§"/>
            </a:pPr>
            <a:r>
              <a:rPr lang="el-GR" sz="2400" dirty="0" smtClean="0"/>
              <a:t>Μπορούμε </a:t>
            </a:r>
            <a:r>
              <a:rPr lang="el-GR" sz="2400" dirty="0"/>
              <a:t>να χρησιμοποιήσουμε εκτός από κείμενο και γραφικά, ήχο , βίντεο και κίνηση. </a:t>
            </a:r>
            <a:endParaRPr lang="el-GR" sz="2400" dirty="0" smtClean="0"/>
          </a:p>
          <a:p>
            <a:pPr marL="342900" indent="-342900">
              <a:buFont typeface="Wingdings" panose="05000000000000000000" pitchFamily="2" charset="2"/>
              <a:buChar char="§"/>
            </a:pPr>
            <a:endParaRPr lang="el-GR" sz="2400" dirty="0"/>
          </a:p>
          <a:p>
            <a:pPr marL="342900" indent="-342900">
              <a:buFont typeface="Wingdings" panose="05000000000000000000" pitchFamily="2" charset="2"/>
              <a:buChar char="§"/>
            </a:pPr>
            <a:r>
              <a:rPr lang="el-GR" sz="2400" dirty="0"/>
              <a:t>Τις διαφάνειες μπορούμε να τις παρουσιάσουμε στον υπολογιστή ή με προβολέα σε οθόνη </a:t>
            </a:r>
            <a:r>
              <a:rPr lang="el-GR" sz="2400" dirty="0" smtClean="0"/>
              <a:t>προβολής. </a:t>
            </a:r>
            <a:endParaRPr 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a:t>
            </a:r>
            <a:endParaRPr lang="en-US" sz="1400" dirty="0"/>
          </a:p>
        </p:txBody>
      </p:sp>
      <p:sp>
        <p:nvSpPr>
          <p:cNvPr id="3" name="Θέση αριθμού διαφάνειας 2" descr="."/>
          <p:cNvSpPr>
            <a:spLocks noGrp="1"/>
          </p:cNvSpPr>
          <p:nvPr>
            <p:ph type="sldNum" sz="quarter" idx="12"/>
          </p:nvPr>
        </p:nvSpPr>
        <p:spPr/>
        <p:txBody>
          <a:bodyPr/>
          <a:lstStyle/>
          <a:p>
            <a:fld id="{53C4726A-630D-4CB4-B088-BAB00F4188E9}" type="slidenum">
              <a:rPr lang="el-GR" smtClean="0"/>
              <a:t>24</a:t>
            </a:fld>
            <a:endParaRPr lang="el-GR" dirty="0"/>
          </a:p>
        </p:txBody>
      </p:sp>
    </p:spTree>
    <p:custDataLst>
      <p:tags r:id="rId1"/>
    </p:custDataLst>
    <p:extLst>
      <p:ext uri="{BB962C8B-B14F-4D97-AF65-F5344CB8AC3E}">
        <p14:creationId xmlns:p14="http://schemas.microsoft.com/office/powerpoint/2010/main" val="9214746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496" y="80293"/>
            <a:ext cx="9072563" cy="1260475"/>
          </a:xfrm>
        </p:spPr>
        <p:txBody>
          <a:bodyPr>
            <a:noAutofit/>
          </a:bodyPr>
          <a:lstStyle/>
          <a:p>
            <a:r>
              <a:rPr lang="el-GR" dirty="0"/>
              <a:t>Εφαρμογές Παρουσιάσεων</a:t>
            </a:r>
            <a:br>
              <a:rPr lang="el-GR" dirty="0"/>
            </a:br>
            <a:r>
              <a:rPr lang="el-GR" dirty="0" smtClean="0"/>
              <a:t>(2 </a:t>
            </a:r>
            <a:r>
              <a:rPr lang="el-GR" dirty="0"/>
              <a:t>από 3)</a:t>
            </a:r>
          </a:p>
        </p:txBody>
      </p:sp>
      <p:pic>
        <p:nvPicPr>
          <p:cNvPr id="9" name="Picture 4" descr="Εικόνα, Εφαρμογή Παρουσιάσεων Microsoft Office PowerPoint."/>
          <p:cNvPicPr>
            <a:picLocks noChangeAspect="1" noChangeArrowheads="1"/>
          </p:cNvPicPr>
          <p:nvPr/>
        </p:nvPicPr>
        <p:blipFill>
          <a:blip r:embed="rId3" cstate="print"/>
          <a:srcRect/>
          <a:stretch>
            <a:fillRect/>
          </a:stretch>
        </p:blipFill>
        <p:spPr bwMode="auto">
          <a:xfrm>
            <a:off x="971600" y="1509141"/>
            <a:ext cx="2466975" cy="1847851"/>
          </a:xfrm>
          <a:prstGeom prst="rect">
            <a:avLst/>
          </a:prstGeom>
          <a:noFill/>
        </p:spPr>
      </p:pic>
      <p:pic>
        <p:nvPicPr>
          <p:cNvPr id="6" name="Picture 2" descr="."/>
          <p:cNvPicPr>
            <a:picLocks noChangeAspect="1" noChangeArrowheads="1"/>
          </p:cNvPicPr>
          <p:nvPr/>
        </p:nvPicPr>
        <p:blipFill>
          <a:blip r:embed="rId4" cstate="print"/>
          <a:srcRect/>
          <a:stretch>
            <a:fillRect/>
          </a:stretch>
        </p:blipFill>
        <p:spPr bwMode="auto">
          <a:xfrm>
            <a:off x="899592" y="3007470"/>
            <a:ext cx="7380312" cy="3373858"/>
          </a:xfrm>
          <a:prstGeom prst="rect">
            <a:avLst/>
          </a:prstGeom>
          <a:noFill/>
        </p:spPr>
      </p:pic>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25</a:t>
            </a:fld>
            <a:endParaRPr lang="el-GR" dirty="0"/>
          </a:p>
        </p:txBody>
      </p:sp>
    </p:spTree>
    <p:custDataLst>
      <p:tags r:id="rId1"/>
    </p:custDataLst>
    <p:extLst>
      <p:ext uri="{BB962C8B-B14F-4D97-AF65-F5344CB8AC3E}">
        <p14:creationId xmlns:p14="http://schemas.microsoft.com/office/powerpoint/2010/main" val="20921684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44624"/>
            <a:ext cx="8280920"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Εφαρμογές Παρουσιάσεων</a:t>
            </a:r>
            <a:br>
              <a:rPr lang="el-GR" dirty="0"/>
            </a:br>
            <a:r>
              <a:rPr lang="el-GR" dirty="0" smtClean="0"/>
              <a:t>(3 </a:t>
            </a:r>
            <a:r>
              <a:rPr lang="el-GR" dirty="0"/>
              <a:t>από 3)</a:t>
            </a:r>
          </a:p>
        </p:txBody>
      </p:sp>
      <p:pic>
        <p:nvPicPr>
          <p:cNvPr id="8" name="Picture 2" descr="Εικόνα, Εφαρμογή Παρουσιάσεων Create Free Presentation Online."/>
          <p:cNvPicPr>
            <a:picLocks noChangeAspect="1" noChangeArrowheads="1"/>
          </p:cNvPicPr>
          <p:nvPr/>
        </p:nvPicPr>
        <p:blipFill>
          <a:blip r:embed="rId3" cstate="print"/>
          <a:srcRect/>
          <a:stretch>
            <a:fillRect/>
          </a:stretch>
        </p:blipFill>
        <p:spPr bwMode="auto">
          <a:xfrm>
            <a:off x="467544" y="1585426"/>
            <a:ext cx="8208912" cy="4387966"/>
          </a:xfrm>
          <a:prstGeom prst="rect">
            <a:avLst/>
          </a:prstGeom>
          <a:noFill/>
        </p:spPr>
      </p:pic>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26</a:t>
            </a:fld>
            <a:endParaRPr lang="el-GR" dirty="0"/>
          </a:p>
        </p:txBody>
      </p:sp>
    </p:spTree>
    <p:custDataLst>
      <p:tags r:id="rId1"/>
    </p:custDataLst>
    <p:extLst>
      <p:ext uri="{BB962C8B-B14F-4D97-AF65-F5344CB8AC3E}">
        <p14:creationId xmlns:p14="http://schemas.microsoft.com/office/powerpoint/2010/main" val="40391877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44624"/>
            <a:ext cx="8280920"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Εφαρμογές Σχεδίασης και Επεξεργασίας </a:t>
            </a:r>
            <a:r>
              <a:rPr lang="el-GR" sz="4000" dirty="0" smtClean="0"/>
              <a:t>Εικόνας (1 από 3)</a:t>
            </a:r>
            <a:endParaRPr lang="el-GR" sz="4000" dirty="0"/>
          </a:p>
        </p:txBody>
      </p:sp>
      <p:sp>
        <p:nvSpPr>
          <p:cNvPr id="6" name="Rectangle 4"/>
          <p:cNvSpPr txBox="1">
            <a:spLocks noChangeArrowheads="1"/>
          </p:cNvSpPr>
          <p:nvPr/>
        </p:nvSpPr>
        <p:spPr>
          <a:xfrm>
            <a:off x="467545" y="2564904"/>
            <a:ext cx="8280920" cy="1872208"/>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800" dirty="0"/>
              <a:t>Τα προγράμματα αυτής της κατηγορίας μας παρέχουν ένα μεγάλο πλήθος εργαλείων και φίλτρων , με τα οποία μπορούμε εύκολα να δημιουργήσουμε σχέδια ή να τροποποιήσουμε </a:t>
            </a:r>
            <a:r>
              <a:rPr lang="el-GR" sz="2800" dirty="0" smtClean="0"/>
              <a:t>εικόνες. </a:t>
            </a:r>
            <a:endParaRPr lang="el-GR" sz="28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27</a:t>
            </a:fld>
            <a:endParaRPr lang="el-GR" dirty="0"/>
          </a:p>
        </p:txBody>
      </p:sp>
    </p:spTree>
    <p:custDataLst>
      <p:tags r:id="rId1"/>
    </p:custDataLst>
    <p:extLst>
      <p:ext uri="{BB962C8B-B14F-4D97-AF65-F5344CB8AC3E}">
        <p14:creationId xmlns:p14="http://schemas.microsoft.com/office/powerpoint/2010/main" val="15364397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44624"/>
            <a:ext cx="8280920"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Εφαρμογές Σχεδίασης και Επεξεργασίας Εικόνας </a:t>
            </a:r>
            <a:r>
              <a:rPr lang="el-GR" sz="4000" dirty="0" smtClean="0"/>
              <a:t>(2 </a:t>
            </a:r>
            <a:r>
              <a:rPr lang="el-GR" sz="4000" dirty="0"/>
              <a:t>από 3)</a:t>
            </a:r>
          </a:p>
        </p:txBody>
      </p:sp>
      <p:pic>
        <p:nvPicPr>
          <p:cNvPr id="8" name="Picture 2" descr="Εικόνα, Εφαρμογή Σχεδίασης και Επεξεργασίας Εικόνας Point.NET version τρία κόμμα πέντε."/>
          <p:cNvPicPr>
            <a:picLocks noChangeAspect="1" noChangeArrowheads="1"/>
          </p:cNvPicPr>
          <p:nvPr/>
        </p:nvPicPr>
        <p:blipFill>
          <a:blip r:embed="rId3" cstate="print"/>
          <a:srcRect/>
          <a:stretch>
            <a:fillRect/>
          </a:stretch>
        </p:blipFill>
        <p:spPr bwMode="auto">
          <a:xfrm>
            <a:off x="517798" y="1340768"/>
            <a:ext cx="8086650" cy="4995299"/>
          </a:xfrm>
          <a:prstGeom prst="rect">
            <a:avLst/>
          </a:prstGeom>
          <a:noFill/>
        </p:spPr>
      </p:pic>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28</a:t>
            </a:fld>
            <a:endParaRPr lang="el-GR" dirty="0"/>
          </a:p>
        </p:txBody>
      </p:sp>
    </p:spTree>
    <p:custDataLst>
      <p:tags r:id="rId1"/>
    </p:custDataLst>
    <p:extLst>
      <p:ext uri="{BB962C8B-B14F-4D97-AF65-F5344CB8AC3E}">
        <p14:creationId xmlns:p14="http://schemas.microsoft.com/office/powerpoint/2010/main" val="15364397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44624"/>
            <a:ext cx="8280920"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Εφαρμογές Σχεδίασης και Επεξεργασίας Εικόνας </a:t>
            </a:r>
            <a:r>
              <a:rPr lang="el-GR" sz="4000" dirty="0" smtClean="0"/>
              <a:t>(3 </a:t>
            </a:r>
            <a:r>
              <a:rPr lang="el-GR" sz="4000" dirty="0"/>
              <a:t>από 3)</a:t>
            </a:r>
          </a:p>
        </p:txBody>
      </p:sp>
      <p:pic>
        <p:nvPicPr>
          <p:cNvPr id="8" name="Picture 4" descr="Εικόνα, Εφαρμογή Σχεδίασης και Επεξεργασίας Εικόνας Adobe Photoshop."/>
          <p:cNvPicPr>
            <a:picLocks noChangeAspect="1" noChangeArrowheads="1"/>
          </p:cNvPicPr>
          <p:nvPr/>
        </p:nvPicPr>
        <p:blipFill>
          <a:blip r:embed="rId3" cstate="print"/>
          <a:srcRect/>
          <a:stretch>
            <a:fillRect/>
          </a:stretch>
        </p:blipFill>
        <p:spPr bwMode="auto">
          <a:xfrm>
            <a:off x="1331640" y="1332128"/>
            <a:ext cx="6480719" cy="4977192"/>
          </a:xfrm>
          <a:prstGeom prst="rect">
            <a:avLst/>
          </a:prstGeom>
          <a:noFill/>
        </p:spPr>
      </p:pic>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29</a:t>
            </a:fld>
            <a:endParaRPr lang="el-GR" dirty="0"/>
          </a:p>
        </p:txBody>
      </p:sp>
    </p:spTree>
    <p:custDataLst>
      <p:tags r:id="rId1"/>
    </p:custDataLst>
    <p:extLst>
      <p:ext uri="{BB962C8B-B14F-4D97-AF65-F5344CB8AC3E}">
        <p14:creationId xmlns:p14="http://schemas.microsoft.com/office/powerpoint/2010/main" val="1536439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4"/>
          </p:cNvPr>
          <p:cNvPicPr>
            <a:picLocks noChangeAspect="1" noChangeArrowheads="1"/>
          </p:cNvPicPr>
          <p:nvPr/>
        </p:nvPicPr>
        <p:blipFill>
          <a:blip r:embed="rId5"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44624"/>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Εφαρμογές Διαδικτύου</a:t>
            </a:r>
          </a:p>
        </p:txBody>
      </p:sp>
      <p:sp>
        <p:nvSpPr>
          <p:cNvPr id="6" name="Rectangle 4" descr="Σε αυτή την κατηγορία μπορούμε να κατατάξουμε τα προγράμματα περιήγησης ιστοσελίδων (web browsers) και ηλεκτρονικού ταχυδρομείου.&#10;&#10;"/>
          <p:cNvSpPr txBox="1">
            <a:spLocks noChangeArrowheads="1"/>
          </p:cNvSpPr>
          <p:nvPr/>
        </p:nvSpPr>
        <p:spPr>
          <a:xfrm>
            <a:off x="467545" y="2492896"/>
            <a:ext cx="8280920" cy="1368152"/>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800" dirty="0"/>
              <a:t>Σε αυτή την κατηγορία μπορούμε να κατατάξουμε τα προγράμματα περιήγησης ιστοσελίδων (</a:t>
            </a:r>
            <a:r>
              <a:rPr lang="en-US" sz="2800" dirty="0"/>
              <a:t>web browsers) </a:t>
            </a:r>
            <a:r>
              <a:rPr lang="el-GR" sz="2800" dirty="0"/>
              <a:t>και ηλεκτρονικού </a:t>
            </a:r>
            <a:r>
              <a:rPr lang="el-GR" sz="2800" dirty="0" smtClean="0"/>
              <a:t>ταχυδρομείου.</a:t>
            </a:r>
            <a:endParaRPr lang="el-GR" sz="2800" dirty="0"/>
          </a:p>
          <a:p>
            <a:pPr marL="0" indent="0">
              <a:buNone/>
            </a:pPr>
            <a:endParaRPr lang="el-GR" sz="28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30</a:t>
            </a:fld>
            <a:endParaRPr lang="el-GR" dirty="0"/>
          </a:p>
        </p:txBody>
      </p:sp>
    </p:spTree>
    <p:custDataLst>
      <p:tags r:id="rId1"/>
    </p:custDataLst>
    <p:extLst>
      <p:ext uri="{BB962C8B-B14F-4D97-AF65-F5344CB8AC3E}">
        <p14:creationId xmlns:p14="http://schemas.microsoft.com/office/powerpoint/2010/main" val="15364397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35941" y="44624"/>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n-US" dirty="0" err="1" smtClean="0"/>
              <a:t>Βrowsers</a:t>
            </a:r>
            <a:r>
              <a:rPr lang="el-GR" dirty="0" smtClean="0"/>
              <a:t> (1 από 2)</a:t>
            </a:r>
            <a:endParaRPr lang="el-GR" dirty="0"/>
          </a:p>
        </p:txBody>
      </p:sp>
      <p:sp>
        <p:nvSpPr>
          <p:cNvPr id="6" name="Rectangle 4" descr="Οι περισσότερο χρησιμοποιούμενοι browsers είναι οι:&#10;Windows Internet Explorer,&#10;Mozilla Firefox,&#10;Apple Safari,&#10;Netscape Navigator,&#10;Opera,&#10;Pandora,&#10;Google Chrome.&#10;"/>
          <p:cNvSpPr txBox="1">
            <a:spLocks noChangeArrowheads="1"/>
          </p:cNvSpPr>
          <p:nvPr/>
        </p:nvSpPr>
        <p:spPr>
          <a:xfrm>
            <a:off x="467545" y="1484784"/>
            <a:ext cx="8280920" cy="4248472"/>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400" dirty="0"/>
              <a:t>Οι περισσότερο χρησιμοποιούμενοι </a:t>
            </a:r>
            <a:r>
              <a:rPr lang="en-US" sz="2400" dirty="0"/>
              <a:t>browsers </a:t>
            </a:r>
            <a:r>
              <a:rPr lang="el-GR" sz="2400" dirty="0"/>
              <a:t>είναι οι:</a:t>
            </a:r>
          </a:p>
          <a:p>
            <a:pPr lvl="1"/>
            <a:r>
              <a:rPr lang="en-US" sz="2400" dirty="0"/>
              <a:t>Windows Internet </a:t>
            </a:r>
            <a:r>
              <a:rPr lang="en-US" sz="2400" dirty="0" smtClean="0"/>
              <a:t>Explorer</a:t>
            </a:r>
            <a:r>
              <a:rPr lang="el-GR" sz="2400" dirty="0" smtClean="0"/>
              <a:t>,</a:t>
            </a:r>
            <a:endParaRPr lang="en-US" sz="2400" dirty="0"/>
          </a:p>
          <a:p>
            <a:pPr lvl="1"/>
            <a:r>
              <a:rPr lang="en-US" sz="2400" dirty="0"/>
              <a:t>Mozilla </a:t>
            </a:r>
            <a:r>
              <a:rPr lang="en-US" sz="2400" dirty="0" smtClean="0"/>
              <a:t>Firefox</a:t>
            </a:r>
            <a:r>
              <a:rPr lang="el-GR" sz="2400" dirty="0" smtClean="0"/>
              <a:t>,</a:t>
            </a:r>
            <a:endParaRPr lang="en-US" sz="2400" dirty="0"/>
          </a:p>
          <a:p>
            <a:pPr lvl="1"/>
            <a:r>
              <a:rPr lang="en-US" sz="2400" dirty="0"/>
              <a:t>Apple </a:t>
            </a:r>
            <a:r>
              <a:rPr lang="en-US" sz="2400" dirty="0" smtClean="0"/>
              <a:t>Safari</a:t>
            </a:r>
            <a:r>
              <a:rPr lang="el-GR" sz="2400" dirty="0" smtClean="0"/>
              <a:t>,</a:t>
            </a:r>
            <a:endParaRPr lang="en-US" sz="2400" dirty="0"/>
          </a:p>
          <a:p>
            <a:pPr lvl="1"/>
            <a:r>
              <a:rPr lang="en-US" sz="2400" dirty="0"/>
              <a:t>Netscape </a:t>
            </a:r>
            <a:r>
              <a:rPr lang="en-US" sz="2400" dirty="0" smtClean="0"/>
              <a:t>Navigator</a:t>
            </a:r>
            <a:r>
              <a:rPr lang="el-GR" sz="2400" dirty="0" smtClean="0"/>
              <a:t>,</a:t>
            </a:r>
            <a:endParaRPr lang="en-US" sz="2400" dirty="0"/>
          </a:p>
          <a:p>
            <a:pPr lvl="1"/>
            <a:r>
              <a:rPr lang="en-US" sz="2400" dirty="0" smtClean="0"/>
              <a:t>Opera</a:t>
            </a:r>
            <a:r>
              <a:rPr lang="el-GR" sz="2400" dirty="0" smtClean="0"/>
              <a:t>,</a:t>
            </a:r>
            <a:endParaRPr lang="en-US" sz="2400" dirty="0"/>
          </a:p>
          <a:p>
            <a:pPr lvl="1"/>
            <a:r>
              <a:rPr lang="en-US" sz="2400" dirty="0" smtClean="0"/>
              <a:t>Pandora</a:t>
            </a:r>
            <a:r>
              <a:rPr lang="el-GR" sz="2400" dirty="0" smtClean="0"/>
              <a:t>,</a:t>
            </a:r>
            <a:endParaRPr lang="en-US" sz="2400" dirty="0"/>
          </a:p>
          <a:p>
            <a:pPr lvl="1"/>
            <a:r>
              <a:rPr lang="en-US" sz="2400" dirty="0"/>
              <a:t>Google </a:t>
            </a:r>
            <a:r>
              <a:rPr lang="en-US" sz="2400" dirty="0" smtClean="0"/>
              <a:t>Chrome</a:t>
            </a:r>
            <a:r>
              <a:rPr lang="el-GR" sz="2400" dirty="0" smtClean="0"/>
              <a:t>.</a:t>
            </a:r>
            <a:endParaRPr lang="en-US" sz="2400" dirty="0"/>
          </a:p>
        </p:txBody>
      </p:sp>
      <p:pic>
        <p:nvPicPr>
          <p:cNvPr id="8" name="Picture 2" descr="Εικόνα, τα λογότυπα των παρακάτω browsers.&#10;Windows Internet Explorer,&#10;Mozilla Firefox,&#10;Apple Safari,&#10;Opera,&#10;Google Chrome.&#10;"/>
          <p:cNvPicPr>
            <a:picLocks noChangeAspect="1" noChangeArrowheads="1"/>
          </p:cNvPicPr>
          <p:nvPr/>
        </p:nvPicPr>
        <p:blipFill>
          <a:blip r:embed="rId4" cstate="print"/>
          <a:srcRect/>
          <a:stretch>
            <a:fillRect/>
          </a:stretch>
        </p:blipFill>
        <p:spPr bwMode="auto">
          <a:xfrm>
            <a:off x="5220072" y="2492896"/>
            <a:ext cx="2952328" cy="2952328"/>
          </a:xfrm>
          <a:prstGeom prst="rect">
            <a:avLst/>
          </a:prstGeom>
          <a:noFill/>
        </p:spPr>
      </p:pic>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31</a:t>
            </a:fld>
            <a:endParaRPr lang="el-GR" dirty="0"/>
          </a:p>
        </p:txBody>
      </p:sp>
    </p:spTree>
    <p:custDataLst>
      <p:tags r:id="rId1"/>
    </p:custDataLst>
    <p:extLst>
      <p:ext uri="{BB962C8B-B14F-4D97-AF65-F5344CB8AC3E}">
        <p14:creationId xmlns:p14="http://schemas.microsoft.com/office/powerpoint/2010/main" val="15364397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35941" y="44624"/>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n-US" dirty="0" err="1"/>
              <a:t>Βrowsers</a:t>
            </a:r>
            <a:r>
              <a:rPr lang="el-GR" dirty="0"/>
              <a:t> </a:t>
            </a:r>
            <a:r>
              <a:rPr lang="el-GR" dirty="0" smtClean="0"/>
              <a:t>(2 </a:t>
            </a:r>
            <a:r>
              <a:rPr lang="el-GR" dirty="0"/>
              <a:t>από 2)</a:t>
            </a:r>
          </a:p>
        </p:txBody>
      </p:sp>
      <p:sp>
        <p:nvSpPr>
          <p:cNvPr id="6" name="Rectangle 4" descr="Άλλοι φυλλομετρητές, σε φθίνουσα σειρά χρήσης (κατά τον Αύγουστο 2006), είναι:&#10;Maxthon,&#10;Avant,&#10;Smart Bro,&#10;Slim Browser,&#10;Arena,&#10;iBrowse.&#10;"/>
          <p:cNvSpPr txBox="1">
            <a:spLocks noChangeArrowheads="1"/>
          </p:cNvSpPr>
          <p:nvPr/>
        </p:nvSpPr>
        <p:spPr>
          <a:xfrm>
            <a:off x="467545" y="1772816"/>
            <a:ext cx="8280920" cy="3852018"/>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400" dirty="0"/>
              <a:t>Άλλοι </a:t>
            </a:r>
            <a:r>
              <a:rPr lang="el-GR" sz="2400" dirty="0" err="1"/>
              <a:t>φυλλομετρητές</a:t>
            </a:r>
            <a:r>
              <a:rPr lang="el-GR" sz="2400" dirty="0"/>
              <a:t>, σε φθίνουσα σειρά χρήσης (κατά τον Αύγουστο 2006</a:t>
            </a:r>
            <a:r>
              <a:rPr lang="el-GR" sz="2400" dirty="0" smtClean="0"/>
              <a:t>), </a:t>
            </a:r>
            <a:r>
              <a:rPr lang="el-GR" sz="2400" dirty="0"/>
              <a:t>είναι:</a:t>
            </a:r>
          </a:p>
          <a:p>
            <a:pPr lvl="1"/>
            <a:r>
              <a:rPr lang="en-US" sz="2400" dirty="0" err="1" smtClean="0"/>
              <a:t>Maxthon</a:t>
            </a:r>
            <a:r>
              <a:rPr lang="el-GR" sz="2400" dirty="0" smtClean="0"/>
              <a:t>,</a:t>
            </a:r>
            <a:endParaRPr lang="en-US" sz="2400" dirty="0"/>
          </a:p>
          <a:p>
            <a:pPr lvl="1"/>
            <a:r>
              <a:rPr lang="en-US" sz="2400" dirty="0" smtClean="0"/>
              <a:t>Avant</a:t>
            </a:r>
            <a:r>
              <a:rPr lang="el-GR" sz="2400" dirty="0" smtClean="0"/>
              <a:t>,</a:t>
            </a:r>
            <a:endParaRPr lang="en-US" sz="2400" dirty="0"/>
          </a:p>
          <a:p>
            <a:pPr lvl="1"/>
            <a:r>
              <a:rPr lang="en-US" sz="2400" dirty="0"/>
              <a:t>Smart </a:t>
            </a:r>
            <a:r>
              <a:rPr lang="en-US" sz="2400" dirty="0" smtClean="0"/>
              <a:t>Bro</a:t>
            </a:r>
            <a:r>
              <a:rPr lang="el-GR" sz="2400" dirty="0" smtClean="0"/>
              <a:t>,</a:t>
            </a:r>
            <a:endParaRPr lang="en-US" sz="2400" dirty="0"/>
          </a:p>
          <a:p>
            <a:pPr lvl="1"/>
            <a:r>
              <a:rPr lang="en-US" sz="2400" dirty="0"/>
              <a:t>Slim </a:t>
            </a:r>
            <a:r>
              <a:rPr lang="en-US" sz="2400" dirty="0" smtClean="0"/>
              <a:t>Browser</a:t>
            </a:r>
            <a:r>
              <a:rPr lang="el-GR" sz="2400" dirty="0" smtClean="0"/>
              <a:t>,</a:t>
            </a:r>
            <a:endParaRPr lang="en-US" sz="2400" dirty="0"/>
          </a:p>
          <a:p>
            <a:pPr lvl="1"/>
            <a:r>
              <a:rPr lang="en-US" sz="2400" dirty="0" smtClean="0"/>
              <a:t>Arena</a:t>
            </a:r>
            <a:r>
              <a:rPr lang="el-GR" sz="2400" dirty="0" smtClean="0"/>
              <a:t>,</a:t>
            </a:r>
            <a:endParaRPr lang="en-US" sz="2400" dirty="0"/>
          </a:p>
          <a:p>
            <a:pPr lvl="1"/>
            <a:r>
              <a:rPr lang="en-US" sz="2400" dirty="0" err="1" smtClean="0"/>
              <a:t>iBrowse</a:t>
            </a:r>
            <a:r>
              <a:rPr lang="el-GR" sz="2400" dirty="0" smtClean="0"/>
              <a:t>.</a:t>
            </a:r>
            <a:endParaRPr lang="en-US"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32</a:t>
            </a:fld>
            <a:endParaRPr lang="el-GR" dirty="0"/>
          </a:p>
        </p:txBody>
      </p:sp>
    </p:spTree>
    <p:custDataLst>
      <p:tags r:id="rId1"/>
    </p:custDataLst>
    <p:extLst>
      <p:ext uri="{BB962C8B-B14F-4D97-AF65-F5344CB8AC3E}">
        <p14:creationId xmlns:p14="http://schemas.microsoft.com/office/powerpoint/2010/main" val="15364397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44624"/>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Εφαρμογές Ειδικής Χρήσης</a:t>
            </a:r>
          </a:p>
        </p:txBody>
      </p:sp>
      <p:sp>
        <p:nvSpPr>
          <p:cNvPr id="6" name="Rectangle 4"/>
          <p:cNvSpPr txBox="1">
            <a:spLocks noChangeArrowheads="1"/>
          </p:cNvSpPr>
          <p:nvPr/>
        </p:nvSpPr>
        <p:spPr>
          <a:xfrm>
            <a:off x="467545" y="2564904"/>
            <a:ext cx="8280920" cy="1656184"/>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800" dirty="0"/>
              <a:t>Προγράμματα για λογιστική διαχείριση </a:t>
            </a:r>
            <a:r>
              <a:rPr lang="el-GR" sz="2800" dirty="0" smtClean="0"/>
              <a:t>αποθεμάτων</a:t>
            </a:r>
            <a:r>
              <a:rPr lang="en-US" sz="2800" dirty="0" smtClean="0"/>
              <a:t>,</a:t>
            </a:r>
            <a:endParaRPr lang="el-GR" sz="2800" dirty="0"/>
          </a:p>
          <a:p>
            <a:r>
              <a:rPr lang="el-GR" sz="2800" dirty="0"/>
              <a:t>Έλεγχο </a:t>
            </a:r>
            <a:r>
              <a:rPr lang="el-GR" sz="2800" dirty="0" smtClean="0"/>
              <a:t>παραγωγής</a:t>
            </a:r>
            <a:r>
              <a:rPr lang="en-US" sz="2800" dirty="0" smtClean="0"/>
              <a:t>,</a:t>
            </a:r>
            <a:r>
              <a:rPr lang="el-GR" sz="2800" dirty="0" smtClean="0"/>
              <a:t> </a:t>
            </a:r>
            <a:endParaRPr lang="el-GR" sz="2800" dirty="0"/>
          </a:p>
          <a:p>
            <a:r>
              <a:rPr lang="el-GR" sz="2800" dirty="0"/>
              <a:t>Μουσική </a:t>
            </a:r>
            <a:r>
              <a:rPr lang="el-GR" sz="2800" dirty="0" smtClean="0"/>
              <a:t>σύνθεση</a:t>
            </a:r>
            <a:r>
              <a:rPr lang="en-US" sz="2800" dirty="0" smtClean="0"/>
              <a:t>.</a:t>
            </a:r>
            <a:endParaRPr lang="el-GR" sz="28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33</a:t>
            </a:fld>
            <a:endParaRPr lang="el-GR" dirty="0"/>
          </a:p>
        </p:txBody>
      </p:sp>
    </p:spTree>
    <p:custDataLst>
      <p:tags r:id="rId1"/>
    </p:custDataLst>
    <p:extLst>
      <p:ext uri="{BB962C8B-B14F-4D97-AF65-F5344CB8AC3E}">
        <p14:creationId xmlns:p14="http://schemas.microsoft.com/office/powerpoint/2010/main" val="15364397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44624"/>
            <a:ext cx="8280920"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Εμπορικά και Λογιστικά Προγράμματα</a:t>
            </a:r>
          </a:p>
        </p:txBody>
      </p:sp>
      <p:sp>
        <p:nvSpPr>
          <p:cNvPr id="6" name="Rectangle 4" descr="ΕΜΠΟΡΙΚΑ ΚΑΙ ΛΟΓΙΣΤΙΚΑ ΠΡΟΓΡΑΜΜΑΤΑ ALTE:&#10;Atlantis II ERP,&#10;xLine ERP,&#10;ΚΕΦΑΛΑΙΟ 4,&#10;"/>
          <p:cNvSpPr txBox="1">
            <a:spLocks noChangeArrowheads="1"/>
          </p:cNvSpPr>
          <p:nvPr/>
        </p:nvSpPr>
        <p:spPr>
          <a:xfrm>
            <a:off x="467545" y="1484784"/>
            <a:ext cx="8280920" cy="1944216"/>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400" dirty="0"/>
              <a:t>ΕΜΠΟΡΙΚΑ ΚΑΙ ΛΟΓΙΣΤΙΚΑ ΠΡΟΓΡΑΜΜΑΤΑ </a:t>
            </a:r>
            <a:r>
              <a:rPr lang="el-GR" sz="2400" dirty="0" smtClean="0"/>
              <a:t>ALTE:</a:t>
            </a:r>
            <a:endParaRPr lang="el-GR" sz="2400" dirty="0"/>
          </a:p>
          <a:p>
            <a:r>
              <a:rPr lang="en-US" sz="2400" dirty="0"/>
              <a:t>Atlantis II </a:t>
            </a:r>
            <a:r>
              <a:rPr lang="en-US" sz="2400" dirty="0" smtClean="0"/>
              <a:t>ERP,</a:t>
            </a:r>
            <a:endParaRPr lang="el-GR" sz="2400" dirty="0"/>
          </a:p>
          <a:p>
            <a:r>
              <a:rPr lang="en-US" sz="2400" dirty="0" err="1"/>
              <a:t>xLine</a:t>
            </a:r>
            <a:r>
              <a:rPr lang="en-US" sz="2400" dirty="0"/>
              <a:t> </a:t>
            </a:r>
            <a:r>
              <a:rPr lang="en-US" sz="2400" dirty="0" smtClean="0"/>
              <a:t>ERP,</a:t>
            </a:r>
            <a:endParaRPr lang="el-GR" sz="2400" dirty="0"/>
          </a:p>
          <a:p>
            <a:r>
              <a:rPr lang="el-GR" sz="2400" dirty="0"/>
              <a:t>ΚΕΦΑΛΑΙΟ </a:t>
            </a:r>
            <a:r>
              <a:rPr lang="el-GR" sz="2400" dirty="0" smtClean="0"/>
              <a:t>4</a:t>
            </a:r>
            <a:r>
              <a:rPr lang="en-US" sz="2400" dirty="0" smtClean="0"/>
              <a:t>,</a:t>
            </a:r>
            <a:endParaRPr lang="el-GR" sz="2400" dirty="0"/>
          </a:p>
        </p:txBody>
      </p:sp>
      <p:pic>
        <p:nvPicPr>
          <p:cNvPr id="8" name="Picture 2" descr="Εικόνα, Το MuseScore είναι ένα ελεύθερο πρόγραμμα σύνθεσης και επεξεργασίας μουσικού κειμένου για Windows, MacOS και Linux, βασισμένο στην αρχή WYSIWYG που προσφέρει μία δωρεάν εναλλακτική λύση αντί των αντίστοιχων εμπορικών προγραμμάτων όπως παραδείγματος χάριν το Sibelius και το Finale."/>
          <p:cNvPicPr>
            <a:picLocks noChangeAspect="1" noChangeArrowheads="1"/>
          </p:cNvPicPr>
          <p:nvPr/>
        </p:nvPicPr>
        <p:blipFill>
          <a:blip r:embed="rId3" cstate="print"/>
          <a:srcRect/>
          <a:stretch>
            <a:fillRect/>
          </a:stretch>
        </p:blipFill>
        <p:spPr bwMode="auto">
          <a:xfrm>
            <a:off x="3419872" y="2636912"/>
            <a:ext cx="4639342" cy="3185915"/>
          </a:xfrm>
          <a:prstGeom prst="rect">
            <a:avLst/>
          </a:prstGeom>
          <a:noFill/>
        </p:spPr>
      </p:pic>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34</a:t>
            </a:fld>
            <a:endParaRPr lang="el-GR" dirty="0"/>
          </a:p>
        </p:txBody>
      </p:sp>
    </p:spTree>
    <p:custDataLst>
      <p:tags r:id="rId1"/>
    </p:custDataLst>
    <p:extLst>
      <p:ext uri="{BB962C8B-B14F-4D97-AF65-F5344CB8AC3E}">
        <p14:creationId xmlns:p14="http://schemas.microsoft.com/office/powerpoint/2010/main" val="15364397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44624"/>
            <a:ext cx="8280920"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Έλεγχος </a:t>
            </a:r>
            <a:r>
              <a:rPr lang="el-GR" dirty="0" smtClean="0"/>
              <a:t>Παραγωγής (1 από 2)</a:t>
            </a:r>
            <a:endParaRPr lang="el-GR" dirty="0"/>
          </a:p>
        </p:txBody>
      </p:sp>
      <p:sp>
        <p:nvSpPr>
          <p:cNvPr id="6" name="Rectangle 4"/>
          <p:cNvSpPr txBox="1">
            <a:spLocks noChangeArrowheads="1"/>
          </p:cNvSpPr>
          <p:nvPr/>
        </p:nvSpPr>
        <p:spPr>
          <a:xfrm>
            <a:off x="467545" y="1340768"/>
            <a:ext cx="8280920" cy="4608512"/>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400" dirty="0" err="1" smtClean="0"/>
              <a:t>Aυτοματοποιεί</a:t>
            </a:r>
            <a:r>
              <a:rPr lang="el-GR" sz="2400" dirty="0" smtClean="0"/>
              <a:t> πλήρως τις επιχειρησιακές διαδικασίες που αφορούν στην οικονομική διαχείριση, τον προγραμματισμό και έλεγχο παραγωγής, τη διαχείριση των προμηθειών και τη διαχείριση ποιότητας.</a:t>
            </a:r>
          </a:p>
          <a:p>
            <a:r>
              <a:rPr lang="el-GR" sz="2400" dirty="0" smtClean="0"/>
              <a:t>Οφέλη που προκύπτουν:</a:t>
            </a:r>
          </a:p>
          <a:p>
            <a:pPr lvl="1"/>
            <a:r>
              <a:rPr lang="el-GR" sz="2400" dirty="0" smtClean="0"/>
              <a:t>Διαχείριση εντολών παραγωγής,</a:t>
            </a:r>
          </a:p>
          <a:p>
            <a:pPr lvl="1"/>
            <a:r>
              <a:rPr lang="el-GR" sz="2400" dirty="0" smtClean="0"/>
              <a:t>Έλεγχος διαθέσιμου δυναμικού,</a:t>
            </a:r>
          </a:p>
          <a:p>
            <a:pPr lvl="1"/>
            <a:r>
              <a:rPr lang="el-GR" sz="2400" dirty="0" smtClean="0"/>
              <a:t>Διερεύνηση φόρτου (ανά Κέντρο Εργασίας / Μηχανής),</a:t>
            </a:r>
          </a:p>
          <a:p>
            <a:pPr lvl="1"/>
            <a:r>
              <a:rPr lang="el-GR" sz="2400" dirty="0" smtClean="0"/>
              <a:t>Προγραμματισμός με βάση την δυναμικότητα των μηχανών,</a:t>
            </a:r>
            <a:endParaRPr 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35</a:t>
            </a:fld>
            <a:endParaRPr lang="el-GR" dirty="0"/>
          </a:p>
        </p:txBody>
      </p:sp>
    </p:spTree>
    <p:custDataLst>
      <p:tags r:id="rId1"/>
    </p:custDataLst>
    <p:extLst>
      <p:ext uri="{BB962C8B-B14F-4D97-AF65-F5344CB8AC3E}">
        <p14:creationId xmlns:p14="http://schemas.microsoft.com/office/powerpoint/2010/main" val="15364397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44624"/>
            <a:ext cx="8280921"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Έλεγχος Παραγωγής </a:t>
            </a:r>
            <a:r>
              <a:rPr lang="el-GR" dirty="0" smtClean="0"/>
              <a:t>(2 </a:t>
            </a:r>
            <a:r>
              <a:rPr lang="el-GR" dirty="0"/>
              <a:t>από 2)</a:t>
            </a:r>
          </a:p>
        </p:txBody>
      </p:sp>
      <p:sp>
        <p:nvSpPr>
          <p:cNvPr id="6" name="Rectangle 4"/>
          <p:cNvSpPr txBox="1">
            <a:spLocks noChangeArrowheads="1"/>
          </p:cNvSpPr>
          <p:nvPr/>
        </p:nvSpPr>
        <p:spPr>
          <a:xfrm>
            <a:off x="467545" y="1844824"/>
            <a:ext cx="8280920" cy="360040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l-GR" sz="2400" dirty="0"/>
              <a:t>Διαδικασίες αντίδρασης σε εμφανιζόμενο φόρτο </a:t>
            </a:r>
            <a:r>
              <a:rPr lang="el-GR" sz="2400" dirty="0" smtClean="0"/>
              <a:t>εργασίας,</a:t>
            </a:r>
            <a:endParaRPr lang="el-GR" sz="2400" dirty="0"/>
          </a:p>
          <a:p>
            <a:pPr lvl="1"/>
            <a:r>
              <a:rPr lang="el-GR" sz="2400" dirty="0"/>
              <a:t>Χειρισμός </a:t>
            </a:r>
            <a:r>
              <a:rPr lang="el-GR" sz="2400" dirty="0" err="1" smtClean="0"/>
              <a:t>ημιετοίμων</a:t>
            </a:r>
            <a:r>
              <a:rPr lang="el-GR" sz="2400" dirty="0" smtClean="0"/>
              <a:t>,</a:t>
            </a:r>
            <a:endParaRPr lang="el-GR" sz="2400" dirty="0"/>
          </a:p>
          <a:p>
            <a:pPr lvl="1"/>
            <a:r>
              <a:rPr lang="el-GR" sz="2400" dirty="0"/>
              <a:t>Κατάσταση </a:t>
            </a:r>
            <a:r>
              <a:rPr lang="el-GR" sz="2400" dirty="0" smtClean="0"/>
              <a:t>φύρας,</a:t>
            </a:r>
            <a:endParaRPr lang="el-GR" sz="2400" dirty="0"/>
          </a:p>
          <a:p>
            <a:pPr lvl="1"/>
            <a:r>
              <a:rPr lang="el-GR" sz="2400" dirty="0"/>
              <a:t>Έλεγχος ανοιχτών </a:t>
            </a:r>
            <a:r>
              <a:rPr lang="el-GR" sz="2400" dirty="0" smtClean="0"/>
              <a:t>εντολών,</a:t>
            </a:r>
            <a:endParaRPr lang="el-GR" sz="2400" dirty="0"/>
          </a:p>
          <a:p>
            <a:pPr lvl="1"/>
            <a:r>
              <a:rPr lang="el-GR" sz="2400" dirty="0"/>
              <a:t>Στατιστικά Αιτιών Καθυστέρησης </a:t>
            </a:r>
            <a:r>
              <a:rPr lang="el-GR" sz="2400" dirty="0" smtClean="0"/>
              <a:t>Παραγωγής,</a:t>
            </a:r>
            <a:endParaRPr lang="el-GR" sz="2400" dirty="0"/>
          </a:p>
          <a:p>
            <a:pPr lvl="1"/>
            <a:r>
              <a:rPr lang="el-GR" sz="2400" dirty="0"/>
              <a:t>Έλεγχος Εξέλιξης Προγράμματος </a:t>
            </a:r>
            <a:r>
              <a:rPr lang="el-GR" sz="2400" dirty="0" smtClean="0"/>
              <a:t>Παραγωγής,</a:t>
            </a:r>
            <a:endParaRPr lang="el-GR" sz="2400" dirty="0"/>
          </a:p>
          <a:p>
            <a:pPr lvl="1"/>
            <a:r>
              <a:rPr lang="el-GR" sz="2400" dirty="0"/>
              <a:t>Ετικέτες </a:t>
            </a:r>
            <a:r>
              <a:rPr lang="el-GR" sz="2400" dirty="0" smtClean="0"/>
              <a:t>παραγωγής.</a:t>
            </a:r>
            <a:endParaRPr 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36</a:t>
            </a:fld>
            <a:endParaRPr lang="el-GR" dirty="0"/>
          </a:p>
        </p:txBody>
      </p:sp>
    </p:spTree>
    <p:custDataLst>
      <p:tags r:id="rId1"/>
    </p:custDataLst>
    <p:extLst>
      <p:ext uri="{BB962C8B-B14F-4D97-AF65-F5344CB8AC3E}">
        <p14:creationId xmlns:p14="http://schemas.microsoft.com/office/powerpoint/2010/main" val="15364397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44624"/>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Δωρεάν </a:t>
            </a:r>
            <a:r>
              <a:rPr lang="el-GR" dirty="0"/>
              <a:t>εφαρμογές</a:t>
            </a:r>
          </a:p>
        </p:txBody>
      </p:sp>
      <p:sp>
        <p:nvSpPr>
          <p:cNvPr id="6" name="Rectangle 4" descr="Στο παρακάτω link μπορεί κανείς να βρει 92 δωρεάν εφαρμογές.&#10;http://opensci.grnet.gr/os_catalog/software_list&#10;http://www.tucows.com/&#10;http://downloads.pathfinder.gr/windows/design-illustration&#10;Sweet Home 3D 3.1&#10;Ένα ελκυστικό, εύκολο στην χρήση εργαλείο σχεδίασης εσωτερικών χώρων&#10; pCon planner&#10;Λογισμικό για σχεδίαση χώρου και εσωτερική διακόσμηση&#10;http://www.e-yliko.gr/Lists/List29/freesoft.aspx&#10;&#10;"/>
          <p:cNvSpPr txBox="1">
            <a:spLocks noChangeArrowheads="1"/>
          </p:cNvSpPr>
          <p:nvPr/>
        </p:nvSpPr>
        <p:spPr>
          <a:xfrm>
            <a:off x="467545" y="1052736"/>
            <a:ext cx="8280920" cy="5184576"/>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400" dirty="0" smtClean="0"/>
              <a:t>Στο παρακάτω </a:t>
            </a:r>
            <a:r>
              <a:rPr lang="en-GB" sz="2400" dirty="0" smtClean="0"/>
              <a:t>link </a:t>
            </a:r>
            <a:r>
              <a:rPr lang="el-GR" sz="2400" dirty="0" smtClean="0"/>
              <a:t>μπορεί κανείς να βρει 92 δωρεάν εφαρμογές.</a:t>
            </a:r>
          </a:p>
          <a:p>
            <a:pPr marL="0" indent="0">
              <a:buNone/>
            </a:pPr>
            <a:r>
              <a:rPr lang="en-US" sz="2400" dirty="0" smtClean="0">
                <a:hlinkClick r:id="rId3"/>
              </a:rPr>
              <a:t>http</a:t>
            </a:r>
            <a:r>
              <a:rPr lang="en-US" sz="2400" dirty="0">
                <a:hlinkClick r:id="rId3"/>
              </a:rPr>
              <a:t>://</a:t>
            </a:r>
            <a:r>
              <a:rPr lang="en-US" sz="2400" dirty="0" smtClean="0">
                <a:hlinkClick r:id="rId3"/>
              </a:rPr>
              <a:t>opensci.grnet.gr/os_catalog/software_list</a:t>
            </a:r>
            <a:endParaRPr lang="el-GR" sz="2400" dirty="0"/>
          </a:p>
          <a:p>
            <a:r>
              <a:rPr lang="en-US" sz="2400" dirty="0">
                <a:hlinkClick r:id="rId4"/>
              </a:rPr>
              <a:t>http://www.tucows.com</a:t>
            </a:r>
            <a:r>
              <a:rPr lang="en-US" sz="2400" dirty="0" smtClean="0">
                <a:hlinkClick r:id="rId4"/>
              </a:rPr>
              <a:t>/</a:t>
            </a:r>
            <a:endParaRPr lang="el-GR" sz="2400" dirty="0"/>
          </a:p>
          <a:p>
            <a:r>
              <a:rPr lang="en-US" sz="2400" dirty="0">
                <a:hlinkClick r:id="rId5"/>
              </a:rPr>
              <a:t>http://downloads.pathfinder.gr/windows/design-illustration</a:t>
            </a:r>
            <a:endParaRPr lang="el-GR" sz="2400" dirty="0"/>
          </a:p>
          <a:p>
            <a:pPr lvl="2"/>
            <a:r>
              <a:rPr lang="el-GR" dirty="0" err="1"/>
              <a:t>Sweet</a:t>
            </a:r>
            <a:r>
              <a:rPr lang="el-GR" dirty="0"/>
              <a:t> </a:t>
            </a:r>
            <a:r>
              <a:rPr lang="el-GR" dirty="0" err="1"/>
              <a:t>Home</a:t>
            </a:r>
            <a:r>
              <a:rPr lang="el-GR" dirty="0"/>
              <a:t> 3D 3.1</a:t>
            </a:r>
          </a:p>
          <a:p>
            <a:pPr lvl="3"/>
            <a:r>
              <a:rPr lang="el-GR" sz="2400" dirty="0"/>
              <a:t>Ένα ελκυστικό, εύκολο στην χρήση εργαλείο σχεδίασης εσωτερικών χώρων</a:t>
            </a:r>
          </a:p>
          <a:p>
            <a:pPr lvl="2" fontAlgn="t"/>
            <a:r>
              <a:rPr lang="el-GR" dirty="0"/>
              <a:t>	</a:t>
            </a:r>
            <a:r>
              <a:rPr lang="el-GR" dirty="0" err="1"/>
              <a:t>pCon</a:t>
            </a:r>
            <a:r>
              <a:rPr lang="el-GR" dirty="0"/>
              <a:t> </a:t>
            </a:r>
            <a:r>
              <a:rPr lang="el-GR" dirty="0" err="1"/>
              <a:t>planner</a:t>
            </a:r>
            <a:endParaRPr lang="el-GR" dirty="0"/>
          </a:p>
          <a:p>
            <a:pPr lvl="4" fontAlgn="t"/>
            <a:r>
              <a:rPr lang="el-GR" sz="2400" dirty="0"/>
              <a:t>Λογισμικό για σχεδίαση χώρου και εσωτερική διακόσμηση</a:t>
            </a:r>
          </a:p>
          <a:p>
            <a:pPr fontAlgn="t"/>
            <a:r>
              <a:rPr lang="en-US" sz="2400" dirty="0">
                <a:hlinkClick r:id="rId6"/>
              </a:rPr>
              <a:t>http://</a:t>
            </a:r>
            <a:r>
              <a:rPr lang="en-US" sz="2400" dirty="0" smtClean="0">
                <a:hlinkClick r:id="rId6"/>
              </a:rPr>
              <a:t>www.e-yliko.gr/Lists/List29/freesoft.aspx</a:t>
            </a:r>
            <a:endParaRPr lang="el-GR" sz="2400" dirty="0"/>
          </a:p>
        </p:txBody>
      </p:sp>
      <p:pic>
        <p:nvPicPr>
          <p:cNvPr id="8" name="Picture 2" descr="Εικόνα, λογότυπο της Tucows."/>
          <p:cNvPicPr>
            <a:picLocks noChangeAspect="1" noChangeArrowheads="1"/>
          </p:cNvPicPr>
          <p:nvPr/>
        </p:nvPicPr>
        <p:blipFill>
          <a:blip r:embed="rId7" cstate="print"/>
          <a:srcRect/>
          <a:stretch>
            <a:fillRect/>
          </a:stretch>
        </p:blipFill>
        <p:spPr bwMode="auto">
          <a:xfrm>
            <a:off x="4355976" y="2132856"/>
            <a:ext cx="2343150" cy="447675"/>
          </a:xfrm>
          <a:prstGeom prst="rect">
            <a:avLst/>
          </a:prstGeom>
          <a:noFill/>
        </p:spPr>
      </p:pic>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37</a:t>
            </a:fld>
            <a:endParaRPr lang="el-GR" dirty="0"/>
          </a:p>
        </p:txBody>
      </p:sp>
    </p:spTree>
    <p:custDataLst>
      <p:tags r:id="rId1"/>
    </p:custDataLst>
    <p:extLst>
      <p:ext uri="{BB962C8B-B14F-4D97-AF65-F5344CB8AC3E}">
        <p14:creationId xmlns:p14="http://schemas.microsoft.com/office/powerpoint/2010/main" val="15364397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44624"/>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Προσβασιμότητα</a:t>
            </a:r>
          </a:p>
        </p:txBody>
      </p:sp>
      <p:sp>
        <p:nvSpPr>
          <p:cNvPr id="6" name="Rectangle 4" descr="Τα windows παρέχουν αρκετά προγράμματα και ρυθμίσεις που κάνουν τη χρήση του υπολογιστή σε άτομα με ειδικές ανάγκες πιο εύκολη και άνετη,&#10;Το κέντρο διευκόλυνσης πρόσβασης του Πίνακα Ελέγχου είναι το κεντρικό σημείο από το οποίο μπορούμε να ορίσουμε τις ρυθμίσεις και τα προγράμματα προσβασιμότητας που διαθέτουν τα Windows Vista.&#10;"/>
          <p:cNvSpPr txBox="1">
            <a:spLocks noChangeArrowheads="1"/>
          </p:cNvSpPr>
          <p:nvPr/>
        </p:nvSpPr>
        <p:spPr>
          <a:xfrm>
            <a:off x="467545" y="1844824"/>
            <a:ext cx="8280920" cy="360040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r>
              <a:rPr lang="el-GR" sz="2800" dirty="0"/>
              <a:t>Τα </a:t>
            </a:r>
            <a:r>
              <a:rPr lang="en-US" sz="2800" dirty="0"/>
              <a:t>windows </a:t>
            </a:r>
            <a:r>
              <a:rPr lang="el-GR" sz="2800" dirty="0"/>
              <a:t>παρέχουν αρκετά προγράμματα και ρυθμίσεις που κάνουν τη χρήση του υπολογιστή σε άτομα με ειδικές ανάγκες πιο εύκολη και </a:t>
            </a:r>
            <a:r>
              <a:rPr lang="el-GR" sz="2800" dirty="0" smtClean="0"/>
              <a:t>άνετη,</a:t>
            </a:r>
            <a:endParaRPr lang="el-GR" sz="2800" dirty="0"/>
          </a:p>
          <a:p>
            <a:pPr>
              <a:buFont typeface="Wingdings" panose="05000000000000000000" pitchFamily="2" charset="2"/>
              <a:buChar char="§"/>
            </a:pPr>
            <a:r>
              <a:rPr lang="el-GR" sz="2800" dirty="0"/>
              <a:t>Το κέντρο διευκόλυνσης πρόσβασης του Πίνακα Ελέγχου είναι το κεντρικό σημείο από το οποίο μπορούμε να ορίσουμε τις ρυθμίσεις και τα προγράμματα προσβασιμότητας που διαθέτουν τα </a:t>
            </a:r>
            <a:r>
              <a:rPr lang="en-US" sz="2800" dirty="0"/>
              <a:t>Windows </a:t>
            </a:r>
            <a:r>
              <a:rPr lang="en-US" sz="2800" dirty="0" smtClean="0"/>
              <a:t>Vista</a:t>
            </a:r>
            <a:r>
              <a:rPr lang="el-GR" sz="2800" dirty="0" smtClean="0"/>
              <a:t>.</a:t>
            </a:r>
            <a:endParaRPr lang="el-GR" sz="28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38</a:t>
            </a:fld>
            <a:endParaRPr lang="el-GR" dirty="0"/>
          </a:p>
        </p:txBody>
      </p:sp>
    </p:spTree>
    <p:custDataLst>
      <p:tags r:id="rId1"/>
    </p:custDataLst>
    <p:extLst>
      <p:ext uri="{BB962C8B-B14F-4D97-AF65-F5344CB8AC3E}">
        <p14:creationId xmlns:p14="http://schemas.microsoft.com/office/powerpoint/2010/main" val="15364397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44624"/>
            <a:ext cx="8280920"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Πίνακας </a:t>
            </a:r>
            <a:r>
              <a:rPr lang="el-GR" dirty="0" smtClean="0"/>
              <a:t>Ελέγχου (1 από 2)</a:t>
            </a:r>
            <a:endParaRPr lang="el-GR" dirty="0"/>
          </a:p>
        </p:txBody>
      </p:sp>
      <p:sp>
        <p:nvSpPr>
          <p:cNvPr id="6" name="Rectangle 4"/>
          <p:cNvSpPr txBox="1">
            <a:spLocks noChangeArrowheads="1"/>
          </p:cNvSpPr>
          <p:nvPr/>
        </p:nvSpPr>
        <p:spPr>
          <a:xfrm>
            <a:off x="467545" y="2132856"/>
            <a:ext cx="8280920" cy="2376264"/>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r>
              <a:rPr lang="el-GR" sz="2800" dirty="0" smtClean="0"/>
              <a:t>Πληκτρολόγιο Οθόνης,</a:t>
            </a:r>
          </a:p>
          <a:p>
            <a:pPr>
              <a:buFont typeface="Wingdings" panose="05000000000000000000" pitchFamily="2" charset="2"/>
              <a:buChar char="§"/>
            </a:pPr>
            <a:r>
              <a:rPr lang="el-GR" sz="2800" dirty="0" smtClean="0"/>
              <a:t>Αναγνώριση Ομιλίας,</a:t>
            </a:r>
          </a:p>
          <a:p>
            <a:pPr>
              <a:buFont typeface="Wingdings" panose="05000000000000000000" pitchFamily="2" charset="2"/>
              <a:buChar char="§"/>
            </a:pPr>
            <a:r>
              <a:rPr lang="el-GR" sz="2800" dirty="0" smtClean="0"/>
              <a:t>Αφηγητής,</a:t>
            </a:r>
          </a:p>
          <a:p>
            <a:pPr>
              <a:buFont typeface="Wingdings" panose="05000000000000000000" pitchFamily="2" charset="2"/>
              <a:buChar char="§"/>
            </a:pPr>
            <a:r>
              <a:rPr lang="el-GR" sz="2800" dirty="0" smtClean="0"/>
              <a:t>Μεγεθυντικός Φακός.</a:t>
            </a:r>
            <a:endParaRPr lang="el-GR" sz="28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39</a:t>
            </a:fld>
            <a:endParaRPr lang="el-GR" dirty="0"/>
          </a:p>
        </p:txBody>
      </p:sp>
    </p:spTree>
    <p:custDataLst>
      <p:tags r:id="rId1"/>
    </p:custDataLst>
    <p:extLst>
      <p:ext uri="{BB962C8B-B14F-4D97-AF65-F5344CB8AC3E}">
        <p14:creationId xmlns:p14="http://schemas.microsoft.com/office/powerpoint/2010/main" val="15364397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2121643"/>
            <a:ext cx="8229600" cy="1379365"/>
          </a:xfrm>
        </p:spPr>
        <p:txBody>
          <a:bodyPr>
            <a:normAutofit/>
          </a:bodyPr>
          <a:lstStyle/>
          <a:p>
            <a:r>
              <a:rPr lang="el-GR" sz="2800" dirty="0" smtClean="0"/>
              <a:t>Σκοπός της διάλεξης είναι η γνωστοποίηση κάποιον εφαρμογών που συναντούμε στην καθημερινότητας μας.</a:t>
            </a:r>
            <a:endParaRPr 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a:t>
            </a:r>
            <a:endParaRPr lang="en-US" sz="1400" dirty="0"/>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44624"/>
            <a:ext cx="8280921"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Πίνακας Ελέγχου </a:t>
            </a:r>
            <a:r>
              <a:rPr lang="el-GR" dirty="0" smtClean="0"/>
              <a:t>(2 </a:t>
            </a:r>
            <a:r>
              <a:rPr lang="el-GR" dirty="0"/>
              <a:t>από 2)</a:t>
            </a:r>
          </a:p>
        </p:txBody>
      </p:sp>
      <p:pic>
        <p:nvPicPr>
          <p:cNvPr id="8" name="Picture 3" descr="Εικόνα, επιφάνεια εργασία του Πίνακα Ελέγχου."/>
          <p:cNvPicPr>
            <a:picLocks noChangeAspect="1" noChangeArrowheads="1"/>
          </p:cNvPicPr>
          <p:nvPr/>
        </p:nvPicPr>
        <p:blipFill>
          <a:blip r:embed="rId3" cstate="print"/>
          <a:srcRect/>
          <a:stretch>
            <a:fillRect/>
          </a:stretch>
        </p:blipFill>
        <p:spPr bwMode="auto">
          <a:xfrm>
            <a:off x="899592" y="1196752"/>
            <a:ext cx="7416824" cy="4924433"/>
          </a:xfrm>
          <a:prstGeom prst="rect">
            <a:avLst/>
          </a:prstGeom>
          <a:noFill/>
          <a:ln w="9525">
            <a:noFill/>
            <a:miter lim="800000"/>
            <a:headEnd/>
            <a:tailEnd/>
          </a:ln>
        </p:spPr>
      </p:pic>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40</a:t>
            </a:fld>
            <a:endParaRPr lang="el-GR" dirty="0"/>
          </a:p>
        </p:txBody>
      </p:sp>
    </p:spTree>
    <p:custDataLst>
      <p:tags r:id="rId1"/>
    </p:custDataLst>
    <p:extLst>
      <p:ext uri="{BB962C8B-B14F-4D97-AF65-F5344CB8AC3E}">
        <p14:creationId xmlns:p14="http://schemas.microsoft.com/office/powerpoint/2010/main" val="15364397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44624"/>
            <a:ext cx="8280920"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Ανάλυση και Σχεδίαση </a:t>
            </a:r>
            <a:r>
              <a:rPr lang="el-GR" dirty="0" smtClean="0"/>
              <a:t>Προγράμματος (1 από 5)</a:t>
            </a:r>
            <a:endParaRPr lang="el-GR" dirty="0"/>
          </a:p>
        </p:txBody>
      </p:sp>
      <p:sp>
        <p:nvSpPr>
          <p:cNvPr id="6" name="Rectangle 4" descr="Προσδιορισμός προβλήματος:&#10;Η καταγραφή όλων των παραμέτρων και των επιμέρους χαρακτηριστικών ενός προβλήματος, δηλαδή τι δεδομένα έχουμε και τι αποτελέσματα ζητούνται, &#10;Ανάλυση του προβλήματος:&#10;Η λεπτομερή συλλογή των χαρακτηριστικών και παραμέτρων ενός προβλήματος, τη μεθοδολογία ανάπτυξης του και τη λεπτομερή μελέτη των απαιτήσεων,&#10;Για τη λύση ενός προβλήματος είναι ανάγκη να καταγράψουμε τα διαδοχικά βήματα που απαιτούνται,&#10;"/>
          <p:cNvSpPr txBox="1">
            <a:spLocks noChangeArrowheads="1"/>
          </p:cNvSpPr>
          <p:nvPr/>
        </p:nvSpPr>
        <p:spPr>
          <a:xfrm>
            <a:off x="467545" y="1628800"/>
            <a:ext cx="8280920" cy="4392488"/>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400" dirty="0"/>
              <a:t>Προσδιορισμός </a:t>
            </a:r>
            <a:r>
              <a:rPr lang="el-GR" sz="2400" dirty="0" smtClean="0"/>
              <a:t>προβλήματος:</a:t>
            </a:r>
            <a:endParaRPr lang="el-GR" sz="2400" dirty="0"/>
          </a:p>
          <a:p>
            <a:pPr lvl="1"/>
            <a:r>
              <a:rPr lang="el-GR" sz="2400" dirty="0"/>
              <a:t>Η καταγραφή όλων των παραμέτρων και των επιμέρους χαρακτηριστικών ενός προβλήματος, δηλαδή τι δεδομένα έχουμε και τι αποτελέσματα </a:t>
            </a:r>
            <a:r>
              <a:rPr lang="el-GR" sz="2400" dirty="0" smtClean="0"/>
              <a:t>ζητούνται, </a:t>
            </a:r>
            <a:endParaRPr lang="el-GR" sz="2400" dirty="0"/>
          </a:p>
          <a:p>
            <a:r>
              <a:rPr lang="el-GR" sz="2400" dirty="0"/>
              <a:t>Ανάλυση του </a:t>
            </a:r>
            <a:r>
              <a:rPr lang="el-GR" sz="2400" dirty="0" smtClean="0"/>
              <a:t>προβλήματος:</a:t>
            </a:r>
            <a:endParaRPr lang="el-GR" sz="2400" dirty="0"/>
          </a:p>
          <a:p>
            <a:pPr lvl="1"/>
            <a:r>
              <a:rPr lang="el-GR" sz="2400" dirty="0"/>
              <a:t>Η λεπτομερή συλλογή των χαρακτηριστικών και παραμέτρων ενός προβλήματος, τη μεθοδολογία ανάπτυξης του και τη λεπτομερή μελέτη των </a:t>
            </a:r>
            <a:r>
              <a:rPr lang="el-GR" sz="2400" dirty="0" smtClean="0"/>
              <a:t>απαιτήσεων,</a:t>
            </a:r>
            <a:endParaRPr lang="el-GR" sz="2400" dirty="0"/>
          </a:p>
          <a:p>
            <a:r>
              <a:rPr lang="el-GR" sz="2400" dirty="0"/>
              <a:t>Για τη λύση ενός προβλήματος είναι ανάγκη να καταγράψουμε τα διαδοχικά βήματα που </a:t>
            </a:r>
            <a:r>
              <a:rPr lang="el-GR" sz="2400" dirty="0" smtClean="0"/>
              <a:t>απαιτούνται,</a:t>
            </a:r>
            <a:endParaRPr 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41</a:t>
            </a:fld>
            <a:endParaRPr lang="el-GR" dirty="0"/>
          </a:p>
        </p:txBody>
      </p:sp>
    </p:spTree>
    <p:custDataLst>
      <p:tags r:id="rId1"/>
    </p:custDataLst>
    <p:extLst>
      <p:ext uri="{BB962C8B-B14F-4D97-AF65-F5344CB8AC3E}">
        <p14:creationId xmlns:p14="http://schemas.microsoft.com/office/powerpoint/2010/main" val="15364397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44624"/>
            <a:ext cx="8280921"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Ανάλυση και Σχεδίαση Προγράμματος </a:t>
            </a:r>
            <a:r>
              <a:rPr lang="el-GR" dirty="0" smtClean="0"/>
              <a:t>(2 </a:t>
            </a:r>
            <a:r>
              <a:rPr lang="el-GR" dirty="0"/>
              <a:t>από </a:t>
            </a:r>
            <a:r>
              <a:rPr lang="el-GR" dirty="0" smtClean="0"/>
              <a:t>5)</a:t>
            </a:r>
            <a:endParaRPr lang="el-GR" dirty="0"/>
          </a:p>
        </p:txBody>
      </p:sp>
      <p:sp>
        <p:nvSpPr>
          <p:cNvPr id="6" name="Rectangle 4" descr="Αλγόριθμος:&#10;Η απλή και πεπερασμένη διαδοχική σειρά βημάτων που χρειάζεται για την λύση ενός προβλήματος, &#10;Κωδικοποίηση, &#10;Γλώσσες προγραμματισμού:&#10;Γλώσσα προγραμματισμού λέγεται μια τεχνητή γλώσσα που μπορεί να χρησιμοποιηθεί για τον έλεγχο μιας μηχανής, συνήθως ενός υπολογιστή.&#10;"/>
          <p:cNvSpPr txBox="1">
            <a:spLocks noChangeArrowheads="1"/>
          </p:cNvSpPr>
          <p:nvPr/>
        </p:nvSpPr>
        <p:spPr>
          <a:xfrm>
            <a:off x="467545" y="1700808"/>
            <a:ext cx="8280920" cy="4104456"/>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400" dirty="0" smtClean="0"/>
              <a:t>Αλγόριθμος:</a:t>
            </a:r>
            <a:endParaRPr lang="el-GR" sz="2400" dirty="0"/>
          </a:p>
          <a:p>
            <a:pPr lvl="1"/>
            <a:r>
              <a:rPr lang="el-GR" sz="2400" dirty="0"/>
              <a:t>Η απλή και πεπερασμένη διαδοχική σειρά βημάτων που χρειάζεται για την λύση ενός </a:t>
            </a:r>
            <a:r>
              <a:rPr lang="el-GR" sz="2400" dirty="0" smtClean="0"/>
              <a:t>προβλήματος, </a:t>
            </a:r>
          </a:p>
          <a:p>
            <a:r>
              <a:rPr lang="el-GR" sz="2400" dirty="0" smtClean="0"/>
              <a:t>Κωδικοποίηση, </a:t>
            </a:r>
            <a:endParaRPr lang="el-GR" sz="2400" dirty="0"/>
          </a:p>
          <a:p>
            <a:r>
              <a:rPr lang="el-GR" sz="2400" dirty="0"/>
              <a:t>Γλώσσες </a:t>
            </a:r>
            <a:r>
              <a:rPr lang="el-GR" sz="2400" dirty="0" smtClean="0"/>
              <a:t>προγραμματισμού:</a:t>
            </a:r>
            <a:endParaRPr lang="el-GR" sz="2400" dirty="0"/>
          </a:p>
          <a:p>
            <a:pPr lvl="1"/>
            <a:r>
              <a:rPr lang="el-GR" sz="2400" b="1" dirty="0"/>
              <a:t>Γλώσσα προγραμματισμού</a:t>
            </a:r>
            <a:r>
              <a:rPr lang="el-GR" sz="2400" dirty="0"/>
              <a:t> λέγεται μια τεχνητή γλώσσα που μπορεί να χρησιμοποιηθεί για τον έλεγχο μιας μηχανής, συνήθως ενός υπολογιστή</a:t>
            </a:r>
            <a:r>
              <a:rPr lang="el-GR" sz="2400" dirty="0" smtClean="0"/>
              <a:t>.</a:t>
            </a:r>
            <a:endParaRPr 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42</a:t>
            </a:fld>
            <a:endParaRPr lang="el-GR" dirty="0"/>
          </a:p>
        </p:txBody>
      </p:sp>
    </p:spTree>
    <p:custDataLst>
      <p:tags r:id="rId1"/>
    </p:custDataLst>
    <p:extLst>
      <p:ext uri="{BB962C8B-B14F-4D97-AF65-F5344CB8AC3E}">
        <p14:creationId xmlns:p14="http://schemas.microsoft.com/office/powerpoint/2010/main" val="15364397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44624"/>
            <a:ext cx="8280920"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Ανάλυση και Σχεδίαση Προγράμματος </a:t>
            </a:r>
            <a:r>
              <a:rPr lang="el-GR" dirty="0" smtClean="0"/>
              <a:t>(3 </a:t>
            </a:r>
            <a:r>
              <a:rPr lang="el-GR" dirty="0"/>
              <a:t>από </a:t>
            </a:r>
            <a:r>
              <a:rPr lang="el-GR" dirty="0" smtClean="0"/>
              <a:t>5)</a:t>
            </a:r>
            <a:endParaRPr lang="el-GR" dirty="0"/>
          </a:p>
        </p:txBody>
      </p:sp>
      <p:sp>
        <p:nvSpPr>
          <p:cNvPr id="6" name="Rectangle 4" descr="Οι γλώσσες προγραμματισμού (όπως άλλωστε και οι ανθρώπινες γλώσσες) ορίζονται από ένα σύνολο συντακτικών και εννοιολογικών κανόνων, που ορίζουν τη δομή και το νόημα, αντίστοιχα, των προτάσεων της γλώσσας,&#10;Χαμηλού και υψηλού επιπέδου:&#10;Χαμηλού επιπέδου,&#10;Οι γλώσσες που προσεγγίζουν και εξαρτώνται από τον τύπο του υπολογιστή ονομάζονται,&#10;"/>
          <p:cNvSpPr txBox="1">
            <a:spLocks noChangeArrowheads="1"/>
          </p:cNvSpPr>
          <p:nvPr/>
        </p:nvSpPr>
        <p:spPr>
          <a:xfrm>
            <a:off x="467545" y="1700808"/>
            <a:ext cx="8280920" cy="3852018"/>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l-GR" sz="2400" dirty="0"/>
              <a:t>Οι γλώσσες προγραμματισμού (όπως άλλωστε και οι ανθρώπινες γλώσσες) ορίζονται από ένα σύνολο συντακτικών και εννοιολογικών κανόνων, που ορίζουν τη δομή και το νόημα, αντίστοιχα, των προτάσεων της </a:t>
            </a:r>
            <a:r>
              <a:rPr lang="el-GR" sz="2400" dirty="0" smtClean="0"/>
              <a:t>γλώσσας,</a:t>
            </a:r>
            <a:endParaRPr lang="el-GR" sz="2400" dirty="0"/>
          </a:p>
          <a:p>
            <a:r>
              <a:rPr lang="el-GR" sz="2400" dirty="0"/>
              <a:t>Χαμηλού και υψηλού </a:t>
            </a:r>
            <a:r>
              <a:rPr lang="el-GR" sz="2400" dirty="0" smtClean="0"/>
              <a:t>επιπέδου:</a:t>
            </a:r>
            <a:endParaRPr lang="el-GR" sz="2400" dirty="0"/>
          </a:p>
          <a:p>
            <a:pPr lvl="1"/>
            <a:r>
              <a:rPr lang="el-GR" sz="2400" dirty="0"/>
              <a:t>Χαμηλού </a:t>
            </a:r>
            <a:r>
              <a:rPr lang="el-GR" sz="2400" dirty="0" smtClean="0"/>
              <a:t>επιπέδου,</a:t>
            </a:r>
            <a:endParaRPr lang="el-GR" sz="2400" dirty="0"/>
          </a:p>
          <a:p>
            <a:pPr lvl="2"/>
            <a:r>
              <a:rPr lang="el-GR" dirty="0"/>
              <a:t>Οι γλώσσες που προσεγγίζουν και εξαρτώνται από τον τύπο του υπολογιστή </a:t>
            </a:r>
            <a:r>
              <a:rPr lang="el-GR" dirty="0" smtClean="0"/>
              <a:t>ονομάζονται,</a:t>
            </a:r>
            <a:endParaRPr lang="en-US"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43</a:t>
            </a:fld>
            <a:endParaRPr lang="el-GR" dirty="0"/>
          </a:p>
        </p:txBody>
      </p:sp>
    </p:spTree>
    <p:custDataLst>
      <p:tags r:id="rId1"/>
    </p:custDataLst>
    <p:extLst>
      <p:ext uri="{BB962C8B-B14F-4D97-AF65-F5344CB8AC3E}">
        <p14:creationId xmlns:p14="http://schemas.microsoft.com/office/powerpoint/2010/main" val="15364397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44624"/>
            <a:ext cx="8280920"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Ανάλυση και Σχεδίαση Προγράμματος </a:t>
            </a:r>
            <a:r>
              <a:rPr lang="el-GR" dirty="0" smtClean="0"/>
              <a:t>(4 </a:t>
            </a:r>
            <a:r>
              <a:rPr lang="el-GR" dirty="0"/>
              <a:t>από </a:t>
            </a:r>
            <a:r>
              <a:rPr lang="el-GR" dirty="0" smtClean="0"/>
              <a:t>5)</a:t>
            </a:r>
            <a:endParaRPr lang="el-GR" dirty="0"/>
          </a:p>
        </p:txBody>
      </p:sp>
      <p:sp>
        <p:nvSpPr>
          <p:cNvPr id="6" name="Rectangle 4" descr="Γλώσσα μηχανής&#10;Γλώσσα μηχανής ονομάζουμε μια γλώσσα προγραμματισμού που περιλαμβάνει εντολές γραμμένες σε μορφή ακολουθιών bit άμεσα εκτελέσιμες από την Κεντρική Μονάδα Επεξεργασίας (KME).&#10; Ονομάζεται γλώσσα μηχανής επειδή μέσω αυτής, και καμίας άλλης, επιτυγχάνεται «επικοινωνία» με τον υπολογιστή. &#10;"/>
          <p:cNvSpPr txBox="1">
            <a:spLocks noChangeArrowheads="1"/>
          </p:cNvSpPr>
          <p:nvPr/>
        </p:nvSpPr>
        <p:spPr>
          <a:xfrm>
            <a:off x="467545" y="1844824"/>
            <a:ext cx="8280920" cy="3744416"/>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3"/>
            <a:r>
              <a:rPr lang="el-GR" sz="2400" dirty="0"/>
              <a:t>Γλώσσα μηχανής</a:t>
            </a:r>
            <a:endParaRPr lang="en-US" sz="2400" dirty="0"/>
          </a:p>
          <a:p>
            <a:pPr lvl="4"/>
            <a:r>
              <a:rPr lang="el-GR" sz="2400" b="1" dirty="0"/>
              <a:t>Γλώσσα μηχανής</a:t>
            </a:r>
            <a:r>
              <a:rPr lang="el-GR" sz="2400" dirty="0"/>
              <a:t> ονομάζουμε μια γλώσσα προγραμματισμού που περιλαμβάνει εντολές γραμμένες σε μορφή ακολουθιών </a:t>
            </a:r>
            <a:r>
              <a:rPr lang="el-GR" sz="2400" dirty="0" err="1"/>
              <a:t>bit</a:t>
            </a:r>
            <a:r>
              <a:rPr lang="el-GR" sz="2400" dirty="0"/>
              <a:t> άμεσα εκτελέσιμες από την Κεντρική Μονάδα Επεξεργασίας (KME).</a:t>
            </a:r>
            <a:endParaRPr lang="en-US" sz="2400" dirty="0"/>
          </a:p>
          <a:p>
            <a:pPr lvl="4"/>
            <a:r>
              <a:rPr lang="el-GR" sz="2400" dirty="0"/>
              <a:t> Ονομάζεται γλώσσα μηχανής επειδή μέσω αυτής, και καμίας άλλης, επιτυγχάνεται «επικοινωνία» με τον υπολογιστή. </a:t>
            </a:r>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44</a:t>
            </a:fld>
            <a:endParaRPr lang="el-GR" dirty="0"/>
          </a:p>
        </p:txBody>
      </p:sp>
    </p:spTree>
    <p:custDataLst>
      <p:tags r:id="rId1"/>
    </p:custDataLst>
    <p:extLst>
      <p:ext uri="{BB962C8B-B14F-4D97-AF65-F5344CB8AC3E}">
        <p14:creationId xmlns:p14="http://schemas.microsoft.com/office/powerpoint/2010/main" val="15364397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44624"/>
            <a:ext cx="8280920"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Ανάλυση και Σχεδίαση Προγράμματος </a:t>
            </a:r>
            <a:r>
              <a:rPr lang="el-GR" dirty="0" smtClean="0"/>
              <a:t>(5 </a:t>
            </a:r>
            <a:r>
              <a:rPr lang="el-GR" dirty="0"/>
              <a:t>από 5)</a:t>
            </a:r>
          </a:p>
        </p:txBody>
      </p:sp>
      <p:sp>
        <p:nvSpPr>
          <p:cNvPr id="6" name="Rectangle 4" descr="Προγράμματα που γράφονται σε άλλες γλώσσες προγραμματισμού, για να γίνουν εκτελέσιμα πρέπει να «μεταφραστούν» από έναν συμβολομεταφραστή (assembler) σε γλώσσα μηχανής.&#10;Συμβολική γλώσσα,&#10;Υψηλού επιπέδου:&#10;αυτές που ακολουθούν τον φυσικό τρόπο έκφρασης χαρακτηρίζονται,&#10;Fortran, Cobol, C/C++, Java, Pascal, Visual Basic.&#10;"/>
          <p:cNvSpPr txBox="1">
            <a:spLocks noChangeArrowheads="1"/>
          </p:cNvSpPr>
          <p:nvPr/>
        </p:nvSpPr>
        <p:spPr>
          <a:xfrm>
            <a:off x="467545" y="1628800"/>
            <a:ext cx="8280920" cy="4464496"/>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8800" lvl="4" indent="0">
              <a:buNone/>
            </a:pPr>
            <a:r>
              <a:rPr lang="el-GR" sz="2400" dirty="0"/>
              <a:t>Προγράμματα που γράφονται σε άλλες γλώσσες προγραμματισμού, για να γίνουν εκτελέσιμα πρέπει να «μεταφραστούν» από έναν </a:t>
            </a:r>
            <a:r>
              <a:rPr lang="el-GR" sz="2400" dirty="0" err="1"/>
              <a:t>συμβολομεταφραστή</a:t>
            </a:r>
            <a:r>
              <a:rPr lang="el-GR" sz="2400" dirty="0"/>
              <a:t> (</a:t>
            </a:r>
            <a:r>
              <a:rPr lang="el-GR" sz="2400" dirty="0" err="1"/>
              <a:t>assembler</a:t>
            </a:r>
            <a:r>
              <a:rPr lang="el-GR" sz="2400" dirty="0"/>
              <a:t>) σε γλώσσα μηχανής.</a:t>
            </a:r>
          </a:p>
          <a:p>
            <a:pPr lvl="3"/>
            <a:r>
              <a:rPr lang="el-GR" sz="2400" dirty="0"/>
              <a:t>Συμβολική </a:t>
            </a:r>
            <a:r>
              <a:rPr lang="el-GR" sz="2400" dirty="0" smtClean="0"/>
              <a:t>γλώσσα,</a:t>
            </a:r>
            <a:endParaRPr lang="el-GR" sz="2400" dirty="0"/>
          </a:p>
          <a:p>
            <a:pPr lvl="1"/>
            <a:r>
              <a:rPr lang="el-GR" sz="2400" dirty="0"/>
              <a:t>Υψηλού </a:t>
            </a:r>
            <a:r>
              <a:rPr lang="el-GR" sz="2400" dirty="0" smtClean="0"/>
              <a:t>επιπέδου:</a:t>
            </a:r>
            <a:endParaRPr lang="el-GR" sz="2400" dirty="0"/>
          </a:p>
          <a:p>
            <a:pPr lvl="2"/>
            <a:r>
              <a:rPr lang="el-GR" dirty="0"/>
              <a:t>αυτές που ακολουθούν τον φυσικό τρόπο έκφρασης </a:t>
            </a:r>
            <a:r>
              <a:rPr lang="el-GR" dirty="0" smtClean="0"/>
              <a:t>χαρακτηρίζονται,</a:t>
            </a:r>
            <a:endParaRPr lang="el-GR" dirty="0"/>
          </a:p>
          <a:p>
            <a:r>
              <a:rPr lang="en-US" sz="2400" dirty="0"/>
              <a:t>Fortran, Cobol, C/C++, Java, Pascal, Visual </a:t>
            </a:r>
            <a:r>
              <a:rPr lang="en-US" sz="2400" dirty="0" smtClean="0"/>
              <a:t>Basic</a:t>
            </a:r>
            <a:r>
              <a:rPr lang="el-GR" sz="2400" dirty="0" smtClean="0"/>
              <a:t>.</a:t>
            </a:r>
            <a:endParaRPr 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45</a:t>
            </a:fld>
            <a:endParaRPr lang="el-GR" dirty="0"/>
          </a:p>
        </p:txBody>
      </p:sp>
    </p:spTree>
    <p:custDataLst>
      <p:tags r:id="rId1"/>
    </p:custDataLst>
    <p:extLst>
      <p:ext uri="{BB962C8B-B14F-4D97-AF65-F5344CB8AC3E}">
        <p14:creationId xmlns:p14="http://schemas.microsoft.com/office/powerpoint/2010/main" val="15364397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44624"/>
            <a:ext cx="8280921"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Στάδια για την επίλυση ενός </a:t>
            </a:r>
            <a:r>
              <a:rPr lang="el-GR" dirty="0" smtClean="0"/>
              <a:t>προβλήματος</a:t>
            </a:r>
            <a:endParaRPr lang="el-GR" dirty="0"/>
          </a:p>
        </p:txBody>
      </p:sp>
      <p:sp>
        <p:nvSpPr>
          <p:cNvPr id="6" name="Rectangle 4"/>
          <p:cNvSpPr txBox="1">
            <a:spLocks noChangeArrowheads="1"/>
          </p:cNvSpPr>
          <p:nvPr/>
        </p:nvSpPr>
        <p:spPr>
          <a:xfrm>
            <a:off x="467545" y="1268760"/>
            <a:ext cx="8280920" cy="5112568"/>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400" dirty="0"/>
              <a:t>Η πολύ καλή διατύπωση του </a:t>
            </a:r>
            <a:r>
              <a:rPr lang="el-GR" sz="2400" dirty="0" smtClean="0"/>
              <a:t>προβλήματος,</a:t>
            </a:r>
            <a:endParaRPr lang="el-GR" sz="2400" dirty="0"/>
          </a:p>
          <a:p>
            <a:r>
              <a:rPr lang="el-GR" sz="2400" dirty="0"/>
              <a:t>Η κατασκευή του αλγορίθμου και του λογικού </a:t>
            </a:r>
            <a:r>
              <a:rPr lang="el-GR" sz="2400" dirty="0" smtClean="0"/>
              <a:t>διαγράμματος,</a:t>
            </a:r>
            <a:endParaRPr lang="el-GR" sz="2400" dirty="0"/>
          </a:p>
          <a:p>
            <a:r>
              <a:rPr lang="el-GR" sz="2400" dirty="0"/>
              <a:t>Η κωδικοποίηση του λογικού διαγράμματος σε μια γλώσσα </a:t>
            </a:r>
            <a:r>
              <a:rPr lang="el-GR" sz="2400" dirty="0" smtClean="0"/>
              <a:t>προγραμματισμού,</a:t>
            </a:r>
            <a:endParaRPr lang="el-GR" sz="2400" dirty="0"/>
          </a:p>
          <a:p>
            <a:r>
              <a:rPr lang="el-GR" sz="2400" dirty="0"/>
              <a:t>Η μετάφραση του προγράμματος σε γλώσσα </a:t>
            </a:r>
            <a:r>
              <a:rPr lang="el-GR" sz="2400" dirty="0" smtClean="0"/>
              <a:t>μηχανής,</a:t>
            </a:r>
            <a:endParaRPr lang="el-GR" sz="2400" dirty="0"/>
          </a:p>
          <a:p>
            <a:r>
              <a:rPr lang="el-GR" sz="2400" dirty="0"/>
              <a:t>Ο έλεγχος και η </a:t>
            </a:r>
            <a:r>
              <a:rPr lang="el-GR" sz="2400" dirty="0" err="1" smtClean="0"/>
              <a:t>αποσφαλμάτωση</a:t>
            </a:r>
            <a:r>
              <a:rPr lang="el-GR" sz="2400" dirty="0" smtClean="0"/>
              <a:t>,</a:t>
            </a:r>
            <a:endParaRPr lang="el-GR" sz="2400" dirty="0"/>
          </a:p>
          <a:p>
            <a:r>
              <a:rPr lang="el-GR" sz="2400" dirty="0"/>
              <a:t>Η δοκιμή του συστήματος από τους τελικούς </a:t>
            </a:r>
            <a:r>
              <a:rPr lang="el-GR" sz="2400" dirty="0" smtClean="0"/>
              <a:t>χρήστες,</a:t>
            </a:r>
            <a:endParaRPr lang="el-GR" sz="2400" dirty="0"/>
          </a:p>
          <a:p>
            <a:r>
              <a:rPr lang="el-GR" sz="2400" dirty="0"/>
              <a:t>Η τεκμηρίωση και οι επεξηγήσεις στο </a:t>
            </a:r>
            <a:r>
              <a:rPr lang="el-GR" sz="2400" dirty="0" smtClean="0"/>
              <a:t>πρόγραμμα,</a:t>
            </a:r>
            <a:endParaRPr lang="el-GR" sz="2400" dirty="0"/>
          </a:p>
          <a:p>
            <a:r>
              <a:rPr lang="el-GR" sz="2400" dirty="0"/>
              <a:t>Η συντήρηση , που περιλαμβάνει κάποιες αλλαγές ή διορθώσεις λαθών που προέκυψαν κατά τη λειτουργία του </a:t>
            </a:r>
            <a:r>
              <a:rPr lang="el-GR" sz="2400" dirty="0" smtClean="0"/>
              <a:t>προγράμματος.</a:t>
            </a:r>
            <a:endParaRPr 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46</a:t>
            </a:fld>
            <a:endParaRPr lang="el-GR" dirty="0"/>
          </a:p>
        </p:txBody>
      </p:sp>
    </p:spTree>
    <p:custDataLst>
      <p:tags r:id="rId1"/>
    </p:custDataLst>
    <p:extLst>
      <p:ext uri="{BB962C8B-B14F-4D97-AF65-F5344CB8AC3E}">
        <p14:creationId xmlns:p14="http://schemas.microsoft.com/office/powerpoint/2010/main" val="15364397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6" y="44625"/>
            <a:ext cx="8280920"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Πρόβλημα (1 από 2)</a:t>
            </a:r>
            <a:endParaRPr lang="el-GR" dirty="0"/>
          </a:p>
        </p:txBody>
      </p:sp>
      <p:sp>
        <p:nvSpPr>
          <p:cNvPr id="6" name="Rectangle 4" descr="Η λύση μιας εξίσωσης α’ βαθμού άλφα επί χ σύν βήτα ίσο με μηδέν όπου a, b, x  πραγματικοί αριθμοί.&#10;Ανάλυση:&#10;άλφα επί χ σύν βήτα ίσο με μηδέν,&#10;Αν άλφα διάφορο του μηδενός, η εξίσωση έχει μοναδική λύση χ ίσο με μείον βήτα διά άλφα,&#10;Αν άλφα ίσο με μηδέν και βήτα ίσο με μηδέν, η εξίσωση είναι αόριστη και αληθεύει για κάθε  x ∈ R,&#10;Αν άλφα ίσο με μηδέν και βήτα διάφορο του μηδενός, η εξίσωση είναι αδύνατη.&#10;"/>
          <p:cNvSpPr txBox="1">
            <a:spLocks noChangeArrowheads="1"/>
          </p:cNvSpPr>
          <p:nvPr/>
        </p:nvSpPr>
        <p:spPr>
          <a:xfrm>
            <a:off x="467545" y="1628800"/>
            <a:ext cx="8280920" cy="3852018"/>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sz="2400" dirty="0"/>
              <a:t>Η λύση μιας εξίσωσης α’ βαθμού (</a:t>
            </a:r>
            <a:r>
              <a:rPr lang="en-US" sz="2400" dirty="0" err="1"/>
              <a:t>ax+b</a:t>
            </a:r>
            <a:r>
              <a:rPr lang="en-US" sz="2400" dirty="0"/>
              <a:t>=0)</a:t>
            </a:r>
            <a:r>
              <a:rPr lang="el-GR" sz="2400" dirty="0"/>
              <a:t> όπου </a:t>
            </a:r>
            <a:r>
              <a:rPr lang="en-US" sz="2400" dirty="0"/>
              <a:t>a, b, x </a:t>
            </a:r>
            <a:r>
              <a:rPr lang="el-GR" sz="2400" dirty="0"/>
              <a:t> πραγματικοί </a:t>
            </a:r>
            <a:r>
              <a:rPr lang="el-GR" sz="2400" dirty="0" smtClean="0"/>
              <a:t>αριθμοί.</a:t>
            </a:r>
          </a:p>
          <a:p>
            <a:pPr marL="0" indent="0">
              <a:buNone/>
            </a:pPr>
            <a:r>
              <a:rPr lang="el-GR" sz="2400" dirty="0" smtClean="0"/>
              <a:t>Ανάλυση:</a:t>
            </a:r>
          </a:p>
          <a:p>
            <a:r>
              <a:rPr lang="en-US" sz="2400" dirty="0" err="1" smtClean="0"/>
              <a:t>ax+b</a:t>
            </a:r>
            <a:r>
              <a:rPr lang="en-US" sz="2400" dirty="0" smtClean="0"/>
              <a:t>=0</a:t>
            </a:r>
            <a:r>
              <a:rPr lang="el-GR" sz="2400" dirty="0" smtClean="0"/>
              <a:t>,</a:t>
            </a:r>
            <a:endParaRPr lang="el-GR" sz="2400" dirty="0"/>
          </a:p>
          <a:p>
            <a:r>
              <a:rPr lang="el-GR" sz="2400" dirty="0"/>
              <a:t>Αν</a:t>
            </a:r>
            <a:r>
              <a:rPr lang="en-US" sz="2400" dirty="0"/>
              <a:t> a </a:t>
            </a:r>
            <a:r>
              <a:rPr lang="el-GR" sz="2400" dirty="0"/>
              <a:t>≠</a:t>
            </a:r>
            <a:r>
              <a:rPr lang="en-US" sz="2400" dirty="0"/>
              <a:t> 0 ,</a:t>
            </a:r>
            <a:r>
              <a:rPr lang="el-GR" sz="2400" dirty="0"/>
              <a:t> η εξίσωση έχει μοναδική λύση      </a:t>
            </a:r>
            <a:r>
              <a:rPr lang="en-US" sz="2400" dirty="0"/>
              <a:t>x=-</a:t>
            </a:r>
            <a:r>
              <a:rPr lang="en-US" sz="2400" dirty="0" smtClean="0"/>
              <a:t>b/a</a:t>
            </a:r>
            <a:r>
              <a:rPr lang="el-GR" sz="2400" dirty="0" smtClean="0"/>
              <a:t>,</a:t>
            </a:r>
            <a:endParaRPr lang="en-US" sz="2400" dirty="0"/>
          </a:p>
          <a:p>
            <a:r>
              <a:rPr lang="el-GR" sz="2400" dirty="0"/>
              <a:t>Αν </a:t>
            </a:r>
            <a:r>
              <a:rPr lang="en-US" sz="2400" dirty="0"/>
              <a:t>a = 0</a:t>
            </a:r>
            <a:r>
              <a:rPr lang="el-GR" sz="2400" dirty="0"/>
              <a:t> και</a:t>
            </a:r>
            <a:r>
              <a:rPr lang="en-US" sz="2400" dirty="0"/>
              <a:t> b=0</a:t>
            </a:r>
            <a:r>
              <a:rPr lang="el-GR" sz="2400" dirty="0"/>
              <a:t>, η εξίσωση είναι αόριστη και αληθεύει για κάθε </a:t>
            </a:r>
            <a:r>
              <a:rPr lang="en-US" sz="2400" dirty="0"/>
              <a:t> x ∈ </a:t>
            </a:r>
            <a:r>
              <a:rPr lang="en-US" sz="2400" dirty="0" smtClean="0"/>
              <a:t>R</a:t>
            </a:r>
            <a:r>
              <a:rPr lang="el-GR" sz="2400" dirty="0" smtClean="0"/>
              <a:t>,</a:t>
            </a:r>
            <a:endParaRPr lang="en-US" sz="2400" dirty="0"/>
          </a:p>
          <a:p>
            <a:r>
              <a:rPr lang="el-GR" sz="2400" dirty="0"/>
              <a:t>Αν </a:t>
            </a:r>
            <a:r>
              <a:rPr lang="en-US" sz="2400" dirty="0"/>
              <a:t>a = 0 </a:t>
            </a:r>
            <a:r>
              <a:rPr lang="el-GR" sz="2400" dirty="0"/>
              <a:t> και </a:t>
            </a:r>
            <a:r>
              <a:rPr lang="en-US" sz="2400" dirty="0"/>
              <a:t>b </a:t>
            </a:r>
            <a:r>
              <a:rPr lang="el-GR" sz="2400" dirty="0"/>
              <a:t>≠</a:t>
            </a:r>
            <a:r>
              <a:rPr lang="en-US" sz="2400" dirty="0"/>
              <a:t> 0 </a:t>
            </a:r>
            <a:r>
              <a:rPr lang="el-GR" sz="2400" dirty="0"/>
              <a:t>, η εξίσωση είναι </a:t>
            </a:r>
            <a:r>
              <a:rPr lang="el-GR" sz="2400" dirty="0" smtClean="0"/>
              <a:t>αδύνατη.</a:t>
            </a:r>
            <a:endParaRPr lang="en-US"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47</a:t>
            </a:fld>
            <a:endParaRPr lang="el-GR" dirty="0"/>
          </a:p>
        </p:txBody>
      </p:sp>
    </p:spTree>
    <p:custDataLst>
      <p:tags r:id="rId1"/>
    </p:custDataLst>
    <p:extLst>
      <p:ext uri="{BB962C8B-B14F-4D97-AF65-F5344CB8AC3E}">
        <p14:creationId xmlns:p14="http://schemas.microsoft.com/office/powerpoint/2010/main" val="15364397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44624"/>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Πρόβλημα </a:t>
            </a:r>
            <a:r>
              <a:rPr lang="el-GR" dirty="0" smtClean="0"/>
              <a:t>(2 </a:t>
            </a:r>
            <a:r>
              <a:rPr lang="el-GR" dirty="0"/>
              <a:t>από 2)</a:t>
            </a:r>
          </a:p>
        </p:txBody>
      </p:sp>
      <p:grpSp>
        <p:nvGrpSpPr>
          <p:cNvPr id="2" name="Ομάδα 1" descr="Διάγραμμα ροής του προβλήματος μιας εξίσωσης α’ βαθμού (ax+b=0) όπου a, b, x  πραγματικοί αριθμοί."/>
          <p:cNvGrpSpPr/>
          <p:nvPr/>
        </p:nvGrpSpPr>
        <p:grpSpPr>
          <a:xfrm>
            <a:off x="2195736" y="1124744"/>
            <a:ext cx="4801796" cy="5148572"/>
            <a:chOff x="3059832" y="260648"/>
            <a:chExt cx="5499137" cy="6264696"/>
          </a:xfrm>
        </p:grpSpPr>
        <p:sp>
          <p:nvSpPr>
            <p:cNvPr id="8" name="3 - Στρογγυλεμένο ορθογώνιο" descr="."/>
            <p:cNvSpPr/>
            <p:nvPr>
              <p:custDataLst>
                <p:tags r:id="rId2"/>
              </p:custDataLst>
            </p:nvPr>
          </p:nvSpPr>
          <p:spPr>
            <a:xfrm>
              <a:off x="3059832" y="260648"/>
              <a:ext cx="1697873" cy="4860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START</a:t>
              </a:r>
              <a:endParaRPr lang="el-GR" dirty="0"/>
            </a:p>
          </p:txBody>
        </p:sp>
        <p:sp>
          <p:nvSpPr>
            <p:cNvPr id="9" name="4 - Διάγραμμα ροής: Είσοδος/έξοδος" descr="."/>
            <p:cNvSpPr/>
            <p:nvPr>
              <p:custDataLst>
                <p:tags r:id="rId3"/>
              </p:custDataLst>
            </p:nvPr>
          </p:nvSpPr>
          <p:spPr>
            <a:xfrm>
              <a:off x="3275856" y="1052736"/>
              <a:ext cx="1212766" cy="648072"/>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 B</a:t>
              </a:r>
              <a:endParaRPr lang="el-GR" dirty="0"/>
            </a:p>
          </p:txBody>
        </p:sp>
        <p:sp>
          <p:nvSpPr>
            <p:cNvPr id="10" name="5 - Διάγραμμα ροής: Απόφαση" descr="."/>
            <p:cNvSpPr/>
            <p:nvPr>
              <p:custDataLst>
                <p:tags r:id="rId4"/>
              </p:custDataLst>
            </p:nvPr>
          </p:nvSpPr>
          <p:spPr>
            <a:xfrm>
              <a:off x="3347864" y="2132856"/>
              <a:ext cx="1152128" cy="918102"/>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A&lt;&gt;0</a:t>
              </a:r>
              <a:endParaRPr lang="el-GR" sz="1200" dirty="0"/>
            </a:p>
          </p:txBody>
        </p:sp>
        <p:sp>
          <p:nvSpPr>
            <p:cNvPr id="11" name="6 - Ορθογώνιο" descr="."/>
            <p:cNvSpPr/>
            <p:nvPr>
              <p:custDataLst>
                <p:tags r:id="rId5"/>
              </p:custDataLst>
            </p:nvPr>
          </p:nvSpPr>
          <p:spPr>
            <a:xfrm>
              <a:off x="4932040" y="2276872"/>
              <a:ext cx="1394681" cy="594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X=-B/A</a:t>
              </a:r>
              <a:endParaRPr lang="el-GR" dirty="0"/>
            </a:p>
          </p:txBody>
        </p:sp>
        <p:sp>
          <p:nvSpPr>
            <p:cNvPr id="12" name="7 - Διάγραμμα ροής: Έξοδος σε εκτυπωτή" descr="."/>
            <p:cNvSpPr/>
            <p:nvPr>
              <p:custDataLst>
                <p:tags r:id="rId6"/>
              </p:custDataLst>
            </p:nvPr>
          </p:nvSpPr>
          <p:spPr>
            <a:xfrm>
              <a:off x="7164288" y="2276872"/>
              <a:ext cx="1394681" cy="648072"/>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X</a:t>
              </a:r>
              <a:endParaRPr lang="el-GR" dirty="0"/>
            </a:p>
          </p:txBody>
        </p:sp>
        <p:sp>
          <p:nvSpPr>
            <p:cNvPr id="13" name="8 - Διάγραμμα ροής: Απόφαση" descr="."/>
            <p:cNvSpPr/>
            <p:nvPr>
              <p:custDataLst>
                <p:tags r:id="rId7"/>
              </p:custDataLst>
            </p:nvPr>
          </p:nvSpPr>
          <p:spPr>
            <a:xfrm>
              <a:off x="3347864" y="3501008"/>
              <a:ext cx="1212766" cy="864096"/>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B&lt;&gt;0</a:t>
              </a:r>
              <a:endParaRPr lang="el-GR" sz="1200" dirty="0"/>
            </a:p>
          </p:txBody>
        </p:sp>
        <p:sp>
          <p:nvSpPr>
            <p:cNvPr id="14" name="10 - Διάγραμμα ροής: Έξοδος σε εκτυπωτή"/>
            <p:cNvSpPr/>
            <p:nvPr/>
          </p:nvSpPr>
          <p:spPr>
            <a:xfrm>
              <a:off x="3419872" y="4797152"/>
              <a:ext cx="1152128" cy="648072"/>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Αόριστη</a:t>
              </a:r>
              <a:endParaRPr lang="el-GR" dirty="0"/>
            </a:p>
          </p:txBody>
        </p:sp>
        <p:sp>
          <p:nvSpPr>
            <p:cNvPr id="15" name="11 - Διάγραμμα ροής: Έξοδος σε εκτυπωτή"/>
            <p:cNvSpPr/>
            <p:nvPr/>
          </p:nvSpPr>
          <p:spPr>
            <a:xfrm>
              <a:off x="5148064" y="3573016"/>
              <a:ext cx="1152128" cy="648072"/>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Αδύνατη</a:t>
              </a:r>
              <a:endParaRPr lang="el-GR" dirty="0"/>
            </a:p>
          </p:txBody>
        </p:sp>
        <p:sp>
          <p:nvSpPr>
            <p:cNvPr id="16" name="12 - Διάγραμμα ροής: Εναλλακτική διεργασία" descr="."/>
            <p:cNvSpPr/>
            <p:nvPr>
              <p:custDataLst>
                <p:tags r:id="rId8"/>
              </p:custDataLst>
            </p:nvPr>
          </p:nvSpPr>
          <p:spPr>
            <a:xfrm>
              <a:off x="5148064" y="5877272"/>
              <a:ext cx="1512168" cy="64807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END</a:t>
              </a:r>
              <a:endParaRPr lang="el-GR" dirty="0"/>
            </a:p>
          </p:txBody>
        </p:sp>
        <p:cxnSp>
          <p:nvCxnSpPr>
            <p:cNvPr id="17" name="14 - Ευθύγραμμο βέλος σύνδεσης"/>
            <p:cNvCxnSpPr>
              <a:stCxn id="8" idx="2"/>
              <a:endCxn id="9" idx="1"/>
            </p:cNvCxnSpPr>
            <p:nvPr/>
          </p:nvCxnSpPr>
          <p:spPr>
            <a:xfrm flipH="1">
              <a:off x="3882239" y="746702"/>
              <a:ext cx="26530" cy="3060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16 - Ευθύγραμμο βέλος σύνδεσης"/>
            <p:cNvCxnSpPr>
              <a:stCxn id="9" idx="4"/>
            </p:cNvCxnSpPr>
            <p:nvPr/>
          </p:nvCxnSpPr>
          <p:spPr>
            <a:xfrm>
              <a:off x="3882239" y="1700808"/>
              <a:ext cx="41689"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20 - Ευθύγραμμο βέλος σύνδεσης"/>
            <p:cNvCxnSpPr>
              <a:stCxn id="10" idx="3"/>
              <a:endCxn id="11" idx="1"/>
            </p:cNvCxnSpPr>
            <p:nvPr/>
          </p:nvCxnSpPr>
          <p:spPr>
            <a:xfrm flipV="1">
              <a:off x="4499992" y="2573905"/>
              <a:ext cx="432048" cy="180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23 - Ευθύγραμμο βέλος σύνδεσης"/>
            <p:cNvCxnSpPr>
              <a:stCxn id="11" idx="3"/>
              <a:endCxn id="12" idx="1"/>
            </p:cNvCxnSpPr>
            <p:nvPr/>
          </p:nvCxnSpPr>
          <p:spPr>
            <a:xfrm>
              <a:off x="6326721" y="2573905"/>
              <a:ext cx="837567" cy="270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28 - Ευθύγραμμο βέλος σύνδεσης"/>
            <p:cNvCxnSpPr>
              <a:stCxn id="10" idx="2"/>
            </p:cNvCxnSpPr>
            <p:nvPr/>
          </p:nvCxnSpPr>
          <p:spPr>
            <a:xfrm>
              <a:off x="3923928" y="3050958"/>
              <a:ext cx="0" cy="4500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31 - Ευθύγραμμο βέλος σύνδεσης"/>
            <p:cNvCxnSpPr>
              <a:stCxn id="13" idx="2"/>
              <a:endCxn id="14" idx="0"/>
            </p:cNvCxnSpPr>
            <p:nvPr/>
          </p:nvCxnSpPr>
          <p:spPr>
            <a:xfrm>
              <a:off x="3954247" y="4365104"/>
              <a:ext cx="41689"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33 - Ευθύγραμμο βέλος σύνδεσης"/>
            <p:cNvCxnSpPr>
              <a:stCxn id="13" idx="3"/>
              <a:endCxn id="15" idx="1"/>
            </p:cNvCxnSpPr>
            <p:nvPr/>
          </p:nvCxnSpPr>
          <p:spPr>
            <a:xfrm flipV="1">
              <a:off x="4560630" y="3897052"/>
              <a:ext cx="587434" cy="360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35 - Ευθύγραμμο βέλος σύνδεσης"/>
            <p:cNvCxnSpPr>
              <a:stCxn id="15" idx="2"/>
              <a:endCxn id="16" idx="0"/>
            </p:cNvCxnSpPr>
            <p:nvPr/>
          </p:nvCxnSpPr>
          <p:spPr>
            <a:xfrm>
              <a:off x="5724128" y="4178243"/>
              <a:ext cx="180020" cy="16990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37 - Ευθύγραμμο βέλος σύνδεσης"/>
            <p:cNvCxnSpPr>
              <a:stCxn id="12" idx="2"/>
            </p:cNvCxnSpPr>
            <p:nvPr/>
          </p:nvCxnSpPr>
          <p:spPr>
            <a:xfrm>
              <a:off x="7861629" y="2882099"/>
              <a:ext cx="22739" cy="28511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39 - Ευθύγραμμο βέλος σύνδεσης"/>
            <p:cNvCxnSpPr/>
            <p:nvPr/>
          </p:nvCxnSpPr>
          <p:spPr>
            <a:xfrm flipH="1" flipV="1">
              <a:off x="3995936" y="5661248"/>
              <a:ext cx="3888432" cy="144016"/>
            </a:xfrm>
            <a:prstGeom prst="straightConnector1">
              <a:avLst/>
            </a:prstGeom>
            <a:ln>
              <a:tailEnd type="none"/>
            </a:ln>
          </p:spPr>
          <p:style>
            <a:lnRef idx="1">
              <a:schemeClr val="accent1"/>
            </a:lnRef>
            <a:fillRef idx="0">
              <a:schemeClr val="accent1"/>
            </a:fillRef>
            <a:effectRef idx="0">
              <a:schemeClr val="accent1"/>
            </a:effectRef>
            <a:fontRef idx="minor">
              <a:schemeClr val="tx1"/>
            </a:fontRef>
          </p:style>
        </p:cxnSp>
        <p:cxnSp>
          <p:nvCxnSpPr>
            <p:cNvPr id="27" name="41 - Ευθύγραμμο βέλος σύνδεσης"/>
            <p:cNvCxnSpPr>
              <a:stCxn id="14" idx="2"/>
            </p:cNvCxnSpPr>
            <p:nvPr/>
          </p:nvCxnSpPr>
          <p:spPr>
            <a:xfrm>
              <a:off x="3995936" y="5402379"/>
              <a:ext cx="0" cy="2588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45 - TextBox" descr="."/>
            <p:cNvSpPr txBox="1"/>
            <p:nvPr/>
          </p:nvSpPr>
          <p:spPr>
            <a:xfrm>
              <a:off x="4355976" y="1988840"/>
              <a:ext cx="936104" cy="369332"/>
            </a:xfrm>
            <a:prstGeom prst="rect">
              <a:avLst/>
            </a:prstGeom>
            <a:noFill/>
          </p:spPr>
          <p:txBody>
            <a:bodyPr wrap="square" rtlCol="0">
              <a:spAutoFit/>
            </a:bodyPr>
            <a:lstStyle/>
            <a:p>
              <a:r>
                <a:rPr lang="el-GR" dirty="0" smtClean="0"/>
                <a:t>ΝΑΙ</a:t>
              </a:r>
              <a:endParaRPr lang="el-GR" dirty="0"/>
            </a:p>
          </p:txBody>
        </p:sp>
        <p:sp>
          <p:nvSpPr>
            <p:cNvPr id="29" name="46 - TextBox" descr="."/>
            <p:cNvSpPr txBox="1"/>
            <p:nvPr/>
          </p:nvSpPr>
          <p:spPr>
            <a:xfrm>
              <a:off x="4427984" y="3429000"/>
              <a:ext cx="936104" cy="369332"/>
            </a:xfrm>
            <a:prstGeom prst="rect">
              <a:avLst/>
            </a:prstGeom>
            <a:noFill/>
          </p:spPr>
          <p:txBody>
            <a:bodyPr wrap="square" rtlCol="0">
              <a:spAutoFit/>
            </a:bodyPr>
            <a:lstStyle/>
            <a:p>
              <a:r>
                <a:rPr lang="el-GR" dirty="0" smtClean="0"/>
                <a:t>ΝΑΙ</a:t>
              </a:r>
              <a:endParaRPr lang="el-GR" dirty="0"/>
            </a:p>
          </p:txBody>
        </p:sp>
        <p:sp>
          <p:nvSpPr>
            <p:cNvPr id="30" name="47 - TextBox" descr="."/>
            <p:cNvSpPr txBox="1"/>
            <p:nvPr/>
          </p:nvSpPr>
          <p:spPr>
            <a:xfrm>
              <a:off x="3995936" y="3068960"/>
              <a:ext cx="648072" cy="369332"/>
            </a:xfrm>
            <a:prstGeom prst="rect">
              <a:avLst/>
            </a:prstGeom>
            <a:noFill/>
          </p:spPr>
          <p:txBody>
            <a:bodyPr wrap="square" rtlCol="0">
              <a:spAutoFit/>
            </a:bodyPr>
            <a:lstStyle/>
            <a:p>
              <a:r>
                <a:rPr lang="el-GR" dirty="0" smtClean="0"/>
                <a:t>ΌΧΙ</a:t>
              </a:r>
              <a:endParaRPr lang="el-GR" dirty="0"/>
            </a:p>
          </p:txBody>
        </p:sp>
        <p:sp>
          <p:nvSpPr>
            <p:cNvPr id="31" name="48 - TextBox" descr="."/>
            <p:cNvSpPr txBox="1"/>
            <p:nvPr/>
          </p:nvSpPr>
          <p:spPr>
            <a:xfrm>
              <a:off x="3995936" y="4365104"/>
              <a:ext cx="648072" cy="369332"/>
            </a:xfrm>
            <a:prstGeom prst="rect">
              <a:avLst/>
            </a:prstGeom>
            <a:noFill/>
          </p:spPr>
          <p:txBody>
            <a:bodyPr wrap="square" rtlCol="0">
              <a:spAutoFit/>
            </a:bodyPr>
            <a:lstStyle/>
            <a:p>
              <a:r>
                <a:rPr lang="el-GR" dirty="0" smtClean="0"/>
                <a:t>ΌΧΙ</a:t>
              </a:r>
              <a:endParaRPr lang="el-GR" dirty="0"/>
            </a:p>
          </p:txBody>
        </p:sp>
      </p:gr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48</a:t>
            </a:fld>
            <a:endParaRPr lang="el-GR" dirty="0"/>
          </a:p>
        </p:txBody>
      </p:sp>
    </p:spTree>
    <p:custDataLst>
      <p:tags r:id="rId1"/>
    </p:custDataLst>
    <p:extLst>
      <p:ext uri="{BB962C8B-B14F-4D97-AF65-F5344CB8AC3E}">
        <p14:creationId xmlns:p14="http://schemas.microsoft.com/office/powerpoint/2010/main" val="26688823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44624"/>
            <a:ext cx="9072563"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Κωδικοποίηση</a:t>
            </a:r>
          </a:p>
        </p:txBody>
      </p:sp>
      <p:sp>
        <p:nvSpPr>
          <p:cNvPr id="6" name="Rectangle 4" descr="παράδειγμα προγράμματος σε γλώσσα υψηλού επιπέδου για την λύση μιας εξίσωσης α’ βαθμού (ax+b=0) όπου a, b, x  πραγματικοί αριθμοί."/>
          <p:cNvSpPr txBox="1">
            <a:spLocks noChangeArrowheads="1"/>
          </p:cNvSpPr>
          <p:nvPr>
            <p:custDataLst>
              <p:tags r:id="rId2"/>
            </p:custDataLst>
          </p:nvPr>
        </p:nvSpPr>
        <p:spPr>
          <a:xfrm>
            <a:off x="467545" y="1916832"/>
            <a:ext cx="8280920" cy="3024336"/>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US" sz="2400" dirty="0"/>
              <a:t>INPUT “a=”, A</a:t>
            </a:r>
          </a:p>
          <a:p>
            <a:pPr>
              <a:buNone/>
            </a:pPr>
            <a:r>
              <a:rPr lang="en-US" sz="2400" dirty="0"/>
              <a:t>INPUT “b=”, B</a:t>
            </a:r>
          </a:p>
          <a:p>
            <a:pPr>
              <a:buNone/>
            </a:pPr>
            <a:r>
              <a:rPr lang="en-US" sz="2400" dirty="0"/>
              <a:t>IF A&lt;&gt;0 THEN X=-B/A: PRINT “X=“; X: END</a:t>
            </a:r>
          </a:p>
          <a:p>
            <a:pPr>
              <a:buNone/>
            </a:pPr>
            <a:r>
              <a:rPr lang="en-US" sz="2400" dirty="0"/>
              <a:t>IF B&lt;&gt;0 THEN PRINT “</a:t>
            </a:r>
            <a:r>
              <a:rPr lang="el-GR" sz="2400" dirty="0"/>
              <a:t>η εξίσωση είναι ΑΔΥΝΑΤΗ</a:t>
            </a:r>
            <a:r>
              <a:rPr lang="en-US" sz="2400" dirty="0"/>
              <a:t>” : END</a:t>
            </a:r>
          </a:p>
          <a:p>
            <a:pPr>
              <a:buNone/>
            </a:pPr>
            <a:r>
              <a:rPr lang="en-US" sz="2400" dirty="0"/>
              <a:t>PRINT “</a:t>
            </a:r>
            <a:r>
              <a:rPr lang="el-GR" sz="2400" dirty="0"/>
              <a:t>Η εξίσωση είναι ΑΟΡΙΣΤΗ</a:t>
            </a:r>
            <a:r>
              <a:rPr lang="en-US" sz="2400" dirty="0"/>
              <a:t>”</a:t>
            </a:r>
            <a:endParaRPr lang="el-GR" sz="2400" dirty="0"/>
          </a:p>
          <a:p>
            <a:pPr>
              <a:buNone/>
            </a:pPr>
            <a:r>
              <a:rPr lang="en-US" sz="2400" dirty="0"/>
              <a:t>END</a:t>
            </a:r>
            <a:endParaRPr lang="el-GR" sz="2400" dirty="0"/>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49</a:t>
            </a:fld>
            <a:endParaRPr lang="el-GR" dirty="0"/>
          </a:p>
        </p:txBody>
      </p:sp>
    </p:spTree>
    <p:custDataLst>
      <p:tags r:id="rId1"/>
    </p:custDataLst>
    <p:extLst>
      <p:ext uri="{BB962C8B-B14F-4D97-AF65-F5344CB8AC3E}">
        <p14:creationId xmlns:p14="http://schemas.microsoft.com/office/powerpoint/2010/main" val="26688823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1628800"/>
            <a:ext cx="8208912" cy="4525963"/>
          </a:xfrm>
        </p:spPr>
        <p:txBody>
          <a:bodyPr>
            <a:noAutofit/>
          </a:bodyPr>
          <a:lstStyle/>
          <a:p>
            <a:r>
              <a:rPr lang="el-GR" sz="2800" dirty="0" smtClean="0">
                <a:hlinkClick r:id="rId4" action="ppaction://hlinksldjump"/>
              </a:rPr>
              <a:t>Εφαρμογές,</a:t>
            </a:r>
            <a:endParaRPr lang="el-GR" sz="2800" dirty="0" smtClean="0"/>
          </a:p>
          <a:p>
            <a:r>
              <a:rPr lang="el-GR" sz="2800" dirty="0" smtClean="0">
                <a:hlinkClick r:id="rId5" action="ppaction://hlinksldjump"/>
              </a:rPr>
              <a:t>Προγράμματα Παιχνιδιών,</a:t>
            </a:r>
            <a:endParaRPr lang="el-GR" sz="2800" dirty="0" smtClean="0"/>
          </a:p>
          <a:p>
            <a:r>
              <a:rPr lang="el-GR" sz="2800" dirty="0" smtClean="0">
                <a:hlinkClick r:id="rId6" action="ppaction://hlinksldjump"/>
              </a:rPr>
              <a:t>Εμπορικά και Λογιστικά Προγράμματα,</a:t>
            </a:r>
            <a:endParaRPr lang="el-GR" sz="2800" dirty="0" smtClean="0"/>
          </a:p>
          <a:p>
            <a:r>
              <a:rPr lang="el-GR" sz="2800" dirty="0" smtClean="0">
                <a:hlinkClick r:id="rId7" action="ppaction://hlinksldjump"/>
              </a:rPr>
              <a:t>Έλεγχος Παραγωγής,</a:t>
            </a:r>
            <a:endParaRPr lang="el-GR" sz="2800" dirty="0" smtClean="0"/>
          </a:p>
          <a:p>
            <a:r>
              <a:rPr lang="el-GR" sz="2800" dirty="0" smtClean="0">
                <a:hlinkClick r:id="rId8" action="ppaction://hlinksldjump"/>
              </a:rPr>
              <a:t>Δωρεάν εφαρμογές,</a:t>
            </a:r>
            <a:endParaRPr lang="el-GR" sz="2800" dirty="0" smtClean="0"/>
          </a:p>
          <a:p>
            <a:r>
              <a:rPr lang="el-GR" sz="2800" dirty="0" smtClean="0">
                <a:hlinkClick r:id="rId9" action="ppaction://hlinksldjump"/>
              </a:rPr>
              <a:t>Ανάλυση και Σχεδίαση Προγράμματος,</a:t>
            </a:r>
            <a:endParaRPr lang="el-GR" sz="2800" dirty="0" smtClean="0"/>
          </a:p>
          <a:p>
            <a:r>
              <a:rPr lang="el-GR" sz="2800" dirty="0" smtClean="0">
                <a:hlinkClick r:id="rId10" action="ppaction://hlinksldjump"/>
              </a:rPr>
              <a:t>Στάδια για την επίλυση ενός προβλήματος.</a:t>
            </a:r>
            <a:endParaRPr lang="el-GR" sz="2800" dirty="0" smtClean="0"/>
          </a:p>
          <a:p>
            <a:pPr>
              <a:buFont typeface="Wingdings" pitchFamily="2" charset="2"/>
              <a:buChar char="§"/>
            </a:pPr>
            <a:endParaRPr lang="el-GR" sz="2800" dirty="0"/>
          </a:p>
        </p:txBody>
      </p:sp>
      <p:sp>
        <p:nvSpPr>
          <p:cNvPr id="5"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dirty="0"/>
              <a:t>Επιχειρήσεις</a:t>
            </a:r>
          </a:p>
        </p:txBody>
      </p:sp>
      <p:sp>
        <p:nvSpPr>
          <p:cNvPr id="23" name="Rectangle 3"/>
          <p:cNvSpPr>
            <a:spLocks noGrp="1" noChangeArrowheads="1"/>
          </p:cNvSpPr>
          <p:nvPr>
            <p:ph idx="1"/>
          </p:nvPr>
        </p:nvSpPr>
        <p:spPr>
          <a:xfrm>
            <a:off x="457200" y="1412776"/>
            <a:ext cx="8229600" cy="1152128"/>
          </a:xfrm>
        </p:spPr>
        <p:txBody>
          <a:bodyPr>
            <a:normAutofit/>
          </a:bodyPr>
          <a:lstStyle/>
          <a:p>
            <a:r>
              <a:rPr lang="el-GR" sz="2800" dirty="0" smtClean="0"/>
              <a:t>Εξειδικευμένο λογισμικό,</a:t>
            </a:r>
          </a:p>
          <a:p>
            <a:r>
              <a:rPr lang="en-US" sz="2800" dirty="0" smtClean="0"/>
              <a:t>Office</a:t>
            </a:r>
            <a:r>
              <a:rPr lang="el-GR" sz="2800" dirty="0" smtClean="0"/>
              <a:t>.</a:t>
            </a:r>
            <a:endParaRPr lang="el-GR" sz="2800" dirty="0"/>
          </a:p>
        </p:txBody>
      </p:sp>
      <p:pic>
        <p:nvPicPr>
          <p:cNvPr id="7" name="Picture 2" descr="Εικόνα, πρόγραμμα Microsoft Office Suite.&#10;Microsoft Office Access,&#10;Microsoft Office PowerPoint,&#10;Microsoft Office Excel,&#10;Microsoft Office Εκδότης,&#10;Microsoft Office One Note,&#10;Microsoft Office Word,&#10;Microsoft Office Outlook,&#10;Microsoft Office Visio."/>
          <p:cNvPicPr>
            <a:picLocks noChangeAspect="1" noChangeArrowheads="1"/>
          </p:cNvPicPr>
          <p:nvPr/>
        </p:nvPicPr>
        <p:blipFill>
          <a:blip r:embed="rId5" cstate="print"/>
          <a:srcRect/>
          <a:stretch>
            <a:fillRect/>
          </a:stretch>
        </p:blipFill>
        <p:spPr bwMode="auto">
          <a:xfrm>
            <a:off x="2677323" y="2519363"/>
            <a:ext cx="4558973" cy="3285901"/>
          </a:xfrm>
          <a:prstGeom prst="rect">
            <a:avLst/>
          </a:prstGeom>
          <a:noFill/>
          <a:ln w="9525">
            <a:noFill/>
            <a:miter lim="800000"/>
            <a:headEnd/>
            <a:tailEnd/>
          </a:ln>
        </p:spPr>
      </p:pic>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44624"/>
            <a:ext cx="7772400" cy="1628800"/>
          </a:xfrm>
        </p:spPr>
        <p:txBody>
          <a:bodyPr>
            <a:noAutofit/>
          </a:bodyPr>
          <a:lstStyle/>
          <a:p>
            <a:r>
              <a:rPr lang="el-GR" dirty="0" smtClean="0"/>
              <a:t>Καλή Εφαρμογή</a:t>
            </a:r>
            <a:endParaRPr lang="el-GR" dirty="0"/>
          </a:p>
        </p:txBody>
      </p:sp>
      <p:sp>
        <p:nvSpPr>
          <p:cNvPr id="9" name="Rectangle 3"/>
          <p:cNvSpPr txBox="1">
            <a:spLocks noChangeArrowheads="1"/>
          </p:cNvSpPr>
          <p:nvPr>
            <p:custDataLst>
              <p:tags r:id="rId2"/>
            </p:custDataLst>
          </p:nvPr>
        </p:nvSpPr>
        <p:spPr>
          <a:xfrm>
            <a:off x="467544" y="1495449"/>
            <a:ext cx="8219256" cy="47418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Wingdings" panose="05000000000000000000" pitchFamily="2" charset="2"/>
              <a:buChar char="§"/>
            </a:pPr>
            <a:r>
              <a:rPr lang="el-GR" sz="2400" dirty="0"/>
              <a:t>Να καλύπτει πλήρως ή σε ένα μεγάλο βαθμό τις απαιτήσεις του </a:t>
            </a:r>
            <a:r>
              <a:rPr lang="el-GR" sz="2400" dirty="0" smtClean="0"/>
              <a:t>χρήστη,</a:t>
            </a:r>
            <a:endParaRPr lang="el-GR" sz="2400" dirty="0"/>
          </a:p>
          <a:p>
            <a:pPr marL="342900" indent="-342900" algn="l">
              <a:buFont typeface="Wingdings" panose="05000000000000000000" pitchFamily="2" charset="2"/>
              <a:buChar char="§"/>
            </a:pPr>
            <a:r>
              <a:rPr lang="el-GR" sz="2400" dirty="0"/>
              <a:t>Να είναι </a:t>
            </a:r>
            <a:r>
              <a:rPr lang="el-GR" sz="2400" dirty="0" smtClean="0"/>
              <a:t>αξιόπιστη,</a:t>
            </a:r>
            <a:endParaRPr lang="el-GR" sz="2400" dirty="0"/>
          </a:p>
          <a:p>
            <a:pPr marL="342900" indent="-342900" algn="l">
              <a:buFont typeface="Wingdings" panose="05000000000000000000" pitchFamily="2" charset="2"/>
              <a:buChar char="§"/>
            </a:pPr>
            <a:r>
              <a:rPr lang="el-GR" sz="2400" dirty="0"/>
              <a:t>Να είναι </a:t>
            </a:r>
            <a:r>
              <a:rPr lang="el-GR" sz="2400" dirty="0" smtClean="0"/>
              <a:t>εύχρηστη,</a:t>
            </a:r>
            <a:endParaRPr lang="el-GR" sz="2400" dirty="0"/>
          </a:p>
          <a:p>
            <a:pPr marL="342900" indent="-342900" algn="l">
              <a:buFont typeface="Wingdings" panose="05000000000000000000" pitchFamily="2" charset="2"/>
              <a:buChar char="§"/>
            </a:pPr>
            <a:r>
              <a:rPr lang="el-GR" sz="2400" dirty="0"/>
              <a:t>Να προσαρμόζεται στις ανάγκες του </a:t>
            </a:r>
            <a:r>
              <a:rPr lang="el-GR" sz="2400" dirty="0" smtClean="0"/>
              <a:t>χρήστη,</a:t>
            </a:r>
            <a:endParaRPr lang="el-GR" sz="2400" dirty="0"/>
          </a:p>
          <a:p>
            <a:pPr marL="342900" indent="-342900" algn="l">
              <a:buFont typeface="Wingdings" panose="05000000000000000000" pitchFamily="2" charset="2"/>
              <a:buChar char="§"/>
            </a:pPr>
            <a:r>
              <a:rPr lang="el-GR" sz="2400" dirty="0"/>
              <a:t>Να μην έχει μεγάλο κόστος αγοράς σε σχέση με τις παρεχόμενες </a:t>
            </a:r>
            <a:r>
              <a:rPr lang="el-GR" sz="2400" dirty="0" smtClean="0"/>
              <a:t>δυνατότητες,</a:t>
            </a:r>
            <a:endParaRPr lang="el-GR" sz="2400" dirty="0"/>
          </a:p>
          <a:p>
            <a:pPr marL="342900" indent="-342900" algn="l">
              <a:buFont typeface="Wingdings" panose="05000000000000000000" pitchFamily="2" charset="2"/>
              <a:buChar char="§"/>
            </a:pPr>
            <a:r>
              <a:rPr lang="el-GR" sz="2400" dirty="0"/>
              <a:t>Να έχει τεχνική υποστήριξη από την εταιρεία </a:t>
            </a:r>
            <a:r>
              <a:rPr lang="el-GR" sz="2400" dirty="0" smtClean="0"/>
              <a:t>κατασκευής.</a:t>
            </a:r>
            <a:endParaRPr lang="el-GR" sz="2400" dirty="0"/>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34354" y="97185"/>
            <a:ext cx="9074150" cy="11715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Σημαντικές Εφαρμογές </a:t>
            </a:r>
          </a:p>
        </p:txBody>
      </p:sp>
      <p:sp>
        <p:nvSpPr>
          <p:cNvPr id="2" name="Ορθογώνιο 1"/>
          <p:cNvSpPr/>
          <p:nvPr/>
        </p:nvSpPr>
        <p:spPr>
          <a:xfrm>
            <a:off x="467544" y="1700808"/>
            <a:ext cx="8219256" cy="3970318"/>
          </a:xfrm>
          <a:prstGeom prst="rect">
            <a:avLst/>
          </a:prstGeom>
        </p:spPr>
        <p:txBody>
          <a:bodyPr wrap="square">
            <a:spAutoFit/>
          </a:bodyPr>
          <a:lstStyle/>
          <a:p>
            <a:pPr marL="285750" indent="-285750">
              <a:buFont typeface="Wingdings" panose="05000000000000000000" pitchFamily="2" charset="2"/>
              <a:buChar char="§"/>
            </a:pPr>
            <a:r>
              <a:rPr lang="el-GR" sz="2800" dirty="0"/>
              <a:t>Εκπαιδευτικές </a:t>
            </a:r>
            <a:r>
              <a:rPr lang="el-GR" sz="2800" dirty="0" smtClean="0"/>
              <a:t>Εφαρμογές,</a:t>
            </a:r>
            <a:endParaRPr lang="el-GR" sz="2800" dirty="0"/>
          </a:p>
          <a:p>
            <a:pPr marL="285750" indent="-285750">
              <a:buFont typeface="Wingdings" panose="05000000000000000000" pitchFamily="2" charset="2"/>
              <a:buChar char="§"/>
            </a:pPr>
            <a:r>
              <a:rPr lang="el-GR" sz="2800" dirty="0"/>
              <a:t>Εφαρμογές Επεξεργασίας </a:t>
            </a:r>
            <a:r>
              <a:rPr lang="el-GR" sz="2800" dirty="0" smtClean="0"/>
              <a:t>Κειμένου,</a:t>
            </a:r>
            <a:endParaRPr lang="el-GR" sz="2800" dirty="0"/>
          </a:p>
          <a:p>
            <a:pPr marL="285750" indent="-285750">
              <a:buFont typeface="Wingdings" panose="05000000000000000000" pitchFamily="2" charset="2"/>
              <a:buChar char="§"/>
            </a:pPr>
            <a:r>
              <a:rPr lang="el-GR" sz="2800" dirty="0"/>
              <a:t>Εφαρμογές Διαχείρισης Βάσεων </a:t>
            </a:r>
            <a:r>
              <a:rPr lang="el-GR" sz="2800" dirty="0" smtClean="0"/>
              <a:t>Δεδομένων,</a:t>
            </a:r>
            <a:endParaRPr lang="el-GR" sz="2800" dirty="0"/>
          </a:p>
          <a:p>
            <a:pPr marL="285750" indent="-285750">
              <a:buFont typeface="Wingdings" panose="05000000000000000000" pitchFamily="2" charset="2"/>
              <a:buChar char="§"/>
            </a:pPr>
            <a:r>
              <a:rPr lang="el-GR" sz="2800" dirty="0"/>
              <a:t>Εφαρμογές Λογιστικών </a:t>
            </a:r>
            <a:r>
              <a:rPr lang="el-GR" sz="2800" dirty="0" smtClean="0"/>
              <a:t>Φύλλων,</a:t>
            </a:r>
            <a:endParaRPr lang="el-GR" sz="2800" dirty="0"/>
          </a:p>
          <a:p>
            <a:pPr marL="285750" indent="-285750">
              <a:buFont typeface="Wingdings" panose="05000000000000000000" pitchFamily="2" charset="2"/>
              <a:buChar char="§"/>
            </a:pPr>
            <a:r>
              <a:rPr lang="el-GR" sz="2800" dirty="0"/>
              <a:t>Προγράμματα </a:t>
            </a:r>
            <a:r>
              <a:rPr lang="el-GR" sz="2800" dirty="0" smtClean="0"/>
              <a:t>Παιχνιδιών,</a:t>
            </a:r>
            <a:endParaRPr lang="el-GR" sz="2800" dirty="0"/>
          </a:p>
          <a:p>
            <a:pPr marL="285750" indent="-285750">
              <a:buFont typeface="Wingdings" panose="05000000000000000000" pitchFamily="2" charset="2"/>
              <a:buChar char="§"/>
            </a:pPr>
            <a:r>
              <a:rPr lang="el-GR" sz="2800" dirty="0"/>
              <a:t>Εφαρμογές </a:t>
            </a:r>
            <a:r>
              <a:rPr lang="el-GR" sz="2800" dirty="0" smtClean="0"/>
              <a:t>Παρουσιάσεων,</a:t>
            </a:r>
            <a:endParaRPr lang="el-GR" sz="2800" dirty="0"/>
          </a:p>
          <a:p>
            <a:pPr marL="285750" indent="-285750">
              <a:buFont typeface="Wingdings" panose="05000000000000000000" pitchFamily="2" charset="2"/>
              <a:buChar char="§"/>
            </a:pPr>
            <a:r>
              <a:rPr lang="el-GR" sz="2800" dirty="0"/>
              <a:t>Εφαρμογές Σχεδίασης και Επεξεργασίας </a:t>
            </a:r>
            <a:r>
              <a:rPr lang="el-GR" sz="2800" dirty="0" smtClean="0"/>
              <a:t>Εικόνας,</a:t>
            </a:r>
            <a:endParaRPr lang="el-GR" sz="2800" dirty="0"/>
          </a:p>
          <a:p>
            <a:pPr marL="285750" indent="-285750">
              <a:buFont typeface="Wingdings" panose="05000000000000000000" pitchFamily="2" charset="2"/>
              <a:buChar char="§"/>
            </a:pPr>
            <a:r>
              <a:rPr lang="el-GR" sz="2800" dirty="0"/>
              <a:t>Εφαρμογές </a:t>
            </a:r>
            <a:r>
              <a:rPr lang="el-GR" sz="2800" dirty="0" smtClean="0"/>
              <a:t>Διαδικτύου,</a:t>
            </a:r>
            <a:endParaRPr lang="el-GR" sz="2800" dirty="0"/>
          </a:p>
          <a:p>
            <a:pPr marL="285750" indent="-285750">
              <a:buFont typeface="Wingdings" panose="05000000000000000000" pitchFamily="2" charset="2"/>
              <a:buChar char="§"/>
            </a:pPr>
            <a:r>
              <a:rPr lang="el-GR" sz="2800" dirty="0"/>
              <a:t>Εφαρμογές Ειδικής </a:t>
            </a:r>
            <a:r>
              <a:rPr lang="el-GR" sz="2800" dirty="0" smtClean="0"/>
              <a:t>Χρήσης.</a:t>
            </a:r>
            <a:endParaRPr lang="el-GR" sz="2800" dirty="0"/>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76251" y="8285"/>
            <a:ext cx="8210550"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Εκπαιδευτικές </a:t>
            </a:r>
            <a:r>
              <a:rPr lang="el-GR" dirty="0" smtClean="0"/>
              <a:t>Εφαρμογές (1 από </a:t>
            </a:r>
            <a:r>
              <a:rPr lang="en-GB" dirty="0" smtClean="0"/>
              <a:t>3</a:t>
            </a:r>
            <a:r>
              <a:rPr lang="el-GR" dirty="0" smtClean="0"/>
              <a:t>)</a:t>
            </a:r>
            <a:endParaRPr lang="el-GR" dirty="0"/>
          </a:p>
        </p:txBody>
      </p:sp>
      <p:sp>
        <p:nvSpPr>
          <p:cNvPr id="6" name="Θέση περιεχομένου 2"/>
          <p:cNvSpPr>
            <a:spLocks noGrp="1"/>
          </p:cNvSpPr>
          <p:nvPr>
            <p:ph idx="1"/>
          </p:nvPr>
        </p:nvSpPr>
        <p:spPr>
          <a:xfrm>
            <a:off x="467544" y="1196752"/>
            <a:ext cx="8219256" cy="792088"/>
          </a:xfrm>
        </p:spPr>
        <p:txBody>
          <a:bodyPr>
            <a:noAutofit/>
          </a:bodyPr>
          <a:lstStyle/>
          <a:p>
            <a:r>
              <a:rPr lang="el-GR" sz="2400" dirty="0"/>
              <a:t>Έχουν σαν πεδίο αναφοράς κυρίως τα μαθηματικά, τη φυσική, τη χημεία , την ιστορία και την </a:t>
            </a:r>
            <a:r>
              <a:rPr lang="el-GR" sz="2400" dirty="0" smtClean="0"/>
              <a:t>γεωγραφία.</a:t>
            </a:r>
            <a:endParaRPr lang="el-GR" sz="2400" dirty="0"/>
          </a:p>
        </p:txBody>
      </p:sp>
      <p:pic>
        <p:nvPicPr>
          <p:cNvPr id="8" name="Picture 2" descr="Εικόνα, επιφάνεια εργασία από μία εκπαιδευτική εφαρμογή."/>
          <p:cNvPicPr>
            <a:picLocks noChangeAspect="1" noChangeArrowheads="1"/>
          </p:cNvPicPr>
          <p:nvPr/>
        </p:nvPicPr>
        <p:blipFill>
          <a:blip r:embed="rId4" cstate="print"/>
          <a:srcRect/>
          <a:stretch>
            <a:fillRect/>
          </a:stretch>
        </p:blipFill>
        <p:spPr bwMode="auto">
          <a:xfrm>
            <a:off x="503039" y="2256202"/>
            <a:ext cx="8101409" cy="3837094"/>
          </a:xfrm>
          <a:prstGeom prst="rect">
            <a:avLst/>
          </a:prstGeom>
          <a:noFill/>
        </p:spPr>
      </p:pic>
      <p:sp>
        <p:nvSpPr>
          <p:cNvPr id="5" name="Θέση υποσέλιδου 3" descr="."/>
          <p:cNvSpPr txBox="1">
            <a:spLocks/>
          </p:cNvSpPr>
          <p:nvPr/>
        </p:nvSpPr>
        <p:spPr>
          <a:xfrm>
            <a:off x="3181325" y="6526163"/>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Εφαρμογές</a:t>
            </a:r>
            <a:endParaRPr lang="en-US" sz="1400" dirty="0"/>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0/2/2005 7:02:24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9,2,6,12,"/>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7,6,8,5,9,"/>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9,6,7,5,11,"/>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11,8,9,13,"/>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13,3,5,15,"/>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6,8,17,5,"/>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5,8,4,14,"/>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9,6,5,11,"/>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9,7,5,4,"/>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12,8,15,4,"/>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3,11,10,9,"/>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9,8,11,4,"/>
</p:tagLst>
</file>

<file path=ppt/tags/tag24.xml><?xml version="1.0" encoding="utf-8"?>
<p:tagLst xmlns:a="http://schemas.openxmlformats.org/drawingml/2006/main" xmlns:r="http://schemas.openxmlformats.org/officeDocument/2006/relationships" xmlns:p="http://schemas.openxmlformats.org/presentationml/2006/main">
  <p:tag name="ZHAW.ACCESSIBILITYADDIN.READINGORDER" val="7,12,9,4,"/>
</p:tagLst>
</file>

<file path=ppt/tags/tag25.xml><?xml version="1.0" encoding="utf-8"?>
<p:tagLst xmlns:a="http://schemas.openxmlformats.org/drawingml/2006/main" xmlns:r="http://schemas.openxmlformats.org/officeDocument/2006/relationships" xmlns:p="http://schemas.openxmlformats.org/presentationml/2006/main">
  <p:tag name="ZHAW.ACCESSIBILITYADDIN.READINGORDER" val="7,9,10,4,"/>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7.xml><?xml version="1.0" encoding="utf-8"?>
<p:tagLst xmlns:a="http://schemas.openxmlformats.org/drawingml/2006/main" xmlns:r="http://schemas.openxmlformats.org/officeDocument/2006/relationships" xmlns:p="http://schemas.openxmlformats.org/presentationml/2006/main">
  <p:tag name="ZHAW.ACCESSIBILITYADDIN.READINGORDER" val="7,8,10,4,"/>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5,8,9,7,4,"/>
</p:tagLst>
</file>

<file path=ppt/tags/tag29.xml><?xml version="1.0" encoding="utf-8"?>
<p:tagLst xmlns:a="http://schemas.openxmlformats.org/drawingml/2006/main" xmlns:r="http://schemas.openxmlformats.org/officeDocument/2006/relationships" xmlns:p="http://schemas.openxmlformats.org/presentationml/2006/main">
  <p:tag name="ZHAW.ACCESSIBILITYADDIN.READINGORDER" val="2,4,5,3,"/>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31.xml><?xml version="1.0" encoding="utf-8"?>
<p:tagLst xmlns:a="http://schemas.openxmlformats.org/drawingml/2006/main" xmlns:r="http://schemas.openxmlformats.org/officeDocument/2006/relationships" xmlns:p="http://schemas.openxmlformats.org/presentationml/2006/main">
  <p:tag name="ZHAW.ACCESSIBILITYADDIN.READINGORDER" val="5,9,6,7,4,"/>
</p:tagLst>
</file>

<file path=ppt/tags/tag32.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33.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34.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35.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36.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37.xml><?xml version="1.0" encoding="utf-8"?>
<p:tagLst xmlns:a="http://schemas.openxmlformats.org/drawingml/2006/main" xmlns:r="http://schemas.openxmlformats.org/officeDocument/2006/relationships" xmlns:p="http://schemas.openxmlformats.org/presentationml/2006/main">
  <p:tag name="ZHAW.ACCESSIBILITYADDIN.READINGORDER" val="5,6,8,7,4,"/>
</p:tagLst>
</file>

<file path=ppt/tags/tag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9.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1.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42.xml><?xml version="1.0" encoding="utf-8"?>
<p:tagLst xmlns:a="http://schemas.openxmlformats.org/drawingml/2006/main" xmlns:r="http://schemas.openxmlformats.org/officeDocument/2006/relationships" xmlns:p="http://schemas.openxmlformats.org/presentationml/2006/main">
  <p:tag name="ZHAW.ACCESSIBILITYADDIN.READINGORDER" val="5,6,8,7,4,"/>
</p:tagLst>
</file>

<file path=ppt/tags/tag43.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44.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45.xml><?xml version="1.0" encoding="utf-8"?>
<p:tagLst xmlns:a="http://schemas.openxmlformats.org/drawingml/2006/main" xmlns:r="http://schemas.openxmlformats.org/officeDocument/2006/relationships" xmlns:p="http://schemas.openxmlformats.org/presentationml/2006/main">
  <p:tag name="ZHAW.ACCESSIBILITYADDIN.READINGORDER" val="5,6,8,7,4,"/>
</p:tagLst>
</file>

<file path=ppt/tags/tag46.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47.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48.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49.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0.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51.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52.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53.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54.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55.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56.xml><?xml version="1.0" encoding="utf-8"?>
<p:tagLst xmlns:a="http://schemas.openxmlformats.org/drawingml/2006/main" xmlns:r="http://schemas.openxmlformats.org/officeDocument/2006/relationships" xmlns:p="http://schemas.openxmlformats.org/presentationml/2006/main">
  <p:tag name="ZHAW.ACCESSIBILITYADDIN.READINGORDER" val="5,2,7,4,"/>
</p:tagLst>
</file>

<file path=ppt/tags/tag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4.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6.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23,7,5,24,"/>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9,4,14,"/>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4D5B275B-6C73-4894-B919-04CED8B96E23}">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4193</TotalTime>
  <Words>1515</Words>
  <Application>Microsoft Office PowerPoint</Application>
  <PresentationFormat>Προβολή στην οθόνη (4:3)</PresentationFormat>
  <Paragraphs>334</Paragraphs>
  <Slides>50</Slides>
  <Notes>22</Notes>
  <HiddenSlides>0</HiddenSlides>
  <MMClips>0</MMClips>
  <ScaleCrop>false</ScaleCrop>
  <HeadingPairs>
    <vt:vector size="4" baseType="variant">
      <vt:variant>
        <vt:lpstr>Θέμα</vt:lpstr>
      </vt:variant>
      <vt:variant>
        <vt:i4>1</vt:i4>
      </vt:variant>
      <vt:variant>
        <vt:lpstr>Τίτλοι διαφανειών</vt:lpstr>
      </vt:variant>
      <vt:variant>
        <vt:i4>50</vt:i4>
      </vt:variant>
    </vt:vector>
  </HeadingPairs>
  <TitlesOfParts>
    <vt:vector size="51" baseType="lpstr">
      <vt:lpstr>Θέμα του Office</vt:lpstr>
      <vt:lpstr>Πληροφορική</vt:lpstr>
      <vt:lpstr>Άδειες Χρήσης</vt:lpstr>
      <vt:lpstr>Χρηματοδότηση</vt:lpstr>
      <vt:lpstr>Σκοποί  ενότητας</vt:lpstr>
      <vt:lpstr>Περιεχόμενα ενότητας</vt:lpstr>
      <vt:lpstr>Επιχειρήσεις</vt:lpstr>
      <vt:lpstr>Καλή Εφαρμογή</vt:lpstr>
      <vt:lpstr>Σημαντικές Εφαρμογές </vt:lpstr>
      <vt:lpstr>Εκπαιδευτικές Εφαρμογές (1 από 3)</vt:lpstr>
      <vt:lpstr>Εκπαιδευτικές Εφαρμογές (2 από 3)</vt:lpstr>
      <vt:lpstr>Εκπαιδευτικές Εφαρμογές (3 από 3)</vt:lpstr>
      <vt:lpstr>Εφαρμογές Επεξεργασίας Κειμένου (1 από 3)</vt:lpstr>
      <vt:lpstr>Εφαρμογές Επεξεργασίας Κειμένου (2 από 3)</vt:lpstr>
      <vt:lpstr>Εφαρμογές Επεξεργασίας Κειμένου (3 από 3)</vt:lpstr>
      <vt:lpstr>Εφαρμογές Διαχείρισης Βάσεων Δεδομένων (1 από 3)</vt:lpstr>
      <vt:lpstr>Εφαρμογές Διαχείρισης Βάσεων Δεδομένων (2 από 3)</vt:lpstr>
      <vt:lpstr>Εφαρμογές Διαχείρισης Βάσεων Δεδομένων (3 από 3)</vt:lpstr>
      <vt:lpstr>Εφαρμογές Λογιστικών Φύλλων (1 από 3)</vt:lpstr>
      <vt:lpstr>Εφαρμογές Λογιστικών Φύλλων (2 από 3)</vt:lpstr>
      <vt:lpstr>Εφαρμογές Λογιστικών Φύλλων (3 από 3)</vt:lpstr>
      <vt:lpstr>Προγράμματα Παιχνιδιών (1 από 3)</vt:lpstr>
      <vt:lpstr>Προγράμματα Παιχνιδιών (2 από 3)</vt:lpstr>
      <vt:lpstr>Προγράμματα Παιχνιδιών (3 από 3)</vt:lpstr>
      <vt:lpstr>Εφαρμογές Παρουσιάσεων (1 από 3)</vt:lpstr>
      <vt:lpstr>Εφαρμογές Παρουσιάσεων (2 από 3)</vt:lpstr>
      <vt:lpstr>Εφαρμογές Παρουσιάσεων (3 από 3)</vt:lpstr>
      <vt:lpstr>Εφαρμογές Σχεδίασης και Επεξεργασίας Εικόνας (1 από 3)</vt:lpstr>
      <vt:lpstr>Εφαρμογές Σχεδίασης και Επεξεργασίας Εικόνας (2 από 3)</vt:lpstr>
      <vt:lpstr>Εφαρμογές Σχεδίασης και Επεξεργασίας Εικόνας (3 από 3)</vt:lpstr>
      <vt:lpstr>Εφαρμογές Διαδικτύου</vt:lpstr>
      <vt:lpstr>Βrowsers (1 από 2)</vt:lpstr>
      <vt:lpstr>Βrowsers (2 από 2)</vt:lpstr>
      <vt:lpstr>Εφαρμογές Ειδικής Χρήσης</vt:lpstr>
      <vt:lpstr>Εμπορικά και Λογιστικά Προγράμματα</vt:lpstr>
      <vt:lpstr>Έλεγχος Παραγωγής (1 από 2)</vt:lpstr>
      <vt:lpstr>Έλεγχος Παραγωγής (2 από 2)</vt:lpstr>
      <vt:lpstr>Δωρεάν εφαρμογές</vt:lpstr>
      <vt:lpstr>Προσβασιμότητα</vt:lpstr>
      <vt:lpstr>Πίνακας Ελέγχου (1 από 2)</vt:lpstr>
      <vt:lpstr>Πίνακας Ελέγχου (2 από 2)</vt:lpstr>
      <vt:lpstr>Ανάλυση και Σχεδίαση Προγράμματος (1 από 5)</vt:lpstr>
      <vt:lpstr>Ανάλυση και Σχεδίαση Προγράμματος (2 από 5)</vt:lpstr>
      <vt:lpstr>Ανάλυση και Σχεδίαση Προγράμματος (3 από 5)</vt:lpstr>
      <vt:lpstr>Ανάλυση και Σχεδίαση Προγράμματος (4 από 5)</vt:lpstr>
      <vt:lpstr>Ανάλυση και Σχεδίαση Προγράμματος (5 από 5)</vt:lpstr>
      <vt:lpstr>Στάδια για την επίλυση ενός προβλήματος</vt:lpstr>
      <vt:lpstr>Πρόβλημα (1 από 2)</vt:lpstr>
      <vt:lpstr>Πρόβλημα (2 από 2)</vt:lpstr>
      <vt:lpstr>Κωδικοποίηση</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Πληροφορική</dc:title>
  <dc:subject>Εφαρμογές.</dc:subject>
  <dc:creator>Δήμητρα Αβραμούλη</dc:creator>
  <cp:keywords>Εφαρμογές</cp:keywords>
  <cp:lastModifiedBy>Windows User</cp:lastModifiedBy>
  <cp:revision>354</cp:revision>
  <dcterms:created xsi:type="dcterms:W3CDTF">2012-09-06T09:03:05Z</dcterms:created>
  <dcterms:modified xsi:type="dcterms:W3CDTF">2005-10-02T04:02:36Z</dcterms:modified>
</cp:coreProperties>
</file>