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notesSlides/notesSlide15.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6.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7.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8.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9.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20.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21.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22.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23.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24.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notesSlides/notesSlide25.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26.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27.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28.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29.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notesSlides/notesSlide30.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31.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32.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notesSlides/notesSlide33.xml" ContentType="application/vnd.openxmlformats-officedocument.presentationml.notesSlide+xml"/>
  <Override PartName="/ppt/tags/tag80.xml" ContentType="application/vnd.openxmlformats-officedocument.presentationml.tags+xml"/>
  <Override PartName="/ppt/notesSlides/notesSlide34.xml" ContentType="application/vnd.openxmlformats-officedocument.presentationml.notesSlide+xml"/>
  <Override PartName="/ppt/tags/tag81.xml" ContentType="application/vnd.openxmlformats-officedocument.presentationml.tags+xml"/>
  <Override PartName="/ppt/notesSlides/notesSlide35.xml" ContentType="application/vnd.openxmlformats-officedocument.presentationml.notesSlide+xml"/>
  <Override PartName="/ppt/tags/tag82.xml" ContentType="application/vnd.openxmlformats-officedocument.presentationml.tags+xml"/>
  <Override PartName="/ppt/notesSlides/notesSlide36.xml" ContentType="application/vnd.openxmlformats-officedocument.presentationml.notesSlide+xml"/>
  <Override PartName="/ppt/tags/tag83.xml" ContentType="application/vnd.openxmlformats-officedocument.presentationml.tags+xml"/>
  <Override PartName="/ppt/notesSlides/notesSlide37.xml" ContentType="application/vnd.openxmlformats-officedocument.presentationml.notesSlide+xml"/>
  <Override PartName="/ppt/tags/tag84.xml" ContentType="application/vnd.openxmlformats-officedocument.presentationml.tags+xml"/>
  <Override PartName="/ppt/notesSlides/notesSlide38.xml" ContentType="application/vnd.openxmlformats-officedocument.presentationml.notesSlide+xml"/>
  <Override PartName="/ppt/tags/tag85.xml" ContentType="application/vnd.openxmlformats-officedocument.presentationml.tags+xml"/>
  <Override PartName="/ppt/notesSlides/notesSlide39.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notesSlides/notesSlide40.xml" ContentType="application/vnd.openxmlformats-officedocument.presentationml.notesSlide+xml"/>
  <Override PartName="/ppt/tags/tag88.xml" ContentType="application/vnd.openxmlformats-officedocument.presentationml.tags+xml"/>
  <Override PartName="/ppt/notesSlides/notesSlide41.xml" ContentType="application/vnd.openxmlformats-officedocument.presentationml.notesSlide+xml"/>
  <Override PartName="/ppt/tags/tag89.xml" ContentType="application/vnd.openxmlformats-officedocument.presentationml.tags+xml"/>
  <Override PartName="/ppt/notesSlides/notesSlide42.xml" ContentType="application/vnd.openxmlformats-officedocument.presentationml.notesSlide+xml"/>
  <Override PartName="/ppt/tags/tag90.xml" ContentType="application/vnd.openxmlformats-officedocument.presentationml.tags+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51"/>
  </p:notesMasterIdLst>
  <p:sldIdLst>
    <p:sldId id="310" r:id="rId3"/>
    <p:sldId id="257" r:id="rId4"/>
    <p:sldId id="259" r:id="rId5"/>
    <p:sldId id="261" r:id="rId6"/>
    <p:sldId id="262" r:id="rId7"/>
    <p:sldId id="264" r:id="rId8"/>
    <p:sldId id="266" r:id="rId9"/>
    <p:sldId id="265" r:id="rId10"/>
    <p:sldId id="274" r:id="rId11"/>
    <p:sldId id="288" r:id="rId12"/>
    <p:sldId id="277" r:id="rId13"/>
    <p:sldId id="269" r:id="rId14"/>
    <p:sldId id="278" r:id="rId15"/>
    <p:sldId id="270" r:id="rId16"/>
    <p:sldId id="272" r:id="rId17"/>
    <p:sldId id="279" r:id="rId18"/>
    <p:sldId id="273" r:id="rId19"/>
    <p:sldId id="281" r:id="rId20"/>
    <p:sldId id="284" r:id="rId21"/>
    <p:sldId id="282" r:id="rId22"/>
    <p:sldId id="283" r:id="rId23"/>
    <p:sldId id="285" r:id="rId24"/>
    <p:sldId id="289" r:id="rId25"/>
    <p:sldId id="308" r:id="rId26"/>
    <p:sldId id="290" r:id="rId27"/>
    <p:sldId id="291" r:id="rId28"/>
    <p:sldId id="311" r:id="rId29"/>
    <p:sldId id="312" r:id="rId30"/>
    <p:sldId id="313" r:id="rId31"/>
    <p:sldId id="314" r:id="rId32"/>
    <p:sldId id="315" r:id="rId33"/>
    <p:sldId id="316" r:id="rId34"/>
    <p:sldId id="317" r:id="rId35"/>
    <p:sldId id="318" r:id="rId36"/>
    <p:sldId id="319" r:id="rId37"/>
    <p:sldId id="320" r:id="rId38"/>
    <p:sldId id="321" r:id="rId39"/>
    <p:sldId id="322" r:id="rId40"/>
    <p:sldId id="323" r:id="rId41"/>
    <p:sldId id="324" r:id="rId42"/>
    <p:sldId id="325" r:id="rId43"/>
    <p:sldId id="326" r:id="rId44"/>
    <p:sldId id="327" r:id="rId45"/>
    <p:sldId id="328" r:id="rId46"/>
    <p:sldId id="329" r:id="rId47"/>
    <p:sldId id="330" r:id="rId48"/>
    <p:sldId id="331" r:id="rId49"/>
    <p:sldId id="280" r:id="rId50"/>
  </p:sldIdLst>
  <p:sldSz cx="9144000" cy="6858000" type="screen4x3"/>
  <p:notesSz cx="6858000" cy="9144000"/>
  <p:custDataLst>
    <p:tags r:id="rId52"/>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8" autoAdjust="0"/>
    <p:restoredTop sz="99339" autoAdjust="0"/>
  </p:normalViewPr>
  <p:slideViewPr>
    <p:cSldViewPr>
      <p:cViewPr>
        <p:scale>
          <a:sx n="50" d="100"/>
          <a:sy n="50" d="100"/>
        </p:scale>
        <p:origin x="-1764" y="-63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2/10/2005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185088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268669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404464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256669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44</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45</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47</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48</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6.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1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20.xml"/></Relationships>
</file>

<file path=ppt/slides/_rels/slide17.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notesSlide" Target="../notesSlides/notesSlide16.xml"/><Relationship Id="rId4"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5.png"/><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notesSlide" Target="../notesSlides/notesSlide18.xml"/><Relationship Id="rId4"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http://el.wikipedia.org/wiki/Windows_3.0" TargetMode="External"/><Relationship Id="rId3" Type="http://schemas.openxmlformats.org/officeDocument/2006/relationships/tags" Target="../tags/tag31.xml"/><Relationship Id="rId7" Type="http://schemas.openxmlformats.org/officeDocument/2006/relationships/hyperlink" Target="http://el.wikipedia.org/wiki/Windows_2.0" TargetMode="Externa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hyperlink" Target="http://el.wikipedia.org/wiki/Windows_1.0" TargetMode="External"/><Relationship Id="rId5" Type="http://schemas.openxmlformats.org/officeDocument/2006/relationships/notesSlide" Target="../notesSlides/notesSlide19.xml"/><Relationship Id="rId10" Type="http://schemas.openxmlformats.org/officeDocument/2006/relationships/hyperlink" Target="http://el.wikipedia.org/w/index.php?title=Windows_3.11_for_Workgroups_(WfW)&amp;action=edit&amp;redlink=1" TargetMode="External"/><Relationship Id="rId4" Type="http://schemas.openxmlformats.org/officeDocument/2006/relationships/slideLayout" Target="../slideLayouts/slideLayout2.xml"/><Relationship Id="rId9" Type="http://schemas.openxmlformats.org/officeDocument/2006/relationships/hyperlink" Target="http://el.wikipedia.org/w/index.php?title=Windows_3.1&amp;action=edit&amp;redlink=1"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el.wikipedia.org/w/index.php?title=Windows_Me&amp;action=edit&amp;redlink=1" TargetMode="External"/><Relationship Id="rId3" Type="http://schemas.openxmlformats.org/officeDocument/2006/relationships/tags" Target="../tags/tag34.xml"/><Relationship Id="rId7" Type="http://schemas.openxmlformats.org/officeDocument/2006/relationships/hyperlink" Target="http://el.wikipedia.org/wiki/Windows_98" TargetMode="Externa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hyperlink" Target="http://el.wikipedia.org/wiki/Windows_95" TargetMode="External"/><Relationship Id="rId5" Type="http://schemas.openxmlformats.org/officeDocument/2006/relationships/notesSlide" Target="../notesSlides/notesSlide20.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el.wikipedia.org/w/index.php?title=Windows_NT_5.0&amp;action=edit&amp;redlink=1" TargetMode="External"/><Relationship Id="rId13" Type="http://schemas.openxmlformats.org/officeDocument/2006/relationships/hyperlink" Target="http://el.wikipedia.org/w/index.php?title=Windows_Server_2008&amp;action=edit&amp;redlink=1" TargetMode="External"/><Relationship Id="rId18" Type="http://schemas.openxmlformats.org/officeDocument/2006/relationships/hyperlink" Target="http://el.wikipedia.org/w/index.php?title=Windows_Vista_64bit_Editions&amp;action=edit&amp;redlink=1" TargetMode="External"/><Relationship Id="rId3" Type="http://schemas.openxmlformats.org/officeDocument/2006/relationships/tags" Target="../tags/tag37.xml"/><Relationship Id="rId7" Type="http://schemas.openxmlformats.org/officeDocument/2006/relationships/hyperlink" Target="http://el.wikipedia.org/w/index.php?title=Windows_NT_4.0&amp;action=edit&amp;redlink=1" TargetMode="External"/><Relationship Id="rId12" Type="http://schemas.openxmlformats.org/officeDocument/2006/relationships/hyperlink" Target="http://el.wikipedia.org/wiki/Windows_Vista" TargetMode="External"/><Relationship Id="rId17" Type="http://schemas.openxmlformats.org/officeDocument/2006/relationships/hyperlink" Target="http://el.wikipedia.org/w/index.php?title=Windows_Server_2003_64bit_Edition&amp;action=edit&amp;redlink=1" TargetMode="External"/><Relationship Id="rId2" Type="http://schemas.openxmlformats.org/officeDocument/2006/relationships/tags" Target="../tags/tag36.xml"/><Relationship Id="rId16" Type="http://schemas.openxmlformats.org/officeDocument/2006/relationships/hyperlink" Target="http://el.wikipedia.org/w/index.php?title=Windows_XP_Professional_x64_Edition&amp;action=edit&amp;redlink=1" TargetMode="External"/><Relationship Id="rId1" Type="http://schemas.openxmlformats.org/officeDocument/2006/relationships/tags" Target="../tags/tag35.xml"/><Relationship Id="rId6" Type="http://schemas.openxmlformats.org/officeDocument/2006/relationships/hyperlink" Target="http://el.wikipedia.org/w/index.php?title=Windows_NT_3.1&amp;action=edit&amp;redlink=1" TargetMode="External"/><Relationship Id="rId11" Type="http://schemas.openxmlformats.org/officeDocument/2006/relationships/hyperlink" Target="http://el.wikipedia.org/w/index.php?title=Windows_Server_2003&amp;action=edit&amp;redlink=1" TargetMode="External"/><Relationship Id="rId5" Type="http://schemas.openxmlformats.org/officeDocument/2006/relationships/notesSlide" Target="../notesSlides/notesSlide21.xml"/><Relationship Id="rId15" Type="http://schemas.openxmlformats.org/officeDocument/2006/relationships/hyperlink" Target="http://el.wikipedia.org/wiki/Windows_7" TargetMode="External"/><Relationship Id="rId10" Type="http://schemas.openxmlformats.org/officeDocument/2006/relationships/hyperlink" Target="http://el.wikipedia.org/wiki/Windows_XP" TargetMode="External"/><Relationship Id="rId19" Type="http://schemas.openxmlformats.org/officeDocument/2006/relationships/hyperlink" Target="http://el.wikipedia.org/w/index.php?title=Windows_7_64bit_Editions&amp;action=edit&amp;redlink=1" TargetMode="External"/><Relationship Id="rId4" Type="http://schemas.openxmlformats.org/officeDocument/2006/relationships/slideLayout" Target="../slideLayouts/slideLayout2.xml"/><Relationship Id="rId9" Type="http://schemas.openxmlformats.org/officeDocument/2006/relationships/hyperlink" Target="http://el.wikipedia.org/w/index.php?title=Windows_2000&amp;action=edit&amp;redlink=1" TargetMode="External"/><Relationship Id="rId14" Type="http://schemas.openxmlformats.org/officeDocument/2006/relationships/hyperlink" Target="http://el.wikipedia.org/w/index.php?title=Windows_Server_2008_R2&amp;action=edit&amp;redlink=1"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40.xml"/><Relationship Id="rId7" Type="http://schemas.openxmlformats.org/officeDocument/2006/relationships/image" Target="../media/image7.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6.png"/><Relationship Id="rId5" Type="http://schemas.openxmlformats.org/officeDocument/2006/relationships/slideLayout" Target="../slideLayouts/slideLayout2.xml"/><Relationship Id="rId4" Type="http://schemas.openxmlformats.org/officeDocument/2006/relationships/tags" Target="../tags/tag41.xml"/></Relationships>
</file>

<file path=ppt/slides/_rels/slide24.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13.png"/><Relationship Id="rId11" Type="http://schemas.openxmlformats.org/officeDocument/2006/relationships/image" Target="../media/image18.jpeg"/><Relationship Id="rId5" Type="http://schemas.openxmlformats.org/officeDocument/2006/relationships/image" Target="../media/image12.pn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hyperlink" Target="http://www.edulll.gr/" TargetMode="Externa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56.xml"/><Relationship Id="rId1" Type="http://schemas.openxmlformats.org/officeDocument/2006/relationships/tags" Target="../tags/tag55.xml"/><Relationship Id="rId4"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notesSlide" Target="../notesSlides/notesSlide26.xml"/></Relationships>
</file>

<file path=ppt/slides/_rels/slide3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tags" Target="../tags/tag61.xml"/><Relationship Id="rId7" Type="http://schemas.openxmlformats.org/officeDocument/2006/relationships/image" Target="../media/image21.jpe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20.png"/><Relationship Id="rId5" Type="http://schemas.openxmlformats.org/officeDocument/2006/relationships/notesSlide" Target="../notesSlides/notesSlide27.xml"/><Relationship Id="rId4"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tags" Target="../tags/tag64.xml"/><Relationship Id="rId7" Type="http://schemas.openxmlformats.org/officeDocument/2006/relationships/image" Target="../media/image23.gif"/><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notesSlide" Target="../notesSlides/notesSlide28.xml"/><Relationship Id="rId5" Type="http://schemas.openxmlformats.org/officeDocument/2006/relationships/slideLayout" Target="../slideLayouts/slideLayout8.xml"/><Relationship Id="rId4" Type="http://schemas.openxmlformats.org/officeDocument/2006/relationships/tags" Target="../tags/tag65.xml"/></Relationships>
</file>

<file path=ppt/slides/_rels/slide34.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tags" Target="../tags/tag68.xml"/><Relationship Id="rId7" Type="http://schemas.openxmlformats.org/officeDocument/2006/relationships/image" Target="../media/image25.jpe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notesSlide" Target="../notesSlides/notesSlide29.xml"/><Relationship Id="rId5" Type="http://schemas.openxmlformats.org/officeDocument/2006/relationships/slideLayout" Target="../slideLayouts/slideLayout8.xml"/><Relationship Id="rId4" Type="http://schemas.openxmlformats.org/officeDocument/2006/relationships/tags" Target="../tags/tag69.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notesSlide" Target="../notesSlides/notesSlide30.xml"/></Relationships>
</file>

<file path=ppt/slides/_rels/slide36.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notesSlide" Target="../notesSlides/notesSlide31.xml"/><Relationship Id="rId4"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8" Type="http://schemas.openxmlformats.org/officeDocument/2006/relationships/hyperlink" Target="http://en.wikipedia.org/wiki/Oracle_Corporation" TargetMode="External"/><Relationship Id="rId13" Type="http://schemas.openxmlformats.org/officeDocument/2006/relationships/hyperlink" Target="http://en.wikipedia.org/wiki/Proprietary_software" TargetMode="External"/><Relationship Id="rId18" Type="http://schemas.openxmlformats.org/officeDocument/2006/relationships/hyperlink" Target="http://en.wikipedia.org/wiki/Natural_language" TargetMode="External"/><Relationship Id="rId26" Type="http://schemas.openxmlformats.org/officeDocument/2006/relationships/hyperlink" Target="http://en.wikipedia.org/wiki/Monolithic_kernel" TargetMode="External"/><Relationship Id="rId3" Type="http://schemas.openxmlformats.org/officeDocument/2006/relationships/tags" Target="../tags/tag77.xml"/><Relationship Id="rId21" Type="http://schemas.openxmlformats.org/officeDocument/2006/relationships/hyperlink" Target="http://en.wikipedia.org/wiki/SPARC" TargetMode="External"/><Relationship Id="rId7" Type="http://schemas.openxmlformats.org/officeDocument/2006/relationships/hyperlink" Target="http://en.wikipedia.org/wiki/Software_developer" TargetMode="External"/><Relationship Id="rId12" Type="http://schemas.openxmlformats.org/officeDocument/2006/relationships/hyperlink" Target="http://en.wikipedia.org/wiki/Open_source_software" TargetMode="External"/><Relationship Id="rId17" Type="http://schemas.openxmlformats.org/officeDocument/2006/relationships/hyperlink" Target="http://en.wikipedia.org/wiki/Server_(computing)" TargetMode="External"/><Relationship Id="rId25" Type="http://schemas.openxmlformats.org/officeDocument/2006/relationships/hyperlink" Target="http://en.wikipedia.org/wiki/Kernel_(computing)" TargetMode="External"/><Relationship Id="rId2" Type="http://schemas.openxmlformats.org/officeDocument/2006/relationships/tags" Target="../tags/tag76.xml"/><Relationship Id="rId16" Type="http://schemas.openxmlformats.org/officeDocument/2006/relationships/hyperlink" Target="http://en.wikipedia.org/wiki/Computer_workstation" TargetMode="External"/><Relationship Id="rId20" Type="http://schemas.openxmlformats.org/officeDocument/2006/relationships/hyperlink" Target="http://en.wikipedia.org/wiki/Programming_languages" TargetMode="External"/><Relationship Id="rId29" Type="http://schemas.openxmlformats.org/officeDocument/2006/relationships/hyperlink" Target="http://en.wikipedia.org/wiki/Common_Desktop_Environment" TargetMode="External"/><Relationship Id="rId1" Type="http://schemas.openxmlformats.org/officeDocument/2006/relationships/tags" Target="../tags/tag75.xml"/><Relationship Id="rId6" Type="http://schemas.openxmlformats.org/officeDocument/2006/relationships/hyperlink" Target="http://en.wikipedia.org/wiki/Software_industry" TargetMode="External"/><Relationship Id="rId11" Type="http://schemas.openxmlformats.org/officeDocument/2006/relationships/hyperlink" Target="http://en.wikipedia.org/wiki/UNIX_System_V" TargetMode="External"/><Relationship Id="rId24" Type="http://schemas.openxmlformats.org/officeDocument/2006/relationships/hyperlink" Target="http://en.wikipedia.org/wiki/PowerPC" TargetMode="External"/><Relationship Id="rId32" Type="http://schemas.openxmlformats.org/officeDocument/2006/relationships/hyperlink" Target="http://www.oracle.com/solaris" TargetMode="External"/><Relationship Id="rId5" Type="http://schemas.openxmlformats.org/officeDocument/2006/relationships/notesSlide" Target="../notesSlides/notesSlide32.xml"/><Relationship Id="rId15" Type="http://schemas.openxmlformats.org/officeDocument/2006/relationships/hyperlink" Target="http://en.wikipedia.org/wiki/Solaris_(operating_system)" TargetMode="External"/><Relationship Id="rId23" Type="http://schemas.openxmlformats.org/officeDocument/2006/relationships/hyperlink" Target="http://en.wikipedia.org/wiki/X86-64" TargetMode="External"/><Relationship Id="rId28" Type="http://schemas.openxmlformats.org/officeDocument/2006/relationships/hyperlink" Target="http://en.wikipedia.org/wiki/Java_Desktop_System" TargetMode="External"/><Relationship Id="rId10" Type="http://schemas.openxmlformats.org/officeDocument/2006/relationships/hyperlink" Target="http://en.wikipedia.org/wiki/Unix" TargetMode="External"/><Relationship Id="rId19" Type="http://schemas.openxmlformats.org/officeDocument/2006/relationships/hyperlink" Target="http://en.wikipedia.org/wiki/English_language" TargetMode="External"/><Relationship Id="rId31" Type="http://schemas.openxmlformats.org/officeDocument/2006/relationships/hyperlink" Target="http://en.wikipedia.org/wiki/Software_license" TargetMode="External"/><Relationship Id="rId4" Type="http://schemas.openxmlformats.org/officeDocument/2006/relationships/slideLayout" Target="../slideLayouts/slideLayout8.xml"/><Relationship Id="rId9" Type="http://schemas.openxmlformats.org/officeDocument/2006/relationships/hyperlink" Target="http://en.wikipedia.org/wiki/C_(programming_language)" TargetMode="External"/><Relationship Id="rId14" Type="http://schemas.openxmlformats.org/officeDocument/2006/relationships/hyperlink" Target="http://en.wikipedia.org/wiki/Software_release_life_cycle" TargetMode="External"/><Relationship Id="rId22" Type="http://schemas.openxmlformats.org/officeDocument/2006/relationships/hyperlink" Target="http://en.wikipedia.org/wiki/IA-32" TargetMode="External"/><Relationship Id="rId27" Type="http://schemas.openxmlformats.org/officeDocument/2006/relationships/hyperlink" Target="http://en.wikipedia.org/wiki/User_interface" TargetMode="External"/><Relationship Id="rId30" Type="http://schemas.openxmlformats.org/officeDocument/2006/relationships/hyperlink" Target="http://en.wikipedia.org/wiki/GNOME" TargetMode="External"/></Relationships>
</file>

<file path=ppt/slides/_rels/slide38.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slideLayout" Target="../slideLayouts/slideLayout8.xml"/><Relationship Id="rId7" Type="http://schemas.openxmlformats.org/officeDocument/2006/relationships/image" Target="../media/image31.jpe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notesSlide" Target="../notesSlides/notesSlide33.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8.xml"/><Relationship Id="rId1" Type="http://schemas.openxmlformats.org/officeDocument/2006/relationships/tags" Target="../tags/tag8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8.xml"/><Relationship Id="rId1" Type="http://schemas.openxmlformats.org/officeDocument/2006/relationships/tags" Target="../tags/tag8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8.xml"/><Relationship Id="rId1" Type="http://schemas.openxmlformats.org/officeDocument/2006/relationships/tags" Target="../tags/tag8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8.xml"/><Relationship Id="rId1" Type="http://schemas.openxmlformats.org/officeDocument/2006/relationships/tags" Target="../tags/tag8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8.xml"/><Relationship Id="rId1" Type="http://schemas.openxmlformats.org/officeDocument/2006/relationships/tags" Target="../tags/tag8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8.xml"/><Relationship Id="rId1" Type="http://schemas.openxmlformats.org/officeDocument/2006/relationships/tags" Target="../tags/tag85.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87.xml"/><Relationship Id="rId1" Type="http://schemas.openxmlformats.org/officeDocument/2006/relationships/tags" Target="../tags/tag86.xml"/><Relationship Id="rId4" Type="http://schemas.openxmlformats.org/officeDocument/2006/relationships/notesSlide" Target="../notesSlides/notesSlide40.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8.xml"/><Relationship Id="rId1" Type="http://schemas.openxmlformats.org/officeDocument/2006/relationships/tags" Target="../tags/tag88.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8.xml"/><Relationship Id="rId1" Type="http://schemas.openxmlformats.org/officeDocument/2006/relationships/tags" Target="../tags/tag89.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3.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90.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5.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notesSlide" Target="../notesSlides/notesSlide5.xml"/><Relationship Id="rId7" Type="http://schemas.openxmlformats.org/officeDocument/2006/relationships/slide" Target="slide11.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slide" Target="slide9.xml"/><Relationship Id="rId5" Type="http://schemas.openxmlformats.org/officeDocument/2006/relationships/slide" Target="slide7.xml"/><Relationship Id="rId4" Type="http://schemas.openxmlformats.org/officeDocument/2006/relationships/slide" Target="slide6.xml"/><Relationship Id="rId9" Type="http://schemas.openxmlformats.org/officeDocument/2006/relationships/slide" Target="slide1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470025"/>
          </a:xfrm>
        </p:spPr>
        <p:txBody>
          <a:bodyPr/>
          <a:lstStyle/>
          <a:p>
            <a:r>
              <a:rPr lang="el-GR" dirty="0"/>
              <a:t>Πληροφορική</a:t>
            </a:r>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852936"/>
            <a:ext cx="7776864" cy="4056856"/>
          </a:xfrm>
        </p:spPr>
        <p:txBody>
          <a:bodyPr>
            <a:noAutofit/>
          </a:bodyPr>
          <a:lstStyle/>
          <a:p>
            <a:r>
              <a:rPr lang="el-GR" sz="2800" b="1" dirty="0" smtClean="0"/>
              <a:t>Ενότητα </a:t>
            </a:r>
            <a:r>
              <a:rPr lang="en-US" sz="2800" b="1" dirty="0"/>
              <a:t>3</a:t>
            </a:r>
            <a:r>
              <a:rPr lang="en-US" sz="2800" b="1" dirty="0" smtClean="0"/>
              <a:t> </a:t>
            </a:r>
            <a:r>
              <a:rPr lang="el-GR" sz="2800" b="1" dirty="0" smtClean="0"/>
              <a:t>(Μέρος </a:t>
            </a:r>
            <a:r>
              <a:rPr lang="en-US" sz="2800" b="1" dirty="0"/>
              <a:t>A</a:t>
            </a:r>
            <a:r>
              <a:rPr lang="el-GR" sz="2800" b="1" dirty="0" smtClean="0"/>
              <a:t>):</a:t>
            </a:r>
            <a:r>
              <a:rPr lang="en-US" sz="2800" dirty="0" smtClean="0"/>
              <a:t> </a:t>
            </a:r>
            <a:r>
              <a:rPr lang="el-GR" sz="2800" dirty="0" smtClean="0"/>
              <a:t>Λογισμικό.</a:t>
            </a:r>
            <a:endParaRPr lang="en-US"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endParaRPr lang="el-GR" sz="24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Δήμητρα Αβραμούλη</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Καθηγήτρια Εφαρμογών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a:t>
            </a:r>
            <a:r>
              <a:rPr lang="el-GR" sz="2800" dirty="0" smtClean="0"/>
              <a:t>Σχεδιασμού και Τεχνολογίας Ξύλου και Επίπλου </a:t>
            </a:r>
            <a:r>
              <a:rPr lang="el-GR" sz="2800" dirty="0"/>
              <a:t>Τ.Ε.</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715495"/>
            <a:ext cx="4310289" cy="1025873"/>
          </a:xfrm>
          <a:prstGeom prst="rect">
            <a:avLst/>
          </a:prstGeom>
          <a:noFill/>
        </p:spPr>
      </p:pic>
    </p:spTree>
    <p:custDataLst>
      <p:tags r:id="rId1"/>
    </p:custDataLst>
    <p:extLst>
      <p:ext uri="{BB962C8B-B14F-4D97-AF65-F5344CB8AC3E}">
        <p14:creationId xmlns:p14="http://schemas.microsoft.com/office/powerpoint/2010/main" val="33998507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467544" y="44624"/>
            <a:ext cx="8219256" cy="126206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Απόδοση του Ηλεκτρονικού Υπολογιστή </a:t>
            </a:r>
            <a:r>
              <a:rPr lang="el-GR" sz="4000" dirty="0" smtClean="0"/>
              <a:t>(2 </a:t>
            </a:r>
            <a:r>
              <a:rPr lang="el-GR" sz="4000" dirty="0"/>
              <a:t>από 2)</a:t>
            </a:r>
          </a:p>
        </p:txBody>
      </p:sp>
      <p:sp>
        <p:nvSpPr>
          <p:cNvPr id="10" name="Ορθογώνιο 9"/>
          <p:cNvSpPr/>
          <p:nvPr>
            <p:custDataLst>
              <p:tags r:id="rId2"/>
            </p:custDataLst>
          </p:nvPr>
        </p:nvSpPr>
        <p:spPr>
          <a:xfrm>
            <a:off x="467544" y="1412776"/>
            <a:ext cx="8219256" cy="830997"/>
          </a:xfrm>
          <a:prstGeom prst="rect">
            <a:avLst/>
          </a:prstGeom>
        </p:spPr>
        <p:txBody>
          <a:bodyPr wrap="square">
            <a:spAutoFit/>
          </a:bodyPr>
          <a:lstStyle/>
          <a:p>
            <a:pPr marL="800100" lvl="1" indent="-342900">
              <a:buFont typeface="Arial" panose="020B0604020202020204" pitchFamily="34" charset="0"/>
              <a:buChar char="•"/>
            </a:pPr>
            <a:r>
              <a:rPr lang="el-GR" sz="2400" dirty="0" smtClean="0"/>
              <a:t>Η ταχύτητα ανάγνωσης του οδηγού </a:t>
            </a:r>
            <a:r>
              <a:rPr lang="en-US" sz="2400" dirty="0" smtClean="0"/>
              <a:t>DVD</a:t>
            </a:r>
            <a:r>
              <a:rPr lang="el-GR" sz="2400" dirty="0" smtClean="0"/>
              <a:t>,</a:t>
            </a:r>
          </a:p>
          <a:p>
            <a:pPr marL="800100" lvl="1" indent="-342900">
              <a:buFont typeface="Arial" panose="020B0604020202020204" pitchFamily="34" charset="0"/>
              <a:buChar char="•"/>
            </a:pPr>
            <a:r>
              <a:rPr lang="el-GR" sz="2400" dirty="0" smtClean="0"/>
              <a:t>Το πλήθος των εφαρμογών που εκτελούνται ταυτόχρονα.</a:t>
            </a:r>
            <a:endParaRPr lang="el-GR" sz="2400" dirty="0"/>
          </a:p>
        </p:txBody>
      </p:sp>
      <p:pic>
        <p:nvPicPr>
          <p:cNvPr id="6" name="Picture 2" descr="Εικόνα, από τον πίνακα ελέγχου. Παράθυρο πληροφορίες και εργαλεία επιδόσεων."/>
          <p:cNvPicPr>
            <a:picLocks noChangeAspect="1" noChangeArrowheads="1"/>
          </p:cNvPicPr>
          <p:nvPr/>
        </p:nvPicPr>
        <p:blipFill>
          <a:blip r:embed="rId4" cstate="print"/>
          <a:srcRect/>
          <a:stretch>
            <a:fillRect/>
          </a:stretch>
        </p:blipFill>
        <p:spPr bwMode="auto">
          <a:xfrm>
            <a:off x="1631055" y="2243774"/>
            <a:ext cx="6181305" cy="4137554"/>
          </a:xfrm>
          <a:prstGeom prst="rect">
            <a:avLst/>
          </a:prstGeom>
          <a:noFill/>
          <a:ln w="9525">
            <a:noFill/>
            <a:miter lim="800000"/>
            <a:headEnd/>
            <a:tailEnd/>
          </a:ln>
        </p:spPr>
      </p:pic>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Λογισμικό</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nvPr>
        </p:nvSpPr>
        <p:spPr>
          <a:xfrm>
            <a:off x="35941" y="188641"/>
            <a:ext cx="9072563" cy="936104"/>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Λογισμικό</a:t>
            </a:r>
          </a:p>
        </p:txBody>
      </p:sp>
      <p:sp>
        <p:nvSpPr>
          <p:cNvPr id="7" name="Ορθογώνιο 6"/>
          <p:cNvSpPr/>
          <p:nvPr/>
        </p:nvSpPr>
        <p:spPr>
          <a:xfrm>
            <a:off x="467544" y="1822172"/>
            <a:ext cx="8219256" cy="3046988"/>
          </a:xfrm>
          <a:prstGeom prst="rect">
            <a:avLst/>
          </a:prstGeom>
        </p:spPr>
        <p:txBody>
          <a:bodyPr wrap="square">
            <a:spAutoFit/>
          </a:bodyPr>
          <a:lstStyle/>
          <a:p>
            <a:pPr marL="342900" indent="-342900">
              <a:buFont typeface="Wingdings" panose="05000000000000000000" pitchFamily="2" charset="2"/>
              <a:buChar char="§"/>
            </a:pPr>
            <a:r>
              <a:rPr lang="el-GR" sz="2400" dirty="0" smtClean="0"/>
              <a:t>Με τον όρο Λογισμικό (</a:t>
            </a:r>
            <a:r>
              <a:rPr lang="en-US" sz="2400" dirty="0" smtClean="0"/>
              <a:t>Software</a:t>
            </a:r>
            <a:r>
              <a:rPr lang="el-GR" sz="2400" dirty="0" smtClean="0"/>
              <a:t>) εννοούμε τα προγράμματα των Ηλεκτρονικών υπολογιστών. </a:t>
            </a:r>
          </a:p>
          <a:p>
            <a:pPr marL="342900" indent="-342900">
              <a:buFont typeface="Wingdings" panose="05000000000000000000" pitchFamily="2" charset="2"/>
              <a:buChar char="§"/>
            </a:pPr>
            <a:r>
              <a:rPr lang="el-GR" sz="2400" dirty="0" smtClean="0"/>
              <a:t>Λογισμικό:</a:t>
            </a:r>
          </a:p>
          <a:p>
            <a:pPr marL="800100" lvl="1" indent="-342900">
              <a:buFont typeface="Arial" panose="020B0604020202020204" pitchFamily="34" charset="0"/>
              <a:buChar char="•"/>
            </a:pPr>
            <a:r>
              <a:rPr lang="el-GR" sz="2400" dirty="0" smtClean="0"/>
              <a:t>Συστήματος:</a:t>
            </a:r>
          </a:p>
          <a:p>
            <a:pPr marL="1257300" lvl="2" indent="-342900">
              <a:buFont typeface="Wingdings" panose="05000000000000000000" pitchFamily="2" charset="2"/>
              <a:buChar char="v"/>
            </a:pPr>
            <a:r>
              <a:rPr lang="el-GR" sz="2400" dirty="0" smtClean="0"/>
              <a:t>Λειτουργικά συστήματα,</a:t>
            </a:r>
          </a:p>
          <a:p>
            <a:pPr marL="1257300" lvl="2" indent="-342900">
              <a:buFont typeface="Wingdings" panose="05000000000000000000" pitchFamily="2" charset="2"/>
              <a:buChar char="v"/>
            </a:pPr>
            <a:r>
              <a:rPr lang="el-GR" sz="2400" dirty="0" smtClean="0"/>
              <a:t>Εργαλεία ανάπτυξης λογισμικού (γλώσσες προγραμματισμού),</a:t>
            </a:r>
          </a:p>
          <a:p>
            <a:pPr marL="800100" lvl="1" indent="-342900">
              <a:buFont typeface="Wingdings" panose="05000000000000000000" pitchFamily="2" charset="2"/>
              <a:buChar char="§"/>
            </a:pPr>
            <a:r>
              <a:rPr lang="el-GR" sz="2400" dirty="0" smtClean="0"/>
              <a:t>Εφαρμογών.</a:t>
            </a:r>
            <a:endParaRPr 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Λογισμικό</a:t>
            </a:r>
            <a:endParaRPr lang="en-US" sz="1400" dirty="0"/>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nvPr>
        </p:nvSpPr>
        <p:spPr>
          <a:xfrm>
            <a:off x="539552" y="44625"/>
            <a:ext cx="8147248" cy="1224136"/>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Λειτουργικά </a:t>
            </a:r>
            <a:r>
              <a:rPr lang="el-GR" dirty="0" smtClean="0"/>
              <a:t>Συστήματα (1 από 3)</a:t>
            </a:r>
            <a:endParaRPr lang="el-GR" dirty="0"/>
          </a:p>
        </p:txBody>
      </p:sp>
      <p:sp>
        <p:nvSpPr>
          <p:cNvPr id="3" name="Ορθογώνιο 2" descr="Λειτουργικό σύστημα (OS) είναι ένα σύνολο προγραμμάτων που διαχειρίζονται τους πόρους του ηέκτρονικού υπολογιστή και λειτουργεί σαν ενδιάμεσος μεταξύ εφαρμογών του χρήστη και υλικού.&#10;&#10;Είναι στον σκληρό δίσκο και φορτώνεται στην κύρια μνήμη.&#10;"/>
          <p:cNvSpPr/>
          <p:nvPr/>
        </p:nvSpPr>
        <p:spPr>
          <a:xfrm>
            <a:off x="467544" y="1988840"/>
            <a:ext cx="8219256" cy="3108543"/>
          </a:xfrm>
          <a:prstGeom prst="rect">
            <a:avLst/>
          </a:prstGeom>
        </p:spPr>
        <p:txBody>
          <a:bodyPr wrap="square">
            <a:spAutoFit/>
          </a:bodyPr>
          <a:lstStyle/>
          <a:p>
            <a:pPr marL="342900" indent="-342900">
              <a:buFont typeface="Wingdings" panose="05000000000000000000" pitchFamily="2" charset="2"/>
              <a:buChar char="§"/>
            </a:pPr>
            <a:r>
              <a:rPr lang="el-GR" sz="2800" dirty="0"/>
              <a:t>Λειτουργικό σύστημα (</a:t>
            </a:r>
            <a:r>
              <a:rPr lang="en-US" sz="2800" dirty="0"/>
              <a:t>OS) </a:t>
            </a:r>
            <a:r>
              <a:rPr lang="el-GR" sz="2800" dirty="0"/>
              <a:t>είναι ένα σύνολο προγραμμάτων που διαχειρίζονται τους πόρους του Η/Υ και λειτουργεί σαν ενδιάμεσος μεταξύ εφαρμογών του χρήστη και </a:t>
            </a:r>
            <a:r>
              <a:rPr lang="el-GR" sz="2800" dirty="0" smtClean="0"/>
              <a:t>υλικού.</a:t>
            </a:r>
          </a:p>
          <a:p>
            <a:pPr marL="342900" indent="-342900">
              <a:buFont typeface="Wingdings" panose="05000000000000000000" pitchFamily="2" charset="2"/>
              <a:buChar char="§"/>
            </a:pPr>
            <a:endParaRPr lang="el-GR" sz="2800" dirty="0"/>
          </a:p>
          <a:p>
            <a:pPr marL="342900" indent="-342900">
              <a:buFont typeface="Wingdings" panose="05000000000000000000" pitchFamily="2" charset="2"/>
              <a:buChar char="§"/>
            </a:pPr>
            <a:r>
              <a:rPr lang="el-GR" sz="2800" dirty="0"/>
              <a:t>Είναι στον σκληρό δίσκο και φορτώνεται στην κύρια </a:t>
            </a:r>
            <a:r>
              <a:rPr lang="el-GR" sz="2800" dirty="0" smtClean="0"/>
              <a:t>μνήμη.</a:t>
            </a:r>
            <a:endParaRPr 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Λογισμικό</a:t>
            </a:r>
            <a:endParaRPr lang="en-US" sz="1400" dirty="0"/>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44624"/>
            <a:ext cx="8219256" cy="1548507"/>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Λειτουργικά Συστήματα </a:t>
            </a:r>
            <a:r>
              <a:rPr lang="el-GR" dirty="0" smtClean="0"/>
              <a:t>(2 </a:t>
            </a:r>
            <a:r>
              <a:rPr lang="el-GR" dirty="0"/>
              <a:t>από 3)</a:t>
            </a:r>
          </a:p>
        </p:txBody>
      </p:sp>
      <p:sp>
        <p:nvSpPr>
          <p:cNvPr id="13" name="Rectangle 3"/>
          <p:cNvSpPr>
            <a:spLocks noGrp="1" noChangeArrowheads="1"/>
          </p:cNvSpPr>
          <p:nvPr>
            <p:ph type="body" idx="1"/>
          </p:nvPr>
        </p:nvSpPr>
        <p:spPr>
          <a:xfrm>
            <a:off x="467544" y="1628800"/>
            <a:ext cx="8219256" cy="3744416"/>
          </a:xfrm>
        </p:spPr>
        <p:txBody>
          <a:bodyPr>
            <a:noAutofit/>
          </a:bodyPr>
          <a:lstStyle/>
          <a:p>
            <a:pPr marL="342900" indent="-342900">
              <a:buFont typeface="Wingdings" panose="05000000000000000000" pitchFamily="2" charset="2"/>
              <a:buChar char="§"/>
            </a:pPr>
            <a:r>
              <a:rPr lang="el-GR" b="0" dirty="0"/>
              <a:t>Να διαχειρίζεται την κεντρική μονάδα επεξεργασίας και την κεντρική </a:t>
            </a:r>
            <a:r>
              <a:rPr lang="el-GR" b="0" dirty="0" smtClean="0"/>
              <a:t>μνήμη,</a:t>
            </a:r>
          </a:p>
          <a:p>
            <a:pPr marL="342900" indent="-342900">
              <a:buFont typeface="Wingdings" panose="05000000000000000000" pitchFamily="2" charset="2"/>
              <a:buChar char="§"/>
            </a:pPr>
            <a:endParaRPr lang="el-GR" b="0" dirty="0"/>
          </a:p>
          <a:p>
            <a:pPr marL="342900" indent="-342900">
              <a:buFont typeface="Wingdings" panose="05000000000000000000" pitchFamily="2" charset="2"/>
              <a:buChar char="§"/>
            </a:pPr>
            <a:r>
              <a:rPr lang="el-GR" b="0" dirty="0"/>
              <a:t>Να διαχειρίζεται τις περιφερειακές μονάδες και τα </a:t>
            </a:r>
            <a:r>
              <a:rPr lang="el-GR" b="0" dirty="0" smtClean="0"/>
              <a:t>αρχεία,</a:t>
            </a:r>
          </a:p>
          <a:p>
            <a:pPr marL="342900" indent="-342900">
              <a:buFont typeface="Wingdings" panose="05000000000000000000" pitchFamily="2" charset="2"/>
              <a:buChar char="§"/>
            </a:pPr>
            <a:endParaRPr lang="el-GR" b="0" dirty="0"/>
          </a:p>
          <a:p>
            <a:pPr marL="342900" indent="-342900">
              <a:buFont typeface="Wingdings" panose="05000000000000000000" pitchFamily="2" charset="2"/>
              <a:buChar char="§"/>
            </a:pPr>
            <a:r>
              <a:rPr lang="el-GR" b="0" dirty="0"/>
              <a:t>Να εκτελεί και να εποπτεύει τα προγράμματα των </a:t>
            </a:r>
            <a:r>
              <a:rPr lang="el-GR" b="0" dirty="0" smtClean="0"/>
              <a:t>χρηστών,</a:t>
            </a:r>
          </a:p>
          <a:p>
            <a:pPr marL="342900" indent="-342900">
              <a:buFont typeface="Wingdings" panose="05000000000000000000" pitchFamily="2" charset="2"/>
              <a:buChar char="§"/>
            </a:pPr>
            <a:endParaRPr lang="el-GR" b="0" dirty="0"/>
          </a:p>
          <a:p>
            <a:pPr marL="342900" indent="-342900">
              <a:buFont typeface="Wingdings" panose="05000000000000000000" pitchFamily="2" charset="2"/>
              <a:buChar char="§"/>
            </a:pPr>
            <a:r>
              <a:rPr lang="el-GR" b="0" dirty="0"/>
              <a:t>Να παρέχει εύχρηστο περιβάλλον επικοινωνίας χρήστη </a:t>
            </a:r>
            <a:r>
              <a:rPr lang="el-GR" b="0" dirty="0" smtClean="0"/>
              <a:t>– υπολογιστή.</a:t>
            </a:r>
            <a:endParaRPr lang="el-GR" b="0" dirty="0"/>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Λογισμικό</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213308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bwMode="gray">
          <a:xfrm>
            <a:off x="35496" y="80293"/>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Λειτουργικά Συστήματα </a:t>
            </a:r>
            <a:r>
              <a:rPr lang="el-GR" sz="4000" dirty="0" smtClean="0"/>
              <a:t>(3 </a:t>
            </a:r>
            <a:r>
              <a:rPr lang="el-GR" sz="4000" dirty="0"/>
              <a:t>από 3)</a:t>
            </a:r>
          </a:p>
        </p:txBody>
      </p:sp>
      <p:sp>
        <p:nvSpPr>
          <p:cNvPr id="2" name="Ορθογώνιο 1"/>
          <p:cNvSpPr/>
          <p:nvPr>
            <p:custDataLst>
              <p:tags r:id="rId2"/>
            </p:custDataLst>
          </p:nvPr>
        </p:nvSpPr>
        <p:spPr>
          <a:xfrm>
            <a:off x="2286000" y="1772816"/>
            <a:ext cx="4572000" cy="3970318"/>
          </a:xfrm>
          <a:prstGeom prst="rect">
            <a:avLst/>
          </a:prstGeom>
        </p:spPr>
        <p:txBody>
          <a:bodyPr>
            <a:spAutoFit/>
          </a:bodyPr>
          <a:lstStyle/>
          <a:p>
            <a:pPr marL="285750" indent="-285750">
              <a:buFont typeface="Wingdings" panose="05000000000000000000" pitchFamily="2" charset="2"/>
              <a:buChar char="v"/>
            </a:pPr>
            <a:r>
              <a:rPr lang="en-US" sz="2800" dirty="0" smtClean="0"/>
              <a:t>MS-DOS</a:t>
            </a:r>
            <a:r>
              <a:rPr lang="el-GR" sz="2800" dirty="0" smtClean="0"/>
              <a:t>,</a:t>
            </a:r>
          </a:p>
          <a:p>
            <a:pPr marL="285750" indent="-285750">
              <a:buFont typeface="Wingdings" panose="05000000000000000000" pitchFamily="2" charset="2"/>
              <a:buChar char="v"/>
            </a:pPr>
            <a:endParaRPr lang="en-US" sz="2800" dirty="0" smtClean="0"/>
          </a:p>
          <a:p>
            <a:pPr marL="285750" indent="-285750">
              <a:buFont typeface="Wingdings" panose="05000000000000000000" pitchFamily="2" charset="2"/>
              <a:buChar char="v"/>
            </a:pPr>
            <a:r>
              <a:rPr lang="en-US" sz="2800" dirty="0" smtClean="0"/>
              <a:t>WINDOWS</a:t>
            </a:r>
            <a:r>
              <a:rPr lang="el-GR" sz="2800" dirty="0" smtClean="0"/>
              <a:t>,</a:t>
            </a:r>
          </a:p>
          <a:p>
            <a:pPr marL="285750" indent="-285750">
              <a:buFont typeface="Wingdings" panose="05000000000000000000" pitchFamily="2" charset="2"/>
              <a:buChar char="v"/>
            </a:pPr>
            <a:endParaRPr lang="en-US" sz="2800" dirty="0" smtClean="0"/>
          </a:p>
          <a:p>
            <a:pPr marL="285750" indent="-285750">
              <a:buFont typeface="Wingdings" panose="05000000000000000000" pitchFamily="2" charset="2"/>
              <a:buChar char="v"/>
            </a:pPr>
            <a:r>
              <a:rPr lang="en-US" sz="2800" dirty="0" smtClean="0"/>
              <a:t>UNIX/LINUX</a:t>
            </a:r>
            <a:r>
              <a:rPr lang="el-GR" sz="2800" dirty="0" smtClean="0"/>
              <a:t>,</a:t>
            </a:r>
          </a:p>
          <a:p>
            <a:pPr marL="285750" indent="-285750">
              <a:buFont typeface="Wingdings" panose="05000000000000000000" pitchFamily="2" charset="2"/>
              <a:buChar char="v"/>
            </a:pPr>
            <a:endParaRPr lang="en-US" sz="2800" dirty="0" smtClean="0"/>
          </a:p>
          <a:p>
            <a:pPr marL="285750" indent="-285750">
              <a:buFont typeface="Wingdings" panose="05000000000000000000" pitchFamily="2" charset="2"/>
              <a:buChar char="v"/>
            </a:pPr>
            <a:r>
              <a:rPr lang="en-US" sz="2800" dirty="0" smtClean="0"/>
              <a:t>MACINTOSH</a:t>
            </a:r>
            <a:r>
              <a:rPr lang="el-GR" sz="2800" dirty="0" smtClean="0"/>
              <a:t>,</a:t>
            </a:r>
          </a:p>
          <a:p>
            <a:pPr marL="285750" indent="-285750">
              <a:buFont typeface="Wingdings" panose="05000000000000000000" pitchFamily="2" charset="2"/>
              <a:buChar char="v"/>
            </a:pPr>
            <a:endParaRPr lang="en-US" sz="2800" dirty="0" smtClean="0"/>
          </a:p>
          <a:p>
            <a:pPr marL="285750" indent="-285750">
              <a:buFont typeface="Wingdings" panose="05000000000000000000" pitchFamily="2" charset="2"/>
              <a:buChar char="v"/>
            </a:pPr>
            <a:r>
              <a:rPr lang="en-US" sz="2800" dirty="0" smtClean="0"/>
              <a:t>Solaris</a:t>
            </a:r>
          </a:p>
        </p:txBody>
      </p:sp>
      <p:sp>
        <p:nvSpPr>
          <p:cNvPr id="1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Λογισμικό</a:t>
            </a:r>
            <a:endParaRPr lang="en-US" sz="1400" dirty="0"/>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1566993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7" y="8285"/>
            <a:ext cx="8291264" cy="133248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Πολυπρογραμματισμός &amp; </a:t>
            </a:r>
            <a:r>
              <a:rPr lang="el-GR" dirty="0" err="1"/>
              <a:t>πολυχρηστικά</a:t>
            </a:r>
            <a:r>
              <a:rPr lang="el-GR" dirty="0"/>
              <a:t> </a:t>
            </a:r>
            <a:r>
              <a:rPr lang="el-GR" dirty="0" smtClean="0"/>
              <a:t>λειτουργικά (1 από 2) </a:t>
            </a:r>
            <a:endParaRPr lang="el-GR" dirty="0"/>
          </a:p>
        </p:txBody>
      </p:sp>
      <p:sp>
        <p:nvSpPr>
          <p:cNvPr id="6" name="TextBox 4"/>
          <p:cNvSpPr txBox="1">
            <a:spLocks noChangeArrowheads="1"/>
          </p:cNvSpPr>
          <p:nvPr/>
        </p:nvSpPr>
        <p:spPr bwMode="auto">
          <a:xfrm>
            <a:off x="395537" y="2119496"/>
            <a:ext cx="8291264"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l-GR" sz="2400" b="1" dirty="0"/>
              <a:t>Πολυπρογραμματισμός</a:t>
            </a:r>
          </a:p>
          <a:p>
            <a:pPr lvl="1"/>
            <a:r>
              <a:rPr lang="el-GR" sz="2400" dirty="0"/>
              <a:t>O </a:t>
            </a:r>
            <a:r>
              <a:rPr lang="el-GR" sz="2400" dirty="0" err="1"/>
              <a:t>πολυπρογραμματισμός</a:t>
            </a:r>
            <a:r>
              <a:rPr lang="el-GR" sz="2400" dirty="0"/>
              <a:t> υλοποιείται όταν ένας υπολογιστής είναι «μοιρασμένος» </a:t>
            </a:r>
            <a:r>
              <a:rPr lang="el-GR" sz="2400" b="1" dirty="0"/>
              <a:t>σε πολλά προγράμματα </a:t>
            </a:r>
            <a:r>
              <a:rPr lang="el-GR" sz="2400" dirty="0"/>
              <a:t>τα οποία τρέχουν </a:t>
            </a:r>
            <a:r>
              <a:rPr lang="el-GR" sz="2400" b="1" dirty="0"/>
              <a:t>παράλληλα</a:t>
            </a:r>
            <a:r>
              <a:rPr lang="el-GR" sz="2400" dirty="0"/>
              <a:t>. Επίσης, παρέχει τη δυνατότητα σε διαφορετικούς </a:t>
            </a:r>
            <a:r>
              <a:rPr lang="el-GR" sz="2400" b="1" dirty="0"/>
              <a:t>χρήστες</a:t>
            </a:r>
            <a:r>
              <a:rPr lang="el-GR" sz="2400" dirty="0"/>
              <a:t> να έχουν </a:t>
            </a:r>
            <a:r>
              <a:rPr lang="el-GR" sz="2400" b="1" dirty="0"/>
              <a:t>πρόσβαση</a:t>
            </a:r>
            <a:r>
              <a:rPr lang="el-GR" sz="2400" dirty="0"/>
              <a:t> στον υπολογιστή </a:t>
            </a:r>
            <a:r>
              <a:rPr lang="el-GR" sz="2400" b="1" dirty="0"/>
              <a:t>ταυτόχρονα</a:t>
            </a:r>
            <a:r>
              <a:rPr lang="el-GR" sz="2400" dirty="0"/>
              <a:t>, </a:t>
            </a:r>
            <a:r>
              <a:rPr lang="el-GR" sz="2400" u="sng" dirty="0"/>
              <a:t>δίνοντας τη ψευδαίσθηση ότι όλοι έχουν τον πλήρη έλεγχο του συστήματος</a:t>
            </a:r>
            <a:r>
              <a:rPr lang="el-GR" sz="2400" dirty="0"/>
              <a:t>. </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Λογισμικό</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41647263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7" y="80293"/>
            <a:ext cx="8280920" cy="1044451"/>
          </a:xfrm>
        </p:spPr>
        <p:txBody>
          <a:bodyPr>
            <a:normAutofit fontScale="90000"/>
          </a:bodyPr>
          <a:lstStyle/>
          <a:p>
            <a:r>
              <a:rPr lang="el-GR" dirty="0"/>
              <a:t>Πολυπρογραμματισμός &amp; </a:t>
            </a:r>
            <a:r>
              <a:rPr lang="el-GR" dirty="0" err="1"/>
              <a:t>πολυχρηστικά</a:t>
            </a:r>
            <a:r>
              <a:rPr lang="el-GR" dirty="0"/>
              <a:t> λειτουργικά </a:t>
            </a:r>
            <a:r>
              <a:rPr lang="el-GR" dirty="0" smtClean="0"/>
              <a:t>(2 </a:t>
            </a:r>
            <a:r>
              <a:rPr lang="el-GR" dirty="0"/>
              <a:t>από 2) </a:t>
            </a:r>
          </a:p>
        </p:txBody>
      </p:sp>
      <p:sp>
        <p:nvSpPr>
          <p:cNvPr id="2" name="Ορθογώνιο 1" descr="Πολυχρηστικό &#10;Το Unix και τα άλλα λειτουργικά της οικογένειας, όπως είναι το Linux, ήταν ανέκαθεν πολυχρηστικά λειτουργικά (multi-user operating systems). Με απλά λόγια, ένα πολυχρηστικό λειτουργικό προβλέπει τη χρήση του συστήματος από πολλούς χρήστες. Για τον καθένα διατηρεί ένα ξεχωριστό σύνολο ρυθμίσεων και προσφέρει διαφορετικά δικαιώματα πρόσβασης σε αρχεία και πόρους του συστήματος. Επιπρόσθετα, επιτρέπει την ταυτόχρονη «σύνδεση» (login) πολλών χρηστών, οι οποίοι εργάζονται με το σύστημα είτε τοπικά (local) είτε δικτυακά απομακρυσμένα (remotely). Στα Windows δεν επιτρέπεται ταυτόχρονη σύνδεση πολλών χρηστών!&#10;"/>
          <p:cNvSpPr/>
          <p:nvPr/>
        </p:nvSpPr>
        <p:spPr>
          <a:xfrm>
            <a:off x="395536" y="1343665"/>
            <a:ext cx="8280920" cy="4893647"/>
          </a:xfrm>
          <a:prstGeom prst="rect">
            <a:avLst/>
          </a:prstGeom>
        </p:spPr>
        <p:txBody>
          <a:bodyPr wrap="square">
            <a:spAutoFit/>
          </a:bodyPr>
          <a:lstStyle/>
          <a:p>
            <a:r>
              <a:rPr lang="el-GR" sz="2400" b="1" dirty="0" err="1"/>
              <a:t>Πολυχρηστικό</a:t>
            </a:r>
            <a:r>
              <a:rPr lang="el-GR" sz="2400" b="1" dirty="0"/>
              <a:t> </a:t>
            </a:r>
          </a:p>
          <a:p>
            <a:pPr lvl="1"/>
            <a:r>
              <a:rPr lang="el-GR" sz="2400" dirty="0"/>
              <a:t>Το </a:t>
            </a:r>
            <a:r>
              <a:rPr lang="el-GR" sz="2400" dirty="0" err="1"/>
              <a:t>Unix</a:t>
            </a:r>
            <a:r>
              <a:rPr lang="el-GR" sz="2400" dirty="0"/>
              <a:t> και τα άλλα λειτουργικά της οικογένειας, όπως είναι το </a:t>
            </a:r>
            <a:r>
              <a:rPr lang="el-GR" sz="2400" dirty="0" err="1"/>
              <a:t>Linux</a:t>
            </a:r>
            <a:r>
              <a:rPr lang="el-GR" sz="2400" dirty="0"/>
              <a:t>, ήταν ανέκαθεν </a:t>
            </a:r>
            <a:r>
              <a:rPr lang="el-GR" sz="2400" dirty="0" err="1"/>
              <a:t>πολυχρηστικά</a:t>
            </a:r>
            <a:r>
              <a:rPr lang="el-GR" sz="2400" dirty="0"/>
              <a:t> λειτουργικά (</a:t>
            </a:r>
            <a:r>
              <a:rPr lang="el-GR" sz="2400" dirty="0" err="1"/>
              <a:t>multi</a:t>
            </a:r>
            <a:r>
              <a:rPr lang="el-GR" sz="2400" dirty="0"/>
              <a:t>-</a:t>
            </a:r>
            <a:r>
              <a:rPr lang="el-GR" sz="2400" dirty="0" err="1"/>
              <a:t>user</a:t>
            </a:r>
            <a:r>
              <a:rPr lang="el-GR" sz="2400" dirty="0"/>
              <a:t> </a:t>
            </a:r>
            <a:r>
              <a:rPr lang="el-GR" sz="2400" dirty="0" err="1"/>
              <a:t>operating</a:t>
            </a:r>
            <a:r>
              <a:rPr lang="el-GR" sz="2400" dirty="0"/>
              <a:t> </a:t>
            </a:r>
            <a:r>
              <a:rPr lang="el-GR" sz="2400" dirty="0" err="1"/>
              <a:t>systems</a:t>
            </a:r>
            <a:r>
              <a:rPr lang="el-GR" sz="2400" dirty="0"/>
              <a:t>). Με απλά λόγια, ένα </a:t>
            </a:r>
            <a:r>
              <a:rPr lang="el-GR" sz="2400" dirty="0" err="1"/>
              <a:t>πολυχρηστικό</a:t>
            </a:r>
            <a:r>
              <a:rPr lang="el-GR" sz="2400" dirty="0"/>
              <a:t> λειτουργικό προβλέπει τη </a:t>
            </a:r>
            <a:r>
              <a:rPr lang="el-GR" sz="2400" b="1" dirty="0"/>
              <a:t>χρήση του συστήματος από πολλούς </a:t>
            </a:r>
            <a:r>
              <a:rPr lang="el-GR" sz="2400" dirty="0"/>
              <a:t>χρήστες. Για τον καθένα διατηρεί έν</a:t>
            </a:r>
            <a:r>
              <a:rPr lang="el-GR" sz="2400" b="1" dirty="0"/>
              <a:t>α ξεχωριστό σύνολο ρυθμίσεων και προσφέρει διαφορετικά δικαιώματα πρόσβασης σε αρχεία και πόρους </a:t>
            </a:r>
            <a:r>
              <a:rPr lang="el-GR" sz="2400" dirty="0"/>
              <a:t>του συστήματος. Επιπρόσθετα, επιτρέπει την ταυτόχρονη «σύνδεση» (</a:t>
            </a:r>
            <a:r>
              <a:rPr lang="el-GR" sz="2400" dirty="0" err="1"/>
              <a:t>login</a:t>
            </a:r>
            <a:r>
              <a:rPr lang="el-GR" sz="2400" dirty="0"/>
              <a:t>) πολλών χρηστών, οι οποίοι εργάζονται με το σύστημα είτε τοπικά (</a:t>
            </a:r>
            <a:r>
              <a:rPr lang="el-GR" sz="2400" dirty="0" err="1"/>
              <a:t>local</a:t>
            </a:r>
            <a:r>
              <a:rPr lang="el-GR" sz="2400" dirty="0"/>
              <a:t>) είτε δικτυακά απομακρυσμένα (</a:t>
            </a:r>
            <a:r>
              <a:rPr lang="el-GR" sz="2400" dirty="0" err="1"/>
              <a:t>remotely</a:t>
            </a:r>
            <a:r>
              <a:rPr lang="el-GR" sz="2400" dirty="0"/>
              <a:t>). Στα Windows δεν επιτρέπεται ταυτόχρονη σύνδεση πολλών χρηστών!</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Λογισμικό</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16</a:t>
            </a:fld>
            <a:endParaRPr lang="el-GR" dirty="0"/>
          </a:p>
        </p:txBody>
      </p:sp>
    </p:spTree>
    <p:custDataLst>
      <p:tags r:id="rId1"/>
    </p:custDataLst>
    <p:extLst>
      <p:ext uri="{BB962C8B-B14F-4D97-AF65-F5344CB8AC3E}">
        <p14:creationId xmlns:p14="http://schemas.microsoft.com/office/powerpoint/2010/main" val="1709911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
          <p:cNvSpPr>
            <a:spLocks noGrp="1" noChangeArrowheads="1"/>
          </p:cNvSpPr>
          <p:nvPr>
            <p:ph type="title"/>
            <p:custDataLst>
              <p:tags r:id="rId2"/>
            </p:custDataLst>
          </p:nvPr>
        </p:nvSpPr>
        <p:spPr>
          <a:xfrm>
            <a:off x="35941" y="8285"/>
            <a:ext cx="9072563" cy="1260475"/>
          </a:xfrm>
        </p:spPr>
        <p:txBody>
          <a:bodyPr>
            <a:noAutofit/>
          </a:bodyPr>
          <a:lstStyle/>
          <a:p>
            <a:r>
              <a:rPr lang="en-US" sz="4000" dirty="0" smtClean="0"/>
              <a:t>MS-DOS</a:t>
            </a:r>
            <a:r>
              <a:rPr lang="el-GR" sz="4000" dirty="0" smtClean="0"/>
              <a:t> (1 από 2)</a:t>
            </a:r>
            <a:endParaRPr lang="el-GR" sz="4000" dirty="0"/>
          </a:p>
        </p:txBody>
      </p:sp>
      <p:sp>
        <p:nvSpPr>
          <p:cNvPr id="10" name="TextBox 4" descr="MicroSoft Disk Operating System,&#10;περιβάλλον γραμμής εντoλών, &#10;1 χρήστη και 1 πρόγραμμα,&#10;1981,&#10;ΙΒΜ PC,&#10;1η έκδοση : Δισκέτες 5,25 ιντσών μονής όψης 160KB,&#10;2η έκδοση : σκληρό δίσκο και υποκαταλόγους,&#10;Τελευταία : 6.22.&#10;"/>
          <p:cNvSpPr txBox="1">
            <a:spLocks noChangeArrowheads="1"/>
          </p:cNvSpPr>
          <p:nvPr>
            <p:custDataLst>
              <p:tags r:id="rId3"/>
            </p:custDataLst>
          </p:nvPr>
        </p:nvSpPr>
        <p:spPr bwMode="auto">
          <a:xfrm>
            <a:off x="323528" y="1273984"/>
            <a:ext cx="8318500" cy="4467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nSpc>
                <a:spcPct val="150000"/>
              </a:lnSpc>
              <a:buFont typeface="Wingdings" panose="05000000000000000000" pitchFamily="2" charset="2"/>
              <a:buChar char="§"/>
            </a:pPr>
            <a:r>
              <a:rPr lang="en-US" sz="2400" dirty="0" err="1"/>
              <a:t>MicroSoft</a:t>
            </a:r>
            <a:r>
              <a:rPr lang="en-US" sz="2400" dirty="0"/>
              <a:t> Disk Operating </a:t>
            </a:r>
            <a:r>
              <a:rPr lang="en-US" sz="2400" dirty="0" smtClean="0"/>
              <a:t>System</a:t>
            </a:r>
            <a:r>
              <a:rPr lang="el-GR" sz="2400" dirty="0" smtClean="0"/>
              <a:t>,</a:t>
            </a:r>
            <a:endParaRPr lang="el-GR" sz="2400" dirty="0"/>
          </a:p>
          <a:p>
            <a:pPr marL="342900" indent="-342900">
              <a:lnSpc>
                <a:spcPct val="150000"/>
              </a:lnSpc>
              <a:buFont typeface="Wingdings" panose="05000000000000000000" pitchFamily="2" charset="2"/>
              <a:buChar char="§"/>
            </a:pPr>
            <a:r>
              <a:rPr lang="el-GR" sz="2400" dirty="0"/>
              <a:t>περιβάλλον γραμμής </a:t>
            </a:r>
            <a:r>
              <a:rPr lang="el-GR" sz="2400" dirty="0" err="1"/>
              <a:t>εντ</a:t>
            </a:r>
            <a:r>
              <a:rPr lang="en-US" sz="2400" dirty="0"/>
              <a:t>o</a:t>
            </a:r>
            <a:r>
              <a:rPr lang="el-GR" sz="2400" dirty="0" err="1" smtClean="0"/>
              <a:t>λών</a:t>
            </a:r>
            <a:r>
              <a:rPr lang="el-GR" sz="2400" dirty="0" smtClean="0"/>
              <a:t>,</a:t>
            </a:r>
            <a:r>
              <a:rPr lang="el-GR" sz="2400" dirty="0"/>
              <a:t> </a:t>
            </a:r>
            <a:endParaRPr lang="en-US" sz="2400" dirty="0"/>
          </a:p>
          <a:p>
            <a:pPr marL="342900" indent="-342900">
              <a:lnSpc>
                <a:spcPct val="150000"/>
              </a:lnSpc>
              <a:buFont typeface="Wingdings" panose="05000000000000000000" pitchFamily="2" charset="2"/>
              <a:buChar char="§"/>
            </a:pPr>
            <a:r>
              <a:rPr lang="en-US" sz="2400" dirty="0"/>
              <a:t>1 </a:t>
            </a:r>
            <a:r>
              <a:rPr lang="el-GR" sz="2400" dirty="0"/>
              <a:t>χρήστη και 1 </a:t>
            </a:r>
            <a:r>
              <a:rPr lang="el-GR" sz="2400" dirty="0" smtClean="0"/>
              <a:t>πρόγραμμα,</a:t>
            </a:r>
            <a:endParaRPr lang="el-GR" sz="2400" dirty="0"/>
          </a:p>
          <a:p>
            <a:pPr marL="342900" indent="-342900">
              <a:lnSpc>
                <a:spcPct val="150000"/>
              </a:lnSpc>
              <a:buFont typeface="Wingdings" panose="05000000000000000000" pitchFamily="2" charset="2"/>
              <a:buChar char="§"/>
            </a:pPr>
            <a:r>
              <a:rPr lang="el-GR" sz="2400" dirty="0" smtClean="0"/>
              <a:t>1981,</a:t>
            </a:r>
            <a:endParaRPr lang="el-GR" sz="2400" dirty="0"/>
          </a:p>
          <a:p>
            <a:pPr marL="342900" indent="-342900">
              <a:lnSpc>
                <a:spcPct val="150000"/>
              </a:lnSpc>
              <a:buFont typeface="Wingdings" panose="05000000000000000000" pitchFamily="2" charset="2"/>
              <a:buChar char="§"/>
            </a:pPr>
            <a:r>
              <a:rPr lang="el-GR" sz="2400" dirty="0"/>
              <a:t>ΙΒΜ </a:t>
            </a:r>
            <a:r>
              <a:rPr lang="en-US" sz="2400" dirty="0" smtClean="0"/>
              <a:t>PC</a:t>
            </a:r>
            <a:r>
              <a:rPr lang="el-GR" sz="2400" dirty="0" smtClean="0"/>
              <a:t>,</a:t>
            </a:r>
            <a:endParaRPr lang="en-US" sz="2400" dirty="0"/>
          </a:p>
          <a:p>
            <a:pPr marL="342900" indent="-342900">
              <a:lnSpc>
                <a:spcPct val="150000"/>
              </a:lnSpc>
              <a:buFont typeface="Wingdings" panose="05000000000000000000" pitchFamily="2" charset="2"/>
              <a:buChar char="§"/>
            </a:pPr>
            <a:r>
              <a:rPr lang="el-GR" sz="2400" dirty="0"/>
              <a:t>1</a:t>
            </a:r>
            <a:r>
              <a:rPr lang="el-GR" sz="2400" baseline="30000" dirty="0"/>
              <a:t>η</a:t>
            </a:r>
            <a:r>
              <a:rPr lang="el-GR" sz="2400" dirty="0"/>
              <a:t> έκδοση : Δισκέτες 5,25’’ μονής όψης 160</a:t>
            </a:r>
            <a:r>
              <a:rPr lang="en-US" sz="2400" dirty="0" smtClean="0"/>
              <a:t>KB</a:t>
            </a:r>
            <a:r>
              <a:rPr lang="el-GR" sz="2400" dirty="0" smtClean="0"/>
              <a:t>,</a:t>
            </a:r>
            <a:endParaRPr lang="el-GR" sz="2400" dirty="0"/>
          </a:p>
          <a:p>
            <a:pPr marL="342900" indent="-342900">
              <a:lnSpc>
                <a:spcPct val="150000"/>
              </a:lnSpc>
              <a:buFont typeface="Wingdings" panose="05000000000000000000" pitchFamily="2" charset="2"/>
              <a:buChar char="§"/>
            </a:pPr>
            <a:r>
              <a:rPr lang="el-GR" sz="2400" dirty="0"/>
              <a:t>2</a:t>
            </a:r>
            <a:r>
              <a:rPr lang="el-GR" sz="2400" baseline="30000" dirty="0"/>
              <a:t>η</a:t>
            </a:r>
            <a:r>
              <a:rPr lang="el-GR" sz="2400" dirty="0"/>
              <a:t> έκδοση : σκληρό δίσκο και </a:t>
            </a:r>
            <a:r>
              <a:rPr lang="el-GR" sz="2400" dirty="0" smtClean="0"/>
              <a:t>υποκαταλόγους,</a:t>
            </a:r>
            <a:endParaRPr lang="el-GR" sz="2400" dirty="0"/>
          </a:p>
          <a:p>
            <a:pPr marL="342900" indent="-342900">
              <a:lnSpc>
                <a:spcPct val="150000"/>
              </a:lnSpc>
              <a:buFont typeface="Wingdings" panose="05000000000000000000" pitchFamily="2" charset="2"/>
              <a:buChar char="§"/>
            </a:pPr>
            <a:r>
              <a:rPr lang="el-GR" sz="2400" dirty="0"/>
              <a:t>Τελευταία : </a:t>
            </a:r>
            <a:r>
              <a:rPr lang="el-GR" sz="2400" dirty="0" smtClean="0"/>
              <a:t>6.22.</a:t>
            </a:r>
            <a:endParaRPr lang="el-GR" sz="2400" dirty="0"/>
          </a:p>
        </p:txBody>
      </p:sp>
      <p:sp>
        <p:nvSpPr>
          <p:cNvPr id="1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Λογισμικό</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17</a:t>
            </a:fld>
            <a:endParaRPr lang="el-GR" dirty="0"/>
          </a:p>
        </p:txBody>
      </p:sp>
    </p:spTree>
    <p:custDataLst>
      <p:tags r:id="rId1"/>
    </p:custDataLst>
    <p:extLst>
      <p:ext uri="{BB962C8B-B14F-4D97-AF65-F5344CB8AC3E}">
        <p14:creationId xmlns:p14="http://schemas.microsoft.com/office/powerpoint/2010/main" val="38887757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custDataLst>
              <p:tags r:id="rId2"/>
            </p:custDataLst>
          </p:nvPr>
        </p:nvSpPr>
        <p:spPr>
          <a:xfrm>
            <a:off x="722313" y="122709"/>
            <a:ext cx="7772400" cy="1002035"/>
          </a:xfrm>
        </p:spPr>
        <p:txBody>
          <a:bodyPr/>
          <a:lstStyle/>
          <a:p>
            <a:pPr algn="ctr"/>
            <a:r>
              <a:rPr lang="en-US" dirty="0"/>
              <a:t>MS-DOS</a:t>
            </a:r>
            <a:r>
              <a:rPr lang="el-GR" dirty="0"/>
              <a:t> </a:t>
            </a:r>
            <a:r>
              <a:rPr lang="el-GR" dirty="0" smtClean="0"/>
              <a:t>(2 </a:t>
            </a:r>
            <a:r>
              <a:rPr lang="el-GR" dirty="0"/>
              <a:t>από 2)</a:t>
            </a:r>
          </a:p>
        </p:txBody>
      </p:sp>
      <p:pic>
        <p:nvPicPr>
          <p:cNvPr id="6" name="Picture 2" descr="Εικόνα. Αναπαράσταση του MS DOS."/>
          <p:cNvPicPr>
            <a:picLocks noChangeAspect="1" noChangeArrowheads="1"/>
          </p:cNvPicPr>
          <p:nvPr/>
        </p:nvPicPr>
        <p:blipFill>
          <a:blip r:embed="rId5" cstate="print"/>
          <a:srcRect/>
          <a:stretch>
            <a:fillRect/>
          </a:stretch>
        </p:blipFill>
        <p:spPr bwMode="auto">
          <a:xfrm>
            <a:off x="683568" y="1916832"/>
            <a:ext cx="7928104" cy="4005039"/>
          </a:xfrm>
          <a:prstGeom prst="rect">
            <a:avLst/>
          </a:prstGeom>
          <a:noFill/>
          <a:ln w="9525">
            <a:noFill/>
            <a:miter lim="800000"/>
            <a:headEnd/>
            <a:tailEnd/>
          </a:ln>
        </p:spPr>
      </p:pic>
      <p:sp>
        <p:nvSpPr>
          <p:cNvPr id="10" name="Θέση υποσέλιδου 3" descr="."/>
          <p:cNvSpPr txBox="1">
            <a:spLocks/>
          </p:cNvSpPr>
          <p:nvPr/>
        </p:nvSpPr>
        <p:spPr>
          <a:xfrm>
            <a:off x="3181325" y="6526163"/>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Λογισμικό</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717380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5" y="44625"/>
            <a:ext cx="8352928" cy="1152128"/>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n-US" dirty="0" smtClean="0"/>
              <a:t>WINDOWS</a:t>
            </a:r>
            <a:r>
              <a:rPr lang="el-GR" dirty="0" smtClean="0"/>
              <a:t> (1 από 7)</a:t>
            </a:r>
            <a:endParaRPr lang="el-GR" dirty="0"/>
          </a:p>
        </p:txBody>
      </p:sp>
      <p:sp>
        <p:nvSpPr>
          <p:cNvPr id="6" name="2 - Θέση περιεχομένου" descr="Windows 3.0/3.1,&#10;Windows 3.x -&gt;σταθερά , ταυτόχρονη εκτέλεση, περισσότερων προγραμμάτων,&#10;Windows 95 (Αυγουστο 95) à 1 εκατομμύριο αντίτυπα σε λίγες ημέρες,&#10;Windows 98 à ενσωματωμένη υποστήριξη δικτύου , αυτόματη αναγνώριση περιφερειακών,  χρήση 32μπιτου κώδικα,&#10;Windows Millennium,&#10;Windows 2000,&#10;Windows XP,&#10;Windows Vista,&#10;"/>
          <p:cNvSpPr>
            <a:spLocks noGrp="1"/>
          </p:cNvSpPr>
          <p:nvPr>
            <p:ph sz="quarter" idx="1"/>
            <p:custDataLst>
              <p:tags r:id="rId3"/>
            </p:custDataLst>
          </p:nvPr>
        </p:nvSpPr>
        <p:spPr>
          <a:xfrm>
            <a:off x="612648" y="1268760"/>
            <a:ext cx="8153400" cy="5112568"/>
          </a:xfrm>
        </p:spPr>
        <p:txBody>
          <a:bodyPr>
            <a:noAutofit/>
          </a:bodyPr>
          <a:lstStyle/>
          <a:p>
            <a:r>
              <a:rPr lang="en-US" sz="2400" dirty="0"/>
              <a:t>Windows </a:t>
            </a:r>
            <a:r>
              <a:rPr lang="en-US" sz="2400" dirty="0" smtClean="0"/>
              <a:t>3.0/3.1</a:t>
            </a:r>
            <a:r>
              <a:rPr lang="el-GR" sz="2400" dirty="0" smtClean="0"/>
              <a:t>,</a:t>
            </a:r>
            <a:endParaRPr lang="en-US" sz="2400" dirty="0"/>
          </a:p>
          <a:p>
            <a:r>
              <a:rPr lang="en-US" sz="2400" dirty="0"/>
              <a:t>Windows 3.x -&gt;</a:t>
            </a:r>
            <a:r>
              <a:rPr lang="el-GR" sz="2400" dirty="0"/>
              <a:t>σταθερά , ταυτόχρονη </a:t>
            </a:r>
            <a:r>
              <a:rPr lang="el-GR" sz="2400" dirty="0" smtClean="0"/>
              <a:t>εκτέλεση, </a:t>
            </a:r>
            <a:r>
              <a:rPr lang="el-GR" sz="2400" dirty="0"/>
              <a:t>περισσότερων </a:t>
            </a:r>
            <a:r>
              <a:rPr lang="el-GR" sz="2400" dirty="0" smtClean="0"/>
              <a:t>προγραμμάτων,</a:t>
            </a:r>
            <a:endParaRPr lang="el-GR" sz="2400" dirty="0"/>
          </a:p>
          <a:p>
            <a:r>
              <a:rPr lang="en-US" sz="2400" dirty="0"/>
              <a:t>Windows</a:t>
            </a:r>
            <a:r>
              <a:rPr lang="el-GR" sz="2400" dirty="0"/>
              <a:t> 95 (</a:t>
            </a:r>
            <a:r>
              <a:rPr lang="el-GR" sz="2400" dirty="0" err="1"/>
              <a:t>Αυγουστο</a:t>
            </a:r>
            <a:r>
              <a:rPr lang="el-GR" sz="2400" dirty="0"/>
              <a:t> 95) </a:t>
            </a:r>
            <a:r>
              <a:rPr lang="el-GR" sz="2400" dirty="0">
                <a:sym typeface="Wingdings" pitchFamily="2" charset="2"/>
              </a:rPr>
              <a:t> 1 εκατομμύριο αντίτυπα σε λίγες </a:t>
            </a:r>
            <a:r>
              <a:rPr lang="el-GR" sz="2400" dirty="0" smtClean="0">
                <a:sym typeface="Wingdings" pitchFamily="2" charset="2"/>
              </a:rPr>
              <a:t>ημέρες,</a:t>
            </a:r>
            <a:endParaRPr lang="el-GR" sz="2400" dirty="0">
              <a:sym typeface="Wingdings" pitchFamily="2" charset="2"/>
            </a:endParaRPr>
          </a:p>
          <a:p>
            <a:r>
              <a:rPr lang="en-US" sz="2400" dirty="0"/>
              <a:t>Windows</a:t>
            </a:r>
            <a:r>
              <a:rPr lang="el-GR" sz="2400" dirty="0"/>
              <a:t> 98 </a:t>
            </a:r>
            <a:r>
              <a:rPr lang="el-GR" sz="2400" dirty="0">
                <a:sym typeface="Wingdings" pitchFamily="2" charset="2"/>
              </a:rPr>
              <a:t> ενσωματωμένη υποστήριξη δικτύου , αυτόματη αναγνώριση περιφερειακών,  χρήση 32μπιτου </a:t>
            </a:r>
            <a:r>
              <a:rPr lang="el-GR" sz="2400" dirty="0" smtClean="0">
                <a:sym typeface="Wingdings" pitchFamily="2" charset="2"/>
              </a:rPr>
              <a:t>κώδικα,</a:t>
            </a:r>
            <a:endParaRPr lang="el-GR" sz="2400" dirty="0">
              <a:sym typeface="Wingdings" pitchFamily="2" charset="2"/>
            </a:endParaRPr>
          </a:p>
          <a:p>
            <a:r>
              <a:rPr lang="en-US" sz="2400" dirty="0"/>
              <a:t>Windows</a:t>
            </a:r>
            <a:r>
              <a:rPr lang="el-GR" sz="2400" dirty="0"/>
              <a:t> </a:t>
            </a:r>
            <a:r>
              <a:rPr lang="en-US" sz="2400" dirty="0" smtClean="0"/>
              <a:t>Millennium</a:t>
            </a:r>
            <a:r>
              <a:rPr lang="el-GR" sz="2400" dirty="0" smtClean="0"/>
              <a:t>,</a:t>
            </a:r>
            <a:endParaRPr lang="en-US" sz="2400" dirty="0"/>
          </a:p>
          <a:p>
            <a:r>
              <a:rPr lang="en-US" sz="2400" dirty="0"/>
              <a:t>Windows </a:t>
            </a:r>
            <a:r>
              <a:rPr lang="en-US" sz="2400" dirty="0" smtClean="0"/>
              <a:t>2000</a:t>
            </a:r>
            <a:r>
              <a:rPr lang="el-GR" sz="2400" dirty="0" smtClean="0"/>
              <a:t>,</a:t>
            </a:r>
            <a:endParaRPr lang="en-US" sz="2400" dirty="0"/>
          </a:p>
          <a:p>
            <a:r>
              <a:rPr lang="en-US" sz="2400" dirty="0"/>
              <a:t>Windows </a:t>
            </a:r>
            <a:r>
              <a:rPr lang="en-US" sz="2400" dirty="0" smtClean="0"/>
              <a:t>XP</a:t>
            </a:r>
            <a:r>
              <a:rPr lang="el-GR" sz="2400" dirty="0" smtClean="0"/>
              <a:t>,</a:t>
            </a:r>
            <a:endParaRPr lang="en-US" sz="2400" dirty="0"/>
          </a:p>
          <a:p>
            <a:r>
              <a:rPr lang="en-US" sz="2400" dirty="0"/>
              <a:t>Windows </a:t>
            </a:r>
            <a:r>
              <a:rPr lang="en-US" sz="2400" dirty="0" smtClean="0"/>
              <a:t>Vista</a:t>
            </a:r>
            <a:r>
              <a:rPr lang="el-GR" sz="2400" dirty="0" smtClean="0"/>
              <a:t>,</a:t>
            </a:r>
            <a:endParaRPr lang="en-US" sz="2400" dirty="0"/>
          </a:p>
        </p:txBody>
      </p:sp>
      <p:sp>
        <p:nvSpPr>
          <p:cNvPr id="11"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Λογισμικό</a:t>
            </a:r>
            <a:endParaRPr lang="en-US" sz="1400" dirty="0"/>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19</a:t>
            </a:fld>
            <a:endParaRPr lang="el-GR" dirty="0"/>
          </a:p>
        </p:txBody>
      </p:sp>
    </p:spTree>
    <p:custDataLst>
      <p:tags r:id="rId1"/>
    </p:custDataLst>
    <p:extLst>
      <p:ext uri="{BB962C8B-B14F-4D97-AF65-F5344CB8AC3E}">
        <p14:creationId xmlns:p14="http://schemas.microsoft.com/office/powerpoint/2010/main" val="2794160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80120"/>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n-US" dirty="0"/>
              <a:t>WINDOWS</a:t>
            </a:r>
            <a:r>
              <a:rPr lang="el-GR" dirty="0"/>
              <a:t> </a:t>
            </a:r>
            <a:r>
              <a:rPr lang="el-GR" dirty="0" smtClean="0"/>
              <a:t>(2 </a:t>
            </a:r>
            <a:r>
              <a:rPr lang="el-GR" dirty="0"/>
              <a:t>από 7)</a:t>
            </a:r>
          </a:p>
        </p:txBody>
      </p:sp>
      <p:sp>
        <p:nvSpPr>
          <p:cNvPr id="6" name="2 - Θέση περιεχομένου" descr="Windows 7,&#10;Windows 8.&#10;&#10;16 bit λειτουργικά περιβάλλοντα:&#10;Windows 1.0 (1985),&#10;Windows 2.0 (1987),&#10;Υβριδικά 16/32 bit λειτουργικά περιβάλλοντα:&#10;Windows 3.0 (1990),&#10;Windows 3.1 (1992),&#10;Windows 3.11 for Workgroups (WfW),&#10;"/>
          <p:cNvSpPr>
            <a:spLocks noGrp="1"/>
          </p:cNvSpPr>
          <p:nvPr>
            <p:ph sz="quarter" idx="1"/>
            <p:custDataLst>
              <p:tags r:id="rId3"/>
            </p:custDataLst>
          </p:nvPr>
        </p:nvSpPr>
        <p:spPr>
          <a:xfrm>
            <a:off x="612648" y="1124744"/>
            <a:ext cx="8153400" cy="5112568"/>
          </a:xfrm>
        </p:spPr>
        <p:txBody>
          <a:bodyPr>
            <a:noAutofit/>
          </a:bodyPr>
          <a:lstStyle/>
          <a:p>
            <a:r>
              <a:rPr lang="en-US" sz="2400" dirty="0"/>
              <a:t>Windows </a:t>
            </a:r>
            <a:r>
              <a:rPr lang="en-US" sz="2400" dirty="0" smtClean="0"/>
              <a:t>7</a:t>
            </a:r>
            <a:r>
              <a:rPr lang="el-GR" sz="2400" dirty="0" smtClean="0"/>
              <a:t>,</a:t>
            </a:r>
            <a:endParaRPr lang="en-US" sz="2400" dirty="0"/>
          </a:p>
          <a:p>
            <a:r>
              <a:rPr lang="en-US" sz="2400" dirty="0"/>
              <a:t>Windows </a:t>
            </a:r>
            <a:r>
              <a:rPr lang="en-US" sz="2400" dirty="0" smtClean="0"/>
              <a:t>8</a:t>
            </a:r>
            <a:r>
              <a:rPr lang="el-GR" sz="2400" dirty="0" smtClean="0"/>
              <a:t>.</a:t>
            </a:r>
          </a:p>
          <a:p>
            <a:pPr marL="0" indent="0">
              <a:buNone/>
            </a:pPr>
            <a:endParaRPr lang="el-GR" sz="2400" b="1" dirty="0"/>
          </a:p>
          <a:p>
            <a:r>
              <a:rPr lang="en-US" sz="2400" dirty="0"/>
              <a:t>16 bit </a:t>
            </a:r>
            <a:r>
              <a:rPr lang="el-GR" sz="2400" dirty="0"/>
              <a:t>λειτουργικά </a:t>
            </a:r>
            <a:r>
              <a:rPr lang="el-GR" sz="2400" dirty="0" smtClean="0"/>
              <a:t>περιβάλλοντα:</a:t>
            </a:r>
            <a:endParaRPr lang="el-GR" sz="2400" dirty="0"/>
          </a:p>
          <a:p>
            <a:pPr lvl="1"/>
            <a:r>
              <a:rPr lang="en-US" sz="2400" dirty="0">
                <a:hlinkClick r:id="rId6" tooltip="Windows 1.0"/>
              </a:rPr>
              <a:t>Windows 1.0</a:t>
            </a:r>
            <a:r>
              <a:rPr lang="en-US" sz="2400" dirty="0"/>
              <a:t> (1985</a:t>
            </a:r>
            <a:r>
              <a:rPr lang="en-US" sz="2400" dirty="0" smtClean="0"/>
              <a:t>)</a:t>
            </a:r>
            <a:r>
              <a:rPr lang="el-GR" sz="2400" dirty="0" smtClean="0"/>
              <a:t>,</a:t>
            </a:r>
            <a:endParaRPr lang="en-US" sz="2400" dirty="0"/>
          </a:p>
          <a:p>
            <a:pPr lvl="1"/>
            <a:r>
              <a:rPr lang="en-US" sz="2400" dirty="0">
                <a:hlinkClick r:id="rId7" tooltip="Windows 2.0"/>
              </a:rPr>
              <a:t>Windows 2.0</a:t>
            </a:r>
            <a:r>
              <a:rPr lang="en-US" sz="2400" dirty="0"/>
              <a:t> (1987</a:t>
            </a:r>
            <a:r>
              <a:rPr lang="en-US" sz="2400" dirty="0" smtClean="0"/>
              <a:t>)</a:t>
            </a:r>
            <a:r>
              <a:rPr lang="el-GR" sz="2400" dirty="0" smtClean="0"/>
              <a:t>,</a:t>
            </a:r>
            <a:endParaRPr lang="en-US" sz="2400" dirty="0"/>
          </a:p>
          <a:p>
            <a:r>
              <a:rPr lang="el-GR" sz="2400" dirty="0"/>
              <a:t>Υβριδικά 16/32 </a:t>
            </a:r>
            <a:r>
              <a:rPr lang="en-US" sz="2400" dirty="0"/>
              <a:t>bit </a:t>
            </a:r>
            <a:r>
              <a:rPr lang="el-GR" sz="2400" dirty="0"/>
              <a:t>λειτουργικά </a:t>
            </a:r>
            <a:r>
              <a:rPr lang="el-GR" sz="2400" dirty="0" smtClean="0"/>
              <a:t>περιβάλλοντα:</a:t>
            </a:r>
            <a:endParaRPr lang="el-GR" sz="2400" dirty="0"/>
          </a:p>
          <a:p>
            <a:pPr lvl="1"/>
            <a:r>
              <a:rPr lang="en-US" sz="2400" dirty="0">
                <a:hlinkClick r:id="rId8" tooltip="Windows 3.0"/>
              </a:rPr>
              <a:t>Windows 3.0</a:t>
            </a:r>
            <a:r>
              <a:rPr lang="en-US" sz="2400" dirty="0"/>
              <a:t> (1990</a:t>
            </a:r>
            <a:r>
              <a:rPr lang="en-US" sz="2400" dirty="0" smtClean="0"/>
              <a:t>)</a:t>
            </a:r>
            <a:r>
              <a:rPr lang="el-GR" sz="2400" dirty="0" smtClean="0"/>
              <a:t>,</a:t>
            </a:r>
            <a:endParaRPr lang="en-US" sz="2400" dirty="0"/>
          </a:p>
          <a:p>
            <a:pPr lvl="1"/>
            <a:r>
              <a:rPr lang="en-US" sz="2400" dirty="0">
                <a:hlinkClick r:id="rId9" tooltip="Windows 3.1 (δεν έχει γραφτεί ακόμα)"/>
              </a:rPr>
              <a:t>Windows 3.1</a:t>
            </a:r>
            <a:r>
              <a:rPr lang="en-US" sz="2400" dirty="0"/>
              <a:t> (1992</a:t>
            </a:r>
            <a:r>
              <a:rPr lang="en-US" sz="2400" dirty="0" smtClean="0"/>
              <a:t>)</a:t>
            </a:r>
            <a:r>
              <a:rPr lang="el-GR" sz="2400" dirty="0" smtClean="0"/>
              <a:t>,</a:t>
            </a:r>
            <a:endParaRPr lang="en-US" sz="2400" dirty="0"/>
          </a:p>
          <a:p>
            <a:pPr lvl="1"/>
            <a:r>
              <a:rPr lang="en-US" sz="2400" dirty="0">
                <a:hlinkClick r:id="rId10" tooltip="Windows 3.11 for Workgroups (WfW) (δεν έχει γραφτεί ακόμα)"/>
              </a:rPr>
              <a:t>Windows 3.11 for Workgroups (</a:t>
            </a:r>
            <a:r>
              <a:rPr lang="en-US" sz="2400" dirty="0" err="1">
                <a:hlinkClick r:id="rId10" tooltip="Windows 3.11 for Workgroups (WfW) (δεν έχει γραφτεί ακόμα)"/>
              </a:rPr>
              <a:t>WfW</a:t>
            </a:r>
            <a:r>
              <a:rPr lang="en-US" sz="2400" dirty="0" smtClean="0">
                <a:hlinkClick r:id="rId10" tooltip="Windows 3.11 for Workgroups (WfW) (δεν έχει γραφτεί ακόμα)"/>
              </a:rPr>
              <a:t>)</a:t>
            </a:r>
            <a:r>
              <a:rPr lang="el-GR" sz="2400" dirty="0" smtClean="0"/>
              <a:t>,</a:t>
            </a:r>
            <a:endParaRPr lang="en-US"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Λογισμικό</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20</a:t>
            </a:fld>
            <a:endParaRPr lang="el-GR" dirty="0"/>
          </a:p>
        </p:txBody>
      </p:sp>
    </p:spTree>
    <p:custDataLst>
      <p:tags r:id="rId1"/>
    </p:custDataLst>
    <p:extLst>
      <p:ext uri="{BB962C8B-B14F-4D97-AF65-F5344CB8AC3E}">
        <p14:creationId xmlns:p14="http://schemas.microsoft.com/office/powerpoint/2010/main" val="2998921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5496" y="44624"/>
            <a:ext cx="9108504" cy="1378174"/>
          </a:xfrm>
          <a:ln/>
          <a:extLst>
            <a:ext uri="{91240B29-F687-4F45-9708-019B960494DF}">
              <a14:hiddenLine xmlns:a14="http://schemas.microsoft.com/office/drawing/2010/main" w="9525">
                <a:solidFill>
                  <a:srgbClr val="000000"/>
                </a:solidFill>
                <a:round/>
                <a:headEnd/>
                <a:tailEnd/>
              </a14:hiddenLine>
            </a:ext>
          </a:extLst>
        </p:spPr>
        <p:txBody>
          <a:bodyPr lIns="89964" tIns="46781" rIns="89964" bIns="46781">
            <a:noAutofit/>
          </a:bodyPr>
          <a:lstStyle/>
          <a:p>
            <a:pPr>
              <a:buSzPct val="45000"/>
              <a:tabLst>
                <a:tab pos="723900" algn="l"/>
                <a:tab pos="1447800" algn="l"/>
                <a:tab pos="2171700" algn="l"/>
                <a:tab pos="2895600" algn="l"/>
                <a:tab pos="3619500" algn="l"/>
                <a:tab pos="4343400" algn="l"/>
                <a:tab pos="5065713" algn="l"/>
                <a:tab pos="5791200" algn="l"/>
                <a:tab pos="6515100" algn="l"/>
                <a:tab pos="7235825" algn="l"/>
              </a:tabLst>
            </a:pPr>
            <a:r>
              <a:rPr lang="en-US" dirty="0"/>
              <a:t>WINDOWS</a:t>
            </a:r>
            <a:r>
              <a:rPr lang="el-GR" dirty="0"/>
              <a:t> </a:t>
            </a:r>
            <a:r>
              <a:rPr lang="el-GR" dirty="0" smtClean="0"/>
              <a:t>(3 </a:t>
            </a:r>
            <a:r>
              <a:rPr lang="el-GR" dirty="0"/>
              <a:t>από 7)</a:t>
            </a:r>
          </a:p>
        </p:txBody>
      </p:sp>
      <p:sp>
        <p:nvSpPr>
          <p:cNvPr id="9" name="Rectangle 2"/>
          <p:cNvSpPr txBox="1">
            <a:spLocks noChangeArrowheads="1"/>
          </p:cNvSpPr>
          <p:nvPr>
            <p:custDataLst>
              <p:tags r:id="rId3"/>
            </p:custDataLst>
          </p:nvPr>
        </p:nvSpPr>
        <p:spPr>
          <a:xfrm>
            <a:off x="467544" y="2276872"/>
            <a:ext cx="8208912" cy="2088232"/>
          </a:xfrm>
          <a:prstGeom prst="rect">
            <a:avLst/>
          </a:prstGeom>
          <a:ln/>
          <a:extLst>
            <a:ext uri="{91240B29-F687-4F45-9708-019B960494DF}">
              <a14:hiddenLine xmlns:a14="http://schemas.microsoft.com/office/drawing/2010/main" w="9525">
                <a:solidFill>
                  <a:srgbClr val="000000"/>
                </a:solidFill>
                <a:round/>
                <a:headEnd/>
                <a:tailEnd/>
              </a14:hiddenLine>
            </a:ext>
          </a:extLst>
        </p:spPr>
        <p:txBody>
          <a:bodyPr vert="horz" lIns="89964" tIns="46781" rIns="89964" bIns="46781"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Y</a:t>
            </a:r>
            <a:r>
              <a:rPr lang="el-GR" sz="2400" dirty="0" err="1"/>
              <a:t>βριδικά</a:t>
            </a:r>
            <a:r>
              <a:rPr lang="el-GR" sz="2400" dirty="0"/>
              <a:t> 16/32 </a:t>
            </a:r>
            <a:r>
              <a:rPr lang="en-US" sz="2400" dirty="0"/>
              <a:t>bit </a:t>
            </a:r>
            <a:r>
              <a:rPr lang="el-GR" sz="2400" dirty="0"/>
              <a:t>λειτουργικά </a:t>
            </a:r>
            <a:r>
              <a:rPr lang="el-GR" sz="2400" dirty="0" smtClean="0"/>
              <a:t>συστήματα:</a:t>
            </a:r>
            <a:endParaRPr lang="el-GR" sz="2400" dirty="0"/>
          </a:p>
          <a:p>
            <a:pPr lvl="1"/>
            <a:r>
              <a:rPr lang="en-US" sz="2400" dirty="0">
                <a:hlinkClick r:id="rId6" tooltip="Windows 95"/>
              </a:rPr>
              <a:t>Windows </a:t>
            </a:r>
            <a:r>
              <a:rPr lang="en-US" sz="2400" dirty="0" smtClean="0">
                <a:hlinkClick r:id="rId6" tooltip="Windows 95"/>
              </a:rPr>
              <a:t>95</a:t>
            </a:r>
            <a:r>
              <a:rPr lang="el-GR" sz="2400" dirty="0" smtClean="0"/>
              <a:t>,</a:t>
            </a:r>
            <a:endParaRPr lang="en-US" sz="2400" dirty="0"/>
          </a:p>
          <a:p>
            <a:pPr lvl="1"/>
            <a:r>
              <a:rPr lang="en-US" sz="2400" dirty="0">
                <a:hlinkClick r:id="rId7" tooltip="Windows 98"/>
              </a:rPr>
              <a:t>Windows 98</a:t>
            </a:r>
            <a:r>
              <a:rPr lang="en-US" sz="2400" dirty="0"/>
              <a:t> (</a:t>
            </a:r>
            <a:r>
              <a:rPr lang="el-GR" sz="2400" dirty="0"/>
              <a:t>και </a:t>
            </a:r>
            <a:r>
              <a:rPr lang="en-US" sz="2400" dirty="0"/>
              <a:t>Windows 98 Second Edition</a:t>
            </a:r>
            <a:r>
              <a:rPr lang="en-US" sz="2400" dirty="0" smtClean="0"/>
              <a:t>)</a:t>
            </a:r>
            <a:r>
              <a:rPr lang="el-GR" sz="2400" dirty="0" smtClean="0"/>
              <a:t>,</a:t>
            </a:r>
            <a:endParaRPr lang="en-US" sz="2400" dirty="0"/>
          </a:p>
          <a:p>
            <a:pPr lvl="1"/>
            <a:r>
              <a:rPr lang="en-US" sz="2400" dirty="0">
                <a:hlinkClick r:id="rId8" tooltip="Windows Me (δεν έχει γραφτεί ακόμα)"/>
              </a:rPr>
              <a:t>Windows </a:t>
            </a:r>
            <a:r>
              <a:rPr lang="en-US" sz="2400" dirty="0" smtClean="0">
                <a:hlinkClick r:id="rId8" tooltip="Windows Me (δεν έχει γραφτεί ακόμα)"/>
              </a:rPr>
              <a:t>Me</a:t>
            </a:r>
            <a:r>
              <a:rPr lang="en-US" sz="2400" dirty="0"/>
              <a:t> (2000</a:t>
            </a:r>
            <a:r>
              <a:rPr lang="en-US" sz="2400" dirty="0" smtClean="0"/>
              <a:t>)</a:t>
            </a:r>
            <a:r>
              <a:rPr lang="el-GR" sz="2400" dirty="0" smtClean="0"/>
              <a:t>.</a:t>
            </a:r>
            <a:endParaRPr lang="en-US" sz="2400" dirty="0"/>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Λογισμικό</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21</a:t>
            </a:fld>
            <a:endParaRPr lang="el-GR" dirty="0"/>
          </a:p>
        </p:txBody>
      </p:sp>
    </p:spTree>
    <p:custDataLst>
      <p:tags r:id="rId1"/>
    </p:custDataLst>
    <p:extLst>
      <p:ext uri="{BB962C8B-B14F-4D97-AF65-F5344CB8AC3E}">
        <p14:creationId xmlns:p14="http://schemas.microsoft.com/office/powerpoint/2010/main" val="40766661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467545" y="80293"/>
            <a:ext cx="8496944" cy="935851"/>
          </a:xfrm>
        </p:spPr>
        <p:txBody>
          <a:bodyPr>
            <a:normAutofit/>
          </a:bodyPr>
          <a:lstStyle/>
          <a:p>
            <a:r>
              <a:rPr lang="en-US" dirty="0"/>
              <a:t>WINDOWS</a:t>
            </a:r>
            <a:r>
              <a:rPr lang="el-GR" dirty="0"/>
              <a:t> </a:t>
            </a:r>
            <a:r>
              <a:rPr lang="el-GR" dirty="0" smtClean="0"/>
              <a:t>(4 από 7)</a:t>
            </a:r>
            <a:endParaRPr lang="el-GR" dirty="0"/>
          </a:p>
        </p:txBody>
      </p:sp>
      <p:sp>
        <p:nvSpPr>
          <p:cNvPr id="2" name="Ορθογώνιο 1" descr="32 bit λειτουργικά συστήματα:&#10;Windows NT 3.1 (1993),&#10;Windows NT 4.0 (1996),&#10;Windows NT 5.0 (1997),&#10;Windows 2000,&#10;Windows XP (2001),&#10;Windows Server 2003,&#10;Windows Vista (2006),&#10;Windows Server 2008,&#10;Windows Server 2008 R2,&#10;Windows 7,&#10;64 bit λειτουργικά συστήματα:&#10;Windows XP Professional x64 Edition (2001),&#10;Windows Server 2003 64bit Edition,&#10;Windows Vista 64bit Editions (2007),&#10;Windows 7 64bit Editions.&#10;"/>
          <p:cNvSpPr/>
          <p:nvPr>
            <p:custDataLst>
              <p:tags r:id="rId3"/>
            </p:custDataLst>
          </p:nvPr>
        </p:nvSpPr>
        <p:spPr>
          <a:xfrm>
            <a:off x="467544" y="1016144"/>
            <a:ext cx="8208912" cy="5509200"/>
          </a:xfrm>
          <a:prstGeom prst="rect">
            <a:avLst/>
          </a:prstGeom>
        </p:spPr>
        <p:txBody>
          <a:bodyPr wrap="square">
            <a:spAutoFit/>
          </a:bodyPr>
          <a:lstStyle/>
          <a:p>
            <a:r>
              <a:rPr lang="en-US" sz="2200" dirty="0"/>
              <a:t>32 bit </a:t>
            </a:r>
            <a:r>
              <a:rPr lang="el-GR" sz="2200" dirty="0"/>
              <a:t>λειτουργικά </a:t>
            </a:r>
            <a:r>
              <a:rPr lang="el-GR" sz="2200" dirty="0" smtClean="0"/>
              <a:t>συστήματα:</a:t>
            </a:r>
            <a:endParaRPr lang="el-GR" sz="2200" dirty="0"/>
          </a:p>
          <a:p>
            <a:pPr lvl="1"/>
            <a:r>
              <a:rPr lang="en-US" sz="2200" dirty="0">
                <a:hlinkClick r:id="rId6" tooltip="Windows NT 3.1 (δεν έχει γραφτεί ακόμα)"/>
              </a:rPr>
              <a:t>Windows NT 3.1</a:t>
            </a:r>
            <a:r>
              <a:rPr lang="en-US" sz="2200" dirty="0"/>
              <a:t> (1993</a:t>
            </a:r>
            <a:r>
              <a:rPr lang="en-US" sz="2200" dirty="0" smtClean="0"/>
              <a:t>)</a:t>
            </a:r>
            <a:r>
              <a:rPr lang="el-GR" sz="2200" dirty="0" smtClean="0"/>
              <a:t>,</a:t>
            </a:r>
            <a:endParaRPr lang="en-US" sz="2200" dirty="0"/>
          </a:p>
          <a:p>
            <a:pPr lvl="1"/>
            <a:r>
              <a:rPr lang="en-US" sz="2200" dirty="0">
                <a:hlinkClick r:id="rId7" tooltip="Windows NT 4.0 (δεν έχει γραφτεί ακόμα)"/>
              </a:rPr>
              <a:t>Windows NT 4.0</a:t>
            </a:r>
            <a:r>
              <a:rPr lang="en-US" sz="2200" dirty="0"/>
              <a:t> (1996</a:t>
            </a:r>
            <a:r>
              <a:rPr lang="en-US" sz="2200" dirty="0" smtClean="0"/>
              <a:t>)</a:t>
            </a:r>
            <a:r>
              <a:rPr lang="el-GR" sz="2200" dirty="0" smtClean="0"/>
              <a:t>,</a:t>
            </a:r>
            <a:endParaRPr lang="en-US" sz="2200" dirty="0"/>
          </a:p>
          <a:p>
            <a:pPr lvl="1"/>
            <a:r>
              <a:rPr lang="en-US" sz="2200" dirty="0">
                <a:hlinkClick r:id="rId8" tooltip="Windows NT 5.0 (δεν έχει γραφτεί ακόμα)"/>
              </a:rPr>
              <a:t>Windows NT 5.0</a:t>
            </a:r>
            <a:r>
              <a:rPr lang="en-US" sz="2200" dirty="0"/>
              <a:t> (1997</a:t>
            </a:r>
            <a:r>
              <a:rPr lang="en-US" sz="2200" dirty="0" smtClean="0"/>
              <a:t>)</a:t>
            </a:r>
            <a:r>
              <a:rPr lang="el-GR" sz="2200" dirty="0" smtClean="0"/>
              <a:t>,</a:t>
            </a:r>
            <a:endParaRPr lang="en-US" sz="2200" dirty="0"/>
          </a:p>
          <a:p>
            <a:pPr lvl="1"/>
            <a:r>
              <a:rPr lang="en-US" sz="2200" dirty="0">
                <a:hlinkClick r:id="rId9" tooltip="Windows 2000 (δεν έχει γραφτεί ακόμα)"/>
              </a:rPr>
              <a:t>Windows </a:t>
            </a:r>
            <a:r>
              <a:rPr lang="en-US" sz="2200" dirty="0" smtClean="0">
                <a:hlinkClick r:id="rId9" tooltip="Windows 2000 (δεν έχει γραφτεί ακόμα)"/>
              </a:rPr>
              <a:t>2000</a:t>
            </a:r>
            <a:r>
              <a:rPr lang="el-GR" sz="2200" dirty="0" smtClean="0"/>
              <a:t>,</a:t>
            </a:r>
            <a:endParaRPr lang="en-US" sz="2200" dirty="0"/>
          </a:p>
          <a:p>
            <a:pPr lvl="1"/>
            <a:r>
              <a:rPr lang="en-US" sz="2200" dirty="0">
                <a:hlinkClick r:id="rId10" tooltip="Windows XP"/>
              </a:rPr>
              <a:t>Windows XP</a:t>
            </a:r>
            <a:r>
              <a:rPr lang="en-US" sz="2200" dirty="0"/>
              <a:t> (2001</a:t>
            </a:r>
            <a:r>
              <a:rPr lang="en-US" sz="2200" dirty="0" smtClean="0"/>
              <a:t>)</a:t>
            </a:r>
            <a:r>
              <a:rPr lang="el-GR" sz="2200" dirty="0" smtClean="0"/>
              <a:t>,</a:t>
            </a:r>
            <a:endParaRPr lang="en-US" sz="2200" dirty="0"/>
          </a:p>
          <a:p>
            <a:pPr lvl="1"/>
            <a:r>
              <a:rPr lang="en-US" sz="2200" dirty="0">
                <a:hlinkClick r:id="rId11" tooltip="Windows Server 2003 (δεν έχει γραφτεί ακόμα)"/>
              </a:rPr>
              <a:t>Windows Server </a:t>
            </a:r>
            <a:r>
              <a:rPr lang="en-US" sz="2200" dirty="0" smtClean="0">
                <a:hlinkClick r:id="rId11" tooltip="Windows Server 2003 (δεν έχει γραφτεί ακόμα)"/>
              </a:rPr>
              <a:t>2003</a:t>
            </a:r>
            <a:r>
              <a:rPr lang="el-GR" sz="2200" dirty="0" smtClean="0"/>
              <a:t>,</a:t>
            </a:r>
            <a:endParaRPr lang="en-US" sz="2200" dirty="0"/>
          </a:p>
          <a:p>
            <a:pPr lvl="1"/>
            <a:r>
              <a:rPr lang="en-US" sz="2200" dirty="0">
                <a:hlinkClick r:id="rId12" tooltip="Windows Vista"/>
              </a:rPr>
              <a:t>Windows Vista</a:t>
            </a:r>
            <a:r>
              <a:rPr lang="en-US" sz="2200" dirty="0"/>
              <a:t> (2006</a:t>
            </a:r>
            <a:r>
              <a:rPr lang="en-US" sz="2200" dirty="0" smtClean="0"/>
              <a:t>)</a:t>
            </a:r>
            <a:r>
              <a:rPr lang="el-GR" sz="2200" dirty="0" smtClean="0"/>
              <a:t>,</a:t>
            </a:r>
            <a:endParaRPr lang="en-US" sz="2200" dirty="0"/>
          </a:p>
          <a:p>
            <a:pPr lvl="1"/>
            <a:r>
              <a:rPr lang="en-US" sz="2200" dirty="0">
                <a:hlinkClick r:id="rId13" tooltip="Windows Server 2008 (δεν έχει γραφτεί ακόμα)"/>
              </a:rPr>
              <a:t>Windows Server </a:t>
            </a:r>
            <a:r>
              <a:rPr lang="en-US" sz="2200" dirty="0" smtClean="0">
                <a:hlinkClick r:id="rId13" tooltip="Windows Server 2008 (δεν έχει γραφτεί ακόμα)"/>
              </a:rPr>
              <a:t>2008</a:t>
            </a:r>
            <a:r>
              <a:rPr lang="el-GR" sz="2200" dirty="0" smtClean="0"/>
              <a:t>,</a:t>
            </a:r>
            <a:endParaRPr lang="en-US" sz="2200" dirty="0"/>
          </a:p>
          <a:p>
            <a:pPr lvl="1"/>
            <a:r>
              <a:rPr lang="en-US" sz="2200" dirty="0">
                <a:hlinkClick r:id="rId14" tooltip="Windows Server 2008 R2 (δεν έχει γραφτεί ακόμα)"/>
              </a:rPr>
              <a:t>Windows Server 2008 </a:t>
            </a:r>
            <a:r>
              <a:rPr lang="en-US" sz="2200" dirty="0" smtClean="0">
                <a:hlinkClick r:id="rId14" tooltip="Windows Server 2008 R2 (δεν έχει γραφτεί ακόμα)"/>
              </a:rPr>
              <a:t>R2</a:t>
            </a:r>
            <a:r>
              <a:rPr lang="el-GR" sz="2200" dirty="0" smtClean="0"/>
              <a:t>,</a:t>
            </a:r>
            <a:endParaRPr lang="en-US" sz="2200" dirty="0"/>
          </a:p>
          <a:p>
            <a:pPr lvl="1"/>
            <a:r>
              <a:rPr lang="en-US" sz="2200" dirty="0">
                <a:hlinkClick r:id="rId15" tooltip="Windows 7"/>
              </a:rPr>
              <a:t>Windows </a:t>
            </a:r>
            <a:r>
              <a:rPr lang="en-US" sz="2200" dirty="0" smtClean="0">
                <a:hlinkClick r:id="rId15" tooltip="Windows 7"/>
              </a:rPr>
              <a:t>7</a:t>
            </a:r>
            <a:r>
              <a:rPr lang="el-GR" sz="2200" dirty="0" smtClean="0"/>
              <a:t>,</a:t>
            </a:r>
            <a:endParaRPr lang="en-US" sz="2200" dirty="0"/>
          </a:p>
          <a:p>
            <a:r>
              <a:rPr lang="en-US" sz="2200" dirty="0"/>
              <a:t>64 bit </a:t>
            </a:r>
            <a:r>
              <a:rPr lang="el-GR" sz="2200" dirty="0"/>
              <a:t>λειτουργικά </a:t>
            </a:r>
            <a:r>
              <a:rPr lang="el-GR" sz="2200" dirty="0" smtClean="0"/>
              <a:t>συστήματα:</a:t>
            </a:r>
            <a:endParaRPr lang="el-GR" sz="2200" dirty="0"/>
          </a:p>
          <a:p>
            <a:pPr lvl="1"/>
            <a:r>
              <a:rPr lang="en-US" sz="2200" dirty="0">
                <a:hlinkClick r:id="rId16" tooltip="Windows XP Professional x64 Edition (δεν έχει γραφτεί ακόμα)"/>
              </a:rPr>
              <a:t>Windows XP Professional x64 Edition</a:t>
            </a:r>
            <a:r>
              <a:rPr lang="en-US" sz="2200" dirty="0"/>
              <a:t> (2001</a:t>
            </a:r>
            <a:r>
              <a:rPr lang="en-US" sz="2200" dirty="0" smtClean="0"/>
              <a:t>)</a:t>
            </a:r>
            <a:r>
              <a:rPr lang="el-GR" sz="2200" dirty="0" smtClean="0"/>
              <a:t>,</a:t>
            </a:r>
            <a:endParaRPr lang="en-US" sz="2200" dirty="0"/>
          </a:p>
          <a:p>
            <a:pPr lvl="1"/>
            <a:r>
              <a:rPr lang="en-US" sz="2200" dirty="0">
                <a:hlinkClick r:id="rId17" tooltip="Windows Server 2003 64bit Edition (δεν έχει γραφτεί ακόμα)"/>
              </a:rPr>
              <a:t>Windows Server 2003 64bit </a:t>
            </a:r>
            <a:r>
              <a:rPr lang="en-US" sz="2200" dirty="0" smtClean="0">
                <a:hlinkClick r:id="rId17" tooltip="Windows Server 2003 64bit Edition (δεν έχει γραφτεί ακόμα)"/>
              </a:rPr>
              <a:t>Edition</a:t>
            </a:r>
            <a:r>
              <a:rPr lang="el-GR" sz="2200" dirty="0" smtClean="0"/>
              <a:t>,</a:t>
            </a:r>
            <a:endParaRPr lang="en-US" sz="2200" dirty="0"/>
          </a:p>
          <a:p>
            <a:pPr lvl="1"/>
            <a:r>
              <a:rPr lang="en-US" sz="2200" dirty="0">
                <a:hlinkClick r:id="rId18" tooltip="Windows Vista 64bit Editions (δεν έχει γραφτεί ακόμα)"/>
              </a:rPr>
              <a:t>Windows Vista 64bit Editions</a:t>
            </a:r>
            <a:r>
              <a:rPr lang="en-US" sz="2200" dirty="0"/>
              <a:t> (2007</a:t>
            </a:r>
            <a:r>
              <a:rPr lang="en-US" sz="2200" dirty="0" smtClean="0"/>
              <a:t>)</a:t>
            </a:r>
            <a:r>
              <a:rPr lang="el-GR" sz="2200" dirty="0" smtClean="0"/>
              <a:t>,</a:t>
            </a:r>
            <a:endParaRPr lang="en-US" sz="2200" dirty="0"/>
          </a:p>
          <a:p>
            <a:pPr lvl="1"/>
            <a:r>
              <a:rPr lang="en-US" sz="2200" dirty="0">
                <a:hlinkClick r:id="rId19" tooltip="Windows 7 64bit Editions (δεν έχει γραφτεί ακόμα)"/>
              </a:rPr>
              <a:t>Windows 7 64bit </a:t>
            </a:r>
            <a:r>
              <a:rPr lang="en-US" sz="2200" dirty="0" smtClean="0">
                <a:hlinkClick r:id="rId19" tooltip="Windows 7 64bit Editions (δεν έχει γραφτεί ακόμα)"/>
              </a:rPr>
              <a:t>Editions</a:t>
            </a:r>
            <a:r>
              <a:rPr lang="el-GR" sz="2200" dirty="0" smtClean="0"/>
              <a:t>.</a:t>
            </a:r>
            <a:endParaRPr lang="en-US" sz="2200" dirty="0"/>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Λογισμικό</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22</a:t>
            </a:fld>
            <a:endParaRPr lang="el-GR" dirty="0"/>
          </a:p>
        </p:txBody>
      </p:sp>
    </p:spTree>
    <p:custDataLst>
      <p:tags r:id="rId1"/>
    </p:custDataLst>
    <p:extLst>
      <p:ext uri="{BB962C8B-B14F-4D97-AF65-F5344CB8AC3E}">
        <p14:creationId xmlns:p14="http://schemas.microsoft.com/office/powerpoint/2010/main" val="39769565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395536" y="8285"/>
            <a:ext cx="8424936" cy="1260475"/>
          </a:xfrm>
        </p:spPr>
        <p:txBody>
          <a:bodyPr>
            <a:noAutofit/>
          </a:bodyPr>
          <a:lstStyle/>
          <a:p>
            <a:r>
              <a:rPr lang="en-US" dirty="0"/>
              <a:t>WINDOWS</a:t>
            </a:r>
            <a:r>
              <a:rPr lang="el-GR" dirty="0"/>
              <a:t> </a:t>
            </a:r>
            <a:r>
              <a:rPr lang="el-GR" dirty="0" smtClean="0"/>
              <a:t>(5 </a:t>
            </a:r>
            <a:r>
              <a:rPr lang="el-GR" dirty="0"/>
              <a:t>από 7)</a:t>
            </a:r>
          </a:p>
        </p:txBody>
      </p:sp>
      <p:pic>
        <p:nvPicPr>
          <p:cNvPr id="8" name="Picture 2" descr="Εικόνα, Windows 1.&#10;"/>
          <p:cNvPicPr>
            <a:picLocks noChangeAspect="1" noChangeArrowheads="1"/>
          </p:cNvPicPr>
          <p:nvPr/>
        </p:nvPicPr>
        <p:blipFill>
          <a:blip r:embed="rId6" cstate="print"/>
          <a:srcRect/>
          <a:stretch>
            <a:fillRect/>
          </a:stretch>
        </p:blipFill>
        <p:spPr bwMode="auto">
          <a:xfrm>
            <a:off x="971600" y="1468396"/>
            <a:ext cx="3969950" cy="2176628"/>
          </a:xfrm>
          <a:prstGeom prst="rect">
            <a:avLst/>
          </a:prstGeom>
          <a:noFill/>
        </p:spPr>
      </p:pic>
      <p:pic>
        <p:nvPicPr>
          <p:cNvPr id="13" name="Picture 10" descr="Εικόνα, Windows 1 logo."/>
          <p:cNvPicPr>
            <a:picLocks noChangeAspect="1" noChangeArrowheads="1"/>
          </p:cNvPicPr>
          <p:nvPr/>
        </p:nvPicPr>
        <p:blipFill>
          <a:blip r:embed="rId7" cstate="print"/>
          <a:srcRect/>
          <a:stretch>
            <a:fillRect/>
          </a:stretch>
        </p:blipFill>
        <p:spPr bwMode="auto">
          <a:xfrm>
            <a:off x="5004048" y="1556792"/>
            <a:ext cx="2381250" cy="381001"/>
          </a:xfrm>
          <a:prstGeom prst="rect">
            <a:avLst/>
          </a:prstGeom>
          <a:noFill/>
        </p:spPr>
      </p:pic>
      <p:pic>
        <p:nvPicPr>
          <p:cNvPr id="9" name="Picture 4" descr="Εικόνα, Windows 2."/>
          <p:cNvPicPr>
            <a:picLocks noChangeAspect="1" noChangeArrowheads="1"/>
          </p:cNvPicPr>
          <p:nvPr/>
        </p:nvPicPr>
        <p:blipFill>
          <a:blip r:embed="rId8" cstate="print"/>
          <a:srcRect/>
          <a:stretch>
            <a:fillRect/>
          </a:stretch>
        </p:blipFill>
        <p:spPr bwMode="auto">
          <a:xfrm>
            <a:off x="4802520" y="3789040"/>
            <a:ext cx="3302858" cy="2482838"/>
          </a:xfrm>
          <a:prstGeom prst="rect">
            <a:avLst/>
          </a:prstGeom>
          <a:noFill/>
        </p:spPr>
      </p:pic>
      <p:pic>
        <p:nvPicPr>
          <p:cNvPr id="10" name="Picture 8" descr="."/>
          <p:cNvPicPr>
            <a:picLocks noChangeAspect="1" noChangeArrowheads="1"/>
          </p:cNvPicPr>
          <p:nvPr/>
        </p:nvPicPr>
        <p:blipFill>
          <a:blip r:embed="rId7" cstate="print"/>
          <a:srcRect/>
          <a:stretch>
            <a:fillRect/>
          </a:stretch>
        </p:blipFill>
        <p:spPr bwMode="auto">
          <a:xfrm>
            <a:off x="2411760" y="3869790"/>
            <a:ext cx="2381250" cy="381001"/>
          </a:xfrm>
          <a:prstGeom prst="rect">
            <a:avLst/>
          </a:prstGeom>
          <a:noFill/>
        </p:spPr>
      </p:pic>
      <p:sp>
        <p:nvSpPr>
          <p:cNvPr id="12" name="8 - Ορθογώνιο" descr="."/>
          <p:cNvSpPr/>
          <p:nvPr>
            <p:custDataLst>
              <p:tags r:id="rId3"/>
            </p:custDataLst>
          </p:nvPr>
        </p:nvSpPr>
        <p:spPr>
          <a:xfrm>
            <a:off x="5580112" y="2204864"/>
            <a:ext cx="1429430" cy="369332"/>
          </a:xfrm>
          <a:prstGeom prst="rect">
            <a:avLst/>
          </a:prstGeom>
        </p:spPr>
        <p:txBody>
          <a:bodyPr wrap="none">
            <a:spAutoFit/>
          </a:bodyPr>
          <a:lstStyle/>
          <a:p>
            <a:r>
              <a:rPr lang="en-US" b="1" dirty="0" smtClean="0"/>
              <a:t>Windows </a:t>
            </a:r>
            <a:r>
              <a:rPr lang="el-GR" b="1" dirty="0" smtClean="0"/>
              <a:t>1</a:t>
            </a:r>
            <a:r>
              <a:rPr lang="en-US" b="1" dirty="0" smtClean="0"/>
              <a:t>.0</a:t>
            </a:r>
            <a:endParaRPr lang="el-GR" dirty="0"/>
          </a:p>
        </p:txBody>
      </p:sp>
      <p:sp>
        <p:nvSpPr>
          <p:cNvPr id="11" name="7 - TextBox" descr="."/>
          <p:cNvSpPr txBox="1"/>
          <p:nvPr>
            <p:custDataLst>
              <p:tags r:id="rId4"/>
            </p:custDataLst>
          </p:nvPr>
        </p:nvSpPr>
        <p:spPr>
          <a:xfrm>
            <a:off x="2771800" y="4364554"/>
            <a:ext cx="1512168" cy="369332"/>
          </a:xfrm>
          <a:prstGeom prst="rect">
            <a:avLst/>
          </a:prstGeom>
          <a:noFill/>
        </p:spPr>
        <p:txBody>
          <a:bodyPr wrap="square" rtlCol="0">
            <a:spAutoFit/>
          </a:bodyPr>
          <a:lstStyle/>
          <a:p>
            <a:r>
              <a:rPr lang="en-US" b="1" dirty="0" smtClean="0"/>
              <a:t>Windows 2.0</a:t>
            </a:r>
            <a:endParaRPr lang="el-GR"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Λογισμικό</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23</a:t>
            </a:fld>
            <a:endParaRPr lang="el-GR" dirty="0"/>
          </a:p>
        </p:txBody>
      </p:sp>
    </p:spTree>
    <p:custDataLst>
      <p:tags r:id="rId1"/>
    </p:custDataLst>
    <p:extLst>
      <p:ext uri="{BB962C8B-B14F-4D97-AF65-F5344CB8AC3E}">
        <p14:creationId xmlns:p14="http://schemas.microsoft.com/office/powerpoint/2010/main" val="14414225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57200" y="116632"/>
            <a:ext cx="8229600" cy="1143000"/>
          </a:xfrm>
        </p:spPr>
        <p:txBody>
          <a:bodyPr>
            <a:normAutofit/>
          </a:bodyPr>
          <a:lstStyle/>
          <a:p>
            <a:r>
              <a:rPr lang="en-US" dirty="0"/>
              <a:t>WINDOWS</a:t>
            </a:r>
            <a:r>
              <a:rPr lang="el-GR" dirty="0"/>
              <a:t> </a:t>
            </a:r>
            <a:r>
              <a:rPr lang="el-GR" dirty="0" smtClean="0"/>
              <a:t>(6 </a:t>
            </a:r>
            <a:r>
              <a:rPr lang="el-GR" dirty="0"/>
              <a:t>από 7)</a:t>
            </a:r>
          </a:p>
        </p:txBody>
      </p:sp>
      <p:pic>
        <p:nvPicPr>
          <p:cNvPr id="6" name="Picture 2" descr="Εικόνα, Windows 3.0 workspace."/>
          <p:cNvPicPr>
            <a:picLocks noChangeAspect="1" noChangeArrowheads="1"/>
          </p:cNvPicPr>
          <p:nvPr/>
        </p:nvPicPr>
        <p:blipFill>
          <a:blip r:embed="rId5" cstate="print"/>
          <a:srcRect/>
          <a:stretch>
            <a:fillRect/>
          </a:stretch>
        </p:blipFill>
        <p:spPr bwMode="auto">
          <a:xfrm>
            <a:off x="1979712" y="1407276"/>
            <a:ext cx="6120680" cy="4601063"/>
          </a:xfrm>
          <a:prstGeom prst="rect">
            <a:avLst/>
          </a:prstGeom>
          <a:noFill/>
        </p:spPr>
      </p:pic>
      <p:pic>
        <p:nvPicPr>
          <p:cNvPr id="7" name="Picture 4" descr="Εικόνα, Windows 3 logo."/>
          <p:cNvPicPr>
            <a:picLocks noChangeAspect="1" noChangeArrowheads="1"/>
          </p:cNvPicPr>
          <p:nvPr/>
        </p:nvPicPr>
        <p:blipFill>
          <a:blip r:embed="rId6" cstate="print"/>
          <a:srcRect/>
          <a:stretch>
            <a:fillRect/>
          </a:stretch>
        </p:blipFill>
        <p:spPr bwMode="auto">
          <a:xfrm>
            <a:off x="956420" y="1407276"/>
            <a:ext cx="952500" cy="1114425"/>
          </a:xfrm>
          <a:prstGeom prst="rect">
            <a:avLst/>
          </a:prstGeom>
          <a:noFill/>
        </p:spPr>
      </p:pic>
      <p:sp>
        <p:nvSpPr>
          <p:cNvPr id="8" name="3 - TextBox" descr="."/>
          <p:cNvSpPr txBox="1"/>
          <p:nvPr>
            <p:custDataLst>
              <p:tags r:id="rId3"/>
            </p:custDataLst>
          </p:nvPr>
        </p:nvSpPr>
        <p:spPr>
          <a:xfrm>
            <a:off x="395536" y="2708920"/>
            <a:ext cx="1728192" cy="369332"/>
          </a:xfrm>
          <a:prstGeom prst="rect">
            <a:avLst/>
          </a:prstGeom>
          <a:noFill/>
        </p:spPr>
        <p:txBody>
          <a:bodyPr wrap="square" rtlCol="0">
            <a:spAutoFit/>
          </a:bodyPr>
          <a:lstStyle/>
          <a:p>
            <a:r>
              <a:rPr lang="en-US" b="1" dirty="0" smtClean="0"/>
              <a:t>Windows 3.0 </a:t>
            </a:r>
            <a:endParaRPr lang="el-GR"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Λογισμικό</a:t>
            </a:r>
            <a:endParaRPr lang="en-US" sz="1400" dirty="0"/>
          </a:p>
        </p:txBody>
      </p:sp>
      <p:sp>
        <p:nvSpPr>
          <p:cNvPr id="3" name="Θέση αριθμού διαφάνειας 2" descr="."/>
          <p:cNvSpPr>
            <a:spLocks noGrp="1"/>
          </p:cNvSpPr>
          <p:nvPr>
            <p:ph type="sldNum" sz="quarter" idx="12"/>
          </p:nvPr>
        </p:nvSpPr>
        <p:spPr/>
        <p:txBody>
          <a:bodyPr/>
          <a:lstStyle/>
          <a:p>
            <a:fld id="{53C4726A-630D-4CB4-B088-BAB00F4188E9}" type="slidenum">
              <a:rPr lang="el-GR" smtClean="0"/>
              <a:t>24</a:t>
            </a:fld>
            <a:endParaRPr lang="el-GR" dirty="0"/>
          </a:p>
        </p:txBody>
      </p:sp>
    </p:spTree>
    <p:custDataLst>
      <p:tags r:id="rId1"/>
    </p:custDataLst>
    <p:extLst>
      <p:ext uri="{BB962C8B-B14F-4D97-AF65-F5344CB8AC3E}">
        <p14:creationId xmlns:p14="http://schemas.microsoft.com/office/powerpoint/2010/main" val="9214746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35496" y="80293"/>
            <a:ext cx="9072563" cy="1116459"/>
          </a:xfrm>
        </p:spPr>
        <p:txBody>
          <a:bodyPr>
            <a:noAutofit/>
          </a:bodyPr>
          <a:lstStyle/>
          <a:p>
            <a:r>
              <a:rPr lang="en-US" dirty="0"/>
              <a:t>WINDOWS</a:t>
            </a:r>
            <a:r>
              <a:rPr lang="el-GR" dirty="0"/>
              <a:t> </a:t>
            </a:r>
            <a:r>
              <a:rPr lang="el-GR" dirty="0" smtClean="0"/>
              <a:t>(7 </a:t>
            </a:r>
            <a:r>
              <a:rPr lang="el-GR" dirty="0"/>
              <a:t>από 7)</a:t>
            </a:r>
          </a:p>
        </p:txBody>
      </p:sp>
      <p:pic>
        <p:nvPicPr>
          <p:cNvPr id="10" name="Picture 6" descr="Εικόνα 1, Windows 95 Desktop screenshot."/>
          <p:cNvPicPr>
            <a:picLocks noChangeAspect="1" noChangeArrowheads="1"/>
          </p:cNvPicPr>
          <p:nvPr/>
        </p:nvPicPr>
        <p:blipFill>
          <a:blip r:embed="rId4" cstate="print"/>
          <a:srcRect/>
          <a:stretch>
            <a:fillRect/>
          </a:stretch>
        </p:blipFill>
        <p:spPr bwMode="auto">
          <a:xfrm>
            <a:off x="462558" y="980728"/>
            <a:ext cx="2762250" cy="2076450"/>
          </a:xfrm>
          <a:prstGeom prst="rect">
            <a:avLst/>
          </a:prstGeom>
          <a:noFill/>
        </p:spPr>
      </p:pic>
      <p:pic>
        <p:nvPicPr>
          <p:cNvPr id="11" name="Picture 8" descr="Εικόνα 2, Windows 95 logo."/>
          <p:cNvPicPr>
            <a:picLocks noChangeAspect="1" noChangeArrowheads="1"/>
          </p:cNvPicPr>
          <p:nvPr/>
        </p:nvPicPr>
        <p:blipFill>
          <a:blip r:embed="rId5" cstate="print"/>
          <a:srcRect/>
          <a:stretch>
            <a:fillRect/>
          </a:stretch>
        </p:blipFill>
        <p:spPr bwMode="auto">
          <a:xfrm>
            <a:off x="2118742" y="980728"/>
            <a:ext cx="2381250" cy="504826"/>
          </a:xfrm>
          <a:prstGeom prst="rect">
            <a:avLst/>
          </a:prstGeom>
          <a:noFill/>
        </p:spPr>
      </p:pic>
      <p:pic>
        <p:nvPicPr>
          <p:cNvPr id="12" name="Picture 10" descr="Εικόνα 3, Windows XP SP3."/>
          <p:cNvPicPr>
            <a:picLocks noChangeAspect="1" noChangeArrowheads="1"/>
          </p:cNvPicPr>
          <p:nvPr/>
        </p:nvPicPr>
        <p:blipFill>
          <a:blip r:embed="rId6" cstate="print"/>
          <a:srcRect/>
          <a:stretch>
            <a:fillRect/>
          </a:stretch>
        </p:blipFill>
        <p:spPr bwMode="auto">
          <a:xfrm>
            <a:off x="4788024" y="1124744"/>
            <a:ext cx="2762250" cy="1724025"/>
          </a:xfrm>
          <a:prstGeom prst="rect">
            <a:avLst/>
          </a:prstGeom>
          <a:noFill/>
        </p:spPr>
      </p:pic>
      <p:pic>
        <p:nvPicPr>
          <p:cNvPr id="13" name="Picture 12" descr="εικόνα4, Microsoft Windows XP Logo."/>
          <p:cNvPicPr>
            <a:picLocks noChangeAspect="1" noChangeArrowheads="1"/>
          </p:cNvPicPr>
          <p:nvPr/>
        </p:nvPicPr>
        <p:blipFill>
          <a:blip r:embed="rId7" cstate="print"/>
          <a:srcRect/>
          <a:stretch>
            <a:fillRect/>
          </a:stretch>
        </p:blipFill>
        <p:spPr bwMode="auto">
          <a:xfrm>
            <a:off x="6511230" y="1268760"/>
            <a:ext cx="2381250" cy="447675"/>
          </a:xfrm>
          <a:prstGeom prst="rect">
            <a:avLst/>
          </a:prstGeom>
          <a:noFill/>
        </p:spPr>
      </p:pic>
      <p:pic>
        <p:nvPicPr>
          <p:cNvPr id="14" name="Picture 14" descr="Εικόνα 5, Windows Vista desktop."/>
          <p:cNvPicPr>
            <a:picLocks noChangeAspect="1" noChangeArrowheads="1"/>
          </p:cNvPicPr>
          <p:nvPr/>
        </p:nvPicPr>
        <p:blipFill>
          <a:blip r:embed="rId8" cstate="print"/>
          <a:srcRect/>
          <a:stretch>
            <a:fillRect/>
          </a:stretch>
        </p:blipFill>
        <p:spPr bwMode="auto">
          <a:xfrm>
            <a:off x="2982838" y="2708920"/>
            <a:ext cx="2762250" cy="2076450"/>
          </a:xfrm>
          <a:prstGeom prst="rect">
            <a:avLst/>
          </a:prstGeom>
          <a:noFill/>
        </p:spPr>
      </p:pic>
      <p:pic>
        <p:nvPicPr>
          <p:cNvPr id="15" name="Picture 16" descr="Εικόνα 6, Windows Vista logo."/>
          <p:cNvPicPr>
            <a:picLocks noChangeAspect="1" noChangeArrowheads="1"/>
          </p:cNvPicPr>
          <p:nvPr/>
        </p:nvPicPr>
        <p:blipFill>
          <a:blip r:embed="rId9" cstate="print"/>
          <a:srcRect/>
          <a:stretch>
            <a:fillRect/>
          </a:stretch>
        </p:blipFill>
        <p:spPr bwMode="auto">
          <a:xfrm>
            <a:off x="5215086" y="3356992"/>
            <a:ext cx="2381250" cy="304801"/>
          </a:xfrm>
          <a:prstGeom prst="rect">
            <a:avLst/>
          </a:prstGeom>
          <a:noFill/>
        </p:spPr>
      </p:pic>
      <p:pic>
        <p:nvPicPr>
          <p:cNvPr id="9" name="Picture 4" descr="Εικόνα 7, windows 7 desktop."/>
          <p:cNvPicPr>
            <a:picLocks noChangeAspect="1" noChangeArrowheads="1"/>
          </p:cNvPicPr>
          <p:nvPr/>
        </p:nvPicPr>
        <p:blipFill>
          <a:blip r:embed="rId10" cstate="print"/>
          <a:srcRect/>
          <a:stretch>
            <a:fillRect/>
          </a:stretch>
        </p:blipFill>
        <p:spPr bwMode="auto">
          <a:xfrm>
            <a:off x="539552" y="4581128"/>
            <a:ext cx="2705100" cy="1685926"/>
          </a:xfrm>
          <a:prstGeom prst="rect">
            <a:avLst/>
          </a:prstGeom>
          <a:noFill/>
        </p:spPr>
      </p:pic>
      <p:pic>
        <p:nvPicPr>
          <p:cNvPr id="6" name="Picture 2" descr="Εικόνα 8, windows 8 desktop."/>
          <p:cNvPicPr>
            <a:picLocks noChangeAspect="1" noChangeArrowheads="1"/>
          </p:cNvPicPr>
          <p:nvPr/>
        </p:nvPicPr>
        <p:blipFill>
          <a:blip r:embed="rId11" cstate="print"/>
          <a:srcRect/>
          <a:stretch>
            <a:fillRect/>
          </a:stretch>
        </p:blipFill>
        <p:spPr bwMode="auto">
          <a:xfrm>
            <a:off x="5709989" y="4725144"/>
            <a:ext cx="3038475" cy="1504951"/>
          </a:xfrm>
          <a:prstGeom prst="rect">
            <a:avLst/>
          </a:prstGeom>
          <a:noFill/>
        </p:spPr>
      </p:pic>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Λογισμικό</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25</a:t>
            </a:fld>
            <a:endParaRPr lang="el-GR" dirty="0"/>
          </a:p>
        </p:txBody>
      </p:sp>
    </p:spTree>
    <p:custDataLst>
      <p:tags r:id="rId1"/>
    </p:custDataLst>
    <p:extLst>
      <p:ext uri="{BB962C8B-B14F-4D97-AF65-F5344CB8AC3E}">
        <p14:creationId xmlns:p14="http://schemas.microsoft.com/office/powerpoint/2010/main" val="20921684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35941" y="44624"/>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n-US" dirty="0" smtClean="0"/>
              <a:t>UNIX</a:t>
            </a:r>
            <a:endParaRPr lang="en-US" dirty="0"/>
          </a:p>
        </p:txBody>
      </p:sp>
      <p:pic>
        <p:nvPicPr>
          <p:cNvPr id="8" name="Picture 2" descr="Εικόνα, λογισμικό unix."/>
          <p:cNvPicPr>
            <a:picLocks noChangeAspect="1" noChangeArrowheads="1"/>
          </p:cNvPicPr>
          <p:nvPr/>
        </p:nvPicPr>
        <p:blipFill>
          <a:blip r:embed="rId4" cstate="print"/>
          <a:srcRect/>
          <a:stretch>
            <a:fillRect/>
          </a:stretch>
        </p:blipFill>
        <p:spPr bwMode="auto">
          <a:xfrm>
            <a:off x="683568" y="1480835"/>
            <a:ext cx="7924403" cy="4324429"/>
          </a:xfrm>
          <a:prstGeom prst="rect">
            <a:avLst/>
          </a:prstGeom>
          <a:noFill/>
        </p:spPr>
      </p:pic>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Λογισμικό</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26</a:t>
            </a:fld>
            <a:endParaRPr lang="el-GR" dirty="0"/>
          </a:p>
        </p:txBody>
      </p:sp>
    </p:spTree>
    <p:custDataLst>
      <p:tags r:id="rId1"/>
    </p:custDataLst>
    <p:extLst>
      <p:ext uri="{BB962C8B-B14F-4D97-AF65-F5344CB8AC3E}">
        <p14:creationId xmlns:p14="http://schemas.microsoft.com/office/powerpoint/2010/main" val="40391877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395537" y="8285"/>
            <a:ext cx="8291264" cy="1044451"/>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n-US" dirty="0" smtClean="0"/>
              <a:t>LINUX</a:t>
            </a:r>
            <a:r>
              <a:rPr lang="el-GR" dirty="0" smtClean="0"/>
              <a:t> (1 από 3)</a:t>
            </a:r>
            <a:endParaRPr lang="el-GR" dirty="0"/>
          </a:p>
        </p:txBody>
      </p:sp>
      <p:sp>
        <p:nvSpPr>
          <p:cNvPr id="6" name="TextBox 4" descr="Ελεύθερη παραλλαγή του unix,&#10;Φιλανδό φοιτητή Linus Torvalds, &#10;Opensource,&#10;Γραφικό περιβάλλον,&#10;Ελάχιστες απαιτήσεις πόρων.&#10;"/>
          <p:cNvSpPr txBox="1">
            <a:spLocks noChangeArrowheads="1"/>
          </p:cNvSpPr>
          <p:nvPr/>
        </p:nvSpPr>
        <p:spPr bwMode="auto">
          <a:xfrm>
            <a:off x="395537" y="908720"/>
            <a:ext cx="829126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buFont typeface="Wingdings" panose="05000000000000000000" pitchFamily="2" charset="2"/>
              <a:buChar char="§"/>
            </a:pPr>
            <a:r>
              <a:rPr lang="el-GR" sz="2400" dirty="0"/>
              <a:t>Ελεύθερη παραλλαγή του </a:t>
            </a:r>
            <a:r>
              <a:rPr lang="en-US" sz="2400" dirty="0" err="1" smtClean="0"/>
              <a:t>unix</a:t>
            </a:r>
            <a:r>
              <a:rPr lang="el-GR" sz="2400" dirty="0" smtClean="0"/>
              <a:t>,</a:t>
            </a:r>
            <a:endParaRPr lang="en-US" sz="2400" dirty="0"/>
          </a:p>
          <a:p>
            <a:pPr marL="457200" indent="-457200">
              <a:buFont typeface="Wingdings" panose="05000000000000000000" pitchFamily="2" charset="2"/>
              <a:buChar char="§"/>
            </a:pPr>
            <a:r>
              <a:rPr lang="el-GR" sz="2400" dirty="0"/>
              <a:t>Φιλανδό φοιτητή </a:t>
            </a:r>
            <a:r>
              <a:rPr lang="en-US" sz="2400" dirty="0"/>
              <a:t>Linus </a:t>
            </a:r>
            <a:r>
              <a:rPr lang="en-US" sz="2400" dirty="0" smtClean="0"/>
              <a:t>Torvalds</a:t>
            </a:r>
            <a:r>
              <a:rPr lang="el-GR" sz="2400" dirty="0" smtClean="0"/>
              <a:t>,</a:t>
            </a:r>
            <a:r>
              <a:rPr lang="en-US" sz="2400" dirty="0" smtClean="0"/>
              <a:t> </a:t>
            </a:r>
            <a:endParaRPr lang="el-GR" sz="2400" dirty="0"/>
          </a:p>
          <a:p>
            <a:pPr marL="457200" indent="-457200">
              <a:buFont typeface="Wingdings" panose="05000000000000000000" pitchFamily="2" charset="2"/>
              <a:buChar char="§"/>
            </a:pPr>
            <a:r>
              <a:rPr lang="en-US" sz="2400" dirty="0" err="1" smtClean="0"/>
              <a:t>Opensource</a:t>
            </a:r>
            <a:r>
              <a:rPr lang="el-GR" sz="2400" dirty="0" smtClean="0"/>
              <a:t>,</a:t>
            </a:r>
            <a:endParaRPr lang="en-US" sz="2400" dirty="0"/>
          </a:p>
          <a:p>
            <a:pPr marL="457200" indent="-457200">
              <a:buFont typeface="Wingdings" panose="05000000000000000000" pitchFamily="2" charset="2"/>
              <a:buChar char="§"/>
            </a:pPr>
            <a:r>
              <a:rPr lang="el-GR" sz="2400" dirty="0"/>
              <a:t>Γραφικό </a:t>
            </a:r>
            <a:r>
              <a:rPr lang="el-GR" sz="2400" dirty="0" smtClean="0"/>
              <a:t>περιβάλλον,</a:t>
            </a:r>
            <a:endParaRPr lang="el-GR" sz="2400" dirty="0"/>
          </a:p>
          <a:p>
            <a:pPr marL="457200" indent="-457200">
              <a:buFont typeface="Wingdings" panose="05000000000000000000" pitchFamily="2" charset="2"/>
              <a:buChar char="§"/>
            </a:pPr>
            <a:r>
              <a:rPr lang="el-GR" sz="2400" dirty="0"/>
              <a:t>Ελάχιστες απαιτήσεις </a:t>
            </a:r>
            <a:r>
              <a:rPr lang="el-GR" sz="2400" dirty="0" smtClean="0"/>
              <a:t>πόρων.</a:t>
            </a:r>
            <a:endParaRPr lang="el-GR" sz="2400" dirty="0"/>
          </a:p>
        </p:txBody>
      </p:sp>
      <p:sp>
        <p:nvSpPr>
          <p:cNvPr id="2" name="Ορθογώνιο 1" descr="Το Linux είναι ένα ελεύθερο τύπου-Unix λειτουργικό σύστημα που αρχικά δημιουργήθηκε από τον Linus Torvalds και στη συνέχεια αναπτύχθηκε με τη βοήθεια προγραμματιστών από όλον τον κόσμο. &#10;To Linux είναι μια ανεξάρτητη POSIX υλοποίηση και στα χαρακτηριστικά του συμπεριλαμβάνει πραγματικό multitasking, πραγματικό πολυχρηστικό περιβάλλον, virtual memory, shared libraries, demand loading, TCP/IP networking και πολλά άλλα χαρακτηριστικά που δικαιολογούν τον τίτλο &quot;τύπου-Unix&quot;.&#10;"/>
          <p:cNvSpPr/>
          <p:nvPr/>
        </p:nvSpPr>
        <p:spPr>
          <a:xfrm>
            <a:off x="395536" y="2739692"/>
            <a:ext cx="8291264" cy="3785652"/>
          </a:xfrm>
          <a:prstGeom prst="rect">
            <a:avLst/>
          </a:prstGeom>
        </p:spPr>
        <p:txBody>
          <a:bodyPr wrap="square">
            <a:spAutoFit/>
          </a:bodyPr>
          <a:lstStyle/>
          <a:p>
            <a:pPr marL="342900" indent="-342900">
              <a:buFont typeface="Arial" panose="020B0604020202020204" pitchFamily="34" charset="0"/>
              <a:buChar char="•"/>
            </a:pPr>
            <a:r>
              <a:rPr lang="el-GR" sz="2400" dirty="0"/>
              <a:t>Το </a:t>
            </a:r>
            <a:r>
              <a:rPr lang="el-GR" sz="2400" dirty="0" err="1"/>
              <a:t>Linux</a:t>
            </a:r>
            <a:r>
              <a:rPr lang="el-GR" sz="2400" dirty="0"/>
              <a:t> είναι ένα </a:t>
            </a:r>
            <a:r>
              <a:rPr lang="el-GR" sz="2400" u="sng" dirty="0"/>
              <a:t>ελεύθερο</a:t>
            </a:r>
            <a:r>
              <a:rPr lang="el-GR" sz="2400" dirty="0"/>
              <a:t> </a:t>
            </a:r>
            <a:r>
              <a:rPr lang="el-GR" sz="2400" i="1" dirty="0"/>
              <a:t>τύπου-</a:t>
            </a:r>
            <a:r>
              <a:rPr lang="el-GR" sz="2400" i="1" dirty="0" err="1"/>
              <a:t>Unix</a:t>
            </a:r>
            <a:r>
              <a:rPr lang="el-GR" sz="2400" dirty="0"/>
              <a:t> λειτουργικό σύστημα που αρχικά δημιουργήθηκε από τον </a:t>
            </a:r>
            <a:r>
              <a:rPr lang="el-GR" sz="2400" dirty="0" err="1"/>
              <a:t>Linus</a:t>
            </a:r>
            <a:r>
              <a:rPr lang="el-GR" sz="2400" dirty="0"/>
              <a:t> </a:t>
            </a:r>
            <a:r>
              <a:rPr lang="el-GR" sz="2400" dirty="0" err="1"/>
              <a:t>Torvalds</a:t>
            </a:r>
            <a:r>
              <a:rPr lang="el-GR" sz="2400" dirty="0"/>
              <a:t> και στη συνέχεια αναπτύχθηκε με τη βοήθεια προγραμματιστών από όλον τον κόσμο. </a:t>
            </a:r>
          </a:p>
          <a:p>
            <a:pPr marL="342900" indent="-342900">
              <a:buFont typeface="Arial" panose="020B0604020202020204" pitchFamily="34" charset="0"/>
              <a:buChar char="•"/>
            </a:pPr>
            <a:r>
              <a:rPr lang="el-GR" sz="2400" dirty="0" err="1"/>
              <a:t>To</a:t>
            </a:r>
            <a:r>
              <a:rPr lang="el-GR" sz="2400" dirty="0"/>
              <a:t> </a:t>
            </a:r>
            <a:r>
              <a:rPr lang="el-GR" sz="2400" dirty="0" err="1"/>
              <a:t>Linux</a:t>
            </a:r>
            <a:r>
              <a:rPr lang="el-GR" sz="2400" dirty="0"/>
              <a:t> είναι μια ανεξάρτητη POSIX υλοποίηση και στα χαρακτηριστικά του συμπεριλαμβάνει πραγματικό </a:t>
            </a:r>
            <a:r>
              <a:rPr lang="el-GR" sz="2400" dirty="0" err="1"/>
              <a:t>multitasking</a:t>
            </a:r>
            <a:r>
              <a:rPr lang="el-GR" sz="2400" dirty="0"/>
              <a:t>, πραγματικό </a:t>
            </a:r>
            <a:r>
              <a:rPr lang="el-GR" sz="2400" dirty="0" err="1"/>
              <a:t>πολυχρηστικό</a:t>
            </a:r>
            <a:r>
              <a:rPr lang="el-GR" sz="2400" dirty="0"/>
              <a:t> περιβάλλον, </a:t>
            </a:r>
            <a:r>
              <a:rPr lang="el-GR" sz="2400" dirty="0" err="1"/>
              <a:t>virtual</a:t>
            </a:r>
            <a:r>
              <a:rPr lang="el-GR" sz="2400" dirty="0"/>
              <a:t> </a:t>
            </a:r>
            <a:r>
              <a:rPr lang="el-GR" sz="2400" dirty="0" err="1"/>
              <a:t>memory</a:t>
            </a:r>
            <a:r>
              <a:rPr lang="el-GR" sz="2400" dirty="0"/>
              <a:t>, </a:t>
            </a:r>
            <a:r>
              <a:rPr lang="el-GR" sz="2400" dirty="0" err="1"/>
              <a:t>shared</a:t>
            </a:r>
            <a:r>
              <a:rPr lang="el-GR" sz="2400" dirty="0"/>
              <a:t> </a:t>
            </a:r>
            <a:r>
              <a:rPr lang="el-GR" sz="2400" dirty="0" err="1"/>
              <a:t>libraries</a:t>
            </a:r>
            <a:r>
              <a:rPr lang="el-GR" sz="2400" dirty="0"/>
              <a:t>, </a:t>
            </a:r>
            <a:r>
              <a:rPr lang="el-GR" sz="2400" dirty="0" err="1"/>
              <a:t>demand</a:t>
            </a:r>
            <a:r>
              <a:rPr lang="el-GR" sz="2400" dirty="0"/>
              <a:t> </a:t>
            </a:r>
            <a:r>
              <a:rPr lang="el-GR" sz="2400" dirty="0" err="1"/>
              <a:t>loading</a:t>
            </a:r>
            <a:r>
              <a:rPr lang="el-GR" sz="2400" dirty="0"/>
              <a:t>, TCP/IP </a:t>
            </a:r>
            <a:r>
              <a:rPr lang="el-GR" sz="2400" dirty="0" err="1"/>
              <a:t>networking</a:t>
            </a:r>
            <a:r>
              <a:rPr lang="el-GR" sz="2400" dirty="0"/>
              <a:t> και πολλά άλλα χαρακτηριστικά που δικαιολογούν τον τίτλο "</a:t>
            </a:r>
            <a:r>
              <a:rPr lang="el-GR" sz="2400" i="1" dirty="0"/>
              <a:t>τύπου-</a:t>
            </a:r>
            <a:r>
              <a:rPr lang="el-GR" sz="2400" i="1" dirty="0" err="1"/>
              <a:t>Uni</a:t>
            </a:r>
            <a:r>
              <a:rPr lang="el-GR" sz="2400" i="1" dirty="0"/>
              <a:t>x</a:t>
            </a:r>
            <a:r>
              <a:rPr lang="el-GR" sz="2400" dirty="0"/>
              <a:t>".</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Λογισμικό</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27</a:t>
            </a:fld>
            <a:endParaRPr lang="el-GR" sz="1400" dirty="0"/>
          </a:p>
        </p:txBody>
      </p:sp>
    </p:spTree>
    <p:custDataLst>
      <p:tags r:id="rId1"/>
    </p:custDataLst>
    <p:extLst>
      <p:ext uri="{BB962C8B-B14F-4D97-AF65-F5344CB8AC3E}">
        <p14:creationId xmlns:p14="http://schemas.microsoft.com/office/powerpoint/2010/main" val="21550494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395537" y="8285"/>
            <a:ext cx="8291264" cy="1044451"/>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n-US" dirty="0"/>
              <a:t>LINUX</a:t>
            </a:r>
            <a:r>
              <a:rPr lang="el-GR" dirty="0"/>
              <a:t> </a:t>
            </a:r>
            <a:r>
              <a:rPr lang="el-GR" dirty="0" smtClean="0"/>
              <a:t>(2 </a:t>
            </a:r>
            <a:r>
              <a:rPr lang="el-GR" dirty="0"/>
              <a:t>από </a:t>
            </a:r>
            <a:r>
              <a:rPr lang="el-GR" dirty="0" smtClean="0"/>
              <a:t>3)</a:t>
            </a:r>
            <a:endParaRPr lang="el-GR" dirty="0"/>
          </a:p>
        </p:txBody>
      </p:sp>
      <p:sp>
        <p:nvSpPr>
          <p:cNvPr id="6" name="TextBox 4" descr="Είναι κατασκευασμένο υπό την GPL άδεια, δηλαδή ο πηγαίος κώδικάς του είναι διαθέσιμος στον καθένα (opensource).&#10;Ο Linus, ως φοιτητής στο Πανεπιστήμιο του Ελσίνκι στη Φιλανδία, αρχικά δημιούργησε το Linux ως hobby. Είχε επικεντρωμένο το ενδιαφέρον του στο Minix, ένα μικρό UNIX σύστημα, και έτσι αποφάσισε να δημιουργήσει ένα σύστημα που θα είχε περισσότερες δυνατότητες από το Minix. Ξεκίνησε την δημιουργία του Linux το 1991, ανακοινώνοντας την έκδοση 0.02 και δουλεύοντας σταθερά έφτασε το 1994 στην έκδοση 1.0 του Linux Kernel. &#10;Το Linux μπορεί να χρησιμοποιηθεί για πολλούς σκοπούς, όπως: &#10;το networking,&#10;η ανάπτυξη προγραμμάτων, &#10;ακόμα και για πλατφόρμα για απλούς χρήστες. &#10;"/>
          <p:cNvSpPr txBox="1">
            <a:spLocks noChangeArrowheads="1"/>
          </p:cNvSpPr>
          <p:nvPr/>
        </p:nvSpPr>
        <p:spPr bwMode="auto">
          <a:xfrm>
            <a:off x="395537" y="908720"/>
            <a:ext cx="8291264"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buFont typeface="Arial" panose="020B0604020202020204" pitchFamily="34" charset="0"/>
              <a:buChar char="•"/>
            </a:pPr>
            <a:r>
              <a:rPr lang="el-GR" sz="2400" dirty="0"/>
              <a:t>Είναι κατασκευασμένο υπό την GPL άδεια, δηλαδή ο πηγαίος κώδικάς του είναι διαθέσιμος στον καθένα (</a:t>
            </a:r>
            <a:r>
              <a:rPr lang="el-GR" sz="2400" u="sng" dirty="0" err="1"/>
              <a:t>opensource</a:t>
            </a:r>
            <a:r>
              <a:rPr lang="el-GR" sz="2400" dirty="0"/>
              <a:t>).</a:t>
            </a:r>
          </a:p>
          <a:p>
            <a:pPr marL="342900" indent="-342900">
              <a:buFont typeface="Arial" panose="020B0604020202020204" pitchFamily="34" charset="0"/>
              <a:buChar char="•"/>
            </a:pPr>
            <a:r>
              <a:rPr lang="el-GR" sz="2400" dirty="0"/>
              <a:t>Ο </a:t>
            </a:r>
            <a:r>
              <a:rPr lang="el-GR" sz="2400" dirty="0" err="1"/>
              <a:t>Linus</a:t>
            </a:r>
            <a:r>
              <a:rPr lang="el-GR" sz="2400" dirty="0"/>
              <a:t>, ως φοιτητής στο Πανεπιστήμιο του Ελσίνκι στη Φιλανδία, αρχικά δημιούργησε το </a:t>
            </a:r>
            <a:r>
              <a:rPr lang="el-GR" sz="2400" dirty="0" err="1"/>
              <a:t>Linux</a:t>
            </a:r>
            <a:r>
              <a:rPr lang="el-GR" sz="2400" dirty="0"/>
              <a:t> ως </a:t>
            </a:r>
            <a:r>
              <a:rPr lang="el-GR" sz="2400" dirty="0" err="1"/>
              <a:t>hobby</a:t>
            </a:r>
            <a:r>
              <a:rPr lang="el-GR" sz="2400" dirty="0"/>
              <a:t>. Είχε επικεντρωμένο το ενδιαφέρον του στο </a:t>
            </a:r>
            <a:r>
              <a:rPr lang="el-GR" sz="2400" dirty="0" err="1"/>
              <a:t>Minix</a:t>
            </a:r>
            <a:r>
              <a:rPr lang="el-GR" sz="2400" dirty="0"/>
              <a:t>, ένα μικρό UNIX σύστημα, και έτσι αποφάσισε να δημιουργήσει ένα σύστημα που θα είχε περισσότερες δυνατότητες από το </a:t>
            </a:r>
            <a:r>
              <a:rPr lang="el-GR" sz="2400" dirty="0" err="1"/>
              <a:t>Minix</a:t>
            </a:r>
            <a:r>
              <a:rPr lang="el-GR" sz="2400" dirty="0"/>
              <a:t>. Ξεκίνησε την δημιουργία του </a:t>
            </a:r>
            <a:r>
              <a:rPr lang="el-GR" sz="2400" dirty="0" err="1"/>
              <a:t>Linux</a:t>
            </a:r>
            <a:r>
              <a:rPr lang="el-GR" sz="2400" dirty="0"/>
              <a:t> το 1991, ανακοινώνοντας την έκδοση 0.02 και δουλεύοντας σταθερά έφτασε το 1994 στην έκδοση 1.0 του </a:t>
            </a:r>
            <a:r>
              <a:rPr lang="el-GR" sz="2400" dirty="0" err="1"/>
              <a:t>Linux</a:t>
            </a:r>
            <a:r>
              <a:rPr lang="el-GR" sz="2400" dirty="0"/>
              <a:t> </a:t>
            </a:r>
            <a:r>
              <a:rPr lang="el-GR" sz="2400" dirty="0" err="1"/>
              <a:t>Kernel</a:t>
            </a:r>
            <a:r>
              <a:rPr lang="el-GR" sz="2400" dirty="0"/>
              <a:t>. </a:t>
            </a:r>
          </a:p>
          <a:p>
            <a:pPr marL="342900" indent="-342900">
              <a:buFont typeface="Arial" panose="020B0604020202020204" pitchFamily="34" charset="0"/>
              <a:buChar char="•"/>
            </a:pPr>
            <a:r>
              <a:rPr lang="el-GR" sz="2400" dirty="0"/>
              <a:t>Το </a:t>
            </a:r>
            <a:r>
              <a:rPr lang="el-GR" sz="2400" dirty="0" err="1"/>
              <a:t>Linux</a:t>
            </a:r>
            <a:r>
              <a:rPr lang="el-GR" sz="2400" dirty="0"/>
              <a:t> μπορεί να χρησιμοποιηθεί για πολλούς σκοπούς, </a:t>
            </a:r>
            <a:r>
              <a:rPr lang="el-GR" sz="2400" dirty="0" smtClean="0"/>
              <a:t>όπως: </a:t>
            </a:r>
            <a:endParaRPr lang="el-GR" sz="2400" dirty="0"/>
          </a:p>
          <a:p>
            <a:pPr marL="800100" lvl="1" indent="-342900">
              <a:buFont typeface="Wingdings" panose="05000000000000000000" pitchFamily="2" charset="2"/>
              <a:buChar char="v"/>
            </a:pPr>
            <a:r>
              <a:rPr lang="el-GR" sz="2400" dirty="0"/>
              <a:t>το </a:t>
            </a:r>
            <a:r>
              <a:rPr lang="el-GR" sz="2400" dirty="0" err="1"/>
              <a:t>networking</a:t>
            </a:r>
            <a:r>
              <a:rPr lang="el-GR" sz="2400" dirty="0"/>
              <a:t>,</a:t>
            </a:r>
          </a:p>
          <a:p>
            <a:pPr marL="800100" lvl="1" indent="-342900">
              <a:buFont typeface="Wingdings" panose="05000000000000000000" pitchFamily="2" charset="2"/>
              <a:buChar char="v"/>
            </a:pPr>
            <a:r>
              <a:rPr lang="el-GR" sz="2400" dirty="0" smtClean="0"/>
              <a:t>η </a:t>
            </a:r>
            <a:r>
              <a:rPr lang="el-GR" sz="2400" dirty="0"/>
              <a:t>ανάπτυξη προγραμμάτων, </a:t>
            </a:r>
          </a:p>
          <a:p>
            <a:pPr marL="800100" lvl="1" indent="-342900">
              <a:buFont typeface="Wingdings" panose="05000000000000000000" pitchFamily="2" charset="2"/>
              <a:buChar char="v"/>
            </a:pPr>
            <a:r>
              <a:rPr lang="el-GR" sz="2400" dirty="0"/>
              <a:t>ακόμα και για πλατφόρμα για απλούς χρήστες. </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Λογισμικό</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28</a:t>
            </a:fld>
            <a:endParaRPr lang="el-GR" sz="1400" dirty="0"/>
          </a:p>
        </p:txBody>
      </p:sp>
    </p:spTree>
    <p:custDataLst>
      <p:tags r:id="rId1"/>
    </p:custDataLst>
    <p:extLst>
      <p:ext uri="{BB962C8B-B14F-4D97-AF65-F5344CB8AC3E}">
        <p14:creationId xmlns:p14="http://schemas.microsoft.com/office/powerpoint/2010/main" val="21550494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395537" y="8285"/>
            <a:ext cx="8291264" cy="133248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n-US" dirty="0"/>
              <a:t>LINUX</a:t>
            </a:r>
            <a:r>
              <a:rPr lang="el-GR" dirty="0"/>
              <a:t> </a:t>
            </a:r>
            <a:r>
              <a:rPr lang="el-GR" dirty="0" smtClean="0"/>
              <a:t>(3 </a:t>
            </a:r>
            <a:r>
              <a:rPr lang="el-GR" dirty="0"/>
              <a:t>από 3)</a:t>
            </a:r>
          </a:p>
        </p:txBody>
      </p:sp>
      <p:sp>
        <p:nvSpPr>
          <p:cNvPr id="6" name="TextBox 4" descr="Λόγω της φύσης και της ευελιξίας του, το Linux έχει γίνει πολύ διάσημο παγκοσμίως και ένας μεγάλος αριθμός προγραμματιστών έχει επικεντρώσει το ενδιαφέρον του πάνω σε αυτό. Η μασκότ του Linux είναι ένας συμπαθέστατος χαμογελαστός πιγκουίνος, ο οποίος επιλέχτηκε από τον ίδιον τον δημιουργό του.&#10;"/>
          <p:cNvSpPr txBox="1">
            <a:spLocks noChangeArrowheads="1"/>
          </p:cNvSpPr>
          <p:nvPr/>
        </p:nvSpPr>
        <p:spPr bwMode="auto">
          <a:xfrm>
            <a:off x="395537" y="2119496"/>
            <a:ext cx="829126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buFont typeface="Arial" panose="020B0604020202020204" pitchFamily="34" charset="0"/>
              <a:buChar char="•"/>
            </a:pPr>
            <a:r>
              <a:rPr lang="el-GR" sz="2400" dirty="0"/>
              <a:t>Λόγω της φύσης και της ευελιξίας του, το </a:t>
            </a:r>
            <a:r>
              <a:rPr lang="el-GR" sz="2400" dirty="0" err="1"/>
              <a:t>Linux</a:t>
            </a:r>
            <a:r>
              <a:rPr lang="el-GR" sz="2400" dirty="0"/>
              <a:t> έχει γίνει πολύ διάσημο παγκοσμίως και ένας μεγάλος αριθμός προγραμματιστών έχει επικεντρώσει το ενδιαφέρον του πάνω σε αυτό. Η μασκότ του </a:t>
            </a:r>
            <a:r>
              <a:rPr lang="el-GR" sz="2400" dirty="0" err="1"/>
              <a:t>Linux</a:t>
            </a:r>
            <a:r>
              <a:rPr lang="el-GR" sz="2400" dirty="0"/>
              <a:t> είναι ένας συμπαθέστατος χαμογελαστός πιγκουίνος, ο οποίος επιλέχτηκε από τον ίδιον τον δημιουργό του.</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Λογισμικό</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29</a:t>
            </a:fld>
            <a:endParaRPr lang="el-GR" sz="1400" dirty="0"/>
          </a:p>
        </p:txBody>
      </p:sp>
    </p:spTree>
    <p:custDataLst>
      <p:tags r:id="rId1"/>
    </p:custDataLst>
    <p:extLst>
      <p:ext uri="{BB962C8B-B14F-4D97-AF65-F5344CB8AC3E}">
        <p14:creationId xmlns:p14="http://schemas.microsoft.com/office/powerpoint/2010/main" val="21550494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4"/>
          </p:cNvPr>
          <p:cNvPicPr>
            <a:picLocks noChangeAspect="1" noChangeArrowheads="1"/>
          </p:cNvPicPr>
          <p:nvPr/>
        </p:nvPicPr>
        <p:blipFill>
          <a:blip r:embed="rId5"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395537" y="8285"/>
            <a:ext cx="8291264" cy="97244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n-US" dirty="0" smtClean="0"/>
              <a:t>MACINTOSH</a:t>
            </a:r>
            <a:r>
              <a:rPr lang="el-GR" dirty="0" smtClean="0"/>
              <a:t> (1 από 6)</a:t>
            </a:r>
            <a:endParaRPr lang="el-GR" dirty="0"/>
          </a:p>
        </p:txBody>
      </p:sp>
      <p:sp>
        <p:nvSpPr>
          <p:cNvPr id="6" name="TextBox 4" descr="Λειτουργικό σύστημα και γραφικό περιβάλλον,&#10;Apple.&#10;Οι Macintosh, κοινώς γνωστοί και ως Mac είναι το εμπορικό όνομα σειράς προσωπικών υπολογιστών που σχεδιάζονται, αναπτύσσονται και προωθούνται από την εταιρεία Apple Inc. &#10;Φέρουν το όνομα μιας ποικιλίας μήλων που αποκαλείται McIntosh. &#10;Οι πρώτοι υπολογιστές Macintosh κυκλοφόρησαν στην αγορά στις 24 Ιανουαρίου του 1984. &#10;Χρησιμοποιούσαν ένα γραφικό περιβάλλον εργασίας (GUI) με ποντίκι, σε αντίθεση με το τότε τυπικό περιβάλλον γραμμής εντολών (command line interface). Η σημερινή γραμμή προϊόντων Mac κυμαίνεται από το βασικό επιτραπέζιο (desktop) Mac mini ως τους διακομιστές (server) Xserve. &#10;"/>
          <p:cNvSpPr txBox="1">
            <a:spLocks noChangeArrowheads="1"/>
          </p:cNvSpPr>
          <p:nvPr/>
        </p:nvSpPr>
        <p:spPr bwMode="auto">
          <a:xfrm>
            <a:off x="395537" y="908720"/>
            <a:ext cx="8291264"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buFont typeface="Wingdings" panose="05000000000000000000" pitchFamily="2" charset="2"/>
              <a:buChar char="§"/>
            </a:pPr>
            <a:r>
              <a:rPr lang="el-GR" sz="2400" dirty="0"/>
              <a:t>Λειτουργικό σύστημα και γραφικό </a:t>
            </a:r>
            <a:r>
              <a:rPr lang="el-GR" sz="2400" dirty="0" smtClean="0"/>
              <a:t>περιβάλλον,</a:t>
            </a:r>
            <a:endParaRPr lang="el-GR" sz="2400" dirty="0"/>
          </a:p>
          <a:p>
            <a:pPr marL="342900" indent="-342900">
              <a:buFont typeface="Wingdings" panose="05000000000000000000" pitchFamily="2" charset="2"/>
              <a:buChar char="§"/>
            </a:pPr>
            <a:r>
              <a:rPr lang="en-US" sz="2400" dirty="0" smtClean="0"/>
              <a:t>Apple</a:t>
            </a:r>
            <a:r>
              <a:rPr lang="el-GR" sz="2400" dirty="0" smtClean="0"/>
              <a:t>.</a:t>
            </a:r>
          </a:p>
          <a:p>
            <a:pPr marL="342900" indent="-342900">
              <a:buFont typeface="Wingdings" panose="05000000000000000000" pitchFamily="2" charset="2"/>
              <a:buChar char="§"/>
            </a:pPr>
            <a:r>
              <a:rPr lang="el-GR" sz="2400" dirty="0"/>
              <a:t>Οι </a:t>
            </a:r>
            <a:r>
              <a:rPr lang="el-GR" sz="2400" b="1" dirty="0"/>
              <a:t>Macintosh</a:t>
            </a:r>
            <a:r>
              <a:rPr lang="el-GR" sz="2400" dirty="0"/>
              <a:t>, κοινώς γνωστοί και ως </a:t>
            </a:r>
            <a:r>
              <a:rPr lang="el-GR" sz="2400" b="1" dirty="0" err="1"/>
              <a:t>Mac</a:t>
            </a:r>
            <a:r>
              <a:rPr lang="el-GR" sz="2400" dirty="0"/>
              <a:t> είναι το εμπορικό όνομα σειράς προσωπικών υπολογιστών που σχεδιάζονται, αναπτύσσονται και προωθούνται από την εταιρεία </a:t>
            </a:r>
            <a:r>
              <a:rPr lang="el-GR" sz="2400" b="1" dirty="0" err="1"/>
              <a:t>Apple</a:t>
            </a:r>
            <a:r>
              <a:rPr lang="el-GR" sz="2400" b="1" dirty="0"/>
              <a:t> </a:t>
            </a:r>
            <a:r>
              <a:rPr lang="el-GR" sz="2400" b="1" dirty="0" err="1"/>
              <a:t>Inc</a:t>
            </a:r>
            <a:r>
              <a:rPr lang="el-GR" sz="2400" dirty="0"/>
              <a:t>. </a:t>
            </a:r>
          </a:p>
          <a:p>
            <a:pPr marL="342900" indent="-342900">
              <a:buFont typeface="Wingdings" panose="05000000000000000000" pitchFamily="2" charset="2"/>
              <a:buChar char="§"/>
            </a:pPr>
            <a:r>
              <a:rPr lang="el-GR" sz="2400" dirty="0"/>
              <a:t>Φέρουν το όνομα μιας ποικιλίας μήλων που αποκαλείται </a:t>
            </a:r>
            <a:r>
              <a:rPr lang="el-GR" sz="2400" b="1" i="1" dirty="0" err="1"/>
              <a:t>McIntosh</a:t>
            </a:r>
            <a:r>
              <a:rPr lang="el-GR" sz="2400" dirty="0"/>
              <a:t>. </a:t>
            </a:r>
          </a:p>
          <a:p>
            <a:pPr marL="342900" indent="-342900">
              <a:buFont typeface="Wingdings" panose="05000000000000000000" pitchFamily="2" charset="2"/>
              <a:buChar char="§"/>
            </a:pPr>
            <a:r>
              <a:rPr lang="el-GR" sz="2400" dirty="0"/>
              <a:t>Οι πρώτοι υπολογιστές Macintosh κυκλοφόρησαν στην αγορά στις 24 Ιανουαρίου του </a:t>
            </a:r>
            <a:r>
              <a:rPr lang="el-GR" sz="2400" b="1" dirty="0"/>
              <a:t>1984</a:t>
            </a:r>
            <a:r>
              <a:rPr lang="el-GR" sz="2400" dirty="0"/>
              <a:t>. </a:t>
            </a:r>
          </a:p>
          <a:p>
            <a:pPr marL="342900" indent="-342900">
              <a:buFont typeface="Wingdings" panose="05000000000000000000" pitchFamily="2" charset="2"/>
              <a:buChar char="§"/>
            </a:pPr>
            <a:r>
              <a:rPr lang="el-GR" sz="2400" dirty="0"/>
              <a:t>Χρησιμοποιούσαν ένα γραφικό περιβάλλον εργασίας (</a:t>
            </a:r>
            <a:r>
              <a:rPr lang="el-GR" sz="2400" b="1" dirty="0"/>
              <a:t>GUI</a:t>
            </a:r>
            <a:r>
              <a:rPr lang="el-GR" sz="2400" dirty="0"/>
              <a:t>) με ποντίκι, σε αντίθεση με το τότε τυπικό περιβάλλον γραμμής εντολών (</a:t>
            </a:r>
            <a:r>
              <a:rPr lang="el-GR" sz="2400" dirty="0" err="1"/>
              <a:t>command</a:t>
            </a:r>
            <a:r>
              <a:rPr lang="el-GR" sz="2400" dirty="0"/>
              <a:t> </a:t>
            </a:r>
            <a:r>
              <a:rPr lang="el-GR" sz="2400" dirty="0" err="1"/>
              <a:t>line</a:t>
            </a:r>
            <a:r>
              <a:rPr lang="el-GR" sz="2400" dirty="0"/>
              <a:t> </a:t>
            </a:r>
            <a:r>
              <a:rPr lang="el-GR" sz="2400" dirty="0" err="1"/>
              <a:t>interface</a:t>
            </a:r>
            <a:r>
              <a:rPr lang="el-GR" sz="2400" dirty="0"/>
              <a:t>). Η σημερινή γραμμή προϊόντων </a:t>
            </a:r>
            <a:r>
              <a:rPr lang="el-GR" sz="2400" dirty="0" err="1"/>
              <a:t>Mac</a:t>
            </a:r>
            <a:r>
              <a:rPr lang="el-GR" sz="2400" dirty="0"/>
              <a:t> κυμαίνεται από το βασικό επιτραπέζιο (</a:t>
            </a:r>
            <a:r>
              <a:rPr lang="el-GR" sz="2400" i="1" dirty="0" err="1"/>
              <a:t>desktop</a:t>
            </a:r>
            <a:r>
              <a:rPr lang="el-GR" sz="2400" dirty="0"/>
              <a:t>) </a:t>
            </a:r>
            <a:r>
              <a:rPr lang="el-GR" sz="2400" dirty="0" err="1"/>
              <a:t>Mac</a:t>
            </a:r>
            <a:r>
              <a:rPr lang="el-GR" sz="2400" dirty="0"/>
              <a:t> </a:t>
            </a:r>
            <a:r>
              <a:rPr lang="el-GR" sz="2400" dirty="0" err="1"/>
              <a:t>mini</a:t>
            </a:r>
            <a:r>
              <a:rPr lang="el-GR" sz="2400" dirty="0"/>
              <a:t> ως τους </a:t>
            </a:r>
            <a:r>
              <a:rPr lang="el-GR" sz="2400" dirty="0" err="1"/>
              <a:t>διακομιστές</a:t>
            </a:r>
            <a:r>
              <a:rPr lang="el-GR" sz="2400" dirty="0"/>
              <a:t> (</a:t>
            </a:r>
            <a:r>
              <a:rPr lang="el-GR" sz="2400" i="1" dirty="0" err="1"/>
              <a:t>server</a:t>
            </a:r>
            <a:r>
              <a:rPr lang="el-GR" sz="2400" dirty="0"/>
              <a:t>) </a:t>
            </a:r>
            <a:r>
              <a:rPr lang="el-GR" sz="2400" dirty="0" err="1"/>
              <a:t>Xserve</a:t>
            </a:r>
            <a:r>
              <a:rPr lang="el-GR" sz="2400" dirty="0"/>
              <a:t>. </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Λογισμικό</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30</a:t>
            </a:fld>
            <a:endParaRPr lang="el-GR" sz="1400" dirty="0"/>
          </a:p>
        </p:txBody>
      </p:sp>
    </p:spTree>
    <p:custDataLst>
      <p:tags r:id="rId1"/>
    </p:custDataLst>
    <p:extLst>
      <p:ext uri="{BB962C8B-B14F-4D97-AF65-F5344CB8AC3E}">
        <p14:creationId xmlns:p14="http://schemas.microsoft.com/office/powerpoint/2010/main" val="21550494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395537" y="8285"/>
            <a:ext cx="8291264" cy="1116459"/>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n-US" dirty="0"/>
              <a:t>MACINTOSH</a:t>
            </a:r>
            <a:r>
              <a:rPr lang="el-GR" dirty="0"/>
              <a:t> </a:t>
            </a:r>
            <a:r>
              <a:rPr lang="el-GR" dirty="0" smtClean="0"/>
              <a:t>(2 </a:t>
            </a:r>
            <a:r>
              <a:rPr lang="el-GR" dirty="0"/>
              <a:t>από 6)</a:t>
            </a:r>
          </a:p>
        </p:txBody>
      </p:sp>
      <p:sp>
        <p:nvSpPr>
          <p:cNvPr id="6" name="TextBox 4" descr="Τα συστήματα Mac στοχεύουν κυρίως στις αγορές οικιακής χρήσης, εκπαίδευσης και των επαγγελματιών του δημιουργικού τομέα. &#10;Η παραγωγή των Mac βασίζεται στο κάθετο οικονομικό μοντέλο, σύμφωνα με το οποίο η κατασκευάστρια Apple αναλαμβάνει όλο το υλικό (hardware) και δημιουργεί το δικό της λειτουργικό σύστημα (operating system) που είναι προεγκατεστημένο σε κάθε νέο Mac. Αυτό βρίσκεται σε αντίθεση με τους IBM συμβατούς υπολογιστές ή απλά PC, όπου άλλοι κατασκευαστές παρέχουν τα λειτουργικά συστήματα και άλλοι κατασκευάζουν το υλικό. Οι σύγχρονοι Mac, όπως και τα υπόλοιπα PC, μπορούν να τρέχουν διάφορα λειτουργικά συστήματα όπως Linux, FreeBSD, Windows και τα λοιπά.&#10;"/>
          <p:cNvSpPr txBox="1">
            <a:spLocks noChangeArrowheads="1"/>
          </p:cNvSpPr>
          <p:nvPr/>
        </p:nvSpPr>
        <p:spPr bwMode="auto">
          <a:xfrm>
            <a:off x="395537" y="1046341"/>
            <a:ext cx="8291264"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buFont typeface="Wingdings" panose="05000000000000000000" pitchFamily="2" charset="2"/>
              <a:buChar char="§"/>
            </a:pPr>
            <a:r>
              <a:rPr lang="el-GR" sz="2400" dirty="0" smtClean="0"/>
              <a:t>Τα συστήματα </a:t>
            </a:r>
            <a:r>
              <a:rPr lang="el-GR" sz="2400" dirty="0" err="1" smtClean="0"/>
              <a:t>Mac</a:t>
            </a:r>
            <a:r>
              <a:rPr lang="el-GR" sz="2400" dirty="0" smtClean="0"/>
              <a:t> στοχεύουν κυρίως στις αγορές οικιακής χρήσης, εκπαίδευσης και των επαγγελματιών του δημιουργικού τομέα. </a:t>
            </a:r>
          </a:p>
          <a:p>
            <a:pPr marL="342900" indent="-342900">
              <a:buFont typeface="Wingdings" panose="05000000000000000000" pitchFamily="2" charset="2"/>
              <a:buChar char="§"/>
            </a:pPr>
            <a:r>
              <a:rPr lang="el-GR" sz="2400" dirty="0" smtClean="0"/>
              <a:t>Η παραγωγή των </a:t>
            </a:r>
            <a:r>
              <a:rPr lang="el-GR" sz="2400" dirty="0" err="1" smtClean="0"/>
              <a:t>Mac</a:t>
            </a:r>
            <a:r>
              <a:rPr lang="el-GR" sz="2400" dirty="0" smtClean="0"/>
              <a:t> βασίζεται στο κάθετο οικονομικό μοντέλο, σύμφωνα με το οποίο η κατασκευάστρια </a:t>
            </a:r>
            <a:r>
              <a:rPr lang="el-GR" sz="2400" dirty="0" err="1" smtClean="0"/>
              <a:t>Apple</a:t>
            </a:r>
            <a:r>
              <a:rPr lang="el-GR" sz="2400" dirty="0" smtClean="0"/>
              <a:t> αναλαμβάνει όλο το υλικό (</a:t>
            </a:r>
            <a:r>
              <a:rPr lang="el-GR" sz="2400" dirty="0" err="1" smtClean="0"/>
              <a:t>hardware</a:t>
            </a:r>
            <a:r>
              <a:rPr lang="el-GR" sz="2400" dirty="0" smtClean="0"/>
              <a:t>) και δημιουργεί το δικό της λειτουργικό σύστημα (</a:t>
            </a:r>
            <a:r>
              <a:rPr lang="el-GR" sz="2400" dirty="0" err="1" smtClean="0"/>
              <a:t>operating</a:t>
            </a:r>
            <a:r>
              <a:rPr lang="el-GR" sz="2400" dirty="0" smtClean="0"/>
              <a:t> </a:t>
            </a:r>
            <a:r>
              <a:rPr lang="el-GR" sz="2400" dirty="0" err="1" smtClean="0"/>
              <a:t>system</a:t>
            </a:r>
            <a:r>
              <a:rPr lang="el-GR" sz="2400" dirty="0" smtClean="0"/>
              <a:t>) που είναι προ εγκατεστημένο σε κάθε νέο </a:t>
            </a:r>
            <a:r>
              <a:rPr lang="el-GR" sz="2400" dirty="0" err="1" smtClean="0"/>
              <a:t>Mac</a:t>
            </a:r>
            <a:r>
              <a:rPr lang="el-GR" sz="2400" dirty="0" smtClean="0"/>
              <a:t>. Αυτό βρίσκεται σε αντίθεση με τους IBM συμβατούς υπολογιστές ή απλά PC, όπου άλλοι κατασκευαστές παρέχουν τα λειτουργικά συστήματα και άλλοι κατασκευάζουν το υλικό. Οι σύγχρονοι </a:t>
            </a:r>
            <a:r>
              <a:rPr lang="el-GR" sz="2400" dirty="0" err="1" smtClean="0"/>
              <a:t>Mac</a:t>
            </a:r>
            <a:r>
              <a:rPr lang="el-GR" sz="2400" dirty="0" smtClean="0"/>
              <a:t>, όπως και τα υπόλοιπα PC, μπορούν να τρέχουν διάφορα λειτουργικά συστήματα όπως </a:t>
            </a:r>
            <a:r>
              <a:rPr lang="el-GR" sz="2400" dirty="0" err="1" smtClean="0"/>
              <a:t>Linux</a:t>
            </a:r>
            <a:r>
              <a:rPr lang="el-GR" sz="2400" dirty="0" smtClean="0"/>
              <a:t>, </a:t>
            </a:r>
            <a:r>
              <a:rPr lang="el-GR" sz="2400" dirty="0" err="1" smtClean="0"/>
              <a:t>FreeBSD</a:t>
            </a:r>
            <a:r>
              <a:rPr lang="el-GR" sz="2400" dirty="0" smtClean="0"/>
              <a:t>, Windows κτλ.</a:t>
            </a:r>
            <a:endParaRPr 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Λογισμικό</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31</a:t>
            </a:fld>
            <a:endParaRPr lang="el-GR" sz="1400" dirty="0"/>
          </a:p>
        </p:txBody>
      </p:sp>
    </p:spTree>
    <p:custDataLst>
      <p:tags r:id="rId1"/>
    </p:custDataLst>
    <p:extLst>
      <p:ext uri="{BB962C8B-B14F-4D97-AF65-F5344CB8AC3E}">
        <p14:creationId xmlns:p14="http://schemas.microsoft.com/office/powerpoint/2010/main" val="21550494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395537" y="8285"/>
            <a:ext cx="8291264" cy="1116459"/>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n-US" dirty="0"/>
              <a:t>MACINTOSH</a:t>
            </a:r>
            <a:r>
              <a:rPr lang="el-GR" dirty="0"/>
              <a:t> </a:t>
            </a:r>
            <a:r>
              <a:rPr lang="el-GR" dirty="0" smtClean="0"/>
              <a:t>(3 </a:t>
            </a:r>
            <a:r>
              <a:rPr lang="el-GR" dirty="0"/>
              <a:t>από 6)</a:t>
            </a:r>
          </a:p>
        </p:txBody>
      </p:sp>
      <p:pic>
        <p:nvPicPr>
          <p:cNvPr id="7" name="Picture 2" descr="Εικόνα 1, Ο Macintosh 128K, ο πρώτος Mac, που κυκλοφόρησε το 1984.&#10;"/>
          <p:cNvPicPr>
            <a:picLocks noChangeAspect="1" noChangeArrowheads="1"/>
          </p:cNvPicPr>
          <p:nvPr/>
        </p:nvPicPr>
        <p:blipFill>
          <a:blip r:embed="rId6" cstate="print"/>
          <a:srcRect/>
          <a:stretch>
            <a:fillRect/>
          </a:stretch>
        </p:blipFill>
        <p:spPr bwMode="auto">
          <a:xfrm>
            <a:off x="761678" y="949370"/>
            <a:ext cx="2095500" cy="2457451"/>
          </a:xfrm>
          <a:prstGeom prst="rect">
            <a:avLst/>
          </a:prstGeom>
          <a:noFill/>
        </p:spPr>
      </p:pic>
      <p:pic>
        <p:nvPicPr>
          <p:cNvPr id="10" name="Picture 4" descr="Εικόνα 2, iMac G5 του 2005.&#10;"/>
          <p:cNvPicPr>
            <a:picLocks noChangeAspect="1" noChangeArrowheads="1"/>
          </p:cNvPicPr>
          <p:nvPr/>
        </p:nvPicPr>
        <p:blipFill>
          <a:blip r:embed="rId7" cstate="print"/>
          <a:srcRect/>
          <a:stretch>
            <a:fillRect/>
          </a:stretch>
        </p:blipFill>
        <p:spPr bwMode="auto">
          <a:xfrm>
            <a:off x="6116538" y="1267640"/>
            <a:ext cx="2095500" cy="2162176"/>
          </a:xfrm>
          <a:prstGeom prst="rect">
            <a:avLst/>
          </a:prstGeom>
          <a:noFill/>
        </p:spPr>
      </p:pic>
      <p:pic>
        <p:nvPicPr>
          <p:cNvPr id="13" name="Picture 6" descr="Εικόνα 3, The new, faster MacBook Air. Everyone should have a notebook this advanced. And now everyone can. Featuring OS X Lion."/>
          <p:cNvPicPr>
            <a:picLocks noChangeAspect="1" noChangeArrowheads="1"/>
          </p:cNvPicPr>
          <p:nvPr/>
        </p:nvPicPr>
        <p:blipFill>
          <a:blip r:embed="rId8" cstate="print"/>
          <a:srcRect/>
          <a:stretch>
            <a:fillRect/>
          </a:stretch>
        </p:blipFill>
        <p:spPr bwMode="auto">
          <a:xfrm>
            <a:off x="755576" y="3429000"/>
            <a:ext cx="7169731" cy="2999582"/>
          </a:xfrm>
          <a:prstGeom prst="rect">
            <a:avLst/>
          </a:prstGeom>
          <a:noFill/>
        </p:spPr>
      </p:pic>
      <p:sp>
        <p:nvSpPr>
          <p:cNvPr id="8" name="4 - TextBox" descr="."/>
          <p:cNvSpPr txBox="1"/>
          <p:nvPr/>
        </p:nvSpPr>
        <p:spPr>
          <a:xfrm>
            <a:off x="3116305" y="1047230"/>
            <a:ext cx="2448272" cy="923330"/>
          </a:xfrm>
          <a:prstGeom prst="rect">
            <a:avLst/>
          </a:prstGeom>
          <a:noFill/>
        </p:spPr>
        <p:txBody>
          <a:bodyPr wrap="square" rtlCol="0">
            <a:spAutoFit/>
          </a:bodyPr>
          <a:lstStyle/>
          <a:p>
            <a:r>
              <a:rPr lang="el-GR" dirty="0" smtClean="0"/>
              <a:t>Ο Macintosh 128K, ο πρώτος Mac, που κυκλοφόρησε το 1984</a:t>
            </a:r>
            <a:endParaRPr lang="el-GR" dirty="0"/>
          </a:p>
        </p:txBody>
      </p:sp>
      <p:sp>
        <p:nvSpPr>
          <p:cNvPr id="12" name="6 - TextBox" descr="."/>
          <p:cNvSpPr txBox="1"/>
          <p:nvPr>
            <p:custDataLst>
              <p:tags r:id="rId3"/>
            </p:custDataLst>
          </p:nvPr>
        </p:nvSpPr>
        <p:spPr>
          <a:xfrm>
            <a:off x="5895156" y="3356992"/>
            <a:ext cx="2592288" cy="369332"/>
          </a:xfrm>
          <a:prstGeom prst="rect">
            <a:avLst/>
          </a:prstGeom>
          <a:noFill/>
        </p:spPr>
        <p:txBody>
          <a:bodyPr wrap="square" rtlCol="0">
            <a:spAutoFit/>
          </a:bodyPr>
          <a:lstStyle/>
          <a:p>
            <a:r>
              <a:rPr lang="en-US" dirty="0" smtClean="0"/>
              <a:t>iMac G5 </a:t>
            </a:r>
            <a:r>
              <a:rPr lang="el-GR" dirty="0" smtClean="0"/>
              <a:t>του 2005</a:t>
            </a:r>
            <a:endParaRPr lang="el-GR"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Λογισμικό</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32</a:t>
            </a:fld>
            <a:endParaRPr lang="el-GR" sz="1400" dirty="0"/>
          </a:p>
        </p:txBody>
      </p:sp>
    </p:spTree>
    <p:custDataLst>
      <p:tags r:id="rId1"/>
    </p:custDataLst>
    <p:extLst>
      <p:ext uri="{BB962C8B-B14F-4D97-AF65-F5344CB8AC3E}">
        <p14:creationId xmlns:p14="http://schemas.microsoft.com/office/powerpoint/2010/main" val="21550494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395537" y="8285"/>
            <a:ext cx="8291264" cy="1116459"/>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n-US" dirty="0"/>
              <a:t>MACINTOSH</a:t>
            </a:r>
            <a:r>
              <a:rPr lang="el-GR" dirty="0"/>
              <a:t> </a:t>
            </a:r>
            <a:r>
              <a:rPr lang="el-GR" dirty="0" smtClean="0"/>
              <a:t>(4 </a:t>
            </a:r>
            <a:r>
              <a:rPr lang="el-GR" dirty="0"/>
              <a:t>από 6)</a:t>
            </a:r>
          </a:p>
        </p:txBody>
      </p:sp>
      <p:pic>
        <p:nvPicPr>
          <p:cNvPr id="7" name="Picture 2" descr="Εικόνα 1, Mac OS System 1.0 (released in 1984).&#10;"/>
          <p:cNvPicPr>
            <a:picLocks noChangeAspect="1" noChangeArrowheads="1"/>
          </p:cNvPicPr>
          <p:nvPr/>
        </p:nvPicPr>
        <p:blipFill>
          <a:blip r:embed="rId7" cstate="print"/>
          <a:srcRect/>
          <a:stretch>
            <a:fillRect/>
          </a:stretch>
        </p:blipFill>
        <p:spPr bwMode="auto">
          <a:xfrm>
            <a:off x="395537" y="1619508"/>
            <a:ext cx="3960440" cy="2645450"/>
          </a:xfrm>
          <a:prstGeom prst="rect">
            <a:avLst/>
          </a:prstGeom>
          <a:noFill/>
        </p:spPr>
      </p:pic>
      <p:pic>
        <p:nvPicPr>
          <p:cNvPr id="12" name="Picture 4" descr="Εικόνα 2, Mac OS System 7 (released in 1991).&#10;"/>
          <p:cNvPicPr>
            <a:picLocks noChangeAspect="1" noChangeArrowheads="1"/>
          </p:cNvPicPr>
          <p:nvPr/>
        </p:nvPicPr>
        <p:blipFill>
          <a:blip r:embed="rId8" cstate="print"/>
          <a:srcRect/>
          <a:stretch>
            <a:fillRect/>
          </a:stretch>
        </p:blipFill>
        <p:spPr bwMode="auto">
          <a:xfrm>
            <a:off x="4594005" y="1988840"/>
            <a:ext cx="4137755" cy="3101635"/>
          </a:xfrm>
          <a:prstGeom prst="rect">
            <a:avLst/>
          </a:prstGeom>
          <a:noFill/>
        </p:spPr>
      </p:pic>
      <p:sp>
        <p:nvSpPr>
          <p:cNvPr id="8" name="4 - TextBox" descr="."/>
          <p:cNvSpPr txBox="1"/>
          <p:nvPr>
            <p:custDataLst>
              <p:tags r:id="rId3"/>
            </p:custDataLst>
          </p:nvPr>
        </p:nvSpPr>
        <p:spPr>
          <a:xfrm>
            <a:off x="395536" y="4571836"/>
            <a:ext cx="4002091" cy="369332"/>
          </a:xfrm>
          <a:prstGeom prst="rect">
            <a:avLst/>
          </a:prstGeom>
          <a:noFill/>
        </p:spPr>
        <p:txBody>
          <a:bodyPr wrap="square" rtlCol="0">
            <a:spAutoFit/>
          </a:bodyPr>
          <a:lstStyle/>
          <a:p>
            <a:r>
              <a:rPr lang="en-US" b="1" dirty="0" smtClean="0"/>
              <a:t>Mac OS System 1.0 (released in 1984)</a:t>
            </a:r>
          </a:p>
        </p:txBody>
      </p:sp>
      <p:sp>
        <p:nvSpPr>
          <p:cNvPr id="10" name="5 - TextBox" descr="."/>
          <p:cNvSpPr txBox="1"/>
          <p:nvPr>
            <p:custDataLst>
              <p:tags r:id="rId4"/>
            </p:custDataLst>
          </p:nvPr>
        </p:nvSpPr>
        <p:spPr>
          <a:xfrm>
            <a:off x="4882037" y="5336540"/>
            <a:ext cx="3866427" cy="369332"/>
          </a:xfrm>
          <a:prstGeom prst="rect">
            <a:avLst/>
          </a:prstGeom>
          <a:noFill/>
        </p:spPr>
        <p:txBody>
          <a:bodyPr wrap="square" rtlCol="0">
            <a:spAutoFit/>
          </a:bodyPr>
          <a:lstStyle/>
          <a:p>
            <a:r>
              <a:rPr lang="en-US" b="1" dirty="0" smtClean="0"/>
              <a:t>Mac OS System 7 (released in 1991)</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Λογισμικό</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33</a:t>
            </a:fld>
            <a:endParaRPr lang="el-GR" sz="1400" dirty="0"/>
          </a:p>
        </p:txBody>
      </p:sp>
    </p:spTree>
    <p:custDataLst>
      <p:tags r:id="rId1"/>
    </p:custDataLst>
    <p:extLst>
      <p:ext uri="{BB962C8B-B14F-4D97-AF65-F5344CB8AC3E}">
        <p14:creationId xmlns:p14="http://schemas.microsoft.com/office/powerpoint/2010/main" val="21550494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395537" y="8285"/>
            <a:ext cx="8291264" cy="1116459"/>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n-US" dirty="0"/>
              <a:t>MACINTOSH</a:t>
            </a:r>
            <a:r>
              <a:rPr lang="el-GR" dirty="0"/>
              <a:t> </a:t>
            </a:r>
            <a:r>
              <a:rPr lang="el-GR" dirty="0" smtClean="0"/>
              <a:t>(5 </a:t>
            </a:r>
            <a:r>
              <a:rPr lang="el-GR" dirty="0"/>
              <a:t>από 6)</a:t>
            </a:r>
          </a:p>
        </p:txBody>
      </p:sp>
      <p:pic>
        <p:nvPicPr>
          <p:cNvPr id="8" name="Picture 2" descr="Εικόνα 1, Mac OS X (released in 2001).&#10;"/>
          <p:cNvPicPr>
            <a:picLocks noChangeAspect="1" noChangeArrowheads="1"/>
          </p:cNvPicPr>
          <p:nvPr/>
        </p:nvPicPr>
        <p:blipFill>
          <a:blip r:embed="rId7" cstate="print"/>
          <a:srcRect/>
          <a:stretch>
            <a:fillRect/>
          </a:stretch>
        </p:blipFill>
        <p:spPr bwMode="auto">
          <a:xfrm>
            <a:off x="361544" y="1988840"/>
            <a:ext cx="3650381" cy="2736303"/>
          </a:xfrm>
          <a:prstGeom prst="rect">
            <a:avLst/>
          </a:prstGeom>
          <a:noFill/>
        </p:spPr>
      </p:pic>
      <p:pic>
        <p:nvPicPr>
          <p:cNvPr id="12" name="Picture 4" descr="Εικόνα 2, Mac OS X Leopard (released in 2007).&#10;&#10;"/>
          <p:cNvPicPr>
            <a:picLocks noChangeAspect="1" noChangeArrowheads="1"/>
          </p:cNvPicPr>
          <p:nvPr/>
        </p:nvPicPr>
        <p:blipFill>
          <a:blip r:embed="rId8" cstate="print"/>
          <a:srcRect/>
          <a:stretch>
            <a:fillRect/>
          </a:stretch>
        </p:blipFill>
        <p:spPr bwMode="auto">
          <a:xfrm>
            <a:off x="4310236" y="1988840"/>
            <a:ext cx="4203996" cy="2652278"/>
          </a:xfrm>
          <a:prstGeom prst="rect">
            <a:avLst/>
          </a:prstGeom>
          <a:noFill/>
        </p:spPr>
      </p:pic>
      <p:sp>
        <p:nvSpPr>
          <p:cNvPr id="7" name="1 - TextBox" descr="."/>
          <p:cNvSpPr txBox="1"/>
          <p:nvPr>
            <p:custDataLst>
              <p:tags r:id="rId3"/>
            </p:custDataLst>
          </p:nvPr>
        </p:nvSpPr>
        <p:spPr>
          <a:xfrm>
            <a:off x="721584" y="5085183"/>
            <a:ext cx="3150350" cy="369332"/>
          </a:xfrm>
          <a:prstGeom prst="rect">
            <a:avLst/>
          </a:prstGeom>
          <a:noFill/>
        </p:spPr>
        <p:txBody>
          <a:bodyPr wrap="square" rtlCol="0">
            <a:spAutoFit/>
          </a:bodyPr>
          <a:lstStyle/>
          <a:p>
            <a:r>
              <a:rPr lang="en-US" b="1" dirty="0" smtClean="0"/>
              <a:t>Mac OS X (released in 2001)</a:t>
            </a:r>
          </a:p>
        </p:txBody>
      </p:sp>
      <p:sp>
        <p:nvSpPr>
          <p:cNvPr id="10" name="3 - TextBox" descr="."/>
          <p:cNvSpPr txBox="1"/>
          <p:nvPr>
            <p:custDataLst>
              <p:tags r:id="rId4"/>
            </p:custDataLst>
          </p:nvPr>
        </p:nvSpPr>
        <p:spPr>
          <a:xfrm>
            <a:off x="4776762" y="5022666"/>
            <a:ext cx="3976888" cy="646331"/>
          </a:xfrm>
          <a:prstGeom prst="rect">
            <a:avLst/>
          </a:prstGeom>
          <a:noFill/>
        </p:spPr>
        <p:txBody>
          <a:bodyPr wrap="square" rtlCol="0">
            <a:spAutoFit/>
          </a:bodyPr>
          <a:lstStyle/>
          <a:p>
            <a:r>
              <a:rPr lang="en-US" b="1" dirty="0" smtClean="0"/>
              <a:t>Mac OS X Leopard (released in 2007)</a:t>
            </a:r>
          </a:p>
          <a:p>
            <a:endParaRPr lang="el-GR"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Λογισμικό</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34</a:t>
            </a:fld>
            <a:endParaRPr lang="el-GR" sz="1400" dirty="0"/>
          </a:p>
        </p:txBody>
      </p:sp>
    </p:spTree>
    <p:custDataLst>
      <p:tags r:id="rId1"/>
    </p:custDataLst>
    <p:extLst>
      <p:ext uri="{BB962C8B-B14F-4D97-AF65-F5344CB8AC3E}">
        <p14:creationId xmlns:p14="http://schemas.microsoft.com/office/powerpoint/2010/main" val="21550494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395537" y="8285"/>
            <a:ext cx="8291264" cy="118846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n-US" dirty="0"/>
              <a:t>MACINTOSH</a:t>
            </a:r>
            <a:r>
              <a:rPr lang="el-GR" dirty="0"/>
              <a:t> </a:t>
            </a:r>
            <a:r>
              <a:rPr lang="el-GR" dirty="0" smtClean="0"/>
              <a:t>(6 </a:t>
            </a:r>
            <a:r>
              <a:rPr lang="el-GR" dirty="0"/>
              <a:t>από 6)</a:t>
            </a:r>
          </a:p>
        </p:txBody>
      </p:sp>
      <p:pic>
        <p:nvPicPr>
          <p:cNvPr id="8" name="Picture 4" descr="Εικόνα, Mac Os X Lion. "/>
          <p:cNvPicPr>
            <a:picLocks noChangeAspect="1" noChangeArrowheads="1"/>
          </p:cNvPicPr>
          <p:nvPr/>
        </p:nvPicPr>
        <p:blipFill>
          <a:blip r:embed="rId5" cstate="print"/>
          <a:srcRect/>
          <a:stretch>
            <a:fillRect/>
          </a:stretch>
        </p:blipFill>
        <p:spPr bwMode="auto">
          <a:xfrm>
            <a:off x="3615234" y="2492896"/>
            <a:ext cx="5277246" cy="3096344"/>
          </a:xfrm>
          <a:prstGeom prst="rect">
            <a:avLst/>
          </a:prstGeom>
          <a:noFill/>
        </p:spPr>
      </p:pic>
      <p:pic>
        <p:nvPicPr>
          <p:cNvPr id="7" name="Picture 2" descr="."/>
          <p:cNvPicPr>
            <a:picLocks noChangeAspect="1" noChangeArrowheads="1"/>
          </p:cNvPicPr>
          <p:nvPr/>
        </p:nvPicPr>
        <p:blipFill>
          <a:blip r:embed="rId6" cstate="print"/>
          <a:srcRect/>
          <a:stretch>
            <a:fillRect/>
          </a:stretch>
        </p:blipFill>
        <p:spPr bwMode="auto">
          <a:xfrm>
            <a:off x="538720" y="1844824"/>
            <a:ext cx="3889264" cy="2304256"/>
          </a:xfrm>
          <a:prstGeom prst="rect">
            <a:avLst/>
          </a:prstGeom>
          <a:noFill/>
        </p:spPr>
      </p:pic>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Λογισμικό</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35</a:t>
            </a:fld>
            <a:endParaRPr lang="el-GR" sz="1400" dirty="0"/>
          </a:p>
        </p:txBody>
      </p:sp>
    </p:spTree>
    <p:custDataLst>
      <p:tags r:id="rId1"/>
    </p:custDataLst>
    <p:extLst>
      <p:ext uri="{BB962C8B-B14F-4D97-AF65-F5344CB8AC3E}">
        <p14:creationId xmlns:p14="http://schemas.microsoft.com/office/powerpoint/2010/main" val="21550494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395537" y="8285"/>
            <a:ext cx="8291264" cy="133248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n-US" dirty="0" smtClean="0"/>
              <a:t>Solaris</a:t>
            </a:r>
            <a:r>
              <a:rPr lang="en-GB" dirty="0" smtClean="0"/>
              <a:t> </a:t>
            </a:r>
            <a:r>
              <a:rPr lang="el-GR" dirty="0" smtClean="0"/>
              <a:t>(1 από </a:t>
            </a:r>
            <a:r>
              <a:rPr lang="en-GB" dirty="0" smtClean="0"/>
              <a:t>3</a:t>
            </a:r>
            <a:r>
              <a:rPr lang="el-GR" dirty="0" smtClean="0"/>
              <a:t>)</a:t>
            </a:r>
            <a:endParaRPr lang="el-GR" dirty="0"/>
          </a:p>
        </p:txBody>
      </p:sp>
      <p:sp>
        <p:nvSpPr>
          <p:cNvPr id="6" name="TextBox 4" descr="SunOS / Solaris&#10;Το Solaris, είναι ένα λειτουργικό σύστημα βασισμένο στο UNIX και σχεδιασμένο από την εταιρία Sun Microsystems. &#10;Oracle Solaris, όπως είναι πλέον γνωστό, καθώς η Sun ανήκει στην Oracle Corporation από τον Ιανουάριο του 2010&#10;Η άδεια χρήσης του Solaris είναι κλειστή, αλλά πρόσφατα μεγάλα κομμάτια του συστήματος έχουν αλλάξει άδεια χρήσης σε ανοιχτού κώδικα (CCDL) διαμορφώνοντας το OpenSolaris. &#10;To Solaris, υποστηρίζεται στις εξής αρχιτεκτονικές: SPARC, x86 και x86-64. &#10;Το γραφικό περιβάλλον του συστήματος είναι το GNOME (Solaris 10), ενώ είναι διαθέσιμο και το CDE.&#10;"/>
          <p:cNvSpPr txBox="1">
            <a:spLocks noChangeArrowheads="1"/>
          </p:cNvSpPr>
          <p:nvPr>
            <p:custDataLst>
              <p:tags r:id="rId3"/>
            </p:custDataLst>
          </p:nvPr>
        </p:nvSpPr>
        <p:spPr bwMode="auto">
          <a:xfrm>
            <a:off x="395537" y="1268760"/>
            <a:ext cx="8291264"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b="1" dirty="0"/>
              <a:t>SunOS / </a:t>
            </a:r>
            <a:r>
              <a:rPr lang="en-US" sz="2400" b="1" dirty="0" smtClean="0"/>
              <a:t>Solaris</a:t>
            </a:r>
            <a:r>
              <a:rPr lang="el-GR" sz="2400" b="1" dirty="0" smtClean="0"/>
              <a:t>.</a:t>
            </a:r>
            <a:endParaRPr lang="en-US" sz="2400" b="1" dirty="0"/>
          </a:p>
          <a:p>
            <a:pPr marL="342900" indent="-342900">
              <a:buFont typeface="Wingdings" panose="05000000000000000000" pitchFamily="2" charset="2"/>
              <a:buChar char="§"/>
            </a:pPr>
            <a:r>
              <a:rPr lang="el-GR" sz="2400" dirty="0"/>
              <a:t>Το </a:t>
            </a:r>
            <a:r>
              <a:rPr lang="el-GR" sz="2400" dirty="0" err="1"/>
              <a:t>Solaris</a:t>
            </a:r>
            <a:r>
              <a:rPr lang="el-GR" sz="2400" dirty="0"/>
              <a:t>, είναι ένα λειτουργικό σύστημα βασισμένο στο UNIX και σχεδιασμένο από την εταιρία </a:t>
            </a:r>
            <a:r>
              <a:rPr lang="el-GR" sz="2400" dirty="0" err="1"/>
              <a:t>Sun</a:t>
            </a:r>
            <a:r>
              <a:rPr lang="el-GR" sz="2400" dirty="0"/>
              <a:t> </a:t>
            </a:r>
            <a:r>
              <a:rPr lang="el-GR" sz="2400" dirty="0" err="1"/>
              <a:t>Microsystems</a:t>
            </a:r>
            <a:r>
              <a:rPr lang="el-GR" sz="2400" dirty="0"/>
              <a:t>. </a:t>
            </a:r>
            <a:endParaRPr lang="en-US" sz="2400" dirty="0"/>
          </a:p>
          <a:p>
            <a:pPr marL="342900" indent="-342900">
              <a:buFont typeface="Wingdings" panose="05000000000000000000" pitchFamily="2" charset="2"/>
              <a:buChar char="§"/>
            </a:pPr>
            <a:r>
              <a:rPr lang="el-GR" sz="2400" dirty="0" err="1"/>
              <a:t>Oracle</a:t>
            </a:r>
            <a:r>
              <a:rPr lang="el-GR" sz="2400" dirty="0"/>
              <a:t> </a:t>
            </a:r>
            <a:r>
              <a:rPr lang="el-GR" sz="2400" dirty="0" err="1"/>
              <a:t>Solaris</a:t>
            </a:r>
            <a:r>
              <a:rPr lang="el-GR" sz="2400" dirty="0"/>
              <a:t>, όπως είναι πλέον γνωστό, καθώς η </a:t>
            </a:r>
            <a:r>
              <a:rPr lang="en-US" sz="2400" dirty="0"/>
              <a:t>Sun </a:t>
            </a:r>
            <a:r>
              <a:rPr lang="el-GR" sz="2400" dirty="0"/>
              <a:t>ανήκει στην </a:t>
            </a:r>
            <a:r>
              <a:rPr lang="el-GR" sz="2400" dirty="0" err="1"/>
              <a:t>Oracle</a:t>
            </a:r>
            <a:r>
              <a:rPr lang="el-GR" sz="2400" dirty="0"/>
              <a:t> </a:t>
            </a:r>
            <a:r>
              <a:rPr lang="el-GR" sz="2400" dirty="0" err="1"/>
              <a:t>Corporation</a:t>
            </a:r>
            <a:r>
              <a:rPr lang="el-GR" sz="2400" dirty="0"/>
              <a:t> από τον Ιανουάριο του 2010</a:t>
            </a:r>
            <a:endParaRPr lang="en-US" sz="2400" dirty="0"/>
          </a:p>
          <a:p>
            <a:pPr marL="342900" indent="-342900">
              <a:buFont typeface="Wingdings" panose="05000000000000000000" pitchFamily="2" charset="2"/>
              <a:buChar char="§"/>
            </a:pPr>
            <a:r>
              <a:rPr lang="el-GR" sz="2400" dirty="0"/>
              <a:t>Η άδεια χρήσης του </a:t>
            </a:r>
            <a:r>
              <a:rPr lang="el-GR" sz="2400" dirty="0" err="1"/>
              <a:t>Solaris</a:t>
            </a:r>
            <a:r>
              <a:rPr lang="el-GR" sz="2400" dirty="0"/>
              <a:t> είναι κλειστή, αλλά πρόσφατα μεγάλα κομμάτια του συστήματος έχουν αλλάξει άδεια χρήσης σε ανοιχτού κώδικα (CCDL) διαμορφώνοντας το </a:t>
            </a:r>
            <a:r>
              <a:rPr lang="el-GR" sz="2400" dirty="0" err="1"/>
              <a:t>OpenSolaris</a:t>
            </a:r>
            <a:r>
              <a:rPr lang="el-GR" sz="2400" dirty="0"/>
              <a:t>. </a:t>
            </a:r>
            <a:endParaRPr lang="en-US" sz="2400" dirty="0"/>
          </a:p>
          <a:p>
            <a:pPr marL="342900" indent="-342900">
              <a:buFont typeface="Wingdings" panose="05000000000000000000" pitchFamily="2" charset="2"/>
              <a:buChar char="§"/>
            </a:pPr>
            <a:r>
              <a:rPr lang="el-GR" sz="2400" dirty="0" err="1"/>
              <a:t>To</a:t>
            </a:r>
            <a:r>
              <a:rPr lang="el-GR" sz="2400" dirty="0"/>
              <a:t> </a:t>
            </a:r>
            <a:r>
              <a:rPr lang="el-GR" sz="2400" dirty="0" err="1"/>
              <a:t>Solaris</a:t>
            </a:r>
            <a:r>
              <a:rPr lang="el-GR" sz="2400" dirty="0"/>
              <a:t>, υποστηρίζεται στις εξής αρχιτεκτονικές: SPARC, x86 και x86-64. </a:t>
            </a:r>
            <a:endParaRPr lang="en-US" sz="2400" dirty="0"/>
          </a:p>
          <a:p>
            <a:pPr marL="342900" indent="-342900">
              <a:buFont typeface="Wingdings" panose="05000000000000000000" pitchFamily="2" charset="2"/>
              <a:buChar char="§"/>
            </a:pPr>
            <a:r>
              <a:rPr lang="el-GR" sz="2400" dirty="0"/>
              <a:t>Το γραφικό περιβάλλον του συστήματος είναι το GNOME (</a:t>
            </a:r>
            <a:r>
              <a:rPr lang="el-GR" sz="2400" dirty="0" err="1"/>
              <a:t>Solaris</a:t>
            </a:r>
            <a:r>
              <a:rPr lang="el-GR" sz="2400" dirty="0"/>
              <a:t> 10), ενώ είναι διαθέσιμο και το CDE</a:t>
            </a:r>
            <a:r>
              <a:rPr lang="el-GR" sz="2400" dirty="0" smtClean="0"/>
              <a:t>.</a:t>
            </a:r>
            <a:endParaRPr 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Λογισμικό</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36</a:t>
            </a:fld>
            <a:endParaRPr lang="el-GR" sz="1400" dirty="0"/>
          </a:p>
        </p:txBody>
      </p:sp>
    </p:spTree>
    <p:custDataLst>
      <p:tags r:id="rId1"/>
    </p:custDataLst>
    <p:extLst>
      <p:ext uri="{BB962C8B-B14F-4D97-AF65-F5344CB8AC3E}">
        <p14:creationId xmlns:p14="http://schemas.microsoft.com/office/powerpoint/2010/main" val="21550494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395537" y="8285"/>
            <a:ext cx="8291264" cy="1116459"/>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n-US" dirty="0"/>
              <a:t>Solaris</a:t>
            </a:r>
            <a:r>
              <a:rPr lang="en-GB" dirty="0"/>
              <a:t> </a:t>
            </a:r>
            <a:r>
              <a:rPr lang="el-GR" dirty="0" smtClean="0"/>
              <a:t>(2 </a:t>
            </a:r>
            <a:r>
              <a:rPr lang="el-GR" dirty="0"/>
              <a:t>από </a:t>
            </a:r>
            <a:r>
              <a:rPr lang="en-GB" dirty="0" smtClean="0"/>
              <a:t>3</a:t>
            </a:r>
            <a:r>
              <a:rPr lang="el-GR" dirty="0" smtClean="0"/>
              <a:t>)</a:t>
            </a:r>
            <a:endParaRPr lang="el-GR" dirty="0"/>
          </a:p>
        </p:txBody>
      </p:sp>
      <p:graphicFrame>
        <p:nvGraphicFramePr>
          <p:cNvPr id="7" name="3 - Θέση περιεχομένου" descr="Πίνακας, χαρακτηριστικά του λογισμικού solaris."/>
          <p:cNvGraphicFramePr>
            <a:graphicFrameLocks noGrp="1"/>
          </p:cNvGraphicFramePr>
          <p:nvPr>
            <p:ph sz="quarter" idx="1"/>
            <p:custDataLst>
              <p:tags r:id="rId3"/>
            </p:custDataLst>
            <p:extLst>
              <p:ext uri="{D42A27DB-BD31-4B8C-83A1-F6EECF244321}">
                <p14:modId xmlns:p14="http://schemas.microsoft.com/office/powerpoint/2010/main" val="3974432212"/>
              </p:ext>
            </p:extLst>
          </p:nvPr>
        </p:nvGraphicFramePr>
        <p:xfrm>
          <a:off x="683568" y="1052736"/>
          <a:ext cx="8003232" cy="5125321"/>
        </p:xfrm>
        <a:graphic>
          <a:graphicData uri="http://schemas.openxmlformats.org/drawingml/2006/table">
            <a:tbl>
              <a:tblPr firstRow="1"/>
              <a:tblGrid>
                <a:gridCol w="4001616"/>
                <a:gridCol w="4001616"/>
              </a:tblGrid>
              <a:tr h="250011">
                <a:tc>
                  <a:txBody>
                    <a:bodyPr/>
                    <a:lstStyle/>
                    <a:p>
                      <a:pPr algn="l" fontAlgn="t"/>
                      <a:r>
                        <a:rPr lang="en-US" sz="1400" u="none" strike="noStrike" dirty="0">
                          <a:solidFill>
                            <a:srgbClr val="0B0080"/>
                          </a:solidFill>
                          <a:hlinkClick r:id="rId6" tooltip="Software industry"/>
                        </a:rPr>
                        <a:t>Company</a:t>
                      </a:r>
                      <a:r>
                        <a:rPr lang="en-US" sz="1400" dirty="0"/>
                        <a:t> / </a:t>
                      </a:r>
                      <a:r>
                        <a:rPr lang="en-US" sz="1400" u="none" strike="noStrike" dirty="0">
                          <a:solidFill>
                            <a:srgbClr val="0B0080"/>
                          </a:solidFill>
                          <a:hlinkClick r:id="rId7" tooltip="Software developer"/>
                        </a:rPr>
                        <a:t>developer</a:t>
                      </a:r>
                      <a:endParaRPr lang="en-US" sz="1400" dirty="0"/>
                    </a:p>
                  </a:txBody>
                  <a:tcPr marL="54827" marR="54827" marT="27413" marB="27413">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1400" u="none" strike="noStrike" dirty="0">
                          <a:solidFill>
                            <a:srgbClr val="0B0080"/>
                          </a:solidFill>
                          <a:hlinkClick r:id="rId8" tooltip="Oracle Corporation"/>
                        </a:rPr>
                        <a:t>Oracle Corporation</a:t>
                      </a:r>
                      <a:endParaRPr lang="en-US" sz="1400" dirty="0"/>
                    </a:p>
                  </a:txBody>
                  <a:tcPr marL="54827" marR="54827" marT="27413" marB="27413">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50011">
                <a:tc>
                  <a:txBody>
                    <a:bodyPr/>
                    <a:lstStyle/>
                    <a:p>
                      <a:pPr algn="l" fontAlgn="t"/>
                      <a:r>
                        <a:rPr lang="en-US" sz="1400" dirty="0"/>
                        <a:t>Programmed in</a:t>
                      </a:r>
                    </a:p>
                  </a:txBody>
                  <a:tcPr marL="54827" marR="54827" marT="27413" marB="27413">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1400" u="none" strike="noStrike" dirty="0">
                          <a:solidFill>
                            <a:srgbClr val="0B0080"/>
                          </a:solidFill>
                          <a:hlinkClick r:id="rId9" tooltip="C (programming language)"/>
                        </a:rPr>
                        <a:t>C</a:t>
                      </a:r>
                      <a:endParaRPr lang="en-US" sz="1400" dirty="0"/>
                    </a:p>
                  </a:txBody>
                  <a:tcPr marL="54827" marR="54827" marT="27413" marB="27413">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50011">
                <a:tc>
                  <a:txBody>
                    <a:bodyPr/>
                    <a:lstStyle/>
                    <a:p>
                      <a:pPr algn="l" fontAlgn="t"/>
                      <a:r>
                        <a:rPr lang="en-US" sz="1400" dirty="0"/>
                        <a:t>OS family</a:t>
                      </a:r>
                    </a:p>
                  </a:txBody>
                  <a:tcPr marL="54827" marR="54827" marT="27413" marB="27413">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1400" u="none" strike="noStrike" dirty="0">
                          <a:solidFill>
                            <a:srgbClr val="0B0080"/>
                          </a:solidFill>
                          <a:hlinkClick r:id="rId10" tooltip="Unix"/>
                        </a:rPr>
                        <a:t>Unix</a:t>
                      </a:r>
                      <a:r>
                        <a:rPr lang="en-US" sz="1400" dirty="0"/>
                        <a:t> (</a:t>
                      </a:r>
                      <a:r>
                        <a:rPr lang="en-US" sz="1400" u="none" strike="noStrike" dirty="0">
                          <a:solidFill>
                            <a:srgbClr val="0B0080"/>
                          </a:solidFill>
                          <a:hlinkClick r:id="rId11" tooltip="UNIX System V"/>
                        </a:rPr>
                        <a:t>System V Release 4</a:t>
                      </a:r>
                      <a:r>
                        <a:rPr lang="en-US" sz="1400" dirty="0"/>
                        <a:t>)</a:t>
                      </a:r>
                    </a:p>
                  </a:txBody>
                  <a:tcPr marL="54827" marR="54827" marT="27413" marB="27413">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50011">
                <a:tc>
                  <a:txBody>
                    <a:bodyPr/>
                    <a:lstStyle/>
                    <a:p>
                      <a:pPr algn="l" fontAlgn="t"/>
                      <a:r>
                        <a:rPr lang="en-US" sz="1400" dirty="0"/>
                        <a:t>Working state</a:t>
                      </a:r>
                    </a:p>
                  </a:txBody>
                  <a:tcPr marL="54827" marR="54827" marT="27413" marB="27413">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1400"/>
                        <a:t>Current</a:t>
                      </a:r>
                    </a:p>
                  </a:txBody>
                  <a:tcPr marL="54827" marR="54827" marT="27413" marB="27413">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448912">
                <a:tc>
                  <a:txBody>
                    <a:bodyPr/>
                    <a:lstStyle/>
                    <a:p>
                      <a:pPr algn="l" fontAlgn="t"/>
                      <a:r>
                        <a:rPr lang="en-US" sz="1400" dirty="0"/>
                        <a:t>Source model</a:t>
                      </a:r>
                    </a:p>
                  </a:txBody>
                  <a:tcPr marL="54827" marR="54827" marT="27413" marB="27413">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1400" dirty="0"/>
                        <a:t>Mixed </a:t>
                      </a:r>
                      <a:r>
                        <a:rPr lang="en-US" sz="1400" u="none" strike="noStrike" dirty="0">
                          <a:solidFill>
                            <a:srgbClr val="0B0080"/>
                          </a:solidFill>
                          <a:hlinkClick r:id="rId12" tooltip="Open source software"/>
                        </a:rPr>
                        <a:t>open source</a:t>
                      </a:r>
                      <a:r>
                        <a:rPr lang="en-US" sz="1400" dirty="0"/>
                        <a:t> /</a:t>
                      </a:r>
                      <a:r>
                        <a:rPr lang="en-US" sz="1400" u="none" strike="noStrike" dirty="0">
                          <a:solidFill>
                            <a:srgbClr val="0B0080"/>
                          </a:solidFill>
                          <a:hlinkClick r:id="rId13" tooltip="Proprietary software"/>
                        </a:rPr>
                        <a:t>closed source</a:t>
                      </a:r>
                      <a:endParaRPr lang="en-US" sz="1400" dirty="0"/>
                    </a:p>
                  </a:txBody>
                  <a:tcPr marL="54827" marR="54827" marT="27413" marB="27413">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50011">
                <a:tc>
                  <a:txBody>
                    <a:bodyPr/>
                    <a:lstStyle/>
                    <a:p>
                      <a:pPr algn="l" fontAlgn="t"/>
                      <a:r>
                        <a:rPr lang="en-US" sz="1400" dirty="0"/>
                        <a:t>Initial release</a:t>
                      </a:r>
                    </a:p>
                  </a:txBody>
                  <a:tcPr marL="54827" marR="54827" marT="27413" marB="27413">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1400"/>
                        <a:t>June 1992</a:t>
                      </a:r>
                    </a:p>
                  </a:txBody>
                  <a:tcPr marL="54827" marR="54827" marT="27413" marB="27413">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448912">
                <a:tc>
                  <a:txBody>
                    <a:bodyPr/>
                    <a:lstStyle/>
                    <a:p>
                      <a:pPr algn="l" fontAlgn="t"/>
                      <a:r>
                        <a:rPr lang="en-US" sz="1400" u="none" strike="noStrike" dirty="0">
                          <a:solidFill>
                            <a:srgbClr val="0B0080"/>
                          </a:solidFill>
                          <a:hlinkClick r:id="rId14" tooltip="Software release life cycle"/>
                        </a:rPr>
                        <a:t>Latest stable release</a:t>
                      </a:r>
                      <a:endParaRPr lang="en-US" sz="1400" dirty="0"/>
                    </a:p>
                  </a:txBody>
                  <a:tcPr marL="54827" marR="54827" marT="27413" marB="27413">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1400" dirty="0"/>
                        <a:t>11.1</a:t>
                      </a:r>
                      <a:r>
                        <a:rPr lang="en-US" sz="1400" b="0" i="0" u="none" strike="noStrike" baseline="30000" dirty="0">
                          <a:solidFill>
                            <a:srgbClr val="0B0080"/>
                          </a:solidFill>
                          <a:hlinkClick r:id="rId15"/>
                        </a:rPr>
                        <a:t>[1]</a:t>
                      </a:r>
                      <a:r>
                        <a:rPr lang="en-US" sz="1400" dirty="0"/>
                        <a:t> / October 26, 2012; 12 months ago</a:t>
                      </a:r>
                    </a:p>
                  </a:txBody>
                  <a:tcPr marL="54827" marR="54827" marT="27413" marB="27413">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50011">
                <a:tc>
                  <a:txBody>
                    <a:bodyPr/>
                    <a:lstStyle/>
                    <a:p>
                      <a:pPr algn="l" fontAlgn="t"/>
                      <a:r>
                        <a:rPr lang="en-US" sz="1400" dirty="0"/>
                        <a:t>Marketing target</a:t>
                      </a:r>
                    </a:p>
                  </a:txBody>
                  <a:tcPr marL="54827" marR="54827" marT="27413" marB="27413">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1400" u="none" strike="noStrike" dirty="0">
                          <a:solidFill>
                            <a:srgbClr val="0B0080"/>
                          </a:solidFill>
                          <a:hlinkClick r:id="rId16" tooltip="Computer workstation"/>
                        </a:rPr>
                        <a:t>Workstation</a:t>
                      </a:r>
                      <a:r>
                        <a:rPr lang="en-US" sz="1400" dirty="0"/>
                        <a:t>, </a:t>
                      </a:r>
                      <a:r>
                        <a:rPr lang="en-US" sz="1400" u="none" strike="noStrike" dirty="0">
                          <a:solidFill>
                            <a:srgbClr val="0B0080"/>
                          </a:solidFill>
                          <a:hlinkClick r:id="rId17" tooltip="Server (computing)"/>
                        </a:rPr>
                        <a:t>Server</a:t>
                      </a:r>
                      <a:endParaRPr lang="en-US" sz="1400" dirty="0"/>
                    </a:p>
                  </a:txBody>
                  <a:tcPr marL="54827" marR="54827" marT="27413" marB="27413">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50011">
                <a:tc>
                  <a:txBody>
                    <a:bodyPr/>
                    <a:lstStyle/>
                    <a:p>
                      <a:pPr algn="l" fontAlgn="t"/>
                      <a:r>
                        <a:rPr lang="en-US" sz="1400" dirty="0"/>
                        <a:t>Available </a:t>
                      </a:r>
                      <a:r>
                        <a:rPr lang="en-US" sz="1400" u="none" strike="noStrike" dirty="0">
                          <a:solidFill>
                            <a:srgbClr val="0B0080"/>
                          </a:solidFill>
                          <a:hlinkClick r:id="rId18" tooltip="Natural language"/>
                        </a:rPr>
                        <a:t>language</a:t>
                      </a:r>
                      <a:r>
                        <a:rPr lang="en-US" sz="1400" dirty="0"/>
                        <a:t>(s)</a:t>
                      </a:r>
                    </a:p>
                  </a:txBody>
                  <a:tcPr marL="54827" marR="54827" marT="27413" marB="27413">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1400" u="none" strike="noStrike" dirty="0">
                          <a:solidFill>
                            <a:srgbClr val="0B0080"/>
                          </a:solidFill>
                          <a:hlinkClick r:id="rId19" tooltip="English language"/>
                        </a:rPr>
                        <a:t>English</a:t>
                      </a:r>
                      <a:endParaRPr lang="en-US" sz="1400" dirty="0"/>
                    </a:p>
                  </a:txBody>
                  <a:tcPr marL="54827" marR="54827" marT="27413" marB="27413">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448912">
                <a:tc>
                  <a:txBody>
                    <a:bodyPr/>
                    <a:lstStyle/>
                    <a:p>
                      <a:pPr algn="l" fontAlgn="t"/>
                      <a:r>
                        <a:rPr lang="en-US" sz="1400" dirty="0" err="1"/>
                        <a:t>Available</a:t>
                      </a:r>
                      <a:r>
                        <a:rPr lang="en-US" sz="1400" u="none" strike="noStrike" dirty="0" err="1">
                          <a:solidFill>
                            <a:srgbClr val="0B0080"/>
                          </a:solidFill>
                          <a:hlinkClick r:id="rId20" tooltip="Programming languages"/>
                        </a:rPr>
                        <a:t>programming</a:t>
                      </a:r>
                      <a:r>
                        <a:rPr lang="en-US" sz="1400" u="none" strike="noStrike" dirty="0">
                          <a:solidFill>
                            <a:srgbClr val="0B0080"/>
                          </a:solidFill>
                          <a:hlinkClick r:id="rId20" tooltip="Programming languages"/>
                        </a:rPr>
                        <a:t> languages</a:t>
                      </a:r>
                      <a:r>
                        <a:rPr lang="en-US" sz="1400" dirty="0"/>
                        <a:t>(s)</a:t>
                      </a:r>
                    </a:p>
                  </a:txBody>
                  <a:tcPr marL="54827" marR="54827" marT="27413" marB="27413">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1400" u="none" strike="noStrike" dirty="0">
                          <a:solidFill>
                            <a:srgbClr val="0B0080"/>
                          </a:solidFill>
                          <a:hlinkClick r:id="rId9" tooltip="C (programming language)"/>
                        </a:rPr>
                        <a:t>C</a:t>
                      </a:r>
                      <a:endParaRPr lang="en-US" sz="1400" dirty="0"/>
                    </a:p>
                  </a:txBody>
                  <a:tcPr marL="54827" marR="54827" marT="27413" marB="27413">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647813">
                <a:tc>
                  <a:txBody>
                    <a:bodyPr/>
                    <a:lstStyle/>
                    <a:p>
                      <a:pPr algn="l" fontAlgn="t"/>
                      <a:r>
                        <a:rPr lang="en-US" sz="1400" dirty="0"/>
                        <a:t>Supported platforms</a:t>
                      </a:r>
                    </a:p>
                  </a:txBody>
                  <a:tcPr marL="54827" marR="54827" marT="27413" marB="27413">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1400" u="none" strike="noStrike" dirty="0">
                          <a:solidFill>
                            <a:srgbClr val="0B0080"/>
                          </a:solidFill>
                          <a:hlinkClick r:id="rId21" tooltip="SPARC"/>
                        </a:rPr>
                        <a:t>SPARC</a:t>
                      </a:r>
                      <a:r>
                        <a:rPr lang="en-US" sz="1400" dirty="0"/>
                        <a:t>, </a:t>
                      </a:r>
                      <a:r>
                        <a:rPr lang="en-US" sz="1400" u="none" strike="noStrike" dirty="0">
                          <a:solidFill>
                            <a:srgbClr val="0B0080"/>
                          </a:solidFill>
                          <a:hlinkClick r:id="rId22" tooltip="IA-32"/>
                        </a:rPr>
                        <a:t>IA-32</a:t>
                      </a:r>
                      <a:r>
                        <a:rPr lang="en-US" sz="1400" dirty="0"/>
                        <a:t>, </a:t>
                      </a:r>
                      <a:r>
                        <a:rPr lang="en-US" sz="1400" u="none" strike="noStrike" dirty="0">
                          <a:solidFill>
                            <a:srgbClr val="0B0080"/>
                          </a:solidFill>
                          <a:hlinkClick r:id="rId23" tooltip="X86-64"/>
                        </a:rPr>
                        <a:t>x86-64</a:t>
                      </a:r>
                      <a:r>
                        <a:rPr lang="en-US" sz="1400" dirty="0"/>
                        <a:t>,</a:t>
                      </a:r>
                      <a:r>
                        <a:rPr lang="en-US" sz="1400" u="none" strike="noStrike" dirty="0">
                          <a:solidFill>
                            <a:srgbClr val="0B0080"/>
                          </a:solidFill>
                          <a:hlinkClick r:id="rId24" tooltip="PowerPC"/>
                        </a:rPr>
                        <a:t>PowerPC</a:t>
                      </a:r>
                      <a:r>
                        <a:rPr lang="en-US" sz="1400" dirty="0"/>
                        <a:t> (Solaris 2.5.1 only)</a:t>
                      </a:r>
                    </a:p>
                  </a:txBody>
                  <a:tcPr marL="54827" marR="54827" marT="27413" marB="27413">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50011">
                <a:tc>
                  <a:txBody>
                    <a:bodyPr/>
                    <a:lstStyle/>
                    <a:p>
                      <a:pPr algn="l" fontAlgn="t"/>
                      <a:r>
                        <a:rPr lang="en-US" sz="1400" u="none" strike="noStrike" dirty="0">
                          <a:solidFill>
                            <a:srgbClr val="0B0080"/>
                          </a:solidFill>
                          <a:hlinkClick r:id="rId25" tooltip="Kernel (computing)"/>
                        </a:rPr>
                        <a:t>Kernel</a:t>
                      </a:r>
                      <a:r>
                        <a:rPr lang="en-US" sz="1400" dirty="0"/>
                        <a:t> type</a:t>
                      </a:r>
                    </a:p>
                  </a:txBody>
                  <a:tcPr marL="54827" marR="54827" marT="27413" marB="27413">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1400" u="none" strike="noStrike" dirty="0">
                          <a:solidFill>
                            <a:srgbClr val="0B0080"/>
                          </a:solidFill>
                          <a:hlinkClick r:id="rId26" tooltip="Monolithic kernel"/>
                        </a:rPr>
                        <a:t>Monolithic</a:t>
                      </a:r>
                      <a:endParaRPr lang="en-US" sz="1400" dirty="0"/>
                    </a:p>
                  </a:txBody>
                  <a:tcPr marL="54827" marR="54827" marT="27413" marB="27413">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448912">
                <a:tc>
                  <a:txBody>
                    <a:bodyPr/>
                    <a:lstStyle/>
                    <a:p>
                      <a:pPr algn="l" fontAlgn="t"/>
                      <a:r>
                        <a:rPr lang="en-US" sz="1400" dirty="0"/>
                        <a:t>Default </a:t>
                      </a:r>
                      <a:r>
                        <a:rPr lang="en-US" sz="1400" u="none" strike="noStrike" dirty="0">
                          <a:solidFill>
                            <a:srgbClr val="0B0080"/>
                          </a:solidFill>
                          <a:hlinkClick r:id="rId27" tooltip="User interface"/>
                        </a:rPr>
                        <a:t>user interface</a:t>
                      </a:r>
                      <a:endParaRPr lang="en-US" sz="1400" dirty="0"/>
                    </a:p>
                  </a:txBody>
                  <a:tcPr marL="54827" marR="54827" marT="27413" marB="27413">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1400" u="none" strike="noStrike" dirty="0">
                          <a:solidFill>
                            <a:srgbClr val="0B0080"/>
                          </a:solidFill>
                          <a:hlinkClick r:id="rId28" tooltip="Java Desktop System"/>
                        </a:rPr>
                        <a:t>Java Desktop System</a:t>
                      </a:r>
                      <a:r>
                        <a:rPr lang="en-US" sz="1400" dirty="0"/>
                        <a:t> </a:t>
                      </a:r>
                      <a:r>
                        <a:rPr lang="en-US" sz="1400" dirty="0" err="1"/>
                        <a:t>or</a:t>
                      </a:r>
                      <a:r>
                        <a:rPr lang="en-US" sz="1400" u="none" strike="noStrike" dirty="0" err="1">
                          <a:solidFill>
                            <a:srgbClr val="0B0080"/>
                          </a:solidFill>
                          <a:hlinkClick r:id="rId29" tooltip="Common Desktop Environment"/>
                        </a:rPr>
                        <a:t>CDE</a:t>
                      </a:r>
                      <a:r>
                        <a:rPr lang="en-US" sz="1400" dirty="0"/>
                        <a:t> or </a:t>
                      </a:r>
                      <a:r>
                        <a:rPr lang="en-US" sz="1400" u="none" strike="noStrike" dirty="0">
                          <a:solidFill>
                            <a:srgbClr val="0B0080"/>
                          </a:solidFill>
                          <a:hlinkClick r:id="rId30" tooltip="GNOME"/>
                        </a:rPr>
                        <a:t>GNOME</a:t>
                      </a:r>
                      <a:endParaRPr lang="en-US" sz="1400" dirty="0"/>
                    </a:p>
                  </a:txBody>
                  <a:tcPr marL="54827" marR="54827" marT="27413" marB="27413">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50011">
                <a:tc>
                  <a:txBody>
                    <a:bodyPr/>
                    <a:lstStyle/>
                    <a:p>
                      <a:pPr algn="l" fontAlgn="t"/>
                      <a:r>
                        <a:rPr lang="en-US" sz="1400" u="none" strike="noStrike" dirty="0">
                          <a:solidFill>
                            <a:srgbClr val="0B0080"/>
                          </a:solidFill>
                          <a:hlinkClick r:id="rId31" tooltip="Software license"/>
                        </a:rPr>
                        <a:t>License</a:t>
                      </a:r>
                      <a:endParaRPr lang="en-US" sz="1400" dirty="0"/>
                    </a:p>
                  </a:txBody>
                  <a:tcPr marL="54827" marR="54827" marT="27413" marB="27413">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1400" dirty="0"/>
                        <a:t>Various</a:t>
                      </a:r>
                    </a:p>
                  </a:txBody>
                  <a:tcPr marL="54827" marR="54827" marT="27413" marB="27413">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50011">
                <a:tc>
                  <a:txBody>
                    <a:bodyPr/>
                    <a:lstStyle/>
                    <a:p>
                      <a:pPr algn="l" fontAlgn="t"/>
                      <a:r>
                        <a:rPr lang="en-US" sz="1400"/>
                        <a:t>Official website</a:t>
                      </a:r>
                    </a:p>
                  </a:txBody>
                  <a:tcPr marL="54827" marR="54827" marT="27413" marB="27413">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1400" u="none" strike="noStrike" dirty="0">
                          <a:solidFill>
                            <a:srgbClr val="663366"/>
                          </a:solidFill>
                          <a:hlinkClick r:id="rId32"/>
                        </a:rPr>
                        <a:t>Oracle Solaris</a:t>
                      </a:r>
                      <a:endParaRPr lang="en-US" sz="1400" dirty="0"/>
                    </a:p>
                  </a:txBody>
                  <a:tcPr marL="54827" marR="54827" marT="27413" marB="27413">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bl>
          </a:graphicData>
        </a:graphic>
      </p:graphicFrame>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Λογισμικό</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37</a:t>
            </a:fld>
            <a:endParaRPr lang="el-GR" sz="1400" dirty="0"/>
          </a:p>
        </p:txBody>
      </p:sp>
    </p:spTree>
    <p:custDataLst>
      <p:tags r:id="rId1"/>
    </p:custDataLst>
    <p:extLst>
      <p:ext uri="{BB962C8B-B14F-4D97-AF65-F5344CB8AC3E}">
        <p14:creationId xmlns:p14="http://schemas.microsoft.com/office/powerpoint/2010/main" val="21550494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395537" y="8285"/>
            <a:ext cx="8291264" cy="118846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n-US" dirty="0"/>
              <a:t>Solaris</a:t>
            </a:r>
            <a:r>
              <a:rPr lang="en-GB" dirty="0"/>
              <a:t> </a:t>
            </a:r>
            <a:r>
              <a:rPr lang="el-GR" dirty="0" smtClean="0"/>
              <a:t>(</a:t>
            </a:r>
            <a:r>
              <a:rPr lang="en-GB" dirty="0" smtClean="0"/>
              <a:t>3</a:t>
            </a:r>
            <a:r>
              <a:rPr lang="el-GR" dirty="0" smtClean="0"/>
              <a:t> </a:t>
            </a:r>
            <a:r>
              <a:rPr lang="el-GR" dirty="0"/>
              <a:t>από </a:t>
            </a:r>
            <a:r>
              <a:rPr lang="en-GB" dirty="0"/>
              <a:t>3</a:t>
            </a:r>
            <a:r>
              <a:rPr lang="el-GR" dirty="0"/>
              <a:t>)</a:t>
            </a:r>
          </a:p>
        </p:txBody>
      </p:sp>
      <p:pic>
        <p:nvPicPr>
          <p:cNvPr id="7" name="Picture 2" descr="Εικόνα 1, Solaris desktop."/>
          <p:cNvPicPr>
            <a:picLocks noChangeAspect="1" noChangeArrowheads="1"/>
          </p:cNvPicPr>
          <p:nvPr/>
        </p:nvPicPr>
        <p:blipFill>
          <a:blip r:embed="rId5" cstate="print"/>
          <a:srcRect/>
          <a:stretch>
            <a:fillRect/>
          </a:stretch>
        </p:blipFill>
        <p:spPr bwMode="auto">
          <a:xfrm>
            <a:off x="560071" y="1124744"/>
            <a:ext cx="4083937" cy="2592288"/>
          </a:xfrm>
          <a:prstGeom prst="rect">
            <a:avLst/>
          </a:prstGeom>
          <a:noFill/>
        </p:spPr>
      </p:pic>
      <p:pic>
        <p:nvPicPr>
          <p:cNvPr id="8" name="Picture 4" descr="Εικόνα 2, Solaris software package."/>
          <p:cNvPicPr>
            <a:picLocks noChangeAspect="1" noChangeArrowheads="1"/>
          </p:cNvPicPr>
          <p:nvPr/>
        </p:nvPicPr>
        <p:blipFill>
          <a:blip r:embed="rId6" cstate="print"/>
          <a:srcRect/>
          <a:stretch>
            <a:fillRect/>
          </a:stretch>
        </p:blipFill>
        <p:spPr bwMode="auto">
          <a:xfrm>
            <a:off x="4535488" y="1074981"/>
            <a:ext cx="4248472" cy="3074099"/>
          </a:xfrm>
          <a:prstGeom prst="rect">
            <a:avLst/>
          </a:prstGeom>
          <a:noFill/>
        </p:spPr>
      </p:pic>
      <p:pic>
        <p:nvPicPr>
          <p:cNvPr id="10" name="Picture 6" descr="Εικόνα 3, logo Sun Microsystems."/>
          <p:cNvPicPr>
            <a:picLocks noChangeAspect="1" noChangeArrowheads="1"/>
          </p:cNvPicPr>
          <p:nvPr/>
        </p:nvPicPr>
        <p:blipFill>
          <a:blip r:embed="rId7" cstate="print"/>
          <a:srcRect/>
          <a:stretch>
            <a:fillRect/>
          </a:stretch>
        </p:blipFill>
        <p:spPr bwMode="auto">
          <a:xfrm>
            <a:off x="971600" y="3780751"/>
            <a:ext cx="2448272" cy="2888609"/>
          </a:xfrm>
          <a:prstGeom prst="rect">
            <a:avLst/>
          </a:prstGeom>
          <a:noFill/>
        </p:spPr>
      </p:pic>
      <p:pic>
        <p:nvPicPr>
          <p:cNvPr id="12" name="Picture 8" descr="Εικόνα 4, logo Solaris."/>
          <p:cNvPicPr>
            <a:picLocks noChangeAspect="1" noChangeArrowheads="1"/>
          </p:cNvPicPr>
          <p:nvPr/>
        </p:nvPicPr>
        <p:blipFill>
          <a:blip r:embed="rId8" cstate="print"/>
          <a:srcRect/>
          <a:stretch>
            <a:fillRect/>
          </a:stretch>
        </p:blipFill>
        <p:spPr bwMode="auto">
          <a:xfrm>
            <a:off x="5417393" y="4509120"/>
            <a:ext cx="2466975" cy="1219201"/>
          </a:xfrm>
          <a:prstGeom prst="rect">
            <a:avLst/>
          </a:prstGeom>
          <a:noFill/>
        </p:spPr>
      </p:pic>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Λογισμικό</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38</a:t>
            </a:fld>
            <a:endParaRPr lang="el-GR" sz="1400" dirty="0"/>
          </a:p>
        </p:txBody>
      </p:sp>
    </p:spTree>
    <p:custDataLst>
      <p:tags r:id="rId1"/>
    </p:custDataLst>
    <p:extLst>
      <p:ext uri="{BB962C8B-B14F-4D97-AF65-F5344CB8AC3E}">
        <p14:creationId xmlns:p14="http://schemas.microsoft.com/office/powerpoint/2010/main" val="21550494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7" y="8285"/>
            <a:ext cx="8291264" cy="133248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Λειτουργικά Συστήματα </a:t>
            </a:r>
            <a:r>
              <a:rPr lang="el-GR" dirty="0" smtClean="0"/>
              <a:t>Κινητών</a:t>
            </a:r>
            <a:br>
              <a:rPr lang="el-GR" dirty="0" smtClean="0"/>
            </a:br>
            <a:r>
              <a:rPr lang="el-GR" dirty="0" smtClean="0"/>
              <a:t>(1 από 9)</a:t>
            </a:r>
            <a:endParaRPr lang="el-GR" dirty="0"/>
          </a:p>
        </p:txBody>
      </p:sp>
      <p:sp>
        <p:nvSpPr>
          <p:cNvPr id="6" name="TextBox 4" descr="Android:&#10;Είναι ένα λειτουργικό σύστημα για smartphones, &#10;Στηρίζεται στο λειτουργικό Linux, &#10;Είναι πλατφόρμα ανάπτυξης εφαρμογών που δημιουργήθηκε από τη Google, &#10;Η πλατφόρμα Android είναι ανοιχτού κώδικα, &#10;Κάθε κατασκευαστής κινητών μπορεί να χρησιμοποιήσει το λειτουργικό Android και τα προγράμματα που γράφονται για αυτή την πλατφόρμα τρέχουν ανεξάρτητα από τον κατασκευαστή.&#10;&#10;"/>
          <p:cNvSpPr txBox="1">
            <a:spLocks noChangeArrowheads="1"/>
          </p:cNvSpPr>
          <p:nvPr/>
        </p:nvSpPr>
        <p:spPr bwMode="auto">
          <a:xfrm>
            <a:off x="395537" y="1700808"/>
            <a:ext cx="8291264"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l-GR" sz="2400" dirty="0" err="1" smtClean="0"/>
              <a:t>Android</a:t>
            </a:r>
            <a:r>
              <a:rPr lang="el-GR" sz="2400" dirty="0" smtClean="0"/>
              <a:t>:</a:t>
            </a:r>
          </a:p>
          <a:p>
            <a:pPr marL="342900" indent="-342900">
              <a:buFont typeface="Wingdings" panose="05000000000000000000" pitchFamily="2" charset="2"/>
              <a:buChar char="§"/>
            </a:pPr>
            <a:r>
              <a:rPr lang="el-GR" sz="2400" dirty="0"/>
              <a:t>Είναι ένα λειτουργικό σύστημα για </a:t>
            </a:r>
            <a:r>
              <a:rPr lang="el-GR" sz="2400" dirty="0" err="1" smtClean="0"/>
              <a:t>smartphones</a:t>
            </a:r>
            <a:r>
              <a:rPr lang="el-GR" sz="2400" dirty="0" smtClean="0"/>
              <a:t>,</a:t>
            </a:r>
            <a:r>
              <a:rPr lang="el-GR" sz="2400" dirty="0"/>
              <a:t> </a:t>
            </a:r>
            <a:endParaRPr lang="en-US" sz="2400" dirty="0"/>
          </a:p>
          <a:p>
            <a:pPr marL="342900" indent="-342900">
              <a:buFont typeface="Wingdings" panose="05000000000000000000" pitchFamily="2" charset="2"/>
              <a:buChar char="§"/>
            </a:pPr>
            <a:r>
              <a:rPr lang="el-GR" sz="2400" dirty="0"/>
              <a:t>Στηρίζεται στο λειτουργικό </a:t>
            </a:r>
            <a:r>
              <a:rPr lang="el-GR" sz="2400" dirty="0" err="1" smtClean="0"/>
              <a:t>Linux</a:t>
            </a:r>
            <a:r>
              <a:rPr lang="el-GR" sz="2400" dirty="0" smtClean="0"/>
              <a:t>,</a:t>
            </a:r>
            <a:r>
              <a:rPr lang="el-GR" sz="2400" dirty="0"/>
              <a:t> </a:t>
            </a:r>
            <a:endParaRPr lang="en-US" sz="2400" dirty="0"/>
          </a:p>
          <a:p>
            <a:pPr marL="342900" indent="-342900">
              <a:buFont typeface="Wingdings" panose="05000000000000000000" pitchFamily="2" charset="2"/>
              <a:buChar char="§"/>
            </a:pPr>
            <a:r>
              <a:rPr lang="el-GR" sz="2400" dirty="0"/>
              <a:t>Είναι πλατφόρμα ανάπτυξης εφαρμογών που δημιουργήθηκε από τη </a:t>
            </a:r>
            <a:r>
              <a:rPr lang="el-GR" sz="2400" dirty="0" err="1" smtClean="0"/>
              <a:t>Google</a:t>
            </a:r>
            <a:r>
              <a:rPr lang="el-GR" sz="2400" dirty="0" smtClean="0"/>
              <a:t>, </a:t>
            </a:r>
            <a:endParaRPr lang="el-GR" sz="2400" dirty="0"/>
          </a:p>
          <a:p>
            <a:pPr marL="342900" indent="-342900">
              <a:buFont typeface="Wingdings" panose="05000000000000000000" pitchFamily="2" charset="2"/>
              <a:buChar char="§"/>
            </a:pPr>
            <a:r>
              <a:rPr lang="el-GR" sz="2400" dirty="0"/>
              <a:t>Η πλατφόρμα </a:t>
            </a:r>
            <a:r>
              <a:rPr lang="el-GR" sz="2400" dirty="0" err="1"/>
              <a:t>Android</a:t>
            </a:r>
            <a:r>
              <a:rPr lang="el-GR" sz="2400" dirty="0"/>
              <a:t> είναι </a:t>
            </a:r>
            <a:r>
              <a:rPr lang="el-GR" sz="2400" u="sng" dirty="0"/>
              <a:t>ανοιχτού </a:t>
            </a:r>
            <a:r>
              <a:rPr lang="el-GR" sz="2400" u="sng" dirty="0" smtClean="0"/>
              <a:t>κώδικα,</a:t>
            </a:r>
            <a:r>
              <a:rPr lang="el-GR" sz="2400" dirty="0"/>
              <a:t> </a:t>
            </a:r>
          </a:p>
          <a:p>
            <a:pPr marL="342900" indent="-342900">
              <a:buFont typeface="Wingdings" panose="05000000000000000000" pitchFamily="2" charset="2"/>
              <a:buChar char="§"/>
            </a:pPr>
            <a:r>
              <a:rPr lang="el-GR" sz="2400" dirty="0"/>
              <a:t>Κάθε κατασκευαστής κινητών μπορεί να χρησιμοποιήσει το λειτουργικό </a:t>
            </a:r>
            <a:r>
              <a:rPr lang="el-GR" sz="2400" dirty="0" err="1"/>
              <a:t>Android</a:t>
            </a:r>
            <a:r>
              <a:rPr lang="el-GR" sz="2400" dirty="0"/>
              <a:t> και τα προγράμματα που γράφονται για αυτή την πλατφόρμα τρέχουν ανεξάρτητα από τον κατασκευαστή.</a:t>
            </a:r>
          </a:p>
          <a:p>
            <a:pPr marL="342900" indent="-342900">
              <a:buFont typeface="Wingdings" panose="05000000000000000000" pitchFamily="2" charset="2"/>
              <a:buChar char="§"/>
            </a:pPr>
            <a:endParaRPr 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Λογισμικό</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39</a:t>
            </a:fld>
            <a:endParaRPr lang="el-GR" sz="1400" dirty="0"/>
          </a:p>
        </p:txBody>
      </p:sp>
    </p:spTree>
    <p:custDataLst>
      <p:tags r:id="rId1"/>
    </p:custDataLst>
    <p:extLst>
      <p:ext uri="{BB962C8B-B14F-4D97-AF65-F5344CB8AC3E}">
        <p14:creationId xmlns:p14="http://schemas.microsoft.com/office/powerpoint/2010/main" val="21550494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1833611"/>
            <a:ext cx="8229600" cy="4525963"/>
          </a:xfrm>
        </p:spPr>
        <p:txBody>
          <a:bodyPr>
            <a:normAutofit/>
          </a:bodyPr>
          <a:lstStyle/>
          <a:p>
            <a:r>
              <a:rPr lang="el-GR" sz="2800" dirty="0"/>
              <a:t>Σκοπός της διάλεξης είναι να κατανοήσει ο σπουδαστής τι είναι λογισμικό και ειδικότερα λειτουργικό σύστημα, πως λειτούργει, ποια είναι η σημασία του στην λειτουργία του </a:t>
            </a:r>
            <a:r>
              <a:rPr lang="el-GR" sz="2800" dirty="0" smtClean="0"/>
              <a:t>ηλεκτρονικού υπολογιστή </a:t>
            </a:r>
            <a:r>
              <a:rPr lang="el-GR" sz="2800" dirty="0"/>
              <a:t>και η γνωστοποίηση κάποιων βασικών λειτουργικών </a:t>
            </a:r>
            <a:r>
              <a:rPr lang="el-GR" sz="2800" dirty="0" smtClean="0"/>
              <a:t>συστημάτων.</a:t>
            </a:r>
            <a:endParaRPr 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Λογισμικό</a:t>
            </a:r>
            <a:endParaRPr lang="en-US" sz="1400" dirty="0"/>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7" y="8285"/>
            <a:ext cx="8291264" cy="133248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Λειτουργικά Συστήματα Κινητών</a:t>
            </a:r>
            <a:br>
              <a:rPr lang="el-GR" dirty="0"/>
            </a:br>
            <a:r>
              <a:rPr lang="el-GR" dirty="0" smtClean="0"/>
              <a:t>(2 </a:t>
            </a:r>
            <a:r>
              <a:rPr lang="el-GR" dirty="0"/>
              <a:t>από </a:t>
            </a:r>
            <a:r>
              <a:rPr lang="el-GR" dirty="0" smtClean="0"/>
              <a:t>9)</a:t>
            </a:r>
            <a:endParaRPr lang="el-GR" dirty="0"/>
          </a:p>
        </p:txBody>
      </p:sp>
      <p:sp>
        <p:nvSpPr>
          <p:cNvPr id="6" name="TextBox 4" descr="Windows Mobile:&#10;Το Windows Mobile είναι μία από τις μεγαλύτερες πλατφόρμες λειτουργίας των smartphones και μέχρι πριν λίγο καιρό η μόνη πλατφόρμα με οθόνη αφής. &#10;Το Windows Mobile έχει δύο εκδόσεις, τη Standard και την Professional. &#10;Προγράμματα που γράφονται για κάποια από τις δύο εκδόσεις δεν είναι συμβατά με την άλλη. &#10;Η μεγαλύτερη διαφορά μεταξύ των δύο εκδόσεων είναι ότι τα Windows Mobile Professional υποστηρίζουν οθόνες αφής και αναγνώριση γραφικού χαρακτήρα. &#10;"/>
          <p:cNvSpPr txBox="1">
            <a:spLocks noChangeArrowheads="1"/>
          </p:cNvSpPr>
          <p:nvPr/>
        </p:nvSpPr>
        <p:spPr bwMode="auto">
          <a:xfrm>
            <a:off x="395537" y="1629370"/>
            <a:ext cx="8291264"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l-GR" sz="2400" dirty="0"/>
              <a:t>Windows </a:t>
            </a:r>
            <a:r>
              <a:rPr lang="el-GR" sz="2400" dirty="0" err="1" smtClean="0"/>
              <a:t>Mobile</a:t>
            </a:r>
            <a:r>
              <a:rPr lang="el-GR" sz="2400" dirty="0" smtClean="0"/>
              <a:t>:</a:t>
            </a:r>
          </a:p>
          <a:p>
            <a:pPr marL="342900" indent="-342900">
              <a:buFont typeface="Wingdings" panose="05000000000000000000" pitchFamily="2" charset="2"/>
              <a:buChar char="§"/>
            </a:pPr>
            <a:r>
              <a:rPr lang="el-GR" sz="2400" dirty="0"/>
              <a:t>Το Windows </a:t>
            </a:r>
            <a:r>
              <a:rPr lang="el-GR" sz="2400" dirty="0" err="1"/>
              <a:t>Mobile</a:t>
            </a:r>
            <a:r>
              <a:rPr lang="el-GR" sz="2400" dirty="0"/>
              <a:t> είναι μία από τις μεγαλύτερες πλατφόρμες λειτουργίας των </a:t>
            </a:r>
            <a:r>
              <a:rPr lang="el-GR" sz="2400" dirty="0" err="1"/>
              <a:t>smartphones</a:t>
            </a:r>
            <a:r>
              <a:rPr lang="el-GR" sz="2400" dirty="0"/>
              <a:t> και μέχρι πριν λίγο καιρό η μόνη πλατφόρμα με οθόνη αφής. </a:t>
            </a:r>
          </a:p>
          <a:p>
            <a:pPr marL="342900" indent="-342900">
              <a:buFont typeface="Wingdings" panose="05000000000000000000" pitchFamily="2" charset="2"/>
              <a:buChar char="§"/>
            </a:pPr>
            <a:r>
              <a:rPr lang="el-GR" sz="2400" dirty="0"/>
              <a:t>Το Windows </a:t>
            </a:r>
            <a:r>
              <a:rPr lang="el-GR" sz="2400" dirty="0" err="1"/>
              <a:t>Mobile</a:t>
            </a:r>
            <a:r>
              <a:rPr lang="el-GR" sz="2400" dirty="0"/>
              <a:t> έχει δύο εκδόσεις, τη Standard και την Professional. </a:t>
            </a:r>
          </a:p>
          <a:p>
            <a:pPr marL="800100" lvl="1" indent="-342900">
              <a:buFont typeface="Arial" panose="020B0604020202020204" pitchFamily="34" charset="0"/>
              <a:buChar char="•"/>
            </a:pPr>
            <a:r>
              <a:rPr lang="el-GR" sz="2400" dirty="0"/>
              <a:t>Προγράμματα που γράφονται για κάποια από τις δύο εκδόσεις δεν είναι συμβατά με την άλλη. </a:t>
            </a:r>
          </a:p>
          <a:p>
            <a:pPr marL="800100" lvl="1" indent="-342900">
              <a:buFont typeface="Arial" panose="020B0604020202020204" pitchFamily="34" charset="0"/>
              <a:buChar char="•"/>
            </a:pPr>
            <a:r>
              <a:rPr lang="el-GR" sz="2400" dirty="0"/>
              <a:t>Η μεγαλύτερη διαφορά μεταξύ των δύο εκδόσεων είναι ότι τα Windows </a:t>
            </a:r>
            <a:r>
              <a:rPr lang="el-GR" sz="2400" dirty="0" err="1"/>
              <a:t>Mobile</a:t>
            </a:r>
            <a:r>
              <a:rPr lang="el-GR" sz="2400" dirty="0"/>
              <a:t> Professional υποστηρίζουν οθόνες αφής και αναγνώριση γραφικού χαρακτήρα. </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Λογισμικό</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40</a:t>
            </a:fld>
            <a:endParaRPr lang="el-GR" sz="1400" dirty="0"/>
          </a:p>
        </p:txBody>
      </p:sp>
    </p:spTree>
    <p:custDataLst>
      <p:tags r:id="rId1"/>
    </p:custDataLst>
    <p:extLst>
      <p:ext uri="{BB962C8B-B14F-4D97-AF65-F5344CB8AC3E}">
        <p14:creationId xmlns:p14="http://schemas.microsoft.com/office/powerpoint/2010/main" val="21550494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7" y="8285"/>
            <a:ext cx="8291264" cy="133248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Λειτουργικά Συστήματα Κινητών</a:t>
            </a:r>
            <a:br>
              <a:rPr lang="el-GR" dirty="0"/>
            </a:br>
            <a:r>
              <a:rPr lang="el-GR" dirty="0" smtClean="0"/>
              <a:t>(3 </a:t>
            </a:r>
            <a:r>
              <a:rPr lang="el-GR" dirty="0"/>
              <a:t>από </a:t>
            </a:r>
            <a:r>
              <a:rPr lang="el-GR" dirty="0" smtClean="0"/>
              <a:t>9)</a:t>
            </a:r>
            <a:endParaRPr lang="el-GR" dirty="0"/>
          </a:p>
        </p:txBody>
      </p:sp>
      <p:sp>
        <p:nvSpPr>
          <p:cNvPr id="6" name="TextBox 4" descr="Κατασκευάστηκαν από τη Microsoft, αλλά καθώς η εταιρία σταμάτησε την παραγωγή συσκευών κινητής τηλεφωνίας δίνει την άδεια σε άλλους κατασκευαστές κινητών να χρησιμοποιούν την πλατφόρμα της. &#10;Πριν την έκδοση 6, το Windows Mobile Standard edition ήταν γνωστό σαν Windows Mobile για smartphones, ενώ η Professional έκδοση ήταν γνωστή ως Windows Mobile για PocketPC.&#10;"/>
          <p:cNvSpPr txBox="1">
            <a:spLocks noChangeArrowheads="1"/>
          </p:cNvSpPr>
          <p:nvPr/>
        </p:nvSpPr>
        <p:spPr bwMode="auto">
          <a:xfrm>
            <a:off x="395537" y="2119496"/>
            <a:ext cx="829126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buFont typeface="Wingdings" panose="05000000000000000000" pitchFamily="2" charset="2"/>
              <a:buChar char="§"/>
            </a:pPr>
            <a:r>
              <a:rPr lang="el-GR" sz="2400" dirty="0"/>
              <a:t>Κατασκευάστηκαν από τη Microsoft, αλλά καθώς η εταιρία σταμάτησε την παραγωγή συσκευών κινητής τηλεφωνίας δίνει την άδεια σε άλλους κατασκευαστές κινητών να χρησιμοποιούν την πλατφόρμα της. </a:t>
            </a:r>
          </a:p>
          <a:p>
            <a:pPr marL="342900" indent="-342900">
              <a:buFont typeface="Wingdings" panose="05000000000000000000" pitchFamily="2" charset="2"/>
              <a:buChar char="§"/>
            </a:pPr>
            <a:r>
              <a:rPr lang="el-GR" sz="2400" dirty="0"/>
              <a:t>Πριν την έκδοση 6, το Windows </a:t>
            </a:r>
            <a:r>
              <a:rPr lang="el-GR" sz="2400" dirty="0" err="1"/>
              <a:t>Mobile</a:t>
            </a:r>
            <a:r>
              <a:rPr lang="el-GR" sz="2400" dirty="0"/>
              <a:t> Standard </a:t>
            </a:r>
            <a:r>
              <a:rPr lang="el-GR" sz="2400" dirty="0" err="1"/>
              <a:t>edition</a:t>
            </a:r>
            <a:r>
              <a:rPr lang="el-GR" sz="2400" dirty="0"/>
              <a:t> ήταν γνωστό σαν Windows </a:t>
            </a:r>
            <a:r>
              <a:rPr lang="el-GR" sz="2400" dirty="0" err="1"/>
              <a:t>Mobile</a:t>
            </a:r>
            <a:r>
              <a:rPr lang="el-GR" sz="2400" dirty="0"/>
              <a:t> για </a:t>
            </a:r>
            <a:r>
              <a:rPr lang="el-GR" sz="2400" dirty="0" err="1"/>
              <a:t>smartphones</a:t>
            </a:r>
            <a:r>
              <a:rPr lang="el-GR" sz="2400" dirty="0"/>
              <a:t>, ενώ η Professional έκδοση ήταν γνωστή ως Windows </a:t>
            </a:r>
            <a:r>
              <a:rPr lang="el-GR" sz="2400" dirty="0" err="1"/>
              <a:t>Mobile</a:t>
            </a:r>
            <a:r>
              <a:rPr lang="el-GR" sz="2400" dirty="0"/>
              <a:t> για </a:t>
            </a:r>
            <a:r>
              <a:rPr lang="el-GR" sz="2400" dirty="0" err="1"/>
              <a:t>PocketPC</a:t>
            </a:r>
            <a:r>
              <a:rPr lang="el-GR" sz="2400" dirty="0"/>
              <a:t>.</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Λογισμικό</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41</a:t>
            </a:fld>
            <a:endParaRPr lang="el-GR" sz="1400" dirty="0"/>
          </a:p>
        </p:txBody>
      </p:sp>
    </p:spTree>
    <p:custDataLst>
      <p:tags r:id="rId1"/>
    </p:custDataLst>
    <p:extLst>
      <p:ext uri="{BB962C8B-B14F-4D97-AF65-F5344CB8AC3E}">
        <p14:creationId xmlns:p14="http://schemas.microsoft.com/office/powerpoint/2010/main" val="21550494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7" y="8285"/>
            <a:ext cx="8291264" cy="133248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Λειτουργικά Συστήματα Κινητών</a:t>
            </a:r>
            <a:br>
              <a:rPr lang="el-GR" dirty="0"/>
            </a:br>
            <a:r>
              <a:rPr lang="el-GR" dirty="0" smtClean="0"/>
              <a:t>(4 </a:t>
            </a:r>
            <a:r>
              <a:rPr lang="el-GR" dirty="0"/>
              <a:t>από </a:t>
            </a:r>
            <a:r>
              <a:rPr lang="el-GR" dirty="0" smtClean="0"/>
              <a:t>9)</a:t>
            </a:r>
            <a:endParaRPr lang="el-GR" dirty="0"/>
          </a:p>
        </p:txBody>
      </p:sp>
      <p:sp>
        <p:nvSpPr>
          <p:cNvPr id="6" name="TextBox 4" descr="Symbian:&#10;Το Symbian OS είναι ένα λειτουργικό σύστημα σχεδιασμένο για συσκευές κινητής τηλεφωνίας. &#10;Χρησιμοποιείται σαν βάση για δύο μεγάλες πλατφόρμες για smartphoneς τις S60 και UIQ. &#10;Γενικά, εφαρμογές γραμμένες για μία από τις δύο πλατφόρμες δεν είναι συμβατές με την άλλη, αλλά καθώς χρησιμοποιούν την ίδια βάση λειτουργικού είναι εύκολο για τους κατασκευαστές εφαρμογών να μετατρέψουν την εφαρμογή από τη μία πλατφόρμα στην άλλη. &#10;Το λειτουργικό Symbian OS παρουσίασε στην έκδοση 9 μεγάλες αλλαγές που έκαναν όλες τις προηγούμενες εκδόσεις μη συμβατές χωρίς αναβάθμιση λογισμικού.&#10;"/>
          <p:cNvSpPr txBox="1">
            <a:spLocks noChangeArrowheads="1"/>
          </p:cNvSpPr>
          <p:nvPr/>
        </p:nvSpPr>
        <p:spPr bwMode="auto">
          <a:xfrm>
            <a:off x="395537" y="1340768"/>
            <a:ext cx="8291264"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l-GR" sz="2400" dirty="0" err="1" smtClean="0"/>
              <a:t>Symbian</a:t>
            </a:r>
            <a:r>
              <a:rPr lang="el-GR" sz="2400" dirty="0" smtClean="0"/>
              <a:t>:</a:t>
            </a:r>
          </a:p>
          <a:p>
            <a:pPr marL="342900" indent="-342900">
              <a:buFont typeface="Wingdings" panose="05000000000000000000" pitchFamily="2" charset="2"/>
              <a:buChar char="§"/>
            </a:pPr>
            <a:r>
              <a:rPr lang="el-GR" sz="2400" dirty="0"/>
              <a:t>Το </a:t>
            </a:r>
            <a:r>
              <a:rPr lang="el-GR" sz="2400" dirty="0" err="1"/>
              <a:t>Symbian</a:t>
            </a:r>
            <a:r>
              <a:rPr lang="el-GR" sz="2400" dirty="0"/>
              <a:t> OS είναι ένα λειτουργικό σύστημα σχεδιασμένο για συσκευές κινητής τηλεφωνίας. </a:t>
            </a:r>
          </a:p>
          <a:p>
            <a:pPr marL="342900" indent="-342900">
              <a:buFont typeface="Wingdings" panose="05000000000000000000" pitchFamily="2" charset="2"/>
              <a:buChar char="§"/>
            </a:pPr>
            <a:r>
              <a:rPr lang="el-GR" sz="2400" dirty="0"/>
              <a:t>Χρησιμοποιείται σαν βάση για δύο μεγάλες πλατφόρμες για </a:t>
            </a:r>
            <a:r>
              <a:rPr lang="el-GR" sz="2400" dirty="0" err="1"/>
              <a:t>smartphoneς</a:t>
            </a:r>
            <a:r>
              <a:rPr lang="el-GR" sz="2400" dirty="0"/>
              <a:t> τις S60 και UIQ. </a:t>
            </a:r>
          </a:p>
          <a:p>
            <a:pPr marL="342900" indent="-342900">
              <a:buFont typeface="Wingdings" panose="05000000000000000000" pitchFamily="2" charset="2"/>
              <a:buChar char="§"/>
            </a:pPr>
            <a:r>
              <a:rPr lang="el-GR" sz="2400" dirty="0"/>
              <a:t>Γενικά, εφαρμογές γραμμένες για μία από τις δύο πλατφόρμες δεν είναι συμβατές με την άλλη, αλλά καθώς χρησιμοποιούν την ίδια βάση λειτουργικού είναι εύκολο για τους κατασκευαστές εφαρμογών να μετατρέψουν την εφαρμογή από τη μία πλατφόρμα στην άλλη. </a:t>
            </a:r>
          </a:p>
          <a:p>
            <a:pPr marL="342900" indent="-342900">
              <a:buFont typeface="Wingdings" panose="05000000000000000000" pitchFamily="2" charset="2"/>
              <a:buChar char="§"/>
            </a:pPr>
            <a:r>
              <a:rPr lang="el-GR" sz="2400" dirty="0"/>
              <a:t>Το λειτουργικό </a:t>
            </a:r>
            <a:r>
              <a:rPr lang="el-GR" sz="2400" dirty="0" err="1"/>
              <a:t>Symbian</a:t>
            </a:r>
            <a:r>
              <a:rPr lang="el-GR" sz="2400" dirty="0"/>
              <a:t> OS παρουσίασε στην έκδοση 9 μεγάλες αλλαγές που έκαναν όλες τις προηγούμενες εκδόσεις μη συμβατές χωρίς αναβάθμιση λογισμικού</a:t>
            </a:r>
            <a:r>
              <a:rPr lang="el-GR" sz="2400" dirty="0" smtClean="0"/>
              <a:t>.</a:t>
            </a:r>
            <a:endParaRPr 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Λογισμικό</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42</a:t>
            </a:fld>
            <a:endParaRPr lang="el-GR" sz="1400" dirty="0"/>
          </a:p>
        </p:txBody>
      </p:sp>
    </p:spTree>
    <p:custDataLst>
      <p:tags r:id="rId1"/>
    </p:custDataLst>
    <p:extLst>
      <p:ext uri="{BB962C8B-B14F-4D97-AF65-F5344CB8AC3E}">
        <p14:creationId xmlns:p14="http://schemas.microsoft.com/office/powerpoint/2010/main" val="21550494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7" y="8285"/>
            <a:ext cx="8291264" cy="133248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Λειτουργικά Συστήματα Κινητών</a:t>
            </a:r>
            <a:br>
              <a:rPr lang="el-GR" dirty="0"/>
            </a:br>
            <a:r>
              <a:rPr lang="el-GR" dirty="0" smtClean="0"/>
              <a:t>(5 </a:t>
            </a:r>
            <a:r>
              <a:rPr lang="el-GR" dirty="0"/>
              <a:t>από </a:t>
            </a:r>
            <a:r>
              <a:rPr lang="el-GR" dirty="0" smtClean="0"/>
              <a:t>9)</a:t>
            </a:r>
            <a:endParaRPr lang="el-GR" dirty="0"/>
          </a:p>
        </p:txBody>
      </p:sp>
      <p:sp>
        <p:nvSpPr>
          <p:cNvPr id="6" name="TextBox 4" descr="S60 user interface:&#10;Το S60 (γνωστό και ως Ser : ies 60) είναι ένα από τα πιο γνωστά περιβάλλοντα λειτουργίας ενός smartphone. &#10;Αναπτύχθηκε κυρίως από τη Nokia και χρησιμοποιεί το λειτουργικό Symbian OS σαν βάση του. &#10;Η Nokia έχει πουλήσει άδειες χρήσης του S60 και σε άλλους κατασκευαστές όπως η Samsung και η LG. &#10;Το S60 έχει την ικανότητα να τρέχει τόσο εφαρμογές τρίτων όσο και κοινές Java εφαρμογές. &#10;"/>
          <p:cNvSpPr txBox="1">
            <a:spLocks noChangeArrowheads="1"/>
          </p:cNvSpPr>
          <p:nvPr/>
        </p:nvSpPr>
        <p:spPr bwMode="auto">
          <a:xfrm>
            <a:off x="395537" y="2119496"/>
            <a:ext cx="8291264"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l-GR" sz="2400" dirty="0"/>
              <a:t>S60 </a:t>
            </a:r>
            <a:r>
              <a:rPr lang="el-GR" sz="2400" dirty="0" err="1"/>
              <a:t>user</a:t>
            </a:r>
            <a:r>
              <a:rPr lang="el-GR" sz="2400" dirty="0"/>
              <a:t> </a:t>
            </a:r>
            <a:r>
              <a:rPr lang="el-GR" sz="2400" dirty="0" err="1" smtClean="0"/>
              <a:t>interface</a:t>
            </a:r>
            <a:r>
              <a:rPr lang="el-GR" sz="2400" dirty="0" smtClean="0"/>
              <a:t>:</a:t>
            </a:r>
          </a:p>
          <a:p>
            <a:pPr marL="342900" indent="-342900">
              <a:buFont typeface="Wingdings" panose="05000000000000000000" pitchFamily="2" charset="2"/>
              <a:buChar char="§"/>
            </a:pPr>
            <a:r>
              <a:rPr lang="el-GR" sz="2400" dirty="0"/>
              <a:t>Το S60 (γνωστό και ως </a:t>
            </a:r>
            <a:r>
              <a:rPr lang="el-GR" sz="2400" dirty="0" err="1"/>
              <a:t>Ser</a:t>
            </a:r>
            <a:r>
              <a:rPr lang="el-GR" sz="2400" dirty="0"/>
              <a:t> : </a:t>
            </a:r>
            <a:r>
              <a:rPr lang="el-GR" sz="2400" dirty="0" err="1"/>
              <a:t>ies</a:t>
            </a:r>
            <a:r>
              <a:rPr lang="el-GR" sz="2400" dirty="0"/>
              <a:t> 60) είναι ένα από τα πιο γνωστά περιβάλλοντα λειτουργίας ενός </a:t>
            </a:r>
            <a:r>
              <a:rPr lang="el-GR" sz="2400" dirty="0" err="1"/>
              <a:t>smartphone</a:t>
            </a:r>
            <a:r>
              <a:rPr lang="el-GR" sz="2400" dirty="0"/>
              <a:t>. </a:t>
            </a:r>
          </a:p>
          <a:p>
            <a:pPr marL="342900" indent="-342900">
              <a:buFont typeface="Wingdings" panose="05000000000000000000" pitchFamily="2" charset="2"/>
              <a:buChar char="§"/>
            </a:pPr>
            <a:r>
              <a:rPr lang="el-GR" sz="2400" dirty="0"/>
              <a:t>Αναπτύχθηκε κυρίως από τη </a:t>
            </a:r>
            <a:r>
              <a:rPr lang="el-GR" sz="2400" dirty="0" err="1"/>
              <a:t>Nokia</a:t>
            </a:r>
            <a:r>
              <a:rPr lang="el-GR" sz="2400" dirty="0"/>
              <a:t> και χρησιμοποιεί το λειτουργικό </a:t>
            </a:r>
            <a:r>
              <a:rPr lang="el-GR" sz="2400" dirty="0" err="1"/>
              <a:t>Symbian</a:t>
            </a:r>
            <a:r>
              <a:rPr lang="el-GR" sz="2400" dirty="0"/>
              <a:t> OS σαν βάση του. </a:t>
            </a:r>
          </a:p>
          <a:p>
            <a:pPr marL="342900" indent="-342900">
              <a:buFont typeface="Wingdings" panose="05000000000000000000" pitchFamily="2" charset="2"/>
              <a:buChar char="§"/>
            </a:pPr>
            <a:r>
              <a:rPr lang="el-GR" sz="2400" dirty="0"/>
              <a:t>Η </a:t>
            </a:r>
            <a:r>
              <a:rPr lang="el-GR" sz="2400" dirty="0" err="1"/>
              <a:t>Nokia</a:t>
            </a:r>
            <a:r>
              <a:rPr lang="el-GR" sz="2400" dirty="0"/>
              <a:t> έχει πουλήσει άδειες χρήσης του S60 και σε άλλους κατασκευαστές όπως η </a:t>
            </a:r>
            <a:r>
              <a:rPr lang="el-GR" sz="2400" dirty="0" err="1"/>
              <a:t>Samsung</a:t>
            </a:r>
            <a:r>
              <a:rPr lang="el-GR" sz="2400" dirty="0"/>
              <a:t> και η LG. </a:t>
            </a:r>
          </a:p>
          <a:p>
            <a:pPr marL="342900" indent="-342900">
              <a:buFont typeface="Wingdings" panose="05000000000000000000" pitchFamily="2" charset="2"/>
              <a:buChar char="§"/>
            </a:pPr>
            <a:r>
              <a:rPr lang="el-GR" sz="2400" dirty="0"/>
              <a:t>Το S60 έχει την ικανότητα να τρέχει τόσο εφαρμογές τρίτων όσο και κοινές </a:t>
            </a:r>
            <a:r>
              <a:rPr lang="el-GR" sz="2400" dirty="0" err="1"/>
              <a:t>Java</a:t>
            </a:r>
            <a:r>
              <a:rPr lang="el-GR" sz="2400" dirty="0"/>
              <a:t> εφαρμογές. </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Λογισμικό</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43</a:t>
            </a:fld>
            <a:endParaRPr lang="el-GR" sz="1400" dirty="0"/>
          </a:p>
        </p:txBody>
      </p:sp>
    </p:spTree>
    <p:custDataLst>
      <p:tags r:id="rId1"/>
    </p:custDataLst>
    <p:extLst>
      <p:ext uri="{BB962C8B-B14F-4D97-AF65-F5344CB8AC3E}">
        <p14:creationId xmlns:p14="http://schemas.microsoft.com/office/powerpoint/2010/main" val="21550494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7" y="8285"/>
            <a:ext cx="8291264" cy="133248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Λειτουργικά Συστήματα Κινητών</a:t>
            </a:r>
            <a:br>
              <a:rPr lang="el-GR" dirty="0"/>
            </a:br>
            <a:r>
              <a:rPr lang="el-GR" dirty="0" smtClean="0"/>
              <a:t>(6 </a:t>
            </a:r>
            <a:r>
              <a:rPr lang="el-GR" dirty="0"/>
              <a:t>από </a:t>
            </a:r>
            <a:r>
              <a:rPr lang="el-GR" dirty="0" smtClean="0"/>
              <a:t>9)</a:t>
            </a:r>
            <a:endParaRPr lang="el-GR" dirty="0"/>
          </a:p>
        </p:txBody>
      </p:sp>
      <p:sp>
        <p:nvSpPr>
          <p:cNvPr id="6" name="TextBox 4" descr="iOS:&#10;Το iOS (γνωστό και ως iPhone OS πριν από τον Ιούνιο 2010) είναι το λειτουργικό σύστημα της Apple.&#10;Αρχικά αναπτύχθηκε για το iPhone και παρουσιάστηκε στο Macworld Conference &amp; Expo στις 9 Ιανουαρίου του 2007. &#10;Το iOS προέρχεται από το Mac OS που χρησιμοποιεί η Apple στους υπολογιστές της και συνεπώς είναι ένα λειτουργικό σύστημα τύπου Unix. &#10;Βέβαια, από τότε έχει επεκταθεί για να υποστηρίξει και άλλες συσκευές της Apple όπως το iPod touch, iPad και Apple TV&#10;"/>
          <p:cNvSpPr txBox="1">
            <a:spLocks noChangeArrowheads="1"/>
          </p:cNvSpPr>
          <p:nvPr/>
        </p:nvSpPr>
        <p:spPr bwMode="auto">
          <a:xfrm>
            <a:off x="395537" y="1844824"/>
            <a:ext cx="829126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l-GR" sz="2400" dirty="0" err="1" smtClean="0"/>
              <a:t>iOS</a:t>
            </a:r>
            <a:r>
              <a:rPr lang="el-GR" sz="2400" dirty="0" smtClean="0"/>
              <a:t>:</a:t>
            </a:r>
          </a:p>
          <a:p>
            <a:pPr marL="342900" indent="-342900">
              <a:buFont typeface="Wingdings" panose="05000000000000000000" pitchFamily="2" charset="2"/>
              <a:buChar char="§"/>
            </a:pPr>
            <a:r>
              <a:rPr lang="el-GR" sz="2400" dirty="0"/>
              <a:t>Το </a:t>
            </a:r>
            <a:r>
              <a:rPr lang="el-GR" sz="2400" dirty="0" err="1"/>
              <a:t>iOS</a:t>
            </a:r>
            <a:r>
              <a:rPr lang="el-GR" sz="2400" dirty="0"/>
              <a:t> (γνωστό και ως </a:t>
            </a:r>
            <a:r>
              <a:rPr lang="el-GR" sz="2400" u="sng" dirty="0" err="1"/>
              <a:t>iPhone</a:t>
            </a:r>
            <a:r>
              <a:rPr lang="el-GR" sz="2400" u="sng" dirty="0"/>
              <a:t> OS</a:t>
            </a:r>
            <a:r>
              <a:rPr lang="el-GR" sz="2400" dirty="0"/>
              <a:t> πριν από τον Ιούνιο 2010) είναι το λειτουργικό σύστημα της </a:t>
            </a:r>
            <a:r>
              <a:rPr lang="el-GR" sz="2400" dirty="0" err="1"/>
              <a:t>Apple</a:t>
            </a:r>
            <a:r>
              <a:rPr lang="el-GR" sz="2400" dirty="0"/>
              <a:t>.</a:t>
            </a:r>
          </a:p>
          <a:p>
            <a:pPr marL="342900" indent="-342900">
              <a:buFont typeface="Wingdings" panose="05000000000000000000" pitchFamily="2" charset="2"/>
              <a:buChar char="§"/>
            </a:pPr>
            <a:r>
              <a:rPr lang="el-GR" sz="2400" dirty="0"/>
              <a:t>Αρχικά αναπτύχθηκε για το </a:t>
            </a:r>
            <a:r>
              <a:rPr lang="el-GR" sz="2400" dirty="0" err="1"/>
              <a:t>iPhone</a:t>
            </a:r>
            <a:r>
              <a:rPr lang="el-GR" sz="2400" dirty="0"/>
              <a:t> και παρουσιάστηκε στο </a:t>
            </a:r>
            <a:r>
              <a:rPr lang="el-GR" sz="2400" dirty="0" err="1"/>
              <a:t>Macworld</a:t>
            </a:r>
            <a:r>
              <a:rPr lang="el-GR" sz="2400" dirty="0"/>
              <a:t> </a:t>
            </a:r>
            <a:r>
              <a:rPr lang="el-GR" sz="2400" dirty="0" err="1"/>
              <a:t>Conference</a:t>
            </a:r>
            <a:r>
              <a:rPr lang="el-GR" sz="2400" dirty="0"/>
              <a:t> &amp; </a:t>
            </a:r>
            <a:r>
              <a:rPr lang="el-GR" sz="2400" dirty="0" err="1"/>
              <a:t>Expo</a:t>
            </a:r>
            <a:r>
              <a:rPr lang="el-GR" sz="2400" dirty="0"/>
              <a:t> στις 9 Ιανουαρίου του 2007. </a:t>
            </a:r>
          </a:p>
          <a:p>
            <a:pPr marL="342900" indent="-342900">
              <a:buFont typeface="Wingdings" panose="05000000000000000000" pitchFamily="2" charset="2"/>
              <a:buChar char="§"/>
            </a:pPr>
            <a:r>
              <a:rPr lang="el-GR" sz="2400" dirty="0"/>
              <a:t>Το </a:t>
            </a:r>
            <a:r>
              <a:rPr lang="el-GR" sz="2400" dirty="0" err="1"/>
              <a:t>iOS</a:t>
            </a:r>
            <a:r>
              <a:rPr lang="el-GR" sz="2400" dirty="0"/>
              <a:t> προέρχεται από το </a:t>
            </a:r>
            <a:r>
              <a:rPr lang="el-GR" sz="2400" u="sng" dirty="0" err="1"/>
              <a:t>Mac</a:t>
            </a:r>
            <a:r>
              <a:rPr lang="el-GR" sz="2400" u="sng" dirty="0"/>
              <a:t> OS</a:t>
            </a:r>
            <a:r>
              <a:rPr lang="el-GR" sz="2400" dirty="0"/>
              <a:t> που χρησιμοποιεί η </a:t>
            </a:r>
            <a:r>
              <a:rPr lang="el-GR" sz="2400" dirty="0" err="1"/>
              <a:t>Apple</a:t>
            </a:r>
            <a:r>
              <a:rPr lang="el-GR" sz="2400" dirty="0"/>
              <a:t> στους υπολογιστές της και συνεπώς είναι ένα λειτουργικό σύστημα τύπου </a:t>
            </a:r>
            <a:r>
              <a:rPr lang="el-GR" sz="2400" dirty="0" err="1"/>
              <a:t>Unix</a:t>
            </a:r>
            <a:r>
              <a:rPr lang="el-GR" sz="2400" dirty="0"/>
              <a:t>. </a:t>
            </a:r>
          </a:p>
          <a:p>
            <a:pPr marL="342900" indent="-342900">
              <a:buFont typeface="Wingdings" panose="05000000000000000000" pitchFamily="2" charset="2"/>
              <a:buChar char="§"/>
            </a:pPr>
            <a:r>
              <a:rPr lang="el-GR" sz="2400" dirty="0"/>
              <a:t>Βέβαια, από τότε έχει επεκταθεί για να υποστηρίξει και άλλες συσκευές της </a:t>
            </a:r>
            <a:r>
              <a:rPr lang="el-GR" sz="2400" dirty="0" err="1"/>
              <a:t>Apple</a:t>
            </a:r>
            <a:r>
              <a:rPr lang="el-GR" sz="2400" dirty="0"/>
              <a:t> όπως το </a:t>
            </a:r>
            <a:r>
              <a:rPr lang="el-GR" sz="2400" u="sng" dirty="0" err="1"/>
              <a:t>iPod</a:t>
            </a:r>
            <a:r>
              <a:rPr lang="el-GR" sz="2400" u="sng" dirty="0"/>
              <a:t> </a:t>
            </a:r>
            <a:r>
              <a:rPr lang="el-GR" sz="2400" u="sng" dirty="0" err="1"/>
              <a:t>touch</a:t>
            </a:r>
            <a:r>
              <a:rPr lang="el-GR" sz="2400" dirty="0"/>
              <a:t>, </a:t>
            </a:r>
            <a:r>
              <a:rPr lang="el-GR" sz="2400" u="sng" dirty="0" err="1"/>
              <a:t>iPad</a:t>
            </a:r>
            <a:r>
              <a:rPr lang="el-GR" sz="2400" dirty="0"/>
              <a:t> και </a:t>
            </a:r>
            <a:r>
              <a:rPr lang="el-GR" sz="2400" dirty="0" err="1"/>
              <a:t>Apple</a:t>
            </a:r>
            <a:r>
              <a:rPr lang="el-GR" sz="2400" dirty="0"/>
              <a:t> </a:t>
            </a:r>
            <a:r>
              <a:rPr lang="el-GR" sz="2400" dirty="0" smtClean="0"/>
              <a:t>TV</a:t>
            </a:r>
            <a:endParaRPr 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Λογισμικό</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44</a:t>
            </a:fld>
            <a:endParaRPr lang="el-GR" sz="1400" dirty="0"/>
          </a:p>
        </p:txBody>
      </p:sp>
    </p:spTree>
    <p:custDataLst>
      <p:tags r:id="rId1"/>
    </p:custDataLst>
    <p:extLst>
      <p:ext uri="{BB962C8B-B14F-4D97-AF65-F5344CB8AC3E}">
        <p14:creationId xmlns:p14="http://schemas.microsoft.com/office/powerpoint/2010/main" val="21550494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7" y="8285"/>
            <a:ext cx="8291264" cy="133248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Λειτουργικά Συστήματα Κινητών</a:t>
            </a:r>
            <a:br>
              <a:rPr lang="el-GR" dirty="0"/>
            </a:br>
            <a:r>
              <a:rPr lang="el-GR" dirty="0" smtClean="0"/>
              <a:t>(7 </a:t>
            </a:r>
            <a:r>
              <a:rPr lang="el-GR" dirty="0"/>
              <a:t>από </a:t>
            </a:r>
            <a:r>
              <a:rPr lang="el-GR" dirty="0" smtClean="0"/>
              <a:t>9)</a:t>
            </a:r>
            <a:endParaRPr lang="el-GR" dirty="0"/>
          </a:p>
        </p:txBody>
      </p:sp>
      <p:sp>
        <p:nvSpPr>
          <p:cNvPr id="6" name="TextBox 4" descr="GUI:&#10;Graphical User Interface -  Γραφικά Περιβάλλοντα Επικοινωνίας Χρήστη.&#10;&#10;Γραφικό Περιβάλλον Χρήστη ή Γραφική Διασύνδεση Χρήστη (αγγλικά: Graphical User Interface - GUI) είναι ένα σύνολο γραφικών στοιχείων, τα οποία εμφανίζονται στην οθόνη κάποιας ψηφιακής συσκευής (π.χ. Η/Υ) και χρησιμοποιούνται για την αλληλεπίδραση του χρήστη με τη συσκευή αυτή. &#10;"/>
          <p:cNvSpPr txBox="1">
            <a:spLocks noChangeArrowheads="1"/>
          </p:cNvSpPr>
          <p:nvPr>
            <p:custDataLst>
              <p:tags r:id="rId2"/>
            </p:custDataLst>
          </p:nvPr>
        </p:nvSpPr>
        <p:spPr bwMode="auto">
          <a:xfrm>
            <a:off x="395537" y="1685121"/>
            <a:ext cx="829126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dirty="0" smtClean="0"/>
              <a:t>GUI</a:t>
            </a:r>
            <a:r>
              <a:rPr lang="el-GR" sz="2400" dirty="0" smtClean="0"/>
              <a:t>:</a:t>
            </a:r>
          </a:p>
          <a:p>
            <a:pPr marL="342900" indent="-342900">
              <a:buFont typeface="Wingdings" panose="05000000000000000000" pitchFamily="2" charset="2"/>
              <a:buChar char="§"/>
            </a:pPr>
            <a:r>
              <a:rPr lang="en-US" sz="2400" dirty="0"/>
              <a:t>Graphical User Interface -  </a:t>
            </a:r>
            <a:r>
              <a:rPr lang="el-GR" sz="2400" dirty="0"/>
              <a:t>Γραφικά Περιβάλλοντα Επικοινωνίας </a:t>
            </a:r>
            <a:r>
              <a:rPr lang="el-GR" sz="2400" dirty="0" smtClean="0"/>
              <a:t>Χρήστη.</a:t>
            </a:r>
          </a:p>
          <a:p>
            <a:pPr marL="342900" indent="-342900">
              <a:buFont typeface="Wingdings" panose="05000000000000000000" pitchFamily="2" charset="2"/>
              <a:buChar char="§"/>
            </a:pPr>
            <a:endParaRPr lang="el-GR" sz="2400" dirty="0"/>
          </a:p>
          <a:p>
            <a:pPr marL="342900" indent="-342900">
              <a:buFont typeface="Wingdings" panose="05000000000000000000" pitchFamily="2" charset="2"/>
              <a:buChar char="§"/>
            </a:pPr>
            <a:r>
              <a:rPr lang="el-GR" sz="2400" b="1" dirty="0"/>
              <a:t>Γραφικό Περιβάλλον Χρήστη</a:t>
            </a:r>
            <a:r>
              <a:rPr lang="el-GR" sz="2400" dirty="0"/>
              <a:t> ή </a:t>
            </a:r>
            <a:r>
              <a:rPr lang="el-GR" sz="2400" b="1" dirty="0"/>
              <a:t>Γραφική Διασύνδεση Χρήστη</a:t>
            </a:r>
            <a:r>
              <a:rPr lang="el-GR" sz="2400" dirty="0"/>
              <a:t> (αγγλικά: </a:t>
            </a:r>
            <a:r>
              <a:rPr lang="el-GR" sz="2400" b="1" dirty="0" err="1"/>
              <a:t>Graphical</a:t>
            </a:r>
            <a:r>
              <a:rPr lang="el-GR" sz="2400" b="1" dirty="0"/>
              <a:t> </a:t>
            </a:r>
            <a:r>
              <a:rPr lang="el-GR" sz="2400" b="1" dirty="0" err="1"/>
              <a:t>User</a:t>
            </a:r>
            <a:r>
              <a:rPr lang="el-GR" sz="2400" b="1" dirty="0"/>
              <a:t> </a:t>
            </a:r>
            <a:r>
              <a:rPr lang="el-GR" sz="2400" b="1" dirty="0" err="1"/>
              <a:t>Interface</a:t>
            </a:r>
            <a:r>
              <a:rPr lang="el-GR" sz="2400" dirty="0"/>
              <a:t> - </a:t>
            </a:r>
            <a:r>
              <a:rPr lang="el-GR" sz="2400" b="1" dirty="0"/>
              <a:t>GUI</a:t>
            </a:r>
            <a:r>
              <a:rPr lang="el-GR" sz="2400" dirty="0"/>
              <a:t>) είναι ένα σύνολο γραφικών στοιχείων, τα οποία εμφανίζονται στην οθόνη κάποιας ψηφιακής συσκευής (π.χ. Η/Υ) και χρησιμοποιούνται για την αλληλεπίδραση του χρήστη με τη συσκευή αυτή. </a:t>
            </a:r>
            <a:endParaRPr lang="en-US"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Λογισμικό</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45</a:t>
            </a:fld>
            <a:endParaRPr lang="el-GR" sz="1400" dirty="0"/>
          </a:p>
        </p:txBody>
      </p:sp>
    </p:spTree>
    <p:custDataLst>
      <p:tags r:id="rId1"/>
    </p:custDataLst>
    <p:extLst>
      <p:ext uri="{BB962C8B-B14F-4D97-AF65-F5344CB8AC3E}">
        <p14:creationId xmlns:p14="http://schemas.microsoft.com/office/powerpoint/2010/main" val="21550494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7" y="8285"/>
            <a:ext cx="8291264" cy="133248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Λειτουργικά Συστήματα Κινητών</a:t>
            </a:r>
            <a:br>
              <a:rPr lang="el-GR" dirty="0"/>
            </a:br>
            <a:r>
              <a:rPr lang="el-GR" dirty="0" smtClean="0"/>
              <a:t>(8 </a:t>
            </a:r>
            <a:r>
              <a:rPr lang="el-GR" dirty="0"/>
              <a:t>από </a:t>
            </a:r>
            <a:r>
              <a:rPr lang="el-GR" dirty="0" smtClean="0"/>
              <a:t>9)</a:t>
            </a:r>
            <a:endParaRPr lang="el-GR" dirty="0"/>
          </a:p>
        </p:txBody>
      </p:sp>
      <p:sp>
        <p:nvSpPr>
          <p:cNvPr id="6" name="TextBox 4" descr="Παρέχουν στον χρήστη, μέσω γραφικών, ενδείξεις και εργαλεία προκειμένου αυτός να φέρει εις πέρας κάποιες επιθυμητές λειτουργίες. Για τον λόγο αυτό δέχονται και είσοδο από τον χρήστη και αντιδρούν ανάλογα στα συμβάντα που αυτός προκαλεί με τη βοήθεια κάποιας συσκευής εισόδου (παραδείγματος χάριν πληκτρολόγιο, ποντίκι).&#10;Τα περισσότερα σύγχρονα προγράμματα και λειτουργικά συστήματα υπολογιστών, προσφέρουν στους χρήστες τους κάποιο GUI γιατί αυτός ο τρόπος αλληλεπίδρασης με τον υπολογιστή ταιριάζει αρκετά στην ανθρώπινη εμπειρία και φύση.&#10;"/>
          <p:cNvSpPr txBox="1">
            <a:spLocks noChangeArrowheads="1"/>
          </p:cNvSpPr>
          <p:nvPr/>
        </p:nvSpPr>
        <p:spPr bwMode="auto">
          <a:xfrm>
            <a:off x="395537" y="1556792"/>
            <a:ext cx="8291264"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buFont typeface="Wingdings" panose="05000000000000000000" pitchFamily="2" charset="2"/>
              <a:buChar char="§"/>
            </a:pPr>
            <a:r>
              <a:rPr lang="el-GR" sz="2400" dirty="0"/>
              <a:t>Παρέχουν στον χρήστη, μέσω γραφικών, ενδείξεις και εργαλεία προκειμένου αυτός να φέρει εις πέρας κάποιες επιθυμητές λειτουργίες. Για τον λόγο αυτό δέχονται και είσοδο από τον χρήστη και αντιδρούν ανάλογα στα συμβάντα που αυτός προκαλεί με τη βοήθεια κάποιας συσκευής εισόδου (π.χ. πληκτρολόγιο, ποντίκι</a:t>
            </a:r>
            <a:r>
              <a:rPr lang="el-GR" sz="2400" dirty="0" smtClean="0"/>
              <a:t>).</a:t>
            </a:r>
          </a:p>
          <a:p>
            <a:pPr marL="342900" indent="-342900">
              <a:buFont typeface="Wingdings" panose="05000000000000000000" pitchFamily="2" charset="2"/>
              <a:buChar char="§"/>
            </a:pPr>
            <a:r>
              <a:rPr lang="el-GR" sz="2400" dirty="0"/>
              <a:t>Τα περισσότερα σύγχρονα προγράμματα και </a:t>
            </a:r>
            <a:r>
              <a:rPr lang="el-GR" sz="2400" u="sng" dirty="0"/>
              <a:t>λειτουργικά συστήματα</a:t>
            </a:r>
            <a:r>
              <a:rPr lang="el-GR" sz="2400" dirty="0"/>
              <a:t> υπολογιστών, προσφέρουν στους χρήστες τους κάποιο GUI γιατί αυτός ο τρόπος αλληλεπίδρασης με τον υπολογιστή ταιριάζει αρκετά στην ανθρώπινη εμπειρία και φύση</a:t>
            </a:r>
            <a:r>
              <a:rPr lang="el-GR" sz="2400" dirty="0" smtClean="0"/>
              <a:t>.</a:t>
            </a:r>
            <a:endParaRPr 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Λογισμικό</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46</a:t>
            </a:fld>
            <a:endParaRPr lang="el-GR" sz="1400" dirty="0"/>
          </a:p>
        </p:txBody>
      </p:sp>
    </p:spTree>
    <p:custDataLst>
      <p:tags r:id="rId1"/>
    </p:custDataLst>
    <p:extLst>
      <p:ext uri="{BB962C8B-B14F-4D97-AF65-F5344CB8AC3E}">
        <p14:creationId xmlns:p14="http://schemas.microsoft.com/office/powerpoint/2010/main" val="21550494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7" y="8285"/>
            <a:ext cx="8291264" cy="133248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Λειτουργικά Συστήματα Κινητών</a:t>
            </a:r>
            <a:br>
              <a:rPr lang="el-GR" dirty="0"/>
            </a:br>
            <a:r>
              <a:rPr lang="el-GR" dirty="0" smtClean="0"/>
              <a:t>(9 </a:t>
            </a:r>
            <a:r>
              <a:rPr lang="el-GR" dirty="0"/>
              <a:t>από </a:t>
            </a:r>
            <a:r>
              <a:rPr lang="el-GR" dirty="0" smtClean="0"/>
              <a:t>9)</a:t>
            </a:r>
            <a:endParaRPr lang="el-GR" dirty="0"/>
          </a:p>
        </p:txBody>
      </p:sp>
      <p:sp>
        <p:nvSpPr>
          <p:cNvPr id="6" name="TextBox 4" descr="Σωστά σχεδιασμένα γραφικά προσφέρουν ένα όμορφο, εύχρηστο και λειτουργικό περιβάλλον εργασίας. Πριν από την έλευση και καθιέρωση των GUI ο κανόνας στους μικροϋπολογιστές ήταν η αλληλεπίδραση με τον χρήστη μέσω  γραμμής εντολών.&#10;&#10;Macintosh, &#10;Windows,&#10;Γραφικά κελύφη (γραφικά περιβάλλοντα) του Unix:&#10;GNOME,&#10;KDE,&#10;XFCE.&#10;"/>
          <p:cNvSpPr txBox="1">
            <a:spLocks noChangeArrowheads="1"/>
          </p:cNvSpPr>
          <p:nvPr/>
        </p:nvSpPr>
        <p:spPr bwMode="auto">
          <a:xfrm>
            <a:off x="395537" y="1496973"/>
            <a:ext cx="829126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buFont typeface="Wingdings" panose="05000000000000000000" pitchFamily="2" charset="2"/>
              <a:buChar char="§"/>
            </a:pPr>
            <a:r>
              <a:rPr lang="el-GR" sz="2400" dirty="0"/>
              <a:t>Σωστά σχεδιασμένα γραφικά προσφέρουν ένα όμορφο, εύχρηστο και λειτουργικό περιβάλλον εργασίας. Πριν από την έλευση και καθιέρωση των GUI ο κανόνας στους μικροϋπολογιστές ήταν η αλληλεπίδραση με τον χρήστη μέσω  γραμμής εντολών</a:t>
            </a:r>
            <a:r>
              <a:rPr lang="el-GR" sz="2400" dirty="0" smtClean="0"/>
              <a:t>.</a:t>
            </a:r>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r>
              <a:rPr lang="en-US" sz="2400" dirty="0" smtClean="0"/>
              <a:t>Macintosh</a:t>
            </a:r>
            <a:r>
              <a:rPr lang="el-GR" sz="2400" dirty="0" smtClean="0"/>
              <a:t>,</a:t>
            </a:r>
            <a:r>
              <a:rPr lang="en-US" sz="2400" dirty="0" smtClean="0"/>
              <a:t> </a:t>
            </a:r>
            <a:endParaRPr lang="el-GR" sz="2400" dirty="0" smtClean="0"/>
          </a:p>
          <a:p>
            <a:pPr marL="342900" indent="-342900">
              <a:buFont typeface="Wingdings" panose="05000000000000000000" pitchFamily="2" charset="2"/>
              <a:buChar char="§"/>
            </a:pPr>
            <a:r>
              <a:rPr lang="en-US" sz="2400" dirty="0" smtClean="0"/>
              <a:t>Windows</a:t>
            </a:r>
            <a:r>
              <a:rPr lang="el-GR" sz="2400" dirty="0" smtClean="0"/>
              <a:t>,</a:t>
            </a:r>
          </a:p>
          <a:p>
            <a:pPr marL="342900" indent="-342900">
              <a:buFont typeface="Wingdings" panose="05000000000000000000" pitchFamily="2" charset="2"/>
              <a:buChar char="§"/>
            </a:pPr>
            <a:r>
              <a:rPr lang="el-GR" sz="2400" dirty="0" smtClean="0"/>
              <a:t>Γραφικά </a:t>
            </a:r>
            <a:r>
              <a:rPr lang="el-GR" sz="2400" dirty="0"/>
              <a:t>κελύφη (γραφικά περιβάλλοντα) του </a:t>
            </a:r>
            <a:r>
              <a:rPr lang="el-GR" sz="2400" dirty="0" err="1" smtClean="0"/>
              <a:t>Unix</a:t>
            </a:r>
            <a:r>
              <a:rPr lang="el-GR" sz="2400" dirty="0" smtClean="0"/>
              <a:t>:</a:t>
            </a:r>
            <a:endParaRPr lang="el-GR" sz="2400" dirty="0"/>
          </a:p>
          <a:p>
            <a:pPr marL="1257300" lvl="2" indent="-342900">
              <a:buFont typeface="Wingdings" panose="05000000000000000000" pitchFamily="2" charset="2"/>
              <a:buChar char="§"/>
            </a:pPr>
            <a:r>
              <a:rPr lang="el-GR" sz="2400" dirty="0" smtClean="0"/>
              <a:t>GNOME,</a:t>
            </a:r>
            <a:endParaRPr lang="el-GR" sz="2400" dirty="0"/>
          </a:p>
          <a:p>
            <a:pPr marL="1257300" lvl="2" indent="-342900">
              <a:buFont typeface="Wingdings" panose="05000000000000000000" pitchFamily="2" charset="2"/>
              <a:buChar char="§"/>
            </a:pPr>
            <a:r>
              <a:rPr lang="el-GR" sz="2400" dirty="0" smtClean="0"/>
              <a:t>KDE,</a:t>
            </a:r>
            <a:endParaRPr lang="el-GR" sz="2400" dirty="0"/>
          </a:p>
          <a:p>
            <a:pPr marL="1257300" lvl="2" indent="-342900">
              <a:buFont typeface="Wingdings" panose="05000000000000000000" pitchFamily="2" charset="2"/>
              <a:buChar char="§"/>
            </a:pPr>
            <a:r>
              <a:rPr lang="el-GR" sz="2400" dirty="0" smtClean="0"/>
              <a:t>XFCE.</a:t>
            </a:r>
            <a:endParaRPr 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Λογισμικό</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47</a:t>
            </a:fld>
            <a:endParaRPr lang="el-GR" sz="1400" dirty="0"/>
          </a:p>
        </p:txBody>
      </p:sp>
    </p:spTree>
    <p:custDataLst>
      <p:tags r:id="rId1"/>
    </p:custDataLst>
    <p:extLst>
      <p:ext uri="{BB962C8B-B14F-4D97-AF65-F5344CB8AC3E}">
        <p14:creationId xmlns:p14="http://schemas.microsoft.com/office/powerpoint/2010/main" val="21550494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1556792"/>
            <a:ext cx="8208912" cy="4525963"/>
          </a:xfrm>
        </p:spPr>
        <p:txBody>
          <a:bodyPr>
            <a:noAutofit/>
          </a:bodyPr>
          <a:lstStyle/>
          <a:p>
            <a:r>
              <a:rPr lang="el-GR" sz="2800" dirty="0" smtClean="0">
                <a:hlinkClick r:id="rId4" action="ppaction://hlinksldjump"/>
              </a:rPr>
              <a:t>Αρχεία,</a:t>
            </a:r>
            <a:endParaRPr lang="el-GR" sz="2800" dirty="0"/>
          </a:p>
          <a:p>
            <a:r>
              <a:rPr lang="el-GR" sz="2800" dirty="0">
                <a:hlinkClick r:id="rId5" action="ppaction://hlinksldjump"/>
              </a:rPr>
              <a:t>Αρχείο βάσης </a:t>
            </a:r>
            <a:r>
              <a:rPr lang="el-GR" sz="2800" dirty="0" smtClean="0">
                <a:hlinkClick r:id="rId5" action="ppaction://hlinksldjump"/>
              </a:rPr>
              <a:t>δεδομένων,</a:t>
            </a:r>
            <a:endParaRPr lang="el-GR" sz="2800" dirty="0"/>
          </a:p>
          <a:p>
            <a:r>
              <a:rPr lang="el-GR" sz="2800" dirty="0">
                <a:hlinkClick r:id="rId6" action="ppaction://hlinksldjump"/>
              </a:rPr>
              <a:t>Απόδοση του Ηλεκτρονικού </a:t>
            </a:r>
            <a:r>
              <a:rPr lang="el-GR" sz="2800" dirty="0" smtClean="0">
                <a:hlinkClick r:id="rId6" action="ppaction://hlinksldjump"/>
              </a:rPr>
              <a:t>Υπολογιστή,</a:t>
            </a:r>
            <a:endParaRPr lang="el-GR" sz="2800" dirty="0"/>
          </a:p>
          <a:p>
            <a:r>
              <a:rPr lang="el-GR" sz="2800" dirty="0">
                <a:hlinkClick r:id="rId7" action="ppaction://hlinksldjump"/>
              </a:rPr>
              <a:t>Τι είναι Λογισμικό  (ορισμός</a:t>
            </a:r>
            <a:r>
              <a:rPr lang="el-GR" sz="2800" dirty="0" smtClean="0">
                <a:hlinkClick r:id="rId7" action="ppaction://hlinksldjump"/>
              </a:rPr>
              <a:t>),</a:t>
            </a:r>
            <a:endParaRPr lang="el-GR" sz="2800" dirty="0"/>
          </a:p>
          <a:p>
            <a:r>
              <a:rPr lang="el-GR" sz="2800" dirty="0">
                <a:hlinkClick r:id="rId8" action="ppaction://hlinksldjump"/>
              </a:rPr>
              <a:t>Λειτουργικά </a:t>
            </a:r>
            <a:r>
              <a:rPr lang="el-GR" sz="2800" dirty="0" smtClean="0">
                <a:hlinkClick r:id="rId8" action="ppaction://hlinksldjump"/>
              </a:rPr>
              <a:t>Συστήματα,</a:t>
            </a:r>
            <a:endParaRPr lang="el-GR" sz="2800" dirty="0"/>
          </a:p>
          <a:p>
            <a:r>
              <a:rPr lang="el-GR" sz="2800" dirty="0">
                <a:hlinkClick r:id="rId9" action="ppaction://hlinksldjump"/>
              </a:rPr>
              <a:t>Πολυπρογραμματισμός &amp; </a:t>
            </a:r>
            <a:r>
              <a:rPr lang="el-GR" sz="2800" dirty="0" err="1">
                <a:hlinkClick r:id="rId9" action="ppaction://hlinksldjump"/>
              </a:rPr>
              <a:t>πολυχρηστικά</a:t>
            </a:r>
            <a:r>
              <a:rPr lang="el-GR" sz="2800" dirty="0">
                <a:hlinkClick r:id="rId9" action="ppaction://hlinksldjump"/>
              </a:rPr>
              <a:t> </a:t>
            </a:r>
            <a:r>
              <a:rPr lang="el-GR" sz="2800" dirty="0" smtClean="0">
                <a:hlinkClick r:id="rId9" action="ppaction://hlinksldjump"/>
              </a:rPr>
              <a:t>λειτουργικά.</a:t>
            </a:r>
            <a:endParaRPr lang="el-GR" sz="2800" dirty="0"/>
          </a:p>
        </p:txBody>
      </p:sp>
      <p:sp>
        <p:nvSpPr>
          <p:cNvPr id="5"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Λογισμικό</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008112"/>
          </a:xfrm>
        </p:spPr>
        <p:txBody>
          <a:bodyPr>
            <a:noAutofit/>
          </a:bodyPr>
          <a:lstStyle/>
          <a:p>
            <a:r>
              <a:rPr lang="el-GR" dirty="0"/>
              <a:t>Αρχεία</a:t>
            </a:r>
          </a:p>
        </p:txBody>
      </p:sp>
      <p:sp>
        <p:nvSpPr>
          <p:cNvPr id="23" name="Rectangle 3"/>
          <p:cNvSpPr>
            <a:spLocks noGrp="1" noChangeArrowheads="1"/>
          </p:cNvSpPr>
          <p:nvPr>
            <p:ph idx="1"/>
          </p:nvPr>
        </p:nvSpPr>
        <p:spPr>
          <a:xfrm>
            <a:off x="457200" y="980728"/>
            <a:ext cx="8229600" cy="5414168"/>
          </a:xfrm>
        </p:spPr>
        <p:txBody>
          <a:bodyPr>
            <a:noAutofit/>
          </a:bodyPr>
          <a:lstStyle/>
          <a:p>
            <a:r>
              <a:rPr lang="el-GR" sz="2200" dirty="0" smtClean="0"/>
              <a:t>Αρχείο είναι ένα σύνολο δεδομένων ή πληροφοριών τα οποία είναι αποθηκευμένα, σε ψηφιακή μορφή, σε μια μονάδα περιφερειακής μνήμης,</a:t>
            </a:r>
          </a:p>
          <a:p>
            <a:r>
              <a:rPr lang="el-GR" sz="2200" dirty="0" smtClean="0"/>
              <a:t>Είναι μια συλλογή από </a:t>
            </a:r>
            <a:r>
              <a:rPr lang="en-US" sz="2200" dirty="0" smtClean="0"/>
              <a:t>bytes</a:t>
            </a:r>
            <a:r>
              <a:rPr lang="el-GR" sz="2200" dirty="0" smtClean="0"/>
              <a:t> που είναι αποθηκευμένα σε περιφερειακή μνήμη,</a:t>
            </a:r>
          </a:p>
          <a:p>
            <a:r>
              <a:rPr lang="el-GR" sz="2200" dirty="0" smtClean="0"/>
              <a:t>Σε ένα κατάλογο του συστήματος αρχείων (</a:t>
            </a:r>
            <a:r>
              <a:rPr lang="en-US" sz="2200" dirty="0" smtClean="0"/>
              <a:t>file systems</a:t>
            </a:r>
            <a:r>
              <a:rPr lang="el-GR" sz="2200" dirty="0" smtClean="0"/>
              <a:t>) δεν μπορεί να υπάρχουν δύο αρχεία με το ίδιο όνομα,</a:t>
            </a:r>
          </a:p>
          <a:p>
            <a:r>
              <a:rPr lang="el-GR" sz="2200" dirty="0" smtClean="0"/>
              <a:t>Αρχεία:</a:t>
            </a:r>
          </a:p>
          <a:p>
            <a:pPr lvl="1"/>
            <a:r>
              <a:rPr lang="el-GR" sz="2200" dirty="0" smtClean="0"/>
              <a:t>Που περιέχουν προγράμματα: </a:t>
            </a:r>
          </a:p>
          <a:p>
            <a:pPr lvl="3"/>
            <a:r>
              <a:rPr lang="el-GR" sz="2200" dirty="0" smtClean="0"/>
              <a:t>(εντολές προς τον επεξεργαστή),</a:t>
            </a:r>
          </a:p>
          <a:p>
            <a:pPr lvl="1"/>
            <a:r>
              <a:rPr lang="el-GR" sz="2200" dirty="0" smtClean="0"/>
              <a:t>Και αρχεία δεδομένων :</a:t>
            </a:r>
          </a:p>
          <a:p>
            <a:pPr lvl="3"/>
            <a:r>
              <a:rPr lang="el-GR" sz="2200" dirty="0" smtClean="0"/>
              <a:t>(τα οποία δημιουργούμε και επεξεργαζόμαστε με τα προγράμματα).</a:t>
            </a:r>
            <a:endParaRPr lang="el-GR" sz="22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Λογισμικό</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44624"/>
            <a:ext cx="7772400" cy="1224136"/>
          </a:xfrm>
        </p:spPr>
        <p:txBody>
          <a:bodyPr>
            <a:noAutofit/>
          </a:bodyPr>
          <a:lstStyle/>
          <a:p>
            <a:r>
              <a:rPr lang="el-GR" dirty="0"/>
              <a:t>Αρχείο βάσης δεδομένων</a:t>
            </a:r>
          </a:p>
        </p:txBody>
      </p:sp>
      <p:sp>
        <p:nvSpPr>
          <p:cNvPr id="6" name="2 - Θέση περιεχομένου" descr="Πεδίο είναι το σύνολο των χαρακτήρων που περιγράφει ή αντιπροσωπεύει ένα δεδομένο.&#10;&#10;Α.Μ. Σπουδαστή        Ονοματεπώνυμο          Διεύθυνση     Τηλέφωνο        Τμήμα &#10;Κάθε πεδίο χαρακτηρίζεται: &#10;από το μήκος: &#10;Πλήθος χαρακτήρων,&#10;Και τον τύπο:&#10;Αν περιέχει αριθμητικούς , αλφαριθμητικούς ή άλλους χαρακτήρες.&#10;Έχει ένα συγκεκριμένο αριθμό από bytes.&#10;Παραδείγματος χάριν τηλέφωνο 10 bytes&#10;&#10;&#10;   &#10;"/>
          <p:cNvSpPr txBox="1">
            <a:spLocks/>
          </p:cNvSpPr>
          <p:nvPr/>
        </p:nvSpPr>
        <p:spPr>
          <a:xfrm>
            <a:off x="612648" y="1268760"/>
            <a:ext cx="8153400" cy="506916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l-GR" sz="2400" b="1" dirty="0" smtClean="0"/>
              <a:t>Πεδίο</a:t>
            </a:r>
            <a:r>
              <a:rPr lang="el-GR" sz="2400" dirty="0" smtClean="0"/>
              <a:t> είναι το σύνολο των χαρακτήρων που περιγράφει ή αντιπροσωπεύει ένα δεδομένο.</a:t>
            </a:r>
          </a:p>
          <a:p>
            <a:endParaRPr lang="el-GR" sz="2400" dirty="0" smtClean="0"/>
          </a:p>
          <a:p>
            <a:pPr algn="l"/>
            <a:r>
              <a:rPr lang="el-GR" sz="1800" dirty="0"/>
              <a:t>Α.Μ. Σπουδαστή        Ονοματεπώνυμο          Διεύθυνση     Τηλέφωνο        Τμήμα </a:t>
            </a:r>
          </a:p>
          <a:p>
            <a:pPr marL="342900" indent="-342900" algn="l">
              <a:buFont typeface="Wingdings" panose="05000000000000000000" pitchFamily="2" charset="2"/>
              <a:buChar char="§"/>
            </a:pPr>
            <a:r>
              <a:rPr lang="el-GR" sz="2400" dirty="0" smtClean="0"/>
              <a:t>Κάθε πεδίο χαρακτηρίζεται: </a:t>
            </a:r>
          </a:p>
          <a:p>
            <a:pPr marL="800100" lvl="1" indent="-342900" algn="l">
              <a:buFont typeface="Wingdings" panose="05000000000000000000" pitchFamily="2" charset="2"/>
              <a:buChar char="§"/>
            </a:pPr>
            <a:r>
              <a:rPr lang="el-GR" sz="2400" dirty="0" smtClean="0">
                <a:solidFill>
                  <a:schemeClr val="tx1"/>
                </a:solidFill>
              </a:rPr>
              <a:t>από το μήκος: </a:t>
            </a:r>
          </a:p>
          <a:p>
            <a:pPr marL="1257300" lvl="2" indent="-342900" algn="l">
              <a:buFont typeface="Wingdings" panose="05000000000000000000" pitchFamily="2" charset="2"/>
              <a:buChar char="§"/>
            </a:pPr>
            <a:r>
              <a:rPr lang="el-GR" dirty="0" smtClean="0">
                <a:solidFill>
                  <a:schemeClr val="tx1"/>
                </a:solidFill>
              </a:rPr>
              <a:t>Πλήθος χαρακτήρων,</a:t>
            </a:r>
          </a:p>
          <a:p>
            <a:pPr marL="800100" lvl="1" indent="-342900" algn="l">
              <a:buFont typeface="Wingdings" panose="05000000000000000000" pitchFamily="2" charset="2"/>
              <a:buChar char="§"/>
            </a:pPr>
            <a:r>
              <a:rPr lang="el-GR" sz="2400" dirty="0" smtClean="0">
                <a:solidFill>
                  <a:schemeClr val="tx1"/>
                </a:solidFill>
              </a:rPr>
              <a:t>Και τον τύπο:</a:t>
            </a:r>
          </a:p>
          <a:p>
            <a:pPr marL="1257300" lvl="2" indent="-342900" algn="l">
              <a:buFont typeface="Wingdings" panose="05000000000000000000" pitchFamily="2" charset="2"/>
              <a:buChar char="§"/>
            </a:pPr>
            <a:r>
              <a:rPr lang="el-GR" dirty="0" smtClean="0">
                <a:solidFill>
                  <a:schemeClr val="tx1"/>
                </a:solidFill>
              </a:rPr>
              <a:t>Αν περιέχει αριθμητικούς , αλφαριθμητικούς ή άλλους χαρακτήρες.</a:t>
            </a:r>
          </a:p>
          <a:p>
            <a:pPr marL="342900" indent="-342900" algn="l">
              <a:buFont typeface="Wingdings" panose="05000000000000000000" pitchFamily="2" charset="2"/>
              <a:buChar char="§"/>
            </a:pPr>
            <a:r>
              <a:rPr lang="el-GR" sz="2400" dirty="0" smtClean="0"/>
              <a:t>Έχει ένα συγκεκριμένο αριθμό από </a:t>
            </a:r>
            <a:r>
              <a:rPr lang="el-GR" sz="2400" dirty="0" err="1" smtClean="0"/>
              <a:t>bytes</a:t>
            </a:r>
            <a:r>
              <a:rPr lang="el-GR" sz="2400" dirty="0" smtClean="0"/>
              <a:t>.</a:t>
            </a:r>
          </a:p>
          <a:p>
            <a:pPr marL="1257300" lvl="2" indent="-342900" algn="l">
              <a:buFont typeface="Wingdings" panose="05000000000000000000" pitchFamily="2" charset="2"/>
              <a:buChar char="§"/>
            </a:pPr>
            <a:r>
              <a:rPr lang="el-GR" dirty="0" smtClean="0">
                <a:solidFill>
                  <a:schemeClr val="tx1"/>
                </a:solidFill>
              </a:rPr>
              <a:t>Πχ τηλέφωνο 10 </a:t>
            </a:r>
            <a:r>
              <a:rPr lang="el-GR" dirty="0" err="1" smtClean="0">
                <a:solidFill>
                  <a:schemeClr val="tx1"/>
                </a:solidFill>
              </a:rPr>
              <a:t>bytes</a:t>
            </a:r>
            <a:r>
              <a:rPr lang="el-GR" dirty="0" smtClean="0"/>
              <a:t>.</a:t>
            </a:r>
            <a:endParaRPr lang="el-GR" sz="2400" dirty="0" smtClean="0"/>
          </a:p>
        </p:txBody>
      </p:sp>
      <p:sp>
        <p:nvSpPr>
          <p:cNvPr id="4" name="Θέση υποσέλιδου 3" descr="."/>
          <p:cNvSpPr txBox="1">
            <a:spLocks/>
          </p:cNvSpPr>
          <p:nvPr/>
        </p:nvSpPr>
        <p:spPr>
          <a:xfrm>
            <a:off x="3181325" y="62659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Λογισμικό</a:t>
            </a:r>
            <a:endParaRPr lang="en-US" sz="1400" dirty="0"/>
          </a:p>
        </p:txBody>
      </p:sp>
      <p:sp>
        <p:nvSpPr>
          <p:cNvPr id="14" name="Θέση αριθμού διαφάνειας 5" descr="."/>
          <p:cNvSpPr txBox="1">
            <a:spLocks/>
          </p:cNvSpPr>
          <p:nvPr/>
        </p:nvSpPr>
        <p:spPr>
          <a:xfrm>
            <a:off x="6553200" y="6240934"/>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cxnSp>
        <p:nvCxnSpPr>
          <p:cNvPr id="7" name="4 - Ευθεία γραμμή σύνδεσης" descr="."/>
          <p:cNvCxnSpPr/>
          <p:nvPr/>
        </p:nvCxnSpPr>
        <p:spPr>
          <a:xfrm>
            <a:off x="539552" y="2449488"/>
            <a:ext cx="7920880"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 name="6 - Ευθεία γραμμή σύνδεσης" descr="."/>
          <p:cNvCxnSpPr/>
          <p:nvPr/>
        </p:nvCxnSpPr>
        <p:spPr>
          <a:xfrm>
            <a:off x="539552" y="2881536"/>
            <a:ext cx="7920880"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8 - Ευθεία γραμμή σύνδεσης" descr="."/>
          <p:cNvCxnSpPr/>
          <p:nvPr/>
        </p:nvCxnSpPr>
        <p:spPr>
          <a:xfrm>
            <a:off x="539552" y="2449488"/>
            <a:ext cx="0" cy="4320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9 - Ευθεία γραμμή σύνδεσης" descr="."/>
          <p:cNvCxnSpPr/>
          <p:nvPr/>
        </p:nvCxnSpPr>
        <p:spPr>
          <a:xfrm>
            <a:off x="2555776" y="2449488"/>
            <a:ext cx="0" cy="4320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10 - Ευθεία γραμμή σύνδεσης" descr="."/>
          <p:cNvCxnSpPr/>
          <p:nvPr/>
        </p:nvCxnSpPr>
        <p:spPr>
          <a:xfrm>
            <a:off x="4499992" y="2449488"/>
            <a:ext cx="0" cy="4320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11 - Ευθεία γραμμή σύνδεσης" descr="."/>
          <p:cNvCxnSpPr/>
          <p:nvPr/>
        </p:nvCxnSpPr>
        <p:spPr>
          <a:xfrm>
            <a:off x="5868144" y="2449488"/>
            <a:ext cx="0" cy="4320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12 - Ευθεία γραμμή σύνδεσης" descr="."/>
          <p:cNvCxnSpPr/>
          <p:nvPr/>
        </p:nvCxnSpPr>
        <p:spPr>
          <a:xfrm>
            <a:off x="7164288" y="2449488"/>
            <a:ext cx="0" cy="4320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13 - Ευθεία γραμμή σύνδεσης" descr="."/>
          <p:cNvCxnSpPr/>
          <p:nvPr/>
        </p:nvCxnSpPr>
        <p:spPr>
          <a:xfrm>
            <a:off x="8460432" y="2449488"/>
            <a:ext cx="0" cy="4320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34354" y="97185"/>
            <a:ext cx="9074150" cy="955551"/>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Εγγραφή</a:t>
            </a:r>
          </a:p>
        </p:txBody>
      </p:sp>
      <p:sp>
        <p:nvSpPr>
          <p:cNvPr id="2" name="Ορθογώνιο 1"/>
          <p:cNvSpPr/>
          <p:nvPr/>
        </p:nvSpPr>
        <p:spPr>
          <a:xfrm>
            <a:off x="467544" y="1199649"/>
            <a:ext cx="8219256" cy="4893647"/>
          </a:xfrm>
          <a:prstGeom prst="rect">
            <a:avLst/>
          </a:prstGeom>
        </p:spPr>
        <p:txBody>
          <a:bodyPr wrap="square">
            <a:spAutoFit/>
          </a:bodyPr>
          <a:lstStyle/>
          <a:p>
            <a:pPr marL="342900" indent="-342900">
              <a:buFont typeface="Wingdings" panose="05000000000000000000" pitchFamily="2" charset="2"/>
              <a:buChar char="§"/>
            </a:pPr>
            <a:r>
              <a:rPr lang="el-GR" sz="2400" b="1" dirty="0"/>
              <a:t>Εγγραφή</a:t>
            </a:r>
            <a:r>
              <a:rPr lang="el-GR" sz="2400" dirty="0"/>
              <a:t> είναι ένα σύνολο </a:t>
            </a:r>
            <a:r>
              <a:rPr lang="el-GR" sz="2400" dirty="0" err="1"/>
              <a:t>αλληλοσυσχετιζόμενων</a:t>
            </a:r>
            <a:r>
              <a:rPr lang="el-GR" sz="2400" dirty="0"/>
              <a:t> πληροφοριών που περιγράφουν μια οντότητα</a:t>
            </a:r>
          </a:p>
          <a:p>
            <a:pPr marL="342900" indent="-342900">
              <a:buFont typeface="Wingdings" panose="05000000000000000000" pitchFamily="2" charset="2"/>
              <a:buChar char="§"/>
            </a:pPr>
            <a:r>
              <a:rPr lang="el-GR" sz="2400" dirty="0"/>
              <a:t>Όλα τα πεδία συγκροτούν την εγγραφή ενός </a:t>
            </a:r>
            <a:r>
              <a:rPr lang="el-GR" sz="2400" dirty="0" smtClean="0"/>
              <a:t>σπουδαστή.</a:t>
            </a:r>
            <a:endParaRPr lang="el-GR" sz="2400" dirty="0"/>
          </a:p>
          <a:p>
            <a:pPr marL="342900" indent="-342900">
              <a:buFont typeface="Wingdings" panose="05000000000000000000" pitchFamily="2" charset="2"/>
              <a:buChar char="§"/>
            </a:pPr>
            <a:endParaRPr lang="el-GR" sz="2400" dirty="0"/>
          </a:p>
          <a:p>
            <a:pPr marL="342900" indent="-342900">
              <a:buFont typeface="Wingdings" panose="05000000000000000000" pitchFamily="2" charset="2"/>
              <a:buChar char="§"/>
            </a:pPr>
            <a:r>
              <a:rPr lang="el-GR" sz="2400" b="1" dirty="0"/>
              <a:t>Αρχείο</a:t>
            </a:r>
            <a:r>
              <a:rPr lang="el-GR" sz="2400" dirty="0"/>
              <a:t> ονομάζεται μια συλλογή από εγγραφές, που αναφέρονται σε οντότητες, με κοινά μεταξύ τους χαρακτηριστικά και έχουν οργανωθεί με σκοπό να εξυπηρετήσουν ένα συγκεκριμένο </a:t>
            </a:r>
            <a:r>
              <a:rPr lang="el-GR" sz="2400" dirty="0" smtClean="0"/>
              <a:t>στόχο.</a:t>
            </a:r>
            <a:endParaRPr lang="el-GR" sz="2400" dirty="0"/>
          </a:p>
          <a:p>
            <a:pPr marL="342900" indent="-342900">
              <a:buFont typeface="Wingdings" panose="05000000000000000000" pitchFamily="2" charset="2"/>
              <a:buChar char="§"/>
            </a:pPr>
            <a:endParaRPr lang="el-GR" sz="2400" dirty="0"/>
          </a:p>
          <a:p>
            <a:pPr marL="342900" indent="-342900">
              <a:buFont typeface="Wingdings" panose="05000000000000000000" pitchFamily="2" charset="2"/>
              <a:buChar char="§"/>
            </a:pPr>
            <a:r>
              <a:rPr lang="el-GR" sz="2400" dirty="0"/>
              <a:t>Το μέγεθος ενός αρχείου δεδομένων εξαρτάται από </a:t>
            </a:r>
            <a:r>
              <a:rPr lang="el-GR" sz="2400" dirty="0" smtClean="0"/>
              <a:t>το: </a:t>
            </a:r>
            <a:endParaRPr lang="el-GR" sz="2400" dirty="0"/>
          </a:p>
          <a:p>
            <a:pPr marL="800100" lvl="1" indent="-342900">
              <a:buFont typeface="Arial" panose="020B0604020202020204" pitchFamily="34" charset="0"/>
              <a:buChar char="•"/>
            </a:pPr>
            <a:r>
              <a:rPr lang="el-GR" sz="2400" dirty="0"/>
              <a:t>μέγεθος του πεδίου, </a:t>
            </a:r>
          </a:p>
          <a:p>
            <a:pPr marL="800100" lvl="1" indent="-342900">
              <a:buFont typeface="Arial" panose="020B0604020202020204" pitchFamily="34" charset="0"/>
              <a:buChar char="•"/>
            </a:pPr>
            <a:r>
              <a:rPr lang="el-GR" sz="2400" dirty="0"/>
              <a:t>το πλήθος των πεδίων μιας εγγραφής και </a:t>
            </a:r>
          </a:p>
          <a:p>
            <a:pPr marL="800100" lvl="1" indent="-342900">
              <a:buFont typeface="Arial" panose="020B0604020202020204" pitchFamily="34" charset="0"/>
              <a:buChar char="•"/>
            </a:pPr>
            <a:r>
              <a:rPr lang="el-GR" sz="2400" dirty="0"/>
              <a:t>το πλήθος </a:t>
            </a:r>
            <a:r>
              <a:rPr lang="el-GR" sz="2400" dirty="0" smtClean="0"/>
              <a:t>εγγραφών</a:t>
            </a:r>
            <a:r>
              <a:rPr lang="el-GR" sz="2400" dirty="0"/>
              <a:t>.</a:t>
            </a:r>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Λογισμικό</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5" y="8285"/>
            <a:ext cx="8219256"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Απόδοση του Ηλεκτρονικού </a:t>
            </a:r>
            <a:r>
              <a:rPr lang="el-GR" dirty="0" smtClean="0"/>
              <a:t>Υπολογιστή (1 από 2)</a:t>
            </a:r>
            <a:endParaRPr lang="el-GR" dirty="0"/>
          </a:p>
        </p:txBody>
      </p:sp>
      <p:sp>
        <p:nvSpPr>
          <p:cNvPr id="6" name="Θέση περιεχομένου 2" descr="Οι κύριοι παράγοντες που επηρεάζουν την απόδοση ενός ηλεκτρονικού υπολογιστή είναι:&#10;Η συχνότητα και η αρχιτεκτονική ενός ηλεκτρονικού υπολογιστή:&#10;Σχεδίαση και ποσότητα κρυφής μνήμης&#10;Το μέγεθος, το είδος και η ταχύτητα της κύριας Μνήμης,&#10;Η ταχύτητα περιστροφής του σκληρού δίσκου,&#10;Η ταχύτητα του ελεγκτή (controller) των σκληρών δίσκων,&#10;Η ποσότητα και ο τύπος της μνήμης καθώς και ο τύπος του επεξεργαστή της κάρτας γραφικών,&#10;"/>
          <p:cNvSpPr>
            <a:spLocks noGrp="1"/>
          </p:cNvSpPr>
          <p:nvPr>
            <p:ph idx="1"/>
          </p:nvPr>
        </p:nvSpPr>
        <p:spPr>
          <a:xfrm>
            <a:off x="467544" y="1628800"/>
            <a:ext cx="8219256" cy="4392488"/>
          </a:xfrm>
        </p:spPr>
        <p:txBody>
          <a:bodyPr>
            <a:noAutofit/>
          </a:bodyPr>
          <a:lstStyle/>
          <a:p>
            <a:r>
              <a:rPr lang="el-GR" sz="2400" dirty="0"/>
              <a:t>Οι κύριοι παράγοντες που επηρεάζουν την απόδοση ενός Η/Υ </a:t>
            </a:r>
            <a:r>
              <a:rPr lang="el-GR" sz="2400" dirty="0" smtClean="0"/>
              <a:t>είναι:</a:t>
            </a:r>
            <a:endParaRPr lang="el-GR" sz="2400" dirty="0"/>
          </a:p>
          <a:p>
            <a:pPr lvl="1">
              <a:buFont typeface="Arial" panose="020B0604020202020204" pitchFamily="34" charset="0"/>
              <a:buChar char="•"/>
            </a:pPr>
            <a:r>
              <a:rPr lang="el-GR" sz="2400" dirty="0"/>
              <a:t>Η συχνότητα και η αρχιτεκτονική ενός </a:t>
            </a:r>
            <a:r>
              <a:rPr lang="el-GR" sz="2400" dirty="0" smtClean="0"/>
              <a:t>Η/Υ:</a:t>
            </a:r>
            <a:endParaRPr lang="el-GR" sz="2400" dirty="0"/>
          </a:p>
          <a:p>
            <a:pPr lvl="3">
              <a:buFont typeface="Wingdings" panose="05000000000000000000" pitchFamily="2" charset="2"/>
              <a:buChar char="v"/>
            </a:pPr>
            <a:r>
              <a:rPr lang="el-GR" sz="2400" dirty="0"/>
              <a:t>Σχεδίαση και ποσότητα κρυφής μνήμης</a:t>
            </a:r>
          </a:p>
          <a:p>
            <a:pPr lvl="1">
              <a:buFont typeface="Arial" panose="020B0604020202020204" pitchFamily="34" charset="0"/>
              <a:buChar char="•"/>
            </a:pPr>
            <a:r>
              <a:rPr lang="el-GR" sz="2400" dirty="0"/>
              <a:t>Το μέγεθος, το είδος και η ταχύτητα της κύριας </a:t>
            </a:r>
            <a:r>
              <a:rPr lang="el-GR" sz="2400" dirty="0" smtClean="0"/>
              <a:t>Μνήμης,</a:t>
            </a:r>
            <a:endParaRPr lang="el-GR" sz="2400" dirty="0"/>
          </a:p>
          <a:p>
            <a:pPr lvl="1">
              <a:buFont typeface="Arial" panose="020B0604020202020204" pitchFamily="34" charset="0"/>
              <a:buChar char="•"/>
            </a:pPr>
            <a:r>
              <a:rPr lang="el-GR" sz="2400" dirty="0"/>
              <a:t>Η ταχύτητα περιστροφής του σκληρού </a:t>
            </a:r>
            <a:r>
              <a:rPr lang="el-GR" sz="2400" dirty="0" smtClean="0"/>
              <a:t>δίσκου,</a:t>
            </a:r>
            <a:endParaRPr lang="el-GR" sz="2400" dirty="0"/>
          </a:p>
          <a:p>
            <a:pPr lvl="1">
              <a:buFont typeface="Arial" panose="020B0604020202020204" pitchFamily="34" charset="0"/>
              <a:buChar char="•"/>
            </a:pPr>
            <a:r>
              <a:rPr lang="el-GR" sz="2400" dirty="0"/>
              <a:t>Η ταχύτητα του ελεγκτή (</a:t>
            </a:r>
            <a:r>
              <a:rPr lang="en-US" sz="2400" dirty="0"/>
              <a:t>controller) </a:t>
            </a:r>
            <a:r>
              <a:rPr lang="el-GR" sz="2400" dirty="0"/>
              <a:t>των σκληρών </a:t>
            </a:r>
            <a:r>
              <a:rPr lang="el-GR" sz="2400" dirty="0" smtClean="0"/>
              <a:t>δίσκων,</a:t>
            </a:r>
            <a:endParaRPr lang="el-GR" sz="2400" dirty="0"/>
          </a:p>
          <a:p>
            <a:pPr lvl="1">
              <a:buFont typeface="Arial" panose="020B0604020202020204" pitchFamily="34" charset="0"/>
              <a:buChar char="•"/>
            </a:pPr>
            <a:r>
              <a:rPr lang="el-GR" sz="2400" dirty="0"/>
              <a:t>Η ποσότητα και ο τύπος της μνήμης καθώς και ο </a:t>
            </a:r>
            <a:r>
              <a:rPr lang="el-GR" sz="2400" dirty="0" smtClean="0"/>
              <a:t>τύπος </a:t>
            </a:r>
            <a:r>
              <a:rPr lang="el-GR" sz="2400" dirty="0"/>
              <a:t>του επεξεργαστή της κάρτας </a:t>
            </a:r>
            <a:r>
              <a:rPr lang="el-GR" sz="2400" dirty="0" smtClean="0"/>
              <a:t>γραφικών,</a:t>
            </a:r>
            <a:endParaRPr lang="el-GR" sz="2400" dirty="0"/>
          </a:p>
        </p:txBody>
      </p:sp>
      <p:sp>
        <p:nvSpPr>
          <p:cNvPr id="5" name="Θέση υποσέλιδου 3" descr="."/>
          <p:cNvSpPr txBox="1">
            <a:spLocks/>
          </p:cNvSpPr>
          <p:nvPr/>
        </p:nvSpPr>
        <p:spPr>
          <a:xfrm>
            <a:off x="3181325" y="6526163"/>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Λογισμικό</a:t>
            </a:r>
            <a:endParaRPr lang="en-US" sz="1400" dirty="0"/>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0/2/2005 6:51:25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9,2,6,12,"/>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7,6,5,9,"/>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9,10,6,5,11,"/>
</p:tagLst>
</file>

<file path=ppt/tags/tag1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11,7,9,13,"/>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13,3,5,15,"/>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5,13,4,14,"/>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6,2,17,5,"/>
</p:tagLst>
</file>

<file path=ppt/tags/tag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9,6,5,11,"/>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9,2,5,4,"/>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12,10,15,4,"/>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4.xml><?xml version="1.0" encoding="utf-8"?>
<p:tagLst xmlns:a="http://schemas.openxmlformats.org/drawingml/2006/main" xmlns:r="http://schemas.openxmlformats.org/officeDocument/2006/relationships" xmlns:p="http://schemas.openxmlformats.org/presentationml/2006/main">
  <p:tag name="ZHAW.ACCESSIBILITYADDIN.READINGORDER" val="3,6,10,9,"/>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6.xml><?xml version="1.0" encoding="utf-8"?>
<p:tagLst xmlns:a="http://schemas.openxmlformats.org/drawingml/2006/main" xmlns:r="http://schemas.openxmlformats.org/officeDocument/2006/relationships" xmlns:p="http://schemas.openxmlformats.org/presentationml/2006/main">
  <p:tag name="ZHAW.ACCESSIBILITYADDIN.READINGORDER" val="9,6,11,4,"/>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9.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2.xml><?xml version="1.0" encoding="utf-8"?>
<p:tagLst xmlns:a="http://schemas.openxmlformats.org/drawingml/2006/main" xmlns:r="http://schemas.openxmlformats.org/officeDocument/2006/relationships" xmlns:p="http://schemas.openxmlformats.org/presentationml/2006/main">
  <p:tag name="ZHAW.ACCESSIBILITYADDIN.READINGORDER" val="7,9,10,4,"/>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5.xml><?xml version="1.0" encoding="utf-8"?>
<p:tagLst xmlns:a="http://schemas.openxmlformats.org/drawingml/2006/main" xmlns:r="http://schemas.openxmlformats.org/officeDocument/2006/relationships" xmlns:p="http://schemas.openxmlformats.org/presentationml/2006/main">
  <p:tag name="ZHAW.ACCESSIBILITYADDIN.READINGORDER" val="7,2,10,4,"/>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5,8,13,9,10,12,11,7,4,"/>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2.xml><?xml version="1.0" encoding="utf-8"?>
<p:tagLst xmlns:a="http://schemas.openxmlformats.org/drawingml/2006/main" xmlns:r="http://schemas.openxmlformats.org/officeDocument/2006/relationships" xmlns:p="http://schemas.openxmlformats.org/presentationml/2006/main">
  <p:tag name="ZHAW.ACCESSIBILITYADDIN.READINGORDER" val="2,6,7,8,5,3,"/>
</p:tagLst>
</file>

<file path=ppt/tags/tag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5.xml><?xml version="1.0" encoding="utf-8"?>
<p:tagLst xmlns:a="http://schemas.openxmlformats.org/drawingml/2006/main" xmlns:r="http://schemas.openxmlformats.org/officeDocument/2006/relationships" xmlns:p="http://schemas.openxmlformats.org/presentationml/2006/main">
  <p:tag name="ZHAW.ACCESSIBILITYADDIN.READINGORDER" val="5,10,11,12,13,14,15,9,6,7,4,"/>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7.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9.xml><?xml version="1.0" encoding="utf-8"?>
<p:tagLst xmlns:a="http://schemas.openxmlformats.org/drawingml/2006/main" xmlns:r="http://schemas.openxmlformats.org/officeDocument/2006/relationships" xmlns:p="http://schemas.openxmlformats.org/presentationml/2006/main">
  <p:tag name="ZHAW.ACCESSIBILITYADDIN.READINGORDER" val="9,6,2,5,11,"/>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1.xml><?xml version="1.0" encoding="utf-8"?>
<p:tagLst xmlns:a="http://schemas.openxmlformats.org/drawingml/2006/main" xmlns:r="http://schemas.openxmlformats.org/officeDocument/2006/relationships" xmlns:p="http://schemas.openxmlformats.org/presentationml/2006/main">
  <p:tag name="ZHAW.ACCESSIBILITYADDIN.READINGORDER" val="9,6,5,11,"/>
</p:tagLst>
</file>

<file path=ppt/tags/tag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3.xml><?xml version="1.0" encoding="utf-8"?>
<p:tagLst xmlns:a="http://schemas.openxmlformats.org/drawingml/2006/main" xmlns:r="http://schemas.openxmlformats.org/officeDocument/2006/relationships" xmlns:p="http://schemas.openxmlformats.org/presentationml/2006/main">
  <p:tag name="ZHAW.ACCESSIBILITYADDIN.READINGORDER" val="9,6,5,11,"/>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5.xml><?xml version="1.0" encoding="utf-8"?>
<p:tagLst xmlns:a="http://schemas.openxmlformats.org/drawingml/2006/main" xmlns:r="http://schemas.openxmlformats.org/officeDocument/2006/relationships" xmlns:p="http://schemas.openxmlformats.org/presentationml/2006/main">
  <p:tag name="ZHAW.ACCESSIBILITYADDIN.READINGORDER" val="9,6,5,11,"/>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7.xml><?xml version="1.0" encoding="utf-8"?>
<p:tagLst xmlns:a="http://schemas.openxmlformats.org/drawingml/2006/main" xmlns:r="http://schemas.openxmlformats.org/officeDocument/2006/relationships" xmlns:p="http://schemas.openxmlformats.org/presentationml/2006/main">
  <p:tag name="ZHAW.ACCESSIBILITYADDIN.READINGORDER" val="9,6,5,11,"/>
</p:tagLst>
</file>

<file path=ppt/tags/tag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9.xml><?xml version="1.0" encoding="utf-8"?>
<p:tagLst xmlns:a="http://schemas.openxmlformats.org/drawingml/2006/main" xmlns:r="http://schemas.openxmlformats.org/officeDocument/2006/relationships" xmlns:p="http://schemas.openxmlformats.org/presentationml/2006/main">
  <p:tag name="ZHAW.ACCESSIBILITYADDIN.READINGORDER" val="9,7,10,13,8,12,5,11,"/>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2.xml><?xml version="1.0" encoding="utf-8"?>
<p:tagLst xmlns:a="http://schemas.openxmlformats.org/drawingml/2006/main" xmlns:r="http://schemas.openxmlformats.org/officeDocument/2006/relationships" xmlns:p="http://schemas.openxmlformats.org/presentationml/2006/main">
  <p:tag name="ZHAW.ACCESSIBILITYADDIN.READINGORDER" val="9,7,12,8,10,5,11,"/>
</p:tagLst>
</file>

<file path=ppt/tags/tag6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6.xml><?xml version="1.0" encoding="utf-8"?>
<p:tagLst xmlns:a="http://schemas.openxmlformats.org/drawingml/2006/main" xmlns:r="http://schemas.openxmlformats.org/officeDocument/2006/relationships" xmlns:p="http://schemas.openxmlformats.org/presentationml/2006/main">
  <p:tag name="ZHAW.ACCESSIBILITYADDIN.READINGORDER" val="9,8,12,7,10,5,11,"/>
</p:tagLst>
</file>

<file path=ppt/tags/tag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70.xml><?xml version="1.0" encoding="utf-8"?>
<p:tagLst xmlns:a="http://schemas.openxmlformats.org/drawingml/2006/main" xmlns:r="http://schemas.openxmlformats.org/officeDocument/2006/relationships" xmlns:p="http://schemas.openxmlformats.org/presentationml/2006/main">
  <p:tag name="ZHAW.ACCESSIBILITYADDIN.READINGORDER" val="9,8,7,5,11,"/>
</p:tagLst>
</file>

<file path=ppt/tags/tag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2.xml><?xml version="1.0" encoding="utf-8"?>
<p:tagLst xmlns:a="http://schemas.openxmlformats.org/drawingml/2006/main" xmlns:r="http://schemas.openxmlformats.org/officeDocument/2006/relationships" xmlns:p="http://schemas.openxmlformats.org/presentationml/2006/main">
  <p:tag name="ZHAW.ACCESSIBILITYADDIN.READINGORDER" val="9,6,5,11,"/>
</p:tagLst>
</file>

<file path=ppt/tags/tag7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5.xml><?xml version="1.0" encoding="utf-8"?>
<p:tagLst xmlns:a="http://schemas.openxmlformats.org/drawingml/2006/main" xmlns:r="http://schemas.openxmlformats.org/officeDocument/2006/relationships" xmlns:p="http://schemas.openxmlformats.org/presentationml/2006/main">
  <p:tag name="ZHAW.ACCESSIBILITYADDIN.READINGORDER" val="9,7,5,11,"/>
</p:tagLst>
</file>

<file path=ppt/tags/tag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 name="ZHAW.ACCESSIBILITYADDIN.TABLEHEADER" val="R0;"/>
</p:tagLst>
</file>

<file path=ppt/tags/tag78.xml><?xml version="1.0" encoding="utf-8"?>
<p:tagLst xmlns:a="http://schemas.openxmlformats.org/drawingml/2006/main" xmlns:r="http://schemas.openxmlformats.org/officeDocument/2006/relationships" xmlns:p="http://schemas.openxmlformats.org/presentationml/2006/main">
  <p:tag name="ZHAW.ACCESSIBILITYADDIN.READINGORDER" val="9,7,8,10,12,5,11,"/>
</p:tagLst>
</file>

<file path=ppt/tags/tag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0.xml><?xml version="1.0" encoding="utf-8"?>
<p:tagLst xmlns:a="http://schemas.openxmlformats.org/drawingml/2006/main" xmlns:r="http://schemas.openxmlformats.org/officeDocument/2006/relationships" xmlns:p="http://schemas.openxmlformats.org/presentationml/2006/main">
  <p:tag name="ZHAW.ACCESSIBILITYADDIN.READINGORDER" val="9,6,5,11,"/>
</p:tagLst>
</file>

<file path=ppt/tags/tag81.xml><?xml version="1.0" encoding="utf-8"?>
<p:tagLst xmlns:a="http://schemas.openxmlformats.org/drawingml/2006/main" xmlns:r="http://schemas.openxmlformats.org/officeDocument/2006/relationships" xmlns:p="http://schemas.openxmlformats.org/presentationml/2006/main">
  <p:tag name="ZHAW.ACCESSIBILITYADDIN.READINGORDER" val="9,6,5,11,"/>
</p:tagLst>
</file>

<file path=ppt/tags/tag82.xml><?xml version="1.0" encoding="utf-8"?>
<p:tagLst xmlns:a="http://schemas.openxmlformats.org/drawingml/2006/main" xmlns:r="http://schemas.openxmlformats.org/officeDocument/2006/relationships" xmlns:p="http://schemas.openxmlformats.org/presentationml/2006/main">
  <p:tag name="ZHAW.ACCESSIBILITYADDIN.READINGORDER" val="9,6,5,11,"/>
</p:tagLst>
</file>

<file path=ppt/tags/tag83.xml><?xml version="1.0" encoding="utf-8"?>
<p:tagLst xmlns:a="http://schemas.openxmlformats.org/drawingml/2006/main" xmlns:r="http://schemas.openxmlformats.org/officeDocument/2006/relationships" xmlns:p="http://schemas.openxmlformats.org/presentationml/2006/main">
  <p:tag name="ZHAW.ACCESSIBILITYADDIN.READINGORDER" val="9,6,5,11,"/>
</p:tagLst>
</file>

<file path=ppt/tags/tag84.xml><?xml version="1.0" encoding="utf-8"?>
<p:tagLst xmlns:a="http://schemas.openxmlformats.org/drawingml/2006/main" xmlns:r="http://schemas.openxmlformats.org/officeDocument/2006/relationships" xmlns:p="http://schemas.openxmlformats.org/presentationml/2006/main">
  <p:tag name="ZHAW.ACCESSIBILITYADDIN.READINGORDER" val="9,6,5,11,"/>
</p:tagLst>
</file>

<file path=ppt/tags/tag85.xml><?xml version="1.0" encoding="utf-8"?>
<p:tagLst xmlns:a="http://schemas.openxmlformats.org/drawingml/2006/main" xmlns:r="http://schemas.openxmlformats.org/officeDocument/2006/relationships" xmlns:p="http://schemas.openxmlformats.org/presentationml/2006/main">
  <p:tag name="ZHAW.ACCESSIBILITYADDIN.READINGORDER" val="9,6,5,11,"/>
</p:tagLst>
</file>

<file path=ppt/tags/tag86.xml><?xml version="1.0" encoding="utf-8"?>
<p:tagLst xmlns:a="http://schemas.openxmlformats.org/drawingml/2006/main" xmlns:r="http://schemas.openxmlformats.org/officeDocument/2006/relationships" xmlns:p="http://schemas.openxmlformats.org/presentationml/2006/main">
  <p:tag name="ZHAW.ACCESSIBILITYADDIN.READINGORDER" val="9,6,5,11,"/>
</p:tagLst>
</file>

<file path=ppt/tags/tag8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8.xml><?xml version="1.0" encoding="utf-8"?>
<p:tagLst xmlns:a="http://schemas.openxmlformats.org/drawingml/2006/main" xmlns:r="http://schemas.openxmlformats.org/officeDocument/2006/relationships" xmlns:p="http://schemas.openxmlformats.org/presentationml/2006/main">
  <p:tag name="ZHAW.ACCESSIBILITYADDIN.READINGORDER" val="9,6,5,11,"/>
</p:tagLst>
</file>

<file path=ppt/tags/tag89.xml><?xml version="1.0" encoding="utf-8"?>
<p:tagLst xmlns:a="http://schemas.openxmlformats.org/drawingml/2006/main" xmlns:r="http://schemas.openxmlformats.org/officeDocument/2006/relationships" xmlns:p="http://schemas.openxmlformats.org/presentationml/2006/main">
  <p:tag name="ZHAW.ACCESSIBILITYADDIN.READINGORDER" val="9,6,5,11,"/>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6,4,14,7,8,10,11,12,13,15,16,"/>
</p:tagLst>
</file>

<file path=ppt/tags/tag90.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77B43995-CFF0-4480-BEDD-A8AC1ECA8646}">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4143</TotalTime>
  <Words>1741</Words>
  <Application>Microsoft Office PowerPoint</Application>
  <PresentationFormat>Προβολή στην οθόνη (4:3)</PresentationFormat>
  <Paragraphs>426</Paragraphs>
  <Slides>48</Slides>
  <Notes>43</Notes>
  <HiddenSlides>0</HiddenSlides>
  <MMClips>0</MMClips>
  <ScaleCrop>false</ScaleCrop>
  <HeadingPairs>
    <vt:vector size="4" baseType="variant">
      <vt:variant>
        <vt:lpstr>Θέμα</vt:lpstr>
      </vt:variant>
      <vt:variant>
        <vt:i4>1</vt:i4>
      </vt:variant>
      <vt:variant>
        <vt:lpstr>Τίτλοι διαφανειών</vt:lpstr>
      </vt:variant>
      <vt:variant>
        <vt:i4>48</vt:i4>
      </vt:variant>
    </vt:vector>
  </HeadingPairs>
  <TitlesOfParts>
    <vt:vector size="49" baseType="lpstr">
      <vt:lpstr>Θέμα του Office</vt:lpstr>
      <vt:lpstr>Πληροφορική</vt:lpstr>
      <vt:lpstr>Άδειες Χρήσης</vt:lpstr>
      <vt:lpstr>Χρηματοδότηση</vt:lpstr>
      <vt:lpstr>Σκοποί  ενότητας</vt:lpstr>
      <vt:lpstr>Περιεχόμενα ενότητας</vt:lpstr>
      <vt:lpstr>Αρχεία</vt:lpstr>
      <vt:lpstr>Αρχείο βάσης δεδομένων</vt:lpstr>
      <vt:lpstr>Εγγραφή</vt:lpstr>
      <vt:lpstr>Απόδοση του Ηλεκτρονικού Υπολογιστή (1 από 2)</vt:lpstr>
      <vt:lpstr>Απόδοση του Ηλεκτρονικού Υπολογιστή (2 από 2)</vt:lpstr>
      <vt:lpstr>Λογισμικό</vt:lpstr>
      <vt:lpstr>Λειτουργικά Συστήματα (1 από 3)</vt:lpstr>
      <vt:lpstr>Λειτουργικά Συστήματα (2 από 3)</vt:lpstr>
      <vt:lpstr>Λειτουργικά Συστήματα (3 από 3)</vt:lpstr>
      <vt:lpstr>Πολυπρογραμματισμός &amp; πολυχρηστικά λειτουργικά (1 από 2) </vt:lpstr>
      <vt:lpstr>Πολυπρογραμματισμός &amp; πολυχρηστικά λειτουργικά (2 από 2) </vt:lpstr>
      <vt:lpstr>MS-DOS (1 από 2)</vt:lpstr>
      <vt:lpstr>MS-DOS (2 από 2)</vt:lpstr>
      <vt:lpstr>WINDOWS (1 από 7)</vt:lpstr>
      <vt:lpstr>WINDOWS (2 από 7)</vt:lpstr>
      <vt:lpstr>WINDOWS (3 από 7)</vt:lpstr>
      <vt:lpstr>WINDOWS (4 από 7)</vt:lpstr>
      <vt:lpstr>WINDOWS (5 από 7)</vt:lpstr>
      <vt:lpstr>WINDOWS (6 από 7)</vt:lpstr>
      <vt:lpstr>WINDOWS (7 από 7)</vt:lpstr>
      <vt:lpstr>UNIX</vt:lpstr>
      <vt:lpstr>LINUX (1 από 3)</vt:lpstr>
      <vt:lpstr>LINUX (2 από 3)</vt:lpstr>
      <vt:lpstr>LINUX (3 από 3)</vt:lpstr>
      <vt:lpstr>MACINTOSH (1 από 6)</vt:lpstr>
      <vt:lpstr>MACINTOSH (2 από 6)</vt:lpstr>
      <vt:lpstr>MACINTOSH (3 από 6)</vt:lpstr>
      <vt:lpstr>MACINTOSH (4 από 6)</vt:lpstr>
      <vt:lpstr>MACINTOSH (5 από 6)</vt:lpstr>
      <vt:lpstr>MACINTOSH (6 από 6)</vt:lpstr>
      <vt:lpstr>Solaris (1 από 3)</vt:lpstr>
      <vt:lpstr>Solaris (2 από 3)</vt:lpstr>
      <vt:lpstr>Solaris (3 από 3)</vt:lpstr>
      <vt:lpstr>Λειτουργικά Συστήματα Κινητών (1 από 9)</vt:lpstr>
      <vt:lpstr>Λειτουργικά Συστήματα Κινητών (2 από 9)</vt:lpstr>
      <vt:lpstr>Λειτουργικά Συστήματα Κινητών (3 από 9)</vt:lpstr>
      <vt:lpstr>Λειτουργικά Συστήματα Κινητών (4 από 9)</vt:lpstr>
      <vt:lpstr>Λειτουργικά Συστήματα Κινητών (5 από 9)</vt:lpstr>
      <vt:lpstr>Λειτουργικά Συστήματα Κινητών (6 από 9)</vt:lpstr>
      <vt:lpstr>Λειτουργικά Συστήματα Κινητών (7 από 9)</vt:lpstr>
      <vt:lpstr>Λειτουργικά Συστήματα Κινητών (8 από 9)</vt:lpstr>
      <vt:lpstr>Λειτουργικά Συστήματα Κινητών (9 από 9)</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Πληροφορική</dc:title>
  <dc:subject>Λογισμικό.</dc:subject>
  <dc:creator>Δήμητρα Αβραμούλη</dc:creator>
  <cp:keywords>Λογισμικό</cp:keywords>
  <cp:lastModifiedBy>Windows User</cp:lastModifiedBy>
  <cp:revision>348</cp:revision>
  <dcterms:created xsi:type="dcterms:W3CDTF">2012-09-06T09:03:05Z</dcterms:created>
  <dcterms:modified xsi:type="dcterms:W3CDTF">2005-10-02T03:51:45Z</dcterms:modified>
</cp:coreProperties>
</file>