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309"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280"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13" Type="http://schemas.openxmlformats.org/officeDocument/2006/relationships/hyperlink" Target="http://ru.wikipedia.org/wiki/AVZ" TargetMode="External"/><Relationship Id="rId18" Type="http://schemas.openxmlformats.org/officeDocument/2006/relationships/hyperlink" Target="http://en.wikipedia.org/wiki/Clam_AntiVirus" TargetMode="External"/><Relationship Id="rId26" Type="http://schemas.openxmlformats.org/officeDocument/2006/relationships/hyperlink" Target="http://en.wikipedia.org/wiki/ESET" TargetMode="External"/><Relationship Id="rId39" Type="http://schemas.openxmlformats.org/officeDocument/2006/relationships/hyperlink" Target="http://en.wikipedia.org/wiki/Norman_(company)" TargetMode="External"/><Relationship Id="rId3" Type="http://schemas.openxmlformats.org/officeDocument/2006/relationships/tags" Target="../tags/tag18.xml"/><Relationship Id="rId21" Type="http://schemas.openxmlformats.org/officeDocument/2006/relationships/hyperlink" Target="http://en.wikipedia.org/wiki/Dr._Web" TargetMode="External"/><Relationship Id="rId34" Type="http://schemas.openxmlformats.org/officeDocument/2006/relationships/hyperlink" Target="http://en.wikipedia.org/wiki/K7_Computing" TargetMode="External"/><Relationship Id="rId42" Type="http://schemas.openxmlformats.org/officeDocument/2006/relationships/hyperlink" Target="http://en.wikipedia.org/wiki/PC_Tools_(company)" TargetMode="External"/><Relationship Id="rId47" Type="http://schemas.openxmlformats.org/officeDocument/2006/relationships/hyperlink" Target="http://en.wikipedia.org/wiki/Untangle" TargetMode="External"/><Relationship Id="rId50" Type="http://schemas.openxmlformats.org/officeDocument/2006/relationships/hyperlink" Target="http://en.wikipedia.org/wiki/VirusBuster" TargetMode="External"/><Relationship Id="rId7" Type="http://schemas.openxmlformats.org/officeDocument/2006/relationships/hyperlink" Target="http://en.wikipedia.org/wiki/Ad-Aware" TargetMode="External"/><Relationship Id="rId12" Type="http://schemas.openxmlformats.org/officeDocument/2006/relationships/hyperlink" Target="http://en.wikipedia.org/wiki/Avira" TargetMode="External"/><Relationship Id="rId17" Type="http://schemas.openxmlformats.org/officeDocument/2006/relationships/hyperlink" Target="http://en.wikipedia.org/wiki/Cisco_Security_Agent" TargetMode="External"/><Relationship Id="rId25" Type="http://schemas.openxmlformats.org/officeDocument/2006/relationships/hyperlink" Target="http://en.wikipedia.org/wiki/Eliashim_(anti_virus)" TargetMode="External"/><Relationship Id="rId33" Type="http://schemas.openxmlformats.org/officeDocument/2006/relationships/hyperlink" Target="http://en.wikipedia.org/wiki/Iolo_technologies" TargetMode="External"/><Relationship Id="rId38" Type="http://schemas.openxmlformats.org/officeDocument/2006/relationships/hyperlink" Target="http://ru.wikipedia.org/wiki/NANO_%D0%90%D0%BD%D1%82%D0%B8%D0%B2%D0%B8%D1%80%D1%83%D1%81" TargetMode="External"/><Relationship Id="rId46" Type="http://schemas.openxmlformats.org/officeDocument/2006/relationships/hyperlink" Target="http://en.wikipedia.org/wiki/TrustPort" TargetMode="External"/><Relationship Id="rId2" Type="http://schemas.openxmlformats.org/officeDocument/2006/relationships/tags" Target="../tags/tag17.xml"/><Relationship Id="rId16" Type="http://schemas.openxmlformats.org/officeDocument/2006/relationships/hyperlink" Target="http://en.wikipedia.org/wiki/CA,_Inc." TargetMode="External"/><Relationship Id="rId20" Type="http://schemas.openxmlformats.org/officeDocument/2006/relationships/hyperlink" Target="http://en.wikipedia.org/wiki/Comodo_Internet_Security" TargetMode="External"/><Relationship Id="rId29" Type="http://schemas.openxmlformats.org/officeDocument/2006/relationships/hyperlink" Target="http://en.wikipedia.org/wiki/F-Secure" TargetMode="External"/><Relationship Id="rId41" Type="http://schemas.openxmlformats.org/officeDocument/2006/relationships/hyperlink" Target="http://en.wikipedia.org/wiki/Panda_Security" TargetMode="External"/><Relationship Id="rId1" Type="http://schemas.openxmlformats.org/officeDocument/2006/relationships/tags" Target="../tags/tag16.xml"/><Relationship Id="rId6" Type="http://schemas.openxmlformats.org/officeDocument/2006/relationships/hyperlink" Target="http://en.wikipedia.org/wiki/360_Safeguard" TargetMode="External"/><Relationship Id="rId11" Type="http://schemas.openxmlformats.org/officeDocument/2006/relationships/hyperlink" Target="http://en.wikipedia.org/wiki/AVG_(software)" TargetMode="External"/><Relationship Id="rId24" Type="http://schemas.openxmlformats.org/officeDocument/2006/relationships/hyperlink" Target="http://en.wikipedia.org/wiki/A-squared_Anti-Malware" TargetMode="External"/><Relationship Id="rId32" Type="http://schemas.openxmlformats.org/officeDocument/2006/relationships/hyperlink" Target="http://en.wikipedia.org/wiki/Immunet" TargetMode="External"/><Relationship Id="rId37" Type="http://schemas.openxmlformats.org/officeDocument/2006/relationships/hyperlink" Target="http://en.wikipedia.org/wiki/Microsoft_Security_Essentials" TargetMode="External"/><Relationship Id="rId40" Type="http://schemas.openxmlformats.org/officeDocument/2006/relationships/hyperlink" Target="http://en.wikipedia.org/wiki/INCA_Internet" TargetMode="External"/><Relationship Id="rId45" Type="http://schemas.openxmlformats.org/officeDocument/2006/relationships/hyperlink" Target="http://en.wikipedia.org/wiki/Trend_Micro_Internet_Security" TargetMode="External"/><Relationship Id="rId5" Type="http://schemas.openxmlformats.org/officeDocument/2006/relationships/notesSlide" Target="../notesSlides/notesSlide11.xml"/><Relationship Id="rId15" Type="http://schemas.openxmlformats.org/officeDocument/2006/relationships/hyperlink" Target="http://en.wikipedia.org/wiki/BullGuard" TargetMode="External"/><Relationship Id="rId23" Type="http://schemas.openxmlformats.org/officeDocument/2006/relationships/hyperlink" Target="http://en.wikipedia.org/wiki/Element_Anti-Virus" TargetMode="External"/><Relationship Id="rId28" Type="http://schemas.openxmlformats.org/officeDocument/2006/relationships/hyperlink" Target="http://en.wikipedia.org/wiki/FRISK_Software_International" TargetMode="External"/><Relationship Id="rId36" Type="http://schemas.openxmlformats.org/officeDocument/2006/relationships/hyperlink" Target="http://en.wikipedia.org/wiki/McAfee" TargetMode="External"/><Relationship Id="rId49" Type="http://schemas.openxmlformats.org/officeDocument/2006/relationships/hyperlink" Target="http://en.wikipedia.org/wiki/Sunbelt_Software" TargetMode="External"/><Relationship Id="rId10" Type="http://schemas.openxmlformats.org/officeDocument/2006/relationships/hyperlink" Target="http://en.wikipedia.org/wiki/Avast!" TargetMode="External"/><Relationship Id="rId19" Type="http://schemas.openxmlformats.org/officeDocument/2006/relationships/hyperlink" Target="http://en.wikipedia.org/wiki/ClamWin" TargetMode="External"/><Relationship Id="rId31" Type="http://schemas.openxmlformats.org/officeDocument/2006/relationships/hyperlink" Target="http://en.wikipedia.org/wiki/G_DATA_Software" TargetMode="External"/><Relationship Id="rId44" Type="http://schemas.openxmlformats.org/officeDocument/2006/relationships/hyperlink" Target="http://en.wikipedia.org/wiki/Symantec" TargetMode="External"/><Relationship Id="rId52" Type="http://schemas.openxmlformats.org/officeDocument/2006/relationships/hyperlink" Target="http://en.wikipedia.org/wiki/Windows_Live_OneCare" TargetMode="External"/><Relationship Id="rId4" Type="http://schemas.openxmlformats.org/officeDocument/2006/relationships/slideLayout" Target="../slideLayouts/slideLayout5.xml"/><Relationship Id="rId9" Type="http://schemas.openxmlformats.org/officeDocument/2006/relationships/hyperlink" Target="http://en.wikipedia.org/wiki/AOL_Active_Virus_Shield" TargetMode="External"/><Relationship Id="rId14" Type="http://schemas.openxmlformats.org/officeDocument/2006/relationships/hyperlink" Target="http://en.wikipedia.org/wiki/BitDefender" TargetMode="External"/><Relationship Id="rId22" Type="http://schemas.openxmlformats.org/officeDocument/2006/relationships/hyperlink" Target="http://en.wikipedia.org/wiki/DriveSentry" TargetMode="External"/><Relationship Id="rId27" Type="http://schemas.openxmlformats.org/officeDocument/2006/relationships/hyperlink" Target="http://en.wikipedia.org/wiki/Faronics" TargetMode="External"/><Relationship Id="rId30" Type="http://schemas.openxmlformats.org/officeDocument/2006/relationships/hyperlink" Target="http://en.wikipedia.org/wiki/Fortinet" TargetMode="External"/><Relationship Id="rId35" Type="http://schemas.openxmlformats.org/officeDocument/2006/relationships/hyperlink" Target="http://en.wikipedia.org/wiki/Kaspersky_Lab" TargetMode="External"/><Relationship Id="rId43" Type="http://schemas.openxmlformats.org/officeDocument/2006/relationships/hyperlink" Target="http://en.wikipedia.org/wiki/Rising_Antivirus" TargetMode="External"/><Relationship Id="rId48" Type="http://schemas.openxmlformats.org/officeDocument/2006/relationships/hyperlink" Target="http://en.wikipedia.org/wiki/Vba32_AntiVirus" TargetMode="External"/><Relationship Id="rId8" Type="http://schemas.openxmlformats.org/officeDocument/2006/relationships/hyperlink" Target="http://en.wikipedia.org/wiki/AhnLab_Inc" TargetMode="External"/><Relationship Id="rId51" Type="http://schemas.openxmlformats.org/officeDocument/2006/relationships/hyperlink" Target="http://en.wikipedia.org/wiki/Webroo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hyperlink" Target="http://anti-virus-software-review.toptenreviews.com/f-secure-review.html" TargetMode="External"/><Relationship Id="rId13" Type="http://schemas.openxmlformats.org/officeDocument/2006/relationships/hyperlink" Target="http://anti-virus-software-review.toptenreviews.com/avira-antivir-review.html" TargetMode="External"/><Relationship Id="rId18" Type="http://schemas.openxmlformats.org/officeDocument/2006/relationships/hyperlink" Target="http://www.toptenreviews.com/scripts/trans_id.php?url=http://store.hermanstreet.com/pc-software/avg-anti-virus-2012-download/?&amp;ICID=pin-AVG%202011-10-28&amp;ofm&amp;p_id=72&amp;param=&amp;q_delimit=0" TargetMode="External"/><Relationship Id="rId26" Type="http://schemas.openxmlformats.org/officeDocument/2006/relationships/image" Target="../media/image9.jpeg"/><Relationship Id="rId3" Type="http://schemas.openxmlformats.org/officeDocument/2006/relationships/slideLayout" Target="../slideLayouts/slideLayout8.xml"/><Relationship Id="rId21" Type="http://schemas.openxmlformats.org/officeDocument/2006/relationships/hyperlink" Target="http://www.toptenreviews.com/scripts/trans_id.php?url=http://www.bullguard.com/tracking.aspx?url=/shop/CustomizeProduct/List/14724&amp;affiliate=toptenreviewsus&amp;p_id=52218&amp;param=&amp;q_delimit=0" TargetMode="External"/><Relationship Id="rId7" Type="http://schemas.openxmlformats.org/officeDocument/2006/relationships/hyperlink" Target="http://anti-virus-software-review.toptenreviews.com/panda-review.html" TargetMode="External"/><Relationship Id="rId12" Type="http://schemas.openxmlformats.org/officeDocument/2006/relationships/hyperlink" Target="http://anti-virus-software-review.toptenreviews.com/bullguard-antivirus-review.html" TargetMode="External"/><Relationship Id="rId17" Type="http://schemas.openxmlformats.org/officeDocument/2006/relationships/hyperlink" Target="http://www.toptenreviews.com/scripts/trans_id.php?url=http://www.kqzyfj.com/click-1390637-10548844?url=http://www.f-secureusa.com/estore/antivirus2009.html&amp;cjsku=FCA9BR1N003IN&amp;p_id=67&amp;param=sid&amp;q_delimit=1" TargetMode="External"/><Relationship Id="rId25" Type="http://schemas.openxmlformats.org/officeDocument/2006/relationships/image" Target="../media/image8.jpeg"/><Relationship Id="rId33" Type="http://schemas.openxmlformats.org/officeDocument/2006/relationships/image" Target="../media/image16.jpeg"/><Relationship Id="rId2" Type="http://schemas.openxmlformats.org/officeDocument/2006/relationships/tags" Target="../tags/tag23.xml"/><Relationship Id="rId16" Type="http://schemas.openxmlformats.org/officeDocument/2006/relationships/hyperlink" Target="http://www.toptenreviews.com/scripts/trans_id.php?url=http://www.dpbolvw.net/click-1390637-10491780&amp;p_id=77&amp;param=sid&amp;q_delimit=1" TargetMode="External"/><Relationship Id="rId20" Type="http://schemas.openxmlformats.org/officeDocument/2006/relationships/hyperlink" Target="http://www.toptenreviews.com/scripts/trans_id.php?url=http://www.gdata-software.com/home-security/antivirus-2011/&amp;p_id=75&amp;param=&amp;q_delimit=0" TargetMode="External"/><Relationship Id="rId29" Type="http://schemas.openxmlformats.org/officeDocument/2006/relationships/image" Target="../media/image12.jpeg"/><Relationship Id="rId1" Type="http://schemas.openxmlformats.org/officeDocument/2006/relationships/tags" Target="../tags/tag22.xml"/><Relationship Id="rId6" Type="http://schemas.openxmlformats.org/officeDocument/2006/relationships/hyperlink" Target="http://anti-virus-software-review.toptenreviews.com/kaspersky-review.html" TargetMode="External"/><Relationship Id="rId11" Type="http://schemas.openxmlformats.org/officeDocument/2006/relationships/hyperlink" Target="http://anti-virus-software-review.toptenreviews.com/antiviruskit-review.html" TargetMode="External"/><Relationship Id="rId24" Type="http://schemas.openxmlformats.org/officeDocument/2006/relationships/image" Target="../media/image7.jpeg"/><Relationship Id="rId32" Type="http://schemas.openxmlformats.org/officeDocument/2006/relationships/image" Target="../media/image15.jpeg"/><Relationship Id="rId5" Type="http://schemas.openxmlformats.org/officeDocument/2006/relationships/hyperlink" Target="http://anti-virus-software-review.toptenreviews.com/bitdefender-review.html" TargetMode="External"/><Relationship Id="rId15" Type="http://schemas.openxmlformats.org/officeDocument/2006/relationships/hyperlink" Target="http://www.toptenreviews.com/scripts/trans_id.php?url=http://send.onenetworkdirect.net/z/517802/rn_a48914&amp;p_id=66&amp;param=&amp;subid1&amp;q_delimit=0" TargetMode="External"/><Relationship Id="rId23" Type="http://schemas.openxmlformats.org/officeDocument/2006/relationships/hyperlink" Target="http://www.toptenreviews.com/scripts/trans_id.php?url=http://www.anrdoezrs.net/click-1390637-10539651?url=http://www.eset.com/products/nod32.php&amp;cjsku=EAVH-N1-1&amp;p_id=69&amp;param=sid&amp;q_delimit=1" TargetMode="External"/><Relationship Id="rId28" Type="http://schemas.openxmlformats.org/officeDocument/2006/relationships/image" Target="../media/image11.jpeg"/><Relationship Id="rId10" Type="http://schemas.openxmlformats.org/officeDocument/2006/relationships/hyperlink" Target="http://anti-virus-software-review.toptenreviews.com/avast-review.html" TargetMode="External"/><Relationship Id="rId19" Type="http://schemas.openxmlformats.org/officeDocument/2006/relationships/hyperlink" Target="http://www.toptenreviews.com/scripts/trans_id.php?url=http://send.onenetworkdirect.net/z/33006/rn_a48914/&amp;p_id=76&amp;param=&amp;subid1&amp;q_delimit=0" TargetMode="External"/><Relationship Id="rId31" Type="http://schemas.openxmlformats.org/officeDocument/2006/relationships/image" Target="../media/image14.jpeg"/><Relationship Id="rId4" Type="http://schemas.openxmlformats.org/officeDocument/2006/relationships/notesSlide" Target="../notesSlides/notesSlide15.xml"/><Relationship Id="rId9" Type="http://schemas.openxmlformats.org/officeDocument/2006/relationships/hyperlink" Target="http://anti-virus-software-review.toptenreviews.com/avg-review.html" TargetMode="External"/><Relationship Id="rId14" Type="http://schemas.openxmlformats.org/officeDocument/2006/relationships/hyperlink" Target="http://anti-virus-software-review.toptenreviews.com/eset-nod32-review.html" TargetMode="External"/><Relationship Id="rId22" Type="http://schemas.openxmlformats.org/officeDocument/2006/relationships/hyperlink" Target="http://www.toptenreviews.com/scripts/trans_id.php?url=http://www.anrdoezrs.net/click-1390637-10841771?url=https://avira.cleverbridge.com/30/purl-aff_prem_1pc1y?language=EN&amp;x-origin=affiliates&amp;x-affiliates=CJ_EN&amp;cjsku=13929&amp;p_id=48043&amp;param=sid&amp;q_delimit=1" TargetMode="External"/><Relationship Id="rId27" Type="http://schemas.openxmlformats.org/officeDocument/2006/relationships/image" Target="../media/image10.jpeg"/><Relationship Id="rId30"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20.gif"/></Relationships>
</file>

<file path=ppt/slides/_rels/slide25.xml.rels><?xml version="1.0" encoding="UTF-8" standalone="yes"?>
<Relationships xmlns="http://schemas.openxmlformats.org/package/2006/relationships"><Relationship Id="rId3" Type="http://schemas.openxmlformats.org/officeDocument/2006/relationships/hyperlink" Target="http://www.amazon.co.uk/Kensington-ComboSaver-Combination-Portable-Notebook/dp/B001C6WLXU/ref=sr_1_1?ie=UTF8&amp;s=electronics&amp;qid=1224951044&amp;sr=8-1" TargetMode="Externa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7.xml.rels><?xml version="1.0" encoding="UTF-8" standalone="yes"?>
<Relationships xmlns="http://schemas.openxmlformats.org/package/2006/relationships"><Relationship Id="rId3" Type="http://schemas.openxmlformats.org/officeDocument/2006/relationships/hyperlink" Target="http://www.dpa.gr/" TargetMode="Externa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notesSlide" Target="../notesSlides/notesSlide5.xml"/><Relationship Id="rId7" Type="http://schemas.openxmlformats.org/officeDocument/2006/relationships/slide" Target="slide2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0.xml"/><Relationship Id="rId11" Type="http://schemas.openxmlformats.org/officeDocument/2006/relationships/slide" Target="slide44.xml"/><Relationship Id="rId5" Type="http://schemas.openxmlformats.org/officeDocument/2006/relationships/slide" Target="slide11.xml"/><Relationship Id="rId10" Type="http://schemas.openxmlformats.org/officeDocument/2006/relationships/slide" Target="slide40.xml"/><Relationship Id="rId4" Type="http://schemas.openxmlformats.org/officeDocument/2006/relationships/slide" Target="slide6.xml"/><Relationship Id="rId9"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a:t>
            </a:r>
            <a:r>
              <a:rPr lang="en-US" sz="2800" b="1" dirty="0"/>
              <a:t>3</a:t>
            </a:r>
            <a:r>
              <a:rPr lang="en-US" sz="2800" b="1" dirty="0" smtClean="0"/>
              <a:t> </a:t>
            </a:r>
            <a:r>
              <a:rPr lang="el-GR" sz="2800" b="1" dirty="0" smtClean="0"/>
              <a:t>(Μέρος Δ):</a:t>
            </a:r>
            <a:r>
              <a:rPr lang="en-US" sz="2800" dirty="0" smtClean="0"/>
              <a:t> </a:t>
            </a:r>
            <a:r>
              <a:rPr lang="el-GR" sz="2800" dirty="0"/>
              <a:t>Πληροφορική στην Καθημερινή ζωή.</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4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smtClean="0"/>
              <a:t>Δήμητρα Αβραμούλη</a:t>
            </a:r>
            <a:r>
              <a:rPr lang="fi-FI" sz="2400" dirty="0" smtClean="0"/>
              <a:t>, </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smtClean="0"/>
              <a:t>Καθηγήτρια Εφαρμογών</a:t>
            </a:r>
            <a:r>
              <a:rPr lang="fi-FI" sz="2400" dirty="0" smtClean="0"/>
              <a:t>,</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400" dirty="0"/>
              <a:t>Τμήμα </a:t>
            </a:r>
            <a:r>
              <a:rPr lang="el-GR" sz="2400" dirty="0" smtClean="0"/>
              <a:t>Σχεδιασμού και Τεχνολογίας Ξύλου και Επίπλου </a:t>
            </a:r>
            <a:r>
              <a:rPr lang="el-GR" sz="2400" dirty="0"/>
              <a:t>Τ.Ε.</a:t>
            </a:r>
            <a:r>
              <a:rPr lang="fi-FI" sz="2400" dirty="0" smtClean="0"/>
              <a:t>,</a:t>
            </a:r>
            <a:endParaRPr lang="fi-FI" sz="24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400" dirty="0"/>
              <a:t>T.E.I. </a:t>
            </a:r>
            <a:r>
              <a:rPr lang="el-GR" sz="2400" dirty="0" smtClean="0"/>
              <a:t>Θεσσαλίας</a:t>
            </a:r>
            <a:endParaRPr lang="fi-FI" sz="24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071987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Άλλες κατηγορίες επιβλαβούς λογισμικού </a:t>
            </a:r>
            <a:r>
              <a:rPr lang="el-GR" dirty="0" smtClean="0"/>
              <a:t>(3 </a:t>
            </a:r>
            <a:r>
              <a:rPr lang="el-GR" dirty="0"/>
              <a:t>από </a:t>
            </a:r>
            <a:r>
              <a:rPr lang="el-GR" dirty="0" smtClean="0"/>
              <a:t>3)</a:t>
            </a:r>
            <a:endParaRPr lang="el-GR" dirty="0"/>
          </a:p>
        </p:txBody>
      </p:sp>
      <p:sp>
        <p:nvSpPr>
          <p:cNvPr id="10" name="Ορθογώνιο 9" descr="Σε αντίθεση με τους ιούς, οι δούρειοι ίπποι δε μεταδίδονται μολύνοντας αρχεία. &#10;Πχ Downloader-EV ,Dropper-EV, Pest Trap, NetBus ,flooder, Tagasaurus, Vundo trojan, Gromozon Trojan, Sub-7, Cuteqq_Cn.exe.&#10;&#10;Λογισμικό παρακολούθησης (Spyware):&#10;Προγράμματα που μπορεί να έχουν προσκολληθεί κρυφά σε αρχεία που κατεβάζουμε από το Διαδίκτυο. Στην συνέχεια αυτοεγκαθίστανται στον υπολογιστή μας και ξεκινά η παρακολούθηση της δραστηριότητας μας. &#10;"/>
          <p:cNvSpPr/>
          <p:nvPr>
            <p:custDataLst>
              <p:tags r:id="rId2"/>
            </p:custDataLst>
          </p:nvPr>
        </p:nvSpPr>
        <p:spPr>
          <a:xfrm>
            <a:off x="467544" y="1676181"/>
            <a:ext cx="8219256" cy="4154984"/>
          </a:xfrm>
          <a:prstGeom prst="rect">
            <a:avLst/>
          </a:prstGeom>
        </p:spPr>
        <p:txBody>
          <a:bodyPr wrap="square">
            <a:spAutoFit/>
          </a:bodyPr>
          <a:lstStyle/>
          <a:p>
            <a:pPr marL="800100" lvl="1" indent="-342900">
              <a:buFont typeface="Wingdings" panose="05000000000000000000" pitchFamily="2" charset="2"/>
              <a:buChar char="v"/>
            </a:pPr>
            <a:r>
              <a:rPr lang="el-GR" sz="2400" dirty="0"/>
              <a:t>Σε αντίθεση με τους ιούς, οι δούρειοι ίπποι δε μεταδίδονται μολύνοντας αρχεία. </a:t>
            </a:r>
          </a:p>
          <a:p>
            <a:pPr lvl="1"/>
            <a:r>
              <a:rPr lang="el-GR" sz="2400" dirty="0"/>
              <a:t>Πχ </a:t>
            </a:r>
            <a:r>
              <a:rPr lang="en-US" sz="2400" i="1" dirty="0"/>
              <a:t>Downloader-EV</a:t>
            </a:r>
            <a:r>
              <a:rPr lang="el-GR" sz="2400" i="1" dirty="0"/>
              <a:t> ,</a:t>
            </a:r>
            <a:r>
              <a:rPr lang="en-US" sz="2400" i="1" dirty="0"/>
              <a:t>Dropper-EV</a:t>
            </a:r>
            <a:r>
              <a:rPr lang="el-GR" sz="2400" i="1" dirty="0"/>
              <a:t>, </a:t>
            </a:r>
            <a:r>
              <a:rPr lang="en-US" sz="2400" i="1" dirty="0"/>
              <a:t>Pest Trap</a:t>
            </a:r>
            <a:r>
              <a:rPr lang="el-GR" sz="2400" i="1" dirty="0"/>
              <a:t>, </a:t>
            </a:r>
            <a:r>
              <a:rPr lang="en-US" sz="2400" i="1" dirty="0" err="1"/>
              <a:t>NetBus</a:t>
            </a:r>
            <a:r>
              <a:rPr lang="el-GR" sz="2400" i="1" dirty="0"/>
              <a:t> ,</a:t>
            </a:r>
            <a:r>
              <a:rPr lang="en-US" sz="2400" i="1" dirty="0"/>
              <a:t>flooder</a:t>
            </a:r>
            <a:r>
              <a:rPr lang="el-GR" sz="2400" i="1" dirty="0"/>
              <a:t>, </a:t>
            </a:r>
            <a:r>
              <a:rPr lang="en-US" sz="2400" i="1" dirty="0" err="1"/>
              <a:t>Tagasaurus</a:t>
            </a:r>
            <a:r>
              <a:rPr lang="el-GR" sz="2400" i="1" dirty="0"/>
              <a:t>, </a:t>
            </a:r>
            <a:r>
              <a:rPr lang="en-US" sz="2400" i="1" dirty="0" err="1"/>
              <a:t>Vundo</a:t>
            </a:r>
            <a:r>
              <a:rPr lang="en-US" sz="2400" i="1" dirty="0"/>
              <a:t> </a:t>
            </a:r>
            <a:r>
              <a:rPr lang="en-US" sz="2400" i="1" dirty="0" err="1"/>
              <a:t>trojan</a:t>
            </a:r>
            <a:r>
              <a:rPr lang="el-GR" sz="2400" i="1" dirty="0"/>
              <a:t>, </a:t>
            </a:r>
            <a:r>
              <a:rPr lang="en-US" sz="2400" i="1" dirty="0" err="1"/>
              <a:t>Gromozon</a:t>
            </a:r>
            <a:r>
              <a:rPr lang="en-US" sz="2400" i="1" dirty="0"/>
              <a:t> Trojan</a:t>
            </a:r>
            <a:r>
              <a:rPr lang="el-GR" sz="2400" i="1" dirty="0"/>
              <a:t>, </a:t>
            </a:r>
            <a:r>
              <a:rPr lang="en-US" sz="2400" i="1" dirty="0"/>
              <a:t>Sub-7</a:t>
            </a:r>
            <a:r>
              <a:rPr lang="el-GR" sz="2400" i="1" dirty="0"/>
              <a:t>, </a:t>
            </a:r>
            <a:r>
              <a:rPr lang="en-US" sz="2400" i="1" dirty="0" smtClean="0"/>
              <a:t>Cuteqq_Cn.exe</a:t>
            </a:r>
            <a:r>
              <a:rPr lang="el-GR" sz="2400" i="1" dirty="0" smtClean="0"/>
              <a:t>.</a:t>
            </a:r>
            <a:endParaRPr lang="en-US" sz="2400" dirty="0"/>
          </a:p>
          <a:p>
            <a:pPr lvl="1"/>
            <a:endParaRPr lang="el-GR" sz="2400" dirty="0"/>
          </a:p>
          <a:p>
            <a:pPr marL="342900" indent="-342900">
              <a:buFont typeface="Wingdings" panose="05000000000000000000" pitchFamily="2" charset="2"/>
              <a:buChar char="§"/>
            </a:pPr>
            <a:r>
              <a:rPr lang="el-GR" sz="2400" dirty="0"/>
              <a:t>Λογισμικό παρακολούθησης </a:t>
            </a:r>
            <a:r>
              <a:rPr lang="en-US" sz="2400" dirty="0"/>
              <a:t>(Spyware</a:t>
            </a:r>
            <a:r>
              <a:rPr lang="en-US" sz="2400" dirty="0" smtClean="0"/>
              <a:t>)</a:t>
            </a:r>
            <a:r>
              <a:rPr lang="el-GR" sz="2400" dirty="0" smtClean="0"/>
              <a:t>:</a:t>
            </a:r>
            <a:endParaRPr lang="el-GR" sz="2400" dirty="0"/>
          </a:p>
          <a:p>
            <a:pPr lvl="1"/>
            <a:r>
              <a:rPr lang="el-GR" sz="2400" dirty="0"/>
              <a:t>Προγράμματα που μπορεί να έχουν προσκολληθεί κρυφά σε αρχεία που κατεβάζουμε από το Διαδίκτυο. Στην συνέχεια </a:t>
            </a:r>
            <a:r>
              <a:rPr lang="el-GR" sz="2400" dirty="0" err="1"/>
              <a:t>αυτοεγκαθίστανται</a:t>
            </a:r>
            <a:r>
              <a:rPr lang="el-GR" sz="2400" dirty="0"/>
              <a:t> στον υπολογιστή μας και ξεκινά η παρακολούθηση της δραστηριότητας </a:t>
            </a:r>
            <a:r>
              <a:rPr lang="el-GR" sz="2400" dirty="0" smtClean="0"/>
              <a:t>μας.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Τρόποι προστασίας από τους </a:t>
            </a:r>
            <a:r>
              <a:rPr lang="el-GR" dirty="0" smtClean="0"/>
              <a:t>ιούς</a:t>
            </a:r>
            <a:br>
              <a:rPr lang="el-GR" dirty="0" smtClean="0"/>
            </a:br>
            <a:r>
              <a:rPr lang="el-GR" dirty="0" smtClean="0"/>
              <a:t>(1 από 9)</a:t>
            </a:r>
            <a:endParaRPr lang="el-GR" dirty="0"/>
          </a:p>
        </p:txBody>
      </p:sp>
      <p:sp>
        <p:nvSpPr>
          <p:cNvPr id="7" name="Ορθογώνιο 6" descr="Προγράμματα ανίχνευσης / εξάλειψης ιών (antivirus):&#10;Norton,&#10;McAffe,&#10;Kasperky,&#10;Panda,&#10;Grisoft (avg),&#10;Eset (nod32).&#10;"/>
          <p:cNvSpPr/>
          <p:nvPr/>
        </p:nvSpPr>
        <p:spPr>
          <a:xfrm>
            <a:off x="467544" y="1628800"/>
            <a:ext cx="8219256" cy="3108543"/>
          </a:xfrm>
          <a:prstGeom prst="rect">
            <a:avLst/>
          </a:prstGeom>
        </p:spPr>
        <p:txBody>
          <a:bodyPr wrap="square">
            <a:spAutoFit/>
          </a:bodyPr>
          <a:lstStyle/>
          <a:p>
            <a:r>
              <a:rPr lang="el-GR" sz="2800" dirty="0"/>
              <a:t>Προγράμματα ανίχνευσης / εξάλειψης ιών (</a:t>
            </a:r>
            <a:r>
              <a:rPr lang="en-US" sz="2800" dirty="0"/>
              <a:t>antivirus</a:t>
            </a:r>
            <a:r>
              <a:rPr lang="en-US" sz="2800" dirty="0" smtClean="0"/>
              <a:t>)</a:t>
            </a:r>
            <a:r>
              <a:rPr lang="el-GR" sz="2800" dirty="0" smtClean="0"/>
              <a:t>:</a:t>
            </a:r>
            <a:endParaRPr lang="en-US" sz="2800" dirty="0"/>
          </a:p>
          <a:p>
            <a:pPr marL="914400" lvl="1" indent="-457200">
              <a:buFont typeface="Wingdings" panose="05000000000000000000" pitchFamily="2" charset="2"/>
              <a:buChar char="§"/>
            </a:pPr>
            <a:r>
              <a:rPr lang="en-US" sz="2800" dirty="0" smtClean="0"/>
              <a:t>Norton</a:t>
            </a:r>
            <a:r>
              <a:rPr lang="el-GR" sz="2800" dirty="0" smtClean="0"/>
              <a:t>,</a:t>
            </a:r>
            <a:endParaRPr lang="en-US" sz="2800" dirty="0"/>
          </a:p>
          <a:p>
            <a:pPr marL="914400" lvl="1" indent="-457200">
              <a:buFont typeface="Wingdings" panose="05000000000000000000" pitchFamily="2" charset="2"/>
              <a:buChar char="§"/>
            </a:pPr>
            <a:r>
              <a:rPr lang="en-US" sz="2800" dirty="0" err="1" smtClean="0"/>
              <a:t>McAffe</a:t>
            </a:r>
            <a:r>
              <a:rPr lang="el-GR" sz="2800" dirty="0" smtClean="0"/>
              <a:t>,</a:t>
            </a:r>
            <a:endParaRPr lang="en-US" sz="2800" dirty="0"/>
          </a:p>
          <a:p>
            <a:pPr marL="914400" lvl="1" indent="-457200">
              <a:buFont typeface="Wingdings" panose="05000000000000000000" pitchFamily="2" charset="2"/>
              <a:buChar char="§"/>
            </a:pPr>
            <a:r>
              <a:rPr lang="en-US" sz="2800" dirty="0" err="1" smtClean="0"/>
              <a:t>Kasperky</a:t>
            </a:r>
            <a:r>
              <a:rPr lang="el-GR" sz="2800" dirty="0" smtClean="0"/>
              <a:t>,</a:t>
            </a:r>
            <a:endParaRPr lang="en-US" sz="2800" dirty="0"/>
          </a:p>
          <a:p>
            <a:pPr marL="914400" lvl="1" indent="-457200">
              <a:buFont typeface="Wingdings" panose="05000000000000000000" pitchFamily="2" charset="2"/>
              <a:buChar char="§"/>
            </a:pPr>
            <a:r>
              <a:rPr lang="en-US" sz="2800" dirty="0" smtClean="0"/>
              <a:t>Panda</a:t>
            </a:r>
            <a:r>
              <a:rPr lang="el-GR" sz="2800" dirty="0" smtClean="0"/>
              <a:t>,</a:t>
            </a:r>
            <a:endParaRPr lang="en-US" sz="2800" dirty="0"/>
          </a:p>
          <a:p>
            <a:pPr marL="914400" lvl="1" indent="-457200">
              <a:buFont typeface="Wingdings" panose="05000000000000000000" pitchFamily="2" charset="2"/>
              <a:buChar char="§"/>
            </a:pPr>
            <a:r>
              <a:rPr lang="en-US" sz="2800" dirty="0" err="1"/>
              <a:t>Grisoft</a:t>
            </a:r>
            <a:r>
              <a:rPr lang="en-US" sz="2800" dirty="0"/>
              <a:t> (</a:t>
            </a:r>
            <a:r>
              <a:rPr lang="en-US" sz="2800" dirty="0" err="1"/>
              <a:t>avg</a:t>
            </a:r>
            <a:r>
              <a:rPr lang="en-US" sz="2800" dirty="0" smtClean="0"/>
              <a:t>)</a:t>
            </a:r>
            <a:r>
              <a:rPr lang="el-GR" sz="2800" dirty="0" smtClean="0"/>
              <a:t>,</a:t>
            </a:r>
            <a:endParaRPr lang="en-US" sz="2800" dirty="0"/>
          </a:p>
          <a:p>
            <a:pPr marL="914400" lvl="1" indent="-457200">
              <a:buFont typeface="Wingdings" panose="05000000000000000000" pitchFamily="2" charset="2"/>
              <a:buChar char="§"/>
            </a:pPr>
            <a:r>
              <a:rPr lang="en-US" sz="2800" dirty="0" err="1"/>
              <a:t>Eset</a:t>
            </a:r>
            <a:r>
              <a:rPr lang="en-US" sz="2800" dirty="0"/>
              <a:t> (nod32</a:t>
            </a:r>
            <a:r>
              <a:rPr lang="en-US" sz="2800" dirty="0" smtClean="0"/>
              <a:t>)</a:t>
            </a:r>
            <a:r>
              <a:rPr lang="el-GR" sz="2800" dirty="0" smtClean="0"/>
              <a:t>.</a:t>
            </a: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Τρόποι προστασίας από τους ιούς</a:t>
            </a:r>
            <a:br>
              <a:rPr lang="el-GR" dirty="0"/>
            </a:br>
            <a:r>
              <a:rPr lang="el-GR" dirty="0" smtClean="0"/>
              <a:t>(2 </a:t>
            </a:r>
            <a:r>
              <a:rPr lang="el-GR" dirty="0"/>
              <a:t>από 9</a:t>
            </a:r>
            <a:r>
              <a:rPr lang="el-GR" dirty="0" smtClean="0"/>
              <a:t>)</a:t>
            </a:r>
            <a:endParaRPr lang="el-GR" dirty="0"/>
          </a:p>
        </p:txBody>
      </p:sp>
      <p:graphicFrame>
        <p:nvGraphicFramePr>
          <p:cNvPr id="20" name="4 - Πίνακας" descr="Πίνακας λίστας διάφορων antivirus."/>
          <p:cNvGraphicFramePr>
            <a:graphicFrameLocks noGrp="1"/>
          </p:cNvGraphicFramePr>
          <p:nvPr>
            <p:custDataLst>
              <p:tags r:id="rId2"/>
            </p:custDataLst>
            <p:extLst>
              <p:ext uri="{D42A27DB-BD31-4B8C-83A1-F6EECF244321}">
                <p14:modId xmlns:p14="http://schemas.microsoft.com/office/powerpoint/2010/main" val="2057772611"/>
              </p:ext>
            </p:extLst>
          </p:nvPr>
        </p:nvGraphicFramePr>
        <p:xfrm>
          <a:off x="899592" y="1628800"/>
          <a:ext cx="3458913" cy="4464506"/>
        </p:xfrm>
        <a:graphic>
          <a:graphicData uri="http://schemas.openxmlformats.org/drawingml/2006/table">
            <a:tbl>
              <a:tblPr firstRow="1"/>
              <a:tblGrid>
                <a:gridCol w="240536"/>
                <a:gridCol w="2219348"/>
                <a:gridCol w="999029"/>
              </a:tblGrid>
              <a:tr h="127232">
                <a:tc>
                  <a:txBody>
                    <a:bodyPr/>
                    <a:lstStyle/>
                    <a:p>
                      <a:pPr algn="l" fontAlgn="b"/>
                      <a:endParaRPr lang="el-GR" sz="700" b="0" i="0" u="none" strike="noStrike" dirty="0">
                        <a:solidFill>
                          <a:srgbClr val="000000"/>
                        </a:solidFill>
                        <a:latin typeface="Calibri"/>
                      </a:endParaRPr>
                    </a:p>
                  </a:txBody>
                  <a:tcPr marL="4734" marR="4734" marT="4734"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ctr" fontAlgn="ctr"/>
                      <a:r>
                        <a:rPr lang="en-US" sz="700" b="1" i="0" u="none" strike="noStrike" dirty="0">
                          <a:solidFill>
                            <a:srgbClr val="000000"/>
                          </a:solidFill>
                          <a:latin typeface="Calibri"/>
                        </a:rPr>
                        <a:t>Software</a:t>
                      </a:r>
                    </a:p>
                  </a:txBody>
                  <a:tcPr marL="4734" marR="4734" marT="4734"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fontAlgn="ctr"/>
                      <a:r>
                        <a:rPr lang="en-US" sz="700" b="1" i="0" u="none" strike="noStrike" dirty="0">
                          <a:solidFill>
                            <a:srgbClr val="000000"/>
                          </a:solidFill>
                          <a:latin typeface="Calibri"/>
                        </a:rPr>
                        <a:t>Cost / Price</a:t>
                      </a:r>
                    </a:p>
                  </a:txBody>
                  <a:tcPr marL="4734" marR="4734" marT="4734" marB="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r h="127232">
                <a:tc>
                  <a:txBody>
                    <a:bodyPr/>
                    <a:lstStyle/>
                    <a:p>
                      <a:pPr algn="r" fontAlgn="b"/>
                      <a:r>
                        <a:rPr lang="el-GR" sz="700" b="0" i="0" u="none" strike="noStrike">
                          <a:solidFill>
                            <a:srgbClr val="000000"/>
                          </a:solidFill>
                          <a:latin typeface="Calibri"/>
                        </a:rPr>
                        <a:t>1</a:t>
                      </a:r>
                    </a:p>
                  </a:txBody>
                  <a:tcPr marL="4734" marR="4734" marT="4734" marB="0" anchor="b">
                    <a:lnL>
                      <a:noFill/>
                    </a:lnL>
                    <a:lnR w="12700" cap="flat" cmpd="sng" algn="ctr">
                      <a:solidFill>
                        <a:srgbClr val="AAAAAA"/>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6" tooltip="360 Safeguard"/>
                        </a:rPr>
                        <a:t>360 Safeguard</a:t>
                      </a:r>
                      <a:endParaRPr lang="en-US" sz="700" b="0" i="0" u="sng" strike="noStrike" dirty="0">
                        <a:solidFill>
                          <a:srgbClr val="0000FF"/>
                        </a:solidFill>
                        <a:latin typeface="Calibri"/>
                      </a:endParaRPr>
                    </a:p>
                  </a:txBody>
                  <a:tcPr marL="4734" marR="4734" marT="4734" marB="0" anchor="b">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AAAAAA"/>
                      </a:solidFill>
                      <a:prstDash val="solid"/>
                      <a:round/>
                      <a:headEnd type="none" w="med" len="med"/>
                      <a:tailEnd type="none" w="med" len="med"/>
                    </a:lnL>
                    <a:lnR w="12700" cap="flat" cmpd="sng" algn="ctr">
                      <a:solidFill>
                        <a:srgbClr val="705F37"/>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705F37"/>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a:t>
                      </a:r>
                    </a:p>
                  </a:txBody>
                  <a:tcPr marL="4734" marR="4734" marT="4734" marB="0" anchor="b">
                    <a:lnL>
                      <a:noFill/>
                    </a:lnL>
                    <a:lnR w="12700" cap="flat" cmpd="sng" algn="ctr">
                      <a:solidFill>
                        <a:srgbClr val="10DA35"/>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7" tooltip="Ad-Aware"/>
                        </a:rPr>
                        <a:t>Ad-Aware Pro </a:t>
                      </a:r>
                      <a:r>
                        <a:rPr lang="en-US" sz="700" b="0" i="0" u="sng" strike="noStrike" dirty="0" err="1">
                          <a:solidFill>
                            <a:srgbClr val="0000FF"/>
                          </a:solidFill>
                          <a:latin typeface="Calibri"/>
                          <a:hlinkClick r:id="rId7" tooltip="Ad-Aware"/>
                        </a:rPr>
                        <a:t>Antivirus+Antispyware</a:t>
                      </a:r>
                      <a:endParaRPr lang="en-US" sz="700" b="0" i="0" u="sng" strike="noStrike" dirty="0">
                        <a:solidFill>
                          <a:srgbClr val="0000FF"/>
                        </a:solidFill>
                        <a:latin typeface="Calibri"/>
                      </a:endParaRPr>
                    </a:p>
                  </a:txBody>
                  <a:tcPr marL="4734" marR="4734" marT="4734" marB="0" anchor="b">
                    <a:lnL w="12700" cap="flat" cmpd="sng" algn="ctr">
                      <a:solidFill>
                        <a:srgbClr val="10DA35"/>
                      </a:solidFill>
                      <a:prstDash val="solid"/>
                      <a:round/>
                      <a:headEnd type="none" w="med" len="med"/>
                      <a:tailEnd type="none" w="med" len="med"/>
                    </a:lnL>
                    <a:lnR w="12700" cap="flat" cmpd="sng" algn="ctr">
                      <a:solidFill>
                        <a:srgbClr val="10DA35"/>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10DA35"/>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10DA35"/>
                      </a:solidFill>
                      <a:prstDash val="solid"/>
                      <a:round/>
                      <a:headEnd type="none" w="med" len="med"/>
                      <a:tailEnd type="none" w="med" len="med"/>
                    </a:lnL>
                    <a:lnR w="12700" cap="flat" cmpd="sng" algn="ctr">
                      <a:solidFill>
                        <a:srgbClr val="50F040"/>
                      </a:solidFill>
                      <a:prstDash val="solid"/>
                      <a:round/>
                      <a:headEnd type="none" w="med" len="med"/>
                      <a:tailEnd type="none" w="med" len="med"/>
                    </a:lnR>
                    <a:lnT w="12700" cap="flat" cmpd="sng" algn="ctr">
                      <a:solidFill>
                        <a:srgbClr val="705F37"/>
                      </a:solidFill>
                      <a:prstDash val="solid"/>
                      <a:round/>
                      <a:headEnd type="none" w="med" len="med"/>
                      <a:tailEnd type="none" w="med" len="med"/>
                    </a:lnT>
                    <a:lnB w="12700" cap="flat" cmpd="sng" algn="ctr">
                      <a:solidFill>
                        <a:srgbClr val="50F040"/>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3</a:t>
                      </a:r>
                    </a:p>
                  </a:txBody>
                  <a:tcPr marL="4734" marR="4734" marT="4734" marB="0" anchor="b">
                    <a:lnL>
                      <a:noFill/>
                    </a:lnL>
                    <a:lnR w="12700" cap="flat" cmpd="sng" algn="ctr">
                      <a:solidFill>
                        <a:srgbClr val="80FC40"/>
                      </a:solidFill>
                      <a:prstDash val="solid"/>
                      <a:round/>
                      <a:headEnd type="none" w="med" len="med"/>
                      <a:tailEnd type="none" w="med" len="med"/>
                    </a:lnR>
                    <a:lnT>
                      <a:noFill/>
                    </a:lnT>
                    <a:lnB>
                      <a:noFill/>
                    </a:lnB>
                  </a:tcPr>
                </a:tc>
                <a:tc>
                  <a:txBody>
                    <a:bodyPr/>
                    <a:lstStyle/>
                    <a:p>
                      <a:pPr algn="l" fontAlgn="b"/>
                      <a:r>
                        <a:rPr lang="en-US" sz="700" b="0" i="0" u="none" strike="noStrike" dirty="0" err="1">
                          <a:solidFill>
                            <a:srgbClr val="0B0080"/>
                          </a:solidFill>
                          <a:latin typeface="Calibri"/>
                        </a:rPr>
                        <a:t>Agnitum</a:t>
                      </a:r>
                      <a:r>
                        <a:rPr lang="en-US" sz="700" b="0" i="0" u="none" strike="noStrike" dirty="0">
                          <a:solidFill>
                            <a:srgbClr val="000000"/>
                          </a:solidFill>
                          <a:latin typeface="Calibri"/>
                        </a:rPr>
                        <a:t> </a:t>
                      </a:r>
                      <a:r>
                        <a:rPr lang="en-US" sz="700" b="0" i="0" u="none" strike="noStrike" dirty="0">
                          <a:solidFill>
                            <a:srgbClr val="0B0080"/>
                          </a:solidFill>
                          <a:latin typeface="Calibri"/>
                        </a:rPr>
                        <a:t>Outpost Security Suite</a:t>
                      </a:r>
                    </a:p>
                  </a:txBody>
                  <a:tcPr marL="4734" marR="4734" marT="4734" marB="0" anchor="b">
                    <a:lnL w="12700" cap="flat" cmpd="sng" algn="ctr">
                      <a:solidFill>
                        <a:srgbClr val="80FC40"/>
                      </a:solidFill>
                      <a:prstDash val="solid"/>
                      <a:round/>
                      <a:headEnd type="none" w="med" len="med"/>
                      <a:tailEnd type="none" w="med" len="med"/>
                    </a:lnL>
                    <a:lnR w="12700" cap="flat" cmpd="sng" algn="ctr">
                      <a:solidFill>
                        <a:srgbClr val="80FC40"/>
                      </a:solidFill>
                      <a:prstDash val="solid"/>
                      <a:round/>
                      <a:headEnd type="none" w="med" len="med"/>
                      <a:tailEnd type="none" w="med" len="med"/>
                    </a:lnR>
                    <a:lnT w="12700" cap="flat" cmpd="sng" algn="ctr">
                      <a:solidFill>
                        <a:srgbClr val="10DA35"/>
                      </a:solidFill>
                      <a:prstDash val="solid"/>
                      <a:round/>
                      <a:headEnd type="none" w="med" len="med"/>
                      <a:tailEnd type="none" w="med" len="med"/>
                    </a:lnT>
                    <a:lnB w="12700" cap="flat" cmpd="sng" algn="ctr">
                      <a:solidFill>
                        <a:srgbClr val="80FC4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80FC40"/>
                      </a:solidFill>
                      <a:prstDash val="solid"/>
                      <a:round/>
                      <a:headEnd type="none" w="med" len="med"/>
                      <a:tailEnd type="none" w="med" len="med"/>
                    </a:lnL>
                    <a:lnR w="12700" cap="flat" cmpd="sng" algn="ctr">
                      <a:solidFill>
                        <a:srgbClr val="90D043"/>
                      </a:solidFill>
                      <a:prstDash val="solid"/>
                      <a:round/>
                      <a:headEnd type="none" w="med" len="med"/>
                      <a:tailEnd type="none" w="med" len="med"/>
                    </a:lnR>
                    <a:lnT w="12700" cap="flat" cmpd="sng" algn="ctr">
                      <a:solidFill>
                        <a:srgbClr val="50F040"/>
                      </a:solidFill>
                      <a:prstDash val="solid"/>
                      <a:round/>
                      <a:headEnd type="none" w="med" len="med"/>
                      <a:tailEnd type="none" w="med" len="med"/>
                    </a:lnT>
                    <a:lnB w="12700" cap="flat" cmpd="sng" algn="ctr">
                      <a:solidFill>
                        <a:srgbClr val="90D043"/>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4</a:t>
                      </a:r>
                    </a:p>
                  </a:txBody>
                  <a:tcPr marL="4734" marR="4734" marT="4734" marB="0" anchor="b">
                    <a:lnL>
                      <a:noFill/>
                    </a:lnL>
                    <a:lnR w="12700" cap="flat" cmpd="sng" algn="ctr">
                      <a:solidFill>
                        <a:srgbClr val="F01CFB"/>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8" tooltip="AhnLab Inc"/>
                        </a:rPr>
                        <a:t>AhnLab</a:t>
                      </a:r>
                      <a:r>
                        <a:rPr lang="en-US" sz="700" b="0" i="0" u="sng" strike="noStrike" dirty="0">
                          <a:solidFill>
                            <a:srgbClr val="0000FF"/>
                          </a:solidFill>
                          <a:latin typeface="Calibri"/>
                          <a:hlinkClick r:id="rId8" tooltip="AhnLab Inc"/>
                        </a:rPr>
                        <a:t> V3 </a:t>
                      </a:r>
                      <a:r>
                        <a:rPr lang="en-US" sz="700" b="0" i="0" u="sng" strike="noStrike" dirty="0" err="1">
                          <a:solidFill>
                            <a:srgbClr val="0000FF"/>
                          </a:solidFill>
                          <a:latin typeface="Calibri"/>
                          <a:hlinkClick r:id="rId8" tooltip="AhnLab Inc"/>
                        </a:rPr>
                        <a:t>AntiVirus</a:t>
                      </a:r>
                      <a:endParaRPr lang="en-US" sz="700" b="0" i="0" u="sng" strike="noStrike" dirty="0">
                        <a:solidFill>
                          <a:srgbClr val="0000FF"/>
                        </a:solidFill>
                        <a:latin typeface="Calibri"/>
                      </a:endParaRPr>
                    </a:p>
                  </a:txBody>
                  <a:tcPr marL="4734" marR="4734" marT="4734" marB="0" anchor="b">
                    <a:lnL w="12700" cap="flat" cmpd="sng" algn="ctr">
                      <a:solidFill>
                        <a:srgbClr val="F01CFB"/>
                      </a:solidFill>
                      <a:prstDash val="solid"/>
                      <a:round/>
                      <a:headEnd type="none" w="med" len="med"/>
                      <a:tailEnd type="none" w="med" len="med"/>
                    </a:lnL>
                    <a:lnR w="12700" cap="flat" cmpd="sng" algn="ctr">
                      <a:solidFill>
                        <a:srgbClr val="F01CFB"/>
                      </a:solidFill>
                      <a:prstDash val="solid"/>
                      <a:round/>
                      <a:headEnd type="none" w="med" len="med"/>
                      <a:tailEnd type="none" w="med" len="med"/>
                    </a:lnR>
                    <a:lnT w="12700" cap="flat" cmpd="sng" algn="ctr">
                      <a:solidFill>
                        <a:srgbClr val="80FC40"/>
                      </a:solidFill>
                      <a:prstDash val="solid"/>
                      <a:round/>
                      <a:headEnd type="none" w="med" len="med"/>
                      <a:tailEnd type="none" w="med" len="med"/>
                    </a:lnT>
                    <a:lnB w="12700" cap="flat" cmpd="sng" algn="ctr">
                      <a:solidFill>
                        <a:srgbClr val="F01CFB"/>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F01CFB"/>
                      </a:solidFill>
                      <a:prstDash val="solid"/>
                      <a:round/>
                      <a:headEnd type="none" w="med" len="med"/>
                      <a:tailEnd type="none" w="med" len="med"/>
                    </a:lnL>
                    <a:lnR w="12700" cap="flat" cmpd="sng" algn="ctr">
                      <a:solidFill>
                        <a:srgbClr val="50DFD9"/>
                      </a:solidFill>
                      <a:prstDash val="solid"/>
                      <a:round/>
                      <a:headEnd type="none" w="med" len="med"/>
                      <a:tailEnd type="none" w="med" len="med"/>
                    </a:lnR>
                    <a:lnT w="12700" cap="flat" cmpd="sng" algn="ctr">
                      <a:solidFill>
                        <a:srgbClr val="90D043"/>
                      </a:solidFill>
                      <a:prstDash val="solid"/>
                      <a:round/>
                      <a:headEnd type="none" w="med" len="med"/>
                      <a:tailEnd type="none" w="med" len="med"/>
                    </a:lnT>
                    <a:lnB w="12700" cap="flat" cmpd="sng" algn="ctr">
                      <a:solidFill>
                        <a:srgbClr val="50DFD9"/>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5</a:t>
                      </a:r>
                    </a:p>
                  </a:txBody>
                  <a:tcPr marL="4734" marR="4734" marT="4734" marB="0" anchor="b">
                    <a:lnL>
                      <a:noFill/>
                    </a:lnL>
                    <a:lnR w="12700" cap="flat" cmpd="sng" algn="ctr">
                      <a:solidFill>
                        <a:srgbClr val="10D643"/>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9" tooltip="AOL Active Virus Shield"/>
                        </a:rPr>
                        <a:t>AOL Active Virus Shield(discontinued)</a:t>
                      </a:r>
                      <a:endParaRPr lang="en-US" sz="700" b="0" i="0" u="sng" strike="noStrike" dirty="0">
                        <a:solidFill>
                          <a:srgbClr val="0000FF"/>
                        </a:solidFill>
                        <a:latin typeface="Calibri"/>
                      </a:endParaRPr>
                    </a:p>
                  </a:txBody>
                  <a:tcPr marL="4734" marR="4734" marT="4734" marB="0" anchor="b">
                    <a:lnL w="12700" cap="flat" cmpd="sng" algn="ctr">
                      <a:solidFill>
                        <a:srgbClr val="10D643"/>
                      </a:solidFill>
                      <a:prstDash val="solid"/>
                      <a:round/>
                      <a:headEnd type="none" w="med" len="med"/>
                      <a:tailEnd type="none" w="med" len="med"/>
                    </a:lnL>
                    <a:lnR w="12700" cap="flat" cmpd="sng" algn="ctr">
                      <a:solidFill>
                        <a:srgbClr val="10D643"/>
                      </a:solidFill>
                      <a:prstDash val="solid"/>
                      <a:round/>
                      <a:headEnd type="none" w="med" len="med"/>
                      <a:tailEnd type="none" w="med" len="med"/>
                    </a:lnR>
                    <a:lnT w="12700" cap="flat" cmpd="sng" algn="ctr">
                      <a:solidFill>
                        <a:srgbClr val="F01CFB"/>
                      </a:solidFill>
                      <a:prstDash val="solid"/>
                      <a:round/>
                      <a:headEnd type="none" w="med" len="med"/>
                      <a:tailEnd type="none" w="med" len="med"/>
                    </a:lnT>
                    <a:lnB w="12700" cap="flat" cmpd="sng" algn="ctr">
                      <a:solidFill>
                        <a:srgbClr val="10D643"/>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10D643"/>
                      </a:solidFill>
                      <a:prstDash val="solid"/>
                      <a:round/>
                      <a:headEnd type="none" w="med" len="med"/>
                      <a:tailEnd type="none" w="med" len="med"/>
                    </a:lnL>
                    <a:lnR w="12700" cap="flat" cmpd="sng" algn="ctr">
                      <a:solidFill>
                        <a:srgbClr val="60280D"/>
                      </a:solidFill>
                      <a:prstDash val="solid"/>
                      <a:round/>
                      <a:headEnd type="none" w="med" len="med"/>
                      <a:tailEnd type="none" w="med" len="med"/>
                    </a:lnR>
                    <a:lnT w="12700" cap="flat" cmpd="sng" algn="ctr">
                      <a:solidFill>
                        <a:srgbClr val="50DFD9"/>
                      </a:solidFill>
                      <a:prstDash val="solid"/>
                      <a:round/>
                      <a:headEnd type="none" w="med" len="med"/>
                      <a:tailEnd type="none" w="med" len="med"/>
                    </a:lnT>
                    <a:lnB w="12700" cap="flat" cmpd="sng" algn="ctr">
                      <a:solidFill>
                        <a:srgbClr val="60280D"/>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6</a:t>
                      </a:r>
                    </a:p>
                  </a:txBody>
                  <a:tcPr marL="4734" marR="4734" marT="4734" marB="0" anchor="b">
                    <a:lnL>
                      <a:noFill/>
                    </a:lnL>
                    <a:lnR w="12700" cap="flat" cmpd="sng" algn="ctr">
                      <a:solidFill>
                        <a:srgbClr val="60280D"/>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10" tooltip="Avast!"/>
                        </a:rPr>
                        <a:t>avast</a:t>
                      </a:r>
                      <a:r>
                        <a:rPr lang="en-US" sz="700" b="0" i="0" u="sng" strike="noStrike" dirty="0">
                          <a:solidFill>
                            <a:srgbClr val="0000FF"/>
                          </a:solidFill>
                          <a:latin typeface="Calibri"/>
                          <a:hlinkClick r:id="rId10" tooltip="Avast!"/>
                        </a:rPr>
                        <a:t>! Free Antivirus</a:t>
                      </a:r>
                      <a:endParaRPr lang="en-US" sz="700" b="0" i="0" u="sng" strike="noStrike" dirty="0">
                        <a:solidFill>
                          <a:srgbClr val="0000FF"/>
                        </a:solidFill>
                        <a:latin typeface="Calibri"/>
                      </a:endParaRPr>
                    </a:p>
                  </a:txBody>
                  <a:tcPr marL="4734" marR="4734" marT="4734" marB="0" anchor="b">
                    <a:lnL w="12700" cap="flat" cmpd="sng" algn="ctr">
                      <a:solidFill>
                        <a:srgbClr val="60280D"/>
                      </a:solidFill>
                      <a:prstDash val="solid"/>
                      <a:round/>
                      <a:headEnd type="none" w="med" len="med"/>
                      <a:tailEnd type="none" w="med" len="med"/>
                    </a:lnL>
                    <a:lnR w="12700" cap="flat" cmpd="sng" algn="ctr">
                      <a:solidFill>
                        <a:srgbClr val="60280D"/>
                      </a:solidFill>
                      <a:prstDash val="solid"/>
                      <a:round/>
                      <a:headEnd type="none" w="med" len="med"/>
                      <a:tailEnd type="none" w="med" len="med"/>
                    </a:lnR>
                    <a:lnT w="12700" cap="flat" cmpd="sng" algn="ctr">
                      <a:solidFill>
                        <a:srgbClr val="10D643"/>
                      </a:solidFill>
                      <a:prstDash val="solid"/>
                      <a:round/>
                      <a:headEnd type="none" w="med" len="med"/>
                      <a:tailEnd type="none" w="med" len="med"/>
                    </a:lnT>
                    <a:lnB w="12700" cap="flat" cmpd="sng" algn="ctr">
                      <a:solidFill>
                        <a:srgbClr val="60280D"/>
                      </a:solidFill>
                      <a:prstDash val="solid"/>
                      <a:round/>
                      <a:headEnd type="none" w="med" len="med"/>
                      <a:tailEnd type="none" w="med" len="med"/>
                    </a:lnB>
                    <a:solidFill>
                      <a:srgbClr val="F9F9F9"/>
                    </a:solidFill>
                  </a:tcPr>
                </a:tc>
                <a:tc>
                  <a:txBody>
                    <a:bodyPr/>
                    <a:lstStyle/>
                    <a:p>
                      <a:pPr algn="l" fontAlgn="b"/>
                      <a:r>
                        <a:rPr lang="en-US" sz="700" b="0" i="0" u="none" strike="noStrike">
                          <a:solidFill>
                            <a:srgbClr val="000000"/>
                          </a:solidFill>
                          <a:latin typeface="Calibri"/>
                        </a:rPr>
                        <a:t>Free</a:t>
                      </a:r>
                    </a:p>
                  </a:txBody>
                  <a:tcPr marL="4734" marR="4734" marT="4734" marB="0" anchor="b">
                    <a:lnL w="12700" cap="flat" cmpd="sng" algn="ctr">
                      <a:solidFill>
                        <a:srgbClr val="60280D"/>
                      </a:solidFill>
                      <a:prstDash val="solid"/>
                      <a:round/>
                      <a:headEnd type="none" w="med" len="med"/>
                      <a:tailEnd type="none" w="med" len="med"/>
                    </a:lnL>
                    <a:lnR w="12700" cap="flat" cmpd="sng" algn="ctr">
                      <a:solidFill>
                        <a:srgbClr val="20200D"/>
                      </a:solidFill>
                      <a:prstDash val="solid"/>
                      <a:round/>
                      <a:headEnd type="none" w="med" len="med"/>
                      <a:tailEnd type="none" w="med" len="med"/>
                    </a:lnR>
                    <a:lnT w="12700" cap="flat" cmpd="sng" algn="ctr">
                      <a:solidFill>
                        <a:srgbClr val="60280D"/>
                      </a:solidFill>
                      <a:prstDash val="solid"/>
                      <a:round/>
                      <a:headEnd type="none" w="med" len="med"/>
                      <a:tailEnd type="none" w="med" len="med"/>
                    </a:lnT>
                    <a:lnB w="12700" cap="flat" cmpd="sng" algn="ctr">
                      <a:solidFill>
                        <a:srgbClr val="20200D"/>
                      </a:solidFill>
                      <a:prstDash val="solid"/>
                      <a:round/>
                      <a:headEnd type="none" w="med" len="med"/>
                      <a:tailEnd type="none" w="med" len="med"/>
                    </a:lnB>
                    <a:solidFill>
                      <a:srgbClr val="F9F9F9"/>
                    </a:solidFill>
                  </a:tcPr>
                </a:tc>
              </a:tr>
              <a:tr h="127232">
                <a:tc>
                  <a:txBody>
                    <a:bodyPr/>
                    <a:lstStyle/>
                    <a:p>
                      <a:pPr algn="r" fontAlgn="b"/>
                      <a:r>
                        <a:rPr lang="el-GR" sz="700" b="0" i="0" u="none" strike="noStrike">
                          <a:solidFill>
                            <a:srgbClr val="000000"/>
                          </a:solidFill>
                          <a:latin typeface="Calibri"/>
                        </a:rPr>
                        <a:t>7</a:t>
                      </a:r>
                    </a:p>
                  </a:txBody>
                  <a:tcPr marL="4734" marR="4734" marT="4734" marB="0" anchor="b">
                    <a:lnL>
                      <a:noFill/>
                    </a:lnL>
                    <a:lnR w="12700" cap="flat" cmpd="sng" algn="ctr">
                      <a:solidFill>
                        <a:srgbClr val="000B0D"/>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11" tooltip="AVG (software)"/>
                        </a:rPr>
                        <a:t>AVG Anti-Virus Free</a:t>
                      </a:r>
                      <a:endParaRPr lang="en-US" sz="700" b="0" i="0" u="sng" strike="noStrike" dirty="0">
                        <a:solidFill>
                          <a:srgbClr val="0000FF"/>
                        </a:solidFill>
                        <a:latin typeface="Calibri"/>
                      </a:endParaRPr>
                    </a:p>
                  </a:txBody>
                  <a:tcPr marL="4734" marR="4734" marT="4734" marB="0" anchor="b">
                    <a:lnL w="12700" cap="flat" cmpd="sng" algn="ctr">
                      <a:solidFill>
                        <a:srgbClr val="000B0D"/>
                      </a:solidFill>
                      <a:prstDash val="solid"/>
                      <a:round/>
                      <a:headEnd type="none" w="med" len="med"/>
                      <a:tailEnd type="none" w="med" len="med"/>
                    </a:lnL>
                    <a:lnR w="12700" cap="flat" cmpd="sng" algn="ctr">
                      <a:solidFill>
                        <a:srgbClr val="000B0D"/>
                      </a:solidFill>
                      <a:prstDash val="solid"/>
                      <a:round/>
                      <a:headEnd type="none" w="med" len="med"/>
                      <a:tailEnd type="none" w="med" len="med"/>
                    </a:lnR>
                    <a:lnT w="12700" cap="flat" cmpd="sng" algn="ctr">
                      <a:solidFill>
                        <a:srgbClr val="60280D"/>
                      </a:solidFill>
                      <a:prstDash val="solid"/>
                      <a:round/>
                      <a:headEnd type="none" w="med" len="med"/>
                      <a:tailEnd type="none" w="med" len="med"/>
                    </a:lnT>
                    <a:lnB w="12700" cap="flat" cmpd="sng" algn="ctr">
                      <a:solidFill>
                        <a:srgbClr val="000B0D"/>
                      </a:solidFill>
                      <a:prstDash val="solid"/>
                      <a:round/>
                      <a:headEnd type="none" w="med" len="med"/>
                      <a:tailEnd type="none" w="med" len="med"/>
                    </a:lnB>
                    <a:solidFill>
                      <a:srgbClr val="F9F9F9"/>
                    </a:solidFill>
                  </a:tcPr>
                </a:tc>
                <a:tc>
                  <a:txBody>
                    <a:bodyPr/>
                    <a:lstStyle/>
                    <a:p>
                      <a:pPr algn="l" fontAlgn="b"/>
                      <a:r>
                        <a:rPr lang="en-US" sz="700" b="0" i="0" u="none" strike="noStrike">
                          <a:solidFill>
                            <a:srgbClr val="000000"/>
                          </a:solidFill>
                          <a:latin typeface="Calibri"/>
                        </a:rPr>
                        <a:t>Free</a:t>
                      </a:r>
                    </a:p>
                  </a:txBody>
                  <a:tcPr marL="4734" marR="4734" marT="4734" marB="0" anchor="b">
                    <a:lnL w="12700" cap="flat" cmpd="sng" algn="ctr">
                      <a:solidFill>
                        <a:srgbClr val="000B0D"/>
                      </a:solidFill>
                      <a:prstDash val="solid"/>
                      <a:round/>
                      <a:headEnd type="none" w="med" len="med"/>
                      <a:tailEnd type="none" w="med" len="med"/>
                    </a:lnL>
                    <a:lnR w="12700" cap="flat" cmpd="sng" algn="ctr">
                      <a:solidFill>
                        <a:srgbClr val="A00B0D"/>
                      </a:solidFill>
                      <a:prstDash val="solid"/>
                      <a:round/>
                      <a:headEnd type="none" w="med" len="med"/>
                      <a:tailEnd type="none" w="med" len="med"/>
                    </a:lnR>
                    <a:lnT w="12700" cap="flat" cmpd="sng" algn="ctr">
                      <a:solidFill>
                        <a:srgbClr val="20200D"/>
                      </a:solidFill>
                      <a:prstDash val="solid"/>
                      <a:round/>
                      <a:headEnd type="none" w="med" len="med"/>
                      <a:tailEnd type="none" w="med" len="med"/>
                    </a:lnT>
                    <a:lnB w="12700" cap="flat" cmpd="sng" algn="ctr">
                      <a:solidFill>
                        <a:srgbClr val="A00B0D"/>
                      </a:solidFill>
                      <a:prstDash val="solid"/>
                      <a:round/>
                      <a:headEnd type="none" w="med" len="med"/>
                      <a:tailEnd type="none" w="med" len="med"/>
                    </a:lnB>
                    <a:solidFill>
                      <a:srgbClr val="F9F9F9"/>
                    </a:solidFill>
                  </a:tcPr>
                </a:tc>
              </a:tr>
              <a:tr h="127232">
                <a:tc>
                  <a:txBody>
                    <a:bodyPr/>
                    <a:lstStyle/>
                    <a:p>
                      <a:pPr algn="r" fontAlgn="b"/>
                      <a:r>
                        <a:rPr lang="el-GR" sz="700" b="0" i="0" u="none" strike="noStrike">
                          <a:solidFill>
                            <a:srgbClr val="000000"/>
                          </a:solidFill>
                          <a:latin typeface="Calibri"/>
                        </a:rPr>
                        <a:t>8</a:t>
                      </a:r>
                    </a:p>
                  </a:txBody>
                  <a:tcPr marL="4734" marR="4734" marT="4734" marB="0" anchor="b">
                    <a:lnL>
                      <a:noFill/>
                    </a:lnL>
                    <a:lnR w="12700" cap="flat" cmpd="sng" algn="ctr">
                      <a:solidFill>
                        <a:srgbClr val="40260D"/>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12" tooltip="Avira"/>
                        </a:rPr>
                        <a:t>Avira</a:t>
                      </a:r>
                      <a:r>
                        <a:rPr lang="en-US" sz="700" b="0" i="0" u="sng" strike="noStrike" dirty="0">
                          <a:solidFill>
                            <a:srgbClr val="0000FF"/>
                          </a:solidFill>
                          <a:latin typeface="Calibri"/>
                          <a:hlinkClick r:id="rId12" tooltip="Avira"/>
                        </a:rPr>
                        <a:t> </a:t>
                      </a:r>
                      <a:r>
                        <a:rPr lang="en-US" sz="700" b="0" i="0" u="sng" strike="noStrike" dirty="0" err="1">
                          <a:solidFill>
                            <a:srgbClr val="0000FF"/>
                          </a:solidFill>
                          <a:latin typeface="Calibri"/>
                          <a:hlinkClick r:id="rId12" tooltip="Avira"/>
                        </a:rPr>
                        <a:t>AntiVir</a:t>
                      </a:r>
                      <a:r>
                        <a:rPr lang="en-US" sz="700" b="0" i="0" u="sng" strike="noStrike" dirty="0">
                          <a:solidFill>
                            <a:srgbClr val="0000FF"/>
                          </a:solidFill>
                          <a:latin typeface="Calibri"/>
                          <a:hlinkClick r:id="rId12" tooltip="Avira"/>
                        </a:rPr>
                        <a:t> Personal - Free Antivirus</a:t>
                      </a:r>
                      <a:endParaRPr lang="en-US" sz="700" b="0" i="0" u="sng" strike="noStrike" dirty="0">
                        <a:solidFill>
                          <a:srgbClr val="0000FF"/>
                        </a:solidFill>
                        <a:latin typeface="Calibri"/>
                      </a:endParaRPr>
                    </a:p>
                  </a:txBody>
                  <a:tcPr marL="4734" marR="4734" marT="4734" marB="0" anchor="b">
                    <a:lnL w="12700" cap="flat" cmpd="sng" algn="ctr">
                      <a:solidFill>
                        <a:srgbClr val="40260D"/>
                      </a:solidFill>
                      <a:prstDash val="solid"/>
                      <a:round/>
                      <a:headEnd type="none" w="med" len="med"/>
                      <a:tailEnd type="none" w="med" len="med"/>
                    </a:lnL>
                    <a:lnR w="12700" cap="flat" cmpd="sng" algn="ctr">
                      <a:solidFill>
                        <a:srgbClr val="40260D"/>
                      </a:solidFill>
                      <a:prstDash val="solid"/>
                      <a:round/>
                      <a:headEnd type="none" w="med" len="med"/>
                      <a:tailEnd type="none" w="med" len="med"/>
                    </a:lnR>
                    <a:lnT w="12700" cap="flat" cmpd="sng" algn="ctr">
                      <a:solidFill>
                        <a:srgbClr val="000B0D"/>
                      </a:solidFill>
                      <a:prstDash val="solid"/>
                      <a:round/>
                      <a:headEnd type="none" w="med" len="med"/>
                      <a:tailEnd type="none" w="med" len="med"/>
                    </a:lnT>
                    <a:lnB w="12700" cap="flat" cmpd="sng" algn="ctr">
                      <a:solidFill>
                        <a:srgbClr val="40260D"/>
                      </a:solidFill>
                      <a:prstDash val="solid"/>
                      <a:round/>
                      <a:headEnd type="none" w="med" len="med"/>
                      <a:tailEnd type="none" w="med" len="med"/>
                    </a:lnB>
                    <a:solidFill>
                      <a:srgbClr val="F9F9F9"/>
                    </a:solidFill>
                  </a:tcPr>
                </a:tc>
                <a:tc>
                  <a:txBody>
                    <a:bodyPr/>
                    <a:lstStyle/>
                    <a:p>
                      <a:pPr algn="l" fontAlgn="b"/>
                      <a:r>
                        <a:rPr lang="en-US" sz="700" b="0" i="0" u="none" strike="noStrike">
                          <a:solidFill>
                            <a:srgbClr val="000000"/>
                          </a:solidFill>
                          <a:latin typeface="Calibri"/>
                        </a:rPr>
                        <a:t>Free</a:t>
                      </a:r>
                    </a:p>
                  </a:txBody>
                  <a:tcPr marL="4734" marR="4734" marT="4734" marB="0" anchor="b">
                    <a:lnL w="12700" cap="flat" cmpd="sng" algn="ctr">
                      <a:solidFill>
                        <a:srgbClr val="40260D"/>
                      </a:solidFill>
                      <a:prstDash val="solid"/>
                      <a:round/>
                      <a:headEnd type="none" w="med" len="med"/>
                      <a:tailEnd type="none" w="med" len="med"/>
                    </a:lnL>
                    <a:lnR w="12700" cap="flat" cmpd="sng" algn="ctr">
                      <a:solidFill>
                        <a:srgbClr val="80250D"/>
                      </a:solidFill>
                      <a:prstDash val="solid"/>
                      <a:round/>
                      <a:headEnd type="none" w="med" len="med"/>
                      <a:tailEnd type="none" w="med" len="med"/>
                    </a:lnR>
                    <a:lnT w="12700" cap="flat" cmpd="sng" algn="ctr">
                      <a:solidFill>
                        <a:srgbClr val="A00B0D"/>
                      </a:solidFill>
                      <a:prstDash val="solid"/>
                      <a:round/>
                      <a:headEnd type="none" w="med" len="med"/>
                      <a:tailEnd type="none" w="med" len="med"/>
                    </a:lnT>
                    <a:lnB w="12700" cap="flat" cmpd="sng" algn="ctr">
                      <a:solidFill>
                        <a:srgbClr val="80250D"/>
                      </a:solidFill>
                      <a:prstDash val="solid"/>
                      <a:round/>
                      <a:headEnd type="none" w="med" len="med"/>
                      <a:tailEnd type="none" w="med" len="med"/>
                    </a:lnB>
                    <a:solidFill>
                      <a:srgbClr val="F9F9F9"/>
                    </a:solidFill>
                  </a:tcPr>
                </a:tc>
              </a:tr>
              <a:tr h="127232">
                <a:tc>
                  <a:txBody>
                    <a:bodyPr/>
                    <a:lstStyle/>
                    <a:p>
                      <a:pPr algn="r" fontAlgn="b"/>
                      <a:r>
                        <a:rPr lang="el-GR" sz="700" b="0" i="0" u="none" strike="noStrike">
                          <a:solidFill>
                            <a:srgbClr val="000000"/>
                          </a:solidFill>
                          <a:latin typeface="Calibri"/>
                        </a:rPr>
                        <a:t>9</a:t>
                      </a:r>
                    </a:p>
                  </a:txBody>
                  <a:tcPr marL="4734" marR="4734" marT="4734" marB="0" anchor="b">
                    <a:lnL>
                      <a:noFill/>
                    </a:lnL>
                    <a:lnR w="12700" cap="flat" cmpd="sng" algn="ctr">
                      <a:solidFill>
                        <a:srgbClr val="90230D"/>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13" tooltip="ru:AVZ"/>
                        </a:rPr>
                        <a:t>AVZ (Russian)</a:t>
                      </a:r>
                      <a:endParaRPr lang="en-US" sz="700" b="0" i="0" u="sng" strike="noStrike" dirty="0">
                        <a:solidFill>
                          <a:srgbClr val="0000FF"/>
                        </a:solidFill>
                        <a:latin typeface="Calibri"/>
                      </a:endParaRPr>
                    </a:p>
                  </a:txBody>
                  <a:tcPr marL="4734" marR="4734" marT="4734" marB="0" anchor="b">
                    <a:lnL w="12700" cap="flat" cmpd="sng" algn="ctr">
                      <a:solidFill>
                        <a:srgbClr val="90230D"/>
                      </a:solidFill>
                      <a:prstDash val="solid"/>
                      <a:round/>
                      <a:headEnd type="none" w="med" len="med"/>
                      <a:tailEnd type="none" w="med" len="med"/>
                    </a:lnL>
                    <a:lnR w="12700" cap="flat" cmpd="sng" algn="ctr">
                      <a:solidFill>
                        <a:srgbClr val="90230D"/>
                      </a:solidFill>
                      <a:prstDash val="solid"/>
                      <a:round/>
                      <a:headEnd type="none" w="med" len="med"/>
                      <a:tailEnd type="none" w="med" len="med"/>
                    </a:lnR>
                    <a:lnT w="12700" cap="flat" cmpd="sng" algn="ctr">
                      <a:solidFill>
                        <a:srgbClr val="40260D"/>
                      </a:solidFill>
                      <a:prstDash val="solid"/>
                      <a:round/>
                      <a:headEnd type="none" w="med" len="med"/>
                      <a:tailEnd type="none" w="med" len="med"/>
                    </a:lnT>
                    <a:lnB w="12700" cap="flat" cmpd="sng" algn="ctr">
                      <a:solidFill>
                        <a:srgbClr val="9023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90230D"/>
                      </a:solidFill>
                      <a:prstDash val="solid"/>
                      <a:round/>
                      <a:headEnd type="none" w="med" len="med"/>
                      <a:tailEnd type="none" w="med" len="med"/>
                    </a:lnL>
                    <a:lnR w="12700" cap="flat" cmpd="sng" algn="ctr">
                      <a:solidFill>
                        <a:srgbClr val="E0ECFB"/>
                      </a:solidFill>
                      <a:prstDash val="solid"/>
                      <a:round/>
                      <a:headEnd type="none" w="med" len="med"/>
                      <a:tailEnd type="none" w="med" len="med"/>
                    </a:lnR>
                    <a:lnT w="12700" cap="flat" cmpd="sng" algn="ctr">
                      <a:solidFill>
                        <a:srgbClr val="80250D"/>
                      </a:solidFill>
                      <a:prstDash val="solid"/>
                      <a:round/>
                      <a:headEnd type="none" w="med" len="med"/>
                      <a:tailEnd type="none" w="med" len="med"/>
                    </a:lnT>
                    <a:lnB w="12700" cap="flat" cmpd="sng" algn="ctr">
                      <a:solidFill>
                        <a:srgbClr val="E0ECFB"/>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10</a:t>
                      </a:r>
                    </a:p>
                  </a:txBody>
                  <a:tcPr marL="4734" marR="4734" marT="4734" marB="0" anchor="b">
                    <a:lnL>
                      <a:noFill/>
                    </a:lnL>
                    <a:lnR w="12700" cap="flat" cmpd="sng" algn="ctr">
                      <a:solidFill>
                        <a:srgbClr val="E00F0D"/>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14" tooltip="BitDefender"/>
                        </a:rPr>
                        <a:t>Bitdefender</a:t>
                      </a:r>
                      <a:endParaRPr lang="en-US" sz="700" b="0" i="0" u="sng" strike="noStrike" dirty="0">
                        <a:solidFill>
                          <a:srgbClr val="0000FF"/>
                        </a:solidFill>
                        <a:latin typeface="Calibri"/>
                      </a:endParaRPr>
                    </a:p>
                  </a:txBody>
                  <a:tcPr marL="4734" marR="4734" marT="4734" marB="0" anchor="b">
                    <a:lnL w="12700" cap="flat" cmpd="sng" algn="ctr">
                      <a:solidFill>
                        <a:srgbClr val="E00F0D"/>
                      </a:solidFill>
                      <a:prstDash val="solid"/>
                      <a:round/>
                      <a:headEnd type="none" w="med" len="med"/>
                      <a:tailEnd type="none" w="med" len="med"/>
                    </a:lnL>
                    <a:lnR w="12700" cap="flat" cmpd="sng" algn="ctr">
                      <a:solidFill>
                        <a:srgbClr val="E00F0D"/>
                      </a:solidFill>
                      <a:prstDash val="solid"/>
                      <a:round/>
                      <a:headEnd type="none" w="med" len="med"/>
                      <a:tailEnd type="none" w="med" len="med"/>
                    </a:lnR>
                    <a:lnT w="12700" cap="flat" cmpd="sng" algn="ctr">
                      <a:solidFill>
                        <a:srgbClr val="90230D"/>
                      </a:solidFill>
                      <a:prstDash val="solid"/>
                      <a:round/>
                      <a:headEnd type="none" w="med" len="med"/>
                      <a:tailEnd type="none" w="med" len="med"/>
                    </a:lnT>
                    <a:lnB w="12700" cap="flat" cmpd="sng" algn="ctr">
                      <a:solidFill>
                        <a:srgbClr val="E00F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E00F0D"/>
                      </a:solidFill>
                      <a:prstDash val="solid"/>
                      <a:round/>
                      <a:headEnd type="none" w="med" len="med"/>
                      <a:tailEnd type="none" w="med" len="med"/>
                    </a:lnL>
                    <a:lnR w="12700" cap="flat" cmpd="sng" algn="ctr">
                      <a:solidFill>
                        <a:srgbClr val="601FFB"/>
                      </a:solidFill>
                      <a:prstDash val="solid"/>
                      <a:round/>
                      <a:headEnd type="none" w="med" len="med"/>
                      <a:tailEnd type="none" w="med" len="med"/>
                    </a:lnR>
                    <a:lnT w="12700" cap="flat" cmpd="sng" algn="ctr">
                      <a:solidFill>
                        <a:srgbClr val="E0ECFB"/>
                      </a:solidFill>
                      <a:prstDash val="solid"/>
                      <a:round/>
                      <a:headEnd type="none" w="med" len="med"/>
                      <a:tailEnd type="none" w="med" len="med"/>
                    </a:lnT>
                    <a:lnB w="12700" cap="flat" cmpd="sng" algn="ctr">
                      <a:solidFill>
                        <a:srgbClr val="601FFB"/>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11</a:t>
                      </a:r>
                    </a:p>
                  </a:txBody>
                  <a:tcPr marL="4734" marR="4734" marT="4734" marB="0" anchor="b">
                    <a:lnL>
                      <a:noFill/>
                    </a:lnL>
                    <a:lnR w="12700" cap="flat" cmpd="sng" algn="ctr">
                      <a:solidFill>
                        <a:srgbClr val="901FFB"/>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15" tooltip="BullGuard"/>
                        </a:rPr>
                        <a:t>BullGuard</a:t>
                      </a:r>
                      <a:endParaRPr lang="en-US" sz="700" b="0" i="0" u="sng" strike="noStrike" dirty="0">
                        <a:solidFill>
                          <a:srgbClr val="0000FF"/>
                        </a:solidFill>
                        <a:latin typeface="Calibri"/>
                      </a:endParaRPr>
                    </a:p>
                  </a:txBody>
                  <a:tcPr marL="4734" marR="4734" marT="4734" marB="0" anchor="b">
                    <a:lnL w="12700" cap="flat" cmpd="sng" algn="ctr">
                      <a:solidFill>
                        <a:srgbClr val="901FFB"/>
                      </a:solidFill>
                      <a:prstDash val="solid"/>
                      <a:round/>
                      <a:headEnd type="none" w="med" len="med"/>
                      <a:tailEnd type="none" w="med" len="med"/>
                    </a:lnL>
                    <a:lnR w="12700" cap="flat" cmpd="sng" algn="ctr">
                      <a:solidFill>
                        <a:srgbClr val="901FFB"/>
                      </a:solidFill>
                      <a:prstDash val="solid"/>
                      <a:round/>
                      <a:headEnd type="none" w="med" len="med"/>
                      <a:tailEnd type="none" w="med" len="med"/>
                    </a:lnR>
                    <a:lnT w="12700" cap="flat" cmpd="sng" algn="ctr">
                      <a:solidFill>
                        <a:srgbClr val="E00F0D"/>
                      </a:solidFill>
                      <a:prstDash val="solid"/>
                      <a:round/>
                      <a:headEnd type="none" w="med" len="med"/>
                      <a:tailEnd type="none" w="med" len="med"/>
                    </a:lnT>
                    <a:lnB w="12700" cap="flat" cmpd="sng" algn="ctr">
                      <a:solidFill>
                        <a:srgbClr val="901FFB"/>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901FFB"/>
                      </a:solidFill>
                      <a:prstDash val="solid"/>
                      <a:round/>
                      <a:headEnd type="none" w="med" len="med"/>
                      <a:tailEnd type="none" w="med" len="med"/>
                    </a:lnL>
                    <a:lnR w="12700" cap="flat" cmpd="sng" algn="ctr">
                      <a:solidFill>
                        <a:srgbClr val="70E1FB"/>
                      </a:solidFill>
                      <a:prstDash val="solid"/>
                      <a:round/>
                      <a:headEnd type="none" w="med" len="med"/>
                      <a:tailEnd type="none" w="med" len="med"/>
                    </a:lnR>
                    <a:lnT w="12700" cap="flat" cmpd="sng" algn="ctr">
                      <a:solidFill>
                        <a:srgbClr val="601FFB"/>
                      </a:solidFill>
                      <a:prstDash val="solid"/>
                      <a:round/>
                      <a:headEnd type="none" w="med" len="med"/>
                      <a:tailEnd type="none" w="med" len="med"/>
                    </a:lnT>
                    <a:lnB w="12700" cap="flat" cmpd="sng" algn="ctr">
                      <a:solidFill>
                        <a:srgbClr val="70E1FB"/>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12</a:t>
                      </a:r>
                    </a:p>
                  </a:txBody>
                  <a:tcPr marL="4734" marR="4734" marT="4734" marB="0" anchor="b">
                    <a:lnL>
                      <a:noFill/>
                    </a:lnL>
                    <a:lnR w="12700" cap="flat" cmpd="sng" algn="ctr">
                      <a:solidFill>
                        <a:srgbClr val="80E1FB"/>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16" tooltip="CA, Inc."/>
                        </a:rPr>
                        <a:t>CA Anti-Virus</a:t>
                      </a:r>
                      <a:endParaRPr lang="en-US" sz="700" b="0" i="0" u="sng" strike="noStrike" dirty="0">
                        <a:solidFill>
                          <a:srgbClr val="0000FF"/>
                        </a:solidFill>
                        <a:latin typeface="Calibri"/>
                      </a:endParaRPr>
                    </a:p>
                  </a:txBody>
                  <a:tcPr marL="4734" marR="4734" marT="4734" marB="0" anchor="b">
                    <a:lnL w="12700" cap="flat" cmpd="sng" algn="ctr">
                      <a:solidFill>
                        <a:srgbClr val="80E1FB"/>
                      </a:solidFill>
                      <a:prstDash val="solid"/>
                      <a:round/>
                      <a:headEnd type="none" w="med" len="med"/>
                      <a:tailEnd type="none" w="med" len="med"/>
                    </a:lnL>
                    <a:lnR w="12700" cap="flat" cmpd="sng" algn="ctr">
                      <a:solidFill>
                        <a:srgbClr val="80E1FB"/>
                      </a:solidFill>
                      <a:prstDash val="solid"/>
                      <a:round/>
                      <a:headEnd type="none" w="med" len="med"/>
                      <a:tailEnd type="none" w="med" len="med"/>
                    </a:lnR>
                    <a:lnT w="12700" cap="flat" cmpd="sng" algn="ctr">
                      <a:solidFill>
                        <a:srgbClr val="901FFB"/>
                      </a:solidFill>
                      <a:prstDash val="solid"/>
                      <a:round/>
                      <a:headEnd type="none" w="med" len="med"/>
                      <a:tailEnd type="none" w="med" len="med"/>
                    </a:lnT>
                    <a:lnB w="12700" cap="flat" cmpd="sng" algn="ctr">
                      <a:solidFill>
                        <a:srgbClr val="80E1FB"/>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80E1FB"/>
                      </a:solidFill>
                      <a:prstDash val="solid"/>
                      <a:round/>
                      <a:headEnd type="none" w="med" len="med"/>
                      <a:tailEnd type="none" w="med" len="med"/>
                    </a:lnL>
                    <a:lnR w="12700" cap="flat" cmpd="sng" algn="ctr">
                      <a:solidFill>
                        <a:srgbClr val="80E4FB"/>
                      </a:solidFill>
                      <a:prstDash val="solid"/>
                      <a:round/>
                      <a:headEnd type="none" w="med" len="med"/>
                      <a:tailEnd type="none" w="med" len="med"/>
                    </a:lnR>
                    <a:lnT w="12700" cap="flat" cmpd="sng" algn="ctr">
                      <a:solidFill>
                        <a:srgbClr val="70E1FB"/>
                      </a:solidFill>
                      <a:prstDash val="solid"/>
                      <a:round/>
                      <a:headEnd type="none" w="med" len="med"/>
                      <a:tailEnd type="none" w="med" len="med"/>
                    </a:lnT>
                    <a:lnB w="12700" cap="flat" cmpd="sng" algn="ctr">
                      <a:solidFill>
                        <a:srgbClr val="80E4FB"/>
                      </a:solidFill>
                      <a:prstDash val="solid"/>
                      <a:round/>
                      <a:headEnd type="none" w="med" len="med"/>
                      <a:tailEnd type="none" w="med" len="med"/>
                    </a:lnB>
                    <a:solidFill>
                      <a:srgbClr val="ECECEC"/>
                    </a:solidFill>
                  </a:tcPr>
                </a:tc>
              </a:tr>
              <a:tr h="196898">
                <a:tc>
                  <a:txBody>
                    <a:bodyPr/>
                    <a:lstStyle/>
                    <a:p>
                      <a:pPr algn="r" fontAlgn="b"/>
                      <a:r>
                        <a:rPr lang="el-GR" sz="700" b="0" i="0" u="none" strike="noStrike">
                          <a:solidFill>
                            <a:srgbClr val="000000"/>
                          </a:solidFill>
                          <a:latin typeface="Calibri"/>
                        </a:rPr>
                        <a:t>13</a:t>
                      </a:r>
                    </a:p>
                  </a:txBody>
                  <a:tcPr marL="4734" marR="4734" marT="4734" marB="0" anchor="b">
                    <a:lnL>
                      <a:noFill/>
                    </a:lnL>
                    <a:lnR w="12700" cap="flat" cmpd="sng" algn="ctr">
                      <a:solidFill>
                        <a:srgbClr val="F0E3FB"/>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latin typeface="Calibri"/>
                        </a:rPr>
                        <a:t>Celframe Antivirus Free Global Community Edition</a:t>
                      </a:r>
                    </a:p>
                  </a:txBody>
                  <a:tcPr marL="4734" marR="4734" marT="4734" marB="0" anchor="b">
                    <a:lnL w="12700" cap="flat" cmpd="sng" algn="ctr">
                      <a:solidFill>
                        <a:srgbClr val="F0E3FB"/>
                      </a:solidFill>
                      <a:prstDash val="solid"/>
                      <a:round/>
                      <a:headEnd type="none" w="med" len="med"/>
                      <a:tailEnd type="none" w="med" len="med"/>
                    </a:lnL>
                    <a:lnR w="12700" cap="flat" cmpd="sng" algn="ctr">
                      <a:solidFill>
                        <a:srgbClr val="F0E3FB"/>
                      </a:solidFill>
                      <a:prstDash val="solid"/>
                      <a:round/>
                      <a:headEnd type="none" w="med" len="med"/>
                      <a:tailEnd type="none" w="med" len="med"/>
                    </a:lnR>
                    <a:lnT w="12700" cap="flat" cmpd="sng" algn="ctr">
                      <a:solidFill>
                        <a:srgbClr val="80E1FB"/>
                      </a:solidFill>
                      <a:prstDash val="solid"/>
                      <a:round/>
                      <a:headEnd type="none" w="med" len="med"/>
                      <a:tailEnd type="none" w="med" len="med"/>
                    </a:lnT>
                    <a:lnB w="12700" cap="flat" cmpd="sng" algn="ctr">
                      <a:solidFill>
                        <a:srgbClr val="F0E3FB"/>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F0E3FB"/>
                      </a:solidFill>
                      <a:prstDash val="solid"/>
                      <a:round/>
                      <a:headEnd type="none" w="med" len="med"/>
                      <a:tailEnd type="none" w="med" len="med"/>
                    </a:lnL>
                    <a:lnR w="12700" cap="flat" cmpd="sng" algn="ctr">
                      <a:solidFill>
                        <a:srgbClr val="90EDFB"/>
                      </a:solidFill>
                      <a:prstDash val="solid"/>
                      <a:round/>
                      <a:headEnd type="none" w="med" len="med"/>
                      <a:tailEnd type="none" w="med" len="med"/>
                    </a:lnR>
                    <a:lnT w="12700" cap="flat" cmpd="sng" algn="ctr">
                      <a:solidFill>
                        <a:srgbClr val="80E4FB"/>
                      </a:solidFill>
                      <a:prstDash val="solid"/>
                      <a:round/>
                      <a:headEnd type="none" w="med" len="med"/>
                      <a:tailEnd type="none" w="med" len="med"/>
                    </a:lnT>
                    <a:lnB w="12700" cap="flat" cmpd="sng" algn="ctr">
                      <a:solidFill>
                        <a:srgbClr val="90EDFB"/>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14</a:t>
                      </a:r>
                    </a:p>
                  </a:txBody>
                  <a:tcPr marL="4734" marR="4734" marT="4734" marB="0" anchor="b">
                    <a:lnL>
                      <a:noFill/>
                    </a:lnL>
                    <a:lnR w="12700" cap="flat" cmpd="sng" algn="ctr">
                      <a:solidFill>
                        <a:srgbClr val="C0EDFB"/>
                      </a:solidFill>
                      <a:prstDash val="solid"/>
                      <a:round/>
                      <a:headEnd type="none" w="med" len="med"/>
                      <a:tailEnd type="none" w="med" len="med"/>
                    </a:lnR>
                    <a:lnT>
                      <a:noFill/>
                    </a:lnT>
                    <a:lnB>
                      <a:noFill/>
                    </a:lnB>
                  </a:tcPr>
                </a:tc>
                <a:tc>
                  <a:txBody>
                    <a:bodyPr/>
                    <a:lstStyle/>
                    <a:p>
                      <a:pPr algn="l" fontAlgn="b"/>
                      <a:r>
                        <a:rPr lang="en-US" sz="700" b="0" i="0" u="none" strike="noStrike">
                          <a:solidFill>
                            <a:srgbClr val="0B0080"/>
                          </a:solidFill>
                          <a:latin typeface="Calibri"/>
                        </a:rPr>
                        <a:t>Check Point</a:t>
                      </a:r>
                      <a:r>
                        <a:rPr lang="en-US" sz="700" b="0" i="0" u="none" strike="noStrike">
                          <a:solidFill>
                            <a:srgbClr val="000000"/>
                          </a:solidFill>
                          <a:latin typeface="Calibri"/>
                        </a:rPr>
                        <a:t> </a:t>
                      </a:r>
                      <a:r>
                        <a:rPr lang="en-US" sz="700" b="0" i="0" u="none" strike="noStrike">
                          <a:solidFill>
                            <a:srgbClr val="0B0080"/>
                          </a:solidFill>
                          <a:latin typeface="Calibri"/>
                        </a:rPr>
                        <a:t>ZoneAlarm</a:t>
                      </a:r>
                      <a:r>
                        <a:rPr lang="en-US" sz="700" b="0" i="0" u="none" strike="noStrike">
                          <a:solidFill>
                            <a:srgbClr val="000000"/>
                          </a:solidFill>
                          <a:latin typeface="Calibri"/>
                        </a:rPr>
                        <a:t>Antivirus</a:t>
                      </a:r>
                      <a:endParaRPr lang="en-US" sz="700" b="0" i="0" u="none" strike="noStrike">
                        <a:solidFill>
                          <a:srgbClr val="0B0080"/>
                        </a:solidFill>
                        <a:latin typeface="Calibri"/>
                      </a:endParaRPr>
                    </a:p>
                  </a:txBody>
                  <a:tcPr marL="4734" marR="4734" marT="4734" marB="0" anchor="b">
                    <a:lnL w="12700" cap="flat" cmpd="sng" algn="ctr">
                      <a:solidFill>
                        <a:srgbClr val="C0EDFB"/>
                      </a:solidFill>
                      <a:prstDash val="solid"/>
                      <a:round/>
                      <a:headEnd type="none" w="med" len="med"/>
                      <a:tailEnd type="none" w="med" len="med"/>
                    </a:lnL>
                    <a:lnR w="12700" cap="flat" cmpd="sng" algn="ctr">
                      <a:solidFill>
                        <a:srgbClr val="C0EDFB"/>
                      </a:solidFill>
                      <a:prstDash val="solid"/>
                      <a:round/>
                      <a:headEnd type="none" w="med" len="med"/>
                      <a:tailEnd type="none" w="med" len="med"/>
                    </a:lnR>
                    <a:lnT w="12700" cap="flat" cmpd="sng" algn="ctr">
                      <a:solidFill>
                        <a:srgbClr val="F0E3FB"/>
                      </a:solidFill>
                      <a:prstDash val="solid"/>
                      <a:round/>
                      <a:headEnd type="none" w="med" len="med"/>
                      <a:tailEnd type="none" w="med" len="med"/>
                    </a:lnT>
                    <a:lnB w="12700" cap="flat" cmpd="sng" algn="ctr">
                      <a:solidFill>
                        <a:srgbClr val="C0EDFB"/>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C0EDFB"/>
                      </a:solidFill>
                      <a:prstDash val="solid"/>
                      <a:round/>
                      <a:headEnd type="none" w="med" len="med"/>
                      <a:tailEnd type="none" w="med" len="med"/>
                    </a:lnL>
                    <a:lnR w="12700" cap="flat" cmpd="sng" algn="ctr">
                      <a:solidFill>
                        <a:srgbClr val="A0010D"/>
                      </a:solidFill>
                      <a:prstDash val="solid"/>
                      <a:round/>
                      <a:headEnd type="none" w="med" len="med"/>
                      <a:tailEnd type="none" w="med" len="med"/>
                    </a:lnR>
                    <a:lnT w="12700" cap="flat" cmpd="sng" algn="ctr">
                      <a:solidFill>
                        <a:srgbClr val="90EDFB"/>
                      </a:solidFill>
                      <a:prstDash val="solid"/>
                      <a:round/>
                      <a:headEnd type="none" w="med" len="med"/>
                      <a:tailEnd type="none" w="med" len="med"/>
                    </a:lnT>
                    <a:lnB w="12700" cap="flat" cmpd="sng" algn="ctr">
                      <a:solidFill>
                        <a:srgbClr val="A0010D"/>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15</a:t>
                      </a:r>
                    </a:p>
                  </a:txBody>
                  <a:tcPr marL="4734" marR="4734" marT="4734" marB="0" anchor="b">
                    <a:lnL>
                      <a:noFill/>
                    </a:lnL>
                    <a:lnR w="12700" cap="flat" cmpd="sng" algn="ctr">
                      <a:solidFill>
                        <a:srgbClr val="00020D"/>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17" tooltip="Cisco Security Agent"/>
                        </a:rPr>
                        <a:t>Cisco Security Agent</a:t>
                      </a:r>
                      <a:endParaRPr lang="en-US" sz="700" b="0" i="0" u="sng" strike="noStrike" dirty="0">
                        <a:solidFill>
                          <a:srgbClr val="0000FF"/>
                        </a:solidFill>
                        <a:latin typeface="Calibri"/>
                      </a:endParaRPr>
                    </a:p>
                  </a:txBody>
                  <a:tcPr marL="4734" marR="4734" marT="4734" marB="0" anchor="b">
                    <a:lnL w="12700" cap="flat" cmpd="sng" algn="ctr">
                      <a:solidFill>
                        <a:srgbClr val="00020D"/>
                      </a:solidFill>
                      <a:prstDash val="solid"/>
                      <a:round/>
                      <a:headEnd type="none" w="med" len="med"/>
                      <a:tailEnd type="none" w="med" len="med"/>
                    </a:lnL>
                    <a:lnR w="12700" cap="flat" cmpd="sng" algn="ctr">
                      <a:solidFill>
                        <a:srgbClr val="00020D"/>
                      </a:solidFill>
                      <a:prstDash val="solid"/>
                      <a:round/>
                      <a:headEnd type="none" w="med" len="med"/>
                      <a:tailEnd type="none" w="med" len="med"/>
                    </a:lnR>
                    <a:lnT w="12700" cap="flat" cmpd="sng" algn="ctr">
                      <a:solidFill>
                        <a:srgbClr val="C0EDFB"/>
                      </a:solidFill>
                      <a:prstDash val="solid"/>
                      <a:round/>
                      <a:headEnd type="none" w="med" len="med"/>
                      <a:tailEnd type="none" w="med" len="med"/>
                    </a:lnT>
                    <a:lnB w="12700" cap="flat" cmpd="sng" algn="ctr">
                      <a:solidFill>
                        <a:srgbClr val="0002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00020D"/>
                      </a:solidFill>
                      <a:prstDash val="solid"/>
                      <a:round/>
                      <a:headEnd type="none" w="med" len="med"/>
                      <a:tailEnd type="none" w="med" len="med"/>
                    </a:lnL>
                    <a:lnR w="12700" cap="flat" cmpd="sng" algn="ctr">
                      <a:solidFill>
                        <a:srgbClr val="B0250D"/>
                      </a:solidFill>
                      <a:prstDash val="solid"/>
                      <a:round/>
                      <a:headEnd type="none" w="med" len="med"/>
                      <a:tailEnd type="none" w="med" len="med"/>
                    </a:lnR>
                    <a:lnT w="12700" cap="flat" cmpd="sng" algn="ctr">
                      <a:solidFill>
                        <a:srgbClr val="A0010D"/>
                      </a:solidFill>
                      <a:prstDash val="solid"/>
                      <a:round/>
                      <a:headEnd type="none" w="med" len="med"/>
                      <a:tailEnd type="none" w="med" len="med"/>
                    </a:lnT>
                    <a:lnB w="12700" cap="flat" cmpd="sng" algn="ctr">
                      <a:solidFill>
                        <a:srgbClr val="B0250D"/>
                      </a:solidFill>
                      <a:prstDash val="solid"/>
                      <a:round/>
                      <a:headEnd type="none" w="med" len="med"/>
                      <a:tailEnd type="none" w="med" len="med"/>
                    </a:lnB>
                    <a:solidFill>
                      <a:srgbClr val="ECECEC"/>
                    </a:solidFill>
                  </a:tcPr>
                </a:tc>
              </a:tr>
              <a:tr h="225324">
                <a:tc>
                  <a:txBody>
                    <a:bodyPr/>
                    <a:lstStyle/>
                    <a:p>
                      <a:pPr algn="r" fontAlgn="b"/>
                      <a:r>
                        <a:rPr lang="el-GR" sz="700" b="0" i="0" u="none" strike="noStrike">
                          <a:solidFill>
                            <a:srgbClr val="000000"/>
                          </a:solidFill>
                          <a:latin typeface="Calibri"/>
                        </a:rPr>
                        <a:t>16</a:t>
                      </a:r>
                    </a:p>
                  </a:txBody>
                  <a:tcPr marL="4734" marR="4734" marT="4734" marB="0" anchor="b">
                    <a:lnL>
                      <a:noFill/>
                    </a:lnL>
                    <a:lnR w="12700" cap="flat" cmpd="sng" algn="ctr">
                      <a:solidFill>
                        <a:srgbClr val="E0250D"/>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18" tooltip="Clam AntiVirus"/>
                        </a:rPr>
                        <a:t>Clam </a:t>
                      </a:r>
                      <a:r>
                        <a:rPr lang="en-US" sz="700" b="0" i="0" u="sng" strike="noStrike" dirty="0" err="1">
                          <a:solidFill>
                            <a:srgbClr val="0000FF"/>
                          </a:solidFill>
                          <a:latin typeface="Calibri"/>
                          <a:hlinkClick r:id="rId18" tooltip="Clam AntiVirus"/>
                        </a:rPr>
                        <a:t>AntiVirus</a:t>
                      </a:r>
                      <a:endParaRPr lang="en-US" sz="700" b="0" i="0" u="sng" strike="noStrike" dirty="0">
                        <a:solidFill>
                          <a:srgbClr val="0000FF"/>
                        </a:solidFill>
                        <a:latin typeface="Calibri"/>
                      </a:endParaRPr>
                    </a:p>
                  </a:txBody>
                  <a:tcPr marL="4734" marR="4734" marT="4734" marB="0" anchor="b">
                    <a:lnL w="12700" cap="flat" cmpd="sng" algn="ctr">
                      <a:solidFill>
                        <a:srgbClr val="E0250D"/>
                      </a:solidFill>
                      <a:prstDash val="solid"/>
                      <a:round/>
                      <a:headEnd type="none" w="med" len="med"/>
                      <a:tailEnd type="none" w="med" len="med"/>
                    </a:lnL>
                    <a:lnR w="12700" cap="flat" cmpd="sng" algn="ctr">
                      <a:solidFill>
                        <a:srgbClr val="E0250D"/>
                      </a:solidFill>
                      <a:prstDash val="solid"/>
                      <a:round/>
                      <a:headEnd type="none" w="med" len="med"/>
                      <a:tailEnd type="none" w="med" len="med"/>
                    </a:lnR>
                    <a:lnT w="12700" cap="flat" cmpd="sng" algn="ctr">
                      <a:solidFill>
                        <a:srgbClr val="00020D"/>
                      </a:solidFill>
                      <a:prstDash val="solid"/>
                      <a:round/>
                      <a:headEnd type="none" w="med" len="med"/>
                      <a:tailEnd type="none" w="med" len="med"/>
                    </a:lnT>
                    <a:lnB w="12700" cap="flat" cmpd="sng" algn="ctr">
                      <a:solidFill>
                        <a:srgbClr val="E0250D"/>
                      </a:solidFill>
                      <a:prstDash val="solid"/>
                      <a:round/>
                      <a:headEnd type="none" w="med" len="med"/>
                      <a:tailEnd type="none" w="med" len="med"/>
                    </a:lnB>
                    <a:solidFill>
                      <a:srgbClr val="F9F9F9"/>
                    </a:solidFill>
                  </a:tcPr>
                </a:tc>
                <a:tc>
                  <a:txBody>
                    <a:bodyPr/>
                    <a:lstStyle/>
                    <a:p>
                      <a:pPr algn="l" fontAlgn="b"/>
                      <a:r>
                        <a:rPr lang="en-US" sz="700" b="0" i="0" u="none" strike="noStrike">
                          <a:solidFill>
                            <a:srgbClr val="000000"/>
                          </a:solidFill>
                          <a:latin typeface="Calibri"/>
                        </a:rPr>
                        <a:t>Free </a:t>
                      </a:r>
                      <a:r>
                        <a:rPr lang="en-US" sz="700" b="0" i="0" u="none" strike="noStrike">
                          <a:solidFill>
                            <a:srgbClr val="0B0080"/>
                          </a:solidFill>
                          <a:latin typeface="Calibri"/>
                        </a:rPr>
                        <a:t>open sourcefreedom software</a:t>
                      </a:r>
                      <a:endParaRPr lang="en-US" sz="700" b="0" i="0" u="none" strike="noStrike">
                        <a:solidFill>
                          <a:srgbClr val="000000"/>
                        </a:solidFill>
                        <a:latin typeface="Calibri"/>
                      </a:endParaRPr>
                    </a:p>
                  </a:txBody>
                  <a:tcPr marL="4734" marR="4734" marT="4734" marB="0" anchor="b">
                    <a:lnL w="12700" cap="flat" cmpd="sng" algn="ctr">
                      <a:solidFill>
                        <a:srgbClr val="E0250D"/>
                      </a:solidFill>
                      <a:prstDash val="solid"/>
                      <a:round/>
                      <a:headEnd type="none" w="med" len="med"/>
                      <a:tailEnd type="none" w="med" len="med"/>
                    </a:lnL>
                    <a:lnR w="12700" cap="flat" cmpd="sng" algn="ctr">
                      <a:solidFill>
                        <a:srgbClr val="80270D"/>
                      </a:solidFill>
                      <a:prstDash val="solid"/>
                      <a:round/>
                      <a:headEnd type="none" w="med" len="med"/>
                      <a:tailEnd type="none" w="med" len="med"/>
                    </a:lnR>
                    <a:lnT w="12700" cap="flat" cmpd="sng" algn="ctr">
                      <a:solidFill>
                        <a:srgbClr val="B0250D"/>
                      </a:solidFill>
                      <a:prstDash val="solid"/>
                      <a:round/>
                      <a:headEnd type="none" w="med" len="med"/>
                      <a:tailEnd type="none" w="med" len="med"/>
                    </a:lnT>
                    <a:lnB w="12700" cap="flat" cmpd="sng" algn="ctr">
                      <a:solidFill>
                        <a:srgbClr val="80270D"/>
                      </a:solidFill>
                      <a:prstDash val="solid"/>
                      <a:round/>
                      <a:headEnd type="none" w="med" len="med"/>
                      <a:tailEnd type="none" w="med" len="med"/>
                    </a:lnB>
                    <a:solidFill>
                      <a:srgbClr val="F9F9F9"/>
                    </a:solidFill>
                  </a:tcPr>
                </a:tc>
              </a:tr>
              <a:tr h="225324">
                <a:tc>
                  <a:txBody>
                    <a:bodyPr/>
                    <a:lstStyle/>
                    <a:p>
                      <a:pPr algn="r" fontAlgn="b"/>
                      <a:r>
                        <a:rPr lang="el-GR" sz="700" b="0" i="0" u="none" strike="noStrike">
                          <a:solidFill>
                            <a:srgbClr val="000000"/>
                          </a:solidFill>
                          <a:latin typeface="Calibri"/>
                        </a:rPr>
                        <a:t>17</a:t>
                      </a:r>
                    </a:p>
                  </a:txBody>
                  <a:tcPr marL="4734" marR="4734" marT="4734" marB="0" anchor="b">
                    <a:lnL>
                      <a:noFill/>
                    </a:lnL>
                    <a:lnR w="12700" cap="flat" cmpd="sng" algn="ctr">
                      <a:solidFill>
                        <a:srgbClr val="D0280D"/>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19" tooltip="ClamWin"/>
                        </a:rPr>
                        <a:t>ClamWin</a:t>
                      </a:r>
                      <a:endParaRPr lang="en-US" sz="700" b="0" i="0" u="sng" strike="noStrike" dirty="0">
                        <a:solidFill>
                          <a:srgbClr val="0000FF"/>
                        </a:solidFill>
                        <a:latin typeface="Calibri"/>
                      </a:endParaRPr>
                    </a:p>
                  </a:txBody>
                  <a:tcPr marL="4734" marR="4734" marT="4734" marB="0" anchor="b">
                    <a:lnL w="12700" cap="flat" cmpd="sng" algn="ctr">
                      <a:solidFill>
                        <a:srgbClr val="D0280D"/>
                      </a:solidFill>
                      <a:prstDash val="solid"/>
                      <a:round/>
                      <a:headEnd type="none" w="med" len="med"/>
                      <a:tailEnd type="none" w="med" len="med"/>
                    </a:lnL>
                    <a:lnR w="12700" cap="flat" cmpd="sng" algn="ctr">
                      <a:solidFill>
                        <a:srgbClr val="D0280D"/>
                      </a:solidFill>
                      <a:prstDash val="solid"/>
                      <a:round/>
                      <a:headEnd type="none" w="med" len="med"/>
                      <a:tailEnd type="none" w="med" len="med"/>
                    </a:lnR>
                    <a:lnT w="12700" cap="flat" cmpd="sng" algn="ctr">
                      <a:solidFill>
                        <a:srgbClr val="E0250D"/>
                      </a:solidFill>
                      <a:prstDash val="solid"/>
                      <a:round/>
                      <a:headEnd type="none" w="med" len="med"/>
                      <a:tailEnd type="none" w="med" len="med"/>
                    </a:lnT>
                    <a:lnB w="12700" cap="flat" cmpd="sng" algn="ctr">
                      <a:solidFill>
                        <a:srgbClr val="D0280D"/>
                      </a:solidFill>
                      <a:prstDash val="solid"/>
                      <a:round/>
                      <a:headEnd type="none" w="med" len="med"/>
                      <a:tailEnd type="none" w="med" len="med"/>
                    </a:lnB>
                    <a:solidFill>
                      <a:srgbClr val="F9F9F9"/>
                    </a:solidFill>
                  </a:tcPr>
                </a:tc>
                <a:tc>
                  <a:txBody>
                    <a:bodyPr/>
                    <a:lstStyle/>
                    <a:p>
                      <a:pPr algn="l" fontAlgn="b"/>
                      <a:r>
                        <a:rPr lang="en-US" sz="700" b="0" i="0" u="none" strike="noStrike">
                          <a:solidFill>
                            <a:srgbClr val="000000"/>
                          </a:solidFill>
                          <a:latin typeface="Calibri"/>
                        </a:rPr>
                        <a:t>Free </a:t>
                      </a:r>
                      <a:r>
                        <a:rPr lang="en-US" sz="700" b="0" i="0" u="none" strike="noStrike">
                          <a:solidFill>
                            <a:srgbClr val="0B0080"/>
                          </a:solidFill>
                          <a:latin typeface="Calibri"/>
                        </a:rPr>
                        <a:t>open sourcefreedom software</a:t>
                      </a:r>
                      <a:endParaRPr lang="en-US" sz="700" b="0" i="0" u="none" strike="noStrike">
                        <a:solidFill>
                          <a:srgbClr val="000000"/>
                        </a:solidFill>
                        <a:latin typeface="Calibri"/>
                      </a:endParaRPr>
                    </a:p>
                  </a:txBody>
                  <a:tcPr marL="4734" marR="4734" marT="4734" marB="0" anchor="b">
                    <a:lnL w="12700" cap="flat" cmpd="sng" algn="ctr">
                      <a:solidFill>
                        <a:srgbClr val="D0280D"/>
                      </a:solidFill>
                      <a:prstDash val="solid"/>
                      <a:round/>
                      <a:headEnd type="none" w="med" len="med"/>
                      <a:tailEnd type="none" w="med" len="med"/>
                    </a:lnL>
                    <a:lnR w="12700" cap="flat" cmpd="sng" algn="ctr">
                      <a:solidFill>
                        <a:srgbClr val="B0290D"/>
                      </a:solidFill>
                      <a:prstDash val="solid"/>
                      <a:round/>
                      <a:headEnd type="none" w="med" len="med"/>
                      <a:tailEnd type="none" w="med" len="med"/>
                    </a:lnR>
                    <a:lnT w="12700" cap="flat" cmpd="sng" algn="ctr">
                      <a:solidFill>
                        <a:srgbClr val="80270D"/>
                      </a:solidFill>
                      <a:prstDash val="solid"/>
                      <a:round/>
                      <a:headEnd type="none" w="med" len="med"/>
                      <a:tailEnd type="none" w="med" len="med"/>
                    </a:lnT>
                    <a:lnB w="12700" cap="flat" cmpd="sng" algn="ctr">
                      <a:solidFill>
                        <a:srgbClr val="B0290D"/>
                      </a:solidFill>
                      <a:prstDash val="solid"/>
                      <a:round/>
                      <a:headEnd type="none" w="med" len="med"/>
                      <a:tailEnd type="none" w="med" len="med"/>
                    </a:lnB>
                    <a:solidFill>
                      <a:srgbClr val="F9F9F9"/>
                    </a:solidFill>
                  </a:tcPr>
                </a:tc>
              </a:tr>
              <a:tr h="127232">
                <a:tc>
                  <a:txBody>
                    <a:bodyPr/>
                    <a:lstStyle/>
                    <a:p>
                      <a:pPr algn="r" fontAlgn="b"/>
                      <a:r>
                        <a:rPr lang="el-GR" sz="700" b="0" i="0" u="none" strike="noStrike">
                          <a:solidFill>
                            <a:srgbClr val="000000"/>
                          </a:solidFill>
                          <a:latin typeface="Calibri"/>
                        </a:rPr>
                        <a:t>18</a:t>
                      </a:r>
                    </a:p>
                  </a:txBody>
                  <a:tcPr marL="4734" marR="4734" marT="4734" marB="0" anchor="b">
                    <a:lnL>
                      <a:noFill/>
                    </a:lnL>
                    <a:lnR w="12700" cap="flat" cmpd="sng" algn="ctr">
                      <a:solidFill>
                        <a:srgbClr val="802A0D"/>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20" tooltip="Comodo Internet Security"/>
                        </a:rPr>
                        <a:t>Comodo</a:t>
                      </a:r>
                      <a:r>
                        <a:rPr lang="en-US" sz="700" b="0" i="0" u="sng" strike="noStrike" dirty="0">
                          <a:solidFill>
                            <a:srgbClr val="0000FF"/>
                          </a:solidFill>
                          <a:latin typeface="Calibri"/>
                          <a:hlinkClick r:id="rId20" tooltip="Comodo Internet Security"/>
                        </a:rPr>
                        <a:t> Internet Security</a:t>
                      </a:r>
                      <a:endParaRPr lang="en-US" sz="700" b="0" i="0" u="sng" strike="noStrike" dirty="0">
                        <a:solidFill>
                          <a:srgbClr val="0000FF"/>
                        </a:solidFill>
                        <a:latin typeface="Calibri"/>
                      </a:endParaRPr>
                    </a:p>
                  </a:txBody>
                  <a:tcPr marL="4734" marR="4734" marT="4734" marB="0" anchor="b">
                    <a:lnL w="12700" cap="flat" cmpd="sng" algn="ctr">
                      <a:solidFill>
                        <a:srgbClr val="802A0D"/>
                      </a:solidFill>
                      <a:prstDash val="solid"/>
                      <a:round/>
                      <a:headEnd type="none" w="med" len="med"/>
                      <a:tailEnd type="none" w="med" len="med"/>
                    </a:lnL>
                    <a:lnR w="12700" cap="flat" cmpd="sng" algn="ctr">
                      <a:solidFill>
                        <a:srgbClr val="802A0D"/>
                      </a:solidFill>
                      <a:prstDash val="solid"/>
                      <a:round/>
                      <a:headEnd type="none" w="med" len="med"/>
                      <a:tailEnd type="none" w="med" len="med"/>
                    </a:lnR>
                    <a:lnT w="12700" cap="flat" cmpd="sng" algn="ctr">
                      <a:solidFill>
                        <a:srgbClr val="D0280D"/>
                      </a:solidFill>
                      <a:prstDash val="solid"/>
                      <a:round/>
                      <a:headEnd type="none" w="med" len="med"/>
                      <a:tailEnd type="none" w="med" len="med"/>
                    </a:lnT>
                    <a:lnB w="12700" cap="flat" cmpd="sng" algn="ctr">
                      <a:solidFill>
                        <a:srgbClr val="802A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802A0D"/>
                      </a:solidFill>
                      <a:prstDash val="solid"/>
                      <a:round/>
                      <a:headEnd type="none" w="med" len="med"/>
                      <a:tailEnd type="none" w="med" len="med"/>
                    </a:lnL>
                    <a:lnR w="12700" cap="flat" cmpd="sng" algn="ctr">
                      <a:solidFill>
                        <a:srgbClr val="402B0D"/>
                      </a:solidFill>
                      <a:prstDash val="solid"/>
                      <a:round/>
                      <a:headEnd type="none" w="med" len="med"/>
                      <a:tailEnd type="none" w="med" len="med"/>
                    </a:lnR>
                    <a:lnT w="12700" cap="flat" cmpd="sng" algn="ctr">
                      <a:solidFill>
                        <a:srgbClr val="B0290D"/>
                      </a:solidFill>
                      <a:prstDash val="solid"/>
                      <a:round/>
                      <a:headEnd type="none" w="med" len="med"/>
                      <a:tailEnd type="none" w="med" len="med"/>
                    </a:lnT>
                    <a:lnB w="12700" cap="flat" cmpd="sng" algn="ctr">
                      <a:solidFill>
                        <a:srgbClr val="402B0D"/>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19</a:t>
                      </a:r>
                    </a:p>
                  </a:txBody>
                  <a:tcPr marL="4734" marR="4734" marT="4734" marB="0" anchor="b">
                    <a:lnL>
                      <a:noFill/>
                    </a:lnL>
                    <a:lnR w="12700" cap="flat" cmpd="sng" algn="ctr">
                      <a:solidFill>
                        <a:srgbClr val="602B0D"/>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latin typeface="Calibri"/>
                        </a:rPr>
                        <a:t>CyberSoft VSTK</a:t>
                      </a:r>
                    </a:p>
                  </a:txBody>
                  <a:tcPr marL="4734" marR="4734" marT="4734" marB="0" anchor="b">
                    <a:lnL w="12700" cap="flat" cmpd="sng" algn="ctr">
                      <a:solidFill>
                        <a:srgbClr val="602B0D"/>
                      </a:solidFill>
                      <a:prstDash val="solid"/>
                      <a:round/>
                      <a:headEnd type="none" w="med" len="med"/>
                      <a:tailEnd type="none" w="med" len="med"/>
                    </a:lnL>
                    <a:lnR w="12700" cap="flat" cmpd="sng" algn="ctr">
                      <a:solidFill>
                        <a:srgbClr val="602B0D"/>
                      </a:solidFill>
                      <a:prstDash val="solid"/>
                      <a:round/>
                      <a:headEnd type="none" w="med" len="med"/>
                      <a:tailEnd type="none" w="med" len="med"/>
                    </a:lnR>
                    <a:lnT w="12700" cap="flat" cmpd="sng" algn="ctr">
                      <a:solidFill>
                        <a:srgbClr val="802A0D"/>
                      </a:solidFill>
                      <a:prstDash val="solid"/>
                      <a:round/>
                      <a:headEnd type="none" w="med" len="med"/>
                      <a:tailEnd type="none" w="med" len="med"/>
                    </a:lnT>
                    <a:lnB w="12700" cap="flat" cmpd="sng" algn="ctr">
                      <a:solidFill>
                        <a:srgbClr val="602B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602B0D"/>
                      </a:solidFill>
                      <a:prstDash val="solid"/>
                      <a:round/>
                      <a:headEnd type="none" w="med" len="med"/>
                      <a:tailEnd type="none" w="med" len="med"/>
                    </a:lnL>
                    <a:lnR w="12700" cap="flat" cmpd="sng" algn="ctr">
                      <a:solidFill>
                        <a:srgbClr val="C02C0D"/>
                      </a:solidFill>
                      <a:prstDash val="solid"/>
                      <a:round/>
                      <a:headEnd type="none" w="med" len="med"/>
                      <a:tailEnd type="none" w="med" len="med"/>
                    </a:lnR>
                    <a:lnT w="12700" cap="flat" cmpd="sng" algn="ctr">
                      <a:solidFill>
                        <a:srgbClr val="402B0D"/>
                      </a:solidFill>
                      <a:prstDash val="solid"/>
                      <a:round/>
                      <a:headEnd type="none" w="med" len="med"/>
                      <a:tailEnd type="none" w="med" len="med"/>
                    </a:lnT>
                    <a:lnB w="12700" cap="flat" cmpd="sng" algn="ctr">
                      <a:solidFill>
                        <a:srgbClr val="C02C0D"/>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20</a:t>
                      </a:r>
                    </a:p>
                  </a:txBody>
                  <a:tcPr marL="4734" marR="4734" marT="4734" marB="0" anchor="b">
                    <a:lnL>
                      <a:noFill/>
                    </a:lnL>
                    <a:lnR w="12700" cap="flat" cmpd="sng" algn="ctr">
                      <a:solidFill>
                        <a:srgbClr val="D02C0D"/>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21" tooltip="Dr. Web"/>
                        </a:rPr>
                        <a:t>Dr. Web</a:t>
                      </a:r>
                      <a:endParaRPr lang="en-US" sz="700" b="0" i="0" u="sng" strike="noStrike" dirty="0">
                        <a:solidFill>
                          <a:srgbClr val="0000FF"/>
                        </a:solidFill>
                        <a:latin typeface="Calibri"/>
                      </a:endParaRPr>
                    </a:p>
                  </a:txBody>
                  <a:tcPr marL="4734" marR="4734" marT="4734" marB="0" anchor="b">
                    <a:lnL w="12700" cap="flat" cmpd="sng" algn="ctr">
                      <a:solidFill>
                        <a:srgbClr val="D02C0D"/>
                      </a:solidFill>
                      <a:prstDash val="solid"/>
                      <a:round/>
                      <a:headEnd type="none" w="med" len="med"/>
                      <a:tailEnd type="none" w="med" len="med"/>
                    </a:lnL>
                    <a:lnR w="12700" cap="flat" cmpd="sng" algn="ctr">
                      <a:solidFill>
                        <a:srgbClr val="D02C0D"/>
                      </a:solidFill>
                      <a:prstDash val="solid"/>
                      <a:round/>
                      <a:headEnd type="none" w="med" len="med"/>
                      <a:tailEnd type="none" w="med" len="med"/>
                    </a:lnR>
                    <a:lnT w="12700" cap="flat" cmpd="sng" algn="ctr">
                      <a:solidFill>
                        <a:srgbClr val="602B0D"/>
                      </a:solidFill>
                      <a:prstDash val="solid"/>
                      <a:round/>
                      <a:headEnd type="none" w="med" len="med"/>
                      <a:tailEnd type="none" w="med" len="med"/>
                    </a:lnT>
                    <a:lnB w="12700" cap="flat" cmpd="sng" algn="ctr">
                      <a:solidFill>
                        <a:srgbClr val="D02C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D02C0D"/>
                      </a:solidFill>
                      <a:prstDash val="solid"/>
                      <a:round/>
                      <a:headEnd type="none" w="med" len="med"/>
                      <a:tailEnd type="none" w="med" len="med"/>
                    </a:lnL>
                    <a:lnR w="12700" cap="flat" cmpd="sng" algn="ctr">
                      <a:solidFill>
                        <a:srgbClr val="602E0D"/>
                      </a:solidFill>
                      <a:prstDash val="solid"/>
                      <a:round/>
                      <a:headEnd type="none" w="med" len="med"/>
                      <a:tailEnd type="none" w="med" len="med"/>
                    </a:lnR>
                    <a:lnT w="12700" cap="flat" cmpd="sng" algn="ctr">
                      <a:solidFill>
                        <a:srgbClr val="C02C0D"/>
                      </a:solidFill>
                      <a:prstDash val="solid"/>
                      <a:round/>
                      <a:headEnd type="none" w="med" len="med"/>
                      <a:tailEnd type="none" w="med" len="med"/>
                    </a:lnT>
                    <a:lnB w="12700" cap="flat" cmpd="sng" algn="ctr">
                      <a:solidFill>
                        <a:srgbClr val="602E0D"/>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21</a:t>
                      </a:r>
                    </a:p>
                  </a:txBody>
                  <a:tcPr marL="4734" marR="4734" marT="4734" marB="0" anchor="b">
                    <a:lnL>
                      <a:noFill/>
                    </a:lnL>
                    <a:lnR w="12700" cap="flat" cmpd="sng" algn="ctr">
                      <a:solidFill>
                        <a:srgbClr val="702E0D"/>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rPr>
                        <a:t>Dr. Web </a:t>
                      </a:r>
                      <a:r>
                        <a:rPr lang="en-US" sz="700" b="0" i="0" u="sng" strike="noStrike" dirty="0" err="1">
                          <a:solidFill>
                            <a:srgbClr val="0000FF"/>
                          </a:solidFill>
                          <a:latin typeface="Calibri"/>
                        </a:rPr>
                        <a:t>CureIt</a:t>
                      </a:r>
                      <a:endParaRPr lang="en-US" sz="700" b="0" i="0" u="sng" strike="noStrike" dirty="0">
                        <a:solidFill>
                          <a:srgbClr val="0000FF"/>
                        </a:solidFill>
                        <a:latin typeface="Calibri"/>
                      </a:endParaRPr>
                    </a:p>
                  </a:txBody>
                  <a:tcPr marL="4734" marR="4734" marT="4734" marB="0" anchor="b">
                    <a:lnL w="12700" cap="flat" cmpd="sng" algn="ctr">
                      <a:solidFill>
                        <a:srgbClr val="702E0D"/>
                      </a:solidFill>
                      <a:prstDash val="solid"/>
                      <a:round/>
                      <a:headEnd type="none" w="med" len="med"/>
                      <a:tailEnd type="none" w="med" len="med"/>
                    </a:lnL>
                    <a:lnR w="12700" cap="flat" cmpd="sng" algn="ctr">
                      <a:solidFill>
                        <a:srgbClr val="702E0D"/>
                      </a:solidFill>
                      <a:prstDash val="solid"/>
                      <a:round/>
                      <a:headEnd type="none" w="med" len="med"/>
                      <a:tailEnd type="none" w="med" len="med"/>
                    </a:lnR>
                    <a:lnT w="12700" cap="flat" cmpd="sng" algn="ctr">
                      <a:solidFill>
                        <a:srgbClr val="D02C0D"/>
                      </a:solidFill>
                      <a:prstDash val="solid"/>
                      <a:round/>
                      <a:headEnd type="none" w="med" len="med"/>
                      <a:tailEnd type="none" w="med" len="med"/>
                    </a:lnT>
                    <a:lnB w="12700" cap="flat" cmpd="sng" algn="ctr">
                      <a:solidFill>
                        <a:srgbClr val="702E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702E0D"/>
                      </a:solidFill>
                      <a:prstDash val="solid"/>
                      <a:round/>
                      <a:headEnd type="none" w="med" len="med"/>
                      <a:tailEnd type="none" w="med" len="med"/>
                    </a:lnL>
                    <a:lnR w="12700" cap="flat" cmpd="sng" algn="ctr">
                      <a:solidFill>
                        <a:srgbClr val="C02F0D"/>
                      </a:solidFill>
                      <a:prstDash val="solid"/>
                      <a:round/>
                      <a:headEnd type="none" w="med" len="med"/>
                      <a:tailEnd type="none" w="med" len="med"/>
                    </a:lnR>
                    <a:lnT w="12700" cap="flat" cmpd="sng" algn="ctr">
                      <a:solidFill>
                        <a:srgbClr val="602E0D"/>
                      </a:solidFill>
                      <a:prstDash val="solid"/>
                      <a:round/>
                      <a:headEnd type="none" w="med" len="med"/>
                      <a:tailEnd type="none" w="med" len="med"/>
                    </a:lnT>
                    <a:lnB w="12700" cap="flat" cmpd="sng" algn="ctr">
                      <a:solidFill>
                        <a:srgbClr val="C02F0D"/>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22</a:t>
                      </a:r>
                    </a:p>
                  </a:txBody>
                  <a:tcPr marL="4734" marR="4734" marT="4734" marB="0" anchor="b">
                    <a:lnL>
                      <a:noFill/>
                    </a:lnL>
                    <a:lnR w="12700" cap="flat" cmpd="sng" algn="ctr">
                      <a:solidFill>
                        <a:srgbClr val="E02F0D"/>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22" tooltip="DriveSentry"/>
                        </a:rPr>
                        <a:t>DriveSentry</a:t>
                      </a:r>
                      <a:endParaRPr lang="en-US" sz="700" b="0" i="0" u="sng" strike="noStrike" dirty="0">
                        <a:solidFill>
                          <a:srgbClr val="0000FF"/>
                        </a:solidFill>
                        <a:latin typeface="Calibri"/>
                      </a:endParaRPr>
                    </a:p>
                  </a:txBody>
                  <a:tcPr marL="4734" marR="4734" marT="4734" marB="0" anchor="b">
                    <a:lnL w="12700" cap="flat" cmpd="sng" algn="ctr">
                      <a:solidFill>
                        <a:srgbClr val="E02F0D"/>
                      </a:solidFill>
                      <a:prstDash val="solid"/>
                      <a:round/>
                      <a:headEnd type="none" w="med" len="med"/>
                      <a:tailEnd type="none" w="med" len="med"/>
                    </a:lnL>
                    <a:lnR w="12700" cap="flat" cmpd="sng" algn="ctr">
                      <a:solidFill>
                        <a:srgbClr val="E02F0D"/>
                      </a:solidFill>
                      <a:prstDash val="solid"/>
                      <a:round/>
                      <a:headEnd type="none" w="med" len="med"/>
                      <a:tailEnd type="none" w="med" len="med"/>
                    </a:lnR>
                    <a:lnT w="12700" cap="flat" cmpd="sng" algn="ctr">
                      <a:solidFill>
                        <a:srgbClr val="702E0D"/>
                      </a:solidFill>
                      <a:prstDash val="solid"/>
                      <a:round/>
                      <a:headEnd type="none" w="med" len="med"/>
                      <a:tailEnd type="none" w="med" len="med"/>
                    </a:lnT>
                    <a:lnB w="12700" cap="flat" cmpd="sng" algn="ctr">
                      <a:solidFill>
                        <a:srgbClr val="E02F0D"/>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E02F0D"/>
                      </a:solidFill>
                      <a:prstDash val="solid"/>
                      <a:round/>
                      <a:headEnd type="none" w="med" len="med"/>
                      <a:tailEnd type="none" w="med" len="med"/>
                    </a:lnL>
                    <a:lnR w="12700" cap="flat" cmpd="sng" algn="ctr">
                      <a:solidFill>
                        <a:srgbClr val="D02110"/>
                      </a:solidFill>
                      <a:prstDash val="solid"/>
                      <a:round/>
                      <a:headEnd type="none" w="med" len="med"/>
                      <a:tailEnd type="none" w="med" len="med"/>
                    </a:lnR>
                    <a:lnT w="12700" cap="flat" cmpd="sng" algn="ctr">
                      <a:solidFill>
                        <a:srgbClr val="C02F0D"/>
                      </a:solidFill>
                      <a:prstDash val="solid"/>
                      <a:round/>
                      <a:headEnd type="none" w="med" len="med"/>
                      <a:tailEnd type="none" w="med" len="med"/>
                    </a:lnT>
                    <a:lnB w="12700" cap="flat" cmpd="sng" algn="ctr">
                      <a:solidFill>
                        <a:srgbClr val="D02110"/>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23</a:t>
                      </a:r>
                    </a:p>
                  </a:txBody>
                  <a:tcPr marL="4734" marR="4734" marT="4734" marB="0" anchor="b">
                    <a:lnL>
                      <a:noFill/>
                    </a:lnL>
                    <a:lnR w="12700" cap="flat" cmpd="sng" algn="ctr">
                      <a:solidFill>
                        <a:srgbClr val="E02110"/>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23" tooltip="Element Anti-Virus"/>
                        </a:rPr>
                        <a:t>Element Anti-Virus</a:t>
                      </a:r>
                      <a:endParaRPr lang="en-US" sz="700" b="0" i="0" u="sng" strike="noStrike" dirty="0">
                        <a:solidFill>
                          <a:srgbClr val="0000FF"/>
                        </a:solidFill>
                        <a:latin typeface="Calibri"/>
                      </a:endParaRPr>
                    </a:p>
                  </a:txBody>
                  <a:tcPr marL="4734" marR="4734" marT="4734" marB="0" anchor="b">
                    <a:lnL w="12700" cap="flat" cmpd="sng" algn="ctr">
                      <a:solidFill>
                        <a:srgbClr val="E02110"/>
                      </a:solidFill>
                      <a:prstDash val="solid"/>
                      <a:round/>
                      <a:headEnd type="none" w="med" len="med"/>
                      <a:tailEnd type="none" w="med" len="med"/>
                    </a:lnL>
                    <a:lnR w="12700" cap="flat" cmpd="sng" algn="ctr">
                      <a:solidFill>
                        <a:srgbClr val="E02110"/>
                      </a:solidFill>
                      <a:prstDash val="solid"/>
                      <a:round/>
                      <a:headEnd type="none" w="med" len="med"/>
                      <a:tailEnd type="none" w="med" len="med"/>
                    </a:lnR>
                    <a:lnT w="12700" cap="flat" cmpd="sng" algn="ctr">
                      <a:solidFill>
                        <a:srgbClr val="E02F0D"/>
                      </a:solidFill>
                      <a:prstDash val="solid"/>
                      <a:round/>
                      <a:headEnd type="none" w="med" len="med"/>
                      <a:tailEnd type="none" w="med" len="med"/>
                    </a:lnT>
                    <a:lnB w="12700" cap="flat" cmpd="sng" algn="ctr">
                      <a:solidFill>
                        <a:srgbClr val="E0211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E02110"/>
                      </a:solidFill>
                      <a:prstDash val="solid"/>
                      <a:round/>
                      <a:headEnd type="none" w="med" len="med"/>
                      <a:tailEnd type="none" w="med" len="med"/>
                    </a:lnL>
                    <a:lnR w="12700" cap="flat" cmpd="sng" algn="ctr">
                      <a:solidFill>
                        <a:srgbClr val="002310"/>
                      </a:solidFill>
                      <a:prstDash val="solid"/>
                      <a:round/>
                      <a:headEnd type="none" w="med" len="med"/>
                      <a:tailEnd type="none" w="med" len="med"/>
                    </a:lnR>
                    <a:lnT w="12700" cap="flat" cmpd="sng" algn="ctr">
                      <a:solidFill>
                        <a:srgbClr val="D02110"/>
                      </a:solidFill>
                      <a:prstDash val="solid"/>
                      <a:round/>
                      <a:headEnd type="none" w="med" len="med"/>
                      <a:tailEnd type="none" w="med" len="med"/>
                    </a:lnT>
                    <a:lnB w="12700" cap="flat" cmpd="sng" algn="ctr">
                      <a:solidFill>
                        <a:srgbClr val="002310"/>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24</a:t>
                      </a:r>
                    </a:p>
                  </a:txBody>
                  <a:tcPr marL="4734" marR="4734" marT="4734" marB="0" anchor="b">
                    <a:lnL>
                      <a:noFill/>
                    </a:lnL>
                    <a:lnR w="12700" cap="flat" cmpd="sng" algn="ctr">
                      <a:solidFill>
                        <a:srgbClr val="102310"/>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24" tooltip="A-squared Anti-Malware"/>
                        </a:rPr>
                        <a:t>Emsisoft</a:t>
                      </a:r>
                      <a:r>
                        <a:rPr lang="en-US" sz="700" b="0" i="0" u="sng" strike="noStrike" dirty="0">
                          <a:solidFill>
                            <a:srgbClr val="0000FF"/>
                          </a:solidFill>
                          <a:latin typeface="Calibri"/>
                          <a:hlinkClick r:id="rId24" tooltip="A-squared Anti-Malware"/>
                        </a:rPr>
                        <a:t> Anti-malware</a:t>
                      </a:r>
                      <a:endParaRPr lang="en-US" sz="700" b="0" i="0" u="sng" strike="noStrike" dirty="0">
                        <a:solidFill>
                          <a:srgbClr val="0000FF"/>
                        </a:solidFill>
                        <a:latin typeface="Calibri"/>
                      </a:endParaRPr>
                    </a:p>
                  </a:txBody>
                  <a:tcPr marL="4734" marR="4734" marT="4734" marB="0" anchor="b">
                    <a:lnL w="12700" cap="flat" cmpd="sng" algn="ctr">
                      <a:solidFill>
                        <a:srgbClr val="102310"/>
                      </a:solidFill>
                      <a:prstDash val="solid"/>
                      <a:round/>
                      <a:headEnd type="none" w="med" len="med"/>
                      <a:tailEnd type="none" w="med" len="med"/>
                    </a:lnL>
                    <a:lnR w="12700" cap="flat" cmpd="sng" algn="ctr">
                      <a:solidFill>
                        <a:srgbClr val="102310"/>
                      </a:solidFill>
                      <a:prstDash val="solid"/>
                      <a:round/>
                      <a:headEnd type="none" w="med" len="med"/>
                      <a:tailEnd type="none" w="med" len="med"/>
                    </a:lnR>
                    <a:lnT w="12700" cap="flat" cmpd="sng" algn="ctr">
                      <a:solidFill>
                        <a:srgbClr val="E02110"/>
                      </a:solidFill>
                      <a:prstDash val="solid"/>
                      <a:round/>
                      <a:headEnd type="none" w="med" len="med"/>
                      <a:tailEnd type="none" w="med" len="med"/>
                    </a:lnT>
                    <a:lnB w="12700" cap="flat" cmpd="sng" algn="ctr">
                      <a:solidFill>
                        <a:srgbClr val="10231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102310"/>
                      </a:solidFill>
                      <a:prstDash val="solid"/>
                      <a:round/>
                      <a:headEnd type="none" w="med" len="med"/>
                      <a:tailEnd type="none" w="med" len="med"/>
                    </a:lnL>
                    <a:lnR w="12700" cap="flat" cmpd="sng" algn="ctr">
                      <a:solidFill>
                        <a:srgbClr val="402410"/>
                      </a:solidFill>
                      <a:prstDash val="solid"/>
                      <a:round/>
                      <a:headEnd type="none" w="med" len="med"/>
                      <a:tailEnd type="none" w="med" len="med"/>
                    </a:lnR>
                    <a:lnT w="12700" cap="flat" cmpd="sng" algn="ctr">
                      <a:solidFill>
                        <a:srgbClr val="002310"/>
                      </a:solidFill>
                      <a:prstDash val="solid"/>
                      <a:round/>
                      <a:headEnd type="none" w="med" len="med"/>
                      <a:tailEnd type="none" w="med" len="med"/>
                    </a:lnT>
                    <a:lnB w="12700" cap="flat" cmpd="sng" algn="ctr">
                      <a:solidFill>
                        <a:srgbClr val="402410"/>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25</a:t>
                      </a:r>
                    </a:p>
                  </a:txBody>
                  <a:tcPr marL="4734" marR="4734" marT="4734" marB="0" anchor="b">
                    <a:lnL>
                      <a:noFill/>
                    </a:lnL>
                    <a:lnR w="12700" cap="flat" cmpd="sng" algn="ctr">
                      <a:solidFill>
                        <a:srgbClr val="902410"/>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25" tooltip="Eliashim (anti virus)"/>
                        </a:rPr>
                        <a:t>eSafe</a:t>
                      </a:r>
                      <a:endParaRPr lang="en-US" sz="700" b="0" i="0" u="sng" strike="noStrike" dirty="0">
                        <a:solidFill>
                          <a:srgbClr val="0000FF"/>
                        </a:solidFill>
                        <a:latin typeface="Calibri"/>
                      </a:endParaRPr>
                    </a:p>
                  </a:txBody>
                  <a:tcPr marL="4734" marR="4734" marT="4734" marB="0" anchor="b">
                    <a:lnL w="12700" cap="flat" cmpd="sng" algn="ctr">
                      <a:solidFill>
                        <a:srgbClr val="902410"/>
                      </a:solidFill>
                      <a:prstDash val="solid"/>
                      <a:round/>
                      <a:headEnd type="none" w="med" len="med"/>
                      <a:tailEnd type="none" w="med" len="med"/>
                    </a:lnL>
                    <a:lnR w="12700" cap="flat" cmpd="sng" algn="ctr">
                      <a:solidFill>
                        <a:srgbClr val="902410"/>
                      </a:solidFill>
                      <a:prstDash val="solid"/>
                      <a:round/>
                      <a:headEnd type="none" w="med" len="med"/>
                      <a:tailEnd type="none" w="med" len="med"/>
                    </a:lnR>
                    <a:lnT w="12700" cap="flat" cmpd="sng" algn="ctr">
                      <a:solidFill>
                        <a:srgbClr val="102310"/>
                      </a:solidFill>
                      <a:prstDash val="solid"/>
                      <a:round/>
                      <a:headEnd type="none" w="med" len="med"/>
                      <a:tailEnd type="none" w="med" len="med"/>
                    </a:lnT>
                    <a:lnB w="12700" cap="flat" cmpd="sng" algn="ctr">
                      <a:solidFill>
                        <a:srgbClr val="902410"/>
                      </a:solidFill>
                      <a:prstDash val="solid"/>
                      <a:round/>
                      <a:headEnd type="none" w="med" len="med"/>
                      <a:tailEnd type="none" w="med" len="med"/>
                    </a:lnB>
                    <a:solidFill>
                      <a:srgbClr val="F9F9F9"/>
                    </a:solidFill>
                  </a:tcPr>
                </a:tc>
                <a:tc>
                  <a:txBody>
                    <a:bodyPr/>
                    <a:lstStyle/>
                    <a:p>
                      <a:pPr algn="l" fontAlgn="b"/>
                      <a:r>
                        <a:rPr lang="el-GR" sz="700" b="0" i="0" u="none" strike="noStrike">
                          <a:solidFill>
                            <a:srgbClr val="000000"/>
                          </a:solidFill>
                          <a:latin typeface="Calibri"/>
                        </a:rPr>
                        <a:t> </a:t>
                      </a:r>
                    </a:p>
                  </a:txBody>
                  <a:tcPr marL="4734" marR="4734" marT="4734" marB="0" anchor="b">
                    <a:lnL w="12700" cap="flat" cmpd="sng" algn="ctr">
                      <a:solidFill>
                        <a:srgbClr val="902410"/>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402410"/>
                      </a:solidFill>
                      <a:prstDash val="solid"/>
                      <a:round/>
                      <a:headEnd type="none" w="med" len="med"/>
                      <a:tailEnd type="none" w="med" len="med"/>
                    </a:lnT>
                    <a:lnB w="12700" cap="flat" cmpd="sng" algn="ctr">
                      <a:solidFill>
                        <a:srgbClr val="202B10"/>
                      </a:solidFill>
                      <a:prstDash val="solid"/>
                      <a:round/>
                      <a:headEnd type="none" w="med" len="med"/>
                      <a:tailEnd type="none" w="med" len="med"/>
                    </a:lnB>
                    <a:solidFill>
                      <a:srgbClr val="F9F9F9"/>
                    </a:solidFill>
                  </a:tcPr>
                </a:tc>
              </a:tr>
              <a:tr h="127232">
                <a:tc>
                  <a:txBody>
                    <a:bodyPr/>
                    <a:lstStyle/>
                    <a:p>
                      <a:pPr algn="r" fontAlgn="b"/>
                      <a:r>
                        <a:rPr lang="el-GR" sz="700" b="0" i="0" u="none" strike="noStrike">
                          <a:solidFill>
                            <a:srgbClr val="000000"/>
                          </a:solidFill>
                          <a:latin typeface="Calibri"/>
                        </a:rPr>
                        <a:t>26</a:t>
                      </a:r>
                    </a:p>
                  </a:txBody>
                  <a:tcPr marL="4734" marR="4734" marT="4734" marB="0" anchor="b">
                    <a:lnL>
                      <a:noFill/>
                    </a:lnL>
                    <a:lnR w="12700" cap="flat" cmpd="sng" algn="ctr">
                      <a:solidFill>
                        <a:srgbClr val="A0271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latin typeface="Calibri"/>
                        </a:rPr>
                        <a:t>eScan Anti-Virus</a:t>
                      </a:r>
                    </a:p>
                  </a:txBody>
                  <a:tcPr marL="4734" marR="4734" marT="4734" marB="0" anchor="b">
                    <a:lnL w="12700" cap="flat" cmpd="sng" algn="ctr">
                      <a:solidFill>
                        <a:srgbClr val="A02710"/>
                      </a:solidFill>
                      <a:prstDash val="solid"/>
                      <a:round/>
                      <a:headEnd type="none" w="med" len="med"/>
                      <a:tailEnd type="none" w="med" len="med"/>
                    </a:lnL>
                    <a:lnR w="12700" cap="flat" cmpd="sng" algn="ctr">
                      <a:solidFill>
                        <a:srgbClr val="A02710"/>
                      </a:solidFill>
                      <a:prstDash val="solid"/>
                      <a:round/>
                      <a:headEnd type="none" w="med" len="med"/>
                      <a:tailEnd type="none" w="med" len="med"/>
                    </a:lnR>
                    <a:lnT w="12700" cap="flat" cmpd="sng" algn="ctr">
                      <a:solidFill>
                        <a:srgbClr val="902410"/>
                      </a:solidFill>
                      <a:prstDash val="solid"/>
                      <a:round/>
                      <a:headEnd type="none" w="med" len="med"/>
                      <a:tailEnd type="none" w="med" len="med"/>
                    </a:lnT>
                    <a:lnB w="12700" cap="flat" cmpd="sng" algn="ctr">
                      <a:solidFill>
                        <a:srgbClr val="A0271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A02710"/>
                      </a:solidFill>
                      <a:prstDash val="solid"/>
                      <a:round/>
                      <a:headEnd type="none" w="med" len="med"/>
                      <a:tailEnd type="none" w="med" len="med"/>
                    </a:lnL>
                    <a:lnR w="12700" cap="flat" cmpd="sng" algn="ctr">
                      <a:solidFill>
                        <a:srgbClr val="202B10"/>
                      </a:solidFill>
                      <a:prstDash val="solid"/>
                      <a:round/>
                      <a:headEnd type="none" w="med" len="med"/>
                      <a:tailEnd type="none" w="med" len="med"/>
                    </a:lnR>
                    <a:lnT w="12700" cap="flat" cmpd="sng" algn="ctr">
                      <a:solidFill>
                        <a:srgbClr val="202B10"/>
                      </a:solidFill>
                      <a:prstDash val="solid"/>
                      <a:round/>
                      <a:headEnd type="none" w="med" len="med"/>
                      <a:tailEnd type="none" w="med" len="med"/>
                    </a:lnT>
                    <a:lnB w="12700" cap="flat" cmpd="sng" algn="ctr">
                      <a:solidFill>
                        <a:srgbClr val="202B10"/>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27</a:t>
                      </a:r>
                    </a:p>
                  </a:txBody>
                  <a:tcPr marL="4734" marR="4734" marT="4734" marB="0" anchor="b">
                    <a:lnL>
                      <a:noFill/>
                    </a:lnL>
                    <a:lnR w="12700" cap="flat" cmpd="sng" algn="ctr">
                      <a:solidFill>
                        <a:srgbClr val="902B10"/>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26" tooltip="ESET"/>
                        </a:rPr>
                        <a:t>ESET </a:t>
                      </a:r>
                      <a:r>
                        <a:rPr lang="en-US" sz="700" b="0" i="0" u="sng" strike="noStrike" dirty="0" err="1">
                          <a:solidFill>
                            <a:srgbClr val="0000FF"/>
                          </a:solidFill>
                          <a:latin typeface="Calibri"/>
                          <a:hlinkClick r:id="rId26" tooltip="ESET"/>
                        </a:rPr>
                        <a:t>SysInspector</a:t>
                      </a:r>
                      <a:endParaRPr lang="en-US" sz="700" b="0" i="0" u="sng" strike="noStrike" dirty="0">
                        <a:solidFill>
                          <a:srgbClr val="0000FF"/>
                        </a:solidFill>
                        <a:latin typeface="Calibri"/>
                      </a:endParaRPr>
                    </a:p>
                  </a:txBody>
                  <a:tcPr marL="4734" marR="4734" marT="4734" marB="0" anchor="b">
                    <a:lnL w="12700" cap="flat" cmpd="sng" algn="ctr">
                      <a:solidFill>
                        <a:srgbClr val="902B10"/>
                      </a:solidFill>
                      <a:prstDash val="solid"/>
                      <a:round/>
                      <a:headEnd type="none" w="med" len="med"/>
                      <a:tailEnd type="none" w="med" len="med"/>
                    </a:lnL>
                    <a:lnR w="12700" cap="flat" cmpd="sng" algn="ctr">
                      <a:solidFill>
                        <a:srgbClr val="902B10"/>
                      </a:solidFill>
                      <a:prstDash val="solid"/>
                      <a:round/>
                      <a:headEnd type="none" w="med" len="med"/>
                      <a:tailEnd type="none" w="med" len="med"/>
                    </a:lnR>
                    <a:lnT w="12700" cap="flat" cmpd="sng" algn="ctr">
                      <a:solidFill>
                        <a:srgbClr val="A02710"/>
                      </a:solidFill>
                      <a:prstDash val="solid"/>
                      <a:round/>
                      <a:headEnd type="none" w="med" len="med"/>
                      <a:tailEnd type="none" w="med" len="med"/>
                    </a:lnT>
                    <a:lnB w="12700" cap="flat" cmpd="sng" algn="ctr">
                      <a:solidFill>
                        <a:srgbClr val="902B1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000000"/>
                          </a:solidFill>
                          <a:latin typeface="Calibri"/>
                        </a:rPr>
                        <a:t>Free</a:t>
                      </a:r>
                    </a:p>
                  </a:txBody>
                  <a:tcPr marL="4734" marR="4734" marT="4734" marB="0" anchor="ctr">
                    <a:lnL w="12700" cap="flat" cmpd="sng" algn="ctr">
                      <a:solidFill>
                        <a:srgbClr val="902B10"/>
                      </a:solidFill>
                      <a:prstDash val="solid"/>
                      <a:round/>
                      <a:headEnd type="none" w="med" len="med"/>
                      <a:tailEnd type="none" w="med" len="med"/>
                    </a:lnL>
                    <a:lnR w="12700" cap="flat" cmpd="sng" algn="ctr">
                      <a:solidFill>
                        <a:srgbClr val="A0E110"/>
                      </a:solidFill>
                      <a:prstDash val="solid"/>
                      <a:round/>
                      <a:headEnd type="none" w="med" len="med"/>
                      <a:tailEnd type="none" w="med" len="med"/>
                    </a:lnR>
                    <a:lnT w="12700" cap="flat" cmpd="sng" algn="ctr">
                      <a:solidFill>
                        <a:srgbClr val="202B10"/>
                      </a:solidFill>
                      <a:prstDash val="solid"/>
                      <a:round/>
                      <a:headEnd type="none" w="med" len="med"/>
                      <a:tailEnd type="none" w="med" len="med"/>
                    </a:lnT>
                    <a:lnB w="12700" cap="flat" cmpd="sng" algn="ctr">
                      <a:solidFill>
                        <a:srgbClr val="A0E110"/>
                      </a:solidFill>
                      <a:prstDash val="solid"/>
                      <a:round/>
                      <a:headEnd type="none" w="med" len="med"/>
                      <a:tailEnd type="none" w="med" len="med"/>
                    </a:lnB>
                    <a:solidFill>
                      <a:srgbClr val="90FF90"/>
                    </a:solidFill>
                  </a:tcPr>
                </a:tc>
              </a:tr>
              <a:tr h="127232">
                <a:tc>
                  <a:txBody>
                    <a:bodyPr/>
                    <a:lstStyle/>
                    <a:p>
                      <a:pPr algn="r" fontAlgn="b"/>
                      <a:r>
                        <a:rPr lang="el-GR" sz="700" b="0" i="0" u="none" strike="noStrike">
                          <a:solidFill>
                            <a:srgbClr val="000000"/>
                          </a:solidFill>
                          <a:latin typeface="Calibri"/>
                        </a:rPr>
                        <a:t>28</a:t>
                      </a:r>
                    </a:p>
                  </a:txBody>
                  <a:tcPr marL="4734" marR="4734" marT="4734" marB="0" anchor="b">
                    <a:lnL>
                      <a:noFill/>
                    </a:lnL>
                    <a:lnR w="12700" cap="flat" cmpd="sng" algn="ctr">
                      <a:solidFill>
                        <a:srgbClr val="B0E110"/>
                      </a:solidFill>
                      <a:prstDash val="solid"/>
                      <a:round/>
                      <a:headEnd type="none" w="med" len="med"/>
                      <a:tailEnd type="none" w="med" len="med"/>
                    </a:lnR>
                    <a:lnT>
                      <a:noFill/>
                    </a:lnT>
                    <a:lnB>
                      <a:noFill/>
                    </a:lnB>
                  </a:tcPr>
                </a:tc>
                <a:tc>
                  <a:txBody>
                    <a:bodyPr/>
                    <a:lstStyle/>
                    <a:p>
                      <a:pPr algn="l" fontAlgn="b"/>
                      <a:r>
                        <a:rPr lang="en-US" sz="700" b="0" i="0" u="sng" strike="noStrike" dirty="0" err="1">
                          <a:solidFill>
                            <a:srgbClr val="0000FF"/>
                          </a:solidFill>
                          <a:latin typeface="Calibri"/>
                          <a:hlinkClick r:id="rId27" tooltip="Faronics"/>
                        </a:rPr>
                        <a:t>Faronics</a:t>
                      </a:r>
                      <a:r>
                        <a:rPr lang="en-US" sz="700" b="0" i="0" u="sng" strike="noStrike" dirty="0">
                          <a:solidFill>
                            <a:srgbClr val="0000FF"/>
                          </a:solidFill>
                          <a:latin typeface="Calibri"/>
                          <a:hlinkClick r:id="rId27" tooltip="Faronics"/>
                        </a:rPr>
                        <a:t> Antivirus</a:t>
                      </a:r>
                      <a:endParaRPr lang="en-US" sz="700" b="0" i="0" u="sng" strike="noStrike" dirty="0">
                        <a:solidFill>
                          <a:srgbClr val="0000FF"/>
                        </a:solidFill>
                        <a:latin typeface="Calibri"/>
                      </a:endParaRPr>
                    </a:p>
                  </a:txBody>
                  <a:tcPr marL="4734" marR="4734" marT="4734" marB="0" anchor="b">
                    <a:lnL w="12700" cap="flat" cmpd="sng" algn="ctr">
                      <a:solidFill>
                        <a:srgbClr val="B0E110"/>
                      </a:solidFill>
                      <a:prstDash val="solid"/>
                      <a:round/>
                      <a:headEnd type="none" w="med" len="med"/>
                      <a:tailEnd type="none" w="med" len="med"/>
                    </a:lnL>
                    <a:lnR w="12700" cap="flat" cmpd="sng" algn="ctr">
                      <a:solidFill>
                        <a:srgbClr val="B0E110"/>
                      </a:solidFill>
                      <a:prstDash val="solid"/>
                      <a:round/>
                      <a:headEnd type="none" w="med" len="med"/>
                      <a:tailEnd type="none" w="med" len="med"/>
                    </a:lnR>
                    <a:lnT w="12700" cap="flat" cmpd="sng" algn="ctr">
                      <a:solidFill>
                        <a:srgbClr val="902B10"/>
                      </a:solidFill>
                      <a:prstDash val="solid"/>
                      <a:round/>
                      <a:headEnd type="none" w="med" len="med"/>
                      <a:tailEnd type="none" w="med" len="med"/>
                    </a:lnT>
                    <a:lnB w="12700" cap="flat" cmpd="sng" algn="ctr">
                      <a:solidFill>
                        <a:srgbClr val="B0E11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B0E110"/>
                      </a:solidFill>
                      <a:prstDash val="solid"/>
                      <a:round/>
                      <a:headEnd type="none" w="med" len="med"/>
                      <a:tailEnd type="none" w="med" len="med"/>
                    </a:lnL>
                    <a:lnR w="12700" cap="flat" cmpd="sng" algn="ctr">
                      <a:solidFill>
                        <a:srgbClr val="50E810"/>
                      </a:solidFill>
                      <a:prstDash val="solid"/>
                      <a:round/>
                      <a:headEnd type="none" w="med" len="med"/>
                      <a:tailEnd type="none" w="med" len="med"/>
                    </a:lnR>
                    <a:lnT w="12700" cap="flat" cmpd="sng" algn="ctr">
                      <a:solidFill>
                        <a:srgbClr val="A0E110"/>
                      </a:solidFill>
                      <a:prstDash val="solid"/>
                      <a:round/>
                      <a:headEnd type="none" w="med" len="med"/>
                      <a:tailEnd type="none" w="med" len="med"/>
                    </a:lnT>
                    <a:lnB w="12700" cap="flat" cmpd="sng" algn="ctr">
                      <a:solidFill>
                        <a:srgbClr val="50E810"/>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29</a:t>
                      </a:r>
                    </a:p>
                  </a:txBody>
                  <a:tcPr marL="4734" marR="4734" marT="4734" marB="0" anchor="b">
                    <a:lnL>
                      <a:noFill/>
                    </a:lnL>
                    <a:lnR w="12700" cap="flat" cmpd="sng" algn="ctr">
                      <a:solidFill>
                        <a:srgbClr val="70E910"/>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28" tooltip="FRISK Software International"/>
                        </a:rPr>
                        <a:t>F-</a:t>
                      </a:r>
                      <a:r>
                        <a:rPr lang="en-US" sz="700" b="0" i="0" u="sng" strike="noStrike" dirty="0" err="1">
                          <a:solidFill>
                            <a:srgbClr val="0000FF"/>
                          </a:solidFill>
                          <a:latin typeface="Calibri"/>
                          <a:hlinkClick r:id="rId28" tooltip="FRISK Software International"/>
                        </a:rPr>
                        <a:t>Prot</a:t>
                      </a:r>
                      <a:endParaRPr lang="en-US" sz="700" b="0" i="0" u="sng" strike="noStrike" dirty="0">
                        <a:solidFill>
                          <a:srgbClr val="0000FF"/>
                        </a:solidFill>
                        <a:latin typeface="Calibri"/>
                      </a:endParaRPr>
                    </a:p>
                  </a:txBody>
                  <a:tcPr marL="4734" marR="4734" marT="4734" marB="0" anchor="b">
                    <a:lnL w="12700" cap="flat" cmpd="sng" algn="ctr">
                      <a:solidFill>
                        <a:srgbClr val="70E910"/>
                      </a:solidFill>
                      <a:prstDash val="solid"/>
                      <a:round/>
                      <a:headEnd type="none" w="med" len="med"/>
                      <a:tailEnd type="none" w="med" len="med"/>
                    </a:lnL>
                    <a:lnR w="12700" cap="flat" cmpd="sng" algn="ctr">
                      <a:solidFill>
                        <a:srgbClr val="70E910"/>
                      </a:solidFill>
                      <a:prstDash val="solid"/>
                      <a:round/>
                      <a:headEnd type="none" w="med" len="med"/>
                      <a:tailEnd type="none" w="med" len="med"/>
                    </a:lnR>
                    <a:lnT w="12700" cap="flat" cmpd="sng" algn="ctr">
                      <a:solidFill>
                        <a:srgbClr val="B0E110"/>
                      </a:solidFill>
                      <a:prstDash val="solid"/>
                      <a:round/>
                      <a:headEnd type="none" w="med" len="med"/>
                      <a:tailEnd type="none" w="med" len="med"/>
                    </a:lnT>
                    <a:lnB w="12700" cap="flat" cmpd="sng" algn="ctr">
                      <a:solidFill>
                        <a:srgbClr val="70E910"/>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70E910"/>
                      </a:solidFill>
                      <a:prstDash val="solid"/>
                      <a:round/>
                      <a:headEnd type="none" w="med" len="med"/>
                      <a:tailEnd type="none" w="med" len="med"/>
                    </a:lnL>
                    <a:lnR w="12700" cap="flat" cmpd="sng" algn="ctr">
                      <a:solidFill>
                        <a:srgbClr val="608011"/>
                      </a:solidFill>
                      <a:prstDash val="solid"/>
                      <a:round/>
                      <a:headEnd type="none" w="med" len="med"/>
                      <a:tailEnd type="none" w="med" len="med"/>
                    </a:lnR>
                    <a:lnT w="12700" cap="flat" cmpd="sng" algn="ctr">
                      <a:solidFill>
                        <a:srgbClr val="50E810"/>
                      </a:solidFill>
                      <a:prstDash val="solid"/>
                      <a:round/>
                      <a:headEnd type="none" w="med" len="med"/>
                      <a:tailEnd type="none" w="med" len="med"/>
                    </a:lnT>
                    <a:lnB w="12700" cap="flat" cmpd="sng" algn="ctr">
                      <a:solidFill>
                        <a:srgbClr val="608011"/>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30</a:t>
                      </a:r>
                    </a:p>
                  </a:txBody>
                  <a:tcPr marL="4734" marR="4734" marT="4734" marB="0" anchor="b">
                    <a:lnL>
                      <a:noFill/>
                    </a:lnL>
                    <a:lnR w="12700" cap="flat" cmpd="sng" algn="ctr">
                      <a:solidFill>
                        <a:srgbClr val="A08011"/>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29" tooltip="F-Secure"/>
                        </a:rPr>
                        <a:t>F-Secure</a:t>
                      </a:r>
                      <a:endParaRPr lang="en-US" sz="700" b="0" i="0" u="sng" strike="noStrike" dirty="0">
                        <a:solidFill>
                          <a:srgbClr val="0000FF"/>
                        </a:solidFill>
                        <a:latin typeface="Calibri"/>
                      </a:endParaRPr>
                    </a:p>
                  </a:txBody>
                  <a:tcPr marL="4734" marR="4734" marT="4734" marB="0" anchor="b">
                    <a:lnL w="12700" cap="flat" cmpd="sng" algn="ctr">
                      <a:solidFill>
                        <a:srgbClr val="A08011"/>
                      </a:solidFill>
                      <a:prstDash val="solid"/>
                      <a:round/>
                      <a:headEnd type="none" w="med" len="med"/>
                      <a:tailEnd type="none" w="med" len="med"/>
                    </a:lnL>
                    <a:lnR w="12700" cap="flat" cmpd="sng" algn="ctr">
                      <a:solidFill>
                        <a:srgbClr val="A08011"/>
                      </a:solidFill>
                      <a:prstDash val="solid"/>
                      <a:round/>
                      <a:headEnd type="none" w="med" len="med"/>
                      <a:tailEnd type="none" w="med" len="med"/>
                    </a:lnR>
                    <a:lnT w="12700" cap="flat" cmpd="sng" algn="ctr">
                      <a:solidFill>
                        <a:srgbClr val="70E910"/>
                      </a:solidFill>
                      <a:prstDash val="solid"/>
                      <a:round/>
                      <a:headEnd type="none" w="med" len="med"/>
                      <a:tailEnd type="none" w="med" len="med"/>
                    </a:lnT>
                    <a:lnB w="12700" cap="flat" cmpd="sng" algn="ctr">
                      <a:solidFill>
                        <a:srgbClr val="A08011"/>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A08011"/>
                      </a:solidFill>
                      <a:prstDash val="solid"/>
                      <a:round/>
                      <a:headEnd type="none" w="med" len="med"/>
                      <a:tailEnd type="none" w="med" len="med"/>
                    </a:lnL>
                    <a:lnR w="12700" cap="flat" cmpd="sng" algn="ctr">
                      <a:solidFill>
                        <a:srgbClr val="408511"/>
                      </a:solidFill>
                      <a:prstDash val="solid"/>
                      <a:round/>
                      <a:headEnd type="none" w="med" len="med"/>
                      <a:tailEnd type="none" w="med" len="med"/>
                    </a:lnR>
                    <a:lnT w="12700" cap="flat" cmpd="sng" algn="ctr">
                      <a:solidFill>
                        <a:srgbClr val="608011"/>
                      </a:solidFill>
                      <a:prstDash val="solid"/>
                      <a:round/>
                      <a:headEnd type="none" w="med" len="med"/>
                      <a:tailEnd type="none" w="med" len="med"/>
                    </a:lnT>
                    <a:lnB w="12700" cap="flat" cmpd="sng" algn="ctr">
                      <a:solidFill>
                        <a:srgbClr val="408511"/>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31</a:t>
                      </a:r>
                    </a:p>
                  </a:txBody>
                  <a:tcPr marL="4734" marR="4734" marT="4734" marB="0" anchor="b">
                    <a:lnL>
                      <a:noFill/>
                    </a:lnL>
                    <a:lnR w="12700" cap="flat" cmpd="sng" algn="ctr">
                      <a:solidFill>
                        <a:srgbClr val="608511"/>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30" tooltip="Fortinet"/>
                        </a:rPr>
                        <a:t>Fortinet </a:t>
                      </a:r>
                      <a:r>
                        <a:rPr lang="en-US" sz="700" b="0" i="0" u="sng" strike="noStrike" dirty="0" err="1">
                          <a:solidFill>
                            <a:srgbClr val="0000FF"/>
                          </a:solidFill>
                          <a:latin typeface="Calibri"/>
                          <a:hlinkClick r:id="rId30" tooltip="Fortinet"/>
                        </a:rPr>
                        <a:t>FortiClient</a:t>
                      </a:r>
                      <a:r>
                        <a:rPr lang="en-US" sz="700" b="0" i="0" u="sng" strike="noStrike" dirty="0">
                          <a:solidFill>
                            <a:srgbClr val="0000FF"/>
                          </a:solidFill>
                          <a:latin typeface="Calibri"/>
                          <a:hlinkClick r:id="rId30" tooltip="Fortinet"/>
                        </a:rPr>
                        <a:t> End Point Security</a:t>
                      </a:r>
                      <a:endParaRPr lang="en-US" sz="700" b="0" i="0" u="sng" strike="noStrike" dirty="0">
                        <a:solidFill>
                          <a:srgbClr val="0000FF"/>
                        </a:solidFill>
                        <a:latin typeface="Calibri"/>
                      </a:endParaRPr>
                    </a:p>
                  </a:txBody>
                  <a:tcPr marL="4734" marR="4734" marT="4734" marB="0" anchor="b">
                    <a:lnL w="12700" cap="flat" cmpd="sng" algn="ctr">
                      <a:solidFill>
                        <a:srgbClr val="608511"/>
                      </a:solidFill>
                      <a:prstDash val="solid"/>
                      <a:round/>
                      <a:headEnd type="none" w="med" len="med"/>
                      <a:tailEnd type="none" w="med" len="med"/>
                    </a:lnL>
                    <a:lnR w="12700" cap="flat" cmpd="sng" algn="ctr">
                      <a:solidFill>
                        <a:srgbClr val="608511"/>
                      </a:solidFill>
                      <a:prstDash val="solid"/>
                      <a:round/>
                      <a:headEnd type="none" w="med" len="med"/>
                      <a:tailEnd type="none" w="med" len="med"/>
                    </a:lnR>
                    <a:lnT w="12700" cap="flat" cmpd="sng" algn="ctr">
                      <a:solidFill>
                        <a:srgbClr val="A08011"/>
                      </a:solidFill>
                      <a:prstDash val="solid"/>
                      <a:round/>
                      <a:headEnd type="none" w="med" len="med"/>
                      <a:tailEnd type="none" w="med" len="med"/>
                    </a:lnT>
                    <a:lnB w="12700" cap="flat" cmpd="sng" algn="ctr">
                      <a:solidFill>
                        <a:srgbClr val="608511"/>
                      </a:solidFill>
                      <a:prstDash val="solid"/>
                      <a:round/>
                      <a:headEnd type="none" w="med" len="med"/>
                      <a:tailEnd type="none" w="med" len="med"/>
                    </a:lnB>
                    <a:solidFill>
                      <a:srgbClr val="F9F9F9"/>
                    </a:solidFill>
                  </a:tcPr>
                </a:tc>
                <a:tc>
                  <a:txBody>
                    <a:bodyPr/>
                    <a:lstStyle/>
                    <a:p>
                      <a:pPr algn="ctr" fontAlgn="ctr"/>
                      <a:r>
                        <a:rPr lang="en-US" sz="700" b="0" i="0" u="none" strike="noStrike">
                          <a:solidFill>
                            <a:srgbClr val="808080"/>
                          </a:solidFill>
                          <a:latin typeface="Calibri"/>
                        </a:rPr>
                        <a:t>N/A</a:t>
                      </a:r>
                    </a:p>
                  </a:txBody>
                  <a:tcPr marL="4734" marR="4734" marT="4734" marB="0" anchor="ctr">
                    <a:lnL w="12700" cap="flat" cmpd="sng" algn="ctr">
                      <a:solidFill>
                        <a:srgbClr val="608511"/>
                      </a:solidFill>
                      <a:prstDash val="solid"/>
                      <a:round/>
                      <a:headEnd type="none" w="med" len="med"/>
                      <a:tailEnd type="none" w="med" len="med"/>
                    </a:lnL>
                    <a:lnR w="12700" cap="flat" cmpd="sng" algn="ctr">
                      <a:solidFill>
                        <a:srgbClr val="B08611"/>
                      </a:solidFill>
                      <a:prstDash val="solid"/>
                      <a:round/>
                      <a:headEnd type="none" w="med" len="med"/>
                      <a:tailEnd type="none" w="med" len="med"/>
                    </a:lnR>
                    <a:lnT w="12700" cap="flat" cmpd="sng" algn="ctr">
                      <a:solidFill>
                        <a:srgbClr val="408511"/>
                      </a:solidFill>
                      <a:prstDash val="solid"/>
                      <a:round/>
                      <a:headEnd type="none" w="med" len="med"/>
                      <a:tailEnd type="none" w="med" len="med"/>
                    </a:lnT>
                    <a:lnB w="12700" cap="flat" cmpd="sng" algn="ctr">
                      <a:solidFill>
                        <a:srgbClr val="B08611"/>
                      </a:solidFill>
                      <a:prstDash val="solid"/>
                      <a:round/>
                      <a:headEnd type="none" w="med" len="med"/>
                      <a:tailEnd type="none" w="med" len="med"/>
                    </a:lnB>
                    <a:solidFill>
                      <a:srgbClr val="ECECEC"/>
                    </a:solidFill>
                  </a:tcPr>
                </a:tc>
              </a:tr>
              <a:tr h="127232">
                <a:tc>
                  <a:txBody>
                    <a:bodyPr/>
                    <a:lstStyle/>
                    <a:p>
                      <a:pPr algn="r" fontAlgn="b"/>
                      <a:r>
                        <a:rPr lang="el-GR" sz="700" b="0" i="0" u="none" strike="noStrike">
                          <a:solidFill>
                            <a:srgbClr val="000000"/>
                          </a:solidFill>
                          <a:latin typeface="Calibri"/>
                        </a:rPr>
                        <a:t>32</a:t>
                      </a:r>
                    </a:p>
                  </a:txBody>
                  <a:tcPr marL="4734" marR="4734" marT="4734" marB="0" anchor="b">
                    <a:lnL>
                      <a:noFill/>
                    </a:lnL>
                    <a:lnR w="12700" cap="flat" cmpd="sng" algn="ctr">
                      <a:solidFill>
                        <a:srgbClr val="C08611"/>
                      </a:solidFill>
                      <a:prstDash val="solid"/>
                      <a:round/>
                      <a:headEnd type="none" w="med" len="med"/>
                      <a:tailEnd type="none" w="med" len="med"/>
                    </a:lnR>
                    <a:lnT>
                      <a:noFill/>
                    </a:lnT>
                    <a:lnB>
                      <a:noFill/>
                    </a:lnB>
                  </a:tcPr>
                </a:tc>
                <a:tc>
                  <a:txBody>
                    <a:bodyPr/>
                    <a:lstStyle/>
                    <a:p>
                      <a:pPr algn="l" fontAlgn="b"/>
                      <a:r>
                        <a:rPr lang="en-US" sz="700" b="0" i="0" u="sng" strike="noStrike" dirty="0">
                          <a:solidFill>
                            <a:srgbClr val="0000FF"/>
                          </a:solidFill>
                          <a:latin typeface="Calibri"/>
                          <a:hlinkClick r:id="rId31" tooltip="G DATA Software"/>
                        </a:rPr>
                        <a:t>G DATA Software</a:t>
                      </a:r>
                      <a:endParaRPr lang="en-US" sz="700" b="0" i="0" u="sng" strike="noStrike" dirty="0">
                        <a:solidFill>
                          <a:srgbClr val="0000FF"/>
                        </a:solidFill>
                        <a:latin typeface="Calibri"/>
                      </a:endParaRPr>
                    </a:p>
                  </a:txBody>
                  <a:tcPr marL="4734" marR="4734" marT="4734" marB="0" anchor="b">
                    <a:lnL w="12700" cap="flat" cmpd="sng" algn="ctr">
                      <a:solidFill>
                        <a:srgbClr val="C08611"/>
                      </a:solidFill>
                      <a:prstDash val="solid"/>
                      <a:round/>
                      <a:headEnd type="none" w="med" len="med"/>
                      <a:tailEnd type="none" w="med" len="med"/>
                    </a:lnL>
                    <a:lnR w="12700" cap="flat" cmpd="sng" algn="ctr">
                      <a:solidFill>
                        <a:srgbClr val="C08611"/>
                      </a:solidFill>
                      <a:prstDash val="solid"/>
                      <a:round/>
                      <a:headEnd type="none" w="med" len="med"/>
                      <a:tailEnd type="none" w="med" len="med"/>
                    </a:lnR>
                    <a:lnT w="12700" cap="flat" cmpd="sng" algn="ctr">
                      <a:solidFill>
                        <a:srgbClr val="608511"/>
                      </a:solidFill>
                      <a:prstDash val="solid"/>
                      <a:round/>
                      <a:headEnd type="none" w="med" len="med"/>
                      <a:tailEnd type="none" w="med" len="med"/>
                    </a:lnT>
                    <a:lnB w="12700" cap="flat" cmpd="sng" algn="ctr">
                      <a:solidFill>
                        <a:srgbClr val="C08611"/>
                      </a:solidFill>
                      <a:prstDash val="solid"/>
                      <a:round/>
                      <a:headEnd type="none" w="med" len="med"/>
                      <a:tailEnd type="none" w="med" len="med"/>
                    </a:lnB>
                    <a:solidFill>
                      <a:srgbClr val="F9F9F9"/>
                    </a:solidFill>
                  </a:tcPr>
                </a:tc>
                <a:tc>
                  <a:txBody>
                    <a:bodyPr/>
                    <a:lstStyle/>
                    <a:p>
                      <a:pPr algn="ctr" fontAlgn="ctr"/>
                      <a:r>
                        <a:rPr lang="en-US" sz="700" b="0" i="0" u="none" strike="noStrike" dirty="0">
                          <a:solidFill>
                            <a:srgbClr val="808080"/>
                          </a:solidFill>
                          <a:latin typeface="Calibri"/>
                        </a:rPr>
                        <a:t>N/A</a:t>
                      </a:r>
                    </a:p>
                  </a:txBody>
                  <a:tcPr marL="4734" marR="4734" marT="4734" marB="0" anchor="ctr">
                    <a:lnL w="12700" cap="flat" cmpd="sng" algn="ctr">
                      <a:solidFill>
                        <a:srgbClr val="C08611"/>
                      </a:solidFill>
                      <a:prstDash val="solid"/>
                      <a:round/>
                      <a:headEnd type="none" w="med" len="med"/>
                      <a:tailEnd type="none" w="med" len="med"/>
                    </a:lnL>
                    <a:lnR w="12700" cap="flat" cmpd="sng" algn="ctr">
                      <a:solidFill>
                        <a:srgbClr val="708811"/>
                      </a:solidFill>
                      <a:prstDash val="solid"/>
                      <a:round/>
                      <a:headEnd type="none" w="med" len="med"/>
                      <a:tailEnd type="none" w="med" len="med"/>
                    </a:lnR>
                    <a:lnT w="12700" cap="flat" cmpd="sng" algn="ctr">
                      <a:solidFill>
                        <a:srgbClr val="B08611"/>
                      </a:solidFill>
                      <a:prstDash val="solid"/>
                      <a:round/>
                      <a:headEnd type="none" w="med" len="med"/>
                      <a:tailEnd type="none" w="med" len="med"/>
                    </a:lnT>
                    <a:lnB w="12700" cap="flat" cmpd="sng" algn="ctr">
                      <a:solidFill>
                        <a:srgbClr val="708811"/>
                      </a:solidFill>
                      <a:prstDash val="solid"/>
                      <a:round/>
                      <a:headEnd type="none" w="med" len="med"/>
                      <a:tailEnd type="none" w="med" len="med"/>
                    </a:lnB>
                    <a:solidFill>
                      <a:srgbClr val="ECECEC"/>
                    </a:solidFill>
                  </a:tcPr>
                </a:tc>
              </a:tr>
            </a:tbl>
          </a:graphicData>
        </a:graphic>
      </p:graphicFrame>
      <p:graphicFrame>
        <p:nvGraphicFramePr>
          <p:cNvPr id="21" name="5 - Πίνακας" descr="."/>
          <p:cNvGraphicFramePr>
            <a:graphicFrameLocks noGrp="1"/>
          </p:cNvGraphicFramePr>
          <p:nvPr>
            <p:custDataLst>
              <p:tags r:id="rId3"/>
            </p:custDataLst>
            <p:extLst>
              <p:ext uri="{D42A27DB-BD31-4B8C-83A1-F6EECF244321}">
                <p14:modId xmlns:p14="http://schemas.microsoft.com/office/powerpoint/2010/main" val="40752265"/>
              </p:ext>
            </p:extLst>
          </p:nvPr>
        </p:nvGraphicFramePr>
        <p:xfrm>
          <a:off x="5479517" y="1484784"/>
          <a:ext cx="2767419" cy="4669173"/>
        </p:xfrm>
        <a:graphic>
          <a:graphicData uri="http://schemas.openxmlformats.org/drawingml/2006/table">
            <a:tbl>
              <a:tblPr firstRow="1"/>
              <a:tblGrid>
                <a:gridCol w="192449"/>
                <a:gridCol w="1776676"/>
                <a:gridCol w="798294"/>
              </a:tblGrid>
              <a:tr h="126919">
                <a:tc>
                  <a:txBody>
                    <a:bodyPr/>
                    <a:lstStyle/>
                    <a:p>
                      <a:pPr algn="r" fontAlgn="b"/>
                      <a:r>
                        <a:rPr lang="el-GR" sz="800" b="0" i="0" u="none" strike="noStrike" dirty="0">
                          <a:solidFill>
                            <a:srgbClr val="000000"/>
                          </a:solidFill>
                          <a:latin typeface="Calibri"/>
                        </a:rPr>
                        <a:t>33</a:t>
                      </a:r>
                    </a:p>
                  </a:txBody>
                  <a:tcPr marL="4369" marR="4369" marT="4369" marB="0" anchor="b">
                    <a:lnL>
                      <a:noFill/>
                    </a:lnL>
                    <a:lnR w="12700" cap="flat" cmpd="sng" algn="ctr">
                      <a:solidFill>
                        <a:srgbClr val="3048FB"/>
                      </a:solidFill>
                      <a:prstDash val="solid"/>
                      <a:round/>
                      <a:headEnd type="none" w="med" len="med"/>
                      <a:tailEnd type="none" w="med" len="med"/>
                    </a:lnR>
                    <a:lnT>
                      <a:noFill/>
                    </a:lnT>
                    <a:lnB>
                      <a:noFill/>
                    </a:lnB>
                  </a:tcPr>
                </a:tc>
                <a:tc>
                  <a:txBody>
                    <a:bodyPr/>
                    <a:lstStyle/>
                    <a:p>
                      <a:pPr algn="l" fontAlgn="b"/>
                      <a:r>
                        <a:rPr lang="el-GR" sz="800" b="0" i="0" u="none" strike="noStrike" dirty="0" smtClean="0">
                          <a:solidFill>
                            <a:srgbClr val="000000"/>
                          </a:solidFill>
                          <a:latin typeface="Calibri"/>
                        </a:rPr>
                        <a:t>IKARUS </a:t>
                      </a:r>
                      <a:r>
                        <a:rPr lang="el-GR" sz="800" b="0" i="0" u="none" strike="noStrike" dirty="0" err="1" smtClean="0">
                          <a:solidFill>
                            <a:srgbClr val="000000"/>
                          </a:solidFill>
                          <a:latin typeface="Calibri"/>
                        </a:rPr>
                        <a:t>virus.utilities</a:t>
                      </a:r>
                      <a:endParaRPr lang="el-GR" sz="800" b="0" i="0" u="none" strike="noStrike" dirty="0">
                        <a:solidFill>
                          <a:srgbClr val="000000"/>
                        </a:solidFill>
                        <a:latin typeface="Calibri"/>
                      </a:endParaRPr>
                    </a:p>
                  </a:txBody>
                  <a:tcPr marL="4369" marR="4369" marT="4369" marB="0" anchor="b">
                    <a:lnL w="12700" cap="flat" cmpd="sng" algn="ctr">
                      <a:solidFill>
                        <a:srgbClr val="3048FB"/>
                      </a:solidFill>
                      <a:prstDash val="solid"/>
                      <a:round/>
                      <a:headEnd type="none" w="med" len="med"/>
                      <a:tailEnd type="none" w="med" len="med"/>
                    </a:lnL>
                    <a:lnR w="12700" cap="flat" cmpd="sng" algn="ctr">
                      <a:solidFill>
                        <a:srgbClr val="3048FB"/>
                      </a:solidFill>
                      <a:prstDash val="solid"/>
                      <a:round/>
                      <a:headEnd type="none" w="med" len="med"/>
                      <a:tailEnd type="none" w="med" len="med"/>
                    </a:lnR>
                    <a:lnT w="12700" cap="flat" cmpd="sng" algn="ctr">
                      <a:solidFill>
                        <a:srgbClr val="3048FB"/>
                      </a:solidFill>
                      <a:prstDash val="solid"/>
                      <a:round/>
                      <a:headEnd type="none" w="med" len="med"/>
                      <a:tailEnd type="none" w="med" len="med"/>
                    </a:lnT>
                    <a:lnB w="12700" cap="flat" cmpd="sng" algn="ctr">
                      <a:solidFill>
                        <a:srgbClr val="3048FB"/>
                      </a:solidFill>
                      <a:prstDash val="solid"/>
                      <a:round/>
                      <a:headEnd type="none" w="med" len="med"/>
                      <a:tailEnd type="none" w="med" len="med"/>
                    </a:lnB>
                    <a:solidFill>
                      <a:srgbClr val="F9F9F9"/>
                    </a:solidFill>
                  </a:tcPr>
                </a:tc>
                <a:tc>
                  <a:txBody>
                    <a:bodyPr/>
                    <a:lstStyle/>
                    <a:p>
                      <a:pPr algn="ctr" fontAlgn="ctr"/>
                      <a:r>
                        <a:rPr lang="el-GR" sz="800" b="0" i="0" u="none" strike="noStrike" dirty="0" smtClean="0">
                          <a:solidFill>
                            <a:srgbClr val="808080"/>
                          </a:solidFill>
                          <a:latin typeface="Calibri"/>
                        </a:rPr>
                        <a:t>N/A</a:t>
                      </a:r>
                      <a:endParaRPr lang="el-GR" sz="800" b="0" i="0" u="none" strike="noStrike" dirty="0">
                        <a:solidFill>
                          <a:srgbClr val="808080"/>
                        </a:solidFill>
                        <a:latin typeface="Calibri"/>
                      </a:endParaRPr>
                    </a:p>
                  </a:txBody>
                  <a:tcPr marL="4369" marR="4369" marT="4369" marB="0" anchor="ctr">
                    <a:lnL w="12700" cap="flat" cmpd="sng" algn="ctr">
                      <a:solidFill>
                        <a:srgbClr val="3048FB"/>
                      </a:solidFill>
                      <a:prstDash val="solid"/>
                      <a:round/>
                      <a:headEnd type="none" w="med" len="med"/>
                      <a:tailEnd type="none" w="med" len="med"/>
                    </a:lnL>
                    <a:lnR w="12700" cap="flat" cmpd="sng" algn="ctr">
                      <a:solidFill>
                        <a:srgbClr val="1046FB"/>
                      </a:solidFill>
                      <a:prstDash val="solid"/>
                      <a:round/>
                      <a:headEnd type="none" w="med" len="med"/>
                      <a:tailEnd type="none" w="med" len="med"/>
                    </a:lnR>
                    <a:lnT w="12700" cap="flat" cmpd="sng" algn="ctr">
                      <a:solidFill>
                        <a:srgbClr val="1046FB"/>
                      </a:solidFill>
                      <a:prstDash val="solid"/>
                      <a:round/>
                      <a:headEnd type="none" w="med" len="med"/>
                      <a:tailEnd type="none" w="med" len="med"/>
                    </a:lnT>
                    <a:lnB w="12700" cap="flat" cmpd="sng" algn="ctr">
                      <a:solidFill>
                        <a:srgbClr val="1046FB"/>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34</a:t>
                      </a:r>
                    </a:p>
                  </a:txBody>
                  <a:tcPr marL="4369" marR="4369" marT="4369" marB="0" anchor="b">
                    <a:lnL>
                      <a:noFill/>
                    </a:lnL>
                    <a:lnR w="12700" cap="flat" cmpd="sng" algn="ctr">
                      <a:solidFill>
                        <a:srgbClr val="1047FB"/>
                      </a:solidFill>
                      <a:prstDash val="solid"/>
                      <a:round/>
                      <a:headEnd type="none" w="med" len="med"/>
                      <a:tailEnd type="none" w="med" len="med"/>
                    </a:lnR>
                    <a:lnT>
                      <a:noFill/>
                    </a:lnT>
                    <a:lnB>
                      <a:noFill/>
                    </a:lnB>
                  </a:tcPr>
                </a:tc>
                <a:tc>
                  <a:txBody>
                    <a:bodyPr/>
                    <a:lstStyle/>
                    <a:p>
                      <a:pPr algn="l" fontAlgn="b"/>
                      <a:r>
                        <a:rPr lang="el-GR" sz="800" b="0" i="0" u="sng" strike="noStrike" dirty="0" err="1" smtClean="0">
                          <a:solidFill>
                            <a:srgbClr val="0000FF"/>
                          </a:solidFill>
                          <a:latin typeface="Calibri"/>
                          <a:hlinkClick r:id="rId32" tooltip="Immunet"/>
                        </a:rPr>
                        <a:t>Immunet</a:t>
                      </a:r>
                      <a:endParaRPr lang="el-GR" sz="800" b="0" i="0" u="sng" strike="noStrike" dirty="0">
                        <a:solidFill>
                          <a:srgbClr val="0000FF"/>
                        </a:solidFill>
                        <a:latin typeface="Calibri"/>
                      </a:endParaRPr>
                    </a:p>
                  </a:txBody>
                  <a:tcPr marL="4369" marR="4369" marT="4369" marB="0" anchor="b">
                    <a:lnL w="12700" cap="flat" cmpd="sng" algn="ctr">
                      <a:solidFill>
                        <a:srgbClr val="1047FB"/>
                      </a:solidFill>
                      <a:prstDash val="solid"/>
                      <a:round/>
                      <a:headEnd type="none" w="med" len="med"/>
                      <a:tailEnd type="none" w="med" len="med"/>
                    </a:lnL>
                    <a:lnR w="12700" cap="flat" cmpd="sng" algn="ctr">
                      <a:solidFill>
                        <a:srgbClr val="1047FB"/>
                      </a:solidFill>
                      <a:prstDash val="solid"/>
                      <a:round/>
                      <a:headEnd type="none" w="med" len="med"/>
                      <a:tailEnd type="none" w="med" len="med"/>
                    </a:lnR>
                    <a:lnT w="12700" cap="flat" cmpd="sng" algn="ctr">
                      <a:solidFill>
                        <a:srgbClr val="3048FB"/>
                      </a:solidFill>
                      <a:prstDash val="solid"/>
                      <a:round/>
                      <a:headEnd type="none" w="med" len="med"/>
                      <a:tailEnd type="none" w="med" len="med"/>
                    </a:lnT>
                    <a:lnB w="12700" cap="flat" cmpd="sng" algn="ctr">
                      <a:solidFill>
                        <a:srgbClr val="1047FB"/>
                      </a:solidFill>
                      <a:prstDash val="solid"/>
                      <a:round/>
                      <a:headEnd type="none" w="med" len="med"/>
                      <a:tailEnd type="none" w="med" len="med"/>
                    </a:lnB>
                    <a:solidFill>
                      <a:srgbClr val="F9F9F9"/>
                    </a:solidFill>
                  </a:tcPr>
                </a:tc>
                <a:tc>
                  <a:txBody>
                    <a:bodyPr/>
                    <a:lstStyle/>
                    <a:p>
                      <a:pPr algn="ctr" fontAlgn="ctr"/>
                      <a:r>
                        <a:rPr lang="el-GR" sz="800" b="0" i="0" u="none" strike="noStrike" dirty="0" smtClean="0">
                          <a:solidFill>
                            <a:srgbClr val="808080"/>
                          </a:solidFill>
                          <a:latin typeface="Calibri"/>
                        </a:rPr>
                        <a:t>N/A</a:t>
                      </a:r>
                      <a:endParaRPr lang="el-GR" sz="800" b="0" i="0" u="none" strike="noStrike" dirty="0">
                        <a:solidFill>
                          <a:srgbClr val="808080"/>
                        </a:solidFill>
                        <a:latin typeface="Calibri"/>
                      </a:endParaRPr>
                    </a:p>
                  </a:txBody>
                  <a:tcPr marL="4369" marR="4369" marT="4369" marB="0" anchor="ctr">
                    <a:lnL w="12700" cap="flat" cmpd="sng" algn="ctr">
                      <a:solidFill>
                        <a:srgbClr val="1047FB"/>
                      </a:solidFill>
                      <a:prstDash val="solid"/>
                      <a:round/>
                      <a:headEnd type="none" w="med" len="med"/>
                      <a:tailEnd type="none" w="med" len="med"/>
                    </a:lnL>
                    <a:lnR w="12700" cap="flat" cmpd="sng" algn="ctr">
                      <a:solidFill>
                        <a:srgbClr val="C0B20C"/>
                      </a:solidFill>
                      <a:prstDash val="solid"/>
                      <a:round/>
                      <a:headEnd type="none" w="med" len="med"/>
                      <a:tailEnd type="none" w="med" len="med"/>
                    </a:lnR>
                    <a:lnT w="12700" cap="flat" cmpd="sng" algn="ctr">
                      <a:solidFill>
                        <a:srgbClr val="1046FB"/>
                      </a:solidFill>
                      <a:prstDash val="solid"/>
                      <a:round/>
                      <a:headEnd type="none" w="med" len="med"/>
                      <a:tailEnd type="none" w="med" len="med"/>
                    </a:lnT>
                    <a:lnB w="12700" cap="flat" cmpd="sng" algn="ctr">
                      <a:solidFill>
                        <a:srgbClr val="C0B20C"/>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35</a:t>
                      </a:r>
                    </a:p>
                  </a:txBody>
                  <a:tcPr marL="4369" marR="4369" marT="4369" marB="0" anchor="b">
                    <a:lnL>
                      <a:noFill/>
                    </a:lnL>
                    <a:lnR w="12700" cap="flat" cmpd="sng" algn="ctr">
                      <a:solidFill>
                        <a:srgbClr val="D0B20C"/>
                      </a:solidFill>
                      <a:prstDash val="solid"/>
                      <a:round/>
                      <a:headEnd type="none" w="med" len="med"/>
                      <a:tailEnd type="none" w="med" len="med"/>
                    </a:lnR>
                    <a:lnT>
                      <a:noFill/>
                    </a:lnT>
                    <a:lnB>
                      <a:noFill/>
                    </a:lnB>
                  </a:tcPr>
                </a:tc>
                <a:tc>
                  <a:txBody>
                    <a:bodyPr/>
                    <a:lstStyle/>
                    <a:p>
                      <a:pPr algn="l" fontAlgn="b"/>
                      <a:r>
                        <a:rPr lang="en-US" sz="800" b="0" i="0" u="none" strike="noStrike">
                          <a:solidFill>
                            <a:srgbClr val="0B0080"/>
                          </a:solidFill>
                          <a:latin typeface="Calibri"/>
                        </a:rPr>
                        <a:t>Intego</a:t>
                      </a:r>
                      <a:r>
                        <a:rPr lang="en-US" sz="800" b="0" i="0" u="none" strike="noStrike">
                          <a:solidFill>
                            <a:srgbClr val="000000"/>
                          </a:solidFill>
                          <a:latin typeface="Calibri"/>
                        </a:rPr>
                        <a:t> </a:t>
                      </a:r>
                      <a:r>
                        <a:rPr lang="en-US" sz="800" b="0" i="0" u="none" strike="noStrike">
                          <a:solidFill>
                            <a:srgbClr val="0B0080"/>
                          </a:solidFill>
                          <a:latin typeface="Calibri"/>
                        </a:rPr>
                        <a:t>VirusBarrier</a:t>
                      </a:r>
                    </a:p>
                  </a:txBody>
                  <a:tcPr marL="4369" marR="4369" marT="4369" marB="0" anchor="b">
                    <a:lnL w="12700" cap="flat" cmpd="sng" algn="ctr">
                      <a:solidFill>
                        <a:srgbClr val="D0B20C"/>
                      </a:solidFill>
                      <a:prstDash val="solid"/>
                      <a:round/>
                      <a:headEnd type="none" w="med" len="med"/>
                      <a:tailEnd type="none" w="med" len="med"/>
                    </a:lnL>
                    <a:lnR w="12700" cap="flat" cmpd="sng" algn="ctr">
                      <a:solidFill>
                        <a:srgbClr val="D0B20C"/>
                      </a:solidFill>
                      <a:prstDash val="solid"/>
                      <a:round/>
                      <a:headEnd type="none" w="med" len="med"/>
                      <a:tailEnd type="none" w="med" len="med"/>
                    </a:lnR>
                    <a:lnT w="12700" cap="flat" cmpd="sng" algn="ctr">
                      <a:solidFill>
                        <a:srgbClr val="1047FB"/>
                      </a:solidFill>
                      <a:prstDash val="solid"/>
                      <a:round/>
                      <a:headEnd type="none" w="med" len="med"/>
                      <a:tailEnd type="none" w="med" len="med"/>
                    </a:lnT>
                    <a:lnB w="12700" cap="flat" cmpd="sng" algn="ctr">
                      <a:solidFill>
                        <a:srgbClr val="D0B20C"/>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D0B20C"/>
                      </a:solidFill>
                      <a:prstDash val="solid"/>
                      <a:round/>
                      <a:headEnd type="none" w="med" len="med"/>
                      <a:tailEnd type="none" w="med" len="med"/>
                    </a:lnL>
                    <a:lnR w="12700" cap="flat" cmpd="sng" algn="ctr">
                      <a:solidFill>
                        <a:srgbClr val="80B40C"/>
                      </a:solidFill>
                      <a:prstDash val="solid"/>
                      <a:round/>
                      <a:headEnd type="none" w="med" len="med"/>
                      <a:tailEnd type="none" w="med" len="med"/>
                    </a:lnR>
                    <a:lnT w="12700" cap="flat" cmpd="sng" algn="ctr">
                      <a:solidFill>
                        <a:srgbClr val="C0B20C"/>
                      </a:solidFill>
                      <a:prstDash val="solid"/>
                      <a:round/>
                      <a:headEnd type="none" w="med" len="med"/>
                      <a:tailEnd type="none" w="med" len="med"/>
                    </a:lnT>
                    <a:lnB w="12700" cap="flat" cmpd="sng" algn="ctr">
                      <a:solidFill>
                        <a:srgbClr val="80B40C"/>
                      </a:solidFill>
                      <a:prstDash val="solid"/>
                      <a:round/>
                      <a:headEnd type="none" w="med" len="med"/>
                      <a:tailEnd type="none" w="med" len="med"/>
                    </a:lnB>
                    <a:solidFill>
                      <a:srgbClr val="ECECEC"/>
                    </a:solidFill>
                  </a:tcPr>
                </a:tc>
              </a:tr>
              <a:tr h="249469">
                <a:tc>
                  <a:txBody>
                    <a:bodyPr/>
                    <a:lstStyle/>
                    <a:p>
                      <a:pPr algn="r" fontAlgn="b"/>
                      <a:r>
                        <a:rPr lang="el-GR" sz="800" b="0" i="0" u="none" strike="noStrike">
                          <a:solidFill>
                            <a:srgbClr val="000000"/>
                          </a:solidFill>
                          <a:latin typeface="Calibri"/>
                        </a:rPr>
                        <a:t>36</a:t>
                      </a:r>
                    </a:p>
                  </a:txBody>
                  <a:tcPr marL="4369" marR="4369" marT="4369" marB="0" anchor="b">
                    <a:lnL>
                      <a:noFill/>
                    </a:lnL>
                    <a:lnR w="12700" cap="flat" cmpd="sng" algn="ctr">
                      <a:solidFill>
                        <a:srgbClr val="90B40C"/>
                      </a:solidFill>
                      <a:prstDash val="solid"/>
                      <a:round/>
                      <a:headEnd type="none" w="med" len="med"/>
                      <a:tailEnd type="none" w="med" len="med"/>
                    </a:lnR>
                    <a:lnT>
                      <a:noFill/>
                    </a:lnT>
                    <a:lnB>
                      <a:noFill/>
                    </a:lnB>
                  </a:tcPr>
                </a:tc>
                <a:tc>
                  <a:txBody>
                    <a:bodyPr/>
                    <a:lstStyle/>
                    <a:p>
                      <a:pPr algn="l" fontAlgn="b"/>
                      <a:r>
                        <a:rPr lang="en-US" sz="800" b="0" i="0" u="none" strike="noStrike">
                          <a:solidFill>
                            <a:srgbClr val="0B0080"/>
                          </a:solidFill>
                          <a:latin typeface="Calibri"/>
                        </a:rPr>
                        <a:t>Intego</a:t>
                      </a:r>
                      <a:r>
                        <a:rPr lang="en-US" sz="800" b="0" i="0" u="none" strike="noStrike">
                          <a:solidFill>
                            <a:srgbClr val="000000"/>
                          </a:solidFill>
                          <a:latin typeface="Calibri"/>
                        </a:rPr>
                        <a:t> </a:t>
                      </a:r>
                      <a:r>
                        <a:rPr lang="en-US" sz="800" b="0" i="0" u="none" strike="noStrike">
                          <a:solidFill>
                            <a:srgbClr val="0B0080"/>
                          </a:solidFill>
                          <a:latin typeface="Calibri"/>
                        </a:rPr>
                        <a:t>Internet Security Barrier (Dual Protection)</a:t>
                      </a:r>
                    </a:p>
                  </a:txBody>
                  <a:tcPr marL="4369" marR="4369" marT="4369" marB="0" anchor="b">
                    <a:lnL w="12700" cap="flat" cmpd="sng" algn="ctr">
                      <a:solidFill>
                        <a:srgbClr val="90B40C"/>
                      </a:solidFill>
                      <a:prstDash val="solid"/>
                      <a:round/>
                      <a:headEnd type="none" w="med" len="med"/>
                      <a:tailEnd type="none" w="med" len="med"/>
                    </a:lnL>
                    <a:lnR w="12700" cap="flat" cmpd="sng" algn="ctr">
                      <a:solidFill>
                        <a:srgbClr val="90B40C"/>
                      </a:solidFill>
                      <a:prstDash val="solid"/>
                      <a:round/>
                      <a:headEnd type="none" w="med" len="med"/>
                      <a:tailEnd type="none" w="med" len="med"/>
                    </a:lnR>
                    <a:lnT w="12700" cap="flat" cmpd="sng" algn="ctr">
                      <a:solidFill>
                        <a:srgbClr val="D0B20C"/>
                      </a:solidFill>
                      <a:prstDash val="solid"/>
                      <a:round/>
                      <a:headEnd type="none" w="med" len="med"/>
                      <a:tailEnd type="none" w="med" len="med"/>
                    </a:lnT>
                    <a:lnB w="12700" cap="flat" cmpd="sng" algn="ctr">
                      <a:solidFill>
                        <a:srgbClr val="90B40C"/>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90B40C"/>
                      </a:solidFill>
                      <a:prstDash val="solid"/>
                      <a:round/>
                      <a:headEnd type="none" w="med" len="med"/>
                      <a:tailEnd type="none" w="med" len="med"/>
                    </a:lnL>
                    <a:lnR w="12700" cap="flat" cmpd="sng" algn="ctr">
                      <a:solidFill>
                        <a:srgbClr val="40B70C"/>
                      </a:solidFill>
                      <a:prstDash val="solid"/>
                      <a:round/>
                      <a:headEnd type="none" w="med" len="med"/>
                      <a:tailEnd type="none" w="med" len="med"/>
                    </a:lnR>
                    <a:lnT w="12700" cap="flat" cmpd="sng" algn="ctr">
                      <a:solidFill>
                        <a:srgbClr val="80B40C"/>
                      </a:solidFill>
                      <a:prstDash val="solid"/>
                      <a:round/>
                      <a:headEnd type="none" w="med" len="med"/>
                      <a:tailEnd type="none" w="med" len="med"/>
                    </a:lnT>
                    <a:lnB w="12700" cap="flat" cmpd="sng" algn="ctr">
                      <a:solidFill>
                        <a:srgbClr val="40B70C"/>
                      </a:solidFill>
                      <a:prstDash val="solid"/>
                      <a:round/>
                      <a:headEnd type="none" w="med" len="med"/>
                      <a:tailEnd type="none" w="med" len="med"/>
                    </a:lnB>
                    <a:solidFill>
                      <a:srgbClr val="ECECEC"/>
                    </a:solidFill>
                  </a:tcPr>
                </a:tc>
              </a:tr>
              <a:tr h="249469">
                <a:tc>
                  <a:txBody>
                    <a:bodyPr/>
                    <a:lstStyle/>
                    <a:p>
                      <a:pPr algn="r" fontAlgn="b"/>
                      <a:r>
                        <a:rPr lang="el-GR" sz="800" b="0" i="0" u="none" strike="noStrike">
                          <a:solidFill>
                            <a:srgbClr val="000000"/>
                          </a:solidFill>
                          <a:latin typeface="Calibri"/>
                        </a:rPr>
                        <a:t>37</a:t>
                      </a:r>
                    </a:p>
                  </a:txBody>
                  <a:tcPr marL="4369" marR="4369" marT="4369" marB="0" anchor="b">
                    <a:lnL>
                      <a:noFill/>
                    </a:lnL>
                    <a:lnR w="12700" cap="flat" cmpd="sng" algn="ctr">
                      <a:solidFill>
                        <a:srgbClr val="A0B70C"/>
                      </a:solidFill>
                      <a:prstDash val="solid"/>
                      <a:round/>
                      <a:headEnd type="none" w="med" len="med"/>
                      <a:tailEnd type="none" w="med" len="med"/>
                    </a:lnR>
                    <a:lnT>
                      <a:noFill/>
                    </a:lnT>
                    <a:lnB>
                      <a:noFill/>
                    </a:lnB>
                  </a:tcPr>
                </a:tc>
                <a:tc>
                  <a:txBody>
                    <a:bodyPr/>
                    <a:lstStyle/>
                    <a:p>
                      <a:pPr algn="l" fontAlgn="b"/>
                      <a:r>
                        <a:rPr lang="en-US" sz="800" b="0" i="0" u="sng" strike="noStrike" dirty="0" err="1">
                          <a:solidFill>
                            <a:srgbClr val="0000FF"/>
                          </a:solidFill>
                          <a:latin typeface="Calibri"/>
                          <a:hlinkClick r:id="rId33" tooltip="Iolo technologies"/>
                        </a:rPr>
                        <a:t>iolo</a:t>
                      </a:r>
                      <a:r>
                        <a:rPr lang="en-US" sz="800" b="0" i="0" u="sng" strike="noStrike" dirty="0">
                          <a:solidFill>
                            <a:srgbClr val="0000FF"/>
                          </a:solidFill>
                          <a:latin typeface="Calibri"/>
                          <a:hlinkClick r:id="rId33" tooltip="Iolo technologies"/>
                        </a:rPr>
                        <a:t> System Shield </a:t>
                      </a:r>
                      <a:r>
                        <a:rPr lang="en-US" sz="800" b="0" i="0" u="sng" strike="noStrike" dirty="0" err="1">
                          <a:solidFill>
                            <a:srgbClr val="0000FF"/>
                          </a:solidFill>
                          <a:latin typeface="Calibri"/>
                          <a:hlinkClick r:id="rId33" tooltip="Iolo technologies"/>
                        </a:rPr>
                        <a:t>AntiVirus</a:t>
                      </a:r>
                      <a:r>
                        <a:rPr lang="en-US" sz="800" b="0" i="0" u="sng" strike="noStrike" dirty="0">
                          <a:solidFill>
                            <a:srgbClr val="0000FF"/>
                          </a:solidFill>
                          <a:latin typeface="Calibri"/>
                          <a:hlinkClick r:id="rId33" tooltip="Iolo technologies"/>
                        </a:rPr>
                        <a:t> and </a:t>
                      </a:r>
                      <a:r>
                        <a:rPr lang="en-US" sz="800" b="0" i="0" u="sng" strike="noStrike" dirty="0" err="1">
                          <a:solidFill>
                            <a:srgbClr val="0000FF"/>
                          </a:solidFill>
                          <a:latin typeface="Calibri"/>
                          <a:hlinkClick r:id="rId33" tooltip="Iolo technologies"/>
                        </a:rPr>
                        <a:t>AntiSpyware</a:t>
                      </a:r>
                      <a:endParaRPr lang="en-US" sz="800" b="0" i="0" u="sng" strike="noStrike" dirty="0">
                        <a:solidFill>
                          <a:srgbClr val="0000FF"/>
                        </a:solidFill>
                        <a:latin typeface="Calibri"/>
                      </a:endParaRPr>
                    </a:p>
                  </a:txBody>
                  <a:tcPr marL="4369" marR="4369" marT="4369" marB="0" anchor="b">
                    <a:lnL w="12700" cap="flat" cmpd="sng" algn="ctr">
                      <a:solidFill>
                        <a:srgbClr val="A0B70C"/>
                      </a:solidFill>
                      <a:prstDash val="solid"/>
                      <a:round/>
                      <a:headEnd type="none" w="med" len="med"/>
                      <a:tailEnd type="none" w="med" len="med"/>
                    </a:lnL>
                    <a:lnR w="12700" cap="flat" cmpd="sng" algn="ctr">
                      <a:solidFill>
                        <a:srgbClr val="A0B70C"/>
                      </a:solidFill>
                      <a:prstDash val="solid"/>
                      <a:round/>
                      <a:headEnd type="none" w="med" len="med"/>
                      <a:tailEnd type="none" w="med" len="med"/>
                    </a:lnR>
                    <a:lnT w="12700" cap="flat" cmpd="sng" algn="ctr">
                      <a:solidFill>
                        <a:srgbClr val="90B40C"/>
                      </a:solidFill>
                      <a:prstDash val="solid"/>
                      <a:round/>
                      <a:headEnd type="none" w="med" len="med"/>
                      <a:tailEnd type="none" w="med" len="med"/>
                    </a:lnT>
                    <a:lnB w="12700" cap="flat" cmpd="sng" algn="ctr">
                      <a:solidFill>
                        <a:srgbClr val="A0B70C"/>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A0B70C"/>
                      </a:solidFill>
                      <a:prstDash val="solid"/>
                      <a:round/>
                      <a:headEnd type="none" w="med" len="med"/>
                      <a:tailEnd type="none" w="med" len="med"/>
                    </a:lnL>
                    <a:lnR w="12700" cap="flat" cmpd="sng" algn="ctr">
                      <a:solidFill>
                        <a:srgbClr val="C0030D"/>
                      </a:solidFill>
                      <a:prstDash val="solid"/>
                      <a:round/>
                      <a:headEnd type="none" w="med" len="med"/>
                      <a:tailEnd type="none" w="med" len="med"/>
                    </a:lnR>
                    <a:lnT w="12700" cap="flat" cmpd="sng" algn="ctr">
                      <a:solidFill>
                        <a:srgbClr val="40B70C"/>
                      </a:solidFill>
                      <a:prstDash val="solid"/>
                      <a:round/>
                      <a:headEnd type="none" w="med" len="med"/>
                      <a:tailEnd type="none" w="med" len="med"/>
                    </a:lnT>
                    <a:lnB w="12700" cap="flat" cmpd="sng" algn="ctr">
                      <a:solidFill>
                        <a:srgbClr val="C0030D"/>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38</a:t>
                      </a:r>
                    </a:p>
                  </a:txBody>
                  <a:tcPr marL="4369" marR="4369" marT="4369" marB="0" anchor="b">
                    <a:lnL>
                      <a:noFill/>
                    </a:lnL>
                    <a:lnR w="12700" cap="flat" cmpd="sng" algn="ctr">
                      <a:solidFill>
                        <a:srgbClr val="00050D"/>
                      </a:solidFill>
                      <a:prstDash val="solid"/>
                      <a:round/>
                      <a:headEnd type="none" w="med" len="med"/>
                      <a:tailEnd type="none" w="med" len="med"/>
                    </a:lnR>
                    <a:lnT>
                      <a:noFill/>
                    </a:lnT>
                    <a:lnB>
                      <a:noFill/>
                    </a:lnB>
                  </a:tcPr>
                </a:tc>
                <a:tc>
                  <a:txBody>
                    <a:bodyPr/>
                    <a:lstStyle/>
                    <a:p>
                      <a:pPr algn="l" fontAlgn="b"/>
                      <a:r>
                        <a:rPr lang="fr-FR" sz="800" b="0" i="0" u="sng" strike="noStrike" dirty="0">
                          <a:solidFill>
                            <a:srgbClr val="0000FF"/>
                          </a:solidFill>
                          <a:latin typeface="Calibri"/>
                          <a:hlinkClick r:id="rId34" tooltip="K7 Computing"/>
                        </a:rPr>
                        <a:t>K7 </a:t>
                      </a:r>
                      <a:r>
                        <a:rPr lang="fr-FR" sz="800" b="0" i="0" u="sng" strike="noStrike" dirty="0" err="1">
                          <a:solidFill>
                            <a:srgbClr val="0000FF"/>
                          </a:solidFill>
                          <a:latin typeface="Calibri"/>
                          <a:hlinkClick r:id="rId34" tooltip="K7 Computing"/>
                        </a:rPr>
                        <a:t>Computing</a:t>
                      </a:r>
                      <a:r>
                        <a:rPr lang="fr-FR" sz="800" b="0" i="0" u="sng" strike="noStrike" dirty="0">
                          <a:solidFill>
                            <a:srgbClr val="0000FF"/>
                          </a:solidFill>
                          <a:latin typeface="Calibri"/>
                          <a:hlinkClick r:id="rId34" tooltip="K7 Computing"/>
                        </a:rPr>
                        <a:t> K7 Antivirus Plus</a:t>
                      </a:r>
                      <a:endParaRPr lang="fr-FR" sz="800" b="0" i="0" u="sng" strike="noStrike" dirty="0">
                        <a:solidFill>
                          <a:srgbClr val="0000FF"/>
                        </a:solidFill>
                        <a:latin typeface="Calibri"/>
                      </a:endParaRPr>
                    </a:p>
                  </a:txBody>
                  <a:tcPr marL="4369" marR="4369" marT="4369" marB="0" anchor="b">
                    <a:lnL w="12700" cap="flat" cmpd="sng" algn="ctr">
                      <a:solidFill>
                        <a:srgbClr val="00050D"/>
                      </a:solidFill>
                      <a:prstDash val="solid"/>
                      <a:round/>
                      <a:headEnd type="none" w="med" len="med"/>
                      <a:tailEnd type="none" w="med" len="med"/>
                    </a:lnL>
                    <a:lnR w="12700" cap="flat" cmpd="sng" algn="ctr">
                      <a:solidFill>
                        <a:srgbClr val="00050D"/>
                      </a:solidFill>
                      <a:prstDash val="solid"/>
                      <a:round/>
                      <a:headEnd type="none" w="med" len="med"/>
                      <a:tailEnd type="none" w="med" len="med"/>
                    </a:lnR>
                    <a:lnT w="12700" cap="flat" cmpd="sng" algn="ctr">
                      <a:solidFill>
                        <a:srgbClr val="A0B70C"/>
                      </a:solidFill>
                      <a:prstDash val="solid"/>
                      <a:round/>
                      <a:headEnd type="none" w="med" len="med"/>
                      <a:tailEnd type="none" w="med" len="med"/>
                    </a:lnT>
                    <a:lnB w="12700" cap="flat" cmpd="sng" algn="ctr">
                      <a:solidFill>
                        <a:srgbClr val="00050D"/>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00050D"/>
                      </a:solidFill>
                      <a:prstDash val="solid"/>
                      <a:round/>
                      <a:headEnd type="none" w="med" len="med"/>
                      <a:tailEnd type="none" w="med" len="med"/>
                    </a:lnL>
                    <a:lnR w="12700" cap="flat" cmpd="sng" algn="ctr">
                      <a:solidFill>
                        <a:srgbClr val="804EFB"/>
                      </a:solidFill>
                      <a:prstDash val="solid"/>
                      <a:round/>
                      <a:headEnd type="none" w="med" len="med"/>
                      <a:tailEnd type="none" w="med" len="med"/>
                    </a:lnR>
                    <a:lnT w="12700" cap="flat" cmpd="sng" algn="ctr">
                      <a:solidFill>
                        <a:srgbClr val="C0030D"/>
                      </a:solidFill>
                      <a:prstDash val="solid"/>
                      <a:round/>
                      <a:headEnd type="none" w="med" len="med"/>
                      <a:tailEnd type="none" w="med" len="med"/>
                    </a:lnT>
                    <a:lnB w="12700" cap="flat" cmpd="sng" algn="ctr">
                      <a:solidFill>
                        <a:srgbClr val="804EFB"/>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39</a:t>
                      </a:r>
                    </a:p>
                  </a:txBody>
                  <a:tcPr marL="4369" marR="4369" marT="4369" marB="0" anchor="b">
                    <a:lnL>
                      <a:noFill/>
                    </a:lnL>
                    <a:lnR w="12700" cap="flat" cmpd="sng" algn="ctr">
                      <a:solidFill>
                        <a:srgbClr val="A04EFB"/>
                      </a:solidFill>
                      <a:prstDash val="solid"/>
                      <a:round/>
                      <a:headEnd type="none" w="med" len="med"/>
                      <a:tailEnd type="none" w="med" len="med"/>
                    </a:lnR>
                    <a:lnT>
                      <a:noFill/>
                    </a:lnT>
                    <a:lnB>
                      <a:noFill/>
                    </a:lnB>
                  </a:tcPr>
                </a:tc>
                <a:tc>
                  <a:txBody>
                    <a:bodyPr/>
                    <a:lstStyle/>
                    <a:p>
                      <a:pPr algn="l" fontAlgn="b"/>
                      <a:r>
                        <a:rPr lang="en-US" sz="800" b="0" i="0" u="none" strike="noStrike">
                          <a:solidFill>
                            <a:srgbClr val="0B0080"/>
                          </a:solidFill>
                          <a:latin typeface="Calibri"/>
                        </a:rPr>
                        <a:t>K7 Computing</a:t>
                      </a:r>
                      <a:r>
                        <a:rPr lang="en-US" sz="800" b="0" i="0" u="none" strike="noStrike">
                          <a:solidFill>
                            <a:srgbClr val="000000"/>
                          </a:solidFill>
                          <a:latin typeface="Calibri"/>
                        </a:rPr>
                        <a:t> </a:t>
                      </a:r>
                      <a:r>
                        <a:rPr lang="en-US" sz="800" b="0" i="0" u="none" strike="noStrike">
                          <a:solidFill>
                            <a:srgbClr val="0B0080"/>
                          </a:solidFill>
                          <a:latin typeface="Calibri"/>
                        </a:rPr>
                        <a:t>K7 Total Security</a:t>
                      </a:r>
                    </a:p>
                  </a:txBody>
                  <a:tcPr marL="4369" marR="4369" marT="4369" marB="0" anchor="b">
                    <a:lnL w="12700" cap="flat" cmpd="sng" algn="ctr">
                      <a:solidFill>
                        <a:srgbClr val="A04EFB"/>
                      </a:solidFill>
                      <a:prstDash val="solid"/>
                      <a:round/>
                      <a:headEnd type="none" w="med" len="med"/>
                      <a:tailEnd type="none" w="med" len="med"/>
                    </a:lnL>
                    <a:lnR w="12700" cap="flat" cmpd="sng" algn="ctr">
                      <a:solidFill>
                        <a:srgbClr val="A04EFB"/>
                      </a:solidFill>
                      <a:prstDash val="solid"/>
                      <a:round/>
                      <a:headEnd type="none" w="med" len="med"/>
                      <a:tailEnd type="none" w="med" len="med"/>
                    </a:lnR>
                    <a:lnT w="12700" cap="flat" cmpd="sng" algn="ctr">
                      <a:solidFill>
                        <a:srgbClr val="00050D"/>
                      </a:solidFill>
                      <a:prstDash val="solid"/>
                      <a:round/>
                      <a:headEnd type="none" w="med" len="med"/>
                      <a:tailEnd type="none" w="med" len="med"/>
                    </a:lnT>
                    <a:lnB w="12700" cap="flat" cmpd="sng" algn="ctr">
                      <a:solidFill>
                        <a:srgbClr val="A04EFB"/>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A04EFB"/>
                      </a:solidFill>
                      <a:prstDash val="solid"/>
                      <a:round/>
                      <a:headEnd type="none" w="med" len="med"/>
                      <a:tailEnd type="none" w="med" len="med"/>
                    </a:lnL>
                    <a:lnR w="12700" cap="flat" cmpd="sng" algn="ctr">
                      <a:solidFill>
                        <a:srgbClr val="902F0D"/>
                      </a:solidFill>
                      <a:prstDash val="solid"/>
                      <a:round/>
                      <a:headEnd type="none" w="med" len="med"/>
                      <a:tailEnd type="none" w="med" len="med"/>
                    </a:lnR>
                    <a:lnT w="12700" cap="flat" cmpd="sng" algn="ctr">
                      <a:solidFill>
                        <a:srgbClr val="804EFB"/>
                      </a:solidFill>
                      <a:prstDash val="solid"/>
                      <a:round/>
                      <a:headEnd type="none" w="med" len="med"/>
                      <a:tailEnd type="none" w="med" len="med"/>
                    </a:lnT>
                    <a:lnB w="12700" cap="flat" cmpd="sng" algn="ctr">
                      <a:solidFill>
                        <a:srgbClr val="902F0D"/>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40</a:t>
                      </a:r>
                    </a:p>
                  </a:txBody>
                  <a:tcPr marL="4369" marR="4369" marT="4369" marB="0" anchor="b">
                    <a:lnL>
                      <a:noFill/>
                    </a:lnL>
                    <a:lnR w="12700" cap="flat" cmpd="sng" algn="ctr">
                      <a:solidFill>
                        <a:srgbClr val="A02F0D"/>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34" tooltip="K7 Computing"/>
                        </a:rPr>
                        <a:t>K7 Computing K7 Ultimate Security</a:t>
                      </a:r>
                      <a:endParaRPr lang="en-US" sz="800" b="0" i="0" u="sng" strike="noStrike" dirty="0">
                        <a:solidFill>
                          <a:srgbClr val="0000FF"/>
                        </a:solidFill>
                        <a:latin typeface="Calibri"/>
                      </a:endParaRPr>
                    </a:p>
                  </a:txBody>
                  <a:tcPr marL="4369" marR="4369" marT="4369" marB="0" anchor="b">
                    <a:lnL w="12700" cap="flat" cmpd="sng" algn="ctr">
                      <a:solidFill>
                        <a:srgbClr val="A02F0D"/>
                      </a:solidFill>
                      <a:prstDash val="solid"/>
                      <a:round/>
                      <a:headEnd type="none" w="med" len="med"/>
                      <a:tailEnd type="none" w="med" len="med"/>
                    </a:lnL>
                    <a:lnR w="12700" cap="flat" cmpd="sng" algn="ctr">
                      <a:solidFill>
                        <a:srgbClr val="A02F0D"/>
                      </a:solidFill>
                      <a:prstDash val="solid"/>
                      <a:round/>
                      <a:headEnd type="none" w="med" len="med"/>
                      <a:tailEnd type="none" w="med" len="med"/>
                    </a:lnR>
                    <a:lnT w="12700" cap="flat" cmpd="sng" algn="ctr">
                      <a:solidFill>
                        <a:srgbClr val="A04EFB"/>
                      </a:solidFill>
                      <a:prstDash val="solid"/>
                      <a:round/>
                      <a:headEnd type="none" w="med" len="med"/>
                      <a:tailEnd type="none" w="med" len="med"/>
                    </a:lnT>
                    <a:lnB w="12700" cap="flat" cmpd="sng" algn="ctr">
                      <a:solidFill>
                        <a:srgbClr val="A02F0D"/>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A02F0D"/>
                      </a:solidFill>
                      <a:prstDash val="solid"/>
                      <a:round/>
                      <a:headEnd type="none" w="med" len="med"/>
                      <a:tailEnd type="none" w="med" len="med"/>
                    </a:lnL>
                    <a:lnR w="12700" cap="flat" cmpd="sng" algn="ctr">
                      <a:solidFill>
                        <a:srgbClr val="C0E80F"/>
                      </a:solidFill>
                      <a:prstDash val="solid"/>
                      <a:round/>
                      <a:headEnd type="none" w="med" len="med"/>
                      <a:tailEnd type="none" w="med" len="med"/>
                    </a:lnR>
                    <a:lnT w="12700" cap="flat" cmpd="sng" algn="ctr">
                      <a:solidFill>
                        <a:srgbClr val="902F0D"/>
                      </a:solidFill>
                      <a:prstDash val="solid"/>
                      <a:round/>
                      <a:headEnd type="none" w="med" len="med"/>
                      <a:tailEnd type="none" w="med" len="med"/>
                    </a:lnT>
                    <a:lnB w="12700" cap="flat" cmpd="sng" algn="ctr">
                      <a:solidFill>
                        <a:srgbClr val="C0E8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41</a:t>
                      </a:r>
                    </a:p>
                  </a:txBody>
                  <a:tcPr marL="4369" marR="4369" marT="4369" marB="0" anchor="b">
                    <a:lnL>
                      <a:noFill/>
                    </a:lnL>
                    <a:lnR w="12700" cap="flat" cmpd="sng" algn="ctr">
                      <a:solidFill>
                        <a:srgbClr val="00E9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35" tooltip="Kaspersky Lab"/>
                        </a:rPr>
                        <a:t>Kaspersky</a:t>
                      </a:r>
                      <a:endParaRPr lang="en-US" sz="800" b="0" i="0" u="sng" strike="noStrike" dirty="0">
                        <a:solidFill>
                          <a:srgbClr val="0000FF"/>
                        </a:solidFill>
                        <a:latin typeface="Calibri"/>
                      </a:endParaRPr>
                    </a:p>
                  </a:txBody>
                  <a:tcPr marL="4369" marR="4369" marT="4369" marB="0" anchor="b">
                    <a:lnL w="12700" cap="flat" cmpd="sng" algn="ctr">
                      <a:solidFill>
                        <a:srgbClr val="00E90F"/>
                      </a:solidFill>
                      <a:prstDash val="solid"/>
                      <a:round/>
                      <a:headEnd type="none" w="med" len="med"/>
                      <a:tailEnd type="none" w="med" len="med"/>
                    </a:lnL>
                    <a:lnR w="12700" cap="flat" cmpd="sng" algn="ctr">
                      <a:solidFill>
                        <a:srgbClr val="00E90F"/>
                      </a:solidFill>
                      <a:prstDash val="solid"/>
                      <a:round/>
                      <a:headEnd type="none" w="med" len="med"/>
                      <a:tailEnd type="none" w="med" len="med"/>
                    </a:lnR>
                    <a:lnT w="12700" cap="flat" cmpd="sng" algn="ctr">
                      <a:solidFill>
                        <a:srgbClr val="A02F0D"/>
                      </a:solidFill>
                      <a:prstDash val="solid"/>
                      <a:round/>
                      <a:headEnd type="none" w="med" len="med"/>
                      <a:tailEnd type="none" w="med" len="med"/>
                    </a:lnT>
                    <a:lnB w="12700" cap="flat" cmpd="sng" algn="ctr">
                      <a:solidFill>
                        <a:srgbClr val="00E9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00E90F"/>
                      </a:solidFill>
                      <a:prstDash val="solid"/>
                      <a:round/>
                      <a:headEnd type="none" w="med" len="med"/>
                      <a:tailEnd type="none" w="med" len="med"/>
                    </a:lnL>
                    <a:lnR w="12700" cap="flat" cmpd="sng" algn="ctr">
                      <a:solidFill>
                        <a:srgbClr val="70EE0F"/>
                      </a:solidFill>
                      <a:prstDash val="solid"/>
                      <a:round/>
                      <a:headEnd type="none" w="med" len="med"/>
                      <a:tailEnd type="none" w="med" len="med"/>
                    </a:lnR>
                    <a:lnT w="12700" cap="flat" cmpd="sng" algn="ctr">
                      <a:solidFill>
                        <a:srgbClr val="C0E80F"/>
                      </a:solidFill>
                      <a:prstDash val="solid"/>
                      <a:round/>
                      <a:headEnd type="none" w="med" len="med"/>
                      <a:tailEnd type="none" w="med" len="med"/>
                    </a:lnT>
                    <a:lnB w="12700" cap="flat" cmpd="sng" algn="ctr">
                      <a:solidFill>
                        <a:srgbClr val="70EE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42</a:t>
                      </a:r>
                    </a:p>
                  </a:txBody>
                  <a:tcPr marL="4369" marR="4369" marT="4369" marB="0" anchor="b">
                    <a:lnL>
                      <a:noFill/>
                    </a:lnL>
                    <a:lnR w="12700" cap="flat" cmpd="sng" algn="ctr">
                      <a:solidFill>
                        <a:srgbClr val="A0EE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36" tooltip="McAfee"/>
                        </a:rPr>
                        <a:t>McAfee </a:t>
                      </a:r>
                      <a:r>
                        <a:rPr lang="en-US" sz="800" b="0" i="0" u="sng" strike="noStrike" dirty="0" err="1">
                          <a:solidFill>
                            <a:srgbClr val="0000FF"/>
                          </a:solidFill>
                          <a:latin typeface="Calibri"/>
                          <a:hlinkClick r:id="rId36" tooltip="McAfee"/>
                        </a:rPr>
                        <a:t>AntiVirus</a:t>
                      </a:r>
                      <a:r>
                        <a:rPr lang="en-US" sz="800" b="0" i="0" u="sng" strike="noStrike" dirty="0">
                          <a:solidFill>
                            <a:srgbClr val="0000FF"/>
                          </a:solidFill>
                          <a:latin typeface="Calibri"/>
                          <a:hlinkClick r:id="rId36" tooltip="McAfee"/>
                        </a:rPr>
                        <a:t> Plus</a:t>
                      </a:r>
                      <a:endParaRPr lang="en-US" sz="800" b="0" i="0" u="sng" strike="noStrike" dirty="0">
                        <a:solidFill>
                          <a:srgbClr val="0000FF"/>
                        </a:solidFill>
                        <a:latin typeface="Calibri"/>
                      </a:endParaRPr>
                    </a:p>
                  </a:txBody>
                  <a:tcPr marL="4369" marR="4369" marT="4369" marB="0" anchor="b">
                    <a:lnL w="12700" cap="flat" cmpd="sng" algn="ctr">
                      <a:solidFill>
                        <a:srgbClr val="A0EE0F"/>
                      </a:solidFill>
                      <a:prstDash val="solid"/>
                      <a:round/>
                      <a:headEnd type="none" w="med" len="med"/>
                      <a:tailEnd type="none" w="med" len="med"/>
                    </a:lnL>
                    <a:lnR w="12700" cap="flat" cmpd="sng" algn="ctr">
                      <a:solidFill>
                        <a:srgbClr val="A0EE0F"/>
                      </a:solidFill>
                      <a:prstDash val="solid"/>
                      <a:round/>
                      <a:headEnd type="none" w="med" len="med"/>
                      <a:tailEnd type="none" w="med" len="med"/>
                    </a:lnR>
                    <a:lnT w="12700" cap="flat" cmpd="sng" algn="ctr">
                      <a:solidFill>
                        <a:srgbClr val="00E90F"/>
                      </a:solidFill>
                      <a:prstDash val="solid"/>
                      <a:round/>
                      <a:headEnd type="none" w="med" len="med"/>
                      <a:tailEnd type="none" w="med" len="med"/>
                    </a:lnT>
                    <a:lnB w="12700" cap="flat" cmpd="sng" algn="ctr">
                      <a:solidFill>
                        <a:srgbClr val="A0EE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A0EE0F"/>
                      </a:solidFill>
                      <a:prstDash val="solid"/>
                      <a:round/>
                      <a:headEnd type="none" w="med" len="med"/>
                      <a:tailEnd type="none" w="med" len="med"/>
                    </a:lnL>
                    <a:lnR w="12700" cap="flat" cmpd="sng" algn="ctr">
                      <a:solidFill>
                        <a:srgbClr val="D08211"/>
                      </a:solidFill>
                      <a:prstDash val="solid"/>
                      <a:round/>
                      <a:headEnd type="none" w="med" len="med"/>
                      <a:tailEnd type="none" w="med" len="med"/>
                    </a:lnR>
                    <a:lnT w="12700" cap="flat" cmpd="sng" algn="ctr">
                      <a:solidFill>
                        <a:srgbClr val="70EE0F"/>
                      </a:solidFill>
                      <a:prstDash val="solid"/>
                      <a:round/>
                      <a:headEnd type="none" w="med" len="med"/>
                      <a:tailEnd type="none" w="med" len="med"/>
                    </a:lnT>
                    <a:lnB w="12700" cap="flat" cmpd="sng" algn="ctr">
                      <a:solidFill>
                        <a:srgbClr val="D08211"/>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43</a:t>
                      </a:r>
                    </a:p>
                  </a:txBody>
                  <a:tcPr marL="4369" marR="4369" marT="4369" marB="0" anchor="b">
                    <a:lnL>
                      <a:noFill/>
                    </a:lnL>
                    <a:lnR w="12700" cap="flat" cmpd="sng" algn="ctr">
                      <a:solidFill>
                        <a:srgbClr val="D08311"/>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37" tooltip="Microsoft Security Essentials"/>
                        </a:rPr>
                        <a:t>Microsoft Security Essentials</a:t>
                      </a:r>
                      <a:endParaRPr lang="en-US" sz="800" b="0" i="0" u="sng" strike="noStrike" dirty="0">
                        <a:solidFill>
                          <a:srgbClr val="0000FF"/>
                        </a:solidFill>
                        <a:latin typeface="Calibri"/>
                      </a:endParaRPr>
                    </a:p>
                  </a:txBody>
                  <a:tcPr marL="4369" marR="4369" marT="4369" marB="0" anchor="b">
                    <a:lnL w="12700" cap="flat" cmpd="sng" algn="ctr">
                      <a:solidFill>
                        <a:srgbClr val="D08311"/>
                      </a:solidFill>
                      <a:prstDash val="solid"/>
                      <a:round/>
                      <a:headEnd type="none" w="med" len="med"/>
                      <a:tailEnd type="none" w="med" len="med"/>
                    </a:lnL>
                    <a:lnR w="12700" cap="flat" cmpd="sng" algn="ctr">
                      <a:solidFill>
                        <a:srgbClr val="D08311"/>
                      </a:solidFill>
                      <a:prstDash val="solid"/>
                      <a:round/>
                      <a:headEnd type="none" w="med" len="med"/>
                      <a:tailEnd type="none" w="med" len="med"/>
                    </a:lnR>
                    <a:lnT w="12700" cap="flat" cmpd="sng" algn="ctr">
                      <a:solidFill>
                        <a:srgbClr val="A0EE0F"/>
                      </a:solidFill>
                      <a:prstDash val="solid"/>
                      <a:round/>
                      <a:headEnd type="none" w="med" len="med"/>
                      <a:tailEnd type="none" w="med" len="med"/>
                    </a:lnT>
                    <a:lnB w="12700" cap="flat" cmpd="sng" algn="ctr">
                      <a:solidFill>
                        <a:srgbClr val="D08311"/>
                      </a:solidFill>
                      <a:prstDash val="solid"/>
                      <a:round/>
                      <a:headEnd type="none" w="med" len="med"/>
                      <a:tailEnd type="none" w="med" len="med"/>
                    </a:lnB>
                    <a:solidFill>
                      <a:srgbClr val="F9F9F9"/>
                    </a:solidFill>
                  </a:tcPr>
                </a:tc>
                <a:tc>
                  <a:txBody>
                    <a:bodyPr/>
                    <a:lstStyle/>
                    <a:p>
                      <a:pPr algn="l" fontAlgn="b"/>
                      <a:r>
                        <a:rPr lang="en-US" sz="800" b="0" i="0" u="none" strike="noStrike">
                          <a:solidFill>
                            <a:srgbClr val="000000"/>
                          </a:solidFill>
                          <a:latin typeface="Calibri"/>
                        </a:rPr>
                        <a:t>Free</a:t>
                      </a:r>
                    </a:p>
                  </a:txBody>
                  <a:tcPr marL="4369" marR="4369" marT="4369" marB="0" anchor="b">
                    <a:lnL w="12700" cap="flat" cmpd="sng" algn="ctr">
                      <a:solidFill>
                        <a:srgbClr val="D08311"/>
                      </a:solidFill>
                      <a:prstDash val="solid"/>
                      <a:round/>
                      <a:headEnd type="none" w="med" len="med"/>
                      <a:tailEnd type="none" w="med" len="med"/>
                    </a:lnL>
                    <a:lnR w="12700" cap="flat" cmpd="sng" algn="ctr">
                      <a:solidFill>
                        <a:srgbClr val="008213"/>
                      </a:solidFill>
                      <a:prstDash val="solid"/>
                      <a:round/>
                      <a:headEnd type="none" w="med" len="med"/>
                      <a:tailEnd type="none" w="med" len="med"/>
                    </a:lnR>
                    <a:lnT w="12700" cap="flat" cmpd="sng" algn="ctr">
                      <a:solidFill>
                        <a:srgbClr val="D08211"/>
                      </a:solidFill>
                      <a:prstDash val="solid"/>
                      <a:round/>
                      <a:headEnd type="none" w="med" len="med"/>
                      <a:tailEnd type="none" w="med" len="med"/>
                    </a:lnT>
                    <a:lnB w="12700" cap="flat" cmpd="sng" algn="ctr">
                      <a:solidFill>
                        <a:srgbClr val="008213"/>
                      </a:solidFill>
                      <a:prstDash val="solid"/>
                      <a:round/>
                      <a:headEnd type="none" w="med" len="med"/>
                      <a:tailEnd type="none" w="med" len="med"/>
                    </a:lnB>
                    <a:solidFill>
                      <a:srgbClr val="F9F9F9"/>
                    </a:solidFill>
                  </a:tcPr>
                </a:tc>
              </a:tr>
              <a:tr h="126919">
                <a:tc>
                  <a:txBody>
                    <a:bodyPr/>
                    <a:lstStyle/>
                    <a:p>
                      <a:pPr algn="r" fontAlgn="b"/>
                      <a:r>
                        <a:rPr lang="el-GR" sz="800" b="0" i="0" u="none" strike="noStrike">
                          <a:solidFill>
                            <a:srgbClr val="000000"/>
                          </a:solidFill>
                          <a:latin typeface="Calibri"/>
                        </a:rPr>
                        <a:t>44</a:t>
                      </a:r>
                    </a:p>
                  </a:txBody>
                  <a:tcPr marL="4369" marR="4369" marT="4369" marB="0" anchor="b">
                    <a:lnL>
                      <a:noFill/>
                    </a:lnL>
                    <a:lnR w="12700" cap="flat" cmpd="sng" algn="ctr">
                      <a:solidFill>
                        <a:srgbClr val="1084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38" tooltip="ru:NANO Антивирус"/>
                        </a:rPr>
                        <a:t>NANO </a:t>
                      </a:r>
                      <a:r>
                        <a:rPr lang="en-US" sz="800" b="0" i="0" u="sng" strike="noStrike" dirty="0" err="1">
                          <a:solidFill>
                            <a:srgbClr val="0000FF"/>
                          </a:solidFill>
                          <a:latin typeface="Calibri"/>
                          <a:hlinkClick r:id="rId38" tooltip="ru:NANO Антивирус"/>
                        </a:rPr>
                        <a:t>AntiVirus</a:t>
                      </a:r>
                      <a:r>
                        <a:rPr lang="en-US" sz="800" b="0" i="0" u="sng" strike="noStrike" dirty="0">
                          <a:solidFill>
                            <a:srgbClr val="0000FF"/>
                          </a:solidFill>
                          <a:latin typeface="Calibri"/>
                          <a:hlinkClick r:id="rId38" tooltip="ru:NANO Антивирус"/>
                        </a:rPr>
                        <a:t> (Russian)</a:t>
                      </a:r>
                      <a:endParaRPr lang="en-US" sz="800" b="0" i="0" u="sng" strike="noStrike" dirty="0">
                        <a:solidFill>
                          <a:srgbClr val="0000FF"/>
                        </a:solidFill>
                        <a:latin typeface="Calibri"/>
                      </a:endParaRPr>
                    </a:p>
                  </a:txBody>
                  <a:tcPr marL="4369" marR="4369" marT="4369" marB="0" anchor="b">
                    <a:lnL w="12700" cap="flat" cmpd="sng" algn="ctr">
                      <a:solidFill>
                        <a:srgbClr val="108413"/>
                      </a:solidFill>
                      <a:prstDash val="solid"/>
                      <a:round/>
                      <a:headEnd type="none" w="med" len="med"/>
                      <a:tailEnd type="none" w="med" len="med"/>
                    </a:lnL>
                    <a:lnR w="12700" cap="flat" cmpd="sng" algn="ctr">
                      <a:solidFill>
                        <a:srgbClr val="108413"/>
                      </a:solidFill>
                      <a:prstDash val="solid"/>
                      <a:round/>
                      <a:headEnd type="none" w="med" len="med"/>
                      <a:tailEnd type="none" w="med" len="med"/>
                    </a:lnR>
                    <a:lnT w="12700" cap="flat" cmpd="sng" algn="ctr">
                      <a:solidFill>
                        <a:srgbClr val="D08311"/>
                      </a:solidFill>
                      <a:prstDash val="solid"/>
                      <a:round/>
                      <a:headEnd type="none" w="med" len="med"/>
                      <a:tailEnd type="none" w="med" len="med"/>
                    </a:lnT>
                    <a:lnB w="12700" cap="flat" cmpd="sng" algn="ctr">
                      <a:solidFill>
                        <a:srgbClr val="1084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108413"/>
                      </a:solidFill>
                      <a:prstDash val="solid"/>
                      <a:round/>
                      <a:headEnd type="none" w="med" len="med"/>
                      <a:tailEnd type="none" w="med" len="med"/>
                    </a:lnL>
                    <a:lnR w="12700" cap="flat" cmpd="sng" algn="ctr">
                      <a:solidFill>
                        <a:srgbClr val="D08513"/>
                      </a:solidFill>
                      <a:prstDash val="solid"/>
                      <a:round/>
                      <a:headEnd type="none" w="med" len="med"/>
                      <a:tailEnd type="none" w="med" len="med"/>
                    </a:lnR>
                    <a:lnT w="12700" cap="flat" cmpd="sng" algn="ctr">
                      <a:solidFill>
                        <a:srgbClr val="008213"/>
                      </a:solidFill>
                      <a:prstDash val="solid"/>
                      <a:round/>
                      <a:headEnd type="none" w="med" len="med"/>
                      <a:tailEnd type="none" w="med" len="med"/>
                    </a:lnT>
                    <a:lnB w="12700" cap="flat" cmpd="sng" algn="ctr">
                      <a:solidFill>
                        <a:srgbClr val="D085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45</a:t>
                      </a:r>
                    </a:p>
                  </a:txBody>
                  <a:tcPr marL="4369" marR="4369" marT="4369" marB="0" anchor="b">
                    <a:lnL>
                      <a:noFill/>
                    </a:lnL>
                    <a:lnR w="12700" cap="flat" cmpd="sng" algn="ctr">
                      <a:solidFill>
                        <a:srgbClr val="E085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39" tooltip="Norman (company)"/>
                        </a:rPr>
                        <a:t>Norman</a:t>
                      </a:r>
                      <a:endParaRPr lang="en-US" sz="800" b="0" i="0" u="sng" strike="noStrike" dirty="0">
                        <a:solidFill>
                          <a:srgbClr val="0000FF"/>
                        </a:solidFill>
                        <a:latin typeface="Calibri"/>
                      </a:endParaRPr>
                    </a:p>
                  </a:txBody>
                  <a:tcPr marL="4369" marR="4369" marT="4369" marB="0" anchor="b">
                    <a:lnL w="12700" cap="flat" cmpd="sng" algn="ctr">
                      <a:solidFill>
                        <a:srgbClr val="E08513"/>
                      </a:solidFill>
                      <a:prstDash val="solid"/>
                      <a:round/>
                      <a:headEnd type="none" w="med" len="med"/>
                      <a:tailEnd type="none" w="med" len="med"/>
                    </a:lnL>
                    <a:lnR w="12700" cap="flat" cmpd="sng" algn="ctr">
                      <a:solidFill>
                        <a:srgbClr val="E08513"/>
                      </a:solidFill>
                      <a:prstDash val="solid"/>
                      <a:round/>
                      <a:headEnd type="none" w="med" len="med"/>
                      <a:tailEnd type="none" w="med" len="med"/>
                    </a:lnR>
                    <a:lnT w="12700" cap="flat" cmpd="sng" algn="ctr">
                      <a:solidFill>
                        <a:srgbClr val="108413"/>
                      </a:solidFill>
                      <a:prstDash val="solid"/>
                      <a:round/>
                      <a:headEnd type="none" w="med" len="med"/>
                      <a:tailEnd type="none" w="med" len="med"/>
                    </a:lnT>
                    <a:lnB w="12700" cap="flat" cmpd="sng" algn="ctr">
                      <a:solidFill>
                        <a:srgbClr val="E085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E08513"/>
                      </a:solidFill>
                      <a:prstDash val="solid"/>
                      <a:round/>
                      <a:headEnd type="none" w="med" len="med"/>
                      <a:tailEnd type="none" w="med" len="med"/>
                    </a:lnL>
                    <a:lnR w="12700" cap="flat" cmpd="sng" algn="ctr">
                      <a:solidFill>
                        <a:srgbClr val="F08613"/>
                      </a:solidFill>
                      <a:prstDash val="solid"/>
                      <a:round/>
                      <a:headEnd type="none" w="med" len="med"/>
                      <a:tailEnd type="none" w="med" len="med"/>
                    </a:lnR>
                    <a:lnT w="12700" cap="flat" cmpd="sng" algn="ctr">
                      <a:solidFill>
                        <a:srgbClr val="D08513"/>
                      </a:solidFill>
                      <a:prstDash val="solid"/>
                      <a:round/>
                      <a:headEnd type="none" w="med" len="med"/>
                      <a:tailEnd type="none" w="med" len="med"/>
                    </a:lnT>
                    <a:lnB w="12700" cap="flat" cmpd="sng" algn="ctr">
                      <a:solidFill>
                        <a:srgbClr val="F086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46</a:t>
                      </a:r>
                    </a:p>
                  </a:txBody>
                  <a:tcPr marL="4369" marR="4369" marT="4369" marB="0" anchor="b">
                    <a:lnL>
                      <a:noFill/>
                    </a:lnL>
                    <a:lnR w="12700" cap="flat" cmpd="sng" algn="ctr">
                      <a:solidFill>
                        <a:srgbClr val="008713"/>
                      </a:solidFill>
                      <a:prstDash val="solid"/>
                      <a:round/>
                      <a:headEnd type="none" w="med" len="med"/>
                      <a:tailEnd type="none" w="med" len="med"/>
                    </a:lnR>
                    <a:lnT>
                      <a:noFill/>
                    </a:lnT>
                    <a:lnB>
                      <a:noFill/>
                    </a:lnB>
                  </a:tcPr>
                </a:tc>
                <a:tc>
                  <a:txBody>
                    <a:bodyPr/>
                    <a:lstStyle/>
                    <a:p>
                      <a:pPr algn="l" fontAlgn="b"/>
                      <a:r>
                        <a:rPr lang="en-US" sz="800" b="0" i="0" u="sng" strike="noStrike" dirty="0" err="1">
                          <a:solidFill>
                            <a:srgbClr val="0000FF"/>
                          </a:solidFill>
                          <a:latin typeface="Calibri"/>
                          <a:hlinkClick r:id="rId40" tooltip="INCA Internet"/>
                        </a:rPr>
                        <a:t>nProtect</a:t>
                      </a:r>
                      <a:endParaRPr lang="en-US" sz="800" b="0" i="0" u="sng" strike="noStrike" dirty="0">
                        <a:solidFill>
                          <a:srgbClr val="0000FF"/>
                        </a:solidFill>
                        <a:latin typeface="Calibri"/>
                      </a:endParaRPr>
                    </a:p>
                  </a:txBody>
                  <a:tcPr marL="4369" marR="4369" marT="4369" marB="0" anchor="b">
                    <a:lnL w="12700" cap="flat" cmpd="sng" algn="ctr">
                      <a:solidFill>
                        <a:srgbClr val="008713"/>
                      </a:solidFill>
                      <a:prstDash val="solid"/>
                      <a:round/>
                      <a:headEnd type="none" w="med" len="med"/>
                      <a:tailEnd type="none" w="med" len="med"/>
                    </a:lnL>
                    <a:lnR w="12700" cap="flat" cmpd="sng" algn="ctr">
                      <a:solidFill>
                        <a:srgbClr val="008713"/>
                      </a:solidFill>
                      <a:prstDash val="solid"/>
                      <a:round/>
                      <a:headEnd type="none" w="med" len="med"/>
                      <a:tailEnd type="none" w="med" len="med"/>
                    </a:lnR>
                    <a:lnT w="12700" cap="flat" cmpd="sng" algn="ctr">
                      <a:solidFill>
                        <a:srgbClr val="E08513"/>
                      </a:solidFill>
                      <a:prstDash val="solid"/>
                      <a:round/>
                      <a:headEnd type="none" w="med" len="med"/>
                      <a:tailEnd type="none" w="med" len="med"/>
                    </a:lnT>
                    <a:lnB w="12700" cap="flat" cmpd="sng" algn="ctr">
                      <a:solidFill>
                        <a:srgbClr val="0087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008713"/>
                      </a:solidFill>
                      <a:prstDash val="solid"/>
                      <a:round/>
                      <a:headEnd type="none" w="med" len="med"/>
                      <a:tailEnd type="none" w="med" len="med"/>
                    </a:lnL>
                    <a:lnR w="12700" cap="flat" cmpd="sng" algn="ctr">
                      <a:solidFill>
                        <a:srgbClr val="708813"/>
                      </a:solidFill>
                      <a:prstDash val="solid"/>
                      <a:round/>
                      <a:headEnd type="none" w="med" len="med"/>
                      <a:tailEnd type="none" w="med" len="med"/>
                    </a:lnR>
                    <a:lnT w="12700" cap="flat" cmpd="sng" algn="ctr">
                      <a:solidFill>
                        <a:srgbClr val="F08613"/>
                      </a:solidFill>
                      <a:prstDash val="solid"/>
                      <a:round/>
                      <a:headEnd type="none" w="med" len="med"/>
                      <a:tailEnd type="none" w="med" len="med"/>
                    </a:lnT>
                    <a:lnB w="12700" cap="flat" cmpd="sng" algn="ctr">
                      <a:solidFill>
                        <a:srgbClr val="7088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47</a:t>
                      </a:r>
                    </a:p>
                  </a:txBody>
                  <a:tcPr marL="4369" marR="4369" marT="4369" marB="0" anchor="b">
                    <a:lnL>
                      <a:noFill/>
                    </a:lnL>
                    <a:lnR w="12700" cap="flat" cmpd="sng" algn="ctr">
                      <a:solidFill>
                        <a:srgbClr val="8088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1" tooltip="Panda Security"/>
                        </a:rPr>
                        <a:t>Panda Cloud Antivirus Free Edition</a:t>
                      </a:r>
                      <a:endParaRPr lang="en-US" sz="800" b="0" i="0" u="sng" strike="noStrike" dirty="0">
                        <a:solidFill>
                          <a:srgbClr val="0000FF"/>
                        </a:solidFill>
                        <a:latin typeface="Calibri"/>
                      </a:endParaRPr>
                    </a:p>
                  </a:txBody>
                  <a:tcPr marL="4369" marR="4369" marT="4369" marB="0" anchor="b">
                    <a:lnL w="12700" cap="flat" cmpd="sng" algn="ctr">
                      <a:solidFill>
                        <a:srgbClr val="808813"/>
                      </a:solidFill>
                      <a:prstDash val="solid"/>
                      <a:round/>
                      <a:headEnd type="none" w="med" len="med"/>
                      <a:tailEnd type="none" w="med" len="med"/>
                    </a:lnL>
                    <a:lnR w="12700" cap="flat" cmpd="sng" algn="ctr">
                      <a:solidFill>
                        <a:srgbClr val="808813"/>
                      </a:solidFill>
                      <a:prstDash val="solid"/>
                      <a:round/>
                      <a:headEnd type="none" w="med" len="med"/>
                      <a:tailEnd type="none" w="med" len="med"/>
                    </a:lnR>
                    <a:lnT w="12700" cap="flat" cmpd="sng" algn="ctr">
                      <a:solidFill>
                        <a:srgbClr val="008713"/>
                      </a:solidFill>
                      <a:prstDash val="solid"/>
                      <a:round/>
                      <a:headEnd type="none" w="med" len="med"/>
                      <a:tailEnd type="none" w="med" len="med"/>
                    </a:lnT>
                    <a:lnB w="12700" cap="flat" cmpd="sng" algn="ctr">
                      <a:solidFill>
                        <a:srgbClr val="808813"/>
                      </a:solidFill>
                      <a:prstDash val="solid"/>
                      <a:round/>
                      <a:headEnd type="none" w="med" len="med"/>
                      <a:tailEnd type="none" w="med" len="med"/>
                    </a:lnB>
                    <a:solidFill>
                      <a:srgbClr val="F9F9F9"/>
                    </a:solidFill>
                  </a:tcPr>
                </a:tc>
                <a:tc>
                  <a:txBody>
                    <a:bodyPr/>
                    <a:lstStyle/>
                    <a:p>
                      <a:pPr algn="l" fontAlgn="b"/>
                      <a:r>
                        <a:rPr lang="en-US" sz="800" b="0" i="0" u="none" strike="noStrike">
                          <a:solidFill>
                            <a:srgbClr val="000000"/>
                          </a:solidFill>
                          <a:latin typeface="Calibri"/>
                        </a:rPr>
                        <a:t>Free</a:t>
                      </a:r>
                    </a:p>
                  </a:txBody>
                  <a:tcPr marL="4369" marR="4369" marT="4369" marB="0" anchor="b">
                    <a:lnL w="12700" cap="flat" cmpd="sng" algn="ctr">
                      <a:solidFill>
                        <a:srgbClr val="808813"/>
                      </a:solidFill>
                      <a:prstDash val="solid"/>
                      <a:round/>
                      <a:headEnd type="none" w="med" len="med"/>
                      <a:tailEnd type="none" w="med" len="med"/>
                    </a:lnL>
                    <a:lnR w="12700" cap="flat" cmpd="sng" algn="ctr">
                      <a:solidFill>
                        <a:srgbClr val="308913"/>
                      </a:solidFill>
                      <a:prstDash val="solid"/>
                      <a:round/>
                      <a:headEnd type="none" w="med" len="med"/>
                      <a:tailEnd type="none" w="med" len="med"/>
                    </a:lnR>
                    <a:lnT w="12700" cap="flat" cmpd="sng" algn="ctr">
                      <a:solidFill>
                        <a:srgbClr val="708813"/>
                      </a:solidFill>
                      <a:prstDash val="solid"/>
                      <a:round/>
                      <a:headEnd type="none" w="med" len="med"/>
                      <a:tailEnd type="none" w="med" len="med"/>
                    </a:lnT>
                    <a:lnB w="12700" cap="flat" cmpd="sng" algn="ctr">
                      <a:solidFill>
                        <a:srgbClr val="308913"/>
                      </a:solidFill>
                      <a:prstDash val="solid"/>
                      <a:round/>
                      <a:headEnd type="none" w="med" len="med"/>
                      <a:tailEnd type="none" w="med" len="med"/>
                    </a:lnB>
                    <a:solidFill>
                      <a:srgbClr val="F9F9F9"/>
                    </a:solidFill>
                  </a:tcPr>
                </a:tc>
              </a:tr>
              <a:tr h="126919">
                <a:tc>
                  <a:txBody>
                    <a:bodyPr/>
                    <a:lstStyle/>
                    <a:p>
                      <a:pPr algn="r" fontAlgn="b"/>
                      <a:r>
                        <a:rPr lang="el-GR" sz="800" b="0" i="0" u="none" strike="noStrike">
                          <a:solidFill>
                            <a:srgbClr val="000000"/>
                          </a:solidFill>
                          <a:latin typeface="Calibri"/>
                        </a:rPr>
                        <a:t>48</a:t>
                      </a:r>
                    </a:p>
                  </a:txBody>
                  <a:tcPr marL="4369" marR="4369" marT="4369" marB="0" anchor="b">
                    <a:lnL>
                      <a:noFill/>
                    </a:lnL>
                    <a:lnR w="12700" cap="flat" cmpd="sng" algn="ctr">
                      <a:solidFill>
                        <a:srgbClr val="C089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2" tooltip="PC Tools (company)"/>
                        </a:rPr>
                        <a:t>PC Tools </a:t>
                      </a:r>
                      <a:r>
                        <a:rPr lang="en-US" sz="800" b="0" i="0" u="sng" strike="noStrike" dirty="0" err="1">
                          <a:solidFill>
                            <a:srgbClr val="0000FF"/>
                          </a:solidFill>
                          <a:latin typeface="Calibri"/>
                          <a:hlinkClick r:id="rId42" tooltip="PC Tools (company)"/>
                        </a:rPr>
                        <a:t>AntiVirus</a:t>
                      </a:r>
                      <a:endParaRPr lang="en-US" sz="800" b="0" i="0" u="sng" strike="noStrike" dirty="0">
                        <a:solidFill>
                          <a:srgbClr val="0000FF"/>
                        </a:solidFill>
                        <a:latin typeface="Calibri"/>
                      </a:endParaRPr>
                    </a:p>
                  </a:txBody>
                  <a:tcPr marL="4369" marR="4369" marT="4369" marB="0" anchor="b">
                    <a:lnL w="12700" cap="flat" cmpd="sng" algn="ctr">
                      <a:solidFill>
                        <a:srgbClr val="C08913"/>
                      </a:solidFill>
                      <a:prstDash val="solid"/>
                      <a:round/>
                      <a:headEnd type="none" w="med" len="med"/>
                      <a:tailEnd type="none" w="med" len="med"/>
                    </a:lnL>
                    <a:lnR w="12700" cap="flat" cmpd="sng" algn="ctr">
                      <a:solidFill>
                        <a:srgbClr val="C08913"/>
                      </a:solidFill>
                      <a:prstDash val="solid"/>
                      <a:round/>
                      <a:headEnd type="none" w="med" len="med"/>
                      <a:tailEnd type="none" w="med" len="med"/>
                    </a:lnR>
                    <a:lnT w="12700" cap="flat" cmpd="sng" algn="ctr">
                      <a:solidFill>
                        <a:srgbClr val="808813"/>
                      </a:solidFill>
                      <a:prstDash val="solid"/>
                      <a:round/>
                      <a:headEnd type="none" w="med" len="med"/>
                      <a:tailEnd type="none" w="med" len="med"/>
                    </a:lnT>
                    <a:lnB w="12700" cap="flat" cmpd="sng" algn="ctr">
                      <a:solidFill>
                        <a:srgbClr val="C089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C08913"/>
                      </a:solidFill>
                      <a:prstDash val="solid"/>
                      <a:round/>
                      <a:headEnd type="none" w="med" len="med"/>
                      <a:tailEnd type="none" w="med" len="med"/>
                    </a:lnL>
                    <a:lnR w="12700" cap="flat" cmpd="sng" algn="ctr">
                      <a:solidFill>
                        <a:srgbClr val="D08A13"/>
                      </a:solidFill>
                      <a:prstDash val="solid"/>
                      <a:round/>
                      <a:headEnd type="none" w="med" len="med"/>
                      <a:tailEnd type="none" w="med" len="med"/>
                    </a:lnR>
                    <a:lnT w="12700" cap="flat" cmpd="sng" algn="ctr">
                      <a:solidFill>
                        <a:srgbClr val="308913"/>
                      </a:solidFill>
                      <a:prstDash val="solid"/>
                      <a:round/>
                      <a:headEnd type="none" w="med" len="med"/>
                      <a:tailEnd type="none" w="med" len="med"/>
                    </a:lnT>
                    <a:lnB w="12700" cap="flat" cmpd="sng" algn="ctr">
                      <a:solidFill>
                        <a:srgbClr val="D08A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49</a:t>
                      </a:r>
                    </a:p>
                  </a:txBody>
                  <a:tcPr marL="4369" marR="4369" marT="4369" marB="0" anchor="b">
                    <a:lnL>
                      <a:noFill/>
                    </a:lnL>
                    <a:lnR w="12700" cap="flat" cmpd="sng" algn="ctr">
                      <a:solidFill>
                        <a:srgbClr val="708A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2" tooltip="PC Tools (company)"/>
                        </a:rPr>
                        <a:t>PC Tools </a:t>
                      </a:r>
                      <a:r>
                        <a:rPr lang="en-US" sz="800" b="0" i="0" u="sng" strike="noStrike" dirty="0" err="1">
                          <a:solidFill>
                            <a:srgbClr val="0000FF"/>
                          </a:solidFill>
                          <a:latin typeface="Calibri"/>
                          <a:hlinkClick r:id="rId42" tooltip="PC Tools (company)"/>
                        </a:rPr>
                        <a:t>AntiVirus</a:t>
                      </a:r>
                      <a:r>
                        <a:rPr lang="en-US" sz="800" b="0" i="0" u="sng" strike="noStrike" dirty="0">
                          <a:solidFill>
                            <a:srgbClr val="0000FF"/>
                          </a:solidFill>
                          <a:latin typeface="Calibri"/>
                          <a:hlinkClick r:id="rId42" tooltip="PC Tools (company)"/>
                        </a:rPr>
                        <a:t> Free Edition</a:t>
                      </a:r>
                      <a:endParaRPr lang="en-US" sz="800" b="0" i="0" u="sng" strike="noStrike" dirty="0">
                        <a:solidFill>
                          <a:srgbClr val="0000FF"/>
                        </a:solidFill>
                        <a:latin typeface="Calibri"/>
                      </a:endParaRPr>
                    </a:p>
                  </a:txBody>
                  <a:tcPr marL="4369" marR="4369" marT="4369" marB="0" anchor="b">
                    <a:lnL w="12700" cap="flat" cmpd="sng" algn="ctr">
                      <a:solidFill>
                        <a:srgbClr val="708A13"/>
                      </a:solidFill>
                      <a:prstDash val="solid"/>
                      <a:round/>
                      <a:headEnd type="none" w="med" len="med"/>
                      <a:tailEnd type="none" w="med" len="med"/>
                    </a:lnL>
                    <a:lnR w="12700" cap="flat" cmpd="sng" algn="ctr">
                      <a:solidFill>
                        <a:srgbClr val="708A13"/>
                      </a:solidFill>
                      <a:prstDash val="solid"/>
                      <a:round/>
                      <a:headEnd type="none" w="med" len="med"/>
                      <a:tailEnd type="none" w="med" len="med"/>
                    </a:lnR>
                    <a:lnT w="12700" cap="flat" cmpd="sng" algn="ctr">
                      <a:solidFill>
                        <a:srgbClr val="C08913"/>
                      </a:solidFill>
                      <a:prstDash val="solid"/>
                      <a:round/>
                      <a:headEnd type="none" w="med" len="med"/>
                      <a:tailEnd type="none" w="med" len="med"/>
                    </a:lnT>
                    <a:lnB w="12700" cap="flat" cmpd="sng" algn="ctr">
                      <a:solidFill>
                        <a:srgbClr val="708A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708A13"/>
                      </a:solidFill>
                      <a:prstDash val="solid"/>
                      <a:round/>
                      <a:headEnd type="none" w="med" len="med"/>
                      <a:tailEnd type="none" w="med" len="med"/>
                    </a:lnL>
                    <a:lnR w="12700" cap="flat" cmpd="sng" algn="ctr">
                      <a:solidFill>
                        <a:srgbClr val="E08B13"/>
                      </a:solidFill>
                      <a:prstDash val="solid"/>
                      <a:round/>
                      <a:headEnd type="none" w="med" len="med"/>
                      <a:tailEnd type="none" w="med" len="med"/>
                    </a:lnR>
                    <a:lnT w="12700" cap="flat" cmpd="sng" algn="ctr">
                      <a:solidFill>
                        <a:srgbClr val="D08A13"/>
                      </a:solidFill>
                      <a:prstDash val="solid"/>
                      <a:round/>
                      <a:headEnd type="none" w="med" len="med"/>
                      <a:tailEnd type="none" w="med" len="med"/>
                    </a:lnT>
                    <a:lnB w="12700" cap="flat" cmpd="sng" algn="ctr">
                      <a:solidFill>
                        <a:srgbClr val="E08B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50</a:t>
                      </a:r>
                    </a:p>
                  </a:txBody>
                  <a:tcPr marL="4369" marR="4369" marT="4369" marB="0" anchor="b">
                    <a:lnL>
                      <a:noFill/>
                    </a:lnL>
                    <a:lnR w="12700" cap="flat" cmpd="sng" algn="ctr">
                      <a:solidFill>
                        <a:srgbClr val="808B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2" tooltip="PC Tools (company)"/>
                        </a:rPr>
                        <a:t>PC Tools </a:t>
                      </a:r>
                      <a:r>
                        <a:rPr lang="en-US" sz="800" b="0" i="0" u="sng" strike="noStrike" dirty="0" err="1">
                          <a:solidFill>
                            <a:srgbClr val="0000FF"/>
                          </a:solidFill>
                          <a:latin typeface="Calibri"/>
                          <a:hlinkClick r:id="rId42" tooltip="PC Tools (company)"/>
                        </a:rPr>
                        <a:t>ThreatFire</a:t>
                      </a:r>
                      <a:r>
                        <a:rPr lang="en-US" sz="800" b="0" i="0" u="sng" strike="noStrike" dirty="0">
                          <a:solidFill>
                            <a:srgbClr val="0000FF"/>
                          </a:solidFill>
                          <a:latin typeface="Calibri"/>
                          <a:hlinkClick r:id="rId42" tooltip="PC Tools (company)"/>
                        </a:rPr>
                        <a:t> 4.7</a:t>
                      </a:r>
                      <a:endParaRPr lang="en-US" sz="800" b="0" i="0" u="sng" strike="noStrike" dirty="0">
                        <a:solidFill>
                          <a:srgbClr val="0000FF"/>
                        </a:solidFill>
                        <a:latin typeface="Calibri"/>
                      </a:endParaRPr>
                    </a:p>
                  </a:txBody>
                  <a:tcPr marL="4369" marR="4369" marT="4369" marB="0" anchor="b">
                    <a:lnL w="12700" cap="flat" cmpd="sng" algn="ctr">
                      <a:solidFill>
                        <a:srgbClr val="808B13"/>
                      </a:solidFill>
                      <a:prstDash val="solid"/>
                      <a:round/>
                      <a:headEnd type="none" w="med" len="med"/>
                      <a:tailEnd type="none" w="med" len="med"/>
                    </a:lnL>
                    <a:lnR w="12700" cap="flat" cmpd="sng" algn="ctr">
                      <a:solidFill>
                        <a:srgbClr val="808B13"/>
                      </a:solidFill>
                      <a:prstDash val="solid"/>
                      <a:round/>
                      <a:headEnd type="none" w="med" len="med"/>
                      <a:tailEnd type="none" w="med" len="med"/>
                    </a:lnR>
                    <a:lnT w="12700" cap="flat" cmpd="sng" algn="ctr">
                      <a:solidFill>
                        <a:srgbClr val="708A13"/>
                      </a:solidFill>
                      <a:prstDash val="solid"/>
                      <a:round/>
                      <a:headEnd type="none" w="med" len="med"/>
                      <a:tailEnd type="none" w="med" len="med"/>
                    </a:lnT>
                    <a:lnB w="12700" cap="flat" cmpd="sng" algn="ctr">
                      <a:solidFill>
                        <a:srgbClr val="808B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808B13"/>
                      </a:solidFill>
                      <a:prstDash val="solid"/>
                      <a:round/>
                      <a:headEnd type="none" w="med" len="med"/>
                      <a:tailEnd type="none" w="med" len="med"/>
                    </a:lnL>
                    <a:lnR w="12700" cap="flat" cmpd="sng" algn="ctr">
                      <a:solidFill>
                        <a:srgbClr val="F08C13"/>
                      </a:solidFill>
                      <a:prstDash val="solid"/>
                      <a:round/>
                      <a:headEnd type="none" w="med" len="med"/>
                      <a:tailEnd type="none" w="med" len="med"/>
                    </a:lnR>
                    <a:lnT w="12700" cap="flat" cmpd="sng" algn="ctr">
                      <a:solidFill>
                        <a:srgbClr val="E08B13"/>
                      </a:solidFill>
                      <a:prstDash val="solid"/>
                      <a:round/>
                      <a:headEnd type="none" w="med" len="med"/>
                      <a:tailEnd type="none" w="med" len="med"/>
                    </a:lnT>
                    <a:lnB w="12700" cap="flat" cmpd="sng" algn="ctr">
                      <a:solidFill>
                        <a:srgbClr val="F08C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51</a:t>
                      </a:r>
                    </a:p>
                  </a:txBody>
                  <a:tcPr marL="4369" marR="4369" marT="4369" marB="0" anchor="b">
                    <a:lnL>
                      <a:noFill/>
                    </a:lnL>
                    <a:lnR w="12700" cap="flat" cmpd="sng" algn="ctr">
                      <a:solidFill>
                        <a:srgbClr val="908C13"/>
                      </a:solidFill>
                      <a:prstDash val="solid"/>
                      <a:round/>
                      <a:headEnd type="none" w="med" len="med"/>
                      <a:tailEnd type="none" w="med" len="med"/>
                    </a:lnR>
                    <a:lnT>
                      <a:noFill/>
                    </a:lnT>
                    <a:lnB>
                      <a:noFill/>
                    </a:lnB>
                  </a:tcPr>
                </a:tc>
                <a:tc>
                  <a:txBody>
                    <a:bodyPr/>
                    <a:lstStyle/>
                    <a:p>
                      <a:pPr algn="l" fontAlgn="b"/>
                      <a:r>
                        <a:rPr lang="en-US" sz="800" b="0" i="0" u="sng" strike="noStrike" dirty="0" err="1">
                          <a:solidFill>
                            <a:srgbClr val="0000FF"/>
                          </a:solidFill>
                          <a:latin typeface="Calibri"/>
                        </a:rPr>
                        <a:t>Sophos</a:t>
                      </a:r>
                      <a:r>
                        <a:rPr lang="en-US" sz="800" b="0" i="0" u="sng" strike="noStrike" dirty="0">
                          <a:solidFill>
                            <a:srgbClr val="0000FF"/>
                          </a:solidFill>
                          <a:latin typeface="Calibri"/>
                        </a:rPr>
                        <a:t> Anti-Virus</a:t>
                      </a:r>
                    </a:p>
                  </a:txBody>
                  <a:tcPr marL="4369" marR="4369" marT="4369" marB="0" anchor="b">
                    <a:lnL w="12700" cap="flat" cmpd="sng" algn="ctr">
                      <a:solidFill>
                        <a:srgbClr val="908C13"/>
                      </a:solidFill>
                      <a:prstDash val="solid"/>
                      <a:round/>
                      <a:headEnd type="none" w="med" len="med"/>
                      <a:tailEnd type="none" w="med" len="med"/>
                    </a:lnL>
                    <a:lnR w="12700" cap="flat" cmpd="sng" algn="ctr">
                      <a:solidFill>
                        <a:srgbClr val="908C13"/>
                      </a:solidFill>
                      <a:prstDash val="solid"/>
                      <a:round/>
                      <a:headEnd type="none" w="med" len="med"/>
                      <a:tailEnd type="none" w="med" len="med"/>
                    </a:lnR>
                    <a:lnT w="12700" cap="flat" cmpd="sng" algn="ctr">
                      <a:solidFill>
                        <a:srgbClr val="808B13"/>
                      </a:solidFill>
                      <a:prstDash val="solid"/>
                      <a:round/>
                      <a:headEnd type="none" w="med" len="med"/>
                      <a:tailEnd type="none" w="med" len="med"/>
                    </a:lnT>
                    <a:lnB w="12700" cap="flat" cmpd="sng" algn="ctr">
                      <a:solidFill>
                        <a:srgbClr val="908C13"/>
                      </a:solidFill>
                      <a:prstDash val="solid"/>
                      <a:round/>
                      <a:headEnd type="none" w="med" len="med"/>
                      <a:tailEnd type="none" w="med" len="med"/>
                    </a:lnB>
                    <a:solidFill>
                      <a:srgbClr val="F9F9F9"/>
                    </a:solidFill>
                  </a:tcPr>
                </a:tc>
                <a:tc>
                  <a:txBody>
                    <a:bodyPr/>
                    <a:lstStyle/>
                    <a:p>
                      <a:pPr algn="ctr" fontAlgn="ctr"/>
                      <a:r>
                        <a:rPr lang="en-US" sz="800" b="0" i="0" u="none" strike="noStrike" dirty="0">
                          <a:solidFill>
                            <a:srgbClr val="808080"/>
                          </a:solidFill>
                          <a:latin typeface="Calibri"/>
                        </a:rPr>
                        <a:t>N/A</a:t>
                      </a:r>
                    </a:p>
                  </a:txBody>
                  <a:tcPr marL="4369" marR="4369" marT="4369" marB="0" anchor="ctr">
                    <a:lnL w="12700" cap="flat" cmpd="sng" algn="ctr">
                      <a:solidFill>
                        <a:srgbClr val="908C13"/>
                      </a:solidFill>
                      <a:prstDash val="solid"/>
                      <a:round/>
                      <a:headEnd type="none" w="med" len="med"/>
                      <a:tailEnd type="none" w="med" len="med"/>
                    </a:lnL>
                    <a:lnR w="12700" cap="flat" cmpd="sng" algn="ctr">
                      <a:solidFill>
                        <a:srgbClr val="A08D13"/>
                      </a:solidFill>
                      <a:prstDash val="solid"/>
                      <a:round/>
                      <a:headEnd type="none" w="med" len="med"/>
                      <a:tailEnd type="none" w="med" len="med"/>
                    </a:lnR>
                    <a:lnT w="12700" cap="flat" cmpd="sng" algn="ctr">
                      <a:solidFill>
                        <a:srgbClr val="F08C13"/>
                      </a:solidFill>
                      <a:prstDash val="solid"/>
                      <a:round/>
                      <a:headEnd type="none" w="med" len="med"/>
                      <a:tailEnd type="none" w="med" len="med"/>
                    </a:lnT>
                    <a:lnB w="12700" cap="flat" cmpd="sng" algn="ctr">
                      <a:solidFill>
                        <a:srgbClr val="A08D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52</a:t>
                      </a:r>
                    </a:p>
                  </a:txBody>
                  <a:tcPr marL="4369" marR="4369" marT="4369" marB="0" anchor="b">
                    <a:lnL>
                      <a:noFill/>
                    </a:lnL>
                    <a:lnR w="12700" cap="flat" cmpd="sng" algn="ctr">
                      <a:solidFill>
                        <a:srgbClr val="B08D13"/>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latin typeface="Calibri"/>
                        </a:rPr>
                        <a:t>Quick Heal AntiVirus Pro</a:t>
                      </a:r>
                    </a:p>
                  </a:txBody>
                  <a:tcPr marL="4369" marR="4369" marT="4369" marB="0" anchor="b">
                    <a:lnL w="12700" cap="flat" cmpd="sng" algn="ctr">
                      <a:solidFill>
                        <a:srgbClr val="B08D13"/>
                      </a:solidFill>
                      <a:prstDash val="solid"/>
                      <a:round/>
                      <a:headEnd type="none" w="med" len="med"/>
                      <a:tailEnd type="none" w="med" len="med"/>
                    </a:lnL>
                    <a:lnR w="12700" cap="flat" cmpd="sng" algn="ctr">
                      <a:solidFill>
                        <a:srgbClr val="B08D13"/>
                      </a:solidFill>
                      <a:prstDash val="solid"/>
                      <a:round/>
                      <a:headEnd type="none" w="med" len="med"/>
                      <a:tailEnd type="none" w="med" len="med"/>
                    </a:lnR>
                    <a:lnT w="12700" cap="flat" cmpd="sng" algn="ctr">
                      <a:solidFill>
                        <a:srgbClr val="908C13"/>
                      </a:solidFill>
                      <a:prstDash val="solid"/>
                      <a:round/>
                      <a:headEnd type="none" w="med" len="med"/>
                      <a:tailEnd type="none" w="med" len="med"/>
                    </a:lnT>
                    <a:lnB w="12700" cap="flat" cmpd="sng" algn="ctr">
                      <a:solidFill>
                        <a:srgbClr val="B08D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B08D13"/>
                      </a:solidFill>
                      <a:prstDash val="solid"/>
                      <a:round/>
                      <a:headEnd type="none" w="med" len="med"/>
                      <a:tailEnd type="none" w="med" len="med"/>
                    </a:lnL>
                    <a:lnR w="12700" cap="flat" cmpd="sng" algn="ctr">
                      <a:solidFill>
                        <a:srgbClr val="B08E13"/>
                      </a:solidFill>
                      <a:prstDash val="solid"/>
                      <a:round/>
                      <a:headEnd type="none" w="med" len="med"/>
                      <a:tailEnd type="none" w="med" len="med"/>
                    </a:lnR>
                    <a:lnT w="12700" cap="flat" cmpd="sng" algn="ctr">
                      <a:solidFill>
                        <a:srgbClr val="A08D13"/>
                      </a:solidFill>
                      <a:prstDash val="solid"/>
                      <a:round/>
                      <a:headEnd type="none" w="med" len="med"/>
                      <a:tailEnd type="none" w="med" len="med"/>
                    </a:lnT>
                    <a:lnB w="12700" cap="flat" cmpd="sng" algn="ctr">
                      <a:solidFill>
                        <a:srgbClr val="B08E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53</a:t>
                      </a:r>
                    </a:p>
                  </a:txBody>
                  <a:tcPr marL="4369" marR="4369" marT="4369" marB="0" anchor="b">
                    <a:lnL>
                      <a:noFill/>
                    </a:lnL>
                    <a:lnR w="12700" cap="flat" cmpd="sng" algn="ctr">
                      <a:solidFill>
                        <a:srgbClr val="C08E13"/>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3" tooltip="Rising Antivirus"/>
                        </a:rPr>
                        <a:t>Rising Antivirus</a:t>
                      </a:r>
                      <a:endParaRPr lang="en-US" sz="800" b="0" i="0" u="sng" strike="noStrike" dirty="0">
                        <a:solidFill>
                          <a:srgbClr val="0000FF"/>
                        </a:solidFill>
                        <a:latin typeface="Calibri"/>
                      </a:endParaRPr>
                    </a:p>
                  </a:txBody>
                  <a:tcPr marL="4369" marR="4369" marT="4369" marB="0" anchor="b">
                    <a:lnL w="12700" cap="flat" cmpd="sng" algn="ctr">
                      <a:solidFill>
                        <a:srgbClr val="C08E13"/>
                      </a:solidFill>
                      <a:prstDash val="solid"/>
                      <a:round/>
                      <a:headEnd type="none" w="med" len="med"/>
                      <a:tailEnd type="none" w="med" len="med"/>
                    </a:lnL>
                    <a:lnR w="12700" cap="flat" cmpd="sng" algn="ctr">
                      <a:solidFill>
                        <a:srgbClr val="C08E13"/>
                      </a:solidFill>
                      <a:prstDash val="solid"/>
                      <a:round/>
                      <a:headEnd type="none" w="med" len="med"/>
                      <a:tailEnd type="none" w="med" len="med"/>
                    </a:lnR>
                    <a:lnT w="12700" cap="flat" cmpd="sng" algn="ctr">
                      <a:solidFill>
                        <a:srgbClr val="B08D13"/>
                      </a:solidFill>
                      <a:prstDash val="solid"/>
                      <a:round/>
                      <a:headEnd type="none" w="med" len="med"/>
                      <a:tailEnd type="none" w="med" len="med"/>
                    </a:lnT>
                    <a:lnB w="12700" cap="flat" cmpd="sng" algn="ctr">
                      <a:solidFill>
                        <a:srgbClr val="C08E13"/>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C08E13"/>
                      </a:solidFill>
                      <a:prstDash val="solid"/>
                      <a:round/>
                      <a:headEnd type="none" w="med" len="med"/>
                      <a:tailEnd type="none" w="med" len="med"/>
                    </a:lnL>
                    <a:lnR w="12700" cap="flat" cmpd="sng" algn="ctr">
                      <a:solidFill>
                        <a:srgbClr val="A08F13"/>
                      </a:solidFill>
                      <a:prstDash val="solid"/>
                      <a:round/>
                      <a:headEnd type="none" w="med" len="med"/>
                      <a:tailEnd type="none" w="med" len="med"/>
                    </a:lnR>
                    <a:lnT w="12700" cap="flat" cmpd="sng" algn="ctr">
                      <a:solidFill>
                        <a:srgbClr val="B08E13"/>
                      </a:solidFill>
                      <a:prstDash val="solid"/>
                      <a:round/>
                      <a:headEnd type="none" w="med" len="med"/>
                      <a:tailEnd type="none" w="med" len="med"/>
                    </a:lnT>
                    <a:lnB w="12700" cap="flat" cmpd="sng" algn="ctr">
                      <a:solidFill>
                        <a:srgbClr val="A08F13"/>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54</a:t>
                      </a:r>
                    </a:p>
                  </a:txBody>
                  <a:tcPr marL="4369" marR="4369" marT="4369" marB="0" anchor="b">
                    <a:lnL>
                      <a:noFill/>
                    </a:lnL>
                    <a:lnR w="12700" cap="flat" cmpd="sng" algn="ctr">
                      <a:solidFill>
                        <a:srgbClr val="40400F"/>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latin typeface="Calibri"/>
                        </a:rPr>
                        <a:t>SmartCOP Internet Security</a:t>
                      </a:r>
                    </a:p>
                  </a:txBody>
                  <a:tcPr marL="4369" marR="4369" marT="4369" marB="0" anchor="b">
                    <a:lnL w="12700" cap="flat" cmpd="sng" algn="ctr">
                      <a:solidFill>
                        <a:srgbClr val="40400F"/>
                      </a:solidFill>
                      <a:prstDash val="solid"/>
                      <a:round/>
                      <a:headEnd type="none" w="med" len="med"/>
                      <a:tailEnd type="none" w="med" len="med"/>
                    </a:lnL>
                    <a:lnR w="12700" cap="flat" cmpd="sng" algn="ctr">
                      <a:solidFill>
                        <a:srgbClr val="40400F"/>
                      </a:solidFill>
                      <a:prstDash val="solid"/>
                      <a:round/>
                      <a:headEnd type="none" w="med" len="med"/>
                      <a:tailEnd type="none" w="med" len="med"/>
                    </a:lnR>
                    <a:lnT w="12700" cap="flat" cmpd="sng" algn="ctr">
                      <a:solidFill>
                        <a:srgbClr val="C08E13"/>
                      </a:solidFill>
                      <a:prstDash val="solid"/>
                      <a:round/>
                      <a:headEnd type="none" w="med" len="med"/>
                      <a:tailEnd type="none" w="med" len="med"/>
                    </a:lnT>
                    <a:lnB w="12700" cap="flat" cmpd="sng" algn="ctr">
                      <a:solidFill>
                        <a:srgbClr val="4040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40400F"/>
                      </a:solidFill>
                      <a:prstDash val="solid"/>
                      <a:round/>
                      <a:headEnd type="none" w="med" len="med"/>
                      <a:tailEnd type="none" w="med" len="med"/>
                    </a:lnL>
                    <a:lnR w="12700" cap="flat" cmpd="sng" algn="ctr">
                      <a:solidFill>
                        <a:srgbClr val="B0400F"/>
                      </a:solidFill>
                      <a:prstDash val="solid"/>
                      <a:round/>
                      <a:headEnd type="none" w="med" len="med"/>
                      <a:tailEnd type="none" w="med" len="med"/>
                    </a:lnR>
                    <a:lnT w="12700" cap="flat" cmpd="sng" algn="ctr">
                      <a:solidFill>
                        <a:srgbClr val="A08F13"/>
                      </a:solidFill>
                      <a:prstDash val="solid"/>
                      <a:round/>
                      <a:headEnd type="none" w="med" len="med"/>
                      <a:tailEnd type="none" w="med" len="med"/>
                    </a:lnT>
                    <a:lnB w="12700" cap="flat" cmpd="sng" algn="ctr">
                      <a:solidFill>
                        <a:srgbClr val="B0400F"/>
                      </a:solidFill>
                      <a:prstDash val="solid"/>
                      <a:round/>
                      <a:headEnd type="none" w="med" len="med"/>
                      <a:tailEnd type="none" w="med" len="med"/>
                    </a:lnB>
                    <a:solidFill>
                      <a:srgbClr val="ECECEC"/>
                    </a:solidFill>
                  </a:tcPr>
                </a:tc>
              </a:tr>
              <a:tr h="249469">
                <a:tc>
                  <a:txBody>
                    <a:bodyPr/>
                    <a:lstStyle/>
                    <a:p>
                      <a:pPr algn="r" fontAlgn="b"/>
                      <a:r>
                        <a:rPr lang="el-GR" sz="800" b="0" i="0" u="none" strike="noStrike">
                          <a:solidFill>
                            <a:srgbClr val="000000"/>
                          </a:solidFill>
                          <a:latin typeface="Calibri"/>
                        </a:rPr>
                        <a:t>55</a:t>
                      </a:r>
                    </a:p>
                  </a:txBody>
                  <a:tcPr marL="4369" marR="4369" marT="4369" marB="0" anchor="b">
                    <a:lnL>
                      <a:noFill/>
                    </a:lnL>
                    <a:lnR w="12700" cap="flat" cmpd="sng" algn="ctr">
                      <a:solidFill>
                        <a:srgbClr val="C0400F"/>
                      </a:solidFill>
                      <a:prstDash val="solid"/>
                      <a:round/>
                      <a:headEnd type="none" w="med" len="med"/>
                      <a:tailEnd type="none" w="med" len="med"/>
                    </a:lnR>
                    <a:lnT>
                      <a:noFill/>
                    </a:lnT>
                    <a:lnB>
                      <a:noFill/>
                    </a:lnB>
                  </a:tcPr>
                </a:tc>
                <a:tc>
                  <a:txBody>
                    <a:bodyPr/>
                    <a:lstStyle/>
                    <a:p>
                      <a:pPr algn="l" fontAlgn="b"/>
                      <a:r>
                        <a:rPr lang="en-US" sz="800" b="0" i="0" u="none" strike="noStrike">
                          <a:solidFill>
                            <a:srgbClr val="0B0080"/>
                          </a:solidFill>
                          <a:latin typeface="Calibri"/>
                        </a:rPr>
                        <a:t>Spyware Doctor</a:t>
                      </a:r>
                      <a:r>
                        <a:rPr lang="en-US" sz="800" b="0" i="0" u="none" strike="noStrike">
                          <a:solidFill>
                            <a:srgbClr val="000000"/>
                          </a:solidFill>
                          <a:latin typeface="Calibri"/>
                        </a:rPr>
                        <a:t> (PCTools) with AntiVirus - offered in the </a:t>
                      </a:r>
                      <a:r>
                        <a:rPr lang="en-US" sz="800" b="0" i="0" u="none" strike="noStrike">
                          <a:solidFill>
                            <a:srgbClr val="0B0080"/>
                          </a:solidFill>
                          <a:latin typeface="Calibri"/>
                        </a:rPr>
                        <a:t>Google</a:t>
                      </a:r>
                      <a:r>
                        <a:rPr lang="en-US" sz="800" b="0" i="0" u="none" strike="noStrike">
                          <a:solidFill>
                            <a:srgbClr val="000000"/>
                          </a:solidFill>
                          <a:latin typeface="Calibri"/>
                        </a:rPr>
                        <a:t> </a:t>
                      </a:r>
                      <a:r>
                        <a:rPr lang="en-US" sz="800" b="0" i="0" u="none" strike="noStrike">
                          <a:solidFill>
                            <a:srgbClr val="0B0080"/>
                          </a:solidFill>
                          <a:latin typeface="Calibri"/>
                        </a:rPr>
                        <a:t>Pack</a:t>
                      </a:r>
                    </a:p>
                  </a:txBody>
                  <a:tcPr marL="4369" marR="4369" marT="4369" marB="0" anchor="b">
                    <a:lnL w="12700" cap="flat" cmpd="sng" algn="ctr">
                      <a:solidFill>
                        <a:srgbClr val="C0400F"/>
                      </a:solidFill>
                      <a:prstDash val="solid"/>
                      <a:round/>
                      <a:headEnd type="none" w="med" len="med"/>
                      <a:tailEnd type="none" w="med" len="med"/>
                    </a:lnL>
                    <a:lnR w="12700" cap="flat" cmpd="sng" algn="ctr">
                      <a:solidFill>
                        <a:srgbClr val="C0400F"/>
                      </a:solidFill>
                      <a:prstDash val="solid"/>
                      <a:round/>
                      <a:headEnd type="none" w="med" len="med"/>
                      <a:tailEnd type="none" w="med" len="med"/>
                    </a:lnR>
                    <a:lnT w="12700" cap="flat" cmpd="sng" algn="ctr">
                      <a:solidFill>
                        <a:srgbClr val="40400F"/>
                      </a:solidFill>
                      <a:prstDash val="solid"/>
                      <a:round/>
                      <a:headEnd type="none" w="med" len="med"/>
                      <a:tailEnd type="none" w="med" len="med"/>
                    </a:lnT>
                    <a:lnB w="12700" cap="flat" cmpd="sng" algn="ctr">
                      <a:solidFill>
                        <a:srgbClr val="C040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C0400F"/>
                      </a:solidFill>
                      <a:prstDash val="solid"/>
                      <a:round/>
                      <a:headEnd type="none" w="med" len="med"/>
                      <a:tailEnd type="none" w="med" len="med"/>
                    </a:lnL>
                    <a:lnR w="12700" cap="flat" cmpd="sng" algn="ctr">
                      <a:solidFill>
                        <a:srgbClr val="20420F"/>
                      </a:solidFill>
                      <a:prstDash val="solid"/>
                      <a:round/>
                      <a:headEnd type="none" w="med" len="med"/>
                      <a:tailEnd type="none" w="med" len="med"/>
                    </a:lnR>
                    <a:lnT w="12700" cap="flat" cmpd="sng" algn="ctr">
                      <a:solidFill>
                        <a:srgbClr val="B0400F"/>
                      </a:solidFill>
                      <a:prstDash val="solid"/>
                      <a:round/>
                      <a:headEnd type="none" w="med" len="med"/>
                      <a:tailEnd type="none" w="med" len="med"/>
                    </a:lnT>
                    <a:lnB w="12700" cap="flat" cmpd="sng" algn="ctr">
                      <a:solidFill>
                        <a:srgbClr val="2042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56</a:t>
                      </a:r>
                    </a:p>
                  </a:txBody>
                  <a:tcPr marL="4369" marR="4369" marT="4369" marB="0" anchor="b">
                    <a:lnL>
                      <a:noFill/>
                    </a:lnL>
                    <a:lnR w="12700" cap="flat" cmpd="sng" algn="ctr">
                      <a:solidFill>
                        <a:srgbClr val="3042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4" tooltip="Symantec"/>
                        </a:rPr>
                        <a:t>Symantec Norton Antivirus</a:t>
                      </a:r>
                      <a:endParaRPr lang="en-US" sz="800" b="0" i="0" u="sng" strike="noStrike" dirty="0">
                        <a:solidFill>
                          <a:srgbClr val="0000FF"/>
                        </a:solidFill>
                        <a:latin typeface="Calibri"/>
                      </a:endParaRPr>
                    </a:p>
                  </a:txBody>
                  <a:tcPr marL="4369" marR="4369" marT="4369" marB="0" anchor="b">
                    <a:lnL w="12700" cap="flat" cmpd="sng" algn="ctr">
                      <a:solidFill>
                        <a:srgbClr val="30420F"/>
                      </a:solidFill>
                      <a:prstDash val="solid"/>
                      <a:round/>
                      <a:headEnd type="none" w="med" len="med"/>
                      <a:tailEnd type="none" w="med" len="med"/>
                    </a:lnL>
                    <a:lnR w="12700" cap="flat" cmpd="sng" algn="ctr">
                      <a:solidFill>
                        <a:srgbClr val="30420F"/>
                      </a:solidFill>
                      <a:prstDash val="solid"/>
                      <a:round/>
                      <a:headEnd type="none" w="med" len="med"/>
                      <a:tailEnd type="none" w="med" len="med"/>
                    </a:lnR>
                    <a:lnT w="12700" cap="flat" cmpd="sng" algn="ctr">
                      <a:solidFill>
                        <a:srgbClr val="C0400F"/>
                      </a:solidFill>
                      <a:prstDash val="solid"/>
                      <a:round/>
                      <a:headEnd type="none" w="med" len="med"/>
                      <a:tailEnd type="none" w="med" len="med"/>
                    </a:lnT>
                    <a:lnB w="12700" cap="flat" cmpd="sng" algn="ctr">
                      <a:solidFill>
                        <a:srgbClr val="3042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30420F"/>
                      </a:solidFill>
                      <a:prstDash val="solid"/>
                      <a:round/>
                      <a:headEnd type="none" w="med" len="med"/>
                      <a:tailEnd type="none" w="med" len="med"/>
                    </a:lnL>
                    <a:lnR w="12700" cap="flat" cmpd="sng" algn="ctr">
                      <a:solidFill>
                        <a:srgbClr val="10430F"/>
                      </a:solidFill>
                      <a:prstDash val="solid"/>
                      <a:round/>
                      <a:headEnd type="none" w="med" len="med"/>
                      <a:tailEnd type="none" w="med" len="med"/>
                    </a:lnR>
                    <a:lnT w="12700" cap="flat" cmpd="sng" algn="ctr">
                      <a:solidFill>
                        <a:srgbClr val="20420F"/>
                      </a:solidFill>
                      <a:prstDash val="solid"/>
                      <a:round/>
                      <a:headEnd type="none" w="med" len="med"/>
                      <a:tailEnd type="none" w="med" len="med"/>
                    </a:lnT>
                    <a:lnB w="12700" cap="flat" cmpd="sng" algn="ctr">
                      <a:solidFill>
                        <a:srgbClr val="1043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57</a:t>
                      </a:r>
                    </a:p>
                  </a:txBody>
                  <a:tcPr marL="4369" marR="4369" marT="4369" marB="0" anchor="b">
                    <a:lnL>
                      <a:noFill/>
                    </a:lnL>
                    <a:lnR w="12700" cap="flat" cmpd="sng" algn="ctr">
                      <a:solidFill>
                        <a:srgbClr val="2043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5" tooltip="Trend Micro Internet Security"/>
                        </a:rPr>
                        <a:t>Trend Micro Internet Security</a:t>
                      </a:r>
                      <a:endParaRPr lang="en-US" sz="800" b="0" i="0" u="sng" strike="noStrike" dirty="0">
                        <a:solidFill>
                          <a:srgbClr val="0000FF"/>
                        </a:solidFill>
                        <a:latin typeface="Calibri"/>
                      </a:endParaRPr>
                    </a:p>
                  </a:txBody>
                  <a:tcPr marL="4369" marR="4369" marT="4369" marB="0" anchor="b">
                    <a:lnL w="12700" cap="flat" cmpd="sng" algn="ctr">
                      <a:solidFill>
                        <a:srgbClr val="20430F"/>
                      </a:solidFill>
                      <a:prstDash val="solid"/>
                      <a:round/>
                      <a:headEnd type="none" w="med" len="med"/>
                      <a:tailEnd type="none" w="med" len="med"/>
                    </a:lnL>
                    <a:lnR w="12700" cap="flat" cmpd="sng" algn="ctr">
                      <a:solidFill>
                        <a:srgbClr val="20430F"/>
                      </a:solidFill>
                      <a:prstDash val="solid"/>
                      <a:round/>
                      <a:headEnd type="none" w="med" len="med"/>
                      <a:tailEnd type="none" w="med" len="med"/>
                    </a:lnR>
                    <a:lnT w="12700" cap="flat" cmpd="sng" algn="ctr">
                      <a:solidFill>
                        <a:srgbClr val="30420F"/>
                      </a:solidFill>
                      <a:prstDash val="solid"/>
                      <a:round/>
                      <a:headEnd type="none" w="med" len="med"/>
                      <a:tailEnd type="none" w="med" len="med"/>
                    </a:lnT>
                    <a:lnB w="12700" cap="flat" cmpd="sng" algn="ctr">
                      <a:solidFill>
                        <a:srgbClr val="2043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20430F"/>
                      </a:solidFill>
                      <a:prstDash val="solid"/>
                      <a:round/>
                      <a:headEnd type="none" w="med" len="med"/>
                      <a:tailEnd type="none" w="med" len="med"/>
                    </a:lnL>
                    <a:lnR w="12700" cap="flat" cmpd="sng" algn="ctr">
                      <a:solidFill>
                        <a:srgbClr val="20440F"/>
                      </a:solidFill>
                      <a:prstDash val="solid"/>
                      <a:round/>
                      <a:headEnd type="none" w="med" len="med"/>
                      <a:tailEnd type="none" w="med" len="med"/>
                    </a:lnR>
                    <a:lnT w="12700" cap="flat" cmpd="sng" algn="ctr">
                      <a:solidFill>
                        <a:srgbClr val="10430F"/>
                      </a:solidFill>
                      <a:prstDash val="solid"/>
                      <a:round/>
                      <a:headEnd type="none" w="med" len="med"/>
                      <a:tailEnd type="none" w="med" len="med"/>
                    </a:lnT>
                    <a:lnB w="12700" cap="flat" cmpd="sng" algn="ctr">
                      <a:solidFill>
                        <a:srgbClr val="2044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58</a:t>
                      </a:r>
                    </a:p>
                  </a:txBody>
                  <a:tcPr marL="4369" marR="4369" marT="4369" marB="0" anchor="b">
                    <a:lnL>
                      <a:noFill/>
                    </a:lnL>
                    <a:lnR w="12700" cap="flat" cmpd="sng" algn="ctr">
                      <a:solidFill>
                        <a:srgbClr val="30440F"/>
                      </a:solidFill>
                      <a:prstDash val="solid"/>
                      <a:round/>
                      <a:headEnd type="none" w="med" len="med"/>
                      <a:tailEnd type="none" w="med" len="med"/>
                    </a:lnR>
                    <a:lnT>
                      <a:noFill/>
                    </a:lnT>
                    <a:lnB>
                      <a:noFill/>
                    </a:lnB>
                  </a:tcPr>
                </a:tc>
                <a:tc>
                  <a:txBody>
                    <a:bodyPr/>
                    <a:lstStyle/>
                    <a:p>
                      <a:pPr algn="l" fontAlgn="b"/>
                      <a:r>
                        <a:rPr lang="en-US" sz="800" b="0" i="0" u="sng" strike="noStrike" dirty="0" err="1">
                          <a:solidFill>
                            <a:srgbClr val="0000FF"/>
                          </a:solidFill>
                          <a:latin typeface="Calibri"/>
                          <a:hlinkClick r:id="rId46" tooltip="TrustPort"/>
                        </a:rPr>
                        <a:t>TrustPort</a:t>
                      </a:r>
                      <a:r>
                        <a:rPr lang="en-US" sz="800" b="0" i="0" u="sng" strike="noStrike" dirty="0">
                          <a:solidFill>
                            <a:srgbClr val="0000FF"/>
                          </a:solidFill>
                          <a:latin typeface="Calibri"/>
                          <a:hlinkClick r:id="rId46" tooltip="TrustPort"/>
                        </a:rPr>
                        <a:t> Antivirus</a:t>
                      </a:r>
                      <a:endParaRPr lang="en-US" sz="800" b="0" i="0" u="sng" strike="noStrike" dirty="0">
                        <a:solidFill>
                          <a:srgbClr val="0000FF"/>
                        </a:solidFill>
                        <a:latin typeface="Calibri"/>
                      </a:endParaRPr>
                    </a:p>
                  </a:txBody>
                  <a:tcPr marL="4369" marR="4369" marT="4369" marB="0" anchor="b">
                    <a:lnL w="12700" cap="flat" cmpd="sng" algn="ctr">
                      <a:solidFill>
                        <a:srgbClr val="30440F"/>
                      </a:solidFill>
                      <a:prstDash val="solid"/>
                      <a:round/>
                      <a:headEnd type="none" w="med" len="med"/>
                      <a:tailEnd type="none" w="med" len="med"/>
                    </a:lnL>
                    <a:lnR w="12700" cap="flat" cmpd="sng" algn="ctr">
                      <a:solidFill>
                        <a:srgbClr val="30440F"/>
                      </a:solidFill>
                      <a:prstDash val="solid"/>
                      <a:round/>
                      <a:headEnd type="none" w="med" len="med"/>
                      <a:tailEnd type="none" w="med" len="med"/>
                    </a:lnR>
                    <a:lnT w="12700" cap="flat" cmpd="sng" algn="ctr">
                      <a:solidFill>
                        <a:srgbClr val="20430F"/>
                      </a:solidFill>
                      <a:prstDash val="solid"/>
                      <a:round/>
                      <a:headEnd type="none" w="med" len="med"/>
                      <a:tailEnd type="none" w="med" len="med"/>
                    </a:lnT>
                    <a:lnB w="12700" cap="flat" cmpd="sng" algn="ctr">
                      <a:solidFill>
                        <a:srgbClr val="3044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30440F"/>
                      </a:solidFill>
                      <a:prstDash val="solid"/>
                      <a:round/>
                      <a:headEnd type="none" w="med" len="med"/>
                      <a:tailEnd type="none" w="med" len="med"/>
                    </a:lnL>
                    <a:lnR w="12700" cap="flat" cmpd="sng" algn="ctr">
                      <a:solidFill>
                        <a:srgbClr val="30450F"/>
                      </a:solidFill>
                      <a:prstDash val="solid"/>
                      <a:round/>
                      <a:headEnd type="none" w="med" len="med"/>
                      <a:tailEnd type="none" w="med" len="med"/>
                    </a:lnR>
                    <a:lnT w="12700" cap="flat" cmpd="sng" algn="ctr">
                      <a:solidFill>
                        <a:srgbClr val="20440F"/>
                      </a:solidFill>
                      <a:prstDash val="solid"/>
                      <a:round/>
                      <a:headEnd type="none" w="med" len="med"/>
                      <a:tailEnd type="none" w="med" len="med"/>
                    </a:lnT>
                    <a:lnB w="12700" cap="flat" cmpd="sng" algn="ctr">
                      <a:solidFill>
                        <a:srgbClr val="3045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59</a:t>
                      </a:r>
                    </a:p>
                  </a:txBody>
                  <a:tcPr marL="4369" marR="4369" marT="4369" marB="0" anchor="b">
                    <a:lnL>
                      <a:noFill/>
                    </a:lnL>
                    <a:lnR w="12700" cap="flat" cmpd="sng" algn="ctr">
                      <a:solidFill>
                        <a:srgbClr val="40450F"/>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latin typeface="Calibri"/>
                        </a:rPr>
                        <a:t>TTLivescan 2011</a:t>
                      </a:r>
                    </a:p>
                  </a:txBody>
                  <a:tcPr marL="4369" marR="4369" marT="4369" marB="0" anchor="b">
                    <a:lnL w="12700" cap="flat" cmpd="sng" algn="ctr">
                      <a:solidFill>
                        <a:srgbClr val="40450F"/>
                      </a:solidFill>
                      <a:prstDash val="solid"/>
                      <a:round/>
                      <a:headEnd type="none" w="med" len="med"/>
                      <a:tailEnd type="none" w="med" len="med"/>
                    </a:lnL>
                    <a:lnR w="12700" cap="flat" cmpd="sng" algn="ctr">
                      <a:solidFill>
                        <a:srgbClr val="40450F"/>
                      </a:solidFill>
                      <a:prstDash val="solid"/>
                      <a:round/>
                      <a:headEnd type="none" w="med" len="med"/>
                      <a:tailEnd type="none" w="med" len="med"/>
                    </a:lnR>
                    <a:lnT w="12700" cap="flat" cmpd="sng" algn="ctr">
                      <a:solidFill>
                        <a:srgbClr val="30440F"/>
                      </a:solidFill>
                      <a:prstDash val="solid"/>
                      <a:round/>
                      <a:headEnd type="none" w="med" len="med"/>
                      <a:tailEnd type="none" w="med" len="med"/>
                    </a:lnT>
                    <a:lnB w="12700" cap="flat" cmpd="sng" algn="ctr">
                      <a:solidFill>
                        <a:srgbClr val="4045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40450F"/>
                      </a:solidFill>
                      <a:prstDash val="solid"/>
                      <a:round/>
                      <a:headEnd type="none" w="med" len="med"/>
                      <a:tailEnd type="none" w="med" len="med"/>
                    </a:lnL>
                    <a:lnR w="12700" cap="flat" cmpd="sng" algn="ctr">
                      <a:solidFill>
                        <a:srgbClr val="40460F"/>
                      </a:solidFill>
                      <a:prstDash val="solid"/>
                      <a:round/>
                      <a:headEnd type="none" w="med" len="med"/>
                      <a:tailEnd type="none" w="med" len="med"/>
                    </a:lnR>
                    <a:lnT w="12700" cap="flat" cmpd="sng" algn="ctr">
                      <a:solidFill>
                        <a:srgbClr val="30450F"/>
                      </a:solidFill>
                      <a:prstDash val="solid"/>
                      <a:round/>
                      <a:headEnd type="none" w="med" len="med"/>
                      <a:tailEnd type="none" w="med" len="med"/>
                    </a:lnT>
                    <a:lnB w="12700" cap="flat" cmpd="sng" algn="ctr">
                      <a:solidFill>
                        <a:srgbClr val="40460F"/>
                      </a:solidFill>
                      <a:prstDash val="solid"/>
                      <a:round/>
                      <a:headEnd type="none" w="med" len="med"/>
                      <a:tailEnd type="none" w="med" len="med"/>
                    </a:lnB>
                    <a:solidFill>
                      <a:srgbClr val="ECECEC"/>
                    </a:solidFill>
                  </a:tcPr>
                </a:tc>
              </a:tr>
              <a:tr h="240115">
                <a:tc>
                  <a:txBody>
                    <a:bodyPr/>
                    <a:lstStyle/>
                    <a:p>
                      <a:pPr algn="r" fontAlgn="b"/>
                      <a:r>
                        <a:rPr lang="el-GR" sz="800" b="0" i="0" u="none" strike="noStrike">
                          <a:solidFill>
                            <a:srgbClr val="000000"/>
                          </a:solidFill>
                          <a:latin typeface="Calibri"/>
                        </a:rPr>
                        <a:t>60</a:t>
                      </a:r>
                    </a:p>
                  </a:txBody>
                  <a:tcPr marL="4369" marR="4369" marT="4369" marB="0" anchor="b">
                    <a:lnL>
                      <a:noFill/>
                    </a:lnL>
                    <a:lnR w="12700" cap="flat" cmpd="sng" algn="ctr">
                      <a:solidFill>
                        <a:srgbClr val="5046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7" tooltip="Untangle"/>
                        </a:rPr>
                        <a:t>Untangle Gateway Platform Virus Blocker</a:t>
                      </a:r>
                      <a:endParaRPr lang="en-US" sz="800" b="0" i="0" u="sng" strike="noStrike" dirty="0">
                        <a:solidFill>
                          <a:srgbClr val="0000FF"/>
                        </a:solidFill>
                        <a:latin typeface="Calibri"/>
                      </a:endParaRPr>
                    </a:p>
                  </a:txBody>
                  <a:tcPr marL="4369" marR="4369" marT="4369" marB="0" anchor="b">
                    <a:lnL w="12700" cap="flat" cmpd="sng" algn="ctr">
                      <a:solidFill>
                        <a:srgbClr val="50460F"/>
                      </a:solidFill>
                      <a:prstDash val="solid"/>
                      <a:round/>
                      <a:headEnd type="none" w="med" len="med"/>
                      <a:tailEnd type="none" w="med" len="med"/>
                    </a:lnL>
                    <a:lnR w="12700" cap="flat" cmpd="sng" algn="ctr">
                      <a:solidFill>
                        <a:srgbClr val="50460F"/>
                      </a:solidFill>
                      <a:prstDash val="solid"/>
                      <a:round/>
                      <a:headEnd type="none" w="med" len="med"/>
                      <a:tailEnd type="none" w="med" len="med"/>
                    </a:lnR>
                    <a:lnT w="12700" cap="flat" cmpd="sng" algn="ctr">
                      <a:solidFill>
                        <a:srgbClr val="40450F"/>
                      </a:solidFill>
                      <a:prstDash val="solid"/>
                      <a:round/>
                      <a:headEnd type="none" w="med" len="med"/>
                      <a:tailEnd type="none" w="med" len="med"/>
                    </a:lnT>
                    <a:lnB w="12700" cap="flat" cmpd="sng" algn="ctr">
                      <a:solidFill>
                        <a:srgbClr val="5046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50460F"/>
                      </a:solidFill>
                      <a:prstDash val="solid"/>
                      <a:round/>
                      <a:headEnd type="none" w="med" len="med"/>
                      <a:tailEnd type="none" w="med" len="med"/>
                    </a:lnL>
                    <a:lnR w="12700" cap="flat" cmpd="sng" algn="ctr">
                      <a:solidFill>
                        <a:srgbClr val="30470F"/>
                      </a:solidFill>
                      <a:prstDash val="solid"/>
                      <a:round/>
                      <a:headEnd type="none" w="med" len="med"/>
                      <a:tailEnd type="none" w="med" len="med"/>
                    </a:lnR>
                    <a:lnT w="12700" cap="flat" cmpd="sng" algn="ctr">
                      <a:solidFill>
                        <a:srgbClr val="40460F"/>
                      </a:solidFill>
                      <a:prstDash val="solid"/>
                      <a:round/>
                      <a:headEnd type="none" w="med" len="med"/>
                      <a:tailEnd type="none" w="med" len="med"/>
                    </a:lnT>
                    <a:lnB w="12700" cap="flat" cmpd="sng" algn="ctr">
                      <a:solidFill>
                        <a:srgbClr val="3047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61</a:t>
                      </a:r>
                    </a:p>
                  </a:txBody>
                  <a:tcPr marL="4369" marR="4369" marT="4369" marB="0" anchor="b">
                    <a:lnL>
                      <a:noFill/>
                    </a:lnL>
                    <a:lnR w="12700" cap="flat" cmpd="sng" algn="ctr">
                      <a:solidFill>
                        <a:srgbClr val="4047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8" tooltip="Vba32 AntiVirus"/>
                        </a:rPr>
                        <a:t>Vba32Antivirus</a:t>
                      </a:r>
                      <a:endParaRPr lang="en-US" sz="800" b="0" i="0" u="sng" strike="noStrike" dirty="0">
                        <a:solidFill>
                          <a:srgbClr val="0000FF"/>
                        </a:solidFill>
                        <a:latin typeface="Calibri"/>
                      </a:endParaRPr>
                    </a:p>
                  </a:txBody>
                  <a:tcPr marL="4369" marR="4369" marT="4369" marB="0" anchor="b">
                    <a:lnL w="12700" cap="flat" cmpd="sng" algn="ctr">
                      <a:solidFill>
                        <a:srgbClr val="40470F"/>
                      </a:solidFill>
                      <a:prstDash val="solid"/>
                      <a:round/>
                      <a:headEnd type="none" w="med" len="med"/>
                      <a:tailEnd type="none" w="med" len="med"/>
                    </a:lnL>
                    <a:lnR w="12700" cap="flat" cmpd="sng" algn="ctr">
                      <a:solidFill>
                        <a:srgbClr val="40470F"/>
                      </a:solidFill>
                      <a:prstDash val="solid"/>
                      <a:round/>
                      <a:headEnd type="none" w="med" len="med"/>
                      <a:tailEnd type="none" w="med" len="med"/>
                    </a:lnR>
                    <a:lnT w="12700" cap="flat" cmpd="sng" algn="ctr">
                      <a:solidFill>
                        <a:srgbClr val="50460F"/>
                      </a:solidFill>
                      <a:prstDash val="solid"/>
                      <a:round/>
                      <a:headEnd type="none" w="med" len="med"/>
                      <a:tailEnd type="none" w="med" len="med"/>
                    </a:lnT>
                    <a:lnB w="12700" cap="flat" cmpd="sng" algn="ctr">
                      <a:solidFill>
                        <a:srgbClr val="4047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40470F"/>
                      </a:solidFill>
                      <a:prstDash val="solid"/>
                      <a:round/>
                      <a:headEnd type="none" w="med" len="med"/>
                      <a:tailEnd type="none" w="med" len="med"/>
                    </a:lnL>
                    <a:lnR w="12700" cap="flat" cmpd="sng" algn="ctr">
                      <a:solidFill>
                        <a:srgbClr val="70480F"/>
                      </a:solidFill>
                      <a:prstDash val="solid"/>
                      <a:round/>
                      <a:headEnd type="none" w="med" len="med"/>
                      <a:tailEnd type="none" w="med" len="med"/>
                    </a:lnR>
                    <a:lnT w="12700" cap="flat" cmpd="sng" algn="ctr">
                      <a:solidFill>
                        <a:srgbClr val="30470F"/>
                      </a:solidFill>
                      <a:prstDash val="solid"/>
                      <a:round/>
                      <a:headEnd type="none" w="med" len="med"/>
                      <a:tailEnd type="none" w="med" len="med"/>
                    </a:lnT>
                    <a:lnB w="12700" cap="flat" cmpd="sng" algn="ctr">
                      <a:solidFill>
                        <a:srgbClr val="7048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62</a:t>
                      </a:r>
                    </a:p>
                  </a:txBody>
                  <a:tcPr marL="4369" marR="4369" marT="4369" marB="0" anchor="b">
                    <a:lnL>
                      <a:noFill/>
                    </a:lnL>
                    <a:lnR w="12700" cap="flat" cmpd="sng" algn="ctr">
                      <a:solidFill>
                        <a:srgbClr val="8048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49" tooltip="Sunbelt Software"/>
                        </a:rPr>
                        <a:t>VIPRE Antivirus + Antispyware</a:t>
                      </a:r>
                      <a:endParaRPr lang="en-US" sz="800" b="0" i="0" u="sng" strike="noStrike" dirty="0">
                        <a:solidFill>
                          <a:srgbClr val="0000FF"/>
                        </a:solidFill>
                        <a:latin typeface="Calibri"/>
                      </a:endParaRPr>
                    </a:p>
                  </a:txBody>
                  <a:tcPr marL="4369" marR="4369" marT="4369" marB="0" anchor="b">
                    <a:lnL w="12700" cap="flat" cmpd="sng" algn="ctr">
                      <a:solidFill>
                        <a:srgbClr val="80480F"/>
                      </a:solidFill>
                      <a:prstDash val="solid"/>
                      <a:round/>
                      <a:headEnd type="none" w="med" len="med"/>
                      <a:tailEnd type="none" w="med" len="med"/>
                    </a:lnL>
                    <a:lnR w="12700" cap="flat" cmpd="sng" algn="ctr">
                      <a:solidFill>
                        <a:srgbClr val="80480F"/>
                      </a:solidFill>
                      <a:prstDash val="solid"/>
                      <a:round/>
                      <a:headEnd type="none" w="med" len="med"/>
                      <a:tailEnd type="none" w="med" len="med"/>
                    </a:lnR>
                    <a:lnT w="12700" cap="flat" cmpd="sng" algn="ctr">
                      <a:solidFill>
                        <a:srgbClr val="40470F"/>
                      </a:solidFill>
                      <a:prstDash val="solid"/>
                      <a:round/>
                      <a:headEnd type="none" w="med" len="med"/>
                      <a:tailEnd type="none" w="med" len="med"/>
                    </a:lnT>
                    <a:lnB w="12700" cap="flat" cmpd="sng" algn="ctr">
                      <a:solidFill>
                        <a:srgbClr val="8048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80480F"/>
                      </a:solidFill>
                      <a:prstDash val="solid"/>
                      <a:round/>
                      <a:headEnd type="none" w="med" len="med"/>
                      <a:tailEnd type="none" w="med" len="med"/>
                    </a:lnL>
                    <a:lnR w="12700" cap="flat" cmpd="sng" algn="ctr">
                      <a:solidFill>
                        <a:srgbClr val="60490F"/>
                      </a:solidFill>
                      <a:prstDash val="solid"/>
                      <a:round/>
                      <a:headEnd type="none" w="med" len="med"/>
                      <a:tailEnd type="none" w="med" len="med"/>
                    </a:lnR>
                    <a:lnT w="12700" cap="flat" cmpd="sng" algn="ctr">
                      <a:solidFill>
                        <a:srgbClr val="70480F"/>
                      </a:solidFill>
                      <a:prstDash val="solid"/>
                      <a:round/>
                      <a:headEnd type="none" w="med" len="med"/>
                      <a:tailEnd type="none" w="med" len="med"/>
                    </a:lnT>
                    <a:lnB w="12700" cap="flat" cmpd="sng" algn="ctr">
                      <a:solidFill>
                        <a:srgbClr val="6049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63</a:t>
                      </a:r>
                    </a:p>
                  </a:txBody>
                  <a:tcPr marL="4369" marR="4369" marT="4369" marB="0" anchor="b">
                    <a:lnL>
                      <a:noFill/>
                    </a:lnL>
                    <a:lnR w="12700" cap="flat" cmpd="sng" algn="ctr">
                      <a:solidFill>
                        <a:srgbClr val="70490F"/>
                      </a:solidFill>
                      <a:prstDash val="solid"/>
                      <a:round/>
                      <a:headEnd type="none" w="med" len="med"/>
                      <a:tailEnd type="none" w="med" len="med"/>
                    </a:lnR>
                    <a:lnT>
                      <a:noFill/>
                    </a:lnT>
                    <a:lnB>
                      <a:noFill/>
                    </a:lnB>
                  </a:tcPr>
                </a:tc>
                <a:tc>
                  <a:txBody>
                    <a:bodyPr/>
                    <a:lstStyle/>
                    <a:p>
                      <a:pPr algn="l" fontAlgn="b"/>
                      <a:r>
                        <a:rPr lang="en-US" sz="800" b="0" i="0" u="sng" strike="noStrike" dirty="0" err="1">
                          <a:solidFill>
                            <a:srgbClr val="0000FF"/>
                          </a:solidFill>
                          <a:latin typeface="Calibri"/>
                          <a:hlinkClick r:id="rId50" tooltip="VirusBuster"/>
                        </a:rPr>
                        <a:t>VirusBuster</a:t>
                      </a:r>
                      <a:endParaRPr lang="en-US" sz="800" b="0" i="0" u="sng" strike="noStrike" dirty="0">
                        <a:solidFill>
                          <a:srgbClr val="0000FF"/>
                        </a:solidFill>
                        <a:latin typeface="Calibri"/>
                      </a:endParaRPr>
                    </a:p>
                  </a:txBody>
                  <a:tcPr marL="4369" marR="4369" marT="4369" marB="0" anchor="b">
                    <a:lnL w="12700" cap="flat" cmpd="sng" algn="ctr">
                      <a:solidFill>
                        <a:srgbClr val="70490F"/>
                      </a:solidFill>
                      <a:prstDash val="solid"/>
                      <a:round/>
                      <a:headEnd type="none" w="med" len="med"/>
                      <a:tailEnd type="none" w="med" len="med"/>
                    </a:lnL>
                    <a:lnR w="12700" cap="flat" cmpd="sng" algn="ctr">
                      <a:solidFill>
                        <a:srgbClr val="70490F"/>
                      </a:solidFill>
                      <a:prstDash val="solid"/>
                      <a:round/>
                      <a:headEnd type="none" w="med" len="med"/>
                      <a:tailEnd type="none" w="med" len="med"/>
                    </a:lnR>
                    <a:lnT w="12700" cap="flat" cmpd="sng" algn="ctr">
                      <a:solidFill>
                        <a:srgbClr val="80480F"/>
                      </a:solidFill>
                      <a:prstDash val="solid"/>
                      <a:round/>
                      <a:headEnd type="none" w="med" len="med"/>
                      <a:tailEnd type="none" w="med" len="med"/>
                    </a:lnT>
                    <a:lnB w="12700" cap="flat" cmpd="sng" algn="ctr">
                      <a:solidFill>
                        <a:srgbClr val="7049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70490F"/>
                      </a:solidFill>
                      <a:prstDash val="solid"/>
                      <a:round/>
                      <a:headEnd type="none" w="med" len="med"/>
                      <a:tailEnd type="none" w="med" len="med"/>
                    </a:lnL>
                    <a:lnR w="12700" cap="flat" cmpd="sng" algn="ctr">
                      <a:solidFill>
                        <a:srgbClr val="704A0F"/>
                      </a:solidFill>
                      <a:prstDash val="solid"/>
                      <a:round/>
                      <a:headEnd type="none" w="med" len="med"/>
                      <a:tailEnd type="none" w="med" len="med"/>
                    </a:lnR>
                    <a:lnT w="12700" cap="flat" cmpd="sng" algn="ctr">
                      <a:solidFill>
                        <a:srgbClr val="60490F"/>
                      </a:solidFill>
                      <a:prstDash val="solid"/>
                      <a:round/>
                      <a:headEnd type="none" w="med" len="med"/>
                      <a:tailEnd type="none" w="med" len="med"/>
                    </a:lnT>
                    <a:lnB w="12700" cap="flat" cmpd="sng" algn="ctr">
                      <a:solidFill>
                        <a:srgbClr val="704A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64</a:t>
                      </a:r>
                    </a:p>
                  </a:txBody>
                  <a:tcPr marL="4369" marR="4369" marT="4369" marB="0" anchor="b">
                    <a:lnL>
                      <a:noFill/>
                    </a:lnL>
                    <a:lnR w="12700" cap="flat" cmpd="sng" algn="ctr">
                      <a:solidFill>
                        <a:srgbClr val="804A0F"/>
                      </a:solidFill>
                      <a:prstDash val="solid"/>
                      <a:round/>
                      <a:headEnd type="none" w="med" len="med"/>
                      <a:tailEnd type="none" w="med" len="med"/>
                    </a:lnR>
                    <a:lnT>
                      <a:noFill/>
                    </a:lnT>
                    <a:lnB>
                      <a:noFill/>
                    </a:lnB>
                  </a:tcPr>
                </a:tc>
                <a:tc>
                  <a:txBody>
                    <a:bodyPr/>
                    <a:lstStyle/>
                    <a:p>
                      <a:pPr algn="l" fontAlgn="b"/>
                      <a:r>
                        <a:rPr lang="en-US" sz="800" b="0" i="0" u="sng" strike="noStrike" dirty="0" err="1">
                          <a:solidFill>
                            <a:srgbClr val="0000FF"/>
                          </a:solidFill>
                          <a:latin typeface="Calibri"/>
                          <a:hlinkClick r:id="rId51" tooltip="Webroot"/>
                        </a:rPr>
                        <a:t>Webroot</a:t>
                      </a:r>
                      <a:r>
                        <a:rPr lang="en-US" sz="800" b="0" i="0" u="sng" strike="noStrike" dirty="0">
                          <a:solidFill>
                            <a:srgbClr val="0000FF"/>
                          </a:solidFill>
                          <a:latin typeface="Calibri"/>
                          <a:hlinkClick r:id="rId51" tooltip="Webroot"/>
                        </a:rPr>
                        <a:t> </a:t>
                      </a:r>
                      <a:r>
                        <a:rPr lang="en-US" sz="800" b="0" i="0" u="sng" strike="noStrike" dirty="0" err="1">
                          <a:solidFill>
                            <a:srgbClr val="0000FF"/>
                          </a:solidFill>
                          <a:latin typeface="Calibri"/>
                          <a:hlinkClick r:id="rId51" tooltip="Webroot"/>
                        </a:rPr>
                        <a:t>SecureAnywhere</a:t>
                      </a:r>
                      <a:r>
                        <a:rPr lang="en-US" sz="800" b="0" i="0" u="sng" strike="noStrike" dirty="0">
                          <a:solidFill>
                            <a:srgbClr val="0000FF"/>
                          </a:solidFill>
                          <a:latin typeface="Calibri"/>
                          <a:hlinkClick r:id="rId51" tooltip="Webroot"/>
                        </a:rPr>
                        <a:t> Antivirus</a:t>
                      </a:r>
                      <a:endParaRPr lang="en-US" sz="800" b="0" i="0" u="sng" strike="noStrike" dirty="0">
                        <a:solidFill>
                          <a:srgbClr val="0000FF"/>
                        </a:solidFill>
                        <a:latin typeface="Calibri"/>
                      </a:endParaRPr>
                    </a:p>
                  </a:txBody>
                  <a:tcPr marL="4369" marR="4369" marT="4369" marB="0" anchor="b">
                    <a:lnL w="12700" cap="flat" cmpd="sng" algn="ctr">
                      <a:solidFill>
                        <a:srgbClr val="804A0F"/>
                      </a:solidFill>
                      <a:prstDash val="solid"/>
                      <a:round/>
                      <a:headEnd type="none" w="med" len="med"/>
                      <a:tailEnd type="none" w="med" len="med"/>
                    </a:lnL>
                    <a:lnR w="12700" cap="flat" cmpd="sng" algn="ctr">
                      <a:solidFill>
                        <a:srgbClr val="804A0F"/>
                      </a:solidFill>
                      <a:prstDash val="solid"/>
                      <a:round/>
                      <a:headEnd type="none" w="med" len="med"/>
                      <a:tailEnd type="none" w="med" len="med"/>
                    </a:lnR>
                    <a:lnT w="12700" cap="flat" cmpd="sng" algn="ctr">
                      <a:solidFill>
                        <a:srgbClr val="70490F"/>
                      </a:solidFill>
                      <a:prstDash val="solid"/>
                      <a:round/>
                      <a:headEnd type="none" w="med" len="med"/>
                      <a:tailEnd type="none" w="med" len="med"/>
                    </a:lnT>
                    <a:lnB w="12700" cap="flat" cmpd="sng" algn="ctr">
                      <a:solidFill>
                        <a:srgbClr val="804A0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808080"/>
                          </a:solidFill>
                          <a:latin typeface="Calibri"/>
                        </a:rPr>
                        <a:t>N/A</a:t>
                      </a:r>
                    </a:p>
                  </a:txBody>
                  <a:tcPr marL="4369" marR="4369" marT="4369" marB="0" anchor="ctr">
                    <a:lnL w="12700" cap="flat" cmpd="sng" algn="ctr">
                      <a:solidFill>
                        <a:srgbClr val="804A0F"/>
                      </a:solidFill>
                      <a:prstDash val="solid"/>
                      <a:round/>
                      <a:headEnd type="none" w="med" len="med"/>
                      <a:tailEnd type="none" w="med" len="med"/>
                    </a:lnL>
                    <a:lnR w="12700" cap="flat" cmpd="sng" algn="ctr">
                      <a:solidFill>
                        <a:srgbClr val="804B0F"/>
                      </a:solidFill>
                      <a:prstDash val="solid"/>
                      <a:round/>
                      <a:headEnd type="none" w="med" len="med"/>
                      <a:tailEnd type="none" w="med" len="med"/>
                    </a:lnR>
                    <a:lnT w="12700" cap="flat" cmpd="sng" algn="ctr">
                      <a:solidFill>
                        <a:srgbClr val="704A0F"/>
                      </a:solidFill>
                      <a:prstDash val="solid"/>
                      <a:round/>
                      <a:headEnd type="none" w="med" len="med"/>
                      <a:tailEnd type="none" w="med" len="med"/>
                    </a:lnT>
                    <a:lnB w="12700" cap="flat" cmpd="sng" algn="ctr">
                      <a:solidFill>
                        <a:srgbClr val="804B0F"/>
                      </a:solidFill>
                      <a:prstDash val="solid"/>
                      <a:round/>
                      <a:headEnd type="none" w="med" len="med"/>
                      <a:tailEnd type="none" w="med" len="med"/>
                    </a:lnB>
                    <a:solidFill>
                      <a:srgbClr val="ECECEC"/>
                    </a:solidFill>
                  </a:tcPr>
                </a:tc>
              </a:tr>
              <a:tr h="126919">
                <a:tc>
                  <a:txBody>
                    <a:bodyPr/>
                    <a:lstStyle/>
                    <a:p>
                      <a:pPr algn="r" fontAlgn="b"/>
                      <a:r>
                        <a:rPr lang="el-GR" sz="800" b="0" i="0" u="none" strike="noStrike">
                          <a:solidFill>
                            <a:srgbClr val="000000"/>
                          </a:solidFill>
                          <a:latin typeface="Calibri"/>
                        </a:rPr>
                        <a:t>65</a:t>
                      </a:r>
                    </a:p>
                  </a:txBody>
                  <a:tcPr marL="4369" marR="4369" marT="4369" marB="0" anchor="b">
                    <a:lnL>
                      <a:noFill/>
                    </a:lnL>
                    <a:lnR w="12700" cap="flat" cmpd="sng" algn="ctr">
                      <a:solidFill>
                        <a:srgbClr val="904B0F"/>
                      </a:solidFill>
                      <a:prstDash val="solid"/>
                      <a:round/>
                      <a:headEnd type="none" w="med" len="med"/>
                      <a:tailEnd type="none" w="med" len="med"/>
                    </a:lnR>
                    <a:lnT>
                      <a:noFill/>
                    </a:lnT>
                    <a:lnB>
                      <a:noFill/>
                    </a:lnB>
                  </a:tcPr>
                </a:tc>
                <a:tc>
                  <a:txBody>
                    <a:bodyPr/>
                    <a:lstStyle/>
                    <a:p>
                      <a:pPr algn="l" fontAlgn="b"/>
                      <a:r>
                        <a:rPr lang="en-US" sz="800" b="0" i="0" u="sng" strike="noStrike" dirty="0">
                          <a:solidFill>
                            <a:srgbClr val="0000FF"/>
                          </a:solidFill>
                          <a:latin typeface="Calibri"/>
                          <a:hlinkClick r:id="rId52" tooltip="Windows Live OneCare"/>
                        </a:rPr>
                        <a:t>Windows Live OneCare</a:t>
                      </a:r>
                      <a:endParaRPr lang="en-US" sz="800" b="0" i="0" u="sng" strike="noStrike" dirty="0">
                        <a:solidFill>
                          <a:srgbClr val="0000FF"/>
                        </a:solidFill>
                        <a:latin typeface="Calibri"/>
                      </a:endParaRPr>
                    </a:p>
                  </a:txBody>
                  <a:tcPr marL="4369" marR="4369" marT="4369" marB="0" anchor="b">
                    <a:lnL w="12700" cap="flat" cmpd="sng" algn="ctr">
                      <a:solidFill>
                        <a:srgbClr val="904B0F"/>
                      </a:solidFill>
                      <a:prstDash val="solid"/>
                      <a:round/>
                      <a:headEnd type="none" w="med" len="med"/>
                      <a:tailEnd type="none" w="med" len="med"/>
                    </a:lnL>
                    <a:lnR w="12700" cap="flat" cmpd="sng" algn="ctr">
                      <a:solidFill>
                        <a:srgbClr val="904B0F"/>
                      </a:solidFill>
                      <a:prstDash val="solid"/>
                      <a:round/>
                      <a:headEnd type="none" w="med" len="med"/>
                      <a:tailEnd type="none" w="med" len="med"/>
                    </a:lnR>
                    <a:lnT w="12700" cap="flat" cmpd="sng" algn="ctr">
                      <a:solidFill>
                        <a:srgbClr val="804A0F"/>
                      </a:solidFill>
                      <a:prstDash val="solid"/>
                      <a:round/>
                      <a:headEnd type="none" w="med" len="med"/>
                      <a:tailEnd type="none" w="med" len="med"/>
                    </a:lnT>
                    <a:lnB w="12700" cap="flat" cmpd="sng" algn="ctr">
                      <a:solidFill>
                        <a:srgbClr val="904B0F"/>
                      </a:solidFill>
                      <a:prstDash val="solid"/>
                      <a:round/>
                      <a:headEnd type="none" w="med" len="med"/>
                      <a:tailEnd type="none" w="med" len="med"/>
                    </a:lnB>
                    <a:solidFill>
                      <a:srgbClr val="F9F9F9"/>
                    </a:solidFill>
                  </a:tcPr>
                </a:tc>
                <a:tc>
                  <a:txBody>
                    <a:bodyPr/>
                    <a:lstStyle/>
                    <a:p>
                      <a:pPr algn="ctr" fontAlgn="ctr"/>
                      <a:r>
                        <a:rPr lang="en-US" sz="800" b="0" i="0" u="none" strike="noStrike" dirty="0">
                          <a:solidFill>
                            <a:srgbClr val="808080"/>
                          </a:solidFill>
                          <a:latin typeface="Calibri"/>
                        </a:rPr>
                        <a:t>N/A</a:t>
                      </a:r>
                    </a:p>
                  </a:txBody>
                  <a:tcPr marL="4369" marR="4369" marT="4369" marB="0" anchor="ctr">
                    <a:lnL w="12700" cap="flat" cmpd="sng" algn="ctr">
                      <a:solidFill>
                        <a:srgbClr val="904B0F"/>
                      </a:solidFill>
                      <a:prstDash val="solid"/>
                      <a:round/>
                      <a:headEnd type="none" w="med" len="med"/>
                      <a:tailEnd type="none" w="med" len="med"/>
                    </a:lnL>
                    <a:lnR w="12700" cap="flat" cmpd="sng" algn="ctr">
                      <a:solidFill>
                        <a:srgbClr val="904C0F"/>
                      </a:solidFill>
                      <a:prstDash val="solid"/>
                      <a:round/>
                      <a:headEnd type="none" w="med" len="med"/>
                      <a:tailEnd type="none" w="med" len="med"/>
                    </a:lnR>
                    <a:lnT w="12700" cap="flat" cmpd="sng" algn="ctr">
                      <a:solidFill>
                        <a:srgbClr val="804B0F"/>
                      </a:solidFill>
                      <a:prstDash val="solid"/>
                      <a:round/>
                      <a:headEnd type="none" w="med" len="med"/>
                      <a:tailEnd type="none" w="med" len="med"/>
                    </a:lnT>
                    <a:lnB w="12700" cap="flat" cmpd="sng" algn="ctr">
                      <a:solidFill>
                        <a:srgbClr val="904C0F"/>
                      </a:solidFill>
                      <a:prstDash val="solid"/>
                      <a:round/>
                      <a:headEnd type="none" w="med" len="med"/>
                      <a:tailEnd type="none" w="med" len="med"/>
                    </a:lnB>
                    <a:solidFill>
                      <a:srgbClr val="ECECEC"/>
                    </a:solid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Τρόποι προστασίας από τους ιούς</a:t>
            </a:r>
            <a:br>
              <a:rPr lang="el-GR" dirty="0"/>
            </a:br>
            <a:r>
              <a:rPr lang="el-GR" dirty="0" smtClean="0"/>
              <a:t>(3 </a:t>
            </a:r>
            <a:r>
              <a:rPr lang="el-GR" dirty="0"/>
              <a:t>από 9</a:t>
            </a:r>
            <a:r>
              <a:rPr lang="el-GR" dirty="0" smtClean="0"/>
              <a:t>)</a:t>
            </a:r>
            <a:endParaRPr lang="el-GR" dirty="0"/>
          </a:p>
        </p:txBody>
      </p:sp>
      <p:pic>
        <p:nvPicPr>
          <p:cNvPr id="8" name="Picture 7" descr="Εικόνα από την επιφάνεια εργασίας του Eset (nod32).&#10;"/>
          <p:cNvPicPr>
            <a:picLocks noChangeAspect="1" noChangeArrowheads="1"/>
          </p:cNvPicPr>
          <p:nvPr/>
        </p:nvPicPr>
        <p:blipFill>
          <a:blip r:embed="rId4" cstate="print"/>
          <a:srcRect/>
          <a:stretch>
            <a:fillRect/>
          </a:stretch>
        </p:blipFill>
        <p:spPr bwMode="auto">
          <a:xfrm>
            <a:off x="1331640" y="1446199"/>
            <a:ext cx="6342906" cy="4935129"/>
          </a:xfrm>
          <a:prstGeom prst="rect">
            <a:avLst/>
          </a:prstGeom>
          <a:noFill/>
          <a:ln w="9525">
            <a:noFill/>
            <a:miter lim="800000"/>
            <a:headEnd/>
            <a:tailEnd/>
          </a:ln>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Τρόποι προστασίας από τους ιούς</a:t>
            </a:r>
            <a:br>
              <a:rPr lang="el-GR" sz="4000" dirty="0"/>
            </a:br>
            <a:r>
              <a:rPr lang="el-GR" sz="4000" dirty="0" smtClean="0"/>
              <a:t>(4 </a:t>
            </a:r>
            <a:r>
              <a:rPr lang="el-GR" sz="4000" dirty="0"/>
              <a:t>από </a:t>
            </a:r>
            <a:r>
              <a:rPr lang="el-GR" sz="4000" dirty="0" smtClean="0"/>
              <a:t>9)</a:t>
            </a:r>
            <a:endParaRPr lang="el-GR" sz="4000" dirty="0"/>
          </a:p>
        </p:txBody>
      </p:sp>
      <p:pic>
        <p:nvPicPr>
          <p:cNvPr id="8" name="Picture 2" descr="Εικόνα από την επιφάνεια εργασίας του Norton."/>
          <p:cNvPicPr>
            <a:picLocks noChangeAspect="1" noChangeArrowheads="1"/>
          </p:cNvPicPr>
          <p:nvPr/>
        </p:nvPicPr>
        <p:blipFill>
          <a:blip r:embed="rId4" cstate="print"/>
          <a:srcRect/>
          <a:stretch>
            <a:fillRect/>
          </a:stretch>
        </p:blipFill>
        <p:spPr bwMode="auto">
          <a:xfrm>
            <a:off x="1060473" y="1340768"/>
            <a:ext cx="7183935" cy="5112568"/>
          </a:xfrm>
          <a:prstGeom prst="rect">
            <a:avLst/>
          </a:prstGeom>
          <a:noFill/>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Τρόποι προστασίας από τους ιούς</a:t>
            </a:r>
            <a:br>
              <a:rPr lang="el-GR" dirty="0"/>
            </a:br>
            <a:r>
              <a:rPr lang="el-GR" dirty="0" smtClean="0"/>
              <a:t>(5 </a:t>
            </a:r>
            <a:r>
              <a:rPr lang="el-GR" dirty="0"/>
              <a:t>από </a:t>
            </a:r>
            <a:r>
              <a:rPr lang="el-GR" dirty="0" smtClean="0"/>
              <a:t>9)</a:t>
            </a:r>
            <a:endParaRPr lang="el-GR" dirty="0"/>
          </a:p>
        </p:txBody>
      </p:sp>
      <p:pic>
        <p:nvPicPr>
          <p:cNvPr id="7" name="Picture 4" descr="Εικόνα από την επιφάνεια εργασίας του AVG Antivirus."/>
          <p:cNvPicPr>
            <a:picLocks noChangeAspect="1" noChangeArrowheads="1"/>
          </p:cNvPicPr>
          <p:nvPr/>
        </p:nvPicPr>
        <p:blipFill>
          <a:blip r:embed="rId4" cstate="print"/>
          <a:srcRect/>
          <a:stretch>
            <a:fillRect/>
          </a:stretch>
        </p:blipFill>
        <p:spPr bwMode="auto">
          <a:xfrm>
            <a:off x="1619672" y="1301722"/>
            <a:ext cx="6091436" cy="5151614"/>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044451"/>
          </a:xfrm>
        </p:spPr>
        <p:txBody>
          <a:bodyPr>
            <a:normAutofit fontScale="90000"/>
          </a:bodyPr>
          <a:lstStyle/>
          <a:p>
            <a:r>
              <a:rPr lang="el-GR" dirty="0"/>
              <a:t>Τρόποι προστασίας από τους ιούς</a:t>
            </a:r>
            <a:br>
              <a:rPr lang="el-GR" dirty="0"/>
            </a:br>
            <a:r>
              <a:rPr lang="el-GR" dirty="0" smtClean="0"/>
              <a:t>(6 </a:t>
            </a:r>
            <a:r>
              <a:rPr lang="el-GR" dirty="0"/>
              <a:t>από </a:t>
            </a:r>
            <a:r>
              <a:rPr lang="el-GR" dirty="0" smtClean="0"/>
              <a:t>9)</a:t>
            </a:r>
            <a:endParaRPr lang="el-GR" dirty="0"/>
          </a:p>
        </p:txBody>
      </p:sp>
      <p:graphicFrame>
        <p:nvGraphicFramePr>
          <p:cNvPr id="10" name="32 - Πίνακας" descr="Πίνακας με λίστα κατάταξης και τιμών από τα πιο γνωστά antivirus."/>
          <p:cNvGraphicFramePr>
            <a:graphicFrameLocks noGrp="1"/>
          </p:cNvGraphicFramePr>
          <p:nvPr>
            <p:custDataLst>
              <p:tags r:id="rId2"/>
            </p:custDataLst>
            <p:extLst>
              <p:ext uri="{D42A27DB-BD31-4B8C-83A1-F6EECF244321}">
                <p14:modId xmlns:p14="http://schemas.microsoft.com/office/powerpoint/2010/main" val="3713729249"/>
              </p:ext>
            </p:extLst>
          </p:nvPr>
        </p:nvGraphicFramePr>
        <p:xfrm>
          <a:off x="179515" y="2135743"/>
          <a:ext cx="8712970" cy="2157353"/>
        </p:xfrm>
        <a:graphic>
          <a:graphicData uri="http://schemas.openxmlformats.org/drawingml/2006/table">
            <a:tbl>
              <a:tblPr firstRow="1"/>
              <a:tblGrid>
                <a:gridCol w="468439"/>
                <a:gridCol w="983721"/>
                <a:gridCol w="726081"/>
                <a:gridCol w="726081"/>
                <a:gridCol w="726081"/>
                <a:gridCol w="726081"/>
                <a:gridCol w="726081"/>
                <a:gridCol w="726081"/>
                <a:gridCol w="726081"/>
                <a:gridCol w="726081"/>
                <a:gridCol w="726081"/>
                <a:gridCol w="726081"/>
              </a:tblGrid>
              <a:tr h="287961">
                <a:tc>
                  <a:txBody>
                    <a:bodyPr/>
                    <a:lstStyle/>
                    <a:p>
                      <a:pPr algn="l" fontAlgn="ctr"/>
                      <a:r>
                        <a:rPr lang="en-US" sz="1100" dirty="0"/>
                        <a:t>Rank</a:t>
                      </a:r>
                    </a:p>
                  </a:txBody>
                  <a:tcPr marL="73664" marR="0" marT="0" marB="0" anchor="ctr">
                    <a:lnL>
                      <a:noFill/>
                    </a:lnL>
                    <a:lnR>
                      <a:noFill/>
                    </a:lnR>
                    <a:lnT>
                      <a:noFill/>
                    </a:lnT>
                    <a:lnB>
                      <a:noFill/>
                    </a:lnB>
                    <a:solidFill>
                      <a:srgbClr val="666666"/>
                    </a:solidFill>
                  </a:tcPr>
                </a:tc>
                <a:tc>
                  <a:txBody>
                    <a:bodyPr/>
                    <a:lstStyle/>
                    <a:p>
                      <a:pPr algn="ctr"/>
                      <a:r>
                        <a:rPr lang="el-GR" sz="1100"/>
                        <a:t>#1</a:t>
                      </a:r>
                    </a:p>
                  </a:txBody>
                  <a:tcPr marL="0" marR="0" marT="0" marB="0" anchor="ctr">
                    <a:lnL>
                      <a:noFill/>
                    </a:lnL>
                    <a:lnR>
                      <a:noFill/>
                    </a:lnR>
                    <a:lnT>
                      <a:noFill/>
                    </a:lnT>
                    <a:lnB>
                      <a:noFill/>
                    </a:lnB>
                    <a:solidFill>
                      <a:srgbClr val="666666"/>
                    </a:solidFill>
                  </a:tcPr>
                </a:tc>
                <a:tc>
                  <a:txBody>
                    <a:bodyPr/>
                    <a:lstStyle/>
                    <a:p>
                      <a:pPr algn="ctr"/>
                      <a:r>
                        <a:rPr lang="el-GR" sz="1100"/>
                        <a:t>#2</a:t>
                      </a:r>
                    </a:p>
                  </a:txBody>
                  <a:tcPr marL="0" marR="0" marT="0" marB="0" anchor="ctr">
                    <a:lnL>
                      <a:noFill/>
                    </a:lnL>
                    <a:lnR>
                      <a:noFill/>
                    </a:lnR>
                    <a:lnT>
                      <a:noFill/>
                    </a:lnT>
                    <a:lnB>
                      <a:noFill/>
                    </a:lnB>
                    <a:solidFill>
                      <a:srgbClr val="666666"/>
                    </a:solidFill>
                  </a:tcPr>
                </a:tc>
                <a:tc>
                  <a:txBody>
                    <a:bodyPr/>
                    <a:lstStyle/>
                    <a:p>
                      <a:pPr algn="ctr"/>
                      <a:r>
                        <a:rPr lang="el-GR" sz="1100" dirty="0"/>
                        <a:t>#3</a:t>
                      </a:r>
                    </a:p>
                  </a:txBody>
                  <a:tcPr marL="0" marR="0" marT="0" marB="0" anchor="ctr">
                    <a:lnL>
                      <a:noFill/>
                    </a:lnL>
                    <a:lnR>
                      <a:noFill/>
                    </a:lnR>
                    <a:lnT>
                      <a:noFill/>
                    </a:lnT>
                    <a:lnB>
                      <a:noFill/>
                    </a:lnB>
                    <a:solidFill>
                      <a:srgbClr val="666666"/>
                    </a:solidFill>
                  </a:tcPr>
                </a:tc>
                <a:tc>
                  <a:txBody>
                    <a:bodyPr/>
                    <a:lstStyle/>
                    <a:p>
                      <a:pPr algn="ctr"/>
                      <a:r>
                        <a:rPr lang="el-GR" sz="1100" dirty="0"/>
                        <a:t>#4</a:t>
                      </a:r>
                    </a:p>
                  </a:txBody>
                  <a:tcPr marL="0" marR="0" marT="0" marB="0" anchor="ctr">
                    <a:lnL>
                      <a:noFill/>
                    </a:lnL>
                    <a:lnR>
                      <a:noFill/>
                    </a:lnR>
                    <a:lnT>
                      <a:noFill/>
                    </a:lnT>
                    <a:lnB>
                      <a:noFill/>
                    </a:lnB>
                    <a:solidFill>
                      <a:srgbClr val="666666"/>
                    </a:solidFill>
                  </a:tcPr>
                </a:tc>
                <a:tc>
                  <a:txBody>
                    <a:bodyPr/>
                    <a:lstStyle/>
                    <a:p>
                      <a:pPr algn="ctr"/>
                      <a:r>
                        <a:rPr lang="el-GR" sz="1100"/>
                        <a:t>#5</a:t>
                      </a:r>
                    </a:p>
                  </a:txBody>
                  <a:tcPr marL="0" marR="0" marT="0" marB="0" anchor="ctr">
                    <a:lnL>
                      <a:noFill/>
                    </a:lnL>
                    <a:lnR>
                      <a:noFill/>
                    </a:lnR>
                    <a:lnT>
                      <a:noFill/>
                    </a:lnT>
                    <a:lnB>
                      <a:noFill/>
                    </a:lnB>
                    <a:solidFill>
                      <a:srgbClr val="666666"/>
                    </a:solidFill>
                  </a:tcPr>
                </a:tc>
                <a:tc>
                  <a:txBody>
                    <a:bodyPr/>
                    <a:lstStyle/>
                    <a:p>
                      <a:pPr algn="ctr"/>
                      <a:r>
                        <a:rPr lang="el-GR" sz="1100"/>
                        <a:t>#6</a:t>
                      </a:r>
                    </a:p>
                  </a:txBody>
                  <a:tcPr marL="0" marR="0" marT="0" marB="0" anchor="ctr">
                    <a:lnL>
                      <a:noFill/>
                    </a:lnL>
                    <a:lnR>
                      <a:noFill/>
                    </a:lnR>
                    <a:lnT>
                      <a:noFill/>
                    </a:lnT>
                    <a:lnB>
                      <a:noFill/>
                    </a:lnB>
                    <a:solidFill>
                      <a:srgbClr val="666666"/>
                    </a:solidFill>
                  </a:tcPr>
                </a:tc>
                <a:tc>
                  <a:txBody>
                    <a:bodyPr/>
                    <a:lstStyle/>
                    <a:p>
                      <a:pPr algn="ctr"/>
                      <a:r>
                        <a:rPr lang="el-GR" sz="1100"/>
                        <a:t>#7</a:t>
                      </a:r>
                    </a:p>
                  </a:txBody>
                  <a:tcPr marL="0" marR="0" marT="0" marB="0" anchor="ctr">
                    <a:lnL>
                      <a:noFill/>
                    </a:lnL>
                    <a:lnR>
                      <a:noFill/>
                    </a:lnR>
                    <a:lnT>
                      <a:noFill/>
                    </a:lnT>
                    <a:lnB>
                      <a:noFill/>
                    </a:lnB>
                    <a:solidFill>
                      <a:srgbClr val="666666"/>
                    </a:solidFill>
                  </a:tcPr>
                </a:tc>
                <a:tc>
                  <a:txBody>
                    <a:bodyPr/>
                    <a:lstStyle/>
                    <a:p>
                      <a:pPr algn="ctr"/>
                      <a:r>
                        <a:rPr lang="el-GR" sz="1100"/>
                        <a:t>#8</a:t>
                      </a:r>
                    </a:p>
                  </a:txBody>
                  <a:tcPr marL="0" marR="0" marT="0" marB="0" anchor="ctr">
                    <a:lnL>
                      <a:noFill/>
                    </a:lnL>
                    <a:lnR>
                      <a:noFill/>
                    </a:lnR>
                    <a:lnT>
                      <a:noFill/>
                    </a:lnT>
                    <a:lnB>
                      <a:noFill/>
                    </a:lnB>
                    <a:solidFill>
                      <a:srgbClr val="666666"/>
                    </a:solidFill>
                  </a:tcPr>
                </a:tc>
                <a:tc>
                  <a:txBody>
                    <a:bodyPr/>
                    <a:lstStyle/>
                    <a:p>
                      <a:pPr algn="ctr"/>
                      <a:r>
                        <a:rPr lang="el-GR" sz="1100"/>
                        <a:t>#9</a:t>
                      </a:r>
                    </a:p>
                  </a:txBody>
                  <a:tcPr marL="0" marR="0" marT="0" marB="0" anchor="ctr">
                    <a:lnL>
                      <a:noFill/>
                    </a:lnL>
                    <a:lnR>
                      <a:noFill/>
                    </a:lnR>
                    <a:lnT>
                      <a:noFill/>
                    </a:lnT>
                    <a:lnB>
                      <a:noFill/>
                    </a:lnB>
                    <a:solidFill>
                      <a:srgbClr val="666666"/>
                    </a:solidFill>
                  </a:tcPr>
                </a:tc>
                <a:tc>
                  <a:txBody>
                    <a:bodyPr/>
                    <a:lstStyle/>
                    <a:p>
                      <a:pPr algn="ctr"/>
                      <a:r>
                        <a:rPr lang="el-GR" sz="1100"/>
                        <a:t>#10</a:t>
                      </a:r>
                    </a:p>
                  </a:txBody>
                  <a:tcPr marL="0" marR="0" marT="0" marB="0" anchor="ctr">
                    <a:lnL>
                      <a:noFill/>
                    </a:lnL>
                    <a:lnR>
                      <a:noFill/>
                    </a:lnR>
                    <a:lnT>
                      <a:noFill/>
                    </a:lnT>
                    <a:lnB>
                      <a:noFill/>
                    </a:lnB>
                    <a:solidFill>
                      <a:srgbClr val="666666"/>
                    </a:solidFill>
                  </a:tcPr>
                </a:tc>
                <a:tc>
                  <a:txBody>
                    <a:bodyPr/>
                    <a:lstStyle/>
                    <a:p>
                      <a:endParaRPr lang="el-GR" sz="1100" dirty="0"/>
                    </a:p>
                  </a:txBody>
                  <a:tcPr marL="0" marR="0" marT="0" marB="0" anchor="ctr">
                    <a:lnL>
                      <a:noFill/>
                    </a:lnL>
                    <a:lnR>
                      <a:noFill/>
                    </a:lnR>
                    <a:lnT>
                      <a:noFill/>
                    </a:lnT>
                    <a:lnB>
                      <a:noFill/>
                    </a:lnB>
                    <a:solidFill>
                      <a:srgbClr val="666666"/>
                    </a:solidFill>
                  </a:tcPr>
                </a:tc>
              </a:tr>
              <a:tr h="975513">
                <a:tc>
                  <a:txBody>
                    <a:bodyPr/>
                    <a:lstStyle/>
                    <a:p>
                      <a:pPr algn="l" fontAlgn="ctr"/>
                      <a:endParaRPr lang="en-US" sz="1100" dirty="0"/>
                    </a:p>
                  </a:txBody>
                  <a:tcPr marL="0"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5"/>
                        </a:rPr>
                        <a:t>Bitdefender Antivirus Plus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6"/>
                        </a:rPr>
                        <a:t>Kaspersky Anti-Virus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7"/>
                        </a:rPr>
                        <a:t>Panda Antivirus Pro</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8"/>
                        </a:rPr>
                        <a:t>F-Secure Anti-Virus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9"/>
                        </a:rPr>
                        <a:t>AVG Anti-Virus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err="1">
                          <a:solidFill>
                            <a:srgbClr val="2A80EA"/>
                          </a:solidFill>
                          <a:hlinkClick r:id="rId10"/>
                        </a:rPr>
                        <a:t>Avast</a:t>
                      </a:r>
                      <a:r>
                        <a:rPr lang="en-US" sz="1100" u="sng" dirty="0">
                          <a:solidFill>
                            <a:srgbClr val="2A80EA"/>
                          </a:solidFill>
                          <a:hlinkClick r:id="rId10"/>
                        </a:rPr>
                        <a:t>! Pro Antivirus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11"/>
                        </a:rPr>
                        <a:t>G Data </a:t>
                      </a:r>
                      <a:r>
                        <a:rPr lang="en-US" sz="1100" u="sng" dirty="0" err="1">
                          <a:solidFill>
                            <a:srgbClr val="2A80EA"/>
                          </a:solidFill>
                          <a:hlinkClick r:id="rId11"/>
                        </a:rPr>
                        <a:t>AntiVirus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err="1">
                          <a:solidFill>
                            <a:srgbClr val="2A80EA"/>
                          </a:solidFill>
                          <a:hlinkClick r:id="rId12"/>
                        </a:rPr>
                        <a:t>BullGuard</a:t>
                      </a:r>
                      <a:r>
                        <a:rPr lang="en-US" sz="1100" u="sng" dirty="0">
                          <a:solidFill>
                            <a:srgbClr val="2A80EA"/>
                          </a:solidFill>
                          <a:hlinkClick r:id="rId12"/>
                        </a:rPr>
                        <a:t> Antivirus</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err="1">
                          <a:solidFill>
                            <a:srgbClr val="2A80EA"/>
                          </a:solidFill>
                          <a:hlinkClick r:id="rId13"/>
                        </a:rPr>
                        <a:t>Avira</a:t>
                      </a:r>
                      <a:r>
                        <a:rPr lang="en-US" sz="1100" u="sng" dirty="0">
                          <a:solidFill>
                            <a:srgbClr val="2A80EA"/>
                          </a:solidFill>
                          <a:hlinkClick r:id="rId13"/>
                        </a:rPr>
                        <a:t> </a:t>
                      </a:r>
                      <a:r>
                        <a:rPr lang="en-US" sz="1100" u="sng" dirty="0" err="1">
                          <a:solidFill>
                            <a:srgbClr val="2A80EA"/>
                          </a:solidFill>
                          <a:hlinkClick r:id="rId13"/>
                        </a:rPr>
                        <a:t>AntiVir</a:t>
                      </a:r>
                      <a:r>
                        <a:rPr lang="en-US" sz="1100" u="sng" dirty="0">
                          <a:solidFill>
                            <a:srgbClr val="2A80EA"/>
                          </a:solidFill>
                          <a:hlinkClick r:id="rId13"/>
                        </a:rPr>
                        <a:t> Premium</a:t>
                      </a:r>
                      <a:endParaRPr lang="en-US" sz="1100" dirty="0"/>
                    </a:p>
                  </a:txBody>
                  <a:tcPr marL="22666" marR="22666" marT="56665" marB="56665">
                    <a:lnL>
                      <a:noFill/>
                    </a:lnL>
                    <a:lnR>
                      <a:noFill/>
                    </a:lnR>
                    <a:lnT>
                      <a:noFill/>
                    </a:lnT>
                    <a:lnB>
                      <a:noFill/>
                    </a:lnB>
                    <a:solidFill>
                      <a:srgbClr val="FFFFFF"/>
                    </a:solidFill>
                  </a:tcPr>
                </a:tc>
                <a:tc>
                  <a:txBody>
                    <a:bodyPr/>
                    <a:lstStyle/>
                    <a:p>
                      <a:pPr algn="ctr" fontAlgn="t"/>
                      <a:r>
                        <a:rPr lang="en-US" sz="1100" u="sng" dirty="0">
                          <a:solidFill>
                            <a:srgbClr val="2A80EA"/>
                          </a:solidFill>
                          <a:hlinkClick r:id="rId14"/>
                        </a:rPr>
                        <a:t>ESET NOD32 Antivirus</a:t>
                      </a:r>
                      <a:endParaRPr lang="en-US" sz="1100" dirty="0"/>
                    </a:p>
                  </a:txBody>
                  <a:tcPr marL="22666" marR="22666" marT="56665" marB="56665">
                    <a:lnL>
                      <a:noFill/>
                    </a:lnL>
                    <a:lnR>
                      <a:noFill/>
                    </a:lnR>
                    <a:lnT>
                      <a:noFill/>
                    </a:lnT>
                    <a:lnB>
                      <a:noFill/>
                    </a:lnB>
                    <a:solidFill>
                      <a:srgbClr val="FFFFFF"/>
                    </a:solidFill>
                  </a:tcPr>
                </a:tc>
                <a:tc>
                  <a:txBody>
                    <a:bodyPr/>
                    <a:lstStyle/>
                    <a:p>
                      <a:endParaRPr lang="el-GR" sz="1100" dirty="0"/>
                    </a:p>
                  </a:txBody>
                  <a:tcPr marL="22666" marR="22666" marT="56665" marB="56665">
                    <a:lnL>
                      <a:noFill/>
                    </a:lnL>
                    <a:lnR>
                      <a:noFill/>
                    </a:lnR>
                    <a:lnT>
                      <a:noFill/>
                    </a:lnT>
                    <a:lnB>
                      <a:noFill/>
                    </a:lnB>
                    <a:solidFill>
                      <a:srgbClr val="FFFFFF"/>
                    </a:solidFill>
                  </a:tcPr>
                </a:tc>
              </a:tr>
              <a:tr h="893879">
                <a:tc>
                  <a:txBody>
                    <a:bodyPr/>
                    <a:lstStyle/>
                    <a:p>
                      <a:pPr algn="l" fontAlgn="ctr"/>
                      <a:r>
                        <a:rPr lang="en-US" sz="1100" dirty="0"/>
                        <a:t>Lowest Price</a:t>
                      </a:r>
                    </a:p>
                  </a:txBody>
                  <a:tcPr marL="73664" marR="0" marT="8500" marB="8500" anchor="ctr">
                    <a:lnL>
                      <a:noFill/>
                    </a:lnL>
                    <a:lnR>
                      <a:noFill/>
                    </a:lnR>
                    <a:lnT>
                      <a:noFill/>
                    </a:lnT>
                    <a:lnB>
                      <a:noFill/>
                    </a:lnB>
                    <a:solidFill>
                      <a:srgbClr val="FFFFFF"/>
                    </a:solidFill>
                  </a:tcPr>
                </a:tc>
                <a:tc>
                  <a:txBody>
                    <a:bodyPr/>
                    <a:lstStyle/>
                    <a:p>
                      <a:pPr algn="ctr"/>
                      <a:r>
                        <a:rPr lang="el-GR" sz="1100" dirty="0"/>
                        <a:t/>
                      </a:r>
                      <a:br>
                        <a:rPr lang="el-GR" sz="1100" dirty="0"/>
                      </a:br>
                      <a:r>
                        <a:rPr lang="el-GR" sz="1100" dirty="0"/>
                        <a:t>$29.95</a:t>
                      </a:r>
                    </a:p>
                  </a:txBody>
                  <a:tcPr marL="0" marR="0" marT="14288" marB="14288" anchor="ctr">
                    <a:lnL>
                      <a:noFill/>
                    </a:lnL>
                    <a:lnT>
                      <a:noFill/>
                    </a:lnT>
                    <a:lnB w="12700" cmpd="sng">
                      <a:noFill/>
                      <a:prstDash val="solid"/>
                    </a:lnB>
                  </a:tcPr>
                </a:tc>
                <a:tc>
                  <a:txBody>
                    <a:bodyPr/>
                    <a:lstStyle/>
                    <a:p>
                      <a:pPr algn="ctr"/>
                      <a:r>
                        <a:rPr lang="el-GR" sz="1100" u="none" strike="noStrike" dirty="0">
                          <a:solidFill>
                            <a:srgbClr val="2A80EA"/>
                          </a:solidFill>
                          <a:hlinkClick r:id="rId15"/>
                        </a:rPr>
                        <a:t> </a:t>
                      </a:r>
                      <a:r>
                        <a:rPr lang="el-GR" sz="1100" dirty="0"/>
                        <a:t/>
                      </a:r>
                      <a:br>
                        <a:rPr lang="el-GR" sz="1100" dirty="0"/>
                      </a:br>
                      <a:r>
                        <a:rPr lang="el-GR" sz="1100" dirty="0"/>
                        <a:t>$59.95</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16"/>
                        </a:rPr>
                        <a:t> </a:t>
                      </a:r>
                      <a:r>
                        <a:rPr lang="el-GR" sz="1100" dirty="0"/>
                        <a:t/>
                      </a:r>
                      <a:br>
                        <a:rPr lang="el-GR" sz="1100" dirty="0"/>
                      </a:br>
                      <a:r>
                        <a:rPr lang="el-GR" sz="1100" dirty="0"/>
                        <a:t>$39.99</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17"/>
                        </a:rPr>
                        <a:t> </a:t>
                      </a:r>
                      <a:r>
                        <a:rPr lang="el-GR" sz="1100" dirty="0"/>
                        <a:t/>
                      </a:r>
                      <a:br>
                        <a:rPr lang="el-GR" sz="1100" dirty="0"/>
                      </a:br>
                      <a:r>
                        <a:rPr lang="el-GR" sz="1100" dirty="0"/>
                        <a:t>$39.99</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18"/>
                        </a:rPr>
                        <a:t> </a:t>
                      </a:r>
                      <a:r>
                        <a:rPr lang="el-GR" sz="1100" dirty="0"/>
                        <a:t/>
                      </a:r>
                      <a:br>
                        <a:rPr lang="el-GR" sz="1100" dirty="0"/>
                      </a:br>
                      <a:r>
                        <a:rPr lang="el-GR" sz="1100" dirty="0"/>
                        <a:t>$34.99</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19"/>
                        </a:rPr>
                        <a:t> </a:t>
                      </a:r>
                      <a:r>
                        <a:rPr lang="el-GR" sz="1100" dirty="0"/>
                        <a:t/>
                      </a:r>
                      <a:br>
                        <a:rPr lang="el-GR" sz="1100" dirty="0"/>
                      </a:br>
                      <a:r>
                        <a:rPr lang="el-GR" sz="1100" dirty="0"/>
                        <a:t>$39.99</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20"/>
                        </a:rPr>
                        <a:t> </a:t>
                      </a:r>
                      <a:r>
                        <a:rPr lang="el-GR" sz="1100" dirty="0"/>
                        <a:t/>
                      </a:r>
                      <a:br>
                        <a:rPr lang="el-GR" sz="1100" dirty="0"/>
                      </a:br>
                      <a:r>
                        <a:rPr lang="el-GR" sz="1100" dirty="0"/>
                        <a:t>$29.95</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21"/>
                        </a:rPr>
                        <a:t> </a:t>
                      </a:r>
                      <a:r>
                        <a:rPr lang="el-GR" sz="1100" dirty="0"/>
                        <a:t/>
                      </a:r>
                      <a:br>
                        <a:rPr lang="el-GR" sz="1100" dirty="0"/>
                      </a:br>
                      <a:r>
                        <a:rPr lang="el-GR" sz="1100" dirty="0"/>
                        <a:t>$29.95</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22"/>
                        </a:rPr>
                        <a:t> </a:t>
                      </a:r>
                      <a:r>
                        <a:rPr lang="el-GR" sz="1100" dirty="0"/>
                        <a:t/>
                      </a:r>
                      <a:br>
                        <a:rPr lang="el-GR" sz="1100" dirty="0"/>
                      </a:br>
                      <a:r>
                        <a:rPr lang="el-GR" sz="1100" dirty="0"/>
                        <a:t>$23.49</a:t>
                      </a:r>
                    </a:p>
                  </a:txBody>
                  <a:tcPr marL="0" marR="0" marT="14288" marB="14288" anchor="ctr">
                    <a:lnT>
                      <a:noFill/>
                    </a:lnT>
                    <a:lnB w="12700" cmpd="sng">
                      <a:noFill/>
                      <a:prstDash val="solid"/>
                    </a:lnB>
                  </a:tcPr>
                </a:tc>
                <a:tc>
                  <a:txBody>
                    <a:bodyPr/>
                    <a:lstStyle/>
                    <a:p>
                      <a:pPr algn="ctr"/>
                      <a:r>
                        <a:rPr lang="el-GR" sz="1100" u="none" strike="noStrike" dirty="0">
                          <a:solidFill>
                            <a:srgbClr val="2A80EA"/>
                          </a:solidFill>
                          <a:hlinkClick r:id="rId23"/>
                        </a:rPr>
                        <a:t> </a:t>
                      </a:r>
                      <a:r>
                        <a:rPr lang="el-GR" sz="1100" dirty="0"/>
                        <a:t/>
                      </a:r>
                      <a:br>
                        <a:rPr lang="el-GR" sz="1100" dirty="0"/>
                      </a:br>
                      <a:r>
                        <a:rPr lang="el-GR" sz="1100" dirty="0"/>
                        <a:t>$39.99</a:t>
                      </a:r>
                    </a:p>
                  </a:txBody>
                  <a:tcPr marL="0" marR="0" marT="14288" marB="14288" anchor="ctr">
                    <a:lnT>
                      <a:noFill/>
                    </a:lnT>
                    <a:lnB w="12700" cmpd="sng">
                      <a:noFill/>
                      <a:prstDash val="solid"/>
                    </a:lnB>
                  </a:tcPr>
                </a:tc>
                <a:tc>
                  <a:txBody>
                    <a:bodyPr/>
                    <a:lstStyle/>
                    <a:p>
                      <a:endParaRPr lang="el-GR" sz="1100" dirty="0"/>
                    </a:p>
                  </a:txBody>
                  <a:tcPr>
                    <a:lnT>
                      <a:noFill/>
                    </a:lnT>
                    <a:lnB w="12700" cmpd="sng">
                      <a:noFill/>
                      <a:prstDash val="solid"/>
                    </a:lnB>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25" descr="AVG Anti-Virus"/>
          <p:cNvPicPr>
            <a:picLocks noChangeAspect="1" noChangeArrowheads="1"/>
          </p:cNvPicPr>
          <p:nvPr/>
        </p:nvPicPr>
        <p:blipFill>
          <a:blip r:embed="rId24" cstate="print"/>
          <a:srcRect/>
          <a:stretch>
            <a:fillRect/>
          </a:stretch>
        </p:blipFill>
        <p:spPr bwMode="auto">
          <a:xfrm>
            <a:off x="3923928" y="3068960"/>
            <a:ext cx="523875" cy="523875"/>
          </a:xfrm>
          <a:prstGeom prst="rect">
            <a:avLst/>
          </a:prstGeom>
          <a:noFill/>
        </p:spPr>
      </p:pic>
      <p:pic>
        <p:nvPicPr>
          <p:cNvPr id="11" name="Picture 51" descr="Bitdefender Antivirus Plus"/>
          <p:cNvPicPr>
            <a:picLocks noChangeAspect="1" noChangeArrowheads="1"/>
          </p:cNvPicPr>
          <p:nvPr/>
        </p:nvPicPr>
        <p:blipFill>
          <a:blip r:embed="rId25" cstate="print"/>
          <a:srcRect/>
          <a:stretch>
            <a:fillRect/>
          </a:stretch>
        </p:blipFill>
        <p:spPr bwMode="auto">
          <a:xfrm>
            <a:off x="827584" y="3068960"/>
            <a:ext cx="523875" cy="523875"/>
          </a:xfrm>
          <a:prstGeom prst="rect">
            <a:avLst/>
          </a:prstGeom>
          <a:noFill/>
        </p:spPr>
      </p:pic>
      <p:pic>
        <p:nvPicPr>
          <p:cNvPr id="12" name="Picture 52" descr="Kaspersky Anti-Virus"/>
          <p:cNvPicPr>
            <a:picLocks noChangeAspect="1" noChangeArrowheads="1"/>
          </p:cNvPicPr>
          <p:nvPr/>
        </p:nvPicPr>
        <p:blipFill>
          <a:blip r:embed="rId26" cstate="print"/>
          <a:srcRect/>
          <a:stretch>
            <a:fillRect/>
          </a:stretch>
        </p:blipFill>
        <p:spPr bwMode="auto">
          <a:xfrm>
            <a:off x="1691680" y="3140968"/>
            <a:ext cx="523875" cy="523875"/>
          </a:xfrm>
          <a:prstGeom prst="rect">
            <a:avLst/>
          </a:prstGeom>
          <a:noFill/>
        </p:spPr>
      </p:pic>
      <p:pic>
        <p:nvPicPr>
          <p:cNvPr id="13" name="Picture 53" descr="Panda Antivirus Pro"/>
          <p:cNvPicPr>
            <a:picLocks noChangeAspect="1" noChangeArrowheads="1"/>
          </p:cNvPicPr>
          <p:nvPr/>
        </p:nvPicPr>
        <p:blipFill>
          <a:blip r:embed="rId27" cstate="print"/>
          <a:srcRect/>
          <a:stretch>
            <a:fillRect/>
          </a:stretch>
        </p:blipFill>
        <p:spPr bwMode="auto">
          <a:xfrm>
            <a:off x="2483768" y="3068960"/>
            <a:ext cx="523875" cy="523875"/>
          </a:xfrm>
          <a:prstGeom prst="rect">
            <a:avLst/>
          </a:prstGeom>
          <a:noFill/>
        </p:spPr>
      </p:pic>
      <p:pic>
        <p:nvPicPr>
          <p:cNvPr id="14" name="Picture 54" descr="F-Secure Anti-Virus"/>
          <p:cNvPicPr>
            <a:picLocks noChangeAspect="1" noChangeArrowheads="1"/>
          </p:cNvPicPr>
          <p:nvPr/>
        </p:nvPicPr>
        <p:blipFill>
          <a:blip r:embed="rId28" cstate="print"/>
          <a:srcRect/>
          <a:stretch>
            <a:fillRect/>
          </a:stretch>
        </p:blipFill>
        <p:spPr bwMode="auto">
          <a:xfrm>
            <a:off x="3203848" y="3068960"/>
            <a:ext cx="523875" cy="523875"/>
          </a:xfrm>
          <a:prstGeom prst="rect">
            <a:avLst/>
          </a:prstGeom>
          <a:noFill/>
        </p:spPr>
      </p:pic>
      <p:pic>
        <p:nvPicPr>
          <p:cNvPr id="15" name="Picture 55" descr="AVG Anti-Virus"/>
          <p:cNvPicPr>
            <a:picLocks noChangeAspect="1" noChangeArrowheads="1"/>
          </p:cNvPicPr>
          <p:nvPr/>
        </p:nvPicPr>
        <p:blipFill>
          <a:blip r:embed="rId24" cstate="print"/>
          <a:srcRect/>
          <a:stretch>
            <a:fillRect/>
          </a:stretch>
        </p:blipFill>
        <p:spPr bwMode="auto">
          <a:xfrm>
            <a:off x="3923928" y="3068960"/>
            <a:ext cx="523875" cy="523875"/>
          </a:xfrm>
          <a:prstGeom prst="rect">
            <a:avLst/>
          </a:prstGeom>
          <a:noFill/>
        </p:spPr>
      </p:pic>
      <p:pic>
        <p:nvPicPr>
          <p:cNvPr id="16" name="Picture 56" descr="Avast! Pro Antivirus"/>
          <p:cNvPicPr>
            <a:picLocks noChangeAspect="1" noChangeArrowheads="1"/>
          </p:cNvPicPr>
          <p:nvPr/>
        </p:nvPicPr>
        <p:blipFill>
          <a:blip r:embed="rId29" cstate="print"/>
          <a:srcRect/>
          <a:stretch>
            <a:fillRect/>
          </a:stretch>
        </p:blipFill>
        <p:spPr bwMode="auto">
          <a:xfrm>
            <a:off x="4644008" y="3140968"/>
            <a:ext cx="523875" cy="523875"/>
          </a:xfrm>
          <a:prstGeom prst="rect">
            <a:avLst/>
          </a:prstGeom>
          <a:noFill/>
        </p:spPr>
      </p:pic>
      <p:pic>
        <p:nvPicPr>
          <p:cNvPr id="17" name="Picture 57" descr="G Data AntiVirus"/>
          <p:cNvPicPr>
            <a:picLocks noChangeAspect="1" noChangeArrowheads="1"/>
          </p:cNvPicPr>
          <p:nvPr/>
        </p:nvPicPr>
        <p:blipFill>
          <a:blip r:embed="rId30" cstate="print"/>
          <a:srcRect/>
          <a:stretch>
            <a:fillRect/>
          </a:stretch>
        </p:blipFill>
        <p:spPr bwMode="auto">
          <a:xfrm>
            <a:off x="5364088" y="3068960"/>
            <a:ext cx="595883" cy="595883"/>
          </a:xfrm>
          <a:prstGeom prst="rect">
            <a:avLst/>
          </a:prstGeom>
          <a:noFill/>
        </p:spPr>
      </p:pic>
      <p:pic>
        <p:nvPicPr>
          <p:cNvPr id="18" name="Picture 58" descr="BullGuard Antivirus"/>
          <p:cNvPicPr>
            <a:picLocks noChangeAspect="1" noChangeArrowheads="1"/>
          </p:cNvPicPr>
          <p:nvPr/>
        </p:nvPicPr>
        <p:blipFill>
          <a:blip r:embed="rId31" cstate="print"/>
          <a:srcRect/>
          <a:stretch>
            <a:fillRect/>
          </a:stretch>
        </p:blipFill>
        <p:spPr bwMode="auto">
          <a:xfrm>
            <a:off x="6084168" y="3068960"/>
            <a:ext cx="683568" cy="683568"/>
          </a:xfrm>
          <a:prstGeom prst="rect">
            <a:avLst/>
          </a:prstGeom>
          <a:noFill/>
        </p:spPr>
      </p:pic>
      <p:pic>
        <p:nvPicPr>
          <p:cNvPr id="19" name="Picture 59" descr="Avira AntiVir Premium"/>
          <p:cNvPicPr>
            <a:picLocks noChangeAspect="1" noChangeArrowheads="1"/>
          </p:cNvPicPr>
          <p:nvPr/>
        </p:nvPicPr>
        <p:blipFill>
          <a:blip r:embed="rId32" cstate="print"/>
          <a:srcRect/>
          <a:stretch>
            <a:fillRect/>
          </a:stretch>
        </p:blipFill>
        <p:spPr bwMode="auto">
          <a:xfrm>
            <a:off x="6876256" y="3068960"/>
            <a:ext cx="523875" cy="523875"/>
          </a:xfrm>
          <a:prstGeom prst="rect">
            <a:avLst/>
          </a:prstGeom>
          <a:noFill/>
        </p:spPr>
      </p:pic>
      <p:pic>
        <p:nvPicPr>
          <p:cNvPr id="20" name="Picture 60" descr="ESET NOD32 Antivirus"/>
          <p:cNvPicPr>
            <a:picLocks noChangeAspect="1" noChangeArrowheads="1"/>
          </p:cNvPicPr>
          <p:nvPr/>
        </p:nvPicPr>
        <p:blipFill>
          <a:blip r:embed="rId33" cstate="print"/>
          <a:srcRect/>
          <a:stretch>
            <a:fillRect/>
          </a:stretch>
        </p:blipFill>
        <p:spPr bwMode="auto">
          <a:xfrm>
            <a:off x="7668344" y="3068960"/>
            <a:ext cx="523875" cy="523875"/>
          </a:xfrm>
          <a:prstGeom prst="rect">
            <a:avLst/>
          </a:prstGeom>
          <a:noFill/>
        </p:spPr>
      </p:pic>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sz="4000" dirty="0"/>
              <a:t>Τρόποι προστασίας από τους ιούς</a:t>
            </a:r>
            <a:br>
              <a:rPr lang="el-GR" sz="4000" dirty="0"/>
            </a:br>
            <a:r>
              <a:rPr lang="el-GR" sz="4000" dirty="0" smtClean="0"/>
              <a:t>(7 </a:t>
            </a:r>
            <a:r>
              <a:rPr lang="el-GR" sz="4000" dirty="0"/>
              <a:t>από </a:t>
            </a:r>
            <a:r>
              <a:rPr lang="el-GR" sz="4000" dirty="0" smtClean="0"/>
              <a:t>9)</a:t>
            </a:r>
            <a:endParaRPr lang="el-GR" sz="4000" dirty="0"/>
          </a:p>
        </p:txBody>
      </p:sp>
      <p:pic>
        <p:nvPicPr>
          <p:cNvPr id="8" name="Picture 2" descr="Missed In-the-Wild Viruses."/>
          <p:cNvPicPr>
            <a:picLocks noChangeAspect="1" noChangeArrowheads="1"/>
          </p:cNvPicPr>
          <p:nvPr/>
        </p:nvPicPr>
        <p:blipFill>
          <a:blip r:embed="rId4" cstate="print"/>
          <a:srcRect/>
          <a:stretch>
            <a:fillRect/>
          </a:stretch>
        </p:blipFill>
        <p:spPr bwMode="auto">
          <a:xfrm>
            <a:off x="1331640" y="1284520"/>
            <a:ext cx="6624736" cy="5024800"/>
          </a:xfrm>
          <a:prstGeom prst="rect">
            <a:avLst/>
          </a:prstGeom>
          <a:noFill/>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dirty="0"/>
              <a:t>Τρόποι προστασίας από τους ιούς</a:t>
            </a:r>
            <a:br>
              <a:rPr lang="el-GR" dirty="0"/>
            </a:br>
            <a:r>
              <a:rPr lang="el-GR" dirty="0" smtClean="0"/>
              <a:t>(8 </a:t>
            </a:r>
            <a:r>
              <a:rPr lang="el-GR" dirty="0"/>
              <a:t>από 9</a:t>
            </a:r>
            <a:r>
              <a:rPr lang="el-GR" dirty="0" smtClean="0"/>
              <a:t>)</a:t>
            </a:r>
            <a:endParaRPr lang="el-GR" dirty="0"/>
          </a:p>
        </p:txBody>
      </p:sp>
      <p:sp>
        <p:nvSpPr>
          <p:cNvPr id="7" name="2 - Θέση περιεχομένου"/>
          <p:cNvSpPr txBox="1">
            <a:spLocks/>
          </p:cNvSpPr>
          <p:nvPr>
            <p:custDataLst>
              <p:tags r:id="rId2"/>
            </p:custDataLst>
          </p:nvPr>
        </p:nvSpPr>
        <p:spPr>
          <a:xfrm>
            <a:off x="457200" y="1988840"/>
            <a:ext cx="8229600" cy="265029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endParaRPr lang="en-US" sz="2800" dirty="0" smtClean="0"/>
          </a:p>
          <a:p>
            <a:r>
              <a:rPr lang="en-US" sz="2800" dirty="0" smtClean="0"/>
              <a:t>Free Antivirus Tools:</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r>
              <a:rPr lang="en-US" sz="2800" dirty="0" smtClean="0"/>
              <a:t>Panda Cloud Anti-Virus 1.5 Free Edition,</a:t>
            </a:r>
          </a:p>
          <a:p>
            <a:pPr marL="457200" indent="-457200">
              <a:buFont typeface="Wingdings" panose="05000000000000000000" pitchFamily="2" charset="2"/>
              <a:buChar char="§"/>
            </a:pPr>
            <a:r>
              <a:rPr lang="en-US" sz="2800" dirty="0" smtClean="0"/>
              <a:t>AVG Anti-Virus Free 2012, </a:t>
            </a:r>
          </a:p>
          <a:p>
            <a:pPr marL="457200" indent="-457200">
              <a:buFont typeface="Wingdings" panose="05000000000000000000" pitchFamily="2" charset="2"/>
              <a:buChar char="§"/>
            </a:pPr>
            <a:r>
              <a:rPr lang="en-US" sz="2800" dirty="0" smtClean="0"/>
              <a:t>Avira Free Antivirus 2012. </a:t>
            </a:r>
            <a:endParaRPr lang="en-US" sz="28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Τρόποι προστασίας από τους ιούς</a:t>
            </a:r>
            <a:br>
              <a:rPr lang="el-GR" dirty="0"/>
            </a:br>
            <a:r>
              <a:rPr lang="el-GR" dirty="0" smtClean="0"/>
              <a:t>(9 </a:t>
            </a:r>
            <a:r>
              <a:rPr lang="el-GR" dirty="0"/>
              <a:t>από 9</a:t>
            </a:r>
            <a:r>
              <a:rPr lang="el-GR" dirty="0" smtClean="0"/>
              <a:t>)</a:t>
            </a:r>
            <a:endParaRPr lang="el-GR" dirty="0"/>
          </a:p>
        </p:txBody>
      </p:sp>
      <p:sp>
        <p:nvSpPr>
          <p:cNvPr id="2" name="Θέση περιεχομένου 1" descr="Update τα antivirus,&#10;Καλό είναι να ενεργοποιούμε ένα πρόγραμμα ανίχνευσης πραγματικού χρόνου με το ξεκίνημα του ηλεκτρονικού υπολογιστή,&#10;Έλεγχος δίσκου ή αρχείου,&#10;Απόρριψη μηνυμάτων διαγραφή χωρίς άνοιγμα e-mails από αγνώστους.&#10;&#10;"/>
          <p:cNvSpPr>
            <a:spLocks noGrp="1"/>
          </p:cNvSpPr>
          <p:nvPr>
            <p:ph sz="half" idx="1"/>
            <p:custDataLst>
              <p:tags r:id="rId2"/>
            </p:custDataLst>
          </p:nvPr>
        </p:nvSpPr>
        <p:spPr>
          <a:xfrm>
            <a:off x="457200" y="1816224"/>
            <a:ext cx="8291264" cy="3340968"/>
          </a:xfrm>
        </p:spPr>
        <p:txBody>
          <a:bodyPr>
            <a:normAutofit/>
          </a:bodyPr>
          <a:lstStyle/>
          <a:p>
            <a:r>
              <a:rPr lang="en-US" dirty="0"/>
              <a:t>Update </a:t>
            </a:r>
            <a:r>
              <a:rPr lang="el-GR" dirty="0"/>
              <a:t>τα </a:t>
            </a:r>
            <a:r>
              <a:rPr lang="en-US" dirty="0" smtClean="0"/>
              <a:t>antivirus</a:t>
            </a:r>
            <a:r>
              <a:rPr lang="el-GR" dirty="0" smtClean="0"/>
              <a:t>,</a:t>
            </a:r>
            <a:endParaRPr lang="en-US" dirty="0"/>
          </a:p>
          <a:p>
            <a:r>
              <a:rPr lang="el-GR" dirty="0"/>
              <a:t>Καλό είναι να ενεργοποιούμε ένα πρόγραμμα ανίχνευσης πραγματικού χρόνου με το ξεκίνημα του </a:t>
            </a:r>
            <a:r>
              <a:rPr lang="el-GR" dirty="0" smtClean="0"/>
              <a:t>Η/Υ,</a:t>
            </a:r>
            <a:endParaRPr lang="el-GR" dirty="0"/>
          </a:p>
          <a:p>
            <a:r>
              <a:rPr lang="el-GR" dirty="0"/>
              <a:t>Έλεγχος δίσκου ή </a:t>
            </a:r>
            <a:r>
              <a:rPr lang="el-GR" dirty="0" smtClean="0"/>
              <a:t>αρχείου,</a:t>
            </a:r>
            <a:endParaRPr lang="el-GR" dirty="0"/>
          </a:p>
          <a:p>
            <a:r>
              <a:rPr lang="el-GR" dirty="0"/>
              <a:t>Απόρριψη μηνυμάτων διαγραφή χωρίς άνοιγμα</a:t>
            </a:r>
            <a:r>
              <a:rPr lang="en-US" dirty="0"/>
              <a:t> e-mails </a:t>
            </a:r>
            <a:r>
              <a:rPr lang="el-GR" dirty="0"/>
              <a:t>από </a:t>
            </a:r>
            <a:r>
              <a:rPr lang="el-GR" dirty="0" smtClean="0"/>
              <a:t>αγνώστους.</a:t>
            </a:r>
            <a:endParaRPr lang="el-GR" dirty="0"/>
          </a:p>
          <a:p>
            <a:endParaRPr lang="el-GR"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Ασφάλεια (1 από 6)</a:t>
            </a:r>
            <a:endParaRPr lang="el-GR" dirty="0"/>
          </a:p>
        </p:txBody>
      </p:sp>
      <p:sp>
        <p:nvSpPr>
          <p:cNvPr id="6" name="2 - Θέση περιεχομένου"/>
          <p:cNvSpPr>
            <a:spLocks noGrp="1"/>
          </p:cNvSpPr>
          <p:nvPr>
            <p:ph sz="quarter" idx="1"/>
          </p:nvPr>
        </p:nvSpPr>
        <p:spPr>
          <a:xfrm>
            <a:off x="539552" y="1312168"/>
            <a:ext cx="8153400" cy="4781128"/>
          </a:xfrm>
        </p:spPr>
        <p:txBody>
          <a:bodyPr>
            <a:noAutofit/>
          </a:bodyPr>
          <a:lstStyle/>
          <a:p>
            <a:pPr>
              <a:buNone/>
            </a:pPr>
            <a:r>
              <a:rPr lang="el-GR" sz="2400" i="1" dirty="0">
                <a:solidFill>
                  <a:schemeClr val="tx2"/>
                </a:solidFill>
              </a:rPr>
              <a:t>Ο μόνος ασφαλής υπολογιστής είναι αυτός που βρίσκεται εκτός ρεύματος και είναι κλειδωμένος σε </a:t>
            </a:r>
            <a:r>
              <a:rPr lang="el-GR" sz="2400" i="1" dirty="0" smtClean="0">
                <a:solidFill>
                  <a:schemeClr val="tx2"/>
                </a:solidFill>
              </a:rPr>
              <a:t>θησαυροφυλάκιο.</a:t>
            </a:r>
            <a:endParaRPr lang="el-GR" sz="2400" i="1" dirty="0">
              <a:solidFill>
                <a:schemeClr val="tx2"/>
              </a:solidFill>
            </a:endParaRPr>
          </a:p>
          <a:p>
            <a:r>
              <a:rPr lang="el-GR" sz="2400" dirty="0"/>
              <a:t>Αντίγραφα </a:t>
            </a:r>
            <a:r>
              <a:rPr lang="el-GR" sz="2400" dirty="0" smtClean="0"/>
              <a:t>ασφαλείας,</a:t>
            </a:r>
            <a:endParaRPr lang="el-GR" sz="2400" dirty="0"/>
          </a:p>
          <a:p>
            <a:r>
              <a:rPr lang="el-GR" sz="2400" dirty="0"/>
              <a:t>Κωδικοί </a:t>
            </a:r>
            <a:r>
              <a:rPr lang="el-GR" sz="2400" dirty="0" smtClean="0"/>
              <a:t>πρόσβασης,</a:t>
            </a:r>
            <a:endParaRPr lang="el-GR" sz="2400" dirty="0"/>
          </a:p>
          <a:p>
            <a:r>
              <a:rPr lang="el-GR" sz="2400" dirty="0"/>
              <a:t> ισχυροί κωδικοί </a:t>
            </a:r>
            <a:r>
              <a:rPr lang="el-GR" sz="2400" dirty="0" smtClean="0"/>
              <a:t>πρόσβασης:</a:t>
            </a:r>
            <a:endParaRPr lang="el-GR" sz="2400" dirty="0"/>
          </a:p>
          <a:p>
            <a:pPr lvl="1"/>
            <a:r>
              <a:rPr lang="el-GR" sz="2400" dirty="0"/>
              <a:t>8 </a:t>
            </a:r>
            <a:r>
              <a:rPr lang="el-GR" sz="2400" dirty="0" smtClean="0"/>
              <a:t>χαρακτήρες,</a:t>
            </a:r>
            <a:endParaRPr lang="el-GR" sz="2400" dirty="0"/>
          </a:p>
          <a:p>
            <a:pPr lvl="1"/>
            <a:r>
              <a:rPr lang="el-GR" sz="2400" dirty="0"/>
              <a:t>Γράμματα (πεζά/</a:t>
            </a:r>
            <a:r>
              <a:rPr lang="el-GR" sz="2400" dirty="0" err="1"/>
              <a:t>κεφαλαί</a:t>
            </a:r>
            <a:r>
              <a:rPr lang="el-GR" sz="2400" dirty="0"/>
              <a:t>α), αριθμοί, </a:t>
            </a:r>
            <a:r>
              <a:rPr lang="el-GR" sz="2400" dirty="0" smtClean="0"/>
              <a:t>σύμβολα,</a:t>
            </a:r>
            <a:endParaRPr lang="el-GR" sz="2400" dirty="0"/>
          </a:p>
          <a:p>
            <a:pPr lvl="1"/>
            <a:r>
              <a:rPr lang="el-GR" sz="2400" dirty="0"/>
              <a:t>Αποφεύγουμε λέξεις </a:t>
            </a:r>
            <a:r>
              <a:rPr lang="el-GR" sz="2400" dirty="0" smtClean="0"/>
              <a:t>λεξικού (σε </a:t>
            </a:r>
            <a:r>
              <a:rPr lang="el-GR" sz="2400" dirty="0"/>
              <a:t>οποιαδήποτε γλώσσα) ακόμη και εάν την γράψαμε </a:t>
            </a:r>
            <a:r>
              <a:rPr lang="el-GR" sz="2400" dirty="0" smtClean="0"/>
              <a:t>ανάποδα,</a:t>
            </a:r>
            <a:endParaRPr lang="el-GR" sz="2400" dirty="0"/>
          </a:p>
          <a:p>
            <a:pPr lvl="1"/>
            <a:r>
              <a:rPr lang="el-GR" sz="2400" dirty="0"/>
              <a:t>Προσωπικά </a:t>
            </a:r>
            <a:r>
              <a:rPr lang="el-GR" sz="2400" dirty="0" smtClean="0"/>
              <a:t>στοιχεία,</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Ασφάλεια </a:t>
            </a:r>
            <a:r>
              <a:rPr lang="el-GR" dirty="0" smtClean="0"/>
              <a:t>(2 </a:t>
            </a:r>
            <a:r>
              <a:rPr lang="el-GR" dirty="0"/>
              <a:t>από </a:t>
            </a:r>
            <a:r>
              <a:rPr lang="el-GR" dirty="0" smtClean="0"/>
              <a:t>6)</a:t>
            </a:r>
            <a:endParaRPr lang="el-GR" dirty="0"/>
          </a:p>
        </p:txBody>
      </p:sp>
      <p:sp>
        <p:nvSpPr>
          <p:cNvPr id="9" name="Rectangle 2"/>
          <p:cNvSpPr txBox="1">
            <a:spLocks noChangeArrowheads="1"/>
          </p:cNvSpPr>
          <p:nvPr>
            <p:custDataLst>
              <p:tags r:id="rId2"/>
            </p:custDataLst>
          </p:nvPr>
        </p:nvSpPr>
        <p:spPr>
          <a:xfrm>
            <a:off x="467544" y="1628800"/>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smtClean="0"/>
              <a:t>Τους αλλάζουμε συχνά,</a:t>
            </a:r>
          </a:p>
          <a:p>
            <a:pPr lvl="1"/>
            <a:r>
              <a:rPr lang="el-GR" sz="2400" dirty="0" smtClean="0"/>
              <a:t>Δεν τους λέμε σε τρίτους,</a:t>
            </a:r>
          </a:p>
          <a:p>
            <a:pPr lvl="1"/>
            <a:r>
              <a:rPr lang="el-GR" sz="2400" dirty="0" smtClean="0"/>
              <a:t>Δεν τους γράφουμε σε χαρτί,</a:t>
            </a:r>
          </a:p>
          <a:p>
            <a:r>
              <a:rPr lang="el-GR" sz="2400" dirty="0" smtClean="0"/>
              <a:t>Ασφάλεια υπολογιστή δικτύου:</a:t>
            </a:r>
          </a:p>
          <a:p>
            <a:pPr lvl="1"/>
            <a:r>
              <a:rPr lang="el-GR" sz="2400" dirty="0" smtClean="0"/>
              <a:t>Κωδικοί πρόσβασης,</a:t>
            </a:r>
          </a:p>
          <a:p>
            <a:pPr lvl="1"/>
            <a:r>
              <a:rPr lang="el-GR" sz="2400" dirty="0" smtClean="0"/>
              <a:t>Το ενσύρματο δίκτυο είναι πιο ασφαλές από το ασύρματο,</a:t>
            </a:r>
          </a:p>
          <a:p>
            <a:pPr lvl="1"/>
            <a:r>
              <a:rPr lang="el-GR" sz="2400" dirty="0" smtClean="0"/>
              <a:t>Ενημέρωση του λειτουργικού και του </a:t>
            </a:r>
            <a:r>
              <a:rPr lang="en-US" sz="2400" dirty="0" smtClean="0"/>
              <a:t>antivirus</a:t>
            </a:r>
            <a:r>
              <a:rPr lang="el-GR" sz="2400" dirty="0" smtClean="0"/>
              <a:t>,</a:t>
            </a:r>
          </a:p>
          <a:p>
            <a:pPr lvl="1"/>
            <a:r>
              <a:rPr lang="el-GR" sz="2400" dirty="0" smtClean="0"/>
              <a:t>Αυτόματες ενημερώσεις.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a:bodyPr>
          <a:lstStyle/>
          <a:p>
            <a:r>
              <a:rPr lang="el-GR" dirty="0"/>
              <a:t>Ασφάλεια </a:t>
            </a:r>
            <a:r>
              <a:rPr lang="el-GR" dirty="0" smtClean="0"/>
              <a:t>(3 </a:t>
            </a:r>
            <a:r>
              <a:rPr lang="el-GR" dirty="0"/>
              <a:t>από </a:t>
            </a:r>
            <a:r>
              <a:rPr lang="el-GR" dirty="0" smtClean="0"/>
              <a:t>6)</a:t>
            </a:r>
            <a:endParaRPr lang="en-US" dirty="0"/>
          </a:p>
        </p:txBody>
      </p:sp>
      <p:sp>
        <p:nvSpPr>
          <p:cNvPr id="2" name="Ορθογώνιο 1" descr="Τείχος προστασίας:&#10;Είναι λογισμικό που ενεργεί ως ένα προστατευτικό όριο μεταξύ ενός δικτύου και του έξω κόσμου,&#10;Η βασική του λειτουργία είναι να εμποδίζει εισβολείς ή κακόβουλο λογισμικό να αποκτήσουν πρόσβαση στον υπολογιστή μέσω δικτύου ή του internet,&#10;Router- διαθέτουν ενσωματωμένο τείχος προστασίας. &#10;Ασφάλεια σε αρχεία εφαρμογών:&#10;Πολλές εφαρμογές μα δίνουν την δυνατότητα να προστατεύσουμε τα αρχεία που δημιουργούμε:&#10;Word à αποθήκευση ως à εργαλεία à γενικές επιλογές à κωδικός πρόσβασης για άνοιγμα (κωδικός πρόσβασης για τροποποίηση , συνίσταται μόνο ανάγνωση) à ΟΚ&#10;"/>
          <p:cNvSpPr/>
          <p:nvPr/>
        </p:nvSpPr>
        <p:spPr>
          <a:xfrm>
            <a:off x="467544" y="1052736"/>
            <a:ext cx="8208912" cy="5262979"/>
          </a:xfrm>
          <a:prstGeom prst="rect">
            <a:avLst/>
          </a:prstGeom>
        </p:spPr>
        <p:txBody>
          <a:bodyPr wrap="square">
            <a:spAutoFit/>
          </a:bodyPr>
          <a:lstStyle/>
          <a:p>
            <a:pPr marL="342900" indent="-342900">
              <a:buFont typeface="Wingdings" panose="05000000000000000000" pitchFamily="2" charset="2"/>
              <a:buChar char="§"/>
            </a:pPr>
            <a:r>
              <a:rPr lang="el-GR" sz="2400" dirty="0"/>
              <a:t>Τείχος </a:t>
            </a:r>
            <a:r>
              <a:rPr lang="el-GR" sz="2400" dirty="0" smtClean="0"/>
              <a:t>προστασίας:</a:t>
            </a:r>
            <a:endParaRPr lang="el-GR" sz="2400" dirty="0"/>
          </a:p>
          <a:p>
            <a:pPr marL="800100" lvl="1" indent="-342900">
              <a:buFont typeface="Arial" panose="020B0604020202020204" pitchFamily="34" charset="0"/>
              <a:buChar char="•"/>
            </a:pPr>
            <a:r>
              <a:rPr lang="el-GR" sz="2400" dirty="0"/>
              <a:t>Είναι λογισμικό που ενεργεί ως ένα προστατευτικό όριο μεταξύ ενός δικτύου και του έξω </a:t>
            </a:r>
            <a:r>
              <a:rPr lang="el-GR" sz="2400" dirty="0" smtClean="0"/>
              <a:t>κόσμου,</a:t>
            </a:r>
            <a:endParaRPr lang="el-GR" sz="2400" dirty="0"/>
          </a:p>
          <a:p>
            <a:pPr marL="800100" lvl="1" indent="-342900">
              <a:buFont typeface="Arial" panose="020B0604020202020204" pitchFamily="34" charset="0"/>
              <a:buChar char="•"/>
            </a:pPr>
            <a:r>
              <a:rPr lang="el-GR" sz="2400" dirty="0"/>
              <a:t>Η βασική του λειτουργία είναι να εμποδίζει εισβολείς ή κακόβουλο λογισμικό να αποκτήσουν πρόσβαση στον υπολογιστή μέσω δικτύου ή του </a:t>
            </a:r>
            <a:r>
              <a:rPr lang="en-US" sz="2400" dirty="0" smtClean="0"/>
              <a:t>internet</a:t>
            </a:r>
            <a:r>
              <a:rPr lang="el-GR" sz="2400" dirty="0" smtClean="0"/>
              <a:t>,</a:t>
            </a:r>
            <a:endParaRPr lang="en-US" sz="2400" dirty="0"/>
          </a:p>
          <a:p>
            <a:pPr marL="800100" lvl="1" indent="-342900">
              <a:buFont typeface="Arial" panose="020B0604020202020204" pitchFamily="34" charset="0"/>
              <a:buChar char="•"/>
            </a:pPr>
            <a:r>
              <a:rPr lang="en-US" sz="2400" dirty="0"/>
              <a:t>Router- </a:t>
            </a:r>
            <a:r>
              <a:rPr lang="el-GR" sz="2400" dirty="0"/>
              <a:t>διαθέτουν ενσωματωμένο τείχος </a:t>
            </a:r>
            <a:r>
              <a:rPr lang="el-GR" sz="2400" dirty="0" smtClean="0"/>
              <a:t>προστασίας. </a:t>
            </a:r>
            <a:endParaRPr lang="el-GR" sz="2400" dirty="0"/>
          </a:p>
          <a:p>
            <a:pPr marL="342900" indent="-342900">
              <a:buFont typeface="Wingdings" panose="05000000000000000000" pitchFamily="2" charset="2"/>
              <a:buChar char="§"/>
            </a:pPr>
            <a:r>
              <a:rPr lang="el-GR" sz="2400" dirty="0"/>
              <a:t>Ασφάλεια σε αρχεία </a:t>
            </a:r>
            <a:r>
              <a:rPr lang="el-GR" sz="2400" dirty="0" smtClean="0"/>
              <a:t>εφαρμογών:</a:t>
            </a:r>
            <a:endParaRPr lang="el-GR" sz="2400" dirty="0"/>
          </a:p>
          <a:p>
            <a:pPr marL="800100" lvl="1" indent="-342900">
              <a:buFont typeface="Arial" panose="020B0604020202020204" pitchFamily="34" charset="0"/>
              <a:buChar char="•"/>
            </a:pPr>
            <a:r>
              <a:rPr lang="el-GR" sz="2400" dirty="0"/>
              <a:t>Πολλές εφαρμογές μα δίνουν την δυνατότητα να προστατεύσουμε τα αρχεία που </a:t>
            </a:r>
            <a:r>
              <a:rPr lang="el-GR" sz="2400" dirty="0" smtClean="0"/>
              <a:t>δημιουργούμε:</a:t>
            </a:r>
            <a:endParaRPr lang="el-GR" sz="2400" dirty="0"/>
          </a:p>
          <a:p>
            <a:pPr marL="1257300" lvl="2" indent="-342900">
              <a:buFont typeface="Wingdings" panose="05000000000000000000" pitchFamily="2" charset="2"/>
              <a:buChar char="v"/>
            </a:pPr>
            <a:r>
              <a:rPr lang="en-US" sz="2400" dirty="0"/>
              <a:t>Word </a:t>
            </a:r>
            <a:r>
              <a:rPr lang="en-US" sz="2400" dirty="0">
                <a:sym typeface="Wingdings" pitchFamily="2" charset="2"/>
              </a:rPr>
              <a:t> </a:t>
            </a:r>
            <a:r>
              <a:rPr lang="el-GR" sz="2400" dirty="0">
                <a:sym typeface="Wingdings" pitchFamily="2" charset="2"/>
              </a:rPr>
              <a:t>αποθήκευση ως  εργαλεία  γενικές επιλογές  κωδικός πρόσβασης για άνοιγμα (κωδικός πρόσβασης για τροποποίηση , συνίσταται μόνο ανάγνωση)  </a:t>
            </a:r>
            <a:r>
              <a:rPr lang="el-GR" sz="2400" dirty="0" smtClean="0">
                <a:sym typeface="Wingdings" pitchFamily="2" charset="2"/>
              </a:rPr>
              <a:t>ΟΚ.</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Ασφάλεια </a:t>
            </a:r>
            <a:r>
              <a:rPr lang="el-GR" dirty="0" smtClean="0"/>
              <a:t>(4 </a:t>
            </a:r>
            <a:r>
              <a:rPr lang="el-GR" dirty="0"/>
              <a:t>από </a:t>
            </a:r>
            <a:r>
              <a:rPr lang="el-GR" dirty="0" smtClean="0"/>
              <a:t>6)</a:t>
            </a:r>
            <a:endParaRPr lang="el-GR" dirty="0"/>
          </a:p>
        </p:txBody>
      </p:sp>
      <p:pic>
        <p:nvPicPr>
          <p:cNvPr id="8" name="Picture 2" descr="."/>
          <p:cNvPicPr>
            <a:picLocks noChangeAspect="1" noChangeArrowheads="1"/>
          </p:cNvPicPr>
          <p:nvPr/>
        </p:nvPicPr>
        <p:blipFill>
          <a:blip r:embed="rId3" cstate="print"/>
          <a:srcRect/>
          <a:stretch>
            <a:fillRect/>
          </a:stretch>
        </p:blipFill>
        <p:spPr bwMode="auto">
          <a:xfrm>
            <a:off x="323528" y="1071301"/>
            <a:ext cx="8464011" cy="1656183"/>
          </a:xfrm>
          <a:prstGeom prst="rect">
            <a:avLst/>
          </a:prstGeom>
          <a:noFill/>
          <a:ln w="9525">
            <a:noFill/>
            <a:miter lim="800000"/>
            <a:headEnd/>
            <a:tailEnd/>
          </a:ln>
        </p:spPr>
      </p:pic>
      <p:pic>
        <p:nvPicPr>
          <p:cNvPr id="9" name="Picture 3" descr="Πίνακας. Δημιουργία ασφαλούς εγγράφου word μέσω από το μενού αποθήκευση ως, και την επιλογή Γενικές επιλογές."/>
          <p:cNvPicPr>
            <a:picLocks noChangeAspect="1" noChangeArrowheads="1"/>
          </p:cNvPicPr>
          <p:nvPr/>
        </p:nvPicPr>
        <p:blipFill>
          <a:blip r:embed="rId4" cstate="print"/>
          <a:srcRect/>
          <a:stretch>
            <a:fillRect/>
          </a:stretch>
        </p:blipFill>
        <p:spPr bwMode="auto">
          <a:xfrm>
            <a:off x="1907704" y="2780928"/>
            <a:ext cx="4896544" cy="3653100"/>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a:t>Ασφάλεια (5 από 6)</a:t>
            </a:r>
          </a:p>
        </p:txBody>
      </p:sp>
      <p:pic>
        <p:nvPicPr>
          <p:cNvPr id="6" name="Picture 8" descr="Εικόνα UPS (Uninterruptible Power Supply- συσκευή αδιάλειπτης τροφοδοσίας).&#10;"/>
          <p:cNvPicPr>
            <a:picLocks noChangeAspect="1" noChangeArrowheads="1"/>
          </p:cNvPicPr>
          <p:nvPr/>
        </p:nvPicPr>
        <p:blipFill>
          <a:blip r:embed="rId4" cstate="print"/>
          <a:srcRect/>
          <a:stretch>
            <a:fillRect/>
          </a:stretch>
        </p:blipFill>
        <p:spPr bwMode="auto">
          <a:xfrm>
            <a:off x="323528" y="4512518"/>
            <a:ext cx="1796802" cy="1796802"/>
          </a:xfrm>
          <a:prstGeom prst="rect">
            <a:avLst/>
          </a:prstGeom>
          <a:noFill/>
        </p:spPr>
      </p:pic>
      <p:sp>
        <p:nvSpPr>
          <p:cNvPr id="4" name="Ορθογώνιο 3" descr="Διακόπτες ρεύματος:&#10;Χρήση UPS (Uninterruptible Power Supply- συσκευή αδιάλειπτης τροφοδοσίας).&#10;Κλειδαριά kensington: &#10;To Kensington Combosaver είναι μια mini κλειδαριά ασφαλείας που μπορείτε να χρησιμοποιήσετε για να κλειδώσετε το Laptop σας στο γραφείο. Χρησιμοποιεί κλειδαριά κυλιόμενων ψηφίων που ασφαλίζει στο γνωστό Kensington Port κάθε σύγχρονου φορητού.&#10;&#10;&#10;"/>
          <p:cNvSpPr/>
          <p:nvPr>
            <p:custDataLst>
              <p:tags r:id="rId2"/>
            </p:custDataLst>
          </p:nvPr>
        </p:nvSpPr>
        <p:spPr>
          <a:xfrm>
            <a:off x="467545" y="1124744"/>
            <a:ext cx="8208912" cy="4524315"/>
          </a:xfrm>
          <a:prstGeom prst="rect">
            <a:avLst/>
          </a:prstGeom>
        </p:spPr>
        <p:txBody>
          <a:bodyPr wrap="square">
            <a:spAutoFit/>
          </a:bodyPr>
          <a:lstStyle/>
          <a:p>
            <a:pPr marL="342900" indent="-342900">
              <a:buFont typeface="Wingdings" panose="05000000000000000000" pitchFamily="2" charset="2"/>
              <a:buChar char="§"/>
            </a:pPr>
            <a:r>
              <a:rPr lang="el-GR" sz="2400" dirty="0"/>
              <a:t>Διακόπτες </a:t>
            </a:r>
            <a:r>
              <a:rPr lang="el-GR" sz="2400" dirty="0" smtClean="0"/>
              <a:t>ρεύματος:</a:t>
            </a:r>
            <a:endParaRPr lang="el-GR" sz="2400" dirty="0"/>
          </a:p>
          <a:p>
            <a:pPr marL="800100" lvl="1" indent="-342900">
              <a:buFont typeface="Wingdings" panose="05000000000000000000" pitchFamily="2" charset="2"/>
              <a:buChar char="v"/>
            </a:pPr>
            <a:r>
              <a:rPr lang="el-GR" sz="2400" dirty="0"/>
              <a:t>Χρήση </a:t>
            </a:r>
            <a:r>
              <a:rPr lang="en-US" sz="2400" dirty="0"/>
              <a:t>UPS (Uninterruptible Power Supply- </a:t>
            </a:r>
            <a:r>
              <a:rPr lang="el-GR" sz="2400" dirty="0"/>
              <a:t>συσκευή αδιάλειπτης τροφοδοσίας</a:t>
            </a:r>
            <a:r>
              <a:rPr lang="el-GR" sz="2400" dirty="0" smtClean="0"/>
              <a:t>).</a:t>
            </a:r>
            <a:endParaRPr lang="el-GR" sz="2400" dirty="0"/>
          </a:p>
          <a:p>
            <a:pPr marL="342900" indent="-342900">
              <a:buFont typeface="Wingdings" panose="05000000000000000000" pitchFamily="2" charset="2"/>
              <a:buChar char="§"/>
            </a:pPr>
            <a:r>
              <a:rPr lang="el-GR" sz="2400" dirty="0"/>
              <a:t>Κλειδαριά </a:t>
            </a:r>
            <a:r>
              <a:rPr lang="en-US" sz="2400" dirty="0" err="1" smtClean="0"/>
              <a:t>kensington</a:t>
            </a:r>
            <a:r>
              <a:rPr lang="el-GR" sz="2400" dirty="0" smtClean="0"/>
              <a:t>:</a:t>
            </a:r>
            <a:r>
              <a:rPr lang="en-US" sz="2400" dirty="0" smtClean="0"/>
              <a:t> </a:t>
            </a:r>
            <a:endParaRPr lang="en-US" sz="2400" dirty="0"/>
          </a:p>
          <a:p>
            <a:pPr marL="1714500" lvl="3" indent="-342900">
              <a:buFont typeface="Wingdings" panose="05000000000000000000" pitchFamily="2" charset="2"/>
              <a:buChar char="v"/>
            </a:pPr>
            <a:r>
              <a:rPr lang="el-GR" sz="2400" dirty="0" err="1"/>
              <a:t>To</a:t>
            </a:r>
            <a:r>
              <a:rPr lang="el-GR" sz="2400" dirty="0"/>
              <a:t> </a:t>
            </a:r>
            <a:r>
              <a:rPr lang="el-GR" sz="2400" dirty="0" err="1"/>
              <a:t>Kensington</a:t>
            </a:r>
            <a:r>
              <a:rPr lang="el-GR" sz="2400" dirty="0"/>
              <a:t> </a:t>
            </a:r>
            <a:r>
              <a:rPr lang="el-GR" sz="2400" dirty="0" err="1"/>
              <a:t>Combosaver</a:t>
            </a:r>
            <a:r>
              <a:rPr lang="el-GR" sz="2400" dirty="0"/>
              <a:t> είναι μια </a:t>
            </a:r>
            <a:r>
              <a:rPr lang="el-GR" sz="2400" dirty="0" err="1"/>
              <a:t>mini</a:t>
            </a:r>
            <a:r>
              <a:rPr lang="el-GR" sz="2400" dirty="0"/>
              <a:t> κλειδαριά ασφαλείας που μπορείτε να χρησιμοποιήσετε για να κλειδώσετε το </a:t>
            </a:r>
            <a:r>
              <a:rPr lang="el-GR" sz="2400" dirty="0" err="1"/>
              <a:t>Laptop</a:t>
            </a:r>
            <a:r>
              <a:rPr lang="el-GR" sz="2400" dirty="0"/>
              <a:t> σας στο γραφείο. Χρησιμοποιεί κλειδαριά κυλιόμενων ψηφίων που ασφαλίζει στο γνωστό </a:t>
            </a:r>
            <a:r>
              <a:rPr lang="el-GR" sz="2400" dirty="0" err="1"/>
              <a:t>Kensington</a:t>
            </a:r>
            <a:r>
              <a:rPr lang="el-GR" sz="2400" dirty="0"/>
              <a:t> </a:t>
            </a:r>
            <a:r>
              <a:rPr lang="el-GR" sz="2400" dirty="0" err="1"/>
              <a:t>Port</a:t>
            </a:r>
            <a:r>
              <a:rPr lang="el-GR" sz="2400" dirty="0"/>
              <a:t> κάθε σύγχρονου φορητού.</a:t>
            </a:r>
          </a:p>
          <a:p>
            <a:pPr marL="1257300" lvl="2" indent="-342900">
              <a:buFont typeface="Wingdings" panose="05000000000000000000" pitchFamily="2" charset="2"/>
              <a:buChar char="§"/>
            </a:pPr>
            <a:endParaRPr lang="en-US" sz="2400" dirty="0"/>
          </a:p>
          <a:p>
            <a:pPr marL="800100" lvl="1" indent="-342900">
              <a:buFont typeface="Wingdings" panose="05000000000000000000" pitchFamily="2" charset="2"/>
              <a:buChar char="§"/>
            </a:pP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Ασφάλεια </a:t>
            </a:r>
            <a:r>
              <a:rPr lang="el-GR" dirty="0" smtClean="0"/>
              <a:t>(6 </a:t>
            </a:r>
            <a:r>
              <a:rPr lang="el-GR" dirty="0"/>
              <a:t>από 6)</a:t>
            </a:r>
          </a:p>
        </p:txBody>
      </p:sp>
      <p:sp>
        <p:nvSpPr>
          <p:cNvPr id="8" name="Content Placeholder 2" descr="Διαθέτει καλώδιο υψηλής αντοχής τύπου σπιράλ και μήκους 1.8m για να το δέσετε σε κάποιο αντικείμενο που δεν μπορεί να μετακινηθεί εύκολα. Έχετε την δυνατότητα να ορίσετε τον συνδυασμό της επιλογής σας, ανάμεσα σε 10.000 διαθέσιμους κωδικούς, και να τον αποθηκεύσετε online στο web site της εταιρίας, για να τον θυμηθείτε σε περίπτωση που τον ξεχάσετε.&#10; Το συγκεκριμένο προιόν είναι πρώτο στις πωλήσεις της κατηγορίας του, σύμφωνα με την εταιρία παραγωγής, Kensington. Θα το βρείτε διαθέσιμο στο Amazon.co.uk στην τιμή των 28€.&#10;"/>
          <p:cNvSpPr>
            <a:spLocks noGrp="1"/>
          </p:cNvSpPr>
          <p:nvPr>
            <p:ph idx="4294967295"/>
          </p:nvPr>
        </p:nvSpPr>
        <p:spPr>
          <a:xfrm>
            <a:off x="467545" y="1495449"/>
            <a:ext cx="8280920" cy="4669855"/>
          </a:xfrm>
        </p:spPr>
        <p:txBody>
          <a:bodyPr>
            <a:noAutofit/>
          </a:bodyPr>
          <a:lstStyle/>
          <a:p>
            <a:pPr marL="1714500" lvl="3" indent="-342900">
              <a:buFont typeface="Wingdings" panose="05000000000000000000" pitchFamily="2" charset="2"/>
              <a:buChar char="v"/>
            </a:pPr>
            <a:r>
              <a:rPr lang="el-GR" sz="2400" dirty="0"/>
              <a:t>Διαθέτει καλώδιο υψηλής αντοχής τύπου σπιράλ και μήκους 1.8m για να το δέσετε σε κάποιο αντικείμενο που δεν μπορεί να μετακινηθεί εύκολα. Έχετε την δυνατότητα να ορίσετε τον συνδυασμό της επιλογής σας, ανάμεσα σε 10.000 διαθέσιμους κωδικούς, και να τον αποθηκεύσετε </a:t>
            </a:r>
            <a:r>
              <a:rPr lang="el-GR" sz="2400" dirty="0" err="1"/>
              <a:t>online</a:t>
            </a:r>
            <a:r>
              <a:rPr lang="el-GR" sz="2400" dirty="0"/>
              <a:t> στο </a:t>
            </a:r>
            <a:r>
              <a:rPr lang="el-GR" sz="2400" dirty="0" err="1"/>
              <a:t>web</a:t>
            </a:r>
            <a:r>
              <a:rPr lang="el-GR" sz="2400" dirty="0"/>
              <a:t> </a:t>
            </a:r>
            <a:r>
              <a:rPr lang="el-GR" sz="2400" dirty="0" err="1"/>
              <a:t>site</a:t>
            </a:r>
            <a:r>
              <a:rPr lang="el-GR" sz="2400" dirty="0"/>
              <a:t> της εταιρίας, για να τον θυμηθείτε σε περίπτωση που τον ξεχάσετε.</a:t>
            </a:r>
          </a:p>
          <a:p>
            <a:pPr marL="1714500" lvl="3" indent="-342900">
              <a:buFont typeface="Wingdings" panose="05000000000000000000" pitchFamily="2" charset="2"/>
              <a:buChar char="v"/>
            </a:pPr>
            <a:r>
              <a:rPr lang="el-GR" sz="2400" dirty="0"/>
              <a:t> Το συγκεκριμένο </a:t>
            </a:r>
            <a:r>
              <a:rPr lang="el-GR" sz="2400" dirty="0" err="1"/>
              <a:t>προιόν</a:t>
            </a:r>
            <a:r>
              <a:rPr lang="el-GR" sz="2400" dirty="0"/>
              <a:t> είναι πρώτο στις πωλήσεις της κατηγορίας του, σύμφωνα με την εταιρία παραγωγής, </a:t>
            </a:r>
            <a:r>
              <a:rPr lang="el-GR" sz="2400" dirty="0" err="1"/>
              <a:t>Kensington</a:t>
            </a:r>
            <a:r>
              <a:rPr lang="el-GR" sz="2400" dirty="0"/>
              <a:t>. Θα το βρείτε διαθέσιμο στο </a:t>
            </a:r>
            <a:r>
              <a:rPr lang="el-GR" sz="2400" dirty="0" err="1">
                <a:hlinkClick r:id="rId3"/>
              </a:rPr>
              <a:t>Amazon.co.uk</a:t>
            </a:r>
            <a:r>
              <a:rPr lang="el-GR" sz="2400" dirty="0"/>
              <a:t> στην τιμή των 28€.</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Επικοινωνία και Εικονικές Κοινότητες</a:t>
            </a:r>
          </a:p>
        </p:txBody>
      </p:sp>
      <p:sp>
        <p:nvSpPr>
          <p:cNvPr id="6" name="Rectangle 4" descr="Χρήση ηλεκτρονικού υπολογιστή,&#10;Κινητά τηλέφωνα,&#10;Ηλεκτρονικοί υπολογιστές,&#10;Διαδίκτυο,&#10;Πληροφορίες με χρήση μιας μηχανής αναζήτησης,&#10;E-mail,&#10;Μηνύματα σε δωμάτια συνομιλίας,&#10;Ιστοχώροι κοινωνικής δικτύωσης. &#10;"/>
          <p:cNvSpPr txBox="1">
            <a:spLocks noChangeArrowheads="1"/>
          </p:cNvSpPr>
          <p:nvPr/>
        </p:nvSpPr>
        <p:spPr>
          <a:xfrm>
            <a:off x="467545" y="1628800"/>
            <a:ext cx="828092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Χρήση </a:t>
            </a:r>
            <a:r>
              <a:rPr lang="el-GR" sz="2400" dirty="0" smtClean="0"/>
              <a:t>Η/Υ,</a:t>
            </a:r>
          </a:p>
          <a:p>
            <a:r>
              <a:rPr lang="el-GR" sz="2400" dirty="0" smtClean="0"/>
              <a:t>Κινητά τηλέφωνα,</a:t>
            </a:r>
            <a:endParaRPr lang="el-GR" sz="2400" dirty="0"/>
          </a:p>
          <a:p>
            <a:r>
              <a:rPr lang="el-GR" sz="2400" dirty="0" smtClean="0"/>
              <a:t>Η/Υ,</a:t>
            </a:r>
            <a:endParaRPr lang="el-GR" sz="2400" dirty="0"/>
          </a:p>
          <a:p>
            <a:r>
              <a:rPr lang="el-GR" sz="2400" dirty="0" smtClean="0"/>
              <a:t>Διαδίκτυο,</a:t>
            </a:r>
            <a:endParaRPr lang="el-GR" sz="2400" dirty="0"/>
          </a:p>
          <a:p>
            <a:r>
              <a:rPr lang="el-GR" sz="2400" dirty="0"/>
              <a:t>Πληροφορίες με χρήση μιας μηχανής </a:t>
            </a:r>
            <a:r>
              <a:rPr lang="el-GR" sz="2400" dirty="0" smtClean="0"/>
              <a:t>αναζήτησης,</a:t>
            </a:r>
            <a:endParaRPr lang="el-GR" sz="2400" dirty="0"/>
          </a:p>
          <a:p>
            <a:r>
              <a:rPr lang="en-US" sz="2400" dirty="0" smtClean="0"/>
              <a:t>E-mail</a:t>
            </a:r>
            <a:r>
              <a:rPr lang="el-GR" sz="2400" dirty="0" smtClean="0"/>
              <a:t>,</a:t>
            </a:r>
            <a:endParaRPr lang="en-US" sz="2400" dirty="0"/>
          </a:p>
          <a:p>
            <a:r>
              <a:rPr lang="el-GR" sz="2400" dirty="0"/>
              <a:t>Μηνύματα σε δωμάτια </a:t>
            </a:r>
            <a:r>
              <a:rPr lang="el-GR" sz="2400" dirty="0" smtClean="0"/>
              <a:t>συνομιλίας,</a:t>
            </a:r>
            <a:endParaRPr lang="el-GR" sz="2400" dirty="0"/>
          </a:p>
          <a:p>
            <a:r>
              <a:rPr lang="el-GR" sz="2400" dirty="0" err="1"/>
              <a:t>Ιστοχώροι</a:t>
            </a:r>
            <a:r>
              <a:rPr lang="el-GR" sz="2400" dirty="0"/>
              <a:t> κοινωνικής </a:t>
            </a:r>
            <a:r>
              <a:rPr lang="el-GR" sz="2400" dirty="0" smtClean="0"/>
              <a:t>δικτύωσης.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Κοινωνική Δικτύωση </a:t>
            </a:r>
            <a:r>
              <a:rPr lang="el-GR" dirty="0" smtClean="0"/>
              <a:t>(1 από 5)</a:t>
            </a:r>
            <a:endParaRPr lang="el-GR" dirty="0"/>
          </a:p>
        </p:txBody>
      </p:sp>
      <p:sp>
        <p:nvSpPr>
          <p:cNvPr id="6" name="Rectangle 4" descr="Social Networking -&gt; ψηφιακοί χώροι διαπροσωπικών επαφών.&#10;Τα κοινωνικά δίκτυα περιλαμβάνουν, χωρίς να περιορίζονται, τα:&#10;Απλά ιστολόγια (Blogs), όπως είναι το Blogger,&#10;Χώροι συζητήσεων (discussion forums), όπως το netmums.com,&#10;Χώροι ανταλλαγής μηνυμάτων, όπως τα MSN, Skype και άλλα,&#10;Χώροι πολύπλευρης κοινωνικής δικτύωσης και συνεργασίας, όπως το Facebook, Twitter, και λοιπά&#10;"/>
          <p:cNvSpPr txBox="1">
            <a:spLocks noChangeArrowheads="1"/>
          </p:cNvSpPr>
          <p:nvPr>
            <p:custDataLst>
              <p:tags r:id="rId2"/>
            </p:custDataLst>
          </p:nvPr>
        </p:nvSpPr>
        <p:spPr>
          <a:xfrm>
            <a:off x="467545" y="1268760"/>
            <a:ext cx="828092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Social Networking -&gt; </a:t>
            </a:r>
            <a:r>
              <a:rPr lang="el-GR" sz="2400" dirty="0"/>
              <a:t>ψηφιακοί χώροι διαπροσωπικών </a:t>
            </a:r>
            <a:r>
              <a:rPr lang="el-GR" sz="2400" dirty="0" smtClean="0"/>
              <a:t>επαφών.</a:t>
            </a:r>
            <a:endParaRPr lang="el-GR" sz="2400" dirty="0"/>
          </a:p>
          <a:p>
            <a:r>
              <a:rPr lang="el-GR" sz="2400" dirty="0"/>
              <a:t>Τα κοινωνικά δίκτυα περιλαμβάνουν, χωρίς να περιορίζονται, τα:</a:t>
            </a:r>
          </a:p>
          <a:p>
            <a:pPr lvl="1"/>
            <a:r>
              <a:rPr lang="el-GR" sz="2400" dirty="0"/>
              <a:t>Απλά </a:t>
            </a:r>
            <a:r>
              <a:rPr lang="el-GR" sz="2400" dirty="0" err="1"/>
              <a:t>ιστολόγια</a:t>
            </a:r>
            <a:r>
              <a:rPr lang="el-GR" sz="2400" dirty="0"/>
              <a:t> (</a:t>
            </a:r>
            <a:r>
              <a:rPr lang="el-GR" sz="2400" dirty="0" err="1"/>
              <a:t>Blogs</a:t>
            </a:r>
            <a:r>
              <a:rPr lang="el-GR" sz="2400" dirty="0"/>
              <a:t>), όπως είναι το </a:t>
            </a:r>
            <a:r>
              <a:rPr lang="el-GR" sz="2400" dirty="0" err="1" smtClean="0"/>
              <a:t>Blogger</a:t>
            </a:r>
            <a:r>
              <a:rPr lang="el-GR" sz="2400" dirty="0" smtClean="0"/>
              <a:t>,</a:t>
            </a:r>
            <a:endParaRPr lang="el-GR" sz="2400" dirty="0"/>
          </a:p>
          <a:p>
            <a:pPr lvl="1"/>
            <a:r>
              <a:rPr lang="el-GR" sz="2400" dirty="0"/>
              <a:t>Χώροι συζητήσεων (</a:t>
            </a:r>
            <a:r>
              <a:rPr lang="el-GR" sz="2400" dirty="0" err="1"/>
              <a:t>discussion</a:t>
            </a:r>
            <a:r>
              <a:rPr lang="el-GR" sz="2400" dirty="0"/>
              <a:t> </a:t>
            </a:r>
            <a:r>
              <a:rPr lang="el-GR" sz="2400" dirty="0" err="1"/>
              <a:t>forums</a:t>
            </a:r>
            <a:r>
              <a:rPr lang="el-GR" sz="2400" dirty="0"/>
              <a:t>), όπως το </a:t>
            </a:r>
            <a:r>
              <a:rPr lang="el-GR" sz="2400" dirty="0" err="1" smtClean="0"/>
              <a:t>netmums.com</a:t>
            </a:r>
            <a:r>
              <a:rPr lang="el-GR" sz="2400" dirty="0" smtClean="0"/>
              <a:t>,</a:t>
            </a:r>
            <a:endParaRPr lang="el-GR" sz="2400" dirty="0"/>
          </a:p>
          <a:p>
            <a:pPr lvl="1"/>
            <a:r>
              <a:rPr lang="el-GR" sz="2400" dirty="0"/>
              <a:t>Χώροι ανταλλαγής μηνυμάτων, όπως τα MSN, </a:t>
            </a:r>
            <a:r>
              <a:rPr lang="el-GR" sz="2400" dirty="0" err="1"/>
              <a:t>Skype</a:t>
            </a:r>
            <a:r>
              <a:rPr lang="el-GR" sz="2400" dirty="0"/>
              <a:t> κ.ά</a:t>
            </a:r>
            <a:r>
              <a:rPr lang="el-GR" sz="2400" dirty="0" smtClean="0"/>
              <a:t>.,</a:t>
            </a:r>
            <a:endParaRPr lang="el-GR" sz="2400" dirty="0"/>
          </a:p>
          <a:p>
            <a:pPr lvl="1"/>
            <a:r>
              <a:rPr lang="el-GR" sz="2400" dirty="0"/>
              <a:t>Χώροι πολύπλευρης κοινωνικής δικτύωσης και συνεργασίας, όπως το </a:t>
            </a:r>
            <a:r>
              <a:rPr lang="el-GR" sz="2400" dirty="0" err="1"/>
              <a:t>Facebook</a:t>
            </a:r>
            <a:r>
              <a:rPr lang="el-GR" sz="2400" dirty="0"/>
              <a:t>, </a:t>
            </a:r>
            <a:r>
              <a:rPr lang="el-GR" sz="2400" dirty="0" err="1"/>
              <a:t>Twitter</a:t>
            </a:r>
            <a:r>
              <a:rPr lang="el-GR" sz="2400" dirty="0"/>
              <a:t>, κλπ</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Κοινωνική Δικτύωση </a:t>
            </a:r>
            <a:r>
              <a:rPr lang="el-GR" dirty="0" smtClean="0"/>
              <a:t>(2 </a:t>
            </a:r>
            <a:r>
              <a:rPr lang="el-GR" dirty="0"/>
              <a:t>από </a:t>
            </a:r>
            <a:r>
              <a:rPr lang="el-GR" dirty="0" smtClean="0"/>
              <a:t>5)</a:t>
            </a:r>
            <a:endParaRPr lang="el-GR" dirty="0"/>
          </a:p>
        </p:txBody>
      </p:sp>
      <p:sp>
        <p:nvSpPr>
          <p:cNvPr id="6" name="Rectangle 4" descr="Παραδείγματος χάριν:&#10;Facebook,&#10;MySpace,&#10;Hi5 (έφηβοι),&#10;Zuni (φοιτητές και απόφοιτοι),&#10;Linkedln (επαγγελματικές επαφές),&#10;Flickr (φωτογραφίες).&#10;"/>
          <p:cNvSpPr txBox="1">
            <a:spLocks noChangeArrowheads="1"/>
          </p:cNvSpPr>
          <p:nvPr/>
        </p:nvSpPr>
        <p:spPr>
          <a:xfrm>
            <a:off x="467545" y="1772816"/>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Παραδείγματος χάριν:</a:t>
            </a:r>
            <a:endParaRPr lang="el-GR" sz="2400" dirty="0"/>
          </a:p>
          <a:p>
            <a:pPr lvl="1"/>
            <a:r>
              <a:rPr lang="en-US" sz="2400" dirty="0" smtClean="0"/>
              <a:t>Facebook</a:t>
            </a:r>
            <a:r>
              <a:rPr lang="el-GR" sz="2400" dirty="0" smtClean="0"/>
              <a:t>,</a:t>
            </a:r>
            <a:endParaRPr lang="en-US" sz="2400" dirty="0"/>
          </a:p>
          <a:p>
            <a:pPr lvl="1"/>
            <a:r>
              <a:rPr lang="en-US" sz="2400" dirty="0" err="1" smtClean="0"/>
              <a:t>MySpace</a:t>
            </a:r>
            <a:r>
              <a:rPr lang="el-GR" sz="2400" dirty="0" smtClean="0"/>
              <a:t>,</a:t>
            </a:r>
            <a:endParaRPr lang="en-US" sz="2400" dirty="0"/>
          </a:p>
          <a:p>
            <a:pPr lvl="1"/>
            <a:r>
              <a:rPr lang="en-US" sz="2400" dirty="0"/>
              <a:t>Hi5 (</a:t>
            </a:r>
            <a:r>
              <a:rPr lang="el-GR" sz="2400" dirty="0"/>
              <a:t>έφηβοι</a:t>
            </a:r>
            <a:r>
              <a:rPr lang="el-GR" sz="2400" dirty="0" smtClean="0"/>
              <a:t>),</a:t>
            </a:r>
            <a:endParaRPr lang="en-US" sz="2400" dirty="0"/>
          </a:p>
          <a:p>
            <a:pPr lvl="1"/>
            <a:r>
              <a:rPr lang="en-US" sz="2400" dirty="0"/>
              <a:t>Zuni</a:t>
            </a:r>
            <a:r>
              <a:rPr lang="el-GR" sz="2400" dirty="0"/>
              <a:t> (φοιτητές και απόφοιτοι</a:t>
            </a:r>
            <a:r>
              <a:rPr lang="el-GR" sz="2400" dirty="0" smtClean="0"/>
              <a:t>),</a:t>
            </a:r>
            <a:endParaRPr lang="el-GR" sz="2400" dirty="0"/>
          </a:p>
          <a:p>
            <a:pPr lvl="1"/>
            <a:r>
              <a:rPr lang="en-US" sz="2400" dirty="0" err="1"/>
              <a:t>Linkedln</a:t>
            </a:r>
            <a:r>
              <a:rPr lang="en-US" sz="2400" dirty="0"/>
              <a:t> (</a:t>
            </a:r>
            <a:r>
              <a:rPr lang="el-GR" sz="2400" dirty="0"/>
              <a:t>επαγγελματικές επαφές</a:t>
            </a:r>
            <a:r>
              <a:rPr lang="el-GR" sz="2400" dirty="0" smtClean="0"/>
              <a:t>),</a:t>
            </a:r>
            <a:endParaRPr lang="el-GR" sz="2400" dirty="0"/>
          </a:p>
          <a:p>
            <a:pPr lvl="1"/>
            <a:r>
              <a:rPr lang="en-US" sz="2400" dirty="0"/>
              <a:t>Flickr (</a:t>
            </a:r>
            <a:r>
              <a:rPr lang="el-GR" sz="2400" dirty="0"/>
              <a:t>φωτογραφίες</a:t>
            </a:r>
            <a:r>
              <a:rPr lang="el-GR" sz="2400" dirty="0" smtClean="0"/>
              <a:t>).</a:t>
            </a: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Κοινωνική Δικτύωση </a:t>
            </a:r>
            <a:r>
              <a:rPr lang="el-GR" dirty="0" smtClean="0"/>
              <a:t>(3 </a:t>
            </a:r>
            <a:r>
              <a:rPr lang="el-GR" dirty="0"/>
              <a:t>από </a:t>
            </a:r>
            <a:r>
              <a:rPr lang="el-GR" dirty="0" smtClean="0"/>
              <a:t>5)</a:t>
            </a:r>
            <a:endParaRPr lang="el-GR" dirty="0"/>
          </a:p>
        </p:txBody>
      </p:sp>
      <p:sp>
        <p:nvSpPr>
          <p:cNvPr id="9" name="2 - Θέση περιεχομένου" descr="Πότε εμφανίστηκαν:&#10;Οι πρώτες ιστοσελίδες κοινωνικής δικτύωσης εμφανίζονται τη δεκαετία του 1990.&#10; Σήμερα, το διαδίκτυο έχει κατακλυσθεί με περίπου 350 ιστότοπους του είδους και με εγγεγραμμένα εκατομμύρια μέλη. &#10;Οι δημοφιλέστερες ιστοσελίδες κοινωνικής δικτύωσης σε Αμερική και Ευρώπη είναι το Facebook, Twitter, Flickr, Beboo και Myspace. &#10;Στην κορυφή ως προς την προτίμηση των χρηστών βρίσκεται το γνωστό Facebook, απαριθμώντας περίπου 200 εκατομμύρια χρήστες. &#10;Θραύση ανά τον κόσμο με 117 εκατομμύρια μέλη κάνει το Haboo.&#10;"/>
          <p:cNvSpPr>
            <a:spLocks noGrp="1"/>
          </p:cNvSpPr>
          <p:nvPr>
            <p:ph idx="1"/>
          </p:nvPr>
        </p:nvSpPr>
        <p:spPr>
          <a:xfrm>
            <a:off x="446856" y="1268760"/>
            <a:ext cx="8229600" cy="4752528"/>
          </a:xfrm>
        </p:spPr>
        <p:txBody>
          <a:bodyPr>
            <a:noAutofit/>
          </a:bodyPr>
          <a:lstStyle/>
          <a:p>
            <a:pPr marL="0" indent="0">
              <a:buNone/>
            </a:pPr>
            <a:r>
              <a:rPr lang="el-GR" sz="2200" dirty="0"/>
              <a:t>Πότε </a:t>
            </a:r>
            <a:r>
              <a:rPr lang="el-GR" sz="2200" dirty="0" smtClean="0"/>
              <a:t>εμφανίστηκαν:</a:t>
            </a:r>
          </a:p>
          <a:p>
            <a:r>
              <a:rPr lang="el-GR" sz="2200" dirty="0" smtClean="0"/>
              <a:t>Οι πρώτες ιστοσελίδες κοινωνικής δικτύωσης εμφανίζονται τη δεκαετία του </a:t>
            </a:r>
            <a:r>
              <a:rPr lang="el-GR" sz="2200" b="1" dirty="0" smtClean="0"/>
              <a:t>1990.</a:t>
            </a:r>
          </a:p>
          <a:p>
            <a:r>
              <a:rPr lang="el-GR" sz="2200" dirty="0" smtClean="0"/>
              <a:t> Σήμερα, το διαδίκτυο έχει κατακλυσθεί με περίπου </a:t>
            </a:r>
            <a:r>
              <a:rPr lang="el-GR" sz="2200" b="1" dirty="0" smtClean="0"/>
              <a:t>350 </a:t>
            </a:r>
            <a:r>
              <a:rPr lang="el-GR" sz="2200" b="1" dirty="0" err="1" smtClean="0"/>
              <a:t>ιστότοπους</a:t>
            </a:r>
            <a:r>
              <a:rPr lang="el-GR" sz="2200" b="1" dirty="0" smtClean="0"/>
              <a:t> </a:t>
            </a:r>
            <a:r>
              <a:rPr lang="el-GR" sz="2200" dirty="0" smtClean="0"/>
              <a:t>του είδους και με εγγεγραμμένα εκατομμύρια μέλη. </a:t>
            </a:r>
          </a:p>
          <a:p>
            <a:r>
              <a:rPr lang="el-GR" sz="2200" dirty="0" smtClean="0"/>
              <a:t>Οι δημοφιλέστερες ιστοσελίδες κοινωνικής δικτύωσης σε Αμερική και Ευρώπη είναι το </a:t>
            </a:r>
            <a:r>
              <a:rPr lang="el-GR" sz="2200" b="1" dirty="0" err="1" smtClean="0"/>
              <a:t>Facebook</a:t>
            </a:r>
            <a:r>
              <a:rPr lang="el-GR" sz="2200" b="1" dirty="0" smtClean="0"/>
              <a:t>, </a:t>
            </a:r>
            <a:r>
              <a:rPr lang="el-GR" sz="2200" b="1" dirty="0" err="1" smtClean="0"/>
              <a:t>Twitter</a:t>
            </a:r>
            <a:r>
              <a:rPr lang="el-GR" sz="2200" b="1" dirty="0" smtClean="0"/>
              <a:t>, </a:t>
            </a:r>
            <a:r>
              <a:rPr lang="el-GR" sz="2200" b="1" dirty="0" err="1" smtClean="0"/>
              <a:t>Flickr</a:t>
            </a:r>
            <a:r>
              <a:rPr lang="el-GR" sz="2200" b="1" dirty="0" smtClean="0"/>
              <a:t>, </a:t>
            </a:r>
            <a:r>
              <a:rPr lang="el-GR" sz="2200" b="1" dirty="0" err="1" smtClean="0"/>
              <a:t>Beboo</a:t>
            </a:r>
            <a:r>
              <a:rPr lang="el-GR" sz="2200" b="1" dirty="0" smtClean="0"/>
              <a:t> και </a:t>
            </a:r>
            <a:r>
              <a:rPr lang="el-GR" sz="2200" b="1" dirty="0" err="1" smtClean="0"/>
              <a:t>Myspace</a:t>
            </a:r>
            <a:r>
              <a:rPr lang="el-GR" sz="2200" b="1" dirty="0" smtClean="0"/>
              <a:t>. </a:t>
            </a:r>
          </a:p>
          <a:p>
            <a:r>
              <a:rPr lang="el-GR" sz="2200" dirty="0" smtClean="0"/>
              <a:t>Στην κορυφή ως προς την προτίμηση των χρηστών βρίσκεται το γνωστό </a:t>
            </a:r>
            <a:r>
              <a:rPr lang="el-GR" sz="2200" b="1" dirty="0" err="1" smtClean="0"/>
              <a:t>Facebook</a:t>
            </a:r>
            <a:r>
              <a:rPr lang="el-GR" sz="2200" dirty="0" smtClean="0"/>
              <a:t>, απαριθμώντας περίπου 200 εκατομμύρια χρήστες. </a:t>
            </a:r>
          </a:p>
          <a:p>
            <a:r>
              <a:rPr lang="el-GR" sz="2200" dirty="0" smtClean="0"/>
              <a:t>Θραύση ανά τον κόσμο με 117 εκατομμύρια μέλη κάνει το </a:t>
            </a:r>
            <a:r>
              <a:rPr lang="el-GR" sz="2200" b="1" dirty="0" err="1" smtClean="0"/>
              <a:t>Haboo</a:t>
            </a:r>
            <a:r>
              <a:rPr lang="el-GR" sz="2200" b="1" dirty="0" smtClean="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Κοινωνική Δικτύωση </a:t>
            </a:r>
            <a:r>
              <a:rPr lang="el-GR" dirty="0" smtClean="0"/>
              <a:t>(4 </a:t>
            </a:r>
            <a:r>
              <a:rPr lang="el-GR" dirty="0"/>
              <a:t>από </a:t>
            </a:r>
            <a:r>
              <a:rPr lang="el-GR" dirty="0" smtClean="0"/>
              <a:t>5)</a:t>
            </a:r>
            <a:endParaRPr lang="el-GR" dirty="0"/>
          </a:p>
        </p:txBody>
      </p:sp>
      <p:sp>
        <p:nvSpPr>
          <p:cNvPr id="6" name="Rectangle 4" descr="Σε Ινδία και Βραζιλία χρησιμοποιείται από 65 εκατομμύρια χρήστες το Orcut. &#10;Αμιγώς ελληνική ιστοσελίδα social network είναι το zoo.gr, το οποίο ονομάζεται meeting point και αριθμεί περισσότερους από 890.000 χρήστες. &#10;&#10;Συμβουλές για ασφαλή χρήση:&#10;Πριν εγγραφούμε σε ένα ιστοχώρο κοινωνικής δικτύωσης , πρέπει να διαβάσουμε τη δήλωση περί απορρήτου για να μάθουμε με ποιον τρόπο θα χρησιμοποιούνται  τα προσωπικά σας δεδομένα,&#10;&#10;&#10;"/>
          <p:cNvSpPr txBox="1">
            <a:spLocks noChangeArrowheads="1"/>
          </p:cNvSpPr>
          <p:nvPr/>
        </p:nvSpPr>
        <p:spPr>
          <a:xfrm>
            <a:off x="467545" y="1340768"/>
            <a:ext cx="8280920" cy="47525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Σε Ινδία και Βραζιλία χρησιμοποιείται από 65 εκατομμύρια χρήστες το </a:t>
            </a:r>
            <a:r>
              <a:rPr lang="el-GR" sz="2400" b="1" dirty="0" err="1"/>
              <a:t>Orcut</a:t>
            </a:r>
            <a:r>
              <a:rPr lang="el-GR" sz="2400" dirty="0"/>
              <a:t>. </a:t>
            </a:r>
          </a:p>
          <a:p>
            <a:r>
              <a:rPr lang="el-GR" sz="2400" dirty="0"/>
              <a:t>Αμιγώς ελληνική ιστοσελίδα </a:t>
            </a:r>
            <a:r>
              <a:rPr lang="el-GR" sz="2400" dirty="0" err="1"/>
              <a:t>social</a:t>
            </a:r>
            <a:r>
              <a:rPr lang="el-GR" sz="2400" dirty="0"/>
              <a:t> </a:t>
            </a:r>
            <a:r>
              <a:rPr lang="el-GR" sz="2400" dirty="0" err="1"/>
              <a:t>network</a:t>
            </a:r>
            <a:r>
              <a:rPr lang="el-GR" sz="2400" dirty="0"/>
              <a:t> είναι το </a:t>
            </a:r>
            <a:r>
              <a:rPr lang="el-GR" sz="2400" b="1" dirty="0" err="1"/>
              <a:t>zoo.gr</a:t>
            </a:r>
            <a:r>
              <a:rPr lang="el-GR" sz="2400" dirty="0"/>
              <a:t>, το οποίο ονομάζεται </a:t>
            </a:r>
            <a:r>
              <a:rPr lang="el-GR" sz="2400" dirty="0" err="1"/>
              <a:t>meeting</a:t>
            </a:r>
            <a:r>
              <a:rPr lang="el-GR" sz="2400" dirty="0"/>
              <a:t> </a:t>
            </a:r>
            <a:r>
              <a:rPr lang="el-GR" sz="2400" dirty="0" err="1"/>
              <a:t>point</a:t>
            </a:r>
            <a:r>
              <a:rPr lang="el-GR" sz="2400" dirty="0"/>
              <a:t> και αριθμεί περισσότερους από 890.000 χρήστες. </a:t>
            </a:r>
            <a:endParaRPr lang="el-GR" sz="2400" dirty="0" smtClean="0"/>
          </a:p>
          <a:p>
            <a:endParaRPr lang="el-GR" sz="2400" dirty="0"/>
          </a:p>
          <a:p>
            <a:pPr marL="0" indent="0">
              <a:buNone/>
            </a:pPr>
            <a:r>
              <a:rPr lang="el-GR" sz="2400" dirty="0"/>
              <a:t>Συμβουλές για ασφαλή </a:t>
            </a:r>
            <a:r>
              <a:rPr lang="el-GR" sz="2400" dirty="0" smtClean="0"/>
              <a:t>χρήση:</a:t>
            </a:r>
          </a:p>
          <a:p>
            <a:r>
              <a:rPr lang="el-GR" sz="2400" dirty="0"/>
              <a:t>Πριν εγγραφούμε σε ένα </a:t>
            </a:r>
            <a:r>
              <a:rPr lang="el-GR" sz="2400" dirty="0" err="1"/>
              <a:t>ιστοχώρο</a:t>
            </a:r>
            <a:r>
              <a:rPr lang="el-GR" sz="2400" dirty="0"/>
              <a:t> κοινωνικής δικτύωσης , πρέπει να διαβάσουμε τη </a:t>
            </a:r>
            <a:r>
              <a:rPr lang="el-GR" sz="2400" b="1" dirty="0"/>
              <a:t>δήλωση περί απορρήτου </a:t>
            </a:r>
            <a:r>
              <a:rPr lang="el-GR" sz="2400" dirty="0"/>
              <a:t>για να μάθουμε με ποιον τρόπο θα χρησιμοποιούνται  τα προσωπικά σας </a:t>
            </a:r>
            <a:r>
              <a:rPr lang="el-GR" sz="2400" dirty="0" smtClean="0"/>
              <a:t>δεδομένα,</a:t>
            </a:r>
            <a:endParaRPr lang="el-GR" sz="2400" dirty="0"/>
          </a:p>
          <a:p>
            <a:endParaRPr lang="el-GR" sz="2400" dirty="0"/>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Κοινωνική Δικτύωση </a:t>
            </a:r>
            <a:r>
              <a:rPr lang="el-GR" dirty="0" smtClean="0"/>
              <a:t>(5 </a:t>
            </a:r>
            <a:r>
              <a:rPr lang="el-GR" dirty="0"/>
              <a:t>από </a:t>
            </a:r>
            <a:r>
              <a:rPr lang="el-GR" dirty="0" smtClean="0"/>
              <a:t>5)</a:t>
            </a:r>
            <a:endParaRPr lang="el-GR" dirty="0"/>
          </a:p>
        </p:txBody>
      </p:sp>
      <p:sp>
        <p:nvSpPr>
          <p:cNvPr id="6" name="Rectangle 4" descr="Οι πληροφορίες που δημοσιεύουμε στους ιστοχώρους κοινωνικής δικτύωσης είναι δημόσια προσπελάσιμες. Δεν πρέπει να δημοσιεύουμε στοιχεία και φωτογραφίες που ενδεχομένων θα μας φέρουν αργότερα σε δύσκολη θέση,&#10;Επιλέγουμε να δημιουργήσουμε ένα ισχυρό κωδικό πρόσβασης,&#10;Μόλις δημιουργήσουμε το προφίλ θα πρέπει να αλλάξουμε τις προεπιλεγμένες ρυθμίσεις προσωπικών δεδομένων προς το αυστηρότερο, &#10;Χρησιμοποιούμε την μέθοδο καταγγελίας για άτομα που μας ενοχλούν.&#10;"/>
          <p:cNvSpPr txBox="1">
            <a:spLocks noChangeArrowheads="1"/>
          </p:cNvSpPr>
          <p:nvPr/>
        </p:nvSpPr>
        <p:spPr>
          <a:xfrm>
            <a:off x="467545" y="1340768"/>
            <a:ext cx="828092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Οι πληροφορίες που δημοσιεύουμε στους </a:t>
            </a:r>
            <a:r>
              <a:rPr lang="el-GR" sz="2400" dirty="0" err="1"/>
              <a:t>ιστοχώρους</a:t>
            </a:r>
            <a:r>
              <a:rPr lang="el-GR" sz="2400" dirty="0"/>
              <a:t> κοινωνικής δικτύωσης είναι δημόσια προσπελάσιμες. </a:t>
            </a:r>
            <a:r>
              <a:rPr lang="el-GR" sz="2400" b="1" dirty="0"/>
              <a:t>Δεν πρέπει να δημοσιεύουμε στοιχεία και φωτογραφίες που ενδεχομένων θα μας φέρουν αργότερα σε δύσκολη </a:t>
            </a:r>
            <a:r>
              <a:rPr lang="el-GR" sz="2400" b="1" dirty="0" smtClean="0"/>
              <a:t>θέση,</a:t>
            </a:r>
            <a:endParaRPr lang="el-GR" sz="2400" b="1" dirty="0"/>
          </a:p>
          <a:p>
            <a:r>
              <a:rPr lang="el-GR" sz="2400" dirty="0"/>
              <a:t>Επιλέγουμε να δημιουργήσουμε ένα </a:t>
            </a:r>
            <a:r>
              <a:rPr lang="el-GR" sz="2400" b="1" dirty="0"/>
              <a:t>ισχυρό κωδικό </a:t>
            </a:r>
            <a:r>
              <a:rPr lang="el-GR" sz="2400" dirty="0" smtClean="0"/>
              <a:t>πρόσβασης,</a:t>
            </a:r>
            <a:endParaRPr lang="el-GR" sz="2400" dirty="0"/>
          </a:p>
          <a:p>
            <a:r>
              <a:rPr lang="el-GR" sz="2400" dirty="0"/>
              <a:t>Μόλις δημιουργήσουμε το προφίλ θα πρέπει να </a:t>
            </a:r>
            <a:r>
              <a:rPr lang="el-GR" sz="2400" b="1" dirty="0"/>
              <a:t>αλλάξουμε</a:t>
            </a:r>
            <a:r>
              <a:rPr lang="el-GR" sz="2400" dirty="0"/>
              <a:t> τις </a:t>
            </a:r>
            <a:r>
              <a:rPr lang="el-GR" sz="2400" b="1" dirty="0"/>
              <a:t>προεπιλεγμένες ρυθμίσεις </a:t>
            </a:r>
            <a:r>
              <a:rPr lang="el-GR" sz="2400" dirty="0"/>
              <a:t>προσωπικών δεδομένων προς το </a:t>
            </a:r>
            <a:r>
              <a:rPr lang="el-GR" sz="2400" dirty="0" smtClean="0"/>
              <a:t>αυστηρότερο, </a:t>
            </a:r>
            <a:endParaRPr lang="el-GR" sz="2400" dirty="0"/>
          </a:p>
          <a:p>
            <a:r>
              <a:rPr lang="el-GR" sz="2400" dirty="0"/>
              <a:t>Χρησιμοποιούμε την μέθοδο </a:t>
            </a:r>
            <a:r>
              <a:rPr lang="el-GR" sz="2400" b="1" dirty="0"/>
              <a:t>καταγγελίας</a:t>
            </a:r>
            <a:r>
              <a:rPr lang="el-GR" sz="2400" dirty="0"/>
              <a:t> για άτομα που μας </a:t>
            </a:r>
            <a:r>
              <a:rPr lang="el-GR" sz="2400" dirty="0" smtClean="0"/>
              <a:t>ενοχλούν.</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Ιστολόγια (1 από 3)</a:t>
            </a:r>
            <a:endParaRPr lang="el-GR" dirty="0"/>
          </a:p>
        </p:txBody>
      </p:sp>
      <p:sp>
        <p:nvSpPr>
          <p:cNvPr id="6" name="Rectangle 4" descr="Blog -web log&#10;To ιστολόγιο – μπλογκ  (blog) είναι λίστα καταχωρήσεων από την πιο πρόσφατη καταχώρηση στην παλαιότερη. &#10;Το περιεχόμενο των καταχωρήσεων μπορεί είναι οτιδήποτε, όπως &#10;Νέα , &#10;πολιτικοκοινωνικός σχολιασμός, &#10;σχολιασμός των μέσων μαζικής ενημέρωσης και των διασημοτήτων, &#10;προσωπικά ημερολόγια και &#10;"/>
          <p:cNvSpPr txBox="1">
            <a:spLocks noChangeArrowheads="1"/>
          </p:cNvSpPr>
          <p:nvPr>
            <p:custDataLst>
              <p:tags r:id="rId2"/>
            </p:custDataLst>
          </p:nvPr>
        </p:nvSpPr>
        <p:spPr>
          <a:xfrm>
            <a:off x="467545" y="1124744"/>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Blog -web log</a:t>
            </a:r>
          </a:p>
          <a:p>
            <a:r>
              <a:rPr lang="el-GR" sz="2400" dirty="0" err="1"/>
              <a:t>To</a:t>
            </a:r>
            <a:r>
              <a:rPr lang="el-GR" sz="2400" dirty="0"/>
              <a:t> </a:t>
            </a:r>
            <a:r>
              <a:rPr lang="el-GR" sz="2400" b="1" dirty="0" err="1"/>
              <a:t>ιστολόγιο</a:t>
            </a:r>
            <a:r>
              <a:rPr lang="el-GR" sz="2400" dirty="0"/>
              <a:t> – </a:t>
            </a:r>
            <a:r>
              <a:rPr lang="el-GR" sz="2400" i="1" dirty="0" err="1"/>
              <a:t>μπλογκ</a:t>
            </a:r>
            <a:r>
              <a:rPr lang="el-GR" sz="2400" dirty="0"/>
              <a:t>  (</a:t>
            </a:r>
            <a:r>
              <a:rPr lang="el-GR" sz="2400" i="1" dirty="0" err="1"/>
              <a:t>blog</a:t>
            </a:r>
            <a:r>
              <a:rPr lang="el-GR" sz="2400" i="1" dirty="0"/>
              <a:t>) ε</a:t>
            </a:r>
            <a:r>
              <a:rPr lang="el-GR" sz="2400" dirty="0"/>
              <a:t>ίναι λίστα καταχωρήσεων από την πιο πρόσφατη καταχώρηση στην παλαιότερη. </a:t>
            </a:r>
            <a:endParaRPr lang="en-US" sz="2400" dirty="0"/>
          </a:p>
          <a:p>
            <a:r>
              <a:rPr lang="el-GR" sz="2400" dirty="0"/>
              <a:t>Το περιεχόμενο των καταχωρήσεων μπορεί είναι οτιδήποτε, όπως </a:t>
            </a:r>
            <a:endParaRPr lang="en-US" sz="2400" dirty="0"/>
          </a:p>
          <a:p>
            <a:pPr lvl="1"/>
            <a:r>
              <a:rPr lang="el-GR" sz="2400" dirty="0"/>
              <a:t>Νέα , </a:t>
            </a:r>
            <a:endParaRPr lang="en-US" sz="2400" dirty="0"/>
          </a:p>
          <a:p>
            <a:pPr lvl="1"/>
            <a:r>
              <a:rPr lang="el-GR" sz="2400" dirty="0"/>
              <a:t>πολιτικοκοινωνικός σχολιασμός, </a:t>
            </a:r>
            <a:endParaRPr lang="en-US" sz="2400" dirty="0"/>
          </a:p>
          <a:p>
            <a:pPr lvl="1"/>
            <a:r>
              <a:rPr lang="el-GR" sz="2400" dirty="0"/>
              <a:t>σχολιασμός των μέσων μαζικής ενημέρωσης και των διασημοτήτων, </a:t>
            </a:r>
            <a:endParaRPr lang="en-US" sz="2400" dirty="0"/>
          </a:p>
          <a:p>
            <a:pPr lvl="1"/>
            <a:r>
              <a:rPr lang="el-GR" sz="2400" dirty="0"/>
              <a:t>προσωπικά ημερολόγια και </a:t>
            </a: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Ιστολόγια </a:t>
            </a:r>
            <a:r>
              <a:rPr lang="el-GR" dirty="0" smtClean="0"/>
              <a:t>(2 </a:t>
            </a:r>
            <a:r>
              <a:rPr lang="el-GR" dirty="0"/>
              <a:t>από </a:t>
            </a:r>
            <a:r>
              <a:rPr lang="el-GR" dirty="0" smtClean="0"/>
              <a:t>3)</a:t>
            </a:r>
            <a:endParaRPr lang="el-GR" dirty="0"/>
          </a:p>
        </p:txBody>
      </p:sp>
      <p:sp>
        <p:nvSpPr>
          <p:cNvPr id="6" name="Rectangle 4"/>
          <p:cNvSpPr txBox="1">
            <a:spLocks noChangeArrowheads="1"/>
          </p:cNvSpPr>
          <p:nvPr/>
        </p:nvSpPr>
        <p:spPr>
          <a:xfrm>
            <a:off x="467545" y="1772816"/>
            <a:ext cx="8280920" cy="29523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smtClean="0"/>
              <a:t>ειδικά θέματα όπως </a:t>
            </a:r>
          </a:p>
          <a:p>
            <a:pPr lvl="2"/>
            <a:r>
              <a:rPr lang="el-GR" dirty="0" smtClean="0"/>
              <a:t>τεχνολογία, μόδα, αθλητικά, τέχνες, γαστρονομία.</a:t>
            </a:r>
          </a:p>
          <a:p>
            <a:r>
              <a:rPr lang="el-GR" sz="2400" dirty="0" smtClean="0"/>
              <a:t> Συνήθως δεν απαιτείται ενδελεχής επιμέλεια του κώδικα της ιστοσελίδας, μιας και συχνά είναι εγκατεστημένα αυτόματα συστήματα, που παρέχουν την δυνατότητα στο διαχειριστή του </a:t>
            </a:r>
            <a:r>
              <a:rPr lang="el-GR" sz="2400" dirty="0" err="1" smtClean="0"/>
              <a:t>ιστολογίου</a:t>
            </a:r>
            <a:r>
              <a:rPr lang="el-GR" sz="2400" dirty="0" smtClean="0"/>
              <a:t> να συντάξει μια καταχώρηση με πολύ λίγα βήματα.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Ιστολόγια </a:t>
            </a:r>
            <a:r>
              <a:rPr lang="el-GR" dirty="0" smtClean="0"/>
              <a:t>(3 </a:t>
            </a:r>
            <a:r>
              <a:rPr lang="el-GR" dirty="0"/>
              <a:t>από 3)</a:t>
            </a:r>
          </a:p>
        </p:txBody>
      </p:sp>
      <p:pic>
        <p:nvPicPr>
          <p:cNvPr id="8" name="Picture 2" descr="Εικόνα fimotro.blogspot.gr"/>
          <p:cNvPicPr>
            <a:picLocks noChangeAspect="1" noChangeArrowheads="1"/>
          </p:cNvPicPr>
          <p:nvPr/>
        </p:nvPicPr>
        <p:blipFill>
          <a:blip r:embed="rId3" cstate="print"/>
          <a:srcRect/>
          <a:stretch>
            <a:fillRect/>
          </a:stretch>
        </p:blipFill>
        <p:spPr bwMode="auto">
          <a:xfrm>
            <a:off x="323528" y="1412776"/>
            <a:ext cx="8512176" cy="4536504"/>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RSS (1 </a:t>
            </a:r>
            <a:r>
              <a:rPr lang="el-GR" dirty="0" smtClean="0"/>
              <a:t>από 3)</a:t>
            </a:r>
            <a:endParaRPr lang="el-GR" dirty="0"/>
          </a:p>
        </p:txBody>
      </p:sp>
      <p:pic>
        <p:nvPicPr>
          <p:cNvPr id="8" name="Picture 4" descr="Εικόνα, logo RSS."/>
          <p:cNvPicPr>
            <a:picLocks noChangeAspect="1" noChangeArrowheads="1"/>
          </p:cNvPicPr>
          <p:nvPr/>
        </p:nvPicPr>
        <p:blipFill>
          <a:blip r:embed="rId4" cstate="print"/>
          <a:srcRect/>
          <a:stretch>
            <a:fillRect/>
          </a:stretch>
        </p:blipFill>
        <p:spPr bwMode="auto">
          <a:xfrm>
            <a:off x="3639988" y="1052736"/>
            <a:ext cx="2270026" cy="1513351"/>
          </a:xfrm>
          <a:prstGeom prst="rect">
            <a:avLst/>
          </a:prstGeom>
          <a:noFill/>
        </p:spPr>
      </p:pic>
      <p:sp>
        <p:nvSpPr>
          <p:cNvPr id="6" name="Rectangle 4" descr="Το ακρωνύμιο RSS, από τον αγγλικό όρο Really Simple Syndication (Πολύ Απλή Διανομή) &#10;Είναι προτυποποιημένη μέθοδο ανταλλαγής ψηφιακού πληροφοριακού περιεχομένου διαμέσου του Διαδικτύου, στηριγμένη στην πρότυπη, καθιερωμένη και ευρέως υποστηριζόμενη γλώσσα σήμανσης XML. &#10;&#10;&#10;"/>
          <p:cNvSpPr txBox="1">
            <a:spLocks noChangeArrowheads="1"/>
          </p:cNvSpPr>
          <p:nvPr/>
        </p:nvSpPr>
        <p:spPr>
          <a:xfrm>
            <a:off x="467545" y="2852936"/>
            <a:ext cx="8280920" cy="29523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Το ακρωνύμιο RSS, από τον αγγλικό όρο </a:t>
            </a:r>
            <a:r>
              <a:rPr lang="el-GR" sz="2400" dirty="0" err="1"/>
              <a:t>Really</a:t>
            </a:r>
            <a:r>
              <a:rPr lang="el-GR" sz="2400" dirty="0"/>
              <a:t> </a:t>
            </a:r>
            <a:r>
              <a:rPr lang="el-GR" sz="2400" dirty="0" err="1"/>
              <a:t>Simple</a:t>
            </a:r>
            <a:r>
              <a:rPr lang="el-GR" sz="2400" dirty="0"/>
              <a:t> </a:t>
            </a:r>
            <a:r>
              <a:rPr lang="el-GR" sz="2400" dirty="0" err="1"/>
              <a:t>Syndication</a:t>
            </a:r>
            <a:r>
              <a:rPr lang="el-GR" sz="2400" dirty="0"/>
              <a:t> (Πολύ Απλή Διανομή</a:t>
            </a:r>
            <a:r>
              <a:rPr lang="el-GR" sz="2400" dirty="0" smtClean="0"/>
              <a:t>), </a:t>
            </a:r>
            <a:endParaRPr lang="el-GR" sz="2400" dirty="0"/>
          </a:p>
          <a:p>
            <a:r>
              <a:rPr lang="el-GR" sz="2400" dirty="0"/>
              <a:t>Είναι </a:t>
            </a:r>
            <a:r>
              <a:rPr lang="el-GR" sz="2400" dirty="0" err="1"/>
              <a:t>προτυποποιημένη</a:t>
            </a:r>
            <a:r>
              <a:rPr lang="el-GR" sz="2400" dirty="0"/>
              <a:t> μέθοδο ανταλλαγής ψηφιακού πληροφοριακού περιεχομένου διαμέσου του Διαδικτύου, στηριγμένη στην πρότυπη, καθιερωμένη και ευρέως υποστηριζόμενη γλώσσα σήμανσης XML. </a:t>
            </a:r>
          </a:p>
          <a:p>
            <a:endParaRPr lang="el-GR" sz="2400" dirty="0"/>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RSS </a:t>
            </a:r>
            <a:r>
              <a:rPr lang="en-US" dirty="0" smtClean="0"/>
              <a:t>(</a:t>
            </a:r>
            <a:r>
              <a:rPr lang="el-GR" dirty="0"/>
              <a:t>2</a:t>
            </a:r>
            <a:r>
              <a:rPr lang="en-US" dirty="0" smtClean="0"/>
              <a:t> </a:t>
            </a:r>
            <a:r>
              <a:rPr lang="el-GR" dirty="0"/>
              <a:t>από </a:t>
            </a:r>
            <a:r>
              <a:rPr lang="el-GR" dirty="0" smtClean="0"/>
              <a:t>3)</a:t>
            </a:r>
            <a:endParaRPr lang="el-GR" dirty="0"/>
          </a:p>
        </p:txBody>
      </p:sp>
      <p:sp>
        <p:nvSpPr>
          <p:cNvPr id="6" name="Rectangle 4" descr="Ένας χρήστης του Διαδικτύου μπορεί έτσι να ενημερώνεται αυτομάτως για γεγονότα και νέα από όσες ιστοσελίδες υποστηρίζουν RSS, αρκεί να έχει εγγραφεί ο ίδιος συνδρομητής στην αντίστοιχη υπηρεσία της εκάστοτε ιστοσελίδας. &#10;Οι εν λόγω ενημερώσεις («ροές RSS», αγγλ: «RSS feeds») περιέχουν τα πλήρη δεδομένα, σύνοψη των δεδομένων, σχετικά μεταδεδομένα, ημερομηνία έκδοσης κλπ, ενώ αποστέλλονται αυτομάτως στον συνδρομητή μέσω Διαδικτύου.&#10;&#10;"/>
          <p:cNvSpPr txBox="1">
            <a:spLocks noChangeArrowheads="1"/>
          </p:cNvSpPr>
          <p:nvPr/>
        </p:nvSpPr>
        <p:spPr>
          <a:xfrm>
            <a:off x="467545" y="1412776"/>
            <a:ext cx="828092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Ένας χρήστης του Διαδικτύου μπορεί έτσι να ενημερώνεται αυτομάτως για γεγονότα και νέα από όσες ιστοσελίδες υποστηρίζουν RSS, αρκεί να έχει εγγραφεί ο ίδιος συνδρομητής στην αντίστοιχη υπηρεσία της εκάστοτε ιστοσελίδας. </a:t>
            </a:r>
          </a:p>
          <a:p>
            <a:r>
              <a:rPr lang="el-GR" sz="2400" dirty="0"/>
              <a:t>Οι εν λόγω ενημερώσεις («ροές RSS», </a:t>
            </a:r>
            <a:r>
              <a:rPr lang="el-GR" sz="2400" dirty="0" err="1"/>
              <a:t>αγγλ</a:t>
            </a:r>
            <a:r>
              <a:rPr lang="el-GR" sz="2400" dirty="0"/>
              <a:t>: «RSS </a:t>
            </a:r>
            <a:r>
              <a:rPr lang="el-GR" sz="2400" dirty="0" err="1"/>
              <a:t>feeds</a:t>
            </a:r>
            <a:r>
              <a:rPr lang="el-GR" sz="2400" dirty="0"/>
              <a:t>») περιέχουν τα πλήρη δεδομένα, σύνοψη των δεδομένων, σχετικά </a:t>
            </a:r>
            <a:r>
              <a:rPr lang="el-GR" sz="2400" dirty="0" err="1"/>
              <a:t>μεταδεδομένα</a:t>
            </a:r>
            <a:r>
              <a:rPr lang="el-GR" sz="2400" dirty="0"/>
              <a:t>, ημερομηνία έκδοσης κλπ, ενώ αποστέλλονται αυτομάτως στον συνδρομητή μέσω Διαδικτύου.</a:t>
            </a:r>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RSS </a:t>
            </a:r>
            <a:r>
              <a:rPr lang="en-US" dirty="0" smtClean="0"/>
              <a:t>(</a:t>
            </a:r>
            <a:r>
              <a:rPr lang="el-GR" dirty="0" smtClean="0"/>
              <a:t>3</a:t>
            </a:r>
            <a:r>
              <a:rPr lang="en-US" dirty="0" smtClean="0"/>
              <a:t> </a:t>
            </a:r>
            <a:r>
              <a:rPr lang="el-GR" dirty="0"/>
              <a:t>από 3)</a:t>
            </a:r>
          </a:p>
        </p:txBody>
      </p:sp>
      <p:sp>
        <p:nvSpPr>
          <p:cNvPr id="6" name="Rectangle 4" descr="Πώς μπορώ να κάνω χρήση του RSS;&#10;Για να μπορέσετε να κάνετε χρήση του RSS θα πρέπει να προμηθευτείτε ένα πρόγραμμα ανάγνωσης ειδήσεων (RSS reader). Το πρόγραμμα αυτό είναι ένα ειδικό λογισμικό στο οποίο προσθέτετε τις σελίδες RSS που σας ενδιαφέρουν και αυτό με τη σειρά του ελέγχει τις σελίδες αυτές και σας ενημερώνει διαρκώς για οτιδήποτε νέο. Αφού επιλέξετε πρόγραμμα ανάγνωσης θα πρέπει να αποφασίσετε ποιο περιεχόμενο θέλετε να λαμβάνετε. &#10;"/>
          <p:cNvSpPr txBox="1">
            <a:spLocks noChangeArrowheads="1"/>
          </p:cNvSpPr>
          <p:nvPr/>
        </p:nvSpPr>
        <p:spPr>
          <a:xfrm>
            <a:off x="467545" y="1700808"/>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l-GR" sz="2400" b="1" dirty="0"/>
              <a:t>Πώς μπορώ να κάνω χρήση του RSS;</a:t>
            </a:r>
            <a:endParaRPr lang="el-GR" sz="2400" dirty="0"/>
          </a:p>
          <a:p>
            <a:pPr fontAlgn="base"/>
            <a:r>
              <a:rPr lang="el-GR" sz="2400" dirty="0"/>
              <a:t>Για να μπορέσετε να κάνετε χρήση του RSS θα πρέπει να προμηθευτείτε ένα πρόγραμμα ανάγνωσης ειδήσεων (RSS </a:t>
            </a:r>
            <a:r>
              <a:rPr lang="el-GR" sz="2400" dirty="0" err="1"/>
              <a:t>reader</a:t>
            </a:r>
            <a:r>
              <a:rPr lang="el-GR" sz="2400" dirty="0"/>
              <a:t>). Το πρόγραμμα αυτό είναι ένα ειδικό λογισμικό στο οποίο προσθέτετε τις σελίδες RSS που σας ενδιαφέρουν και αυτό με τη σειρά του ελέγχει τις σελίδες αυτές και σας ενημερώνει διαρκώς για οτιδήποτε νέο. Αφού επιλέξετε πρόγραμμα ανάγνωσης θα πρέπει να αποφασίσετε ποιο περιεχόμενο θέλετε να λαμβάνετε.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Podcasting</a:t>
            </a:r>
            <a:r>
              <a:rPr lang="el-GR" dirty="0" smtClean="0"/>
              <a:t> (1 από 2)</a:t>
            </a:r>
            <a:endParaRPr lang="el-GR" dirty="0"/>
          </a:p>
        </p:txBody>
      </p:sp>
      <p:pic>
        <p:nvPicPr>
          <p:cNvPr id="8" name="Picture 2" descr="Εικόνα, podcasting logo."/>
          <p:cNvPicPr>
            <a:picLocks noChangeAspect="1" noChangeArrowheads="1"/>
          </p:cNvPicPr>
          <p:nvPr/>
        </p:nvPicPr>
        <p:blipFill>
          <a:blip r:embed="rId4" cstate="print"/>
          <a:srcRect/>
          <a:stretch>
            <a:fillRect/>
          </a:stretch>
        </p:blipFill>
        <p:spPr bwMode="auto">
          <a:xfrm>
            <a:off x="3630015" y="1008112"/>
            <a:ext cx="1950097" cy="1772816"/>
          </a:xfrm>
          <a:prstGeom prst="rect">
            <a:avLst/>
          </a:prstGeom>
          <a:noFill/>
        </p:spPr>
      </p:pic>
      <p:sp>
        <p:nvSpPr>
          <p:cNvPr id="6" name="Rectangle 4"/>
          <p:cNvSpPr txBox="1">
            <a:spLocks noChangeArrowheads="1"/>
          </p:cNvSpPr>
          <p:nvPr/>
        </p:nvSpPr>
        <p:spPr>
          <a:xfrm>
            <a:off x="467545" y="2852936"/>
            <a:ext cx="8280920" cy="30243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l-GR" sz="2400" dirty="0" smtClean="0"/>
              <a:t>Ραδιόφωνο κατ’ αίτηση, δηλαδή ραδιόφωνο που μπορεί κανείς να ακούσει όποτε το ζητήσει,</a:t>
            </a:r>
          </a:p>
          <a:p>
            <a:pPr>
              <a:lnSpc>
                <a:spcPct val="120000"/>
              </a:lnSpc>
            </a:pPr>
            <a:r>
              <a:rPr lang="el-GR" sz="2400" dirty="0" smtClean="0"/>
              <a:t>Είναι ψηφιακά αρχεία ήχου που διατίθεται μέσω Διαδικτύου,</a:t>
            </a:r>
          </a:p>
          <a:p>
            <a:pPr>
              <a:lnSpc>
                <a:spcPct val="120000"/>
              </a:lnSpc>
            </a:pPr>
            <a:r>
              <a:rPr lang="el-GR" sz="2400" dirty="0" smtClean="0"/>
              <a:t>Οι χρήστες μπορούν να τα κατεβάσουν και να ακούσουν όποτε θέλουν είτε στον υπολογιστή είστε σε άλλες συσκευές αναπαραγωγής αρχείων </a:t>
            </a:r>
            <a:r>
              <a:rPr lang="en-US" sz="2400" dirty="0" smtClean="0"/>
              <a:t>mp3</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Podcasting</a:t>
            </a:r>
            <a:r>
              <a:rPr lang="el-GR" dirty="0"/>
              <a:t> </a:t>
            </a:r>
            <a:r>
              <a:rPr lang="el-GR" dirty="0" smtClean="0"/>
              <a:t>(2 </a:t>
            </a:r>
            <a:r>
              <a:rPr lang="el-GR" dirty="0"/>
              <a:t>από 2)</a:t>
            </a:r>
          </a:p>
        </p:txBody>
      </p:sp>
      <p:pic>
        <p:nvPicPr>
          <p:cNvPr id="8" name="Picture 3" descr="Εικόνα από ιστοσελίδα, www.podcast.com"/>
          <p:cNvPicPr>
            <a:picLocks noChangeAspect="1" noChangeArrowheads="1"/>
          </p:cNvPicPr>
          <p:nvPr/>
        </p:nvPicPr>
        <p:blipFill>
          <a:blip r:embed="rId4" cstate="print"/>
          <a:srcRect/>
          <a:stretch>
            <a:fillRect/>
          </a:stretch>
        </p:blipFill>
        <p:spPr bwMode="auto">
          <a:xfrm>
            <a:off x="360040" y="1484784"/>
            <a:ext cx="8460432" cy="4508927"/>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b="1" dirty="0"/>
              <a:t>Σκοπός </a:t>
            </a:r>
            <a:r>
              <a:rPr lang="el-GR" sz="2800" dirty="0"/>
              <a:t>της ενότητας είναι η ενημέρωση για τους κινδύνους των επιβλαβών λογισμικών. Οι επιπτώσεις στην λειτουργία του </a:t>
            </a:r>
            <a:r>
              <a:rPr lang="el-GR" sz="2800" dirty="0" smtClean="0"/>
              <a:t>ηλεκτρονικού υπολογιστή  </a:t>
            </a:r>
            <a:r>
              <a:rPr lang="el-GR" sz="2800" dirty="0"/>
              <a:t>και η προστασία του </a:t>
            </a:r>
            <a:r>
              <a:rPr lang="el-GR" sz="2800" dirty="0"/>
              <a:t>ηλεκτρονικού υπολογιστή</a:t>
            </a:r>
            <a:r>
              <a:rPr lang="el-GR" sz="2800" dirty="0" smtClean="0"/>
              <a:t> </a:t>
            </a:r>
            <a:r>
              <a:rPr lang="el-GR" sz="2800" dirty="0"/>
              <a:t>από τα συγκεκριμένα λογισμικά. Επίσης παρουσιάζεται η χρήση των </a:t>
            </a:r>
            <a:r>
              <a:rPr lang="el-GR" sz="2800" dirty="0" smtClean="0"/>
              <a:t>ηλεκτρονικών υπολογιστών </a:t>
            </a:r>
            <a:r>
              <a:rPr lang="el-GR" sz="2800" dirty="0"/>
              <a:t>στην επικοινωνία και τις εικονικές </a:t>
            </a:r>
            <a:r>
              <a:rPr lang="el-GR" sz="2800" dirty="0" smtClean="0"/>
              <a:t>κοινότητες.</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Πνευματικά Δικαιώματα</a:t>
            </a:r>
          </a:p>
        </p:txBody>
      </p:sp>
      <p:sp>
        <p:nvSpPr>
          <p:cNvPr id="6" name="Rectangle 4"/>
          <p:cNvSpPr txBox="1">
            <a:spLocks noChangeArrowheads="1"/>
          </p:cNvSpPr>
          <p:nvPr/>
        </p:nvSpPr>
        <p:spPr>
          <a:xfrm>
            <a:off x="467545" y="1052736"/>
            <a:ext cx="8280920" cy="52565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Όταν κάποιος αντί να αγοράσει μια εφαρμογή την αντιγράψει χωρίς να ζητήσει την άδεια του κατασκευαστή, προκαλεί οικονομική ζημιά στον κατασκευαστή της εφαρμογής ο οποίος έχει το δικαίωμα να ζητήσει την ποινική του </a:t>
            </a:r>
            <a:r>
              <a:rPr lang="el-GR" sz="2400" dirty="0" smtClean="0"/>
              <a:t>δίωξη,</a:t>
            </a:r>
            <a:endParaRPr lang="el-GR" sz="2400" dirty="0"/>
          </a:p>
          <a:p>
            <a:r>
              <a:rPr lang="el-GR" sz="2400" b="1" dirty="0"/>
              <a:t>Πνευματική ιδιοκτησία ή πνευματικά δικαιώματα </a:t>
            </a:r>
            <a:r>
              <a:rPr lang="el-GR" sz="2400" dirty="0"/>
              <a:t>ονομάζονται τα αποκλειστικά δικαιώματα των δημιουργών στο έργο </a:t>
            </a:r>
            <a:r>
              <a:rPr lang="el-GR" sz="2400" dirty="0" smtClean="0"/>
              <a:t>τους,</a:t>
            </a:r>
            <a:endParaRPr lang="el-GR" sz="2400" dirty="0"/>
          </a:p>
          <a:p>
            <a:r>
              <a:rPr lang="el-GR" sz="2400" dirty="0"/>
              <a:t>Παραχωρούνται από τον νόμο για ορισμένο χρόνο για να απαγορεύσουν σε τρίτους τη χρήση των έργων χωρίς την άδεια του δημιουργού </a:t>
            </a:r>
            <a:r>
              <a:rPr lang="el-GR" sz="2400" dirty="0" smtClean="0"/>
              <a:t>τους,</a:t>
            </a:r>
            <a:endParaRPr lang="el-GR" sz="2400" dirty="0"/>
          </a:p>
          <a:p>
            <a:r>
              <a:rPr lang="el-GR" sz="2400" dirty="0"/>
              <a:t>Τα πνευματικά δικαιώματα υφίστανται σε έργα λογοτεχνίας και τέχνης αλλά και σε άλλες μορφές δημιουργίας όπως είναι το </a:t>
            </a:r>
            <a:r>
              <a:rPr lang="el-GR" sz="2400" dirty="0" smtClean="0"/>
              <a:t>λογισμικό.</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Product Id</a:t>
            </a:r>
            <a:endParaRPr lang="en-US" dirty="0"/>
          </a:p>
        </p:txBody>
      </p:sp>
      <p:sp>
        <p:nvSpPr>
          <p:cNvPr id="6" name="Rectangle 4" descr="Μετά την εγκατάσταση των windows έχουμε 30 ημέρες να τα ενεργοποιήσουμε μέσω Διαδικτύου ή τηλεφωνικά.&#10;Η ενεργοποίηση (activation) λειτουργεί μέσω επιβεβαίωσης ότι ο κωδικός αναγνώρισης προϊόντος είναι αυθεντικός και δεν χρησιμοποιείται από περισσότερους προσωπικούς υπολογιστές από εκείνους που επιτρέπει η άδεια χρήσης λογισμικού. &#10;"/>
          <p:cNvSpPr txBox="1">
            <a:spLocks noChangeArrowheads="1"/>
          </p:cNvSpPr>
          <p:nvPr/>
        </p:nvSpPr>
        <p:spPr>
          <a:xfrm>
            <a:off x="3635896" y="1268760"/>
            <a:ext cx="5112569"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Μετά την εγκατάσταση των </a:t>
            </a:r>
            <a:r>
              <a:rPr lang="en-US" sz="2400" dirty="0"/>
              <a:t>windows </a:t>
            </a:r>
            <a:r>
              <a:rPr lang="el-GR" sz="2400" dirty="0"/>
              <a:t>έχουμε 30 ημέρες να τα ενεργοποιήσουμε μέσω Διαδικτύου ή </a:t>
            </a:r>
            <a:r>
              <a:rPr lang="el-GR" sz="2400" dirty="0" smtClean="0"/>
              <a:t>τηλεφωνικά.</a:t>
            </a:r>
            <a:endParaRPr lang="el-GR" sz="2400" dirty="0"/>
          </a:p>
          <a:p>
            <a:r>
              <a:rPr lang="el-GR" sz="2400" dirty="0"/>
              <a:t>Η ενεργοποίηση (</a:t>
            </a:r>
            <a:r>
              <a:rPr lang="en-US" sz="2400" b="1" dirty="0"/>
              <a:t>activation</a:t>
            </a:r>
            <a:r>
              <a:rPr lang="en-US" sz="2400" dirty="0"/>
              <a:t>) </a:t>
            </a:r>
            <a:r>
              <a:rPr lang="el-GR" sz="2400" dirty="0"/>
              <a:t>λειτουργεί μέσω επιβεβαίωσης ότι ο κωδικός αναγνώρισης προϊόντος είναι αυθεντικός και δεν χρησιμοποιείται από περισσότερους προσωπικούς υπολογιστές από εκείνους που επιτρέπει η άδεια χρήσης </a:t>
            </a:r>
            <a:r>
              <a:rPr lang="el-GR" sz="2400" dirty="0" smtClean="0"/>
              <a:t>λογισμικού. </a:t>
            </a:r>
            <a:endParaRPr lang="el-GR" sz="2400" dirty="0"/>
          </a:p>
        </p:txBody>
      </p:sp>
      <p:pic>
        <p:nvPicPr>
          <p:cNvPr id="8" name="Picture 2" descr="Εικόνα, προιόν με κωδικό πιστοποίησης."/>
          <p:cNvPicPr>
            <a:picLocks noChangeAspect="1" noChangeArrowheads="1"/>
          </p:cNvPicPr>
          <p:nvPr/>
        </p:nvPicPr>
        <p:blipFill>
          <a:blip r:embed="rId4" cstate="print"/>
          <a:srcRect/>
          <a:stretch>
            <a:fillRect/>
          </a:stretch>
        </p:blipFill>
        <p:spPr bwMode="auto">
          <a:xfrm>
            <a:off x="467544" y="1916832"/>
            <a:ext cx="3168352" cy="3168352"/>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Άδεια χρήσης τελικού χρήστη</a:t>
            </a:r>
          </a:p>
        </p:txBody>
      </p:sp>
      <p:sp>
        <p:nvSpPr>
          <p:cNvPr id="6" name="Rectangle 4" descr="EULA:&#10;Αποτελεί νομική σύμβαση μεταξύ της Microsoft και όσων χρησιμοποιούν τα προϊόντα της. &#10;Εάν αποδεχθούμε του όρους της, η EULA μας παρέχει την άδεια χρήσης του λογισμικού, μας παραχωρεί μερικά επιπρόσθετα δικαιώματα και επιβάλλει ορισμένους περιορισμούς στη χρήση του λογισμικού.&#10;Στην EULA περιλαμβάνονται επίσης περιορισμοί αναφορικά την εκμίσθωση , την ενοικίαση του λογισμικού καθώς και τους όρους υπό τους οποίους μας επιτρέπει η δημιουργία αντιγράφου ασφαλείας. &#10;"/>
          <p:cNvSpPr txBox="1">
            <a:spLocks noChangeArrowheads="1"/>
          </p:cNvSpPr>
          <p:nvPr>
            <p:custDataLst>
              <p:tags r:id="rId2"/>
            </p:custDataLst>
          </p:nvPr>
        </p:nvSpPr>
        <p:spPr>
          <a:xfrm>
            <a:off x="467545" y="1412776"/>
            <a:ext cx="828092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smtClean="0"/>
              <a:t>EULA</a:t>
            </a:r>
            <a:r>
              <a:rPr lang="el-GR" sz="2400" dirty="0" smtClean="0"/>
              <a:t>:</a:t>
            </a:r>
            <a:endParaRPr lang="en-US" sz="2400" dirty="0"/>
          </a:p>
          <a:p>
            <a:pPr>
              <a:buFont typeface="Wingdings" panose="05000000000000000000" pitchFamily="2" charset="2"/>
              <a:buChar char="§"/>
            </a:pPr>
            <a:r>
              <a:rPr lang="el-GR" sz="2400" dirty="0"/>
              <a:t>Αποτελεί νομική σύμβαση μεταξύ της </a:t>
            </a:r>
            <a:r>
              <a:rPr lang="en-US" sz="2400" dirty="0"/>
              <a:t>Microsoft </a:t>
            </a:r>
            <a:r>
              <a:rPr lang="el-GR" sz="2400" dirty="0"/>
              <a:t>και όσων χρησιμοποιούν τα προϊόντα της. </a:t>
            </a:r>
          </a:p>
          <a:p>
            <a:pPr>
              <a:buFont typeface="Wingdings" panose="05000000000000000000" pitchFamily="2" charset="2"/>
              <a:buChar char="§"/>
            </a:pPr>
            <a:r>
              <a:rPr lang="el-GR" sz="2400" dirty="0"/>
              <a:t>Εάν αποδεχθούμε του όρους της, η </a:t>
            </a:r>
            <a:r>
              <a:rPr lang="en-US" sz="2400" dirty="0"/>
              <a:t>EULA </a:t>
            </a:r>
            <a:r>
              <a:rPr lang="el-GR" sz="2400" dirty="0"/>
              <a:t>μας παρέχει την άδεια χρήσης του λογισμικού, μας παραχωρεί μερικά επιπρόσθετα δικαιώματα και επιβάλλει ορισμένους περιορισμούς στη χρήση του λογισμικού.</a:t>
            </a:r>
          </a:p>
          <a:p>
            <a:pPr>
              <a:buFont typeface="Wingdings" panose="05000000000000000000" pitchFamily="2" charset="2"/>
              <a:buChar char="§"/>
            </a:pPr>
            <a:r>
              <a:rPr lang="el-GR" sz="2400" dirty="0"/>
              <a:t>Στην </a:t>
            </a:r>
            <a:r>
              <a:rPr lang="en-US" sz="2400" dirty="0"/>
              <a:t>EULA </a:t>
            </a:r>
            <a:r>
              <a:rPr lang="el-GR" sz="2400" dirty="0"/>
              <a:t>περιλαμβάνονται επίσης περιορισμοί αναφορικά την εκμίσθωση , την ενοικίαση του λογισμικού καθώς και τους όρους υπό τους οποίους μας επιτρέπει η δημιουργία αντιγράφου </a:t>
            </a:r>
            <a:r>
              <a:rPr lang="el-GR" sz="2400" dirty="0" smtClean="0"/>
              <a:t>ασφαλείας.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Δήλωση λογισμικού</a:t>
            </a:r>
          </a:p>
        </p:txBody>
      </p:sp>
      <p:sp>
        <p:nvSpPr>
          <p:cNvPr id="6" name="Rectangle 4" descr="Registration,&#10;Προαιρετικά,&#10;Δήλωση είναι η διαδικασία αποστολής προσωπικών πληροφοριών (όπως η διεύθυνση του ηλεκτρονικού ταχυδρομείου) για να εγγραφούμε για την υποστήριξη προϊόντων, συμβουλές και άλλα πλεονεκτήματα του προϊόντος. &#10;&#10;&#10;"/>
          <p:cNvSpPr txBox="1">
            <a:spLocks noChangeArrowheads="1"/>
          </p:cNvSpPr>
          <p:nvPr>
            <p:custDataLst>
              <p:tags r:id="rId2"/>
            </p:custDataLst>
          </p:nvPr>
        </p:nvSpPr>
        <p:spPr>
          <a:xfrm>
            <a:off x="467545" y="1844824"/>
            <a:ext cx="8280920" cy="30963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Registration</a:t>
            </a:r>
            <a:r>
              <a:rPr lang="el-GR" sz="2400" dirty="0" smtClean="0"/>
              <a:t>,</a:t>
            </a:r>
            <a:endParaRPr lang="el-GR" sz="2400" dirty="0"/>
          </a:p>
          <a:p>
            <a:r>
              <a:rPr lang="el-GR" sz="2400" dirty="0" smtClean="0"/>
              <a:t>Προαιρετικά,</a:t>
            </a:r>
            <a:endParaRPr lang="el-GR" sz="2400" dirty="0"/>
          </a:p>
          <a:p>
            <a:r>
              <a:rPr lang="el-GR" sz="2400" dirty="0"/>
              <a:t>Δήλωση είναι η διαδικασία αποστολής προσωπικών πληροφοριών (όπως η διεύθυνση του ηλεκτρονικού ταχυδρομείου) για να εγγραφούμε για την υποστήριξη προϊόντων, συμβουλές και άλλα πλεονεκτήματα του </a:t>
            </a:r>
            <a:r>
              <a:rPr lang="el-GR" sz="2400" dirty="0" smtClean="0"/>
              <a:t>προϊόντος. </a:t>
            </a:r>
            <a:endParaRPr lang="el-GR" sz="2400" dirty="0"/>
          </a:p>
          <a:p>
            <a:endParaRPr lang="en-US" sz="2400" dirty="0"/>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περιορισμένης χρήσης και δωρεάν</a:t>
            </a:r>
          </a:p>
        </p:txBody>
      </p:sp>
      <p:sp>
        <p:nvSpPr>
          <p:cNvPr id="6" name="Rectangle 4" descr="Shareware- προγράμματα περιορισμένης χρήσης.&#10;Είναι διαθέσιμα για περιορισμένο χρονικό διάστημα. Ο κατασκευαστής για λόγους δοκιμής ή / και διαφήμισης δίνει τη δυνατότητα χρήσης του προγράμματος για ένα μικρό χρονικό διάστημα (συνήθως 30 ημέρες). Με την πάροδο αυτού του χρόνου, πρέπει να το απεγκαταστήσουμε ή να πληρώσουμε ένα ποσό στους δημιουργούς του, για να συνεχίσουμε να το χρησιμοποιούμε. &#10;Freeware- προγράμματα δωρεάν.&#10;Ο κατασκευαστής τα παρέχει δωρεάν. Παραδείγματος χάριν internet explorer, chrome, mozilla firefox. &#10;&#10;"/>
          <p:cNvSpPr txBox="1">
            <a:spLocks noChangeArrowheads="1"/>
          </p:cNvSpPr>
          <p:nvPr>
            <p:custDataLst>
              <p:tags r:id="rId2"/>
            </p:custDataLst>
          </p:nvPr>
        </p:nvSpPr>
        <p:spPr>
          <a:xfrm>
            <a:off x="467545" y="1412776"/>
            <a:ext cx="8280920" cy="49685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Shareware- </a:t>
            </a:r>
            <a:r>
              <a:rPr lang="el-GR" sz="2400" dirty="0"/>
              <a:t>προγράμματα περιορισμένης χρήσης.</a:t>
            </a:r>
          </a:p>
          <a:p>
            <a:pPr lvl="1"/>
            <a:r>
              <a:rPr lang="el-GR" sz="2400" dirty="0"/>
              <a:t>Είναι διαθέσιμα για περιορισμένο χρονικό διάστημα. Ο κατασκευαστής για λόγους δοκιμής ή / και διαφήμισης δίνει τη δυνατότητα χρήσης του προγράμματος για ένα μικρό χρονικό διάστημα (συνήθως 30 ημέρες). Με την πάροδο αυτού του χρόνου, πρέπει να το </a:t>
            </a:r>
            <a:r>
              <a:rPr lang="el-GR" sz="2400" dirty="0" err="1"/>
              <a:t>απεγκαταστήσουμε</a:t>
            </a:r>
            <a:r>
              <a:rPr lang="el-GR" sz="2400" dirty="0"/>
              <a:t> ή να πληρώσουμε ένα ποσό στους δημιουργούς του, για να συνεχίσουμε να το </a:t>
            </a:r>
            <a:r>
              <a:rPr lang="el-GR" sz="2400" dirty="0" smtClean="0"/>
              <a:t>χρησιμοποιούμε. </a:t>
            </a:r>
            <a:endParaRPr lang="el-GR" sz="2400" dirty="0"/>
          </a:p>
          <a:p>
            <a:r>
              <a:rPr lang="en-US" sz="2400" dirty="0"/>
              <a:t>Freeware- </a:t>
            </a:r>
            <a:r>
              <a:rPr lang="el-GR" sz="2400" dirty="0"/>
              <a:t>προγράμματα δωρεάν.</a:t>
            </a:r>
          </a:p>
          <a:p>
            <a:pPr lvl="1"/>
            <a:r>
              <a:rPr lang="el-GR" sz="2400" dirty="0"/>
              <a:t>Ο κατασκευαστής τα παρέχει δωρεάν. Πχ </a:t>
            </a:r>
            <a:r>
              <a:rPr lang="en-US" sz="2400" dirty="0"/>
              <a:t>internet explorer, chrome, </a:t>
            </a:r>
            <a:r>
              <a:rPr lang="en-US" sz="2400" dirty="0" err="1"/>
              <a:t>mozilla</a:t>
            </a:r>
            <a:r>
              <a:rPr lang="en-US" sz="2400" dirty="0"/>
              <a:t> </a:t>
            </a:r>
            <a:r>
              <a:rPr lang="en-US" sz="2400" dirty="0" err="1" smtClean="0"/>
              <a:t>firefox</a:t>
            </a:r>
            <a:r>
              <a:rPr lang="el-GR" sz="2400" dirty="0" smtClean="0"/>
              <a:t>.</a:t>
            </a:r>
            <a:r>
              <a:rPr lang="en-US" sz="2400" dirty="0" smtClean="0"/>
              <a:t> </a:t>
            </a:r>
            <a:endParaRPr lang="el-GR" sz="2400" dirty="0"/>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3661728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Λογισμικό ανοιχτού κώδικα</a:t>
            </a:r>
          </a:p>
        </p:txBody>
      </p:sp>
      <p:sp>
        <p:nvSpPr>
          <p:cNvPr id="6" name="Rectangle 4" descr="Open source:&#10;Είναι το λογισμικό του οποίου ο πηγαίος κώδικας είναι διαθέσιμος σε κάθε ενδιαφερόμενο. &#10;Οι όροι διανομής του λογισμικού ανοιχτού κώδικα πρέπει να πληρούν συγκεκριμένα κριτήρια , όπως για παράδειγμα η ελεύθερη χρήση, αντιγραφή, αναδιανομή και μεταβολή του. Π.χ. Linux, GNOME , mySql, Apache , OpenOffice , Koffice, Dovecot (email server program) και άλλα.&#10;&#10;&#10;&#10;"/>
          <p:cNvSpPr txBox="1">
            <a:spLocks noChangeArrowheads="1"/>
          </p:cNvSpPr>
          <p:nvPr>
            <p:custDataLst>
              <p:tags r:id="rId2"/>
            </p:custDataLst>
          </p:nvPr>
        </p:nvSpPr>
        <p:spPr>
          <a:xfrm>
            <a:off x="467545" y="1844824"/>
            <a:ext cx="8280920"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Open </a:t>
            </a:r>
            <a:r>
              <a:rPr lang="en-US" sz="2400" dirty="0" smtClean="0"/>
              <a:t>source</a:t>
            </a:r>
            <a:r>
              <a:rPr lang="el-GR" sz="2400" dirty="0"/>
              <a:t>:</a:t>
            </a:r>
            <a:endParaRPr lang="en-US" sz="2400" dirty="0"/>
          </a:p>
          <a:p>
            <a:r>
              <a:rPr lang="el-GR" sz="2400" b="1" i="1" dirty="0"/>
              <a:t>Είναι το λογισμικό του οποίου ο πηγαίος κώδικας είναι διαθέσιμος σε κάθε ενδιαφερόμενο. </a:t>
            </a:r>
            <a:endParaRPr lang="en-US" sz="2400" b="1" i="1" dirty="0"/>
          </a:p>
          <a:p>
            <a:r>
              <a:rPr lang="el-GR" sz="2400" dirty="0"/>
              <a:t>Οι όροι διανομής του λογισμικού ανοιχτού κώδικα πρέπει να πληρούν συγκεκριμένα κριτήρια , όπως για παράδειγμα η ελεύθερη χρήση, αντιγραφή, αναδιανομή και μεταβολή του. Π.χ. </a:t>
            </a:r>
            <a:r>
              <a:rPr lang="en-US" sz="2400" b="1" dirty="0"/>
              <a:t>Linux, GNOME , </a:t>
            </a:r>
            <a:r>
              <a:rPr lang="en-US" sz="2400" b="1" dirty="0" err="1"/>
              <a:t>mySql</a:t>
            </a:r>
            <a:r>
              <a:rPr lang="en-US" sz="2400" b="1" dirty="0"/>
              <a:t>, Apache , </a:t>
            </a:r>
            <a:r>
              <a:rPr lang="en-US" sz="2400" b="1" dirty="0" err="1"/>
              <a:t>OpenOffice</a:t>
            </a:r>
            <a:r>
              <a:rPr lang="en-US" sz="2400" b="1" dirty="0"/>
              <a:t> , </a:t>
            </a:r>
            <a:r>
              <a:rPr lang="en-US" sz="2400" b="1" dirty="0" err="1"/>
              <a:t>Koffice</a:t>
            </a:r>
            <a:r>
              <a:rPr lang="en-US" sz="2400" b="1" dirty="0"/>
              <a:t>, Dovecot </a:t>
            </a:r>
            <a:r>
              <a:rPr lang="en-US" sz="2400" dirty="0"/>
              <a:t>(email server program) </a:t>
            </a:r>
            <a:r>
              <a:rPr lang="el-GR" sz="2400" dirty="0"/>
              <a:t>κ.α.</a:t>
            </a:r>
            <a:endParaRPr lang="en-US" sz="2400" dirty="0"/>
          </a:p>
          <a:p>
            <a:endParaRPr lang="en-US" sz="2400" dirty="0"/>
          </a:p>
          <a:p>
            <a:endParaRPr lang="en-US" sz="2400" dirty="0"/>
          </a:p>
          <a:p>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4098826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Ομαδική άδεια χρήσης</a:t>
            </a:r>
          </a:p>
        </p:txBody>
      </p:sp>
      <p:sp>
        <p:nvSpPr>
          <p:cNvPr id="6" name="Rectangle 4"/>
          <p:cNvSpPr txBox="1">
            <a:spLocks noChangeArrowheads="1"/>
          </p:cNvSpPr>
          <p:nvPr/>
        </p:nvSpPr>
        <p:spPr>
          <a:xfrm>
            <a:off x="467545" y="1988840"/>
            <a:ext cx="8280920" cy="25202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Πολλές φορές μια εταιρεία έχει την ανάγκη εγκατάστασης και χρήσης του ιδίου προγράμματος σε πολλούς υπολογιστές. </a:t>
            </a:r>
          </a:p>
          <a:p>
            <a:r>
              <a:rPr lang="el-GR" sz="2400" dirty="0"/>
              <a:t>Σε αυτή την περίπτωση η εταιρεία έρχεται σε οικονομική συμφωνία με τον κατασκευαστή του προγράμματος ώστε να αγοράσει πρόγραμμα σε συγκεκριμένο αριθμό αδειών χρήσης </a:t>
            </a:r>
            <a:r>
              <a:rPr lang="el-GR" sz="2400" dirty="0" smtClean="0"/>
              <a:t>του.</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4098826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Νόμος περί Προστασίας Προσωπικών Δεδομένων</a:t>
            </a:r>
          </a:p>
        </p:txBody>
      </p:sp>
      <p:sp>
        <p:nvSpPr>
          <p:cNvPr id="6" name="Rectangle 4" descr="Ν. 2472/97.&#10;Προστασία του ατόμου από την επεξεργασία δεδομένων προσωπικού χαρακτήρα. &#10;&#10;http://www.dpa.gr&#10;ιστοσελίδα της Αρχής Προστασίας Δεδομένων Προσωπικού Χαρακτήρα.&#10;"/>
          <p:cNvSpPr txBox="1">
            <a:spLocks noChangeArrowheads="1"/>
          </p:cNvSpPr>
          <p:nvPr/>
        </p:nvSpPr>
        <p:spPr>
          <a:xfrm>
            <a:off x="467545" y="1988840"/>
            <a:ext cx="8280920" cy="32403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Ν. </a:t>
            </a:r>
            <a:r>
              <a:rPr lang="el-GR" sz="2400" dirty="0" smtClean="0"/>
              <a:t>2472/97.</a:t>
            </a:r>
            <a:endParaRPr lang="el-GR" sz="2400" dirty="0"/>
          </a:p>
          <a:p>
            <a:r>
              <a:rPr lang="el-GR" sz="2400" dirty="0"/>
              <a:t>Προστασία του ατόμου από την επεξεργασία δεδομένων προσωπικού </a:t>
            </a:r>
            <a:r>
              <a:rPr lang="el-GR" sz="2400" dirty="0" smtClean="0"/>
              <a:t>χαρακτήρα. </a:t>
            </a:r>
            <a:endParaRPr lang="el-GR" sz="2400" dirty="0"/>
          </a:p>
          <a:p>
            <a:endParaRPr lang="el-GR" sz="2400" dirty="0"/>
          </a:p>
          <a:p>
            <a:r>
              <a:rPr lang="en-US" sz="2400" dirty="0">
                <a:hlinkClick r:id="rId3"/>
              </a:rPr>
              <a:t>http://www.dpa.gr</a:t>
            </a:r>
            <a:endParaRPr lang="el-GR" sz="2400" dirty="0"/>
          </a:p>
          <a:p>
            <a:pPr lvl="1"/>
            <a:r>
              <a:rPr lang="el-GR" sz="2400" b="1" dirty="0"/>
              <a:t>ιστοσελίδα της Αρχής Προστασίας Δεδομένων Προσωπικού </a:t>
            </a:r>
            <a:r>
              <a:rPr lang="el-GR" sz="2400" b="1" dirty="0" smtClean="0"/>
              <a:t>Χαρακτήρα.</a:t>
            </a:r>
            <a:endParaRPr lang="el-GR" sz="2400" b="1"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4098826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539552" y="1556792"/>
            <a:ext cx="8136904" cy="4525963"/>
          </a:xfrm>
        </p:spPr>
        <p:txBody>
          <a:bodyPr>
            <a:noAutofit/>
          </a:bodyPr>
          <a:lstStyle/>
          <a:p>
            <a:r>
              <a:rPr lang="el-GR" sz="2400" dirty="0" smtClean="0">
                <a:hlinkClick r:id="rId4" action="ppaction://hlinksldjump"/>
              </a:rPr>
              <a:t>Ιοί Υπολογιστών,</a:t>
            </a:r>
            <a:endParaRPr lang="el-GR" sz="2400" dirty="0" smtClean="0"/>
          </a:p>
          <a:p>
            <a:r>
              <a:rPr lang="el-GR" sz="2400" dirty="0" smtClean="0">
                <a:hlinkClick r:id="rId5" action="ppaction://hlinksldjump"/>
              </a:rPr>
              <a:t>Τρόποι προστασίας από τους ιούς,</a:t>
            </a:r>
            <a:r>
              <a:rPr lang="el-GR" sz="2400" dirty="0">
                <a:hlinkClick r:id="rId5" action="ppaction://hlinksldjump"/>
              </a:rPr>
              <a:t> </a:t>
            </a:r>
            <a:r>
              <a:rPr lang="el-GR" sz="2400" dirty="0" smtClean="0">
                <a:hlinkClick r:id="rId5" action="ppaction://hlinksldjump"/>
              </a:rPr>
              <a:t>Λογισμικά </a:t>
            </a:r>
            <a:r>
              <a:rPr lang="en-US" sz="2400" dirty="0" smtClean="0">
                <a:hlinkClick r:id="rId5" action="ppaction://hlinksldjump"/>
              </a:rPr>
              <a:t>antivirus</a:t>
            </a:r>
            <a:r>
              <a:rPr lang="el-GR" sz="2400" dirty="0" smtClean="0">
                <a:hlinkClick r:id="rId5" action="ppaction://hlinksldjump"/>
              </a:rPr>
              <a:t>,</a:t>
            </a:r>
            <a:endParaRPr lang="el-GR" sz="2400" dirty="0" smtClean="0"/>
          </a:p>
          <a:p>
            <a:r>
              <a:rPr lang="el-GR" sz="2400" dirty="0" smtClean="0">
                <a:hlinkClick r:id="rId6" action="ppaction://hlinksldjump"/>
              </a:rPr>
              <a:t>Ασφάλεια,</a:t>
            </a:r>
            <a:endParaRPr lang="el-GR" sz="2400" dirty="0" smtClean="0"/>
          </a:p>
          <a:p>
            <a:r>
              <a:rPr lang="el-GR" sz="2400" dirty="0" smtClean="0">
                <a:hlinkClick r:id="rId7" action="ppaction://hlinksldjump"/>
              </a:rPr>
              <a:t>Επικοινωνία και Εικονικές Κοινότητες,</a:t>
            </a:r>
            <a:endParaRPr lang="el-GR" sz="2400" dirty="0" smtClean="0"/>
          </a:p>
          <a:p>
            <a:r>
              <a:rPr lang="el-GR" sz="2400" dirty="0" smtClean="0">
                <a:hlinkClick r:id="rId8" action="ppaction://hlinksldjump"/>
              </a:rPr>
              <a:t>Κοινωνική Δικτύωση,</a:t>
            </a:r>
            <a:endParaRPr lang="el-GR" sz="2400" dirty="0" smtClean="0"/>
          </a:p>
          <a:p>
            <a:r>
              <a:rPr lang="el-GR" sz="2400" dirty="0" smtClean="0">
                <a:hlinkClick r:id="rId9" action="ppaction://hlinksldjump"/>
              </a:rPr>
              <a:t>Ιστολόγια,</a:t>
            </a:r>
            <a:endParaRPr lang="el-GR" sz="2400" dirty="0" smtClean="0"/>
          </a:p>
          <a:p>
            <a:r>
              <a:rPr lang="el-GR" sz="2400" dirty="0" smtClean="0">
                <a:hlinkClick r:id="rId10" action="ppaction://hlinksldjump"/>
              </a:rPr>
              <a:t>Πνευματικά Δικαιώματα,</a:t>
            </a:r>
            <a:endParaRPr lang="el-GR" sz="2400" dirty="0" smtClean="0"/>
          </a:p>
          <a:p>
            <a:r>
              <a:rPr lang="el-GR" sz="2400" dirty="0" smtClean="0">
                <a:hlinkClick r:id="rId11" action="ppaction://hlinksldjump"/>
              </a:rPr>
              <a:t>Εφαρμογές περιορισμένης χρήσης και δωρεάν.</a:t>
            </a:r>
            <a:endParaRPr lang="el-GR" sz="24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Ιοί </a:t>
            </a:r>
            <a:r>
              <a:rPr lang="el-GR" dirty="0" smtClean="0"/>
              <a:t>Υπολογιστών (1 από 2)</a:t>
            </a:r>
            <a:endParaRPr lang="el-GR" dirty="0"/>
          </a:p>
        </p:txBody>
      </p:sp>
      <p:sp>
        <p:nvSpPr>
          <p:cNvPr id="23" name="Rectangle 3" descr="Με τον όρο ιό περιγράφουμε όλες τις μικρές ή μεγάλες απειλές του υπολογιστή, που έρχονται με την μορφή λογισμικού.&#10;Χαρακτηριστικά:&#10;Εκτελεί ανεπιθύμητες ενέργειες (χωρίς να γίνεται αντιληπτό),&#10;Αναπαράγει τον εαυτό του και προσκολλάται σε άλλες εφαρμογές, αρχεία, δισκέτες, δίσκους ή e-mail.&#10;"/>
          <p:cNvSpPr>
            <a:spLocks noGrp="1" noChangeArrowheads="1"/>
          </p:cNvSpPr>
          <p:nvPr>
            <p:ph idx="1"/>
          </p:nvPr>
        </p:nvSpPr>
        <p:spPr>
          <a:xfrm>
            <a:off x="457200" y="1628800"/>
            <a:ext cx="8229600" cy="3456384"/>
          </a:xfrm>
        </p:spPr>
        <p:txBody>
          <a:bodyPr>
            <a:noAutofit/>
          </a:bodyPr>
          <a:lstStyle/>
          <a:p>
            <a:r>
              <a:rPr lang="el-GR" sz="2400" dirty="0"/>
              <a:t>Με τον όρο ιό περιγράφουμε όλες τις μικρές ή μεγάλες απειλές του υπολογιστή, που έρχονται με την μορφή λογισμικού.</a:t>
            </a:r>
          </a:p>
          <a:p>
            <a:r>
              <a:rPr lang="el-GR" sz="2400" dirty="0" smtClean="0"/>
              <a:t>Χαρακτηριστικά:</a:t>
            </a:r>
            <a:endParaRPr lang="el-GR" sz="2400" dirty="0"/>
          </a:p>
          <a:p>
            <a:pPr lvl="1"/>
            <a:r>
              <a:rPr lang="el-GR" sz="2400" dirty="0"/>
              <a:t>Εκτελεί ανεπιθύμητες ενέργειες (χωρίς να γίνεται αντιληπτό</a:t>
            </a:r>
            <a:r>
              <a:rPr lang="el-GR" sz="2400" dirty="0" smtClean="0"/>
              <a:t>),</a:t>
            </a:r>
            <a:endParaRPr lang="el-GR" sz="2400" dirty="0"/>
          </a:p>
          <a:p>
            <a:pPr lvl="1"/>
            <a:r>
              <a:rPr lang="el-GR" sz="2400" dirty="0"/>
              <a:t>Αναπαράγει τον εαυτό του και προσκολλάται σε άλλες εφαρμογές,</a:t>
            </a:r>
            <a:r>
              <a:rPr lang="en-US" sz="2400" dirty="0"/>
              <a:t> </a:t>
            </a:r>
            <a:r>
              <a:rPr lang="el-GR" sz="2400" dirty="0"/>
              <a:t>αρχεία,</a:t>
            </a:r>
            <a:r>
              <a:rPr lang="en-US" sz="2400" dirty="0"/>
              <a:t> </a:t>
            </a:r>
            <a:r>
              <a:rPr lang="el-GR" sz="2400" dirty="0"/>
              <a:t>δισκέτες,</a:t>
            </a:r>
            <a:r>
              <a:rPr lang="en-US" sz="2400" dirty="0"/>
              <a:t> </a:t>
            </a:r>
            <a:r>
              <a:rPr lang="el-GR" sz="2400" dirty="0"/>
              <a:t>δίσκους ή </a:t>
            </a:r>
            <a:r>
              <a:rPr lang="en-US" sz="2400" dirty="0" smtClean="0"/>
              <a:t>e-mail</a:t>
            </a:r>
            <a:r>
              <a:rPr lang="el-GR" sz="2400" dirty="0" smtClean="0"/>
              <a: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a:t>Ιοί Υπολογιστών </a:t>
            </a:r>
            <a:r>
              <a:rPr lang="el-GR" dirty="0" smtClean="0"/>
              <a:t>(2 </a:t>
            </a:r>
            <a:r>
              <a:rPr lang="el-GR" dirty="0"/>
              <a:t>από 2)</a:t>
            </a:r>
          </a:p>
        </p:txBody>
      </p:sp>
      <p:sp>
        <p:nvSpPr>
          <p:cNvPr id="9" name="Rectangle 3" descr="Ανεπιθύμητες ενέργειες ιού:&#10;Κόλλημα του ηλεκτρονικού υπολογιστή,&#10;Μείωση ταχύτητας,&#10;Καταστροφή αρχείων – αδυναμία εκκίνησης ηλεκτρονικού υπολογιστή,&#10;Μορφοποίηση σκληρού δίσκου,&#10;Καταστροφή προγραμμάτων και αρχείων,&#10;Προέλευση:&#10;Χρήση δίσκου από τρίτους,&#10;E-mail,&#10;Πρόγραμμα,&#10;«κατεβασμένα» αρχεία από το internet.&#10;&#10;"/>
          <p:cNvSpPr txBox="1">
            <a:spLocks noChangeArrowheads="1"/>
          </p:cNvSpPr>
          <p:nvPr>
            <p:custDataLst>
              <p:tags r:id="rId2"/>
            </p:custDataLst>
          </p:nvPr>
        </p:nvSpPr>
        <p:spPr>
          <a:xfrm>
            <a:off x="467544" y="1495449"/>
            <a:ext cx="8219256" cy="47418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dirty="0"/>
              <a:t>Ανεπιθύμητες ενέργειες </a:t>
            </a:r>
            <a:r>
              <a:rPr lang="el-GR" sz="2400" dirty="0" smtClean="0"/>
              <a:t>ιού:</a:t>
            </a:r>
            <a:endParaRPr lang="el-GR" sz="2400" dirty="0"/>
          </a:p>
          <a:p>
            <a:pPr marL="800100" lvl="1" indent="-342900" algn="l">
              <a:buFont typeface="Arial" panose="020B0604020202020204" pitchFamily="34" charset="0"/>
              <a:buChar char="•"/>
            </a:pPr>
            <a:r>
              <a:rPr lang="el-GR" sz="2400" dirty="0">
                <a:solidFill>
                  <a:schemeClr val="tx1"/>
                </a:solidFill>
              </a:rPr>
              <a:t>Κόλλημα του </a:t>
            </a:r>
            <a:r>
              <a:rPr lang="el-GR" sz="2400" dirty="0" smtClean="0">
                <a:solidFill>
                  <a:schemeClr val="tx1"/>
                </a:solidFill>
              </a:rPr>
              <a:t>Η/Υ,</a:t>
            </a:r>
            <a:endParaRPr lang="el-GR" sz="2400" dirty="0">
              <a:solidFill>
                <a:schemeClr val="tx1"/>
              </a:solidFill>
            </a:endParaRPr>
          </a:p>
          <a:p>
            <a:pPr marL="800100" lvl="1" indent="-342900" algn="l">
              <a:buFont typeface="Arial" panose="020B0604020202020204" pitchFamily="34" charset="0"/>
              <a:buChar char="•"/>
            </a:pPr>
            <a:r>
              <a:rPr lang="el-GR" sz="2400" dirty="0">
                <a:solidFill>
                  <a:schemeClr val="tx1"/>
                </a:solidFill>
              </a:rPr>
              <a:t>Μείωση </a:t>
            </a:r>
            <a:r>
              <a:rPr lang="el-GR" sz="2400" dirty="0" smtClean="0">
                <a:solidFill>
                  <a:schemeClr val="tx1"/>
                </a:solidFill>
              </a:rPr>
              <a:t>ταχύτητας,</a:t>
            </a:r>
            <a:endParaRPr lang="el-GR" sz="2400" dirty="0">
              <a:solidFill>
                <a:schemeClr val="tx1"/>
              </a:solidFill>
            </a:endParaRPr>
          </a:p>
          <a:p>
            <a:pPr marL="800100" lvl="1" indent="-342900" algn="l">
              <a:buFont typeface="Arial" panose="020B0604020202020204" pitchFamily="34" charset="0"/>
              <a:buChar char="•"/>
            </a:pPr>
            <a:r>
              <a:rPr lang="el-GR" sz="2400" dirty="0">
                <a:solidFill>
                  <a:schemeClr val="tx1"/>
                </a:solidFill>
              </a:rPr>
              <a:t>Καταστροφή αρχείων – αδυναμία εκκίνησης </a:t>
            </a:r>
            <a:r>
              <a:rPr lang="el-GR" sz="2400" dirty="0" smtClean="0">
                <a:solidFill>
                  <a:schemeClr val="tx1"/>
                </a:solidFill>
              </a:rPr>
              <a:t>Η/Υ,</a:t>
            </a:r>
            <a:endParaRPr lang="el-GR" sz="2400" dirty="0">
              <a:solidFill>
                <a:schemeClr val="tx1"/>
              </a:solidFill>
            </a:endParaRPr>
          </a:p>
          <a:p>
            <a:pPr marL="800100" lvl="1" indent="-342900" algn="l">
              <a:buFont typeface="Arial" panose="020B0604020202020204" pitchFamily="34" charset="0"/>
              <a:buChar char="•"/>
            </a:pPr>
            <a:r>
              <a:rPr lang="el-GR" sz="2400" dirty="0">
                <a:solidFill>
                  <a:schemeClr val="tx1"/>
                </a:solidFill>
              </a:rPr>
              <a:t>Μορφοποίηση σκληρού </a:t>
            </a:r>
            <a:r>
              <a:rPr lang="el-GR" sz="2400" dirty="0" smtClean="0">
                <a:solidFill>
                  <a:schemeClr val="tx1"/>
                </a:solidFill>
              </a:rPr>
              <a:t>δίσκου,</a:t>
            </a:r>
            <a:endParaRPr lang="el-GR" sz="2400" dirty="0">
              <a:solidFill>
                <a:schemeClr val="tx1"/>
              </a:solidFill>
            </a:endParaRPr>
          </a:p>
          <a:p>
            <a:pPr marL="800100" lvl="1" indent="-342900" algn="l">
              <a:buFont typeface="Arial" panose="020B0604020202020204" pitchFamily="34" charset="0"/>
              <a:buChar char="•"/>
            </a:pPr>
            <a:r>
              <a:rPr lang="el-GR" sz="2400" dirty="0">
                <a:solidFill>
                  <a:schemeClr val="tx1"/>
                </a:solidFill>
              </a:rPr>
              <a:t>Καταστροφή προγραμμάτων και </a:t>
            </a:r>
            <a:r>
              <a:rPr lang="el-GR" sz="2400" dirty="0" smtClean="0">
                <a:solidFill>
                  <a:schemeClr val="tx1"/>
                </a:solidFill>
              </a:rPr>
              <a:t>αρχείων,</a:t>
            </a:r>
            <a:endParaRPr lang="el-GR" sz="2400" dirty="0">
              <a:solidFill>
                <a:schemeClr val="tx1"/>
              </a:solidFill>
            </a:endParaRPr>
          </a:p>
          <a:p>
            <a:pPr marL="342900" indent="-342900" algn="l">
              <a:buFont typeface="Wingdings" panose="05000000000000000000" pitchFamily="2" charset="2"/>
              <a:buChar char="§"/>
            </a:pPr>
            <a:r>
              <a:rPr lang="el-GR" sz="2400" dirty="0" smtClean="0"/>
              <a:t>Προέλευση:</a:t>
            </a:r>
            <a:endParaRPr lang="el-GR" sz="2400" dirty="0"/>
          </a:p>
          <a:p>
            <a:pPr marL="800100" lvl="1" indent="-342900" algn="l">
              <a:buFont typeface="Arial" panose="020B0604020202020204" pitchFamily="34" charset="0"/>
              <a:buChar char="•"/>
            </a:pPr>
            <a:r>
              <a:rPr lang="el-GR" sz="2400" dirty="0">
                <a:solidFill>
                  <a:schemeClr val="tx1"/>
                </a:solidFill>
              </a:rPr>
              <a:t>Χρήση δίσκου από </a:t>
            </a:r>
            <a:r>
              <a:rPr lang="el-GR" sz="2400" dirty="0" smtClean="0">
                <a:solidFill>
                  <a:schemeClr val="tx1"/>
                </a:solidFill>
              </a:rPr>
              <a:t>τρίτους,</a:t>
            </a:r>
            <a:endParaRPr lang="el-GR" sz="2400" dirty="0">
              <a:solidFill>
                <a:schemeClr val="tx1"/>
              </a:solidFill>
            </a:endParaRPr>
          </a:p>
          <a:p>
            <a:pPr marL="800100" lvl="1" indent="-342900" algn="l">
              <a:buFont typeface="Arial" panose="020B0604020202020204" pitchFamily="34" charset="0"/>
              <a:buChar char="•"/>
            </a:pPr>
            <a:r>
              <a:rPr lang="en-US" sz="2400" dirty="0" smtClean="0">
                <a:solidFill>
                  <a:schemeClr val="tx1"/>
                </a:solidFill>
              </a:rPr>
              <a:t>E-mail</a:t>
            </a:r>
            <a:r>
              <a:rPr lang="el-GR" sz="2400" dirty="0" smtClean="0">
                <a:solidFill>
                  <a:schemeClr val="tx1"/>
                </a:solidFill>
              </a:rPr>
              <a:t>,</a:t>
            </a:r>
            <a:endParaRPr lang="en-US" sz="2400" dirty="0">
              <a:solidFill>
                <a:schemeClr val="tx1"/>
              </a:solidFill>
            </a:endParaRPr>
          </a:p>
          <a:p>
            <a:pPr marL="800100" lvl="1" indent="-342900" algn="l">
              <a:buFont typeface="Arial" panose="020B0604020202020204" pitchFamily="34" charset="0"/>
              <a:buChar char="•"/>
            </a:pPr>
            <a:r>
              <a:rPr lang="el-GR" sz="2400" dirty="0" smtClean="0">
                <a:solidFill>
                  <a:schemeClr val="tx1"/>
                </a:solidFill>
              </a:rPr>
              <a:t>Πρόγραμμα,</a:t>
            </a:r>
            <a:endParaRPr lang="el-GR" sz="2400" dirty="0">
              <a:solidFill>
                <a:schemeClr val="tx1"/>
              </a:solidFill>
            </a:endParaRPr>
          </a:p>
          <a:p>
            <a:pPr marL="800100" lvl="1" indent="-342900" algn="l">
              <a:buFont typeface="Arial" panose="020B0604020202020204" pitchFamily="34" charset="0"/>
              <a:buChar char="•"/>
            </a:pPr>
            <a:r>
              <a:rPr lang="el-GR" sz="2400" dirty="0">
                <a:solidFill>
                  <a:schemeClr val="tx1"/>
                </a:solidFill>
              </a:rPr>
              <a:t>«κατεβασμένα» αρχεία από το </a:t>
            </a:r>
            <a:r>
              <a:rPr lang="en-US" sz="2400" dirty="0" smtClean="0">
                <a:solidFill>
                  <a:schemeClr val="tx1"/>
                </a:solidFill>
              </a:rPr>
              <a:t>internet</a:t>
            </a:r>
            <a:r>
              <a:rPr lang="el-GR" sz="2400" dirty="0" smtClean="0">
                <a:solidFill>
                  <a:schemeClr val="tx1"/>
                </a:solidFill>
              </a:rPr>
              <a:t>.</a:t>
            </a:r>
            <a:endParaRPr lang="el-GR" sz="2400" dirty="0">
              <a:solidFill>
                <a:schemeClr val="tx1"/>
              </a:solidFill>
            </a:endParaRPr>
          </a:p>
          <a:p>
            <a:pPr marL="342900" indent="-342900" algn="l">
              <a:buFont typeface="Wingdings" panose="05000000000000000000" pitchFamily="2" charset="2"/>
              <a:buChar char="§"/>
            </a:pP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97185"/>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Άλλες κατηγορίες επιβλαβούς </a:t>
            </a:r>
            <a:r>
              <a:rPr lang="el-GR" dirty="0" smtClean="0"/>
              <a:t>λογισμικού (1 από 3)</a:t>
            </a:r>
            <a:endParaRPr lang="el-GR" dirty="0"/>
          </a:p>
        </p:txBody>
      </p:sp>
      <p:sp>
        <p:nvSpPr>
          <p:cNvPr id="2" name="Ορθογώνιο 1" descr="Σκουλήκια (worms):&#10;Παρασιτικά προγράμματα που μπορούν να αναπαράγουν τον εαυτό τους αλλά δεν «μολύνουν» άλλα αρχεία του υπολογιστή. &#10;Σκοπός τους είναι να διαδοθούν σε περισσότερους υπολογιστές&#10;Το μόνο πρόβλημα που μπορούν να προξενήσουν είναι ότι βαραίνουν τον υπολογιστή.&#10;όταν λέμε worms δεν εννοούμε αποκλειστικά ένα αρχείο (*.exe) το οποίο είναι 'ενοχλητικό' για τους υπολογιστές. &#10;&#10;"/>
          <p:cNvSpPr/>
          <p:nvPr/>
        </p:nvSpPr>
        <p:spPr>
          <a:xfrm>
            <a:off x="323528" y="1506264"/>
            <a:ext cx="8219256" cy="4154984"/>
          </a:xfrm>
          <a:prstGeom prst="rect">
            <a:avLst/>
          </a:prstGeom>
        </p:spPr>
        <p:txBody>
          <a:bodyPr wrap="square">
            <a:spAutoFit/>
          </a:bodyPr>
          <a:lstStyle/>
          <a:p>
            <a:pPr marL="342900" indent="-342900">
              <a:buFont typeface="Wingdings" panose="05000000000000000000" pitchFamily="2" charset="2"/>
              <a:buChar char="§"/>
            </a:pPr>
            <a:r>
              <a:rPr lang="el-GR" sz="2400" dirty="0"/>
              <a:t>Σκουλήκια (</a:t>
            </a:r>
            <a:r>
              <a:rPr lang="en-US" sz="2400" dirty="0"/>
              <a:t>worms</a:t>
            </a:r>
            <a:r>
              <a:rPr lang="en-US" sz="2400" dirty="0" smtClean="0"/>
              <a:t>)</a:t>
            </a:r>
            <a:r>
              <a:rPr lang="el-GR" sz="2400" dirty="0" smtClean="0"/>
              <a:t>:</a:t>
            </a:r>
            <a:endParaRPr lang="en-US" sz="2400" dirty="0"/>
          </a:p>
          <a:p>
            <a:pPr marL="800100" lvl="1" indent="-342900">
              <a:buFont typeface="Arial" panose="020B0604020202020204" pitchFamily="34" charset="0"/>
              <a:buChar char="•"/>
            </a:pPr>
            <a:r>
              <a:rPr lang="el-GR" sz="2400" dirty="0"/>
              <a:t>Παρασιτικά προγράμματα που μπορούν να αναπαράγουν τον εαυτό τους αλλά δεν «μολύνουν» άλλα αρχεία του υπολογιστή. </a:t>
            </a:r>
          </a:p>
          <a:p>
            <a:pPr marL="800100" lvl="1" indent="-342900">
              <a:buFont typeface="Arial" panose="020B0604020202020204" pitchFamily="34" charset="0"/>
              <a:buChar char="•"/>
            </a:pPr>
            <a:r>
              <a:rPr lang="el-GR" sz="2400" dirty="0"/>
              <a:t>Σκοπός τους είναι να διαδοθούν σε περισσότερους υπολογιστές</a:t>
            </a:r>
          </a:p>
          <a:p>
            <a:pPr marL="800100" lvl="1" indent="-342900">
              <a:buFont typeface="Arial" panose="020B0604020202020204" pitchFamily="34" charset="0"/>
              <a:buChar char="•"/>
            </a:pPr>
            <a:r>
              <a:rPr lang="el-GR" sz="2400" dirty="0"/>
              <a:t>Το μόνο πρόβλημα που μπορούν να προξενήσουν είναι ότι βαραίνουν τον υπολογιστή.</a:t>
            </a:r>
          </a:p>
          <a:p>
            <a:pPr marL="800100" lvl="1" indent="-342900">
              <a:buFont typeface="Arial" panose="020B0604020202020204" pitchFamily="34" charset="0"/>
              <a:buChar char="•"/>
            </a:pPr>
            <a:r>
              <a:rPr lang="el-GR" sz="2400" dirty="0"/>
              <a:t>όταν λέμε </a:t>
            </a:r>
            <a:r>
              <a:rPr lang="el-GR" sz="2400" dirty="0" err="1"/>
              <a:t>worms</a:t>
            </a:r>
            <a:r>
              <a:rPr lang="el-GR" sz="2400" dirty="0"/>
              <a:t> δεν εννοούμε αποκλειστικά ένα αρχείο (*.exe) το οποίο είναι 'ενοχλητικό' για τους υπολογιστές. </a:t>
            </a:r>
          </a:p>
          <a:p>
            <a:pPr marL="800100" lvl="1" indent="-342900">
              <a:buFont typeface="Arial" panose="020B0604020202020204" pitchFamily="34" charset="0"/>
              <a:buChar char="•"/>
            </a:pPr>
            <a:endParaRPr lang="en-US"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3" y="8285"/>
            <a:ext cx="8219257"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Άλλες κατηγορίες επιβλαβούς λογισμικού </a:t>
            </a:r>
            <a:r>
              <a:rPr lang="el-GR" dirty="0" smtClean="0"/>
              <a:t>(2 </a:t>
            </a:r>
            <a:r>
              <a:rPr lang="el-GR" dirty="0"/>
              <a:t>από </a:t>
            </a:r>
            <a:r>
              <a:rPr lang="el-GR" dirty="0" smtClean="0"/>
              <a:t>3)</a:t>
            </a:r>
            <a:endParaRPr lang="el-GR" dirty="0"/>
          </a:p>
        </p:txBody>
      </p:sp>
      <p:sp>
        <p:nvSpPr>
          <p:cNvPr id="6" name="Θέση περιεχομένου 2"/>
          <p:cNvSpPr>
            <a:spLocks noGrp="1"/>
          </p:cNvSpPr>
          <p:nvPr>
            <p:ph idx="1"/>
          </p:nvPr>
        </p:nvSpPr>
        <p:spPr>
          <a:xfrm>
            <a:off x="467544" y="1628800"/>
            <a:ext cx="8219256" cy="4320480"/>
          </a:xfrm>
        </p:spPr>
        <p:txBody>
          <a:bodyPr>
            <a:noAutofit/>
          </a:bodyPr>
          <a:lstStyle/>
          <a:p>
            <a:pPr>
              <a:buFont typeface="Wingdings" panose="05000000000000000000" pitchFamily="2" charset="2"/>
              <a:buChar char="§"/>
            </a:pPr>
            <a:r>
              <a:rPr lang="el-GR" sz="2400" dirty="0" smtClean="0"/>
              <a:t>Δούρειοι ίπποι (</a:t>
            </a:r>
            <a:r>
              <a:rPr lang="en-US" sz="2400" dirty="0" smtClean="0"/>
              <a:t>Trojan horses</a:t>
            </a:r>
            <a:r>
              <a:rPr lang="el-GR" sz="2400" dirty="0" smtClean="0"/>
              <a:t>)</a:t>
            </a:r>
          </a:p>
          <a:p>
            <a:pPr lvl="1">
              <a:buFont typeface="Wingdings" panose="05000000000000000000" pitchFamily="2" charset="2"/>
              <a:buChar char="v"/>
            </a:pPr>
            <a:r>
              <a:rPr lang="el-GR" sz="2400" dirty="0" smtClean="0"/>
              <a:t>Είναι προγράμματα που εμφανίζονται σαν κανονικά προγράμματα για την εκτέλεση κάποιας συγκεκριμένης εργασίας στον υπολογιστή, κρυφά όμως, εκτελούν κάποια κακόβουλη ενέργεια.</a:t>
            </a:r>
          </a:p>
          <a:p>
            <a:pPr lvl="1">
              <a:buFont typeface="Wingdings" panose="05000000000000000000" pitchFamily="2" charset="2"/>
              <a:buChar char="v"/>
            </a:pPr>
            <a:r>
              <a:rPr lang="el-GR" sz="2400" dirty="0" smtClean="0"/>
              <a:t>Συνήθως αποτέλεσμα της μόλυνσης από δούρειο ίππο είναι η εγκατάσταση κάποιου προγράμματος που επιτρέπει σε μη εξουσιοδοτημένους χρήστες να έχουν πρόσβαση στον μολυσμένο υπολογιστή και να τον χρησιμοποιούν για να ξεκινήσουν άλλες επιθέσεις προς άλλους υπολογιστές του διαδικτύου.</a:t>
            </a:r>
          </a:p>
          <a:p>
            <a:pPr lvl="1"/>
            <a:endParaRPr lang="el-GR" sz="24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Πληροφορική στην Καθημερινή ζωή</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47:1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20,21,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TABLEHEADER" val="R0;"/>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8,4,1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10,5,4,8,11,12,13,14,15,16,17,18,19,20,"/>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2,8,1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7,10,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6,4,5,3,"/>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8,6,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8,6,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86A8C59-1D41-4F33-B504-B113976C195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4162</TotalTime>
  <Words>2547</Words>
  <Application>Microsoft Office PowerPoint</Application>
  <PresentationFormat>Προβολή στην οθόνη (4:3)</PresentationFormat>
  <Paragraphs>573</Paragraphs>
  <Slides>48</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Πληροφορική</vt:lpstr>
      <vt:lpstr>Άδειες Χρήσης</vt:lpstr>
      <vt:lpstr>Χρηματοδότηση</vt:lpstr>
      <vt:lpstr>Σκοποί  ενότητας</vt:lpstr>
      <vt:lpstr>Περιεχόμενα ενότητας</vt:lpstr>
      <vt:lpstr>Ιοί Υπολογιστών (1 από 2)</vt:lpstr>
      <vt:lpstr>Ιοί Υπολογιστών (2 από 2)</vt:lpstr>
      <vt:lpstr>Άλλες κατηγορίες επιβλαβούς λογισμικού (1 από 3)</vt:lpstr>
      <vt:lpstr>Άλλες κατηγορίες επιβλαβούς λογισμικού (2 από 3)</vt:lpstr>
      <vt:lpstr>Άλλες κατηγορίες επιβλαβούς λογισμικού (3 από 3)</vt:lpstr>
      <vt:lpstr>Τρόποι προστασίας από τους ιούς (1 από 9)</vt:lpstr>
      <vt:lpstr>Τρόποι προστασίας από τους ιούς (2 από 9)</vt:lpstr>
      <vt:lpstr>Τρόποι προστασίας από τους ιούς (3 από 9)</vt:lpstr>
      <vt:lpstr>Τρόποι προστασίας από τους ιούς (4 από 9)</vt:lpstr>
      <vt:lpstr>Τρόποι προστασίας από τους ιούς (5 από 9)</vt:lpstr>
      <vt:lpstr>Τρόποι προστασίας από τους ιούς (6 από 9)</vt:lpstr>
      <vt:lpstr>Τρόποι προστασίας από τους ιούς (7 από 9)</vt:lpstr>
      <vt:lpstr>Τρόποι προστασίας από τους ιούς (8 από 9)</vt:lpstr>
      <vt:lpstr>Τρόποι προστασίας από τους ιούς (9 από 9)</vt:lpstr>
      <vt:lpstr>Ασφάλεια (1 από 6)</vt:lpstr>
      <vt:lpstr>Ασφάλεια (2 από 6)</vt:lpstr>
      <vt:lpstr>Ασφάλεια (3 από 6)</vt:lpstr>
      <vt:lpstr>Ασφάλεια (4 από 6)</vt:lpstr>
      <vt:lpstr>Ασφάλεια (5 από 6)</vt:lpstr>
      <vt:lpstr>Ασφάλεια (6 από 6)</vt:lpstr>
      <vt:lpstr>Επικοινωνία και Εικονικές Κοινότητες</vt:lpstr>
      <vt:lpstr>Κοινωνική Δικτύωση (1 από 5)</vt:lpstr>
      <vt:lpstr>Κοινωνική Δικτύωση (2 από 5)</vt:lpstr>
      <vt:lpstr>Κοινωνική Δικτύωση (3 από 5)</vt:lpstr>
      <vt:lpstr>Κοινωνική Δικτύωση (4 από 5)</vt:lpstr>
      <vt:lpstr>Κοινωνική Δικτύωση (5 από 5)</vt:lpstr>
      <vt:lpstr>Ιστολόγια (1 από 3)</vt:lpstr>
      <vt:lpstr>Ιστολόγια (2 από 3)</vt:lpstr>
      <vt:lpstr>Ιστολόγια (3 από 3)</vt:lpstr>
      <vt:lpstr>RSS (1 από 3)</vt:lpstr>
      <vt:lpstr>RSS (2 από 3)</vt:lpstr>
      <vt:lpstr>RSS (3 από 3)</vt:lpstr>
      <vt:lpstr>Podcasting (1 από 2)</vt:lpstr>
      <vt:lpstr>Podcasting (2 από 2)</vt:lpstr>
      <vt:lpstr>Πνευματικά Δικαιώματα</vt:lpstr>
      <vt:lpstr>Product Id</vt:lpstr>
      <vt:lpstr>Άδεια χρήσης τελικού χρήστη</vt:lpstr>
      <vt:lpstr>Δήλωση λογισμικού</vt:lpstr>
      <vt:lpstr>Εφαρμογές περιορισμένης χρήσης και δωρεάν</vt:lpstr>
      <vt:lpstr>Λογισμικό ανοιχτού κώδικα</vt:lpstr>
      <vt:lpstr>Ομαδική άδεια χρήσης</vt:lpstr>
      <vt:lpstr>Νόμος περί Προστασίας Προσωπικών Δεδομένων</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Πληροφορική στην Καθημερινή ζωή.</dc:subject>
  <dc:creator>Δήμητρα Αβραμούλη</dc:creator>
  <cp:keywords>Πληροφορική στην Καθημερινή ζωή</cp:keywords>
  <cp:lastModifiedBy>Windows User</cp:lastModifiedBy>
  <cp:revision>346</cp:revision>
  <dcterms:created xsi:type="dcterms:W3CDTF">2012-09-06T09:03:05Z</dcterms:created>
  <dcterms:modified xsi:type="dcterms:W3CDTF">2005-10-02T03:47:28Z</dcterms:modified>
</cp:coreProperties>
</file>