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notesSlides/notesSlide1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6.xml" ContentType="application/vnd.openxmlformats-officedocument.presentationml.notesSlide+xml"/>
  <Override PartName="/ppt/tags/tag23.xml" ContentType="application/vnd.openxmlformats-officedocument.presentationml.tags+xml"/>
  <Override PartName="/ppt/notesSlides/notesSlide17.xml" ContentType="application/vnd.openxmlformats-officedocument.presentationml.notesSlide+xml"/>
  <Override PartName="/ppt/tags/tag24.xml" ContentType="application/vnd.openxmlformats-officedocument.presentationml.tags+xml"/>
  <Override PartName="/ppt/notesSlides/notesSlide18.xml" ContentType="application/vnd.openxmlformats-officedocument.presentationml.notesSlide+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3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3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6.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7.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38.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4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4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4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43.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4.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4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46.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47.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48.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49.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notesSlides/notesSlide50.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notesSlides/notesSlide5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2.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4.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6.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57.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5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59.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notesSlides/notesSlide60.xml" ContentType="application/vnd.openxmlformats-officedocument.presentationml.notesSlide+xml"/>
  <Override PartName="/ppt/tags/tag118.xml" ContentType="application/vnd.openxmlformats-officedocument.presentationml.tags+xml"/>
  <Override PartName="/ppt/tags/tag119.xml" ContentType="application/vnd.openxmlformats-officedocument.presentationml.tags+xml"/>
  <Override PartName="/ppt/notesSlides/notesSlide61.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62.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notesSlides/notesSlide63.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notesSlides/notesSlide64.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65.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66.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67.xml" ContentType="application/vnd.openxmlformats-officedocument.presentationml.notesSlide+xml"/>
  <Override PartName="/ppt/tags/tag132.xml" ContentType="application/vnd.openxmlformats-officedocument.presentationml.tags+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76"/>
  </p:notesMasterIdLst>
  <p:sldIdLst>
    <p:sldId id="310" r:id="rId3"/>
    <p:sldId id="257" r:id="rId4"/>
    <p:sldId id="259"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73" r:id="rId19"/>
    <p:sldId id="281" r:id="rId20"/>
    <p:sldId id="284" r:id="rId21"/>
    <p:sldId id="282" r:id="rId22"/>
    <p:sldId id="283" r:id="rId23"/>
    <p:sldId id="285" r:id="rId24"/>
    <p:sldId id="289" r:id="rId25"/>
    <p:sldId id="308" r:id="rId26"/>
    <p:sldId id="290" r:id="rId27"/>
    <p:sldId id="291"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6" r:id="rId74"/>
    <p:sldId id="280" r:id="rId75"/>
  </p:sldIdLst>
  <p:sldSz cx="9144000" cy="6858000" type="screen4x3"/>
  <p:notesSz cx="6858000" cy="9144000"/>
  <p:custDataLst>
    <p:tags r:id="rId7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4044648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25666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30</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31</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33</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40</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41</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43</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44</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45</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46</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51</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54</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61</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63</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64</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68</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71</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72</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1.xml"/><Relationship Id="rId1" Type="http://schemas.openxmlformats.org/officeDocument/2006/relationships/tags" Target="../tags/tag3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hyperlink" Target="http://www.findlink.gr/" TargetMode="External"/><Relationship Id="rId4"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hyperlink" Target="http://www.in.gr/" TargetMode="External"/><Relationship Id="rId4"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38.xml"/><Relationship Id="rId4"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39.xml"/><Relationship Id="rId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notesSlide" Target="../notesSlides/notesSlide40.xml"/><Relationship Id="rId4"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6.xml"/><Relationship Id="rId1" Type="http://schemas.openxmlformats.org/officeDocument/2006/relationships/tags" Target="../tags/tag75.xml"/><Relationship Id="rId4"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0.xml"/><Relationship Id="rId1" Type="http://schemas.openxmlformats.org/officeDocument/2006/relationships/tags" Target="../tags/tag79.xml"/><Relationship Id="rId4"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notesSlide" Target="../notesSlides/notesSlide5.xml"/><Relationship Id="rId7" Type="http://schemas.openxmlformats.org/officeDocument/2006/relationships/slide" Target="slide13.xml"/><Relationship Id="rId12" Type="http://schemas.openxmlformats.org/officeDocument/2006/relationships/slide" Target="slide62.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1.xml"/><Relationship Id="rId11" Type="http://schemas.openxmlformats.org/officeDocument/2006/relationships/slide" Target="slide39.xml"/><Relationship Id="rId5" Type="http://schemas.openxmlformats.org/officeDocument/2006/relationships/slide" Target="slide10.xml"/><Relationship Id="rId10" Type="http://schemas.openxmlformats.org/officeDocument/2006/relationships/slide" Target="slide35.xml"/><Relationship Id="rId4" Type="http://schemas.openxmlformats.org/officeDocument/2006/relationships/slide" Target="slide7.xml"/><Relationship Id="rId9" Type="http://schemas.openxmlformats.org/officeDocument/2006/relationships/slide" Target="slide2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notesSlide" Target="../notesSlides/notesSlide46.xml"/><Relationship Id="rId4"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notesSlide" Target="../notesSlides/notesSlide47.xml"/><Relationship Id="rId4"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48.xml"/><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99.xml"/><Relationship Id="rId1" Type="http://schemas.openxmlformats.org/officeDocument/2006/relationships/tags" Target="../tags/tag98.xml"/><Relationship Id="rId4"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5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5.xml"/><Relationship Id="rId1" Type="http://schemas.openxmlformats.org/officeDocument/2006/relationships/tags" Target="../tags/tag114.xml"/><Relationship Id="rId4"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19.xml"/><Relationship Id="rId1" Type="http://schemas.openxmlformats.org/officeDocument/2006/relationships/tags" Target="../tags/tag118.xml"/><Relationship Id="rId4"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5.xml"/><Relationship Id="rId1" Type="http://schemas.openxmlformats.org/officeDocument/2006/relationships/tags" Target="../tags/tag124.xml"/><Relationship Id="rId4"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4"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8.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32.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a:t>Πληροφορική</a:t>
            </a:r>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852936"/>
            <a:ext cx="7776864" cy="4056856"/>
          </a:xfrm>
        </p:spPr>
        <p:txBody>
          <a:bodyPr>
            <a:noAutofit/>
          </a:bodyPr>
          <a:lstStyle/>
          <a:p>
            <a:r>
              <a:rPr lang="el-GR" sz="2800" b="1" dirty="0" smtClean="0"/>
              <a:t>Ενότητα </a:t>
            </a:r>
            <a:r>
              <a:rPr lang="en-US" sz="2800" b="1" dirty="0"/>
              <a:t>3</a:t>
            </a:r>
            <a:r>
              <a:rPr lang="en-US" sz="2800" b="1" dirty="0" smtClean="0"/>
              <a:t> </a:t>
            </a:r>
            <a:r>
              <a:rPr lang="el-GR" sz="2800" b="1" dirty="0" smtClean="0"/>
              <a:t>(Μέρος </a:t>
            </a:r>
            <a:r>
              <a:rPr lang="en-US" sz="2800" b="1" dirty="0"/>
              <a:t>E</a:t>
            </a:r>
            <a:r>
              <a:rPr lang="el-GR" sz="2800" b="1" dirty="0" smtClean="0"/>
              <a:t>):</a:t>
            </a:r>
            <a:r>
              <a:rPr lang="en-US" sz="2800" dirty="0" smtClean="0"/>
              <a:t> </a:t>
            </a:r>
            <a:r>
              <a:rPr lang="el-GR" altLang="el-GR" sz="2800" dirty="0"/>
              <a:t>Δημιουργία δικτυακού </a:t>
            </a:r>
            <a:r>
              <a:rPr lang="el-GR" altLang="el-GR" sz="2800" dirty="0" smtClean="0"/>
              <a:t>τόπου</a:t>
            </a:r>
            <a:r>
              <a:rPr lang="el-GR" sz="2800" dirty="0" smtClean="0"/>
              <a:t>.</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endParaRPr lang="el-GR" sz="24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Δήμητρα Αβραμούλη</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Καθηγήτρια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a:t>
            </a:r>
            <a:r>
              <a:rPr lang="el-GR" sz="2800" dirty="0" smtClean="0"/>
              <a:t>Σχεδιασμού και Τεχνολογίας Ξύλου και Επίπλου </a:t>
            </a:r>
            <a:r>
              <a:rPr lang="el-GR" sz="2800" dirty="0"/>
              <a:t>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2644670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4" y="78705"/>
            <a:ext cx="8219256" cy="126206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5400" dirty="0"/>
              <a:t/>
            </a:r>
            <a:br>
              <a:rPr lang="el-GR" altLang="el-GR" sz="5400" dirty="0"/>
            </a:br>
            <a:r>
              <a:rPr lang="el-GR" altLang="el-GR" dirty="0"/>
              <a:t>Ποια είναι τα πρότυπα χρήσης ενός δικτυακού τόπου 	</a:t>
            </a:r>
            <a:br>
              <a:rPr lang="el-GR" altLang="el-GR" dirty="0"/>
            </a:br>
            <a:endParaRPr lang="el-GR" dirty="0"/>
          </a:p>
        </p:txBody>
      </p:sp>
      <p:sp>
        <p:nvSpPr>
          <p:cNvPr id="10" name="Ορθογώνιο 9"/>
          <p:cNvSpPr/>
          <p:nvPr>
            <p:custDataLst>
              <p:tags r:id="rId2"/>
            </p:custDataLst>
          </p:nvPr>
        </p:nvSpPr>
        <p:spPr>
          <a:xfrm>
            <a:off x="467544" y="2047488"/>
            <a:ext cx="8219256" cy="2677656"/>
          </a:xfrm>
          <a:prstGeom prst="rect">
            <a:avLst/>
          </a:prstGeom>
        </p:spPr>
        <p:txBody>
          <a:bodyPr wrap="square">
            <a:spAutoFit/>
          </a:bodyPr>
          <a:lstStyle/>
          <a:p>
            <a:pPr marL="457200" indent="-457200">
              <a:buFont typeface="Wingdings" panose="05000000000000000000" pitchFamily="2" charset="2"/>
              <a:buChar char="§"/>
            </a:pPr>
            <a:r>
              <a:rPr lang="el-GR" altLang="el-GR" sz="2800" dirty="0"/>
              <a:t>Ο δικτυακός τόπος επιτρέπει στην επιχείρησή σας να επικοινωνήσει με τους πιθανούς πελάτες της όλο το 24ώρο. </a:t>
            </a:r>
          </a:p>
          <a:p>
            <a:pPr marL="457200" indent="-457200">
              <a:buFont typeface="Wingdings" panose="05000000000000000000" pitchFamily="2" charset="2"/>
              <a:buChar char="§"/>
            </a:pPr>
            <a:r>
              <a:rPr lang="el-GR" altLang="el-GR" sz="2800" dirty="0"/>
              <a:t>Ποια είναι, όμως, τα πρότυπα χρήσης του διαδικτύου και ποιες οι εναλλακτικές λύσεις στη δημιουργία ενός δικτυακού τόπου;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188640"/>
            <a:ext cx="8219256" cy="1260475"/>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Διαφήμιση </a:t>
            </a:r>
            <a:r>
              <a:rPr lang="el-GR" altLang="el-GR" dirty="0" smtClean="0"/>
              <a:t>– Μάρκετινγκ (1 από 2)</a:t>
            </a:r>
            <a:endParaRPr lang="el-GR" dirty="0"/>
          </a:p>
        </p:txBody>
      </p:sp>
      <p:sp>
        <p:nvSpPr>
          <p:cNvPr id="2" name="Ορθογώνιο 1"/>
          <p:cNvSpPr/>
          <p:nvPr/>
        </p:nvSpPr>
        <p:spPr>
          <a:xfrm>
            <a:off x="467544" y="1916832"/>
            <a:ext cx="8219256" cy="3785652"/>
          </a:xfrm>
          <a:prstGeom prst="rect">
            <a:avLst/>
          </a:prstGeom>
        </p:spPr>
        <p:txBody>
          <a:bodyPr wrap="square">
            <a:spAutoFit/>
          </a:bodyPr>
          <a:lstStyle/>
          <a:p>
            <a:pPr marL="342900" indent="-342900">
              <a:buFont typeface="Wingdings" panose="05000000000000000000" pitchFamily="2" charset="2"/>
              <a:buChar char="§"/>
            </a:pPr>
            <a:r>
              <a:rPr lang="el-GR" altLang="el-GR" sz="2400" dirty="0"/>
              <a:t>Όσον αφορά τις επιχειρήσεις, το διαδίκτυο αποτελεί το σημαντικότερο </a:t>
            </a:r>
            <a:r>
              <a:rPr lang="el-GR" altLang="el-GR" sz="2400" b="1" dirty="0"/>
              <a:t>μέσο διαφήμισης </a:t>
            </a:r>
            <a:r>
              <a:rPr lang="el-GR" altLang="el-GR" sz="2400" dirty="0"/>
              <a:t>μιας εταιρείας. </a:t>
            </a:r>
            <a:endParaRPr lang="el-GR" altLang="el-GR" sz="2400" dirty="0" smtClean="0"/>
          </a:p>
          <a:p>
            <a:pPr marL="342900" indent="-342900">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a:t>Στόχος της διαφήμισης είναι η προσέλκυση νέων πελατών. </a:t>
            </a:r>
            <a:endParaRPr lang="el-GR" altLang="el-GR" sz="2400" dirty="0" smtClean="0"/>
          </a:p>
          <a:p>
            <a:pPr marL="342900" indent="-342900">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a:t>Πριν την εμφάνιση του διαδικτύου, η γεωγραφική απόσταση ήταν ένας παράγοντας που επηρέαζε καθοριστικά τόσο τη στρατηγική όσο και το κόστος μιας διαφήμισης. Σήμερα, με τη χρήση του διαδικτύου, </a:t>
            </a:r>
            <a:r>
              <a:rPr lang="el-GR" altLang="el-GR" sz="2400" b="1" dirty="0"/>
              <a:t>η γεωγραφική απόσταση είναι ένα σχετικά αδιάφορο μέγεθος</a:t>
            </a:r>
            <a:r>
              <a:rPr lang="el-GR" altLang="el-GR" sz="2400" dirty="0"/>
              <a:t>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Διαφήμιση – Μάρκετινγκ </a:t>
            </a:r>
            <a:r>
              <a:rPr lang="el-GR" altLang="el-GR" dirty="0" smtClean="0"/>
              <a:t>(2 </a:t>
            </a:r>
            <a:r>
              <a:rPr lang="el-GR" altLang="el-GR" dirty="0"/>
              <a:t>από 2)</a:t>
            </a:r>
            <a:endParaRPr lang="el-GR" dirty="0"/>
          </a:p>
        </p:txBody>
      </p:sp>
      <p:sp>
        <p:nvSpPr>
          <p:cNvPr id="3" name="Ορθογώνιο 2"/>
          <p:cNvSpPr/>
          <p:nvPr/>
        </p:nvSpPr>
        <p:spPr>
          <a:xfrm>
            <a:off x="467544" y="1196752"/>
            <a:ext cx="8219256" cy="5245154"/>
          </a:xfrm>
          <a:prstGeom prst="rect">
            <a:avLst/>
          </a:prstGeom>
        </p:spPr>
        <p:txBody>
          <a:bodyPr wrap="square">
            <a:spAutoFit/>
          </a:bodyPr>
          <a:lstStyle/>
          <a:p>
            <a:pPr marL="342900" indent="-342900">
              <a:lnSpc>
                <a:spcPct val="80000"/>
              </a:lnSpc>
              <a:buFont typeface="Wingdings" panose="05000000000000000000" pitchFamily="2" charset="2"/>
              <a:buChar char="§"/>
            </a:pPr>
            <a:r>
              <a:rPr lang="el-GR" altLang="el-GR" sz="2200" b="1" dirty="0"/>
              <a:t>Χαμηλό κόστος. </a:t>
            </a:r>
            <a:r>
              <a:rPr lang="el-GR" altLang="el-GR" sz="2200" dirty="0"/>
              <a:t>Το κόστος δημιουργίας μιας ιστοσελίδας είναι πολύ πιο μικρό από τη δημιουργία ενός διαφημιστικού φυλλαδίου. Επίσης, το κόστος προβολής μιας ιστοσελίδας είναι ελάχιστο σε σύγκριση με το κόστος προβολής μιας διαφήμισης σε μια εφημερίδα ή περιοδικό. </a:t>
            </a:r>
          </a:p>
          <a:p>
            <a:pPr marL="342900" indent="-342900">
              <a:lnSpc>
                <a:spcPct val="80000"/>
              </a:lnSpc>
              <a:buFont typeface="Wingdings" panose="05000000000000000000" pitchFamily="2" charset="2"/>
              <a:buChar char="§"/>
            </a:pPr>
            <a:r>
              <a:rPr lang="el-GR" altLang="el-GR" sz="2200" b="1" dirty="0"/>
              <a:t>Παγκόσμια πρόσβαση. </a:t>
            </a:r>
            <a:r>
              <a:rPr lang="el-GR" altLang="el-GR" sz="2200" dirty="0"/>
              <a:t>ο δικτυακός σας τόπος είναι προσιτός σε εκατομμύρια χρήστες του διαδικτύου σε όλες τις χώρες του κόσμου. </a:t>
            </a:r>
          </a:p>
          <a:p>
            <a:pPr marL="342900" indent="-342900">
              <a:lnSpc>
                <a:spcPct val="80000"/>
              </a:lnSpc>
              <a:buFont typeface="Wingdings" panose="05000000000000000000" pitchFamily="2" charset="2"/>
              <a:buChar char="§"/>
            </a:pPr>
            <a:r>
              <a:rPr lang="el-GR" altLang="el-GR" sz="2200" b="1" dirty="0"/>
              <a:t>Πλούσιο περιεχόμενο. </a:t>
            </a:r>
            <a:r>
              <a:rPr lang="el-GR" altLang="el-GR" sz="2200" dirty="0"/>
              <a:t>Το χαμηλό κόστος επιτρέπει  στην επιχείρηση να έχει μεγάλο όγκο πληροφοριών σε αντίθεση με τα παραδοσιακά διαφημιστικά έντυπα. Έτσι, ο δικτυακός τόπος μπορεί να διαθέτει πολύ πιο λεπτομερείς πληροφορίες για τις υπηρεσίες ή τα προϊόντα. </a:t>
            </a:r>
          </a:p>
          <a:p>
            <a:pPr marL="342900" indent="-342900">
              <a:lnSpc>
                <a:spcPct val="80000"/>
              </a:lnSpc>
              <a:buFont typeface="Wingdings" panose="05000000000000000000" pitchFamily="2" charset="2"/>
              <a:buChar char="§"/>
            </a:pPr>
            <a:r>
              <a:rPr lang="el-GR" altLang="el-GR" sz="2200" b="1" dirty="0"/>
              <a:t>Γρήγορη ενημέρωση. </a:t>
            </a:r>
            <a:r>
              <a:rPr lang="el-GR" altLang="el-GR" sz="2200" dirty="0"/>
              <a:t>Η αλλαγή του περιεχομένου μιας ιστοσελίδας μπορεί να γίνει με μεγάλη ευκολία και ταχύτητα και, πρακτικά, ισοδυναμεί με την αντιγραφή ενός αρχείου από έναν ηλεκτρονικό υπολογιστή. Η δυνατότητα αυτή επιτρέπει τη συνεχή ενημέρωση τιμοκαταλόγων, πληροφοριών για τη διαθεσιμότητα προϊόντων κτλ.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44624"/>
            <a:ext cx="8219256"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Διαφημίσεις σε άλλους  </a:t>
            </a:r>
            <a:r>
              <a:rPr lang="el-GR" dirty="0" smtClean="0"/>
              <a:t>ιστότοπους (1 από 3)</a:t>
            </a:r>
            <a:endParaRPr lang="el-GR" dirty="0"/>
          </a:p>
        </p:txBody>
      </p:sp>
      <p:sp>
        <p:nvSpPr>
          <p:cNvPr id="13" name="Rectangle 3" descr="Στην κατηγορία αυτή ανήκουν οι διαφημίσεις που προβάλλονται σε blogs, ενημερωτικά sites, ιστότοπους κοινωνικής δικτύωσης (παραδείγματος χάριν Facebook) και σε άλλους διαδικτυακούς τόπους. &#10;"/>
          <p:cNvSpPr>
            <a:spLocks noGrp="1" noChangeArrowheads="1"/>
          </p:cNvSpPr>
          <p:nvPr>
            <p:ph type="body" idx="1"/>
          </p:nvPr>
        </p:nvSpPr>
        <p:spPr>
          <a:xfrm>
            <a:off x="467544" y="2564904"/>
            <a:ext cx="8219256" cy="1800200"/>
          </a:xfrm>
        </p:spPr>
        <p:txBody>
          <a:bodyPr>
            <a:noAutofit/>
          </a:bodyPr>
          <a:lstStyle/>
          <a:p>
            <a:r>
              <a:rPr lang="el-GR" sz="2800" b="0" dirty="0"/>
              <a:t>Στην κατηγορία αυτή ανήκουν οι διαφημίσεις που προβάλλονται σε </a:t>
            </a:r>
            <a:r>
              <a:rPr lang="en-US" sz="2800" b="0" dirty="0"/>
              <a:t>blogs</a:t>
            </a:r>
            <a:r>
              <a:rPr lang="el-GR" sz="2800" b="0" dirty="0"/>
              <a:t>, ενημερωτικά </a:t>
            </a:r>
            <a:r>
              <a:rPr lang="en-US" sz="2800" b="0" dirty="0"/>
              <a:t>sites</a:t>
            </a:r>
            <a:r>
              <a:rPr lang="el-GR" sz="2800" b="0" dirty="0"/>
              <a:t>, ιστότοπους κοινωνικής δικτύωσης (π.χ. </a:t>
            </a:r>
            <a:r>
              <a:rPr lang="en-US" sz="2800" b="0" dirty="0"/>
              <a:t>Facebook</a:t>
            </a:r>
            <a:r>
              <a:rPr lang="el-GR" sz="2800" b="0" dirty="0"/>
              <a:t>) και σε άλλους διαδικτυακούς τόπους. </a:t>
            </a: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80293"/>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Διαφημίσεις σε άλλους  ιστότοπους </a:t>
            </a:r>
            <a:br>
              <a:rPr lang="el-GR" sz="4000" dirty="0"/>
            </a:br>
            <a:r>
              <a:rPr lang="el-GR" sz="4000" dirty="0" smtClean="0"/>
              <a:t>(2 </a:t>
            </a:r>
            <a:r>
              <a:rPr lang="el-GR" sz="4000" dirty="0"/>
              <a:t>από 3)</a:t>
            </a:r>
          </a:p>
        </p:txBody>
      </p:sp>
      <p:pic>
        <p:nvPicPr>
          <p:cNvPr id="8" name="Picture 2" descr="Εικόνα. Ο ιστότοπος in.gr ως παράδειγμα διαφήμισεις μα εταιρείας σε άλλους ιστοτόπ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1" y="1291352"/>
            <a:ext cx="5568280" cy="5161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8285"/>
            <a:ext cx="8291264"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a:t>Διαφημίσεις σε άλλους  ιστότοπους </a:t>
            </a:r>
            <a:br>
              <a:rPr lang="el-GR" dirty="0"/>
            </a:br>
            <a:r>
              <a:rPr lang="el-GR" dirty="0" smtClean="0"/>
              <a:t>(3 </a:t>
            </a:r>
            <a:r>
              <a:rPr lang="el-GR" dirty="0"/>
              <a:t>από 3)</a:t>
            </a:r>
          </a:p>
        </p:txBody>
      </p:sp>
      <p:pic>
        <p:nvPicPr>
          <p:cNvPr id="7" name="Picture 2" descr="Εικόνα. Παραδείγματος διαφήμισεις σε άλλους ιστοτόπου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1340768"/>
            <a:ext cx="2871762" cy="4977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8285"/>
            <a:ext cx="8208912" cy="1044451"/>
          </a:xfrm>
        </p:spPr>
        <p:txBody>
          <a:bodyPr>
            <a:normAutofit fontScale="90000"/>
          </a:bodyPr>
          <a:lstStyle/>
          <a:p>
            <a:r>
              <a:rPr lang="el-GR" dirty="0" smtClean="0"/>
              <a:t>Διαφήμιση μέσω μηχανών αναζήτησης (</a:t>
            </a:r>
            <a:r>
              <a:rPr lang="en-US" dirty="0" smtClean="0"/>
              <a:t>Pay Per Click</a:t>
            </a:r>
            <a:r>
              <a:rPr lang="el-GR" dirty="0" smtClean="0"/>
              <a:t>) (1 από 3)</a:t>
            </a:r>
            <a:endParaRPr lang="el-GR" dirty="0"/>
          </a:p>
        </p:txBody>
      </p:sp>
      <p:sp>
        <p:nvSpPr>
          <p:cNvPr id="2" name="Ορθογώνιο 1" descr="Ο όρος Pay Per Click (PPC) αναφέρεται σε αγγελίες - διαφημίσεις οι οποίες εμφανίζονται στις μηχανές αναζήτησης. Όταν ο χρήστης πληκτρολογεί μία λέξη ή φράση στο πεδίο ανεύρεσης των μηχανών αναζήτησης τα αποτελέσματα που εμφανίζονται αποτελούν ένα σύνολο τυπικών αποτελεσμάτων και Pay Per Click διαφημίσεων. Εάν κάνει ο χρήστης κλικ σε μία διαφήμιση χρεώνεται στην εταιρεία ένα ορισμένο ποσό ανάλογα με το ποσό που έχει προσφέρει για να βρίσκεται σ' αυτή τη συγκεκριμένη θέση. Όσο περισσότερο ψηλότερα βρίσκεται η διαφήμιση τόσο υψηλότερο είναι και το ποσό χρέωσης.&#10;"/>
          <p:cNvSpPr/>
          <p:nvPr/>
        </p:nvSpPr>
        <p:spPr>
          <a:xfrm>
            <a:off x="467544" y="1628800"/>
            <a:ext cx="8208912" cy="4154984"/>
          </a:xfrm>
          <a:prstGeom prst="rect">
            <a:avLst/>
          </a:prstGeom>
        </p:spPr>
        <p:txBody>
          <a:bodyPr wrap="square">
            <a:spAutoFit/>
          </a:bodyPr>
          <a:lstStyle/>
          <a:p>
            <a:pPr marL="342900" indent="-342900">
              <a:buFont typeface="Wingdings" panose="05000000000000000000" pitchFamily="2" charset="2"/>
              <a:buChar char="§"/>
            </a:pPr>
            <a:r>
              <a:rPr lang="el-GR" sz="2400" dirty="0"/>
              <a:t>Ο όρος </a:t>
            </a:r>
            <a:r>
              <a:rPr lang="en-US" sz="2400" i="1" dirty="0"/>
              <a:t>Pay Per Click</a:t>
            </a:r>
            <a:r>
              <a:rPr lang="el-GR" sz="2400" dirty="0"/>
              <a:t> (PPC) αναφέρεται σε αγγελίες - διαφημίσεις οι οποίες εμφανίζονται στις μηχανές αναζήτησης. Όταν ο χρήστης πληκτρολογεί μία λέξη ή φράση στο πεδίο ανεύρεσης των μηχανών αναζήτησης τα αποτελέσματα που εμφανίζονται αποτελούν ένα σύνολο τυπικών αποτελεσμάτων και </a:t>
            </a:r>
            <a:r>
              <a:rPr lang="en-US" sz="2400" i="1" dirty="0"/>
              <a:t>Pay Per Click</a:t>
            </a:r>
            <a:r>
              <a:rPr lang="en-US" sz="2400" dirty="0"/>
              <a:t> </a:t>
            </a:r>
            <a:r>
              <a:rPr lang="el-GR" sz="2400" dirty="0"/>
              <a:t>διαφημίσεων. Εάν κάνει ο χρήστης κλικ σε μία διαφήμιση χρεώνεται στην εταιρεία ένα ορισμένο ποσό ανάλογα με το ποσό που έχει προσφέρει για να βρίσκεται σ' αυτή τη συγκεκριμένη θέση. Όσο περισσότερο ψηλότερα βρίσκεται η διαφήμιση τόσο υψηλότερο είναι και το ποσό χρέωσης</a:t>
            </a:r>
            <a:r>
              <a:rPr lang="el-GR" sz="2400" dirty="0" smtClean="0"/>
              <a:t>.</a:t>
            </a:r>
            <a:endParaRPr 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nvPr>
        </p:nvSpPr>
        <p:spPr>
          <a:xfrm>
            <a:off x="467544" y="8285"/>
            <a:ext cx="8174484" cy="1260475"/>
          </a:xfrm>
        </p:spPr>
        <p:txBody>
          <a:bodyPr>
            <a:noAutofit/>
          </a:bodyPr>
          <a:lstStyle/>
          <a:p>
            <a:r>
              <a:rPr lang="el-GR" sz="4000" dirty="0"/>
              <a:t>Διαφήμιση μέσω μηχανών αναζήτησης (</a:t>
            </a:r>
            <a:r>
              <a:rPr lang="en-US" sz="4000" dirty="0"/>
              <a:t>Pay Per Click</a:t>
            </a:r>
            <a:r>
              <a:rPr lang="el-GR" sz="4000" dirty="0"/>
              <a:t>) </a:t>
            </a:r>
            <a:r>
              <a:rPr lang="el-GR" sz="4000" dirty="0" smtClean="0"/>
              <a:t>(2 </a:t>
            </a:r>
            <a:r>
              <a:rPr lang="el-GR" sz="4000" dirty="0"/>
              <a:t>από 3)</a:t>
            </a:r>
          </a:p>
        </p:txBody>
      </p:sp>
      <p:sp>
        <p:nvSpPr>
          <p:cNvPr id="10" name="TextBox 4"/>
          <p:cNvSpPr txBox="1">
            <a:spLocks noChangeArrowheads="1"/>
          </p:cNvSpPr>
          <p:nvPr>
            <p:custDataLst>
              <p:tags r:id="rId2"/>
            </p:custDataLst>
          </p:nvPr>
        </p:nvSpPr>
        <p:spPr bwMode="auto">
          <a:xfrm>
            <a:off x="323528" y="2028904"/>
            <a:ext cx="83185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buFont typeface="Wingdings" panose="05000000000000000000" pitchFamily="2" charset="2"/>
              <a:buChar char="§"/>
            </a:pPr>
            <a:r>
              <a:rPr lang="el-GR" sz="2400" dirty="0" smtClean="0"/>
              <a:t>Αυτός είναι ένας ιδιαίτερα σημαντικός τρόπος για τη διαφήμιση μιας επιχείρησης  καθώς οι χρήστες του Internet χρησιμοποιούν σε εξαιρετικά μεγάλο ποσοστό τις μηχανές αναζήτησης για να βρουν πληροφορίες για επιχειρήσεις και εταιρείες οι οποίες εμπορεύονται τα αγαθά και τις υπηρεσίες που τους ενδιαφέρουν. Καθώς μάλιστα οι χρήστες περιορίζουν συνήθως την αναζήτησή τους  στις πρώτες σελίδες των αποτελεσμάτων είναι ιδιαίτερα σημαντικό η εταιρία να προβάλλεται στις πρώτες θέσεις. </a:t>
            </a:r>
            <a:endParaRPr lang="el-GR" sz="2400" dirty="0"/>
          </a:p>
        </p:txBody>
      </p:sp>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539751" y="50701"/>
            <a:ext cx="7954962" cy="1362075"/>
          </a:xfrm>
        </p:spPr>
        <p:txBody>
          <a:bodyPr>
            <a:noAutofit/>
          </a:bodyPr>
          <a:lstStyle/>
          <a:p>
            <a:pPr algn="ctr"/>
            <a:r>
              <a:rPr lang="el-GR" dirty="0"/>
              <a:t>Διαφήμιση μέσω μηχανών αναζήτησης (</a:t>
            </a:r>
            <a:r>
              <a:rPr lang="en-US" dirty="0"/>
              <a:t>Pay Per Click</a:t>
            </a:r>
            <a:r>
              <a:rPr lang="el-GR" dirty="0"/>
              <a:t>) </a:t>
            </a:r>
            <a:r>
              <a:rPr lang="el-GR" dirty="0" smtClean="0"/>
              <a:t>(3 </a:t>
            </a:r>
            <a:r>
              <a:rPr lang="el-GR" dirty="0"/>
              <a:t>από 3)</a:t>
            </a:r>
          </a:p>
        </p:txBody>
      </p:sp>
      <p:pic>
        <p:nvPicPr>
          <p:cNvPr id="6" name="Picture 2" descr="Εικόνα. Η μηχανή αναζήτησης google ως παράδειγμα Διαφήμιση μέσω μηχανών αναζήτησης (Pay Per Click)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1340768"/>
            <a:ext cx="7272808" cy="517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5" y="44624"/>
            <a:ext cx="8352928"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Ηλεκτρονικό εμπόριο και </a:t>
            </a:r>
            <a:r>
              <a:rPr lang="en-US" altLang="el-GR" sz="4000" dirty="0" smtClean="0"/>
              <a:t>on-line</a:t>
            </a:r>
            <a:r>
              <a:rPr lang="el-GR" altLang="el-GR" sz="4000" dirty="0" smtClean="0"/>
              <a:t> </a:t>
            </a:r>
            <a:r>
              <a:rPr lang="el-GR" altLang="el-GR" sz="4000" dirty="0"/>
              <a:t>υπηρεσίες </a:t>
            </a:r>
            <a:r>
              <a:rPr lang="el-GR" altLang="el-GR" sz="4000" dirty="0" smtClean="0"/>
              <a:t>(1 από 3)</a:t>
            </a:r>
            <a:endParaRPr lang="el-GR" sz="4000" dirty="0"/>
          </a:p>
        </p:txBody>
      </p:sp>
      <p:sp>
        <p:nvSpPr>
          <p:cNvPr id="6" name="2 - Θέση περιεχομένου"/>
          <p:cNvSpPr>
            <a:spLocks noGrp="1"/>
          </p:cNvSpPr>
          <p:nvPr>
            <p:ph sz="quarter" idx="1"/>
          </p:nvPr>
        </p:nvSpPr>
        <p:spPr>
          <a:xfrm>
            <a:off x="612648" y="1744216"/>
            <a:ext cx="8153400" cy="4133056"/>
          </a:xfrm>
        </p:spPr>
        <p:txBody>
          <a:bodyPr>
            <a:noAutofit/>
          </a:bodyPr>
          <a:lstStyle/>
          <a:p>
            <a:pPr>
              <a:lnSpc>
                <a:spcPct val="90000"/>
              </a:lnSpc>
            </a:pPr>
            <a:r>
              <a:rPr lang="el-GR" altLang="el-GR" sz="2400" dirty="0"/>
              <a:t>Οι πωλήσεις προϊόντων ή υπηρεσιών είναι μία από τις βασικές επιχειρηματικές δραστηριότητες στο διαδίκτυο.</a:t>
            </a:r>
          </a:p>
          <a:p>
            <a:pPr>
              <a:lnSpc>
                <a:spcPct val="90000"/>
              </a:lnSpc>
            </a:pPr>
            <a:r>
              <a:rPr lang="el-GR" altLang="el-GR" sz="2400" dirty="0"/>
              <a:t> Η δημιουργία ενός </a:t>
            </a:r>
            <a:r>
              <a:rPr lang="el-GR" altLang="el-GR" sz="2400" b="1" dirty="0"/>
              <a:t>ηλεκτρονικού καταστήματος </a:t>
            </a:r>
            <a:r>
              <a:rPr lang="el-GR" altLang="el-GR" sz="2400" dirty="0"/>
              <a:t>προσφέρει τη δυνατότητα: </a:t>
            </a:r>
          </a:p>
          <a:p>
            <a:pPr lvl="1">
              <a:lnSpc>
                <a:spcPct val="90000"/>
              </a:lnSpc>
              <a:buClr>
                <a:schemeClr val="hlink"/>
              </a:buClr>
              <a:buFont typeface="Wingdings" pitchFamily="2" charset="2"/>
              <a:buChar char="ü"/>
            </a:pPr>
            <a:r>
              <a:rPr lang="el-GR" altLang="el-GR" dirty="0"/>
              <a:t>της παρουσίασης των προϊόντων ή υπηρεσιών</a:t>
            </a:r>
          </a:p>
          <a:p>
            <a:pPr lvl="1">
              <a:lnSpc>
                <a:spcPct val="90000"/>
              </a:lnSpc>
              <a:buClr>
                <a:schemeClr val="hlink"/>
              </a:buClr>
              <a:buFont typeface="Wingdings" pitchFamily="2" charset="2"/>
              <a:buChar char="ü"/>
            </a:pPr>
            <a:r>
              <a:rPr lang="el-GR" altLang="el-GR" dirty="0"/>
              <a:t>της συνεργασίας μεταξύ πωλητών, συνεργατών και </a:t>
            </a:r>
            <a:r>
              <a:rPr lang="el-GR" altLang="el-GR" dirty="0" smtClean="0"/>
              <a:t>πελατών, </a:t>
            </a:r>
            <a:endParaRPr lang="el-GR" altLang="el-GR" dirty="0"/>
          </a:p>
          <a:p>
            <a:pPr lvl="1">
              <a:lnSpc>
                <a:spcPct val="90000"/>
              </a:lnSpc>
              <a:buClr>
                <a:schemeClr val="hlink"/>
              </a:buClr>
              <a:buFont typeface="Wingdings" pitchFamily="2" charset="2"/>
              <a:buChar char="ü"/>
            </a:pPr>
            <a:r>
              <a:rPr lang="el-GR" altLang="el-GR" dirty="0"/>
              <a:t>της λήψης </a:t>
            </a:r>
            <a:r>
              <a:rPr lang="el-GR" altLang="el-GR" dirty="0" smtClean="0"/>
              <a:t>παραγγελιών, </a:t>
            </a:r>
            <a:endParaRPr lang="el-GR" altLang="el-GR" dirty="0"/>
          </a:p>
          <a:p>
            <a:pPr lvl="1">
              <a:lnSpc>
                <a:spcPct val="90000"/>
              </a:lnSpc>
              <a:buClr>
                <a:schemeClr val="hlink"/>
              </a:buClr>
              <a:buFont typeface="Wingdings" pitchFamily="2" charset="2"/>
              <a:buChar char="ü"/>
            </a:pPr>
            <a:r>
              <a:rPr lang="el-GR" altLang="el-GR" dirty="0"/>
              <a:t>της υποστήριξης </a:t>
            </a:r>
            <a:r>
              <a:rPr lang="el-GR" altLang="el-GR" dirty="0" smtClean="0"/>
              <a:t>αγορών, </a:t>
            </a:r>
            <a:endParaRPr lang="el-GR" altLang="el-GR" dirty="0"/>
          </a:p>
          <a:p>
            <a:pPr lvl="1">
              <a:lnSpc>
                <a:spcPct val="90000"/>
              </a:lnSpc>
              <a:buClr>
                <a:schemeClr val="hlink"/>
              </a:buClr>
              <a:buFont typeface="Wingdings" pitchFamily="2" charset="2"/>
              <a:buChar char="ü"/>
            </a:pPr>
            <a:r>
              <a:rPr lang="el-GR" altLang="el-GR" dirty="0"/>
              <a:t>της διαχείρισης εδικών προσφορών, εκπτώσεων, </a:t>
            </a:r>
            <a:r>
              <a:rPr lang="el-GR" altLang="el-GR" dirty="0" smtClean="0"/>
              <a:t>κοστολογήσεων. </a:t>
            </a:r>
            <a:endParaRPr lang="el-GR" altLang="el-GR"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19</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95537" y="44624"/>
            <a:ext cx="842493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Ηλεκτρονικό εμπόριο και </a:t>
            </a:r>
            <a:r>
              <a:rPr lang="en-US" altLang="el-GR" dirty="0"/>
              <a:t>on-line</a:t>
            </a:r>
            <a:r>
              <a:rPr lang="el-GR" altLang="el-GR" dirty="0"/>
              <a:t> υπηρεσίες </a:t>
            </a:r>
            <a:r>
              <a:rPr lang="el-GR" altLang="el-GR" dirty="0" smtClean="0"/>
              <a:t>(2 </a:t>
            </a:r>
            <a:r>
              <a:rPr lang="el-GR" altLang="el-GR" dirty="0"/>
              <a:t>από 3)</a:t>
            </a:r>
            <a:endParaRPr lang="el-GR" dirty="0"/>
          </a:p>
        </p:txBody>
      </p:sp>
      <p:sp>
        <p:nvSpPr>
          <p:cNvPr id="6" name="2 - Θέση περιεχομένου"/>
          <p:cNvSpPr>
            <a:spLocks noGrp="1"/>
          </p:cNvSpPr>
          <p:nvPr>
            <p:ph sz="quarter" idx="1"/>
          </p:nvPr>
        </p:nvSpPr>
        <p:spPr>
          <a:xfrm>
            <a:off x="612648" y="2104256"/>
            <a:ext cx="8153400" cy="2476872"/>
          </a:xfrm>
        </p:spPr>
        <p:txBody>
          <a:bodyPr>
            <a:noAutofit/>
          </a:bodyPr>
          <a:lstStyle/>
          <a:p>
            <a:r>
              <a:rPr lang="el-GR" altLang="el-GR" sz="2400" dirty="0"/>
              <a:t>Στην περίπτωση της εμπορικής χρήσης του διαδικτύου, ο σχεδιασμός του δικτυακού τόπου αποκτά μεγαλύτερη σημασία από την ίδια την κατασκευή του. </a:t>
            </a:r>
          </a:p>
          <a:p>
            <a:r>
              <a:rPr lang="el-GR" altLang="el-GR" sz="2400" dirty="0"/>
              <a:t>Το κόστος δημιουργίας και λειτουργίας ενός ηλεκτρονικού καταστήματος είναι σαφώς μεγαλύτερο από τη δημιουργία ενός απλού δικτυακού τόπου.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35496" y="44624"/>
            <a:ext cx="9108504" cy="137817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pPr>
              <a:buSzPct val="45000"/>
              <a:tabLst>
                <a:tab pos="723900" algn="l"/>
                <a:tab pos="1447800" algn="l"/>
                <a:tab pos="2171700" algn="l"/>
                <a:tab pos="2895600" algn="l"/>
                <a:tab pos="3619500" algn="l"/>
                <a:tab pos="4343400" algn="l"/>
                <a:tab pos="5065713" algn="l"/>
                <a:tab pos="5791200" algn="l"/>
                <a:tab pos="6515100" algn="l"/>
                <a:tab pos="7235825" algn="l"/>
              </a:tabLst>
            </a:pPr>
            <a:r>
              <a:rPr lang="el-GR" altLang="el-GR" dirty="0"/>
              <a:t>Ηλεκτρονικό εμπόριο και </a:t>
            </a:r>
            <a:r>
              <a:rPr lang="en-US" altLang="el-GR" dirty="0"/>
              <a:t>on-line</a:t>
            </a:r>
            <a:r>
              <a:rPr lang="el-GR" altLang="el-GR" dirty="0"/>
              <a:t> υπηρεσίες </a:t>
            </a:r>
            <a:r>
              <a:rPr lang="el-GR" altLang="el-GR" dirty="0" smtClean="0"/>
              <a:t>(3 </a:t>
            </a:r>
            <a:r>
              <a:rPr lang="el-GR" altLang="el-GR" dirty="0"/>
              <a:t>από 3)</a:t>
            </a:r>
            <a:endParaRPr lang="el-GR" dirty="0"/>
          </a:p>
        </p:txBody>
      </p:sp>
      <p:pic>
        <p:nvPicPr>
          <p:cNvPr id="6" name="Picture 3" descr="Εικόνα. Παράδειγμα ιστοτόπου ηλεκτρονικού εμπορίου, eshop.g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403561"/>
            <a:ext cx="6934605" cy="504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0293"/>
            <a:ext cx="8496944" cy="1260475"/>
          </a:xfrm>
        </p:spPr>
        <p:txBody>
          <a:bodyPr>
            <a:normAutofit fontScale="90000"/>
          </a:bodyPr>
          <a:lstStyle/>
          <a:p>
            <a:r>
              <a:rPr lang="el-GR" dirty="0"/>
              <a:t>Μετατροπή στα συστήματα</a:t>
            </a:r>
            <a:br>
              <a:rPr lang="el-GR" dirty="0"/>
            </a:br>
            <a:r>
              <a:rPr lang="el-GR" dirty="0" smtClean="0"/>
              <a:t>(2 </a:t>
            </a:r>
            <a:r>
              <a:rPr lang="el-GR" dirty="0"/>
              <a:t>από 2)</a:t>
            </a:r>
            <a:endParaRPr lang="en-US" dirty="0"/>
          </a:p>
        </p:txBody>
      </p:sp>
      <p:sp>
        <p:nvSpPr>
          <p:cNvPr id="2" name="Ορθογώνιο 1"/>
          <p:cNvSpPr/>
          <p:nvPr/>
        </p:nvSpPr>
        <p:spPr>
          <a:xfrm>
            <a:off x="467544" y="1884888"/>
            <a:ext cx="8208912" cy="3416320"/>
          </a:xfrm>
          <a:prstGeom prst="rect">
            <a:avLst/>
          </a:prstGeom>
        </p:spPr>
        <p:txBody>
          <a:bodyPr wrap="square">
            <a:spAutoFit/>
          </a:bodyPr>
          <a:lstStyle/>
          <a:p>
            <a:pPr>
              <a:buNone/>
            </a:pPr>
            <a:r>
              <a:rPr lang="el-GR" sz="2400" dirty="0"/>
              <a:t>Η μετατροπή από </a:t>
            </a:r>
            <a:r>
              <a:rPr lang="el-GR" sz="2400" b="1" u="sng" dirty="0"/>
              <a:t>δυαδικό σε </a:t>
            </a:r>
            <a:r>
              <a:rPr lang="el-GR" sz="2400" b="1" u="sng" dirty="0" err="1"/>
              <a:t>δεκαεξαδικό</a:t>
            </a:r>
            <a:r>
              <a:rPr lang="el-GR" sz="2400" dirty="0"/>
              <a:t> γίνεται χωρίζοντας τον δυαδικό αριθμό σε ομάδες των </a:t>
            </a:r>
            <a:r>
              <a:rPr lang="el-GR" sz="2400" b="1" dirty="0"/>
              <a:t>τεσσάρων ψηφίων</a:t>
            </a:r>
            <a:r>
              <a:rPr lang="el-GR" sz="2400" dirty="0"/>
              <a:t>, </a:t>
            </a:r>
            <a:r>
              <a:rPr lang="el-GR" sz="2400" b="1" dirty="0"/>
              <a:t>ξεκινώντας από την υποδιαστολή</a:t>
            </a:r>
            <a:r>
              <a:rPr lang="el-GR" sz="2400" dirty="0"/>
              <a:t> και προχωρώντας προς τα αριστερά και προς τα δεξιά.. </a:t>
            </a:r>
          </a:p>
          <a:p>
            <a:pPr>
              <a:buNone/>
            </a:pPr>
            <a:r>
              <a:rPr lang="el-GR" sz="2400" dirty="0"/>
              <a:t> Για την μετατροπή από </a:t>
            </a:r>
            <a:r>
              <a:rPr lang="el-GR" sz="2400" dirty="0" err="1"/>
              <a:t>οκταδικό</a:t>
            </a:r>
            <a:r>
              <a:rPr lang="el-GR" sz="2400" dirty="0"/>
              <a:t> ή </a:t>
            </a:r>
            <a:r>
              <a:rPr lang="el-GR" sz="2400" dirty="0" err="1"/>
              <a:t>δεκαεξαδικό</a:t>
            </a:r>
            <a:r>
              <a:rPr lang="el-GR" sz="2400" dirty="0"/>
              <a:t> σε δυαδικό γίνεται με διαδικασία αντίστροφη της προηγούμενης. Κάθε </a:t>
            </a:r>
            <a:r>
              <a:rPr lang="el-GR" sz="2400" dirty="0" err="1"/>
              <a:t>οκταδικό</a:t>
            </a:r>
            <a:r>
              <a:rPr lang="el-GR" sz="2400" dirty="0"/>
              <a:t> ψηφίο μετατρέπεται στον αντίστοιχο του τριψήφιο δυαδικό αριθμό. Όμοια, κάθε </a:t>
            </a:r>
            <a:r>
              <a:rPr lang="el-GR" sz="2400" dirty="0" err="1"/>
              <a:t>δεκαεξαδικό</a:t>
            </a:r>
            <a:r>
              <a:rPr lang="el-GR" sz="2400" dirty="0"/>
              <a:t> ψηφίο μετατρέπεται στον αντίστοιχο του τετραδικό δυαδικό.</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95536" y="80293"/>
            <a:ext cx="8424936" cy="1260475"/>
          </a:xfrm>
        </p:spPr>
        <p:txBody>
          <a:bodyPr>
            <a:noAutofit/>
          </a:bodyPr>
          <a:lstStyle/>
          <a:p>
            <a:r>
              <a:rPr lang="el-GR" altLang="el-GR" dirty="0"/>
              <a:t>Δημιουργία μιας αποτελεσματικής δικτυακής παρουσίας</a:t>
            </a:r>
            <a:r>
              <a:rPr lang="el-GR" altLang="el-GR" sz="5400" dirty="0"/>
              <a:t> </a:t>
            </a:r>
            <a:endParaRPr lang="el-GR" dirty="0"/>
          </a:p>
        </p:txBody>
      </p:sp>
      <p:sp>
        <p:nvSpPr>
          <p:cNvPr id="6" name="Rectangle 6"/>
          <p:cNvSpPr txBox="1">
            <a:spLocks noChangeArrowheads="1"/>
          </p:cNvSpPr>
          <p:nvPr>
            <p:custDataLst>
              <p:tags r:id="rId2"/>
            </p:custDataLst>
          </p:nvPr>
        </p:nvSpPr>
        <p:spPr>
          <a:xfrm>
            <a:off x="467545" y="1772816"/>
            <a:ext cx="8280920" cy="421205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sz="2400" dirty="0"/>
              <a:t>Ποια είναι τα βασικά βήματα για τη δημιουργία μιας αποτελεσματικής δικτυακής παρουσίας; </a:t>
            </a:r>
          </a:p>
          <a:p>
            <a:r>
              <a:rPr lang="el-GR" altLang="el-GR" sz="2400" dirty="0"/>
              <a:t>Σημαντικοί παράγοντες: </a:t>
            </a:r>
          </a:p>
          <a:p>
            <a:pPr lvl="1"/>
            <a:r>
              <a:rPr lang="el-GR" altLang="el-GR" sz="2200" dirty="0"/>
              <a:t>ο σχεδιασμός, </a:t>
            </a:r>
          </a:p>
          <a:p>
            <a:pPr lvl="1"/>
            <a:r>
              <a:rPr lang="el-GR" altLang="el-GR" sz="2200" dirty="0"/>
              <a:t>η κεντρική σελίδα, </a:t>
            </a:r>
          </a:p>
          <a:p>
            <a:pPr lvl="1"/>
            <a:r>
              <a:rPr lang="el-GR" altLang="el-GR" sz="2200" dirty="0"/>
              <a:t>το περιεχόμενο, </a:t>
            </a:r>
          </a:p>
          <a:p>
            <a:pPr lvl="1"/>
            <a:r>
              <a:rPr lang="el-GR" altLang="el-GR" sz="2200" dirty="0"/>
              <a:t>η χρήση των γραφικών, </a:t>
            </a:r>
          </a:p>
          <a:p>
            <a:pPr lvl="1"/>
            <a:r>
              <a:rPr lang="el-GR" altLang="el-GR" sz="2200" dirty="0"/>
              <a:t>η διατήρηση του ενδιαφέροντος και </a:t>
            </a:r>
          </a:p>
          <a:p>
            <a:pPr lvl="1"/>
            <a:r>
              <a:rPr lang="el-GR" altLang="el-GR" sz="2200" dirty="0"/>
              <a:t>οι τεχνικές προώθησης.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spTree>
    <p:custDataLst>
      <p:tags r:id="rId1"/>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altLang="el-GR" dirty="0"/>
              <a:t>Εισαγωγή</a:t>
            </a:r>
            <a:endParaRPr lang="el-GR" dirty="0"/>
          </a:p>
        </p:txBody>
      </p:sp>
      <p:sp>
        <p:nvSpPr>
          <p:cNvPr id="4" name="Ορθογώνιο 3"/>
          <p:cNvSpPr/>
          <p:nvPr>
            <p:custDataLst>
              <p:tags r:id="rId2"/>
            </p:custDataLst>
          </p:nvPr>
        </p:nvSpPr>
        <p:spPr>
          <a:xfrm>
            <a:off x="467545" y="1268760"/>
            <a:ext cx="8208912" cy="5078313"/>
          </a:xfrm>
          <a:prstGeom prst="rect">
            <a:avLst/>
          </a:prstGeom>
        </p:spPr>
        <p:txBody>
          <a:bodyPr wrap="square">
            <a:spAutoFit/>
          </a:bodyPr>
          <a:lstStyle/>
          <a:p>
            <a:pPr marL="342900" indent="-342900">
              <a:lnSpc>
                <a:spcPct val="90000"/>
              </a:lnSpc>
              <a:buFont typeface="Wingdings" panose="05000000000000000000" pitchFamily="2" charset="2"/>
              <a:buChar char="§"/>
            </a:pPr>
            <a:r>
              <a:rPr lang="el-GR" altLang="el-GR" sz="2400" dirty="0"/>
              <a:t>Το σημαντικότερο και το πιο δύσκολο έργο είναι η </a:t>
            </a:r>
            <a:r>
              <a:rPr lang="el-GR" altLang="el-GR" sz="2400" dirty="0">
                <a:solidFill>
                  <a:schemeClr val="hlink"/>
                </a:solidFill>
              </a:rPr>
              <a:t>επιλογή και η παρουσίαση των πληροφοριών</a:t>
            </a:r>
            <a:r>
              <a:rPr lang="el-GR" altLang="el-GR" sz="2400" dirty="0"/>
              <a:t> που θα περιέχονται στις σελίδες του δικτυακού τόπου. </a:t>
            </a:r>
          </a:p>
          <a:p>
            <a:pPr marL="342900" indent="-342900">
              <a:lnSpc>
                <a:spcPct val="90000"/>
              </a:lnSpc>
              <a:buFont typeface="Wingdings" panose="05000000000000000000" pitchFamily="2" charset="2"/>
              <a:buChar char="§"/>
            </a:pPr>
            <a:r>
              <a:rPr lang="el-GR" altLang="el-GR" sz="2400" dirty="0"/>
              <a:t>Το ζητούμενο </a:t>
            </a:r>
            <a:r>
              <a:rPr lang="el-GR" altLang="el-GR" sz="2400" dirty="0" smtClean="0"/>
              <a:t>είναι: </a:t>
            </a:r>
            <a:endParaRPr lang="el-GR" altLang="el-GR" sz="2400" dirty="0"/>
          </a:p>
          <a:p>
            <a:pPr marL="800100" lvl="1" indent="-342900">
              <a:lnSpc>
                <a:spcPct val="90000"/>
              </a:lnSpc>
              <a:buFont typeface="Arial" panose="020B0604020202020204" pitchFamily="34" charset="0"/>
              <a:buChar char="•"/>
            </a:pPr>
            <a:r>
              <a:rPr lang="el-GR" altLang="el-GR" sz="2400" dirty="0"/>
              <a:t>η σωστή έκθεση της πληροφορίας</a:t>
            </a:r>
          </a:p>
          <a:p>
            <a:pPr marL="800100" lvl="1" indent="-342900">
              <a:lnSpc>
                <a:spcPct val="90000"/>
              </a:lnSpc>
              <a:buFont typeface="Arial" panose="020B0604020202020204" pitchFamily="34" charset="0"/>
              <a:buChar char="•"/>
            </a:pPr>
            <a:r>
              <a:rPr lang="el-GR" altLang="el-GR" sz="2400" dirty="0"/>
              <a:t>η ισορροπία περιεχομένου και οπτικών ερεθισμάτων</a:t>
            </a:r>
          </a:p>
          <a:p>
            <a:pPr marL="800100" lvl="1" indent="-342900">
              <a:lnSpc>
                <a:spcPct val="90000"/>
              </a:lnSpc>
              <a:buFont typeface="Arial" panose="020B0604020202020204" pitchFamily="34" charset="0"/>
              <a:buChar char="•"/>
            </a:pPr>
            <a:r>
              <a:rPr lang="el-GR" altLang="el-GR" sz="2400" dirty="0"/>
              <a:t>η σωστή οργάνωση και η εύκολη πλοήγηση</a:t>
            </a:r>
          </a:p>
          <a:p>
            <a:pPr marL="342900" indent="-342900">
              <a:lnSpc>
                <a:spcPct val="90000"/>
              </a:lnSpc>
              <a:buFont typeface="Wingdings" panose="05000000000000000000" pitchFamily="2" charset="2"/>
              <a:buChar char="§"/>
            </a:pPr>
            <a:r>
              <a:rPr lang="el-GR" altLang="el-GR" sz="2400" dirty="0"/>
              <a:t>Οι σελίδες του δικτυακού τόπου </a:t>
            </a:r>
            <a:r>
              <a:rPr lang="el-GR" altLang="el-GR" sz="2400" dirty="0" smtClean="0"/>
              <a:t>πρέπει: </a:t>
            </a:r>
            <a:endParaRPr lang="el-GR" altLang="el-GR" sz="2400" dirty="0"/>
          </a:p>
          <a:p>
            <a:pPr marL="800100" lvl="1" indent="-342900">
              <a:lnSpc>
                <a:spcPct val="90000"/>
              </a:lnSpc>
              <a:buFont typeface="Arial" panose="020B0604020202020204" pitchFamily="34" charset="0"/>
              <a:buChar char="•"/>
            </a:pPr>
            <a:r>
              <a:rPr lang="el-GR" altLang="el-GR" sz="2400" dirty="0"/>
              <a:t>να έχουν σχεδιαστεί και να υλοποιηθούν με γνώμονα τον χρήστη, </a:t>
            </a:r>
          </a:p>
          <a:p>
            <a:pPr marL="800100" lvl="1" indent="-342900">
              <a:lnSpc>
                <a:spcPct val="90000"/>
              </a:lnSpc>
              <a:buFont typeface="Arial" panose="020B0604020202020204" pitchFamily="34" charset="0"/>
              <a:buChar char="•"/>
            </a:pPr>
            <a:r>
              <a:rPr lang="el-GR" altLang="el-GR" sz="2400" dirty="0"/>
              <a:t>να επιλεγεί η σωστή τεχνολογία, </a:t>
            </a:r>
          </a:p>
          <a:p>
            <a:pPr marL="800100" lvl="1" indent="-342900">
              <a:lnSpc>
                <a:spcPct val="90000"/>
              </a:lnSpc>
              <a:buFont typeface="Arial" panose="020B0604020202020204" pitchFamily="34" charset="0"/>
              <a:buChar char="•"/>
            </a:pPr>
            <a:r>
              <a:rPr lang="el-GR" altLang="el-GR" sz="2400" dirty="0"/>
              <a:t>να χρησιμοποιηθούν τα κατάλληλα σχεδιαστικά εργαλεία, </a:t>
            </a:r>
          </a:p>
          <a:p>
            <a:pPr marL="800100" lvl="1" indent="-342900">
              <a:lnSpc>
                <a:spcPct val="90000"/>
              </a:lnSpc>
              <a:buFont typeface="Arial" panose="020B0604020202020204" pitchFamily="34" charset="0"/>
              <a:buChar char="•"/>
            </a:pPr>
            <a:r>
              <a:rPr lang="el-GR" altLang="el-GR" sz="2400" dirty="0"/>
              <a:t>το αποτέλεσμα να είναι ταυτόχρονα λειτουργικό αλλά και οπτικά ικανοποιητικό. </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496" y="80293"/>
            <a:ext cx="9072563" cy="972443"/>
          </a:xfrm>
        </p:spPr>
        <p:txBody>
          <a:bodyPr>
            <a:noAutofit/>
          </a:bodyPr>
          <a:lstStyle/>
          <a:p>
            <a:r>
              <a:rPr lang="el-GR" altLang="el-GR" dirty="0" smtClean="0"/>
              <a:t>Σχεδιασμός </a:t>
            </a:r>
            <a:r>
              <a:rPr lang="el-GR" altLang="el-GR" dirty="0"/>
              <a:t>(</a:t>
            </a:r>
            <a:r>
              <a:rPr lang="el-GR" altLang="el-GR" dirty="0" smtClean="0"/>
              <a:t>1 από 2</a:t>
            </a:r>
            <a:r>
              <a:rPr lang="el-GR" altLang="el-GR" dirty="0"/>
              <a:t>)	</a:t>
            </a:r>
            <a:endParaRPr lang="el-GR" dirty="0"/>
          </a:p>
        </p:txBody>
      </p:sp>
      <p:sp>
        <p:nvSpPr>
          <p:cNvPr id="8" name="Content Placeholder 2"/>
          <p:cNvSpPr>
            <a:spLocks noGrp="1"/>
          </p:cNvSpPr>
          <p:nvPr>
            <p:ph idx="4294967295"/>
          </p:nvPr>
        </p:nvSpPr>
        <p:spPr>
          <a:xfrm>
            <a:off x="467545" y="1052736"/>
            <a:ext cx="8280920" cy="5245919"/>
          </a:xfrm>
        </p:spPr>
        <p:txBody>
          <a:bodyPr>
            <a:noAutofit/>
          </a:bodyPr>
          <a:lstStyle/>
          <a:p>
            <a:pPr>
              <a:lnSpc>
                <a:spcPct val="80000"/>
              </a:lnSpc>
            </a:pPr>
            <a:r>
              <a:rPr lang="el-GR" altLang="el-GR" sz="2400" dirty="0"/>
              <a:t>Ο καλός σχεδιασμός είναι απαραίτητη προϋπόθεση για μια επιτυχημένη παρουσίαση.</a:t>
            </a:r>
          </a:p>
          <a:p>
            <a:pPr>
              <a:lnSpc>
                <a:spcPct val="80000"/>
              </a:lnSpc>
            </a:pPr>
            <a:r>
              <a:rPr lang="el-GR" altLang="el-GR" sz="2400" dirty="0"/>
              <a:t>Οι ιστοσελίδες ενός δικτυακού τόπου θα πρέπει να δομούνται ιεραρχικά (σε επίπεδα). </a:t>
            </a:r>
          </a:p>
          <a:p>
            <a:pPr>
              <a:lnSpc>
                <a:spcPct val="80000"/>
              </a:lnSpc>
            </a:pPr>
            <a:r>
              <a:rPr lang="el-GR" altLang="el-GR" sz="2400" dirty="0"/>
              <a:t>Μπορούν να κατασκευαστούν όσα επίπεδα θεωρούνται  απαραίτητα για την παρουσίαση της επιχείρησής. </a:t>
            </a:r>
          </a:p>
          <a:p>
            <a:pPr>
              <a:lnSpc>
                <a:spcPct val="80000"/>
              </a:lnSpc>
            </a:pPr>
            <a:r>
              <a:rPr lang="el-GR" altLang="el-GR" sz="2400" dirty="0"/>
              <a:t>Το πιο συνηθισμένο μοντέλο δικτυακού τόπου διαθέτει τρία επίπεδα: </a:t>
            </a:r>
          </a:p>
          <a:p>
            <a:pPr lvl="1">
              <a:lnSpc>
                <a:spcPct val="80000"/>
              </a:lnSpc>
            </a:pPr>
            <a:r>
              <a:rPr lang="el-GR" altLang="el-GR" sz="2400" dirty="0"/>
              <a:t>μια κεντρική σελίδα, </a:t>
            </a:r>
          </a:p>
          <a:p>
            <a:pPr lvl="1">
              <a:lnSpc>
                <a:spcPct val="80000"/>
              </a:lnSpc>
            </a:pPr>
            <a:r>
              <a:rPr lang="el-GR" altLang="el-GR" sz="2400" dirty="0"/>
              <a:t>τις σελίδες βασικής θεματολογίας και </a:t>
            </a:r>
          </a:p>
          <a:p>
            <a:pPr lvl="1">
              <a:lnSpc>
                <a:spcPct val="80000"/>
              </a:lnSpc>
            </a:pPr>
            <a:r>
              <a:rPr lang="el-GR" altLang="el-GR" sz="2400" dirty="0"/>
              <a:t>τις σελίδες λεπτομερειών </a:t>
            </a:r>
          </a:p>
          <a:p>
            <a:pPr>
              <a:lnSpc>
                <a:spcPct val="80000"/>
              </a:lnSpc>
            </a:pPr>
            <a:r>
              <a:rPr lang="el-GR" altLang="el-GR" sz="2400" dirty="0"/>
              <a:t>Ο καλός σχεδιασμός μιας ιστοσελίδας πρέπει να περιλαμβάνει στοιχεία που είναι ευδιάκριτα, προσελκύουν το μάτι, στρέφουν την προσοχή σε συγκεκριμένα χαρακτηριστικά και ενισχύουν τη δημόσια εικόνα της επιχείρησης.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25</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35941" y="44625"/>
            <a:ext cx="9072563"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Σχεδιασμός </a:t>
            </a:r>
            <a:r>
              <a:rPr lang="el-GR" altLang="el-GR" dirty="0" smtClean="0"/>
              <a:t>(2 </a:t>
            </a:r>
            <a:r>
              <a:rPr lang="el-GR" altLang="el-GR" dirty="0"/>
              <a:t>από 2)	</a:t>
            </a:r>
            <a:endParaRPr lang="el-GR" dirty="0"/>
          </a:p>
        </p:txBody>
      </p:sp>
      <p:sp>
        <p:nvSpPr>
          <p:cNvPr id="6" name="Rectangle 4"/>
          <p:cNvSpPr txBox="1">
            <a:spLocks noChangeArrowheads="1"/>
          </p:cNvSpPr>
          <p:nvPr/>
        </p:nvSpPr>
        <p:spPr>
          <a:xfrm>
            <a:off x="467545" y="1196752"/>
            <a:ext cx="8280920" cy="489654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None/>
            </a:pPr>
            <a:r>
              <a:rPr lang="el-GR" altLang="el-GR" sz="2400" dirty="0"/>
              <a:t>Για το σχεδιασμό ιστοσελίδων, συνήθως ακολουθείται μία τυποποιημένη διαδικασία η οποία ξεκινάει με τον </a:t>
            </a:r>
          </a:p>
          <a:p>
            <a:pPr>
              <a:lnSpc>
                <a:spcPct val="80000"/>
              </a:lnSpc>
            </a:pPr>
            <a:r>
              <a:rPr lang="el-GR" altLang="el-GR" sz="2400" dirty="0"/>
              <a:t>καθορισμό του </a:t>
            </a:r>
            <a:r>
              <a:rPr lang="el-GR" altLang="el-GR" sz="2400" dirty="0" smtClean="0"/>
              <a:t>περιεχομένου,</a:t>
            </a:r>
            <a:endParaRPr lang="el-GR" altLang="el-GR" sz="2400" dirty="0"/>
          </a:p>
          <a:p>
            <a:pPr>
              <a:lnSpc>
                <a:spcPct val="80000"/>
              </a:lnSpc>
            </a:pPr>
            <a:r>
              <a:rPr lang="el-GR" altLang="el-GR" sz="2400" dirty="0"/>
              <a:t>την προτυποποίηση της εμφάνισης από ειδικευμένους </a:t>
            </a:r>
            <a:r>
              <a:rPr lang="el-GR" altLang="el-GR" sz="2400" dirty="0" smtClean="0"/>
              <a:t>γραφίστες,</a:t>
            </a:r>
            <a:endParaRPr lang="el-GR" altLang="el-GR" sz="2400" dirty="0"/>
          </a:p>
          <a:p>
            <a:pPr>
              <a:lnSpc>
                <a:spcPct val="80000"/>
              </a:lnSpc>
            </a:pPr>
            <a:r>
              <a:rPr lang="el-GR" altLang="el-GR" sz="2400" dirty="0"/>
              <a:t>τη δημοσίευση του δικτυακού τόπου στο </a:t>
            </a:r>
            <a:r>
              <a:rPr lang="el-GR" altLang="el-GR" sz="2400" dirty="0" smtClean="0"/>
              <a:t>διαδίκτυο, </a:t>
            </a:r>
            <a:endParaRPr lang="el-GR" altLang="el-GR" sz="2400" dirty="0"/>
          </a:p>
          <a:p>
            <a:pPr>
              <a:lnSpc>
                <a:spcPct val="80000"/>
              </a:lnSpc>
            </a:pPr>
            <a:r>
              <a:rPr lang="el-GR" altLang="el-GR" sz="2400" dirty="0"/>
              <a:t>τον καθορισμό των ενεργειών για την προώθηση του δικτυακού </a:t>
            </a:r>
            <a:r>
              <a:rPr lang="el-GR" altLang="el-GR" sz="2400" dirty="0" smtClean="0"/>
              <a:t>τόπου,</a:t>
            </a:r>
            <a:endParaRPr lang="el-GR" altLang="el-GR" sz="2400" dirty="0"/>
          </a:p>
          <a:p>
            <a:pPr>
              <a:lnSpc>
                <a:spcPct val="80000"/>
              </a:lnSpc>
            </a:pPr>
            <a:r>
              <a:rPr lang="el-GR" altLang="el-GR" sz="2400" dirty="0"/>
              <a:t>το συνδυασμό ενεργειών με το υπάρχον διαφημιστικό </a:t>
            </a:r>
            <a:r>
              <a:rPr lang="el-GR" altLang="el-GR" sz="2400" dirty="0" smtClean="0"/>
              <a:t>πρόγραμμα,</a:t>
            </a:r>
            <a:endParaRPr lang="el-GR" altLang="el-GR" sz="2400" dirty="0"/>
          </a:p>
          <a:p>
            <a:pPr>
              <a:lnSpc>
                <a:spcPct val="80000"/>
              </a:lnSpc>
            </a:pPr>
            <a:r>
              <a:rPr lang="el-GR" altLang="el-GR" sz="2400" dirty="0"/>
              <a:t>την παρακολούθηση της πορείας του δικτυακού τόπου και τη συνεχή ενημέρωσή του τόσο σε θέματα εμφάνισης όσο και περιεχομένου. </a:t>
            </a: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26</a:t>
            </a:fld>
            <a:endParaRPr lang="el-GR" dirty="0"/>
          </a:p>
        </p:txBody>
      </p:sp>
    </p:spTree>
    <p:custDataLst>
      <p:tags r:id="rId1"/>
    </p:custDataLst>
    <p:extLst>
      <p:ext uri="{BB962C8B-B14F-4D97-AF65-F5344CB8AC3E}">
        <p14:creationId xmlns:p14="http://schemas.microsoft.com/office/powerpoint/2010/main" val="40391877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002035"/>
          </a:xfrm>
        </p:spPr>
        <p:txBody>
          <a:bodyPr>
            <a:normAutofit/>
          </a:bodyPr>
          <a:lstStyle/>
          <a:p>
            <a:pPr algn="ctr"/>
            <a:r>
              <a:rPr lang="el-GR" altLang="el-GR" dirty="0" smtClean="0"/>
              <a:t>Η </a:t>
            </a:r>
            <a:r>
              <a:rPr lang="el-GR" altLang="el-GR" dirty="0"/>
              <a:t>κεντρική </a:t>
            </a:r>
            <a:r>
              <a:rPr lang="el-GR" altLang="el-GR" dirty="0" smtClean="0"/>
              <a:t>σελίδα (1 από 2) </a:t>
            </a:r>
            <a:r>
              <a:rPr lang="el-GR" altLang="el-GR" dirty="0"/>
              <a:t>	</a:t>
            </a:r>
            <a:endParaRPr lang="el-GR" dirty="0"/>
          </a:p>
        </p:txBody>
      </p:sp>
      <p:sp>
        <p:nvSpPr>
          <p:cNvPr id="11" name="TextBox 4"/>
          <p:cNvSpPr txBox="1">
            <a:spLocks noChangeArrowheads="1"/>
          </p:cNvSpPr>
          <p:nvPr>
            <p:custDataLst>
              <p:tags r:id="rId2"/>
            </p:custDataLst>
          </p:nvPr>
        </p:nvSpPr>
        <p:spPr bwMode="auto">
          <a:xfrm>
            <a:off x="539751" y="1201507"/>
            <a:ext cx="814705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Το σημαντικότερο τμήμα του δικτυακού τόπου είναι η κεντρική του σελίδα, που αποτελεί και τη βιτρίνα της επιχείρησης.</a:t>
            </a:r>
          </a:p>
          <a:p>
            <a:pPr marL="342900" indent="-342900">
              <a:lnSpc>
                <a:spcPct val="80000"/>
              </a:lnSpc>
              <a:buFont typeface="Wingdings" panose="05000000000000000000" pitchFamily="2" charset="2"/>
              <a:buChar char="§"/>
            </a:pPr>
            <a:r>
              <a:rPr lang="el-GR" altLang="el-GR" sz="2400" dirty="0"/>
              <a:t> </a:t>
            </a:r>
          </a:p>
          <a:p>
            <a:pPr marL="342900" indent="-342900">
              <a:lnSpc>
                <a:spcPct val="80000"/>
              </a:lnSpc>
              <a:buFont typeface="Wingdings" panose="05000000000000000000" pitchFamily="2" charset="2"/>
              <a:buChar char="§"/>
            </a:pPr>
            <a:r>
              <a:rPr lang="el-GR" altLang="el-GR" sz="2400" dirty="0"/>
              <a:t>Η κεντρική σελίδα λειτουργεί ως οθόνη υποδοχής των επισκεπτών, καθώς και ως συνοπτικός χάρτης πλοήγησης στις υπόλοιπες ιστοσελίδες του δικτυακού τόπου. </a:t>
            </a:r>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a:t>Η κεντρική σελίδα πρέπει να περιέχει τις πληροφορίες εκείνες που περιγράφουν συνοπτικά την επιχείρησή και να ενημερώνει τους επισκέπτες για το πώς θα εντοπίσουν τα στοιχεία που αναζητούν </a:t>
            </a:r>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a:t>Η κεντρική σελίδα του δικτυακού τόπου πρέπει να είναι εντυπωσιακή. Σε αυτό θα βοηθήσει η χρήση κάποιων γραφικών. </a:t>
            </a:r>
            <a:r>
              <a:rPr lang="el-GR" altLang="el-GR" sz="2400" dirty="0" smtClean="0"/>
              <a:t> </a:t>
            </a:r>
            <a:endParaRPr lang="el-GR" altLang="el-GR" sz="2400" dirty="0"/>
          </a:p>
        </p:txBody>
      </p:sp>
      <p:sp>
        <p:nvSpPr>
          <p:cNvPr id="10" name="Θέση υποσέλιδου 3" descr="."/>
          <p:cNvSpPr txBox="1">
            <a:spLocks/>
          </p:cNvSpPr>
          <p:nvPr/>
        </p:nvSpPr>
        <p:spPr>
          <a:xfrm>
            <a:off x="3181325" y="6453336"/>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27</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94717"/>
            <a:ext cx="7772400" cy="858019"/>
          </a:xfrm>
        </p:spPr>
        <p:txBody>
          <a:bodyPr/>
          <a:lstStyle/>
          <a:p>
            <a:pPr algn="ctr"/>
            <a:r>
              <a:rPr lang="el-GR" altLang="el-GR" dirty="0"/>
              <a:t>Η κεντρική σελίδα </a:t>
            </a:r>
            <a:r>
              <a:rPr lang="el-GR" altLang="el-GR" dirty="0" smtClean="0"/>
              <a:t>(2 </a:t>
            </a:r>
            <a:r>
              <a:rPr lang="el-GR" altLang="el-GR" dirty="0"/>
              <a:t>από 2) 	</a:t>
            </a:r>
            <a:endParaRPr lang="el-GR" dirty="0"/>
          </a:p>
        </p:txBody>
      </p:sp>
      <p:sp>
        <p:nvSpPr>
          <p:cNvPr id="11" name="TextBox 4"/>
          <p:cNvSpPr txBox="1">
            <a:spLocks noChangeArrowheads="1"/>
          </p:cNvSpPr>
          <p:nvPr>
            <p:custDataLst>
              <p:tags r:id="rId2"/>
            </p:custDataLst>
          </p:nvPr>
        </p:nvSpPr>
        <p:spPr bwMode="auto">
          <a:xfrm>
            <a:off x="539751" y="2060848"/>
            <a:ext cx="8147050"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Αν γίνεται χρήση νέων τεχνολογιών (όπως </a:t>
            </a:r>
            <a:r>
              <a:rPr lang="en-US" altLang="el-GR" sz="2400" dirty="0" smtClean="0"/>
              <a:t>FLASH</a:t>
            </a:r>
            <a:r>
              <a:rPr lang="el-GR" altLang="el-GR" sz="2400" dirty="0" smtClean="0"/>
              <a:t>), </a:t>
            </a:r>
            <a:r>
              <a:rPr lang="el-GR" altLang="el-GR" sz="2400" dirty="0"/>
              <a:t>θα πρέπει να υπάρχει και μια εναλλακτική κεντρική σελίδα, πιο λιτή, την οποία να μπορεί να επιλέξει ο χρήστης στην περίπτωση που δεν θέλει να δει την «πλούσια» σε </a:t>
            </a:r>
            <a:r>
              <a:rPr lang="el-GR" altLang="el-GR" sz="2400" dirty="0" err="1"/>
              <a:t>πολυμεσικά</a:t>
            </a:r>
            <a:r>
              <a:rPr lang="el-GR" altLang="el-GR" sz="2400" dirty="0"/>
              <a:t> στοιχεία έκδοση της κεντρικής σελίδας.</a:t>
            </a:r>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a:t>Θα πρέπει ένα μεγάλο μέρος των πιο σημαντικών πληροφοριών να βρίσκεται στο πάνω μέρος της σελίδας, γιατί είναι εκείνο που βλέπει άμεσα ο επισκέπτης. 	</a:t>
            </a:r>
          </a:p>
        </p:txBody>
      </p:sp>
      <p:sp>
        <p:nvSpPr>
          <p:cNvPr id="10" name="Θέση υποσέλιδου 3" descr="."/>
          <p:cNvSpPr txBox="1">
            <a:spLocks/>
          </p:cNvSpPr>
          <p:nvPr/>
        </p:nvSpPr>
        <p:spPr>
          <a:xfrm>
            <a:off x="3181325" y="6453336"/>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28</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94717"/>
            <a:ext cx="7772400" cy="1002035"/>
          </a:xfrm>
        </p:spPr>
        <p:txBody>
          <a:bodyPr/>
          <a:lstStyle/>
          <a:p>
            <a:pPr algn="ctr"/>
            <a:r>
              <a:rPr lang="el-GR" altLang="el-GR" dirty="0"/>
              <a:t>Βασικά στοιχεία σελίδας</a:t>
            </a:r>
            <a:endParaRPr lang="el-GR" dirty="0"/>
          </a:p>
        </p:txBody>
      </p:sp>
      <p:sp>
        <p:nvSpPr>
          <p:cNvPr id="11" name="TextBox 4"/>
          <p:cNvSpPr txBox="1">
            <a:spLocks noChangeArrowheads="1"/>
          </p:cNvSpPr>
          <p:nvPr>
            <p:custDataLst>
              <p:tags r:id="rId2"/>
            </p:custDataLst>
          </p:nvPr>
        </p:nvSpPr>
        <p:spPr bwMode="auto">
          <a:xfrm>
            <a:off x="539751" y="2179890"/>
            <a:ext cx="81470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altLang="el-GR" sz="2800" dirty="0" smtClean="0"/>
              <a:t>Περιεχόμενο,</a:t>
            </a:r>
          </a:p>
          <a:p>
            <a:r>
              <a:rPr lang="el-GR" altLang="el-GR" sz="2800" dirty="0" smtClean="0"/>
              <a:t> </a:t>
            </a:r>
          </a:p>
          <a:p>
            <a:pPr marL="457200" indent="-457200">
              <a:buFont typeface="Wingdings" panose="05000000000000000000" pitchFamily="2" charset="2"/>
              <a:buChar char="§"/>
            </a:pPr>
            <a:r>
              <a:rPr lang="el-GR" altLang="el-GR" sz="2800" dirty="0" smtClean="0"/>
              <a:t>Πλοήγηση,</a:t>
            </a:r>
          </a:p>
          <a:p>
            <a:r>
              <a:rPr lang="el-GR" altLang="el-GR" sz="2800" dirty="0" smtClean="0"/>
              <a:t> </a:t>
            </a:r>
          </a:p>
          <a:p>
            <a:pPr marL="457200" indent="-457200">
              <a:buFont typeface="Wingdings" panose="05000000000000000000" pitchFamily="2" charset="2"/>
              <a:buChar char="§"/>
            </a:pPr>
            <a:r>
              <a:rPr lang="el-GR" altLang="el-GR" sz="2800" dirty="0" smtClean="0"/>
              <a:t>Γραφικά.</a:t>
            </a:r>
            <a:endParaRPr lang="el-GR" altLang="el-GR" sz="2800" dirty="0"/>
          </a:p>
        </p:txBody>
      </p:sp>
      <p:sp>
        <p:nvSpPr>
          <p:cNvPr id="10" name="Θέση υποσέλιδου 3" descr="."/>
          <p:cNvSpPr txBox="1">
            <a:spLocks/>
          </p:cNvSpPr>
          <p:nvPr/>
        </p:nvSpPr>
        <p:spPr>
          <a:xfrm>
            <a:off x="3181325" y="6453336"/>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29</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94717"/>
            <a:ext cx="7772400" cy="858019"/>
          </a:xfrm>
        </p:spPr>
        <p:txBody>
          <a:bodyPr>
            <a:normAutofit/>
          </a:bodyPr>
          <a:lstStyle/>
          <a:p>
            <a:pPr algn="ctr"/>
            <a:r>
              <a:rPr lang="el-GR" altLang="el-GR" sz="4400" dirty="0" smtClean="0"/>
              <a:t>Περιεχόμενο </a:t>
            </a:r>
            <a:r>
              <a:rPr lang="el-GR" altLang="el-GR" sz="4400" dirty="0"/>
              <a:t>	</a:t>
            </a:r>
            <a:endParaRPr lang="el-GR" sz="4400" dirty="0"/>
          </a:p>
        </p:txBody>
      </p:sp>
      <p:sp>
        <p:nvSpPr>
          <p:cNvPr id="11" name="TextBox 4"/>
          <p:cNvSpPr txBox="1">
            <a:spLocks noChangeArrowheads="1"/>
          </p:cNvSpPr>
          <p:nvPr>
            <p:custDataLst>
              <p:tags r:id="rId2"/>
            </p:custDataLst>
          </p:nvPr>
        </p:nvSpPr>
        <p:spPr bwMode="auto">
          <a:xfrm>
            <a:off x="539751" y="1988840"/>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Στο διαδίκτυο </a:t>
            </a:r>
            <a:r>
              <a:rPr lang="el-GR" altLang="el-GR" sz="2400" b="1" dirty="0"/>
              <a:t>δεν υπάρχει πρόβλημα χώρου</a:t>
            </a:r>
            <a:r>
              <a:rPr lang="el-GR" altLang="el-GR" sz="2400" dirty="0"/>
              <a:t>. </a:t>
            </a:r>
          </a:p>
          <a:p>
            <a:pPr marL="342900" indent="-342900">
              <a:lnSpc>
                <a:spcPct val="90000"/>
              </a:lnSpc>
              <a:buFont typeface="Wingdings" panose="05000000000000000000" pitchFamily="2" charset="2"/>
              <a:buChar char="§"/>
            </a:pPr>
            <a:r>
              <a:rPr lang="el-GR" altLang="el-GR" sz="2400" dirty="0"/>
              <a:t>Υπάρχει η δυνατότητα ύπαρξης μεγάλου όγκο πληροφοριών με ελάχιστο κόστος, σε αντίθεση με τα παραδοσιακά διαφημιστικά έντυπα. </a:t>
            </a:r>
          </a:p>
          <a:p>
            <a:pPr marL="342900" indent="-342900">
              <a:lnSpc>
                <a:spcPct val="90000"/>
              </a:lnSpc>
              <a:buFont typeface="Wingdings" panose="05000000000000000000" pitchFamily="2" charset="2"/>
              <a:buChar char="§"/>
            </a:pPr>
            <a:r>
              <a:rPr lang="el-GR" altLang="el-GR" sz="2400" dirty="0"/>
              <a:t>Μπορούν να υπάρχουν πιο </a:t>
            </a:r>
            <a:r>
              <a:rPr lang="el-GR" altLang="el-GR" sz="2400" b="1" dirty="0"/>
              <a:t>λεπτομερείς πληροφορίες </a:t>
            </a:r>
            <a:r>
              <a:rPr lang="el-GR" altLang="el-GR" sz="2400" dirty="0"/>
              <a:t>για τις υπηρεσίες ή τα προϊόντα. </a:t>
            </a:r>
          </a:p>
          <a:p>
            <a:pPr marL="342900" indent="-342900">
              <a:lnSpc>
                <a:spcPct val="90000"/>
              </a:lnSpc>
              <a:buFont typeface="Wingdings" panose="05000000000000000000" pitchFamily="2" charset="2"/>
              <a:buChar char="§"/>
            </a:pPr>
            <a:r>
              <a:rPr lang="el-GR" altLang="el-GR" sz="2400" dirty="0"/>
              <a:t>Η </a:t>
            </a:r>
            <a:r>
              <a:rPr lang="el-GR" altLang="el-GR" sz="2400" b="1" dirty="0"/>
              <a:t>οργάνωση</a:t>
            </a:r>
            <a:r>
              <a:rPr lang="el-GR" altLang="el-GR" sz="2400" dirty="0"/>
              <a:t>, αυτών των πληροφοριών είναι πολύ σημαντική. Ο χρήστης πρέπει να μπορεί να βρίσκει εύκολα τις πληροφορίες που θέλει, καθώς και να μπορεί να </a:t>
            </a:r>
            <a:r>
              <a:rPr lang="el-GR" altLang="el-GR" sz="2400" b="1" dirty="0"/>
              <a:t>πλοηγείται εύκολα </a:t>
            </a:r>
            <a:r>
              <a:rPr lang="el-GR" altLang="el-GR" sz="2400" dirty="0"/>
              <a:t>από μια ενότητα σε κάποια άλλη.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30</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94717"/>
            <a:ext cx="7772400" cy="930027"/>
          </a:xfrm>
        </p:spPr>
        <p:txBody>
          <a:bodyPr>
            <a:normAutofit/>
          </a:bodyPr>
          <a:lstStyle/>
          <a:p>
            <a:pPr algn="ctr"/>
            <a:r>
              <a:rPr lang="el-GR" altLang="el-GR" sz="4400" dirty="0" smtClean="0"/>
              <a:t>Πλοήγηση</a:t>
            </a:r>
            <a:endParaRPr lang="el-GR" sz="4400" dirty="0"/>
          </a:p>
        </p:txBody>
      </p:sp>
      <p:sp>
        <p:nvSpPr>
          <p:cNvPr id="11" name="TextBox 4"/>
          <p:cNvSpPr txBox="1">
            <a:spLocks noChangeArrowheads="1"/>
          </p:cNvSpPr>
          <p:nvPr>
            <p:custDataLst>
              <p:tags r:id="rId2"/>
            </p:custDataLst>
          </p:nvPr>
        </p:nvSpPr>
        <p:spPr bwMode="auto">
          <a:xfrm>
            <a:off x="539751" y="1700808"/>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400" dirty="0"/>
              <a:t>Η πλοήγηση είναι ο τρόπος με τον οποίο οι επισκέπτες βρίσκουν το δρόμο τους μέσα στις σελίδες ενός δικτυακού τόπου.</a:t>
            </a:r>
          </a:p>
          <a:p>
            <a:pPr marL="457200" indent="-457200">
              <a:lnSpc>
                <a:spcPct val="90000"/>
              </a:lnSpc>
              <a:buFont typeface="Wingdings" panose="05000000000000000000" pitchFamily="2" charset="2"/>
              <a:buChar char="§"/>
            </a:pPr>
            <a:r>
              <a:rPr lang="el-GR" altLang="el-GR" sz="2400" dirty="0"/>
              <a:t>Θα πρέπει η πλοήγηση του δικτυακού σας τόπου να είναι τόσο εύκολη, ώστε και ένα παιδί να μπορεί να τα καταφέρει. </a:t>
            </a:r>
          </a:p>
          <a:p>
            <a:pPr marL="457200" indent="-457200">
              <a:lnSpc>
                <a:spcPct val="90000"/>
              </a:lnSpc>
              <a:buFont typeface="Wingdings" panose="05000000000000000000" pitchFamily="2" charset="2"/>
              <a:buChar char="§"/>
            </a:pPr>
            <a:r>
              <a:rPr lang="el-GR" altLang="el-GR" sz="2400" dirty="0"/>
              <a:t>Μερικές φορές είναι χρήσιμη και η ύπαρξη ενός </a:t>
            </a:r>
            <a:r>
              <a:rPr lang="el-GR" altLang="el-GR" sz="2400" b="1" dirty="0"/>
              <a:t>χάρτη πλοήγησης</a:t>
            </a:r>
            <a:r>
              <a:rPr lang="el-GR" altLang="el-GR" sz="2400" dirty="0"/>
              <a:t>, ο οποίος δείχνει με απλό κείμενο ή με κάποιο γραφικό τη δομή του δικτυακού τόπου, καθώς και το σύνολο των σελίδων που αυτός διαθέτει.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31</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94717"/>
            <a:ext cx="7772400" cy="930027"/>
          </a:xfrm>
        </p:spPr>
        <p:txBody>
          <a:bodyPr>
            <a:normAutofit/>
          </a:bodyPr>
          <a:lstStyle/>
          <a:p>
            <a:pPr algn="ctr"/>
            <a:r>
              <a:rPr lang="el-GR" altLang="el-GR" sz="4400" dirty="0"/>
              <a:t>Γ</a:t>
            </a:r>
            <a:r>
              <a:rPr lang="el-GR" altLang="el-GR" sz="4400" dirty="0" smtClean="0"/>
              <a:t>ραφικά</a:t>
            </a:r>
            <a:endParaRPr lang="el-GR" sz="4400" dirty="0"/>
          </a:p>
        </p:txBody>
      </p:sp>
      <p:sp>
        <p:nvSpPr>
          <p:cNvPr id="11" name="TextBox 4"/>
          <p:cNvSpPr txBox="1">
            <a:spLocks noChangeArrowheads="1"/>
          </p:cNvSpPr>
          <p:nvPr>
            <p:custDataLst>
              <p:tags r:id="rId2"/>
            </p:custDataLst>
          </p:nvPr>
        </p:nvSpPr>
        <p:spPr bwMode="auto">
          <a:xfrm>
            <a:off x="539751" y="1268760"/>
            <a:ext cx="81470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400" dirty="0"/>
              <a:t>Αναμφίβολα, τα </a:t>
            </a:r>
            <a:r>
              <a:rPr lang="el-GR" altLang="el-GR" sz="2400" b="1" dirty="0"/>
              <a:t>γραφικά </a:t>
            </a:r>
            <a:r>
              <a:rPr lang="el-GR" altLang="el-GR" sz="2400" dirty="0"/>
              <a:t>συμβάλλουν πολύ στην αισθητική ενός δικτυακού τόπου. </a:t>
            </a:r>
          </a:p>
          <a:p>
            <a:pPr marL="457200" indent="-457200">
              <a:lnSpc>
                <a:spcPct val="90000"/>
              </a:lnSpc>
              <a:buFont typeface="Wingdings" panose="05000000000000000000" pitchFamily="2" charset="2"/>
              <a:buChar char="§"/>
            </a:pPr>
            <a:r>
              <a:rPr lang="el-GR" altLang="el-GR" sz="2400" dirty="0"/>
              <a:t>Τα γραφικά μπορεί να παρέχουν καλαισθησία και πρακτικότητα, αλλά θα πρέπει να χρησιμοποιούνται με </a:t>
            </a:r>
            <a:r>
              <a:rPr lang="el-GR" altLang="el-GR" sz="2400" b="1" dirty="0"/>
              <a:t>πολύ προσοχή</a:t>
            </a:r>
            <a:r>
              <a:rPr lang="el-GR" altLang="el-GR" sz="2400" dirty="0"/>
              <a:t>. </a:t>
            </a:r>
          </a:p>
          <a:p>
            <a:pPr marL="457200" indent="-457200">
              <a:lnSpc>
                <a:spcPct val="90000"/>
              </a:lnSpc>
              <a:buFont typeface="Wingdings" panose="05000000000000000000" pitchFamily="2" charset="2"/>
              <a:buChar char="§"/>
            </a:pPr>
            <a:r>
              <a:rPr lang="el-GR" altLang="el-GR" sz="2400" dirty="0"/>
              <a:t>Να θυμάστε ότι οι επισκέπτες δεν έχουν την υπομονή να περιμένουν μεγάλα γραφικά να κατέβουν στην ιστοσελίδα. </a:t>
            </a:r>
          </a:p>
          <a:p>
            <a:pPr marL="457200" indent="-457200">
              <a:lnSpc>
                <a:spcPct val="90000"/>
              </a:lnSpc>
              <a:buFont typeface="Wingdings" panose="05000000000000000000" pitchFamily="2" charset="2"/>
              <a:buChar char="§"/>
            </a:pPr>
            <a:r>
              <a:rPr lang="el-GR" altLang="el-GR" sz="2400" dirty="0"/>
              <a:t>Πρέπει λοιπόν, το καλαίσθητο αποτέλεσμα να μη λειτουργεί εις βάρος της ταχύτητας. </a:t>
            </a:r>
          </a:p>
          <a:p>
            <a:pPr marL="457200" indent="-457200">
              <a:lnSpc>
                <a:spcPct val="90000"/>
              </a:lnSpc>
              <a:buFont typeface="Wingdings" panose="05000000000000000000" pitchFamily="2" charset="2"/>
              <a:buChar char="§"/>
            </a:pPr>
            <a:r>
              <a:rPr lang="el-GR" altLang="el-GR" sz="2400" dirty="0"/>
              <a:t>Ακόμη, θα πρέπει να αποφεύγεται, όσο γίνεται, η χρήση </a:t>
            </a:r>
            <a:r>
              <a:rPr lang="el-GR" altLang="el-GR" sz="2400" dirty="0" err="1"/>
              <a:t>πολυμεσικών</a:t>
            </a:r>
            <a:r>
              <a:rPr lang="el-GR" altLang="el-GR" sz="2400" dirty="0"/>
              <a:t> στοιχείων (βίντεο, μουσική) που χρειάζονται </a:t>
            </a:r>
            <a:r>
              <a:rPr lang="el-GR" altLang="el-GR" sz="2400" b="1" dirty="0"/>
              <a:t>επιπρόσθετα προγράμματα </a:t>
            </a:r>
            <a:r>
              <a:rPr lang="el-GR" altLang="el-GR" sz="2400" dirty="0"/>
              <a:t>για να τρέξουν. Πολλοί πελάτες μπορεί να μην τα διαθέτουν και να μην ξέρουν και πώς να τα κατεβάσουν.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32</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362075"/>
          </a:xfrm>
        </p:spPr>
        <p:txBody>
          <a:bodyPr>
            <a:normAutofit fontScale="90000"/>
          </a:bodyPr>
          <a:lstStyle/>
          <a:p>
            <a:pPr algn="ctr"/>
            <a:r>
              <a:rPr lang="el-GR" altLang="el-GR" sz="4400" dirty="0" smtClean="0"/>
              <a:t>Διατήρηση </a:t>
            </a:r>
            <a:r>
              <a:rPr lang="el-GR" altLang="el-GR" sz="4400" dirty="0"/>
              <a:t>του </a:t>
            </a:r>
            <a:r>
              <a:rPr lang="el-GR" altLang="el-GR" sz="4400" dirty="0" smtClean="0"/>
              <a:t>ενδιαφέροντος</a:t>
            </a:r>
            <a:br>
              <a:rPr lang="el-GR" altLang="el-GR" sz="4400" dirty="0" smtClean="0"/>
            </a:br>
            <a:r>
              <a:rPr lang="el-GR" altLang="el-GR" sz="4400" dirty="0" smtClean="0"/>
              <a:t>(1 από 2)</a:t>
            </a:r>
            <a:endParaRPr lang="el-GR" sz="4400" dirty="0"/>
          </a:p>
        </p:txBody>
      </p:sp>
      <p:sp>
        <p:nvSpPr>
          <p:cNvPr id="11" name="TextBox 4"/>
          <p:cNvSpPr txBox="1">
            <a:spLocks noChangeArrowheads="1"/>
          </p:cNvSpPr>
          <p:nvPr>
            <p:custDataLst>
              <p:tags r:id="rId2"/>
            </p:custDataLst>
          </p:nvPr>
        </p:nvSpPr>
        <p:spPr bwMode="auto">
          <a:xfrm>
            <a:off x="539751" y="2179890"/>
            <a:ext cx="814705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400" dirty="0"/>
              <a:t>Ένας δικτυακός τόπος θεωρείται επιτυχημένος όταν οι χρήστες του διαδικτύου τον επισκέπτονται σε τακτά χρονικά διαστήματα. </a:t>
            </a:r>
            <a:endParaRPr lang="el-GR" altLang="el-GR" sz="2400" dirty="0" smtClean="0"/>
          </a:p>
          <a:p>
            <a:pPr marL="457200" indent="-457200">
              <a:lnSpc>
                <a:spcPct val="90000"/>
              </a:lnSpc>
              <a:buFont typeface="Wingdings" panose="05000000000000000000" pitchFamily="2" charset="2"/>
              <a:buChar char="§"/>
            </a:pPr>
            <a:endParaRPr lang="el-GR" altLang="el-GR" sz="2400" dirty="0"/>
          </a:p>
          <a:p>
            <a:pPr marL="457200" indent="-457200">
              <a:lnSpc>
                <a:spcPct val="90000"/>
              </a:lnSpc>
              <a:buFont typeface="Wingdings" panose="05000000000000000000" pitchFamily="2" charset="2"/>
              <a:buChar char="§"/>
            </a:pPr>
            <a:r>
              <a:rPr lang="el-GR" altLang="el-GR" sz="2400" dirty="0"/>
              <a:t>Η συχνή επίσκεψη του δικτυακού τόπου επιτυγχάνει το βασικό στόχο της παρουσίασής, που είναι να διατηρείται πρόχειρο στην σκέψη των υποψήφιων πελατών το όνομα της εταιρείας σας, σε συνδυασμό με τις δραστηριότητες ή/και τα προϊόντα </a:t>
            </a:r>
            <a:r>
              <a:rPr lang="el-GR" altLang="el-GR" sz="2400" dirty="0" smtClean="0"/>
              <a:t>της.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33</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altLang="el-GR" dirty="0"/>
              <a:t>Διατήρηση του ενδιαφέροντος</a:t>
            </a:r>
            <a:br>
              <a:rPr lang="el-GR" altLang="el-GR" dirty="0"/>
            </a:br>
            <a:r>
              <a:rPr lang="el-GR" altLang="el-GR" dirty="0" smtClean="0"/>
              <a:t>(2 </a:t>
            </a:r>
            <a:r>
              <a:rPr lang="el-GR" altLang="el-GR" dirty="0"/>
              <a:t>από 2)</a:t>
            </a:r>
            <a:endParaRPr lang="el-GR" dirty="0"/>
          </a:p>
        </p:txBody>
      </p:sp>
      <p:sp>
        <p:nvSpPr>
          <p:cNvPr id="11" name="TextBox 4" descr="Υπάρχουν διάφοροι τρόποι για να διατηρηθεί  το ενδιαφέρον των επισκεπτών του δικτυακού τόπου. &#10;Θα πρέπει να δημιουργηθεί θετική εντύπωση με την ποιότητα των πληροφοριών που υπάρχουν διαθέσιμες. &#10;Θα πρέπει να δίνεται η εντύπωση ότι ο δικτυακός τόπος ενημερώνεται συχνά ως προς το περιεχόμενο και ως προς την εμφάνιση. &#10;Πρέπει να παρέχονται εξειδικευμένες πληροφορίες πάνω στο τομέα της δραστηριότητάς της επιχείρησης, έτσι ώστε να δίνεται την εντύπωση ότι η επιχείρησή διαθέτει την κατάλληλη τεχνογνωσία. &#10;Υπάρχει η δυνατότητα προσέλκυσης μεγάλου αριθμού επισκεπτών στις σελίδες με την προσθήκη κάποιου καινούργιου και διασκεδαστικού στοιχείου (παραδείγματος χάριν έναν ηλεκτρονικό διαγωνισμό). &#10;"/>
          <p:cNvSpPr txBox="1">
            <a:spLocks noChangeArrowheads="1"/>
          </p:cNvSpPr>
          <p:nvPr>
            <p:custDataLst>
              <p:tags r:id="rId2"/>
            </p:custDataLst>
          </p:nvPr>
        </p:nvSpPr>
        <p:spPr bwMode="auto">
          <a:xfrm>
            <a:off x="539751" y="1556792"/>
            <a:ext cx="81470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81000" indent="-381000">
              <a:lnSpc>
                <a:spcPct val="80000"/>
              </a:lnSpc>
              <a:buClr>
                <a:schemeClr val="tx1"/>
              </a:buClr>
            </a:pPr>
            <a:r>
              <a:rPr lang="el-GR" altLang="el-GR" sz="2400" dirty="0"/>
              <a:t>Υπάρχουν διάφοροι τρόποι για να </a:t>
            </a:r>
            <a:r>
              <a:rPr lang="el-GR" altLang="el-GR" sz="2400" b="1" dirty="0"/>
              <a:t>διατηρηθεί  το ενδιαφέρον των επισκεπτών </a:t>
            </a:r>
            <a:r>
              <a:rPr lang="el-GR" altLang="el-GR" sz="2400" dirty="0"/>
              <a:t>του δικτυακού τόπου. </a:t>
            </a:r>
          </a:p>
          <a:p>
            <a:pPr marL="381000" indent="-381000">
              <a:lnSpc>
                <a:spcPct val="80000"/>
              </a:lnSpc>
              <a:buClr>
                <a:schemeClr val="tx1"/>
              </a:buClr>
              <a:buFont typeface="Wingdings" pitchFamily="2" charset="2"/>
              <a:buAutoNum type="arabicPeriod"/>
            </a:pPr>
            <a:r>
              <a:rPr lang="el-GR" altLang="el-GR" sz="2400" dirty="0"/>
              <a:t>Θα πρέπει να δημιουργηθεί </a:t>
            </a:r>
            <a:r>
              <a:rPr lang="el-GR" altLang="el-GR" sz="2400" b="1" dirty="0"/>
              <a:t>θετική εντύπωση </a:t>
            </a:r>
            <a:r>
              <a:rPr lang="el-GR" altLang="el-GR" sz="2400" dirty="0"/>
              <a:t>με την ποιότητα των πληροφοριών που υπάρχουν διαθέσιμες. </a:t>
            </a:r>
          </a:p>
          <a:p>
            <a:pPr marL="381000" indent="-381000">
              <a:lnSpc>
                <a:spcPct val="80000"/>
              </a:lnSpc>
              <a:buClr>
                <a:schemeClr val="tx1"/>
              </a:buClr>
              <a:buFont typeface="Wingdings" pitchFamily="2" charset="2"/>
              <a:buAutoNum type="arabicPeriod"/>
            </a:pPr>
            <a:r>
              <a:rPr lang="el-GR" altLang="el-GR" sz="2400" dirty="0"/>
              <a:t>Θα πρέπει να δίνεται η εντύπωση ότι ο δικτυακός τόπος </a:t>
            </a:r>
            <a:r>
              <a:rPr lang="el-GR" altLang="el-GR" sz="2400" b="1" dirty="0"/>
              <a:t>ενημερώνεται συχνά </a:t>
            </a:r>
            <a:r>
              <a:rPr lang="el-GR" altLang="el-GR" sz="2400" dirty="0"/>
              <a:t>ως προς το περιεχόμενο και ως προς την εμφάνιση. </a:t>
            </a:r>
          </a:p>
          <a:p>
            <a:pPr marL="381000" indent="-381000">
              <a:lnSpc>
                <a:spcPct val="80000"/>
              </a:lnSpc>
              <a:buClr>
                <a:schemeClr val="tx1"/>
              </a:buClr>
              <a:buFont typeface="Wingdings" pitchFamily="2" charset="2"/>
              <a:buAutoNum type="arabicPeriod"/>
            </a:pPr>
            <a:r>
              <a:rPr lang="el-GR" altLang="el-GR" sz="2400" dirty="0"/>
              <a:t>Πρέπει να παρέχονται </a:t>
            </a:r>
            <a:r>
              <a:rPr lang="el-GR" altLang="el-GR" sz="2400" b="1" dirty="0"/>
              <a:t>εξειδικευμένες πληροφορίες </a:t>
            </a:r>
            <a:r>
              <a:rPr lang="el-GR" altLang="el-GR" sz="2400" dirty="0"/>
              <a:t>πάνω στο τομέα της δραστηριότητάς της επιχείρησης, έτσι ώστε να δίνεται την εντύπωση ότι η επιχείρησή διαθέτει την κατάλληλη τεχνογνωσία. </a:t>
            </a:r>
          </a:p>
          <a:p>
            <a:pPr marL="381000" indent="-381000">
              <a:lnSpc>
                <a:spcPct val="80000"/>
              </a:lnSpc>
              <a:buClr>
                <a:schemeClr val="tx1"/>
              </a:buClr>
              <a:buFont typeface="Wingdings" pitchFamily="2" charset="2"/>
              <a:buAutoNum type="arabicPeriod"/>
            </a:pPr>
            <a:r>
              <a:rPr lang="el-GR" altLang="el-GR" sz="2400" dirty="0"/>
              <a:t>Υπάρχει η δυνατότητα προσέλκυσης μεγάλου αριθμού επισκεπτών στις σελίδες με την προσθήκη κάποιου </a:t>
            </a:r>
            <a:r>
              <a:rPr lang="el-GR" altLang="el-GR" sz="2400" b="1" dirty="0"/>
              <a:t>καινούργιου </a:t>
            </a:r>
            <a:r>
              <a:rPr lang="el-GR" altLang="el-GR" sz="2400" dirty="0"/>
              <a:t>και </a:t>
            </a:r>
            <a:r>
              <a:rPr lang="el-GR" altLang="el-GR" sz="2400" b="1" dirty="0"/>
              <a:t>διασκεδαστικού στοιχείου </a:t>
            </a:r>
            <a:r>
              <a:rPr lang="el-GR" altLang="el-GR" sz="2400" dirty="0"/>
              <a:t>(π.χ. έναν ηλεκτρονικό διαγωνισμό).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34</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noAutofit/>
          </a:bodyPr>
          <a:lstStyle/>
          <a:p>
            <a:pPr algn="ctr"/>
            <a:r>
              <a:rPr lang="el-GR" altLang="el-GR" dirty="0" smtClean="0"/>
              <a:t>Τεχνικές </a:t>
            </a:r>
            <a:r>
              <a:rPr lang="el-GR" altLang="el-GR" dirty="0"/>
              <a:t>προώθησης σε μηχανές αναζήτησης 	</a:t>
            </a:r>
            <a:endParaRPr lang="el-GR" dirty="0"/>
          </a:p>
        </p:txBody>
      </p:sp>
      <p:sp>
        <p:nvSpPr>
          <p:cNvPr id="11" name="TextBox 4"/>
          <p:cNvSpPr txBox="1">
            <a:spLocks noChangeArrowheads="1"/>
          </p:cNvSpPr>
          <p:nvPr>
            <p:custDataLst>
              <p:tags r:id="rId2"/>
            </p:custDataLst>
          </p:nvPr>
        </p:nvSpPr>
        <p:spPr bwMode="auto">
          <a:xfrm>
            <a:off x="539751" y="2179890"/>
            <a:ext cx="814705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400" dirty="0" smtClean="0"/>
              <a:t>Υπάρχουν </a:t>
            </a:r>
            <a:r>
              <a:rPr lang="el-GR" altLang="el-GR" sz="2400" dirty="0"/>
              <a:t>διάφοροι τρόποι για να αυξηθούν οι πιθανότητες να επισκεφτούν οι πιθανοί πελάτες το δικτυακό τόπο. </a:t>
            </a:r>
            <a:endParaRPr lang="el-GR" altLang="el-GR" sz="2400" dirty="0" smtClean="0"/>
          </a:p>
          <a:p>
            <a:pPr marL="457200" indent="-457200">
              <a:lnSpc>
                <a:spcPct val="90000"/>
              </a:lnSpc>
              <a:buFont typeface="Wingdings" panose="05000000000000000000" pitchFamily="2" charset="2"/>
              <a:buChar char="§"/>
            </a:pPr>
            <a:endParaRPr lang="el-GR" altLang="el-GR" sz="2400" dirty="0"/>
          </a:p>
          <a:p>
            <a:pPr marL="457200" indent="-457200">
              <a:lnSpc>
                <a:spcPct val="90000"/>
              </a:lnSpc>
              <a:buFont typeface="Wingdings" panose="05000000000000000000" pitchFamily="2" charset="2"/>
              <a:buChar char="§"/>
            </a:pPr>
            <a:r>
              <a:rPr lang="el-GR" altLang="el-GR" sz="2400" dirty="0"/>
              <a:t>Οι πιο διαδεδομένες πηγές που μπορούν να χρησιμοποιηθούν είναι οι μηχανές αναζήτησης και οι κατάλογοι. </a:t>
            </a:r>
            <a:endParaRPr lang="el-GR" altLang="el-GR" sz="2400" dirty="0" smtClean="0"/>
          </a:p>
          <a:p>
            <a:pPr marL="457200" indent="-457200">
              <a:lnSpc>
                <a:spcPct val="90000"/>
              </a:lnSpc>
              <a:buFont typeface="Wingdings" panose="05000000000000000000" pitchFamily="2" charset="2"/>
              <a:buChar char="§"/>
            </a:pPr>
            <a:endParaRPr lang="el-GR" altLang="el-GR" sz="2400" dirty="0"/>
          </a:p>
          <a:p>
            <a:pPr marL="457200" indent="-457200">
              <a:lnSpc>
                <a:spcPct val="90000"/>
              </a:lnSpc>
              <a:buFont typeface="Wingdings" panose="05000000000000000000" pitchFamily="2" charset="2"/>
              <a:buChar char="§"/>
            </a:pPr>
            <a:r>
              <a:rPr lang="el-GR" altLang="el-GR" sz="2400" dirty="0"/>
              <a:t>Πολλές φορές, αυτές οι δύο πηγές αναφέρονται με το γενικό όνομα «μηχανές αναζήτησης».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35</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074043"/>
          </a:xfrm>
        </p:spPr>
        <p:txBody>
          <a:bodyPr/>
          <a:lstStyle/>
          <a:p>
            <a:pPr algn="ctr"/>
            <a:r>
              <a:rPr lang="el-GR" altLang="el-GR" dirty="0" smtClean="0"/>
              <a:t>Μηχανές αναζήτησης (1 από 2)</a:t>
            </a:r>
            <a:endParaRPr lang="el-GR" dirty="0"/>
          </a:p>
        </p:txBody>
      </p:sp>
      <p:sp>
        <p:nvSpPr>
          <p:cNvPr id="11" name="TextBox 4" descr="Οι μηχανές αναζήτησης είναι συγκεκριμένες σελίδες στο διαδίκτυο, που χρησιμοποιούν οι χρήστες του διαδικτύου για αναζήτηση πληροφοριών. &#10;&#10;Υπάρχουν πολλές μηχανές αναζήτησης με τις μηχανές αναζήτησης της εταιρίας Google και της Yahoo πρώτες σε χρήση. Άλλες γνωστές μηχανές αναζήτησεις από τη Microsoft η MSN Search και η Microsoft Live Search.&#10;&#10;Ελληνικές μηχανές αναζήτησης μεταξύ άλλων είναι αυτές της της Otenet, http://www.robby.gr/ , http://www.findlink.gr/, http://www.anazitisis.gr/&#10;&#10;Πιο συγκεκριμένα, όταν κάποιος επισκεφτεί την κεντρική σελίδα μιας μηχανής αναζήτησης, μπορεί να πληκτρολογήσει κάποιες λέξεις σχετικές με ένα θέμα που τον ενδιαφέρει και να πατήσει το κουμπί «αναζήτηση». &#10;"/>
          <p:cNvSpPr txBox="1">
            <a:spLocks noChangeArrowheads="1"/>
          </p:cNvSpPr>
          <p:nvPr>
            <p:custDataLst>
              <p:tags r:id="rId2"/>
            </p:custDataLst>
          </p:nvPr>
        </p:nvSpPr>
        <p:spPr bwMode="auto">
          <a:xfrm>
            <a:off x="539751" y="1196752"/>
            <a:ext cx="814705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Οι μηχανές αναζήτησης είναι συγκεκριμένες σελίδες στο διαδίκτυο, που χρησιμοποιούν οι χρήστες του διαδικτύου για αναζήτηση πληροφοριών. </a:t>
            </a:r>
            <a:endParaRPr lang="en-US" altLang="el-GR" sz="2400" dirty="0"/>
          </a:p>
          <a:p>
            <a:pPr marL="342900" indent="-342900">
              <a:lnSpc>
                <a:spcPct val="80000"/>
              </a:lnSpc>
              <a:buFont typeface="Wingdings" panose="05000000000000000000" pitchFamily="2" charset="2"/>
              <a:buChar char="§"/>
            </a:pPr>
            <a:endParaRPr lang="en-US" altLang="el-GR" sz="2400" dirty="0"/>
          </a:p>
          <a:p>
            <a:pPr marL="342900" indent="-342900">
              <a:lnSpc>
                <a:spcPct val="80000"/>
              </a:lnSpc>
              <a:buFont typeface="Wingdings" panose="05000000000000000000" pitchFamily="2" charset="2"/>
              <a:buChar char="§"/>
            </a:pPr>
            <a:r>
              <a:rPr lang="el-GR" altLang="el-GR" sz="2400" dirty="0"/>
              <a:t>Υπάρχουν πολλές μηχανές αναζήτησης με τις μηχανές αναζήτησης της εταιρίας </a:t>
            </a:r>
            <a:r>
              <a:rPr lang="el-GR" altLang="el-GR" sz="2400" dirty="0" err="1"/>
              <a:t>Google</a:t>
            </a:r>
            <a:r>
              <a:rPr lang="el-GR" altLang="el-GR" sz="2400" dirty="0"/>
              <a:t> και της </a:t>
            </a:r>
            <a:r>
              <a:rPr lang="el-GR" altLang="el-GR" sz="2400" dirty="0" err="1"/>
              <a:t>Yahoo</a:t>
            </a:r>
            <a:r>
              <a:rPr lang="en-US" altLang="el-GR" sz="2400" dirty="0"/>
              <a:t> </a:t>
            </a:r>
            <a:r>
              <a:rPr lang="el-GR" altLang="el-GR" sz="2400" dirty="0"/>
              <a:t>πρώτες σε χρήση. Άλλες γνωστές μηχανές </a:t>
            </a:r>
            <a:r>
              <a:rPr lang="el-GR" altLang="el-GR" sz="2400" dirty="0" err="1"/>
              <a:t>αναζήτησεις</a:t>
            </a:r>
            <a:r>
              <a:rPr lang="el-GR" altLang="el-GR" sz="2400" dirty="0"/>
              <a:t> από τη Microsoft η MSN </a:t>
            </a:r>
            <a:r>
              <a:rPr lang="el-GR" altLang="el-GR" sz="2400" dirty="0" err="1"/>
              <a:t>Search</a:t>
            </a:r>
            <a:r>
              <a:rPr lang="el-GR" altLang="el-GR" sz="2400" dirty="0"/>
              <a:t> και η Microsoft </a:t>
            </a:r>
            <a:r>
              <a:rPr lang="el-GR" altLang="el-GR" sz="2400" dirty="0" err="1"/>
              <a:t>Live</a:t>
            </a:r>
            <a:r>
              <a:rPr lang="el-GR" altLang="el-GR" sz="2400" dirty="0"/>
              <a:t> </a:t>
            </a:r>
            <a:r>
              <a:rPr lang="el-GR" altLang="el-GR" sz="2400" dirty="0" err="1"/>
              <a:t>Search</a:t>
            </a:r>
            <a:r>
              <a:rPr lang="el-GR" altLang="el-GR" sz="2400" dirty="0"/>
              <a:t>.</a:t>
            </a:r>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a:t>Ελληνικές μηχανές αναζήτησης μεταξύ άλλων είναι αυτές της </a:t>
            </a:r>
            <a:r>
              <a:rPr lang="el-GR" altLang="el-GR" sz="2400" dirty="0" err="1"/>
              <a:t>της</a:t>
            </a:r>
            <a:r>
              <a:rPr lang="el-GR" altLang="el-GR" sz="2400" dirty="0"/>
              <a:t> </a:t>
            </a:r>
            <a:r>
              <a:rPr lang="el-GR" altLang="el-GR" sz="2400" dirty="0" err="1"/>
              <a:t>Otenet</a:t>
            </a:r>
            <a:r>
              <a:rPr lang="el-GR" altLang="el-GR" sz="2400" dirty="0"/>
              <a:t>, </a:t>
            </a:r>
            <a:r>
              <a:rPr lang="en-US" altLang="el-GR" sz="2400" dirty="0"/>
              <a:t>http://www.robby.gr/ </a:t>
            </a:r>
            <a:r>
              <a:rPr lang="el-GR" altLang="el-GR" sz="2400" dirty="0"/>
              <a:t>, </a:t>
            </a:r>
            <a:r>
              <a:rPr lang="en-US" altLang="el-GR" sz="2400" dirty="0">
                <a:hlinkClick r:id="rId5"/>
              </a:rPr>
              <a:t>http://www.findlink.gr/</a:t>
            </a:r>
            <a:r>
              <a:rPr lang="el-GR" altLang="el-GR" sz="2400" dirty="0"/>
              <a:t>, </a:t>
            </a:r>
            <a:r>
              <a:rPr lang="en-US" altLang="el-GR" sz="2400" dirty="0"/>
              <a:t>http://www.anazitisis.gr/</a:t>
            </a:r>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a:t>Πιο συγκεκριμένα, όταν κάποιος επισκεφτεί την κεντρική σελίδα μιας μηχανής αναζήτησης, μπορεί να πληκτρολογήσει κάποιες λέξεις σχετικές με ένα θέμα που τον ενδιαφέρει και να πατήσει το κουμπί «</a:t>
            </a:r>
            <a:r>
              <a:rPr lang="el-GR" altLang="el-GR" sz="2400" b="1" dirty="0"/>
              <a:t>αναζήτηση</a:t>
            </a:r>
            <a:r>
              <a:rPr lang="el-GR" altLang="el-GR" sz="2400" dirty="0"/>
              <a:t>».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36</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a:t>Μηχανές αναζήτησης </a:t>
            </a:r>
            <a:r>
              <a:rPr lang="el-GR" altLang="el-GR" dirty="0" smtClean="0"/>
              <a:t>(2 </a:t>
            </a:r>
            <a:r>
              <a:rPr lang="el-GR" altLang="el-GR" dirty="0"/>
              <a:t>από </a:t>
            </a:r>
            <a:r>
              <a:rPr lang="el-GR" altLang="el-GR" dirty="0" smtClean="0"/>
              <a:t>2)</a:t>
            </a:r>
            <a:endParaRPr lang="el-GR" dirty="0"/>
          </a:p>
        </p:txBody>
      </p:sp>
      <p:sp>
        <p:nvSpPr>
          <p:cNvPr id="11" name="TextBox 4"/>
          <p:cNvSpPr txBox="1">
            <a:spLocks noChangeArrowheads="1"/>
          </p:cNvSpPr>
          <p:nvPr>
            <p:custDataLst>
              <p:tags r:id="rId2"/>
            </p:custDataLst>
          </p:nvPr>
        </p:nvSpPr>
        <p:spPr bwMode="auto">
          <a:xfrm>
            <a:off x="539751" y="1124744"/>
            <a:ext cx="8147050" cy="518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Το αποτέλεσμα της αναζήτησης είναι ένα σύνολο με διευθύνσεις στο διαδίκτυο σχετικές με το θέμα της </a:t>
            </a:r>
            <a:r>
              <a:rPr lang="el-GR" altLang="el-GR" sz="2400" dirty="0" smtClean="0"/>
              <a:t>αναζήτησης.</a:t>
            </a:r>
          </a:p>
          <a:p>
            <a:pPr marL="342900" indent="-342900">
              <a:lnSpc>
                <a:spcPct val="80000"/>
              </a:lnSpc>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a:t>Οι </a:t>
            </a:r>
            <a:r>
              <a:rPr lang="el-GR" altLang="el-GR" sz="2400" b="1" dirty="0"/>
              <a:t>μηχανές αναζήτησης </a:t>
            </a:r>
            <a:r>
              <a:rPr lang="el-GR" altLang="el-GR" sz="2400" dirty="0"/>
              <a:t>χρησιμοποιούν αυτοματοποιημένα εργαλεία για τη δημιουργία και ενημέρωση των ευρετηρίων τους. </a:t>
            </a:r>
          </a:p>
          <a:p>
            <a:pPr marL="342900" indent="-342900">
              <a:buFont typeface="Wingdings" panose="05000000000000000000" pitchFamily="2" charset="2"/>
              <a:buChar char="§"/>
            </a:pPr>
            <a:r>
              <a:rPr lang="el-GR" altLang="el-GR" sz="2400" dirty="0"/>
              <a:t>Υπάρχουν μερικές βασικές τεχνικές για την αύξηση της αποτελεσματικότητας της καταχώρισης ενός δικτυακού τόπου σε αυτά τα ευρετήρια. </a:t>
            </a:r>
          </a:p>
          <a:p>
            <a:pPr marL="800100" lvl="1" indent="-342900">
              <a:buFont typeface="Arial" panose="020B0604020202020204" pitchFamily="34" charset="0"/>
              <a:buChar char="•"/>
            </a:pPr>
            <a:r>
              <a:rPr lang="el-GR" altLang="el-GR" sz="2200" dirty="0"/>
              <a:t>Η χρησιμοποίηση τίτλων, </a:t>
            </a:r>
          </a:p>
          <a:p>
            <a:pPr marL="800100" lvl="1" indent="-342900">
              <a:buFont typeface="Arial" panose="020B0604020202020204" pitchFamily="34" charset="0"/>
              <a:buChar char="•"/>
            </a:pPr>
            <a:r>
              <a:rPr lang="el-GR" altLang="el-GR" sz="2200" dirty="0"/>
              <a:t>η δημιουργία μιας παραγράφου που να περιγράφει τα προϊόντα και τις υπηρεσίες σας και </a:t>
            </a:r>
          </a:p>
          <a:p>
            <a:pPr marL="800100" lvl="1" indent="-342900">
              <a:buFont typeface="Arial" panose="020B0604020202020204" pitchFamily="34" charset="0"/>
              <a:buChar char="•"/>
            </a:pPr>
            <a:r>
              <a:rPr lang="el-GR" altLang="el-GR" sz="2200" dirty="0"/>
              <a:t>η χρήση ειδικών πεδίων </a:t>
            </a:r>
            <a:r>
              <a:rPr lang="el-GR" altLang="el-GR" sz="2200" dirty="0" smtClean="0"/>
              <a:t>(</a:t>
            </a:r>
            <a:r>
              <a:rPr lang="en-US" altLang="el-GR" sz="2200" dirty="0" smtClean="0"/>
              <a:t>meta-fields</a:t>
            </a:r>
            <a:r>
              <a:rPr lang="el-GR" altLang="el-GR" sz="2200" dirty="0" smtClean="0"/>
              <a:t>) </a:t>
            </a:r>
            <a:r>
              <a:rPr lang="el-GR" altLang="el-GR" sz="2200" dirty="0"/>
              <a:t>στις σελίδες αυξάνουν την αποτελεσματικότητα της καταχώρισης.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37</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smtClean="0"/>
              <a:t>Κατάλογοι</a:t>
            </a:r>
            <a:endParaRPr lang="el-GR" dirty="0"/>
          </a:p>
        </p:txBody>
      </p:sp>
      <p:sp>
        <p:nvSpPr>
          <p:cNvPr id="11" name="TextBox 4" descr="Οι κατάλογοι, σε αντίθεση με τις μηχανές αναζήτησης, δεν χρησιμοποιούν ειδικά προγράμματα αλλά υπάρχει ειδική διαδικασία υποβολής για την καταχώριση της ηλεκτρονικής διεύθυνσης ενός δικτυακού τόπου από τον ιδιοκτήτη του τόπου.&#10;&#10;(www.zoogle.gr, www.in.gr).&#10;&#10;Η καταχώριση ενός δικτυακού τόπου στις μηχανές αναζήτησης είναι δωρεάν. &#10;&#10;Στις περισσότερες περιπτώσεις, για την καταχώριση ενός δικτυακού τόπου απαιτείται η υποβολή ενός τίτλου και μιας μικρής περιγραφής του δικτυακού τόπου. &#10;"/>
          <p:cNvSpPr txBox="1">
            <a:spLocks noChangeArrowheads="1"/>
          </p:cNvSpPr>
          <p:nvPr>
            <p:custDataLst>
              <p:tags r:id="rId2"/>
            </p:custDataLst>
          </p:nvPr>
        </p:nvSpPr>
        <p:spPr bwMode="auto">
          <a:xfrm>
            <a:off x="539751" y="1131357"/>
            <a:ext cx="81470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400" dirty="0"/>
              <a:t>Οι </a:t>
            </a:r>
            <a:r>
              <a:rPr lang="el-GR" altLang="el-GR" sz="2400" b="1" dirty="0"/>
              <a:t>κατάλογοι</a:t>
            </a:r>
            <a:r>
              <a:rPr lang="el-GR" altLang="el-GR" sz="2400" dirty="0"/>
              <a:t>, σε αντίθεση με τις μηχανές αναζήτησης, δεν χρησιμοποιούν ειδικά προγράμματα αλλά υπάρχει ειδική διαδικασία υποβολής για την καταχώριση της ηλεκτρονικής διεύθυνσης ενός δικτυακού τόπου από τον ιδιοκτήτη του τόπου</a:t>
            </a:r>
            <a:r>
              <a:rPr lang="el-GR" altLang="el-GR" sz="2400" dirty="0" smtClean="0"/>
              <a:t>.</a:t>
            </a:r>
          </a:p>
          <a:p>
            <a:pPr marL="457200" indent="-457200">
              <a:lnSpc>
                <a:spcPct val="90000"/>
              </a:lnSpc>
              <a:buFont typeface="Wingdings" panose="05000000000000000000" pitchFamily="2" charset="2"/>
              <a:buChar char="§"/>
            </a:pPr>
            <a:endParaRPr lang="en-US" altLang="el-GR" sz="2400" dirty="0"/>
          </a:p>
          <a:p>
            <a:pPr marL="457200" indent="-457200">
              <a:lnSpc>
                <a:spcPct val="90000"/>
              </a:lnSpc>
              <a:buFont typeface="Wingdings" panose="05000000000000000000" pitchFamily="2" charset="2"/>
              <a:buChar char="§"/>
            </a:pPr>
            <a:r>
              <a:rPr lang="en-US" altLang="el-GR" sz="2400" dirty="0"/>
              <a:t>(</a:t>
            </a:r>
            <a:r>
              <a:rPr lang="el-GR" altLang="el-GR" sz="2400" dirty="0" err="1"/>
              <a:t>www.zoogle.gr</a:t>
            </a:r>
            <a:r>
              <a:rPr lang="en-US" altLang="el-GR" sz="2400" dirty="0"/>
              <a:t>, </a:t>
            </a:r>
            <a:r>
              <a:rPr lang="en-US" altLang="el-GR" sz="2400" dirty="0">
                <a:hlinkClick r:id="rId5"/>
              </a:rPr>
              <a:t>www.in.gr</a:t>
            </a:r>
            <a:r>
              <a:rPr lang="en-US" altLang="el-GR" sz="2400" dirty="0" smtClean="0"/>
              <a:t>)</a:t>
            </a:r>
            <a:r>
              <a:rPr lang="el-GR" altLang="el-GR" sz="2400" dirty="0" smtClean="0"/>
              <a:t>.</a:t>
            </a:r>
          </a:p>
          <a:p>
            <a:pPr marL="457200" indent="-457200">
              <a:lnSpc>
                <a:spcPct val="90000"/>
              </a:lnSpc>
              <a:buFont typeface="Wingdings" panose="05000000000000000000" pitchFamily="2" charset="2"/>
              <a:buChar char="§"/>
            </a:pPr>
            <a:endParaRPr lang="el-GR" altLang="el-GR" sz="2400" dirty="0"/>
          </a:p>
          <a:p>
            <a:pPr marL="457200" indent="-457200">
              <a:lnSpc>
                <a:spcPct val="90000"/>
              </a:lnSpc>
              <a:buFont typeface="Wingdings" panose="05000000000000000000" pitchFamily="2" charset="2"/>
              <a:buChar char="§"/>
            </a:pPr>
            <a:r>
              <a:rPr lang="el-GR" altLang="el-GR" sz="2400" dirty="0"/>
              <a:t>Η καταχώριση ενός δικτυακού τόπου στις μηχανές αναζήτησης είναι δωρεάν. </a:t>
            </a:r>
            <a:endParaRPr lang="el-GR" altLang="el-GR" sz="2400" dirty="0" smtClean="0"/>
          </a:p>
          <a:p>
            <a:pPr marL="457200" indent="-457200">
              <a:lnSpc>
                <a:spcPct val="90000"/>
              </a:lnSpc>
              <a:buFont typeface="Wingdings" panose="05000000000000000000" pitchFamily="2" charset="2"/>
              <a:buChar char="§"/>
            </a:pPr>
            <a:endParaRPr lang="el-GR" altLang="el-GR" sz="2400" dirty="0"/>
          </a:p>
          <a:p>
            <a:pPr marL="457200" indent="-457200">
              <a:lnSpc>
                <a:spcPct val="90000"/>
              </a:lnSpc>
              <a:buFont typeface="Wingdings" panose="05000000000000000000" pitchFamily="2" charset="2"/>
              <a:buChar char="§"/>
            </a:pPr>
            <a:r>
              <a:rPr lang="el-GR" altLang="el-GR" sz="2400" dirty="0"/>
              <a:t>Στις περισσότερες περιπτώσεις, για την καταχώριση ενός δικτυακού τόπου απαιτείται η υποβολή ενός τίτλου και μιας μικρής περιγραφής του δικτυακού τόπου.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38</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altLang="el-GR" dirty="0"/>
              <a:t>Πώς να δημιουργήσετε το δικό σας δικτυακό τόπο </a:t>
            </a:r>
            <a:endParaRPr lang="el-GR" dirty="0"/>
          </a:p>
        </p:txBody>
      </p:sp>
      <p:sp>
        <p:nvSpPr>
          <p:cNvPr id="11" name="TextBox 4"/>
          <p:cNvSpPr txBox="1">
            <a:spLocks noChangeArrowheads="1"/>
          </p:cNvSpPr>
          <p:nvPr>
            <p:custDataLst>
              <p:tags r:id="rId2"/>
            </p:custDataLst>
          </p:nvPr>
        </p:nvSpPr>
        <p:spPr bwMode="auto">
          <a:xfrm>
            <a:off x="539751" y="1556792"/>
            <a:ext cx="81470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Η δημιουργία ενός δικτυακού τόπου είναι συνισταμένη πολλών παραγόντων, τεχνολογικών και επιχειρηματικών. Πριν προχωρήσει κάποιος στη δημιουργία ενός δικτυακού τόπου, θα πρέπει να γνωρίζει ποια είναι τα πρώτα βήματα για τη δημιουργία του, καθώς και τους εναλλακτικούς τρόπους υλοποίησής του. </a:t>
            </a:r>
          </a:p>
          <a:p>
            <a:pPr marL="800100" lvl="1" indent="-342900">
              <a:lnSpc>
                <a:spcPct val="90000"/>
              </a:lnSpc>
              <a:buFont typeface="Arial" panose="020B0604020202020204" pitchFamily="34" charset="0"/>
              <a:buChar char="•"/>
            </a:pPr>
            <a:r>
              <a:rPr lang="el-GR" altLang="el-GR" sz="2400" dirty="0"/>
              <a:t>Ποια είναι τα βασικά βήματα για την δημιουργία ενός δικτυακού </a:t>
            </a:r>
            <a:r>
              <a:rPr lang="el-GR" altLang="el-GR" sz="2400" dirty="0" smtClean="0"/>
              <a:t>τόπου;  </a:t>
            </a:r>
            <a:endParaRPr lang="el-GR" altLang="el-GR" sz="2400" dirty="0"/>
          </a:p>
          <a:p>
            <a:pPr marL="800100" lvl="1" indent="-342900">
              <a:lnSpc>
                <a:spcPct val="90000"/>
              </a:lnSpc>
              <a:buFont typeface="Arial" panose="020B0604020202020204" pitchFamily="34" charset="0"/>
              <a:buChar char="•"/>
            </a:pPr>
            <a:r>
              <a:rPr lang="el-GR" altLang="el-GR" sz="2400" dirty="0"/>
              <a:t>Πώς μπορείτε να προμηθευτείτε και να κατοχυρώσετε το δικτυακό όνομα </a:t>
            </a:r>
            <a:r>
              <a:rPr lang="el-GR" altLang="el-GR" sz="2400" dirty="0" smtClean="0"/>
              <a:t>(</a:t>
            </a:r>
            <a:r>
              <a:rPr lang="en-US" altLang="el-GR" sz="2400" dirty="0" smtClean="0"/>
              <a:t>domain name</a:t>
            </a:r>
            <a:r>
              <a:rPr lang="el-GR" altLang="el-GR" sz="2400" dirty="0" smtClean="0"/>
              <a:t>) </a:t>
            </a:r>
            <a:r>
              <a:rPr lang="el-GR" altLang="el-GR" sz="2400" dirty="0"/>
              <a:t>της επιχείρησής </a:t>
            </a:r>
            <a:r>
              <a:rPr lang="el-GR" altLang="el-GR" sz="2400" dirty="0" smtClean="0"/>
              <a:t>σας,</a:t>
            </a:r>
            <a:endParaRPr lang="el-GR" altLang="el-GR" sz="2400" dirty="0"/>
          </a:p>
          <a:p>
            <a:pPr marL="800100" lvl="1" indent="-342900">
              <a:lnSpc>
                <a:spcPct val="90000"/>
              </a:lnSpc>
              <a:buFont typeface="Arial" panose="020B0604020202020204" pitchFamily="34" charset="0"/>
              <a:buChar char="•"/>
            </a:pPr>
            <a:r>
              <a:rPr lang="el-GR" altLang="el-GR" sz="2400" dirty="0"/>
              <a:t>Τις εναλλακτικές επιλογές για την φιλοξενία του δικτυακού </a:t>
            </a:r>
            <a:r>
              <a:rPr lang="el-GR" altLang="el-GR" sz="2400" dirty="0" smtClean="0"/>
              <a:t>τόπου,</a:t>
            </a:r>
            <a:endParaRPr lang="el-GR" altLang="el-GR" sz="2400" dirty="0"/>
          </a:p>
          <a:p>
            <a:pPr marL="800100" lvl="1" indent="-342900">
              <a:lnSpc>
                <a:spcPct val="90000"/>
              </a:lnSpc>
              <a:buFont typeface="Arial" panose="020B0604020202020204" pitchFamily="34" charset="0"/>
              <a:buChar char="•"/>
            </a:pPr>
            <a:r>
              <a:rPr lang="el-GR" altLang="el-GR" sz="2400" dirty="0"/>
              <a:t>Το κόστος καθώς και </a:t>
            </a:r>
            <a:r>
              <a:rPr lang="el-GR" altLang="el-GR" sz="2400" dirty="0" smtClean="0"/>
              <a:t>τους, </a:t>
            </a:r>
            <a:endParaRPr lang="el-GR" altLang="el-GR" sz="2400" dirty="0"/>
          </a:p>
          <a:p>
            <a:pPr marL="800100" lvl="1" indent="-342900">
              <a:lnSpc>
                <a:spcPct val="90000"/>
              </a:lnSpc>
              <a:buFont typeface="Arial" panose="020B0604020202020204" pitchFamily="34" charset="0"/>
              <a:buChar char="•"/>
            </a:pPr>
            <a:r>
              <a:rPr lang="el-GR" altLang="el-GR" sz="2400" dirty="0"/>
              <a:t>Τρόπους διαφήμισης του δικτυακού τόπου.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39</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833611"/>
            <a:ext cx="8229600" cy="4525963"/>
          </a:xfrm>
        </p:spPr>
        <p:txBody>
          <a:bodyPr>
            <a:normAutofit/>
          </a:bodyPr>
          <a:lstStyle/>
          <a:p>
            <a:r>
              <a:rPr lang="el-GR" sz="2800" dirty="0" smtClean="0"/>
              <a:t>Σκοπός της διάλεξης είναι η περιγραφή της διαδικασίας δημιουργίες δικτυακού τόπου και τα κριτήρια που θα πρέπει να πληροί μια ιστοσελίδα για να είναι αποτελεσματική.</a:t>
            </a:r>
          </a:p>
          <a:p>
            <a:r>
              <a:rPr lang="el-GR" altLang="el-GR" sz="2800" dirty="0" smtClean="0"/>
              <a:t>Το μάθημα αυτό εξηγεί ποια είναι τα πλεονεκτήματα ύπαρξης ενός δικτυακού τόπου και εξετάζει ποια είναι τα πρότυπα χρήσης ενός δικτυακού τόπου. </a:t>
            </a:r>
          </a:p>
          <a:p>
            <a:endParaRPr lang="el-GR" altLang="el-GR" sz="2800" dirty="0" smtClean="0"/>
          </a:p>
          <a:p>
            <a:pPr marL="0"/>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normAutofit fontScale="90000"/>
          </a:bodyPr>
          <a:lstStyle/>
          <a:p>
            <a:pPr algn="ctr"/>
            <a:r>
              <a:rPr lang="el-GR" altLang="el-GR" dirty="0" smtClean="0"/>
              <a:t>Ποια </a:t>
            </a:r>
            <a:r>
              <a:rPr lang="el-GR" altLang="el-GR" dirty="0"/>
              <a:t>είναι τα πρώτα βήματα για τη δημιουργία δικτυακού τόπου</a:t>
            </a:r>
            <a:r>
              <a:rPr lang="el-GR" altLang="el-GR" sz="4400" dirty="0"/>
              <a:t> </a:t>
            </a:r>
            <a:endParaRPr lang="el-GR" dirty="0"/>
          </a:p>
        </p:txBody>
      </p:sp>
      <p:sp>
        <p:nvSpPr>
          <p:cNvPr id="11" name="TextBox 4"/>
          <p:cNvSpPr txBox="1">
            <a:spLocks noChangeArrowheads="1"/>
          </p:cNvSpPr>
          <p:nvPr>
            <p:custDataLst>
              <p:tags r:id="rId2"/>
            </p:custDataLst>
          </p:nvPr>
        </p:nvSpPr>
        <p:spPr bwMode="auto">
          <a:xfrm>
            <a:off x="539751" y="1844824"/>
            <a:ext cx="8147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altLang="el-GR" sz="2400" dirty="0"/>
              <a:t>Πριν προχωρήσει μια επιχείρηση ή ένας ιδιώτης στη δημιουργία ενός δικτυακού τόπου, θα πρέπει να ξεκαθαρίσει </a:t>
            </a:r>
            <a:r>
              <a:rPr lang="el-GR" altLang="el-GR" sz="2400" b="1" dirty="0"/>
              <a:t>τι ακριβώς επιδιώκει </a:t>
            </a:r>
            <a:r>
              <a:rPr lang="el-GR" altLang="el-GR" sz="2400" dirty="0"/>
              <a:t>με αυτό. </a:t>
            </a:r>
          </a:p>
          <a:p>
            <a:pPr marL="342900" indent="-342900">
              <a:buFont typeface="Wingdings" panose="05000000000000000000" pitchFamily="2" charset="2"/>
              <a:buChar char="§"/>
            </a:pPr>
            <a:r>
              <a:rPr lang="el-GR" altLang="el-GR" sz="2400" dirty="0"/>
              <a:t>Το πρώτο βήμα για το σχεδιασμό ενός πετυχημένου δικτυακού τόπου είναι </a:t>
            </a:r>
            <a:r>
              <a:rPr lang="el-GR" altLang="el-GR" sz="2400" b="1" dirty="0"/>
              <a:t>να καθοριστούν οι στόχοι</a:t>
            </a:r>
            <a:r>
              <a:rPr lang="el-GR" altLang="el-GR" sz="2400" dirty="0"/>
              <a:t>, και να </a:t>
            </a:r>
            <a:r>
              <a:rPr lang="el-GR" altLang="el-GR" sz="2400" b="1" dirty="0"/>
              <a:t>καθοριστεί </a:t>
            </a:r>
            <a:r>
              <a:rPr lang="el-GR" altLang="el-GR" sz="2400" dirty="0"/>
              <a:t>το κοινό στο οποίο απευθύνεται ο δικτυακός τόπος.</a:t>
            </a:r>
          </a:p>
          <a:p>
            <a:pPr marL="342900" indent="-342900">
              <a:buFont typeface="Wingdings" panose="05000000000000000000" pitchFamily="2" charset="2"/>
              <a:buChar char="§"/>
            </a:pPr>
            <a:r>
              <a:rPr lang="el-GR" altLang="el-GR" sz="2400" dirty="0"/>
              <a:t>Οι στόχοι μπορεί να ξεκινούν από την απλή προβολή μιας επιχείρησής και να φτάνουν μέχρι την εμπορική χρήση του διαδικτύου.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40</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a:t>Βήματα</a:t>
            </a:r>
            <a:endParaRPr lang="el-GR" dirty="0"/>
          </a:p>
        </p:txBody>
      </p:sp>
      <p:sp>
        <p:nvSpPr>
          <p:cNvPr id="11" name="TextBox 4"/>
          <p:cNvSpPr txBox="1">
            <a:spLocks noChangeArrowheads="1"/>
          </p:cNvSpPr>
          <p:nvPr>
            <p:custDataLst>
              <p:tags r:id="rId2"/>
            </p:custDataLst>
          </p:nvPr>
        </p:nvSpPr>
        <p:spPr bwMode="auto">
          <a:xfrm>
            <a:off x="539751" y="1340768"/>
            <a:ext cx="8147050" cy="4358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800" dirty="0"/>
              <a:t>Αφού ξεκαθαριστούν οι λόγους για τους οποίους μια επιχείρηση χρειάζεται ένα δικτυακό τόπο, θα πρέπει </a:t>
            </a:r>
            <a:r>
              <a:rPr lang="el-GR" altLang="el-GR" sz="2800" b="1" dirty="0"/>
              <a:t>να προσδιοριστεί το κοινό της</a:t>
            </a:r>
            <a:r>
              <a:rPr lang="el-GR" altLang="el-GR" sz="2800" dirty="0"/>
              <a:t>. Είναι πολύ πιθανό να απευθυνθεί  σε περισσότερες από μία ομάδες ενδιαφερομένων. Ένας τυπικός δικτυακός τόπος μικρομεσαίας επιχείρησης στοχεύει στους πελάτες (τωρινούς και μελλοντικούς). </a:t>
            </a:r>
            <a:endParaRPr lang="el-GR" altLang="el-GR" sz="2800" dirty="0" smtClean="0"/>
          </a:p>
          <a:p>
            <a:pPr>
              <a:lnSpc>
                <a:spcPct val="90000"/>
              </a:lnSpc>
            </a:pPr>
            <a:endParaRPr lang="el-GR" altLang="el-GR" sz="2800" dirty="0"/>
          </a:p>
          <a:p>
            <a:pPr marL="457200" indent="-457200">
              <a:lnSpc>
                <a:spcPct val="90000"/>
              </a:lnSpc>
              <a:buFont typeface="Wingdings" panose="05000000000000000000" pitchFamily="2" charset="2"/>
              <a:buChar char="§"/>
            </a:pPr>
            <a:r>
              <a:rPr lang="el-GR" altLang="el-GR" sz="2800" dirty="0"/>
              <a:t>Το επόμενο βήμα είναι </a:t>
            </a:r>
            <a:r>
              <a:rPr lang="el-GR" altLang="el-GR" sz="2800" b="1" dirty="0"/>
              <a:t>η εύρεση του δικτυακού ονόματος</a:t>
            </a:r>
            <a:r>
              <a:rPr lang="el-GR" altLang="el-GR" sz="2800" dirty="0"/>
              <a:t>, δηλαδή, της ηλεκτρονικής διεύθυνσης του δικτυακού τόπου.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41</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27384"/>
            <a:ext cx="7772400" cy="2442195"/>
          </a:xfrm>
        </p:spPr>
        <p:txBody>
          <a:bodyPr>
            <a:noAutofit/>
          </a:bodyPr>
          <a:lstStyle/>
          <a:p>
            <a:pPr algn="ctr"/>
            <a:r>
              <a:rPr lang="el-GR" altLang="el-GR" dirty="0" smtClean="0"/>
              <a:t>Πώς </a:t>
            </a:r>
            <a:r>
              <a:rPr lang="el-GR" altLang="el-GR" dirty="0"/>
              <a:t>μπορείτε να προμηθευτείτε και να κατοχυρώσετε το δικτυακό όνομα χώρου </a:t>
            </a:r>
            <a:r>
              <a:rPr lang="el-GR" altLang="el-GR" dirty="0" smtClean="0"/>
              <a:t>(</a:t>
            </a:r>
            <a:r>
              <a:rPr lang="en-US" altLang="el-GR" dirty="0" smtClean="0"/>
              <a:t>domain name</a:t>
            </a:r>
            <a:r>
              <a:rPr lang="el-GR" altLang="el-GR" dirty="0" smtClean="0"/>
              <a:t>) </a:t>
            </a:r>
            <a:r>
              <a:rPr lang="el-GR" altLang="el-GR" dirty="0"/>
              <a:t>της επιχείρησής σας 	</a:t>
            </a:r>
            <a:endParaRPr lang="el-GR" dirty="0"/>
          </a:p>
        </p:txBody>
      </p:sp>
      <p:sp>
        <p:nvSpPr>
          <p:cNvPr id="11" name="TextBox 4" descr="Κάθε δικτυακός τόπος έχει μία μοναδική διεύθυνση που ονομάζεται URL (Uniform Resource Locator). &#10;Η διεύθυνση URL λειτουργεί όπως και οι ταχυδρομικές διευθύνσεις. Είναι η διεύθυνση που θα πληκτρολογήσει ο χρήστης στο φυλλομετρητή (browser), ώστε να επισκεφτεί το δικτυακό τόπο. &#10;Ένα domain name είναι το υποκατάστατο μιας ή περισσοτέρων διευθύνσεων. &#10;Παραδείγματα domain names είναι: το yahoo.com, to Microsoft.com, το in.gr κ.ά.&#10;"/>
          <p:cNvSpPr txBox="1">
            <a:spLocks noChangeArrowheads="1"/>
          </p:cNvSpPr>
          <p:nvPr>
            <p:custDataLst>
              <p:tags r:id="rId2"/>
            </p:custDataLst>
          </p:nvPr>
        </p:nvSpPr>
        <p:spPr bwMode="auto">
          <a:xfrm>
            <a:off x="539751" y="2523668"/>
            <a:ext cx="8147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altLang="el-GR" sz="2400" dirty="0"/>
              <a:t>Κάθε δικτυακός τόπος έχει μία </a:t>
            </a:r>
            <a:r>
              <a:rPr lang="el-GR" altLang="el-GR" sz="2400" b="1" dirty="0"/>
              <a:t>μοναδική διεύθυνση </a:t>
            </a:r>
            <a:r>
              <a:rPr lang="el-GR" altLang="el-GR" sz="2400" dirty="0"/>
              <a:t>που ονομάζεται </a:t>
            </a:r>
            <a:r>
              <a:rPr lang="el-GR" altLang="el-GR" sz="2400" b="1" dirty="0"/>
              <a:t>URL </a:t>
            </a:r>
            <a:r>
              <a:rPr lang="el-GR" altLang="el-GR" sz="2400" dirty="0"/>
              <a:t>(</a:t>
            </a:r>
            <a:r>
              <a:rPr lang="el-GR" altLang="el-GR" sz="2400" dirty="0" err="1"/>
              <a:t>Uniform</a:t>
            </a:r>
            <a:r>
              <a:rPr lang="el-GR" altLang="el-GR" sz="2400" dirty="0"/>
              <a:t> </a:t>
            </a:r>
            <a:r>
              <a:rPr lang="el-GR" altLang="el-GR" sz="2400" dirty="0" err="1"/>
              <a:t>Resource</a:t>
            </a:r>
            <a:r>
              <a:rPr lang="el-GR" altLang="el-GR" sz="2400" dirty="0"/>
              <a:t> </a:t>
            </a:r>
            <a:r>
              <a:rPr lang="el-GR" altLang="el-GR" sz="2400" dirty="0" err="1"/>
              <a:t>Locator</a:t>
            </a:r>
            <a:r>
              <a:rPr lang="el-GR" altLang="el-GR" sz="2400" dirty="0"/>
              <a:t>). </a:t>
            </a:r>
          </a:p>
          <a:p>
            <a:pPr marL="457200" indent="-457200">
              <a:buFont typeface="Wingdings" panose="05000000000000000000" pitchFamily="2" charset="2"/>
              <a:buChar char="§"/>
            </a:pPr>
            <a:r>
              <a:rPr lang="el-GR" altLang="el-GR" sz="2400" dirty="0"/>
              <a:t>Η διεύθυνση URL λειτουργεί όπως και οι ταχυδρομικές διευθύνσεις. Είναι η διεύθυνση που θα πληκτρολογήσει ο χρήστης στο </a:t>
            </a:r>
            <a:r>
              <a:rPr lang="el-GR" altLang="el-GR" sz="2400" dirty="0" err="1"/>
              <a:t>φυλλομετρητή</a:t>
            </a:r>
            <a:r>
              <a:rPr lang="el-GR" altLang="el-GR" sz="2400" dirty="0"/>
              <a:t> (</a:t>
            </a:r>
            <a:r>
              <a:rPr lang="el-GR" altLang="el-GR" sz="2400" dirty="0" err="1"/>
              <a:t>browser</a:t>
            </a:r>
            <a:r>
              <a:rPr lang="el-GR" altLang="el-GR" sz="2400" dirty="0"/>
              <a:t>), ώστε να επισκεφτεί το δικτυακό τόπο. </a:t>
            </a:r>
          </a:p>
          <a:p>
            <a:pPr marL="457200" indent="-457200">
              <a:buFont typeface="Wingdings" panose="05000000000000000000" pitchFamily="2" charset="2"/>
              <a:buChar char="§"/>
            </a:pPr>
            <a:r>
              <a:rPr lang="el-GR" altLang="el-GR" sz="2400" dirty="0"/>
              <a:t>Ένα </a:t>
            </a:r>
            <a:r>
              <a:rPr lang="el-GR" altLang="el-GR" sz="2400" dirty="0" err="1"/>
              <a:t>domain</a:t>
            </a:r>
            <a:r>
              <a:rPr lang="el-GR" altLang="el-GR" sz="2400" dirty="0"/>
              <a:t> </a:t>
            </a:r>
            <a:r>
              <a:rPr lang="el-GR" altLang="el-GR" sz="2400" dirty="0" err="1"/>
              <a:t>name</a:t>
            </a:r>
            <a:r>
              <a:rPr lang="el-GR" altLang="el-GR" sz="2400" dirty="0"/>
              <a:t> είναι το υποκατάστατο μιας ή περισσοτέρων διευθύνσεων. </a:t>
            </a:r>
          </a:p>
          <a:p>
            <a:pPr marL="457200" indent="-457200">
              <a:buFont typeface="Wingdings" panose="05000000000000000000" pitchFamily="2" charset="2"/>
              <a:buChar char="§"/>
            </a:pPr>
            <a:r>
              <a:rPr lang="el-GR" altLang="el-GR" sz="2400" dirty="0"/>
              <a:t>Παραδείγματα </a:t>
            </a:r>
            <a:r>
              <a:rPr lang="el-GR" altLang="el-GR" sz="2400" dirty="0" err="1"/>
              <a:t>domain</a:t>
            </a:r>
            <a:r>
              <a:rPr lang="el-GR" altLang="el-GR" sz="2400" dirty="0"/>
              <a:t> </a:t>
            </a:r>
            <a:r>
              <a:rPr lang="el-GR" altLang="el-GR" sz="2400" dirty="0" err="1"/>
              <a:t>names</a:t>
            </a:r>
            <a:r>
              <a:rPr lang="el-GR" altLang="el-GR" sz="2400" dirty="0"/>
              <a:t> είναι: το </a:t>
            </a:r>
            <a:r>
              <a:rPr lang="el-GR" altLang="el-GR" sz="2400" dirty="0" err="1"/>
              <a:t>yahoo.com</a:t>
            </a:r>
            <a:r>
              <a:rPr lang="el-GR" altLang="el-GR" sz="2400" dirty="0"/>
              <a:t>, </a:t>
            </a:r>
            <a:r>
              <a:rPr lang="el-GR" altLang="el-GR" sz="2400" dirty="0" err="1"/>
              <a:t>to</a:t>
            </a:r>
            <a:r>
              <a:rPr lang="el-GR" altLang="el-GR" sz="2400" dirty="0"/>
              <a:t> </a:t>
            </a:r>
            <a:r>
              <a:rPr lang="el-GR" altLang="el-GR" sz="2400" dirty="0" err="1"/>
              <a:t>Microsoft.com</a:t>
            </a:r>
            <a:r>
              <a:rPr lang="el-GR" altLang="el-GR" sz="2400" dirty="0"/>
              <a:t>, το </a:t>
            </a:r>
            <a:r>
              <a:rPr lang="el-GR" altLang="el-GR" sz="2400" dirty="0" err="1"/>
              <a:t>in.gr</a:t>
            </a:r>
            <a:r>
              <a:rPr lang="el-GR" altLang="el-GR" sz="2400" dirty="0"/>
              <a:t> κ.ά.</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42</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930027"/>
          </a:xfrm>
        </p:spPr>
        <p:txBody>
          <a:bodyPr/>
          <a:lstStyle/>
          <a:p>
            <a:pPr algn="ctr"/>
            <a:r>
              <a:rPr lang="en-US" altLang="el-GR" dirty="0" smtClean="0"/>
              <a:t>Domain name</a:t>
            </a:r>
            <a:r>
              <a:rPr lang="el-GR" altLang="el-GR" dirty="0" smtClean="0"/>
              <a:t> (1 από 3)</a:t>
            </a:r>
            <a:endParaRPr lang="el-GR" dirty="0"/>
          </a:p>
        </p:txBody>
      </p:sp>
      <p:sp>
        <p:nvSpPr>
          <p:cNvPr id="11" name="TextBox 4" descr="Για να προμηθευτείτε και να κατοχυρώσετε το domain name μιας επιχείρησής, θα πρέπει να έρθει σε επαφή με το τμήμα Διαχείρισης Ονομάτων διαδικτύου του Ινστιτούτου Πληροφορικής του Ιδρύματος Τεχνολογίας και Έρευνας (GR-Hostmaster), το οποίο είναι το μόνο αρμόδιο για τη διαχείριση του [.GR] domain. (https://grweb.ics.forth.gr/public/)&#10;Ο GR-Hostmaster είναι αρμόδιος για όλες τις καταχωρίσεις στο [.GR] και στα επίσημα sub domains του [.GR] τα οποία είναι: &#10; com.gr (για όσους ασκούν εμπορική δραστηριότητα),&#10; edu.gr (για εκπαιδευτικούς οργανισμούς),&#10; net.gr (για παρόχους υπηρεσιών Διαδικτύου (Internet  Service Providers - ISPs) και παρόχους δικτύων),&#10; org.gr (για μη κερδοσκοπικούς οργανισμούς),&#10;"/>
          <p:cNvSpPr txBox="1">
            <a:spLocks noChangeArrowheads="1"/>
          </p:cNvSpPr>
          <p:nvPr>
            <p:custDataLst>
              <p:tags r:id="rId3"/>
            </p:custDataLst>
          </p:nvPr>
        </p:nvSpPr>
        <p:spPr bwMode="auto">
          <a:xfrm>
            <a:off x="539751" y="1055633"/>
            <a:ext cx="81470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80000"/>
              </a:lnSpc>
              <a:buFont typeface="Wingdings" panose="05000000000000000000" pitchFamily="2" charset="2"/>
              <a:buChar char="§"/>
            </a:pPr>
            <a:r>
              <a:rPr lang="el-GR" altLang="el-GR" sz="2400" dirty="0"/>
              <a:t>Για να προμηθευτείτε και να κατοχυρώσετε το </a:t>
            </a:r>
            <a:r>
              <a:rPr lang="el-GR" altLang="el-GR" sz="2400" b="1" dirty="0" err="1"/>
              <a:t>domain</a:t>
            </a:r>
            <a:r>
              <a:rPr lang="el-GR" altLang="el-GR" sz="2400" b="1" dirty="0"/>
              <a:t> </a:t>
            </a:r>
            <a:r>
              <a:rPr lang="el-GR" altLang="el-GR" sz="2400" b="1" dirty="0" err="1"/>
              <a:t>name</a:t>
            </a:r>
            <a:r>
              <a:rPr lang="el-GR" altLang="el-GR" sz="2400" b="1" dirty="0"/>
              <a:t> μιας </a:t>
            </a:r>
            <a:r>
              <a:rPr lang="el-GR" altLang="el-GR" sz="2400" dirty="0"/>
              <a:t>επιχείρησής, θα πρέπει να έρθει σε επαφή με το τμήμα Διαχείρισης Ονομάτων διαδικτύου του Ινστιτούτου Πληροφορικής του Ιδρύματος Τεχνολογίας και Έρευνας (</a:t>
            </a:r>
            <a:r>
              <a:rPr lang="el-GR" altLang="el-GR" sz="2400" b="1" dirty="0"/>
              <a:t>GR-</a:t>
            </a:r>
            <a:r>
              <a:rPr lang="el-GR" altLang="el-GR" sz="2400" b="1" dirty="0" err="1"/>
              <a:t>Hostmaste</a:t>
            </a:r>
            <a:r>
              <a:rPr lang="el-GR" altLang="el-GR" sz="2400" b="1" dirty="0"/>
              <a:t>r</a:t>
            </a:r>
            <a:r>
              <a:rPr lang="el-GR" altLang="el-GR" sz="2400" dirty="0"/>
              <a:t>), το οποίο είναι το μόνο αρμόδιο για τη διαχείριση του [.GR] domain. (</a:t>
            </a:r>
            <a:r>
              <a:rPr lang="en-US" altLang="el-GR" sz="2400" dirty="0"/>
              <a:t>https://grweb.ics.forth.gr/public/</a:t>
            </a:r>
            <a:r>
              <a:rPr lang="el-GR" altLang="el-GR" sz="2400" dirty="0"/>
              <a:t>)</a:t>
            </a:r>
          </a:p>
          <a:p>
            <a:pPr marL="457200" indent="-457200">
              <a:lnSpc>
                <a:spcPct val="80000"/>
              </a:lnSpc>
              <a:buFont typeface="Wingdings" panose="05000000000000000000" pitchFamily="2" charset="2"/>
              <a:buChar char="§"/>
            </a:pPr>
            <a:r>
              <a:rPr lang="el-GR" altLang="el-GR" sz="2400" dirty="0"/>
              <a:t>Ο GR-</a:t>
            </a:r>
            <a:r>
              <a:rPr lang="el-GR" altLang="el-GR" sz="2400" dirty="0" err="1"/>
              <a:t>Hostmaster</a:t>
            </a:r>
            <a:r>
              <a:rPr lang="el-GR" altLang="el-GR" sz="2400" dirty="0"/>
              <a:t> είναι αρμόδιος για όλες τις καταχωρίσεις στο [.GR] και στα επίσημα </a:t>
            </a:r>
            <a:r>
              <a:rPr lang="el-GR" altLang="el-GR" sz="2400" dirty="0" err="1"/>
              <a:t>sub</a:t>
            </a:r>
            <a:r>
              <a:rPr lang="el-GR" altLang="el-GR" sz="2400" dirty="0"/>
              <a:t> </a:t>
            </a:r>
            <a:r>
              <a:rPr lang="el-GR" altLang="el-GR" sz="2400" dirty="0" err="1"/>
              <a:t>domains</a:t>
            </a:r>
            <a:r>
              <a:rPr lang="el-GR" altLang="el-GR" sz="2400" dirty="0"/>
              <a:t> του [.GR] τα οποία είναι: </a:t>
            </a:r>
          </a:p>
          <a:p>
            <a:r>
              <a:rPr lang="el-GR" sz="2400" dirty="0" smtClean="0"/>
              <a:t>	</a:t>
            </a:r>
            <a:r>
              <a:rPr lang="el-GR" sz="2400" dirty="0" err="1" smtClean="0"/>
              <a:t>com.gr</a:t>
            </a:r>
            <a:r>
              <a:rPr lang="el-GR" sz="2400" dirty="0" smtClean="0"/>
              <a:t> </a:t>
            </a:r>
            <a:r>
              <a:rPr lang="el-GR" sz="2400" dirty="0"/>
              <a:t>(για όσους ασκούν εμπορική δραστηριότητα</a:t>
            </a:r>
            <a:r>
              <a:rPr lang="el-GR" sz="2400" dirty="0" smtClean="0"/>
              <a:t>),</a:t>
            </a:r>
            <a:endParaRPr lang="el-GR" sz="2400" dirty="0"/>
          </a:p>
          <a:p>
            <a:r>
              <a:rPr lang="el-GR" sz="2400" dirty="0" smtClean="0"/>
              <a:t>	</a:t>
            </a:r>
            <a:r>
              <a:rPr lang="el-GR" sz="2400" dirty="0" err="1" smtClean="0"/>
              <a:t>edu.gr</a:t>
            </a:r>
            <a:r>
              <a:rPr lang="el-GR" sz="2400" dirty="0" smtClean="0"/>
              <a:t> </a:t>
            </a:r>
            <a:r>
              <a:rPr lang="el-GR" sz="2400" dirty="0"/>
              <a:t>(για εκπαιδευτικούς οργανισμούς</a:t>
            </a:r>
            <a:r>
              <a:rPr lang="el-GR" sz="2400" dirty="0" smtClean="0"/>
              <a:t>),</a:t>
            </a:r>
            <a:endParaRPr lang="el-GR" sz="2400" dirty="0"/>
          </a:p>
          <a:p>
            <a:r>
              <a:rPr lang="el-GR" sz="2400" dirty="0" smtClean="0"/>
              <a:t>	</a:t>
            </a:r>
            <a:r>
              <a:rPr lang="el-GR" sz="2400" dirty="0" err="1" smtClean="0"/>
              <a:t>net.gr</a:t>
            </a:r>
            <a:r>
              <a:rPr lang="el-GR" sz="2400" dirty="0" smtClean="0"/>
              <a:t> </a:t>
            </a:r>
            <a:r>
              <a:rPr lang="el-GR" sz="2400" dirty="0"/>
              <a:t>(για </a:t>
            </a:r>
            <a:r>
              <a:rPr lang="el-GR" sz="2400" dirty="0" err="1"/>
              <a:t>παρόχους</a:t>
            </a:r>
            <a:r>
              <a:rPr lang="el-GR" sz="2400" dirty="0"/>
              <a:t> υπηρεσιών Διαδικτύου (Internet </a:t>
            </a:r>
            <a:r>
              <a:rPr lang="el-GR" sz="2400" dirty="0" smtClean="0"/>
              <a:t>	</a:t>
            </a:r>
            <a:r>
              <a:rPr lang="el-GR" sz="2400" dirty="0" err="1" smtClean="0"/>
              <a:t>Service</a:t>
            </a:r>
            <a:r>
              <a:rPr lang="el-GR" sz="2400" dirty="0" smtClean="0"/>
              <a:t> </a:t>
            </a:r>
            <a:r>
              <a:rPr lang="el-GR" sz="2400" dirty="0" err="1"/>
              <a:t>Providers</a:t>
            </a:r>
            <a:r>
              <a:rPr lang="el-GR" sz="2400" dirty="0"/>
              <a:t> - </a:t>
            </a:r>
            <a:r>
              <a:rPr lang="el-GR" sz="2400" dirty="0" err="1"/>
              <a:t>ISPs</a:t>
            </a:r>
            <a:r>
              <a:rPr lang="el-GR" sz="2400" dirty="0"/>
              <a:t>) και </a:t>
            </a:r>
            <a:r>
              <a:rPr lang="el-GR" sz="2400" dirty="0" err="1"/>
              <a:t>παρόχους</a:t>
            </a:r>
            <a:r>
              <a:rPr lang="el-GR" sz="2400" dirty="0"/>
              <a:t> δικτύων</a:t>
            </a:r>
            <a:r>
              <a:rPr lang="el-GR" sz="2400" dirty="0" smtClean="0"/>
              <a:t>),</a:t>
            </a:r>
            <a:endParaRPr lang="el-GR" sz="2400" dirty="0"/>
          </a:p>
          <a:p>
            <a:r>
              <a:rPr lang="el-GR" sz="2400" dirty="0" smtClean="0"/>
              <a:t>	</a:t>
            </a:r>
            <a:r>
              <a:rPr lang="el-GR" sz="2400" dirty="0" err="1" smtClean="0"/>
              <a:t>org.gr</a:t>
            </a:r>
            <a:r>
              <a:rPr lang="el-GR" sz="2400" dirty="0" smtClean="0"/>
              <a:t> </a:t>
            </a:r>
            <a:r>
              <a:rPr lang="el-GR" sz="2400" dirty="0"/>
              <a:t>(για μη κερδοσκοπικούς οργανισμούς</a:t>
            </a:r>
            <a:r>
              <a:rPr lang="el-GR" sz="2400" dirty="0" smtClean="0"/>
              <a:t>),</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43</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94717"/>
            <a:ext cx="7772400" cy="930027"/>
          </a:xfrm>
        </p:spPr>
        <p:txBody>
          <a:bodyPr/>
          <a:lstStyle/>
          <a:p>
            <a:pPr algn="ctr"/>
            <a:r>
              <a:rPr lang="en-US" altLang="el-GR" dirty="0"/>
              <a:t>Domain name</a:t>
            </a:r>
            <a:r>
              <a:rPr lang="el-GR" altLang="el-GR" dirty="0"/>
              <a:t> </a:t>
            </a:r>
            <a:r>
              <a:rPr lang="el-GR" altLang="el-GR" dirty="0" smtClean="0"/>
              <a:t>(2 </a:t>
            </a:r>
            <a:r>
              <a:rPr lang="el-GR" altLang="el-GR" dirty="0"/>
              <a:t>από </a:t>
            </a:r>
            <a:r>
              <a:rPr lang="el-GR" altLang="el-GR" dirty="0" smtClean="0"/>
              <a:t>3)</a:t>
            </a:r>
            <a:endParaRPr lang="el-GR" dirty="0"/>
          </a:p>
        </p:txBody>
      </p:sp>
      <p:sp>
        <p:nvSpPr>
          <p:cNvPr id="11" name="TextBox 4" descr=" gov.gr (αποκλειστικά για κυβερνητικούς οργανισμούς)&#10; Η καταχώρηση Ονομάτων κάτω από τα  [com.gr],[edu.gr],[net.gr],[org.gr] και [gov.gr] δεν είναι  υποχρεωτική για τους χρήστες, αλλά συνιστάται για  λόγους οργάνωσης.&#10;Αυτό μπορείτε να το κάνετε η εταιρεία, μέσω του διαδικτύου, στη διεύθυνση www.gr ή www.hostmaster.gr  ή, μπορεί να το αναλάβει  και η εταιρεία παροχής υπηρεσιών διαδικτύου, η οποία πιθανόν θα αναλάβει να σχεδιάσει και να προβάλει το δικτυακό τόπο. &#10;Η κατοχύρωση του ονόματος χώρου (domain name) κοστίζει 44 Ευρώ συν Φ.Π.Α. για τα δύο πρώτα χρόνια. &#10;"/>
          <p:cNvSpPr txBox="1">
            <a:spLocks noChangeArrowheads="1"/>
          </p:cNvSpPr>
          <p:nvPr>
            <p:custDataLst>
              <p:tags r:id="rId3"/>
            </p:custDataLst>
          </p:nvPr>
        </p:nvSpPr>
        <p:spPr bwMode="auto">
          <a:xfrm>
            <a:off x="539751" y="1628800"/>
            <a:ext cx="814705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sz="2400" dirty="0" smtClean="0"/>
              <a:t>	</a:t>
            </a:r>
            <a:r>
              <a:rPr lang="el-GR" sz="2400" dirty="0" err="1" smtClean="0"/>
              <a:t>gov.gr</a:t>
            </a:r>
            <a:r>
              <a:rPr lang="el-GR" sz="2400" dirty="0" smtClean="0"/>
              <a:t> </a:t>
            </a:r>
            <a:r>
              <a:rPr lang="el-GR" sz="2400" dirty="0"/>
              <a:t>(αποκλειστικά για κυβερνητικούς οργανισμούς)</a:t>
            </a:r>
          </a:p>
          <a:p>
            <a:r>
              <a:rPr lang="el-GR" sz="2400" dirty="0"/>
              <a:t>	Η καταχώρηση Ονομάτων κάτω από τα 	[</a:t>
            </a:r>
            <a:r>
              <a:rPr lang="el-GR" sz="2400" dirty="0" err="1"/>
              <a:t>com.gr],[edu.gr],[net.gr],[org.gr</a:t>
            </a:r>
            <a:r>
              <a:rPr lang="el-GR" sz="2400" dirty="0"/>
              <a:t>] και [</a:t>
            </a:r>
            <a:r>
              <a:rPr lang="el-GR" sz="2400" dirty="0" err="1"/>
              <a:t>gov.gr</a:t>
            </a:r>
            <a:r>
              <a:rPr lang="el-GR" sz="2400" dirty="0"/>
              <a:t>] δεν είναι 	υποχρεωτική για τους χρήστες, αλλά συνιστάται για 	λόγους οργάνωσης.</a:t>
            </a:r>
          </a:p>
          <a:p>
            <a:pPr marL="457200" indent="-457200">
              <a:lnSpc>
                <a:spcPct val="80000"/>
              </a:lnSpc>
              <a:buFont typeface="Wingdings" panose="05000000000000000000" pitchFamily="2" charset="2"/>
              <a:buChar char="§"/>
            </a:pPr>
            <a:r>
              <a:rPr lang="el-GR" altLang="el-GR" sz="2400" dirty="0"/>
              <a:t>Αυτό μπορείτε να το κάνετε η εταιρεία, μέσω του διαδικτύου, στη διεύθυνση </a:t>
            </a:r>
            <a:r>
              <a:rPr lang="el-GR" altLang="el-GR" sz="2400" b="1" dirty="0" err="1"/>
              <a:t>www.gr</a:t>
            </a:r>
            <a:r>
              <a:rPr lang="el-GR" altLang="el-GR" sz="2400" b="1" dirty="0"/>
              <a:t> </a:t>
            </a:r>
            <a:r>
              <a:rPr lang="el-GR" altLang="el-GR" sz="2400" dirty="0"/>
              <a:t>ή </a:t>
            </a:r>
            <a:r>
              <a:rPr lang="el-GR" altLang="el-GR" sz="2400" b="1" dirty="0" err="1"/>
              <a:t>www.hostmaster.gr</a:t>
            </a:r>
            <a:r>
              <a:rPr lang="el-GR" altLang="el-GR" sz="2400" b="1" dirty="0"/>
              <a:t>  </a:t>
            </a:r>
            <a:r>
              <a:rPr lang="el-GR" altLang="el-GR" sz="2400" dirty="0"/>
              <a:t>ή, μπορεί να το αναλάβει  και η εταιρεία παροχής υπηρεσιών διαδικτύου, η οποία πιθανόν θα αναλάβει να σχεδιάσει και να προβάλει το δικτυακό τόπο. </a:t>
            </a:r>
          </a:p>
          <a:p>
            <a:pPr marL="457200" indent="-457200">
              <a:lnSpc>
                <a:spcPct val="80000"/>
              </a:lnSpc>
              <a:buFont typeface="Wingdings" panose="05000000000000000000" pitchFamily="2" charset="2"/>
              <a:buChar char="§"/>
            </a:pPr>
            <a:r>
              <a:rPr lang="el-GR" altLang="el-GR" sz="2400" dirty="0"/>
              <a:t>Η κατοχύρωση του ονόματος χώρου (</a:t>
            </a:r>
            <a:r>
              <a:rPr lang="el-GR" altLang="el-GR" sz="2400" dirty="0" err="1"/>
              <a:t>domain</a:t>
            </a:r>
            <a:r>
              <a:rPr lang="el-GR" altLang="el-GR" sz="2400" dirty="0"/>
              <a:t> </a:t>
            </a:r>
            <a:r>
              <a:rPr lang="el-GR" altLang="el-GR" sz="2400" dirty="0" err="1"/>
              <a:t>name</a:t>
            </a:r>
            <a:r>
              <a:rPr lang="el-GR" altLang="el-GR" sz="2400" dirty="0"/>
              <a:t>) κοστίζει 44 Ευρώ συν Φ.Π.Α. για τα δύο πρώτα </a:t>
            </a:r>
            <a:r>
              <a:rPr lang="el-GR" altLang="el-GR" sz="2400" dirty="0" smtClean="0"/>
              <a:t>χρόνια.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44</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22709"/>
            <a:ext cx="7772400" cy="858019"/>
          </a:xfrm>
        </p:spPr>
        <p:txBody>
          <a:bodyPr/>
          <a:lstStyle/>
          <a:p>
            <a:pPr algn="ctr"/>
            <a:r>
              <a:rPr lang="en-US" altLang="el-GR" dirty="0"/>
              <a:t>Domain name</a:t>
            </a:r>
            <a:r>
              <a:rPr lang="el-GR" altLang="el-GR" dirty="0"/>
              <a:t> </a:t>
            </a:r>
            <a:r>
              <a:rPr lang="el-GR" altLang="el-GR" dirty="0" smtClean="0"/>
              <a:t>(3 </a:t>
            </a:r>
            <a:r>
              <a:rPr lang="el-GR" altLang="el-GR" dirty="0"/>
              <a:t>από 3)</a:t>
            </a:r>
            <a:endParaRPr lang="el-GR" dirty="0"/>
          </a:p>
        </p:txBody>
      </p:sp>
      <p:sp>
        <p:nvSpPr>
          <p:cNvPr id="11" name="TextBox 4"/>
          <p:cNvSpPr txBox="1">
            <a:spLocks noChangeArrowheads="1"/>
          </p:cNvSpPr>
          <p:nvPr>
            <p:custDataLst>
              <p:tags r:id="rId3"/>
            </p:custDataLst>
          </p:nvPr>
        </p:nvSpPr>
        <p:spPr bwMode="auto">
          <a:xfrm>
            <a:off x="539751" y="1484784"/>
            <a:ext cx="8147050" cy="408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Είναι σημαντικό να επιλέξετε προσεκτικά το </a:t>
            </a:r>
            <a:r>
              <a:rPr lang="en-US" altLang="el-GR" sz="2400" dirty="0" smtClean="0"/>
              <a:t>domain name </a:t>
            </a:r>
            <a:r>
              <a:rPr lang="el-GR" altLang="el-GR" sz="2400" dirty="0" smtClean="0"/>
              <a:t>μιας </a:t>
            </a:r>
            <a:r>
              <a:rPr lang="el-GR" altLang="el-GR" sz="2400" dirty="0"/>
              <a:t>επιχείρησής. </a:t>
            </a:r>
            <a:endParaRPr lang="el-GR" altLang="el-GR" sz="2400" dirty="0" smtClean="0"/>
          </a:p>
          <a:p>
            <a:pPr marL="342900" indent="-342900">
              <a:lnSpc>
                <a:spcPct val="90000"/>
              </a:lnSpc>
              <a:buFont typeface="Wingdings" panose="05000000000000000000" pitchFamily="2" charset="2"/>
              <a:buChar char="§"/>
            </a:pPr>
            <a:endParaRPr lang="el-GR" altLang="el-GR" sz="2400" dirty="0"/>
          </a:p>
          <a:p>
            <a:pPr marL="342900" indent="-342900">
              <a:lnSpc>
                <a:spcPct val="90000"/>
              </a:lnSpc>
              <a:buFont typeface="Wingdings" panose="05000000000000000000" pitchFamily="2" charset="2"/>
              <a:buChar char="§"/>
            </a:pPr>
            <a:r>
              <a:rPr lang="el-GR" altLang="el-GR" sz="2400" dirty="0"/>
              <a:t>Το καλύτερο είναι να χρησιμοποιηθεί το υπάρχον επιχειρησιακό όνομα. </a:t>
            </a:r>
            <a:endParaRPr lang="el-GR" altLang="el-GR" sz="2400" dirty="0" smtClean="0"/>
          </a:p>
          <a:p>
            <a:pPr marL="342900" indent="-342900">
              <a:lnSpc>
                <a:spcPct val="90000"/>
              </a:lnSpc>
              <a:buFont typeface="Wingdings" panose="05000000000000000000" pitchFamily="2" charset="2"/>
              <a:buChar char="§"/>
            </a:pPr>
            <a:endParaRPr lang="el-GR" altLang="el-GR" sz="2400" dirty="0"/>
          </a:p>
          <a:p>
            <a:pPr marL="342900" indent="-342900">
              <a:lnSpc>
                <a:spcPct val="90000"/>
              </a:lnSpc>
              <a:buFont typeface="Wingdings" panose="05000000000000000000" pitchFamily="2" charset="2"/>
              <a:buChar char="§"/>
            </a:pPr>
            <a:r>
              <a:rPr lang="el-GR" altLang="el-GR" sz="2400" dirty="0"/>
              <a:t>Σε περιπτώσεις, όμως, που το όνομα αυτό δεν είναι αντιπροσωπευτικό των υπηρεσιών ή των προϊόντων της επιχείρησής, τότε θα πρέπει να επιλεγεί κάποιο άλλο που να είναι περιγραφικό, μοναδικό, σύντομο, και </a:t>
            </a:r>
            <a:r>
              <a:rPr lang="el-GR" altLang="el-GR" sz="2400" dirty="0" smtClean="0"/>
              <a:t>ευκολομνημόνευτο. </a:t>
            </a:r>
            <a:r>
              <a:rPr lang="el-GR" altLang="el-GR" sz="2400" dirty="0"/>
              <a:t>	</a:t>
            </a:r>
          </a:p>
          <a:p>
            <a:pPr marL="342900" indent="-342900">
              <a:lnSpc>
                <a:spcPct val="90000"/>
              </a:lnSpc>
              <a:buFont typeface="Wingdings" panose="05000000000000000000" pitchFamily="2" charset="2"/>
              <a:buChar char="§"/>
            </a:pP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45</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650107"/>
          </a:xfrm>
        </p:spPr>
        <p:txBody>
          <a:bodyPr>
            <a:normAutofit fontScale="90000"/>
          </a:bodyPr>
          <a:lstStyle/>
          <a:p>
            <a:pPr algn="ctr"/>
            <a:r>
              <a:rPr lang="el-GR" altLang="el-GR" dirty="0"/>
              <a:t>Ποιες είναι οι εναλλακτικές λύσεις για τη δημιουργία ενός δικτυακού τόπου </a:t>
            </a:r>
            <a:r>
              <a:rPr lang="el-GR" altLang="el-GR" dirty="0" smtClean="0"/>
              <a:t/>
            </a:r>
            <a:br>
              <a:rPr lang="el-GR" altLang="el-GR" dirty="0" smtClean="0"/>
            </a:br>
            <a:r>
              <a:rPr lang="el-GR" altLang="el-GR" dirty="0" smtClean="0"/>
              <a:t>(1 από 2)</a:t>
            </a:r>
            <a:endParaRPr lang="el-GR" dirty="0"/>
          </a:p>
        </p:txBody>
      </p:sp>
      <p:sp>
        <p:nvSpPr>
          <p:cNvPr id="11" name="TextBox 4" descr="Τι θα χρειαστείτε σε περίπτωση που αποφασίσετε να έχετε τον πλήρη έλεγχο του δικτυακού σας τόπου; &#10;Σε αυτήν την περίπτωση, θα χρειαστείτε έναν υπολογιστή και το κατάλληλο λογισμικό. Πιο συγκεκριμένα, θα χρειαστείτε ένα πρόγραμμα δημιουργίας ιστοσελίδων (Web Page Editor), ένα πρόγραμμα μεταφοράς αρχείων FTP (File Transfer Protocol) για το ανέβασμα των ιστοσελίδων σας στον κεντρικό υπολογιστή (web server) της εταιρείας παροχής υπηρεσιών διαδικτύου που σας παρέχει φιλοξενία και ένα πρόγραμμα επεξεργασίας γραφικών. &#10;Μπορείτε να προμηθευτείτε όλα τα προγράμματα από το διαδίκτυο εντελώς δωρεάν. Στην περίπτωση αυτή, το κόστος είναι ελάχιστο έως μηδενικό. Επειδή, όμως, δεν διαθέτουμε όλοι ειδικές γνώσεις, αυτή τη δουλειά αναλαμβάνουν συνήθως οι εταιρείες που έχουν ως αντικείμενο εργασιών τους την προσφορά υπηρεσιών στο διαδίκτυο. &#10;"/>
          <p:cNvSpPr txBox="1">
            <a:spLocks noChangeArrowheads="1"/>
          </p:cNvSpPr>
          <p:nvPr>
            <p:custDataLst>
              <p:tags r:id="rId2"/>
            </p:custDataLst>
          </p:nvPr>
        </p:nvSpPr>
        <p:spPr bwMode="auto">
          <a:xfrm>
            <a:off x="539751" y="1705563"/>
            <a:ext cx="8147050"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80000"/>
              </a:lnSpc>
            </a:pPr>
            <a:r>
              <a:rPr lang="el-GR" altLang="el-GR" sz="2400" dirty="0" smtClean="0"/>
              <a:t>Τι </a:t>
            </a:r>
            <a:r>
              <a:rPr lang="el-GR" altLang="el-GR" sz="2400" dirty="0"/>
              <a:t>θα χρειαστείτε σε περίπτωση που αποφασίσετε να έχετε τον πλήρη έλεγχο του δικτυακού σας τόπου; </a:t>
            </a:r>
          </a:p>
          <a:p>
            <a:pPr marL="342900" indent="-342900">
              <a:lnSpc>
                <a:spcPct val="80000"/>
              </a:lnSpc>
              <a:buFont typeface="Wingdings" panose="05000000000000000000" pitchFamily="2" charset="2"/>
              <a:buChar char="§"/>
            </a:pPr>
            <a:r>
              <a:rPr lang="el-GR" altLang="el-GR" sz="2400" dirty="0"/>
              <a:t>Σε αυτήν την περίπτωση, θα χρειαστείτε έναν υπολογιστή και το κατάλληλο λογισμικό. Πιο συγκεκριμένα, θα χρειαστείτε ένα πρόγραμμα δημιουργίας ιστοσελίδων (Web </a:t>
            </a:r>
            <a:r>
              <a:rPr lang="el-GR" altLang="el-GR" sz="2400" dirty="0" err="1"/>
              <a:t>Page</a:t>
            </a:r>
            <a:r>
              <a:rPr lang="el-GR" altLang="el-GR" sz="2400" dirty="0"/>
              <a:t> </a:t>
            </a:r>
            <a:r>
              <a:rPr lang="el-GR" altLang="el-GR" sz="2400" dirty="0" err="1"/>
              <a:t>Editor</a:t>
            </a:r>
            <a:r>
              <a:rPr lang="el-GR" altLang="el-GR" sz="2400" dirty="0"/>
              <a:t>), ένα πρόγραμμα μεταφοράς αρχείων FTP (</a:t>
            </a:r>
            <a:r>
              <a:rPr lang="el-GR" altLang="el-GR" sz="2400" dirty="0" err="1"/>
              <a:t>File</a:t>
            </a:r>
            <a:r>
              <a:rPr lang="el-GR" altLang="el-GR" sz="2400" dirty="0"/>
              <a:t> </a:t>
            </a:r>
            <a:r>
              <a:rPr lang="el-GR" altLang="el-GR" sz="2400" dirty="0" err="1"/>
              <a:t>Transfer</a:t>
            </a:r>
            <a:r>
              <a:rPr lang="el-GR" altLang="el-GR" sz="2400" dirty="0"/>
              <a:t> </a:t>
            </a:r>
            <a:r>
              <a:rPr lang="el-GR" altLang="el-GR" sz="2400" dirty="0" err="1"/>
              <a:t>Protocol</a:t>
            </a:r>
            <a:r>
              <a:rPr lang="el-GR" altLang="el-GR" sz="2400" dirty="0"/>
              <a:t>) για το ανέβασμα των ιστοσελίδων σας στον κεντρικό υπολογιστή (</a:t>
            </a:r>
            <a:r>
              <a:rPr lang="el-GR" altLang="el-GR" sz="2400" dirty="0" err="1"/>
              <a:t>web</a:t>
            </a:r>
            <a:r>
              <a:rPr lang="el-GR" altLang="el-GR" sz="2400" dirty="0"/>
              <a:t> </a:t>
            </a:r>
            <a:r>
              <a:rPr lang="el-GR" altLang="el-GR" sz="2400" dirty="0" err="1"/>
              <a:t>server</a:t>
            </a:r>
            <a:r>
              <a:rPr lang="el-GR" altLang="el-GR" sz="2400" dirty="0"/>
              <a:t>) της εταιρείας παροχής υπηρεσιών διαδικτύου που σας παρέχει φιλοξενία και ένα πρόγραμμα επεξεργασίας γραφικών. </a:t>
            </a:r>
          </a:p>
          <a:p>
            <a:pPr marL="342900" indent="-342900">
              <a:lnSpc>
                <a:spcPct val="80000"/>
              </a:lnSpc>
              <a:buFont typeface="Wingdings" panose="05000000000000000000" pitchFamily="2" charset="2"/>
              <a:buChar char="§"/>
            </a:pPr>
            <a:r>
              <a:rPr lang="el-GR" altLang="el-GR" sz="2400" dirty="0"/>
              <a:t>Μπορείτε να προμηθευτείτε όλα τα προγράμματα από το διαδίκτυο εντελώς δωρεάν. Στην περίπτωση αυτή, το κόστος είναι ελάχιστο έως μηδενικό. Επειδή, όμως, δεν διαθέτουμε όλοι ειδικές γνώσεις, αυτή τη δουλειά αναλαμβάνουν συνήθως οι εταιρείες που έχουν ως αντικείμενο εργασιών τους την προσφορά υπηρεσιών στο διαδίκτυο. </a:t>
            </a:r>
            <a:endParaRPr 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46</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650107"/>
          </a:xfrm>
        </p:spPr>
        <p:txBody>
          <a:bodyPr>
            <a:normAutofit fontScale="90000"/>
          </a:bodyPr>
          <a:lstStyle/>
          <a:p>
            <a:pPr algn="ctr"/>
            <a:r>
              <a:rPr lang="el-GR" altLang="el-GR" dirty="0"/>
              <a:t>Ποιες είναι οι εναλλακτικές λύσεις για τη δημιουργία ενός δικτυακού τόπου </a:t>
            </a:r>
            <a:br>
              <a:rPr lang="el-GR" altLang="el-GR" dirty="0"/>
            </a:br>
            <a:r>
              <a:rPr lang="el-GR" altLang="el-GR" dirty="0" smtClean="0"/>
              <a:t>(2 </a:t>
            </a:r>
            <a:r>
              <a:rPr lang="el-GR" altLang="el-GR" dirty="0"/>
              <a:t>από 2)</a:t>
            </a:r>
            <a:endParaRPr lang="el-GR" dirty="0"/>
          </a:p>
        </p:txBody>
      </p:sp>
      <p:sp>
        <p:nvSpPr>
          <p:cNvPr id="11" name="TextBox 4"/>
          <p:cNvSpPr txBox="1">
            <a:spLocks noChangeArrowheads="1"/>
          </p:cNvSpPr>
          <p:nvPr>
            <p:custDataLst>
              <p:tags r:id="rId2"/>
            </p:custDataLst>
          </p:nvPr>
        </p:nvSpPr>
        <p:spPr bwMode="auto">
          <a:xfrm>
            <a:off x="539751" y="1772816"/>
            <a:ext cx="81470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l-GR" altLang="el-GR" sz="2400" dirty="0"/>
              <a:t>Τι θα χρειαστείτε σε περίπτωση που αποφασίσετε να αναθέσετε σε κάποια εταιρεία τη δημιουργία του δικτυακού σας τόπου; </a:t>
            </a:r>
          </a:p>
          <a:p>
            <a:pPr marL="342900" indent="-342900">
              <a:lnSpc>
                <a:spcPct val="90000"/>
              </a:lnSpc>
              <a:buFont typeface="Wingdings" panose="05000000000000000000" pitchFamily="2" charset="2"/>
              <a:buChar char="§"/>
            </a:pPr>
            <a:r>
              <a:rPr lang="el-GR" altLang="el-GR" sz="2400" dirty="0"/>
              <a:t>Σε αυτή την περίπτωση, δεν θα χρειαστείτε επιπλέον εξοπλισμό από αυτόν που ήδη διαθέτετε. Οι εταιρείες που προσφέρουν υπηρεσίες δημιουργίας δικτυακών τόπων διαθέτουν το απαραίτητο υλικό και λογισμικό. Εσείς προμηθεύετε την εταιρεία με το κατάλληλο υλικό (φυλλάδια, κείμενα, φωτογραφίες) και οδηγίες και η εταιρεία αναλαμβάνει τη δημιουργία των ιστοσελίδων του δικτυακού σας τόπου. Το κόστος κυμαίνεται ανάλογα με τις υπηρεσίες που θα θέλετε να ενσωματώσετε στο δικτυακό σας τόπο και ανάλογα με τον αριθμό των σελίδων που θα περιέχει ο δικτυακός σας τόπος.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47</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noAutofit/>
          </a:bodyPr>
          <a:lstStyle/>
          <a:p>
            <a:pPr algn="ctr"/>
            <a:r>
              <a:rPr lang="el-GR" altLang="el-GR" dirty="0" smtClean="0"/>
              <a:t>Πού </a:t>
            </a:r>
            <a:r>
              <a:rPr lang="el-GR" altLang="el-GR" dirty="0"/>
              <a:t>θα φιλοξενήσετε το δικτυακό σας τόπο </a:t>
            </a:r>
            <a:r>
              <a:rPr lang="el-GR" altLang="el-GR" dirty="0" smtClean="0"/>
              <a:t>(1 από 2)</a:t>
            </a:r>
            <a:endParaRPr lang="el-GR" dirty="0"/>
          </a:p>
        </p:txBody>
      </p:sp>
      <p:sp>
        <p:nvSpPr>
          <p:cNvPr id="11" name="TextBox 4"/>
          <p:cNvSpPr txBox="1">
            <a:spLocks noChangeArrowheads="1"/>
          </p:cNvSpPr>
          <p:nvPr>
            <p:custDataLst>
              <p:tags r:id="rId2"/>
            </p:custDataLst>
          </p:nvPr>
        </p:nvSpPr>
        <p:spPr bwMode="auto">
          <a:xfrm>
            <a:off x="539751" y="2060848"/>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l-GR" altLang="el-GR" sz="2400" dirty="0"/>
              <a:t>Το επόμενο στοιχείο που θα σας απασχολήσει είναι η στέγαση του δικτυακού σας τόπου. </a:t>
            </a:r>
          </a:p>
          <a:p>
            <a:pPr marL="342900" indent="-342900">
              <a:lnSpc>
                <a:spcPct val="90000"/>
              </a:lnSpc>
              <a:buFont typeface="Wingdings" panose="05000000000000000000" pitchFamily="2" charset="2"/>
              <a:buChar char="§"/>
            </a:pPr>
            <a:r>
              <a:rPr lang="el-GR" altLang="el-GR" sz="2400" dirty="0"/>
              <a:t>Για να μπορεί ο δικτυακός σας τόπος να είναι προσβάσιμος μέσω του διαδικτύου θα πρέπει να στεγαστεί σε ένα </a:t>
            </a:r>
            <a:r>
              <a:rPr lang="en-US" altLang="el-GR" sz="2400" dirty="0" smtClean="0"/>
              <a:t>web server</a:t>
            </a:r>
            <a:r>
              <a:rPr lang="el-GR" altLang="el-GR" sz="2400" dirty="0" smtClean="0"/>
              <a:t>. </a:t>
            </a:r>
          </a:p>
          <a:p>
            <a:pPr marL="342900" indent="-342900">
              <a:lnSpc>
                <a:spcPct val="90000"/>
              </a:lnSpc>
              <a:buFont typeface="Wingdings" panose="05000000000000000000" pitchFamily="2" charset="2"/>
              <a:buChar char="§"/>
            </a:pPr>
            <a:endParaRPr lang="el-GR" altLang="el-GR" sz="2400" dirty="0"/>
          </a:p>
          <a:p>
            <a:pPr marL="342900" indent="-342900">
              <a:lnSpc>
                <a:spcPct val="90000"/>
              </a:lnSpc>
              <a:buFont typeface="Wingdings" panose="05000000000000000000" pitchFamily="2" charset="2"/>
              <a:buChar char="§"/>
            </a:pPr>
            <a:r>
              <a:rPr lang="el-GR" altLang="el-GR" sz="2400" dirty="0"/>
              <a:t>Ο </a:t>
            </a:r>
            <a:r>
              <a:rPr lang="en-US" altLang="el-GR" sz="2400" dirty="0" smtClean="0"/>
              <a:t>web server </a:t>
            </a:r>
            <a:r>
              <a:rPr lang="el-GR" altLang="el-GR" sz="2400" dirty="0" smtClean="0"/>
              <a:t>είναι </a:t>
            </a:r>
            <a:r>
              <a:rPr lang="el-GR" altLang="el-GR" sz="2400" dirty="0"/>
              <a:t>ένα ισχυρός υπολογιστής που είναι μόνιμα συνδεδεμένος στο διαδίκτυο και διαθέτει κατάλληλο λογισμικό, ικανό να παρουσιάζει τις σελίδες του δικτυακού σας τόπου στους επισκέπτες.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48</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lstStyle/>
          <a:p>
            <a:pPr algn="ctr"/>
            <a:r>
              <a:rPr lang="el-GR" altLang="el-GR" dirty="0"/>
              <a:t>Πού θα φιλοξενήσετε το δικτυακό σας τόπο </a:t>
            </a:r>
            <a:r>
              <a:rPr lang="el-GR" altLang="el-GR" dirty="0" smtClean="0"/>
              <a:t>(2 </a:t>
            </a:r>
            <a:r>
              <a:rPr lang="el-GR" altLang="el-GR" dirty="0"/>
              <a:t>από 2)</a:t>
            </a:r>
            <a:endParaRPr lang="el-GR" dirty="0"/>
          </a:p>
        </p:txBody>
      </p:sp>
      <p:sp>
        <p:nvSpPr>
          <p:cNvPr id="11" name="TextBox 4" descr="Υπάρχουν πολλά πλεονεκτήματα στο να επιλέξετε τη φιλοξενία του δικτυακού σας τόπου σε κάποιο παροχέα υπηρεσιών διαδικτύου (ISP), αλλά είναι σημαντικό να διαλέξετε τον πιο κατάλληλο για εσάς. Υπάρχουν πολλοί παράγοντες που πρέπει να συνεκτιμηθούν. Το κόστος είναι πρωτεύον ζήτημα, αλλά δεν είναι αυτό που θα πρέπει να καθορίσει την επιλογή σας. Άλλοι παράγοντες που θα πρέπει να λάβετε υπόψη σας είναι: &#10;Η ταχύτητα με την οποία θα εμφανίζονται οι σελίδες σας στους επισκέπτες, &#10;Η υλικοτεχνική υποδομή (λογισμικό - εξοπλισμός), &#10;Η ευκολία πρόσβασης και ανανέωσης του περιεχομένου του δικτυακού σας τόπου, &#10;Η παροχή βοηθητικών υπηρεσιών / εργαλείων (παραδείγματος χάριν στατιστικά επισκεπτών), &#10;Η ασφάλεια, &#10;Η εμπειρία, &#10;Το τεχνικό προσωπικό. &#10;"/>
          <p:cNvSpPr txBox="1">
            <a:spLocks noChangeArrowheads="1"/>
          </p:cNvSpPr>
          <p:nvPr>
            <p:custDataLst>
              <p:tags r:id="rId2"/>
            </p:custDataLst>
          </p:nvPr>
        </p:nvSpPr>
        <p:spPr bwMode="auto">
          <a:xfrm>
            <a:off x="539751" y="1268760"/>
            <a:ext cx="8147050" cy="5418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Υπάρχουν πολλά πλεονεκτήματα στο να επιλέξετε τη φιλοξενία του δικτυακού σας τόπου σε κάποιο </a:t>
            </a:r>
            <a:r>
              <a:rPr lang="el-GR" altLang="el-GR" sz="2400" dirty="0" err="1"/>
              <a:t>παροχέα</a:t>
            </a:r>
            <a:r>
              <a:rPr lang="el-GR" altLang="el-GR" sz="2400" dirty="0"/>
              <a:t> υπηρεσιών διαδικτύου (ISP), αλλά είναι σημαντικό να διαλέξετε τον πιο κατάλληλο για εσάς. Υπάρχουν πολλοί παράγοντες που πρέπει να συνεκτιμηθούν. Το κόστος είναι πρωτεύον ζήτημα, αλλά δεν είναι αυτό που θα πρέπει να καθορίσει την επιλογή σας. Άλλοι παράγοντες που θα πρέπει να λάβετε υπόψη σας είναι: </a:t>
            </a:r>
          </a:p>
          <a:p>
            <a:pPr marL="800100" lvl="1" indent="-342900">
              <a:lnSpc>
                <a:spcPct val="80000"/>
              </a:lnSpc>
              <a:buFont typeface="Arial" panose="020B0604020202020204" pitchFamily="34" charset="0"/>
              <a:buChar char="•"/>
            </a:pPr>
            <a:r>
              <a:rPr lang="el-GR" altLang="el-GR" sz="2400" dirty="0"/>
              <a:t>Η ταχύτητα με την οποία θα εμφανίζονται οι σελίδες σας στους </a:t>
            </a:r>
            <a:r>
              <a:rPr lang="el-GR" altLang="el-GR" sz="2400" dirty="0" smtClean="0"/>
              <a:t>επισκέπτες, </a:t>
            </a:r>
            <a:endParaRPr lang="el-GR" altLang="el-GR" sz="2400" dirty="0"/>
          </a:p>
          <a:p>
            <a:pPr marL="800100" lvl="1" indent="-342900">
              <a:lnSpc>
                <a:spcPct val="80000"/>
              </a:lnSpc>
              <a:buFont typeface="Arial" panose="020B0604020202020204" pitchFamily="34" charset="0"/>
              <a:buChar char="•"/>
            </a:pPr>
            <a:r>
              <a:rPr lang="el-GR" altLang="el-GR" sz="2400" dirty="0"/>
              <a:t>Η υλικοτεχνική υποδομή (λογισμικό - εξοπλισμός</a:t>
            </a:r>
            <a:r>
              <a:rPr lang="el-GR" altLang="el-GR" sz="2400" dirty="0" smtClean="0"/>
              <a:t>), </a:t>
            </a:r>
            <a:endParaRPr lang="el-GR" altLang="el-GR" sz="2400" dirty="0"/>
          </a:p>
          <a:p>
            <a:pPr marL="800100" lvl="1" indent="-342900">
              <a:lnSpc>
                <a:spcPct val="80000"/>
              </a:lnSpc>
              <a:buFont typeface="Arial" panose="020B0604020202020204" pitchFamily="34" charset="0"/>
              <a:buChar char="•"/>
            </a:pPr>
            <a:r>
              <a:rPr lang="el-GR" altLang="el-GR" sz="2400" dirty="0"/>
              <a:t>Η ευκολία πρόσβασης και ανανέωσης του περιεχομένου του δικτυακού σας </a:t>
            </a:r>
            <a:r>
              <a:rPr lang="el-GR" altLang="el-GR" sz="2400" dirty="0" smtClean="0"/>
              <a:t>τόπου, </a:t>
            </a:r>
            <a:endParaRPr lang="el-GR" altLang="el-GR" sz="2400" dirty="0"/>
          </a:p>
          <a:p>
            <a:pPr marL="800100" lvl="1" indent="-342900">
              <a:lnSpc>
                <a:spcPct val="80000"/>
              </a:lnSpc>
              <a:buFont typeface="Arial" panose="020B0604020202020204" pitchFamily="34" charset="0"/>
              <a:buChar char="•"/>
            </a:pPr>
            <a:r>
              <a:rPr lang="el-GR" altLang="el-GR" sz="2400" dirty="0"/>
              <a:t>Η παροχή βοηθητικών υπηρεσιών / εργαλείων (π.χ. στατιστικά επισκεπτών</a:t>
            </a:r>
            <a:r>
              <a:rPr lang="el-GR" altLang="el-GR" sz="2400" dirty="0" smtClean="0"/>
              <a:t>), </a:t>
            </a:r>
            <a:endParaRPr lang="el-GR" altLang="el-GR" sz="2400" dirty="0"/>
          </a:p>
          <a:p>
            <a:pPr marL="800100" lvl="1" indent="-342900">
              <a:lnSpc>
                <a:spcPct val="80000"/>
              </a:lnSpc>
              <a:buFont typeface="Arial" panose="020B0604020202020204" pitchFamily="34" charset="0"/>
              <a:buChar char="•"/>
            </a:pPr>
            <a:r>
              <a:rPr lang="el-GR" altLang="el-GR" sz="2400" dirty="0"/>
              <a:t>Η </a:t>
            </a:r>
            <a:r>
              <a:rPr lang="el-GR" altLang="el-GR" sz="2400" dirty="0" smtClean="0"/>
              <a:t>ασφάλεια, </a:t>
            </a:r>
            <a:endParaRPr lang="el-GR" altLang="el-GR" sz="2400" dirty="0"/>
          </a:p>
          <a:p>
            <a:pPr marL="800100" lvl="1" indent="-342900">
              <a:lnSpc>
                <a:spcPct val="80000"/>
              </a:lnSpc>
              <a:buFont typeface="Arial" panose="020B0604020202020204" pitchFamily="34" charset="0"/>
              <a:buChar char="•"/>
            </a:pPr>
            <a:r>
              <a:rPr lang="el-GR" altLang="el-GR" sz="2400" dirty="0"/>
              <a:t>Η </a:t>
            </a:r>
            <a:r>
              <a:rPr lang="el-GR" altLang="el-GR" sz="2400" dirty="0" smtClean="0"/>
              <a:t>εμπειρία, </a:t>
            </a:r>
            <a:endParaRPr lang="el-GR" altLang="el-GR" sz="2400" dirty="0"/>
          </a:p>
          <a:p>
            <a:pPr marL="800100" lvl="1" indent="-342900">
              <a:lnSpc>
                <a:spcPct val="80000"/>
              </a:lnSpc>
              <a:buFont typeface="Arial" panose="020B0604020202020204" pitchFamily="34" charset="0"/>
              <a:buChar char="•"/>
            </a:pPr>
            <a:r>
              <a:rPr lang="el-GR" altLang="el-GR" sz="2400" dirty="0"/>
              <a:t>Το τεχνικό </a:t>
            </a:r>
            <a:r>
              <a:rPr lang="el-GR" altLang="el-GR" sz="2400" dirty="0" smtClean="0"/>
              <a:t>προσωπικό.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49</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268760"/>
            <a:ext cx="8280920" cy="5112568"/>
          </a:xfrm>
        </p:spPr>
        <p:txBody>
          <a:bodyPr>
            <a:noAutofit/>
          </a:bodyPr>
          <a:lstStyle/>
          <a:p>
            <a:r>
              <a:rPr lang="el-GR" sz="2400" dirty="0" smtClean="0">
                <a:hlinkClick r:id="rId4" action="ppaction://hlinksldjump"/>
              </a:rPr>
              <a:t>Τα πλεονεκτήματα ενός δικτυακού τόπου,</a:t>
            </a:r>
            <a:endParaRPr lang="el-GR" sz="2400" dirty="0" smtClean="0"/>
          </a:p>
          <a:p>
            <a:r>
              <a:rPr lang="el-GR" sz="2400" dirty="0" smtClean="0">
                <a:hlinkClick r:id="rId5" action="ppaction://hlinksldjump"/>
              </a:rPr>
              <a:t>Τα πρότυπα χρήσης ενός δικτυακού τόπου,</a:t>
            </a:r>
            <a:endParaRPr lang="el-GR" sz="2400" dirty="0" smtClean="0"/>
          </a:p>
          <a:p>
            <a:r>
              <a:rPr lang="el-GR" sz="2400" dirty="0" smtClean="0">
                <a:hlinkClick r:id="rId6" action="ppaction://hlinksldjump"/>
              </a:rPr>
              <a:t>Διαφήμιση – Μάρκετινγκ,</a:t>
            </a:r>
            <a:endParaRPr lang="el-GR" sz="2400" dirty="0" smtClean="0"/>
          </a:p>
          <a:p>
            <a:r>
              <a:rPr lang="el-GR" sz="2400" dirty="0" smtClean="0">
                <a:hlinkClick r:id="rId7" action="ppaction://hlinksldjump"/>
              </a:rPr>
              <a:t>Διαφημίσεις σε άλλους ιστότοπους,</a:t>
            </a:r>
            <a:endParaRPr lang="el-GR" sz="2400" dirty="0" smtClean="0"/>
          </a:p>
          <a:p>
            <a:r>
              <a:rPr lang="el-GR" sz="2400" dirty="0" smtClean="0">
                <a:hlinkClick r:id="rId8" action="ppaction://hlinksldjump"/>
              </a:rPr>
              <a:t>Ηλεκτρονικό εμπόριο και </a:t>
            </a:r>
            <a:r>
              <a:rPr lang="en-US" sz="2400" dirty="0" smtClean="0">
                <a:hlinkClick r:id="rId8" action="ppaction://hlinksldjump"/>
              </a:rPr>
              <a:t>on-line</a:t>
            </a:r>
            <a:r>
              <a:rPr lang="el-GR" sz="2400" dirty="0" smtClean="0">
                <a:hlinkClick r:id="rId8" action="ppaction://hlinksldjump"/>
              </a:rPr>
              <a:t> υπηρεσίες,</a:t>
            </a:r>
            <a:endParaRPr lang="el-GR" sz="2400" dirty="0" smtClean="0"/>
          </a:p>
          <a:p>
            <a:r>
              <a:rPr lang="el-GR" sz="2400" dirty="0" smtClean="0">
                <a:hlinkClick r:id="rId9" action="ppaction://hlinksldjump"/>
              </a:rPr>
              <a:t>Σχεδιασμός του δικτυακού τόπου,</a:t>
            </a:r>
            <a:endParaRPr lang="el-GR" sz="2400" dirty="0" smtClean="0"/>
          </a:p>
          <a:p>
            <a:r>
              <a:rPr lang="el-GR" sz="2400" dirty="0" smtClean="0">
                <a:hlinkClick r:id="rId10" action="ppaction://hlinksldjump"/>
              </a:rPr>
              <a:t>Τεχνικές προώθησης σε μηχανές αναζήτησης,</a:t>
            </a:r>
            <a:endParaRPr lang="el-GR" sz="2400" dirty="0" smtClean="0"/>
          </a:p>
          <a:p>
            <a:r>
              <a:rPr lang="el-GR" sz="2400" dirty="0" smtClean="0">
                <a:hlinkClick r:id="rId11" action="ppaction://hlinksldjump"/>
              </a:rPr>
              <a:t>Πώς να δημιουργήσετε το δικό σας δικτυακό τόπο,</a:t>
            </a:r>
            <a:endParaRPr lang="el-GR" sz="2400" dirty="0" smtClean="0"/>
          </a:p>
          <a:p>
            <a:r>
              <a:rPr lang="el-GR" sz="2400" dirty="0" smtClean="0">
                <a:hlinkClick r:id="rId12" action="ppaction://hlinksldjump"/>
              </a:rPr>
              <a:t>Νομικό πλαίσιο που καλύπτει τις ηλεκτρονικές συναλλαγές στην Ελλάδα.</a:t>
            </a:r>
            <a:endParaRPr lang="el-GR" sz="24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930027"/>
          </a:xfrm>
        </p:spPr>
        <p:txBody>
          <a:bodyPr/>
          <a:lstStyle/>
          <a:p>
            <a:pPr algn="ctr"/>
            <a:r>
              <a:rPr lang="el-GR" altLang="el-GR" dirty="0" smtClean="0"/>
              <a:t>Είδη </a:t>
            </a:r>
            <a:r>
              <a:rPr lang="el-GR" altLang="el-GR" dirty="0"/>
              <a:t>φιλοξενίας δικτυακού τόπου 	</a:t>
            </a:r>
            <a:endParaRPr lang="el-GR" dirty="0"/>
          </a:p>
        </p:txBody>
      </p:sp>
      <p:sp>
        <p:nvSpPr>
          <p:cNvPr id="11" name="TextBox 4" descr="Υπάρχουν τρία βασικά είδη φιλοξενίας:&#10;α) Sub-domain hosting. &#10;&#10;β) Virtual hosting.  &#10;&#10;γ) Dedicated hosting.&#10;"/>
          <p:cNvSpPr txBox="1">
            <a:spLocks noChangeArrowheads="1"/>
          </p:cNvSpPr>
          <p:nvPr>
            <p:custDataLst>
              <p:tags r:id="rId2"/>
            </p:custDataLst>
          </p:nvPr>
        </p:nvSpPr>
        <p:spPr bwMode="auto">
          <a:xfrm>
            <a:off x="539751" y="2179890"/>
            <a:ext cx="81470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altLang="el-GR" sz="2800" dirty="0"/>
              <a:t>Υπάρχουν τρία βασικά είδη φιλοξενίας:</a:t>
            </a:r>
          </a:p>
          <a:p>
            <a:pPr lvl="1"/>
            <a:r>
              <a:rPr lang="el-GR" altLang="el-GR" sz="2800" dirty="0"/>
              <a:t>α) </a:t>
            </a:r>
            <a:r>
              <a:rPr lang="el-GR" altLang="el-GR" sz="2800" dirty="0" err="1"/>
              <a:t>Sub</a:t>
            </a:r>
            <a:r>
              <a:rPr lang="el-GR" altLang="el-GR" sz="2800" dirty="0"/>
              <a:t>-</a:t>
            </a:r>
            <a:r>
              <a:rPr lang="el-GR" altLang="el-GR" sz="2800" dirty="0" err="1"/>
              <a:t>domain</a:t>
            </a:r>
            <a:r>
              <a:rPr lang="el-GR" altLang="el-GR" sz="2800" dirty="0"/>
              <a:t> </a:t>
            </a:r>
            <a:r>
              <a:rPr lang="el-GR" altLang="el-GR" sz="2800" dirty="0" err="1"/>
              <a:t>hosting</a:t>
            </a:r>
            <a:r>
              <a:rPr lang="el-GR" altLang="el-GR" sz="2800" dirty="0"/>
              <a:t>. </a:t>
            </a:r>
          </a:p>
          <a:p>
            <a:pPr lvl="1"/>
            <a:endParaRPr lang="el-GR" altLang="el-GR" sz="2800" dirty="0" smtClean="0"/>
          </a:p>
          <a:p>
            <a:pPr lvl="1"/>
            <a:r>
              <a:rPr lang="el-GR" altLang="el-GR" sz="2800" dirty="0" smtClean="0"/>
              <a:t>β</a:t>
            </a:r>
            <a:r>
              <a:rPr lang="el-GR" altLang="el-GR" sz="2800" dirty="0"/>
              <a:t>) </a:t>
            </a:r>
            <a:r>
              <a:rPr lang="el-GR" altLang="el-GR" sz="2800" dirty="0" err="1"/>
              <a:t>Virtual</a:t>
            </a:r>
            <a:r>
              <a:rPr lang="el-GR" altLang="el-GR" sz="2800" dirty="0"/>
              <a:t> </a:t>
            </a:r>
            <a:r>
              <a:rPr lang="el-GR" altLang="el-GR" sz="2800" dirty="0" err="1"/>
              <a:t>hosting</a:t>
            </a:r>
            <a:r>
              <a:rPr lang="el-GR" altLang="el-GR" sz="2800" dirty="0"/>
              <a:t>.  </a:t>
            </a:r>
          </a:p>
          <a:p>
            <a:pPr lvl="1"/>
            <a:endParaRPr lang="el-GR" altLang="el-GR" sz="2800" dirty="0" smtClean="0"/>
          </a:p>
          <a:p>
            <a:pPr lvl="1"/>
            <a:r>
              <a:rPr lang="el-GR" altLang="el-GR" sz="2800" dirty="0" smtClean="0"/>
              <a:t>γ</a:t>
            </a:r>
            <a:r>
              <a:rPr lang="el-GR" altLang="el-GR" sz="2800" dirty="0"/>
              <a:t>) </a:t>
            </a:r>
            <a:r>
              <a:rPr lang="el-GR" altLang="el-GR" sz="2800" dirty="0" err="1"/>
              <a:t>Dedicated</a:t>
            </a:r>
            <a:r>
              <a:rPr lang="el-GR" altLang="el-GR" sz="2800" dirty="0"/>
              <a:t> </a:t>
            </a:r>
            <a:r>
              <a:rPr lang="el-GR" altLang="el-GR" sz="2800" dirty="0" err="1" smtClean="0"/>
              <a:t>hosting</a:t>
            </a:r>
            <a:r>
              <a:rPr lang="el-GR" altLang="el-GR" sz="2800" dirty="0" smtClean="0"/>
              <a:t>.</a:t>
            </a:r>
            <a:endParaRPr lang="el-GR" altLang="el-GR" sz="28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50</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94717"/>
            <a:ext cx="7772400" cy="858019"/>
          </a:xfrm>
        </p:spPr>
        <p:txBody>
          <a:bodyPr/>
          <a:lstStyle/>
          <a:p>
            <a:pPr algn="ctr"/>
            <a:r>
              <a:rPr lang="en-US" altLang="el-GR" dirty="0" smtClean="0"/>
              <a:t>Sub-domain hosting</a:t>
            </a:r>
            <a:endParaRPr lang="en-US" dirty="0"/>
          </a:p>
        </p:txBody>
      </p:sp>
      <p:sp>
        <p:nvSpPr>
          <p:cNvPr id="11" name="TextBox 4" descr="Εδώ έχουμε μια υποκατηγορία ενός κεντρικού δικτυακού τόπου. Δηλαδή, ο δικός σας δικτυακός τόπος φιλοξενείται στο εσωτερικό κάποιου άλλου.&#10; &#10;Για παράδειγμα, αν ζητήσετε φιλοξενία από μια εταιρεία στο δικό της δικτυακό τόπο με διεύθυνση http://emporiko_kentro.com, ο δικός σας δικτυακός τόπος θα έχει διεύθυνση, http://emproriko_kentro.com/to_diko_sas_onoma &#10;"/>
          <p:cNvSpPr txBox="1">
            <a:spLocks noChangeArrowheads="1"/>
          </p:cNvSpPr>
          <p:nvPr>
            <p:custDataLst>
              <p:tags r:id="rId3"/>
            </p:custDataLst>
          </p:nvPr>
        </p:nvSpPr>
        <p:spPr bwMode="auto">
          <a:xfrm>
            <a:off x="539751" y="1772816"/>
            <a:ext cx="8147050" cy="352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
            </a:pPr>
            <a:r>
              <a:rPr lang="el-GR" altLang="el-GR" sz="2800" dirty="0"/>
              <a:t>Εδώ έχουμε μια υποκατηγορία ενός κεντρικού δικτυακού τόπου. Δηλαδή, ο δικός σας δικτυακός τόπος φιλοξενείται στο εσωτερικό κάποιου άλλου</a:t>
            </a:r>
            <a:r>
              <a:rPr lang="el-GR" altLang="el-GR" sz="2800" dirty="0" smtClean="0"/>
              <a:t>.</a:t>
            </a:r>
          </a:p>
          <a:p>
            <a:pPr>
              <a:lnSpc>
                <a:spcPct val="90000"/>
              </a:lnSpc>
            </a:pPr>
            <a:r>
              <a:rPr lang="el-GR" altLang="el-GR" sz="2800" dirty="0" smtClean="0"/>
              <a:t> </a:t>
            </a:r>
            <a:endParaRPr lang="el-GR" altLang="el-GR" sz="2800" dirty="0"/>
          </a:p>
          <a:p>
            <a:pPr marL="457200" indent="-457200">
              <a:lnSpc>
                <a:spcPct val="90000"/>
              </a:lnSpc>
              <a:buFont typeface="Wingdings" panose="05000000000000000000" pitchFamily="2" charset="2"/>
              <a:buChar char="§"/>
            </a:pPr>
            <a:r>
              <a:rPr lang="el-GR" altLang="el-GR" sz="2800" dirty="0"/>
              <a:t>Για παράδειγμα, αν ζητήσετε φιλοξενία από μια εταιρεία στο δικό της δικτυακό τόπο με διεύθυνση http://emporiko_kentro.com, ο δικός σας δικτυακός τόπος θα έχει </a:t>
            </a:r>
            <a:r>
              <a:rPr lang="el-GR" altLang="el-GR" sz="2800" dirty="0" smtClean="0"/>
              <a:t>διεύθυνση, </a:t>
            </a:r>
            <a:r>
              <a:rPr lang="el-GR" altLang="el-GR" sz="2400" b="1" dirty="0" smtClean="0"/>
              <a:t>http</a:t>
            </a:r>
            <a:r>
              <a:rPr lang="el-GR" altLang="el-GR" sz="2400" b="1" dirty="0"/>
              <a:t>://emproriko_kentro.com/to_diko_sas_onoma</a:t>
            </a:r>
            <a:r>
              <a:rPr lang="el-GR" altLang="el-GR" sz="2400" dirty="0"/>
              <a:t>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51</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94717"/>
            <a:ext cx="7772400" cy="930027"/>
          </a:xfrm>
        </p:spPr>
        <p:txBody>
          <a:bodyPr/>
          <a:lstStyle/>
          <a:p>
            <a:pPr algn="ctr"/>
            <a:r>
              <a:rPr lang="en-US" altLang="el-GR" dirty="0" smtClean="0"/>
              <a:t>Virtual hosting</a:t>
            </a:r>
            <a:endParaRPr lang="en-US" dirty="0"/>
          </a:p>
        </p:txBody>
      </p:sp>
      <p:sp>
        <p:nvSpPr>
          <p:cNvPr id="11" name="TextBox 4" descr="Σε αυτήν την περίπτωση, ο δικός σας δικτυακός τόπος μπορεί να φιλοξενείται στον web server μιας εταιρείας μαζί με πολλούς άλλους δικτυακούς τόπους, αλλά θα έχει το δικό του όνομα δηλαδή http://to_diko_sas_onoma &#10;"/>
          <p:cNvSpPr txBox="1">
            <a:spLocks noChangeArrowheads="1"/>
          </p:cNvSpPr>
          <p:nvPr>
            <p:custDataLst>
              <p:tags r:id="rId3"/>
            </p:custDataLst>
          </p:nvPr>
        </p:nvSpPr>
        <p:spPr bwMode="auto">
          <a:xfrm>
            <a:off x="539751" y="2179890"/>
            <a:ext cx="81470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altLang="el-GR" sz="2800" dirty="0"/>
              <a:t>Σε αυτήν την περίπτωση, ο δικός σας δικτυακός τόπος μπορεί να φιλοξενείται στον </a:t>
            </a:r>
            <a:r>
              <a:rPr lang="el-GR" altLang="el-GR" sz="2800" dirty="0" err="1"/>
              <a:t>web</a:t>
            </a:r>
            <a:r>
              <a:rPr lang="el-GR" altLang="el-GR" sz="2800" dirty="0"/>
              <a:t> </a:t>
            </a:r>
            <a:r>
              <a:rPr lang="el-GR" altLang="el-GR" sz="2800" dirty="0" err="1"/>
              <a:t>server</a:t>
            </a:r>
            <a:r>
              <a:rPr lang="el-GR" altLang="el-GR" sz="2800" dirty="0"/>
              <a:t> μιας εταιρείας μαζί με πολλούς άλλους δικτυακούς τόπους, αλλά θα έχει το δικό του όνομα </a:t>
            </a:r>
            <a:r>
              <a:rPr lang="el-GR" altLang="el-GR" sz="2800" dirty="0" smtClean="0"/>
              <a:t>δηλαδή </a:t>
            </a:r>
            <a:r>
              <a:rPr lang="el-GR" altLang="el-GR" sz="2800" b="1" dirty="0"/>
              <a:t>http://to_diko_sas_onoma</a:t>
            </a:r>
            <a:r>
              <a:rPr lang="el-GR" altLang="el-GR" sz="2800" dirty="0"/>
              <a:t>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52</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88640"/>
            <a:ext cx="7772400" cy="786011"/>
          </a:xfrm>
        </p:spPr>
        <p:txBody>
          <a:bodyPr/>
          <a:lstStyle/>
          <a:p>
            <a:pPr algn="ctr"/>
            <a:r>
              <a:rPr lang="en-US" altLang="el-GR" dirty="0" smtClean="0"/>
              <a:t>Dedicated hosting</a:t>
            </a:r>
            <a:endParaRPr lang="en-US" dirty="0"/>
          </a:p>
        </p:txBody>
      </p:sp>
      <p:sp>
        <p:nvSpPr>
          <p:cNvPr id="11" name="TextBox 4" descr="Εδώ έχουμε αποκλειστική φιλοξενία. Δηλαδή, υπάρχει ένας υπολογιστής αποκλειστικά για τη φιλοξενία του δικού σας δικτυακού τόπου και, βέβαια, ο δικτυακός τόπος έχει το δικό του όνομα http://to_diko_sas_onoma  &#10;Αυτή η περίπτωση είναι η πιο ακριβή και κατάλληλη για ειδικές περιπτώσεις, κυρίως για πολύ μεγάλους δικτυακούς τόπους. &#10;"/>
          <p:cNvSpPr txBox="1">
            <a:spLocks noChangeArrowheads="1"/>
          </p:cNvSpPr>
          <p:nvPr>
            <p:custDataLst>
              <p:tags r:id="rId3"/>
            </p:custDataLst>
          </p:nvPr>
        </p:nvSpPr>
        <p:spPr bwMode="auto">
          <a:xfrm>
            <a:off x="539751" y="1700808"/>
            <a:ext cx="814705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buFont typeface="Wingdings" panose="05000000000000000000" pitchFamily="2" charset="2"/>
              <a:buChar char="§"/>
            </a:pPr>
            <a:r>
              <a:rPr lang="el-GR" altLang="el-GR" sz="2800" dirty="0"/>
              <a:t>Εδώ έχουμε αποκλειστική φιλοξενία. Δηλαδή, υπάρχει ένας υπολογιστής αποκλειστικά για τη φιλοξενία του δικού σας δικτυακού τόπου και, βέβαια, ο δικτυακός τόπος έχει το δικό του όνομα </a:t>
            </a:r>
            <a:r>
              <a:rPr lang="el-GR" altLang="el-GR" sz="2800" b="1" dirty="0"/>
              <a:t>http://to_diko_sas_onoma </a:t>
            </a:r>
            <a:r>
              <a:rPr lang="el-GR" altLang="el-GR" sz="2800" dirty="0" smtClean="0"/>
              <a:t> </a:t>
            </a:r>
            <a:endParaRPr lang="el-GR" altLang="el-GR" sz="2800" dirty="0"/>
          </a:p>
          <a:p>
            <a:pPr marL="457200" indent="-457200">
              <a:buFont typeface="Wingdings" panose="05000000000000000000" pitchFamily="2" charset="2"/>
              <a:buChar char="§"/>
            </a:pPr>
            <a:r>
              <a:rPr lang="el-GR" altLang="el-GR" sz="2800" dirty="0"/>
              <a:t>Αυτή η περίπτωση είναι η πιο ακριβή και κατάλληλη για ειδικές περιπτώσεις, κυρίως για πολύ μεγάλους δικτυακούς τόπους.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53</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normAutofit/>
          </a:bodyPr>
          <a:lstStyle/>
          <a:p>
            <a:pPr algn="ctr"/>
            <a:r>
              <a:rPr lang="el-GR" altLang="el-GR" dirty="0" smtClean="0"/>
              <a:t>Πόσο </a:t>
            </a:r>
            <a:r>
              <a:rPr lang="el-GR" altLang="el-GR" dirty="0"/>
              <a:t>κοστίζει η φιλοξενία του δικτυακού σας τόπου 	</a:t>
            </a:r>
            <a:endParaRPr lang="el-GR" dirty="0"/>
          </a:p>
        </p:txBody>
      </p:sp>
      <p:sp>
        <p:nvSpPr>
          <p:cNvPr id="11" name="TextBox 4"/>
          <p:cNvSpPr txBox="1">
            <a:spLocks noChangeArrowheads="1"/>
          </p:cNvSpPr>
          <p:nvPr>
            <p:custDataLst>
              <p:tags r:id="rId2"/>
            </p:custDataLst>
          </p:nvPr>
        </p:nvSpPr>
        <p:spPr bwMode="auto">
          <a:xfrm>
            <a:off x="539751" y="1884888"/>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l-GR" altLang="el-GR" sz="2400" dirty="0"/>
              <a:t>Ο κάθε </a:t>
            </a:r>
            <a:r>
              <a:rPr lang="el-GR" altLang="el-GR" sz="2400" dirty="0" err="1"/>
              <a:t>παροχέας</a:t>
            </a:r>
            <a:r>
              <a:rPr lang="el-GR" altLang="el-GR" sz="2400" dirty="0"/>
              <a:t> υπηρεσιών διαδικτύου έχει το δικό του τρόπο κοστολόγησης της φιλοξενίας και των υπηρεσιών. Οι βασικές τιμές προκύπτουν από: </a:t>
            </a:r>
          </a:p>
          <a:p>
            <a:pPr marL="800100" lvl="1" indent="-342900">
              <a:lnSpc>
                <a:spcPct val="90000"/>
              </a:lnSpc>
              <a:buFont typeface="Arial" panose="020B0604020202020204" pitchFamily="34" charset="0"/>
              <a:buChar char="•"/>
            </a:pPr>
            <a:r>
              <a:rPr lang="el-GR" altLang="el-GR" sz="2400" dirty="0"/>
              <a:t>το μηνιαίο </a:t>
            </a:r>
            <a:r>
              <a:rPr lang="el-GR" altLang="el-GR" sz="2400" dirty="0" smtClean="0"/>
              <a:t>κόστος, </a:t>
            </a:r>
            <a:endParaRPr lang="el-GR" altLang="el-GR" sz="2400" dirty="0"/>
          </a:p>
          <a:p>
            <a:pPr marL="800100" lvl="1" indent="-342900">
              <a:lnSpc>
                <a:spcPct val="90000"/>
              </a:lnSpc>
              <a:buFont typeface="Arial" panose="020B0604020202020204" pitchFamily="34" charset="0"/>
              <a:buChar char="•"/>
            </a:pPr>
            <a:r>
              <a:rPr lang="el-GR" altLang="el-GR" sz="2400" dirty="0"/>
              <a:t>το κόστος έναρξης (πληρώνεται μία φορά</a:t>
            </a:r>
            <a:r>
              <a:rPr lang="el-GR" altLang="el-GR" sz="2400" dirty="0" smtClean="0"/>
              <a:t>), </a:t>
            </a:r>
            <a:endParaRPr lang="el-GR" altLang="el-GR" sz="2400" dirty="0"/>
          </a:p>
          <a:p>
            <a:pPr marL="800100" lvl="1" indent="-342900">
              <a:lnSpc>
                <a:spcPct val="90000"/>
              </a:lnSpc>
              <a:buFont typeface="Arial" panose="020B0604020202020204" pitchFamily="34" charset="0"/>
              <a:buChar char="•"/>
            </a:pPr>
            <a:r>
              <a:rPr lang="el-GR" altLang="el-GR" sz="2400" dirty="0"/>
              <a:t>το κόστος ανάπτυξης και σχεδιασμού (πληρώνεται μία φορά</a:t>
            </a:r>
            <a:r>
              <a:rPr lang="el-GR" altLang="el-GR" sz="2400" dirty="0" smtClean="0"/>
              <a:t>), </a:t>
            </a:r>
            <a:endParaRPr lang="el-GR" altLang="el-GR" sz="2400" dirty="0"/>
          </a:p>
          <a:p>
            <a:pPr marL="800100" lvl="1" indent="-342900">
              <a:lnSpc>
                <a:spcPct val="90000"/>
              </a:lnSpc>
              <a:buFont typeface="Arial" panose="020B0604020202020204" pitchFamily="34" charset="0"/>
              <a:buChar char="•"/>
            </a:pPr>
            <a:r>
              <a:rPr lang="el-GR" altLang="el-GR" sz="2400" dirty="0"/>
              <a:t>το κόστος υποστήριξης </a:t>
            </a:r>
            <a:r>
              <a:rPr lang="el-GR" altLang="el-GR" sz="2400" dirty="0" smtClean="0"/>
              <a:t>– συντήρησης. </a:t>
            </a:r>
            <a:endParaRPr lang="el-GR" altLang="el-GR" sz="2400" dirty="0"/>
          </a:p>
          <a:p>
            <a:pPr>
              <a:lnSpc>
                <a:spcPct val="90000"/>
              </a:lnSpc>
            </a:pPr>
            <a:r>
              <a:rPr lang="el-GR" altLang="el-GR" sz="2400" dirty="0" smtClean="0"/>
              <a:t>και </a:t>
            </a:r>
            <a:r>
              <a:rPr lang="el-GR" altLang="el-GR" sz="2400" dirty="0"/>
              <a:t>κυμαίνονται από 150 έως 1500 ευρώ το χρόνο, ανάλογα με τον όγκο των πληροφοριών και τις παρεχόμενες </a:t>
            </a:r>
            <a:r>
              <a:rPr lang="el-GR" altLang="el-GR" sz="2400" dirty="0" smtClean="0"/>
              <a:t>υπηρεσίες.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54</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866131"/>
          </a:xfrm>
        </p:spPr>
        <p:txBody>
          <a:bodyPr>
            <a:noAutofit/>
          </a:bodyPr>
          <a:lstStyle/>
          <a:p>
            <a:pPr algn="ctr"/>
            <a:r>
              <a:rPr lang="el-GR" altLang="el-GR" dirty="0" smtClean="0"/>
              <a:t>Υπάρχουν </a:t>
            </a:r>
            <a:r>
              <a:rPr lang="el-GR" altLang="el-GR" dirty="0"/>
              <a:t>εναλλακτικές λύσεις για τη φιλοξενία του δικτυακού </a:t>
            </a:r>
            <a:r>
              <a:rPr lang="el-GR" altLang="el-GR" dirty="0" smtClean="0"/>
              <a:t>τόπου (1 από 3) </a:t>
            </a:r>
            <a:endParaRPr lang="el-GR" dirty="0"/>
          </a:p>
        </p:txBody>
      </p:sp>
      <p:sp>
        <p:nvSpPr>
          <p:cNvPr id="11" name="TextBox 4" descr="Υπάρχει η δυνατότητα της δωρεάν φιλοξενίας (παραδείγματος χάριν http://freewebhost.gr/). &#10;Οι ιδιοκτήτες αυτών των web server, σε αντάλλαγμα της δωρεάν φιλοξενίας, εκμεταλλεύονται τις σελίδες σας για διαφημιστικούς σκοπούς. &#10;&#10;Συνήθως, είτε εμφανίζονται διαφημιστικά πλαίσια στην κορυφή κάθε σελίδας είτε εμφανίζονται διαφημιστικά μηνύματα σε νέα παράθυρα που ανοίγουν απρόσκλητα στην οθόνη του επισκέπτη του δικτυακού τόπου. &#10;"/>
          <p:cNvSpPr txBox="1">
            <a:spLocks noChangeArrowheads="1"/>
          </p:cNvSpPr>
          <p:nvPr>
            <p:custDataLst>
              <p:tags r:id="rId2"/>
            </p:custDataLst>
          </p:nvPr>
        </p:nvSpPr>
        <p:spPr bwMode="auto">
          <a:xfrm>
            <a:off x="539751" y="1916832"/>
            <a:ext cx="8147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altLang="el-GR" sz="2400" dirty="0"/>
              <a:t>Υπάρχει η δυνατότητα της </a:t>
            </a:r>
            <a:r>
              <a:rPr lang="el-GR" altLang="el-GR" sz="2400" b="1" dirty="0"/>
              <a:t>δωρεάν φιλοξενίας </a:t>
            </a:r>
            <a:r>
              <a:rPr lang="el-GR" altLang="el-GR" sz="2400" dirty="0"/>
              <a:t>(π.χ. </a:t>
            </a:r>
            <a:r>
              <a:rPr lang="en-US" altLang="el-GR" sz="2400" b="1" dirty="0"/>
              <a:t>http://freewebhost.gr/</a:t>
            </a:r>
            <a:r>
              <a:rPr lang="el-GR" altLang="el-GR" sz="2400" dirty="0"/>
              <a:t>). </a:t>
            </a:r>
          </a:p>
          <a:p>
            <a:r>
              <a:rPr lang="el-GR" altLang="el-GR" sz="2400" dirty="0"/>
              <a:t>Οι ιδιοκτήτες αυτών των </a:t>
            </a:r>
            <a:r>
              <a:rPr lang="el-GR" altLang="el-GR" sz="2400" dirty="0" err="1"/>
              <a:t>web</a:t>
            </a:r>
            <a:r>
              <a:rPr lang="el-GR" altLang="el-GR" sz="2400" dirty="0"/>
              <a:t> </a:t>
            </a:r>
            <a:r>
              <a:rPr lang="el-GR" altLang="el-GR" sz="2400" dirty="0" err="1"/>
              <a:t>server</a:t>
            </a:r>
            <a:r>
              <a:rPr lang="el-GR" altLang="el-GR" sz="2400" dirty="0"/>
              <a:t>, σε αντάλλαγμα της δωρεάν φιλοξενίας, εκμεταλλεύονται τις σελίδες σας για διαφημιστικούς σκοπούς. </a:t>
            </a:r>
            <a:endParaRPr lang="el-GR" altLang="el-GR" sz="2400" dirty="0" smtClean="0"/>
          </a:p>
          <a:p>
            <a:endParaRPr lang="el-GR" altLang="el-GR" sz="2400" dirty="0"/>
          </a:p>
          <a:p>
            <a:r>
              <a:rPr lang="el-GR" altLang="el-GR" sz="2400" dirty="0"/>
              <a:t>Συνήθως, είτε εμφανίζονται διαφημιστικά πλαίσια στην κορυφή κάθε σελίδας είτε εμφανίζονται διαφημιστικά μηνύματα σε νέα παράθυρα που ανοίγουν απρόσκλητα στην οθόνη του επισκέπτη του δικτυακού </a:t>
            </a:r>
            <a:r>
              <a:rPr lang="el-GR" altLang="el-GR" sz="2400" dirty="0" smtClean="0"/>
              <a:t>τόπου.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55</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938139"/>
          </a:xfrm>
        </p:spPr>
        <p:txBody>
          <a:bodyPr>
            <a:noAutofit/>
          </a:bodyPr>
          <a:lstStyle/>
          <a:p>
            <a:pPr algn="ctr"/>
            <a:r>
              <a:rPr lang="el-GR" altLang="el-GR" dirty="0"/>
              <a:t>Υπάρχουν εναλλακτικές λύσεις για τη φιλοξενία του δικτυακού τόπου </a:t>
            </a:r>
            <a:r>
              <a:rPr lang="el-GR" altLang="el-GR" dirty="0" smtClean="0"/>
              <a:t>(2 </a:t>
            </a:r>
            <a:r>
              <a:rPr lang="el-GR" altLang="el-GR" dirty="0"/>
              <a:t>από 3) </a:t>
            </a:r>
            <a:endParaRPr lang="el-GR" dirty="0"/>
          </a:p>
        </p:txBody>
      </p:sp>
      <p:sp>
        <p:nvSpPr>
          <p:cNvPr id="11" name="TextBox 4" descr="Μια εναλλακτική λύση είναι να εκμεταλλευτείτε το χώρο που σας προσφέρει ο παροχέας υπηρεσίας διαδικτύου με τον οποίο έχετε συνδρομή πρόσβασης στο διαδίκτυο. &#10;Στο χώρο αυτό σας δίνεται η δυνατότητα να ανεβάσει κάποιος την προσωπική του σελίδα. &#10;Συνήθως, όμως, υπάρχει περιορισμός στη χωρητικότητα που σας παρέχεται και, επιπλέον, απαγορεύεται η εμπορική εκμετάλλευση του δικτυακού τόπου. &#10;Ακόμη, δεν μπορείτε να χρησιμοποιήσετε το δικό σας domain name, δηλαδή, για παράδειγμα, αν ο παροχέας υπηρεσιών διαδικτύου με τον οποίο έχετε τη σύνδεση στο διαδίκτυο είναι ο otenet, τότε οι σελίδες θα τοποθετηθούν στον web server του otenet ως εξής:&#10;"/>
          <p:cNvSpPr txBox="1">
            <a:spLocks noChangeArrowheads="1"/>
          </p:cNvSpPr>
          <p:nvPr>
            <p:custDataLst>
              <p:tags r:id="rId2"/>
            </p:custDataLst>
          </p:nvPr>
        </p:nvSpPr>
        <p:spPr bwMode="auto">
          <a:xfrm>
            <a:off x="539751" y="2060848"/>
            <a:ext cx="814705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Μια εναλλακτική λύση είναι να εκμεταλλευτείτε το χώρο που σας προσφέρει ο </a:t>
            </a:r>
            <a:r>
              <a:rPr lang="el-GR" altLang="el-GR" sz="2400" dirty="0" err="1"/>
              <a:t>παροχέας</a:t>
            </a:r>
            <a:r>
              <a:rPr lang="el-GR" altLang="el-GR" sz="2400" dirty="0"/>
              <a:t> υπηρεσίας διαδικτύου με τον οποίο έχετε </a:t>
            </a:r>
            <a:r>
              <a:rPr lang="el-GR" altLang="el-GR" sz="2400" b="1" dirty="0"/>
              <a:t>συνδρομή </a:t>
            </a:r>
            <a:r>
              <a:rPr lang="el-GR" altLang="el-GR" sz="2400" dirty="0"/>
              <a:t>πρόσβασης στο διαδίκτυο. </a:t>
            </a:r>
          </a:p>
          <a:p>
            <a:pPr marL="342900" indent="-342900">
              <a:lnSpc>
                <a:spcPct val="90000"/>
              </a:lnSpc>
              <a:buFont typeface="Wingdings" panose="05000000000000000000" pitchFamily="2" charset="2"/>
              <a:buChar char="§"/>
            </a:pPr>
            <a:r>
              <a:rPr lang="el-GR" altLang="el-GR" sz="2400" dirty="0"/>
              <a:t>Στο χώρο αυτό σας δίνεται η δυνατότητα να ανεβάσει κάποιος την προσωπική του σελίδα. </a:t>
            </a:r>
          </a:p>
          <a:p>
            <a:pPr marL="342900" indent="-342900">
              <a:lnSpc>
                <a:spcPct val="90000"/>
              </a:lnSpc>
              <a:buFont typeface="Wingdings" panose="05000000000000000000" pitchFamily="2" charset="2"/>
              <a:buChar char="§"/>
            </a:pPr>
            <a:r>
              <a:rPr lang="el-GR" altLang="el-GR" sz="2400" dirty="0"/>
              <a:t>Συνήθως, όμως, υπάρχει περιορισμός στη χωρητικότητα που σας παρέχεται και, επιπλέον, απαγορεύεται η εμπορική εκμετάλλευση του δικτυακού τόπου. </a:t>
            </a:r>
          </a:p>
          <a:p>
            <a:pPr marL="342900" indent="-342900">
              <a:lnSpc>
                <a:spcPct val="90000"/>
              </a:lnSpc>
              <a:buFont typeface="Wingdings" panose="05000000000000000000" pitchFamily="2" charset="2"/>
              <a:buChar char="§"/>
            </a:pPr>
            <a:r>
              <a:rPr lang="el-GR" altLang="el-GR" sz="2400" dirty="0"/>
              <a:t>Ακόμη, δεν μπορείτε να χρησιμοποιήσετε το δικό σας </a:t>
            </a:r>
            <a:r>
              <a:rPr lang="el-GR" altLang="el-GR" sz="2400" b="1" dirty="0" err="1"/>
              <a:t>domain</a:t>
            </a:r>
            <a:r>
              <a:rPr lang="el-GR" altLang="el-GR" sz="2400" b="1" dirty="0"/>
              <a:t> </a:t>
            </a:r>
            <a:r>
              <a:rPr lang="el-GR" altLang="el-GR" sz="2400" b="1" dirty="0" err="1"/>
              <a:t>name</a:t>
            </a:r>
            <a:r>
              <a:rPr lang="el-GR" altLang="el-GR" sz="2400" dirty="0"/>
              <a:t>, δηλαδή, για παράδειγμα, αν ο </a:t>
            </a:r>
            <a:r>
              <a:rPr lang="el-GR" altLang="el-GR" sz="2400" dirty="0" err="1"/>
              <a:t>παροχέας</a:t>
            </a:r>
            <a:r>
              <a:rPr lang="el-GR" altLang="el-GR" sz="2400" dirty="0"/>
              <a:t> υπηρεσιών διαδικτύου με τον οποίο έχετε τη σύνδεση στο διαδίκτυο είναι ο </a:t>
            </a:r>
            <a:r>
              <a:rPr lang="el-GR" altLang="el-GR" sz="2400" dirty="0" err="1"/>
              <a:t>otenet</a:t>
            </a:r>
            <a:r>
              <a:rPr lang="el-GR" altLang="el-GR" sz="2400" dirty="0"/>
              <a:t>, τότε οι σελίδες θα τοποθετηθούν στον </a:t>
            </a:r>
            <a:r>
              <a:rPr lang="el-GR" altLang="el-GR" sz="2400" dirty="0" err="1"/>
              <a:t>web</a:t>
            </a:r>
            <a:r>
              <a:rPr lang="el-GR" altLang="el-GR" sz="2400" dirty="0"/>
              <a:t> </a:t>
            </a:r>
            <a:r>
              <a:rPr lang="el-GR" altLang="el-GR" sz="2400" dirty="0" err="1"/>
              <a:t>server</a:t>
            </a:r>
            <a:r>
              <a:rPr lang="el-GR" altLang="el-GR" sz="2400" dirty="0"/>
              <a:t> του </a:t>
            </a:r>
            <a:r>
              <a:rPr lang="el-GR" altLang="el-GR" sz="2400" dirty="0" err="1"/>
              <a:t>otenet</a:t>
            </a:r>
            <a:r>
              <a:rPr lang="el-GR" altLang="el-GR" sz="2400" dirty="0"/>
              <a:t> ως εξής</a:t>
            </a:r>
            <a:r>
              <a:rPr lang="el-GR" altLang="el-GR" sz="2400" dirty="0" smtClean="0"/>
              <a:t>:</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56</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866131"/>
          </a:xfrm>
        </p:spPr>
        <p:txBody>
          <a:bodyPr>
            <a:noAutofit/>
          </a:bodyPr>
          <a:lstStyle/>
          <a:p>
            <a:pPr algn="ctr"/>
            <a:r>
              <a:rPr lang="el-GR" altLang="el-GR" dirty="0"/>
              <a:t>Υπάρχουν εναλλακτικές λύσεις για τη φιλοξενία του δικτυακού τόπου </a:t>
            </a:r>
            <a:r>
              <a:rPr lang="el-GR" altLang="el-GR" dirty="0" smtClean="0"/>
              <a:t>(3 </a:t>
            </a:r>
            <a:r>
              <a:rPr lang="el-GR" altLang="el-GR" dirty="0"/>
              <a:t>από 3) </a:t>
            </a:r>
            <a:endParaRPr lang="el-GR" dirty="0"/>
          </a:p>
        </p:txBody>
      </p:sp>
      <p:sp>
        <p:nvSpPr>
          <p:cNvPr id="11" name="TextBox 4" descr="www.otenet.gr/users/to_dikosa_onoma. Αυτή η λύση δεν ενδείκνυται για τη φιλοξενία του δικτυακού σας τόπου. &#10;Υπάρχει και η επιλογή εγκατάστασης του δικού σας web server. &#10;Σε αυτή την περίπτωση, θα είστε υπεύθυνος για όλη την διαδικασία ανάπτυξης, εφαρμογής και υποστήριξης του δικτυακού σας τόπου.&#10; Ακόμη θα χρειαστείτε έναν ισχυρό υπολογιστή, το κατάλληλο λογισμικό για web server, καθώς και μια μόνιμη σύνδεση με το διαδίκτυο. &#10;Επίσης, θα πρέπει να υπάρχει και ένα εφεδρικό σύστημα, πάντοτε σε ετοιμότητα.&#10;Αυτή η λύση έχει το μεγαλύτερο κόστος και δεν ενδείκνυται. &#10;"/>
          <p:cNvSpPr txBox="1">
            <a:spLocks noChangeArrowheads="1"/>
          </p:cNvSpPr>
          <p:nvPr>
            <p:custDataLst>
              <p:tags r:id="rId2"/>
            </p:custDataLst>
          </p:nvPr>
        </p:nvSpPr>
        <p:spPr bwMode="auto">
          <a:xfrm>
            <a:off x="539751" y="2060848"/>
            <a:ext cx="814705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pPr>
            <a:r>
              <a:rPr lang="el-GR" altLang="el-GR" sz="2400" dirty="0" err="1"/>
              <a:t>www.otenet.gr</a:t>
            </a:r>
            <a:r>
              <a:rPr lang="el-GR" altLang="el-GR" sz="2400" dirty="0"/>
              <a:t>/</a:t>
            </a:r>
            <a:r>
              <a:rPr lang="el-GR" altLang="el-GR" sz="2400" dirty="0" err="1"/>
              <a:t>users</a:t>
            </a:r>
            <a:r>
              <a:rPr lang="el-GR" altLang="el-GR" sz="2400" dirty="0"/>
              <a:t>/</a:t>
            </a:r>
            <a:r>
              <a:rPr lang="el-GR" altLang="el-GR" sz="2400" dirty="0" err="1"/>
              <a:t>to_dikosa_onoma</a:t>
            </a:r>
            <a:r>
              <a:rPr lang="el-GR" altLang="el-GR" sz="2400" dirty="0"/>
              <a:t>. Αυτή η λύση δεν ενδείκνυται για τη φιλοξενία του δικτυακού σας τόπου. </a:t>
            </a:r>
            <a:endParaRPr lang="el-GR" altLang="el-GR" sz="2400" dirty="0" smtClean="0"/>
          </a:p>
          <a:p>
            <a:pPr marL="457200" indent="-457200">
              <a:lnSpc>
                <a:spcPct val="90000"/>
              </a:lnSpc>
              <a:buFont typeface="Wingdings" panose="05000000000000000000" pitchFamily="2" charset="2"/>
              <a:buChar char="§"/>
            </a:pPr>
            <a:r>
              <a:rPr lang="el-GR" altLang="el-GR" sz="2400" dirty="0"/>
              <a:t>Υπάρχει και η επιλογή εγκατάστασης του δικού σας </a:t>
            </a:r>
            <a:r>
              <a:rPr lang="el-GR" altLang="el-GR" sz="2400" dirty="0" err="1"/>
              <a:t>web</a:t>
            </a:r>
            <a:r>
              <a:rPr lang="el-GR" altLang="el-GR" sz="2400" dirty="0"/>
              <a:t> </a:t>
            </a:r>
            <a:r>
              <a:rPr lang="el-GR" altLang="el-GR" sz="2400" dirty="0" err="1"/>
              <a:t>server</a:t>
            </a:r>
            <a:r>
              <a:rPr lang="el-GR" altLang="el-GR" sz="2400" dirty="0"/>
              <a:t>. </a:t>
            </a:r>
          </a:p>
          <a:p>
            <a:pPr marL="457200" indent="-457200">
              <a:lnSpc>
                <a:spcPct val="90000"/>
              </a:lnSpc>
              <a:buFont typeface="Wingdings" panose="05000000000000000000" pitchFamily="2" charset="2"/>
              <a:buChar char="§"/>
            </a:pPr>
            <a:r>
              <a:rPr lang="el-GR" altLang="el-GR" sz="2400" dirty="0"/>
              <a:t>Σε αυτή την περίπτωση, θα είστε υπεύθυνος για όλη την διαδικασία ανάπτυξης, εφαρμογής και υποστήριξης του δικτυακού σας τόπου.</a:t>
            </a:r>
          </a:p>
          <a:p>
            <a:pPr marL="457200" indent="-457200">
              <a:lnSpc>
                <a:spcPct val="90000"/>
              </a:lnSpc>
              <a:buFont typeface="Wingdings" panose="05000000000000000000" pitchFamily="2" charset="2"/>
              <a:buChar char="§"/>
            </a:pPr>
            <a:r>
              <a:rPr lang="el-GR" altLang="el-GR" sz="2400" dirty="0"/>
              <a:t> Ακόμη θα χρειαστείτε έναν ισχυρό υπολογιστή, το κατάλληλο λογισμικό για </a:t>
            </a:r>
            <a:r>
              <a:rPr lang="el-GR" altLang="el-GR" sz="2400" dirty="0" err="1"/>
              <a:t>web</a:t>
            </a:r>
            <a:r>
              <a:rPr lang="el-GR" altLang="el-GR" sz="2400" dirty="0"/>
              <a:t> </a:t>
            </a:r>
            <a:r>
              <a:rPr lang="el-GR" altLang="el-GR" sz="2400" dirty="0" err="1"/>
              <a:t>server</a:t>
            </a:r>
            <a:r>
              <a:rPr lang="el-GR" altLang="el-GR" sz="2400" dirty="0"/>
              <a:t>, καθώς και μια μόνιμη σύνδεση με το διαδίκτυο. </a:t>
            </a:r>
          </a:p>
          <a:p>
            <a:pPr marL="457200" indent="-457200">
              <a:lnSpc>
                <a:spcPct val="90000"/>
              </a:lnSpc>
              <a:buFont typeface="Wingdings" panose="05000000000000000000" pitchFamily="2" charset="2"/>
              <a:buChar char="§"/>
            </a:pPr>
            <a:r>
              <a:rPr lang="el-GR" altLang="el-GR" sz="2400" dirty="0"/>
              <a:t>Επίσης, θα πρέπει να υπάρχει και ένα εφεδρικό σύστημα, πάντοτε σε ετοιμότητα.</a:t>
            </a:r>
          </a:p>
          <a:p>
            <a:pPr marL="457200" indent="-457200">
              <a:lnSpc>
                <a:spcPct val="90000"/>
              </a:lnSpc>
              <a:buFont typeface="Wingdings" panose="05000000000000000000" pitchFamily="2" charset="2"/>
              <a:buChar char="§"/>
            </a:pPr>
            <a:r>
              <a:rPr lang="el-GR" altLang="el-GR" sz="2400" dirty="0"/>
              <a:t>Αυτή η λύση έχει το μεγαλύτερο κόστος και δεν ενδείκνυται.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57</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50701"/>
            <a:ext cx="7772400" cy="1362075"/>
          </a:xfrm>
        </p:spPr>
        <p:txBody>
          <a:bodyPr>
            <a:normAutofit/>
          </a:bodyPr>
          <a:lstStyle/>
          <a:p>
            <a:pPr algn="ctr"/>
            <a:r>
              <a:rPr lang="el-GR" altLang="el-GR" dirty="0" smtClean="0"/>
              <a:t>Πώς </a:t>
            </a:r>
            <a:r>
              <a:rPr lang="el-GR" altLang="el-GR" dirty="0"/>
              <a:t>θα διαφημίσετε το δικτυακό σας τόπο </a:t>
            </a:r>
            <a:endParaRPr lang="el-GR" dirty="0"/>
          </a:p>
        </p:txBody>
      </p:sp>
      <p:sp>
        <p:nvSpPr>
          <p:cNvPr id="11" name="TextBox 4"/>
          <p:cNvSpPr txBox="1">
            <a:spLocks noChangeArrowheads="1"/>
          </p:cNvSpPr>
          <p:nvPr>
            <p:custDataLst>
              <p:tags r:id="rId2"/>
            </p:custDataLst>
          </p:nvPr>
        </p:nvSpPr>
        <p:spPr bwMode="auto">
          <a:xfrm>
            <a:off x="539751" y="1916832"/>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l-GR" altLang="el-GR" sz="2400" dirty="0"/>
              <a:t>Είναι απαραίτητο να διαφημίσετε το δικτυακό σας τόπο, ώστε να προβληθείτε στο κοινό που στοχεύετε. Υπάρχουν διάφοροι τρόποι διαφήμισης, όπως: </a:t>
            </a:r>
          </a:p>
          <a:p>
            <a:pPr marL="800100" lvl="1" indent="-342900">
              <a:buFont typeface="Arial" panose="020B0604020202020204" pitchFamily="34" charset="0"/>
              <a:buChar char="•"/>
            </a:pPr>
            <a:r>
              <a:rPr lang="el-GR" altLang="el-GR" sz="2400" dirty="0" smtClean="0"/>
              <a:t>διαφημιστικά </a:t>
            </a:r>
            <a:r>
              <a:rPr lang="en-US" altLang="el-GR" sz="2400" dirty="0" smtClean="0"/>
              <a:t>banners</a:t>
            </a:r>
            <a:r>
              <a:rPr lang="el-GR" altLang="el-GR" sz="2400" dirty="0" smtClean="0"/>
              <a:t> </a:t>
            </a:r>
            <a:r>
              <a:rPr lang="el-GR" altLang="el-GR" sz="2400" dirty="0"/>
              <a:t>(πλαίσια) στους δικτυακούς τόπους μεγάλης </a:t>
            </a:r>
            <a:r>
              <a:rPr lang="el-GR" altLang="el-GR" sz="2400" dirty="0" err="1" smtClean="0"/>
              <a:t>επισκεψιμότητας</a:t>
            </a:r>
            <a:r>
              <a:rPr lang="el-GR" altLang="el-GR" sz="2400" dirty="0" smtClean="0"/>
              <a:t>, </a:t>
            </a:r>
            <a:endParaRPr lang="el-GR" altLang="el-GR" sz="2400" dirty="0"/>
          </a:p>
          <a:p>
            <a:pPr marL="800100" lvl="1" indent="-342900">
              <a:buFont typeface="Arial" panose="020B0604020202020204" pitchFamily="34" charset="0"/>
              <a:buChar char="•"/>
            </a:pPr>
            <a:r>
              <a:rPr lang="el-GR" altLang="el-GR" sz="2400" dirty="0" smtClean="0"/>
              <a:t>καταχωρίσεις </a:t>
            </a:r>
            <a:r>
              <a:rPr lang="el-GR" altLang="el-GR" sz="2400" dirty="0"/>
              <a:t>σε επιμελητήρια και εμπορικούς συλλόγους που προβάλλουν τα μέλη </a:t>
            </a:r>
            <a:r>
              <a:rPr lang="el-GR" altLang="el-GR" sz="2400" dirty="0" smtClean="0"/>
              <a:t>τους, </a:t>
            </a:r>
            <a:endParaRPr lang="el-GR" altLang="el-GR" sz="2400" dirty="0"/>
          </a:p>
          <a:p>
            <a:pPr marL="800100" lvl="1" indent="-342900">
              <a:buFont typeface="Arial" panose="020B0604020202020204" pitchFamily="34" charset="0"/>
              <a:buChar char="•"/>
            </a:pPr>
            <a:r>
              <a:rPr lang="el-GR" altLang="el-GR" sz="2400" dirty="0" smtClean="0"/>
              <a:t>καταχωρίσεις </a:t>
            </a:r>
            <a:r>
              <a:rPr lang="el-GR" altLang="el-GR" sz="2400" dirty="0"/>
              <a:t>σε παραδοσιακά μέσα ενημέρωσης, όπως εφημερίδες, αφίσες, διαφημιστικά </a:t>
            </a:r>
            <a:r>
              <a:rPr lang="el-GR" altLang="el-GR" sz="2400" dirty="0" smtClean="0"/>
              <a:t>φυλλάδια.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58</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smtClean="0"/>
              <a:t>Στατιστικά  (1 από 3)</a:t>
            </a:r>
            <a:endParaRPr lang="el-GR" dirty="0"/>
          </a:p>
        </p:txBody>
      </p:sp>
      <p:sp>
        <p:nvSpPr>
          <p:cNvPr id="11" name="TextBox 4" descr="Η εκτίμηση του βαθμού επιτυχίας ενός δικτυακού τόπου μπορεί να γίνει μέσα από την παρακολούθηση κάποιων στατιστικών. &#10;Τις στατιστικές πληροφορίες τις παρέχει συνήθως δωρεάν η εταιρεία παροχής υπηρεσιών διαδικτύου που φιλοξενεί το δικτυακό τόπο. &#10;Με την ανάλυση των στατιστικών στοιχείων μπορείτε να γνωρίζετε ποιες σελίδες του δικτυακού τόπου έχουν περισσότερη ζήτηση, από ποιες χώρες έχετε τις περισσότερες επισκέψεις και άλλα.&#10;Το πιο σημαντικό στατιστικό στοιχείο είναι ο αριθμός των επισκεπτών. Μερικές φορές τα στατιστικά στοιχεία περιλαμβάνουν την ηλεκτρονική διεύθυνση του κάθε επισκέπτη, αλλά ποτέ τη φυσική του ταυτότητα. &#10;Το βασικό συμπέρασμα που μπορεί να βγει από τα στατιστικά στοιχεία είναι το πόσο καλά μπορεί να πηγαίνει η επιχείρησή στο διαδίκτυο. &#10;"/>
          <p:cNvSpPr txBox="1">
            <a:spLocks noChangeArrowheads="1"/>
          </p:cNvSpPr>
          <p:nvPr>
            <p:custDataLst>
              <p:tags r:id="rId2"/>
            </p:custDataLst>
          </p:nvPr>
        </p:nvSpPr>
        <p:spPr bwMode="auto">
          <a:xfrm>
            <a:off x="539751" y="1124744"/>
            <a:ext cx="8147050" cy="5115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Η εκτίμηση του βαθμού επιτυχίας ενός δικτυακού τόπου μπορεί να γίνει μέσα από την παρακολούθηση κάποιων στατιστικών. </a:t>
            </a:r>
          </a:p>
          <a:p>
            <a:pPr marL="342900" indent="-342900">
              <a:lnSpc>
                <a:spcPct val="80000"/>
              </a:lnSpc>
              <a:buFont typeface="Wingdings" panose="05000000000000000000" pitchFamily="2" charset="2"/>
              <a:buChar char="§"/>
            </a:pPr>
            <a:r>
              <a:rPr lang="el-GR" altLang="el-GR" sz="2400" dirty="0"/>
              <a:t>Τις στατιστικές πληροφορίες τις παρέχει συνήθως δωρεάν η εταιρεία παροχής υπηρεσιών διαδικτύου που φιλοξενεί το δικτυακό τόπο. </a:t>
            </a:r>
          </a:p>
          <a:p>
            <a:pPr marL="342900" indent="-342900">
              <a:lnSpc>
                <a:spcPct val="80000"/>
              </a:lnSpc>
              <a:buFont typeface="Wingdings" panose="05000000000000000000" pitchFamily="2" charset="2"/>
              <a:buChar char="§"/>
            </a:pPr>
            <a:r>
              <a:rPr lang="el-GR" altLang="el-GR" sz="2400" dirty="0"/>
              <a:t>Με την ανάλυση των στατιστικών στοιχείων μπορείτε να γνωρίζετε ποιες σελίδες του δικτυακού τόπου έχουν περισσότερη ζήτηση, από ποιες χώρες έχετε τις περισσότερες επισκέψεις κ.ά. </a:t>
            </a:r>
          </a:p>
          <a:p>
            <a:pPr marL="342900" indent="-342900">
              <a:lnSpc>
                <a:spcPct val="80000"/>
              </a:lnSpc>
              <a:buFont typeface="Wingdings" panose="05000000000000000000" pitchFamily="2" charset="2"/>
              <a:buChar char="§"/>
            </a:pPr>
            <a:r>
              <a:rPr lang="el-GR" altLang="el-GR" sz="2400" dirty="0"/>
              <a:t>Το πιο σημαντικό στατιστικό στοιχείο είναι ο αριθμός των επισκεπτών. Μερικές φορές τα στατιστικά στοιχεία περιλαμβάνουν την ηλεκτρονική διεύθυνση του κάθε επισκέπτη, αλλά ποτέ τη φυσική του ταυτότητα. </a:t>
            </a:r>
          </a:p>
          <a:p>
            <a:pPr marL="342900" indent="-342900">
              <a:lnSpc>
                <a:spcPct val="80000"/>
              </a:lnSpc>
              <a:buFont typeface="Wingdings" panose="05000000000000000000" pitchFamily="2" charset="2"/>
              <a:buChar char="§"/>
            </a:pPr>
            <a:r>
              <a:rPr lang="el-GR" altLang="el-GR" sz="2400" dirty="0"/>
              <a:t>Το βασικό συμπέρασμα που μπορεί να βγει από τα στατιστικά στοιχεία είναι το πόσο καλά μπορεί να πηγαίνει η επιχείρησή στο διαδίκτυο.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59</a:t>
            </a:fld>
            <a:endParaRPr lang="el-GR" sz="1400" dirty="0"/>
          </a:p>
        </p:txBody>
      </p:sp>
    </p:spTree>
    <p:custDataLst>
      <p:tags r:id="rId1"/>
    </p:custDataLst>
    <p:extLst>
      <p:ext uri="{BB962C8B-B14F-4D97-AF65-F5344CB8AC3E}">
        <p14:creationId xmlns:p14="http://schemas.microsoft.com/office/powerpoint/2010/main" val="968136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r>
              <a:rPr lang="el-GR" altLang="el-GR" dirty="0"/>
              <a:t>Γενικά</a:t>
            </a:r>
            <a:endParaRPr lang="el-GR" dirty="0"/>
          </a:p>
        </p:txBody>
      </p:sp>
      <p:sp>
        <p:nvSpPr>
          <p:cNvPr id="23" name="Rectangle 3"/>
          <p:cNvSpPr>
            <a:spLocks noGrp="1" noChangeArrowheads="1"/>
          </p:cNvSpPr>
          <p:nvPr>
            <p:ph idx="1"/>
          </p:nvPr>
        </p:nvSpPr>
        <p:spPr>
          <a:xfrm>
            <a:off x="457200" y="1124744"/>
            <a:ext cx="8229600" cy="5087590"/>
          </a:xfrm>
        </p:spPr>
        <p:txBody>
          <a:bodyPr>
            <a:noAutofit/>
          </a:bodyPr>
          <a:lstStyle/>
          <a:p>
            <a:pPr>
              <a:lnSpc>
                <a:spcPct val="90000"/>
              </a:lnSpc>
            </a:pPr>
            <a:r>
              <a:rPr lang="el-GR" altLang="el-GR" sz="2400" dirty="0"/>
              <a:t>Το νέο περιβάλλον που δημιουργεί το διαδίκτυο για τις επιχειρήσεις και το εμπόριο αλλάζει τα δεδομένα. Το διαδίκτυο παραμένει αναμφισβήτητα μια άριστη ευκαιρία για όσους επιχειρηματίες επιθυμούν να προωθήσουν τις δραστηριότητες / προϊόντα τους με ελάχιστο ή μηδενικό κόστος. </a:t>
            </a:r>
          </a:p>
          <a:p>
            <a:pPr>
              <a:lnSpc>
                <a:spcPct val="90000"/>
              </a:lnSpc>
            </a:pPr>
            <a:endParaRPr lang="el-GR" altLang="el-GR" sz="2400" dirty="0"/>
          </a:p>
          <a:p>
            <a:pPr>
              <a:lnSpc>
                <a:spcPct val="90000"/>
              </a:lnSpc>
            </a:pPr>
            <a:r>
              <a:rPr lang="el-GR" altLang="el-GR" sz="2400" dirty="0"/>
              <a:t>Ένας δικτυακός τόπος </a:t>
            </a:r>
            <a:r>
              <a:rPr lang="el-GR" altLang="el-GR" sz="2400" dirty="0" smtClean="0"/>
              <a:t>(</a:t>
            </a:r>
            <a:r>
              <a:rPr lang="en-US" altLang="el-GR" sz="2400" dirty="0" smtClean="0"/>
              <a:t>site</a:t>
            </a:r>
            <a:r>
              <a:rPr lang="el-GR" altLang="el-GR" sz="2400" dirty="0" smtClean="0"/>
              <a:t>) </a:t>
            </a:r>
            <a:r>
              <a:rPr lang="el-GR" altLang="el-GR" sz="2400" dirty="0"/>
              <a:t>μπορεί να αποτελέσει σημαντικό κομμάτι του κύκλου ανάπτυξης μιας επιχείρησης. </a:t>
            </a:r>
          </a:p>
          <a:p>
            <a:pPr>
              <a:lnSpc>
                <a:spcPct val="90000"/>
              </a:lnSpc>
            </a:pPr>
            <a:endParaRPr lang="el-GR" altLang="el-GR" sz="2400" dirty="0"/>
          </a:p>
          <a:p>
            <a:pPr>
              <a:lnSpc>
                <a:spcPct val="90000"/>
              </a:lnSpc>
            </a:pPr>
            <a:r>
              <a:rPr lang="el-GR" altLang="el-GR" sz="2400" dirty="0"/>
              <a:t>Το διαδίκτυο ως επιχειρηματικό εργαλείο συνδυάζει χαμηλό κόστος παροχής ευελιξίας και αλληλεπίδρασης με χαμηλό κόστος παροχής πληροφορίας στον χρήστη. 	</a:t>
            </a:r>
          </a:p>
          <a:p>
            <a:pPr>
              <a:lnSpc>
                <a:spcPct val="90000"/>
              </a:lnSpc>
            </a:pP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smtClean="0"/>
              <a:t>Στατιστικά  (2 από 3)</a:t>
            </a:r>
            <a:endParaRPr lang="el-GR" dirty="0"/>
          </a:p>
        </p:txBody>
      </p:sp>
      <p:sp>
        <p:nvSpPr>
          <p:cNvPr id="11" name="TextBox 4"/>
          <p:cNvSpPr txBox="1">
            <a:spLocks noChangeArrowheads="1"/>
          </p:cNvSpPr>
          <p:nvPr>
            <p:custDataLst>
              <p:tags r:id="rId2"/>
            </p:custDataLst>
          </p:nvPr>
        </p:nvSpPr>
        <p:spPr bwMode="auto">
          <a:xfrm>
            <a:off x="539751" y="1785239"/>
            <a:ext cx="814705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Αν η υπηρεσία φιλοξενίας δεν παρέχει στατιστικά στοιχεία, μπορείτε να γίνει χρήση των δωρεάν υπηρεσιών στατιστικής πληροφόρησης από το διαδίκτυο. </a:t>
            </a:r>
            <a:endParaRPr lang="el-GR" altLang="el-GR" sz="2400" dirty="0" smtClean="0"/>
          </a:p>
          <a:p>
            <a:pPr marL="342900" indent="-342900">
              <a:lnSpc>
                <a:spcPct val="90000"/>
              </a:lnSpc>
              <a:buFont typeface="Wingdings" panose="05000000000000000000" pitchFamily="2" charset="2"/>
              <a:buChar char="§"/>
            </a:pPr>
            <a:endParaRPr lang="el-GR" altLang="el-GR" sz="2400" dirty="0"/>
          </a:p>
          <a:p>
            <a:pPr marL="342900" indent="-342900">
              <a:lnSpc>
                <a:spcPct val="90000"/>
              </a:lnSpc>
              <a:buFont typeface="Wingdings" panose="05000000000000000000" pitchFamily="2" charset="2"/>
              <a:buChar char="§"/>
            </a:pPr>
            <a:r>
              <a:rPr lang="el-GR" altLang="el-GR" sz="2400" dirty="0"/>
              <a:t>Οι υπηρεσίες αυτές χρησιμοποιούν μικρά εικονίδια που ενσωματώνονται στις σελίδες και καταγράφουν την κίνηση. </a:t>
            </a:r>
          </a:p>
          <a:p>
            <a:pPr marL="342900" indent="-342900">
              <a:lnSpc>
                <a:spcPct val="90000"/>
              </a:lnSpc>
              <a:buFont typeface="Wingdings" panose="05000000000000000000" pitchFamily="2" charset="2"/>
              <a:buChar char="§"/>
            </a:pPr>
            <a:endParaRPr lang="el-GR" altLang="el-GR" sz="2400" dirty="0" smtClean="0"/>
          </a:p>
          <a:p>
            <a:pPr marL="342900" indent="-342900">
              <a:lnSpc>
                <a:spcPct val="90000"/>
              </a:lnSpc>
              <a:buFont typeface="Wingdings" panose="05000000000000000000" pitchFamily="2" charset="2"/>
              <a:buChar char="§"/>
            </a:pPr>
            <a:r>
              <a:rPr lang="el-GR" altLang="el-GR" sz="2400" dirty="0" smtClean="0"/>
              <a:t>Σε </a:t>
            </a:r>
            <a:r>
              <a:rPr lang="el-GR" altLang="el-GR" sz="2400" dirty="0"/>
              <a:t>αντάλλαγμα, οι εταιρείες αυτές διαφημίζονται με αυτά τα μικρά εικονίδια μέσα στις σελίδες.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60</a:t>
            </a:fld>
            <a:endParaRPr lang="el-GR" sz="1400" dirty="0"/>
          </a:p>
        </p:txBody>
      </p:sp>
    </p:spTree>
    <p:custDataLst>
      <p:tags r:id="rId1"/>
    </p:custDataLst>
    <p:extLst>
      <p:ext uri="{BB962C8B-B14F-4D97-AF65-F5344CB8AC3E}">
        <p14:creationId xmlns:p14="http://schemas.microsoft.com/office/powerpoint/2010/main" val="14799589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smtClean="0"/>
              <a:t>Στατιστικά  (3 από 3)</a:t>
            </a:r>
            <a:endParaRPr lang="el-GR" dirty="0"/>
          </a:p>
        </p:txBody>
      </p:sp>
      <p:sp>
        <p:nvSpPr>
          <p:cNvPr id="11" name="TextBox 4" descr="Ένας άλλος τρόπος για να γίνει αποτίμηση της αποδοτικότητας του δικτυακού τόπου είναι η επικοινωνία με τους ίδιους τους επισκέπτες του κόμβου. &#10;&#10;Η πιο απλή μορφή επικοινωνίας υλοποιείται με τη συμπλήρωση μιας φόρμας ηλεκτρονικού ταχυδρομείου με τίτλο «Πείτε μας την γνώμη σας». &#10;&#10;Ακόμη, μπορεί να δημιουργηθεί κάποιο διαδραστικό εργαλείο, παραδείγματος χάριν ένας πίνακα ανάρτησης μηνυμάτων είτε έναν εικονικό χώρο συνάντησης, στον οποίο οι επισκέπτες να μπορούν να ανταλλάξουν μηνύματα πάνω σε ένα συγκεκριμένο ζήτημα. &#10;"/>
          <p:cNvSpPr txBox="1">
            <a:spLocks noChangeArrowheads="1"/>
          </p:cNvSpPr>
          <p:nvPr>
            <p:custDataLst>
              <p:tags r:id="rId2"/>
            </p:custDataLst>
          </p:nvPr>
        </p:nvSpPr>
        <p:spPr bwMode="auto">
          <a:xfrm>
            <a:off x="539751" y="1247732"/>
            <a:ext cx="814705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Ένας άλλος τρόπος για να γίνει αποτίμηση της αποδοτικότητας του δικτυακού τόπου είναι η επικοινωνία με τους ίδιους τους επισκέπτες του κόμβου. </a:t>
            </a:r>
            <a:endParaRPr lang="el-GR" altLang="el-GR" sz="2400" dirty="0" smtClean="0"/>
          </a:p>
          <a:p>
            <a:pPr marL="342900" indent="-342900">
              <a:lnSpc>
                <a:spcPct val="90000"/>
              </a:lnSpc>
              <a:buFont typeface="Wingdings" panose="05000000000000000000" pitchFamily="2" charset="2"/>
              <a:buChar char="§"/>
            </a:pPr>
            <a:endParaRPr lang="el-GR" altLang="el-GR" sz="2400" dirty="0"/>
          </a:p>
          <a:p>
            <a:pPr marL="342900" indent="-342900">
              <a:lnSpc>
                <a:spcPct val="90000"/>
              </a:lnSpc>
              <a:buFont typeface="Wingdings" panose="05000000000000000000" pitchFamily="2" charset="2"/>
              <a:buChar char="§"/>
            </a:pPr>
            <a:r>
              <a:rPr lang="el-GR" altLang="el-GR" sz="2400" dirty="0"/>
              <a:t>Η πιο απλή μορφή επικοινωνίας υλοποιείται με τη συμπλήρωση μιας φόρμας ηλεκτρονικού ταχυδρομείου με τίτλο «</a:t>
            </a:r>
            <a:r>
              <a:rPr lang="el-GR" altLang="el-GR" sz="2400" b="1" dirty="0"/>
              <a:t>Πείτε μας την γνώμη σας</a:t>
            </a:r>
            <a:r>
              <a:rPr lang="el-GR" altLang="el-GR" sz="2400" dirty="0"/>
              <a:t>». </a:t>
            </a:r>
          </a:p>
          <a:p>
            <a:pPr marL="342900" indent="-342900">
              <a:lnSpc>
                <a:spcPct val="90000"/>
              </a:lnSpc>
              <a:buFont typeface="Wingdings" panose="05000000000000000000" pitchFamily="2" charset="2"/>
              <a:buChar char="§"/>
            </a:pPr>
            <a:endParaRPr lang="el-GR" altLang="el-GR" sz="2400" dirty="0" smtClean="0"/>
          </a:p>
          <a:p>
            <a:pPr marL="342900" indent="-342900">
              <a:lnSpc>
                <a:spcPct val="90000"/>
              </a:lnSpc>
              <a:buFont typeface="Wingdings" panose="05000000000000000000" pitchFamily="2" charset="2"/>
              <a:buChar char="§"/>
            </a:pPr>
            <a:r>
              <a:rPr lang="el-GR" altLang="el-GR" sz="2400" dirty="0" smtClean="0"/>
              <a:t>Ακόμη</a:t>
            </a:r>
            <a:r>
              <a:rPr lang="el-GR" altLang="el-GR" sz="2400" dirty="0"/>
              <a:t>, μπορεί να δημιουργηθεί κάποιο </a:t>
            </a:r>
            <a:r>
              <a:rPr lang="el-GR" altLang="el-GR" sz="2400" dirty="0" err="1"/>
              <a:t>διαδραστικό</a:t>
            </a:r>
            <a:r>
              <a:rPr lang="el-GR" altLang="el-GR" sz="2400" dirty="0"/>
              <a:t> εργαλείο, π.χ. ένας πίνακα ανάρτησης μηνυμάτων είτε έναν εικονικό χώρο συνάντησης, στον οποίο οι επισκέπτες να μπορούν να ανταλλάξουν μηνύματα πάνω σε ένα συγκεκριμένο </a:t>
            </a:r>
            <a:r>
              <a:rPr lang="el-GR" altLang="el-GR" sz="2400" dirty="0" smtClean="0"/>
              <a:t>ζήτημα.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61</a:t>
            </a:fld>
            <a:endParaRPr lang="el-GR" sz="1400" dirty="0"/>
          </a:p>
        </p:txBody>
      </p:sp>
    </p:spTree>
    <p:custDataLst>
      <p:tags r:id="rId1"/>
    </p:custDataLst>
    <p:extLst>
      <p:ext uri="{BB962C8B-B14F-4D97-AF65-F5344CB8AC3E}">
        <p14:creationId xmlns:p14="http://schemas.microsoft.com/office/powerpoint/2010/main" val="14799589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1218059"/>
          </a:xfrm>
        </p:spPr>
        <p:txBody>
          <a:bodyPr>
            <a:noAutofit/>
          </a:bodyPr>
          <a:lstStyle/>
          <a:p>
            <a:pPr algn="ctr"/>
            <a:r>
              <a:rPr lang="el-GR" altLang="el-GR" dirty="0"/>
              <a:t>Ζητήματα ασφάλειας στο διαδίκτυο </a:t>
            </a:r>
            <a:endParaRPr lang="el-GR" dirty="0"/>
          </a:p>
        </p:txBody>
      </p:sp>
      <p:sp>
        <p:nvSpPr>
          <p:cNvPr id="11" name="TextBox 4"/>
          <p:cNvSpPr txBox="1">
            <a:spLocks noChangeArrowheads="1"/>
          </p:cNvSpPr>
          <p:nvPr>
            <p:custDataLst>
              <p:tags r:id="rId2"/>
            </p:custDataLst>
          </p:nvPr>
        </p:nvSpPr>
        <p:spPr bwMode="auto">
          <a:xfrm>
            <a:off x="539751" y="2191504"/>
            <a:ext cx="81470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altLang="el-GR" sz="2800" dirty="0"/>
              <a:t>πρωτόκολλα κρυπτογράφησης δεδομένων και τα πρωτόκολλα ασφάλειας οικονομικών συναλλαγών</a:t>
            </a:r>
            <a:r>
              <a:rPr lang="el-GR" altLang="el-GR" sz="2800" dirty="0" smtClean="0"/>
              <a:t>.</a:t>
            </a:r>
          </a:p>
          <a:p>
            <a:r>
              <a:rPr lang="el-GR" altLang="el-GR" sz="2800" dirty="0" smtClean="0"/>
              <a:t> </a:t>
            </a:r>
            <a:endParaRPr lang="el-GR" altLang="el-GR" sz="2800" dirty="0"/>
          </a:p>
          <a:p>
            <a:pPr marL="342900" indent="-342900">
              <a:buFont typeface="Wingdings" panose="05000000000000000000" pitchFamily="2" charset="2"/>
              <a:buChar char="§"/>
            </a:pPr>
            <a:r>
              <a:rPr lang="el-GR" altLang="el-GR" sz="2800" dirty="0"/>
              <a:t>οι υπηρεσίες που μπορούν να αξιοποιηθούν για τη δημιουργία ενός ασφαλούς περιβάλλοντος, κατάλληλου για ηλεκτρονικές συναλλαγές.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62</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122709"/>
            <a:ext cx="7772400" cy="858019"/>
          </a:xfrm>
        </p:spPr>
        <p:txBody>
          <a:bodyPr/>
          <a:lstStyle/>
          <a:p>
            <a:pPr algn="ctr"/>
            <a:r>
              <a:rPr lang="el-GR" altLang="el-GR" dirty="0"/>
              <a:t>Περίληψη - Στόχοι</a:t>
            </a:r>
            <a:endParaRPr lang="el-GR" dirty="0"/>
          </a:p>
        </p:txBody>
      </p:sp>
      <p:sp>
        <p:nvSpPr>
          <p:cNvPr id="11" name="TextBox 4"/>
          <p:cNvSpPr txBox="1">
            <a:spLocks noChangeArrowheads="1"/>
          </p:cNvSpPr>
          <p:nvPr>
            <p:custDataLst>
              <p:tags r:id="rId2"/>
            </p:custDataLst>
          </p:nvPr>
        </p:nvSpPr>
        <p:spPr bwMode="auto">
          <a:xfrm>
            <a:off x="539751" y="1700808"/>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altLang="el-GR" sz="2400" dirty="0"/>
              <a:t>Σε μια </a:t>
            </a:r>
            <a:r>
              <a:rPr lang="el-GR" altLang="el-GR" sz="2400" b="1" dirty="0"/>
              <a:t>ηλεκτρονική επικοινωνία </a:t>
            </a:r>
            <a:r>
              <a:rPr lang="el-GR" altLang="el-GR" sz="2400" dirty="0"/>
              <a:t>η εμπιστοσύνη μεταξύ των συναλλασσόμενων μερών είναι πολύ σημαντική, γι' αυτό θα πρέπει να δοθεί ιδιαίτερη έμφαση στο θέμα της ασφάλειας των συναλλαγών. </a:t>
            </a:r>
            <a:endParaRPr lang="el-GR" altLang="el-GR" sz="2400" dirty="0" smtClean="0"/>
          </a:p>
          <a:p>
            <a:pPr marL="342900" indent="-342900">
              <a:buFont typeface="Wingdings" panose="05000000000000000000" pitchFamily="2" charset="2"/>
              <a:buChar char="§"/>
            </a:pPr>
            <a:endParaRPr lang="el-GR" altLang="el-GR" sz="2400" dirty="0"/>
          </a:p>
          <a:p>
            <a:pPr marL="342900" indent="-342900">
              <a:buFont typeface="Wingdings" panose="05000000000000000000" pitchFamily="2" charset="2"/>
              <a:buChar char="§"/>
            </a:pPr>
            <a:r>
              <a:rPr lang="el-GR" altLang="el-GR" sz="2400" dirty="0"/>
              <a:t>Σημαντικά θέματα: </a:t>
            </a:r>
          </a:p>
          <a:p>
            <a:pPr marL="800100" lvl="1" indent="-342900">
              <a:buFont typeface="Arial" panose="020B0604020202020204" pitchFamily="34" charset="0"/>
              <a:buChar char="•"/>
            </a:pPr>
            <a:r>
              <a:rPr lang="el-GR" altLang="el-GR" sz="2400" dirty="0"/>
              <a:t>ποιο είναι το νομικό πλαίσιο που καλύπτει τις ηλεκτρονικές συναλλαγές στην </a:t>
            </a:r>
            <a:r>
              <a:rPr lang="el-GR" altLang="el-GR" sz="2400" dirty="0" smtClean="0"/>
              <a:t>Ελλάδα, </a:t>
            </a:r>
            <a:endParaRPr lang="el-GR" altLang="el-GR" sz="2400" dirty="0"/>
          </a:p>
          <a:p>
            <a:pPr marL="800100" lvl="1" indent="-342900">
              <a:buFont typeface="Arial" panose="020B0604020202020204" pitchFamily="34" charset="0"/>
              <a:buChar char="•"/>
            </a:pPr>
            <a:r>
              <a:rPr lang="el-GR" altLang="el-GR" sz="2400" dirty="0"/>
              <a:t>τους τρόπους ασφάλειας ηλεκτρονικών </a:t>
            </a:r>
            <a:r>
              <a:rPr lang="el-GR" altLang="el-GR" sz="2400" dirty="0" smtClean="0"/>
              <a:t>συναλλαγών. </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63</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72208"/>
          </a:xfrm>
        </p:spPr>
        <p:txBody>
          <a:bodyPr>
            <a:noAutofit/>
          </a:bodyPr>
          <a:lstStyle/>
          <a:p>
            <a:pPr algn="ctr"/>
            <a:r>
              <a:rPr lang="el-GR" altLang="el-GR" dirty="0" smtClean="0"/>
              <a:t>Υπάρχει </a:t>
            </a:r>
            <a:r>
              <a:rPr lang="el-GR" altLang="el-GR" dirty="0"/>
              <a:t>νομικό πλαίσιο που καλύπτει τις ηλεκτρονικές συναλλαγές στην Ελλάδα; </a:t>
            </a:r>
            <a:r>
              <a:rPr lang="el-GR" altLang="el-GR" dirty="0" smtClean="0"/>
              <a:t>(1 από 4)</a:t>
            </a:r>
            <a:endParaRPr lang="el-GR" dirty="0"/>
          </a:p>
        </p:txBody>
      </p:sp>
      <p:sp>
        <p:nvSpPr>
          <p:cNvPr id="11" name="TextBox 4" descr="Το ηλεκτρονικό εμπόριο αποτελεί μια μορφή εμπορίου και, συνεπώς, βρίσκουν σε αυτό εφαρμογή οι κοινοτικές οδηγίες (κοινοτικό δίκαιο) και οι εθνικές διατάξεις που αφορούν το εμπόριο γενικότερα. Για παράδειγμα, ο Νόμος 2251/94 για την «Προστασία των καταναλωτών» περιέχει διατάξεις για τις συμβάσεις από απόσταση (Άρθρο 4), που εφαρμόζονται και στην περίπτωση του ηλεκτρονικού εμπορίου. &#10;Ο νόμος αυτός προβλέπει ότι κάθε εξ αποστάσεως αγορά είναι άκυρη υπέρ του καταναλωτή, αν αποδειχθεί ότι ο τελευταίος δεν ενημερώθηκε με σαφή τρόπο πριν την αγορά για στοιχεία που έχουν να κάνουν με την ταυτότητα του προμηθευτή, τα ουσιώδη χαρακτηριστικά του προϊόντος, τον τρόπο πληρωμής, το χρόνο παράδοσης και το δικαίωμα υπαναχώρησης. &#10;"/>
          <p:cNvSpPr txBox="1">
            <a:spLocks noChangeArrowheads="1"/>
          </p:cNvSpPr>
          <p:nvPr>
            <p:custDataLst>
              <p:tags r:id="rId2"/>
            </p:custDataLst>
          </p:nvPr>
        </p:nvSpPr>
        <p:spPr bwMode="auto">
          <a:xfrm>
            <a:off x="556469" y="1916832"/>
            <a:ext cx="814705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Το ηλεκτρονικό εμπόριο αποτελεί μια μορφή εμπορίου και, συνεπώς, βρίσκουν σε αυτό εφαρμογή οι κοινοτικές οδηγίες (κοινοτικό δίκαιο) και οι εθνικές διατάξεις που αφορούν το εμπόριο γενικότερα. Για παράδειγμα, ο Νόμος 2251/94 για την «Προστασία των καταναλωτών» περιέχει διατάξεις για τις συμβάσεις από απόσταση (Άρθρο 4), που εφαρμόζονται και στην περίπτωση του ηλεκτρονικού εμπορίου. </a:t>
            </a:r>
          </a:p>
          <a:p>
            <a:pPr marL="342900" indent="-342900">
              <a:lnSpc>
                <a:spcPct val="90000"/>
              </a:lnSpc>
              <a:buFont typeface="Wingdings" panose="05000000000000000000" pitchFamily="2" charset="2"/>
              <a:buChar char="§"/>
            </a:pPr>
            <a:r>
              <a:rPr lang="el-GR" altLang="el-GR" sz="2400" dirty="0"/>
              <a:t>Ο νόμος αυτός προβλέπει ότι κάθε εξ αποστάσεως αγορά είναι άκυρη υπέρ του καταναλωτή, αν αποδειχθεί ότι ο τελευταίος δεν ενημερώθηκε με σαφή τρόπο πριν την αγορά για στοιχεία που έχουν να κάνουν με την ταυτότητα του προμηθευτή, τα ουσιώδη χαρακτηριστικά του προϊόντος, τον τρόπο πληρωμής, το χρόνο παράδοσης και το δικαίωμα υπαναχώρησης.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64</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51180"/>
          </a:xfrm>
        </p:spPr>
        <p:txBody>
          <a:bodyPr>
            <a:noAutofit/>
          </a:bodyPr>
          <a:lstStyle/>
          <a:p>
            <a:pPr algn="ctr"/>
            <a:r>
              <a:rPr lang="el-GR" altLang="el-GR" dirty="0"/>
              <a:t>Υπάρχει νομικό πλαίσιο που καλύπτει τις ηλεκτρονικές συναλλαγές στην Ελλάδα; </a:t>
            </a:r>
            <a:r>
              <a:rPr lang="el-GR" altLang="el-GR" dirty="0" smtClean="0"/>
              <a:t>(2 </a:t>
            </a:r>
            <a:r>
              <a:rPr lang="el-GR" altLang="el-GR" dirty="0"/>
              <a:t>από </a:t>
            </a:r>
            <a:r>
              <a:rPr lang="el-GR" altLang="el-GR" dirty="0" smtClean="0"/>
              <a:t>4)</a:t>
            </a:r>
            <a:endParaRPr lang="el-GR" dirty="0"/>
          </a:p>
        </p:txBody>
      </p:sp>
      <p:sp>
        <p:nvSpPr>
          <p:cNvPr id="11" name="TextBox 4" descr="Η προστασία των προσωπικών δεδομένων των καταναλωτών που επισκέπτονται ένα ηλεκτρονικό κατάστημα αποτελεί βασική υποχρέωση. &#10;Οι ρυθμίσεις που αφορούν την προστασία των προσωπικών δεδομένων εφαρμόζονται και στο διαδίκτυο. &#10;Τα προσωπικά δεδομένα πρέπει να χρησιμοποιούνται μόνο για το σκοπό για τον οποίο συλλέγονται και να διατηρούνται μόνο όσο είναι αναγκαίο για τους σκοπούς της συγκεκριμένης συναλλαγής. &#10;Συλλογή και επεξεργασία προσωπικών δεδομένων μπορεί να γίνει μόνο με τη ρητή συγκατάθεση των καταναλωτών, αφού προηγουμένως ενημερωθούν για το σκοπό, τις κατηγορίες των δεδομένων και τα λοιπά. &#10;"/>
          <p:cNvSpPr txBox="1">
            <a:spLocks noChangeArrowheads="1"/>
          </p:cNvSpPr>
          <p:nvPr>
            <p:custDataLst>
              <p:tags r:id="rId2"/>
            </p:custDataLst>
          </p:nvPr>
        </p:nvSpPr>
        <p:spPr bwMode="auto">
          <a:xfrm>
            <a:off x="539751" y="1967812"/>
            <a:ext cx="8147050" cy="4413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Η προστασία των προσωπικών δεδομένων των καταναλωτών που επισκέπτονται ένα ηλεκτρονικό κατάστημα αποτελεί βασική υποχρέωση. </a:t>
            </a:r>
          </a:p>
          <a:p>
            <a:pPr marL="342900" indent="-342900">
              <a:lnSpc>
                <a:spcPct val="90000"/>
              </a:lnSpc>
              <a:buFont typeface="Wingdings" panose="05000000000000000000" pitchFamily="2" charset="2"/>
              <a:buChar char="§"/>
            </a:pPr>
            <a:r>
              <a:rPr lang="el-GR" altLang="el-GR" sz="2400" dirty="0"/>
              <a:t>Οι ρυθμίσεις που αφορούν την προστασία των προσωπικών δεδομένων εφαρμόζονται και στο διαδίκτυο. </a:t>
            </a:r>
          </a:p>
          <a:p>
            <a:pPr marL="342900" indent="-342900">
              <a:lnSpc>
                <a:spcPct val="90000"/>
              </a:lnSpc>
              <a:buFont typeface="Wingdings" panose="05000000000000000000" pitchFamily="2" charset="2"/>
              <a:buChar char="§"/>
            </a:pPr>
            <a:r>
              <a:rPr lang="el-GR" altLang="el-GR" sz="2400" dirty="0"/>
              <a:t>Τα προσωπικά δεδομένα πρέπει να χρησιμοποιούνται μόνο για το σκοπό για τον οποίο συλλέγονται και να διατηρούνται μόνο όσο είναι αναγκαίο για τους σκοπούς της συγκεκριμένης συναλλαγής. </a:t>
            </a:r>
          </a:p>
          <a:p>
            <a:pPr marL="342900" indent="-342900">
              <a:lnSpc>
                <a:spcPct val="90000"/>
              </a:lnSpc>
              <a:buFont typeface="Wingdings" panose="05000000000000000000" pitchFamily="2" charset="2"/>
              <a:buChar char="§"/>
            </a:pPr>
            <a:r>
              <a:rPr lang="el-GR" altLang="el-GR" sz="2400" dirty="0"/>
              <a:t>Συλλογή και επεξεργασία προσωπικών δεδομένων μπορεί να γίνει μόνο με τη ρητή συγκατάθεση των καταναλωτών, αφού προηγουμένως ενημερωθούν για το σκοπό, τις κατηγορίες των δεδομένων κτλ.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65</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72208"/>
          </a:xfrm>
        </p:spPr>
        <p:txBody>
          <a:bodyPr>
            <a:noAutofit/>
          </a:bodyPr>
          <a:lstStyle/>
          <a:p>
            <a:pPr algn="ctr"/>
            <a:r>
              <a:rPr lang="el-GR" altLang="el-GR" dirty="0"/>
              <a:t>Υπάρχει νομικό πλαίσιο που καλύπτει τις ηλεκτρονικές συναλλαγές στην Ελλάδα; </a:t>
            </a:r>
            <a:r>
              <a:rPr lang="el-GR" altLang="el-GR" dirty="0" smtClean="0"/>
              <a:t>(3 </a:t>
            </a:r>
            <a:r>
              <a:rPr lang="el-GR" altLang="el-GR" dirty="0"/>
              <a:t>από </a:t>
            </a:r>
            <a:r>
              <a:rPr lang="el-GR" altLang="el-GR" dirty="0" smtClean="0"/>
              <a:t>4)</a:t>
            </a:r>
            <a:endParaRPr lang="el-GR" dirty="0"/>
          </a:p>
        </p:txBody>
      </p:sp>
      <p:sp>
        <p:nvSpPr>
          <p:cNvPr id="11" name="TextBox 4"/>
          <p:cNvSpPr txBox="1">
            <a:spLocks noChangeArrowheads="1"/>
          </p:cNvSpPr>
          <p:nvPr>
            <p:custDataLst>
              <p:tags r:id="rId2"/>
            </p:custDataLst>
          </p:nvPr>
        </p:nvSpPr>
        <p:spPr bwMode="auto">
          <a:xfrm>
            <a:off x="539751" y="2392427"/>
            <a:ext cx="8147050"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buFont typeface="Wingdings" panose="05000000000000000000" pitchFamily="2" charset="2"/>
              <a:buChar char="§"/>
            </a:pPr>
            <a:r>
              <a:rPr lang="el-GR" altLang="el-GR" sz="2400" dirty="0"/>
              <a:t>Η εμφανής παρουσίαση των τρόπων προστασίας και χρήσης των προσωπικών δεδομένων στο διαδικτυακό τόπο του ηλεκτρονικού σας καταστήματος αποτελεί ένα σημαντικό βήμα για τη δημιουργία σχέσεων εμπιστοσύνης μεταξύ του ηλεκτρονικού καταστήματος και του καταναλωτή. </a:t>
            </a:r>
            <a:endParaRPr lang="el-GR" altLang="el-GR" sz="2400" dirty="0" smtClean="0"/>
          </a:p>
          <a:p>
            <a:pPr marL="342900" indent="-342900">
              <a:lnSpc>
                <a:spcPct val="90000"/>
              </a:lnSpc>
              <a:buFont typeface="Wingdings" panose="05000000000000000000" pitchFamily="2" charset="2"/>
              <a:buChar char="§"/>
            </a:pPr>
            <a:endParaRPr lang="el-GR" altLang="el-GR" sz="2400" dirty="0" smtClean="0"/>
          </a:p>
          <a:p>
            <a:pPr marL="342900" indent="-342900">
              <a:buFont typeface="Wingdings" panose="05000000000000000000" pitchFamily="2" charset="2"/>
              <a:buChar char="§"/>
            </a:pPr>
            <a:r>
              <a:rPr lang="el-GR" altLang="el-GR" sz="2400" dirty="0"/>
              <a:t>Όσον αφορά την «ταυτότητα» ενός ηλεκτρονικού καταστήματος, θα πρέπει να παρέχεται με ρητό τρόπο η κατάλληλη πληροφόρηση σχετικά με το ποιος είναι ο πραγματικός ιδιοκτήτης</a:t>
            </a:r>
            <a:r>
              <a:rPr lang="el-GR" altLang="el-GR" sz="2400" dirty="0" smtClean="0"/>
              <a:t>.</a:t>
            </a:r>
            <a:endParaRPr lang="el-GR" altLang="el-GR" sz="2400" dirty="0"/>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66</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943363"/>
          </a:xfrm>
        </p:spPr>
        <p:txBody>
          <a:bodyPr>
            <a:noAutofit/>
          </a:bodyPr>
          <a:lstStyle/>
          <a:p>
            <a:pPr algn="ctr"/>
            <a:r>
              <a:rPr lang="el-GR" altLang="el-GR" dirty="0"/>
              <a:t>Υπάρχει νομικό πλαίσιο που καλύπτει τις ηλεκτρονικές συναλλαγές στην Ελλάδα; </a:t>
            </a:r>
            <a:r>
              <a:rPr lang="el-GR" altLang="el-GR" dirty="0" smtClean="0"/>
              <a:t>(4 </a:t>
            </a:r>
            <a:r>
              <a:rPr lang="el-GR" altLang="el-GR" dirty="0"/>
              <a:t>από 4)</a:t>
            </a:r>
            <a:endParaRPr lang="el-GR" dirty="0"/>
          </a:p>
        </p:txBody>
      </p:sp>
      <p:sp>
        <p:nvSpPr>
          <p:cNvPr id="11" name="TextBox 4"/>
          <p:cNvSpPr txBox="1">
            <a:spLocks noChangeArrowheads="1"/>
          </p:cNvSpPr>
          <p:nvPr>
            <p:custDataLst>
              <p:tags r:id="rId2"/>
            </p:custDataLst>
          </p:nvPr>
        </p:nvSpPr>
        <p:spPr bwMode="auto">
          <a:xfrm>
            <a:off x="539751" y="2235636"/>
            <a:ext cx="8147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altLang="el-GR" sz="2400" dirty="0"/>
              <a:t>Η ύπαρξη ενός ειδικού σήματος στην ιστοσελίδα, που να πιστοποιεί την ταυτότητα του ιδιοκτήτη (από γνωστούς δημόσιους ή ιδιωτικούς οργανισμούς) αποτελεί πλεονέκτημα. </a:t>
            </a:r>
          </a:p>
          <a:p>
            <a:endParaRPr lang="el-GR" altLang="el-GR" sz="2400" dirty="0" smtClean="0"/>
          </a:p>
          <a:p>
            <a:pPr marL="342900" indent="-342900">
              <a:buFont typeface="Wingdings" panose="05000000000000000000" pitchFamily="2" charset="2"/>
              <a:buChar char="§"/>
            </a:pPr>
            <a:r>
              <a:rPr lang="el-GR" altLang="el-GR" sz="2400" dirty="0" smtClean="0"/>
              <a:t>Επιπλέον</a:t>
            </a:r>
            <a:r>
              <a:rPr lang="el-GR" altLang="el-GR" sz="2400" dirty="0"/>
              <a:t>, θα πρέπει να παρέχεται η δυνατότητα στον καταναλωτή να επικοινωνήσει με τον τηλεφωνικό αριθμό στη φυσική έδρα του καταστήματος (είναι υποχρεωτική η αναγραφή του στην ιστοσελίδα) για περισσότερες πληροφορίες.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67</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68439"/>
          </a:xfrm>
        </p:spPr>
        <p:txBody>
          <a:bodyPr>
            <a:noAutofit/>
          </a:bodyPr>
          <a:lstStyle/>
          <a:p>
            <a:pPr algn="ctr"/>
            <a:r>
              <a:rPr lang="el-GR" altLang="el-GR" dirty="0"/>
              <a:t>Πώς μπορώ να εξασφαλίσω ασφάλεια ηλεκτρονικών συναλλαγών; </a:t>
            </a:r>
            <a:r>
              <a:rPr lang="el-GR" altLang="el-GR" dirty="0" smtClean="0"/>
              <a:t>(1 από 5)</a:t>
            </a:r>
            <a:endParaRPr lang="el-GR" dirty="0"/>
          </a:p>
        </p:txBody>
      </p:sp>
      <p:sp>
        <p:nvSpPr>
          <p:cNvPr id="11" name="TextBox 4"/>
          <p:cNvSpPr txBox="1">
            <a:spLocks noChangeArrowheads="1"/>
          </p:cNvSpPr>
          <p:nvPr>
            <p:custDataLst>
              <p:tags r:id="rId2"/>
            </p:custDataLst>
          </p:nvPr>
        </p:nvSpPr>
        <p:spPr bwMode="auto">
          <a:xfrm>
            <a:off x="539750" y="2244928"/>
            <a:ext cx="81470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altLang="el-GR" sz="2400" dirty="0" smtClean="0"/>
              <a:t>Η </a:t>
            </a:r>
            <a:r>
              <a:rPr lang="el-GR" altLang="el-GR" sz="2400" dirty="0"/>
              <a:t>ασφάλεια των ηλεκτρονικών συναλλαγών είναι πολύ σημαντικό θέμα και πρέπει να ληφθεί σοβαρά υπόψη κατά τη λειτουργία ενός συστήματος ηλεκτρονικών συναλλαγών. </a:t>
            </a:r>
          </a:p>
          <a:p>
            <a:pPr marL="342900" indent="-342900">
              <a:buFont typeface="Wingdings" panose="05000000000000000000" pitchFamily="2" charset="2"/>
              <a:buChar char="§"/>
            </a:pPr>
            <a:r>
              <a:rPr lang="el-GR" altLang="el-GR" sz="2400" dirty="0"/>
              <a:t>Σήμερα, η τεχνολογία παρέχει πολύ προηγμένες λύσεις στο θέμα αυτό. </a:t>
            </a:r>
          </a:p>
          <a:p>
            <a:pPr marL="342900" indent="-342900">
              <a:buFont typeface="Wingdings" panose="05000000000000000000" pitchFamily="2" charset="2"/>
              <a:buChar char="§"/>
            </a:pPr>
            <a:r>
              <a:rPr lang="el-GR" altLang="el-GR" sz="2400" dirty="0"/>
              <a:t>Είναι πολύ σημαντικό να δηλώνετε στην αρχική σας ιστοσελίδα τα μέτρα ασφαλείας που χρησιμοποιούνται στο σύστημα, έτσι ώστε να εξασφαλίσετε την εμπιστοσύνη των πελατών σας.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68</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66131"/>
          </a:xfrm>
        </p:spPr>
        <p:txBody>
          <a:bodyPr>
            <a:noAutofit/>
          </a:bodyPr>
          <a:lstStyle/>
          <a:p>
            <a:pPr algn="ctr"/>
            <a:r>
              <a:rPr lang="el-GR" altLang="el-GR" dirty="0"/>
              <a:t>Πώς μπορώ να εξασφαλίσω ασφάλεια ηλεκτρονικών συναλλαγών; </a:t>
            </a:r>
            <a:r>
              <a:rPr lang="el-GR" altLang="el-GR" dirty="0" smtClean="0"/>
              <a:t>(2 </a:t>
            </a:r>
            <a:r>
              <a:rPr lang="el-GR" altLang="el-GR" dirty="0"/>
              <a:t>από 5)</a:t>
            </a:r>
            <a:endParaRPr lang="el-GR" dirty="0"/>
          </a:p>
        </p:txBody>
      </p:sp>
      <p:sp>
        <p:nvSpPr>
          <p:cNvPr id="11" name="TextBox 4"/>
          <p:cNvSpPr txBox="1">
            <a:spLocks noChangeArrowheads="1"/>
          </p:cNvSpPr>
          <p:nvPr>
            <p:custDataLst>
              <p:tags r:id="rId2"/>
            </p:custDataLst>
          </p:nvPr>
        </p:nvSpPr>
        <p:spPr bwMode="auto">
          <a:xfrm>
            <a:off x="539751" y="2470303"/>
            <a:ext cx="8147050" cy="275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Ένα ηλεκτρονικό κατάστημα που μεριμνά για την ασφάλεια των πελατών του θα πρέπει να χρησιμοποιεί μια σειρά από «συστήματα ασφαλείας», προκειμένου να διασφαλίσει την ασφάλεια των συναλλαγών του. </a:t>
            </a:r>
            <a:endParaRPr lang="el-GR" altLang="el-GR" sz="2400" dirty="0" smtClean="0"/>
          </a:p>
          <a:p>
            <a:pPr marL="342900" indent="-342900">
              <a:lnSpc>
                <a:spcPct val="80000"/>
              </a:lnSpc>
              <a:buFont typeface="Wingdings" panose="05000000000000000000" pitchFamily="2" charset="2"/>
              <a:buChar char="§"/>
            </a:pPr>
            <a:endParaRPr lang="el-GR" altLang="el-GR" sz="2400" dirty="0"/>
          </a:p>
          <a:p>
            <a:pPr marL="342900" indent="-342900">
              <a:lnSpc>
                <a:spcPct val="80000"/>
              </a:lnSpc>
              <a:buFont typeface="Wingdings" panose="05000000000000000000" pitchFamily="2" charset="2"/>
              <a:buChar char="§"/>
            </a:pPr>
            <a:r>
              <a:rPr lang="el-GR" altLang="el-GR" sz="2400" dirty="0"/>
              <a:t>Η αποστολή προσωπικών δεδομένων, όπως τα στοιχεία της κάρτας, θα πρέπει να γίνεται σε ασφαλές περιβάλλον, με τη χρήση ειδικών πρωτοκόλλων κρυπτογράφησης δεδομένων και ασφάλειας οικονομικών συναλλαγών.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69</a:t>
            </a:fld>
            <a:endParaRPr lang="el-GR" sz="1400" dirty="0"/>
          </a:p>
        </p:txBody>
      </p:sp>
    </p:spTree>
    <p:custDataLst>
      <p:tags r:id="rId1"/>
    </p:custDataLst>
    <p:extLst>
      <p:ext uri="{BB962C8B-B14F-4D97-AF65-F5344CB8AC3E}">
        <p14:creationId xmlns:p14="http://schemas.microsoft.com/office/powerpoint/2010/main" val="2092483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44624"/>
            <a:ext cx="7772400" cy="1628800"/>
          </a:xfrm>
        </p:spPr>
        <p:txBody>
          <a:bodyPr>
            <a:noAutofit/>
          </a:bodyPr>
          <a:lstStyle/>
          <a:p>
            <a:r>
              <a:rPr lang="el-GR" altLang="el-GR" dirty="0"/>
              <a:t>Τα πλεονεκτήματα ενός δικτυακού </a:t>
            </a:r>
            <a:r>
              <a:rPr lang="el-GR" altLang="el-GR" dirty="0" smtClean="0"/>
              <a:t>τόπου</a:t>
            </a:r>
            <a:r>
              <a:rPr lang="en-US" altLang="el-GR" dirty="0" smtClean="0"/>
              <a:t> (</a:t>
            </a:r>
            <a:r>
              <a:rPr lang="el-GR" altLang="el-GR" dirty="0" smtClean="0"/>
              <a:t>1 από 3) </a:t>
            </a:r>
            <a:endParaRPr lang="el-GR" dirty="0"/>
          </a:p>
        </p:txBody>
      </p:sp>
      <p:sp>
        <p:nvSpPr>
          <p:cNvPr id="9" name="Rectangle 3"/>
          <p:cNvSpPr txBox="1">
            <a:spLocks noChangeArrowheads="1"/>
          </p:cNvSpPr>
          <p:nvPr>
            <p:custDataLst>
              <p:tags r:id="rId2"/>
            </p:custDataLst>
          </p:nvPr>
        </p:nvSpPr>
        <p:spPr>
          <a:xfrm>
            <a:off x="467544" y="1495449"/>
            <a:ext cx="8219256" cy="47418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l-GR" altLang="el-GR" sz="2400" dirty="0" smtClean="0"/>
              <a:t>Η </a:t>
            </a:r>
            <a:r>
              <a:rPr lang="el-GR" altLang="el-GR" sz="2400" dirty="0"/>
              <a:t>λειτουργία του διαδικτύου ως επιχειρηματικού εργαλείου μας δίνει μια μεγάλη </a:t>
            </a:r>
            <a:r>
              <a:rPr lang="el-GR" altLang="el-GR" sz="2400" b="1" dirty="0">
                <a:solidFill>
                  <a:schemeClr val="hlink"/>
                </a:solidFill>
              </a:rPr>
              <a:t>ποικιλία νέων δυνατοτήτων</a:t>
            </a:r>
            <a:r>
              <a:rPr lang="el-GR" altLang="el-GR" sz="2400" dirty="0"/>
              <a:t> στο χώρο της εμπορικής δραστηριότητας και στον τρόπο λειτουργίας των επιχειρήσεων. </a:t>
            </a:r>
          </a:p>
          <a:p>
            <a:pPr algn="l">
              <a:lnSpc>
                <a:spcPct val="90000"/>
              </a:lnSpc>
            </a:pPr>
            <a:endParaRPr lang="el-GR" altLang="el-GR" sz="2400" dirty="0"/>
          </a:p>
          <a:p>
            <a:pPr algn="l">
              <a:lnSpc>
                <a:spcPct val="90000"/>
              </a:lnSpc>
            </a:pPr>
            <a:r>
              <a:rPr lang="el-GR" altLang="el-GR" sz="2400" dirty="0"/>
              <a:t>Τα βασικά </a:t>
            </a:r>
            <a:r>
              <a:rPr lang="el-GR" altLang="el-GR" sz="2400" dirty="0">
                <a:solidFill>
                  <a:schemeClr val="hlink"/>
                </a:solidFill>
              </a:rPr>
              <a:t>πλεονεκτήματα</a:t>
            </a:r>
            <a:r>
              <a:rPr lang="el-GR" altLang="el-GR" sz="2400" dirty="0"/>
              <a:t> της χρήσης του διαδικτύου σε μια επιχείρηση είναι: </a:t>
            </a:r>
          </a:p>
          <a:p>
            <a:pPr marL="342900" indent="-342900" algn="l">
              <a:lnSpc>
                <a:spcPct val="90000"/>
              </a:lnSpc>
              <a:buFont typeface="Arial" panose="020B0604020202020204" pitchFamily="34" charset="0"/>
              <a:buChar char="•"/>
            </a:pPr>
            <a:r>
              <a:rPr lang="el-GR" altLang="el-GR" sz="2400" dirty="0"/>
              <a:t> Παγκόσμια </a:t>
            </a:r>
            <a:r>
              <a:rPr lang="el-GR" altLang="el-GR" sz="2400" dirty="0" smtClean="0"/>
              <a:t>πρόσβαση, </a:t>
            </a:r>
            <a:endParaRPr lang="el-GR" altLang="el-GR" sz="2400" dirty="0"/>
          </a:p>
          <a:p>
            <a:pPr marL="342900" indent="-342900" algn="l">
              <a:lnSpc>
                <a:spcPct val="90000"/>
              </a:lnSpc>
              <a:buFont typeface="Arial" panose="020B0604020202020204" pitchFamily="34" charset="0"/>
              <a:buChar char="•"/>
            </a:pPr>
            <a:r>
              <a:rPr lang="el-GR" altLang="el-GR" sz="2400" dirty="0"/>
              <a:t> Προσφορά απεριόριστων πληροφοριών με ελάχιστο </a:t>
            </a:r>
            <a:r>
              <a:rPr lang="el-GR" altLang="el-GR" sz="2400" dirty="0" smtClean="0"/>
              <a:t>κόστος, </a:t>
            </a:r>
            <a:endParaRPr lang="el-GR" altLang="el-GR" sz="2400" dirty="0"/>
          </a:p>
          <a:p>
            <a:pPr marL="342900" indent="-342900" algn="l">
              <a:lnSpc>
                <a:spcPct val="90000"/>
              </a:lnSpc>
              <a:buFont typeface="Arial" panose="020B0604020202020204" pitchFamily="34" charset="0"/>
              <a:buChar char="•"/>
            </a:pPr>
            <a:r>
              <a:rPr lang="el-GR" altLang="el-GR" sz="2400" dirty="0"/>
              <a:t> Δυνατότητα άμεσης </a:t>
            </a:r>
            <a:r>
              <a:rPr lang="el-GR" altLang="el-GR" sz="2400" dirty="0" smtClean="0"/>
              <a:t>ανταπόκρισης, </a:t>
            </a:r>
            <a:endParaRPr lang="el-GR" altLang="el-GR" sz="2400" dirty="0"/>
          </a:p>
          <a:p>
            <a:pPr marL="342900" indent="-342900" algn="l">
              <a:lnSpc>
                <a:spcPct val="90000"/>
              </a:lnSpc>
              <a:buFont typeface="Arial" panose="020B0604020202020204" pitchFamily="34" charset="0"/>
              <a:buChar char="•"/>
            </a:pPr>
            <a:r>
              <a:rPr lang="el-GR" altLang="el-GR" sz="2400" dirty="0"/>
              <a:t> Εξατομικευμένες </a:t>
            </a:r>
            <a:r>
              <a:rPr lang="el-GR" altLang="el-GR" sz="2400" dirty="0" smtClean="0"/>
              <a:t>υπηρεσίες, </a:t>
            </a:r>
            <a:endParaRPr lang="el-GR" altLang="el-GR" sz="2400" dirty="0"/>
          </a:p>
          <a:p>
            <a:pPr marL="342900" indent="-342900" algn="l">
              <a:lnSpc>
                <a:spcPct val="90000"/>
              </a:lnSpc>
              <a:buFont typeface="Arial" panose="020B0604020202020204" pitchFamily="34" charset="0"/>
              <a:buChar char="•"/>
            </a:pPr>
            <a:r>
              <a:rPr lang="el-GR" altLang="el-GR" sz="2400" dirty="0"/>
              <a:t> Πρωτοποριακή εξυπηρέτηση και υποστήριξη </a:t>
            </a:r>
            <a:r>
              <a:rPr lang="el-GR" altLang="el-GR" sz="2400" dirty="0" smtClean="0"/>
              <a:t>πελατών. </a:t>
            </a: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66131"/>
          </a:xfrm>
        </p:spPr>
        <p:txBody>
          <a:bodyPr>
            <a:noAutofit/>
          </a:bodyPr>
          <a:lstStyle/>
          <a:p>
            <a:pPr algn="ctr"/>
            <a:r>
              <a:rPr lang="el-GR" altLang="el-GR" dirty="0"/>
              <a:t>Πώς μπορώ να εξασφαλίσω ασφάλεια ηλεκτρονικών συναλλαγών; </a:t>
            </a:r>
            <a:r>
              <a:rPr lang="el-GR" altLang="el-GR" dirty="0" smtClean="0"/>
              <a:t>(3 </a:t>
            </a:r>
            <a:r>
              <a:rPr lang="el-GR" altLang="el-GR" dirty="0"/>
              <a:t>από 5)</a:t>
            </a:r>
            <a:endParaRPr lang="el-GR" dirty="0"/>
          </a:p>
        </p:txBody>
      </p:sp>
      <p:sp>
        <p:nvSpPr>
          <p:cNvPr id="11" name="TextBox 4" descr="Για την εξασφάλιση της μυστικότητας, της ακεραιότητας και της προέλευσης μιας πληροφορίας κατά τη μετάδοση, χρησιμοποιείται η τεχνολογία δικτυακού πρωτοκόλλου ασφάλειας, όπως το Secure Sockets Layer (SSL) ή το Secure Electronic Transaction (SET), με τη χρήση του οποίου οι πληροφορίες κρυπτογραφούνται προτού μεταδοθούν στο δίκτυο και αποκρυπτογραφούνται από τον παραλήπτη. Κατ' αυτόν τον τρόπο, η συναλλαγή δεν μπορεί να αμφισβητηθεί ούτε ως προς την προέλευση ούτε ως προς το περιεχόμενο.&#10; &#10;Μια ξεχωριστή διαδικασία μπαίνει σε λειτουργία, όταν εκδηλώνεται η πρόθεση αγοράς από τον πελάτη. &#10;"/>
          <p:cNvSpPr txBox="1">
            <a:spLocks noChangeArrowheads="1"/>
          </p:cNvSpPr>
          <p:nvPr>
            <p:custDataLst>
              <p:tags r:id="rId2"/>
            </p:custDataLst>
          </p:nvPr>
        </p:nvSpPr>
        <p:spPr bwMode="auto">
          <a:xfrm>
            <a:off x="539751" y="2235636"/>
            <a:ext cx="814705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Για την εξασφάλιση της μυστικότητας, της ακεραιότητας και της προέλευσης μιας πληροφορίας κατά τη μετάδοση, χρησιμοποιείται η τεχνολογία δικτυακού πρωτοκόλλου ασφάλειας, όπως το </a:t>
            </a:r>
            <a:r>
              <a:rPr lang="el-GR" altLang="el-GR" sz="2400" dirty="0" err="1"/>
              <a:t>Secure</a:t>
            </a:r>
            <a:r>
              <a:rPr lang="el-GR" altLang="el-GR" sz="2400" dirty="0"/>
              <a:t> </a:t>
            </a:r>
            <a:r>
              <a:rPr lang="el-GR" altLang="el-GR" sz="2400" dirty="0" err="1"/>
              <a:t>Sockets</a:t>
            </a:r>
            <a:r>
              <a:rPr lang="el-GR" altLang="el-GR" sz="2400" dirty="0"/>
              <a:t> </a:t>
            </a:r>
            <a:r>
              <a:rPr lang="el-GR" altLang="el-GR" sz="2400" dirty="0" err="1"/>
              <a:t>Layer</a:t>
            </a:r>
            <a:r>
              <a:rPr lang="el-GR" altLang="el-GR" sz="2400" dirty="0"/>
              <a:t> (SSL) ή το </a:t>
            </a:r>
            <a:r>
              <a:rPr lang="el-GR" altLang="el-GR" sz="2400" dirty="0" err="1"/>
              <a:t>Secure</a:t>
            </a:r>
            <a:r>
              <a:rPr lang="el-GR" altLang="el-GR" sz="2400" dirty="0"/>
              <a:t> </a:t>
            </a:r>
            <a:r>
              <a:rPr lang="el-GR" altLang="el-GR" sz="2400" dirty="0" err="1"/>
              <a:t>Electronic</a:t>
            </a:r>
            <a:r>
              <a:rPr lang="el-GR" altLang="el-GR" sz="2400" dirty="0"/>
              <a:t> </a:t>
            </a:r>
            <a:r>
              <a:rPr lang="el-GR" altLang="el-GR" sz="2400" dirty="0" err="1"/>
              <a:t>Transaction</a:t>
            </a:r>
            <a:r>
              <a:rPr lang="el-GR" altLang="el-GR" sz="2400" dirty="0"/>
              <a:t> (SET), με τη χρήση του οποίου οι πληροφορίες κρυπτογραφούνται προτού μεταδοθούν στο δίκτυο και αποκρυπτογραφούνται από τον παραλήπτη. Κατ' αυτόν τον τρόπο, η συναλλαγή δεν μπορεί να αμφισβητηθεί ούτε ως προς την προέλευση ούτε ως προς το περιεχόμενο</a:t>
            </a:r>
            <a:r>
              <a:rPr lang="el-GR" altLang="el-GR" sz="2400" dirty="0" smtClean="0"/>
              <a:t>.</a:t>
            </a:r>
          </a:p>
          <a:p>
            <a:pPr>
              <a:lnSpc>
                <a:spcPct val="80000"/>
              </a:lnSpc>
            </a:pPr>
            <a:r>
              <a:rPr lang="el-GR" altLang="el-GR" sz="2400" dirty="0" smtClean="0"/>
              <a:t> </a:t>
            </a:r>
          </a:p>
          <a:p>
            <a:pPr marL="342900" indent="-342900">
              <a:buFont typeface="Wingdings" panose="05000000000000000000" pitchFamily="2" charset="2"/>
              <a:buChar char="§"/>
            </a:pPr>
            <a:r>
              <a:rPr lang="el-GR" altLang="el-GR" sz="2400" dirty="0"/>
              <a:t>Μια ξεχωριστή διαδικασία μπαίνει σε λειτουργία, όταν εκδηλώνεται η πρόθεση αγοράς από τον πελάτη.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70</a:t>
            </a:fld>
            <a:endParaRPr lang="el-GR" sz="1400" dirty="0"/>
          </a:p>
        </p:txBody>
      </p:sp>
    </p:spTree>
    <p:custDataLst>
      <p:tags r:id="rId1"/>
    </p:custDataLst>
    <p:extLst>
      <p:ext uri="{BB962C8B-B14F-4D97-AF65-F5344CB8AC3E}">
        <p14:creationId xmlns:p14="http://schemas.microsoft.com/office/powerpoint/2010/main" val="34170757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66131"/>
          </a:xfrm>
        </p:spPr>
        <p:txBody>
          <a:bodyPr>
            <a:noAutofit/>
          </a:bodyPr>
          <a:lstStyle/>
          <a:p>
            <a:pPr algn="ctr"/>
            <a:r>
              <a:rPr lang="el-GR" altLang="el-GR" dirty="0"/>
              <a:t>Πώς μπορώ να εξασφαλίσω ασφάλεια ηλεκτρονικών συναλλαγών; </a:t>
            </a:r>
            <a:r>
              <a:rPr lang="el-GR" altLang="el-GR" dirty="0" smtClean="0"/>
              <a:t>(4 </a:t>
            </a:r>
            <a:r>
              <a:rPr lang="el-GR" altLang="el-GR" dirty="0"/>
              <a:t>από 5)</a:t>
            </a:r>
            <a:endParaRPr lang="el-GR" dirty="0"/>
          </a:p>
        </p:txBody>
      </p:sp>
      <p:sp>
        <p:nvSpPr>
          <p:cNvPr id="11" name="TextBox 4"/>
          <p:cNvSpPr txBox="1">
            <a:spLocks noChangeArrowheads="1"/>
          </p:cNvSpPr>
          <p:nvPr>
            <p:custDataLst>
              <p:tags r:id="rId2"/>
            </p:custDataLst>
          </p:nvPr>
        </p:nvSpPr>
        <p:spPr bwMode="auto">
          <a:xfrm>
            <a:off x="539751" y="2038196"/>
            <a:ext cx="8147050"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buFont typeface="Wingdings" panose="05000000000000000000" pitchFamily="2" charset="2"/>
              <a:buChar char="§"/>
            </a:pPr>
            <a:r>
              <a:rPr lang="el-GR" altLang="el-GR" sz="2400" dirty="0"/>
              <a:t>Για τη διευθέτηση του θέματος της πληρωμής, τρεις λύσεις είναι, ουσιαστικά, διαθέσιμες: η προκαταβολική πληρωμή σε τραπεζικό λογαριασμό, η αντικαταβολή και η χρέωση κάρτας. Από αυτές τις λύσεις, η χρήση της πιστωτικής κάρτας αποτελεί το βασικό μέσο για τη διεκπεραίωση μια πλήρους ηλεκτρονικής συναλλαγής και, μάλιστα, για την εκκαθάριση των συναλλαγών με αυτόν τον τρόπο, έχει σχεδιαστεί ένα παγκόσμιο δίκτυο. </a:t>
            </a:r>
            <a:endParaRPr lang="el-GR" altLang="el-GR" sz="2400" dirty="0" smtClean="0"/>
          </a:p>
          <a:p>
            <a:pPr marL="342900" indent="-342900">
              <a:buFont typeface="Wingdings" panose="05000000000000000000" pitchFamily="2" charset="2"/>
              <a:buChar char="§"/>
            </a:pPr>
            <a:endParaRPr lang="el-GR" altLang="el-GR" sz="2400" dirty="0" smtClean="0"/>
          </a:p>
          <a:p>
            <a:pPr marL="342900" indent="-342900">
              <a:lnSpc>
                <a:spcPct val="80000"/>
              </a:lnSpc>
              <a:buFont typeface="Wingdings" panose="05000000000000000000" pitchFamily="2" charset="2"/>
              <a:buChar char="§"/>
            </a:pPr>
            <a:r>
              <a:rPr lang="el-GR" altLang="el-GR" sz="2400" dirty="0"/>
              <a:t>Σήμερα, έχει αναπτυχθεί μια πληθώρα υπηρεσιών που αναλαμβάνουν να διεκπεραιώσουν πλήρως την εκκαθάριση, χωρίς την εμπλοκή του εμπόρου.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71</a:t>
            </a:fld>
            <a:endParaRPr lang="el-GR" sz="1400" dirty="0"/>
          </a:p>
        </p:txBody>
      </p:sp>
    </p:spTree>
    <p:custDataLst>
      <p:tags r:id="rId1"/>
    </p:custDataLst>
    <p:extLst>
      <p:ext uri="{BB962C8B-B14F-4D97-AF65-F5344CB8AC3E}">
        <p14:creationId xmlns:p14="http://schemas.microsoft.com/office/powerpoint/2010/main" val="34170757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722313" y="44624"/>
            <a:ext cx="7772400" cy="1866131"/>
          </a:xfrm>
        </p:spPr>
        <p:txBody>
          <a:bodyPr>
            <a:noAutofit/>
          </a:bodyPr>
          <a:lstStyle/>
          <a:p>
            <a:pPr algn="ctr"/>
            <a:r>
              <a:rPr lang="el-GR" altLang="el-GR" dirty="0"/>
              <a:t>Πώς μπορώ να εξασφαλίσω ασφάλεια ηλεκτρονικών συναλλαγών; </a:t>
            </a:r>
            <a:r>
              <a:rPr lang="el-GR" altLang="el-GR" dirty="0" smtClean="0"/>
              <a:t>(5 </a:t>
            </a:r>
            <a:r>
              <a:rPr lang="el-GR" altLang="el-GR" dirty="0"/>
              <a:t>από 5)</a:t>
            </a:r>
            <a:endParaRPr lang="el-GR" dirty="0"/>
          </a:p>
        </p:txBody>
      </p:sp>
      <p:sp>
        <p:nvSpPr>
          <p:cNvPr id="11" name="TextBox 4"/>
          <p:cNvSpPr txBox="1">
            <a:spLocks noChangeArrowheads="1"/>
          </p:cNvSpPr>
          <p:nvPr>
            <p:custDataLst>
              <p:tags r:id="rId2"/>
            </p:custDataLst>
          </p:nvPr>
        </p:nvSpPr>
        <p:spPr bwMode="auto">
          <a:xfrm>
            <a:off x="539751" y="2204864"/>
            <a:ext cx="814705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nSpc>
                <a:spcPct val="80000"/>
              </a:lnSpc>
              <a:buFont typeface="Wingdings" panose="05000000000000000000" pitchFamily="2" charset="2"/>
              <a:buChar char="§"/>
            </a:pPr>
            <a:r>
              <a:rPr lang="el-GR" altLang="el-GR" sz="2400" dirty="0"/>
              <a:t>Οι υπηρεσίες αυτές αναλαμβάνουν να παραλάβουν τα στοιχεία του κατόχου της κάρτας και, στη συνέχεια, ελέγχουν την ακρίβεια των στοιχείων, την εγκυρότητα και το διαθέσιμο υπόλοιπο. </a:t>
            </a:r>
          </a:p>
          <a:p>
            <a:pPr marL="342900" indent="-342900">
              <a:lnSpc>
                <a:spcPct val="80000"/>
              </a:lnSpc>
              <a:buFont typeface="Wingdings" panose="05000000000000000000" pitchFamily="2" charset="2"/>
              <a:buChar char="§"/>
            </a:pPr>
            <a:r>
              <a:rPr lang="el-GR" altLang="el-GR" sz="2400" dirty="0"/>
              <a:t>Κατόπιν, προχωρούν στη χρέωση της κάρτας και πιστώνουν αντίστοιχα το λογαριασμό του εμπόρου. </a:t>
            </a:r>
          </a:p>
          <a:p>
            <a:pPr marL="342900" indent="-342900">
              <a:lnSpc>
                <a:spcPct val="80000"/>
              </a:lnSpc>
              <a:buFont typeface="Wingdings" panose="05000000000000000000" pitchFamily="2" charset="2"/>
              <a:buChar char="§"/>
            </a:pPr>
            <a:r>
              <a:rPr lang="el-GR" altLang="el-GR" sz="2400" dirty="0"/>
              <a:t>Οι εταιρείες που παρέχουν υπηρεσίες εκκαθάρισης πιστωτικών καρτών συνεργάζονται με τις ενδιαφερόμενες επιχειρήσεις, παρέχοντας το κατάλληλο λογισμικό. </a:t>
            </a:r>
          </a:p>
          <a:p>
            <a:pPr marL="342900" indent="-342900">
              <a:lnSpc>
                <a:spcPct val="80000"/>
              </a:lnSpc>
              <a:buFont typeface="Wingdings" panose="05000000000000000000" pitchFamily="2" charset="2"/>
              <a:buChar char="§"/>
            </a:pPr>
            <a:r>
              <a:rPr lang="el-GR" altLang="el-GR" sz="2400" dirty="0"/>
              <a:t>Το κόστος για την επιχείρηση είναι συνήθως ένα εφάπαξ ποσό και η γνωστή προμήθεια επί των συναλλαγών της επιχείρησης με τις πιστωτικές κάρτες. </a:t>
            </a:r>
          </a:p>
        </p:txBody>
      </p:sp>
      <p:sp>
        <p:nvSpPr>
          <p:cNvPr id="10" name="Θέση υποσέλιδου 3" descr="."/>
          <p:cNvSpPr txBox="1">
            <a:spLocks/>
          </p:cNvSpPr>
          <p:nvPr/>
        </p:nvSpPr>
        <p:spPr>
          <a:xfrm>
            <a:off x="3181325" y="6526163"/>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72</a:t>
            </a:fld>
            <a:endParaRPr lang="el-GR" sz="1400" dirty="0"/>
          </a:p>
        </p:txBody>
      </p:sp>
    </p:spTree>
    <p:custDataLst>
      <p:tags r:id="rId1"/>
    </p:custDataLst>
    <p:extLst>
      <p:ext uri="{BB962C8B-B14F-4D97-AF65-F5344CB8AC3E}">
        <p14:creationId xmlns:p14="http://schemas.microsoft.com/office/powerpoint/2010/main" val="34170757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97185"/>
            <a:ext cx="8219256" cy="11715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Τα πλεονεκτήματα ενός δικτυακού τόπου</a:t>
            </a:r>
            <a:r>
              <a:rPr lang="en-US" altLang="el-GR" dirty="0"/>
              <a:t> </a:t>
            </a:r>
            <a:r>
              <a:rPr lang="en-US" altLang="el-GR" dirty="0" smtClean="0"/>
              <a:t>(</a:t>
            </a:r>
            <a:r>
              <a:rPr lang="el-GR" altLang="el-GR" dirty="0" smtClean="0"/>
              <a:t>2 </a:t>
            </a:r>
            <a:r>
              <a:rPr lang="el-GR" altLang="el-GR" dirty="0"/>
              <a:t>από 3) </a:t>
            </a:r>
            <a:endParaRPr lang="el-GR" dirty="0"/>
          </a:p>
        </p:txBody>
      </p:sp>
      <p:sp>
        <p:nvSpPr>
          <p:cNvPr id="2" name="Ορθογώνιο 1"/>
          <p:cNvSpPr/>
          <p:nvPr/>
        </p:nvSpPr>
        <p:spPr>
          <a:xfrm>
            <a:off x="467544" y="1417531"/>
            <a:ext cx="8219256" cy="4819781"/>
          </a:xfrm>
          <a:prstGeom prst="rect">
            <a:avLst/>
          </a:prstGeom>
        </p:spPr>
        <p:txBody>
          <a:bodyPr wrap="square">
            <a:spAutoFit/>
          </a:bodyPr>
          <a:lstStyle/>
          <a:p>
            <a:pPr>
              <a:lnSpc>
                <a:spcPct val="80000"/>
              </a:lnSpc>
            </a:pPr>
            <a:r>
              <a:rPr lang="el-GR" altLang="el-GR" sz="2400" dirty="0"/>
              <a:t>Η παρουσία μιας εταιρείας στο διαδίκτυο, μέσω ενός δικτυακού τόπου, εξασφαλίζει </a:t>
            </a:r>
          </a:p>
          <a:p>
            <a:pPr marL="800100" lvl="1" indent="-342900">
              <a:lnSpc>
                <a:spcPct val="80000"/>
              </a:lnSpc>
              <a:buFont typeface="Arial" panose="020B0604020202020204" pitchFamily="34" charset="0"/>
              <a:buChar char="•"/>
            </a:pPr>
            <a:r>
              <a:rPr lang="el-GR" altLang="el-GR" sz="2400" dirty="0"/>
              <a:t>την άμεση επαφή με τους πιθανούς πελάτες, </a:t>
            </a:r>
          </a:p>
          <a:p>
            <a:pPr marL="800100" lvl="1" indent="-342900">
              <a:lnSpc>
                <a:spcPct val="80000"/>
              </a:lnSpc>
              <a:buFont typeface="Arial" panose="020B0604020202020204" pitchFamily="34" charset="0"/>
              <a:buChar char="•"/>
            </a:pPr>
            <a:r>
              <a:rPr lang="el-GR" altLang="el-GR" sz="2400" dirty="0"/>
              <a:t>την αύξηση των πωλήσεων και των </a:t>
            </a:r>
            <a:r>
              <a:rPr lang="el-GR" altLang="el-GR" sz="2400" dirty="0" smtClean="0"/>
              <a:t>εσόδων.</a:t>
            </a:r>
          </a:p>
          <a:p>
            <a:pPr marL="800100" lvl="1" indent="-342900">
              <a:lnSpc>
                <a:spcPct val="80000"/>
              </a:lnSpc>
              <a:buFont typeface="Arial" panose="020B0604020202020204" pitchFamily="34" charset="0"/>
              <a:buChar char="•"/>
            </a:pPr>
            <a:endParaRPr lang="el-GR" altLang="el-GR" sz="2400" dirty="0"/>
          </a:p>
          <a:p>
            <a:pPr lvl="1">
              <a:lnSpc>
                <a:spcPct val="80000"/>
              </a:lnSpc>
            </a:pPr>
            <a:endParaRPr lang="el-GR" altLang="el-GR" sz="2400" dirty="0"/>
          </a:p>
          <a:p>
            <a:pPr>
              <a:lnSpc>
                <a:spcPct val="80000"/>
              </a:lnSpc>
            </a:pPr>
            <a:r>
              <a:rPr lang="el-GR" altLang="el-GR" sz="2400" dirty="0"/>
              <a:t>Ένας δικτυακός τόπος, με κατάλληλο σχεδιασμό, μπορεί να προσφέρει πολλά περισσότερα από το </a:t>
            </a:r>
            <a:r>
              <a:rPr lang="el-GR" altLang="el-GR" sz="2400" b="1" dirty="0"/>
              <a:t>να δώσει </a:t>
            </a:r>
            <a:r>
              <a:rPr lang="el-GR" altLang="el-GR" sz="2400" dirty="0"/>
              <a:t>απλώς </a:t>
            </a:r>
            <a:r>
              <a:rPr lang="el-GR" altLang="el-GR" sz="2400" b="1" dirty="0"/>
              <a:t>πληροφορίες</a:t>
            </a:r>
            <a:r>
              <a:rPr lang="el-GR" altLang="el-GR" sz="2400" dirty="0"/>
              <a:t> για την επιχείρησή, όπως : </a:t>
            </a:r>
          </a:p>
          <a:p>
            <a:pPr marL="800100" lvl="1" indent="-342900">
              <a:lnSpc>
                <a:spcPct val="80000"/>
              </a:lnSpc>
              <a:buFont typeface="Arial" panose="020B0604020202020204" pitchFamily="34" charset="0"/>
              <a:buChar char="•"/>
            </a:pPr>
            <a:r>
              <a:rPr lang="el-GR" altLang="el-GR" sz="2400" dirty="0"/>
              <a:t> μπορεί να ενισχύσει το </a:t>
            </a:r>
            <a:r>
              <a:rPr lang="el-GR" altLang="el-GR" sz="2400" dirty="0">
                <a:solidFill>
                  <a:schemeClr val="hlink"/>
                </a:solidFill>
              </a:rPr>
              <a:t>προφίλ</a:t>
            </a:r>
            <a:r>
              <a:rPr lang="el-GR" altLang="el-GR" sz="2400" dirty="0"/>
              <a:t> της </a:t>
            </a:r>
            <a:r>
              <a:rPr lang="el-GR" altLang="el-GR" sz="2400" dirty="0" smtClean="0"/>
              <a:t>εταιρείας, </a:t>
            </a:r>
            <a:endParaRPr lang="el-GR" altLang="el-GR" sz="2400" dirty="0"/>
          </a:p>
          <a:p>
            <a:pPr marL="800100" lvl="1" indent="-342900">
              <a:lnSpc>
                <a:spcPct val="80000"/>
              </a:lnSpc>
              <a:buFont typeface="Arial" panose="020B0604020202020204" pitchFamily="34" charset="0"/>
              <a:buChar char="•"/>
            </a:pPr>
            <a:r>
              <a:rPr lang="el-GR" altLang="el-GR" sz="2400" dirty="0"/>
              <a:t> μπορεί να </a:t>
            </a:r>
            <a:r>
              <a:rPr lang="el-GR" altLang="el-GR" sz="2400" dirty="0">
                <a:solidFill>
                  <a:schemeClr val="hlink"/>
                </a:solidFill>
              </a:rPr>
              <a:t>αυτοματοποιήσει</a:t>
            </a:r>
            <a:r>
              <a:rPr lang="el-GR" altLang="el-GR" sz="2400" dirty="0"/>
              <a:t> εργασίες ή υπηρεσίες που γίνονται </a:t>
            </a:r>
            <a:r>
              <a:rPr lang="el-GR" altLang="el-GR" sz="2400" dirty="0" smtClean="0"/>
              <a:t>ιδιοχείρως, </a:t>
            </a:r>
            <a:endParaRPr lang="el-GR" altLang="el-GR" sz="2400" dirty="0"/>
          </a:p>
          <a:p>
            <a:pPr marL="800100" lvl="1" indent="-342900">
              <a:lnSpc>
                <a:spcPct val="80000"/>
              </a:lnSpc>
              <a:buFont typeface="Arial" panose="020B0604020202020204" pitchFamily="34" charset="0"/>
              <a:buChar char="•"/>
            </a:pPr>
            <a:r>
              <a:rPr lang="el-GR" altLang="el-GR" sz="2400" dirty="0"/>
              <a:t> μπορεί να μειώσει δραστικά το </a:t>
            </a:r>
            <a:r>
              <a:rPr lang="el-GR" altLang="el-GR" sz="2400" dirty="0">
                <a:solidFill>
                  <a:schemeClr val="hlink"/>
                </a:solidFill>
              </a:rPr>
              <a:t>φόρτο εργασίας</a:t>
            </a:r>
            <a:r>
              <a:rPr lang="el-GR" altLang="el-GR" sz="2400" dirty="0"/>
              <a:t> του τμήματος υποστήριξης </a:t>
            </a:r>
            <a:r>
              <a:rPr lang="el-GR" altLang="el-GR" sz="2400" dirty="0" smtClean="0"/>
              <a:t>πελατών, </a:t>
            </a:r>
            <a:endParaRPr lang="el-GR" altLang="el-GR" sz="2400" dirty="0"/>
          </a:p>
          <a:p>
            <a:pPr marL="800100" lvl="1" indent="-342900">
              <a:lnSpc>
                <a:spcPct val="80000"/>
              </a:lnSpc>
              <a:buFont typeface="Arial" panose="020B0604020202020204" pitchFamily="34" charset="0"/>
              <a:buChar char="•"/>
            </a:pPr>
            <a:r>
              <a:rPr lang="el-GR" altLang="el-GR" sz="2400" dirty="0"/>
              <a:t> μπορεί να τροφοδοτήσει την επιχείρησή με ερωτήσεις και </a:t>
            </a:r>
            <a:r>
              <a:rPr lang="el-GR" altLang="el-GR" sz="2400" dirty="0">
                <a:solidFill>
                  <a:schemeClr val="hlink"/>
                </a:solidFill>
              </a:rPr>
              <a:t>σχόλια</a:t>
            </a:r>
            <a:r>
              <a:rPr lang="el-GR" altLang="el-GR" sz="2400" dirty="0"/>
              <a:t> των </a:t>
            </a:r>
            <a:r>
              <a:rPr lang="el-GR" altLang="el-GR" sz="2400" dirty="0" smtClean="0"/>
              <a:t>πελατών.</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26047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fontScale="90000"/>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t>Τα πλεονεκτήματα ενός δικτυακού τόπου</a:t>
            </a:r>
            <a:r>
              <a:rPr lang="en-US" altLang="el-GR" dirty="0"/>
              <a:t> </a:t>
            </a:r>
            <a:r>
              <a:rPr lang="en-US" altLang="el-GR" dirty="0" smtClean="0"/>
              <a:t>(</a:t>
            </a:r>
            <a:r>
              <a:rPr lang="el-GR" altLang="el-GR" dirty="0" smtClean="0"/>
              <a:t>3 </a:t>
            </a:r>
            <a:r>
              <a:rPr lang="el-GR" altLang="el-GR" dirty="0"/>
              <a:t>από 3) </a:t>
            </a:r>
            <a:endParaRPr lang="el-GR" dirty="0"/>
          </a:p>
        </p:txBody>
      </p:sp>
      <p:sp>
        <p:nvSpPr>
          <p:cNvPr id="6" name="Θέση περιεχομένου 2"/>
          <p:cNvSpPr>
            <a:spLocks noGrp="1"/>
          </p:cNvSpPr>
          <p:nvPr>
            <p:ph idx="1"/>
          </p:nvPr>
        </p:nvSpPr>
        <p:spPr>
          <a:xfrm>
            <a:off x="467544" y="1988840"/>
            <a:ext cx="8219256" cy="3312368"/>
          </a:xfrm>
        </p:spPr>
        <p:txBody>
          <a:bodyPr>
            <a:noAutofit/>
          </a:bodyPr>
          <a:lstStyle/>
          <a:p>
            <a:pPr>
              <a:buNone/>
            </a:pPr>
            <a:r>
              <a:rPr lang="el-GR" altLang="el-GR" sz="2400" dirty="0"/>
              <a:t>	Πιο συγκεκριμένα, το διαδίκτυο έχει τα ακόλουθα χαρακτηριστικά: </a:t>
            </a:r>
          </a:p>
          <a:p>
            <a:pPr lvl="1">
              <a:buClr>
                <a:schemeClr val="tx2"/>
              </a:buClr>
              <a:buFont typeface="Wingdings" pitchFamily="2" charset="2"/>
              <a:buChar char="ü"/>
            </a:pPr>
            <a:r>
              <a:rPr lang="el-GR" altLang="el-GR" sz="2400" dirty="0"/>
              <a:t>χαμηλό κόστος παροχής </a:t>
            </a:r>
            <a:r>
              <a:rPr lang="el-GR" altLang="el-GR" sz="2400" dirty="0" smtClean="0"/>
              <a:t>πληροφορίας, </a:t>
            </a:r>
            <a:endParaRPr lang="el-GR" altLang="el-GR" sz="2400" dirty="0"/>
          </a:p>
          <a:p>
            <a:pPr lvl="1">
              <a:buClr>
                <a:schemeClr val="tx2"/>
              </a:buClr>
              <a:buFont typeface="Wingdings" pitchFamily="2" charset="2"/>
              <a:buChar char="ü"/>
            </a:pPr>
            <a:r>
              <a:rPr lang="el-GR" altLang="el-GR" sz="2400" dirty="0"/>
              <a:t>χαμηλό κόστος </a:t>
            </a:r>
            <a:r>
              <a:rPr lang="el-GR" altLang="el-GR" sz="2400" dirty="0" smtClean="0"/>
              <a:t>ενημέρωσης, </a:t>
            </a:r>
            <a:endParaRPr lang="el-GR" altLang="el-GR" sz="2400" dirty="0"/>
          </a:p>
          <a:p>
            <a:pPr lvl="1">
              <a:buClr>
                <a:schemeClr val="tx2"/>
              </a:buClr>
              <a:buFont typeface="Wingdings" pitchFamily="2" charset="2"/>
              <a:buChar char="ü"/>
            </a:pPr>
            <a:r>
              <a:rPr lang="el-GR" altLang="el-GR" sz="2400" dirty="0"/>
              <a:t>χαμηλό κόστος δημιουργίας ενός δικτυακού </a:t>
            </a:r>
            <a:r>
              <a:rPr lang="el-GR" altLang="el-GR" sz="2400" dirty="0" smtClean="0"/>
              <a:t>τόπου, </a:t>
            </a:r>
            <a:endParaRPr lang="el-GR" altLang="el-GR" sz="2400" dirty="0"/>
          </a:p>
          <a:p>
            <a:pPr lvl="1">
              <a:buClr>
                <a:schemeClr val="tx2"/>
              </a:buClr>
              <a:buFont typeface="Wingdings" pitchFamily="2" charset="2"/>
              <a:buChar char="ü"/>
            </a:pPr>
            <a:r>
              <a:rPr lang="el-GR" altLang="el-GR" sz="2400" dirty="0"/>
              <a:t>χαμηλό κόστος για την παροχή αλληλεπίδρασης με τον </a:t>
            </a:r>
            <a:r>
              <a:rPr lang="el-GR" altLang="el-GR" sz="2400" dirty="0" smtClean="0"/>
              <a:t>πελάτη. </a:t>
            </a:r>
            <a:endParaRPr lang="el-GR" altLang="el-GR" sz="2400" dirty="0"/>
          </a:p>
          <a:p>
            <a:endParaRPr lang="el-GR" altLang="el-GR" sz="2400" dirty="0"/>
          </a:p>
        </p:txBody>
      </p:sp>
      <p:sp>
        <p:nvSpPr>
          <p:cNvPr id="5" name="Θέση υποσέλιδου 3" descr="."/>
          <p:cNvSpPr txBox="1">
            <a:spLocks/>
          </p:cNvSpPr>
          <p:nvPr/>
        </p:nvSpPr>
        <p:spPr>
          <a:xfrm>
            <a:off x="3181325" y="6453336"/>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Δημιουργία δικτυακού τόπου</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2/2005 7:06:35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0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0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0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0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0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0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0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0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0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0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1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1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1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1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1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1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7,6,5,9,"/>
</p:tagLst>
</file>

<file path=ppt/tags/tag12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2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2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2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2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9,10,5,11,"/>
</p:tagLst>
</file>

<file path=ppt/tags/tag13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1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132.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13,3,5,15,"/>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8,17,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9,7,5,11,"/>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2,5,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READINGORDER" val="12,10,15,4,"/>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3,6,10,9,"/>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9,6,11,4,"/>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7,6,10,4,"/>
</p:tagLst>
</file>

<file path=ppt/tags/tag27.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2,4,5,3,"/>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6,7,4,"/>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3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2.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7.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79.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81.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83.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85.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8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8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94.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9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96.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9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ags/tag98.xml><?xml version="1.0" encoding="utf-8"?>
<p:tagLst xmlns:a="http://schemas.openxmlformats.org/drawingml/2006/main" xmlns:r="http://schemas.openxmlformats.org/officeDocument/2006/relationships" xmlns:p="http://schemas.openxmlformats.org/presentationml/2006/main">
  <p:tag name="ZHAW.ACCESSIBILITYADDIN.READINGORDER" val="3,11,10,9,"/>
</p:tagLst>
</file>

<file path=ppt/tags/tag9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Ireland"/>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E8E8938-9EFA-4532-84B1-ADB73F5E944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4174</TotalTime>
  <Words>5659</Words>
  <Application>Microsoft Office PowerPoint</Application>
  <PresentationFormat>Προβολή στην οθόνη (4:3)</PresentationFormat>
  <Paragraphs>592</Paragraphs>
  <Slides>73</Slides>
  <Notes>68</Notes>
  <HiddenSlides>0</HiddenSlides>
  <MMClips>0</MMClips>
  <ScaleCrop>false</ScaleCrop>
  <HeadingPairs>
    <vt:vector size="4" baseType="variant">
      <vt:variant>
        <vt:lpstr>Θέμα</vt:lpstr>
      </vt:variant>
      <vt:variant>
        <vt:i4>1</vt:i4>
      </vt:variant>
      <vt:variant>
        <vt:lpstr>Τίτλοι διαφανειών</vt:lpstr>
      </vt:variant>
      <vt:variant>
        <vt:i4>73</vt:i4>
      </vt:variant>
    </vt:vector>
  </HeadingPairs>
  <TitlesOfParts>
    <vt:vector size="74" baseType="lpstr">
      <vt:lpstr>Θέμα του Office</vt:lpstr>
      <vt:lpstr>Πληροφορική</vt:lpstr>
      <vt:lpstr>Άδειες Χρήσης</vt:lpstr>
      <vt:lpstr>Χρηματοδότηση</vt:lpstr>
      <vt:lpstr>Σκοποί  ενότητας</vt:lpstr>
      <vt:lpstr>Περιεχόμενα ενότητας</vt:lpstr>
      <vt:lpstr>Γενικά</vt:lpstr>
      <vt:lpstr>Τα πλεονεκτήματα ενός δικτυακού τόπου (1 από 3) </vt:lpstr>
      <vt:lpstr>Τα πλεονεκτήματα ενός δικτυακού τόπου (2 από 3) </vt:lpstr>
      <vt:lpstr>Τα πλεονεκτήματα ενός δικτυακού τόπου (3 από 3) </vt:lpstr>
      <vt:lpstr> Ποια είναι τα πρότυπα χρήσης ενός δικτυακού τόπου   </vt:lpstr>
      <vt:lpstr>Διαφήμιση – Μάρκετινγκ (1 από 2)</vt:lpstr>
      <vt:lpstr>Διαφήμιση – Μάρκετινγκ (2 από 2)</vt:lpstr>
      <vt:lpstr>Διαφημίσεις σε άλλους  ιστότοπους (1 από 3)</vt:lpstr>
      <vt:lpstr>Διαφημίσεις σε άλλους  ιστότοπους  (2 από 3)</vt:lpstr>
      <vt:lpstr>Διαφημίσεις σε άλλους  ιστότοπους  (3 από 3)</vt:lpstr>
      <vt:lpstr>Διαφήμιση μέσω μηχανών αναζήτησης (Pay Per Click) (1 από 3)</vt:lpstr>
      <vt:lpstr>Διαφήμιση μέσω μηχανών αναζήτησης (Pay Per Click) (2 από 3)</vt:lpstr>
      <vt:lpstr>Διαφήμιση μέσω μηχανών αναζήτησης (Pay Per Click) (3 από 3)</vt:lpstr>
      <vt:lpstr>Ηλεκτρονικό εμπόριο και on-line υπηρεσίες (1 από 3)</vt:lpstr>
      <vt:lpstr>Ηλεκτρονικό εμπόριο και on-line υπηρεσίες (2 από 3)</vt:lpstr>
      <vt:lpstr>Ηλεκτρονικό εμπόριο και on-line υπηρεσίες (3 από 3)</vt:lpstr>
      <vt:lpstr>Μετατροπή στα συστήματα (2 από 2)</vt:lpstr>
      <vt:lpstr>Δημιουργία μιας αποτελεσματικής δικτυακής παρουσίας </vt:lpstr>
      <vt:lpstr>Εισαγωγή</vt:lpstr>
      <vt:lpstr>Σχεδιασμός (1 από 2) </vt:lpstr>
      <vt:lpstr>Σχεδιασμός (2 από 2) </vt:lpstr>
      <vt:lpstr>Η κεντρική σελίδα (1 από 2)  </vt:lpstr>
      <vt:lpstr>Η κεντρική σελίδα (2 από 2)  </vt:lpstr>
      <vt:lpstr>Βασικά στοιχεία σελίδας</vt:lpstr>
      <vt:lpstr>Περιεχόμενο  </vt:lpstr>
      <vt:lpstr>Πλοήγηση</vt:lpstr>
      <vt:lpstr>Γραφικά</vt:lpstr>
      <vt:lpstr>Διατήρηση του ενδιαφέροντος (1 από 2)</vt:lpstr>
      <vt:lpstr>Διατήρηση του ενδιαφέροντος (2 από 2)</vt:lpstr>
      <vt:lpstr>Τεχνικές προώθησης σε μηχανές αναζήτησης  </vt:lpstr>
      <vt:lpstr>Μηχανές αναζήτησης (1 από 2)</vt:lpstr>
      <vt:lpstr>Μηχανές αναζήτησης (2 από 2)</vt:lpstr>
      <vt:lpstr>Κατάλογοι</vt:lpstr>
      <vt:lpstr>Πώς να δημιουργήσετε το δικό σας δικτυακό τόπο </vt:lpstr>
      <vt:lpstr>Ποια είναι τα πρώτα βήματα για τη δημιουργία δικτυακού τόπου </vt:lpstr>
      <vt:lpstr>Βήματα</vt:lpstr>
      <vt:lpstr>Πώς μπορείτε να προμηθευτείτε και να κατοχυρώσετε το δικτυακό όνομα χώρου (domain name) της επιχείρησής σας  </vt:lpstr>
      <vt:lpstr>Domain name (1 από 3)</vt:lpstr>
      <vt:lpstr>Domain name (2 από 3)</vt:lpstr>
      <vt:lpstr>Domain name (3 από 3)</vt:lpstr>
      <vt:lpstr>Ποιες είναι οι εναλλακτικές λύσεις για τη δημιουργία ενός δικτυακού τόπου  (1 από 2)</vt:lpstr>
      <vt:lpstr>Ποιες είναι οι εναλλακτικές λύσεις για τη δημιουργία ενός δικτυακού τόπου  (2 από 2)</vt:lpstr>
      <vt:lpstr>Πού θα φιλοξενήσετε το δικτυακό σας τόπο (1 από 2)</vt:lpstr>
      <vt:lpstr>Πού θα φιλοξενήσετε το δικτυακό σας τόπο (2 από 2)</vt:lpstr>
      <vt:lpstr>Είδη φιλοξενίας δικτυακού τόπου  </vt:lpstr>
      <vt:lpstr>Sub-domain hosting</vt:lpstr>
      <vt:lpstr>Virtual hosting</vt:lpstr>
      <vt:lpstr>Dedicated hosting</vt:lpstr>
      <vt:lpstr>Πόσο κοστίζει η φιλοξενία του δικτυακού σας τόπου  </vt:lpstr>
      <vt:lpstr>Υπάρχουν εναλλακτικές λύσεις για τη φιλοξενία του δικτυακού τόπου (1 από 3) </vt:lpstr>
      <vt:lpstr>Υπάρχουν εναλλακτικές λύσεις για τη φιλοξενία του δικτυακού τόπου (2 από 3) </vt:lpstr>
      <vt:lpstr>Υπάρχουν εναλλακτικές λύσεις για τη φιλοξενία του δικτυακού τόπου (3 από 3) </vt:lpstr>
      <vt:lpstr>Πώς θα διαφημίσετε το δικτυακό σας τόπο </vt:lpstr>
      <vt:lpstr>Στατιστικά  (1 από 3)</vt:lpstr>
      <vt:lpstr>Στατιστικά  (2 από 3)</vt:lpstr>
      <vt:lpstr>Στατιστικά  (3 από 3)</vt:lpstr>
      <vt:lpstr>Ζητήματα ασφάλειας στο διαδίκτυο </vt:lpstr>
      <vt:lpstr>Περίληψη - Στόχοι</vt:lpstr>
      <vt:lpstr>Υπάρχει νομικό πλαίσιο που καλύπτει τις ηλεκτρονικές συναλλαγές στην Ελλάδα; (1 από 4)</vt:lpstr>
      <vt:lpstr>Υπάρχει νομικό πλαίσιο που καλύπτει τις ηλεκτρονικές συναλλαγές στην Ελλάδα; (2 από 4)</vt:lpstr>
      <vt:lpstr>Υπάρχει νομικό πλαίσιο που καλύπτει τις ηλεκτρονικές συναλλαγές στην Ελλάδα; (3 από 4)</vt:lpstr>
      <vt:lpstr>Υπάρχει νομικό πλαίσιο που καλύπτει τις ηλεκτρονικές συναλλαγές στην Ελλάδα; (4 από 4)</vt:lpstr>
      <vt:lpstr>Πώς μπορώ να εξασφαλίσω ασφάλεια ηλεκτρονικών συναλλαγών; (1 από 5)</vt:lpstr>
      <vt:lpstr>Πώς μπορώ να εξασφαλίσω ασφάλεια ηλεκτρονικών συναλλαγών; (2 από 5)</vt:lpstr>
      <vt:lpstr>Πώς μπορώ να εξασφαλίσω ασφάλεια ηλεκτρονικών συναλλαγών; (3 από 5)</vt:lpstr>
      <vt:lpstr>Πώς μπορώ να εξασφαλίσω ασφάλεια ηλεκτρονικών συναλλαγών; (4 από 5)</vt:lpstr>
      <vt:lpstr>Πώς μπορώ να εξασφαλίσω ασφάλεια ηλεκτρονικών συναλλαγών; (5 από 5)</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Πληροφορική</dc:title>
  <dc:subject>Δημιουργία δικτυακού τόπου.</dc:subject>
  <dc:creator>Δήμητρα Αβραμούλη</dc:creator>
  <cp:keywords>Δημιουργία δικτυακού τόπου</cp:keywords>
  <cp:lastModifiedBy>Windows User</cp:lastModifiedBy>
  <cp:revision>359</cp:revision>
  <dcterms:created xsi:type="dcterms:W3CDTF">2012-09-06T09:03:05Z</dcterms:created>
  <dcterms:modified xsi:type="dcterms:W3CDTF">2005-10-02T04:06:58Z</dcterms:modified>
</cp:coreProperties>
</file>