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6.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8"/>
  </p:notesMasterIdLst>
  <p:sldIdLst>
    <p:sldId id="256" r:id="rId3"/>
    <p:sldId id="257" r:id="rId4"/>
    <p:sldId id="259" r:id="rId5"/>
    <p:sldId id="261" r:id="rId6"/>
    <p:sldId id="262"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16" r:id="rId46"/>
    <p:sldId id="280" r:id="rId47"/>
  </p:sldIdLst>
  <p:sldSz cx="9144000" cy="6858000" type="screen4x3"/>
  <p:notesSz cx="6858000" cy="9144000"/>
  <p:custDataLst>
    <p:tags r:id="rId4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9339" autoAdjust="0"/>
  </p:normalViewPr>
  <p:slideViewPr>
    <p:cSldViewPr>
      <p:cViewPr varScale="1">
        <p:scale>
          <a:sx n="56" d="100"/>
          <a:sy n="56" d="100"/>
        </p:scale>
        <p:origin x="90" y="468"/>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2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00.xml"/><Relationship Id="rId7" Type="http://schemas.openxmlformats.org/officeDocument/2006/relationships/package" Target="../embeddings/____________Microsoft_Word1.docx"/><Relationship Id="rId2" Type="http://schemas.openxmlformats.org/officeDocument/2006/relationships/tags" Target="../tags/tag99.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3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5.emf"/><Relationship Id="rId2" Type="http://schemas.openxmlformats.org/officeDocument/2006/relationships/tags" Target="../tags/tag111.xml"/><Relationship Id="rId1" Type="http://schemas.openxmlformats.org/officeDocument/2006/relationships/vmlDrawing" Target="../drawings/vmlDrawing2.vml"/><Relationship Id="rId6" Type="http://schemas.openxmlformats.org/officeDocument/2006/relationships/package" Target="../embeddings/____________Microsoft_Word2.docx"/><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36.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6.emf"/><Relationship Id="rId2" Type="http://schemas.openxmlformats.org/officeDocument/2006/relationships/tags" Target="../tags/tag114.xml"/><Relationship Id="rId1" Type="http://schemas.openxmlformats.org/officeDocument/2006/relationships/vmlDrawing" Target="../drawings/vmlDrawing3.vml"/><Relationship Id="rId6" Type="http://schemas.openxmlformats.org/officeDocument/2006/relationships/package" Target="../embeddings/____________Microsoft_Word3.docx"/><Relationship Id="rId5" Type="http://schemas.openxmlformats.org/officeDocument/2006/relationships/slideLayout" Target="../slideLayouts/slideLayout2.xml"/><Relationship Id="rId4" Type="http://schemas.openxmlformats.org/officeDocument/2006/relationships/tags" Target="../tags/tag116.xml"/></Relationships>
</file>

<file path=ppt/slides/_rels/slide3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9.emf"/><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21.emf"/><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22.png"/><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4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6.xml"/><Relationship Id="rId5" Type="http://schemas.openxmlformats.org/officeDocument/2006/relationships/tags" Target="../tags/tag22.xml"/><Relationship Id="rId10" Type="http://schemas.openxmlformats.org/officeDocument/2006/relationships/slide" Target="slide7.xml"/><Relationship Id="rId4" Type="http://schemas.openxmlformats.org/officeDocument/2006/relationships/tags" Target="../tags/tag21.xml"/><Relationship Id="rId9" Type="http://schemas.openxmlformats.org/officeDocument/2006/relationships/slide" Target="slide18.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emf"/><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Στατιστική Επιχειρήσεων</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2</a:t>
            </a:r>
            <a:r>
              <a:rPr lang="el-GR" sz="2800" b="1" dirty="0" smtClean="0"/>
              <a:t>:</a:t>
            </a:r>
            <a:r>
              <a:rPr lang="en-US" sz="2800" dirty="0" smtClean="0"/>
              <a:t> </a:t>
            </a:r>
            <a:r>
              <a:rPr lang="el-GR" sz="2800" dirty="0" smtClean="0"/>
              <a:t>Μέθοδοι Αξιολόγησης             Μονοδιάστατων Δεδομένων.</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Σαντουρίδης</a:t>
            </a:r>
            <a:r>
              <a:rPr lang="el-GR" sz="2800" dirty="0" smtClean="0"/>
              <a:t> Ηλίας </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Λογιστικής και Χρηματοοικονομικής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10</a:t>
            </a:fld>
            <a:endParaRPr kumimoji="0" lang="en-US" dirty="0"/>
          </a:p>
        </p:txBody>
      </p:sp>
      <p:sp>
        <p:nvSpPr>
          <p:cNvPr id="4" name="3 - Θέση περιεχομένου"/>
          <p:cNvSpPr>
            <a:spLocks noGrp="1"/>
          </p:cNvSpPr>
          <p:nvPr>
            <p:ph sz="quarter" idx="1"/>
          </p:nvPr>
        </p:nvSpPr>
        <p:spPr/>
        <p:txBody>
          <a:bodyPr>
            <a:normAutofit fontScale="85000" lnSpcReduction="20000"/>
          </a:bodyPr>
          <a:lstStyle/>
          <a:p>
            <a:r>
              <a:rPr lang="el-GR" dirty="0" smtClean="0">
                <a:solidFill>
                  <a:srgbClr val="FF0000"/>
                </a:solidFill>
              </a:rPr>
              <a:t>Κατανομή συχνότητας</a:t>
            </a:r>
            <a:r>
              <a:rPr lang="el-GR" b="1" dirty="0" smtClean="0"/>
              <a:t>: </a:t>
            </a:r>
            <a:r>
              <a:rPr lang="el-GR" dirty="0" smtClean="0"/>
              <a:t>ο καταμερισμός συχνοτήτων στις τιμές του χαρακτηριστικού, α1,…., α</a:t>
            </a:r>
            <a:r>
              <a:rPr lang="en-US" dirty="0" smtClean="0"/>
              <a:t>k</a:t>
            </a:r>
            <a:r>
              <a:rPr lang="el-GR" dirty="0" smtClean="0"/>
              <a:t>. </a:t>
            </a:r>
          </a:p>
          <a:p>
            <a:r>
              <a:rPr lang="el-GR" dirty="0" smtClean="0"/>
              <a:t>Ως μορφή απεικόνισης για την απόλυτη ή σχετική κατανομή συχνότητας επιλέγεται συνήθως:</a:t>
            </a:r>
          </a:p>
          <a:p>
            <a:pPr lvl="1"/>
            <a:r>
              <a:rPr lang="el-GR" dirty="0" smtClean="0"/>
              <a:t>ένας </a:t>
            </a:r>
            <a:r>
              <a:rPr lang="el-GR" dirty="0" smtClean="0">
                <a:solidFill>
                  <a:srgbClr val="FF0000"/>
                </a:solidFill>
              </a:rPr>
              <a:t>πίνακας συχνοτήτων</a:t>
            </a:r>
            <a:endParaRPr lang="el-GR" dirty="0" smtClean="0"/>
          </a:p>
          <a:p>
            <a:pPr lvl="1"/>
            <a:r>
              <a:rPr lang="el-GR" dirty="0" smtClean="0"/>
              <a:t>ένα </a:t>
            </a:r>
            <a:r>
              <a:rPr lang="el-GR" dirty="0" smtClean="0">
                <a:solidFill>
                  <a:srgbClr val="FF0000"/>
                </a:solidFill>
              </a:rPr>
              <a:t>διάγραμμα στηλών </a:t>
            </a:r>
            <a:r>
              <a:rPr lang="el-GR" dirty="0" smtClean="0"/>
              <a:t>που</a:t>
            </a:r>
            <a:r>
              <a:rPr lang="el-GR" dirty="0" smtClean="0">
                <a:solidFill>
                  <a:srgbClr val="FF0000"/>
                </a:solidFill>
              </a:rPr>
              <a:t> </a:t>
            </a:r>
            <a:r>
              <a:rPr lang="el-GR" dirty="0" smtClean="0"/>
              <a:t>προκύπτει από τα σημεία </a:t>
            </a:r>
            <a:r>
              <a:rPr lang="en-US" dirty="0" smtClean="0"/>
              <a:t>k </a:t>
            </a:r>
            <a:r>
              <a:rPr lang="el-GR" dirty="0" smtClean="0"/>
              <a:t>που καταχωρίζονται σε ένα σύστημα συντεταγμένων (α</a:t>
            </a:r>
            <a:r>
              <a:rPr lang="en-US" dirty="0" smtClean="0"/>
              <a:t>j</a:t>
            </a:r>
            <a:r>
              <a:rPr lang="el-GR" dirty="0" smtClean="0"/>
              <a:t>, </a:t>
            </a:r>
            <a:r>
              <a:rPr lang="en-US" dirty="0" smtClean="0"/>
              <a:t>h</a:t>
            </a:r>
            <a:r>
              <a:rPr lang="el-GR" dirty="0" smtClean="0"/>
              <a:t>(α</a:t>
            </a:r>
            <a:r>
              <a:rPr lang="en-US" dirty="0" smtClean="0"/>
              <a:t>j</a:t>
            </a:r>
            <a:r>
              <a:rPr lang="el-GR" dirty="0" smtClean="0"/>
              <a:t>)). Εάν επιλεγούν πιο παχιές στήλες, τότε μιλάμε για ένα </a:t>
            </a:r>
            <a:r>
              <a:rPr lang="el-GR" dirty="0" err="1" smtClean="0">
                <a:solidFill>
                  <a:srgbClr val="FF0000"/>
                </a:solidFill>
              </a:rPr>
              <a:t>ραβδόγραμμα</a:t>
            </a:r>
            <a:r>
              <a:rPr lang="el-GR" b="1" dirty="0" smtClean="0"/>
              <a:t>.</a:t>
            </a:r>
          </a:p>
          <a:p>
            <a:pPr lvl="1"/>
            <a:r>
              <a:rPr lang="el-GR" dirty="0" smtClean="0"/>
              <a:t>ένα </a:t>
            </a:r>
            <a:r>
              <a:rPr lang="el-GR" dirty="0" smtClean="0">
                <a:solidFill>
                  <a:srgbClr val="FF0000"/>
                </a:solidFill>
              </a:rPr>
              <a:t>κυκλικό διάγραμμα, </a:t>
            </a:r>
            <a:r>
              <a:rPr lang="el-GR" dirty="0" smtClean="0"/>
              <a:t>όπου</a:t>
            </a:r>
            <a:r>
              <a:rPr lang="el-GR" dirty="0" smtClean="0">
                <a:solidFill>
                  <a:srgbClr val="FF0000"/>
                </a:solidFill>
              </a:rPr>
              <a:t> </a:t>
            </a:r>
            <a:r>
              <a:rPr lang="el-GR" dirty="0" smtClean="0"/>
              <a:t>απεικονίζονται οι συχνότητες ως κυκλικοί τομείς. Οι επιφάνειες των τομέων πρέπει να επιλεγούν αναλογικά με τις συχνότητες. </a:t>
            </a:r>
            <a:endParaRPr lang="el-GR" dirty="0"/>
          </a:p>
        </p:txBody>
      </p:sp>
    </p:spTree>
    <p:custDataLst>
      <p:tags r:id="rId1"/>
    </p:custDataLst>
    <p:extLst>
      <p:ext uri="{BB962C8B-B14F-4D97-AF65-F5344CB8AC3E}">
        <p14:creationId xmlns:p14="http://schemas.microsoft.com/office/powerpoint/2010/main" val="400034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4" name="3 - Θέση περιεχομένου"/>
          <p:cNvSpPr>
            <a:spLocks noGrp="1"/>
          </p:cNvSpPr>
          <p:nvPr>
            <p:ph sz="quarter" idx="1"/>
          </p:nvPr>
        </p:nvSpPr>
        <p:spPr>
          <a:xfrm>
            <a:off x="457200" y="1624012"/>
            <a:ext cx="8229600" cy="4525963"/>
          </a:xfrm>
        </p:spPr>
        <p:txBody>
          <a:bodyPr>
            <a:normAutofit lnSpcReduction="10000"/>
          </a:bodyPr>
          <a:lstStyle/>
          <a:p>
            <a:r>
              <a:rPr lang="el-GR" dirty="0" smtClean="0">
                <a:solidFill>
                  <a:srgbClr val="FF3300"/>
                </a:solidFill>
              </a:rPr>
              <a:t>Διάγραμμα στηλών </a:t>
            </a:r>
            <a:r>
              <a:rPr lang="el-GR" dirty="0" smtClean="0"/>
              <a:t>για τους χρόνους παράδοσης στο παράδειγμα </a:t>
            </a:r>
            <a:r>
              <a:rPr lang="el-GR" dirty="0" smtClean="0"/>
              <a:t>(</a:t>
            </a:r>
            <a:r>
              <a:rPr lang="el-GR" dirty="0"/>
              <a:t>1</a:t>
            </a:r>
            <a:r>
              <a:rPr lang="el-GR" dirty="0" smtClean="0"/>
              <a:t>)</a:t>
            </a:r>
            <a:endParaRPr lang="el-GR" dirty="0" smtClean="0"/>
          </a:p>
          <a:p>
            <a:endParaRPr lang="el-GR" dirty="0" smtClean="0"/>
          </a:p>
          <a:p>
            <a:pPr>
              <a:buNone/>
            </a:pPr>
            <a:r>
              <a:rPr lang="el-GR" sz="1800" dirty="0" smtClean="0"/>
              <a:t>         Συχνότητα</a:t>
            </a:r>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r>
              <a:rPr lang="el-GR" sz="1800" dirty="0" smtClean="0"/>
              <a:t>					               Χρόνος παράδοσης σε ημέρες</a:t>
            </a:r>
            <a:endParaRPr lang="el-GR" sz="1800" dirty="0"/>
          </a:p>
        </p:txBody>
      </p:sp>
      <p:pic>
        <p:nvPicPr>
          <p:cNvPr id="7" name="Picture 2" descr="[DECORATIVE]"/>
          <p:cNvPicPr>
            <a:picLocks noChangeAspect="1" noChangeArrowheads="1"/>
          </p:cNvPicPr>
          <p:nvPr/>
        </p:nvPicPr>
        <p:blipFill>
          <a:blip r:embed="rId5" cstate="print"/>
          <a:srcRect/>
          <a:stretch>
            <a:fillRect/>
          </a:stretch>
        </p:blipFill>
        <p:spPr bwMode="auto">
          <a:xfrm>
            <a:off x="1763688" y="2924944"/>
            <a:ext cx="4608512" cy="2733192"/>
          </a:xfrm>
          <a:prstGeom prst="rect">
            <a:avLst/>
          </a:prstGeom>
          <a:noFill/>
        </p:spPr>
      </p:pic>
      <p:sp>
        <p:nvSpPr>
          <p:cNvPr id="6"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11</a:t>
            </a:fld>
            <a:endParaRPr kumimoji="0" lang="en-US" dirty="0"/>
          </a:p>
        </p:txBody>
      </p:sp>
    </p:spTree>
    <p:custDataLst>
      <p:tags r:id="rId1"/>
    </p:custDataLst>
    <p:extLst>
      <p:ext uri="{BB962C8B-B14F-4D97-AF65-F5344CB8AC3E}">
        <p14:creationId xmlns:p14="http://schemas.microsoft.com/office/powerpoint/2010/main" val="378518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4" name="3 - Θέση περιεχομένου"/>
          <p:cNvSpPr>
            <a:spLocks noGrp="1"/>
          </p:cNvSpPr>
          <p:nvPr>
            <p:ph sz="quarter" idx="1"/>
          </p:nvPr>
        </p:nvSpPr>
        <p:spPr/>
        <p:txBody>
          <a:bodyPr>
            <a:normAutofit fontScale="92500" lnSpcReduction="20000"/>
          </a:bodyPr>
          <a:lstStyle/>
          <a:p>
            <a:r>
              <a:rPr lang="el-GR" dirty="0" smtClean="0"/>
              <a:t>Σε περιπτώσεις που οι τιμές που εμφανίζονται στην αρχική λίστα </a:t>
            </a:r>
            <a:r>
              <a:rPr lang="el-GR" dirty="0" smtClean="0">
                <a:solidFill>
                  <a:srgbClr val="FF3300"/>
                </a:solidFill>
              </a:rPr>
              <a:t>διαφέρουν όλες μεταξύ τους</a:t>
            </a:r>
            <a:r>
              <a:rPr lang="el-GR" dirty="0" smtClean="0"/>
              <a:t>, η δημιουργία των πινάκων συχνότητας ή των διαγραμμάτων στηλών είναι ανώφελη.</a:t>
            </a:r>
          </a:p>
          <a:p>
            <a:r>
              <a:rPr lang="el-GR" dirty="0" smtClean="0"/>
              <a:t>Σε τέτοιες περιπτώσεις </a:t>
            </a:r>
            <a:r>
              <a:rPr lang="el-GR" dirty="0" smtClean="0">
                <a:solidFill>
                  <a:srgbClr val="FF3300"/>
                </a:solidFill>
              </a:rPr>
              <a:t>ταξινομούμε</a:t>
            </a:r>
            <a:r>
              <a:rPr lang="el-GR" dirty="0" smtClean="0"/>
              <a:t> τα δεδομένα. Για τον σκοπό αυτό χωρίζουμε τον άξονα χαρακτηριστικού σε </a:t>
            </a:r>
            <a:r>
              <a:rPr lang="el-GR" dirty="0" smtClean="0">
                <a:solidFill>
                  <a:srgbClr val="FF3300"/>
                </a:solidFill>
              </a:rPr>
              <a:t>τάξεις</a:t>
            </a:r>
            <a:r>
              <a:rPr lang="el-GR" dirty="0" smtClean="0"/>
              <a:t> ή </a:t>
            </a:r>
            <a:r>
              <a:rPr lang="el-GR" dirty="0" smtClean="0">
                <a:solidFill>
                  <a:srgbClr val="FF3300"/>
                </a:solidFill>
              </a:rPr>
              <a:t>κλάσεις</a:t>
            </a:r>
            <a:r>
              <a:rPr lang="el-GR" dirty="0" smtClean="0"/>
              <a:t>, δηλαδή κατηγορίες, και καταγράφουμε κάθε φορά ποια </a:t>
            </a:r>
            <a:r>
              <a:rPr lang="el-GR" dirty="0" smtClean="0">
                <a:solidFill>
                  <a:srgbClr val="FF3300"/>
                </a:solidFill>
              </a:rPr>
              <a:t>συχνότητα τάξης (αριθμός στελέχωσης) </a:t>
            </a:r>
            <a:r>
              <a:rPr lang="el-GR" dirty="0" smtClean="0"/>
              <a:t>αντιστοιχεί στις μεμονωμένες κλάσεις.</a:t>
            </a:r>
          </a:p>
          <a:p>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12</a:t>
            </a:fld>
            <a:endParaRPr kumimoji="0" lang="en-US" dirty="0"/>
          </a:p>
        </p:txBody>
      </p:sp>
    </p:spTree>
    <p:custDataLst>
      <p:tags r:id="rId1"/>
    </p:custDataLst>
    <p:extLst>
      <p:ext uri="{BB962C8B-B14F-4D97-AF65-F5344CB8AC3E}">
        <p14:creationId xmlns:p14="http://schemas.microsoft.com/office/powerpoint/2010/main" val="401773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13</a:t>
            </a:fld>
            <a:endParaRPr kumimoji="0" lang="en-US" dirty="0"/>
          </a:p>
        </p:txBody>
      </p:sp>
      <p:sp>
        <p:nvSpPr>
          <p:cNvPr id="4" name="3 - Θέση περιεχομένου"/>
          <p:cNvSpPr>
            <a:spLocks noGrp="1"/>
          </p:cNvSpPr>
          <p:nvPr>
            <p:ph sz="quarter" idx="1"/>
          </p:nvPr>
        </p:nvSpPr>
        <p:spPr/>
        <p:txBody>
          <a:bodyPr/>
          <a:lstStyle/>
          <a:p>
            <a:r>
              <a:rPr lang="el-GR" dirty="0" smtClean="0">
                <a:solidFill>
                  <a:srgbClr val="FF3300"/>
                </a:solidFill>
              </a:rPr>
              <a:t>Παράδειγμα (2)</a:t>
            </a:r>
            <a:r>
              <a:rPr lang="el-GR" b="1" dirty="0" smtClean="0"/>
              <a:t>: </a:t>
            </a:r>
            <a:r>
              <a:rPr lang="el-GR" dirty="0" smtClean="0"/>
              <a:t>Σε ένα εργοστάσιο καταγράφηκαν οι ακόλουθες διάρκειες ζωής (σε ώρες) των βαλβίδων των μηχανών:</a:t>
            </a:r>
          </a:p>
          <a:p>
            <a:pPr>
              <a:buNone/>
            </a:pPr>
            <a:r>
              <a:rPr lang="el-GR" dirty="0" smtClean="0"/>
              <a:t>	</a:t>
            </a:r>
            <a:r>
              <a:rPr lang="el-GR" sz="1600" dirty="0" smtClean="0"/>
              <a:t>110  520   490     30   120   290   370   305   415   170   280     70   540   460   260</a:t>
            </a:r>
          </a:p>
          <a:p>
            <a:pPr>
              <a:buNone/>
            </a:pPr>
            <a:r>
              <a:rPr lang="el-GR" sz="1600" dirty="0" smtClean="0"/>
              <a:t>	345  150   220   435   425   470   350   130   380   230   320   360   240   330   580</a:t>
            </a:r>
          </a:p>
          <a:p>
            <a:endParaRPr lang="el-GR" dirty="0"/>
          </a:p>
        </p:txBody>
      </p:sp>
    </p:spTree>
    <p:custDataLst>
      <p:tags r:id="rId1"/>
    </p:custDataLst>
    <p:extLst>
      <p:ext uri="{BB962C8B-B14F-4D97-AF65-F5344CB8AC3E}">
        <p14:creationId xmlns:p14="http://schemas.microsoft.com/office/powerpoint/2010/main" val="261891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6"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pic>
        <p:nvPicPr>
          <p:cNvPr id="7" name="Picture 2" descr="[DECORATIVE]"/>
          <p:cNvPicPr>
            <a:picLocks noChangeAspect="1" noChangeArrowheads="1"/>
          </p:cNvPicPr>
          <p:nvPr/>
        </p:nvPicPr>
        <p:blipFill>
          <a:blip r:embed="rId5" cstate="print"/>
          <a:srcRect/>
          <a:stretch>
            <a:fillRect/>
          </a:stretch>
        </p:blipFill>
        <p:spPr bwMode="auto">
          <a:xfrm>
            <a:off x="1691680" y="2780928"/>
            <a:ext cx="5410944" cy="2709355"/>
          </a:xfrm>
          <a:prstGeom prst="rect">
            <a:avLst/>
          </a:prstGeom>
          <a:noFill/>
        </p:spPr>
      </p:pic>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14</a:t>
            </a:fld>
            <a:endParaRPr kumimoji="0" lang="en-US" dirty="0"/>
          </a:p>
        </p:txBody>
      </p:sp>
      <p:sp>
        <p:nvSpPr>
          <p:cNvPr id="4" name="3 - Θέση περιεχομένου"/>
          <p:cNvSpPr>
            <a:spLocks noGrp="1"/>
          </p:cNvSpPr>
          <p:nvPr>
            <p:ph sz="quarter" idx="1"/>
          </p:nvPr>
        </p:nvSpPr>
        <p:spPr/>
        <p:txBody>
          <a:bodyPr>
            <a:normAutofit fontScale="85000" lnSpcReduction="20000"/>
          </a:bodyPr>
          <a:lstStyle/>
          <a:p>
            <a:r>
              <a:rPr lang="el-GR" dirty="0" smtClean="0">
                <a:solidFill>
                  <a:srgbClr val="FF3300"/>
                </a:solidFill>
              </a:rPr>
              <a:t>Διάγραμμα στηλών </a:t>
            </a:r>
            <a:r>
              <a:rPr lang="el-GR" dirty="0" smtClean="0"/>
              <a:t>για τη διάρκεια ζωής των βαλβίδων στο παράδειγμα </a:t>
            </a:r>
            <a:r>
              <a:rPr lang="el-GR" dirty="0" smtClean="0"/>
              <a:t>(</a:t>
            </a:r>
            <a:r>
              <a:rPr lang="el-GR" dirty="0"/>
              <a:t>2</a:t>
            </a:r>
            <a:r>
              <a:rPr lang="el-GR" dirty="0" smtClean="0"/>
              <a:t>)</a:t>
            </a:r>
            <a:endParaRPr lang="el-GR" sz="1800" dirty="0" smtClean="0"/>
          </a:p>
          <a:p>
            <a:pPr>
              <a:buNone/>
            </a:pPr>
            <a:r>
              <a:rPr lang="el-GR" sz="1800" dirty="0" smtClean="0"/>
              <a:t>      Συχνότητα</a:t>
            </a:r>
          </a:p>
          <a:p>
            <a:pPr>
              <a:buNone/>
            </a:pPr>
            <a:endParaRPr lang="el-GR" dirty="0" smtClean="0"/>
          </a:p>
          <a:p>
            <a:pPr>
              <a:buNone/>
            </a:pPr>
            <a:endParaRPr lang="el-GR" dirty="0" smtClean="0"/>
          </a:p>
          <a:p>
            <a:pPr>
              <a:buNone/>
            </a:pPr>
            <a:endParaRPr lang="el-GR" dirty="0" smtClean="0"/>
          </a:p>
          <a:p>
            <a:pPr>
              <a:buNone/>
            </a:pPr>
            <a:endParaRPr lang="el-GR" dirty="0" smtClean="0"/>
          </a:p>
          <a:p>
            <a:pPr>
              <a:buNone/>
            </a:pPr>
            <a:r>
              <a:rPr lang="el-GR" sz="1800" dirty="0" smtClean="0"/>
              <a:t>					</a:t>
            </a:r>
          </a:p>
          <a:p>
            <a:pPr>
              <a:buNone/>
            </a:pPr>
            <a:endParaRPr lang="el-GR" sz="1800" dirty="0" smtClean="0"/>
          </a:p>
          <a:p>
            <a:pPr>
              <a:buNone/>
            </a:pPr>
            <a:endParaRPr lang="el-GR" sz="1800" dirty="0" smtClean="0"/>
          </a:p>
          <a:p>
            <a:pPr>
              <a:buNone/>
            </a:pPr>
            <a:r>
              <a:rPr lang="el-GR" sz="1800" dirty="0" smtClean="0"/>
              <a:t>					Διάρκεια ζωής της βαλβίδας (σε ώρες)</a:t>
            </a:r>
          </a:p>
          <a:p>
            <a:endParaRPr lang="el-GR" dirty="0"/>
          </a:p>
        </p:txBody>
      </p:sp>
    </p:spTree>
    <p:custDataLst>
      <p:tags r:id="rId1"/>
    </p:custDataLst>
    <p:extLst>
      <p:ext uri="{BB962C8B-B14F-4D97-AF65-F5344CB8AC3E}">
        <p14:creationId xmlns:p14="http://schemas.microsoft.com/office/powerpoint/2010/main" val="965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15</a:t>
            </a:fld>
            <a:endParaRPr kumimoji="0" lang="en-US" dirty="0"/>
          </a:p>
        </p:txBody>
      </p:sp>
      <p:sp>
        <p:nvSpPr>
          <p:cNvPr id="4" name="3 - Θέση περιεχομένου"/>
          <p:cNvSpPr>
            <a:spLocks noGrp="1"/>
          </p:cNvSpPr>
          <p:nvPr>
            <p:ph sz="quarter" idx="1"/>
          </p:nvPr>
        </p:nvSpPr>
        <p:spPr/>
        <p:txBody>
          <a:bodyPr>
            <a:normAutofit fontScale="92500" lnSpcReduction="10000"/>
          </a:bodyPr>
          <a:lstStyle/>
          <a:p>
            <a:r>
              <a:rPr lang="el-GR" dirty="0" smtClean="0"/>
              <a:t>Εάν ονομάσουμε την </a:t>
            </a:r>
            <a:r>
              <a:rPr lang="en-US" dirty="0" smtClean="0"/>
              <a:t>j</a:t>
            </a:r>
            <a:r>
              <a:rPr lang="el-GR" dirty="0" smtClean="0"/>
              <a:t>-</a:t>
            </a:r>
            <a:r>
              <a:rPr lang="el-GR" dirty="0" err="1" smtClean="0"/>
              <a:t>στή</a:t>
            </a:r>
            <a:r>
              <a:rPr lang="el-GR" dirty="0" smtClean="0"/>
              <a:t> κλάση με το σύμβολο α</a:t>
            </a:r>
            <a:r>
              <a:rPr lang="en-US" baseline="-25000" dirty="0" smtClean="0"/>
              <a:t>j</a:t>
            </a:r>
            <a:r>
              <a:rPr lang="en-US" dirty="0" smtClean="0"/>
              <a:t> </a:t>
            </a:r>
            <a:r>
              <a:rPr lang="el-GR" dirty="0" smtClean="0"/>
              <a:t>και τη συχνότητα τάξεων με </a:t>
            </a:r>
            <a:r>
              <a:rPr lang="en-US" dirty="0" smtClean="0"/>
              <a:t>h</a:t>
            </a:r>
            <a:r>
              <a:rPr lang="el-GR" dirty="0" smtClean="0"/>
              <a:t>(α</a:t>
            </a:r>
            <a:r>
              <a:rPr lang="en-US" baseline="-25000" dirty="0" smtClean="0"/>
              <a:t>j</a:t>
            </a:r>
            <a:r>
              <a:rPr lang="el-GR" dirty="0" smtClean="0"/>
              <a:t>) μπορούμε να έχουμε αμετάβλητη την έννοια του πίνακα συχνότητας. Ως γραφική απεικόνιση τέτοιων ταξινομημένων κατανομών συχνότητας χρησιμοποιείται το </a:t>
            </a:r>
            <a:r>
              <a:rPr lang="el-GR" dirty="0" smtClean="0">
                <a:solidFill>
                  <a:srgbClr val="FF3300"/>
                </a:solidFill>
              </a:rPr>
              <a:t>ιστόγραμμα</a:t>
            </a:r>
            <a:r>
              <a:rPr lang="el-GR" dirty="0" smtClean="0"/>
              <a:t>. Αποτελείται από ορθογώνια, τα οποία κατανέμονται στις μεμονωμένες κλάσεις, ώστε η επιφάνεια του ορθογωνίου να είναι αναλογική προς την εκάστοτε συχνότητα τάξης. </a:t>
            </a:r>
            <a:endParaRPr lang="el-GR" dirty="0"/>
          </a:p>
        </p:txBody>
      </p:sp>
    </p:spTree>
    <p:custDataLst>
      <p:tags r:id="rId1"/>
    </p:custDataLst>
    <p:extLst>
      <p:ext uri="{BB962C8B-B14F-4D97-AF65-F5344CB8AC3E}">
        <p14:creationId xmlns:p14="http://schemas.microsoft.com/office/powerpoint/2010/main" val="250488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4" name="3 - Θέση περιεχομένου"/>
          <p:cNvSpPr>
            <a:spLocks noGrp="1"/>
          </p:cNvSpPr>
          <p:nvPr>
            <p:ph sz="quarter" idx="1"/>
          </p:nvPr>
        </p:nvSpPr>
        <p:spPr/>
        <p:txBody>
          <a:bodyPr>
            <a:normAutofit fontScale="92500"/>
          </a:bodyPr>
          <a:lstStyle/>
          <a:p>
            <a:r>
              <a:rPr lang="el-GR" dirty="0" smtClean="0">
                <a:solidFill>
                  <a:srgbClr val="FF3300"/>
                </a:solidFill>
              </a:rPr>
              <a:t>Ταξινομημένες συχνότητες </a:t>
            </a:r>
            <a:r>
              <a:rPr lang="el-GR" dirty="0" smtClean="0"/>
              <a:t>και </a:t>
            </a:r>
            <a:r>
              <a:rPr lang="el-GR" dirty="0" smtClean="0">
                <a:solidFill>
                  <a:srgbClr val="FF3300"/>
                </a:solidFill>
              </a:rPr>
              <a:t>ιστόγραμμα</a:t>
            </a:r>
            <a:r>
              <a:rPr lang="el-GR" dirty="0" smtClean="0"/>
              <a:t> για τη διάρκεια ζωής βαλβίδων από το παράδειγμα </a:t>
            </a:r>
            <a:r>
              <a:rPr lang="el-GR" dirty="0" smtClean="0"/>
              <a:t>(</a:t>
            </a:r>
            <a:r>
              <a:rPr lang="el-GR" dirty="0"/>
              <a:t>2</a:t>
            </a:r>
            <a:r>
              <a:rPr lang="el-GR" dirty="0" smtClean="0"/>
              <a:t>)</a:t>
            </a:r>
            <a:endParaRPr lang="el-GR" dirty="0" smtClean="0"/>
          </a:p>
          <a:p>
            <a:pPr lvl="8">
              <a:buNone/>
            </a:pPr>
            <a:r>
              <a:rPr lang="el-GR" dirty="0" smtClean="0"/>
              <a:t>                  </a:t>
            </a:r>
            <a:r>
              <a:rPr lang="el-GR" sz="1400" dirty="0" smtClean="0"/>
              <a:t>Συχνότητα</a:t>
            </a:r>
            <a:r>
              <a:rPr lang="el-GR" dirty="0" smtClean="0"/>
              <a:t> </a:t>
            </a:r>
          </a:p>
          <a:p>
            <a:pPr lvl="8">
              <a:buNone/>
            </a:pPr>
            <a:endParaRPr lang="el-GR" dirty="0" smtClean="0"/>
          </a:p>
          <a:p>
            <a:pPr lvl="8">
              <a:buNone/>
            </a:pPr>
            <a:endParaRPr lang="el-GR" dirty="0" smtClean="0"/>
          </a:p>
          <a:p>
            <a:pPr lvl="8">
              <a:buNone/>
            </a:pPr>
            <a:endParaRPr lang="el-GR" dirty="0" smtClean="0"/>
          </a:p>
          <a:p>
            <a:pPr lvl="8">
              <a:buNone/>
            </a:pPr>
            <a:endParaRPr lang="el-GR" dirty="0" smtClean="0"/>
          </a:p>
          <a:p>
            <a:pPr lvl="8">
              <a:buNone/>
            </a:pPr>
            <a:endParaRPr lang="el-GR" dirty="0" smtClean="0"/>
          </a:p>
          <a:p>
            <a:pPr lvl="8">
              <a:buNone/>
            </a:pPr>
            <a:endParaRPr lang="el-GR" dirty="0" smtClean="0"/>
          </a:p>
          <a:p>
            <a:pPr lvl="8">
              <a:buNone/>
            </a:pPr>
            <a:endParaRPr lang="el-GR" dirty="0" smtClean="0"/>
          </a:p>
          <a:p>
            <a:pPr lvl="8">
              <a:buNone/>
            </a:pPr>
            <a:r>
              <a:rPr lang="el-GR" dirty="0" smtClean="0"/>
              <a:t>				             </a:t>
            </a:r>
            <a:r>
              <a:rPr lang="el-GR" sz="1600" dirty="0" smtClean="0"/>
              <a:t>Δ</a:t>
            </a:r>
            <a:r>
              <a:rPr lang="en-US" sz="1600" dirty="0" err="1" smtClean="0"/>
              <a:t>ιάρκεια</a:t>
            </a:r>
            <a:r>
              <a:rPr lang="en-US" sz="1600" dirty="0" smtClean="0"/>
              <a:t> </a:t>
            </a:r>
            <a:r>
              <a:rPr lang="en-US" sz="1600" dirty="0" err="1" smtClean="0"/>
              <a:t>ζωής</a:t>
            </a:r>
            <a:r>
              <a:rPr lang="en-US" sz="1600" dirty="0" smtClean="0"/>
              <a:t> </a:t>
            </a:r>
            <a:r>
              <a:rPr lang="en-US" sz="1600" dirty="0" err="1" smtClean="0"/>
              <a:t>βαλβίδας</a:t>
            </a:r>
            <a:r>
              <a:rPr lang="el-GR" sz="1600" dirty="0" smtClean="0"/>
              <a:t>          </a:t>
            </a:r>
          </a:p>
          <a:p>
            <a:endParaRPr lang="el-GR" dirty="0"/>
          </a:p>
        </p:txBody>
      </p:sp>
      <p:pic>
        <p:nvPicPr>
          <p:cNvPr id="8" name="Picture 3" descr="[DECORATIVE]"/>
          <p:cNvPicPr>
            <a:picLocks noChangeAspect="1" noChangeArrowheads="1"/>
          </p:cNvPicPr>
          <p:nvPr/>
        </p:nvPicPr>
        <p:blipFill>
          <a:blip r:embed="rId5" cstate="print"/>
          <a:srcRect/>
          <a:stretch>
            <a:fillRect/>
          </a:stretch>
        </p:blipFill>
        <p:spPr bwMode="auto">
          <a:xfrm>
            <a:off x="-108520" y="3212976"/>
            <a:ext cx="8876535" cy="2164184"/>
          </a:xfrm>
          <a:prstGeom prst="rect">
            <a:avLst/>
          </a:prstGeom>
          <a:noFill/>
          <a:ln w="9525">
            <a:noFill/>
            <a:miter lim="800000"/>
            <a:headEnd/>
            <a:tailEnd/>
          </a:ln>
          <a:effectLst/>
        </p:spPr>
      </p:pic>
      <p:pic>
        <p:nvPicPr>
          <p:cNvPr id="26628" name="Picture 4" descr="[DECORATIVE]"/>
          <p:cNvPicPr>
            <a:picLocks noChangeAspect="1" noChangeArrowheads="1"/>
          </p:cNvPicPr>
          <p:nvPr/>
        </p:nvPicPr>
        <p:blipFill>
          <a:blip r:embed="rId6" cstate="print"/>
          <a:srcRect/>
          <a:stretch>
            <a:fillRect/>
          </a:stretch>
        </p:blipFill>
        <p:spPr bwMode="auto">
          <a:xfrm>
            <a:off x="4355976" y="3068960"/>
            <a:ext cx="2448272" cy="2168034"/>
          </a:xfrm>
          <a:prstGeom prst="rect">
            <a:avLst/>
          </a:prstGeom>
          <a:noFill/>
        </p:spPr>
      </p:pic>
      <p:sp>
        <p:nvSpPr>
          <p:cNvPr id="7"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16</a:t>
            </a:fld>
            <a:endParaRPr kumimoji="0" lang="en-US" dirty="0"/>
          </a:p>
        </p:txBody>
      </p:sp>
    </p:spTree>
    <p:custDataLst>
      <p:tags r:id="rId1"/>
    </p:custDataLst>
    <p:extLst>
      <p:ext uri="{BB962C8B-B14F-4D97-AF65-F5344CB8AC3E}">
        <p14:creationId xmlns:p14="http://schemas.microsoft.com/office/powerpoint/2010/main" val="397714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4" name="3 - Θέση περιεχομένου"/>
          <p:cNvSpPr>
            <a:spLocks noGrp="1"/>
          </p:cNvSpPr>
          <p:nvPr>
            <p:ph sz="quarter" idx="1"/>
          </p:nvPr>
        </p:nvSpPr>
        <p:spPr/>
        <p:txBody>
          <a:bodyPr>
            <a:normAutofit fontScale="92500" lnSpcReduction="20000"/>
          </a:bodyPr>
          <a:lstStyle/>
          <a:p>
            <a:r>
              <a:rPr lang="el-GR" dirty="0" smtClean="0">
                <a:solidFill>
                  <a:srgbClr val="FF3300"/>
                </a:solidFill>
              </a:rPr>
              <a:t>Απόλυτη αθροιστική ή σωρευμένη κατανομή συχνοτήτων</a:t>
            </a:r>
            <a:r>
              <a:rPr lang="en-US" dirty="0" smtClean="0">
                <a:solidFill>
                  <a:srgbClr val="FF3300"/>
                </a:solidFill>
              </a:rPr>
              <a:t>:  </a:t>
            </a:r>
            <a:r>
              <a:rPr lang="el-GR" dirty="0" smtClean="0"/>
              <a:t>Καταγράφει για κάθε δεδομένο </a:t>
            </a:r>
            <a:r>
              <a:rPr lang="en-US" dirty="0" smtClean="0"/>
              <a:t>x</a:t>
            </a:r>
            <a:r>
              <a:rPr lang="el-GR" dirty="0" smtClean="0"/>
              <a:t> τον αριθμό εκείνων των τιμών παρατήρησης, οι οποίες είναι μικρότερες ή ίσες με το </a:t>
            </a:r>
            <a:r>
              <a:rPr lang="en-US" dirty="0" smtClean="0"/>
              <a:t>x</a:t>
            </a:r>
            <a:endParaRPr lang="el-GR" dirty="0" smtClean="0"/>
          </a:p>
          <a:p>
            <a:pPr>
              <a:buNone/>
            </a:pPr>
            <a:r>
              <a:rPr lang="el-GR" dirty="0" smtClean="0"/>
              <a:t>                               </a:t>
            </a:r>
            <a:r>
              <a:rPr lang="en-US" dirty="0" smtClean="0"/>
              <a:t>    </a:t>
            </a:r>
            <a:r>
              <a:rPr lang="el-GR" sz="2000" dirty="0" smtClean="0"/>
              <a:t>Η(</a:t>
            </a:r>
            <a:r>
              <a:rPr lang="en-US" sz="2000" dirty="0" smtClean="0"/>
              <a:t>x</a:t>
            </a:r>
            <a:r>
              <a:rPr lang="el-GR" sz="2000" dirty="0" smtClean="0"/>
              <a:t>)</a:t>
            </a:r>
            <a:r>
              <a:rPr lang="en-US" sz="2000" dirty="0" smtClean="0"/>
              <a:t>=</a:t>
            </a:r>
            <a:endParaRPr lang="el-GR" sz="2000" dirty="0" smtClean="0"/>
          </a:p>
          <a:p>
            <a:r>
              <a:rPr lang="el-GR" dirty="0" smtClean="0">
                <a:solidFill>
                  <a:srgbClr val="FF3300"/>
                </a:solidFill>
              </a:rPr>
              <a:t>Σχετική αθροιστική ή εμπειρική κατανομή συχνοτήτων</a:t>
            </a:r>
            <a:endParaRPr lang="en-US" dirty="0" smtClean="0">
              <a:solidFill>
                <a:srgbClr val="FF3300"/>
              </a:solidFill>
            </a:endParaRPr>
          </a:p>
          <a:p>
            <a:pPr>
              <a:buNone/>
            </a:pPr>
            <a:r>
              <a:rPr lang="en-US" sz="2800" dirty="0" smtClean="0"/>
              <a:t>			          </a:t>
            </a:r>
            <a:r>
              <a:rPr lang="en-US" sz="2000" dirty="0" smtClean="0"/>
              <a:t>F</a:t>
            </a:r>
            <a:r>
              <a:rPr lang="el-GR" sz="2000" dirty="0" smtClean="0"/>
              <a:t>(</a:t>
            </a:r>
            <a:r>
              <a:rPr lang="en-US" sz="2000" dirty="0" smtClean="0"/>
              <a:t>x</a:t>
            </a:r>
            <a:r>
              <a:rPr lang="el-GR" sz="2000" dirty="0" smtClean="0"/>
              <a:t>)</a:t>
            </a:r>
            <a:r>
              <a:rPr lang="en-US" sz="2000" dirty="0" smtClean="0"/>
              <a:t>=</a:t>
            </a:r>
          </a:p>
          <a:p>
            <a:pPr>
              <a:buNone/>
            </a:pPr>
            <a:endParaRPr lang="en-US" sz="2000" dirty="0" smtClean="0">
              <a:solidFill>
                <a:srgbClr val="FF3300"/>
              </a:solidFill>
            </a:endParaRPr>
          </a:p>
          <a:p>
            <a:pPr>
              <a:buNone/>
            </a:pPr>
            <a:r>
              <a:rPr lang="el-GR" sz="2000" dirty="0" smtClean="0">
                <a:solidFill>
                  <a:srgbClr val="FF3300"/>
                </a:solidFill>
              </a:rPr>
              <a:t> </a:t>
            </a:r>
            <a:r>
              <a:rPr lang="el-GR" dirty="0" smtClean="0"/>
              <a:t>	Ισχύει: </a:t>
            </a:r>
            <a:r>
              <a:rPr lang="en-US" dirty="0" smtClean="0"/>
              <a:t> </a:t>
            </a:r>
            <a:r>
              <a:rPr lang="en-US" sz="2000" dirty="0" smtClean="0"/>
              <a:t>F</a:t>
            </a:r>
            <a:r>
              <a:rPr lang="el-GR" sz="2000" dirty="0" smtClean="0"/>
              <a:t>(</a:t>
            </a:r>
            <a:r>
              <a:rPr lang="en-US" sz="2000" dirty="0" smtClean="0"/>
              <a:t>x</a:t>
            </a:r>
            <a:r>
              <a:rPr lang="el-GR" sz="2000" dirty="0" smtClean="0"/>
              <a:t>) = </a:t>
            </a:r>
            <a:r>
              <a:rPr lang="en-US" sz="2000" dirty="0" smtClean="0"/>
              <a:t>(1/n) H(x)</a:t>
            </a:r>
            <a:endParaRPr lang="el-GR" sz="2000" dirty="0" smtClean="0"/>
          </a:p>
        </p:txBody>
      </p:sp>
      <p:grpSp>
        <p:nvGrpSpPr>
          <p:cNvPr id="41" name="Group 2" descr="[LAYOUT GROUP]"/>
          <p:cNvGrpSpPr>
            <a:grpSpLocks noGrp="1"/>
          </p:cNvGrpSpPr>
          <p:nvPr/>
        </p:nvGrpSpPr>
        <p:grpSpPr bwMode="auto">
          <a:xfrm>
            <a:off x="4176413" y="3218370"/>
            <a:ext cx="791161" cy="421261"/>
            <a:chOff x="5194" y="-66"/>
            <a:chExt cx="702" cy="453"/>
          </a:xfrm>
        </p:grpSpPr>
        <p:grpSp>
          <p:nvGrpSpPr>
            <p:cNvPr id="42" name="Group 3"/>
            <p:cNvGrpSpPr>
              <a:grpSpLocks/>
            </p:cNvGrpSpPr>
            <p:nvPr/>
          </p:nvGrpSpPr>
          <p:grpSpPr bwMode="auto">
            <a:xfrm>
              <a:off x="5465" y="-23"/>
              <a:ext cx="83" cy="157"/>
              <a:chOff x="5465" y="-23"/>
              <a:chExt cx="83" cy="157"/>
            </a:xfrm>
          </p:grpSpPr>
          <p:sp>
            <p:nvSpPr>
              <p:cNvPr id="74" name="Freeform 4"/>
              <p:cNvSpPr>
                <a:spLocks/>
              </p:cNvSpPr>
              <p:nvPr/>
            </p:nvSpPr>
            <p:spPr bwMode="auto">
              <a:xfrm>
                <a:off x="5465" y="-23"/>
                <a:ext cx="83" cy="157"/>
              </a:xfrm>
              <a:custGeom>
                <a:avLst/>
                <a:gdLst/>
                <a:ahLst/>
                <a:cxnLst>
                  <a:cxn ang="0">
                    <a:pos x="17" y="0"/>
                  </a:cxn>
                  <a:cxn ang="0">
                    <a:pos x="1" y="0"/>
                  </a:cxn>
                  <a:cxn ang="0">
                    <a:pos x="0" y="0"/>
                  </a:cxn>
                  <a:cxn ang="0">
                    <a:pos x="0" y="155"/>
                  </a:cxn>
                  <a:cxn ang="0">
                    <a:pos x="1" y="156"/>
                  </a:cxn>
                  <a:cxn ang="0">
                    <a:pos x="18" y="156"/>
                  </a:cxn>
                  <a:cxn ang="0">
                    <a:pos x="19" y="155"/>
                  </a:cxn>
                  <a:cxn ang="0">
                    <a:pos x="19" y="94"/>
                  </a:cxn>
                  <a:cxn ang="0">
                    <a:pos x="26" y="72"/>
                  </a:cxn>
                  <a:cxn ang="0">
                    <a:pos x="40" y="64"/>
                  </a:cxn>
                  <a:cxn ang="0">
                    <a:pos x="19" y="64"/>
                  </a:cxn>
                  <a:cxn ang="0">
                    <a:pos x="19" y="1"/>
                  </a:cxn>
                  <a:cxn ang="0">
                    <a:pos x="17" y="0"/>
                  </a:cxn>
                </a:cxnLst>
                <a:rect l="0" t="0" r="r" b="b"/>
                <a:pathLst>
                  <a:path w="83" h="157">
                    <a:moveTo>
                      <a:pt x="17" y="0"/>
                    </a:moveTo>
                    <a:lnTo>
                      <a:pt x="1" y="0"/>
                    </a:lnTo>
                    <a:lnTo>
                      <a:pt x="0" y="0"/>
                    </a:lnTo>
                    <a:lnTo>
                      <a:pt x="0" y="155"/>
                    </a:lnTo>
                    <a:lnTo>
                      <a:pt x="1" y="156"/>
                    </a:lnTo>
                    <a:lnTo>
                      <a:pt x="18" y="156"/>
                    </a:lnTo>
                    <a:lnTo>
                      <a:pt x="19" y="155"/>
                    </a:lnTo>
                    <a:lnTo>
                      <a:pt x="19" y="94"/>
                    </a:lnTo>
                    <a:lnTo>
                      <a:pt x="26" y="72"/>
                    </a:lnTo>
                    <a:lnTo>
                      <a:pt x="40" y="64"/>
                    </a:lnTo>
                    <a:lnTo>
                      <a:pt x="19" y="64"/>
                    </a:lnTo>
                    <a:lnTo>
                      <a:pt x="19" y="1"/>
                    </a:lnTo>
                    <a:lnTo>
                      <a:pt x="17"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75" name="Freeform 5"/>
              <p:cNvSpPr>
                <a:spLocks/>
              </p:cNvSpPr>
              <p:nvPr/>
            </p:nvSpPr>
            <p:spPr bwMode="auto">
              <a:xfrm>
                <a:off x="5465" y="-23"/>
                <a:ext cx="83" cy="157"/>
              </a:xfrm>
              <a:custGeom>
                <a:avLst/>
                <a:gdLst/>
                <a:ahLst/>
                <a:cxnLst>
                  <a:cxn ang="0">
                    <a:pos x="76" y="62"/>
                  </a:cxn>
                  <a:cxn ang="0">
                    <a:pos x="62" y="62"/>
                  </a:cxn>
                  <a:cxn ang="0">
                    <a:pos x="64" y="79"/>
                  </a:cxn>
                  <a:cxn ang="0">
                    <a:pos x="64" y="155"/>
                  </a:cxn>
                  <a:cxn ang="0">
                    <a:pos x="65" y="156"/>
                  </a:cxn>
                  <a:cxn ang="0">
                    <a:pos x="82" y="156"/>
                  </a:cxn>
                  <a:cxn ang="0">
                    <a:pos x="83" y="155"/>
                  </a:cxn>
                  <a:cxn ang="0">
                    <a:pos x="83" y="154"/>
                  </a:cxn>
                  <a:cxn ang="0">
                    <a:pos x="81" y="70"/>
                  </a:cxn>
                  <a:cxn ang="0">
                    <a:pos x="76" y="62"/>
                  </a:cxn>
                </a:cxnLst>
                <a:rect l="0" t="0" r="r" b="b"/>
                <a:pathLst>
                  <a:path w="83" h="157">
                    <a:moveTo>
                      <a:pt x="76" y="62"/>
                    </a:moveTo>
                    <a:lnTo>
                      <a:pt x="62" y="62"/>
                    </a:lnTo>
                    <a:lnTo>
                      <a:pt x="64" y="79"/>
                    </a:lnTo>
                    <a:lnTo>
                      <a:pt x="64" y="155"/>
                    </a:lnTo>
                    <a:lnTo>
                      <a:pt x="65" y="156"/>
                    </a:lnTo>
                    <a:lnTo>
                      <a:pt x="82" y="156"/>
                    </a:lnTo>
                    <a:lnTo>
                      <a:pt x="83" y="155"/>
                    </a:lnTo>
                    <a:lnTo>
                      <a:pt x="83" y="154"/>
                    </a:lnTo>
                    <a:lnTo>
                      <a:pt x="81" y="70"/>
                    </a:lnTo>
                    <a:lnTo>
                      <a:pt x="76" y="6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76" name="Freeform 6"/>
              <p:cNvSpPr>
                <a:spLocks/>
              </p:cNvSpPr>
              <p:nvPr/>
            </p:nvSpPr>
            <p:spPr bwMode="auto">
              <a:xfrm>
                <a:off x="5465" y="-23"/>
                <a:ext cx="83" cy="157"/>
              </a:xfrm>
              <a:custGeom>
                <a:avLst/>
                <a:gdLst/>
                <a:ahLst/>
                <a:cxnLst>
                  <a:cxn ang="0">
                    <a:pos x="50" y="45"/>
                  </a:cxn>
                  <a:cxn ang="0">
                    <a:pos x="36" y="45"/>
                  </a:cxn>
                  <a:cxn ang="0">
                    <a:pos x="26" y="53"/>
                  </a:cxn>
                  <a:cxn ang="0">
                    <a:pos x="19" y="64"/>
                  </a:cxn>
                  <a:cxn ang="0">
                    <a:pos x="40" y="64"/>
                  </a:cxn>
                  <a:cxn ang="0">
                    <a:pos x="44" y="62"/>
                  </a:cxn>
                  <a:cxn ang="0">
                    <a:pos x="76" y="62"/>
                  </a:cxn>
                  <a:cxn ang="0">
                    <a:pos x="70" y="52"/>
                  </a:cxn>
                  <a:cxn ang="0">
                    <a:pos x="50" y="45"/>
                  </a:cxn>
                </a:cxnLst>
                <a:rect l="0" t="0" r="r" b="b"/>
                <a:pathLst>
                  <a:path w="83" h="157">
                    <a:moveTo>
                      <a:pt x="50" y="45"/>
                    </a:moveTo>
                    <a:lnTo>
                      <a:pt x="36" y="45"/>
                    </a:lnTo>
                    <a:lnTo>
                      <a:pt x="26" y="53"/>
                    </a:lnTo>
                    <a:lnTo>
                      <a:pt x="19" y="64"/>
                    </a:lnTo>
                    <a:lnTo>
                      <a:pt x="40" y="64"/>
                    </a:lnTo>
                    <a:lnTo>
                      <a:pt x="44" y="62"/>
                    </a:lnTo>
                    <a:lnTo>
                      <a:pt x="76" y="62"/>
                    </a:lnTo>
                    <a:lnTo>
                      <a:pt x="70" y="52"/>
                    </a:lnTo>
                    <a:lnTo>
                      <a:pt x="50" y="4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43" name="Group 7"/>
            <p:cNvGrpSpPr>
              <a:grpSpLocks/>
            </p:cNvGrpSpPr>
            <p:nvPr/>
          </p:nvGrpSpPr>
          <p:grpSpPr bwMode="auto">
            <a:xfrm>
              <a:off x="5668" y="22"/>
              <a:ext cx="83" cy="114"/>
              <a:chOff x="5668" y="22"/>
              <a:chExt cx="83" cy="114"/>
            </a:xfrm>
          </p:grpSpPr>
          <p:sp>
            <p:nvSpPr>
              <p:cNvPr id="70" name="Freeform 8"/>
              <p:cNvSpPr>
                <a:spLocks/>
              </p:cNvSpPr>
              <p:nvPr/>
            </p:nvSpPr>
            <p:spPr bwMode="auto">
              <a:xfrm>
                <a:off x="5668" y="22"/>
                <a:ext cx="83" cy="114"/>
              </a:xfrm>
              <a:custGeom>
                <a:avLst/>
                <a:gdLst/>
                <a:ahLst/>
                <a:cxnLst>
                  <a:cxn ang="0">
                    <a:pos x="73" y="14"/>
                  </a:cxn>
                  <a:cxn ang="0">
                    <a:pos x="42" y="14"/>
                  </a:cxn>
                  <a:cxn ang="0">
                    <a:pos x="51" y="18"/>
                  </a:cxn>
                  <a:cxn ang="0">
                    <a:pos x="59" y="21"/>
                  </a:cxn>
                  <a:cxn ang="0">
                    <a:pos x="63" y="26"/>
                  </a:cxn>
                  <a:cxn ang="0">
                    <a:pos x="56" y="44"/>
                  </a:cxn>
                  <a:cxn ang="0">
                    <a:pos x="35" y="47"/>
                  </a:cxn>
                  <a:cxn ang="0">
                    <a:pos x="16" y="54"/>
                  </a:cxn>
                  <a:cxn ang="0">
                    <a:pos x="7" y="60"/>
                  </a:cxn>
                  <a:cxn ang="0">
                    <a:pos x="0" y="68"/>
                  </a:cxn>
                  <a:cxn ang="0">
                    <a:pos x="1" y="88"/>
                  </a:cxn>
                  <a:cxn ang="0">
                    <a:pos x="10" y="106"/>
                  </a:cxn>
                  <a:cxn ang="0">
                    <a:pos x="33" y="114"/>
                  </a:cxn>
                  <a:cxn ang="0">
                    <a:pos x="45" y="114"/>
                  </a:cxn>
                  <a:cxn ang="0">
                    <a:pos x="58" y="107"/>
                  </a:cxn>
                  <a:cxn ang="0">
                    <a:pos x="63" y="98"/>
                  </a:cxn>
                  <a:cxn ang="0">
                    <a:pos x="27" y="98"/>
                  </a:cxn>
                  <a:cxn ang="0">
                    <a:pos x="19" y="93"/>
                  </a:cxn>
                  <a:cxn ang="0">
                    <a:pos x="19" y="74"/>
                  </a:cxn>
                  <a:cxn ang="0">
                    <a:pos x="21" y="71"/>
                  </a:cxn>
                  <a:cxn ang="0">
                    <a:pos x="26" y="67"/>
                  </a:cxn>
                  <a:cxn ang="0">
                    <a:pos x="45" y="62"/>
                  </a:cxn>
                  <a:cxn ang="0">
                    <a:pos x="80" y="62"/>
                  </a:cxn>
                  <a:cxn ang="0">
                    <a:pos x="78" y="19"/>
                  </a:cxn>
                  <a:cxn ang="0">
                    <a:pos x="73" y="14"/>
                  </a:cxn>
                </a:cxnLst>
                <a:rect l="0" t="0" r="r" b="b"/>
                <a:pathLst>
                  <a:path w="83" h="114">
                    <a:moveTo>
                      <a:pt x="73" y="14"/>
                    </a:moveTo>
                    <a:lnTo>
                      <a:pt x="42" y="14"/>
                    </a:lnTo>
                    <a:lnTo>
                      <a:pt x="51" y="18"/>
                    </a:lnTo>
                    <a:lnTo>
                      <a:pt x="59" y="21"/>
                    </a:lnTo>
                    <a:lnTo>
                      <a:pt x="63" y="26"/>
                    </a:lnTo>
                    <a:lnTo>
                      <a:pt x="56" y="44"/>
                    </a:lnTo>
                    <a:lnTo>
                      <a:pt x="35" y="47"/>
                    </a:lnTo>
                    <a:lnTo>
                      <a:pt x="16" y="54"/>
                    </a:lnTo>
                    <a:lnTo>
                      <a:pt x="7" y="60"/>
                    </a:lnTo>
                    <a:lnTo>
                      <a:pt x="0" y="68"/>
                    </a:lnTo>
                    <a:lnTo>
                      <a:pt x="1" y="88"/>
                    </a:lnTo>
                    <a:lnTo>
                      <a:pt x="10" y="106"/>
                    </a:lnTo>
                    <a:lnTo>
                      <a:pt x="33" y="114"/>
                    </a:lnTo>
                    <a:lnTo>
                      <a:pt x="45" y="114"/>
                    </a:lnTo>
                    <a:lnTo>
                      <a:pt x="58" y="107"/>
                    </a:lnTo>
                    <a:lnTo>
                      <a:pt x="63" y="98"/>
                    </a:lnTo>
                    <a:lnTo>
                      <a:pt x="27" y="98"/>
                    </a:lnTo>
                    <a:lnTo>
                      <a:pt x="19" y="93"/>
                    </a:lnTo>
                    <a:lnTo>
                      <a:pt x="19" y="74"/>
                    </a:lnTo>
                    <a:lnTo>
                      <a:pt x="21" y="71"/>
                    </a:lnTo>
                    <a:lnTo>
                      <a:pt x="26" y="67"/>
                    </a:lnTo>
                    <a:lnTo>
                      <a:pt x="45" y="62"/>
                    </a:lnTo>
                    <a:lnTo>
                      <a:pt x="80" y="62"/>
                    </a:lnTo>
                    <a:lnTo>
                      <a:pt x="78" y="19"/>
                    </a:lnTo>
                    <a:lnTo>
                      <a:pt x="73" y="14"/>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71" name="Freeform 9"/>
              <p:cNvSpPr>
                <a:spLocks/>
              </p:cNvSpPr>
              <p:nvPr/>
            </p:nvSpPr>
            <p:spPr bwMode="auto">
              <a:xfrm>
                <a:off x="5668" y="22"/>
                <a:ext cx="83" cy="114"/>
              </a:xfrm>
              <a:custGeom>
                <a:avLst/>
                <a:gdLst/>
                <a:ahLst/>
                <a:cxnLst>
                  <a:cxn ang="0">
                    <a:pos x="82" y="94"/>
                  </a:cxn>
                  <a:cxn ang="0">
                    <a:pos x="65" y="94"/>
                  </a:cxn>
                  <a:cxn ang="0">
                    <a:pos x="65" y="108"/>
                  </a:cxn>
                  <a:cxn ang="0">
                    <a:pos x="65" y="111"/>
                  </a:cxn>
                  <a:cxn ang="0">
                    <a:pos x="83" y="111"/>
                  </a:cxn>
                  <a:cxn ang="0">
                    <a:pos x="83" y="110"/>
                  </a:cxn>
                  <a:cxn ang="0">
                    <a:pos x="83" y="107"/>
                  </a:cxn>
                  <a:cxn ang="0">
                    <a:pos x="83" y="102"/>
                  </a:cxn>
                  <a:cxn ang="0">
                    <a:pos x="82" y="95"/>
                  </a:cxn>
                  <a:cxn ang="0">
                    <a:pos x="82" y="94"/>
                  </a:cxn>
                </a:cxnLst>
                <a:rect l="0" t="0" r="r" b="b"/>
                <a:pathLst>
                  <a:path w="83" h="114">
                    <a:moveTo>
                      <a:pt x="82" y="94"/>
                    </a:moveTo>
                    <a:lnTo>
                      <a:pt x="65" y="94"/>
                    </a:lnTo>
                    <a:lnTo>
                      <a:pt x="65" y="108"/>
                    </a:lnTo>
                    <a:lnTo>
                      <a:pt x="65" y="111"/>
                    </a:lnTo>
                    <a:lnTo>
                      <a:pt x="83" y="111"/>
                    </a:lnTo>
                    <a:lnTo>
                      <a:pt x="83" y="110"/>
                    </a:lnTo>
                    <a:lnTo>
                      <a:pt x="83" y="107"/>
                    </a:lnTo>
                    <a:lnTo>
                      <a:pt x="83" y="102"/>
                    </a:lnTo>
                    <a:lnTo>
                      <a:pt x="82" y="95"/>
                    </a:lnTo>
                    <a:lnTo>
                      <a:pt x="82" y="94"/>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72" name="Freeform 10"/>
              <p:cNvSpPr>
                <a:spLocks/>
              </p:cNvSpPr>
              <p:nvPr/>
            </p:nvSpPr>
            <p:spPr bwMode="auto">
              <a:xfrm>
                <a:off x="5668" y="22"/>
                <a:ext cx="83" cy="114"/>
              </a:xfrm>
              <a:custGeom>
                <a:avLst/>
                <a:gdLst/>
                <a:ahLst/>
                <a:cxnLst>
                  <a:cxn ang="0">
                    <a:pos x="80" y="62"/>
                  </a:cxn>
                  <a:cxn ang="0">
                    <a:pos x="45" y="62"/>
                  </a:cxn>
                  <a:cxn ang="0">
                    <a:pos x="63" y="66"/>
                  </a:cxn>
                  <a:cxn ang="0">
                    <a:pos x="57" y="88"/>
                  </a:cxn>
                  <a:cxn ang="0">
                    <a:pos x="37" y="98"/>
                  </a:cxn>
                  <a:cxn ang="0">
                    <a:pos x="63" y="98"/>
                  </a:cxn>
                  <a:cxn ang="0">
                    <a:pos x="64" y="94"/>
                  </a:cxn>
                  <a:cxn ang="0">
                    <a:pos x="82" y="94"/>
                  </a:cxn>
                  <a:cxn ang="0">
                    <a:pos x="82" y="88"/>
                  </a:cxn>
                  <a:cxn ang="0">
                    <a:pos x="80" y="62"/>
                  </a:cxn>
                </a:cxnLst>
                <a:rect l="0" t="0" r="r" b="b"/>
                <a:pathLst>
                  <a:path w="83" h="114">
                    <a:moveTo>
                      <a:pt x="80" y="62"/>
                    </a:moveTo>
                    <a:lnTo>
                      <a:pt x="45" y="62"/>
                    </a:lnTo>
                    <a:lnTo>
                      <a:pt x="63" y="66"/>
                    </a:lnTo>
                    <a:lnTo>
                      <a:pt x="57" y="88"/>
                    </a:lnTo>
                    <a:lnTo>
                      <a:pt x="37" y="98"/>
                    </a:lnTo>
                    <a:lnTo>
                      <a:pt x="63" y="98"/>
                    </a:lnTo>
                    <a:lnTo>
                      <a:pt x="64" y="94"/>
                    </a:lnTo>
                    <a:lnTo>
                      <a:pt x="82" y="94"/>
                    </a:lnTo>
                    <a:lnTo>
                      <a:pt x="82" y="88"/>
                    </a:lnTo>
                    <a:lnTo>
                      <a:pt x="80" y="6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73" name="Freeform 11"/>
              <p:cNvSpPr>
                <a:spLocks/>
              </p:cNvSpPr>
              <p:nvPr/>
            </p:nvSpPr>
            <p:spPr bwMode="auto">
              <a:xfrm>
                <a:off x="5668" y="22"/>
                <a:ext cx="83" cy="114"/>
              </a:xfrm>
              <a:custGeom>
                <a:avLst/>
                <a:gdLst/>
                <a:ahLst/>
                <a:cxnLst>
                  <a:cxn ang="0">
                    <a:pos x="43" y="0"/>
                  </a:cxn>
                  <a:cxn ang="0">
                    <a:pos x="32" y="0"/>
                  </a:cxn>
                  <a:cxn ang="0">
                    <a:pos x="20" y="3"/>
                  </a:cxn>
                  <a:cxn ang="0">
                    <a:pos x="11" y="8"/>
                  </a:cxn>
                  <a:cxn ang="0">
                    <a:pos x="8" y="10"/>
                  </a:cxn>
                  <a:cxn ang="0">
                    <a:pos x="8" y="12"/>
                  </a:cxn>
                  <a:cxn ang="0">
                    <a:pos x="9" y="16"/>
                  </a:cxn>
                  <a:cxn ang="0">
                    <a:pos x="12" y="23"/>
                  </a:cxn>
                  <a:cxn ang="0">
                    <a:pos x="13" y="25"/>
                  </a:cxn>
                  <a:cxn ang="0">
                    <a:pos x="29" y="17"/>
                  </a:cxn>
                  <a:cxn ang="0">
                    <a:pos x="42" y="14"/>
                  </a:cxn>
                  <a:cxn ang="0">
                    <a:pos x="73" y="14"/>
                  </a:cxn>
                  <a:cxn ang="0">
                    <a:pos x="64" y="4"/>
                  </a:cxn>
                  <a:cxn ang="0">
                    <a:pos x="43" y="0"/>
                  </a:cxn>
                </a:cxnLst>
                <a:rect l="0" t="0" r="r" b="b"/>
                <a:pathLst>
                  <a:path w="83" h="114">
                    <a:moveTo>
                      <a:pt x="43" y="0"/>
                    </a:moveTo>
                    <a:lnTo>
                      <a:pt x="32" y="0"/>
                    </a:lnTo>
                    <a:lnTo>
                      <a:pt x="20" y="3"/>
                    </a:lnTo>
                    <a:lnTo>
                      <a:pt x="11" y="8"/>
                    </a:lnTo>
                    <a:lnTo>
                      <a:pt x="8" y="10"/>
                    </a:lnTo>
                    <a:lnTo>
                      <a:pt x="8" y="12"/>
                    </a:lnTo>
                    <a:lnTo>
                      <a:pt x="9" y="16"/>
                    </a:lnTo>
                    <a:lnTo>
                      <a:pt x="12" y="23"/>
                    </a:lnTo>
                    <a:lnTo>
                      <a:pt x="13" y="25"/>
                    </a:lnTo>
                    <a:lnTo>
                      <a:pt x="29" y="17"/>
                    </a:lnTo>
                    <a:lnTo>
                      <a:pt x="42" y="14"/>
                    </a:lnTo>
                    <a:lnTo>
                      <a:pt x="73" y="14"/>
                    </a:lnTo>
                    <a:lnTo>
                      <a:pt x="64" y="4"/>
                    </a:lnTo>
                    <a:lnTo>
                      <a:pt x="43"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44" name="Group 12"/>
            <p:cNvGrpSpPr>
              <a:grpSpLocks/>
            </p:cNvGrpSpPr>
            <p:nvPr/>
          </p:nvGrpSpPr>
          <p:grpSpPr bwMode="auto">
            <a:xfrm>
              <a:off x="5767" y="96"/>
              <a:ext cx="26" cy="117"/>
              <a:chOff x="5767" y="96"/>
              <a:chExt cx="26" cy="117"/>
            </a:xfrm>
          </p:grpSpPr>
          <p:sp>
            <p:nvSpPr>
              <p:cNvPr id="68" name="Freeform 13"/>
              <p:cNvSpPr>
                <a:spLocks/>
              </p:cNvSpPr>
              <p:nvPr/>
            </p:nvSpPr>
            <p:spPr bwMode="auto">
              <a:xfrm>
                <a:off x="5767" y="96"/>
                <a:ext cx="26" cy="117"/>
              </a:xfrm>
              <a:custGeom>
                <a:avLst/>
                <a:gdLst/>
                <a:ahLst/>
                <a:cxnLst>
                  <a:cxn ang="0">
                    <a:pos x="22" y="0"/>
                  </a:cxn>
                  <a:cxn ang="0">
                    <a:pos x="15" y="0"/>
                  </a:cxn>
                  <a:cxn ang="0">
                    <a:pos x="12" y="3"/>
                  </a:cxn>
                  <a:cxn ang="0">
                    <a:pos x="12" y="11"/>
                  </a:cxn>
                  <a:cxn ang="0">
                    <a:pos x="15" y="14"/>
                  </a:cxn>
                  <a:cxn ang="0">
                    <a:pos x="22" y="14"/>
                  </a:cxn>
                  <a:cxn ang="0">
                    <a:pos x="26" y="11"/>
                  </a:cxn>
                  <a:cxn ang="0">
                    <a:pos x="26" y="3"/>
                  </a:cxn>
                  <a:cxn ang="0">
                    <a:pos x="22" y="0"/>
                  </a:cxn>
                </a:cxnLst>
                <a:rect l="0" t="0" r="r" b="b"/>
                <a:pathLst>
                  <a:path w="26" h="117">
                    <a:moveTo>
                      <a:pt x="22" y="0"/>
                    </a:moveTo>
                    <a:lnTo>
                      <a:pt x="15" y="0"/>
                    </a:lnTo>
                    <a:lnTo>
                      <a:pt x="12" y="3"/>
                    </a:lnTo>
                    <a:lnTo>
                      <a:pt x="12" y="11"/>
                    </a:lnTo>
                    <a:lnTo>
                      <a:pt x="15" y="14"/>
                    </a:lnTo>
                    <a:lnTo>
                      <a:pt x="22" y="14"/>
                    </a:lnTo>
                    <a:lnTo>
                      <a:pt x="26" y="11"/>
                    </a:lnTo>
                    <a:lnTo>
                      <a:pt x="26" y="3"/>
                    </a:lnTo>
                    <a:lnTo>
                      <a:pt x="22"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9" name="Freeform 14"/>
              <p:cNvSpPr>
                <a:spLocks/>
              </p:cNvSpPr>
              <p:nvPr/>
            </p:nvSpPr>
            <p:spPr bwMode="auto">
              <a:xfrm>
                <a:off x="5767" y="96"/>
                <a:ext cx="26" cy="117"/>
              </a:xfrm>
              <a:custGeom>
                <a:avLst/>
                <a:gdLst/>
                <a:ahLst/>
                <a:cxnLst>
                  <a:cxn ang="0">
                    <a:pos x="24" y="27"/>
                  </a:cxn>
                  <a:cxn ang="0">
                    <a:pos x="6" y="27"/>
                  </a:cxn>
                  <a:cxn ang="0">
                    <a:pos x="5" y="28"/>
                  </a:cxn>
                  <a:cxn ang="0">
                    <a:pos x="5" y="36"/>
                  </a:cxn>
                  <a:cxn ang="0">
                    <a:pos x="6" y="37"/>
                  </a:cxn>
                  <a:cxn ang="0">
                    <a:pos x="14" y="37"/>
                  </a:cxn>
                  <a:cxn ang="0">
                    <a:pos x="14" y="94"/>
                  </a:cxn>
                  <a:cxn ang="0">
                    <a:pos x="13" y="104"/>
                  </a:cxn>
                  <a:cxn ang="0">
                    <a:pos x="5" y="106"/>
                  </a:cxn>
                  <a:cxn ang="0">
                    <a:pos x="0" y="107"/>
                  </a:cxn>
                  <a:cxn ang="0">
                    <a:pos x="0" y="107"/>
                  </a:cxn>
                  <a:cxn ang="0">
                    <a:pos x="0" y="110"/>
                  </a:cxn>
                  <a:cxn ang="0">
                    <a:pos x="2" y="115"/>
                  </a:cxn>
                  <a:cxn ang="0">
                    <a:pos x="2" y="117"/>
                  </a:cxn>
                  <a:cxn ang="0">
                    <a:pos x="4" y="117"/>
                  </a:cxn>
                  <a:cxn ang="0">
                    <a:pos x="5" y="117"/>
                  </a:cxn>
                  <a:cxn ang="0">
                    <a:pos x="22" y="113"/>
                  </a:cxn>
                  <a:cxn ang="0">
                    <a:pos x="25" y="99"/>
                  </a:cxn>
                  <a:cxn ang="0">
                    <a:pos x="25" y="28"/>
                  </a:cxn>
                  <a:cxn ang="0">
                    <a:pos x="24" y="27"/>
                  </a:cxn>
                </a:cxnLst>
                <a:rect l="0" t="0" r="r" b="b"/>
                <a:pathLst>
                  <a:path w="26" h="117">
                    <a:moveTo>
                      <a:pt x="24" y="27"/>
                    </a:moveTo>
                    <a:lnTo>
                      <a:pt x="6" y="27"/>
                    </a:lnTo>
                    <a:lnTo>
                      <a:pt x="5" y="28"/>
                    </a:lnTo>
                    <a:lnTo>
                      <a:pt x="5" y="36"/>
                    </a:lnTo>
                    <a:lnTo>
                      <a:pt x="6" y="37"/>
                    </a:lnTo>
                    <a:lnTo>
                      <a:pt x="14" y="37"/>
                    </a:lnTo>
                    <a:lnTo>
                      <a:pt x="14" y="94"/>
                    </a:lnTo>
                    <a:lnTo>
                      <a:pt x="13" y="104"/>
                    </a:lnTo>
                    <a:lnTo>
                      <a:pt x="5" y="106"/>
                    </a:lnTo>
                    <a:lnTo>
                      <a:pt x="0" y="107"/>
                    </a:lnTo>
                    <a:lnTo>
                      <a:pt x="0" y="110"/>
                    </a:lnTo>
                    <a:lnTo>
                      <a:pt x="2" y="115"/>
                    </a:lnTo>
                    <a:lnTo>
                      <a:pt x="2" y="117"/>
                    </a:lnTo>
                    <a:lnTo>
                      <a:pt x="4" y="117"/>
                    </a:lnTo>
                    <a:lnTo>
                      <a:pt x="5" y="117"/>
                    </a:lnTo>
                    <a:lnTo>
                      <a:pt x="22" y="113"/>
                    </a:lnTo>
                    <a:lnTo>
                      <a:pt x="25" y="99"/>
                    </a:lnTo>
                    <a:lnTo>
                      <a:pt x="25" y="28"/>
                    </a:lnTo>
                    <a:lnTo>
                      <a:pt x="24" y="27"/>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45" name="Group 15"/>
            <p:cNvGrpSpPr>
              <a:grpSpLocks/>
            </p:cNvGrpSpPr>
            <p:nvPr/>
          </p:nvGrpSpPr>
          <p:grpSpPr bwMode="auto">
            <a:xfrm>
              <a:off x="5586" y="-64"/>
              <a:ext cx="57" cy="295"/>
              <a:chOff x="5586" y="-64"/>
              <a:chExt cx="57" cy="295"/>
            </a:xfrm>
          </p:grpSpPr>
          <p:sp>
            <p:nvSpPr>
              <p:cNvPr id="67" name="Freeform 16"/>
              <p:cNvSpPr>
                <a:spLocks/>
              </p:cNvSpPr>
              <p:nvPr/>
            </p:nvSpPr>
            <p:spPr bwMode="auto">
              <a:xfrm>
                <a:off x="5586" y="-64"/>
                <a:ext cx="57" cy="295"/>
              </a:xfrm>
              <a:custGeom>
                <a:avLst/>
                <a:gdLst/>
                <a:ahLst/>
                <a:cxnLst>
                  <a:cxn ang="0">
                    <a:pos x="54" y="0"/>
                  </a:cxn>
                  <a:cxn ang="0">
                    <a:pos x="11" y="70"/>
                  </a:cxn>
                  <a:cxn ang="0">
                    <a:pos x="0" y="151"/>
                  </a:cxn>
                  <a:cxn ang="0">
                    <a:pos x="1" y="169"/>
                  </a:cxn>
                  <a:cxn ang="0">
                    <a:pos x="21" y="249"/>
                  </a:cxn>
                  <a:cxn ang="0">
                    <a:pos x="57" y="295"/>
                  </a:cxn>
                  <a:cxn ang="0">
                    <a:pos x="57" y="288"/>
                  </a:cxn>
                  <a:cxn ang="0">
                    <a:pos x="57" y="288"/>
                  </a:cxn>
                  <a:cxn ang="0">
                    <a:pos x="44" y="272"/>
                  </a:cxn>
                  <a:cxn ang="0">
                    <a:pos x="23" y="195"/>
                  </a:cxn>
                  <a:cxn ang="0">
                    <a:pos x="20" y="151"/>
                  </a:cxn>
                  <a:cxn ang="0">
                    <a:pos x="20" y="128"/>
                  </a:cxn>
                  <a:cxn ang="0">
                    <a:pos x="30" y="51"/>
                  </a:cxn>
                  <a:cxn ang="0">
                    <a:pos x="57" y="5"/>
                  </a:cxn>
                  <a:cxn ang="0">
                    <a:pos x="54" y="0"/>
                  </a:cxn>
                </a:cxnLst>
                <a:rect l="0" t="0" r="r" b="b"/>
                <a:pathLst>
                  <a:path w="57" h="295">
                    <a:moveTo>
                      <a:pt x="54" y="0"/>
                    </a:moveTo>
                    <a:lnTo>
                      <a:pt x="11" y="70"/>
                    </a:lnTo>
                    <a:lnTo>
                      <a:pt x="0" y="151"/>
                    </a:lnTo>
                    <a:lnTo>
                      <a:pt x="1" y="169"/>
                    </a:lnTo>
                    <a:lnTo>
                      <a:pt x="21" y="249"/>
                    </a:lnTo>
                    <a:lnTo>
                      <a:pt x="57" y="295"/>
                    </a:lnTo>
                    <a:lnTo>
                      <a:pt x="57" y="288"/>
                    </a:lnTo>
                    <a:lnTo>
                      <a:pt x="44" y="272"/>
                    </a:lnTo>
                    <a:lnTo>
                      <a:pt x="23" y="195"/>
                    </a:lnTo>
                    <a:lnTo>
                      <a:pt x="20" y="151"/>
                    </a:lnTo>
                    <a:lnTo>
                      <a:pt x="20" y="128"/>
                    </a:lnTo>
                    <a:lnTo>
                      <a:pt x="30" y="51"/>
                    </a:lnTo>
                    <a:lnTo>
                      <a:pt x="57" y="5"/>
                    </a:lnTo>
                    <a:lnTo>
                      <a:pt x="54"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46" name="Group 17"/>
            <p:cNvGrpSpPr>
              <a:grpSpLocks/>
            </p:cNvGrpSpPr>
            <p:nvPr/>
          </p:nvGrpSpPr>
          <p:grpSpPr bwMode="auto">
            <a:xfrm>
              <a:off x="5839" y="-66"/>
              <a:ext cx="57" cy="295"/>
              <a:chOff x="5839" y="-66"/>
              <a:chExt cx="57" cy="295"/>
            </a:xfrm>
          </p:grpSpPr>
          <p:sp>
            <p:nvSpPr>
              <p:cNvPr id="66" name="Freeform 18"/>
              <p:cNvSpPr>
                <a:spLocks/>
              </p:cNvSpPr>
              <p:nvPr/>
            </p:nvSpPr>
            <p:spPr bwMode="auto">
              <a:xfrm>
                <a:off x="5839" y="-66"/>
                <a:ext cx="57" cy="295"/>
              </a:xfrm>
              <a:custGeom>
                <a:avLst/>
                <a:gdLst/>
                <a:ahLst/>
                <a:cxnLst>
                  <a:cxn ang="0">
                    <a:pos x="0" y="0"/>
                  </a:cxn>
                  <a:cxn ang="0">
                    <a:pos x="0" y="7"/>
                  </a:cxn>
                  <a:cxn ang="0">
                    <a:pos x="1" y="7"/>
                  </a:cxn>
                  <a:cxn ang="0">
                    <a:pos x="13" y="23"/>
                  </a:cxn>
                  <a:cxn ang="0">
                    <a:pos x="35" y="100"/>
                  </a:cxn>
                  <a:cxn ang="0">
                    <a:pos x="37" y="167"/>
                  </a:cxn>
                  <a:cxn ang="0">
                    <a:pos x="37" y="181"/>
                  </a:cxn>
                  <a:cxn ang="0">
                    <a:pos x="27" y="244"/>
                  </a:cxn>
                  <a:cxn ang="0">
                    <a:pos x="0" y="290"/>
                  </a:cxn>
                  <a:cxn ang="0">
                    <a:pos x="4" y="295"/>
                  </a:cxn>
                  <a:cxn ang="0">
                    <a:pos x="47" y="225"/>
                  </a:cxn>
                  <a:cxn ang="0">
                    <a:pos x="58" y="144"/>
                  </a:cxn>
                  <a:cxn ang="0">
                    <a:pos x="57" y="126"/>
                  </a:cxn>
                  <a:cxn ang="0">
                    <a:pos x="36" y="46"/>
                  </a:cxn>
                  <a:cxn ang="0">
                    <a:pos x="14" y="12"/>
                  </a:cxn>
                  <a:cxn ang="0">
                    <a:pos x="0" y="0"/>
                  </a:cxn>
                </a:cxnLst>
                <a:rect l="0" t="0" r="r" b="b"/>
                <a:pathLst>
                  <a:path w="57" h="295">
                    <a:moveTo>
                      <a:pt x="0" y="0"/>
                    </a:moveTo>
                    <a:lnTo>
                      <a:pt x="0" y="7"/>
                    </a:lnTo>
                    <a:lnTo>
                      <a:pt x="1" y="7"/>
                    </a:lnTo>
                    <a:lnTo>
                      <a:pt x="13" y="23"/>
                    </a:lnTo>
                    <a:lnTo>
                      <a:pt x="35" y="100"/>
                    </a:lnTo>
                    <a:lnTo>
                      <a:pt x="37" y="167"/>
                    </a:lnTo>
                    <a:lnTo>
                      <a:pt x="37" y="181"/>
                    </a:lnTo>
                    <a:lnTo>
                      <a:pt x="27" y="244"/>
                    </a:lnTo>
                    <a:lnTo>
                      <a:pt x="0" y="290"/>
                    </a:lnTo>
                    <a:lnTo>
                      <a:pt x="4" y="295"/>
                    </a:lnTo>
                    <a:lnTo>
                      <a:pt x="47" y="225"/>
                    </a:lnTo>
                    <a:lnTo>
                      <a:pt x="58" y="144"/>
                    </a:lnTo>
                    <a:lnTo>
                      <a:pt x="57" y="126"/>
                    </a:lnTo>
                    <a:lnTo>
                      <a:pt x="36" y="46"/>
                    </a:lnTo>
                    <a:lnTo>
                      <a:pt x="14" y="12"/>
                    </a:lnTo>
                    <a:lnTo>
                      <a:pt x="0"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47" name="Group 19"/>
            <p:cNvGrpSpPr>
              <a:grpSpLocks/>
            </p:cNvGrpSpPr>
            <p:nvPr/>
          </p:nvGrpSpPr>
          <p:grpSpPr bwMode="auto">
            <a:xfrm>
              <a:off x="5194" y="270"/>
              <a:ext cx="48" cy="66"/>
              <a:chOff x="5194" y="270"/>
              <a:chExt cx="48" cy="66"/>
            </a:xfrm>
          </p:grpSpPr>
          <p:sp>
            <p:nvSpPr>
              <p:cNvPr id="62" name="Freeform 20"/>
              <p:cNvSpPr>
                <a:spLocks/>
              </p:cNvSpPr>
              <p:nvPr/>
            </p:nvSpPr>
            <p:spPr bwMode="auto">
              <a:xfrm>
                <a:off x="5194" y="270"/>
                <a:ext cx="48" cy="66"/>
              </a:xfrm>
              <a:custGeom>
                <a:avLst/>
                <a:gdLst/>
                <a:ahLst/>
                <a:cxnLst>
                  <a:cxn ang="0">
                    <a:pos x="47" y="8"/>
                  </a:cxn>
                  <a:cxn ang="0">
                    <a:pos x="24" y="8"/>
                  </a:cxn>
                  <a:cxn ang="0">
                    <a:pos x="30" y="11"/>
                  </a:cxn>
                  <a:cxn ang="0">
                    <a:pos x="34" y="13"/>
                  </a:cxn>
                  <a:cxn ang="0">
                    <a:pos x="36" y="16"/>
                  </a:cxn>
                  <a:cxn ang="0">
                    <a:pos x="37" y="26"/>
                  </a:cxn>
                  <a:cxn ang="0">
                    <a:pos x="30" y="26"/>
                  </a:cxn>
                  <a:cxn ang="0">
                    <a:pos x="17" y="27"/>
                  </a:cxn>
                  <a:cxn ang="0">
                    <a:pos x="4" y="35"/>
                  </a:cxn>
                  <a:cxn ang="0">
                    <a:pos x="0" y="40"/>
                  </a:cxn>
                  <a:cxn ang="0">
                    <a:pos x="0" y="57"/>
                  </a:cxn>
                  <a:cxn ang="0">
                    <a:pos x="5" y="66"/>
                  </a:cxn>
                  <a:cxn ang="0">
                    <a:pos x="26" y="66"/>
                  </a:cxn>
                  <a:cxn ang="0">
                    <a:pos x="33" y="62"/>
                  </a:cxn>
                  <a:cxn ang="0">
                    <a:pos x="36" y="57"/>
                  </a:cxn>
                  <a:cxn ang="0">
                    <a:pos x="16" y="57"/>
                  </a:cxn>
                  <a:cxn ang="0">
                    <a:pos x="11" y="54"/>
                  </a:cxn>
                  <a:cxn ang="0">
                    <a:pos x="11" y="43"/>
                  </a:cxn>
                  <a:cxn ang="0">
                    <a:pos x="12" y="41"/>
                  </a:cxn>
                  <a:cxn ang="0">
                    <a:pos x="15" y="39"/>
                  </a:cxn>
                  <a:cxn ang="0">
                    <a:pos x="20" y="35"/>
                  </a:cxn>
                  <a:cxn ang="0">
                    <a:pos x="32" y="35"/>
                  </a:cxn>
                  <a:cxn ang="0">
                    <a:pos x="47" y="35"/>
                  </a:cxn>
                  <a:cxn ang="0">
                    <a:pos x="47" y="8"/>
                  </a:cxn>
                </a:cxnLst>
                <a:rect l="0" t="0" r="r" b="b"/>
                <a:pathLst>
                  <a:path w="48" h="66">
                    <a:moveTo>
                      <a:pt x="47" y="8"/>
                    </a:moveTo>
                    <a:lnTo>
                      <a:pt x="24" y="8"/>
                    </a:lnTo>
                    <a:lnTo>
                      <a:pt x="30" y="11"/>
                    </a:lnTo>
                    <a:lnTo>
                      <a:pt x="34" y="13"/>
                    </a:lnTo>
                    <a:lnTo>
                      <a:pt x="36" y="16"/>
                    </a:lnTo>
                    <a:lnTo>
                      <a:pt x="37" y="26"/>
                    </a:lnTo>
                    <a:lnTo>
                      <a:pt x="30" y="26"/>
                    </a:lnTo>
                    <a:lnTo>
                      <a:pt x="17" y="27"/>
                    </a:lnTo>
                    <a:lnTo>
                      <a:pt x="4" y="35"/>
                    </a:lnTo>
                    <a:lnTo>
                      <a:pt x="0" y="40"/>
                    </a:lnTo>
                    <a:lnTo>
                      <a:pt x="0" y="57"/>
                    </a:lnTo>
                    <a:lnTo>
                      <a:pt x="5" y="66"/>
                    </a:lnTo>
                    <a:lnTo>
                      <a:pt x="26" y="66"/>
                    </a:lnTo>
                    <a:lnTo>
                      <a:pt x="33" y="62"/>
                    </a:lnTo>
                    <a:lnTo>
                      <a:pt x="36" y="57"/>
                    </a:lnTo>
                    <a:lnTo>
                      <a:pt x="16" y="57"/>
                    </a:lnTo>
                    <a:lnTo>
                      <a:pt x="11" y="54"/>
                    </a:lnTo>
                    <a:lnTo>
                      <a:pt x="11" y="43"/>
                    </a:lnTo>
                    <a:lnTo>
                      <a:pt x="12" y="41"/>
                    </a:lnTo>
                    <a:lnTo>
                      <a:pt x="15" y="39"/>
                    </a:lnTo>
                    <a:lnTo>
                      <a:pt x="20" y="35"/>
                    </a:lnTo>
                    <a:lnTo>
                      <a:pt x="32" y="35"/>
                    </a:lnTo>
                    <a:lnTo>
                      <a:pt x="47" y="35"/>
                    </a:lnTo>
                    <a:lnTo>
                      <a:pt x="47" y="8"/>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3" name="Freeform 21"/>
              <p:cNvSpPr>
                <a:spLocks/>
              </p:cNvSpPr>
              <p:nvPr/>
            </p:nvSpPr>
            <p:spPr bwMode="auto">
              <a:xfrm>
                <a:off x="5194" y="270"/>
                <a:ext cx="48" cy="66"/>
              </a:xfrm>
              <a:custGeom>
                <a:avLst/>
                <a:gdLst/>
                <a:ahLst/>
                <a:cxnLst>
                  <a:cxn ang="0">
                    <a:pos x="47" y="55"/>
                  </a:cxn>
                  <a:cxn ang="0">
                    <a:pos x="37" y="55"/>
                  </a:cxn>
                  <a:cxn ang="0">
                    <a:pos x="38" y="64"/>
                  </a:cxn>
                  <a:cxn ang="0">
                    <a:pos x="38" y="65"/>
                  </a:cxn>
                  <a:cxn ang="0">
                    <a:pos x="48" y="65"/>
                  </a:cxn>
                  <a:cxn ang="0">
                    <a:pos x="48" y="64"/>
                  </a:cxn>
                  <a:cxn ang="0">
                    <a:pos x="48" y="62"/>
                  </a:cxn>
                  <a:cxn ang="0">
                    <a:pos x="48" y="57"/>
                  </a:cxn>
                  <a:cxn ang="0">
                    <a:pos x="47" y="55"/>
                  </a:cxn>
                </a:cxnLst>
                <a:rect l="0" t="0" r="r" b="b"/>
                <a:pathLst>
                  <a:path w="48" h="66">
                    <a:moveTo>
                      <a:pt x="47" y="55"/>
                    </a:moveTo>
                    <a:lnTo>
                      <a:pt x="37" y="55"/>
                    </a:lnTo>
                    <a:lnTo>
                      <a:pt x="38" y="64"/>
                    </a:lnTo>
                    <a:lnTo>
                      <a:pt x="38" y="65"/>
                    </a:lnTo>
                    <a:lnTo>
                      <a:pt x="48" y="65"/>
                    </a:lnTo>
                    <a:lnTo>
                      <a:pt x="48" y="64"/>
                    </a:lnTo>
                    <a:lnTo>
                      <a:pt x="48" y="62"/>
                    </a:lnTo>
                    <a:lnTo>
                      <a:pt x="48" y="57"/>
                    </a:lnTo>
                    <a:lnTo>
                      <a:pt x="47" y="5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4" name="Freeform 22"/>
              <p:cNvSpPr>
                <a:spLocks/>
              </p:cNvSpPr>
              <p:nvPr/>
            </p:nvSpPr>
            <p:spPr bwMode="auto">
              <a:xfrm>
                <a:off x="5194" y="270"/>
                <a:ext cx="48" cy="66"/>
              </a:xfrm>
              <a:custGeom>
                <a:avLst/>
                <a:gdLst/>
                <a:ahLst/>
                <a:cxnLst>
                  <a:cxn ang="0">
                    <a:pos x="47" y="35"/>
                  </a:cxn>
                  <a:cxn ang="0">
                    <a:pos x="37" y="35"/>
                  </a:cxn>
                  <a:cxn ang="0">
                    <a:pos x="37" y="44"/>
                  </a:cxn>
                  <a:cxn ang="0">
                    <a:pos x="35" y="57"/>
                  </a:cxn>
                  <a:cxn ang="0">
                    <a:pos x="36" y="57"/>
                  </a:cxn>
                  <a:cxn ang="0">
                    <a:pos x="37" y="55"/>
                  </a:cxn>
                  <a:cxn ang="0">
                    <a:pos x="47" y="55"/>
                  </a:cxn>
                  <a:cxn ang="0">
                    <a:pos x="47" y="35"/>
                  </a:cxn>
                </a:cxnLst>
                <a:rect l="0" t="0" r="r" b="b"/>
                <a:pathLst>
                  <a:path w="48" h="66">
                    <a:moveTo>
                      <a:pt x="47" y="35"/>
                    </a:moveTo>
                    <a:lnTo>
                      <a:pt x="37" y="35"/>
                    </a:lnTo>
                    <a:lnTo>
                      <a:pt x="37" y="44"/>
                    </a:lnTo>
                    <a:lnTo>
                      <a:pt x="35" y="57"/>
                    </a:lnTo>
                    <a:lnTo>
                      <a:pt x="36" y="57"/>
                    </a:lnTo>
                    <a:lnTo>
                      <a:pt x="37" y="55"/>
                    </a:lnTo>
                    <a:lnTo>
                      <a:pt x="47" y="55"/>
                    </a:lnTo>
                    <a:lnTo>
                      <a:pt x="47" y="3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5" name="Freeform 23"/>
              <p:cNvSpPr>
                <a:spLocks/>
              </p:cNvSpPr>
              <p:nvPr/>
            </p:nvSpPr>
            <p:spPr bwMode="auto">
              <a:xfrm>
                <a:off x="5194" y="270"/>
                <a:ext cx="48" cy="66"/>
              </a:xfrm>
              <a:custGeom>
                <a:avLst/>
                <a:gdLst/>
                <a:ahLst/>
                <a:cxnLst>
                  <a:cxn ang="0">
                    <a:pos x="39" y="0"/>
                  </a:cxn>
                  <a:cxn ang="0">
                    <a:pos x="18" y="0"/>
                  </a:cxn>
                  <a:cxn ang="0">
                    <a:pos x="12" y="2"/>
                  </a:cxn>
                  <a:cxn ang="0">
                    <a:pos x="6" y="5"/>
                  </a:cxn>
                  <a:cxn ang="0">
                    <a:pos x="5" y="6"/>
                  </a:cxn>
                  <a:cxn ang="0">
                    <a:pos x="4" y="7"/>
                  </a:cxn>
                  <a:cxn ang="0">
                    <a:pos x="5" y="10"/>
                  </a:cxn>
                  <a:cxn ang="0">
                    <a:pos x="7" y="14"/>
                  </a:cxn>
                  <a:cxn ang="0">
                    <a:pos x="8" y="15"/>
                  </a:cxn>
                  <a:cxn ang="0">
                    <a:pos x="17" y="10"/>
                  </a:cxn>
                  <a:cxn ang="0">
                    <a:pos x="24" y="8"/>
                  </a:cxn>
                  <a:cxn ang="0">
                    <a:pos x="47" y="8"/>
                  </a:cxn>
                  <a:cxn ang="0">
                    <a:pos x="47" y="7"/>
                  </a:cxn>
                  <a:cxn ang="0">
                    <a:pos x="39" y="0"/>
                  </a:cxn>
                </a:cxnLst>
                <a:rect l="0" t="0" r="r" b="b"/>
                <a:pathLst>
                  <a:path w="48" h="66">
                    <a:moveTo>
                      <a:pt x="39" y="0"/>
                    </a:moveTo>
                    <a:lnTo>
                      <a:pt x="18" y="0"/>
                    </a:lnTo>
                    <a:lnTo>
                      <a:pt x="12" y="2"/>
                    </a:lnTo>
                    <a:lnTo>
                      <a:pt x="6" y="5"/>
                    </a:lnTo>
                    <a:lnTo>
                      <a:pt x="5" y="6"/>
                    </a:lnTo>
                    <a:lnTo>
                      <a:pt x="4" y="7"/>
                    </a:lnTo>
                    <a:lnTo>
                      <a:pt x="5" y="10"/>
                    </a:lnTo>
                    <a:lnTo>
                      <a:pt x="7" y="14"/>
                    </a:lnTo>
                    <a:lnTo>
                      <a:pt x="8" y="15"/>
                    </a:lnTo>
                    <a:lnTo>
                      <a:pt x="17" y="10"/>
                    </a:lnTo>
                    <a:lnTo>
                      <a:pt x="24" y="8"/>
                    </a:lnTo>
                    <a:lnTo>
                      <a:pt x="47" y="8"/>
                    </a:lnTo>
                    <a:lnTo>
                      <a:pt x="47" y="7"/>
                    </a:lnTo>
                    <a:lnTo>
                      <a:pt x="39"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48" name="Group 24"/>
            <p:cNvGrpSpPr>
              <a:grpSpLocks/>
            </p:cNvGrpSpPr>
            <p:nvPr/>
          </p:nvGrpSpPr>
          <p:grpSpPr bwMode="auto">
            <a:xfrm>
              <a:off x="5250" y="290"/>
              <a:ext cx="21" cy="97"/>
              <a:chOff x="5250" y="290"/>
              <a:chExt cx="21" cy="97"/>
            </a:xfrm>
          </p:grpSpPr>
          <p:sp>
            <p:nvSpPr>
              <p:cNvPr id="60" name="Freeform 25"/>
              <p:cNvSpPr>
                <a:spLocks/>
              </p:cNvSpPr>
              <p:nvPr/>
            </p:nvSpPr>
            <p:spPr bwMode="auto">
              <a:xfrm>
                <a:off x="5250" y="290"/>
                <a:ext cx="21" cy="97"/>
              </a:xfrm>
              <a:custGeom>
                <a:avLst/>
                <a:gdLst/>
                <a:ahLst/>
                <a:cxnLst>
                  <a:cxn ang="0">
                    <a:pos x="19" y="0"/>
                  </a:cxn>
                  <a:cxn ang="0">
                    <a:pos x="12" y="0"/>
                  </a:cxn>
                  <a:cxn ang="0">
                    <a:pos x="9" y="3"/>
                  </a:cxn>
                  <a:cxn ang="0">
                    <a:pos x="9" y="9"/>
                  </a:cxn>
                  <a:cxn ang="0">
                    <a:pos x="12" y="12"/>
                  </a:cxn>
                  <a:cxn ang="0">
                    <a:pos x="19" y="12"/>
                  </a:cxn>
                  <a:cxn ang="0">
                    <a:pos x="21" y="9"/>
                  </a:cxn>
                  <a:cxn ang="0">
                    <a:pos x="21" y="3"/>
                  </a:cxn>
                  <a:cxn ang="0">
                    <a:pos x="19" y="0"/>
                  </a:cxn>
                </a:cxnLst>
                <a:rect l="0" t="0" r="r" b="b"/>
                <a:pathLst>
                  <a:path w="21" h="97">
                    <a:moveTo>
                      <a:pt x="19" y="0"/>
                    </a:moveTo>
                    <a:lnTo>
                      <a:pt x="12" y="0"/>
                    </a:lnTo>
                    <a:lnTo>
                      <a:pt x="9" y="3"/>
                    </a:lnTo>
                    <a:lnTo>
                      <a:pt x="9" y="9"/>
                    </a:lnTo>
                    <a:lnTo>
                      <a:pt x="12" y="12"/>
                    </a:lnTo>
                    <a:lnTo>
                      <a:pt x="19" y="12"/>
                    </a:lnTo>
                    <a:lnTo>
                      <a:pt x="21" y="9"/>
                    </a:lnTo>
                    <a:lnTo>
                      <a:pt x="21" y="3"/>
                    </a:lnTo>
                    <a:lnTo>
                      <a:pt x="19"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1" name="Freeform 26"/>
              <p:cNvSpPr>
                <a:spLocks/>
              </p:cNvSpPr>
              <p:nvPr/>
            </p:nvSpPr>
            <p:spPr bwMode="auto">
              <a:xfrm>
                <a:off x="5250" y="290"/>
                <a:ext cx="21" cy="97"/>
              </a:xfrm>
              <a:custGeom>
                <a:avLst/>
                <a:gdLst/>
                <a:ahLst/>
                <a:cxnLst>
                  <a:cxn ang="0">
                    <a:pos x="20" y="23"/>
                  </a:cxn>
                  <a:cxn ang="0">
                    <a:pos x="5" y="23"/>
                  </a:cxn>
                  <a:cxn ang="0">
                    <a:pos x="4" y="23"/>
                  </a:cxn>
                  <a:cxn ang="0">
                    <a:pos x="4" y="30"/>
                  </a:cxn>
                  <a:cxn ang="0">
                    <a:pos x="5" y="30"/>
                  </a:cxn>
                  <a:cxn ang="0">
                    <a:pos x="11" y="30"/>
                  </a:cxn>
                  <a:cxn ang="0">
                    <a:pos x="11" y="78"/>
                  </a:cxn>
                  <a:cxn ang="0">
                    <a:pos x="11" y="86"/>
                  </a:cxn>
                  <a:cxn ang="0">
                    <a:pos x="4" y="88"/>
                  </a:cxn>
                  <a:cxn ang="0">
                    <a:pos x="0" y="89"/>
                  </a:cxn>
                  <a:cxn ang="0">
                    <a:pos x="0" y="89"/>
                  </a:cxn>
                  <a:cxn ang="0">
                    <a:pos x="1" y="97"/>
                  </a:cxn>
                  <a:cxn ang="0">
                    <a:pos x="3" y="97"/>
                  </a:cxn>
                  <a:cxn ang="0">
                    <a:pos x="18" y="94"/>
                  </a:cxn>
                  <a:cxn ang="0">
                    <a:pos x="20" y="83"/>
                  </a:cxn>
                  <a:cxn ang="0">
                    <a:pos x="20" y="23"/>
                  </a:cxn>
                  <a:cxn ang="0">
                    <a:pos x="20" y="23"/>
                  </a:cxn>
                </a:cxnLst>
                <a:rect l="0" t="0" r="r" b="b"/>
                <a:pathLst>
                  <a:path w="21" h="97">
                    <a:moveTo>
                      <a:pt x="20" y="23"/>
                    </a:moveTo>
                    <a:lnTo>
                      <a:pt x="5" y="23"/>
                    </a:lnTo>
                    <a:lnTo>
                      <a:pt x="4" y="23"/>
                    </a:lnTo>
                    <a:lnTo>
                      <a:pt x="4" y="30"/>
                    </a:lnTo>
                    <a:lnTo>
                      <a:pt x="5" y="30"/>
                    </a:lnTo>
                    <a:lnTo>
                      <a:pt x="11" y="30"/>
                    </a:lnTo>
                    <a:lnTo>
                      <a:pt x="11" y="78"/>
                    </a:lnTo>
                    <a:lnTo>
                      <a:pt x="11" y="86"/>
                    </a:lnTo>
                    <a:lnTo>
                      <a:pt x="4" y="88"/>
                    </a:lnTo>
                    <a:lnTo>
                      <a:pt x="0" y="89"/>
                    </a:lnTo>
                    <a:lnTo>
                      <a:pt x="1" y="97"/>
                    </a:lnTo>
                    <a:lnTo>
                      <a:pt x="3" y="97"/>
                    </a:lnTo>
                    <a:lnTo>
                      <a:pt x="18" y="94"/>
                    </a:lnTo>
                    <a:lnTo>
                      <a:pt x="20" y="83"/>
                    </a:lnTo>
                    <a:lnTo>
                      <a:pt x="20" y="23"/>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49" name="Group 27"/>
            <p:cNvGrpSpPr>
              <a:grpSpLocks/>
            </p:cNvGrpSpPr>
            <p:nvPr/>
          </p:nvGrpSpPr>
          <p:grpSpPr bwMode="auto">
            <a:xfrm>
              <a:off x="5375" y="272"/>
              <a:ext cx="52" cy="63"/>
              <a:chOff x="5375" y="272"/>
              <a:chExt cx="52" cy="63"/>
            </a:xfrm>
          </p:grpSpPr>
          <p:sp>
            <p:nvSpPr>
              <p:cNvPr id="57" name="Freeform 28"/>
              <p:cNvSpPr>
                <a:spLocks/>
              </p:cNvSpPr>
              <p:nvPr/>
            </p:nvSpPr>
            <p:spPr bwMode="auto">
              <a:xfrm>
                <a:off x="5375" y="272"/>
                <a:ext cx="52" cy="63"/>
              </a:xfrm>
              <a:custGeom>
                <a:avLst/>
                <a:gdLst/>
                <a:ahLst/>
                <a:cxnLst>
                  <a:cxn ang="0">
                    <a:pos x="13" y="0"/>
                  </a:cxn>
                  <a:cxn ang="0">
                    <a:pos x="1" y="0"/>
                  </a:cxn>
                  <a:cxn ang="0">
                    <a:pos x="1" y="2"/>
                  </a:cxn>
                  <a:cxn ang="0">
                    <a:pos x="20" y="30"/>
                  </a:cxn>
                  <a:cxn ang="0">
                    <a:pos x="0" y="62"/>
                  </a:cxn>
                  <a:cxn ang="0">
                    <a:pos x="0" y="63"/>
                  </a:cxn>
                  <a:cxn ang="0">
                    <a:pos x="11" y="63"/>
                  </a:cxn>
                  <a:cxn ang="0">
                    <a:pos x="12" y="62"/>
                  </a:cxn>
                  <a:cxn ang="0">
                    <a:pos x="12" y="61"/>
                  </a:cxn>
                  <a:cxn ang="0">
                    <a:pos x="26" y="39"/>
                  </a:cxn>
                  <a:cxn ang="0">
                    <a:pos x="37" y="39"/>
                  </a:cxn>
                  <a:cxn ang="0">
                    <a:pos x="31" y="30"/>
                  </a:cxn>
                  <a:cxn ang="0">
                    <a:pos x="37" y="21"/>
                  </a:cxn>
                  <a:cxn ang="0">
                    <a:pos x="26" y="21"/>
                  </a:cxn>
                  <a:cxn ang="0">
                    <a:pos x="13" y="1"/>
                  </a:cxn>
                  <a:cxn ang="0">
                    <a:pos x="13" y="0"/>
                  </a:cxn>
                </a:cxnLst>
                <a:rect l="0" t="0" r="r" b="b"/>
                <a:pathLst>
                  <a:path w="52" h="63">
                    <a:moveTo>
                      <a:pt x="13" y="0"/>
                    </a:moveTo>
                    <a:lnTo>
                      <a:pt x="1" y="0"/>
                    </a:lnTo>
                    <a:lnTo>
                      <a:pt x="1" y="2"/>
                    </a:lnTo>
                    <a:lnTo>
                      <a:pt x="20" y="30"/>
                    </a:lnTo>
                    <a:lnTo>
                      <a:pt x="0" y="62"/>
                    </a:lnTo>
                    <a:lnTo>
                      <a:pt x="0" y="63"/>
                    </a:lnTo>
                    <a:lnTo>
                      <a:pt x="11" y="63"/>
                    </a:lnTo>
                    <a:lnTo>
                      <a:pt x="12" y="62"/>
                    </a:lnTo>
                    <a:lnTo>
                      <a:pt x="12" y="61"/>
                    </a:lnTo>
                    <a:lnTo>
                      <a:pt x="26" y="39"/>
                    </a:lnTo>
                    <a:lnTo>
                      <a:pt x="37" y="39"/>
                    </a:lnTo>
                    <a:lnTo>
                      <a:pt x="31" y="30"/>
                    </a:lnTo>
                    <a:lnTo>
                      <a:pt x="37" y="21"/>
                    </a:lnTo>
                    <a:lnTo>
                      <a:pt x="26" y="21"/>
                    </a:lnTo>
                    <a:lnTo>
                      <a:pt x="13" y="1"/>
                    </a:lnTo>
                    <a:lnTo>
                      <a:pt x="13"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8" name="Freeform 29"/>
              <p:cNvSpPr>
                <a:spLocks/>
              </p:cNvSpPr>
              <p:nvPr/>
            </p:nvSpPr>
            <p:spPr bwMode="auto">
              <a:xfrm>
                <a:off x="5375" y="272"/>
                <a:ext cx="52" cy="63"/>
              </a:xfrm>
              <a:custGeom>
                <a:avLst/>
                <a:gdLst/>
                <a:ahLst/>
                <a:cxnLst>
                  <a:cxn ang="0">
                    <a:pos x="37" y="39"/>
                  </a:cxn>
                  <a:cxn ang="0">
                    <a:pos x="26" y="39"/>
                  </a:cxn>
                  <a:cxn ang="0">
                    <a:pos x="40" y="62"/>
                  </a:cxn>
                  <a:cxn ang="0">
                    <a:pos x="40" y="63"/>
                  </a:cxn>
                  <a:cxn ang="0">
                    <a:pos x="51" y="63"/>
                  </a:cxn>
                  <a:cxn ang="0">
                    <a:pos x="52" y="62"/>
                  </a:cxn>
                  <a:cxn ang="0">
                    <a:pos x="37" y="39"/>
                  </a:cxn>
                </a:cxnLst>
                <a:rect l="0" t="0" r="r" b="b"/>
                <a:pathLst>
                  <a:path w="52" h="63">
                    <a:moveTo>
                      <a:pt x="37" y="39"/>
                    </a:moveTo>
                    <a:lnTo>
                      <a:pt x="26" y="39"/>
                    </a:lnTo>
                    <a:lnTo>
                      <a:pt x="40" y="62"/>
                    </a:lnTo>
                    <a:lnTo>
                      <a:pt x="40" y="63"/>
                    </a:lnTo>
                    <a:lnTo>
                      <a:pt x="51" y="63"/>
                    </a:lnTo>
                    <a:lnTo>
                      <a:pt x="52" y="62"/>
                    </a:lnTo>
                    <a:lnTo>
                      <a:pt x="37" y="39"/>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9" name="Freeform 30"/>
              <p:cNvSpPr>
                <a:spLocks/>
              </p:cNvSpPr>
              <p:nvPr/>
            </p:nvSpPr>
            <p:spPr bwMode="auto">
              <a:xfrm>
                <a:off x="5375" y="272"/>
                <a:ext cx="52" cy="63"/>
              </a:xfrm>
              <a:custGeom>
                <a:avLst/>
                <a:gdLst/>
                <a:ahLst/>
                <a:cxnLst>
                  <a:cxn ang="0">
                    <a:pos x="49" y="0"/>
                  </a:cxn>
                  <a:cxn ang="0">
                    <a:pos x="38" y="0"/>
                  </a:cxn>
                  <a:cxn ang="0">
                    <a:pos x="38" y="1"/>
                  </a:cxn>
                  <a:cxn ang="0">
                    <a:pos x="37" y="2"/>
                  </a:cxn>
                  <a:cxn ang="0">
                    <a:pos x="26" y="21"/>
                  </a:cxn>
                  <a:cxn ang="0">
                    <a:pos x="37" y="21"/>
                  </a:cxn>
                  <a:cxn ang="0">
                    <a:pos x="50" y="1"/>
                  </a:cxn>
                  <a:cxn ang="0">
                    <a:pos x="49" y="0"/>
                  </a:cxn>
                </a:cxnLst>
                <a:rect l="0" t="0" r="r" b="b"/>
                <a:pathLst>
                  <a:path w="52" h="63">
                    <a:moveTo>
                      <a:pt x="49" y="0"/>
                    </a:moveTo>
                    <a:lnTo>
                      <a:pt x="38" y="0"/>
                    </a:lnTo>
                    <a:lnTo>
                      <a:pt x="38" y="1"/>
                    </a:lnTo>
                    <a:lnTo>
                      <a:pt x="37" y="2"/>
                    </a:lnTo>
                    <a:lnTo>
                      <a:pt x="26" y="21"/>
                    </a:lnTo>
                    <a:lnTo>
                      <a:pt x="37" y="21"/>
                    </a:lnTo>
                    <a:lnTo>
                      <a:pt x="50" y="1"/>
                    </a:lnTo>
                    <a:lnTo>
                      <a:pt x="49"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50" name="Group 31"/>
            <p:cNvGrpSpPr>
              <a:grpSpLocks/>
            </p:cNvGrpSpPr>
            <p:nvPr/>
          </p:nvGrpSpPr>
          <p:grpSpPr bwMode="auto">
            <a:xfrm>
              <a:off x="5301" y="259"/>
              <a:ext cx="60" cy="76"/>
              <a:chOff x="5301" y="259"/>
              <a:chExt cx="60" cy="76"/>
            </a:xfrm>
          </p:grpSpPr>
          <p:sp>
            <p:nvSpPr>
              <p:cNvPr id="55" name="Freeform 32"/>
              <p:cNvSpPr>
                <a:spLocks/>
              </p:cNvSpPr>
              <p:nvPr/>
            </p:nvSpPr>
            <p:spPr bwMode="auto">
              <a:xfrm>
                <a:off x="5301" y="259"/>
                <a:ext cx="60" cy="76"/>
              </a:xfrm>
              <a:custGeom>
                <a:avLst/>
                <a:gdLst/>
                <a:ahLst/>
                <a:cxnLst>
                  <a:cxn ang="0">
                    <a:pos x="60" y="70"/>
                  </a:cxn>
                  <a:cxn ang="0">
                    <a:pos x="0" y="70"/>
                  </a:cxn>
                  <a:cxn ang="0">
                    <a:pos x="0" y="76"/>
                  </a:cxn>
                  <a:cxn ang="0">
                    <a:pos x="60" y="76"/>
                  </a:cxn>
                  <a:cxn ang="0">
                    <a:pos x="60" y="70"/>
                  </a:cxn>
                </a:cxnLst>
                <a:rect l="0" t="0" r="r" b="b"/>
                <a:pathLst>
                  <a:path w="60" h="76">
                    <a:moveTo>
                      <a:pt x="60" y="70"/>
                    </a:moveTo>
                    <a:lnTo>
                      <a:pt x="0" y="70"/>
                    </a:lnTo>
                    <a:lnTo>
                      <a:pt x="0" y="76"/>
                    </a:lnTo>
                    <a:lnTo>
                      <a:pt x="60" y="76"/>
                    </a:lnTo>
                    <a:lnTo>
                      <a:pt x="60" y="7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6" name="Freeform 33"/>
              <p:cNvSpPr>
                <a:spLocks/>
              </p:cNvSpPr>
              <p:nvPr/>
            </p:nvSpPr>
            <p:spPr bwMode="auto">
              <a:xfrm>
                <a:off x="5301" y="259"/>
                <a:ext cx="60" cy="76"/>
              </a:xfrm>
              <a:custGeom>
                <a:avLst/>
                <a:gdLst/>
                <a:ahLst/>
                <a:cxnLst>
                  <a:cxn ang="0">
                    <a:pos x="60" y="0"/>
                  </a:cxn>
                  <a:cxn ang="0">
                    <a:pos x="0" y="30"/>
                  </a:cxn>
                  <a:cxn ang="0">
                    <a:pos x="0" y="33"/>
                  </a:cxn>
                  <a:cxn ang="0">
                    <a:pos x="60" y="62"/>
                  </a:cxn>
                  <a:cxn ang="0">
                    <a:pos x="60" y="56"/>
                  </a:cxn>
                  <a:cxn ang="0">
                    <a:pos x="9" y="31"/>
                  </a:cxn>
                  <a:cxn ang="0">
                    <a:pos x="60" y="6"/>
                  </a:cxn>
                  <a:cxn ang="0">
                    <a:pos x="60" y="0"/>
                  </a:cxn>
                </a:cxnLst>
                <a:rect l="0" t="0" r="r" b="b"/>
                <a:pathLst>
                  <a:path w="60" h="76">
                    <a:moveTo>
                      <a:pt x="60" y="0"/>
                    </a:moveTo>
                    <a:lnTo>
                      <a:pt x="0" y="30"/>
                    </a:lnTo>
                    <a:lnTo>
                      <a:pt x="0" y="33"/>
                    </a:lnTo>
                    <a:lnTo>
                      <a:pt x="60" y="62"/>
                    </a:lnTo>
                    <a:lnTo>
                      <a:pt x="60" y="56"/>
                    </a:lnTo>
                    <a:lnTo>
                      <a:pt x="9" y="31"/>
                    </a:lnTo>
                    <a:lnTo>
                      <a:pt x="60" y="6"/>
                    </a:lnTo>
                    <a:lnTo>
                      <a:pt x="60"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51" name="Group 34"/>
            <p:cNvGrpSpPr>
              <a:grpSpLocks/>
            </p:cNvGrpSpPr>
            <p:nvPr/>
          </p:nvGrpSpPr>
          <p:grpSpPr bwMode="auto">
            <a:xfrm>
              <a:off x="5205" y="-53"/>
              <a:ext cx="213" cy="267"/>
              <a:chOff x="5205" y="-53"/>
              <a:chExt cx="213" cy="267"/>
            </a:xfrm>
          </p:grpSpPr>
          <p:sp>
            <p:nvSpPr>
              <p:cNvPr id="52" name="Freeform 35"/>
              <p:cNvSpPr>
                <a:spLocks/>
              </p:cNvSpPr>
              <p:nvPr/>
            </p:nvSpPr>
            <p:spPr bwMode="auto">
              <a:xfrm>
                <a:off x="5205" y="-53"/>
                <a:ext cx="213" cy="267"/>
              </a:xfrm>
              <a:custGeom>
                <a:avLst/>
                <a:gdLst/>
                <a:ahLst/>
                <a:cxnLst>
                  <a:cxn ang="0">
                    <a:pos x="198" y="0"/>
                  </a:cxn>
                  <a:cxn ang="0">
                    <a:pos x="0" y="0"/>
                  </a:cxn>
                  <a:cxn ang="0">
                    <a:pos x="0" y="6"/>
                  </a:cxn>
                  <a:cxn ang="0">
                    <a:pos x="104" y="133"/>
                  </a:cxn>
                  <a:cxn ang="0">
                    <a:pos x="0" y="262"/>
                  </a:cxn>
                  <a:cxn ang="0">
                    <a:pos x="0" y="267"/>
                  </a:cxn>
                  <a:cxn ang="0">
                    <a:pos x="204" y="267"/>
                  </a:cxn>
                  <a:cxn ang="0">
                    <a:pos x="208" y="240"/>
                  </a:cxn>
                  <a:cxn ang="0">
                    <a:pos x="33" y="240"/>
                  </a:cxn>
                  <a:cxn ang="0">
                    <a:pos x="130" y="120"/>
                  </a:cxn>
                  <a:cxn ang="0">
                    <a:pos x="43" y="13"/>
                  </a:cxn>
                  <a:cxn ang="0">
                    <a:pos x="199" y="13"/>
                  </a:cxn>
                  <a:cxn ang="0">
                    <a:pos x="198" y="0"/>
                  </a:cxn>
                </a:cxnLst>
                <a:rect l="0" t="0" r="r" b="b"/>
                <a:pathLst>
                  <a:path w="213" h="267">
                    <a:moveTo>
                      <a:pt x="198" y="0"/>
                    </a:moveTo>
                    <a:lnTo>
                      <a:pt x="0" y="0"/>
                    </a:lnTo>
                    <a:lnTo>
                      <a:pt x="0" y="6"/>
                    </a:lnTo>
                    <a:lnTo>
                      <a:pt x="104" y="133"/>
                    </a:lnTo>
                    <a:lnTo>
                      <a:pt x="0" y="262"/>
                    </a:lnTo>
                    <a:lnTo>
                      <a:pt x="0" y="267"/>
                    </a:lnTo>
                    <a:lnTo>
                      <a:pt x="204" y="267"/>
                    </a:lnTo>
                    <a:lnTo>
                      <a:pt x="208" y="240"/>
                    </a:lnTo>
                    <a:lnTo>
                      <a:pt x="33" y="240"/>
                    </a:lnTo>
                    <a:lnTo>
                      <a:pt x="130" y="120"/>
                    </a:lnTo>
                    <a:lnTo>
                      <a:pt x="43" y="13"/>
                    </a:lnTo>
                    <a:lnTo>
                      <a:pt x="199" y="13"/>
                    </a:lnTo>
                    <a:lnTo>
                      <a:pt x="198"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3" name="Freeform 36"/>
              <p:cNvSpPr>
                <a:spLocks/>
              </p:cNvSpPr>
              <p:nvPr/>
            </p:nvSpPr>
            <p:spPr bwMode="auto">
              <a:xfrm>
                <a:off x="5205" y="-53"/>
                <a:ext cx="213" cy="267"/>
              </a:xfrm>
              <a:custGeom>
                <a:avLst/>
                <a:gdLst/>
                <a:ahLst/>
                <a:cxnLst>
                  <a:cxn ang="0">
                    <a:pos x="208" y="202"/>
                  </a:cxn>
                  <a:cxn ang="0">
                    <a:pos x="167" y="240"/>
                  </a:cxn>
                  <a:cxn ang="0">
                    <a:pos x="208" y="240"/>
                  </a:cxn>
                  <a:cxn ang="0">
                    <a:pos x="214" y="203"/>
                  </a:cxn>
                  <a:cxn ang="0">
                    <a:pos x="208" y="202"/>
                  </a:cxn>
                </a:cxnLst>
                <a:rect l="0" t="0" r="r" b="b"/>
                <a:pathLst>
                  <a:path w="213" h="267">
                    <a:moveTo>
                      <a:pt x="208" y="202"/>
                    </a:moveTo>
                    <a:lnTo>
                      <a:pt x="167" y="240"/>
                    </a:lnTo>
                    <a:lnTo>
                      <a:pt x="208" y="240"/>
                    </a:lnTo>
                    <a:lnTo>
                      <a:pt x="214" y="203"/>
                    </a:lnTo>
                    <a:lnTo>
                      <a:pt x="208" y="20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4" name="Freeform 37"/>
              <p:cNvSpPr>
                <a:spLocks/>
              </p:cNvSpPr>
              <p:nvPr/>
            </p:nvSpPr>
            <p:spPr bwMode="auto">
              <a:xfrm>
                <a:off x="5205" y="-53"/>
                <a:ext cx="213" cy="267"/>
              </a:xfrm>
              <a:custGeom>
                <a:avLst/>
                <a:gdLst/>
                <a:ahLst/>
                <a:cxnLst>
                  <a:cxn ang="0">
                    <a:pos x="199" y="13"/>
                  </a:cxn>
                  <a:cxn ang="0">
                    <a:pos x="169" y="13"/>
                  </a:cxn>
                  <a:cxn ang="0">
                    <a:pos x="178" y="16"/>
                  </a:cxn>
                  <a:cxn ang="0">
                    <a:pos x="191" y="28"/>
                  </a:cxn>
                  <a:cxn ang="0">
                    <a:pos x="195" y="38"/>
                  </a:cxn>
                  <a:cxn ang="0">
                    <a:pos x="196" y="53"/>
                  </a:cxn>
                  <a:cxn ang="0">
                    <a:pos x="203" y="53"/>
                  </a:cxn>
                  <a:cxn ang="0">
                    <a:pos x="199" y="13"/>
                  </a:cxn>
                </a:cxnLst>
                <a:rect l="0" t="0" r="r" b="b"/>
                <a:pathLst>
                  <a:path w="213" h="267">
                    <a:moveTo>
                      <a:pt x="199" y="13"/>
                    </a:moveTo>
                    <a:lnTo>
                      <a:pt x="169" y="13"/>
                    </a:lnTo>
                    <a:lnTo>
                      <a:pt x="178" y="16"/>
                    </a:lnTo>
                    <a:lnTo>
                      <a:pt x="191" y="28"/>
                    </a:lnTo>
                    <a:lnTo>
                      <a:pt x="195" y="38"/>
                    </a:lnTo>
                    <a:lnTo>
                      <a:pt x="196" y="53"/>
                    </a:lnTo>
                    <a:lnTo>
                      <a:pt x="203" y="53"/>
                    </a:lnTo>
                    <a:lnTo>
                      <a:pt x="199" y="13"/>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grpSp>
        <p:nvGrpSpPr>
          <p:cNvPr id="114" name="Group 38" descr="[LAYOUT GROUP]"/>
          <p:cNvGrpSpPr>
            <a:grpSpLocks noGrp="1"/>
          </p:cNvGrpSpPr>
          <p:nvPr/>
        </p:nvGrpSpPr>
        <p:grpSpPr bwMode="auto">
          <a:xfrm>
            <a:off x="4283968" y="4581128"/>
            <a:ext cx="792102" cy="421261"/>
            <a:chOff x="5159" y="-19"/>
            <a:chExt cx="690" cy="453"/>
          </a:xfrm>
        </p:grpSpPr>
        <p:grpSp>
          <p:nvGrpSpPr>
            <p:cNvPr id="115" name="Group 39"/>
            <p:cNvGrpSpPr>
              <a:grpSpLocks/>
            </p:cNvGrpSpPr>
            <p:nvPr/>
          </p:nvGrpSpPr>
          <p:grpSpPr bwMode="auto">
            <a:xfrm>
              <a:off x="5428" y="22"/>
              <a:ext cx="75" cy="158"/>
              <a:chOff x="5428" y="22"/>
              <a:chExt cx="75" cy="158"/>
            </a:xfrm>
          </p:grpSpPr>
          <p:sp>
            <p:nvSpPr>
              <p:cNvPr id="147" name="Freeform 40"/>
              <p:cNvSpPr>
                <a:spLocks/>
              </p:cNvSpPr>
              <p:nvPr/>
            </p:nvSpPr>
            <p:spPr bwMode="auto">
              <a:xfrm>
                <a:off x="5428" y="22"/>
                <a:ext cx="75" cy="158"/>
              </a:xfrm>
              <a:custGeom>
                <a:avLst/>
                <a:gdLst/>
                <a:ahLst/>
                <a:cxnLst>
                  <a:cxn ang="0">
                    <a:pos x="36" y="66"/>
                  </a:cxn>
                  <a:cxn ang="0">
                    <a:pos x="17" y="66"/>
                  </a:cxn>
                  <a:cxn ang="0">
                    <a:pos x="17" y="157"/>
                  </a:cxn>
                  <a:cxn ang="0">
                    <a:pos x="18" y="158"/>
                  </a:cxn>
                  <a:cxn ang="0">
                    <a:pos x="35" y="158"/>
                  </a:cxn>
                  <a:cxn ang="0">
                    <a:pos x="36" y="157"/>
                  </a:cxn>
                  <a:cxn ang="0">
                    <a:pos x="36" y="66"/>
                  </a:cxn>
                </a:cxnLst>
                <a:rect l="0" t="0" r="r" b="b"/>
                <a:pathLst>
                  <a:path w="75" h="158">
                    <a:moveTo>
                      <a:pt x="36" y="66"/>
                    </a:moveTo>
                    <a:lnTo>
                      <a:pt x="17" y="66"/>
                    </a:lnTo>
                    <a:lnTo>
                      <a:pt x="17" y="157"/>
                    </a:lnTo>
                    <a:lnTo>
                      <a:pt x="18" y="158"/>
                    </a:lnTo>
                    <a:lnTo>
                      <a:pt x="35" y="158"/>
                    </a:lnTo>
                    <a:lnTo>
                      <a:pt x="36" y="157"/>
                    </a:lnTo>
                    <a:lnTo>
                      <a:pt x="36" y="66"/>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48" name="Freeform 41"/>
              <p:cNvSpPr>
                <a:spLocks/>
              </p:cNvSpPr>
              <p:nvPr/>
            </p:nvSpPr>
            <p:spPr bwMode="auto">
              <a:xfrm>
                <a:off x="5428" y="22"/>
                <a:ext cx="75" cy="158"/>
              </a:xfrm>
              <a:custGeom>
                <a:avLst/>
                <a:gdLst/>
                <a:ahLst/>
                <a:cxnLst>
                  <a:cxn ang="0">
                    <a:pos x="62" y="50"/>
                  </a:cxn>
                  <a:cxn ang="0">
                    <a:pos x="1" y="50"/>
                  </a:cxn>
                  <a:cxn ang="0">
                    <a:pos x="0" y="50"/>
                  </a:cxn>
                  <a:cxn ang="0">
                    <a:pos x="0" y="64"/>
                  </a:cxn>
                  <a:cxn ang="0">
                    <a:pos x="1" y="66"/>
                  </a:cxn>
                  <a:cxn ang="0">
                    <a:pos x="62" y="66"/>
                  </a:cxn>
                  <a:cxn ang="0">
                    <a:pos x="63" y="64"/>
                  </a:cxn>
                  <a:cxn ang="0">
                    <a:pos x="63" y="51"/>
                  </a:cxn>
                  <a:cxn ang="0">
                    <a:pos x="62" y="50"/>
                  </a:cxn>
                </a:cxnLst>
                <a:rect l="0" t="0" r="r" b="b"/>
                <a:pathLst>
                  <a:path w="75" h="158">
                    <a:moveTo>
                      <a:pt x="62" y="50"/>
                    </a:moveTo>
                    <a:lnTo>
                      <a:pt x="1" y="50"/>
                    </a:lnTo>
                    <a:lnTo>
                      <a:pt x="0" y="50"/>
                    </a:lnTo>
                    <a:lnTo>
                      <a:pt x="0" y="64"/>
                    </a:lnTo>
                    <a:lnTo>
                      <a:pt x="1" y="66"/>
                    </a:lnTo>
                    <a:lnTo>
                      <a:pt x="62" y="66"/>
                    </a:lnTo>
                    <a:lnTo>
                      <a:pt x="63" y="64"/>
                    </a:lnTo>
                    <a:lnTo>
                      <a:pt x="63" y="51"/>
                    </a:lnTo>
                    <a:lnTo>
                      <a:pt x="62" y="5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49" name="Freeform 42"/>
              <p:cNvSpPr>
                <a:spLocks/>
              </p:cNvSpPr>
              <p:nvPr/>
            </p:nvSpPr>
            <p:spPr bwMode="auto">
              <a:xfrm>
                <a:off x="5428" y="22"/>
                <a:ext cx="75" cy="158"/>
              </a:xfrm>
              <a:custGeom>
                <a:avLst/>
                <a:gdLst/>
                <a:ahLst/>
                <a:cxnLst>
                  <a:cxn ang="0">
                    <a:pos x="57" y="0"/>
                  </a:cxn>
                  <a:cxn ang="0">
                    <a:pos x="45" y="1"/>
                  </a:cxn>
                  <a:cxn ang="0">
                    <a:pos x="25" y="9"/>
                  </a:cxn>
                  <a:cxn ang="0">
                    <a:pos x="17" y="31"/>
                  </a:cxn>
                  <a:cxn ang="0">
                    <a:pos x="17" y="50"/>
                  </a:cxn>
                  <a:cxn ang="0">
                    <a:pos x="36" y="50"/>
                  </a:cxn>
                  <a:cxn ang="0">
                    <a:pos x="36" y="16"/>
                  </a:cxn>
                  <a:cxn ang="0">
                    <a:pos x="50" y="15"/>
                  </a:cxn>
                  <a:cxn ang="0">
                    <a:pos x="72" y="15"/>
                  </a:cxn>
                  <a:cxn ang="0">
                    <a:pos x="73" y="10"/>
                  </a:cxn>
                  <a:cxn ang="0">
                    <a:pos x="74" y="7"/>
                  </a:cxn>
                  <a:cxn ang="0">
                    <a:pos x="72" y="5"/>
                  </a:cxn>
                  <a:cxn ang="0">
                    <a:pos x="69" y="3"/>
                  </a:cxn>
                  <a:cxn ang="0">
                    <a:pos x="63" y="1"/>
                  </a:cxn>
                  <a:cxn ang="0">
                    <a:pos x="57" y="0"/>
                  </a:cxn>
                </a:cxnLst>
                <a:rect l="0" t="0" r="r" b="b"/>
                <a:pathLst>
                  <a:path w="75" h="158">
                    <a:moveTo>
                      <a:pt x="57" y="0"/>
                    </a:moveTo>
                    <a:lnTo>
                      <a:pt x="45" y="1"/>
                    </a:lnTo>
                    <a:lnTo>
                      <a:pt x="25" y="9"/>
                    </a:lnTo>
                    <a:lnTo>
                      <a:pt x="17" y="31"/>
                    </a:lnTo>
                    <a:lnTo>
                      <a:pt x="17" y="50"/>
                    </a:lnTo>
                    <a:lnTo>
                      <a:pt x="36" y="50"/>
                    </a:lnTo>
                    <a:lnTo>
                      <a:pt x="36" y="16"/>
                    </a:lnTo>
                    <a:lnTo>
                      <a:pt x="50" y="15"/>
                    </a:lnTo>
                    <a:lnTo>
                      <a:pt x="72" y="15"/>
                    </a:lnTo>
                    <a:lnTo>
                      <a:pt x="73" y="10"/>
                    </a:lnTo>
                    <a:lnTo>
                      <a:pt x="74" y="7"/>
                    </a:lnTo>
                    <a:lnTo>
                      <a:pt x="72" y="5"/>
                    </a:lnTo>
                    <a:lnTo>
                      <a:pt x="69" y="3"/>
                    </a:lnTo>
                    <a:lnTo>
                      <a:pt x="63" y="1"/>
                    </a:lnTo>
                    <a:lnTo>
                      <a:pt x="57"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50" name="Freeform 43"/>
              <p:cNvSpPr>
                <a:spLocks/>
              </p:cNvSpPr>
              <p:nvPr/>
            </p:nvSpPr>
            <p:spPr bwMode="auto">
              <a:xfrm>
                <a:off x="5428" y="22"/>
                <a:ext cx="75" cy="158"/>
              </a:xfrm>
              <a:custGeom>
                <a:avLst/>
                <a:gdLst/>
                <a:ahLst/>
                <a:cxnLst>
                  <a:cxn ang="0">
                    <a:pos x="72" y="15"/>
                  </a:cxn>
                  <a:cxn ang="0">
                    <a:pos x="50" y="15"/>
                  </a:cxn>
                  <a:cxn ang="0">
                    <a:pos x="68" y="21"/>
                  </a:cxn>
                  <a:cxn ang="0">
                    <a:pos x="70" y="22"/>
                  </a:cxn>
                  <a:cxn ang="0">
                    <a:pos x="72" y="16"/>
                  </a:cxn>
                  <a:cxn ang="0">
                    <a:pos x="72" y="15"/>
                  </a:cxn>
                </a:cxnLst>
                <a:rect l="0" t="0" r="r" b="b"/>
                <a:pathLst>
                  <a:path w="75" h="158">
                    <a:moveTo>
                      <a:pt x="72" y="15"/>
                    </a:moveTo>
                    <a:lnTo>
                      <a:pt x="50" y="15"/>
                    </a:lnTo>
                    <a:lnTo>
                      <a:pt x="68" y="21"/>
                    </a:lnTo>
                    <a:lnTo>
                      <a:pt x="70" y="22"/>
                    </a:lnTo>
                    <a:lnTo>
                      <a:pt x="72" y="16"/>
                    </a:lnTo>
                    <a:lnTo>
                      <a:pt x="72" y="1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116" name="Group 44"/>
            <p:cNvGrpSpPr>
              <a:grpSpLocks/>
            </p:cNvGrpSpPr>
            <p:nvPr/>
          </p:nvGrpSpPr>
          <p:grpSpPr bwMode="auto">
            <a:xfrm>
              <a:off x="5621" y="69"/>
              <a:ext cx="83" cy="114"/>
              <a:chOff x="5621" y="69"/>
              <a:chExt cx="83" cy="114"/>
            </a:xfrm>
          </p:grpSpPr>
          <p:sp>
            <p:nvSpPr>
              <p:cNvPr id="143" name="Freeform 45"/>
              <p:cNvSpPr>
                <a:spLocks/>
              </p:cNvSpPr>
              <p:nvPr/>
            </p:nvSpPr>
            <p:spPr bwMode="auto">
              <a:xfrm>
                <a:off x="5621" y="69"/>
                <a:ext cx="83" cy="114"/>
              </a:xfrm>
              <a:custGeom>
                <a:avLst/>
                <a:gdLst/>
                <a:ahLst/>
                <a:cxnLst>
                  <a:cxn ang="0">
                    <a:pos x="72" y="14"/>
                  </a:cxn>
                  <a:cxn ang="0">
                    <a:pos x="41" y="14"/>
                  </a:cxn>
                  <a:cxn ang="0">
                    <a:pos x="51" y="18"/>
                  </a:cxn>
                  <a:cxn ang="0">
                    <a:pos x="58" y="21"/>
                  </a:cxn>
                  <a:cxn ang="0">
                    <a:pos x="62" y="26"/>
                  </a:cxn>
                  <a:cxn ang="0">
                    <a:pos x="55" y="44"/>
                  </a:cxn>
                  <a:cxn ang="0">
                    <a:pos x="35" y="47"/>
                  </a:cxn>
                  <a:cxn ang="0">
                    <a:pos x="15" y="54"/>
                  </a:cxn>
                  <a:cxn ang="0">
                    <a:pos x="6" y="60"/>
                  </a:cxn>
                  <a:cxn ang="0">
                    <a:pos x="0" y="68"/>
                  </a:cxn>
                  <a:cxn ang="0">
                    <a:pos x="0" y="88"/>
                  </a:cxn>
                  <a:cxn ang="0">
                    <a:pos x="9" y="106"/>
                  </a:cxn>
                  <a:cxn ang="0">
                    <a:pos x="32" y="114"/>
                  </a:cxn>
                  <a:cxn ang="0">
                    <a:pos x="44" y="114"/>
                  </a:cxn>
                  <a:cxn ang="0">
                    <a:pos x="57" y="107"/>
                  </a:cxn>
                  <a:cxn ang="0">
                    <a:pos x="62" y="98"/>
                  </a:cxn>
                  <a:cxn ang="0">
                    <a:pos x="26" y="98"/>
                  </a:cxn>
                  <a:cxn ang="0">
                    <a:pos x="18" y="93"/>
                  </a:cxn>
                  <a:cxn ang="0">
                    <a:pos x="18" y="74"/>
                  </a:cxn>
                  <a:cxn ang="0">
                    <a:pos x="20" y="71"/>
                  </a:cxn>
                  <a:cxn ang="0">
                    <a:pos x="25" y="67"/>
                  </a:cxn>
                  <a:cxn ang="0">
                    <a:pos x="44" y="62"/>
                  </a:cxn>
                  <a:cxn ang="0">
                    <a:pos x="80" y="62"/>
                  </a:cxn>
                  <a:cxn ang="0">
                    <a:pos x="77" y="19"/>
                  </a:cxn>
                  <a:cxn ang="0">
                    <a:pos x="72" y="14"/>
                  </a:cxn>
                </a:cxnLst>
                <a:rect l="0" t="0" r="r" b="b"/>
                <a:pathLst>
                  <a:path w="83" h="114">
                    <a:moveTo>
                      <a:pt x="72" y="14"/>
                    </a:moveTo>
                    <a:lnTo>
                      <a:pt x="41" y="14"/>
                    </a:lnTo>
                    <a:lnTo>
                      <a:pt x="51" y="18"/>
                    </a:lnTo>
                    <a:lnTo>
                      <a:pt x="58" y="21"/>
                    </a:lnTo>
                    <a:lnTo>
                      <a:pt x="62" y="26"/>
                    </a:lnTo>
                    <a:lnTo>
                      <a:pt x="55" y="44"/>
                    </a:lnTo>
                    <a:lnTo>
                      <a:pt x="35" y="47"/>
                    </a:lnTo>
                    <a:lnTo>
                      <a:pt x="15" y="54"/>
                    </a:lnTo>
                    <a:lnTo>
                      <a:pt x="6" y="60"/>
                    </a:lnTo>
                    <a:lnTo>
                      <a:pt x="0" y="68"/>
                    </a:lnTo>
                    <a:lnTo>
                      <a:pt x="0" y="88"/>
                    </a:lnTo>
                    <a:lnTo>
                      <a:pt x="9" y="106"/>
                    </a:lnTo>
                    <a:lnTo>
                      <a:pt x="32" y="114"/>
                    </a:lnTo>
                    <a:lnTo>
                      <a:pt x="44" y="114"/>
                    </a:lnTo>
                    <a:lnTo>
                      <a:pt x="57" y="107"/>
                    </a:lnTo>
                    <a:lnTo>
                      <a:pt x="62" y="98"/>
                    </a:lnTo>
                    <a:lnTo>
                      <a:pt x="26" y="98"/>
                    </a:lnTo>
                    <a:lnTo>
                      <a:pt x="18" y="93"/>
                    </a:lnTo>
                    <a:lnTo>
                      <a:pt x="18" y="74"/>
                    </a:lnTo>
                    <a:lnTo>
                      <a:pt x="20" y="71"/>
                    </a:lnTo>
                    <a:lnTo>
                      <a:pt x="25" y="67"/>
                    </a:lnTo>
                    <a:lnTo>
                      <a:pt x="44" y="62"/>
                    </a:lnTo>
                    <a:lnTo>
                      <a:pt x="80" y="62"/>
                    </a:lnTo>
                    <a:lnTo>
                      <a:pt x="77" y="19"/>
                    </a:lnTo>
                    <a:lnTo>
                      <a:pt x="72" y="14"/>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44" name="Freeform 46"/>
              <p:cNvSpPr>
                <a:spLocks/>
              </p:cNvSpPr>
              <p:nvPr/>
            </p:nvSpPr>
            <p:spPr bwMode="auto">
              <a:xfrm>
                <a:off x="5621" y="69"/>
                <a:ext cx="83" cy="114"/>
              </a:xfrm>
              <a:custGeom>
                <a:avLst/>
                <a:gdLst/>
                <a:ahLst/>
                <a:cxnLst>
                  <a:cxn ang="0">
                    <a:pos x="81" y="94"/>
                  </a:cxn>
                  <a:cxn ang="0">
                    <a:pos x="64" y="94"/>
                  </a:cxn>
                  <a:cxn ang="0">
                    <a:pos x="64" y="108"/>
                  </a:cxn>
                  <a:cxn ang="0">
                    <a:pos x="64" y="111"/>
                  </a:cxn>
                  <a:cxn ang="0">
                    <a:pos x="82" y="111"/>
                  </a:cxn>
                  <a:cxn ang="0">
                    <a:pos x="83" y="110"/>
                  </a:cxn>
                  <a:cxn ang="0">
                    <a:pos x="82" y="107"/>
                  </a:cxn>
                  <a:cxn ang="0">
                    <a:pos x="82" y="102"/>
                  </a:cxn>
                  <a:cxn ang="0">
                    <a:pos x="81" y="95"/>
                  </a:cxn>
                  <a:cxn ang="0">
                    <a:pos x="81" y="94"/>
                  </a:cxn>
                </a:cxnLst>
                <a:rect l="0" t="0" r="r" b="b"/>
                <a:pathLst>
                  <a:path w="83" h="114">
                    <a:moveTo>
                      <a:pt x="81" y="94"/>
                    </a:moveTo>
                    <a:lnTo>
                      <a:pt x="64" y="94"/>
                    </a:lnTo>
                    <a:lnTo>
                      <a:pt x="64" y="108"/>
                    </a:lnTo>
                    <a:lnTo>
                      <a:pt x="64" y="111"/>
                    </a:lnTo>
                    <a:lnTo>
                      <a:pt x="82" y="111"/>
                    </a:lnTo>
                    <a:lnTo>
                      <a:pt x="83" y="110"/>
                    </a:lnTo>
                    <a:lnTo>
                      <a:pt x="82" y="107"/>
                    </a:lnTo>
                    <a:lnTo>
                      <a:pt x="82" y="102"/>
                    </a:lnTo>
                    <a:lnTo>
                      <a:pt x="81" y="95"/>
                    </a:lnTo>
                    <a:lnTo>
                      <a:pt x="81" y="94"/>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45" name="Freeform 47"/>
              <p:cNvSpPr>
                <a:spLocks/>
              </p:cNvSpPr>
              <p:nvPr/>
            </p:nvSpPr>
            <p:spPr bwMode="auto">
              <a:xfrm>
                <a:off x="5621" y="69"/>
                <a:ext cx="83" cy="114"/>
              </a:xfrm>
              <a:custGeom>
                <a:avLst/>
                <a:gdLst/>
                <a:ahLst/>
                <a:cxnLst>
                  <a:cxn ang="0">
                    <a:pos x="80" y="62"/>
                  </a:cxn>
                  <a:cxn ang="0">
                    <a:pos x="44" y="62"/>
                  </a:cxn>
                  <a:cxn ang="0">
                    <a:pos x="63" y="66"/>
                  </a:cxn>
                  <a:cxn ang="0">
                    <a:pos x="57" y="88"/>
                  </a:cxn>
                  <a:cxn ang="0">
                    <a:pos x="37" y="98"/>
                  </a:cxn>
                  <a:cxn ang="0">
                    <a:pos x="62" y="98"/>
                  </a:cxn>
                  <a:cxn ang="0">
                    <a:pos x="63" y="94"/>
                  </a:cxn>
                  <a:cxn ang="0">
                    <a:pos x="81" y="94"/>
                  </a:cxn>
                  <a:cxn ang="0">
                    <a:pos x="81" y="88"/>
                  </a:cxn>
                  <a:cxn ang="0">
                    <a:pos x="80" y="62"/>
                  </a:cxn>
                </a:cxnLst>
                <a:rect l="0" t="0" r="r" b="b"/>
                <a:pathLst>
                  <a:path w="83" h="114">
                    <a:moveTo>
                      <a:pt x="80" y="62"/>
                    </a:moveTo>
                    <a:lnTo>
                      <a:pt x="44" y="62"/>
                    </a:lnTo>
                    <a:lnTo>
                      <a:pt x="63" y="66"/>
                    </a:lnTo>
                    <a:lnTo>
                      <a:pt x="57" y="88"/>
                    </a:lnTo>
                    <a:lnTo>
                      <a:pt x="37" y="98"/>
                    </a:lnTo>
                    <a:lnTo>
                      <a:pt x="62" y="98"/>
                    </a:lnTo>
                    <a:lnTo>
                      <a:pt x="63" y="94"/>
                    </a:lnTo>
                    <a:lnTo>
                      <a:pt x="81" y="94"/>
                    </a:lnTo>
                    <a:lnTo>
                      <a:pt x="81" y="88"/>
                    </a:lnTo>
                    <a:lnTo>
                      <a:pt x="80" y="6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46" name="Freeform 48"/>
              <p:cNvSpPr>
                <a:spLocks/>
              </p:cNvSpPr>
              <p:nvPr/>
            </p:nvSpPr>
            <p:spPr bwMode="auto">
              <a:xfrm>
                <a:off x="5621" y="69"/>
                <a:ext cx="83" cy="114"/>
              </a:xfrm>
              <a:custGeom>
                <a:avLst/>
                <a:gdLst/>
                <a:ahLst/>
                <a:cxnLst>
                  <a:cxn ang="0">
                    <a:pos x="42" y="0"/>
                  </a:cxn>
                  <a:cxn ang="0">
                    <a:pos x="31" y="0"/>
                  </a:cxn>
                  <a:cxn ang="0">
                    <a:pos x="20" y="3"/>
                  </a:cxn>
                  <a:cxn ang="0">
                    <a:pos x="10" y="8"/>
                  </a:cxn>
                  <a:cxn ang="0">
                    <a:pos x="7" y="10"/>
                  </a:cxn>
                  <a:cxn ang="0">
                    <a:pos x="7" y="12"/>
                  </a:cxn>
                  <a:cxn ang="0">
                    <a:pos x="8" y="16"/>
                  </a:cxn>
                  <a:cxn ang="0">
                    <a:pos x="11" y="23"/>
                  </a:cxn>
                  <a:cxn ang="0">
                    <a:pos x="12" y="25"/>
                  </a:cxn>
                  <a:cxn ang="0">
                    <a:pos x="28" y="17"/>
                  </a:cxn>
                  <a:cxn ang="0">
                    <a:pos x="41" y="14"/>
                  </a:cxn>
                  <a:cxn ang="0">
                    <a:pos x="72" y="14"/>
                  </a:cxn>
                  <a:cxn ang="0">
                    <a:pos x="63" y="4"/>
                  </a:cxn>
                  <a:cxn ang="0">
                    <a:pos x="42" y="0"/>
                  </a:cxn>
                </a:cxnLst>
                <a:rect l="0" t="0" r="r" b="b"/>
                <a:pathLst>
                  <a:path w="83" h="114">
                    <a:moveTo>
                      <a:pt x="42" y="0"/>
                    </a:moveTo>
                    <a:lnTo>
                      <a:pt x="31" y="0"/>
                    </a:lnTo>
                    <a:lnTo>
                      <a:pt x="20" y="3"/>
                    </a:lnTo>
                    <a:lnTo>
                      <a:pt x="10" y="8"/>
                    </a:lnTo>
                    <a:lnTo>
                      <a:pt x="7" y="10"/>
                    </a:lnTo>
                    <a:lnTo>
                      <a:pt x="7" y="12"/>
                    </a:lnTo>
                    <a:lnTo>
                      <a:pt x="8" y="16"/>
                    </a:lnTo>
                    <a:lnTo>
                      <a:pt x="11" y="23"/>
                    </a:lnTo>
                    <a:lnTo>
                      <a:pt x="12" y="25"/>
                    </a:lnTo>
                    <a:lnTo>
                      <a:pt x="28" y="17"/>
                    </a:lnTo>
                    <a:lnTo>
                      <a:pt x="41" y="14"/>
                    </a:lnTo>
                    <a:lnTo>
                      <a:pt x="72" y="14"/>
                    </a:lnTo>
                    <a:lnTo>
                      <a:pt x="63" y="4"/>
                    </a:lnTo>
                    <a:lnTo>
                      <a:pt x="42"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117" name="Group 49"/>
            <p:cNvGrpSpPr>
              <a:grpSpLocks/>
            </p:cNvGrpSpPr>
            <p:nvPr/>
          </p:nvGrpSpPr>
          <p:grpSpPr bwMode="auto">
            <a:xfrm>
              <a:off x="5719" y="143"/>
              <a:ext cx="26" cy="117"/>
              <a:chOff x="5719" y="143"/>
              <a:chExt cx="26" cy="117"/>
            </a:xfrm>
          </p:grpSpPr>
          <p:sp>
            <p:nvSpPr>
              <p:cNvPr id="141" name="Freeform 50"/>
              <p:cNvSpPr>
                <a:spLocks/>
              </p:cNvSpPr>
              <p:nvPr/>
            </p:nvSpPr>
            <p:spPr bwMode="auto">
              <a:xfrm>
                <a:off x="5719" y="143"/>
                <a:ext cx="26" cy="117"/>
              </a:xfrm>
              <a:custGeom>
                <a:avLst/>
                <a:gdLst/>
                <a:ahLst/>
                <a:cxnLst>
                  <a:cxn ang="0">
                    <a:pos x="23" y="0"/>
                  </a:cxn>
                  <a:cxn ang="0">
                    <a:pos x="15" y="0"/>
                  </a:cxn>
                  <a:cxn ang="0">
                    <a:pos x="12" y="3"/>
                  </a:cxn>
                  <a:cxn ang="0">
                    <a:pos x="12" y="11"/>
                  </a:cxn>
                  <a:cxn ang="0">
                    <a:pos x="15" y="14"/>
                  </a:cxn>
                  <a:cxn ang="0">
                    <a:pos x="23" y="14"/>
                  </a:cxn>
                  <a:cxn ang="0">
                    <a:pos x="26" y="11"/>
                  </a:cxn>
                  <a:cxn ang="0">
                    <a:pos x="26" y="3"/>
                  </a:cxn>
                  <a:cxn ang="0">
                    <a:pos x="23" y="0"/>
                  </a:cxn>
                </a:cxnLst>
                <a:rect l="0" t="0" r="r" b="b"/>
                <a:pathLst>
                  <a:path w="26" h="117">
                    <a:moveTo>
                      <a:pt x="23" y="0"/>
                    </a:moveTo>
                    <a:lnTo>
                      <a:pt x="15" y="0"/>
                    </a:lnTo>
                    <a:lnTo>
                      <a:pt x="12" y="3"/>
                    </a:lnTo>
                    <a:lnTo>
                      <a:pt x="12" y="11"/>
                    </a:lnTo>
                    <a:lnTo>
                      <a:pt x="15" y="14"/>
                    </a:lnTo>
                    <a:lnTo>
                      <a:pt x="23" y="14"/>
                    </a:lnTo>
                    <a:lnTo>
                      <a:pt x="26" y="11"/>
                    </a:lnTo>
                    <a:lnTo>
                      <a:pt x="26" y="3"/>
                    </a:lnTo>
                    <a:lnTo>
                      <a:pt x="23"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42" name="Freeform 51"/>
              <p:cNvSpPr>
                <a:spLocks/>
              </p:cNvSpPr>
              <p:nvPr/>
            </p:nvSpPr>
            <p:spPr bwMode="auto">
              <a:xfrm>
                <a:off x="5719" y="143"/>
                <a:ext cx="26" cy="117"/>
              </a:xfrm>
              <a:custGeom>
                <a:avLst/>
                <a:gdLst/>
                <a:ahLst/>
                <a:cxnLst>
                  <a:cxn ang="0">
                    <a:pos x="25" y="27"/>
                  </a:cxn>
                  <a:cxn ang="0">
                    <a:pos x="6" y="27"/>
                  </a:cxn>
                  <a:cxn ang="0">
                    <a:pos x="6" y="28"/>
                  </a:cxn>
                  <a:cxn ang="0">
                    <a:pos x="6" y="36"/>
                  </a:cxn>
                  <a:cxn ang="0">
                    <a:pos x="6" y="37"/>
                  </a:cxn>
                  <a:cxn ang="0">
                    <a:pos x="14" y="37"/>
                  </a:cxn>
                  <a:cxn ang="0">
                    <a:pos x="14" y="94"/>
                  </a:cxn>
                  <a:cxn ang="0">
                    <a:pos x="14" y="104"/>
                  </a:cxn>
                  <a:cxn ang="0">
                    <a:pos x="5" y="106"/>
                  </a:cxn>
                  <a:cxn ang="0">
                    <a:pos x="1" y="107"/>
                  </a:cxn>
                  <a:cxn ang="0">
                    <a:pos x="0" y="107"/>
                  </a:cxn>
                  <a:cxn ang="0">
                    <a:pos x="2" y="115"/>
                  </a:cxn>
                  <a:cxn ang="0">
                    <a:pos x="2" y="117"/>
                  </a:cxn>
                  <a:cxn ang="0">
                    <a:pos x="4" y="117"/>
                  </a:cxn>
                  <a:cxn ang="0">
                    <a:pos x="6" y="117"/>
                  </a:cxn>
                  <a:cxn ang="0">
                    <a:pos x="23" y="113"/>
                  </a:cxn>
                  <a:cxn ang="0">
                    <a:pos x="25" y="99"/>
                  </a:cxn>
                  <a:cxn ang="0">
                    <a:pos x="25" y="28"/>
                  </a:cxn>
                  <a:cxn ang="0">
                    <a:pos x="25" y="27"/>
                  </a:cxn>
                </a:cxnLst>
                <a:rect l="0" t="0" r="r" b="b"/>
                <a:pathLst>
                  <a:path w="26" h="117">
                    <a:moveTo>
                      <a:pt x="25" y="27"/>
                    </a:moveTo>
                    <a:lnTo>
                      <a:pt x="6" y="27"/>
                    </a:lnTo>
                    <a:lnTo>
                      <a:pt x="6" y="28"/>
                    </a:lnTo>
                    <a:lnTo>
                      <a:pt x="6" y="36"/>
                    </a:lnTo>
                    <a:lnTo>
                      <a:pt x="6" y="37"/>
                    </a:lnTo>
                    <a:lnTo>
                      <a:pt x="14" y="37"/>
                    </a:lnTo>
                    <a:lnTo>
                      <a:pt x="14" y="94"/>
                    </a:lnTo>
                    <a:lnTo>
                      <a:pt x="14" y="104"/>
                    </a:lnTo>
                    <a:lnTo>
                      <a:pt x="5" y="106"/>
                    </a:lnTo>
                    <a:lnTo>
                      <a:pt x="1" y="107"/>
                    </a:lnTo>
                    <a:lnTo>
                      <a:pt x="0" y="107"/>
                    </a:lnTo>
                    <a:lnTo>
                      <a:pt x="2" y="115"/>
                    </a:lnTo>
                    <a:lnTo>
                      <a:pt x="2" y="117"/>
                    </a:lnTo>
                    <a:lnTo>
                      <a:pt x="4" y="117"/>
                    </a:lnTo>
                    <a:lnTo>
                      <a:pt x="6" y="117"/>
                    </a:lnTo>
                    <a:lnTo>
                      <a:pt x="23" y="113"/>
                    </a:lnTo>
                    <a:lnTo>
                      <a:pt x="25" y="99"/>
                    </a:lnTo>
                    <a:lnTo>
                      <a:pt x="25" y="28"/>
                    </a:lnTo>
                    <a:lnTo>
                      <a:pt x="25" y="27"/>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118" name="Group 52"/>
            <p:cNvGrpSpPr>
              <a:grpSpLocks/>
            </p:cNvGrpSpPr>
            <p:nvPr/>
          </p:nvGrpSpPr>
          <p:grpSpPr bwMode="auto">
            <a:xfrm>
              <a:off x="5538" y="-17"/>
              <a:ext cx="57" cy="295"/>
              <a:chOff x="5538" y="-17"/>
              <a:chExt cx="57" cy="295"/>
            </a:xfrm>
          </p:grpSpPr>
          <p:sp>
            <p:nvSpPr>
              <p:cNvPr id="140" name="Freeform 53"/>
              <p:cNvSpPr>
                <a:spLocks/>
              </p:cNvSpPr>
              <p:nvPr/>
            </p:nvSpPr>
            <p:spPr bwMode="auto">
              <a:xfrm>
                <a:off x="5538" y="-17"/>
                <a:ext cx="57" cy="295"/>
              </a:xfrm>
              <a:custGeom>
                <a:avLst/>
                <a:gdLst/>
                <a:ahLst/>
                <a:cxnLst>
                  <a:cxn ang="0">
                    <a:pos x="54" y="0"/>
                  </a:cxn>
                  <a:cxn ang="0">
                    <a:pos x="11" y="70"/>
                  </a:cxn>
                  <a:cxn ang="0">
                    <a:pos x="0" y="151"/>
                  </a:cxn>
                  <a:cxn ang="0">
                    <a:pos x="1" y="169"/>
                  </a:cxn>
                  <a:cxn ang="0">
                    <a:pos x="21" y="249"/>
                  </a:cxn>
                  <a:cxn ang="0">
                    <a:pos x="57" y="295"/>
                  </a:cxn>
                  <a:cxn ang="0">
                    <a:pos x="57" y="288"/>
                  </a:cxn>
                  <a:cxn ang="0">
                    <a:pos x="57" y="288"/>
                  </a:cxn>
                  <a:cxn ang="0">
                    <a:pos x="44" y="272"/>
                  </a:cxn>
                  <a:cxn ang="0">
                    <a:pos x="23" y="195"/>
                  </a:cxn>
                  <a:cxn ang="0">
                    <a:pos x="20" y="151"/>
                  </a:cxn>
                  <a:cxn ang="0">
                    <a:pos x="21" y="128"/>
                  </a:cxn>
                  <a:cxn ang="0">
                    <a:pos x="31" y="51"/>
                  </a:cxn>
                  <a:cxn ang="0">
                    <a:pos x="57" y="5"/>
                  </a:cxn>
                  <a:cxn ang="0">
                    <a:pos x="54" y="0"/>
                  </a:cxn>
                </a:cxnLst>
                <a:rect l="0" t="0" r="r" b="b"/>
                <a:pathLst>
                  <a:path w="57" h="295">
                    <a:moveTo>
                      <a:pt x="54" y="0"/>
                    </a:moveTo>
                    <a:lnTo>
                      <a:pt x="11" y="70"/>
                    </a:lnTo>
                    <a:lnTo>
                      <a:pt x="0" y="151"/>
                    </a:lnTo>
                    <a:lnTo>
                      <a:pt x="1" y="169"/>
                    </a:lnTo>
                    <a:lnTo>
                      <a:pt x="21" y="249"/>
                    </a:lnTo>
                    <a:lnTo>
                      <a:pt x="57" y="295"/>
                    </a:lnTo>
                    <a:lnTo>
                      <a:pt x="57" y="288"/>
                    </a:lnTo>
                    <a:lnTo>
                      <a:pt x="44" y="272"/>
                    </a:lnTo>
                    <a:lnTo>
                      <a:pt x="23" y="195"/>
                    </a:lnTo>
                    <a:lnTo>
                      <a:pt x="20" y="151"/>
                    </a:lnTo>
                    <a:lnTo>
                      <a:pt x="21" y="128"/>
                    </a:lnTo>
                    <a:lnTo>
                      <a:pt x="31" y="51"/>
                    </a:lnTo>
                    <a:lnTo>
                      <a:pt x="57" y="5"/>
                    </a:lnTo>
                    <a:lnTo>
                      <a:pt x="54"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119" name="Group 54"/>
            <p:cNvGrpSpPr>
              <a:grpSpLocks/>
            </p:cNvGrpSpPr>
            <p:nvPr/>
          </p:nvGrpSpPr>
          <p:grpSpPr bwMode="auto">
            <a:xfrm>
              <a:off x="5792" y="-19"/>
              <a:ext cx="57" cy="295"/>
              <a:chOff x="5792" y="-19"/>
              <a:chExt cx="57" cy="295"/>
            </a:xfrm>
          </p:grpSpPr>
          <p:sp>
            <p:nvSpPr>
              <p:cNvPr id="139" name="Freeform 55"/>
              <p:cNvSpPr>
                <a:spLocks/>
              </p:cNvSpPr>
              <p:nvPr/>
            </p:nvSpPr>
            <p:spPr bwMode="auto">
              <a:xfrm>
                <a:off x="5792" y="-19"/>
                <a:ext cx="57" cy="295"/>
              </a:xfrm>
              <a:custGeom>
                <a:avLst/>
                <a:gdLst/>
                <a:ahLst/>
                <a:cxnLst>
                  <a:cxn ang="0">
                    <a:pos x="0" y="0"/>
                  </a:cxn>
                  <a:cxn ang="0">
                    <a:pos x="0" y="7"/>
                  </a:cxn>
                  <a:cxn ang="0">
                    <a:pos x="0" y="7"/>
                  </a:cxn>
                  <a:cxn ang="0">
                    <a:pos x="13" y="23"/>
                  </a:cxn>
                  <a:cxn ang="0">
                    <a:pos x="34" y="100"/>
                  </a:cxn>
                  <a:cxn ang="0">
                    <a:pos x="37" y="167"/>
                  </a:cxn>
                  <a:cxn ang="0">
                    <a:pos x="36" y="181"/>
                  </a:cxn>
                  <a:cxn ang="0">
                    <a:pos x="27" y="244"/>
                  </a:cxn>
                  <a:cxn ang="0">
                    <a:pos x="0" y="290"/>
                  </a:cxn>
                  <a:cxn ang="0">
                    <a:pos x="3" y="295"/>
                  </a:cxn>
                  <a:cxn ang="0">
                    <a:pos x="46" y="225"/>
                  </a:cxn>
                  <a:cxn ang="0">
                    <a:pos x="57" y="144"/>
                  </a:cxn>
                  <a:cxn ang="0">
                    <a:pos x="56" y="126"/>
                  </a:cxn>
                  <a:cxn ang="0">
                    <a:pos x="36" y="46"/>
                  </a:cxn>
                  <a:cxn ang="0">
                    <a:pos x="13" y="12"/>
                  </a:cxn>
                  <a:cxn ang="0">
                    <a:pos x="0" y="0"/>
                  </a:cxn>
                </a:cxnLst>
                <a:rect l="0" t="0" r="r" b="b"/>
                <a:pathLst>
                  <a:path w="57" h="295">
                    <a:moveTo>
                      <a:pt x="0" y="0"/>
                    </a:moveTo>
                    <a:lnTo>
                      <a:pt x="0" y="7"/>
                    </a:lnTo>
                    <a:lnTo>
                      <a:pt x="13" y="23"/>
                    </a:lnTo>
                    <a:lnTo>
                      <a:pt x="34" y="100"/>
                    </a:lnTo>
                    <a:lnTo>
                      <a:pt x="37" y="167"/>
                    </a:lnTo>
                    <a:lnTo>
                      <a:pt x="36" y="181"/>
                    </a:lnTo>
                    <a:lnTo>
                      <a:pt x="27" y="244"/>
                    </a:lnTo>
                    <a:lnTo>
                      <a:pt x="0" y="290"/>
                    </a:lnTo>
                    <a:lnTo>
                      <a:pt x="3" y="295"/>
                    </a:lnTo>
                    <a:lnTo>
                      <a:pt x="46" y="225"/>
                    </a:lnTo>
                    <a:lnTo>
                      <a:pt x="57" y="144"/>
                    </a:lnTo>
                    <a:lnTo>
                      <a:pt x="56" y="126"/>
                    </a:lnTo>
                    <a:lnTo>
                      <a:pt x="36" y="46"/>
                    </a:lnTo>
                    <a:lnTo>
                      <a:pt x="13" y="12"/>
                    </a:lnTo>
                    <a:lnTo>
                      <a:pt x="0"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120" name="Group 56"/>
            <p:cNvGrpSpPr>
              <a:grpSpLocks/>
            </p:cNvGrpSpPr>
            <p:nvPr/>
          </p:nvGrpSpPr>
          <p:grpSpPr bwMode="auto">
            <a:xfrm>
              <a:off x="5159" y="317"/>
              <a:ext cx="48" cy="66"/>
              <a:chOff x="5159" y="317"/>
              <a:chExt cx="48" cy="66"/>
            </a:xfrm>
          </p:grpSpPr>
          <p:sp>
            <p:nvSpPr>
              <p:cNvPr id="135" name="Freeform 57"/>
              <p:cNvSpPr>
                <a:spLocks/>
              </p:cNvSpPr>
              <p:nvPr/>
            </p:nvSpPr>
            <p:spPr bwMode="auto">
              <a:xfrm>
                <a:off x="5159" y="317"/>
                <a:ext cx="48" cy="66"/>
              </a:xfrm>
              <a:custGeom>
                <a:avLst/>
                <a:gdLst/>
                <a:ahLst/>
                <a:cxnLst>
                  <a:cxn ang="0">
                    <a:pos x="48" y="8"/>
                  </a:cxn>
                  <a:cxn ang="0">
                    <a:pos x="24" y="8"/>
                  </a:cxn>
                  <a:cxn ang="0">
                    <a:pos x="30" y="11"/>
                  </a:cxn>
                  <a:cxn ang="0">
                    <a:pos x="34" y="13"/>
                  </a:cxn>
                  <a:cxn ang="0">
                    <a:pos x="36" y="16"/>
                  </a:cxn>
                  <a:cxn ang="0">
                    <a:pos x="37" y="26"/>
                  </a:cxn>
                  <a:cxn ang="0">
                    <a:pos x="30" y="26"/>
                  </a:cxn>
                  <a:cxn ang="0">
                    <a:pos x="17" y="27"/>
                  </a:cxn>
                  <a:cxn ang="0">
                    <a:pos x="4" y="35"/>
                  </a:cxn>
                  <a:cxn ang="0">
                    <a:pos x="0" y="40"/>
                  </a:cxn>
                  <a:cxn ang="0">
                    <a:pos x="0" y="57"/>
                  </a:cxn>
                  <a:cxn ang="0">
                    <a:pos x="5" y="66"/>
                  </a:cxn>
                  <a:cxn ang="0">
                    <a:pos x="26" y="66"/>
                  </a:cxn>
                  <a:cxn ang="0">
                    <a:pos x="33" y="62"/>
                  </a:cxn>
                  <a:cxn ang="0">
                    <a:pos x="36" y="57"/>
                  </a:cxn>
                  <a:cxn ang="0">
                    <a:pos x="16" y="57"/>
                  </a:cxn>
                  <a:cxn ang="0">
                    <a:pos x="11" y="54"/>
                  </a:cxn>
                  <a:cxn ang="0">
                    <a:pos x="11" y="43"/>
                  </a:cxn>
                  <a:cxn ang="0">
                    <a:pos x="12" y="41"/>
                  </a:cxn>
                  <a:cxn ang="0">
                    <a:pos x="15" y="39"/>
                  </a:cxn>
                  <a:cxn ang="0">
                    <a:pos x="20" y="35"/>
                  </a:cxn>
                  <a:cxn ang="0">
                    <a:pos x="32" y="35"/>
                  </a:cxn>
                  <a:cxn ang="0">
                    <a:pos x="48" y="35"/>
                  </a:cxn>
                  <a:cxn ang="0">
                    <a:pos x="48" y="8"/>
                  </a:cxn>
                </a:cxnLst>
                <a:rect l="0" t="0" r="r" b="b"/>
                <a:pathLst>
                  <a:path w="48" h="66">
                    <a:moveTo>
                      <a:pt x="48" y="8"/>
                    </a:moveTo>
                    <a:lnTo>
                      <a:pt x="24" y="8"/>
                    </a:lnTo>
                    <a:lnTo>
                      <a:pt x="30" y="11"/>
                    </a:lnTo>
                    <a:lnTo>
                      <a:pt x="34" y="13"/>
                    </a:lnTo>
                    <a:lnTo>
                      <a:pt x="36" y="16"/>
                    </a:lnTo>
                    <a:lnTo>
                      <a:pt x="37" y="26"/>
                    </a:lnTo>
                    <a:lnTo>
                      <a:pt x="30" y="26"/>
                    </a:lnTo>
                    <a:lnTo>
                      <a:pt x="17" y="27"/>
                    </a:lnTo>
                    <a:lnTo>
                      <a:pt x="4" y="35"/>
                    </a:lnTo>
                    <a:lnTo>
                      <a:pt x="0" y="40"/>
                    </a:lnTo>
                    <a:lnTo>
                      <a:pt x="0" y="57"/>
                    </a:lnTo>
                    <a:lnTo>
                      <a:pt x="5" y="66"/>
                    </a:lnTo>
                    <a:lnTo>
                      <a:pt x="26" y="66"/>
                    </a:lnTo>
                    <a:lnTo>
                      <a:pt x="33" y="62"/>
                    </a:lnTo>
                    <a:lnTo>
                      <a:pt x="36" y="57"/>
                    </a:lnTo>
                    <a:lnTo>
                      <a:pt x="16" y="57"/>
                    </a:lnTo>
                    <a:lnTo>
                      <a:pt x="11" y="54"/>
                    </a:lnTo>
                    <a:lnTo>
                      <a:pt x="11" y="43"/>
                    </a:lnTo>
                    <a:lnTo>
                      <a:pt x="12" y="41"/>
                    </a:lnTo>
                    <a:lnTo>
                      <a:pt x="15" y="39"/>
                    </a:lnTo>
                    <a:lnTo>
                      <a:pt x="20" y="35"/>
                    </a:lnTo>
                    <a:lnTo>
                      <a:pt x="32" y="35"/>
                    </a:lnTo>
                    <a:lnTo>
                      <a:pt x="48" y="35"/>
                    </a:lnTo>
                    <a:lnTo>
                      <a:pt x="48" y="8"/>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36" name="Freeform 58"/>
              <p:cNvSpPr>
                <a:spLocks/>
              </p:cNvSpPr>
              <p:nvPr/>
            </p:nvSpPr>
            <p:spPr bwMode="auto">
              <a:xfrm>
                <a:off x="5159" y="317"/>
                <a:ext cx="48" cy="66"/>
              </a:xfrm>
              <a:custGeom>
                <a:avLst/>
                <a:gdLst/>
                <a:ahLst/>
                <a:cxnLst>
                  <a:cxn ang="0">
                    <a:pos x="48" y="55"/>
                  </a:cxn>
                  <a:cxn ang="0">
                    <a:pos x="38" y="55"/>
                  </a:cxn>
                  <a:cxn ang="0">
                    <a:pos x="38" y="64"/>
                  </a:cxn>
                  <a:cxn ang="0">
                    <a:pos x="38" y="65"/>
                  </a:cxn>
                  <a:cxn ang="0">
                    <a:pos x="48" y="65"/>
                  </a:cxn>
                  <a:cxn ang="0">
                    <a:pos x="48" y="64"/>
                  </a:cxn>
                  <a:cxn ang="0">
                    <a:pos x="48" y="62"/>
                  </a:cxn>
                  <a:cxn ang="0">
                    <a:pos x="48" y="57"/>
                  </a:cxn>
                  <a:cxn ang="0">
                    <a:pos x="48" y="55"/>
                  </a:cxn>
                </a:cxnLst>
                <a:rect l="0" t="0" r="r" b="b"/>
                <a:pathLst>
                  <a:path w="48" h="66">
                    <a:moveTo>
                      <a:pt x="48" y="55"/>
                    </a:moveTo>
                    <a:lnTo>
                      <a:pt x="38" y="55"/>
                    </a:lnTo>
                    <a:lnTo>
                      <a:pt x="38" y="64"/>
                    </a:lnTo>
                    <a:lnTo>
                      <a:pt x="38" y="65"/>
                    </a:lnTo>
                    <a:lnTo>
                      <a:pt x="48" y="65"/>
                    </a:lnTo>
                    <a:lnTo>
                      <a:pt x="48" y="64"/>
                    </a:lnTo>
                    <a:lnTo>
                      <a:pt x="48" y="62"/>
                    </a:lnTo>
                    <a:lnTo>
                      <a:pt x="48" y="57"/>
                    </a:lnTo>
                    <a:lnTo>
                      <a:pt x="48" y="5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37" name="Freeform 59"/>
              <p:cNvSpPr>
                <a:spLocks/>
              </p:cNvSpPr>
              <p:nvPr/>
            </p:nvSpPr>
            <p:spPr bwMode="auto">
              <a:xfrm>
                <a:off x="5159" y="317"/>
                <a:ext cx="48" cy="66"/>
              </a:xfrm>
              <a:custGeom>
                <a:avLst/>
                <a:gdLst/>
                <a:ahLst/>
                <a:cxnLst>
                  <a:cxn ang="0">
                    <a:pos x="48" y="35"/>
                  </a:cxn>
                  <a:cxn ang="0">
                    <a:pos x="37" y="35"/>
                  </a:cxn>
                  <a:cxn ang="0">
                    <a:pos x="37" y="44"/>
                  </a:cxn>
                  <a:cxn ang="0">
                    <a:pos x="35" y="57"/>
                  </a:cxn>
                  <a:cxn ang="0">
                    <a:pos x="36" y="57"/>
                  </a:cxn>
                  <a:cxn ang="0">
                    <a:pos x="37" y="55"/>
                  </a:cxn>
                  <a:cxn ang="0">
                    <a:pos x="48" y="55"/>
                  </a:cxn>
                  <a:cxn ang="0">
                    <a:pos x="48" y="35"/>
                  </a:cxn>
                </a:cxnLst>
                <a:rect l="0" t="0" r="r" b="b"/>
                <a:pathLst>
                  <a:path w="48" h="66">
                    <a:moveTo>
                      <a:pt x="48" y="35"/>
                    </a:moveTo>
                    <a:lnTo>
                      <a:pt x="37" y="35"/>
                    </a:lnTo>
                    <a:lnTo>
                      <a:pt x="37" y="44"/>
                    </a:lnTo>
                    <a:lnTo>
                      <a:pt x="35" y="57"/>
                    </a:lnTo>
                    <a:lnTo>
                      <a:pt x="36" y="57"/>
                    </a:lnTo>
                    <a:lnTo>
                      <a:pt x="37" y="55"/>
                    </a:lnTo>
                    <a:lnTo>
                      <a:pt x="48" y="55"/>
                    </a:lnTo>
                    <a:lnTo>
                      <a:pt x="48" y="3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38" name="Freeform 60"/>
              <p:cNvSpPr>
                <a:spLocks/>
              </p:cNvSpPr>
              <p:nvPr/>
            </p:nvSpPr>
            <p:spPr bwMode="auto">
              <a:xfrm>
                <a:off x="5159" y="317"/>
                <a:ext cx="48" cy="66"/>
              </a:xfrm>
              <a:custGeom>
                <a:avLst/>
                <a:gdLst/>
                <a:ahLst/>
                <a:cxnLst>
                  <a:cxn ang="0">
                    <a:pos x="39" y="0"/>
                  </a:cxn>
                  <a:cxn ang="0">
                    <a:pos x="18" y="0"/>
                  </a:cxn>
                  <a:cxn ang="0">
                    <a:pos x="12" y="2"/>
                  </a:cxn>
                  <a:cxn ang="0">
                    <a:pos x="6" y="5"/>
                  </a:cxn>
                  <a:cxn ang="0">
                    <a:pos x="5" y="6"/>
                  </a:cxn>
                  <a:cxn ang="0">
                    <a:pos x="5" y="7"/>
                  </a:cxn>
                  <a:cxn ang="0">
                    <a:pos x="5" y="10"/>
                  </a:cxn>
                  <a:cxn ang="0">
                    <a:pos x="7" y="14"/>
                  </a:cxn>
                  <a:cxn ang="0">
                    <a:pos x="8" y="15"/>
                  </a:cxn>
                  <a:cxn ang="0">
                    <a:pos x="17" y="10"/>
                  </a:cxn>
                  <a:cxn ang="0">
                    <a:pos x="24" y="8"/>
                  </a:cxn>
                  <a:cxn ang="0">
                    <a:pos x="48" y="8"/>
                  </a:cxn>
                  <a:cxn ang="0">
                    <a:pos x="48" y="7"/>
                  </a:cxn>
                  <a:cxn ang="0">
                    <a:pos x="39" y="0"/>
                  </a:cxn>
                </a:cxnLst>
                <a:rect l="0" t="0" r="r" b="b"/>
                <a:pathLst>
                  <a:path w="48" h="66">
                    <a:moveTo>
                      <a:pt x="39" y="0"/>
                    </a:moveTo>
                    <a:lnTo>
                      <a:pt x="18" y="0"/>
                    </a:lnTo>
                    <a:lnTo>
                      <a:pt x="12" y="2"/>
                    </a:lnTo>
                    <a:lnTo>
                      <a:pt x="6" y="5"/>
                    </a:lnTo>
                    <a:lnTo>
                      <a:pt x="5" y="6"/>
                    </a:lnTo>
                    <a:lnTo>
                      <a:pt x="5" y="7"/>
                    </a:lnTo>
                    <a:lnTo>
                      <a:pt x="5" y="10"/>
                    </a:lnTo>
                    <a:lnTo>
                      <a:pt x="7" y="14"/>
                    </a:lnTo>
                    <a:lnTo>
                      <a:pt x="8" y="15"/>
                    </a:lnTo>
                    <a:lnTo>
                      <a:pt x="17" y="10"/>
                    </a:lnTo>
                    <a:lnTo>
                      <a:pt x="24" y="8"/>
                    </a:lnTo>
                    <a:lnTo>
                      <a:pt x="48" y="8"/>
                    </a:lnTo>
                    <a:lnTo>
                      <a:pt x="48" y="7"/>
                    </a:lnTo>
                    <a:lnTo>
                      <a:pt x="39"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121" name="Group 61"/>
            <p:cNvGrpSpPr>
              <a:grpSpLocks/>
            </p:cNvGrpSpPr>
            <p:nvPr/>
          </p:nvGrpSpPr>
          <p:grpSpPr bwMode="auto">
            <a:xfrm>
              <a:off x="5215" y="337"/>
              <a:ext cx="21" cy="97"/>
              <a:chOff x="5215" y="337"/>
              <a:chExt cx="21" cy="97"/>
            </a:xfrm>
          </p:grpSpPr>
          <p:sp>
            <p:nvSpPr>
              <p:cNvPr id="133" name="Freeform 62"/>
              <p:cNvSpPr>
                <a:spLocks/>
              </p:cNvSpPr>
              <p:nvPr/>
            </p:nvSpPr>
            <p:spPr bwMode="auto">
              <a:xfrm>
                <a:off x="5215" y="337"/>
                <a:ext cx="21" cy="97"/>
              </a:xfrm>
              <a:custGeom>
                <a:avLst/>
                <a:gdLst/>
                <a:ahLst/>
                <a:cxnLst>
                  <a:cxn ang="0">
                    <a:pos x="19" y="0"/>
                  </a:cxn>
                  <a:cxn ang="0">
                    <a:pos x="12" y="0"/>
                  </a:cxn>
                  <a:cxn ang="0">
                    <a:pos x="10" y="3"/>
                  </a:cxn>
                  <a:cxn ang="0">
                    <a:pos x="10" y="9"/>
                  </a:cxn>
                  <a:cxn ang="0">
                    <a:pos x="12" y="12"/>
                  </a:cxn>
                  <a:cxn ang="0">
                    <a:pos x="19" y="12"/>
                  </a:cxn>
                  <a:cxn ang="0">
                    <a:pos x="21" y="9"/>
                  </a:cxn>
                  <a:cxn ang="0">
                    <a:pos x="21" y="3"/>
                  </a:cxn>
                  <a:cxn ang="0">
                    <a:pos x="19" y="0"/>
                  </a:cxn>
                </a:cxnLst>
                <a:rect l="0" t="0" r="r" b="b"/>
                <a:pathLst>
                  <a:path w="21" h="97">
                    <a:moveTo>
                      <a:pt x="19" y="0"/>
                    </a:moveTo>
                    <a:lnTo>
                      <a:pt x="12" y="0"/>
                    </a:lnTo>
                    <a:lnTo>
                      <a:pt x="10" y="3"/>
                    </a:lnTo>
                    <a:lnTo>
                      <a:pt x="10" y="9"/>
                    </a:lnTo>
                    <a:lnTo>
                      <a:pt x="12" y="12"/>
                    </a:lnTo>
                    <a:lnTo>
                      <a:pt x="19" y="12"/>
                    </a:lnTo>
                    <a:lnTo>
                      <a:pt x="21" y="9"/>
                    </a:lnTo>
                    <a:lnTo>
                      <a:pt x="21" y="3"/>
                    </a:lnTo>
                    <a:lnTo>
                      <a:pt x="19"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34" name="Freeform 63"/>
              <p:cNvSpPr>
                <a:spLocks/>
              </p:cNvSpPr>
              <p:nvPr/>
            </p:nvSpPr>
            <p:spPr bwMode="auto">
              <a:xfrm>
                <a:off x="5215" y="337"/>
                <a:ext cx="21" cy="97"/>
              </a:xfrm>
              <a:custGeom>
                <a:avLst/>
                <a:gdLst/>
                <a:ahLst/>
                <a:cxnLst>
                  <a:cxn ang="0">
                    <a:pos x="20" y="23"/>
                  </a:cxn>
                  <a:cxn ang="0">
                    <a:pos x="5" y="23"/>
                  </a:cxn>
                  <a:cxn ang="0">
                    <a:pos x="5" y="23"/>
                  </a:cxn>
                  <a:cxn ang="0">
                    <a:pos x="5" y="30"/>
                  </a:cxn>
                  <a:cxn ang="0">
                    <a:pos x="5" y="30"/>
                  </a:cxn>
                  <a:cxn ang="0">
                    <a:pos x="12" y="30"/>
                  </a:cxn>
                  <a:cxn ang="0">
                    <a:pos x="12" y="78"/>
                  </a:cxn>
                  <a:cxn ang="0">
                    <a:pos x="11" y="86"/>
                  </a:cxn>
                  <a:cxn ang="0">
                    <a:pos x="4" y="88"/>
                  </a:cxn>
                  <a:cxn ang="0">
                    <a:pos x="1" y="89"/>
                  </a:cxn>
                  <a:cxn ang="0">
                    <a:pos x="0" y="89"/>
                  </a:cxn>
                  <a:cxn ang="0">
                    <a:pos x="2" y="97"/>
                  </a:cxn>
                  <a:cxn ang="0">
                    <a:pos x="4" y="97"/>
                  </a:cxn>
                  <a:cxn ang="0">
                    <a:pos x="19" y="94"/>
                  </a:cxn>
                  <a:cxn ang="0">
                    <a:pos x="21" y="83"/>
                  </a:cxn>
                  <a:cxn ang="0">
                    <a:pos x="21" y="23"/>
                  </a:cxn>
                  <a:cxn ang="0">
                    <a:pos x="20" y="23"/>
                  </a:cxn>
                </a:cxnLst>
                <a:rect l="0" t="0" r="r" b="b"/>
                <a:pathLst>
                  <a:path w="21" h="97">
                    <a:moveTo>
                      <a:pt x="20" y="23"/>
                    </a:moveTo>
                    <a:lnTo>
                      <a:pt x="5" y="23"/>
                    </a:lnTo>
                    <a:lnTo>
                      <a:pt x="5" y="30"/>
                    </a:lnTo>
                    <a:lnTo>
                      <a:pt x="12" y="30"/>
                    </a:lnTo>
                    <a:lnTo>
                      <a:pt x="12" y="78"/>
                    </a:lnTo>
                    <a:lnTo>
                      <a:pt x="11" y="86"/>
                    </a:lnTo>
                    <a:lnTo>
                      <a:pt x="4" y="88"/>
                    </a:lnTo>
                    <a:lnTo>
                      <a:pt x="1" y="89"/>
                    </a:lnTo>
                    <a:lnTo>
                      <a:pt x="0" y="89"/>
                    </a:lnTo>
                    <a:lnTo>
                      <a:pt x="2" y="97"/>
                    </a:lnTo>
                    <a:lnTo>
                      <a:pt x="4" y="97"/>
                    </a:lnTo>
                    <a:lnTo>
                      <a:pt x="19" y="94"/>
                    </a:lnTo>
                    <a:lnTo>
                      <a:pt x="21" y="83"/>
                    </a:lnTo>
                    <a:lnTo>
                      <a:pt x="21" y="23"/>
                    </a:lnTo>
                    <a:lnTo>
                      <a:pt x="20" y="23"/>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122" name="Group 64"/>
            <p:cNvGrpSpPr>
              <a:grpSpLocks/>
            </p:cNvGrpSpPr>
            <p:nvPr/>
          </p:nvGrpSpPr>
          <p:grpSpPr bwMode="auto">
            <a:xfrm>
              <a:off x="5340" y="319"/>
              <a:ext cx="52" cy="63"/>
              <a:chOff x="5340" y="319"/>
              <a:chExt cx="52" cy="63"/>
            </a:xfrm>
          </p:grpSpPr>
          <p:sp>
            <p:nvSpPr>
              <p:cNvPr id="130" name="Freeform 65"/>
              <p:cNvSpPr>
                <a:spLocks/>
              </p:cNvSpPr>
              <p:nvPr/>
            </p:nvSpPr>
            <p:spPr bwMode="auto">
              <a:xfrm>
                <a:off x="5340" y="319"/>
                <a:ext cx="52" cy="63"/>
              </a:xfrm>
              <a:custGeom>
                <a:avLst/>
                <a:gdLst/>
                <a:ahLst/>
                <a:cxnLst>
                  <a:cxn ang="0">
                    <a:pos x="13" y="0"/>
                  </a:cxn>
                  <a:cxn ang="0">
                    <a:pos x="1" y="0"/>
                  </a:cxn>
                  <a:cxn ang="0">
                    <a:pos x="1" y="2"/>
                  </a:cxn>
                  <a:cxn ang="0">
                    <a:pos x="20" y="30"/>
                  </a:cxn>
                  <a:cxn ang="0">
                    <a:pos x="0" y="62"/>
                  </a:cxn>
                  <a:cxn ang="0">
                    <a:pos x="0" y="63"/>
                  </a:cxn>
                  <a:cxn ang="0">
                    <a:pos x="11" y="63"/>
                  </a:cxn>
                  <a:cxn ang="0">
                    <a:pos x="12" y="62"/>
                  </a:cxn>
                  <a:cxn ang="0">
                    <a:pos x="12" y="61"/>
                  </a:cxn>
                  <a:cxn ang="0">
                    <a:pos x="26" y="39"/>
                  </a:cxn>
                  <a:cxn ang="0">
                    <a:pos x="37" y="39"/>
                  </a:cxn>
                  <a:cxn ang="0">
                    <a:pos x="31" y="30"/>
                  </a:cxn>
                  <a:cxn ang="0">
                    <a:pos x="37" y="21"/>
                  </a:cxn>
                  <a:cxn ang="0">
                    <a:pos x="26" y="21"/>
                  </a:cxn>
                  <a:cxn ang="0">
                    <a:pos x="14" y="1"/>
                  </a:cxn>
                  <a:cxn ang="0">
                    <a:pos x="13" y="0"/>
                  </a:cxn>
                </a:cxnLst>
                <a:rect l="0" t="0" r="r" b="b"/>
                <a:pathLst>
                  <a:path w="52" h="63">
                    <a:moveTo>
                      <a:pt x="13" y="0"/>
                    </a:moveTo>
                    <a:lnTo>
                      <a:pt x="1" y="0"/>
                    </a:lnTo>
                    <a:lnTo>
                      <a:pt x="1" y="2"/>
                    </a:lnTo>
                    <a:lnTo>
                      <a:pt x="20" y="30"/>
                    </a:lnTo>
                    <a:lnTo>
                      <a:pt x="0" y="62"/>
                    </a:lnTo>
                    <a:lnTo>
                      <a:pt x="0" y="63"/>
                    </a:lnTo>
                    <a:lnTo>
                      <a:pt x="11" y="63"/>
                    </a:lnTo>
                    <a:lnTo>
                      <a:pt x="12" y="62"/>
                    </a:lnTo>
                    <a:lnTo>
                      <a:pt x="12" y="61"/>
                    </a:lnTo>
                    <a:lnTo>
                      <a:pt x="26" y="39"/>
                    </a:lnTo>
                    <a:lnTo>
                      <a:pt x="37" y="39"/>
                    </a:lnTo>
                    <a:lnTo>
                      <a:pt x="31" y="30"/>
                    </a:lnTo>
                    <a:lnTo>
                      <a:pt x="37" y="21"/>
                    </a:lnTo>
                    <a:lnTo>
                      <a:pt x="26" y="21"/>
                    </a:lnTo>
                    <a:lnTo>
                      <a:pt x="14" y="1"/>
                    </a:lnTo>
                    <a:lnTo>
                      <a:pt x="13"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31" name="Freeform 66"/>
              <p:cNvSpPr>
                <a:spLocks/>
              </p:cNvSpPr>
              <p:nvPr/>
            </p:nvSpPr>
            <p:spPr bwMode="auto">
              <a:xfrm>
                <a:off x="5340" y="319"/>
                <a:ext cx="52" cy="63"/>
              </a:xfrm>
              <a:custGeom>
                <a:avLst/>
                <a:gdLst/>
                <a:ahLst/>
                <a:cxnLst>
                  <a:cxn ang="0">
                    <a:pos x="37" y="39"/>
                  </a:cxn>
                  <a:cxn ang="0">
                    <a:pos x="26" y="39"/>
                  </a:cxn>
                  <a:cxn ang="0">
                    <a:pos x="40" y="62"/>
                  </a:cxn>
                  <a:cxn ang="0">
                    <a:pos x="40" y="63"/>
                  </a:cxn>
                  <a:cxn ang="0">
                    <a:pos x="51" y="63"/>
                  </a:cxn>
                  <a:cxn ang="0">
                    <a:pos x="52" y="62"/>
                  </a:cxn>
                  <a:cxn ang="0">
                    <a:pos x="51" y="60"/>
                  </a:cxn>
                  <a:cxn ang="0">
                    <a:pos x="37" y="39"/>
                  </a:cxn>
                </a:cxnLst>
                <a:rect l="0" t="0" r="r" b="b"/>
                <a:pathLst>
                  <a:path w="52" h="63">
                    <a:moveTo>
                      <a:pt x="37" y="39"/>
                    </a:moveTo>
                    <a:lnTo>
                      <a:pt x="26" y="39"/>
                    </a:lnTo>
                    <a:lnTo>
                      <a:pt x="40" y="62"/>
                    </a:lnTo>
                    <a:lnTo>
                      <a:pt x="40" y="63"/>
                    </a:lnTo>
                    <a:lnTo>
                      <a:pt x="51" y="63"/>
                    </a:lnTo>
                    <a:lnTo>
                      <a:pt x="52" y="62"/>
                    </a:lnTo>
                    <a:lnTo>
                      <a:pt x="51" y="60"/>
                    </a:lnTo>
                    <a:lnTo>
                      <a:pt x="37" y="39"/>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32" name="Freeform 67"/>
              <p:cNvSpPr>
                <a:spLocks/>
              </p:cNvSpPr>
              <p:nvPr/>
            </p:nvSpPr>
            <p:spPr bwMode="auto">
              <a:xfrm>
                <a:off x="5340" y="319"/>
                <a:ext cx="52" cy="63"/>
              </a:xfrm>
              <a:custGeom>
                <a:avLst/>
                <a:gdLst/>
                <a:ahLst/>
                <a:cxnLst>
                  <a:cxn ang="0">
                    <a:pos x="49" y="0"/>
                  </a:cxn>
                  <a:cxn ang="0">
                    <a:pos x="38" y="0"/>
                  </a:cxn>
                  <a:cxn ang="0">
                    <a:pos x="38" y="1"/>
                  </a:cxn>
                  <a:cxn ang="0">
                    <a:pos x="38" y="2"/>
                  </a:cxn>
                  <a:cxn ang="0">
                    <a:pos x="26" y="21"/>
                  </a:cxn>
                  <a:cxn ang="0">
                    <a:pos x="37" y="21"/>
                  </a:cxn>
                  <a:cxn ang="0">
                    <a:pos x="50" y="1"/>
                  </a:cxn>
                  <a:cxn ang="0">
                    <a:pos x="49" y="0"/>
                  </a:cxn>
                </a:cxnLst>
                <a:rect l="0" t="0" r="r" b="b"/>
                <a:pathLst>
                  <a:path w="52" h="63">
                    <a:moveTo>
                      <a:pt x="49" y="0"/>
                    </a:moveTo>
                    <a:lnTo>
                      <a:pt x="38" y="0"/>
                    </a:lnTo>
                    <a:lnTo>
                      <a:pt x="38" y="1"/>
                    </a:lnTo>
                    <a:lnTo>
                      <a:pt x="38" y="2"/>
                    </a:lnTo>
                    <a:lnTo>
                      <a:pt x="26" y="21"/>
                    </a:lnTo>
                    <a:lnTo>
                      <a:pt x="37" y="21"/>
                    </a:lnTo>
                    <a:lnTo>
                      <a:pt x="50" y="1"/>
                    </a:lnTo>
                    <a:lnTo>
                      <a:pt x="49"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123" name="Group 68"/>
            <p:cNvGrpSpPr>
              <a:grpSpLocks/>
            </p:cNvGrpSpPr>
            <p:nvPr/>
          </p:nvGrpSpPr>
          <p:grpSpPr bwMode="auto">
            <a:xfrm>
              <a:off x="5266" y="306"/>
              <a:ext cx="60" cy="76"/>
              <a:chOff x="5266" y="306"/>
              <a:chExt cx="60" cy="76"/>
            </a:xfrm>
          </p:grpSpPr>
          <p:sp>
            <p:nvSpPr>
              <p:cNvPr id="128" name="Freeform 69"/>
              <p:cNvSpPr>
                <a:spLocks/>
              </p:cNvSpPr>
              <p:nvPr/>
            </p:nvSpPr>
            <p:spPr bwMode="auto">
              <a:xfrm>
                <a:off x="5266" y="306"/>
                <a:ext cx="60" cy="76"/>
              </a:xfrm>
              <a:custGeom>
                <a:avLst/>
                <a:gdLst/>
                <a:ahLst/>
                <a:cxnLst>
                  <a:cxn ang="0">
                    <a:pos x="60" y="70"/>
                  </a:cxn>
                  <a:cxn ang="0">
                    <a:pos x="0" y="70"/>
                  </a:cxn>
                  <a:cxn ang="0">
                    <a:pos x="0" y="76"/>
                  </a:cxn>
                  <a:cxn ang="0">
                    <a:pos x="60" y="76"/>
                  </a:cxn>
                  <a:cxn ang="0">
                    <a:pos x="60" y="70"/>
                  </a:cxn>
                </a:cxnLst>
                <a:rect l="0" t="0" r="r" b="b"/>
                <a:pathLst>
                  <a:path w="60" h="76">
                    <a:moveTo>
                      <a:pt x="60" y="70"/>
                    </a:moveTo>
                    <a:lnTo>
                      <a:pt x="0" y="70"/>
                    </a:lnTo>
                    <a:lnTo>
                      <a:pt x="0" y="76"/>
                    </a:lnTo>
                    <a:lnTo>
                      <a:pt x="60" y="76"/>
                    </a:lnTo>
                    <a:lnTo>
                      <a:pt x="60" y="7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29" name="Freeform 70"/>
              <p:cNvSpPr>
                <a:spLocks/>
              </p:cNvSpPr>
              <p:nvPr/>
            </p:nvSpPr>
            <p:spPr bwMode="auto">
              <a:xfrm>
                <a:off x="5266" y="306"/>
                <a:ext cx="60" cy="76"/>
              </a:xfrm>
              <a:custGeom>
                <a:avLst/>
                <a:gdLst/>
                <a:ahLst/>
                <a:cxnLst>
                  <a:cxn ang="0">
                    <a:pos x="60" y="0"/>
                  </a:cxn>
                  <a:cxn ang="0">
                    <a:pos x="0" y="30"/>
                  </a:cxn>
                  <a:cxn ang="0">
                    <a:pos x="0" y="33"/>
                  </a:cxn>
                  <a:cxn ang="0">
                    <a:pos x="60" y="62"/>
                  </a:cxn>
                  <a:cxn ang="0">
                    <a:pos x="60" y="56"/>
                  </a:cxn>
                  <a:cxn ang="0">
                    <a:pos x="10" y="31"/>
                  </a:cxn>
                  <a:cxn ang="0">
                    <a:pos x="60" y="6"/>
                  </a:cxn>
                  <a:cxn ang="0">
                    <a:pos x="60" y="0"/>
                  </a:cxn>
                </a:cxnLst>
                <a:rect l="0" t="0" r="r" b="b"/>
                <a:pathLst>
                  <a:path w="60" h="76">
                    <a:moveTo>
                      <a:pt x="60" y="0"/>
                    </a:moveTo>
                    <a:lnTo>
                      <a:pt x="0" y="30"/>
                    </a:lnTo>
                    <a:lnTo>
                      <a:pt x="0" y="33"/>
                    </a:lnTo>
                    <a:lnTo>
                      <a:pt x="60" y="62"/>
                    </a:lnTo>
                    <a:lnTo>
                      <a:pt x="60" y="56"/>
                    </a:lnTo>
                    <a:lnTo>
                      <a:pt x="10" y="31"/>
                    </a:lnTo>
                    <a:lnTo>
                      <a:pt x="60" y="6"/>
                    </a:lnTo>
                    <a:lnTo>
                      <a:pt x="60"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124" name="Group 71"/>
            <p:cNvGrpSpPr>
              <a:grpSpLocks/>
            </p:cNvGrpSpPr>
            <p:nvPr/>
          </p:nvGrpSpPr>
          <p:grpSpPr bwMode="auto">
            <a:xfrm>
              <a:off x="5171" y="-6"/>
              <a:ext cx="213" cy="267"/>
              <a:chOff x="5171" y="-6"/>
              <a:chExt cx="213" cy="267"/>
            </a:xfrm>
          </p:grpSpPr>
          <p:sp>
            <p:nvSpPr>
              <p:cNvPr id="125" name="Freeform 72"/>
              <p:cNvSpPr>
                <a:spLocks/>
              </p:cNvSpPr>
              <p:nvPr/>
            </p:nvSpPr>
            <p:spPr bwMode="auto">
              <a:xfrm>
                <a:off x="5171" y="-6"/>
                <a:ext cx="213" cy="267"/>
              </a:xfrm>
              <a:custGeom>
                <a:avLst/>
                <a:gdLst/>
                <a:ahLst/>
                <a:cxnLst>
                  <a:cxn ang="0">
                    <a:pos x="198" y="0"/>
                  </a:cxn>
                  <a:cxn ang="0">
                    <a:pos x="0" y="0"/>
                  </a:cxn>
                  <a:cxn ang="0">
                    <a:pos x="0" y="6"/>
                  </a:cxn>
                  <a:cxn ang="0">
                    <a:pos x="103" y="133"/>
                  </a:cxn>
                  <a:cxn ang="0">
                    <a:pos x="0" y="262"/>
                  </a:cxn>
                  <a:cxn ang="0">
                    <a:pos x="0" y="267"/>
                  </a:cxn>
                  <a:cxn ang="0">
                    <a:pos x="203" y="267"/>
                  </a:cxn>
                  <a:cxn ang="0">
                    <a:pos x="207" y="240"/>
                  </a:cxn>
                  <a:cxn ang="0">
                    <a:pos x="32" y="240"/>
                  </a:cxn>
                  <a:cxn ang="0">
                    <a:pos x="130" y="120"/>
                  </a:cxn>
                  <a:cxn ang="0">
                    <a:pos x="42" y="13"/>
                  </a:cxn>
                  <a:cxn ang="0">
                    <a:pos x="199" y="13"/>
                  </a:cxn>
                  <a:cxn ang="0">
                    <a:pos x="198" y="0"/>
                  </a:cxn>
                </a:cxnLst>
                <a:rect l="0" t="0" r="r" b="b"/>
                <a:pathLst>
                  <a:path w="213" h="267">
                    <a:moveTo>
                      <a:pt x="198" y="0"/>
                    </a:moveTo>
                    <a:lnTo>
                      <a:pt x="0" y="0"/>
                    </a:lnTo>
                    <a:lnTo>
                      <a:pt x="0" y="6"/>
                    </a:lnTo>
                    <a:lnTo>
                      <a:pt x="103" y="133"/>
                    </a:lnTo>
                    <a:lnTo>
                      <a:pt x="0" y="262"/>
                    </a:lnTo>
                    <a:lnTo>
                      <a:pt x="0" y="267"/>
                    </a:lnTo>
                    <a:lnTo>
                      <a:pt x="203" y="267"/>
                    </a:lnTo>
                    <a:lnTo>
                      <a:pt x="207" y="240"/>
                    </a:lnTo>
                    <a:lnTo>
                      <a:pt x="32" y="240"/>
                    </a:lnTo>
                    <a:lnTo>
                      <a:pt x="130" y="120"/>
                    </a:lnTo>
                    <a:lnTo>
                      <a:pt x="42" y="13"/>
                    </a:lnTo>
                    <a:lnTo>
                      <a:pt x="199" y="13"/>
                    </a:lnTo>
                    <a:lnTo>
                      <a:pt x="198"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26" name="Freeform 73"/>
              <p:cNvSpPr>
                <a:spLocks/>
              </p:cNvSpPr>
              <p:nvPr/>
            </p:nvSpPr>
            <p:spPr bwMode="auto">
              <a:xfrm>
                <a:off x="5171" y="-6"/>
                <a:ext cx="213" cy="267"/>
              </a:xfrm>
              <a:custGeom>
                <a:avLst/>
                <a:gdLst/>
                <a:ahLst/>
                <a:cxnLst>
                  <a:cxn ang="0">
                    <a:pos x="207" y="202"/>
                  </a:cxn>
                  <a:cxn ang="0">
                    <a:pos x="166" y="240"/>
                  </a:cxn>
                  <a:cxn ang="0">
                    <a:pos x="207" y="240"/>
                  </a:cxn>
                  <a:cxn ang="0">
                    <a:pos x="213" y="203"/>
                  </a:cxn>
                  <a:cxn ang="0">
                    <a:pos x="207" y="202"/>
                  </a:cxn>
                </a:cxnLst>
                <a:rect l="0" t="0" r="r" b="b"/>
                <a:pathLst>
                  <a:path w="213" h="267">
                    <a:moveTo>
                      <a:pt x="207" y="202"/>
                    </a:moveTo>
                    <a:lnTo>
                      <a:pt x="166" y="240"/>
                    </a:lnTo>
                    <a:lnTo>
                      <a:pt x="207" y="240"/>
                    </a:lnTo>
                    <a:lnTo>
                      <a:pt x="213" y="203"/>
                    </a:lnTo>
                    <a:lnTo>
                      <a:pt x="207" y="20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127" name="Freeform 74"/>
              <p:cNvSpPr>
                <a:spLocks/>
              </p:cNvSpPr>
              <p:nvPr/>
            </p:nvSpPr>
            <p:spPr bwMode="auto">
              <a:xfrm>
                <a:off x="5171" y="-6"/>
                <a:ext cx="213" cy="267"/>
              </a:xfrm>
              <a:custGeom>
                <a:avLst/>
                <a:gdLst/>
                <a:ahLst/>
                <a:cxnLst>
                  <a:cxn ang="0">
                    <a:pos x="199" y="13"/>
                  </a:cxn>
                  <a:cxn ang="0">
                    <a:pos x="169" y="13"/>
                  </a:cxn>
                  <a:cxn ang="0">
                    <a:pos x="177" y="16"/>
                  </a:cxn>
                  <a:cxn ang="0">
                    <a:pos x="190" y="28"/>
                  </a:cxn>
                  <a:cxn ang="0">
                    <a:pos x="194" y="38"/>
                  </a:cxn>
                  <a:cxn ang="0">
                    <a:pos x="196" y="53"/>
                  </a:cxn>
                  <a:cxn ang="0">
                    <a:pos x="202" y="53"/>
                  </a:cxn>
                  <a:cxn ang="0">
                    <a:pos x="199" y="13"/>
                  </a:cxn>
                </a:cxnLst>
                <a:rect l="0" t="0" r="r" b="b"/>
                <a:pathLst>
                  <a:path w="213" h="267">
                    <a:moveTo>
                      <a:pt x="199" y="13"/>
                    </a:moveTo>
                    <a:lnTo>
                      <a:pt x="169" y="13"/>
                    </a:lnTo>
                    <a:lnTo>
                      <a:pt x="177" y="16"/>
                    </a:lnTo>
                    <a:lnTo>
                      <a:pt x="190" y="28"/>
                    </a:lnTo>
                    <a:lnTo>
                      <a:pt x="194" y="38"/>
                    </a:lnTo>
                    <a:lnTo>
                      <a:pt x="196" y="53"/>
                    </a:lnTo>
                    <a:lnTo>
                      <a:pt x="202" y="53"/>
                    </a:lnTo>
                    <a:lnTo>
                      <a:pt x="199" y="13"/>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sp>
        <p:nvSpPr>
          <p:cNvPr id="78"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17</a:t>
            </a:fld>
            <a:endParaRPr kumimoji="0" lang="en-US" dirty="0"/>
          </a:p>
        </p:txBody>
      </p:sp>
    </p:spTree>
    <p:custDataLst>
      <p:tags r:id="rId1"/>
    </p:custDataLst>
    <p:extLst>
      <p:ext uri="{BB962C8B-B14F-4D97-AF65-F5344CB8AC3E}">
        <p14:creationId xmlns:p14="http://schemas.microsoft.com/office/powerpoint/2010/main" val="341529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4" name="3 - Θέση περιεχομένου"/>
          <p:cNvSpPr>
            <a:spLocks noGrp="1"/>
          </p:cNvSpPr>
          <p:nvPr>
            <p:ph sz="quarter" idx="1"/>
          </p:nvPr>
        </p:nvSpPr>
        <p:spPr/>
        <p:txBody>
          <a:bodyPr/>
          <a:lstStyle/>
          <a:p>
            <a:r>
              <a:rPr lang="el-GR" dirty="0" smtClean="0">
                <a:solidFill>
                  <a:srgbClr val="FF3300"/>
                </a:solidFill>
              </a:rPr>
              <a:t>Απόλυτη αθροιστική κατανομή συχνοτήτων </a:t>
            </a:r>
            <a:r>
              <a:rPr lang="el-GR" dirty="0" smtClean="0"/>
              <a:t>για τους χρόνους παράδοσης στο παράδειγμα</a:t>
            </a:r>
            <a:r>
              <a:rPr lang="en-US" dirty="0" smtClean="0"/>
              <a:t> </a:t>
            </a:r>
            <a:r>
              <a:rPr lang="en-US" dirty="0" smtClean="0"/>
              <a:t>(</a:t>
            </a:r>
            <a:r>
              <a:rPr lang="el-GR" dirty="0"/>
              <a:t>1</a:t>
            </a:r>
            <a:r>
              <a:rPr lang="en-US" dirty="0" smtClean="0"/>
              <a:t>)</a:t>
            </a:r>
            <a:endParaRPr lang="el-GR" dirty="0"/>
          </a:p>
        </p:txBody>
      </p:sp>
      <p:pic>
        <p:nvPicPr>
          <p:cNvPr id="2050" name="Picture 2" descr="[DECORATIVE]"/>
          <p:cNvPicPr>
            <a:picLocks noChangeAspect="1" noChangeArrowheads="1"/>
          </p:cNvPicPr>
          <p:nvPr/>
        </p:nvPicPr>
        <p:blipFill>
          <a:blip r:embed="rId5" cstate="print"/>
          <a:srcRect/>
          <a:stretch>
            <a:fillRect/>
          </a:stretch>
        </p:blipFill>
        <p:spPr bwMode="auto">
          <a:xfrm>
            <a:off x="2123728" y="2780928"/>
            <a:ext cx="5437521" cy="3312368"/>
          </a:xfrm>
          <a:prstGeom prst="rect">
            <a:avLst/>
          </a:prstGeom>
          <a:noFill/>
        </p:spPr>
      </p:pic>
      <p:sp>
        <p:nvSpPr>
          <p:cNvPr id="6"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18</a:t>
            </a:fld>
            <a:endParaRPr kumimoji="0" lang="en-US" dirty="0"/>
          </a:p>
        </p:txBody>
      </p:sp>
    </p:spTree>
    <p:custDataLst>
      <p:tags r:id="rId1"/>
    </p:custDataLst>
    <p:extLst>
      <p:ext uri="{BB962C8B-B14F-4D97-AF65-F5344CB8AC3E}">
        <p14:creationId xmlns:p14="http://schemas.microsoft.com/office/powerpoint/2010/main" val="184343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4" name="3 - Θέση περιεχομένου"/>
          <p:cNvSpPr>
            <a:spLocks noGrp="1"/>
          </p:cNvSpPr>
          <p:nvPr>
            <p:ph sz="quarter" idx="1"/>
          </p:nvPr>
        </p:nvSpPr>
        <p:spPr/>
        <p:txBody>
          <a:bodyPr/>
          <a:lstStyle/>
          <a:p>
            <a:r>
              <a:rPr lang="el-GR" dirty="0" smtClean="0">
                <a:solidFill>
                  <a:srgbClr val="FF3300"/>
                </a:solidFill>
              </a:rPr>
              <a:t>Απόλυτη αθροιστική κατανομή συχνοτήτων </a:t>
            </a:r>
            <a:r>
              <a:rPr lang="el-GR" dirty="0" smtClean="0"/>
              <a:t>για την ταξινομημένη κατανομή της διάρκειας ζωής βαλβίδας στο παράδειγμα</a:t>
            </a:r>
            <a:r>
              <a:rPr lang="en-US" dirty="0" smtClean="0"/>
              <a:t> </a:t>
            </a:r>
            <a:r>
              <a:rPr lang="en-US" dirty="0" smtClean="0"/>
              <a:t>(</a:t>
            </a:r>
            <a:r>
              <a:rPr lang="el-GR" dirty="0"/>
              <a:t>2</a:t>
            </a:r>
            <a:r>
              <a:rPr lang="en-US" dirty="0" smtClean="0"/>
              <a:t>)</a:t>
            </a:r>
            <a:endParaRPr lang="el-GR" dirty="0" smtClean="0"/>
          </a:p>
          <a:p>
            <a:endParaRPr lang="el-GR" dirty="0"/>
          </a:p>
        </p:txBody>
      </p:sp>
      <p:pic>
        <p:nvPicPr>
          <p:cNvPr id="6" name="Picture 2" descr="[DECORATIVE]"/>
          <p:cNvPicPr>
            <a:picLocks noGrp="1" noChangeAspect="1" noChangeArrowheads="1"/>
          </p:cNvPicPr>
          <p:nvPr/>
        </p:nvPicPr>
        <p:blipFill>
          <a:blip r:embed="rId5" cstate="print"/>
          <a:srcRect/>
          <a:stretch>
            <a:fillRect/>
          </a:stretch>
        </p:blipFill>
        <p:spPr bwMode="auto">
          <a:xfrm>
            <a:off x="1331640" y="2996952"/>
            <a:ext cx="6151691" cy="3168352"/>
          </a:xfrm>
          <a:prstGeom prst="rect">
            <a:avLst/>
          </a:prstGeom>
          <a:noFill/>
        </p:spPr>
      </p:pic>
      <p:sp>
        <p:nvSpPr>
          <p:cNvPr id="3" name="2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19</a:t>
            </a:fld>
            <a:endParaRPr kumimoji="0" lang="en-US" dirty="0"/>
          </a:p>
        </p:txBody>
      </p:sp>
      <p:sp>
        <p:nvSpPr>
          <p:cNvPr id="7"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Tree>
    <p:custDataLst>
      <p:tags r:id="rId1"/>
    </p:custDataLst>
    <p:extLst>
      <p:ext uri="{BB962C8B-B14F-4D97-AF65-F5344CB8AC3E}">
        <p14:creationId xmlns:p14="http://schemas.microsoft.com/office/powerpoint/2010/main" val="185572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ΠΑΡΑΜΕΤΡΟΙ ΘΕΣΗΣ</a:t>
            </a:r>
            <a:endParaRPr lang="el-GR" dirty="0"/>
          </a:p>
        </p:txBody>
      </p:sp>
      <p:sp>
        <p:nvSpPr>
          <p:cNvPr id="4" name="3 - Θέση περιεχομένου"/>
          <p:cNvSpPr>
            <a:spLocks noGrp="1"/>
          </p:cNvSpPr>
          <p:nvPr>
            <p:ph sz="quarter" idx="1"/>
          </p:nvPr>
        </p:nvSpPr>
        <p:spPr/>
        <p:txBody>
          <a:bodyPr>
            <a:normAutofit/>
          </a:bodyPr>
          <a:lstStyle/>
          <a:p>
            <a:r>
              <a:rPr lang="el-GR" sz="2800" dirty="0" smtClean="0"/>
              <a:t>Μια αρκετά πιο συνοπτική παρουσίαση των αρχικών δεδομένων από την χρήση της κατανομής συχνοτήτων, μπορεί να δοθεί όταν η αρχική λίστα χαρακτηρίζεται από έναν και μοναδικό αριθμό, την </a:t>
            </a:r>
            <a:r>
              <a:rPr lang="el-GR" sz="2800" dirty="0" smtClean="0">
                <a:solidFill>
                  <a:srgbClr val="FF3300"/>
                </a:solidFill>
              </a:rPr>
              <a:t>παράμετρο θέσης. </a:t>
            </a:r>
          </a:p>
          <a:p>
            <a:r>
              <a:rPr lang="el-GR" sz="2800" dirty="0" smtClean="0"/>
              <a:t>Μια παράμετρος θέσης περιγράφει «όσο το δυνατόν καλύτερα» </a:t>
            </a:r>
            <a:r>
              <a:rPr lang="el-GR" sz="2800" dirty="0" smtClean="0">
                <a:solidFill>
                  <a:srgbClr val="FF3300"/>
                </a:solidFill>
              </a:rPr>
              <a:t>πού</a:t>
            </a:r>
            <a:r>
              <a:rPr lang="el-GR" sz="2800" b="1" dirty="0" smtClean="0"/>
              <a:t> </a:t>
            </a:r>
            <a:r>
              <a:rPr lang="el-GR" sz="2800" dirty="0" smtClean="0"/>
              <a:t>εντοπίζεται το συνολικό υλικό δεδομένων στον άξονα των χαρακτηριστικών. </a:t>
            </a:r>
            <a:endParaRPr lang="el-GR" sz="2800"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20</a:t>
            </a:fld>
            <a:endParaRPr kumimoji="0" lang="en-US" dirty="0"/>
          </a:p>
        </p:txBody>
      </p:sp>
    </p:spTree>
    <p:custDataLst>
      <p:tags r:id="rId1"/>
    </p:custDataLst>
    <p:extLst>
      <p:ext uri="{BB962C8B-B14F-4D97-AF65-F5344CB8AC3E}">
        <p14:creationId xmlns:p14="http://schemas.microsoft.com/office/powerpoint/2010/main" val="1946053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ΠΑΡΑΜΕΤΡΟΙ ΘΕΣΗΣ</a:t>
            </a:r>
            <a:endParaRPr lang="el-GR" dirty="0"/>
          </a:p>
        </p:txBody>
      </p:sp>
      <p:sp>
        <p:nvSpPr>
          <p:cNvPr id="4" name="3 - Θέση περιεχομένου"/>
          <p:cNvSpPr>
            <a:spLocks noGrp="1"/>
          </p:cNvSpPr>
          <p:nvPr>
            <p:ph sz="quarter" idx="1"/>
          </p:nvPr>
        </p:nvSpPr>
        <p:spPr/>
        <p:txBody>
          <a:bodyPr>
            <a:normAutofit fontScale="85000" lnSpcReduction="10000"/>
          </a:bodyPr>
          <a:lstStyle/>
          <a:p>
            <a:r>
              <a:rPr lang="el-GR" dirty="0" smtClean="0">
                <a:solidFill>
                  <a:srgbClr val="FF3300"/>
                </a:solidFill>
              </a:rPr>
              <a:t>Επικρατούσα τιμή (</a:t>
            </a:r>
            <a:r>
              <a:rPr lang="en-US" dirty="0" smtClean="0">
                <a:solidFill>
                  <a:srgbClr val="FF3300"/>
                </a:solidFill>
              </a:rPr>
              <a:t>x</a:t>
            </a:r>
            <a:r>
              <a:rPr lang="el-GR" baseline="-25000" dirty="0" smtClean="0">
                <a:solidFill>
                  <a:srgbClr val="FF3300"/>
                </a:solidFill>
              </a:rPr>
              <a:t>Μ</a:t>
            </a:r>
            <a:r>
              <a:rPr lang="en-US" baseline="-25000" dirty="0" err="1" smtClean="0">
                <a:solidFill>
                  <a:srgbClr val="FF3300"/>
                </a:solidFill>
              </a:rPr>
              <a:t>od</a:t>
            </a:r>
            <a:r>
              <a:rPr lang="el-GR" dirty="0" smtClean="0">
                <a:solidFill>
                  <a:srgbClr val="FF3300"/>
                </a:solidFill>
              </a:rPr>
              <a:t>)</a:t>
            </a:r>
            <a:r>
              <a:rPr lang="el-GR" dirty="0" smtClean="0"/>
              <a:t>: η τιμή που έχει τη μεγαλύτερη συχνότητα</a:t>
            </a:r>
          </a:p>
          <a:p>
            <a:r>
              <a:rPr lang="el-GR" dirty="0" smtClean="0">
                <a:solidFill>
                  <a:srgbClr val="FF3300"/>
                </a:solidFill>
              </a:rPr>
              <a:t>Μονοκόρυφες</a:t>
            </a:r>
            <a:r>
              <a:rPr lang="el-GR" dirty="0" smtClean="0"/>
              <a:t> κατανομές συχνοτήτων διαθέτουν ακριβώς μια επικρατούσα τιμή (π.χ. η κατανομή συχνοτήτων από του παραδείγματος της διαφάνειας 3 έχει επικρατούσα τιμή 5).</a:t>
            </a:r>
          </a:p>
          <a:p>
            <a:r>
              <a:rPr lang="el-GR" dirty="0" smtClean="0"/>
              <a:t>Η </a:t>
            </a:r>
            <a:r>
              <a:rPr lang="el-GR" dirty="0" smtClean="0">
                <a:solidFill>
                  <a:srgbClr val="FF3300"/>
                </a:solidFill>
              </a:rPr>
              <a:t>επικρατούσα τιμή </a:t>
            </a:r>
            <a:r>
              <a:rPr lang="el-GR" dirty="0" smtClean="0"/>
              <a:t>είναι η πιο σημαντική παράμετρος θέσης για χαρακτηριστικά </a:t>
            </a:r>
            <a:r>
              <a:rPr lang="el-GR" dirty="0" smtClean="0">
                <a:solidFill>
                  <a:srgbClr val="FF3300"/>
                </a:solidFill>
              </a:rPr>
              <a:t>ονομαστικής</a:t>
            </a:r>
            <a:r>
              <a:rPr lang="el-GR" dirty="0" smtClean="0"/>
              <a:t> κλίμακας. Η αναφορά μιας επικρατούσας τιμής έχει νόημα όταν είναι μοναδική, δηλαδή όταν η κατανομή συχνοτήτων είναι μονοκόρυφη. </a:t>
            </a:r>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21</a:t>
            </a:fld>
            <a:endParaRPr kumimoji="0" lang="en-US" dirty="0"/>
          </a:p>
        </p:txBody>
      </p:sp>
    </p:spTree>
    <p:custDataLst>
      <p:tags r:id="rId1"/>
    </p:custDataLst>
    <p:extLst>
      <p:ext uri="{BB962C8B-B14F-4D97-AF65-F5344CB8AC3E}">
        <p14:creationId xmlns:p14="http://schemas.microsoft.com/office/powerpoint/2010/main" val="4199000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ΠΑΡΑΜΕΤΡΟΙ ΘΕΣΗΣ</a:t>
            </a:r>
            <a:endParaRPr lang="el-GR" dirty="0"/>
          </a:p>
        </p:txBody>
      </p:sp>
      <p:sp>
        <p:nvSpPr>
          <p:cNvPr id="4" name="3 - Θέση περιεχομένου"/>
          <p:cNvSpPr>
            <a:spLocks noGrp="1"/>
          </p:cNvSpPr>
          <p:nvPr>
            <p:ph sz="quarter" idx="1"/>
          </p:nvPr>
        </p:nvSpPr>
        <p:spPr/>
        <p:txBody>
          <a:bodyPr>
            <a:normAutofit lnSpcReduction="10000"/>
          </a:bodyPr>
          <a:lstStyle/>
          <a:p>
            <a:r>
              <a:rPr lang="el-GR" dirty="0" smtClean="0">
                <a:solidFill>
                  <a:srgbClr val="FF3300"/>
                </a:solidFill>
              </a:rPr>
              <a:t>Διάμεσος ή κεντρική τιμή (</a:t>
            </a:r>
            <a:r>
              <a:rPr lang="en-US" dirty="0" smtClean="0">
                <a:solidFill>
                  <a:srgbClr val="FF3300"/>
                </a:solidFill>
              </a:rPr>
              <a:t>x</a:t>
            </a:r>
            <a:r>
              <a:rPr lang="en-US" baseline="-25000" dirty="0" smtClean="0">
                <a:solidFill>
                  <a:srgbClr val="FF3300"/>
                </a:solidFill>
              </a:rPr>
              <a:t>Med</a:t>
            </a:r>
            <a:r>
              <a:rPr lang="el-GR" dirty="0" smtClean="0">
                <a:solidFill>
                  <a:srgbClr val="FF3300"/>
                </a:solidFill>
              </a:rPr>
              <a:t>):</a:t>
            </a:r>
            <a:r>
              <a:rPr lang="en-US" dirty="0" smtClean="0">
                <a:solidFill>
                  <a:srgbClr val="FF3300"/>
                </a:solidFill>
              </a:rPr>
              <a:t>  </a:t>
            </a:r>
            <a:r>
              <a:rPr lang="el-GR" dirty="0" smtClean="0"/>
              <a:t>η τιμή που είναι μεγαλύτερη ή ίση από τουλάχιστον το 50% όλων των τιμών χαρακτηριστικού και μικρότερη ή ίση από τουλάχιστον το 50% όλων των τιμών χαρακτηριστικού. </a:t>
            </a:r>
          </a:p>
          <a:p>
            <a:r>
              <a:rPr lang="el-GR" dirty="0" smtClean="0"/>
              <a:t>Όταν οι τιμές χαρακτηριστικού διατάσσονται με βάση </a:t>
            </a:r>
            <a:r>
              <a:rPr lang="el-GR" dirty="0" smtClean="0">
                <a:solidFill>
                  <a:srgbClr val="FF3300"/>
                </a:solidFill>
              </a:rPr>
              <a:t>το μέγεθός τους</a:t>
            </a:r>
            <a:r>
              <a:rPr lang="el-GR" dirty="0" smtClean="0"/>
              <a:t>, δηλαδή ισχύει </a:t>
            </a:r>
            <a:r>
              <a:rPr lang="en-US" dirty="0" smtClean="0"/>
              <a:t>x</a:t>
            </a:r>
            <a:r>
              <a:rPr lang="el-GR" baseline="-25000" dirty="0" smtClean="0"/>
              <a:t>1&lt;</a:t>
            </a:r>
            <a:r>
              <a:rPr lang="en-US" dirty="0" smtClean="0"/>
              <a:t>x</a:t>
            </a:r>
            <a:r>
              <a:rPr lang="el-GR" baseline="-25000" dirty="0" smtClean="0"/>
              <a:t>2</a:t>
            </a:r>
            <a:r>
              <a:rPr lang="el-GR" dirty="0" smtClean="0"/>
              <a:t> </a:t>
            </a:r>
            <a:r>
              <a:rPr lang="el-GR" baseline="-25000" dirty="0" smtClean="0"/>
              <a:t>&lt;</a:t>
            </a:r>
            <a:r>
              <a:rPr lang="el-GR" dirty="0" smtClean="0"/>
              <a:t>…</a:t>
            </a:r>
            <a:r>
              <a:rPr lang="el-GR" baseline="-25000" dirty="0" smtClean="0"/>
              <a:t>&lt;</a:t>
            </a:r>
            <a:r>
              <a:rPr lang="en-US" dirty="0" smtClean="0"/>
              <a:t> x</a:t>
            </a:r>
            <a:r>
              <a:rPr lang="en-US" baseline="-25000" dirty="0" smtClean="0"/>
              <a:t>n</a:t>
            </a:r>
            <a:r>
              <a:rPr lang="el-GR" dirty="0" smtClean="0"/>
              <a:t>, τότε η διάμεσος βρίσκεται </a:t>
            </a:r>
            <a:r>
              <a:rPr lang="el-GR" dirty="0" smtClean="0">
                <a:solidFill>
                  <a:srgbClr val="FF3300"/>
                </a:solidFill>
              </a:rPr>
              <a:t>«στη μέση» </a:t>
            </a:r>
            <a:r>
              <a:rPr lang="el-GR" dirty="0" smtClean="0"/>
              <a:t>αυτών των αριθμών.</a:t>
            </a:r>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22</a:t>
            </a:fld>
            <a:endParaRPr kumimoji="0" lang="en-US" dirty="0"/>
          </a:p>
        </p:txBody>
      </p:sp>
    </p:spTree>
    <p:custDataLst>
      <p:tags r:id="rId1"/>
    </p:custDataLst>
    <p:extLst>
      <p:ext uri="{BB962C8B-B14F-4D97-AF65-F5344CB8AC3E}">
        <p14:creationId xmlns:p14="http://schemas.microsoft.com/office/powerpoint/2010/main" val="52545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ΠΑΡΑΜΕΤΡΟΙ ΘΕΣΗΣ</a:t>
            </a:r>
            <a:endParaRPr lang="el-GR" dirty="0"/>
          </a:p>
        </p:txBody>
      </p:sp>
      <p:sp>
        <p:nvSpPr>
          <p:cNvPr id="4" name="3 - Θέση περιεχομένου"/>
          <p:cNvSpPr>
            <a:spLocks noGrp="1"/>
          </p:cNvSpPr>
          <p:nvPr>
            <p:ph sz="quarter" idx="1"/>
          </p:nvPr>
        </p:nvSpPr>
        <p:spPr/>
        <p:txBody>
          <a:bodyPr>
            <a:normAutofit fontScale="92500" lnSpcReduction="10000"/>
          </a:bodyPr>
          <a:lstStyle/>
          <a:p>
            <a:r>
              <a:rPr lang="el-GR" dirty="0" smtClean="0"/>
              <a:t>Στην περίπτωση </a:t>
            </a:r>
            <a:r>
              <a:rPr lang="el-GR" dirty="0" smtClean="0">
                <a:solidFill>
                  <a:srgbClr val="FF3300"/>
                </a:solidFill>
              </a:rPr>
              <a:t>περιττού</a:t>
            </a:r>
            <a:r>
              <a:rPr lang="el-GR" dirty="0" smtClean="0"/>
              <a:t> αριθμού παρατηρήσεων </a:t>
            </a:r>
            <a:r>
              <a:rPr lang="en-US" dirty="0" smtClean="0"/>
              <a:t>n</a:t>
            </a:r>
            <a:r>
              <a:rPr lang="el-GR" dirty="0" smtClean="0"/>
              <a:t> η διάμεσος είναι:</a:t>
            </a:r>
          </a:p>
          <a:p>
            <a:pPr>
              <a:buNone/>
            </a:pPr>
            <a:r>
              <a:rPr lang="el-GR" dirty="0" smtClean="0"/>
              <a:t>				</a:t>
            </a:r>
            <a:r>
              <a:rPr lang="en-US" dirty="0" smtClean="0"/>
              <a:t>x</a:t>
            </a:r>
            <a:r>
              <a:rPr lang="en-US" baseline="-25000" dirty="0" smtClean="0"/>
              <a:t>Med</a:t>
            </a:r>
            <a:r>
              <a:rPr lang="en-US" dirty="0" smtClean="0"/>
              <a:t> = x</a:t>
            </a:r>
            <a:r>
              <a:rPr lang="el-GR" baseline="-25000" dirty="0" smtClean="0"/>
              <a:t>(</a:t>
            </a:r>
            <a:r>
              <a:rPr lang="en-US" baseline="-25000" dirty="0" smtClean="0"/>
              <a:t>n+1</a:t>
            </a:r>
            <a:r>
              <a:rPr lang="el-GR" baseline="-25000" dirty="0" smtClean="0"/>
              <a:t>)</a:t>
            </a:r>
            <a:r>
              <a:rPr lang="en-US" baseline="-25000" dirty="0" smtClean="0"/>
              <a:t>/2</a:t>
            </a:r>
            <a:endParaRPr lang="el-GR" baseline="-25000" dirty="0" smtClean="0"/>
          </a:p>
          <a:p>
            <a:r>
              <a:rPr lang="el-GR" dirty="0" smtClean="0"/>
              <a:t>Στην περίπτωση </a:t>
            </a:r>
            <a:r>
              <a:rPr lang="el-GR" dirty="0" smtClean="0">
                <a:solidFill>
                  <a:srgbClr val="FF3300"/>
                </a:solidFill>
              </a:rPr>
              <a:t>άρτιου</a:t>
            </a:r>
            <a:r>
              <a:rPr lang="el-GR" dirty="0" smtClean="0"/>
              <a:t> πλήθους παρατηρήσεων </a:t>
            </a:r>
            <a:r>
              <a:rPr lang="en-US" dirty="0" smtClean="0"/>
              <a:t>n </a:t>
            </a:r>
            <a:r>
              <a:rPr lang="el-GR" dirty="0" smtClean="0"/>
              <a:t>κάθε τιμή στο διάστημα</a:t>
            </a:r>
            <a:r>
              <a:rPr lang="en-US" dirty="0" smtClean="0"/>
              <a:t> </a:t>
            </a:r>
            <a:r>
              <a:rPr lang="el-GR" dirty="0" smtClean="0"/>
              <a:t>[ </a:t>
            </a:r>
            <a:r>
              <a:rPr lang="en-US" dirty="0" smtClean="0"/>
              <a:t>x</a:t>
            </a:r>
            <a:r>
              <a:rPr lang="en-US" baseline="-25000" dirty="0" smtClean="0"/>
              <a:t>n/2</a:t>
            </a:r>
            <a:r>
              <a:rPr lang="en-US" dirty="0" smtClean="0"/>
              <a:t>, x</a:t>
            </a:r>
            <a:r>
              <a:rPr lang="en-US" baseline="-25000" dirty="0" smtClean="0"/>
              <a:t>(n/2)+1</a:t>
            </a:r>
            <a:r>
              <a:rPr lang="el-GR" dirty="0" smtClean="0"/>
              <a:t>] ικανοποιεί την συνθήκη</a:t>
            </a:r>
            <a:r>
              <a:rPr lang="en-US" dirty="0" smtClean="0"/>
              <a:t> </a:t>
            </a:r>
            <a:r>
              <a:rPr lang="el-GR" dirty="0" smtClean="0"/>
              <a:t>της διαμέσου. Τότε η διάμεσος καθορίζεται ως μέσο διαστήματος, δηλαδή ως:</a:t>
            </a:r>
          </a:p>
          <a:p>
            <a:pPr lvl="8"/>
            <a:endParaRPr lang="en-US" dirty="0" smtClean="0"/>
          </a:p>
          <a:p>
            <a:pPr lvl="8">
              <a:buNone/>
            </a:pPr>
            <a:r>
              <a:rPr lang="en-US" sz="2600" dirty="0" smtClean="0"/>
              <a:t> x</a:t>
            </a:r>
            <a:r>
              <a:rPr lang="en-US" sz="2600" baseline="-25000" dirty="0" smtClean="0"/>
              <a:t>Med</a:t>
            </a:r>
            <a:r>
              <a:rPr lang="en-US" sz="2600" dirty="0" smtClean="0"/>
              <a:t> = ½ (</a:t>
            </a:r>
            <a:r>
              <a:rPr lang="en-US" sz="2800" dirty="0" smtClean="0"/>
              <a:t>x</a:t>
            </a:r>
            <a:r>
              <a:rPr lang="en-US" sz="2800" baseline="-25000" dirty="0" smtClean="0"/>
              <a:t>n/2</a:t>
            </a:r>
            <a:r>
              <a:rPr lang="en-US" sz="2800" dirty="0" smtClean="0"/>
              <a:t> + x</a:t>
            </a:r>
            <a:r>
              <a:rPr lang="en-US" sz="2800" baseline="-25000" dirty="0" smtClean="0"/>
              <a:t>(n/2)+1</a:t>
            </a:r>
            <a:r>
              <a:rPr lang="en-US" sz="2600" dirty="0" smtClean="0"/>
              <a:t>)</a:t>
            </a:r>
            <a:endParaRPr lang="el-GR" sz="2600"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23</a:t>
            </a:fld>
            <a:endParaRPr kumimoji="0" lang="en-US" dirty="0"/>
          </a:p>
        </p:txBody>
      </p:sp>
    </p:spTree>
    <p:custDataLst>
      <p:tags r:id="rId1"/>
    </p:custDataLst>
    <p:extLst>
      <p:ext uri="{BB962C8B-B14F-4D97-AF65-F5344CB8AC3E}">
        <p14:creationId xmlns:p14="http://schemas.microsoft.com/office/powerpoint/2010/main" val="408345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ΠΑΡΑΜΕΤΡΟΙ ΘΕΣΗΣ</a:t>
            </a:r>
            <a:endParaRPr lang="el-GR" dirty="0"/>
          </a:p>
        </p:txBody>
      </p:sp>
      <p:sp>
        <p:nvSpPr>
          <p:cNvPr id="4" name="3 - Θέση περιεχομένου"/>
          <p:cNvSpPr>
            <a:spLocks noGrp="1"/>
          </p:cNvSpPr>
          <p:nvPr>
            <p:ph sz="quarter" idx="1"/>
          </p:nvPr>
        </p:nvSpPr>
        <p:spPr/>
        <p:txBody>
          <a:bodyPr>
            <a:normAutofit/>
          </a:bodyPr>
          <a:lstStyle/>
          <a:p>
            <a:r>
              <a:rPr lang="el-GR" sz="3200" dirty="0" smtClean="0"/>
              <a:t>Για τα δεδομένα του παραδείγματος της διαφάνειας 3 η διάμεσος είναι ίση με 5. Επομένως,  σε αυτό το παράδειγμα συμφωνεί με την επικρατούσα τιμή, γεγονός που δεν ισχύει γενικά. </a:t>
            </a:r>
          </a:p>
          <a:p>
            <a:r>
              <a:rPr lang="el-GR" sz="3200" dirty="0" smtClean="0"/>
              <a:t>Η </a:t>
            </a:r>
            <a:r>
              <a:rPr lang="el-GR" sz="3200" dirty="0" smtClean="0">
                <a:solidFill>
                  <a:srgbClr val="FF3300"/>
                </a:solidFill>
              </a:rPr>
              <a:t>διάμεσος</a:t>
            </a:r>
            <a:r>
              <a:rPr lang="el-GR" sz="3200" dirty="0" smtClean="0"/>
              <a:t> είναι η πιο σημαντική παράμετρος θέσης για τα </a:t>
            </a:r>
            <a:r>
              <a:rPr lang="el-GR" sz="3200" dirty="0" smtClean="0">
                <a:solidFill>
                  <a:srgbClr val="FF3300"/>
                </a:solidFill>
              </a:rPr>
              <a:t>ιεραρχικά</a:t>
            </a:r>
            <a:r>
              <a:rPr lang="el-GR" sz="3200" dirty="0" smtClean="0"/>
              <a:t> κλιμακούμενα χαρακτηριστικά.</a:t>
            </a:r>
            <a:endParaRPr lang="el-GR" sz="3200"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24</a:t>
            </a:fld>
            <a:endParaRPr kumimoji="0" lang="en-US" dirty="0"/>
          </a:p>
        </p:txBody>
      </p:sp>
    </p:spTree>
    <p:custDataLst>
      <p:tags r:id="rId1"/>
    </p:custDataLst>
    <p:extLst>
      <p:ext uri="{BB962C8B-B14F-4D97-AF65-F5344CB8AC3E}">
        <p14:creationId xmlns:p14="http://schemas.microsoft.com/office/powerpoint/2010/main" val="339722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ΠΑΡΑΜΕΤΡΟΙ ΘΕΣΗΣ</a:t>
            </a:r>
            <a:endParaRPr lang="el-GR" dirty="0"/>
          </a:p>
        </p:txBody>
      </p:sp>
      <p:sp>
        <p:nvSpPr>
          <p:cNvPr id="4" name="3 - Θέση περιεχομένου"/>
          <p:cNvSpPr>
            <a:spLocks noGrp="1"/>
          </p:cNvSpPr>
          <p:nvPr>
            <p:ph sz="quarter" idx="1"/>
          </p:nvPr>
        </p:nvSpPr>
        <p:spPr/>
        <p:txBody>
          <a:bodyPr>
            <a:normAutofit/>
          </a:bodyPr>
          <a:lstStyle/>
          <a:p>
            <a:r>
              <a:rPr lang="el-GR" dirty="0" smtClean="0"/>
              <a:t>Η πιο γνωστή παράμετρος θέσης –η οποία στην καθημερινότητα ονομάζεται κυρίως </a:t>
            </a:r>
            <a:r>
              <a:rPr lang="el-GR" dirty="0" smtClean="0">
                <a:solidFill>
                  <a:srgbClr val="FF3300"/>
                </a:solidFill>
              </a:rPr>
              <a:t>μέση τιμή </a:t>
            </a:r>
            <a:r>
              <a:rPr lang="el-GR" b="1" dirty="0" smtClean="0"/>
              <a:t>– </a:t>
            </a:r>
            <a:r>
              <a:rPr lang="el-GR" dirty="0" smtClean="0"/>
              <a:t>είναι ο </a:t>
            </a:r>
            <a:r>
              <a:rPr lang="el-GR" dirty="0" smtClean="0">
                <a:solidFill>
                  <a:srgbClr val="FF3300"/>
                </a:solidFill>
              </a:rPr>
              <a:t>αριθμητικός μέσος      </a:t>
            </a:r>
            <a:r>
              <a:rPr lang="el-GR" dirty="0" smtClean="0"/>
              <a:t>, ο οποίος υπολογίζεται με χρήση της αρχικής λίστας ή της κατανομής συχνότητας ως εξής:</a:t>
            </a:r>
          </a:p>
          <a:p>
            <a:pPr>
              <a:buNone/>
            </a:pPr>
            <a:endParaRPr lang="el-GR" dirty="0"/>
          </a:p>
        </p:txBody>
      </p:sp>
      <p:pic>
        <p:nvPicPr>
          <p:cNvPr id="5134" name="Picture 14" descr="Ο αριθμητικός μέσος είναι ίσος με 1 προς νι επι το άθροισμα του χι του άϊ από άϊ ίσον με 1 έως ν."/>
          <p:cNvPicPr>
            <a:picLocks noChangeAspect="1" noChangeArrowheads="1"/>
          </p:cNvPicPr>
          <p:nvPr/>
        </p:nvPicPr>
        <p:blipFill>
          <a:blip r:embed="rId5" cstate="print"/>
          <a:srcRect/>
          <a:stretch>
            <a:fillRect/>
          </a:stretch>
        </p:blipFill>
        <p:spPr bwMode="auto">
          <a:xfrm>
            <a:off x="2699792" y="3933056"/>
            <a:ext cx="4562777" cy="1296144"/>
          </a:xfrm>
          <a:prstGeom prst="rect">
            <a:avLst/>
          </a:prstGeom>
          <a:noFill/>
          <a:ln w="9525">
            <a:noFill/>
            <a:miter lim="800000"/>
            <a:headEnd/>
            <a:tailEnd/>
          </a:ln>
        </p:spPr>
      </p:pic>
      <p:sp>
        <p:nvSpPr>
          <p:cNvPr id="1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25</a:t>
            </a:fld>
            <a:endParaRPr kumimoji="0" lang="en-US" dirty="0"/>
          </a:p>
        </p:txBody>
      </p:sp>
    </p:spTree>
    <p:custDataLst>
      <p:tags r:id="rId1"/>
    </p:custDataLst>
    <p:extLst>
      <p:ext uri="{BB962C8B-B14F-4D97-AF65-F5344CB8AC3E}">
        <p14:creationId xmlns:p14="http://schemas.microsoft.com/office/powerpoint/2010/main" val="219001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ΠΑΡΑΜΕΤΡΟΙ ΘΕΣΗΣ</a:t>
            </a:r>
            <a:endParaRPr lang="el-GR" dirty="0"/>
          </a:p>
        </p:txBody>
      </p:sp>
      <p:sp>
        <p:nvSpPr>
          <p:cNvPr id="4" name="3 - Θέση περιεχομένου"/>
          <p:cNvSpPr>
            <a:spLocks noGrp="1"/>
          </p:cNvSpPr>
          <p:nvPr>
            <p:ph sz="quarter" idx="1"/>
          </p:nvPr>
        </p:nvSpPr>
        <p:spPr/>
        <p:txBody>
          <a:bodyPr>
            <a:normAutofit fontScale="92500" lnSpcReduction="20000"/>
          </a:bodyPr>
          <a:lstStyle/>
          <a:p>
            <a:r>
              <a:rPr lang="el-GR" dirty="0" smtClean="0"/>
              <a:t>Ο </a:t>
            </a:r>
            <a:r>
              <a:rPr lang="el-GR" dirty="0" smtClean="0">
                <a:solidFill>
                  <a:srgbClr val="FF3300"/>
                </a:solidFill>
              </a:rPr>
              <a:t>αριθμητικός μέσος </a:t>
            </a:r>
            <a:r>
              <a:rPr lang="el-GR" dirty="0" smtClean="0"/>
              <a:t>αναφέρεται σε </a:t>
            </a:r>
            <a:r>
              <a:rPr lang="el-GR" dirty="0" smtClean="0">
                <a:solidFill>
                  <a:srgbClr val="FF3300"/>
                </a:solidFill>
              </a:rPr>
              <a:t>αριθμητικά κλιμακούμενα </a:t>
            </a:r>
            <a:r>
              <a:rPr lang="el-GR" dirty="0" smtClean="0"/>
              <a:t>χαρακτηριστικά.</a:t>
            </a:r>
          </a:p>
          <a:p>
            <a:r>
              <a:rPr lang="el-GR" dirty="0" smtClean="0"/>
              <a:t>Διαθέτει τη μορφή ενός </a:t>
            </a:r>
            <a:r>
              <a:rPr lang="el-GR" dirty="0" smtClean="0">
                <a:solidFill>
                  <a:srgbClr val="FF3300"/>
                </a:solidFill>
              </a:rPr>
              <a:t>ειδικά σταθμισμένου μέσου</a:t>
            </a:r>
            <a:r>
              <a:rPr lang="el-GR" dirty="0" smtClean="0"/>
              <a:t> των τιμών χαρακτηριστικού. Σε κάθε τιμή χαρακτηριστικού αποδίδεται το </a:t>
            </a:r>
            <a:r>
              <a:rPr lang="el-GR" dirty="0" smtClean="0">
                <a:solidFill>
                  <a:srgbClr val="FF3300"/>
                </a:solidFill>
              </a:rPr>
              <a:t>βάρος </a:t>
            </a:r>
            <a:r>
              <a:rPr lang="el-GR" dirty="0" smtClean="0"/>
              <a:t>1/</a:t>
            </a:r>
            <a:r>
              <a:rPr lang="en-US" dirty="0" smtClean="0"/>
              <a:t>n </a:t>
            </a:r>
            <a:r>
              <a:rPr lang="el-GR" dirty="0" smtClean="0"/>
              <a:t>ή στην τιμή χαρακτηριστικού α</a:t>
            </a:r>
            <a:r>
              <a:rPr lang="en-US" baseline="-25000" dirty="0" smtClean="0"/>
              <a:t>j </a:t>
            </a:r>
            <a:r>
              <a:rPr lang="el-GR" dirty="0" smtClean="0"/>
              <a:t>δίδεται το βάρος </a:t>
            </a:r>
            <a:r>
              <a:rPr lang="en-US" dirty="0" smtClean="0"/>
              <a:t>f</a:t>
            </a:r>
            <a:r>
              <a:rPr lang="el-GR" dirty="0" smtClean="0"/>
              <a:t>(α</a:t>
            </a:r>
            <a:r>
              <a:rPr lang="en-US" dirty="0" smtClean="0"/>
              <a:t>j</a:t>
            </a:r>
            <a:r>
              <a:rPr lang="el-GR" dirty="0" smtClean="0"/>
              <a:t>).</a:t>
            </a:r>
          </a:p>
          <a:p>
            <a:r>
              <a:rPr lang="el-GR" dirty="0" smtClean="0"/>
              <a:t>Γενικά μπορούμε για κάθε σειρά από μη αρνητικές σταθμίσεις </a:t>
            </a:r>
            <a:r>
              <a:rPr lang="en-US" dirty="0" smtClean="0"/>
              <a:t>g</a:t>
            </a:r>
            <a:r>
              <a:rPr lang="el-GR" baseline="-25000" dirty="0" smtClean="0"/>
              <a:t>1</a:t>
            </a:r>
            <a:r>
              <a:rPr lang="el-GR" dirty="0" smtClean="0"/>
              <a:t>,….,</a:t>
            </a:r>
            <a:r>
              <a:rPr lang="en-US" dirty="0" err="1" smtClean="0"/>
              <a:t>g</a:t>
            </a:r>
            <a:r>
              <a:rPr lang="en-US" baseline="-25000" dirty="0" err="1" smtClean="0"/>
              <a:t>n</a:t>
            </a:r>
            <a:r>
              <a:rPr lang="en-US" dirty="0" smtClean="0"/>
              <a:t> </a:t>
            </a:r>
            <a:r>
              <a:rPr lang="el-GR" dirty="0" smtClean="0"/>
              <a:t>με </a:t>
            </a:r>
            <a:r>
              <a:rPr lang="en-US" dirty="0" smtClean="0"/>
              <a:t>g</a:t>
            </a:r>
            <a:r>
              <a:rPr lang="el-GR" baseline="-25000" dirty="0" smtClean="0"/>
              <a:t>1</a:t>
            </a:r>
            <a:r>
              <a:rPr lang="el-GR" dirty="0" smtClean="0"/>
              <a:t> + … + </a:t>
            </a:r>
            <a:r>
              <a:rPr lang="en-US" dirty="0" err="1" smtClean="0"/>
              <a:t>g</a:t>
            </a:r>
            <a:r>
              <a:rPr lang="en-US" baseline="-25000" dirty="0" err="1" smtClean="0"/>
              <a:t>n</a:t>
            </a:r>
            <a:r>
              <a:rPr lang="el-GR" dirty="0" smtClean="0"/>
              <a:t> = 1</a:t>
            </a:r>
            <a:r>
              <a:rPr lang="en-US" dirty="0" smtClean="0"/>
              <a:t> </a:t>
            </a:r>
            <a:r>
              <a:rPr lang="el-GR" dirty="0" smtClean="0"/>
              <a:t>να ορίσουμε έναν </a:t>
            </a:r>
            <a:r>
              <a:rPr lang="el-GR" dirty="0" smtClean="0">
                <a:solidFill>
                  <a:srgbClr val="FF3300"/>
                </a:solidFill>
              </a:rPr>
              <a:t>σταθμισμένο αριθμητικό μέσο </a:t>
            </a:r>
            <a:r>
              <a:rPr lang="el-GR" dirty="0" smtClean="0"/>
              <a:t>των αριθμών </a:t>
            </a:r>
            <a:r>
              <a:rPr lang="en-US" dirty="0" smtClean="0"/>
              <a:t>y</a:t>
            </a:r>
            <a:r>
              <a:rPr lang="el-GR" baseline="-25000" dirty="0" smtClean="0"/>
              <a:t>1</a:t>
            </a:r>
            <a:r>
              <a:rPr lang="el-GR" dirty="0" smtClean="0"/>
              <a:t>, …,</a:t>
            </a:r>
            <a:r>
              <a:rPr lang="en-US" dirty="0" err="1" smtClean="0"/>
              <a:t>y</a:t>
            </a:r>
            <a:r>
              <a:rPr lang="en-US" baseline="-25000" dirty="0" err="1" smtClean="0"/>
              <a:t>n</a:t>
            </a:r>
            <a:r>
              <a:rPr lang="en-US" dirty="0" smtClean="0"/>
              <a:t> </a:t>
            </a:r>
            <a:r>
              <a:rPr lang="el-GR" dirty="0" smtClean="0"/>
              <a:t>σύμφωνα με </a:t>
            </a:r>
            <a:r>
              <a:rPr lang="en-US" dirty="0" smtClean="0"/>
              <a:t>g</a:t>
            </a:r>
            <a:r>
              <a:rPr lang="el-GR" baseline="-25000" dirty="0" smtClean="0"/>
              <a:t>1</a:t>
            </a:r>
            <a:r>
              <a:rPr lang="en-US" dirty="0" smtClean="0"/>
              <a:t>y</a:t>
            </a:r>
            <a:r>
              <a:rPr lang="el-GR" baseline="-25000" dirty="0" smtClean="0"/>
              <a:t>1</a:t>
            </a:r>
            <a:r>
              <a:rPr lang="el-GR" dirty="0" smtClean="0"/>
              <a:t> + </a:t>
            </a:r>
            <a:r>
              <a:rPr lang="en-US" dirty="0" smtClean="0"/>
              <a:t>g</a:t>
            </a:r>
            <a:r>
              <a:rPr lang="el-GR" baseline="-25000" dirty="0" smtClean="0"/>
              <a:t>2</a:t>
            </a:r>
            <a:r>
              <a:rPr lang="en-US" dirty="0" smtClean="0"/>
              <a:t>y</a:t>
            </a:r>
            <a:r>
              <a:rPr lang="el-GR" baseline="-25000" dirty="0" smtClean="0"/>
              <a:t>2</a:t>
            </a:r>
            <a:r>
              <a:rPr lang="el-GR" dirty="0" smtClean="0"/>
              <a:t> + ….+</a:t>
            </a:r>
            <a:r>
              <a:rPr lang="en-US" dirty="0" err="1" smtClean="0"/>
              <a:t>g</a:t>
            </a:r>
            <a:r>
              <a:rPr lang="en-US" baseline="-25000" dirty="0" err="1" smtClean="0"/>
              <a:t>n</a:t>
            </a:r>
            <a:r>
              <a:rPr lang="en-US" dirty="0" err="1" smtClean="0"/>
              <a:t>y</a:t>
            </a:r>
            <a:r>
              <a:rPr lang="en-US" baseline="-25000" dirty="0" err="1" smtClean="0"/>
              <a:t>n</a:t>
            </a:r>
            <a:r>
              <a:rPr lang="el-GR" dirty="0" smtClean="0"/>
              <a:t>.</a:t>
            </a:r>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26</a:t>
            </a:fld>
            <a:endParaRPr kumimoji="0" lang="en-US" dirty="0"/>
          </a:p>
        </p:txBody>
      </p:sp>
    </p:spTree>
    <p:custDataLst>
      <p:tags r:id="rId1"/>
    </p:custDataLst>
    <p:extLst>
      <p:ext uri="{BB962C8B-B14F-4D97-AF65-F5344CB8AC3E}">
        <p14:creationId xmlns:p14="http://schemas.microsoft.com/office/powerpoint/2010/main" val="17649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ΠΑΡΑΜΕΤΡΟΙ ΘΕΣΗΣ</a:t>
            </a:r>
          </a:p>
        </p:txBody>
      </p:sp>
      <p:sp>
        <p:nvSpPr>
          <p:cNvPr id="6" name="Θέση περιεχομένου 5"/>
          <p:cNvSpPr>
            <a:spLocks noGrp="1"/>
          </p:cNvSpPr>
          <p:nvPr>
            <p:ph sz="quarter" idx="1"/>
          </p:nvPr>
        </p:nvSpPr>
        <p:spPr/>
        <p:txBody>
          <a:bodyPr/>
          <a:lstStyle/>
          <a:p>
            <a:r>
              <a:rPr lang="el-GR" dirty="0" smtClean="0"/>
              <a:t>Συνοπτική σύσταση χρήσης παραμέτρων θέσης:</a:t>
            </a:r>
          </a:p>
          <a:p>
            <a:endParaRPr lang="el-GR" dirty="0"/>
          </a:p>
          <a:p>
            <a:endParaRPr lang="el-GR" dirty="0"/>
          </a:p>
        </p:txBody>
      </p:sp>
      <p:graphicFrame>
        <p:nvGraphicFramePr>
          <p:cNvPr id="7" name="Πίνακας 6"/>
          <p:cNvGraphicFramePr>
            <a:graphicFrameLocks noGrp="1"/>
          </p:cNvGraphicFramePr>
          <p:nvPr>
            <p:custDataLst>
              <p:tags r:id="rId2"/>
            </p:custDataLst>
            <p:extLst/>
          </p:nvPr>
        </p:nvGraphicFramePr>
        <p:xfrm>
          <a:off x="1835696" y="2564904"/>
          <a:ext cx="6192688" cy="1080120"/>
        </p:xfrm>
        <a:graphic>
          <a:graphicData uri="http://schemas.openxmlformats.org/drawingml/2006/table">
            <a:tbl>
              <a:tblPr firstRow="1" firstCol="1" lastRow="1" lastCol="1" bandRow="1" bandCol="1">
                <a:tableStyleId>{5C22544A-7EE6-4342-B048-85BDC9FD1C3A}</a:tableStyleId>
              </a:tblPr>
              <a:tblGrid>
                <a:gridCol w="2122257"/>
                <a:gridCol w="1408508"/>
                <a:gridCol w="1166372"/>
                <a:gridCol w="1495551"/>
              </a:tblGrid>
              <a:tr h="540060">
                <a:tc>
                  <a:txBody>
                    <a:bodyPr/>
                    <a:lstStyle/>
                    <a:p>
                      <a:pPr marL="33020">
                        <a:lnSpc>
                          <a:spcPct val="115000"/>
                        </a:lnSpc>
                        <a:spcBef>
                          <a:spcPts val="105"/>
                        </a:spcBef>
                        <a:spcAft>
                          <a:spcPts val="0"/>
                        </a:spcAft>
                      </a:pPr>
                      <a:r>
                        <a:rPr lang="en-US" sz="1200" dirty="0" err="1">
                          <a:effectLst/>
                        </a:rPr>
                        <a:t>Κλιμάκωση</a:t>
                      </a:r>
                      <a:endParaRPr lang="el-GR" sz="1200" dirty="0">
                        <a:effectLst/>
                        <a:latin typeface="Calibri"/>
                        <a:ea typeface="Calibri"/>
                        <a:cs typeface="Times New Roman"/>
                      </a:endParaRPr>
                    </a:p>
                  </a:txBody>
                  <a:tcPr marL="0" marR="0" marT="0" marB="0"/>
                </a:tc>
                <a:tc>
                  <a:txBody>
                    <a:bodyPr/>
                    <a:lstStyle/>
                    <a:p>
                      <a:pPr marL="33020">
                        <a:lnSpc>
                          <a:spcPct val="115000"/>
                        </a:lnSpc>
                        <a:spcBef>
                          <a:spcPts val="105"/>
                        </a:spcBef>
                        <a:spcAft>
                          <a:spcPts val="0"/>
                        </a:spcAft>
                      </a:pPr>
                      <a:r>
                        <a:rPr lang="en-US" sz="1200" dirty="0" err="1">
                          <a:effectLst/>
                        </a:rPr>
                        <a:t>Oνομ</a:t>
                      </a:r>
                      <a:r>
                        <a:rPr lang="en-US" sz="1200" dirty="0">
                          <a:effectLst/>
                        </a:rPr>
                        <a:t>αστική</a:t>
                      </a:r>
                      <a:endParaRPr lang="el-GR" sz="1200" dirty="0">
                        <a:effectLst/>
                        <a:latin typeface="Calibri"/>
                        <a:ea typeface="Calibri"/>
                        <a:cs typeface="Times New Roman"/>
                      </a:endParaRPr>
                    </a:p>
                  </a:txBody>
                  <a:tcPr marL="0" marR="0" marT="0" marB="0"/>
                </a:tc>
                <a:tc>
                  <a:txBody>
                    <a:bodyPr/>
                    <a:lstStyle/>
                    <a:p>
                      <a:pPr marL="33020">
                        <a:lnSpc>
                          <a:spcPct val="115000"/>
                        </a:lnSpc>
                        <a:spcBef>
                          <a:spcPts val="105"/>
                        </a:spcBef>
                        <a:spcAft>
                          <a:spcPts val="0"/>
                        </a:spcAft>
                      </a:pPr>
                      <a:r>
                        <a:rPr lang="en-US" sz="1200">
                          <a:effectLst/>
                        </a:rPr>
                        <a:t>Iεραρχική</a:t>
                      </a:r>
                      <a:endParaRPr lang="el-GR" sz="1200">
                        <a:effectLst/>
                        <a:latin typeface="Calibri"/>
                        <a:ea typeface="Calibri"/>
                        <a:cs typeface="Times New Roman"/>
                      </a:endParaRPr>
                    </a:p>
                  </a:txBody>
                  <a:tcPr marL="0" marR="0" marT="0" marB="0"/>
                </a:tc>
                <a:tc>
                  <a:txBody>
                    <a:bodyPr/>
                    <a:lstStyle/>
                    <a:p>
                      <a:pPr marL="33020">
                        <a:lnSpc>
                          <a:spcPct val="115000"/>
                        </a:lnSpc>
                        <a:spcBef>
                          <a:spcPts val="105"/>
                        </a:spcBef>
                        <a:spcAft>
                          <a:spcPts val="0"/>
                        </a:spcAft>
                      </a:pPr>
                      <a:r>
                        <a:rPr lang="el-GR" sz="1200" dirty="0">
                          <a:effectLst/>
                        </a:rPr>
                        <a:t>Αριθμητική</a:t>
                      </a:r>
                      <a:endParaRPr lang="el-GR" sz="1200" dirty="0">
                        <a:effectLst/>
                        <a:latin typeface="Calibri"/>
                        <a:ea typeface="Calibri"/>
                        <a:cs typeface="Times New Roman"/>
                      </a:endParaRPr>
                    </a:p>
                  </a:txBody>
                  <a:tcPr marL="0" marR="0" marT="0" marB="0"/>
                </a:tc>
              </a:tr>
              <a:tr h="540060">
                <a:tc>
                  <a:txBody>
                    <a:bodyPr/>
                    <a:lstStyle/>
                    <a:p>
                      <a:pPr marL="33020">
                        <a:lnSpc>
                          <a:spcPct val="115000"/>
                        </a:lnSpc>
                        <a:spcBef>
                          <a:spcPts val="105"/>
                        </a:spcBef>
                        <a:spcAft>
                          <a:spcPts val="0"/>
                        </a:spcAft>
                      </a:pPr>
                      <a:r>
                        <a:rPr lang="en-US" sz="1200" dirty="0">
                          <a:effectLst/>
                        </a:rPr>
                        <a:t>Πα</a:t>
                      </a:r>
                      <a:r>
                        <a:rPr lang="en-US" sz="1200" dirty="0" err="1">
                          <a:effectLst/>
                        </a:rPr>
                        <a:t>ράμετρος</a:t>
                      </a:r>
                      <a:r>
                        <a:rPr lang="en-US" sz="1200" spc="50" dirty="0">
                          <a:effectLst/>
                        </a:rPr>
                        <a:t> </a:t>
                      </a:r>
                      <a:r>
                        <a:rPr lang="en-US" sz="1200" dirty="0" err="1">
                          <a:effectLst/>
                        </a:rPr>
                        <a:t>θέσης</a:t>
                      </a:r>
                      <a:r>
                        <a:rPr lang="en-US" sz="1200" spc="25" dirty="0">
                          <a:effectLst/>
                        </a:rPr>
                        <a:t> </a:t>
                      </a:r>
                      <a:r>
                        <a:rPr lang="en-US" sz="1200" dirty="0">
                          <a:effectLst/>
                        </a:rPr>
                        <a:t>π</a:t>
                      </a:r>
                      <a:r>
                        <a:rPr lang="en-US" sz="1200" dirty="0" err="1">
                          <a:effectLst/>
                        </a:rPr>
                        <a:t>ρος</a:t>
                      </a:r>
                      <a:r>
                        <a:rPr lang="en-US" sz="1200" spc="25" dirty="0">
                          <a:effectLst/>
                        </a:rPr>
                        <a:t> </a:t>
                      </a:r>
                      <a:r>
                        <a:rPr lang="en-US" sz="1200" dirty="0" err="1">
                          <a:effectLst/>
                        </a:rPr>
                        <a:t>χρήση</a:t>
                      </a:r>
                      <a:endParaRPr lang="el-GR" sz="1200" dirty="0">
                        <a:effectLst/>
                        <a:latin typeface="Calibri"/>
                        <a:ea typeface="Calibri"/>
                        <a:cs typeface="Times New Roman"/>
                      </a:endParaRPr>
                    </a:p>
                  </a:txBody>
                  <a:tcPr marL="0" marR="0" marT="0" marB="0"/>
                </a:tc>
                <a:tc>
                  <a:txBody>
                    <a:bodyPr/>
                    <a:lstStyle/>
                    <a:p>
                      <a:pPr marL="33020">
                        <a:lnSpc>
                          <a:spcPct val="115000"/>
                        </a:lnSpc>
                        <a:spcBef>
                          <a:spcPts val="105"/>
                        </a:spcBef>
                        <a:spcAft>
                          <a:spcPts val="0"/>
                        </a:spcAft>
                      </a:pPr>
                      <a:r>
                        <a:rPr lang="en-US" sz="1200" dirty="0">
                          <a:effectLst/>
                        </a:rPr>
                        <a:t>επ</a:t>
                      </a:r>
                      <a:r>
                        <a:rPr lang="en-US" sz="1200" dirty="0" err="1">
                          <a:effectLst/>
                        </a:rPr>
                        <a:t>ικρ</a:t>
                      </a:r>
                      <a:r>
                        <a:rPr lang="en-US" sz="1200" dirty="0">
                          <a:effectLst/>
                        </a:rPr>
                        <a:t>ατούσα</a:t>
                      </a:r>
                      <a:r>
                        <a:rPr lang="en-US" sz="1200" spc="55" dirty="0">
                          <a:effectLst/>
                        </a:rPr>
                        <a:t> </a:t>
                      </a:r>
                      <a:r>
                        <a:rPr lang="en-US" sz="1200" dirty="0">
                          <a:effectLst/>
                        </a:rPr>
                        <a:t>τιμή</a:t>
                      </a:r>
                      <a:endParaRPr lang="el-GR" sz="1200" dirty="0">
                        <a:effectLst/>
                        <a:latin typeface="Calibri"/>
                        <a:ea typeface="Calibri"/>
                        <a:cs typeface="Times New Roman"/>
                      </a:endParaRPr>
                    </a:p>
                  </a:txBody>
                  <a:tcPr marL="0" marR="0" marT="0" marB="0">
                    <a:solidFill>
                      <a:schemeClr val="accent2">
                        <a:lumMod val="50000"/>
                      </a:schemeClr>
                    </a:solidFill>
                  </a:tcPr>
                </a:tc>
                <a:tc>
                  <a:txBody>
                    <a:bodyPr/>
                    <a:lstStyle/>
                    <a:p>
                      <a:pPr marL="33020">
                        <a:lnSpc>
                          <a:spcPct val="115000"/>
                        </a:lnSpc>
                        <a:spcBef>
                          <a:spcPts val="105"/>
                        </a:spcBef>
                        <a:spcAft>
                          <a:spcPts val="0"/>
                        </a:spcAft>
                      </a:pPr>
                      <a:r>
                        <a:rPr lang="en-US" sz="1200" dirty="0" err="1">
                          <a:effectLst/>
                        </a:rPr>
                        <a:t>διάμεσος</a:t>
                      </a:r>
                      <a:endParaRPr lang="el-GR" sz="1200" dirty="0">
                        <a:effectLst/>
                        <a:latin typeface="Calibri"/>
                        <a:ea typeface="Calibri"/>
                        <a:cs typeface="Times New Roman"/>
                      </a:endParaRPr>
                    </a:p>
                  </a:txBody>
                  <a:tcPr marL="0" marR="0" marT="0" marB="0">
                    <a:solidFill>
                      <a:schemeClr val="accent2">
                        <a:lumMod val="50000"/>
                      </a:schemeClr>
                    </a:solidFill>
                  </a:tcPr>
                </a:tc>
                <a:tc>
                  <a:txBody>
                    <a:bodyPr/>
                    <a:lstStyle/>
                    <a:p>
                      <a:pPr marL="33020">
                        <a:lnSpc>
                          <a:spcPct val="115000"/>
                        </a:lnSpc>
                        <a:spcBef>
                          <a:spcPts val="105"/>
                        </a:spcBef>
                        <a:spcAft>
                          <a:spcPts val="0"/>
                        </a:spcAft>
                      </a:pPr>
                      <a:r>
                        <a:rPr lang="en-US" sz="1200" dirty="0" smtClean="0">
                          <a:effectLst/>
                        </a:rPr>
                        <a:t>α</a:t>
                      </a:r>
                      <a:r>
                        <a:rPr lang="en-US" sz="1200" dirty="0" err="1" smtClean="0">
                          <a:effectLst/>
                        </a:rPr>
                        <a:t>ριθμ</a:t>
                      </a:r>
                      <a:r>
                        <a:rPr lang="el-GR" sz="1200" dirty="0" err="1" smtClean="0">
                          <a:effectLst/>
                        </a:rPr>
                        <a:t>ητικός</a:t>
                      </a:r>
                      <a:r>
                        <a:rPr lang="en-US" sz="1200" spc="30" dirty="0" smtClean="0">
                          <a:effectLst/>
                        </a:rPr>
                        <a:t> </a:t>
                      </a:r>
                      <a:r>
                        <a:rPr lang="en-US" sz="1200" dirty="0" err="1">
                          <a:effectLst/>
                        </a:rPr>
                        <a:t>μέσος</a:t>
                      </a:r>
                      <a:endParaRPr lang="el-GR" sz="1200" dirty="0">
                        <a:effectLst/>
                        <a:latin typeface="Calibri"/>
                        <a:ea typeface="Calibri"/>
                        <a:cs typeface="Times New Roman"/>
                      </a:endParaRPr>
                    </a:p>
                  </a:txBody>
                  <a:tcPr marL="0" marR="0" marT="0" marB="0">
                    <a:solidFill>
                      <a:schemeClr val="accent2">
                        <a:lumMod val="50000"/>
                      </a:schemeClr>
                    </a:solidFill>
                  </a:tcPr>
                </a:tc>
              </a:tr>
            </a:tbl>
          </a:graphicData>
        </a:graphic>
      </p:graphicFrame>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4"/>
            </p:custDataLst>
          </p:nvPr>
        </p:nvSpPr>
        <p:spPr/>
        <p:txBody>
          <a:bodyPr/>
          <a:lstStyle/>
          <a:p>
            <a:fld id="{6F42FDE4-A7DD-41A7-A0A6-9B649FB43336}" type="slidenum">
              <a:rPr kumimoji="0" lang="en-US" smtClean="0"/>
              <a:pPr/>
              <a:t>27</a:t>
            </a:fld>
            <a:endParaRPr kumimoji="0" lang="en-US" dirty="0"/>
          </a:p>
        </p:txBody>
      </p:sp>
    </p:spTree>
    <p:custDataLst>
      <p:tags r:id="rId1"/>
    </p:custDataLst>
    <p:extLst>
      <p:ext uri="{BB962C8B-B14F-4D97-AF65-F5344CB8AC3E}">
        <p14:creationId xmlns:p14="http://schemas.microsoft.com/office/powerpoint/2010/main" val="1501972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ΠΑΡΑΜΕΤΡΟΙ ΘΕΣΗΣ</a:t>
            </a:r>
          </a:p>
        </p:txBody>
      </p:sp>
      <p:sp>
        <p:nvSpPr>
          <p:cNvPr id="4" name="Θέση περιεχομένου 3"/>
          <p:cNvSpPr>
            <a:spLocks noGrp="1"/>
          </p:cNvSpPr>
          <p:nvPr>
            <p:ph sz="quarter" idx="1"/>
          </p:nvPr>
        </p:nvSpPr>
        <p:spPr/>
        <p:txBody>
          <a:bodyPr>
            <a:normAutofit fontScale="77500" lnSpcReduction="20000"/>
          </a:bodyPr>
          <a:lstStyle/>
          <a:p>
            <a:r>
              <a:rPr lang="el-GR" dirty="0" smtClean="0"/>
              <a:t>Σχόλια:</a:t>
            </a:r>
          </a:p>
          <a:p>
            <a:pPr lvl="1"/>
            <a:r>
              <a:rPr lang="el-GR" dirty="0"/>
              <a:t>Σε αντίθεση με την επικρατούσα τιμή, ο </a:t>
            </a:r>
            <a:r>
              <a:rPr lang="el-GR" dirty="0">
                <a:solidFill>
                  <a:srgbClr val="FF0000"/>
                </a:solidFill>
              </a:rPr>
              <a:t>αριθμητικός μέσος</a:t>
            </a:r>
            <a:r>
              <a:rPr lang="el-GR" dirty="0"/>
              <a:t> καθώς και η </a:t>
            </a:r>
            <a:r>
              <a:rPr lang="el-GR" dirty="0">
                <a:solidFill>
                  <a:srgbClr val="FF0000"/>
                </a:solidFill>
              </a:rPr>
              <a:t>διάμεσος</a:t>
            </a:r>
            <a:r>
              <a:rPr lang="el-GR" dirty="0"/>
              <a:t> που υπολογίζεται </a:t>
            </a:r>
            <a:r>
              <a:rPr lang="el-GR" dirty="0" smtClean="0"/>
              <a:t>για άρτιο πλήθος παρατηρήσεων </a:t>
            </a:r>
            <a:r>
              <a:rPr lang="el-GR" dirty="0">
                <a:solidFill>
                  <a:srgbClr val="FF0000"/>
                </a:solidFill>
              </a:rPr>
              <a:t>δεν συμπίπτουν πάντα με κάποια από τις τιμές παρατήρησης</a:t>
            </a:r>
            <a:r>
              <a:rPr lang="el-GR" dirty="0"/>
              <a:t>. Έτσι η </a:t>
            </a:r>
            <a:r>
              <a:rPr lang="el-GR" dirty="0" smtClean="0"/>
              <a:t>κριτική </a:t>
            </a:r>
            <a:r>
              <a:rPr lang="el-GR" dirty="0"/>
              <a:t>που εκφράζεται ότι </a:t>
            </a:r>
            <a:r>
              <a:rPr lang="el-GR" dirty="0" smtClean="0"/>
              <a:t>«δεν </a:t>
            </a:r>
            <a:r>
              <a:rPr lang="el-GR" dirty="0"/>
              <a:t>υπάρχει ο </a:t>
            </a:r>
            <a:r>
              <a:rPr lang="el-GR" dirty="0" smtClean="0"/>
              <a:t>‘μέσος’ πολίτης </a:t>
            </a:r>
            <a:r>
              <a:rPr lang="el-GR" dirty="0"/>
              <a:t>ή το </a:t>
            </a:r>
            <a:r>
              <a:rPr lang="el-GR" dirty="0" smtClean="0"/>
              <a:t>‘μέσο’ νοικοκυριό», </a:t>
            </a:r>
            <a:r>
              <a:rPr lang="el-GR" dirty="0"/>
              <a:t>μπορεί σε ορισμένες περιπτώσεις να είναι </a:t>
            </a:r>
            <a:r>
              <a:rPr lang="el-GR" dirty="0" smtClean="0"/>
              <a:t>δικαιολογημένη.</a:t>
            </a:r>
          </a:p>
          <a:p>
            <a:pPr lvl="1"/>
            <a:r>
              <a:rPr lang="el-GR" dirty="0"/>
              <a:t>Στην πράξη η </a:t>
            </a:r>
            <a:r>
              <a:rPr lang="el-GR" dirty="0">
                <a:solidFill>
                  <a:srgbClr val="FF0000"/>
                </a:solidFill>
              </a:rPr>
              <a:t>επικρατούσα τιμή μπορεί να αποτελέσει την πιο σημαντική παράμετρο θέσης ακόμη και σε ιεραρχικά ή αριθμητικά κλιμακούμενα χαρακτηριστικά</a:t>
            </a:r>
            <a:r>
              <a:rPr lang="el-GR" dirty="0"/>
              <a:t>. Ως </a:t>
            </a:r>
            <a:r>
              <a:rPr lang="el-GR" dirty="0" smtClean="0"/>
              <a:t>τυπικό </a:t>
            </a:r>
            <a:r>
              <a:rPr lang="el-GR" dirty="0"/>
              <a:t>παράδειγμα αναφέρεται μεταξύ άλλων η έρευνα σχετικά με μεγέθη παπουτσιών, μεγέθη έτοιμων ενδυμάτων </a:t>
            </a:r>
            <a:r>
              <a:rPr lang="el-GR" dirty="0" smtClean="0"/>
              <a:t>κτλ</a:t>
            </a:r>
            <a:r>
              <a:rPr lang="el-GR" dirty="0"/>
              <a:t>., στην οποία η γνώση της επικρατούσας τιμής επιτρέπει μια θεμελιωμένη απόφαση παραγωγής περισσότερο από </a:t>
            </a:r>
            <a:r>
              <a:rPr lang="el-GR" dirty="0" err="1"/>
              <a:t>ό,τι</a:t>
            </a:r>
            <a:r>
              <a:rPr lang="el-GR" dirty="0"/>
              <a:t> η γνώση της διάμεσου ή του αριθμητικού μέσου.</a:t>
            </a:r>
          </a:p>
          <a:p>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28</a:t>
            </a:fld>
            <a:endParaRPr kumimoji="0" lang="en-US" dirty="0"/>
          </a:p>
        </p:txBody>
      </p:sp>
    </p:spTree>
    <p:custDataLst>
      <p:tags r:id="rId1"/>
    </p:custDataLst>
    <p:extLst>
      <p:ext uri="{BB962C8B-B14F-4D97-AF65-F5344CB8AC3E}">
        <p14:creationId xmlns:p14="http://schemas.microsoft.com/office/powerpoint/2010/main" val="1336638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ΠΑΡΑΜΕΤΡΟΙ ΘΕΣΗΣ</a:t>
            </a:r>
          </a:p>
        </p:txBody>
      </p:sp>
      <mc:AlternateContent xmlns:mc="http://schemas.openxmlformats.org/markup-compatibility/2006" xmlns:a14="http://schemas.microsoft.com/office/drawing/2010/main">
        <mc:Choice Requires="a14">
          <p:sp>
            <p:nvSpPr>
              <p:cNvPr id="4" name="Θέση περιεχομένου 3"/>
              <p:cNvSpPr>
                <a:spLocks noGrp="1"/>
              </p:cNvSpPr>
              <p:nvPr>
                <p:ph sz="quarter" idx="1"/>
              </p:nvPr>
            </p:nvSpPr>
            <p:spPr/>
            <p:txBody>
              <a:bodyPr/>
              <a:lstStyle/>
              <a:p>
                <a:r>
                  <a:rPr lang="el-GR" sz="3200" dirty="0" smtClean="0"/>
                  <a:t>Σχόλια:</a:t>
                </a:r>
              </a:p>
              <a:p>
                <a:pPr lvl="1"/>
                <a:r>
                  <a:rPr lang="el-GR" sz="2800" dirty="0"/>
                  <a:t>Εάν </a:t>
                </a:r>
                <a:r>
                  <a:rPr lang="el-GR" sz="2800" dirty="0" smtClean="0"/>
                  <a:t>μετασχηματίσουμε </a:t>
                </a:r>
                <a:r>
                  <a:rPr lang="el-GR" sz="2800" dirty="0" smtClean="0">
                    <a:solidFill>
                      <a:srgbClr val="FF0000"/>
                    </a:solidFill>
                  </a:rPr>
                  <a:t>γραμμικά</a:t>
                </a:r>
                <a:r>
                  <a:rPr lang="el-GR" sz="2800" dirty="0" smtClean="0"/>
                  <a:t> τα </a:t>
                </a:r>
                <a:r>
                  <a:rPr lang="el-GR" sz="2800" dirty="0"/>
                  <a:t>δεδομένα παρατήρησης </a:t>
                </a:r>
                <a:r>
                  <a:rPr lang="en-US" sz="2800" dirty="0"/>
                  <a:t>x</a:t>
                </a:r>
                <a:r>
                  <a:rPr lang="en-US" sz="2800" baseline="-25000" dirty="0"/>
                  <a:t>i</a:t>
                </a:r>
                <a:r>
                  <a:rPr lang="en-US" sz="2800" dirty="0"/>
                  <a:t> </a:t>
                </a:r>
                <a:r>
                  <a:rPr lang="el-GR" sz="2800" dirty="0"/>
                  <a:t>σύμφωνα με τη σχέση </a:t>
                </a:r>
                <a:r>
                  <a:rPr lang="en-US" sz="2800" dirty="0" err="1"/>
                  <a:t>y</a:t>
                </a:r>
                <a:r>
                  <a:rPr lang="en-US" sz="2800" baseline="-25000" dirty="0" err="1"/>
                  <a:t>i</a:t>
                </a:r>
                <a:r>
                  <a:rPr lang="en-US" sz="2800" baseline="-25000" dirty="0"/>
                  <a:t> </a:t>
                </a:r>
                <a:r>
                  <a:rPr lang="el-GR" sz="2800" dirty="0"/>
                  <a:t>= </a:t>
                </a:r>
                <a:r>
                  <a:rPr lang="en-US" sz="2800" dirty="0"/>
                  <a:t>a</a:t>
                </a:r>
                <a:r>
                  <a:rPr lang="el-GR" sz="2800" dirty="0"/>
                  <a:t> + </a:t>
                </a:r>
                <a:r>
                  <a:rPr lang="en-US" sz="2800" dirty="0" err="1" smtClean="0"/>
                  <a:t>bx</a:t>
                </a:r>
                <a:r>
                  <a:rPr lang="en-US" sz="2800" baseline="-25000" dirty="0" err="1"/>
                  <a:t>i</a:t>
                </a:r>
                <a:endParaRPr lang="el-GR" sz="2800" baseline="-25000" dirty="0"/>
              </a:p>
              <a:p>
                <a:pPr marL="274320" lvl="1" indent="0">
                  <a:buNone/>
                </a:pPr>
                <a:r>
                  <a:rPr lang="el-GR" sz="2800" b="1" dirty="0"/>
                  <a:t> </a:t>
                </a:r>
                <a:r>
                  <a:rPr lang="el-GR" sz="2800" b="1" dirty="0" smtClean="0"/>
                  <a:t>   </a:t>
                </a:r>
                <a:r>
                  <a:rPr lang="el-GR" sz="2800" dirty="0" smtClean="0"/>
                  <a:t>τότε </a:t>
                </a:r>
                <a:r>
                  <a:rPr lang="el-GR" sz="2800" dirty="0"/>
                  <a:t>οι εκάστοτε </a:t>
                </a:r>
                <a:r>
                  <a:rPr lang="el-GR" sz="2800" dirty="0">
                    <a:solidFill>
                      <a:srgbClr val="FF3300"/>
                    </a:solidFill>
                  </a:rPr>
                  <a:t>αριθμητικοί </a:t>
                </a:r>
                <a:r>
                  <a:rPr lang="el-GR" sz="2800" dirty="0" smtClean="0"/>
                  <a:t>μέσοι</a:t>
                </a:r>
                <a:r>
                  <a:rPr lang="en-US" sz="2800" dirty="0" smtClean="0"/>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a:rPr>
                          <m:t>𝑥</m:t>
                        </m:r>
                      </m:e>
                    </m:acc>
                  </m:oMath>
                </a14:m>
                <a:r>
                  <a:rPr lang="en-US" sz="2800" dirty="0" smtClean="0"/>
                  <a:t> </a:t>
                </a:r>
                <a:r>
                  <a:rPr lang="el-GR" sz="2800" dirty="0" smtClean="0"/>
                  <a:t>και</a:t>
                </a:r>
                <a:r>
                  <a:rPr lang="en-US" sz="2800" dirty="0"/>
                  <a:t> </a:t>
                </a:r>
                <a14:m>
                  <m:oMath xmlns:m="http://schemas.openxmlformats.org/officeDocument/2006/math">
                    <m:acc>
                      <m:accPr>
                        <m:chr m:val="̅"/>
                        <m:ctrlPr>
                          <a:rPr lang="el-GR" sz="2800" i="1">
                            <a:latin typeface="Cambria Math" panose="02040503050406030204" pitchFamily="18" charset="0"/>
                          </a:rPr>
                        </m:ctrlPr>
                      </m:accPr>
                      <m:e>
                        <m:r>
                          <a:rPr lang="el-GR" sz="2800" i="1">
                            <a:latin typeface="Cambria Math"/>
                          </a:rPr>
                          <m:t>𝑦</m:t>
                        </m:r>
                      </m:e>
                    </m:acc>
                  </m:oMath>
                </a14:m>
                <a:r>
                  <a:rPr lang="el-GR" sz="2800" dirty="0" smtClean="0"/>
                  <a:t> </a:t>
                </a:r>
              </a:p>
              <a:p>
                <a:pPr marL="274320" lvl="1" indent="0">
                  <a:buNone/>
                </a:pPr>
                <a:r>
                  <a:rPr lang="el-GR" sz="2800" dirty="0"/>
                  <a:t> </a:t>
                </a:r>
                <a:r>
                  <a:rPr lang="el-GR" sz="2800" dirty="0" smtClean="0"/>
                  <a:t>   μετασχηματίζονται με τον ίδιο τρόπο:</a:t>
                </a:r>
                <a:endParaRPr lang="el-GR" sz="2800" dirty="0"/>
              </a:p>
              <a:p>
                <a:pPr marL="274320" lvl="1" indent="0">
                  <a:buNone/>
                </a:pPr>
                <a14:m>
                  <m:oMathPara xmlns:m="http://schemas.openxmlformats.org/officeDocument/2006/math">
                    <m:oMathParaPr>
                      <m:jc m:val="centerGroup"/>
                    </m:oMathParaPr>
                    <m:oMath xmlns:m="http://schemas.openxmlformats.org/officeDocument/2006/math">
                      <m:acc>
                        <m:accPr>
                          <m:chr m:val="̅"/>
                          <m:ctrlPr>
                            <a:rPr lang="en-US" sz="2800" b="0" i="1" dirty="0" smtClean="0">
                              <a:latin typeface="Cambria Math" panose="02040503050406030204" pitchFamily="18" charset="0"/>
                            </a:rPr>
                          </m:ctrlPr>
                        </m:accPr>
                        <m:e>
                          <m:r>
                            <a:rPr lang="en-US" sz="2800" b="0" i="1" dirty="0" smtClean="0">
                              <a:latin typeface="Cambria Math"/>
                            </a:rPr>
                            <m:t>𝑦</m:t>
                          </m:r>
                        </m:e>
                      </m:acc>
                      <m:r>
                        <a:rPr lang="en-US" sz="2800" b="0" i="1" dirty="0" smtClean="0">
                          <a:latin typeface="Cambria Math"/>
                        </a:rPr>
                        <m:t>=</m:t>
                      </m:r>
                      <m:r>
                        <a:rPr lang="en-US" sz="2800" b="0" i="1" dirty="0" err="1" smtClean="0">
                          <a:latin typeface="Cambria Math"/>
                        </a:rPr>
                        <m:t>𝑎</m:t>
                      </m:r>
                      <m:r>
                        <a:rPr lang="en-US" sz="2800" b="0" i="1" dirty="0" err="1" smtClean="0">
                          <a:latin typeface="Cambria Math"/>
                        </a:rPr>
                        <m:t>+</m:t>
                      </m:r>
                      <m:r>
                        <a:rPr lang="en-US" sz="2800" b="0" i="1" dirty="0" err="1" smtClean="0">
                          <a:latin typeface="Cambria Math"/>
                        </a:rPr>
                        <m:t>𝑏</m:t>
                      </m:r>
                      <m:acc>
                        <m:accPr>
                          <m:chr m:val="̅"/>
                          <m:ctrlPr>
                            <a:rPr lang="en-US" sz="2800" b="0" i="1" dirty="0" smtClean="0">
                              <a:latin typeface="Cambria Math" panose="02040503050406030204" pitchFamily="18" charset="0"/>
                            </a:rPr>
                          </m:ctrlPr>
                        </m:accPr>
                        <m:e>
                          <m:r>
                            <a:rPr lang="en-US" sz="2800" b="0" i="1" dirty="0" smtClean="0">
                              <a:latin typeface="Cambria Math"/>
                            </a:rPr>
                            <m:t>𝑥</m:t>
                          </m:r>
                        </m:e>
                      </m:acc>
                    </m:oMath>
                  </m:oMathPara>
                </a14:m>
                <a:endParaRPr lang="el-GR" sz="2800" dirty="0"/>
              </a:p>
            </p:txBody>
          </p:sp>
        </mc:Choice>
        <mc:Fallback xmlns="">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1">
                <a:blip r:embed="rId5"/>
                <a:stretch>
                  <a:fillRect l="-1176" t="-1733"/>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29</a:t>
            </a:fld>
            <a:endParaRPr kumimoji="0" lang="en-US" dirty="0"/>
          </a:p>
        </p:txBody>
      </p:sp>
    </p:spTree>
    <p:custDataLst>
      <p:tags r:id="rId1"/>
    </p:custDataLst>
    <p:extLst>
      <p:ext uri="{BB962C8B-B14F-4D97-AF65-F5344CB8AC3E}">
        <p14:creationId xmlns:p14="http://schemas.microsoft.com/office/powerpoint/2010/main" val="95874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ΠΑΡΑΜΕΤΡΟΙ ΔΙΑΣΠΟΡΑΣ</a:t>
            </a:r>
            <a:endParaRPr lang="el-GR" dirty="0"/>
          </a:p>
        </p:txBody>
      </p:sp>
      <p:sp>
        <p:nvSpPr>
          <p:cNvPr id="4" name="Θέση περιεχομένου 3"/>
          <p:cNvSpPr>
            <a:spLocks noGrp="1"/>
          </p:cNvSpPr>
          <p:nvPr>
            <p:ph sz="quarter" idx="1"/>
          </p:nvPr>
        </p:nvSpPr>
        <p:spPr/>
        <p:txBody>
          <a:bodyPr>
            <a:normAutofit fontScale="92500" lnSpcReduction="20000"/>
          </a:bodyPr>
          <a:lstStyle/>
          <a:p>
            <a:r>
              <a:rPr lang="el-GR" dirty="0"/>
              <a:t>Από τη γενική γνώση μιας </a:t>
            </a:r>
            <a:r>
              <a:rPr lang="el-GR" dirty="0">
                <a:solidFill>
                  <a:srgbClr val="FF3300"/>
                </a:solidFill>
              </a:rPr>
              <a:t>παραμέτρου θέσης </a:t>
            </a:r>
            <a:r>
              <a:rPr lang="el-GR" dirty="0"/>
              <a:t>μόνο δεν μπορούμε </a:t>
            </a:r>
            <a:r>
              <a:rPr lang="el-GR" dirty="0" smtClean="0"/>
              <a:t>να συμπεράνουμε </a:t>
            </a:r>
            <a:r>
              <a:rPr lang="el-GR" dirty="0"/>
              <a:t>αν οι </a:t>
            </a:r>
            <a:r>
              <a:rPr lang="el-GR" dirty="0">
                <a:solidFill>
                  <a:srgbClr val="FF3300"/>
                </a:solidFill>
              </a:rPr>
              <a:t>τιμές παρατήρησης</a:t>
            </a:r>
            <a:r>
              <a:rPr lang="el-GR" dirty="0"/>
              <a:t> βρίσκονται </a:t>
            </a:r>
            <a:r>
              <a:rPr lang="el-GR" dirty="0">
                <a:solidFill>
                  <a:srgbClr val="FF3300"/>
                </a:solidFill>
              </a:rPr>
              <a:t>κοντά</a:t>
            </a:r>
            <a:r>
              <a:rPr lang="el-GR" dirty="0" smtClean="0"/>
              <a:t> </a:t>
            </a:r>
            <a:r>
              <a:rPr lang="el-GR" dirty="0"/>
              <a:t>σε αυτή την παράμετρο θέσης ή αν είναι απομακρυσμένες από αυτήν</a:t>
            </a:r>
            <a:r>
              <a:rPr lang="el-GR" dirty="0" smtClean="0"/>
              <a:t>.</a:t>
            </a:r>
          </a:p>
          <a:p>
            <a:r>
              <a:rPr lang="el-GR" dirty="0" err="1" smtClean="0"/>
              <a:t>Γι’αυτόν</a:t>
            </a:r>
            <a:r>
              <a:rPr lang="el-GR" dirty="0" smtClean="0"/>
              <a:t> το λόγο συνήθως </a:t>
            </a:r>
            <a:r>
              <a:rPr lang="el-GR" dirty="0"/>
              <a:t> </a:t>
            </a:r>
            <a:r>
              <a:rPr lang="el-GR" dirty="0" smtClean="0"/>
              <a:t>πλαισιώνουμε </a:t>
            </a:r>
            <a:r>
              <a:rPr lang="el-GR" dirty="0"/>
              <a:t>τη δήλωση μιας παραμέτρου θέσης </a:t>
            </a:r>
            <a:r>
              <a:rPr lang="el-GR" dirty="0" smtClean="0"/>
              <a:t>με μια </a:t>
            </a:r>
            <a:r>
              <a:rPr lang="el-GR" dirty="0"/>
              <a:t>επιπλέον </a:t>
            </a:r>
            <a:r>
              <a:rPr lang="el-GR" dirty="0" smtClean="0"/>
              <a:t>δήλωση </a:t>
            </a:r>
            <a:r>
              <a:rPr lang="el-GR" dirty="0"/>
              <a:t>μιας </a:t>
            </a:r>
            <a:r>
              <a:rPr lang="el-GR" dirty="0">
                <a:solidFill>
                  <a:srgbClr val="FF3300"/>
                </a:solidFill>
              </a:rPr>
              <a:t>παραμέτρου διασποράς</a:t>
            </a:r>
            <a:r>
              <a:rPr lang="el-GR" dirty="0" smtClean="0"/>
              <a:t>.</a:t>
            </a:r>
          </a:p>
          <a:p>
            <a:r>
              <a:rPr lang="el-GR" dirty="0" smtClean="0"/>
              <a:t>Οι παράμετροι διασποράς προϋποθέτουν </a:t>
            </a:r>
            <a:r>
              <a:rPr lang="el-GR" dirty="0"/>
              <a:t>πάντα </a:t>
            </a:r>
            <a:r>
              <a:rPr lang="el-GR" dirty="0">
                <a:solidFill>
                  <a:srgbClr val="FF3300"/>
                </a:solidFill>
              </a:rPr>
              <a:t>μετρήσιμες κλιμακούμενες </a:t>
            </a:r>
            <a:r>
              <a:rPr lang="el-GR" dirty="0"/>
              <a:t>τιμές παρατήρησης </a:t>
            </a:r>
            <a:r>
              <a:rPr lang="en-US" dirty="0"/>
              <a:t>x</a:t>
            </a:r>
            <a:r>
              <a:rPr lang="el-GR" baseline="-25000" dirty="0"/>
              <a:t>1</a:t>
            </a:r>
            <a:r>
              <a:rPr lang="el-GR" dirty="0"/>
              <a:t>,…., </a:t>
            </a:r>
            <a:r>
              <a:rPr lang="en-US" dirty="0" smtClean="0"/>
              <a:t>x</a:t>
            </a:r>
            <a:r>
              <a:rPr lang="en-US" baseline="-25000" dirty="0" smtClean="0"/>
              <a:t>n</a:t>
            </a:r>
            <a:r>
              <a:rPr lang="el-GR" dirty="0" smtClean="0"/>
              <a:t>.</a:t>
            </a:r>
            <a:r>
              <a:rPr lang="en-US" dirty="0" smtClean="0"/>
              <a:t> </a:t>
            </a:r>
            <a:endParaRPr lang="el-GR" dirty="0"/>
          </a:p>
          <a:p>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30</a:t>
            </a:fld>
            <a:endParaRPr kumimoji="0" lang="en-US" dirty="0"/>
          </a:p>
        </p:txBody>
      </p:sp>
    </p:spTree>
    <p:custDataLst>
      <p:tags r:id="rId1"/>
    </p:custDataLst>
    <p:extLst>
      <p:ext uri="{BB962C8B-B14F-4D97-AF65-F5344CB8AC3E}">
        <p14:creationId xmlns:p14="http://schemas.microsoft.com/office/powerpoint/2010/main" val="528136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ΠΑΡΑΜΕΤΡΟΙ ΔΙΑΣΠΟΡΑΣ</a:t>
            </a:r>
          </a:p>
        </p:txBody>
      </p:sp>
      <mc:AlternateContent xmlns:mc="http://schemas.openxmlformats.org/markup-compatibility/2006" xmlns:a14="http://schemas.microsoft.com/office/drawing/2010/main">
        <mc:Choice Requires="a14">
          <p:sp>
            <p:nvSpPr>
              <p:cNvPr id="4" name="Θέση περιεχομένου 3"/>
              <p:cNvSpPr>
                <a:spLocks noGrp="1"/>
              </p:cNvSpPr>
              <p:nvPr>
                <p:ph sz="quarter" idx="1"/>
              </p:nvPr>
            </p:nvSpPr>
            <p:spPr/>
            <p:txBody>
              <a:bodyPr/>
              <a:lstStyle/>
              <a:p>
                <a:r>
                  <a:rPr lang="el-GR" dirty="0" smtClean="0">
                    <a:solidFill>
                      <a:srgbClr val="FF3300"/>
                    </a:solidFill>
                  </a:rPr>
                  <a:t>Εύρος</a:t>
                </a:r>
                <a:r>
                  <a:rPr lang="el-GR" dirty="0" smtClean="0"/>
                  <a:t>: η </a:t>
                </a:r>
                <a:r>
                  <a:rPr lang="el-GR" dirty="0"/>
                  <a:t>διαφορά ανάμεσα στη μεγαλύτερη και τη μικρότερη τιμή </a:t>
                </a:r>
                <a:r>
                  <a:rPr lang="el-GR" dirty="0" smtClean="0"/>
                  <a:t>παρατήρησης</a:t>
                </a:r>
              </a:p>
              <a:p>
                <a:pPr marL="0" indent="0">
                  <a:buNone/>
                </a:pPr>
                <a:r>
                  <a:rPr lang="el-GR" dirty="0"/>
                  <a:t>	</a:t>
                </a:r>
                <a14:m>
                  <m:oMath xmlns:m="http://schemas.openxmlformats.org/officeDocument/2006/math">
                    <m:r>
                      <a:rPr lang="en-US" b="0" i="0" smtClean="0">
                        <a:latin typeface="Cambria Math"/>
                      </a:rPr>
                      <m:t>              </m:t>
                    </m:r>
                    <m:r>
                      <a:rPr lang="en-US" b="0" i="1" smtClean="0">
                        <a:latin typeface="Cambria Math"/>
                      </a:rPr>
                      <m:t> </m:t>
                    </m:r>
                    <m:r>
                      <a:rPr lang="en-US" b="0" i="1" smtClean="0">
                        <a:latin typeface="Cambria Math"/>
                      </a:rPr>
                      <m:t>𝑆𝑃</m:t>
                    </m:r>
                    <m:r>
                      <a:rPr lang="en-US" b="0" i="1" smtClean="0">
                        <a:latin typeface="Cambria Math"/>
                      </a:rPr>
                      <m:t>=</m:t>
                    </m:r>
                    <m:r>
                      <a:rPr lang="en-US" b="0" i="1" smtClean="0">
                        <a:latin typeface="Cambria Math"/>
                      </a:rPr>
                      <m:t>𝑚𝑎𝑥</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r>
                      <a:rPr lang="en-US" b="0" i="1" smtClean="0">
                        <a:latin typeface="Cambria Math"/>
                      </a:rPr>
                      <m:t>𝑚𝑖𝑛</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oMath>
                </a14:m>
                <a:r>
                  <a:rPr lang="en-US" dirty="0" smtClean="0"/>
                  <a:t> </a:t>
                </a:r>
                <a:endParaRPr lang="el-GR" dirty="0" smtClean="0"/>
              </a:p>
              <a:p>
                <a:r>
                  <a:rPr lang="el-GR" dirty="0" smtClean="0">
                    <a:solidFill>
                      <a:srgbClr val="FF3300"/>
                    </a:solidFill>
                  </a:rPr>
                  <a:t>Μέση απόκλιση </a:t>
                </a:r>
                <a:r>
                  <a:rPr lang="el-GR" dirty="0"/>
                  <a:t>από μια παράμετρο θέσης </a:t>
                </a:r>
                <a:r>
                  <a:rPr lang="el-GR" dirty="0" smtClean="0"/>
                  <a:t>λ</a:t>
                </a:r>
                <a:r>
                  <a:rPr lang="en-US" dirty="0" smtClean="0"/>
                  <a:t>: </a:t>
                </a:r>
                <a:r>
                  <a:rPr lang="el-GR" dirty="0"/>
                  <a:t>ο αριθμητικός μέσος των αποστάσεων όλων των τιμών παρατήρησης από το </a:t>
                </a:r>
                <a:r>
                  <a:rPr lang="el-GR" dirty="0" smtClean="0"/>
                  <a:t>λ</a:t>
                </a:r>
                <a:endParaRPr lang="en-US" dirty="0" smtClean="0"/>
              </a:p>
              <a:p>
                <a:pPr marL="0" indent="0">
                  <a:buNone/>
                </a:pPr>
                <a:endParaRPr lang="el-GR" dirty="0" smtClean="0"/>
              </a:p>
            </p:txBody>
          </p:sp>
        </mc:Choice>
        <mc:Fallback xmlns="">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1">
                <a:blip r:embed="rId6"/>
                <a:stretch>
                  <a:fillRect l="-706" t="-1200"/>
                </a:stretch>
              </a:blipFill>
            </p:spPr>
            <p:txBody>
              <a:bodyPr/>
              <a:lstStyle/>
              <a:p>
                <a:r>
                  <a:rPr lang="el-GR">
                    <a:noFill/>
                  </a:rPr>
                  <a:t> </a:t>
                </a:r>
              </a:p>
            </p:txBody>
          </p:sp>
        </mc:Fallback>
      </mc:AlternateContent>
      <p:graphicFrame>
        <p:nvGraphicFramePr>
          <p:cNvPr id="5" name="Αντικείμενο 4"/>
          <p:cNvGraphicFramePr>
            <a:graphicFrameLocks noChangeAspect="1"/>
          </p:cNvGraphicFramePr>
          <p:nvPr>
            <p:extLst>
              <p:ext uri="{D42A27DB-BD31-4B8C-83A1-F6EECF244321}">
                <p14:modId xmlns:p14="http://schemas.microsoft.com/office/powerpoint/2010/main" val="460039955"/>
              </p:ext>
            </p:extLst>
          </p:nvPr>
        </p:nvGraphicFramePr>
        <p:xfrm>
          <a:off x="-972616" y="5229200"/>
          <a:ext cx="10744377" cy="792088"/>
        </p:xfrm>
        <a:graphic>
          <a:graphicData uri="http://schemas.openxmlformats.org/presentationml/2006/ole">
            <mc:AlternateContent xmlns:mc="http://schemas.openxmlformats.org/markup-compatibility/2006">
              <mc:Choice xmlns:v="urn:schemas-microsoft-com:vml" Requires="v">
                <p:oleObj spid="_x0000_s2076" name="Έγγραφο" r:id="rId7" imgW="6373197" imgH="467090" progId="Word.Document.12">
                  <p:embed/>
                </p:oleObj>
              </mc:Choice>
              <mc:Fallback>
                <p:oleObj name="Έγγραφο" r:id="rId7" imgW="6373197" imgH="467090" progId="Word.Document.12">
                  <p:embed/>
                  <p:pic>
                    <p:nvPicPr>
                      <p:cNvPr id="0" name=""/>
                      <p:cNvPicPr/>
                      <p:nvPr/>
                    </p:nvPicPr>
                    <p:blipFill>
                      <a:blip r:embed="rId8"/>
                      <a:stretch>
                        <a:fillRect/>
                      </a:stretch>
                    </p:blipFill>
                    <p:spPr>
                      <a:xfrm>
                        <a:off x="-972616" y="5229200"/>
                        <a:ext cx="10744377" cy="792088"/>
                      </a:xfrm>
                      <a:prstGeom prst="rect">
                        <a:avLst/>
                      </a:prstGeom>
                    </p:spPr>
                  </p:pic>
                </p:oleObj>
              </mc:Fallback>
            </mc:AlternateContent>
          </a:graphicData>
        </a:graphic>
      </p:graphicFrame>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4"/>
            </p:custDataLst>
          </p:nvPr>
        </p:nvSpPr>
        <p:spPr/>
        <p:txBody>
          <a:bodyPr/>
          <a:lstStyle/>
          <a:p>
            <a:fld id="{6F42FDE4-A7DD-41A7-A0A6-9B649FB43336}" type="slidenum">
              <a:rPr kumimoji="0" lang="en-US" smtClean="0"/>
              <a:pPr/>
              <a:t>31</a:t>
            </a:fld>
            <a:endParaRPr kumimoji="0" lang="en-US" dirty="0"/>
          </a:p>
        </p:txBody>
      </p:sp>
    </p:spTree>
    <p:custDataLst>
      <p:tags r:id="rId2"/>
    </p:custDataLst>
    <p:extLst>
      <p:ext uri="{BB962C8B-B14F-4D97-AF65-F5344CB8AC3E}">
        <p14:creationId xmlns:p14="http://schemas.microsoft.com/office/powerpoint/2010/main" val="1143164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ΠΑΡΑΜΕΤΡΟΙ ΔΙΑΣΠΟΡΑΣ</a:t>
            </a:r>
          </a:p>
        </p:txBody>
      </p:sp>
      <mc:AlternateContent xmlns:mc="http://schemas.openxmlformats.org/markup-compatibility/2006">
        <mc:Choice xmlns:a14="http://schemas.microsoft.com/office/drawing/2010/main" Requires="a14">
          <p:sp>
            <p:nvSpPr>
              <p:cNvPr id="4" name="Θέση περιεχομένου 3"/>
              <p:cNvSpPr>
                <a:spLocks noGrp="1"/>
              </p:cNvSpPr>
              <p:nvPr>
                <p:ph sz="quarter" idx="1"/>
              </p:nvPr>
            </p:nvSpPr>
            <p:spPr/>
            <p:txBody>
              <a:bodyPr/>
              <a:lstStyle/>
              <a:p>
                <a:r>
                  <a:rPr lang="el-GR" sz="2000" dirty="0" smtClean="0">
                    <a:solidFill>
                      <a:srgbClr val="FF3300"/>
                    </a:solidFill>
                  </a:rPr>
                  <a:t>Μέση </a:t>
                </a:r>
                <a:r>
                  <a:rPr lang="el-GR" sz="2000" dirty="0">
                    <a:solidFill>
                      <a:srgbClr val="FF3300"/>
                    </a:solidFill>
                  </a:rPr>
                  <a:t>τετραγωνική </a:t>
                </a:r>
                <a:r>
                  <a:rPr lang="el-GR" sz="2000" dirty="0" smtClean="0">
                    <a:solidFill>
                      <a:srgbClr val="FF3300"/>
                    </a:solidFill>
                  </a:rPr>
                  <a:t>απόκλιση</a:t>
                </a:r>
                <a:r>
                  <a:rPr lang="el-GR" sz="2000" b="1" dirty="0" smtClean="0"/>
                  <a:t>: </a:t>
                </a:r>
                <a:r>
                  <a:rPr lang="el-GR" sz="2000" dirty="0"/>
                  <a:t>ο αριθμητικός μέσος των τετραγωνισμένων αποστάσεων όλων των τιμών </a:t>
                </a:r>
                <a:r>
                  <a:rPr lang="el-GR" sz="2000" dirty="0" smtClean="0"/>
                  <a:t>παρατήρησης </a:t>
                </a:r>
                <a:r>
                  <a:rPr lang="el-GR" sz="2000" dirty="0"/>
                  <a:t>από το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a:rPr>
                          <m:t>𝑥</m:t>
                        </m:r>
                      </m:e>
                    </m:acc>
                  </m:oMath>
                </a14:m>
                <a:endParaRPr lang="el-GR" sz="2000" dirty="0" smtClean="0"/>
              </a:p>
              <a:p>
                <a:pPr marL="0" indent="0">
                  <a:buNone/>
                </a:pPr>
                <a:endParaRPr lang="el-GR" dirty="0"/>
              </a:p>
              <a:p>
                <a:pPr marL="0" indent="0">
                  <a:buNone/>
                </a:pPr>
                <a:endParaRPr lang="el-GR" dirty="0" smtClean="0"/>
              </a:p>
              <a:p>
                <a:r>
                  <a:rPr lang="el-GR" sz="2000" dirty="0">
                    <a:solidFill>
                      <a:srgbClr val="FF3300"/>
                    </a:solidFill>
                  </a:rPr>
                  <a:t>Τ</a:t>
                </a:r>
                <a:r>
                  <a:rPr lang="el-GR" sz="2000" dirty="0" smtClean="0">
                    <a:solidFill>
                      <a:srgbClr val="FF3300"/>
                    </a:solidFill>
                  </a:rPr>
                  <a:t>υπική απόκλιση</a:t>
                </a:r>
                <a:r>
                  <a:rPr lang="el-GR" sz="2000" b="1" dirty="0" smtClean="0"/>
                  <a:t>: </a:t>
                </a:r>
                <a:r>
                  <a:rPr lang="el-GR" sz="2000" dirty="0"/>
                  <a:t>η θετική ρίζα της μέσης </a:t>
                </a:r>
                <a:r>
                  <a:rPr lang="el-GR" sz="2000" dirty="0" smtClean="0"/>
                  <a:t>τετραγωνικής απόκλισης</a:t>
                </a:r>
                <a:r>
                  <a:rPr lang="el-GR" sz="2000" dirty="0" smtClean="0"/>
                  <a:t> : 			</a:t>
                </a:r>
                <a14:m>
                  <m:oMath xmlns:m="http://schemas.openxmlformats.org/officeDocument/2006/math">
                    <m:r>
                      <a:rPr lang="en-US" sz="2000" b="0" i="1" smtClean="0">
                        <a:latin typeface="Cambria Math"/>
                      </a:rPr>
                      <m:t>         </m:t>
                    </m:r>
                    <m:r>
                      <a:rPr lang="en-US" sz="2000" b="0" i="1" smtClean="0">
                        <a:latin typeface="Cambria Math"/>
                      </a:rPr>
                      <m:t>𝑠</m:t>
                    </m:r>
                    <m:r>
                      <a:rPr lang="en-US" sz="2000" b="0" i="1" smtClean="0">
                        <a:latin typeface="Cambria Math"/>
                      </a:rPr>
                      <m:t>= </m:t>
                    </m:r>
                    <m:rad>
                      <m:radPr>
                        <m:degHide m:val="on"/>
                        <m:ctrlPr>
                          <a:rPr lang="en-US" sz="2000" b="0" i="1" smtClean="0">
                            <a:latin typeface="Cambria Math" panose="02040503050406030204" pitchFamily="18" charset="0"/>
                          </a:rPr>
                        </m:ctrlPr>
                      </m:radPr>
                      <m:deg/>
                      <m:e>
                        <m:sSup>
                          <m:sSupPr>
                            <m:ctrlPr>
                              <a:rPr lang="en-US" sz="2000" b="0" i="1" smtClean="0">
                                <a:latin typeface="Cambria Math" panose="02040503050406030204" pitchFamily="18" charset="0"/>
                              </a:rPr>
                            </m:ctrlPr>
                          </m:sSupPr>
                          <m:e>
                            <m:r>
                              <a:rPr lang="en-US" sz="2000" b="0" i="1" smtClean="0">
                                <a:latin typeface="Cambria Math"/>
                              </a:rPr>
                              <m:t>𝑠</m:t>
                            </m:r>
                          </m:e>
                          <m:sup>
                            <m:r>
                              <a:rPr lang="en-US" sz="2000" b="0" i="1" smtClean="0">
                                <a:latin typeface="Cambria Math"/>
                              </a:rPr>
                              <m:t>2</m:t>
                            </m:r>
                          </m:sup>
                        </m:sSup>
                      </m:e>
                    </m:rad>
                  </m:oMath>
                </a14:m>
                <a:endParaRPr lang="el-GR" sz="2000" b="0" dirty="0" smtClean="0"/>
              </a:p>
              <a:p>
                <a:r>
                  <a:rPr lang="el-GR" sz="2000" dirty="0">
                    <a:solidFill>
                      <a:srgbClr val="FF3300"/>
                    </a:solidFill>
                  </a:rPr>
                  <a:t>Σ</a:t>
                </a:r>
                <a:r>
                  <a:rPr lang="el-GR" sz="2000" dirty="0" smtClean="0">
                    <a:solidFill>
                      <a:srgbClr val="FF3300"/>
                    </a:solidFill>
                  </a:rPr>
                  <a:t>υντελεστής μεταβλητότητας: </a:t>
                </a:r>
                <a:r>
                  <a:rPr lang="el-GR" sz="2000" dirty="0"/>
                  <a:t>ο </a:t>
                </a:r>
                <a:r>
                  <a:rPr lang="el-GR" sz="2000" dirty="0" smtClean="0"/>
                  <a:t>λόγος της </a:t>
                </a:r>
                <a:r>
                  <a:rPr lang="el-GR" sz="2000" dirty="0"/>
                  <a:t>τυπικής απόκλισης </a:t>
                </a:r>
                <a:r>
                  <a:rPr lang="el-GR" sz="2000" dirty="0" smtClean="0"/>
                  <a:t>και </a:t>
                </a:r>
                <a:r>
                  <a:rPr lang="el-GR" sz="2000" dirty="0"/>
                  <a:t>του αριθμητικού </a:t>
                </a:r>
                <a:r>
                  <a:rPr lang="el-GR" sz="2000" dirty="0" smtClean="0"/>
                  <a:t>μέσου.</a:t>
                </a:r>
                <a:endParaRPr lang="en-US" sz="2000" dirty="0" smtClean="0"/>
              </a:p>
              <a:p>
                <a:pPr marL="0" indent="0">
                  <a:buNone/>
                </a:pPr>
                <a:r>
                  <a:rPr lang="en-US" sz="2000" b="0" dirty="0"/>
                  <a:t> </a:t>
                </a:r>
                <a:r>
                  <a:rPr lang="en-US" sz="2000" b="0" dirty="0" smtClean="0"/>
                  <a:t>                                                     </a:t>
                </a:r>
                <a14:m>
                  <m:oMath xmlns:m="http://schemas.openxmlformats.org/officeDocument/2006/math">
                    <m:r>
                      <a:rPr lang="en-US" sz="2400" b="0" i="1" smtClean="0">
                        <a:latin typeface="Cambria Math"/>
                      </a:rPr>
                      <m:t>𝑉</m:t>
                    </m:r>
                    <m:r>
                      <a:rPr lang="en-US" sz="2400" b="0" i="1"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𝑠</m:t>
                        </m:r>
                      </m:num>
                      <m:den>
                        <m:acc>
                          <m:accPr>
                            <m:chr m:val="̅"/>
                            <m:ctrlPr>
                              <a:rPr lang="en-US" sz="2400" b="0" i="1" smtClean="0">
                                <a:latin typeface="Cambria Math" panose="02040503050406030204" pitchFamily="18" charset="0"/>
                              </a:rPr>
                            </m:ctrlPr>
                          </m:accPr>
                          <m:e>
                            <m:r>
                              <a:rPr lang="en-US" sz="2400" b="0" i="1" smtClean="0">
                                <a:latin typeface="Cambria Math"/>
                              </a:rPr>
                              <m:t>𝑥</m:t>
                            </m:r>
                          </m:e>
                        </m:acc>
                      </m:den>
                    </m:f>
                  </m:oMath>
                </a14:m>
                <a:endParaRPr lang="el-GR" sz="2400" b="0" dirty="0" smtClean="0"/>
              </a:p>
            </p:txBody>
          </p:sp>
        </mc:Choice>
        <mc:Fallback>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0">
                <a:blip r:embed="rId5"/>
                <a:stretch>
                  <a:fillRect l="-667" t="-809" r="-444"/>
                </a:stretch>
              </a:blipFill>
            </p:spPr>
            <p:txBody>
              <a:bodyPr/>
              <a:lstStyle/>
              <a:p>
                <a:r>
                  <a:rPr lang="el-GR">
                    <a:noFill/>
                  </a:rPr>
                  <a:t> </a:t>
                </a:r>
              </a:p>
            </p:txBody>
          </p:sp>
        </mc:Fallback>
      </mc:AlternateContent>
      <p:grpSp>
        <p:nvGrpSpPr>
          <p:cNvPr id="5" name="Group 2" descr="[LAYOUT GROUP]"/>
          <p:cNvGrpSpPr>
            <a:grpSpLocks/>
          </p:cNvGrpSpPr>
          <p:nvPr/>
        </p:nvGrpSpPr>
        <p:grpSpPr bwMode="auto">
          <a:xfrm>
            <a:off x="3705122" y="2475453"/>
            <a:ext cx="1467886" cy="632141"/>
            <a:chOff x="4425" y="-452"/>
            <a:chExt cx="1628" cy="678"/>
          </a:xfrm>
        </p:grpSpPr>
        <p:grpSp>
          <p:nvGrpSpPr>
            <p:cNvPr id="6" name="Group 3"/>
            <p:cNvGrpSpPr>
              <a:grpSpLocks/>
            </p:cNvGrpSpPr>
            <p:nvPr/>
          </p:nvGrpSpPr>
          <p:grpSpPr bwMode="auto">
            <a:xfrm>
              <a:off x="5727" y="-217"/>
              <a:ext cx="106" cy="2"/>
              <a:chOff x="5727" y="-217"/>
              <a:chExt cx="106" cy="2"/>
            </a:xfrm>
          </p:grpSpPr>
          <p:sp>
            <p:nvSpPr>
              <p:cNvPr id="67" name="Freeform 4"/>
              <p:cNvSpPr>
                <a:spLocks/>
              </p:cNvSpPr>
              <p:nvPr/>
            </p:nvSpPr>
            <p:spPr bwMode="auto">
              <a:xfrm>
                <a:off x="5727" y="-217"/>
                <a:ext cx="106" cy="2"/>
              </a:xfrm>
              <a:custGeom>
                <a:avLst/>
                <a:gdLst>
                  <a:gd name="T0" fmla="+- 0 5727 5727"/>
                  <a:gd name="T1" fmla="*/ T0 w 106"/>
                  <a:gd name="T2" fmla="+- 0 5832 5727"/>
                  <a:gd name="T3" fmla="*/ T2 w 106"/>
                </a:gdLst>
                <a:ahLst/>
                <a:cxnLst>
                  <a:cxn ang="0">
                    <a:pos x="T1" y="0"/>
                  </a:cxn>
                  <a:cxn ang="0">
                    <a:pos x="T3" y="0"/>
                  </a:cxn>
                </a:cxnLst>
                <a:rect l="0" t="0" r="r" b="b"/>
                <a:pathLst>
                  <a:path w="106">
                    <a:moveTo>
                      <a:pt x="0" y="0"/>
                    </a:moveTo>
                    <a:lnTo>
                      <a:pt x="105"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grpSp>
          <p:nvGrpSpPr>
            <p:cNvPr id="7" name="Group 5"/>
            <p:cNvGrpSpPr>
              <a:grpSpLocks/>
            </p:cNvGrpSpPr>
            <p:nvPr/>
          </p:nvGrpSpPr>
          <p:grpSpPr bwMode="auto">
            <a:xfrm>
              <a:off x="5734" y="-181"/>
              <a:ext cx="90" cy="109"/>
              <a:chOff x="5734" y="-181"/>
              <a:chExt cx="90" cy="109"/>
            </a:xfrm>
          </p:grpSpPr>
          <p:sp>
            <p:nvSpPr>
              <p:cNvPr id="64" name="Freeform 6"/>
              <p:cNvSpPr>
                <a:spLocks/>
              </p:cNvSpPr>
              <p:nvPr/>
            </p:nvSpPr>
            <p:spPr bwMode="auto">
              <a:xfrm>
                <a:off x="5734" y="-181"/>
                <a:ext cx="90" cy="109"/>
              </a:xfrm>
              <a:custGeom>
                <a:avLst/>
                <a:gdLst>
                  <a:gd name="T0" fmla="+- 0 5757 5734"/>
                  <a:gd name="T1" fmla="*/ T0 w 90"/>
                  <a:gd name="T2" fmla="+- 0 -181 -181"/>
                  <a:gd name="T3" fmla="*/ -181 h 109"/>
                  <a:gd name="T4" fmla="+- 0 5737 5734"/>
                  <a:gd name="T5" fmla="*/ T4 w 90"/>
                  <a:gd name="T6" fmla="+- 0 -181 -181"/>
                  <a:gd name="T7" fmla="*/ -181 h 109"/>
                  <a:gd name="T8" fmla="+- 0 5737 5734"/>
                  <a:gd name="T9" fmla="*/ T8 w 90"/>
                  <a:gd name="T10" fmla="+- 0 -178 -181"/>
                  <a:gd name="T11" fmla="*/ -178 h 109"/>
                  <a:gd name="T12" fmla="+- 0 5738 5734"/>
                  <a:gd name="T13" fmla="*/ T12 w 90"/>
                  <a:gd name="T14" fmla="+- 0 -176 -181"/>
                  <a:gd name="T15" fmla="*/ -176 h 109"/>
                  <a:gd name="T16" fmla="+- 0 5769 5734"/>
                  <a:gd name="T17" fmla="*/ T16 w 90"/>
                  <a:gd name="T18" fmla="+- 0 -129 -181"/>
                  <a:gd name="T19" fmla="*/ -129 h 109"/>
                  <a:gd name="T20" fmla="+- 0 5734 5734"/>
                  <a:gd name="T21" fmla="*/ T20 w 90"/>
                  <a:gd name="T22" fmla="+- 0 -74 -181"/>
                  <a:gd name="T23" fmla="*/ -74 h 109"/>
                  <a:gd name="T24" fmla="+- 0 5735 5734"/>
                  <a:gd name="T25" fmla="*/ T24 w 90"/>
                  <a:gd name="T26" fmla="+- 0 -72 -181"/>
                  <a:gd name="T27" fmla="*/ -72 h 109"/>
                  <a:gd name="T28" fmla="+- 0 5754 5734"/>
                  <a:gd name="T29" fmla="*/ T28 w 90"/>
                  <a:gd name="T30" fmla="+- 0 -72 -181"/>
                  <a:gd name="T31" fmla="*/ -72 h 109"/>
                  <a:gd name="T32" fmla="+- 0 5755 5734"/>
                  <a:gd name="T33" fmla="*/ T32 w 90"/>
                  <a:gd name="T34" fmla="+- 0 -74 -181"/>
                  <a:gd name="T35" fmla="*/ -74 h 109"/>
                  <a:gd name="T36" fmla="+- 0 5756 5734"/>
                  <a:gd name="T37" fmla="*/ T36 w 90"/>
                  <a:gd name="T38" fmla="+- 0 -75 -181"/>
                  <a:gd name="T39" fmla="*/ -75 h 109"/>
                  <a:gd name="T40" fmla="+- 0 5779 5734"/>
                  <a:gd name="T41" fmla="*/ T40 w 90"/>
                  <a:gd name="T42" fmla="+- 0 -113 -181"/>
                  <a:gd name="T43" fmla="*/ -113 h 109"/>
                  <a:gd name="T44" fmla="+- 0 5799 5734"/>
                  <a:gd name="T45" fmla="*/ T44 w 90"/>
                  <a:gd name="T46" fmla="+- 0 -113 -181"/>
                  <a:gd name="T47" fmla="*/ -113 h 109"/>
                  <a:gd name="T48" fmla="+- 0 5789 5734"/>
                  <a:gd name="T49" fmla="*/ T48 w 90"/>
                  <a:gd name="T50" fmla="+- 0 -129 -181"/>
                  <a:gd name="T51" fmla="*/ -129 h 109"/>
                  <a:gd name="T52" fmla="+- 0 5799 5734"/>
                  <a:gd name="T53" fmla="*/ T52 w 90"/>
                  <a:gd name="T54" fmla="+- 0 -144 -181"/>
                  <a:gd name="T55" fmla="*/ -144 h 109"/>
                  <a:gd name="T56" fmla="+- 0 5779 5734"/>
                  <a:gd name="T57" fmla="*/ T56 w 90"/>
                  <a:gd name="T58" fmla="+- 0 -144 -181"/>
                  <a:gd name="T59" fmla="*/ -144 h 109"/>
                  <a:gd name="T60" fmla="+- 0 5758 5734"/>
                  <a:gd name="T61" fmla="*/ T60 w 90"/>
                  <a:gd name="T62" fmla="+- 0 -178 -181"/>
                  <a:gd name="T63" fmla="*/ -178 h 109"/>
                  <a:gd name="T64" fmla="+- 0 5757 5734"/>
                  <a:gd name="T65" fmla="*/ T64 w 90"/>
                  <a:gd name="T66" fmla="+- 0 -181 -181"/>
                  <a:gd name="T67" fmla="*/ -181 h 1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0" h="109">
                    <a:moveTo>
                      <a:pt x="23" y="0"/>
                    </a:moveTo>
                    <a:lnTo>
                      <a:pt x="3" y="0"/>
                    </a:lnTo>
                    <a:lnTo>
                      <a:pt x="3" y="3"/>
                    </a:lnTo>
                    <a:lnTo>
                      <a:pt x="4" y="5"/>
                    </a:lnTo>
                    <a:lnTo>
                      <a:pt x="35" y="52"/>
                    </a:lnTo>
                    <a:lnTo>
                      <a:pt x="0" y="107"/>
                    </a:lnTo>
                    <a:lnTo>
                      <a:pt x="1" y="109"/>
                    </a:lnTo>
                    <a:lnTo>
                      <a:pt x="20" y="109"/>
                    </a:lnTo>
                    <a:lnTo>
                      <a:pt x="21" y="107"/>
                    </a:lnTo>
                    <a:lnTo>
                      <a:pt x="22" y="106"/>
                    </a:lnTo>
                    <a:lnTo>
                      <a:pt x="45" y="68"/>
                    </a:lnTo>
                    <a:lnTo>
                      <a:pt x="65" y="68"/>
                    </a:lnTo>
                    <a:lnTo>
                      <a:pt x="55" y="52"/>
                    </a:lnTo>
                    <a:lnTo>
                      <a:pt x="65" y="37"/>
                    </a:lnTo>
                    <a:lnTo>
                      <a:pt x="45" y="37"/>
                    </a:lnTo>
                    <a:lnTo>
                      <a:pt x="24" y="3"/>
                    </a:lnTo>
                    <a:lnTo>
                      <a:pt x="23"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5" name="Freeform 7"/>
              <p:cNvSpPr>
                <a:spLocks/>
              </p:cNvSpPr>
              <p:nvPr/>
            </p:nvSpPr>
            <p:spPr bwMode="auto">
              <a:xfrm>
                <a:off x="5734" y="-181"/>
                <a:ext cx="90" cy="109"/>
              </a:xfrm>
              <a:custGeom>
                <a:avLst/>
                <a:gdLst>
                  <a:gd name="T0" fmla="+- 0 5799 5734"/>
                  <a:gd name="T1" fmla="*/ T0 w 90"/>
                  <a:gd name="T2" fmla="+- 0 -113 -181"/>
                  <a:gd name="T3" fmla="*/ -113 h 109"/>
                  <a:gd name="T4" fmla="+- 0 5779 5734"/>
                  <a:gd name="T5" fmla="*/ T4 w 90"/>
                  <a:gd name="T6" fmla="+- 0 -113 -181"/>
                  <a:gd name="T7" fmla="*/ -113 h 109"/>
                  <a:gd name="T8" fmla="+- 0 5802 5734"/>
                  <a:gd name="T9" fmla="*/ T8 w 90"/>
                  <a:gd name="T10" fmla="+- 0 -75 -181"/>
                  <a:gd name="T11" fmla="*/ -75 h 109"/>
                  <a:gd name="T12" fmla="+- 0 5804 5734"/>
                  <a:gd name="T13" fmla="*/ T12 w 90"/>
                  <a:gd name="T14" fmla="+- 0 -73 -181"/>
                  <a:gd name="T15" fmla="*/ -73 h 109"/>
                  <a:gd name="T16" fmla="+- 0 5805 5734"/>
                  <a:gd name="T17" fmla="*/ T16 w 90"/>
                  <a:gd name="T18" fmla="+- 0 -72 -181"/>
                  <a:gd name="T19" fmla="*/ -72 h 109"/>
                  <a:gd name="T20" fmla="+- 0 5823 5734"/>
                  <a:gd name="T21" fmla="*/ T20 w 90"/>
                  <a:gd name="T22" fmla="+- 0 -72 -181"/>
                  <a:gd name="T23" fmla="*/ -72 h 109"/>
                  <a:gd name="T24" fmla="+- 0 5824 5734"/>
                  <a:gd name="T25" fmla="*/ T24 w 90"/>
                  <a:gd name="T26" fmla="+- 0 -74 -181"/>
                  <a:gd name="T27" fmla="*/ -74 h 109"/>
                  <a:gd name="T28" fmla="+- 0 5799 5734"/>
                  <a:gd name="T29" fmla="*/ T28 w 90"/>
                  <a:gd name="T30" fmla="+- 0 -113 -181"/>
                  <a:gd name="T31" fmla="*/ -113 h 10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0" h="109">
                    <a:moveTo>
                      <a:pt x="65" y="68"/>
                    </a:moveTo>
                    <a:lnTo>
                      <a:pt x="45" y="68"/>
                    </a:lnTo>
                    <a:lnTo>
                      <a:pt x="68" y="106"/>
                    </a:lnTo>
                    <a:lnTo>
                      <a:pt x="70" y="108"/>
                    </a:lnTo>
                    <a:lnTo>
                      <a:pt x="71" y="109"/>
                    </a:lnTo>
                    <a:lnTo>
                      <a:pt x="89" y="109"/>
                    </a:lnTo>
                    <a:lnTo>
                      <a:pt x="90" y="107"/>
                    </a:lnTo>
                    <a:lnTo>
                      <a:pt x="65" y="68"/>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6" name="Freeform 8"/>
              <p:cNvSpPr>
                <a:spLocks/>
              </p:cNvSpPr>
              <p:nvPr/>
            </p:nvSpPr>
            <p:spPr bwMode="auto">
              <a:xfrm>
                <a:off x="5734" y="-181"/>
                <a:ext cx="90" cy="109"/>
              </a:xfrm>
              <a:custGeom>
                <a:avLst/>
                <a:gdLst>
                  <a:gd name="T0" fmla="+- 0 5820 5734"/>
                  <a:gd name="T1" fmla="*/ T0 w 90"/>
                  <a:gd name="T2" fmla="+- 0 -181 -181"/>
                  <a:gd name="T3" fmla="*/ -181 h 109"/>
                  <a:gd name="T4" fmla="+- 0 5801 5734"/>
                  <a:gd name="T5" fmla="*/ T4 w 90"/>
                  <a:gd name="T6" fmla="+- 0 -181 -181"/>
                  <a:gd name="T7" fmla="*/ -181 h 109"/>
                  <a:gd name="T8" fmla="+- 0 5801 5734"/>
                  <a:gd name="T9" fmla="*/ T8 w 90"/>
                  <a:gd name="T10" fmla="+- 0 -179 -181"/>
                  <a:gd name="T11" fmla="*/ -179 h 109"/>
                  <a:gd name="T12" fmla="+- 0 5800 5734"/>
                  <a:gd name="T13" fmla="*/ T12 w 90"/>
                  <a:gd name="T14" fmla="+- 0 -178 -181"/>
                  <a:gd name="T15" fmla="*/ -178 h 109"/>
                  <a:gd name="T16" fmla="+- 0 5779 5734"/>
                  <a:gd name="T17" fmla="*/ T16 w 90"/>
                  <a:gd name="T18" fmla="+- 0 -144 -181"/>
                  <a:gd name="T19" fmla="*/ -144 h 109"/>
                  <a:gd name="T20" fmla="+- 0 5799 5734"/>
                  <a:gd name="T21" fmla="*/ T20 w 90"/>
                  <a:gd name="T22" fmla="+- 0 -144 -181"/>
                  <a:gd name="T23" fmla="*/ -144 h 109"/>
                  <a:gd name="T24" fmla="+- 0 5821 5734"/>
                  <a:gd name="T25" fmla="*/ T24 w 90"/>
                  <a:gd name="T26" fmla="+- 0 -179 -181"/>
                  <a:gd name="T27" fmla="*/ -179 h 109"/>
                  <a:gd name="T28" fmla="+- 0 5820 5734"/>
                  <a:gd name="T29" fmla="*/ T28 w 90"/>
                  <a:gd name="T30" fmla="+- 0 -181 -181"/>
                  <a:gd name="T31" fmla="*/ -181 h 10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0" h="109">
                    <a:moveTo>
                      <a:pt x="86" y="0"/>
                    </a:moveTo>
                    <a:lnTo>
                      <a:pt x="67" y="0"/>
                    </a:lnTo>
                    <a:lnTo>
                      <a:pt x="67" y="2"/>
                    </a:lnTo>
                    <a:lnTo>
                      <a:pt x="66" y="3"/>
                    </a:lnTo>
                    <a:lnTo>
                      <a:pt x="45" y="37"/>
                    </a:lnTo>
                    <a:lnTo>
                      <a:pt x="65" y="37"/>
                    </a:lnTo>
                    <a:lnTo>
                      <a:pt x="87" y="2"/>
                    </a:lnTo>
                    <a:lnTo>
                      <a:pt x="86"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8" name="Group 9"/>
            <p:cNvGrpSpPr>
              <a:grpSpLocks/>
            </p:cNvGrpSpPr>
            <p:nvPr/>
          </p:nvGrpSpPr>
          <p:grpSpPr bwMode="auto">
            <a:xfrm>
              <a:off x="5569" y="-127"/>
              <a:ext cx="109" cy="2"/>
              <a:chOff x="5569" y="-127"/>
              <a:chExt cx="109" cy="2"/>
            </a:xfrm>
          </p:grpSpPr>
          <p:sp>
            <p:nvSpPr>
              <p:cNvPr id="63" name="Freeform 10"/>
              <p:cNvSpPr>
                <a:spLocks/>
              </p:cNvSpPr>
              <p:nvPr/>
            </p:nvSpPr>
            <p:spPr bwMode="auto">
              <a:xfrm>
                <a:off x="5569" y="-127"/>
                <a:ext cx="109" cy="2"/>
              </a:xfrm>
              <a:custGeom>
                <a:avLst/>
                <a:gdLst>
                  <a:gd name="T0" fmla="+- 0 5569 5569"/>
                  <a:gd name="T1" fmla="*/ T0 w 109"/>
                  <a:gd name="T2" fmla="+- 0 5678 5569"/>
                  <a:gd name="T3" fmla="*/ T2 w 109"/>
                </a:gdLst>
                <a:ahLst/>
                <a:cxnLst>
                  <a:cxn ang="0">
                    <a:pos x="T1" y="0"/>
                  </a:cxn>
                  <a:cxn ang="0">
                    <a:pos x="T3" y="0"/>
                  </a:cxn>
                </a:cxnLst>
                <a:rect l="0" t="0" r="r" b="b"/>
                <a:pathLst>
                  <a:path w="109">
                    <a:moveTo>
                      <a:pt x="0" y="0"/>
                    </a:moveTo>
                    <a:lnTo>
                      <a:pt x="109" y="0"/>
                    </a:lnTo>
                  </a:path>
                </a:pathLst>
              </a:custGeom>
              <a:noFill/>
              <a:ln w="777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grpSp>
          <p:nvGrpSpPr>
            <p:cNvPr id="9" name="Group 11"/>
            <p:cNvGrpSpPr>
              <a:grpSpLocks/>
            </p:cNvGrpSpPr>
            <p:nvPr/>
          </p:nvGrpSpPr>
          <p:grpSpPr bwMode="auto">
            <a:xfrm>
              <a:off x="5929" y="-283"/>
              <a:ext cx="49" cy="87"/>
              <a:chOff x="5929" y="-283"/>
              <a:chExt cx="49" cy="87"/>
            </a:xfrm>
          </p:grpSpPr>
          <p:sp>
            <p:nvSpPr>
              <p:cNvPr id="61" name="Freeform 12"/>
              <p:cNvSpPr>
                <a:spLocks/>
              </p:cNvSpPr>
              <p:nvPr/>
            </p:nvSpPr>
            <p:spPr bwMode="auto">
              <a:xfrm>
                <a:off x="5929" y="-283"/>
                <a:ext cx="49" cy="87"/>
              </a:xfrm>
              <a:custGeom>
                <a:avLst/>
                <a:gdLst>
                  <a:gd name="T0" fmla="+- 0 5975 5929"/>
                  <a:gd name="T1" fmla="*/ T0 w 49"/>
                  <a:gd name="T2" fmla="+- 0 -273 -283"/>
                  <a:gd name="T3" fmla="*/ -273 h 87"/>
                  <a:gd name="T4" fmla="+- 0 5957 5929"/>
                  <a:gd name="T5" fmla="*/ T4 w 49"/>
                  <a:gd name="T6" fmla="+- 0 -273 -283"/>
                  <a:gd name="T7" fmla="*/ -273 h 87"/>
                  <a:gd name="T8" fmla="+- 0 5963 5929"/>
                  <a:gd name="T9" fmla="*/ T8 w 49"/>
                  <a:gd name="T10" fmla="+- 0 -268 -283"/>
                  <a:gd name="T11" fmla="*/ -268 h 87"/>
                  <a:gd name="T12" fmla="+- 0 5963 5929"/>
                  <a:gd name="T13" fmla="*/ T12 w 49"/>
                  <a:gd name="T14" fmla="+- 0 -250 -283"/>
                  <a:gd name="T15" fmla="*/ -250 h 87"/>
                  <a:gd name="T16" fmla="+- 0 5955 5929"/>
                  <a:gd name="T17" fmla="*/ T16 w 49"/>
                  <a:gd name="T18" fmla="+- 0 -238 -283"/>
                  <a:gd name="T19" fmla="*/ -238 h 87"/>
                  <a:gd name="T20" fmla="+- 0 5946 5929"/>
                  <a:gd name="T21" fmla="*/ T20 w 49"/>
                  <a:gd name="T22" fmla="+- 0 -227 -283"/>
                  <a:gd name="T23" fmla="*/ -227 h 87"/>
                  <a:gd name="T24" fmla="+- 0 5943 5929"/>
                  <a:gd name="T25" fmla="*/ T24 w 49"/>
                  <a:gd name="T26" fmla="+- 0 -224 -283"/>
                  <a:gd name="T27" fmla="*/ -224 h 87"/>
                  <a:gd name="T28" fmla="+- 0 5934 5929"/>
                  <a:gd name="T29" fmla="*/ T28 w 49"/>
                  <a:gd name="T30" fmla="+- 0 -213 -283"/>
                  <a:gd name="T31" fmla="*/ -213 h 87"/>
                  <a:gd name="T32" fmla="+- 0 5930 5929"/>
                  <a:gd name="T33" fmla="*/ T32 w 49"/>
                  <a:gd name="T34" fmla="+- 0 -209 -283"/>
                  <a:gd name="T35" fmla="*/ -209 h 87"/>
                  <a:gd name="T36" fmla="+- 0 5929 5929"/>
                  <a:gd name="T37" fmla="*/ T36 w 49"/>
                  <a:gd name="T38" fmla="+- 0 -208 -283"/>
                  <a:gd name="T39" fmla="*/ -208 h 87"/>
                  <a:gd name="T40" fmla="+- 0 5929 5929"/>
                  <a:gd name="T41" fmla="*/ T40 w 49"/>
                  <a:gd name="T42" fmla="+- 0 -208 -283"/>
                  <a:gd name="T43" fmla="*/ -208 h 87"/>
                  <a:gd name="T44" fmla="+- 0 5929 5929"/>
                  <a:gd name="T45" fmla="*/ T44 w 49"/>
                  <a:gd name="T46" fmla="+- 0 -197 -283"/>
                  <a:gd name="T47" fmla="*/ -197 h 87"/>
                  <a:gd name="T48" fmla="+- 0 5929 5929"/>
                  <a:gd name="T49" fmla="*/ T48 w 49"/>
                  <a:gd name="T50" fmla="+- 0 -197 -283"/>
                  <a:gd name="T51" fmla="*/ -197 h 87"/>
                  <a:gd name="T52" fmla="+- 0 5976 5929"/>
                  <a:gd name="T53" fmla="*/ T52 w 49"/>
                  <a:gd name="T54" fmla="+- 0 -197 -283"/>
                  <a:gd name="T55" fmla="*/ -197 h 87"/>
                  <a:gd name="T56" fmla="+- 0 5977 5929"/>
                  <a:gd name="T57" fmla="*/ T56 w 49"/>
                  <a:gd name="T58" fmla="+- 0 -197 -283"/>
                  <a:gd name="T59" fmla="*/ -197 h 87"/>
                  <a:gd name="T60" fmla="+- 0 5977 5929"/>
                  <a:gd name="T61" fmla="*/ T60 w 49"/>
                  <a:gd name="T62" fmla="+- 0 -206 -283"/>
                  <a:gd name="T63" fmla="*/ -206 h 87"/>
                  <a:gd name="T64" fmla="+- 0 5977 5929"/>
                  <a:gd name="T65" fmla="*/ T64 w 49"/>
                  <a:gd name="T66" fmla="+- 0 -207 -283"/>
                  <a:gd name="T67" fmla="*/ -207 h 87"/>
                  <a:gd name="T68" fmla="+- 0 5976 5929"/>
                  <a:gd name="T69" fmla="*/ T68 w 49"/>
                  <a:gd name="T70" fmla="+- 0 -207 -283"/>
                  <a:gd name="T71" fmla="*/ -207 h 87"/>
                  <a:gd name="T72" fmla="+- 0 5944 5929"/>
                  <a:gd name="T73" fmla="*/ T72 w 49"/>
                  <a:gd name="T74" fmla="+- 0 -208 -283"/>
                  <a:gd name="T75" fmla="*/ -208 h 87"/>
                  <a:gd name="T76" fmla="+- 0 5957 5929"/>
                  <a:gd name="T77" fmla="*/ T76 w 49"/>
                  <a:gd name="T78" fmla="+- 0 -223 -283"/>
                  <a:gd name="T79" fmla="*/ -223 h 87"/>
                  <a:gd name="T80" fmla="+- 0 5970 5929"/>
                  <a:gd name="T81" fmla="*/ T80 w 49"/>
                  <a:gd name="T82" fmla="+- 0 -241 -283"/>
                  <a:gd name="T83" fmla="*/ -241 h 87"/>
                  <a:gd name="T84" fmla="+- 0 5975 5929"/>
                  <a:gd name="T85" fmla="*/ T84 w 49"/>
                  <a:gd name="T86" fmla="+- 0 -260 -283"/>
                  <a:gd name="T87" fmla="*/ -260 h 87"/>
                  <a:gd name="T88" fmla="+- 0 5975 5929"/>
                  <a:gd name="T89" fmla="*/ T88 w 49"/>
                  <a:gd name="T90" fmla="+- 0 -273 -283"/>
                  <a:gd name="T91" fmla="*/ -27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9" h="87">
                    <a:moveTo>
                      <a:pt x="46" y="10"/>
                    </a:moveTo>
                    <a:lnTo>
                      <a:pt x="28" y="10"/>
                    </a:lnTo>
                    <a:lnTo>
                      <a:pt x="34" y="15"/>
                    </a:lnTo>
                    <a:lnTo>
                      <a:pt x="34" y="33"/>
                    </a:lnTo>
                    <a:lnTo>
                      <a:pt x="26" y="45"/>
                    </a:lnTo>
                    <a:lnTo>
                      <a:pt x="17" y="56"/>
                    </a:lnTo>
                    <a:lnTo>
                      <a:pt x="14" y="59"/>
                    </a:lnTo>
                    <a:lnTo>
                      <a:pt x="5" y="70"/>
                    </a:lnTo>
                    <a:lnTo>
                      <a:pt x="1" y="74"/>
                    </a:lnTo>
                    <a:lnTo>
                      <a:pt x="0" y="75"/>
                    </a:lnTo>
                    <a:lnTo>
                      <a:pt x="0" y="86"/>
                    </a:lnTo>
                    <a:lnTo>
                      <a:pt x="47" y="86"/>
                    </a:lnTo>
                    <a:lnTo>
                      <a:pt x="48" y="86"/>
                    </a:lnTo>
                    <a:lnTo>
                      <a:pt x="48" y="77"/>
                    </a:lnTo>
                    <a:lnTo>
                      <a:pt x="48" y="76"/>
                    </a:lnTo>
                    <a:lnTo>
                      <a:pt x="47" y="76"/>
                    </a:lnTo>
                    <a:lnTo>
                      <a:pt x="15" y="75"/>
                    </a:lnTo>
                    <a:lnTo>
                      <a:pt x="28" y="60"/>
                    </a:lnTo>
                    <a:lnTo>
                      <a:pt x="41" y="42"/>
                    </a:lnTo>
                    <a:lnTo>
                      <a:pt x="46" y="23"/>
                    </a:lnTo>
                    <a:lnTo>
                      <a:pt x="46" y="1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2" name="Freeform 13"/>
              <p:cNvSpPr>
                <a:spLocks/>
              </p:cNvSpPr>
              <p:nvPr/>
            </p:nvSpPr>
            <p:spPr bwMode="auto">
              <a:xfrm>
                <a:off x="5929" y="-283"/>
                <a:ext cx="49" cy="87"/>
              </a:xfrm>
              <a:custGeom>
                <a:avLst/>
                <a:gdLst>
                  <a:gd name="T0" fmla="+- 0 5966 5929"/>
                  <a:gd name="T1" fmla="*/ T0 w 49"/>
                  <a:gd name="T2" fmla="+- 0 -283 -283"/>
                  <a:gd name="T3" fmla="*/ -283 h 87"/>
                  <a:gd name="T4" fmla="+- 0 5944 5929"/>
                  <a:gd name="T5" fmla="*/ T4 w 49"/>
                  <a:gd name="T6" fmla="+- 0 -283 -283"/>
                  <a:gd name="T7" fmla="*/ -283 h 87"/>
                  <a:gd name="T8" fmla="+- 0 5939 5929"/>
                  <a:gd name="T9" fmla="*/ T8 w 49"/>
                  <a:gd name="T10" fmla="+- 0 -281 -283"/>
                  <a:gd name="T11" fmla="*/ -281 h 87"/>
                  <a:gd name="T12" fmla="+- 0 5931 5929"/>
                  <a:gd name="T13" fmla="*/ T12 w 49"/>
                  <a:gd name="T14" fmla="+- 0 -278 -283"/>
                  <a:gd name="T15" fmla="*/ -278 h 87"/>
                  <a:gd name="T16" fmla="+- 0 5930 5929"/>
                  <a:gd name="T17" fmla="*/ T16 w 49"/>
                  <a:gd name="T18" fmla="+- 0 -278 -283"/>
                  <a:gd name="T19" fmla="*/ -278 h 87"/>
                  <a:gd name="T20" fmla="+- 0 5929 5929"/>
                  <a:gd name="T21" fmla="*/ T20 w 49"/>
                  <a:gd name="T22" fmla="+- 0 -276 -283"/>
                  <a:gd name="T23" fmla="*/ -276 h 87"/>
                  <a:gd name="T24" fmla="+- 0 5930 5929"/>
                  <a:gd name="T25" fmla="*/ T24 w 49"/>
                  <a:gd name="T26" fmla="+- 0 -275 -283"/>
                  <a:gd name="T27" fmla="*/ -275 h 87"/>
                  <a:gd name="T28" fmla="+- 0 5931 5929"/>
                  <a:gd name="T29" fmla="*/ T28 w 49"/>
                  <a:gd name="T30" fmla="+- 0 -270 -283"/>
                  <a:gd name="T31" fmla="*/ -270 h 87"/>
                  <a:gd name="T32" fmla="+- 0 5932 5929"/>
                  <a:gd name="T33" fmla="*/ T32 w 49"/>
                  <a:gd name="T34" fmla="+- 0 -268 -283"/>
                  <a:gd name="T35" fmla="*/ -268 h 87"/>
                  <a:gd name="T36" fmla="+- 0 5933 5929"/>
                  <a:gd name="T37" fmla="*/ T36 w 49"/>
                  <a:gd name="T38" fmla="+- 0 -268 -283"/>
                  <a:gd name="T39" fmla="*/ -268 h 87"/>
                  <a:gd name="T40" fmla="+- 0 5935 5929"/>
                  <a:gd name="T41" fmla="*/ T40 w 49"/>
                  <a:gd name="T42" fmla="+- 0 -269 -283"/>
                  <a:gd name="T43" fmla="*/ -269 h 87"/>
                  <a:gd name="T44" fmla="+- 0 5940 5929"/>
                  <a:gd name="T45" fmla="*/ T44 w 49"/>
                  <a:gd name="T46" fmla="+- 0 -272 -283"/>
                  <a:gd name="T47" fmla="*/ -272 h 87"/>
                  <a:gd name="T48" fmla="+- 0 5945 5929"/>
                  <a:gd name="T49" fmla="*/ T48 w 49"/>
                  <a:gd name="T50" fmla="+- 0 -273 -283"/>
                  <a:gd name="T51" fmla="*/ -273 h 87"/>
                  <a:gd name="T52" fmla="+- 0 5975 5929"/>
                  <a:gd name="T53" fmla="*/ T52 w 49"/>
                  <a:gd name="T54" fmla="+- 0 -273 -283"/>
                  <a:gd name="T55" fmla="*/ -273 h 87"/>
                  <a:gd name="T56" fmla="+- 0 5975 5929"/>
                  <a:gd name="T57" fmla="*/ T56 w 49"/>
                  <a:gd name="T58" fmla="+- 0 -276 -283"/>
                  <a:gd name="T59" fmla="*/ -276 h 87"/>
                  <a:gd name="T60" fmla="+- 0 5966 5929"/>
                  <a:gd name="T61" fmla="*/ T60 w 49"/>
                  <a:gd name="T62" fmla="+- 0 -283 -283"/>
                  <a:gd name="T63" fmla="*/ -28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9" h="87">
                    <a:moveTo>
                      <a:pt x="37" y="0"/>
                    </a:moveTo>
                    <a:lnTo>
                      <a:pt x="15" y="0"/>
                    </a:lnTo>
                    <a:lnTo>
                      <a:pt x="10" y="2"/>
                    </a:lnTo>
                    <a:lnTo>
                      <a:pt x="2" y="5"/>
                    </a:lnTo>
                    <a:lnTo>
                      <a:pt x="1" y="5"/>
                    </a:lnTo>
                    <a:lnTo>
                      <a:pt x="0" y="7"/>
                    </a:lnTo>
                    <a:lnTo>
                      <a:pt x="1" y="8"/>
                    </a:lnTo>
                    <a:lnTo>
                      <a:pt x="2" y="13"/>
                    </a:lnTo>
                    <a:lnTo>
                      <a:pt x="3" y="15"/>
                    </a:lnTo>
                    <a:lnTo>
                      <a:pt x="4" y="15"/>
                    </a:lnTo>
                    <a:lnTo>
                      <a:pt x="6" y="14"/>
                    </a:lnTo>
                    <a:lnTo>
                      <a:pt x="11" y="11"/>
                    </a:lnTo>
                    <a:lnTo>
                      <a:pt x="16" y="10"/>
                    </a:lnTo>
                    <a:lnTo>
                      <a:pt x="46" y="10"/>
                    </a:lnTo>
                    <a:lnTo>
                      <a:pt x="46" y="7"/>
                    </a:lnTo>
                    <a:lnTo>
                      <a:pt x="37"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0" name="Group 14"/>
            <p:cNvGrpSpPr>
              <a:grpSpLocks/>
            </p:cNvGrpSpPr>
            <p:nvPr/>
          </p:nvGrpSpPr>
          <p:grpSpPr bwMode="auto">
            <a:xfrm>
              <a:off x="5858" y="-247"/>
              <a:ext cx="57" cy="247"/>
              <a:chOff x="5858" y="-247"/>
              <a:chExt cx="57" cy="247"/>
            </a:xfrm>
          </p:grpSpPr>
          <p:sp>
            <p:nvSpPr>
              <p:cNvPr id="60" name="Freeform 15"/>
              <p:cNvSpPr>
                <a:spLocks/>
              </p:cNvSpPr>
              <p:nvPr/>
            </p:nvSpPr>
            <p:spPr bwMode="auto">
              <a:xfrm>
                <a:off x="5858" y="-247"/>
                <a:ext cx="57" cy="247"/>
              </a:xfrm>
              <a:custGeom>
                <a:avLst/>
                <a:gdLst>
                  <a:gd name="T0" fmla="+- 0 5858 5858"/>
                  <a:gd name="T1" fmla="*/ T0 w 57"/>
                  <a:gd name="T2" fmla="+- 0 -247 -247"/>
                  <a:gd name="T3" fmla="*/ -247 h 247"/>
                  <a:gd name="T4" fmla="+- 0 5858 5858"/>
                  <a:gd name="T5" fmla="*/ T4 w 57"/>
                  <a:gd name="T6" fmla="+- 0 -242 -247"/>
                  <a:gd name="T7" fmla="*/ -242 h 247"/>
                  <a:gd name="T8" fmla="+- 0 5871 5858"/>
                  <a:gd name="T9" fmla="*/ T8 w 57"/>
                  <a:gd name="T10" fmla="+- 0 -228 -247"/>
                  <a:gd name="T11" fmla="*/ -228 h 247"/>
                  <a:gd name="T12" fmla="+- 0 5881 5858"/>
                  <a:gd name="T13" fmla="*/ T12 w 57"/>
                  <a:gd name="T14" fmla="+- 0 -209 -247"/>
                  <a:gd name="T15" fmla="*/ -209 h 247"/>
                  <a:gd name="T16" fmla="+- 0 5894 5858"/>
                  <a:gd name="T17" fmla="*/ T16 w 57"/>
                  <a:gd name="T18" fmla="+- 0 -134 -247"/>
                  <a:gd name="T19" fmla="*/ -134 h 247"/>
                  <a:gd name="T20" fmla="+- 0 5894 5858"/>
                  <a:gd name="T21" fmla="*/ T20 w 57"/>
                  <a:gd name="T22" fmla="+- 0 -108 -247"/>
                  <a:gd name="T23" fmla="*/ -108 h 247"/>
                  <a:gd name="T24" fmla="+- 0 5893 5858"/>
                  <a:gd name="T25" fmla="*/ T24 w 57"/>
                  <a:gd name="T26" fmla="+- 0 -88 -247"/>
                  <a:gd name="T27" fmla="*/ -88 h 247"/>
                  <a:gd name="T28" fmla="+- 0 5873 5858"/>
                  <a:gd name="T29" fmla="*/ T28 w 57"/>
                  <a:gd name="T30" fmla="+- 0 -20 -247"/>
                  <a:gd name="T31" fmla="*/ -20 h 247"/>
                  <a:gd name="T32" fmla="+- 0 5858 5858"/>
                  <a:gd name="T33" fmla="*/ T32 w 57"/>
                  <a:gd name="T34" fmla="+- 0 -6 -247"/>
                  <a:gd name="T35" fmla="*/ -6 h 247"/>
                  <a:gd name="T36" fmla="+- 0 5858 5858"/>
                  <a:gd name="T37" fmla="*/ T36 w 57"/>
                  <a:gd name="T38" fmla="+- 0 0 -247"/>
                  <a:gd name="T39" fmla="*/ 0 h 247"/>
                  <a:gd name="T40" fmla="+- 0 5905 5858"/>
                  <a:gd name="T41" fmla="*/ T40 w 57"/>
                  <a:gd name="T42" fmla="+- 0 -64 -247"/>
                  <a:gd name="T43" fmla="*/ -64 h 247"/>
                  <a:gd name="T44" fmla="+- 0 5915 5858"/>
                  <a:gd name="T45" fmla="*/ T44 w 57"/>
                  <a:gd name="T46" fmla="+- 0 -124 -247"/>
                  <a:gd name="T47" fmla="*/ -124 h 247"/>
                  <a:gd name="T48" fmla="+- 0 5914 5858"/>
                  <a:gd name="T49" fmla="*/ T48 w 57"/>
                  <a:gd name="T50" fmla="+- 0 -144 -247"/>
                  <a:gd name="T51" fmla="*/ -144 h 247"/>
                  <a:gd name="T52" fmla="+- 0 5897 5858"/>
                  <a:gd name="T53" fmla="*/ T52 w 57"/>
                  <a:gd name="T54" fmla="+- 0 -202 -247"/>
                  <a:gd name="T55" fmla="*/ -202 h 247"/>
                  <a:gd name="T56" fmla="+- 0 5873 5858"/>
                  <a:gd name="T57" fmla="*/ T56 w 57"/>
                  <a:gd name="T58" fmla="+- 0 -235 -247"/>
                  <a:gd name="T59" fmla="*/ -235 h 247"/>
                  <a:gd name="T60" fmla="+- 0 5858 5858"/>
                  <a:gd name="T61" fmla="*/ T60 w 57"/>
                  <a:gd name="T62" fmla="+- 0 -247 -247"/>
                  <a:gd name="T63" fmla="*/ -247 h 2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7" h="247">
                    <a:moveTo>
                      <a:pt x="0" y="0"/>
                    </a:moveTo>
                    <a:lnTo>
                      <a:pt x="0" y="5"/>
                    </a:lnTo>
                    <a:lnTo>
                      <a:pt x="13" y="19"/>
                    </a:lnTo>
                    <a:lnTo>
                      <a:pt x="23" y="38"/>
                    </a:lnTo>
                    <a:lnTo>
                      <a:pt x="36" y="113"/>
                    </a:lnTo>
                    <a:lnTo>
                      <a:pt x="36" y="139"/>
                    </a:lnTo>
                    <a:lnTo>
                      <a:pt x="35" y="159"/>
                    </a:lnTo>
                    <a:lnTo>
                      <a:pt x="15" y="227"/>
                    </a:lnTo>
                    <a:lnTo>
                      <a:pt x="0" y="241"/>
                    </a:lnTo>
                    <a:lnTo>
                      <a:pt x="0" y="247"/>
                    </a:lnTo>
                    <a:lnTo>
                      <a:pt x="47" y="183"/>
                    </a:lnTo>
                    <a:lnTo>
                      <a:pt x="57" y="123"/>
                    </a:lnTo>
                    <a:lnTo>
                      <a:pt x="56" y="103"/>
                    </a:lnTo>
                    <a:lnTo>
                      <a:pt x="39" y="45"/>
                    </a:lnTo>
                    <a:lnTo>
                      <a:pt x="15" y="12"/>
                    </a:lnTo>
                    <a:lnTo>
                      <a:pt x="0"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1" name="Group 16"/>
            <p:cNvGrpSpPr>
              <a:grpSpLocks/>
            </p:cNvGrpSpPr>
            <p:nvPr/>
          </p:nvGrpSpPr>
          <p:grpSpPr bwMode="auto">
            <a:xfrm>
              <a:off x="4880" y="-125"/>
              <a:ext cx="119" cy="2"/>
              <a:chOff x="4880" y="-125"/>
              <a:chExt cx="119" cy="2"/>
            </a:xfrm>
          </p:grpSpPr>
          <p:sp>
            <p:nvSpPr>
              <p:cNvPr id="59" name="Freeform 17"/>
              <p:cNvSpPr>
                <a:spLocks/>
              </p:cNvSpPr>
              <p:nvPr/>
            </p:nvSpPr>
            <p:spPr bwMode="auto">
              <a:xfrm>
                <a:off x="4880" y="-125"/>
                <a:ext cx="119" cy="2"/>
              </a:xfrm>
              <a:custGeom>
                <a:avLst/>
                <a:gdLst>
                  <a:gd name="T0" fmla="+- 0 4880 4880"/>
                  <a:gd name="T1" fmla="*/ T0 w 119"/>
                  <a:gd name="T2" fmla="+- 0 4999 4880"/>
                  <a:gd name="T3" fmla="*/ T2 w 119"/>
                </a:gdLst>
                <a:ahLst/>
                <a:cxnLst>
                  <a:cxn ang="0">
                    <a:pos x="T1" y="0"/>
                  </a:cxn>
                  <a:cxn ang="0">
                    <a:pos x="T3" y="0"/>
                  </a:cxn>
                </a:cxnLst>
                <a:rect l="0" t="0" r="r" b="b"/>
                <a:pathLst>
                  <a:path w="119">
                    <a:moveTo>
                      <a:pt x="0" y="0"/>
                    </a:moveTo>
                    <a:lnTo>
                      <a:pt x="119"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grpSp>
          <p:nvGrpSpPr>
            <p:cNvPr id="12" name="Group 18"/>
            <p:cNvGrpSpPr>
              <a:grpSpLocks/>
            </p:cNvGrpSpPr>
            <p:nvPr/>
          </p:nvGrpSpPr>
          <p:grpSpPr bwMode="auto">
            <a:xfrm>
              <a:off x="4715" y="-151"/>
              <a:ext cx="109" cy="49"/>
              <a:chOff x="4715" y="-151"/>
              <a:chExt cx="109" cy="49"/>
            </a:xfrm>
          </p:grpSpPr>
          <p:sp>
            <p:nvSpPr>
              <p:cNvPr id="57" name="Freeform 19"/>
              <p:cNvSpPr>
                <a:spLocks/>
              </p:cNvSpPr>
              <p:nvPr/>
            </p:nvSpPr>
            <p:spPr bwMode="auto">
              <a:xfrm>
                <a:off x="4715" y="-151"/>
                <a:ext cx="109" cy="49"/>
              </a:xfrm>
              <a:custGeom>
                <a:avLst/>
                <a:gdLst>
                  <a:gd name="T0" fmla="+- 0 4823 4715"/>
                  <a:gd name="T1" fmla="*/ T0 w 109"/>
                  <a:gd name="T2" fmla="+- 0 -112 -151"/>
                  <a:gd name="T3" fmla="*/ -112 h 49"/>
                  <a:gd name="T4" fmla="+- 0 4715 4715"/>
                  <a:gd name="T5" fmla="*/ T4 w 109"/>
                  <a:gd name="T6" fmla="+- 0 -112 -151"/>
                  <a:gd name="T7" fmla="*/ -112 h 49"/>
                  <a:gd name="T8" fmla="+- 0 4715 4715"/>
                  <a:gd name="T9" fmla="*/ T8 w 109"/>
                  <a:gd name="T10" fmla="+- 0 -102 -151"/>
                  <a:gd name="T11" fmla="*/ -102 h 49"/>
                  <a:gd name="T12" fmla="+- 0 4823 4715"/>
                  <a:gd name="T13" fmla="*/ T12 w 109"/>
                  <a:gd name="T14" fmla="+- 0 -102 -151"/>
                  <a:gd name="T15" fmla="*/ -102 h 49"/>
                  <a:gd name="T16" fmla="+- 0 4823 4715"/>
                  <a:gd name="T17" fmla="*/ T16 w 109"/>
                  <a:gd name="T18" fmla="+- 0 -112 -151"/>
                  <a:gd name="T19" fmla="*/ -112 h 49"/>
                </a:gdLst>
                <a:ahLst/>
                <a:cxnLst>
                  <a:cxn ang="0">
                    <a:pos x="T1" y="T3"/>
                  </a:cxn>
                  <a:cxn ang="0">
                    <a:pos x="T5" y="T7"/>
                  </a:cxn>
                  <a:cxn ang="0">
                    <a:pos x="T9" y="T11"/>
                  </a:cxn>
                  <a:cxn ang="0">
                    <a:pos x="T13" y="T15"/>
                  </a:cxn>
                  <a:cxn ang="0">
                    <a:pos x="T17" y="T19"/>
                  </a:cxn>
                </a:cxnLst>
                <a:rect l="0" t="0" r="r" b="b"/>
                <a:pathLst>
                  <a:path w="109" h="49">
                    <a:moveTo>
                      <a:pt x="108" y="39"/>
                    </a:moveTo>
                    <a:lnTo>
                      <a:pt x="0" y="39"/>
                    </a:lnTo>
                    <a:lnTo>
                      <a:pt x="0" y="49"/>
                    </a:lnTo>
                    <a:lnTo>
                      <a:pt x="108" y="49"/>
                    </a:lnTo>
                    <a:lnTo>
                      <a:pt x="108" y="39"/>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8" name="Freeform 20"/>
              <p:cNvSpPr>
                <a:spLocks/>
              </p:cNvSpPr>
              <p:nvPr/>
            </p:nvSpPr>
            <p:spPr bwMode="auto">
              <a:xfrm>
                <a:off x="4715" y="-151"/>
                <a:ext cx="109" cy="49"/>
              </a:xfrm>
              <a:custGeom>
                <a:avLst/>
                <a:gdLst>
                  <a:gd name="T0" fmla="+- 0 4823 4715"/>
                  <a:gd name="T1" fmla="*/ T0 w 109"/>
                  <a:gd name="T2" fmla="+- 0 -151 -151"/>
                  <a:gd name="T3" fmla="*/ -151 h 49"/>
                  <a:gd name="T4" fmla="+- 0 4715 4715"/>
                  <a:gd name="T5" fmla="*/ T4 w 109"/>
                  <a:gd name="T6" fmla="+- 0 -151 -151"/>
                  <a:gd name="T7" fmla="*/ -151 h 49"/>
                  <a:gd name="T8" fmla="+- 0 4715 4715"/>
                  <a:gd name="T9" fmla="*/ T8 w 109"/>
                  <a:gd name="T10" fmla="+- 0 -141 -151"/>
                  <a:gd name="T11" fmla="*/ -141 h 49"/>
                  <a:gd name="T12" fmla="+- 0 4823 4715"/>
                  <a:gd name="T13" fmla="*/ T12 w 109"/>
                  <a:gd name="T14" fmla="+- 0 -141 -151"/>
                  <a:gd name="T15" fmla="*/ -141 h 49"/>
                  <a:gd name="T16" fmla="+- 0 4823 4715"/>
                  <a:gd name="T17" fmla="*/ T16 w 109"/>
                  <a:gd name="T18" fmla="+- 0 -151 -151"/>
                  <a:gd name="T19" fmla="*/ -151 h 49"/>
                </a:gdLst>
                <a:ahLst/>
                <a:cxnLst>
                  <a:cxn ang="0">
                    <a:pos x="T1" y="T3"/>
                  </a:cxn>
                  <a:cxn ang="0">
                    <a:pos x="T5" y="T7"/>
                  </a:cxn>
                  <a:cxn ang="0">
                    <a:pos x="T9" y="T11"/>
                  </a:cxn>
                  <a:cxn ang="0">
                    <a:pos x="T13" y="T15"/>
                  </a:cxn>
                  <a:cxn ang="0">
                    <a:pos x="T17" y="T19"/>
                  </a:cxn>
                </a:cxnLst>
                <a:rect l="0" t="0" r="r" b="b"/>
                <a:pathLst>
                  <a:path w="109" h="49">
                    <a:moveTo>
                      <a:pt x="108" y="0"/>
                    </a:moveTo>
                    <a:lnTo>
                      <a:pt x="0" y="0"/>
                    </a:lnTo>
                    <a:lnTo>
                      <a:pt x="0" y="10"/>
                    </a:lnTo>
                    <a:lnTo>
                      <a:pt x="108" y="10"/>
                    </a:lnTo>
                    <a:lnTo>
                      <a:pt x="108"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3" name="Group 21"/>
            <p:cNvGrpSpPr>
              <a:grpSpLocks/>
            </p:cNvGrpSpPr>
            <p:nvPr/>
          </p:nvGrpSpPr>
          <p:grpSpPr bwMode="auto">
            <a:xfrm>
              <a:off x="4896" y="-17"/>
              <a:ext cx="85" cy="111"/>
              <a:chOff x="4896" y="-17"/>
              <a:chExt cx="85" cy="111"/>
            </a:xfrm>
          </p:grpSpPr>
          <p:sp>
            <p:nvSpPr>
              <p:cNvPr id="54" name="Freeform 22"/>
              <p:cNvSpPr>
                <a:spLocks/>
              </p:cNvSpPr>
              <p:nvPr/>
            </p:nvSpPr>
            <p:spPr bwMode="auto">
              <a:xfrm>
                <a:off x="4896" y="-17"/>
                <a:ext cx="85" cy="111"/>
              </a:xfrm>
              <a:custGeom>
                <a:avLst/>
                <a:gdLst>
                  <a:gd name="T0" fmla="+- 0 4914 4896"/>
                  <a:gd name="T1" fmla="*/ T0 w 85"/>
                  <a:gd name="T2" fmla="+- 0 -14 -17"/>
                  <a:gd name="T3" fmla="*/ -14 h 111"/>
                  <a:gd name="T4" fmla="+- 0 4897 4896"/>
                  <a:gd name="T5" fmla="*/ T4 w 85"/>
                  <a:gd name="T6" fmla="+- 0 -14 -17"/>
                  <a:gd name="T7" fmla="*/ -14 h 111"/>
                  <a:gd name="T8" fmla="+- 0 4896 4896"/>
                  <a:gd name="T9" fmla="*/ T8 w 85"/>
                  <a:gd name="T10" fmla="+- 0 -13 -17"/>
                  <a:gd name="T11" fmla="*/ -13 h 111"/>
                  <a:gd name="T12" fmla="+- 0 4896 4896"/>
                  <a:gd name="T13" fmla="*/ T12 w 85"/>
                  <a:gd name="T14" fmla="+- 0 -11 -17"/>
                  <a:gd name="T15" fmla="*/ -11 h 111"/>
                  <a:gd name="T16" fmla="+- 0 4897 4896"/>
                  <a:gd name="T17" fmla="*/ T16 w 85"/>
                  <a:gd name="T18" fmla="+- 0 -3 -17"/>
                  <a:gd name="T19" fmla="*/ -3 h 111"/>
                  <a:gd name="T20" fmla="+- 0 4898 4896"/>
                  <a:gd name="T21" fmla="*/ T20 w 85"/>
                  <a:gd name="T22" fmla="+- 0 3 -17"/>
                  <a:gd name="T23" fmla="*/ 3 h 111"/>
                  <a:gd name="T24" fmla="+- 0 4898 4896"/>
                  <a:gd name="T25" fmla="*/ T24 w 85"/>
                  <a:gd name="T26" fmla="+- 0 94 -17"/>
                  <a:gd name="T27" fmla="*/ 94 h 111"/>
                  <a:gd name="T28" fmla="+- 0 4899 4896"/>
                  <a:gd name="T29" fmla="*/ T28 w 85"/>
                  <a:gd name="T30" fmla="+- 0 95 -17"/>
                  <a:gd name="T31" fmla="*/ 95 h 111"/>
                  <a:gd name="T32" fmla="+- 0 4916 4896"/>
                  <a:gd name="T33" fmla="*/ T32 w 85"/>
                  <a:gd name="T34" fmla="+- 0 95 -17"/>
                  <a:gd name="T35" fmla="*/ 95 h 111"/>
                  <a:gd name="T36" fmla="+- 0 4916 4896"/>
                  <a:gd name="T37" fmla="*/ T36 w 85"/>
                  <a:gd name="T38" fmla="+- 0 94 -17"/>
                  <a:gd name="T39" fmla="*/ 94 h 111"/>
                  <a:gd name="T40" fmla="+- 0 4917 4896"/>
                  <a:gd name="T41" fmla="*/ T40 w 85"/>
                  <a:gd name="T42" fmla="+- 0 32 -17"/>
                  <a:gd name="T43" fmla="*/ 32 h 111"/>
                  <a:gd name="T44" fmla="+- 0 4923 4896"/>
                  <a:gd name="T45" fmla="*/ T44 w 85"/>
                  <a:gd name="T46" fmla="+- 0 10 -17"/>
                  <a:gd name="T47" fmla="*/ 10 h 111"/>
                  <a:gd name="T48" fmla="+- 0 4936 4896"/>
                  <a:gd name="T49" fmla="*/ T48 w 85"/>
                  <a:gd name="T50" fmla="+- 0 3 -17"/>
                  <a:gd name="T51" fmla="*/ 3 h 111"/>
                  <a:gd name="T52" fmla="+- 0 4915 4896"/>
                  <a:gd name="T53" fmla="*/ T52 w 85"/>
                  <a:gd name="T54" fmla="+- 0 3 -17"/>
                  <a:gd name="T55" fmla="*/ 3 h 111"/>
                  <a:gd name="T56" fmla="+- 0 4915 4896"/>
                  <a:gd name="T57" fmla="*/ T56 w 85"/>
                  <a:gd name="T58" fmla="+- 0 -12 -17"/>
                  <a:gd name="T59" fmla="*/ -12 h 111"/>
                  <a:gd name="T60" fmla="+- 0 4914 4896"/>
                  <a:gd name="T61" fmla="*/ T60 w 85"/>
                  <a:gd name="T62" fmla="+- 0 -14 -17"/>
                  <a:gd name="T63" fmla="*/ -14 h 1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85" h="111">
                    <a:moveTo>
                      <a:pt x="18" y="3"/>
                    </a:moveTo>
                    <a:lnTo>
                      <a:pt x="1" y="3"/>
                    </a:lnTo>
                    <a:lnTo>
                      <a:pt x="0" y="4"/>
                    </a:lnTo>
                    <a:lnTo>
                      <a:pt x="0" y="6"/>
                    </a:lnTo>
                    <a:lnTo>
                      <a:pt x="1" y="14"/>
                    </a:lnTo>
                    <a:lnTo>
                      <a:pt x="2" y="20"/>
                    </a:lnTo>
                    <a:lnTo>
                      <a:pt x="2" y="111"/>
                    </a:lnTo>
                    <a:lnTo>
                      <a:pt x="3" y="112"/>
                    </a:lnTo>
                    <a:lnTo>
                      <a:pt x="20" y="112"/>
                    </a:lnTo>
                    <a:lnTo>
                      <a:pt x="20" y="111"/>
                    </a:lnTo>
                    <a:lnTo>
                      <a:pt x="21" y="49"/>
                    </a:lnTo>
                    <a:lnTo>
                      <a:pt x="27" y="27"/>
                    </a:lnTo>
                    <a:lnTo>
                      <a:pt x="40" y="20"/>
                    </a:lnTo>
                    <a:lnTo>
                      <a:pt x="19" y="20"/>
                    </a:lnTo>
                    <a:lnTo>
                      <a:pt x="19" y="5"/>
                    </a:lnTo>
                    <a:lnTo>
                      <a:pt x="18" y="3"/>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5" name="Freeform 23"/>
              <p:cNvSpPr>
                <a:spLocks/>
              </p:cNvSpPr>
              <p:nvPr/>
            </p:nvSpPr>
            <p:spPr bwMode="auto">
              <a:xfrm>
                <a:off x="4896" y="-17"/>
                <a:ext cx="85" cy="111"/>
              </a:xfrm>
              <a:custGeom>
                <a:avLst/>
                <a:gdLst>
                  <a:gd name="T0" fmla="+- 0 4974 4896"/>
                  <a:gd name="T1" fmla="*/ T0 w 85"/>
                  <a:gd name="T2" fmla="+- 0 0 -17"/>
                  <a:gd name="T3" fmla="*/ 0 h 111"/>
                  <a:gd name="T4" fmla="+- 0 4959 4896"/>
                  <a:gd name="T5" fmla="*/ T4 w 85"/>
                  <a:gd name="T6" fmla="+- 0 0 -17"/>
                  <a:gd name="T7" fmla="*/ 0 h 111"/>
                  <a:gd name="T8" fmla="+- 0 4962 4896"/>
                  <a:gd name="T9" fmla="*/ T8 w 85"/>
                  <a:gd name="T10" fmla="+- 0 16 -17"/>
                  <a:gd name="T11" fmla="*/ 16 h 111"/>
                  <a:gd name="T12" fmla="+- 0 4962 4896"/>
                  <a:gd name="T13" fmla="*/ T12 w 85"/>
                  <a:gd name="T14" fmla="+- 0 94 -17"/>
                  <a:gd name="T15" fmla="*/ 94 h 111"/>
                  <a:gd name="T16" fmla="+- 0 4963 4896"/>
                  <a:gd name="T17" fmla="*/ T16 w 85"/>
                  <a:gd name="T18" fmla="+- 0 95 -17"/>
                  <a:gd name="T19" fmla="*/ 95 h 111"/>
                  <a:gd name="T20" fmla="+- 0 4980 4896"/>
                  <a:gd name="T21" fmla="*/ T20 w 85"/>
                  <a:gd name="T22" fmla="+- 0 95 -17"/>
                  <a:gd name="T23" fmla="*/ 95 h 111"/>
                  <a:gd name="T24" fmla="+- 0 4981 4896"/>
                  <a:gd name="T25" fmla="*/ T24 w 85"/>
                  <a:gd name="T26" fmla="+- 0 94 -17"/>
                  <a:gd name="T27" fmla="*/ 94 h 111"/>
                  <a:gd name="T28" fmla="+- 0 4981 4896"/>
                  <a:gd name="T29" fmla="*/ T28 w 85"/>
                  <a:gd name="T30" fmla="+- 0 92 -17"/>
                  <a:gd name="T31" fmla="*/ 92 h 111"/>
                  <a:gd name="T32" fmla="+- 0 4979 4896"/>
                  <a:gd name="T33" fmla="*/ T32 w 85"/>
                  <a:gd name="T34" fmla="+- 0 8 -17"/>
                  <a:gd name="T35" fmla="*/ 8 h 111"/>
                  <a:gd name="T36" fmla="+- 0 4974 4896"/>
                  <a:gd name="T37" fmla="*/ T36 w 85"/>
                  <a:gd name="T38" fmla="+- 0 0 -17"/>
                  <a:gd name="T39" fmla="*/ 0 h 1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5" h="111">
                    <a:moveTo>
                      <a:pt x="78" y="17"/>
                    </a:moveTo>
                    <a:lnTo>
                      <a:pt x="63" y="17"/>
                    </a:lnTo>
                    <a:lnTo>
                      <a:pt x="66" y="33"/>
                    </a:lnTo>
                    <a:lnTo>
                      <a:pt x="66" y="111"/>
                    </a:lnTo>
                    <a:lnTo>
                      <a:pt x="67" y="112"/>
                    </a:lnTo>
                    <a:lnTo>
                      <a:pt x="84" y="112"/>
                    </a:lnTo>
                    <a:lnTo>
                      <a:pt x="85" y="111"/>
                    </a:lnTo>
                    <a:lnTo>
                      <a:pt x="85" y="109"/>
                    </a:lnTo>
                    <a:lnTo>
                      <a:pt x="83" y="25"/>
                    </a:lnTo>
                    <a:lnTo>
                      <a:pt x="78" y="17"/>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6" name="Freeform 24"/>
              <p:cNvSpPr>
                <a:spLocks/>
              </p:cNvSpPr>
              <p:nvPr/>
            </p:nvSpPr>
            <p:spPr bwMode="auto">
              <a:xfrm>
                <a:off x="4896" y="-17"/>
                <a:ext cx="85" cy="111"/>
              </a:xfrm>
              <a:custGeom>
                <a:avLst/>
                <a:gdLst>
                  <a:gd name="T0" fmla="+- 0 4947 4896"/>
                  <a:gd name="T1" fmla="*/ T0 w 85"/>
                  <a:gd name="T2" fmla="+- 0 -17 -17"/>
                  <a:gd name="T3" fmla="*/ -17 h 111"/>
                  <a:gd name="T4" fmla="+- 0 4931 4896"/>
                  <a:gd name="T5" fmla="*/ T4 w 85"/>
                  <a:gd name="T6" fmla="+- 0 -17 -17"/>
                  <a:gd name="T7" fmla="*/ -17 h 111"/>
                  <a:gd name="T8" fmla="+- 0 4921 4896"/>
                  <a:gd name="T9" fmla="*/ T8 w 85"/>
                  <a:gd name="T10" fmla="+- 0 -9 -17"/>
                  <a:gd name="T11" fmla="*/ -9 h 111"/>
                  <a:gd name="T12" fmla="+- 0 4915 4896"/>
                  <a:gd name="T13" fmla="*/ T12 w 85"/>
                  <a:gd name="T14" fmla="+- 0 3 -17"/>
                  <a:gd name="T15" fmla="*/ 3 h 111"/>
                  <a:gd name="T16" fmla="+- 0 4936 4896"/>
                  <a:gd name="T17" fmla="*/ T16 w 85"/>
                  <a:gd name="T18" fmla="+- 0 3 -17"/>
                  <a:gd name="T19" fmla="*/ 3 h 111"/>
                  <a:gd name="T20" fmla="+- 0 4942 4896"/>
                  <a:gd name="T21" fmla="*/ T20 w 85"/>
                  <a:gd name="T22" fmla="+- 0 0 -17"/>
                  <a:gd name="T23" fmla="*/ 0 h 111"/>
                  <a:gd name="T24" fmla="+- 0 4974 4896"/>
                  <a:gd name="T25" fmla="*/ T24 w 85"/>
                  <a:gd name="T26" fmla="+- 0 0 -17"/>
                  <a:gd name="T27" fmla="*/ 0 h 111"/>
                  <a:gd name="T28" fmla="+- 0 4968 4896"/>
                  <a:gd name="T29" fmla="*/ T28 w 85"/>
                  <a:gd name="T30" fmla="+- 0 -10 -17"/>
                  <a:gd name="T31" fmla="*/ -10 h 111"/>
                  <a:gd name="T32" fmla="+- 0 4947 4896"/>
                  <a:gd name="T33" fmla="*/ T32 w 85"/>
                  <a:gd name="T34" fmla="+- 0 -17 -17"/>
                  <a:gd name="T35" fmla="*/ -17 h 1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5" h="111">
                    <a:moveTo>
                      <a:pt x="51" y="0"/>
                    </a:moveTo>
                    <a:lnTo>
                      <a:pt x="35" y="0"/>
                    </a:lnTo>
                    <a:lnTo>
                      <a:pt x="25" y="8"/>
                    </a:lnTo>
                    <a:lnTo>
                      <a:pt x="19" y="20"/>
                    </a:lnTo>
                    <a:lnTo>
                      <a:pt x="40" y="20"/>
                    </a:lnTo>
                    <a:lnTo>
                      <a:pt x="46" y="17"/>
                    </a:lnTo>
                    <a:lnTo>
                      <a:pt x="78" y="17"/>
                    </a:lnTo>
                    <a:lnTo>
                      <a:pt x="72" y="7"/>
                    </a:lnTo>
                    <a:lnTo>
                      <a:pt x="51"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4" name="Group 25"/>
            <p:cNvGrpSpPr>
              <a:grpSpLocks/>
            </p:cNvGrpSpPr>
            <p:nvPr/>
          </p:nvGrpSpPr>
          <p:grpSpPr bwMode="auto">
            <a:xfrm>
              <a:off x="5368" y="-181"/>
              <a:ext cx="90" cy="109"/>
              <a:chOff x="5368" y="-181"/>
              <a:chExt cx="90" cy="109"/>
            </a:xfrm>
          </p:grpSpPr>
          <p:sp>
            <p:nvSpPr>
              <p:cNvPr id="51" name="Freeform 26"/>
              <p:cNvSpPr>
                <a:spLocks/>
              </p:cNvSpPr>
              <p:nvPr/>
            </p:nvSpPr>
            <p:spPr bwMode="auto">
              <a:xfrm>
                <a:off x="5368" y="-181"/>
                <a:ext cx="90" cy="109"/>
              </a:xfrm>
              <a:custGeom>
                <a:avLst/>
                <a:gdLst>
                  <a:gd name="T0" fmla="+- 0 5390 5368"/>
                  <a:gd name="T1" fmla="*/ T0 w 90"/>
                  <a:gd name="T2" fmla="+- 0 -181 -181"/>
                  <a:gd name="T3" fmla="*/ -181 h 109"/>
                  <a:gd name="T4" fmla="+- 0 5371 5368"/>
                  <a:gd name="T5" fmla="*/ T4 w 90"/>
                  <a:gd name="T6" fmla="+- 0 -181 -181"/>
                  <a:gd name="T7" fmla="*/ -181 h 109"/>
                  <a:gd name="T8" fmla="+- 0 5371 5368"/>
                  <a:gd name="T9" fmla="*/ T8 w 90"/>
                  <a:gd name="T10" fmla="+- 0 -178 -181"/>
                  <a:gd name="T11" fmla="*/ -178 h 109"/>
                  <a:gd name="T12" fmla="+- 0 5372 5368"/>
                  <a:gd name="T13" fmla="*/ T12 w 90"/>
                  <a:gd name="T14" fmla="+- 0 -176 -181"/>
                  <a:gd name="T15" fmla="*/ -176 h 109"/>
                  <a:gd name="T16" fmla="+- 0 5403 5368"/>
                  <a:gd name="T17" fmla="*/ T16 w 90"/>
                  <a:gd name="T18" fmla="+- 0 -129 -181"/>
                  <a:gd name="T19" fmla="*/ -129 h 109"/>
                  <a:gd name="T20" fmla="+- 0 5368 5368"/>
                  <a:gd name="T21" fmla="*/ T20 w 90"/>
                  <a:gd name="T22" fmla="+- 0 -74 -181"/>
                  <a:gd name="T23" fmla="*/ -74 h 109"/>
                  <a:gd name="T24" fmla="+- 0 5369 5368"/>
                  <a:gd name="T25" fmla="*/ T24 w 90"/>
                  <a:gd name="T26" fmla="+- 0 -72 -181"/>
                  <a:gd name="T27" fmla="*/ -72 h 109"/>
                  <a:gd name="T28" fmla="+- 0 5387 5368"/>
                  <a:gd name="T29" fmla="*/ T28 w 90"/>
                  <a:gd name="T30" fmla="+- 0 -72 -181"/>
                  <a:gd name="T31" fmla="*/ -72 h 109"/>
                  <a:gd name="T32" fmla="+- 0 5389 5368"/>
                  <a:gd name="T33" fmla="*/ T32 w 90"/>
                  <a:gd name="T34" fmla="+- 0 -74 -181"/>
                  <a:gd name="T35" fmla="*/ -74 h 109"/>
                  <a:gd name="T36" fmla="+- 0 5390 5368"/>
                  <a:gd name="T37" fmla="*/ T36 w 90"/>
                  <a:gd name="T38" fmla="+- 0 -75 -181"/>
                  <a:gd name="T39" fmla="*/ -75 h 109"/>
                  <a:gd name="T40" fmla="+- 0 5413 5368"/>
                  <a:gd name="T41" fmla="*/ T40 w 90"/>
                  <a:gd name="T42" fmla="+- 0 -113 -181"/>
                  <a:gd name="T43" fmla="*/ -113 h 109"/>
                  <a:gd name="T44" fmla="+- 0 5432 5368"/>
                  <a:gd name="T45" fmla="*/ T44 w 90"/>
                  <a:gd name="T46" fmla="+- 0 -113 -181"/>
                  <a:gd name="T47" fmla="*/ -113 h 109"/>
                  <a:gd name="T48" fmla="+- 0 5422 5368"/>
                  <a:gd name="T49" fmla="*/ T48 w 90"/>
                  <a:gd name="T50" fmla="+- 0 -129 -181"/>
                  <a:gd name="T51" fmla="*/ -129 h 109"/>
                  <a:gd name="T52" fmla="+- 0 5432 5368"/>
                  <a:gd name="T53" fmla="*/ T52 w 90"/>
                  <a:gd name="T54" fmla="+- 0 -144 -181"/>
                  <a:gd name="T55" fmla="*/ -144 h 109"/>
                  <a:gd name="T56" fmla="+- 0 5413 5368"/>
                  <a:gd name="T57" fmla="*/ T56 w 90"/>
                  <a:gd name="T58" fmla="+- 0 -144 -181"/>
                  <a:gd name="T59" fmla="*/ -144 h 109"/>
                  <a:gd name="T60" fmla="+- 0 5392 5368"/>
                  <a:gd name="T61" fmla="*/ T60 w 90"/>
                  <a:gd name="T62" fmla="+- 0 -178 -181"/>
                  <a:gd name="T63" fmla="*/ -178 h 109"/>
                  <a:gd name="T64" fmla="+- 0 5390 5368"/>
                  <a:gd name="T65" fmla="*/ T64 w 90"/>
                  <a:gd name="T66" fmla="+- 0 -181 -181"/>
                  <a:gd name="T67" fmla="*/ -181 h 1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0" h="109">
                    <a:moveTo>
                      <a:pt x="22" y="0"/>
                    </a:moveTo>
                    <a:lnTo>
                      <a:pt x="3" y="0"/>
                    </a:lnTo>
                    <a:lnTo>
                      <a:pt x="3" y="3"/>
                    </a:lnTo>
                    <a:lnTo>
                      <a:pt x="4" y="5"/>
                    </a:lnTo>
                    <a:lnTo>
                      <a:pt x="35" y="52"/>
                    </a:lnTo>
                    <a:lnTo>
                      <a:pt x="0" y="107"/>
                    </a:lnTo>
                    <a:lnTo>
                      <a:pt x="1" y="109"/>
                    </a:lnTo>
                    <a:lnTo>
                      <a:pt x="19" y="109"/>
                    </a:lnTo>
                    <a:lnTo>
                      <a:pt x="21" y="107"/>
                    </a:lnTo>
                    <a:lnTo>
                      <a:pt x="22" y="106"/>
                    </a:lnTo>
                    <a:lnTo>
                      <a:pt x="45" y="68"/>
                    </a:lnTo>
                    <a:lnTo>
                      <a:pt x="64" y="68"/>
                    </a:lnTo>
                    <a:lnTo>
                      <a:pt x="54" y="52"/>
                    </a:lnTo>
                    <a:lnTo>
                      <a:pt x="64" y="37"/>
                    </a:lnTo>
                    <a:lnTo>
                      <a:pt x="45" y="37"/>
                    </a:lnTo>
                    <a:lnTo>
                      <a:pt x="24" y="3"/>
                    </a:lnTo>
                    <a:lnTo>
                      <a:pt x="22"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2" name="Freeform 27"/>
              <p:cNvSpPr>
                <a:spLocks/>
              </p:cNvSpPr>
              <p:nvPr/>
            </p:nvSpPr>
            <p:spPr bwMode="auto">
              <a:xfrm>
                <a:off x="5368" y="-181"/>
                <a:ext cx="90" cy="109"/>
              </a:xfrm>
              <a:custGeom>
                <a:avLst/>
                <a:gdLst>
                  <a:gd name="T0" fmla="+- 0 5432 5368"/>
                  <a:gd name="T1" fmla="*/ T0 w 90"/>
                  <a:gd name="T2" fmla="+- 0 -113 -181"/>
                  <a:gd name="T3" fmla="*/ -113 h 109"/>
                  <a:gd name="T4" fmla="+- 0 5413 5368"/>
                  <a:gd name="T5" fmla="*/ T4 w 90"/>
                  <a:gd name="T6" fmla="+- 0 -113 -181"/>
                  <a:gd name="T7" fmla="*/ -113 h 109"/>
                  <a:gd name="T8" fmla="+- 0 5436 5368"/>
                  <a:gd name="T9" fmla="*/ T8 w 90"/>
                  <a:gd name="T10" fmla="+- 0 -75 -181"/>
                  <a:gd name="T11" fmla="*/ -75 h 109"/>
                  <a:gd name="T12" fmla="+- 0 5438 5368"/>
                  <a:gd name="T13" fmla="*/ T12 w 90"/>
                  <a:gd name="T14" fmla="+- 0 -73 -181"/>
                  <a:gd name="T15" fmla="*/ -73 h 109"/>
                  <a:gd name="T16" fmla="+- 0 5438 5368"/>
                  <a:gd name="T17" fmla="*/ T16 w 90"/>
                  <a:gd name="T18" fmla="+- 0 -72 -181"/>
                  <a:gd name="T19" fmla="*/ -72 h 109"/>
                  <a:gd name="T20" fmla="+- 0 5457 5368"/>
                  <a:gd name="T21" fmla="*/ T20 w 90"/>
                  <a:gd name="T22" fmla="+- 0 -72 -181"/>
                  <a:gd name="T23" fmla="*/ -72 h 109"/>
                  <a:gd name="T24" fmla="+- 0 5458 5368"/>
                  <a:gd name="T25" fmla="*/ T24 w 90"/>
                  <a:gd name="T26" fmla="+- 0 -74 -181"/>
                  <a:gd name="T27" fmla="*/ -74 h 109"/>
                  <a:gd name="T28" fmla="+- 0 5432 5368"/>
                  <a:gd name="T29" fmla="*/ T28 w 90"/>
                  <a:gd name="T30" fmla="+- 0 -113 -181"/>
                  <a:gd name="T31" fmla="*/ -113 h 10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0" h="109">
                    <a:moveTo>
                      <a:pt x="64" y="68"/>
                    </a:moveTo>
                    <a:lnTo>
                      <a:pt x="45" y="68"/>
                    </a:lnTo>
                    <a:lnTo>
                      <a:pt x="68" y="106"/>
                    </a:lnTo>
                    <a:lnTo>
                      <a:pt x="70" y="108"/>
                    </a:lnTo>
                    <a:lnTo>
                      <a:pt x="70" y="109"/>
                    </a:lnTo>
                    <a:lnTo>
                      <a:pt x="89" y="109"/>
                    </a:lnTo>
                    <a:lnTo>
                      <a:pt x="90" y="107"/>
                    </a:lnTo>
                    <a:lnTo>
                      <a:pt x="64" y="68"/>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3" name="Freeform 28"/>
              <p:cNvSpPr>
                <a:spLocks/>
              </p:cNvSpPr>
              <p:nvPr/>
            </p:nvSpPr>
            <p:spPr bwMode="auto">
              <a:xfrm>
                <a:off x="5368" y="-181"/>
                <a:ext cx="90" cy="109"/>
              </a:xfrm>
              <a:custGeom>
                <a:avLst/>
                <a:gdLst>
                  <a:gd name="T0" fmla="+- 0 5454 5368"/>
                  <a:gd name="T1" fmla="*/ T0 w 90"/>
                  <a:gd name="T2" fmla="+- 0 -181 -181"/>
                  <a:gd name="T3" fmla="*/ -181 h 109"/>
                  <a:gd name="T4" fmla="+- 0 5435 5368"/>
                  <a:gd name="T5" fmla="*/ T4 w 90"/>
                  <a:gd name="T6" fmla="+- 0 -181 -181"/>
                  <a:gd name="T7" fmla="*/ -181 h 109"/>
                  <a:gd name="T8" fmla="+- 0 5434 5368"/>
                  <a:gd name="T9" fmla="*/ T8 w 90"/>
                  <a:gd name="T10" fmla="+- 0 -179 -181"/>
                  <a:gd name="T11" fmla="*/ -179 h 109"/>
                  <a:gd name="T12" fmla="+- 0 5434 5368"/>
                  <a:gd name="T13" fmla="*/ T12 w 90"/>
                  <a:gd name="T14" fmla="+- 0 -178 -181"/>
                  <a:gd name="T15" fmla="*/ -178 h 109"/>
                  <a:gd name="T16" fmla="+- 0 5413 5368"/>
                  <a:gd name="T17" fmla="*/ T16 w 90"/>
                  <a:gd name="T18" fmla="+- 0 -144 -181"/>
                  <a:gd name="T19" fmla="*/ -144 h 109"/>
                  <a:gd name="T20" fmla="+- 0 5432 5368"/>
                  <a:gd name="T21" fmla="*/ T20 w 90"/>
                  <a:gd name="T22" fmla="+- 0 -144 -181"/>
                  <a:gd name="T23" fmla="*/ -144 h 109"/>
                  <a:gd name="T24" fmla="+- 0 5455 5368"/>
                  <a:gd name="T25" fmla="*/ T24 w 90"/>
                  <a:gd name="T26" fmla="+- 0 -179 -181"/>
                  <a:gd name="T27" fmla="*/ -179 h 109"/>
                  <a:gd name="T28" fmla="+- 0 5454 5368"/>
                  <a:gd name="T29" fmla="*/ T28 w 90"/>
                  <a:gd name="T30" fmla="+- 0 -181 -181"/>
                  <a:gd name="T31" fmla="*/ -181 h 10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0" h="109">
                    <a:moveTo>
                      <a:pt x="86" y="0"/>
                    </a:moveTo>
                    <a:lnTo>
                      <a:pt x="67" y="0"/>
                    </a:lnTo>
                    <a:lnTo>
                      <a:pt x="66" y="2"/>
                    </a:lnTo>
                    <a:lnTo>
                      <a:pt x="66" y="3"/>
                    </a:lnTo>
                    <a:lnTo>
                      <a:pt x="45" y="37"/>
                    </a:lnTo>
                    <a:lnTo>
                      <a:pt x="64" y="37"/>
                    </a:lnTo>
                    <a:lnTo>
                      <a:pt x="87" y="2"/>
                    </a:lnTo>
                    <a:lnTo>
                      <a:pt x="86"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5" name="Group 29"/>
            <p:cNvGrpSpPr>
              <a:grpSpLocks/>
            </p:cNvGrpSpPr>
            <p:nvPr/>
          </p:nvGrpSpPr>
          <p:grpSpPr bwMode="auto">
            <a:xfrm>
              <a:off x="5475" y="-109"/>
              <a:ext cx="20" cy="90"/>
              <a:chOff x="5475" y="-109"/>
              <a:chExt cx="20" cy="90"/>
            </a:xfrm>
          </p:grpSpPr>
          <p:sp>
            <p:nvSpPr>
              <p:cNvPr id="49" name="Freeform 30"/>
              <p:cNvSpPr>
                <a:spLocks/>
              </p:cNvSpPr>
              <p:nvPr/>
            </p:nvSpPr>
            <p:spPr bwMode="auto">
              <a:xfrm>
                <a:off x="5475" y="-109"/>
                <a:ext cx="20" cy="90"/>
              </a:xfrm>
              <a:custGeom>
                <a:avLst/>
                <a:gdLst>
                  <a:gd name="T0" fmla="+- 0 5492 5475"/>
                  <a:gd name="T1" fmla="*/ T0 w 20"/>
                  <a:gd name="T2" fmla="+- 0 -109 -109"/>
                  <a:gd name="T3" fmla="*/ -109 h 90"/>
                  <a:gd name="T4" fmla="+- 0 5484 5475"/>
                  <a:gd name="T5" fmla="*/ T4 w 20"/>
                  <a:gd name="T6" fmla="+- 0 -109 -109"/>
                  <a:gd name="T7" fmla="*/ -109 h 90"/>
                  <a:gd name="T8" fmla="+- 0 5481 5475"/>
                  <a:gd name="T9" fmla="*/ T8 w 20"/>
                  <a:gd name="T10" fmla="+- 0 -106 -109"/>
                  <a:gd name="T11" fmla="*/ -106 h 90"/>
                  <a:gd name="T12" fmla="+- 0 5481 5475"/>
                  <a:gd name="T13" fmla="*/ T12 w 20"/>
                  <a:gd name="T14" fmla="+- 0 -99 -109"/>
                  <a:gd name="T15" fmla="*/ -99 h 90"/>
                  <a:gd name="T16" fmla="+- 0 5484 5475"/>
                  <a:gd name="T17" fmla="*/ T16 w 20"/>
                  <a:gd name="T18" fmla="+- 0 -95 -109"/>
                  <a:gd name="T19" fmla="*/ -95 h 90"/>
                  <a:gd name="T20" fmla="+- 0 5492 5475"/>
                  <a:gd name="T21" fmla="*/ T20 w 20"/>
                  <a:gd name="T22" fmla="+- 0 -95 -109"/>
                  <a:gd name="T23" fmla="*/ -95 h 90"/>
                  <a:gd name="T24" fmla="+- 0 5495 5475"/>
                  <a:gd name="T25" fmla="*/ T24 w 20"/>
                  <a:gd name="T26" fmla="+- 0 -99 -109"/>
                  <a:gd name="T27" fmla="*/ -99 h 90"/>
                  <a:gd name="T28" fmla="+- 0 5495 5475"/>
                  <a:gd name="T29" fmla="*/ T28 w 20"/>
                  <a:gd name="T30" fmla="+- 0 -106 -109"/>
                  <a:gd name="T31" fmla="*/ -106 h 90"/>
                  <a:gd name="T32" fmla="+- 0 5492 5475"/>
                  <a:gd name="T33" fmla="*/ T32 w 20"/>
                  <a:gd name="T34" fmla="+- 0 -109 -109"/>
                  <a:gd name="T35" fmla="*/ -109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90">
                    <a:moveTo>
                      <a:pt x="17" y="0"/>
                    </a:moveTo>
                    <a:lnTo>
                      <a:pt x="9" y="0"/>
                    </a:lnTo>
                    <a:lnTo>
                      <a:pt x="6" y="3"/>
                    </a:lnTo>
                    <a:lnTo>
                      <a:pt x="6" y="10"/>
                    </a:lnTo>
                    <a:lnTo>
                      <a:pt x="9" y="14"/>
                    </a:lnTo>
                    <a:lnTo>
                      <a:pt x="17" y="14"/>
                    </a:lnTo>
                    <a:lnTo>
                      <a:pt x="20" y="10"/>
                    </a:lnTo>
                    <a:lnTo>
                      <a:pt x="20" y="3"/>
                    </a:lnTo>
                    <a:lnTo>
                      <a:pt x="17"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0" name="Freeform 31"/>
              <p:cNvSpPr>
                <a:spLocks/>
              </p:cNvSpPr>
              <p:nvPr/>
            </p:nvSpPr>
            <p:spPr bwMode="auto">
              <a:xfrm>
                <a:off x="5475" y="-109"/>
                <a:ext cx="20" cy="90"/>
              </a:xfrm>
              <a:custGeom>
                <a:avLst/>
                <a:gdLst>
                  <a:gd name="T0" fmla="+- 0 5493 5475"/>
                  <a:gd name="T1" fmla="*/ T0 w 20"/>
                  <a:gd name="T2" fmla="+- 0 -82 -109"/>
                  <a:gd name="T3" fmla="*/ -82 h 90"/>
                  <a:gd name="T4" fmla="+- 0 5476 5475"/>
                  <a:gd name="T5" fmla="*/ T4 w 20"/>
                  <a:gd name="T6" fmla="+- 0 -82 -109"/>
                  <a:gd name="T7" fmla="*/ -82 h 90"/>
                  <a:gd name="T8" fmla="+- 0 5475 5475"/>
                  <a:gd name="T9" fmla="*/ T8 w 20"/>
                  <a:gd name="T10" fmla="+- 0 -82 -109"/>
                  <a:gd name="T11" fmla="*/ -82 h 90"/>
                  <a:gd name="T12" fmla="+- 0 5475 5475"/>
                  <a:gd name="T13" fmla="*/ T12 w 20"/>
                  <a:gd name="T14" fmla="+- 0 -73 -109"/>
                  <a:gd name="T15" fmla="*/ -73 h 90"/>
                  <a:gd name="T16" fmla="+- 0 5476 5475"/>
                  <a:gd name="T17" fmla="*/ T16 w 20"/>
                  <a:gd name="T18" fmla="+- 0 -73 -109"/>
                  <a:gd name="T19" fmla="*/ -73 h 90"/>
                  <a:gd name="T20" fmla="+- 0 5483 5475"/>
                  <a:gd name="T21" fmla="*/ T20 w 20"/>
                  <a:gd name="T22" fmla="+- 0 -73 -109"/>
                  <a:gd name="T23" fmla="*/ -73 h 90"/>
                  <a:gd name="T24" fmla="+- 0 5483 5475"/>
                  <a:gd name="T25" fmla="*/ T24 w 20"/>
                  <a:gd name="T26" fmla="+- 0 -20 -109"/>
                  <a:gd name="T27" fmla="*/ -20 h 90"/>
                  <a:gd name="T28" fmla="+- 0 5484 5475"/>
                  <a:gd name="T29" fmla="*/ T28 w 20"/>
                  <a:gd name="T30" fmla="+- 0 -20 -109"/>
                  <a:gd name="T31" fmla="*/ -20 h 90"/>
                  <a:gd name="T32" fmla="+- 0 5493 5475"/>
                  <a:gd name="T33" fmla="*/ T32 w 20"/>
                  <a:gd name="T34" fmla="+- 0 -20 -109"/>
                  <a:gd name="T35" fmla="*/ -20 h 90"/>
                  <a:gd name="T36" fmla="+- 0 5494 5475"/>
                  <a:gd name="T37" fmla="*/ T36 w 20"/>
                  <a:gd name="T38" fmla="+- 0 -20 -109"/>
                  <a:gd name="T39" fmla="*/ -20 h 90"/>
                  <a:gd name="T40" fmla="+- 0 5494 5475"/>
                  <a:gd name="T41" fmla="*/ T40 w 20"/>
                  <a:gd name="T42" fmla="+- 0 -82 -109"/>
                  <a:gd name="T43" fmla="*/ -82 h 90"/>
                  <a:gd name="T44" fmla="+- 0 5493 5475"/>
                  <a:gd name="T45" fmla="*/ T44 w 20"/>
                  <a:gd name="T46" fmla="+- 0 -82 -109"/>
                  <a:gd name="T47" fmla="*/ -82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0" h="90">
                    <a:moveTo>
                      <a:pt x="18" y="27"/>
                    </a:moveTo>
                    <a:lnTo>
                      <a:pt x="1" y="27"/>
                    </a:lnTo>
                    <a:lnTo>
                      <a:pt x="0" y="27"/>
                    </a:lnTo>
                    <a:lnTo>
                      <a:pt x="0" y="36"/>
                    </a:lnTo>
                    <a:lnTo>
                      <a:pt x="1" y="36"/>
                    </a:lnTo>
                    <a:lnTo>
                      <a:pt x="8" y="36"/>
                    </a:lnTo>
                    <a:lnTo>
                      <a:pt x="8" y="89"/>
                    </a:lnTo>
                    <a:lnTo>
                      <a:pt x="9" y="89"/>
                    </a:lnTo>
                    <a:lnTo>
                      <a:pt x="18" y="89"/>
                    </a:lnTo>
                    <a:lnTo>
                      <a:pt x="19" y="89"/>
                    </a:lnTo>
                    <a:lnTo>
                      <a:pt x="19" y="27"/>
                    </a:lnTo>
                    <a:lnTo>
                      <a:pt x="18" y="27"/>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6" name="Group 32"/>
            <p:cNvGrpSpPr>
              <a:grpSpLocks/>
            </p:cNvGrpSpPr>
            <p:nvPr/>
          </p:nvGrpSpPr>
          <p:grpSpPr bwMode="auto">
            <a:xfrm>
              <a:off x="5287" y="-247"/>
              <a:ext cx="57" cy="247"/>
              <a:chOff x="5287" y="-247"/>
              <a:chExt cx="57" cy="247"/>
            </a:xfrm>
          </p:grpSpPr>
          <p:sp>
            <p:nvSpPr>
              <p:cNvPr id="48" name="Freeform 33"/>
              <p:cNvSpPr>
                <a:spLocks/>
              </p:cNvSpPr>
              <p:nvPr/>
            </p:nvSpPr>
            <p:spPr bwMode="auto">
              <a:xfrm>
                <a:off x="5287" y="-247"/>
                <a:ext cx="57" cy="247"/>
              </a:xfrm>
              <a:custGeom>
                <a:avLst/>
                <a:gdLst>
                  <a:gd name="T0" fmla="+- 0 5344 5287"/>
                  <a:gd name="T1" fmla="*/ T0 w 57"/>
                  <a:gd name="T2" fmla="+- 0 -247 -247"/>
                  <a:gd name="T3" fmla="*/ -247 h 247"/>
                  <a:gd name="T4" fmla="+- 0 5297 5287"/>
                  <a:gd name="T5" fmla="*/ T4 w 57"/>
                  <a:gd name="T6" fmla="+- 0 -183 -247"/>
                  <a:gd name="T7" fmla="*/ -183 h 247"/>
                  <a:gd name="T8" fmla="+- 0 5287 5287"/>
                  <a:gd name="T9" fmla="*/ T8 w 57"/>
                  <a:gd name="T10" fmla="+- 0 -123 -247"/>
                  <a:gd name="T11" fmla="*/ -123 h 247"/>
                  <a:gd name="T12" fmla="+- 0 5288 5287"/>
                  <a:gd name="T13" fmla="*/ T12 w 57"/>
                  <a:gd name="T14" fmla="+- 0 -103 -247"/>
                  <a:gd name="T15" fmla="*/ -103 h 247"/>
                  <a:gd name="T16" fmla="+- 0 5305 5287"/>
                  <a:gd name="T17" fmla="*/ T16 w 57"/>
                  <a:gd name="T18" fmla="+- 0 -45 -247"/>
                  <a:gd name="T19" fmla="*/ -45 h 247"/>
                  <a:gd name="T20" fmla="+- 0 5344 5287"/>
                  <a:gd name="T21" fmla="*/ T20 w 57"/>
                  <a:gd name="T22" fmla="+- 0 0 -247"/>
                  <a:gd name="T23" fmla="*/ 0 h 247"/>
                  <a:gd name="T24" fmla="+- 0 5344 5287"/>
                  <a:gd name="T25" fmla="*/ T24 w 57"/>
                  <a:gd name="T26" fmla="+- 0 -6 -247"/>
                  <a:gd name="T27" fmla="*/ -6 h 247"/>
                  <a:gd name="T28" fmla="+- 0 5331 5287"/>
                  <a:gd name="T29" fmla="*/ T28 w 57"/>
                  <a:gd name="T30" fmla="+- 0 -19 -247"/>
                  <a:gd name="T31" fmla="*/ -19 h 247"/>
                  <a:gd name="T32" fmla="+- 0 5320 5287"/>
                  <a:gd name="T33" fmla="*/ T32 w 57"/>
                  <a:gd name="T34" fmla="+- 0 -38 -247"/>
                  <a:gd name="T35" fmla="*/ -38 h 247"/>
                  <a:gd name="T36" fmla="+- 0 5308 5287"/>
                  <a:gd name="T37" fmla="*/ T36 w 57"/>
                  <a:gd name="T38" fmla="+- 0 -114 -247"/>
                  <a:gd name="T39" fmla="*/ -114 h 247"/>
                  <a:gd name="T40" fmla="+- 0 5307 5287"/>
                  <a:gd name="T41" fmla="*/ T40 w 57"/>
                  <a:gd name="T42" fmla="+- 0 -139 -247"/>
                  <a:gd name="T43" fmla="*/ -139 h 247"/>
                  <a:gd name="T44" fmla="+- 0 5309 5287"/>
                  <a:gd name="T45" fmla="*/ T44 w 57"/>
                  <a:gd name="T46" fmla="+- 0 -159 -247"/>
                  <a:gd name="T47" fmla="*/ -159 h 247"/>
                  <a:gd name="T48" fmla="+- 0 5329 5287"/>
                  <a:gd name="T49" fmla="*/ T48 w 57"/>
                  <a:gd name="T50" fmla="+- 0 -227 -247"/>
                  <a:gd name="T51" fmla="*/ -227 h 247"/>
                  <a:gd name="T52" fmla="+- 0 5344 5287"/>
                  <a:gd name="T53" fmla="*/ T52 w 57"/>
                  <a:gd name="T54" fmla="+- 0 -242 -247"/>
                  <a:gd name="T55" fmla="*/ -242 h 247"/>
                  <a:gd name="T56" fmla="+- 0 5344 5287"/>
                  <a:gd name="T57" fmla="*/ T56 w 57"/>
                  <a:gd name="T58" fmla="+- 0 -247 -247"/>
                  <a:gd name="T59" fmla="*/ -247 h 2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57" h="247">
                    <a:moveTo>
                      <a:pt x="57" y="0"/>
                    </a:moveTo>
                    <a:lnTo>
                      <a:pt x="10" y="64"/>
                    </a:lnTo>
                    <a:lnTo>
                      <a:pt x="0" y="124"/>
                    </a:lnTo>
                    <a:lnTo>
                      <a:pt x="1" y="144"/>
                    </a:lnTo>
                    <a:lnTo>
                      <a:pt x="18" y="202"/>
                    </a:lnTo>
                    <a:lnTo>
                      <a:pt x="57" y="247"/>
                    </a:lnTo>
                    <a:lnTo>
                      <a:pt x="57" y="241"/>
                    </a:lnTo>
                    <a:lnTo>
                      <a:pt x="44" y="228"/>
                    </a:lnTo>
                    <a:lnTo>
                      <a:pt x="33" y="209"/>
                    </a:lnTo>
                    <a:lnTo>
                      <a:pt x="21" y="133"/>
                    </a:lnTo>
                    <a:lnTo>
                      <a:pt x="20" y="108"/>
                    </a:lnTo>
                    <a:lnTo>
                      <a:pt x="22" y="88"/>
                    </a:lnTo>
                    <a:lnTo>
                      <a:pt x="42" y="20"/>
                    </a:lnTo>
                    <a:lnTo>
                      <a:pt x="57" y="5"/>
                    </a:lnTo>
                    <a:lnTo>
                      <a:pt x="57"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7" name="Group 34"/>
            <p:cNvGrpSpPr>
              <a:grpSpLocks/>
            </p:cNvGrpSpPr>
            <p:nvPr/>
          </p:nvGrpSpPr>
          <p:grpSpPr bwMode="auto">
            <a:xfrm>
              <a:off x="5069" y="39"/>
              <a:ext cx="20" cy="90"/>
              <a:chOff x="5069" y="39"/>
              <a:chExt cx="20" cy="90"/>
            </a:xfrm>
          </p:grpSpPr>
          <p:sp>
            <p:nvSpPr>
              <p:cNvPr id="46" name="Freeform 35"/>
              <p:cNvSpPr>
                <a:spLocks/>
              </p:cNvSpPr>
              <p:nvPr/>
            </p:nvSpPr>
            <p:spPr bwMode="auto">
              <a:xfrm>
                <a:off x="5069" y="39"/>
                <a:ext cx="20" cy="90"/>
              </a:xfrm>
              <a:custGeom>
                <a:avLst/>
                <a:gdLst>
                  <a:gd name="T0" fmla="+- 0 5085 5069"/>
                  <a:gd name="T1" fmla="*/ T0 w 20"/>
                  <a:gd name="T2" fmla="+- 0 39 39"/>
                  <a:gd name="T3" fmla="*/ 39 h 90"/>
                  <a:gd name="T4" fmla="+- 0 5078 5069"/>
                  <a:gd name="T5" fmla="*/ T4 w 20"/>
                  <a:gd name="T6" fmla="+- 0 39 39"/>
                  <a:gd name="T7" fmla="*/ 39 h 90"/>
                  <a:gd name="T8" fmla="+- 0 5075 5069"/>
                  <a:gd name="T9" fmla="*/ T8 w 20"/>
                  <a:gd name="T10" fmla="+- 0 43 39"/>
                  <a:gd name="T11" fmla="*/ 43 h 90"/>
                  <a:gd name="T12" fmla="+- 0 5075 5069"/>
                  <a:gd name="T13" fmla="*/ T12 w 20"/>
                  <a:gd name="T14" fmla="+- 0 50 39"/>
                  <a:gd name="T15" fmla="*/ 50 h 90"/>
                  <a:gd name="T16" fmla="+- 0 5078 5069"/>
                  <a:gd name="T17" fmla="*/ T16 w 20"/>
                  <a:gd name="T18" fmla="+- 0 53 39"/>
                  <a:gd name="T19" fmla="*/ 53 h 90"/>
                  <a:gd name="T20" fmla="+- 0 5085 5069"/>
                  <a:gd name="T21" fmla="*/ T20 w 20"/>
                  <a:gd name="T22" fmla="+- 0 53 39"/>
                  <a:gd name="T23" fmla="*/ 53 h 90"/>
                  <a:gd name="T24" fmla="+- 0 5089 5069"/>
                  <a:gd name="T25" fmla="*/ T24 w 20"/>
                  <a:gd name="T26" fmla="+- 0 50 39"/>
                  <a:gd name="T27" fmla="*/ 50 h 90"/>
                  <a:gd name="T28" fmla="+- 0 5089 5069"/>
                  <a:gd name="T29" fmla="*/ T28 w 20"/>
                  <a:gd name="T30" fmla="+- 0 43 39"/>
                  <a:gd name="T31" fmla="*/ 43 h 90"/>
                  <a:gd name="T32" fmla="+- 0 5085 5069"/>
                  <a:gd name="T33" fmla="*/ T32 w 20"/>
                  <a:gd name="T34" fmla="+- 0 39 39"/>
                  <a:gd name="T35" fmla="*/ 39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90">
                    <a:moveTo>
                      <a:pt x="16" y="0"/>
                    </a:moveTo>
                    <a:lnTo>
                      <a:pt x="9" y="0"/>
                    </a:lnTo>
                    <a:lnTo>
                      <a:pt x="6" y="4"/>
                    </a:lnTo>
                    <a:lnTo>
                      <a:pt x="6" y="11"/>
                    </a:lnTo>
                    <a:lnTo>
                      <a:pt x="9" y="14"/>
                    </a:lnTo>
                    <a:lnTo>
                      <a:pt x="16" y="14"/>
                    </a:lnTo>
                    <a:lnTo>
                      <a:pt x="20" y="11"/>
                    </a:lnTo>
                    <a:lnTo>
                      <a:pt x="20" y="4"/>
                    </a:lnTo>
                    <a:lnTo>
                      <a:pt x="16"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7" name="Freeform 36"/>
              <p:cNvSpPr>
                <a:spLocks/>
              </p:cNvSpPr>
              <p:nvPr/>
            </p:nvSpPr>
            <p:spPr bwMode="auto">
              <a:xfrm>
                <a:off x="5069" y="39"/>
                <a:ext cx="20" cy="90"/>
              </a:xfrm>
              <a:custGeom>
                <a:avLst/>
                <a:gdLst>
                  <a:gd name="T0" fmla="+- 0 5087 5069"/>
                  <a:gd name="T1" fmla="*/ T0 w 20"/>
                  <a:gd name="T2" fmla="+- 0 66 39"/>
                  <a:gd name="T3" fmla="*/ 66 h 90"/>
                  <a:gd name="T4" fmla="+- 0 5069 5069"/>
                  <a:gd name="T5" fmla="*/ T4 w 20"/>
                  <a:gd name="T6" fmla="+- 0 66 39"/>
                  <a:gd name="T7" fmla="*/ 66 h 90"/>
                  <a:gd name="T8" fmla="+- 0 5069 5069"/>
                  <a:gd name="T9" fmla="*/ T8 w 20"/>
                  <a:gd name="T10" fmla="+- 0 67 39"/>
                  <a:gd name="T11" fmla="*/ 67 h 90"/>
                  <a:gd name="T12" fmla="+- 0 5069 5069"/>
                  <a:gd name="T13" fmla="*/ T12 w 20"/>
                  <a:gd name="T14" fmla="+- 0 75 39"/>
                  <a:gd name="T15" fmla="*/ 75 h 90"/>
                  <a:gd name="T16" fmla="+- 0 5069 5069"/>
                  <a:gd name="T17" fmla="*/ T16 w 20"/>
                  <a:gd name="T18" fmla="+- 0 76 39"/>
                  <a:gd name="T19" fmla="*/ 76 h 90"/>
                  <a:gd name="T20" fmla="+- 0 5077 5069"/>
                  <a:gd name="T21" fmla="*/ T20 w 20"/>
                  <a:gd name="T22" fmla="+- 0 76 39"/>
                  <a:gd name="T23" fmla="*/ 76 h 90"/>
                  <a:gd name="T24" fmla="+- 0 5077 5069"/>
                  <a:gd name="T25" fmla="*/ T24 w 20"/>
                  <a:gd name="T26" fmla="+- 0 129 39"/>
                  <a:gd name="T27" fmla="*/ 129 h 90"/>
                  <a:gd name="T28" fmla="+- 0 5077 5069"/>
                  <a:gd name="T29" fmla="*/ T28 w 20"/>
                  <a:gd name="T30" fmla="+- 0 129 39"/>
                  <a:gd name="T31" fmla="*/ 129 h 90"/>
                  <a:gd name="T32" fmla="+- 0 5087 5069"/>
                  <a:gd name="T33" fmla="*/ T32 w 20"/>
                  <a:gd name="T34" fmla="+- 0 129 39"/>
                  <a:gd name="T35" fmla="*/ 129 h 90"/>
                  <a:gd name="T36" fmla="+- 0 5087 5069"/>
                  <a:gd name="T37" fmla="*/ T36 w 20"/>
                  <a:gd name="T38" fmla="+- 0 129 39"/>
                  <a:gd name="T39" fmla="*/ 129 h 90"/>
                  <a:gd name="T40" fmla="+- 0 5088 5069"/>
                  <a:gd name="T41" fmla="*/ T40 w 20"/>
                  <a:gd name="T42" fmla="+- 0 67 39"/>
                  <a:gd name="T43" fmla="*/ 67 h 90"/>
                  <a:gd name="T44" fmla="+- 0 5087 5069"/>
                  <a:gd name="T45" fmla="*/ T44 w 20"/>
                  <a:gd name="T46" fmla="+- 0 66 39"/>
                  <a:gd name="T47" fmla="*/ 66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0" h="90">
                    <a:moveTo>
                      <a:pt x="18" y="27"/>
                    </a:moveTo>
                    <a:lnTo>
                      <a:pt x="0" y="27"/>
                    </a:lnTo>
                    <a:lnTo>
                      <a:pt x="0" y="28"/>
                    </a:lnTo>
                    <a:lnTo>
                      <a:pt x="0" y="36"/>
                    </a:lnTo>
                    <a:lnTo>
                      <a:pt x="0" y="37"/>
                    </a:lnTo>
                    <a:lnTo>
                      <a:pt x="8" y="37"/>
                    </a:lnTo>
                    <a:lnTo>
                      <a:pt x="8" y="90"/>
                    </a:lnTo>
                    <a:lnTo>
                      <a:pt x="18" y="90"/>
                    </a:lnTo>
                    <a:lnTo>
                      <a:pt x="19" y="28"/>
                    </a:lnTo>
                    <a:lnTo>
                      <a:pt x="18" y="27"/>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8" name="Group 37"/>
            <p:cNvGrpSpPr>
              <a:grpSpLocks/>
            </p:cNvGrpSpPr>
            <p:nvPr/>
          </p:nvGrpSpPr>
          <p:grpSpPr bwMode="auto">
            <a:xfrm>
              <a:off x="5179" y="44"/>
              <a:ext cx="39" cy="85"/>
              <a:chOff x="5179" y="44"/>
              <a:chExt cx="39" cy="85"/>
            </a:xfrm>
          </p:grpSpPr>
          <p:sp>
            <p:nvSpPr>
              <p:cNvPr id="43" name="Freeform 38"/>
              <p:cNvSpPr>
                <a:spLocks/>
              </p:cNvSpPr>
              <p:nvPr/>
            </p:nvSpPr>
            <p:spPr bwMode="auto">
              <a:xfrm>
                <a:off x="5179" y="44"/>
                <a:ext cx="39" cy="85"/>
              </a:xfrm>
              <a:custGeom>
                <a:avLst/>
                <a:gdLst>
                  <a:gd name="T0" fmla="+- 0 5218 5179"/>
                  <a:gd name="T1" fmla="*/ T0 w 39"/>
                  <a:gd name="T2" fmla="+- 0 119 44"/>
                  <a:gd name="T3" fmla="*/ 119 h 85"/>
                  <a:gd name="T4" fmla="+- 0 5186 5179"/>
                  <a:gd name="T5" fmla="*/ T4 w 39"/>
                  <a:gd name="T6" fmla="+- 0 119 44"/>
                  <a:gd name="T7" fmla="*/ 119 h 85"/>
                  <a:gd name="T8" fmla="+- 0 5185 5179"/>
                  <a:gd name="T9" fmla="*/ T8 w 39"/>
                  <a:gd name="T10" fmla="+- 0 119 44"/>
                  <a:gd name="T11" fmla="*/ 119 h 85"/>
                  <a:gd name="T12" fmla="+- 0 5185 5179"/>
                  <a:gd name="T13" fmla="*/ T12 w 39"/>
                  <a:gd name="T14" fmla="+- 0 129 44"/>
                  <a:gd name="T15" fmla="*/ 129 h 85"/>
                  <a:gd name="T16" fmla="+- 0 5186 5179"/>
                  <a:gd name="T17" fmla="*/ T16 w 39"/>
                  <a:gd name="T18" fmla="+- 0 129 44"/>
                  <a:gd name="T19" fmla="*/ 129 h 85"/>
                  <a:gd name="T20" fmla="+- 0 5218 5179"/>
                  <a:gd name="T21" fmla="*/ T20 w 39"/>
                  <a:gd name="T22" fmla="+- 0 129 44"/>
                  <a:gd name="T23" fmla="*/ 129 h 85"/>
                  <a:gd name="T24" fmla="+- 0 5218 5179"/>
                  <a:gd name="T25" fmla="*/ T24 w 39"/>
                  <a:gd name="T26" fmla="+- 0 129 44"/>
                  <a:gd name="T27" fmla="*/ 129 h 85"/>
                  <a:gd name="T28" fmla="+- 0 5218 5179"/>
                  <a:gd name="T29" fmla="*/ T28 w 39"/>
                  <a:gd name="T30" fmla="+- 0 119 44"/>
                  <a:gd name="T31" fmla="*/ 119 h 85"/>
                  <a:gd name="T32" fmla="+- 0 5218 5179"/>
                  <a:gd name="T33" fmla="*/ T32 w 39"/>
                  <a:gd name="T34" fmla="+- 0 119 44"/>
                  <a:gd name="T35" fmla="*/ 119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9" h="85">
                    <a:moveTo>
                      <a:pt x="39" y="75"/>
                    </a:moveTo>
                    <a:lnTo>
                      <a:pt x="7" y="75"/>
                    </a:lnTo>
                    <a:lnTo>
                      <a:pt x="6" y="75"/>
                    </a:lnTo>
                    <a:lnTo>
                      <a:pt x="6" y="85"/>
                    </a:lnTo>
                    <a:lnTo>
                      <a:pt x="7" y="85"/>
                    </a:lnTo>
                    <a:lnTo>
                      <a:pt x="39" y="85"/>
                    </a:lnTo>
                    <a:lnTo>
                      <a:pt x="39" y="75"/>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4" name="Freeform 39"/>
              <p:cNvSpPr>
                <a:spLocks/>
              </p:cNvSpPr>
              <p:nvPr/>
            </p:nvSpPr>
            <p:spPr bwMode="auto">
              <a:xfrm>
                <a:off x="5179" y="44"/>
                <a:ext cx="39" cy="85"/>
              </a:xfrm>
              <a:custGeom>
                <a:avLst/>
                <a:gdLst>
                  <a:gd name="T0" fmla="+- 0 5207 5179"/>
                  <a:gd name="T1" fmla="*/ T0 w 39"/>
                  <a:gd name="T2" fmla="+- 0 59 44"/>
                  <a:gd name="T3" fmla="*/ 59 h 85"/>
                  <a:gd name="T4" fmla="+- 0 5196 5179"/>
                  <a:gd name="T5" fmla="*/ T4 w 39"/>
                  <a:gd name="T6" fmla="+- 0 59 44"/>
                  <a:gd name="T7" fmla="*/ 59 h 85"/>
                  <a:gd name="T8" fmla="+- 0 5196 5179"/>
                  <a:gd name="T9" fmla="*/ T8 w 39"/>
                  <a:gd name="T10" fmla="+- 0 119 44"/>
                  <a:gd name="T11" fmla="*/ 119 h 85"/>
                  <a:gd name="T12" fmla="+- 0 5207 5179"/>
                  <a:gd name="T13" fmla="*/ T12 w 39"/>
                  <a:gd name="T14" fmla="+- 0 119 44"/>
                  <a:gd name="T15" fmla="*/ 119 h 85"/>
                  <a:gd name="T16" fmla="+- 0 5207 5179"/>
                  <a:gd name="T17" fmla="*/ T16 w 39"/>
                  <a:gd name="T18" fmla="+- 0 59 44"/>
                  <a:gd name="T19" fmla="*/ 59 h 85"/>
                </a:gdLst>
                <a:ahLst/>
                <a:cxnLst>
                  <a:cxn ang="0">
                    <a:pos x="T1" y="T3"/>
                  </a:cxn>
                  <a:cxn ang="0">
                    <a:pos x="T5" y="T7"/>
                  </a:cxn>
                  <a:cxn ang="0">
                    <a:pos x="T9" y="T11"/>
                  </a:cxn>
                  <a:cxn ang="0">
                    <a:pos x="T13" y="T15"/>
                  </a:cxn>
                  <a:cxn ang="0">
                    <a:pos x="T17" y="T19"/>
                  </a:cxn>
                </a:cxnLst>
                <a:rect l="0" t="0" r="r" b="b"/>
                <a:pathLst>
                  <a:path w="39" h="85">
                    <a:moveTo>
                      <a:pt x="28" y="15"/>
                    </a:moveTo>
                    <a:lnTo>
                      <a:pt x="17" y="15"/>
                    </a:lnTo>
                    <a:lnTo>
                      <a:pt x="17" y="75"/>
                    </a:lnTo>
                    <a:lnTo>
                      <a:pt x="28" y="75"/>
                    </a:lnTo>
                    <a:lnTo>
                      <a:pt x="28" y="15"/>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5" name="Freeform 40"/>
              <p:cNvSpPr>
                <a:spLocks/>
              </p:cNvSpPr>
              <p:nvPr/>
            </p:nvSpPr>
            <p:spPr bwMode="auto">
              <a:xfrm>
                <a:off x="5179" y="44"/>
                <a:ext cx="39" cy="85"/>
              </a:xfrm>
              <a:custGeom>
                <a:avLst/>
                <a:gdLst>
                  <a:gd name="T0" fmla="+- 0 5206 5179"/>
                  <a:gd name="T1" fmla="*/ T0 w 39"/>
                  <a:gd name="T2" fmla="+- 0 44 44"/>
                  <a:gd name="T3" fmla="*/ 44 h 85"/>
                  <a:gd name="T4" fmla="+- 0 5198 5179"/>
                  <a:gd name="T5" fmla="*/ T4 w 39"/>
                  <a:gd name="T6" fmla="+- 0 44 44"/>
                  <a:gd name="T7" fmla="*/ 44 h 85"/>
                  <a:gd name="T8" fmla="+- 0 5197 5179"/>
                  <a:gd name="T9" fmla="*/ T8 w 39"/>
                  <a:gd name="T10" fmla="+- 0 44 44"/>
                  <a:gd name="T11" fmla="*/ 44 h 85"/>
                  <a:gd name="T12" fmla="+- 0 5195 5179"/>
                  <a:gd name="T13" fmla="*/ T12 w 39"/>
                  <a:gd name="T14" fmla="+- 0 46 44"/>
                  <a:gd name="T15" fmla="*/ 46 h 85"/>
                  <a:gd name="T16" fmla="+- 0 5182 5179"/>
                  <a:gd name="T17" fmla="*/ T16 w 39"/>
                  <a:gd name="T18" fmla="+- 0 57 44"/>
                  <a:gd name="T19" fmla="*/ 57 h 85"/>
                  <a:gd name="T20" fmla="+- 0 5180 5179"/>
                  <a:gd name="T21" fmla="*/ T20 w 39"/>
                  <a:gd name="T22" fmla="+- 0 59 44"/>
                  <a:gd name="T23" fmla="*/ 59 h 85"/>
                  <a:gd name="T24" fmla="+- 0 5179 5179"/>
                  <a:gd name="T25" fmla="*/ T24 w 39"/>
                  <a:gd name="T26" fmla="+- 0 60 44"/>
                  <a:gd name="T27" fmla="*/ 60 h 85"/>
                  <a:gd name="T28" fmla="+- 0 5180 5179"/>
                  <a:gd name="T29" fmla="*/ T28 w 39"/>
                  <a:gd name="T30" fmla="+- 0 61 44"/>
                  <a:gd name="T31" fmla="*/ 61 h 85"/>
                  <a:gd name="T32" fmla="+- 0 5185 5179"/>
                  <a:gd name="T33" fmla="*/ T32 w 39"/>
                  <a:gd name="T34" fmla="+- 0 67 44"/>
                  <a:gd name="T35" fmla="*/ 67 h 85"/>
                  <a:gd name="T36" fmla="+- 0 5186 5179"/>
                  <a:gd name="T37" fmla="*/ T36 w 39"/>
                  <a:gd name="T38" fmla="+- 0 67 44"/>
                  <a:gd name="T39" fmla="*/ 67 h 85"/>
                  <a:gd name="T40" fmla="+- 0 5188 5179"/>
                  <a:gd name="T41" fmla="*/ T40 w 39"/>
                  <a:gd name="T42" fmla="+- 0 66 44"/>
                  <a:gd name="T43" fmla="*/ 66 h 85"/>
                  <a:gd name="T44" fmla="+- 0 5196 5179"/>
                  <a:gd name="T45" fmla="*/ T44 w 39"/>
                  <a:gd name="T46" fmla="+- 0 59 44"/>
                  <a:gd name="T47" fmla="*/ 59 h 85"/>
                  <a:gd name="T48" fmla="+- 0 5207 5179"/>
                  <a:gd name="T49" fmla="*/ T48 w 39"/>
                  <a:gd name="T50" fmla="+- 0 59 44"/>
                  <a:gd name="T51" fmla="*/ 59 h 85"/>
                  <a:gd name="T52" fmla="+- 0 5207 5179"/>
                  <a:gd name="T53" fmla="*/ T52 w 39"/>
                  <a:gd name="T54" fmla="+- 0 44 44"/>
                  <a:gd name="T55" fmla="*/ 44 h 85"/>
                  <a:gd name="T56" fmla="+- 0 5206 5179"/>
                  <a:gd name="T57" fmla="*/ T56 w 39"/>
                  <a:gd name="T58" fmla="+- 0 44 44"/>
                  <a:gd name="T59" fmla="*/ 44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9" h="85">
                    <a:moveTo>
                      <a:pt x="27" y="0"/>
                    </a:moveTo>
                    <a:lnTo>
                      <a:pt x="19" y="0"/>
                    </a:lnTo>
                    <a:lnTo>
                      <a:pt x="18" y="0"/>
                    </a:lnTo>
                    <a:lnTo>
                      <a:pt x="16" y="2"/>
                    </a:lnTo>
                    <a:lnTo>
                      <a:pt x="3" y="13"/>
                    </a:lnTo>
                    <a:lnTo>
                      <a:pt x="1" y="15"/>
                    </a:lnTo>
                    <a:lnTo>
                      <a:pt x="0" y="16"/>
                    </a:lnTo>
                    <a:lnTo>
                      <a:pt x="1" y="17"/>
                    </a:lnTo>
                    <a:lnTo>
                      <a:pt x="6" y="23"/>
                    </a:lnTo>
                    <a:lnTo>
                      <a:pt x="7" y="23"/>
                    </a:lnTo>
                    <a:lnTo>
                      <a:pt x="9" y="22"/>
                    </a:lnTo>
                    <a:lnTo>
                      <a:pt x="17" y="15"/>
                    </a:lnTo>
                    <a:lnTo>
                      <a:pt x="28" y="15"/>
                    </a:lnTo>
                    <a:lnTo>
                      <a:pt x="28" y="0"/>
                    </a:lnTo>
                    <a:lnTo>
                      <a:pt x="27"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9" name="Group 41"/>
            <p:cNvGrpSpPr>
              <a:grpSpLocks/>
            </p:cNvGrpSpPr>
            <p:nvPr/>
          </p:nvGrpSpPr>
          <p:grpSpPr bwMode="auto">
            <a:xfrm>
              <a:off x="5103" y="84"/>
              <a:ext cx="63" cy="28"/>
              <a:chOff x="5103" y="84"/>
              <a:chExt cx="63" cy="28"/>
            </a:xfrm>
          </p:grpSpPr>
          <p:sp>
            <p:nvSpPr>
              <p:cNvPr id="41" name="Freeform 42"/>
              <p:cNvSpPr>
                <a:spLocks/>
              </p:cNvSpPr>
              <p:nvPr/>
            </p:nvSpPr>
            <p:spPr bwMode="auto">
              <a:xfrm>
                <a:off x="5103" y="84"/>
                <a:ext cx="63" cy="28"/>
              </a:xfrm>
              <a:custGeom>
                <a:avLst/>
                <a:gdLst>
                  <a:gd name="T0" fmla="+- 0 5166 5103"/>
                  <a:gd name="T1" fmla="*/ T0 w 63"/>
                  <a:gd name="T2" fmla="+- 0 106 84"/>
                  <a:gd name="T3" fmla="*/ 106 h 28"/>
                  <a:gd name="T4" fmla="+- 0 5103 5103"/>
                  <a:gd name="T5" fmla="*/ T4 w 63"/>
                  <a:gd name="T6" fmla="+- 0 106 84"/>
                  <a:gd name="T7" fmla="*/ 106 h 28"/>
                  <a:gd name="T8" fmla="+- 0 5103 5103"/>
                  <a:gd name="T9" fmla="*/ T8 w 63"/>
                  <a:gd name="T10" fmla="+- 0 112 84"/>
                  <a:gd name="T11" fmla="*/ 112 h 28"/>
                  <a:gd name="T12" fmla="+- 0 5166 5103"/>
                  <a:gd name="T13" fmla="*/ T12 w 63"/>
                  <a:gd name="T14" fmla="+- 0 112 84"/>
                  <a:gd name="T15" fmla="*/ 112 h 28"/>
                  <a:gd name="T16" fmla="+- 0 5166 5103"/>
                  <a:gd name="T17" fmla="*/ T16 w 63"/>
                  <a:gd name="T18" fmla="+- 0 106 84"/>
                  <a:gd name="T19" fmla="*/ 106 h 28"/>
                </a:gdLst>
                <a:ahLst/>
                <a:cxnLst>
                  <a:cxn ang="0">
                    <a:pos x="T1" y="T3"/>
                  </a:cxn>
                  <a:cxn ang="0">
                    <a:pos x="T5" y="T7"/>
                  </a:cxn>
                  <a:cxn ang="0">
                    <a:pos x="T9" y="T11"/>
                  </a:cxn>
                  <a:cxn ang="0">
                    <a:pos x="T13" y="T15"/>
                  </a:cxn>
                  <a:cxn ang="0">
                    <a:pos x="T17" y="T19"/>
                  </a:cxn>
                </a:cxnLst>
                <a:rect l="0" t="0" r="r" b="b"/>
                <a:pathLst>
                  <a:path w="63" h="28">
                    <a:moveTo>
                      <a:pt x="63" y="22"/>
                    </a:moveTo>
                    <a:lnTo>
                      <a:pt x="0" y="22"/>
                    </a:lnTo>
                    <a:lnTo>
                      <a:pt x="0" y="28"/>
                    </a:lnTo>
                    <a:lnTo>
                      <a:pt x="63" y="28"/>
                    </a:lnTo>
                    <a:lnTo>
                      <a:pt x="63" y="22"/>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2" name="Freeform 43"/>
              <p:cNvSpPr>
                <a:spLocks/>
              </p:cNvSpPr>
              <p:nvPr/>
            </p:nvSpPr>
            <p:spPr bwMode="auto">
              <a:xfrm>
                <a:off x="5103" y="84"/>
                <a:ext cx="63" cy="28"/>
              </a:xfrm>
              <a:custGeom>
                <a:avLst/>
                <a:gdLst>
                  <a:gd name="T0" fmla="+- 0 5166 5103"/>
                  <a:gd name="T1" fmla="*/ T0 w 63"/>
                  <a:gd name="T2" fmla="+- 0 84 84"/>
                  <a:gd name="T3" fmla="*/ 84 h 28"/>
                  <a:gd name="T4" fmla="+- 0 5103 5103"/>
                  <a:gd name="T5" fmla="*/ T4 w 63"/>
                  <a:gd name="T6" fmla="+- 0 84 84"/>
                  <a:gd name="T7" fmla="*/ 84 h 28"/>
                  <a:gd name="T8" fmla="+- 0 5103 5103"/>
                  <a:gd name="T9" fmla="*/ T8 w 63"/>
                  <a:gd name="T10" fmla="+- 0 90 84"/>
                  <a:gd name="T11" fmla="*/ 90 h 28"/>
                  <a:gd name="T12" fmla="+- 0 5166 5103"/>
                  <a:gd name="T13" fmla="*/ T12 w 63"/>
                  <a:gd name="T14" fmla="+- 0 90 84"/>
                  <a:gd name="T15" fmla="*/ 90 h 28"/>
                  <a:gd name="T16" fmla="+- 0 5166 5103"/>
                  <a:gd name="T17" fmla="*/ T16 w 63"/>
                  <a:gd name="T18" fmla="+- 0 84 84"/>
                  <a:gd name="T19" fmla="*/ 84 h 28"/>
                </a:gdLst>
                <a:ahLst/>
                <a:cxnLst>
                  <a:cxn ang="0">
                    <a:pos x="T1" y="T3"/>
                  </a:cxn>
                  <a:cxn ang="0">
                    <a:pos x="T5" y="T7"/>
                  </a:cxn>
                  <a:cxn ang="0">
                    <a:pos x="T9" y="T11"/>
                  </a:cxn>
                  <a:cxn ang="0">
                    <a:pos x="T13" y="T15"/>
                  </a:cxn>
                  <a:cxn ang="0">
                    <a:pos x="T17" y="T19"/>
                  </a:cxn>
                </a:cxnLst>
                <a:rect l="0" t="0" r="r" b="b"/>
                <a:pathLst>
                  <a:path w="63" h="28">
                    <a:moveTo>
                      <a:pt x="63" y="0"/>
                    </a:moveTo>
                    <a:lnTo>
                      <a:pt x="0" y="0"/>
                    </a:lnTo>
                    <a:lnTo>
                      <a:pt x="0" y="6"/>
                    </a:lnTo>
                    <a:lnTo>
                      <a:pt x="63" y="6"/>
                    </a:lnTo>
                    <a:lnTo>
                      <a:pt x="63"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20" name="Group 44"/>
            <p:cNvGrpSpPr>
              <a:grpSpLocks/>
            </p:cNvGrpSpPr>
            <p:nvPr/>
          </p:nvGrpSpPr>
          <p:grpSpPr bwMode="auto">
            <a:xfrm>
              <a:off x="5119" y="-350"/>
              <a:ext cx="49" cy="64"/>
              <a:chOff x="5119" y="-350"/>
              <a:chExt cx="49" cy="64"/>
            </a:xfrm>
          </p:grpSpPr>
          <p:sp>
            <p:nvSpPr>
              <p:cNvPr id="38" name="Freeform 45"/>
              <p:cNvSpPr>
                <a:spLocks/>
              </p:cNvSpPr>
              <p:nvPr/>
            </p:nvSpPr>
            <p:spPr bwMode="auto">
              <a:xfrm>
                <a:off x="5119" y="-350"/>
                <a:ext cx="49" cy="64"/>
              </a:xfrm>
              <a:custGeom>
                <a:avLst/>
                <a:gdLst>
                  <a:gd name="T0" fmla="+- 0 5130 5119"/>
                  <a:gd name="T1" fmla="*/ T0 w 49"/>
                  <a:gd name="T2" fmla="+- 0 -349 -350"/>
                  <a:gd name="T3" fmla="*/ -349 h 64"/>
                  <a:gd name="T4" fmla="+- 0 5120 5119"/>
                  <a:gd name="T5" fmla="*/ T4 w 49"/>
                  <a:gd name="T6" fmla="+- 0 -349 -350"/>
                  <a:gd name="T7" fmla="*/ -349 h 64"/>
                  <a:gd name="T8" fmla="+- 0 5119 5119"/>
                  <a:gd name="T9" fmla="*/ T8 w 49"/>
                  <a:gd name="T10" fmla="+- 0 -348 -350"/>
                  <a:gd name="T11" fmla="*/ -348 h 64"/>
                  <a:gd name="T12" fmla="+- 0 5119 5119"/>
                  <a:gd name="T13" fmla="*/ T12 w 49"/>
                  <a:gd name="T14" fmla="+- 0 -346 -350"/>
                  <a:gd name="T15" fmla="*/ -346 h 64"/>
                  <a:gd name="T16" fmla="+- 0 5120 5119"/>
                  <a:gd name="T17" fmla="*/ T16 w 49"/>
                  <a:gd name="T18" fmla="+- 0 -343 -350"/>
                  <a:gd name="T19" fmla="*/ -343 h 64"/>
                  <a:gd name="T20" fmla="+- 0 5120 5119"/>
                  <a:gd name="T21" fmla="*/ T20 w 49"/>
                  <a:gd name="T22" fmla="+- 0 -339 -350"/>
                  <a:gd name="T23" fmla="*/ -339 h 64"/>
                  <a:gd name="T24" fmla="+- 0 5120 5119"/>
                  <a:gd name="T25" fmla="*/ T24 w 49"/>
                  <a:gd name="T26" fmla="+- 0 -286 -350"/>
                  <a:gd name="T27" fmla="*/ -286 h 64"/>
                  <a:gd name="T28" fmla="+- 0 5121 5119"/>
                  <a:gd name="T29" fmla="*/ T28 w 49"/>
                  <a:gd name="T30" fmla="+- 0 -286 -350"/>
                  <a:gd name="T31" fmla="*/ -286 h 64"/>
                  <a:gd name="T32" fmla="+- 0 5130 5119"/>
                  <a:gd name="T33" fmla="*/ T32 w 49"/>
                  <a:gd name="T34" fmla="+- 0 -286 -350"/>
                  <a:gd name="T35" fmla="*/ -286 h 64"/>
                  <a:gd name="T36" fmla="+- 0 5131 5119"/>
                  <a:gd name="T37" fmla="*/ T36 w 49"/>
                  <a:gd name="T38" fmla="+- 0 -286 -350"/>
                  <a:gd name="T39" fmla="*/ -286 h 64"/>
                  <a:gd name="T40" fmla="+- 0 5131 5119"/>
                  <a:gd name="T41" fmla="*/ T40 w 49"/>
                  <a:gd name="T42" fmla="+- 0 -328 -350"/>
                  <a:gd name="T43" fmla="*/ -328 h 64"/>
                  <a:gd name="T44" fmla="+- 0 5133 5119"/>
                  <a:gd name="T45" fmla="*/ T44 w 49"/>
                  <a:gd name="T46" fmla="+- 0 -339 -350"/>
                  <a:gd name="T47" fmla="*/ -339 h 64"/>
                  <a:gd name="T48" fmla="+- 0 5130 5119"/>
                  <a:gd name="T49" fmla="*/ T48 w 49"/>
                  <a:gd name="T50" fmla="+- 0 -339 -350"/>
                  <a:gd name="T51" fmla="*/ -339 h 64"/>
                  <a:gd name="T52" fmla="+- 0 5130 5119"/>
                  <a:gd name="T53" fmla="*/ T52 w 49"/>
                  <a:gd name="T54" fmla="+- 0 -348 -350"/>
                  <a:gd name="T55" fmla="*/ -348 h 64"/>
                  <a:gd name="T56" fmla="+- 0 5130 5119"/>
                  <a:gd name="T57" fmla="*/ T56 w 49"/>
                  <a:gd name="T58" fmla="+- 0 -349 -350"/>
                  <a:gd name="T59" fmla="*/ -349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9" h="64">
                    <a:moveTo>
                      <a:pt x="11" y="1"/>
                    </a:moveTo>
                    <a:lnTo>
                      <a:pt x="1" y="1"/>
                    </a:lnTo>
                    <a:lnTo>
                      <a:pt x="0" y="2"/>
                    </a:lnTo>
                    <a:lnTo>
                      <a:pt x="0" y="4"/>
                    </a:lnTo>
                    <a:lnTo>
                      <a:pt x="1" y="7"/>
                    </a:lnTo>
                    <a:lnTo>
                      <a:pt x="1" y="11"/>
                    </a:lnTo>
                    <a:lnTo>
                      <a:pt x="1" y="64"/>
                    </a:lnTo>
                    <a:lnTo>
                      <a:pt x="2" y="64"/>
                    </a:lnTo>
                    <a:lnTo>
                      <a:pt x="11" y="64"/>
                    </a:lnTo>
                    <a:lnTo>
                      <a:pt x="12" y="64"/>
                    </a:lnTo>
                    <a:lnTo>
                      <a:pt x="12" y="22"/>
                    </a:lnTo>
                    <a:lnTo>
                      <a:pt x="14" y="11"/>
                    </a:lnTo>
                    <a:lnTo>
                      <a:pt x="11" y="11"/>
                    </a:lnTo>
                    <a:lnTo>
                      <a:pt x="11" y="2"/>
                    </a:lnTo>
                    <a:lnTo>
                      <a:pt x="11" y="1"/>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9" name="Freeform 46"/>
              <p:cNvSpPr>
                <a:spLocks/>
              </p:cNvSpPr>
              <p:nvPr/>
            </p:nvSpPr>
            <p:spPr bwMode="auto">
              <a:xfrm>
                <a:off x="5119" y="-350"/>
                <a:ext cx="49" cy="64"/>
              </a:xfrm>
              <a:custGeom>
                <a:avLst/>
                <a:gdLst>
                  <a:gd name="T0" fmla="+- 0 5168 5119"/>
                  <a:gd name="T1" fmla="*/ T0 w 49"/>
                  <a:gd name="T2" fmla="+- 0 -340 -350"/>
                  <a:gd name="T3" fmla="*/ -340 h 64"/>
                  <a:gd name="T4" fmla="+- 0 5155 5119"/>
                  <a:gd name="T5" fmla="*/ T4 w 49"/>
                  <a:gd name="T6" fmla="+- 0 -340 -350"/>
                  <a:gd name="T7" fmla="*/ -340 h 64"/>
                  <a:gd name="T8" fmla="+- 0 5157 5119"/>
                  <a:gd name="T9" fmla="*/ T8 w 49"/>
                  <a:gd name="T10" fmla="+- 0 -331 -350"/>
                  <a:gd name="T11" fmla="*/ -331 h 64"/>
                  <a:gd name="T12" fmla="+- 0 5157 5119"/>
                  <a:gd name="T13" fmla="*/ T12 w 49"/>
                  <a:gd name="T14" fmla="+- 0 -286 -350"/>
                  <a:gd name="T15" fmla="*/ -286 h 64"/>
                  <a:gd name="T16" fmla="+- 0 5158 5119"/>
                  <a:gd name="T17" fmla="*/ T16 w 49"/>
                  <a:gd name="T18" fmla="+- 0 -286 -350"/>
                  <a:gd name="T19" fmla="*/ -286 h 64"/>
                  <a:gd name="T20" fmla="+- 0 5168 5119"/>
                  <a:gd name="T21" fmla="*/ T20 w 49"/>
                  <a:gd name="T22" fmla="+- 0 -286 -350"/>
                  <a:gd name="T23" fmla="*/ -286 h 64"/>
                  <a:gd name="T24" fmla="+- 0 5168 5119"/>
                  <a:gd name="T25" fmla="*/ T24 w 49"/>
                  <a:gd name="T26" fmla="+- 0 -286 -350"/>
                  <a:gd name="T27" fmla="*/ -286 h 64"/>
                  <a:gd name="T28" fmla="+- 0 5168 5119"/>
                  <a:gd name="T29" fmla="*/ T28 w 49"/>
                  <a:gd name="T30" fmla="+- 0 -340 -350"/>
                  <a:gd name="T31" fmla="*/ -340 h 64"/>
                  <a:gd name="T32" fmla="+- 0 5168 5119"/>
                  <a:gd name="T33" fmla="*/ T32 w 49"/>
                  <a:gd name="T34" fmla="+- 0 -340 -350"/>
                  <a:gd name="T35" fmla="*/ -340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9" h="64">
                    <a:moveTo>
                      <a:pt x="49" y="10"/>
                    </a:moveTo>
                    <a:lnTo>
                      <a:pt x="36" y="10"/>
                    </a:lnTo>
                    <a:lnTo>
                      <a:pt x="38" y="19"/>
                    </a:lnTo>
                    <a:lnTo>
                      <a:pt x="38" y="64"/>
                    </a:lnTo>
                    <a:lnTo>
                      <a:pt x="39" y="64"/>
                    </a:lnTo>
                    <a:lnTo>
                      <a:pt x="49" y="64"/>
                    </a:lnTo>
                    <a:lnTo>
                      <a:pt x="49" y="1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0" name="Freeform 47"/>
              <p:cNvSpPr>
                <a:spLocks/>
              </p:cNvSpPr>
              <p:nvPr/>
            </p:nvSpPr>
            <p:spPr bwMode="auto">
              <a:xfrm>
                <a:off x="5119" y="-350"/>
                <a:ext cx="49" cy="64"/>
              </a:xfrm>
              <a:custGeom>
                <a:avLst/>
                <a:gdLst>
                  <a:gd name="T0" fmla="+- 0 5162 5119"/>
                  <a:gd name="T1" fmla="*/ T0 w 49"/>
                  <a:gd name="T2" fmla="+- 0 -350 -350"/>
                  <a:gd name="T3" fmla="*/ -350 h 64"/>
                  <a:gd name="T4" fmla="+- 0 5139 5119"/>
                  <a:gd name="T5" fmla="*/ T4 w 49"/>
                  <a:gd name="T6" fmla="+- 0 -350 -350"/>
                  <a:gd name="T7" fmla="*/ -350 h 64"/>
                  <a:gd name="T8" fmla="+- 0 5134 5119"/>
                  <a:gd name="T9" fmla="*/ T8 w 49"/>
                  <a:gd name="T10" fmla="+- 0 -346 -350"/>
                  <a:gd name="T11" fmla="*/ -346 h 64"/>
                  <a:gd name="T12" fmla="+- 0 5130 5119"/>
                  <a:gd name="T13" fmla="*/ T12 w 49"/>
                  <a:gd name="T14" fmla="+- 0 -339 -350"/>
                  <a:gd name="T15" fmla="*/ -339 h 64"/>
                  <a:gd name="T16" fmla="+- 0 5133 5119"/>
                  <a:gd name="T17" fmla="*/ T16 w 49"/>
                  <a:gd name="T18" fmla="+- 0 -339 -350"/>
                  <a:gd name="T19" fmla="*/ -339 h 64"/>
                  <a:gd name="T20" fmla="+- 0 5134 5119"/>
                  <a:gd name="T21" fmla="*/ T20 w 49"/>
                  <a:gd name="T22" fmla="+- 0 -340 -350"/>
                  <a:gd name="T23" fmla="*/ -340 h 64"/>
                  <a:gd name="T24" fmla="+- 0 5168 5119"/>
                  <a:gd name="T25" fmla="*/ T24 w 49"/>
                  <a:gd name="T26" fmla="+- 0 -340 -350"/>
                  <a:gd name="T27" fmla="*/ -340 h 64"/>
                  <a:gd name="T28" fmla="+- 0 5162 5119"/>
                  <a:gd name="T29" fmla="*/ T28 w 49"/>
                  <a:gd name="T30" fmla="+- 0 -350 -350"/>
                  <a:gd name="T31" fmla="*/ -350 h 6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64">
                    <a:moveTo>
                      <a:pt x="43" y="0"/>
                    </a:moveTo>
                    <a:lnTo>
                      <a:pt x="20" y="0"/>
                    </a:lnTo>
                    <a:lnTo>
                      <a:pt x="15" y="4"/>
                    </a:lnTo>
                    <a:lnTo>
                      <a:pt x="11" y="11"/>
                    </a:lnTo>
                    <a:lnTo>
                      <a:pt x="14" y="11"/>
                    </a:lnTo>
                    <a:lnTo>
                      <a:pt x="15" y="10"/>
                    </a:lnTo>
                    <a:lnTo>
                      <a:pt x="49" y="10"/>
                    </a:lnTo>
                    <a:lnTo>
                      <a:pt x="43"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21" name="Group 48"/>
            <p:cNvGrpSpPr>
              <a:grpSpLocks/>
            </p:cNvGrpSpPr>
            <p:nvPr/>
          </p:nvGrpSpPr>
          <p:grpSpPr bwMode="auto">
            <a:xfrm>
              <a:off x="5039" y="-258"/>
              <a:ext cx="213" cy="267"/>
              <a:chOff x="5039" y="-258"/>
              <a:chExt cx="213" cy="267"/>
            </a:xfrm>
          </p:grpSpPr>
          <p:sp>
            <p:nvSpPr>
              <p:cNvPr id="35" name="Freeform 49"/>
              <p:cNvSpPr>
                <a:spLocks/>
              </p:cNvSpPr>
              <p:nvPr/>
            </p:nvSpPr>
            <p:spPr bwMode="auto">
              <a:xfrm>
                <a:off x="5039" y="-258"/>
                <a:ext cx="213" cy="267"/>
              </a:xfrm>
              <a:custGeom>
                <a:avLst/>
                <a:gdLst>
                  <a:gd name="T0" fmla="+- 0 5237 5039"/>
                  <a:gd name="T1" fmla="*/ T0 w 213"/>
                  <a:gd name="T2" fmla="+- 0 -258 -258"/>
                  <a:gd name="T3" fmla="*/ -258 h 267"/>
                  <a:gd name="T4" fmla="+- 0 5039 5039"/>
                  <a:gd name="T5" fmla="*/ T4 w 213"/>
                  <a:gd name="T6" fmla="+- 0 -258 -258"/>
                  <a:gd name="T7" fmla="*/ -258 h 267"/>
                  <a:gd name="T8" fmla="+- 0 5039 5039"/>
                  <a:gd name="T9" fmla="*/ T8 w 213"/>
                  <a:gd name="T10" fmla="+- 0 -252 -258"/>
                  <a:gd name="T11" fmla="*/ -252 h 267"/>
                  <a:gd name="T12" fmla="+- 0 5143 5039"/>
                  <a:gd name="T13" fmla="*/ T12 w 213"/>
                  <a:gd name="T14" fmla="+- 0 -126 -258"/>
                  <a:gd name="T15" fmla="*/ -126 h 267"/>
                  <a:gd name="T16" fmla="+- 0 5039 5039"/>
                  <a:gd name="T17" fmla="*/ T16 w 213"/>
                  <a:gd name="T18" fmla="+- 0 3 -258"/>
                  <a:gd name="T19" fmla="*/ 3 h 267"/>
                  <a:gd name="T20" fmla="+- 0 5039 5039"/>
                  <a:gd name="T21" fmla="*/ T20 w 213"/>
                  <a:gd name="T22" fmla="+- 0 9 -258"/>
                  <a:gd name="T23" fmla="*/ 9 h 267"/>
                  <a:gd name="T24" fmla="+- 0 5242 5039"/>
                  <a:gd name="T25" fmla="*/ T24 w 213"/>
                  <a:gd name="T26" fmla="+- 0 9 -258"/>
                  <a:gd name="T27" fmla="*/ 9 h 267"/>
                  <a:gd name="T28" fmla="+- 0 5247 5039"/>
                  <a:gd name="T29" fmla="*/ T28 w 213"/>
                  <a:gd name="T30" fmla="+- 0 -18 -258"/>
                  <a:gd name="T31" fmla="*/ -18 h 267"/>
                  <a:gd name="T32" fmla="+- 0 5071 5039"/>
                  <a:gd name="T33" fmla="*/ T32 w 213"/>
                  <a:gd name="T34" fmla="+- 0 -18 -258"/>
                  <a:gd name="T35" fmla="*/ -18 h 267"/>
                  <a:gd name="T36" fmla="+- 0 5169 5039"/>
                  <a:gd name="T37" fmla="*/ T36 w 213"/>
                  <a:gd name="T38" fmla="+- 0 -139 -258"/>
                  <a:gd name="T39" fmla="*/ -139 h 267"/>
                  <a:gd name="T40" fmla="+- 0 5082 5039"/>
                  <a:gd name="T41" fmla="*/ T40 w 213"/>
                  <a:gd name="T42" fmla="+- 0 -245 -258"/>
                  <a:gd name="T43" fmla="*/ -245 h 267"/>
                  <a:gd name="T44" fmla="+- 0 5238 5039"/>
                  <a:gd name="T45" fmla="*/ T44 w 213"/>
                  <a:gd name="T46" fmla="+- 0 -245 -258"/>
                  <a:gd name="T47" fmla="*/ -245 h 267"/>
                  <a:gd name="T48" fmla="+- 0 5237 5039"/>
                  <a:gd name="T49" fmla="*/ T48 w 213"/>
                  <a:gd name="T50" fmla="+- 0 -258 -258"/>
                  <a:gd name="T51" fmla="*/ -258 h 2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13" h="267">
                    <a:moveTo>
                      <a:pt x="198" y="0"/>
                    </a:moveTo>
                    <a:lnTo>
                      <a:pt x="0" y="0"/>
                    </a:lnTo>
                    <a:lnTo>
                      <a:pt x="0" y="6"/>
                    </a:lnTo>
                    <a:lnTo>
                      <a:pt x="104" y="132"/>
                    </a:lnTo>
                    <a:lnTo>
                      <a:pt x="0" y="261"/>
                    </a:lnTo>
                    <a:lnTo>
                      <a:pt x="0" y="267"/>
                    </a:lnTo>
                    <a:lnTo>
                      <a:pt x="203" y="267"/>
                    </a:lnTo>
                    <a:lnTo>
                      <a:pt x="208" y="240"/>
                    </a:lnTo>
                    <a:lnTo>
                      <a:pt x="32" y="240"/>
                    </a:lnTo>
                    <a:lnTo>
                      <a:pt x="130" y="119"/>
                    </a:lnTo>
                    <a:lnTo>
                      <a:pt x="43" y="13"/>
                    </a:lnTo>
                    <a:lnTo>
                      <a:pt x="199" y="13"/>
                    </a:lnTo>
                    <a:lnTo>
                      <a:pt x="198"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6" name="Freeform 50"/>
              <p:cNvSpPr>
                <a:spLocks/>
              </p:cNvSpPr>
              <p:nvPr/>
            </p:nvSpPr>
            <p:spPr bwMode="auto">
              <a:xfrm>
                <a:off x="5039" y="-258"/>
                <a:ext cx="213" cy="267"/>
              </a:xfrm>
              <a:custGeom>
                <a:avLst/>
                <a:gdLst>
                  <a:gd name="T0" fmla="+- 0 5246 5039"/>
                  <a:gd name="T1" fmla="*/ T0 w 213"/>
                  <a:gd name="T2" fmla="+- 0 -57 -258"/>
                  <a:gd name="T3" fmla="*/ -57 h 267"/>
                  <a:gd name="T4" fmla="+- 0 5205 5039"/>
                  <a:gd name="T5" fmla="*/ T4 w 213"/>
                  <a:gd name="T6" fmla="+- 0 -18 -258"/>
                  <a:gd name="T7" fmla="*/ -18 h 267"/>
                  <a:gd name="T8" fmla="+- 0 5247 5039"/>
                  <a:gd name="T9" fmla="*/ T8 w 213"/>
                  <a:gd name="T10" fmla="+- 0 -18 -258"/>
                  <a:gd name="T11" fmla="*/ -18 h 267"/>
                  <a:gd name="T12" fmla="+- 0 5252 5039"/>
                  <a:gd name="T13" fmla="*/ T12 w 213"/>
                  <a:gd name="T14" fmla="+- 0 -55 -258"/>
                  <a:gd name="T15" fmla="*/ -55 h 267"/>
                  <a:gd name="T16" fmla="+- 0 5246 5039"/>
                  <a:gd name="T17" fmla="*/ T16 w 213"/>
                  <a:gd name="T18" fmla="+- 0 -57 -258"/>
                  <a:gd name="T19" fmla="*/ -57 h 267"/>
                </a:gdLst>
                <a:ahLst/>
                <a:cxnLst>
                  <a:cxn ang="0">
                    <a:pos x="T1" y="T3"/>
                  </a:cxn>
                  <a:cxn ang="0">
                    <a:pos x="T5" y="T7"/>
                  </a:cxn>
                  <a:cxn ang="0">
                    <a:pos x="T9" y="T11"/>
                  </a:cxn>
                  <a:cxn ang="0">
                    <a:pos x="T13" y="T15"/>
                  </a:cxn>
                  <a:cxn ang="0">
                    <a:pos x="T17" y="T19"/>
                  </a:cxn>
                </a:cxnLst>
                <a:rect l="0" t="0" r="r" b="b"/>
                <a:pathLst>
                  <a:path w="213" h="267">
                    <a:moveTo>
                      <a:pt x="207" y="201"/>
                    </a:moveTo>
                    <a:lnTo>
                      <a:pt x="166" y="240"/>
                    </a:lnTo>
                    <a:lnTo>
                      <a:pt x="208" y="240"/>
                    </a:lnTo>
                    <a:lnTo>
                      <a:pt x="213" y="203"/>
                    </a:lnTo>
                    <a:lnTo>
                      <a:pt x="207" y="201"/>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7" name="Freeform 51"/>
              <p:cNvSpPr>
                <a:spLocks/>
              </p:cNvSpPr>
              <p:nvPr/>
            </p:nvSpPr>
            <p:spPr bwMode="auto">
              <a:xfrm>
                <a:off x="5039" y="-258"/>
                <a:ext cx="213" cy="267"/>
              </a:xfrm>
              <a:custGeom>
                <a:avLst/>
                <a:gdLst>
                  <a:gd name="T0" fmla="+- 0 5238 5039"/>
                  <a:gd name="T1" fmla="*/ T0 w 213"/>
                  <a:gd name="T2" fmla="+- 0 -245 -258"/>
                  <a:gd name="T3" fmla="*/ -245 h 267"/>
                  <a:gd name="T4" fmla="+- 0 5208 5039"/>
                  <a:gd name="T5" fmla="*/ T4 w 213"/>
                  <a:gd name="T6" fmla="+- 0 -245 -258"/>
                  <a:gd name="T7" fmla="*/ -245 h 267"/>
                  <a:gd name="T8" fmla="+- 0 5217 5039"/>
                  <a:gd name="T9" fmla="*/ T8 w 213"/>
                  <a:gd name="T10" fmla="+- 0 -242 -258"/>
                  <a:gd name="T11" fmla="*/ -242 h 267"/>
                  <a:gd name="T12" fmla="+- 0 5229 5039"/>
                  <a:gd name="T13" fmla="*/ T12 w 213"/>
                  <a:gd name="T14" fmla="+- 0 -230 -258"/>
                  <a:gd name="T15" fmla="*/ -230 h 267"/>
                  <a:gd name="T16" fmla="+- 0 5233 5039"/>
                  <a:gd name="T17" fmla="*/ T16 w 213"/>
                  <a:gd name="T18" fmla="+- 0 -220 -258"/>
                  <a:gd name="T19" fmla="*/ -220 h 267"/>
                  <a:gd name="T20" fmla="+- 0 5235 5039"/>
                  <a:gd name="T21" fmla="*/ T20 w 213"/>
                  <a:gd name="T22" fmla="+- 0 -206 -258"/>
                  <a:gd name="T23" fmla="*/ -206 h 267"/>
                  <a:gd name="T24" fmla="+- 0 5241 5039"/>
                  <a:gd name="T25" fmla="*/ T24 w 213"/>
                  <a:gd name="T26" fmla="+- 0 -206 -258"/>
                  <a:gd name="T27" fmla="*/ -206 h 267"/>
                  <a:gd name="T28" fmla="+- 0 5238 5039"/>
                  <a:gd name="T29" fmla="*/ T28 w 213"/>
                  <a:gd name="T30" fmla="+- 0 -245 -258"/>
                  <a:gd name="T31" fmla="*/ -245 h 2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 h="267">
                    <a:moveTo>
                      <a:pt x="199" y="13"/>
                    </a:moveTo>
                    <a:lnTo>
                      <a:pt x="169" y="13"/>
                    </a:lnTo>
                    <a:lnTo>
                      <a:pt x="178" y="16"/>
                    </a:lnTo>
                    <a:lnTo>
                      <a:pt x="190" y="28"/>
                    </a:lnTo>
                    <a:lnTo>
                      <a:pt x="194" y="38"/>
                    </a:lnTo>
                    <a:lnTo>
                      <a:pt x="196" y="52"/>
                    </a:lnTo>
                    <a:lnTo>
                      <a:pt x="202" y="52"/>
                    </a:lnTo>
                    <a:lnTo>
                      <a:pt x="199" y="13"/>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22" name="Group 52"/>
            <p:cNvGrpSpPr>
              <a:grpSpLocks/>
            </p:cNvGrpSpPr>
            <p:nvPr/>
          </p:nvGrpSpPr>
          <p:grpSpPr bwMode="auto">
            <a:xfrm>
              <a:off x="4498" y="-183"/>
              <a:ext cx="67" cy="113"/>
              <a:chOff x="4498" y="-183"/>
              <a:chExt cx="67" cy="113"/>
            </a:xfrm>
          </p:grpSpPr>
          <p:sp>
            <p:nvSpPr>
              <p:cNvPr id="32" name="Freeform 53"/>
              <p:cNvSpPr>
                <a:spLocks/>
              </p:cNvSpPr>
              <p:nvPr/>
            </p:nvSpPr>
            <p:spPr bwMode="auto">
              <a:xfrm>
                <a:off x="4498" y="-183"/>
                <a:ext cx="67" cy="113"/>
              </a:xfrm>
              <a:custGeom>
                <a:avLst/>
                <a:gdLst>
                  <a:gd name="T0" fmla="+- 0 4502 4498"/>
                  <a:gd name="T1" fmla="*/ T0 w 67"/>
                  <a:gd name="T2" fmla="+- 0 -94 -183"/>
                  <a:gd name="T3" fmla="*/ -94 h 113"/>
                  <a:gd name="T4" fmla="+- 0 4498 4498"/>
                  <a:gd name="T5" fmla="*/ T4 w 67"/>
                  <a:gd name="T6" fmla="+- 0 -76 -183"/>
                  <a:gd name="T7" fmla="*/ -76 h 113"/>
                  <a:gd name="T8" fmla="+- 0 4502 4498"/>
                  <a:gd name="T9" fmla="*/ T8 w 67"/>
                  <a:gd name="T10" fmla="+- 0 -74 -183"/>
                  <a:gd name="T11" fmla="*/ -74 h 113"/>
                  <a:gd name="T12" fmla="+- 0 4511 4498"/>
                  <a:gd name="T13" fmla="*/ T12 w 67"/>
                  <a:gd name="T14" fmla="+- 0 -71 -183"/>
                  <a:gd name="T15" fmla="*/ -71 h 113"/>
                  <a:gd name="T16" fmla="+- 0 4521 4498"/>
                  <a:gd name="T17" fmla="*/ T16 w 67"/>
                  <a:gd name="T18" fmla="+- 0 -70 -183"/>
                  <a:gd name="T19" fmla="*/ -70 h 113"/>
                  <a:gd name="T20" fmla="+- 0 4530 4498"/>
                  <a:gd name="T21" fmla="*/ T20 w 67"/>
                  <a:gd name="T22" fmla="+- 0 -70 -183"/>
                  <a:gd name="T23" fmla="*/ -70 h 113"/>
                  <a:gd name="T24" fmla="+- 0 4537 4498"/>
                  <a:gd name="T25" fmla="*/ T24 w 67"/>
                  <a:gd name="T26" fmla="+- 0 -70 -183"/>
                  <a:gd name="T27" fmla="*/ -70 h 113"/>
                  <a:gd name="T28" fmla="+- 0 4551 4498"/>
                  <a:gd name="T29" fmla="*/ T28 w 67"/>
                  <a:gd name="T30" fmla="+- 0 -76 -183"/>
                  <a:gd name="T31" fmla="*/ -76 h 113"/>
                  <a:gd name="T32" fmla="+- 0 4557 4498"/>
                  <a:gd name="T33" fmla="*/ T32 w 67"/>
                  <a:gd name="T34" fmla="+- 0 -86 -183"/>
                  <a:gd name="T35" fmla="*/ -86 h 113"/>
                  <a:gd name="T36" fmla="+- 0 4519 4498"/>
                  <a:gd name="T37" fmla="*/ T36 w 67"/>
                  <a:gd name="T38" fmla="+- 0 -86 -183"/>
                  <a:gd name="T39" fmla="*/ -86 h 113"/>
                  <a:gd name="T40" fmla="+- 0 4515 4498"/>
                  <a:gd name="T41" fmla="*/ T40 w 67"/>
                  <a:gd name="T42" fmla="+- 0 -88 -183"/>
                  <a:gd name="T43" fmla="*/ -88 h 113"/>
                  <a:gd name="T44" fmla="+- 0 4507 4498"/>
                  <a:gd name="T45" fmla="*/ T44 w 67"/>
                  <a:gd name="T46" fmla="+- 0 -91 -183"/>
                  <a:gd name="T47" fmla="*/ -91 h 113"/>
                  <a:gd name="T48" fmla="+- 0 4502 4498"/>
                  <a:gd name="T49" fmla="*/ T48 w 67"/>
                  <a:gd name="T50" fmla="+- 0 -94 -183"/>
                  <a:gd name="T51" fmla="*/ -94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7" h="113">
                    <a:moveTo>
                      <a:pt x="4" y="89"/>
                    </a:moveTo>
                    <a:lnTo>
                      <a:pt x="0" y="107"/>
                    </a:lnTo>
                    <a:lnTo>
                      <a:pt x="4" y="109"/>
                    </a:lnTo>
                    <a:lnTo>
                      <a:pt x="13" y="112"/>
                    </a:lnTo>
                    <a:lnTo>
                      <a:pt x="23" y="113"/>
                    </a:lnTo>
                    <a:lnTo>
                      <a:pt x="32" y="113"/>
                    </a:lnTo>
                    <a:lnTo>
                      <a:pt x="39" y="113"/>
                    </a:lnTo>
                    <a:lnTo>
                      <a:pt x="53" y="107"/>
                    </a:lnTo>
                    <a:lnTo>
                      <a:pt x="59" y="97"/>
                    </a:lnTo>
                    <a:lnTo>
                      <a:pt x="21" y="97"/>
                    </a:lnTo>
                    <a:lnTo>
                      <a:pt x="17" y="95"/>
                    </a:lnTo>
                    <a:lnTo>
                      <a:pt x="9" y="92"/>
                    </a:lnTo>
                    <a:lnTo>
                      <a:pt x="4" y="89"/>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3" name="Freeform 54"/>
              <p:cNvSpPr>
                <a:spLocks/>
              </p:cNvSpPr>
              <p:nvPr/>
            </p:nvSpPr>
            <p:spPr bwMode="auto">
              <a:xfrm>
                <a:off x="4498" y="-183"/>
                <a:ext cx="67" cy="113"/>
              </a:xfrm>
              <a:custGeom>
                <a:avLst/>
                <a:gdLst>
                  <a:gd name="T0" fmla="+- 0 4547 4498"/>
                  <a:gd name="T1" fmla="*/ T0 w 67"/>
                  <a:gd name="T2" fmla="+- 0 -183 -183"/>
                  <a:gd name="T3" fmla="*/ -183 h 113"/>
                  <a:gd name="T4" fmla="+- 0 4526 4498"/>
                  <a:gd name="T5" fmla="*/ T4 w 67"/>
                  <a:gd name="T6" fmla="+- 0 -182 -183"/>
                  <a:gd name="T7" fmla="*/ -182 h 113"/>
                  <a:gd name="T8" fmla="+- 0 4509 4498"/>
                  <a:gd name="T9" fmla="*/ T8 w 67"/>
                  <a:gd name="T10" fmla="+- 0 -172 -183"/>
                  <a:gd name="T11" fmla="*/ -172 h 113"/>
                  <a:gd name="T12" fmla="+- 0 4502 4498"/>
                  <a:gd name="T13" fmla="*/ T12 w 67"/>
                  <a:gd name="T14" fmla="+- 0 -149 -183"/>
                  <a:gd name="T15" fmla="*/ -149 h 113"/>
                  <a:gd name="T16" fmla="+- 0 4510 4498"/>
                  <a:gd name="T17" fmla="*/ T16 w 67"/>
                  <a:gd name="T18" fmla="+- 0 -131 -183"/>
                  <a:gd name="T19" fmla="*/ -131 h 113"/>
                  <a:gd name="T20" fmla="+- 0 4526 4498"/>
                  <a:gd name="T21" fmla="*/ T20 w 67"/>
                  <a:gd name="T22" fmla="+- 0 -122 -183"/>
                  <a:gd name="T23" fmla="*/ -122 h 113"/>
                  <a:gd name="T24" fmla="+- 0 4541 4498"/>
                  <a:gd name="T25" fmla="*/ T24 w 67"/>
                  <a:gd name="T26" fmla="+- 0 -115 -183"/>
                  <a:gd name="T27" fmla="*/ -115 h 113"/>
                  <a:gd name="T28" fmla="+- 0 4548 4498"/>
                  <a:gd name="T29" fmla="*/ T28 w 67"/>
                  <a:gd name="T30" fmla="+- 0 -102 -183"/>
                  <a:gd name="T31" fmla="*/ -102 h 113"/>
                  <a:gd name="T32" fmla="+- 0 4548 4498"/>
                  <a:gd name="T33" fmla="*/ T32 w 67"/>
                  <a:gd name="T34" fmla="+- 0 -91 -183"/>
                  <a:gd name="T35" fmla="*/ -91 h 113"/>
                  <a:gd name="T36" fmla="+- 0 4538 4498"/>
                  <a:gd name="T37" fmla="*/ T36 w 67"/>
                  <a:gd name="T38" fmla="+- 0 -86 -183"/>
                  <a:gd name="T39" fmla="*/ -86 h 113"/>
                  <a:gd name="T40" fmla="+- 0 4557 4498"/>
                  <a:gd name="T41" fmla="*/ T40 w 67"/>
                  <a:gd name="T42" fmla="+- 0 -86 -183"/>
                  <a:gd name="T43" fmla="*/ -86 h 113"/>
                  <a:gd name="T44" fmla="+- 0 4561 4498"/>
                  <a:gd name="T45" fmla="*/ T44 w 67"/>
                  <a:gd name="T46" fmla="+- 0 -92 -183"/>
                  <a:gd name="T47" fmla="*/ -92 h 113"/>
                  <a:gd name="T48" fmla="+- 0 4562 4498"/>
                  <a:gd name="T49" fmla="*/ T48 w 67"/>
                  <a:gd name="T50" fmla="+- 0 -122 -183"/>
                  <a:gd name="T51" fmla="*/ -122 h 113"/>
                  <a:gd name="T52" fmla="+- 0 4546 4498"/>
                  <a:gd name="T53" fmla="*/ T52 w 67"/>
                  <a:gd name="T54" fmla="+- 0 -134 -183"/>
                  <a:gd name="T55" fmla="*/ -134 h 113"/>
                  <a:gd name="T56" fmla="+- 0 4529 4498"/>
                  <a:gd name="T57" fmla="*/ T56 w 67"/>
                  <a:gd name="T58" fmla="+- 0 -142 -183"/>
                  <a:gd name="T59" fmla="*/ -142 h 113"/>
                  <a:gd name="T60" fmla="+- 0 4521 4498"/>
                  <a:gd name="T61" fmla="*/ T60 w 67"/>
                  <a:gd name="T62" fmla="+- 0 -152 -183"/>
                  <a:gd name="T63" fmla="*/ -152 h 113"/>
                  <a:gd name="T64" fmla="+- 0 4521 4498"/>
                  <a:gd name="T65" fmla="*/ T64 w 67"/>
                  <a:gd name="T66" fmla="+- 0 -169 -183"/>
                  <a:gd name="T67" fmla="*/ -169 h 113"/>
                  <a:gd name="T68" fmla="+- 0 4563 4498"/>
                  <a:gd name="T69" fmla="*/ T68 w 67"/>
                  <a:gd name="T70" fmla="+- 0 -169 -183"/>
                  <a:gd name="T71" fmla="*/ -169 h 113"/>
                  <a:gd name="T72" fmla="+- 0 4564 4498"/>
                  <a:gd name="T73" fmla="*/ T72 w 67"/>
                  <a:gd name="T74" fmla="+- 0 -176 -183"/>
                  <a:gd name="T75" fmla="*/ -176 h 113"/>
                  <a:gd name="T76" fmla="+- 0 4565 4498"/>
                  <a:gd name="T77" fmla="*/ T76 w 67"/>
                  <a:gd name="T78" fmla="+- 0 -180 -183"/>
                  <a:gd name="T79" fmla="*/ -180 h 113"/>
                  <a:gd name="T80" fmla="+- 0 4556 4498"/>
                  <a:gd name="T81" fmla="*/ T80 w 67"/>
                  <a:gd name="T82" fmla="+- 0 -182 -183"/>
                  <a:gd name="T83" fmla="*/ -182 h 113"/>
                  <a:gd name="T84" fmla="+- 0 4547 4498"/>
                  <a:gd name="T85" fmla="*/ T84 w 67"/>
                  <a:gd name="T86" fmla="+- 0 -183 -183"/>
                  <a:gd name="T87" fmla="*/ -183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7" h="113">
                    <a:moveTo>
                      <a:pt x="49" y="0"/>
                    </a:moveTo>
                    <a:lnTo>
                      <a:pt x="28" y="1"/>
                    </a:lnTo>
                    <a:lnTo>
                      <a:pt x="11" y="11"/>
                    </a:lnTo>
                    <a:lnTo>
                      <a:pt x="4" y="34"/>
                    </a:lnTo>
                    <a:lnTo>
                      <a:pt x="12" y="52"/>
                    </a:lnTo>
                    <a:lnTo>
                      <a:pt x="28" y="61"/>
                    </a:lnTo>
                    <a:lnTo>
                      <a:pt x="43" y="68"/>
                    </a:lnTo>
                    <a:lnTo>
                      <a:pt x="50" y="81"/>
                    </a:lnTo>
                    <a:lnTo>
                      <a:pt x="50" y="92"/>
                    </a:lnTo>
                    <a:lnTo>
                      <a:pt x="40" y="97"/>
                    </a:lnTo>
                    <a:lnTo>
                      <a:pt x="59" y="97"/>
                    </a:lnTo>
                    <a:lnTo>
                      <a:pt x="63" y="91"/>
                    </a:lnTo>
                    <a:lnTo>
                      <a:pt x="64" y="61"/>
                    </a:lnTo>
                    <a:lnTo>
                      <a:pt x="48" y="49"/>
                    </a:lnTo>
                    <a:lnTo>
                      <a:pt x="31" y="41"/>
                    </a:lnTo>
                    <a:lnTo>
                      <a:pt x="23" y="31"/>
                    </a:lnTo>
                    <a:lnTo>
                      <a:pt x="23" y="14"/>
                    </a:lnTo>
                    <a:lnTo>
                      <a:pt x="65" y="14"/>
                    </a:lnTo>
                    <a:lnTo>
                      <a:pt x="66" y="7"/>
                    </a:lnTo>
                    <a:lnTo>
                      <a:pt x="67" y="3"/>
                    </a:lnTo>
                    <a:lnTo>
                      <a:pt x="58" y="1"/>
                    </a:lnTo>
                    <a:lnTo>
                      <a:pt x="49"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4" name="Freeform 55"/>
              <p:cNvSpPr>
                <a:spLocks/>
              </p:cNvSpPr>
              <p:nvPr/>
            </p:nvSpPr>
            <p:spPr bwMode="auto">
              <a:xfrm>
                <a:off x="4498" y="-183"/>
                <a:ext cx="67" cy="113"/>
              </a:xfrm>
              <a:custGeom>
                <a:avLst/>
                <a:gdLst>
                  <a:gd name="T0" fmla="+- 0 4563 4498"/>
                  <a:gd name="T1" fmla="*/ T0 w 67"/>
                  <a:gd name="T2" fmla="+- 0 -169 -183"/>
                  <a:gd name="T3" fmla="*/ -169 h 113"/>
                  <a:gd name="T4" fmla="+- 0 4521 4498"/>
                  <a:gd name="T5" fmla="*/ T4 w 67"/>
                  <a:gd name="T6" fmla="+- 0 -169 -183"/>
                  <a:gd name="T7" fmla="*/ -169 h 113"/>
                  <a:gd name="T8" fmla="+- 0 4541 4498"/>
                  <a:gd name="T9" fmla="*/ T8 w 67"/>
                  <a:gd name="T10" fmla="+- 0 -168 -183"/>
                  <a:gd name="T11" fmla="*/ -168 h 113"/>
                  <a:gd name="T12" fmla="+- 0 4553 4498"/>
                  <a:gd name="T13" fmla="*/ T12 w 67"/>
                  <a:gd name="T14" fmla="+- 0 -165 -183"/>
                  <a:gd name="T15" fmla="*/ -165 h 113"/>
                  <a:gd name="T16" fmla="+- 0 4558 4498"/>
                  <a:gd name="T17" fmla="*/ T16 w 67"/>
                  <a:gd name="T18" fmla="+- 0 -163 -183"/>
                  <a:gd name="T19" fmla="*/ -163 h 113"/>
                  <a:gd name="T20" fmla="+- 0 4560 4498"/>
                  <a:gd name="T21" fmla="*/ T20 w 67"/>
                  <a:gd name="T22" fmla="+- 0 -162 -183"/>
                  <a:gd name="T23" fmla="*/ -162 h 113"/>
                  <a:gd name="T24" fmla="+- 0 4561 4498"/>
                  <a:gd name="T25" fmla="*/ T24 w 67"/>
                  <a:gd name="T26" fmla="+- 0 -164 -183"/>
                  <a:gd name="T27" fmla="*/ -164 h 113"/>
                  <a:gd name="T28" fmla="+- 0 4562 4498"/>
                  <a:gd name="T29" fmla="*/ T28 w 67"/>
                  <a:gd name="T30" fmla="+- 0 -165 -183"/>
                  <a:gd name="T31" fmla="*/ -165 h 113"/>
                  <a:gd name="T32" fmla="+- 0 4563 4498"/>
                  <a:gd name="T33" fmla="*/ T32 w 67"/>
                  <a:gd name="T34" fmla="+- 0 -169 -183"/>
                  <a:gd name="T35" fmla="*/ -169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7" h="113">
                    <a:moveTo>
                      <a:pt x="65" y="14"/>
                    </a:moveTo>
                    <a:lnTo>
                      <a:pt x="23" y="14"/>
                    </a:lnTo>
                    <a:lnTo>
                      <a:pt x="43" y="15"/>
                    </a:lnTo>
                    <a:lnTo>
                      <a:pt x="55" y="18"/>
                    </a:lnTo>
                    <a:lnTo>
                      <a:pt x="60" y="20"/>
                    </a:lnTo>
                    <a:lnTo>
                      <a:pt x="62" y="21"/>
                    </a:lnTo>
                    <a:lnTo>
                      <a:pt x="63" y="19"/>
                    </a:lnTo>
                    <a:lnTo>
                      <a:pt x="64" y="18"/>
                    </a:lnTo>
                    <a:lnTo>
                      <a:pt x="65" y="14"/>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23" name="Group 56"/>
            <p:cNvGrpSpPr>
              <a:grpSpLocks/>
            </p:cNvGrpSpPr>
            <p:nvPr/>
          </p:nvGrpSpPr>
          <p:grpSpPr bwMode="auto">
            <a:xfrm>
              <a:off x="4584" y="-254"/>
              <a:ext cx="49" cy="87"/>
              <a:chOff x="4584" y="-254"/>
              <a:chExt cx="49" cy="87"/>
            </a:xfrm>
          </p:grpSpPr>
          <p:sp>
            <p:nvSpPr>
              <p:cNvPr id="30" name="Freeform 57"/>
              <p:cNvSpPr>
                <a:spLocks/>
              </p:cNvSpPr>
              <p:nvPr/>
            </p:nvSpPr>
            <p:spPr bwMode="auto">
              <a:xfrm>
                <a:off x="4584" y="-254"/>
                <a:ext cx="49" cy="87"/>
              </a:xfrm>
              <a:custGeom>
                <a:avLst/>
                <a:gdLst>
                  <a:gd name="T0" fmla="+- 0 4630 4584"/>
                  <a:gd name="T1" fmla="*/ T0 w 49"/>
                  <a:gd name="T2" fmla="+- 0 -243 -254"/>
                  <a:gd name="T3" fmla="*/ -243 h 87"/>
                  <a:gd name="T4" fmla="+- 0 4612 4584"/>
                  <a:gd name="T5" fmla="*/ T4 w 49"/>
                  <a:gd name="T6" fmla="+- 0 -243 -254"/>
                  <a:gd name="T7" fmla="*/ -243 h 87"/>
                  <a:gd name="T8" fmla="+- 0 4618 4584"/>
                  <a:gd name="T9" fmla="*/ T8 w 49"/>
                  <a:gd name="T10" fmla="+- 0 -238 -254"/>
                  <a:gd name="T11" fmla="*/ -238 h 87"/>
                  <a:gd name="T12" fmla="+- 0 4618 4584"/>
                  <a:gd name="T13" fmla="*/ T12 w 49"/>
                  <a:gd name="T14" fmla="+- 0 -220 -254"/>
                  <a:gd name="T15" fmla="*/ -220 h 87"/>
                  <a:gd name="T16" fmla="+- 0 4610 4584"/>
                  <a:gd name="T17" fmla="*/ T16 w 49"/>
                  <a:gd name="T18" fmla="+- 0 -208 -254"/>
                  <a:gd name="T19" fmla="*/ -208 h 87"/>
                  <a:gd name="T20" fmla="+- 0 4601 4584"/>
                  <a:gd name="T21" fmla="*/ T20 w 49"/>
                  <a:gd name="T22" fmla="+- 0 -198 -254"/>
                  <a:gd name="T23" fmla="*/ -198 h 87"/>
                  <a:gd name="T24" fmla="+- 0 4598 4584"/>
                  <a:gd name="T25" fmla="*/ T24 w 49"/>
                  <a:gd name="T26" fmla="+- 0 -194 -254"/>
                  <a:gd name="T27" fmla="*/ -194 h 87"/>
                  <a:gd name="T28" fmla="+- 0 4589 4584"/>
                  <a:gd name="T29" fmla="*/ T28 w 49"/>
                  <a:gd name="T30" fmla="+- 0 -184 -254"/>
                  <a:gd name="T31" fmla="*/ -184 h 87"/>
                  <a:gd name="T32" fmla="+- 0 4585 4584"/>
                  <a:gd name="T33" fmla="*/ T32 w 49"/>
                  <a:gd name="T34" fmla="+- 0 -180 -254"/>
                  <a:gd name="T35" fmla="*/ -180 h 87"/>
                  <a:gd name="T36" fmla="+- 0 4584 4584"/>
                  <a:gd name="T37" fmla="*/ T36 w 49"/>
                  <a:gd name="T38" fmla="+- 0 -178 -254"/>
                  <a:gd name="T39" fmla="*/ -178 h 87"/>
                  <a:gd name="T40" fmla="+- 0 4584 4584"/>
                  <a:gd name="T41" fmla="*/ T40 w 49"/>
                  <a:gd name="T42" fmla="+- 0 -178 -254"/>
                  <a:gd name="T43" fmla="*/ -178 h 87"/>
                  <a:gd name="T44" fmla="+- 0 4584 4584"/>
                  <a:gd name="T45" fmla="*/ T44 w 49"/>
                  <a:gd name="T46" fmla="+- 0 -168 -254"/>
                  <a:gd name="T47" fmla="*/ -168 h 87"/>
                  <a:gd name="T48" fmla="+- 0 4584 4584"/>
                  <a:gd name="T49" fmla="*/ T48 w 49"/>
                  <a:gd name="T50" fmla="+- 0 -167 -254"/>
                  <a:gd name="T51" fmla="*/ -167 h 87"/>
                  <a:gd name="T52" fmla="+- 0 4631 4584"/>
                  <a:gd name="T53" fmla="*/ T52 w 49"/>
                  <a:gd name="T54" fmla="+- 0 -167 -254"/>
                  <a:gd name="T55" fmla="*/ -167 h 87"/>
                  <a:gd name="T56" fmla="+- 0 4632 4584"/>
                  <a:gd name="T57" fmla="*/ T56 w 49"/>
                  <a:gd name="T58" fmla="+- 0 -168 -254"/>
                  <a:gd name="T59" fmla="*/ -168 h 87"/>
                  <a:gd name="T60" fmla="+- 0 4632 4584"/>
                  <a:gd name="T61" fmla="*/ T60 w 49"/>
                  <a:gd name="T62" fmla="+- 0 -177 -254"/>
                  <a:gd name="T63" fmla="*/ -177 h 87"/>
                  <a:gd name="T64" fmla="+- 0 4632 4584"/>
                  <a:gd name="T65" fmla="*/ T64 w 49"/>
                  <a:gd name="T66" fmla="+- 0 -178 -254"/>
                  <a:gd name="T67" fmla="*/ -178 h 87"/>
                  <a:gd name="T68" fmla="+- 0 4631 4584"/>
                  <a:gd name="T69" fmla="*/ T68 w 49"/>
                  <a:gd name="T70" fmla="+- 0 -178 -254"/>
                  <a:gd name="T71" fmla="*/ -178 h 87"/>
                  <a:gd name="T72" fmla="+- 0 4599 4584"/>
                  <a:gd name="T73" fmla="*/ T72 w 49"/>
                  <a:gd name="T74" fmla="+- 0 -178 -254"/>
                  <a:gd name="T75" fmla="*/ -178 h 87"/>
                  <a:gd name="T76" fmla="+- 0 4612 4584"/>
                  <a:gd name="T77" fmla="*/ T76 w 49"/>
                  <a:gd name="T78" fmla="+- 0 -194 -254"/>
                  <a:gd name="T79" fmla="*/ -194 h 87"/>
                  <a:gd name="T80" fmla="+- 0 4625 4584"/>
                  <a:gd name="T81" fmla="*/ T80 w 49"/>
                  <a:gd name="T82" fmla="+- 0 -212 -254"/>
                  <a:gd name="T83" fmla="*/ -212 h 87"/>
                  <a:gd name="T84" fmla="+- 0 4630 4584"/>
                  <a:gd name="T85" fmla="*/ T84 w 49"/>
                  <a:gd name="T86" fmla="+- 0 -230 -254"/>
                  <a:gd name="T87" fmla="*/ -230 h 87"/>
                  <a:gd name="T88" fmla="+- 0 4630 4584"/>
                  <a:gd name="T89" fmla="*/ T88 w 49"/>
                  <a:gd name="T90" fmla="+- 0 -243 -254"/>
                  <a:gd name="T91" fmla="*/ -24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9" h="87">
                    <a:moveTo>
                      <a:pt x="46" y="11"/>
                    </a:moveTo>
                    <a:lnTo>
                      <a:pt x="28" y="11"/>
                    </a:lnTo>
                    <a:lnTo>
                      <a:pt x="34" y="16"/>
                    </a:lnTo>
                    <a:lnTo>
                      <a:pt x="34" y="34"/>
                    </a:lnTo>
                    <a:lnTo>
                      <a:pt x="26" y="46"/>
                    </a:lnTo>
                    <a:lnTo>
                      <a:pt x="17" y="56"/>
                    </a:lnTo>
                    <a:lnTo>
                      <a:pt x="14" y="60"/>
                    </a:lnTo>
                    <a:lnTo>
                      <a:pt x="5" y="70"/>
                    </a:lnTo>
                    <a:lnTo>
                      <a:pt x="1" y="74"/>
                    </a:lnTo>
                    <a:lnTo>
                      <a:pt x="0" y="76"/>
                    </a:lnTo>
                    <a:lnTo>
                      <a:pt x="0" y="86"/>
                    </a:lnTo>
                    <a:lnTo>
                      <a:pt x="0" y="87"/>
                    </a:lnTo>
                    <a:lnTo>
                      <a:pt x="47" y="87"/>
                    </a:lnTo>
                    <a:lnTo>
                      <a:pt x="48" y="86"/>
                    </a:lnTo>
                    <a:lnTo>
                      <a:pt x="48" y="77"/>
                    </a:lnTo>
                    <a:lnTo>
                      <a:pt x="48" y="76"/>
                    </a:lnTo>
                    <a:lnTo>
                      <a:pt x="47" y="76"/>
                    </a:lnTo>
                    <a:lnTo>
                      <a:pt x="15" y="76"/>
                    </a:lnTo>
                    <a:lnTo>
                      <a:pt x="28" y="60"/>
                    </a:lnTo>
                    <a:lnTo>
                      <a:pt x="41" y="42"/>
                    </a:lnTo>
                    <a:lnTo>
                      <a:pt x="46" y="24"/>
                    </a:lnTo>
                    <a:lnTo>
                      <a:pt x="46" y="11"/>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1" name="Freeform 58"/>
              <p:cNvSpPr>
                <a:spLocks/>
              </p:cNvSpPr>
              <p:nvPr/>
            </p:nvSpPr>
            <p:spPr bwMode="auto">
              <a:xfrm>
                <a:off x="4584" y="-254"/>
                <a:ext cx="49" cy="87"/>
              </a:xfrm>
              <a:custGeom>
                <a:avLst/>
                <a:gdLst>
                  <a:gd name="T0" fmla="+- 0 4621 4584"/>
                  <a:gd name="T1" fmla="*/ T0 w 49"/>
                  <a:gd name="T2" fmla="+- 0 -254 -254"/>
                  <a:gd name="T3" fmla="*/ -254 h 87"/>
                  <a:gd name="T4" fmla="+- 0 4599 4584"/>
                  <a:gd name="T5" fmla="*/ T4 w 49"/>
                  <a:gd name="T6" fmla="+- 0 -254 -254"/>
                  <a:gd name="T7" fmla="*/ -254 h 87"/>
                  <a:gd name="T8" fmla="+- 0 4594 4584"/>
                  <a:gd name="T9" fmla="*/ T8 w 49"/>
                  <a:gd name="T10" fmla="+- 0 -252 -254"/>
                  <a:gd name="T11" fmla="*/ -252 h 87"/>
                  <a:gd name="T12" fmla="+- 0 4586 4584"/>
                  <a:gd name="T13" fmla="*/ T12 w 49"/>
                  <a:gd name="T14" fmla="+- 0 -249 -254"/>
                  <a:gd name="T15" fmla="*/ -249 h 87"/>
                  <a:gd name="T16" fmla="+- 0 4585 4584"/>
                  <a:gd name="T17" fmla="*/ T16 w 49"/>
                  <a:gd name="T18" fmla="+- 0 -248 -254"/>
                  <a:gd name="T19" fmla="*/ -248 h 87"/>
                  <a:gd name="T20" fmla="+- 0 4584 4584"/>
                  <a:gd name="T21" fmla="*/ T20 w 49"/>
                  <a:gd name="T22" fmla="+- 0 -247 -254"/>
                  <a:gd name="T23" fmla="*/ -247 h 87"/>
                  <a:gd name="T24" fmla="+- 0 4585 4584"/>
                  <a:gd name="T25" fmla="*/ T24 w 49"/>
                  <a:gd name="T26" fmla="+- 0 -245 -254"/>
                  <a:gd name="T27" fmla="*/ -245 h 87"/>
                  <a:gd name="T28" fmla="+- 0 4586 4584"/>
                  <a:gd name="T29" fmla="*/ T28 w 49"/>
                  <a:gd name="T30" fmla="+- 0 -240 -254"/>
                  <a:gd name="T31" fmla="*/ -240 h 87"/>
                  <a:gd name="T32" fmla="+- 0 4587 4584"/>
                  <a:gd name="T33" fmla="*/ T32 w 49"/>
                  <a:gd name="T34" fmla="+- 0 -238 -254"/>
                  <a:gd name="T35" fmla="*/ -238 h 87"/>
                  <a:gd name="T36" fmla="+- 0 4588 4584"/>
                  <a:gd name="T37" fmla="*/ T36 w 49"/>
                  <a:gd name="T38" fmla="+- 0 -238 -254"/>
                  <a:gd name="T39" fmla="*/ -238 h 87"/>
                  <a:gd name="T40" fmla="+- 0 4590 4584"/>
                  <a:gd name="T41" fmla="*/ T40 w 49"/>
                  <a:gd name="T42" fmla="+- 0 -239 -254"/>
                  <a:gd name="T43" fmla="*/ -239 h 87"/>
                  <a:gd name="T44" fmla="+- 0 4595 4584"/>
                  <a:gd name="T45" fmla="*/ T44 w 49"/>
                  <a:gd name="T46" fmla="+- 0 -242 -254"/>
                  <a:gd name="T47" fmla="*/ -242 h 87"/>
                  <a:gd name="T48" fmla="+- 0 4600 4584"/>
                  <a:gd name="T49" fmla="*/ T48 w 49"/>
                  <a:gd name="T50" fmla="+- 0 -243 -254"/>
                  <a:gd name="T51" fmla="*/ -243 h 87"/>
                  <a:gd name="T52" fmla="+- 0 4630 4584"/>
                  <a:gd name="T53" fmla="*/ T52 w 49"/>
                  <a:gd name="T54" fmla="+- 0 -243 -254"/>
                  <a:gd name="T55" fmla="*/ -243 h 87"/>
                  <a:gd name="T56" fmla="+- 0 4630 4584"/>
                  <a:gd name="T57" fmla="*/ T56 w 49"/>
                  <a:gd name="T58" fmla="+- 0 -246 -254"/>
                  <a:gd name="T59" fmla="*/ -246 h 87"/>
                  <a:gd name="T60" fmla="+- 0 4621 4584"/>
                  <a:gd name="T61" fmla="*/ T60 w 49"/>
                  <a:gd name="T62" fmla="+- 0 -254 -254"/>
                  <a:gd name="T63" fmla="*/ -254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9" h="87">
                    <a:moveTo>
                      <a:pt x="37" y="0"/>
                    </a:moveTo>
                    <a:lnTo>
                      <a:pt x="15" y="0"/>
                    </a:lnTo>
                    <a:lnTo>
                      <a:pt x="10" y="2"/>
                    </a:lnTo>
                    <a:lnTo>
                      <a:pt x="2" y="5"/>
                    </a:lnTo>
                    <a:lnTo>
                      <a:pt x="1" y="6"/>
                    </a:lnTo>
                    <a:lnTo>
                      <a:pt x="0" y="7"/>
                    </a:lnTo>
                    <a:lnTo>
                      <a:pt x="1" y="9"/>
                    </a:lnTo>
                    <a:lnTo>
                      <a:pt x="2" y="14"/>
                    </a:lnTo>
                    <a:lnTo>
                      <a:pt x="3" y="16"/>
                    </a:lnTo>
                    <a:lnTo>
                      <a:pt x="4" y="16"/>
                    </a:lnTo>
                    <a:lnTo>
                      <a:pt x="6" y="15"/>
                    </a:lnTo>
                    <a:lnTo>
                      <a:pt x="11" y="12"/>
                    </a:lnTo>
                    <a:lnTo>
                      <a:pt x="16" y="11"/>
                    </a:lnTo>
                    <a:lnTo>
                      <a:pt x="46" y="11"/>
                    </a:lnTo>
                    <a:lnTo>
                      <a:pt x="46" y="8"/>
                    </a:lnTo>
                    <a:lnTo>
                      <a:pt x="37"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24" name="Group 59"/>
            <p:cNvGrpSpPr>
              <a:grpSpLocks/>
            </p:cNvGrpSpPr>
            <p:nvPr/>
          </p:nvGrpSpPr>
          <p:grpSpPr bwMode="auto">
            <a:xfrm>
              <a:off x="4905" y="-354"/>
              <a:ext cx="68" cy="148"/>
              <a:chOff x="4905" y="-354"/>
              <a:chExt cx="68" cy="148"/>
            </a:xfrm>
          </p:grpSpPr>
          <p:sp>
            <p:nvSpPr>
              <p:cNvPr id="27" name="Freeform 60"/>
              <p:cNvSpPr>
                <a:spLocks/>
              </p:cNvSpPr>
              <p:nvPr/>
            </p:nvSpPr>
            <p:spPr bwMode="auto">
              <a:xfrm>
                <a:off x="4905" y="-354"/>
                <a:ext cx="68" cy="148"/>
              </a:xfrm>
              <a:custGeom>
                <a:avLst/>
                <a:gdLst>
                  <a:gd name="T0" fmla="+- 0 4972 4905"/>
                  <a:gd name="T1" fmla="*/ T0 w 68"/>
                  <a:gd name="T2" fmla="+- 0 -224 -354"/>
                  <a:gd name="T3" fmla="*/ -224 h 148"/>
                  <a:gd name="T4" fmla="+- 0 4917 4905"/>
                  <a:gd name="T5" fmla="*/ T4 w 68"/>
                  <a:gd name="T6" fmla="+- 0 -224 -354"/>
                  <a:gd name="T7" fmla="*/ -224 h 148"/>
                  <a:gd name="T8" fmla="+- 0 4916 4905"/>
                  <a:gd name="T9" fmla="*/ T8 w 68"/>
                  <a:gd name="T10" fmla="+- 0 -223 -354"/>
                  <a:gd name="T11" fmla="*/ -223 h 148"/>
                  <a:gd name="T12" fmla="+- 0 4916 4905"/>
                  <a:gd name="T13" fmla="*/ T12 w 68"/>
                  <a:gd name="T14" fmla="+- 0 -207 -354"/>
                  <a:gd name="T15" fmla="*/ -207 h 148"/>
                  <a:gd name="T16" fmla="+- 0 4917 4905"/>
                  <a:gd name="T17" fmla="*/ T16 w 68"/>
                  <a:gd name="T18" fmla="+- 0 -206 -354"/>
                  <a:gd name="T19" fmla="*/ -206 h 148"/>
                  <a:gd name="T20" fmla="+- 0 4972 4905"/>
                  <a:gd name="T21" fmla="*/ T20 w 68"/>
                  <a:gd name="T22" fmla="+- 0 -206 -354"/>
                  <a:gd name="T23" fmla="*/ -206 h 148"/>
                  <a:gd name="T24" fmla="+- 0 4973 4905"/>
                  <a:gd name="T25" fmla="*/ T24 w 68"/>
                  <a:gd name="T26" fmla="+- 0 -207 -354"/>
                  <a:gd name="T27" fmla="*/ -207 h 148"/>
                  <a:gd name="T28" fmla="+- 0 4973 4905"/>
                  <a:gd name="T29" fmla="*/ T28 w 68"/>
                  <a:gd name="T30" fmla="+- 0 -223 -354"/>
                  <a:gd name="T31" fmla="*/ -223 h 148"/>
                  <a:gd name="T32" fmla="+- 0 4972 4905"/>
                  <a:gd name="T33" fmla="*/ T32 w 68"/>
                  <a:gd name="T34" fmla="+- 0 -224 -354"/>
                  <a:gd name="T35" fmla="*/ -224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 h="148">
                    <a:moveTo>
                      <a:pt x="67" y="130"/>
                    </a:moveTo>
                    <a:lnTo>
                      <a:pt x="12" y="130"/>
                    </a:lnTo>
                    <a:lnTo>
                      <a:pt x="11" y="131"/>
                    </a:lnTo>
                    <a:lnTo>
                      <a:pt x="11" y="147"/>
                    </a:lnTo>
                    <a:lnTo>
                      <a:pt x="12" y="148"/>
                    </a:lnTo>
                    <a:lnTo>
                      <a:pt x="67" y="148"/>
                    </a:lnTo>
                    <a:lnTo>
                      <a:pt x="68" y="147"/>
                    </a:lnTo>
                    <a:lnTo>
                      <a:pt x="68" y="131"/>
                    </a:lnTo>
                    <a:lnTo>
                      <a:pt x="67" y="13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8" name="Freeform 61"/>
              <p:cNvSpPr>
                <a:spLocks/>
              </p:cNvSpPr>
              <p:nvPr/>
            </p:nvSpPr>
            <p:spPr bwMode="auto">
              <a:xfrm>
                <a:off x="4905" y="-354"/>
                <a:ext cx="68" cy="148"/>
              </a:xfrm>
              <a:custGeom>
                <a:avLst/>
                <a:gdLst>
                  <a:gd name="T0" fmla="+- 0 4954 4905"/>
                  <a:gd name="T1" fmla="*/ T0 w 68"/>
                  <a:gd name="T2" fmla="+- 0 -328 -354"/>
                  <a:gd name="T3" fmla="*/ -328 h 148"/>
                  <a:gd name="T4" fmla="+- 0 4934 4905"/>
                  <a:gd name="T5" fmla="*/ T4 w 68"/>
                  <a:gd name="T6" fmla="+- 0 -328 -354"/>
                  <a:gd name="T7" fmla="*/ -328 h 148"/>
                  <a:gd name="T8" fmla="+- 0 4934 4905"/>
                  <a:gd name="T9" fmla="*/ T8 w 68"/>
                  <a:gd name="T10" fmla="+- 0 -224 -354"/>
                  <a:gd name="T11" fmla="*/ -224 h 148"/>
                  <a:gd name="T12" fmla="+- 0 4954 4905"/>
                  <a:gd name="T13" fmla="*/ T12 w 68"/>
                  <a:gd name="T14" fmla="+- 0 -224 -354"/>
                  <a:gd name="T15" fmla="*/ -224 h 148"/>
                  <a:gd name="T16" fmla="+- 0 4954 4905"/>
                  <a:gd name="T17" fmla="*/ T16 w 68"/>
                  <a:gd name="T18" fmla="+- 0 -328 -354"/>
                  <a:gd name="T19" fmla="*/ -328 h 148"/>
                </a:gdLst>
                <a:ahLst/>
                <a:cxnLst>
                  <a:cxn ang="0">
                    <a:pos x="T1" y="T3"/>
                  </a:cxn>
                  <a:cxn ang="0">
                    <a:pos x="T5" y="T7"/>
                  </a:cxn>
                  <a:cxn ang="0">
                    <a:pos x="T9" y="T11"/>
                  </a:cxn>
                  <a:cxn ang="0">
                    <a:pos x="T13" y="T15"/>
                  </a:cxn>
                  <a:cxn ang="0">
                    <a:pos x="T17" y="T19"/>
                  </a:cxn>
                </a:cxnLst>
                <a:rect l="0" t="0" r="r" b="b"/>
                <a:pathLst>
                  <a:path w="68" h="148">
                    <a:moveTo>
                      <a:pt x="49" y="26"/>
                    </a:moveTo>
                    <a:lnTo>
                      <a:pt x="29" y="26"/>
                    </a:lnTo>
                    <a:lnTo>
                      <a:pt x="29" y="130"/>
                    </a:lnTo>
                    <a:lnTo>
                      <a:pt x="49" y="130"/>
                    </a:lnTo>
                    <a:lnTo>
                      <a:pt x="49" y="26"/>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9" name="Freeform 62"/>
              <p:cNvSpPr>
                <a:spLocks/>
              </p:cNvSpPr>
              <p:nvPr/>
            </p:nvSpPr>
            <p:spPr bwMode="auto">
              <a:xfrm>
                <a:off x="4905" y="-354"/>
                <a:ext cx="68" cy="148"/>
              </a:xfrm>
              <a:custGeom>
                <a:avLst/>
                <a:gdLst>
                  <a:gd name="T0" fmla="+- 0 4953 4905"/>
                  <a:gd name="T1" fmla="*/ T0 w 68"/>
                  <a:gd name="T2" fmla="+- 0 -354 -354"/>
                  <a:gd name="T3" fmla="*/ -354 h 148"/>
                  <a:gd name="T4" fmla="+- 0 4937 4905"/>
                  <a:gd name="T5" fmla="*/ T4 w 68"/>
                  <a:gd name="T6" fmla="+- 0 -354 -354"/>
                  <a:gd name="T7" fmla="*/ -354 h 148"/>
                  <a:gd name="T8" fmla="+- 0 4936 4905"/>
                  <a:gd name="T9" fmla="*/ T8 w 68"/>
                  <a:gd name="T10" fmla="+- 0 -353 -354"/>
                  <a:gd name="T11" fmla="*/ -353 h 148"/>
                  <a:gd name="T12" fmla="+- 0 4933 4905"/>
                  <a:gd name="T13" fmla="*/ T12 w 68"/>
                  <a:gd name="T14" fmla="+- 0 -351 -354"/>
                  <a:gd name="T15" fmla="*/ -351 h 148"/>
                  <a:gd name="T16" fmla="+- 0 4910 4905"/>
                  <a:gd name="T17" fmla="*/ T16 w 68"/>
                  <a:gd name="T18" fmla="+- 0 -330 -354"/>
                  <a:gd name="T19" fmla="*/ -330 h 148"/>
                  <a:gd name="T20" fmla="+- 0 4907 4905"/>
                  <a:gd name="T21" fmla="*/ T20 w 68"/>
                  <a:gd name="T22" fmla="+- 0 -328 -354"/>
                  <a:gd name="T23" fmla="*/ -328 h 148"/>
                  <a:gd name="T24" fmla="+- 0 4905 4905"/>
                  <a:gd name="T25" fmla="*/ T24 w 68"/>
                  <a:gd name="T26" fmla="+- 0 -327 -354"/>
                  <a:gd name="T27" fmla="*/ -327 h 148"/>
                  <a:gd name="T28" fmla="+- 0 4916 4905"/>
                  <a:gd name="T29" fmla="*/ T28 w 68"/>
                  <a:gd name="T30" fmla="+- 0 -313 -354"/>
                  <a:gd name="T31" fmla="*/ -313 h 148"/>
                  <a:gd name="T32" fmla="+- 0 4917 4905"/>
                  <a:gd name="T33" fmla="*/ T32 w 68"/>
                  <a:gd name="T34" fmla="+- 0 -313 -354"/>
                  <a:gd name="T35" fmla="*/ -313 h 148"/>
                  <a:gd name="T36" fmla="+- 0 4920 4905"/>
                  <a:gd name="T37" fmla="*/ T36 w 68"/>
                  <a:gd name="T38" fmla="+- 0 -316 -354"/>
                  <a:gd name="T39" fmla="*/ -316 h 148"/>
                  <a:gd name="T40" fmla="+- 0 4934 4905"/>
                  <a:gd name="T41" fmla="*/ T40 w 68"/>
                  <a:gd name="T42" fmla="+- 0 -328 -354"/>
                  <a:gd name="T43" fmla="*/ -328 h 148"/>
                  <a:gd name="T44" fmla="+- 0 4954 4905"/>
                  <a:gd name="T45" fmla="*/ T44 w 68"/>
                  <a:gd name="T46" fmla="+- 0 -328 -354"/>
                  <a:gd name="T47" fmla="*/ -328 h 148"/>
                  <a:gd name="T48" fmla="+- 0 4954 4905"/>
                  <a:gd name="T49" fmla="*/ T48 w 68"/>
                  <a:gd name="T50" fmla="+- 0 -353 -354"/>
                  <a:gd name="T51" fmla="*/ -353 h 148"/>
                  <a:gd name="T52" fmla="+- 0 4953 4905"/>
                  <a:gd name="T53" fmla="*/ T52 w 68"/>
                  <a:gd name="T54" fmla="+- 0 -354 -354"/>
                  <a:gd name="T55" fmla="*/ -354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8" h="148">
                    <a:moveTo>
                      <a:pt x="48" y="0"/>
                    </a:moveTo>
                    <a:lnTo>
                      <a:pt x="32" y="0"/>
                    </a:lnTo>
                    <a:lnTo>
                      <a:pt x="31" y="1"/>
                    </a:lnTo>
                    <a:lnTo>
                      <a:pt x="28" y="3"/>
                    </a:lnTo>
                    <a:lnTo>
                      <a:pt x="5" y="24"/>
                    </a:lnTo>
                    <a:lnTo>
                      <a:pt x="2" y="26"/>
                    </a:lnTo>
                    <a:lnTo>
                      <a:pt x="0" y="27"/>
                    </a:lnTo>
                    <a:lnTo>
                      <a:pt x="11" y="41"/>
                    </a:lnTo>
                    <a:lnTo>
                      <a:pt x="12" y="41"/>
                    </a:lnTo>
                    <a:lnTo>
                      <a:pt x="15" y="38"/>
                    </a:lnTo>
                    <a:lnTo>
                      <a:pt x="29" y="26"/>
                    </a:lnTo>
                    <a:lnTo>
                      <a:pt x="49" y="26"/>
                    </a:lnTo>
                    <a:lnTo>
                      <a:pt x="49" y="1"/>
                    </a:lnTo>
                    <a:lnTo>
                      <a:pt x="48"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25" name="Group 63"/>
            <p:cNvGrpSpPr>
              <a:grpSpLocks/>
            </p:cNvGrpSpPr>
            <p:nvPr/>
          </p:nvGrpSpPr>
          <p:grpSpPr bwMode="auto">
            <a:xfrm>
              <a:off x="4428" y="-449"/>
              <a:ext cx="1622" cy="672"/>
              <a:chOff x="4428" y="-449"/>
              <a:chExt cx="1622" cy="672"/>
            </a:xfrm>
          </p:grpSpPr>
          <p:sp>
            <p:nvSpPr>
              <p:cNvPr id="26" name="Freeform 64"/>
              <p:cNvSpPr>
                <a:spLocks/>
              </p:cNvSpPr>
              <p:nvPr/>
            </p:nvSpPr>
            <p:spPr bwMode="auto">
              <a:xfrm>
                <a:off x="4428" y="-449"/>
                <a:ext cx="1622" cy="672"/>
              </a:xfrm>
              <a:custGeom>
                <a:avLst/>
                <a:gdLst>
                  <a:gd name="T0" fmla="+- 0 6050 4428"/>
                  <a:gd name="T1" fmla="*/ T0 w 1622"/>
                  <a:gd name="T2" fmla="+- 0 224 -449"/>
                  <a:gd name="T3" fmla="*/ 224 h 672"/>
                  <a:gd name="T4" fmla="+- 0 4428 4428"/>
                  <a:gd name="T5" fmla="*/ T4 w 1622"/>
                  <a:gd name="T6" fmla="+- 0 224 -449"/>
                  <a:gd name="T7" fmla="*/ 224 h 672"/>
                  <a:gd name="T8" fmla="+- 0 4428 4428"/>
                  <a:gd name="T9" fmla="*/ T8 w 1622"/>
                  <a:gd name="T10" fmla="+- 0 -449 -449"/>
                  <a:gd name="T11" fmla="*/ -449 h 672"/>
                  <a:gd name="T12" fmla="+- 0 6050 4428"/>
                  <a:gd name="T13" fmla="*/ T12 w 1622"/>
                  <a:gd name="T14" fmla="+- 0 -449 -449"/>
                  <a:gd name="T15" fmla="*/ -449 h 672"/>
                  <a:gd name="T16" fmla="+- 0 6050 4428"/>
                  <a:gd name="T17" fmla="*/ T16 w 1622"/>
                  <a:gd name="T18" fmla="+- 0 224 -449"/>
                  <a:gd name="T19" fmla="*/ 224 h 672"/>
                </a:gdLst>
                <a:ahLst/>
                <a:cxnLst>
                  <a:cxn ang="0">
                    <a:pos x="T1" y="T3"/>
                  </a:cxn>
                  <a:cxn ang="0">
                    <a:pos x="T5" y="T7"/>
                  </a:cxn>
                  <a:cxn ang="0">
                    <a:pos x="T9" y="T11"/>
                  </a:cxn>
                  <a:cxn ang="0">
                    <a:pos x="T13" y="T15"/>
                  </a:cxn>
                  <a:cxn ang="0">
                    <a:pos x="T17" y="T19"/>
                  </a:cxn>
                </a:cxnLst>
                <a:rect l="0" t="0" r="r" b="b"/>
                <a:pathLst>
                  <a:path w="1622" h="672">
                    <a:moveTo>
                      <a:pt x="1622" y="673"/>
                    </a:moveTo>
                    <a:lnTo>
                      <a:pt x="0" y="673"/>
                    </a:lnTo>
                    <a:lnTo>
                      <a:pt x="0" y="0"/>
                    </a:lnTo>
                    <a:lnTo>
                      <a:pt x="1622" y="0"/>
                    </a:lnTo>
                    <a:lnTo>
                      <a:pt x="1622" y="673"/>
                    </a:lnTo>
                    <a:close/>
                  </a:path>
                </a:pathLst>
              </a:custGeom>
              <a:noFill/>
              <a:ln w="381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grpSp>
      <p:sp>
        <p:nvSpPr>
          <p:cNvPr id="68"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32</a:t>
            </a:fld>
            <a:endParaRPr kumimoji="0" lang="en-US" dirty="0"/>
          </a:p>
        </p:txBody>
      </p:sp>
    </p:spTree>
    <p:custDataLst>
      <p:tags r:id="rId1"/>
    </p:custDataLst>
    <p:extLst>
      <p:ext uri="{BB962C8B-B14F-4D97-AF65-F5344CB8AC3E}">
        <p14:creationId xmlns:p14="http://schemas.microsoft.com/office/powerpoint/2010/main" val="4072229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ΠΑΡΑΜΕΤΡΟΙ ΔΙΑΣΠΟΡΑΣ</a:t>
            </a:r>
          </a:p>
        </p:txBody>
      </p:sp>
      <mc:AlternateContent xmlns:mc="http://schemas.openxmlformats.org/markup-compatibility/2006" xmlns:a14="http://schemas.microsoft.com/office/drawing/2010/main">
        <mc:Choice Requires="a14">
          <p:sp>
            <p:nvSpPr>
              <p:cNvPr id="4" name="Θέση περιεχομένου 3"/>
              <p:cNvSpPr>
                <a:spLocks noGrp="1"/>
              </p:cNvSpPr>
              <p:nvPr>
                <p:ph sz="quarter" idx="1"/>
              </p:nvPr>
            </p:nvSpPr>
            <p:spPr/>
            <p:txBody>
              <a:bodyPr>
                <a:normAutofit fontScale="92500" lnSpcReduction="20000"/>
              </a:bodyPr>
              <a:lstStyle/>
              <a:p>
                <a:r>
                  <a:rPr lang="el-GR" sz="2400" dirty="0" smtClean="0"/>
                  <a:t>Εάν οι τιμές παρατήρησης </a:t>
                </a:r>
                <a:r>
                  <a:rPr lang="en-US" sz="2400" dirty="0"/>
                  <a:t>x</a:t>
                </a:r>
                <a:r>
                  <a:rPr lang="en-US" sz="2400" baseline="-25000" dirty="0"/>
                  <a:t>i</a:t>
                </a:r>
                <a:r>
                  <a:rPr lang="en-US" sz="2400" dirty="0"/>
                  <a:t> </a:t>
                </a:r>
                <a:r>
                  <a:rPr lang="el-GR" sz="2400" dirty="0">
                    <a:solidFill>
                      <a:srgbClr val="FF3300"/>
                    </a:solidFill>
                  </a:rPr>
                  <a:t>μετασχηματιστούν γραμμικά</a:t>
                </a:r>
                <a:r>
                  <a:rPr lang="el-GR" sz="2400" b="1" dirty="0"/>
                  <a:t> </a:t>
                </a:r>
                <a:r>
                  <a:rPr lang="el-GR" sz="2400" dirty="0"/>
                  <a:t>σύμφωνα με </a:t>
                </a:r>
                <a:r>
                  <a:rPr lang="en-US" sz="2400" dirty="0" err="1"/>
                  <a:t>y</a:t>
                </a:r>
                <a:r>
                  <a:rPr lang="en-US" sz="2400" baseline="-25000" dirty="0" err="1"/>
                  <a:t>i</a:t>
                </a:r>
                <a:r>
                  <a:rPr lang="en-US" sz="2400" dirty="0"/>
                  <a:t> </a:t>
                </a:r>
                <a:r>
                  <a:rPr lang="el-GR" sz="2400" dirty="0"/>
                  <a:t>= α + </a:t>
                </a:r>
                <a:r>
                  <a:rPr lang="en-US" sz="2400" dirty="0" err="1"/>
                  <a:t>bx</a:t>
                </a:r>
                <a:r>
                  <a:rPr lang="en-US" sz="2400" baseline="-25000" dirty="0" err="1"/>
                  <a:t>i</a:t>
                </a:r>
                <a:r>
                  <a:rPr lang="el-GR" sz="2400" dirty="0"/>
                  <a:t>, τότε μετασχηματίζονται και οι μέσες τετραγωνικές </a:t>
                </a:r>
                <a:r>
                  <a:rPr lang="el-GR" sz="2400" dirty="0" smtClean="0"/>
                  <a:t>και τυπικές αποκλίσεις </a:t>
                </a:r>
                <a:r>
                  <a:rPr lang="el-GR" sz="2400" dirty="0"/>
                  <a:t>που ανήκουν σε </a:t>
                </a:r>
                <a:r>
                  <a:rPr lang="el-GR" sz="2400" dirty="0" smtClean="0"/>
                  <a:t>αυτές ως εξής:</a:t>
                </a:r>
                <a:endParaRPr lang="el-GR" sz="2400" dirty="0"/>
              </a:p>
              <a:p>
                <a:endParaRPr lang="el-GR" dirty="0" smtClean="0"/>
              </a:p>
              <a:p>
                <a:pPr marL="0" indent="0">
                  <a:buNone/>
                </a:pPr>
                <a:endParaRPr lang="el-GR" sz="2400" dirty="0"/>
              </a:p>
              <a:p>
                <a:r>
                  <a:rPr lang="el-GR" sz="2400" dirty="0" smtClean="0"/>
                  <a:t>Χρήση της </a:t>
                </a:r>
                <a:r>
                  <a:rPr lang="el-GR" sz="2400" dirty="0"/>
                  <a:t>τυπικής απόκλισης </a:t>
                </a:r>
                <a:r>
                  <a:rPr lang="en-US" sz="3300" dirty="0">
                    <a:solidFill>
                      <a:srgbClr val="FF3300"/>
                    </a:solidFill>
                  </a:rPr>
                  <a:t>s</a:t>
                </a:r>
                <a:r>
                  <a:rPr lang="en-US" sz="2400" dirty="0"/>
                  <a:t> </a:t>
                </a:r>
                <a:r>
                  <a:rPr lang="el-GR" sz="2400" dirty="0" smtClean="0"/>
                  <a:t>στα πλαίσια της </a:t>
                </a:r>
                <a:r>
                  <a:rPr lang="el-GR" sz="2400" dirty="0" smtClean="0">
                    <a:solidFill>
                      <a:srgbClr val="FF3300"/>
                    </a:solidFill>
                  </a:rPr>
                  <a:t>θεωρίας πιθανοτήτων  </a:t>
                </a:r>
                <a:r>
                  <a:rPr lang="el-GR" sz="2400" dirty="0" smtClean="0"/>
                  <a:t>σε  </a:t>
                </a:r>
                <a:r>
                  <a:rPr lang="el-GR" sz="2400" dirty="0"/>
                  <a:t>πολυάριθμα  αριθμητικώς  ποσοτικά  χαρακτηριστικά:  στο  </a:t>
                </a:r>
                <a:r>
                  <a:rPr lang="el-GR" sz="2400" dirty="0" smtClean="0"/>
                  <a:t>διάστημα </a:t>
                </a:r>
                <a:r>
                  <a:rPr lang="el-GR" sz="2400" dirty="0"/>
                  <a:t> </a:t>
                </a:r>
                <a14:m>
                  <m:oMath xmlns:m="http://schemas.openxmlformats.org/officeDocument/2006/math">
                    <m:d>
                      <m:dPr>
                        <m:begChr m:val="["/>
                        <m:endChr m:val="]"/>
                        <m:ctrlPr>
                          <a:rPr lang="el-GR" sz="2400" i="1" smtClean="0">
                            <a:latin typeface="Cambria Math" panose="02040503050406030204" pitchFamily="18" charset="0"/>
                          </a:rPr>
                        </m:ctrlPr>
                      </m:dPr>
                      <m:e>
                        <m:acc>
                          <m:accPr>
                            <m:chr m:val="̅"/>
                            <m:ctrlPr>
                              <a:rPr lang="el-GR" sz="2400" i="1" smtClean="0">
                                <a:latin typeface="Cambria Math" panose="02040503050406030204" pitchFamily="18" charset="0"/>
                              </a:rPr>
                            </m:ctrlPr>
                          </m:accPr>
                          <m:e>
                            <m:r>
                              <a:rPr lang="en-US" sz="2400" b="0" i="1" smtClean="0">
                                <a:latin typeface="Cambria Math"/>
                              </a:rPr>
                              <m:t>𝑥</m:t>
                            </m:r>
                            <m:r>
                              <a:rPr lang="en-US" sz="2400" b="0" i="1" smtClean="0">
                                <a:latin typeface="Cambria Math"/>
                              </a:rPr>
                              <m:t> </m:t>
                            </m:r>
                          </m:e>
                        </m:acc>
                        <m:r>
                          <a:rPr lang="en-US" sz="2400" b="0" i="1" smtClean="0">
                            <a:latin typeface="Cambria Math"/>
                          </a:rPr>
                          <m:t>−</m:t>
                        </m:r>
                        <m:r>
                          <a:rPr lang="en-US" sz="2400" b="0" i="1" smtClean="0">
                            <a:latin typeface="Cambria Math"/>
                          </a:rPr>
                          <m:t>𝑠</m:t>
                        </m:r>
                        <m:r>
                          <a:rPr lang="en-US" sz="2400" b="0" i="1" smtClean="0">
                            <a:latin typeface="Cambria Math"/>
                          </a:rPr>
                          <m:t>,</m:t>
                        </m:r>
                        <m:acc>
                          <m:accPr>
                            <m:chr m:val="̅"/>
                            <m:ctrlPr>
                              <a:rPr lang="el-GR" sz="2400" i="1">
                                <a:latin typeface="Cambria Math" panose="02040503050406030204" pitchFamily="18" charset="0"/>
                              </a:rPr>
                            </m:ctrlPr>
                          </m:accPr>
                          <m:e>
                            <m:r>
                              <a:rPr lang="en-US" sz="2400" i="1">
                                <a:latin typeface="Cambria Math"/>
                              </a:rPr>
                              <m:t>𝑥</m:t>
                            </m:r>
                            <m:r>
                              <a:rPr lang="en-US" sz="2400" i="1">
                                <a:latin typeface="Cambria Math"/>
                              </a:rPr>
                              <m:t> </m:t>
                            </m:r>
                          </m:e>
                        </m:acc>
                        <m:r>
                          <a:rPr lang="en-US" sz="2400" b="0" i="1" smtClean="0">
                            <a:latin typeface="Cambria Math"/>
                          </a:rPr>
                          <m:t>+</m:t>
                        </m:r>
                        <m:r>
                          <a:rPr lang="en-US" sz="2400" b="0" i="1" smtClean="0">
                            <a:latin typeface="Cambria Math"/>
                          </a:rPr>
                          <m:t>𝑠</m:t>
                        </m:r>
                      </m:e>
                    </m:d>
                  </m:oMath>
                </a14:m>
                <a:r>
                  <a:rPr lang="el-GR" sz="2400" dirty="0" smtClean="0"/>
                  <a:t>υπάρχουν </a:t>
                </a:r>
                <a:r>
                  <a:rPr lang="el-GR" sz="2400" dirty="0"/>
                  <a:t>περίπου το 68% όλων των τιμών παρατήρησης, στο </a:t>
                </a:r>
                <a:r>
                  <a:rPr lang="el-GR" sz="2400" dirty="0" smtClean="0"/>
                  <a:t>διάστημα </a:t>
                </a:r>
                <a14:m>
                  <m:oMath xmlns:m="http://schemas.openxmlformats.org/officeDocument/2006/math">
                    <m:d>
                      <m:dPr>
                        <m:begChr m:val="["/>
                        <m:endChr m:val="]"/>
                        <m:ctrlPr>
                          <a:rPr lang="el-GR" sz="2400" i="1">
                            <a:latin typeface="Cambria Math" panose="02040503050406030204" pitchFamily="18" charset="0"/>
                          </a:rPr>
                        </m:ctrlPr>
                      </m:dPr>
                      <m:e>
                        <m:acc>
                          <m:accPr>
                            <m:chr m:val="̅"/>
                            <m:ctrlPr>
                              <a:rPr lang="el-GR" sz="2400" i="1">
                                <a:latin typeface="Cambria Math" panose="02040503050406030204" pitchFamily="18" charset="0"/>
                              </a:rPr>
                            </m:ctrlPr>
                          </m:accPr>
                          <m:e>
                            <m:r>
                              <a:rPr lang="en-US" sz="2400" i="1">
                                <a:latin typeface="Cambria Math"/>
                              </a:rPr>
                              <m:t>𝑥</m:t>
                            </m:r>
                            <m:r>
                              <a:rPr lang="en-US" sz="2400" i="1">
                                <a:latin typeface="Cambria Math"/>
                              </a:rPr>
                              <m:t> </m:t>
                            </m:r>
                          </m:e>
                        </m:acc>
                        <m:r>
                          <a:rPr lang="en-US" sz="2400" i="1">
                            <a:latin typeface="Cambria Math"/>
                          </a:rPr>
                          <m:t>−</m:t>
                        </m:r>
                        <m:r>
                          <a:rPr lang="en-US" sz="2400" b="0" i="1" smtClean="0">
                            <a:latin typeface="Cambria Math"/>
                          </a:rPr>
                          <m:t>2</m:t>
                        </m:r>
                        <m:r>
                          <a:rPr lang="en-US" sz="2400" i="1">
                            <a:latin typeface="Cambria Math"/>
                          </a:rPr>
                          <m:t>𝑠</m:t>
                        </m:r>
                        <m:r>
                          <a:rPr lang="en-US" sz="2400" i="1">
                            <a:latin typeface="Cambria Math"/>
                          </a:rPr>
                          <m:t>,</m:t>
                        </m:r>
                        <m:acc>
                          <m:accPr>
                            <m:chr m:val="̅"/>
                            <m:ctrlPr>
                              <a:rPr lang="el-GR" sz="2400" i="1">
                                <a:latin typeface="Cambria Math" panose="02040503050406030204" pitchFamily="18" charset="0"/>
                              </a:rPr>
                            </m:ctrlPr>
                          </m:accPr>
                          <m:e>
                            <m:r>
                              <a:rPr lang="en-US" sz="2400" i="1">
                                <a:latin typeface="Cambria Math"/>
                              </a:rPr>
                              <m:t>𝑥</m:t>
                            </m:r>
                            <m:r>
                              <a:rPr lang="en-US" sz="2400" i="1">
                                <a:latin typeface="Cambria Math"/>
                              </a:rPr>
                              <m:t> </m:t>
                            </m:r>
                          </m:e>
                        </m:acc>
                        <m:r>
                          <a:rPr lang="en-US" sz="2400" i="1">
                            <a:latin typeface="Cambria Math"/>
                          </a:rPr>
                          <m:t>+</m:t>
                        </m:r>
                        <m:r>
                          <a:rPr lang="en-US" sz="2400" b="0" i="1" smtClean="0">
                            <a:latin typeface="Cambria Math"/>
                          </a:rPr>
                          <m:t>2</m:t>
                        </m:r>
                        <m:r>
                          <a:rPr lang="en-US" sz="2400" i="1">
                            <a:latin typeface="Cambria Math"/>
                          </a:rPr>
                          <m:t>𝑠</m:t>
                        </m:r>
                      </m:e>
                    </m:d>
                  </m:oMath>
                </a14:m>
                <a:r>
                  <a:rPr lang="el-GR" sz="2400" dirty="0" smtClean="0"/>
                  <a:t> βρίσκονται </a:t>
                </a:r>
                <a:r>
                  <a:rPr lang="el-GR" sz="2400" dirty="0"/>
                  <a:t>περίπου το 95% όλων των τιμών παρατήρησης και στο </a:t>
                </a:r>
                <a:r>
                  <a:rPr lang="el-GR" sz="2400" dirty="0" smtClean="0"/>
                  <a:t>διάστημα</a:t>
                </a:r>
                <a:r>
                  <a:rPr lang="en-US" sz="2400" dirty="0" smtClean="0"/>
                  <a:t> </a:t>
                </a:r>
                <a14:m>
                  <m:oMath xmlns:m="http://schemas.openxmlformats.org/officeDocument/2006/math">
                    <m:d>
                      <m:dPr>
                        <m:begChr m:val="["/>
                        <m:endChr m:val="]"/>
                        <m:ctrlPr>
                          <a:rPr lang="el-GR" sz="2400" i="1">
                            <a:latin typeface="Cambria Math" panose="02040503050406030204" pitchFamily="18" charset="0"/>
                          </a:rPr>
                        </m:ctrlPr>
                      </m:dPr>
                      <m:e>
                        <m:acc>
                          <m:accPr>
                            <m:chr m:val="̅"/>
                            <m:ctrlPr>
                              <a:rPr lang="el-GR" sz="2400" i="1">
                                <a:latin typeface="Cambria Math" panose="02040503050406030204" pitchFamily="18" charset="0"/>
                              </a:rPr>
                            </m:ctrlPr>
                          </m:accPr>
                          <m:e>
                            <m:r>
                              <a:rPr lang="en-US" sz="2400" i="1">
                                <a:latin typeface="Cambria Math"/>
                              </a:rPr>
                              <m:t>𝑥</m:t>
                            </m:r>
                            <m:r>
                              <a:rPr lang="en-US" sz="2400" i="1">
                                <a:latin typeface="Cambria Math"/>
                              </a:rPr>
                              <m:t> </m:t>
                            </m:r>
                          </m:e>
                        </m:acc>
                        <m:r>
                          <a:rPr lang="en-US" sz="2400" i="1">
                            <a:latin typeface="Cambria Math"/>
                          </a:rPr>
                          <m:t>−</m:t>
                        </m:r>
                        <m:r>
                          <a:rPr lang="en-US" sz="2400" b="0" i="1" smtClean="0">
                            <a:latin typeface="Cambria Math"/>
                          </a:rPr>
                          <m:t>3</m:t>
                        </m:r>
                        <m:r>
                          <a:rPr lang="en-US" sz="2400" i="1">
                            <a:latin typeface="Cambria Math"/>
                          </a:rPr>
                          <m:t>𝑠</m:t>
                        </m:r>
                        <m:r>
                          <a:rPr lang="en-US" sz="2400" i="1">
                            <a:latin typeface="Cambria Math"/>
                          </a:rPr>
                          <m:t>,</m:t>
                        </m:r>
                        <m:acc>
                          <m:accPr>
                            <m:chr m:val="̅"/>
                            <m:ctrlPr>
                              <a:rPr lang="el-GR" sz="2400" i="1">
                                <a:latin typeface="Cambria Math" panose="02040503050406030204" pitchFamily="18" charset="0"/>
                              </a:rPr>
                            </m:ctrlPr>
                          </m:accPr>
                          <m:e>
                            <m:r>
                              <a:rPr lang="en-US" sz="2400" i="1">
                                <a:latin typeface="Cambria Math"/>
                              </a:rPr>
                              <m:t>𝑥</m:t>
                            </m:r>
                            <m:r>
                              <a:rPr lang="en-US" sz="2400" i="1">
                                <a:latin typeface="Cambria Math"/>
                              </a:rPr>
                              <m:t> </m:t>
                            </m:r>
                          </m:e>
                        </m:acc>
                        <m:r>
                          <a:rPr lang="en-US" sz="2400" i="1">
                            <a:latin typeface="Cambria Math"/>
                          </a:rPr>
                          <m:t>+</m:t>
                        </m:r>
                        <m:r>
                          <a:rPr lang="en-US" sz="2400" b="0" i="1" smtClean="0">
                            <a:latin typeface="Cambria Math"/>
                          </a:rPr>
                          <m:t>3</m:t>
                        </m:r>
                        <m:r>
                          <a:rPr lang="en-US" sz="2400" i="1">
                            <a:latin typeface="Cambria Math"/>
                          </a:rPr>
                          <m:t>𝑠</m:t>
                        </m:r>
                      </m:e>
                    </m:d>
                    <m:r>
                      <a:rPr lang="en-US" sz="2400" i="1">
                        <a:latin typeface="Cambria Math"/>
                      </a:rPr>
                      <m:t> </m:t>
                    </m:r>
                  </m:oMath>
                </a14:m>
                <a:r>
                  <a:rPr lang="el-GR" sz="2400" dirty="0" smtClean="0"/>
                  <a:t>βρίσκονται </a:t>
                </a:r>
                <a:r>
                  <a:rPr lang="el-GR" sz="2400" dirty="0"/>
                  <a:t>σχεδόν όλες οι τιμές </a:t>
                </a:r>
                <a:r>
                  <a:rPr lang="el-GR" sz="2400" dirty="0" smtClean="0"/>
                  <a:t>παρατήρησης</a:t>
                </a:r>
                <a:r>
                  <a:rPr lang="en-US" sz="2400" dirty="0" smtClean="0"/>
                  <a:t> (</a:t>
                </a:r>
                <a:r>
                  <a:rPr lang="el-GR" sz="2400" dirty="0" smtClean="0"/>
                  <a:t>το 99,9%</a:t>
                </a:r>
                <a:r>
                  <a:rPr lang="en-US" sz="2400" dirty="0" smtClean="0"/>
                  <a:t>)</a:t>
                </a:r>
                <a:r>
                  <a:rPr lang="el-GR" sz="2400" dirty="0" smtClean="0"/>
                  <a:t>.</a:t>
                </a:r>
                <a:endParaRPr lang="el-GR" sz="2400" dirty="0"/>
              </a:p>
            </p:txBody>
          </p:sp>
        </mc:Choice>
        <mc:Fallback xmlns="">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1">
                <a:blip r:embed="rId5"/>
                <a:stretch>
                  <a:fillRect l="-392" t="-2533" r="-1647"/>
                </a:stretch>
              </a:blipFill>
            </p:spPr>
            <p:txBody>
              <a:bodyPr/>
              <a:lstStyle/>
              <a:p>
                <a:r>
                  <a:rPr lang="el-GR">
                    <a:noFill/>
                  </a:rPr>
                  <a:t> </a:t>
                </a:r>
              </a:p>
            </p:txBody>
          </p:sp>
        </mc:Fallback>
      </mc:AlternateContent>
      <p:grpSp>
        <p:nvGrpSpPr>
          <p:cNvPr id="5" name="Group 2" descr="[LAYOUT GROUP]"/>
          <p:cNvGrpSpPr>
            <a:grpSpLocks/>
          </p:cNvGrpSpPr>
          <p:nvPr/>
        </p:nvGrpSpPr>
        <p:grpSpPr bwMode="auto">
          <a:xfrm>
            <a:off x="2751813" y="2649824"/>
            <a:ext cx="1071206" cy="474318"/>
            <a:chOff x="4846" y="-546"/>
            <a:chExt cx="786" cy="366"/>
          </a:xfrm>
        </p:grpSpPr>
        <p:grpSp>
          <p:nvGrpSpPr>
            <p:cNvPr id="6" name="Group 3"/>
            <p:cNvGrpSpPr>
              <a:grpSpLocks/>
            </p:cNvGrpSpPr>
            <p:nvPr/>
          </p:nvGrpSpPr>
          <p:grpSpPr bwMode="auto">
            <a:xfrm>
              <a:off x="4892" y="-423"/>
              <a:ext cx="65" cy="113"/>
              <a:chOff x="4892" y="-423"/>
              <a:chExt cx="65" cy="113"/>
            </a:xfrm>
          </p:grpSpPr>
          <p:sp>
            <p:nvSpPr>
              <p:cNvPr id="36" name="Freeform 4"/>
              <p:cNvSpPr>
                <a:spLocks/>
              </p:cNvSpPr>
              <p:nvPr/>
            </p:nvSpPr>
            <p:spPr bwMode="auto">
              <a:xfrm>
                <a:off x="4892" y="-423"/>
                <a:ext cx="65" cy="113"/>
              </a:xfrm>
              <a:custGeom>
                <a:avLst/>
                <a:gdLst>
                  <a:gd name="T0" fmla="+- 0 4896 4892"/>
                  <a:gd name="T1" fmla="*/ T0 w 65"/>
                  <a:gd name="T2" fmla="+- 0 -333 -423"/>
                  <a:gd name="T3" fmla="*/ -333 h 113"/>
                  <a:gd name="T4" fmla="+- 0 4895 4892"/>
                  <a:gd name="T5" fmla="*/ T4 w 65"/>
                  <a:gd name="T6" fmla="+- 0 -327 -423"/>
                  <a:gd name="T7" fmla="*/ -327 h 113"/>
                  <a:gd name="T8" fmla="+- 0 4895 4892"/>
                  <a:gd name="T9" fmla="*/ T8 w 65"/>
                  <a:gd name="T10" fmla="+- 0 -315 -423"/>
                  <a:gd name="T11" fmla="*/ -315 h 113"/>
                  <a:gd name="T12" fmla="+- 0 4896 4892"/>
                  <a:gd name="T13" fmla="*/ T12 w 65"/>
                  <a:gd name="T14" fmla="+- 0 -314 -423"/>
                  <a:gd name="T15" fmla="*/ -314 h 113"/>
                  <a:gd name="T16" fmla="+- 0 4905 4892"/>
                  <a:gd name="T17" fmla="*/ T16 w 65"/>
                  <a:gd name="T18" fmla="+- 0 -311 -423"/>
                  <a:gd name="T19" fmla="*/ -311 h 113"/>
                  <a:gd name="T20" fmla="+- 0 4915 4892"/>
                  <a:gd name="T21" fmla="*/ T20 w 65"/>
                  <a:gd name="T22" fmla="+- 0 -309 -423"/>
                  <a:gd name="T23" fmla="*/ -309 h 113"/>
                  <a:gd name="T24" fmla="+- 0 4924 4892"/>
                  <a:gd name="T25" fmla="*/ T24 w 65"/>
                  <a:gd name="T26" fmla="+- 0 -309 -423"/>
                  <a:gd name="T27" fmla="*/ -309 h 113"/>
                  <a:gd name="T28" fmla="+- 0 4931 4892"/>
                  <a:gd name="T29" fmla="*/ T28 w 65"/>
                  <a:gd name="T30" fmla="+- 0 -310 -423"/>
                  <a:gd name="T31" fmla="*/ -310 h 113"/>
                  <a:gd name="T32" fmla="+- 0 4945 4892"/>
                  <a:gd name="T33" fmla="*/ T32 w 65"/>
                  <a:gd name="T34" fmla="+- 0 -316 -423"/>
                  <a:gd name="T35" fmla="*/ -316 h 113"/>
                  <a:gd name="T36" fmla="+- 0 4951 4892"/>
                  <a:gd name="T37" fmla="*/ T36 w 65"/>
                  <a:gd name="T38" fmla="+- 0 -326 -423"/>
                  <a:gd name="T39" fmla="*/ -326 h 113"/>
                  <a:gd name="T40" fmla="+- 0 4914 4892"/>
                  <a:gd name="T41" fmla="*/ T40 w 65"/>
                  <a:gd name="T42" fmla="+- 0 -326 -423"/>
                  <a:gd name="T43" fmla="*/ -326 h 113"/>
                  <a:gd name="T44" fmla="+- 0 4909 4892"/>
                  <a:gd name="T45" fmla="*/ T44 w 65"/>
                  <a:gd name="T46" fmla="+- 0 -327 -423"/>
                  <a:gd name="T47" fmla="*/ -327 h 113"/>
                  <a:gd name="T48" fmla="+- 0 4901 4892"/>
                  <a:gd name="T49" fmla="*/ T48 w 65"/>
                  <a:gd name="T50" fmla="+- 0 -331 -423"/>
                  <a:gd name="T51" fmla="*/ -331 h 113"/>
                  <a:gd name="T52" fmla="+- 0 4896 4892"/>
                  <a:gd name="T53" fmla="*/ T52 w 65"/>
                  <a:gd name="T54" fmla="+- 0 -333 -423"/>
                  <a:gd name="T55" fmla="*/ -333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5" h="113">
                    <a:moveTo>
                      <a:pt x="4" y="90"/>
                    </a:moveTo>
                    <a:lnTo>
                      <a:pt x="3" y="96"/>
                    </a:lnTo>
                    <a:lnTo>
                      <a:pt x="3" y="108"/>
                    </a:lnTo>
                    <a:lnTo>
                      <a:pt x="4" y="109"/>
                    </a:lnTo>
                    <a:lnTo>
                      <a:pt x="13" y="112"/>
                    </a:lnTo>
                    <a:lnTo>
                      <a:pt x="23" y="114"/>
                    </a:lnTo>
                    <a:lnTo>
                      <a:pt x="32" y="114"/>
                    </a:lnTo>
                    <a:lnTo>
                      <a:pt x="39" y="113"/>
                    </a:lnTo>
                    <a:lnTo>
                      <a:pt x="53" y="107"/>
                    </a:lnTo>
                    <a:lnTo>
                      <a:pt x="59" y="97"/>
                    </a:lnTo>
                    <a:lnTo>
                      <a:pt x="22" y="97"/>
                    </a:lnTo>
                    <a:lnTo>
                      <a:pt x="17" y="96"/>
                    </a:lnTo>
                    <a:lnTo>
                      <a:pt x="9" y="92"/>
                    </a:lnTo>
                    <a:lnTo>
                      <a:pt x="4" y="9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7" name="Freeform 5"/>
              <p:cNvSpPr>
                <a:spLocks/>
              </p:cNvSpPr>
              <p:nvPr/>
            </p:nvSpPr>
            <p:spPr bwMode="auto">
              <a:xfrm>
                <a:off x="4892" y="-423"/>
                <a:ext cx="65" cy="113"/>
              </a:xfrm>
              <a:custGeom>
                <a:avLst/>
                <a:gdLst>
                  <a:gd name="T0" fmla="+- 0 4941 4892"/>
                  <a:gd name="T1" fmla="*/ T0 w 65"/>
                  <a:gd name="T2" fmla="+- 0 -423 -423"/>
                  <a:gd name="T3" fmla="*/ -423 h 113"/>
                  <a:gd name="T4" fmla="+- 0 4920 4892"/>
                  <a:gd name="T5" fmla="*/ T4 w 65"/>
                  <a:gd name="T6" fmla="+- 0 -422 -423"/>
                  <a:gd name="T7" fmla="*/ -422 h 113"/>
                  <a:gd name="T8" fmla="+- 0 4903 4892"/>
                  <a:gd name="T9" fmla="*/ T8 w 65"/>
                  <a:gd name="T10" fmla="+- 0 -411 -423"/>
                  <a:gd name="T11" fmla="*/ -411 h 113"/>
                  <a:gd name="T12" fmla="+- 0 4896 4892"/>
                  <a:gd name="T13" fmla="*/ T12 w 65"/>
                  <a:gd name="T14" fmla="+- 0 -389 -423"/>
                  <a:gd name="T15" fmla="*/ -389 h 113"/>
                  <a:gd name="T16" fmla="+- 0 4904 4892"/>
                  <a:gd name="T17" fmla="*/ T16 w 65"/>
                  <a:gd name="T18" fmla="+- 0 -371 -423"/>
                  <a:gd name="T19" fmla="*/ -371 h 113"/>
                  <a:gd name="T20" fmla="+- 0 4920 4892"/>
                  <a:gd name="T21" fmla="*/ T20 w 65"/>
                  <a:gd name="T22" fmla="+- 0 -362 -423"/>
                  <a:gd name="T23" fmla="*/ -362 h 113"/>
                  <a:gd name="T24" fmla="+- 0 4935 4892"/>
                  <a:gd name="T25" fmla="*/ T24 w 65"/>
                  <a:gd name="T26" fmla="+- 0 -354 -423"/>
                  <a:gd name="T27" fmla="*/ -354 h 113"/>
                  <a:gd name="T28" fmla="+- 0 4942 4892"/>
                  <a:gd name="T29" fmla="*/ T28 w 65"/>
                  <a:gd name="T30" fmla="+- 0 -342 -423"/>
                  <a:gd name="T31" fmla="*/ -342 h 113"/>
                  <a:gd name="T32" fmla="+- 0 4942 4892"/>
                  <a:gd name="T33" fmla="*/ T32 w 65"/>
                  <a:gd name="T34" fmla="+- 0 -331 -423"/>
                  <a:gd name="T35" fmla="*/ -331 h 113"/>
                  <a:gd name="T36" fmla="+- 0 4932 4892"/>
                  <a:gd name="T37" fmla="*/ T36 w 65"/>
                  <a:gd name="T38" fmla="+- 0 -326 -423"/>
                  <a:gd name="T39" fmla="*/ -326 h 113"/>
                  <a:gd name="T40" fmla="+- 0 4951 4892"/>
                  <a:gd name="T41" fmla="*/ T40 w 65"/>
                  <a:gd name="T42" fmla="+- 0 -326 -423"/>
                  <a:gd name="T43" fmla="*/ -326 h 113"/>
                  <a:gd name="T44" fmla="+- 0 4955 4892"/>
                  <a:gd name="T45" fmla="*/ T44 w 65"/>
                  <a:gd name="T46" fmla="+- 0 -332 -423"/>
                  <a:gd name="T47" fmla="*/ -332 h 113"/>
                  <a:gd name="T48" fmla="+- 0 4956 4892"/>
                  <a:gd name="T49" fmla="*/ T48 w 65"/>
                  <a:gd name="T50" fmla="+- 0 -362 -423"/>
                  <a:gd name="T51" fmla="*/ -362 h 113"/>
                  <a:gd name="T52" fmla="+- 0 4940 4892"/>
                  <a:gd name="T53" fmla="*/ T52 w 65"/>
                  <a:gd name="T54" fmla="+- 0 -374 -423"/>
                  <a:gd name="T55" fmla="*/ -374 h 113"/>
                  <a:gd name="T56" fmla="+- 0 4923 4892"/>
                  <a:gd name="T57" fmla="*/ T56 w 65"/>
                  <a:gd name="T58" fmla="+- 0 -381 -423"/>
                  <a:gd name="T59" fmla="*/ -381 h 113"/>
                  <a:gd name="T60" fmla="+- 0 4915 4892"/>
                  <a:gd name="T61" fmla="*/ T60 w 65"/>
                  <a:gd name="T62" fmla="+- 0 -392 -423"/>
                  <a:gd name="T63" fmla="*/ -392 h 113"/>
                  <a:gd name="T64" fmla="+- 0 4915 4892"/>
                  <a:gd name="T65" fmla="*/ T64 w 65"/>
                  <a:gd name="T66" fmla="+- 0 -409 -423"/>
                  <a:gd name="T67" fmla="*/ -409 h 113"/>
                  <a:gd name="T68" fmla="+- 0 4957 4892"/>
                  <a:gd name="T69" fmla="*/ T68 w 65"/>
                  <a:gd name="T70" fmla="+- 0 -409 -423"/>
                  <a:gd name="T71" fmla="*/ -409 h 113"/>
                  <a:gd name="T72" fmla="+- 0 4958 4892"/>
                  <a:gd name="T73" fmla="*/ T72 w 65"/>
                  <a:gd name="T74" fmla="+- 0 -416 -423"/>
                  <a:gd name="T75" fmla="*/ -416 h 113"/>
                  <a:gd name="T76" fmla="+- 0 4959 4892"/>
                  <a:gd name="T77" fmla="*/ T76 w 65"/>
                  <a:gd name="T78" fmla="+- 0 -420 -423"/>
                  <a:gd name="T79" fmla="*/ -420 h 113"/>
                  <a:gd name="T80" fmla="+- 0 4950 4892"/>
                  <a:gd name="T81" fmla="*/ T80 w 65"/>
                  <a:gd name="T82" fmla="+- 0 -422 -423"/>
                  <a:gd name="T83" fmla="*/ -422 h 113"/>
                  <a:gd name="T84" fmla="+- 0 4941 4892"/>
                  <a:gd name="T85" fmla="*/ T84 w 65"/>
                  <a:gd name="T86" fmla="+- 0 -423 -423"/>
                  <a:gd name="T87" fmla="*/ -423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5" h="113">
                    <a:moveTo>
                      <a:pt x="49" y="0"/>
                    </a:moveTo>
                    <a:lnTo>
                      <a:pt x="28" y="1"/>
                    </a:lnTo>
                    <a:lnTo>
                      <a:pt x="11" y="12"/>
                    </a:lnTo>
                    <a:lnTo>
                      <a:pt x="4" y="34"/>
                    </a:lnTo>
                    <a:lnTo>
                      <a:pt x="12" y="52"/>
                    </a:lnTo>
                    <a:lnTo>
                      <a:pt x="28" y="61"/>
                    </a:lnTo>
                    <a:lnTo>
                      <a:pt x="43" y="69"/>
                    </a:lnTo>
                    <a:lnTo>
                      <a:pt x="50" y="81"/>
                    </a:lnTo>
                    <a:lnTo>
                      <a:pt x="50" y="92"/>
                    </a:lnTo>
                    <a:lnTo>
                      <a:pt x="40" y="97"/>
                    </a:lnTo>
                    <a:lnTo>
                      <a:pt x="59" y="97"/>
                    </a:lnTo>
                    <a:lnTo>
                      <a:pt x="63" y="91"/>
                    </a:lnTo>
                    <a:lnTo>
                      <a:pt x="64" y="61"/>
                    </a:lnTo>
                    <a:lnTo>
                      <a:pt x="48" y="49"/>
                    </a:lnTo>
                    <a:lnTo>
                      <a:pt x="31" y="42"/>
                    </a:lnTo>
                    <a:lnTo>
                      <a:pt x="23" y="31"/>
                    </a:lnTo>
                    <a:lnTo>
                      <a:pt x="23" y="14"/>
                    </a:lnTo>
                    <a:lnTo>
                      <a:pt x="65" y="14"/>
                    </a:lnTo>
                    <a:lnTo>
                      <a:pt x="66" y="7"/>
                    </a:lnTo>
                    <a:lnTo>
                      <a:pt x="67" y="3"/>
                    </a:lnTo>
                    <a:lnTo>
                      <a:pt x="58" y="1"/>
                    </a:lnTo>
                    <a:lnTo>
                      <a:pt x="49"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8" name="Freeform 6"/>
              <p:cNvSpPr>
                <a:spLocks/>
              </p:cNvSpPr>
              <p:nvPr/>
            </p:nvSpPr>
            <p:spPr bwMode="auto">
              <a:xfrm>
                <a:off x="4892" y="-423"/>
                <a:ext cx="65" cy="113"/>
              </a:xfrm>
              <a:custGeom>
                <a:avLst/>
                <a:gdLst>
                  <a:gd name="T0" fmla="+- 0 4957 4892"/>
                  <a:gd name="T1" fmla="*/ T0 w 65"/>
                  <a:gd name="T2" fmla="+- 0 -409 -423"/>
                  <a:gd name="T3" fmla="*/ -409 h 113"/>
                  <a:gd name="T4" fmla="+- 0 4915 4892"/>
                  <a:gd name="T5" fmla="*/ T4 w 65"/>
                  <a:gd name="T6" fmla="+- 0 -409 -423"/>
                  <a:gd name="T7" fmla="*/ -409 h 113"/>
                  <a:gd name="T8" fmla="+- 0 4935 4892"/>
                  <a:gd name="T9" fmla="*/ T8 w 65"/>
                  <a:gd name="T10" fmla="+- 0 -408 -423"/>
                  <a:gd name="T11" fmla="*/ -408 h 113"/>
                  <a:gd name="T12" fmla="+- 0 4947 4892"/>
                  <a:gd name="T13" fmla="*/ T12 w 65"/>
                  <a:gd name="T14" fmla="+- 0 -405 -423"/>
                  <a:gd name="T15" fmla="*/ -405 h 113"/>
                  <a:gd name="T16" fmla="+- 0 4952 4892"/>
                  <a:gd name="T17" fmla="*/ T16 w 65"/>
                  <a:gd name="T18" fmla="+- 0 -403 -423"/>
                  <a:gd name="T19" fmla="*/ -403 h 113"/>
                  <a:gd name="T20" fmla="+- 0 4954 4892"/>
                  <a:gd name="T21" fmla="*/ T20 w 65"/>
                  <a:gd name="T22" fmla="+- 0 -402 -423"/>
                  <a:gd name="T23" fmla="*/ -402 h 113"/>
                  <a:gd name="T24" fmla="+- 0 4955 4892"/>
                  <a:gd name="T25" fmla="*/ T24 w 65"/>
                  <a:gd name="T26" fmla="+- 0 -403 -423"/>
                  <a:gd name="T27" fmla="*/ -403 h 113"/>
                  <a:gd name="T28" fmla="+- 0 4956 4892"/>
                  <a:gd name="T29" fmla="*/ T28 w 65"/>
                  <a:gd name="T30" fmla="+- 0 -405 -423"/>
                  <a:gd name="T31" fmla="*/ -405 h 113"/>
                  <a:gd name="T32" fmla="+- 0 4957 4892"/>
                  <a:gd name="T33" fmla="*/ T32 w 65"/>
                  <a:gd name="T34" fmla="+- 0 -409 -423"/>
                  <a:gd name="T35" fmla="*/ -409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5" h="113">
                    <a:moveTo>
                      <a:pt x="65" y="14"/>
                    </a:moveTo>
                    <a:lnTo>
                      <a:pt x="23" y="14"/>
                    </a:lnTo>
                    <a:lnTo>
                      <a:pt x="43" y="15"/>
                    </a:lnTo>
                    <a:lnTo>
                      <a:pt x="55" y="18"/>
                    </a:lnTo>
                    <a:lnTo>
                      <a:pt x="60" y="20"/>
                    </a:lnTo>
                    <a:lnTo>
                      <a:pt x="62" y="21"/>
                    </a:lnTo>
                    <a:lnTo>
                      <a:pt x="63" y="20"/>
                    </a:lnTo>
                    <a:lnTo>
                      <a:pt x="64" y="18"/>
                    </a:lnTo>
                    <a:lnTo>
                      <a:pt x="65" y="14"/>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7" name="Group 7"/>
            <p:cNvGrpSpPr>
              <a:grpSpLocks/>
            </p:cNvGrpSpPr>
            <p:nvPr/>
          </p:nvGrpSpPr>
          <p:grpSpPr bwMode="auto">
            <a:xfrm>
              <a:off x="4976" y="-322"/>
              <a:ext cx="52" cy="91"/>
              <a:chOff x="4976" y="-322"/>
              <a:chExt cx="52" cy="91"/>
            </a:xfrm>
          </p:grpSpPr>
          <p:sp>
            <p:nvSpPr>
              <p:cNvPr id="34" name="Freeform 8"/>
              <p:cNvSpPr>
                <a:spLocks/>
              </p:cNvSpPr>
              <p:nvPr/>
            </p:nvSpPr>
            <p:spPr bwMode="auto">
              <a:xfrm>
                <a:off x="4976" y="-322"/>
                <a:ext cx="52" cy="91"/>
              </a:xfrm>
              <a:custGeom>
                <a:avLst/>
                <a:gdLst>
                  <a:gd name="T0" fmla="+- 0 4987 4976"/>
                  <a:gd name="T1" fmla="*/ T0 w 52"/>
                  <a:gd name="T2" fmla="+- 0 -322 -322"/>
                  <a:gd name="T3" fmla="*/ -322 h 91"/>
                  <a:gd name="T4" fmla="+- 0 4986 4976"/>
                  <a:gd name="T5" fmla="*/ T4 w 52"/>
                  <a:gd name="T6" fmla="+- 0 -322 -322"/>
                  <a:gd name="T7" fmla="*/ -322 h 91"/>
                  <a:gd name="T8" fmla="+- 0 4985 4976"/>
                  <a:gd name="T9" fmla="*/ T8 w 52"/>
                  <a:gd name="T10" fmla="+- 0 -322 -322"/>
                  <a:gd name="T11" fmla="*/ -322 h 91"/>
                  <a:gd name="T12" fmla="+- 0 4977 4976"/>
                  <a:gd name="T13" fmla="*/ T12 w 52"/>
                  <a:gd name="T14" fmla="+- 0 -320 -322"/>
                  <a:gd name="T15" fmla="*/ -320 h 91"/>
                  <a:gd name="T16" fmla="+- 0 4976 4976"/>
                  <a:gd name="T17" fmla="*/ T16 w 52"/>
                  <a:gd name="T18" fmla="+- 0 -319 -322"/>
                  <a:gd name="T19" fmla="*/ -319 h 91"/>
                  <a:gd name="T20" fmla="+- 0 4977 4976"/>
                  <a:gd name="T21" fmla="*/ T20 w 52"/>
                  <a:gd name="T22" fmla="+- 0 -318 -322"/>
                  <a:gd name="T23" fmla="*/ -318 h 91"/>
                  <a:gd name="T24" fmla="+- 0 4996 4976"/>
                  <a:gd name="T25" fmla="*/ T24 w 52"/>
                  <a:gd name="T26" fmla="+- 0 -258 -322"/>
                  <a:gd name="T27" fmla="*/ -258 h 91"/>
                  <a:gd name="T28" fmla="+- 0 4993 4976"/>
                  <a:gd name="T29" fmla="*/ T28 w 52"/>
                  <a:gd name="T30" fmla="+- 0 -251 -322"/>
                  <a:gd name="T31" fmla="*/ -251 h 91"/>
                  <a:gd name="T32" fmla="+- 0 4988 4976"/>
                  <a:gd name="T33" fmla="*/ T32 w 52"/>
                  <a:gd name="T34" fmla="+- 0 -244 -322"/>
                  <a:gd name="T35" fmla="*/ -244 h 91"/>
                  <a:gd name="T36" fmla="+- 0 4982 4976"/>
                  <a:gd name="T37" fmla="*/ T36 w 52"/>
                  <a:gd name="T38" fmla="+- 0 -242 -322"/>
                  <a:gd name="T39" fmla="*/ -242 h 91"/>
                  <a:gd name="T40" fmla="+- 0 4977 4976"/>
                  <a:gd name="T41" fmla="*/ T40 w 52"/>
                  <a:gd name="T42" fmla="+- 0 -241 -322"/>
                  <a:gd name="T43" fmla="*/ -241 h 91"/>
                  <a:gd name="T44" fmla="+- 0 4977 4976"/>
                  <a:gd name="T45" fmla="*/ T44 w 52"/>
                  <a:gd name="T46" fmla="+- 0 -241 -322"/>
                  <a:gd name="T47" fmla="*/ -241 h 91"/>
                  <a:gd name="T48" fmla="+- 0 4978 4976"/>
                  <a:gd name="T49" fmla="*/ T48 w 52"/>
                  <a:gd name="T50" fmla="+- 0 -238 -322"/>
                  <a:gd name="T51" fmla="*/ -238 h 91"/>
                  <a:gd name="T52" fmla="+- 0 4979 4976"/>
                  <a:gd name="T53" fmla="*/ T52 w 52"/>
                  <a:gd name="T54" fmla="+- 0 -232 -322"/>
                  <a:gd name="T55" fmla="*/ -232 h 91"/>
                  <a:gd name="T56" fmla="+- 0 4981 4976"/>
                  <a:gd name="T57" fmla="*/ T56 w 52"/>
                  <a:gd name="T58" fmla="+- 0 -232 -322"/>
                  <a:gd name="T59" fmla="*/ -232 h 91"/>
                  <a:gd name="T60" fmla="+- 0 4982 4976"/>
                  <a:gd name="T61" fmla="*/ T60 w 52"/>
                  <a:gd name="T62" fmla="+- 0 -232 -322"/>
                  <a:gd name="T63" fmla="*/ -232 h 91"/>
                  <a:gd name="T64" fmla="+- 0 4994 4976"/>
                  <a:gd name="T65" fmla="*/ T64 w 52"/>
                  <a:gd name="T66" fmla="+- 0 -234 -322"/>
                  <a:gd name="T67" fmla="*/ -234 h 91"/>
                  <a:gd name="T68" fmla="+- 0 5003 4976"/>
                  <a:gd name="T69" fmla="*/ T68 w 52"/>
                  <a:gd name="T70" fmla="+- 0 -246 -322"/>
                  <a:gd name="T71" fmla="*/ -246 h 91"/>
                  <a:gd name="T72" fmla="+- 0 5007 4976"/>
                  <a:gd name="T73" fmla="*/ T72 w 52"/>
                  <a:gd name="T74" fmla="+- 0 -258 -322"/>
                  <a:gd name="T75" fmla="*/ -258 h 91"/>
                  <a:gd name="T76" fmla="+- 0 5012 4976"/>
                  <a:gd name="T77" fmla="*/ T76 w 52"/>
                  <a:gd name="T78" fmla="+- 0 -273 -322"/>
                  <a:gd name="T79" fmla="*/ -273 h 91"/>
                  <a:gd name="T80" fmla="+- 0 5002 4976"/>
                  <a:gd name="T81" fmla="*/ T80 w 52"/>
                  <a:gd name="T82" fmla="+- 0 -273 -322"/>
                  <a:gd name="T83" fmla="*/ -273 h 91"/>
                  <a:gd name="T84" fmla="+- 0 4987 4976"/>
                  <a:gd name="T85" fmla="*/ T84 w 52"/>
                  <a:gd name="T86" fmla="+- 0 -322 -322"/>
                  <a:gd name="T87" fmla="*/ -322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52" h="91">
                    <a:moveTo>
                      <a:pt x="11" y="0"/>
                    </a:moveTo>
                    <a:lnTo>
                      <a:pt x="10" y="0"/>
                    </a:lnTo>
                    <a:lnTo>
                      <a:pt x="9" y="0"/>
                    </a:lnTo>
                    <a:lnTo>
                      <a:pt x="1" y="2"/>
                    </a:lnTo>
                    <a:lnTo>
                      <a:pt x="0" y="3"/>
                    </a:lnTo>
                    <a:lnTo>
                      <a:pt x="1" y="4"/>
                    </a:lnTo>
                    <a:lnTo>
                      <a:pt x="20" y="64"/>
                    </a:lnTo>
                    <a:lnTo>
                      <a:pt x="17" y="71"/>
                    </a:lnTo>
                    <a:lnTo>
                      <a:pt x="12" y="78"/>
                    </a:lnTo>
                    <a:lnTo>
                      <a:pt x="6" y="80"/>
                    </a:lnTo>
                    <a:lnTo>
                      <a:pt x="1" y="81"/>
                    </a:lnTo>
                    <a:lnTo>
                      <a:pt x="2" y="84"/>
                    </a:lnTo>
                    <a:lnTo>
                      <a:pt x="3" y="90"/>
                    </a:lnTo>
                    <a:lnTo>
                      <a:pt x="5" y="90"/>
                    </a:lnTo>
                    <a:lnTo>
                      <a:pt x="6" y="90"/>
                    </a:lnTo>
                    <a:lnTo>
                      <a:pt x="18" y="88"/>
                    </a:lnTo>
                    <a:lnTo>
                      <a:pt x="27" y="76"/>
                    </a:lnTo>
                    <a:lnTo>
                      <a:pt x="31" y="64"/>
                    </a:lnTo>
                    <a:lnTo>
                      <a:pt x="36" y="49"/>
                    </a:lnTo>
                    <a:lnTo>
                      <a:pt x="26" y="49"/>
                    </a:lnTo>
                    <a:lnTo>
                      <a:pt x="11"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5" name="Freeform 9"/>
              <p:cNvSpPr>
                <a:spLocks/>
              </p:cNvSpPr>
              <p:nvPr/>
            </p:nvSpPr>
            <p:spPr bwMode="auto">
              <a:xfrm>
                <a:off x="4976" y="-322"/>
                <a:ext cx="52" cy="91"/>
              </a:xfrm>
              <a:custGeom>
                <a:avLst/>
                <a:gdLst>
                  <a:gd name="T0" fmla="+- 0 5028 4976"/>
                  <a:gd name="T1" fmla="*/ T0 w 52"/>
                  <a:gd name="T2" fmla="+- 0 -322 -322"/>
                  <a:gd name="T3" fmla="*/ -322 h 91"/>
                  <a:gd name="T4" fmla="+- 0 5018 4976"/>
                  <a:gd name="T5" fmla="*/ T4 w 52"/>
                  <a:gd name="T6" fmla="+- 0 -322 -322"/>
                  <a:gd name="T7" fmla="*/ -322 h 91"/>
                  <a:gd name="T8" fmla="+- 0 5017 4976"/>
                  <a:gd name="T9" fmla="*/ T8 w 52"/>
                  <a:gd name="T10" fmla="+- 0 -322 -322"/>
                  <a:gd name="T11" fmla="*/ -322 h 91"/>
                  <a:gd name="T12" fmla="+- 0 5017 4976"/>
                  <a:gd name="T13" fmla="*/ T12 w 52"/>
                  <a:gd name="T14" fmla="+- 0 -321 -322"/>
                  <a:gd name="T15" fmla="*/ -321 h 91"/>
                  <a:gd name="T16" fmla="+- 0 5002 4976"/>
                  <a:gd name="T17" fmla="*/ T16 w 52"/>
                  <a:gd name="T18" fmla="+- 0 -273 -322"/>
                  <a:gd name="T19" fmla="*/ -273 h 91"/>
                  <a:gd name="T20" fmla="+- 0 5012 4976"/>
                  <a:gd name="T21" fmla="*/ T20 w 52"/>
                  <a:gd name="T22" fmla="+- 0 -273 -322"/>
                  <a:gd name="T23" fmla="*/ -273 h 91"/>
                  <a:gd name="T24" fmla="+- 0 5028 4976"/>
                  <a:gd name="T25" fmla="*/ T24 w 52"/>
                  <a:gd name="T26" fmla="+- 0 -321 -322"/>
                  <a:gd name="T27" fmla="*/ -321 h 91"/>
                  <a:gd name="T28" fmla="+- 0 5028 4976"/>
                  <a:gd name="T29" fmla="*/ T28 w 52"/>
                  <a:gd name="T30" fmla="+- 0 -322 -322"/>
                  <a:gd name="T31" fmla="*/ -322 h 91"/>
                  <a:gd name="T32" fmla="+- 0 5028 4976"/>
                  <a:gd name="T33" fmla="*/ T32 w 52"/>
                  <a:gd name="T34" fmla="+- 0 -322 -322"/>
                  <a:gd name="T35" fmla="*/ -322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2" h="91">
                    <a:moveTo>
                      <a:pt x="52" y="0"/>
                    </a:moveTo>
                    <a:lnTo>
                      <a:pt x="42" y="0"/>
                    </a:lnTo>
                    <a:lnTo>
                      <a:pt x="41" y="0"/>
                    </a:lnTo>
                    <a:lnTo>
                      <a:pt x="41" y="1"/>
                    </a:lnTo>
                    <a:lnTo>
                      <a:pt x="26" y="49"/>
                    </a:lnTo>
                    <a:lnTo>
                      <a:pt x="36" y="49"/>
                    </a:lnTo>
                    <a:lnTo>
                      <a:pt x="52" y="1"/>
                    </a:lnTo>
                    <a:lnTo>
                      <a:pt x="52"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8" name="Group 10"/>
            <p:cNvGrpSpPr>
              <a:grpSpLocks/>
            </p:cNvGrpSpPr>
            <p:nvPr/>
          </p:nvGrpSpPr>
          <p:grpSpPr bwMode="auto">
            <a:xfrm>
              <a:off x="4975" y="-493"/>
              <a:ext cx="49" cy="87"/>
              <a:chOff x="4975" y="-493"/>
              <a:chExt cx="49" cy="87"/>
            </a:xfrm>
          </p:grpSpPr>
          <p:sp>
            <p:nvSpPr>
              <p:cNvPr id="32" name="Freeform 11"/>
              <p:cNvSpPr>
                <a:spLocks/>
              </p:cNvSpPr>
              <p:nvPr/>
            </p:nvSpPr>
            <p:spPr bwMode="auto">
              <a:xfrm>
                <a:off x="4975" y="-493"/>
                <a:ext cx="49" cy="87"/>
              </a:xfrm>
              <a:custGeom>
                <a:avLst/>
                <a:gdLst>
                  <a:gd name="T0" fmla="+- 0 5022 4975"/>
                  <a:gd name="T1" fmla="*/ T0 w 49"/>
                  <a:gd name="T2" fmla="+- 0 -483 -493"/>
                  <a:gd name="T3" fmla="*/ -483 h 87"/>
                  <a:gd name="T4" fmla="+- 0 5004 4975"/>
                  <a:gd name="T5" fmla="*/ T4 w 49"/>
                  <a:gd name="T6" fmla="+- 0 -483 -493"/>
                  <a:gd name="T7" fmla="*/ -483 h 87"/>
                  <a:gd name="T8" fmla="+- 0 5010 4975"/>
                  <a:gd name="T9" fmla="*/ T8 w 49"/>
                  <a:gd name="T10" fmla="+- 0 -478 -493"/>
                  <a:gd name="T11" fmla="*/ -478 h 87"/>
                  <a:gd name="T12" fmla="+- 0 5010 4975"/>
                  <a:gd name="T13" fmla="*/ T12 w 49"/>
                  <a:gd name="T14" fmla="+- 0 -460 -493"/>
                  <a:gd name="T15" fmla="*/ -460 h 87"/>
                  <a:gd name="T16" fmla="+- 0 5001 4975"/>
                  <a:gd name="T17" fmla="*/ T16 w 49"/>
                  <a:gd name="T18" fmla="+- 0 -448 -493"/>
                  <a:gd name="T19" fmla="*/ -448 h 87"/>
                  <a:gd name="T20" fmla="+- 0 4993 4975"/>
                  <a:gd name="T21" fmla="*/ T20 w 49"/>
                  <a:gd name="T22" fmla="+- 0 -437 -493"/>
                  <a:gd name="T23" fmla="*/ -437 h 87"/>
                  <a:gd name="T24" fmla="+- 0 4990 4975"/>
                  <a:gd name="T25" fmla="*/ T24 w 49"/>
                  <a:gd name="T26" fmla="+- 0 -434 -493"/>
                  <a:gd name="T27" fmla="*/ -434 h 87"/>
                  <a:gd name="T28" fmla="+- 0 4981 4975"/>
                  <a:gd name="T29" fmla="*/ T28 w 49"/>
                  <a:gd name="T30" fmla="+- 0 -423 -493"/>
                  <a:gd name="T31" fmla="*/ -423 h 87"/>
                  <a:gd name="T32" fmla="+- 0 4977 4975"/>
                  <a:gd name="T33" fmla="*/ T32 w 49"/>
                  <a:gd name="T34" fmla="+- 0 -419 -493"/>
                  <a:gd name="T35" fmla="*/ -419 h 87"/>
                  <a:gd name="T36" fmla="+- 0 4976 4975"/>
                  <a:gd name="T37" fmla="*/ T36 w 49"/>
                  <a:gd name="T38" fmla="+- 0 -418 -493"/>
                  <a:gd name="T39" fmla="*/ -418 h 87"/>
                  <a:gd name="T40" fmla="+- 0 4975 4975"/>
                  <a:gd name="T41" fmla="*/ T40 w 49"/>
                  <a:gd name="T42" fmla="+- 0 -418 -493"/>
                  <a:gd name="T43" fmla="*/ -418 h 87"/>
                  <a:gd name="T44" fmla="+- 0 4975 4975"/>
                  <a:gd name="T45" fmla="*/ T44 w 49"/>
                  <a:gd name="T46" fmla="+- 0 -407 -493"/>
                  <a:gd name="T47" fmla="*/ -407 h 87"/>
                  <a:gd name="T48" fmla="+- 0 4976 4975"/>
                  <a:gd name="T49" fmla="*/ T48 w 49"/>
                  <a:gd name="T50" fmla="+- 0 -407 -493"/>
                  <a:gd name="T51" fmla="*/ -407 h 87"/>
                  <a:gd name="T52" fmla="+- 0 5023 4975"/>
                  <a:gd name="T53" fmla="*/ T52 w 49"/>
                  <a:gd name="T54" fmla="+- 0 -407 -493"/>
                  <a:gd name="T55" fmla="*/ -407 h 87"/>
                  <a:gd name="T56" fmla="+- 0 5024 4975"/>
                  <a:gd name="T57" fmla="*/ T56 w 49"/>
                  <a:gd name="T58" fmla="+- 0 -407 -493"/>
                  <a:gd name="T59" fmla="*/ -407 h 87"/>
                  <a:gd name="T60" fmla="+- 0 5024 4975"/>
                  <a:gd name="T61" fmla="*/ T60 w 49"/>
                  <a:gd name="T62" fmla="+- 0 -416 -493"/>
                  <a:gd name="T63" fmla="*/ -416 h 87"/>
                  <a:gd name="T64" fmla="+- 0 5023 4975"/>
                  <a:gd name="T65" fmla="*/ T64 w 49"/>
                  <a:gd name="T66" fmla="+- 0 -417 -493"/>
                  <a:gd name="T67" fmla="*/ -417 h 87"/>
                  <a:gd name="T68" fmla="+- 0 5023 4975"/>
                  <a:gd name="T69" fmla="*/ T68 w 49"/>
                  <a:gd name="T70" fmla="+- 0 -417 -493"/>
                  <a:gd name="T71" fmla="*/ -417 h 87"/>
                  <a:gd name="T72" fmla="+- 0 4991 4975"/>
                  <a:gd name="T73" fmla="*/ T72 w 49"/>
                  <a:gd name="T74" fmla="+- 0 -418 -493"/>
                  <a:gd name="T75" fmla="*/ -418 h 87"/>
                  <a:gd name="T76" fmla="+- 0 5004 4975"/>
                  <a:gd name="T77" fmla="*/ T76 w 49"/>
                  <a:gd name="T78" fmla="+- 0 -433 -493"/>
                  <a:gd name="T79" fmla="*/ -433 h 87"/>
                  <a:gd name="T80" fmla="+- 0 5017 4975"/>
                  <a:gd name="T81" fmla="*/ T80 w 49"/>
                  <a:gd name="T82" fmla="+- 0 -451 -493"/>
                  <a:gd name="T83" fmla="*/ -451 h 87"/>
                  <a:gd name="T84" fmla="+- 0 5022 4975"/>
                  <a:gd name="T85" fmla="*/ T84 w 49"/>
                  <a:gd name="T86" fmla="+- 0 -470 -493"/>
                  <a:gd name="T87" fmla="*/ -470 h 87"/>
                  <a:gd name="T88" fmla="+- 0 5022 4975"/>
                  <a:gd name="T89" fmla="*/ T88 w 49"/>
                  <a:gd name="T90" fmla="+- 0 -483 -493"/>
                  <a:gd name="T91" fmla="*/ -48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9" h="87">
                    <a:moveTo>
                      <a:pt x="47" y="10"/>
                    </a:moveTo>
                    <a:lnTo>
                      <a:pt x="29" y="10"/>
                    </a:lnTo>
                    <a:lnTo>
                      <a:pt x="35" y="15"/>
                    </a:lnTo>
                    <a:lnTo>
                      <a:pt x="35" y="33"/>
                    </a:lnTo>
                    <a:lnTo>
                      <a:pt x="26" y="45"/>
                    </a:lnTo>
                    <a:lnTo>
                      <a:pt x="18" y="56"/>
                    </a:lnTo>
                    <a:lnTo>
                      <a:pt x="15" y="59"/>
                    </a:lnTo>
                    <a:lnTo>
                      <a:pt x="6" y="70"/>
                    </a:lnTo>
                    <a:lnTo>
                      <a:pt x="2" y="74"/>
                    </a:lnTo>
                    <a:lnTo>
                      <a:pt x="1" y="75"/>
                    </a:lnTo>
                    <a:lnTo>
                      <a:pt x="0" y="75"/>
                    </a:lnTo>
                    <a:lnTo>
                      <a:pt x="0" y="86"/>
                    </a:lnTo>
                    <a:lnTo>
                      <a:pt x="1" y="86"/>
                    </a:lnTo>
                    <a:lnTo>
                      <a:pt x="48" y="86"/>
                    </a:lnTo>
                    <a:lnTo>
                      <a:pt x="49" y="86"/>
                    </a:lnTo>
                    <a:lnTo>
                      <a:pt x="49" y="77"/>
                    </a:lnTo>
                    <a:lnTo>
                      <a:pt x="48" y="76"/>
                    </a:lnTo>
                    <a:lnTo>
                      <a:pt x="16" y="75"/>
                    </a:lnTo>
                    <a:lnTo>
                      <a:pt x="29" y="60"/>
                    </a:lnTo>
                    <a:lnTo>
                      <a:pt x="42" y="42"/>
                    </a:lnTo>
                    <a:lnTo>
                      <a:pt x="47" y="23"/>
                    </a:lnTo>
                    <a:lnTo>
                      <a:pt x="47" y="1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3" name="Freeform 12"/>
              <p:cNvSpPr>
                <a:spLocks/>
              </p:cNvSpPr>
              <p:nvPr/>
            </p:nvSpPr>
            <p:spPr bwMode="auto">
              <a:xfrm>
                <a:off x="4975" y="-493"/>
                <a:ext cx="49" cy="87"/>
              </a:xfrm>
              <a:custGeom>
                <a:avLst/>
                <a:gdLst>
                  <a:gd name="T0" fmla="+- 0 5012 4975"/>
                  <a:gd name="T1" fmla="*/ T0 w 49"/>
                  <a:gd name="T2" fmla="+- 0 -493 -493"/>
                  <a:gd name="T3" fmla="*/ -493 h 87"/>
                  <a:gd name="T4" fmla="+- 0 4991 4975"/>
                  <a:gd name="T5" fmla="*/ T4 w 49"/>
                  <a:gd name="T6" fmla="+- 0 -493 -493"/>
                  <a:gd name="T7" fmla="*/ -493 h 87"/>
                  <a:gd name="T8" fmla="+- 0 4985 4975"/>
                  <a:gd name="T9" fmla="*/ T8 w 49"/>
                  <a:gd name="T10" fmla="+- 0 -491 -493"/>
                  <a:gd name="T11" fmla="*/ -491 h 87"/>
                  <a:gd name="T12" fmla="+- 0 4978 4975"/>
                  <a:gd name="T13" fmla="*/ T12 w 49"/>
                  <a:gd name="T14" fmla="+- 0 -488 -493"/>
                  <a:gd name="T15" fmla="*/ -488 h 87"/>
                  <a:gd name="T16" fmla="+- 0 4977 4975"/>
                  <a:gd name="T17" fmla="*/ T16 w 49"/>
                  <a:gd name="T18" fmla="+- 0 -488 -493"/>
                  <a:gd name="T19" fmla="*/ -488 h 87"/>
                  <a:gd name="T20" fmla="+- 0 4976 4975"/>
                  <a:gd name="T21" fmla="*/ T20 w 49"/>
                  <a:gd name="T22" fmla="+- 0 -486 -493"/>
                  <a:gd name="T23" fmla="*/ -486 h 87"/>
                  <a:gd name="T24" fmla="+- 0 4977 4975"/>
                  <a:gd name="T25" fmla="*/ T24 w 49"/>
                  <a:gd name="T26" fmla="+- 0 -485 -493"/>
                  <a:gd name="T27" fmla="*/ -485 h 87"/>
                  <a:gd name="T28" fmla="+- 0 4978 4975"/>
                  <a:gd name="T29" fmla="*/ T28 w 49"/>
                  <a:gd name="T30" fmla="+- 0 -480 -493"/>
                  <a:gd name="T31" fmla="*/ -480 h 87"/>
                  <a:gd name="T32" fmla="+- 0 4979 4975"/>
                  <a:gd name="T33" fmla="*/ T32 w 49"/>
                  <a:gd name="T34" fmla="+- 0 -478 -493"/>
                  <a:gd name="T35" fmla="*/ -478 h 87"/>
                  <a:gd name="T36" fmla="+- 0 4980 4975"/>
                  <a:gd name="T37" fmla="*/ T36 w 49"/>
                  <a:gd name="T38" fmla="+- 0 -478 -493"/>
                  <a:gd name="T39" fmla="*/ -478 h 87"/>
                  <a:gd name="T40" fmla="+- 0 4982 4975"/>
                  <a:gd name="T41" fmla="*/ T40 w 49"/>
                  <a:gd name="T42" fmla="+- 0 -479 -493"/>
                  <a:gd name="T43" fmla="*/ -479 h 87"/>
                  <a:gd name="T44" fmla="+- 0 4987 4975"/>
                  <a:gd name="T45" fmla="*/ T44 w 49"/>
                  <a:gd name="T46" fmla="+- 0 -482 -493"/>
                  <a:gd name="T47" fmla="*/ -482 h 87"/>
                  <a:gd name="T48" fmla="+- 0 4992 4975"/>
                  <a:gd name="T49" fmla="*/ T48 w 49"/>
                  <a:gd name="T50" fmla="+- 0 -483 -493"/>
                  <a:gd name="T51" fmla="*/ -483 h 87"/>
                  <a:gd name="T52" fmla="+- 0 5022 4975"/>
                  <a:gd name="T53" fmla="*/ T52 w 49"/>
                  <a:gd name="T54" fmla="+- 0 -483 -493"/>
                  <a:gd name="T55" fmla="*/ -483 h 87"/>
                  <a:gd name="T56" fmla="+- 0 5022 4975"/>
                  <a:gd name="T57" fmla="*/ T56 w 49"/>
                  <a:gd name="T58" fmla="+- 0 -486 -493"/>
                  <a:gd name="T59" fmla="*/ -486 h 87"/>
                  <a:gd name="T60" fmla="+- 0 5012 4975"/>
                  <a:gd name="T61" fmla="*/ T60 w 49"/>
                  <a:gd name="T62" fmla="+- 0 -493 -493"/>
                  <a:gd name="T63" fmla="*/ -49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9" h="87">
                    <a:moveTo>
                      <a:pt x="37" y="0"/>
                    </a:moveTo>
                    <a:lnTo>
                      <a:pt x="16" y="0"/>
                    </a:lnTo>
                    <a:lnTo>
                      <a:pt x="10" y="2"/>
                    </a:lnTo>
                    <a:lnTo>
                      <a:pt x="3" y="5"/>
                    </a:lnTo>
                    <a:lnTo>
                      <a:pt x="2" y="5"/>
                    </a:lnTo>
                    <a:lnTo>
                      <a:pt x="1" y="7"/>
                    </a:lnTo>
                    <a:lnTo>
                      <a:pt x="2" y="8"/>
                    </a:lnTo>
                    <a:lnTo>
                      <a:pt x="3" y="13"/>
                    </a:lnTo>
                    <a:lnTo>
                      <a:pt x="4" y="15"/>
                    </a:lnTo>
                    <a:lnTo>
                      <a:pt x="5" y="15"/>
                    </a:lnTo>
                    <a:lnTo>
                      <a:pt x="7" y="14"/>
                    </a:lnTo>
                    <a:lnTo>
                      <a:pt x="12" y="11"/>
                    </a:lnTo>
                    <a:lnTo>
                      <a:pt x="17" y="10"/>
                    </a:lnTo>
                    <a:lnTo>
                      <a:pt x="47" y="10"/>
                    </a:lnTo>
                    <a:lnTo>
                      <a:pt x="47" y="7"/>
                    </a:lnTo>
                    <a:lnTo>
                      <a:pt x="37"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9" name="Group 13"/>
            <p:cNvGrpSpPr>
              <a:grpSpLocks/>
            </p:cNvGrpSpPr>
            <p:nvPr/>
          </p:nvGrpSpPr>
          <p:grpSpPr bwMode="auto">
            <a:xfrm>
              <a:off x="5275" y="-469"/>
              <a:ext cx="89" cy="159"/>
              <a:chOff x="5275" y="-469"/>
              <a:chExt cx="89" cy="159"/>
            </a:xfrm>
          </p:grpSpPr>
          <p:sp>
            <p:nvSpPr>
              <p:cNvPr id="29" name="Freeform 14"/>
              <p:cNvSpPr>
                <a:spLocks/>
              </p:cNvSpPr>
              <p:nvPr/>
            </p:nvSpPr>
            <p:spPr bwMode="auto">
              <a:xfrm>
                <a:off x="5275" y="-469"/>
                <a:ext cx="89" cy="159"/>
              </a:xfrm>
              <a:custGeom>
                <a:avLst/>
                <a:gdLst>
                  <a:gd name="T0" fmla="+- 0 5294 5275"/>
                  <a:gd name="T1" fmla="*/ T0 w 89"/>
                  <a:gd name="T2" fmla="+- 0 -469 -469"/>
                  <a:gd name="T3" fmla="*/ -469 h 159"/>
                  <a:gd name="T4" fmla="+- 0 5277 5275"/>
                  <a:gd name="T5" fmla="*/ T4 w 89"/>
                  <a:gd name="T6" fmla="+- 0 -469 -469"/>
                  <a:gd name="T7" fmla="*/ -469 h 159"/>
                  <a:gd name="T8" fmla="+- 0 5275 5275"/>
                  <a:gd name="T9" fmla="*/ T8 w 89"/>
                  <a:gd name="T10" fmla="+- 0 -468 -469"/>
                  <a:gd name="T11" fmla="*/ -468 h 159"/>
                  <a:gd name="T12" fmla="+- 0 5275 5275"/>
                  <a:gd name="T13" fmla="*/ T12 w 89"/>
                  <a:gd name="T14" fmla="+- 0 -321 -469"/>
                  <a:gd name="T15" fmla="*/ -321 h 159"/>
                  <a:gd name="T16" fmla="+- 0 5281 5275"/>
                  <a:gd name="T17" fmla="*/ T16 w 89"/>
                  <a:gd name="T18" fmla="+- 0 -317 -469"/>
                  <a:gd name="T19" fmla="*/ -317 h 159"/>
                  <a:gd name="T20" fmla="+- 0 5285 5275"/>
                  <a:gd name="T21" fmla="*/ T20 w 89"/>
                  <a:gd name="T22" fmla="+- 0 -315 -469"/>
                  <a:gd name="T23" fmla="*/ -315 h 159"/>
                  <a:gd name="T24" fmla="+- 0 5295 5275"/>
                  <a:gd name="T25" fmla="*/ T24 w 89"/>
                  <a:gd name="T26" fmla="+- 0 -311 -469"/>
                  <a:gd name="T27" fmla="*/ -311 h 159"/>
                  <a:gd name="T28" fmla="+- 0 5303 5275"/>
                  <a:gd name="T29" fmla="*/ T28 w 89"/>
                  <a:gd name="T30" fmla="+- 0 -309 -469"/>
                  <a:gd name="T31" fmla="*/ -309 h 159"/>
                  <a:gd name="T32" fmla="+- 0 5312 5275"/>
                  <a:gd name="T33" fmla="*/ T32 w 89"/>
                  <a:gd name="T34" fmla="+- 0 -309 -469"/>
                  <a:gd name="T35" fmla="*/ -309 h 159"/>
                  <a:gd name="T36" fmla="+- 0 5318 5275"/>
                  <a:gd name="T37" fmla="*/ T36 w 89"/>
                  <a:gd name="T38" fmla="+- 0 -310 -469"/>
                  <a:gd name="T39" fmla="*/ -310 h 159"/>
                  <a:gd name="T40" fmla="+- 0 5337 5275"/>
                  <a:gd name="T41" fmla="*/ T40 w 89"/>
                  <a:gd name="T42" fmla="+- 0 -316 -469"/>
                  <a:gd name="T43" fmla="*/ -316 h 159"/>
                  <a:gd name="T44" fmla="+- 0 5347 5275"/>
                  <a:gd name="T45" fmla="*/ T44 w 89"/>
                  <a:gd name="T46" fmla="+- 0 -326 -469"/>
                  <a:gd name="T47" fmla="*/ -326 h 159"/>
                  <a:gd name="T48" fmla="+- 0 5307 5275"/>
                  <a:gd name="T49" fmla="*/ T48 w 89"/>
                  <a:gd name="T50" fmla="+- 0 -326 -469"/>
                  <a:gd name="T51" fmla="*/ -326 h 159"/>
                  <a:gd name="T52" fmla="+- 0 5300 5275"/>
                  <a:gd name="T53" fmla="*/ T52 w 89"/>
                  <a:gd name="T54" fmla="+- 0 -327 -469"/>
                  <a:gd name="T55" fmla="*/ -327 h 159"/>
                  <a:gd name="T56" fmla="+- 0 5295 5275"/>
                  <a:gd name="T57" fmla="*/ T56 w 89"/>
                  <a:gd name="T58" fmla="+- 0 -330 -469"/>
                  <a:gd name="T59" fmla="*/ -330 h 159"/>
                  <a:gd name="T60" fmla="+- 0 5295 5275"/>
                  <a:gd name="T61" fmla="*/ T60 w 89"/>
                  <a:gd name="T62" fmla="+- 0 -366 -469"/>
                  <a:gd name="T63" fmla="*/ -366 h 159"/>
                  <a:gd name="T64" fmla="+- 0 5296 5275"/>
                  <a:gd name="T65" fmla="*/ T64 w 89"/>
                  <a:gd name="T66" fmla="+- 0 -376 -469"/>
                  <a:gd name="T67" fmla="*/ -376 h 159"/>
                  <a:gd name="T68" fmla="+- 0 5303 5275"/>
                  <a:gd name="T69" fmla="*/ T68 w 89"/>
                  <a:gd name="T70" fmla="+- 0 -397 -469"/>
                  <a:gd name="T71" fmla="*/ -397 h 159"/>
                  <a:gd name="T72" fmla="+- 0 5317 5275"/>
                  <a:gd name="T73" fmla="*/ T72 w 89"/>
                  <a:gd name="T74" fmla="+- 0 -404 -469"/>
                  <a:gd name="T75" fmla="*/ -404 h 159"/>
                  <a:gd name="T76" fmla="+- 0 5295 5275"/>
                  <a:gd name="T77" fmla="*/ T76 w 89"/>
                  <a:gd name="T78" fmla="+- 0 -404 -469"/>
                  <a:gd name="T79" fmla="*/ -404 h 159"/>
                  <a:gd name="T80" fmla="+- 0 5295 5275"/>
                  <a:gd name="T81" fmla="*/ T80 w 89"/>
                  <a:gd name="T82" fmla="+- 0 -405 -469"/>
                  <a:gd name="T83" fmla="*/ -405 h 159"/>
                  <a:gd name="T84" fmla="+- 0 5295 5275"/>
                  <a:gd name="T85" fmla="*/ T84 w 89"/>
                  <a:gd name="T86" fmla="+- 0 -468 -469"/>
                  <a:gd name="T87" fmla="*/ -468 h 159"/>
                  <a:gd name="T88" fmla="+- 0 5294 5275"/>
                  <a:gd name="T89" fmla="*/ T88 w 89"/>
                  <a:gd name="T90" fmla="+- 0 -469 -469"/>
                  <a:gd name="T91" fmla="*/ -469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89" h="159">
                    <a:moveTo>
                      <a:pt x="19" y="0"/>
                    </a:moveTo>
                    <a:lnTo>
                      <a:pt x="2" y="0"/>
                    </a:lnTo>
                    <a:lnTo>
                      <a:pt x="0" y="1"/>
                    </a:lnTo>
                    <a:lnTo>
                      <a:pt x="0" y="148"/>
                    </a:lnTo>
                    <a:lnTo>
                      <a:pt x="6" y="152"/>
                    </a:lnTo>
                    <a:lnTo>
                      <a:pt x="10" y="154"/>
                    </a:lnTo>
                    <a:lnTo>
                      <a:pt x="20" y="158"/>
                    </a:lnTo>
                    <a:lnTo>
                      <a:pt x="28" y="160"/>
                    </a:lnTo>
                    <a:lnTo>
                      <a:pt x="37" y="160"/>
                    </a:lnTo>
                    <a:lnTo>
                      <a:pt x="43" y="159"/>
                    </a:lnTo>
                    <a:lnTo>
                      <a:pt x="62" y="153"/>
                    </a:lnTo>
                    <a:lnTo>
                      <a:pt x="72" y="143"/>
                    </a:lnTo>
                    <a:lnTo>
                      <a:pt x="32" y="143"/>
                    </a:lnTo>
                    <a:lnTo>
                      <a:pt x="25" y="142"/>
                    </a:lnTo>
                    <a:lnTo>
                      <a:pt x="20" y="139"/>
                    </a:lnTo>
                    <a:lnTo>
                      <a:pt x="20" y="103"/>
                    </a:lnTo>
                    <a:lnTo>
                      <a:pt x="21" y="93"/>
                    </a:lnTo>
                    <a:lnTo>
                      <a:pt x="28" y="72"/>
                    </a:lnTo>
                    <a:lnTo>
                      <a:pt x="42" y="65"/>
                    </a:lnTo>
                    <a:lnTo>
                      <a:pt x="20" y="65"/>
                    </a:lnTo>
                    <a:lnTo>
                      <a:pt x="20" y="64"/>
                    </a:lnTo>
                    <a:lnTo>
                      <a:pt x="20" y="1"/>
                    </a:lnTo>
                    <a:lnTo>
                      <a:pt x="19"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0" name="Freeform 15"/>
              <p:cNvSpPr>
                <a:spLocks/>
              </p:cNvSpPr>
              <p:nvPr/>
            </p:nvSpPr>
            <p:spPr bwMode="auto">
              <a:xfrm>
                <a:off x="5275" y="-469"/>
                <a:ext cx="89" cy="159"/>
              </a:xfrm>
              <a:custGeom>
                <a:avLst/>
                <a:gdLst>
                  <a:gd name="T0" fmla="+- 0 5354 5275"/>
                  <a:gd name="T1" fmla="*/ T0 w 89"/>
                  <a:gd name="T2" fmla="+- 0 -406 -469"/>
                  <a:gd name="T3" fmla="*/ -406 h 159"/>
                  <a:gd name="T4" fmla="+- 0 5321 5275"/>
                  <a:gd name="T5" fmla="*/ T4 w 89"/>
                  <a:gd name="T6" fmla="+- 0 -406 -469"/>
                  <a:gd name="T7" fmla="*/ -406 h 159"/>
                  <a:gd name="T8" fmla="+- 0 5335 5275"/>
                  <a:gd name="T9" fmla="*/ T8 w 89"/>
                  <a:gd name="T10" fmla="+- 0 -400 -469"/>
                  <a:gd name="T11" fmla="*/ -400 h 159"/>
                  <a:gd name="T12" fmla="+- 0 5343 5275"/>
                  <a:gd name="T13" fmla="*/ T12 w 89"/>
                  <a:gd name="T14" fmla="+- 0 -382 -469"/>
                  <a:gd name="T15" fmla="*/ -382 h 159"/>
                  <a:gd name="T16" fmla="+- 0 5344 5275"/>
                  <a:gd name="T17" fmla="*/ T16 w 89"/>
                  <a:gd name="T18" fmla="+- 0 -352 -469"/>
                  <a:gd name="T19" fmla="*/ -352 h 159"/>
                  <a:gd name="T20" fmla="+- 0 5333 5275"/>
                  <a:gd name="T21" fmla="*/ T20 w 89"/>
                  <a:gd name="T22" fmla="+- 0 -333 -469"/>
                  <a:gd name="T23" fmla="*/ -333 h 159"/>
                  <a:gd name="T24" fmla="+- 0 5313 5275"/>
                  <a:gd name="T25" fmla="*/ T24 w 89"/>
                  <a:gd name="T26" fmla="+- 0 -326 -469"/>
                  <a:gd name="T27" fmla="*/ -326 h 159"/>
                  <a:gd name="T28" fmla="+- 0 5347 5275"/>
                  <a:gd name="T29" fmla="*/ T28 w 89"/>
                  <a:gd name="T30" fmla="+- 0 -326 -469"/>
                  <a:gd name="T31" fmla="*/ -326 h 159"/>
                  <a:gd name="T32" fmla="+- 0 5352 5275"/>
                  <a:gd name="T33" fmla="*/ T32 w 89"/>
                  <a:gd name="T34" fmla="+- 0 -330 -469"/>
                  <a:gd name="T35" fmla="*/ -330 h 159"/>
                  <a:gd name="T36" fmla="+- 0 5361 5275"/>
                  <a:gd name="T37" fmla="*/ T36 w 89"/>
                  <a:gd name="T38" fmla="+- 0 -350 -469"/>
                  <a:gd name="T39" fmla="*/ -350 h 159"/>
                  <a:gd name="T40" fmla="+- 0 5365 5275"/>
                  <a:gd name="T41" fmla="*/ T40 w 89"/>
                  <a:gd name="T42" fmla="+- 0 -377 -469"/>
                  <a:gd name="T43" fmla="*/ -377 h 159"/>
                  <a:gd name="T44" fmla="+- 0 5360 5275"/>
                  <a:gd name="T45" fmla="*/ T44 w 89"/>
                  <a:gd name="T46" fmla="+- 0 -398 -469"/>
                  <a:gd name="T47" fmla="*/ -398 h 159"/>
                  <a:gd name="T48" fmla="+- 0 5354 5275"/>
                  <a:gd name="T49" fmla="*/ T48 w 89"/>
                  <a:gd name="T50" fmla="+- 0 -406 -469"/>
                  <a:gd name="T51" fmla="*/ -406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9" h="159">
                    <a:moveTo>
                      <a:pt x="79" y="63"/>
                    </a:moveTo>
                    <a:lnTo>
                      <a:pt x="46" y="63"/>
                    </a:lnTo>
                    <a:lnTo>
                      <a:pt x="60" y="69"/>
                    </a:lnTo>
                    <a:lnTo>
                      <a:pt x="68" y="87"/>
                    </a:lnTo>
                    <a:lnTo>
                      <a:pt x="69" y="117"/>
                    </a:lnTo>
                    <a:lnTo>
                      <a:pt x="58" y="136"/>
                    </a:lnTo>
                    <a:lnTo>
                      <a:pt x="38" y="143"/>
                    </a:lnTo>
                    <a:lnTo>
                      <a:pt x="72" y="143"/>
                    </a:lnTo>
                    <a:lnTo>
                      <a:pt x="77" y="139"/>
                    </a:lnTo>
                    <a:lnTo>
                      <a:pt x="86" y="119"/>
                    </a:lnTo>
                    <a:lnTo>
                      <a:pt x="90" y="92"/>
                    </a:lnTo>
                    <a:lnTo>
                      <a:pt x="85" y="71"/>
                    </a:lnTo>
                    <a:lnTo>
                      <a:pt x="79" y="63"/>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1" name="Freeform 16"/>
              <p:cNvSpPr>
                <a:spLocks/>
              </p:cNvSpPr>
              <p:nvPr/>
            </p:nvSpPr>
            <p:spPr bwMode="auto">
              <a:xfrm>
                <a:off x="5275" y="-469"/>
                <a:ext cx="89" cy="159"/>
              </a:xfrm>
              <a:custGeom>
                <a:avLst/>
                <a:gdLst>
                  <a:gd name="T0" fmla="+- 0 5323 5275"/>
                  <a:gd name="T1" fmla="*/ T0 w 89"/>
                  <a:gd name="T2" fmla="+- 0 -423 -469"/>
                  <a:gd name="T3" fmla="*/ -423 h 159"/>
                  <a:gd name="T4" fmla="+- 0 5313 5275"/>
                  <a:gd name="T5" fmla="*/ T4 w 89"/>
                  <a:gd name="T6" fmla="+- 0 -423 -469"/>
                  <a:gd name="T7" fmla="*/ -423 h 159"/>
                  <a:gd name="T8" fmla="+- 0 5304 5275"/>
                  <a:gd name="T9" fmla="*/ T8 w 89"/>
                  <a:gd name="T10" fmla="+- 0 -418 -469"/>
                  <a:gd name="T11" fmla="*/ -418 h 159"/>
                  <a:gd name="T12" fmla="+- 0 5295 5275"/>
                  <a:gd name="T13" fmla="*/ T12 w 89"/>
                  <a:gd name="T14" fmla="+- 0 -404 -469"/>
                  <a:gd name="T15" fmla="*/ -404 h 159"/>
                  <a:gd name="T16" fmla="+- 0 5317 5275"/>
                  <a:gd name="T17" fmla="*/ T16 w 89"/>
                  <a:gd name="T18" fmla="+- 0 -404 -469"/>
                  <a:gd name="T19" fmla="*/ -404 h 159"/>
                  <a:gd name="T20" fmla="+- 0 5321 5275"/>
                  <a:gd name="T21" fmla="*/ T20 w 89"/>
                  <a:gd name="T22" fmla="+- 0 -406 -469"/>
                  <a:gd name="T23" fmla="*/ -406 h 159"/>
                  <a:gd name="T24" fmla="+- 0 5354 5275"/>
                  <a:gd name="T25" fmla="*/ T24 w 89"/>
                  <a:gd name="T26" fmla="+- 0 -406 -469"/>
                  <a:gd name="T27" fmla="*/ -406 h 159"/>
                  <a:gd name="T28" fmla="+- 0 5347 5275"/>
                  <a:gd name="T29" fmla="*/ T28 w 89"/>
                  <a:gd name="T30" fmla="+- 0 -416 -469"/>
                  <a:gd name="T31" fmla="*/ -416 h 159"/>
                  <a:gd name="T32" fmla="+- 0 5323 5275"/>
                  <a:gd name="T33" fmla="*/ T32 w 89"/>
                  <a:gd name="T34" fmla="+- 0 -423 -469"/>
                  <a:gd name="T35" fmla="*/ -423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9" h="159">
                    <a:moveTo>
                      <a:pt x="48" y="46"/>
                    </a:moveTo>
                    <a:lnTo>
                      <a:pt x="38" y="46"/>
                    </a:lnTo>
                    <a:lnTo>
                      <a:pt x="29" y="51"/>
                    </a:lnTo>
                    <a:lnTo>
                      <a:pt x="20" y="65"/>
                    </a:lnTo>
                    <a:lnTo>
                      <a:pt x="42" y="65"/>
                    </a:lnTo>
                    <a:lnTo>
                      <a:pt x="46" y="63"/>
                    </a:lnTo>
                    <a:lnTo>
                      <a:pt x="79" y="63"/>
                    </a:lnTo>
                    <a:lnTo>
                      <a:pt x="72" y="53"/>
                    </a:lnTo>
                    <a:lnTo>
                      <a:pt x="48" y="46"/>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0" name="Group 17"/>
            <p:cNvGrpSpPr>
              <a:grpSpLocks/>
            </p:cNvGrpSpPr>
            <p:nvPr/>
          </p:nvGrpSpPr>
          <p:grpSpPr bwMode="auto">
            <a:xfrm>
              <a:off x="5449" y="-423"/>
              <a:ext cx="67" cy="113"/>
              <a:chOff x="5449" y="-423"/>
              <a:chExt cx="67" cy="113"/>
            </a:xfrm>
          </p:grpSpPr>
          <p:sp>
            <p:nvSpPr>
              <p:cNvPr id="26" name="Freeform 18"/>
              <p:cNvSpPr>
                <a:spLocks/>
              </p:cNvSpPr>
              <p:nvPr/>
            </p:nvSpPr>
            <p:spPr bwMode="auto">
              <a:xfrm>
                <a:off x="5449" y="-423"/>
                <a:ext cx="67" cy="113"/>
              </a:xfrm>
              <a:custGeom>
                <a:avLst/>
                <a:gdLst>
                  <a:gd name="T0" fmla="+- 0 5452 5449"/>
                  <a:gd name="T1" fmla="*/ T0 w 67"/>
                  <a:gd name="T2" fmla="+- 0 -333 -423"/>
                  <a:gd name="T3" fmla="*/ -333 h 113"/>
                  <a:gd name="T4" fmla="+- 0 5449 5449"/>
                  <a:gd name="T5" fmla="*/ T4 w 67"/>
                  <a:gd name="T6" fmla="+- 0 -316 -423"/>
                  <a:gd name="T7" fmla="*/ -316 h 113"/>
                  <a:gd name="T8" fmla="+- 0 5453 5449"/>
                  <a:gd name="T9" fmla="*/ T8 w 67"/>
                  <a:gd name="T10" fmla="+- 0 -314 -423"/>
                  <a:gd name="T11" fmla="*/ -314 h 113"/>
                  <a:gd name="T12" fmla="+- 0 5462 5449"/>
                  <a:gd name="T13" fmla="*/ T12 w 67"/>
                  <a:gd name="T14" fmla="+- 0 -311 -423"/>
                  <a:gd name="T15" fmla="*/ -311 h 113"/>
                  <a:gd name="T16" fmla="+- 0 5471 5449"/>
                  <a:gd name="T17" fmla="*/ T16 w 67"/>
                  <a:gd name="T18" fmla="+- 0 -309 -423"/>
                  <a:gd name="T19" fmla="*/ -309 h 113"/>
                  <a:gd name="T20" fmla="+- 0 5481 5449"/>
                  <a:gd name="T21" fmla="*/ T20 w 67"/>
                  <a:gd name="T22" fmla="+- 0 -309 -423"/>
                  <a:gd name="T23" fmla="*/ -309 h 113"/>
                  <a:gd name="T24" fmla="+- 0 5487 5449"/>
                  <a:gd name="T25" fmla="*/ T24 w 67"/>
                  <a:gd name="T26" fmla="+- 0 -310 -423"/>
                  <a:gd name="T27" fmla="*/ -310 h 113"/>
                  <a:gd name="T28" fmla="+- 0 5502 5449"/>
                  <a:gd name="T29" fmla="*/ T28 w 67"/>
                  <a:gd name="T30" fmla="+- 0 -316 -423"/>
                  <a:gd name="T31" fmla="*/ -316 h 113"/>
                  <a:gd name="T32" fmla="+- 0 5508 5449"/>
                  <a:gd name="T33" fmla="*/ T32 w 67"/>
                  <a:gd name="T34" fmla="+- 0 -326 -423"/>
                  <a:gd name="T35" fmla="*/ -326 h 113"/>
                  <a:gd name="T36" fmla="+- 0 5470 5449"/>
                  <a:gd name="T37" fmla="*/ T36 w 67"/>
                  <a:gd name="T38" fmla="+- 0 -326 -423"/>
                  <a:gd name="T39" fmla="*/ -326 h 113"/>
                  <a:gd name="T40" fmla="+- 0 5465 5449"/>
                  <a:gd name="T41" fmla="*/ T40 w 67"/>
                  <a:gd name="T42" fmla="+- 0 -327 -423"/>
                  <a:gd name="T43" fmla="*/ -327 h 113"/>
                  <a:gd name="T44" fmla="+- 0 5457 5449"/>
                  <a:gd name="T45" fmla="*/ T44 w 67"/>
                  <a:gd name="T46" fmla="+- 0 -331 -423"/>
                  <a:gd name="T47" fmla="*/ -331 h 113"/>
                  <a:gd name="T48" fmla="+- 0 5452 5449"/>
                  <a:gd name="T49" fmla="*/ T48 w 67"/>
                  <a:gd name="T50" fmla="+- 0 -333 -423"/>
                  <a:gd name="T51" fmla="*/ -333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7" h="113">
                    <a:moveTo>
                      <a:pt x="3" y="90"/>
                    </a:moveTo>
                    <a:lnTo>
                      <a:pt x="0" y="107"/>
                    </a:lnTo>
                    <a:lnTo>
                      <a:pt x="4" y="109"/>
                    </a:lnTo>
                    <a:lnTo>
                      <a:pt x="13" y="112"/>
                    </a:lnTo>
                    <a:lnTo>
                      <a:pt x="22" y="114"/>
                    </a:lnTo>
                    <a:lnTo>
                      <a:pt x="32" y="114"/>
                    </a:lnTo>
                    <a:lnTo>
                      <a:pt x="38" y="113"/>
                    </a:lnTo>
                    <a:lnTo>
                      <a:pt x="53" y="107"/>
                    </a:lnTo>
                    <a:lnTo>
                      <a:pt x="59" y="97"/>
                    </a:lnTo>
                    <a:lnTo>
                      <a:pt x="21" y="97"/>
                    </a:lnTo>
                    <a:lnTo>
                      <a:pt x="16" y="96"/>
                    </a:lnTo>
                    <a:lnTo>
                      <a:pt x="8" y="92"/>
                    </a:lnTo>
                    <a:lnTo>
                      <a:pt x="3" y="9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7" name="Freeform 19"/>
              <p:cNvSpPr>
                <a:spLocks/>
              </p:cNvSpPr>
              <p:nvPr/>
            </p:nvSpPr>
            <p:spPr bwMode="auto">
              <a:xfrm>
                <a:off x="5449" y="-423"/>
                <a:ext cx="67" cy="113"/>
              </a:xfrm>
              <a:custGeom>
                <a:avLst/>
                <a:gdLst>
                  <a:gd name="T0" fmla="+- 0 5498 5449"/>
                  <a:gd name="T1" fmla="*/ T0 w 67"/>
                  <a:gd name="T2" fmla="+- 0 -423 -423"/>
                  <a:gd name="T3" fmla="*/ -423 h 113"/>
                  <a:gd name="T4" fmla="+- 0 5476 5449"/>
                  <a:gd name="T5" fmla="*/ T4 w 67"/>
                  <a:gd name="T6" fmla="+- 0 -422 -423"/>
                  <a:gd name="T7" fmla="*/ -422 h 113"/>
                  <a:gd name="T8" fmla="+- 0 5460 5449"/>
                  <a:gd name="T9" fmla="*/ T8 w 67"/>
                  <a:gd name="T10" fmla="+- 0 -411 -423"/>
                  <a:gd name="T11" fmla="*/ -411 h 113"/>
                  <a:gd name="T12" fmla="+- 0 5453 5449"/>
                  <a:gd name="T13" fmla="*/ T12 w 67"/>
                  <a:gd name="T14" fmla="+- 0 -389 -423"/>
                  <a:gd name="T15" fmla="*/ -389 h 113"/>
                  <a:gd name="T16" fmla="+- 0 5461 5449"/>
                  <a:gd name="T17" fmla="*/ T16 w 67"/>
                  <a:gd name="T18" fmla="+- 0 -371 -423"/>
                  <a:gd name="T19" fmla="*/ -371 h 113"/>
                  <a:gd name="T20" fmla="+- 0 5476 5449"/>
                  <a:gd name="T21" fmla="*/ T20 w 67"/>
                  <a:gd name="T22" fmla="+- 0 -362 -423"/>
                  <a:gd name="T23" fmla="*/ -362 h 113"/>
                  <a:gd name="T24" fmla="+- 0 5491 5449"/>
                  <a:gd name="T25" fmla="*/ T24 w 67"/>
                  <a:gd name="T26" fmla="+- 0 -354 -423"/>
                  <a:gd name="T27" fmla="*/ -354 h 113"/>
                  <a:gd name="T28" fmla="+- 0 5498 5449"/>
                  <a:gd name="T29" fmla="*/ T28 w 67"/>
                  <a:gd name="T30" fmla="+- 0 -342 -423"/>
                  <a:gd name="T31" fmla="*/ -342 h 113"/>
                  <a:gd name="T32" fmla="+- 0 5498 5449"/>
                  <a:gd name="T33" fmla="*/ T32 w 67"/>
                  <a:gd name="T34" fmla="+- 0 -331 -423"/>
                  <a:gd name="T35" fmla="*/ -331 h 113"/>
                  <a:gd name="T36" fmla="+- 0 5488 5449"/>
                  <a:gd name="T37" fmla="*/ T36 w 67"/>
                  <a:gd name="T38" fmla="+- 0 -326 -423"/>
                  <a:gd name="T39" fmla="*/ -326 h 113"/>
                  <a:gd name="T40" fmla="+- 0 5508 5449"/>
                  <a:gd name="T41" fmla="*/ T40 w 67"/>
                  <a:gd name="T42" fmla="+- 0 -326 -423"/>
                  <a:gd name="T43" fmla="*/ -326 h 113"/>
                  <a:gd name="T44" fmla="+- 0 5512 5449"/>
                  <a:gd name="T45" fmla="*/ T44 w 67"/>
                  <a:gd name="T46" fmla="+- 0 -332 -423"/>
                  <a:gd name="T47" fmla="*/ -332 h 113"/>
                  <a:gd name="T48" fmla="+- 0 5512 5449"/>
                  <a:gd name="T49" fmla="*/ T48 w 67"/>
                  <a:gd name="T50" fmla="+- 0 -362 -423"/>
                  <a:gd name="T51" fmla="*/ -362 h 113"/>
                  <a:gd name="T52" fmla="+- 0 5496 5449"/>
                  <a:gd name="T53" fmla="*/ T52 w 67"/>
                  <a:gd name="T54" fmla="+- 0 -374 -423"/>
                  <a:gd name="T55" fmla="*/ -374 h 113"/>
                  <a:gd name="T56" fmla="+- 0 5480 5449"/>
                  <a:gd name="T57" fmla="*/ T56 w 67"/>
                  <a:gd name="T58" fmla="+- 0 -381 -423"/>
                  <a:gd name="T59" fmla="*/ -381 h 113"/>
                  <a:gd name="T60" fmla="+- 0 5472 5449"/>
                  <a:gd name="T61" fmla="*/ T60 w 67"/>
                  <a:gd name="T62" fmla="+- 0 -392 -423"/>
                  <a:gd name="T63" fmla="*/ -392 h 113"/>
                  <a:gd name="T64" fmla="+- 0 5472 5449"/>
                  <a:gd name="T65" fmla="*/ T64 w 67"/>
                  <a:gd name="T66" fmla="+- 0 -409 -423"/>
                  <a:gd name="T67" fmla="*/ -409 h 113"/>
                  <a:gd name="T68" fmla="+- 0 5513 5449"/>
                  <a:gd name="T69" fmla="*/ T68 w 67"/>
                  <a:gd name="T70" fmla="+- 0 -409 -423"/>
                  <a:gd name="T71" fmla="*/ -409 h 113"/>
                  <a:gd name="T72" fmla="+- 0 5515 5449"/>
                  <a:gd name="T73" fmla="*/ T72 w 67"/>
                  <a:gd name="T74" fmla="+- 0 -416 -423"/>
                  <a:gd name="T75" fmla="*/ -416 h 113"/>
                  <a:gd name="T76" fmla="+- 0 5516 5449"/>
                  <a:gd name="T77" fmla="*/ T76 w 67"/>
                  <a:gd name="T78" fmla="+- 0 -420 -423"/>
                  <a:gd name="T79" fmla="*/ -420 h 113"/>
                  <a:gd name="T80" fmla="+- 0 5506 5449"/>
                  <a:gd name="T81" fmla="*/ T80 w 67"/>
                  <a:gd name="T82" fmla="+- 0 -422 -423"/>
                  <a:gd name="T83" fmla="*/ -422 h 113"/>
                  <a:gd name="T84" fmla="+- 0 5498 5449"/>
                  <a:gd name="T85" fmla="*/ T84 w 67"/>
                  <a:gd name="T86" fmla="+- 0 -423 -423"/>
                  <a:gd name="T87" fmla="*/ -423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7" h="113">
                    <a:moveTo>
                      <a:pt x="49" y="0"/>
                    </a:moveTo>
                    <a:lnTo>
                      <a:pt x="27" y="1"/>
                    </a:lnTo>
                    <a:lnTo>
                      <a:pt x="11" y="12"/>
                    </a:lnTo>
                    <a:lnTo>
                      <a:pt x="4" y="34"/>
                    </a:lnTo>
                    <a:lnTo>
                      <a:pt x="12" y="52"/>
                    </a:lnTo>
                    <a:lnTo>
                      <a:pt x="27" y="61"/>
                    </a:lnTo>
                    <a:lnTo>
                      <a:pt x="42" y="69"/>
                    </a:lnTo>
                    <a:lnTo>
                      <a:pt x="49" y="81"/>
                    </a:lnTo>
                    <a:lnTo>
                      <a:pt x="49" y="92"/>
                    </a:lnTo>
                    <a:lnTo>
                      <a:pt x="39" y="97"/>
                    </a:lnTo>
                    <a:lnTo>
                      <a:pt x="59" y="97"/>
                    </a:lnTo>
                    <a:lnTo>
                      <a:pt x="63" y="91"/>
                    </a:lnTo>
                    <a:lnTo>
                      <a:pt x="63" y="61"/>
                    </a:lnTo>
                    <a:lnTo>
                      <a:pt x="47" y="49"/>
                    </a:lnTo>
                    <a:lnTo>
                      <a:pt x="31" y="42"/>
                    </a:lnTo>
                    <a:lnTo>
                      <a:pt x="23" y="31"/>
                    </a:lnTo>
                    <a:lnTo>
                      <a:pt x="23" y="14"/>
                    </a:lnTo>
                    <a:lnTo>
                      <a:pt x="64" y="14"/>
                    </a:lnTo>
                    <a:lnTo>
                      <a:pt x="66" y="7"/>
                    </a:lnTo>
                    <a:lnTo>
                      <a:pt x="67" y="3"/>
                    </a:lnTo>
                    <a:lnTo>
                      <a:pt x="57" y="1"/>
                    </a:lnTo>
                    <a:lnTo>
                      <a:pt x="49"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8" name="Freeform 20"/>
              <p:cNvSpPr>
                <a:spLocks/>
              </p:cNvSpPr>
              <p:nvPr/>
            </p:nvSpPr>
            <p:spPr bwMode="auto">
              <a:xfrm>
                <a:off x="5449" y="-423"/>
                <a:ext cx="67" cy="113"/>
              </a:xfrm>
              <a:custGeom>
                <a:avLst/>
                <a:gdLst>
                  <a:gd name="T0" fmla="+- 0 5513 5449"/>
                  <a:gd name="T1" fmla="*/ T0 w 67"/>
                  <a:gd name="T2" fmla="+- 0 -409 -423"/>
                  <a:gd name="T3" fmla="*/ -409 h 113"/>
                  <a:gd name="T4" fmla="+- 0 5472 5449"/>
                  <a:gd name="T5" fmla="*/ T4 w 67"/>
                  <a:gd name="T6" fmla="+- 0 -409 -423"/>
                  <a:gd name="T7" fmla="*/ -409 h 113"/>
                  <a:gd name="T8" fmla="+- 0 5492 5449"/>
                  <a:gd name="T9" fmla="*/ T8 w 67"/>
                  <a:gd name="T10" fmla="+- 0 -408 -423"/>
                  <a:gd name="T11" fmla="*/ -408 h 113"/>
                  <a:gd name="T12" fmla="+- 0 5504 5449"/>
                  <a:gd name="T13" fmla="*/ T12 w 67"/>
                  <a:gd name="T14" fmla="+- 0 -405 -423"/>
                  <a:gd name="T15" fmla="*/ -405 h 113"/>
                  <a:gd name="T16" fmla="+- 0 5509 5449"/>
                  <a:gd name="T17" fmla="*/ T16 w 67"/>
                  <a:gd name="T18" fmla="+- 0 -403 -423"/>
                  <a:gd name="T19" fmla="*/ -403 h 113"/>
                  <a:gd name="T20" fmla="+- 0 5510 5449"/>
                  <a:gd name="T21" fmla="*/ T20 w 67"/>
                  <a:gd name="T22" fmla="+- 0 -402 -423"/>
                  <a:gd name="T23" fmla="*/ -402 h 113"/>
                  <a:gd name="T24" fmla="+- 0 5512 5449"/>
                  <a:gd name="T25" fmla="*/ T24 w 67"/>
                  <a:gd name="T26" fmla="+- 0 -403 -423"/>
                  <a:gd name="T27" fmla="*/ -403 h 113"/>
                  <a:gd name="T28" fmla="+- 0 5512 5449"/>
                  <a:gd name="T29" fmla="*/ T28 w 67"/>
                  <a:gd name="T30" fmla="+- 0 -405 -423"/>
                  <a:gd name="T31" fmla="*/ -405 h 113"/>
                  <a:gd name="T32" fmla="+- 0 5513 5449"/>
                  <a:gd name="T33" fmla="*/ T32 w 67"/>
                  <a:gd name="T34" fmla="+- 0 -409 -423"/>
                  <a:gd name="T35" fmla="*/ -409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7" h="113">
                    <a:moveTo>
                      <a:pt x="64" y="14"/>
                    </a:moveTo>
                    <a:lnTo>
                      <a:pt x="23" y="14"/>
                    </a:lnTo>
                    <a:lnTo>
                      <a:pt x="43" y="15"/>
                    </a:lnTo>
                    <a:lnTo>
                      <a:pt x="55" y="18"/>
                    </a:lnTo>
                    <a:lnTo>
                      <a:pt x="60" y="20"/>
                    </a:lnTo>
                    <a:lnTo>
                      <a:pt x="61" y="21"/>
                    </a:lnTo>
                    <a:lnTo>
                      <a:pt x="63" y="20"/>
                    </a:lnTo>
                    <a:lnTo>
                      <a:pt x="63" y="18"/>
                    </a:lnTo>
                    <a:lnTo>
                      <a:pt x="64" y="14"/>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1" name="Group 21"/>
            <p:cNvGrpSpPr>
              <a:grpSpLocks/>
            </p:cNvGrpSpPr>
            <p:nvPr/>
          </p:nvGrpSpPr>
          <p:grpSpPr bwMode="auto">
            <a:xfrm>
              <a:off x="5534" y="-322"/>
              <a:ext cx="52" cy="63"/>
              <a:chOff x="5534" y="-322"/>
              <a:chExt cx="52" cy="63"/>
            </a:xfrm>
          </p:grpSpPr>
          <p:sp>
            <p:nvSpPr>
              <p:cNvPr id="23" name="Freeform 22"/>
              <p:cNvSpPr>
                <a:spLocks/>
              </p:cNvSpPr>
              <p:nvPr/>
            </p:nvSpPr>
            <p:spPr bwMode="auto">
              <a:xfrm>
                <a:off x="5534" y="-322"/>
                <a:ext cx="52" cy="63"/>
              </a:xfrm>
              <a:custGeom>
                <a:avLst/>
                <a:gdLst>
                  <a:gd name="T0" fmla="+- 0 5547 5534"/>
                  <a:gd name="T1" fmla="*/ T0 w 52"/>
                  <a:gd name="T2" fmla="+- 0 -322 -322"/>
                  <a:gd name="T3" fmla="*/ -322 h 63"/>
                  <a:gd name="T4" fmla="+- 0 5536 5534"/>
                  <a:gd name="T5" fmla="*/ T4 w 52"/>
                  <a:gd name="T6" fmla="+- 0 -322 -322"/>
                  <a:gd name="T7" fmla="*/ -322 h 63"/>
                  <a:gd name="T8" fmla="+- 0 5536 5534"/>
                  <a:gd name="T9" fmla="*/ T8 w 52"/>
                  <a:gd name="T10" fmla="+- 0 -320 -322"/>
                  <a:gd name="T11" fmla="*/ -320 h 63"/>
                  <a:gd name="T12" fmla="+- 0 5554 5534"/>
                  <a:gd name="T13" fmla="*/ T12 w 52"/>
                  <a:gd name="T14" fmla="+- 0 -292 -322"/>
                  <a:gd name="T15" fmla="*/ -292 h 63"/>
                  <a:gd name="T16" fmla="+- 0 5534 5534"/>
                  <a:gd name="T17" fmla="*/ T16 w 52"/>
                  <a:gd name="T18" fmla="+- 0 -260 -322"/>
                  <a:gd name="T19" fmla="*/ -260 h 63"/>
                  <a:gd name="T20" fmla="+- 0 5535 5534"/>
                  <a:gd name="T21" fmla="*/ T20 w 52"/>
                  <a:gd name="T22" fmla="+- 0 -259 -322"/>
                  <a:gd name="T23" fmla="*/ -259 h 63"/>
                  <a:gd name="T24" fmla="+- 0 5545 5534"/>
                  <a:gd name="T25" fmla="*/ T24 w 52"/>
                  <a:gd name="T26" fmla="+- 0 -259 -322"/>
                  <a:gd name="T27" fmla="*/ -259 h 63"/>
                  <a:gd name="T28" fmla="+- 0 5546 5534"/>
                  <a:gd name="T29" fmla="*/ T28 w 52"/>
                  <a:gd name="T30" fmla="+- 0 -260 -322"/>
                  <a:gd name="T31" fmla="*/ -260 h 63"/>
                  <a:gd name="T32" fmla="+- 0 5547 5534"/>
                  <a:gd name="T33" fmla="*/ T32 w 52"/>
                  <a:gd name="T34" fmla="+- 0 -261 -322"/>
                  <a:gd name="T35" fmla="*/ -261 h 63"/>
                  <a:gd name="T36" fmla="+- 0 5560 5534"/>
                  <a:gd name="T37" fmla="*/ T36 w 52"/>
                  <a:gd name="T38" fmla="+- 0 -283 -322"/>
                  <a:gd name="T39" fmla="*/ -283 h 63"/>
                  <a:gd name="T40" fmla="+- 0 5571 5534"/>
                  <a:gd name="T41" fmla="*/ T40 w 52"/>
                  <a:gd name="T42" fmla="+- 0 -283 -322"/>
                  <a:gd name="T43" fmla="*/ -283 h 63"/>
                  <a:gd name="T44" fmla="+- 0 5565 5534"/>
                  <a:gd name="T45" fmla="*/ T44 w 52"/>
                  <a:gd name="T46" fmla="+- 0 -292 -322"/>
                  <a:gd name="T47" fmla="*/ -292 h 63"/>
                  <a:gd name="T48" fmla="+- 0 5571 5534"/>
                  <a:gd name="T49" fmla="*/ T48 w 52"/>
                  <a:gd name="T50" fmla="+- 0 -301 -322"/>
                  <a:gd name="T51" fmla="*/ -301 h 63"/>
                  <a:gd name="T52" fmla="+- 0 5560 5534"/>
                  <a:gd name="T53" fmla="*/ T52 w 52"/>
                  <a:gd name="T54" fmla="+- 0 -301 -322"/>
                  <a:gd name="T55" fmla="*/ -301 h 63"/>
                  <a:gd name="T56" fmla="+- 0 5548 5534"/>
                  <a:gd name="T57" fmla="*/ T56 w 52"/>
                  <a:gd name="T58" fmla="+- 0 -321 -322"/>
                  <a:gd name="T59" fmla="*/ -321 h 63"/>
                  <a:gd name="T60" fmla="+- 0 5547 5534"/>
                  <a:gd name="T61" fmla="*/ T60 w 52"/>
                  <a:gd name="T62" fmla="+- 0 -322 -322"/>
                  <a:gd name="T63" fmla="*/ -322 h 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2" h="63">
                    <a:moveTo>
                      <a:pt x="13" y="0"/>
                    </a:moveTo>
                    <a:lnTo>
                      <a:pt x="2" y="0"/>
                    </a:lnTo>
                    <a:lnTo>
                      <a:pt x="2" y="2"/>
                    </a:lnTo>
                    <a:lnTo>
                      <a:pt x="20" y="30"/>
                    </a:lnTo>
                    <a:lnTo>
                      <a:pt x="0" y="62"/>
                    </a:lnTo>
                    <a:lnTo>
                      <a:pt x="1" y="63"/>
                    </a:lnTo>
                    <a:lnTo>
                      <a:pt x="11" y="63"/>
                    </a:lnTo>
                    <a:lnTo>
                      <a:pt x="12" y="62"/>
                    </a:lnTo>
                    <a:lnTo>
                      <a:pt x="13" y="61"/>
                    </a:lnTo>
                    <a:lnTo>
                      <a:pt x="26" y="39"/>
                    </a:lnTo>
                    <a:lnTo>
                      <a:pt x="37" y="39"/>
                    </a:lnTo>
                    <a:lnTo>
                      <a:pt x="31" y="30"/>
                    </a:lnTo>
                    <a:lnTo>
                      <a:pt x="37" y="21"/>
                    </a:lnTo>
                    <a:lnTo>
                      <a:pt x="26" y="21"/>
                    </a:lnTo>
                    <a:lnTo>
                      <a:pt x="14" y="1"/>
                    </a:lnTo>
                    <a:lnTo>
                      <a:pt x="13"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4" name="Freeform 23"/>
              <p:cNvSpPr>
                <a:spLocks/>
              </p:cNvSpPr>
              <p:nvPr/>
            </p:nvSpPr>
            <p:spPr bwMode="auto">
              <a:xfrm>
                <a:off x="5534" y="-322"/>
                <a:ext cx="52" cy="63"/>
              </a:xfrm>
              <a:custGeom>
                <a:avLst/>
                <a:gdLst>
                  <a:gd name="T0" fmla="+- 0 5571 5534"/>
                  <a:gd name="T1" fmla="*/ T0 w 52"/>
                  <a:gd name="T2" fmla="+- 0 -283 -322"/>
                  <a:gd name="T3" fmla="*/ -283 h 63"/>
                  <a:gd name="T4" fmla="+- 0 5560 5534"/>
                  <a:gd name="T5" fmla="*/ T4 w 52"/>
                  <a:gd name="T6" fmla="+- 0 -283 -322"/>
                  <a:gd name="T7" fmla="*/ -283 h 63"/>
                  <a:gd name="T8" fmla="+- 0 5574 5534"/>
                  <a:gd name="T9" fmla="*/ T8 w 52"/>
                  <a:gd name="T10" fmla="+- 0 -260 -322"/>
                  <a:gd name="T11" fmla="*/ -260 h 63"/>
                  <a:gd name="T12" fmla="+- 0 5575 5534"/>
                  <a:gd name="T13" fmla="*/ T12 w 52"/>
                  <a:gd name="T14" fmla="+- 0 -259 -322"/>
                  <a:gd name="T15" fmla="*/ -259 h 63"/>
                  <a:gd name="T16" fmla="+- 0 5585 5534"/>
                  <a:gd name="T17" fmla="*/ T16 w 52"/>
                  <a:gd name="T18" fmla="+- 0 -259 -322"/>
                  <a:gd name="T19" fmla="*/ -259 h 63"/>
                  <a:gd name="T20" fmla="+- 0 5586 5534"/>
                  <a:gd name="T21" fmla="*/ T20 w 52"/>
                  <a:gd name="T22" fmla="+- 0 -260 -322"/>
                  <a:gd name="T23" fmla="*/ -260 h 63"/>
                  <a:gd name="T24" fmla="+- 0 5586 5534"/>
                  <a:gd name="T25" fmla="*/ T24 w 52"/>
                  <a:gd name="T26" fmla="+- 0 -261 -322"/>
                  <a:gd name="T27" fmla="*/ -261 h 63"/>
                  <a:gd name="T28" fmla="+- 0 5571 5534"/>
                  <a:gd name="T29" fmla="*/ T28 w 52"/>
                  <a:gd name="T30" fmla="+- 0 -283 -322"/>
                  <a:gd name="T31" fmla="*/ -283 h 6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2" h="63">
                    <a:moveTo>
                      <a:pt x="37" y="39"/>
                    </a:moveTo>
                    <a:lnTo>
                      <a:pt x="26" y="39"/>
                    </a:lnTo>
                    <a:lnTo>
                      <a:pt x="40" y="62"/>
                    </a:lnTo>
                    <a:lnTo>
                      <a:pt x="41" y="63"/>
                    </a:lnTo>
                    <a:lnTo>
                      <a:pt x="51" y="63"/>
                    </a:lnTo>
                    <a:lnTo>
                      <a:pt x="52" y="62"/>
                    </a:lnTo>
                    <a:lnTo>
                      <a:pt x="52" y="61"/>
                    </a:lnTo>
                    <a:lnTo>
                      <a:pt x="37" y="39"/>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5" name="Freeform 24"/>
              <p:cNvSpPr>
                <a:spLocks/>
              </p:cNvSpPr>
              <p:nvPr/>
            </p:nvSpPr>
            <p:spPr bwMode="auto">
              <a:xfrm>
                <a:off x="5534" y="-322"/>
                <a:ext cx="52" cy="63"/>
              </a:xfrm>
              <a:custGeom>
                <a:avLst/>
                <a:gdLst>
                  <a:gd name="T0" fmla="+- 0 5584 5534"/>
                  <a:gd name="T1" fmla="*/ T0 w 52"/>
                  <a:gd name="T2" fmla="+- 0 -322 -322"/>
                  <a:gd name="T3" fmla="*/ -322 h 63"/>
                  <a:gd name="T4" fmla="+- 0 5573 5534"/>
                  <a:gd name="T5" fmla="*/ T4 w 52"/>
                  <a:gd name="T6" fmla="+- 0 -322 -322"/>
                  <a:gd name="T7" fmla="*/ -322 h 63"/>
                  <a:gd name="T8" fmla="+- 0 5572 5534"/>
                  <a:gd name="T9" fmla="*/ T8 w 52"/>
                  <a:gd name="T10" fmla="+- 0 -321 -322"/>
                  <a:gd name="T11" fmla="*/ -321 h 63"/>
                  <a:gd name="T12" fmla="+- 0 5572 5534"/>
                  <a:gd name="T13" fmla="*/ T12 w 52"/>
                  <a:gd name="T14" fmla="+- 0 -320 -322"/>
                  <a:gd name="T15" fmla="*/ -320 h 63"/>
                  <a:gd name="T16" fmla="+- 0 5560 5534"/>
                  <a:gd name="T17" fmla="*/ T16 w 52"/>
                  <a:gd name="T18" fmla="+- 0 -301 -322"/>
                  <a:gd name="T19" fmla="*/ -301 h 63"/>
                  <a:gd name="T20" fmla="+- 0 5571 5534"/>
                  <a:gd name="T21" fmla="*/ T20 w 52"/>
                  <a:gd name="T22" fmla="+- 0 -301 -322"/>
                  <a:gd name="T23" fmla="*/ -301 h 63"/>
                  <a:gd name="T24" fmla="+- 0 5584 5534"/>
                  <a:gd name="T25" fmla="*/ T24 w 52"/>
                  <a:gd name="T26" fmla="+- 0 -321 -322"/>
                  <a:gd name="T27" fmla="*/ -321 h 63"/>
                  <a:gd name="T28" fmla="+- 0 5584 5534"/>
                  <a:gd name="T29" fmla="*/ T28 w 52"/>
                  <a:gd name="T30" fmla="+- 0 -322 -322"/>
                  <a:gd name="T31" fmla="*/ -322 h 6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2" h="63">
                    <a:moveTo>
                      <a:pt x="50" y="0"/>
                    </a:moveTo>
                    <a:lnTo>
                      <a:pt x="39" y="0"/>
                    </a:lnTo>
                    <a:lnTo>
                      <a:pt x="38" y="1"/>
                    </a:lnTo>
                    <a:lnTo>
                      <a:pt x="38" y="2"/>
                    </a:lnTo>
                    <a:lnTo>
                      <a:pt x="26" y="21"/>
                    </a:lnTo>
                    <a:lnTo>
                      <a:pt x="37" y="21"/>
                    </a:lnTo>
                    <a:lnTo>
                      <a:pt x="50" y="1"/>
                    </a:lnTo>
                    <a:lnTo>
                      <a:pt x="50"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2" name="Group 25"/>
            <p:cNvGrpSpPr>
              <a:grpSpLocks/>
            </p:cNvGrpSpPr>
            <p:nvPr/>
          </p:nvGrpSpPr>
          <p:grpSpPr bwMode="auto">
            <a:xfrm>
              <a:off x="5381" y="-493"/>
              <a:ext cx="49" cy="87"/>
              <a:chOff x="5381" y="-493"/>
              <a:chExt cx="49" cy="87"/>
            </a:xfrm>
          </p:grpSpPr>
          <p:sp>
            <p:nvSpPr>
              <p:cNvPr id="21" name="Freeform 26"/>
              <p:cNvSpPr>
                <a:spLocks/>
              </p:cNvSpPr>
              <p:nvPr/>
            </p:nvSpPr>
            <p:spPr bwMode="auto">
              <a:xfrm>
                <a:off x="5381" y="-493"/>
                <a:ext cx="49" cy="87"/>
              </a:xfrm>
              <a:custGeom>
                <a:avLst/>
                <a:gdLst>
                  <a:gd name="T0" fmla="+- 0 5428 5381"/>
                  <a:gd name="T1" fmla="*/ T0 w 49"/>
                  <a:gd name="T2" fmla="+- 0 -483 -493"/>
                  <a:gd name="T3" fmla="*/ -483 h 87"/>
                  <a:gd name="T4" fmla="+- 0 5410 5381"/>
                  <a:gd name="T5" fmla="*/ T4 w 49"/>
                  <a:gd name="T6" fmla="+- 0 -483 -493"/>
                  <a:gd name="T7" fmla="*/ -483 h 87"/>
                  <a:gd name="T8" fmla="+- 0 5416 5381"/>
                  <a:gd name="T9" fmla="*/ T8 w 49"/>
                  <a:gd name="T10" fmla="+- 0 -478 -493"/>
                  <a:gd name="T11" fmla="*/ -478 h 87"/>
                  <a:gd name="T12" fmla="+- 0 5416 5381"/>
                  <a:gd name="T13" fmla="*/ T12 w 49"/>
                  <a:gd name="T14" fmla="+- 0 -460 -493"/>
                  <a:gd name="T15" fmla="*/ -460 h 87"/>
                  <a:gd name="T16" fmla="+- 0 5407 5381"/>
                  <a:gd name="T17" fmla="*/ T16 w 49"/>
                  <a:gd name="T18" fmla="+- 0 -448 -493"/>
                  <a:gd name="T19" fmla="*/ -448 h 87"/>
                  <a:gd name="T20" fmla="+- 0 5398 5381"/>
                  <a:gd name="T21" fmla="*/ T20 w 49"/>
                  <a:gd name="T22" fmla="+- 0 -437 -493"/>
                  <a:gd name="T23" fmla="*/ -437 h 87"/>
                  <a:gd name="T24" fmla="+- 0 5395 5381"/>
                  <a:gd name="T25" fmla="*/ T24 w 49"/>
                  <a:gd name="T26" fmla="+- 0 -434 -493"/>
                  <a:gd name="T27" fmla="*/ -434 h 87"/>
                  <a:gd name="T28" fmla="+- 0 5386 5381"/>
                  <a:gd name="T29" fmla="*/ T28 w 49"/>
                  <a:gd name="T30" fmla="+- 0 -423 -493"/>
                  <a:gd name="T31" fmla="*/ -423 h 87"/>
                  <a:gd name="T32" fmla="+- 0 5382 5381"/>
                  <a:gd name="T33" fmla="*/ T32 w 49"/>
                  <a:gd name="T34" fmla="+- 0 -419 -493"/>
                  <a:gd name="T35" fmla="*/ -419 h 87"/>
                  <a:gd name="T36" fmla="+- 0 5381 5381"/>
                  <a:gd name="T37" fmla="*/ T36 w 49"/>
                  <a:gd name="T38" fmla="+- 0 -418 -493"/>
                  <a:gd name="T39" fmla="*/ -418 h 87"/>
                  <a:gd name="T40" fmla="+- 0 5381 5381"/>
                  <a:gd name="T41" fmla="*/ T40 w 49"/>
                  <a:gd name="T42" fmla="+- 0 -418 -493"/>
                  <a:gd name="T43" fmla="*/ -418 h 87"/>
                  <a:gd name="T44" fmla="+- 0 5381 5381"/>
                  <a:gd name="T45" fmla="*/ T44 w 49"/>
                  <a:gd name="T46" fmla="+- 0 -407 -493"/>
                  <a:gd name="T47" fmla="*/ -407 h 87"/>
                  <a:gd name="T48" fmla="+- 0 5382 5381"/>
                  <a:gd name="T49" fmla="*/ T48 w 49"/>
                  <a:gd name="T50" fmla="+- 0 -407 -493"/>
                  <a:gd name="T51" fmla="*/ -407 h 87"/>
                  <a:gd name="T52" fmla="+- 0 5429 5381"/>
                  <a:gd name="T53" fmla="*/ T52 w 49"/>
                  <a:gd name="T54" fmla="+- 0 -407 -493"/>
                  <a:gd name="T55" fmla="*/ -407 h 87"/>
                  <a:gd name="T56" fmla="+- 0 5430 5381"/>
                  <a:gd name="T57" fmla="*/ T56 w 49"/>
                  <a:gd name="T58" fmla="+- 0 -407 -493"/>
                  <a:gd name="T59" fmla="*/ -407 h 87"/>
                  <a:gd name="T60" fmla="+- 0 5430 5381"/>
                  <a:gd name="T61" fmla="*/ T60 w 49"/>
                  <a:gd name="T62" fmla="+- 0 -416 -493"/>
                  <a:gd name="T63" fmla="*/ -416 h 87"/>
                  <a:gd name="T64" fmla="+- 0 5429 5381"/>
                  <a:gd name="T65" fmla="*/ T64 w 49"/>
                  <a:gd name="T66" fmla="+- 0 -417 -493"/>
                  <a:gd name="T67" fmla="*/ -417 h 87"/>
                  <a:gd name="T68" fmla="+- 0 5428 5381"/>
                  <a:gd name="T69" fmla="*/ T68 w 49"/>
                  <a:gd name="T70" fmla="+- 0 -417 -493"/>
                  <a:gd name="T71" fmla="*/ -417 h 87"/>
                  <a:gd name="T72" fmla="+- 0 5396 5381"/>
                  <a:gd name="T73" fmla="*/ T72 w 49"/>
                  <a:gd name="T74" fmla="+- 0 -418 -493"/>
                  <a:gd name="T75" fmla="*/ -418 h 87"/>
                  <a:gd name="T76" fmla="+- 0 5410 5381"/>
                  <a:gd name="T77" fmla="*/ T76 w 49"/>
                  <a:gd name="T78" fmla="+- 0 -433 -493"/>
                  <a:gd name="T79" fmla="*/ -433 h 87"/>
                  <a:gd name="T80" fmla="+- 0 5422 5381"/>
                  <a:gd name="T81" fmla="*/ T80 w 49"/>
                  <a:gd name="T82" fmla="+- 0 -451 -493"/>
                  <a:gd name="T83" fmla="*/ -451 h 87"/>
                  <a:gd name="T84" fmla="+- 0 5428 5381"/>
                  <a:gd name="T85" fmla="*/ T84 w 49"/>
                  <a:gd name="T86" fmla="+- 0 -470 -493"/>
                  <a:gd name="T87" fmla="*/ -470 h 87"/>
                  <a:gd name="T88" fmla="+- 0 5428 5381"/>
                  <a:gd name="T89" fmla="*/ T88 w 49"/>
                  <a:gd name="T90" fmla="+- 0 -483 -493"/>
                  <a:gd name="T91" fmla="*/ -48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9" h="87">
                    <a:moveTo>
                      <a:pt x="47" y="10"/>
                    </a:moveTo>
                    <a:lnTo>
                      <a:pt x="29" y="10"/>
                    </a:lnTo>
                    <a:lnTo>
                      <a:pt x="35" y="15"/>
                    </a:lnTo>
                    <a:lnTo>
                      <a:pt x="35" y="33"/>
                    </a:lnTo>
                    <a:lnTo>
                      <a:pt x="26" y="45"/>
                    </a:lnTo>
                    <a:lnTo>
                      <a:pt x="17" y="56"/>
                    </a:lnTo>
                    <a:lnTo>
                      <a:pt x="14" y="59"/>
                    </a:lnTo>
                    <a:lnTo>
                      <a:pt x="5" y="70"/>
                    </a:lnTo>
                    <a:lnTo>
                      <a:pt x="1" y="74"/>
                    </a:lnTo>
                    <a:lnTo>
                      <a:pt x="0" y="75"/>
                    </a:lnTo>
                    <a:lnTo>
                      <a:pt x="0" y="86"/>
                    </a:lnTo>
                    <a:lnTo>
                      <a:pt x="1" y="86"/>
                    </a:lnTo>
                    <a:lnTo>
                      <a:pt x="48" y="86"/>
                    </a:lnTo>
                    <a:lnTo>
                      <a:pt x="49" y="86"/>
                    </a:lnTo>
                    <a:lnTo>
                      <a:pt x="49" y="77"/>
                    </a:lnTo>
                    <a:lnTo>
                      <a:pt x="48" y="76"/>
                    </a:lnTo>
                    <a:lnTo>
                      <a:pt x="47" y="76"/>
                    </a:lnTo>
                    <a:lnTo>
                      <a:pt x="15" y="75"/>
                    </a:lnTo>
                    <a:lnTo>
                      <a:pt x="29" y="60"/>
                    </a:lnTo>
                    <a:lnTo>
                      <a:pt x="41" y="42"/>
                    </a:lnTo>
                    <a:lnTo>
                      <a:pt x="47" y="23"/>
                    </a:lnTo>
                    <a:lnTo>
                      <a:pt x="47" y="1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2" name="Freeform 27"/>
              <p:cNvSpPr>
                <a:spLocks/>
              </p:cNvSpPr>
              <p:nvPr/>
            </p:nvSpPr>
            <p:spPr bwMode="auto">
              <a:xfrm>
                <a:off x="5381" y="-493"/>
                <a:ext cx="49" cy="87"/>
              </a:xfrm>
              <a:custGeom>
                <a:avLst/>
                <a:gdLst>
                  <a:gd name="T0" fmla="+- 0 5418 5381"/>
                  <a:gd name="T1" fmla="*/ T0 w 49"/>
                  <a:gd name="T2" fmla="+- 0 -493 -493"/>
                  <a:gd name="T3" fmla="*/ -493 h 87"/>
                  <a:gd name="T4" fmla="+- 0 5396 5381"/>
                  <a:gd name="T5" fmla="*/ T4 w 49"/>
                  <a:gd name="T6" fmla="+- 0 -493 -493"/>
                  <a:gd name="T7" fmla="*/ -493 h 87"/>
                  <a:gd name="T8" fmla="+- 0 5391 5381"/>
                  <a:gd name="T9" fmla="*/ T8 w 49"/>
                  <a:gd name="T10" fmla="+- 0 -491 -493"/>
                  <a:gd name="T11" fmla="*/ -491 h 87"/>
                  <a:gd name="T12" fmla="+- 0 5384 5381"/>
                  <a:gd name="T13" fmla="*/ T12 w 49"/>
                  <a:gd name="T14" fmla="+- 0 -488 -493"/>
                  <a:gd name="T15" fmla="*/ -488 h 87"/>
                  <a:gd name="T16" fmla="+- 0 5382 5381"/>
                  <a:gd name="T17" fmla="*/ T16 w 49"/>
                  <a:gd name="T18" fmla="+- 0 -488 -493"/>
                  <a:gd name="T19" fmla="*/ -488 h 87"/>
                  <a:gd name="T20" fmla="+- 0 5382 5381"/>
                  <a:gd name="T21" fmla="*/ T20 w 49"/>
                  <a:gd name="T22" fmla="+- 0 -486 -493"/>
                  <a:gd name="T23" fmla="*/ -486 h 87"/>
                  <a:gd name="T24" fmla="+- 0 5382 5381"/>
                  <a:gd name="T25" fmla="*/ T24 w 49"/>
                  <a:gd name="T26" fmla="+- 0 -485 -493"/>
                  <a:gd name="T27" fmla="*/ -485 h 87"/>
                  <a:gd name="T28" fmla="+- 0 5384 5381"/>
                  <a:gd name="T29" fmla="*/ T28 w 49"/>
                  <a:gd name="T30" fmla="+- 0 -480 -493"/>
                  <a:gd name="T31" fmla="*/ -480 h 87"/>
                  <a:gd name="T32" fmla="+- 0 5384 5381"/>
                  <a:gd name="T33" fmla="*/ T32 w 49"/>
                  <a:gd name="T34" fmla="+- 0 -478 -493"/>
                  <a:gd name="T35" fmla="*/ -478 h 87"/>
                  <a:gd name="T36" fmla="+- 0 5386 5381"/>
                  <a:gd name="T37" fmla="*/ T36 w 49"/>
                  <a:gd name="T38" fmla="+- 0 -478 -493"/>
                  <a:gd name="T39" fmla="*/ -478 h 87"/>
                  <a:gd name="T40" fmla="+- 0 5387 5381"/>
                  <a:gd name="T41" fmla="*/ T40 w 49"/>
                  <a:gd name="T42" fmla="+- 0 -479 -493"/>
                  <a:gd name="T43" fmla="*/ -479 h 87"/>
                  <a:gd name="T44" fmla="+- 0 5393 5381"/>
                  <a:gd name="T45" fmla="*/ T44 w 49"/>
                  <a:gd name="T46" fmla="+- 0 -482 -493"/>
                  <a:gd name="T47" fmla="*/ -482 h 87"/>
                  <a:gd name="T48" fmla="+- 0 5397 5381"/>
                  <a:gd name="T49" fmla="*/ T48 w 49"/>
                  <a:gd name="T50" fmla="+- 0 -483 -493"/>
                  <a:gd name="T51" fmla="*/ -483 h 87"/>
                  <a:gd name="T52" fmla="+- 0 5428 5381"/>
                  <a:gd name="T53" fmla="*/ T52 w 49"/>
                  <a:gd name="T54" fmla="+- 0 -483 -493"/>
                  <a:gd name="T55" fmla="*/ -483 h 87"/>
                  <a:gd name="T56" fmla="+- 0 5428 5381"/>
                  <a:gd name="T57" fmla="*/ T56 w 49"/>
                  <a:gd name="T58" fmla="+- 0 -486 -493"/>
                  <a:gd name="T59" fmla="*/ -486 h 87"/>
                  <a:gd name="T60" fmla="+- 0 5418 5381"/>
                  <a:gd name="T61" fmla="*/ T60 w 49"/>
                  <a:gd name="T62" fmla="+- 0 -493 -493"/>
                  <a:gd name="T63" fmla="*/ -49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9" h="87">
                    <a:moveTo>
                      <a:pt x="37" y="0"/>
                    </a:moveTo>
                    <a:lnTo>
                      <a:pt x="15" y="0"/>
                    </a:lnTo>
                    <a:lnTo>
                      <a:pt x="10" y="2"/>
                    </a:lnTo>
                    <a:lnTo>
                      <a:pt x="3" y="5"/>
                    </a:lnTo>
                    <a:lnTo>
                      <a:pt x="1" y="5"/>
                    </a:lnTo>
                    <a:lnTo>
                      <a:pt x="1" y="7"/>
                    </a:lnTo>
                    <a:lnTo>
                      <a:pt x="1" y="8"/>
                    </a:lnTo>
                    <a:lnTo>
                      <a:pt x="3" y="13"/>
                    </a:lnTo>
                    <a:lnTo>
                      <a:pt x="3" y="15"/>
                    </a:lnTo>
                    <a:lnTo>
                      <a:pt x="5" y="15"/>
                    </a:lnTo>
                    <a:lnTo>
                      <a:pt x="6" y="14"/>
                    </a:lnTo>
                    <a:lnTo>
                      <a:pt x="12" y="11"/>
                    </a:lnTo>
                    <a:lnTo>
                      <a:pt x="16" y="10"/>
                    </a:lnTo>
                    <a:lnTo>
                      <a:pt x="47" y="10"/>
                    </a:lnTo>
                    <a:lnTo>
                      <a:pt x="47" y="7"/>
                    </a:lnTo>
                    <a:lnTo>
                      <a:pt x="37"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3" name="Group 28"/>
            <p:cNvGrpSpPr>
              <a:grpSpLocks/>
            </p:cNvGrpSpPr>
            <p:nvPr/>
          </p:nvGrpSpPr>
          <p:grpSpPr bwMode="auto">
            <a:xfrm>
              <a:off x="5534" y="-493"/>
              <a:ext cx="49" cy="87"/>
              <a:chOff x="5534" y="-493"/>
              <a:chExt cx="49" cy="87"/>
            </a:xfrm>
          </p:grpSpPr>
          <p:sp>
            <p:nvSpPr>
              <p:cNvPr id="19" name="Freeform 29"/>
              <p:cNvSpPr>
                <a:spLocks/>
              </p:cNvSpPr>
              <p:nvPr/>
            </p:nvSpPr>
            <p:spPr bwMode="auto">
              <a:xfrm>
                <a:off x="5534" y="-493"/>
                <a:ext cx="49" cy="87"/>
              </a:xfrm>
              <a:custGeom>
                <a:avLst/>
                <a:gdLst>
                  <a:gd name="T0" fmla="+- 0 5581 5534"/>
                  <a:gd name="T1" fmla="*/ T0 w 49"/>
                  <a:gd name="T2" fmla="+- 0 -483 -493"/>
                  <a:gd name="T3" fmla="*/ -483 h 87"/>
                  <a:gd name="T4" fmla="+- 0 5563 5534"/>
                  <a:gd name="T5" fmla="*/ T4 w 49"/>
                  <a:gd name="T6" fmla="+- 0 -483 -493"/>
                  <a:gd name="T7" fmla="*/ -483 h 87"/>
                  <a:gd name="T8" fmla="+- 0 5569 5534"/>
                  <a:gd name="T9" fmla="*/ T8 w 49"/>
                  <a:gd name="T10" fmla="+- 0 -478 -493"/>
                  <a:gd name="T11" fmla="*/ -478 h 87"/>
                  <a:gd name="T12" fmla="+- 0 5569 5534"/>
                  <a:gd name="T13" fmla="*/ T12 w 49"/>
                  <a:gd name="T14" fmla="+- 0 -460 -493"/>
                  <a:gd name="T15" fmla="*/ -460 h 87"/>
                  <a:gd name="T16" fmla="+- 0 5560 5534"/>
                  <a:gd name="T17" fmla="*/ T16 w 49"/>
                  <a:gd name="T18" fmla="+- 0 -448 -493"/>
                  <a:gd name="T19" fmla="*/ -448 h 87"/>
                  <a:gd name="T20" fmla="+- 0 5551 5534"/>
                  <a:gd name="T21" fmla="*/ T20 w 49"/>
                  <a:gd name="T22" fmla="+- 0 -437 -493"/>
                  <a:gd name="T23" fmla="*/ -437 h 87"/>
                  <a:gd name="T24" fmla="+- 0 5548 5534"/>
                  <a:gd name="T25" fmla="*/ T24 w 49"/>
                  <a:gd name="T26" fmla="+- 0 -434 -493"/>
                  <a:gd name="T27" fmla="*/ -434 h 87"/>
                  <a:gd name="T28" fmla="+- 0 5540 5534"/>
                  <a:gd name="T29" fmla="*/ T28 w 49"/>
                  <a:gd name="T30" fmla="+- 0 -423 -493"/>
                  <a:gd name="T31" fmla="*/ -423 h 87"/>
                  <a:gd name="T32" fmla="+- 0 5536 5534"/>
                  <a:gd name="T33" fmla="*/ T32 w 49"/>
                  <a:gd name="T34" fmla="+- 0 -419 -493"/>
                  <a:gd name="T35" fmla="*/ -419 h 87"/>
                  <a:gd name="T36" fmla="+- 0 5535 5534"/>
                  <a:gd name="T37" fmla="*/ T36 w 49"/>
                  <a:gd name="T38" fmla="+- 0 -418 -493"/>
                  <a:gd name="T39" fmla="*/ -418 h 87"/>
                  <a:gd name="T40" fmla="+- 0 5534 5534"/>
                  <a:gd name="T41" fmla="*/ T40 w 49"/>
                  <a:gd name="T42" fmla="+- 0 -418 -493"/>
                  <a:gd name="T43" fmla="*/ -418 h 87"/>
                  <a:gd name="T44" fmla="+- 0 5534 5534"/>
                  <a:gd name="T45" fmla="*/ T44 w 49"/>
                  <a:gd name="T46" fmla="+- 0 -407 -493"/>
                  <a:gd name="T47" fmla="*/ -407 h 87"/>
                  <a:gd name="T48" fmla="+- 0 5535 5534"/>
                  <a:gd name="T49" fmla="*/ T48 w 49"/>
                  <a:gd name="T50" fmla="+- 0 -407 -493"/>
                  <a:gd name="T51" fmla="*/ -407 h 87"/>
                  <a:gd name="T52" fmla="+- 0 5582 5534"/>
                  <a:gd name="T53" fmla="*/ T52 w 49"/>
                  <a:gd name="T54" fmla="+- 0 -407 -493"/>
                  <a:gd name="T55" fmla="*/ -407 h 87"/>
                  <a:gd name="T56" fmla="+- 0 5583 5534"/>
                  <a:gd name="T57" fmla="*/ T56 w 49"/>
                  <a:gd name="T58" fmla="+- 0 -407 -493"/>
                  <a:gd name="T59" fmla="*/ -407 h 87"/>
                  <a:gd name="T60" fmla="+- 0 5583 5534"/>
                  <a:gd name="T61" fmla="*/ T60 w 49"/>
                  <a:gd name="T62" fmla="+- 0 -416 -493"/>
                  <a:gd name="T63" fmla="*/ -416 h 87"/>
                  <a:gd name="T64" fmla="+- 0 5582 5534"/>
                  <a:gd name="T65" fmla="*/ T64 w 49"/>
                  <a:gd name="T66" fmla="+- 0 -417 -493"/>
                  <a:gd name="T67" fmla="*/ -417 h 87"/>
                  <a:gd name="T68" fmla="+- 0 5581 5534"/>
                  <a:gd name="T69" fmla="*/ T68 w 49"/>
                  <a:gd name="T70" fmla="+- 0 -417 -493"/>
                  <a:gd name="T71" fmla="*/ -417 h 87"/>
                  <a:gd name="T72" fmla="+- 0 5550 5534"/>
                  <a:gd name="T73" fmla="*/ T72 w 49"/>
                  <a:gd name="T74" fmla="+- 0 -418 -493"/>
                  <a:gd name="T75" fmla="*/ -418 h 87"/>
                  <a:gd name="T76" fmla="+- 0 5563 5534"/>
                  <a:gd name="T77" fmla="*/ T76 w 49"/>
                  <a:gd name="T78" fmla="+- 0 -433 -493"/>
                  <a:gd name="T79" fmla="*/ -433 h 87"/>
                  <a:gd name="T80" fmla="+- 0 5575 5534"/>
                  <a:gd name="T81" fmla="*/ T80 w 49"/>
                  <a:gd name="T82" fmla="+- 0 -451 -493"/>
                  <a:gd name="T83" fmla="*/ -451 h 87"/>
                  <a:gd name="T84" fmla="+- 0 5581 5534"/>
                  <a:gd name="T85" fmla="*/ T84 w 49"/>
                  <a:gd name="T86" fmla="+- 0 -470 -493"/>
                  <a:gd name="T87" fmla="*/ -470 h 87"/>
                  <a:gd name="T88" fmla="+- 0 5581 5534"/>
                  <a:gd name="T89" fmla="*/ T88 w 49"/>
                  <a:gd name="T90" fmla="+- 0 -483 -493"/>
                  <a:gd name="T91" fmla="*/ -48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9" h="87">
                    <a:moveTo>
                      <a:pt x="47" y="10"/>
                    </a:moveTo>
                    <a:lnTo>
                      <a:pt x="29" y="10"/>
                    </a:lnTo>
                    <a:lnTo>
                      <a:pt x="35" y="15"/>
                    </a:lnTo>
                    <a:lnTo>
                      <a:pt x="35" y="33"/>
                    </a:lnTo>
                    <a:lnTo>
                      <a:pt x="26" y="45"/>
                    </a:lnTo>
                    <a:lnTo>
                      <a:pt x="17" y="56"/>
                    </a:lnTo>
                    <a:lnTo>
                      <a:pt x="14" y="59"/>
                    </a:lnTo>
                    <a:lnTo>
                      <a:pt x="6" y="70"/>
                    </a:lnTo>
                    <a:lnTo>
                      <a:pt x="2" y="74"/>
                    </a:lnTo>
                    <a:lnTo>
                      <a:pt x="1" y="75"/>
                    </a:lnTo>
                    <a:lnTo>
                      <a:pt x="0" y="75"/>
                    </a:lnTo>
                    <a:lnTo>
                      <a:pt x="0" y="86"/>
                    </a:lnTo>
                    <a:lnTo>
                      <a:pt x="1" y="86"/>
                    </a:lnTo>
                    <a:lnTo>
                      <a:pt x="48" y="86"/>
                    </a:lnTo>
                    <a:lnTo>
                      <a:pt x="49" y="86"/>
                    </a:lnTo>
                    <a:lnTo>
                      <a:pt x="49" y="77"/>
                    </a:lnTo>
                    <a:lnTo>
                      <a:pt x="48" y="76"/>
                    </a:lnTo>
                    <a:lnTo>
                      <a:pt x="47" y="76"/>
                    </a:lnTo>
                    <a:lnTo>
                      <a:pt x="16" y="75"/>
                    </a:lnTo>
                    <a:lnTo>
                      <a:pt x="29" y="60"/>
                    </a:lnTo>
                    <a:lnTo>
                      <a:pt x="41" y="42"/>
                    </a:lnTo>
                    <a:lnTo>
                      <a:pt x="47" y="23"/>
                    </a:lnTo>
                    <a:lnTo>
                      <a:pt x="47" y="1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0" name="Freeform 30"/>
              <p:cNvSpPr>
                <a:spLocks/>
              </p:cNvSpPr>
              <p:nvPr/>
            </p:nvSpPr>
            <p:spPr bwMode="auto">
              <a:xfrm>
                <a:off x="5534" y="-493"/>
                <a:ext cx="49" cy="87"/>
              </a:xfrm>
              <a:custGeom>
                <a:avLst/>
                <a:gdLst>
                  <a:gd name="T0" fmla="+- 0 5571 5534"/>
                  <a:gd name="T1" fmla="*/ T0 w 49"/>
                  <a:gd name="T2" fmla="+- 0 -493 -493"/>
                  <a:gd name="T3" fmla="*/ -493 h 87"/>
                  <a:gd name="T4" fmla="+- 0 5550 5534"/>
                  <a:gd name="T5" fmla="*/ T4 w 49"/>
                  <a:gd name="T6" fmla="+- 0 -493 -493"/>
                  <a:gd name="T7" fmla="*/ -493 h 87"/>
                  <a:gd name="T8" fmla="+- 0 5544 5534"/>
                  <a:gd name="T9" fmla="*/ T8 w 49"/>
                  <a:gd name="T10" fmla="+- 0 -491 -493"/>
                  <a:gd name="T11" fmla="*/ -491 h 87"/>
                  <a:gd name="T12" fmla="+- 0 5537 5534"/>
                  <a:gd name="T13" fmla="*/ T12 w 49"/>
                  <a:gd name="T14" fmla="+- 0 -488 -493"/>
                  <a:gd name="T15" fmla="*/ -488 h 87"/>
                  <a:gd name="T16" fmla="+- 0 5535 5534"/>
                  <a:gd name="T17" fmla="*/ T16 w 49"/>
                  <a:gd name="T18" fmla="+- 0 -488 -493"/>
                  <a:gd name="T19" fmla="*/ -488 h 87"/>
                  <a:gd name="T20" fmla="+- 0 5535 5534"/>
                  <a:gd name="T21" fmla="*/ T20 w 49"/>
                  <a:gd name="T22" fmla="+- 0 -486 -493"/>
                  <a:gd name="T23" fmla="*/ -486 h 87"/>
                  <a:gd name="T24" fmla="+- 0 5535 5534"/>
                  <a:gd name="T25" fmla="*/ T24 w 49"/>
                  <a:gd name="T26" fmla="+- 0 -485 -493"/>
                  <a:gd name="T27" fmla="*/ -485 h 87"/>
                  <a:gd name="T28" fmla="+- 0 5537 5534"/>
                  <a:gd name="T29" fmla="*/ T28 w 49"/>
                  <a:gd name="T30" fmla="+- 0 -480 -493"/>
                  <a:gd name="T31" fmla="*/ -480 h 87"/>
                  <a:gd name="T32" fmla="+- 0 5538 5534"/>
                  <a:gd name="T33" fmla="*/ T32 w 49"/>
                  <a:gd name="T34" fmla="+- 0 -478 -493"/>
                  <a:gd name="T35" fmla="*/ -478 h 87"/>
                  <a:gd name="T36" fmla="+- 0 5539 5534"/>
                  <a:gd name="T37" fmla="*/ T36 w 49"/>
                  <a:gd name="T38" fmla="+- 0 -478 -493"/>
                  <a:gd name="T39" fmla="*/ -478 h 87"/>
                  <a:gd name="T40" fmla="+- 0 5540 5534"/>
                  <a:gd name="T41" fmla="*/ T40 w 49"/>
                  <a:gd name="T42" fmla="+- 0 -479 -493"/>
                  <a:gd name="T43" fmla="*/ -479 h 87"/>
                  <a:gd name="T44" fmla="+- 0 5546 5534"/>
                  <a:gd name="T45" fmla="*/ T44 w 49"/>
                  <a:gd name="T46" fmla="+- 0 -482 -493"/>
                  <a:gd name="T47" fmla="*/ -482 h 87"/>
                  <a:gd name="T48" fmla="+- 0 5551 5534"/>
                  <a:gd name="T49" fmla="*/ T48 w 49"/>
                  <a:gd name="T50" fmla="+- 0 -483 -493"/>
                  <a:gd name="T51" fmla="*/ -483 h 87"/>
                  <a:gd name="T52" fmla="+- 0 5581 5534"/>
                  <a:gd name="T53" fmla="*/ T52 w 49"/>
                  <a:gd name="T54" fmla="+- 0 -483 -493"/>
                  <a:gd name="T55" fmla="*/ -483 h 87"/>
                  <a:gd name="T56" fmla="+- 0 5581 5534"/>
                  <a:gd name="T57" fmla="*/ T56 w 49"/>
                  <a:gd name="T58" fmla="+- 0 -486 -493"/>
                  <a:gd name="T59" fmla="*/ -486 h 87"/>
                  <a:gd name="T60" fmla="+- 0 5571 5534"/>
                  <a:gd name="T61" fmla="*/ T60 w 49"/>
                  <a:gd name="T62" fmla="+- 0 -493 -493"/>
                  <a:gd name="T63" fmla="*/ -49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9" h="87">
                    <a:moveTo>
                      <a:pt x="37" y="0"/>
                    </a:moveTo>
                    <a:lnTo>
                      <a:pt x="16" y="0"/>
                    </a:lnTo>
                    <a:lnTo>
                      <a:pt x="10" y="2"/>
                    </a:lnTo>
                    <a:lnTo>
                      <a:pt x="3" y="5"/>
                    </a:lnTo>
                    <a:lnTo>
                      <a:pt x="1" y="5"/>
                    </a:lnTo>
                    <a:lnTo>
                      <a:pt x="1" y="7"/>
                    </a:lnTo>
                    <a:lnTo>
                      <a:pt x="1" y="8"/>
                    </a:lnTo>
                    <a:lnTo>
                      <a:pt x="3" y="13"/>
                    </a:lnTo>
                    <a:lnTo>
                      <a:pt x="4" y="15"/>
                    </a:lnTo>
                    <a:lnTo>
                      <a:pt x="5" y="15"/>
                    </a:lnTo>
                    <a:lnTo>
                      <a:pt x="6" y="14"/>
                    </a:lnTo>
                    <a:lnTo>
                      <a:pt x="12" y="11"/>
                    </a:lnTo>
                    <a:lnTo>
                      <a:pt x="17" y="10"/>
                    </a:lnTo>
                    <a:lnTo>
                      <a:pt x="47" y="10"/>
                    </a:lnTo>
                    <a:lnTo>
                      <a:pt x="47" y="7"/>
                    </a:lnTo>
                    <a:lnTo>
                      <a:pt x="37"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4" name="Group 31"/>
            <p:cNvGrpSpPr>
              <a:grpSpLocks/>
            </p:cNvGrpSpPr>
            <p:nvPr/>
          </p:nvGrpSpPr>
          <p:grpSpPr bwMode="auto">
            <a:xfrm>
              <a:off x="5110" y="-391"/>
              <a:ext cx="109" cy="49"/>
              <a:chOff x="5110" y="-391"/>
              <a:chExt cx="109" cy="49"/>
            </a:xfrm>
          </p:grpSpPr>
          <p:sp>
            <p:nvSpPr>
              <p:cNvPr id="17" name="Freeform 32"/>
              <p:cNvSpPr>
                <a:spLocks/>
              </p:cNvSpPr>
              <p:nvPr/>
            </p:nvSpPr>
            <p:spPr bwMode="auto">
              <a:xfrm>
                <a:off x="5110" y="-391"/>
                <a:ext cx="109" cy="49"/>
              </a:xfrm>
              <a:custGeom>
                <a:avLst/>
                <a:gdLst>
                  <a:gd name="T0" fmla="+- 0 5219 5110"/>
                  <a:gd name="T1" fmla="*/ T0 w 109"/>
                  <a:gd name="T2" fmla="+- 0 -352 -391"/>
                  <a:gd name="T3" fmla="*/ -352 h 49"/>
                  <a:gd name="T4" fmla="+- 0 5110 5110"/>
                  <a:gd name="T5" fmla="*/ T4 w 109"/>
                  <a:gd name="T6" fmla="+- 0 -352 -391"/>
                  <a:gd name="T7" fmla="*/ -352 h 49"/>
                  <a:gd name="T8" fmla="+- 0 5110 5110"/>
                  <a:gd name="T9" fmla="*/ T8 w 109"/>
                  <a:gd name="T10" fmla="+- 0 -342 -391"/>
                  <a:gd name="T11" fmla="*/ -342 h 49"/>
                  <a:gd name="T12" fmla="+- 0 5219 5110"/>
                  <a:gd name="T13" fmla="*/ T12 w 109"/>
                  <a:gd name="T14" fmla="+- 0 -342 -391"/>
                  <a:gd name="T15" fmla="*/ -342 h 49"/>
                  <a:gd name="T16" fmla="+- 0 5219 5110"/>
                  <a:gd name="T17" fmla="*/ T16 w 109"/>
                  <a:gd name="T18" fmla="+- 0 -352 -391"/>
                  <a:gd name="T19" fmla="*/ -352 h 49"/>
                </a:gdLst>
                <a:ahLst/>
                <a:cxnLst>
                  <a:cxn ang="0">
                    <a:pos x="T1" y="T3"/>
                  </a:cxn>
                  <a:cxn ang="0">
                    <a:pos x="T5" y="T7"/>
                  </a:cxn>
                  <a:cxn ang="0">
                    <a:pos x="T9" y="T11"/>
                  </a:cxn>
                  <a:cxn ang="0">
                    <a:pos x="T13" y="T15"/>
                  </a:cxn>
                  <a:cxn ang="0">
                    <a:pos x="T17" y="T19"/>
                  </a:cxn>
                </a:cxnLst>
                <a:rect l="0" t="0" r="r" b="b"/>
                <a:pathLst>
                  <a:path w="109" h="49">
                    <a:moveTo>
                      <a:pt x="109" y="39"/>
                    </a:moveTo>
                    <a:lnTo>
                      <a:pt x="0" y="39"/>
                    </a:lnTo>
                    <a:lnTo>
                      <a:pt x="0" y="49"/>
                    </a:lnTo>
                    <a:lnTo>
                      <a:pt x="109" y="49"/>
                    </a:lnTo>
                    <a:lnTo>
                      <a:pt x="109" y="39"/>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8" name="Freeform 33"/>
              <p:cNvSpPr>
                <a:spLocks/>
              </p:cNvSpPr>
              <p:nvPr/>
            </p:nvSpPr>
            <p:spPr bwMode="auto">
              <a:xfrm>
                <a:off x="5110" y="-391"/>
                <a:ext cx="109" cy="49"/>
              </a:xfrm>
              <a:custGeom>
                <a:avLst/>
                <a:gdLst>
                  <a:gd name="T0" fmla="+- 0 5219 5110"/>
                  <a:gd name="T1" fmla="*/ T0 w 109"/>
                  <a:gd name="T2" fmla="+- 0 -391 -391"/>
                  <a:gd name="T3" fmla="*/ -391 h 49"/>
                  <a:gd name="T4" fmla="+- 0 5110 5110"/>
                  <a:gd name="T5" fmla="*/ T4 w 109"/>
                  <a:gd name="T6" fmla="+- 0 -391 -391"/>
                  <a:gd name="T7" fmla="*/ -391 h 49"/>
                  <a:gd name="T8" fmla="+- 0 5110 5110"/>
                  <a:gd name="T9" fmla="*/ T8 w 109"/>
                  <a:gd name="T10" fmla="+- 0 -380 -391"/>
                  <a:gd name="T11" fmla="*/ -380 h 49"/>
                  <a:gd name="T12" fmla="+- 0 5219 5110"/>
                  <a:gd name="T13" fmla="*/ T12 w 109"/>
                  <a:gd name="T14" fmla="+- 0 -380 -391"/>
                  <a:gd name="T15" fmla="*/ -380 h 49"/>
                  <a:gd name="T16" fmla="+- 0 5219 5110"/>
                  <a:gd name="T17" fmla="*/ T16 w 109"/>
                  <a:gd name="T18" fmla="+- 0 -391 -391"/>
                  <a:gd name="T19" fmla="*/ -391 h 49"/>
                </a:gdLst>
                <a:ahLst/>
                <a:cxnLst>
                  <a:cxn ang="0">
                    <a:pos x="T1" y="T3"/>
                  </a:cxn>
                  <a:cxn ang="0">
                    <a:pos x="T5" y="T7"/>
                  </a:cxn>
                  <a:cxn ang="0">
                    <a:pos x="T9" y="T11"/>
                  </a:cxn>
                  <a:cxn ang="0">
                    <a:pos x="T13" y="T15"/>
                  </a:cxn>
                  <a:cxn ang="0">
                    <a:pos x="T17" y="T19"/>
                  </a:cxn>
                </a:cxnLst>
                <a:rect l="0" t="0" r="r" b="b"/>
                <a:pathLst>
                  <a:path w="109" h="49">
                    <a:moveTo>
                      <a:pt x="109" y="0"/>
                    </a:moveTo>
                    <a:lnTo>
                      <a:pt x="0" y="0"/>
                    </a:lnTo>
                    <a:lnTo>
                      <a:pt x="0" y="11"/>
                    </a:lnTo>
                    <a:lnTo>
                      <a:pt x="109" y="11"/>
                    </a:lnTo>
                    <a:lnTo>
                      <a:pt x="109"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15" name="Group 34"/>
            <p:cNvGrpSpPr>
              <a:grpSpLocks/>
            </p:cNvGrpSpPr>
            <p:nvPr/>
          </p:nvGrpSpPr>
          <p:grpSpPr bwMode="auto">
            <a:xfrm>
              <a:off x="4849" y="-543"/>
              <a:ext cx="780" cy="360"/>
              <a:chOff x="4849" y="-543"/>
              <a:chExt cx="780" cy="360"/>
            </a:xfrm>
          </p:grpSpPr>
          <p:sp>
            <p:nvSpPr>
              <p:cNvPr id="16" name="Freeform 35"/>
              <p:cNvSpPr>
                <a:spLocks/>
              </p:cNvSpPr>
              <p:nvPr/>
            </p:nvSpPr>
            <p:spPr bwMode="auto">
              <a:xfrm>
                <a:off x="4849" y="-543"/>
                <a:ext cx="780" cy="360"/>
              </a:xfrm>
              <a:custGeom>
                <a:avLst/>
                <a:gdLst>
                  <a:gd name="T0" fmla="+- 0 5629 4849"/>
                  <a:gd name="T1" fmla="*/ T0 w 780"/>
                  <a:gd name="T2" fmla="+- 0 -543 -543"/>
                  <a:gd name="T3" fmla="*/ -543 h 360"/>
                  <a:gd name="T4" fmla="+- 0 4849 4849"/>
                  <a:gd name="T5" fmla="*/ T4 w 780"/>
                  <a:gd name="T6" fmla="+- 0 -543 -543"/>
                  <a:gd name="T7" fmla="*/ -543 h 360"/>
                  <a:gd name="T8" fmla="+- 0 4849 4849"/>
                  <a:gd name="T9" fmla="*/ T8 w 780"/>
                  <a:gd name="T10" fmla="+- 0 -183 -543"/>
                  <a:gd name="T11" fmla="*/ -183 h 360"/>
                  <a:gd name="T12" fmla="+- 0 5629 4849"/>
                  <a:gd name="T13" fmla="*/ T12 w 780"/>
                  <a:gd name="T14" fmla="+- 0 -183 -543"/>
                  <a:gd name="T15" fmla="*/ -183 h 360"/>
                  <a:gd name="T16" fmla="+- 0 5629 4849"/>
                  <a:gd name="T17" fmla="*/ T16 w 780"/>
                  <a:gd name="T18" fmla="+- 0 -543 -543"/>
                  <a:gd name="T19" fmla="*/ -543 h 360"/>
                </a:gdLst>
                <a:ahLst/>
                <a:cxnLst>
                  <a:cxn ang="0">
                    <a:pos x="T1" y="T3"/>
                  </a:cxn>
                  <a:cxn ang="0">
                    <a:pos x="T5" y="T7"/>
                  </a:cxn>
                  <a:cxn ang="0">
                    <a:pos x="T9" y="T11"/>
                  </a:cxn>
                  <a:cxn ang="0">
                    <a:pos x="T13" y="T15"/>
                  </a:cxn>
                  <a:cxn ang="0">
                    <a:pos x="T17" y="T19"/>
                  </a:cxn>
                </a:cxnLst>
                <a:rect l="0" t="0" r="r" b="b"/>
                <a:pathLst>
                  <a:path w="780" h="360">
                    <a:moveTo>
                      <a:pt x="780" y="0"/>
                    </a:moveTo>
                    <a:lnTo>
                      <a:pt x="0" y="0"/>
                    </a:lnTo>
                    <a:lnTo>
                      <a:pt x="0" y="360"/>
                    </a:lnTo>
                    <a:lnTo>
                      <a:pt x="780" y="360"/>
                    </a:lnTo>
                    <a:lnTo>
                      <a:pt x="780" y="0"/>
                    </a:lnTo>
                    <a:close/>
                  </a:path>
                </a:pathLst>
              </a:custGeom>
              <a:noFill/>
              <a:ln w="381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grpSp>
      <p:grpSp>
        <p:nvGrpSpPr>
          <p:cNvPr id="39" name="Group 36" descr="[LAYOUT GROUP]"/>
          <p:cNvGrpSpPr>
            <a:grpSpLocks/>
          </p:cNvGrpSpPr>
          <p:nvPr/>
        </p:nvGrpSpPr>
        <p:grpSpPr bwMode="auto">
          <a:xfrm>
            <a:off x="4887549" y="2795999"/>
            <a:ext cx="239424" cy="237159"/>
            <a:chOff x="4799" y="452"/>
            <a:chExt cx="146" cy="201"/>
          </a:xfrm>
        </p:grpSpPr>
        <p:grpSp>
          <p:nvGrpSpPr>
            <p:cNvPr id="40" name="Group 37"/>
            <p:cNvGrpSpPr>
              <a:grpSpLocks/>
            </p:cNvGrpSpPr>
            <p:nvPr/>
          </p:nvGrpSpPr>
          <p:grpSpPr bwMode="auto">
            <a:xfrm>
              <a:off x="4804" y="457"/>
              <a:ext cx="65" cy="113"/>
              <a:chOff x="4804" y="457"/>
              <a:chExt cx="65" cy="113"/>
            </a:xfrm>
          </p:grpSpPr>
          <p:sp>
            <p:nvSpPr>
              <p:cNvPr id="44" name="Freeform 38"/>
              <p:cNvSpPr>
                <a:spLocks/>
              </p:cNvSpPr>
              <p:nvPr/>
            </p:nvSpPr>
            <p:spPr bwMode="auto">
              <a:xfrm>
                <a:off x="4804" y="457"/>
                <a:ext cx="65" cy="113"/>
              </a:xfrm>
              <a:custGeom>
                <a:avLst/>
                <a:gdLst>
                  <a:gd name="T0" fmla="+- 0 4808 4804"/>
                  <a:gd name="T1" fmla="*/ T0 w 65"/>
                  <a:gd name="T2" fmla="+- 0 546 457"/>
                  <a:gd name="T3" fmla="*/ 546 h 113"/>
                  <a:gd name="T4" fmla="+- 0 4807 4804"/>
                  <a:gd name="T5" fmla="*/ T4 w 65"/>
                  <a:gd name="T6" fmla="+- 0 553 457"/>
                  <a:gd name="T7" fmla="*/ 553 h 113"/>
                  <a:gd name="T8" fmla="+- 0 4807 4804"/>
                  <a:gd name="T9" fmla="*/ T8 w 65"/>
                  <a:gd name="T10" fmla="+- 0 565 457"/>
                  <a:gd name="T11" fmla="*/ 565 h 113"/>
                  <a:gd name="T12" fmla="+- 0 4808 4804"/>
                  <a:gd name="T13" fmla="*/ T12 w 65"/>
                  <a:gd name="T14" fmla="+- 0 565 457"/>
                  <a:gd name="T15" fmla="*/ 565 h 113"/>
                  <a:gd name="T16" fmla="+- 0 4818 4804"/>
                  <a:gd name="T17" fmla="*/ T16 w 65"/>
                  <a:gd name="T18" fmla="+- 0 568 457"/>
                  <a:gd name="T19" fmla="*/ 568 h 113"/>
                  <a:gd name="T20" fmla="+- 0 4827 4804"/>
                  <a:gd name="T21" fmla="*/ T20 w 65"/>
                  <a:gd name="T22" fmla="+- 0 570 457"/>
                  <a:gd name="T23" fmla="*/ 570 h 113"/>
                  <a:gd name="T24" fmla="+- 0 4836 4804"/>
                  <a:gd name="T25" fmla="*/ T24 w 65"/>
                  <a:gd name="T26" fmla="+- 0 570 457"/>
                  <a:gd name="T27" fmla="*/ 570 h 113"/>
                  <a:gd name="T28" fmla="+- 0 4843 4804"/>
                  <a:gd name="T29" fmla="*/ T28 w 65"/>
                  <a:gd name="T30" fmla="+- 0 569 457"/>
                  <a:gd name="T31" fmla="*/ 569 h 113"/>
                  <a:gd name="T32" fmla="+- 0 4858 4804"/>
                  <a:gd name="T33" fmla="*/ T32 w 65"/>
                  <a:gd name="T34" fmla="+- 0 563 457"/>
                  <a:gd name="T35" fmla="*/ 563 h 113"/>
                  <a:gd name="T36" fmla="+- 0 4863 4804"/>
                  <a:gd name="T37" fmla="*/ T36 w 65"/>
                  <a:gd name="T38" fmla="+- 0 554 457"/>
                  <a:gd name="T39" fmla="*/ 554 h 113"/>
                  <a:gd name="T40" fmla="+- 0 4826 4804"/>
                  <a:gd name="T41" fmla="*/ T40 w 65"/>
                  <a:gd name="T42" fmla="+- 0 554 457"/>
                  <a:gd name="T43" fmla="*/ 554 h 113"/>
                  <a:gd name="T44" fmla="+- 0 4821 4804"/>
                  <a:gd name="T45" fmla="*/ T44 w 65"/>
                  <a:gd name="T46" fmla="+- 0 552 457"/>
                  <a:gd name="T47" fmla="*/ 552 h 113"/>
                  <a:gd name="T48" fmla="+- 0 4813 4804"/>
                  <a:gd name="T49" fmla="*/ T48 w 65"/>
                  <a:gd name="T50" fmla="+- 0 549 457"/>
                  <a:gd name="T51" fmla="*/ 549 h 113"/>
                  <a:gd name="T52" fmla="+- 0 4808 4804"/>
                  <a:gd name="T53" fmla="*/ T52 w 65"/>
                  <a:gd name="T54" fmla="+- 0 546 457"/>
                  <a:gd name="T55" fmla="*/ 546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5" h="113">
                    <a:moveTo>
                      <a:pt x="4" y="89"/>
                    </a:moveTo>
                    <a:lnTo>
                      <a:pt x="3" y="96"/>
                    </a:lnTo>
                    <a:lnTo>
                      <a:pt x="3" y="108"/>
                    </a:lnTo>
                    <a:lnTo>
                      <a:pt x="4" y="108"/>
                    </a:lnTo>
                    <a:lnTo>
                      <a:pt x="14" y="111"/>
                    </a:lnTo>
                    <a:lnTo>
                      <a:pt x="23" y="113"/>
                    </a:lnTo>
                    <a:lnTo>
                      <a:pt x="32" y="113"/>
                    </a:lnTo>
                    <a:lnTo>
                      <a:pt x="39" y="112"/>
                    </a:lnTo>
                    <a:lnTo>
                      <a:pt x="54" y="106"/>
                    </a:lnTo>
                    <a:lnTo>
                      <a:pt x="59" y="97"/>
                    </a:lnTo>
                    <a:lnTo>
                      <a:pt x="22" y="97"/>
                    </a:lnTo>
                    <a:lnTo>
                      <a:pt x="17" y="95"/>
                    </a:lnTo>
                    <a:lnTo>
                      <a:pt x="9" y="92"/>
                    </a:lnTo>
                    <a:lnTo>
                      <a:pt x="4" y="89"/>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5" name="Freeform 39"/>
              <p:cNvSpPr>
                <a:spLocks/>
              </p:cNvSpPr>
              <p:nvPr/>
            </p:nvSpPr>
            <p:spPr bwMode="auto">
              <a:xfrm>
                <a:off x="4804" y="457"/>
                <a:ext cx="65" cy="113"/>
              </a:xfrm>
              <a:custGeom>
                <a:avLst/>
                <a:gdLst>
                  <a:gd name="T0" fmla="+- 0 4854 4804"/>
                  <a:gd name="T1" fmla="*/ T0 w 65"/>
                  <a:gd name="T2" fmla="+- 0 457 457"/>
                  <a:gd name="T3" fmla="*/ 457 h 113"/>
                  <a:gd name="T4" fmla="+- 0 4832 4804"/>
                  <a:gd name="T5" fmla="*/ T4 w 65"/>
                  <a:gd name="T6" fmla="+- 0 458 457"/>
                  <a:gd name="T7" fmla="*/ 458 h 113"/>
                  <a:gd name="T8" fmla="+- 0 4815 4804"/>
                  <a:gd name="T9" fmla="*/ T8 w 65"/>
                  <a:gd name="T10" fmla="+- 0 468 457"/>
                  <a:gd name="T11" fmla="*/ 468 h 113"/>
                  <a:gd name="T12" fmla="+- 0 4809 4804"/>
                  <a:gd name="T13" fmla="*/ T12 w 65"/>
                  <a:gd name="T14" fmla="+- 0 490 457"/>
                  <a:gd name="T15" fmla="*/ 490 h 113"/>
                  <a:gd name="T16" fmla="+- 0 4817 4804"/>
                  <a:gd name="T17" fmla="*/ T16 w 65"/>
                  <a:gd name="T18" fmla="+- 0 508 457"/>
                  <a:gd name="T19" fmla="*/ 508 h 113"/>
                  <a:gd name="T20" fmla="+- 0 4832 4804"/>
                  <a:gd name="T21" fmla="*/ T20 w 65"/>
                  <a:gd name="T22" fmla="+- 0 518 457"/>
                  <a:gd name="T23" fmla="*/ 518 h 113"/>
                  <a:gd name="T24" fmla="+- 0 4847 4804"/>
                  <a:gd name="T25" fmla="*/ T24 w 65"/>
                  <a:gd name="T26" fmla="+- 0 525 457"/>
                  <a:gd name="T27" fmla="*/ 525 h 113"/>
                  <a:gd name="T28" fmla="+- 0 4854 4804"/>
                  <a:gd name="T29" fmla="*/ T28 w 65"/>
                  <a:gd name="T30" fmla="+- 0 537 457"/>
                  <a:gd name="T31" fmla="*/ 537 h 113"/>
                  <a:gd name="T32" fmla="+- 0 4854 4804"/>
                  <a:gd name="T33" fmla="*/ T32 w 65"/>
                  <a:gd name="T34" fmla="+- 0 549 457"/>
                  <a:gd name="T35" fmla="*/ 549 h 113"/>
                  <a:gd name="T36" fmla="+- 0 4844 4804"/>
                  <a:gd name="T37" fmla="*/ T36 w 65"/>
                  <a:gd name="T38" fmla="+- 0 554 457"/>
                  <a:gd name="T39" fmla="*/ 554 h 113"/>
                  <a:gd name="T40" fmla="+- 0 4863 4804"/>
                  <a:gd name="T41" fmla="*/ T40 w 65"/>
                  <a:gd name="T42" fmla="+- 0 554 457"/>
                  <a:gd name="T43" fmla="*/ 554 h 113"/>
                  <a:gd name="T44" fmla="+- 0 4867 4804"/>
                  <a:gd name="T45" fmla="*/ T44 w 65"/>
                  <a:gd name="T46" fmla="+- 0 547 457"/>
                  <a:gd name="T47" fmla="*/ 547 h 113"/>
                  <a:gd name="T48" fmla="+- 0 4868 4804"/>
                  <a:gd name="T49" fmla="*/ T48 w 65"/>
                  <a:gd name="T50" fmla="+- 0 517 457"/>
                  <a:gd name="T51" fmla="*/ 517 h 113"/>
                  <a:gd name="T52" fmla="+- 0 4852 4804"/>
                  <a:gd name="T53" fmla="*/ T52 w 65"/>
                  <a:gd name="T54" fmla="+- 0 506 457"/>
                  <a:gd name="T55" fmla="*/ 506 h 113"/>
                  <a:gd name="T56" fmla="+- 0 4835 4804"/>
                  <a:gd name="T57" fmla="*/ T56 w 65"/>
                  <a:gd name="T58" fmla="+- 0 498 457"/>
                  <a:gd name="T59" fmla="*/ 498 h 113"/>
                  <a:gd name="T60" fmla="+- 0 4828 4804"/>
                  <a:gd name="T61" fmla="*/ T60 w 65"/>
                  <a:gd name="T62" fmla="+- 0 487 457"/>
                  <a:gd name="T63" fmla="*/ 487 h 113"/>
                  <a:gd name="T64" fmla="+- 0 4828 4804"/>
                  <a:gd name="T65" fmla="*/ T64 w 65"/>
                  <a:gd name="T66" fmla="+- 0 470 457"/>
                  <a:gd name="T67" fmla="*/ 470 h 113"/>
                  <a:gd name="T68" fmla="+- 0 4869 4804"/>
                  <a:gd name="T69" fmla="*/ T68 w 65"/>
                  <a:gd name="T70" fmla="+- 0 470 457"/>
                  <a:gd name="T71" fmla="*/ 470 h 113"/>
                  <a:gd name="T72" fmla="+- 0 4870 4804"/>
                  <a:gd name="T73" fmla="*/ T72 w 65"/>
                  <a:gd name="T74" fmla="+- 0 464 457"/>
                  <a:gd name="T75" fmla="*/ 464 h 113"/>
                  <a:gd name="T76" fmla="+- 0 4872 4804"/>
                  <a:gd name="T77" fmla="*/ T76 w 65"/>
                  <a:gd name="T78" fmla="+- 0 460 457"/>
                  <a:gd name="T79" fmla="*/ 460 h 113"/>
                  <a:gd name="T80" fmla="+- 0 4862 4804"/>
                  <a:gd name="T81" fmla="*/ T80 w 65"/>
                  <a:gd name="T82" fmla="+- 0 457 457"/>
                  <a:gd name="T83" fmla="*/ 457 h 113"/>
                  <a:gd name="T84" fmla="+- 0 4854 4804"/>
                  <a:gd name="T85" fmla="*/ T84 w 65"/>
                  <a:gd name="T86" fmla="+- 0 457 457"/>
                  <a:gd name="T87" fmla="*/ 457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5" h="113">
                    <a:moveTo>
                      <a:pt x="50" y="0"/>
                    </a:moveTo>
                    <a:lnTo>
                      <a:pt x="28" y="1"/>
                    </a:lnTo>
                    <a:lnTo>
                      <a:pt x="11" y="11"/>
                    </a:lnTo>
                    <a:lnTo>
                      <a:pt x="5" y="33"/>
                    </a:lnTo>
                    <a:lnTo>
                      <a:pt x="13" y="51"/>
                    </a:lnTo>
                    <a:lnTo>
                      <a:pt x="28" y="61"/>
                    </a:lnTo>
                    <a:lnTo>
                      <a:pt x="43" y="68"/>
                    </a:lnTo>
                    <a:lnTo>
                      <a:pt x="50" y="80"/>
                    </a:lnTo>
                    <a:lnTo>
                      <a:pt x="50" y="92"/>
                    </a:lnTo>
                    <a:lnTo>
                      <a:pt x="40" y="97"/>
                    </a:lnTo>
                    <a:lnTo>
                      <a:pt x="59" y="97"/>
                    </a:lnTo>
                    <a:lnTo>
                      <a:pt x="63" y="90"/>
                    </a:lnTo>
                    <a:lnTo>
                      <a:pt x="64" y="60"/>
                    </a:lnTo>
                    <a:lnTo>
                      <a:pt x="48" y="49"/>
                    </a:lnTo>
                    <a:lnTo>
                      <a:pt x="31" y="41"/>
                    </a:lnTo>
                    <a:lnTo>
                      <a:pt x="24" y="30"/>
                    </a:lnTo>
                    <a:lnTo>
                      <a:pt x="24" y="13"/>
                    </a:lnTo>
                    <a:lnTo>
                      <a:pt x="65" y="13"/>
                    </a:lnTo>
                    <a:lnTo>
                      <a:pt x="66" y="7"/>
                    </a:lnTo>
                    <a:lnTo>
                      <a:pt x="68" y="3"/>
                    </a:lnTo>
                    <a:lnTo>
                      <a:pt x="58" y="0"/>
                    </a:lnTo>
                    <a:lnTo>
                      <a:pt x="50"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6" name="Freeform 40"/>
              <p:cNvSpPr>
                <a:spLocks/>
              </p:cNvSpPr>
              <p:nvPr/>
            </p:nvSpPr>
            <p:spPr bwMode="auto">
              <a:xfrm>
                <a:off x="4804" y="457"/>
                <a:ext cx="65" cy="113"/>
              </a:xfrm>
              <a:custGeom>
                <a:avLst/>
                <a:gdLst>
                  <a:gd name="T0" fmla="+- 0 4869 4804"/>
                  <a:gd name="T1" fmla="*/ T0 w 65"/>
                  <a:gd name="T2" fmla="+- 0 470 457"/>
                  <a:gd name="T3" fmla="*/ 470 h 113"/>
                  <a:gd name="T4" fmla="+- 0 4828 4804"/>
                  <a:gd name="T5" fmla="*/ T4 w 65"/>
                  <a:gd name="T6" fmla="+- 0 470 457"/>
                  <a:gd name="T7" fmla="*/ 470 h 113"/>
                  <a:gd name="T8" fmla="+- 0 4848 4804"/>
                  <a:gd name="T9" fmla="*/ T8 w 65"/>
                  <a:gd name="T10" fmla="+- 0 471 457"/>
                  <a:gd name="T11" fmla="*/ 471 h 113"/>
                  <a:gd name="T12" fmla="+- 0 4859 4804"/>
                  <a:gd name="T13" fmla="*/ T12 w 65"/>
                  <a:gd name="T14" fmla="+- 0 475 457"/>
                  <a:gd name="T15" fmla="*/ 475 h 113"/>
                  <a:gd name="T16" fmla="+- 0 4864 4804"/>
                  <a:gd name="T17" fmla="*/ T16 w 65"/>
                  <a:gd name="T18" fmla="+- 0 476 457"/>
                  <a:gd name="T19" fmla="*/ 476 h 113"/>
                  <a:gd name="T20" fmla="+- 0 4866 4804"/>
                  <a:gd name="T21" fmla="*/ T20 w 65"/>
                  <a:gd name="T22" fmla="+- 0 478 457"/>
                  <a:gd name="T23" fmla="*/ 478 h 113"/>
                  <a:gd name="T24" fmla="+- 0 4867 4804"/>
                  <a:gd name="T25" fmla="*/ T24 w 65"/>
                  <a:gd name="T26" fmla="+- 0 476 457"/>
                  <a:gd name="T27" fmla="*/ 476 h 113"/>
                  <a:gd name="T28" fmla="+- 0 4868 4804"/>
                  <a:gd name="T29" fmla="*/ T28 w 65"/>
                  <a:gd name="T30" fmla="+- 0 474 457"/>
                  <a:gd name="T31" fmla="*/ 474 h 113"/>
                  <a:gd name="T32" fmla="+- 0 4869 4804"/>
                  <a:gd name="T33" fmla="*/ T32 w 65"/>
                  <a:gd name="T34" fmla="+- 0 470 457"/>
                  <a:gd name="T35" fmla="*/ 470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5" h="113">
                    <a:moveTo>
                      <a:pt x="65" y="13"/>
                    </a:moveTo>
                    <a:lnTo>
                      <a:pt x="24" y="13"/>
                    </a:lnTo>
                    <a:lnTo>
                      <a:pt x="44" y="14"/>
                    </a:lnTo>
                    <a:lnTo>
                      <a:pt x="55" y="18"/>
                    </a:lnTo>
                    <a:lnTo>
                      <a:pt x="60" y="19"/>
                    </a:lnTo>
                    <a:lnTo>
                      <a:pt x="62" y="21"/>
                    </a:lnTo>
                    <a:lnTo>
                      <a:pt x="63" y="19"/>
                    </a:lnTo>
                    <a:lnTo>
                      <a:pt x="64" y="17"/>
                    </a:lnTo>
                    <a:lnTo>
                      <a:pt x="65" y="13"/>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41" name="Group 41"/>
            <p:cNvGrpSpPr>
              <a:grpSpLocks/>
            </p:cNvGrpSpPr>
            <p:nvPr/>
          </p:nvGrpSpPr>
          <p:grpSpPr bwMode="auto">
            <a:xfrm>
              <a:off x="4889" y="557"/>
              <a:ext cx="52" cy="91"/>
              <a:chOff x="4889" y="557"/>
              <a:chExt cx="52" cy="91"/>
            </a:xfrm>
          </p:grpSpPr>
          <p:sp>
            <p:nvSpPr>
              <p:cNvPr id="42" name="Freeform 42"/>
              <p:cNvSpPr>
                <a:spLocks/>
              </p:cNvSpPr>
              <p:nvPr/>
            </p:nvSpPr>
            <p:spPr bwMode="auto">
              <a:xfrm>
                <a:off x="4889" y="557"/>
                <a:ext cx="52" cy="91"/>
              </a:xfrm>
              <a:custGeom>
                <a:avLst/>
                <a:gdLst>
                  <a:gd name="T0" fmla="+- 0 4899 4889"/>
                  <a:gd name="T1" fmla="*/ T0 w 52"/>
                  <a:gd name="T2" fmla="+- 0 557 557"/>
                  <a:gd name="T3" fmla="*/ 557 h 91"/>
                  <a:gd name="T4" fmla="+- 0 4899 4889"/>
                  <a:gd name="T5" fmla="*/ T4 w 52"/>
                  <a:gd name="T6" fmla="+- 0 557 557"/>
                  <a:gd name="T7" fmla="*/ 557 h 91"/>
                  <a:gd name="T8" fmla="+- 0 4898 4889"/>
                  <a:gd name="T9" fmla="*/ T8 w 52"/>
                  <a:gd name="T10" fmla="+- 0 557 557"/>
                  <a:gd name="T11" fmla="*/ 557 h 91"/>
                  <a:gd name="T12" fmla="+- 0 4889 4889"/>
                  <a:gd name="T13" fmla="*/ T12 w 52"/>
                  <a:gd name="T14" fmla="+- 0 560 557"/>
                  <a:gd name="T15" fmla="*/ 560 h 91"/>
                  <a:gd name="T16" fmla="+- 0 4889 4889"/>
                  <a:gd name="T17" fmla="*/ T16 w 52"/>
                  <a:gd name="T18" fmla="+- 0 560 557"/>
                  <a:gd name="T19" fmla="*/ 560 h 91"/>
                  <a:gd name="T20" fmla="+- 0 4889 4889"/>
                  <a:gd name="T21" fmla="*/ T20 w 52"/>
                  <a:gd name="T22" fmla="+- 0 561 557"/>
                  <a:gd name="T23" fmla="*/ 561 h 91"/>
                  <a:gd name="T24" fmla="+- 0 4908 4889"/>
                  <a:gd name="T25" fmla="*/ T24 w 52"/>
                  <a:gd name="T26" fmla="+- 0 621 557"/>
                  <a:gd name="T27" fmla="*/ 621 h 91"/>
                  <a:gd name="T28" fmla="+- 0 4906 4889"/>
                  <a:gd name="T29" fmla="*/ T28 w 52"/>
                  <a:gd name="T30" fmla="+- 0 628 557"/>
                  <a:gd name="T31" fmla="*/ 628 h 91"/>
                  <a:gd name="T32" fmla="+- 0 4901 4889"/>
                  <a:gd name="T33" fmla="*/ T32 w 52"/>
                  <a:gd name="T34" fmla="+- 0 636 557"/>
                  <a:gd name="T35" fmla="*/ 636 h 91"/>
                  <a:gd name="T36" fmla="+- 0 4894 4889"/>
                  <a:gd name="T37" fmla="*/ T36 w 52"/>
                  <a:gd name="T38" fmla="+- 0 637 557"/>
                  <a:gd name="T39" fmla="*/ 637 h 91"/>
                  <a:gd name="T40" fmla="+- 0 4890 4889"/>
                  <a:gd name="T41" fmla="*/ T40 w 52"/>
                  <a:gd name="T42" fmla="+- 0 638 557"/>
                  <a:gd name="T43" fmla="*/ 638 h 91"/>
                  <a:gd name="T44" fmla="+- 0 4889 4889"/>
                  <a:gd name="T45" fmla="*/ T44 w 52"/>
                  <a:gd name="T46" fmla="+- 0 639 557"/>
                  <a:gd name="T47" fmla="*/ 639 h 91"/>
                  <a:gd name="T48" fmla="+- 0 4890 4889"/>
                  <a:gd name="T49" fmla="*/ T48 w 52"/>
                  <a:gd name="T50" fmla="+- 0 642 557"/>
                  <a:gd name="T51" fmla="*/ 642 h 91"/>
                  <a:gd name="T52" fmla="+- 0 4891 4889"/>
                  <a:gd name="T53" fmla="*/ T52 w 52"/>
                  <a:gd name="T54" fmla="+- 0 648 557"/>
                  <a:gd name="T55" fmla="*/ 648 h 91"/>
                  <a:gd name="T56" fmla="+- 0 4894 4889"/>
                  <a:gd name="T57" fmla="*/ T56 w 52"/>
                  <a:gd name="T58" fmla="+- 0 648 557"/>
                  <a:gd name="T59" fmla="*/ 648 h 91"/>
                  <a:gd name="T60" fmla="+- 0 4895 4889"/>
                  <a:gd name="T61" fmla="*/ T60 w 52"/>
                  <a:gd name="T62" fmla="+- 0 647 557"/>
                  <a:gd name="T63" fmla="*/ 647 h 91"/>
                  <a:gd name="T64" fmla="+- 0 4906 4889"/>
                  <a:gd name="T65" fmla="*/ T64 w 52"/>
                  <a:gd name="T66" fmla="+- 0 645 557"/>
                  <a:gd name="T67" fmla="*/ 645 h 91"/>
                  <a:gd name="T68" fmla="+- 0 4916 4889"/>
                  <a:gd name="T69" fmla="*/ T68 w 52"/>
                  <a:gd name="T70" fmla="+- 0 634 557"/>
                  <a:gd name="T71" fmla="*/ 634 h 91"/>
                  <a:gd name="T72" fmla="+- 0 4920 4889"/>
                  <a:gd name="T73" fmla="*/ T72 w 52"/>
                  <a:gd name="T74" fmla="+- 0 622 557"/>
                  <a:gd name="T75" fmla="*/ 622 h 91"/>
                  <a:gd name="T76" fmla="+- 0 4925 4889"/>
                  <a:gd name="T77" fmla="*/ T76 w 52"/>
                  <a:gd name="T78" fmla="+- 0 606 557"/>
                  <a:gd name="T79" fmla="*/ 606 h 91"/>
                  <a:gd name="T80" fmla="+- 0 4914 4889"/>
                  <a:gd name="T81" fmla="*/ T80 w 52"/>
                  <a:gd name="T82" fmla="+- 0 606 557"/>
                  <a:gd name="T83" fmla="*/ 606 h 91"/>
                  <a:gd name="T84" fmla="+- 0 4899 4889"/>
                  <a:gd name="T85" fmla="*/ T84 w 52"/>
                  <a:gd name="T86" fmla="+- 0 557 557"/>
                  <a:gd name="T87" fmla="*/ 557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52" h="91">
                    <a:moveTo>
                      <a:pt x="10" y="0"/>
                    </a:moveTo>
                    <a:lnTo>
                      <a:pt x="10" y="0"/>
                    </a:lnTo>
                    <a:lnTo>
                      <a:pt x="9" y="0"/>
                    </a:lnTo>
                    <a:lnTo>
                      <a:pt x="0" y="3"/>
                    </a:lnTo>
                    <a:lnTo>
                      <a:pt x="0" y="4"/>
                    </a:lnTo>
                    <a:lnTo>
                      <a:pt x="19" y="64"/>
                    </a:lnTo>
                    <a:lnTo>
                      <a:pt x="17" y="71"/>
                    </a:lnTo>
                    <a:lnTo>
                      <a:pt x="12" y="79"/>
                    </a:lnTo>
                    <a:lnTo>
                      <a:pt x="5" y="80"/>
                    </a:lnTo>
                    <a:lnTo>
                      <a:pt x="1" y="81"/>
                    </a:lnTo>
                    <a:lnTo>
                      <a:pt x="0" y="82"/>
                    </a:lnTo>
                    <a:lnTo>
                      <a:pt x="1" y="85"/>
                    </a:lnTo>
                    <a:lnTo>
                      <a:pt x="2" y="91"/>
                    </a:lnTo>
                    <a:lnTo>
                      <a:pt x="5" y="91"/>
                    </a:lnTo>
                    <a:lnTo>
                      <a:pt x="6" y="90"/>
                    </a:lnTo>
                    <a:lnTo>
                      <a:pt x="17" y="88"/>
                    </a:lnTo>
                    <a:lnTo>
                      <a:pt x="27" y="77"/>
                    </a:lnTo>
                    <a:lnTo>
                      <a:pt x="31" y="65"/>
                    </a:lnTo>
                    <a:lnTo>
                      <a:pt x="36" y="49"/>
                    </a:lnTo>
                    <a:lnTo>
                      <a:pt x="25" y="49"/>
                    </a:lnTo>
                    <a:lnTo>
                      <a:pt x="10"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3" name="Freeform 43"/>
              <p:cNvSpPr>
                <a:spLocks/>
              </p:cNvSpPr>
              <p:nvPr/>
            </p:nvSpPr>
            <p:spPr bwMode="auto">
              <a:xfrm>
                <a:off x="4889" y="557"/>
                <a:ext cx="52" cy="91"/>
              </a:xfrm>
              <a:custGeom>
                <a:avLst/>
                <a:gdLst>
                  <a:gd name="T0" fmla="+- 0 4940 4889"/>
                  <a:gd name="T1" fmla="*/ T0 w 52"/>
                  <a:gd name="T2" fmla="+- 0 557 557"/>
                  <a:gd name="T3" fmla="*/ 557 h 91"/>
                  <a:gd name="T4" fmla="+- 0 4931 4889"/>
                  <a:gd name="T5" fmla="*/ T4 w 52"/>
                  <a:gd name="T6" fmla="+- 0 557 557"/>
                  <a:gd name="T7" fmla="*/ 557 h 91"/>
                  <a:gd name="T8" fmla="+- 0 4930 4889"/>
                  <a:gd name="T9" fmla="*/ T8 w 52"/>
                  <a:gd name="T10" fmla="+- 0 558 557"/>
                  <a:gd name="T11" fmla="*/ 558 h 91"/>
                  <a:gd name="T12" fmla="+- 0 4930 4889"/>
                  <a:gd name="T13" fmla="*/ T12 w 52"/>
                  <a:gd name="T14" fmla="+- 0 558 557"/>
                  <a:gd name="T15" fmla="*/ 558 h 91"/>
                  <a:gd name="T16" fmla="+- 0 4914 4889"/>
                  <a:gd name="T17" fmla="*/ T16 w 52"/>
                  <a:gd name="T18" fmla="+- 0 606 557"/>
                  <a:gd name="T19" fmla="*/ 606 h 91"/>
                  <a:gd name="T20" fmla="+- 0 4925 4889"/>
                  <a:gd name="T21" fmla="*/ T20 w 52"/>
                  <a:gd name="T22" fmla="+- 0 606 557"/>
                  <a:gd name="T23" fmla="*/ 606 h 91"/>
                  <a:gd name="T24" fmla="+- 0 4941 4889"/>
                  <a:gd name="T25" fmla="*/ T24 w 52"/>
                  <a:gd name="T26" fmla="+- 0 558 557"/>
                  <a:gd name="T27" fmla="*/ 558 h 91"/>
                  <a:gd name="T28" fmla="+- 0 4941 4889"/>
                  <a:gd name="T29" fmla="*/ T28 w 52"/>
                  <a:gd name="T30" fmla="+- 0 558 557"/>
                  <a:gd name="T31" fmla="*/ 558 h 91"/>
                  <a:gd name="T32" fmla="+- 0 4940 4889"/>
                  <a:gd name="T33" fmla="*/ T32 w 52"/>
                  <a:gd name="T34" fmla="+- 0 557 557"/>
                  <a:gd name="T35" fmla="*/ 557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2" h="91">
                    <a:moveTo>
                      <a:pt x="51" y="0"/>
                    </a:moveTo>
                    <a:lnTo>
                      <a:pt x="42" y="0"/>
                    </a:lnTo>
                    <a:lnTo>
                      <a:pt x="41" y="1"/>
                    </a:lnTo>
                    <a:lnTo>
                      <a:pt x="25" y="49"/>
                    </a:lnTo>
                    <a:lnTo>
                      <a:pt x="36" y="49"/>
                    </a:lnTo>
                    <a:lnTo>
                      <a:pt x="52" y="1"/>
                    </a:lnTo>
                    <a:lnTo>
                      <a:pt x="51"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grpSp>
        <p:nvGrpSpPr>
          <p:cNvPr id="47" name="Group 44" descr="[LAYOUT GROUP]"/>
          <p:cNvGrpSpPr>
            <a:grpSpLocks/>
          </p:cNvGrpSpPr>
          <p:nvPr/>
        </p:nvGrpSpPr>
        <p:grpSpPr bwMode="auto">
          <a:xfrm>
            <a:off x="5285604" y="2748674"/>
            <a:ext cx="771117" cy="342428"/>
            <a:chOff x="5018" y="387"/>
            <a:chExt cx="661" cy="256"/>
          </a:xfrm>
        </p:grpSpPr>
        <p:grpSp>
          <p:nvGrpSpPr>
            <p:cNvPr id="48" name="Group 45"/>
            <p:cNvGrpSpPr>
              <a:grpSpLocks/>
            </p:cNvGrpSpPr>
            <p:nvPr/>
          </p:nvGrpSpPr>
          <p:grpSpPr bwMode="auto">
            <a:xfrm>
              <a:off x="5338" y="392"/>
              <a:ext cx="2" cy="246"/>
              <a:chOff x="5338" y="392"/>
              <a:chExt cx="2" cy="246"/>
            </a:xfrm>
          </p:grpSpPr>
          <p:sp>
            <p:nvSpPr>
              <p:cNvPr id="70" name="Freeform 46"/>
              <p:cNvSpPr>
                <a:spLocks/>
              </p:cNvSpPr>
              <p:nvPr/>
            </p:nvSpPr>
            <p:spPr bwMode="auto">
              <a:xfrm>
                <a:off x="5338" y="392"/>
                <a:ext cx="2" cy="246"/>
              </a:xfrm>
              <a:custGeom>
                <a:avLst/>
                <a:gdLst>
                  <a:gd name="T0" fmla="+- 0 392 392"/>
                  <a:gd name="T1" fmla="*/ 392 h 246"/>
                  <a:gd name="T2" fmla="+- 0 638 392"/>
                  <a:gd name="T3" fmla="*/ 638 h 246"/>
                </a:gdLst>
                <a:ahLst/>
                <a:cxnLst>
                  <a:cxn ang="0">
                    <a:pos x="0" y="T1"/>
                  </a:cxn>
                  <a:cxn ang="0">
                    <a:pos x="0" y="T3"/>
                  </a:cxn>
                </a:cxnLst>
                <a:rect l="0" t="0" r="r" b="b"/>
                <a:pathLst>
                  <a:path h="246">
                    <a:moveTo>
                      <a:pt x="0" y="0"/>
                    </a:moveTo>
                    <a:lnTo>
                      <a:pt x="0" y="246"/>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grpSp>
          <p:nvGrpSpPr>
            <p:cNvPr id="49" name="Group 47"/>
            <p:cNvGrpSpPr>
              <a:grpSpLocks/>
            </p:cNvGrpSpPr>
            <p:nvPr/>
          </p:nvGrpSpPr>
          <p:grpSpPr bwMode="auto">
            <a:xfrm>
              <a:off x="5192" y="392"/>
              <a:ext cx="2" cy="246"/>
              <a:chOff x="5192" y="392"/>
              <a:chExt cx="2" cy="246"/>
            </a:xfrm>
          </p:grpSpPr>
          <p:sp>
            <p:nvSpPr>
              <p:cNvPr id="69" name="Freeform 48"/>
              <p:cNvSpPr>
                <a:spLocks/>
              </p:cNvSpPr>
              <p:nvPr/>
            </p:nvSpPr>
            <p:spPr bwMode="auto">
              <a:xfrm>
                <a:off x="5192" y="392"/>
                <a:ext cx="2" cy="246"/>
              </a:xfrm>
              <a:custGeom>
                <a:avLst/>
                <a:gdLst>
                  <a:gd name="T0" fmla="+- 0 392 392"/>
                  <a:gd name="T1" fmla="*/ 392 h 246"/>
                  <a:gd name="T2" fmla="+- 0 638 392"/>
                  <a:gd name="T3" fmla="*/ 638 h 246"/>
                </a:gdLst>
                <a:ahLst/>
                <a:cxnLst>
                  <a:cxn ang="0">
                    <a:pos x="0" y="T1"/>
                  </a:cxn>
                  <a:cxn ang="0">
                    <a:pos x="0" y="T3"/>
                  </a:cxn>
                </a:cxnLst>
                <a:rect l="0" t="0" r="r" b="b"/>
                <a:pathLst>
                  <a:path h="246">
                    <a:moveTo>
                      <a:pt x="0" y="0"/>
                    </a:moveTo>
                    <a:lnTo>
                      <a:pt x="0" y="246"/>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grpSp>
          <p:nvGrpSpPr>
            <p:cNvPr id="50" name="Group 49"/>
            <p:cNvGrpSpPr>
              <a:grpSpLocks/>
            </p:cNvGrpSpPr>
            <p:nvPr/>
          </p:nvGrpSpPr>
          <p:grpSpPr bwMode="auto">
            <a:xfrm>
              <a:off x="5223" y="411"/>
              <a:ext cx="89" cy="159"/>
              <a:chOff x="5223" y="411"/>
              <a:chExt cx="89" cy="159"/>
            </a:xfrm>
          </p:grpSpPr>
          <p:sp>
            <p:nvSpPr>
              <p:cNvPr id="66" name="Freeform 50"/>
              <p:cNvSpPr>
                <a:spLocks/>
              </p:cNvSpPr>
              <p:nvPr/>
            </p:nvSpPr>
            <p:spPr bwMode="auto">
              <a:xfrm>
                <a:off x="5223" y="411"/>
                <a:ext cx="89" cy="159"/>
              </a:xfrm>
              <a:custGeom>
                <a:avLst/>
                <a:gdLst>
                  <a:gd name="T0" fmla="+- 0 5242 5223"/>
                  <a:gd name="T1" fmla="*/ T0 w 89"/>
                  <a:gd name="T2" fmla="+- 0 411 411"/>
                  <a:gd name="T3" fmla="*/ 411 h 159"/>
                  <a:gd name="T4" fmla="+- 0 5225 5223"/>
                  <a:gd name="T5" fmla="*/ T4 w 89"/>
                  <a:gd name="T6" fmla="+- 0 411 411"/>
                  <a:gd name="T7" fmla="*/ 411 h 159"/>
                  <a:gd name="T8" fmla="+- 0 5223 5223"/>
                  <a:gd name="T9" fmla="*/ T8 w 89"/>
                  <a:gd name="T10" fmla="+- 0 411 411"/>
                  <a:gd name="T11" fmla="*/ 411 h 159"/>
                  <a:gd name="T12" fmla="+- 0 5223 5223"/>
                  <a:gd name="T13" fmla="*/ T12 w 89"/>
                  <a:gd name="T14" fmla="+- 0 559 411"/>
                  <a:gd name="T15" fmla="*/ 559 h 159"/>
                  <a:gd name="T16" fmla="+- 0 5228 5223"/>
                  <a:gd name="T17" fmla="*/ T16 w 89"/>
                  <a:gd name="T18" fmla="+- 0 563 411"/>
                  <a:gd name="T19" fmla="*/ 563 h 159"/>
                  <a:gd name="T20" fmla="+- 0 5233 5223"/>
                  <a:gd name="T21" fmla="*/ T20 w 89"/>
                  <a:gd name="T22" fmla="+- 0 565 411"/>
                  <a:gd name="T23" fmla="*/ 565 h 159"/>
                  <a:gd name="T24" fmla="+- 0 5243 5223"/>
                  <a:gd name="T25" fmla="*/ T24 w 89"/>
                  <a:gd name="T26" fmla="+- 0 568 411"/>
                  <a:gd name="T27" fmla="*/ 568 h 159"/>
                  <a:gd name="T28" fmla="+- 0 5251 5223"/>
                  <a:gd name="T29" fmla="*/ T28 w 89"/>
                  <a:gd name="T30" fmla="+- 0 570 411"/>
                  <a:gd name="T31" fmla="*/ 570 h 159"/>
                  <a:gd name="T32" fmla="+- 0 5260 5223"/>
                  <a:gd name="T33" fmla="*/ T32 w 89"/>
                  <a:gd name="T34" fmla="+- 0 570 411"/>
                  <a:gd name="T35" fmla="*/ 570 h 159"/>
                  <a:gd name="T36" fmla="+- 0 5266 5223"/>
                  <a:gd name="T37" fmla="*/ T36 w 89"/>
                  <a:gd name="T38" fmla="+- 0 570 411"/>
                  <a:gd name="T39" fmla="*/ 570 h 159"/>
                  <a:gd name="T40" fmla="+- 0 5285 5223"/>
                  <a:gd name="T41" fmla="*/ T40 w 89"/>
                  <a:gd name="T42" fmla="+- 0 563 411"/>
                  <a:gd name="T43" fmla="*/ 563 h 159"/>
                  <a:gd name="T44" fmla="+- 0 5295 5223"/>
                  <a:gd name="T45" fmla="*/ T44 w 89"/>
                  <a:gd name="T46" fmla="+- 0 554 411"/>
                  <a:gd name="T47" fmla="*/ 554 h 159"/>
                  <a:gd name="T48" fmla="+- 0 5255 5223"/>
                  <a:gd name="T49" fmla="*/ T48 w 89"/>
                  <a:gd name="T50" fmla="+- 0 554 411"/>
                  <a:gd name="T51" fmla="*/ 554 h 159"/>
                  <a:gd name="T52" fmla="+- 0 5248 5223"/>
                  <a:gd name="T53" fmla="*/ T52 w 89"/>
                  <a:gd name="T54" fmla="+- 0 552 411"/>
                  <a:gd name="T55" fmla="*/ 552 h 159"/>
                  <a:gd name="T56" fmla="+- 0 5243 5223"/>
                  <a:gd name="T57" fmla="*/ T56 w 89"/>
                  <a:gd name="T58" fmla="+- 0 550 411"/>
                  <a:gd name="T59" fmla="*/ 550 h 159"/>
                  <a:gd name="T60" fmla="+- 0 5243 5223"/>
                  <a:gd name="T61" fmla="*/ T60 w 89"/>
                  <a:gd name="T62" fmla="+- 0 514 411"/>
                  <a:gd name="T63" fmla="*/ 514 h 159"/>
                  <a:gd name="T64" fmla="+- 0 5243 5223"/>
                  <a:gd name="T65" fmla="*/ T64 w 89"/>
                  <a:gd name="T66" fmla="+- 0 503 411"/>
                  <a:gd name="T67" fmla="*/ 503 h 159"/>
                  <a:gd name="T68" fmla="+- 0 5251 5223"/>
                  <a:gd name="T69" fmla="*/ T68 w 89"/>
                  <a:gd name="T70" fmla="+- 0 482 411"/>
                  <a:gd name="T71" fmla="*/ 482 h 159"/>
                  <a:gd name="T72" fmla="+- 0 5265 5223"/>
                  <a:gd name="T73" fmla="*/ T72 w 89"/>
                  <a:gd name="T74" fmla="+- 0 475 411"/>
                  <a:gd name="T75" fmla="*/ 475 h 159"/>
                  <a:gd name="T76" fmla="+- 0 5243 5223"/>
                  <a:gd name="T77" fmla="*/ T76 w 89"/>
                  <a:gd name="T78" fmla="+- 0 475 411"/>
                  <a:gd name="T79" fmla="*/ 475 h 159"/>
                  <a:gd name="T80" fmla="+- 0 5243 5223"/>
                  <a:gd name="T81" fmla="*/ T80 w 89"/>
                  <a:gd name="T82" fmla="+- 0 475 411"/>
                  <a:gd name="T83" fmla="*/ 475 h 159"/>
                  <a:gd name="T84" fmla="+- 0 5243 5223"/>
                  <a:gd name="T85" fmla="*/ T84 w 89"/>
                  <a:gd name="T86" fmla="+- 0 411 411"/>
                  <a:gd name="T87" fmla="*/ 411 h 159"/>
                  <a:gd name="T88" fmla="+- 0 5242 5223"/>
                  <a:gd name="T89" fmla="*/ T88 w 89"/>
                  <a:gd name="T90" fmla="+- 0 411 411"/>
                  <a:gd name="T91" fmla="*/ 411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89" h="159">
                    <a:moveTo>
                      <a:pt x="19" y="0"/>
                    </a:moveTo>
                    <a:lnTo>
                      <a:pt x="2" y="0"/>
                    </a:lnTo>
                    <a:lnTo>
                      <a:pt x="0" y="0"/>
                    </a:lnTo>
                    <a:lnTo>
                      <a:pt x="0" y="148"/>
                    </a:lnTo>
                    <a:lnTo>
                      <a:pt x="5" y="152"/>
                    </a:lnTo>
                    <a:lnTo>
                      <a:pt x="10" y="154"/>
                    </a:lnTo>
                    <a:lnTo>
                      <a:pt x="20" y="157"/>
                    </a:lnTo>
                    <a:lnTo>
                      <a:pt x="28" y="159"/>
                    </a:lnTo>
                    <a:lnTo>
                      <a:pt x="37" y="159"/>
                    </a:lnTo>
                    <a:lnTo>
                      <a:pt x="43" y="159"/>
                    </a:lnTo>
                    <a:lnTo>
                      <a:pt x="62" y="152"/>
                    </a:lnTo>
                    <a:lnTo>
                      <a:pt x="72" y="143"/>
                    </a:lnTo>
                    <a:lnTo>
                      <a:pt x="32" y="143"/>
                    </a:lnTo>
                    <a:lnTo>
                      <a:pt x="25" y="141"/>
                    </a:lnTo>
                    <a:lnTo>
                      <a:pt x="20" y="139"/>
                    </a:lnTo>
                    <a:lnTo>
                      <a:pt x="20" y="103"/>
                    </a:lnTo>
                    <a:lnTo>
                      <a:pt x="20" y="92"/>
                    </a:lnTo>
                    <a:lnTo>
                      <a:pt x="28" y="71"/>
                    </a:lnTo>
                    <a:lnTo>
                      <a:pt x="42" y="64"/>
                    </a:lnTo>
                    <a:lnTo>
                      <a:pt x="20" y="64"/>
                    </a:lnTo>
                    <a:lnTo>
                      <a:pt x="20" y="0"/>
                    </a:lnTo>
                    <a:lnTo>
                      <a:pt x="19"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7" name="Freeform 51"/>
              <p:cNvSpPr>
                <a:spLocks/>
              </p:cNvSpPr>
              <p:nvPr/>
            </p:nvSpPr>
            <p:spPr bwMode="auto">
              <a:xfrm>
                <a:off x="5223" y="411"/>
                <a:ext cx="89" cy="159"/>
              </a:xfrm>
              <a:custGeom>
                <a:avLst/>
                <a:gdLst>
                  <a:gd name="T0" fmla="+- 0 5302 5223"/>
                  <a:gd name="T1" fmla="*/ T0 w 89"/>
                  <a:gd name="T2" fmla="+- 0 473 411"/>
                  <a:gd name="T3" fmla="*/ 473 h 159"/>
                  <a:gd name="T4" fmla="+- 0 5269 5223"/>
                  <a:gd name="T5" fmla="*/ T4 w 89"/>
                  <a:gd name="T6" fmla="+- 0 473 411"/>
                  <a:gd name="T7" fmla="*/ 473 h 159"/>
                  <a:gd name="T8" fmla="+- 0 5283 5223"/>
                  <a:gd name="T9" fmla="*/ T8 w 89"/>
                  <a:gd name="T10" fmla="+- 0 479 411"/>
                  <a:gd name="T11" fmla="*/ 479 h 159"/>
                  <a:gd name="T12" fmla="+- 0 5291 5223"/>
                  <a:gd name="T13" fmla="*/ T12 w 89"/>
                  <a:gd name="T14" fmla="+- 0 497 411"/>
                  <a:gd name="T15" fmla="*/ 497 h 159"/>
                  <a:gd name="T16" fmla="+- 0 5292 5223"/>
                  <a:gd name="T17" fmla="*/ T16 w 89"/>
                  <a:gd name="T18" fmla="+- 0 527 411"/>
                  <a:gd name="T19" fmla="*/ 527 h 159"/>
                  <a:gd name="T20" fmla="+- 0 5281 5223"/>
                  <a:gd name="T21" fmla="*/ T20 w 89"/>
                  <a:gd name="T22" fmla="+- 0 546 411"/>
                  <a:gd name="T23" fmla="*/ 546 h 159"/>
                  <a:gd name="T24" fmla="+- 0 5261 5223"/>
                  <a:gd name="T25" fmla="*/ T24 w 89"/>
                  <a:gd name="T26" fmla="+- 0 554 411"/>
                  <a:gd name="T27" fmla="*/ 554 h 159"/>
                  <a:gd name="T28" fmla="+- 0 5295 5223"/>
                  <a:gd name="T29" fmla="*/ T28 w 89"/>
                  <a:gd name="T30" fmla="+- 0 554 411"/>
                  <a:gd name="T31" fmla="*/ 554 h 159"/>
                  <a:gd name="T32" fmla="+- 0 5300 5223"/>
                  <a:gd name="T33" fmla="*/ T32 w 89"/>
                  <a:gd name="T34" fmla="+- 0 549 411"/>
                  <a:gd name="T35" fmla="*/ 549 h 159"/>
                  <a:gd name="T36" fmla="+- 0 5309 5223"/>
                  <a:gd name="T37" fmla="*/ T36 w 89"/>
                  <a:gd name="T38" fmla="+- 0 529 411"/>
                  <a:gd name="T39" fmla="*/ 529 h 159"/>
                  <a:gd name="T40" fmla="+- 0 5312 5223"/>
                  <a:gd name="T41" fmla="*/ T40 w 89"/>
                  <a:gd name="T42" fmla="+- 0 502 411"/>
                  <a:gd name="T43" fmla="*/ 502 h 159"/>
                  <a:gd name="T44" fmla="+- 0 5308 5223"/>
                  <a:gd name="T45" fmla="*/ T44 w 89"/>
                  <a:gd name="T46" fmla="+- 0 481 411"/>
                  <a:gd name="T47" fmla="*/ 481 h 159"/>
                  <a:gd name="T48" fmla="+- 0 5302 5223"/>
                  <a:gd name="T49" fmla="*/ T48 w 89"/>
                  <a:gd name="T50" fmla="+- 0 473 411"/>
                  <a:gd name="T51" fmla="*/ 473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9" h="159">
                    <a:moveTo>
                      <a:pt x="79" y="62"/>
                    </a:moveTo>
                    <a:lnTo>
                      <a:pt x="46" y="62"/>
                    </a:lnTo>
                    <a:lnTo>
                      <a:pt x="60" y="68"/>
                    </a:lnTo>
                    <a:lnTo>
                      <a:pt x="68" y="86"/>
                    </a:lnTo>
                    <a:lnTo>
                      <a:pt x="69" y="116"/>
                    </a:lnTo>
                    <a:lnTo>
                      <a:pt x="58" y="135"/>
                    </a:lnTo>
                    <a:lnTo>
                      <a:pt x="38" y="143"/>
                    </a:lnTo>
                    <a:lnTo>
                      <a:pt x="72" y="143"/>
                    </a:lnTo>
                    <a:lnTo>
                      <a:pt x="77" y="138"/>
                    </a:lnTo>
                    <a:lnTo>
                      <a:pt x="86" y="118"/>
                    </a:lnTo>
                    <a:lnTo>
                      <a:pt x="89" y="91"/>
                    </a:lnTo>
                    <a:lnTo>
                      <a:pt x="85" y="70"/>
                    </a:lnTo>
                    <a:lnTo>
                      <a:pt x="79" y="62"/>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8" name="Freeform 52"/>
              <p:cNvSpPr>
                <a:spLocks/>
              </p:cNvSpPr>
              <p:nvPr/>
            </p:nvSpPr>
            <p:spPr bwMode="auto">
              <a:xfrm>
                <a:off x="5223" y="411"/>
                <a:ext cx="89" cy="159"/>
              </a:xfrm>
              <a:custGeom>
                <a:avLst/>
                <a:gdLst>
                  <a:gd name="T0" fmla="+- 0 5271 5223"/>
                  <a:gd name="T1" fmla="*/ T0 w 89"/>
                  <a:gd name="T2" fmla="+- 0 456 411"/>
                  <a:gd name="T3" fmla="*/ 456 h 159"/>
                  <a:gd name="T4" fmla="+- 0 5261 5223"/>
                  <a:gd name="T5" fmla="*/ T4 w 89"/>
                  <a:gd name="T6" fmla="+- 0 456 411"/>
                  <a:gd name="T7" fmla="*/ 456 h 159"/>
                  <a:gd name="T8" fmla="+- 0 5252 5223"/>
                  <a:gd name="T9" fmla="*/ T8 w 89"/>
                  <a:gd name="T10" fmla="+- 0 461 411"/>
                  <a:gd name="T11" fmla="*/ 461 h 159"/>
                  <a:gd name="T12" fmla="+- 0 5243 5223"/>
                  <a:gd name="T13" fmla="*/ T12 w 89"/>
                  <a:gd name="T14" fmla="+- 0 475 411"/>
                  <a:gd name="T15" fmla="*/ 475 h 159"/>
                  <a:gd name="T16" fmla="+- 0 5265 5223"/>
                  <a:gd name="T17" fmla="*/ T16 w 89"/>
                  <a:gd name="T18" fmla="+- 0 475 411"/>
                  <a:gd name="T19" fmla="*/ 475 h 159"/>
                  <a:gd name="T20" fmla="+- 0 5269 5223"/>
                  <a:gd name="T21" fmla="*/ T20 w 89"/>
                  <a:gd name="T22" fmla="+- 0 473 411"/>
                  <a:gd name="T23" fmla="*/ 473 h 159"/>
                  <a:gd name="T24" fmla="+- 0 5302 5223"/>
                  <a:gd name="T25" fmla="*/ T24 w 89"/>
                  <a:gd name="T26" fmla="+- 0 473 411"/>
                  <a:gd name="T27" fmla="*/ 473 h 159"/>
                  <a:gd name="T28" fmla="+- 0 5295 5223"/>
                  <a:gd name="T29" fmla="*/ T28 w 89"/>
                  <a:gd name="T30" fmla="+- 0 464 411"/>
                  <a:gd name="T31" fmla="*/ 464 h 159"/>
                  <a:gd name="T32" fmla="+- 0 5271 5223"/>
                  <a:gd name="T33" fmla="*/ T32 w 89"/>
                  <a:gd name="T34" fmla="+- 0 456 411"/>
                  <a:gd name="T35" fmla="*/ 456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9" h="159">
                    <a:moveTo>
                      <a:pt x="48" y="45"/>
                    </a:moveTo>
                    <a:lnTo>
                      <a:pt x="38" y="45"/>
                    </a:lnTo>
                    <a:lnTo>
                      <a:pt x="29" y="50"/>
                    </a:lnTo>
                    <a:lnTo>
                      <a:pt x="20" y="64"/>
                    </a:lnTo>
                    <a:lnTo>
                      <a:pt x="42" y="64"/>
                    </a:lnTo>
                    <a:lnTo>
                      <a:pt x="46" y="62"/>
                    </a:lnTo>
                    <a:lnTo>
                      <a:pt x="79" y="62"/>
                    </a:lnTo>
                    <a:lnTo>
                      <a:pt x="72" y="53"/>
                    </a:lnTo>
                    <a:lnTo>
                      <a:pt x="48" y="45"/>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51" name="Group 53"/>
            <p:cNvGrpSpPr>
              <a:grpSpLocks/>
            </p:cNvGrpSpPr>
            <p:nvPr/>
          </p:nvGrpSpPr>
          <p:grpSpPr bwMode="auto">
            <a:xfrm>
              <a:off x="5023" y="489"/>
              <a:ext cx="109" cy="49"/>
              <a:chOff x="5023" y="489"/>
              <a:chExt cx="109" cy="49"/>
            </a:xfrm>
          </p:grpSpPr>
          <p:sp>
            <p:nvSpPr>
              <p:cNvPr id="64" name="Freeform 54"/>
              <p:cNvSpPr>
                <a:spLocks/>
              </p:cNvSpPr>
              <p:nvPr/>
            </p:nvSpPr>
            <p:spPr bwMode="auto">
              <a:xfrm>
                <a:off x="5023" y="489"/>
                <a:ext cx="109" cy="49"/>
              </a:xfrm>
              <a:custGeom>
                <a:avLst/>
                <a:gdLst>
                  <a:gd name="T0" fmla="+- 0 5131 5023"/>
                  <a:gd name="T1" fmla="*/ T0 w 109"/>
                  <a:gd name="T2" fmla="+- 0 527 489"/>
                  <a:gd name="T3" fmla="*/ 527 h 49"/>
                  <a:gd name="T4" fmla="+- 0 5023 5023"/>
                  <a:gd name="T5" fmla="*/ T4 w 109"/>
                  <a:gd name="T6" fmla="+- 0 527 489"/>
                  <a:gd name="T7" fmla="*/ 527 h 49"/>
                  <a:gd name="T8" fmla="+- 0 5023 5023"/>
                  <a:gd name="T9" fmla="*/ T8 w 109"/>
                  <a:gd name="T10" fmla="+- 0 538 489"/>
                  <a:gd name="T11" fmla="*/ 538 h 49"/>
                  <a:gd name="T12" fmla="+- 0 5131 5023"/>
                  <a:gd name="T13" fmla="*/ T12 w 109"/>
                  <a:gd name="T14" fmla="+- 0 538 489"/>
                  <a:gd name="T15" fmla="*/ 538 h 49"/>
                  <a:gd name="T16" fmla="+- 0 5131 5023"/>
                  <a:gd name="T17" fmla="*/ T16 w 109"/>
                  <a:gd name="T18" fmla="+- 0 527 489"/>
                  <a:gd name="T19" fmla="*/ 527 h 49"/>
                </a:gdLst>
                <a:ahLst/>
                <a:cxnLst>
                  <a:cxn ang="0">
                    <a:pos x="T1" y="T3"/>
                  </a:cxn>
                  <a:cxn ang="0">
                    <a:pos x="T5" y="T7"/>
                  </a:cxn>
                  <a:cxn ang="0">
                    <a:pos x="T9" y="T11"/>
                  </a:cxn>
                  <a:cxn ang="0">
                    <a:pos x="T13" y="T15"/>
                  </a:cxn>
                  <a:cxn ang="0">
                    <a:pos x="T17" y="T19"/>
                  </a:cxn>
                </a:cxnLst>
                <a:rect l="0" t="0" r="r" b="b"/>
                <a:pathLst>
                  <a:path w="109" h="49">
                    <a:moveTo>
                      <a:pt x="108" y="38"/>
                    </a:moveTo>
                    <a:lnTo>
                      <a:pt x="0" y="38"/>
                    </a:lnTo>
                    <a:lnTo>
                      <a:pt x="0" y="49"/>
                    </a:lnTo>
                    <a:lnTo>
                      <a:pt x="108" y="49"/>
                    </a:lnTo>
                    <a:lnTo>
                      <a:pt x="108" y="38"/>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5" name="Freeform 55"/>
              <p:cNvSpPr>
                <a:spLocks/>
              </p:cNvSpPr>
              <p:nvPr/>
            </p:nvSpPr>
            <p:spPr bwMode="auto">
              <a:xfrm>
                <a:off x="5023" y="489"/>
                <a:ext cx="109" cy="49"/>
              </a:xfrm>
              <a:custGeom>
                <a:avLst/>
                <a:gdLst>
                  <a:gd name="T0" fmla="+- 0 5131 5023"/>
                  <a:gd name="T1" fmla="*/ T0 w 109"/>
                  <a:gd name="T2" fmla="+- 0 489 489"/>
                  <a:gd name="T3" fmla="*/ 489 h 49"/>
                  <a:gd name="T4" fmla="+- 0 5023 5023"/>
                  <a:gd name="T5" fmla="*/ T4 w 109"/>
                  <a:gd name="T6" fmla="+- 0 489 489"/>
                  <a:gd name="T7" fmla="*/ 489 h 49"/>
                  <a:gd name="T8" fmla="+- 0 5023 5023"/>
                  <a:gd name="T9" fmla="*/ T8 w 109"/>
                  <a:gd name="T10" fmla="+- 0 499 489"/>
                  <a:gd name="T11" fmla="*/ 499 h 49"/>
                  <a:gd name="T12" fmla="+- 0 5131 5023"/>
                  <a:gd name="T13" fmla="*/ T12 w 109"/>
                  <a:gd name="T14" fmla="+- 0 499 489"/>
                  <a:gd name="T15" fmla="*/ 499 h 49"/>
                  <a:gd name="T16" fmla="+- 0 5131 5023"/>
                  <a:gd name="T17" fmla="*/ T16 w 109"/>
                  <a:gd name="T18" fmla="+- 0 489 489"/>
                  <a:gd name="T19" fmla="*/ 489 h 49"/>
                </a:gdLst>
                <a:ahLst/>
                <a:cxnLst>
                  <a:cxn ang="0">
                    <a:pos x="T1" y="T3"/>
                  </a:cxn>
                  <a:cxn ang="0">
                    <a:pos x="T5" y="T7"/>
                  </a:cxn>
                  <a:cxn ang="0">
                    <a:pos x="T9" y="T11"/>
                  </a:cxn>
                  <a:cxn ang="0">
                    <a:pos x="T13" y="T15"/>
                  </a:cxn>
                  <a:cxn ang="0">
                    <a:pos x="T17" y="T19"/>
                  </a:cxn>
                </a:cxnLst>
                <a:rect l="0" t="0" r="r" b="b"/>
                <a:pathLst>
                  <a:path w="109" h="49">
                    <a:moveTo>
                      <a:pt x="108" y="0"/>
                    </a:moveTo>
                    <a:lnTo>
                      <a:pt x="0" y="0"/>
                    </a:lnTo>
                    <a:lnTo>
                      <a:pt x="0" y="10"/>
                    </a:lnTo>
                    <a:lnTo>
                      <a:pt x="108" y="10"/>
                    </a:lnTo>
                    <a:lnTo>
                      <a:pt x="108"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52" name="Group 56"/>
            <p:cNvGrpSpPr>
              <a:grpSpLocks/>
            </p:cNvGrpSpPr>
            <p:nvPr/>
          </p:nvGrpSpPr>
          <p:grpSpPr bwMode="auto">
            <a:xfrm>
              <a:off x="5473" y="457"/>
              <a:ext cx="67" cy="113"/>
              <a:chOff x="5473" y="457"/>
              <a:chExt cx="67" cy="113"/>
            </a:xfrm>
          </p:grpSpPr>
          <p:sp>
            <p:nvSpPr>
              <p:cNvPr id="61" name="Freeform 57"/>
              <p:cNvSpPr>
                <a:spLocks/>
              </p:cNvSpPr>
              <p:nvPr/>
            </p:nvSpPr>
            <p:spPr bwMode="auto">
              <a:xfrm>
                <a:off x="5473" y="457"/>
                <a:ext cx="67" cy="113"/>
              </a:xfrm>
              <a:custGeom>
                <a:avLst/>
                <a:gdLst>
                  <a:gd name="T0" fmla="+- 0 5477 5473"/>
                  <a:gd name="T1" fmla="*/ T0 w 67"/>
                  <a:gd name="T2" fmla="+- 0 546 457"/>
                  <a:gd name="T3" fmla="*/ 546 h 113"/>
                  <a:gd name="T4" fmla="+- 0 5473 5473"/>
                  <a:gd name="T5" fmla="*/ T4 w 67"/>
                  <a:gd name="T6" fmla="+- 0 564 457"/>
                  <a:gd name="T7" fmla="*/ 564 h 113"/>
                  <a:gd name="T8" fmla="+- 0 5477 5473"/>
                  <a:gd name="T9" fmla="*/ T8 w 67"/>
                  <a:gd name="T10" fmla="+- 0 565 457"/>
                  <a:gd name="T11" fmla="*/ 565 h 113"/>
                  <a:gd name="T12" fmla="+- 0 5486 5473"/>
                  <a:gd name="T13" fmla="*/ T12 w 67"/>
                  <a:gd name="T14" fmla="+- 0 568 457"/>
                  <a:gd name="T15" fmla="*/ 568 h 113"/>
                  <a:gd name="T16" fmla="+- 0 5496 5473"/>
                  <a:gd name="T17" fmla="*/ T16 w 67"/>
                  <a:gd name="T18" fmla="+- 0 570 457"/>
                  <a:gd name="T19" fmla="*/ 570 h 113"/>
                  <a:gd name="T20" fmla="+- 0 5505 5473"/>
                  <a:gd name="T21" fmla="*/ T20 w 67"/>
                  <a:gd name="T22" fmla="+- 0 570 457"/>
                  <a:gd name="T23" fmla="*/ 570 h 113"/>
                  <a:gd name="T24" fmla="+- 0 5512 5473"/>
                  <a:gd name="T25" fmla="*/ T24 w 67"/>
                  <a:gd name="T26" fmla="+- 0 569 457"/>
                  <a:gd name="T27" fmla="*/ 569 h 113"/>
                  <a:gd name="T28" fmla="+- 0 5527 5473"/>
                  <a:gd name="T29" fmla="*/ T28 w 67"/>
                  <a:gd name="T30" fmla="+- 0 563 457"/>
                  <a:gd name="T31" fmla="*/ 563 h 113"/>
                  <a:gd name="T32" fmla="+- 0 5532 5473"/>
                  <a:gd name="T33" fmla="*/ T32 w 67"/>
                  <a:gd name="T34" fmla="+- 0 554 457"/>
                  <a:gd name="T35" fmla="*/ 554 h 113"/>
                  <a:gd name="T36" fmla="+- 0 5495 5473"/>
                  <a:gd name="T37" fmla="*/ T36 w 67"/>
                  <a:gd name="T38" fmla="+- 0 554 457"/>
                  <a:gd name="T39" fmla="*/ 554 h 113"/>
                  <a:gd name="T40" fmla="+- 0 5490 5473"/>
                  <a:gd name="T41" fmla="*/ T40 w 67"/>
                  <a:gd name="T42" fmla="+- 0 552 457"/>
                  <a:gd name="T43" fmla="*/ 552 h 113"/>
                  <a:gd name="T44" fmla="+- 0 5482 5473"/>
                  <a:gd name="T45" fmla="*/ T44 w 67"/>
                  <a:gd name="T46" fmla="+- 0 549 457"/>
                  <a:gd name="T47" fmla="*/ 549 h 113"/>
                  <a:gd name="T48" fmla="+- 0 5477 5473"/>
                  <a:gd name="T49" fmla="*/ T48 w 67"/>
                  <a:gd name="T50" fmla="+- 0 546 457"/>
                  <a:gd name="T51" fmla="*/ 546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7" h="113">
                    <a:moveTo>
                      <a:pt x="4" y="89"/>
                    </a:moveTo>
                    <a:lnTo>
                      <a:pt x="0" y="107"/>
                    </a:lnTo>
                    <a:lnTo>
                      <a:pt x="4" y="108"/>
                    </a:lnTo>
                    <a:lnTo>
                      <a:pt x="13" y="111"/>
                    </a:lnTo>
                    <a:lnTo>
                      <a:pt x="23" y="113"/>
                    </a:lnTo>
                    <a:lnTo>
                      <a:pt x="32" y="113"/>
                    </a:lnTo>
                    <a:lnTo>
                      <a:pt x="39" y="112"/>
                    </a:lnTo>
                    <a:lnTo>
                      <a:pt x="54" y="106"/>
                    </a:lnTo>
                    <a:lnTo>
                      <a:pt x="59" y="97"/>
                    </a:lnTo>
                    <a:lnTo>
                      <a:pt x="22" y="97"/>
                    </a:lnTo>
                    <a:lnTo>
                      <a:pt x="17" y="95"/>
                    </a:lnTo>
                    <a:lnTo>
                      <a:pt x="9" y="92"/>
                    </a:lnTo>
                    <a:lnTo>
                      <a:pt x="4" y="89"/>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2" name="Freeform 58"/>
              <p:cNvSpPr>
                <a:spLocks/>
              </p:cNvSpPr>
              <p:nvPr/>
            </p:nvSpPr>
            <p:spPr bwMode="auto">
              <a:xfrm>
                <a:off x="5473" y="457"/>
                <a:ext cx="67" cy="113"/>
              </a:xfrm>
              <a:custGeom>
                <a:avLst/>
                <a:gdLst>
                  <a:gd name="T0" fmla="+- 0 5523 5473"/>
                  <a:gd name="T1" fmla="*/ T0 w 67"/>
                  <a:gd name="T2" fmla="+- 0 457 457"/>
                  <a:gd name="T3" fmla="*/ 457 h 113"/>
                  <a:gd name="T4" fmla="+- 0 5501 5473"/>
                  <a:gd name="T5" fmla="*/ T4 w 67"/>
                  <a:gd name="T6" fmla="+- 0 458 457"/>
                  <a:gd name="T7" fmla="*/ 458 h 113"/>
                  <a:gd name="T8" fmla="+- 0 5484 5473"/>
                  <a:gd name="T9" fmla="*/ T8 w 67"/>
                  <a:gd name="T10" fmla="+- 0 468 457"/>
                  <a:gd name="T11" fmla="*/ 468 h 113"/>
                  <a:gd name="T12" fmla="+- 0 5477 5473"/>
                  <a:gd name="T13" fmla="*/ T12 w 67"/>
                  <a:gd name="T14" fmla="+- 0 490 457"/>
                  <a:gd name="T15" fmla="*/ 490 h 113"/>
                  <a:gd name="T16" fmla="+- 0 5485 5473"/>
                  <a:gd name="T17" fmla="*/ T16 w 67"/>
                  <a:gd name="T18" fmla="+- 0 508 457"/>
                  <a:gd name="T19" fmla="*/ 508 h 113"/>
                  <a:gd name="T20" fmla="+- 0 5501 5473"/>
                  <a:gd name="T21" fmla="*/ T20 w 67"/>
                  <a:gd name="T22" fmla="+- 0 518 457"/>
                  <a:gd name="T23" fmla="*/ 518 h 113"/>
                  <a:gd name="T24" fmla="+- 0 5516 5473"/>
                  <a:gd name="T25" fmla="*/ T24 w 67"/>
                  <a:gd name="T26" fmla="+- 0 525 457"/>
                  <a:gd name="T27" fmla="*/ 525 h 113"/>
                  <a:gd name="T28" fmla="+- 0 5523 5473"/>
                  <a:gd name="T29" fmla="*/ T28 w 67"/>
                  <a:gd name="T30" fmla="+- 0 537 457"/>
                  <a:gd name="T31" fmla="*/ 537 h 113"/>
                  <a:gd name="T32" fmla="+- 0 5523 5473"/>
                  <a:gd name="T33" fmla="*/ T32 w 67"/>
                  <a:gd name="T34" fmla="+- 0 549 457"/>
                  <a:gd name="T35" fmla="*/ 549 h 113"/>
                  <a:gd name="T36" fmla="+- 0 5513 5473"/>
                  <a:gd name="T37" fmla="*/ T36 w 67"/>
                  <a:gd name="T38" fmla="+- 0 554 457"/>
                  <a:gd name="T39" fmla="*/ 554 h 113"/>
                  <a:gd name="T40" fmla="+- 0 5532 5473"/>
                  <a:gd name="T41" fmla="*/ T40 w 67"/>
                  <a:gd name="T42" fmla="+- 0 554 457"/>
                  <a:gd name="T43" fmla="*/ 554 h 113"/>
                  <a:gd name="T44" fmla="+- 0 5536 5473"/>
                  <a:gd name="T45" fmla="*/ T44 w 67"/>
                  <a:gd name="T46" fmla="+- 0 547 457"/>
                  <a:gd name="T47" fmla="*/ 547 h 113"/>
                  <a:gd name="T48" fmla="+- 0 5537 5473"/>
                  <a:gd name="T49" fmla="*/ T48 w 67"/>
                  <a:gd name="T50" fmla="+- 0 517 457"/>
                  <a:gd name="T51" fmla="*/ 517 h 113"/>
                  <a:gd name="T52" fmla="+- 0 5521 5473"/>
                  <a:gd name="T53" fmla="*/ T52 w 67"/>
                  <a:gd name="T54" fmla="+- 0 506 457"/>
                  <a:gd name="T55" fmla="*/ 506 h 113"/>
                  <a:gd name="T56" fmla="+- 0 5504 5473"/>
                  <a:gd name="T57" fmla="*/ T56 w 67"/>
                  <a:gd name="T58" fmla="+- 0 498 457"/>
                  <a:gd name="T59" fmla="*/ 498 h 113"/>
                  <a:gd name="T60" fmla="+- 0 5497 5473"/>
                  <a:gd name="T61" fmla="*/ T60 w 67"/>
                  <a:gd name="T62" fmla="+- 0 487 457"/>
                  <a:gd name="T63" fmla="*/ 487 h 113"/>
                  <a:gd name="T64" fmla="+- 0 5497 5473"/>
                  <a:gd name="T65" fmla="*/ T64 w 67"/>
                  <a:gd name="T66" fmla="+- 0 470 457"/>
                  <a:gd name="T67" fmla="*/ 470 h 113"/>
                  <a:gd name="T68" fmla="+- 0 5538 5473"/>
                  <a:gd name="T69" fmla="*/ T68 w 67"/>
                  <a:gd name="T70" fmla="+- 0 470 457"/>
                  <a:gd name="T71" fmla="*/ 470 h 113"/>
                  <a:gd name="T72" fmla="+- 0 5539 5473"/>
                  <a:gd name="T73" fmla="*/ T72 w 67"/>
                  <a:gd name="T74" fmla="+- 0 464 457"/>
                  <a:gd name="T75" fmla="*/ 464 h 113"/>
                  <a:gd name="T76" fmla="+- 0 5540 5473"/>
                  <a:gd name="T77" fmla="*/ T76 w 67"/>
                  <a:gd name="T78" fmla="+- 0 460 457"/>
                  <a:gd name="T79" fmla="*/ 460 h 113"/>
                  <a:gd name="T80" fmla="+- 0 5531 5473"/>
                  <a:gd name="T81" fmla="*/ T80 w 67"/>
                  <a:gd name="T82" fmla="+- 0 457 457"/>
                  <a:gd name="T83" fmla="*/ 457 h 113"/>
                  <a:gd name="T84" fmla="+- 0 5523 5473"/>
                  <a:gd name="T85" fmla="*/ T84 w 67"/>
                  <a:gd name="T86" fmla="+- 0 457 457"/>
                  <a:gd name="T87" fmla="*/ 457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7" h="113">
                    <a:moveTo>
                      <a:pt x="50" y="0"/>
                    </a:moveTo>
                    <a:lnTo>
                      <a:pt x="28" y="1"/>
                    </a:lnTo>
                    <a:lnTo>
                      <a:pt x="11" y="11"/>
                    </a:lnTo>
                    <a:lnTo>
                      <a:pt x="4" y="33"/>
                    </a:lnTo>
                    <a:lnTo>
                      <a:pt x="12" y="51"/>
                    </a:lnTo>
                    <a:lnTo>
                      <a:pt x="28" y="61"/>
                    </a:lnTo>
                    <a:lnTo>
                      <a:pt x="43" y="68"/>
                    </a:lnTo>
                    <a:lnTo>
                      <a:pt x="50" y="80"/>
                    </a:lnTo>
                    <a:lnTo>
                      <a:pt x="50" y="92"/>
                    </a:lnTo>
                    <a:lnTo>
                      <a:pt x="40" y="97"/>
                    </a:lnTo>
                    <a:lnTo>
                      <a:pt x="59" y="97"/>
                    </a:lnTo>
                    <a:lnTo>
                      <a:pt x="63" y="90"/>
                    </a:lnTo>
                    <a:lnTo>
                      <a:pt x="64" y="60"/>
                    </a:lnTo>
                    <a:lnTo>
                      <a:pt x="48" y="49"/>
                    </a:lnTo>
                    <a:lnTo>
                      <a:pt x="31" y="41"/>
                    </a:lnTo>
                    <a:lnTo>
                      <a:pt x="24" y="30"/>
                    </a:lnTo>
                    <a:lnTo>
                      <a:pt x="24" y="13"/>
                    </a:lnTo>
                    <a:lnTo>
                      <a:pt x="65" y="13"/>
                    </a:lnTo>
                    <a:lnTo>
                      <a:pt x="66" y="7"/>
                    </a:lnTo>
                    <a:lnTo>
                      <a:pt x="67" y="3"/>
                    </a:lnTo>
                    <a:lnTo>
                      <a:pt x="58" y="0"/>
                    </a:lnTo>
                    <a:lnTo>
                      <a:pt x="50"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3" name="Freeform 59"/>
              <p:cNvSpPr>
                <a:spLocks/>
              </p:cNvSpPr>
              <p:nvPr/>
            </p:nvSpPr>
            <p:spPr bwMode="auto">
              <a:xfrm>
                <a:off x="5473" y="457"/>
                <a:ext cx="67" cy="113"/>
              </a:xfrm>
              <a:custGeom>
                <a:avLst/>
                <a:gdLst>
                  <a:gd name="T0" fmla="+- 0 5538 5473"/>
                  <a:gd name="T1" fmla="*/ T0 w 67"/>
                  <a:gd name="T2" fmla="+- 0 470 457"/>
                  <a:gd name="T3" fmla="*/ 470 h 113"/>
                  <a:gd name="T4" fmla="+- 0 5497 5473"/>
                  <a:gd name="T5" fmla="*/ T4 w 67"/>
                  <a:gd name="T6" fmla="+- 0 470 457"/>
                  <a:gd name="T7" fmla="*/ 470 h 113"/>
                  <a:gd name="T8" fmla="+- 0 5517 5473"/>
                  <a:gd name="T9" fmla="*/ T8 w 67"/>
                  <a:gd name="T10" fmla="+- 0 471 457"/>
                  <a:gd name="T11" fmla="*/ 471 h 113"/>
                  <a:gd name="T12" fmla="+- 0 5528 5473"/>
                  <a:gd name="T13" fmla="*/ T12 w 67"/>
                  <a:gd name="T14" fmla="+- 0 475 457"/>
                  <a:gd name="T15" fmla="*/ 475 h 113"/>
                  <a:gd name="T16" fmla="+- 0 5533 5473"/>
                  <a:gd name="T17" fmla="*/ T16 w 67"/>
                  <a:gd name="T18" fmla="+- 0 476 457"/>
                  <a:gd name="T19" fmla="*/ 476 h 113"/>
                  <a:gd name="T20" fmla="+- 0 5535 5473"/>
                  <a:gd name="T21" fmla="*/ T20 w 67"/>
                  <a:gd name="T22" fmla="+- 0 478 457"/>
                  <a:gd name="T23" fmla="*/ 478 h 113"/>
                  <a:gd name="T24" fmla="+- 0 5536 5473"/>
                  <a:gd name="T25" fmla="*/ T24 w 67"/>
                  <a:gd name="T26" fmla="+- 0 476 457"/>
                  <a:gd name="T27" fmla="*/ 476 h 113"/>
                  <a:gd name="T28" fmla="+- 0 5537 5473"/>
                  <a:gd name="T29" fmla="*/ T28 w 67"/>
                  <a:gd name="T30" fmla="+- 0 474 457"/>
                  <a:gd name="T31" fmla="*/ 474 h 113"/>
                  <a:gd name="T32" fmla="+- 0 5538 5473"/>
                  <a:gd name="T33" fmla="*/ T32 w 67"/>
                  <a:gd name="T34" fmla="+- 0 470 457"/>
                  <a:gd name="T35" fmla="*/ 470 h 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7" h="113">
                    <a:moveTo>
                      <a:pt x="65" y="13"/>
                    </a:moveTo>
                    <a:lnTo>
                      <a:pt x="24" y="13"/>
                    </a:lnTo>
                    <a:lnTo>
                      <a:pt x="44" y="14"/>
                    </a:lnTo>
                    <a:lnTo>
                      <a:pt x="55" y="18"/>
                    </a:lnTo>
                    <a:lnTo>
                      <a:pt x="60" y="19"/>
                    </a:lnTo>
                    <a:lnTo>
                      <a:pt x="62" y="21"/>
                    </a:lnTo>
                    <a:lnTo>
                      <a:pt x="63" y="19"/>
                    </a:lnTo>
                    <a:lnTo>
                      <a:pt x="64" y="17"/>
                    </a:lnTo>
                    <a:lnTo>
                      <a:pt x="65" y="13"/>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53" name="Group 60"/>
            <p:cNvGrpSpPr>
              <a:grpSpLocks/>
            </p:cNvGrpSpPr>
            <p:nvPr/>
          </p:nvGrpSpPr>
          <p:grpSpPr bwMode="auto">
            <a:xfrm>
              <a:off x="5559" y="557"/>
              <a:ext cx="52" cy="63"/>
              <a:chOff x="5559" y="557"/>
              <a:chExt cx="52" cy="63"/>
            </a:xfrm>
          </p:grpSpPr>
          <p:sp>
            <p:nvSpPr>
              <p:cNvPr id="58" name="Freeform 61"/>
              <p:cNvSpPr>
                <a:spLocks/>
              </p:cNvSpPr>
              <p:nvPr/>
            </p:nvSpPr>
            <p:spPr bwMode="auto">
              <a:xfrm>
                <a:off x="5559" y="557"/>
                <a:ext cx="52" cy="63"/>
              </a:xfrm>
              <a:custGeom>
                <a:avLst/>
                <a:gdLst>
                  <a:gd name="T0" fmla="+- 0 5572 5559"/>
                  <a:gd name="T1" fmla="*/ T0 w 52"/>
                  <a:gd name="T2" fmla="+- 0 557 557"/>
                  <a:gd name="T3" fmla="*/ 557 h 63"/>
                  <a:gd name="T4" fmla="+- 0 5561 5559"/>
                  <a:gd name="T5" fmla="*/ T4 w 52"/>
                  <a:gd name="T6" fmla="+- 0 557 557"/>
                  <a:gd name="T7" fmla="*/ 557 h 63"/>
                  <a:gd name="T8" fmla="+- 0 5561 5559"/>
                  <a:gd name="T9" fmla="*/ T8 w 52"/>
                  <a:gd name="T10" fmla="+- 0 559 557"/>
                  <a:gd name="T11" fmla="*/ 559 h 63"/>
                  <a:gd name="T12" fmla="+- 0 5579 5559"/>
                  <a:gd name="T13" fmla="*/ T12 w 52"/>
                  <a:gd name="T14" fmla="+- 0 587 557"/>
                  <a:gd name="T15" fmla="*/ 587 h 63"/>
                  <a:gd name="T16" fmla="+- 0 5559 5559"/>
                  <a:gd name="T17" fmla="*/ T16 w 52"/>
                  <a:gd name="T18" fmla="+- 0 619 557"/>
                  <a:gd name="T19" fmla="*/ 619 h 63"/>
                  <a:gd name="T20" fmla="+- 0 5560 5559"/>
                  <a:gd name="T21" fmla="*/ T20 w 52"/>
                  <a:gd name="T22" fmla="+- 0 620 557"/>
                  <a:gd name="T23" fmla="*/ 620 h 63"/>
                  <a:gd name="T24" fmla="+- 0 5570 5559"/>
                  <a:gd name="T25" fmla="*/ T24 w 52"/>
                  <a:gd name="T26" fmla="+- 0 620 557"/>
                  <a:gd name="T27" fmla="*/ 620 h 63"/>
                  <a:gd name="T28" fmla="+- 0 5571 5559"/>
                  <a:gd name="T29" fmla="*/ T28 w 52"/>
                  <a:gd name="T30" fmla="+- 0 619 557"/>
                  <a:gd name="T31" fmla="*/ 619 h 63"/>
                  <a:gd name="T32" fmla="+- 0 5572 5559"/>
                  <a:gd name="T33" fmla="*/ T32 w 52"/>
                  <a:gd name="T34" fmla="+- 0 618 557"/>
                  <a:gd name="T35" fmla="*/ 618 h 63"/>
                  <a:gd name="T36" fmla="+- 0 5585 5559"/>
                  <a:gd name="T37" fmla="*/ T36 w 52"/>
                  <a:gd name="T38" fmla="+- 0 596 557"/>
                  <a:gd name="T39" fmla="*/ 596 h 63"/>
                  <a:gd name="T40" fmla="+- 0 5596 5559"/>
                  <a:gd name="T41" fmla="*/ T40 w 52"/>
                  <a:gd name="T42" fmla="+- 0 596 557"/>
                  <a:gd name="T43" fmla="*/ 596 h 63"/>
                  <a:gd name="T44" fmla="+- 0 5590 5559"/>
                  <a:gd name="T45" fmla="*/ T44 w 52"/>
                  <a:gd name="T46" fmla="+- 0 587 557"/>
                  <a:gd name="T47" fmla="*/ 587 h 63"/>
                  <a:gd name="T48" fmla="+- 0 5596 5559"/>
                  <a:gd name="T49" fmla="*/ T48 w 52"/>
                  <a:gd name="T50" fmla="+- 0 578 557"/>
                  <a:gd name="T51" fmla="*/ 578 h 63"/>
                  <a:gd name="T52" fmla="+- 0 5585 5559"/>
                  <a:gd name="T53" fmla="*/ T52 w 52"/>
                  <a:gd name="T54" fmla="+- 0 578 557"/>
                  <a:gd name="T55" fmla="*/ 578 h 63"/>
                  <a:gd name="T56" fmla="+- 0 5573 5559"/>
                  <a:gd name="T57" fmla="*/ T56 w 52"/>
                  <a:gd name="T58" fmla="+- 0 559 557"/>
                  <a:gd name="T59" fmla="*/ 559 h 63"/>
                  <a:gd name="T60" fmla="+- 0 5572 5559"/>
                  <a:gd name="T61" fmla="*/ T60 w 52"/>
                  <a:gd name="T62" fmla="+- 0 557 557"/>
                  <a:gd name="T63" fmla="*/ 557 h 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2" h="63">
                    <a:moveTo>
                      <a:pt x="13" y="0"/>
                    </a:moveTo>
                    <a:lnTo>
                      <a:pt x="2" y="0"/>
                    </a:lnTo>
                    <a:lnTo>
                      <a:pt x="2" y="2"/>
                    </a:lnTo>
                    <a:lnTo>
                      <a:pt x="20" y="30"/>
                    </a:lnTo>
                    <a:lnTo>
                      <a:pt x="0" y="62"/>
                    </a:lnTo>
                    <a:lnTo>
                      <a:pt x="1" y="63"/>
                    </a:lnTo>
                    <a:lnTo>
                      <a:pt x="11" y="63"/>
                    </a:lnTo>
                    <a:lnTo>
                      <a:pt x="12" y="62"/>
                    </a:lnTo>
                    <a:lnTo>
                      <a:pt x="13" y="61"/>
                    </a:lnTo>
                    <a:lnTo>
                      <a:pt x="26" y="39"/>
                    </a:lnTo>
                    <a:lnTo>
                      <a:pt x="37" y="39"/>
                    </a:lnTo>
                    <a:lnTo>
                      <a:pt x="31" y="30"/>
                    </a:lnTo>
                    <a:lnTo>
                      <a:pt x="37" y="21"/>
                    </a:lnTo>
                    <a:lnTo>
                      <a:pt x="26" y="21"/>
                    </a:lnTo>
                    <a:lnTo>
                      <a:pt x="14" y="2"/>
                    </a:lnTo>
                    <a:lnTo>
                      <a:pt x="13"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9" name="Freeform 62"/>
              <p:cNvSpPr>
                <a:spLocks/>
              </p:cNvSpPr>
              <p:nvPr/>
            </p:nvSpPr>
            <p:spPr bwMode="auto">
              <a:xfrm>
                <a:off x="5559" y="557"/>
                <a:ext cx="52" cy="63"/>
              </a:xfrm>
              <a:custGeom>
                <a:avLst/>
                <a:gdLst>
                  <a:gd name="T0" fmla="+- 0 5596 5559"/>
                  <a:gd name="T1" fmla="*/ T0 w 52"/>
                  <a:gd name="T2" fmla="+- 0 596 557"/>
                  <a:gd name="T3" fmla="*/ 596 h 63"/>
                  <a:gd name="T4" fmla="+- 0 5585 5559"/>
                  <a:gd name="T5" fmla="*/ T4 w 52"/>
                  <a:gd name="T6" fmla="+- 0 596 557"/>
                  <a:gd name="T7" fmla="*/ 596 h 63"/>
                  <a:gd name="T8" fmla="+- 0 5599 5559"/>
                  <a:gd name="T9" fmla="*/ T8 w 52"/>
                  <a:gd name="T10" fmla="+- 0 620 557"/>
                  <a:gd name="T11" fmla="*/ 620 h 63"/>
                  <a:gd name="T12" fmla="+- 0 5600 5559"/>
                  <a:gd name="T13" fmla="*/ T12 w 52"/>
                  <a:gd name="T14" fmla="+- 0 620 557"/>
                  <a:gd name="T15" fmla="*/ 620 h 63"/>
                  <a:gd name="T16" fmla="+- 0 5610 5559"/>
                  <a:gd name="T17" fmla="*/ T16 w 52"/>
                  <a:gd name="T18" fmla="+- 0 620 557"/>
                  <a:gd name="T19" fmla="*/ 620 h 63"/>
                  <a:gd name="T20" fmla="+- 0 5611 5559"/>
                  <a:gd name="T21" fmla="*/ T20 w 52"/>
                  <a:gd name="T22" fmla="+- 0 619 557"/>
                  <a:gd name="T23" fmla="*/ 619 h 63"/>
                  <a:gd name="T24" fmla="+- 0 5596 5559"/>
                  <a:gd name="T25" fmla="*/ T24 w 52"/>
                  <a:gd name="T26" fmla="+- 0 596 557"/>
                  <a:gd name="T27" fmla="*/ 596 h 63"/>
                </a:gdLst>
                <a:ahLst/>
                <a:cxnLst>
                  <a:cxn ang="0">
                    <a:pos x="T1" y="T3"/>
                  </a:cxn>
                  <a:cxn ang="0">
                    <a:pos x="T5" y="T7"/>
                  </a:cxn>
                  <a:cxn ang="0">
                    <a:pos x="T9" y="T11"/>
                  </a:cxn>
                  <a:cxn ang="0">
                    <a:pos x="T13" y="T15"/>
                  </a:cxn>
                  <a:cxn ang="0">
                    <a:pos x="T17" y="T19"/>
                  </a:cxn>
                  <a:cxn ang="0">
                    <a:pos x="T21" y="T23"/>
                  </a:cxn>
                  <a:cxn ang="0">
                    <a:pos x="T25" y="T27"/>
                  </a:cxn>
                </a:cxnLst>
                <a:rect l="0" t="0" r="r" b="b"/>
                <a:pathLst>
                  <a:path w="52" h="63">
                    <a:moveTo>
                      <a:pt x="37" y="39"/>
                    </a:moveTo>
                    <a:lnTo>
                      <a:pt x="26" y="39"/>
                    </a:lnTo>
                    <a:lnTo>
                      <a:pt x="40" y="63"/>
                    </a:lnTo>
                    <a:lnTo>
                      <a:pt x="41" y="63"/>
                    </a:lnTo>
                    <a:lnTo>
                      <a:pt x="51" y="63"/>
                    </a:lnTo>
                    <a:lnTo>
                      <a:pt x="52" y="62"/>
                    </a:lnTo>
                    <a:lnTo>
                      <a:pt x="37" y="39"/>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0" name="Freeform 63"/>
              <p:cNvSpPr>
                <a:spLocks/>
              </p:cNvSpPr>
              <p:nvPr/>
            </p:nvSpPr>
            <p:spPr bwMode="auto">
              <a:xfrm>
                <a:off x="5559" y="557"/>
                <a:ext cx="52" cy="63"/>
              </a:xfrm>
              <a:custGeom>
                <a:avLst/>
                <a:gdLst>
                  <a:gd name="T0" fmla="+- 0 5609 5559"/>
                  <a:gd name="T1" fmla="*/ T0 w 52"/>
                  <a:gd name="T2" fmla="+- 0 557 557"/>
                  <a:gd name="T3" fmla="*/ 557 h 63"/>
                  <a:gd name="T4" fmla="+- 0 5598 5559"/>
                  <a:gd name="T5" fmla="*/ T4 w 52"/>
                  <a:gd name="T6" fmla="+- 0 557 557"/>
                  <a:gd name="T7" fmla="*/ 557 h 63"/>
                  <a:gd name="T8" fmla="+- 0 5597 5559"/>
                  <a:gd name="T9" fmla="*/ T8 w 52"/>
                  <a:gd name="T10" fmla="+- 0 558 557"/>
                  <a:gd name="T11" fmla="*/ 558 h 63"/>
                  <a:gd name="T12" fmla="+- 0 5597 5559"/>
                  <a:gd name="T13" fmla="*/ T12 w 52"/>
                  <a:gd name="T14" fmla="+- 0 559 557"/>
                  <a:gd name="T15" fmla="*/ 559 h 63"/>
                  <a:gd name="T16" fmla="+- 0 5585 5559"/>
                  <a:gd name="T17" fmla="*/ T16 w 52"/>
                  <a:gd name="T18" fmla="+- 0 578 557"/>
                  <a:gd name="T19" fmla="*/ 578 h 63"/>
                  <a:gd name="T20" fmla="+- 0 5596 5559"/>
                  <a:gd name="T21" fmla="*/ T20 w 52"/>
                  <a:gd name="T22" fmla="+- 0 578 557"/>
                  <a:gd name="T23" fmla="*/ 578 h 63"/>
                  <a:gd name="T24" fmla="+- 0 5609 5559"/>
                  <a:gd name="T25" fmla="*/ T24 w 52"/>
                  <a:gd name="T26" fmla="+- 0 558 557"/>
                  <a:gd name="T27" fmla="*/ 558 h 63"/>
                  <a:gd name="T28" fmla="+- 0 5609 5559"/>
                  <a:gd name="T29" fmla="*/ T28 w 52"/>
                  <a:gd name="T30" fmla="+- 0 557 557"/>
                  <a:gd name="T31" fmla="*/ 557 h 6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2" h="63">
                    <a:moveTo>
                      <a:pt x="50" y="0"/>
                    </a:moveTo>
                    <a:lnTo>
                      <a:pt x="39" y="0"/>
                    </a:lnTo>
                    <a:lnTo>
                      <a:pt x="38" y="1"/>
                    </a:lnTo>
                    <a:lnTo>
                      <a:pt x="38" y="2"/>
                    </a:lnTo>
                    <a:lnTo>
                      <a:pt x="26" y="21"/>
                    </a:lnTo>
                    <a:lnTo>
                      <a:pt x="37" y="21"/>
                    </a:lnTo>
                    <a:lnTo>
                      <a:pt x="50" y="1"/>
                    </a:lnTo>
                    <a:lnTo>
                      <a:pt x="50"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54" name="Group 64"/>
            <p:cNvGrpSpPr>
              <a:grpSpLocks/>
            </p:cNvGrpSpPr>
            <p:nvPr/>
          </p:nvGrpSpPr>
          <p:grpSpPr bwMode="auto">
            <a:xfrm>
              <a:off x="5402" y="502"/>
              <a:ext cx="23" cy="23"/>
              <a:chOff x="5402" y="502"/>
              <a:chExt cx="23" cy="23"/>
            </a:xfrm>
          </p:grpSpPr>
          <p:sp>
            <p:nvSpPr>
              <p:cNvPr id="57" name="Freeform 65"/>
              <p:cNvSpPr>
                <a:spLocks/>
              </p:cNvSpPr>
              <p:nvPr/>
            </p:nvSpPr>
            <p:spPr bwMode="auto">
              <a:xfrm>
                <a:off x="5402" y="502"/>
                <a:ext cx="23" cy="23"/>
              </a:xfrm>
              <a:custGeom>
                <a:avLst/>
                <a:gdLst>
                  <a:gd name="T0" fmla="+- 0 5417 5402"/>
                  <a:gd name="T1" fmla="*/ T0 w 23"/>
                  <a:gd name="T2" fmla="+- 0 502 502"/>
                  <a:gd name="T3" fmla="*/ 502 h 23"/>
                  <a:gd name="T4" fmla="+- 0 5411 5402"/>
                  <a:gd name="T5" fmla="*/ T4 w 23"/>
                  <a:gd name="T6" fmla="+- 0 502 502"/>
                  <a:gd name="T7" fmla="*/ 502 h 23"/>
                  <a:gd name="T8" fmla="+- 0 5408 5402"/>
                  <a:gd name="T9" fmla="*/ T8 w 23"/>
                  <a:gd name="T10" fmla="+- 0 503 502"/>
                  <a:gd name="T11" fmla="*/ 503 h 23"/>
                  <a:gd name="T12" fmla="+- 0 5403 5402"/>
                  <a:gd name="T13" fmla="*/ T12 w 23"/>
                  <a:gd name="T14" fmla="+- 0 507 502"/>
                  <a:gd name="T15" fmla="*/ 507 h 23"/>
                  <a:gd name="T16" fmla="+- 0 5402 5402"/>
                  <a:gd name="T17" fmla="*/ T16 w 23"/>
                  <a:gd name="T18" fmla="+- 0 510 502"/>
                  <a:gd name="T19" fmla="*/ 510 h 23"/>
                  <a:gd name="T20" fmla="+- 0 5402 5402"/>
                  <a:gd name="T21" fmla="*/ T20 w 23"/>
                  <a:gd name="T22" fmla="+- 0 516 502"/>
                  <a:gd name="T23" fmla="*/ 516 h 23"/>
                  <a:gd name="T24" fmla="+- 0 5403 5402"/>
                  <a:gd name="T25" fmla="*/ T24 w 23"/>
                  <a:gd name="T26" fmla="+- 0 519 502"/>
                  <a:gd name="T27" fmla="*/ 519 h 23"/>
                  <a:gd name="T28" fmla="+- 0 5408 5402"/>
                  <a:gd name="T29" fmla="*/ T28 w 23"/>
                  <a:gd name="T30" fmla="+- 0 523 502"/>
                  <a:gd name="T31" fmla="*/ 523 h 23"/>
                  <a:gd name="T32" fmla="+- 0 5411 5402"/>
                  <a:gd name="T33" fmla="*/ T32 w 23"/>
                  <a:gd name="T34" fmla="+- 0 525 502"/>
                  <a:gd name="T35" fmla="*/ 525 h 23"/>
                  <a:gd name="T36" fmla="+- 0 5417 5402"/>
                  <a:gd name="T37" fmla="*/ T36 w 23"/>
                  <a:gd name="T38" fmla="+- 0 525 502"/>
                  <a:gd name="T39" fmla="*/ 525 h 23"/>
                  <a:gd name="T40" fmla="+- 0 5420 5402"/>
                  <a:gd name="T41" fmla="*/ T40 w 23"/>
                  <a:gd name="T42" fmla="+- 0 523 502"/>
                  <a:gd name="T43" fmla="*/ 523 h 23"/>
                  <a:gd name="T44" fmla="+- 0 5424 5402"/>
                  <a:gd name="T45" fmla="*/ T44 w 23"/>
                  <a:gd name="T46" fmla="+- 0 519 502"/>
                  <a:gd name="T47" fmla="*/ 519 h 23"/>
                  <a:gd name="T48" fmla="+- 0 5425 5402"/>
                  <a:gd name="T49" fmla="*/ T48 w 23"/>
                  <a:gd name="T50" fmla="+- 0 516 502"/>
                  <a:gd name="T51" fmla="*/ 516 h 23"/>
                  <a:gd name="T52" fmla="+- 0 5425 5402"/>
                  <a:gd name="T53" fmla="*/ T52 w 23"/>
                  <a:gd name="T54" fmla="+- 0 510 502"/>
                  <a:gd name="T55" fmla="*/ 510 h 23"/>
                  <a:gd name="T56" fmla="+- 0 5424 5402"/>
                  <a:gd name="T57" fmla="*/ T56 w 23"/>
                  <a:gd name="T58" fmla="+- 0 507 502"/>
                  <a:gd name="T59" fmla="*/ 507 h 23"/>
                  <a:gd name="T60" fmla="+- 0 5420 5402"/>
                  <a:gd name="T61" fmla="*/ T60 w 23"/>
                  <a:gd name="T62" fmla="+- 0 503 502"/>
                  <a:gd name="T63" fmla="*/ 503 h 23"/>
                  <a:gd name="T64" fmla="+- 0 5417 5402"/>
                  <a:gd name="T65" fmla="*/ T64 w 23"/>
                  <a:gd name="T66" fmla="+- 0 502 502"/>
                  <a:gd name="T67" fmla="*/ 502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 h="23">
                    <a:moveTo>
                      <a:pt x="15" y="0"/>
                    </a:moveTo>
                    <a:lnTo>
                      <a:pt x="9" y="0"/>
                    </a:lnTo>
                    <a:lnTo>
                      <a:pt x="6" y="1"/>
                    </a:lnTo>
                    <a:lnTo>
                      <a:pt x="1" y="5"/>
                    </a:lnTo>
                    <a:lnTo>
                      <a:pt x="0" y="8"/>
                    </a:lnTo>
                    <a:lnTo>
                      <a:pt x="0" y="14"/>
                    </a:lnTo>
                    <a:lnTo>
                      <a:pt x="1" y="17"/>
                    </a:lnTo>
                    <a:lnTo>
                      <a:pt x="6" y="21"/>
                    </a:lnTo>
                    <a:lnTo>
                      <a:pt x="9" y="23"/>
                    </a:lnTo>
                    <a:lnTo>
                      <a:pt x="15" y="23"/>
                    </a:lnTo>
                    <a:lnTo>
                      <a:pt x="18" y="21"/>
                    </a:lnTo>
                    <a:lnTo>
                      <a:pt x="22" y="17"/>
                    </a:lnTo>
                    <a:lnTo>
                      <a:pt x="23" y="14"/>
                    </a:lnTo>
                    <a:lnTo>
                      <a:pt x="23" y="8"/>
                    </a:lnTo>
                    <a:lnTo>
                      <a:pt x="22" y="5"/>
                    </a:lnTo>
                    <a:lnTo>
                      <a:pt x="18" y="1"/>
                    </a:lnTo>
                    <a:lnTo>
                      <a:pt x="15"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nvGrpSpPr>
            <p:cNvPr id="55" name="Group 66"/>
            <p:cNvGrpSpPr>
              <a:grpSpLocks/>
            </p:cNvGrpSpPr>
            <p:nvPr/>
          </p:nvGrpSpPr>
          <p:grpSpPr bwMode="auto">
            <a:xfrm>
              <a:off x="5649" y="542"/>
              <a:ext cx="25" cy="26"/>
              <a:chOff x="5649" y="542"/>
              <a:chExt cx="25" cy="26"/>
            </a:xfrm>
          </p:grpSpPr>
          <p:sp>
            <p:nvSpPr>
              <p:cNvPr id="56" name="Freeform 67"/>
              <p:cNvSpPr>
                <a:spLocks/>
              </p:cNvSpPr>
              <p:nvPr/>
            </p:nvSpPr>
            <p:spPr bwMode="auto">
              <a:xfrm>
                <a:off x="5649" y="542"/>
                <a:ext cx="25" cy="26"/>
              </a:xfrm>
              <a:custGeom>
                <a:avLst/>
                <a:gdLst>
                  <a:gd name="T0" fmla="+- 0 5668 5649"/>
                  <a:gd name="T1" fmla="*/ T0 w 25"/>
                  <a:gd name="T2" fmla="+- 0 542 542"/>
                  <a:gd name="T3" fmla="*/ 542 h 26"/>
                  <a:gd name="T4" fmla="+- 0 5654 5649"/>
                  <a:gd name="T5" fmla="*/ T4 w 25"/>
                  <a:gd name="T6" fmla="+- 0 542 542"/>
                  <a:gd name="T7" fmla="*/ 542 h 26"/>
                  <a:gd name="T8" fmla="+- 0 5649 5649"/>
                  <a:gd name="T9" fmla="*/ T8 w 25"/>
                  <a:gd name="T10" fmla="+- 0 547 542"/>
                  <a:gd name="T11" fmla="*/ 547 h 26"/>
                  <a:gd name="T12" fmla="+- 0 5649 5649"/>
                  <a:gd name="T13" fmla="*/ T12 w 25"/>
                  <a:gd name="T14" fmla="+- 0 562 542"/>
                  <a:gd name="T15" fmla="*/ 562 h 26"/>
                  <a:gd name="T16" fmla="+- 0 5654 5649"/>
                  <a:gd name="T17" fmla="*/ T16 w 25"/>
                  <a:gd name="T18" fmla="+- 0 568 542"/>
                  <a:gd name="T19" fmla="*/ 568 h 26"/>
                  <a:gd name="T20" fmla="+- 0 5668 5649"/>
                  <a:gd name="T21" fmla="*/ T20 w 25"/>
                  <a:gd name="T22" fmla="+- 0 568 542"/>
                  <a:gd name="T23" fmla="*/ 568 h 26"/>
                  <a:gd name="T24" fmla="+- 0 5673 5649"/>
                  <a:gd name="T25" fmla="*/ T24 w 25"/>
                  <a:gd name="T26" fmla="+- 0 562 542"/>
                  <a:gd name="T27" fmla="*/ 562 h 26"/>
                  <a:gd name="T28" fmla="+- 0 5673 5649"/>
                  <a:gd name="T29" fmla="*/ T28 w 25"/>
                  <a:gd name="T30" fmla="+- 0 547 542"/>
                  <a:gd name="T31" fmla="*/ 547 h 26"/>
                  <a:gd name="T32" fmla="+- 0 5668 5649"/>
                  <a:gd name="T33" fmla="*/ T32 w 25"/>
                  <a:gd name="T34" fmla="+- 0 542 542"/>
                  <a:gd name="T35" fmla="*/ 542 h 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5" h="26">
                    <a:moveTo>
                      <a:pt x="19" y="0"/>
                    </a:moveTo>
                    <a:lnTo>
                      <a:pt x="5" y="0"/>
                    </a:lnTo>
                    <a:lnTo>
                      <a:pt x="0" y="5"/>
                    </a:lnTo>
                    <a:lnTo>
                      <a:pt x="0" y="20"/>
                    </a:lnTo>
                    <a:lnTo>
                      <a:pt x="5" y="26"/>
                    </a:lnTo>
                    <a:lnTo>
                      <a:pt x="19" y="26"/>
                    </a:lnTo>
                    <a:lnTo>
                      <a:pt x="24" y="20"/>
                    </a:lnTo>
                    <a:lnTo>
                      <a:pt x="24" y="5"/>
                    </a:lnTo>
                    <a:lnTo>
                      <a:pt x="19"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sp>
        <p:nvSpPr>
          <p:cNvPr id="71"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33</a:t>
            </a:fld>
            <a:endParaRPr kumimoji="0" lang="en-US" dirty="0"/>
          </a:p>
        </p:txBody>
      </p:sp>
    </p:spTree>
    <p:custDataLst>
      <p:tags r:id="rId1"/>
    </p:custDataLst>
    <p:extLst>
      <p:ext uri="{BB962C8B-B14F-4D97-AF65-F5344CB8AC3E}">
        <p14:creationId xmlns:p14="http://schemas.microsoft.com/office/powerpoint/2010/main" val="1131872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ΣΥΓΚΕΝΤΡΩΣΗΣ</a:t>
            </a:r>
            <a:endParaRPr lang="el-GR" dirty="0"/>
          </a:p>
        </p:txBody>
      </p:sp>
      <p:sp>
        <p:nvSpPr>
          <p:cNvPr id="4" name="Θέση περιεχομένου 3"/>
          <p:cNvSpPr>
            <a:spLocks noGrp="1"/>
          </p:cNvSpPr>
          <p:nvPr>
            <p:ph sz="quarter" idx="1"/>
          </p:nvPr>
        </p:nvSpPr>
        <p:spPr/>
        <p:txBody>
          <a:bodyPr>
            <a:normAutofit fontScale="85000" lnSpcReduction="20000"/>
          </a:bodyPr>
          <a:lstStyle/>
          <a:p>
            <a:r>
              <a:rPr lang="el-GR" dirty="0"/>
              <a:t>Ο</a:t>
            </a:r>
            <a:r>
              <a:rPr lang="el-GR" dirty="0" smtClean="0"/>
              <a:t>ι </a:t>
            </a:r>
            <a:r>
              <a:rPr lang="el-GR" dirty="0">
                <a:solidFill>
                  <a:srgbClr val="FF3300"/>
                </a:solidFill>
              </a:rPr>
              <a:t>τάσεις συγκέντρωσης </a:t>
            </a:r>
            <a:r>
              <a:rPr lang="el-GR" dirty="0" smtClean="0"/>
              <a:t>μεγεθών όπως </a:t>
            </a:r>
            <a:r>
              <a:rPr lang="el-GR" dirty="0"/>
              <a:t>το παραγωγικό δυναμικό, </a:t>
            </a:r>
            <a:r>
              <a:rPr lang="el-GR" dirty="0" smtClean="0"/>
              <a:t>η </a:t>
            </a:r>
            <a:r>
              <a:rPr lang="el-GR" dirty="0"/>
              <a:t>ιδιοκτησία γης που βρίσκεται στην κατοχή ενός ατόμου ή μιας οικογένειας, </a:t>
            </a:r>
            <a:r>
              <a:rPr lang="el-GR" dirty="0" smtClean="0"/>
              <a:t>ο </a:t>
            </a:r>
            <a:r>
              <a:rPr lang="el-GR" dirty="0"/>
              <a:t>τζίρος, το κέρδος ή ο αριθμός </a:t>
            </a:r>
            <a:r>
              <a:rPr lang="el-GR" dirty="0" smtClean="0"/>
              <a:t>εργαζομένων μιας επιχείρησης, καθώς </a:t>
            </a:r>
            <a:r>
              <a:rPr lang="el-GR" dirty="0"/>
              <a:t>και η δημοσιοποίηση και η παρεμπόδισή τους παίζουν </a:t>
            </a:r>
            <a:r>
              <a:rPr lang="el-GR" dirty="0" smtClean="0"/>
              <a:t>σημαντικό ρόλο στην οικονομία. </a:t>
            </a:r>
          </a:p>
          <a:p>
            <a:r>
              <a:rPr lang="el-GR" dirty="0" smtClean="0"/>
              <a:t>Ένα </a:t>
            </a:r>
            <a:r>
              <a:rPr lang="el-GR" dirty="0"/>
              <a:t>ικανοποιητικό </a:t>
            </a:r>
            <a:r>
              <a:rPr lang="el-GR" dirty="0">
                <a:solidFill>
                  <a:srgbClr val="FF3300"/>
                </a:solidFill>
              </a:rPr>
              <a:t>ποσοτικό μέσο μέτρησης της συγκέντρωσης</a:t>
            </a:r>
            <a:r>
              <a:rPr lang="el-GR" dirty="0"/>
              <a:t> θα μπορούσε έτσι να αποτελέσει μια χρήσιμη συμβολή στη σύγχρονη οικονομική πολιτική και να προσδώσει αντικειμενικό χαρακτήρα στη συζήτηση για την </a:t>
            </a:r>
            <a:r>
              <a:rPr lang="el-GR" dirty="0" smtClean="0"/>
              <a:t>επιτευχθείσα, επιθυμητή ή απευκταία έκταση </a:t>
            </a:r>
            <a:r>
              <a:rPr lang="el-GR" dirty="0"/>
              <a:t>της συγκέντρωσης.</a:t>
            </a:r>
          </a:p>
          <a:p>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34</a:t>
            </a:fld>
            <a:endParaRPr kumimoji="0" lang="en-US" dirty="0"/>
          </a:p>
        </p:txBody>
      </p:sp>
    </p:spTree>
    <p:custDataLst>
      <p:tags r:id="rId1"/>
    </p:custDataLst>
    <p:extLst>
      <p:ext uri="{BB962C8B-B14F-4D97-AF65-F5344CB8AC3E}">
        <p14:creationId xmlns:p14="http://schemas.microsoft.com/office/powerpoint/2010/main" val="764931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ΣΥΓΚΕΝΤΡΩΣΗΣ</a:t>
            </a:r>
            <a:endParaRPr lang="el-GR" dirty="0"/>
          </a:p>
        </p:txBody>
      </p:sp>
      <p:sp>
        <p:nvSpPr>
          <p:cNvPr id="4" name="Θέση περιεχομένου 3"/>
          <p:cNvSpPr>
            <a:spLocks noGrp="1"/>
          </p:cNvSpPr>
          <p:nvPr>
            <p:ph sz="quarter" idx="1"/>
          </p:nvPr>
        </p:nvSpPr>
        <p:spPr/>
        <p:txBody>
          <a:bodyPr>
            <a:normAutofit fontScale="92500" lnSpcReduction="20000"/>
          </a:bodyPr>
          <a:lstStyle/>
          <a:p>
            <a:r>
              <a:rPr lang="el-GR" sz="2000" dirty="0" smtClean="0"/>
              <a:t>Το </a:t>
            </a:r>
            <a:r>
              <a:rPr lang="el-GR" sz="2000" dirty="0" smtClean="0">
                <a:solidFill>
                  <a:srgbClr val="FF3300"/>
                </a:solidFill>
              </a:rPr>
              <a:t>μερίδιο</a:t>
            </a:r>
            <a:r>
              <a:rPr lang="el-GR" sz="2000" dirty="0" smtClean="0"/>
              <a:t> στο συνολικό άθροισμα χαρακτηριστικού, το οποίο αντιστοιχεί στους  </a:t>
            </a:r>
            <a:r>
              <a:rPr lang="en-US" sz="2000" dirty="0">
                <a:solidFill>
                  <a:srgbClr val="FF3300"/>
                </a:solidFill>
              </a:rPr>
              <a:t>k </a:t>
            </a:r>
            <a:r>
              <a:rPr lang="el-GR" sz="2000" dirty="0" smtClean="0">
                <a:solidFill>
                  <a:srgbClr val="FF3300"/>
                </a:solidFill>
              </a:rPr>
              <a:t>μικρότερους </a:t>
            </a:r>
            <a:r>
              <a:rPr lang="el-GR" sz="2000" dirty="0">
                <a:solidFill>
                  <a:srgbClr val="FF3300"/>
                </a:solidFill>
              </a:rPr>
              <a:t>φορείς </a:t>
            </a:r>
            <a:r>
              <a:rPr lang="el-GR" sz="2000" dirty="0" smtClean="0">
                <a:solidFill>
                  <a:srgbClr val="FF3300"/>
                </a:solidFill>
              </a:rPr>
              <a:t>χαρακτηριστικού</a:t>
            </a:r>
            <a:r>
              <a:rPr lang="el-GR" sz="2000" dirty="0">
                <a:solidFill>
                  <a:srgbClr val="FF3300"/>
                </a:solidFill>
              </a:rPr>
              <a:t> </a:t>
            </a:r>
            <a:r>
              <a:rPr lang="el-GR" sz="2000" dirty="0" smtClean="0"/>
              <a:t>είναι:</a:t>
            </a:r>
            <a:endParaRPr lang="en-US" sz="2000" dirty="0" smtClean="0"/>
          </a:p>
          <a:p>
            <a:endParaRPr lang="en-US" dirty="0"/>
          </a:p>
          <a:p>
            <a:endParaRPr lang="en-US" dirty="0" smtClean="0"/>
          </a:p>
          <a:p>
            <a:endParaRPr lang="en-US" sz="2000" dirty="0" smtClean="0"/>
          </a:p>
          <a:p>
            <a:r>
              <a:rPr lang="el-GR" sz="2000" dirty="0" smtClean="0"/>
              <a:t>Χρησιμοποιώντας την </a:t>
            </a:r>
            <a:r>
              <a:rPr lang="el-GR" sz="2000" dirty="0">
                <a:solidFill>
                  <a:srgbClr val="FF3300"/>
                </a:solidFill>
              </a:rPr>
              <a:t>τιμή μεριδίου </a:t>
            </a:r>
            <a:r>
              <a:rPr lang="en-US" sz="2800" dirty="0"/>
              <a:t>v</a:t>
            </a:r>
            <a:r>
              <a:rPr lang="en-US" sz="2800" baseline="-25000" dirty="0"/>
              <a:t>k</a:t>
            </a:r>
            <a:r>
              <a:rPr lang="el-GR" sz="2000" dirty="0"/>
              <a:t>  </a:t>
            </a:r>
            <a:r>
              <a:rPr lang="el-GR" sz="2000" dirty="0" smtClean="0"/>
              <a:t>και την </a:t>
            </a:r>
            <a:r>
              <a:rPr lang="el-GR" sz="2000" dirty="0">
                <a:solidFill>
                  <a:srgbClr val="FF3300"/>
                </a:solidFill>
              </a:rPr>
              <a:t>αξία μεριδίου </a:t>
            </a:r>
            <a:r>
              <a:rPr lang="en-US" sz="2800" dirty="0"/>
              <a:t>u</a:t>
            </a:r>
            <a:r>
              <a:rPr lang="en-US" sz="2800" baseline="-25000" dirty="0"/>
              <a:t>k</a:t>
            </a:r>
            <a:r>
              <a:rPr lang="el-GR" sz="2000" dirty="0"/>
              <a:t>  σε ένα </a:t>
            </a:r>
            <a:r>
              <a:rPr lang="el-GR" sz="2000" dirty="0">
                <a:solidFill>
                  <a:srgbClr val="FF3300"/>
                </a:solidFill>
              </a:rPr>
              <a:t>σύστημα συντεταγμένων </a:t>
            </a:r>
            <a:r>
              <a:rPr lang="el-GR" sz="2000" dirty="0"/>
              <a:t>(</a:t>
            </a:r>
            <a:r>
              <a:rPr lang="en-US" sz="2000" dirty="0"/>
              <a:t>u</a:t>
            </a:r>
            <a:r>
              <a:rPr lang="el-GR" sz="2000" dirty="0"/>
              <a:t>,</a:t>
            </a:r>
            <a:r>
              <a:rPr lang="en-US" sz="2000" dirty="0"/>
              <a:t>v</a:t>
            </a:r>
            <a:r>
              <a:rPr lang="el-GR" sz="2000" dirty="0"/>
              <a:t>) και </a:t>
            </a:r>
            <a:r>
              <a:rPr lang="el-GR" sz="2000" dirty="0" smtClean="0"/>
              <a:t>προσθέτοντας το </a:t>
            </a:r>
            <a:r>
              <a:rPr lang="el-GR" sz="2000" dirty="0"/>
              <a:t>σημείο (0,0), </a:t>
            </a:r>
            <a:r>
              <a:rPr lang="el-GR" sz="2000" dirty="0" smtClean="0"/>
              <a:t>λαμβάνουμε τα </a:t>
            </a:r>
            <a:r>
              <a:rPr lang="en-US" sz="2000" dirty="0" smtClean="0"/>
              <a:t>n</a:t>
            </a:r>
            <a:r>
              <a:rPr lang="el-GR" sz="2000" dirty="0" smtClean="0"/>
              <a:t> + 1</a:t>
            </a:r>
            <a:r>
              <a:rPr lang="en-US" sz="2000" dirty="0" smtClean="0"/>
              <a:t> </a:t>
            </a:r>
            <a:r>
              <a:rPr lang="el-GR" sz="2000" dirty="0" smtClean="0"/>
              <a:t>σημεία:</a:t>
            </a:r>
            <a:endParaRPr lang="el-GR" dirty="0"/>
          </a:p>
          <a:p>
            <a:pPr marL="0" indent="0">
              <a:buNone/>
            </a:pPr>
            <a:r>
              <a:rPr lang="el-GR" sz="2000" dirty="0" smtClean="0"/>
              <a:t>		(0,0) = (</a:t>
            </a:r>
            <a:r>
              <a:rPr lang="en-US" sz="2000" dirty="0"/>
              <a:t>u</a:t>
            </a:r>
            <a:r>
              <a:rPr lang="el-GR" sz="2000" baseline="-25000" dirty="0"/>
              <a:t>0</a:t>
            </a:r>
            <a:r>
              <a:rPr lang="el-GR" sz="2000" dirty="0"/>
              <a:t>, </a:t>
            </a:r>
            <a:r>
              <a:rPr lang="en-US" sz="2000" dirty="0"/>
              <a:t>v</a:t>
            </a:r>
            <a:r>
              <a:rPr lang="el-GR" sz="2000" baseline="-25000" dirty="0"/>
              <a:t>0</a:t>
            </a:r>
            <a:r>
              <a:rPr lang="el-GR" sz="2000" dirty="0"/>
              <a:t>), (</a:t>
            </a:r>
            <a:r>
              <a:rPr lang="en-US" sz="2000" dirty="0"/>
              <a:t>u</a:t>
            </a:r>
            <a:r>
              <a:rPr lang="el-GR" sz="2000" baseline="-25000" dirty="0"/>
              <a:t>1</a:t>
            </a:r>
            <a:r>
              <a:rPr lang="el-GR" sz="2000" dirty="0"/>
              <a:t>, </a:t>
            </a:r>
            <a:r>
              <a:rPr lang="en-US" sz="2000" dirty="0"/>
              <a:t>v</a:t>
            </a:r>
            <a:r>
              <a:rPr lang="el-GR" sz="2000" baseline="-25000" dirty="0"/>
              <a:t>1</a:t>
            </a:r>
            <a:r>
              <a:rPr lang="el-GR" sz="2000" dirty="0"/>
              <a:t>),…, (</a:t>
            </a:r>
            <a:r>
              <a:rPr lang="en-US" sz="2000" dirty="0"/>
              <a:t>u</a:t>
            </a:r>
            <a:r>
              <a:rPr lang="en-US" sz="2000" baseline="-25000" dirty="0"/>
              <a:t>n</a:t>
            </a:r>
            <a:r>
              <a:rPr lang="el-GR" sz="2000" dirty="0"/>
              <a:t>, </a:t>
            </a:r>
            <a:r>
              <a:rPr lang="en-US" sz="2000" dirty="0"/>
              <a:t>v</a:t>
            </a:r>
            <a:r>
              <a:rPr lang="en-US" sz="2000" baseline="-25000" dirty="0"/>
              <a:t>n</a:t>
            </a:r>
            <a:r>
              <a:rPr lang="el-GR" sz="2000" dirty="0"/>
              <a:t>) = (1,1</a:t>
            </a:r>
            <a:r>
              <a:rPr lang="el-GR" sz="2000" dirty="0" smtClean="0"/>
              <a:t>)</a:t>
            </a:r>
            <a:endParaRPr lang="el-GR" sz="2000" dirty="0"/>
          </a:p>
          <a:p>
            <a:r>
              <a:rPr lang="el-GR" sz="2000" dirty="0" smtClean="0">
                <a:solidFill>
                  <a:srgbClr val="FF3300"/>
                </a:solidFill>
              </a:rPr>
              <a:t>Καμπύλη </a:t>
            </a:r>
            <a:r>
              <a:rPr lang="en-US" sz="2000" dirty="0">
                <a:solidFill>
                  <a:srgbClr val="FF3300"/>
                </a:solidFill>
              </a:rPr>
              <a:t>Lorenz </a:t>
            </a:r>
            <a:r>
              <a:rPr lang="el-GR" sz="2000" dirty="0"/>
              <a:t>χαρακτηρίζεται η γραμμή η οποία διατρέχει αυτά τα </a:t>
            </a:r>
            <a:r>
              <a:rPr lang="en-US" sz="2000" dirty="0" smtClean="0"/>
              <a:t>n </a:t>
            </a:r>
            <a:r>
              <a:rPr lang="el-GR" sz="2000" dirty="0"/>
              <a:t>+ </a:t>
            </a:r>
            <a:r>
              <a:rPr lang="el-GR" sz="2000" dirty="0" smtClean="0"/>
              <a:t>1 </a:t>
            </a:r>
            <a:r>
              <a:rPr lang="el-GR" sz="2000" dirty="0"/>
              <a:t>σημεία </a:t>
            </a:r>
            <a:r>
              <a:rPr lang="el-GR" sz="2000" dirty="0" smtClean="0"/>
              <a:t>. </a:t>
            </a:r>
            <a:r>
              <a:rPr lang="el-GR" sz="2000" dirty="0"/>
              <a:t>Συχνά οι τιμές μεριδίου </a:t>
            </a:r>
            <a:r>
              <a:rPr lang="en-US" sz="2000" dirty="0"/>
              <a:t>u</a:t>
            </a:r>
            <a:r>
              <a:rPr lang="en-US" sz="2000" baseline="-25000" dirty="0"/>
              <a:t>k </a:t>
            </a:r>
            <a:r>
              <a:rPr lang="el-GR" sz="2000" dirty="0" smtClean="0"/>
              <a:t>και </a:t>
            </a:r>
            <a:r>
              <a:rPr lang="en-US" sz="2000" dirty="0"/>
              <a:t>v</a:t>
            </a:r>
            <a:r>
              <a:rPr lang="en-US" sz="2000" baseline="-25000" dirty="0"/>
              <a:t>k</a:t>
            </a:r>
            <a:r>
              <a:rPr lang="en-US" sz="2000" dirty="0" smtClean="0"/>
              <a:t> </a:t>
            </a:r>
            <a:r>
              <a:rPr lang="el-GR" sz="2000" dirty="0"/>
              <a:t>εκφράζονται με </a:t>
            </a:r>
            <a:r>
              <a:rPr lang="el-GR" sz="2000" dirty="0" smtClean="0">
                <a:solidFill>
                  <a:srgbClr val="FF3300"/>
                </a:solidFill>
              </a:rPr>
              <a:t>ποσοστά</a:t>
            </a:r>
            <a:r>
              <a:rPr lang="el-GR" sz="2000" dirty="0" smtClean="0"/>
              <a:t> και τα σημεία μετασχηματίζονται σε</a:t>
            </a:r>
          </a:p>
          <a:p>
            <a:pPr marL="0" indent="0">
              <a:buNone/>
            </a:pPr>
            <a:r>
              <a:rPr lang="el-GR" sz="2000" dirty="0" smtClean="0"/>
              <a:t>			(100</a:t>
            </a:r>
            <a:r>
              <a:rPr lang="en-US" sz="2000" dirty="0"/>
              <a:t> u</a:t>
            </a:r>
            <a:r>
              <a:rPr lang="en-US" sz="2000" baseline="-25000" dirty="0"/>
              <a:t>k</a:t>
            </a:r>
            <a:r>
              <a:rPr lang="el-GR" sz="2000" dirty="0" smtClean="0"/>
              <a:t>, 100</a:t>
            </a:r>
            <a:r>
              <a:rPr lang="en-US" sz="2000" dirty="0"/>
              <a:t> </a:t>
            </a:r>
            <a:r>
              <a:rPr lang="en-US" sz="2000" dirty="0" smtClean="0"/>
              <a:t>v</a:t>
            </a:r>
            <a:r>
              <a:rPr lang="en-US" sz="2000" baseline="-25000" dirty="0" smtClean="0"/>
              <a:t>k</a:t>
            </a:r>
            <a:r>
              <a:rPr lang="el-GR" sz="2000" dirty="0" smtClean="0"/>
              <a:t>) </a:t>
            </a:r>
            <a:r>
              <a:rPr lang="el-GR" sz="2000" dirty="0"/>
              <a:t>με </a:t>
            </a:r>
            <a:r>
              <a:rPr lang="en-US" sz="2000" dirty="0"/>
              <a:t>k</a:t>
            </a:r>
            <a:r>
              <a:rPr lang="el-GR" sz="2000" dirty="0"/>
              <a:t> = 0,…,</a:t>
            </a:r>
            <a:r>
              <a:rPr lang="en-US" sz="2000" dirty="0"/>
              <a:t>n</a:t>
            </a:r>
            <a:r>
              <a:rPr lang="el-GR" sz="2000" dirty="0"/>
              <a:t>.</a:t>
            </a:r>
          </a:p>
          <a:p>
            <a:endParaRPr lang="en-US" sz="2000" dirty="0"/>
          </a:p>
          <a:p>
            <a:endParaRPr lang="el-GR" dirty="0" smtClean="0"/>
          </a:p>
        </p:txBody>
      </p:sp>
      <p:graphicFrame>
        <p:nvGraphicFramePr>
          <p:cNvPr id="6" name="Αντικείμενο 5"/>
          <p:cNvGraphicFramePr>
            <a:graphicFrameLocks noChangeAspect="1"/>
          </p:cNvGraphicFramePr>
          <p:nvPr>
            <p:extLst/>
          </p:nvPr>
        </p:nvGraphicFramePr>
        <p:xfrm>
          <a:off x="-271008" y="2132856"/>
          <a:ext cx="9235496" cy="1274472"/>
        </p:xfrm>
        <a:graphic>
          <a:graphicData uri="http://schemas.openxmlformats.org/presentationml/2006/ole">
            <mc:AlternateContent xmlns:mc="http://schemas.openxmlformats.org/markup-compatibility/2006">
              <mc:Choice xmlns:v="urn:schemas-microsoft-com:vml" Requires="v">
                <p:oleObj spid="_x0000_s3100" name="Έγγραφο" r:id="rId6" imgW="6670245" imgH="920584" progId="Word.Document.12">
                  <p:embed/>
                </p:oleObj>
              </mc:Choice>
              <mc:Fallback>
                <p:oleObj name="Έγγραφο" r:id="rId6" imgW="6670245" imgH="920584" progId="Word.Document.12">
                  <p:embed/>
                  <p:pic>
                    <p:nvPicPr>
                      <p:cNvPr id="0" name=""/>
                      <p:cNvPicPr/>
                      <p:nvPr/>
                    </p:nvPicPr>
                    <p:blipFill>
                      <a:blip r:embed="rId7"/>
                      <a:stretch>
                        <a:fillRect/>
                      </a:stretch>
                    </p:blipFill>
                    <p:spPr>
                      <a:xfrm>
                        <a:off x="-271008" y="2132856"/>
                        <a:ext cx="9235496" cy="1274472"/>
                      </a:xfrm>
                      <a:prstGeom prst="rect">
                        <a:avLst/>
                      </a:prstGeom>
                    </p:spPr>
                  </p:pic>
                </p:oleObj>
              </mc:Fallback>
            </mc:AlternateContent>
          </a:graphicData>
        </a:graphic>
      </p:graphicFrame>
      <p:sp>
        <p:nvSpPr>
          <p:cNvPr id="7"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4"/>
            </p:custDataLst>
          </p:nvPr>
        </p:nvSpPr>
        <p:spPr/>
        <p:txBody>
          <a:bodyPr/>
          <a:lstStyle/>
          <a:p>
            <a:fld id="{6F42FDE4-A7DD-41A7-A0A6-9B649FB43336}" type="slidenum">
              <a:rPr kumimoji="0" lang="en-US" smtClean="0"/>
              <a:pPr/>
              <a:t>35</a:t>
            </a:fld>
            <a:endParaRPr kumimoji="0" lang="en-US" dirty="0"/>
          </a:p>
        </p:txBody>
      </p:sp>
    </p:spTree>
    <p:custDataLst>
      <p:tags r:id="rId2"/>
    </p:custDataLst>
    <p:extLst>
      <p:ext uri="{BB962C8B-B14F-4D97-AF65-F5344CB8AC3E}">
        <p14:creationId xmlns:p14="http://schemas.microsoft.com/office/powerpoint/2010/main" val="2127024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ΣΥΓΚΕΝΤΡΩΣΗΣ</a:t>
            </a:r>
            <a:endParaRPr lang="el-GR" dirty="0"/>
          </a:p>
        </p:txBody>
      </p:sp>
      <p:sp>
        <p:nvSpPr>
          <p:cNvPr id="4" name="Θέση περιεχομένου 3"/>
          <p:cNvSpPr>
            <a:spLocks noGrp="1"/>
          </p:cNvSpPr>
          <p:nvPr>
            <p:ph sz="quarter" idx="1"/>
          </p:nvPr>
        </p:nvSpPr>
        <p:spPr/>
        <p:txBody>
          <a:bodyPr>
            <a:normAutofit/>
          </a:bodyPr>
          <a:lstStyle/>
          <a:p>
            <a:r>
              <a:rPr lang="el-GR" sz="1600" dirty="0" smtClean="0">
                <a:solidFill>
                  <a:srgbClr val="FF3300"/>
                </a:solidFill>
              </a:rPr>
              <a:t>Παράδειγμα (3): </a:t>
            </a:r>
            <a:r>
              <a:rPr lang="el-GR" sz="1600" dirty="0"/>
              <a:t>Μια αγορά προμηθεύεται από 5 επιχειρήσεις. Τρεις επιχειρήσεις </a:t>
            </a:r>
            <a:r>
              <a:rPr lang="el-GR" sz="1600" dirty="0" smtClean="0"/>
              <a:t>κατέχουν </a:t>
            </a:r>
            <a:r>
              <a:rPr lang="el-GR" sz="1600" dirty="0"/>
              <a:t>έκαστη 10% μερίδιο αγοράς. Οι υπόλοιπες δύο κατέχουν μερίδιο αγοράς 20% </a:t>
            </a:r>
            <a:r>
              <a:rPr lang="el-GR" sz="1600" dirty="0" smtClean="0"/>
              <a:t>και 50</a:t>
            </a:r>
            <a:r>
              <a:rPr lang="el-GR" sz="1600" dirty="0"/>
              <a:t>%. Η καμπύλη </a:t>
            </a:r>
            <a:r>
              <a:rPr lang="en-US" sz="1600" dirty="0"/>
              <a:t>Lorenz </a:t>
            </a:r>
            <a:r>
              <a:rPr lang="el-GR" sz="1600" dirty="0"/>
              <a:t>που αντιστοιχεί εδώ μπορεί να καταρτιστεί χωρίς υπολογισμούς, καθώς οι τιμές μεριδίων δίδονται άμεσα με ποσοστά. Η καμπύλη </a:t>
            </a:r>
            <a:r>
              <a:rPr lang="en-US" sz="1600" dirty="0"/>
              <a:t>Lorenz</a:t>
            </a:r>
            <a:r>
              <a:rPr lang="el-GR" sz="1600" dirty="0"/>
              <a:t> περνάει από τα ακόλουθα έξι σημεία: (0, 0), (20, 10), (40, 20), (60, 30), (80, 50), (100, 100).</a:t>
            </a:r>
          </a:p>
        </p:txBody>
      </p:sp>
      <p:graphicFrame>
        <p:nvGraphicFramePr>
          <p:cNvPr id="5" name="Αντικείμενο 4"/>
          <p:cNvGraphicFramePr>
            <a:graphicFrameLocks noChangeAspect="1"/>
          </p:cNvGraphicFramePr>
          <p:nvPr>
            <p:extLst/>
          </p:nvPr>
        </p:nvGraphicFramePr>
        <p:xfrm>
          <a:off x="1259632" y="3068960"/>
          <a:ext cx="7009698" cy="2977703"/>
        </p:xfrm>
        <a:graphic>
          <a:graphicData uri="http://schemas.openxmlformats.org/presentationml/2006/ole">
            <mc:AlternateContent xmlns:mc="http://schemas.openxmlformats.org/markup-compatibility/2006">
              <mc:Choice xmlns:v="urn:schemas-microsoft-com:vml" Requires="v">
                <p:oleObj spid="_x0000_s4124" name="Έγγραφο" r:id="rId6" imgW="6670245" imgH="2833010" progId="Word.Document.12">
                  <p:embed/>
                </p:oleObj>
              </mc:Choice>
              <mc:Fallback>
                <p:oleObj name="Έγγραφο" r:id="rId6" imgW="6670245" imgH="2833010" progId="Word.Document.12">
                  <p:embed/>
                  <p:pic>
                    <p:nvPicPr>
                      <p:cNvPr id="0" name=""/>
                      <p:cNvPicPr/>
                      <p:nvPr/>
                    </p:nvPicPr>
                    <p:blipFill>
                      <a:blip r:embed="rId7"/>
                      <a:stretch>
                        <a:fillRect/>
                      </a:stretch>
                    </p:blipFill>
                    <p:spPr>
                      <a:xfrm>
                        <a:off x="1259632" y="3068960"/>
                        <a:ext cx="7009698" cy="2977703"/>
                      </a:xfrm>
                      <a:prstGeom prst="rect">
                        <a:avLst/>
                      </a:prstGeom>
                    </p:spPr>
                  </p:pic>
                </p:oleObj>
              </mc:Fallback>
            </mc:AlternateContent>
          </a:graphicData>
        </a:graphic>
      </p:graphicFrame>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4"/>
            </p:custDataLst>
          </p:nvPr>
        </p:nvSpPr>
        <p:spPr/>
        <p:txBody>
          <a:bodyPr/>
          <a:lstStyle/>
          <a:p>
            <a:fld id="{6F42FDE4-A7DD-41A7-A0A6-9B649FB43336}" type="slidenum">
              <a:rPr kumimoji="0" lang="en-US" smtClean="0"/>
              <a:pPr/>
              <a:t>36</a:t>
            </a:fld>
            <a:endParaRPr kumimoji="0" lang="en-US" dirty="0"/>
          </a:p>
        </p:txBody>
      </p:sp>
    </p:spTree>
    <p:custDataLst>
      <p:tags r:id="rId2"/>
    </p:custDataLst>
    <p:extLst>
      <p:ext uri="{BB962C8B-B14F-4D97-AF65-F5344CB8AC3E}">
        <p14:creationId xmlns:p14="http://schemas.microsoft.com/office/powerpoint/2010/main" val="1308994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ΣΥΓΚΕΝΤΡΩΣΗΣ</a:t>
            </a:r>
            <a:endParaRPr lang="el-GR" dirty="0"/>
          </a:p>
        </p:txBody>
      </p:sp>
      <p:sp>
        <p:nvSpPr>
          <p:cNvPr id="4" name="Θέση περιεχομένου 3"/>
          <p:cNvSpPr>
            <a:spLocks noGrp="1"/>
          </p:cNvSpPr>
          <p:nvPr>
            <p:ph sz="quarter" idx="1"/>
          </p:nvPr>
        </p:nvSpPr>
        <p:spPr/>
        <p:txBody>
          <a:bodyPr>
            <a:normAutofit fontScale="77500" lnSpcReduction="20000"/>
          </a:bodyPr>
          <a:lstStyle/>
          <a:p>
            <a:r>
              <a:rPr lang="el-GR" dirty="0"/>
              <a:t>Τ</a:t>
            </a:r>
            <a:r>
              <a:rPr lang="el-GR" dirty="0" smtClean="0"/>
              <a:t>ο </a:t>
            </a:r>
            <a:r>
              <a:rPr lang="en-US" dirty="0"/>
              <a:t>L </a:t>
            </a:r>
            <a:r>
              <a:rPr lang="el-GR" dirty="0"/>
              <a:t>αποτελεί εν γένει μια μονότονα </a:t>
            </a:r>
            <a:r>
              <a:rPr lang="el-GR" dirty="0">
                <a:solidFill>
                  <a:srgbClr val="FF3300"/>
                </a:solidFill>
              </a:rPr>
              <a:t>αυξανόμενη, κυρτή συνάρτηση</a:t>
            </a:r>
            <a:r>
              <a:rPr lang="el-GR" dirty="0"/>
              <a:t>, της οποίας οι τιμές συνάρτησης δεν υπερβαίνουν την ευθεία των 45 μοιρών. </a:t>
            </a:r>
            <a:endParaRPr lang="el-GR" dirty="0" smtClean="0"/>
          </a:p>
          <a:p>
            <a:r>
              <a:rPr lang="el-GR" dirty="0" smtClean="0"/>
              <a:t>Η </a:t>
            </a:r>
            <a:r>
              <a:rPr lang="el-GR" dirty="0"/>
              <a:t>τιμή συνάρτησης </a:t>
            </a:r>
            <a:r>
              <a:rPr lang="en-US" dirty="0">
                <a:solidFill>
                  <a:srgbClr val="FF3300"/>
                </a:solidFill>
              </a:rPr>
              <a:t>L </a:t>
            </a:r>
            <a:r>
              <a:rPr lang="el-GR" dirty="0">
                <a:solidFill>
                  <a:srgbClr val="FF3300"/>
                </a:solidFill>
              </a:rPr>
              <a:t>(100</a:t>
            </a:r>
            <a:r>
              <a:rPr lang="en-US" dirty="0">
                <a:solidFill>
                  <a:srgbClr val="FF3300"/>
                </a:solidFill>
              </a:rPr>
              <a:t>u</a:t>
            </a:r>
            <a:r>
              <a:rPr lang="en-US" baseline="-25000" dirty="0">
                <a:solidFill>
                  <a:srgbClr val="FF3300"/>
                </a:solidFill>
              </a:rPr>
              <a:t>k</a:t>
            </a:r>
            <a:r>
              <a:rPr lang="el-GR" dirty="0">
                <a:solidFill>
                  <a:srgbClr val="FF3300"/>
                </a:solidFill>
              </a:rPr>
              <a:t>) </a:t>
            </a:r>
            <a:r>
              <a:rPr lang="el-GR" dirty="0"/>
              <a:t>στη θέση </a:t>
            </a:r>
            <a:r>
              <a:rPr lang="el-GR" dirty="0">
                <a:solidFill>
                  <a:srgbClr val="FF3300"/>
                </a:solidFill>
              </a:rPr>
              <a:t>100</a:t>
            </a:r>
            <a:r>
              <a:rPr lang="en-US" dirty="0">
                <a:solidFill>
                  <a:srgbClr val="FF3300"/>
                </a:solidFill>
              </a:rPr>
              <a:t>u</a:t>
            </a:r>
            <a:r>
              <a:rPr lang="en-US" baseline="-25000" dirty="0">
                <a:solidFill>
                  <a:srgbClr val="FF3300"/>
                </a:solidFill>
              </a:rPr>
              <a:t>k</a:t>
            </a:r>
            <a:r>
              <a:rPr lang="el-GR" dirty="0"/>
              <a:t>  δίδει κάθε φορά ποιο ποσοστό του αθροίσματος χαρακτηριστικού ανήκει στο ποσοστό 100</a:t>
            </a:r>
            <a:r>
              <a:rPr lang="en-US" dirty="0"/>
              <a:t>u</a:t>
            </a:r>
            <a:r>
              <a:rPr lang="en-US" baseline="-25000" dirty="0"/>
              <a:t>k</a:t>
            </a:r>
            <a:r>
              <a:rPr lang="en-US" dirty="0"/>
              <a:t> </a:t>
            </a:r>
            <a:r>
              <a:rPr lang="el-GR" dirty="0"/>
              <a:t>των </a:t>
            </a:r>
            <a:r>
              <a:rPr lang="el-GR" dirty="0" smtClean="0"/>
              <a:t>μικρότερων </a:t>
            </a:r>
            <a:r>
              <a:rPr lang="el-GR" dirty="0"/>
              <a:t>φορέων χαρακτηριστικού. </a:t>
            </a:r>
            <a:endParaRPr lang="el-GR" dirty="0" smtClean="0"/>
          </a:p>
          <a:p>
            <a:r>
              <a:rPr lang="el-GR" dirty="0" smtClean="0"/>
              <a:t>Στην </a:t>
            </a:r>
            <a:r>
              <a:rPr lang="el-GR" dirty="0"/>
              <a:t>ακραία περίπτωση κατά την οποία όλοι οι φορείς χαρακτηριστικού </a:t>
            </a:r>
            <a:r>
              <a:rPr lang="el-GR" dirty="0" smtClean="0"/>
              <a:t>έχουν την </a:t>
            </a:r>
            <a:r>
              <a:rPr lang="el-GR" dirty="0" smtClean="0">
                <a:solidFill>
                  <a:srgbClr val="FF3300"/>
                </a:solidFill>
              </a:rPr>
              <a:t>ίδια τιμή</a:t>
            </a:r>
            <a:r>
              <a:rPr lang="el-GR" dirty="0" smtClean="0"/>
              <a:t>, </a:t>
            </a:r>
            <a:r>
              <a:rPr lang="el-GR" dirty="0"/>
              <a:t>η καμπύλη </a:t>
            </a:r>
            <a:r>
              <a:rPr lang="en-US" dirty="0"/>
              <a:t>Lorenz </a:t>
            </a:r>
            <a:r>
              <a:rPr lang="el-GR" dirty="0"/>
              <a:t>είναι ίδια με την ευθεία </a:t>
            </a:r>
            <a:r>
              <a:rPr lang="el-GR" dirty="0" smtClean="0"/>
              <a:t>των 45 </a:t>
            </a:r>
            <a:r>
              <a:rPr lang="el-GR" dirty="0"/>
              <a:t>μοιρών που απεικονίζεται επίσης στο </a:t>
            </a:r>
            <a:r>
              <a:rPr lang="el-GR" dirty="0" smtClean="0"/>
              <a:t>σχήμα, </a:t>
            </a:r>
            <a:r>
              <a:rPr lang="el-GR" dirty="0"/>
              <a:t>δηλαδή με τη </a:t>
            </a:r>
            <a:r>
              <a:rPr lang="el-GR" dirty="0">
                <a:solidFill>
                  <a:srgbClr val="FF3300"/>
                </a:solidFill>
              </a:rPr>
              <a:t>διαγώνιο </a:t>
            </a:r>
            <a:r>
              <a:rPr lang="en-US" dirty="0">
                <a:solidFill>
                  <a:srgbClr val="FF3300"/>
                </a:solidFill>
              </a:rPr>
              <a:t>D</a:t>
            </a:r>
            <a:r>
              <a:rPr lang="el-GR" dirty="0"/>
              <a:t>. </a:t>
            </a:r>
            <a:endParaRPr lang="el-GR" dirty="0" smtClean="0"/>
          </a:p>
          <a:p>
            <a:r>
              <a:rPr lang="el-GR" dirty="0" smtClean="0"/>
              <a:t>Όσο </a:t>
            </a:r>
            <a:r>
              <a:rPr lang="el-GR" dirty="0"/>
              <a:t>πιο ισχυρή είναι η </a:t>
            </a:r>
            <a:r>
              <a:rPr lang="el-GR" dirty="0">
                <a:solidFill>
                  <a:srgbClr val="FF3300"/>
                </a:solidFill>
              </a:rPr>
              <a:t>ανισότητα</a:t>
            </a:r>
            <a:r>
              <a:rPr lang="el-GR" dirty="0"/>
              <a:t>, τόσο πιο ισχυρά «κρέμεται η καμπύλη </a:t>
            </a:r>
            <a:r>
              <a:rPr lang="en-US" dirty="0"/>
              <a:t>Lorenz</a:t>
            </a:r>
            <a:r>
              <a:rPr lang="el-GR" dirty="0"/>
              <a:t>».</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37</a:t>
            </a:fld>
            <a:endParaRPr kumimoji="0" lang="en-US" dirty="0"/>
          </a:p>
        </p:txBody>
      </p:sp>
    </p:spTree>
    <p:custDataLst>
      <p:tags r:id="rId1"/>
    </p:custDataLst>
    <p:extLst>
      <p:ext uri="{BB962C8B-B14F-4D97-AF65-F5344CB8AC3E}">
        <p14:creationId xmlns:p14="http://schemas.microsoft.com/office/powerpoint/2010/main" val="2876228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ΣΥΓΚΕΝΤΡΩΣΗΣ</a:t>
            </a:r>
            <a:endParaRPr lang="el-GR" dirty="0"/>
          </a:p>
        </p:txBody>
      </p:sp>
      <p:pic>
        <p:nvPicPr>
          <p:cNvPr id="10242" name="Picture 2" descr="[DECORATIVE]"/>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1547664" y="1484784"/>
            <a:ext cx="5256584" cy="449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38</a:t>
            </a:fld>
            <a:endParaRPr kumimoji="0" lang="en-US" dirty="0"/>
          </a:p>
        </p:txBody>
      </p:sp>
    </p:spTree>
    <p:custDataLst>
      <p:tags r:id="rId1"/>
    </p:custDataLst>
    <p:extLst>
      <p:ext uri="{BB962C8B-B14F-4D97-AF65-F5344CB8AC3E}">
        <p14:creationId xmlns:p14="http://schemas.microsoft.com/office/powerpoint/2010/main" val="3931920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ΣΥΓΚΕΝΤΡΩΣΗΣ</a:t>
            </a:r>
            <a:endParaRPr lang="el-GR" dirty="0"/>
          </a:p>
        </p:txBody>
      </p:sp>
      <p:pic>
        <p:nvPicPr>
          <p:cNvPr id="9218" name="Picture 2" descr="[DECORATIVE]"/>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971600" y="1628800"/>
            <a:ext cx="6984776" cy="382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39</a:t>
            </a:fld>
            <a:endParaRPr kumimoji="0" lang="en-US" dirty="0"/>
          </a:p>
        </p:txBody>
      </p:sp>
    </p:spTree>
    <p:custDataLst>
      <p:tags r:id="rId1"/>
    </p:custDataLst>
    <p:extLst>
      <p:ext uri="{BB962C8B-B14F-4D97-AF65-F5344CB8AC3E}">
        <p14:creationId xmlns:p14="http://schemas.microsoft.com/office/powerpoint/2010/main" val="251019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23260" y="1855365"/>
            <a:ext cx="8229600" cy="4525963"/>
          </a:xfrm>
        </p:spPr>
        <p:txBody>
          <a:bodyPr>
            <a:normAutofit/>
          </a:bodyPr>
          <a:lstStyle/>
          <a:p>
            <a:pPr marL="0" lvl="0" indent="0">
              <a:buNone/>
            </a:pPr>
            <a:r>
              <a:rPr lang="el-GR" sz="2800" dirty="0" smtClean="0"/>
              <a:t>Να μπορεί ο σπουδαστής :</a:t>
            </a:r>
            <a:endParaRPr lang="en-US" sz="2800" dirty="0" smtClean="0"/>
          </a:p>
          <a:p>
            <a:pPr lvl="0"/>
            <a:r>
              <a:rPr lang="el-GR" sz="2800" dirty="0" smtClean="0"/>
              <a:t>Να ορίζει την έννοια της στατιστικής.</a:t>
            </a:r>
          </a:p>
          <a:p>
            <a:pPr lvl="0"/>
            <a:r>
              <a:rPr lang="el-GR" sz="2800" dirty="0" smtClean="0"/>
              <a:t>Να αναφέρει τους ορισμούς βασικών εννοιών της στατιστικής.</a:t>
            </a:r>
          </a:p>
          <a:p>
            <a:pPr lvl="0"/>
            <a:r>
              <a:rPr lang="el-GR" sz="2800" dirty="0" smtClean="0"/>
              <a:t>Να αναφέρει τις βασικές κατηγορίες </a:t>
            </a:r>
            <a:r>
              <a:rPr lang="el-GR" sz="2800" smtClean="0"/>
              <a:t>στατιστικών ερευνών.   </a:t>
            </a:r>
            <a:endParaRPr lang="el-GR" sz="2800" dirty="0"/>
          </a:p>
        </p:txBody>
      </p:sp>
      <p:sp>
        <p:nvSpPr>
          <p:cNvPr id="5" name="Θέση υποσέλιδου 3" descr="."/>
          <p:cNvSpPr txBox="1">
            <a:spLocks/>
          </p:cNvSpPr>
          <p:nvPr>
            <p:custDataLst>
              <p:tags r:id="rId4"/>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Μέθοδοι Αξιολόγησης  </a:t>
            </a:r>
            <a:r>
              <a:rPr lang="el-GR" sz="1400" dirty="0" smtClean="0"/>
              <a:t>Μονοδιάστατων </a:t>
            </a:r>
            <a:r>
              <a:rPr lang="el-GR" sz="1400" dirty="0"/>
              <a:t>Δεδομένων.</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ΣΥΓΚΕΝΤΡΩΣΗΣ</a:t>
            </a:r>
            <a:endParaRPr lang="el-GR" dirty="0"/>
          </a:p>
        </p:txBody>
      </p:sp>
      <p:sp>
        <p:nvSpPr>
          <p:cNvPr id="4" name="Θέση περιεχομένου 3"/>
          <p:cNvSpPr>
            <a:spLocks noGrp="1"/>
          </p:cNvSpPr>
          <p:nvPr>
            <p:ph sz="quarter" idx="1"/>
          </p:nvPr>
        </p:nvSpPr>
        <p:spPr>
          <a:xfrm>
            <a:off x="457200" y="2996952"/>
            <a:ext cx="8229600" cy="3129211"/>
          </a:xfrm>
        </p:spPr>
        <p:txBody>
          <a:bodyPr>
            <a:normAutofit fontScale="85000" lnSpcReduction="10000"/>
          </a:bodyPr>
          <a:lstStyle/>
          <a:p>
            <a:pPr marL="0" indent="0">
              <a:buNone/>
            </a:pPr>
            <a:endParaRPr lang="el-GR" sz="3200" dirty="0" smtClean="0"/>
          </a:p>
          <a:p>
            <a:r>
              <a:rPr lang="el-GR" sz="3200" dirty="0" smtClean="0"/>
              <a:t>Ισχύει </a:t>
            </a:r>
            <a:r>
              <a:rPr lang="el-GR" sz="3200" dirty="0"/>
              <a:t>0 &lt; </a:t>
            </a:r>
            <a:r>
              <a:rPr lang="en-US" sz="3200" dirty="0"/>
              <a:t>G</a:t>
            </a:r>
            <a:r>
              <a:rPr lang="el-GR" sz="3200" dirty="0"/>
              <a:t> &lt; 1, όπου η </a:t>
            </a:r>
            <a:r>
              <a:rPr lang="el-GR" sz="3200" dirty="0" smtClean="0"/>
              <a:t>τιμή </a:t>
            </a:r>
            <a:r>
              <a:rPr lang="el-GR" sz="3200" dirty="0">
                <a:solidFill>
                  <a:srgbClr val="FF3300"/>
                </a:solidFill>
              </a:rPr>
              <a:t>0</a:t>
            </a:r>
            <a:r>
              <a:rPr lang="el-GR" sz="3200" dirty="0"/>
              <a:t> υποτίθεται μόνο όταν όλες οι </a:t>
            </a:r>
            <a:r>
              <a:rPr lang="el-GR" sz="3200" dirty="0" smtClean="0"/>
              <a:t>τιμές του χαρακτηριστικού </a:t>
            </a:r>
            <a:r>
              <a:rPr lang="el-GR" sz="3200" dirty="0"/>
              <a:t>είναι </a:t>
            </a:r>
            <a:r>
              <a:rPr lang="el-GR" sz="3200" dirty="0" smtClean="0"/>
              <a:t>ίσες</a:t>
            </a:r>
            <a:r>
              <a:rPr lang="en-US" sz="3200" dirty="0" smtClean="0"/>
              <a:t> </a:t>
            </a:r>
            <a:r>
              <a:rPr lang="el-GR" sz="3200" dirty="0" smtClean="0"/>
              <a:t>και η τιμή </a:t>
            </a:r>
            <a:r>
              <a:rPr lang="el-GR" sz="3200" dirty="0" smtClean="0">
                <a:solidFill>
                  <a:srgbClr val="FF3300"/>
                </a:solidFill>
              </a:rPr>
              <a:t>1</a:t>
            </a:r>
            <a:r>
              <a:rPr lang="el-GR" sz="3200" dirty="0" smtClean="0"/>
              <a:t> </a:t>
            </a:r>
            <a:r>
              <a:rPr lang="el-GR" sz="3200" dirty="0"/>
              <a:t>όταν ένας μόνο των φορέων χαρακτηριστικού </a:t>
            </a:r>
            <a:r>
              <a:rPr lang="en-US" sz="3200" dirty="0" smtClean="0"/>
              <a:t>n</a:t>
            </a:r>
            <a:r>
              <a:rPr lang="el-GR" sz="3200" dirty="0"/>
              <a:t> </a:t>
            </a:r>
            <a:r>
              <a:rPr lang="el-GR" sz="3200" dirty="0" smtClean="0"/>
              <a:t>κατέχει </a:t>
            </a:r>
            <a:r>
              <a:rPr lang="el-GR" sz="3200" dirty="0"/>
              <a:t>ολόκληρο το άθροισμα χαρακτηριστικού</a:t>
            </a:r>
            <a:r>
              <a:rPr lang="el-GR" sz="3200" dirty="0" smtClean="0"/>
              <a:t>. </a:t>
            </a:r>
            <a:endParaRPr lang="en-US" sz="3200" dirty="0" smtClean="0"/>
          </a:p>
          <a:p>
            <a:r>
              <a:rPr lang="el-GR" sz="3200" dirty="0" smtClean="0">
                <a:solidFill>
                  <a:srgbClr val="FF3300"/>
                </a:solidFill>
              </a:rPr>
              <a:t>Μικρότερες τιμές </a:t>
            </a:r>
            <a:r>
              <a:rPr lang="el-GR" sz="3200" dirty="0" smtClean="0"/>
              <a:t>του συντελεστή </a:t>
            </a:r>
            <a:r>
              <a:rPr lang="en-US" sz="3200" dirty="0" smtClean="0"/>
              <a:t>G </a:t>
            </a:r>
            <a:r>
              <a:rPr lang="el-GR" sz="3200" dirty="0" smtClean="0"/>
              <a:t>δείχνουν </a:t>
            </a:r>
            <a:r>
              <a:rPr lang="el-GR" sz="3200" dirty="0" smtClean="0">
                <a:solidFill>
                  <a:srgbClr val="FF3300"/>
                </a:solidFill>
              </a:rPr>
              <a:t>μικρότερες συγκεντρώσεις</a:t>
            </a:r>
            <a:r>
              <a:rPr lang="el-GR" sz="3200" dirty="0" smtClean="0"/>
              <a:t>.</a:t>
            </a:r>
            <a:endParaRPr lang="el-GR" sz="3200" dirty="0"/>
          </a:p>
        </p:txBody>
      </p:sp>
      <p:pic>
        <p:nvPicPr>
          <p:cNvPr id="11266" name="Picture 2" descr="[DECORAT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0648" y="2132856"/>
            <a:ext cx="1247047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40</a:t>
            </a:fld>
            <a:endParaRPr kumimoji="0" lang="en-US" dirty="0"/>
          </a:p>
        </p:txBody>
      </p:sp>
      <p:sp>
        <p:nvSpPr>
          <p:cNvPr id="5" name="Ορθογώνιο 4" descr="Συντελεστής Γκίνι. Τζί είναι ίσο με το λόγο της επιφάνειας ανάμεσα στη διαγώνιο ντι και την καμπύλη λόρεντζ ελ, προς την επιφάνεια ανάμεσα στη διαγώνιο ντι και τον άξονα γιού."/>
          <p:cNvSpPr/>
          <p:nvPr/>
        </p:nvSpPr>
        <p:spPr>
          <a:xfrm>
            <a:off x="755576" y="1606871"/>
            <a:ext cx="4513457" cy="461665"/>
          </a:xfrm>
          <a:prstGeom prst="rect">
            <a:avLst/>
          </a:prstGeom>
        </p:spPr>
        <p:txBody>
          <a:bodyPr wrap="square">
            <a:spAutoFit/>
          </a:bodyPr>
          <a:lstStyle/>
          <a:p>
            <a:r>
              <a:rPr lang="el-GR" sz="2400" dirty="0">
                <a:solidFill>
                  <a:srgbClr val="FF3300"/>
                </a:solidFill>
              </a:rPr>
              <a:t>Συντελεστής </a:t>
            </a:r>
            <a:r>
              <a:rPr lang="en-US" sz="2400" dirty="0">
                <a:solidFill>
                  <a:srgbClr val="FF3300"/>
                </a:solidFill>
              </a:rPr>
              <a:t>Gini</a:t>
            </a:r>
            <a:r>
              <a:rPr lang="en-US" sz="2400" dirty="0"/>
              <a:t>:</a:t>
            </a:r>
          </a:p>
        </p:txBody>
      </p:sp>
    </p:spTree>
    <p:custDataLst>
      <p:tags r:id="rId1"/>
    </p:custDataLst>
    <p:extLst>
      <p:ext uri="{BB962C8B-B14F-4D97-AF65-F5344CB8AC3E}">
        <p14:creationId xmlns:p14="http://schemas.microsoft.com/office/powerpoint/2010/main" val="16578154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ΣΥΓΚΕΝΤΡΩΣΗΣ</a:t>
            </a:r>
            <a:endParaRPr lang="el-GR" dirty="0"/>
          </a:p>
        </p:txBody>
      </p:sp>
      <mc:AlternateContent xmlns:mc="http://schemas.openxmlformats.org/markup-compatibility/2006">
        <mc:Choice xmlns:a14="http://schemas.microsoft.com/office/drawing/2010/main" Requires="a14">
          <p:sp>
            <p:nvSpPr>
              <p:cNvPr id="4" name="Θέση περιεχομένου 3"/>
              <p:cNvSpPr>
                <a:spLocks noGrp="1"/>
              </p:cNvSpPr>
              <p:nvPr>
                <p:ph sz="quarter" idx="1"/>
              </p:nvPr>
            </p:nvSpPr>
            <p:spPr/>
            <p:txBody>
              <a:bodyPr>
                <a:normAutofit fontScale="77500" lnSpcReduction="20000"/>
              </a:bodyPr>
              <a:lstStyle/>
              <a:p>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a:rPr>
                          <m:t>𝐺</m:t>
                        </m:r>
                      </m:e>
                      <m:sub>
                        <m:r>
                          <a:rPr lang="en-US" b="0" i="1" smtClean="0">
                            <a:latin typeface="Cambria Math"/>
                          </a:rPr>
                          <m:t>𝑚𝑎𝑥</m:t>
                        </m:r>
                      </m:sub>
                    </m:sSub>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𝑛</m:t>
                        </m:r>
                        <m:r>
                          <a:rPr lang="en-US" b="0" i="1" smtClean="0">
                            <a:latin typeface="Cambria Math"/>
                          </a:rPr>
                          <m:t>−1</m:t>
                        </m:r>
                      </m:num>
                      <m:den>
                        <m:r>
                          <a:rPr lang="en-US" b="0" i="1" smtClean="0">
                            <a:latin typeface="Cambria Math"/>
                          </a:rPr>
                          <m:t>𝑛</m:t>
                        </m:r>
                      </m:den>
                    </m:f>
                  </m:oMath>
                </a14:m>
                <a:endParaRPr lang="en-US" dirty="0" smtClean="0"/>
              </a:p>
              <a:p>
                <a:r>
                  <a:rPr lang="el-GR" dirty="0" smtClean="0"/>
                  <a:t>Ο </a:t>
                </a:r>
                <a:r>
                  <a:rPr lang="el-GR" dirty="0" smtClean="0">
                    <a:solidFill>
                      <a:srgbClr val="FF3300"/>
                    </a:solidFill>
                  </a:rPr>
                  <a:t>τυποποιημένος συντελεστής </a:t>
                </a:r>
                <a:r>
                  <a:rPr lang="en-US" dirty="0" smtClean="0">
                    <a:solidFill>
                      <a:srgbClr val="FF3300"/>
                    </a:solidFill>
                  </a:rPr>
                  <a:t>Gini</a:t>
                </a:r>
                <a:r>
                  <a:rPr lang="el-GR" dirty="0" smtClean="0">
                    <a:solidFill>
                      <a:srgbClr val="FF3300"/>
                    </a:solidFill>
                  </a:rPr>
                  <a:t> </a:t>
                </a:r>
                <a:r>
                  <a:rPr lang="el-GR" dirty="0" smtClean="0"/>
                  <a:t>προκύπτει από τη διαίρεση του </a:t>
                </a:r>
                <a:r>
                  <a:rPr lang="en-US" dirty="0" smtClean="0"/>
                  <a:t>G </a:t>
                </a:r>
                <a:r>
                  <a:rPr lang="el-GR" dirty="0" smtClean="0"/>
                  <a:t>με το</a:t>
                </a:r>
                <a:r>
                  <a:rPr lang="en-US" dirty="0" smtClean="0"/>
                  <a:t> G</a:t>
                </a:r>
                <a:r>
                  <a:rPr lang="en-US" baseline="-25000" dirty="0" smtClean="0"/>
                  <a:t>max</a:t>
                </a:r>
                <a:r>
                  <a:rPr lang="el-GR" dirty="0" smtClean="0"/>
                  <a:t>, δηλαδή ισχύει:</a:t>
                </a:r>
              </a:p>
              <a:p>
                <a:pPr marL="0" indent="0">
                  <a:buNone/>
                </a:pPr>
                <a14:m>
                  <m:oMathPara xmlns:m="http://schemas.openxmlformats.org/officeDocument/2006/math">
                    <m:oMathParaPr>
                      <m:jc m:val="center"/>
                    </m:oMathParaPr>
                    <m:oMath xmlns:m="http://schemas.openxmlformats.org/officeDocument/2006/math">
                      <m:r>
                        <a:rPr lang="el-GR" b="0" i="1" smtClean="0">
                          <a:latin typeface="Cambria Math"/>
                        </a:rPr>
                        <m:t>    </m:t>
                      </m:r>
                      <m:sSub>
                        <m:sSubPr>
                          <m:ctrlPr>
                            <a:rPr lang="en-US" i="1" smtClean="0">
                              <a:latin typeface="Cambria Math" panose="02040503050406030204" pitchFamily="18" charset="0"/>
                            </a:rPr>
                          </m:ctrlPr>
                        </m:sSubPr>
                        <m:e>
                          <m:r>
                            <m:rPr>
                              <m:sty m:val="p"/>
                            </m:rPr>
                            <a:rPr lang="en-US" b="0" i="0" smtClean="0">
                              <a:latin typeface="Cambria Math"/>
                            </a:rPr>
                            <m:t>G</m:t>
                          </m:r>
                        </m:e>
                        <m:sub>
                          <m:r>
                            <a:rPr lang="en-US" b="0" i="1" smtClean="0">
                              <a:latin typeface="Cambria Math"/>
                            </a:rPr>
                            <m:t>∗</m:t>
                          </m:r>
                        </m:sub>
                      </m:sSub>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𝑛</m:t>
                          </m:r>
                        </m:num>
                        <m:den>
                          <m:r>
                            <a:rPr lang="en-US" b="0" i="1" smtClean="0">
                              <a:latin typeface="Cambria Math"/>
                            </a:rPr>
                            <m:t>𝑛</m:t>
                          </m:r>
                          <m:r>
                            <a:rPr lang="en-US" b="0" i="1" smtClean="0">
                              <a:latin typeface="Cambria Math"/>
                            </a:rPr>
                            <m:t>−1</m:t>
                          </m:r>
                        </m:den>
                      </m:f>
                      <m:r>
                        <a:rPr lang="en-US" b="0" i="1" smtClean="0">
                          <a:latin typeface="Cambria Math"/>
                        </a:rPr>
                        <m:t> </m:t>
                      </m:r>
                      <m:r>
                        <a:rPr lang="en-US" b="0" i="1" smtClean="0">
                          <a:latin typeface="Cambria Math"/>
                        </a:rPr>
                        <m:t>𝐺</m:t>
                      </m:r>
                    </m:oMath>
                  </m:oMathPara>
                </a14:m>
                <a:endParaRPr lang="el-GR" dirty="0" smtClean="0"/>
              </a:p>
              <a:p>
                <a:r>
                  <a:rPr lang="el-GR" dirty="0" smtClean="0"/>
                  <a:t>Η τιμή του </a:t>
                </a:r>
                <a:r>
                  <a:rPr lang="en-US" dirty="0" smtClean="0"/>
                  <a:t>G </a:t>
                </a:r>
                <a:r>
                  <a:rPr lang="el-GR" dirty="0" smtClean="0"/>
                  <a:t>υπολογίζεται από τον τύπο:</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𝐺</m:t>
                      </m:r>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2 </m:t>
                          </m:r>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𝑛</m:t>
                              </m:r>
                            </m:sup>
                            <m:e>
                              <m:r>
                                <a:rPr lang="en-US" b="0" i="1" smtClean="0">
                                  <a:latin typeface="Cambria Math"/>
                                </a:rPr>
                                <m:t>𝑖</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r>
                                <a:rPr lang="en-US" b="0" i="1" smtClean="0">
                                  <a:latin typeface="Cambria Math"/>
                                </a:rPr>
                                <m:t> −(</m:t>
                              </m:r>
                              <m:r>
                                <a:rPr lang="en-US" b="0" i="1" smtClean="0">
                                  <a:latin typeface="Cambria Math"/>
                                </a:rPr>
                                <m:t>𝑛</m:t>
                              </m:r>
                              <m:r>
                                <a:rPr lang="en-US" b="0" i="1" smtClean="0">
                                  <a:latin typeface="Cambria Math"/>
                                </a:rPr>
                                <m:t>+1)</m:t>
                              </m:r>
                            </m:e>
                          </m:nary>
                        </m:num>
                        <m:den>
                          <m:r>
                            <a:rPr lang="en-US" b="0" i="1" smtClean="0">
                              <a:latin typeface="Cambria Math"/>
                            </a:rPr>
                            <m:t>𝑛</m:t>
                          </m:r>
                        </m:den>
                      </m:f>
                    </m:oMath>
                  </m:oMathPara>
                </a14:m>
                <a:endParaRPr lang="el-GR" dirty="0" smtClean="0"/>
              </a:p>
              <a:p>
                <a:pPr marL="0" indent="0">
                  <a:buNone/>
                </a:pPr>
                <a:r>
                  <a:rPr lang="en-US" dirty="0"/>
                  <a:t> </a:t>
                </a:r>
                <a:r>
                  <a:rPr lang="en-US" dirty="0" smtClean="0"/>
                  <a:t>   </a:t>
                </a:r>
                <a:r>
                  <a:rPr lang="el-GR" dirty="0" smtClean="0"/>
                  <a:t>όπου</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r>
                        <a:rPr lang="en-US" b="0" i="1" smtClean="0">
                          <a:latin typeface="Cambria Math"/>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num>
                        <m:den>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𝑛</m:t>
                              </m:r>
                            </m:sup>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e>
                          </m:nary>
                        </m:den>
                      </m:f>
                    </m:oMath>
                  </m:oMathPara>
                </a14:m>
                <a:endParaRPr lang="en-US" dirty="0"/>
              </a:p>
            </p:txBody>
          </p:sp>
        </mc:Choice>
        <mc:Fallback>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0">
                <a:blip r:embed="rId5"/>
                <a:stretch>
                  <a:fillRect l="-1037"/>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41</a:t>
            </a:fld>
            <a:endParaRPr kumimoji="0" lang="en-US" dirty="0"/>
          </a:p>
        </p:txBody>
      </p:sp>
    </p:spTree>
    <p:custDataLst>
      <p:tags r:id="rId1"/>
    </p:custDataLst>
    <p:extLst>
      <p:ext uri="{BB962C8B-B14F-4D97-AF65-F5344CB8AC3E}">
        <p14:creationId xmlns:p14="http://schemas.microsoft.com/office/powerpoint/2010/main" val="2918221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ΣΥΓΚΕΝΤΡΩΣΗΣ</a:t>
            </a:r>
            <a:endParaRPr lang="el-GR" dirty="0"/>
          </a:p>
        </p:txBody>
      </p:sp>
      <p:sp>
        <p:nvSpPr>
          <p:cNvPr id="4" name="Θέση περιεχομένου 3"/>
          <p:cNvSpPr>
            <a:spLocks noGrp="1"/>
          </p:cNvSpPr>
          <p:nvPr>
            <p:ph sz="quarter" idx="1"/>
          </p:nvPr>
        </p:nvSpPr>
        <p:spPr/>
        <p:txBody>
          <a:bodyPr>
            <a:normAutofit/>
          </a:bodyPr>
          <a:lstStyle/>
          <a:p>
            <a:r>
              <a:rPr lang="el-GR" sz="2400" dirty="0" smtClean="0">
                <a:solidFill>
                  <a:srgbClr val="FF3300"/>
                </a:solidFill>
              </a:rPr>
              <a:t>Παράδειγμα (4): </a:t>
            </a:r>
            <a:r>
              <a:rPr lang="el-GR" sz="2400" dirty="0"/>
              <a:t>Εξαιτίας μιας ειδικής εκτίμησης της δειγματοληψίας εισοδήματος και κατανάλωσης </a:t>
            </a:r>
            <a:r>
              <a:rPr lang="el-GR" sz="2400" dirty="0" smtClean="0"/>
              <a:t>Το</a:t>
            </a:r>
            <a:r>
              <a:rPr lang="en-US" sz="2400" dirty="0" smtClean="0"/>
              <a:t> </a:t>
            </a:r>
            <a:r>
              <a:rPr lang="el-GR" sz="2400" dirty="0" smtClean="0"/>
              <a:t>1973 υπολογίστηκαν </a:t>
            </a:r>
            <a:r>
              <a:rPr lang="el-GR" sz="2400" dirty="0"/>
              <a:t>για την Ομοσπονδιακή </a:t>
            </a:r>
            <a:r>
              <a:rPr lang="el-GR" sz="2400" dirty="0" smtClean="0"/>
              <a:t>Δημοκρατία </a:t>
            </a:r>
            <a:r>
              <a:rPr lang="el-GR" sz="2400" dirty="0"/>
              <a:t>της Γερμανίας </a:t>
            </a:r>
            <a:r>
              <a:rPr lang="el-GR" sz="2400" dirty="0" smtClean="0"/>
              <a:t>οι ακόλουθοι </a:t>
            </a:r>
            <a:r>
              <a:rPr lang="el-GR" sz="2400" dirty="0"/>
              <a:t>συντελεστές </a:t>
            </a:r>
            <a:r>
              <a:rPr lang="en-US" sz="2400" dirty="0"/>
              <a:t>Gini</a:t>
            </a:r>
            <a:r>
              <a:rPr lang="el-GR" sz="2400" dirty="0"/>
              <a:t>:</a:t>
            </a:r>
          </a:p>
        </p:txBody>
      </p:sp>
      <p:pic>
        <p:nvPicPr>
          <p:cNvPr id="13314" name="Picture 2" descr="[DECORAT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17032"/>
            <a:ext cx="9182791" cy="241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42</a:t>
            </a:fld>
            <a:endParaRPr kumimoji="0" lang="en-US" dirty="0"/>
          </a:p>
        </p:txBody>
      </p:sp>
    </p:spTree>
    <p:custDataLst>
      <p:tags r:id="rId1"/>
    </p:custDataLst>
    <p:extLst>
      <p:ext uri="{BB962C8B-B14F-4D97-AF65-F5344CB8AC3E}">
        <p14:creationId xmlns:p14="http://schemas.microsoft.com/office/powerpoint/2010/main" val="750414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ΣΥΓΚΕΝΤΡΩΣΗΣ</a:t>
            </a:r>
            <a:endParaRPr lang="el-GR" dirty="0"/>
          </a:p>
        </p:txBody>
      </p:sp>
      <p:pic>
        <p:nvPicPr>
          <p:cNvPr id="14338" name="Picture 2" descr="[DECORATIVE]"/>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1403648" y="1556792"/>
            <a:ext cx="6408712" cy="465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43</a:t>
            </a:fld>
            <a:endParaRPr kumimoji="0" lang="en-US" dirty="0"/>
          </a:p>
        </p:txBody>
      </p:sp>
    </p:spTree>
    <p:custDataLst>
      <p:tags r:id="rId1"/>
    </p:custDataLst>
    <p:extLst>
      <p:ext uri="{BB962C8B-B14F-4D97-AF65-F5344CB8AC3E}">
        <p14:creationId xmlns:p14="http://schemas.microsoft.com/office/powerpoint/2010/main" val="2440963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nvSpPr>
        <p:spPr>
          <a:xfrm>
            <a:off x="323528" y="1340768"/>
            <a:ext cx="8568952" cy="2031325"/>
          </a:xfrm>
          <a:prstGeom prst="rect">
            <a:avLst/>
          </a:prstGeom>
        </p:spPr>
        <p:txBody>
          <a:bodyPr wrap="square">
            <a:spAutoFit/>
          </a:bodyPr>
          <a:lstStyle/>
          <a:p>
            <a:r>
              <a:rPr lang="el-GR" dirty="0"/>
              <a:t>Μεγάλο μέρος του περιεχομένου των παρουσιάσεων του μαθήματος Στατιστική Επιχειρήσεων που διδάσκεται στο τμήμα Λογιστικής και Χρηματοοικονομικής του ΤΕΙ Θεσσαλίας προέρχεται από το βιβλίο:</a:t>
            </a:r>
          </a:p>
          <a:p>
            <a:endParaRPr lang="el-GR" dirty="0"/>
          </a:p>
          <a:p>
            <a:r>
              <a:rPr lang="el-GR" dirty="0" err="1"/>
              <a:t>Gunter</a:t>
            </a:r>
            <a:r>
              <a:rPr lang="el-GR" dirty="0"/>
              <a:t> </a:t>
            </a:r>
            <a:r>
              <a:rPr lang="el-GR" dirty="0" err="1"/>
              <a:t>Bamberg</a:t>
            </a:r>
            <a:r>
              <a:rPr lang="el-GR" dirty="0"/>
              <a:t>, </a:t>
            </a:r>
            <a:r>
              <a:rPr lang="el-GR" dirty="0" err="1"/>
              <a:t>Franz</a:t>
            </a:r>
            <a:r>
              <a:rPr lang="el-GR" dirty="0"/>
              <a:t> </a:t>
            </a:r>
            <a:r>
              <a:rPr lang="el-GR" dirty="0" err="1"/>
              <a:t>Bauer</a:t>
            </a:r>
            <a:r>
              <a:rPr lang="el-GR" dirty="0"/>
              <a:t> και Michael </a:t>
            </a:r>
            <a:r>
              <a:rPr lang="el-GR" dirty="0" err="1"/>
              <a:t>Krapp</a:t>
            </a:r>
            <a:r>
              <a:rPr lang="el-GR" dirty="0"/>
              <a:t>  (2009) Στατιστική, 15η έκδοση, Εκδόσεις Προπομπός</a:t>
            </a:r>
          </a:p>
          <a:p>
            <a:endParaRPr lang="el-GR"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2" name="TextBox 1"/>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17638"/>
            <a:ext cx="9036496" cy="4525963"/>
          </a:xfrm>
        </p:spPr>
        <p:txBody>
          <a:bodyPr>
            <a:noAutofit/>
          </a:bodyPr>
          <a:lstStyle/>
          <a:p>
            <a:pPr lvl="1">
              <a:buFont typeface="Wingdings" pitchFamily="2" charset="2"/>
              <a:buChar char="§"/>
            </a:pPr>
            <a:r>
              <a:rPr lang="el-GR" sz="3200" dirty="0" smtClean="0">
                <a:hlinkClick r:id="rId8" action="ppaction://hlinksldjump"/>
              </a:rPr>
              <a:t>Εισαγωγή. </a:t>
            </a:r>
            <a:endParaRPr lang="el-GR" sz="3200" dirty="0" smtClean="0">
              <a:hlinkClick r:id="rId9" action="ppaction://hlinksldjump"/>
            </a:endParaRPr>
          </a:p>
          <a:p>
            <a:pPr lvl="1">
              <a:buFont typeface="Wingdings" pitchFamily="2" charset="2"/>
              <a:buChar char="§"/>
            </a:pPr>
            <a:r>
              <a:rPr lang="el-GR" sz="3200" dirty="0" smtClean="0">
                <a:hlinkClick r:id="rId10" action="ppaction://hlinksldjump"/>
              </a:rPr>
              <a:t>Ορισμοί βασικών εννοιών.</a:t>
            </a:r>
            <a:endParaRPr lang="el-GR" sz="3200" dirty="0" smtClean="0"/>
          </a:p>
          <a:p>
            <a:pPr lvl="1">
              <a:buFont typeface="Wingdings" pitchFamily="2" charset="2"/>
              <a:buChar char="§"/>
            </a:pPr>
            <a:r>
              <a:rPr lang="el-GR" sz="3200" dirty="0" smtClean="0">
                <a:hlinkClick r:id="rId11" action="ppaction://hlinksldjump"/>
              </a:rPr>
              <a:t>Κατηγορίες στατιστικών ερευνών.</a:t>
            </a:r>
            <a:endParaRPr lang="el-GR" sz="3200" dirty="0" smtClean="0"/>
          </a:p>
          <a:p>
            <a:pPr lvl="1">
              <a:buFont typeface="Wingdings" pitchFamily="2" charset="2"/>
              <a:buChar char="§"/>
            </a:pPr>
            <a:endParaRPr lang="en-US" sz="3200" dirty="0"/>
          </a:p>
          <a:p>
            <a:pPr>
              <a:buFont typeface="Wingdings" pitchFamily="2" charset="2"/>
              <a:buChar char="§"/>
            </a:pPr>
            <a:endParaRPr lang="el-GR" sz="36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ΕΙΣΑΓΩΓΗ</a:t>
            </a:r>
            <a:endParaRPr lang="el-GR" dirty="0"/>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Ένα ποσοτικό ή </a:t>
            </a:r>
            <a:r>
              <a:rPr lang="el-GR" dirty="0" err="1" smtClean="0"/>
              <a:t>ποσοτικοποιημένο</a:t>
            </a:r>
            <a:r>
              <a:rPr lang="el-GR" dirty="0" smtClean="0"/>
              <a:t> χαρακτηριστικό </a:t>
            </a:r>
            <a:r>
              <a:rPr lang="el-GR" dirty="0" smtClean="0">
                <a:solidFill>
                  <a:srgbClr val="FF0000"/>
                </a:solidFill>
              </a:rPr>
              <a:t>Χ</a:t>
            </a:r>
            <a:r>
              <a:rPr lang="el-GR" dirty="0" smtClean="0"/>
              <a:t> παρατηρείται σε </a:t>
            </a:r>
            <a:r>
              <a:rPr lang="en-US" dirty="0" smtClean="0">
                <a:solidFill>
                  <a:srgbClr val="FF0000"/>
                </a:solidFill>
              </a:rPr>
              <a:t>n</a:t>
            </a:r>
            <a:r>
              <a:rPr lang="el-GR" dirty="0" smtClean="0"/>
              <a:t> φορείς χαρακτηριστικού μιας στατιστικής μάζας. Οι αριθμοί </a:t>
            </a:r>
            <a:r>
              <a:rPr lang="en-US" dirty="0" smtClean="0">
                <a:solidFill>
                  <a:srgbClr val="FF0000"/>
                </a:solidFill>
              </a:rPr>
              <a:t>x</a:t>
            </a:r>
            <a:r>
              <a:rPr lang="el-GR" baseline="-25000" dirty="0" smtClean="0">
                <a:solidFill>
                  <a:srgbClr val="FF3300"/>
                </a:solidFill>
              </a:rPr>
              <a:t>1</a:t>
            </a:r>
            <a:r>
              <a:rPr lang="el-GR" dirty="0" smtClean="0"/>
              <a:t>, </a:t>
            </a:r>
            <a:r>
              <a:rPr lang="el-GR" dirty="0" smtClean="0">
                <a:solidFill>
                  <a:srgbClr val="FF0000"/>
                </a:solidFill>
              </a:rPr>
              <a:t>…, </a:t>
            </a:r>
            <a:r>
              <a:rPr lang="en-US" dirty="0" smtClean="0">
                <a:solidFill>
                  <a:srgbClr val="FF0000"/>
                </a:solidFill>
              </a:rPr>
              <a:t>x</a:t>
            </a:r>
            <a:r>
              <a:rPr lang="en-US" baseline="-25000" dirty="0" smtClean="0">
                <a:solidFill>
                  <a:srgbClr val="FF3300"/>
                </a:solidFill>
              </a:rPr>
              <a:t>n</a:t>
            </a:r>
            <a:r>
              <a:rPr lang="en-US" dirty="0" smtClean="0">
                <a:solidFill>
                  <a:srgbClr val="FF0000"/>
                </a:solidFill>
              </a:rPr>
              <a:t> </a:t>
            </a:r>
            <a:r>
              <a:rPr lang="el-GR" dirty="0" smtClean="0"/>
              <a:t>που προκύπτουν ονομάζονται </a:t>
            </a:r>
            <a:r>
              <a:rPr lang="el-GR" dirty="0" smtClean="0">
                <a:solidFill>
                  <a:srgbClr val="FF0000"/>
                </a:solidFill>
              </a:rPr>
              <a:t>τιμές παρατήρησης</a:t>
            </a:r>
            <a:r>
              <a:rPr lang="el-GR" dirty="0" smtClean="0"/>
              <a:t> ή </a:t>
            </a:r>
            <a:r>
              <a:rPr lang="el-GR" dirty="0" smtClean="0">
                <a:solidFill>
                  <a:srgbClr val="FF0000"/>
                </a:solidFill>
              </a:rPr>
              <a:t>τιμές </a:t>
            </a:r>
            <a:r>
              <a:rPr lang="el-GR" dirty="0" smtClean="0">
                <a:solidFill>
                  <a:srgbClr val="FF0000"/>
                </a:solidFill>
              </a:rPr>
              <a:t>χαρακτηριστικού.</a:t>
            </a:r>
            <a:endParaRPr lang="el-GR" dirty="0" smtClean="0">
              <a:solidFill>
                <a:srgbClr val="FF0000"/>
              </a:solidFill>
            </a:endParaRPr>
          </a:p>
          <a:p>
            <a:r>
              <a:rPr lang="el-GR" dirty="0" smtClean="0"/>
              <a:t>Το </a:t>
            </a:r>
            <a:r>
              <a:rPr lang="en-US" dirty="0" smtClean="0">
                <a:solidFill>
                  <a:srgbClr val="FF0000"/>
                </a:solidFill>
              </a:rPr>
              <a:t>x</a:t>
            </a:r>
            <a:r>
              <a:rPr lang="en-US" baseline="-25000" dirty="0" smtClean="0">
                <a:solidFill>
                  <a:srgbClr val="FF0000"/>
                </a:solidFill>
              </a:rPr>
              <a:t>i</a:t>
            </a:r>
            <a:r>
              <a:rPr lang="en-US" dirty="0" smtClean="0"/>
              <a:t> </a:t>
            </a:r>
            <a:r>
              <a:rPr lang="el-GR" dirty="0" smtClean="0"/>
              <a:t>περιγράφει επομένως την τιμή του χαρακτηριστικού </a:t>
            </a:r>
            <a:r>
              <a:rPr lang="el-GR" dirty="0" smtClean="0">
                <a:solidFill>
                  <a:srgbClr val="FF0000"/>
                </a:solidFill>
              </a:rPr>
              <a:t>Χ</a:t>
            </a:r>
            <a:r>
              <a:rPr lang="el-GR" dirty="0" smtClean="0"/>
              <a:t> που παρατηρείται στον </a:t>
            </a:r>
            <a:r>
              <a:rPr lang="en-US" dirty="0" err="1" smtClean="0"/>
              <a:t>i</a:t>
            </a:r>
            <a:r>
              <a:rPr lang="el-GR" dirty="0" smtClean="0"/>
              <a:t>-οστό φορέα χαρακτηριστικού. Το διάνυσμα </a:t>
            </a:r>
            <a:r>
              <a:rPr lang="en-US" dirty="0" smtClean="0">
                <a:solidFill>
                  <a:srgbClr val="FF0000"/>
                </a:solidFill>
              </a:rPr>
              <a:t>n</a:t>
            </a:r>
            <a:r>
              <a:rPr lang="el-GR" dirty="0" smtClean="0"/>
              <a:t> </a:t>
            </a:r>
            <a:r>
              <a:rPr lang="el-GR" dirty="0" smtClean="0">
                <a:solidFill>
                  <a:srgbClr val="FF0000"/>
                </a:solidFill>
              </a:rPr>
              <a:t>(</a:t>
            </a:r>
            <a:r>
              <a:rPr lang="en-US" dirty="0" smtClean="0">
                <a:solidFill>
                  <a:srgbClr val="FF0000"/>
                </a:solidFill>
              </a:rPr>
              <a:t>x</a:t>
            </a:r>
            <a:r>
              <a:rPr lang="el-GR" baseline="-25000" dirty="0" smtClean="0">
                <a:solidFill>
                  <a:srgbClr val="FF0000"/>
                </a:solidFill>
              </a:rPr>
              <a:t>1</a:t>
            </a:r>
            <a:r>
              <a:rPr lang="el-GR" dirty="0" smtClean="0">
                <a:solidFill>
                  <a:srgbClr val="FF0000"/>
                </a:solidFill>
              </a:rPr>
              <a:t>, …, </a:t>
            </a:r>
            <a:r>
              <a:rPr lang="en-US" dirty="0" smtClean="0">
                <a:solidFill>
                  <a:srgbClr val="FF0000"/>
                </a:solidFill>
              </a:rPr>
              <a:t>x</a:t>
            </a:r>
            <a:r>
              <a:rPr lang="en-US" baseline="-25000" dirty="0" smtClean="0">
                <a:solidFill>
                  <a:srgbClr val="FF0000"/>
                </a:solidFill>
              </a:rPr>
              <a:t>n</a:t>
            </a:r>
            <a:r>
              <a:rPr lang="el-GR" dirty="0" smtClean="0">
                <a:solidFill>
                  <a:srgbClr val="FF0000"/>
                </a:solidFill>
              </a:rPr>
              <a:t>)</a:t>
            </a:r>
            <a:r>
              <a:rPr lang="el-GR" dirty="0" smtClean="0"/>
              <a:t> όλων των τιμών χαρακτηριστικού ονομάζεται </a:t>
            </a:r>
            <a:r>
              <a:rPr lang="el-GR" dirty="0" smtClean="0">
                <a:solidFill>
                  <a:srgbClr val="FF0000"/>
                </a:solidFill>
              </a:rPr>
              <a:t>αρχική λίστα</a:t>
            </a:r>
            <a:r>
              <a:rPr lang="el-GR" dirty="0" smtClean="0"/>
              <a:t>.</a:t>
            </a:r>
          </a:p>
          <a:p>
            <a:endParaRPr lang="el-GR"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6</a:t>
            </a:fld>
            <a:endParaRPr kumimoji="0" lang="en-US" dirty="0"/>
          </a:p>
        </p:txBody>
      </p:sp>
    </p:spTree>
    <p:custDataLst>
      <p:tags r:id="rId1"/>
    </p:custDataLst>
    <p:extLst>
      <p:ext uri="{BB962C8B-B14F-4D97-AF65-F5344CB8AC3E}">
        <p14:creationId xmlns:p14="http://schemas.microsoft.com/office/powerpoint/2010/main" val="126545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ΠΑΡΑΔΕΙΓΜΑ (1)</a:t>
            </a:r>
            <a:endParaRPr lang="el-GR" dirty="0"/>
          </a:p>
        </p:txBody>
      </p:sp>
      <p:sp>
        <p:nvSpPr>
          <p:cNvPr id="5" name="Θέση υποσέλιδου 3" descr="."/>
          <p:cNvSpPr txBox="1">
            <a:spLocks/>
          </p:cNvSpPr>
          <p:nvPr>
            <p:custDataLst>
              <p:tags r:id="rId2"/>
            </p:custDataLst>
          </p:nvPr>
        </p:nvSpPr>
        <p:spPr>
          <a:xfrm>
            <a:off x="2390967" y="63093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7</a:t>
            </a:fld>
            <a:endParaRPr kumimoji="0" lang="en-US" dirty="0"/>
          </a:p>
        </p:txBody>
      </p:sp>
      <p:sp>
        <p:nvSpPr>
          <p:cNvPr id="4" name="3 - Θέση περιεχομένου"/>
          <p:cNvSpPr>
            <a:spLocks noGrp="1"/>
          </p:cNvSpPr>
          <p:nvPr>
            <p:ph sz="quarter" idx="1"/>
          </p:nvPr>
        </p:nvSpPr>
        <p:spPr/>
        <p:txBody>
          <a:bodyPr>
            <a:normAutofit lnSpcReduction="10000"/>
          </a:bodyPr>
          <a:lstStyle/>
          <a:p>
            <a:r>
              <a:rPr lang="el-GR" dirty="0" smtClean="0"/>
              <a:t>Σε </a:t>
            </a:r>
            <a:r>
              <a:rPr lang="el-GR" dirty="0" smtClean="0"/>
              <a:t>μια επιχείρηση διαπιστώνεται ότι ο βασικός προμηθευτής για τις τελευταίες 50 παραγγελίες χρειάστηκε τους ακόλουθους χρόνους παράδοσης (σε ημέρες):</a:t>
            </a:r>
          </a:p>
          <a:p>
            <a:pPr>
              <a:buNone/>
            </a:pPr>
            <a:r>
              <a:rPr lang="el-GR" dirty="0" smtClean="0"/>
              <a:t>	</a:t>
            </a:r>
            <a:r>
              <a:rPr lang="el-GR" sz="2200" dirty="0" smtClean="0"/>
              <a:t>4   5  4  1  5  4   3   4   5   6   </a:t>
            </a:r>
            <a:r>
              <a:rPr lang="el-GR" sz="2200" dirty="0" err="1" smtClean="0"/>
              <a:t>6</a:t>
            </a:r>
            <a:r>
              <a:rPr lang="el-GR" sz="2200" dirty="0" smtClean="0"/>
              <a:t>  5  </a:t>
            </a:r>
            <a:r>
              <a:rPr lang="el-GR" sz="2200" dirty="0" err="1" smtClean="0"/>
              <a:t>5</a:t>
            </a:r>
            <a:r>
              <a:rPr lang="el-GR" sz="2200" dirty="0" smtClean="0"/>
              <a:t>  4  7  4  6  5  6  4  5  4  7  5  </a:t>
            </a:r>
            <a:r>
              <a:rPr lang="el-GR" sz="2200" dirty="0" err="1" smtClean="0"/>
              <a:t>5</a:t>
            </a:r>
            <a:endParaRPr lang="el-GR" sz="2200" dirty="0" smtClean="0"/>
          </a:p>
          <a:p>
            <a:pPr>
              <a:buNone/>
            </a:pPr>
            <a:r>
              <a:rPr lang="el-GR" sz="2200" dirty="0" smtClean="0"/>
              <a:t>	6   7  3  7  6  </a:t>
            </a:r>
            <a:r>
              <a:rPr lang="el-GR" sz="2200" dirty="0" err="1" smtClean="0"/>
              <a:t>6</a:t>
            </a:r>
            <a:r>
              <a:rPr lang="el-GR" sz="2200" dirty="0" smtClean="0"/>
              <a:t>   7   4   5   4   7  </a:t>
            </a:r>
            <a:r>
              <a:rPr lang="el-GR" sz="2200" dirty="0" err="1" smtClean="0"/>
              <a:t>7</a:t>
            </a:r>
            <a:r>
              <a:rPr lang="el-GR" sz="2200" dirty="0" smtClean="0"/>
              <a:t>  5  </a:t>
            </a:r>
            <a:r>
              <a:rPr lang="el-GR" sz="2200" dirty="0" err="1" smtClean="0"/>
              <a:t>5</a:t>
            </a:r>
            <a:r>
              <a:rPr lang="el-GR" sz="2200" dirty="0" smtClean="0"/>
              <a:t>  </a:t>
            </a:r>
            <a:r>
              <a:rPr lang="el-GR" sz="2200" dirty="0" err="1" smtClean="0"/>
              <a:t>5</a:t>
            </a:r>
            <a:r>
              <a:rPr lang="el-GR" sz="2200" dirty="0" smtClean="0"/>
              <a:t>  </a:t>
            </a:r>
            <a:r>
              <a:rPr lang="el-GR" sz="2200" dirty="0" err="1" smtClean="0"/>
              <a:t>5</a:t>
            </a:r>
            <a:r>
              <a:rPr lang="el-GR" sz="2200" dirty="0" smtClean="0"/>
              <a:t>  6  </a:t>
            </a:r>
            <a:r>
              <a:rPr lang="el-GR" sz="2200" dirty="0" err="1" smtClean="0"/>
              <a:t>6</a:t>
            </a:r>
            <a:r>
              <a:rPr lang="el-GR" sz="2200" dirty="0" smtClean="0"/>
              <a:t>  4  5  2  5  4  7  5</a:t>
            </a:r>
            <a:endParaRPr lang="el-GR" dirty="0" smtClean="0"/>
          </a:p>
          <a:p>
            <a:pPr>
              <a:buNone/>
            </a:pPr>
            <a:r>
              <a:rPr lang="el-GR" dirty="0" smtClean="0"/>
              <a:t>	Για το χαρακτηριστικό Χ (= χρόνος παράδοσης σε ημέρες) παρατηρήθηκαν, λοιπόν, οι </a:t>
            </a:r>
            <a:r>
              <a:rPr lang="en-US" dirty="0" smtClean="0"/>
              <a:t>n </a:t>
            </a:r>
            <a:r>
              <a:rPr lang="el-GR" dirty="0" smtClean="0"/>
              <a:t>= 50 τιμές χαρακτηριστικού </a:t>
            </a:r>
            <a:r>
              <a:rPr lang="en-US" dirty="0" smtClean="0"/>
              <a:t>x</a:t>
            </a:r>
            <a:r>
              <a:rPr lang="el-GR" baseline="-25000" dirty="0" smtClean="0"/>
              <a:t>1</a:t>
            </a:r>
            <a:r>
              <a:rPr lang="el-GR" dirty="0" smtClean="0"/>
              <a:t> = 4, </a:t>
            </a:r>
            <a:r>
              <a:rPr lang="en-US" dirty="0" smtClean="0"/>
              <a:t>x</a:t>
            </a:r>
            <a:r>
              <a:rPr lang="el-GR" baseline="-25000" dirty="0" smtClean="0"/>
              <a:t>2</a:t>
            </a:r>
            <a:r>
              <a:rPr lang="el-GR" dirty="0" smtClean="0"/>
              <a:t> = 5,… </a:t>
            </a:r>
            <a:r>
              <a:rPr lang="en-US" dirty="0" smtClean="0"/>
              <a:t>x</a:t>
            </a:r>
            <a:r>
              <a:rPr lang="el-GR" baseline="-25000" dirty="0" smtClean="0"/>
              <a:t>50</a:t>
            </a:r>
            <a:r>
              <a:rPr lang="el-GR" dirty="0" smtClean="0"/>
              <a:t> = 5. </a:t>
            </a:r>
          </a:p>
          <a:p>
            <a:endParaRPr lang="el-GR" dirty="0"/>
          </a:p>
        </p:txBody>
      </p:sp>
    </p:spTree>
    <p:custDataLst>
      <p:tags r:id="rId1"/>
    </p:custDataLst>
    <p:extLst>
      <p:ext uri="{BB962C8B-B14F-4D97-AF65-F5344CB8AC3E}">
        <p14:creationId xmlns:p14="http://schemas.microsoft.com/office/powerpoint/2010/main" val="215782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4" name="3 - Θέση περιεχομένου"/>
          <p:cNvSpPr>
            <a:spLocks noGrp="1"/>
          </p:cNvSpPr>
          <p:nvPr>
            <p:ph sz="quarter" idx="1"/>
          </p:nvPr>
        </p:nvSpPr>
        <p:spPr>
          <a:xfrm>
            <a:off x="899592" y="1377280"/>
            <a:ext cx="7772400" cy="4572000"/>
          </a:xfrm>
        </p:spPr>
        <p:txBody>
          <a:bodyPr/>
          <a:lstStyle/>
          <a:p>
            <a:r>
              <a:rPr lang="el-GR" sz="2000" dirty="0" smtClean="0"/>
              <a:t>Οι διαφορετικές τιμές χαρακτηριστικού που εμφανίζονται στην αρχική λίστα συμβολίζονται με α</a:t>
            </a:r>
            <a:r>
              <a:rPr lang="el-GR" sz="2000" baseline="-25000" dirty="0" smtClean="0"/>
              <a:t>1</a:t>
            </a:r>
            <a:r>
              <a:rPr lang="el-GR" sz="2000" dirty="0" smtClean="0"/>
              <a:t>, ..., α</a:t>
            </a:r>
            <a:r>
              <a:rPr lang="en-US" sz="2000" baseline="-25000" dirty="0" smtClean="0"/>
              <a:t>k</a:t>
            </a:r>
            <a:r>
              <a:rPr lang="el-GR" sz="2000" dirty="0" smtClean="0"/>
              <a:t>. Διατεταγμένες κατά μέγεθος:</a:t>
            </a:r>
          </a:p>
          <a:p>
            <a:pPr>
              <a:buNone/>
            </a:pPr>
            <a:r>
              <a:rPr lang="el-GR" sz="2000" dirty="0" smtClean="0"/>
              <a:t>				α</a:t>
            </a:r>
            <a:r>
              <a:rPr lang="el-GR" sz="2000" baseline="-25000" dirty="0" smtClean="0"/>
              <a:t>1 </a:t>
            </a:r>
            <a:r>
              <a:rPr lang="el-GR" sz="2000" dirty="0" smtClean="0"/>
              <a:t>&lt; α</a:t>
            </a:r>
            <a:r>
              <a:rPr lang="el-GR" sz="2000" baseline="-25000" dirty="0" smtClean="0"/>
              <a:t>2</a:t>
            </a:r>
            <a:r>
              <a:rPr lang="el-GR" sz="2000" dirty="0" smtClean="0"/>
              <a:t> &lt; … &lt;α</a:t>
            </a:r>
            <a:r>
              <a:rPr lang="en-US" sz="2000" baseline="-25000" dirty="0" smtClean="0"/>
              <a:t>k</a:t>
            </a:r>
            <a:r>
              <a:rPr lang="el-GR" sz="2000" dirty="0" smtClean="0"/>
              <a:t>.</a:t>
            </a:r>
          </a:p>
          <a:p>
            <a:r>
              <a:rPr lang="el-GR" sz="2000" dirty="0" smtClean="0">
                <a:solidFill>
                  <a:srgbClr val="FF0000"/>
                </a:solidFill>
              </a:rPr>
              <a:t>Απόλυτη συχνότητα της α</a:t>
            </a:r>
            <a:r>
              <a:rPr lang="en-US" sz="2000" baseline="-25000" dirty="0" smtClean="0">
                <a:solidFill>
                  <a:srgbClr val="FF0000"/>
                </a:solidFill>
              </a:rPr>
              <a:t>j</a:t>
            </a:r>
            <a:r>
              <a:rPr lang="el-GR" sz="2000" dirty="0" smtClean="0"/>
              <a:t>, </a:t>
            </a:r>
            <a:r>
              <a:rPr lang="en-US" sz="2000" dirty="0" smtClean="0">
                <a:solidFill>
                  <a:srgbClr val="FF0000"/>
                </a:solidFill>
              </a:rPr>
              <a:t>h</a:t>
            </a:r>
            <a:r>
              <a:rPr lang="el-GR" sz="2000" dirty="0" smtClean="0">
                <a:solidFill>
                  <a:srgbClr val="FF0000"/>
                </a:solidFill>
              </a:rPr>
              <a:t>(</a:t>
            </a:r>
            <a:r>
              <a:rPr lang="en-US" sz="2000" dirty="0" err="1" smtClean="0">
                <a:solidFill>
                  <a:srgbClr val="FF0000"/>
                </a:solidFill>
              </a:rPr>
              <a:t>a</a:t>
            </a:r>
            <a:r>
              <a:rPr lang="en-US" sz="2000" baseline="-25000" dirty="0" err="1" smtClean="0">
                <a:solidFill>
                  <a:srgbClr val="FF0000"/>
                </a:solidFill>
              </a:rPr>
              <a:t>j</a:t>
            </a:r>
            <a:r>
              <a:rPr lang="el-GR" sz="2000" dirty="0" smtClean="0">
                <a:solidFill>
                  <a:srgbClr val="FF0000"/>
                </a:solidFill>
              </a:rPr>
              <a:t>)</a:t>
            </a:r>
            <a:r>
              <a:rPr lang="el-GR" sz="2000" dirty="0" smtClean="0"/>
              <a:t>,</a:t>
            </a:r>
            <a:r>
              <a:rPr lang="en-US" sz="2000" dirty="0" smtClean="0"/>
              <a:t> </a:t>
            </a:r>
            <a:r>
              <a:rPr lang="el-GR" sz="2000" dirty="0" smtClean="0"/>
              <a:t>είναι ο αριθμός των τιμών του χαρακτηριστικού στην αρχική λίστα που συμπίπτουν με την έκφραση α</a:t>
            </a:r>
            <a:r>
              <a:rPr lang="en-US" sz="2000" dirty="0" smtClean="0"/>
              <a:t>j</a:t>
            </a:r>
            <a:r>
              <a:rPr lang="el-GR" sz="2000" dirty="0" smtClean="0"/>
              <a:t>. </a:t>
            </a:r>
          </a:p>
          <a:p>
            <a:endParaRPr lang="el-GR" sz="1800" dirty="0" smtClean="0"/>
          </a:p>
          <a:p>
            <a:endParaRPr lang="el-GR" sz="1800" dirty="0" smtClean="0"/>
          </a:p>
          <a:p>
            <a:r>
              <a:rPr lang="el-GR" sz="2000" dirty="0" smtClean="0">
                <a:solidFill>
                  <a:srgbClr val="FF0000"/>
                </a:solidFill>
              </a:rPr>
              <a:t>Σχετική συχνότητα της α</a:t>
            </a:r>
            <a:r>
              <a:rPr lang="en-US" sz="2000" baseline="-25000" dirty="0" smtClean="0">
                <a:solidFill>
                  <a:srgbClr val="FF0000"/>
                </a:solidFill>
              </a:rPr>
              <a:t>j</a:t>
            </a:r>
            <a:r>
              <a:rPr lang="en-US" sz="2000" dirty="0" smtClean="0">
                <a:solidFill>
                  <a:srgbClr val="FF0000"/>
                </a:solidFill>
              </a:rPr>
              <a:t> </a:t>
            </a:r>
            <a:r>
              <a:rPr lang="el-GR" sz="2000" dirty="0" smtClean="0"/>
              <a:t>είναι αριθμός </a:t>
            </a:r>
            <a:r>
              <a:rPr lang="en-US" sz="2000" dirty="0" smtClean="0">
                <a:solidFill>
                  <a:srgbClr val="FF0000"/>
                </a:solidFill>
              </a:rPr>
              <a:t>f</a:t>
            </a:r>
            <a:r>
              <a:rPr lang="el-GR" sz="2000" dirty="0" smtClean="0">
                <a:solidFill>
                  <a:srgbClr val="FF0000"/>
                </a:solidFill>
              </a:rPr>
              <a:t>(</a:t>
            </a:r>
            <a:r>
              <a:rPr lang="en-US" sz="2000" dirty="0" err="1" smtClean="0">
                <a:solidFill>
                  <a:srgbClr val="FF0000"/>
                </a:solidFill>
              </a:rPr>
              <a:t>a</a:t>
            </a:r>
            <a:r>
              <a:rPr lang="en-US" sz="2000" baseline="-25000" dirty="0" err="1" smtClean="0">
                <a:solidFill>
                  <a:srgbClr val="FF0000"/>
                </a:solidFill>
              </a:rPr>
              <a:t>j</a:t>
            </a:r>
            <a:r>
              <a:rPr lang="el-GR" sz="2000" dirty="0" smtClean="0">
                <a:solidFill>
                  <a:srgbClr val="FF0000"/>
                </a:solidFill>
              </a:rPr>
              <a:t>) </a:t>
            </a:r>
            <a:r>
              <a:rPr lang="el-GR" sz="2000" dirty="0" smtClean="0"/>
              <a:t>= </a:t>
            </a:r>
            <a:r>
              <a:rPr lang="en-US" sz="2000" dirty="0" smtClean="0"/>
              <a:t>h</a:t>
            </a:r>
            <a:r>
              <a:rPr lang="el-GR" sz="2000" dirty="0" smtClean="0"/>
              <a:t>(</a:t>
            </a:r>
            <a:r>
              <a:rPr lang="en-US" sz="2000" dirty="0" err="1" smtClean="0"/>
              <a:t>a</a:t>
            </a:r>
            <a:r>
              <a:rPr lang="en-US" sz="2000" baseline="-25000" dirty="0" err="1" smtClean="0"/>
              <a:t>j</a:t>
            </a:r>
            <a:r>
              <a:rPr lang="el-GR" sz="2000" dirty="0" smtClean="0"/>
              <a:t>)</a:t>
            </a:r>
            <a:r>
              <a:rPr lang="en-US" sz="2000" dirty="0" smtClean="0"/>
              <a:t>/n</a:t>
            </a:r>
            <a:endParaRPr lang="el-GR" sz="2000" dirty="0" smtClean="0"/>
          </a:p>
          <a:p>
            <a:endParaRPr lang="el-GR" dirty="0" smtClean="0"/>
          </a:p>
          <a:p>
            <a:endParaRPr lang="el-GR" dirty="0" smtClean="0"/>
          </a:p>
          <a:p>
            <a:endParaRPr lang="el-GR" dirty="0"/>
          </a:p>
        </p:txBody>
      </p:sp>
      <p:grpSp>
        <p:nvGrpSpPr>
          <p:cNvPr id="2053" name="Group 5" descr="[LAYOUT GROUP]"/>
          <p:cNvGrpSpPr>
            <a:grpSpLocks/>
          </p:cNvGrpSpPr>
          <p:nvPr/>
        </p:nvGrpSpPr>
        <p:grpSpPr bwMode="auto">
          <a:xfrm>
            <a:off x="3868097" y="3658446"/>
            <a:ext cx="1335802" cy="550255"/>
            <a:chOff x="3930" y="1239"/>
            <a:chExt cx="991" cy="533"/>
          </a:xfrm>
        </p:grpSpPr>
        <p:grpSp>
          <p:nvGrpSpPr>
            <p:cNvPr id="2054" name="Group 6"/>
            <p:cNvGrpSpPr>
              <a:grpSpLocks/>
            </p:cNvGrpSpPr>
            <p:nvPr/>
          </p:nvGrpSpPr>
          <p:grpSpPr bwMode="auto">
            <a:xfrm>
              <a:off x="4180" y="1365"/>
              <a:ext cx="83" cy="178"/>
              <a:chOff x="4180" y="1365"/>
              <a:chExt cx="83" cy="178"/>
            </a:xfrm>
          </p:grpSpPr>
          <p:sp>
            <p:nvSpPr>
              <p:cNvPr id="2055" name="Freeform 7"/>
              <p:cNvSpPr>
                <a:spLocks/>
              </p:cNvSpPr>
              <p:nvPr/>
            </p:nvSpPr>
            <p:spPr bwMode="auto">
              <a:xfrm>
                <a:off x="4180" y="1386"/>
                <a:ext cx="83" cy="157"/>
              </a:xfrm>
              <a:custGeom>
                <a:avLst/>
                <a:gdLst/>
                <a:ahLst/>
                <a:cxnLst>
                  <a:cxn ang="0">
                    <a:pos x="18" y="0"/>
                  </a:cxn>
                  <a:cxn ang="0">
                    <a:pos x="1" y="0"/>
                  </a:cxn>
                  <a:cxn ang="0">
                    <a:pos x="0" y="1"/>
                  </a:cxn>
                  <a:cxn ang="0">
                    <a:pos x="0" y="156"/>
                  </a:cxn>
                  <a:cxn ang="0">
                    <a:pos x="2" y="157"/>
                  </a:cxn>
                  <a:cxn ang="0">
                    <a:pos x="18" y="157"/>
                  </a:cxn>
                  <a:cxn ang="0">
                    <a:pos x="19" y="156"/>
                  </a:cxn>
                  <a:cxn ang="0">
                    <a:pos x="20" y="94"/>
                  </a:cxn>
                  <a:cxn ang="0">
                    <a:pos x="26" y="73"/>
                  </a:cxn>
                  <a:cxn ang="0">
                    <a:pos x="40" y="65"/>
                  </a:cxn>
                  <a:cxn ang="0">
                    <a:pos x="19" y="65"/>
                  </a:cxn>
                  <a:cxn ang="0">
                    <a:pos x="19" y="1"/>
                  </a:cxn>
                  <a:cxn ang="0">
                    <a:pos x="18" y="0"/>
                  </a:cxn>
                </a:cxnLst>
                <a:rect l="0" t="0" r="r" b="b"/>
                <a:pathLst>
                  <a:path w="83" h="157">
                    <a:moveTo>
                      <a:pt x="18" y="0"/>
                    </a:moveTo>
                    <a:lnTo>
                      <a:pt x="1" y="0"/>
                    </a:lnTo>
                    <a:lnTo>
                      <a:pt x="0" y="1"/>
                    </a:lnTo>
                    <a:lnTo>
                      <a:pt x="0" y="156"/>
                    </a:lnTo>
                    <a:lnTo>
                      <a:pt x="2" y="157"/>
                    </a:lnTo>
                    <a:lnTo>
                      <a:pt x="18" y="157"/>
                    </a:lnTo>
                    <a:lnTo>
                      <a:pt x="19" y="156"/>
                    </a:lnTo>
                    <a:lnTo>
                      <a:pt x="20" y="94"/>
                    </a:lnTo>
                    <a:lnTo>
                      <a:pt x="26" y="73"/>
                    </a:lnTo>
                    <a:lnTo>
                      <a:pt x="40" y="65"/>
                    </a:lnTo>
                    <a:lnTo>
                      <a:pt x="19" y="65"/>
                    </a:lnTo>
                    <a:lnTo>
                      <a:pt x="19" y="1"/>
                    </a:lnTo>
                    <a:lnTo>
                      <a:pt x="18"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56" name="Freeform 8"/>
              <p:cNvSpPr>
                <a:spLocks/>
              </p:cNvSpPr>
              <p:nvPr/>
            </p:nvSpPr>
            <p:spPr bwMode="auto">
              <a:xfrm>
                <a:off x="4180" y="1365"/>
                <a:ext cx="83" cy="157"/>
              </a:xfrm>
              <a:custGeom>
                <a:avLst/>
                <a:gdLst/>
                <a:ahLst/>
                <a:cxnLst>
                  <a:cxn ang="0">
                    <a:pos x="77" y="62"/>
                  </a:cxn>
                  <a:cxn ang="0">
                    <a:pos x="63" y="62"/>
                  </a:cxn>
                  <a:cxn ang="0">
                    <a:pos x="65" y="80"/>
                  </a:cxn>
                  <a:cxn ang="0">
                    <a:pos x="65" y="156"/>
                  </a:cxn>
                  <a:cxn ang="0">
                    <a:pos x="66" y="157"/>
                  </a:cxn>
                  <a:cxn ang="0">
                    <a:pos x="83" y="157"/>
                  </a:cxn>
                  <a:cxn ang="0">
                    <a:pos x="84" y="156"/>
                  </a:cxn>
                  <a:cxn ang="0">
                    <a:pos x="84" y="154"/>
                  </a:cxn>
                  <a:cxn ang="0">
                    <a:pos x="81" y="71"/>
                  </a:cxn>
                  <a:cxn ang="0">
                    <a:pos x="77" y="62"/>
                  </a:cxn>
                </a:cxnLst>
                <a:rect l="0" t="0" r="r" b="b"/>
                <a:pathLst>
                  <a:path w="83" h="157">
                    <a:moveTo>
                      <a:pt x="77" y="62"/>
                    </a:moveTo>
                    <a:lnTo>
                      <a:pt x="63" y="62"/>
                    </a:lnTo>
                    <a:lnTo>
                      <a:pt x="65" y="80"/>
                    </a:lnTo>
                    <a:lnTo>
                      <a:pt x="65" y="156"/>
                    </a:lnTo>
                    <a:lnTo>
                      <a:pt x="66" y="157"/>
                    </a:lnTo>
                    <a:lnTo>
                      <a:pt x="83" y="157"/>
                    </a:lnTo>
                    <a:lnTo>
                      <a:pt x="84" y="156"/>
                    </a:lnTo>
                    <a:lnTo>
                      <a:pt x="84" y="154"/>
                    </a:lnTo>
                    <a:lnTo>
                      <a:pt x="81" y="71"/>
                    </a:lnTo>
                    <a:lnTo>
                      <a:pt x="77" y="6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57" name="Freeform 9"/>
              <p:cNvSpPr>
                <a:spLocks/>
              </p:cNvSpPr>
              <p:nvPr/>
            </p:nvSpPr>
            <p:spPr bwMode="auto">
              <a:xfrm>
                <a:off x="4180" y="1386"/>
                <a:ext cx="83" cy="157"/>
              </a:xfrm>
              <a:custGeom>
                <a:avLst/>
                <a:gdLst/>
                <a:ahLst/>
                <a:cxnLst>
                  <a:cxn ang="0">
                    <a:pos x="50" y="46"/>
                  </a:cxn>
                  <a:cxn ang="0">
                    <a:pos x="37" y="46"/>
                  </a:cxn>
                  <a:cxn ang="0">
                    <a:pos x="26" y="53"/>
                  </a:cxn>
                  <a:cxn ang="0">
                    <a:pos x="20" y="65"/>
                  </a:cxn>
                  <a:cxn ang="0">
                    <a:pos x="40" y="65"/>
                  </a:cxn>
                  <a:cxn ang="0">
                    <a:pos x="45" y="62"/>
                  </a:cxn>
                  <a:cxn ang="0">
                    <a:pos x="77" y="62"/>
                  </a:cxn>
                  <a:cxn ang="0">
                    <a:pos x="71" y="53"/>
                  </a:cxn>
                  <a:cxn ang="0">
                    <a:pos x="50" y="46"/>
                  </a:cxn>
                </a:cxnLst>
                <a:rect l="0" t="0" r="r" b="b"/>
                <a:pathLst>
                  <a:path w="83" h="157">
                    <a:moveTo>
                      <a:pt x="50" y="46"/>
                    </a:moveTo>
                    <a:lnTo>
                      <a:pt x="37" y="46"/>
                    </a:lnTo>
                    <a:lnTo>
                      <a:pt x="26" y="53"/>
                    </a:lnTo>
                    <a:lnTo>
                      <a:pt x="20" y="65"/>
                    </a:lnTo>
                    <a:lnTo>
                      <a:pt x="40" y="65"/>
                    </a:lnTo>
                    <a:lnTo>
                      <a:pt x="45" y="62"/>
                    </a:lnTo>
                    <a:lnTo>
                      <a:pt x="77" y="62"/>
                    </a:lnTo>
                    <a:lnTo>
                      <a:pt x="71" y="53"/>
                    </a:lnTo>
                    <a:lnTo>
                      <a:pt x="50" y="46"/>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58" name="Group 10"/>
            <p:cNvGrpSpPr>
              <a:grpSpLocks/>
            </p:cNvGrpSpPr>
            <p:nvPr/>
          </p:nvGrpSpPr>
          <p:grpSpPr bwMode="auto">
            <a:xfrm>
              <a:off x="4384" y="1431"/>
              <a:ext cx="83" cy="114"/>
              <a:chOff x="4384" y="1431"/>
              <a:chExt cx="83" cy="114"/>
            </a:xfrm>
          </p:grpSpPr>
          <p:sp>
            <p:nvSpPr>
              <p:cNvPr id="2059" name="Freeform 11"/>
              <p:cNvSpPr>
                <a:spLocks/>
              </p:cNvSpPr>
              <p:nvPr/>
            </p:nvSpPr>
            <p:spPr bwMode="auto">
              <a:xfrm>
                <a:off x="4384" y="1431"/>
                <a:ext cx="83" cy="114"/>
              </a:xfrm>
              <a:custGeom>
                <a:avLst/>
                <a:gdLst/>
                <a:ahLst/>
                <a:cxnLst>
                  <a:cxn ang="0">
                    <a:pos x="73" y="15"/>
                  </a:cxn>
                  <a:cxn ang="0">
                    <a:pos x="42" y="15"/>
                  </a:cxn>
                  <a:cxn ang="0">
                    <a:pos x="51" y="19"/>
                  </a:cxn>
                  <a:cxn ang="0">
                    <a:pos x="59" y="22"/>
                  </a:cxn>
                  <a:cxn ang="0">
                    <a:pos x="63" y="27"/>
                  </a:cxn>
                  <a:cxn ang="0">
                    <a:pos x="56" y="45"/>
                  </a:cxn>
                  <a:cxn ang="0">
                    <a:pos x="35" y="47"/>
                  </a:cxn>
                  <a:cxn ang="0">
                    <a:pos x="15" y="55"/>
                  </a:cxn>
                  <a:cxn ang="0">
                    <a:pos x="6" y="60"/>
                  </a:cxn>
                  <a:cxn ang="0">
                    <a:pos x="0" y="69"/>
                  </a:cxn>
                  <a:cxn ang="0">
                    <a:pos x="0" y="88"/>
                  </a:cxn>
                  <a:cxn ang="0">
                    <a:pos x="9" y="106"/>
                  </a:cxn>
                  <a:cxn ang="0">
                    <a:pos x="33" y="114"/>
                  </a:cxn>
                  <a:cxn ang="0">
                    <a:pos x="44" y="114"/>
                  </a:cxn>
                  <a:cxn ang="0">
                    <a:pos x="57" y="108"/>
                  </a:cxn>
                  <a:cxn ang="0">
                    <a:pos x="62" y="98"/>
                  </a:cxn>
                  <a:cxn ang="0">
                    <a:pos x="27" y="98"/>
                  </a:cxn>
                  <a:cxn ang="0">
                    <a:pos x="19" y="94"/>
                  </a:cxn>
                  <a:cxn ang="0">
                    <a:pos x="19" y="75"/>
                  </a:cxn>
                  <a:cxn ang="0">
                    <a:pos x="21" y="71"/>
                  </a:cxn>
                  <a:cxn ang="0">
                    <a:pos x="25" y="68"/>
                  </a:cxn>
                  <a:cxn ang="0">
                    <a:pos x="45" y="63"/>
                  </a:cxn>
                  <a:cxn ang="0">
                    <a:pos x="80" y="63"/>
                  </a:cxn>
                  <a:cxn ang="0">
                    <a:pos x="77" y="19"/>
                  </a:cxn>
                  <a:cxn ang="0">
                    <a:pos x="73" y="15"/>
                  </a:cxn>
                </a:cxnLst>
                <a:rect l="0" t="0" r="r" b="b"/>
                <a:pathLst>
                  <a:path w="83" h="114">
                    <a:moveTo>
                      <a:pt x="73" y="15"/>
                    </a:moveTo>
                    <a:lnTo>
                      <a:pt x="42" y="15"/>
                    </a:lnTo>
                    <a:lnTo>
                      <a:pt x="51" y="19"/>
                    </a:lnTo>
                    <a:lnTo>
                      <a:pt x="59" y="22"/>
                    </a:lnTo>
                    <a:lnTo>
                      <a:pt x="63" y="27"/>
                    </a:lnTo>
                    <a:lnTo>
                      <a:pt x="56" y="45"/>
                    </a:lnTo>
                    <a:lnTo>
                      <a:pt x="35" y="47"/>
                    </a:lnTo>
                    <a:lnTo>
                      <a:pt x="15" y="55"/>
                    </a:lnTo>
                    <a:lnTo>
                      <a:pt x="6" y="60"/>
                    </a:lnTo>
                    <a:lnTo>
                      <a:pt x="0" y="69"/>
                    </a:lnTo>
                    <a:lnTo>
                      <a:pt x="0" y="88"/>
                    </a:lnTo>
                    <a:lnTo>
                      <a:pt x="9" y="106"/>
                    </a:lnTo>
                    <a:lnTo>
                      <a:pt x="33" y="114"/>
                    </a:lnTo>
                    <a:lnTo>
                      <a:pt x="44" y="114"/>
                    </a:lnTo>
                    <a:lnTo>
                      <a:pt x="57" y="108"/>
                    </a:lnTo>
                    <a:lnTo>
                      <a:pt x="62" y="98"/>
                    </a:lnTo>
                    <a:lnTo>
                      <a:pt x="27" y="98"/>
                    </a:lnTo>
                    <a:lnTo>
                      <a:pt x="19" y="94"/>
                    </a:lnTo>
                    <a:lnTo>
                      <a:pt x="19" y="75"/>
                    </a:lnTo>
                    <a:lnTo>
                      <a:pt x="21" y="71"/>
                    </a:lnTo>
                    <a:lnTo>
                      <a:pt x="25" y="68"/>
                    </a:lnTo>
                    <a:lnTo>
                      <a:pt x="45" y="63"/>
                    </a:lnTo>
                    <a:lnTo>
                      <a:pt x="80" y="63"/>
                    </a:lnTo>
                    <a:lnTo>
                      <a:pt x="77" y="19"/>
                    </a:lnTo>
                    <a:lnTo>
                      <a:pt x="73" y="1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60" name="Freeform 12"/>
              <p:cNvSpPr>
                <a:spLocks/>
              </p:cNvSpPr>
              <p:nvPr/>
            </p:nvSpPr>
            <p:spPr bwMode="auto">
              <a:xfrm>
                <a:off x="4384" y="1431"/>
                <a:ext cx="83" cy="114"/>
              </a:xfrm>
              <a:custGeom>
                <a:avLst/>
                <a:gdLst/>
                <a:ahLst/>
                <a:cxnLst>
                  <a:cxn ang="0">
                    <a:pos x="82" y="95"/>
                  </a:cxn>
                  <a:cxn ang="0">
                    <a:pos x="64" y="95"/>
                  </a:cxn>
                  <a:cxn ang="0">
                    <a:pos x="64" y="109"/>
                  </a:cxn>
                  <a:cxn ang="0">
                    <a:pos x="65" y="112"/>
                  </a:cxn>
                  <a:cxn ang="0">
                    <a:pos x="82" y="112"/>
                  </a:cxn>
                  <a:cxn ang="0">
                    <a:pos x="83" y="111"/>
                  </a:cxn>
                  <a:cxn ang="0">
                    <a:pos x="83" y="108"/>
                  </a:cxn>
                  <a:cxn ang="0">
                    <a:pos x="82" y="96"/>
                  </a:cxn>
                  <a:cxn ang="0">
                    <a:pos x="82" y="95"/>
                  </a:cxn>
                </a:cxnLst>
                <a:rect l="0" t="0" r="r" b="b"/>
                <a:pathLst>
                  <a:path w="83" h="114">
                    <a:moveTo>
                      <a:pt x="82" y="95"/>
                    </a:moveTo>
                    <a:lnTo>
                      <a:pt x="64" y="95"/>
                    </a:lnTo>
                    <a:lnTo>
                      <a:pt x="64" y="109"/>
                    </a:lnTo>
                    <a:lnTo>
                      <a:pt x="65" y="112"/>
                    </a:lnTo>
                    <a:lnTo>
                      <a:pt x="82" y="112"/>
                    </a:lnTo>
                    <a:lnTo>
                      <a:pt x="83" y="111"/>
                    </a:lnTo>
                    <a:lnTo>
                      <a:pt x="83" y="108"/>
                    </a:lnTo>
                    <a:lnTo>
                      <a:pt x="82" y="96"/>
                    </a:lnTo>
                    <a:lnTo>
                      <a:pt x="82" y="9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61" name="Freeform 13"/>
              <p:cNvSpPr>
                <a:spLocks/>
              </p:cNvSpPr>
              <p:nvPr/>
            </p:nvSpPr>
            <p:spPr bwMode="auto">
              <a:xfrm>
                <a:off x="4384" y="1431"/>
                <a:ext cx="83" cy="114"/>
              </a:xfrm>
              <a:custGeom>
                <a:avLst/>
                <a:gdLst/>
                <a:ahLst/>
                <a:cxnLst>
                  <a:cxn ang="0">
                    <a:pos x="80" y="63"/>
                  </a:cxn>
                  <a:cxn ang="0">
                    <a:pos x="45" y="63"/>
                  </a:cxn>
                  <a:cxn ang="0">
                    <a:pos x="63" y="67"/>
                  </a:cxn>
                  <a:cxn ang="0">
                    <a:pos x="57" y="88"/>
                  </a:cxn>
                  <a:cxn ang="0">
                    <a:pos x="37" y="98"/>
                  </a:cxn>
                  <a:cxn ang="0">
                    <a:pos x="62" y="98"/>
                  </a:cxn>
                  <a:cxn ang="0">
                    <a:pos x="64" y="95"/>
                  </a:cxn>
                  <a:cxn ang="0">
                    <a:pos x="82" y="95"/>
                  </a:cxn>
                  <a:cxn ang="0">
                    <a:pos x="82" y="88"/>
                  </a:cxn>
                  <a:cxn ang="0">
                    <a:pos x="80" y="63"/>
                  </a:cxn>
                </a:cxnLst>
                <a:rect l="0" t="0" r="r" b="b"/>
                <a:pathLst>
                  <a:path w="83" h="114">
                    <a:moveTo>
                      <a:pt x="80" y="63"/>
                    </a:moveTo>
                    <a:lnTo>
                      <a:pt x="45" y="63"/>
                    </a:lnTo>
                    <a:lnTo>
                      <a:pt x="63" y="67"/>
                    </a:lnTo>
                    <a:lnTo>
                      <a:pt x="57" y="88"/>
                    </a:lnTo>
                    <a:lnTo>
                      <a:pt x="37" y="98"/>
                    </a:lnTo>
                    <a:lnTo>
                      <a:pt x="62" y="98"/>
                    </a:lnTo>
                    <a:lnTo>
                      <a:pt x="64" y="95"/>
                    </a:lnTo>
                    <a:lnTo>
                      <a:pt x="82" y="95"/>
                    </a:lnTo>
                    <a:lnTo>
                      <a:pt x="82" y="88"/>
                    </a:lnTo>
                    <a:lnTo>
                      <a:pt x="80" y="63"/>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62" name="Freeform 14"/>
              <p:cNvSpPr>
                <a:spLocks/>
              </p:cNvSpPr>
              <p:nvPr/>
            </p:nvSpPr>
            <p:spPr bwMode="auto">
              <a:xfrm>
                <a:off x="4384" y="1431"/>
                <a:ext cx="83" cy="114"/>
              </a:xfrm>
              <a:custGeom>
                <a:avLst/>
                <a:gdLst/>
                <a:ahLst/>
                <a:cxnLst>
                  <a:cxn ang="0">
                    <a:pos x="42" y="0"/>
                  </a:cxn>
                  <a:cxn ang="0">
                    <a:pos x="31" y="0"/>
                  </a:cxn>
                  <a:cxn ang="0">
                    <a:pos x="20" y="4"/>
                  </a:cxn>
                  <a:cxn ang="0">
                    <a:pos x="10" y="9"/>
                  </a:cxn>
                  <a:cxn ang="0">
                    <a:pos x="8" y="10"/>
                  </a:cxn>
                  <a:cxn ang="0">
                    <a:pos x="7" y="13"/>
                  </a:cxn>
                  <a:cxn ang="0">
                    <a:pos x="9" y="16"/>
                  </a:cxn>
                  <a:cxn ang="0">
                    <a:pos x="11" y="23"/>
                  </a:cxn>
                  <a:cxn ang="0">
                    <a:pos x="13" y="26"/>
                  </a:cxn>
                  <a:cxn ang="0">
                    <a:pos x="29" y="18"/>
                  </a:cxn>
                  <a:cxn ang="0">
                    <a:pos x="42" y="15"/>
                  </a:cxn>
                  <a:cxn ang="0">
                    <a:pos x="73" y="15"/>
                  </a:cxn>
                  <a:cxn ang="0">
                    <a:pos x="64" y="5"/>
                  </a:cxn>
                  <a:cxn ang="0">
                    <a:pos x="42" y="0"/>
                  </a:cxn>
                </a:cxnLst>
                <a:rect l="0" t="0" r="r" b="b"/>
                <a:pathLst>
                  <a:path w="83" h="114">
                    <a:moveTo>
                      <a:pt x="42" y="0"/>
                    </a:moveTo>
                    <a:lnTo>
                      <a:pt x="31" y="0"/>
                    </a:lnTo>
                    <a:lnTo>
                      <a:pt x="20" y="4"/>
                    </a:lnTo>
                    <a:lnTo>
                      <a:pt x="10" y="9"/>
                    </a:lnTo>
                    <a:lnTo>
                      <a:pt x="8" y="10"/>
                    </a:lnTo>
                    <a:lnTo>
                      <a:pt x="7" y="13"/>
                    </a:lnTo>
                    <a:lnTo>
                      <a:pt x="9" y="16"/>
                    </a:lnTo>
                    <a:lnTo>
                      <a:pt x="11" y="23"/>
                    </a:lnTo>
                    <a:lnTo>
                      <a:pt x="13" y="26"/>
                    </a:lnTo>
                    <a:lnTo>
                      <a:pt x="29" y="18"/>
                    </a:lnTo>
                    <a:lnTo>
                      <a:pt x="42" y="15"/>
                    </a:lnTo>
                    <a:lnTo>
                      <a:pt x="73" y="15"/>
                    </a:lnTo>
                    <a:lnTo>
                      <a:pt x="64" y="5"/>
                    </a:lnTo>
                    <a:lnTo>
                      <a:pt x="42"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63" name="Group 15"/>
            <p:cNvGrpSpPr>
              <a:grpSpLocks/>
            </p:cNvGrpSpPr>
            <p:nvPr/>
          </p:nvGrpSpPr>
          <p:grpSpPr bwMode="auto">
            <a:xfrm>
              <a:off x="4483" y="1506"/>
              <a:ext cx="26" cy="117"/>
              <a:chOff x="4483" y="1506"/>
              <a:chExt cx="26" cy="117"/>
            </a:xfrm>
          </p:grpSpPr>
          <p:sp>
            <p:nvSpPr>
              <p:cNvPr id="2064" name="Freeform 16"/>
              <p:cNvSpPr>
                <a:spLocks/>
              </p:cNvSpPr>
              <p:nvPr/>
            </p:nvSpPr>
            <p:spPr bwMode="auto">
              <a:xfrm>
                <a:off x="4483" y="1506"/>
                <a:ext cx="26" cy="117"/>
              </a:xfrm>
              <a:custGeom>
                <a:avLst/>
                <a:gdLst/>
                <a:ahLst/>
                <a:cxnLst>
                  <a:cxn ang="0">
                    <a:pos x="22" y="0"/>
                  </a:cxn>
                  <a:cxn ang="0">
                    <a:pos x="14" y="0"/>
                  </a:cxn>
                  <a:cxn ang="0">
                    <a:pos x="11" y="3"/>
                  </a:cxn>
                  <a:cxn ang="0">
                    <a:pos x="11" y="11"/>
                  </a:cxn>
                  <a:cxn ang="0">
                    <a:pos x="14" y="14"/>
                  </a:cxn>
                  <a:cxn ang="0">
                    <a:pos x="22" y="14"/>
                  </a:cxn>
                  <a:cxn ang="0">
                    <a:pos x="25" y="11"/>
                  </a:cxn>
                  <a:cxn ang="0">
                    <a:pos x="25" y="3"/>
                  </a:cxn>
                  <a:cxn ang="0">
                    <a:pos x="22" y="0"/>
                  </a:cxn>
                </a:cxnLst>
                <a:rect l="0" t="0" r="r" b="b"/>
                <a:pathLst>
                  <a:path w="26" h="117">
                    <a:moveTo>
                      <a:pt x="22" y="0"/>
                    </a:moveTo>
                    <a:lnTo>
                      <a:pt x="14" y="0"/>
                    </a:lnTo>
                    <a:lnTo>
                      <a:pt x="11" y="3"/>
                    </a:lnTo>
                    <a:lnTo>
                      <a:pt x="11" y="11"/>
                    </a:lnTo>
                    <a:lnTo>
                      <a:pt x="14" y="14"/>
                    </a:lnTo>
                    <a:lnTo>
                      <a:pt x="22" y="14"/>
                    </a:lnTo>
                    <a:lnTo>
                      <a:pt x="25" y="11"/>
                    </a:lnTo>
                    <a:lnTo>
                      <a:pt x="25" y="3"/>
                    </a:lnTo>
                    <a:lnTo>
                      <a:pt x="22"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65" name="Freeform 17"/>
              <p:cNvSpPr>
                <a:spLocks/>
              </p:cNvSpPr>
              <p:nvPr/>
            </p:nvSpPr>
            <p:spPr bwMode="auto">
              <a:xfrm>
                <a:off x="4483" y="1506"/>
                <a:ext cx="26" cy="117"/>
              </a:xfrm>
              <a:custGeom>
                <a:avLst/>
                <a:gdLst/>
                <a:ahLst/>
                <a:cxnLst>
                  <a:cxn ang="0">
                    <a:pos x="24" y="27"/>
                  </a:cxn>
                  <a:cxn ang="0">
                    <a:pos x="6" y="27"/>
                  </a:cxn>
                  <a:cxn ang="0">
                    <a:pos x="5" y="27"/>
                  </a:cxn>
                  <a:cxn ang="0">
                    <a:pos x="5" y="36"/>
                  </a:cxn>
                  <a:cxn ang="0">
                    <a:pos x="6" y="36"/>
                  </a:cxn>
                  <a:cxn ang="0">
                    <a:pos x="14" y="36"/>
                  </a:cxn>
                  <a:cxn ang="0">
                    <a:pos x="14" y="94"/>
                  </a:cxn>
                  <a:cxn ang="0">
                    <a:pos x="13" y="103"/>
                  </a:cxn>
                  <a:cxn ang="0">
                    <a:pos x="4" y="106"/>
                  </a:cxn>
                  <a:cxn ang="0">
                    <a:pos x="0" y="107"/>
                  </a:cxn>
                  <a:cxn ang="0">
                    <a:pos x="0" y="107"/>
                  </a:cxn>
                  <a:cxn ang="0">
                    <a:pos x="2" y="117"/>
                  </a:cxn>
                  <a:cxn ang="0">
                    <a:pos x="3" y="117"/>
                  </a:cxn>
                  <a:cxn ang="0">
                    <a:pos x="5" y="116"/>
                  </a:cxn>
                  <a:cxn ang="0">
                    <a:pos x="22" y="113"/>
                  </a:cxn>
                  <a:cxn ang="0">
                    <a:pos x="25" y="99"/>
                  </a:cxn>
                  <a:cxn ang="0">
                    <a:pos x="25" y="27"/>
                  </a:cxn>
                  <a:cxn ang="0">
                    <a:pos x="24" y="27"/>
                  </a:cxn>
                </a:cxnLst>
                <a:rect l="0" t="0" r="r" b="b"/>
                <a:pathLst>
                  <a:path w="26" h="117">
                    <a:moveTo>
                      <a:pt x="24" y="27"/>
                    </a:moveTo>
                    <a:lnTo>
                      <a:pt x="6" y="27"/>
                    </a:lnTo>
                    <a:lnTo>
                      <a:pt x="5" y="27"/>
                    </a:lnTo>
                    <a:lnTo>
                      <a:pt x="5" y="36"/>
                    </a:lnTo>
                    <a:lnTo>
                      <a:pt x="6" y="36"/>
                    </a:lnTo>
                    <a:lnTo>
                      <a:pt x="14" y="36"/>
                    </a:lnTo>
                    <a:lnTo>
                      <a:pt x="14" y="94"/>
                    </a:lnTo>
                    <a:lnTo>
                      <a:pt x="13" y="103"/>
                    </a:lnTo>
                    <a:lnTo>
                      <a:pt x="4" y="106"/>
                    </a:lnTo>
                    <a:lnTo>
                      <a:pt x="0" y="107"/>
                    </a:lnTo>
                    <a:lnTo>
                      <a:pt x="2" y="117"/>
                    </a:lnTo>
                    <a:lnTo>
                      <a:pt x="3" y="117"/>
                    </a:lnTo>
                    <a:lnTo>
                      <a:pt x="5" y="116"/>
                    </a:lnTo>
                    <a:lnTo>
                      <a:pt x="22" y="113"/>
                    </a:lnTo>
                    <a:lnTo>
                      <a:pt x="25" y="99"/>
                    </a:lnTo>
                    <a:lnTo>
                      <a:pt x="25" y="27"/>
                    </a:lnTo>
                    <a:lnTo>
                      <a:pt x="24" y="27"/>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66" name="Group 18"/>
            <p:cNvGrpSpPr>
              <a:grpSpLocks/>
            </p:cNvGrpSpPr>
            <p:nvPr/>
          </p:nvGrpSpPr>
          <p:grpSpPr bwMode="auto">
            <a:xfrm>
              <a:off x="4302" y="1346"/>
              <a:ext cx="57" cy="295"/>
              <a:chOff x="4302" y="1346"/>
              <a:chExt cx="57" cy="295"/>
            </a:xfrm>
          </p:grpSpPr>
          <p:sp>
            <p:nvSpPr>
              <p:cNvPr id="2067" name="Freeform 19"/>
              <p:cNvSpPr>
                <a:spLocks/>
              </p:cNvSpPr>
              <p:nvPr/>
            </p:nvSpPr>
            <p:spPr bwMode="auto">
              <a:xfrm>
                <a:off x="4302" y="1346"/>
                <a:ext cx="57" cy="295"/>
              </a:xfrm>
              <a:custGeom>
                <a:avLst/>
                <a:gdLst/>
                <a:ahLst/>
                <a:cxnLst>
                  <a:cxn ang="0">
                    <a:pos x="54" y="0"/>
                  </a:cxn>
                  <a:cxn ang="0">
                    <a:pos x="11" y="70"/>
                  </a:cxn>
                  <a:cxn ang="0">
                    <a:pos x="0" y="151"/>
                  </a:cxn>
                  <a:cxn ang="0">
                    <a:pos x="1" y="169"/>
                  </a:cxn>
                  <a:cxn ang="0">
                    <a:pos x="21" y="249"/>
                  </a:cxn>
                  <a:cxn ang="0">
                    <a:pos x="57" y="295"/>
                  </a:cxn>
                  <a:cxn ang="0">
                    <a:pos x="57" y="288"/>
                  </a:cxn>
                  <a:cxn ang="0">
                    <a:pos x="56" y="288"/>
                  </a:cxn>
                  <a:cxn ang="0">
                    <a:pos x="44" y="272"/>
                  </a:cxn>
                  <a:cxn ang="0">
                    <a:pos x="22" y="195"/>
                  </a:cxn>
                  <a:cxn ang="0">
                    <a:pos x="20" y="151"/>
                  </a:cxn>
                  <a:cxn ang="0">
                    <a:pos x="20" y="128"/>
                  </a:cxn>
                  <a:cxn ang="0">
                    <a:pos x="30" y="51"/>
                  </a:cxn>
                  <a:cxn ang="0">
                    <a:pos x="57" y="5"/>
                  </a:cxn>
                  <a:cxn ang="0">
                    <a:pos x="54" y="0"/>
                  </a:cxn>
                </a:cxnLst>
                <a:rect l="0" t="0" r="r" b="b"/>
                <a:pathLst>
                  <a:path w="57" h="295">
                    <a:moveTo>
                      <a:pt x="54" y="0"/>
                    </a:moveTo>
                    <a:lnTo>
                      <a:pt x="11" y="70"/>
                    </a:lnTo>
                    <a:lnTo>
                      <a:pt x="0" y="151"/>
                    </a:lnTo>
                    <a:lnTo>
                      <a:pt x="1" y="169"/>
                    </a:lnTo>
                    <a:lnTo>
                      <a:pt x="21" y="249"/>
                    </a:lnTo>
                    <a:lnTo>
                      <a:pt x="57" y="295"/>
                    </a:lnTo>
                    <a:lnTo>
                      <a:pt x="57" y="288"/>
                    </a:lnTo>
                    <a:lnTo>
                      <a:pt x="56" y="288"/>
                    </a:lnTo>
                    <a:lnTo>
                      <a:pt x="44" y="272"/>
                    </a:lnTo>
                    <a:lnTo>
                      <a:pt x="22" y="195"/>
                    </a:lnTo>
                    <a:lnTo>
                      <a:pt x="20" y="151"/>
                    </a:lnTo>
                    <a:lnTo>
                      <a:pt x="20" y="128"/>
                    </a:lnTo>
                    <a:lnTo>
                      <a:pt x="30" y="51"/>
                    </a:lnTo>
                    <a:lnTo>
                      <a:pt x="57" y="5"/>
                    </a:lnTo>
                    <a:lnTo>
                      <a:pt x="54"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68" name="Group 20"/>
            <p:cNvGrpSpPr>
              <a:grpSpLocks/>
            </p:cNvGrpSpPr>
            <p:nvPr/>
          </p:nvGrpSpPr>
          <p:grpSpPr bwMode="auto">
            <a:xfrm>
              <a:off x="4555" y="1344"/>
              <a:ext cx="57" cy="295"/>
              <a:chOff x="4555" y="1344"/>
              <a:chExt cx="57" cy="295"/>
            </a:xfrm>
          </p:grpSpPr>
          <p:sp>
            <p:nvSpPr>
              <p:cNvPr id="2069" name="Freeform 21"/>
              <p:cNvSpPr>
                <a:spLocks/>
              </p:cNvSpPr>
              <p:nvPr/>
            </p:nvSpPr>
            <p:spPr bwMode="auto">
              <a:xfrm>
                <a:off x="4555" y="1344"/>
                <a:ext cx="57" cy="295"/>
              </a:xfrm>
              <a:custGeom>
                <a:avLst/>
                <a:gdLst/>
                <a:ahLst/>
                <a:cxnLst>
                  <a:cxn ang="0">
                    <a:pos x="0" y="0"/>
                  </a:cxn>
                  <a:cxn ang="0">
                    <a:pos x="0" y="7"/>
                  </a:cxn>
                  <a:cxn ang="0">
                    <a:pos x="1" y="7"/>
                  </a:cxn>
                  <a:cxn ang="0">
                    <a:pos x="13" y="23"/>
                  </a:cxn>
                  <a:cxn ang="0">
                    <a:pos x="35" y="100"/>
                  </a:cxn>
                  <a:cxn ang="0">
                    <a:pos x="37" y="167"/>
                  </a:cxn>
                  <a:cxn ang="0">
                    <a:pos x="36" y="181"/>
                  </a:cxn>
                  <a:cxn ang="0">
                    <a:pos x="27" y="244"/>
                  </a:cxn>
                  <a:cxn ang="0">
                    <a:pos x="0" y="290"/>
                  </a:cxn>
                  <a:cxn ang="0">
                    <a:pos x="3" y="295"/>
                  </a:cxn>
                  <a:cxn ang="0">
                    <a:pos x="46" y="225"/>
                  </a:cxn>
                  <a:cxn ang="0">
                    <a:pos x="57" y="144"/>
                  </a:cxn>
                  <a:cxn ang="0">
                    <a:pos x="56" y="126"/>
                  </a:cxn>
                  <a:cxn ang="0">
                    <a:pos x="36" y="46"/>
                  </a:cxn>
                  <a:cxn ang="0">
                    <a:pos x="14" y="12"/>
                  </a:cxn>
                  <a:cxn ang="0">
                    <a:pos x="0" y="0"/>
                  </a:cxn>
                </a:cxnLst>
                <a:rect l="0" t="0" r="r" b="b"/>
                <a:pathLst>
                  <a:path w="57" h="295">
                    <a:moveTo>
                      <a:pt x="0" y="0"/>
                    </a:moveTo>
                    <a:lnTo>
                      <a:pt x="0" y="7"/>
                    </a:lnTo>
                    <a:lnTo>
                      <a:pt x="1" y="7"/>
                    </a:lnTo>
                    <a:lnTo>
                      <a:pt x="13" y="23"/>
                    </a:lnTo>
                    <a:lnTo>
                      <a:pt x="35" y="100"/>
                    </a:lnTo>
                    <a:lnTo>
                      <a:pt x="37" y="167"/>
                    </a:lnTo>
                    <a:lnTo>
                      <a:pt x="36" y="181"/>
                    </a:lnTo>
                    <a:lnTo>
                      <a:pt x="27" y="244"/>
                    </a:lnTo>
                    <a:lnTo>
                      <a:pt x="0" y="290"/>
                    </a:lnTo>
                    <a:lnTo>
                      <a:pt x="3" y="295"/>
                    </a:lnTo>
                    <a:lnTo>
                      <a:pt x="46" y="225"/>
                    </a:lnTo>
                    <a:lnTo>
                      <a:pt x="57" y="144"/>
                    </a:lnTo>
                    <a:lnTo>
                      <a:pt x="56" y="126"/>
                    </a:lnTo>
                    <a:lnTo>
                      <a:pt x="36" y="46"/>
                    </a:lnTo>
                    <a:lnTo>
                      <a:pt x="14" y="12"/>
                    </a:lnTo>
                    <a:lnTo>
                      <a:pt x="0"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70" name="Group 22"/>
            <p:cNvGrpSpPr>
              <a:grpSpLocks/>
            </p:cNvGrpSpPr>
            <p:nvPr/>
          </p:nvGrpSpPr>
          <p:grpSpPr bwMode="auto">
            <a:xfrm>
              <a:off x="4836" y="1432"/>
              <a:ext cx="85" cy="111"/>
              <a:chOff x="4836" y="1432"/>
              <a:chExt cx="85" cy="111"/>
            </a:xfrm>
          </p:grpSpPr>
          <p:sp>
            <p:nvSpPr>
              <p:cNvPr id="2071" name="Freeform 23"/>
              <p:cNvSpPr>
                <a:spLocks/>
              </p:cNvSpPr>
              <p:nvPr/>
            </p:nvSpPr>
            <p:spPr bwMode="auto">
              <a:xfrm>
                <a:off x="4836" y="1432"/>
                <a:ext cx="85" cy="111"/>
              </a:xfrm>
              <a:custGeom>
                <a:avLst/>
                <a:gdLst/>
                <a:ahLst/>
                <a:cxnLst>
                  <a:cxn ang="0">
                    <a:pos x="18" y="2"/>
                  </a:cxn>
                  <a:cxn ang="0">
                    <a:pos x="1" y="2"/>
                  </a:cxn>
                  <a:cxn ang="0">
                    <a:pos x="0" y="4"/>
                  </a:cxn>
                  <a:cxn ang="0">
                    <a:pos x="0" y="5"/>
                  </a:cxn>
                  <a:cxn ang="0">
                    <a:pos x="1" y="13"/>
                  </a:cxn>
                  <a:cxn ang="0">
                    <a:pos x="1" y="19"/>
                  </a:cxn>
                  <a:cxn ang="0">
                    <a:pos x="1" y="110"/>
                  </a:cxn>
                  <a:cxn ang="0">
                    <a:pos x="2" y="111"/>
                  </a:cxn>
                  <a:cxn ang="0">
                    <a:pos x="19" y="111"/>
                  </a:cxn>
                  <a:cxn ang="0">
                    <a:pos x="20" y="110"/>
                  </a:cxn>
                  <a:cxn ang="0">
                    <a:pos x="20" y="48"/>
                  </a:cxn>
                  <a:cxn ang="0">
                    <a:pos x="27" y="27"/>
                  </a:cxn>
                  <a:cxn ang="0">
                    <a:pos x="40" y="20"/>
                  </a:cxn>
                  <a:cxn ang="0">
                    <a:pos x="19" y="20"/>
                  </a:cxn>
                  <a:cxn ang="0">
                    <a:pos x="19" y="5"/>
                  </a:cxn>
                  <a:cxn ang="0">
                    <a:pos x="18" y="2"/>
                  </a:cxn>
                </a:cxnLst>
                <a:rect l="0" t="0" r="r" b="b"/>
                <a:pathLst>
                  <a:path w="85" h="111">
                    <a:moveTo>
                      <a:pt x="18" y="2"/>
                    </a:moveTo>
                    <a:lnTo>
                      <a:pt x="1" y="2"/>
                    </a:lnTo>
                    <a:lnTo>
                      <a:pt x="0" y="4"/>
                    </a:lnTo>
                    <a:lnTo>
                      <a:pt x="0" y="5"/>
                    </a:lnTo>
                    <a:lnTo>
                      <a:pt x="1" y="13"/>
                    </a:lnTo>
                    <a:lnTo>
                      <a:pt x="1" y="19"/>
                    </a:lnTo>
                    <a:lnTo>
                      <a:pt x="1" y="110"/>
                    </a:lnTo>
                    <a:lnTo>
                      <a:pt x="2" y="111"/>
                    </a:lnTo>
                    <a:lnTo>
                      <a:pt x="19" y="111"/>
                    </a:lnTo>
                    <a:lnTo>
                      <a:pt x="20" y="110"/>
                    </a:lnTo>
                    <a:lnTo>
                      <a:pt x="20" y="48"/>
                    </a:lnTo>
                    <a:lnTo>
                      <a:pt x="27" y="27"/>
                    </a:lnTo>
                    <a:lnTo>
                      <a:pt x="40" y="20"/>
                    </a:lnTo>
                    <a:lnTo>
                      <a:pt x="19" y="20"/>
                    </a:lnTo>
                    <a:lnTo>
                      <a:pt x="19" y="5"/>
                    </a:lnTo>
                    <a:lnTo>
                      <a:pt x="18" y="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2" name="Freeform 24"/>
              <p:cNvSpPr>
                <a:spLocks/>
              </p:cNvSpPr>
              <p:nvPr/>
            </p:nvSpPr>
            <p:spPr bwMode="auto">
              <a:xfrm>
                <a:off x="4836" y="1432"/>
                <a:ext cx="85" cy="111"/>
              </a:xfrm>
              <a:custGeom>
                <a:avLst/>
                <a:gdLst/>
                <a:ahLst/>
                <a:cxnLst>
                  <a:cxn ang="0">
                    <a:pos x="78" y="16"/>
                  </a:cxn>
                  <a:cxn ang="0">
                    <a:pos x="62" y="16"/>
                  </a:cxn>
                  <a:cxn ang="0">
                    <a:pos x="66" y="32"/>
                  </a:cxn>
                  <a:cxn ang="0">
                    <a:pos x="66" y="110"/>
                  </a:cxn>
                  <a:cxn ang="0">
                    <a:pos x="67" y="111"/>
                  </a:cxn>
                  <a:cxn ang="0">
                    <a:pos x="84" y="111"/>
                  </a:cxn>
                  <a:cxn ang="0">
                    <a:pos x="84" y="110"/>
                  </a:cxn>
                  <a:cxn ang="0">
                    <a:pos x="84" y="108"/>
                  </a:cxn>
                  <a:cxn ang="0">
                    <a:pos x="82" y="25"/>
                  </a:cxn>
                  <a:cxn ang="0">
                    <a:pos x="78" y="16"/>
                  </a:cxn>
                </a:cxnLst>
                <a:rect l="0" t="0" r="r" b="b"/>
                <a:pathLst>
                  <a:path w="85" h="111">
                    <a:moveTo>
                      <a:pt x="78" y="16"/>
                    </a:moveTo>
                    <a:lnTo>
                      <a:pt x="62" y="16"/>
                    </a:lnTo>
                    <a:lnTo>
                      <a:pt x="66" y="32"/>
                    </a:lnTo>
                    <a:lnTo>
                      <a:pt x="66" y="110"/>
                    </a:lnTo>
                    <a:lnTo>
                      <a:pt x="67" y="111"/>
                    </a:lnTo>
                    <a:lnTo>
                      <a:pt x="84" y="111"/>
                    </a:lnTo>
                    <a:lnTo>
                      <a:pt x="84" y="110"/>
                    </a:lnTo>
                    <a:lnTo>
                      <a:pt x="84" y="108"/>
                    </a:lnTo>
                    <a:lnTo>
                      <a:pt x="82" y="25"/>
                    </a:lnTo>
                    <a:lnTo>
                      <a:pt x="78" y="16"/>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3" name="Freeform 25"/>
              <p:cNvSpPr>
                <a:spLocks/>
              </p:cNvSpPr>
              <p:nvPr/>
            </p:nvSpPr>
            <p:spPr bwMode="auto">
              <a:xfrm>
                <a:off x="4836" y="1432"/>
                <a:ext cx="85" cy="111"/>
              </a:xfrm>
              <a:custGeom>
                <a:avLst/>
                <a:gdLst/>
                <a:ahLst/>
                <a:cxnLst>
                  <a:cxn ang="0">
                    <a:pos x="51" y="0"/>
                  </a:cxn>
                  <a:cxn ang="0">
                    <a:pos x="35" y="0"/>
                  </a:cxn>
                  <a:cxn ang="0">
                    <a:pos x="25" y="7"/>
                  </a:cxn>
                  <a:cxn ang="0">
                    <a:pos x="19" y="20"/>
                  </a:cxn>
                  <a:cxn ang="0">
                    <a:pos x="40" y="20"/>
                  </a:cxn>
                  <a:cxn ang="0">
                    <a:pos x="46" y="16"/>
                  </a:cxn>
                  <a:cxn ang="0">
                    <a:pos x="78" y="16"/>
                  </a:cxn>
                  <a:cxn ang="0">
                    <a:pos x="72" y="7"/>
                  </a:cxn>
                  <a:cxn ang="0">
                    <a:pos x="51" y="0"/>
                  </a:cxn>
                </a:cxnLst>
                <a:rect l="0" t="0" r="r" b="b"/>
                <a:pathLst>
                  <a:path w="85" h="111">
                    <a:moveTo>
                      <a:pt x="51" y="0"/>
                    </a:moveTo>
                    <a:lnTo>
                      <a:pt x="35" y="0"/>
                    </a:lnTo>
                    <a:lnTo>
                      <a:pt x="25" y="7"/>
                    </a:lnTo>
                    <a:lnTo>
                      <a:pt x="19" y="20"/>
                    </a:lnTo>
                    <a:lnTo>
                      <a:pt x="40" y="20"/>
                    </a:lnTo>
                    <a:lnTo>
                      <a:pt x="46" y="16"/>
                    </a:lnTo>
                    <a:lnTo>
                      <a:pt x="78" y="16"/>
                    </a:lnTo>
                    <a:lnTo>
                      <a:pt x="72" y="7"/>
                    </a:lnTo>
                    <a:lnTo>
                      <a:pt x="51"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74" name="Group 26"/>
            <p:cNvGrpSpPr>
              <a:grpSpLocks/>
            </p:cNvGrpSpPr>
            <p:nvPr/>
          </p:nvGrpSpPr>
          <p:grpSpPr bwMode="auto">
            <a:xfrm>
              <a:off x="4671" y="1464"/>
              <a:ext cx="109" cy="49"/>
              <a:chOff x="4671" y="1464"/>
              <a:chExt cx="109" cy="49"/>
            </a:xfrm>
          </p:grpSpPr>
          <p:sp>
            <p:nvSpPr>
              <p:cNvPr id="2075" name="Freeform 27"/>
              <p:cNvSpPr>
                <a:spLocks/>
              </p:cNvSpPr>
              <p:nvPr/>
            </p:nvSpPr>
            <p:spPr bwMode="auto">
              <a:xfrm>
                <a:off x="4671" y="1464"/>
                <a:ext cx="109" cy="49"/>
              </a:xfrm>
              <a:custGeom>
                <a:avLst/>
                <a:gdLst/>
                <a:ahLst/>
                <a:cxnLst>
                  <a:cxn ang="0">
                    <a:pos x="109" y="39"/>
                  </a:cxn>
                  <a:cxn ang="0">
                    <a:pos x="0" y="39"/>
                  </a:cxn>
                  <a:cxn ang="0">
                    <a:pos x="0" y="49"/>
                  </a:cxn>
                  <a:cxn ang="0">
                    <a:pos x="109" y="49"/>
                  </a:cxn>
                  <a:cxn ang="0">
                    <a:pos x="109" y="39"/>
                  </a:cxn>
                </a:cxnLst>
                <a:rect l="0" t="0" r="r" b="b"/>
                <a:pathLst>
                  <a:path w="109" h="49">
                    <a:moveTo>
                      <a:pt x="109" y="39"/>
                    </a:moveTo>
                    <a:lnTo>
                      <a:pt x="0" y="39"/>
                    </a:lnTo>
                    <a:lnTo>
                      <a:pt x="0" y="49"/>
                    </a:lnTo>
                    <a:lnTo>
                      <a:pt x="109" y="49"/>
                    </a:lnTo>
                    <a:lnTo>
                      <a:pt x="109" y="39"/>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6" name="Freeform 28"/>
              <p:cNvSpPr>
                <a:spLocks/>
              </p:cNvSpPr>
              <p:nvPr/>
            </p:nvSpPr>
            <p:spPr bwMode="auto">
              <a:xfrm>
                <a:off x="4671" y="1464"/>
                <a:ext cx="109" cy="49"/>
              </a:xfrm>
              <a:custGeom>
                <a:avLst/>
                <a:gdLst/>
                <a:ahLst/>
                <a:cxnLst>
                  <a:cxn ang="0">
                    <a:pos x="109" y="0"/>
                  </a:cxn>
                  <a:cxn ang="0">
                    <a:pos x="0" y="0"/>
                  </a:cxn>
                  <a:cxn ang="0">
                    <a:pos x="0" y="10"/>
                  </a:cxn>
                  <a:cxn ang="0">
                    <a:pos x="109" y="10"/>
                  </a:cxn>
                  <a:cxn ang="0">
                    <a:pos x="109" y="0"/>
                  </a:cxn>
                </a:cxnLst>
                <a:rect l="0" t="0" r="r" b="b"/>
                <a:pathLst>
                  <a:path w="109" h="49">
                    <a:moveTo>
                      <a:pt x="109" y="0"/>
                    </a:moveTo>
                    <a:lnTo>
                      <a:pt x="0" y="0"/>
                    </a:lnTo>
                    <a:lnTo>
                      <a:pt x="0" y="10"/>
                    </a:lnTo>
                    <a:lnTo>
                      <a:pt x="109" y="10"/>
                    </a:lnTo>
                    <a:lnTo>
                      <a:pt x="109"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77" name="Group 29"/>
            <p:cNvGrpSpPr>
              <a:grpSpLocks/>
            </p:cNvGrpSpPr>
            <p:nvPr/>
          </p:nvGrpSpPr>
          <p:grpSpPr bwMode="auto">
            <a:xfrm>
              <a:off x="3957" y="1655"/>
              <a:ext cx="26" cy="117"/>
              <a:chOff x="3957" y="1655"/>
              <a:chExt cx="26" cy="117"/>
            </a:xfrm>
          </p:grpSpPr>
          <p:sp>
            <p:nvSpPr>
              <p:cNvPr id="2078" name="Freeform 30"/>
              <p:cNvSpPr>
                <a:spLocks/>
              </p:cNvSpPr>
              <p:nvPr/>
            </p:nvSpPr>
            <p:spPr bwMode="auto">
              <a:xfrm>
                <a:off x="3957" y="1655"/>
                <a:ext cx="26" cy="117"/>
              </a:xfrm>
              <a:custGeom>
                <a:avLst/>
                <a:gdLst/>
                <a:ahLst/>
                <a:cxnLst>
                  <a:cxn ang="0">
                    <a:pos x="23" y="0"/>
                  </a:cxn>
                  <a:cxn ang="0">
                    <a:pos x="15" y="0"/>
                  </a:cxn>
                  <a:cxn ang="0">
                    <a:pos x="12" y="3"/>
                  </a:cxn>
                  <a:cxn ang="0">
                    <a:pos x="12" y="11"/>
                  </a:cxn>
                  <a:cxn ang="0">
                    <a:pos x="15" y="14"/>
                  </a:cxn>
                  <a:cxn ang="0">
                    <a:pos x="23" y="14"/>
                  </a:cxn>
                  <a:cxn ang="0">
                    <a:pos x="26" y="11"/>
                  </a:cxn>
                  <a:cxn ang="0">
                    <a:pos x="26" y="3"/>
                  </a:cxn>
                  <a:cxn ang="0">
                    <a:pos x="23" y="0"/>
                  </a:cxn>
                </a:cxnLst>
                <a:rect l="0" t="0" r="r" b="b"/>
                <a:pathLst>
                  <a:path w="26" h="117">
                    <a:moveTo>
                      <a:pt x="23" y="0"/>
                    </a:moveTo>
                    <a:lnTo>
                      <a:pt x="15" y="0"/>
                    </a:lnTo>
                    <a:lnTo>
                      <a:pt x="12" y="3"/>
                    </a:lnTo>
                    <a:lnTo>
                      <a:pt x="12" y="11"/>
                    </a:lnTo>
                    <a:lnTo>
                      <a:pt x="15" y="14"/>
                    </a:lnTo>
                    <a:lnTo>
                      <a:pt x="23" y="14"/>
                    </a:lnTo>
                    <a:lnTo>
                      <a:pt x="26" y="11"/>
                    </a:lnTo>
                    <a:lnTo>
                      <a:pt x="26" y="3"/>
                    </a:lnTo>
                    <a:lnTo>
                      <a:pt x="23"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9" name="Freeform 31"/>
              <p:cNvSpPr>
                <a:spLocks/>
              </p:cNvSpPr>
              <p:nvPr/>
            </p:nvSpPr>
            <p:spPr bwMode="auto">
              <a:xfrm>
                <a:off x="3957" y="1655"/>
                <a:ext cx="26" cy="117"/>
              </a:xfrm>
              <a:custGeom>
                <a:avLst/>
                <a:gdLst/>
                <a:ahLst/>
                <a:cxnLst>
                  <a:cxn ang="0">
                    <a:pos x="24" y="27"/>
                  </a:cxn>
                  <a:cxn ang="0">
                    <a:pos x="6" y="27"/>
                  </a:cxn>
                  <a:cxn ang="0">
                    <a:pos x="5" y="27"/>
                  </a:cxn>
                  <a:cxn ang="0">
                    <a:pos x="5" y="36"/>
                  </a:cxn>
                  <a:cxn ang="0">
                    <a:pos x="6" y="36"/>
                  </a:cxn>
                  <a:cxn ang="0">
                    <a:pos x="14" y="36"/>
                  </a:cxn>
                  <a:cxn ang="0">
                    <a:pos x="14" y="94"/>
                  </a:cxn>
                  <a:cxn ang="0">
                    <a:pos x="13" y="103"/>
                  </a:cxn>
                  <a:cxn ang="0">
                    <a:pos x="5" y="105"/>
                  </a:cxn>
                  <a:cxn ang="0">
                    <a:pos x="1" y="106"/>
                  </a:cxn>
                  <a:cxn ang="0">
                    <a:pos x="0" y="107"/>
                  </a:cxn>
                  <a:cxn ang="0">
                    <a:pos x="2" y="117"/>
                  </a:cxn>
                  <a:cxn ang="0">
                    <a:pos x="4" y="116"/>
                  </a:cxn>
                  <a:cxn ang="0">
                    <a:pos x="5" y="116"/>
                  </a:cxn>
                  <a:cxn ang="0">
                    <a:pos x="22" y="113"/>
                  </a:cxn>
                  <a:cxn ang="0">
                    <a:pos x="25" y="99"/>
                  </a:cxn>
                  <a:cxn ang="0">
                    <a:pos x="25" y="27"/>
                  </a:cxn>
                  <a:cxn ang="0">
                    <a:pos x="24" y="27"/>
                  </a:cxn>
                </a:cxnLst>
                <a:rect l="0" t="0" r="r" b="b"/>
                <a:pathLst>
                  <a:path w="26" h="117">
                    <a:moveTo>
                      <a:pt x="24" y="27"/>
                    </a:moveTo>
                    <a:lnTo>
                      <a:pt x="6" y="27"/>
                    </a:lnTo>
                    <a:lnTo>
                      <a:pt x="5" y="27"/>
                    </a:lnTo>
                    <a:lnTo>
                      <a:pt x="5" y="36"/>
                    </a:lnTo>
                    <a:lnTo>
                      <a:pt x="6" y="36"/>
                    </a:lnTo>
                    <a:lnTo>
                      <a:pt x="14" y="36"/>
                    </a:lnTo>
                    <a:lnTo>
                      <a:pt x="14" y="94"/>
                    </a:lnTo>
                    <a:lnTo>
                      <a:pt x="13" y="103"/>
                    </a:lnTo>
                    <a:lnTo>
                      <a:pt x="5" y="105"/>
                    </a:lnTo>
                    <a:lnTo>
                      <a:pt x="1" y="106"/>
                    </a:lnTo>
                    <a:lnTo>
                      <a:pt x="0" y="107"/>
                    </a:lnTo>
                    <a:lnTo>
                      <a:pt x="2" y="117"/>
                    </a:lnTo>
                    <a:lnTo>
                      <a:pt x="4" y="116"/>
                    </a:lnTo>
                    <a:lnTo>
                      <a:pt x="5" y="116"/>
                    </a:lnTo>
                    <a:lnTo>
                      <a:pt x="22" y="113"/>
                    </a:lnTo>
                    <a:lnTo>
                      <a:pt x="25" y="99"/>
                    </a:lnTo>
                    <a:lnTo>
                      <a:pt x="25" y="27"/>
                    </a:lnTo>
                    <a:lnTo>
                      <a:pt x="24" y="27"/>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80" name="Group 32"/>
            <p:cNvGrpSpPr>
              <a:grpSpLocks/>
            </p:cNvGrpSpPr>
            <p:nvPr/>
          </p:nvGrpSpPr>
          <p:grpSpPr bwMode="auto">
            <a:xfrm>
              <a:off x="3997" y="1699"/>
              <a:ext cx="63" cy="28"/>
              <a:chOff x="3997" y="1699"/>
              <a:chExt cx="63" cy="28"/>
            </a:xfrm>
          </p:grpSpPr>
          <p:sp>
            <p:nvSpPr>
              <p:cNvPr id="2081" name="Freeform 33"/>
              <p:cNvSpPr>
                <a:spLocks/>
              </p:cNvSpPr>
              <p:nvPr/>
            </p:nvSpPr>
            <p:spPr bwMode="auto">
              <a:xfrm>
                <a:off x="3997" y="1699"/>
                <a:ext cx="63" cy="28"/>
              </a:xfrm>
              <a:custGeom>
                <a:avLst/>
                <a:gdLst/>
                <a:ahLst/>
                <a:cxnLst>
                  <a:cxn ang="0">
                    <a:pos x="63" y="22"/>
                  </a:cxn>
                  <a:cxn ang="0">
                    <a:pos x="0" y="22"/>
                  </a:cxn>
                  <a:cxn ang="0">
                    <a:pos x="0" y="28"/>
                  </a:cxn>
                  <a:cxn ang="0">
                    <a:pos x="63" y="28"/>
                  </a:cxn>
                  <a:cxn ang="0">
                    <a:pos x="63" y="22"/>
                  </a:cxn>
                </a:cxnLst>
                <a:rect l="0" t="0" r="r" b="b"/>
                <a:pathLst>
                  <a:path w="63" h="28">
                    <a:moveTo>
                      <a:pt x="63" y="22"/>
                    </a:moveTo>
                    <a:lnTo>
                      <a:pt x="0" y="22"/>
                    </a:lnTo>
                    <a:lnTo>
                      <a:pt x="0" y="28"/>
                    </a:lnTo>
                    <a:lnTo>
                      <a:pt x="63" y="28"/>
                    </a:lnTo>
                    <a:lnTo>
                      <a:pt x="63" y="2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82" name="Freeform 34"/>
              <p:cNvSpPr>
                <a:spLocks/>
              </p:cNvSpPr>
              <p:nvPr/>
            </p:nvSpPr>
            <p:spPr bwMode="auto">
              <a:xfrm>
                <a:off x="3997" y="1699"/>
                <a:ext cx="63" cy="28"/>
              </a:xfrm>
              <a:custGeom>
                <a:avLst/>
                <a:gdLst/>
                <a:ahLst/>
                <a:cxnLst>
                  <a:cxn ang="0">
                    <a:pos x="63" y="0"/>
                  </a:cxn>
                  <a:cxn ang="0">
                    <a:pos x="0" y="0"/>
                  </a:cxn>
                  <a:cxn ang="0">
                    <a:pos x="0" y="6"/>
                  </a:cxn>
                  <a:cxn ang="0">
                    <a:pos x="63" y="6"/>
                  </a:cxn>
                  <a:cxn ang="0">
                    <a:pos x="63" y="0"/>
                  </a:cxn>
                </a:cxnLst>
                <a:rect l="0" t="0" r="r" b="b"/>
                <a:pathLst>
                  <a:path w="63" h="28">
                    <a:moveTo>
                      <a:pt x="63" y="0"/>
                    </a:moveTo>
                    <a:lnTo>
                      <a:pt x="0" y="0"/>
                    </a:lnTo>
                    <a:lnTo>
                      <a:pt x="0" y="6"/>
                    </a:lnTo>
                    <a:lnTo>
                      <a:pt x="63" y="6"/>
                    </a:lnTo>
                    <a:lnTo>
                      <a:pt x="63"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83" name="Group 35"/>
            <p:cNvGrpSpPr>
              <a:grpSpLocks/>
            </p:cNvGrpSpPr>
            <p:nvPr/>
          </p:nvGrpSpPr>
          <p:grpSpPr bwMode="auto">
            <a:xfrm>
              <a:off x="4013" y="1239"/>
              <a:ext cx="47" cy="91"/>
              <a:chOff x="4013" y="1239"/>
              <a:chExt cx="47" cy="91"/>
            </a:xfrm>
          </p:grpSpPr>
          <p:sp>
            <p:nvSpPr>
              <p:cNvPr id="2084" name="Freeform 36"/>
              <p:cNvSpPr>
                <a:spLocks/>
              </p:cNvSpPr>
              <p:nvPr/>
            </p:nvSpPr>
            <p:spPr bwMode="auto">
              <a:xfrm>
                <a:off x="4013" y="1239"/>
                <a:ext cx="47" cy="91"/>
              </a:xfrm>
              <a:custGeom>
                <a:avLst/>
                <a:gdLst/>
                <a:ahLst/>
                <a:cxnLst>
                  <a:cxn ang="0">
                    <a:pos x="11" y="0"/>
                  </a:cxn>
                  <a:cxn ang="0">
                    <a:pos x="1" y="0"/>
                  </a:cxn>
                  <a:cxn ang="0">
                    <a:pos x="0" y="0"/>
                  </a:cxn>
                  <a:cxn ang="0">
                    <a:pos x="0" y="90"/>
                  </a:cxn>
                  <a:cxn ang="0">
                    <a:pos x="1" y="90"/>
                  </a:cxn>
                  <a:cxn ang="0">
                    <a:pos x="11" y="90"/>
                  </a:cxn>
                  <a:cxn ang="0">
                    <a:pos x="11" y="90"/>
                  </a:cxn>
                  <a:cxn ang="0">
                    <a:pos x="11" y="60"/>
                  </a:cxn>
                  <a:cxn ang="0">
                    <a:pos x="25" y="60"/>
                  </a:cxn>
                  <a:cxn ang="0">
                    <a:pos x="22" y="56"/>
                  </a:cxn>
                  <a:cxn ang="0">
                    <a:pos x="25" y="53"/>
                  </a:cxn>
                  <a:cxn ang="0">
                    <a:pos x="11" y="53"/>
                  </a:cxn>
                  <a:cxn ang="0">
                    <a:pos x="11" y="0"/>
                  </a:cxn>
                  <a:cxn ang="0">
                    <a:pos x="11" y="0"/>
                  </a:cxn>
                </a:cxnLst>
                <a:rect l="0" t="0" r="r" b="b"/>
                <a:pathLst>
                  <a:path w="47" h="91">
                    <a:moveTo>
                      <a:pt x="11" y="0"/>
                    </a:moveTo>
                    <a:lnTo>
                      <a:pt x="1" y="0"/>
                    </a:lnTo>
                    <a:lnTo>
                      <a:pt x="0" y="0"/>
                    </a:lnTo>
                    <a:lnTo>
                      <a:pt x="0" y="90"/>
                    </a:lnTo>
                    <a:lnTo>
                      <a:pt x="1" y="90"/>
                    </a:lnTo>
                    <a:lnTo>
                      <a:pt x="11" y="90"/>
                    </a:lnTo>
                    <a:lnTo>
                      <a:pt x="11" y="60"/>
                    </a:lnTo>
                    <a:lnTo>
                      <a:pt x="25" y="60"/>
                    </a:lnTo>
                    <a:lnTo>
                      <a:pt x="22" y="56"/>
                    </a:lnTo>
                    <a:lnTo>
                      <a:pt x="25" y="53"/>
                    </a:lnTo>
                    <a:lnTo>
                      <a:pt x="11" y="53"/>
                    </a:lnTo>
                    <a:lnTo>
                      <a:pt x="11"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85" name="Freeform 37"/>
              <p:cNvSpPr>
                <a:spLocks/>
              </p:cNvSpPr>
              <p:nvPr/>
            </p:nvSpPr>
            <p:spPr bwMode="auto">
              <a:xfrm>
                <a:off x="4013" y="1239"/>
                <a:ext cx="47" cy="91"/>
              </a:xfrm>
              <a:custGeom>
                <a:avLst/>
                <a:gdLst/>
                <a:ahLst/>
                <a:cxnLst>
                  <a:cxn ang="0">
                    <a:pos x="25" y="60"/>
                  </a:cxn>
                  <a:cxn ang="0">
                    <a:pos x="11" y="60"/>
                  </a:cxn>
                  <a:cxn ang="0">
                    <a:pos x="11" y="60"/>
                  </a:cxn>
                  <a:cxn ang="0">
                    <a:pos x="34" y="90"/>
                  </a:cxn>
                  <a:cxn ang="0">
                    <a:pos x="35" y="90"/>
                  </a:cxn>
                  <a:cxn ang="0">
                    <a:pos x="35" y="90"/>
                  </a:cxn>
                  <a:cxn ang="0">
                    <a:pos x="47" y="90"/>
                  </a:cxn>
                  <a:cxn ang="0">
                    <a:pos x="47" y="89"/>
                  </a:cxn>
                  <a:cxn ang="0">
                    <a:pos x="46" y="88"/>
                  </a:cxn>
                  <a:cxn ang="0">
                    <a:pos x="25" y="60"/>
                  </a:cxn>
                </a:cxnLst>
                <a:rect l="0" t="0" r="r" b="b"/>
                <a:pathLst>
                  <a:path w="47" h="91">
                    <a:moveTo>
                      <a:pt x="25" y="60"/>
                    </a:moveTo>
                    <a:lnTo>
                      <a:pt x="11" y="60"/>
                    </a:lnTo>
                    <a:lnTo>
                      <a:pt x="34" y="90"/>
                    </a:lnTo>
                    <a:lnTo>
                      <a:pt x="35" y="90"/>
                    </a:lnTo>
                    <a:lnTo>
                      <a:pt x="47" y="90"/>
                    </a:lnTo>
                    <a:lnTo>
                      <a:pt x="47" y="89"/>
                    </a:lnTo>
                    <a:lnTo>
                      <a:pt x="46" y="88"/>
                    </a:lnTo>
                    <a:lnTo>
                      <a:pt x="25" y="6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86" name="Freeform 38"/>
              <p:cNvSpPr>
                <a:spLocks/>
              </p:cNvSpPr>
              <p:nvPr/>
            </p:nvSpPr>
            <p:spPr bwMode="auto">
              <a:xfrm>
                <a:off x="4013" y="1239"/>
                <a:ext cx="47" cy="91"/>
              </a:xfrm>
              <a:custGeom>
                <a:avLst/>
                <a:gdLst/>
                <a:ahLst/>
                <a:cxnLst>
                  <a:cxn ang="0">
                    <a:pos x="47" y="28"/>
                  </a:cxn>
                  <a:cxn ang="0">
                    <a:pos x="35" y="28"/>
                  </a:cxn>
                  <a:cxn ang="0">
                    <a:pos x="34" y="28"/>
                  </a:cxn>
                  <a:cxn ang="0">
                    <a:pos x="11" y="53"/>
                  </a:cxn>
                  <a:cxn ang="0">
                    <a:pos x="11" y="53"/>
                  </a:cxn>
                  <a:cxn ang="0">
                    <a:pos x="25" y="53"/>
                  </a:cxn>
                  <a:cxn ang="0">
                    <a:pos x="46" y="30"/>
                  </a:cxn>
                  <a:cxn ang="0">
                    <a:pos x="47" y="29"/>
                  </a:cxn>
                  <a:cxn ang="0">
                    <a:pos x="47" y="28"/>
                  </a:cxn>
                </a:cxnLst>
                <a:rect l="0" t="0" r="r" b="b"/>
                <a:pathLst>
                  <a:path w="47" h="91">
                    <a:moveTo>
                      <a:pt x="47" y="28"/>
                    </a:moveTo>
                    <a:lnTo>
                      <a:pt x="35" y="28"/>
                    </a:lnTo>
                    <a:lnTo>
                      <a:pt x="34" y="28"/>
                    </a:lnTo>
                    <a:lnTo>
                      <a:pt x="11" y="53"/>
                    </a:lnTo>
                    <a:lnTo>
                      <a:pt x="25" y="53"/>
                    </a:lnTo>
                    <a:lnTo>
                      <a:pt x="46" y="30"/>
                    </a:lnTo>
                    <a:lnTo>
                      <a:pt x="47" y="29"/>
                    </a:lnTo>
                    <a:lnTo>
                      <a:pt x="47" y="28"/>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87" name="Group 39"/>
            <p:cNvGrpSpPr>
              <a:grpSpLocks/>
            </p:cNvGrpSpPr>
            <p:nvPr/>
          </p:nvGrpSpPr>
          <p:grpSpPr bwMode="auto">
            <a:xfrm>
              <a:off x="3930" y="1357"/>
              <a:ext cx="213" cy="267"/>
              <a:chOff x="3930" y="1357"/>
              <a:chExt cx="213" cy="267"/>
            </a:xfrm>
          </p:grpSpPr>
          <p:sp>
            <p:nvSpPr>
              <p:cNvPr id="2088" name="Freeform 40"/>
              <p:cNvSpPr>
                <a:spLocks/>
              </p:cNvSpPr>
              <p:nvPr/>
            </p:nvSpPr>
            <p:spPr bwMode="auto">
              <a:xfrm>
                <a:off x="3930" y="1357"/>
                <a:ext cx="213" cy="267"/>
              </a:xfrm>
              <a:custGeom>
                <a:avLst/>
                <a:gdLst/>
                <a:ahLst/>
                <a:cxnLst>
                  <a:cxn ang="0">
                    <a:pos x="198" y="0"/>
                  </a:cxn>
                  <a:cxn ang="0">
                    <a:pos x="0" y="0"/>
                  </a:cxn>
                  <a:cxn ang="0">
                    <a:pos x="0" y="6"/>
                  </a:cxn>
                  <a:cxn ang="0">
                    <a:pos x="104" y="133"/>
                  </a:cxn>
                  <a:cxn ang="0">
                    <a:pos x="0" y="262"/>
                  </a:cxn>
                  <a:cxn ang="0">
                    <a:pos x="0" y="267"/>
                  </a:cxn>
                  <a:cxn ang="0">
                    <a:pos x="204" y="267"/>
                  </a:cxn>
                  <a:cxn ang="0">
                    <a:pos x="208" y="240"/>
                  </a:cxn>
                  <a:cxn ang="0">
                    <a:pos x="33" y="240"/>
                  </a:cxn>
                  <a:cxn ang="0">
                    <a:pos x="130" y="119"/>
                  </a:cxn>
                  <a:cxn ang="0">
                    <a:pos x="43" y="13"/>
                  </a:cxn>
                  <a:cxn ang="0">
                    <a:pos x="199" y="13"/>
                  </a:cxn>
                  <a:cxn ang="0">
                    <a:pos x="198" y="0"/>
                  </a:cxn>
                </a:cxnLst>
                <a:rect l="0" t="0" r="r" b="b"/>
                <a:pathLst>
                  <a:path w="213" h="267">
                    <a:moveTo>
                      <a:pt x="198" y="0"/>
                    </a:moveTo>
                    <a:lnTo>
                      <a:pt x="0" y="0"/>
                    </a:lnTo>
                    <a:lnTo>
                      <a:pt x="0" y="6"/>
                    </a:lnTo>
                    <a:lnTo>
                      <a:pt x="104" y="133"/>
                    </a:lnTo>
                    <a:lnTo>
                      <a:pt x="0" y="262"/>
                    </a:lnTo>
                    <a:lnTo>
                      <a:pt x="0" y="267"/>
                    </a:lnTo>
                    <a:lnTo>
                      <a:pt x="204" y="267"/>
                    </a:lnTo>
                    <a:lnTo>
                      <a:pt x="208" y="240"/>
                    </a:lnTo>
                    <a:lnTo>
                      <a:pt x="33" y="240"/>
                    </a:lnTo>
                    <a:lnTo>
                      <a:pt x="130" y="119"/>
                    </a:lnTo>
                    <a:lnTo>
                      <a:pt x="43" y="13"/>
                    </a:lnTo>
                    <a:lnTo>
                      <a:pt x="199" y="13"/>
                    </a:lnTo>
                    <a:lnTo>
                      <a:pt x="198"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89" name="Freeform 41"/>
              <p:cNvSpPr>
                <a:spLocks/>
              </p:cNvSpPr>
              <p:nvPr/>
            </p:nvSpPr>
            <p:spPr bwMode="auto">
              <a:xfrm>
                <a:off x="3930" y="1357"/>
                <a:ext cx="213" cy="267"/>
              </a:xfrm>
              <a:custGeom>
                <a:avLst/>
                <a:gdLst/>
                <a:ahLst/>
                <a:cxnLst>
                  <a:cxn ang="0">
                    <a:pos x="208" y="202"/>
                  </a:cxn>
                  <a:cxn ang="0">
                    <a:pos x="167" y="240"/>
                  </a:cxn>
                  <a:cxn ang="0">
                    <a:pos x="208" y="240"/>
                  </a:cxn>
                  <a:cxn ang="0">
                    <a:pos x="214" y="203"/>
                  </a:cxn>
                  <a:cxn ang="0">
                    <a:pos x="208" y="202"/>
                  </a:cxn>
                </a:cxnLst>
                <a:rect l="0" t="0" r="r" b="b"/>
                <a:pathLst>
                  <a:path w="213" h="267">
                    <a:moveTo>
                      <a:pt x="208" y="202"/>
                    </a:moveTo>
                    <a:lnTo>
                      <a:pt x="167" y="240"/>
                    </a:lnTo>
                    <a:lnTo>
                      <a:pt x="208" y="240"/>
                    </a:lnTo>
                    <a:lnTo>
                      <a:pt x="214" y="203"/>
                    </a:lnTo>
                    <a:lnTo>
                      <a:pt x="208" y="20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90" name="Freeform 42"/>
              <p:cNvSpPr>
                <a:spLocks/>
              </p:cNvSpPr>
              <p:nvPr/>
            </p:nvSpPr>
            <p:spPr bwMode="auto">
              <a:xfrm>
                <a:off x="3930" y="1357"/>
                <a:ext cx="213" cy="267"/>
              </a:xfrm>
              <a:custGeom>
                <a:avLst/>
                <a:gdLst/>
                <a:ahLst/>
                <a:cxnLst>
                  <a:cxn ang="0">
                    <a:pos x="199" y="13"/>
                  </a:cxn>
                  <a:cxn ang="0">
                    <a:pos x="169" y="13"/>
                  </a:cxn>
                  <a:cxn ang="0">
                    <a:pos x="178" y="16"/>
                  </a:cxn>
                  <a:cxn ang="0">
                    <a:pos x="191" y="28"/>
                  </a:cxn>
                  <a:cxn ang="0">
                    <a:pos x="195" y="38"/>
                  </a:cxn>
                  <a:cxn ang="0">
                    <a:pos x="196" y="53"/>
                  </a:cxn>
                  <a:cxn ang="0">
                    <a:pos x="203" y="53"/>
                  </a:cxn>
                  <a:cxn ang="0">
                    <a:pos x="199" y="13"/>
                  </a:cxn>
                </a:cxnLst>
                <a:rect l="0" t="0" r="r" b="b"/>
                <a:pathLst>
                  <a:path w="213" h="267">
                    <a:moveTo>
                      <a:pt x="199" y="13"/>
                    </a:moveTo>
                    <a:lnTo>
                      <a:pt x="169" y="13"/>
                    </a:lnTo>
                    <a:lnTo>
                      <a:pt x="178" y="16"/>
                    </a:lnTo>
                    <a:lnTo>
                      <a:pt x="191" y="28"/>
                    </a:lnTo>
                    <a:lnTo>
                      <a:pt x="195" y="38"/>
                    </a:lnTo>
                    <a:lnTo>
                      <a:pt x="196" y="53"/>
                    </a:lnTo>
                    <a:lnTo>
                      <a:pt x="203" y="53"/>
                    </a:lnTo>
                    <a:lnTo>
                      <a:pt x="199" y="13"/>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091" name="Group 43"/>
            <p:cNvGrpSpPr>
              <a:grpSpLocks/>
            </p:cNvGrpSpPr>
            <p:nvPr/>
          </p:nvGrpSpPr>
          <p:grpSpPr bwMode="auto">
            <a:xfrm>
              <a:off x="4073" y="1659"/>
              <a:ext cx="39" cy="85"/>
              <a:chOff x="4073" y="1659"/>
              <a:chExt cx="39" cy="85"/>
            </a:xfrm>
          </p:grpSpPr>
          <p:sp>
            <p:nvSpPr>
              <p:cNvPr id="2092" name="Freeform 44"/>
              <p:cNvSpPr>
                <a:spLocks/>
              </p:cNvSpPr>
              <p:nvPr/>
            </p:nvSpPr>
            <p:spPr bwMode="auto">
              <a:xfrm>
                <a:off x="4073" y="1659"/>
                <a:ext cx="39" cy="85"/>
              </a:xfrm>
              <a:custGeom>
                <a:avLst/>
                <a:gdLst/>
                <a:ahLst/>
                <a:cxnLst>
                  <a:cxn ang="0">
                    <a:pos x="39" y="75"/>
                  </a:cxn>
                  <a:cxn ang="0">
                    <a:pos x="7" y="75"/>
                  </a:cxn>
                  <a:cxn ang="0">
                    <a:pos x="7" y="76"/>
                  </a:cxn>
                  <a:cxn ang="0">
                    <a:pos x="7" y="85"/>
                  </a:cxn>
                  <a:cxn ang="0">
                    <a:pos x="7" y="85"/>
                  </a:cxn>
                  <a:cxn ang="0">
                    <a:pos x="39" y="85"/>
                  </a:cxn>
                  <a:cxn ang="0">
                    <a:pos x="39" y="85"/>
                  </a:cxn>
                  <a:cxn ang="0">
                    <a:pos x="39" y="76"/>
                  </a:cxn>
                  <a:cxn ang="0">
                    <a:pos x="39" y="75"/>
                  </a:cxn>
                </a:cxnLst>
                <a:rect l="0" t="0" r="r" b="b"/>
                <a:pathLst>
                  <a:path w="39" h="85">
                    <a:moveTo>
                      <a:pt x="39" y="75"/>
                    </a:moveTo>
                    <a:lnTo>
                      <a:pt x="7" y="75"/>
                    </a:lnTo>
                    <a:lnTo>
                      <a:pt x="7" y="76"/>
                    </a:lnTo>
                    <a:lnTo>
                      <a:pt x="7" y="85"/>
                    </a:lnTo>
                    <a:lnTo>
                      <a:pt x="39" y="85"/>
                    </a:lnTo>
                    <a:lnTo>
                      <a:pt x="39" y="76"/>
                    </a:lnTo>
                    <a:lnTo>
                      <a:pt x="39" y="7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93" name="Freeform 45"/>
              <p:cNvSpPr>
                <a:spLocks/>
              </p:cNvSpPr>
              <p:nvPr/>
            </p:nvSpPr>
            <p:spPr bwMode="auto">
              <a:xfrm>
                <a:off x="4073" y="1659"/>
                <a:ext cx="39" cy="85"/>
              </a:xfrm>
              <a:custGeom>
                <a:avLst/>
                <a:gdLst/>
                <a:ahLst/>
                <a:cxnLst>
                  <a:cxn ang="0">
                    <a:pos x="28" y="15"/>
                  </a:cxn>
                  <a:cxn ang="0">
                    <a:pos x="17" y="15"/>
                  </a:cxn>
                  <a:cxn ang="0">
                    <a:pos x="17" y="75"/>
                  </a:cxn>
                  <a:cxn ang="0">
                    <a:pos x="28" y="75"/>
                  </a:cxn>
                  <a:cxn ang="0">
                    <a:pos x="28" y="15"/>
                  </a:cxn>
                </a:cxnLst>
                <a:rect l="0" t="0" r="r" b="b"/>
                <a:pathLst>
                  <a:path w="39" h="85">
                    <a:moveTo>
                      <a:pt x="28" y="15"/>
                    </a:moveTo>
                    <a:lnTo>
                      <a:pt x="17" y="15"/>
                    </a:lnTo>
                    <a:lnTo>
                      <a:pt x="17" y="75"/>
                    </a:lnTo>
                    <a:lnTo>
                      <a:pt x="28" y="75"/>
                    </a:lnTo>
                    <a:lnTo>
                      <a:pt x="28" y="1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94" name="Freeform 46"/>
              <p:cNvSpPr>
                <a:spLocks/>
              </p:cNvSpPr>
              <p:nvPr/>
            </p:nvSpPr>
            <p:spPr bwMode="auto">
              <a:xfrm>
                <a:off x="4073" y="1659"/>
                <a:ext cx="39" cy="85"/>
              </a:xfrm>
              <a:custGeom>
                <a:avLst/>
                <a:gdLst/>
                <a:ahLst/>
                <a:cxnLst>
                  <a:cxn ang="0">
                    <a:pos x="28" y="0"/>
                  </a:cxn>
                  <a:cxn ang="0">
                    <a:pos x="19" y="0"/>
                  </a:cxn>
                  <a:cxn ang="0">
                    <a:pos x="18" y="0"/>
                  </a:cxn>
                  <a:cxn ang="0">
                    <a:pos x="16" y="2"/>
                  </a:cxn>
                  <a:cxn ang="0">
                    <a:pos x="3" y="14"/>
                  </a:cxn>
                  <a:cxn ang="0">
                    <a:pos x="1" y="15"/>
                  </a:cxn>
                  <a:cxn ang="0">
                    <a:pos x="0" y="16"/>
                  </a:cxn>
                  <a:cxn ang="0">
                    <a:pos x="6" y="24"/>
                  </a:cxn>
                  <a:cxn ang="0">
                    <a:pos x="7" y="24"/>
                  </a:cxn>
                  <a:cxn ang="0">
                    <a:pos x="9" y="22"/>
                  </a:cxn>
                  <a:cxn ang="0">
                    <a:pos x="17" y="15"/>
                  </a:cxn>
                  <a:cxn ang="0">
                    <a:pos x="28" y="15"/>
                  </a:cxn>
                  <a:cxn ang="0">
                    <a:pos x="28" y="1"/>
                  </a:cxn>
                  <a:cxn ang="0">
                    <a:pos x="28" y="0"/>
                  </a:cxn>
                </a:cxnLst>
                <a:rect l="0" t="0" r="r" b="b"/>
                <a:pathLst>
                  <a:path w="39" h="85">
                    <a:moveTo>
                      <a:pt x="28" y="0"/>
                    </a:moveTo>
                    <a:lnTo>
                      <a:pt x="19" y="0"/>
                    </a:lnTo>
                    <a:lnTo>
                      <a:pt x="18" y="0"/>
                    </a:lnTo>
                    <a:lnTo>
                      <a:pt x="16" y="2"/>
                    </a:lnTo>
                    <a:lnTo>
                      <a:pt x="3" y="14"/>
                    </a:lnTo>
                    <a:lnTo>
                      <a:pt x="1" y="15"/>
                    </a:lnTo>
                    <a:lnTo>
                      <a:pt x="0" y="16"/>
                    </a:lnTo>
                    <a:lnTo>
                      <a:pt x="6" y="24"/>
                    </a:lnTo>
                    <a:lnTo>
                      <a:pt x="7" y="24"/>
                    </a:lnTo>
                    <a:lnTo>
                      <a:pt x="9" y="22"/>
                    </a:lnTo>
                    <a:lnTo>
                      <a:pt x="17" y="15"/>
                    </a:lnTo>
                    <a:lnTo>
                      <a:pt x="28" y="15"/>
                    </a:lnTo>
                    <a:lnTo>
                      <a:pt x="28" y="1"/>
                    </a:lnTo>
                    <a:lnTo>
                      <a:pt x="28"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grpSp>
        <p:nvGrpSpPr>
          <p:cNvPr id="2277" name="Group 229" descr="[LAYOUT GROUP]"/>
          <p:cNvGrpSpPr>
            <a:grpSpLocks/>
          </p:cNvGrpSpPr>
          <p:nvPr/>
        </p:nvGrpSpPr>
        <p:grpSpPr bwMode="auto">
          <a:xfrm>
            <a:off x="3995936" y="5013176"/>
            <a:ext cx="1080120" cy="720080"/>
            <a:chOff x="5520" y="1226"/>
            <a:chExt cx="1040" cy="558"/>
          </a:xfrm>
        </p:grpSpPr>
        <p:grpSp>
          <p:nvGrpSpPr>
            <p:cNvPr id="2278" name="Group 230"/>
            <p:cNvGrpSpPr>
              <a:grpSpLocks/>
            </p:cNvGrpSpPr>
            <p:nvPr/>
          </p:nvGrpSpPr>
          <p:grpSpPr bwMode="auto">
            <a:xfrm>
              <a:off x="5781" y="1385"/>
              <a:ext cx="75" cy="158"/>
              <a:chOff x="5781" y="1385"/>
              <a:chExt cx="75" cy="158"/>
            </a:xfrm>
          </p:grpSpPr>
          <p:sp>
            <p:nvSpPr>
              <p:cNvPr id="2279" name="Freeform 231"/>
              <p:cNvSpPr>
                <a:spLocks/>
              </p:cNvSpPr>
              <p:nvPr/>
            </p:nvSpPr>
            <p:spPr bwMode="auto">
              <a:xfrm>
                <a:off x="5781" y="1385"/>
                <a:ext cx="75" cy="158"/>
              </a:xfrm>
              <a:custGeom>
                <a:avLst/>
                <a:gdLst/>
                <a:ahLst/>
                <a:cxnLst>
                  <a:cxn ang="0">
                    <a:pos x="35" y="65"/>
                  </a:cxn>
                  <a:cxn ang="0">
                    <a:pos x="17" y="65"/>
                  </a:cxn>
                  <a:cxn ang="0">
                    <a:pos x="17" y="157"/>
                  </a:cxn>
                  <a:cxn ang="0">
                    <a:pos x="18" y="158"/>
                  </a:cxn>
                  <a:cxn ang="0">
                    <a:pos x="34" y="158"/>
                  </a:cxn>
                  <a:cxn ang="0">
                    <a:pos x="35" y="157"/>
                  </a:cxn>
                  <a:cxn ang="0">
                    <a:pos x="35" y="65"/>
                  </a:cxn>
                </a:cxnLst>
                <a:rect l="0" t="0" r="r" b="b"/>
                <a:pathLst>
                  <a:path w="75" h="158">
                    <a:moveTo>
                      <a:pt x="35" y="65"/>
                    </a:moveTo>
                    <a:lnTo>
                      <a:pt x="17" y="65"/>
                    </a:lnTo>
                    <a:lnTo>
                      <a:pt x="17" y="157"/>
                    </a:lnTo>
                    <a:lnTo>
                      <a:pt x="18" y="158"/>
                    </a:lnTo>
                    <a:lnTo>
                      <a:pt x="34" y="158"/>
                    </a:lnTo>
                    <a:lnTo>
                      <a:pt x="35" y="157"/>
                    </a:lnTo>
                    <a:lnTo>
                      <a:pt x="35" y="6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80" name="Freeform 232"/>
              <p:cNvSpPr>
                <a:spLocks/>
              </p:cNvSpPr>
              <p:nvPr/>
            </p:nvSpPr>
            <p:spPr bwMode="auto">
              <a:xfrm>
                <a:off x="5781" y="1385"/>
                <a:ext cx="75" cy="158"/>
              </a:xfrm>
              <a:custGeom>
                <a:avLst/>
                <a:gdLst/>
                <a:ahLst/>
                <a:cxnLst>
                  <a:cxn ang="0">
                    <a:pos x="62" y="49"/>
                  </a:cxn>
                  <a:cxn ang="0">
                    <a:pos x="1" y="49"/>
                  </a:cxn>
                  <a:cxn ang="0">
                    <a:pos x="0" y="50"/>
                  </a:cxn>
                  <a:cxn ang="0">
                    <a:pos x="0" y="64"/>
                  </a:cxn>
                  <a:cxn ang="0">
                    <a:pos x="1" y="65"/>
                  </a:cxn>
                  <a:cxn ang="0">
                    <a:pos x="62" y="65"/>
                  </a:cxn>
                  <a:cxn ang="0">
                    <a:pos x="63" y="64"/>
                  </a:cxn>
                  <a:cxn ang="0">
                    <a:pos x="63" y="50"/>
                  </a:cxn>
                  <a:cxn ang="0">
                    <a:pos x="62" y="49"/>
                  </a:cxn>
                </a:cxnLst>
                <a:rect l="0" t="0" r="r" b="b"/>
                <a:pathLst>
                  <a:path w="75" h="158">
                    <a:moveTo>
                      <a:pt x="62" y="49"/>
                    </a:moveTo>
                    <a:lnTo>
                      <a:pt x="1" y="49"/>
                    </a:lnTo>
                    <a:lnTo>
                      <a:pt x="0" y="50"/>
                    </a:lnTo>
                    <a:lnTo>
                      <a:pt x="0" y="64"/>
                    </a:lnTo>
                    <a:lnTo>
                      <a:pt x="1" y="65"/>
                    </a:lnTo>
                    <a:lnTo>
                      <a:pt x="62" y="65"/>
                    </a:lnTo>
                    <a:lnTo>
                      <a:pt x="63" y="64"/>
                    </a:lnTo>
                    <a:lnTo>
                      <a:pt x="63" y="50"/>
                    </a:lnTo>
                    <a:lnTo>
                      <a:pt x="62" y="49"/>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81" name="Freeform 233"/>
              <p:cNvSpPr>
                <a:spLocks/>
              </p:cNvSpPr>
              <p:nvPr/>
            </p:nvSpPr>
            <p:spPr bwMode="auto">
              <a:xfrm>
                <a:off x="5781" y="1385"/>
                <a:ext cx="75" cy="158"/>
              </a:xfrm>
              <a:custGeom>
                <a:avLst/>
                <a:gdLst/>
                <a:ahLst/>
                <a:cxnLst>
                  <a:cxn ang="0">
                    <a:pos x="57" y="0"/>
                  </a:cxn>
                  <a:cxn ang="0">
                    <a:pos x="44" y="0"/>
                  </a:cxn>
                  <a:cxn ang="0">
                    <a:pos x="25" y="9"/>
                  </a:cxn>
                  <a:cxn ang="0">
                    <a:pos x="17" y="30"/>
                  </a:cxn>
                  <a:cxn ang="0">
                    <a:pos x="17" y="49"/>
                  </a:cxn>
                  <a:cxn ang="0">
                    <a:pos x="35" y="49"/>
                  </a:cxn>
                  <a:cxn ang="0">
                    <a:pos x="35" y="16"/>
                  </a:cxn>
                  <a:cxn ang="0">
                    <a:pos x="49" y="14"/>
                  </a:cxn>
                  <a:cxn ang="0">
                    <a:pos x="72" y="14"/>
                  </a:cxn>
                  <a:cxn ang="0">
                    <a:pos x="73" y="10"/>
                  </a:cxn>
                  <a:cxn ang="0">
                    <a:pos x="74" y="7"/>
                  </a:cxn>
                  <a:cxn ang="0">
                    <a:pos x="72" y="4"/>
                  </a:cxn>
                  <a:cxn ang="0">
                    <a:pos x="69" y="3"/>
                  </a:cxn>
                  <a:cxn ang="0">
                    <a:pos x="63" y="1"/>
                  </a:cxn>
                  <a:cxn ang="0">
                    <a:pos x="57" y="0"/>
                  </a:cxn>
                </a:cxnLst>
                <a:rect l="0" t="0" r="r" b="b"/>
                <a:pathLst>
                  <a:path w="75" h="158">
                    <a:moveTo>
                      <a:pt x="57" y="0"/>
                    </a:moveTo>
                    <a:lnTo>
                      <a:pt x="44" y="0"/>
                    </a:lnTo>
                    <a:lnTo>
                      <a:pt x="25" y="9"/>
                    </a:lnTo>
                    <a:lnTo>
                      <a:pt x="17" y="30"/>
                    </a:lnTo>
                    <a:lnTo>
                      <a:pt x="17" y="49"/>
                    </a:lnTo>
                    <a:lnTo>
                      <a:pt x="35" y="49"/>
                    </a:lnTo>
                    <a:lnTo>
                      <a:pt x="35" y="16"/>
                    </a:lnTo>
                    <a:lnTo>
                      <a:pt x="49" y="14"/>
                    </a:lnTo>
                    <a:lnTo>
                      <a:pt x="72" y="14"/>
                    </a:lnTo>
                    <a:lnTo>
                      <a:pt x="73" y="10"/>
                    </a:lnTo>
                    <a:lnTo>
                      <a:pt x="74" y="7"/>
                    </a:lnTo>
                    <a:lnTo>
                      <a:pt x="72" y="4"/>
                    </a:lnTo>
                    <a:lnTo>
                      <a:pt x="69" y="3"/>
                    </a:lnTo>
                    <a:lnTo>
                      <a:pt x="63" y="1"/>
                    </a:lnTo>
                    <a:lnTo>
                      <a:pt x="57"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82" name="Freeform 234"/>
              <p:cNvSpPr>
                <a:spLocks/>
              </p:cNvSpPr>
              <p:nvPr/>
            </p:nvSpPr>
            <p:spPr bwMode="auto">
              <a:xfrm>
                <a:off x="5781" y="1385"/>
                <a:ext cx="75" cy="158"/>
              </a:xfrm>
              <a:custGeom>
                <a:avLst/>
                <a:gdLst/>
                <a:ahLst/>
                <a:cxnLst>
                  <a:cxn ang="0">
                    <a:pos x="72" y="14"/>
                  </a:cxn>
                  <a:cxn ang="0">
                    <a:pos x="49" y="14"/>
                  </a:cxn>
                  <a:cxn ang="0">
                    <a:pos x="68" y="21"/>
                  </a:cxn>
                  <a:cxn ang="0">
                    <a:pos x="70" y="22"/>
                  </a:cxn>
                  <a:cxn ang="0">
                    <a:pos x="71" y="16"/>
                  </a:cxn>
                  <a:cxn ang="0">
                    <a:pos x="72" y="14"/>
                  </a:cxn>
                </a:cxnLst>
                <a:rect l="0" t="0" r="r" b="b"/>
                <a:pathLst>
                  <a:path w="75" h="158">
                    <a:moveTo>
                      <a:pt x="72" y="14"/>
                    </a:moveTo>
                    <a:lnTo>
                      <a:pt x="49" y="14"/>
                    </a:lnTo>
                    <a:lnTo>
                      <a:pt x="68" y="21"/>
                    </a:lnTo>
                    <a:lnTo>
                      <a:pt x="70" y="22"/>
                    </a:lnTo>
                    <a:lnTo>
                      <a:pt x="71" y="16"/>
                    </a:lnTo>
                    <a:lnTo>
                      <a:pt x="72" y="14"/>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283" name="Group 235"/>
            <p:cNvGrpSpPr>
              <a:grpSpLocks/>
            </p:cNvGrpSpPr>
            <p:nvPr/>
          </p:nvGrpSpPr>
          <p:grpSpPr bwMode="auto">
            <a:xfrm>
              <a:off x="5973" y="1431"/>
              <a:ext cx="83" cy="114"/>
              <a:chOff x="5973" y="1431"/>
              <a:chExt cx="83" cy="114"/>
            </a:xfrm>
          </p:grpSpPr>
          <p:sp>
            <p:nvSpPr>
              <p:cNvPr id="2284" name="Freeform 236"/>
              <p:cNvSpPr>
                <a:spLocks/>
              </p:cNvSpPr>
              <p:nvPr/>
            </p:nvSpPr>
            <p:spPr bwMode="auto">
              <a:xfrm>
                <a:off x="5973" y="1431"/>
                <a:ext cx="83" cy="114"/>
              </a:xfrm>
              <a:custGeom>
                <a:avLst/>
                <a:gdLst/>
                <a:ahLst/>
                <a:cxnLst>
                  <a:cxn ang="0">
                    <a:pos x="73" y="15"/>
                  </a:cxn>
                  <a:cxn ang="0">
                    <a:pos x="42" y="15"/>
                  </a:cxn>
                  <a:cxn ang="0">
                    <a:pos x="51" y="19"/>
                  </a:cxn>
                  <a:cxn ang="0">
                    <a:pos x="59" y="22"/>
                  </a:cxn>
                  <a:cxn ang="0">
                    <a:pos x="63" y="27"/>
                  </a:cxn>
                  <a:cxn ang="0">
                    <a:pos x="56" y="45"/>
                  </a:cxn>
                  <a:cxn ang="0">
                    <a:pos x="35" y="47"/>
                  </a:cxn>
                  <a:cxn ang="0">
                    <a:pos x="16" y="55"/>
                  </a:cxn>
                  <a:cxn ang="0">
                    <a:pos x="6" y="60"/>
                  </a:cxn>
                  <a:cxn ang="0">
                    <a:pos x="0" y="69"/>
                  </a:cxn>
                  <a:cxn ang="0">
                    <a:pos x="1" y="88"/>
                  </a:cxn>
                  <a:cxn ang="0">
                    <a:pos x="10" y="106"/>
                  </a:cxn>
                  <a:cxn ang="0">
                    <a:pos x="33" y="114"/>
                  </a:cxn>
                  <a:cxn ang="0">
                    <a:pos x="45" y="114"/>
                  </a:cxn>
                  <a:cxn ang="0">
                    <a:pos x="57" y="108"/>
                  </a:cxn>
                  <a:cxn ang="0">
                    <a:pos x="62" y="98"/>
                  </a:cxn>
                  <a:cxn ang="0">
                    <a:pos x="27" y="98"/>
                  </a:cxn>
                  <a:cxn ang="0">
                    <a:pos x="19" y="94"/>
                  </a:cxn>
                  <a:cxn ang="0">
                    <a:pos x="19" y="75"/>
                  </a:cxn>
                  <a:cxn ang="0">
                    <a:pos x="21" y="71"/>
                  </a:cxn>
                  <a:cxn ang="0">
                    <a:pos x="26" y="68"/>
                  </a:cxn>
                  <a:cxn ang="0">
                    <a:pos x="45" y="63"/>
                  </a:cxn>
                  <a:cxn ang="0">
                    <a:pos x="80" y="63"/>
                  </a:cxn>
                  <a:cxn ang="0">
                    <a:pos x="78" y="19"/>
                  </a:cxn>
                  <a:cxn ang="0">
                    <a:pos x="73" y="15"/>
                  </a:cxn>
                </a:cxnLst>
                <a:rect l="0" t="0" r="r" b="b"/>
                <a:pathLst>
                  <a:path w="83" h="114">
                    <a:moveTo>
                      <a:pt x="73" y="15"/>
                    </a:moveTo>
                    <a:lnTo>
                      <a:pt x="42" y="15"/>
                    </a:lnTo>
                    <a:lnTo>
                      <a:pt x="51" y="19"/>
                    </a:lnTo>
                    <a:lnTo>
                      <a:pt x="59" y="22"/>
                    </a:lnTo>
                    <a:lnTo>
                      <a:pt x="63" y="27"/>
                    </a:lnTo>
                    <a:lnTo>
                      <a:pt x="56" y="45"/>
                    </a:lnTo>
                    <a:lnTo>
                      <a:pt x="35" y="47"/>
                    </a:lnTo>
                    <a:lnTo>
                      <a:pt x="16" y="55"/>
                    </a:lnTo>
                    <a:lnTo>
                      <a:pt x="6" y="60"/>
                    </a:lnTo>
                    <a:lnTo>
                      <a:pt x="0" y="69"/>
                    </a:lnTo>
                    <a:lnTo>
                      <a:pt x="1" y="88"/>
                    </a:lnTo>
                    <a:lnTo>
                      <a:pt x="10" y="106"/>
                    </a:lnTo>
                    <a:lnTo>
                      <a:pt x="33" y="114"/>
                    </a:lnTo>
                    <a:lnTo>
                      <a:pt x="45" y="114"/>
                    </a:lnTo>
                    <a:lnTo>
                      <a:pt x="57" y="108"/>
                    </a:lnTo>
                    <a:lnTo>
                      <a:pt x="62" y="98"/>
                    </a:lnTo>
                    <a:lnTo>
                      <a:pt x="27" y="98"/>
                    </a:lnTo>
                    <a:lnTo>
                      <a:pt x="19" y="94"/>
                    </a:lnTo>
                    <a:lnTo>
                      <a:pt x="19" y="75"/>
                    </a:lnTo>
                    <a:lnTo>
                      <a:pt x="21" y="71"/>
                    </a:lnTo>
                    <a:lnTo>
                      <a:pt x="26" y="68"/>
                    </a:lnTo>
                    <a:lnTo>
                      <a:pt x="45" y="63"/>
                    </a:lnTo>
                    <a:lnTo>
                      <a:pt x="80" y="63"/>
                    </a:lnTo>
                    <a:lnTo>
                      <a:pt x="78" y="19"/>
                    </a:lnTo>
                    <a:lnTo>
                      <a:pt x="73" y="1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85" name="Freeform 237"/>
              <p:cNvSpPr>
                <a:spLocks/>
              </p:cNvSpPr>
              <p:nvPr/>
            </p:nvSpPr>
            <p:spPr bwMode="auto">
              <a:xfrm>
                <a:off x="5973" y="1431"/>
                <a:ext cx="83" cy="114"/>
              </a:xfrm>
              <a:custGeom>
                <a:avLst/>
                <a:gdLst/>
                <a:ahLst/>
                <a:cxnLst>
                  <a:cxn ang="0">
                    <a:pos x="82" y="95"/>
                  </a:cxn>
                  <a:cxn ang="0">
                    <a:pos x="65" y="95"/>
                  </a:cxn>
                  <a:cxn ang="0">
                    <a:pos x="65" y="109"/>
                  </a:cxn>
                  <a:cxn ang="0">
                    <a:pos x="65" y="112"/>
                  </a:cxn>
                  <a:cxn ang="0">
                    <a:pos x="82" y="112"/>
                  </a:cxn>
                  <a:cxn ang="0">
                    <a:pos x="83" y="111"/>
                  </a:cxn>
                  <a:cxn ang="0">
                    <a:pos x="83" y="108"/>
                  </a:cxn>
                  <a:cxn ang="0">
                    <a:pos x="83" y="102"/>
                  </a:cxn>
                  <a:cxn ang="0">
                    <a:pos x="82" y="96"/>
                  </a:cxn>
                  <a:cxn ang="0">
                    <a:pos x="82" y="95"/>
                  </a:cxn>
                </a:cxnLst>
                <a:rect l="0" t="0" r="r" b="b"/>
                <a:pathLst>
                  <a:path w="83" h="114">
                    <a:moveTo>
                      <a:pt x="82" y="95"/>
                    </a:moveTo>
                    <a:lnTo>
                      <a:pt x="65" y="95"/>
                    </a:lnTo>
                    <a:lnTo>
                      <a:pt x="65" y="109"/>
                    </a:lnTo>
                    <a:lnTo>
                      <a:pt x="65" y="112"/>
                    </a:lnTo>
                    <a:lnTo>
                      <a:pt x="82" y="112"/>
                    </a:lnTo>
                    <a:lnTo>
                      <a:pt x="83" y="111"/>
                    </a:lnTo>
                    <a:lnTo>
                      <a:pt x="83" y="108"/>
                    </a:lnTo>
                    <a:lnTo>
                      <a:pt x="83" y="102"/>
                    </a:lnTo>
                    <a:lnTo>
                      <a:pt x="82" y="96"/>
                    </a:lnTo>
                    <a:lnTo>
                      <a:pt x="82" y="9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86" name="Freeform 238"/>
              <p:cNvSpPr>
                <a:spLocks/>
              </p:cNvSpPr>
              <p:nvPr/>
            </p:nvSpPr>
            <p:spPr bwMode="auto">
              <a:xfrm>
                <a:off x="5973" y="1431"/>
                <a:ext cx="83" cy="114"/>
              </a:xfrm>
              <a:custGeom>
                <a:avLst/>
                <a:gdLst/>
                <a:ahLst/>
                <a:cxnLst>
                  <a:cxn ang="0">
                    <a:pos x="80" y="63"/>
                  </a:cxn>
                  <a:cxn ang="0">
                    <a:pos x="45" y="63"/>
                  </a:cxn>
                  <a:cxn ang="0">
                    <a:pos x="63" y="67"/>
                  </a:cxn>
                  <a:cxn ang="0">
                    <a:pos x="57" y="88"/>
                  </a:cxn>
                  <a:cxn ang="0">
                    <a:pos x="37" y="98"/>
                  </a:cxn>
                  <a:cxn ang="0">
                    <a:pos x="62" y="98"/>
                  </a:cxn>
                  <a:cxn ang="0">
                    <a:pos x="64" y="95"/>
                  </a:cxn>
                  <a:cxn ang="0">
                    <a:pos x="82" y="95"/>
                  </a:cxn>
                  <a:cxn ang="0">
                    <a:pos x="82" y="88"/>
                  </a:cxn>
                  <a:cxn ang="0">
                    <a:pos x="80" y="63"/>
                  </a:cxn>
                </a:cxnLst>
                <a:rect l="0" t="0" r="r" b="b"/>
                <a:pathLst>
                  <a:path w="83" h="114">
                    <a:moveTo>
                      <a:pt x="80" y="63"/>
                    </a:moveTo>
                    <a:lnTo>
                      <a:pt x="45" y="63"/>
                    </a:lnTo>
                    <a:lnTo>
                      <a:pt x="63" y="67"/>
                    </a:lnTo>
                    <a:lnTo>
                      <a:pt x="57" y="88"/>
                    </a:lnTo>
                    <a:lnTo>
                      <a:pt x="37" y="98"/>
                    </a:lnTo>
                    <a:lnTo>
                      <a:pt x="62" y="98"/>
                    </a:lnTo>
                    <a:lnTo>
                      <a:pt x="64" y="95"/>
                    </a:lnTo>
                    <a:lnTo>
                      <a:pt x="82" y="95"/>
                    </a:lnTo>
                    <a:lnTo>
                      <a:pt x="82" y="88"/>
                    </a:lnTo>
                    <a:lnTo>
                      <a:pt x="80" y="63"/>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87" name="Freeform 239"/>
              <p:cNvSpPr>
                <a:spLocks/>
              </p:cNvSpPr>
              <p:nvPr/>
            </p:nvSpPr>
            <p:spPr bwMode="auto">
              <a:xfrm>
                <a:off x="5973" y="1431"/>
                <a:ext cx="83" cy="114"/>
              </a:xfrm>
              <a:custGeom>
                <a:avLst/>
                <a:gdLst/>
                <a:ahLst/>
                <a:cxnLst>
                  <a:cxn ang="0">
                    <a:pos x="42" y="0"/>
                  </a:cxn>
                  <a:cxn ang="0">
                    <a:pos x="31" y="0"/>
                  </a:cxn>
                  <a:cxn ang="0">
                    <a:pos x="20" y="4"/>
                  </a:cxn>
                  <a:cxn ang="0">
                    <a:pos x="10" y="9"/>
                  </a:cxn>
                  <a:cxn ang="0">
                    <a:pos x="8" y="10"/>
                  </a:cxn>
                  <a:cxn ang="0">
                    <a:pos x="7" y="13"/>
                  </a:cxn>
                  <a:cxn ang="0">
                    <a:pos x="9" y="16"/>
                  </a:cxn>
                  <a:cxn ang="0">
                    <a:pos x="11" y="23"/>
                  </a:cxn>
                  <a:cxn ang="0">
                    <a:pos x="13" y="26"/>
                  </a:cxn>
                  <a:cxn ang="0">
                    <a:pos x="29" y="18"/>
                  </a:cxn>
                  <a:cxn ang="0">
                    <a:pos x="42" y="15"/>
                  </a:cxn>
                  <a:cxn ang="0">
                    <a:pos x="73" y="15"/>
                  </a:cxn>
                  <a:cxn ang="0">
                    <a:pos x="64" y="5"/>
                  </a:cxn>
                  <a:cxn ang="0">
                    <a:pos x="42" y="0"/>
                  </a:cxn>
                </a:cxnLst>
                <a:rect l="0" t="0" r="r" b="b"/>
                <a:pathLst>
                  <a:path w="83" h="114">
                    <a:moveTo>
                      <a:pt x="42" y="0"/>
                    </a:moveTo>
                    <a:lnTo>
                      <a:pt x="31" y="0"/>
                    </a:lnTo>
                    <a:lnTo>
                      <a:pt x="20" y="4"/>
                    </a:lnTo>
                    <a:lnTo>
                      <a:pt x="10" y="9"/>
                    </a:lnTo>
                    <a:lnTo>
                      <a:pt x="8" y="10"/>
                    </a:lnTo>
                    <a:lnTo>
                      <a:pt x="7" y="13"/>
                    </a:lnTo>
                    <a:lnTo>
                      <a:pt x="9" y="16"/>
                    </a:lnTo>
                    <a:lnTo>
                      <a:pt x="11" y="23"/>
                    </a:lnTo>
                    <a:lnTo>
                      <a:pt x="13" y="26"/>
                    </a:lnTo>
                    <a:lnTo>
                      <a:pt x="29" y="18"/>
                    </a:lnTo>
                    <a:lnTo>
                      <a:pt x="42" y="15"/>
                    </a:lnTo>
                    <a:lnTo>
                      <a:pt x="73" y="15"/>
                    </a:lnTo>
                    <a:lnTo>
                      <a:pt x="64" y="5"/>
                    </a:lnTo>
                    <a:lnTo>
                      <a:pt x="42"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288" name="Group 240"/>
            <p:cNvGrpSpPr>
              <a:grpSpLocks/>
            </p:cNvGrpSpPr>
            <p:nvPr/>
          </p:nvGrpSpPr>
          <p:grpSpPr bwMode="auto">
            <a:xfrm>
              <a:off x="6072" y="1506"/>
              <a:ext cx="26" cy="117"/>
              <a:chOff x="6072" y="1506"/>
              <a:chExt cx="26" cy="117"/>
            </a:xfrm>
          </p:grpSpPr>
          <p:sp>
            <p:nvSpPr>
              <p:cNvPr id="2289" name="Freeform 241"/>
              <p:cNvSpPr>
                <a:spLocks/>
              </p:cNvSpPr>
              <p:nvPr/>
            </p:nvSpPr>
            <p:spPr bwMode="auto">
              <a:xfrm>
                <a:off x="6072" y="1506"/>
                <a:ext cx="26" cy="117"/>
              </a:xfrm>
              <a:custGeom>
                <a:avLst/>
                <a:gdLst/>
                <a:ahLst/>
                <a:cxnLst>
                  <a:cxn ang="0">
                    <a:pos x="23" y="0"/>
                  </a:cxn>
                  <a:cxn ang="0">
                    <a:pos x="15" y="0"/>
                  </a:cxn>
                  <a:cxn ang="0">
                    <a:pos x="12" y="3"/>
                  </a:cxn>
                  <a:cxn ang="0">
                    <a:pos x="12" y="11"/>
                  </a:cxn>
                  <a:cxn ang="0">
                    <a:pos x="15" y="14"/>
                  </a:cxn>
                  <a:cxn ang="0">
                    <a:pos x="23" y="14"/>
                  </a:cxn>
                  <a:cxn ang="0">
                    <a:pos x="26" y="11"/>
                  </a:cxn>
                  <a:cxn ang="0">
                    <a:pos x="26" y="3"/>
                  </a:cxn>
                  <a:cxn ang="0">
                    <a:pos x="23" y="0"/>
                  </a:cxn>
                </a:cxnLst>
                <a:rect l="0" t="0" r="r" b="b"/>
                <a:pathLst>
                  <a:path w="26" h="117">
                    <a:moveTo>
                      <a:pt x="23" y="0"/>
                    </a:moveTo>
                    <a:lnTo>
                      <a:pt x="15" y="0"/>
                    </a:lnTo>
                    <a:lnTo>
                      <a:pt x="12" y="3"/>
                    </a:lnTo>
                    <a:lnTo>
                      <a:pt x="12" y="11"/>
                    </a:lnTo>
                    <a:lnTo>
                      <a:pt x="15" y="14"/>
                    </a:lnTo>
                    <a:lnTo>
                      <a:pt x="23" y="14"/>
                    </a:lnTo>
                    <a:lnTo>
                      <a:pt x="26" y="11"/>
                    </a:lnTo>
                    <a:lnTo>
                      <a:pt x="26" y="3"/>
                    </a:lnTo>
                    <a:lnTo>
                      <a:pt x="23"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90" name="Freeform 242"/>
              <p:cNvSpPr>
                <a:spLocks/>
              </p:cNvSpPr>
              <p:nvPr/>
            </p:nvSpPr>
            <p:spPr bwMode="auto">
              <a:xfrm>
                <a:off x="6072" y="1506"/>
                <a:ext cx="26" cy="117"/>
              </a:xfrm>
              <a:custGeom>
                <a:avLst/>
                <a:gdLst/>
                <a:ahLst/>
                <a:cxnLst>
                  <a:cxn ang="0">
                    <a:pos x="24" y="27"/>
                  </a:cxn>
                  <a:cxn ang="0">
                    <a:pos x="6" y="27"/>
                  </a:cxn>
                  <a:cxn ang="0">
                    <a:pos x="5" y="27"/>
                  </a:cxn>
                  <a:cxn ang="0">
                    <a:pos x="5" y="36"/>
                  </a:cxn>
                  <a:cxn ang="0">
                    <a:pos x="6" y="36"/>
                  </a:cxn>
                  <a:cxn ang="0">
                    <a:pos x="14" y="36"/>
                  </a:cxn>
                  <a:cxn ang="0">
                    <a:pos x="14" y="94"/>
                  </a:cxn>
                  <a:cxn ang="0">
                    <a:pos x="13" y="103"/>
                  </a:cxn>
                  <a:cxn ang="0">
                    <a:pos x="5" y="106"/>
                  </a:cxn>
                  <a:cxn ang="0">
                    <a:pos x="1" y="107"/>
                  </a:cxn>
                  <a:cxn ang="0">
                    <a:pos x="0" y="107"/>
                  </a:cxn>
                  <a:cxn ang="0">
                    <a:pos x="2" y="115"/>
                  </a:cxn>
                  <a:cxn ang="0">
                    <a:pos x="2" y="117"/>
                  </a:cxn>
                  <a:cxn ang="0">
                    <a:pos x="4" y="117"/>
                  </a:cxn>
                  <a:cxn ang="0">
                    <a:pos x="5" y="116"/>
                  </a:cxn>
                  <a:cxn ang="0">
                    <a:pos x="22" y="113"/>
                  </a:cxn>
                  <a:cxn ang="0">
                    <a:pos x="25" y="99"/>
                  </a:cxn>
                  <a:cxn ang="0">
                    <a:pos x="25" y="27"/>
                  </a:cxn>
                  <a:cxn ang="0">
                    <a:pos x="24" y="27"/>
                  </a:cxn>
                </a:cxnLst>
                <a:rect l="0" t="0" r="r" b="b"/>
                <a:pathLst>
                  <a:path w="26" h="117">
                    <a:moveTo>
                      <a:pt x="24" y="27"/>
                    </a:moveTo>
                    <a:lnTo>
                      <a:pt x="6" y="27"/>
                    </a:lnTo>
                    <a:lnTo>
                      <a:pt x="5" y="27"/>
                    </a:lnTo>
                    <a:lnTo>
                      <a:pt x="5" y="36"/>
                    </a:lnTo>
                    <a:lnTo>
                      <a:pt x="6" y="36"/>
                    </a:lnTo>
                    <a:lnTo>
                      <a:pt x="14" y="36"/>
                    </a:lnTo>
                    <a:lnTo>
                      <a:pt x="14" y="94"/>
                    </a:lnTo>
                    <a:lnTo>
                      <a:pt x="13" y="103"/>
                    </a:lnTo>
                    <a:lnTo>
                      <a:pt x="5" y="106"/>
                    </a:lnTo>
                    <a:lnTo>
                      <a:pt x="1" y="107"/>
                    </a:lnTo>
                    <a:lnTo>
                      <a:pt x="0" y="107"/>
                    </a:lnTo>
                    <a:lnTo>
                      <a:pt x="2" y="115"/>
                    </a:lnTo>
                    <a:lnTo>
                      <a:pt x="2" y="117"/>
                    </a:lnTo>
                    <a:lnTo>
                      <a:pt x="4" y="117"/>
                    </a:lnTo>
                    <a:lnTo>
                      <a:pt x="5" y="116"/>
                    </a:lnTo>
                    <a:lnTo>
                      <a:pt x="22" y="113"/>
                    </a:lnTo>
                    <a:lnTo>
                      <a:pt x="25" y="99"/>
                    </a:lnTo>
                    <a:lnTo>
                      <a:pt x="25" y="27"/>
                    </a:lnTo>
                    <a:lnTo>
                      <a:pt x="24" y="27"/>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291" name="Group 243"/>
            <p:cNvGrpSpPr>
              <a:grpSpLocks/>
            </p:cNvGrpSpPr>
            <p:nvPr/>
          </p:nvGrpSpPr>
          <p:grpSpPr bwMode="auto">
            <a:xfrm>
              <a:off x="5891" y="1346"/>
              <a:ext cx="57" cy="295"/>
              <a:chOff x="5891" y="1346"/>
              <a:chExt cx="57" cy="295"/>
            </a:xfrm>
          </p:grpSpPr>
          <p:sp>
            <p:nvSpPr>
              <p:cNvPr id="2292" name="Freeform 244"/>
              <p:cNvSpPr>
                <a:spLocks/>
              </p:cNvSpPr>
              <p:nvPr/>
            </p:nvSpPr>
            <p:spPr bwMode="auto">
              <a:xfrm>
                <a:off x="5891" y="1346"/>
                <a:ext cx="57" cy="295"/>
              </a:xfrm>
              <a:custGeom>
                <a:avLst/>
                <a:gdLst/>
                <a:ahLst/>
                <a:cxnLst>
                  <a:cxn ang="0">
                    <a:pos x="54" y="0"/>
                  </a:cxn>
                  <a:cxn ang="0">
                    <a:pos x="11" y="70"/>
                  </a:cxn>
                  <a:cxn ang="0">
                    <a:pos x="0" y="151"/>
                  </a:cxn>
                  <a:cxn ang="0">
                    <a:pos x="1" y="169"/>
                  </a:cxn>
                  <a:cxn ang="0">
                    <a:pos x="21" y="249"/>
                  </a:cxn>
                  <a:cxn ang="0">
                    <a:pos x="57" y="295"/>
                  </a:cxn>
                  <a:cxn ang="0">
                    <a:pos x="57" y="288"/>
                  </a:cxn>
                  <a:cxn ang="0">
                    <a:pos x="57" y="288"/>
                  </a:cxn>
                  <a:cxn ang="0">
                    <a:pos x="44" y="272"/>
                  </a:cxn>
                  <a:cxn ang="0">
                    <a:pos x="22" y="195"/>
                  </a:cxn>
                  <a:cxn ang="0">
                    <a:pos x="20" y="151"/>
                  </a:cxn>
                  <a:cxn ang="0">
                    <a:pos x="20" y="128"/>
                  </a:cxn>
                  <a:cxn ang="0">
                    <a:pos x="30" y="51"/>
                  </a:cxn>
                  <a:cxn ang="0">
                    <a:pos x="57" y="5"/>
                  </a:cxn>
                  <a:cxn ang="0">
                    <a:pos x="54" y="0"/>
                  </a:cxn>
                </a:cxnLst>
                <a:rect l="0" t="0" r="r" b="b"/>
                <a:pathLst>
                  <a:path w="57" h="295">
                    <a:moveTo>
                      <a:pt x="54" y="0"/>
                    </a:moveTo>
                    <a:lnTo>
                      <a:pt x="11" y="70"/>
                    </a:lnTo>
                    <a:lnTo>
                      <a:pt x="0" y="151"/>
                    </a:lnTo>
                    <a:lnTo>
                      <a:pt x="1" y="169"/>
                    </a:lnTo>
                    <a:lnTo>
                      <a:pt x="21" y="249"/>
                    </a:lnTo>
                    <a:lnTo>
                      <a:pt x="57" y="295"/>
                    </a:lnTo>
                    <a:lnTo>
                      <a:pt x="57" y="288"/>
                    </a:lnTo>
                    <a:lnTo>
                      <a:pt x="44" y="272"/>
                    </a:lnTo>
                    <a:lnTo>
                      <a:pt x="22" y="195"/>
                    </a:lnTo>
                    <a:lnTo>
                      <a:pt x="20" y="151"/>
                    </a:lnTo>
                    <a:lnTo>
                      <a:pt x="20" y="128"/>
                    </a:lnTo>
                    <a:lnTo>
                      <a:pt x="30" y="51"/>
                    </a:lnTo>
                    <a:lnTo>
                      <a:pt x="57" y="5"/>
                    </a:lnTo>
                    <a:lnTo>
                      <a:pt x="54"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293" name="Group 245"/>
            <p:cNvGrpSpPr>
              <a:grpSpLocks/>
            </p:cNvGrpSpPr>
            <p:nvPr/>
          </p:nvGrpSpPr>
          <p:grpSpPr bwMode="auto">
            <a:xfrm>
              <a:off x="6144" y="1344"/>
              <a:ext cx="57" cy="295"/>
              <a:chOff x="6144" y="1344"/>
              <a:chExt cx="57" cy="295"/>
            </a:xfrm>
          </p:grpSpPr>
          <p:sp>
            <p:nvSpPr>
              <p:cNvPr id="2294" name="Freeform 246"/>
              <p:cNvSpPr>
                <a:spLocks/>
              </p:cNvSpPr>
              <p:nvPr/>
            </p:nvSpPr>
            <p:spPr bwMode="auto">
              <a:xfrm>
                <a:off x="6144" y="1344"/>
                <a:ext cx="57" cy="295"/>
              </a:xfrm>
              <a:custGeom>
                <a:avLst/>
                <a:gdLst/>
                <a:ahLst/>
                <a:cxnLst>
                  <a:cxn ang="0">
                    <a:pos x="0" y="0"/>
                  </a:cxn>
                  <a:cxn ang="0">
                    <a:pos x="0" y="7"/>
                  </a:cxn>
                  <a:cxn ang="0">
                    <a:pos x="1" y="7"/>
                  </a:cxn>
                  <a:cxn ang="0">
                    <a:pos x="13" y="23"/>
                  </a:cxn>
                  <a:cxn ang="0">
                    <a:pos x="35" y="100"/>
                  </a:cxn>
                  <a:cxn ang="0">
                    <a:pos x="37" y="167"/>
                  </a:cxn>
                  <a:cxn ang="0">
                    <a:pos x="37" y="181"/>
                  </a:cxn>
                  <a:cxn ang="0">
                    <a:pos x="27" y="244"/>
                  </a:cxn>
                  <a:cxn ang="0">
                    <a:pos x="0" y="290"/>
                  </a:cxn>
                  <a:cxn ang="0">
                    <a:pos x="4" y="295"/>
                  </a:cxn>
                  <a:cxn ang="0">
                    <a:pos x="46" y="225"/>
                  </a:cxn>
                  <a:cxn ang="0">
                    <a:pos x="57" y="144"/>
                  </a:cxn>
                  <a:cxn ang="0">
                    <a:pos x="57" y="126"/>
                  </a:cxn>
                  <a:cxn ang="0">
                    <a:pos x="36" y="46"/>
                  </a:cxn>
                  <a:cxn ang="0">
                    <a:pos x="14" y="12"/>
                  </a:cxn>
                  <a:cxn ang="0">
                    <a:pos x="0" y="0"/>
                  </a:cxn>
                </a:cxnLst>
                <a:rect l="0" t="0" r="r" b="b"/>
                <a:pathLst>
                  <a:path w="57" h="295">
                    <a:moveTo>
                      <a:pt x="0" y="0"/>
                    </a:moveTo>
                    <a:lnTo>
                      <a:pt x="0" y="7"/>
                    </a:lnTo>
                    <a:lnTo>
                      <a:pt x="1" y="7"/>
                    </a:lnTo>
                    <a:lnTo>
                      <a:pt x="13" y="23"/>
                    </a:lnTo>
                    <a:lnTo>
                      <a:pt x="35" y="100"/>
                    </a:lnTo>
                    <a:lnTo>
                      <a:pt x="37" y="167"/>
                    </a:lnTo>
                    <a:lnTo>
                      <a:pt x="37" y="181"/>
                    </a:lnTo>
                    <a:lnTo>
                      <a:pt x="27" y="244"/>
                    </a:lnTo>
                    <a:lnTo>
                      <a:pt x="0" y="290"/>
                    </a:lnTo>
                    <a:lnTo>
                      <a:pt x="4" y="295"/>
                    </a:lnTo>
                    <a:lnTo>
                      <a:pt x="46" y="225"/>
                    </a:lnTo>
                    <a:lnTo>
                      <a:pt x="57" y="144"/>
                    </a:lnTo>
                    <a:lnTo>
                      <a:pt x="57" y="126"/>
                    </a:lnTo>
                    <a:lnTo>
                      <a:pt x="36" y="46"/>
                    </a:lnTo>
                    <a:lnTo>
                      <a:pt x="14" y="12"/>
                    </a:lnTo>
                    <a:lnTo>
                      <a:pt x="0"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295" name="Group 247"/>
            <p:cNvGrpSpPr>
              <a:grpSpLocks/>
            </p:cNvGrpSpPr>
            <p:nvPr/>
          </p:nvGrpSpPr>
          <p:grpSpPr bwMode="auto">
            <a:xfrm>
              <a:off x="6261" y="1464"/>
              <a:ext cx="109" cy="49"/>
              <a:chOff x="6261" y="1464"/>
              <a:chExt cx="109" cy="49"/>
            </a:xfrm>
          </p:grpSpPr>
          <p:sp>
            <p:nvSpPr>
              <p:cNvPr id="2296" name="Freeform 248"/>
              <p:cNvSpPr>
                <a:spLocks/>
              </p:cNvSpPr>
              <p:nvPr/>
            </p:nvSpPr>
            <p:spPr bwMode="auto">
              <a:xfrm>
                <a:off x="6261" y="1464"/>
                <a:ext cx="109" cy="49"/>
              </a:xfrm>
              <a:custGeom>
                <a:avLst/>
                <a:gdLst/>
                <a:ahLst/>
                <a:cxnLst>
                  <a:cxn ang="0">
                    <a:pos x="108" y="39"/>
                  </a:cxn>
                  <a:cxn ang="0">
                    <a:pos x="0" y="39"/>
                  </a:cxn>
                  <a:cxn ang="0">
                    <a:pos x="0" y="49"/>
                  </a:cxn>
                  <a:cxn ang="0">
                    <a:pos x="108" y="49"/>
                  </a:cxn>
                  <a:cxn ang="0">
                    <a:pos x="108" y="39"/>
                  </a:cxn>
                </a:cxnLst>
                <a:rect l="0" t="0" r="r" b="b"/>
                <a:pathLst>
                  <a:path w="109" h="49">
                    <a:moveTo>
                      <a:pt x="108" y="39"/>
                    </a:moveTo>
                    <a:lnTo>
                      <a:pt x="0" y="39"/>
                    </a:lnTo>
                    <a:lnTo>
                      <a:pt x="0" y="49"/>
                    </a:lnTo>
                    <a:lnTo>
                      <a:pt x="108" y="49"/>
                    </a:lnTo>
                    <a:lnTo>
                      <a:pt x="108" y="39"/>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97" name="Freeform 249"/>
              <p:cNvSpPr>
                <a:spLocks/>
              </p:cNvSpPr>
              <p:nvPr/>
            </p:nvSpPr>
            <p:spPr bwMode="auto">
              <a:xfrm>
                <a:off x="6261" y="1464"/>
                <a:ext cx="109" cy="49"/>
              </a:xfrm>
              <a:custGeom>
                <a:avLst/>
                <a:gdLst/>
                <a:ahLst/>
                <a:cxnLst>
                  <a:cxn ang="0">
                    <a:pos x="108" y="0"/>
                  </a:cxn>
                  <a:cxn ang="0">
                    <a:pos x="0" y="0"/>
                  </a:cxn>
                  <a:cxn ang="0">
                    <a:pos x="0" y="10"/>
                  </a:cxn>
                  <a:cxn ang="0">
                    <a:pos x="108" y="10"/>
                  </a:cxn>
                  <a:cxn ang="0">
                    <a:pos x="108" y="0"/>
                  </a:cxn>
                </a:cxnLst>
                <a:rect l="0" t="0" r="r" b="b"/>
                <a:pathLst>
                  <a:path w="109" h="49">
                    <a:moveTo>
                      <a:pt x="108" y="0"/>
                    </a:moveTo>
                    <a:lnTo>
                      <a:pt x="0" y="0"/>
                    </a:lnTo>
                    <a:lnTo>
                      <a:pt x="0" y="10"/>
                    </a:lnTo>
                    <a:lnTo>
                      <a:pt x="108" y="10"/>
                    </a:lnTo>
                    <a:lnTo>
                      <a:pt x="108"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298" name="Group 250"/>
            <p:cNvGrpSpPr>
              <a:grpSpLocks/>
            </p:cNvGrpSpPr>
            <p:nvPr/>
          </p:nvGrpSpPr>
          <p:grpSpPr bwMode="auto">
            <a:xfrm>
              <a:off x="5559" y="1655"/>
              <a:ext cx="26" cy="117"/>
              <a:chOff x="5559" y="1655"/>
              <a:chExt cx="26" cy="117"/>
            </a:xfrm>
          </p:grpSpPr>
          <p:sp>
            <p:nvSpPr>
              <p:cNvPr id="2299" name="Freeform 251"/>
              <p:cNvSpPr>
                <a:spLocks/>
              </p:cNvSpPr>
              <p:nvPr/>
            </p:nvSpPr>
            <p:spPr bwMode="auto">
              <a:xfrm>
                <a:off x="5559" y="1655"/>
                <a:ext cx="26" cy="117"/>
              </a:xfrm>
              <a:custGeom>
                <a:avLst/>
                <a:gdLst/>
                <a:ahLst/>
                <a:cxnLst>
                  <a:cxn ang="0">
                    <a:pos x="23" y="0"/>
                  </a:cxn>
                  <a:cxn ang="0">
                    <a:pos x="15" y="0"/>
                  </a:cxn>
                  <a:cxn ang="0">
                    <a:pos x="12" y="3"/>
                  </a:cxn>
                  <a:cxn ang="0">
                    <a:pos x="12" y="11"/>
                  </a:cxn>
                  <a:cxn ang="0">
                    <a:pos x="15" y="14"/>
                  </a:cxn>
                  <a:cxn ang="0">
                    <a:pos x="23" y="14"/>
                  </a:cxn>
                  <a:cxn ang="0">
                    <a:pos x="26" y="11"/>
                  </a:cxn>
                  <a:cxn ang="0">
                    <a:pos x="26" y="3"/>
                  </a:cxn>
                  <a:cxn ang="0">
                    <a:pos x="23" y="0"/>
                  </a:cxn>
                </a:cxnLst>
                <a:rect l="0" t="0" r="r" b="b"/>
                <a:pathLst>
                  <a:path w="26" h="117">
                    <a:moveTo>
                      <a:pt x="23" y="0"/>
                    </a:moveTo>
                    <a:lnTo>
                      <a:pt x="15" y="0"/>
                    </a:lnTo>
                    <a:lnTo>
                      <a:pt x="12" y="3"/>
                    </a:lnTo>
                    <a:lnTo>
                      <a:pt x="12" y="11"/>
                    </a:lnTo>
                    <a:lnTo>
                      <a:pt x="15" y="14"/>
                    </a:lnTo>
                    <a:lnTo>
                      <a:pt x="23" y="14"/>
                    </a:lnTo>
                    <a:lnTo>
                      <a:pt x="26" y="11"/>
                    </a:lnTo>
                    <a:lnTo>
                      <a:pt x="26" y="3"/>
                    </a:lnTo>
                    <a:lnTo>
                      <a:pt x="23"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00" name="Freeform 252"/>
              <p:cNvSpPr>
                <a:spLocks/>
              </p:cNvSpPr>
              <p:nvPr/>
            </p:nvSpPr>
            <p:spPr bwMode="auto">
              <a:xfrm>
                <a:off x="5559" y="1655"/>
                <a:ext cx="26" cy="117"/>
              </a:xfrm>
              <a:custGeom>
                <a:avLst/>
                <a:gdLst/>
                <a:ahLst/>
                <a:cxnLst>
                  <a:cxn ang="0">
                    <a:pos x="25" y="27"/>
                  </a:cxn>
                  <a:cxn ang="0">
                    <a:pos x="6" y="27"/>
                  </a:cxn>
                  <a:cxn ang="0">
                    <a:pos x="6" y="27"/>
                  </a:cxn>
                  <a:cxn ang="0">
                    <a:pos x="6" y="36"/>
                  </a:cxn>
                  <a:cxn ang="0">
                    <a:pos x="6" y="36"/>
                  </a:cxn>
                  <a:cxn ang="0">
                    <a:pos x="14" y="36"/>
                  </a:cxn>
                  <a:cxn ang="0">
                    <a:pos x="14" y="94"/>
                  </a:cxn>
                  <a:cxn ang="0">
                    <a:pos x="14" y="103"/>
                  </a:cxn>
                  <a:cxn ang="0">
                    <a:pos x="5" y="105"/>
                  </a:cxn>
                  <a:cxn ang="0">
                    <a:pos x="1" y="106"/>
                  </a:cxn>
                  <a:cxn ang="0">
                    <a:pos x="0" y="107"/>
                  </a:cxn>
                  <a:cxn ang="0">
                    <a:pos x="2" y="117"/>
                  </a:cxn>
                  <a:cxn ang="0">
                    <a:pos x="4" y="116"/>
                  </a:cxn>
                  <a:cxn ang="0">
                    <a:pos x="6" y="116"/>
                  </a:cxn>
                  <a:cxn ang="0">
                    <a:pos x="23" y="113"/>
                  </a:cxn>
                  <a:cxn ang="0">
                    <a:pos x="25" y="99"/>
                  </a:cxn>
                  <a:cxn ang="0">
                    <a:pos x="25" y="27"/>
                  </a:cxn>
                  <a:cxn ang="0">
                    <a:pos x="25" y="27"/>
                  </a:cxn>
                </a:cxnLst>
                <a:rect l="0" t="0" r="r" b="b"/>
                <a:pathLst>
                  <a:path w="26" h="117">
                    <a:moveTo>
                      <a:pt x="25" y="27"/>
                    </a:moveTo>
                    <a:lnTo>
                      <a:pt x="6" y="27"/>
                    </a:lnTo>
                    <a:lnTo>
                      <a:pt x="6" y="36"/>
                    </a:lnTo>
                    <a:lnTo>
                      <a:pt x="14" y="36"/>
                    </a:lnTo>
                    <a:lnTo>
                      <a:pt x="14" y="94"/>
                    </a:lnTo>
                    <a:lnTo>
                      <a:pt x="14" y="103"/>
                    </a:lnTo>
                    <a:lnTo>
                      <a:pt x="5" y="105"/>
                    </a:lnTo>
                    <a:lnTo>
                      <a:pt x="1" y="106"/>
                    </a:lnTo>
                    <a:lnTo>
                      <a:pt x="0" y="107"/>
                    </a:lnTo>
                    <a:lnTo>
                      <a:pt x="2" y="117"/>
                    </a:lnTo>
                    <a:lnTo>
                      <a:pt x="4" y="116"/>
                    </a:lnTo>
                    <a:lnTo>
                      <a:pt x="6" y="116"/>
                    </a:lnTo>
                    <a:lnTo>
                      <a:pt x="23" y="113"/>
                    </a:lnTo>
                    <a:lnTo>
                      <a:pt x="25" y="99"/>
                    </a:lnTo>
                    <a:lnTo>
                      <a:pt x="25" y="27"/>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301" name="Group 253"/>
            <p:cNvGrpSpPr>
              <a:grpSpLocks/>
            </p:cNvGrpSpPr>
            <p:nvPr/>
          </p:nvGrpSpPr>
          <p:grpSpPr bwMode="auto">
            <a:xfrm>
              <a:off x="5600" y="1699"/>
              <a:ext cx="63" cy="28"/>
              <a:chOff x="5600" y="1699"/>
              <a:chExt cx="63" cy="28"/>
            </a:xfrm>
          </p:grpSpPr>
          <p:sp>
            <p:nvSpPr>
              <p:cNvPr id="2302" name="Freeform 254"/>
              <p:cNvSpPr>
                <a:spLocks/>
              </p:cNvSpPr>
              <p:nvPr/>
            </p:nvSpPr>
            <p:spPr bwMode="auto">
              <a:xfrm>
                <a:off x="5600" y="1699"/>
                <a:ext cx="63" cy="28"/>
              </a:xfrm>
              <a:custGeom>
                <a:avLst/>
                <a:gdLst/>
                <a:ahLst/>
                <a:cxnLst>
                  <a:cxn ang="0">
                    <a:pos x="63" y="22"/>
                  </a:cxn>
                  <a:cxn ang="0">
                    <a:pos x="0" y="22"/>
                  </a:cxn>
                  <a:cxn ang="0">
                    <a:pos x="0" y="28"/>
                  </a:cxn>
                  <a:cxn ang="0">
                    <a:pos x="63" y="28"/>
                  </a:cxn>
                  <a:cxn ang="0">
                    <a:pos x="63" y="22"/>
                  </a:cxn>
                </a:cxnLst>
                <a:rect l="0" t="0" r="r" b="b"/>
                <a:pathLst>
                  <a:path w="63" h="28">
                    <a:moveTo>
                      <a:pt x="63" y="22"/>
                    </a:moveTo>
                    <a:lnTo>
                      <a:pt x="0" y="22"/>
                    </a:lnTo>
                    <a:lnTo>
                      <a:pt x="0" y="28"/>
                    </a:lnTo>
                    <a:lnTo>
                      <a:pt x="63" y="28"/>
                    </a:lnTo>
                    <a:lnTo>
                      <a:pt x="63" y="2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03" name="Freeform 255"/>
              <p:cNvSpPr>
                <a:spLocks/>
              </p:cNvSpPr>
              <p:nvPr/>
            </p:nvSpPr>
            <p:spPr bwMode="auto">
              <a:xfrm>
                <a:off x="5600" y="1699"/>
                <a:ext cx="63" cy="28"/>
              </a:xfrm>
              <a:custGeom>
                <a:avLst/>
                <a:gdLst/>
                <a:ahLst/>
                <a:cxnLst>
                  <a:cxn ang="0">
                    <a:pos x="63" y="0"/>
                  </a:cxn>
                  <a:cxn ang="0">
                    <a:pos x="0" y="0"/>
                  </a:cxn>
                  <a:cxn ang="0">
                    <a:pos x="0" y="6"/>
                  </a:cxn>
                  <a:cxn ang="0">
                    <a:pos x="63" y="6"/>
                  </a:cxn>
                  <a:cxn ang="0">
                    <a:pos x="63" y="0"/>
                  </a:cxn>
                </a:cxnLst>
                <a:rect l="0" t="0" r="r" b="b"/>
                <a:pathLst>
                  <a:path w="63" h="28">
                    <a:moveTo>
                      <a:pt x="63" y="0"/>
                    </a:moveTo>
                    <a:lnTo>
                      <a:pt x="0" y="0"/>
                    </a:lnTo>
                    <a:lnTo>
                      <a:pt x="0" y="6"/>
                    </a:lnTo>
                    <a:lnTo>
                      <a:pt x="63" y="6"/>
                    </a:lnTo>
                    <a:lnTo>
                      <a:pt x="63"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304" name="Group 256"/>
            <p:cNvGrpSpPr>
              <a:grpSpLocks/>
            </p:cNvGrpSpPr>
            <p:nvPr/>
          </p:nvGrpSpPr>
          <p:grpSpPr bwMode="auto">
            <a:xfrm>
              <a:off x="5616" y="1239"/>
              <a:ext cx="47" cy="91"/>
              <a:chOff x="5616" y="1239"/>
              <a:chExt cx="47" cy="91"/>
            </a:xfrm>
          </p:grpSpPr>
          <p:sp>
            <p:nvSpPr>
              <p:cNvPr id="2305" name="Freeform 257"/>
              <p:cNvSpPr>
                <a:spLocks/>
              </p:cNvSpPr>
              <p:nvPr/>
            </p:nvSpPr>
            <p:spPr bwMode="auto">
              <a:xfrm>
                <a:off x="5616" y="1239"/>
                <a:ext cx="47" cy="91"/>
              </a:xfrm>
              <a:custGeom>
                <a:avLst/>
                <a:gdLst/>
                <a:ahLst/>
                <a:cxnLst>
                  <a:cxn ang="0">
                    <a:pos x="10" y="0"/>
                  </a:cxn>
                  <a:cxn ang="0">
                    <a:pos x="0" y="0"/>
                  </a:cxn>
                  <a:cxn ang="0">
                    <a:pos x="0" y="0"/>
                  </a:cxn>
                  <a:cxn ang="0">
                    <a:pos x="0" y="90"/>
                  </a:cxn>
                  <a:cxn ang="0">
                    <a:pos x="0" y="90"/>
                  </a:cxn>
                  <a:cxn ang="0">
                    <a:pos x="10" y="90"/>
                  </a:cxn>
                  <a:cxn ang="0">
                    <a:pos x="11" y="90"/>
                  </a:cxn>
                  <a:cxn ang="0">
                    <a:pos x="11" y="60"/>
                  </a:cxn>
                  <a:cxn ang="0">
                    <a:pos x="25" y="60"/>
                  </a:cxn>
                  <a:cxn ang="0">
                    <a:pos x="22" y="56"/>
                  </a:cxn>
                  <a:cxn ang="0">
                    <a:pos x="24" y="53"/>
                  </a:cxn>
                  <a:cxn ang="0">
                    <a:pos x="11" y="53"/>
                  </a:cxn>
                  <a:cxn ang="0">
                    <a:pos x="11" y="0"/>
                  </a:cxn>
                  <a:cxn ang="0">
                    <a:pos x="10" y="0"/>
                  </a:cxn>
                </a:cxnLst>
                <a:rect l="0" t="0" r="r" b="b"/>
                <a:pathLst>
                  <a:path w="47" h="91">
                    <a:moveTo>
                      <a:pt x="10" y="0"/>
                    </a:moveTo>
                    <a:lnTo>
                      <a:pt x="0" y="0"/>
                    </a:lnTo>
                    <a:lnTo>
                      <a:pt x="0" y="90"/>
                    </a:lnTo>
                    <a:lnTo>
                      <a:pt x="10" y="90"/>
                    </a:lnTo>
                    <a:lnTo>
                      <a:pt x="11" y="90"/>
                    </a:lnTo>
                    <a:lnTo>
                      <a:pt x="11" y="60"/>
                    </a:lnTo>
                    <a:lnTo>
                      <a:pt x="25" y="60"/>
                    </a:lnTo>
                    <a:lnTo>
                      <a:pt x="22" y="56"/>
                    </a:lnTo>
                    <a:lnTo>
                      <a:pt x="24" y="53"/>
                    </a:lnTo>
                    <a:lnTo>
                      <a:pt x="11" y="53"/>
                    </a:lnTo>
                    <a:lnTo>
                      <a:pt x="11" y="0"/>
                    </a:lnTo>
                    <a:lnTo>
                      <a:pt x="10"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06" name="Freeform 258"/>
              <p:cNvSpPr>
                <a:spLocks/>
              </p:cNvSpPr>
              <p:nvPr/>
            </p:nvSpPr>
            <p:spPr bwMode="auto">
              <a:xfrm>
                <a:off x="5616" y="1239"/>
                <a:ext cx="47" cy="91"/>
              </a:xfrm>
              <a:custGeom>
                <a:avLst/>
                <a:gdLst/>
                <a:ahLst/>
                <a:cxnLst>
                  <a:cxn ang="0">
                    <a:pos x="25" y="60"/>
                  </a:cxn>
                  <a:cxn ang="0">
                    <a:pos x="11" y="60"/>
                  </a:cxn>
                  <a:cxn ang="0">
                    <a:pos x="11" y="60"/>
                  </a:cxn>
                  <a:cxn ang="0">
                    <a:pos x="34" y="90"/>
                  </a:cxn>
                  <a:cxn ang="0">
                    <a:pos x="34" y="90"/>
                  </a:cxn>
                  <a:cxn ang="0">
                    <a:pos x="35" y="90"/>
                  </a:cxn>
                  <a:cxn ang="0">
                    <a:pos x="46" y="90"/>
                  </a:cxn>
                  <a:cxn ang="0">
                    <a:pos x="47" y="89"/>
                  </a:cxn>
                  <a:cxn ang="0">
                    <a:pos x="46" y="88"/>
                  </a:cxn>
                  <a:cxn ang="0">
                    <a:pos x="25" y="60"/>
                  </a:cxn>
                </a:cxnLst>
                <a:rect l="0" t="0" r="r" b="b"/>
                <a:pathLst>
                  <a:path w="47" h="91">
                    <a:moveTo>
                      <a:pt x="25" y="60"/>
                    </a:moveTo>
                    <a:lnTo>
                      <a:pt x="11" y="60"/>
                    </a:lnTo>
                    <a:lnTo>
                      <a:pt x="34" y="90"/>
                    </a:lnTo>
                    <a:lnTo>
                      <a:pt x="35" y="90"/>
                    </a:lnTo>
                    <a:lnTo>
                      <a:pt x="46" y="90"/>
                    </a:lnTo>
                    <a:lnTo>
                      <a:pt x="47" y="89"/>
                    </a:lnTo>
                    <a:lnTo>
                      <a:pt x="46" y="88"/>
                    </a:lnTo>
                    <a:lnTo>
                      <a:pt x="25" y="6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07" name="Freeform 259"/>
              <p:cNvSpPr>
                <a:spLocks/>
              </p:cNvSpPr>
              <p:nvPr/>
            </p:nvSpPr>
            <p:spPr bwMode="auto">
              <a:xfrm>
                <a:off x="5616" y="1239"/>
                <a:ext cx="47" cy="91"/>
              </a:xfrm>
              <a:custGeom>
                <a:avLst/>
                <a:gdLst/>
                <a:ahLst/>
                <a:cxnLst>
                  <a:cxn ang="0">
                    <a:pos x="46" y="28"/>
                  </a:cxn>
                  <a:cxn ang="0">
                    <a:pos x="35" y="28"/>
                  </a:cxn>
                  <a:cxn ang="0">
                    <a:pos x="34" y="28"/>
                  </a:cxn>
                  <a:cxn ang="0">
                    <a:pos x="11" y="53"/>
                  </a:cxn>
                  <a:cxn ang="0">
                    <a:pos x="11" y="53"/>
                  </a:cxn>
                  <a:cxn ang="0">
                    <a:pos x="24" y="53"/>
                  </a:cxn>
                  <a:cxn ang="0">
                    <a:pos x="45" y="30"/>
                  </a:cxn>
                  <a:cxn ang="0">
                    <a:pos x="46" y="29"/>
                  </a:cxn>
                  <a:cxn ang="0">
                    <a:pos x="46" y="28"/>
                  </a:cxn>
                </a:cxnLst>
                <a:rect l="0" t="0" r="r" b="b"/>
                <a:pathLst>
                  <a:path w="47" h="91">
                    <a:moveTo>
                      <a:pt x="46" y="28"/>
                    </a:moveTo>
                    <a:lnTo>
                      <a:pt x="35" y="28"/>
                    </a:lnTo>
                    <a:lnTo>
                      <a:pt x="34" y="28"/>
                    </a:lnTo>
                    <a:lnTo>
                      <a:pt x="11" y="53"/>
                    </a:lnTo>
                    <a:lnTo>
                      <a:pt x="24" y="53"/>
                    </a:lnTo>
                    <a:lnTo>
                      <a:pt x="45" y="30"/>
                    </a:lnTo>
                    <a:lnTo>
                      <a:pt x="46" y="29"/>
                    </a:lnTo>
                    <a:lnTo>
                      <a:pt x="46" y="28"/>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308" name="Group 260"/>
            <p:cNvGrpSpPr>
              <a:grpSpLocks/>
            </p:cNvGrpSpPr>
            <p:nvPr/>
          </p:nvGrpSpPr>
          <p:grpSpPr bwMode="auto">
            <a:xfrm>
              <a:off x="5533" y="1357"/>
              <a:ext cx="213" cy="267"/>
              <a:chOff x="5533" y="1357"/>
              <a:chExt cx="213" cy="267"/>
            </a:xfrm>
          </p:grpSpPr>
          <p:sp>
            <p:nvSpPr>
              <p:cNvPr id="2309" name="Freeform 261"/>
              <p:cNvSpPr>
                <a:spLocks/>
              </p:cNvSpPr>
              <p:nvPr/>
            </p:nvSpPr>
            <p:spPr bwMode="auto">
              <a:xfrm>
                <a:off x="5533" y="1357"/>
                <a:ext cx="213" cy="267"/>
              </a:xfrm>
              <a:custGeom>
                <a:avLst/>
                <a:gdLst/>
                <a:ahLst/>
                <a:cxnLst>
                  <a:cxn ang="0">
                    <a:pos x="198" y="0"/>
                  </a:cxn>
                  <a:cxn ang="0">
                    <a:pos x="0" y="0"/>
                  </a:cxn>
                  <a:cxn ang="0">
                    <a:pos x="0" y="6"/>
                  </a:cxn>
                  <a:cxn ang="0">
                    <a:pos x="103" y="133"/>
                  </a:cxn>
                  <a:cxn ang="0">
                    <a:pos x="0" y="262"/>
                  </a:cxn>
                  <a:cxn ang="0">
                    <a:pos x="0" y="267"/>
                  </a:cxn>
                  <a:cxn ang="0">
                    <a:pos x="203" y="267"/>
                  </a:cxn>
                  <a:cxn ang="0">
                    <a:pos x="207" y="240"/>
                  </a:cxn>
                  <a:cxn ang="0">
                    <a:pos x="32" y="240"/>
                  </a:cxn>
                  <a:cxn ang="0">
                    <a:pos x="130" y="119"/>
                  </a:cxn>
                  <a:cxn ang="0">
                    <a:pos x="42" y="13"/>
                  </a:cxn>
                  <a:cxn ang="0">
                    <a:pos x="199" y="13"/>
                  </a:cxn>
                  <a:cxn ang="0">
                    <a:pos x="198" y="0"/>
                  </a:cxn>
                </a:cxnLst>
                <a:rect l="0" t="0" r="r" b="b"/>
                <a:pathLst>
                  <a:path w="213" h="267">
                    <a:moveTo>
                      <a:pt x="198" y="0"/>
                    </a:moveTo>
                    <a:lnTo>
                      <a:pt x="0" y="0"/>
                    </a:lnTo>
                    <a:lnTo>
                      <a:pt x="0" y="6"/>
                    </a:lnTo>
                    <a:lnTo>
                      <a:pt x="103" y="133"/>
                    </a:lnTo>
                    <a:lnTo>
                      <a:pt x="0" y="262"/>
                    </a:lnTo>
                    <a:lnTo>
                      <a:pt x="0" y="267"/>
                    </a:lnTo>
                    <a:lnTo>
                      <a:pt x="203" y="267"/>
                    </a:lnTo>
                    <a:lnTo>
                      <a:pt x="207" y="240"/>
                    </a:lnTo>
                    <a:lnTo>
                      <a:pt x="32" y="240"/>
                    </a:lnTo>
                    <a:lnTo>
                      <a:pt x="130" y="119"/>
                    </a:lnTo>
                    <a:lnTo>
                      <a:pt x="42" y="13"/>
                    </a:lnTo>
                    <a:lnTo>
                      <a:pt x="199" y="13"/>
                    </a:lnTo>
                    <a:lnTo>
                      <a:pt x="198"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10" name="Freeform 262"/>
              <p:cNvSpPr>
                <a:spLocks/>
              </p:cNvSpPr>
              <p:nvPr/>
            </p:nvSpPr>
            <p:spPr bwMode="auto">
              <a:xfrm>
                <a:off x="5533" y="1357"/>
                <a:ext cx="213" cy="267"/>
              </a:xfrm>
              <a:custGeom>
                <a:avLst/>
                <a:gdLst/>
                <a:ahLst/>
                <a:cxnLst>
                  <a:cxn ang="0">
                    <a:pos x="207" y="202"/>
                  </a:cxn>
                  <a:cxn ang="0">
                    <a:pos x="166" y="240"/>
                  </a:cxn>
                  <a:cxn ang="0">
                    <a:pos x="207" y="240"/>
                  </a:cxn>
                  <a:cxn ang="0">
                    <a:pos x="213" y="203"/>
                  </a:cxn>
                  <a:cxn ang="0">
                    <a:pos x="207" y="202"/>
                  </a:cxn>
                </a:cxnLst>
                <a:rect l="0" t="0" r="r" b="b"/>
                <a:pathLst>
                  <a:path w="213" h="267">
                    <a:moveTo>
                      <a:pt x="207" y="202"/>
                    </a:moveTo>
                    <a:lnTo>
                      <a:pt x="166" y="240"/>
                    </a:lnTo>
                    <a:lnTo>
                      <a:pt x="207" y="240"/>
                    </a:lnTo>
                    <a:lnTo>
                      <a:pt x="213" y="203"/>
                    </a:lnTo>
                    <a:lnTo>
                      <a:pt x="207" y="202"/>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11" name="Freeform 263"/>
              <p:cNvSpPr>
                <a:spLocks/>
              </p:cNvSpPr>
              <p:nvPr/>
            </p:nvSpPr>
            <p:spPr bwMode="auto">
              <a:xfrm>
                <a:off x="5533" y="1357"/>
                <a:ext cx="213" cy="267"/>
              </a:xfrm>
              <a:custGeom>
                <a:avLst/>
                <a:gdLst/>
                <a:ahLst/>
                <a:cxnLst>
                  <a:cxn ang="0">
                    <a:pos x="199" y="13"/>
                  </a:cxn>
                  <a:cxn ang="0">
                    <a:pos x="168" y="13"/>
                  </a:cxn>
                  <a:cxn ang="0">
                    <a:pos x="177" y="16"/>
                  </a:cxn>
                  <a:cxn ang="0">
                    <a:pos x="190" y="28"/>
                  </a:cxn>
                  <a:cxn ang="0">
                    <a:pos x="194" y="38"/>
                  </a:cxn>
                  <a:cxn ang="0">
                    <a:pos x="196" y="53"/>
                  </a:cxn>
                  <a:cxn ang="0">
                    <a:pos x="202" y="53"/>
                  </a:cxn>
                  <a:cxn ang="0">
                    <a:pos x="199" y="13"/>
                  </a:cxn>
                </a:cxnLst>
                <a:rect l="0" t="0" r="r" b="b"/>
                <a:pathLst>
                  <a:path w="213" h="267">
                    <a:moveTo>
                      <a:pt x="199" y="13"/>
                    </a:moveTo>
                    <a:lnTo>
                      <a:pt x="168" y="13"/>
                    </a:lnTo>
                    <a:lnTo>
                      <a:pt x="177" y="16"/>
                    </a:lnTo>
                    <a:lnTo>
                      <a:pt x="190" y="28"/>
                    </a:lnTo>
                    <a:lnTo>
                      <a:pt x="194" y="38"/>
                    </a:lnTo>
                    <a:lnTo>
                      <a:pt x="196" y="53"/>
                    </a:lnTo>
                    <a:lnTo>
                      <a:pt x="202" y="53"/>
                    </a:lnTo>
                    <a:lnTo>
                      <a:pt x="199" y="13"/>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312" name="Group 264"/>
            <p:cNvGrpSpPr>
              <a:grpSpLocks/>
            </p:cNvGrpSpPr>
            <p:nvPr/>
          </p:nvGrpSpPr>
          <p:grpSpPr bwMode="auto">
            <a:xfrm>
              <a:off x="5676" y="1659"/>
              <a:ext cx="39" cy="85"/>
              <a:chOff x="5676" y="1659"/>
              <a:chExt cx="39" cy="85"/>
            </a:xfrm>
          </p:grpSpPr>
          <p:sp>
            <p:nvSpPr>
              <p:cNvPr id="2313" name="Freeform 265"/>
              <p:cNvSpPr>
                <a:spLocks/>
              </p:cNvSpPr>
              <p:nvPr/>
            </p:nvSpPr>
            <p:spPr bwMode="auto">
              <a:xfrm>
                <a:off x="5676" y="1659"/>
                <a:ext cx="39" cy="85"/>
              </a:xfrm>
              <a:custGeom>
                <a:avLst/>
                <a:gdLst/>
                <a:ahLst/>
                <a:cxnLst>
                  <a:cxn ang="0">
                    <a:pos x="38" y="75"/>
                  </a:cxn>
                  <a:cxn ang="0">
                    <a:pos x="7" y="75"/>
                  </a:cxn>
                  <a:cxn ang="0">
                    <a:pos x="6" y="76"/>
                  </a:cxn>
                  <a:cxn ang="0">
                    <a:pos x="6" y="85"/>
                  </a:cxn>
                  <a:cxn ang="0">
                    <a:pos x="7" y="85"/>
                  </a:cxn>
                  <a:cxn ang="0">
                    <a:pos x="38" y="85"/>
                  </a:cxn>
                  <a:cxn ang="0">
                    <a:pos x="39" y="85"/>
                  </a:cxn>
                  <a:cxn ang="0">
                    <a:pos x="39" y="76"/>
                  </a:cxn>
                  <a:cxn ang="0">
                    <a:pos x="38" y="75"/>
                  </a:cxn>
                </a:cxnLst>
                <a:rect l="0" t="0" r="r" b="b"/>
                <a:pathLst>
                  <a:path w="39" h="85">
                    <a:moveTo>
                      <a:pt x="38" y="75"/>
                    </a:moveTo>
                    <a:lnTo>
                      <a:pt x="7" y="75"/>
                    </a:lnTo>
                    <a:lnTo>
                      <a:pt x="6" y="76"/>
                    </a:lnTo>
                    <a:lnTo>
                      <a:pt x="6" y="85"/>
                    </a:lnTo>
                    <a:lnTo>
                      <a:pt x="7" y="85"/>
                    </a:lnTo>
                    <a:lnTo>
                      <a:pt x="38" y="85"/>
                    </a:lnTo>
                    <a:lnTo>
                      <a:pt x="39" y="85"/>
                    </a:lnTo>
                    <a:lnTo>
                      <a:pt x="39" y="76"/>
                    </a:lnTo>
                    <a:lnTo>
                      <a:pt x="38" y="7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14" name="Freeform 266"/>
              <p:cNvSpPr>
                <a:spLocks/>
              </p:cNvSpPr>
              <p:nvPr/>
            </p:nvSpPr>
            <p:spPr bwMode="auto">
              <a:xfrm>
                <a:off x="5676" y="1659"/>
                <a:ext cx="39" cy="85"/>
              </a:xfrm>
              <a:custGeom>
                <a:avLst/>
                <a:gdLst/>
                <a:ahLst/>
                <a:cxnLst>
                  <a:cxn ang="0">
                    <a:pos x="28" y="15"/>
                  </a:cxn>
                  <a:cxn ang="0">
                    <a:pos x="16" y="15"/>
                  </a:cxn>
                  <a:cxn ang="0">
                    <a:pos x="16" y="75"/>
                  </a:cxn>
                  <a:cxn ang="0">
                    <a:pos x="28" y="75"/>
                  </a:cxn>
                  <a:cxn ang="0">
                    <a:pos x="28" y="15"/>
                  </a:cxn>
                </a:cxnLst>
                <a:rect l="0" t="0" r="r" b="b"/>
                <a:pathLst>
                  <a:path w="39" h="85">
                    <a:moveTo>
                      <a:pt x="28" y="15"/>
                    </a:moveTo>
                    <a:lnTo>
                      <a:pt x="16" y="15"/>
                    </a:lnTo>
                    <a:lnTo>
                      <a:pt x="16" y="75"/>
                    </a:lnTo>
                    <a:lnTo>
                      <a:pt x="28" y="75"/>
                    </a:lnTo>
                    <a:lnTo>
                      <a:pt x="28" y="1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15" name="Freeform 267"/>
              <p:cNvSpPr>
                <a:spLocks/>
              </p:cNvSpPr>
              <p:nvPr/>
            </p:nvSpPr>
            <p:spPr bwMode="auto">
              <a:xfrm>
                <a:off x="5676" y="1659"/>
                <a:ext cx="39" cy="85"/>
              </a:xfrm>
              <a:custGeom>
                <a:avLst/>
                <a:gdLst/>
                <a:ahLst/>
                <a:cxnLst>
                  <a:cxn ang="0">
                    <a:pos x="27" y="0"/>
                  </a:cxn>
                  <a:cxn ang="0">
                    <a:pos x="19" y="0"/>
                  </a:cxn>
                  <a:cxn ang="0">
                    <a:pos x="17" y="0"/>
                  </a:cxn>
                  <a:cxn ang="0">
                    <a:pos x="16" y="2"/>
                  </a:cxn>
                  <a:cxn ang="0">
                    <a:pos x="3" y="14"/>
                  </a:cxn>
                  <a:cxn ang="0">
                    <a:pos x="1" y="15"/>
                  </a:cxn>
                  <a:cxn ang="0">
                    <a:pos x="0" y="16"/>
                  </a:cxn>
                  <a:cxn ang="0">
                    <a:pos x="6" y="24"/>
                  </a:cxn>
                  <a:cxn ang="0">
                    <a:pos x="7" y="24"/>
                  </a:cxn>
                  <a:cxn ang="0">
                    <a:pos x="8" y="22"/>
                  </a:cxn>
                  <a:cxn ang="0">
                    <a:pos x="16" y="15"/>
                  </a:cxn>
                  <a:cxn ang="0">
                    <a:pos x="28" y="15"/>
                  </a:cxn>
                  <a:cxn ang="0">
                    <a:pos x="28" y="1"/>
                  </a:cxn>
                  <a:cxn ang="0">
                    <a:pos x="27" y="0"/>
                  </a:cxn>
                </a:cxnLst>
                <a:rect l="0" t="0" r="r" b="b"/>
                <a:pathLst>
                  <a:path w="39" h="85">
                    <a:moveTo>
                      <a:pt x="27" y="0"/>
                    </a:moveTo>
                    <a:lnTo>
                      <a:pt x="19" y="0"/>
                    </a:lnTo>
                    <a:lnTo>
                      <a:pt x="17" y="0"/>
                    </a:lnTo>
                    <a:lnTo>
                      <a:pt x="16" y="2"/>
                    </a:lnTo>
                    <a:lnTo>
                      <a:pt x="3" y="14"/>
                    </a:lnTo>
                    <a:lnTo>
                      <a:pt x="1" y="15"/>
                    </a:lnTo>
                    <a:lnTo>
                      <a:pt x="0" y="16"/>
                    </a:lnTo>
                    <a:lnTo>
                      <a:pt x="6" y="24"/>
                    </a:lnTo>
                    <a:lnTo>
                      <a:pt x="7" y="24"/>
                    </a:lnTo>
                    <a:lnTo>
                      <a:pt x="8" y="22"/>
                    </a:lnTo>
                    <a:lnTo>
                      <a:pt x="16" y="15"/>
                    </a:lnTo>
                    <a:lnTo>
                      <a:pt x="28" y="15"/>
                    </a:lnTo>
                    <a:lnTo>
                      <a:pt x="28" y="1"/>
                    </a:lnTo>
                    <a:lnTo>
                      <a:pt x="27"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316" name="Group 268"/>
            <p:cNvGrpSpPr>
              <a:grpSpLocks/>
            </p:cNvGrpSpPr>
            <p:nvPr/>
          </p:nvGrpSpPr>
          <p:grpSpPr bwMode="auto">
            <a:xfrm>
              <a:off x="6425" y="1395"/>
              <a:ext cx="68" cy="148"/>
              <a:chOff x="6425" y="1395"/>
              <a:chExt cx="68" cy="148"/>
            </a:xfrm>
          </p:grpSpPr>
          <p:sp>
            <p:nvSpPr>
              <p:cNvPr id="2317" name="Freeform 269"/>
              <p:cNvSpPr>
                <a:spLocks/>
              </p:cNvSpPr>
              <p:nvPr/>
            </p:nvSpPr>
            <p:spPr bwMode="auto">
              <a:xfrm>
                <a:off x="6425" y="1395"/>
                <a:ext cx="68" cy="148"/>
              </a:xfrm>
              <a:custGeom>
                <a:avLst/>
                <a:gdLst/>
                <a:ahLst/>
                <a:cxnLst>
                  <a:cxn ang="0">
                    <a:pos x="68" y="130"/>
                  </a:cxn>
                  <a:cxn ang="0">
                    <a:pos x="12" y="130"/>
                  </a:cxn>
                  <a:cxn ang="0">
                    <a:pos x="12" y="131"/>
                  </a:cxn>
                  <a:cxn ang="0">
                    <a:pos x="12" y="147"/>
                  </a:cxn>
                  <a:cxn ang="0">
                    <a:pos x="13" y="148"/>
                  </a:cxn>
                  <a:cxn ang="0">
                    <a:pos x="68" y="148"/>
                  </a:cxn>
                  <a:cxn ang="0">
                    <a:pos x="68" y="147"/>
                  </a:cxn>
                  <a:cxn ang="0">
                    <a:pos x="68" y="131"/>
                  </a:cxn>
                  <a:cxn ang="0">
                    <a:pos x="68" y="130"/>
                  </a:cxn>
                </a:cxnLst>
                <a:rect l="0" t="0" r="r" b="b"/>
                <a:pathLst>
                  <a:path w="68" h="148">
                    <a:moveTo>
                      <a:pt x="68" y="130"/>
                    </a:moveTo>
                    <a:lnTo>
                      <a:pt x="12" y="130"/>
                    </a:lnTo>
                    <a:lnTo>
                      <a:pt x="12" y="131"/>
                    </a:lnTo>
                    <a:lnTo>
                      <a:pt x="12" y="147"/>
                    </a:lnTo>
                    <a:lnTo>
                      <a:pt x="13" y="148"/>
                    </a:lnTo>
                    <a:lnTo>
                      <a:pt x="68" y="148"/>
                    </a:lnTo>
                    <a:lnTo>
                      <a:pt x="68" y="147"/>
                    </a:lnTo>
                    <a:lnTo>
                      <a:pt x="68" y="131"/>
                    </a:lnTo>
                    <a:lnTo>
                      <a:pt x="68" y="13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18" name="Freeform 270"/>
              <p:cNvSpPr>
                <a:spLocks/>
              </p:cNvSpPr>
              <p:nvPr/>
            </p:nvSpPr>
            <p:spPr bwMode="auto">
              <a:xfrm>
                <a:off x="6425" y="1395"/>
                <a:ext cx="68" cy="148"/>
              </a:xfrm>
              <a:custGeom>
                <a:avLst/>
                <a:gdLst/>
                <a:ahLst/>
                <a:cxnLst>
                  <a:cxn ang="0">
                    <a:pos x="49" y="26"/>
                  </a:cxn>
                  <a:cxn ang="0">
                    <a:pos x="29" y="26"/>
                  </a:cxn>
                  <a:cxn ang="0">
                    <a:pos x="29" y="130"/>
                  </a:cxn>
                  <a:cxn ang="0">
                    <a:pos x="49" y="130"/>
                  </a:cxn>
                  <a:cxn ang="0">
                    <a:pos x="49" y="26"/>
                  </a:cxn>
                </a:cxnLst>
                <a:rect l="0" t="0" r="r" b="b"/>
                <a:pathLst>
                  <a:path w="68" h="148">
                    <a:moveTo>
                      <a:pt x="49" y="26"/>
                    </a:moveTo>
                    <a:lnTo>
                      <a:pt x="29" y="26"/>
                    </a:lnTo>
                    <a:lnTo>
                      <a:pt x="29" y="130"/>
                    </a:lnTo>
                    <a:lnTo>
                      <a:pt x="49" y="130"/>
                    </a:lnTo>
                    <a:lnTo>
                      <a:pt x="49" y="26"/>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19" name="Freeform 271"/>
              <p:cNvSpPr>
                <a:spLocks/>
              </p:cNvSpPr>
              <p:nvPr/>
            </p:nvSpPr>
            <p:spPr bwMode="auto">
              <a:xfrm>
                <a:off x="6425" y="1395"/>
                <a:ext cx="68" cy="148"/>
              </a:xfrm>
              <a:custGeom>
                <a:avLst/>
                <a:gdLst/>
                <a:ahLst/>
                <a:cxnLst>
                  <a:cxn ang="0">
                    <a:pos x="48" y="0"/>
                  </a:cxn>
                  <a:cxn ang="0">
                    <a:pos x="33" y="0"/>
                  </a:cxn>
                  <a:cxn ang="0">
                    <a:pos x="31" y="1"/>
                  </a:cxn>
                  <a:cxn ang="0">
                    <a:pos x="28" y="3"/>
                  </a:cxn>
                  <a:cxn ang="0">
                    <a:pos x="5" y="24"/>
                  </a:cxn>
                  <a:cxn ang="0">
                    <a:pos x="2" y="26"/>
                  </a:cxn>
                  <a:cxn ang="0">
                    <a:pos x="0" y="27"/>
                  </a:cxn>
                  <a:cxn ang="0">
                    <a:pos x="11" y="41"/>
                  </a:cxn>
                  <a:cxn ang="0">
                    <a:pos x="13" y="41"/>
                  </a:cxn>
                  <a:cxn ang="0">
                    <a:pos x="15" y="38"/>
                  </a:cxn>
                  <a:cxn ang="0">
                    <a:pos x="29" y="26"/>
                  </a:cxn>
                  <a:cxn ang="0">
                    <a:pos x="49" y="26"/>
                  </a:cxn>
                  <a:cxn ang="0">
                    <a:pos x="49" y="1"/>
                  </a:cxn>
                  <a:cxn ang="0">
                    <a:pos x="48" y="0"/>
                  </a:cxn>
                </a:cxnLst>
                <a:rect l="0" t="0" r="r" b="b"/>
                <a:pathLst>
                  <a:path w="68" h="148">
                    <a:moveTo>
                      <a:pt x="48" y="0"/>
                    </a:moveTo>
                    <a:lnTo>
                      <a:pt x="33" y="0"/>
                    </a:lnTo>
                    <a:lnTo>
                      <a:pt x="31" y="1"/>
                    </a:lnTo>
                    <a:lnTo>
                      <a:pt x="28" y="3"/>
                    </a:lnTo>
                    <a:lnTo>
                      <a:pt x="5" y="24"/>
                    </a:lnTo>
                    <a:lnTo>
                      <a:pt x="2" y="26"/>
                    </a:lnTo>
                    <a:lnTo>
                      <a:pt x="0" y="27"/>
                    </a:lnTo>
                    <a:lnTo>
                      <a:pt x="11" y="41"/>
                    </a:lnTo>
                    <a:lnTo>
                      <a:pt x="13" y="41"/>
                    </a:lnTo>
                    <a:lnTo>
                      <a:pt x="15" y="38"/>
                    </a:lnTo>
                    <a:lnTo>
                      <a:pt x="29" y="26"/>
                    </a:lnTo>
                    <a:lnTo>
                      <a:pt x="49" y="26"/>
                    </a:lnTo>
                    <a:lnTo>
                      <a:pt x="49" y="1"/>
                    </a:lnTo>
                    <a:lnTo>
                      <a:pt x="48"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320" name="Group 272"/>
            <p:cNvGrpSpPr>
              <a:grpSpLocks/>
            </p:cNvGrpSpPr>
            <p:nvPr/>
          </p:nvGrpSpPr>
          <p:grpSpPr bwMode="auto">
            <a:xfrm>
              <a:off x="6523" y="1518"/>
              <a:ext cx="25" cy="26"/>
              <a:chOff x="6523" y="1518"/>
              <a:chExt cx="25" cy="26"/>
            </a:xfrm>
          </p:grpSpPr>
          <p:sp>
            <p:nvSpPr>
              <p:cNvPr id="2321" name="Freeform 273"/>
              <p:cNvSpPr>
                <a:spLocks/>
              </p:cNvSpPr>
              <p:nvPr/>
            </p:nvSpPr>
            <p:spPr bwMode="auto">
              <a:xfrm>
                <a:off x="6523" y="1518"/>
                <a:ext cx="25" cy="26"/>
              </a:xfrm>
              <a:custGeom>
                <a:avLst/>
                <a:gdLst/>
                <a:ahLst/>
                <a:cxnLst>
                  <a:cxn ang="0">
                    <a:pos x="19" y="0"/>
                  </a:cxn>
                  <a:cxn ang="0">
                    <a:pos x="5" y="0"/>
                  </a:cxn>
                  <a:cxn ang="0">
                    <a:pos x="0" y="5"/>
                  </a:cxn>
                  <a:cxn ang="0">
                    <a:pos x="0" y="20"/>
                  </a:cxn>
                  <a:cxn ang="0">
                    <a:pos x="5" y="26"/>
                  </a:cxn>
                  <a:cxn ang="0">
                    <a:pos x="19" y="26"/>
                  </a:cxn>
                  <a:cxn ang="0">
                    <a:pos x="25" y="20"/>
                  </a:cxn>
                  <a:cxn ang="0">
                    <a:pos x="25" y="5"/>
                  </a:cxn>
                  <a:cxn ang="0">
                    <a:pos x="19" y="0"/>
                  </a:cxn>
                </a:cxnLst>
                <a:rect l="0" t="0" r="r" b="b"/>
                <a:pathLst>
                  <a:path w="25" h="26">
                    <a:moveTo>
                      <a:pt x="19" y="0"/>
                    </a:moveTo>
                    <a:lnTo>
                      <a:pt x="5" y="0"/>
                    </a:lnTo>
                    <a:lnTo>
                      <a:pt x="0" y="5"/>
                    </a:lnTo>
                    <a:lnTo>
                      <a:pt x="0" y="20"/>
                    </a:lnTo>
                    <a:lnTo>
                      <a:pt x="5" y="26"/>
                    </a:lnTo>
                    <a:lnTo>
                      <a:pt x="19" y="26"/>
                    </a:lnTo>
                    <a:lnTo>
                      <a:pt x="25" y="20"/>
                    </a:lnTo>
                    <a:lnTo>
                      <a:pt x="25" y="5"/>
                    </a:lnTo>
                    <a:lnTo>
                      <a:pt x="19" y="0"/>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grpSp>
      <p:sp>
        <p:nvSpPr>
          <p:cNvPr id="92"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8</a:t>
            </a:fld>
            <a:endParaRPr kumimoji="0" lang="en-US" dirty="0"/>
          </a:p>
        </p:txBody>
      </p:sp>
    </p:spTree>
    <p:custDataLst>
      <p:tags r:id="rId1"/>
    </p:custDataLst>
    <p:extLst>
      <p:ext uri="{BB962C8B-B14F-4D97-AF65-F5344CB8AC3E}">
        <p14:creationId xmlns:p14="http://schemas.microsoft.com/office/powerpoint/2010/main" val="148472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ΑΠΟΛΥΤΗ ΚΑΙ ΣΧΕΤΙΚΗ ΚΑΤΑΝΟΜΗ ΣΥΧΝΟΤΗΤΑΣ</a:t>
            </a:r>
            <a:endParaRPr lang="el-GR" dirty="0"/>
          </a:p>
        </p:txBody>
      </p:sp>
      <p:sp>
        <p:nvSpPr>
          <p:cNvPr id="7"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pic>
        <p:nvPicPr>
          <p:cNvPr id="6" name="Picture 1" descr="[DECORATIVE]"/>
          <p:cNvPicPr>
            <a:picLocks noChangeAspect="1" noChangeArrowheads="1"/>
          </p:cNvPicPr>
          <p:nvPr/>
        </p:nvPicPr>
        <p:blipFill>
          <a:blip r:embed="rId5" cstate="print"/>
          <a:srcRect/>
          <a:stretch>
            <a:fillRect/>
          </a:stretch>
        </p:blipFill>
        <p:spPr bwMode="auto">
          <a:xfrm>
            <a:off x="-17576" y="3573016"/>
            <a:ext cx="9649072" cy="1872208"/>
          </a:xfrm>
          <a:prstGeom prst="rect">
            <a:avLst/>
          </a:prstGeom>
          <a:noFill/>
        </p:spPr>
      </p:pic>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9</a:t>
            </a:fld>
            <a:endParaRPr kumimoji="0" lang="en-US" dirty="0"/>
          </a:p>
        </p:txBody>
      </p:sp>
      <p:sp>
        <p:nvSpPr>
          <p:cNvPr id="4" name="3 - Θέση περιεχομένου"/>
          <p:cNvSpPr>
            <a:spLocks noGrp="1"/>
          </p:cNvSpPr>
          <p:nvPr>
            <p:ph sz="quarter" idx="1"/>
          </p:nvPr>
        </p:nvSpPr>
        <p:spPr/>
        <p:txBody>
          <a:bodyPr/>
          <a:lstStyle/>
          <a:p>
            <a:r>
              <a:rPr lang="el-GR" dirty="0" smtClean="0"/>
              <a:t>Για το παράδειγμα </a:t>
            </a:r>
            <a:r>
              <a:rPr lang="el-GR" dirty="0" smtClean="0"/>
              <a:t>(</a:t>
            </a:r>
            <a:r>
              <a:rPr lang="el-GR" dirty="0"/>
              <a:t>1</a:t>
            </a:r>
            <a:r>
              <a:rPr lang="el-GR" dirty="0" smtClean="0"/>
              <a:t>) </a:t>
            </a:r>
            <a:r>
              <a:rPr lang="el-GR" dirty="0" smtClean="0"/>
              <a:t>προκύπτουν οι συχνότητες που δίδονται στον ακόλουθο </a:t>
            </a:r>
            <a:r>
              <a:rPr lang="el-GR" dirty="0" smtClean="0">
                <a:solidFill>
                  <a:srgbClr val="FF3300"/>
                </a:solidFill>
              </a:rPr>
              <a:t>πίνακα</a:t>
            </a:r>
            <a:r>
              <a:rPr lang="el-GR" dirty="0" smtClean="0"/>
              <a:t>:</a:t>
            </a:r>
          </a:p>
          <a:p>
            <a:endParaRPr lang="el-GR" dirty="0" smtClean="0"/>
          </a:p>
          <a:p>
            <a:endParaRPr lang="el-GR" dirty="0" smtClean="0"/>
          </a:p>
          <a:p>
            <a:endParaRPr lang="el-GR" dirty="0"/>
          </a:p>
        </p:txBody>
      </p:sp>
    </p:spTree>
    <p:custDataLst>
      <p:tags r:id="rId1"/>
    </p:custDataLst>
    <p:extLst>
      <p:ext uri="{BB962C8B-B14F-4D97-AF65-F5344CB8AC3E}">
        <p14:creationId xmlns:p14="http://schemas.microsoft.com/office/powerpoint/2010/main" val="996853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19/10/2015 11:05:58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2,4,5,68,3,"/>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READINGORDER" val="2,4,5,39,47,71,3,"/>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READINGORDER" val="2,4,6,7,3,"/>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4,5,6,3,"/>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2,10242,5,3,"/>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9218,5,3,"/>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READINGORDER" val="2,4,11266,6,3,5,"/>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2,4,13314,6,3,"/>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READINGORDER" val="2,14338,5,3,"/>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4,2053,2277,9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7,6,3,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4,7,6,3,"/>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6,7,3,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4,8,26628,7,3,"/>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2,4,41,114,78,3,"/>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4,2050,6,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4,6,3,7,"/>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4,5134,15,3,"/>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2,6,7,8,3,"/>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2,4,5,6,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9ED641F-4936-4591-A7C3-CDBF1B6F7CF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1251</TotalTime>
  <Words>2149</Words>
  <Application>Microsoft Office PowerPoint</Application>
  <PresentationFormat>Προβολή στην οθόνη (4:3)</PresentationFormat>
  <Paragraphs>302</Paragraphs>
  <Slides>45</Slides>
  <Notes>7</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45</vt:i4>
      </vt:variant>
    </vt:vector>
  </HeadingPairs>
  <TitlesOfParts>
    <vt:vector size="52" baseType="lpstr">
      <vt:lpstr>Arial</vt:lpstr>
      <vt:lpstr>Calibri</vt:lpstr>
      <vt:lpstr>Cambria Math</vt:lpstr>
      <vt:lpstr>Times New Roman</vt:lpstr>
      <vt:lpstr>Wingdings</vt:lpstr>
      <vt:lpstr>Θέμα του Office</vt:lpstr>
      <vt:lpstr>Έγγραφο</vt:lpstr>
      <vt:lpstr>Στατιστική Επιχειρήσεων</vt:lpstr>
      <vt:lpstr>Άδειες Χρήσης</vt:lpstr>
      <vt:lpstr>Χρηματοδότηση</vt:lpstr>
      <vt:lpstr>Σκοποί  ενότητας</vt:lpstr>
      <vt:lpstr>Περιεχόμενα ενότητας</vt:lpstr>
      <vt:lpstr>ΕΙΣΑΓΩΓΗ</vt:lpstr>
      <vt:lpstr>ΠΑΡΑΔΕΙΓΜΑ (1)</vt:lpstr>
      <vt:lpstr>ΑΠΟΛΥΤΗ ΚΑΙ ΣΧΕΤΙΚΗ ΚΑΤΑΝΟΜΗ ΣΥΧΝΟΤΗΤΑΣ</vt:lpstr>
      <vt:lpstr>ΑΠΟΛΥΤΗ ΚΑΙ ΣΧΕΤΙΚΗ ΚΑΤΑΝΟΜΗ ΣΥΧΝΟΤΗΤΑΣ</vt:lpstr>
      <vt:lpstr>ΑΠΟΛΥΤΗ ΚΑΙ ΣΧΕΤΙΚΗ ΚΑΤΑΝΟΜΗ ΣΥΧΝΟΤΗΤΑΣ</vt:lpstr>
      <vt:lpstr>ΑΠΟΛΥΤΗ ΚΑΙ ΣΧΕΤΙΚΗ ΚΑΤΑΝΟΜΗ ΣΥΧΝΟΤΗΤΑΣ</vt:lpstr>
      <vt:lpstr>ΑΠΟΛΥΤΗ ΚΑΙ ΣΧΕΤΙΚΗ ΚΑΤΑΝΟΜΗ ΣΥΧΝΟΤΗΤΑΣ</vt:lpstr>
      <vt:lpstr>ΑΠΟΛΥΤΗ ΚΑΙ ΣΧΕΤΙΚΗ ΚΑΤΑΝΟΜΗ ΣΥΧΝΟΤΗΤΑΣ</vt:lpstr>
      <vt:lpstr>ΑΠΟΛΥΤΗ ΚΑΙ ΣΧΕΤΙΚΗ ΚΑΤΑΝΟΜΗ ΣΥΧΝΟΤΗΤΑΣ</vt:lpstr>
      <vt:lpstr>ΑΠΟΛΥΤΗ ΚΑΙ ΣΧΕΤΙΚΗ ΚΑΤΑΝΟΜΗ ΣΥΧΝΟΤΗΤΑΣ</vt:lpstr>
      <vt:lpstr>ΑΠΟΛΥΤΗ ΚΑΙ ΣΧΕΤΙΚΗ ΚΑΤΑΝΟΜΗ ΣΥΧΝΟΤΗΤΑΣ</vt:lpstr>
      <vt:lpstr>ΑΠΟΛΥΤΗ ΚΑΙ ΣΧΕΤΙΚΗ ΚΑΤΑΝΟΜΗ ΣΥΧΝΟΤΗΤΑΣ</vt:lpstr>
      <vt:lpstr>ΑΠΟΛΥΤΗ ΚΑΙ ΣΧΕΤΙΚΗ ΚΑΤΑΝΟΜΗ ΣΥΧΝΟΤΗΤΑΣ</vt:lpstr>
      <vt:lpstr>ΑΠΟΛΥΤΗ ΚΑΙ ΣΧΕΤΙΚΗ ΚΑΤΑΝΟΜΗ ΣΥΧΝΟΤΗΤΑΣ</vt:lpstr>
      <vt:lpstr>ΠΑΡΑΜΕΤΡΟΙ ΘΕΣΗΣ</vt:lpstr>
      <vt:lpstr>ΠΑΡΑΜΕΤΡΟΙ ΘΕΣΗΣ</vt:lpstr>
      <vt:lpstr>ΠΑΡΑΜΕΤΡΟΙ ΘΕΣΗΣ</vt:lpstr>
      <vt:lpstr>ΠΑΡΑΜΕΤΡΟΙ ΘΕΣΗΣ</vt:lpstr>
      <vt:lpstr>ΠΑΡΑΜΕΤΡΟΙ ΘΕΣΗΣ</vt:lpstr>
      <vt:lpstr>ΠΑΡΑΜΕΤΡΟΙ ΘΕΣΗΣ</vt:lpstr>
      <vt:lpstr>ΠΑΡΑΜΕΤΡΟΙ ΘΕΣΗΣ</vt:lpstr>
      <vt:lpstr>ΠΑΡΑΜΕΤΡΟΙ ΘΕΣΗΣ</vt:lpstr>
      <vt:lpstr>ΠΑΡΑΜΕΤΡΟΙ ΘΕΣΗΣ</vt:lpstr>
      <vt:lpstr>ΠΑΡΑΜΕΤΡΟΙ ΘΕΣΗΣ</vt:lpstr>
      <vt:lpstr>ΠΑΡΑΜΕΤΡΟΙ ΔΙΑΣΠΟΡΑΣ</vt:lpstr>
      <vt:lpstr>ΠΑΡΑΜΕΤΡΟΙ ΔΙΑΣΠΟΡΑΣ</vt:lpstr>
      <vt:lpstr>ΠΑΡΑΜΕΤΡΟΙ ΔΙΑΣΠΟΡΑΣ</vt:lpstr>
      <vt:lpstr>ΠΑΡΑΜΕΤΡΟΙ ΔΙΑΣΠΟΡΑΣ</vt:lpstr>
      <vt:lpstr>ΜΕΤΡΑ ΣΥΓΚΕΝΤΡΩΣΗΣ</vt:lpstr>
      <vt:lpstr>ΜΕΤΡΑ ΣΥΓΚΕΝΤΡΩΣΗΣ</vt:lpstr>
      <vt:lpstr>ΜΕΤΡΑ ΣΥΓΚΕΝΤΡΩΣΗΣ</vt:lpstr>
      <vt:lpstr>ΜΕΤΡΑ ΣΥΓΚΕΝΤΡΩΣΗΣ</vt:lpstr>
      <vt:lpstr>ΜΕΤΡΑ ΣΥΓΚΕΝΤΡΩΣΗΣ</vt:lpstr>
      <vt:lpstr>ΜΕΤΡΑ ΣΥΓΚΕΝΤΡΩΣΗΣ</vt:lpstr>
      <vt:lpstr>ΜΕΤΡΑ ΣΥΓΚΕΝΤΡΩΣΗΣ</vt:lpstr>
      <vt:lpstr>ΜΕΤΡΑ ΣΥΓΚΕΝΤΡΩΣΗΣ</vt:lpstr>
      <vt:lpstr>ΜΕΤΡΑ ΣΥΓΚΕΝΤΡΩΣΗΣ</vt:lpstr>
      <vt:lpstr>ΜΕΤΡΑ ΣΥΓΚΕΝΤΡΩΣΗΣ</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202</cp:revision>
  <dcterms:created xsi:type="dcterms:W3CDTF">2014-04-07T11:24:35Z</dcterms:created>
  <dcterms:modified xsi:type="dcterms:W3CDTF">2015-10-19T20:06:02Z</dcterms:modified>
</cp:coreProperties>
</file>