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6" r:id="rId3"/>
    <p:sldId id="257" r:id="rId4"/>
    <p:sldId id="259" r:id="rId5"/>
    <p:sldId id="261" r:id="rId6"/>
    <p:sldId id="262"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316" r:id="rId36"/>
    <p:sldId id="280"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74" d="100"/>
          <a:sy n="74" d="100"/>
        </p:scale>
        <p:origin x="1080" y="6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emf"/><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57.xml"/><Relationship Id="rId7" Type="http://schemas.openxmlformats.org/officeDocument/2006/relationships/package" Target="../embeddings/____________Microsoft_Word1.docx"/><Relationship Id="rId2" Type="http://schemas.openxmlformats.org/officeDocument/2006/relationships/tags" Target="../tags/tag5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24.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25.emf"/><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5.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4.xml"/><Relationship Id="rId17" Type="http://schemas.openxmlformats.org/officeDocument/2006/relationships/slide" Target="slide32.xml"/><Relationship Id="rId2" Type="http://schemas.openxmlformats.org/officeDocument/2006/relationships/tags" Target="../tags/tag19.xml"/><Relationship Id="rId16" Type="http://schemas.openxmlformats.org/officeDocument/2006/relationships/slide" Target="slide28.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7.xml"/><Relationship Id="rId5" Type="http://schemas.openxmlformats.org/officeDocument/2006/relationships/tags" Target="../tags/tag22.xml"/><Relationship Id="rId15" Type="http://schemas.openxmlformats.org/officeDocument/2006/relationships/slide" Target="slide23.xml"/><Relationship Id="rId10" Type="http://schemas.openxmlformats.org/officeDocument/2006/relationships/slide" Target="slide10.xml"/><Relationship Id="rId4" Type="http://schemas.openxmlformats.org/officeDocument/2006/relationships/tags" Target="../tags/tag21.xml"/><Relationship Id="rId9" Type="http://schemas.openxmlformats.org/officeDocument/2006/relationships/slide" Target="slide35.xml"/><Relationship Id="rId14" Type="http://schemas.openxmlformats.org/officeDocument/2006/relationships/slide" Target="slide1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Στατιστική Επιχειρήσεων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5</a:t>
            </a:r>
            <a:r>
              <a:rPr lang="el-GR" sz="2800" b="1" dirty="0" smtClean="0"/>
              <a:t>:</a:t>
            </a:r>
            <a:r>
              <a:rPr lang="en-US" sz="2800" dirty="0" smtClean="0"/>
              <a:t>  </a:t>
            </a:r>
            <a:r>
              <a:rPr lang="el-GR" sz="2800" dirty="0" smtClean="0"/>
              <a:t>Τυχαία Πειράματα Ενδεχόμενα και Πιθανότητες.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Σαντουρίδης</a:t>
            </a:r>
            <a:r>
              <a:rPr lang="el-GR" sz="2800" dirty="0" smtClean="0"/>
              <a:t> Ηλίας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ΕΝΔΕΧΟΜΕΝΑ ΚΑΙ ΣΥΜΒΟΛΙΣΜΟΙ (1)</a:t>
            </a:r>
            <a:endParaRPr lang="el-GR" dirty="0"/>
          </a:p>
        </p:txBody>
      </p:sp>
      <mc:AlternateContent xmlns:mc="http://schemas.openxmlformats.org/markup-compatibility/2006" xmlns:a14="http://schemas.microsoft.com/office/drawing/2010/main">
        <mc:Choice Requires="a14">
          <p:sp>
            <p:nvSpPr>
              <p:cNvPr id="3" name="2 - Θέση περιεχομένου"/>
              <p:cNvSpPr>
                <a:spLocks noGrp="1"/>
              </p:cNvSpPr>
              <p:nvPr>
                <p:ph sz="quarter" idx="1"/>
              </p:nvPr>
            </p:nvSpPr>
            <p:spPr/>
            <p:txBody>
              <a:bodyPr>
                <a:normAutofit fontScale="92500"/>
              </a:bodyPr>
              <a:lstStyle/>
              <a:p>
                <a:r>
                  <a:rPr lang="el-GR" sz="3200" dirty="0" smtClean="0"/>
                  <a:t> </a:t>
                </a:r>
                <a:r>
                  <a:rPr lang="el-GR" sz="3200" dirty="0"/>
                  <a:t>Κάθε </a:t>
                </a:r>
                <a:r>
                  <a:rPr lang="el-GR" sz="3200" dirty="0">
                    <a:solidFill>
                      <a:srgbClr val="FF3300"/>
                    </a:solidFill>
                  </a:rPr>
                  <a:t>ενδεχόμενο </a:t>
                </a:r>
                <a:r>
                  <a:rPr lang="el-GR" sz="3200" dirty="0"/>
                  <a:t>Α μπορεί να </a:t>
                </a:r>
                <a:r>
                  <a:rPr lang="el-GR" sz="3200" dirty="0">
                    <a:solidFill>
                      <a:srgbClr val="FF3300"/>
                    </a:solidFill>
                  </a:rPr>
                  <a:t>αναπαρασταθεί</a:t>
                </a:r>
                <a:r>
                  <a:rPr lang="el-GR" sz="3200" dirty="0"/>
                  <a:t> μοναδικά ως υποσύνολο του </a:t>
                </a:r>
                <a:r>
                  <a:rPr lang="el-GR" sz="3200" dirty="0" smtClean="0"/>
                  <a:t>Ω.</a:t>
                </a:r>
              </a:p>
              <a:p>
                <a:pPr marL="0" indent="0">
                  <a:buNone/>
                </a:pPr>
                <a:endParaRPr lang="el-GR" sz="3200" dirty="0" smtClean="0"/>
              </a:p>
              <a:p>
                <a:pPr marL="0" indent="0">
                  <a:buNone/>
                </a:pPr>
                <a:r>
                  <a:rPr lang="el-GR" sz="3200" dirty="0"/>
                  <a:t> </a:t>
                </a:r>
                <a:r>
                  <a:rPr lang="el-GR" sz="3200" dirty="0" smtClean="0"/>
                  <a:t>  </a:t>
                </a:r>
                <a:r>
                  <a:rPr lang="el-GR" sz="3200" dirty="0">
                    <a:solidFill>
                      <a:srgbClr val="FF3300"/>
                    </a:solidFill>
                  </a:rPr>
                  <a:t>Παράδειγμα</a:t>
                </a:r>
                <a:r>
                  <a:rPr lang="el-GR" sz="3200" dirty="0" smtClean="0"/>
                  <a:t>:</a:t>
                </a:r>
                <a:r>
                  <a:rPr lang="en-US" sz="3200" dirty="0"/>
                  <a:t> </a:t>
                </a:r>
                <a:endParaRPr lang="el-GR" sz="3200" dirty="0" smtClean="0"/>
              </a:p>
              <a:p>
                <a:pPr marL="274320" lvl="1" indent="0">
                  <a:buNone/>
                </a:pPr>
                <a:r>
                  <a:rPr lang="el-GR" sz="3000" dirty="0" smtClean="0"/>
                  <a:t>Το ενδεχόμενο </a:t>
                </a:r>
                <a:r>
                  <a:rPr lang="en-US" sz="3000" dirty="0" smtClean="0"/>
                  <a:t>C</a:t>
                </a:r>
                <a:r>
                  <a:rPr lang="el-GR" sz="3000" dirty="0"/>
                  <a:t>: </a:t>
                </a:r>
                <a:r>
                  <a:rPr lang="el-GR" sz="3000" dirty="0" smtClean="0"/>
                  <a:t>«</a:t>
                </a:r>
                <a:r>
                  <a:rPr lang="el-GR" sz="3000" dirty="0"/>
                  <a:t>και οι </a:t>
                </a:r>
                <a:r>
                  <a:rPr lang="el-GR" sz="3000" dirty="0" smtClean="0"/>
                  <a:t>επτά </a:t>
                </a:r>
                <a:r>
                  <a:rPr lang="el-GR" sz="3000" dirty="0"/>
                  <a:t>νικητήριοι αριθμοί </a:t>
                </a:r>
                <a:r>
                  <a:rPr lang="el-GR" sz="3000" dirty="0" smtClean="0"/>
                  <a:t>του λόττο είναι </a:t>
                </a:r>
                <a:r>
                  <a:rPr lang="el-GR" sz="3000" dirty="0"/>
                  <a:t>μονοψήφιοι</a:t>
                </a:r>
                <a:r>
                  <a:rPr lang="el-GR" sz="3000" dirty="0" smtClean="0"/>
                  <a:t>» μπορεί να αναπαρασταθεί ως εξής:</a:t>
                </a:r>
              </a:p>
              <a:p>
                <a:pPr marL="274320" lvl="1" indent="0">
                  <a:buNone/>
                </a:pPr>
                <a:r>
                  <a:rPr lang="en-US" sz="3200" dirty="0"/>
                  <a:t>C</a:t>
                </a:r>
                <a:r>
                  <a:rPr lang="el-GR" sz="3200" dirty="0"/>
                  <a:t> = {(</a:t>
                </a:r>
                <a:r>
                  <a:rPr lang="en-US" sz="3200" dirty="0"/>
                  <a:t>x</a:t>
                </a:r>
                <a:r>
                  <a:rPr lang="el-GR" sz="3200" baseline="-25000" dirty="0"/>
                  <a:t>1</a:t>
                </a:r>
                <a:r>
                  <a:rPr lang="el-GR" sz="3200" dirty="0"/>
                  <a:t>, …, </a:t>
                </a:r>
                <a:r>
                  <a:rPr lang="en-US" sz="3200" dirty="0"/>
                  <a:t>x</a:t>
                </a:r>
                <a:r>
                  <a:rPr lang="el-GR" sz="3200" baseline="-25000" dirty="0"/>
                  <a:t>7</a:t>
                </a:r>
                <a:r>
                  <a:rPr lang="el-GR" sz="3200" dirty="0"/>
                  <a:t>) </a:t>
                </a:r>
                <a14:m>
                  <m:oMath xmlns:m="http://schemas.openxmlformats.org/officeDocument/2006/math">
                    <m:r>
                      <a:rPr lang="en-US" sz="3200" i="1">
                        <a:latin typeface="Cambria Math"/>
                        <a:ea typeface="Cambria Math"/>
                      </a:rPr>
                      <m:t>∈</m:t>
                    </m:r>
                  </m:oMath>
                </a14:m>
                <a:r>
                  <a:rPr lang="en-US" sz="3200" dirty="0"/>
                  <a:t> </a:t>
                </a:r>
                <a:r>
                  <a:rPr lang="el-GR" sz="3200" dirty="0"/>
                  <a:t>Ω: </a:t>
                </a:r>
                <a:r>
                  <a:rPr lang="en-US" sz="3200" dirty="0" smtClean="0"/>
                  <a:t>x</a:t>
                </a:r>
                <a:r>
                  <a:rPr lang="en-US" sz="3200" baseline="-25000" dirty="0" smtClean="0"/>
                  <a:t>i</a:t>
                </a:r>
                <a:r>
                  <a:rPr lang="el-GR" sz="3200" dirty="0" smtClean="0"/>
                  <a:t> </a:t>
                </a:r>
                <a14:m>
                  <m:oMath xmlns:m="http://schemas.openxmlformats.org/officeDocument/2006/math">
                    <m:r>
                      <a:rPr lang="en-US" sz="3200" i="1">
                        <a:latin typeface="Cambria Math"/>
                        <a:ea typeface="Cambria Math"/>
                      </a:rPr>
                      <m:t>∈</m:t>
                    </m:r>
                  </m:oMath>
                </a14:m>
                <a:r>
                  <a:rPr lang="en-US" sz="3200" dirty="0" smtClean="0"/>
                  <a:t> </a:t>
                </a:r>
                <a:r>
                  <a:rPr lang="el-GR" sz="3200" dirty="0" smtClean="0"/>
                  <a:t>{0,1</a:t>
                </a:r>
                <a:r>
                  <a:rPr lang="el-GR" sz="3200" dirty="0"/>
                  <a:t>, </a:t>
                </a:r>
                <a:r>
                  <a:rPr lang="el-GR" sz="3200" dirty="0" smtClean="0"/>
                  <a:t>…,9</a:t>
                </a:r>
                <a:r>
                  <a:rPr lang="el-GR" sz="3200" dirty="0"/>
                  <a:t>}}.</a:t>
                </a:r>
                <a:endParaRPr lang="el-GR" sz="3000" dirty="0"/>
              </a:p>
            </p:txBody>
          </p:sp>
        </mc:Choice>
        <mc:Fallback xmlns="">
          <p:sp>
            <p:nvSpPr>
              <p:cNvPr id="3" name="2 - Θέση περιεχομένου"/>
              <p:cNvSpPr>
                <a:spLocks noGrp="1" noRot="1" noChangeAspect="1" noMove="1" noResize="1" noEditPoints="1" noAdjustHandles="1" noChangeArrowheads="1" noChangeShapeType="1" noTextEdit="1"/>
              </p:cNvSpPr>
              <p:nvPr>
                <p:ph sz="quarter" idx="1"/>
              </p:nvPr>
            </p:nvSpPr>
            <p:spPr>
              <a:blipFill rotWithShape="0">
                <a:blip r:embed="rId5"/>
                <a:stretch>
                  <a:fillRect l="-1481" t="-1617" r="-2000"/>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10</a:t>
            </a:fld>
            <a:endParaRPr kumimoji="0" lang="en-US" dirty="0"/>
          </a:p>
        </p:txBody>
      </p:sp>
    </p:spTree>
    <p:custDataLst>
      <p:tags r:id="rId1"/>
    </p:custDataLst>
    <p:extLst>
      <p:ext uri="{BB962C8B-B14F-4D97-AF65-F5344CB8AC3E}">
        <p14:creationId xmlns:p14="http://schemas.microsoft.com/office/powerpoint/2010/main" val="115845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ΕΝΔΕΧΟΜΕΝΑ ΚΑΙ </a:t>
            </a:r>
            <a:r>
              <a:rPr lang="el-GR" dirty="0" smtClean="0"/>
              <a:t>ΣΥΜΒΟΛΙΣΜΟΙ (2)</a:t>
            </a:r>
            <a:endParaRPr lang="el-GR" dirty="0"/>
          </a:p>
        </p:txBody>
      </p:sp>
      <p:pic>
        <p:nvPicPr>
          <p:cNvPr id="1030" name="Picture 6" descr="[DECORATIVE]"/>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900571" y="-4491880"/>
            <a:ext cx="11305257" cy="1420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11</a:t>
            </a:fld>
            <a:endParaRPr kumimoji="0" lang="en-US" dirty="0"/>
          </a:p>
        </p:txBody>
      </p:sp>
    </p:spTree>
    <p:custDataLst>
      <p:tags r:id="rId1"/>
    </p:custDataLst>
    <p:extLst>
      <p:ext uri="{BB962C8B-B14F-4D97-AF65-F5344CB8AC3E}">
        <p14:creationId xmlns:p14="http://schemas.microsoft.com/office/powerpoint/2010/main" val="3247532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ΕΝΔΕΧΟΜΕΝΑ ΚΑΙ ΣΥΜΒΟΛΙΣΜΟΙ (3)</a:t>
            </a:r>
            <a:endParaRPr lang="el-GR" dirty="0"/>
          </a:p>
        </p:txBody>
      </p:sp>
      <p:sp>
        <p:nvSpPr>
          <p:cNvPr id="3" name="2 - Θέση περιεχομένου"/>
          <p:cNvSpPr>
            <a:spLocks noGrp="1"/>
          </p:cNvSpPr>
          <p:nvPr>
            <p:ph sz="quarter" idx="1"/>
          </p:nvPr>
        </p:nvSpPr>
        <p:spPr/>
        <p:txBody>
          <a:bodyPr>
            <a:normAutofit/>
          </a:bodyPr>
          <a:lstStyle/>
          <a:p>
            <a:r>
              <a:rPr lang="el-GR" sz="3200" dirty="0" smtClean="0"/>
              <a:t> </a:t>
            </a:r>
            <a:r>
              <a:rPr lang="el-GR" sz="3200" dirty="0" smtClean="0">
                <a:solidFill>
                  <a:srgbClr val="FF3300"/>
                </a:solidFill>
              </a:rPr>
              <a:t>Παράδειγμα:</a:t>
            </a:r>
            <a:r>
              <a:rPr lang="el-GR" sz="3200" b="1" dirty="0" smtClean="0"/>
              <a:t> </a:t>
            </a:r>
            <a:r>
              <a:rPr lang="el-GR" sz="3200" dirty="0"/>
              <a:t>Στο παράδειγμα του περιπτέρου με τις εφημερίδες </a:t>
            </a:r>
            <a:r>
              <a:rPr lang="el-GR" sz="3200" dirty="0" smtClean="0"/>
              <a:t>εξετάζουμε </a:t>
            </a:r>
            <a:r>
              <a:rPr lang="el-GR" sz="3200" dirty="0"/>
              <a:t>για </a:t>
            </a:r>
            <a:r>
              <a:rPr lang="en-US" sz="3200" dirty="0"/>
              <a:t>j</a:t>
            </a:r>
            <a:r>
              <a:rPr lang="el-GR" sz="3200" dirty="0"/>
              <a:t> = 0,1,2,… τα </a:t>
            </a:r>
            <a:r>
              <a:rPr lang="el-GR" sz="3200" dirty="0" smtClean="0"/>
              <a:t>ενδεχόμενα</a:t>
            </a:r>
          </a:p>
          <a:p>
            <a:pPr marL="0" indent="0">
              <a:buNone/>
            </a:pPr>
            <a:endParaRPr lang="el-GR" sz="3200" dirty="0"/>
          </a:p>
          <a:p>
            <a:pPr marL="274320" lvl="1" indent="0">
              <a:buNone/>
            </a:pPr>
            <a:r>
              <a:rPr lang="el-GR" sz="3000" dirty="0"/>
              <a:t>Α</a:t>
            </a:r>
            <a:r>
              <a:rPr lang="en-US" sz="3000" dirty="0"/>
              <a:t>j</a:t>
            </a:r>
            <a:r>
              <a:rPr lang="el-GR" sz="3000" dirty="0"/>
              <a:t>: και από τις δύο εφημερίδες πωλήθηκαν συνολικά ακριβώς </a:t>
            </a:r>
            <a:r>
              <a:rPr lang="en-US" sz="3000" dirty="0"/>
              <a:t>j</a:t>
            </a:r>
            <a:r>
              <a:rPr lang="el-GR" sz="3000" dirty="0"/>
              <a:t> αντίτυπα</a:t>
            </a:r>
          </a:p>
          <a:p>
            <a:pPr marL="274320" lvl="1" indent="0">
              <a:buNone/>
            </a:pPr>
            <a:r>
              <a:rPr lang="el-GR" sz="3000" dirty="0"/>
              <a:t>Β</a:t>
            </a:r>
            <a:r>
              <a:rPr lang="en-US" sz="3000" dirty="0"/>
              <a:t>j</a:t>
            </a:r>
            <a:r>
              <a:rPr lang="el-GR" sz="3000" dirty="0"/>
              <a:t>: και από τις δύο εφημερίδες πωλήθηκαν συνολικά τουλάχιστον </a:t>
            </a:r>
            <a:r>
              <a:rPr lang="en-US" sz="3000" dirty="0"/>
              <a:t>j</a:t>
            </a:r>
            <a:r>
              <a:rPr lang="el-GR" sz="3000" dirty="0"/>
              <a:t> αντίτυπα.</a:t>
            </a:r>
          </a:p>
          <a:p>
            <a:endParaRPr lang="el-GR" sz="3200"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12</a:t>
            </a:fld>
            <a:endParaRPr kumimoji="0" lang="en-US" dirty="0"/>
          </a:p>
        </p:txBody>
      </p:sp>
    </p:spTree>
    <p:custDataLst>
      <p:tags r:id="rId1"/>
    </p:custDataLst>
    <p:extLst>
      <p:ext uri="{BB962C8B-B14F-4D97-AF65-F5344CB8AC3E}">
        <p14:creationId xmlns:p14="http://schemas.microsoft.com/office/powerpoint/2010/main" val="382265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ΕΝΔΕΧΟΜΕΝΑ ΚΑΙ ΣΥΜΒΟΛΙΣΜΟΙ (4)</a:t>
            </a:r>
            <a:endParaRPr lang="el-GR" dirty="0"/>
          </a:p>
        </p:txBody>
      </p:sp>
      <p:sp>
        <p:nvSpPr>
          <p:cNvPr id="3" name="2 - Θέση περιεχομένου"/>
          <p:cNvSpPr>
            <a:spLocks noGrp="1"/>
          </p:cNvSpPr>
          <p:nvPr>
            <p:ph sz="quarter" idx="1"/>
          </p:nvPr>
        </p:nvSpPr>
        <p:spPr/>
        <p:txBody>
          <a:bodyPr>
            <a:normAutofit fontScale="70000" lnSpcReduction="20000"/>
          </a:bodyPr>
          <a:lstStyle/>
          <a:p>
            <a:pPr marL="0" indent="0">
              <a:buNone/>
            </a:pPr>
            <a:r>
              <a:rPr lang="el-GR" sz="3200" dirty="0" smtClean="0">
                <a:solidFill>
                  <a:srgbClr val="FF3300"/>
                </a:solidFill>
              </a:rPr>
              <a:t>Παράδειγμα (συνέχεια)</a:t>
            </a:r>
            <a:r>
              <a:rPr lang="el-GR" sz="3200" dirty="0" smtClean="0"/>
              <a:t>: Τότε ισχύουν: </a:t>
            </a:r>
          </a:p>
          <a:p>
            <a:r>
              <a:rPr lang="el-GR" sz="3200" dirty="0" smtClean="0"/>
              <a:t>Β</a:t>
            </a:r>
            <a:r>
              <a:rPr lang="en-US" sz="3200" baseline="-25000" dirty="0" smtClean="0"/>
              <a:t>0</a:t>
            </a:r>
            <a:r>
              <a:rPr lang="el-GR" sz="3200" baseline="-25000" dirty="0" smtClean="0"/>
              <a:t> </a:t>
            </a:r>
            <a:r>
              <a:rPr lang="el-GR" sz="3200" dirty="0" smtClean="0"/>
              <a:t> είναι </a:t>
            </a:r>
            <a:r>
              <a:rPr lang="el-GR" sz="3200" dirty="0"/>
              <a:t>βέβαιο </a:t>
            </a:r>
            <a:r>
              <a:rPr lang="el-GR" sz="3200" dirty="0" smtClean="0"/>
              <a:t>ενδεχόμενο (Β</a:t>
            </a:r>
            <a:r>
              <a:rPr lang="el-GR" sz="3200" baseline="-25000" dirty="0" smtClean="0"/>
              <a:t>0</a:t>
            </a:r>
            <a:r>
              <a:rPr lang="el-GR" sz="3200" dirty="0" smtClean="0"/>
              <a:t> = </a:t>
            </a:r>
            <a:r>
              <a:rPr lang="el-GR" sz="3200" dirty="0"/>
              <a:t>Ω</a:t>
            </a:r>
            <a:r>
              <a:rPr lang="el-GR" sz="3200" dirty="0" smtClean="0"/>
              <a:t>).</a:t>
            </a:r>
            <a:endParaRPr lang="el-GR" sz="3200" dirty="0"/>
          </a:p>
          <a:p>
            <a:r>
              <a:rPr lang="el-GR" sz="3200" dirty="0" smtClean="0"/>
              <a:t>Α</a:t>
            </a:r>
            <a:r>
              <a:rPr lang="en-US" sz="3200" baseline="-25000" dirty="0" smtClean="0"/>
              <a:t>j</a:t>
            </a:r>
            <a:r>
              <a:rPr lang="el-GR" sz="3200" dirty="0" smtClean="0"/>
              <a:t>  είναι </a:t>
            </a:r>
            <a:r>
              <a:rPr lang="el-GR" sz="3200" dirty="0"/>
              <a:t>αδύνατο </a:t>
            </a:r>
            <a:r>
              <a:rPr lang="el-GR" sz="3200" dirty="0" smtClean="0"/>
              <a:t>ενδεχόμενο για </a:t>
            </a:r>
            <a:r>
              <a:rPr lang="en-US" sz="3200" dirty="0" smtClean="0"/>
              <a:t>j</a:t>
            </a:r>
            <a:r>
              <a:rPr lang="el-GR" sz="3200" dirty="0" smtClean="0"/>
              <a:t> </a:t>
            </a:r>
            <a:r>
              <a:rPr lang="en-US" sz="3200" dirty="0" smtClean="0"/>
              <a:t>≥ </a:t>
            </a:r>
            <a:r>
              <a:rPr lang="el-GR" sz="3200" dirty="0" smtClean="0"/>
              <a:t>401(Α</a:t>
            </a:r>
            <a:r>
              <a:rPr lang="el-GR" sz="3200" baseline="-25000" dirty="0" smtClean="0"/>
              <a:t>500</a:t>
            </a:r>
            <a:r>
              <a:rPr lang="el-GR" sz="3200" dirty="0" smtClean="0"/>
              <a:t> = ∅).</a:t>
            </a:r>
            <a:endParaRPr lang="el-GR" sz="3200" dirty="0"/>
          </a:p>
          <a:p>
            <a:r>
              <a:rPr lang="el-GR" sz="3200" dirty="0"/>
              <a:t>Α</a:t>
            </a:r>
            <a:r>
              <a:rPr lang="en-US" sz="3200" baseline="-25000" dirty="0"/>
              <a:t>j</a:t>
            </a:r>
            <a:r>
              <a:rPr lang="en-US" sz="3200" dirty="0"/>
              <a:t> </a:t>
            </a:r>
            <a:r>
              <a:rPr lang="el-GR" sz="3200" dirty="0" smtClean="0"/>
              <a:t>είναι </a:t>
            </a:r>
            <a:r>
              <a:rPr lang="el-GR" sz="3200" dirty="0"/>
              <a:t>μερικό ενδεχόμενο ή υποσύνολο του </a:t>
            </a:r>
            <a:r>
              <a:rPr lang="en-US" sz="3200" dirty="0" err="1" smtClean="0"/>
              <a:t>B</a:t>
            </a:r>
            <a:r>
              <a:rPr lang="en-US" sz="3200" baseline="-25000" dirty="0" err="1"/>
              <a:t>j</a:t>
            </a:r>
            <a:r>
              <a:rPr lang="el-GR" sz="3200" baseline="-25000" dirty="0"/>
              <a:t> </a:t>
            </a:r>
            <a:r>
              <a:rPr lang="el-GR" sz="3200" dirty="0" smtClean="0"/>
              <a:t>(Α</a:t>
            </a:r>
            <a:r>
              <a:rPr lang="en-US" sz="3200" baseline="-25000" dirty="0"/>
              <a:t>j</a:t>
            </a:r>
            <a:r>
              <a:rPr lang="el-GR" sz="3200" dirty="0" smtClean="0"/>
              <a:t> ⊂ </a:t>
            </a:r>
            <a:r>
              <a:rPr lang="en-US" sz="3200" dirty="0" err="1" smtClean="0"/>
              <a:t>B</a:t>
            </a:r>
            <a:r>
              <a:rPr lang="en-US" sz="3200" baseline="-25000" dirty="0" err="1"/>
              <a:t>j</a:t>
            </a:r>
            <a:r>
              <a:rPr lang="el-GR" sz="3200" dirty="0" smtClean="0"/>
              <a:t>).</a:t>
            </a:r>
            <a:endParaRPr lang="en-US" sz="3200" dirty="0" smtClean="0"/>
          </a:p>
          <a:p>
            <a:r>
              <a:rPr lang="en-US" sz="3200" dirty="0" smtClean="0"/>
              <a:t>A</a:t>
            </a:r>
            <a:r>
              <a:rPr lang="en-US" sz="3200" baseline="-25000" dirty="0" smtClean="0"/>
              <a:t>400</a:t>
            </a:r>
            <a:r>
              <a:rPr lang="el-GR" sz="3200" dirty="0" smtClean="0"/>
              <a:t> </a:t>
            </a:r>
            <a:r>
              <a:rPr lang="el-GR" sz="3200" dirty="0"/>
              <a:t>και </a:t>
            </a:r>
            <a:r>
              <a:rPr lang="el-GR" sz="3200" dirty="0" smtClean="0"/>
              <a:t>Β</a:t>
            </a:r>
            <a:r>
              <a:rPr lang="en-US" sz="3200" baseline="-25000" dirty="0" smtClean="0"/>
              <a:t>400</a:t>
            </a:r>
            <a:r>
              <a:rPr lang="el-GR" sz="3200" dirty="0" smtClean="0"/>
              <a:t> </a:t>
            </a:r>
            <a:r>
              <a:rPr lang="el-GR" sz="3200" dirty="0"/>
              <a:t>είναι </a:t>
            </a:r>
            <a:r>
              <a:rPr lang="el-GR" sz="3200" dirty="0" smtClean="0"/>
              <a:t>ισοδύναμα ενδεχόμενα (</a:t>
            </a:r>
            <a:r>
              <a:rPr lang="en-US" sz="3200" dirty="0"/>
              <a:t>A</a:t>
            </a:r>
            <a:r>
              <a:rPr lang="en-US" sz="3200" baseline="-25000" dirty="0"/>
              <a:t>400</a:t>
            </a:r>
            <a:r>
              <a:rPr lang="el-GR" sz="3200" dirty="0"/>
              <a:t> =</a:t>
            </a:r>
            <a:r>
              <a:rPr lang="el-GR" sz="3200" dirty="0" smtClean="0"/>
              <a:t> </a:t>
            </a:r>
            <a:r>
              <a:rPr lang="el-GR" sz="3200" dirty="0"/>
              <a:t>Β</a:t>
            </a:r>
            <a:r>
              <a:rPr lang="en-US" sz="3200" baseline="-25000" dirty="0"/>
              <a:t>400</a:t>
            </a:r>
            <a:r>
              <a:rPr lang="el-GR" sz="3200" dirty="0"/>
              <a:t> </a:t>
            </a:r>
            <a:r>
              <a:rPr lang="el-GR" sz="3200" dirty="0" smtClean="0"/>
              <a:t>) .</a:t>
            </a:r>
            <a:endParaRPr lang="el-GR" sz="3200" dirty="0"/>
          </a:p>
          <a:p>
            <a:r>
              <a:rPr lang="el-GR" sz="3200" dirty="0" smtClean="0"/>
              <a:t>Α</a:t>
            </a:r>
            <a:r>
              <a:rPr lang="en-US" sz="3200" baseline="-25000" dirty="0"/>
              <a:t>j</a:t>
            </a:r>
            <a:r>
              <a:rPr lang="en-US" sz="3200" dirty="0"/>
              <a:t> </a:t>
            </a:r>
            <a:r>
              <a:rPr lang="el-GR" sz="3200" dirty="0"/>
              <a:t>και </a:t>
            </a:r>
            <a:r>
              <a:rPr lang="en-US" sz="3200" dirty="0" err="1"/>
              <a:t>A</a:t>
            </a:r>
            <a:r>
              <a:rPr lang="en-US" sz="3200" baseline="-25000" dirty="0" err="1"/>
              <a:t>k</a:t>
            </a:r>
            <a:r>
              <a:rPr lang="en-US" sz="3200" dirty="0"/>
              <a:t> </a:t>
            </a:r>
            <a:r>
              <a:rPr lang="el-GR" sz="3200" dirty="0" smtClean="0"/>
              <a:t>είναι </a:t>
            </a:r>
            <a:r>
              <a:rPr lang="el-GR" sz="3200" dirty="0"/>
              <a:t>ξένα μεταξύ τους ενδεχόμενα για </a:t>
            </a:r>
            <a:r>
              <a:rPr lang="en-US" sz="3200" dirty="0" smtClean="0"/>
              <a:t>j</a:t>
            </a:r>
            <a:r>
              <a:rPr lang="el-GR" sz="3200" dirty="0"/>
              <a:t>≠</a:t>
            </a:r>
            <a:r>
              <a:rPr lang="en-US" sz="3200" dirty="0" smtClean="0"/>
              <a:t>k</a:t>
            </a:r>
            <a:r>
              <a:rPr lang="el-GR" sz="3200" dirty="0" smtClean="0"/>
              <a:t> (</a:t>
            </a:r>
            <a:r>
              <a:rPr lang="el-GR" sz="3200" dirty="0"/>
              <a:t>Α</a:t>
            </a:r>
            <a:r>
              <a:rPr lang="en-US" sz="3200" baseline="-25000" dirty="0"/>
              <a:t>j</a:t>
            </a:r>
            <a:r>
              <a:rPr lang="el-GR" sz="3200" dirty="0" smtClean="0"/>
              <a:t> ⋂</a:t>
            </a:r>
            <a:r>
              <a:rPr lang="en-US" sz="3200" dirty="0" smtClean="0"/>
              <a:t> </a:t>
            </a:r>
            <a:r>
              <a:rPr lang="en-US" sz="3200" dirty="0" err="1" smtClean="0"/>
              <a:t>A</a:t>
            </a:r>
            <a:r>
              <a:rPr lang="en-US" sz="3200" baseline="-25000" dirty="0" err="1"/>
              <a:t>k</a:t>
            </a:r>
            <a:r>
              <a:rPr lang="el-GR" sz="3200" dirty="0" smtClean="0"/>
              <a:t> = </a:t>
            </a:r>
            <a:r>
              <a:rPr lang="el-GR" sz="3200" dirty="0"/>
              <a:t>∅</a:t>
            </a:r>
            <a:r>
              <a:rPr lang="el-GR" sz="3200" dirty="0" smtClean="0"/>
              <a:t>).</a:t>
            </a:r>
            <a:endParaRPr lang="el-GR" sz="3200" dirty="0"/>
          </a:p>
          <a:p>
            <a:r>
              <a:rPr lang="en-US" sz="3200" dirty="0" smtClean="0"/>
              <a:t>A</a:t>
            </a:r>
            <a:r>
              <a:rPr lang="en-US" sz="3200" baseline="-25000" dirty="0"/>
              <a:t>0</a:t>
            </a:r>
            <a:r>
              <a:rPr lang="el-GR" sz="3200" dirty="0" smtClean="0"/>
              <a:t> </a:t>
            </a:r>
            <a:r>
              <a:rPr lang="el-GR" sz="3200" dirty="0"/>
              <a:t>και </a:t>
            </a:r>
            <a:r>
              <a:rPr lang="el-GR" sz="3200" dirty="0" smtClean="0"/>
              <a:t>Β</a:t>
            </a:r>
            <a:r>
              <a:rPr lang="en-US" sz="3200" baseline="-25000" dirty="0"/>
              <a:t>1</a:t>
            </a:r>
            <a:r>
              <a:rPr lang="el-GR" sz="3200" dirty="0" smtClean="0"/>
              <a:t> είναι </a:t>
            </a:r>
            <a:r>
              <a:rPr lang="el-GR" sz="3200" dirty="0"/>
              <a:t>συμπληρωματικά </a:t>
            </a:r>
            <a:r>
              <a:rPr lang="el-GR" sz="3200" dirty="0" smtClean="0"/>
              <a:t>ενδεχόμενα .</a:t>
            </a:r>
            <a:endParaRPr lang="el-GR" sz="3200" dirty="0"/>
          </a:p>
          <a:p>
            <a:r>
              <a:rPr lang="en-US" sz="3200" dirty="0" err="1"/>
              <a:t>B</a:t>
            </a:r>
            <a:r>
              <a:rPr lang="en-US" sz="3200" baseline="-25000" dirty="0" err="1"/>
              <a:t>j</a:t>
            </a:r>
            <a:r>
              <a:rPr lang="en-US" sz="3200" baseline="-25000" dirty="0"/>
              <a:t> </a:t>
            </a:r>
            <a:r>
              <a:rPr lang="el-GR" sz="3200" dirty="0" smtClean="0"/>
              <a:t>είναι </a:t>
            </a:r>
            <a:r>
              <a:rPr lang="el-GR" sz="3200" dirty="0"/>
              <a:t>η </a:t>
            </a:r>
            <a:r>
              <a:rPr lang="el-GR" sz="3200" dirty="0" smtClean="0"/>
              <a:t>ένωση των </a:t>
            </a:r>
            <a:r>
              <a:rPr lang="el-GR" sz="3200" dirty="0"/>
              <a:t>ενδεχομένων </a:t>
            </a:r>
            <a:r>
              <a:rPr lang="en-US" sz="3200" dirty="0"/>
              <a:t>B</a:t>
            </a:r>
            <a:r>
              <a:rPr lang="en-US" sz="3200" baseline="-25000" dirty="0"/>
              <a:t>k</a:t>
            </a:r>
            <a:r>
              <a:rPr lang="el-GR" sz="3200" dirty="0"/>
              <a:t>, για </a:t>
            </a:r>
            <a:r>
              <a:rPr lang="en-US" sz="3200" dirty="0"/>
              <a:t>k ≥ </a:t>
            </a:r>
            <a:r>
              <a:rPr lang="en-US" sz="3200" dirty="0" smtClean="0"/>
              <a:t>j</a:t>
            </a:r>
            <a:r>
              <a:rPr lang="el-GR" sz="3200" dirty="0"/>
              <a:t> (</a:t>
            </a:r>
            <a:r>
              <a:rPr lang="en-US" sz="3200" dirty="0" err="1"/>
              <a:t>B</a:t>
            </a:r>
            <a:r>
              <a:rPr lang="en-US" sz="3200" baseline="-25000" dirty="0" err="1"/>
              <a:t>j</a:t>
            </a:r>
            <a:r>
              <a:rPr lang="el-GR" sz="3200" dirty="0"/>
              <a:t> = </a:t>
            </a:r>
            <a:r>
              <a:rPr lang="el-GR" sz="3200" dirty="0" smtClean="0"/>
              <a:t>Β</a:t>
            </a:r>
            <a:r>
              <a:rPr lang="en-US" sz="3200" baseline="-25000" dirty="0"/>
              <a:t>j</a:t>
            </a:r>
            <a:r>
              <a:rPr lang="el-GR" sz="3200" dirty="0" smtClean="0"/>
              <a:t> </a:t>
            </a:r>
            <a:r>
              <a:rPr lang="el-GR" sz="3200" dirty="0"/>
              <a:t>⋃ </a:t>
            </a:r>
            <a:r>
              <a:rPr lang="el-GR" sz="3200" dirty="0" smtClean="0"/>
              <a:t>Β</a:t>
            </a:r>
            <a:r>
              <a:rPr lang="en-US" sz="3200" baseline="-25000" dirty="0" smtClean="0"/>
              <a:t>j+1</a:t>
            </a:r>
            <a:r>
              <a:rPr lang="el-GR" sz="3200" dirty="0" smtClean="0"/>
              <a:t> </a:t>
            </a:r>
            <a:r>
              <a:rPr lang="el-GR" sz="3200" dirty="0"/>
              <a:t>⋃ </a:t>
            </a:r>
            <a:r>
              <a:rPr lang="el-GR" sz="3200" dirty="0" smtClean="0"/>
              <a:t>Β</a:t>
            </a:r>
            <a:r>
              <a:rPr lang="en-US" sz="3200" baseline="-25000" dirty="0" smtClean="0"/>
              <a:t>j+2</a:t>
            </a:r>
            <a:r>
              <a:rPr lang="el-GR" sz="3200" baseline="-25000" dirty="0" smtClean="0"/>
              <a:t> </a:t>
            </a:r>
            <a:r>
              <a:rPr lang="el-GR" sz="3200" dirty="0"/>
              <a:t>⋃ … ⋃ </a:t>
            </a:r>
            <a:r>
              <a:rPr lang="el-GR" sz="3200" dirty="0" smtClean="0"/>
              <a:t>Β</a:t>
            </a:r>
            <a:r>
              <a:rPr lang="en-US" sz="3200" baseline="-25000" dirty="0" smtClean="0"/>
              <a:t>400</a:t>
            </a:r>
            <a:r>
              <a:rPr lang="el-GR" sz="3200" dirty="0" smtClean="0"/>
              <a:t>).</a:t>
            </a:r>
            <a:endParaRPr lang="el-GR" sz="3200" dirty="0"/>
          </a:p>
          <a:p>
            <a:r>
              <a:rPr lang="en-US" sz="3200" dirty="0" err="1"/>
              <a:t>B</a:t>
            </a:r>
            <a:r>
              <a:rPr lang="en-US" sz="3200" baseline="-25000" dirty="0" err="1"/>
              <a:t>j</a:t>
            </a:r>
            <a:r>
              <a:rPr lang="en-US" sz="3200" baseline="-25000" dirty="0"/>
              <a:t> </a:t>
            </a:r>
            <a:r>
              <a:rPr lang="el-GR" sz="3200" dirty="0" smtClean="0"/>
              <a:t>είναι </a:t>
            </a:r>
            <a:r>
              <a:rPr lang="el-GR" sz="3200" dirty="0"/>
              <a:t>η </a:t>
            </a:r>
            <a:r>
              <a:rPr lang="el-GR" sz="3200" dirty="0" smtClean="0"/>
              <a:t>τομή </a:t>
            </a:r>
            <a:r>
              <a:rPr lang="el-GR" sz="3200" dirty="0"/>
              <a:t>των ενδεχομένων </a:t>
            </a:r>
            <a:r>
              <a:rPr lang="en-US" sz="3200" dirty="0"/>
              <a:t>B</a:t>
            </a:r>
            <a:r>
              <a:rPr lang="en-US" sz="3200" baseline="-25000" dirty="0"/>
              <a:t>k</a:t>
            </a:r>
            <a:r>
              <a:rPr lang="el-GR" sz="3200" dirty="0" smtClean="0"/>
              <a:t>, για </a:t>
            </a:r>
            <a:r>
              <a:rPr lang="en-US" sz="3200" dirty="0" smtClean="0"/>
              <a:t>k </a:t>
            </a:r>
            <a:r>
              <a:rPr lang="en-US" sz="3200" dirty="0"/>
              <a:t>≤ j </a:t>
            </a:r>
            <a:r>
              <a:rPr lang="el-GR" sz="3200" dirty="0" smtClean="0"/>
              <a:t>(</a:t>
            </a:r>
            <a:r>
              <a:rPr lang="en-US" sz="3200" dirty="0" err="1"/>
              <a:t>B</a:t>
            </a:r>
            <a:r>
              <a:rPr lang="en-US" sz="3200" baseline="-25000" dirty="0" err="1"/>
              <a:t>j</a:t>
            </a:r>
            <a:r>
              <a:rPr lang="el-GR" sz="3200" dirty="0"/>
              <a:t> = Β</a:t>
            </a:r>
            <a:r>
              <a:rPr lang="en-US" sz="3200" baseline="-25000" dirty="0"/>
              <a:t>0</a:t>
            </a:r>
            <a:r>
              <a:rPr lang="el-GR" sz="3200" dirty="0"/>
              <a:t> ⋂ Β</a:t>
            </a:r>
            <a:r>
              <a:rPr lang="el-GR" sz="3200" baseline="-25000" dirty="0"/>
              <a:t>1</a:t>
            </a:r>
            <a:r>
              <a:rPr lang="el-GR" sz="3200" dirty="0"/>
              <a:t> ⋂ Β</a:t>
            </a:r>
            <a:r>
              <a:rPr lang="el-GR" sz="3200" baseline="-25000" dirty="0"/>
              <a:t>2</a:t>
            </a:r>
            <a:r>
              <a:rPr lang="el-GR" sz="3200" dirty="0"/>
              <a:t> ⋂ … ⋂ Β</a:t>
            </a:r>
            <a:r>
              <a:rPr lang="en-US" sz="3200" baseline="-25000" dirty="0"/>
              <a:t>j</a:t>
            </a:r>
            <a:r>
              <a:rPr lang="el-GR" sz="3200" dirty="0" smtClean="0"/>
              <a:t>).</a:t>
            </a:r>
            <a:endParaRPr lang="el-GR" sz="3200" dirty="0"/>
          </a:p>
          <a:p>
            <a:pPr marL="0" indent="0">
              <a:buNone/>
            </a:pPr>
            <a:endParaRPr lang="el-GR" sz="3200"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13</a:t>
            </a:fld>
            <a:endParaRPr kumimoji="0" lang="en-US" dirty="0"/>
          </a:p>
        </p:txBody>
      </p:sp>
    </p:spTree>
    <p:custDataLst>
      <p:tags r:id="rId1"/>
    </p:custDataLst>
    <p:extLst>
      <p:ext uri="{BB962C8B-B14F-4D97-AF65-F5344CB8AC3E}">
        <p14:creationId xmlns:p14="http://schemas.microsoft.com/office/powerpoint/2010/main" val="1538774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ΑΞΙΩΜΑΤΑ ΥΠΟΛΟΓΙΣΜΟΥ ΠΙΘΑΝΟΤΗΤΩΝ</a:t>
            </a:r>
            <a:endParaRPr lang="el-GR" dirty="0"/>
          </a:p>
        </p:txBody>
      </p:sp>
      <p:sp>
        <p:nvSpPr>
          <p:cNvPr id="3" name="2 - Θέση περιεχομένου"/>
          <p:cNvSpPr>
            <a:spLocks noGrp="1"/>
          </p:cNvSpPr>
          <p:nvPr>
            <p:ph sz="quarter" idx="1"/>
          </p:nvPr>
        </p:nvSpPr>
        <p:spPr/>
        <p:txBody>
          <a:bodyPr>
            <a:normAutofit fontScale="85000" lnSpcReduction="10000"/>
          </a:bodyPr>
          <a:lstStyle/>
          <a:p>
            <a:r>
              <a:rPr lang="el-GR" sz="3200" dirty="0" smtClean="0"/>
              <a:t> Κάθε συνάρτηση Ρ, η οποία ορίζεται στο σύστημα ενδεχομένων ενός τυχαίου πειράματος και η οποία αντιστοιχεί σε κάθε γεγονός Α έναν αριθμό Ρ(Α), έτσι ώστε να εκπληρώνονται τα παρακάτω </a:t>
            </a:r>
            <a:r>
              <a:rPr lang="el-GR" sz="3200" dirty="0" smtClean="0">
                <a:solidFill>
                  <a:srgbClr val="FF3300"/>
                </a:solidFill>
              </a:rPr>
              <a:t>τρία αξιώματα</a:t>
            </a:r>
            <a:r>
              <a:rPr lang="el-GR" sz="3200" dirty="0" smtClean="0"/>
              <a:t>, ονομάζεται </a:t>
            </a:r>
            <a:r>
              <a:rPr lang="el-GR" sz="3200" dirty="0" smtClean="0">
                <a:solidFill>
                  <a:srgbClr val="FF3300"/>
                </a:solidFill>
              </a:rPr>
              <a:t>συνάρτηση πιθανότητας</a:t>
            </a:r>
            <a:r>
              <a:rPr lang="el-GR" sz="3200" b="1" dirty="0" smtClean="0"/>
              <a:t>:</a:t>
            </a:r>
          </a:p>
          <a:p>
            <a:pPr marL="788670" lvl="1" indent="-514350">
              <a:buFont typeface="+mj-lt"/>
              <a:buAutoNum type="arabicPeriod"/>
            </a:pPr>
            <a:r>
              <a:rPr lang="el-GR" sz="3000" dirty="0" smtClean="0"/>
              <a:t>Ρ(Α) </a:t>
            </a:r>
            <a:r>
              <a:rPr lang="en-US" sz="2800" dirty="0" smtClean="0"/>
              <a:t>≥ </a:t>
            </a:r>
            <a:r>
              <a:rPr lang="el-GR" sz="3000" dirty="0" smtClean="0"/>
              <a:t>0 για κάθε ενδεχόμενο Α,</a:t>
            </a:r>
          </a:p>
          <a:p>
            <a:pPr marL="788670" lvl="1" indent="-514350">
              <a:buFont typeface="+mj-lt"/>
              <a:buAutoNum type="arabicPeriod"/>
            </a:pPr>
            <a:r>
              <a:rPr lang="el-GR" sz="3000" dirty="0" smtClean="0"/>
              <a:t>Ρ(Ω) = 1,</a:t>
            </a:r>
          </a:p>
          <a:p>
            <a:pPr marL="788670" lvl="1" indent="-514350">
              <a:buFont typeface="+mj-lt"/>
              <a:buAutoNum type="arabicPeriod"/>
            </a:pPr>
            <a:r>
              <a:rPr lang="el-GR" sz="3000" dirty="0" smtClean="0"/>
              <a:t>Ρ (Α</a:t>
            </a:r>
            <a:r>
              <a:rPr lang="el-GR" sz="3000" baseline="-25000" dirty="0" smtClean="0"/>
              <a:t>1</a:t>
            </a:r>
            <a:r>
              <a:rPr lang="el-GR" sz="3000" dirty="0" smtClean="0"/>
              <a:t> </a:t>
            </a:r>
            <a:r>
              <a:rPr lang="el-GR" sz="2800" dirty="0" smtClean="0"/>
              <a:t>⋃ </a:t>
            </a:r>
            <a:r>
              <a:rPr lang="el-GR" sz="3000" dirty="0" smtClean="0"/>
              <a:t>Α</a:t>
            </a:r>
            <a:r>
              <a:rPr lang="el-GR" sz="3100" baseline="-25000" dirty="0" smtClean="0"/>
              <a:t>2</a:t>
            </a:r>
            <a:r>
              <a:rPr lang="el-GR" sz="3000" dirty="0" smtClean="0"/>
              <a:t> </a:t>
            </a:r>
            <a:r>
              <a:rPr lang="el-GR" sz="2800" dirty="0" smtClean="0"/>
              <a:t>⋃ </a:t>
            </a:r>
            <a:r>
              <a:rPr lang="el-GR" sz="3000" dirty="0" smtClean="0"/>
              <a:t>Α</a:t>
            </a:r>
            <a:r>
              <a:rPr lang="el-GR" sz="3100" baseline="-25000" dirty="0" smtClean="0"/>
              <a:t>3</a:t>
            </a:r>
            <a:r>
              <a:rPr lang="el-GR" sz="2800" dirty="0" smtClean="0"/>
              <a:t> ⋃… </a:t>
            </a:r>
            <a:r>
              <a:rPr lang="el-GR" sz="3000" dirty="0" smtClean="0"/>
              <a:t>)	= Ρ(Α</a:t>
            </a:r>
            <a:r>
              <a:rPr lang="el-GR" sz="3100" baseline="-25000" dirty="0" smtClean="0"/>
              <a:t>1</a:t>
            </a:r>
            <a:r>
              <a:rPr lang="el-GR" sz="3000" dirty="0" smtClean="0"/>
              <a:t>) + Ρ(Α</a:t>
            </a:r>
            <a:r>
              <a:rPr lang="el-GR" sz="3100" baseline="-25000" dirty="0" smtClean="0"/>
              <a:t>2</a:t>
            </a:r>
            <a:r>
              <a:rPr lang="el-GR" sz="3000" dirty="0" smtClean="0"/>
              <a:t>) + Ρ(Α</a:t>
            </a:r>
            <a:r>
              <a:rPr lang="el-GR" sz="3100" baseline="-25000" dirty="0" smtClean="0"/>
              <a:t>3</a:t>
            </a:r>
            <a:r>
              <a:rPr lang="el-GR" sz="3000" dirty="0" smtClean="0"/>
              <a:t>) + … για αριθμήσιμα ζεύγη διαζευκτικών ενδεχομένων, δηλαδή ενδεχόμενα με </a:t>
            </a:r>
            <a:r>
              <a:rPr lang="el-GR" sz="2800" dirty="0" smtClean="0"/>
              <a:t>Α</a:t>
            </a:r>
            <a:r>
              <a:rPr lang="en-US" sz="2800" baseline="-25000" dirty="0" err="1" smtClean="0"/>
              <a:t>i</a:t>
            </a:r>
            <a:r>
              <a:rPr lang="el-GR" sz="2800" dirty="0" smtClean="0"/>
              <a:t> ⋂</a:t>
            </a:r>
            <a:r>
              <a:rPr lang="en-US" sz="2800" dirty="0" smtClean="0"/>
              <a:t> </a:t>
            </a:r>
            <a:r>
              <a:rPr lang="en-US" sz="2800" dirty="0" err="1" smtClean="0"/>
              <a:t>A</a:t>
            </a:r>
            <a:r>
              <a:rPr lang="en-US" sz="2800" baseline="-25000" dirty="0" err="1" smtClean="0"/>
              <a:t>j</a:t>
            </a:r>
            <a:r>
              <a:rPr lang="el-GR" sz="2800" dirty="0" smtClean="0"/>
              <a:t> = ∅ </a:t>
            </a:r>
            <a:r>
              <a:rPr lang="el-GR" sz="3000" dirty="0" smtClean="0"/>
              <a:t>για όλα τα  </a:t>
            </a:r>
            <a:r>
              <a:rPr lang="en-US" sz="3000" dirty="0" err="1" smtClean="0"/>
              <a:t>i</a:t>
            </a:r>
            <a:r>
              <a:rPr lang="el-GR" sz="2800" dirty="0" smtClean="0"/>
              <a:t> ≠ </a:t>
            </a:r>
            <a:r>
              <a:rPr lang="en-US" sz="3000" dirty="0" smtClean="0"/>
              <a:t>j</a:t>
            </a:r>
            <a:r>
              <a:rPr lang="el-GR" sz="3000" dirty="0" smtClean="0"/>
              <a:t>.</a:t>
            </a:r>
          </a:p>
          <a:p>
            <a:endParaRPr lang="el-GR" sz="3200"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14</a:t>
            </a:fld>
            <a:endParaRPr kumimoji="0" lang="en-US" dirty="0"/>
          </a:p>
        </p:txBody>
      </p:sp>
    </p:spTree>
    <p:custDataLst>
      <p:tags r:id="rId1"/>
    </p:custDataLst>
    <p:extLst>
      <p:ext uri="{BB962C8B-B14F-4D97-AF65-F5344CB8AC3E}">
        <p14:creationId xmlns:p14="http://schemas.microsoft.com/office/powerpoint/2010/main" val="1441626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ΚΛΑΣΣΙΚΗ ΕΝΝΟΙΑ ΤΗΣ ΠΙΘΑΝΟΤΗΤΑΣ (1)</a:t>
            </a:r>
            <a:endParaRPr lang="el-GR" dirty="0"/>
          </a:p>
        </p:txBody>
      </p:sp>
      <p:sp>
        <p:nvSpPr>
          <p:cNvPr id="3" name="2 - Θέση περιεχομένου"/>
          <p:cNvSpPr>
            <a:spLocks noGrp="1"/>
          </p:cNvSpPr>
          <p:nvPr>
            <p:ph sz="quarter" idx="1"/>
          </p:nvPr>
        </p:nvSpPr>
        <p:spPr/>
        <p:txBody>
          <a:bodyPr>
            <a:normAutofit/>
          </a:bodyPr>
          <a:lstStyle/>
          <a:p>
            <a:r>
              <a:rPr lang="el-GR" sz="2400" dirty="0" smtClean="0"/>
              <a:t>Υπάρχουν τυχαία πειράματα με</a:t>
            </a:r>
            <a:r>
              <a:rPr lang="en-US" sz="2400" dirty="0" smtClean="0"/>
              <a:t> </a:t>
            </a:r>
            <a:r>
              <a:rPr lang="el-GR" sz="2400" dirty="0" smtClean="0"/>
              <a:t>πεπερασμένα στοιχειώδη ενδεχόμενα, όπως π.χ. η κλήρωση των αριθμών του Λόττο, στα οποία μπορεί να θεωρηθεί ως βέβαιο ότι τα μεμονωμένα στοιχειώδη ενδεχόμενα κατέχουν την </a:t>
            </a:r>
            <a:r>
              <a:rPr lang="el-GR" sz="2400" dirty="0" smtClean="0">
                <a:solidFill>
                  <a:srgbClr val="FF3300"/>
                </a:solidFill>
              </a:rPr>
              <a:t>ίδια πιθανότητα εμφάνισης</a:t>
            </a:r>
            <a:r>
              <a:rPr lang="el-GR" sz="2400" dirty="0" smtClean="0"/>
              <a:t>, επομένως έχουν ίσες </a:t>
            </a:r>
            <a:r>
              <a:rPr lang="el-GR" sz="2400" dirty="0" smtClean="0">
                <a:solidFill>
                  <a:srgbClr val="FF3300"/>
                </a:solidFill>
              </a:rPr>
              <a:t>πιθανότητες</a:t>
            </a:r>
            <a:r>
              <a:rPr lang="el-GR" sz="2400" dirty="0" smtClean="0"/>
              <a:t>. Σε τέτοιες περιπτώσεις πρέπει η αντίστοιχη συνάρτηση πιθανότητας να εκπληρώνει για κάθε γεγονός Α ⊂ Ω τη σχέση</a:t>
            </a:r>
            <a:r>
              <a:rPr lang="en-US" sz="2400" dirty="0" smtClean="0"/>
              <a:t>:</a:t>
            </a:r>
          </a:p>
          <a:p>
            <a:endParaRPr lang="el-GR" sz="3200" dirty="0"/>
          </a:p>
        </p:txBody>
      </p:sp>
      <p:pic>
        <p:nvPicPr>
          <p:cNvPr id="12289" name="Picture 1" descr="[DECORATIV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9632" y="4653136"/>
            <a:ext cx="6930770" cy="720080"/>
          </a:xfrm>
          <a:prstGeom prst="rect">
            <a:avLst/>
          </a:prstGeom>
          <a:noFill/>
        </p:spPr>
      </p:pic>
      <p:sp>
        <p:nvSpPr>
          <p:cNvPr id="7"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15</a:t>
            </a:fld>
            <a:endParaRPr kumimoji="0" lang="en-US" dirty="0"/>
          </a:p>
        </p:txBody>
      </p:sp>
    </p:spTree>
    <p:custDataLst>
      <p:tags r:id="rId1"/>
    </p:custDataLst>
    <p:extLst>
      <p:ext uri="{BB962C8B-B14F-4D97-AF65-F5344CB8AC3E}">
        <p14:creationId xmlns:p14="http://schemas.microsoft.com/office/powerpoint/2010/main" val="2387804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ΚΛΑΣΣΙΚΗ ΕΝΝΟΙΑ ΤΗΣ ΠΙΘΑΝΟΤΗΤΑΣ (2)</a:t>
            </a:r>
            <a:endParaRPr lang="el-GR" dirty="0"/>
          </a:p>
        </p:txBody>
      </p:sp>
      <p:sp>
        <p:nvSpPr>
          <p:cNvPr id="3" name="2 - Θέση περιεχομένου"/>
          <p:cNvSpPr>
            <a:spLocks noGrp="1"/>
          </p:cNvSpPr>
          <p:nvPr>
            <p:ph sz="quarter" idx="1"/>
          </p:nvPr>
        </p:nvSpPr>
        <p:spPr/>
        <p:txBody>
          <a:bodyPr>
            <a:normAutofit fontScale="77500" lnSpcReduction="20000"/>
          </a:bodyPr>
          <a:lstStyle/>
          <a:p>
            <a:r>
              <a:rPr lang="el-GR" sz="3200" dirty="0" smtClean="0">
                <a:solidFill>
                  <a:srgbClr val="FF3300"/>
                </a:solidFill>
              </a:rPr>
              <a:t>Παράδειγμα: </a:t>
            </a:r>
            <a:r>
              <a:rPr lang="el-GR" sz="3200" dirty="0" smtClean="0"/>
              <a:t>Ο προσδιορισμός κάθε μεμονωμένου νικητήριου αριθμού στη ρουλέτα αποτελεί ένα τυχαίο πείραμα με τα 37 δυνατά και με ίδιες πιθανότητες στοιχειώδη ενδεχόμενα 0, 1, 2, …, 36. Οι αριθμοί που διαφέρουν από το 0 ταξινομούνται κατά το ήμισυ σε κόκκινα ή μαύρα πεδία. Ο παίκτης Α έπαιξε το «μαύρο», ο παίκτης Β σε «ζυγό αριθμό» (χωρίς το 0) καθώς και το «17» και ο παίκτης Γ σε «1, 2, …, 18», «μονό αριθμό» και στην</a:t>
            </a:r>
            <a:r>
              <a:rPr lang="en-US" sz="3200" dirty="0" smtClean="0"/>
              <a:t> </a:t>
            </a:r>
            <a:r>
              <a:rPr lang="el-GR" sz="3200" dirty="0" smtClean="0"/>
              <a:t>«πλάγια σειρά 34, 35, 36». </a:t>
            </a:r>
            <a:endParaRPr lang="en-US" sz="3200" dirty="0" smtClean="0"/>
          </a:p>
          <a:p>
            <a:pPr>
              <a:buNone/>
            </a:pPr>
            <a:r>
              <a:rPr lang="en-US" sz="3200" dirty="0" smtClean="0"/>
              <a:t>	</a:t>
            </a:r>
          </a:p>
          <a:p>
            <a:pPr>
              <a:buNone/>
            </a:pPr>
            <a:r>
              <a:rPr lang="en-US" sz="3200" dirty="0" smtClean="0"/>
              <a:t>	</a:t>
            </a:r>
            <a:r>
              <a:rPr lang="el-GR" sz="3200" dirty="0" smtClean="0"/>
              <a:t>Τότε η πιθανότητα να κερδίσει ο παίκτης Α κερδίζει είναι </a:t>
            </a:r>
            <a:r>
              <a:rPr lang="en-US" sz="3200" dirty="0" smtClean="0"/>
              <a:t>18/37 </a:t>
            </a:r>
            <a:r>
              <a:rPr lang="el-GR" sz="3200" dirty="0" smtClean="0"/>
              <a:t>, ο Β  </a:t>
            </a:r>
            <a:r>
              <a:rPr lang="en-US" sz="3200" dirty="0" smtClean="0"/>
              <a:t>19/37 </a:t>
            </a:r>
            <a:r>
              <a:rPr lang="el-GR" sz="3200" dirty="0" smtClean="0"/>
              <a:t>και ο Γ</a:t>
            </a:r>
            <a:r>
              <a:rPr lang="en-US" sz="3200" dirty="0" smtClean="0"/>
              <a:t> 29/37 </a:t>
            </a:r>
            <a:r>
              <a:rPr lang="el-GR" sz="3200" dirty="0" smtClean="0"/>
              <a:t>(συγκεκριμένα με τους αριθμούς 1, 2, …, 18, 19, 21, …, 33, 34, 35, 36).</a:t>
            </a:r>
          </a:p>
          <a:p>
            <a:endParaRPr lang="el-GR" sz="3200"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16</a:t>
            </a:fld>
            <a:endParaRPr kumimoji="0" lang="en-US" dirty="0"/>
          </a:p>
        </p:txBody>
      </p:sp>
    </p:spTree>
    <p:custDataLst>
      <p:tags r:id="rId1"/>
    </p:custDataLst>
    <p:extLst>
      <p:ext uri="{BB962C8B-B14F-4D97-AF65-F5344CB8AC3E}">
        <p14:creationId xmlns:p14="http://schemas.microsoft.com/office/powerpoint/2010/main" val="1960730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ΚΛΑΣΣΙΚΗ ΕΝΝΟΙΑ ΤΗΣ ΠΙΘΑΝΟΤΗΤΑΣ (3)</a:t>
            </a:r>
            <a:endParaRPr lang="el-GR" dirty="0"/>
          </a:p>
        </p:txBody>
      </p:sp>
      <p:sp>
        <p:nvSpPr>
          <p:cNvPr id="4" name="3 - Θέση περιεχομένου"/>
          <p:cNvSpPr>
            <a:spLocks noGrp="1"/>
          </p:cNvSpPr>
          <p:nvPr>
            <p:ph sz="quarter" idx="1"/>
          </p:nvPr>
        </p:nvSpPr>
        <p:spPr/>
        <p:txBody>
          <a:bodyPr>
            <a:normAutofit/>
          </a:bodyPr>
          <a:lstStyle/>
          <a:p>
            <a:r>
              <a:rPr lang="el-GR" sz="2000" dirty="0" smtClean="0"/>
              <a:t>Κατά την </a:t>
            </a:r>
            <a:r>
              <a:rPr lang="el-GR" sz="2000" dirty="0" smtClean="0">
                <a:solidFill>
                  <a:srgbClr val="FF3300"/>
                </a:solidFill>
              </a:rPr>
              <a:t>τυχαία επιλογή </a:t>
            </a:r>
            <a:r>
              <a:rPr lang="el-GR" sz="2000" dirty="0" smtClean="0"/>
              <a:t>από ένα πεπερασμένο σύνολο Ν αντικειμένων, διαχωρίζουμε τις περιπτώσεις της δειγματοληψίας με </a:t>
            </a:r>
            <a:r>
              <a:rPr lang="el-GR" sz="2000" dirty="0" err="1" smtClean="0"/>
              <a:t>επανάθεση</a:t>
            </a:r>
            <a:r>
              <a:rPr lang="el-GR" sz="2000" dirty="0" smtClean="0"/>
              <a:t> και της δειγματοληψίας χωρίς </a:t>
            </a:r>
            <a:r>
              <a:rPr lang="el-GR" sz="2000" dirty="0" err="1" smtClean="0"/>
              <a:t>επανάθεση</a:t>
            </a:r>
            <a:r>
              <a:rPr lang="el-GR" sz="2000" dirty="0" smtClean="0"/>
              <a:t>. Και στις δύο περιπτώσεις παίρνουμε από το ο σύνολο το ένα μετά το άλλο </a:t>
            </a:r>
            <a:r>
              <a:rPr lang="en-US" sz="2000" dirty="0" smtClean="0"/>
              <a:t>n </a:t>
            </a:r>
            <a:r>
              <a:rPr lang="el-GR" sz="2000" dirty="0" smtClean="0"/>
              <a:t>αντικείμενα «τυχαία», όπου το «τυχαία» σημαίνει ότι με κάθε μεμονωμένη λήψη κάθε διαθέσιμο αντικείμενο έχει την ίδια πιθανότητα να επιλεγεί. Στη </a:t>
            </a:r>
            <a:r>
              <a:rPr lang="el-GR" sz="2000" dirty="0" smtClean="0">
                <a:solidFill>
                  <a:srgbClr val="FF3300"/>
                </a:solidFill>
              </a:rPr>
              <a:t>δειγματοληψία με </a:t>
            </a:r>
            <a:r>
              <a:rPr lang="el-GR" sz="2000" dirty="0" err="1" smtClean="0">
                <a:solidFill>
                  <a:srgbClr val="FF3300"/>
                </a:solidFill>
              </a:rPr>
              <a:t>επανάθεση</a:t>
            </a:r>
            <a:r>
              <a:rPr lang="el-GR" sz="2000" dirty="0" smtClean="0">
                <a:solidFill>
                  <a:srgbClr val="FF3300"/>
                </a:solidFill>
              </a:rPr>
              <a:t> </a:t>
            </a:r>
            <a:r>
              <a:rPr lang="el-GR" sz="2000" dirty="0" smtClean="0"/>
              <a:t>το ληφθέν αντικείμενο προστίθεται πάλι στα υπόλοιπα αντικείμενα πριν από την επόμενη επιλογή, ενώ αντίθετα στη </a:t>
            </a:r>
            <a:r>
              <a:rPr lang="el-GR" sz="2000" dirty="0" smtClean="0">
                <a:solidFill>
                  <a:srgbClr val="FF3300"/>
                </a:solidFill>
              </a:rPr>
              <a:t>δειγματοληψία χωρίς επαναφορά </a:t>
            </a:r>
            <a:r>
              <a:rPr lang="el-GR" sz="2000" dirty="0" smtClean="0"/>
              <a:t>αυτό δεν συμβαίνει. Ο </a:t>
            </a:r>
            <a:r>
              <a:rPr lang="el-GR" sz="2000" dirty="0" smtClean="0">
                <a:solidFill>
                  <a:srgbClr val="FF3300"/>
                </a:solidFill>
              </a:rPr>
              <a:t>αριθμός των δυνατοτήτων</a:t>
            </a:r>
            <a:r>
              <a:rPr lang="el-GR" sz="2000" b="1" dirty="0" smtClean="0"/>
              <a:t> </a:t>
            </a:r>
            <a:r>
              <a:rPr lang="el-GR" sz="2000" dirty="0" smtClean="0"/>
              <a:t>να βγάλει κανείς </a:t>
            </a:r>
            <a:r>
              <a:rPr lang="en-US" sz="2000" dirty="0" smtClean="0"/>
              <a:t>n </a:t>
            </a:r>
            <a:r>
              <a:rPr lang="el-GR" sz="2000" dirty="0" smtClean="0"/>
              <a:t>από Ν αντικείμενα, ανέρχεται σε:</a:t>
            </a:r>
            <a:endParaRPr lang="el-GR" sz="2000" dirty="0"/>
          </a:p>
        </p:txBody>
      </p:sp>
      <p:graphicFrame>
        <p:nvGraphicFramePr>
          <p:cNvPr id="10241" name="Object 1"/>
          <p:cNvGraphicFramePr>
            <a:graphicFrameLocks noChangeAspect="1"/>
          </p:cNvGraphicFramePr>
          <p:nvPr>
            <p:extLst>
              <p:ext uri="{D42A27DB-BD31-4B8C-83A1-F6EECF244321}">
                <p14:modId xmlns:p14="http://schemas.microsoft.com/office/powerpoint/2010/main" val="1099763533"/>
              </p:ext>
            </p:extLst>
          </p:nvPr>
        </p:nvGraphicFramePr>
        <p:xfrm>
          <a:off x="-685800" y="4864100"/>
          <a:ext cx="10642600" cy="1282700"/>
        </p:xfrm>
        <a:graphic>
          <a:graphicData uri="http://schemas.openxmlformats.org/presentationml/2006/ole">
            <mc:AlternateContent xmlns:mc="http://schemas.openxmlformats.org/markup-compatibility/2006">
              <mc:Choice xmlns:v="urn:schemas-microsoft-com:vml" Requires="v">
                <p:oleObj spid="_x0000_s1038" name="Έγγραφο" r:id="rId7" imgW="6650059" imgH="808193" progId="Word.Document.12">
                  <p:embed/>
                </p:oleObj>
              </mc:Choice>
              <mc:Fallback>
                <p:oleObj name="Έγγραφο" r:id="rId7" imgW="6650059" imgH="808193" progId="Word.Document.12">
                  <p:embed/>
                  <p:pic>
                    <p:nvPicPr>
                      <p:cNvPr id="0" name=""/>
                      <p:cNvPicPr>
                        <a:picLocks noChangeAspect="1" noChangeArrowheads="1"/>
                      </p:cNvPicPr>
                      <p:nvPr/>
                    </p:nvPicPr>
                    <p:blipFill>
                      <a:blip r:embed="rId8"/>
                      <a:srcRect/>
                      <a:stretch>
                        <a:fillRect/>
                      </a:stretch>
                    </p:blipFill>
                    <p:spPr bwMode="auto">
                      <a:xfrm>
                        <a:off x="-685800" y="4864100"/>
                        <a:ext cx="106426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Θέση υποσέλιδου 3" descr="."/>
          <p:cNvSpPr txBox="1">
            <a:spLocks/>
          </p:cNvSpPr>
          <p:nvPr>
            <p:custDataLst>
              <p:tags r:id="rId3"/>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4"/>
            </p:custDataLst>
          </p:nvPr>
        </p:nvSpPr>
        <p:spPr/>
        <p:txBody>
          <a:bodyPr/>
          <a:lstStyle/>
          <a:p>
            <a:fld id="{6F42FDE4-A7DD-41A7-A0A6-9B649FB43336}" type="slidenum">
              <a:rPr kumimoji="0" lang="en-US" smtClean="0"/>
              <a:pPr/>
              <a:t>17</a:t>
            </a:fld>
            <a:endParaRPr kumimoji="0" lang="en-US" dirty="0"/>
          </a:p>
        </p:txBody>
      </p:sp>
    </p:spTree>
    <p:custDataLst>
      <p:tags r:id="rId2"/>
    </p:custDataLst>
    <p:extLst>
      <p:ext uri="{BB962C8B-B14F-4D97-AF65-F5344CB8AC3E}">
        <p14:creationId xmlns:p14="http://schemas.microsoft.com/office/powerpoint/2010/main" val="1599862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ΚΛΑΣΣΙΚΗ ΕΝΝΟΙΑ ΤΗΣ ΠΙΘΑΝΟΤΗΤΑΣ (4)</a:t>
            </a:r>
            <a:endParaRPr lang="el-GR" dirty="0"/>
          </a:p>
        </p:txBody>
      </p:sp>
      <p:sp>
        <p:nvSpPr>
          <p:cNvPr id="4" name="3 - Θέση περιεχομένου"/>
          <p:cNvSpPr>
            <a:spLocks noGrp="1"/>
          </p:cNvSpPr>
          <p:nvPr>
            <p:ph sz="quarter" idx="1"/>
          </p:nvPr>
        </p:nvSpPr>
        <p:spPr/>
        <p:txBody>
          <a:bodyPr/>
          <a:lstStyle/>
          <a:p>
            <a:r>
              <a:rPr lang="el-GR" sz="3200" dirty="0" smtClean="0">
                <a:solidFill>
                  <a:srgbClr val="FF3300"/>
                </a:solidFill>
              </a:rPr>
              <a:t>Παράδειγμα:</a:t>
            </a:r>
            <a:r>
              <a:rPr lang="el-GR" sz="3200" b="1" dirty="0" smtClean="0"/>
              <a:t> </a:t>
            </a:r>
            <a:r>
              <a:rPr lang="el-GR" sz="3200" dirty="0" smtClean="0"/>
              <a:t>Υπάρχουν 3 · 2 = 6 δυνατότητες να πάρει κανείς από το σύνολο {</a:t>
            </a:r>
            <a:r>
              <a:rPr lang="en-US" sz="3200" dirty="0" smtClean="0"/>
              <a:t>a</a:t>
            </a:r>
            <a:r>
              <a:rPr lang="el-GR" sz="3200" dirty="0" smtClean="0"/>
              <a:t>, </a:t>
            </a:r>
            <a:r>
              <a:rPr lang="en-US" sz="3200" dirty="0" smtClean="0"/>
              <a:t>b</a:t>
            </a:r>
            <a:r>
              <a:rPr lang="el-GR" sz="3200" dirty="0" smtClean="0"/>
              <a:t>, </a:t>
            </a:r>
            <a:r>
              <a:rPr lang="en-US" sz="3200" dirty="0" smtClean="0"/>
              <a:t>c</a:t>
            </a:r>
            <a:r>
              <a:rPr lang="el-GR" sz="3200" dirty="0" smtClean="0"/>
              <a:t>} δύο στοιχεία χωρίς να τα επαναφέρει, και συγκεκριμένα τα ζεύγη (</a:t>
            </a:r>
            <a:r>
              <a:rPr lang="en-US" sz="3200" dirty="0" smtClean="0"/>
              <a:t>a</a:t>
            </a:r>
            <a:r>
              <a:rPr lang="el-GR" sz="3200" dirty="0" smtClean="0"/>
              <a:t>, </a:t>
            </a:r>
            <a:r>
              <a:rPr lang="en-US" sz="3200" dirty="0" smtClean="0"/>
              <a:t>b</a:t>
            </a:r>
            <a:r>
              <a:rPr lang="el-GR" sz="3200" dirty="0" smtClean="0"/>
              <a:t>), (</a:t>
            </a:r>
            <a:r>
              <a:rPr lang="en-US" sz="3200" dirty="0" smtClean="0"/>
              <a:t>a</a:t>
            </a:r>
            <a:r>
              <a:rPr lang="el-GR" sz="3200" dirty="0" smtClean="0"/>
              <a:t>, </a:t>
            </a:r>
            <a:r>
              <a:rPr lang="en-US" sz="3200" dirty="0" smtClean="0"/>
              <a:t>c</a:t>
            </a:r>
            <a:r>
              <a:rPr lang="el-GR" sz="3200" dirty="0" smtClean="0"/>
              <a:t>), (</a:t>
            </a:r>
            <a:r>
              <a:rPr lang="en-US" sz="3200" dirty="0" smtClean="0"/>
              <a:t>b</a:t>
            </a:r>
            <a:r>
              <a:rPr lang="el-GR" sz="3200" dirty="0" smtClean="0"/>
              <a:t>, </a:t>
            </a:r>
            <a:r>
              <a:rPr lang="en-US" sz="3200" dirty="0" smtClean="0"/>
              <a:t>a</a:t>
            </a:r>
            <a:r>
              <a:rPr lang="el-GR" sz="3200" dirty="0" smtClean="0"/>
              <a:t>), (</a:t>
            </a:r>
            <a:r>
              <a:rPr lang="en-US" sz="3200" dirty="0" smtClean="0"/>
              <a:t>b</a:t>
            </a:r>
            <a:r>
              <a:rPr lang="el-GR" sz="3200" dirty="0" smtClean="0"/>
              <a:t>, </a:t>
            </a:r>
            <a:r>
              <a:rPr lang="en-US" sz="3200" dirty="0" smtClean="0"/>
              <a:t>c</a:t>
            </a:r>
            <a:r>
              <a:rPr lang="el-GR" sz="3200" dirty="0" smtClean="0"/>
              <a:t>), (</a:t>
            </a:r>
            <a:r>
              <a:rPr lang="en-US" sz="3200" dirty="0" smtClean="0"/>
              <a:t>c</a:t>
            </a:r>
            <a:r>
              <a:rPr lang="el-GR" sz="3200" dirty="0" smtClean="0"/>
              <a:t>, </a:t>
            </a:r>
            <a:r>
              <a:rPr lang="en-US" sz="3200" dirty="0" smtClean="0"/>
              <a:t>a</a:t>
            </a:r>
            <a:r>
              <a:rPr lang="el-GR" sz="3200" dirty="0" smtClean="0"/>
              <a:t>), (</a:t>
            </a:r>
            <a:r>
              <a:rPr lang="en-US" sz="3200" dirty="0" smtClean="0"/>
              <a:t>c</a:t>
            </a:r>
            <a:r>
              <a:rPr lang="el-GR" sz="3200" dirty="0" smtClean="0"/>
              <a:t>, </a:t>
            </a:r>
            <a:r>
              <a:rPr lang="en-US" sz="3200" dirty="0" smtClean="0"/>
              <a:t>b</a:t>
            </a:r>
            <a:r>
              <a:rPr lang="el-GR" sz="3200" dirty="0" smtClean="0"/>
              <a:t>). </a:t>
            </a:r>
          </a:p>
          <a:p>
            <a:pPr>
              <a:buNone/>
            </a:pPr>
            <a:r>
              <a:rPr lang="el-GR" sz="3200" dirty="0" smtClean="0"/>
              <a:t>	Στην περίπτωση της επαναφοράς είναι επιπλέον πιθανά και τα 3 ζεύγη (</a:t>
            </a:r>
            <a:r>
              <a:rPr lang="en-US" sz="3200" dirty="0" smtClean="0"/>
              <a:t>a</a:t>
            </a:r>
            <a:r>
              <a:rPr lang="el-GR" sz="3200" dirty="0" smtClean="0"/>
              <a:t>, </a:t>
            </a:r>
            <a:r>
              <a:rPr lang="en-US" sz="3200" dirty="0" smtClean="0"/>
              <a:t>a</a:t>
            </a:r>
            <a:r>
              <a:rPr lang="el-GR" sz="3200" dirty="0" smtClean="0"/>
              <a:t>), (</a:t>
            </a:r>
            <a:r>
              <a:rPr lang="en-US" sz="3200" dirty="0" smtClean="0"/>
              <a:t>b</a:t>
            </a:r>
            <a:r>
              <a:rPr lang="el-GR" sz="3200" dirty="0" smtClean="0"/>
              <a:t>, </a:t>
            </a:r>
            <a:r>
              <a:rPr lang="en-US" sz="3200" dirty="0" smtClean="0"/>
              <a:t>b</a:t>
            </a:r>
            <a:r>
              <a:rPr lang="el-GR" sz="3200" dirty="0" smtClean="0"/>
              <a:t>), (</a:t>
            </a:r>
            <a:r>
              <a:rPr lang="en-US" sz="3200" dirty="0" smtClean="0"/>
              <a:t>c</a:t>
            </a:r>
            <a:r>
              <a:rPr lang="el-GR" sz="3200" dirty="0" smtClean="0"/>
              <a:t>, </a:t>
            </a:r>
            <a:r>
              <a:rPr lang="en-US" sz="3200" dirty="0" smtClean="0"/>
              <a:t>c</a:t>
            </a:r>
            <a:r>
              <a:rPr lang="el-GR" sz="3200" dirty="0" smtClean="0"/>
              <a:t>), επομένως συνολικά 9 = 3</a:t>
            </a:r>
            <a:r>
              <a:rPr lang="el-GR" sz="3200" baseline="30000" dirty="0" smtClean="0"/>
              <a:t>2</a:t>
            </a:r>
            <a:r>
              <a:rPr lang="el-GR" sz="3200" dirty="0" smtClean="0"/>
              <a:t> ζεύγη.</a:t>
            </a:r>
          </a:p>
          <a:p>
            <a:endParaRPr lang="el-GR"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18</a:t>
            </a:fld>
            <a:endParaRPr kumimoji="0" lang="en-US" dirty="0"/>
          </a:p>
        </p:txBody>
      </p:sp>
    </p:spTree>
    <p:custDataLst>
      <p:tags r:id="rId1"/>
    </p:custDataLst>
    <p:extLst>
      <p:ext uri="{BB962C8B-B14F-4D97-AF65-F5344CB8AC3E}">
        <p14:creationId xmlns:p14="http://schemas.microsoft.com/office/powerpoint/2010/main" val="223068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ΠΙΘΑΝΟΤΗΤΑ ΩΣ ΣΧΕΤΙΚΗ ΣΥΧΝΟΤΗΤΑ (1)</a:t>
            </a:r>
            <a:endParaRPr lang="el-GR" dirty="0"/>
          </a:p>
        </p:txBody>
      </p:sp>
      <p:sp>
        <p:nvSpPr>
          <p:cNvPr id="4" name="3 - Θέση περιεχομένου"/>
          <p:cNvSpPr>
            <a:spLocks noGrp="1"/>
          </p:cNvSpPr>
          <p:nvPr>
            <p:ph sz="quarter" idx="1"/>
          </p:nvPr>
        </p:nvSpPr>
        <p:spPr/>
        <p:txBody>
          <a:bodyPr>
            <a:normAutofit/>
          </a:bodyPr>
          <a:lstStyle/>
          <a:p>
            <a:r>
              <a:rPr lang="el-GR" sz="2400" dirty="0" smtClean="0"/>
              <a:t>Σε ένα τυχαίο συμβάν, το οποίο αποτελείται από </a:t>
            </a:r>
            <a:r>
              <a:rPr lang="en-US" sz="2400" dirty="0" smtClean="0"/>
              <a:t>n </a:t>
            </a:r>
            <a:r>
              <a:rPr lang="el-GR" sz="2400" dirty="0" smtClean="0"/>
              <a:t>μερικά πειράματα, τα οποία εκτελούνται με βάση τους ίδιους νόμους πιθανότητας και χωρίς να επηρεάζουν το ένα το άλλο (δηλαδή σε κάθε εκτέλεση κάθε ενδεχόμενο Α έχει πάντα την ίδια πιθανότητα εμφάνισης όπως π.χ. η εμφάνιση ενός κερδοφόρου αριθμού στη ρουλέτα) χαρακτηρίζουμε με </a:t>
            </a:r>
            <a:r>
              <a:rPr lang="en-US" sz="2400" dirty="0" smtClean="0"/>
              <a:t>f</a:t>
            </a:r>
            <a:r>
              <a:rPr lang="en-US" sz="2400" baseline="-25000" dirty="0" smtClean="0"/>
              <a:t>n</a:t>
            </a:r>
            <a:r>
              <a:rPr lang="el-GR" sz="2400" dirty="0" smtClean="0"/>
              <a:t>(</a:t>
            </a:r>
            <a:r>
              <a:rPr lang="en-US" sz="2400" dirty="0" smtClean="0"/>
              <a:t>A</a:t>
            </a:r>
            <a:r>
              <a:rPr lang="el-GR" sz="2400" dirty="0" smtClean="0"/>
              <a:t>) τη </a:t>
            </a:r>
            <a:r>
              <a:rPr lang="el-GR" sz="2400" dirty="0" smtClean="0">
                <a:solidFill>
                  <a:srgbClr val="FF3300"/>
                </a:solidFill>
              </a:rPr>
              <a:t>σχετική συχνότητα της εμφάνισης του Α</a:t>
            </a:r>
            <a:r>
              <a:rPr lang="el-GR" sz="2400" dirty="0" smtClean="0"/>
              <a:t>, επομένως:</a:t>
            </a:r>
          </a:p>
          <a:p>
            <a:endParaRPr lang="el-GR" sz="2400" dirty="0"/>
          </a:p>
        </p:txBody>
      </p:sp>
      <p:pic>
        <p:nvPicPr>
          <p:cNvPr id="6" name="Picture 1" descr="[DECORATIVE]"/>
          <p:cNvPicPr>
            <a:picLocks noGrp="1" noChangeAspect="1" noChangeArrowheads="1"/>
          </p:cNvPicPr>
          <p:nvPr/>
        </p:nvPicPr>
        <p:blipFill>
          <a:blip r:embed="rId5" cstate="print"/>
          <a:srcRect/>
          <a:stretch>
            <a:fillRect/>
          </a:stretch>
        </p:blipFill>
        <p:spPr bwMode="auto">
          <a:xfrm>
            <a:off x="1259632" y="4797152"/>
            <a:ext cx="7056784" cy="697299"/>
          </a:xfrm>
          <a:prstGeom prst="rect">
            <a:avLst/>
          </a:prstGeom>
          <a:noFill/>
        </p:spPr>
      </p:pic>
      <p:sp>
        <p:nvSpPr>
          <p:cNvPr id="7"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19</a:t>
            </a:fld>
            <a:endParaRPr kumimoji="0" lang="en-US" dirty="0"/>
          </a:p>
        </p:txBody>
      </p:sp>
    </p:spTree>
    <p:custDataLst>
      <p:tags r:id="rId1"/>
    </p:custDataLst>
    <p:extLst>
      <p:ext uri="{BB962C8B-B14F-4D97-AF65-F5344CB8AC3E}">
        <p14:creationId xmlns:p14="http://schemas.microsoft.com/office/powerpoint/2010/main" val="211757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ΠΙΘΑΝΟΤΗΤΑ ΩΣ ΣΧΕΤΙΚΗ ΣΥΧΝΟΤΗΤΑ (2)</a:t>
            </a:r>
            <a:endParaRPr lang="el-GR" dirty="0"/>
          </a:p>
        </p:txBody>
      </p:sp>
      <p:sp>
        <p:nvSpPr>
          <p:cNvPr id="4" name="3 - Θέση περιεχομένου" descr="Για συνεχόμενα αυξανόμενο n (το εν τείνει στο άπειρο   )  πρέπει λοιπόν να «αναμένουμε» ότι η τιμή του fn(A) «σταθεροποιείται στην περιοχή του Ρ(Α)». &#10;Αυτή η συμπεριφορά επιβεβαιώνεται ευρέως και από την «εμπειρία». Έτσι, μπορούμε π.χ. να αναμένουμε ότι ένας συγκεκριμένος αριθμός εμφανίζεται στη ρουλέτα σχεδόν με τη σχετική συχνότητα 1/37 και να διαπιστώσουμε ότι αυτή η προσδοκία επιβεβαιώνεται σχεδόν πάντα. &#10;"/>
          <p:cNvSpPr>
            <a:spLocks noGrp="1"/>
          </p:cNvSpPr>
          <p:nvPr>
            <p:ph sz="quarter" idx="1"/>
          </p:nvPr>
        </p:nvSpPr>
        <p:spPr/>
        <p:txBody>
          <a:bodyPr>
            <a:normAutofit/>
          </a:bodyPr>
          <a:lstStyle/>
          <a:p>
            <a:r>
              <a:rPr lang="el-GR" sz="2800" dirty="0" smtClean="0"/>
              <a:t>Για συνεχόμενα αυξανόμενο </a:t>
            </a:r>
            <a:r>
              <a:rPr lang="en-US" sz="2800" dirty="0" smtClean="0"/>
              <a:t>n (           )</a:t>
            </a:r>
            <a:r>
              <a:rPr lang="el-GR" sz="2800" dirty="0" smtClean="0"/>
              <a:t> </a:t>
            </a:r>
            <a:r>
              <a:rPr lang="en-US" sz="2800" dirty="0" smtClean="0"/>
              <a:t> </a:t>
            </a:r>
            <a:r>
              <a:rPr lang="el-GR" sz="2800" dirty="0" smtClean="0"/>
              <a:t>πρέπει λοιπόν να «αναμένουμε» ότι η τιμή του </a:t>
            </a:r>
            <a:r>
              <a:rPr lang="en-US" sz="2800" dirty="0" smtClean="0"/>
              <a:t>f</a:t>
            </a:r>
            <a:r>
              <a:rPr lang="en-US" sz="2800" baseline="-25000" dirty="0" smtClean="0"/>
              <a:t>n</a:t>
            </a:r>
            <a:r>
              <a:rPr lang="el-GR" sz="2800" dirty="0" smtClean="0"/>
              <a:t>(</a:t>
            </a:r>
            <a:r>
              <a:rPr lang="en-US" sz="2800" dirty="0" smtClean="0"/>
              <a:t>A</a:t>
            </a:r>
            <a:r>
              <a:rPr lang="el-GR" sz="2800" dirty="0" smtClean="0"/>
              <a:t>) «σταθεροποιείται στην περιοχή του Ρ(Α)». </a:t>
            </a:r>
          </a:p>
          <a:p>
            <a:r>
              <a:rPr lang="el-GR" sz="2800" dirty="0" smtClean="0"/>
              <a:t>Αυτή η συμπεριφορά επιβεβαιώνεται ευρέως και από την «εμπειρία». Έτσι, μπορούμε π.χ. να αναμένουμε ότι ένας συγκεκριμένος αριθμός εμφανίζεται στη ρουλέτα σχεδόν με τη σχετική συχνότητα 1/37 και να διαπιστώσουμε ότι αυτή η προσδοκία επιβεβαιώνεται σχεδόν πάντα. </a:t>
            </a:r>
            <a:endParaRPr lang="el-GR" sz="2800" dirty="0"/>
          </a:p>
        </p:txBody>
      </p:sp>
      <p:pic>
        <p:nvPicPr>
          <p:cNvPr id="6" name="Picture 1" descr="[DECORATIVE]"/>
          <p:cNvPicPr>
            <a:picLocks noGrp="1" noChangeAspect="1" noChangeArrowheads="1"/>
          </p:cNvPicPr>
          <p:nvPr/>
        </p:nvPicPr>
        <p:blipFill>
          <a:blip r:embed="rId5" cstate="print"/>
          <a:srcRect/>
          <a:stretch>
            <a:fillRect/>
          </a:stretch>
        </p:blipFill>
        <p:spPr bwMode="auto">
          <a:xfrm>
            <a:off x="5508104" y="1654111"/>
            <a:ext cx="866541" cy="432048"/>
          </a:xfrm>
          <a:prstGeom prst="rect">
            <a:avLst/>
          </a:prstGeom>
          <a:noFill/>
          <a:ln w="9525">
            <a:noFill/>
            <a:miter lim="800000"/>
            <a:headEnd/>
            <a:tailEnd/>
          </a:ln>
        </p:spPr>
      </p:pic>
      <p:sp>
        <p:nvSpPr>
          <p:cNvPr id="7"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20</a:t>
            </a:fld>
            <a:endParaRPr kumimoji="0" lang="en-US" dirty="0"/>
          </a:p>
        </p:txBody>
      </p:sp>
    </p:spTree>
    <p:custDataLst>
      <p:tags r:id="rId1"/>
    </p:custDataLst>
    <p:extLst>
      <p:ext uri="{BB962C8B-B14F-4D97-AF65-F5344CB8AC3E}">
        <p14:creationId xmlns:p14="http://schemas.microsoft.com/office/powerpoint/2010/main" val="230631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ΠΙΘΑΝΟΤΗΤΑ ΩΣ ΣΧΕΤΙΚΗ ΣΥΧΝΟΤΗΤΑ (3)</a:t>
            </a:r>
            <a:endParaRPr lang="el-GR" dirty="0"/>
          </a:p>
        </p:txBody>
      </p:sp>
      <p:sp>
        <p:nvSpPr>
          <p:cNvPr id="4" name="3 - Θέση περιεχομένου"/>
          <p:cNvSpPr>
            <a:spLocks noGrp="1"/>
          </p:cNvSpPr>
          <p:nvPr>
            <p:ph sz="quarter" idx="1"/>
          </p:nvPr>
        </p:nvSpPr>
        <p:spPr>
          <a:xfrm>
            <a:off x="457200" y="1556792"/>
            <a:ext cx="8229600" cy="4525963"/>
          </a:xfrm>
        </p:spPr>
        <p:txBody>
          <a:bodyPr/>
          <a:lstStyle/>
          <a:p>
            <a:r>
              <a:rPr lang="el-GR" sz="3600" dirty="0" smtClean="0"/>
              <a:t>Για τις σχετικές συχνότητες ισχύουν μια σειρά από σχέσεις όπως:</a:t>
            </a:r>
          </a:p>
          <a:p>
            <a:pPr lvl="1"/>
            <a:r>
              <a:rPr lang="el-GR" sz="3200" dirty="0" smtClean="0"/>
              <a:t>0 </a:t>
            </a:r>
            <a:r>
              <a:rPr lang="en-US" sz="3200" dirty="0" smtClean="0"/>
              <a:t>≤ f</a:t>
            </a:r>
            <a:r>
              <a:rPr lang="en-US" sz="3200" baseline="-25000" dirty="0" smtClean="0"/>
              <a:t>n</a:t>
            </a:r>
            <a:r>
              <a:rPr lang="el-GR" sz="3200" dirty="0" smtClean="0"/>
              <a:t>(</a:t>
            </a:r>
            <a:r>
              <a:rPr lang="en-US" sz="3200" dirty="0" smtClean="0"/>
              <a:t>A</a:t>
            </a:r>
            <a:r>
              <a:rPr lang="el-GR" sz="3200" dirty="0" smtClean="0"/>
              <a:t>) </a:t>
            </a:r>
            <a:r>
              <a:rPr lang="en-US" sz="3200" dirty="0" smtClean="0"/>
              <a:t>≤ </a:t>
            </a:r>
            <a:r>
              <a:rPr lang="el-GR" sz="3200" dirty="0" smtClean="0"/>
              <a:t>1</a:t>
            </a:r>
          </a:p>
          <a:p>
            <a:pPr lvl="1"/>
            <a:r>
              <a:rPr lang="en-US" sz="3200" dirty="0" smtClean="0"/>
              <a:t>f</a:t>
            </a:r>
            <a:r>
              <a:rPr lang="en-US" sz="3200" baseline="-25000" dirty="0" smtClean="0"/>
              <a:t>n</a:t>
            </a:r>
            <a:r>
              <a:rPr lang="el-GR" sz="3200" dirty="0" smtClean="0"/>
              <a:t>(</a:t>
            </a:r>
            <a:r>
              <a:rPr lang="en-US" sz="3200" dirty="0" smtClean="0"/>
              <a:t>A</a:t>
            </a:r>
            <a:r>
              <a:rPr lang="el-GR" sz="3200" dirty="0" smtClean="0"/>
              <a:t> ⋃</a:t>
            </a:r>
            <a:r>
              <a:rPr lang="en-US" sz="3200" dirty="0" smtClean="0"/>
              <a:t> B</a:t>
            </a:r>
            <a:r>
              <a:rPr lang="el-GR" sz="3200" dirty="0" smtClean="0"/>
              <a:t>) = </a:t>
            </a:r>
            <a:r>
              <a:rPr lang="en-US" sz="3200" dirty="0" smtClean="0"/>
              <a:t>f</a:t>
            </a:r>
            <a:r>
              <a:rPr lang="en-US" sz="3200" baseline="-25000" dirty="0" smtClean="0"/>
              <a:t>n</a:t>
            </a:r>
            <a:r>
              <a:rPr lang="el-GR" sz="3200" dirty="0" smtClean="0"/>
              <a:t>(</a:t>
            </a:r>
            <a:r>
              <a:rPr lang="en-US" sz="3200" dirty="0" smtClean="0"/>
              <a:t>A</a:t>
            </a:r>
            <a:r>
              <a:rPr lang="el-GR" sz="3200" dirty="0" smtClean="0"/>
              <a:t>) + </a:t>
            </a:r>
            <a:r>
              <a:rPr lang="en-US" sz="3200" dirty="0" smtClean="0"/>
              <a:t>f</a:t>
            </a:r>
            <a:r>
              <a:rPr lang="en-US" sz="3200" baseline="-25000" dirty="0" smtClean="0"/>
              <a:t>n</a:t>
            </a:r>
            <a:r>
              <a:rPr lang="el-GR" sz="3200" dirty="0" smtClean="0"/>
              <a:t>(</a:t>
            </a:r>
            <a:r>
              <a:rPr lang="en-US" sz="3200" dirty="0" smtClean="0"/>
              <a:t>B</a:t>
            </a:r>
            <a:r>
              <a:rPr lang="el-GR" sz="3200" dirty="0" smtClean="0"/>
              <a:t>) για ξένα ενδεχόμενα Α και Β, </a:t>
            </a:r>
          </a:p>
          <a:p>
            <a:pPr lvl="1"/>
            <a:r>
              <a:rPr lang="en-US" sz="3200" dirty="0" smtClean="0"/>
              <a:t>f</a:t>
            </a:r>
            <a:r>
              <a:rPr lang="en-US" sz="3200" baseline="-25000" dirty="0" smtClean="0"/>
              <a:t>n</a:t>
            </a:r>
            <a:r>
              <a:rPr lang="el-GR" sz="3200" dirty="0" smtClean="0"/>
              <a:t>(</a:t>
            </a:r>
            <a:r>
              <a:rPr lang="en-US" sz="3200" dirty="0" smtClean="0"/>
              <a:t>A</a:t>
            </a:r>
            <a:r>
              <a:rPr lang="el-GR" sz="3200" dirty="0" smtClean="0"/>
              <a:t>)</a:t>
            </a:r>
            <a:r>
              <a:rPr lang="en-US" sz="3200" dirty="0" smtClean="0"/>
              <a:t> ≤</a:t>
            </a:r>
            <a:r>
              <a:rPr lang="el-GR" sz="3200" dirty="0" smtClean="0"/>
              <a:t> </a:t>
            </a:r>
            <a:r>
              <a:rPr lang="en-US" sz="3200" dirty="0" smtClean="0"/>
              <a:t> f</a:t>
            </a:r>
            <a:r>
              <a:rPr lang="en-US" sz="3200" baseline="-25000" dirty="0" smtClean="0"/>
              <a:t>n</a:t>
            </a:r>
            <a:r>
              <a:rPr lang="el-GR" sz="3200" dirty="0" smtClean="0"/>
              <a:t>(</a:t>
            </a:r>
            <a:r>
              <a:rPr lang="en-US" sz="3200" dirty="0" smtClean="0"/>
              <a:t>B</a:t>
            </a:r>
            <a:r>
              <a:rPr lang="el-GR" sz="3200" dirty="0" smtClean="0"/>
              <a:t>) για </a:t>
            </a:r>
            <a:r>
              <a:rPr lang="en-US" sz="3200" dirty="0" smtClean="0"/>
              <a:t>A</a:t>
            </a:r>
            <a:r>
              <a:rPr lang="el-GR" sz="3200" dirty="0" smtClean="0"/>
              <a:t> ⊂</a:t>
            </a:r>
            <a:r>
              <a:rPr lang="en-US" sz="3200" dirty="0" smtClean="0"/>
              <a:t> B</a:t>
            </a:r>
            <a:endParaRPr lang="el-GR" sz="3200" dirty="0" smtClean="0"/>
          </a:p>
          <a:p>
            <a:pPr lvl="1"/>
            <a:r>
              <a:rPr lang="en-US" sz="3200" dirty="0" smtClean="0"/>
              <a:t>f</a:t>
            </a:r>
            <a:r>
              <a:rPr lang="en-US" sz="3200" baseline="-25000" dirty="0" smtClean="0"/>
              <a:t>n</a:t>
            </a:r>
            <a:r>
              <a:rPr lang="el-GR" sz="3200" dirty="0" smtClean="0"/>
              <a:t>(  ) = 1 – </a:t>
            </a:r>
            <a:r>
              <a:rPr lang="en-US" sz="3200" dirty="0" smtClean="0"/>
              <a:t>f</a:t>
            </a:r>
            <a:r>
              <a:rPr lang="en-US" sz="3200" baseline="-25000" dirty="0" smtClean="0"/>
              <a:t>n</a:t>
            </a:r>
            <a:r>
              <a:rPr lang="el-GR" sz="3200" dirty="0" smtClean="0"/>
              <a:t>(Α)</a:t>
            </a:r>
            <a:endParaRPr lang="el-GR" sz="3200" dirty="0"/>
          </a:p>
        </p:txBody>
      </p:sp>
      <p:sp>
        <p:nvSpPr>
          <p:cNvPr id="12"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21</a:t>
            </a:fld>
            <a:endParaRPr kumimoji="0" lang="en-US" dirty="0"/>
          </a:p>
        </p:txBody>
      </p:sp>
    </p:spTree>
    <p:custDataLst>
      <p:tags r:id="rId1"/>
    </p:custDataLst>
    <p:extLst>
      <p:ext uri="{BB962C8B-B14F-4D97-AF65-F5344CB8AC3E}">
        <p14:creationId xmlns:p14="http://schemas.microsoft.com/office/powerpoint/2010/main" val="318004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ΠΙΘΑΝΟΤΗΤΑ ΩΣ ΣΧΕΤΙΚΗ ΣΥΧΝΟΤΗΤΑ (4)</a:t>
            </a:r>
            <a:endParaRPr lang="el-GR" dirty="0"/>
          </a:p>
        </p:txBody>
      </p:sp>
      <p:sp>
        <p:nvSpPr>
          <p:cNvPr id="4" name="3 - Θέση περιεχομένου"/>
          <p:cNvSpPr>
            <a:spLocks noGrp="1"/>
          </p:cNvSpPr>
          <p:nvPr>
            <p:ph sz="quarter" idx="1"/>
          </p:nvPr>
        </p:nvSpPr>
        <p:spPr/>
        <p:txBody>
          <a:bodyPr>
            <a:normAutofit/>
          </a:bodyPr>
          <a:lstStyle/>
          <a:p>
            <a:r>
              <a:rPr lang="el-GR" sz="2000" dirty="0" smtClean="0">
                <a:solidFill>
                  <a:srgbClr val="FF3300"/>
                </a:solidFill>
              </a:rPr>
              <a:t>Παράδειγμα</a:t>
            </a:r>
            <a:r>
              <a:rPr lang="el-GR" sz="2000" b="1" dirty="0" smtClean="0"/>
              <a:t>: </a:t>
            </a:r>
            <a:r>
              <a:rPr lang="el-GR" sz="2000" dirty="0" smtClean="0"/>
              <a:t>Μια αρχή ελέγχου εκτέλεσε δύο ελέγχους Κ</a:t>
            </a:r>
            <a:r>
              <a:rPr lang="el-GR" sz="2000" baseline="-25000" dirty="0" smtClean="0"/>
              <a:t>1</a:t>
            </a:r>
            <a:r>
              <a:rPr lang="el-GR" sz="2000" dirty="0" smtClean="0"/>
              <a:t>  και Κ</a:t>
            </a:r>
            <a:r>
              <a:rPr lang="el-GR" sz="2000" baseline="-25000" dirty="0" smtClean="0"/>
              <a:t>2</a:t>
            </a:r>
            <a:r>
              <a:rPr lang="el-GR" sz="2000" dirty="0" smtClean="0"/>
              <a:t>  σε 400 βοοειδή που εισάχθηκαν από μια συγκεκριμένη χώρα, και συγκεκριμένα έλεγξε την ύπαρξη κατάλοιπων τεχνητών ορμονών (Κ</a:t>
            </a:r>
            <a:r>
              <a:rPr lang="el-GR" sz="2000" baseline="-25000" dirty="0" smtClean="0"/>
              <a:t>1</a:t>
            </a:r>
            <a:r>
              <a:rPr lang="el-GR" sz="2000" dirty="0" smtClean="0"/>
              <a:t>) και αντιβιοτικών (Κ</a:t>
            </a:r>
            <a:r>
              <a:rPr lang="el-GR" sz="2000" baseline="-25000" dirty="0" smtClean="0"/>
              <a:t>2</a:t>
            </a:r>
            <a:r>
              <a:rPr lang="el-GR" sz="2000" dirty="0" smtClean="0"/>
              <a:t>). 50 φορές εμφανίστηκε στον έλεγχο Κ</a:t>
            </a:r>
            <a:r>
              <a:rPr lang="el-GR" sz="2000" baseline="-25000" dirty="0" smtClean="0"/>
              <a:t>1</a:t>
            </a:r>
            <a:r>
              <a:rPr lang="el-GR" sz="2000" dirty="0" smtClean="0"/>
              <a:t>  ένα θετικό αποτέλεσμα, 40 φορές στο Κ</a:t>
            </a:r>
            <a:r>
              <a:rPr lang="el-GR" sz="2000" baseline="-25000" dirty="0" smtClean="0"/>
              <a:t>2</a:t>
            </a:r>
            <a:r>
              <a:rPr lang="el-GR" sz="2000" dirty="0" smtClean="0"/>
              <a:t>  και 20 φορές και στους δύο ελέγχους</a:t>
            </a:r>
            <a:r>
              <a:rPr lang="en-US" sz="2000" dirty="0" smtClean="0"/>
              <a:t> </a:t>
            </a:r>
            <a:r>
              <a:rPr lang="el-GR" sz="2000" dirty="0" smtClean="0"/>
              <a:t>συγχρόνως . </a:t>
            </a:r>
          </a:p>
          <a:p>
            <a:pPr>
              <a:buNone/>
            </a:pPr>
            <a:r>
              <a:rPr lang="el-GR" sz="2000" dirty="0" smtClean="0"/>
              <a:t>	Η ελεγκτική αρχή είναι πεπεισμένη ότι μια διεξαγωγή των δύο ελέγχων σε ένα εισαγόμενο βοοειδές από αυτή τη χώρα θα παρουσιάσει απλώς μια επανάληψη του ίδιου τυχαίου συμβάντος, και θεωρεί τις υπολογισμένες σχετικές συχνότητες υποκειμενικά ως πιθανότητες για τα γεγονότα Α</a:t>
            </a:r>
            <a:r>
              <a:rPr lang="en-US" sz="2000" baseline="-25000" dirty="0" err="1" smtClean="0"/>
              <a:t>i</a:t>
            </a:r>
            <a:r>
              <a:rPr lang="en-US" sz="2000" dirty="0" smtClean="0"/>
              <a:t> : </a:t>
            </a:r>
            <a:r>
              <a:rPr lang="el-GR" sz="2000" dirty="0" smtClean="0"/>
              <a:t>«Το αποτέλεσμα του Κ</a:t>
            </a:r>
            <a:r>
              <a:rPr lang="en-US" sz="2000" baseline="-25000" dirty="0" err="1" smtClean="0"/>
              <a:t>i</a:t>
            </a:r>
            <a:r>
              <a:rPr lang="el-GR" sz="2000" dirty="0" smtClean="0"/>
              <a:t> είναι θετικό» καθώς και για Α</a:t>
            </a:r>
            <a:r>
              <a:rPr lang="el-GR" sz="2000" baseline="-25000" dirty="0" smtClean="0"/>
              <a:t>1</a:t>
            </a:r>
            <a:r>
              <a:rPr lang="en-US" sz="2000" dirty="0" smtClean="0"/>
              <a:t> </a:t>
            </a:r>
            <a:r>
              <a:rPr lang="el-GR" sz="2000" dirty="0" smtClean="0"/>
              <a:t>⋂ Α</a:t>
            </a:r>
            <a:r>
              <a:rPr lang="el-GR" sz="2000" baseline="-25000" dirty="0" smtClean="0"/>
              <a:t>2</a:t>
            </a:r>
            <a:r>
              <a:rPr lang="el-GR" sz="2000" dirty="0" smtClean="0"/>
              <a:t>. Αυτό σημαίνει ότι</a:t>
            </a:r>
            <a:r>
              <a:rPr lang="en-US" sz="2000" dirty="0" smtClean="0"/>
              <a:t>:</a:t>
            </a:r>
            <a:endParaRPr lang="el-GR" sz="2000" dirty="0"/>
          </a:p>
        </p:txBody>
      </p:sp>
      <p:pic>
        <p:nvPicPr>
          <p:cNvPr id="5121" name="Picture 1" descr="[DECORATIVE]"/>
          <p:cNvPicPr>
            <a:picLocks noChangeAspect="1" noChangeArrowheads="1"/>
          </p:cNvPicPr>
          <p:nvPr/>
        </p:nvPicPr>
        <p:blipFill>
          <a:blip r:embed="rId5" cstate="print"/>
          <a:srcRect/>
          <a:stretch>
            <a:fillRect/>
          </a:stretch>
        </p:blipFill>
        <p:spPr bwMode="auto">
          <a:xfrm>
            <a:off x="1691680" y="5517232"/>
            <a:ext cx="2950723" cy="720080"/>
          </a:xfrm>
          <a:prstGeom prst="rect">
            <a:avLst/>
          </a:prstGeom>
          <a:noFill/>
          <a:ln w="9525">
            <a:noFill/>
            <a:miter lim="800000"/>
            <a:headEnd/>
            <a:tailEnd/>
          </a:ln>
        </p:spPr>
      </p:pic>
      <p:pic>
        <p:nvPicPr>
          <p:cNvPr id="7" name="Picture 2" descr="[DECORATIVE]"/>
          <p:cNvPicPr>
            <a:picLocks noGrp="1" noChangeAspect="1" noChangeArrowheads="1"/>
          </p:cNvPicPr>
          <p:nvPr/>
        </p:nvPicPr>
        <p:blipFill>
          <a:blip r:embed="rId6" cstate="print"/>
          <a:srcRect/>
          <a:stretch>
            <a:fillRect/>
          </a:stretch>
        </p:blipFill>
        <p:spPr bwMode="auto">
          <a:xfrm>
            <a:off x="5508104" y="5517232"/>
            <a:ext cx="1600722" cy="605468"/>
          </a:xfrm>
          <a:prstGeom prst="rect">
            <a:avLst/>
          </a:prstGeom>
          <a:noFill/>
          <a:ln w="9525">
            <a:noFill/>
            <a:miter lim="800000"/>
            <a:headEnd/>
            <a:tailEnd/>
          </a:ln>
        </p:spPr>
      </p:pic>
      <p:sp>
        <p:nvSpPr>
          <p:cNvPr id="8"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22</a:t>
            </a:fld>
            <a:endParaRPr kumimoji="0" lang="en-US" dirty="0"/>
          </a:p>
        </p:txBody>
      </p:sp>
    </p:spTree>
    <p:custDataLst>
      <p:tags r:id="rId1"/>
    </p:custDataLst>
    <p:extLst>
      <p:ext uri="{BB962C8B-B14F-4D97-AF65-F5344CB8AC3E}">
        <p14:creationId xmlns:p14="http://schemas.microsoft.com/office/powerpoint/2010/main" val="337332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ΙΔΙΟΤΗΤΕΣ ΠΙΘΑΝΟΤΗΤΩΝ (1)</a:t>
            </a:r>
            <a:endParaRPr lang="el-GR" dirty="0"/>
          </a:p>
        </p:txBody>
      </p:sp>
      <mc:AlternateContent xmlns:mc="http://schemas.openxmlformats.org/markup-compatibility/2006" xmlns:a14="http://schemas.microsoft.com/office/drawing/2010/main">
        <mc:Choice Requires="a14">
          <p:sp>
            <p:nvSpPr>
              <p:cNvPr id="4" name="3 - Θέση περιεχομένου"/>
              <p:cNvSpPr>
                <a:spLocks noGrp="1"/>
              </p:cNvSpPr>
              <p:nvPr>
                <p:ph sz="quarter" idx="1"/>
              </p:nvPr>
            </p:nvSpPr>
            <p:spPr/>
            <p:txBody>
              <a:bodyPr/>
              <a:lstStyle/>
              <a:p>
                <a:r>
                  <a:rPr lang="el-GR" sz="3200" dirty="0" smtClean="0"/>
                  <a:t>Για τα ενδεχόμενα Α</a:t>
                </a:r>
                <a:r>
                  <a:rPr lang="el-GR" sz="3200" dirty="0"/>
                  <a:t>, Β, Α</a:t>
                </a:r>
                <a:r>
                  <a:rPr lang="el-GR" sz="3200" baseline="-25000" dirty="0"/>
                  <a:t>1</a:t>
                </a:r>
                <a:r>
                  <a:rPr lang="el-GR" sz="3200" dirty="0"/>
                  <a:t>, Α</a:t>
                </a:r>
                <a:r>
                  <a:rPr lang="el-GR" sz="3200" baseline="-25000" dirty="0"/>
                  <a:t>2</a:t>
                </a:r>
                <a:r>
                  <a:rPr lang="el-GR" sz="3200" dirty="0"/>
                  <a:t>, Α</a:t>
                </a:r>
                <a:r>
                  <a:rPr lang="el-GR" sz="3200" baseline="-25000" dirty="0"/>
                  <a:t>3</a:t>
                </a:r>
                <a:r>
                  <a:rPr lang="el-GR" sz="3200" dirty="0"/>
                  <a:t>,….</a:t>
                </a:r>
                <a:r>
                  <a:rPr lang="en-US" sz="3200" dirty="0"/>
                  <a:t> </a:t>
                </a:r>
                <a:r>
                  <a:rPr lang="el-GR" sz="3200" dirty="0"/>
                  <a:t>⊂ </a:t>
                </a:r>
                <a:r>
                  <a:rPr lang="el-GR" sz="3200" dirty="0" smtClean="0"/>
                  <a:t>Ω ενός τυχαίου πειράματος ισχύουν </a:t>
                </a:r>
                <a:r>
                  <a:rPr lang="el-GR" sz="3200" dirty="0"/>
                  <a:t>οι ακόλουθες ιδιότητες</a:t>
                </a:r>
                <a:r>
                  <a:rPr lang="el-GR" sz="3200" dirty="0" smtClean="0"/>
                  <a:t>:</a:t>
                </a:r>
              </a:p>
              <a:p>
                <a:pPr marL="834390" lvl="1" indent="-514350">
                  <a:buFont typeface="+mj-lt"/>
                  <a:buAutoNum type="arabicPeriod"/>
                </a:pPr>
                <a:r>
                  <a:rPr lang="el-GR" sz="2800" dirty="0" smtClean="0"/>
                  <a:t>Ρ(Α)≤ </a:t>
                </a:r>
                <a:r>
                  <a:rPr lang="el-GR" sz="2800" dirty="0"/>
                  <a:t>1.</a:t>
                </a:r>
              </a:p>
              <a:p>
                <a:pPr marL="834390" lvl="1" indent="-514350">
                  <a:buFont typeface="+mj-lt"/>
                  <a:buAutoNum type="arabicPeriod"/>
                </a:pPr>
                <a:r>
                  <a:rPr lang="el-GR" sz="2800" dirty="0" smtClean="0"/>
                  <a:t>Ρ(∅) </a:t>
                </a:r>
                <a:r>
                  <a:rPr lang="el-GR" sz="2800" dirty="0"/>
                  <a:t>= </a:t>
                </a:r>
                <a:r>
                  <a:rPr lang="el-GR" sz="2800" dirty="0" smtClean="0"/>
                  <a:t>0</a:t>
                </a:r>
              </a:p>
              <a:p>
                <a:pPr marL="834390" lvl="1" indent="-514350">
                  <a:buFont typeface="+mj-lt"/>
                  <a:buAutoNum type="arabicPeriod"/>
                </a:pPr>
                <a:r>
                  <a:rPr lang="el-GR" sz="2800" dirty="0" smtClean="0"/>
                  <a:t>Αν Α </a:t>
                </a:r>
                <a:r>
                  <a:rPr lang="el-GR" sz="2800" dirty="0"/>
                  <a:t>⊂</a:t>
                </a:r>
                <a:r>
                  <a:rPr lang="en-US" sz="2800" dirty="0" smtClean="0"/>
                  <a:t> </a:t>
                </a:r>
                <a:r>
                  <a:rPr lang="el-GR" sz="2800" dirty="0"/>
                  <a:t>Β  </a:t>
                </a:r>
                <a:r>
                  <a:rPr lang="el-GR" sz="2800" dirty="0" smtClean="0"/>
                  <a:t>τότε Ρ(Α</a:t>
                </a:r>
                <a:r>
                  <a:rPr lang="el-GR" sz="2800" dirty="0"/>
                  <a:t>)</a:t>
                </a:r>
                <a:r>
                  <a:rPr lang="en-US" sz="2800" dirty="0"/>
                  <a:t> </a:t>
                </a:r>
                <a:r>
                  <a:rPr lang="el-GR" sz="2800" dirty="0"/>
                  <a:t>≤ </a:t>
                </a:r>
                <a:r>
                  <a:rPr lang="el-GR" sz="2800" dirty="0" smtClean="0"/>
                  <a:t>Ρ(Β</a:t>
                </a:r>
                <a:r>
                  <a:rPr lang="el-GR" sz="2800" dirty="0"/>
                  <a:t>).</a:t>
                </a:r>
              </a:p>
              <a:p>
                <a:pPr marL="834390" lvl="1" indent="-514350">
                  <a:buFont typeface="+mj-lt"/>
                  <a:buAutoNum type="arabicPeriod"/>
                </a:pPr>
                <a:r>
                  <a:rPr lang="el-GR" sz="2800" dirty="0" smtClean="0"/>
                  <a:t>Ρ(</a:t>
                </a:r>
                <a14:m>
                  <m:oMath xmlns:m="http://schemas.openxmlformats.org/officeDocument/2006/math">
                    <m:acc>
                      <m:accPr>
                        <m:chr m:val="̅"/>
                        <m:ctrlPr>
                          <a:rPr lang="el-GR" sz="2800" i="1" smtClean="0">
                            <a:latin typeface="Cambria Math" panose="02040503050406030204" pitchFamily="18" charset="0"/>
                          </a:rPr>
                        </m:ctrlPr>
                      </m:accPr>
                      <m:e>
                        <m:r>
                          <m:rPr>
                            <m:sty m:val="p"/>
                          </m:rPr>
                          <a:rPr lang="el-GR" sz="2800" b="0" i="0" smtClean="0">
                            <a:latin typeface="Cambria Math"/>
                          </a:rPr>
                          <m:t>Α</m:t>
                        </m:r>
                      </m:e>
                    </m:acc>
                  </m:oMath>
                </a14:m>
                <a:r>
                  <a:rPr lang="el-GR" sz="2800" dirty="0" smtClean="0"/>
                  <a:t>) </a:t>
                </a:r>
                <a:r>
                  <a:rPr lang="el-GR" sz="2800" dirty="0"/>
                  <a:t>= 1–Ρ(Α).</a:t>
                </a:r>
              </a:p>
              <a:p>
                <a:endParaRPr lang="el-GR" dirty="0"/>
              </a:p>
            </p:txBody>
          </p:sp>
        </mc:Choice>
        <mc:Fallback xmlns="">
          <p:sp>
            <p:nvSpPr>
              <p:cNvPr id="4" name="3 - Θέση περιεχομένου"/>
              <p:cNvSpPr>
                <a:spLocks noGrp="1" noRot="1" noChangeAspect="1" noMove="1" noResize="1" noEditPoints="1" noAdjustHandles="1" noChangeArrowheads="1" noChangeShapeType="1" noTextEdit="1"/>
              </p:cNvSpPr>
              <p:nvPr>
                <p:ph sz="quarter" idx="1"/>
              </p:nvPr>
            </p:nvSpPr>
            <p:spPr>
              <a:blipFill rotWithShape="1">
                <a:blip r:embed="rId5"/>
                <a:stretch>
                  <a:fillRect l="-1176" t="-2533"/>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23</a:t>
            </a:fld>
            <a:endParaRPr kumimoji="0" lang="en-US" dirty="0"/>
          </a:p>
        </p:txBody>
      </p:sp>
    </p:spTree>
    <p:custDataLst>
      <p:tags r:id="rId1"/>
    </p:custDataLst>
    <p:extLst>
      <p:ext uri="{BB962C8B-B14F-4D97-AF65-F5344CB8AC3E}">
        <p14:creationId xmlns:p14="http://schemas.microsoft.com/office/powerpoint/2010/main" val="283901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ΙΔΙΟΤΗΤΕΣ ΠΙΘΑΝΟΤΗΤΩΝ (2)</a:t>
            </a:r>
            <a:endParaRPr lang="el-GR" dirty="0"/>
          </a:p>
        </p:txBody>
      </p:sp>
      <p:sp>
        <p:nvSpPr>
          <p:cNvPr id="4" name="3 - Θέση περιεχομένου"/>
          <p:cNvSpPr>
            <a:spLocks noGrp="1"/>
          </p:cNvSpPr>
          <p:nvPr>
            <p:ph sz="quarter" idx="1"/>
          </p:nvPr>
        </p:nvSpPr>
        <p:spPr>
          <a:xfrm>
            <a:off x="611560" y="1340768"/>
            <a:ext cx="8229600" cy="4525963"/>
          </a:xfrm>
        </p:spPr>
        <p:txBody>
          <a:bodyPr/>
          <a:lstStyle/>
          <a:p>
            <a:r>
              <a:rPr lang="el-GR" sz="2800" dirty="0"/>
              <a:t>Για τα ενδεχόμενα Α, Β, Α</a:t>
            </a:r>
            <a:r>
              <a:rPr lang="el-GR" sz="2800" baseline="-25000" dirty="0"/>
              <a:t>1</a:t>
            </a:r>
            <a:r>
              <a:rPr lang="el-GR" sz="2800" dirty="0"/>
              <a:t>, Α</a:t>
            </a:r>
            <a:r>
              <a:rPr lang="el-GR" sz="2800" baseline="-25000" dirty="0"/>
              <a:t>2</a:t>
            </a:r>
            <a:r>
              <a:rPr lang="el-GR" sz="2800" dirty="0"/>
              <a:t>, Α</a:t>
            </a:r>
            <a:r>
              <a:rPr lang="el-GR" sz="2800" baseline="-25000" dirty="0"/>
              <a:t>3</a:t>
            </a:r>
            <a:r>
              <a:rPr lang="el-GR" sz="2800" dirty="0"/>
              <a:t>,….</a:t>
            </a:r>
            <a:r>
              <a:rPr lang="en-US" sz="2800" dirty="0"/>
              <a:t> </a:t>
            </a:r>
            <a:r>
              <a:rPr lang="el-GR" sz="2800" dirty="0"/>
              <a:t>⊂ Ω ενός τυχαίου πειράματος ισχύουν οι ακόλουθες </a:t>
            </a:r>
            <a:r>
              <a:rPr lang="el-GR" sz="2800" dirty="0" smtClean="0"/>
              <a:t>ιδιότητες (συνέχεια):</a:t>
            </a:r>
          </a:p>
          <a:p>
            <a:pPr marL="0" indent="0">
              <a:buNone/>
            </a:pPr>
            <a:r>
              <a:rPr lang="el-GR" sz="2800" dirty="0" smtClean="0"/>
              <a:t>   </a:t>
            </a:r>
            <a:r>
              <a:rPr lang="el-GR" sz="2800" dirty="0" smtClean="0">
                <a:solidFill>
                  <a:srgbClr val="FF0000"/>
                </a:solidFill>
              </a:rPr>
              <a:t> </a:t>
            </a:r>
            <a:endParaRPr lang="el-GR" sz="2800" dirty="0">
              <a:solidFill>
                <a:srgbClr val="FF0000"/>
              </a:solidFill>
            </a:endParaRPr>
          </a:p>
          <a:p>
            <a:pPr marL="320040" lvl="1" indent="0">
              <a:buNone/>
            </a:pPr>
            <a:r>
              <a:rPr lang="el-GR" dirty="0" smtClean="0"/>
              <a:t>      για </a:t>
            </a:r>
            <a:r>
              <a:rPr lang="en-US" dirty="0"/>
              <a:t>n=2 </a:t>
            </a:r>
            <a:r>
              <a:rPr lang="el-GR" dirty="0"/>
              <a:t>και </a:t>
            </a:r>
            <a:r>
              <a:rPr lang="en-US" dirty="0"/>
              <a:t>n</a:t>
            </a:r>
            <a:r>
              <a:rPr lang="el-GR" dirty="0"/>
              <a:t>=3 ισχύουν:</a:t>
            </a:r>
          </a:p>
          <a:p>
            <a:pPr lvl="1"/>
            <a:endParaRPr lang="el-GR" dirty="0" smtClean="0"/>
          </a:p>
          <a:p>
            <a:pPr marL="320040" lvl="1" indent="0">
              <a:buNone/>
            </a:pPr>
            <a:endParaRPr lang="el-GR" dirty="0"/>
          </a:p>
          <a:p>
            <a:pPr marL="320040" lvl="1" indent="0">
              <a:buNone/>
            </a:pPr>
            <a:endParaRPr lang="el-GR" dirty="0" smtClean="0"/>
          </a:p>
          <a:p>
            <a:pPr marL="320040" lvl="1" indent="0">
              <a:buNone/>
            </a:pPr>
            <a:endParaRPr lang="el-GR" dirty="0" smtClean="0"/>
          </a:p>
          <a:p>
            <a:pPr marL="320040" lvl="1" indent="0">
              <a:buNone/>
            </a:pPr>
            <a:endParaRPr lang="el-GR" dirty="0" smtClean="0"/>
          </a:p>
          <a:p>
            <a:endParaRPr lang="el-GR" dirty="0"/>
          </a:p>
        </p:txBody>
      </p:sp>
      <p:pic>
        <p:nvPicPr>
          <p:cNvPr id="11266" name="Picture 2" descr="[DECOR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2719384"/>
            <a:ext cx="7050866" cy="70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descr="[DECORA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809" y="3933056"/>
            <a:ext cx="740962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24</a:t>
            </a:fld>
            <a:endParaRPr kumimoji="0" lang="en-US" dirty="0"/>
          </a:p>
        </p:txBody>
      </p:sp>
    </p:spTree>
    <p:custDataLst>
      <p:tags r:id="rId1"/>
    </p:custDataLst>
    <p:extLst>
      <p:ext uri="{BB962C8B-B14F-4D97-AF65-F5344CB8AC3E}">
        <p14:creationId xmlns:p14="http://schemas.microsoft.com/office/powerpoint/2010/main" val="3475181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ΙΔΙΟΤΗΤΕΣ ΠΙΘΑΝΟΤΗΤΩΝ (3)</a:t>
            </a:r>
            <a:endParaRPr lang="el-GR" dirty="0"/>
          </a:p>
        </p:txBody>
      </p:sp>
      <mc:AlternateContent xmlns:mc="http://schemas.openxmlformats.org/markup-compatibility/2006" xmlns:a14="http://schemas.microsoft.com/office/drawing/2010/main">
        <mc:Choice Requires="a14">
          <p:sp>
            <p:nvSpPr>
              <p:cNvPr id="4" name="3 - Θέση περιεχομένου"/>
              <p:cNvSpPr>
                <a:spLocks noGrp="1"/>
              </p:cNvSpPr>
              <p:nvPr>
                <p:ph sz="quarter" idx="1"/>
              </p:nvPr>
            </p:nvSpPr>
            <p:spPr/>
            <p:txBody>
              <a:bodyPr/>
              <a:lstStyle/>
              <a:p>
                <a:r>
                  <a:rPr lang="el-GR" sz="3200" dirty="0" smtClean="0"/>
                  <a:t>Για τα ενδεχόμενα Α, Β, Α</a:t>
                </a:r>
                <a:r>
                  <a:rPr lang="el-GR" sz="3200" baseline="-25000" dirty="0"/>
                  <a:t>1</a:t>
                </a:r>
                <a:r>
                  <a:rPr lang="el-GR" sz="3200" dirty="0"/>
                  <a:t>, Α</a:t>
                </a:r>
                <a:r>
                  <a:rPr lang="el-GR" sz="3200" baseline="-25000" dirty="0"/>
                  <a:t>2</a:t>
                </a:r>
                <a:r>
                  <a:rPr lang="el-GR" sz="3200" dirty="0"/>
                  <a:t>, Α</a:t>
                </a:r>
                <a:r>
                  <a:rPr lang="el-GR" sz="3200" baseline="-25000" dirty="0"/>
                  <a:t>3</a:t>
                </a:r>
                <a:r>
                  <a:rPr lang="el-GR" sz="3200" dirty="0"/>
                  <a:t>,….</a:t>
                </a:r>
                <a:r>
                  <a:rPr lang="en-US" sz="3200" dirty="0"/>
                  <a:t> </a:t>
                </a:r>
                <a:r>
                  <a:rPr lang="el-GR" sz="3200" dirty="0"/>
                  <a:t>⊂ Ω ενός τυχαίου πειράματος ισχύουν οι ακόλουθες ιδιότητες (συνέχεια):</a:t>
                </a:r>
              </a:p>
              <a:p>
                <a:pPr marL="320040" lvl="1" indent="0">
                  <a:buNone/>
                </a:pPr>
                <a:r>
                  <a:rPr lang="el-GR" dirty="0" smtClean="0">
                    <a:solidFill>
                      <a:srgbClr val="FF3300"/>
                    </a:solidFill>
                  </a:rPr>
                  <a:t>6. </a:t>
                </a:r>
                <a:r>
                  <a:rPr lang="el-GR" dirty="0" smtClean="0"/>
                  <a:t>Εάν </a:t>
                </a:r>
                <a:r>
                  <a:rPr lang="el-GR" dirty="0"/>
                  <a:t>τα Α</a:t>
                </a:r>
                <a:r>
                  <a:rPr lang="en-US" baseline="-25000" dirty="0" err="1"/>
                  <a:t>i</a:t>
                </a:r>
                <a:r>
                  <a:rPr lang="el-GR" dirty="0"/>
                  <a:t> </a:t>
                </a:r>
                <a:r>
                  <a:rPr lang="el-GR" dirty="0" smtClean="0"/>
                  <a:t>σχηματίζουν </a:t>
                </a:r>
                <a:r>
                  <a:rPr lang="el-GR" dirty="0"/>
                  <a:t>μια </a:t>
                </a:r>
                <a:r>
                  <a:rPr lang="el-GR" dirty="0" err="1" smtClean="0">
                    <a:solidFill>
                      <a:srgbClr val="FF0000"/>
                    </a:solidFill>
                  </a:rPr>
                  <a:t>διαμέριση</a:t>
                </a:r>
                <a:r>
                  <a:rPr lang="el-GR" b="1" dirty="0" smtClean="0"/>
                  <a:t> </a:t>
                </a:r>
                <a:r>
                  <a:rPr lang="el-GR" dirty="0"/>
                  <a:t>του </a:t>
                </a:r>
                <a:r>
                  <a:rPr lang="el-GR" dirty="0" smtClean="0"/>
                  <a:t>Ω (δηλαδή για όλα τα </a:t>
                </a:r>
                <a:r>
                  <a:rPr lang="en-US" dirty="0" err="1" smtClean="0"/>
                  <a:t>i</a:t>
                </a:r>
                <a:r>
                  <a:rPr lang="en-US" dirty="0" smtClean="0"/>
                  <a:t> ≠ j </a:t>
                </a:r>
                <a:r>
                  <a:rPr lang="el-GR" dirty="0" smtClean="0"/>
                  <a:t>ισχύουν </a:t>
                </a:r>
                <a:r>
                  <a:rPr lang="el-GR" sz="2200" dirty="0"/>
                  <a:t>Α</a:t>
                </a:r>
                <a:r>
                  <a:rPr lang="en-US" sz="2200" baseline="-25000" dirty="0" err="1"/>
                  <a:t>i</a:t>
                </a:r>
                <a:r>
                  <a:rPr lang="el-GR" sz="2200" dirty="0"/>
                  <a:t> ⋂</a:t>
                </a:r>
                <a:r>
                  <a:rPr lang="en-US" sz="2200" dirty="0"/>
                  <a:t> </a:t>
                </a:r>
                <a:r>
                  <a:rPr lang="en-US" sz="2200" dirty="0" err="1"/>
                  <a:t>A</a:t>
                </a:r>
                <a:r>
                  <a:rPr lang="en-US" sz="2200" baseline="-25000" dirty="0" err="1"/>
                  <a:t>j</a:t>
                </a:r>
                <a:r>
                  <a:rPr lang="el-GR" sz="2200" dirty="0"/>
                  <a:t> = ∅ </a:t>
                </a:r>
                <a:r>
                  <a:rPr lang="en-US" sz="2200" dirty="0" smtClean="0"/>
                  <a:t> </a:t>
                </a:r>
                <a:r>
                  <a:rPr lang="el-GR" sz="2200" dirty="0" smtClean="0"/>
                  <a:t>και </a:t>
                </a:r>
                <a14:m>
                  <m:oMath xmlns:m="http://schemas.openxmlformats.org/officeDocument/2006/math">
                    <m:nary>
                      <m:naryPr>
                        <m:chr m:val="⋃"/>
                        <m:supHide m:val="on"/>
                        <m:ctrlPr>
                          <a:rPr lang="el-GR" sz="2200" i="1" smtClean="0">
                            <a:latin typeface="Cambria Math" panose="02040503050406030204" pitchFamily="18" charset="0"/>
                          </a:rPr>
                        </m:ctrlPr>
                      </m:naryPr>
                      <m:sub>
                        <m:r>
                          <m:rPr>
                            <m:brk m:alnAt="7"/>
                          </m:rPr>
                          <a:rPr lang="en-US" sz="2200" b="0" i="1" smtClean="0">
                            <a:latin typeface="Cambria Math"/>
                          </a:rPr>
                          <m:t>𝑖</m:t>
                        </m:r>
                      </m:sub>
                      <m:sup/>
                      <m:e>
                        <m:r>
                          <a:rPr lang="en-US" sz="2200" b="0" i="1" smtClean="0">
                            <a:latin typeface="Cambria Math"/>
                          </a:rPr>
                          <m:t>𝐴</m:t>
                        </m:r>
                        <m:r>
                          <a:rPr lang="en-US" sz="2200" b="0" i="1" baseline="-25000" smtClean="0">
                            <a:latin typeface="Cambria Math"/>
                          </a:rPr>
                          <m:t>𝑖</m:t>
                        </m:r>
                        <m:r>
                          <a:rPr lang="en-US" sz="2200" b="0" i="1" smtClean="0">
                            <a:latin typeface="Cambria Math"/>
                          </a:rPr>
                          <m:t>=</m:t>
                        </m:r>
                        <m:r>
                          <m:rPr>
                            <m:sty m:val="p"/>
                          </m:rPr>
                          <a:rPr lang="el-GR" sz="2200" b="0" i="0" smtClean="0">
                            <a:latin typeface="Cambria Math"/>
                          </a:rPr>
                          <m:t>Ω</m:t>
                        </m:r>
                      </m:e>
                    </m:nary>
                  </m:oMath>
                </a14:m>
                <a:r>
                  <a:rPr lang="el-GR" dirty="0" smtClean="0"/>
                  <a:t>)</a:t>
                </a:r>
                <a:r>
                  <a:rPr lang="el-GR" dirty="0"/>
                  <a:t>, τότε </a:t>
                </a:r>
                <a:r>
                  <a:rPr lang="el-GR" dirty="0" smtClean="0"/>
                  <a:t>για </a:t>
                </a:r>
                <a:r>
                  <a:rPr lang="el-GR" dirty="0"/>
                  <a:t>κάθε γεγονός Β</a:t>
                </a:r>
                <a:r>
                  <a:rPr lang="en-US" dirty="0"/>
                  <a:t> </a:t>
                </a:r>
                <a:r>
                  <a:rPr lang="el-GR" dirty="0"/>
                  <a:t>⊂ </a:t>
                </a:r>
                <a:r>
                  <a:rPr lang="el-GR" dirty="0" smtClean="0"/>
                  <a:t>Ω ισχύει η σχέση:</a:t>
                </a:r>
                <a:endParaRPr lang="el-GR" dirty="0"/>
              </a:p>
            </p:txBody>
          </p:sp>
        </mc:Choice>
        <mc:Fallback xmlns="">
          <p:sp>
            <p:nvSpPr>
              <p:cNvPr id="4" name="3 - Θέση περιεχομένου"/>
              <p:cNvSpPr>
                <a:spLocks noGrp="1" noRot="1" noChangeAspect="1" noMove="1" noResize="1" noEditPoints="1" noAdjustHandles="1" noChangeArrowheads="1" noChangeShapeType="1" noTextEdit="1"/>
              </p:cNvSpPr>
              <p:nvPr>
                <p:ph sz="quarter" idx="1"/>
              </p:nvPr>
            </p:nvSpPr>
            <p:spPr>
              <a:blipFill rotWithShape="1">
                <a:blip r:embed="rId5"/>
                <a:stretch>
                  <a:fillRect l="-1176" t="-2533"/>
                </a:stretch>
              </a:blipFill>
            </p:spPr>
            <p:txBody>
              <a:bodyPr/>
              <a:lstStyle/>
              <a:p>
                <a:r>
                  <a:rPr lang="el-GR">
                    <a:noFill/>
                  </a:rPr>
                  <a:t> </a:t>
                </a:r>
              </a:p>
            </p:txBody>
          </p:sp>
        </mc:Fallback>
      </mc:AlternateContent>
      <p:pic>
        <p:nvPicPr>
          <p:cNvPr id="12290" name="Picture 2" descr="[DECORA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653136"/>
            <a:ext cx="322129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25</a:t>
            </a:fld>
            <a:endParaRPr kumimoji="0" lang="en-US" dirty="0"/>
          </a:p>
        </p:txBody>
      </p:sp>
    </p:spTree>
    <p:custDataLst>
      <p:tags r:id="rId1"/>
    </p:custDataLst>
    <p:extLst>
      <p:ext uri="{BB962C8B-B14F-4D97-AF65-F5344CB8AC3E}">
        <p14:creationId xmlns:p14="http://schemas.microsoft.com/office/powerpoint/2010/main" val="132073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ΙΔΙΟΤΗΤΕΣ ΠΙΘΑΝΟΤΗΤΩΝ (3)</a:t>
            </a:r>
            <a:endParaRPr lang="el-GR" dirty="0"/>
          </a:p>
        </p:txBody>
      </p:sp>
      <p:sp>
        <p:nvSpPr>
          <p:cNvPr id="4" name="3 - Θέση περιεχομένου"/>
          <p:cNvSpPr>
            <a:spLocks noGrp="1"/>
          </p:cNvSpPr>
          <p:nvPr>
            <p:ph sz="quarter" idx="1"/>
          </p:nvPr>
        </p:nvSpPr>
        <p:spPr>
          <a:xfrm>
            <a:off x="179512" y="1423317"/>
            <a:ext cx="8229600" cy="4525963"/>
          </a:xfrm>
        </p:spPr>
        <p:txBody>
          <a:bodyPr>
            <a:normAutofit lnSpcReduction="10000"/>
          </a:bodyPr>
          <a:lstStyle/>
          <a:p>
            <a:r>
              <a:rPr lang="el-GR" dirty="0" smtClean="0">
                <a:solidFill>
                  <a:srgbClr val="FF3300"/>
                </a:solidFill>
              </a:rPr>
              <a:t>Παράδειγμα</a:t>
            </a:r>
            <a:r>
              <a:rPr lang="el-GR" dirty="0" smtClean="0"/>
              <a:t>: Στο παράδειγμα στη διαφάνεια 12 </a:t>
            </a:r>
            <a:r>
              <a:rPr lang="el-GR" dirty="0"/>
              <a:t>δεχθήκαμε ως πιθανότητα νίκης σε ένα παιχνίδι ρουλέτας </a:t>
            </a:r>
            <a:r>
              <a:rPr lang="el-GR" dirty="0" smtClean="0"/>
              <a:t>με</a:t>
            </a:r>
            <a:r>
              <a:rPr lang="el-GR" dirty="0"/>
              <a:t> </a:t>
            </a:r>
            <a:r>
              <a:rPr lang="el-GR" dirty="0" smtClean="0"/>
              <a:t>«</a:t>
            </a:r>
            <a:r>
              <a:rPr lang="el-GR" dirty="0"/>
              <a:t>1,…,18» ή με «μονό αριθμό», ή με «34, 35, 36» την τιμή </a:t>
            </a:r>
            <a:r>
              <a:rPr lang="el-GR" dirty="0" smtClean="0"/>
              <a:t> 29/37.  Στο </a:t>
            </a:r>
            <a:r>
              <a:rPr lang="el-GR" dirty="0"/>
              <a:t>ίδιο αποτέλεσμα καταλήγουμε και με τον </a:t>
            </a:r>
            <a:r>
              <a:rPr lang="el-GR" dirty="0" smtClean="0"/>
              <a:t>κανόνα 5:</a:t>
            </a:r>
          </a:p>
          <a:p>
            <a:endParaRPr lang="el-GR" dirty="0"/>
          </a:p>
          <a:p>
            <a:endParaRPr lang="el-GR" dirty="0" smtClean="0"/>
          </a:p>
          <a:p>
            <a:pPr marL="0" indent="0">
              <a:buNone/>
            </a:pPr>
            <a:r>
              <a:rPr lang="el-GR" dirty="0"/>
              <a:t> </a:t>
            </a:r>
            <a:r>
              <a:rPr lang="el-GR" dirty="0" smtClean="0"/>
              <a:t>    και με τον κανόνα 5β:</a:t>
            </a:r>
            <a:endParaRPr lang="el-GR" dirty="0"/>
          </a:p>
        </p:txBody>
      </p:sp>
      <p:pic>
        <p:nvPicPr>
          <p:cNvPr id="13314" name="Picture 2" descr="[DECOR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3645024"/>
            <a:ext cx="2376264" cy="68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DECO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302" y="5013176"/>
            <a:ext cx="1418332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26</a:t>
            </a:fld>
            <a:endParaRPr kumimoji="0" lang="en-US" dirty="0"/>
          </a:p>
        </p:txBody>
      </p:sp>
    </p:spTree>
    <p:custDataLst>
      <p:tags r:id="rId1"/>
    </p:custDataLst>
    <p:extLst>
      <p:ext uri="{BB962C8B-B14F-4D97-AF65-F5344CB8AC3E}">
        <p14:creationId xmlns:p14="http://schemas.microsoft.com/office/powerpoint/2010/main" val="315955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ΙΔΙΟΤΗΤΕΣ ΠΙΘΑΝΟΤΗΤΩΝ (4)</a:t>
            </a:r>
            <a:endParaRPr lang="el-GR" dirty="0"/>
          </a:p>
        </p:txBody>
      </p:sp>
      <mc:AlternateContent xmlns:mc="http://schemas.openxmlformats.org/markup-compatibility/2006" xmlns:a14="http://schemas.microsoft.com/office/drawing/2010/main">
        <mc:Choice Requires="a14">
          <p:sp>
            <p:nvSpPr>
              <p:cNvPr id="4" name="3 - Θέση περιεχομένου"/>
              <p:cNvSpPr>
                <a:spLocks noGrp="1"/>
              </p:cNvSpPr>
              <p:nvPr>
                <p:ph sz="quarter" idx="1"/>
              </p:nvPr>
            </p:nvSpPr>
            <p:spPr/>
            <p:txBody>
              <a:bodyPr>
                <a:normAutofit/>
              </a:bodyPr>
              <a:lstStyle/>
              <a:p>
                <a:r>
                  <a:rPr lang="el-GR" sz="2400" dirty="0" smtClean="0">
                    <a:solidFill>
                      <a:srgbClr val="FF3300"/>
                    </a:solidFill>
                  </a:rPr>
                  <a:t>Παράδειγμα</a:t>
                </a:r>
                <a:r>
                  <a:rPr lang="el-GR" sz="2400" dirty="0" smtClean="0"/>
                  <a:t>: </a:t>
                </a:r>
                <a:r>
                  <a:rPr lang="el-GR" sz="2400" dirty="0"/>
                  <a:t>Ένας παίκτης ρουλέτας παίζει σε πέντε διαδοχικά παιχνίδια μόνο το 1. Έστω ότι </a:t>
                </a:r>
                <a:r>
                  <a:rPr lang="en-US" sz="2400" dirty="0"/>
                  <a:t>G </a:t>
                </a:r>
                <a:r>
                  <a:rPr lang="el-GR" sz="2400" dirty="0"/>
                  <a:t>είναι το ενδεχόμενο ότι θα κερδίσει σε ένα τουλάχιστον παιχνίδι. Από τα 37</a:t>
                </a:r>
                <a:r>
                  <a:rPr lang="el-GR" sz="2400" baseline="30000" dirty="0"/>
                  <a:t>5</a:t>
                </a:r>
                <a:r>
                  <a:rPr lang="el-GR" sz="2400" dirty="0"/>
                  <a:t>  στοιχειώδη ενδεχόμενα με τις ίδιες πιθανότητες του πενταπλού παιχνιδιού (η διαδικασία </a:t>
                </a:r>
                <a:r>
                  <a:rPr lang="el-GR" sz="2400" dirty="0" smtClean="0"/>
                  <a:t>αντιστοιχεί </a:t>
                </a:r>
                <a:r>
                  <a:rPr lang="el-GR" sz="2400" dirty="0"/>
                  <a:t>στο υπόδειγμα της πενταπλής δειγματοληψίας με </a:t>
                </a:r>
                <a:r>
                  <a:rPr lang="el-GR" sz="2400" dirty="0" err="1"/>
                  <a:t>επανάθεση</a:t>
                </a:r>
                <a:r>
                  <a:rPr lang="el-GR" sz="2400" dirty="0"/>
                  <a:t> από μια ποσότητα </a:t>
                </a:r>
                <a:r>
                  <a:rPr lang="el-GR" sz="2400" dirty="0" smtClean="0"/>
                  <a:t>37 αντικειμένων</a:t>
                </a:r>
                <a:r>
                  <a:rPr lang="el-GR" sz="2400" dirty="0"/>
                  <a:t>) για </a:t>
                </a:r>
                <a14:m>
                  <m:oMath xmlns:m="http://schemas.openxmlformats.org/officeDocument/2006/math">
                    <m:acc>
                      <m:accPr>
                        <m:chr m:val="̅"/>
                        <m:ctrlPr>
                          <a:rPr lang="el-GR" sz="2400" i="1" smtClean="0">
                            <a:latin typeface="Cambria Math" panose="02040503050406030204" pitchFamily="18" charset="0"/>
                          </a:rPr>
                        </m:ctrlPr>
                      </m:accPr>
                      <m:e>
                        <m:r>
                          <a:rPr lang="en-US" sz="2400" b="0" i="1" smtClean="0">
                            <a:latin typeface="Cambria Math"/>
                          </a:rPr>
                          <m:t>𝐺</m:t>
                        </m:r>
                      </m:e>
                    </m:acc>
                  </m:oMath>
                </a14:m>
                <a:r>
                  <a:rPr lang="en-US" sz="2400" dirty="0" smtClean="0"/>
                  <a:t> </a:t>
                </a:r>
                <a:r>
                  <a:rPr lang="el-GR" sz="2400" dirty="0" smtClean="0"/>
                  <a:t>τα </a:t>
                </a:r>
                <a:r>
                  <a:rPr lang="el-GR" sz="2400" dirty="0"/>
                  <a:t>36</a:t>
                </a:r>
                <a:r>
                  <a:rPr lang="el-GR" sz="2400" baseline="30000" dirty="0"/>
                  <a:t>5</a:t>
                </a:r>
                <a:r>
                  <a:rPr lang="el-GR" sz="2400" dirty="0"/>
                  <a:t>  πιθανά αποτελέσματα «το 1 δεν βγήκε σε κανένα από </a:t>
                </a:r>
                <a:r>
                  <a:rPr lang="el-GR" sz="2400" dirty="0" smtClean="0"/>
                  <a:t>τα 5 </a:t>
                </a:r>
                <a:r>
                  <a:rPr lang="el-GR" sz="2400" dirty="0"/>
                  <a:t>παιχνίδια» είναι ευνοϊκά, γεγονός που αποφέρει:</a:t>
                </a:r>
              </a:p>
              <a:p>
                <a:endParaRPr lang="el-GR" dirty="0"/>
              </a:p>
            </p:txBody>
          </p:sp>
        </mc:Choice>
        <mc:Fallback xmlns="">
          <p:sp>
            <p:nvSpPr>
              <p:cNvPr id="4" name="3 - Θέση περιεχομένου"/>
              <p:cNvSpPr>
                <a:spLocks noGrp="1" noRot="1" noChangeAspect="1" noMove="1" noResize="1" noEditPoints="1" noAdjustHandles="1" noChangeArrowheads="1" noChangeShapeType="1" noTextEdit="1"/>
              </p:cNvSpPr>
              <p:nvPr>
                <p:ph sz="quarter" idx="1"/>
              </p:nvPr>
            </p:nvSpPr>
            <p:spPr>
              <a:blipFill rotWithShape="1">
                <a:blip r:embed="rId5"/>
                <a:stretch>
                  <a:fillRect l="-549" t="-1067"/>
                </a:stretch>
              </a:blipFill>
            </p:spPr>
            <p:txBody>
              <a:bodyPr/>
              <a:lstStyle/>
              <a:p>
                <a:r>
                  <a:rPr lang="el-GR">
                    <a:noFill/>
                  </a:rPr>
                  <a:t> </a:t>
                </a:r>
              </a:p>
            </p:txBody>
          </p:sp>
        </mc:Fallback>
      </mc:AlternateContent>
      <p:pic>
        <p:nvPicPr>
          <p:cNvPr id="14338" name="Picture 2" descr="[DECORA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373216"/>
            <a:ext cx="445341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27</a:t>
            </a:fld>
            <a:endParaRPr kumimoji="0" lang="en-US" dirty="0"/>
          </a:p>
        </p:txBody>
      </p:sp>
    </p:spTree>
    <p:custDataLst>
      <p:tags r:id="rId1"/>
    </p:custDataLst>
    <p:extLst>
      <p:ext uri="{BB962C8B-B14F-4D97-AF65-F5344CB8AC3E}">
        <p14:creationId xmlns:p14="http://schemas.microsoft.com/office/powerpoint/2010/main" val="3989740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ΥΠΟ ΣΥΝΘΗΚΗ ΠΙΘΑΝΟΤΗΤΑ (1)</a:t>
            </a:r>
            <a:endParaRPr lang="el-GR" dirty="0"/>
          </a:p>
        </p:txBody>
      </p:sp>
      <mc:AlternateContent xmlns:mc="http://schemas.openxmlformats.org/markup-compatibility/2006" xmlns:a14="http://schemas.microsoft.com/office/drawing/2010/main">
        <mc:Choice Requires="a14">
          <p:sp>
            <p:nvSpPr>
              <p:cNvPr id="4" name="3 - Θέση περιεχομένου"/>
              <p:cNvSpPr>
                <a:spLocks noGrp="1"/>
              </p:cNvSpPr>
              <p:nvPr>
                <p:ph sz="quarter" idx="1"/>
              </p:nvPr>
            </p:nvSpPr>
            <p:spPr/>
            <p:txBody>
              <a:bodyPr>
                <a:normAutofit fontScale="92500" lnSpcReduction="20000"/>
              </a:bodyPr>
              <a:lstStyle/>
              <a:p>
                <a:r>
                  <a:rPr lang="el-GR" dirty="0" smtClean="0"/>
                  <a:t>Σε </a:t>
                </a:r>
                <a:r>
                  <a:rPr lang="el-GR" dirty="0"/>
                  <a:t>ένα τυχαίο πείραμα σ</a:t>
                </a:r>
                <a:r>
                  <a:rPr lang="el-GR" dirty="0" smtClean="0"/>
                  <a:t>υχνά ενδιαφερόμαστε για </a:t>
                </a:r>
                <a:r>
                  <a:rPr lang="el-GR" dirty="0"/>
                  <a:t>την πιθανότητα της εμφάνισης ενός γεγονότος Α υπό την προϋπόθεση (ή και με τη γνώση) ότι θα εμφανιστεί (ή έχει ήδη εμφανιστεί</a:t>
                </a:r>
                <a:r>
                  <a:rPr lang="el-GR" dirty="0" smtClean="0"/>
                  <a:t>) ένα συγκεκριμένο </a:t>
                </a:r>
                <a:r>
                  <a:rPr lang="el-GR" dirty="0"/>
                  <a:t>ενδεχόμενο </a:t>
                </a:r>
                <a:r>
                  <a:rPr lang="el-GR" dirty="0" smtClean="0"/>
                  <a:t>Β. </a:t>
                </a:r>
              </a:p>
              <a:p>
                <a:r>
                  <a:rPr lang="el-GR" dirty="0" smtClean="0"/>
                  <a:t>Η πιθανότητα αυτή αναφέρεται ως </a:t>
                </a:r>
                <a:r>
                  <a:rPr lang="el-GR" dirty="0" smtClean="0">
                    <a:solidFill>
                      <a:srgbClr val="FF3300"/>
                    </a:solidFill>
                  </a:rPr>
                  <a:t>υπό </a:t>
                </a:r>
                <a:r>
                  <a:rPr lang="el-GR" dirty="0">
                    <a:solidFill>
                      <a:srgbClr val="FF3300"/>
                    </a:solidFill>
                  </a:rPr>
                  <a:t>συνθήκη πιθανότητα</a:t>
                </a:r>
                <a:r>
                  <a:rPr lang="el-GR" b="1" dirty="0"/>
                  <a:t> </a:t>
                </a:r>
                <a:r>
                  <a:rPr lang="el-GR" dirty="0"/>
                  <a:t>του Α υπό </a:t>
                </a:r>
                <a:r>
                  <a:rPr lang="el-GR" dirty="0" smtClean="0"/>
                  <a:t>(τον </a:t>
                </a:r>
                <a:r>
                  <a:rPr lang="el-GR" dirty="0"/>
                  <a:t>όρο ότι έχει </a:t>
                </a:r>
                <a:r>
                  <a:rPr lang="el-GR" dirty="0" err="1" smtClean="0"/>
                  <a:t>συμβεί)το</a:t>
                </a:r>
                <a:r>
                  <a:rPr lang="el-GR" dirty="0" smtClean="0"/>
                  <a:t> Β και συμβολίζεται ως </a:t>
                </a:r>
                <a:r>
                  <a:rPr lang="en-US" dirty="0" smtClean="0">
                    <a:solidFill>
                      <a:srgbClr val="FF3300"/>
                    </a:solidFill>
                  </a:rPr>
                  <a:t>P(A|B)</a:t>
                </a:r>
                <a:r>
                  <a:rPr lang="el-GR" dirty="0">
                    <a:solidFill>
                      <a:srgbClr val="FF3300"/>
                    </a:solidFill>
                  </a:rPr>
                  <a:t> </a:t>
                </a:r>
                <a:r>
                  <a:rPr lang="el-GR" dirty="0" smtClean="0"/>
                  <a:t>και υπολογίζεται από τον τύπο:</a:t>
                </a:r>
              </a:p>
              <a:p>
                <a:pPr marL="0" indent="0">
                  <a:buNone/>
                </a:pPr>
                <a14:m>
                  <m:oMathPara xmlns:m="http://schemas.openxmlformats.org/officeDocument/2006/math">
                    <m:oMathParaPr>
                      <m:jc m:val="centerGroup"/>
                    </m:oMathParaPr>
                    <m:oMath xmlns:m="http://schemas.openxmlformats.org/officeDocument/2006/math">
                      <m:r>
                        <a:rPr lang="en-US" sz="3000" b="0" i="1" smtClean="0">
                          <a:latin typeface="Cambria Math"/>
                        </a:rPr>
                        <m:t>𝑃</m:t>
                      </m:r>
                      <m:d>
                        <m:dPr>
                          <m:ctrlPr>
                            <a:rPr lang="en-US" sz="3000" b="0" i="1" smtClean="0">
                              <a:latin typeface="Cambria Math" panose="02040503050406030204" pitchFamily="18" charset="0"/>
                            </a:rPr>
                          </m:ctrlPr>
                        </m:dPr>
                        <m:e>
                          <m:r>
                            <a:rPr lang="en-US" sz="3000" b="0" i="1" smtClean="0">
                              <a:latin typeface="Cambria Math"/>
                            </a:rPr>
                            <m:t>𝐴</m:t>
                          </m:r>
                        </m:e>
                        <m:e>
                          <m:r>
                            <a:rPr lang="en-US" sz="3000" b="0" i="1" smtClean="0">
                              <a:latin typeface="Cambria Math"/>
                            </a:rPr>
                            <m:t>𝐵</m:t>
                          </m:r>
                        </m:e>
                      </m:d>
                      <m:r>
                        <a:rPr lang="en-US" sz="3000" b="0" i="1" smtClean="0">
                          <a:latin typeface="Cambria Math"/>
                        </a:rPr>
                        <m:t>= </m:t>
                      </m:r>
                      <m:f>
                        <m:fPr>
                          <m:ctrlPr>
                            <a:rPr lang="en-US" sz="3000" b="0" i="1" smtClean="0">
                              <a:latin typeface="Cambria Math" panose="02040503050406030204" pitchFamily="18" charset="0"/>
                            </a:rPr>
                          </m:ctrlPr>
                        </m:fPr>
                        <m:num>
                          <m:r>
                            <a:rPr lang="en-US" sz="3000" b="0" i="1" smtClean="0">
                              <a:latin typeface="Cambria Math"/>
                            </a:rPr>
                            <m:t>𝑃</m:t>
                          </m:r>
                          <m:r>
                            <a:rPr lang="en-US" sz="3000" b="0" i="1" smtClean="0">
                              <a:latin typeface="Cambria Math"/>
                            </a:rPr>
                            <m:t>(</m:t>
                          </m:r>
                          <m:r>
                            <a:rPr lang="en-US" sz="3000" b="0" i="1" smtClean="0">
                              <a:latin typeface="Cambria Math"/>
                            </a:rPr>
                            <m:t>𝐴</m:t>
                          </m:r>
                          <m:r>
                            <a:rPr lang="en-US" sz="3000" b="0" i="1" smtClean="0">
                              <a:latin typeface="Cambria Math"/>
                              <a:ea typeface="Cambria Math"/>
                            </a:rPr>
                            <m:t>∩</m:t>
                          </m:r>
                          <m:r>
                            <a:rPr lang="en-US" sz="3000" b="0" i="1" smtClean="0">
                              <a:latin typeface="Cambria Math"/>
                              <a:ea typeface="Cambria Math"/>
                            </a:rPr>
                            <m:t>𝐵</m:t>
                          </m:r>
                          <m:r>
                            <a:rPr lang="en-US" sz="3000" b="0" i="1" smtClean="0">
                              <a:latin typeface="Cambria Math"/>
                              <a:ea typeface="Cambria Math"/>
                            </a:rPr>
                            <m:t>)</m:t>
                          </m:r>
                        </m:num>
                        <m:den>
                          <m:r>
                            <a:rPr lang="en-US" sz="3000" b="0" i="1" smtClean="0">
                              <a:latin typeface="Cambria Math"/>
                            </a:rPr>
                            <m:t>𝑃</m:t>
                          </m:r>
                          <m:r>
                            <a:rPr lang="en-US" sz="3000" b="0" i="1" smtClean="0">
                              <a:latin typeface="Cambria Math"/>
                            </a:rPr>
                            <m:t>(</m:t>
                          </m:r>
                          <m:r>
                            <a:rPr lang="en-US" sz="3000" b="0" i="1" smtClean="0">
                              <a:latin typeface="Cambria Math"/>
                            </a:rPr>
                            <m:t>𝐵</m:t>
                          </m:r>
                          <m:r>
                            <a:rPr lang="en-US" sz="3000" b="0" i="1" smtClean="0">
                              <a:latin typeface="Cambria Math"/>
                            </a:rPr>
                            <m:t>)</m:t>
                          </m:r>
                        </m:den>
                      </m:f>
                    </m:oMath>
                  </m:oMathPara>
                </a14:m>
                <a:endParaRPr lang="en-US" sz="3000" dirty="0"/>
              </a:p>
            </p:txBody>
          </p:sp>
        </mc:Choice>
        <mc:Fallback xmlns="">
          <p:sp>
            <p:nvSpPr>
              <p:cNvPr id="4" name="3 - Θέση περιεχομένου"/>
              <p:cNvSpPr>
                <a:spLocks noGrp="1" noRot="1" noChangeAspect="1" noMove="1" noResize="1" noEditPoints="1" noAdjustHandles="1" noChangeArrowheads="1" noChangeShapeType="1" noTextEdit="1"/>
              </p:cNvSpPr>
              <p:nvPr>
                <p:ph sz="quarter" idx="1"/>
              </p:nvPr>
            </p:nvSpPr>
            <p:spPr>
              <a:blipFill rotWithShape="0">
                <a:blip r:embed="rId5"/>
                <a:stretch>
                  <a:fillRect l="-1481" t="-3504" r="-1556"/>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28</a:t>
            </a:fld>
            <a:endParaRPr kumimoji="0" lang="en-US" dirty="0"/>
          </a:p>
        </p:txBody>
      </p:sp>
    </p:spTree>
    <p:custDataLst>
      <p:tags r:id="rId1"/>
    </p:custDataLst>
    <p:extLst>
      <p:ext uri="{BB962C8B-B14F-4D97-AF65-F5344CB8AC3E}">
        <p14:creationId xmlns:p14="http://schemas.microsoft.com/office/powerpoint/2010/main" val="373767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ΥΠΟ ΣΥΝΘΗΚΗ </a:t>
            </a:r>
            <a:r>
              <a:rPr lang="el-GR" dirty="0" smtClean="0"/>
              <a:t>ΠΙΘΑΝΟΤΗΤΑ (2)</a:t>
            </a:r>
            <a:endParaRPr lang="el-GR" dirty="0"/>
          </a:p>
        </p:txBody>
      </p:sp>
      <mc:AlternateContent xmlns:mc="http://schemas.openxmlformats.org/markup-compatibility/2006" xmlns:a14="http://schemas.microsoft.com/office/drawing/2010/main">
        <mc:Choice Requires="a14">
          <p:sp>
            <p:nvSpPr>
              <p:cNvPr id="4" name="3 - Θέση περιεχομένου"/>
              <p:cNvSpPr>
                <a:spLocks noGrp="1"/>
              </p:cNvSpPr>
              <p:nvPr>
                <p:ph sz="quarter" idx="1"/>
              </p:nvPr>
            </p:nvSpPr>
            <p:spPr/>
            <p:txBody>
              <a:bodyPr>
                <a:normAutofit fontScale="92500" lnSpcReduction="20000"/>
              </a:bodyPr>
              <a:lstStyle/>
              <a:p>
                <a:r>
                  <a:rPr lang="el-GR" dirty="0" smtClean="0">
                    <a:solidFill>
                      <a:srgbClr val="FF3300"/>
                    </a:solidFill>
                  </a:rPr>
                  <a:t>Παράδειγμα</a:t>
                </a:r>
                <a:r>
                  <a:rPr lang="el-GR" dirty="0" smtClean="0"/>
                  <a:t>: Στο παράδειγμα της διαφάνειας 18</a:t>
                </a:r>
                <a:r>
                  <a:rPr lang="en-US" dirty="0" smtClean="0"/>
                  <a:t> </a:t>
                </a:r>
                <a:r>
                  <a:rPr lang="el-GR" dirty="0" smtClean="0"/>
                  <a:t>η πιθανότητα </a:t>
                </a:r>
                <a:r>
                  <a:rPr lang="en-US" dirty="0" smtClean="0"/>
                  <a:t>P(A</a:t>
                </a:r>
                <a:r>
                  <a:rPr lang="el-GR" baseline="-25000" dirty="0" smtClean="0"/>
                  <a:t>2</a:t>
                </a:r>
                <a:r>
                  <a:rPr lang="en-US" dirty="0" smtClean="0"/>
                  <a:t>|</a:t>
                </a:r>
                <a:r>
                  <a:rPr lang="en-US" dirty="0"/>
                  <a:t>A</a:t>
                </a:r>
                <a:r>
                  <a:rPr lang="el-GR" baseline="-25000" dirty="0" smtClean="0"/>
                  <a:t>1</a:t>
                </a:r>
                <a:r>
                  <a:rPr lang="en-US" dirty="0" smtClean="0"/>
                  <a:t>) </a:t>
                </a:r>
                <a:r>
                  <a:rPr lang="el-GR" dirty="0" smtClean="0"/>
                  <a:t>να ανιχνευτούν </a:t>
                </a:r>
                <a:r>
                  <a:rPr lang="el-GR" dirty="0"/>
                  <a:t>κατάλοιπα </a:t>
                </a:r>
                <a:r>
                  <a:rPr lang="el-GR" dirty="0" smtClean="0"/>
                  <a:t>αντιβιοτικών (ενδεχόμενο Α</a:t>
                </a:r>
                <a:r>
                  <a:rPr lang="el-GR" baseline="-25000" dirty="0" smtClean="0"/>
                  <a:t>2</a:t>
                </a:r>
                <a:r>
                  <a:rPr lang="el-GR" dirty="0" smtClean="0"/>
                  <a:t>) υπό την προϋπόθεση ότι ανιχνεύτηκαν </a:t>
                </a:r>
                <a:r>
                  <a:rPr lang="el-GR" dirty="0"/>
                  <a:t>κατάλοιπα τεχνικών ορμονών </a:t>
                </a:r>
                <a:r>
                  <a:rPr lang="el-GR" dirty="0" smtClean="0"/>
                  <a:t>(ενδεχόμενο Α</a:t>
                </a:r>
                <a:r>
                  <a:rPr lang="el-GR" baseline="-25000" dirty="0" smtClean="0"/>
                  <a:t>1</a:t>
                </a:r>
                <a:r>
                  <a:rPr lang="el-GR" dirty="0" smtClean="0"/>
                  <a:t>) είναι:</a:t>
                </a:r>
              </a:p>
              <a:p>
                <a:endParaRPr lang="el-GR" dirty="0"/>
              </a:p>
              <a:p>
                <a:endParaRPr lang="el-GR" dirty="0" smtClean="0"/>
              </a:p>
              <a:p>
                <a:pPr marL="0" indent="0" algn="ctr">
                  <a:buNone/>
                </a:pPr>
                <a:r>
                  <a:rPr lang="el-GR" dirty="0" smtClean="0"/>
                  <a:t>ή</a:t>
                </a:r>
              </a:p>
              <a:p>
                <a:pPr marL="0" indent="0" algn="ctr">
                  <a:buNone/>
                </a:pPr>
                <a14:m>
                  <m:oMath xmlns:m="http://schemas.openxmlformats.org/officeDocument/2006/math">
                    <m:r>
                      <a:rPr lang="en-US" sz="2800" i="1">
                        <a:latin typeface="Cambria Math"/>
                      </a:rPr>
                      <m:t>𝑃</m:t>
                    </m:r>
                    <m:d>
                      <m:dPr>
                        <m:ctrlPr>
                          <a:rPr lang="en-US" sz="2800" i="1">
                            <a:latin typeface="Cambria Math" panose="02040503050406030204" pitchFamily="18" charset="0"/>
                          </a:rPr>
                        </m:ctrlPr>
                      </m:dPr>
                      <m:e>
                        <m:r>
                          <a:rPr lang="en-US" sz="2800" i="1">
                            <a:latin typeface="Cambria Math"/>
                          </a:rPr>
                          <m:t>𝐴</m:t>
                        </m:r>
                        <m:r>
                          <a:rPr lang="el-GR" sz="2800" b="0" i="1" baseline="-25000" smtClean="0">
                            <a:latin typeface="Cambria Math"/>
                          </a:rPr>
                          <m:t>2</m:t>
                        </m:r>
                      </m:e>
                      <m:e>
                        <m:r>
                          <a:rPr lang="en-US" sz="2800" b="0" i="1" smtClean="0">
                            <a:latin typeface="Cambria Math"/>
                          </a:rPr>
                          <m:t>𝐴</m:t>
                        </m:r>
                        <m:r>
                          <a:rPr lang="en-US" sz="2800" b="0" i="1" baseline="-25000" smtClean="0">
                            <a:latin typeface="Cambria Math"/>
                          </a:rPr>
                          <m:t>1</m:t>
                        </m:r>
                      </m:e>
                    </m:d>
                    <m:r>
                      <a:rPr lang="en-US" sz="2800" i="1">
                        <a:latin typeface="Cambria Math"/>
                      </a:rPr>
                      <m:t>= </m:t>
                    </m:r>
                    <m:f>
                      <m:fPr>
                        <m:ctrlPr>
                          <a:rPr lang="en-US" sz="2800" i="1">
                            <a:latin typeface="Cambria Math" panose="02040503050406030204" pitchFamily="18" charset="0"/>
                          </a:rPr>
                        </m:ctrlPr>
                      </m:fPr>
                      <m:num>
                        <m:r>
                          <a:rPr lang="en-US" sz="2800" i="1">
                            <a:latin typeface="Cambria Math"/>
                          </a:rPr>
                          <m:t>𝑃</m:t>
                        </m:r>
                        <m:r>
                          <a:rPr lang="en-US" sz="2800" i="1">
                            <a:latin typeface="Cambria Math"/>
                          </a:rPr>
                          <m:t>(</m:t>
                        </m:r>
                        <m:r>
                          <a:rPr lang="en-US" sz="2800" i="1">
                            <a:latin typeface="Cambria Math"/>
                          </a:rPr>
                          <m:t>𝐴</m:t>
                        </m:r>
                        <m:r>
                          <a:rPr lang="en-US" sz="2800" i="1" baseline="-25000">
                            <a:latin typeface="Cambria Math"/>
                          </a:rPr>
                          <m:t>1</m:t>
                        </m:r>
                        <m:r>
                          <a:rPr lang="en-US" sz="2800" i="1">
                            <a:latin typeface="Cambria Math"/>
                            <a:ea typeface="Cambria Math"/>
                          </a:rPr>
                          <m:t>∩</m:t>
                        </m:r>
                        <m:r>
                          <a:rPr lang="en-US" sz="2800" i="1">
                            <a:latin typeface="Cambria Math"/>
                          </a:rPr>
                          <m:t>𝐴</m:t>
                        </m:r>
                        <m:r>
                          <a:rPr lang="el-GR" sz="2800" i="1" baseline="-25000">
                            <a:latin typeface="Cambria Math"/>
                          </a:rPr>
                          <m:t>2</m:t>
                        </m:r>
                        <m:r>
                          <a:rPr lang="en-US" sz="2800" i="1">
                            <a:latin typeface="Cambria Math"/>
                            <a:ea typeface="Cambria Math"/>
                          </a:rPr>
                          <m:t>)</m:t>
                        </m:r>
                      </m:num>
                      <m:den>
                        <m:r>
                          <a:rPr lang="en-US" sz="2800" i="1">
                            <a:latin typeface="Cambria Math"/>
                          </a:rPr>
                          <m:t>𝑃</m:t>
                        </m:r>
                        <m:r>
                          <a:rPr lang="en-US" sz="2800" i="1">
                            <a:latin typeface="Cambria Math"/>
                          </a:rPr>
                          <m:t>(</m:t>
                        </m:r>
                        <m:r>
                          <a:rPr lang="en-US" sz="2800" i="1">
                            <a:latin typeface="Cambria Math"/>
                          </a:rPr>
                          <m:t>𝐴</m:t>
                        </m:r>
                        <m:r>
                          <a:rPr lang="el-GR" sz="2800" b="0" i="1" baseline="-25000" smtClean="0">
                            <a:latin typeface="Cambria Math"/>
                          </a:rPr>
                          <m:t>1</m:t>
                        </m:r>
                        <m:r>
                          <a:rPr lang="en-US" sz="2800" i="1">
                            <a:latin typeface="Cambria Math"/>
                          </a:rPr>
                          <m:t>)</m:t>
                        </m:r>
                      </m:den>
                    </m:f>
                  </m:oMath>
                </a14:m>
                <a:r>
                  <a:rPr lang="el-GR" sz="2800" dirty="0" smtClean="0"/>
                  <a:t> = </a:t>
                </a:r>
                <a14:m>
                  <m:oMath xmlns:m="http://schemas.openxmlformats.org/officeDocument/2006/math">
                    <m:f>
                      <m:fPr>
                        <m:ctrlPr>
                          <a:rPr lang="el-GR" sz="2800" i="1" smtClean="0">
                            <a:latin typeface="Cambria Math" panose="02040503050406030204" pitchFamily="18" charset="0"/>
                          </a:rPr>
                        </m:ctrlPr>
                      </m:fPr>
                      <m:num>
                        <m:f>
                          <m:fPr>
                            <m:ctrlPr>
                              <a:rPr lang="el-GR" sz="2800" i="1" smtClean="0">
                                <a:latin typeface="Cambria Math" panose="02040503050406030204" pitchFamily="18" charset="0"/>
                              </a:rPr>
                            </m:ctrlPr>
                          </m:fPr>
                          <m:num>
                            <m:r>
                              <a:rPr lang="el-GR" sz="2800" b="0" i="1" smtClean="0">
                                <a:latin typeface="Cambria Math"/>
                              </a:rPr>
                              <m:t>20</m:t>
                            </m:r>
                          </m:num>
                          <m:den>
                            <m:r>
                              <a:rPr lang="el-GR" sz="2800" b="0" i="1" smtClean="0">
                                <a:latin typeface="Cambria Math"/>
                              </a:rPr>
                              <m:t>400</m:t>
                            </m:r>
                          </m:den>
                        </m:f>
                      </m:num>
                      <m:den>
                        <m:f>
                          <m:fPr>
                            <m:ctrlPr>
                              <a:rPr lang="el-GR" sz="2800" i="1" smtClean="0">
                                <a:latin typeface="Cambria Math" panose="02040503050406030204" pitchFamily="18" charset="0"/>
                              </a:rPr>
                            </m:ctrlPr>
                          </m:fPr>
                          <m:num>
                            <m:r>
                              <a:rPr lang="el-GR" sz="2800" b="0" i="1" smtClean="0">
                                <a:latin typeface="Cambria Math"/>
                              </a:rPr>
                              <m:t>50</m:t>
                            </m:r>
                          </m:num>
                          <m:den>
                            <m:r>
                              <a:rPr lang="el-GR" sz="2800" b="0" i="1" smtClean="0">
                                <a:latin typeface="Cambria Math"/>
                              </a:rPr>
                              <m:t>400</m:t>
                            </m:r>
                          </m:den>
                        </m:f>
                      </m:den>
                    </m:f>
                  </m:oMath>
                </a14:m>
                <a:r>
                  <a:rPr lang="el-GR" sz="2800" dirty="0" smtClean="0"/>
                  <a:t> = 0,4</a:t>
                </a:r>
                <a:endParaRPr lang="en-US" sz="2800" dirty="0"/>
              </a:p>
              <a:p>
                <a:pPr marL="0" indent="0" algn="ctr">
                  <a:buNone/>
                </a:pPr>
                <a:endParaRPr lang="el-GR" dirty="0" smtClean="0"/>
              </a:p>
              <a:p>
                <a:endParaRPr lang="el-GR" dirty="0"/>
              </a:p>
            </p:txBody>
          </p:sp>
        </mc:Choice>
        <mc:Fallback xmlns="">
          <p:sp>
            <p:nvSpPr>
              <p:cNvPr id="4" name="3 - Θέση περιεχομένου"/>
              <p:cNvSpPr>
                <a:spLocks noGrp="1" noRot="1" noChangeAspect="1" noMove="1" noResize="1" noEditPoints="1" noAdjustHandles="1" noChangeArrowheads="1" noChangeShapeType="1" noTextEdit="1"/>
              </p:cNvSpPr>
              <p:nvPr>
                <p:ph sz="quarter" idx="1"/>
              </p:nvPr>
            </p:nvSpPr>
            <p:spPr>
              <a:blipFill rotWithShape="0">
                <a:blip r:embed="rId5"/>
                <a:stretch>
                  <a:fillRect l="-1481" t="-3504" r="-1704"/>
                </a:stretch>
              </a:blipFill>
            </p:spPr>
            <p:txBody>
              <a:bodyPr/>
              <a:lstStyle/>
              <a:p>
                <a:r>
                  <a:rPr lang="el-GR">
                    <a:noFill/>
                  </a:rPr>
                  <a:t> </a:t>
                </a:r>
              </a:p>
            </p:txBody>
          </p:sp>
        </mc:Fallback>
      </mc:AlternateContent>
      <p:pic>
        <p:nvPicPr>
          <p:cNvPr id="12290" name="Picture 2" descr="Αριθμός εργαζομένων βοοειδών στα οποία ανακαλύφθηκαν κατάλοιπα καά τους δύο ελέγχους προς τον αριθμό εξεταζομένων βοοειδών στα οποία ανακαλύφθηκαν κατάλοιπα στο Καπα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3821677"/>
            <a:ext cx="7488832" cy="51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29</a:t>
            </a:fld>
            <a:endParaRPr kumimoji="0" lang="en-US" dirty="0"/>
          </a:p>
        </p:txBody>
      </p:sp>
    </p:spTree>
    <p:custDataLst>
      <p:tags r:id="rId1"/>
    </p:custDataLst>
    <p:extLst>
      <p:ext uri="{BB962C8B-B14F-4D97-AF65-F5344CB8AC3E}">
        <p14:creationId xmlns:p14="http://schemas.microsoft.com/office/powerpoint/2010/main" val="291542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 ΣΥΝΘΗΚΗ </a:t>
            </a:r>
            <a:r>
              <a:rPr lang="el-GR" dirty="0" smtClean="0"/>
              <a:t>ΠΙΘΑΝΟΤΗΤΑ (3)</a:t>
            </a:r>
            <a:endParaRPr lang="el-GR" dirty="0"/>
          </a:p>
        </p:txBody>
      </p:sp>
      <p:sp>
        <p:nvSpPr>
          <p:cNvPr id="4" name="Θέση περιεχομένου 3"/>
          <p:cNvSpPr>
            <a:spLocks noGrp="1"/>
          </p:cNvSpPr>
          <p:nvPr>
            <p:ph sz="quarter" idx="1"/>
          </p:nvPr>
        </p:nvSpPr>
        <p:spPr/>
        <p:txBody>
          <a:bodyPr>
            <a:normAutofit lnSpcReduction="10000"/>
          </a:bodyPr>
          <a:lstStyle/>
          <a:p>
            <a:r>
              <a:rPr lang="el-GR" dirty="0"/>
              <a:t>Γ</a:t>
            </a:r>
            <a:r>
              <a:rPr lang="el-GR" dirty="0" smtClean="0"/>
              <a:t>ια </a:t>
            </a:r>
            <a:r>
              <a:rPr lang="en-US" dirty="0"/>
              <a:t>m </a:t>
            </a:r>
            <a:r>
              <a:rPr lang="el-GR" dirty="0" smtClean="0"/>
              <a:t>ενδεχόμενα Α</a:t>
            </a:r>
            <a:r>
              <a:rPr lang="el-GR" baseline="-25000" dirty="0" smtClean="0"/>
              <a:t>1</a:t>
            </a:r>
            <a:r>
              <a:rPr lang="el-GR" dirty="0"/>
              <a:t>,… Α</a:t>
            </a:r>
            <a:r>
              <a:rPr lang="en-US" baseline="-25000" dirty="0"/>
              <a:t>m</a:t>
            </a:r>
            <a:r>
              <a:rPr lang="en-US" dirty="0"/>
              <a:t> </a:t>
            </a:r>
            <a:r>
              <a:rPr lang="en-US" dirty="0" smtClean="0">
                <a:latin typeface="Cambria"/>
              </a:rPr>
              <a:t>⊂</a:t>
            </a:r>
            <a:r>
              <a:rPr lang="el-GR" dirty="0" smtClean="0">
                <a:latin typeface="Cambria"/>
              </a:rPr>
              <a:t> </a:t>
            </a:r>
            <a:r>
              <a:rPr lang="el-GR" dirty="0" smtClean="0"/>
              <a:t>Ω </a:t>
            </a:r>
            <a:r>
              <a:rPr lang="el-GR" dirty="0"/>
              <a:t>μιας τυχαίας διαδικασίας </a:t>
            </a:r>
            <a:r>
              <a:rPr lang="el-GR" dirty="0" smtClean="0"/>
              <a:t>ισχύει</a:t>
            </a:r>
          </a:p>
          <a:p>
            <a:endParaRPr lang="el-GR" dirty="0" smtClean="0"/>
          </a:p>
          <a:p>
            <a:endParaRPr lang="el-GR" dirty="0" smtClean="0"/>
          </a:p>
          <a:p>
            <a:r>
              <a:rPr lang="el-GR" dirty="0"/>
              <a:t>Συχνά είναι πιο σημαντικό ότι με τη βοήθεια των υπό συνθήκη πιθανοτήτων πραγματοποιείται ή διευκολύνεται ο </a:t>
            </a:r>
            <a:r>
              <a:rPr lang="el-GR" dirty="0">
                <a:solidFill>
                  <a:srgbClr val="FF3300"/>
                </a:solidFill>
              </a:rPr>
              <a:t>υπολογισμός της πιθανότητας της τομής των </a:t>
            </a:r>
            <a:r>
              <a:rPr lang="el-GR" dirty="0" smtClean="0">
                <a:solidFill>
                  <a:srgbClr val="FF3300"/>
                </a:solidFill>
              </a:rPr>
              <a:t>ενδεχομένων.</a:t>
            </a:r>
            <a:endParaRPr lang="el-GR" dirty="0">
              <a:solidFill>
                <a:srgbClr val="FF3300"/>
              </a:solidFill>
            </a:endParaRPr>
          </a:p>
        </p:txBody>
      </p:sp>
      <p:pic>
        <p:nvPicPr>
          <p:cNvPr id="11266" name="Picture 2" descr="[DECOR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636912"/>
            <a:ext cx="7285331" cy="46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30</a:t>
            </a:fld>
            <a:endParaRPr kumimoji="0" lang="en-US" dirty="0"/>
          </a:p>
        </p:txBody>
      </p:sp>
    </p:spTree>
    <p:custDataLst>
      <p:tags r:id="rId1"/>
    </p:custDataLst>
    <p:extLst>
      <p:ext uri="{BB962C8B-B14F-4D97-AF65-F5344CB8AC3E}">
        <p14:creationId xmlns:p14="http://schemas.microsoft.com/office/powerpoint/2010/main" val="1378327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 ΣΥΝΘΗΚΗ </a:t>
            </a:r>
            <a:r>
              <a:rPr lang="el-GR" dirty="0" smtClean="0"/>
              <a:t>ΠΙΘΑΝΟΤΗΤΑ (4)</a:t>
            </a:r>
            <a:endParaRPr lang="el-GR" dirty="0"/>
          </a:p>
        </p:txBody>
      </p:sp>
      <p:sp>
        <p:nvSpPr>
          <p:cNvPr id="4" name="Θέση περιεχομένου 3"/>
          <p:cNvSpPr>
            <a:spLocks noGrp="1"/>
          </p:cNvSpPr>
          <p:nvPr>
            <p:ph sz="quarter" idx="1"/>
          </p:nvPr>
        </p:nvSpPr>
        <p:spPr/>
        <p:txBody>
          <a:bodyPr/>
          <a:lstStyle/>
          <a:p>
            <a:r>
              <a:rPr lang="el-GR" dirty="0" smtClean="0"/>
              <a:t>Για μια </a:t>
            </a:r>
            <a:r>
              <a:rPr lang="el-GR" dirty="0" err="1" smtClean="0"/>
              <a:t>διαμέριση</a:t>
            </a:r>
            <a:r>
              <a:rPr lang="el-GR" dirty="0" smtClean="0"/>
              <a:t> Α</a:t>
            </a:r>
            <a:r>
              <a:rPr lang="el-GR" baseline="-25000" dirty="0" smtClean="0"/>
              <a:t>1</a:t>
            </a:r>
            <a:r>
              <a:rPr lang="el-GR" dirty="0" smtClean="0"/>
              <a:t> </a:t>
            </a:r>
            <a:r>
              <a:rPr lang="el-GR" dirty="0"/>
              <a:t>, Α</a:t>
            </a:r>
            <a:r>
              <a:rPr lang="el-GR" baseline="-25000" dirty="0"/>
              <a:t>2</a:t>
            </a:r>
            <a:r>
              <a:rPr lang="el-GR" dirty="0"/>
              <a:t>, Α</a:t>
            </a:r>
            <a:r>
              <a:rPr lang="el-GR" baseline="-25000" dirty="0"/>
              <a:t>3</a:t>
            </a:r>
            <a:r>
              <a:rPr lang="el-GR" dirty="0"/>
              <a:t>,… του Ω, όπου </a:t>
            </a:r>
            <a:r>
              <a:rPr lang="el-GR" dirty="0" smtClean="0"/>
              <a:t>Ρ(Α</a:t>
            </a:r>
            <a:r>
              <a:rPr lang="en-US" baseline="-25000" dirty="0" err="1"/>
              <a:t>i</a:t>
            </a:r>
            <a:r>
              <a:rPr lang="el-GR" dirty="0"/>
              <a:t>) &gt; 0 πρέπει να </a:t>
            </a:r>
            <a:r>
              <a:rPr lang="el-GR" dirty="0" smtClean="0"/>
              <a:t>ισχύει</a:t>
            </a:r>
            <a:r>
              <a:rPr lang="en-US" dirty="0" smtClean="0"/>
              <a:t> </a:t>
            </a:r>
            <a:r>
              <a:rPr lang="el-GR" dirty="0" smtClean="0"/>
              <a:t>για </a:t>
            </a:r>
            <a:r>
              <a:rPr lang="el-GR" dirty="0"/>
              <a:t>όλα τα </a:t>
            </a:r>
            <a:r>
              <a:rPr lang="en-US" dirty="0" err="1"/>
              <a:t>i</a:t>
            </a:r>
            <a:r>
              <a:rPr lang="el-GR" dirty="0"/>
              <a:t>. Τότε </a:t>
            </a:r>
            <a:r>
              <a:rPr lang="el-GR" dirty="0" smtClean="0"/>
              <a:t>για κάθε ενδεχόμενο Β ισχύει </a:t>
            </a:r>
            <a:r>
              <a:rPr lang="el-GR" dirty="0"/>
              <a:t>ο </a:t>
            </a:r>
            <a:r>
              <a:rPr lang="el-GR" dirty="0">
                <a:solidFill>
                  <a:srgbClr val="FF3300"/>
                </a:solidFill>
              </a:rPr>
              <a:t>λόγος της συνολικής </a:t>
            </a:r>
            <a:r>
              <a:rPr lang="el-GR" dirty="0" smtClean="0">
                <a:solidFill>
                  <a:srgbClr val="FF3300"/>
                </a:solidFill>
              </a:rPr>
              <a:t>πιθανότητας:</a:t>
            </a:r>
          </a:p>
          <a:p>
            <a:endParaRPr lang="el-GR" dirty="0"/>
          </a:p>
        </p:txBody>
      </p:sp>
      <p:pic>
        <p:nvPicPr>
          <p:cNvPr id="12290" name="Picture 2"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760" y="3573016"/>
            <a:ext cx="16810989" cy="9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31</a:t>
            </a:fld>
            <a:endParaRPr kumimoji="0" lang="en-US" dirty="0"/>
          </a:p>
        </p:txBody>
      </p:sp>
    </p:spTree>
    <p:custDataLst>
      <p:tags r:id="rId1"/>
    </p:custDataLst>
    <p:extLst>
      <p:ext uri="{BB962C8B-B14F-4D97-AF65-F5344CB8AC3E}">
        <p14:creationId xmlns:p14="http://schemas.microsoft.com/office/powerpoint/2010/main" val="3800795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ΑΝΕΞΑΡΤΗΣΙΑ ΕΝΔΕΧΟΜΕΝΩΝ (1)</a:t>
            </a:r>
            <a:endParaRPr lang="el-GR" dirty="0"/>
          </a:p>
        </p:txBody>
      </p:sp>
      <p:sp>
        <p:nvSpPr>
          <p:cNvPr id="4" name="Θέση περιεχομένου 3"/>
          <p:cNvSpPr>
            <a:spLocks noGrp="1"/>
          </p:cNvSpPr>
          <p:nvPr>
            <p:ph sz="quarter" idx="1"/>
          </p:nvPr>
        </p:nvSpPr>
        <p:spPr/>
        <p:txBody>
          <a:bodyPr>
            <a:normAutofit/>
          </a:bodyPr>
          <a:lstStyle/>
          <a:p>
            <a:r>
              <a:rPr lang="el-GR" sz="2400" dirty="0"/>
              <a:t>Δύο ενδεχόμενα, </a:t>
            </a:r>
            <a:r>
              <a:rPr lang="el-GR" sz="2400" dirty="0" smtClean="0"/>
              <a:t>Α και </a:t>
            </a:r>
            <a:r>
              <a:rPr lang="el-GR" sz="2400" dirty="0"/>
              <a:t>Β, ενός τυχαίου πειράματος </a:t>
            </a:r>
            <a:r>
              <a:rPr lang="el-GR" sz="2400" dirty="0" smtClean="0"/>
              <a:t>χαρακτηρίζονται </a:t>
            </a:r>
            <a:r>
              <a:rPr lang="el-GR" sz="2400" dirty="0"/>
              <a:t>ως </a:t>
            </a:r>
            <a:r>
              <a:rPr lang="el-GR" sz="2400" dirty="0">
                <a:solidFill>
                  <a:srgbClr val="FF3300"/>
                </a:solidFill>
              </a:rPr>
              <a:t>αμοιβαία </a:t>
            </a:r>
            <a:r>
              <a:rPr lang="el-GR" sz="2400" dirty="0" smtClean="0">
                <a:solidFill>
                  <a:srgbClr val="FF3300"/>
                </a:solidFill>
              </a:rPr>
              <a:t>ανεξάρτητα </a:t>
            </a:r>
            <a:r>
              <a:rPr lang="el-GR" sz="2400" dirty="0"/>
              <a:t>όταν η εμφάνιση του ενός δεν προσφέρει καμία πληροφορία σχετικά με την πιθανότητα εμφάνισης του άλλου. </a:t>
            </a:r>
            <a:endParaRPr lang="el-GR" sz="2400" dirty="0" smtClean="0"/>
          </a:p>
          <a:p>
            <a:r>
              <a:rPr lang="el-GR" sz="2400" dirty="0" smtClean="0"/>
              <a:t>Σύμφωνα με το παραπάνω, για </a:t>
            </a:r>
            <a:r>
              <a:rPr lang="el-GR" sz="2400" dirty="0"/>
              <a:t>τις υπό συνθήκη πιθανότητες πρέπει </a:t>
            </a:r>
            <a:r>
              <a:rPr lang="el-GR" sz="2400" dirty="0" smtClean="0"/>
              <a:t>να </a:t>
            </a:r>
            <a:r>
              <a:rPr lang="el-GR" sz="2400" dirty="0"/>
              <a:t>ισχύει </a:t>
            </a:r>
            <a:endParaRPr lang="el-GR" sz="2400" dirty="0" smtClean="0"/>
          </a:p>
          <a:p>
            <a:pPr marL="0" indent="0" algn="ctr">
              <a:buNone/>
            </a:pPr>
            <a:r>
              <a:rPr lang="el-GR" sz="2400" dirty="0" smtClean="0"/>
              <a:t>Ρ </a:t>
            </a:r>
            <a:r>
              <a:rPr lang="el-GR" sz="2400" dirty="0"/>
              <a:t>(Α|Β) = Ρ (</a:t>
            </a:r>
            <a:r>
              <a:rPr lang="el-GR" sz="2400" dirty="0" smtClean="0"/>
              <a:t>Α)</a:t>
            </a:r>
          </a:p>
          <a:p>
            <a:pPr marL="0" indent="0" algn="ctr">
              <a:buNone/>
            </a:pPr>
            <a:r>
              <a:rPr lang="el-GR" sz="2400" dirty="0" smtClean="0"/>
              <a:t>       Ρ </a:t>
            </a:r>
            <a:r>
              <a:rPr lang="el-GR" sz="2400" dirty="0"/>
              <a:t>(Β|Α) = Ρ (Β</a:t>
            </a:r>
            <a:r>
              <a:rPr lang="el-GR" sz="2400" dirty="0" smtClean="0"/>
              <a:t>) και</a:t>
            </a:r>
          </a:p>
          <a:p>
            <a:endParaRPr lang="el-GR" sz="2400" dirty="0" smtClean="0"/>
          </a:p>
        </p:txBody>
      </p:sp>
      <p:pic>
        <p:nvPicPr>
          <p:cNvPr id="13314" name="Picture 2" descr="[DECOR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837" y="5385400"/>
            <a:ext cx="326436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32</a:t>
            </a:fld>
            <a:endParaRPr kumimoji="0" lang="en-US" dirty="0"/>
          </a:p>
        </p:txBody>
      </p:sp>
    </p:spTree>
    <p:custDataLst>
      <p:tags r:id="rId1"/>
    </p:custDataLst>
    <p:extLst>
      <p:ext uri="{BB962C8B-B14F-4D97-AF65-F5344CB8AC3E}">
        <p14:creationId xmlns:p14="http://schemas.microsoft.com/office/powerpoint/2010/main" val="2870658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ΑΝΕΞΑΡΤΗΣΙΑ </a:t>
            </a:r>
            <a:r>
              <a:rPr lang="el-GR" dirty="0" smtClean="0"/>
              <a:t>ΕΝΔΕΧΟΜΕΝΩΝ (2)</a:t>
            </a:r>
            <a:endParaRPr lang="el-GR" dirty="0"/>
          </a:p>
        </p:txBody>
      </p:sp>
      <p:sp>
        <p:nvSpPr>
          <p:cNvPr id="4" name="Θέση περιεχομένου 3"/>
          <p:cNvSpPr>
            <a:spLocks noGrp="1"/>
          </p:cNvSpPr>
          <p:nvPr>
            <p:ph sz="quarter" idx="1"/>
          </p:nvPr>
        </p:nvSpPr>
        <p:spPr/>
        <p:txBody>
          <a:bodyPr>
            <a:normAutofit/>
          </a:bodyPr>
          <a:lstStyle/>
          <a:p>
            <a:r>
              <a:rPr lang="el-GR" dirty="0"/>
              <a:t>Ο ορισμός </a:t>
            </a:r>
            <a:r>
              <a:rPr lang="el-GR" dirty="0" smtClean="0"/>
              <a:t>της ανεξαρτησίας ενδεχομένων μπορεί </a:t>
            </a:r>
            <a:r>
              <a:rPr lang="el-GR" dirty="0"/>
              <a:t>να </a:t>
            </a:r>
            <a:r>
              <a:rPr lang="el-GR" dirty="0" smtClean="0"/>
              <a:t>χρησιμοποιηθεί:</a:t>
            </a:r>
            <a:endParaRPr lang="el-GR" dirty="0"/>
          </a:p>
          <a:p>
            <a:pPr lvl="1"/>
            <a:r>
              <a:rPr lang="el-GR" dirty="0"/>
              <a:t>γ</a:t>
            </a:r>
            <a:r>
              <a:rPr lang="el-GR" dirty="0" smtClean="0"/>
              <a:t>ια </a:t>
            </a:r>
            <a:r>
              <a:rPr lang="el-GR" dirty="0"/>
              <a:t>τον </a:t>
            </a:r>
            <a:r>
              <a:rPr lang="el-GR" dirty="0" smtClean="0">
                <a:solidFill>
                  <a:srgbClr val="FF3300"/>
                </a:solidFill>
              </a:rPr>
              <a:t>υπολογισμό των </a:t>
            </a:r>
            <a:r>
              <a:rPr lang="el-GR" dirty="0">
                <a:solidFill>
                  <a:srgbClr val="FF3300"/>
                </a:solidFill>
              </a:rPr>
              <a:t>πιθανοτήτων</a:t>
            </a:r>
            <a:r>
              <a:rPr lang="el-GR" dirty="0"/>
              <a:t>, όταν είναι σαφές </a:t>
            </a:r>
            <a:r>
              <a:rPr lang="el-GR" dirty="0" smtClean="0"/>
              <a:t>ότι </a:t>
            </a:r>
            <a:r>
              <a:rPr lang="el-GR" dirty="0"/>
              <a:t>δύο ενδεχόμενα είναι ανεξάρτητα το ένα από το </a:t>
            </a:r>
            <a:r>
              <a:rPr lang="el-GR" dirty="0" smtClean="0"/>
              <a:t>άλλο.</a:t>
            </a:r>
          </a:p>
          <a:p>
            <a:pPr lvl="1"/>
            <a:r>
              <a:rPr lang="el-GR" dirty="0"/>
              <a:t>γ</a:t>
            </a:r>
            <a:r>
              <a:rPr lang="el-GR" dirty="0" smtClean="0"/>
              <a:t>ια </a:t>
            </a:r>
            <a:r>
              <a:rPr lang="el-GR" dirty="0"/>
              <a:t>να </a:t>
            </a:r>
            <a:r>
              <a:rPr lang="el-GR" dirty="0">
                <a:solidFill>
                  <a:srgbClr val="FF3300"/>
                </a:solidFill>
              </a:rPr>
              <a:t>ελεγχθεί εάν δύο ενδεχόμενα </a:t>
            </a:r>
            <a:r>
              <a:rPr lang="el-GR" dirty="0" smtClean="0">
                <a:solidFill>
                  <a:srgbClr val="FF3300"/>
                </a:solidFill>
              </a:rPr>
              <a:t>Α και </a:t>
            </a:r>
            <a:r>
              <a:rPr lang="el-GR" dirty="0">
                <a:solidFill>
                  <a:srgbClr val="FF3300"/>
                </a:solidFill>
              </a:rPr>
              <a:t>Β είναι ανεξάρτητα ή όχι</a:t>
            </a:r>
            <a:r>
              <a:rPr lang="el-GR" dirty="0"/>
              <a:t>, </a:t>
            </a:r>
            <a:r>
              <a:rPr lang="el-GR" dirty="0" smtClean="0"/>
              <a:t>εξετάζοντας εάν εκπληρώνεται </a:t>
            </a:r>
            <a:r>
              <a:rPr lang="el-GR" dirty="0"/>
              <a:t>η εξίσωση </a:t>
            </a:r>
            <a:r>
              <a:rPr lang="el-GR" dirty="0" smtClean="0"/>
              <a:t>ανεξαρτησίας.</a:t>
            </a:r>
            <a:endParaRPr lang="el-GR" dirty="0"/>
          </a:p>
        </p:txBody>
      </p:sp>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33</a:t>
            </a:fld>
            <a:endParaRPr kumimoji="0" lang="en-US" dirty="0"/>
          </a:p>
        </p:txBody>
      </p:sp>
    </p:spTree>
    <p:custDataLst>
      <p:tags r:id="rId1"/>
    </p:custDataLst>
    <p:extLst>
      <p:ext uri="{BB962C8B-B14F-4D97-AF65-F5344CB8AC3E}">
        <p14:creationId xmlns:p14="http://schemas.microsoft.com/office/powerpoint/2010/main" val="4268629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2031325"/>
          </a:xfrm>
          <a:prstGeom prst="rect">
            <a:avLst/>
          </a:prstGeom>
        </p:spPr>
        <p:txBody>
          <a:bodyPr wrap="square">
            <a:spAutoFit/>
          </a:bodyPr>
          <a:lstStyle/>
          <a:p>
            <a:r>
              <a:rPr lang="el-GR" dirty="0"/>
              <a:t>Μεγάλο μέρος του περιεχομένου των παρουσιάσεων του μαθήματος Στατιστική Επιχειρήσεων που διδάσκεται στο τμήμα Λογιστικής και Χρηματοοικονομικής του ΤΕΙ Θεσσαλίας προέρχεται από το βιβλίο:</a:t>
            </a:r>
          </a:p>
          <a:p>
            <a:endParaRPr lang="el-GR" dirty="0"/>
          </a:p>
          <a:p>
            <a:r>
              <a:rPr lang="el-GR" dirty="0" err="1"/>
              <a:t>Gunter</a:t>
            </a:r>
            <a:r>
              <a:rPr lang="el-GR" dirty="0"/>
              <a:t> </a:t>
            </a:r>
            <a:r>
              <a:rPr lang="el-GR" dirty="0" err="1"/>
              <a:t>Bamberg</a:t>
            </a:r>
            <a:r>
              <a:rPr lang="el-GR" dirty="0"/>
              <a:t>, </a:t>
            </a:r>
            <a:r>
              <a:rPr lang="el-GR" dirty="0" err="1"/>
              <a:t>Franz</a:t>
            </a:r>
            <a:r>
              <a:rPr lang="el-GR" dirty="0"/>
              <a:t> </a:t>
            </a:r>
            <a:r>
              <a:rPr lang="el-GR" dirty="0" err="1"/>
              <a:t>Bauer</a:t>
            </a:r>
            <a:r>
              <a:rPr lang="el-GR" dirty="0"/>
              <a:t> και Michael </a:t>
            </a:r>
            <a:r>
              <a:rPr lang="el-GR" dirty="0" err="1"/>
              <a:t>Krapp</a:t>
            </a:r>
            <a:r>
              <a:rPr lang="el-GR" dirty="0"/>
              <a:t>  (2009) Στατιστική, 15η έκδοση, Εκδόσεις Προπομπός</a:t>
            </a:r>
          </a:p>
          <a:p>
            <a:endParaRPr lang="el-GR" dirty="0"/>
          </a:p>
        </p:txBody>
      </p:sp>
      <p:sp>
        <p:nvSpPr>
          <p:cNvPr id="14" name="Θέση αριθμού διαφάνειας 5" descr="."/>
          <p:cNvSpPr txBox="1">
            <a:spLocks/>
          </p:cNvSpPr>
          <p:nvPr>
            <p:custDataLst>
              <p:tags r:id="rId3"/>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
        <p:nvSpPr>
          <p:cNvPr id="6" name="Θέση υποσέλιδου 3" descr="."/>
          <p:cNvSpPr txBox="1">
            <a:spLocks/>
          </p:cNvSpPr>
          <p:nvPr>
            <p:custDataLst>
              <p:tags r:id="rId4"/>
            </p:custDataLst>
          </p:nvPr>
        </p:nvSpPr>
        <p:spPr>
          <a:xfrm>
            <a:off x="2636168" y="6310139"/>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2" name="TextBox 1"/>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3260" y="1855365"/>
            <a:ext cx="8229600" cy="4525963"/>
          </a:xfrm>
        </p:spPr>
        <p:txBody>
          <a:bodyPr>
            <a:normAutofit/>
          </a:bodyPr>
          <a:lstStyle/>
          <a:p>
            <a:pPr marL="0" lvl="0" indent="0">
              <a:buNone/>
            </a:pPr>
            <a:r>
              <a:rPr lang="el-GR" sz="2800" dirty="0" smtClean="0"/>
              <a:t>Να μπορεί ο σπουδαστής :</a:t>
            </a:r>
            <a:endParaRPr lang="en-US" sz="2800" dirty="0" smtClean="0"/>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l-GR" dirty="0" smtClean="0">
                <a:hlinkClick r:id="rId8" action="ppaction://hlinksldjump"/>
              </a:rPr>
              <a:t>Τυχαία Πειράματα</a:t>
            </a:r>
            <a:r>
              <a:rPr lang="el-GR" dirty="0" smtClean="0">
                <a:hlinkClick r:id="rId8" action="ppaction://hlinksldjump"/>
              </a:rPr>
              <a:t>. </a:t>
            </a:r>
            <a:endParaRPr lang="el-GR" dirty="0" smtClean="0">
              <a:hlinkClick r:id="rId9" action="ppaction://hlinksldjump"/>
            </a:endParaRPr>
          </a:p>
          <a:p>
            <a:pPr lvl="1">
              <a:buFont typeface="Wingdings" pitchFamily="2" charset="2"/>
              <a:buChar char="§"/>
            </a:pPr>
            <a:r>
              <a:rPr lang="el-GR" dirty="0" smtClean="0">
                <a:hlinkClick r:id="rId10" action="ppaction://hlinksldjump"/>
              </a:rPr>
              <a:t>Ενδεχόμενα και Συμβολισμοί.</a:t>
            </a:r>
            <a:endParaRPr lang="el-GR" dirty="0" smtClean="0">
              <a:hlinkClick r:id="rId11" action="ppaction://hlinksldjump"/>
            </a:endParaRPr>
          </a:p>
          <a:p>
            <a:pPr lvl="1">
              <a:buFont typeface="Wingdings" pitchFamily="2" charset="2"/>
              <a:buChar char="§"/>
            </a:pPr>
            <a:r>
              <a:rPr lang="el-GR" dirty="0" smtClean="0">
                <a:hlinkClick r:id="rId12" action="ppaction://hlinksldjump"/>
              </a:rPr>
              <a:t>Αξιώματ</a:t>
            </a:r>
            <a:r>
              <a:rPr lang="el-GR" dirty="0" smtClean="0">
                <a:hlinkClick r:id="rId12" action="ppaction://hlinksldjump"/>
              </a:rPr>
              <a:t>α Υπολογισμού Πιθανοτήτων.</a:t>
            </a:r>
            <a:endParaRPr lang="el-GR" dirty="0" smtClean="0"/>
          </a:p>
          <a:p>
            <a:pPr lvl="1">
              <a:buFont typeface="Wingdings" pitchFamily="2" charset="2"/>
              <a:buChar char="§"/>
            </a:pPr>
            <a:r>
              <a:rPr lang="el-GR" dirty="0" smtClean="0">
                <a:hlinkClick r:id="rId13" action="ppaction://hlinksldjump"/>
              </a:rPr>
              <a:t>Η κλασική έννοια της πιθανότητας.</a:t>
            </a:r>
            <a:endParaRPr lang="el-GR" dirty="0" smtClean="0">
              <a:hlinkClick r:id="rId10" action="ppaction://hlinksldjump"/>
            </a:endParaRPr>
          </a:p>
          <a:p>
            <a:pPr lvl="1">
              <a:buFont typeface="Wingdings" pitchFamily="2" charset="2"/>
              <a:buChar char="§"/>
            </a:pPr>
            <a:r>
              <a:rPr lang="el-GR" dirty="0" smtClean="0">
                <a:hlinkClick r:id="rId14" action="ppaction://hlinksldjump"/>
              </a:rPr>
              <a:t>Η πιθανότητα ως σχετική συχνότητα.</a:t>
            </a:r>
            <a:endParaRPr lang="el-GR" dirty="0"/>
          </a:p>
          <a:p>
            <a:pPr lvl="1">
              <a:buFont typeface="Wingdings" pitchFamily="2" charset="2"/>
              <a:buChar char="§"/>
            </a:pPr>
            <a:r>
              <a:rPr lang="el-GR" dirty="0" smtClean="0">
                <a:hlinkClick r:id="rId15" action="ppaction://hlinksldjump"/>
              </a:rPr>
              <a:t>Ιδιότητες πιθανοτήτων.</a:t>
            </a:r>
            <a:endParaRPr lang="el-GR" dirty="0" smtClean="0"/>
          </a:p>
          <a:p>
            <a:pPr lvl="1">
              <a:buFont typeface="Wingdings" pitchFamily="2" charset="2"/>
              <a:buChar char="§"/>
            </a:pPr>
            <a:r>
              <a:rPr lang="el-GR" dirty="0" smtClean="0">
                <a:hlinkClick r:id="rId16" action="ppaction://hlinksldjump"/>
              </a:rPr>
              <a:t>ΥΠΟ συνθήκη πιθανότητα.</a:t>
            </a:r>
            <a:endParaRPr lang="el-GR" dirty="0" smtClean="0"/>
          </a:p>
          <a:p>
            <a:pPr lvl="1">
              <a:buFont typeface="Wingdings" pitchFamily="2" charset="2"/>
              <a:buChar char="§"/>
            </a:pPr>
            <a:r>
              <a:rPr lang="el-GR" dirty="0" smtClean="0">
                <a:hlinkClick r:id="rId17" action="ppaction://hlinksldjump"/>
              </a:rPr>
              <a:t>Ανεξαρτησία ενδεχομένων.</a:t>
            </a:r>
            <a:endParaRPr lang="el-GR" dirty="0" smtClean="0"/>
          </a:p>
          <a:p>
            <a:pPr lvl="1">
              <a:buFont typeface="Wingdings" pitchFamily="2" charset="2"/>
              <a:buChar char="§"/>
            </a:pPr>
            <a:endParaRPr lang="el-GR" dirty="0" smtClean="0"/>
          </a:p>
          <a:p>
            <a:pPr lvl="1">
              <a:buFont typeface="Wingdings" pitchFamily="2" charset="2"/>
              <a:buChar char="§"/>
            </a:pPr>
            <a:endParaRPr lang="el-GR" dirty="0" smtClean="0"/>
          </a:p>
        </p:txBody>
      </p:sp>
      <p:sp>
        <p:nvSpPr>
          <p:cNvPr id="4" name="Slide Number Placeholder 3" descr="."/>
          <p:cNvSpPr>
            <a:spLocks noGrp="1"/>
          </p:cNvSpPr>
          <p:nvPr>
            <p:ph type="sldNum" sz="quarter" idx="12"/>
            <p:custDataLst>
              <p:tags r:id="rId4"/>
            </p:custDataLst>
          </p:nvPr>
        </p:nvSpPr>
        <p:spPr/>
        <p:txBody>
          <a:bodyPr/>
          <a:lstStyle/>
          <a:p>
            <a:fld id="{95390251-5B84-4D2F-A9C7-1C62C4738B3F}" type="slidenum">
              <a:rPr lang="el-GR" smtClean="0"/>
              <a:pPr/>
              <a:t>5</a:t>
            </a:fld>
            <a:endParaRPr lang="el-GR" dirty="0"/>
          </a:p>
        </p:txBody>
      </p:sp>
      <p:sp>
        <p:nvSpPr>
          <p:cNvPr id="6" name="Θέση υποσέλιδου 3" descr="."/>
          <p:cNvSpPr txBox="1">
            <a:spLocks/>
          </p:cNvSpPr>
          <p:nvPr>
            <p:custDataLst>
              <p:tags r:id="rId5"/>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ΤΥΧΑΙΑ ΠΕΙΡΑΜΑΤΑ (1)</a:t>
            </a:r>
            <a:endParaRPr lang="el-GR" dirty="0"/>
          </a:p>
        </p:txBody>
      </p:sp>
      <p:sp>
        <p:nvSpPr>
          <p:cNvPr id="3" name="2 - Θέση περιεχομένου"/>
          <p:cNvSpPr>
            <a:spLocks noGrp="1"/>
          </p:cNvSpPr>
          <p:nvPr>
            <p:ph sz="quarter" idx="1"/>
          </p:nvPr>
        </p:nvSpPr>
        <p:spPr/>
        <p:txBody>
          <a:bodyPr>
            <a:normAutofit/>
          </a:bodyPr>
          <a:lstStyle/>
          <a:p>
            <a:r>
              <a:rPr lang="el-GR" sz="3200" dirty="0">
                <a:solidFill>
                  <a:srgbClr val="FF3300"/>
                </a:solidFill>
              </a:rPr>
              <a:t>Σ</a:t>
            </a:r>
            <a:r>
              <a:rPr lang="el-GR" sz="3200" dirty="0" smtClean="0">
                <a:solidFill>
                  <a:srgbClr val="FF3300"/>
                </a:solidFill>
              </a:rPr>
              <a:t>υμβάν </a:t>
            </a:r>
            <a:r>
              <a:rPr lang="el-GR" sz="3200" dirty="0">
                <a:solidFill>
                  <a:srgbClr val="FF3300"/>
                </a:solidFill>
              </a:rPr>
              <a:t>εξαρτώμενο από την </a:t>
            </a:r>
            <a:r>
              <a:rPr lang="el-GR" sz="3200" dirty="0" smtClean="0">
                <a:solidFill>
                  <a:srgbClr val="FF3300"/>
                </a:solidFill>
              </a:rPr>
              <a:t>τύχη</a:t>
            </a:r>
            <a:r>
              <a:rPr lang="el-GR" sz="3200" dirty="0">
                <a:solidFill>
                  <a:srgbClr val="FF3300"/>
                </a:solidFill>
              </a:rPr>
              <a:t> </a:t>
            </a:r>
            <a:r>
              <a:rPr lang="el-GR" sz="3200" dirty="0"/>
              <a:t>ή</a:t>
            </a:r>
            <a:r>
              <a:rPr lang="el-GR" sz="3200" dirty="0" smtClean="0">
                <a:solidFill>
                  <a:srgbClr val="FF3300"/>
                </a:solidFill>
              </a:rPr>
              <a:t> </a:t>
            </a:r>
            <a:r>
              <a:rPr lang="el-GR" sz="3200" dirty="0">
                <a:solidFill>
                  <a:srgbClr val="FF3300"/>
                </a:solidFill>
              </a:rPr>
              <a:t>Τ</a:t>
            </a:r>
            <a:r>
              <a:rPr lang="el-GR" sz="3200" dirty="0" smtClean="0">
                <a:solidFill>
                  <a:srgbClr val="FF3300"/>
                </a:solidFill>
              </a:rPr>
              <a:t>υχαίο </a:t>
            </a:r>
            <a:r>
              <a:rPr lang="el-GR" sz="3200" dirty="0">
                <a:solidFill>
                  <a:srgbClr val="FF3300"/>
                </a:solidFill>
              </a:rPr>
              <a:t>πείραμα </a:t>
            </a:r>
            <a:r>
              <a:rPr lang="el-GR" sz="3200" dirty="0"/>
              <a:t>ή </a:t>
            </a:r>
            <a:r>
              <a:rPr lang="el-GR" sz="3200" dirty="0">
                <a:solidFill>
                  <a:srgbClr val="FF3300"/>
                </a:solidFill>
              </a:rPr>
              <a:t>Τ</a:t>
            </a:r>
            <a:r>
              <a:rPr lang="el-GR" sz="3200" dirty="0" smtClean="0">
                <a:solidFill>
                  <a:srgbClr val="FF3300"/>
                </a:solidFill>
              </a:rPr>
              <a:t>υχαία διαδικασία</a:t>
            </a:r>
            <a:r>
              <a:rPr lang="el-GR" sz="3200" dirty="0" smtClean="0"/>
              <a:t>: ένα </a:t>
            </a:r>
            <a:r>
              <a:rPr lang="el-GR" sz="3200" dirty="0"/>
              <a:t>συμβάν κατά το οποίο είναι δυνατόν να προκύψουν από μια δεδομένη αρχική κατάσταση </a:t>
            </a:r>
            <a:r>
              <a:rPr lang="el-GR" sz="3200" dirty="0" smtClean="0"/>
              <a:t>διαφορετικές </a:t>
            </a:r>
            <a:r>
              <a:rPr lang="el-GR" sz="3200" dirty="0" err="1" smtClean="0"/>
              <a:t>αλληλοαποκλειόμενες</a:t>
            </a:r>
            <a:r>
              <a:rPr lang="el-GR" sz="3200" dirty="0" smtClean="0"/>
              <a:t> </a:t>
            </a:r>
            <a:r>
              <a:rPr lang="el-GR" sz="3200" dirty="0"/>
              <a:t>συνέπειες </a:t>
            </a:r>
            <a:r>
              <a:rPr lang="el-GR" sz="3200" dirty="0" smtClean="0"/>
              <a:t>και </a:t>
            </a:r>
            <a:r>
              <a:rPr lang="el-GR" sz="3200" dirty="0"/>
              <a:t>κατά το οποίο είναι αβέβαιο (ή φαίνεται ως αβέβαιο) ποια από αυτές τις συνέπειες θα </a:t>
            </a:r>
            <a:r>
              <a:rPr lang="el-GR" sz="3200" dirty="0" smtClean="0"/>
              <a:t>προκύψει.</a:t>
            </a:r>
          </a:p>
          <a:p>
            <a:endParaRPr lang="el-GR" sz="3200"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6</a:t>
            </a:fld>
            <a:endParaRPr kumimoji="0" lang="en-US" dirty="0"/>
          </a:p>
        </p:txBody>
      </p:sp>
    </p:spTree>
    <p:custDataLst>
      <p:tags r:id="rId1"/>
    </p:custDataLst>
    <p:extLst>
      <p:ext uri="{BB962C8B-B14F-4D97-AF65-F5344CB8AC3E}">
        <p14:creationId xmlns:p14="http://schemas.microsoft.com/office/powerpoint/2010/main" val="139634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ΤΥΧΑΙΑ ΠΕΙΡΑΜΑΤΑ (2)</a:t>
            </a:r>
            <a:endParaRPr lang="el-GR" dirty="0"/>
          </a:p>
        </p:txBody>
      </p:sp>
      <p:sp>
        <p:nvSpPr>
          <p:cNvPr id="3" name="2 - Θέση περιεχομένου"/>
          <p:cNvSpPr>
            <a:spLocks noGrp="1"/>
          </p:cNvSpPr>
          <p:nvPr>
            <p:ph sz="quarter" idx="1"/>
          </p:nvPr>
        </p:nvSpPr>
        <p:spPr/>
        <p:txBody>
          <a:bodyPr>
            <a:normAutofit fontScale="85000" lnSpcReduction="20000"/>
          </a:bodyPr>
          <a:lstStyle/>
          <a:p>
            <a:r>
              <a:rPr lang="el-GR" sz="3200" dirty="0"/>
              <a:t>Οι πιθανές </a:t>
            </a:r>
            <a:r>
              <a:rPr lang="el-GR" sz="3200" dirty="0" err="1" smtClean="0"/>
              <a:t>αλληλοαποκλειόμενες</a:t>
            </a:r>
            <a:r>
              <a:rPr lang="el-GR" sz="3200" dirty="0" smtClean="0"/>
              <a:t> </a:t>
            </a:r>
            <a:r>
              <a:rPr lang="el-GR" sz="3200" dirty="0"/>
              <a:t>συνέπειες ονομάζονται </a:t>
            </a:r>
            <a:r>
              <a:rPr lang="el-GR" sz="3200" dirty="0">
                <a:solidFill>
                  <a:srgbClr val="FF3300"/>
                </a:solidFill>
              </a:rPr>
              <a:t>στοιχειώδη ενδεχόμενα </a:t>
            </a:r>
            <a:r>
              <a:rPr lang="el-GR" sz="3200" dirty="0"/>
              <a:t>του εξεταζόμενου τυχαίου </a:t>
            </a:r>
            <a:r>
              <a:rPr lang="el-GR" sz="3200" dirty="0" smtClean="0"/>
              <a:t>πειράματος και συνοψίζονται </a:t>
            </a:r>
            <a:r>
              <a:rPr lang="el-GR" sz="3200" dirty="0"/>
              <a:t>στο </a:t>
            </a:r>
            <a:r>
              <a:rPr lang="el-GR" sz="3200" dirty="0" smtClean="0"/>
              <a:t>σύνολο</a:t>
            </a:r>
          </a:p>
          <a:p>
            <a:pPr marL="0" indent="0">
              <a:buNone/>
            </a:pPr>
            <a:r>
              <a:rPr lang="el-GR" sz="3200" dirty="0" smtClean="0"/>
              <a:t>	Ω </a:t>
            </a:r>
            <a:r>
              <a:rPr lang="el-GR" sz="3200" dirty="0"/>
              <a:t>= { ω : ω είναι στοιχειώδες ενδεχόμενο}.</a:t>
            </a:r>
          </a:p>
          <a:p>
            <a:pPr marL="274320" lvl="1" indent="0">
              <a:buNone/>
            </a:pPr>
            <a:r>
              <a:rPr lang="el-GR" sz="3000" dirty="0"/>
              <a:t>π</a:t>
            </a:r>
            <a:r>
              <a:rPr lang="el-GR" sz="3000" dirty="0" smtClean="0"/>
              <a:t>ου αναφέρεται </a:t>
            </a:r>
            <a:r>
              <a:rPr lang="el-GR" sz="3000" dirty="0"/>
              <a:t>συχνά ως το </a:t>
            </a:r>
            <a:r>
              <a:rPr lang="el-GR" sz="3200" dirty="0">
                <a:solidFill>
                  <a:srgbClr val="FF3300"/>
                </a:solidFill>
              </a:rPr>
              <a:t>σύνολο των αποτελεσμάτων</a:t>
            </a:r>
            <a:r>
              <a:rPr lang="el-GR" sz="3000" b="1" dirty="0"/>
              <a:t> </a:t>
            </a:r>
            <a:r>
              <a:rPr lang="el-GR" sz="3000" dirty="0"/>
              <a:t>του τυχαίου </a:t>
            </a:r>
            <a:r>
              <a:rPr lang="el-GR" sz="3000" dirty="0" smtClean="0"/>
              <a:t>πειράμα</a:t>
            </a:r>
            <a:r>
              <a:rPr lang="el-GR" sz="3200" dirty="0" smtClean="0"/>
              <a:t>τος ή </a:t>
            </a:r>
            <a:r>
              <a:rPr lang="el-GR" sz="3200" dirty="0">
                <a:solidFill>
                  <a:srgbClr val="FF3300"/>
                </a:solidFill>
              </a:rPr>
              <a:t>δειγματικός χώρος</a:t>
            </a:r>
            <a:r>
              <a:rPr lang="el-GR" sz="3200" dirty="0" smtClean="0"/>
              <a:t>.</a:t>
            </a:r>
          </a:p>
          <a:p>
            <a:pPr marL="274320" lvl="1" indent="-274320">
              <a:spcBef>
                <a:spcPts val="580"/>
              </a:spcBef>
              <a:buClr>
                <a:schemeClr val="accent1"/>
              </a:buClr>
            </a:pPr>
            <a:r>
              <a:rPr lang="el-GR" sz="3200" dirty="0"/>
              <a:t>Το στοιχειώδες ενδεχόμενο που εμφανίζεται πραγματικά μετά το συμβάν ονομάζεται </a:t>
            </a:r>
            <a:r>
              <a:rPr lang="el-GR" sz="3200" dirty="0">
                <a:solidFill>
                  <a:srgbClr val="FF3300"/>
                </a:solidFill>
              </a:rPr>
              <a:t>αποτέλεσμα</a:t>
            </a:r>
            <a:r>
              <a:rPr lang="el-GR" sz="3200" b="1" dirty="0"/>
              <a:t> </a:t>
            </a:r>
            <a:r>
              <a:rPr lang="el-GR" sz="3200" dirty="0"/>
              <a:t>του τυχαίου πειράματος</a:t>
            </a:r>
            <a:r>
              <a:rPr lang="el-GR" sz="3200" dirty="0" smtClean="0"/>
              <a:t>. </a:t>
            </a:r>
            <a:endParaRPr lang="el-GR" sz="3200"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7</a:t>
            </a:fld>
            <a:endParaRPr kumimoji="0" lang="en-US" dirty="0"/>
          </a:p>
        </p:txBody>
      </p:sp>
    </p:spTree>
    <p:custDataLst>
      <p:tags r:id="rId1"/>
    </p:custDataLst>
    <p:extLst>
      <p:ext uri="{BB962C8B-B14F-4D97-AF65-F5344CB8AC3E}">
        <p14:creationId xmlns:p14="http://schemas.microsoft.com/office/powerpoint/2010/main" val="149857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ΤΥΧΑΙΑ ΠΕΙΡΑΜΑΤΑ (3)</a:t>
            </a:r>
            <a:endParaRPr lang="el-GR" dirty="0"/>
          </a:p>
        </p:txBody>
      </p:sp>
      <mc:AlternateContent xmlns:mc="http://schemas.openxmlformats.org/markup-compatibility/2006" xmlns:a14="http://schemas.microsoft.com/office/drawing/2010/main">
        <mc:Choice Requires="a14">
          <p:sp>
            <p:nvSpPr>
              <p:cNvPr id="3" name="2 - Θέση περιεχομένου"/>
              <p:cNvSpPr>
                <a:spLocks noGrp="1"/>
              </p:cNvSpPr>
              <p:nvPr>
                <p:ph sz="quarter" idx="1"/>
              </p:nvPr>
            </p:nvSpPr>
            <p:spPr/>
            <p:txBody>
              <a:bodyPr>
                <a:normAutofit fontScale="85000" lnSpcReduction="20000"/>
              </a:bodyPr>
              <a:lstStyle/>
              <a:p>
                <a:r>
                  <a:rPr lang="el-GR" sz="3200" dirty="0">
                    <a:solidFill>
                      <a:srgbClr val="FF3300"/>
                    </a:solidFill>
                  </a:rPr>
                  <a:t>Παράδειγμα </a:t>
                </a:r>
                <a:r>
                  <a:rPr lang="el-GR" sz="3200" dirty="0" smtClean="0">
                    <a:solidFill>
                      <a:srgbClr val="FF3300"/>
                    </a:solidFill>
                  </a:rPr>
                  <a:t>:</a:t>
                </a:r>
                <a:r>
                  <a:rPr lang="el-GR" sz="3200" b="1" dirty="0" smtClean="0"/>
                  <a:t> </a:t>
                </a:r>
                <a:r>
                  <a:rPr lang="el-GR" sz="3200" dirty="0"/>
                  <a:t>Κατά </a:t>
                </a:r>
                <a:r>
                  <a:rPr lang="el-GR" sz="3200" dirty="0" smtClean="0"/>
                  <a:t>την κλήρωση </a:t>
                </a:r>
                <a:r>
                  <a:rPr lang="el-GR" sz="3200" dirty="0"/>
                  <a:t>του Λόττο κληρώνονται «τυχαία» 7 </a:t>
                </a:r>
                <a:r>
                  <a:rPr lang="el-GR" sz="3200" dirty="0" smtClean="0"/>
                  <a:t>από 49 </a:t>
                </a:r>
                <a:r>
                  <a:rPr lang="el-GR" sz="3200" dirty="0"/>
                  <a:t>μπάλες (που αριθμούνται από το 1 έως το 49) και καταγράφονται τα εκάστοτε νούμερα.</a:t>
                </a:r>
              </a:p>
              <a:p>
                <a:pPr marL="0" indent="0">
                  <a:buNone/>
                </a:pPr>
                <a:endParaRPr lang="el-GR" sz="3200" dirty="0"/>
              </a:p>
              <a:p>
                <a:pPr marL="274320" lvl="1" indent="0">
                  <a:buNone/>
                </a:pPr>
                <a:r>
                  <a:rPr lang="el-GR" sz="3000" dirty="0" smtClean="0"/>
                  <a:t>Κάθε </a:t>
                </a:r>
                <a:r>
                  <a:rPr lang="el-GR" sz="3000" dirty="0"/>
                  <a:t>Σάββατο πραγματοποιείται έτσι ένα τυχαίο πείραμα, του οποίου τα στοιχειώδη ενδεχόμενα περιγράφονται από την κλήρωση των 7 αριθμών, έτσι όπως προκύπτουν στη σειρά, δηλαδή κάθε ω κατέχει τη μορφή ω = (</a:t>
                </a:r>
                <a:r>
                  <a:rPr lang="en-US" sz="3000" dirty="0"/>
                  <a:t>x</a:t>
                </a:r>
                <a:r>
                  <a:rPr lang="el-GR" sz="3000" baseline="-25000" dirty="0"/>
                  <a:t>1</a:t>
                </a:r>
                <a:r>
                  <a:rPr lang="el-GR" sz="3000" dirty="0"/>
                  <a:t>,…,</a:t>
                </a:r>
                <a:r>
                  <a:rPr lang="en-US" sz="3000" dirty="0"/>
                  <a:t>x</a:t>
                </a:r>
                <a:r>
                  <a:rPr lang="el-GR" sz="3100" baseline="-25000" dirty="0"/>
                  <a:t>7</a:t>
                </a:r>
                <a:r>
                  <a:rPr lang="el-GR" sz="3000" dirty="0"/>
                  <a:t>) με 7 διαφορετικούς </a:t>
                </a:r>
                <a:r>
                  <a:rPr lang="el-GR" sz="3000" dirty="0" smtClean="0"/>
                  <a:t>αριθμούς </a:t>
                </a:r>
                <a:r>
                  <a:rPr lang="en-US" sz="3000" dirty="0" smtClean="0"/>
                  <a:t>x</a:t>
                </a:r>
                <a:r>
                  <a:rPr lang="en-US" sz="3100" baseline="-25000" dirty="0" smtClean="0"/>
                  <a:t>i</a:t>
                </a:r>
                <a:r>
                  <a:rPr lang="en-US" sz="3000" dirty="0" smtClean="0"/>
                  <a:t> </a:t>
                </a:r>
                <a14:m>
                  <m:oMath xmlns:m="http://schemas.openxmlformats.org/officeDocument/2006/math">
                    <m:r>
                      <a:rPr lang="en-US" sz="3000" i="1" smtClean="0">
                        <a:latin typeface="Cambria Math"/>
                        <a:ea typeface="Cambria Math"/>
                      </a:rPr>
                      <m:t>∈</m:t>
                    </m:r>
                  </m:oMath>
                </a14:m>
                <a:r>
                  <a:rPr lang="el-GR" sz="3000" dirty="0" smtClean="0"/>
                  <a:t> {</a:t>
                </a:r>
                <a:r>
                  <a:rPr lang="el-GR" sz="3000" dirty="0"/>
                  <a:t>1,2, …, 49}.</a:t>
                </a:r>
              </a:p>
              <a:p>
                <a:pPr marL="0" indent="0">
                  <a:buNone/>
                </a:pPr>
                <a:r>
                  <a:rPr lang="el-GR" sz="3200" dirty="0" smtClean="0"/>
                  <a:t> </a:t>
                </a:r>
                <a:endParaRPr lang="el-GR" sz="3200" dirty="0"/>
              </a:p>
            </p:txBody>
          </p:sp>
        </mc:Choice>
        <mc:Fallback xmlns="">
          <p:sp>
            <p:nvSpPr>
              <p:cNvPr id="3" name="2 - Θέση περιεχομένου"/>
              <p:cNvSpPr>
                <a:spLocks noGrp="1" noRot="1" noChangeAspect="1" noMove="1" noResize="1" noEditPoints="1" noAdjustHandles="1" noChangeArrowheads="1" noChangeShapeType="1" noTextEdit="1"/>
              </p:cNvSpPr>
              <p:nvPr>
                <p:ph sz="quarter" idx="1"/>
              </p:nvPr>
            </p:nvSpPr>
            <p:spPr>
              <a:blipFill rotWithShape="1">
                <a:blip r:embed="rId5" cstate="print"/>
                <a:stretch>
                  <a:fillRect l="-784" t="-3067" r="-471"/>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8</a:t>
            </a:fld>
            <a:endParaRPr kumimoji="0" lang="en-US" dirty="0"/>
          </a:p>
        </p:txBody>
      </p:sp>
    </p:spTree>
    <p:custDataLst>
      <p:tags r:id="rId1"/>
    </p:custDataLst>
    <p:extLst>
      <p:ext uri="{BB962C8B-B14F-4D97-AF65-F5344CB8AC3E}">
        <p14:creationId xmlns:p14="http://schemas.microsoft.com/office/powerpoint/2010/main" val="405453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ΤΥΧΑΙΑ ΠΕΙΡΑΜΑΤΑ (4)</a:t>
            </a:r>
            <a:endParaRPr lang="el-GR" dirty="0"/>
          </a:p>
        </p:txBody>
      </p:sp>
      <mc:AlternateContent xmlns:mc="http://schemas.openxmlformats.org/markup-compatibility/2006" xmlns:a14="http://schemas.microsoft.com/office/drawing/2010/main">
        <mc:Choice Requires="a14">
          <p:sp>
            <p:nvSpPr>
              <p:cNvPr id="3" name="2 - Θέση περιεχομένου"/>
              <p:cNvSpPr>
                <a:spLocks noGrp="1"/>
              </p:cNvSpPr>
              <p:nvPr>
                <p:ph sz="quarter" idx="1"/>
              </p:nvPr>
            </p:nvSpPr>
            <p:spPr>
              <a:xfrm>
                <a:off x="914400" y="1447800"/>
                <a:ext cx="7772400" cy="5293568"/>
              </a:xfrm>
            </p:spPr>
            <p:txBody>
              <a:bodyPr>
                <a:normAutofit fontScale="55000" lnSpcReduction="20000"/>
              </a:bodyPr>
              <a:lstStyle/>
              <a:p>
                <a:r>
                  <a:rPr lang="el-GR" sz="3800" dirty="0" smtClean="0">
                    <a:solidFill>
                      <a:srgbClr val="FF3300"/>
                    </a:solidFill>
                  </a:rPr>
                  <a:t>Παράδειγμα:</a:t>
                </a:r>
                <a:r>
                  <a:rPr lang="el-GR" sz="3800" b="1" dirty="0" smtClean="0"/>
                  <a:t> </a:t>
                </a:r>
                <a:r>
                  <a:rPr lang="el-GR" sz="3800" dirty="0"/>
                  <a:t>Ένα περίπτερο με εφημερίδες λαμβάνει κάθε πρωί 200 αντίτυπα δύο ημερήσιων εφημερίδων Ζ</a:t>
                </a:r>
                <a:r>
                  <a:rPr lang="el-GR" sz="3800" baseline="-25000" dirty="0"/>
                  <a:t>1</a:t>
                </a:r>
                <a:r>
                  <a:rPr lang="el-GR" sz="3800" dirty="0"/>
                  <a:t>, Ζ</a:t>
                </a:r>
                <a:r>
                  <a:rPr lang="el-GR" sz="3800" baseline="-25000" dirty="0"/>
                  <a:t>2</a:t>
                </a:r>
                <a:r>
                  <a:rPr lang="el-GR" sz="3800" dirty="0"/>
                  <a:t>. Το πρωί είναι ακόμη αβέβαιο πόσες εφημερίδες θα </a:t>
                </a:r>
                <a:r>
                  <a:rPr lang="el-GR" sz="3800" dirty="0" smtClean="0"/>
                  <a:t>πωληθούν </a:t>
                </a:r>
                <a:r>
                  <a:rPr lang="el-GR" sz="3800" dirty="0"/>
                  <a:t>από αυτές κατά τη διάρκεια της ημέρας. Καθημερινά λοιπόν εκτυλίσσεται ένα τυχαίο πείραμα, του οποίου το αποτέλεσμα αποτελείται από τους δύο αριθμούς μονάδων πώλησης </a:t>
                </a:r>
                <a:r>
                  <a:rPr lang="en-US" sz="3800" dirty="0"/>
                  <a:t>x</a:t>
                </a:r>
                <a:r>
                  <a:rPr lang="el-GR" sz="3800" baseline="-25000" dirty="0"/>
                  <a:t>1</a:t>
                </a:r>
                <a:r>
                  <a:rPr lang="el-GR" sz="3800" dirty="0"/>
                  <a:t> και </a:t>
                </a:r>
                <a:r>
                  <a:rPr lang="en-US" sz="3800" dirty="0"/>
                  <a:t>x</a:t>
                </a:r>
                <a:r>
                  <a:rPr lang="el-GR" sz="3800" baseline="-25000" dirty="0"/>
                  <a:t>2</a:t>
                </a:r>
                <a:r>
                  <a:rPr lang="el-GR" sz="3800" dirty="0"/>
                  <a:t> του Ζ</a:t>
                </a:r>
                <a:r>
                  <a:rPr lang="el-GR" sz="3800" baseline="-25000" dirty="0"/>
                  <a:t>1</a:t>
                </a:r>
                <a:r>
                  <a:rPr lang="el-GR" sz="3800" dirty="0"/>
                  <a:t> και Ζ</a:t>
                </a:r>
                <a:r>
                  <a:rPr lang="el-GR" sz="3800" baseline="-25000" dirty="0"/>
                  <a:t>2</a:t>
                </a:r>
                <a:r>
                  <a:rPr lang="el-GR" sz="3800" dirty="0"/>
                  <a:t>  αντίστοιχα</a:t>
                </a:r>
                <a:r>
                  <a:rPr lang="el-GR" sz="3800" dirty="0" smtClean="0"/>
                  <a:t>.</a:t>
                </a:r>
              </a:p>
              <a:p>
                <a:endParaRPr lang="el-GR" sz="3800" dirty="0"/>
              </a:p>
              <a:p>
                <a:pPr marL="274320" lvl="1" indent="0">
                  <a:buNone/>
                </a:pPr>
                <a:r>
                  <a:rPr lang="el-GR" sz="3800" dirty="0"/>
                  <a:t>α)  Ο ιδιοκτήτης του περιπτέρου θεωρεί όλα τα ζεύγη (</a:t>
                </a:r>
                <a:r>
                  <a:rPr lang="en-US" sz="3800" dirty="0"/>
                  <a:t>x</a:t>
                </a:r>
                <a:r>
                  <a:rPr lang="el-GR" sz="3800" baseline="-25000" dirty="0"/>
                  <a:t>1</a:t>
                </a:r>
                <a:r>
                  <a:rPr lang="el-GR" sz="3800" dirty="0"/>
                  <a:t>, </a:t>
                </a:r>
                <a:r>
                  <a:rPr lang="en-US" sz="3800" dirty="0"/>
                  <a:t>x</a:t>
                </a:r>
                <a:r>
                  <a:rPr lang="el-GR" sz="3800" baseline="-25000" dirty="0"/>
                  <a:t>2</a:t>
                </a:r>
                <a:r>
                  <a:rPr lang="el-GR" sz="3800" dirty="0"/>
                  <a:t>) με </a:t>
                </a:r>
                <a:r>
                  <a:rPr lang="en-US" sz="3800" dirty="0"/>
                  <a:t>xi    </a:t>
                </a:r>
                <a:r>
                  <a:rPr lang="el-GR" sz="3800" dirty="0"/>
                  <a:t>{0,1 …, 200}, όπου </a:t>
                </a:r>
                <a:r>
                  <a:rPr lang="en-US" sz="3800" dirty="0" err="1"/>
                  <a:t>i</a:t>
                </a:r>
                <a:r>
                  <a:rPr lang="el-GR" sz="3800" dirty="0"/>
                  <a:t> = 1, 2, ως στοιχειώδη </a:t>
                </a:r>
                <a:r>
                  <a:rPr lang="el-GR" sz="3800" dirty="0" smtClean="0"/>
                  <a:t>ενδεχόμενα.</a:t>
                </a:r>
              </a:p>
              <a:p>
                <a:pPr marL="274320" lvl="1" indent="0">
                  <a:buNone/>
                </a:pPr>
                <a:r>
                  <a:rPr lang="el-GR" sz="3800" dirty="0" smtClean="0"/>
                  <a:t>β</a:t>
                </a:r>
                <a:r>
                  <a:rPr lang="el-GR" sz="3800" dirty="0"/>
                  <a:t>)  Ένας εξωτερικός παράγοντας, ο οποίος δεν γνωρίζει τον αριθμό των παραδομένων τεμαχίων (200 κάθε εφημερίδα), μπορεί ενδεχομένως να θεωρήσει και άλλους </a:t>
                </a:r>
                <a:r>
                  <a:rPr lang="el-GR" sz="3800" dirty="0" smtClean="0"/>
                  <a:t>αριθμούς </a:t>
                </a:r>
                <a:r>
                  <a:rPr lang="el-GR" sz="3800" dirty="0"/>
                  <a:t>ω = (</a:t>
                </a:r>
                <a:r>
                  <a:rPr lang="en-US" sz="3800" dirty="0"/>
                  <a:t>x</a:t>
                </a:r>
                <a:r>
                  <a:rPr lang="el-GR" sz="3800" baseline="-25000" dirty="0"/>
                  <a:t>1</a:t>
                </a:r>
                <a:r>
                  <a:rPr lang="el-GR" sz="3800" dirty="0"/>
                  <a:t>, </a:t>
                </a:r>
                <a:r>
                  <a:rPr lang="en-US" sz="3800" dirty="0"/>
                  <a:t>x</a:t>
                </a:r>
                <a:r>
                  <a:rPr lang="el-GR" sz="3800" baseline="-25000" dirty="0"/>
                  <a:t>2</a:t>
                </a:r>
                <a:r>
                  <a:rPr lang="el-GR" sz="3800" dirty="0"/>
                  <a:t>) με </a:t>
                </a:r>
                <a:r>
                  <a:rPr lang="en-US" sz="3800" dirty="0"/>
                  <a:t>x</a:t>
                </a:r>
                <a:r>
                  <a:rPr lang="en-US" sz="3800" baseline="-25000" dirty="0"/>
                  <a:t>i </a:t>
                </a:r>
                <a14:m>
                  <m:oMath xmlns:m="http://schemas.openxmlformats.org/officeDocument/2006/math">
                    <m:r>
                      <a:rPr lang="en-US" sz="4000" i="1">
                        <a:latin typeface="Cambria Math"/>
                        <a:ea typeface="Cambria Math"/>
                      </a:rPr>
                      <m:t>∈</m:t>
                    </m:r>
                  </m:oMath>
                </a14:m>
                <a:r>
                  <a:rPr lang="en-US" sz="3800" dirty="0"/>
                  <a:t>  </a:t>
                </a:r>
                <a:r>
                  <a:rPr lang="el-GR" sz="3800" dirty="0" smtClean="0"/>
                  <a:t>{</a:t>
                </a:r>
                <a:r>
                  <a:rPr lang="el-GR" sz="3800" dirty="0"/>
                  <a:t>0,1…}, όπου </a:t>
                </a:r>
                <a:r>
                  <a:rPr lang="en-US" sz="3800" dirty="0" err="1"/>
                  <a:t>i</a:t>
                </a:r>
                <a:r>
                  <a:rPr lang="el-GR" sz="3800" dirty="0"/>
                  <a:t> = 1, 2, ως πιθανά αποτελέσματα. </a:t>
                </a:r>
              </a:p>
              <a:p>
                <a:pPr marL="0" indent="0">
                  <a:buNone/>
                </a:pPr>
                <a:endParaRPr lang="el-GR" sz="3200" dirty="0"/>
              </a:p>
            </p:txBody>
          </p:sp>
        </mc:Choice>
        <mc:Fallback xmlns="">
          <p:sp>
            <p:nvSpPr>
              <p:cNvPr id="3" name="2 - Θέση περιεχομένου"/>
              <p:cNvSpPr>
                <a:spLocks noGrp="1" noRot="1" noChangeAspect="1" noMove="1" noResize="1" noEditPoints="1" noAdjustHandles="1" noChangeArrowheads="1" noChangeShapeType="1" noTextEdit="1"/>
              </p:cNvSpPr>
              <p:nvPr>
                <p:ph sz="quarter" idx="1"/>
              </p:nvPr>
            </p:nvSpPr>
            <p:spPr>
              <a:xfrm>
                <a:off x="914400" y="1447800"/>
                <a:ext cx="7772400" cy="5293568"/>
              </a:xfrm>
              <a:blipFill rotWithShape="0">
                <a:blip r:embed="rId5"/>
                <a:stretch>
                  <a:fillRect l="-784" t="-1843" r="-1804"/>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9</a:t>
            </a:fld>
            <a:endParaRPr kumimoji="0" lang="en-US" dirty="0"/>
          </a:p>
        </p:txBody>
      </p:sp>
    </p:spTree>
    <p:custDataLst>
      <p:tags r:id="rId1"/>
    </p:custDataLst>
    <p:extLst>
      <p:ext uri="{BB962C8B-B14F-4D97-AF65-F5344CB8AC3E}">
        <p14:creationId xmlns:p14="http://schemas.microsoft.com/office/powerpoint/2010/main" val="1084206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0/10/2015 2:46:04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2,4,13314,7,3,"/>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2,4,6,3,"/>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7,14,6,"/>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4,6,"/>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1030,5,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3,12289,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4,10241,6,3,"/>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4,6,7,3,"/>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4,6,7,3,"/>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4,12,3,"/>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4,5121,7,8,3,"/>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4,11266,11267,7,3,"/>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4,12290,6,3,"/>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4,13314,13315,7,3,"/>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2,4,14338,6,3,"/>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4,12290,6,3,"/>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2,4,11266,6,3,"/>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4,12290,6,3,"/>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13629AC-0A3D-429E-9731-E683C0FD657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2121</TotalTime>
  <Words>2311</Words>
  <Application>Microsoft Office PowerPoint</Application>
  <PresentationFormat>Προβολή στην οθόνη (4:3)</PresentationFormat>
  <Paragraphs>227</Paragraphs>
  <Slides>35</Slides>
  <Notes>7</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35</vt:i4>
      </vt:variant>
    </vt:vector>
  </HeadingPairs>
  <TitlesOfParts>
    <vt:vector size="42" baseType="lpstr">
      <vt:lpstr>Arial</vt:lpstr>
      <vt:lpstr>Calibri</vt:lpstr>
      <vt:lpstr>Cambria</vt:lpstr>
      <vt:lpstr>Cambria Math</vt:lpstr>
      <vt:lpstr>Wingdings</vt:lpstr>
      <vt:lpstr>Θέμα του Office</vt:lpstr>
      <vt:lpstr>Έγγραφο</vt:lpstr>
      <vt:lpstr>Στατιστική Επιχειρήσεων</vt:lpstr>
      <vt:lpstr>Άδειες Χρήσης</vt:lpstr>
      <vt:lpstr>Χρηματοδότηση</vt:lpstr>
      <vt:lpstr>Σκοποί  ενότητας</vt:lpstr>
      <vt:lpstr>Περιεχόμενα ενότητας</vt:lpstr>
      <vt:lpstr>ΤΥΧΑΙΑ ΠΕΙΡΑΜΑΤΑ (1)</vt:lpstr>
      <vt:lpstr>ΤΥΧΑΙΑ ΠΕΙΡΑΜΑΤΑ (2)</vt:lpstr>
      <vt:lpstr>ΤΥΧΑΙΑ ΠΕΙΡΑΜΑΤΑ (3)</vt:lpstr>
      <vt:lpstr>ΤΥΧΑΙΑ ΠΕΙΡΑΜΑΤΑ (4)</vt:lpstr>
      <vt:lpstr>ΕΝΔΕΧΟΜΕΝΑ ΚΑΙ ΣΥΜΒΟΛΙΣΜΟΙ (1)</vt:lpstr>
      <vt:lpstr>ΕΝΔΕΧΟΜΕΝΑ ΚΑΙ ΣΥΜΒΟΛΙΣΜΟΙ (2)</vt:lpstr>
      <vt:lpstr>ΕΝΔΕΧΟΜΕΝΑ ΚΑΙ ΣΥΜΒΟΛΙΣΜΟΙ (3)</vt:lpstr>
      <vt:lpstr>ΕΝΔΕΧΟΜΕΝΑ ΚΑΙ ΣΥΜΒΟΛΙΣΜΟΙ (4)</vt:lpstr>
      <vt:lpstr>ΑΞΙΩΜΑΤΑ ΥΠΟΛΟΓΙΣΜΟΥ ΠΙΘΑΝΟΤΗΤΩΝ</vt:lpstr>
      <vt:lpstr>Η ΚΛΑΣΣΙΚΗ ΕΝΝΟΙΑ ΤΗΣ ΠΙΘΑΝΟΤΗΤΑΣ (1)</vt:lpstr>
      <vt:lpstr>Η ΚΛΑΣΣΙΚΗ ΕΝΝΟΙΑ ΤΗΣ ΠΙΘΑΝΟΤΗΤΑΣ (2)</vt:lpstr>
      <vt:lpstr>Η ΚΛΑΣΣΙΚΗ ΕΝΝΟΙΑ ΤΗΣ ΠΙΘΑΝΟΤΗΤΑΣ (3)</vt:lpstr>
      <vt:lpstr>Η ΚΛΑΣΣΙΚΗ ΕΝΝΟΙΑ ΤΗΣ ΠΙΘΑΝΟΤΗΤΑΣ (4)</vt:lpstr>
      <vt:lpstr>Η ΠΙΘΑΝΟΤΗΤΑ ΩΣ ΣΧΕΤΙΚΗ ΣΥΧΝΟΤΗΤΑ (1)</vt:lpstr>
      <vt:lpstr>Η ΠΙΘΑΝΟΤΗΤΑ ΩΣ ΣΧΕΤΙΚΗ ΣΥΧΝΟΤΗΤΑ (2)</vt:lpstr>
      <vt:lpstr>Η ΠΙΘΑΝΟΤΗΤΑ ΩΣ ΣΧΕΤΙΚΗ ΣΥΧΝΟΤΗΤΑ (3)</vt:lpstr>
      <vt:lpstr>Η ΠΙΘΑΝΟΤΗΤΑ ΩΣ ΣΧΕΤΙΚΗ ΣΥΧΝΟΤΗΤΑ (4)</vt:lpstr>
      <vt:lpstr>ΙΔΙΟΤΗΤΕΣ ΠΙΘΑΝΟΤΗΤΩΝ (1)</vt:lpstr>
      <vt:lpstr>ΙΔΙΟΤΗΤΕΣ ΠΙΘΑΝΟΤΗΤΩΝ (2)</vt:lpstr>
      <vt:lpstr>ΙΔΙΟΤΗΤΕΣ ΠΙΘΑΝΟΤΗΤΩΝ (3)</vt:lpstr>
      <vt:lpstr>ΙΔΙΟΤΗΤΕΣ ΠΙΘΑΝΟΤΗΤΩΝ (3)</vt:lpstr>
      <vt:lpstr>ΙΔΙΟΤΗΤΕΣ ΠΙΘΑΝΟΤΗΤΩΝ (4)</vt:lpstr>
      <vt:lpstr>ΥΠΟ ΣΥΝΘΗΚΗ ΠΙΘΑΝΟΤΗΤΑ (1)</vt:lpstr>
      <vt:lpstr>ΥΠΟ ΣΥΝΘΗΚΗ ΠΙΘΑΝΟΤΗΤΑ (2)</vt:lpstr>
      <vt:lpstr>ΥΠΟ ΣΥΝΘΗΚΗ ΠΙΘΑΝΟΤΗΤΑ (3)</vt:lpstr>
      <vt:lpstr>ΥΠΟ ΣΥΝΘΗΚΗ ΠΙΘΑΝΟΤΗΤΑ (4)</vt:lpstr>
      <vt:lpstr>ΑΝΕΞΑΡΤΗΣΙΑ ΕΝΔΕΧΟΜΕΝΩΝ (1)</vt:lpstr>
      <vt:lpstr>ΑΝΕΞΑΡΤΗΣΙΑ ΕΝΔΕΧΟΜΕΝΩΝ (2)</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260</cp:revision>
  <dcterms:created xsi:type="dcterms:W3CDTF">2014-04-07T11:24:35Z</dcterms:created>
  <dcterms:modified xsi:type="dcterms:W3CDTF">2015-10-20T19:50:50Z</dcterms:modified>
</cp:coreProperties>
</file>