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86"/>
  </p:notesMasterIdLst>
  <p:handoutMasterIdLst>
    <p:handoutMasterId r:id="rId87"/>
  </p:handoutMasterIdLst>
  <p:sldIdLst>
    <p:sldId id="269" r:id="rId2"/>
    <p:sldId id="270" r:id="rId3"/>
    <p:sldId id="259" r:id="rId4"/>
    <p:sldId id="271" r:id="rId5"/>
    <p:sldId id="272" r:id="rId6"/>
    <p:sldId id="274" r:id="rId7"/>
    <p:sldId id="275" r:id="rId8"/>
    <p:sldId id="273" r:id="rId9"/>
    <p:sldId id="276" r:id="rId10"/>
    <p:sldId id="277" r:id="rId11"/>
    <p:sldId id="278" r:id="rId12"/>
    <p:sldId id="280" r:id="rId13"/>
    <p:sldId id="279" r:id="rId14"/>
    <p:sldId id="281" r:id="rId15"/>
    <p:sldId id="282" r:id="rId16"/>
    <p:sldId id="283" r:id="rId17"/>
    <p:sldId id="284" r:id="rId18"/>
    <p:sldId id="285" r:id="rId19"/>
    <p:sldId id="286" r:id="rId20"/>
    <p:sldId id="287" r:id="rId21"/>
    <p:sldId id="288" r:id="rId22"/>
    <p:sldId id="290" r:id="rId23"/>
    <p:sldId id="289" r:id="rId24"/>
    <p:sldId id="291" r:id="rId25"/>
    <p:sldId id="292" r:id="rId26"/>
    <p:sldId id="293" r:id="rId27"/>
    <p:sldId id="294" r:id="rId28"/>
    <p:sldId id="295" r:id="rId29"/>
    <p:sldId id="296" r:id="rId30"/>
    <p:sldId id="297" r:id="rId31"/>
    <p:sldId id="299" r:id="rId32"/>
    <p:sldId id="298" r:id="rId33"/>
    <p:sldId id="300" r:id="rId34"/>
    <p:sldId id="332" r:id="rId35"/>
    <p:sldId id="347" r:id="rId36"/>
    <p:sldId id="349" r:id="rId37"/>
    <p:sldId id="348" r:id="rId38"/>
    <p:sldId id="350" r:id="rId39"/>
    <p:sldId id="35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52" r:id="rId69"/>
    <p:sldId id="353" r:id="rId70"/>
    <p:sldId id="354" r:id="rId71"/>
    <p:sldId id="330" r:id="rId72"/>
    <p:sldId id="331" r:id="rId73"/>
    <p:sldId id="333" r:id="rId74"/>
    <p:sldId id="334" r:id="rId75"/>
    <p:sldId id="338" r:id="rId76"/>
    <p:sldId id="339" r:id="rId77"/>
    <p:sldId id="340" r:id="rId78"/>
    <p:sldId id="341" r:id="rId79"/>
    <p:sldId id="342" r:id="rId80"/>
    <p:sldId id="343" r:id="rId81"/>
    <p:sldId id="344" r:id="rId82"/>
    <p:sldId id="345" r:id="rId83"/>
    <p:sldId id="346" r:id="rId84"/>
    <p:sldId id="355" r:id="rId85"/>
  </p:sldIdLst>
  <p:sldSz cx="9144000" cy="6858000" type="screen4x3"/>
  <p:notesSz cx="6858000" cy="97742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66"/>
    <a:srgbClr val="CC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80" d="100"/>
          <a:sy n="80" d="100"/>
        </p:scale>
        <p:origin x="-14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00" y="-96"/>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12292" name="Rectangle 4"/>
          <p:cNvSpPr>
            <a:spLocks noGrp="1" noChangeArrowheads="1"/>
          </p:cNvSpPr>
          <p:nvPr>
            <p:ph type="ftr" sz="quarter" idx="2"/>
          </p:nvPr>
        </p:nvSpPr>
        <p:spPr bwMode="auto">
          <a:xfrm>
            <a:off x="0" y="9296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12293" name="Rectangle 5"/>
          <p:cNvSpPr>
            <a:spLocks noGrp="1" noChangeArrowheads="1"/>
          </p:cNvSpPr>
          <p:nvPr>
            <p:ph type="sldNum" sz="quarter" idx="3"/>
          </p:nvPr>
        </p:nvSpPr>
        <p:spPr bwMode="auto">
          <a:xfrm>
            <a:off x="3886200" y="9296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6D97CC2-E43F-48B9-B23E-874150C1686A}" type="slidenum">
              <a:rPr lang="el-GR"/>
              <a:pPr>
                <a:defRPr/>
              </a:pPr>
              <a:t>‹#›</a:t>
            </a:fld>
            <a:endParaRPr lang="el-GR"/>
          </a:p>
        </p:txBody>
      </p:sp>
    </p:spTree>
    <p:extLst>
      <p:ext uri="{BB962C8B-B14F-4D97-AF65-F5344CB8AC3E}">
        <p14:creationId xmlns:p14="http://schemas.microsoft.com/office/powerpoint/2010/main" val="1802352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5603" name="Rectangle 3"/>
          <p:cNvSpPr>
            <a:spLocks noGrp="1" noChangeArrowheads="1"/>
          </p:cNvSpPr>
          <p:nvPr>
            <p:ph type="dt" idx="1"/>
          </p:nvPr>
        </p:nvSpPr>
        <p:spPr bwMode="auto">
          <a:xfrm>
            <a:off x="3884613"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4756" name="Rectangle 4"/>
          <p:cNvSpPr>
            <a:spLocks noGrp="1" noRot="1" noChangeAspect="1" noChangeArrowheads="1" noTextEdit="1"/>
          </p:cNvSpPr>
          <p:nvPr>
            <p:ph type="sldImg" idx="2"/>
          </p:nvPr>
        </p:nvSpPr>
        <p:spPr bwMode="auto">
          <a:xfrm>
            <a:off x="985838" y="733425"/>
            <a:ext cx="48863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643438"/>
            <a:ext cx="54864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5606" name="Rectangle 6"/>
          <p:cNvSpPr>
            <a:spLocks noGrp="1" noChangeArrowheads="1"/>
          </p:cNvSpPr>
          <p:nvPr>
            <p:ph type="ftr" sz="quarter" idx="4"/>
          </p:nvPr>
        </p:nvSpPr>
        <p:spPr bwMode="auto">
          <a:xfrm>
            <a:off x="0" y="928370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5607" name="Rectangle 7"/>
          <p:cNvSpPr>
            <a:spLocks noGrp="1" noChangeArrowheads="1"/>
          </p:cNvSpPr>
          <p:nvPr>
            <p:ph type="sldNum" sz="quarter" idx="5"/>
          </p:nvPr>
        </p:nvSpPr>
        <p:spPr bwMode="auto">
          <a:xfrm>
            <a:off x="3884613" y="928370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39978E2-0DAA-4B90-8667-1A92B42D4E5A}" type="slidenum">
              <a:rPr lang="el-GR"/>
              <a:pPr>
                <a:defRPr/>
              </a:pPr>
              <a:t>‹#›</a:t>
            </a:fld>
            <a:endParaRPr lang="el-GR"/>
          </a:p>
        </p:txBody>
      </p:sp>
    </p:spTree>
    <p:extLst>
      <p:ext uri="{BB962C8B-B14F-4D97-AF65-F5344CB8AC3E}">
        <p14:creationId xmlns:p14="http://schemas.microsoft.com/office/powerpoint/2010/main" val="4177470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a:ln/>
        </p:spPr>
      </p:sp>
      <p:sp>
        <p:nvSpPr>
          <p:cNvPr id="75779" name="Θέση σημειώσεων 2"/>
          <p:cNvSpPr>
            <a:spLocks noGrp="1"/>
          </p:cNvSpPr>
          <p:nvPr>
            <p:ph type="body" idx="1"/>
          </p:nvPr>
        </p:nvSpPr>
        <p:spPr>
          <a:noFill/>
        </p:spPr>
        <p:txBody>
          <a:bodyPr/>
          <a:lstStyle/>
          <a:p>
            <a:pPr marL="171450" indent="-171450">
              <a:buFontTx/>
              <a:buChar char="•"/>
            </a:pPr>
            <a:endParaRPr lang="el-GR" smtClean="0">
              <a:solidFill>
                <a:srgbClr val="FF0000"/>
              </a:solidFill>
            </a:endParaRPr>
          </a:p>
        </p:txBody>
      </p:sp>
      <p:sp>
        <p:nvSpPr>
          <p:cNvPr id="7578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907729-D5DF-438E-A2D2-119FCD82AEDE}" type="slidenum">
              <a:rPr lang="el-GR" sz="1200" smtClean="0">
                <a:solidFill>
                  <a:srgbClr val="000000"/>
                </a:solidFill>
              </a:rPr>
              <a:pPr/>
              <a:t>1</a:t>
            </a:fld>
            <a:endParaRPr lang="el-GR"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a:ln/>
        </p:spPr>
      </p:sp>
      <p:sp>
        <p:nvSpPr>
          <p:cNvPr id="84995" name="Θέση σημειώσεων 2"/>
          <p:cNvSpPr>
            <a:spLocks noGrp="1"/>
          </p:cNvSpPr>
          <p:nvPr>
            <p:ph type="body" idx="1"/>
          </p:nvPr>
        </p:nvSpPr>
        <p:spPr>
          <a:noFill/>
        </p:spPr>
        <p:txBody>
          <a:bodyPr/>
          <a:lstStyle/>
          <a:p>
            <a:r>
              <a:rPr lang="el-GR" smtClean="0"/>
              <a:t> </a:t>
            </a:r>
          </a:p>
        </p:txBody>
      </p:sp>
      <p:sp>
        <p:nvSpPr>
          <p:cNvPr id="8499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1922EC-F99F-41CB-9598-E81AF7077C7F}" type="slidenum">
              <a:rPr lang="el-GR" sz="1200" smtClean="0">
                <a:solidFill>
                  <a:srgbClr val="000000"/>
                </a:solidFill>
              </a:rPr>
              <a:pPr/>
              <a:t>10</a:t>
            </a:fld>
            <a:endParaRPr lang="el-GR" sz="120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a:ln/>
        </p:spPr>
      </p:sp>
      <p:sp>
        <p:nvSpPr>
          <p:cNvPr id="86019" name="Θέση σημειώσεων 2"/>
          <p:cNvSpPr>
            <a:spLocks noGrp="1"/>
          </p:cNvSpPr>
          <p:nvPr>
            <p:ph type="body" idx="1"/>
          </p:nvPr>
        </p:nvSpPr>
        <p:spPr>
          <a:noFill/>
        </p:spPr>
        <p:txBody>
          <a:bodyPr/>
          <a:lstStyle/>
          <a:p>
            <a:r>
              <a:rPr lang="el-GR" smtClean="0"/>
              <a:t> </a:t>
            </a:r>
          </a:p>
        </p:txBody>
      </p:sp>
      <p:sp>
        <p:nvSpPr>
          <p:cNvPr id="8602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8EB083-A6ED-43A9-B18B-76050E2CB561}" type="slidenum">
              <a:rPr lang="el-GR" sz="1200" smtClean="0">
                <a:solidFill>
                  <a:srgbClr val="000000"/>
                </a:solidFill>
              </a:rPr>
              <a:pPr/>
              <a:t>11</a:t>
            </a:fld>
            <a:endParaRPr lang="el-GR" sz="120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εικόνας διαφάνειας 1"/>
          <p:cNvSpPr>
            <a:spLocks noGrp="1" noRot="1" noChangeAspect="1" noTextEdit="1"/>
          </p:cNvSpPr>
          <p:nvPr>
            <p:ph type="sldImg"/>
          </p:nvPr>
        </p:nvSpPr>
        <p:spPr>
          <a:ln/>
        </p:spPr>
      </p:sp>
      <p:sp>
        <p:nvSpPr>
          <p:cNvPr id="87043" name="Θέση σημειώσεων 2"/>
          <p:cNvSpPr>
            <a:spLocks noGrp="1"/>
          </p:cNvSpPr>
          <p:nvPr>
            <p:ph type="body" idx="1"/>
          </p:nvPr>
        </p:nvSpPr>
        <p:spPr>
          <a:noFill/>
        </p:spPr>
        <p:txBody>
          <a:bodyPr/>
          <a:lstStyle/>
          <a:p>
            <a:r>
              <a:rPr lang="el-GR" smtClean="0"/>
              <a:t> </a:t>
            </a:r>
          </a:p>
        </p:txBody>
      </p:sp>
      <p:sp>
        <p:nvSpPr>
          <p:cNvPr id="8704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7CD213A-A8D5-4DDD-AD69-038AF3349F3E}" type="slidenum">
              <a:rPr lang="el-GR" sz="1200" smtClean="0">
                <a:solidFill>
                  <a:srgbClr val="000000"/>
                </a:solidFill>
              </a:rPr>
              <a:pPr/>
              <a:t>12</a:t>
            </a:fld>
            <a:endParaRPr lang="el-GR" sz="120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p:cNvSpPr>
            <a:spLocks noGrp="1" noRot="1" noChangeAspect="1" noTextEdit="1"/>
          </p:cNvSpPr>
          <p:nvPr>
            <p:ph type="sldImg"/>
          </p:nvPr>
        </p:nvSpPr>
        <p:spPr>
          <a:ln/>
        </p:spPr>
      </p:sp>
      <p:sp>
        <p:nvSpPr>
          <p:cNvPr id="88067" name="Θέση σημειώσεων 2"/>
          <p:cNvSpPr>
            <a:spLocks noGrp="1"/>
          </p:cNvSpPr>
          <p:nvPr>
            <p:ph type="body" idx="1"/>
          </p:nvPr>
        </p:nvSpPr>
        <p:spPr>
          <a:noFill/>
        </p:spPr>
        <p:txBody>
          <a:bodyPr/>
          <a:lstStyle/>
          <a:p>
            <a:r>
              <a:rPr lang="el-GR" smtClean="0"/>
              <a:t> </a:t>
            </a:r>
          </a:p>
        </p:txBody>
      </p:sp>
      <p:sp>
        <p:nvSpPr>
          <p:cNvPr id="8806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2CCE63-358A-4A10-ACAF-10E062198CA6}" type="slidenum">
              <a:rPr lang="el-GR" sz="1200" smtClean="0">
                <a:solidFill>
                  <a:srgbClr val="000000"/>
                </a:solidFill>
              </a:rPr>
              <a:pPr/>
              <a:t>13</a:t>
            </a:fld>
            <a:endParaRPr lang="el-GR" sz="120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p:cNvSpPr>
            <a:spLocks noGrp="1" noRot="1" noChangeAspect="1" noTextEdit="1"/>
          </p:cNvSpPr>
          <p:nvPr>
            <p:ph type="sldImg"/>
          </p:nvPr>
        </p:nvSpPr>
        <p:spPr>
          <a:ln/>
        </p:spPr>
      </p:sp>
      <p:sp>
        <p:nvSpPr>
          <p:cNvPr id="89091" name="Θέση σημειώσεων 2"/>
          <p:cNvSpPr>
            <a:spLocks noGrp="1"/>
          </p:cNvSpPr>
          <p:nvPr>
            <p:ph type="body" idx="1"/>
          </p:nvPr>
        </p:nvSpPr>
        <p:spPr>
          <a:noFill/>
        </p:spPr>
        <p:txBody>
          <a:bodyPr/>
          <a:lstStyle/>
          <a:p>
            <a:r>
              <a:rPr lang="el-GR" smtClean="0"/>
              <a:t> </a:t>
            </a:r>
          </a:p>
        </p:txBody>
      </p:sp>
      <p:sp>
        <p:nvSpPr>
          <p:cNvPr id="890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0FEE9B-664A-4057-908F-9CB7B17247B9}" type="slidenum">
              <a:rPr lang="el-GR" sz="1200" smtClean="0">
                <a:solidFill>
                  <a:srgbClr val="000000"/>
                </a:solidFill>
              </a:rPr>
              <a:pPr/>
              <a:t>14</a:t>
            </a:fld>
            <a:endParaRPr lang="el-GR" sz="120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εικόνας διαφάνειας 1"/>
          <p:cNvSpPr>
            <a:spLocks noGrp="1" noRot="1" noChangeAspect="1" noTextEdit="1"/>
          </p:cNvSpPr>
          <p:nvPr>
            <p:ph type="sldImg"/>
          </p:nvPr>
        </p:nvSpPr>
        <p:spPr>
          <a:ln/>
        </p:spPr>
      </p:sp>
      <p:sp>
        <p:nvSpPr>
          <p:cNvPr id="90115" name="Θέση σημειώσεων 2"/>
          <p:cNvSpPr>
            <a:spLocks noGrp="1"/>
          </p:cNvSpPr>
          <p:nvPr>
            <p:ph type="body" idx="1"/>
          </p:nvPr>
        </p:nvSpPr>
        <p:spPr>
          <a:noFill/>
        </p:spPr>
        <p:txBody>
          <a:bodyPr/>
          <a:lstStyle/>
          <a:p>
            <a:r>
              <a:rPr lang="el-GR" smtClean="0"/>
              <a:t> </a:t>
            </a:r>
          </a:p>
        </p:txBody>
      </p:sp>
      <p:sp>
        <p:nvSpPr>
          <p:cNvPr id="9011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653A6F-2166-4AF1-84B2-DA6733FA52E9}" type="slidenum">
              <a:rPr lang="el-GR" sz="1200" smtClean="0">
                <a:solidFill>
                  <a:srgbClr val="000000"/>
                </a:solidFill>
              </a:rPr>
              <a:pPr/>
              <a:t>15</a:t>
            </a:fld>
            <a:endParaRPr lang="el-GR" sz="120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a:ln/>
        </p:spPr>
      </p:sp>
      <p:sp>
        <p:nvSpPr>
          <p:cNvPr id="91139" name="Θέση σημειώσεων 2"/>
          <p:cNvSpPr>
            <a:spLocks noGrp="1"/>
          </p:cNvSpPr>
          <p:nvPr>
            <p:ph type="body" idx="1"/>
          </p:nvPr>
        </p:nvSpPr>
        <p:spPr>
          <a:noFill/>
        </p:spPr>
        <p:txBody>
          <a:bodyPr/>
          <a:lstStyle/>
          <a:p>
            <a:r>
              <a:rPr lang="el-GR" smtClean="0"/>
              <a:t> </a:t>
            </a:r>
          </a:p>
        </p:txBody>
      </p:sp>
      <p:sp>
        <p:nvSpPr>
          <p:cNvPr id="9114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80E507-BF67-4C56-8534-1A8858492C46}" type="slidenum">
              <a:rPr lang="el-GR" sz="1200" smtClean="0">
                <a:solidFill>
                  <a:srgbClr val="000000"/>
                </a:solidFill>
              </a:rPr>
              <a:pPr/>
              <a:t>16</a:t>
            </a:fld>
            <a:endParaRPr lang="el-GR" sz="120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εικόνας διαφάνειας 1"/>
          <p:cNvSpPr>
            <a:spLocks noGrp="1" noRot="1" noChangeAspect="1" noTextEdit="1"/>
          </p:cNvSpPr>
          <p:nvPr>
            <p:ph type="sldImg"/>
          </p:nvPr>
        </p:nvSpPr>
        <p:spPr>
          <a:ln/>
        </p:spPr>
      </p:sp>
      <p:sp>
        <p:nvSpPr>
          <p:cNvPr id="92163" name="Θέση σημειώσεων 2"/>
          <p:cNvSpPr>
            <a:spLocks noGrp="1"/>
          </p:cNvSpPr>
          <p:nvPr>
            <p:ph type="body" idx="1"/>
          </p:nvPr>
        </p:nvSpPr>
        <p:spPr>
          <a:noFill/>
        </p:spPr>
        <p:txBody>
          <a:bodyPr/>
          <a:lstStyle/>
          <a:p>
            <a:r>
              <a:rPr lang="el-GR" smtClean="0"/>
              <a:t> </a:t>
            </a:r>
          </a:p>
        </p:txBody>
      </p:sp>
      <p:sp>
        <p:nvSpPr>
          <p:cNvPr id="9216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7470AD-1DCA-4245-9CD4-5CADEE0B6ACB}" type="slidenum">
              <a:rPr lang="el-GR" sz="1200" smtClean="0">
                <a:solidFill>
                  <a:srgbClr val="000000"/>
                </a:solidFill>
              </a:rPr>
              <a:pPr/>
              <a:t>17</a:t>
            </a:fld>
            <a:endParaRPr lang="el-GR" sz="1200"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εικόνας διαφάνειας 1"/>
          <p:cNvSpPr>
            <a:spLocks noGrp="1" noRot="1" noChangeAspect="1" noTextEdit="1"/>
          </p:cNvSpPr>
          <p:nvPr>
            <p:ph type="sldImg"/>
          </p:nvPr>
        </p:nvSpPr>
        <p:spPr>
          <a:ln/>
        </p:spPr>
      </p:sp>
      <p:sp>
        <p:nvSpPr>
          <p:cNvPr id="93187" name="Θέση σημειώσεων 2"/>
          <p:cNvSpPr>
            <a:spLocks noGrp="1"/>
          </p:cNvSpPr>
          <p:nvPr>
            <p:ph type="body" idx="1"/>
          </p:nvPr>
        </p:nvSpPr>
        <p:spPr>
          <a:noFill/>
        </p:spPr>
        <p:txBody>
          <a:bodyPr/>
          <a:lstStyle/>
          <a:p>
            <a:r>
              <a:rPr lang="el-GR" smtClean="0"/>
              <a:t> </a:t>
            </a:r>
          </a:p>
        </p:txBody>
      </p:sp>
      <p:sp>
        <p:nvSpPr>
          <p:cNvPr id="9318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A2FDEF-7154-4065-9E42-CE9CBEEDDAAB}" type="slidenum">
              <a:rPr lang="el-GR" sz="1200" smtClean="0">
                <a:solidFill>
                  <a:srgbClr val="000000"/>
                </a:solidFill>
              </a:rPr>
              <a:pPr/>
              <a:t>18</a:t>
            </a:fld>
            <a:endParaRPr lang="el-GR" sz="1200"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εικόνας διαφάνειας 1"/>
          <p:cNvSpPr>
            <a:spLocks noGrp="1" noRot="1" noChangeAspect="1" noTextEdit="1"/>
          </p:cNvSpPr>
          <p:nvPr>
            <p:ph type="sldImg"/>
          </p:nvPr>
        </p:nvSpPr>
        <p:spPr>
          <a:ln/>
        </p:spPr>
      </p:sp>
      <p:sp>
        <p:nvSpPr>
          <p:cNvPr id="94211" name="Θέση σημειώσεων 2"/>
          <p:cNvSpPr>
            <a:spLocks noGrp="1"/>
          </p:cNvSpPr>
          <p:nvPr>
            <p:ph type="body" idx="1"/>
          </p:nvPr>
        </p:nvSpPr>
        <p:spPr>
          <a:noFill/>
        </p:spPr>
        <p:txBody>
          <a:bodyPr/>
          <a:lstStyle/>
          <a:p>
            <a:r>
              <a:rPr lang="el-GR" smtClean="0"/>
              <a:t> </a:t>
            </a:r>
          </a:p>
        </p:txBody>
      </p:sp>
      <p:sp>
        <p:nvSpPr>
          <p:cNvPr id="9421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A6EA96A-061A-4F5C-BF7D-36B74F299614}" type="slidenum">
              <a:rPr lang="el-GR" sz="1200" smtClean="0">
                <a:solidFill>
                  <a:srgbClr val="000000"/>
                </a:solidFill>
              </a:rPr>
              <a:pPr/>
              <a:t>19</a:t>
            </a:fld>
            <a:endParaRPr lang="el-GR"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p:cNvSpPr>
            <a:spLocks noGrp="1" noRot="1" noChangeAspect="1" noTextEdit="1"/>
          </p:cNvSpPr>
          <p:nvPr>
            <p:ph type="sldImg"/>
          </p:nvPr>
        </p:nvSpPr>
        <p:spPr>
          <a:ln/>
        </p:spPr>
      </p:sp>
      <p:sp>
        <p:nvSpPr>
          <p:cNvPr id="76803" name="Θέση σημειώσεων 2"/>
          <p:cNvSpPr>
            <a:spLocks noGrp="1"/>
          </p:cNvSpPr>
          <p:nvPr>
            <p:ph type="body" idx="1"/>
          </p:nvPr>
        </p:nvSpPr>
        <p:spPr>
          <a:noFill/>
        </p:spPr>
        <p:txBody>
          <a:bodyPr/>
          <a:lstStyle/>
          <a:p>
            <a:r>
              <a:rPr lang="el-GR" smtClean="0"/>
              <a:t> </a:t>
            </a:r>
          </a:p>
        </p:txBody>
      </p:sp>
      <p:sp>
        <p:nvSpPr>
          <p:cNvPr id="7680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C13F39-B2F0-4DCA-B8D8-6F08FBCC5BFB}" type="slidenum">
              <a:rPr lang="el-GR" sz="1200" smtClean="0">
                <a:solidFill>
                  <a:srgbClr val="000000"/>
                </a:solidFill>
              </a:rPr>
              <a:pPr/>
              <a:t>2</a:t>
            </a:fld>
            <a:endParaRPr lang="el-GR" sz="120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εικόνας διαφάνειας 1"/>
          <p:cNvSpPr>
            <a:spLocks noGrp="1" noRot="1" noChangeAspect="1" noTextEdit="1"/>
          </p:cNvSpPr>
          <p:nvPr>
            <p:ph type="sldImg"/>
          </p:nvPr>
        </p:nvSpPr>
        <p:spPr>
          <a:ln/>
        </p:spPr>
      </p:sp>
      <p:sp>
        <p:nvSpPr>
          <p:cNvPr id="95235" name="Θέση σημειώσεων 2"/>
          <p:cNvSpPr>
            <a:spLocks noGrp="1"/>
          </p:cNvSpPr>
          <p:nvPr>
            <p:ph type="body" idx="1"/>
          </p:nvPr>
        </p:nvSpPr>
        <p:spPr>
          <a:noFill/>
        </p:spPr>
        <p:txBody>
          <a:bodyPr/>
          <a:lstStyle/>
          <a:p>
            <a:r>
              <a:rPr lang="el-GR" smtClean="0"/>
              <a:t> </a:t>
            </a:r>
          </a:p>
        </p:txBody>
      </p:sp>
      <p:sp>
        <p:nvSpPr>
          <p:cNvPr id="9523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FEF8A6-4FC3-4780-93B6-38A7A14A9CCA}" type="slidenum">
              <a:rPr lang="el-GR" sz="1200" smtClean="0">
                <a:solidFill>
                  <a:srgbClr val="000000"/>
                </a:solidFill>
              </a:rPr>
              <a:pPr/>
              <a:t>20</a:t>
            </a:fld>
            <a:endParaRPr lang="el-GR" sz="1200"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Θέση εικόνας διαφάνειας 1"/>
          <p:cNvSpPr>
            <a:spLocks noGrp="1" noRot="1" noChangeAspect="1" noTextEdit="1"/>
          </p:cNvSpPr>
          <p:nvPr>
            <p:ph type="sldImg"/>
          </p:nvPr>
        </p:nvSpPr>
        <p:spPr>
          <a:ln/>
        </p:spPr>
      </p:sp>
      <p:sp>
        <p:nvSpPr>
          <p:cNvPr id="96259" name="Θέση σημειώσεων 2"/>
          <p:cNvSpPr>
            <a:spLocks noGrp="1"/>
          </p:cNvSpPr>
          <p:nvPr>
            <p:ph type="body" idx="1"/>
          </p:nvPr>
        </p:nvSpPr>
        <p:spPr>
          <a:noFill/>
        </p:spPr>
        <p:txBody>
          <a:bodyPr/>
          <a:lstStyle/>
          <a:p>
            <a:r>
              <a:rPr lang="el-GR" smtClean="0"/>
              <a:t> </a:t>
            </a:r>
          </a:p>
        </p:txBody>
      </p:sp>
      <p:sp>
        <p:nvSpPr>
          <p:cNvPr id="9626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AC014E-EA44-4159-BED1-E9D99B7DF6F7}" type="slidenum">
              <a:rPr lang="el-GR" sz="1200" smtClean="0">
                <a:solidFill>
                  <a:srgbClr val="000000"/>
                </a:solidFill>
              </a:rPr>
              <a:pPr/>
              <a:t>21</a:t>
            </a:fld>
            <a:endParaRPr lang="el-GR" sz="120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Θέση εικόνας διαφάνειας 1"/>
          <p:cNvSpPr>
            <a:spLocks noGrp="1" noRot="1" noChangeAspect="1" noTextEdit="1"/>
          </p:cNvSpPr>
          <p:nvPr>
            <p:ph type="sldImg"/>
          </p:nvPr>
        </p:nvSpPr>
        <p:spPr>
          <a:ln/>
        </p:spPr>
      </p:sp>
      <p:sp>
        <p:nvSpPr>
          <p:cNvPr id="97283" name="Θέση σημειώσεων 2"/>
          <p:cNvSpPr>
            <a:spLocks noGrp="1"/>
          </p:cNvSpPr>
          <p:nvPr>
            <p:ph type="body" idx="1"/>
          </p:nvPr>
        </p:nvSpPr>
        <p:spPr>
          <a:noFill/>
        </p:spPr>
        <p:txBody>
          <a:bodyPr/>
          <a:lstStyle/>
          <a:p>
            <a:r>
              <a:rPr lang="el-GR" smtClean="0"/>
              <a:t> </a:t>
            </a:r>
          </a:p>
        </p:txBody>
      </p:sp>
      <p:sp>
        <p:nvSpPr>
          <p:cNvPr id="9728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C6C250-5DFF-48CD-A129-7D0BCAEC644B}" type="slidenum">
              <a:rPr lang="el-GR" sz="1200" smtClean="0">
                <a:solidFill>
                  <a:srgbClr val="000000"/>
                </a:solidFill>
              </a:rPr>
              <a:pPr/>
              <a:t>22</a:t>
            </a:fld>
            <a:endParaRPr lang="el-GR" sz="1200"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Θέση εικόνας διαφάνειας 1"/>
          <p:cNvSpPr>
            <a:spLocks noGrp="1" noRot="1" noChangeAspect="1" noTextEdit="1"/>
          </p:cNvSpPr>
          <p:nvPr>
            <p:ph type="sldImg"/>
          </p:nvPr>
        </p:nvSpPr>
        <p:spPr>
          <a:ln/>
        </p:spPr>
      </p:sp>
      <p:sp>
        <p:nvSpPr>
          <p:cNvPr id="98307" name="Θέση σημειώσεων 2"/>
          <p:cNvSpPr>
            <a:spLocks noGrp="1"/>
          </p:cNvSpPr>
          <p:nvPr>
            <p:ph type="body" idx="1"/>
          </p:nvPr>
        </p:nvSpPr>
        <p:spPr>
          <a:noFill/>
        </p:spPr>
        <p:txBody>
          <a:bodyPr/>
          <a:lstStyle/>
          <a:p>
            <a:r>
              <a:rPr lang="el-GR" smtClean="0"/>
              <a:t> </a:t>
            </a:r>
          </a:p>
        </p:txBody>
      </p:sp>
      <p:sp>
        <p:nvSpPr>
          <p:cNvPr id="9830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669D2D-1E3F-47E3-A3D2-3ECFF9E64444}" type="slidenum">
              <a:rPr lang="el-GR" sz="1200" smtClean="0">
                <a:solidFill>
                  <a:srgbClr val="000000"/>
                </a:solidFill>
              </a:rPr>
              <a:pPr/>
              <a:t>23</a:t>
            </a:fld>
            <a:endParaRPr lang="el-GR" sz="1200"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a:ln/>
        </p:spPr>
      </p:sp>
      <p:sp>
        <p:nvSpPr>
          <p:cNvPr id="99331" name="Θέση σημειώσεων 2"/>
          <p:cNvSpPr>
            <a:spLocks noGrp="1"/>
          </p:cNvSpPr>
          <p:nvPr>
            <p:ph type="body" idx="1"/>
          </p:nvPr>
        </p:nvSpPr>
        <p:spPr>
          <a:noFill/>
        </p:spPr>
        <p:txBody>
          <a:bodyPr/>
          <a:lstStyle/>
          <a:p>
            <a:r>
              <a:rPr lang="el-GR" smtClean="0"/>
              <a:t> </a:t>
            </a:r>
          </a:p>
        </p:txBody>
      </p:sp>
      <p:sp>
        <p:nvSpPr>
          <p:cNvPr id="9933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491546-A8E7-419D-99F7-EC85E2516EC1}" type="slidenum">
              <a:rPr lang="el-GR" sz="1200" smtClean="0">
                <a:solidFill>
                  <a:srgbClr val="000000"/>
                </a:solidFill>
              </a:rPr>
              <a:pPr/>
              <a:t>24</a:t>
            </a:fld>
            <a:endParaRPr lang="el-GR" sz="120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Θέση εικόνας διαφάνειας 1"/>
          <p:cNvSpPr>
            <a:spLocks noGrp="1" noRot="1" noChangeAspect="1" noTextEdit="1"/>
          </p:cNvSpPr>
          <p:nvPr>
            <p:ph type="sldImg"/>
          </p:nvPr>
        </p:nvSpPr>
        <p:spPr>
          <a:ln/>
        </p:spPr>
      </p:sp>
      <p:sp>
        <p:nvSpPr>
          <p:cNvPr id="100355" name="Θέση σημειώσεων 2"/>
          <p:cNvSpPr>
            <a:spLocks noGrp="1"/>
          </p:cNvSpPr>
          <p:nvPr>
            <p:ph type="body" idx="1"/>
          </p:nvPr>
        </p:nvSpPr>
        <p:spPr>
          <a:noFill/>
        </p:spPr>
        <p:txBody>
          <a:bodyPr/>
          <a:lstStyle/>
          <a:p>
            <a:r>
              <a:rPr lang="el-GR" smtClean="0"/>
              <a:t> </a:t>
            </a:r>
          </a:p>
        </p:txBody>
      </p:sp>
      <p:sp>
        <p:nvSpPr>
          <p:cNvPr id="10035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25ADCE-D0B7-4E52-A16C-1E1F857B5999}" type="slidenum">
              <a:rPr lang="el-GR" sz="1200" smtClean="0">
                <a:solidFill>
                  <a:srgbClr val="000000"/>
                </a:solidFill>
              </a:rPr>
              <a:pPr/>
              <a:t>25</a:t>
            </a:fld>
            <a:endParaRPr lang="el-GR" sz="1200"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a:ln/>
        </p:spPr>
      </p:sp>
      <p:sp>
        <p:nvSpPr>
          <p:cNvPr id="101379" name="Θέση σημειώσεων 2"/>
          <p:cNvSpPr>
            <a:spLocks noGrp="1"/>
          </p:cNvSpPr>
          <p:nvPr>
            <p:ph type="body" idx="1"/>
          </p:nvPr>
        </p:nvSpPr>
        <p:spPr>
          <a:noFill/>
        </p:spPr>
        <p:txBody>
          <a:bodyPr/>
          <a:lstStyle/>
          <a:p>
            <a:r>
              <a:rPr lang="el-GR" smtClean="0"/>
              <a:t> </a:t>
            </a:r>
          </a:p>
        </p:txBody>
      </p:sp>
      <p:sp>
        <p:nvSpPr>
          <p:cNvPr id="10138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4F0555-DDD7-4285-A3AF-7349D32ECB31}" type="slidenum">
              <a:rPr lang="el-GR" sz="1200" smtClean="0">
                <a:solidFill>
                  <a:srgbClr val="000000"/>
                </a:solidFill>
              </a:rPr>
              <a:pPr/>
              <a:t>26</a:t>
            </a:fld>
            <a:endParaRPr lang="el-GR" sz="1200"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Θέση εικόνας διαφάνειας 1"/>
          <p:cNvSpPr>
            <a:spLocks noGrp="1" noRot="1" noChangeAspect="1" noTextEdit="1"/>
          </p:cNvSpPr>
          <p:nvPr>
            <p:ph type="sldImg"/>
          </p:nvPr>
        </p:nvSpPr>
        <p:spPr>
          <a:ln/>
        </p:spPr>
      </p:sp>
      <p:sp>
        <p:nvSpPr>
          <p:cNvPr id="102403" name="Θέση σημειώσεων 2"/>
          <p:cNvSpPr>
            <a:spLocks noGrp="1"/>
          </p:cNvSpPr>
          <p:nvPr>
            <p:ph type="body" idx="1"/>
          </p:nvPr>
        </p:nvSpPr>
        <p:spPr>
          <a:noFill/>
        </p:spPr>
        <p:txBody>
          <a:bodyPr/>
          <a:lstStyle/>
          <a:p>
            <a:r>
              <a:rPr lang="el-GR" smtClean="0"/>
              <a:t> </a:t>
            </a:r>
          </a:p>
        </p:txBody>
      </p:sp>
      <p:sp>
        <p:nvSpPr>
          <p:cNvPr id="10240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0ECE45-3F40-4331-93B5-6E03B48C5D6B}" type="slidenum">
              <a:rPr lang="el-GR" sz="1200" smtClean="0">
                <a:solidFill>
                  <a:srgbClr val="000000"/>
                </a:solidFill>
              </a:rPr>
              <a:pPr/>
              <a:t>27</a:t>
            </a:fld>
            <a:endParaRPr lang="el-GR" sz="120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Θέση εικόνας διαφάνειας 1"/>
          <p:cNvSpPr>
            <a:spLocks noGrp="1" noRot="1" noChangeAspect="1" noTextEdit="1"/>
          </p:cNvSpPr>
          <p:nvPr>
            <p:ph type="sldImg"/>
          </p:nvPr>
        </p:nvSpPr>
        <p:spPr>
          <a:ln/>
        </p:spPr>
      </p:sp>
      <p:sp>
        <p:nvSpPr>
          <p:cNvPr id="103427" name="Θέση σημειώσεων 2"/>
          <p:cNvSpPr>
            <a:spLocks noGrp="1"/>
          </p:cNvSpPr>
          <p:nvPr>
            <p:ph type="body" idx="1"/>
          </p:nvPr>
        </p:nvSpPr>
        <p:spPr>
          <a:noFill/>
        </p:spPr>
        <p:txBody>
          <a:bodyPr/>
          <a:lstStyle/>
          <a:p>
            <a:r>
              <a:rPr lang="el-GR" smtClean="0"/>
              <a:t> </a:t>
            </a:r>
          </a:p>
        </p:txBody>
      </p:sp>
      <p:sp>
        <p:nvSpPr>
          <p:cNvPr id="1034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6B478E-74A2-4E6F-815A-769F721B3B8A}" type="slidenum">
              <a:rPr lang="el-GR" sz="1200" smtClean="0">
                <a:solidFill>
                  <a:srgbClr val="000000"/>
                </a:solidFill>
              </a:rPr>
              <a:pPr/>
              <a:t>28</a:t>
            </a:fld>
            <a:endParaRPr lang="el-GR" sz="120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Θέση εικόνας διαφάνειας 1"/>
          <p:cNvSpPr>
            <a:spLocks noGrp="1" noRot="1" noChangeAspect="1" noTextEdit="1"/>
          </p:cNvSpPr>
          <p:nvPr>
            <p:ph type="sldImg"/>
          </p:nvPr>
        </p:nvSpPr>
        <p:spPr>
          <a:ln/>
        </p:spPr>
      </p:sp>
      <p:sp>
        <p:nvSpPr>
          <p:cNvPr id="104451" name="Θέση σημειώσεων 2"/>
          <p:cNvSpPr>
            <a:spLocks noGrp="1"/>
          </p:cNvSpPr>
          <p:nvPr>
            <p:ph type="body" idx="1"/>
          </p:nvPr>
        </p:nvSpPr>
        <p:spPr>
          <a:noFill/>
        </p:spPr>
        <p:txBody>
          <a:bodyPr/>
          <a:lstStyle/>
          <a:p>
            <a:r>
              <a:rPr lang="el-GR" smtClean="0"/>
              <a:t> </a:t>
            </a:r>
          </a:p>
        </p:txBody>
      </p:sp>
      <p:sp>
        <p:nvSpPr>
          <p:cNvPr id="10445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8E7FF5-010F-47FD-98BC-2C2332C8861E}" type="slidenum">
              <a:rPr lang="el-GR" sz="1200" smtClean="0">
                <a:solidFill>
                  <a:srgbClr val="000000"/>
                </a:solidFill>
              </a:rPr>
              <a:pPr/>
              <a:t>29</a:t>
            </a:fld>
            <a:endParaRPr lang="el-GR"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59F82F-A72A-47A8-A95B-8C18ACCF4235}" type="slidenum">
              <a:rPr lang="el-GR" sz="1200" smtClean="0"/>
              <a:pPr/>
              <a:t>3</a:t>
            </a:fld>
            <a:endParaRPr lang="el-GR"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Θέση εικόνας διαφάνειας 1"/>
          <p:cNvSpPr>
            <a:spLocks noGrp="1" noRot="1" noChangeAspect="1" noTextEdit="1"/>
          </p:cNvSpPr>
          <p:nvPr>
            <p:ph type="sldImg"/>
          </p:nvPr>
        </p:nvSpPr>
        <p:spPr>
          <a:ln/>
        </p:spPr>
      </p:sp>
      <p:sp>
        <p:nvSpPr>
          <p:cNvPr id="105475" name="Θέση σημειώσεων 2"/>
          <p:cNvSpPr>
            <a:spLocks noGrp="1"/>
          </p:cNvSpPr>
          <p:nvPr>
            <p:ph type="body" idx="1"/>
          </p:nvPr>
        </p:nvSpPr>
        <p:spPr>
          <a:noFill/>
        </p:spPr>
        <p:txBody>
          <a:bodyPr/>
          <a:lstStyle/>
          <a:p>
            <a:r>
              <a:rPr lang="el-GR" smtClean="0"/>
              <a:t> </a:t>
            </a:r>
          </a:p>
        </p:txBody>
      </p:sp>
      <p:sp>
        <p:nvSpPr>
          <p:cNvPr id="10547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B94BB7-1D3F-4093-992A-E441CDE2154F}" type="slidenum">
              <a:rPr lang="el-GR" sz="1200" smtClean="0">
                <a:solidFill>
                  <a:srgbClr val="000000"/>
                </a:solidFill>
              </a:rPr>
              <a:pPr/>
              <a:t>30</a:t>
            </a:fld>
            <a:endParaRPr lang="el-GR" sz="1200"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p:cNvSpPr>
            <a:spLocks noGrp="1" noRot="1" noChangeAspect="1" noTextEdit="1"/>
          </p:cNvSpPr>
          <p:nvPr>
            <p:ph type="sldImg"/>
          </p:nvPr>
        </p:nvSpPr>
        <p:spPr>
          <a:ln/>
        </p:spPr>
      </p:sp>
      <p:sp>
        <p:nvSpPr>
          <p:cNvPr id="106499" name="Θέση σημειώσεων 2"/>
          <p:cNvSpPr>
            <a:spLocks noGrp="1"/>
          </p:cNvSpPr>
          <p:nvPr>
            <p:ph type="body" idx="1"/>
          </p:nvPr>
        </p:nvSpPr>
        <p:spPr>
          <a:noFill/>
        </p:spPr>
        <p:txBody>
          <a:bodyPr/>
          <a:lstStyle/>
          <a:p>
            <a:r>
              <a:rPr lang="el-GR" smtClean="0"/>
              <a:t> </a:t>
            </a:r>
          </a:p>
        </p:txBody>
      </p:sp>
      <p:sp>
        <p:nvSpPr>
          <p:cNvPr id="10650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D39F33-AA77-4284-B15C-9D6E218A21DE}" type="slidenum">
              <a:rPr lang="el-GR" sz="1200" smtClean="0">
                <a:solidFill>
                  <a:srgbClr val="000000"/>
                </a:solidFill>
              </a:rPr>
              <a:pPr/>
              <a:t>31</a:t>
            </a:fld>
            <a:endParaRPr lang="el-GR" sz="1200"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a:ln/>
        </p:spPr>
      </p:sp>
      <p:sp>
        <p:nvSpPr>
          <p:cNvPr id="107523" name="Θέση σημειώσεων 2"/>
          <p:cNvSpPr>
            <a:spLocks noGrp="1"/>
          </p:cNvSpPr>
          <p:nvPr>
            <p:ph type="body" idx="1"/>
          </p:nvPr>
        </p:nvSpPr>
        <p:spPr>
          <a:noFill/>
        </p:spPr>
        <p:txBody>
          <a:bodyPr/>
          <a:lstStyle/>
          <a:p>
            <a:r>
              <a:rPr lang="el-GR" smtClean="0"/>
              <a:t> </a:t>
            </a:r>
          </a:p>
        </p:txBody>
      </p:sp>
      <p:sp>
        <p:nvSpPr>
          <p:cNvPr id="10752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958648-4FBC-4FE3-B596-E8E0B181D38E}" type="slidenum">
              <a:rPr lang="el-GR" sz="1200" smtClean="0">
                <a:solidFill>
                  <a:srgbClr val="000000"/>
                </a:solidFill>
              </a:rPr>
              <a:pPr/>
              <a:t>32</a:t>
            </a:fld>
            <a:endParaRPr lang="el-GR" sz="1200"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l-GR" smtClean="0"/>
              <a:t> </a:t>
            </a:r>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smtClean="0">
                <a:solidFill>
                  <a:srgbClr val="000000"/>
                </a:solidFill>
              </a:rPr>
              <a:pPr/>
              <a:t>33</a:t>
            </a:fld>
            <a:endParaRPr lang="el-GR" sz="1200"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l-GR" smtClean="0"/>
              <a:t> </a:t>
            </a:r>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a:solidFill>
                  <a:srgbClr val="000000"/>
                </a:solidFill>
              </a:rPr>
              <a:pPr/>
              <a:t>34</a:t>
            </a:fld>
            <a:endParaRPr lang="el-GR"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l-GR" smtClean="0"/>
              <a:t> </a:t>
            </a:r>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a:solidFill>
                  <a:srgbClr val="000000"/>
                </a:solidFill>
              </a:rPr>
              <a:pPr/>
              <a:t>35</a:t>
            </a:fld>
            <a:endParaRPr lang="el-GR"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n-US" dirty="0" smtClean="0"/>
              <a:t>Figure shows the regression line and some of the data points used to estimate it. If no values of x</a:t>
            </a:r>
          </a:p>
          <a:p>
            <a:r>
              <a:rPr lang="en-US" dirty="0" smtClean="0"/>
              <a:t>were available, the best prediction of Yi would be Y . However, the figure shows that for a particular</a:t>
            </a:r>
            <a:endParaRPr lang="el-GR" dirty="0" smtClean="0"/>
          </a:p>
          <a:p>
            <a:r>
              <a:rPr lang="en-US" dirty="0" smtClean="0"/>
              <a:t>value xi the error of this method could be high: (Yi − Y ). When xi is known, on the other hand, the best</a:t>
            </a:r>
          </a:p>
          <a:p>
            <a:r>
              <a:rPr lang="en-US" dirty="0" smtClean="0"/>
              <a:t>prediction for Yi is </a:t>
            </a:r>
            <a:r>
              <a:rPr lang="en-US" dirty="0" err="1" smtClean="0"/>
              <a:t>Yˆi</a:t>
            </a:r>
            <a:r>
              <a:rPr lang="en-US" dirty="0" smtClean="0"/>
              <a:t> and this reduces the error to just (Yi − </a:t>
            </a:r>
            <a:r>
              <a:rPr lang="en-US" dirty="0" err="1" smtClean="0"/>
              <a:t>Yˆi</a:t>
            </a:r>
            <a:r>
              <a:rPr lang="en-US" dirty="0" smtClean="0"/>
              <a:t>), i.e. a large part of the original error has</a:t>
            </a:r>
          </a:p>
          <a:p>
            <a:r>
              <a:rPr lang="en-US" dirty="0" smtClean="0"/>
              <a:t>been explained.</a:t>
            </a:r>
            <a:endParaRPr lang="el-GR" dirty="0" smtClean="0"/>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a:solidFill>
                  <a:srgbClr val="000000"/>
                </a:solidFill>
              </a:rPr>
              <a:pPr/>
              <a:t>36</a:t>
            </a:fld>
            <a:endParaRPr lang="el-GR"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l-GR" smtClean="0"/>
              <a:t> </a:t>
            </a:r>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a:solidFill>
                  <a:srgbClr val="000000"/>
                </a:solidFill>
              </a:rPr>
              <a:pPr/>
              <a:t>37</a:t>
            </a:fld>
            <a:endParaRPr lang="el-GR"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l-GR" smtClean="0"/>
              <a:t> </a:t>
            </a:r>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a:solidFill>
                  <a:srgbClr val="000000"/>
                </a:solidFill>
              </a:rPr>
              <a:pPr/>
              <a:t>38</a:t>
            </a:fld>
            <a:endParaRPr lang="el-GR" sz="12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p:spPr>
        <p:txBody>
          <a:bodyPr/>
          <a:lstStyle/>
          <a:p>
            <a:r>
              <a:rPr lang="el-GR" smtClean="0"/>
              <a:t> </a:t>
            </a:r>
          </a:p>
        </p:txBody>
      </p:sp>
      <p:sp>
        <p:nvSpPr>
          <p:cNvPr id="1085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B5E8CF-4C47-423B-AD24-2A7FADBE33DB}" type="slidenum">
              <a:rPr lang="el-GR" sz="1200">
                <a:solidFill>
                  <a:srgbClr val="000000"/>
                </a:solidFill>
              </a:rPr>
              <a:pPr/>
              <a:t>39</a:t>
            </a:fld>
            <a:endParaRPr lang="el-G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EC5E1D-C4FF-470B-9658-B01BBB88C0B0}" type="slidenum">
              <a:rPr lang="el-GR" sz="1200" smtClean="0">
                <a:solidFill>
                  <a:srgbClr val="000000"/>
                </a:solidFill>
              </a:rPr>
              <a:pPr/>
              <a:t>4</a:t>
            </a:fld>
            <a:endParaRPr lang="el-GR" sz="1200" smtClean="0">
              <a:solidFill>
                <a:srgbClr val="0000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Θέση εικόνας διαφάνειας 1"/>
          <p:cNvSpPr>
            <a:spLocks noGrp="1" noRot="1" noChangeAspect="1" noTextEdit="1"/>
          </p:cNvSpPr>
          <p:nvPr>
            <p:ph type="sldImg"/>
          </p:nvPr>
        </p:nvSpPr>
        <p:spPr>
          <a:ln/>
        </p:spPr>
      </p:sp>
      <p:sp>
        <p:nvSpPr>
          <p:cNvPr id="110595" name="Θέση σημειώσεων 2"/>
          <p:cNvSpPr>
            <a:spLocks noGrp="1"/>
          </p:cNvSpPr>
          <p:nvPr>
            <p:ph type="body" idx="1"/>
          </p:nvPr>
        </p:nvSpPr>
        <p:spPr>
          <a:noFill/>
        </p:spPr>
        <p:txBody>
          <a:bodyPr/>
          <a:lstStyle/>
          <a:p>
            <a:r>
              <a:rPr lang="el-GR" smtClean="0"/>
              <a:t> </a:t>
            </a:r>
          </a:p>
        </p:txBody>
      </p:sp>
      <p:sp>
        <p:nvSpPr>
          <p:cNvPr id="11059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19B877-692D-472A-89CA-1220A0669EF9}" type="slidenum">
              <a:rPr lang="el-GR" sz="1200" smtClean="0">
                <a:solidFill>
                  <a:srgbClr val="000000"/>
                </a:solidFill>
              </a:rPr>
              <a:pPr/>
              <a:t>40</a:t>
            </a:fld>
            <a:endParaRPr lang="el-GR" sz="1200"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Θέση εικόνας διαφάνειας 1"/>
          <p:cNvSpPr>
            <a:spLocks noGrp="1" noRot="1" noChangeAspect="1" noTextEdit="1"/>
          </p:cNvSpPr>
          <p:nvPr>
            <p:ph type="sldImg"/>
          </p:nvPr>
        </p:nvSpPr>
        <p:spPr>
          <a:ln/>
        </p:spPr>
      </p:sp>
      <p:sp>
        <p:nvSpPr>
          <p:cNvPr id="111619" name="Θέση σημειώσεων 2"/>
          <p:cNvSpPr>
            <a:spLocks noGrp="1"/>
          </p:cNvSpPr>
          <p:nvPr>
            <p:ph type="body" idx="1"/>
          </p:nvPr>
        </p:nvSpPr>
        <p:spPr>
          <a:noFill/>
        </p:spPr>
        <p:txBody>
          <a:bodyPr/>
          <a:lstStyle/>
          <a:p>
            <a:r>
              <a:rPr lang="el-GR" smtClean="0"/>
              <a:t> </a:t>
            </a:r>
          </a:p>
        </p:txBody>
      </p:sp>
      <p:sp>
        <p:nvSpPr>
          <p:cNvPr id="11162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984DED-49D7-43B4-BD3B-DA87333327A9}" type="slidenum">
              <a:rPr lang="el-GR" sz="1200" smtClean="0">
                <a:solidFill>
                  <a:srgbClr val="000000"/>
                </a:solidFill>
              </a:rPr>
              <a:pPr/>
              <a:t>41</a:t>
            </a:fld>
            <a:endParaRPr lang="el-GR" sz="1200"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Θέση εικόνας διαφάνειας 1"/>
          <p:cNvSpPr>
            <a:spLocks noGrp="1" noRot="1" noChangeAspect="1" noTextEdit="1"/>
          </p:cNvSpPr>
          <p:nvPr>
            <p:ph type="sldImg"/>
          </p:nvPr>
        </p:nvSpPr>
        <p:spPr>
          <a:ln/>
        </p:spPr>
      </p:sp>
      <p:sp>
        <p:nvSpPr>
          <p:cNvPr id="112643" name="Θέση σημειώσεων 2"/>
          <p:cNvSpPr>
            <a:spLocks noGrp="1"/>
          </p:cNvSpPr>
          <p:nvPr>
            <p:ph type="body" idx="1"/>
          </p:nvPr>
        </p:nvSpPr>
        <p:spPr>
          <a:noFill/>
        </p:spPr>
        <p:txBody>
          <a:bodyPr/>
          <a:lstStyle/>
          <a:p>
            <a:r>
              <a:rPr lang="el-GR" smtClean="0"/>
              <a:t> </a:t>
            </a:r>
          </a:p>
        </p:txBody>
      </p:sp>
      <p:sp>
        <p:nvSpPr>
          <p:cNvPr id="11264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9C4DBE-839B-484F-B1A0-D90716DCDB43}" type="slidenum">
              <a:rPr lang="el-GR" sz="1200" smtClean="0">
                <a:solidFill>
                  <a:srgbClr val="000000"/>
                </a:solidFill>
              </a:rPr>
              <a:pPr/>
              <a:t>42</a:t>
            </a:fld>
            <a:endParaRPr lang="el-GR" sz="1200"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Θέση εικόνας διαφάνειας 1"/>
          <p:cNvSpPr>
            <a:spLocks noGrp="1" noRot="1" noChangeAspect="1" noTextEdit="1"/>
          </p:cNvSpPr>
          <p:nvPr>
            <p:ph type="sldImg"/>
          </p:nvPr>
        </p:nvSpPr>
        <p:spPr>
          <a:ln/>
        </p:spPr>
      </p:sp>
      <p:sp>
        <p:nvSpPr>
          <p:cNvPr id="113667" name="Θέση σημειώσεων 2"/>
          <p:cNvSpPr>
            <a:spLocks noGrp="1"/>
          </p:cNvSpPr>
          <p:nvPr>
            <p:ph type="body" idx="1"/>
          </p:nvPr>
        </p:nvSpPr>
        <p:spPr>
          <a:noFill/>
        </p:spPr>
        <p:txBody>
          <a:bodyPr/>
          <a:lstStyle/>
          <a:p>
            <a:r>
              <a:rPr lang="el-GR" smtClean="0"/>
              <a:t> </a:t>
            </a:r>
          </a:p>
        </p:txBody>
      </p:sp>
      <p:sp>
        <p:nvSpPr>
          <p:cNvPr id="11366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0C94BA-0373-492F-A6BE-C79449EFB024}" type="slidenum">
              <a:rPr lang="el-GR" sz="1200" smtClean="0">
                <a:solidFill>
                  <a:srgbClr val="000000"/>
                </a:solidFill>
              </a:rPr>
              <a:pPr/>
              <a:t>43</a:t>
            </a:fld>
            <a:endParaRPr lang="el-GR" sz="1200"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Θέση εικόνας διαφάνειας 1"/>
          <p:cNvSpPr>
            <a:spLocks noGrp="1" noRot="1" noChangeAspect="1" noTextEdit="1"/>
          </p:cNvSpPr>
          <p:nvPr>
            <p:ph type="sldImg"/>
          </p:nvPr>
        </p:nvSpPr>
        <p:spPr>
          <a:ln/>
        </p:spPr>
      </p:sp>
      <p:sp>
        <p:nvSpPr>
          <p:cNvPr id="114691" name="Θέση σημειώσεων 2"/>
          <p:cNvSpPr>
            <a:spLocks noGrp="1"/>
          </p:cNvSpPr>
          <p:nvPr>
            <p:ph type="body" idx="1"/>
          </p:nvPr>
        </p:nvSpPr>
        <p:spPr>
          <a:noFill/>
        </p:spPr>
        <p:txBody>
          <a:bodyPr/>
          <a:lstStyle/>
          <a:p>
            <a:r>
              <a:rPr lang="el-GR" smtClean="0"/>
              <a:t> </a:t>
            </a:r>
          </a:p>
        </p:txBody>
      </p:sp>
      <p:sp>
        <p:nvSpPr>
          <p:cNvPr id="1146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CE8295-8570-4287-B4DD-B8328496DCE0}" type="slidenum">
              <a:rPr lang="el-GR" sz="1200" smtClean="0">
                <a:solidFill>
                  <a:srgbClr val="000000"/>
                </a:solidFill>
              </a:rPr>
              <a:pPr/>
              <a:t>44</a:t>
            </a:fld>
            <a:endParaRPr lang="el-GR" sz="1200"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Θέση εικόνας διαφάνειας 1"/>
          <p:cNvSpPr>
            <a:spLocks noGrp="1" noRot="1" noChangeAspect="1" noTextEdit="1"/>
          </p:cNvSpPr>
          <p:nvPr>
            <p:ph type="sldImg"/>
          </p:nvPr>
        </p:nvSpPr>
        <p:spPr>
          <a:ln/>
        </p:spPr>
      </p:sp>
      <p:sp>
        <p:nvSpPr>
          <p:cNvPr id="115715" name="Θέση σημειώσεων 2"/>
          <p:cNvSpPr>
            <a:spLocks noGrp="1"/>
          </p:cNvSpPr>
          <p:nvPr>
            <p:ph type="body" idx="1"/>
          </p:nvPr>
        </p:nvSpPr>
        <p:spPr>
          <a:noFill/>
        </p:spPr>
        <p:txBody>
          <a:bodyPr/>
          <a:lstStyle/>
          <a:p>
            <a:r>
              <a:rPr lang="el-GR" smtClean="0"/>
              <a:t> </a:t>
            </a:r>
          </a:p>
        </p:txBody>
      </p:sp>
      <p:sp>
        <p:nvSpPr>
          <p:cNvPr id="11571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14F260-FFCC-46D7-9480-06ECC0406C3A}" type="slidenum">
              <a:rPr lang="el-GR" sz="1200" smtClean="0">
                <a:solidFill>
                  <a:srgbClr val="000000"/>
                </a:solidFill>
              </a:rPr>
              <a:pPr/>
              <a:t>45</a:t>
            </a:fld>
            <a:endParaRPr lang="el-GR" sz="1200"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Θέση εικόνας διαφάνειας 1"/>
          <p:cNvSpPr>
            <a:spLocks noGrp="1" noRot="1" noChangeAspect="1" noTextEdit="1"/>
          </p:cNvSpPr>
          <p:nvPr>
            <p:ph type="sldImg"/>
          </p:nvPr>
        </p:nvSpPr>
        <p:spPr>
          <a:ln/>
        </p:spPr>
      </p:sp>
      <p:sp>
        <p:nvSpPr>
          <p:cNvPr id="116739" name="Θέση σημειώσεων 2"/>
          <p:cNvSpPr>
            <a:spLocks noGrp="1"/>
          </p:cNvSpPr>
          <p:nvPr>
            <p:ph type="body" idx="1"/>
          </p:nvPr>
        </p:nvSpPr>
        <p:spPr>
          <a:noFill/>
        </p:spPr>
        <p:txBody>
          <a:bodyPr/>
          <a:lstStyle/>
          <a:p>
            <a:r>
              <a:rPr lang="el-GR" smtClean="0"/>
              <a:t> </a:t>
            </a:r>
          </a:p>
        </p:txBody>
      </p:sp>
      <p:sp>
        <p:nvSpPr>
          <p:cNvPr id="11674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181A89-DC4C-4898-9279-8EE86A205ADE}" type="slidenum">
              <a:rPr lang="el-GR" sz="1200" smtClean="0">
                <a:solidFill>
                  <a:srgbClr val="000000"/>
                </a:solidFill>
              </a:rPr>
              <a:pPr/>
              <a:t>46</a:t>
            </a:fld>
            <a:endParaRPr lang="el-GR" sz="1200"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Θέση εικόνας διαφάνειας 1"/>
          <p:cNvSpPr>
            <a:spLocks noGrp="1" noRot="1" noChangeAspect="1" noTextEdit="1"/>
          </p:cNvSpPr>
          <p:nvPr>
            <p:ph type="sldImg"/>
          </p:nvPr>
        </p:nvSpPr>
        <p:spPr>
          <a:ln/>
        </p:spPr>
      </p:sp>
      <p:sp>
        <p:nvSpPr>
          <p:cNvPr id="117763" name="Θέση σημειώσεων 2"/>
          <p:cNvSpPr>
            <a:spLocks noGrp="1"/>
          </p:cNvSpPr>
          <p:nvPr>
            <p:ph type="body" idx="1"/>
          </p:nvPr>
        </p:nvSpPr>
        <p:spPr>
          <a:noFill/>
        </p:spPr>
        <p:txBody>
          <a:bodyPr/>
          <a:lstStyle/>
          <a:p>
            <a:r>
              <a:rPr lang="el-GR" smtClean="0"/>
              <a:t> </a:t>
            </a:r>
          </a:p>
        </p:txBody>
      </p:sp>
      <p:sp>
        <p:nvSpPr>
          <p:cNvPr id="11776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C0F75AE-3EE5-49D2-B3DD-4922312C3F57}" type="slidenum">
              <a:rPr lang="el-GR" sz="1200" smtClean="0">
                <a:solidFill>
                  <a:srgbClr val="000000"/>
                </a:solidFill>
              </a:rPr>
              <a:pPr/>
              <a:t>47</a:t>
            </a:fld>
            <a:endParaRPr lang="el-GR" sz="1200"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Θέση εικόνας διαφάνειας 1"/>
          <p:cNvSpPr>
            <a:spLocks noGrp="1" noRot="1" noChangeAspect="1" noTextEdit="1"/>
          </p:cNvSpPr>
          <p:nvPr>
            <p:ph type="sldImg"/>
          </p:nvPr>
        </p:nvSpPr>
        <p:spPr>
          <a:ln/>
        </p:spPr>
      </p:sp>
      <p:sp>
        <p:nvSpPr>
          <p:cNvPr id="118787" name="Θέση σημειώσεων 2"/>
          <p:cNvSpPr>
            <a:spLocks noGrp="1"/>
          </p:cNvSpPr>
          <p:nvPr>
            <p:ph type="body" idx="1"/>
          </p:nvPr>
        </p:nvSpPr>
        <p:spPr>
          <a:noFill/>
        </p:spPr>
        <p:txBody>
          <a:bodyPr/>
          <a:lstStyle/>
          <a:p>
            <a:r>
              <a:rPr lang="el-GR" smtClean="0"/>
              <a:t> </a:t>
            </a:r>
          </a:p>
        </p:txBody>
      </p:sp>
      <p:sp>
        <p:nvSpPr>
          <p:cNvPr id="11878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3D1BA4-DE6E-44EE-83E3-DFC51765FB44}" type="slidenum">
              <a:rPr lang="el-GR" sz="1200" smtClean="0">
                <a:solidFill>
                  <a:srgbClr val="000000"/>
                </a:solidFill>
              </a:rPr>
              <a:pPr/>
              <a:t>48</a:t>
            </a:fld>
            <a:endParaRPr lang="el-GR" sz="1200" smtClean="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Θέση εικόνας διαφάνειας 1"/>
          <p:cNvSpPr>
            <a:spLocks noGrp="1" noRot="1" noChangeAspect="1" noTextEdit="1"/>
          </p:cNvSpPr>
          <p:nvPr>
            <p:ph type="sldImg"/>
          </p:nvPr>
        </p:nvSpPr>
        <p:spPr>
          <a:ln/>
        </p:spPr>
      </p:sp>
      <p:sp>
        <p:nvSpPr>
          <p:cNvPr id="119811" name="Θέση σημειώσεων 2"/>
          <p:cNvSpPr>
            <a:spLocks noGrp="1"/>
          </p:cNvSpPr>
          <p:nvPr>
            <p:ph type="body" idx="1"/>
          </p:nvPr>
        </p:nvSpPr>
        <p:spPr>
          <a:noFill/>
        </p:spPr>
        <p:txBody>
          <a:bodyPr/>
          <a:lstStyle/>
          <a:p>
            <a:r>
              <a:rPr lang="el-GR" smtClean="0"/>
              <a:t> </a:t>
            </a:r>
          </a:p>
        </p:txBody>
      </p:sp>
      <p:sp>
        <p:nvSpPr>
          <p:cNvPr id="11981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D4C13B-E69A-4FD4-9F9B-7DEF4F770219}" type="slidenum">
              <a:rPr lang="el-GR" sz="1200" smtClean="0">
                <a:solidFill>
                  <a:srgbClr val="000000"/>
                </a:solidFill>
              </a:rPr>
              <a:pPr/>
              <a:t>49</a:t>
            </a:fld>
            <a:endParaRPr lang="el-GR"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p:cNvSpPr>
            <a:spLocks noGrp="1" noRot="1" noChangeAspect="1" noTextEdit="1"/>
          </p:cNvSpPr>
          <p:nvPr>
            <p:ph type="sldImg"/>
          </p:nvPr>
        </p:nvSpPr>
        <p:spPr>
          <a:ln/>
        </p:spPr>
      </p:sp>
      <p:sp>
        <p:nvSpPr>
          <p:cNvPr id="79875" name="Θέση σημειώσεων 2"/>
          <p:cNvSpPr>
            <a:spLocks noGrp="1"/>
          </p:cNvSpPr>
          <p:nvPr>
            <p:ph type="body" idx="1"/>
          </p:nvPr>
        </p:nvSpPr>
        <p:spPr>
          <a:noFill/>
        </p:spPr>
        <p:txBody>
          <a:bodyPr/>
          <a:lstStyle/>
          <a:p>
            <a:r>
              <a:rPr lang="el-GR" smtClean="0"/>
              <a:t> </a:t>
            </a:r>
          </a:p>
        </p:txBody>
      </p:sp>
      <p:sp>
        <p:nvSpPr>
          <p:cNvPr id="7987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C13C5C7-C8C6-469C-B393-69E6F18DE155}" type="slidenum">
              <a:rPr lang="el-GR" sz="1200" smtClean="0">
                <a:solidFill>
                  <a:srgbClr val="000000"/>
                </a:solidFill>
              </a:rPr>
              <a:pPr/>
              <a:t>5</a:t>
            </a:fld>
            <a:endParaRPr lang="el-GR" sz="1200" smtClean="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Θέση εικόνας διαφάνειας 1"/>
          <p:cNvSpPr>
            <a:spLocks noGrp="1" noRot="1" noChangeAspect="1" noTextEdit="1"/>
          </p:cNvSpPr>
          <p:nvPr>
            <p:ph type="sldImg"/>
          </p:nvPr>
        </p:nvSpPr>
        <p:spPr>
          <a:ln/>
        </p:spPr>
      </p:sp>
      <p:sp>
        <p:nvSpPr>
          <p:cNvPr id="120835" name="Θέση σημειώσεων 2"/>
          <p:cNvSpPr>
            <a:spLocks noGrp="1"/>
          </p:cNvSpPr>
          <p:nvPr>
            <p:ph type="body" idx="1"/>
          </p:nvPr>
        </p:nvSpPr>
        <p:spPr>
          <a:noFill/>
        </p:spPr>
        <p:txBody>
          <a:bodyPr/>
          <a:lstStyle/>
          <a:p>
            <a:r>
              <a:rPr lang="el-GR" smtClean="0"/>
              <a:t> </a:t>
            </a:r>
          </a:p>
        </p:txBody>
      </p:sp>
      <p:sp>
        <p:nvSpPr>
          <p:cNvPr id="12083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82FBA5-D025-42ED-9B02-AF052F38D1D8}" type="slidenum">
              <a:rPr lang="el-GR" sz="1200" smtClean="0">
                <a:solidFill>
                  <a:srgbClr val="000000"/>
                </a:solidFill>
              </a:rPr>
              <a:pPr/>
              <a:t>50</a:t>
            </a:fld>
            <a:endParaRPr lang="el-GR" sz="1200"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Θέση εικόνας διαφάνειας 1"/>
          <p:cNvSpPr>
            <a:spLocks noGrp="1" noRot="1" noChangeAspect="1" noTextEdit="1"/>
          </p:cNvSpPr>
          <p:nvPr>
            <p:ph type="sldImg"/>
          </p:nvPr>
        </p:nvSpPr>
        <p:spPr>
          <a:ln/>
        </p:spPr>
      </p:sp>
      <p:sp>
        <p:nvSpPr>
          <p:cNvPr id="121859" name="Θέση σημειώσεων 2"/>
          <p:cNvSpPr>
            <a:spLocks noGrp="1"/>
          </p:cNvSpPr>
          <p:nvPr>
            <p:ph type="body" idx="1"/>
          </p:nvPr>
        </p:nvSpPr>
        <p:spPr>
          <a:noFill/>
        </p:spPr>
        <p:txBody>
          <a:bodyPr/>
          <a:lstStyle/>
          <a:p>
            <a:r>
              <a:rPr lang="el-GR" smtClean="0"/>
              <a:t> </a:t>
            </a:r>
          </a:p>
        </p:txBody>
      </p:sp>
      <p:sp>
        <p:nvSpPr>
          <p:cNvPr id="12186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14F0D5-4186-490F-BA2F-5B0E7D47B34E}" type="slidenum">
              <a:rPr lang="el-GR" sz="1200" smtClean="0">
                <a:solidFill>
                  <a:srgbClr val="000000"/>
                </a:solidFill>
              </a:rPr>
              <a:pPr/>
              <a:t>51</a:t>
            </a:fld>
            <a:endParaRPr lang="el-GR" sz="1200" smtClean="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Θέση εικόνας διαφάνειας 1"/>
          <p:cNvSpPr>
            <a:spLocks noGrp="1" noRot="1" noChangeAspect="1" noTextEdit="1"/>
          </p:cNvSpPr>
          <p:nvPr>
            <p:ph type="sldImg"/>
          </p:nvPr>
        </p:nvSpPr>
        <p:spPr>
          <a:ln/>
        </p:spPr>
      </p:sp>
      <p:sp>
        <p:nvSpPr>
          <p:cNvPr id="122883" name="Θέση σημειώσεων 2"/>
          <p:cNvSpPr>
            <a:spLocks noGrp="1"/>
          </p:cNvSpPr>
          <p:nvPr>
            <p:ph type="body" idx="1"/>
          </p:nvPr>
        </p:nvSpPr>
        <p:spPr>
          <a:noFill/>
        </p:spPr>
        <p:txBody>
          <a:bodyPr/>
          <a:lstStyle/>
          <a:p>
            <a:r>
              <a:rPr lang="el-GR" smtClean="0"/>
              <a:t> </a:t>
            </a:r>
          </a:p>
        </p:txBody>
      </p:sp>
      <p:sp>
        <p:nvSpPr>
          <p:cNvPr id="12288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0D7BC3C-B990-457B-B965-82F90688C299}" type="slidenum">
              <a:rPr lang="el-GR" sz="1200" smtClean="0">
                <a:solidFill>
                  <a:srgbClr val="000000"/>
                </a:solidFill>
              </a:rPr>
              <a:pPr/>
              <a:t>52</a:t>
            </a:fld>
            <a:endParaRPr lang="el-GR" sz="1200"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Θέση εικόνας διαφάνειας 1"/>
          <p:cNvSpPr>
            <a:spLocks noGrp="1" noRot="1" noChangeAspect="1" noTextEdit="1"/>
          </p:cNvSpPr>
          <p:nvPr>
            <p:ph type="sldImg"/>
          </p:nvPr>
        </p:nvSpPr>
        <p:spPr>
          <a:ln/>
        </p:spPr>
      </p:sp>
      <p:sp>
        <p:nvSpPr>
          <p:cNvPr id="123907" name="Θέση σημειώσεων 2"/>
          <p:cNvSpPr>
            <a:spLocks noGrp="1"/>
          </p:cNvSpPr>
          <p:nvPr>
            <p:ph type="body" idx="1"/>
          </p:nvPr>
        </p:nvSpPr>
        <p:spPr>
          <a:noFill/>
        </p:spPr>
        <p:txBody>
          <a:bodyPr/>
          <a:lstStyle/>
          <a:p>
            <a:r>
              <a:rPr lang="el-GR" smtClean="0"/>
              <a:t> </a:t>
            </a:r>
          </a:p>
        </p:txBody>
      </p:sp>
      <p:sp>
        <p:nvSpPr>
          <p:cNvPr id="12390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E565C3-E92C-4FEA-B9EF-252BFB7BD788}" type="slidenum">
              <a:rPr lang="el-GR" sz="1200" smtClean="0">
                <a:solidFill>
                  <a:srgbClr val="000000"/>
                </a:solidFill>
              </a:rPr>
              <a:pPr/>
              <a:t>53</a:t>
            </a:fld>
            <a:endParaRPr lang="el-GR" sz="1200"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Θέση εικόνας διαφάνειας 1"/>
          <p:cNvSpPr>
            <a:spLocks noGrp="1" noRot="1" noChangeAspect="1" noTextEdit="1"/>
          </p:cNvSpPr>
          <p:nvPr>
            <p:ph type="sldImg"/>
          </p:nvPr>
        </p:nvSpPr>
        <p:spPr>
          <a:ln/>
        </p:spPr>
      </p:sp>
      <p:sp>
        <p:nvSpPr>
          <p:cNvPr id="124931" name="Θέση σημειώσεων 2"/>
          <p:cNvSpPr>
            <a:spLocks noGrp="1"/>
          </p:cNvSpPr>
          <p:nvPr>
            <p:ph type="body" idx="1"/>
          </p:nvPr>
        </p:nvSpPr>
        <p:spPr>
          <a:noFill/>
        </p:spPr>
        <p:txBody>
          <a:bodyPr/>
          <a:lstStyle/>
          <a:p>
            <a:r>
              <a:rPr lang="el-GR" smtClean="0"/>
              <a:t> </a:t>
            </a:r>
          </a:p>
        </p:txBody>
      </p:sp>
      <p:sp>
        <p:nvSpPr>
          <p:cNvPr id="12493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73189F-DC6F-41FB-AB6A-D2F7A595DC7C}" type="slidenum">
              <a:rPr lang="el-GR" sz="1200" smtClean="0">
                <a:solidFill>
                  <a:srgbClr val="000000"/>
                </a:solidFill>
              </a:rPr>
              <a:pPr/>
              <a:t>54</a:t>
            </a:fld>
            <a:endParaRPr lang="el-GR" sz="1200"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Θέση εικόνας διαφάνειας 1"/>
          <p:cNvSpPr>
            <a:spLocks noGrp="1" noRot="1" noChangeAspect="1" noTextEdit="1"/>
          </p:cNvSpPr>
          <p:nvPr>
            <p:ph type="sldImg"/>
          </p:nvPr>
        </p:nvSpPr>
        <p:spPr>
          <a:ln/>
        </p:spPr>
      </p:sp>
      <p:sp>
        <p:nvSpPr>
          <p:cNvPr id="125955" name="Θέση σημειώσεων 2"/>
          <p:cNvSpPr>
            <a:spLocks noGrp="1"/>
          </p:cNvSpPr>
          <p:nvPr>
            <p:ph type="body" idx="1"/>
          </p:nvPr>
        </p:nvSpPr>
        <p:spPr>
          <a:noFill/>
        </p:spPr>
        <p:txBody>
          <a:bodyPr/>
          <a:lstStyle/>
          <a:p>
            <a:r>
              <a:rPr lang="el-GR" smtClean="0"/>
              <a:t> </a:t>
            </a:r>
          </a:p>
        </p:txBody>
      </p:sp>
      <p:sp>
        <p:nvSpPr>
          <p:cNvPr id="12595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6694AD-7301-4EAB-B0DA-122948AFD979}" type="slidenum">
              <a:rPr lang="el-GR" sz="1200" smtClean="0">
                <a:solidFill>
                  <a:srgbClr val="000000"/>
                </a:solidFill>
              </a:rPr>
              <a:pPr/>
              <a:t>55</a:t>
            </a:fld>
            <a:endParaRPr lang="el-GR" sz="1200"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Θέση εικόνας διαφάνειας 1"/>
          <p:cNvSpPr>
            <a:spLocks noGrp="1" noRot="1" noChangeAspect="1" noTextEdit="1"/>
          </p:cNvSpPr>
          <p:nvPr>
            <p:ph type="sldImg"/>
          </p:nvPr>
        </p:nvSpPr>
        <p:spPr>
          <a:ln/>
        </p:spPr>
      </p:sp>
      <p:sp>
        <p:nvSpPr>
          <p:cNvPr id="126979" name="Θέση σημειώσεων 2"/>
          <p:cNvSpPr>
            <a:spLocks noGrp="1"/>
          </p:cNvSpPr>
          <p:nvPr>
            <p:ph type="body" idx="1"/>
          </p:nvPr>
        </p:nvSpPr>
        <p:spPr>
          <a:noFill/>
        </p:spPr>
        <p:txBody>
          <a:bodyPr/>
          <a:lstStyle/>
          <a:p>
            <a:r>
              <a:rPr lang="el-GR" smtClean="0"/>
              <a:t> </a:t>
            </a:r>
          </a:p>
        </p:txBody>
      </p:sp>
      <p:sp>
        <p:nvSpPr>
          <p:cNvPr id="12698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1F2899-F876-4E94-BF1C-F5F00E7B90EB}" type="slidenum">
              <a:rPr lang="el-GR" sz="1200" smtClean="0">
                <a:solidFill>
                  <a:srgbClr val="000000"/>
                </a:solidFill>
              </a:rPr>
              <a:pPr/>
              <a:t>56</a:t>
            </a:fld>
            <a:endParaRPr lang="el-GR" sz="1200" smtClean="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Θέση εικόνας διαφάνειας 1"/>
          <p:cNvSpPr>
            <a:spLocks noGrp="1" noRot="1" noChangeAspect="1" noTextEdit="1"/>
          </p:cNvSpPr>
          <p:nvPr>
            <p:ph type="sldImg"/>
          </p:nvPr>
        </p:nvSpPr>
        <p:spPr>
          <a:ln/>
        </p:spPr>
      </p:sp>
      <p:sp>
        <p:nvSpPr>
          <p:cNvPr id="128003" name="Θέση σημειώσεων 2"/>
          <p:cNvSpPr>
            <a:spLocks noGrp="1"/>
          </p:cNvSpPr>
          <p:nvPr>
            <p:ph type="body" idx="1"/>
          </p:nvPr>
        </p:nvSpPr>
        <p:spPr>
          <a:noFill/>
        </p:spPr>
        <p:txBody>
          <a:bodyPr/>
          <a:lstStyle/>
          <a:p>
            <a:r>
              <a:rPr lang="el-GR" smtClean="0"/>
              <a:t> </a:t>
            </a:r>
          </a:p>
        </p:txBody>
      </p:sp>
      <p:sp>
        <p:nvSpPr>
          <p:cNvPr id="12800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33A135-B99F-4B86-B35A-21CBDF60F474}" type="slidenum">
              <a:rPr lang="el-GR" sz="1200" smtClean="0">
                <a:solidFill>
                  <a:srgbClr val="000000"/>
                </a:solidFill>
              </a:rPr>
              <a:pPr/>
              <a:t>57</a:t>
            </a:fld>
            <a:endParaRPr lang="el-GR" sz="1200" smtClean="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Θέση εικόνας διαφάνειας 1"/>
          <p:cNvSpPr>
            <a:spLocks noGrp="1" noRot="1" noChangeAspect="1" noTextEdit="1"/>
          </p:cNvSpPr>
          <p:nvPr>
            <p:ph type="sldImg"/>
          </p:nvPr>
        </p:nvSpPr>
        <p:spPr>
          <a:ln/>
        </p:spPr>
      </p:sp>
      <p:sp>
        <p:nvSpPr>
          <p:cNvPr id="129027" name="Θέση σημειώσεων 2"/>
          <p:cNvSpPr>
            <a:spLocks noGrp="1"/>
          </p:cNvSpPr>
          <p:nvPr>
            <p:ph type="body" idx="1"/>
          </p:nvPr>
        </p:nvSpPr>
        <p:spPr>
          <a:noFill/>
        </p:spPr>
        <p:txBody>
          <a:bodyPr/>
          <a:lstStyle/>
          <a:p>
            <a:r>
              <a:rPr lang="el-GR" smtClean="0"/>
              <a:t> </a:t>
            </a:r>
          </a:p>
        </p:txBody>
      </p:sp>
      <p:sp>
        <p:nvSpPr>
          <p:cNvPr id="1290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0E866AD-8489-4F01-841F-303EF1364185}" type="slidenum">
              <a:rPr lang="el-GR" sz="1200" smtClean="0">
                <a:solidFill>
                  <a:srgbClr val="000000"/>
                </a:solidFill>
              </a:rPr>
              <a:pPr/>
              <a:t>58</a:t>
            </a:fld>
            <a:endParaRPr lang="el-GR" sz="1200" smtClean="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Θέση εικόνας διαφάνειας 1"/>
          <p:cNvSpPr>
            <a:spLocks noGrp="1" noRot="1" noChangeAspect="1" noTextEdit="1"/>
          </p:cNvSpPr>
          <p:nvPr>
            <p:ph type="sldImg"/>
          </p:nvPr>
        </p:nvSpPr>
        <p:spPr>
          <a:ln/>
        </p:spPr>
      </p:sp>
      <p:sp>
        <p:nvSpPr>
          <p:cNvPr id="130051" name="Θέση σημειώσεων 2"/>
          <p:cNvSpPr>
            <a:spLocks noGrp="1"/>
          </p:cNvSpPr>
          <p:nvPr>
            <p:ph type="body" idx="1"/>
          </p:nvPr>
        </p:nvSpPr>
        <p:spPr>
          <a:noFill/>
        </p:spPr>
        <p:txBody>
          <a:bodyPr/>
          <a:lstStyle/>
          <a:p>
            <a:r>
              <a:rPr lang="el-GR" smtClean="0"/>
              <a:t> </a:t>
            </a:r>
          </a:p>
        </p:txBody>
      </p:sp>
      <p:sp>
        <p:nvSpPr>
          <p:cNvPr id="13005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C1EFCE-52EC-42DA-B411-BA097C49D8BC}" type="slidenum">
              <a:rPr lang="el-GR" sz="1200" smtClean="0">
                <a:solidFill>
                  <a:srgbClr val="000000"/>
                </a:solidFill>
              </a:rPr>
              <a:pPr/>
              <a:t>59</a:t>
            </a:fld>
            <a:endParaRPr lang="el-GR"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Θέση εικόνας διαφάνειας 1"/>
          <p:cNvSpPr>
            <a:spLocks noGrp="1" noRot="1" noChangeAspect="1" noTextEdit="1"/>
          </p:cNvSpPr>
          <p:nvPr>
            <p:ph type="sldImg"/>
          </p:nvPr>
        </p:nvSpPr>
        <p:spPr>
          <a:ln/>
        </p:spPr>
      </p:sp>
      <p:sp>
        <p:nvSpPr>
          <p:cNvPr id="80899" name="Θέση σημειώσεων 2"/>
          <p:cNvSpPr>
            <a:spLocks noGrp="1"/>
          </p:cNvSpPr>
          <p:nvPr>
            <p:ph type="body" idx="1"/>
          </p:nvPr>
        </p:nvSpPr>
        <p:spPr>
          <a:noFill/>
        </p:spPr>
        <p:txBody>
          <a:bodyPr/>
          <a:lstStyle/>
          <a:p>
            <a:r>
              <a:rPr lang="el-GR" smtClean="0"/>
              <a:t> </a:t>
            </a:r>
          </a:p>
        </p:txBody>
      </p:sp>
      <p:sp>
        <p:nvSpPr>
          <p:cNvPr id="8090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B93D9D-979E-4A19-A9F0-D7B4B91292E5}" type="slidenum">
              <a:rPr lang="el-GR" sz="1200" smtClean="0">
                <a:solidFill>
                  <a:srgbClr val="000000"/>
                </a:solidFill>
              </a:rPr>
              <a:pPr/>
              <a:t>6</a:t>
            </a:fld>
            <a:endParaRPr lang="el-GR" sz="1200"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Θέση εικόνας διαφάνειας 1"/>
          <p:cNvSpPr>
            <a:spLocks noGrp="1" noRot="1" noChangeAspect="1" noTextEdit="1"/>
          </p:cNvSpPr>
          <p:nvPr>
            <p:ph type="sldImg"/>
          </p:nvPr>
        </p:nvSpPr>
        <p:spPr>
          <a:ln/>
        </p:spPr>
      </p:sp>
      <p:sp>
        <p:nvSpPr>
          <p:cNvPr id="131075" name="Θέση σημειώσεων 2"/>
          <p:cNvSpPr>
            <a:spLocks noGrp="1"/>
          </p:cNvSpPr>
          <p:nvPr>
            <p:ph type="body" idx="1"/>
          </p:nvPr>
        </p:nvSpPr>
        <p:spPr>
          <a:noFill/>
        </p:spPr>
        <p:txBody>
          <a:bodyPr/>
          <a:lstStyle/>
          <a:p>
            <a:r>
              <a:rPr lang="el-GR" smtClean="0"/>
              <a:t> </a:t>
            </a:r>
          </a:p>
        </p:txBody>
      </p:sp>
      <p:sp>
        <p:nvSpPr>
          <p:cNvPr id="13107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1CE129-ABA5-4D75-8DB6-8F9918146761}" type="slidenum">
              <a:rPr lang="el-GR" sz="1200" smtClean="0">
                <a:solidFill>
                  <a:srgbClr val="000000"/>
                </a:solidFill>
              </a:rPr>
              <a:pPr/>
              <a:t>60</a:t>
            </a:fld>
            <a:endParaRPr lang="el-GR" sz="1200" smtClean="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ln/>
        </p:spPr>
      </p:sp>
      <p:sp>
        <p:nvSpPr>
          <p:cNvPr id="132099" name="Θέση σημειώσεων 2"/>
          <p:cNvSpPr>
            <a:spLocks noGrp="1"/>
          </p:cNvSpPr>
          <p:nvPr>
            <p:ph type="body" idx="1"/>
          </p:nvPr>
        </p:nvSpPr>
        <p:spPr>
          <a:noFill/>
        </p:spPr>
        <p:txBody>
          <a:bodyPr/>
          <a:lstStyle/>
          <a:p>
            <a:r>
              <a:rPr lang="el-GR" smtClean="0"/>
              <a:t> </a:t>
            </a:r>
          </a:p>
        </p:txBody>
      </p:sp>
      <p:sp>
        <p:nvSpPr>
          <p:cNvPr id="13210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EFCAC0-7E86-4645-BACE-BD9D5E2349D1}" type="slidenum">
              <a:rPr lang="el-GR" sz="1200" smtClean="0">
                <a:solidFill>
                  <a:srgbClr val="000000"/>
                </a:solidFill>
              </a:rPr>
              <a:pPr/>
              <a:t>61</a:t>
            </a:fld>
            <a:endParaRPr lang="el-GR" sz="1200" smtClean="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a:ln/>
        </p:spPr>
      </p:sp>
      <p:sp>
        <p:nvSpPr>
          <p:cNvPr id="133123" name="Θέση σημειώσεων 2"/>
          <p:cNvSpPr>
            <a:spLocks noGrp="1"/>
          </p:cNvSpPr>
          <p:nvPr>
            <p:ph type="body" idx="1"/>
          </p:nvPr>
        </p:nvSpPr>
        <p:spPr>
          <a:noFill/>
        </p:spPr>
        <p:txBody>
          <a:bodyPr/>
          <a:lstStyle/>
          <a:p>
            <a:r>
              <a:rPr lang="el-GR" smtClean="0"/>
              <a:t> </a:t>
            </a:r>
          </a:p>
        </p:txBody>
      </p:sp>
      <p:sp>
        <p:nvSpPr>
          <p:cNvPr id="13312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6E1911D-7B7B-40B4-9CFB-5A4FE3AB19D0}" type="slidenum">
              <a:rPr lang="el-GR" sz="1200" smtClean="0">
                <a:solidFill>
                  <a:srgbClr val="000000"/>
                </a:solidFill>
              </a:rPr>
              <a:pPr/>
              <a:t>62</a:t>
            </a:fld>
            <a:endParaRPr lang="el-GR" sz="1200" smtClean="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Θέση εικόνας διαφάνειας 1"/>
          <p:cNvSpPr>
            <a:spLocks noGrp="1" noRot="1" noChangeAspect="1" noTextEdit="1"/>
          </p:cNvSpPr>
          <p:nvPr>
            <p:ph type="sldImg"/>
          </p:nvPr>
        </p:nvSpPr>
        <p:spPr>
          <a:ln/>
        </p:spPr>
      </p:sp>
      <p:sp>
        <p:nvSpPr>
          <p:cNvPr id="134147" name="Θέση σημειώσεων 2"/>
          <p:cNvSpPr>
            <a:spLocks noGrp="1"/>
          </p:cNvSpPr>
          <p:nvPr>
            <p:ph type="body" idx="1"/>
          </p:nvPr>
        </p:nvSpPr>
        <p:spPr>
          <a:noFill/>
        </p:spPr>
        <p:txBody>
          <a:bodyPr/>
          <a:lstStyle/>
          <a:p>
            <a:r>
              <a:rPr lang="el-GR" smtClean="0"/>
              <a:t> </a:t>
            </a:r>
          </a:p>
        </p:txBody>
      </p:sp>
      <p:sp>
        <p:nvSpPr>
          <p:cNvPr id="1341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EFB823-D3F0-41E9-BFCD-5030510EBF21}" type="slidenum">
              <a:rPr lang="el-GR" sz="1200" smtClean="0">
                <a:solidFill>
                  <a:srgbClr val="000000"/>
                </a:solidFill>
              </a:rPr>
              <a:pPr/>
              <a:t>63</a:t>
            </a:fld>
            <a:endParaRPr lang="el-GR" sz="1200"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Θέση εικόνας διαφάνειας 1"/>
          <p:cNvSpPr>
            <a:spLocks noGrp="1" noRot="1" noChangeAspect="1" noTextEdit="1"/>
          </p:cNvSpPr>
          <p:nvPr>
            <p:ph type="sldImg"/>
          </p:nvPr>
        </p:nvSpPr>
        <p:spPr>
          <a:ln/>
        </p:spPr>
      </p:sp>
      <p:sp>
        <p:nvSpPr>
          <p:cNvPr id="135171" name="Θέση σημειώσεων 2"/>
          <p:cNvSpPr>
            <a:spLocks noGrp="1"/>
          </p:cNvSpPr>
          <p:nvPr>
            <p:ph type="body" idx="1"/>
          </p:nvPr>
        </p:nvSpPr>
        <p:spPr>
          <a:noFill/>
        </p:spPr>
        <p:txBody>
          <a:bodyPr/>
          <a:lstStyle/>
          <a:p>
            <a:r>
              <a:rPr lang="el-GR" smtClean="0"/>
              <a:t> </a:t>
            </a:r>
          </a:p>
        </p:txBody>
      </p:sp>
      <p:sp>
        <p:nvSpPr>
          <p:cNvPr id="13517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1699AF-8B88-44FB-9AE2-1DC6E8833200}" type="slidenum">
              <a:rPr lang="el-GR" sz="1200" smtClean="0">
                <a:solidFill>
                  <a:srgbClr val="000000"/>
                </a:solidFill>
              </a:rPr>
              <a:pPr/>
              <a:t>64</a:t>
            </a:fld>
            <a:endParaRPr lang="el-GR" sz="1200" smtClean="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Θέση εικόνας διαφάνειας 1"/>
          <p:cNvSpPr>
            <a:spLocks noGrp="1" noRot="1" noChangeAspect="1" noTextEdit="1"/>
          </p:cNvSpPr>
          <p:nvPr>
            <p:ph type="sldImg"/>
          </p:nvPr>
        </p:nvSpPr>
        <p:spPr>
          <a:ln/>
        </p:spPr>
      </p:sp>
      <p:sp>
        <p:nvSpPr>
          <p:cNvPr id="136195" name="Θέση σημειώσεων 2"/>
          <p:cNvSpPr>
            <a:spLocks noGrp="1"/>
          </p:cNvSpPr>
          <p:nvPr>
            <p:ph type="body" idx="1"/>
          </p:nvPr>
        </p:nvSpPr>
        <p:spPr>
          <a:noFill/>
        </p:spPr>
        <p:txBody>
          <a:bodyPr/>
          <a:lstStyle/>
          <a:p>
            <a:r>
              <a:rPr lang="el-GR" smtClean="0"/>
              <a:t> </a:t>
            </a:r>
          </a:p>
        </p:txBody>
      </p:sp>
      <p:sp>
        <p:nvSpPr>
          <p:cNvPr id="136196"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F8025-6223-4D1C-B7B9-53EF00387476}" type="slidenum">
              <a:rPr lang="el-GR" sz="1200" smtClean="0">
                <a:solidFill>
                  <a:srgbClr val="000000"/>
                </a:solidFill>
              </a:rPr>
              <a:pPr/>
              <a:t>65</a:t>
            </a:fld>
            <a:endParaRPr lang="el-GR" sz="1200" smtClean="0">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Θέση εικόνας διαφάνειας 1"/>
          <p:cNvSpPr>
            <a:spLocks noGrp="1" noRot="1" noChangeAspect="1" noTextEdit="1"/>
          </p:cNvSpPr>
          <p:nvPr>
            <p:ph type="sldImg"/>
          </p:nvPr>
        </p:nvSpPr>
        <p:spPr>
          <a:ln/>
        </p:spPr>
      </p:sp>
      <p:sp>
        <p:nvSpPr>
          <p:cNvPr id="137219" name="Θέση σημειώσεων 2"/>
          <p:cNvSpPr>
            <a:spLocks noGrp="1"/>
          </p:cNvSpPr>
          <p:nvPr>
            <p:ph type="body" idx="1"/>
          </p:nvPr>
        </p:nvSpPr>
        <p:spPr>
          <a:noFill/>
        </p:spPr>
        <p:txBody>
          <a:bodyPr/>
          <a:lstStyle/>
          <a:p>
            <a:r>
              <a:rPr lang="el-GR" smtClean="0"/>
              <a:t> </a:t>
            </a:r>
          </a:p>
        </p:txBody>
      </p:sp>
      <p:sp>
        <p:nvSpPr>
          <p:cNvPr id="137220"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710956-9798-4EE5-AAE6-B98D9D6A2830}" type="slidenum">
              <a:rPr lang="el-GR" sz="1200" smtClean="0">
                <a:solidFill>
                  <a:srgbClr val="000000"/>
                </a:solidFill>
              </a:rPr>
              <a:pPr/>
              <a:t>66</a:t>
            </a:fld>
            <a:endParaRPr lang="el-GR" sz="1200" smtClean="0">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a:ln/>
        </p:spPr>
      </p:sp>
      <p:sp>
        <p:nvSpPr>
          <p:cNvPr id="138243" name="Θέση σημειώσεων 2"/>
          <p:cNvSpPr>
            <a:spLocks noGrp="1"/>
          </p:cNvSpPr>
          <p:nvPr>
            <p:ph type="body" idx="1"/>
          </p:nvPr>
        </p:nvSpPr>
        <p:spPr>
          <a:noFill/>
        </p:spPr>
        <p:txBody>
          <a:bodyPr/>
          <a:lstStyle/>
          <a:p>
            <a:r>
              <a:rPr lang="el-GR" smtClean="0"/>
              <a:t> </a:t>
            </a:r>
          </a:p>
        </p:txBody>
      </p:sp>
      <p:sp>
        <p:nvSpPr>
          <p:cNvPr id="13824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FC2A3E-65EB-4240-917B-0753AB461753}" type="slidenum">
              <a:rPr lang="el-GR" sz="1200" smtClean="0">
                <a:solidFill>
                  <a:srgbClr val="000000"/>
                </a:solidFill>
              </a:rPr>
              <a:pPr/>
              <a:t>67</a:t>
            </a:fld>
            <a:endParaRPr lang="el-GR" sz="1200" smtClean="0">
              <a:solidFill>
                <a:srgbClr val="000000"/>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68</a:t>
            </a:fld>
            <a:endParaRPr lang="el-GR" sz="1200">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69</a:t>
            </a:fld>
            <a:endParaRPr lang="el-G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Θέση εικόνας διαφάνειας 1"/>
          <p:cNvSpPr>
            <a:spLocks noGrp="1" noRot="1" noChangeAspect="1" noTextEdit="1"/>
          </p:cNvSpPr>
          <p:nvPr>
            <p:ph type="sldImg"/>
          </p:nvPr>
        </p:nvSpPr>
        <p:spPr>
          <a:ln/>
        </p:spPr>
      </p:sp>
      <p:sp>
        <p:nvSpPr>
          <p:cNvPr id="81923" name="Θέση σημειώσεων 2"/>
          <p:cNvSpPr>
            <a:spLocks noGrp="1"/>
          </p:cNvSpPr>
          <p:nvPr>
            <p:ph type="body" idx="1"/>
          </p:nvPr>
        </p:nvSpPr>
        <p:spPr>
          <a:noFill/>
        </p:spPr>
        <p:txBody>
          <a:bodyPr/>
          <a:lstStyle/>
          <a:p>
            <a:r>
              <a:rPr lang="el-GR" smtClean="0"/>
              <a:t> </a:t>
            </a:r>
          </a:p>
        </p:txBody>
      </p:sp>
      <p:sp>
        <p:nvSpPr>
          <p:cNvPr id="8192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8EA975-8DD6-43F4-BC54-81D16750AA78}" type="slidenum">
              <a:rPr lang="el-GR" sz="1200" smtClean="0">
                <a:solidFill>
                  <a:srgbClr val="000000"/>
                </a:solidFill>
              </a:rPr>
              <a:pPr/>
              <a:t>7</a:t>
            </a:fld>
            <a:endParaRPr lang="el-GR" sz="1200" smtClean="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70</a:t>
            </a:fld>
            <a:endParaRPr lang="el-GR" sz="1200">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Θέση εικόνας διαφάνειας 1"/>
          <p:cNvSpPr>
            <a:spLocks noGrp="1" noRot="1" noChangeAspect="1" noTextEdit="1"/>
          </p:cNvSpPr>
          <p:nvPr>
            <p:ph type="sldImg"/>
          </p:nvPr>
        </p:nvSpPr>
        <p:spPr>
          <a:ln/>
        </p:spPr>
      </p:sp>
      <p:sp>
        <p:nvSpPr>
          <p:cNvPr id="139267" name="Θέση σημειώσεων 2"/>
          <p:cNvSpPr>
            <a:spLocks noGrp="1"/>
          </p:cNvSpPr>
          <p:nvPr>
            <p:ph type="body" idx="1"/>
          </p:nvPr>
        </p:nvSpPr>
        <p:spPr>
          <a:noFill/>
        </p:spPr>
        <p:txBody>
          <a:bodyPr/>
          <a:lstStyle/>
          <a:p>
            <a:r>
              <a:rPr lang="el-GR" smtClean="0"/>
              <a:t> </a:t>
            </a:r>
          </a:p>
        </p:txBody>
      </p:sp>
      <p:sp>
        <p:nvSpPr>
          <p:cNvPr id="13926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F2977B-5D88-4B5A-BF22-1F9E398AADA0}" type="slidenum">
              <a:rPr lang="el-GR" sz="1200" smtClean="0">
                <a:solidFill>
                  <a:srgbClr val="000000"/>
                </a:solidFill>
              </a:rPr>
              <a:pPr/>
              <a:t>71</a:t>
            </a:fld>
            <a:endParaRPr lang="el-GR" sz="1200" smtClean="0">
              <a:solidFill>
                <a:srgbClr val="000000"/>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smtClean="0">
                <a:solidFill>
                  <a:srgbClr val="000000"/>
                </a:solidFill>
              </a:rPr>
              <a:pPr/>
              <a:t>72</a:t>
            </a:fld>
            <a:endParaRPr lang="el-GR" sz="1200" smtClean="0">
              <a:solidFill>
                <a:srgbClr val="000000"/>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73</a:t>
            </a:fld>
            <a:endParaRPr lang="el-GR" sz="1200">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74</a:t>
            </a:fld>
            <a:endParaRPr lang="el-GR" sz="120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75</a:t>
            </a:fld>
            <a:endParaRPr lang="el-GR" sz="1200">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76</a:t>
            </a:fld>
            <a:endParaRPr lang="el-GR" sz="1200">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77</a:t>
            </a:fld>
            <a:endParaRPr lang="el-GR" sz="1200">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78</a:t>
            </a:fld>
            <a:endParaRPr lang="el-GR" sz="1200">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79</a:t>
            </a:fld>
            <a:endParaRPr lang="el-GR"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Θέση εικόνας διαφάνειας 1"/>
          <p:cNvSpPr>
            <a:spLocks noGrp="1" noRot="1" noChangeAspect="1" noTextEdit="1"/>
          </p:cNvSpPr>
          <p:nvPr>
            <p:ph type="sldImg"/>
          </p:nvPr>
        </p:nvSpPr>
        <p:spPr>
          <a:ln/>
        </p:spPr>
      </p:sp>
      <p:sp>
        <p:nvSpPr>
          <p:cNvPr id="82947" name="Θέση σημειώσεων 2"/>
          <p:cNvSpPr>
            <a:spLocks noGrp="1"/>
          </p:cNvSpPr>
          <p:nvPr>
            <p:ph type="body" idx="1"/>
          </p:nvPr>
        </p:nvSpPr>
        <p:spPr>
          <a:noFill/>
        </p:spPr>
        <p:txBody>
          <a:bodyPr/>
          <a:lstStyle/>
          <a:p>
            <a:r>
              <a:rPr lang="el-GR" smtClean="0"/>
              <a:t> </a:t>
            </a:r>
          </a:p>
        </p:txBody>
      </p:sp>
      <p:sp>
        <p:nvSpPr>
          <p:cNvPr id="8294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924C80-31C9-4212-9275-E5D38BF04B3C}" type="slidenum">
              <a:rPr lang="el-GR" sz="1200" smtClean="0">
                <a:solidFill>
                  <a:srgbClr val="000000"/>
                </a:solidFill>
              </a:rPr>
              <a:pPr/>
              <a:t>8</a:t>
            </a:fld>
            <a:endParaRPr lang="el-GR" sz="1200" smtClean="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80</a:t>
            </a:fld>
            <a:endParaRPr lang="el-GR" sz="1200">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81</a:t>
            </a:fld>
            <a:endParaRPr lang="el-GR" sz="1200">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82</a:t>
            </a:fld>
            <a:endParaRPr lang="el-GR" sz="1200">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83</a:t>
            </a:fld>
            <a:endParaRPr lang="el-GR" sz="1200">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a:ln/>
        </p:spPr>
      </p:sp>
      <p:sp>
        <p:nvSpPr>
          <p:cNvPr id="140291" name="Θέση σημειώσεων 2"/>
          <p:cNvSpPr>
            <a:spLocks noGrp="1"/>
          </p:cNvSpPr>
          <p:nvPr>
            <p:ph type="body" idx="1"/>
          </p:nvPr>
        </p:nvSpPr>
        <p:spPr>
          <a:noFill/>
        </p:spPr>
        <p:txBody>
          <a:bodyPr/>
          <a:lstStyle/>
          <a:p>
            <a:r>
              <a:rPr lang="el-GR" smtClean="0"/>
              <a:t> </a:t>
            </a:r>
          </a:p>
        </p:txBody>
      </p:sp>
      <p:sp>
        <p:nvSpPr>
          <p:cNvPr id="14029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81F5BC-7E0D-4A9E-BF60-9AE8BB9DD40E}" type="slidenum">
              <a:rPr lang="el-GR" sz="1200">
                <a:solidFill>
                  <a:srgbClr val="000000"/>
                </a:solidFill>
              </a:rPr>
              <a:pPr/>
              <a:t>84</a:t>
            </a:fld>
            <a:endParaRPr lang="el-G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εικόνας διαφάνειας 1"/>
          <p:cNvSpPr>
            <a:spLocks noGrp="1" noRot="1" noChangeAspect="1" noTextEdit="1"/>
          </p:cNvSpPr>
          <p:nvPr>
            <p:ph type="sldImg"/>
          </p:nvPr>
        </p:nvSpPr>
        <p:spPr>
          <a:ln/>
        </p:spPr>
      </p:sp>
      <p:sp>
        <p:nvSpPr>
          <p:cNvPr id="83971" name="Θέση σημειώσεων 2"/>
          <p:cNvSpPr>
            <a:spLocks noGrp="1"/>
          </p:cNvSpPr>
          <p:nvPr>
            <p:ph type="body" idx="1"/>
          </p:nvPr>
        </p:nvSpPr>
        <p:spPr>
          <a:noFill/>
        </p:spPr>
        <p:txBody>
          <a:bodyPr/>
          <a:lstStyle/>
          <a:p>
            <a:r>
              <a:rPr lang="el-GR" smtClean="0"/>
              <a:t> </a:t>
            </a:r>
          </a:p>
        </p:txBody>
      </p:sp>
      <p:sp>
        <p:nvSpPr>
          <p:cNvPr id="83972"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D9109D-3D0C-4E97-A182-C961AA953DEC}" type="slidenum">
              <a:rPr lang="el-GR" sz="1200" smtClean="0">
                <a:solidFill>
                  <a:srgbClr val="000000"/>
                </a:solidFill>
              </a:rPr>
              <a:pPr/>
              <a:t>9</a:t>
            </a:fld>
            <a:endParaRPr lang="el-GR"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6"/>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5691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84EE0B6-0F7E-4A52-9508-C9C17DC7A217}"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Τίτλος Ενότητας</a:t>
            </a:r>
            <a:endParaRPr lang="en-US" sz="1000" dirty="0">
              <a:solidFill>
                <a:srgbClr val="5075BC"/>
              </a:solidFill>
              <a:latin typeface="Calibri"/>
              <a:ea typeface="ＭＳ Ｐゴシック" pitchFamily="34" charset="-128"/>
            </a:endParaRPr>
          </a:p>
        </p:txBody>
      </p:sp>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9870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9"/>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67909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F9AD7EC2-8B5B-4214-95C8-9ECD91B3F920}"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Μοντελοποίηση μεταφορών. </a:t>
            </a:r>
            <a:r>
              <a:rPr lang="en-US" sz="1000" dirty="0">
                <a:solidFill>
                  <a:srgbClr val="5075BC"/>
                </a:solidFill>
                <a:latin typeface="Calibri"/>
              </a:rPr>
              <a:t>Modeling transport.</a:t>
            </a:r>
            <a:endParaRPr lang="en-US" sz="1000" dirty="0">
              <a:solidFill>
                <a:srgbClr val="5075BC"/>
              </a:solidFill>
              <a:latin typeface="Calibri"/>
              <a:ea typeface="ＭＳ Ｐゴシック" pitchFamily="34" charset="-128"/>
            </a:endParaRPr>
          </a:p>
        </p:txBody>
      </p:sp>
      <p:pic>
        <p:nvPicPr>
          <p:cNvPr id="6" name="6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3"/>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959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18962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E76F84F0-70CC-46AB-988E-FE8CB25674A3}"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Τίτλος Ενότητας</a:t>
            </a:r>
            <a:endParaRPr lang="en-US" sz="1000" dirty="0">
              <a:solidFill>
                <a:srgbClr val="5075BC"/>
              </a:solidFill>
              <a:latin typeface="Calibri"/>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8904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2ECDB7D-4544-4A9F-BC96-46F3A09FC347}"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8"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Τίτλος Ενότητας</a:t>
            </a:r>
            <a:endParaRPr lang="en-US" sz="1000" dirty="0">
              <a:solidFill>
                <a:srgbClr val="5075BC"/>
              </a:solidFill>
              <a:latin typeface="Calibri"/>
              <a:ea typeface="ＭＳ Ｐゴシック" pitchFamily="34" charset="-128"/>
            </a:endParaRPr>
          </a:p>
        </p:txBody>
      </p:sp>
      <p:pic>
        <p:nvPicPr>
          <p:cNvPr id="9" name="9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1"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1"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5916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385C91B-339F-495C-BB42-98DB13DEC1BB}"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4"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Τίτλος Ενότητας</a:t>
            </a:r>
            <a:endParaRPr lang="en-US" sz="1000" dirty="0">
              <a:solidFill>
                <a:srgbClr val="5075BC"/>
              </a:solidFill>
              <a:latin typeface="Calibri"/>
              <a:ea typeface="ＭＳ Ｐゴシック" pitchFamily="34" charset="-128"/>
            </a:endParaRPr>
          </a:p>
        </p:txBody>
      </p:sp>
      <p:pic>
        <p:nvPicPr>
          <p:cNvPr id="5" name="5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24657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18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24DA2E0-60C1-41F5-9E8E-86A918FC7C7A}"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7"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Τίτλος Ενότητας</a:t>
            </a:r>
            <a:endParaRPr lang="en-US" sz="1000" dirty="0">
              <a:solidFill>
                <a:srgbClr val="5075BC"/>
              </a:solidFill>
              <a:latin typeface="Calibri"/>
              <a:ea typeface="ＭＳ Ｐゴシック" pitchFamily="34" charset="-128"/>
            </a:endParaRPr>
          </a:p>
        </p:txBody>
      </p:sp>
      <p:pic>
        <p:nvPicPr>
          <p:cNvPr id="8"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3"/>
            <a:ext cx="5111751"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63000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F1297DAD-6FD6-4145-97A3-AA5A9D624F18}"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Calibri"/>
              </a:rPr>
              <a:t>Τίτλος Ενότητας</a:t>
            </a:r>
            <a:endParaRPr lang="en-US" sz="1000" dirty="0">
              <a:solidFill>
                <a:srgbClr val="5075BC"/>
              </a:solidFill>
              <a:latin typeface="Calibri"/>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8684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06" r:id="rId1"/>
    <p:sldLayoutId id="2147483810" r:id="rId2"/>
    <p:sldLayoutId id="2147483807" r:id="rId3"/>
    <p:sldLayoutId id="2147483811" r:id="rId4"/>
    <p:sldLayoutId id="2147483812" r:id="rId5"/>
    <p:sldLayoutId id="2147483813" r:id="rId6"/>
    <p:sldLayoutId id="2147483808" r:id="rId7"/>
    <p:sldLayoutId id="2147483814" r:id="rId8"/>
    <p:sldLayoutId id="2147483815" r:id="rId9"/>
    <p:sldLayoutId id="2147483816" r:id="rId10"/>
    <p:sldLayoutId id="214748380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0.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1.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6.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9.bin"/><Relationship Id="rId3" Type="http://schemas.openxmlformats.org/officeDocument/2006/relationships/notesSlide" Target="../notesSlides/notesSlide34.xml"/><Relationship Id="rId7" Type="http://schemas.openxmlformats.org/officeDocument/2006/relationships/oleObject" Target="../embeddings/oleObject16.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0.wmf"/><Relationship Id="rId4" Type="http://schemas.openxmlformats.org/officeDocument/2006/relationships/image" Target="../media/image33.png"/><Relationship Id="rId9" Type="http://schemas.openxmlformats.org/officeDocument/2006/relationships/oleObject" Target="../embeddings/oleObject17.bin"/><Relationship Id="rId14" Type="http://schemas.openxmlformats.org/officeDocument/2006/relationships/image" Target="../media/image32.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37.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21.bin"/><Relationship Id="rId10" Type="http://schemas.openxmlformats.org/officeDocument/2006/relationships/image" Target="../media/image39.wmf"/><Relationship Id="rId4" Type="http://schemas.openxmlformats.org/officeDocument/2006/relationships/image" Target="../media/image42.png"/><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5" Type="http://schemas.openxmlformats.org/officeDocument/2006/relationships/oleObject" Target="../embeddings/oleObject24.bin"/><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46.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26.bin"/><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7.w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6.wmf"/><Relationship Id="rId4" Type="http://schemas.openxmlformats.org/officeDocument/2006/relationships/oleObject" Target="../embeddings/oleObject28.bin"/></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0.wmf"/><Relationship Id="rId5" Type="http://schemas.openxmlformats.org/officeDocument/2006/relationships/oleObject" Target="../embeddings/oleObject29.bin"/><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2.wmf"/><Relationship Id="rId5" Type="http://schemas.openxmlformats.org/officeDocument/2006/relationships/oleObject" Target="../embeddings/oleObject30.bin"/><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2.bin"/><Relationship Id="rId5" Type="http://schemas.openxmlformats.org/officeDocument/2006/relationships/image" Target="../media/image60.wmf"/><Relationship Id="rId4" Type="http://schemas.openxmlformats.org/officeDocument/2006/relationships/oleObject" Target="../embeddings/oleObject3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5.wmf"/><Relationship Id="rId5" Type="http://schemas.openxmlformats.org/officeDocument/2006/relationships/oleObject" Target="../embeddings/oleObject33.bin"/><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66.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7.wmf"/><Relationship Id="rId5" Type="http://schemas.openxmlformats.org/officeDocument/2006/relationships/oleObject" Target="../embeddings/oleObject34.bin"/><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80.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7.wmf"/><Relationship Id="rId5" Type="http://schemas.openxmlformats.org/officeDocument/2006/relationships/oleObject" Target="../embeddings/oleObject36.bin"/><Relationship Id="rId10" Type="http://schemas.openxmlformats.org/officeDocument/2006/relationships/image" Target="../media/image79.wmf"/><Relationship Id="rId4" Type="http://schemas.openxmlformats.org/officeDocument/2006/relationships/image" Target="../media/image87.png"/><Relationship Id="rId9" Type="http://schemas.openxmlformats.org/officeDocument/2006/relationships/oleObject" Target="../embeddings/oleObject38.bin"/></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80.wmf"/><Relationship Id="rId4" Type="http://schemas.openxmlformats.org/officeDocument/2006/relationships/oleObject" Target="../embeddings/oleObject39.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9.xml"/><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14.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539750" y="1341438"/>
            <a:ext cx="8064500" cy="2016125"/>
          </a:xfrm>
        </p:spPr>
        <p:txBody>
          <a:bodyPr/>
          <a:lstStyle/>
          <a:p>
            <a:pPr eaLnBrk="1" hangingPunct="1"/>
            <a:r>
              <a:rPr lang="el-GR" smtClean="0">
                <a:solidFill>
                  <a:srgbClr val="5075BC"/>
                </a:solidFill>
              </a:rPr>
              <a:t>Σχεδιασμός</a:t>
            </a:r>
            <a:r>
              <a:rPr lang="en-US" smtClean="0">
                <a:solidFill>
                  <a:srgbClr val="5075BC"/>
                </a:solidFill>
              </a:rPr>
              <a:t> </a:t>
            </a:r>
            <a:r>
              <a:rPr lang="el-GR" smtClean="0">
                <a:solidFill>
                  <a:srgbClr val="5075BC"/>
                </a:solidFill>
              </a:rPr>
              <a:t>των Μεταφορών</a:t>
            </a: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buFont typeface="Arial" pitchFamily="34" charset="0"/>
              <a:buNone/>
              <a:defRPr/>
            </a:pPr>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smtClean="0">
                <a:solidFill>
                  <a:srgbClr val="5075BC"/>
                </a:solidFill>
                <a:latin typeface="+mj-lt"/>
                <a:ea typeface="+mj-ea"/>
                <a:cs typeface="+mj-cs"/>
              </a:rPr>
              <a:t>11:</a:t>
            </a:r>
            <a:r>
              <a:rPr lang="en-US" sz="2800" dirty="0" smtClean="0">
                <a:solidFill>
                  <a:srgbClr val="5075BC"/>
                </a:solidFill>
                <a:latin typeface="+mj-lt"/>
                <a:ea typeface="+mj-ea"/>
                <a:cs typeface="+mj-cs"/>
              </a:rPr>
              <a:t> </a:t>
            </a:r>
            <a:r>
              <a:rPr lang="el-GR" sz="2800" dirty="0" smtClean="0"/>
              <a:t>Μοντελοποίηση μεταφορών. </a:t>
            </a:r>
            <a:r>
              <a:rPr lang="en-US" sz="2800" dirty="0" smtClean="0"/>
              <a:t>Modeling transport.</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l-GR" sz="2800" dirty="0" smtClean="0"/>
              <a:t>Δρ. Ναθαναήλ Ευτυχία</a:t>
            </a:r>
          </a:p>
          <a:p>
            <a:pPr eaLnBrk="1" fontAlgn="auto" hangingPunct="1">
              <a:spcAft>
                <a:spcPts val="0"/>
              </a:spcAft>
              <a:buFont typeface="Arial" pitchFamily="34" charset="0"/>
              <a:buNone/>
              <a:defRPr/>
            </a:pPr>
            <a:r>
              <a:rPr lang="el-GR" sz="2800" dirty="0" smtClean="0"/>
              <a:t>Πολυτεχνική Σχολή</a:t>
            </a:r>
          </a:p>
          <a:p>
            <a:pPr eaLnBrk="1" fontAlgn="auto" hangingPunct="1">
              <a:spcAft>
                <a:spcPts val="0"/>
              </a:spcAft>
              <a:buFont typeface="Arial" pitchFamily="34" charset="0"/>
              <a:buNone/>
              <a:defRPr/>
            </a:pPr>
            <a:r>
              <a:rPr lang="el-GR" sz="2800" dirty="0" smtClean="0"/>
              <a:t>Τμήμα Πολιτικών Μηχανικών</a:t>
            </a:r>
            <a:endParaRPr lang="en-US" sz="2800" dirty="0" smtClean="0"/>
          </a:p>
          <a:p>
            <a:pPr eaLnBrk="1" fontAlgn="auto" hangingPunct="1">
              <a:spcAft>
                <a:spcPts val="0"/>
              </a:spcAft>
              <a:buFont typeface="Arial" pitchFamily="34" charset="0"/>
              <a:buNone/>
              <a:defRPr/>
            </a:pPr>
            <a:endParaRPr lang="el-GR" sz="2800" dirty="0" smtClean="0"/>
          </a:p>
        </p:txBody>
      </p:sp>
      <p:graphicFrame>
        <p:nvGraphicFramePr>
          <p:cNvPr id="9220" name="Object 2"/>
          <p:cNvGraphicFramePr>
            <a:graphicFrameLocks noChangeAspect="1"/>
          </p:cNvGraphicFramePr>
          <p:nvPr/>
        </p:nvGraphicFramePr>
        <p:xfrm>
          <a:off x="7500938" y="142875"/>
          <a:ext cx="1524000" cy="609600"/>
        </p:xfrm>
        <a:graphic>
          <a:graphicData uri="http://schemas.openxmlformats.org/presentationml/2006/ole">
            <mc:AlternateContent xmlns:mc="http://schemas.openxmlformats.org/markup-compatibility/2006">
              <mc:Choice xmlns:v="urn:schemas-microsoft-com:vml" Requires="v">
                <p:oleObj spid="_x0000_s9246" name="Φωτογραφία του Photo Editor" r:id="rId4" imgW="1333333" imgH="476316" progId="">
                  <p:embed/>
                </p:oleObj>
              </mc:Choice>
              <mc:Fallback>
                <p:oleObj name="Φωτογραφία του Photo Editor" r:id="rId4" imgW="1333333" imgH="476316" progId="">
                  <p:embed/>
                  <p:pic>
                    <p:nvPicPr>
                      <p:cNvPr id="0" name="Object 2"/>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38" y="142875"/>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7" descr="logo-e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14313"/>
            <a:ext cx="171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124744"/>
            <a:ext cx="8229600" cy="5328592"/>
          </a:xfrm>
          <a:blipFill rotWithShape="1">
            <a:blip r:embed="rId4"/>
            <a:stretch>
              <a:fillRect l="-1852" t="-1487" b="-1602"/>
            </a:stretch>
          </a:blipFill>
          <a:extLst/>
        </p:spPr>
        <p:txBody>
          <a:bodyPr/>
          <a:lstStyle/>
          <a:p>
            <a:pPr>
              <a:defRPr/>
            </a:pPr>
            <a:r>
              <a:rPr lang="el-GR">
                <a:noFill/>
              </a:rPr>
              <a:t> </a:t>
            </a:r>
          </a:p>
        </p:txBody>
      </p:sp>
      <p:sp>
        <p:nvSpPr>
          <p:cNvPr id="18435" name="Rectangle 2"/>
          <p:cNvSpPr>
            <a:spLocks noGrp="1" noChangeArrowheads="1"/>
          </p:cNvSpPr>
          <p:nvPr>
            <p:ph type="title"/>
          </p:nvPr>
        </p:nvSpPr>
        <p:spPr>
          <a:xfrm>
            <a:off x="0" y="274638"/>
            <a:ext cx="9144000" cy="561975"/>
          </a:xfrm>
        </p:spPr>
        <p:txBody>
          <a:bodyPr/>
          <a:lstStyle/>
          <a:p>
            <a:pPr eaLnBrk="1" hangingPunct="1"/>
            <a:r>
              <a:rPr lang="el-GR" sz="4000" smtClean="0"/>
              <a:t>Δειγματοληψία </a:t>
            </a:r>
            <a:r>
              <a:rPr lang="en-US" sz="4000" smtClean="0"/>
              <a:t>(</a:t>
            </a:r>
            <a:r>
              <a:rPr lang="el-GR" sz="4000" smtClean="0"/>
              <a:t>3 από 4</a:t>
            </a:r>
            <a:r>
              <a:rPr lang="en-US" sz="4000" smtClean="0"/>
              <a:t>)</a:t>
            </a:r>
          </a:p>
        </p:txBody>
      </p:sp>
      <p:graphicFrame>
        <p:nvGraphicFramePr>
          <p:cNvPr id="18436" name="Αντικείμενο 6"/>
          <p:cNvGraphicFramePr>
            <a:graphicFrameLocks noChangeAspect="1"/>
          </p:cNvGraphicFramePr>
          <p:nvPr/>
        </p:nvGraphicFramePr>
        <p:xfrm>
          <a:off x="900113" y="6021388"/>
          <a:ext cx="3816350" cy="417512"/>
        </p:xfrm>
        <a:graphic>
          <a:graphicData uri="http://schemas.openxmlformats.org/presentationml/2006/ole">
            <mc:AlternateContent xmlns:mc="http://schemas.openxmlformats.org/markup-compatibility/2006">
              <mc:Choice xmlns:v="urn:schemas-microsoft-com:vml" Requires="v">
                <p:oleObj spid="_x0000_s18486" name="Εξίσωση" r:id="rId5" imgW="1803400" imgH="203200" progId="Equation.3">
                  <p:embed/>
                </p:oleObj>
              </mc:Choice>
              <mc:Fallback>
                <p:oleObj name="Εξίσωση" r:id="rId5" imgW="1803400" imgH="203200" progId="Equation.3">
                  <p:embed/>
                  <p:pic>
                    <p:nvPicPr>
                      <p:cNvPr id="0" name="Αντικείμενο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6021388"/>
                        <a:ext cx="38163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Αντικείμενο 7"/>
          <p:cNvGraphicFramePr>
            <a:graphicFrameLocks noChangeAspect="1"/>
          </p:cNvGraphicFramePr>
          <p:nvPr/>
        </p:nvGraphicFramePr>
        <p:xfrm>
          <a:off x="5219700" y="5949950"/>
          <a:ext cx="3411538" cy="625475"/>
        </p:xfrm>
        <a:graphic>
          <a:graphicData uri="http://schemas.openxmlformats.org/presentationml/2006/ole">
            <mc:AlternateContent xmlns:mc="http://schemas.openxmlformats.org/markup-compatibility/2006">
              <mc:Choice xmlns:v="urn:schemas-microsoft-com:vml" Requires="v">
                <p:oleObj spid="_x0000_s18487" name="Εξίσωση" r:id="rId7" imgW="1346200" imgH="292100" progId="Equation.3">
                  <p:embed/>
                </p:oleObj>
              </mc:Choice>
              <mc:Fallback>
                <p:oleObj name="Εξίσωση" r:id="rId7" imgW="1346200" imgH="292100" progId="Equation.3">
                  <p:embed/>
                  <p:pic>
                    <p:nvPicPr>
                      <p:cNvPr id="0" name="Αντικείμενο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5949950"/>
                        <a:ext cx="34115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124744"/>
            <a:ext cx="8513638" cy="5328592"/>
          </a:xfrm>
          <a:blipFill rotWithShape="1">
            <a:blip r:embed="rId4"/>
            <a:stretch>
              <a:fillRect l="-1790" t="-1487"/>
            </a:stretch>
          </a:blipFill>
          <a:extLst/>
        </p:spPr>
        <p:txBody>
          <a:bodyPr/>
          <a:lstStyle/>
          <a:p>
            <a:pPr>
              <a:defRPr/>
            </a:pPr>
            <a:r>
              <a:rPr lang="el-GR">
                <a:noFill/>
              </a:rPr>
              <a:t> </a:t>
            </a:r>
          </a:p>
        </p:txBody>
      </p:sp>
      <p:sp>
        <p:nvSpPr>
          <p:cNvPr id="19459" name="Rectangle 2"/>
          <p:cNvSpPr>
            <a:spLocks noGrp="1" noChangeArrowheads="1"/>
          </p:cNvSpPr>
          <p:nvPr>
            <p:ph type="title"/>
          </p:nvPr>
        </p:nvSpPr>
        <p:spPr>
          <a:xfrm>
            <a:off x="0" y="274638"/>
            <a:ext cx="9144000" cy="561975"/>
          </a:xfrm>
        </p:spPr>
        <p:txBody>
          <a:bodyPr/>
          <a:lstStyle/>
          <a:p>
            <a:pPr eaLnBrk="1" hangingPunct="1"/>
            <a:r>
              <a:rPr lang="el-GR" sz="4000" smtClean="0"/>
              <a:t>Δειγματοληψία </a:t>
            </a:r>
            <a:r>
              <a:rPr lang="en-US" sz="4000" smtClean="0"/>
              <a:t>(</a:t>
            </a:r>
            <a:r>
              <a:rPr lang="el-GR" sz="4000" smtClean="0"/>
              <a:t>4 από 4</a:t>
            </a:r>
            <a:r>
              <a:rPr lang="en-US" sz="4000" smtClean="0"/>
              <a:t>)</a:t>
            </a:r>
          </a:p>
        </p:txBody>
      </p:sp>
      <p:graphicFrame>
        <p:nvGraphicFramePr>
          <p:cNvPr id="19460" name="Αντικείμενο 6"/>
          <p:cNvGraphicFramePr>
            <a:graphicFrameLocks noChangeAspect="1"/>
          </p:cNvGraphicFramePr>
          <p:nvPr/>
        </p:nvGraphicFramePr>
        <p:xfrm>
          <a:off x="539750" y="2205038"/>
          <a:ext cx="4443413" cy="417512"/>
        </p:xfrm>
        <a:graphic>
          <a:graphicData uri="http://schemas.openxmlformats.org/presentationml/2006/ole">
            <mc:AlternateContent xmlns:mc="http://schemas.openxmlformats.org/markup-compatibility/2006">
              <mc:Choice xmlns:v="urn:schemas-microsoft-com:vml" Requires="v">
                <p:oleObj spid="_x0000_s19510" name="Εξίσωση" r:id="rId5" imgW="2057400" imgH="203200" progId="Equation.3">
                  <p:embed/>
                </p:oleObj>
              </mc:Choice>
              <mc:Fallback>
                <p:oleObj name="Εξίσωση" r:id="rId5" imgW="2057400" imgH="203200" progId="Equation.3">
                  <p:embed/>
                  <p:pic>
                    <p:nvPicPr>
                      <p:cNvPr id="0" name="Αντικείμενο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205038"/>
                        <a:ext cx="44434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1" name="Αντικείμενο 7"/>
          <p:cNvGraphicFramePr>
            <a:graphicFrameLocks noChangeAspect="1"/>
          </p:cNvGraphicFramePr>
          <p:nvPr/>
        </p:nvGraphicFramePr>
        <p:xfrm>
          <a:off x="5459413" y="2133600"/>
          <a:ext cx="3797300" cy="625475"/>
        </p:xfrm>
        <a:graphic>
          <a:graphicData uri="http://schemas.openxmlformats.org/presentationml/2006/ole">
            <mc:AlternateContent xmlns:mc="http://schemas.openxmlformats.org/markup-compatibility/2006">
              <mc:Choice xmlns:v="urn:schemas-microsoft-com:vml" Requires="v">
                <p:oleObj spid="_x0000_s19511" name="Εξίσωση" r:id="rId7" imgW="1497950" imgH="291973" progId="Equation.3">
                  <p:embed/>
                </p:oleObj>
              </mc:Choice>
              <mc:Fallback>
                <p:oleObj name="Εξίσωση" r:id="rId7" imgW="1497950" imgH="291973" progId="Equation.3">
                  <p:embed/>
                  <p:pic>
                    <p:nvPicPr>
                      <p:cNvPr id="0" name="Αντικείμενο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413" y="2133600"/>
                        <a:ext cx="37973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331788"/>
            <a:ext cx="8229600" cy="706437"/>
          </a:xfrm>
        </p:spPr>
        <p:txBody>
          <a:bodyPr/>
          <a:lstStyle/>
          <a:p>
            <a:pPr eaLnBrk="1" hangingPunct="1"/>
            <a:r>
              <a:rPr lang="el-GR" smtClean="0"/>
              <a:t>Άσκηση (1 από 5)</a:t>
            </a:r>
          </a:p>
        </p:txBody>
      </p:sp>
      <p:sp>
        <p:nvSpPr>
          <p:cNvPr id="20483" name="Θέση περιεχομένου 3"/>
          <p:cNvSpPr>
            <a:spLocks noGrp="1"/>
          </p:cNvSpPr>
          <p:nvPr>
            <p:ph idx="1"/>
          </p:nvPr>
        </p:nvSpPr>
        <p:spPr>
          <a:xfrm>
            <a:off x="463550" y="1125538"/>
            <a:ext cx="8229600" cy="5256212"/>
          </a:xfrm>
        </p:spPr>
        <p:txBody>
          <a:bodyPr/>
          <a:lstStyle/>
          <a:p>
            <a:pPr eaLnBrk="1" hangingPunct="1"/>
            <a:r>
              <a:rPr lang="el-GR" sz="2000" smtClean="0"/>
              <a:t>Σε μια περιοχή διατίθενται μόνο δύο εναλλακτικές μεταφοράς, το ΙΧ και το λεωφορείο, ενώ ο πληθυσμός διακρίνεται σε δύο κατηγορίες ως προς το εισόδημά του, κατά την κατηγοριοποίηση στον παρακάτω πίνακα:</a:t>
            </a:r>
          </a:p>
          <a:p>
            <a:pPr eaLnBrk="1" hangingPunct="1"/>
            <a:endParaRPr lang="el-GR" sz="2000" smtClean="0"/>
          </a:p>
          <a:p>
            <a:pPr eaLnBrk="1" hangingPunct="1"/>
            <a:endParaRPr lang="el-GR" sz="2000" smtClean="0"/>
          </a:p>
          <a:p>
            <a:pPr eaLnBrk="1" hangingPunct="1"/>
            <a:endParaRPr lang="el-GR" sz="2000" smtClean="0"/>
          </a:p>
          <a:p>
            <a:pPr eaLnBrk="1" hangingPunct="1"/>
            <a:endParaRPr lang="el-GR" sz="2000" smtClean="0"/>
          </a:p>
          <a:p>
            <a:pPr eaLnBrk="1" hangingPunct="1"/>
            <a:endParaRPr lang="el-GR" sz="2000" smtClean="0"/>
          </a:p>
          <a:p>
            <a:pPr eaLnBrk="1" hangingPunct="1"/>
            <a:r>
              <a:rPr lang="el-GR" sz="2000" smtClean="0"/>
              <a:t>Στην περίπτωση τυχαίας δειγματοληψίας (</a:t>
            </a:r>
            <a:r>
              <a:rPr lang="en-US" sz="2000" smtClean="0"/>
              <a:t>random sample</a:t>
            </a:r>
            <a:r>
              <a:rPr lang="el-GR" sz="2000" smtClean="0"/>
              <a:t>), η ίδια κατανομή του (αρχικού) πληθυσμού θα διατηρηθεί.</a:t>
            </a:r>
          </a:p>
          <a:p>
            <a:pPr eaLnBrk="1" hangingPunct="1"/>
            <a:r>
              <a:rPr lang="el-GR" sz="2000" smtClean="0"/>
              <a:t>Στην περίπτωση στρωματοποιημένου δείγματος</a:t>
            </a:r>
            <a:r>
              <a:rPr lang="en-US" sz="2000" smtClean="0"/>
              <a:t> (stratified sample)</a:t>
            </a:r>
            <a:r>
              <a:rPr lang="el-GR" sz="2000" smtClean="0"/>
              <a:t>, θεωρούμε δείγμα που αποτελείται από επιβάτες με χαμηλό εισόδημα (</a:t>
            </a:r>
            <a:r>
              <a:rPr lang="en-US" sz="2000" smtClean="0"/>
              <a:t>LI</a:t>
            </a:r>
            <a:r>
              <a:rPr lang="el-GR" sz="2000" smtClean="0"/>
              <a:t>) κατά 75% και υψηλό εισόδημα </a:t>
            </a:r>
            <a:r>
              <a:rPr lang="en-US" sz="2000" smtClean="0"/>
              <a:t>(HI) </a:t>
            </a:r>
            <a:r>
              <a:rPr lang="el-GR" sz="2000" smtClean="0"/>
              <a:t>κατά 25%.</a:t>
            </a:r>
          </a:p>
        </p:txBody>
      </p:sp>
      <p:graphicFrame>
        <p:nvGraphicFramePr>
          <p:cNvPr id="2" name="Πίνακας 1"/>
          <p:cNvGraphicFramePr>
            <a:graphicFrameLocks noGrp="1"/>
          </p:cNvGraphicFramePr>
          <p:nvPr/>
        </p:nvGraphicFramePr>
        <p:xfrm>
          <a:off x="1547813" y="2420938"/>
          <a:ext cx="6096000" cy="175260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Χαμηλό</a:t>
                      </a:r>
                      <a:r>
                        <a:rPr lang="el-GR" baseline="0" dirty="0" smtClean="0"/>
                        <a:t> εισόδημα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Υψηλό εισόδημα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Σύνολο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Λεωφορείο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Ο,45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0,15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0,60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ΙΧ</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0,20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0,20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0,40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Σύνολο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0,65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0,35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1,00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331788"/>
            <a:ext cx="8229600" cy="706437"/>
          </a:xfrm>
        </p:spPr>
        <p:txBody>
          <a:bodyPr/>
          <a:lstStyle/>
          <a:p>
            <a:pPr eaLnBrk="1" hangingPunct="1"/>
            <a:r>
              <a:rPr lang="el-GR" smtClean="0"/>
              <a:t>Άσκηση (2 από 5)</a:t>
            </a:r>
          </a:p>
        </p:txBody>
      </p:sp>
      <p:sp>
        <p:nvSpPr>
          <p:cNvPr id="21507" name="Θέση περιεχομένου 3"/>
          <p:cNvSpPr>
            <a:spLocks noGrp="1"/>
          </p:cNvSpPr>
          <p:nvPr>
            <p:ph idx="1"/>
          </p:nvPr>
        </p:nvSpPr>
        <p:spPr>
          <a:xfrm>
            <a:off x="463550" y="1125538"/>
            <a:ext cx="8229600" cy="5256212"/>
          </a:xfrm>
        </p:spPr>
        <p:txBody>
          <a:bodyPr/>
          <a:lstStyle/>
          <a:p>
            <a:pPr eaLnBrk="1" hangingPunct="1"/>
            <a:r>
              <a:rPr lang="el-GR" sz="2000" smtClean="0"/>
              <a:t>Η πιθανότητα χρήσης λεωφορείου (</a:t>
            </a:r>
            <a:r>
              <a:rPr lang="en-US" sz="2000" smtClean="0"/>
              <a:t>Bus</a:t>
            </a:r>
            <a:r>
              <a:rPr lang="el-GR" sz="2000" smtClean="0"/>
              <a:t>) από τους επιβάτες </a:t>
            </a:r>
            <a:r>
              <a:rPr lang="en-US" sz="2000" smtClean="0"/>
              <a:t>LI </a:t>
            </a:r>
            <a:r>
              <a:rPr lang="el-GR" sz="2000" smtClean="0"/>
              <a:t>θα είναι:</a:t>
            </a:r>
            <a:endParaRPr lang="en-US" sz="2000" smtClean="0"/>
          </a:p>
          <a:p>
            <a:pPr eaLnBrk="1" hangingPunct="1"/>
            <a:endParaRPr lang="en-US" sz="2000" smtClean="0"/>
          </a:p>
          <a:p>
            <a:pPr eaLnBrk="1" hangingPunct="1"/>
            <a:endParaRPr lang="en-US" sz="2000" smtClean="0"/>
          </a:p>
          <a:p>
            <a:pPr eaLnBrk="1" hangingPunct="1"/>
            <a:r>
              <a:rPr lang="el-GR" sz="2000" smtClean="0"/>
              <a:t>Όμως, δεδομένου ότι το </a:t>
            </a:r>
            <a:r>
              <a:rPr lang="el-GR" sz="2000" smtClean="0">
                <a:solidFill>
                  <a:srgbClr val="000000"/>
                </a:solidFill>
              </a:rPr>
              <a:t>δείγμα αποτελείται από επιβάτες </a:t>
            </a:r>
            <a:r>
              <a:rPr lang="en-US" sz="2000" smtClean="0">
                <a:solidFill>
                  <a:srgbClr val="000000"/>
                </a:solidFill>
              </a:rPr>
              <a:t>LI</a:t>
            </a:r>
            <a:r>
              <a:rPr lang="el-GR" sz="2000" smtClean="0">
                <a:solidFill>
                  <a:srgbClr val="000000"/>
                </a:solidFill>
              </a:rPr>
              <a:t> κατά 75%</a:t>
            </a:r>
            <a:r>
              <a:rPr lang="en-US" sz="2000" smtClean="0">
                <a:solidFill>
                  <a:srgbClr val="000000"/>
                </a:solidFill>
              </a:rPr>
              <a:t>, </a:t>
            </a:r>
            <a:r>
              <a:rPr lang="el-GR" sz="2000" smtClean="0">
                <a:solidFill>
                  <a:srgbClr val="000000"/>
                </a:solidFill>
              </a:rPr>
              <a:t>η πιθανότητα να «πετύχουμε» επιβάτη </a:t>
            </a:r>
            <a:r>
              <a:rPr lang="en-US" sz="2000" smtClean="0">
                <a:solidFill>
                  <a:srgbClr val="000000"/>
                </a:solidFill>
              </a:rPr>
              <a:t>LI</a:t>
            </a:r>
            <a:r>
              <a:rPr lang="el-GR" sz="2000" smtClean="0">
                <a:solidFill>
                  <a:srgbClr val="000000"/>
                </a:solidFill>
              </a:rPr>
              <a:t> στο λεωφορείο θα ισούται με 0,75*0,692</a:t>
            </a:r>
            <a:r>
              <a:rPr lang="el-GR" sz="2000" smtClean="0"/>
              <a:t>=0,519. Με ανάλογους υπολογισμούς, τελικά καταλήγουμε στον παρακάτω πίνακα όσον αφορά στην κατανομή του επιβατικού κοινού στο στρωματοποιημένο δείγμα που έχουμε ορίσει:</a:t>
            </a:r>
          </a:p>
        </p:txBody>
      </p:sp>
      <p:graphicFrame>
        <p:nvGraphicFramePr>
          <p:cNvPr id="21508" name="Αντικείμενο 2"/>
          <p:cNvGraphicFramePr>
            <a:graphicFrameLocks noChangeAspect="1"/>
          </p:cNvGraphicFramePr>
          <p:nvPr/>
        </p:nvGraphicFramePr>
        <p:xfrm>
          <a:off x="1276350" y="1577975"/>
          <a:ext cx="6281738" cy="520700"/>
        </p:xfrm>
        <a:graphic>
          <a:graphicData uri="http://schemas.openxmlformats.org/presentationml/2006/ole">
            <mc:AlternateContent xmlns:mc="http://schemas.openxmlformats.org/markup-compatibility/2006">
              <mc:Choice xmlns:v="urn:schemas-microsoft-com:vml" Requires="v">
                <p:oleObj spid="_x0000_s21560" name="Εξίσωση" r:id="rId4" imgW="2908300" imgH="254000" progId="Equation.3">
                  <p:embed/>
                </p:oleObj>
              </mc:Choice>
              <mc:Fallback>
                <p:oleObj name="Εξίσωση" r:id="rId4" imgW="2908300" imgH="254000" progId="Equation.3">
                  <p:embed/>
                  <p:pic>
                    <p:nvPicPr>
                      <p:cNvPr id="0" name="Αντικείμενο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1577975"/>
                        <a:ext cx="62817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Πίνακας 5"/>
          <p:cNvGraphicFramePr>
            <a:graphicFrameLocks noGrp="1"/>
          </p:cNvGraphicFramePr>
          <p:nvPr/>
        </p:nvGraphicFramePr>
        <p:xfrm>
          <a:off x="1547813" y="4292600"/>
          <a:ext cx="6096000" cy="175260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Χαμηλό</a:t>
                      </a:r>
                      <a:r>
                        <a:rPr lang="el-GR" baseline="0" dirty="0" smtClean="0"/>
                        <a:t> εισόδημα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Υψηλό εισόδημα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Σύνολο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Λεωφορείο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Ο,519</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0,107</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0,626</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ΙΧ</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0,231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0,143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0,374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Σύνολο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0,750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0,250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1,00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331788"/>
            <a:ext cx="8229600" cy="706437"/>
          </a:xfrm>
        </p:spPr>
        <p:txBody>
          <a:bodyPr/>
          <a:lstStyle/>
          <a:p>
            <a:pPr eaLnBrk="1" hangingPunct="1"/>
            <a:r>
              <a:rPr lang="el-GR" smtClean="0"/>
              <a:t>Άσκηση (3 από 5)</a:t>
            </a:r>
          </a:p>
        </p:txBody>
      </p:sp>
      <p:sp>
        <p:nvSpPr>
          <p:cNvPr id="22531" name="Θέση περιεχομένου 3"/>
          <p:cNvSpPr>
            <a:spLocks noGrp="1"/>
          </p:cNvSpPr>
          <p:nvPr>
            <p:ph idx="1"/>
          </p:nvPr>
        </p:nvSpPr>
        <p:spPr>
          <a:xfrm>
            <a:off x="463550" y="1125538"/>
            <a:ext cx="8229600" cy="5256212"/>
          </a:xfrm>
        </p:spPr>
        <p:txBody>
          <a:bodyPr/>
          <a:lstStyle/>
          <a:p>
            <a:pPr eaLnBrk="1" hangingPunct="1"/>
            <a:r>
              <a:rPr lang="el-GR" sz="2000" smtClean="0"/>
              <a:t>Στην περίπτωση δειγματοληψίας που βασίζεται στην επιλογή χρηστών</a:t>
            </a:r>
            <a:r>
              <a:rPr lang="en-US" sz="2000" smtClean="0"/>
              <a:t> (choice-based sample) </a:t>
            </a:r>
            <a:r>
              <a:rPr lang="el-GR" sz="2000" smtClean="0"/>
              <a:t>θα ισχύει η σχέση:</a:t>
            </a:r>
            <a:endParaRPr lang="en-US" sz="2000" smtClean="0"/>
          </a:p>
          <a:p>
            <a:pPr eaLnBrk="1" hangingPunct="1"/>
            <a:endParaRPr lang="en-US" sz="2000" smtClean="0"/>
          </a:p>
          <a:p>
            <a:pPr eaLnBrk="1" hangingPunct="1"/>
            <a:endParaRPr lang="en-US" sz="2000" smtClean="0"/>
          </a:p>
          <a:p>
            <a:pPr eaLnBrk="1" hangingPunct="1"/>
            <a:r>
              <a:rPr lang="el-GR" sz="2000" smtClean="0"/>
              <a:t>Κατ’αντιστοιχία, </a:t>
            </a:r>
            <a:r>
              <a:rPr lang="el-GR" sz="2000" smtClean="0">
                <a:solidFill>
                  <a:srgbClr val="000000"/>
                </a:solidFill>
              </a:rPr>
              <a:t>η πιθανότητα να «πετύχουμε» επιβάτη </a:t>
            </a:r>
            <a:r>
              <a:rPr lang="en-US" sz="2000" smtClean="0">
                <a:solidFill>
                  <a:srgbClr val="000000"/>
                </a:solidFill>
              </a:rPr>
              <a:t>LI</a:t>
            </a:r>
            <a:r>
              <a:rPr lang="el-GR" sz="2000" smtClean="0">
                <a:solidFill>
                  <a:srgbClr val="000000"/>
                </a:solidFill>
              </a:rPr>
              <a:t> που έχει επιλέξει το λεωφορείο θα ισούται με 0,75*0,75</a:t>
            </a:r>
            <a:r>
              <a:rPr lang="el-GR" sz="2000" smtClean="0"/>
              <a:t>=0,563. Με ανάλογους υπολογισμούς, τελικά καταλήγουμε στον παρακάτω πίνακα όσον αφορά στην κατανομή του επιβατικού κοινού στο δείγμα που έχουμε ορίσει:</a:t>
            </a:r>
          </a:p>
        </p:txBody>
      </p:sp>
      <p:graphicFrame>
        <p:nvGraphicFramePr>
          <p:cNvPr id="22532" name="Αντικείμενο 2"/>
          <p:cNvGraphicFramePr>
            <a:graphicFrameLocks noChangeAspect="1"/>
          </p:cNvGraphicFramePr>
          <p:nvPr/>
        </p:nvGraphicFramePr>
        <p:xfrm>
          <a:off x="1258888" y="1989138"/>
          <a:ext cx="6281737" cy="520700"/>
        </p:xfrm>
        <a:graphic>
          <a:graphicData uri="http://schemas.openxmlformats.org/presentationml/2006/ole">
            <mc:AlternateContent xmlns:mc="http://schemas.openxmlformats.org/markup-compatibility/2006">
              <mc:Choice xmlns:v="urn:schemas-microsoft-com:vml" Requires="v">
                <p:oleObj spid="_x0000_s22584" name="Εξίσωση" r:id="rId4" imgW="2908300" imgH="254000" progId="Equation.3">
                  <p:embed/>
                </p:oleObj>
              </mc:Choice>
              <mc:Fallback>
                <p:oleObj name="Εξίσωση" r:id="rId4" imgW="2908300" imgH="254000" progId="Equation.3">
                  <p:embed/>
                  <p:pic>
                    <p:nvPicPr>
                      <p:cNvPr id="0" name="Αντικείμενο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989138"/>
                        <a:ext cx="62817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Πίνακας 5"/>
          <p:cNvGraphicFramePr>
            <a:graphicFrameLocks noGrp="1"/>
          </p:cNvGraphicFramePr>
          <p:nvPr/>
        </p:nvGraphicFramePr>
        <p:xfrm>
          <a:off x="1547813" y="4292600"/>
          <a:ext cx="6096000" cy="1752600"/>
        </p:xfrm>
        <a:graphic>
          <a:graphicData uri="http://schemas.openxmlformats.org/drawingml/2006/table">
            <a:tbl>
              <a:tblPr firstRow="1" bandRow="1">
                <a:tableStyleId>{2D5ABB26-0587-4C30-8999-92F81FD0307C}</a:tableStyleId>
              </a:tblPr>
              <a:tblGrid>
                <a:gridCol w="1524000"/>
                <a:gridCol w="1524000"/>
                <a:gridCol w="1524000"/>
                <a:gridCol w="1524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Χαμηλό</a:t>
                      </a:r>
                      <a:r>
                        <a:rPr lang="el-GR" baseline="0" dirty="0" smtClean="0"/>
                        <a:t> εισόδημα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Υψηλό εισόδημα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Σύνολο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Λεωφορείο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0,563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0,187</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0,750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ΙΧ</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0,125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0,125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0,250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Σύνολο</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0,688</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0,312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1,00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331788"/>
            <a:ext cx="8229600" cy="706437"/>
          </a:xfrm>
        </p:spPr>
        <p:txBody>
          <a:bodyPr/>
          <a:lstStyle/>
          <a:p>
            <a:pPr eaLnBrk="1" hangingPunct="1"/>
            <a:r>
              <a:rPr lang="el-GR" smtClean="0"/>
              <a:t>Άσκηση (4 από 5)</a:t>
            </a:r>
          </a:p>
        </p:txBody>
      </p:sp>
      <p:sp>
        <p:nvSpPr>
          <p:cNvPr id="23555" name="Θέση περιεχομένου 3"/>
          <p:cNvSpPr>
            <a:spLocks noGrp="1"/>
          </p:cNvSpPr>
          <p:nvPr>
            <p:ph idx="1"/>
          </p:nvPr>
        </p:nvSpPr>
        <p:spPr>
          <a:xfrm>
            <a:off x="463550" y="1125538"/>
            <a:ext cx="8229600" cy="5256212"/>
          </a:xfrm>
        </p:spPr>
        <p:txBody>
          <a:bodyPr/>
          <a:lstStyle/>
          <a:p>
            <a:pPr eaLnBrk="1" hangingPunct="1"/>
            <a:r>
              <a:rPr lang="el-GR" sz="2000" smtClean="0"/>
              <a:t>Όπως αναμενόταν, κάθε τρόπος οδηγεί σε διαφορετική κατανομή του επιβατικού κοινού ανά μέσο και εισόδημα στο επιλεγμένο δείγμα.</a:t>
            </a:r>
          </a:p>
          <a:p>
            <a:pPr eaLnBrk="1" hangingPunct="1"/>
            <a:r>
              <a:rPr lang="el-GR" sz="2000" smtClean="0"/>
              <a:t>Στο σημείο αυτό υπεισέρχεται η χρησιμότητα των μοντέλων βαθμονόμησης, τα οποία αναζητούν τις βέλτιστες τιμές των συντελεστών του μοντέλου οι οποίοι σχετίζονται με μια ομάδα επεξηγηματικών μεταβλητών. Μέσω της μεθόδου αυτής οι «βέλτιστες πρακτικές» που παρατηρούνται, ενδέχεται να αναπαραχθούν σε ανάλογες περιπτώσεις.</a:t>
            </a:r>
          </a:p>
          <a:p>
            <a:pPr eaLnBrk="1" hangingPunct="1"/>
            <a:r>
              <a:rPr lang="el-GR" sz="2000" smtClean="0"/>
              <a:t>Για το συνολικό πληθυσμό, η πιθανότητα παρατήρησης συγκεκριμένης ομάδας δεδομένων (</a:t>
            </a:r>
            <a:r>
              <a:rPr lang="en-US" sz="2000" smtClean="0"/>
              <a:t>data set</a:t>
            </a:r>
            <a:r>
              <a:rPr lang="el-GR" sz="2000" smtClean="0"/>
              <a:t>)υπολογίζεται μέσω της πιθανότητας διαφορετικοί τύποι επιβατών να επιλέξουν τη συγκεκριμένη επιλογή.</a:t>
            </a:r>
          </a:p>
          <a:p>
            <a:pPr eaLnBrk="1" hangingPunct="1"/>
            <a:r>
              <a:rPr lang="el-GR" sz="2000" smtClean="0"/>
              <a:t>Έτσι, στην περίπτωση της τυχαίας δειγματοληψίας η πιθανότητα ενός επιβάτη υψηλού εισοδήματος (ΗΙ) να επιλέξει ως μέσο μετακίνησής του το ΙΧ δίνεται από το πηλίκο της πιθανότητας να έχει (αυτός) υψηλό εισόδημα και να επιλέξει το ΙΧ προς την πιθανότητα να έχει (αυτός) υψηλό εισόδημα: 0,20/(0,15+0,20)=0,572.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331788"/>
            <a:ext cx="8229600" cy="706437"/>
          </a:xfrm>
        </p:spPr>
        <p:txBody>
          <a:bodyPr/>
          <a:lstStyle/>
          <a:p>
            <a:pPr eaLnBrk="1" hangingPunct="1"/>
            <a:r>
              <a:rPr lang="el-GR" smtClean="0"/>
              <a:t>Άσκηση (5 από 5)</a:t>
            </a:r>
          </a:p>
        </p:txBody>
      </p:sp>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124744"/>
            <a:ext cx="8229600" cy="5256584"/>
          </a:xfrm>
          <a:blipFill rotWithShape="1">
            <a:blip r:embed="rId4"/>
            <a:stretch>
              <a:fillRect l="-593" t="-580" r="-1185"/>
            </a:stretch>
          </a:blipFill>
          <a:extLst/>
        </p:spPr>
        <p:txBody>
          <a:bodyPr/>
          <a:lstStyle/>
          <a:p>
            <a:pPr>
              <a:defRPr/>
            </a:pPr>
            <a:r>
              <a:rPr lang="el-GR">
                <a:noFill/>
              </a:rPr>
              <a:t> </a:t>
            </a:r>
          </a:p>
        </p:txBody>
      </p:sp>
      <p:graphicFrame>
        <p:nvGraphicFramePr>
          <p:cNvPr id="24580" name="Αντικείμενο 2"/>
          <p:cNvGraphicFramePr>
            <a:graphicFrameLocks noChangeAspect="1"/>
          </p:cNvGraphicFramePr>
          <p:nvPr/>
        </p:nvGraphicFramePr>
        <p:xfrm>
          <a:off x="1476375" y="5732463"/>
          <a:ext cx="1892300" cy="520700"/>
        </p:xfrm>
        <a:graphic>
          <a:graphicData uri="http://schemas.openxmlformats.org/presentationml/2006/ole">
            <mc:AlternateContent xmlns:mc="http://schemas.openxmlformats.org/markup-compatibility/2006">
              <mc:Choice xmlns:v="urn:schemas-microsoft-com:vml" Requires="v">
                <p:oleObj spid="_x0000_s24630" name="Εξίσωση" r:id="rId5" imgW="875920" imgH="253890" progId="Equation.3">
                  <p:embed/>
                </p:oleObj>
              </mc:Choice>
              <mc:Fallback>
                <p:oleObj name="Εξίσωση" r:id="rId5" imgW="875920" imgH="253890" progId="Equation.3">
                  <p:embed/>
                  <p:pic>
                    <p:nvPicPr>
                      <p:cNvPr id="0" name="Αντικείμενο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5732463"/>
                        <a:ext cx="1892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Αντικείμενο 3"/>
          <p:cNvGraphicFramePr>
            <a:graphicFrameLocks noChangeAspect="1"/>
          </p:cNvGraphicFramePr>
          <p:nvPr/>
        </p:nvGraphicFramePr>
        <p:xfrm>
          <a:off x="5118100" y="5732463"/>
          <a:ext cx="1809750" cy="520700"/>
        </p:xfrm>
        <a:graphic>
          <a:graphicData uri="http://schemas.openxmlformats.org/presentationml/2006/ole">
            <mc:AlternateContent xmlns:mc="http://schemas.openxmlformats.org/markup-compatibility/2006">
              <mc:Choice xmlns:v="urn:schemas-microsoft-com:vml" Requires="v">
                <p:oleObj spid="_x0000_s24631" name="Εξίσωση" r:id="rId7" imgW="837836" imgH="253890" progId="Equation.3">
                  <p:embed/>
                </p:oleObj>
              </mc:Choice>
              <mc:Fallback>
                <p:oleObj name="Εξίσωση" r:id="rId7" imgW="837836" imgH="253890" progId="Equation.3">
                  <p:embed/>
                  <p:pic>
                    <p:nvPicPr>
                      <p:cNvPr id="0" name="Αντικείμενο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8100" y="5732463"/>
                        <a:ext cx="180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331788"/>
            <a:ext cx="8229600" cy="706437"/>
          </a:xfrm>
        </p:spPr>
        <p:txBody>
          <a:bodyPr/>
          <a:lstStyle/>
          <a:p>
            <a:pPr eaLnBrk="1" hangingPunct="1"/>
            <a:r>
              <a:rPr lang="el-GR" smtClean="0"/>
              <a:t>Μέγεθος δείγματος (1 από 3)</a:t>
            </a:r>
          </a:p>
        </p:txBody>
      </p:sp>
      <p:sp>
        <p:nvSpPr>
          <p:cNvPr id="10243" name="Θέση περιεχομένου 3"/>
          <p:cNvSpPr>
            <a:spLocks noGrp="1"/>
          </p:cNvSpPr>
          <p:nvPr>
            <p:ph idx="1"/>
          </p:nvPr>
        </p:nvSpPr>
        <p:spPr>
          <a:xfrm>
            <a:off x="463550" y="1125538"/>
            <a:ext cx="8229600" cy="5256212"/>
          </a:xfrm>
        </p:spPr>
        <p:txBody>
          <a:bodyPr/>
          <a:lstStyle/>
          <a:p>
            <a:pPr eaLnBrk="1" hangingPunct="1">
              <a:defRPr/>
            </a:pPr>
            <a:r>
              <a:rPr lang="el-GR" sz="2000" dirty="0" smtClean="0"/>
              <a:t>Αποτελεί βασικό στοιχείο ώστε να αποφασιστεί πόσα άτομα θα συμμετάσχουν στην έρευνα. Υπάρχουν διάφορες μέθοδοι υπολογισμού:</a:t>
            </a:r>
          </a:p>
          <a:p>
            <a:pPr marL="908050" indent="-457200" eaLnBrk="1" hangingPunct="1">
              <a:buFont typeface="+mj-lt"/>
              <a:buAutoNum type="alphaLcParenR"/>
              <a:defRPr/>
            </a:pPr>
            <a:r>
              <a:rPr lang="el-GR" sz="2000" dirty="0" smtClean="0"/>
              <a:t>Άμεση μέτρηση, π.χ. κατά τον υπολογισμό των επιβατών που επιλέγουν κάθε μέσο μεταφοράς με σκοπό την εργασία, βάσει του αριθμού των εισιτηρίων σε συνδυασμό με κυκλοφοριακές μετρήσεις κατά την ώρα αιχμής. Το σφάλμα έγκειται στο γεγονός ότι στην ώρα αιχμής το σύνολο των μετακινήσεων δεν αφορούν αποκλειστικά στην εργασία. Εφόσον έχουμε γεωγραφική (π.χ. </a:t>
            </a:r>
            <a:r>
              <a:rPr lang="el-GR" sz="2000" dirty="0" err="1" smtClean="0"/>
              <a:t>ζωνική</a:t>
            </a:r>
            <a:r>
              <a:rPr lang="el-GR" sz="2000" dirty="0" smtClean="0"/>
              <a:t>) στρωματοποίηση, τα στοιχεία της απογραφής χρησιμοποιούνται στην εκτίμηση του αριθμού των κατοίκων κάθε ζώνης.</a:t>
            </a:r>
          </a:p>
          <a:p>
            <a:pPr marL="908050" indent="-457200" eaLnBrk="1" hangingPunct="1">
              <a:buFont typeface="+mj-lt"/>
              <a:buAutoNum type="alphaLcParenR"/>
              <a:defRPr/>
            </a:pPr>
            <a:r>
              <a:rPr lang="el-GR" sz="2000" dirty="0" smtClean="0"/>
              <a:t>Εκτίμηση από τυχαίο δείγμα: η αναλογία παρατηρήσεων οι οποίες αντιστοιχούν σε κάθε στρώμα αποτελεί αξιόπιστο εκτιμητή του κλάσματος του συνολικού πληθυσμού που αντιστοιχεί στο κάθε υποσύνολο. Το κόστος της μεθόδου είναι χαμηλό, δεδομένου ότι η μόνη πληροφορία που είναι απαραίτητη αφορά στον τρόπο κατηγοριοποίησης του πληθυσμού σε στρώματα.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331788"/>
            <a:ext cx="8229600" cy="706437"/>
          </a:xfrm>
        </p:spPr>
        <p:txBody>
          <a:bodyPr/>
          <a:lstStyle/>
          <a:p>
            <a:pPr eaLnBrk="1" hangingPunct="1"/>
            <a:r>
              <a:rPr lang="el-GR" smtClean="0"/>
              <a:t>Μέγεθος δείγματος (1 από 4)</a:t>
            </a:r>
          </a:p>
        </p:txBody>
      </p:sp>
      <p:sp>
        <p:nvSpPr>
          <p:cNvPr id="10243" name="Θέση περιεχομένου 3"/>
          <p:cNvSpPr>
            <a:spLocks noGrp="1"/>
          </p:cNvSpPr>
          <p:nvPr>
            <p:ph idx="1"/>
          </p:nvPr>
        </p:nvSpPr>
        <p:spPr>
          <a:xfrm>
            <a:off x="463550" y="1125538"/>
            <a:ext cx="8229600" cy="5256212"/>
          </a:xfrm>
        </p:spPr>
        <p:txBody>
          <a:bodyPr/>
          <a:lstStyle/>
          <a:p>
            <a:pPr eaLnBrk="1" hangingPunct="1">
              <a:defRPr/>
            </a:pPr>
            <a:r>
              <a:rPr lang="el-GR" sz="2000" dirty="0" smtClean="0"/>
              <a:t>Αποτελεί βασικό στοιχείο ώστε να αποφασιστεί πόσα άτομα θα συμμετάσχουν στην έρευνα. Υπάρχουν διάφορες μέθοδοι υπολογισμού:</a:t>
            </a:r>
          </a:p>
          <a:p>
            <a:pPr marL="908050" indent="-457200" eaLnBrk="1" hangingPunct="1">
              <a:buFont typeface="+mj-lt"/>
              <a:buAutoNum type="arabicParenR"/>
              <a:defRPr/>
            </a:pPr>
            <a:r>
              <a:rPr lang="el-GR" sz="2000" dirty="0" smtClean="0"/>
              <a:t>Άμεση μέτρηση: π.χ. κατά τον υπολογισμό των επιβατών που επιλέγουν κάθε μέσο μεταφοράς με σκοπό την εργασία, βάσει του αριθμού των εισιτηρίων σε συνδυασμό με κυκλοφοριακές μετρήσεις κατά την ώρα αιχμής. Το σφάλμα έγκειται στο γεγονός ότι στην ώρα αιχμής το σύνολο των μετακινήσεων δεν αφορούν αποκλειστικά στην εργασία. Εφόσον έχουμε γεωγραφική (π.χ. </a:t>
            </a:r>
            <a:r>
              <a:rPr lang="el-GR" sz="2000" dirty="0" err="1" smtClean="0"/>
              <a:t>ζωνική</a:t>
            </a:r>
            <a:r>
              <a:rPr lang="el-GR" sz="2000" dirty="0" smtClean="0"/>
              <a:t>) στρωματοποίηση, τα στοιχεία της απογραφής χρησιμοποιούνται στην εκτίμηση του αριθμού των κατοίκων κάθε ζώνης.</a:t>
            </a:r>
          </a:p>
          <a:p>
            <a:pPr marL="908050" indent="-457200" eaLnBrk="1" hangingPunct="1">
              <a:buFont typeface="+mj-lt"/>
              <a:buAutoNum type="arabicParenR"/>
              <a:defRPr/>
            </a:pPr>
            <a:r>
              <a:rPr lang="el-GR" sz="2000" dirty="0" smtClean="0"/>
              <a:t>Εκτίμηση από τυχαίο δείγμα (υποσύνολο πληθυσμού): η αναλογία παρατηρήσεων οι οποίες αντιστοιχούν σε κάθε στρώμα αποτελεί αξιόπιστο εκτιμητή του κλάσματος του συνολικού πληθυσμού που αντιστοιχεί στο κάθε υποσύνολο. Το κόστος της μεθόδου είναι χαμηλό, δεδομένου ότι η μόνη πληροφορία που είναι απαραίτητη αφορά στον τρόπο κατηγοριοποίησης του πληθυσμού σε στρώματα.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331788"/>
            <a:ext cx="8229600" cy="706437"/>
          </a:xfrm>
        </p:spPr>
        <p:txBody>
          <a:bodyPr/>
          <a:lstStyle/>
          <a:p>
            <a:pPr eaLnBrk="1" hangingPunct="1"/>
            <a:r>
              <a:rPr lang="el-GR" smtClean="0"/>
              <a:t>Μέγεθος δείγματος (2 από 4)</a:t>
            </a:r>
          </a:p>
        </p:txBody>
      </p:sp>
      <p:sp>
        <p:nvSpPr>
          <p:cNvPr id="10243" name="Θέση περιεχομένου 3"/>
          <p:cNvSpPr>
            <a:spLocks noGrp="1"/>
          </p:cNvSpPr>
          <p:nvPr>
            <p:ph idx="1"/>
          </p:nvPr>
        </p:nvSpPr>
        <p:spPr>
          <a:xfrm>
            <a:off x="463550" y="1125538"/>
            <a:ext cx="8229600" cy="5256212"/>
          </a:xfrm>
        </p:spPr>
        <p:txBody>
          <a:bodyPr/>
          <a:lstStyle/>
          <a:p>
            <a:pPr marL="908050" indent="-457200" eaLnBrk="1" hangingPunct="1">
              <a:buFont typeface="+mj-lt"/>
              <a:buAutoNum type="arabicParenR" startAt="3"/>
              <a:defRPr/>
            </a:pPr>
            <a:r>
              <a:rPr lang="el-GR" sz="2000" dirty="0" smtClean="0"/>
              <a:t>Επίλυση συστήματος εξισώσεων: υποθέτουμε ότι θέλουμε να στρωματοποιήσουμε ανά μεταφορικό μέσο που επιλέγεται και ότι διαθέτουμε χαρακτηριστικά στοιχεία για τον πληθυσμό όπως μέσο εισόδημα και ιδιοκτησία ΙΧ. Λαμβάνοντας μικρό δείγμα ανά μέσο μετακίνησης προκύπτουν οι μέσες τιμές αυτών των μεταβλητών και προχωρούμε στην επίλυση συστήματος εξισώσεων με αγνώστους τα κλάσματα των υποσυνόλων πληθυσμού (δείγματα).</a:t>
            </a:r>
            <a:endParaRPr lang="el-GR" sz="2000" dirty="0"/>
          </a:p>
          <a:p>
            <a:pPr eaLnBrk="1" hangingPunct="1">
              <a:defRPr/>
            </a:pPr>
            <a:r>
              <a:rPr lang="el-GR" sz="2000" dirty="0" smtClean="0"/>
              <a:t>Εντέλει το σφάλμα που υπεισέρχεται σε κάθε μία από τις μεθόδους θα πρέπει να λαμβάνεται σοβαρά υπόψη.</a:t>
            </a:r>
          </a:p>
          <a:p>
            <a:pPr eaLnBrk="1" hangingPunct="1">
              <a:defRPr/>
            </a:pPr>
            <a:r>
              <a:rPr lang="el-GR" sz="2000" dirty="0" smtClean="0"/>
              <a:t>Το μέγεθος του δείγματος αντιστοιχεί στον αριθμό των επιτυχών και έγκυρων απαντήσεων κατά τη διαδικασία συλλογής δεδομένων.</a:t>
            </a:r>
          </a:p>
          <a:p>
            <a:pPr eaLnBrk="1" hangingPunct="1">
              <a:defRPr/>
            </a:pPr>
            <a:r>
              <a:rPr lang="el-GR" sz="2000" dirty="0" smtClean="0"/>
              <a:t>Υπάρχει περίπτωση κάποιες έρευνες (κυρίως μέσω αλληλογραφίας) να μην επιτυγχάνουν ιδιαίτερα υψηλά ποσοστά απόκρισης από τους ερωτηθέντες, όμως να χρησιμοποιούνται λόγω του αντίστοιχα χαμηλού κόστους διεξαγωγής τους.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188640"/>
            <a:ext cx="8229600" cy="706437"/>
          </a:xfrm>
        </p:spPr>
        <p:txBody>
          <a:bodyPr/>
          <a:lstStyle/>
          <a:p>
            <a:pPr eaLnBrk="1" hangingPunct="1"/>
            <a:r>
              <a:rPr lang="el-GR" dirty="0" smtClean="0"/>
              <a:t>Περιεχόμενα ενότητας</a:t>
            </a:r>
          </a:p>
        </p:txBody>
      </p:sp>
      <p:sp>
        <p:nvSpPr>
          <p:cNvPr id="10243" name="Θέση περιεχομένου 3"/>
          <p:cNvSpPr>
            <a:spLocks noGrp="1"/>
          </p:cNvSpPr>
          <p:nvPr>
            <p:ph idx="1"/>
          </p:nvPr>
        </p:nvSpPr>
        <p:spPr>
          <a:xfrm>
            <a:off x="467544" y="908720"/>
            <a:ext cx="8229600" cy="5616624"/>
          </a:xfrm>
        </p:spPr>
        <p:txBody>
          <a:bodyPr/>
          <a:lstStyle/>
          <a:p>
            <a:pPr eaLnBrk="1" hangingPunct="1"/>
            <a:r>
              <a:rPr lang="el-GR" sz="2000" dirty="0" smtClean="0"/>
              <a:t>Πίνακες και μαθηματικές πράξεις μεταξύ τους.</a:t>
            </a:r>
          </a:p>
          <a:p>
            <a:pPr eaLnBrk="1" hangingPunct="1"/>
            <a:r>
              <a:rPr lang="el-GR" sz="2000" dirty="0" smtClean="0"/>
              <a:t>Συναρτήσεις πολλών μεταβλητών.</a:t>
            </a:r>
          </a:p>
          <a:p>
            <a:pPr eaLnBrk="1" hangingPunct="1"/>
            <a:r>
              <a:rPr lang="el-GR" sz="2000" dirty="0" smtClean="0"/>
              <a:t>Δειγματοληψία.</a:t>
            </a:r>
          </a:p>
          <a:p>
            <a:pPr eaLnBrk="1" hangingPunct="1"/>
            <a:r>
              <a:rPr lang="el-GR" sz="2000" dirty="0" smtClean="0"/>
              <a:t>Μέγεθος δείγματος.</a:t>
            </a:r>
          </a:p>
          <a:p>
            <a:pPr eaLnBrk="1" hangingPunct="1"/>
            <a:r>
              <a:rPr lang="el-GR" sz="2000" dirty="0" smtClean="0"/>
              <a:t>Έρευνες προέλευσης – προορισμού.</a:t>
            </a:r>
          </a:p>
          <a:p>
            <a:pPr eaLnBrk="1" hangingPunct="1"/>
            <a:r>
              <a:rPr lang="el-GR" sz="2000" dirty="0" smtClean="0"/>
              <a:t>Σχεδιασμός δικτύου και ζωνών.</a:t>
            </a:r>
          </a:p>
          <a:p>
            <a:pPr eaLnBrk="1" hangingPunct="1"/>
            <a:r>
              <a:rPr lang="el-GR" sz="2000" dirty="0" smtClean="0"/>
              <a:t>Ανάλυση κατά κατηγορίες.</a:t>
            </a:r>
          </a:p>
          <a:p>
            <a:pPr eaLnBrk="1" hangingPunct="1"/>
            <a:r>
              <a:rPr lang="el-GR" sz="2000" dirty="0" smtClean="0"/>
              <a:t>Μέθοδοι συντελεστή ανάπτυξης.</a:t>
            </a:r>
          </a:p>
          <a:p>
            <a:pPr eaLnBrk="1" hangingPunct="1"/>
            <a:r>
              <a:rPr lang="el-GR" sz="2000" dirty="0" smtClean="0"/>
              <a:t>Μοντέλα βαρύτητας.</a:t>
            </a:r>
          </a:p>
          <a:p>
            <a:pPr eaLnBrk="1" hangingPunct="1"/>
            <a:r>
              <a:rPr lang="el-GR" sz="2000" dirty="0" smtClean="0"/>
              <a:t>Βαθμονόμηση </a:t>
            </a:r>
            <a:r>
              <a:rPr lang="en-US" sz="2000" dirty="0" smtClean="0"/>
              <a:t>binary </a:t>
            </a:r>
            <a:r>
              <a:rPr lang="en-US" sz="2000" dirty="0" err="1" smtClean="0"/>
              <a:t>logit</a:t>
            </a:r>
            <a:r>
              <a:rPr lang="en-US" sz="2000" dirty="0" smtClean="0"/>
              <a:t> models.</a:t>
            </a:r>
            <a:endParaRPr lang="el-GR" sz="2000" dirty="0" smtClean="0"/>
          </a:p>
          <a:p>
            <a:pPr eaLnBrk="1" hangingPunct="1"/>
            <a:r>
              <a:rPr lang="el-GR" sz="2000" dirty="0" err="1" smtClean="0"/>
              <a:t>Δενδροδιαγράμματα</a:t>
            </a:r>
            <a:r>
              <a:rPr lang="el-GR" sz="2000" dirty="0" smtClean="0"/>
              <a:t> και συντομότερη διαδρομή.</a:t>
            </a:r>
          </a:p>
          <a:p>
            <a:pPr eaLnBrk="1" hangingPunct="1"/>
            <a:r>
              <a:rPr lang="el-GR" sz="2000" dirty="0" smtClean="0"/>
              <a:t>Καταμερισμός.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331788"/>
            <a:ext cx="8229600" cy="706437"/>
          </a:xfrm>
        </p:spPr>
        <p:txBody>
          <a:bodyPr/>
          <a:lstStyle/>
          <a:p>
            <a:pPr eaLnBrk="1" hangingPunct="1"/>
            <a:r>
              <a:rPr lang="el-GR" smtClean="0"/>
              <a:t>Μέγεθος δείγματος (3 από 4)</a:t>
            </a:r>
          </a:p>
        </p:txBody>
      </p:sp>
      <p:sp>
        <p:nvSpPr>
          <p:cNvPr id="10243" name="Θέση περιεχομένου 3"/>
          <p:cNvSpPr>
            <a:spLocks noGrp="1"/>
          </p:cNvSpPr>
          <p:nvPr>
            <p:ph idx="1"/>
          </p:nvPr>
        </p:nvSpPr>
        <p:spPr>
          <a:xfrm>
            <a:off x="463550" y="1125538"/>
            <a:ext cx="8229600" cy="5256212"/>
          </a:xfrm>
        </p:spPr>
        <p:txBody>
          <a:bodyPr/>
          <a:lstStyle/>
          <a:p>
            <a:pPr marL="0" indent="0" eaLnBrk="1" hangingPunct="1">
              <a:buFont typeface="Arial" charset="0"/>
              <a:buNone/>
              <a:defRPr/>
            </a:pPr>
            <a:r>
              <a:rPr lang="el-GR" sz="2000" b="1" dirty="0" smtClean="0"/>
              <a:t>Παράδειγμα</a:t>
            </a:r>
            <a:r>
              <a:rPr lang="el-GR" sz="2000" dirty="0" smtClean="0"/>
              <a:t>:</a:t>
            </a:r>
          </a:p>
          <a:p>
            <a:pPr eaLnBrk="1" hangingPunct="1">
              <a:defRPr/>
            </a:pPr>
            <a:r>
              <a:rPr lang="el-GR" sz="2000" dirty="0" smtClean="0"/>
              <a:t>Δεδομένα: </a:t>
            </a:r>
          </a:p>
          <a:p>
            <a:pPr marL="989013" indent="-514350" eaLnBrk="1" hangingPunct="1">
              <a:buFont typeface="+mj-lt"/>
              <a:buAutoNum type="romanLcPeriod"/>
              <a:defRPr/>
            </a:pPr>
            <a:r>
              <a:rPr lang="el-GR" sz="2000" dirty="0" smtClean="0"/>
              <a:t>Μέσο εισόδημα πληθυσμού (Ι): 33600 € / έτος.</a:t>
            </a:r>
          </a:p>
          <a:p>
            <a:pPr marL="989013" indent="-514350" eaLnBrk="1" hangingPunct="1">
              <a:buFont typeface="+mj-lt"/>
              <a:buAutoNum type="romanLcPeriod"/>
              <a:defRPr/>
            </a:pPr>
            <a:r>
              <a:rPr lang="el-GR" sz="2000" dirty="0" smtClean="0"/>
              <a:t>Μέσος δείκτης ιδιοκτησίας ΙΧ (</a:t>
            </a:r>
            <a:r>
              <a:rPr lang="en-US" sz="2000" dirty="0" smtClean="0"/>
              <a:t>CO</a:t>
            </a:r>
            <a:r>
              <a:rPr lang="el-GR" sz="2000" dirty="0" smtClean="0"/>
              <a:t>): 0,44 οχήματα / νοικοκυριό.</a:t>
            </a:r>
          </a:p>
          <a:p>
            <a:pPr marL="989013" indent="-514350" eaLnBrk="1" hangingPunct="1">
              <a:buFont typeface="+mj-lt"/>
              <a:buAutoNum type="romanLcPeriod"/>
              <a:defRPr/>
            </a:pPr>
            <a:r>
              <a:rPr lang="el-GR" sz="2000" dirty="0" smtClean="0"/>
              <a:t>Δεδομένα μετρήσεων στα μεταφορικά μέσα (</a:t>
            </a:r>
            <a:r>
              <a:rPr lang="en-US" sz="2000" dirty="0" smtClean="0"/>
              <a:t>car, bus, METRO</a:t>
            </a:r>
            <a:r>
              <a:rPr lang="el-GR" sz="2000" dirty="0" smtClean="0"/>
              <a:t>):</a:t>
            </a:r>
          </a:p>
          <a:p>
            <a:pPr marL="989013" indent="-514350" eaLnBrk="1" hangingPunct="1">
              <a:buFont typeface="+mj-lt"/>
              <a:buAutoNum type="romanLcPeriod"/>
              <a:defRPr/>
            </a:pPr>
            <a:endParaRPr lang="el-GR" sz="2000" dirty="0"/>
          </a:p>
          <a:p>
            <a:pPr marL="989013" indent="-514350" eaLnBrk="1" hangingPunct="1">
              <a:buFont typeface="+mj-lt"/>
              <a:buAutoNum type="romanLcPeriod"/>
              <a:defRPr/>
            </a:pPr>
            <a:endParaRPr lang="el-GR" sz="2000" dirty="0" smtClean="0"/>
          </a:p>
          <a:p>
            <a:pPr marL="989013" indent="-514350" eaLnBrk="1" hangingPunct="1">
              <a:buFont typeface="+mj-lt"/>
              <a:buAutoNum type="romanLcPeriod"/>
              <a:defRPr/>
            </a:pPr>
            <a:endParaRPr lang="el-GR" sz="2000" dirty="0"/>
          </a:p>
          <a:p>
            <a:pPr marL="989013" indent="-514350" eaLnBrk="1" hangingPunct="1">
              <a:buFont typeface="+mj-lt"/>
              <a:buAutoNum type="romanLcPeriod"/>
              <a:defRPr/>
            </a:pPr>
            <a:endParaRPr lang="el-GR" sz="2000" dirty="0" smtClean="0"/>
          </a:p>
          <a:p>
            <a:pPr marL="989013" indent="-514350" eaLnBrk="1" hangingPunct="1">
              <a:buFont typeface="+mj-lt"/>
              <a:buAutoNum type="romanLcPeriod"/>
              <a:defRPr/>
            </a:pPr>
            <a:r>
              <a:rPr lang="el-GR" sz="2000" dirty="0" smtClean="0"/>
              <a:t>Ορίζουμε </a:t>
            </a:r>
            <a:r>
              <a:rPr lang="en-US" sz="2000" dirty="0" smtClean="0"/>
              <a:t>Fi</a:t>
            </a:r>
            <a:r>
              <a:rPr lang="el-GR" sz="2000" dirty="0" smtClean="0"/>
              <a:t> (</a:t>
            </a:r>
            <a:r>
              <a:rPr lang="en-US" sz="2000" dirty="0" smtClean="0"/>
              <a:t>i=1, 2 </a:t>
            </a:r>
            <a:r>
              <a:rPr lang="el-GR" sz="2000" dirty="0" smtClean="0"/>
              <a:t>ή</a:t>
            </a:r>
            <a:r>
              <a:rPr lang="en-US" sz="2000" dirty="0" smtClean="0"/>
              <a:t> 3</a:t>
            </a:r>
            <a:r>
              <a:rPr lang="el-GR" sz="2000" dirty="0" smtClean="0"/>
              <a:t>)</a:t>
            </a:r>
            <a:r>
              <a:rPr lang="en-US" sz="2000" dirty="0" smtClean="0"/>
              <a:t> </a:t>
            </a:r>
            <a:r>
              <a:rPr lang="el-GR" sz="2000" dirty="0" smtClean="0"/>
              <a:t>το κλάσμα του υποσυνόλου του συνολικού πληθυσμού και επιλύουμε το σύστημα (3Χ3) εξισώσεων που προκύπτει βάσει των διαθέσιμων δεδομένων.</a:t>
            </a:r>
          </a:p>
          <a:p>
            <a:pPr marL="474663" indent="0" eaLnBrk="1" hangingPunct="1">
              <a:buFont typeface="Arial" charset="0"/>
              <a:buNone/>
              <a:defRPr/>
            </a:pPr>
            <a:endParaRPr lang="el-GR" sz="2000" dirty="0" smtClean="0"/>
          </a:p>
        </p:txBody>
      </p:sp>
      <p:graphicFrame>
        <p:nvGraphicFramePr>
          <p:cNvPr id="2" name="Πίνακας 1"/>
          <p:cNvGraphicFramePr>
            <a:graphicFrameLocks noGrp="1"/>
          </p:cNvGraphicFramePr>
          <p:nvPr/>
        </p:nvGraphicFramePr>
        <p:xfrm>
          <a:off x="1547813" y="3573463"/>
          <a:ext cx="6096000" cy="1482724"/>
        </p:xfrm>
        <a:graphic>
          <a:graphicData uri="http://schemas.openxmlformats.org/drawingml/2006/table">
            <a:tbl>
              <a:tblPr firstRow="1" bandRow="1">
                <a:tableStyleId>{2D5ABB26-0587-4C30-8999-92F81FD0307C}</a:tableStyleId>
              </a:tblPr>
              <a:tblGrid>
                <a:gridCol w="2032000"/>
                <a:gridCol w="2032000"/>
                <a:gridCol w="2032000"/>
              </a:tblGrid>
              <a:tr h="370681">
                <a:tc>
                  <a:txBody>
                    <a:bodyPr/>
                    <a:lstStyle/>
                    <a:p>
                      <a:r>
                        <a:rPr lang="el-GR" sz="1800" dirty="0" smtClean="0"/>
                        <a:t>Μέσο μετακίνησης</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Ετήσιο εισόδημα</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Δείκτης ΙΧ</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681">
                <a:tc>
                  <a:txBody>
                    <a:bodyPr/>
                    <a:lstStyle/>
                    <a:p>
                      <a:r>
                        <a:rPr lang="el-GR" sz="1800" dirty="0" smtClean="0"/>
                        <a:t>ΙΧ</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78000</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1,15</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681">
                <a:tc>
                  <a:txBody>
                    <a:bodyPr/>
                    <a:lstStyle/>
                    <a:p>
                      <a:r>
                        <a:rPr lang="el-GR" sz="1800" dirty="0" smtClean="0"/>
                        <a:t>Λεωφορείο</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14400</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0,05</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681">
                <a:tc>
                  <a:txBody>
                    <a:bodyPr/>
                    <a:lstStyle/>
                    <a:p>
                      <a:r>
                        <a:rPr lang="en-US" sz="1800" dirty="0" smtClean="0"/>
                        <a:t>METRO</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38400</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0,85</a:t>
                      </a:r>
                      <a:endParaRPr lang="el-GR"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31788"/>
            <a:ext cx="8229600" cy="706437"/>
          </a:xfrm>
        </p:spPr>
        <p:txBody>
          <a:bodyPr/>
          <a:lstStyle/>
          <a:p>
            <a:pPr eaLnBrk="1" hangingPunct="1"/>
            <a:r>
              <a:rPr lang="el-GR" smtClean="0"/>
              <a:t>Μέγεθος δείγματος (4 από 4)</a:t>
            </a:r>
          </a:p>
        </p:txBody>
      </p:sp>
      <p:sp>
        <p:nvSpPr>
          <p:cNvPr id="29699" name="Θέση περιεχομένου 3"/>
          <p:cNvSpPr>
            <a:spLocks noGrp="1"/>
          </p:cNvSpPr>
          <p:nvPr>
            <p:ph idx="1"/>
          </p:nvPr>
        </p:nvSpPr>
        <p:spPr>
          <a:xfrm>
            <a:off x="463550" y="1125538"/>
            <a:ext cx="8229600" cy="5256212"/>
          </a:xfrm>
        </p:spPr>
        <p:txBody>
          <a:bodyPr/>
          <a:lstStyle/>
          <a:p>
            <a:pPr eaLnBrk="1" hangingPunct="1"/>
            <a:r>
              <a:rPr lang="el-GR" sz="2000" smtClean="0"/>
              <a:t>Οι εξισώσεις είναι:</a:t>
            </a:r>
          </a:p>
          <a:p>
            <a:pPr eaLnBrk="1" hangingPunct="1">
              <a:buFont typeface="Calibri" pitchFamily="34" charset="0"/>
              <a:buAutoNum type="romanLcPeriod"/>
            </a:pPr>
            <a:r>
              <a:rPr lang="el-GR" sz="2000" smtClean="0"/>
              <a:t>33600=78000*</a:t>
            </a:r>
            <a:r>
              <a:rPr lang="en-US" sz="2000" smtClean="0"/>
              <a:t>F1+14400*F2+38400*F3.</a:t>
            </a:r>
          </a:p>
          <a:p>
            <a:pPr eaLnBrk="1" hangingPunct="1">
              <a:buFont typeface="Calibri" pitchFamily="34" charset="0"/>
              <a:buAutoNum type="romanLcPeriod"/>
            </a:pPr>
            <a:r>
              <a:rPr lang="en-US" sz="2000" smtClean="0"/>
              <a:t>0,44=1,15F1+0,05F2+0,85F3.</a:t>
            </a:r>
          </a:p>
          <a:p>
            <a:pPr eaLnBrk="1" hangingPunct="1">
              <a:buFont typeface="Calibri" pitchFamily="34" charset="0"/>
              <a:buAutoNum type="romanLcPeriod"/>
            </a:pPr>
            <a:r>
              <a:rPr lang="en-US" sz="2000" smtClean="0"/>
              <a:t>1=F1+F2+F3.</a:t>
            </a:r>
          </a:p>
          <a:p>
            <a:pPr eaLnBrk="1" hangingPunct="1"/>
            <a:r>
              <a:rPr lang="el-GR" sz="2000" smtClean="0"/>
              <a:t>Από την επίλυση προκύπτει:</a:t>
            </a:r>
          </a:p>
          <a:p>
            <a:pPr eaLnBrk="1" hangingPunct="1">
              <a:buFont typeface="Calibri" pitchFamily="34" charset="0"/>
              <a:buAutoNum type="romanLcPeriod"/>
            </a:pPr>
            <a:r>
              <a:rPr lang="en-US" sz="2000" smtClean="0"/>
              <a:t>F1=0,2451.</a:t>
            </a:r>
          </a:p>
          <a:p>
            <a:pPr eaLnBrk="1" hangingPunct="1">
              <a:buFont typeface="Calibri" pitchFamily="34" charset="0"/>
              <a:buAutoNum type="romanLcPeriod"/>
            </a:pPr>
            <a:r>
              <a:rPr lang="en-US" sz="2000" smtClean="0"/>
              <a:t>F2</a:t>
            </a:r>
            <a:r>
              <a:rPr lang="el-GR" sz="2000" smtClean="0"/>
              <a:t>=</a:t>
            </a:r>
            <a:r>
              <a:rPr lang="en-US" sz="2000" smtClean="0"/>
              <a:t>0,6044.</a:t>
            </a:r>
          </a:p>
          <a:p>
            <a:pPr eaLnBrk="1" hangingPunct="1">
              <a:buFont typeface="Calibri" pitchFamily="34" charset="0"/>
              <a:buAutoNum type="romanLcPeriod"/>
            </a:pPr>
            <a:r>
              <a:rPr lang="en-US" sz="2000" smtClean="0"/>
              <a:t>F3</a:t>
            </a:r>
            <a:r>
              <a:rPr lang="el-GR" sz="2000" smtClean="0"/>
              <a:t>=</a:t>
            </a:r>
            <a:r>
              <a:rPr lang="en-US" sz="2000" smtClean="0"/>
              <a:t>0,1505.</a:t>
            </a:r>
          </a:p>
          <a:p>
            <a:pPr eaLnBrk="1" hangingPunct="1"/>
            <a:r>
              <a:rPr lang="el-GR" sz="2000" smtClean="0"/>
              <a:t>Αυτό σημαίνει ότι εφόσον ο συνολικός πληθυσμός ανέρχεται στις 180000 κατοίκους, υπάρχουν κατά προσέγγιση 44100 ιδιοκτήτες ΙΧ, 108800 άτομα που χρησιμοποιούν το λεωφορείο ως μέσο για τις μετακινήσεις τους και 27100 άτομα που χρησιμοποιούν το </a:t>
            </a:r>
            <a:r>
              <a:rPr lang="en-US" sz="2000" smtClean="0"/>
              <a:t>METRO</a:t>
            </a:r>
            <a:r>
              <a:rPr lang="el-GR" sz="2000" smtClean="0"/>
              <a:t> για τη μετακίνησή τους.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(1 από 7)</a:t>
            </a:r>
          </a:p>
        </p:txBody>
      </p:sp>
      <p:sp>
        <p:nvSpPr>
          <p:cNvPr id="30723" name="Θέση περιεχομένου 3"/>
          <p:cNvSpPr>
            <a:spLocks noGrp="1"/>
          </p:cNvSpPr>
          <p:nvPr>
            <p:ph idx="1"/>
          </p:nvPr>
        </p:nvSpPr>
        <p:spPr>
          <a:xfrm>
            <a:off x="468313" y="981075"/>
            <a:ext cx="8229600" cy="5327650"/>
          </a:xfrm>
        </p:spPr>
        <p:txBody>
          <a:bodyPr/>
          <a:lstStyle/>
          <a:p>
            <a:pPr eaLnBrk="1" hangingPunct="1"/>
            <a:r>
              <a:rPr lang="el-GR" sz="2000" smtClean="0"/>
              <a:t>Έρευνες νοικοκυριών με ερωτηματολόγια (μεγάλο κόστος, αλλά ακρίβεια και επάρκεια στοιχείων), π.χ. επιλογή μέσου και καταμερισμός (</a:t>
            </a:r>
            <a:r>
              <a:rPr lang="en-US" sz="2000" smtClean="0"/>
              <a:t>Dunphy, 1979; Ortuzar &amp; Donoso, 1983</a:t>
            </a:r>
            <a:r>
              <a:rPr lang="el-GR" sz="2000" smtClean="0"/>
              <a:t>).</a:t>
            </a:r>
            <a:endParaRPr lang="en-US" sz="2000" smtClean="0"/>
          </a:p>
          <a:p>
            <a:pPr eaLnBrk="1" hangingPunct="1"/>
            <a:r>
              <a:rPr lang="el-GR" sz="2000" smtClean="0"/>
              <a:t>Η συλλογή και η ποιότητα των συλλεχθέντων στοιχείων και δεδομένων εξαρτάται από τη διαδικασία και τα μέσα μέτρησης.</a:t>
            </a:r>
          </a:p>
          <a:p>
            <a:pPr eaLnBrk="1" hangingPunct="1"/>
            <a:r>
              <a:rPr lang="el-GR" sz="2000" smtClean="0"/>
              <a:t>Αδυναμίες μεθόδων προέλευσης – προορισμού:</a:t>
            </a:r>
          </a:p>
          <a:p>
            <a:pPr eaLnBrk="1" hangingPunct="1">
              <a:buFont typeface="Calibri" pitchFamily="34" charset="0"/>
              <a:buAutoNum type="romanLcPeriod"/>
            </a:pPr>
            <a:r>
              <a:rPr lang="el-GR" sz="2000" smtClean="0"/>
              <a:t>Μετριέται ο μέσος όρος και όχι αυτή καθαυτή η ατομική συμπεριφορά όλων των μετακινουμένων.</a:t>
            </a:r>
          </a:p>
          <a:p>
            <a:pPr eaLnBrk="1" hangingPunct="1">
              <a:buFont typeface="Calibri" pitchFamily="34" charset="0"/>
              <a:buAutoNum type="romanLcPeriod"/>
            </a:pPr>
            <a:r>
              <a:rPr lang="el-GR" sz="2000" smtClean="0"/>
              <a:t>Μόνο ένα μέρος των μετακινήσεων του εκάστοτε ατόμου είναι δυνατό να διερευνηθούν.</a:t>
            </a:r>
          </a:p>
          <a:p>
            <a:pPr eaLnBrk="1" hangingPunct="1">
              <a:buFont typeface="Calibri" pitchFamily="34" charset="0"/>
              <a:buAutoNum type="romanLcPeriod"/>
            </a:pPr>
            <a:r>
              <a:rPr lang="el-GR" sz="2000" smtClean="0"/>
              <a:t>Πληροφορία όπως π.χ. χρόνος ταξιδιού / διαδρομής δε μπορούν να εκτιμηθούν από το συνεντευξιαζόμενο.</a:t>
            </a:r>
          </a:p>
          <a:p>
            <a:pPr eaLnBrk="1" hangingPunct="1"/>
            <a:r>
              <a:rPr lang="el-GR" sz="2000" smtClean="0"/>
              <a:t>Ποικίλες μετρήσεις που σχετίζονται με χρόνο, απόσταση και κόστος ταξιδίου αποδείχτηκαν ανεπαρκείς εν συγκρίσει με τιμές που μετρήθηκαν αντικειμενικά για τις ίδιες μεταβλητές (πραγματικές μετρήσεις).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περιεχομένου 3"/>
          <p:cNvSpPr>
            <a:spLocks noGrp="1"/>
          </p:cNvSpPr>
          <p:nvPr>
            <p:ph idx="1"/>
          </p:nvPr>
        </p:nvSpPr>
        <p:spPr>
          <a:xfrm>
            <a:off x="468313" y="981075"/>
            <a:ext cx="8229600" cy="5327650"/>
          </a:xfrm>
        </p:spPr>
        <p:txBody>
          <a:bodyPr/>
          <a:lstStyle/>
          <a:p>
            <a:pPr eaLnBrk="1" hangingPunct="1"/>
            <a:r>
              <a:rPr lang="el-GR" sz="2000" smtClean="0"/>
              <a:t>Αποδεικνύεται ότι η αντιληπτή στάθμη εξυπηρέτησης παίζει σημαντικό ρόλο κατά την επιλογή μέσου μεταφοράς (</a:t>
            </a:r>
            <a:r>
              <a:rPr lang="en-US" sz="2000" smtClean="0"/>
              <a:t>Ortuzar et al, 1983</a:t>
            </a:r>
            <a:r>
              <a:rPr lang="el-GR" sz="2000" smtClean="0"/>
              <a:t>).</a:t>
            </a:r>
            <a:endParaRPr lang="en-US" sz="2000" smtClean="0"/>
          </a:p>
          <a:p>
            <a:pPr eaLnBrk="1" hangingPunct="1"/>
            <a:r>
              <a:rPr lang="el-GR" sz="2000" smtClean="0"/>
              <a:t>Πληροφορία σχετικά με τη συμπεριφορά των επιβατών / χρηστών δεν πρέπει να προσεγγίζεται με γενικούς όρους, π.χ. μέσες τιμές, αλλά συναρτήσει ενός σταθερού σημείου αναφοράς.</a:t>
            </a:r>
          </a:p>
          <a:p>
            <a:pPr eaLnBrk="1" hangingPunct="1"/>
            <a:r>
              <a:rPr lang="el-GR" sz="2000" smtClean="0"/>
              <a:t>Οι διάφορες δραστηριότητες δεν πρέπει να εξετάζονται μεμονωμένα, αλλά να μελετάται το συνολικό πλαίσιο της κάθε δραστηριότητας. Επί παραδείγματι, αποδεικνύεται ότι είναι προτιμότερο να ρωτάται ο χρόνος έναρξης και ολοκλήρωσης ενός ταξιδίου παρά η συνολική διάρκεια αυτού.</a:t>
            </a:r>
          </a:p>
          <a:p>
            <a:pPr eaLnBrk="1" hangingPunct="1"/>
            <a:r>
              <a:rPr lang="el-GR" sz="2000" smtClean="0"/>
              <a:t>Οποιαδήποτε δυσκολία, αστοχία ή ανεπάρκεια  κατά τις έρευνες Π-Π σε νοικοκυριά δύναται να αντιμετωπιστεί με ουσιώδη βελτίωση της διαδικασίας μέτρησης.</a:t>
            </a:r>
          </a:p>
          <a:p>
            <a:pPr eaLnBrk="1" hangingPunct="1"/>
            <a:r>
              <a:rPr lang="el-GR" sz="2000" smtClean="0"/>
              <a:t>Επικουρικά, εναλλακτική και συμπληρωματική μέθοδος συλλογής δεδομένων είναι το ημερολόγιο ταξιδίου.</a:t>
            </a:r>
          </a:p>
        </p:txBody>
      </p:sp>
      <p:sp>
        <p:nvSpPr>
          <p:cNvPr id="31747"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(2 από 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περιεχομένου 3"/>
          <p:cNvSpPr>
            <a:spLocks noGrp="1"/>
          </p:cNvSpPr>
          <p:nvPr>
            <p:ph idx="1"/>
          </p:nvPr>
        </p:nvSpPr>
        <p:spPr>
          <a:xfrm>
            <a:off x="468313" y="981075"/>
            <a:ext cx="8229600" cy="5327650"/>
          </a:xfrm>
        </p:spPr>
        <p:txBody>
          <a:bodyPr/>
          <a:lstStyle/>
          <a:p>
            <a:pPr eaLnBrk="1" hangingPunct="1"/>
            <a:r>
              <a:rPr lang="el-GR" sz="2400" smtClean="0"/>
              <a:t>Συστατικά έρευνας προέλευσης – προορισμού:</a:t>
            </a:r>
          </a:p>
          <a:p>
            <a:pPr eaLnBrk="1" hangingPunct="1">
              <a:buFont typeface="Calibri" pitchFamily="34" charset="0"/>
              <a:buAutoNum type="arabicPeriod"/>
            </a:pPr>
            <a:r>
              <a:rPr lang="el-GR" sz="2000" b="1" smtClean="0"/>
              <a:t>Ημερομηνία διεξαγωγής έρευνας</a:t>
            </a:r>
            <a:r>
              <a:rPr lang="el-GR" sz="2000" smtClean="0"/>
              <a:t>: τυπικές καθημερινές κατά την περίοδο της άνοιξης ή του φθινοπώρου (χειμώνας και καλοκαίρι αποφεύγονται λόγω κλιματολογικών συνθηκών και εορτών / αργιών).</a:t>
            </a:r>
          </a:p>
          <a:p>
            <a:pPr eaLnBrk="1" hangingPunct="1">
              <a:buFont typeface="Calibri" pitchFamily="34" charset="0"/>
              <a:buAutoNum type="arabicPeriod"/>
            </a:pPr>
            <a:r>
              <a:rPr lang="el-GR" sz="2000" b="1" smtClean="0">
                <a:solidFill>
                  <a:srgbClr val="000000"/>
                </a:solidFill>
              </a:rPr>
              <a:t>Ημέρες και ώρες διεξαγωγής έρευνας</a:t>
            </a:r>
            <a:r>
              <a:rPr lang="el-GR" sz="2000" smtClean="0">
                <a:solidFill>
                  <a:srgbClr val="000000"/>
                </a:solidFill>
              </a:rPr>
              <a:t>: αποφεύγονται οι Δευτέρες και οι Παρασκευές (παρατηρείται ασυνήθιστη συμπεριφορά μετακινούμενων λόγω εγγύτητας στο Σ/Κ), προτιμώνται οι Τρίτες, Τετάρτες και Πέμπτες (δεδομένου ότι είθισται να συλλέγονται στοιχεία και από τις μετακινήσεις της προηγούμενης ημέρας) και ώρες κατά τις οποίες οι μετακινούμενοι βρίσκονται στην οικία τους (18:00-21:00), ενώ στον εργασιακό χώρο προτιμώνται οι ώρες εργασίας (γραφείου). Στις έρευνες νοικοκυριού συχνά απαιτούνται μέχρι και τρεις (3) συναντήσεις για την ολοκλήρωση συλλογής των απαιτούμενων στοιχείων και δεδομένων, ενώ στο χώρο εργασίας συχνά η διαδικασία ολοκληρώνεται από το πρώτο ραντεβού.</a:t>
            </a:r>
          </a:p>
        </p:txBody>
      </p:sp>
      <p:sp>
        <p:nvSpPr>
          <p:cNvPr id="32771"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(3 από 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περιεχομένου 3"/>
          <p:cNvSpPr>
            <a:spLocks noGrp="1"/>
          </p:cNvSpPr>
          <p:nvPr>
            <p:ph idx="1"/>
          </p:nvPr>
        </p:nvSpPr>
        <p:spPr>
          <a:xfrm>
            <a:off x="468313" y="981075"/>
            <a:ext cx="8229600" cy="5327650"/>
          </a:xfrm>
        </p:spPr>
        <p:txBody>
          <a:bodyPr/>
          <a:lstStyle/>
          <a:p>
            <a:pPr eaLnBrk="1" hangingPunct="1"/>
            <a:r>
              <a:rPr lang="el-GR" sz="2400" smtClean="0"/>
              <a:t>Συστατικά έρευνας προέλευσης – προορισμού:</a:t>
            </a:r>
          </a:p>
          <a:p>
            <a:pPr eaLnBrk="1" hangingPunct="1">
              <a:buFont typeface="Calibri" pitchFamily="34" charset="0"/>
              <a:buAutoNum type="romanLcPeriod" startAt="3"/>
            </a:pPr>
            <a:r>
              <a:rPr lang="el-GR" sz="2000" b="1" smtClean="0">
                <a:solidFill>
                  <a:srgbClr val="000000"/>
                </a:solidFill>
              </a:rPr>
              <a:t>Περίοδος διεξαγωγής έρευνας</a:t>
            </a:r>
            <a:r>
              <a:rPr lang="el-GR" sz="2000" smtClean="0">
                <a:solidFill>
                  <a:srgbClr val="000000"/>
                </a:solidFill>
              </a:rPr>
              <a:t>: λόγω μεγάλου αριθμού συμμετεχόντων (κόστος) που απαιτείται, η τυπική πρακτική είναι η διεξαγωγή της έρευνας να γίνεται με τη συμμετοχή μικρής ομάδας ερωτώμενων σε συνεχόμενες ημέρες ώστε οι συνεντευξιαζόμενοι να αποκτούν και τη σχετική εμπειρία πάνω στο αντικείμενο.</a:t>
            </a:r>
          </a:p>
          <a:p>
            <a:pPr eaLnBrk="1" hangingPunct="1">
              <a:buFont typeface="Calibri" pitchFamily="34" charset="0"/>
              <a:buAutoNum type="romanLcPeriod" startAt="3"/>
            </a:pPr>
            <a:r>
              <a:rPr lang="el-GR" sz="2000" b="1" smtClean="0">
                <a:solidFill>
                  <a:srgbClr val="000000"/>
                </a:solidFill>
              </a:rPr>
              <a:t>Σχεδιασμός ερωτηματολογίου</a:t>
            </a:r>
            <a:r>
              <a:rPr lang="el-GR" sz="2000" smtClean="0">
                <a:solidFill>
                  <a:srgbClr val="000000"/>
                </a:solidFill>
              </a:rPr>
              <a:t>:</a:t>
            </a:r>
          </a:p>
          <a:p>
            <a:pPr eaLnBrk="1" hangingPunct="1">
              <a:buFont typeface="Calibri" pitchFamily="34" charset="0"/>
              <a:buAutoNum type="romanLcPeriod"/>
            </a:pPr>
            <a:r>
              <a:rPr lang="el-GR" sz="2000" smtClean="0"/>
              <a:t>Απλές και ευθείες (κατανοητές) ερωτήσεις.</a:t>
            </a:r>
          </a:p>
          <a:p>
            <a:pPr eaLnBrk="1" hangingPunct="1">
              <a:buFont typeface="Calibri" pitchFamily="34" charset="0"/>
              <a:buAutoNum type="romanLcPeriod"/>
            </a:pPr>
            <a:r>
              <a:rPr lang="el-GR" sz="2000" smtClean="0"/>
              <a:t>Ελαχιστοποίηση αριθμού ανοιχτών ερωτήσεις.</a:t>
            </a:r>
          </a:p>
          <a:p>
            <a:pPr eaLnBrk="1" hangingPunct="1">
              <a:buFont typeface="Calibri" pitchFamily="34" charset="0"/>
              <a:buAutoNum type="romanLcPeriod"/>
            </a:pPr>
            <a:r>
              <a:rPr lang="el-GR" sz="2000" smtClean="0"/>
              <a:t>Συσχετισμός ταξιδίων με το σκοπό μετακίνησης.</a:t>
            </a:r>
          </a:p>
          <a:p>
            <a:pPr eaLnBrk="1" hangingPunct="1">
              <a:buFont typeface="Calibri" pitchFamily="34" charset="0"/>
              <a:buAutoNum type="romanLcPeriod"/>
            </a:pPr>
            <a:r>
              <a:rPr lang="el-GR" sz="2000" smtClean="0"/>
              <a:t>Συμμετέχοντες: όλοι άνω των 12 ετών περνούν από συνέντευξη (για τα μικρότερα μέλη της οικογένειας, 5-12 ετών, συνήθως ερωτώνται οι μεγαλύτεροί τους κηδεμόνες ή ο αρχηγός της οικογένειας).</a:t>
            </a:r>
          </a:p>
        </p:txBody>
      </p:sp>
      <p:sp>
        <p:nvSpPr>
          <p:cNvPr id="33795"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(4 από 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περιεχομένου 3"/>
          <p:cNvSpPr>
            <a:spLocks noGrp="1"/>
          </p:cNvSpPr>
          <p:nvPr>
            <p:ph idx="1"/>
          </p:nvPr>
        </p:nvSpPr>
        <p:spPr>
          <a:xfrm>
            <a:off x="468313" y="981075"/>
            <a:ext cx="8229600" cy="5327650"/>
          </a:xfrm>
        </p:spPr>
        <p:txBody>
          <a:bodyPr/>
          <a:lstStyle/>
          <a:p>
            <a:pPr eaLnBrk="1" hangingPunct="1"/>
            <a:r>
              <a:rPr lang="el-GR" sz="2400" smtClean="0"/>
              <a:t>Ενότητες ερευνών προέλευσης - προορισμού:</a:t>
            </a:r>
          </a:p>
          <a:p>
            <a:pPr eaLnBrk="1" hangingPunct="1">
              <a:buFont typeface="Calibri" pitchFamily="34" charset="0"/>
              <a:buAutoNum type="romanLcPeriod"/>
            </a:pPr>
            <a:r>
              <a:rPr lang="el-GR" sz="2000" b="1" smtClean="0">
                <a:solidFill>
                  <a:srgbClr val="000000"/>
                </a:solidFill>
              </a:rPr>
              <a:t>Προσωπικά χαρακτηριστικά και ταυτοποίηση:</a:t>
            </a:r>
            <a:r>
              <a:rPr lang="el-GR" sz="2000" smtClean="0">
                <a:solidFill>
                  <a:srgbClr val="000000"/>
                </a:solidFill>
              </a:rPr>
              <a:t> σχέση με τον αρχηγό της οικογένειας, ηλικία, φύλο, άδεια οδήγησης, μορφωτικό επίπεδο και δραστηριότητα (επιλογή από λίστα δραστηριοτήτων).</a:t>
            </a:r>
          </a:p>
          <a:p>
            <a:pPr eaLnBrk="1" hangingPunct="1">
              <a:buFont typeface="Calibri" pitchFamily="34" charset="0"/>
              <a:buAutoNum type="romanLcPeriod"/>
            </a:pPr>
            <a:r>
              <a:rPr lang="el-GR" sz="2000" b="1" smtClean="0">
                <a:solidFill>
                  <a:srgbClr val="000000"/>
                </a:solidFill>
              </a:rPr>
              <a:t>Στοιχεία ταξιδίου (μετακίνησης)</a:t>
            </a:r>
            <a:r>
              <a:rPr lang="el-GR" sz="2000" smtClean="0">
                <a:solidFill>
                  <a:srgbClr val="000000"/>
                </a:solidFill>
              </a:rPr>
              <a:t>: προέλευση, προορισμός, σκοπός, ώρα έναρξης και ολοκλήρωσης της μετακίνησης, μεταφορικό μέσο που χρησιμοποιείται, απόσταση πεζή, δρομολόγιο, σταθμός και στάση όταν χρησιμοποιούνται ΜΜΜ (Δημόσια Συγκοινωνία).</a:t>
            </a:r>
          </a:p>
          <a:p>
            <a:pPr eaLnBrk="1" hangingPunct="1">
              <a:buFont typeface="Calibri" pitchFamily="34" charset="0"/>
              <a:buAutoNum type="romanLcPeriod"/>
            </a:pPr>
            <a:r>
              <a:rPr lang="el-GR" sz="2000" b="1" smtClean="0">
                <a:solidFill>
                  <a:srgbClr val="000000"/>
                </a:solidFill>
              </a:rPr>
              <a:t>Χαρακτηριστικά νοικοκυριού</a:t>
            </a:r>
            <a:r>
              <a:rPr lang="el-GR" sz="2000" smtClean="0">
                <a:solidFill>
                  <a:srgbClr val="000000"/>
                </a:solidFill>
              </a:rPr>
              <a:t>: χαρακτηριστικά σπιτιού, οχημάτων, εισοδήματος και λοιπές ιδιοκτησίες.</a:t>
            </a:r>
          </a:p>
          <a:p>
            <a:pPr eaLnBrk="1" hangingPunct="1">
              <a:buFont typeface="Calibri" pitchFamily="34" charset="0"/>
              <a:buAutoNum type="romanLcPeriod"/>
            </a:pPr>
            <a:r>
              <a:rPr lang="el-GR" sz="2000" b="1" smtClean="0">
                <a:solidFill>
                  <a:srgbClr val="000000"/>
                </a:solidFill>
              </a:rPr>
              <a:t>Μέγεθος δείγματος</a:t>
            </a:r>
            <a:r>
              <a:rPr lang="el-GR" sz="2000" smtClean="0">
                <a:solidFill>
                  <a:srgbClr val="000000"/>
                </a:solidFill>
              </a:rPr>
              <a:t>: απαιτείται η γνώση του τύπου της μεταβλητής (π.χ. ποιοτική, ποσοτική), του συντελεστή παραλλακτικότητας (</a:t>
            </a:r>
            <a:r>
              <a:rPr lang="en-US" sz="2000" smtClean="0">
                <a:solidFill>
                  <a:srgbClr val="000000"/>
                </a:solidFill>
              </a:rPr>
              <a:t>Coefficient of Variation - CV</a:t>
            </a:r>
            <a:r>
              <a:rPr lang="el-GR" sz="2000" smtClean="0">
                <a:solidFill>
                  <a:srgbClr val="000000"/>
                </a:solidFill>
              </a:rPr>
              <a:t>) και του επιθυμητού επιπέδου ακρίβειας της μέτρησης σε συνδυασμό με το σχετιζόμενο επίπεδο σημαντικότητας.</a:t>
            </a:r>
            <a:endParaRPr lang="el-GR" sz="2000" smtClean="0"/>
          </a:p>
        </p:txBody>
      </p:sp>
      <p:sp>
        <p:nvSpPr>
          <p:cNvPr id="34819"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(5 από 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468313" y="981075"/>
            <a:ext cx="8351837" cy="5327650"/>
          </a:xfrm>
        </p:spPr>
        <p:txBody>
          <a:bodyPr/>
          <a:lstStyle/>
          <a:p>
            <a:pPr eaLnBrk="1" hangingPunct="1">
              <a:defRPr/>
            </a:pPr>
            <a:r>
              <a:rPr lang="el-GR" sz="2400" dirty="0" smtClean="0"/>
              <a:t>Μέγεθος δείγματος:</a:t>
            </a:r>
          </a:p>
          <a:p>
            <a:pPr eaLnBrk="1" hangingPunct="1">
              <a:defRPr/>
            </a:pPr>
            <a:endParaRPr lang="el-GR" sz="2400" dirty="0"/>
          </a:p>
          <a:p>
            <a:pPr eaLnBrk="1" hangingPunct="1">
              <a:defRPr/>
            </a:pPr>
            <a:endParaRPr lang="el-GR" sz="2400" dirty="0" smtClean="0"/>
          </a:p>
          <a:p>
            <a:pPr marL="0" indent="0" eaLnBrk="1" hangingPunct="1">
              <a:buFont typeface="Arial" charset="0"/>
              <a:buNone/>
              <a:defRPr/>
            </a:pPr>
            <a:r>
              <a:rPr lang="el-GR" sz="2400" dirty="0" smtClean="0"/>
              <a:t>όπου:</a:t>
            </a:r>
          </a:p>
          <a:p>
            <a:pPr marL="0" indent="0" eaLnBrk="1" hangingPunct="1">
              <a:buFont typeface="Arial" charset="0"/>
              <a:buNone/>
              <a:defRPr/>
            </a:pPr>
            <a:r>
              <a:rPr lang="en-US" sz="2400" dirty="0" smtClean="0"/>
              <a:t>CV: </a:t>
            </a:r>
            <a:r>
              <a:rPr lang="el-GR" sz="2400" dirty="0" smtClean="0"/>
              <a:t>ο συντελεστής παραλλακτικότητας.</a:t>
            </a:r>
          </a:p>
          <a:p>
            <a:pPr marL="0" indent="0" eaLnBrk="1" hangingPunct="1">
              <a:buFont typeface="Arial" charset="0"/>
              <a:buNone/>
              <a:defRPr/>
            </a:pPr>
            <a:r>
              <a:rPr lang="el-GR" sz="2400" dirty="0" smtClean="0"/>
              <a:t>Ε: το επίπεδο της επιθυμητής ακρίβειας των αποτελεσμάτων (%).</a:t>
            </a:r>
          </a:p>
          <a:p>
            <a:pPr marL="0" indent="0" eaLnBrk="1" hangingPunct="1">
              <a:buFont typeface="Arial" charset="0"/>
              <a:buNone/>
              <a:defRPr/>
            </a:pPr>
            <a:r>
              <a:rPr lang="el-GR" sz="2400" dirty="0" err="1" smtClean="0"/>
              <a:t>Ζ</a:t>
            </a:r>
            <a:r>
              <a:rPr lang="el-GR" sz="1400" dirty="0" err="1" smtClean="0"/>
              <a:t>α</a:t>
            </a:r>
            <a:r>
              <a:rPr lang="el-GR" sz="2400" dirty="0" smtClean="0"/>
              <a:t>: σταθερά η οποία προκύπτει βάσει πινάκων και για δεδομένο επίπεδο (</a:t>
            </a:r>
            <a:r>
              <a:rPr lang="en-US" sz="2400" dirty="0" smtClean="0"/>
              <a:t>a</a:t>
            </a:r>
            <a:r>
              <a:rPr lang="el-GR" sz="2400" dirty="0" smtClean="0"/>
              <a:t>) </a:t>
            </a:r>
            <a:r>
              <a:rPr lang="en-US" sz="2400" dirty="0" smtClean="0"/>
              <a:t>– </a:t>
            </a:r>
            <a:r>
              <a:rPr lang="el-GR" sz="2400" dirty="0" smtClean="0"/>
              <a:t>εμπιστοσύνης</a:t>
            </a:r>
            <a:r>
              <a:rPr lang="en-US" sz="2400" dirty="0" smtClean="0"/>
              <a:t> </a:t>
            </a:r>
            <a:r>
              <a:rPr lang="el-GR" sz="2400" dirty="0" smtClean="0"/>
              <a:t>και πιθανότητας σφάλματος.</a:t>
            </a:r>
          </a:p>
          <a:p>
            <a:pPr marL="0" indent="0" eaLnBrk="1" hangingPunct="1">
              <a:buFont typeface="Arial" charset="0"/>
              <a:buNone/>
              <a:defRPr/>
            </a:pPr>
            <a:endParaRPr lang="el-GR" sz="2400" dirty="0" smtClean="0"/>
          </a:p>
        </p:txBody>
      </p:sp>
      <p:sp>
        <p:nvSpPr>
          <p:cNvPr id="35843"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(6 από 7)</a:t>
            </a:r>
          </a:p>
        </p:txBody>
      </p:sp>
      <p:graphicFrame>
        <p:nvGraphicFramePr>
          <p:cNvPr id="35844" name="Αντικείμενο 1"/>
          <p:cNvGraphicFramePr>
            <a:graphicFrameLocks noChangeAspect="1"/>
          </p:cNvGraphicFramePr>
          <p:nvPr/>
        </p:nvGraphicFramePr>
        <p:xfrm>
          <a:off x="3348038" y="1557338"/>
          <a:ext cx="1854200" cy="808037"/>
        </p:xfrm>
        <a:graphic>
          <a:graphicData uri="http://schemas.openxmlformats.org/presentationml/2006/ole">
            <mc:AlternateContent xmlns:mc="http://schemas.openxmlformats.org/markup-compatibility/2006">
              <mc:Choice xmlns:v="urn:schemas-microsoft-com:vml" Requires="v">
                <p:oleObj spid="_x0000_s35869" name="Εξίσωση" r:id="rId4" imgW="634725" imgH="291973" progId="Equation.3">
                  <p:embed/>
                </p:oleObj>
              </mc:Choice>
              <mc:Fallback>
                <p:oleObj name="Εξίσωση" r:id="rId4" imgW="634725" imgH="291973" progId="Equation.3">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557338"/>
                        <a:ext cx="1854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88913"/>
            <a:ext cx="8229600" cy="706437"/>
          </a:xfrm>
        </p:spPr>
        <p:txBody>
          <a:bodyPr/>
          <a:lstStyle/>
          <a:p>
            <a:pPr eaLnBrk="1" hangingPunct="1"/>
            <a:r>
              <a:rPr lang="el-GR" sz="4000" smtClean="0"/>
              <a:t>Έρευνες προέλευσης – προορισμού</a:t>
            </a:r>
            <a:br>
              <a:rPr lang="el-GR" sz="4000" smtClean="0"/>
            </a:br>
            <a:r>
              <a:rPr lang="el-GR" sz="4000" smtClean="0"/>
              <a:t>(</a:t>
            </a:r>
            <a:r>
              <a:rPr lang="en-US" sz="4000" smtClean="0"/>
              <a:t>7</a:t>
            </a:r>
            <a:r>
              <a:rPr lang="el-GR" sz="4000" smtClean="0"/>
              <a:t> από 7)</a:t>
            </a:r>
          </a:p>
        </p:txBody>
      </p:sp>
      <p:sp>
        <p:nvSpPr>
          <p:cNvPr id="10243" name="Θέση περιεχομένου 3"/>
          <p:cNvSpPr>
            <a:spLocks noGrp="1" noRot="1" noChangeAspect="1" noMove="1" noResize="1" noEditPoints="1" noAdjustHandles="1" noChangeArrowheads="1" noChangeShapeType="1" noTextEdit="1"/>
          </p:cNvSpPr>
          <p:nvPr>
            <p:ph idx="1"/>
          </p:nvPr>
        </p:nvSpPr>
        <p:spPr>
          <a:xfrm>
            <a:off x="467544" y="980728"/>
            <a:ext cx="8229600" cy="5328592"/>
          </a:xfrm>
          <a:blipFill rotWithShape="1">
            <a:blip r:embed="rId3"/>
            <a:stretch>
              <a:fillRect l="-815" t="-572" r="-815"/>
            </a:stretch>
          </a:blipFill>
          <a:extLst/>
        </p:spPr>
        <p:txBody>
          <a:bodyPr/>
          <a:lstStyle/>
          <a:p>
            <a:pPr>
              <a:defRPr/>
            </a:pPr>
            <a:r>
              <a:rPr lang="el-GR">
                <a:noFill/>
              </a:rPr>
              <a:t> </a:t>
            </a:r>
          </a:p>
        </p:txBody>
      </p:sp>
      <p:graphicFrame>
        <p:nvGraphicFramePr>
          <p:cNvPr id="2" name="Πίνακας 1"/>
          <p:cNvGraphicFramePr>
            <a:graphicFrameLocks noGrp="1"/>
          </p:cNvGraphicFramePr>
          <p:nvPr/>
        </p:nvGraphicFramePr>
        <p:xfrm>
          <a:off x="1547813" y="2420938"/>
          <a:ext cx="6096000" cy="1854200"/>
        </p:xfrm>
        <a:graphic>
          <a:graphicData uri="http://schemas.openxmlformats.org/drawingml/2006/table">
            <a:tbl>
              <a:tblPr firstRow="1" bandRow="1">
                <a:tableStyleId>{2D5ABB26-0587-4C30-8999-92F81FD0307C}</a:tableStyleId>
              </a:tblPr>
              <a:tblGrid>
                <a:gridCol w="3048000"/>
                <a:gridCol w="3048000"/>
              </a:tblGrid>
              <a:tr h="370840">
                <a:tc>
                  <a:txBody>
                    <a:bodyPr/>
                    <a:lstStyle/>
                    <a:p>
                      <a:r>
                        <a:rPr lang="el-GR" dirty="0" smtClean="0"/>
                        <a:t>Περιοχή</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CV</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A</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0,87</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B</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0,86</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Γ</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1,07</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Δ</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1,05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88913"/>
            <a:ext cx="8229600" cy="706437"/>
          </a:xfrm>
        </p:spPr>
        <p:txBody>
          <a:bodyPr/>
          <a:lstStyle/>
          <a:p>
            <a:pPr eaLnBrk="1" hangingPunct="1"/>
            <a:r>
              <a:rPr lang="el-GR" sz="4000" smtClean="0"/>
              <a:t>Δεδηλωμένη προτίμηση</a:t>
            </a:r>
          </a:p>
        </p:txBody>
      </p:sp>
      <p:graphicFrame>
        <p:nvGraphicFramePr>
          <p:cNvPr id="2" name="Πίνακας 1"/>
          <p:cNvGraphicFramePr>
            <a:graphicFrameLocks noGrp="1"/>
          </p:cNvGraphicFramePr>
          <p:nvPr/>
        </p:nvGraphicFramePr>
        <p:xfrm>
          <a:off x="323850" y="908050"/>
          <a:ext cx="6096000" cy="1281114"/>
        </p:xfrm>
        <a:graphic>
          <a:graphicData uri="http://schemas.openxmlformats.org/drawingml/2006/table">
            <a:tbl>
              <a:tblPr firstRow="1" bandRow="1">
                <a:tableStyleId>{2D5ABB26-0587-4C30-8999-92F81FD0307C}</a:tableStyleId>
              </a:tblPr>
              <a:tblGrid>
                <a:gridCol w="1524000"/>
                <a:gridCol w="1524000"/>
                <a:gridCol w="1524000"/>
                <a:gridCol w="1524000"/>
              </a:tblGrid>
              <a:tr h="640557">
                <a:tc>
                  <a:txBody>
                    <a:bodyPr/>
                    <a:lstStyle/>
                    <a:p>
                      <a:r>
                        <a:rPr lang="el-GR" sz="1800" dirty="0" smtClean="0"/>
                        <a:t>Εισιτήριο</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Κόμβος</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Χρόνος στο λεωφορείο</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Απόσταση πεζή</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557">
                <a:tc>
                  <a:txBody>
                    <a:bodyPr/>
                    <a:lstStyle/>
                    <a:p>
                      <a:r>
                        <a:rPr lang="el-GR" sz="1800" dirty="0" smtClean="0"/>
                        <a:t>0,7</a:t>
                      </a:r>
                      <a:r>
                        <a:rPr lang="el-GR" sz="1800" baseline="0" dirty="0" smtClean="0"/>
                        <a:t> €</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Χωρίς</a:t>
                      </a:r>
                      <a:r>
                        <a:rPr lang="el-GR" sz="1800" baseline="0" dirty="0" smtClean="0"/>
                        <a:t> μετεπιβίβαση</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15 λεπτά</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10 λεπτά</a:t>
                      </a:r>
                      <a:endParaRPr lang="el-GR" sz="1800" dirty="0"/>
                    </a:p>
                  </a:txBody>
                  <a:tcPr marT="45754" marB="4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Πίνακας 5"/>
          <p:cNvGraphicFramePr>
            <a:graphicFrameLocks noGrp="1"/>
          </p:cNvGraphicFramePr>
          <p:nvPr/>
        </p:nvGraphicFramePr>
        <p:xfrm>
          <a:off x="827088" y="2349500"/>
          <a:ext cx="6096000" cy="1279924"/>
        </p:xfrm>
        <a:graphic>
          <a:graphicData uri="http://schemas.openxmlformats.org/drawingml/2006/table">
            <a:tbl>
              <a:tblPr firstRow="1" bandRow="1">
                <a:tableStyleId>{2D5ABB26-0587-4C30-8999-92F81FD0307C}</a:tableStyleId>
              </a:tblPr>
              <a:tblGrid>
                <a:gridCol w="1524000"/>
                <a:gridCol w="1524000"/>
                <a:gridCol w="1524000"/>
                <a:gridCol w="1524000"/>
              </a:tblGrid>
              <a:tr h="639763">
                <a:tc>
                  <a:txBody>
                    <a:bodyPr/>
                    <a:lstStyle/>
                    <a:p>
                      <a:r>
                        <a:rPr lang="el-GR" sz="1800" dirty="0" smtClean="0"/>
                        <a:t>Εισιτήριο</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Κόμβος</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Χρόνος στο λεωφορείο</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Απόσταση πεζή</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763">
                <a:tc>
                  <a:txBody>
                    <a:bodyPr/>
                    <a:lstStyle/>
                    <a:p>
                      <a:r>
                        <a:rPr lang="el-GR" sz="1800" dirty="0" smtClean="0"/>
                        <a:t>0,7</a:t>
                      </a:r>
                      <a:r>
                        <a:rPr lang="el-GR" sz="1800" baseline="0" dirty="0" smtClean="0"/>
                        <a:t> €</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Χωρίς</a:t>
                      </a:r>
                      <a:r>
                        <a:rPr lang="el-GR" sz="1800" baseline="0" dirty="0" smtClean="0"/>
                        <a:t> μετεπιβίβαση</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20 λεπτά</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8 λεπτά</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Πίνακας 6"/>
          <p:cNvGraphicFramePr>
            <a:graphicFrameLocks noGrp="1"/>
          </p:cNvGraphicFramePr>
          <p:nvPr/>
        </p:nvGraphicFramePr>
        <p:xfrm>
          <a:off x="1403350" y="3789363"/>
          <a:ext cx="6096000" cy="1279924"/>
        </p:xfrm>
        <a:graphic>
          <a:graphicData uri="http://schemas.openxmlformats.org/drawingml/2006/table">
            <a:tbl>
              <a:tblPr firstRow="1" bandRow="1">
                <a:tableStyleId>{2D5ABB26-0587-4C30-8999-92F81FD0307C}</a:tableStyleId>
              </a:tblPr>
              <a:tblGrid>
                <a:gridCol w="1524000"/>
                <a:gridCol w="1524000"/>
                <a:gridCol w="1524000"/>
                <a:gridCol w="1524000"/>
              </a:tblGrid>
              <a:tr h="639763">
                <a:tc>
                  <a:txBody>
                    <a:bodyPr/>
                    <a:lstStyle/>
                    <a:p>
                      <a:r>
                        <a:rPr lang="el-GR" sz="1800" dirty="0" smtClean="0"/>
                        <a:t>Εισιτήριο</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Κόμβος</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Χρόνος στο λεωφορείο</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Απόσταση πεζή</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763">
                <a:tc>
                  <a:txBody>
                    <a:bodyPr/>
                    <a:lstStyle/>
                    <a:p>
                      <a:r>
                        <a:rPr lang="el-GR" sz="1800" dirty="0" smtClean="0"/>
                        <a:t>0,85</a:t>
                      </a:r>
                      <a:r>
                        <a:rPr lang="el-GR" sz="1800" baseline="0" dirty="0" smtClean="0"/>
                        <a:t> €</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Χωρίς</a:t>
                      </a:r>
                      <a:r>
                        <a:rPr lang="el-GR" sz="1800" baseline="0" dirty="0" smtClean="0"/>
                        <a:t> μετεπιβίβαση</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15 λεπτά</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10 λεπτά</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Πίνακας 7"/>
          <p:cNvGraphicFramePr>
            <a:graphicFrameLocks noGrp="1"/>
          </p:cNvGraphicFramePr>
          <p:nvPr/>
        </p:nvGraphicFramePr>
        <p:xfrm>
          <a:off x="1835150" y="5229225"/>
          <a:ext cx="6096000" cy="1279924"/>
        </p:xfrm>
        <a:graphic>
          <a:graphicData uri="http://schemas.openxmlformats.org/drawingml/2006/table">
            <a:tbl>
              <a:tblPr firstRow="1" bandRow="1">
                <a:tableStyleId>{2D5ABB26-0587-4C30-8999-92F81FD0307C}</a:tableStyleId>
              </a:tblPr>
              <a:tblGrid>
                <a:gridCol w="1524000"/>
                <a:gridCol w="1524000"/>
                <a:gridCol w="1524000"/>
                <a:gridCol w="1524000"/>
              </a:tblGrid>
              <a:tr h="639763">
                <a:tc>
                  <a:txBody>
                    <a:bodyPr/>
                    <a:lstStyle/>
                    <a:p>
                      <a:r>
                        <a:rPr lang="el-GR" sz="1800" dirty="0" smtClean="0"/>
                        <a:t>Εισιτήριο</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Κόμβος</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Χρόνος στο λεωφορείο</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Απόσταση πεζή</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763">
                <a:tc>
                  <a:txBody>
                    <a:bodyPr/>
                    <a:lstStyle/>
                    <a:p>
                      <a:r>
                        <a:rPr lang="el-GR" sz="1800" dirty="0" smtClean="0"/>
                        <a:t>0,85</a:t>
                      </a:r>
                      <a:r>
                        <a:rPr lang="el-GR" sz="1800" baseline="0" dirty="0" smtClean="0"/>
                        <a:t> €</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Μία </a:t>
                      </a:r>
                      <a:r>
                        <a:rPr lang="el-GR" sz="1800" baseline="0" dirty="0" smtClean="0"/>
                        <a:t>μετεπιβίβαση</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15 λεπτά</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8 λεπτά</a:t>
                      </a:r>
                      <a:endParaRPr lang="el-GR" sz="18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561975"/>
          </a:xfrm>
        </p:spPr>
        <p:txBody>
          <a:bodyPr/>
          <a:lstStyle/>
          <a:p>
            <a:pPr eaLnBrk="1" hangingPunct="1"/>
            <a:r>
              <a:rPr lang="el-GR" sz="4000" smtClean="0"/>
              <a:t>Πίνακες (1 από 3)</a:t>
            </a:r>
            <a:endParaRPr lang="en-US" sz="4000" smtClean="0"/>
          </a:p>
        </p:txBody>
      </p:sp>
      <p:sp>
        <p:nvSpPr>
          <p:cNvPr id="11267" name="Rectangle 3"/>
          <p:cNvSpPr>
            <a:spLocks noGrp="1" noRot="1" noChangeAspect="1" noMove="1" noResize="1" noEditPoints="1" noAdjustHandles="1" noChangeArrowheads="1" noChangeShapeType="1" noTextEdit="1"/>
          </p:cNvSpPr>
          <p:nvPr>
            <p:ph idx="1"/>
          </p:nvPr>
        </p:nvSpPr>
        <p:spPr>
          <a:xfrm>
            <a:off x="463550" y="908720"/>
            <a:ext cx="8229600" cy="5544616"/>
          </a:xfrm>
          <a:blipFill rotWithShape="1">
            <a:blip r:embed="rId3"/>
            <a:stretch>
              <a:fillRect l="-963" t="-879"/>
            </a:stretch>
          </a:blipFill>
          <a:extLst/>
        </p:spPr>
        <p:txBody>
          <a:bodyPr/>
          <a:lstStyle/>
          <a:p>
            <a:pPr>
              <a:defRPr/>
            </a:pPr>
            <a:r>
              <a:rPr lang="el-GR">
                <a:no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260350"/>
            <a:ext cx="8229600" cy="706438"/>
          </a:xfrm>
        </p:spPr>
        <p:txBody>
          <a:bodyPr/>
          <a:lstStyle/>
          <a:p>
            <a:pPr eaLnBrk="1" hangingPunct="1"/>
            <a:r>
              <a:rPr lang="el-GR" sz="4000" smtClean="0"/>
              <a:t>Σχεδιασμός δικτύου και ζωνών</a:t>
            </a:r>
            <a:br>
              <a:rPr lang="el-GR" sz="4000" smtClean="0"/>
            </a:br>
            <a:r>
              <a:rPr lang="el-GR" sz="4000" smtClean="0"/>
              <a:t>(1 από </a:t>
            </a:r>
            <a:r>
              <a:rPr lang="en-US" sz="4000" smtClean="0"/>
              <a:t>4</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err="1" smtClean="0"/>
              <a:t>Ζωνοποίηση</a:t>
            </a:r>
            <a:r>
              <a:rPr lang="el-GR" sz="2400" dirty="0" smtClean="0"/>
              <a:t>:</a:t>
            </a:r>
          </a:p>
          <a:p>
            <a:pPr eaLnBrk="1" hangingPunct="1">
              <a:defRPr/>
            </a:pPr>
            <a:r>
              <a:rPr lang="el-GR" sz="2000" dirty="0" smtClean="0"/>
              <a:t>Κατά τον ορισμό της περιοχής μελέτης λαμβάνονται υπόψη το πλαίσιο λήψης απόφασης, τα σχήματα που θα μοντελοποιηθούν και η φύση των μετακινήσεων ενδιαφέροντος, π.χ. υποχρεωτική, προαιρετική, μικρής / μεγάλης απόστασης κτλ.</a:t>
            </a:r>
          </a:p>
          <a:p>
            <a:pPr eaLnBrk="1" hangingPunct="1">
              <a:defRPr/>
            </a:pPr>
            <a:r>
              <a:rPr lang="el-GR" sz="2000" dirty="0" smtClean="0"/>
              <a:t>Για μελέτες στρατηγικού σχεδιασμού προτείνεται να επιλέγεται η περιοχή μελέτης κατά τέτοιο τρόπο ώστε όλα τα σημεία προέλευσης και προορισμού των μετακινήσεων να βρίσκονται εντός αυτής. Το ίδιο ισχύει και για τις μελέτες διαχείρισης της κυκλοφορίας.</a:t>
            </a:r>
          </a:p>
          <a:p>
            <a:pPr eaLnBrk="1" hangingPunct="1">
              <a:defRPr/>
            </a:pPr>
            <a:r>
              <a:rPr lang="el-GR" sz="2000" dirty="0" smtClean="0"/>
              <a:t>Η περιοχή μελέτης πρέπει περικλείει την περιοχή ενδιαφέροντος, επικαλύπτοντας διάφορες προοπτικές και σχήματα, επιτρέποντας αλλαγές στη δρομολόγηση και στον τελικό προορισμό των μετακινήσεων.</a:t>
            </a:r>
          </a:p>
          <a:p>
            <a:pPr eaLnBrk="1" hangingPunct="1">
              <a:defRPr/>
            </a:pPr>
            <a:r>
              <a:rPr lang="el-GR" sz="2000" dirty="0" smtClean="0"/>
              <a:t>Κατά τη μοντελοποίηση του δικτύου σε περιβάλλον προγραμμάτων Η/Υ τόσο οι εξωτερικές όσο και οι εσωτερικές ζώνες της περιοχής μελέτης παριστάνονται με το </a:t>
            </a:r>
            <a:r>
              <a:rPr lang="el-GR" sz="2000" dirty="0" err="1" smtClean="0"/>
              <a:t>κεντροειδές</a:t>
            </a:r>
            <a:r>
              <a:rPr lang="el-GR" sz="2000" dirty="0" smtClean="0"/>
              <a:t>.</a:t>
            </a:r>
            <a:endParaRPr lang="el-GR"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Κριτήρια </a:t>
            </a:r>
            <a:r>
              <a:rPr lang="el-GR" sz="2400" dirty="0" err="1" smtClean="0"/>
              <a:t>ζωνοποίησης</a:t>
            </a:r>
            <a:r>
              <a:rPr lang="el-GR" sz="2400" dirty="0" smtClean="0"/>
              <a:t> (1 από 2):</a:t>
            </a:r>
          </a:p>
          <a:p>
            <a:pPr marL="457200" indent="-457200" eaLnBrk="1" hangingPunct="1">
              <a:buFont typeface="+mj-lt"/>
              <a:buAutoNum type="arabicPeriod"/>
              <a:defRPr/>
            </a:pPr>
            <a:r>
              <a:rPr lang="el-GR" sz="2000" dirty="0" smtClean="0"/>
              <a:t>Το μέγεθος των ζωνών πρέπει να είναι τέτοιο ώστε η παραδοχή του ότι όλες οι δραστηριότητες και μετακινήσεις συγκεντρώνονται γύρω από το </a:t>
            </a:r>
            <a:r>
              <a:rPr lang="el-GR" sz="2000" dirty="0" err="1" smtClean="0"/>
              <a:t>κεντροειδές</a:t>
            </a:r>
            <a:r>
              <a:rPr lang="el-GR" sz="2000" dirty="0" smtClean="0"/>
              <a:t> να συνεπάγεται μικρό έως αμελητέο αποδεκτό σφάλμα.</a:t>
            </a:r>
          </a:p>
          <a:p>
            <a:pPr marL="457200" indent="-457200" eaLnBrk="1" hangingPunct="1">
              <a:buFont typeface="+mj-lt"/>
              <a:buAutoNum type="arabicPeriod"/>
              <a:defRPr/>
            </a:pPr>
            <a:r>
              <a:rPr lang="el-GR" sz="2000" dirty="0" smtClean="0"/>
              <a:t>Το </a:t>
            </a:r>
            <a:r>
              <a:rPr lang="el-GR" sz="2000" dirty="0" err="1" smtClean="0"/>
              <a:t>ζωνικό</a:t>
            </a:r>
            <a:r>
              <a:rPr lang="el-GR" sz="2000" dirty="0" smtClean="0"/>
              <a:t> σύστημα πρέπει να είναι συμβατό με τις διοικητικές υποδιαιρέσεις της περιοχής μελέτης όπως ισχύουν από παλαιά και βάσει των οποίων διενεργείται και η απογραφή.</a:t>
            </a:r>
          </a:p>
          <a:p>
            <a:pPr marL="457200" indent="-457200" eaLnBrk="1" hangingPunct="1">
              <a:buFont typeface="+mj-lt"/>
              <a:buAutoNum type="arabicPeriod"/>
              <a:defRPr/>
            </a:pPr>
            <a:r>
              <a:rPr lang="el-GR" sz="2000" dirty="0" smtClean="0"/>
              <a:t>Ενδείκνυται ει δυνατόν να υπάρχει ομοιογένεια σε κάθε ζώνη τόσο όσον αφορά στις χρήσεις γης όσο και στην πληθυσμιακή σύνθεση και άλλα χαρακτηριστικά, όπως το ετήσιο εισόδημα, ο δείκτης ιδιοκτησίας ΙΧ κτλ.</a:t>
            </a:r>
          </a:p>
          <a:p>
            <a:pPr marL="457200" indent="-457200" eaLnBrk="1" hangingPunct="1">
              <a:buFont typeface="+mj-lt"/>
              <a:buAutoNum type="arabicPeriod"/>
              <a:defRPr/>
            </a:pPr>
            <a:r>
              <a:rPr lang="el-GR" sz="2000" dirty="0" smtClean="0"/>
              <a:t>Η οριοθέτηση των ζωνών πρέπει να βασίζεται στα ήδη υπάρχοντα πρότυπα και κανόνες, ενώ πρέπει να αποφεύγεται να ορίζονται όρια ζωνών κατά μήκος μεγάλων αρτηριών γιατί παρεμποδίζεται η ανάθεση μετακινήσεων όταν αυτές είτε εκκινούν είτε καταλήγουν στα όρια αυτών.</a:t>
            </a:r>
            <a:endParaRPr lang="el-GR" sz="2000" dirty="0"/>
          </a:p>
        </p:txBody>
      </p:sp>
      <p:sp>
        <p:nvSpPr>
          <p:cNvPr id="39939" name="Title 1"/>
          <p:cNvSpPr>
            <a:spLocks noGrp="1"/>
          </p:cNvSpPr>
          <p:nvPr>
            <p:ph type="title"/>
          </p:nvPr>
        </p:nvSpPr>
        <p:spPr>
          <a:xfrm>
            <a:off x="468313" y="260350"/>
            <a:ext cx="8229600" cy="706438"/>
          </a:xfrm>
        </p:spPr>
        <p:txBody>
          <a:bodyPr/>
          <a:lstStyle/>
          <a:p>
            <a:pPr eaLnBrk="1" hangingPunct="1"/>
            <a:r>
              <a:rPr lang="el-GR" sz="4000" smtClean="0"/>
              <a:t>Σχεδιασμός δικτύου και ζωνών</a:t>
            </a:r>
            <a:br>
              <a:rPr lang="el-GR" sz="4000" smtClean="0"/>
            </a:br>
            <a:r>
              <a:rPr lang="el-GR" sz="4000" smtClean="0"/>
              <a:t>(2 από </a:t>
            </a:r>
            <a:r>
              <a:rPr lang="en-US" sz="4000" smtClean="0"/>
              <a:t>4</a:t>
            </a:r>
            <a:r>
              <a:rPr lang="el-GR" sz="400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Κριτήρια </a:t>
            </a:r>
            <a:r>
              <a:rPr lang="el-GR" sz="2400" dirty="0" err="1" smtClean="0"/>
              <a:t>ζωνοποίησης</a:t>
            </a:r>
            <a:r>
              <a:rPr lang="el-GR" sz="2400" dirty="0" smtClean="0"/>
              <a:t> (</a:t>
            </a:r>
            <a:r>
              <a:rPr lang="en-US" sz="2400" dirty="0" smtClean="0"/>
              <a:t>2</a:t>
            </a:r>
            <a:r>
              <a:rPr lang="el-GR" sz="2400" dirty="0" smtClean="0"/>
              <a:t> από 2):</a:t>
            </a:r>
          </a:p>
          <a:p>
            <a:pPr marL="457200" indent="-457200" eaLnBrk="1" hangingPunct="1">
              <a:buFont typeface="+mj-lt"/>
              <a:buAutoNum type="arabicPeriod" startAt="5"/>
              <a:defRPr/>
            </a:pPr>
            <a:r>
              <a:rPr lang="el-GR" sz="2000" dirty="0" smtClean="0"/>
              <a:t>Το σχήμα των ζωνών πρέπει να επιτρέπει τη διασύνδεση του </a:t>
            </a:r>
            <a:r>
              <a:rPr lang="el-GR" sz="2000" dirty="0" err="1" smtClean="0"/>
              <a:t>κεντροειδούς</a:t>
            </a:r>
            <a:r>
              <a:rPr lang="el-GR" sz="2000" dirty="0" smtClean="0"/>
              <a:t> τους, ώστε να μπορεί να εκτιμηθεί το σύνολο των </a:t>
            </a:r>
            <a:r>
              <a:rPr lang="el-GR" sz="2000" dirty="0" err="1"/>
              <a:t>ενδοζωνικών</a:t>
            </a:r>
            <a:r>
              <a:rPr lang="el-GR" sz="2000" dirty="0"/>
              <a:t> χαρακτηριστικών, με το ανάλογο κόστος μέσω των συνδετήριών τους.</a:t>
            </a:r>
          </a:p>
          <a:p>
            <a:pPr marL="457200" indent="-457200" eaLnBrk="1" hangingPunct="1">
              <a:buFont typeface="+mj-lt"/>
              <a:buAutoNum type="arabicPeriod" startAt="5"/>
              <a:defRPr/>
            </a:pPr>
            <a:r>
              <a:rPr lang="el-GR" sz="2000" dirty="0"/>
              <a:t>Οι ζώνες δεν απαιτείται να έχουν το ίδιο ή παραπλήσια μεγέθη μεταξύ </a:t>
            </a:r>
            <a:r>
              <a:rPr lang="el-GR" sz="2000" dirty="0" smtClean="0"/>
              <a:t>τους και μπορεί να αποτελούνται από επιμέρους ζώνες ιδιαίτερα σε πυκνοκατοικημένες περιοχές.</a:t>
            </a:r>
          </a:p>
          <a:p>
            <a:pPr eaLnBrk="1" hangingPunct="1">
              <a:defRPr/>
            </a:pPr>
            <a:r>
              <a:rPr lang="el-GR" sz="2000" dirty="0" smtClean="0"/>
              <a:t>Ενδείκνυται να υπάρχει ιεραρχικό σύστημα ζωνών όπως στο Λονδίνο, με ζώνες, </a:t>
            </a:r>
            <a:r>
              <a:rPr lang="el-GR" sz="2000" dirty="0" err="1" smtClean="0"/>
              <a:t>υποζώνες</a:t>
            </a:r>
            <a:r>
              <a:rPr lang="el-GR" sz="2000" dirty="0" smtClean="0"/>
              <a:t> κτλ. </a:t>
            </a:r>
          </a:p>
          <a:p>
            <a:pPr eaLnBrk="1" hangingPunct="1">
              <a:defRPr/>
            </a:pPr>
            <a:r>
              <a:rPr lang="el-GR" sz="2000" dirty="0" smtClean="0"/>
              <a:t>Κατά την κωδικοποίηση των ζωνών με αριθμητικό κωδικό, τα πρώτα ψηφία π.χ. μπορούν να παραπέμπουν στην περιοχή, τα επόμενα στο δήμο, τα επόμενα να υποδηλώνουν την περιφέρεια </a:t>
            </a:r>
            <a:r>
              <a:rPr lang="el-GR" sz="2000" dirty="0" err="1" smtClean="0"/>
              <a:t>κ.ο.κ</a:t>
            </a:r>
            <a:r>
              <a:rPr lang="el-GR" sz="2000" dirty="0" smtClean="0"/>
              <a:t>. ανάλογα με τις διοικητικές υποδιαιρέσεις της περιοχής μελέτης (</a:t>
            </a:r>
            <a:r>
              <a:rPr lang="en-US" sz="2000" dirty="0" smtClean="0"/>
              <a:t>NUTS</a:t>
            </a:r>
            <a:r>
              <a:rPr lang="el-GR" sz="2000" dirty="0" smtClean="0"/>
              <a:t>) ή ανάλογα με το σύστημα εθνικής απογραφής (στατιστικά ΕΣΥΕ) κτλ.</a:t>
            </a:r>
            <a:endParaRPr lang="el-GR" sz="2000" dirty="0"/>
          </a:p>
        </p:txBody>
      </p:sp>
      <p:sp>
        <p:nvSpPr>
          <p:cNvPr id="40963" name="Title 1"/>
          <p:cNvSpPr>
            <a:spLocks noGrp="1"/>
          </p:cNvSpPr>
          <p:nvPr>
            <p:ph type="title"/>
          </p:nvPr>
        </p:nvSpPr>
        <p:spPr>
          <a:xfrm>
            <a:off x="468313" y="260350"/>
            <a:ext cx="8229600" cy="706438"/>
          </a:xfrm>
        </p:spPr>
        <p:txBody>
          <a:bodyPr/>
          <a:lstStyle/>
          <a:p>
            <a:pPr eaLnBrk="1" hangingPunct="1"/>
            <a:r>
              <a:rPr lang="el-GR" sz="4000" smtClean="0"/>
              <a:t>Σχεδιασμός δικτύου και ζωνών</a:t>
            </a:r>
            <a:br>
              <a:rPr lang="el-GR" sz="4000" smtClean="0"/>
            </a:br>
            <a:r>
              <a:rPr lang="el-GR" sz="4000" smtClean="0"/>
              <a:t>(3 από </a:t>
            </a:r>
            <a:r>
              <a:rPr lang="en-US" sz="4000" smtClean="0"/>
              <a:t>4</a:t>
            </a:r>
            <a:r>
              <a:rPr lang="el-GR" sz="400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smtClean="0"/>
              <a:t>Σχεδιασμός δικτύου και ζωνών</a:t>
            </a:r>
            <a:br>
              <a:rPr lang="el-GR" sz="4000" smtClean="0"/>
            </a:br>
            <a:r>
              <a:rPr lang="el-GR" sz="4000" smtClean="0"/>
              <a:t>(4 από </a:t>
            </a:r>
            <a:r>
              <a:rPr lang="en-US" sz="4000" smtClean="0"/>
              <a:t>4</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Απεικόνιση δικτύου:</a:t>
            </a:r>
          </a:p>
          <a:p>
            <a:pPr eaLnBrk="1" hangingPunct="1">
              <a:defRPr/>
            </a:pPr>
            <a:r>
              <a:rPr lang="el-GR" sz="2000" dirty="0" smtClean="0"/>
              <a:t>Το δίκτυο είθισται να παριστάνεται με ένα σύνολο κόμβων (διασταυρώσεις) που ενώνονται μεταξύ τους με τμήματα (μήκος, ταχύτητα, αριθμός λωρίδων κτλ). Στους κόμβους μπορεί να συμπεριλαμβάνονται και τα </a:t>
            </a:r>
            <a:r>
              <a:rPr lang="el-GR" sz="2000" dirty="0" err="1" smtClean="0"/>
              <a:t>κεντροειδή</a:t>
            </a:r>
            <a:r>
              <a:rPr lang="el-GR" sz="2000" dirty="0" smtClean="0"/>
              <a:t> ενώ στα τμήματα ανήκουν και οι συνδετήριες των </a:t>
            </a:r>
            <a:r>
              <a:rPr lang="el-GR" sz="2000" dirty="0" err="1" smtClean="0"/>
              <a:t>κεντροειδών</a:t>
            </a:r>
            <a:r>
              <a:rPr lang="el-GR" sz="2000" dirty="0" smtClean="0"/>
              <a:t> (τμήματα και </a:t>
            </a:r>
            <a:r>
              <a:rPr lang="el-GR" sz="2000" dirty="0" err="1" smtClean="0"/>
              <a:t>ψευδοτμήματα</a:t>
            </a:r>
            <a:r>
              <a:rPr lang="el-GR" sz="2000" dirty="0" smtClean="0"/>
              <a:t>) με το υπόλοιπο δίκτυο, ενώ σε κάθε κίνηση (π.χ. στροφή) και τμήμα αντιστοιχεί και το ανάλογο κόστος.</a:t>
            </a:r>
          </a:p>
          <a:p>
            <a:pPr eaLnBrk="1" hangingPunct="1">
              <a:defRPr/>
            </a:pPr>
            <a:r>
              <a:rPr lang="el-GR" sz="2000" dirty="0" smtClean="0"/>
              <a:t>Πολύ σημαντική είναι η ιεράρχηση των οδών του οδικού δικτύου.</a:t>
            </a:r>
          </a:p>
          <a:p>
            <a:pPr eaLnBrk="1" hangingPunct="1">
              <a:defRPr/>
            </a:pPr>
            <a:r>
              <a:rPr lang="el-GR" sz="2000" dirty="0" smtClean="0"/>
              <a:t>Στα στοιχεία των τμημάτων περιλαμβάνονται τα γεωμετρικά και λειτουργικά χαρακτηριστικά της οδού, όπως το μήκος, η ταχύτητα, η ικανότητα / χωρητικότητα, οι κυκλοφοριακές ρυθμίσεις κτλ.</a:t>
            </a:r>
          </a:p>
          <a:p>
            <a:pPr eaLnBrk="1" hangingPunct="1">
              <a:defRPr/>
            </a:pPr>
            <a:r>
              <a:rPr lang="el-GR" sz="2000" dirty="0" smtClean="0"/>
              <a:t>Για τον καθορισμό του κόστους (ποινής) σε κάθε τμήμα, χρησιμοποιούνται οι λεγόμενες </a:t>
            </a:r>
            <a:r>
              <a:rPr lang="en-US" sz="2000" dirty="0" smtClean="0"/>
              <a:t>flow delay formulations </a:t>
            </a:r>
            <a:r>
              <a:rPr lang="el-GR" sz="2000" dirty="0" smtClean="0"/>
              <a:t>οι οποίες επηρεάζουν και την ισορροπία (</a:t>
            </a:r>
            <a:r>
              <a:rPr lang="en-US" sz="2000" dirty="0" smtClean="0"/>
              <a:t>equilibrium</a:t>
            </a:r>
            <a:r>
              <a:rPr lang="el-GR" sz="2000" dirty="0" smtClean="0"/>
              <a:t>) στο σύστημα.</a:t>
            </a:r>
            <a:endParaRPr lang="el-GR"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dirty="0" smtClean="0"/>
              <a:t>Ανάλυση παλινδρόμησης</a:t>
            </a:r>
            <a:r>
              <a:rPr lang="en-US" sz="4000" dirty="0" smtClean="0"/>
              <a:t/>
            </a:r>
            <a:br>
              <a:rPr lang="en-US" sz="4000" dirty="0" smtClean="0"/>
            </a:br>
            <a:r>
              <a:rPr lang="el-GR" sz="4000" dirty="0" smtClean="0"/>
              <a:t>(1 από 6)</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463550" y="1052513"/>
                <a:ext cx="8229600" cy="5400675"/>
              </a:xfrm>
            </p:spPr>
            <p:txBody>
              <a:bodyPr/>
              <a:lstStyle/>
              <a:p>
                <a:pPr marL="0" indent="0" eaLnBrk="1" hangingPunct="1">
                  <a:buNone/>
                  <a:defRPr/>
                </a:pPr>
                <a14:m>
                  <m:oMath xmlns:m="http://schemas.openxmlformats.org/officeDocument/2006/math">
                    <m:r>
                      <a:rPr lang="en-US" sz="2400" b="0" i="1" smtClean="0">
                        <a:latin typeface="Cambria Math"/>
                      </a:rPr>
                      <m:t>𝑦</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𝑎</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𝑏</m:t>
                        </m:r>
                      </m:e>
                    </m:acc>
                    <m:r>
                      <a:rPr lang="en-US" sz="2400" b="0" i="1" smtClean="0">
                        <a:latin typeface="Cambria Math"/>
                      </a:rPr>
                      <m:t>∗</m:t>
                    </m:r>
                    <m:r>
                      <a:rPr lang="en-US" sz="2400" b="0" i="1" smtClean="0">
                        <a:latin typeface="Cambria Math"/>
                      </a:rPr>
                      <m:t>𝑥</m:t>
                    </m:r>
                  </m:oMath>
                </a14:m>
                <a:r>
                  <a:rPr lang="el-GR" sz="2400" dirty="0" smtClean="0"/>
                  <a:t>:</a:t>
                </a:r>
                <a:r>
                  <a:rPr lang="en-US" sz="2400" dirty="0" smtClean="0"/>
                  <a:t> </a:t>
                </a:r>
                <a:r>
                  <a:rPr lang="en-US" sz="2000" dirty="0" smtClean="0"/>
                  <a:t>t-student and t-test - </a:t>
                </a:r>
                <a:r>
                  <a:rPr lang="el-GR" sz="2000" dirty="0"/>
                  <a:t>Έλεγχος υπόθεσης παραμέτρου </a:t>
                </a:r>
                <a:r>
                  <a:rPr lang="en-US" sz="2000" dirty="0"/>
                  <a:t>𝑏 ̂</a:t>
                </a:r>
                <a:r>
                  <a:rPr lang="en-US" sz="2400" dirty="0"/>
                  <a:t>.</a:t>
                </a:r>
                <a:endParaRPr lang="el-GR" sz="2400" dirty="0" smtClean="0"/>
              </a:p>
              <a:p>
                <a:pPr eaLnBrk="1" hangingPunct="1">
                  <a:defRPr/>
                </a:pPr>
                <a:r>
                  <a:rPr lang="el-GR" sz="2000" dirty="0" smtClean="0"/>
                  <a:t>Πρέπει να γνωρίζουμε την κατανομή του δεδομένου ότι η κατανομή των μεταβλητών </a:t>
                </a:r>
                <a:r>
                  <a:rPr lang="en-US" sz="2000" dirty="0" smtClean="0"/>
                  <a:t>y</a:t>
                </a:r>
                <a:r>
                  <a:rPr lang="el-GR" sz="2000" dirty="0" smtClean="0"/>
                  <a:t> είναι κανονική. Ισχύουν οι σχέσεις:</a:t>
                </a:r>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r>
                  <a:rPr lang="el-GR" sz="2000" dirty="0" smtClean="0"/>
                  <a:t>Αντικαθιστώντας το </a:t>
                </a:r>
                <a14:m>
                  <m:oMath xmlns:m="http://schemas.openxmlformats.org/officeDocument/2006/math">
                    <m:sSup>
                      <m:sSupPr>
                        <m:ctrlPr>
                          <a:rPr lang="el-GR" sz="2000" i="1" smtClean="0">
                            <a:latin typeface="Cambria Math"/>
                          </a:rPr>
                        </m:ctrlPr>
                      </m:sSupPr>
                      <m:e>
                        <m:r>
                          <m:rPr>
                            <m:sty m:val="p"/>
                          </m:rPr>
                          <a:rPr lang="en-US" sz="2000" b="0" i="0" smtClean="0">
                            <a:latin typeface="Cambria Math"/>
                          </a:rPr>
                          <m:t>S</m:t>
                        </m:r>
                      </m:e>
                      <m:sup>
                        <m:r>
                          <a:rPr lang="en-US" sz="2000" b="0" i="1" smtClean="0">
                            <a:latin typeface="Cambria Math"/>
                          </a:rPr>
                          <m:t>2</m:t>
                        </m:r>
                      </m:sup>
                    </m:sSup>
                  </m:oMath>
                </a14:m>
                <a:r>
                  <a:rPr lang="en-US" sz="2000" dirty="0" smtClean="0"/>
                  <a:t> </a:t>
                </a:r>
                <a:r>
                  <a:rPr lang="el-GR" sz="2000" dirty="0" smtClean="0"/>
                  <a:t>με </a:t>
                </a:r>
                <a14:m>
                  <m:oMath xmlns:m="http://schemas.openxmlformats.org/officeDocument/2006/math">
                    <m:sSup>
                      <m:sSupPr>
                        <m:ctrlPr>
                          <a:rPr lang="el-GR" sz="2000" i="1">
                            <a:solidFill>
                              <a:prstClr val="black"/>
                            </a:solidFill>
                            <a:latin typeface="Cambria Math"/>
                          </a:rPr>
                        </m:ctrlPr>
                      </m:sSupPr>
                      <m:e>
                        <m:r>
                          <m:rPr>
                            <m:sty m:val="p"/>
                          </m:rPr>
                          <a:rPr lang="el-GR" sz="2000" b="0" i="0" smtClean="0">
                            <a:solidFill>
                              <a:prstClr val="black"/>
                            </a:solidFill>
                            <a:latin typeface="Cambria Math"/>
                          </a:rPr>
                          <m:t>σ</m:t>
                        </m:r>
                      </m:e>
                      <m:sup>
                        <m:r>
                          <a:rPr lang="en-US" sz="2000" i="1">
                            <a:solidFill>
                              <a:prstClr val="black"/>
                            </a:solidFill>
                            <a:latin typeface="Cambria Math"/>
                          </a:rPr>
                          <m:t>2</m:t>
                        </m:r>
                      </m:sup>
                    </m:sSup>
                  </m:oMath>
                </a14:m>
                <a:r>
                  <a:rPr lang="el-GR" sz="2000" dirty="0" smtClean="0"/>
                  <a:t> και με μηδενική υπόθεση </a:t>
                </a:r>
                <a14:m>
                  <m:oMath xmlns:m="http://schemas.openxmlformats.org/officeDocument/2006/math">
                    <m:sSub>
                      <m:sSubPr>
                        <m:ctrlPr>
                          <a:rPr lang="el-GR" sz="2000" i="1" smtClean="0">
                            <a:latin typeface="Cambria Math"/>
                          </a:rPr>
                        </m:ctrlPr>
                      </m:sSubPr>
                      <m:e>
                        <m:r>
                          <a:rPr lang="en-US" sz="2000" b="0" i="1" smtClean="0">
                            <a:latin typeface="Cambria Math"/>
                          </a:rPr>
                          <m:t>𝐻</m:t>
                        </m:r>
                      </m:e>
                      <m:sub>
                        <m:r>
                          <a:rPr lang="en-US" sz="2000" b="0" i="1" smtClean="0">
                            <a:latin typeface="Cambria Math"/>
                          </a:rPr>
                          <m:t>𝑜</m:t>
                        </m:r>
                      </m:sub>
                    </m:sSub>
                    <m:r>
                      <a:rPr lang="en-US" sz="2000" b="0" i="1" smtClean="0">
                        <a:latin typeface="Cambria Math"/>
                      </a:rPr>
                      <m:t>:</m:t>
                    </m:r>
                    <m:r>
                      <a:rPr lang="en-US" sz="2000" b="0" i="1" smtClean="0">
                        <a:latin typeface="Cambria Math"/>
                      </a:rPr>
                      <m:t>𝑏</m:t>
                    </m:r>
                    <m:r>
                      <a:rPr lang="en-US" sz="2000" b="0" i="1" smtClean="0">
                        <a:latin typeface="Cambria Math"/>
                      </a:rPr>
                      <m:t>=0</m:t>
                    </m:r>
                  </m:oMath>
                </a14:m>
                <a:r>
                  <a:rPr lang="en-US" sz="2400" dirty="0" smtClean="0"/>
                  <a:t>, </a:t>
                </a:r>
                <a:r>
                  <a:rPr lang="el-GR" sz="2000" dirty="0"/>
                  <a:t>προκύπτει </a:t>
                </a:r>
                <a:r>
                  <a:rPr lang="el-GR" sz="2000" dirty="0" smtClean="0"/>
                  <a:t>η κατανομή και ο αντίστοιχος έλεγχος </a:t>
                </a:r>
                <a:r>
                  <a:rPr lang="en-US" sz="2000" b="1" dirty="0" smtClean="0"/>
                  <a:t>t-student &amp; t-test</a:t>
                </a:r>
                <a:r>
                  <a:rPr lang="en-US" sz="2000" dirty="0" smtClean="0"/>
                  <a:t>:</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052513"/>
                <a:ext cx="8229600" cy="5400675"/>
              </a:xfrm>
              <a:blipFill rotWithShape="1">
                <a:blip r:embed="rId4"/>
                <a:stretch>
                  <a:fillRect l="-593" t="-564"/>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2470001862"/>
              </p:ext>
            </p:extLst>
          </p:nvPr>
        </p:nvGraphicFramePr>
        <p:xfrm>
          <a:off x="899592" y="2276872"/>
          <a:ext cx="2763837" cy="1462087"/>
        </p:xfrm>
        <a:graphic>
          <a:graphicData uri="http://schemas.openxmlformats.org/presentationml/2006/ole">
            <mc:AlternateContent xmlns:mc="http://schemas.openxmlformats.org/markup-compatibility/2006">
              <mc:Choice xmlns:v="urn:schemas-microsoft-com:vml" Requires="v">
                <p:oleObj spid="_x0000_s149646" name="Εξίσωση" r:id="rId5" imgW="1104900" imgH="584200" progId="Equation.3">
                  <p:embed/>
                </p:oleObj>
              </mc:Choice>
              <mc:Fallback>
                <p:oleObj name="Εξίσωση" r:id="rId5" imgW="1104900" imgH="584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276872"/>
                        <a:ext cx="27638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1320727155"/>
              </p:ext>
            </p:extLst>
          </p:nvPr>
        </p:nvGraphicFramePr>
        <p:xfrm>
          <a:off x="4788024" y="2276872"/>
          <a:ext cx="2354263" cy="1527175"/>
        </p:xfrm>
        <a:graphic>
          <a:graphicData uri="http://schemas.openxmlformats.org/presentationml/2006/ole">
            <mc:AlternateContent xmlns:mc="http://schemas.openxmlformats.org/markup-compatibility/2006">
              <mc:Choice xmlns:v="urn:schemas-microsoft-com:vml" Requires="v">
                <p:oleObj spid="_x0000_s149647" name="Εξίσωση" r:id="rId7" imgW="939800" imgH="609600" progId="Equation.3">
                  <p:embed/>
                </p:oleObj>
              </mc:Choice>
              <mc:Fallback>
                <p:oleObj name="Εξίσωση" r:id="rId7" imgW="939800" imgH="609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2276872"/>
                        <a:ext cx="2354263"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3562332184"/>
              </p:ext>
            </p:extLst>
          </p:nvPr>
        </p:nvGraphicFramePr>
        <p:xfrm>
          <a:off x="827584" y="4581128"/>
          <a:ext cx="2476500" cy="1460500"/>
        </p:xfrm>
        <a:graphic>
          <a:graphicData uri="http://schemas.openxmlformats.org/presentationml/2006/ole">
            <mc:AlternateContent xmlns:mc="http://schemas.openxmlformats.org/markup-compatibility/2006">
              <mc:Choice xmlns:v="urn:schemas-microsoft-com:vml" Requires="v">
                <p:oleObj spid="_x0000_s149648" name="Εξίσωση" r:id="rId9" imgW="990170" imgH="583947" progId="Equation.3">
                  <p:embed/>
                </p:oleObj>
              </mc:Choice>
              <mc:Fallback>
                <p:oleObj name="Εξίσωση" r:id="rId9" imgW="990170" imgH="583947"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4581128"/>
                        <a:ext cx="24765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1012544588"/>
              </p:ext>
            </p:extLst>
          </p:nvPr>
        </p:nvGraphicFramePr>
        <p:xfrm>
          <a:off x="3995936" y="4797152"/>
          <a:ext cx="1241425" cy="795337"/>
        </p:xfrm>
        <a:graphic>
          <a:graphicData uri="http://schemas.openxmlformats.org/presentationml/2006/ole">
            <mc:AlternateContent xmlns:mc="http://schemas.openxmlformats.org/markup-compatibility/2006">
              <mc:Choice xmlns:v="urn:schemas-microsoft-com:vml" Requires="v">
                <p:oleObj spid="_x0000_s149649" name="Εξίσωση" r:id="rId11" imgW="494870" imgH="317225" progId="Equation.3">
                  <p:embed/>
                </p:oleObj>
              </mc:Choice>
              <mc:Fallback>
                <p:oleObj name="Εξίσωση" r:id="rId11" imgW="494870" imgH="317225"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936" y="4797152"/>
                        <a:ext cx="1241425"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72312047"/>
              </p:ext>
            </p:extLst>
          </p:nvPr>
        </p:nvGraphicFramePr>
        <p:xfrm>
          <a:off x="6300192" y="5013176"/>
          <a:ext cx="1627187" cy="446087"/>
        </p:xfrm>
        <a:graphic>
          <a:graphicData uri="http://schemas.openxmlformats.org/presentationml/2006/ole">
            <mc:AlternateContent xmlns:mc="http://schemas.openxmlformats.org/markup-compatibility/2006">
              <mc:Choice xmlns:v="urn:schemas-microsoft-com:vml" Requires="v">
                <p:oleObj spid="_x0000_s149650" name="Εξίσωση" r:id="rId13" imgW="647419" imgH="177723" progId="Equation.3">
                  <p:embed/>
                </p:oleObj>
              </mc:Choice>
              <mc:Fallback>
                <p:oleObj name="Εξίσωση" r:id="rId13" imgW="647419" imgH="177723"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192" y="5013176"/>
                        <a:ext cx="1627187"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78769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dirty="0"/>
              <a:t>Ανάλυση παλινδρόμησης</a:t>
            </a:r>
            <a:r>
              <a:rPr lang="en-US" sz="4000" dirty="0" smtClean="0"/>
              <a:t/>
            </a:r>
            <a:br>
              <a:rPr lang="en-US" sz="4000" dirty="0" smtClean="0"/>
            </a:br>
            <a:r>
              <a:rPr lang="el-GR" sz="4000" dirty="0" smtClean="0"/>
              <a:t>(2 από 6)</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323528" y="1052513"/>
                <a:ext cx="8369622" cy="5400675"/>
              </a:xfrm>
            </p:spPr>
            <p:txBody>
              <a:bodyPr/>
              <a:lstStyle/>
              <a:p>
                <a:pPr marL="0" indent="0" eaLnBrk="1" hangingPunct="1">
                  <a:buFont typeface="Arial" charset="0"/>
                  <a:buNone/>
                  <a:defRPr/>
                </a:pPr>
                <a14:m>
                  <m:oMath xmlns:m="http://schemas.openxmlformats.org/officeDocument/2006/math">
                    <m:r>
                      <a:rPr lang="en-US" sz="2400" b="0" i="1" smtClean="0">
                        <a:latin typeface="Cambria Math"/>
                      </a:rPr>
                      <m:t>𝑦</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𝑎</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𝑏</m:t>
                        </m:r>
                      </m:e>
                    </m:acc>
                    <m:r>
                      <a:rPr lang="en-US" sz="2400" b="0" i="1" smtClean="0">
                        <a:latin typeface="Cambria Math"/>
                      </a:rPr>
                      <m:t>∗</m:t>
                    </m:r>
                    <m:r>
                      <a:rPr lang="en-US" sz="2400" b="0" i="1" smtClean="0">
                        <a:latin typeface="Cambria Math"/>
                      </a:rPr>
                      <m:t>𝑥</m:t>
                    </m:r>
                  </m:oMath>
                </a14:m>
                <a:r>
                  <a:rPr lang="el-GR" sz="2400" dirty="0" smtClean="0"/>
                  <a:t>: </a:t>
                </a:r>
                <a:r>
                  <a:rPr lang="en-US" sz="2400" dirty="0" smtClean="0"/>
                  <a:t>F-statistic.</a:t>
                </a:r>
                <a:endParaRPr lang="el-GR" sz="2400" dirty="0" smtClean="0"/>
              </a:p>
              <a:p>
                <a:pPr eaLnBrk="1" hangingPunct="1">
                  <a:defRPr/>
                </a:pPr>
                <a:r>
                  <a:rPr lang="el-GR" sz="2000" dirty="0" smtClean="0"/>
                  <a:t>Το </a:t>
                </a:r>
                <a:r>
                  <a:rPr lang="en-US" sz="2000" dirty="0" smtClean="0"/>
                  <a:t>F-statistic</a:t>
                </a:r>
                <a:r>
                  <a:rPr lang="el-GR" sz="2000" dirty="0" smtClean="0"/>
                  <a:t> χρησιμοποιείται σε περίπτωση διπλής μηδενικής υπόθεσης, δηλ.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𝐻</m:t>
                        </m:r>
                      </m:e>
                      <m:sub>
                        <m:r>
                          <a:rPr lang="en-US" sz="2000" i="1">
                            <a:solidFill>
                              <a:prstClr val="black"/>
                            </a:solidFill>
                            <a:latin typeface="Cambria Math"/>
                          </a:rPr>
                          <m:t>𝑜</m:t>
                        </m:r>
                      </m:sub>
                    </m:sSub>
                    <m:r>
                      <a:rPr lang="en-US" sz="2000" i="1">
                        <a:solidFill>
                          <a:prstClr val="black"/>
                        </a:solidFill>
                        <a:latin typeface="Cambria Math"/>
                      </a:rPr>
                      <m:t>:</m:t>
                    </m:r>
                    <m:r>
                      <a:rPr lang="en-US" sz="2000" b="0" i="1" smtClean="0">
                        <a:solidFill>
                          <a:prstClr val="black"/>
                        </a:solidFill>
                        <a:latin typeface="Cambria Math"/>
                      </a:rPr>
                      <m:t>(</m:t>
                    </m:r>
                    <m:r>
                      <a:rPr lang="en-US" sz="2000" b="0" i="1" smtClean="0">
                        <a:solidFill>
                          <a:prstClr val="black"/>
                        </a:solidFill>
                        <a:latin typeface="Cambria Math"/>
                      </a:rPr>
                      <m:t>𝑎</m:t>
                    </m:r>
                    <m:r>
                      <a:rPr lang="en-US" sz="2000" b="0" i="1" smtClean="0">
                        <a:solidFill>
                          <a:prstClr val="black"/>
                        </a:solidFill>
                        <a:latin typeface="Cambria Math"/>
                      </a:rPr>
                      <m:t>,</m:t>
                    </m:r>
                    <m:r>
                      <a:rPr lang="en-US" sz="2000" i="1">
                        <a:solidFill>
                          <a:prstClr val="black"/>
                        </a:solidFill>
                        <a:latin typeface="Cambria Math"/>
                      </a:rPr>
                      <m:t>𝑏</m:t>
                    </m:r>
                    <m:r>
                      <a:rPr lang="en-US" sz="2000" b="0" i="1" smtClean="0">
                        <a:solidFill>
                          <a:prstClr val="black"/>
                        </a:solidFill>
                        <a:latin typeface="Cambria Math"/>
                      </a:rPr>
                      <m:t>)</m:t>
                    </m:r>
                    <m:r>
                      <a:rPr lang="en-US" sz="2000" i="1">
                        <a:solidFill>
                          <a:prstClr val="black"/>
                        </a:solidFill>
                        <a:latin typeface="Cambria Math"/>
                      </a:rPr>
                      <m:t>=</m:t>
                    </m:r>
                    <m:r>
                      <a:rPr lang="en-US" sz="2000" b="0" i="1" smtClean="0">
                        <a:solidFill>
                          <a:prstClr val="black"/>
                        </a:solidFill>
                        <a:latin typeface="Cambria Math"/>
                      </a:rPr>
                      <m:t>(</m:t>
                    </m:r>
                    <m:r>
                      <a:rPr lang="en-US" sz="2000" i="1">
                        <a:solidFill>
                          <a:prstClr val="black"/>
                        </a:solidFill>
                        <a:latin typeface="Cambria Math"/>
                      </a:rPr>
                      <m:t>0</m:t>
                    </m:r>
                    <m:r>
                      <a:rPr lang="en-US" sz="2000" b="0" i="1" smtClean="0">
                        <a:solidFill>
                          <a:prstClr val="black"/>
                        </a:solidFill>
                        <a:latin typeface="Cambria Math"/>
                      </a:rPr>
                      <m:t>,0) </m:t>
                    </m:r>
                  </m:oMath>
                </a14:m>
                <a:r>
                  <a:rPr lang="el-GR" sz="2000" dirty="0" smtClean="0"/>
                  <a:t>και έχουμε την εξίσωση (</a:t>
                </a:r>
                <a:r>
                  <a:rPr lang="en-US" sz="2000" dirty="0" smtClean="0"/>
                  <a:t>F-test for the Complete Model</a:t>
                </a:r>
                <a:r>
                  <a:rPr lang="el-GR" sz="2000" dirty="0" smtClean="0"/>
                  <a:t>)</a:t>
                </a:r>
                <a:r>
                  <a:rPr lang="en-US" sz="2000" dirty="0" smtClean="0"/>
                  <a:t>:</a:t>
                </a:r>
              </a:p>
              <a:p>
                <a:pPr eaLnBrk="1" hangingPunct="1">
                  <a:defRPr/>
                </a:pPr>
                <a:endParaRPr lang="en-US" sz="2000" dirty="0"/>
              </a:p>
              <a:p>
                <a:pPr eaLnBrk="1" hangingPunct="1">
                  <a:defRPr/>
                </a:pPr>
                <a:endParaRPr lang="en-US" sz="2000" dirty="0" smtClean="0"/>
              </a:p>
              <a:p>
                <a:pPr eaLnBrk="1" hangingPunct="1">
                  <a:defRPr/>
                </a:pPr>
                <a:r>
                  <a:rPr lang="el-GR" sz="2000" dirty="0" smtClean="0"/>
                  <a:t>Η υπόθεση γίνεται αποδεκτή εφόσον: </a:t>
                </a:r>
                <a14:m>
                  <m:oMath xmlns:m="http://schemas.openxmlformats.org/officeDocument/2006/math">
                    <m:r>
                      <a:rPr lang="en-US" sz="2000" b="0" i="1" smtClean="0">
                        <a:latin typeface="Cambria Math"/>
                      </a:rPr>
                      <m:t>𝐹</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𝑎</m:t>
                        </m:r>
                      </m:sub>
                    </m:sSub>
                    <m:r>
                      <a:rPr lang="en-US" sz="2000" b="0" i="1" smtClean="0">
                        <a:latin typeface="Cambria Math"/>
                        <a:ea typeface="Cambria Math"/>
                      </a:rPr>
                      <m:t>(2,</m:t>
                    </m:r>
                    <m:r>
                      <a:rPr lang="en-US" sz="2000" b="0" i="1" smtClean="0">
                        <a:latin typeface="Cambria Math"/>
                        <a:ea typeface="Cambria Math"/>
                      </a:rPr>
                      <m:t>𝑛</m:t>
                    </m:r>
                    <m:r>
                      <a:rPr lang="en-US" sz="2000" b="0" i="1" smtClean="0">
                        <a:latin typeface="Cambria Math"/>
                        <a:ea typeface="Cambria Math"/>
                      </a:rPr>
                      <m:t>−2)</m:t>
                    </m:r>
                  </m:oMath>
                </a14:m>
                <a:r>
                  <a:rPr lang="en-US" sz="2000" dirty="0" smtClean="0"/>
                  <a:t>. </a:t>
                </a:r>
                <a:r>
                  <a:rPr lang="el-GR" sz="2000" dirty="0" smtClean="0"/>
                  <a:t>Το τεστ δεν είναι τόσο ισχυρό, υπό την έννοια ότι σχεδόν πάντα απορρίπτεται.</a:t>
                </a:r>
              </a:p>
              <a:p>
                <a:pPr eaLnBrk="1" hangingPunct="1">
                  <a:defRPr/>
                </a:pPr>
                <a:endParaRPr lang="el-GR" sz="2000" dirty="0"/>
              </a:p>
              <a:p>
                <a:pPr marL="0" indent="0" eaLnBrk="1" hangingPunct="1">
                  <a:buNone/>
                  <a:defRPr/>
                </a:pPr>
                <a:r>
                  <a:rPr lang="en-US" sz="2000" dirty="0"/>
                  <a:t>Acceptance regions for null </a:t>
                </a:r>
                <a:r>
                  <a:rPr lang="en-US" sz="2000" dirty="0" smtClean="0"/>
                  <a:t>hypothesis:</a:t>
                </a:r>
                <a:endParaRPr lang="el-GR" sz="2000" dirty="0" smtClean="0"/>
              </a:p>
              <a:p>
                <a:pPr marL="0" indent="0" eaLnBrk="1" hangingPunct="1">
                  <a:buNone/>
                  <a:defRPr/>
                </a:pPr>
                <a:r>
                  <a:rPr lang="en-US" sz="2000" dirty="0" smtClean="0"/>
                  <a:t>(</a:t>
                </a:r>
                <a:r>
                  <a:rPr lang="en-US" sz="2000" dirty="0"/>
                  <a:t>a) both parameters </a:t>
                </a:r>
                <a:r>
                  <a:rPr lang="en-US" sz="2000" dirty="0" smtClean="0"/>
                  <a:t>individually</a:t>
                </a:r>
                <a:r>
                  <a:rPr lang="el-GR" sz="2000" dirty="0" smtClean="0"/>
                  <a:t>.</a:t>
                </a:r>
              </a:p>
              <a:p>
                <a:pPr marL="0" indent="0" eaLnBrk="1" hangingPunct="1">
                  <a:buNone/>
                  <a:defRPr/>
                </a:pPr>
                <a:r>
                  <a:rPr lang="en-US" sz="2000" dirty="0" smtClean="0"/>
                  <a:t>(b</a:t>
                </a:r>
                <a:r>
                  <a:rPr lang="en-US" sz="2000" dirty="0"/>
                  <a:t>) both parameters </a:t>
                </a:r>
                <a:r>
                  <a:rPr lang="en-US" sz="2000" dirty="0" smtClean="0"/>
                  <a:t>together</a:t>
                </a:r>
                <a:r>
                  <a:rPr lang="el-GR" sz="2000" dirty="0" smtClean="0"/>
                  <a:t>.</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369622" cy="5400675"/>
              </a:xfrm>
              <a:blipFill rotWithShape="1">
                <a:blip r:embed="rId4"/>
                <a:stretch>
                  <a:fillRect l="-728" t="-564"/>
                </a:stretch>
              </a:blipFill>
            </p:spPr>
            <p:txBody>
              <a:bodyPr/>
              <a:lstStyle/>
              <a:p>
                <a:r>
                  <a:rPr lang="el-GR">
                    <a:noFill/>
                  </a:rPr>
                  <a:t> </a:t>
                </a:r>
              </a:p>
            </p:txBody>
          </p:sp>
        </mc:Fallback>
      </mc:AlternateContent>
      <p:graphicFrame>
        <p:nvGraphicFramePr>
          <p:cNvPr id="7" name="Αντικείμενο 6"/>
          <p:cNvGraphicFramePr>
            <a:graphicFrameLocks noChangeAspect="1"/>
          </p:cNvGraphicFramePr>
          <p:nvPr>
            <p:extLst>
              <p:ext uri="{D42A27DB-BD31-4B8C-83A1-F6EECF244321}">
                <p14:modId xmlns:p14="http://schemas.microsoft.com/office/powerpoint/2010/main" val="1954544409"/>
              </p:ext>
            </p:extLst>
          </p:nvPr>
        </p:nvGraphicFramePr>
        <p:xfrm>
          <a:off x="2195736" y="2420888"/>
          <a:ext cx="3905250" cy="1079500"/>
        </p:xfrm>
        <a:graphic>
          <a:graphicData uri="http://schemas.openxmlformats.org/presentationml/2006/ole">
            <mc:AlternateContent xmlns:mc="http://schemas.openxmlformats.org/markup-compatibility/2006">
              <mc:Choice xmlns:v="urn:schemas-microsoft-com:vml" Requires="v">
                <p:oleObj spid="_x0000_s153615" name="Εξίσωση" r:id="rId5" imgW="1562100" imgH="431800" progId="Equation.3">
                  <p:embed/>
                </p:oleObj>
              </mc:Choice>
              <mc:Fallback>
                <p:oleObj name="Εξίσωση" r:id="rId5" imgW="1562100" imgH="431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2420888"/>
                        <a:ext cx="39052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0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35273" t="26762" r="34181" b="40822"/>
          <a:stretch/>
        </p:blipFill>
        <p:spPr bwMode="auto">
          <a:xfrm>
            <a:off x="4499992" y="4337080"/>
            <a:ext cx="4223079" cy="252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dirty="0"/>
              <a:t>Ανάλυση παλινδρόμησης</a:t>
            </a:r>
            <a:r>
              <a:rPr lang="en-US" sz="4000" dirty="0" smtClean="0"/>
              <a:t/>
            </a:r>
            <a:br>
              <a:rPr lang="en-US" sz="4000" dirty="0" smtClean="0"/>
            </a:br>
            <a:r>
              <a:rPr lang="el-GR" sz="4000" dirty="0" smtClean="0"/>
              <a:t>(3 από 6)</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323528" y="1052513"/>
                <a:ext cx="8369622" cy="5400675"/>
              </a:xfrm>
            </p:spPr>
            <p:txBody>
              <a:bodyPr/>
              <a:lstStyle/>
              <a:p>
                <a:pPr marL="0" indent="0" eaLnBrk="1" hangingPunct="1">
                  <a:buFont typeface="Arial" charset="0"/>
                  <a:buNone/>
                  <a:defRPr/>
                </a:pPr>
                <a14:m>
                  <m:oMath xmlns:m="http://schemas.openxmlformats.org/officeDocument/2006/math">
                    <m:r>
                      <a:rPr lang="en-US" sz="2400" b="0" i="1" smtClean="0">
                        <a:latin typeface="Cambria Math"/>
                      </a:rPr>
                      <m:t>𝑦</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𝑎</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𝑏</m:t>
                        </m:r>
                      </m:e>
                    </m:acc>
                    <m:r>
                      <a:rPr lang="en-US" sz="2400" b="0" i="1" smtClean="0">
                        <a:latin typeface="Cambria Math"/>
                      </a:rPr>
                      <m:t>∗</m:t>
                    </m:r>
                    <m:r>
                      <a:rPr lang="en-US" sz="2400" b="0" i="1" smtClean="0">
                        <a:latin typeface="Cambria Math"/>
                      </a:rPr>
                      <m:t>𝑥</m:t>
                    </m:r>
                  </m:oMath>
                </a14:m>
                <a:r>
                  <a:rPr lang="el-GR" sz="2400" dirty="0" smtClean="0"/>
                  <a:t>: </a:t>
                </a:r>
                <a:r>
                  <a:rPr lang="en-US" sz="2400" dirty="0" smtClean="0"/>
                  <a:t>The coefficient of determinator </a:t>
                </a:r>
                <a14:m>
                  <m:oMath xmlns:m="http://schemas.openxmlformats.org/officeDocument/2006/math">
                    <m:sSup>
                      <m:sSupPr>
                        <m:ctrlPr>
                          <a:rPr lang="en-US" sz="2400" i="1" smtClean="0">
                            <a:latin typeface="Cambria Math"/>
                          </a:rPr>
                        </m:ctrlPr>
                      </m:sSupPr>
                      <m:e>
                        <m:r>
                          <a:rPr lang="en-US" sz="2400" b="0" i="1" smtClean="0">
                            <a:latin typeface="Cambria Math"/>
                          </a:rPr>
                          <m:t>𝑅</m:t>
                        </m:r>
                      </m:e>
                      <m:sup>
                        <m:r>
                          <a:rPr lang="en-US" sz="2400" b="0" i="1" smtClean="0">
                            <a:latin typeface="Cambria Math"/>
                          </a:rPr>
                          <m:t>2</m:t>
                        </m:r>
                      </m:sup>
                    </m:sSup>
                  </m:oMath>
                </a14:m>
                <a:r>
                  <a:rPr lang="en-US" sz="2400" dirty="0" smtClean="0"/>
                  <a:t>.</a:t>
                </a:r>
                <a:endParaRPr lang="el-GR" sz="2400" dirty="0" smtClean="0"/>
              </a:p>
              <a:p>
                <a:pPr eaLnBrk="1" hangingPunct="1">
                  <a:defRPr/>
                </a:pPr>
                <a:r>
                  <a:rPr lang="en-US" sz="2000" dirty="0" smtClean="0"/>
                  <a:t>Explained and unexplained deviations</a:t>
                </a:r>
                <a:r>
                  <a:rPr lang="el-GR" sz="2000" dirty="0" smtClean="0"/>
                  <a:t>:</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369622" cy="5400675"/>
              </a:xfrm>
              <a:blipFill rotWithShape="1">
                <a:blip r:embed="rId3"/>
                <a:stretch>
                  <a:fillRect l="-583" t="-564"/>
                </a:stretch>
              </a:blipFill>
            </p:spPr>
            <p:txBody>
              <a:bodyPr/>
              <a:lstStyle/>
              <a:p>
                <a:r>
                  <a:rPr lang="el-GR">
                    <a:noFill/>
                  </a:rPr>
                  <a:t> </a:t>
                </a:r>
              </a:p>
            </p:txBody>
          </p:sp>
        </mc:Fallback>
      </mc:AlternateContent>
      <p:pic>
        <p:nvPicPr>
          <p:cNvPr id="1546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300" t="28260" r="37506" b="41264"/>
          <a:stretch/>
        </p:blipFill>
        <p:spPr bwMode="auto">
          <a:xfrm>
            <a:off x="683568" y="2276872"/>
            <a:ext cx="67396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623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dirty="0"/>
              <a:t>Ανάλυση παλινδρόμησης</a:t>
            </a:r>
            <a:r>
              <a:rPr lang="en-US" sz="4000" dirty="0" smtClean="0"/>
              <a:t/>
            </a:r>
            <a:br>
              <a:rPr lang="en-US" sz="4000" dirty="0" smtClean="0"/>
            </a:br>
            <a:r>
              <a:rPr lang="el-GR" sz="4000" dirty="0" smtClean="0"/>
              <a:t>(4 από 6)</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323528" y="1052513"/>
                <a:ext cx="8369622" cy="5400675"/>
              </a:xfrm>
            </p:spPr>
            <p:txBody>
              <a:bodyPr/>
              <a:lstStyle/>
              <a:p>
                <a:pPr marL="0" indent="0" eaLnBrk="1" hangingPunct="1">
                  <a:buFont typeface="Arial" charset="0"/>
                  <a:buNone/>
                  <a:defRPr/>
                </a:pPr>
                <a14:m>
                  <m:oMath xmlns:m="http://schemas.openxmlformats.org/officeDocument/2006/math">
                    <m:r>
                      <a:rPr lang="en-US" sz="2400" b="0" i="1" smtClean="0">
                        <a:latin typeface="Cambria Math"/>
                      </a:rPr>
                      <m:t>𝑦</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𝑎</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𝑏</m:t>
                        </m:r>
                      </m:e>
                    </m:acc>
                    <m:r>
                      <a:rPr lang="en-US" sz="2400" b="0" i="1" smtClean="0">
                        <a:latin typeface="Cambria Math"/>
                      </a:rPr>
                      <m:t>∗</m:t>
                    </m:r>
                    <m:r>
                      <a:rPr lang="en-US" sz="2400" b="0" i="1" smtClean="0">
                        <a:latin typeface="Cambria Math"/>
                      </a:rPr>
                      <m:t>𝑥</m:t>
                    </m:r>
                  </m:oMath>
                </a14:m>
                <a:r>
                  <a:rPr lang="el-GR" sz="2400" dirty="0" smtClean="0"/>
                  <a:t>: </a:t>
                </a:r>
                <a:r>
                  <a:rPr lang="en-US" sz="2400" dirty="0" smtClean="0"/>
                  <a:t>The coefficient of determinator </a:t>
                </a:r>
                <a14:m>
                  <m:oMath xmlns:m="http://schemas.openxmlformats.org/officeDocument/2006/math">
                    <m:sSup>
                      <m:sSupPr>
                        <m:ctrlPr>
                          <a:rPr lang="en-US" sz="2400" i="1" smtClean="0">
                            <a:latin typeface="Cambria Math"/>
                          </a:rPr>
                        </m:ctrlPr>
                      </m:sSupPr>
                      <m:e>
                        <m:r>
                          <a:rPr lang="en-US" sz="2400" b="0" i="1" smtClean="0">
                            <a:latin typeface="Cambria Math"/>
                          </a:rPr>
                          <m:t>𝑅</m:t>
                        </m:r>
                      </m:e>
                      <m:sup>
                        <m:r>
                          <a:rPr lang="en-US" sz="2400" b="0" i="1" smtClean="0">
                            <a:latin typeface="Cambria Math"/>
                          </a:rPr>
                          <m:t>2</m:t>
                        </m:r>
                      </m:sup>
                    </m:sSup>
                  </m:oMath>
                </a14:m>
                <a:r>
                  <a:rPr lang="en-US" sz="2400" dirty="0" smtClean="0"/>
                  <a:t>.</a:t>
                </a:r>
                <a:endParaRPr lang="el-GR" sz="2400" dirty="0" smtClean="0"/>
              </a:p>
              <a:p>
                <a:pPr eaLnBrk="1" hangingPunct="1">
                  <a:defRPr/>
                </a:pPr>
                <a:r>
                  <a:rPr lang="el-GR" sz="2000" dirty="0" smtClean="0"/>
                  <a:t>Βάσει του σχήματος (βλ. προηγούμενη διαφάνεια) έχουμε:</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369622" cy="5400675"/>
              </a:xfrm>
              <a:blipFill rotWithShape="1">
                <a:blip r:embed="rId4"/>
                <a:stretch>
                  <a:fillRect l="-583" t="-564"/>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2588650504"/>
              </p:ext>
            </p:extLst>
          </p:nvPr>
        </p:nvGraphicFramePr>
        <p:xfrm>
          <a:off x="251520" y="2132856"/>
          <a:ext cx="8761412" cy="965200"/>
        </p:xfrm>
        <a:graphic>
          <a:graphicData uri="http://schemas.openxmlformats.org/presentationml/2006/ole">
            <mc:AlternateContent xmlns:mc="http://schemas.openxmlformats.org/markup-compatibility/2006">
              <mc:Choice xmlns:v="urn:schemas-microsoft-com:vml" Requires="v">
                <p:oleObj spid="_x0000_s155674" name="Εξίσωση" r:id="rId5" imgW="4381500" imgH="482600" progId="Equation.3">
                  <p:embed/>
                </p:oleObj>
              </mc:Choice>
              <mc:Fallback>
                <p:oleObj name="Εξίσωση" r:id="rId5" imgW="4381500" imgH="482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132856"/>
                        <a:ext cx="8761412" cy="965200"/>
                      </a:xfrm>
                      <a:prstGeom prst="rect">
                        <a:avLst/>
                      </a:prstGeom>
                      <a:noFill/>
                      <a:ln>
                        <a:noFill/>
                      </a:ln>
                      <a:effectLst/>
                    </p:spPr>
                  </p:pic>
                </p:oleObj>
              </mc:Fallback>
            </mc:AlternateContent>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484532926"/>
              </p:ext>
            </p:extLst>
          </p:nvPr>
        </p:nvGraphicFramePr>
        <p:xfrm>
          <a:off x="251520" y="3573016"/>
          <a:ext cx="8529638" cy="1098550"/>
        </p:xfrm>
        <a:graphic>
          <a:graphicData uri="http://schemas.openxmlformats.org/presentationml/2006/ole">
            <mc:AlternateContent xmlns:mc="http://schemas.openxmlformats.org/markup-compatibility/2006">
              <mc:Choice xmlns:v="urn:schemas-microsoft-com:vml" Requires="v">
                <p:oleObj spid="_x0000_s155675" name="Εξίσωση" r:id="rId7" imgW="4737100" imgH="609600" progId="Equation.3">
                  <p:embed/>
                </p:oleObj>
              </mc:Choice>
              <mc:Fallback>
                <p:oleObj name="Εξίσωση" r:id="rId7" imgW="4737100" imgH="609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573016"/>
                        <a:ext cx="8529638"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3429041859"/>
              </p:ext>
            </p:extLst>
          </p:nvPr>
        </p:nvGraphicFramePr>
        <p:xfrm>
          <a:off x="3059832" y="5085184"/>
          <a:ext cx="2763838" cy="1430337"/>
        </p:xfrm>
        <a:graphic>
          <a:graphicData uri="http://schemas.openxmlformats.org/presentationml/2006/ole">
            <mc:AlternateContent xmlns:mc="http://schemas.openxmlformats.org/markup-compatibility/2006">
              <mc:Choice xmlns:v="urn:schemas-microsoft-com:vml" Requires="v">
                <p:oleObj spid="_x0000_s155676" name="Εξίσωση" r:id="rId9" imgW="1104900" imgH="571500" progId="Equation.3">
                  <p:embed/>
                </p:oleObj>
              </mc:Choice>
              <mc:Fallback>
                <p:oleObj name="Εξίσωση" r:id="rId9" imgW="1104900" imgH="5715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5085184"/>
                        <a:ext cx="2763838"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05552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dirty="0"/>
              <a:t>Ανάλυση παλινδρόμησης</a:t>
            </a:r>
            <a:r>
              <a:rPr lang="en-US" sz="4000" dirty="0" smtClean="0"/>
              <a:t/>
            </a:r>
            <a:br>
              <a:rPr lang="en-US" sz="4000" dirty="0" smtClean="0"/>
            </a:br>
            <a:r>
              <a:rPr lang="el-GR" sz="4000" dirty="0" smtClean="0"/>
              <a:t>(5 από 6)</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323528" y="1052513"/>
                <a:ext cx="8496944" cy="5400675"/>
              </a:xfrm>
            </p:spPr>
            <p:txBody>
              <a:bodyPr/>
              <a:lstStyle/>
              <a:p>
                <a:pPr marL="0" indent="0" eaLnBrk="1" hangingPunct="1">
                  <a:buFont typeface="Arial" charset="0"/>
                  <a:buNone/>
                  <a:defRPr/>
                </a:pPr>
                <a14:m>
                  <m:oMath xmlns:m="http://schemas.openxmlformats.org/officeDocument/2006/math">
                    <m:r>
                      <a:rPr lang="en-US" sz="2400" b="0" i="1" smtClean="0">
                        <a:latin typeface="Cambria Math"/>
                      </a:rPr>
                      <m:t>𝑦</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𝑎</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𝑏</m:t>
                        </m:r>
                      </m:e>
                    </m:acc>
                    <m:r>
                      <a:rPr lang="en-US" sz="2400" b="0" i="1" smtClean="0">
                        <a:latin typeface="Cambria Math"/>
                      </a:rPr>
                      <m:t>∗</m:t>
                    </m:r>
                    <m:r>
                      <a:rPr lang="en-US" sz="2400" b="0" i="1" smtClean="0">
                        <a:latin typeface="Cambria Math"/>
                      </a:rPr>
                      <m:t>𝑥</m:t>
                    </m:r>
                  </m:oMath>
                </a14:m>
                <a:r>
                  <a:rPr lang="el-GR" sz="2400" dirty="0" smtClean="0"/>
                  <a:t>: </a:t>
                </a:r>
                <a:r>
                  <a:rPr lang="en-US" sz="2400" dirty="0" smtClean="0"/>
                  <a:t>Multiple regression.</a:t>
                </a:r>
                <a:endParaRPr lang="el-GR" sz="2400" dirty="0" smtClean="0"/>
              </a:p>
              <a:p>
                <a:pPr eaLnBrk="1" hangingPunct="1">
                  <a:defRPr/>
                </a:pPr>
                <a:r>
                  <a:rPr lang="el-GR" sz="2000" dirty="0" smtClean="0"/>
                  <a:t>Στην περίπτωση της πολλαπλής παλινδρόμησης οι συναρτήσεις επίλυσης, αν και πιο πολύπλοκες, διατηρούν τη μορφή τους, αλλά εμφανίζονται κάποια ιδιαίτερα σημαντικά προβλήματα:</a:t>
                </a:r>
              </a:p>
              <a:p>
                <a:pPr marL="906463" indent="-514350" eaLnBrk="1" hangingPunct="1">
                  <a:buFont typeface="+mj-lt"/>
                  <a:buAutoNum type="romanLcPeriod"/>
                  <a:defRPr/>
                </a:pPr>
                <a:r>
                  <a:rPr lang="el-GR" sz="2000" dirty="0" err="1" smtClean="0"/>
                  <a:t>Πολυσυγγραμμικότητα</a:t>
                </a:r>
                <a:r>
                  <a:rPr lang="el-GR" sz="2000" dirty="0" smtClean="0"/>
                  <a:t> (</a:t>
                </a:r>
                <a:r>
                  <a:rPr lang="en-US" sz="2000" dirty="0" err="1" smtClean="0"/>
                  <a:t>multicollinearity</a:t>
                </a:r>
                <a:r>
                  <a:rPr lang="el-GR" sz="2000" dirty="0" smtClean="0"/>
                  <a:t>): Συμβαίνει όταν υπάρχει γραμμική σχέση μεταξύ των επεξηγηματικών μεταβλητών και στην περίπτωση αυτή για τις παραμέτρους παλινδρόμησης</a:t>
                </a:r>
                <a14:m>
                  <m:oMath xmlns:m="http://schemas.openxmlformats.org/officeDocument/2006/math">
                    <m:acc>
                      <m:accPr>
                        <m:chr m:val="̂"/>
                        <m:ctrlPr>
                          <a:rPr lang="en-US" sz="2400" i="1">
                            <a:solidFill>
                              <a:prstClr val="black"/>
                            </a:solidFill>
                            <a:latin typeface="Cambria Math"/>
                          </a:rPr>
                        </m:ctrlPr>
                      </m:accPr>
                      <m:e>
                        <m:r>
                          <a:rPr lang="en-US" sz="2400" i="1">
                            <a:solidFill>
                              <a:prstClr val="black"/>
                            </a:solidFill>
                            <a:latin typeface="Cambria Math"/>
                          </a:rPr>
                          <m:t>𝑏</m:t>
                        </m:r>
                      </m:e>
                    </m:acc>
                  </m:oMath>
                </a14:m>
                <a:r>
                  <a:rPr lang="el-GR" sz="2000" dirty="0" smtClean="0"/>
                  <a:t> δεν είναι ανεξάρτητες και δε μπορούν να επιλυθούν μοναδικώς.</a:t>
                </a:r>
              </a:p>
              <a:p>
                <a:pPr marL="906463" indent="-514350" eaLnBrk="1" hangingPunct="1">
                  <a:buFont typeface="+mj-lt"/>
                  <a:buAutoNum type="romanLcPeriod"/>
                  <a:defRPr/>
                </a:pPr>
                <a:r>
                  <a:rPr lang="el-GR" sz="2000" dirty="0" smtClean="0"/>
                  <a:t>Άγνωστος / Αδιευκρίνιστος αριθμός παραμέτρων που θα πρέπει να συμπεριληφθούν. Πρέπει να ληφθούν υπόψη τα εξής:</a:t>
                </a:r>
              </a:p>
              <a:p>
                <a:pPr marL="1257300" eaLnBrk="1" hangingPunct="1">
                  <a:buFont typeface="Wingdings" pitchFamily="2" charset="2"/>
                  <a:buChar char="§"/>
                  <a:defRPr/>
                </a:pPr>
                <a:r>
                  <a:rPr lang="el-GR" sz="2000" dirty="0" smtClean="0"/>
                  <a:t>Υφίστανται ισχυροί θεωρητικοί λόγοι να συμπεριληφθεί μία μεταβλητή ή είναι σημαντική στον έλεγχο πολιτικής με το μοντέλο</a:t>
                </a:r>
                <a:r>
                  <a:rPr lang="en-US" sz="2000" dirty="0" smtClean="0"/>
                  <a:t>;</a:t>
                </a:r>
                <a:endParaRPr lang="el-GR" sz="2000" dirty="0" smtClean="0"/>
              </a:p>
              <a:p>
                <a:pPr marL="1257300" eaLnBrk="1" hangingPunct="1">
                  <a:buFont typeface="Wingdings" pitchFamily="2" charset="2"/>
                  <a:buChar char="§"/>
                  <a:defRPr/>
                </a:pPr>
                <a:r>
                  <a:rPr lang="el-GR" sz="2000" dirty="0" smtClean="0"/>
                  <a:t>Είναι σημαντική η μεταβλητή (απόρριψη </a:t>
                </a:r>
                <a14:m>
                  <m:oMath xmlns:m="http://schemas.openxmlformats.org/officeDocument/2006/math">
                    <m:sSub>
                      <m:sSubPr>
                        <m:ctrlPr>
                          <a:rPr lang="el-GR" sz="2000" i="1" smtClean="0">
                            <a:latin typeface="Cambria Math"/>
                          </a:rPr>
                        </m:ctrlPr>
                      </m:sSubPr>
                      <m:e>
                        <m:r>
                          <a:rPr lang="en-US" sz="2000" b="0" i="1" smtClean="0">
                            <a:latin typeface="Cambria Math"/>
                          </a:rPr>
                          <m:t>𝐻</m:t>
                        </m:r>
                      </m:e>
                      <m:sub>
                        <m:r>
                          <a:rPr lang="en-US" sz="2000" b="0" i="1" smtClean="0">
                            <a:latin typeface="Cambria Math"/>
                          </a:rPr>
                          <m:t>0</m:t>
                        </m:r>
                      </m:sub>
                    </m:sSub>
                  </m:oMath>
                </a14:m>
                <a:r>
                  <a:rPr lang="en-US" sz="2000" dirty="0" smtClean="0"/>
                  <a:t> </a:t>
                </a:r>
                <a:r>
                  <a:rPr lang="el-GR" sz="2000" dirty="0" smtClean="0"/>
                  <a:t>στο </a:t>
                </a:r>
                <a:r>
                  <a:rPr lang="en-US" sz="2000" dirty="0" smtClean="0"/>
                  <a:t>t-test</a:t>
                </a:r>
                <a:r>
                  <a:rPr lang="el-GR" sz="2000" dirty="0" smtClean="0"/>
                  <a:t>) και είναι ο συντελεστής συνεπής με τη θεωρία ή αποτελεί διαίσθηση</a:t>
                </a:r>
                <a:r>
                  <a:rPr lang="en-US" sz="2000" dirty="0" smtClean="0"/>
                  <a:t>;</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496944" cy="5400675"/>
              </a:xfrm>
              <a:blipFill rotWithShape="1">
                <a:blip r:embed="rId3"/>
                <a:stretch>
                  <a:fillRect l="-574" t="-564" r="-1435"/>
                </a:stretch>
              </a:blipFill>
            </p:spPr>
            <p:txBody>
              <a:bodyPr/>
              <a:lstStyle/>
              <a:p>
                <a:r>
                  <a:rPr lang="el-GR">
                    <a:noFill/>
                  </a:rPr>
                  <a:t> </a:t>
                </a:r>
              </a:p>
            </p:txBody>
          </p:sp>
        </mc:Fallback>
      </mc:AlternateContent>
    </p:spTree>
    <p:extLst>
      <p:ext uri="{BB962C8B-B14F-4D97-AF65-F5344CB8AC3E}">
        <p14:creationId xmlns:p14="http://schemas.microsoft.com/office/powerpoint/2010/main" val="1781411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260350"/>
            <a:ext cx="8229600" cy="706438"/>
          </a:xfrm>
        </p:spPr>
        <p:txBody>
          <a:bodyPr/>
          <a:lstStyle/>
          <a:p>
            <a:pPr eaLnBrk="1" hangingPunct="1"/>
            <a:r>
              <a:rPr lang="el-GR" sz="4000" dirty="0"/>
              <a:t>Ανάλυση παλινδρόμησης</a:t>
            </a:r>
            <a:r>
              <a:rPr lang="en-US" sz="4000" dirty="0" smtClean="0"/>
              <a:t/>
            </a:r>
            <a:br>
              <a:rPr lang="en-US" sz="4000" dirty="0" smtClean="0"/>
            </a:br>
            <a:r>
              <a:rPr lang="el-GR" sz="4000" dirty="0" smtClean="0"/>
              <a:t>(6 από 6)</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323528" y="1052513"/>
                <a:ext cx="8496944" cy="5400675"/>
              </a:xfrm>
            </p:spPr>
            <p:txBody>
              <a:bodyPr/>
              <a:lstStyle/>
              <a:p>
                <a:pPr marL="0" indent="0" eaLnBrk="1" hangingPunct="1">
                  <a:buFont typeface="Arial" charset="0"/>
                  <a:buNone/>
                  <a:defRPr/>
                </a:pPr>
                <a14:m>
                  <m:oMath xmlns:m="http://schemas.openxmlformats.org/officeDocument/2006/math">
                    <m:r>
                      <a:rPr lang="en-US" sz="2400" b="0" i="1" smtClean="0">
                        <a:latin typeface="Cambria Math"/>
                      </a:rPr>
                      <m:t>𝑦</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𝑎</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𝑏</m:t>
                        </m:r>
                      </m:e>
                    </m:acc>
                    <m:r>
                      <a:rPr lang="en-US" sz="2400" b="0" i="1" smtClean="0">
                        <a:latin typeface="Cambria Math"/>
                      </a:rPr>
                      <m:t>∗</m:t>
                    </m:r>
                    <m:r>
                      <a:rPr lang="en-US" sz="2400" b="0" i="1" smtClean="0">
                        <a:latin typeface="Cambria Math"/>
                      </a:rPr>
                      <m:t>𝑥</m:t>
                    </m:r>
                  </m:oMath>
                </a14:m>
                <a:r>
                  <a:rPr lang="el-GR" sz="2400" dirty="0" smtClean="0"/>
                  <a:t>: </a:t>
                </a:r>
                <a:r>
                  <a:rPr lang="en-US" sz="2400" dirty="0" smtClean="0"/>
                  <a:t>Multiple regression.</a:t>
                </a:r>
                <a:endParaRPr lang="el-GR" sz="2400" dirty="0" smtClean="0"/>
              </a:p>
              <a:p>
                <a:pPr marL="906463" indent="-514350" eaLnBrk="1" hangingPunct="1">
                  <a:buFont typeface="+mj-lt"/>
                  <a:buAutoNum type="romanLcPeriod" startAt="3"/>
                  <a:defRPr/>
                </a:pPr>
                <a:r>
                  <a:rPr lang="el-GR" sz="2000" dirty="0" smtClean="0"/>
                  <a:t>Προσδιοριστικός συντελεστής ή συντελεστής απόφασης (</a:t>
                </a:r>
                <a:r>
                  <a:rPr lang="en-US" sz="2000" dirty="0" smtClean="0"/>
                  <a:t>coefficient of determination</a:t>
                </a:r>
                <a:r>
                  <a:rPr lang="el-GR" sz="2000" dirty="0" smtClean="0"/>
                  <a:t>)</a:t>
                </a:r>
                <a:r>
                  <a:rPr lang="en-US" sz="2000" dirty="0" smtClean="0"/>
                  <a:t>. </a:t>
                </a:r>
                <a:r>
                  <a:rPr lang="el-GR" sz="2000" dirty="0" smtClean="0"/>
                  <a:t>Λαμβάνοντας υπόψη ότι η ύπαρξη και άλλου συντελεστή (παραμέτρου) παλινδρόμησης συνήθως αυξάνει το </a:t>
                </a:r>
                <a14:m>
                  <m:oMath xmlns:m="http://schemas.openxmlformats.org/officeDocument/2006/math">
                    <m:sSup>
                      <m:sSupPr>
                        <m:ctrlPr>
                          <a:rPr lang="el-GR" sz="2000" i="1" smtClean="0">
                            <a:latin typeface="Cambria Math"/>
                          </a:rPr>
                        </m:ctrlPr>
                      </m:sSupPr>
                      <m:e>
                        <m:r>
                          <a:rPr lang="en-US" sz="2000" b="0" i="1" smtClean="0">
                            <a:latin typeface="Cambria Math"/>
                          </a:rPr>
                          <m:t>𝑅</m:t>
                        </m:r>
                      </m:e>
                      <m:sup>
                        <m:r>
                          <a:rPr lang="en-US" sz="2000" b="0" i="1" smtClean="0">
                            <a:latin typeface="Cambria Math"/>
                          </a:rPr>
                          <m:t>2</m:t>
                        </m:r>
                      </m:sup>
                    </m:sSup>
                  </m:oMath>
                </a14:m>
                <a:r>
                  <a:rPr lang="en-US" sz="2000" dirty="0" smtClean="0"/>
                  <a:t>, </a:t>
                </a:r>
                <a:r>
                  <a:rPr lang="el-GR" sz="2000" dirty="0" smtClean="0"/>
                  <a:t>ισχύει:</a:t>
                </a:r>
              </a:p>
              <a:p>
                <a:pPr marL="906463" indent="-514350" eaLnBrk="1" hangingPunct="1">
                  <a:buFont typeface="+mj-lt"/>
                  <a:buAutoNum type="romanLcPeriod" startAt="3"/>
                  <a:defRPr/>
                </a:pPr>
                <a:endParaRPr lang="el-GR" sz="2000" dirty="0"/>
              </a:p>
              <a:p>
                <a:pPr marL="0" indent="0" eaLnBrk="1" hangingPunct="1">
                  <a:buNone/>
                  <a:defRPr/>
                </a:pPr>
                <a:r>
                  <a:rPr lang="el-GR" sz="2000" dirty="0" smtClean="0"/>
                  <a:t>όπου:</a:t>
                </a:r>
              </a:p>
              <a:p>
                <a:pPr marL="0" indent="0" eaLnBrk="1" hangingPunct="1">
                  <a:buNone/>
                  <a:defRPr/>
                </a:pPr>
                <a:r>
                  <a:rPr lang="en-US" sz="2000" dirty="0"/>
                  <a:t>n</a:t>
                </a:r>
                <a:r>
                  <a:rPr lang="en-US" sz="2000" dirty="0" smtClean="0"/>
                  <a:t>: </a:t>
                </a:r>
                <a:r>
                  <a:rPr lang="el-GR" sz="2000" dirty="0" smtClean="0"/>
                  <a:t>το μέγεθος του δείγματος «πριν».</a:t>
                </a:r>
                <a:endParaRPr lang="en-US" sz="2000" dirty="0" smtClean="0"/>
              </a:p>
              <a:p>
                <a:pPr marL="0" indent="0" eaLnBrk="1" hangingPunct="1">
                  <a:buNone/>
                  <a:defRPr/>
                </a:pPr>
                <a:r>
                  <a:rPr lang="en-US" sz="2000" dirty="0" smtClean="0"/>
                  <a:t>k:</a:t>
                </a:r>
                <a:r>
                  <a:rPr lang="el-GR" sz="2000" dirty="0" smtClean="0"/>
                  <a:t> ο αριθμός των συντελεστών (παραμέτρων) παλινδρόμησης.</a:t>
                </a:r>
              </a:p>
              <a:p>
                <a:pPr eaLnBrk="1" hangingPunct="1">
                  <a:buFont typeface="Wingdings" pitchFamily="2" charset="2"/>
                  <a:buChar char="v"/>
                  <a:defRPr/>
                </a:pPr>
                <a:r>
                  <a:rPr lang="el-GR" sz="2000" dirty="0" smtClean="0"/>
                  <a:t>Στη γένεση των μετακινήσεων η πολλαπλή παλινδρόμηση έχει χρησιμοποιηθεί τόσο με συνθετικά (</a:t>
                </a:r>
                <a:r>
                  <a:rPr lang="el-GR" sz="2000" dirty="0" err="1" smtClean="0"/>
                  <a:t>ζωνικά</a:t>
                </a:r>
                <a:r>
                  <a:rPr lang="el-GR" sz="2000" dirty="0" smtClean="0"/>
                  <a:t>) όσο και με αποσυνθετικά (νοικοκυριού ή προσωπικά) δεδομένα. Η πρώτη προσέγγιση </a:t>
                </a:r>
                <a:r>
                  <a:rPr lang="el-GR" sz="2000" dirty="0" err="1" smtClean="0"/>
                  <a:t>εγκαταλήφθηκε</a:t>
                </a:r>
                <a:r>
                  <a:rPr lang="el-GR" sz="2000" dirty="0" smtClean="0"/>
                  <a:t> στην περίπτωση των παραγόμενων μετακινήσεων, αλλά αποτελεί ακόμη την πρωταρχική μέθοδο για τη μοντελοποίηση των </a:t>
                </a:r>
                <a:r>
                  <a:rPr lang="el-GR" sz="2000" dirty="0" err="1" smtClean="0"/>
                  <a:t>ελκόμενων</a:t>
                </a:r>
                <a:r>
                  <a:rPr lang="el-GR" sz="2000" dirty="0" smtClean="0"/>
                  <a:t> μετακινήσεων.</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496944" cy="5400675"/>
              </a:xfrm>
              <a:blipFill rotWithShape="1">
                <a:blip r:embed="rId4"/>
                <a:stretch>
                  <a:fillRect l="-717" t="-564" r="-789" b="-1129"/>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3416823516"/>
              </p:ext>
            </p:extLst>
          </p:nvPr>
        </p:nvGraphicFramePr>
        <p:xfrm>
          <a:off x="1691680" y="2852936"/>
          <a:ext cx="5927725" cy="665163"/>
        </p:xfrm>
        <a:graphic>
          <a:graphicData uri="http://schemas.openxmlformats.org/presentationml/2006/ole">
            <mc:AlternateContent xmlns:mc="http://schemas.openxmlformats.org/markup-compatibility/2006">
              <mc:Choice xmlns:v="urn:schemas-microsoft-com:vml" Requires="v">
                <p:oleObj spid="_x0000_s156679" name="Εξίσωση" r:id="rId5" imgW="2373870" imgH="266584" progId="Equation.3">
                  <p:embed/>
                </p:oleObj>
              </mc:Choice>
              <mc:Fallback>
                <p:oleObj name="Εξίσωση" r:id="rId5" imgW="2373870" imgH="266584"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852936"/>
                        <a:ext cx="5927725"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6645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spect="1" noMove="1" noResize="1" noEditPoints="1" noAdjustHandles="1" noChangeArrowheads="1" noChangeShapeType="1" noTextEdit="1"/>
          </p:cNvSpPr>
          <p:nvPr>
            <p:ph idx="1"/>
          </p:nvPr>
        </p:nvSpPr>
        <p:spPr>
          <a:xfrm>
            <a:off x="463550" y="908720"/>
            <a:ext cx="8229600" cy="5544616"/>
          </a:xfrm>
          <a:blipFill rotWithShape="1">
            <a:blip r:embed="rId3"/>
            <a:stretch>
              <a:fillRect l="-963" t="-879" r="-1556" b="-34286"/>
            </a:stretch>
          </a:blipFill>
          <a:extLst/>
        </p:spPr>
        <p:txBody>
          <a:bodyPr/>
          <a:lstStyle/>
          <a:p>
            <a:pPr>
              <a:defRPr/>
            </a:pPr>
            <a:r>
              <a:rPr lang="el-GR">
                <a:noFill/>
              </a:rPr>
              <a:t> </a:t>
            </a:r>
          </a:p>
        </p:txBody>
      </p:sp>
      <p:sp>
        <p:nvSpPr>
          <p:cNvPr id="12291" name="Rectangle 2"/>
          <p:cNvSpPr>
            <a:spLocks noGrp="1" noChangeArrowheads="1"/>
          </p:cNvSpPr>
          <p:nvPr>
            <p:ph type="title"/>
          </p:nvPr>
        </p:nvSpPr>
        <p:spPr>
          <a:xfrm>
            <a:off x="0" y="274638"/>
            <a:ext cx="9144000" cy="561975"/>
          </a:xfrm>
        </p:spPr>
        <p:txBody>
          <a:bodyPr/>
          <a:lstStyle/>
          <a:p>
            <a:pPr eaLnBrk="1" hangingPunct="1"/>
            <a:r>
              <a:rPr lang="el-GR" sz="4000" smtClean="0"/>
              <a:t>Πίνακες (2 από 3)</a:t>
            </a:r>
            <a:endParaRPr lang="en-US" sz="4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(1 από </a:t>
            </a:r>
            <a:r>
              <a:rPr lang="en-US" sz="4000" smtClean="0"/>
              <a:t>10</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n-US" sz="2400" dirty="0" smtClean="0"/>
              <a:t>Multiple Classification Analysis (MCA)</a:t>
            </a:r>
            <a:r>
              <a:rPr lang="el-GR" sz="2400" dirty="0" smtClean="0"/>
              <a:t>:</a:t>
            </a:r>
          </a:p>
          <a:p>
            <a:pPr eaLnBrk="1" hangingPunct="1">
              <a:defRPr/>
            </a:pPr>
            <a:r>
              <a:rPr lang="el-GR" sz="2000" dirty="0" smtClean="0"/>
              <a:t>Η </a:t>
            </a:r>
            <a:r>
              <a:rPr lang="en-US" sz="2000" dirty="0" smtClean="0"/>
              <a:t>MCA</a:t>
            </a:r>
            <a:r>
              <a:rPr lang="el-GR" sz="2000" dirty="0" smtClean="0"/>
              <a:t>αποτελεί εναλλακτική μέθοδο ορισμού κλάσεων (</a:t>
            </a:r>
            <a:r>
              <a:rPr lang="en-US" sz="2000" dirty="0" smtClean="0"/>
              <a:t>classes</a:t>
            </a:r>
            <a:r>
              <a:rPr lang="el-GR" sz="2000" dirty="0" smtClean="0"/>
              <a:t>) και ελέγχου της προκύπτουσας </a:t>
            </a:r>
            <a:r>
              <a:rPr lang="en-US" sz="2000" dirty="0" smtClean="0"/>
              <a:t>cross classification</a:t>
            </a:r>
            <a:r>
              <a:rPr lang="el-GR" sz="2000" dirty="0" smtClean="0"/>
              <a:t>, παρέχοντας μια στατιστικά ισχυρή διαδικασία για την επιλογή μεταβλητών και την κατηγοριοποίησή τους (ανάλυση κατά κατηγορίες).</a:t>
            </a:r>
          </a:p>
          <a:p>
            <a:pPr eaLnBrk="1" hangingPunct="1">
              <a:defRPr/>
            </a:pPr>
            <a:r>
              <a:rPr lang="el-GR" sz="2000" dirty="0" smtClean="0"/>
              <a:t>Θεωρούμε μοντέλο με μία συνεχή εξαρτημένη μεταβλητή (π.χ. ρυθμός μετακινήσεων – </a:t>
            </a:r>
            <a:r>
              <a:rPr lang="en-US" sz="2000" dirty="0" smtClean="0"/>
              <a:t>trip rate</a:t>
            </a:r>
            <a:r>
              <a:rPr lang="el-GR" sz="2000" dirty="0" smtClean="0"/>
              <a:t>) και δύο διακριτών ανεξάρτητων μεταβλητών (π.χ. μέγεθος νοικοκυριού και δείκτης ιδιοκτησίας ΙΧ). Ένας μέσος είναι δυνατό να υπολογιστεί για την εξαρτημένη μεταβλητή για το σύνολο των νοικοκυριών. Επιμέρους μέσοι μπορούν να υπολογιστούν και για κάθε σειρά και στήλη στον </a:t>
            </a:r>
            <a:r>
              <a:rPr lang="en-US" sz="2000" dirty="0" smtClean="0"/>
              <a:t>cross classification matrix,</a:t>
            </a:r>
            <a:r>
              <a:rPr lang="el-GR" sz="2000" dirty="0" smtClean="0"/>
              <a:t> εκπεφρασμένες ως αποκλίσεις (παραλλαγές) του συνολικού μέσου.</a:t>
            </a:r>
          </a:p>
          <a:p>
            <a:pPr eaLnBrk="1" hangingPunct="1">
              <a:defRPr/>
            </a:pPr>
            <a:r>
              <a:rPr lang="el-GR" sz="2000" dirty="0" smtClean="0"/>
              <a:t>Παρατηρώντας τα σημάδια των παραλλαγών, η τιμή ενός κελιού προκύπτει αν στην τιμή του μέσου προστεθούν οι παραλλαγές γραμμής και στήλης που αντιστοιχούν στο υπόψη κελί.</a:t>
            </a:r>
            <a:endParaRPr lang="el-GR"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(2 από </a:t>
            </a:r>
            <a:r>
              <a:rPr lang="en-US" sz="4000" smtClean="0"/>
              <a:t>10</a:t>
            </a:r>
            <a:r>
              <a:rPr lang="el-GR" sz="4000" smtClean="0"/>
              <a:t>)</a:t>
            </a:r>
          </a:p>
        </p:txBody>
      </p:sp>
      <p:sp>
        <p:nvSpPr>
          <p:cNvPr id="10243" name="Θέση περιεχομένου 3"/>
          <p:cNvSpPr>
            <a:spLocks noGrp="1"/>
          </p:cNvSpPr>
          <p:nvPr>
            <p:ph idx="1"/>
          </p:nvPr>
        </p:nvSpPr>
        <p:spPr>
          <a:xfrm>
            <a:off x="395288" y="1052513"/>
            <a:ext cx="8353425" cy="5400675"/>
          </a:xfrm>
        </p:spPr>
        <p:txBody>
          <a:bodyPr/>
          <a:lstStyle/>
          <a:p>
            <a:pPr marL="0" indent="0" eaLnBrk="1" hangingPunct="1">
              <a:buFont typeface="Arial" charset="0"/>
              <a:buNone/>
              <a:defRPr/>
            </a:pPr>
            <a:r>
              <a:rPr lang="en-US" sz="2400" dirty="0" smtClean="0"/>
              <a:t>Multiple Classification Analysis (MCA)</a:t>
            </a:r>
            <a:r>
              <a:rPr lang="el-GR" sz="2400" dirty="0" smtClean="0"/>
              <a:t>: Παράδειγμα.</a:t>
            </a:r>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smtClean="0"/>
          </a:p>
          <a:p>
            <a:pPr eaLnBrk="1" hangingPunct="1">
              <a:defRPr/>
            </a:pPr>
            <a:endParaRPr lang="el-GR" sz="2000" dirty="0"/>
          </a:p>
          <a:p>
            <a:pPr eaLnBrk="1" hangingPunct="1">
              <a:defRPr/>
            </a:pPr>
            <a:r>
              <a:rPr lang="el-GR" sz="2000" dirty="0" smtClean="0"/>
              <a:t>Παρατηρούμε ότι σε 4 κελιά έχουμε λιγότερες από τις ελάχιστες (50) παρατηρήσεις που απαιτούνται για αξιόπιστο μέσω και παραλλακτικότητα.</a:t>
            </a:r>
            <a:endParaRPr lang="el-GR" sz="2400" dirty="0" smtClean="0"/>
          </a:p>
        </p:txBody>
      </p:sp>
      <p:graphicFrame>
        <p:nvGraphicFramePr>
          <p:cNvPr id="2" name="Πίνακας 1"/>
          <p:cNvGraphicFramePr>
            <a:graphicFrameLocks noGrp="1"/>
          </p:cNvGraphicFramePr>
          <p:nvPr/>
        </p:nvGraphicFramePr>
        <p:xfrm>
          <a:off x="1116013" y="1700213"/>
          <a:ext cx="7056436" cy="3683000"/>
        </p:xfrm>
        <a:graphic>
          <a:graphicData uri="http://schemas.openxmlformats.org/drawingml/2006/table">
            <a:tbl>
              <a:tblPr firstRow="1" bandRow="1">
                <a:tableStyleId>{2D5ABB26-0587-4C30-8999-92F81FD0307C}</a:tableStyleId>
              </a:tblPr>
              <a:tblGrid>
                <a:gridCol w="1447978"/>
                <a:gridCol w="1015950"/>
                <a:gridCol w="1015950"/>
                <a:gridCol w="1015950"/>
                <a:gridCol w="1015950"/>
                <a:gridCol w="1544658"/>
              </a:tblGrid>
              <a:tr h="370840">
                <a:tc>
                  <a:txBody>
                    <a:bodyPr/>
                    <a:lstStyle/>
                    <a:p>
                      <a:r>
                        <a:rPr lang="el-GR" dirty="0" smtClean="0"/>
                        <a:t>Μέγεθος νοικοκυριού</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Κανένα ΙΧ</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 ΙΧ</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Πάνω από 2</a:t>
                      </a:r>
                      <a:r>
                        <a:rPr lang="el-GR" baseline="0" dirty="0" smtClean="0"/>
                        <a:t> ΙΧ</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Σύνολο</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Μέσος ρυθμός μετακινήσεων</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t>1 άτομο</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28</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21</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0</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49</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0,47</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t>2 ή 3 άτομα</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150</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201</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93</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444</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1,28</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t>4 άτομα</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61</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90</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75</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226</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1,86</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t>5 άτομα</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37</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142</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90</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269</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1,90</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t>Συνολικά</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276</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454</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258</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988</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l-GR" dirty="0" smtClean="0"/>
                        <a:t>Μέσος ρυθμός μετακίνησης</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0,73</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1,53</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2,44</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dirty="0" smtClean="0"/>
                        <a:t>1,54</a:t>
                      </a:r>
                      <a:endParaRPr lang="el-GR" dirty="0"/>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(3 από </a:t>
            </a:r>
            <a:r>
              <a:rPr lang="en-US" sz="4000" smtClean="0"/>
              <a:t>10</a:t>
            </a:r>
            <a:r>
              <a:rPr lang="el-GR" sz="4000" smtClean="0"/>
              <a:t>)</a:t>
            </a:r>
          </a:p>
        </p:txBody>
      </p:sp>
      <p:sp>
        <p:nvSpPr>
          <p:cNvPr id="10243" name="Θέση περιεχομένου 3"/>
          <p:cNvSpPr>
            <a:spLocks noGrp="1"/>
          </p:cNvSpPr>
          <p:nvPr>
            <p:ph idx="1"/>
          </p:nvPr>
        </p:nvSpPr>
        <p:spPr>
          <a:xfrm>
            <a:off x="395288" y="1052513"/>
            <a:ext cx="8353425" cy="5400675"/>
          </a:xfrm>
        </p:spPr>
        <p:txBody>
          <a:bodyPr/>
          <a:lstStyle/>
          <a:p>
            <a:pPr marL="0" indent="0" eaLnBrk="1" hangingPunct="1">
              <a:buFont typeface="Arial" charset="0"/>
              <a:buNone/>
              <a:defRPr/>
            </a:pPr>
            <a:r>
              <a:rPr lang="en-US" sz="2400" dirty="0" smtClean="0"/>
              <a:t>Multiple Classification Analysis (MCA)</a:t>
            </a:r>
            <a:r>
              <a:rPr lang="el-GR" sz="2400" dirty="0" smtClean="0"/>
              <a:t>: Παράδειγμα.</a:t>
            </a:r>
            <a:endParaRPr lang="el-GR" sz="2000" dirty="0"/>
          </a:p>
          <a:p>
            <a:pPr eaLnBrk="1" hangingPunct="1">
              <a:defRPr/>
            </a:pPr>
            <a:r>
              <a:rPr lang="el-GR" sz="2000" dirty="0" smtClean="0"/>
              <a:t>Βάσει </a:t>
            </a:r>
            <a:r>
              <a:rPr lang="en-US" sz="2000" dirty="0" smtClean="0"/>
              <a:t>MCA </a:t>
            </a:r>
            <a:r>
              <a:rPr lang="el-GR" sz="2000" dirty="0" smtClean="0"/>
              <a:t>υπολογίζονται ο συνολικός ρυθμός ταξιδίου και οι αποκλίσεις σε παρένθεση ο τρόπος που υπολογίστηκαν από τα στοιχεία του πίνακα της προηγούμενης διαφάνειας:</a:t>
            </a:r>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a:p>
          <a:p>
            <a:pPr marL="0" indent="0" eaLnBrk="1" hangingPunct="1">
              <a:buFont typeface="Arial" charset="0"/>
              <a:buNone/>
              <a:defRPr/>
            </a:pPr>
            <a:endParaRPr lang="el-GR" sz="2400" dirty="0" smtClean="0"/>
          </a:p>
        </p:txBody>
      </p:sp>
      <p:graphicFrame>
        <p:nvGraphicFramePr>
          <p:cNvPr id="2" name="Πίνακας 1"/>
          <p:cNvGraphicFramePr>
            <a:graphicFrameLocks noGrp="1"/>
          </p:cNvGraphicFramePr>
          <p:nvPr/>
        </p:nvGraphicFramePr>
        <p:xfrm>
          <a:off x="1116013" y="2565400"/>
          <a:ext cx="6911975" cy="3840396"/>
        </p:xfrm>
        <a:graphic>
          <a:graphicData uri="http://schemas.openxmlformats.org/drawingml/2006/table">
            <a:tbl>
              <a:tblPr firstRow="1" bandRow="1">
                <a:tableStyleId>{2D5ABB26-0587-4C30-8999-92F81FD0307C}</a:tableStyleId>
              </a:tblPr>
              <a:tblGrid>
                <a:gridCol w="1511995"/>
                <a:gridCol w="1367995"/>
                <a:gridCol w="1367995"/>
                <a:gridCol w="1331220"/>
                <a:gridCol w="1332770"/>
              </a:tblGrid>
              <a:tr h="640027">
                <a:tc>
                  <a:txBody>
                    <a:bodyPr/>
                    <a:lstStyle/>
                    <a:p>
                      <a:r>
                        <a:rPr lang="el-GR" sz="1800" dirty="0" smtClean="0"/>
                        <a:t>Μέγεθος νοικοκυριού</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Κανένα ΙΧ</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 ΙΧ</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Πάνω από 2</a:t>
                      </a:r>
                      <a:r>
                        <a:rPr lang="el-GR" sz="1800" baseline="0" dirty="0" smtClean="0"/>
                        <a:t> ΙΧ</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Αποκλίσεις</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27">
                <a:tc>
                  <a:txBody>
                    <a:bodyPr/>
                    <a:lstStyle/>
                    <a:p>
                      <a:r>
                        <a:rPr lang="el-GR" sz="1800" dirty="0" smtClean="0"/>
                        <a:t>1 άτομο</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0,00</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0,46</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1,37</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-1,07</a:t>
                      </a:r>
                    </a:p>
                    <a:p>
                      <a:r>
                        <a:rPr lang="el-GR" sz="1800" dirty="0" smtClean="0"/>
                        <a:t>(=0,47-1,54)</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27">
                <a:tc>
                  <a:txBody>
                    <a:bodyPr/>
                    <a:lstStyle/>
                    <a:p>
                      <a:r>
                        <a:rPr lang="el-GR" sz="1800" dirty="0" smtClean="0"/>
                        <a:t>2 ή 3 άτομα</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0,46</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1,27</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2,18</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mn-lt"/>
                          <a:ea typeface="+mn-ea"/>
                          <a:cs typeface="+mn-cs"/>
                        </a:rPr>
                        <a:t>(=1,28-1,54)</a:t>
                      </a:r>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27">
                <a:tc>
                  <a:txBody>
                    <a:bodyPr/>
                    <a:lstStyle/>
                    <a:p>
                      <a:r>
                        <a:rPr lang="el-GR" sz="1800" dirty="0" smtClean="0"/>
                        <a:t>4 άτομα</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1,05</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1,85</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2,76</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0,32</a:t>
                      </a:r>
                    </a:p>
                    <a:p>
                      <a:r>
                        <a:rPr lang="el-GR" sz="1800" dirty="0" smtClean="0"/>
                        <a:t>(=1,86-1,54)</a:t>
                      </a:r>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27">
                <a:tc>
                  <a:txBody>
                    <a:bodyPr/>
                    <a:lstStyle/>
                    <a:p>
                      <a:r>
                        <a:rPr lang="el-GR" sz="1800" dirty="0" smtClean="0"/>
                        <a:t>5 άτομα</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1,09</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1,89</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2,80</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0,36</a:t>
                      </a:r>
                    </a:p>
                    <a:p>
                      <a:r>
                        <a:rPr lang="el-GR" sz="1800" dirty="0" smtClean="0"/>
                        <a:t>(=1,9-1,54)</a:t>
                      </a:r>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0027">
                <a:tc>
                  <a:txBody>
                    <a:bodyPr/>
                    <a:lstStyle/>
                    <a:p>
                      <a:r>
                        <a:rPr kumimoji="0" lang="el-GR" sz="1800" b="0" i="0" u="none" strike="noStrike" kern="1200" cap="none" spc="0" normalizeH="0" baseline="0" noProof="0" dirty="0" smtClean="0">
                          <a:ln>
                            <a:noFill/>
                          </a:ln>
                          <a:solidFill>
                            <a:prstClr val="black"/>
                          </a:solidFill>
                          <a:effectLst/>
                          <a:uLnTx/>
                          <a:uFillTx/>
                          <a:latin typeface="+mn-lt"/>
                          <a:ea typeface="+mn-ea"/>
                          <a:cs typeface="+mn-cs"/>
                        </a:rPr>
                        <a:t>Αποκλίσεις</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-0,81 </a:t>
                      </a:r>
                    </a:p>
                    <a:p>
                      <a:r>
                        <a:rPr lang="el-GR" sz="1800" dirty="0" smtClean="0"/>
                        <a:t>(=0,73-1,54)</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-0,01</a:t>
                      </a:r>
                    </a:p>
                    <a:p>
                      <a:r>
                        <a:rPr lang="el-GR" sz="1800" dirty="0" smtClean="0"/>
                        <a:t>(=1,53-1,54)</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0,90</a:t>
                      </a:r>
                    </a:p>
                    <a:p>
                      <a:r>
                        <a:rPr lang="el-GR" sz="1800" dirty="0" smtClean="0"/>
                        <a:t>(=2,44-1,54)</a:t>
                      </a:r>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800" dirty="0"/>
                    </a:p>
                  </a:txBody>
                  <a:tcPr marL="91430" marR="9143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(4 από </a:t>
            </a:r>
            <a:r>
              <a:rPr lang="en-US" sz="4000" smtClean="0"/>
              <a:t>10</a:t>
            </a:r>
            <a:r>
              <a:rPr lang="el-GR" sz="4000" smtClean="0"/>
              <a:t>)</a:t>
            </a:r>
          </a:p>
        </p:txBody>
      </p:sp>
      <p:sp>
        <p:nvSpPr>
          <p:cNvPr id="10243" name="Θέση περιεχομένου 3"/>
          <p:cNvSpPr>
            <a:spLocks noGrp="1"/>
          </p:cNvSpPr>
          <p:nvPr>
            <p:ph idx="1"/>
          </p:nvPr>
        </p:nvSpPr>
        <p:spPr>
          <a:xfrm>
            <a:off x="395288" y="1052513"/>
            <a:ext cx="8353425" cy="5400675"/>
          </a:xfrm>
        </p:spPr>
        <p:txBody>
          <a:bodyPr/>
          <a:lstStyle/>
          <a:p>
            <a:pPr marL="0" indent="0" eaLnBrk="1" hangingPunct="1">
              <a:buFont typeface="Arial" charset="0"/>
              <a:buNone/>
              <a:defRPr/>
            </a:pPr>
            <a:r>
              <a:rPr lang="en-US" sz="2400" dirty="0" smtClean="0"/>
              <a:t>Multiple Classification Analysis (MCA)</a:t>
            </a:r>
            <a:r>
              <a:rPr lang="el-GR" sz="2400" dirty="0" smtClean="0"/>
              <a:t>: Παράδειγμα.</a:t>
            </a:r>
            <a:endParaRPr lang="el-GR" sz="2000" dirty="0"/>
          </a:p>
          <a:p>
            <a:pPr eaLnBrk="1" hangingPunct="1">
              <a:defRPr/>
            </a:pPr>
            <a:r>
              <a:rPr lang="el-GR" sz="2000" dirty="0" smtClean="0"/>
              <a:t>Ρυθμοί ταξιδίου για την ίδια περιοχή μελέτης υπολογισμένοι με χρήση ανάλυσης κατά κατηγορίες:</a:t>
            </a:r>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a:p>
          <a:p>
            <a:pPr eaLnBrk="1" hangingPunct="1">
              <a:defRPr/>
            </a:pPr>
            <a:endParaRPr lang="el-GR" sz="2000" dirty="0" smtClean="0"/>
          </a:p>
          <a:p>
            <a:pPr eaLnBrk="1" hangingPunct="1">
              <a:defRPr/>
            </a:pPr>
            <a:endParaRPr lang="el-GR" sz="2000" dirty="0"/>
          </a:p>
          <a:p>
            <a:pPr marL="0" indent="0" eaLnBrk="1" hangingPunct="1">
              <a:buFont typeface="Arial" charset="0"/>
              <a:buNone/>
              <a:defRPr/>
            </a:pPr>
            <a:endParaRPr lang="el-GR" sz="2400" dirty="0" smtClean="0"/>
          </a:p>
        </p:txBody>
      </p:sp>
      <p:graphicFrame>
        <p:nvGraphicFramePr>
          <p:cNvPr id="2" name="Πίνακας 1"/>
          <p:cNvGraphicFramePr>
            <a:graphicFrameLocks noGrp="1"/>
          </p:cNvGraphicFramePr>
          <p:nvPr/>
        </p:nvGraphicFramePr>
        <p:xfrm>
          <a:off x="1403350" y="2565400"/>
          <a:ext cx="6192839" cy="2663826"/>
        </p:xfrm>
        <a:graphic>
          <a:graphicData uri="http://schemas.openxmlformats.org/drawingml/2006/table">
            <a:tbl>
              <a:tblPr firstRow="1" bandRow="1">
                <a:tableStyleId>{2D5ABB26-0587-4C30-8999-92F81FD0307C}</a:tableStyleId>
              </a:tblPr>
              <a:tblGrid>
                <a:gridCol w="1678293"/>
                <a:gridCol w="1518455"/>
                <a:gridCol w="1518455"/>
                <a:gridCol w="1477636"/>
              </a:tblGrid>
              <a:tr h="802970">
                <a:tc>
                  <a:txBody>
                    <a:bodyPr/>
                    <a:lstStyle/>
                    <a:p>
                      <a:r>
                        <a:rPr lang="el-GR" sz="1800" dirty="0" smtClean="0"/>
                        <a:t>Μέγεθος νοικοκυριού</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Κανένα ΙΧ</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 ΙΧ</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Πάνω από 2</a:t>
                      </a:r>
                      <a:r>
                        <a:rPr lang="el-GR" sz="1800" baseline="0" dirty="0" smtClean="0"/>
                        <a:t> ΙΧ</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5214">
                <a:tc>
                  <a:txBody>
                    <a:bodyPr/>
                    <a:lstStyle/>
                    <a:p>
                      <a:r>
                        <a:rPr lang="el-GR" sz="1800" dirty="0" smtClean="0"/>
                        <a:t>1 άτομο</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0,12</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0,94</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5214">
                <a:tc>
                  <a:txBody>
                    <a:bodyPr/>
                    <a:lstStyle/>
                    <a:p>
                      <a:r>
                        <a:rPr lang="el-GR" sz="1800" dirty="0" smtClean="0"/>
                        <a:t>2 ή 3 άτομα</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0,60</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1,38</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2,16</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5214">
                <a:tc>
                  <a:txBody>
                    <a:bodyPr/>
                    <a:lstStyle/>
                    <a:p>
                      <a:r>
                        <a:rPr lang="el-GR" sz="1800" dirty="0" smtClean="0"/>
                        <a:t>4 άτομα</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1,14</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1,74</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2,6</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5214">
                <a:tc>
                  <a:txBody>
                    <a:bodyPr/>
                    <a:lstStyle/>
                    <a:p>
                      <a:r>
                        <a:rPr lang="el-GR" sz="1800" dirty="0" smtClean="0"/>
                        <a:t>5 άτομα</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1,02</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1,69</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2,6</a:t>
                      </a:r>
                      <a:endParaRPr lang="el-GR" sz="1800" dirty="0"/>
                    </a:p>
                  </a:txBody>
                  <a:tcPr marL="91442" marR="91442"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(5 από </a:t>
            </a:r>
            <a:r>
              <a:rPr lang="en-US" sz="4000" smtClean="0"/>
              <a:t>10</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Ανάλυση κατά </a:t>
            </a:r>
            <a:r>
              <a:rPr lang="en-US" sz="2400" dirty="0" smtClean="0"/>
              <a:t>Bayes – Bayesian updating of trip generation parameters</a:t>
            </a:r>
            <a:r>
              <a:rPr lang="el-GR" sz="2400" dirty="0" smtClean="0"/>
              <a:t>:</a:t>
            </a:r>
          </a:p>
          <a:p>
            <a:pPr eaLnBrk="1" hangingPunct="1">
              <a:defRPr/>
            </a:pPr>
            <a:r>
              <a:rPr lang="el-GR" sz="2000" dirty="0" smtClean="0"/>
              <a:t>Θεωρούμε ότι θέλουμε να υπολογίσουμε υπό περιορισμό κονδυλίων (οπότε και απαιτούμενων δεδομένων) ένα μοντέλο γένεσης μετακινήσεων. Μία εναλλακτική (μη-επαρκής πάντως) είναι να χρησιμοποιήσουμε μοντέλο που εφαρμόστηκε σε άλλη περιοχή σε παρόμοια περίπτωση. Το επιθυμητό, όμως θα ήταν να τροποποιηθεί κατάλληλα το μοντέλο ώστε να αντιπροσωπεύει πειστικότερα και με μεγαλύτερη ακρίβεια τις συνθήκες της περιοχής μελέτης.</a:t>
            </a:r>
          </a:p>
          <a:p>
            <a:pPr eaLnBrk="1" hangingPunct="1">
              <a:defRPr/>
            </a:pPr>
            <a:r>
              <a:rPr lang="el-GR" sz="2000" dirty="0" smtClean="0"/>
              <a:t>Αυτό επιτυγχάνεται με τη βοήθεια </a:t>
            </a:r>
            <a:r>
              <a:rPr lang="en-US" sz="2000" dirty="0" smtClean="0"/>
              <a:t>Bayesian </a:t>
            </a:r>
            <a:r>
              <a:rPr lang="el-GR" sz="2000" dirty="0" smtClean="0"/>
              <a:t>τεχνικών χρησιμοποιώντας πληροφορία από μικρό δείγμα στο πλαίσιο της εφαρμογής.</a:t>
            </a:r>
          </a:p>
          <a:p>
            <a:pPr eaLnBrk="1" hangingPunct="1">
              <a:defRPr/>
            </a:pPr>
            <a:r>
              <a:rPr lang="el-GR" sz="2000" dirty="0" smtClean="0"/>
              <a:t>Η τεχνική θεωρεί πρότερη κατανομή (</a:t>
            </a:r>
            <a:r>
              <a:rPr lang="en-US" sz="2000" dirty="0" smtClean="0"/>
              <a:t>original parameters to be updated</a:t>
            </a:r>
            <a:r>
              <a:rPr lang="el-GR" sz="2000" dirty="0" smtClean="0"/>
              <a:t>), καινούρια πληροφορία (από το μικρό δείγμα) και μεταγενέστερη κατανομή για τις παραμέτρους του προβλήματος. Αν οι δύο πρώτες ακολουθούν κανονική κατανομή, το ίδιο θα ισχύει και για την τελευταία.</a:t>
            </a:r>
            <a:endParaRPr lang="el-GR"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(6 από </a:t>
            </a:r>
            <a:r>
              <a:rPr lang="en-US" sz="4000" smtClean="0"/>
              <a:t>10</a:t>
            </a:r>
            <a:r>
              <a:rPr lang="el-GR" sz="4000" smtClean="0"/>
              <a:t>)</a:t>
            </a:r>
          </a:p>
        </p:txBody>
      </p:sp>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052513"/>
            <a:ext cx="8229600" cy="5400675"/>
          </a:xfrm>
          <a:blipFill rotWithShape="1">
            <a:blip r:embed="rId4"/>
            <a:stretch>
              <a:fillRect l="-1111" t="-903" b="-4176"/>
            </a:stretch>
          </a:blipFill>
          <a:extLst/>
        </p:spPr>
        <p:txBody>
          <a:bodyPr/>
          <a:lstStyle/>
          <a:p>
            <a:pPr>
              <a:defRPr/>
            </a:pPr>
            <a:r>
              <a:rPr lang="el-GR">
                <a:noFill/>
              </a:rPr>
              <a:t> </a:t>
            </a:r>
          </a:p>
        </p:txBody>
      </p:sp>
      <p:graphicFrame>
        <p:nvGraphicFramePr>
          <p:cNvPr id="4" name="Group 28"/>
          <p:cNvGraphicFramePr>
            <a:graphicFrameLocks noGrp="1"/>
          </p:cNvGraphicFramePr>
          <p:nvPr/>
        </p:nvGraphicFramePr>
        <p:xfrm>
          <a:off x="1403648" y="1988840"/>
          <a:ext cx="6261100" cy="2335151"/>
        </p:xfrm>
        <a:graphic>
          <a:graphicData uri="http://schemas.openxmlformats.org/drawingml/2006/table">
            <a:tbl>
              <a:tblPr/>
              <a:tblGrid>
                <a:gridCol w="2197100"/>
                <a:gridCol w="2032000"/>
                <a:gridCol w="2032000"/>
              </a:tblGrid>
              <a:tr h="703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Μεταβλητή</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Πρότερη πληροφορία</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Καινούρια πληροφορία</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Mean trip rate</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110778" t="-133333" r="-100000" b="-204444"/>
                      </a:stretch>
                    </a:blip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211411" t="-133333" r="-300" b="-204444"/>
                      </a:stretch>
                    </a:blipFill>
                  </a:tcPr>
                </a:tc>
              </a:tr>
              <a:tr h="5429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No. of observations</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110778" t="-235955" r="-100000" b="-106742"/>
                      </a:stretch>
                    </a:blip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211411" t="-235955" r="-300" b="-106742"/>
                      </a:stretch>
                    </a:blipFill>
                  </a:tcPr>
                </a:tc>
              </a:tr>
              <a:tr h="5445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Trip rate variance</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5"/>
                      <a:stretch>
                        <a:fillRect l="-110778" t="-335955" r="-100000" b="-6742"/>
                      </a:stretch>
                    </a:blip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5"/>
                      <a:stretch>
                        <a:fillRect l="-211411" t="-335955" r="-300" b="-6742"/>
                      </a:stretch>
                    </a:blipFill>
                  </a:tcPr>
                </a:tc>
              </a:tr>
            </a:tbl>
          </a:graphicData>
        </a:graphic>
      </p:graphicFrame>
      <p:graphicFrame>
        <p:nvGraphicFramePr>
          <p:cNvPr id="49157" name="Object 35"/>
          <p:cNvGraphicFramePr>
            <a:graphicFrameLocks noChangeAspect="1"/>
          </p:cNvGraphicFramePr>
          <p:nvPr/>
        </p:nvGraphicFramePr>
        <p:xfrm>
          <a:off x="4859338" y="4724400"/>
          <a:ext cx="3727450" cy="1500188"/>
        </p:xfrm>
        <a:graphic>
          <a:graphicData uri="http://schemas.openxmlformats.org/presentationml/2006/ole">
            <mc:AlternateContent xmlns:mc="http://schemas.openxmlformats.org/markup-compatibility/2006">
              <mc:Choice xmlns:v="urn:schemas-microsoft-com:vml" Requires="v">
                <p:oleObj spid="_x0000_s49182" name="Εξίσωση" r:id="rId6" imgW="2209800" imgH="889000" progId="Equation.3">
                  <p:embed/>
                </p:oleObj>
              </mc:Choice>
              <mc:Fallback>
                <p:oleObj name="Εξίσωση" r:id="rId6" imgW="2209800" imgH="889000" progId="Equation.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724400"/>
                        <a:ext cx="37274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(7 από </a:t>
            </a:r>
            <a:r>
              <a:rPr lang="en-US" sz="4000" smtClean="0"/>
              <a:t>10</a:t>
            </a:r>
            <a:r>
              <a:rPr lang="el-GR" sz="4000" smtClean="0"/>
              <a:t>)</a:t>
            </a:r>
          </a:p>
        </p:txBody>
      </p:sp>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052513"/>
            <a:ext cx="8229600" cy="5400675"/>
          </a:xfrm>
          <a:blipFill rotWithShape="1">
            <a:blip r:embed="rId4"/>
            <a:stretch>
              <a:fillRect l="-1111" t="-903"/>
            </a:stretch>
          </a:blipFill>
          <a:extLst/>
        </p:spPr>
        <p:txBody>
          <a:bodyPr/>
          <a:lstStyle/>
          <a:p>
            <a:pPr>
              <a:defRPr/>
            </a:pPr>
            <a:r>
              <a:rPr lang="el-GR">
                <a:noFill/>
              </a:rPr>
              <a:t> </a:t>
            </a:r>
          </a:p>
        </p:txBody>
      </p:sp>
      <p:graphicFrame>
        <p:nvGraphicFramePr>
          <p:cNvPr id="50180" name="Αντικείμενο 1"/>
          <p:cNvGraphicFramePr>
            <a:graphicFrameLocks noChangeAspect="1"/>
          </p:cNvGraphicFramePr>
          <p:nvPr/>
        </p:nvGraphicFramePr>
        <p:xfrm>
          <a:off x="3132138" y="2708275"/>
          <a:ext cx="2360612" cy="1828800"/>
        </p:xfrm>
        <a:graphic>
          <a:graphicData uri="http://schemas.openxmlformats.org/presentationml/2006/ole">
            <mc:AlternateContent xmlns:mc="http://schemas.openxmlformats.org/markup-compatibility/2006">
              <mc:Choice xmlns:v="urn:schemas-microsoft-com:vml" Requires="v">
                <p:oleObj spid="_x0000_s50205" name="Εξίσωση" r:id="rId5" imgW="1181100" imgH="914400" progId="Equation.3">
                  <p:embed/>
                </p:oleObj>
              </mc:Choice>
              <mc:Fallback>
                <p:oleObj name="Εξίσωση" r:id="rId5" imgW="1181100" imgH="914400" progId="Equation.3">
                  <p:embed/>
                  <p:pic>
                    <p:nvPicPr>
                      <p:cNvPr id="0" name="Αντικείμενο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708275"/>
                        <a:ext cx="2360612"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(8 από </a:t>
            </a:r>
            <a:r>
              <a:rPr lang="en-US" sz="4000" smtClean="0"/>
              <a:t>10</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Ανάλυση κατά </a:t>
            </a:r>
            <a:r>
              <a:rPr lang="en-US" sz="2400" dirty="0" smtClean="0"/>
              <a:t>Bayes – Bayesian updating of trip generation parameters</a:t>
            </a:r>
            <a:r>
              <a:rPr lang="el-GR" sz="2400" dirty="0" smtClean="0"/>
              <a:t>: Παράδειγμα (1 από 3).</a:t>
            </a:r>
          </a:p>
          <a:p>
            <a:pPr eaLnBrk="1" hangingPunct="1">
              <a:buFont typeface="Wingdings" pitchFamily="2" charset="2"/>
              <a:buChar char="Ø"/>
              <a:defRPr/>
            </a:pPr>
            <a:r>
              <a:rPr lang="el-GR" sz="2400" dirty="0" smtClean="0"/>
              <a:t>Πρότερη (παλαιότερη) πληροφορία:</a:t>
            </a:r>
          </a:p>
          <a:p>
            <a:pPr marL="0" indent="0" eaLnBrk="1" hangingPunct="1">
              <a:buFont typeface="Arial" charset="0"/>
              <a:buNone/>
              <a:defRPr/>
            </a:pPr>
            <a:endParaRPr lang="en-US" sz="2400" dirty="0" smtClean="0"/>
          </a:p>
        </p:txBody>
      </p:sp>
      <p:graphicFrame>
        <p:nvGraphicFramePr>
          <p:cNvPr id="7" name="Group 40"/>
          <p:cNvGraphicFramePr>
            <a:graphicFrameLocks noGrp="1"/>
          </p:cNvGraphicFramePr>
          <p:nvPr/>
        </p:nvGraphicFramePr>
        <p:xfrm>
          <a:off x="1619250" y="2708275"/>
          <a:ext cx="6337300" cy="3000376"/>
        </p:xfrm>
        <a:graphic>
          <a:graphicData uri="http://schemas.openxmlformats.org/drawingml/2006/table">
            <a:tbl>
              <a:tblPr/>
              <a:tblGrid>
                <a:gridCol w="2273300"/>
                <a:gridCol w="2032000"/>
                <a:gridCol w="2032000"/>
              </a:tblGrid>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Κατηγορία νοικοκυριού</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Μεταβλητή</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Ημερήσιες μετακινήσεις</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Αριθμός παρατηρήσεων</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65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Trip rate variance</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64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Mean trip variance</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0.98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0.05</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(9 από </a:t>
            </a:r>
            <a:r>
              <a:rPr lang="en-US" sz="4000" smtClean="0"/>
              <a:t>10</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Ανάλυση κατά </a:t>
            </a:r>
            <a:r>
              <a:rPr lang="en-US" sz="2400" dirty="0" smtClean="0"/>
              <a:t>Bayes – Bayesian updating of trip generation parameters</a:t>
            </a:r>
            <a:r>
              <a:rPr lang="el-GR" sz="2400" dirty="0" smtClean="0"/>
              <a:t>: Παράδειγμα (2 από 3).</a:t>
            </a:r>
          </a:p>
          <a:p>
            <a:pPr eaLnBrk="1" hangingPunct="1">
              <a:buFont typeface="Wingdings" pitchFamily="2" charset="2"/>
              <a:buChar char="Ø"/>
              <a:defRPr/>
            </a:pPr>
            <a:r>
              <a:rPr lang="el-GR" sz="2400" dirty="0" smtClean="0"/>
              <a:t>Καινούρια πληροφορία:</a:t>
            </a:r>
          </a:p>
          <a:p>
            <a:pPr marL="0" indent="0" eaLnBrk="1" hangingPunct="1">
              <a:buFont typeface="Arial" charset="0"/>
              <a:buNone/>
              <a:defRPr/>
            </a:pPr>
            <a:endParaRPr lang="en-US" sz="2400" dirty="0" smtClean="0"/>
          </a:p>
        </p:txBody>
      </p:sp>
      <p:graphicFrame>
        <p:nvGraphicFramePr>
          <p:cNvPr id="5" name="Group 41"/>
          <p:cNvGraphicFramePr>
            <a:graphicFrameLocks noGrp="1"/>
          </p:cNvGraphicFramePr>
          <p:nvPr/>
        </p:nvGraphicFramePr>
        <p:xfrm>
          <a:off x="1476375" y="2852738"/>
          <a:ext cx="6337300" cy="3000376"/>
        </p:xfrm>
        <a:graphic>
          <a:graphicData uri="http://schemas.openxmlformats.org/drawingml/2006/table">
            <a:tbl>
              <a:tblPr/>
              <a:tblGrid>
                <a:gridCol w="2273300"/>
                <a:gridCol w="2032000"/>
                <a:gridCol w="2032000"/>
              </a:tblGrid>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Κατηγορία νοικοκυριού</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Μεταβλητή</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Ημερήσιες μετακινήσεις</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Αριθμός παρατηρήσεων</a:t>
                      </a: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Trip rate variance</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144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Mean trip variance</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6" marB="468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4.80</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1.20</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260350"/>
            <a:ext cx="8229600" cy="706438"/>
          </a:xfrm>
        </p:spPr>
        <p:txBody>
          <a:bodyPr/>
          <a:lstStyle/>
          <a:p>
            <a:pPr eaLnBrk="1" hangingPunct="1"/>
            <a:r>
              <a:rPr lang="el-GR" sz="4000" smtClean="0"/>
              <a:t>Ανάλυση κατά κατηγορίες (10 από </a:t>
            </a:r>
            <a:r>
              <a:rPr lang="en-US" sz="4000" smtClean="0"/>
              <a:t>10</a:t>
            </a:r>
            <a:r>
              <a:rPr lang="el-GR" sz="4000" smtClean="0"/>
              <a:t>)</a:t>
            </a:r>
          </a:p>
        </p:txBody>
      </p:sp>
      <p:sp>
        <p:nvSpPr>
          <p:cNvPr id="10243" name="Θέση περιεχομένου 3"/>
          <p:cNvSpPr>
            <a:spLocks noGrp="1"/>
          </p:cNvSpPr>
          <p:nvPr>
            <p:ph idx="1"/>
          </p:nvPr>
        </p:nvSpPr>
        <p:spPr>
          <a:xfrm>
            <a:off x="463550" y="1052513"/>
            <a:ext cx="8229600" cy="5400675"/>
          </a:xfrm>
        </p:spPr>
        <p:txBody>
          <a:bodyPr/>
          <a:lstStyle/>
          <a:p>
            <a:pPr marL="0" indent="0" eaLnBrk="1" hangingPunct="1">
              <a:buFont typeface="Arial" charset="0"/>
              <a:buNone/>
              <a:defRPr/>
            </a:pPr>
            <a:r>
              <a:rPr lang="el-GR" sz="2400" dirty="0" smtClean="0"/>
              <a:t>Ανάλυση κατά </a:t>
            </a:r>
            <a:r>
              <a:rPr lang="en-US" sz="2400" dirty="0" smtClean="0"/>
              <a:t>Bayes – Bayesian updating of trip generation parameters</a:t>
            </a:r>
            <a:r>
              <a:rPr lang="el-GR" sz="2400" dirty="0" smtClean="0"/>
              <a:t>: Παράδειγμα (3 από 3).</a:t>
            </a:r>
          </a:p>
          <a:p>
            <a:pPr eaLnBrk="1" hangingPunct="1">
              <a:buFont typeface="Wingdings" pitchFamily="2" charset="2"/>
              <a:buChar char="Ø"/>
              <a:defRPr/>
            </a:pPr>
            <a:r>
              <a:rPr lang="el-GR" sz="2400" dirty="0" smtClean="0"/>
              <a:t>Μεταγενέστερη πληροφορία:</a:t>
            </a:r>
          </a:p>
          <a:p>
            <a:pPr eaLnBrk="1" hangingPunct="1">
              <a:buFont typeface="Wingdings" pitchFamily="2" charset="2"/>
              <a:buChar char="Ø"/>
              <a:defRPr/>
            </a:pPr>
            <a:endParaRPr lang="el-GR" sz="2400" dirty="0"/>
          </a:p>
          <a:p>
            <a:pPr eaLnBrk="1" hangingPunct="1">
              <a:buFont typeface="Wingdings" pitchFamily="2" charset="2"/>
              <a:buChar char="Ø"/>
              <a:defRPr/>
            </a:pPr>
            <a:endParaRPr lang="el-GR" sz="2400" dirty="0" smtClean="0"/>
          </a:p>
          <a:p>
            <a:pPr eaLnBrk="1" hangingPunct="1">
              <a:buFont typeface="Wingdings" pitchFamily="2" charset="2"/>
              <a:buChar char="Ø"/>
              <a:defRPr/>
            </a:pPr>
            <a:endParaRPr lang="el-GR" sz="2400" dirty="0"/>
          </a:p>
          <a:p>
            <a:pPr eaLnBrk="1" hangingPunct="1">
              <a:buFont typeface="Wingdings" pitchFamily="2" charset="2"/>
              <a:buChar char="Ø"/>
              <a:defRPr/>
            </a:pPr>
            <a:endParaRPr lang="el-GR" sz="2400" dirty="0" smtClean="0"/>
          </a:p>
          <a:p>
            <a:pPr eaLnBrk="1" hangingPunct="1">
              <a:buFont typeface="Wingdings" pitchFamily="2" charset="2"/>
              <a:buChar char="Ø"/>
              <a:defRPr/>
            </a:pPr>
            <a:endParaRPr lang="el-GR" sz="2400" dirty="0"/>
          </a:p>
          <a:p>
            <a:pPr eaLnBrk="1" hangingPunct="1">
              <a:buFont typeface="Wingdings" pitchFamily="2" charset="2"/>
              <a:buChar char="Ø"/>
              <a:defRPr/>
            </a:pPr>
            <a:r>
              <a:rPr lang="el-GR" sz="2400" dirty="0" smtClean="0"/>
              <a:t>Οι μαθηματικές σχέσεις που</a:t>
            </a:r>
          </a:p>
          <a:p>
            <a:pPr marL="0" indent="0" eaLnBrk="1" hangingPunct="1">
              <a:buFont typeface="Arial" charset="0"/>
              <a:buNone/>
              <a:defRPr/>
            </a:pPr>
            <a:r>
              <a:rPr lang="el-GR" sz="2400" dirty="0"/>
              <a:t>χ</a:t>
            </a:r>
            <a:r>
              <a:rPr lang="el-GR" sz="2400" dirty="0" smtClean="0"/>
              <a:t>ρησιμοποιούνται είναι οι εξής:</a:t>
            </a:r>
          </a:p>
          <a:p>
            <a:pPr marL="0" indent="0" eaLnBrk="1" hangingPunct="1">
              <a:buFont typeface="Arial" charset="0"/>
              <a:buNone/>
              <a:defRPr/>
            </a:pPr>
            <a:endParaRPr lang="en-US" sz="2400" dirty="0" smtClean="0"/>
          </a:p>
        </p:txBody>
      </p:sp>
      <p:graphicFrame>
        <p:nvGraphicFramePr>
          <p:cNvPr id="6" name="Group 32"/>
          <p:cNvGraphicFramePr>
            <a:graphicFrameLocks noGrp="1"/>
          </p:cNvGraphicFramePr>
          <p:nvPr/>
        </p:nvGraphicFramePr>
        <p:xfrm>
          <a:off x="1547813" y="2565400"/>
          <a:ext cx="6278563" cy="1960564"/>
        </p:xfrm>
        <a:graphic>
          <a:graphicData uri="http://schemas.openxmlformats.org/drawingml/2006/table">
            <a:tbl>
              <a:tblPr/>
              <a:tblGrid>
                <a:gridCol w="2214563"/>
                <a:gridCol w="2032000"/>
                <a:gridCol w="2032000"/>
              </a:tblGrid>
              <a:tr h="4905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l-GR" sz="2000" b="0" i="0" u="none" strike="noStrike" kern="1200" cap="none" spc="0" normalizeH="0" baseline="0" noProof="0" dirty="0" smtClean="0">
                          <a:ln>
                            <a:noFill/>
                          </a:ln>
                          <a:solidFill>
                            <a:prstClr val="black"/>
                          </a:solidFill>
                          <a:effectLst/>
                          <a:uLnTx/>
                          <a:uFillTx/>
                          <a:latin typeface="Calibri" pitchFamily="34" charset="0"/>
                          <a:ea typeface="+mn-ea"/>
                          <a:cs typeface="+mn-cs"/>
                        </a:rPr>
                        <a:t>Κατηγορία νοικοκυριού</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4905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Μεταγενέστερη</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Trip rate (trips/day)</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8.68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5.04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Variance</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0.82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0.05</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273" name="Αντικείμενο 1"/>
          <p:cNvGraphicFramePr>
            <a:graphicFrameLocks noChangeAspect="1"/>
          </p:cNvGraphicFramePr>
          <p:nvPr/>
        </p:nvGraphicFramePr>
        <p:xfrm>
          <a:off x="5435600" y="4797425"/>
          <a:ext cx="2360613" cy="1828800"/>
        </p:xfrm>
        <a:graphic>
          <a:graphicData uri="http://schemas.openxmlformats.org/presentationml/2006/ole">
            <mc:AlternateContent xmlns:mc="http://schemas.openxmlformats.org/markup-compatibility/2006">
              <mc:Choice xmlns:v="urn:schemas-microsoft-com:vml" Requires="v">
                <p:oleObj spid="_x0000_s53298" name="Εξίσωση" r:id="rId4" imgW="1181100" imgH="914400" progId="Equation.3">
                  <p:embed/>
                </p:oleObj>
              </mc:Choice>
              <mc:Fallback>
                <p:oleObj name="Εξίσωση" r:id="rId4" imgW="1181100" imgH="914400" progId="Equation.3">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4797425"/>
                        <a:ext cx="2360613"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124744"/>
            <a:ext cx="8229600" cy="5328592"/>
          </a:xfrm>
          <a:blipFill rotWithShape="1">
            <a:blip r:embed="rId3"/>
            <a:stretch>
              <a:fillRect l="-1852" t="-1487" r="-741"/>
            </a:stretch>
          </a:blipFill>
          <a:extLst/>
        </p:spPr>
        <p:txBody>
          <a:bodyPr/>
          <a:lstStyle/>
          <a:p>
            <a:pPr>
              <a:defRPr/>
            </a:pPr>
            <a:r>
              <a:rPr lang="el-GR">
                <a:noFill/>
              </a:rPr>
              <a:t> </a:t>
            </a:r>
          </a:p>
        </p:txBody>
      </p:sp>
      <p:sp>
        <p:nvSpPr>
          <p:cNvPr id="13315" name="Rectangle 2"/>
          <p:cNvSpPr>
            <a:spLocks noGrp="1" noChangeArrowheads="1"/>
          </p:cNvSpPr>
          <p:nvPr>
            <p:ph type="title"/>
          </p:nvPr>
        </p:nvSpPr>
        <p:spPr>
          <a:xfrm>
            <a:off x="0" y="274638"/>
            <a:ext cx="9144000" cy="561975"/>
          </a:xfrm>
        </p:spPr>
        <p:txBody>
          <a:bodyPr/>
          <a:lstStyle/>
          <a:p>
            <a:pPr eaLnBrk="1" hangingPunct="1"/>
            <a:r>
              <a:rPr lang="el-GR" sz="4000" smtClean="0"/>
              <a:t>Πίνακες (3 από 3)</a:t>
            </a:r>
            <a:endParaRPr lang="en-US" sz="4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260350"/>
            <a:ext cx="8229600" cy="706438"/>
          </a:xfrm>
        </p:spPr>
        <p:txBody>
          <a:bodyPr/>
          <a:lstStyle/>
          <a:p>
            <a:pPr eaLnBrk="1" hangingPunct="1"/>
            <a:r>
              <a:rPr lang="el-GR" sz="4000" smtClean="0"/>
              <a:t>Μέθοδοι συντελεστή ανάπτυξης</a:t>
            </a:r>
            <a:r>
              <a:rPr lang="en-US" sz="4000" smtClean="0"/>
              <a:t/>
            </a:r>
            <a:br>
              <a:rPr lang="en-US" sz="4000" smtClean="0"/>
            </a:br>
            <a:r>
              <a:rPr lang="el-GR" sz="4000" smtClean="0"/>
              <a:t>(1 από </a:t>
            </a:r>
            <a:r>
              <a:rPr lang="en-US" sz="4000" smtClean="0"/>
              <a:t>5</a:t>
            </a:r>
            <a:r>
              <a:rPr lang="el-GR" sz="4000" smtClean="0"/>
              <a:t>)</a:t>
            </a:r>
          </a:p>
        </p:txBody>
      </p:sp>
      <p:sp>
        <p:nvSpPr>
          <p:cNvPr id="54275" name="Θέση περιεχομένου 3"/>
          <p:cNvSpPr>
            <a:spLocks noGrp="1"/>
          </p:cNvSpPr>
          <p:nvPr>
            <p:ph idx="1"/>
          </p:nvPr>
        </p:nvSpPr>
        <p:spPr>
          <a:xfrm>
            <a:off x="250825" y="1052513"/>
            <a:ext cx="8642350" cy="5400675"/>
          </a:xfrm>
        </p:spPr>
        <p:txBody>
          <a:bodyPr/>
          <a:lstStyle/>
          <a:p>
            <a:pPr marL="0" indent="0" eaLnBrk="1" hangingPunct="1">
              <a:buFont typeface="Arial" charset="0"/>
              <a:buNone/>
            </a:pPr>
            <a:r>
              <a:rPr lang="en-US" sz="2400" smtClean="0"/>
              <a:t>Uniform growth factor</a:t>
            </a:r>
            <a:r>
              <a:rPr lang="el-GR" sz="2400" smtClean="0"/>
              <a:t>:</a:t>
            </a:r>
            <a:r>
              <a:rPr lang="en-US" sz="2400" smtClean="0"/>
              <a:t> </a:t>
            </a:r>
            <a:r>
              <a:rPr lang="el-GR" sz="2400" smtClean="0"/>
              <a:t>Πολλαπλασιασμός επί σταθερό συντελεστή.</a:t>
            </a:r>
          </a:p>
        </p:txBody>
      </p:sp>
      <p:graphicFrame>
        <p:nvGraphicFramePr>
          <p:cNvPr id="2" name="Πίνακας 1"/>
          <p:cNvGraphicFramePr>
            <a:graphicFrameLocks noGrp="1"/>
          </p:cNvGraphicFramePr>
          <p:nvPr/>
        </p:nvGraphicFramePr>
        <p:xfrm>
          <a:off x="395537" y="1556792"/>
          <a:ext cx="8136906" cy="2377440"/>
        </p:xfrm>
        <a:graphic>
          <a:graphicData uri="http://schemas.openxmlformats.org/drawingml/2006/table">
            <a:tbl>
              <a:tblPr firstRow="1" bandRow="1">
                <a:tableStyleId>{2D5ABB26-0587-4C30-8999-92F81FD0307C}</a:tableStyleId>
              </a:tblPr>
              <a:tblGrid>
                <a:gridCol w="1536171"/>
                <a:gridCol w="1320147"/>
                <a:gridCol w="1320147"/>
                <a:gridCol w="1320147"/>
                <a:gridCol w="1320147"/>
                <a:gridCol w="1320147"/>
              </a:tblGrid>
              <a:tr h="396240">
                <a:tc>
                  <a:txBody>
                    <a:bodyPr/>
                    <a:lstStyle/>
                    <a:p>
                      <a:r>
                        <a:rPr lang="el-GR" sz="2000" b="1" dirty="0" smtClean="0"/>
                        <a:t>Έτος</a:t>
                      </a:r>
                      <a:r>
                        <a:rPr lang="el-GR" sz="2000" b="1" baseline="0" dirty="0" smtClean="0"/>
                        <a:t> βάση</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15668" t="-103077" b="-643077"/>
                      </a:stretch>
                    </a:blipFill>
                  </a:tcPr>
                </a:tc>
              </a:tr>
              <a:tr h="396240">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570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397" t="-603077" r="-429762" b="-143077"/>
                      </a:stretch>
                    </a:blipFill>
                  </a:tcPr>
                </a:tc>
                <a:tc>
                  <a:txBody>
                    <a:bodyPr/>
                    <a:lstStyle/>
                    <a:p>
                      <a:r>
                        <a:rPr lang="en-US" sz="2000" dirty="0" smtClean="0"/>
                        <a:t>205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620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1635</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Πίνακας 6"/>
          <p:cNvGraphicFramePr>
            <a:graphicFrameLocks noGrp="1"/>
          </p:cNvGraphicFramePr>
          <p:nvPr/>
        </p:nvGraphicFramePr>
        <p:xfrm>
          <a:off x="395536" y="4077072"/>
          <a:ext cx="8136906" cy="2458296"/>
        </p:xfrm>
        <a:graphic>
          <a:graphicData uri="http://schemas.openxmlformats.org/drawingml/2006/table">
            <a:tbl>
              <a:tblPr firstRow="1" bandRow="1">
                <a:tableStyleId>{2D5ABB26-0587-4C30-8999-92F81FD0307C}</a:tableStyleId>
              </a:tblPr>
              <a:tblGrid>
                <a:gridCol w="1536171"/>
                <a:gridCol w="1320147"/>
                <a:gridCol w="1320147"/>
                <a:gridCol w="1320147"/>
                <a:gridCol w="1320147"/>
                <a:gridCol w="1320147"/>
              </a:tblGrid>
              <a:tr h="436668">
                <a:tc>
                  <a:txBody>
                    <a:bodyPr/>
                    <a:lstStyle/>
                    <a:p>
                      <a:r>
                        <a:rPr lang="el-GR" sz="2000" b="1" dirty="0" smtClean="0"/>
                        <a:t>Στόχος</a:t>
                      </a:r>
                      <a:r>
                        <a:rPr lang="el-GR" sz="2000" b="1" baseline="0" dirty="0" smtClean="0"/>
                        <a:t> +20%</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515668" t="-93056" b="-579167"/>
                      </a:stretch>
                    </a:blipFill>
                  </a:tcPr>
                </a:tc>
              </a:tr>
              <a:tr h="396240">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a:t>
                      </a:r>
                      <a:r>
                        <a:rPr lang="en-US" sz="2000" dirty="0" smtClean="0"/>
                        <a:t>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a:t>
                      </a:r>
                      <a:r>
                        <a:rPr lang="el-GR" sz="2000" dirty="0" smtClean="0"/>
                        <a:t>2</a:t>
                      </a:r>
                      <a:r>
                        <a:rPr lang="en-US" sz="2000" dirty="0" smtClean="0"/>
                        <a:t>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a:t>
                      </a:r>
                      <a:r>
                        <a:rPr lang="el-GR" sz="2000" dirty="0" smtClean="0"/>
                        <a:t>4</a:t>
                      </a:r>
                      <a:r>
                        <a:rPr lang="en-US" sz="2000" dirty="0" smtClean="0"/>
                        <a:t>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426</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546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306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240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684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668">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397" t="-552778" r="-429762" b="-119444"/>
                      </a:stretch>
                    </a:blipFill>
                  </a:tcPr>
                </a:tc>
                <a:tc>
                  <a:txBody>
                    <a:bodyPr/>
                    <a:lstStyle/>
                    <a:p>
                      <a:r>
                        <a:rPr lang="el-GR" sz="2000" dirty="0" smtClean="0"/>
                        <a:t>246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426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546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744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260350"/>
            <a:ext cx="8229600" cy="706438"/>
          </a:xfrm>
        </p:spPr>
        <p:txBody>
          <a:bodyPr/>
          <a:lstStyle/>
          <a:p>
            <a:pPr eaLnBrk="1" hangingPunct="1"/>
            <a:r>
              <a:rPr lang="el-GR" sz="4000" smtClean="0"/>
              <a:t>Μέθοδοι συντελεστή ανάπτυξης</a:t>
            </a:r>
            <a:r>
              <a:rPr lang="en-US" sz="4000" smtClean="0"/>
              <a:t/>
            </a:r>
            <a:br>
              <a:rPr lang="en-US" sz="4000" smtClean="0"/>
            </a:br>
            <a:r>
              <a:rPr lang="el-GR" sz="4000" smtClean="0"/>
              <a:t>(2 από </a:t>
            </a:r>
            <a:r>
              <a:rPr lang="en-US" sz="4000" smtClean="0"/>
              <a:t>5</a:t>
            </a:r>
            <a:r>
              <a:rPr lang="el-GR" sz="4000" smtClean="0"/>
              <a:t>)</a:t>
            </a:r>
          </a:p>
        </p:txBody>
      </p:sp>
      <p:sp>
        <p:nvSpPr>
          <p:cNvPr id="10243" name="Θέση περιεχομένου 3"/>
          <p:cNvSpPr>
            <a:spLocks noGrp="1" noRot="1" noChangeAspect="1" noMove="1" noResize="1" noEditPoints="1" noAdjustHandles="1" noChangeArrowheads="1" noChangeShapeType="1" noTextEdit="1"/>
          </p:cNvSpPr>
          <p:nvPr>
            <p:ph idx="1"/>
          </p:nvPr>
        </p:nvSpPr>
        <p:spPr>
          <a:xfrm>
            <a:off x="467544" y="1052513"/>
            <a:ext cx="8208912" cy="5400675"/>
          </a:xfrm>
          <a:blipFill rotWithShape="1">
            <a:blip r:embed="rId3"/>
            <a:stretch>
              <a:fillRect l="-1189" t="-11174" r="-8247"/>
            </a:stretch>
          </a:blipFill>
          <a:extLst/>
        </p:spPr>
        <p:txBody>
          <a:bodyPr/>
          <a:lstStyle/>
          <a:p>
            <a:pPr>
              <a:defRPr/>
            </a:pPr>
            <a:r>
              <a:rPr lang="el-GR">
                <a:noFill/>
              </a:rPr>
              <a:t> </a:t>
            </a:r>
          </a:p>
        </p:txBody>
      </p:sp>
      <p:graphicFrame>
        <p:nvGraphicFramePr>
          <p:cNvPr id="2" name="Πίνακας 1"/>
          <p:cNvGraphicFramePr>
            <a:graphicFrameLocks noGrp="1"/>
          </p:cNvGraphicFramePr>
          <p:nvPr/>
        </p:nvGraphicFramePr>
        <p:xfrm>
          <a:off x="-2" y="1556792"/>
          <a:ext cx="9144002" cy="2377440"/>
        </p:xfrm>
        <a:graphic>
          <a:graphicData uri="http://schemas.openxmlformats.org/drawingml/2006/table">
            <a:tbl>
              <a:tblPr firstRow="1" bandRow="1">
                <a:tableStyleId>{2D5ABB26-0587-4C30-8999-92F81FD0307C}</a:tableStyleId>
              </a:tblPr>
              <a:tblGrid>
                <a:gridCol w="1485320"/>
                <a:gridCol w="1276447"/>
                <a:gridCol w="1276447"/>
                <a:gridCol w="1276447"/>
                <a:gridCol w="1276447"/>
                <a:gridCol w="1276447"/>
                <a:gridCol w="1276447"/>
              </a:tblGrid>
              <a:tr h="396240">
                <a:tc>
                  <a:txBody>
                    <a:bodyPr/>
                    <a:lstStyle/>
                    <a:p>
                      <a:r>
                        <a:rPr lang="el-GR" sz="2000" b="1" dirty="0" smtClean="0"/>
                        <a:t>Έτος</a:t>
                      </a:r>
                      <a:r>
                        <a:rPr lang="el-GR" sz="2000" b="1" baseline="0" dirty="0" smtClean="0"/>
                        <a:t> </a:t>
                      </a:r>
                      <a:r>
                        <a:rPr lang="el-GR" sz="2000" b="1" baseline="0" dirty="0" err="1" smtClean="0"/>
                        <a:t>βά</a:t>
                      </a:r>
                      <a:r>
                        <a:rPr lang="en-US" sz="2000" b="1" baseline="0" dirty="0" smtClean="0"/>
                        <a:t>j</a:t>
                      </a:r>
                      <a:r>
                        <a:rPr lang="el-GR" sz="2000" b="1" baseline="0" dirty="0" smtClean="0"/>
                        <a:t>ση</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514762" t="-103077" r="-99524" b="-643077"/>
                      </a:stretch>
                    </a:blip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617703" t="-103077" b="-643077"/>
                      </a:stretch>
                    </a:blipFill>
                  </a:tcPr>
                </a:tc>
              </a:tr>
              <a:tr h="396240">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570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t="-603077" r="-514754" b="-143077"/>
                      </a:stretch>
                    </a:blipFill>
                  </a:tcPr>
                </a:tc>
                <a:tc>
                  <a:txBody>
                    <a:bodyPr/>
                    <a:lstStyle/>
                    <a:p>
                      <a:r>
                        <a:rPr lang="en-US" sz="2000" dirty="0" smtClean="0"/>
                        <a:t>205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620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1635</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Πίνακας 6"/>
          <p:cNvGraphicFramePr>
            <a:graphicFrameLocks noGrp="1"/>
          </p:cNvGraphicFramePr>
          <p:nvPr/>
        </p:nvGraphicFramePr>
        <p:xfrm>
          <a:off x="-2" y="4077072"/>
          <a:ext cx="9144002" cy="2377440"/>
        </p:xfrm>
        <a:graphic>
          <a:graphicData uri="http://schemas.openxmlformats.org/drawingml/2006/table">
            <a:tbl>
              <a:tblPr firstRow="1" bandRow="1">
                <a:tableStyleId>{2D5ABB26-0587-4C30-8999-92F81FD0307C}</a:tableStyleId>
              </a:tblPr>
              <a:tblGrid>
                <a:gridCol w="1485320"/>
                <a:gridCol w="1276447"/>
                <a:gridCol w="1276447"/>
                <a:gridCol w="1276447"/>
                <a:gridCol w="1276447"/>
                <a:gridCol w="1276447"/>
                <a:gridCol w="1276447"/>
              </a:tblGrid>
              <a:tr h="396240">
                <a:tc>
                  <a:txBody>
                    <a:bodyPr/>
                    <a:lstStyle/>
                    <a:p>
                      <a:r>
                        <a:rPr lang="el-GR" sz="2000" b="1" dirty="0" smtClean="0"/>
                        <a:t>Στόχος</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514762" t="-103077" r="-99524" b="-643077"/>
                      </a:stretch>
                    </a:blip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617703" t="-103077" b="-643077"/>
                      </a:stretch>
                    </a:blipFill>
                  </a:tcPr>
                </a:tc>
              </a:tr>
              <a:tr h="396240">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56,3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112,7</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225,4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101,1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303,3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78,4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156,9</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7,8</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156,9</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123,2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246,3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307,9</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24,6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t="-603077" r="-514754" b="-143077"/>
                      </a:stretch>
                    </a:blipFill>
                  </a:tcPr>
                </a:tc>
                <a:tc>
                  <a:txBody>
                    <a:bodyPr/>
                    <a:lstStyle/>
                    <a:p>
                      <a:r>
                        <a:rPr lang="en-US" sz="2000" dirty="0" smtClean="0"/>
                        <a:t>257,7</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464,6</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529,5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701,2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260350"/>
            <a:ext cx="8229600" cy="706438"/>
          </a:xfrm>
        </p:spPr>
        <p:txBody>
          <a:bodyPr/>
          <a:lstStyle/>
          <a:p>
            <a:pPr eaLnBrk="1" hangingPunct="1"/>
            <a:r>
              <a:rPr lang="el-GR" sz="4000" smtClean="0"/>
              <a:t>Μέθοδοι συντελεστή ανάπτυξης</a:t>
            </a:r>
            <a:r>
              <a:rPr lang="en-US" sz="4000" smtClean="0"/>
              <a:t/>
            </a:r>
            <a:br>
              <a:rPr lang="en-US" sz="4000" smtClean="0"/>
            </a:br>
            <a:r>
              <a:rPr lang="el-GR" sz="4000" smtClean="0"/>
              <a:t>(</a:t>
            </a:r>
            <a:r>
              <a:rPr lang="en-US" sz="4000" smtClean="0"/>
              <a:t>3</a:t>
            </a:r>
            <a:r>
              <a:rPr lang="el-GR" sz="4000" smtClean="0"/>
              <a:t> από </a:t>
            </a:r>
            <a:r>
              <a:rPr lang="en-US" sz="4000" smtClean="0"/>
              <a:t>5</a:t>
            </a:r>
            <a:r>
              <a:rPr lang="el-GR" sz="4000" smtClean="0"/>
              <a:t>)</a:t>
            </a:r>
          </a:p>
        </p:txBody>
      </p:sp>
      <p:sp>
        <p:nvSpPr>
          <p:cNvPr id="10243" name="Θέση περιεχομένου 3"/>
          <p:cNvSpPr>
            <a:spLocks noGrp="1"/>
          </p:cNvSpPr>
          <p:nvPr>
            <p:ph idx="1"/>
          </p:nvPr>
        </p:nvSpPr>
        <p:spPr>
          <a:xfrm>
            <a:off x="323850" y="1052513"/>
            <a:ext cx="8496300" cy="5400675"/>
          </a:xfrm>
        </p:spPr>
        <p:txBody>
          <a:bodyPr/>
          <a:lstStyle/>
          <a:p>
            <a:pPr marL="0" indent="0" eaLnBrk="1" hangingPunct="1">
              <a:buFont typeface="Arial" charset="0"/>
              <a:buNone/>
              <a:defRPr/>
            </a:pPr>
            <a:r>
              <a:rPr lang="en-US" sz="2400" dirty="0" smtClean="0"/>
              <a:t>Doubly constrained growth factor</a:t>
            </a:r>
            <a:r>
              <a:rPr lang="el-GR" sz="2400" dirty="0" smtClean="0"/>
              <a:t>:</a:t>
            </a:r>
            <a:endParaRPr lang="en-US" sz="2400" dirty="0" smtClean="0"/>
          </a:p>
          <a:p>
            <a:pPr marL="0" indent="0" eaLnBrk="1" hangingPunct="1">
              <a:buFont typeface="Arial" charset="0"/>
              <a:buNone/>
              <a:defRPr/>
            </a:pPr>
            <a:endParaRPr lang="en-US" sz="2400" dirty="0"/>
          </a:p>
          <a:p>
            <a:pPr marL="0" indent="0" eaLnBrk="1" hangingPunct="1">
              <a:buFont typeface="Arial" charset="0"/>
              <a:buNone/>
              <a:defRPr/>
            </a:pPr>
            <a:endParaRPr lang="en-US" sz="2400" dirty="0" smtClean="0"/>
          </a:p>
          <a:p>
            <a:pPr marL="0" indent="0" eaLnBrk="1" hangingPunct="1">
              <a:buFont typeface="Arial" charset="0"/>
              <a:buNone/>
              <a:defRPr/>
            </a:pPr>
            <a:endParaRPr lang="en-US" sz="2400" dirty="0"/>
          </a:p>
          <a:p>
            <a:pPr marL="0" indent="0" eaLnBrk="1" hangingPunct="1">
              <a:buFont typeface="Arial" charset="0"/>
              <a:buNone/>
              <a:defRPr/>
            </a:pPr>
            <a:endParaRPr lang="en-US" sz="2400" dirty="0" smtClean="0"/>
          </a:p>
          <a:p>
            <a:pPr marL="0" indent="0" eaLnBrk="1" hangingPunct="1">
              <a:buFont typeface="Arial" charset="0"/>
              <a:buNone/>
              <a:defRPr/>
            </a:pPr>
            <a:endParaRPr lang="en-US" sz="2400" dirty="0"/>
          </a:p>
          <a:p>
            <a:pPr marL="0" indent="0" eaLnBrk="1" hangingPunct="1">
              <a:buFont typeface="Arial" charset="0"/>
              <a:buNone/>
              <a:defRPr/>
            </a:pPr>
            <a:endParaRPr lang="en-US" sz="2400" dirty="0" smtClean="0"/>
          </a:p>
          <a:p>
            <a:pPr eaLnBrk="1" hangingPunct="1">
              <a:buFont typeface="Wingdings" pitchFamily="2" charset="2"/>
              <a:buChar char="Ø"/>
              <a:defRPr/>
            </a:pPr>
            <a:r>
              <a:rPr lang="el-GR" sz="2400" dirty="0" smtClean="0"/>
              <a:t>Ο τελικός πίνακας προκύπτει μετά από τρεις επαναληπτικούς κύκλους (</a:t>
            </a:r>
            <a:r>
              <a:rPr lang="en-US" sz="2400" dirty="0" smtClean="0"/>
              <a:t>iterations</a:t>
            </a:r>
            <a:r>
              <a:rPr lang="el-GR" sz="2400" dirty="0" smtClean="0"/>
              <a:t>) διορθώσεων ανά γραμμή και ανά στήλη βάσει των στόχων </a:t>
            </a:r>
            <a:r>
              <a:rPr lang="el-GR" sz="2400" dirty="0">
                <a:solidFill>
                  <a:prstClr val="black"/>
                </a:solidFill>
              </a:rPr>
              <a:t>(ή περιορισμών) </a:t>
            </a:r>
            <a:r>
              <a:rPr lang="el-GR" sz="2400" dirty="0" smtClean="0"/>
              <a:t>που έχουν τεθεί.</a:t>
            </a:r>
          </a:p>
        </p:txBody>
      </p:sp>
      <p:graphicFrame>
        <p:nvGraphicFramePr>
          <p:cNvPr id="2" name="Πίνακας 1"/>
          <p:cNvGraphicFramePr>
            <a:graphicFrameLocks noGrp="1"/>
          </p:cNvGraphicFramePr>
          <p:nvPr/>
        </p:nvGraphicFramePr>
        <p:xfrm>
          <a:off x="-2" y="1556792"/>
          <a:ext cx="9144002" cy="2798128"/>
        </p:xfrm>
        <a:graphic>
          <a:graphicData uri="http://schemas.openxmlformats.org/drawingml/2006/table">
            <a:tbl>
              <a:tblPr firstRow="1" bandRow="1">
                <a:tableStyleId>{2D5ABB26-0587-4C30-8999-92F81FD0307C}</a:tableStyleId>
              </a:tblPr>
              <a:tblGrid>
                <a:gridCol w="1485320"/>
                <a:gridCol w="1276447"/>
                <a:gridCol w="1276447"/>
                <a:gridCol w="1276447"/>
                <a:gridCol w="1276447"/>
                <a:gridCol w="1276447"/>
                <a:gridCol w="1276447"/>
              </a:tblGrid>
              <a:tr h="396240">
                <a:tc>
                  <a:txBody>
                    <a:bodyPr/>
                    <a:lstStyle/>
                    <a:p>
                      <a:r>
                        <a:rPr lang="el-GR" sz="2000" b="1" dirty="0" smtClean="0"/>
                        <a:t>Έτος</a:t>
                      </a:r>
                      <a:r>
                        <a:rPr lang="el-GR" sz="2000" b="1" baseline="0" dirty="0" smtClean="0"/>
                        <a:t> </a:t>
                      </a:r>
                      <a:r>
                        <a:rPr lang="el-GR" sz="2000" b="1" baseline="0" dirty="0" err="1" smtClean="0"/>
                        <a:t>βά</a:t>
                      </a:r>
                      <a:r>
                        <a:rPr lang="en-US" sz="2000" b="1" baseline="0" dirty="0" smtClean="0"/>
                        <a:t>j</a:t>
                      </a:r>
                      <a:r>
                        <a:rPr lang="el-GR" sz="2000" b="1" baseline="0" dirty="0" smtClean="0"/>
                        <a:t>ση</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14762" t="-103077" r="-99524" b="-643077"/>
                      </a:stretch>
                    </a:blip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617703" t="-103077" b="-643077"/>
                      </a:stretch>
                    </a:blipFill>
                  </a:tcPr>
                </a:tc>
              </a:tr>
              <a:tr h="396240">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250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570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603077" r="-514754" b="-143077"/>
                      </a:stretch>
                    </a:blipFill>
                  </a:tcPr>
                </a:tc>
                <a:tc>
                  <a:txBody>
                    <a:bodyPr/>
                    <a:lstStyle/>
                    <a:p>
                      <a:r>
                        <a:rPr lang="en-US" sz="2000" dirty="0" smtClean="0"/>
                        <a:t>205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620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1635</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88">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662319" r="-514754" b="-34783"/>
                      </a:stretch>
                    </a:blipFill>
                  </a:tcPr>
                </a:tc>
                <a:tc>
                  <a:txBody>
                    <a:bodyPr/>
                    <a:lstStyle/>
                    <a:p>
                      <a:r>
                        <a:rPr lang="en-US" sz="2000" dirty="0" smtClean="0"/>
                        <a:t>260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802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260350"/>
            <a:ext cx="8229600" cy="706438"/>
          </a:xfrm>
        </p:spPr>
        <p:txBody>
          <a:bodyPr/>
          <a:lstStyle/>
          <a:p>
            <a:pPr eaLnBrk="1" hangingPunct="1"/>
            <a:r>
              <a:rPr lang="el-GR" sz="4000" smtClean="0"/>
              <a:t>Μέθοδοι συντελεστή ανάπτυξης</a:t>
            </a:r>
            <a:r>
              <a:rPr lang="en-US" sz="4000" smtClean="0"/>
              <a:t/>
            </a:r>
            <a:br>
              <a:rPr lang="en-US" sz="4000" smtClean="0"/>
            </a:br>
            <a:r>
              <a:rPr lang="el-GR" sz="4000" smtClean="0"/>
              <a:t>(4 από </a:t>
            </a:r>
            <a:r>
              <a:rPr lang="en-US" sz="4000" smtClean="0"/>
              <a:t>5</a:t>
            </a:r>
            <a:r>
              <a:rPr lang="el-GR" sz="4000" smtClean="0"/>
              <a:t>)</a:t>
            </a:r>
          </a:p>
        </p:txBody>
      </p:sp>
      <p:sp>
        <p:nvSpPr>
          <p:cNvPr id="10243" name="Θέση περιεχομένου 3"/>
          <p:cNvSpPr>
            <a:spLocks noGrp="1"/>
          </p:cNvSpPr>
          <p:nvPr>
            <p:ph idx="1"/>
          </p:nvPr>
        </p:nvSpPr>
        <p:spPr>
          <a:xfrm>
            <a:off x="323850" y="1052513"/>
            <a:ext cx="8496300" cy="5400675"/>
          </a:xfrm>
        </p:spPr>
        <p:txBody>
          <a:bodyPr/>
          <a:lstStyle/>
          <a:p>
            <a:pPr marL="0" indent="0" eaLnBrk="1" hangingPunct="1">
              <a:buFont typeface="Arial" charset="0"/>
              <a:buNone/>
              <a:defRPr/>
            </a:pPr>
            <a:r>
              <a:rPr lang="en-US" sz="2400" dirty="0" smtClean="0"/>
              <a:t>Doubly constrained growth factor</a:t>
            </a:r>
            <a:r>
              <a:rPr lang="el-GR" sz="2400" dirty="0" smtClean="0"/>
              <a:t>:</a:t>
            </a:r>
            <a:endParaRPr lang="en-US" sz="2400" dirty="0" smtClean="0"/>
          </a:p>
          <a:p>
            <a:pPr marL="0" indent="0" eaLnBrk="1" hangingPunct="1">
              <a:buFont typeface="Arial" charset="0"/>
              <a:buNone/>
              <a:defRPr/>
            </a:pPr>
            <a:endParaRPr lang="en-US" sz="2400" dirty="0"/>
          </a:p>
          <a:p>
            <a:pPr marL="0" indent="0" eaLnBrk="1" hangingPunct="1">
              <a:buFont typeface="Arial" charset="0"/>
              <a:buNone/>
              <a:defRPr/>
            </a:pPr>
            <a:endParaRPr lang="en-US" sz="2400" dirty="0" smtClean="0"/>
          </a:p>
          <a:p>
            <a:pPr marL="0" indent="0" eaLnBrk="1" hangingPunct="1">
              <a:buFont typeface="Arial" charset="0"/>
              <a:buNone/>
              <a:defRPr/>
            </a:pPr>
            <a:endParaRPr lang="en-US" sz="2400" dirty="0"/>
          </a:p>
          <a:p>
            <a:pPr marL="0" indent="0" eaLnBrk="1" hangingPunct="1">
              <a:buFont typeface="Arial" charset="0"/>
              <a:buNone/>
              <a:defRPr/>
            </a:pPr>
            <a:endParaRPr lang="en-US" sz="2400" dirty="0" smtClean="0"/>
          </a:p>
          <a:p>
            <a:pPr marL="0" indent="0" eaLnBrk="1" hangingPunct="1">
              <a:buFont typeface="Arial" charset="0"/>
              <a:buNone/>
              <a:defRPr/>
            </a:pPr>
            <a:endParaRPr lang="en-US" sz="2400" dirty="0"/>
          </a:p>
          <a:p>
            <a:pPr marL="0" indent="0" eaLnBrk="1" hangingPunct="1">
              <a:buFont typeface="Arial" charset="0"/>
              <a:buNone/>
              <a:defRPr/>
            </a:pPr>
            <a:endParaRPr lang="en-US" sz="2400" dirty="0" smtClean="0"/>
          </a:p>
          <a:p>
            <a:pPr eaLnBrk="1" hangingPunct="1">
              <a:buFont typeface="Wingdings" pitchFamily="2" charset="2"/>
              <a:buChar char="Ø"/>
              <a:defRPr/>
            </a:pPr>
            <a:r>
              <a:rPr lang="el-GR" sz="2400" dirty="0" smtClean="0"/>
              <a:t>Ο τελικός πίνακας προκύπτει μετά από τρεις επαναληπτικούς κύκλους (</a:t>
            </a:r>
            <a:r>
              <a:rPr lang="en-US" sz="2400" dirty="0" smtClean="0"/>
              <a:t>iterations</a:t>
            </a:r>
            <a:r>
              <a:rPr lang="el-GR" sz="2400" dirty="0" smtClean="0"/>
              <a:t>) διορθώσεων ανά γραμμή και ανά στήλη βάσει των στόχων που έχουν τεθεί.</a:t>
            </a:r>
          </a:p>
        </p:txBody>
      </p:sp>
      <p:graphicFrame>
        <p:nvGraphicFramePr>
          <p:cNvPr id="2" name="Πίνακας 1"/>
          <p:cNvGraphicFramePr>
            <a:graphicFrameLocks noGrp="1"/>
          </p:cNvGraphicFramePr>
          <p:nvPr/>
        </p:nvGraphicFramePr>
        <p:xfrm>
          <a:off x="-2" y="1556792"/>
          <a:ext cx="9144002" cy="2798128"/>
        </p:xfrm>
        <a:graphic>
          <a:graphicData uri="http://schemas.openxmlformats.org/drawingml/2006/table">
            <a:tbl>
              <a:tblPr firstRow="1" bandRow="1">
                <a:tableStyleId>{2D5ABB26-0587-4C30-8999-92F81FD0307C}</a:tableStyleId>
              </a:tblPr>
              <a:tblGrid>
                <a:gridCol w="1485320"/>
                <a:gridCol w="1276447"/>
                <a:gridCol w="1276447"/>
                <a:gridCol w="1276447"/>
                <a:gridCol w="1276447"/>
                <a:gridCol w="1276447"/>
                <a:gridCol w="1276447"/>
              </a:tblGrid>
              <a:tr h="396240">
                <a:tc>
                  <a:txBody>
                    <a:bodyPr/>
                    <a:lstStyle/>
                    <a:p>
                      <a:r>
                        <a:rPr lang="el-GR" sz="2000" b="1" dirty="0" smtClean="0"/>
                        <a:t>Έτος</a:t>
                      </a:r>
                      <a:r>
                        <a:rPr lang="el-GR" sz="2000" b="1" baseline="0" dirty="0" smtClean="0"/>
                        <a:t> </a:t>
                      </a:r>
                      <a:r>
                        <a:rPr lang="el-GR" sz="2000" b="1" baseline="0" dirty="0" err="1" smtClean="0"/>
                        <a:t>βά</a:t>
                      </a:r>
                      <a:r>
                        <a:rPr lang="en-US" sz="2000" b="1" baseline="0" dirty="0" smtClean="0"/>
                        <a:t>j</a:t>
                      </a:r>
                      <a:r>
                        <a:rPr lang="el-GR" sz="2000" b="1" baseline="0" dirty="0" smtClean="0"/>
                        <a:t>ση</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14762" t="-103077" r="-99524" b="-643077"/>
                      </a:stretch>
                    </a:blip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617703" t="-103077" b="-643077"/>
                      </a:stretch>
                    </a:blipFill>
                  </a:tcPr>
                </a:tc>
              </a:tr>
              <a:tr h="396240">
                <a:tc>
                  <a:txBody>
                    <a:bodyPr/>
                    <a:lstStyle/>
                    <a:p>
                      <a:r>
                        <a:rPr lang="el-GR"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a:t>
                      </a:r>
                      <a:r>
                        <a:rPr lang="el-GR" sz="2000" dirty="0" smtClean="0"/>
                        <a:t>,25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44,12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98,24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254,25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401,85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45,3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3,81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84,78</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329,11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462,99</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77,04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129,5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7,21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186,58</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400,34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l-GR" sz="2000" dirty="0" smtClean="0"/>
                        <a:t>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132,41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222,57</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309,77</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32,07</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t>696,82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702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603077" r="-514754" b="-143077"/>
                      </a:stretch>
                    </a:blipFill>
                  </a:tcPr>
                </a:tc>
                <a:tc>
                  <a:txBody>
                    <a:bodyPr/>
                    <a:lstStyle/>
                    <a:p>
                      <a:r>
                        <a:rPr lang="en-US" sz="2000" dirty="0" smtClean="0"/>
                        <a:t>205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455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620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88">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662319" r="-514754" b="-34783"/>
                      </a:stretch>
                    </a:blipFill>
                  </a:tcPr>
                </a:tc>
                <a:tc>
                  <a:txBody>
                    <a:bodyPr/>
                    <a:lstStyle/>
                    <a:p>
                      <a:r>
                        <a:rPr lang="en-US" sz="2000" dirty="0" smtClean="0"/>
                        <a:t>260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400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500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802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1962</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Πλεονεκτήματα και περιορισμοί των μεθόδων συντελεστή ανάπτυξης:</a:t>
            </a:r>
          </a:p>
          <a:p>
            <a:pPr eaLnBrk="1" hangingPunct="1">
              <a:defRPr/>
            </a:pPr>
            <a:r>
              <a:rPr lang="el-GR" sz="2000" dirty="0" smtClean="0"/>
              <a:t>Εύκολα κατανοητές, με άμεση χρήση μητρώων / πινάκων που αφορούν σε μεταβλητές, συντελεστές και στοιχεία τωρινά και μελλοντικά (προβλέψεις).</a:t>
            </a:r>
          </a:p>
          <a:p>
            <a:pPr eaLnBrk="1" hangingPunct="1">
              <a:defRPr/>
            </a:pPr>
            <a:r>
              <a:rPr lang="el-GR" sz="2000" dirty="0" smtClean="0"/>
              <a:t>Απαιτούν την ίδια βάση δεδομένων με τις συνθετικές μεθόδους με έναν αριθμό καταγεγραμμένων παρατηρήσεων – υψηλό κόστος.</a:t>
            </a:r>
          </a:p>
          <a:p>
            <a:pPr eaLnBrk="1" hangingPunct="1">
              <a:defRPr/>
            </a:pPr>
            <a:r>
              <a:rPr lang="el-GR" sz="2000" dirty="0" smtClean="0"/>
              <a:t>Εξαρτώνται από την ύπαρξη δεδομένων όσον αφορά στους ρυθμούς ανάπτυξης και από την ακρίβεια των στοιχείων αυτών.</a:t>
            </a:r>
          </a:p>
          <a:p>
            <a:pPr eaLnBrk="1" hangingPunct="1">
              <a:defRPr/>
            </a:pPr>
            <a:r>
              <a:rPr lang="el-GR" sz="2000" dirty="0" smtClean="0"/>
              <a:t>Βασίζονται στα στοιχεία που αναφέρονται στο έτος – βάση, οπότε οποιοδήποτε λάθος για την τωρινή κατάσταση μεταφέρεται και επηρεάζει όλες τις μελλοντικές θεωρήσεις και προβλέψεις.</a:t>
            </a:r>
          </a:p>
          <a:p>
            <a:pPr eaLnBrk="1" hangingPunct="1">
              <a:defRPr/>
            </a:pPr>
            <a:r>
              <a:rPr lang="el-GR" sz="2000" dirty="0" smtClean="0"/>
              <a:t>Οι μέθοδοι δε λαμβάνουν υπόψη αλλαγές στα (μεταφορικά) κόστη λόγω είτε βελτιώσεων στην υποδομή είτε αύξηση στη ζήτηση (κυκλοφοριακή συμφόρηση) στο δίκτυο.</a:t>
            </a:r>
            <a:endParaRPr lang="el-GR" sz="2400" dirty="0" smtClean="0"/>
          </a:p>
        </p:txBody>
      </p:sp>
      <p:sp>
        <p:nvSpPr>
          <p:cNvPr id="58371" name="Title 1"/>
          <p:cNvSpPr>
            <a:spLocks noGrp="1"/>
          </p:cNvSpPr>
          <p:nvPr>
            <p:ph type="title"/>
          </p:nvPr>
        </p:nvSpPr>
        <p:spPr>
          <a:xfrm>
            <a:off x="468313" y="260350"/>
            <a:ext cx="8229600" cy="706438"/>
          </a:xfrm>
        </p:spPr>
        <p:txBody>
          <a:bodyPr/>
          <a:lstStyle/>
          <a:p>
            <a:pPr eaLnBrk="1" hangingPunct="1"/>
            <a:r>
              <a:rPr lang="el-GR" sz="4000" smtClean="0"/>
              <a:t>Μέθοδοι συντελεστή ανάπτυξης</a:t>
            </a:r>
            <a:r>
              <a:rPr lang="en-US" sz="4000" smtClean="0"/>
              <a:t/>
            </a:r>
            <a:br>
              <a:rPr lang="en-US" sz="4000" smtClean="0"/>
            </a:br>
            <a:r>
              <a:rPr lang="el-GR" sz="4000" smtClean="0"/>
              <a:t>(</a:t>
            </a:r>
            <a:r>
              <a:rPr lang="en-US" sz="4000" smtClean="0"/>
              <a:t>5</a:t>
            </a:r>
            <a:r>
              <a:rPr lang="el-GR" sz="4000" smtClean="0"/>
              <a:t> από </a:t>
            </a:r>
            <a:r>
              <a:rPr lang="en-US" sz="4000" smtClean="0"/>
              <a:t>5</a:t>
            </a:r>
            <a:r>
              <a:rPr lang="el-GR" sz="4000" smtClean="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Πλεονεκτήματα χρήσης μοντέλων βαρύτητας:</a:t>
            </a:r>
          </a:p>
          <a:p>
            <a:pPr marL="457200" indent="-457200" eaLnBrk="1" hangingPunct="1">
              <a:buFont typeface="+mj-lt"/>
              <a:buAutoNum type="arabicPeriod"/>
              <a:defRPr/>
            </a:pPr>
            <a:r>
              <a:rPr lang="el-GR" sz="2000" dirty="0" smtClean="0"/>
              <a:t>Παρέχουν έναν αυστηρό τρόπο συγκεκριμενοποίησης των μαθηματικών προτύπων που χρησιμοποιούνται από τα μοντέλα που μας δίνουν το τελικό αποτέλεσμα (π.χ. μοναδική λύση σε προβλήματα βελτιστοποίησης).</a:t>
            </a:r>
          </a:p>
          <a:p>
            <a:pPr marL="457200" indent="-457200" eaLnBrk="1" hangingPunct="1">
              <a:buFont typeface="+mj-lt"/>
              <a:buAutoNum type="arabicPeriod"/>
              <a:defRPr/>
            </a:pPr>
            <a:r>
              <a:rPr lang="el-GR" sz="2000" dirty="0"/>
              <a:t>Χρήση πλαισίου μαθηματικού προγραμματισμού: διευκολύνει τη χρήση μιας στάνταρ εργαλειοθήκης (</a:t>
            </a:r>
            <a:r>
              <a:rPr lang="en-US" sz="2000" dirty="0"/>
              <a:t>toolkit</a:t>
            </a:r>
            <a:r>
              <a:rPr lang="el-GR" sz="2000" dirty="0"/>
              <a:t>) μεθόδων επίλυσης και ανάλυσης της αποδοτικότητας εναλλακτικών αλγορίθμων.</a:t>
            </a:r>
          </a:p>
          <a:p>
            <a:pPr marL="457200" indent="-457200" eaLnBrk="1" hangingPunct="1">
              <a:buFont typeface="+mj-lt"/>
              <a:buAutoNum type="arabicPeriod"/>
              <a:defRPr/>
            </a:pPr>
            <a:r>
              <a:rPr lang="el-GR" sz="2000" dirty="0"/>
              <a:t>Το θεωρητικό πλαίσιο που χρησιμοποιείται για την εκκίνηση του μοντέλου δύναται να παράσχει υποστήριξη και στην ερμηνεία των λύσεων.</a:t>
            </a:r>
          </a:p>
          <a:p>
            <a:pPr marL="457200" indent="-457200" eaLnBrk="1" hangingPunct="1">
              <a:buFont typeface="+mj-lt"/>
              <a:buAutoNum type="arabicPeriod"/>
              <a:defRPr/>
            </a:pPr>
            <a:r>
              <a:rPr lang="el-GR" sz="2000" dirty="0"/>
              <a:t>Το γεγονός ότι το μοντέλο βαρύτητας </a:t>
            </a:r>
            <a:r>
              <a:rPr lang="el-GR" sz="2000" dirty="0" smtClean="0"/>
              <a:t>στήνεται με πολλούς διαφορετικούς τρόπους δεν το καθιστά αυτομάτως και «ορθό». Η καταλληλότητα του μοντέλου εξαρτάται από τις παραδοχές που λαμβάνονται και την ερμηνεία τους. Έτσι, πρέπει να λαμβάνονται υπόψη οι ιδιαίτερες συνθήκες κάθε προβλήματος απόφασης, οι διαθέσιμες πληροφορίες στο ανάλογο (αποδεκτό) κόστος και χρόνο και οι εν γένει διαθέσιμες πηγές.</a:t>
            </a:r>
            <a:endParaRPr lang="el-GR" sz="2000" dirty="0"/>
          </a:p>
        </p:txBody>
      </p:sp>
      <p:sp>
        <p:nvSpPr>
          <p:cNvPr id="59395"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(1 από 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Πλεονεκτήματα χρήσης μοντέλων βαρύτητας: Παράδειγμα.</a:t>
            </a:r>
          </a:p>
          <a:p>
            <a:pPr eaLnBrk="1" hangingPunct="1">
              <a:defRPr/>
            </a:pPr>
            <a:r>
              <a:rPr lang="el-GR" sz="2000" dirty="0" smtClean="0"/>
              <a:t>Αναζητούνται οι παράμετροι </a:t>
            </a:r>
            <a:r>
              <a:rPr lang="en-US" sz="2000" dirty="0" err="1" smtClean="0"/>
              <a:t>a</a:t>
            </a:r>
            <a:r>
              <a:rPr lang="en-US" sz="1200" dirty="0" err="1" smtClean="0"/>
              <a:t>i</a:t>
            </a:r>
            <a:r>
              <a:rPr lang="en-US" sz="2000" dirty="0" smtClean="0"/>
              <a:t> </a:t>
            </a:r>
            <a:r>
              <a:rPr lang="el-GR" sz="2000" dirty="0" smtClean="0"/>
              <a:t>και </a:t>
            </a:r>
            <a:r>
              <a:rPr lang="en-US" sz="2000" dirty="0" err="1" smtClean="0"/>
              <a:t>bj</a:t>
            </a:r>
            <a:r>
              <a:rPr lang="el-GR" sz="2000" dirty="0" smtClean="0"/>
              <a:t> του παρακάτω μοντέλου βάσει και των τιμών του πίνακα:</a:t>
            </a:r>
            <a:endParaRPr lang="el-GR" sz="2000" dirty="0"/>
          </a:p>
        </p:txBody>
      </p:sp>
      <p:sp>
        <p:nvSpPr>
          <p:cNvPr id="60419"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(2 από 9)</a:t>
            </a:r>
          </a:p>
        </p:txBody>
      </p:sp>
      <p:graphicFrame>
        <p:nvGraphicFramePr>
          <p:cNvPr id="60420" name="Αντικείμενο 1"/>
          <p:cNvGraphicFramePr>
            <a:graphicFrameLocks noChangeAspect="1"/>
          </p:cNvGraphicFramePr>
          <p:nvPr/>
        </p:nvGraphicFramePr>
        <p:xfrm>
          <a:off x="2700338" y="2276475"/>
          <a:ext cx="3090862" cy="636588"/>
        </p:xfrm>
        <a:graphic>
          <a:graphicData uri="http://schemas.openxmlformats.org/presentationml/2006/ole">
            <mc:AlternateContent xmlns:mc="http://schemas.openxmlformats.org/markup-compatibility/2006">
              <mc:Choice xmlns:v="urn:schemas-microsoft-com:vml" Requires="v">
                <p:oleObj spid="_x0000_s60498" name="Εξίσωση" r:id="rId4" imgW="1231366" imgH="253890" progId="Equation.3">
                  <p:embed/>
                </p:oleObj>
              </mc:Choice>
              <mc:Fallback>
                <p:oleObj name="Εξίσωση" r:id="rId4" imgW="1231366" imgH="253890" progId="Equation.3">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276475"/>
                        <a:ext cx="309086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Group 71"/>
          <p:cNvGraphicFramePr>
            <a:graphicFrameLocks noGrp="1"/>
          </p:cNvGraphicFramePr>
          <p:nvPr/>
        </p:nvGraphicFramePr>
        <p:xfrm>
          <a:off x="1331913" y="3141663"/>
          <a:ext cx="6192835" cy="3419596"/>
        </p:xfrm>
        <a:graphic>
          <a:graphicData uri="http://schemas.openxmlformats.org/drawingml/2006/table">
            <a:tbl>
              <a:tblPr/>
              <a:tblGrid>
                <a:gridCol w="1016024"/>
                <a:gridCol w="1016024"/>
                <a:gridCol w="1016024"/>
                <a:gridCol w="1016024"/>
                <a:gridCol w="1016024"/>
                <a:gridCol w="1112715"/>
              </a:tblGrid>
              <a:tr h="442840">
                <a:tc gridSpan="6">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Μητρώο κόστους </a:t>
                      </a:r>
                      <a:r>
                        <a:rPr kumimoji="0" lang="en-US" sz="2000" b="0" i="0" u="none" strike="noStrike" cap="none" normalizeH="0" baseline="0" dirty="0" smtClean="0">
                          <a:ln>
                            <a:noFill/>
                          </a:ln>
                          <a:solidFill>
                            <a:schemeClr val="tx1"/>
                          </a:solidFill>
                          <a:effectLst/>
                          <a:latin typeface="Calibri" pitchFamily="34" charset="0"/>
                        </a:rPr>
                        <a:t>(</a:t>
                      </a:r>
                      <a:r>
                        <a:rPr kumimoji="0" lang="el-GR" sz="2000" b="0" i="0" u="none" strike="noStrike" cap="none" normalizeH="0" baseline="0" dirty="0" smtClean="0">
                          <a:ln>
                            <a:noFill/>
                          </a:ln>
                          <a:solidFill>
                            <a:schemeClr val="tx1"/>
                          </a:solidFill>
                          <a:effectLst/>
                          <a:latin typeface="Calibri" pitchFamily="34" charset="0"/>
                        </a:rPr>
                        <a:t>λεπτά</a:t>
                      </a:r>
                      <a:r>
                        <a:rPr kumimoji="0" lang="en-US" sz="2000" b="0" i="0" u="none" strike="noStrike" cap="none" normalizeH="0" baseline="0" dirty="0" smtClean="0">
                          <a:ln>
                            <a:noFill/>
                          </a:ln>
                          <a:solidFill>
                            <a:schemeClr val="tx1"/>
                          </a:solidFill>
                          <a:effectLst/>
                          <a:latin typeface="Calibri" pitchFamily="34" charset="0"/>
                        </a:rPr>
                        <a:t>)</a:t>
                      </a:r>
                      <a:endParaRPr kumimoji="0" lang="el-GR" sz="2000" b="0" i="0" u="none" strike="noStrike" cap="none" normalizeH="0" baseline="0" dirty="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6402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Στόχος</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dirty="0" err="1" smtClean="0">
                          <a:ln>
                            <a:noFill/>
                          </a:ln>
                          <a:solidFill>
                            <a:schemeClr val="tx1"/>
                          </a:solidFill>
                          <a:effectLst/>
                          <a:latin typeface="Calibri" pitchFamily="34" charset="0"/>
                        </a:rPr>
                        <a:t>O</a:t>
                      </a:r>
                      <a:r>
                        <a:rPr kumimoji="0" lang="en-US" sz="2000" b="0" i="1" u="none" strike="noStrike" cap="none" normalizeH="0" baseline="-25000" dirty="0" err="1" smtClean="0">
                          <a:ln>
                            <a:noFill/>
                          </a:ln>
                          <a:solidFill>
                            <a:schemeClr val="tx1"/>
                          </a:solidFill>
                          <a:effectLst/>
                          <a:latin typeface="Calibri" pitchFamily="34" charset="0"/>
                        </a:rPr>
                        <a:t>i</a:t>
                      </a:r>
                      <a:endParaRPr kumimoji="0" lang="el-GR" sz="2000" b="0" i="1" u="none" strike="noStrike" cap="none" normalizeH="0" baseline="-25000" dirty="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84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a:t>
                      </a:r>
                      <a:endParaRPr kumimoji="0" lang="el-GR" sz="2000" b="0" i="0" u="none" strike="noStrike" cap="none" normalizeH="0" baseline="0" dirty="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11</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18</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22</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84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12</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19</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460</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84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15.5</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460</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25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24</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18</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702</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84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dirty="0" err="1" smtClean="0">
                          <a:ln>
                            <a:noFill/>
                          </a:ln>
                          <a:solidFill>
                            <a:schemeClr val="tx1"/>
                          </a:solidFill>
                          <a:effectLst/>
                          <a:latin typeface="Calibri" pitchFamily="34" charset="0"/>
                        </a:rPr>
                        <a:t>D</a:t>
                      </a:r>
                      <a:r>
                        <a:rPr kumimoji="0" lang="en-US" sz="2000" b="0" i="1" u="none" strike="noStrike" cap="none" normalizeH="0" baseline="-25000" dirty="0" err="1" smtClean="0">
                          <a:ln>
                            <a:noFill/>
                          </a:ln>
                          <a:solidFill>
                            <a:schemeClr val="tx1"/>
                          </a:solidFill>
                          <a:effectLst/>
                          <a:latin typeface="Calibri" pitchFamily="34" charset="0"/>
                        </a:rPr>
                        <a:t>j</a:t>
                      </a:r>
                      <a:endParaRPr kumimoji="0" lang="el-GR" sz="2000" b="0" i="1" u="none" strike="noStrike" cap="none" normalizeH="0" baseline="-25000" dirty="0" smtClean="0">
                        <a:ln>
                          <a:noFill/>
                        </a:ln>
                        <a:solidFill>
                          <a:schemeClr val="tx1"/>
                        </a:solidFill>
                        <a:effectLst/>
                        <a:latin typeface="Calibri" pitchFamily="34" charset="0"/>
                      </a:endParaRPr>
                    </a:p>
                  </a:txBody>
                  <a:tcPr marL="90002" marR="90002" marT="46792" marB="467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260</a:t>
                      </a:r>
                      <a:endParaRPr kumimoji="0" lang="el-GR" sz="2000" b="0" i="0" u="none" strike="noStrike" cap="none" normalizeH="0" baseline="0" dirty="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500</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802</a:t>
                      </a:r>
                      <a:endParaRPr kumimoji="0" lang="el-GR" sz="2000" b="0" i="0" u="none" strike="noStrike" cap="none" normalizeH="0" baseline="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1962</a:t>
                      </a:r>
                      <a:endParaRPr kumimoji="0" lang="el-GR" sz="2000" b="0" i="0" u="none" strike="noStrike" cap="none" normalizeH="0" baseline="0" dirty="0" smtClean="0">
                        <a:ln>
                          <a:noFill/>
                        </a:ln>
                        <a:solidFill>
                          <a:schemeClr val="tx1"/>
                        </a:solidFill>
                        <a:effectLst/>
                        <a:latin typeface="Calibri" pitchFamily="34" charset="0"/>
                      </a:endParaRPr>
                    </a:p>
                  </a:txBody>
                  <a:tcPr marL="90002" marR="90002" marT="46792" marB="467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pPr>
            <a:r>
              <a:rPr lang="el-GR" sz="2400" smtClean="0"/>
              <a:t>Πλεονεκτήματα χρήσης μοντέλων βαρύτητας: Παράδειγμα.</a:t>
            </a:r>
          </a:p>
        </p:txBody>
      </p:sp>
      <p:sp>
        <p:nvSpPr>
          <p:cNvPr id="61443"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(3 από 9)</a:t>
            </a:r>
          </a:p>
        </p:txBody>
      </p:sp>
      <p:graphicFrame>
        <p:nvGraphicFramePr>
          <p:cNvPr id="7" name="Group 70"/>
          <p:cNvGraphicFramePr>
            <a:graphicFrameLocks noGrp="1"/>
          </p:cNvGraphicFramePr>
          <p:nvPr/>
        </p:nvGraphicFramePr>
        <p:xfrm>
          <a:off x="1547664" y="1916832"/>
          <a:ext cx="6096000" cy="4064001"/>
        </p:xfrm>
        <a:graphic>
          <a:graphicData uri="http://schemas.openxmlformats.org/drawingml/2006/table">
            <a:tbl>
              <a:tblPr/>
              <a:tblGrid>
                <a:gridCol w="1016000"/>
                <a:gridCol w="1016000"/>
                <a:gridCol w="1016000"/>
                <a:gridCol w="1016000"/>
                <a:gridCol w="1016000"/>
                <a:gridCol w="1016000"/>
              </a:tblGrid>
              <a:tr h="581025">
                <a:tc gridSpan="6">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err="1" smtClean="0">
                          <a:ln>
                            <a:noFill/>
                          </a:ln>
                          <a:solidFill>
                            <a:schemeClr val="tx1"/>
                          </a:solidFill>
                          <a:effectLst/>
                          <a:latin typeface="Calibri" pitchFamily="34" charset="0"/>
                        </a:rPr>
                        <a:t>exp</a:t>
                      </a:r>
                      <a:r>
                        <a:rPr kumimoji="0" lang="en-US" sz="2000" b="0" i="0" u="none" strike="noStrike" cap="none" normalizeH="0" baseline="0" dirty="0" smtClean="0">
                          <a:ln>
                            <a:noFill/>
                          </a:ln>
                          <a:solidFill>
                            <a:schemeClr val="tx1"/>
                          </a:solidFill>
                          <a:effectLst/>
                          <a:latin typeface="Calibri" pitchFamily="34" charset="0"/>
                        </a:rPr>
                        <a:t> </a:t>
                      </a:r>
                      <a:r>
                        <a:rPr kumimoji="0" lang="en-US" sz="2000" b="0" i="1" u="none" strike="noStrike" cap="none" normalizeH="0" baseline="0" dirty="0" smtClean="0">
                          <a:ln>
                            <a:noFill/>
                          </a:ln>
                          <a:solidFill>
                            <a:schemeClr val="tx1"/>
                          </a:solidFill>
                          <a:effectLst/>
                          <a:latin typeface="Calibri" pitchFamily="34" charset="0"/>
                        </a:rPr>
                        <a:t>(-</a:t>
                      </a:r>
                      <a:r>
                        <a:rPr kumimoji="0" lang="el-GR" sz="2000" b="0" i="1" u="none" strike="noStrike" cap="none" normalizeH="0" baseline="0" dirty="0" smtClean="0">
                          <a:ln>
                            <a:noFill/>
                          </a:ln>
                          <a:solidFill>
                            <a:schemeClr val="tx1"/>
                          </a:solidFill>
                          <a:effectLst/>
                          <a:latin typeface="Calibri" pitchFamily="34" charset="0"/>
                        </a:rPr>
                        <a:t>β</a:t>
                      </a:r>
                      <a:r>
                        <a:rPr kumimoji="0" lang="en-US" sz="2000" b="0" i="1" u="none" strike="noStrike" cap="none" normalizeH="0" baseline="0" dirty="0" smtClean="0">
                          <a:ln>
                            <a:noFill/>
                          </a:ln>
                          <a:solidFill>
                            <a:schemeClr val="tx1"/>
                          </a:solidFill>
                          <a:effectLst/>
                          <a:latin typeface="Calibri" pitchFamily="34" charset="0"/>
                        </a:rPr>
                        <a:t> </a:t>
                      </a:r>
                      <a:r>
                        <a:rPr kumimoji="0" lang="en-US" sz="2000" b="0" i="1" u="none" strike="noStrike" cap="none" normalizeH="0" baseline="0" dirty="0" err="1" smtClean="0">
                          <a:ln>
                            <a:noFill/>
                          </a:ln>
                          <a:solidFill>
                            <a:schemeClr val="tx1"/>
                          </a:solidFill>
                          <a:effectLst/>
                          <a:latin typeface="Calibri" pitchFamily="34" charset="0"/>
                        </a:rPr>
                        <a:t>c</a:t>
                      </a:r>
                      <a:r>
                        <a:rPr kumimoji="0" lang="en-US" sz="2000" b="0" i="1" u="none" strike="noStrike" cap="none" normalizeH="0" baseline="-25000" dirty="0" err="1" smtClean="0">
                          <a:ln>
                            <a:noFill/>
                          </a:ln>
                          <a:solidFill>
                            <a:schemeClr val="tx1"/>
                          </a:solidFill>
                          <a:effectLst/>
                          <a:latin typeface="Calibri" pitchFamily="34" charset="0"/>
                        </a:rPr>
                        <a:t>ij</a:t>
                      </a:r>
                      <a:r>
                        <a:rPr kumimoji="0" lang="en-US" sz="2000" b="0" i="1" u="none" strike="noStrike" cap="none" normalizeH="0" baseline="0" dirty="0" smtClean="0">
                          <a:ln>
                            <a:noFill/>
                          </a:ln>
                          <a:solidFill>
                            <a:schemeClr val="tx1"/>
                          </a:solidFill>
                          <a:effectLst/>
                          <a:latin typeface="Calibri" pitchFamily="34" charset="0"/>
                        </a:rPr>
                        <a:t>)</a:t>
                      </a:r>
                      <a:endParaRPr kumimoji="0" lang="el-GR" sz="2000" b="0" i="1"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794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510180" t="-100000" r="-47305" b="-618947"/>
                      </a:stretch>
                    </a:blip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0.74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0.33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0.17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0.11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0.30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0.74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0.30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0.15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1.49</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0.21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0.27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0.61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0.50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1.59</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0.09</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0.17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0.45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0.61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endParaRPr lang="el-G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3"/>
                      <a:stretch>
                        <a:fillRect l="-11377" t="-602105" r="-546108" b="-116842"/>
                      </a:stretch>
                    </a:blip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5.74</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pPr>
            <a:r>
              <a:rPr lang="el-GR" sz="2400" smtClean="0"/>
              <a:t>Πλεονεκτήματα χρήσης μοντέλων βαρύτητας: Παράδειγμα.</a:t>
            </a:r>
          </a:p>
        </p:txBody>
      </p:sp>
      <p:sp>
        <p:nvSpPr>
          <p:cNvPr id="62467"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(4 από 9)</a:t>
            </a:r>
          </a:p>
        </p:txBody>
      </p:sp>
      <p:graphicFrame>
        <p:nvGraphicFramePr>
          <p:cNvPr id="6" name="Group 140"/>
          <p:cNvGraphicFramePr>
            <a:graphicFrameLocks noGrp="1"/>
          </p:cNvGraphicFramePr>
          <p:nvPr/>
        </p:nvGraphicFramePr>
        <p:xfrm>
          <a:off x="1043608" y="1916832"/>
          <a:ext cx="7527350" cy="4064000"/>
        </p:xfrm>
        <a:graphic>
          <a:graphicData uri="http://schemas.openxmlformats.org/drawingml/2006/table">
            <a:tbl>
              <a:tblPr/>
              <a:tblGrid>
                <a:gridCol w="1017946"/>
                <a:gridCol w="887413"/>
                <a:gridCol w="887412"/>
                <a:gridCol w="887413"/>
                <a:gridCol w="887412"/>
                <a:gridCol w="1016000"/>
                <a:gridCol w="925808"/>
                <a:gridCol w="1017946"/>
              </a:tblGrid>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Βάση</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459880" t="-97590" r="-194611" b="-714458"/>
                      </a:stretch>
                    </a:blip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Στόχος</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Ρυθμός</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253.12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113.73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56.48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37.86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461.19</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0.87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102.91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253.12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102.91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51.10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510.14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460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0.90</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72.52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93.12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207.23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169.67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542.54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0.74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31.00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56.48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153.52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207.23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448.23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702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endParaRPr lang="el-G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11377" t="-600000" r="-643114" b="-212048"/>
                      </a:stretch>
                    </a:blip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459.54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516.45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520.15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465.87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1962.00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Στόχος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260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802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cap="flat">
                      <a:noFill/>
                    </a:lnR>
                    <a:lnT>
                      <a:noFill/>
                    </a:lnT>
                    <a:lnB>
                      <a:noFill/>
                    </a:lnB>
                    <a:lnTlToBr>
                      <a:noFill/>
                    </a:lnTlToBr>
                    <a:lnBlToTr>
                      <a:noFill/>
                    </a:lnBlToTr>
                    <a:no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Ρυθμός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0.57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0.77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0.96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1.72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Πλεονεκτήματα χρήσης μοντέλων βαρύτητας: Παράδειγμα.</a:t>
            </a:r>
          </a:p>
          <a:p>
            <a:pPr eaLnBrk="1" hangingPunct="1">
              <a:buFont typeface="Wingdings" pitchFamily="2" charset="2"/>
              <a:buChar char="Ø"/>
              <a:defRPr/>
            </a:pPr>
            <a:r>
              <a:rPr lang="el-GR" sz="2400" dirty="0" smtClean="0"/>
              <a:t>Αποτέλεσμα (τελικός πίνακας) μοντέλου βαρύτητας:</a:t>
            </a:r>
          </a:p>
        </p:txBody>
      </p:sp>
      <p:sp>
        <p:nvSpPr>
          <p:cNvPr id="63491"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(5 από 9)</a:t>
            </a:r>
          </a:p>
        </p:txBody>
      </p:sp>
      <p:graphicFrame>
        <p:nvGraphicFramePr>
          <p:cNvPr id="7" name="Group 195"/>
          <p:cNvGraphicFramePr>
            <a:graphicFrameLocks noGrp="1"/>
          </p:cNvGraphicFramePr>
          <p:nvPr/>
        </p:nvGraphicFramePr>
        <p:xfrm>
          <a:off x="539552" y="2348880"/>
          <a:ext cx="8205213" cy="4086038"/>
        </p:xfrm>
        <a:graphic>
          <a:graphicData uri="http://schemas.openxmlformats.org/drawingml/2006/table">
            <a:tbl>
              <a:tblPr/>
              <a:tblGrid>
                <a:gridCol w="1017946"/>
                <a:gridCol w="887412"/>
                <a:gridCol w="887413"/>
                <a:gridCol w="887412"/>
                <a:gridCol w="887413"/>
                <a:gridCol w="1016000"/>
                <a:gridCol w="925808"/>
                <a:gridCol w="1017946"/>
                <a:gridCol w="677863"/>
              </a:tblGrid>
              <a:tr h="46266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l-G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459880" t="-111842" r="-261677" b="-800000"/>
                      </a:stretch>
                    </a:blip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Στόχος</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Ρυθμός</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smtClean="0">
                          <a:ln>
                            <a:noFill/>
                          </a:ln>
                          <a:solidFill>
                            <a:schemeClr val="tx1"/>
                          </a:solidFill>
                          <a:effectLst/>
                          <a:latin typeface="Calibri" pitchFamily="34" charset="0"/>
                        </a:rPr>
                        <a:t>a</a:t>
                      </a:r>
                      <a:r>
                        <a:rPr kumimoji="0" lang="en-US" sz="2000" b="0" i="1" u="none" strike="noStrike" cap="none" normalizeH="0" baseline="-25000" smtClean="0">
                          <a:ln>
                            <a:noFill/>
                          </a:ln>
                          <a:solidFill>
                            <a:schemeClr val="tx1"/>
                          </a:solidFill>
                          <a:effectLst/>
                          <a:latin typeface="Calibri" pitchFamily="34" charset="0"/>
                        </a:rPr>
                        <a:t>j</a:t>
                      </a:r>
                      <a:endParaRPr kumimoji="0" lang="el-GR" sz="2000" b="0" i="1" u="none" strike="noStrike" cap="none" normalizeH="0" baseline="-2500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155.73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99.00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64.46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74.17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393.36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1.17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57.54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200.22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106.73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90.98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455.56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460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25.87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47.01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137.16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192.77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402.81</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0.99</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0.68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20.86</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53.77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191.65</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444.08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710.37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702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0.99</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1.28</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662">
                <a:tc>
                  <a:txBody>
                    <a:bodyPr/>
                    <a:lstStyle/>
                    <a:p>
                      <a:endParaRPr lang="el-G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11377" t="-602632" r="-710180" b="-309211"/>
                      </a:stretch>
                    </a:blip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260.00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500.00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802.00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1962.00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Στόχος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260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802</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Ρυθμός</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1.00</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1.00</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cap="flat">
                      <a:noFill/>
                    </a:lnR>
                    <a:lnT>
                      <a:noFill/>
                    </a:lnT>
                    <a:lnB>
                      <a:noFill/>
                    </a:lnB>
                    <a:lnTlToBr>
                      <a:noFill/>
                    </a:lnTlToBr>
                    <a:lnBlToTr>
                      <a:noFill/>
                    </a:lnBlToTr>
                    <a:noFill/>
                  </a:tcPr>
                </a:tc>
              </a:tr>
              <a:tr h="4508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smtClean="0">
                          <a:ln>
                            <a:noFill/>
                          </a:ln>
                          <a:solidFill>
                            <a:schemeClr val="tx1"/>
                          </a:solidFill>
                          <a:effectLst/>
                          <a:latin typeface="Calibri" pitchFamily="34" charset="0"/>
                        </a:rPr>
                        <a:t>b</a:t>
                      </a:r>
                      <a:r>
                        <a:rPr kumimoji="0" lang="en-US" sz="2000" b="0" i="1" u="none" strike="noStrike" cap="none" normalizeH="0" baseline="-25000" smtClean="0">
                          <a:ln>
                            <a:noFill/>
                          </a:ln>
                          <a:solidFill>
                            <a:schemeClr val="tx1"/>
                          </a:solidFill>
                          <a:effectLst/>
                          <a:latin typeface="Calibri" pitchFamily="34" charset="0"/>
                        </a:rPr>
                        <a:t>j</a:t>
                      </a:r>
                      <a:endParaRPr kumimoji="0" lang="el-GR" sz="2000" b="0" i="1" u="none" strike="noStrike" cap="none" normalizeH="0" baseline="-2500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179.17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253.50</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332.37</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570.53</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124744"/>
            <a:ext cx="8229600" cy="5328592"/>
          </a:xfrm>
          <a:blipFill rotWithShape="1">
            <a:blip r:embed="rId3"/>
            <a:stretch>
              <a:fillRect l="-1852" t="-1373"/>
            </a:stretch>
          </a:blipFill>
          <a:extLst/>
        </p:spPr>
        <p:txBody>
          <a:bodyPr/>
          <a:lstStyle/>
          <a:p>
            <a:pPr>
              <a:defRPr/>
            </a:pPr>
            <a:r>
              <a:rPr lang="el-GR">
                <a:noFill/>
              </a:rPr>
              <a:t> </a:t>
            </a:r>
          </a:p>
        </p:txBody>
      </p:sp>
      <p:sp>
        <p:nvSpPr>
          <p:cNvPr id="14339" name="Rectangle 2"/>
          <p:cNvSpPr>
            <a:spLocks noGrp="1" noChangeArrowheads="1"/>
          </p:cNvSpPr>
          <p:nvPr>
            <p:ph type="title"/>
          </p:nvPr>
        </p:nvSpPr>
        <p:spPr>
          <a:xfrm>
            <a:off x="0" y="274638"/>
            <a:ext cx="9144000" cy="561975"/>
          </a:xfrm>
        </p:spPr>
        <p:txBody>
          <a:bodyPr/>
          <a:lstStyle/>
          <a:p>
            <a:pPr eaLnBrk="1" hangingPunct="1"/>
            <a:r>
              <a:rPr lang="el-GR" sz="4000" smtClean="0"/>
              <a:t>Συναρτήσεις πολλών μεταβλητών</a:t>
            </a:r>
            <a:br>
              <a:rPr lang="el-GR" sz="4000" smtClean="0"/>
            </a:br>
            <a:r>
              <a:rPr lang="el-GR" sz="4000" smtClean="0"/>
              <a:t>(1 από 2)</a:t>
            </a:r>
            <a:endParaRPr lang="en-US" sz="40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Πλεονεκτήματα χρήσης μοντέλων βαρύτητας: Παράδειγμα.</a:t>
            </a:r>
          </a:p>
          <a:p>
            <a:pPr eaLnBrk="1" hangingPunct="1">
              <a:buFont typeface="Wingdings" pitchFamily="2" charset="2"/>
              <a:buChar char="Ø"/>
              <a:defRPr/>
            </a:pPr>
            <a:r>
              <a:rPr lang="el-GR" sz="2400" dirty="0">
                <a:solidFill>
                  <a:prstClr val="black"/>
                </a:solidFill>
              </a:rPr>
              <a:t>Αποτέλεσμα (τελικός πίνακας) μοντέλου βαρύτητας</a:t>
            </a:r>
            <a:r>
              <a:rPr lang="el-GR" sz="2400" dirty="0" smtClean="0">
                <a:solidFill>
                  <a:prstClr val="black"/>
                </a:solidFill>
              </a:rPr>
              <a:t>:</a:t>
            </a:r>
            <a:endParaRPr lang="el-GR" sz="2400" dirty="0">
              <a:solidFill>
                <a:prstClr val="black"/>
              </a:solidFill>
            </a:endParaRPr>
          </a:p>
        </p:txBody>
      </p:sp>
      <p:sp>
        <p:nvSpPr>
          <p:cNvPr id="64515"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(6 από 9)</a:t>
            </a:r>
          </a:p>
        </p:txBody>
      </p:sp>
      <p:graphicFrame>
        <p:nvGraphicFramePr>
          <p:cNvPr id="6" name="Group 58"/>
          <p:cNvGraphicFramePr>
            <a:graphicFrameLocks noGrp="1"/>
          </p:cNvGraphicFramePr>
          <p:nvPr/>
        </p:nvGraphicFramePr>
        <p:xfrm>
          <a:off x="179388" y="2276475"/>
          <a:ext cx="8872539" cy="2022476"/>
        </p:xfrm>
        <a:graphic>
          <a:graphicData uri="http://schemas.openxmlformats.org/drawingml/2006/table">
            <a:tbl>
              <a:tblPr/>
              <a:tblGrid>
                <a:gridCol w="1652408"/>
                <a:gridCol w="931840"/>
                <a:gridCol w="933470"/>
                <a:gridCol w="1055651"/>
                <a:gridCol w="1187607"/>
                <a:gridCol w="1187608"/>
                <a:gridCol w="990486"/>
                <a:gridCol w="933469"/>
              </a:tblGrid>
              <a:tr h="628966">
                <a:tc gridSpan="8">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Διακυμάνσεις τιμών χρόνου </a:t>
                      </a:r>
                      <a:r>
                        <a:rPr kumimoji="0" lang="en-US" sz="2000" b="0" i="0" u="none" strike="noStrike" cap="none" normalizeH="0" baseline="0" dirty="0" smtClean="0">
                          <a:ln>
                            <a:noFill/>
                          </a:ln>
                          <a:solidFill>
                            <a:schemeClr val="tx1"/>
                          </a:solidFill>
                          <a:effectLst/>
                          <a:latin typeface="Calibri" pitchFamily="34" charset="0"/>
                        </a:rPr>
                        <a:t>(</a:t>
                      </a:r>
                      <a:r>
                        <a:rPr kumimoji="0" lang="el-GR" sz="2000" b="0" i="0" u="none" strike="noStrike" cap="none" normalizeH="0" baseline="0" dirty="0" smtClean="0">
                          <a:ln>
                            <a:noFill/>
                          </a:ln>
                          <a:solidFill>
                            <a:schemeClr val="tx1"/>
                          </a:solidFill>
                          <a:effectLst/>
                          <a:latin typeface="Calibri" pitchFamily="34" charset="0"/>
                        </a:rPr>
                        <a:t>λεπτά</a:t>
                      </a:r>
                      <a:r>
                        <a:rPr kumimoji="0" lang="en-US" sz="2000" b="0" i="0" u="none" strike="noStrike" cap="none" normalizeH="0" baseline="0" dirty="0" smtClean="0">
                          <a:ln>
                            <a:noFill/>
                          </a:ln>
                          <a:solidFill>
                            <a:schemeClr val="tx1"/>
                          </a:solidFill>
                          <a:effectLst/>
                          <a:latin typeface="Calibri" pitchFamily="34" charset="0"/>
                        </a:rPr>
                        <a:t>)</a:t>
                      </a:r>
                      <a:endParaRPr kumimoji="0" lang="el-GR" sz="2000" b="0" i="0" u="none" strike="noStrike" cap="none" normalizeH="0" baseline="0" dirty="0" smtClean="0">
                        <a:ln>
                          <a:noFill/>
                        </a:ln>
                        <a:solidFill>
                          <a:schemeClr val="tx1"/>
                        </a:solidFill>
                        <a:effectLst/>
                        <a:latin typeface="Calibri" pitchFamily="34" charset="0"/>
                      </a:endParaRPr>
                    </a:p>
                  </a:txBody>
                  <a:tcPr marL="90003" marR="90003" marT="46823" marB="4682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645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Χρόνος</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(κόστος)</a:t>
                      </a:r>
                    </a:p>
                  </a:txBody>
                  <a:tcPr marL="90003" marR="90003" marT="46823" marB="468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1.0-4.0</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4.1-8.0</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8.1-12.0</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12.1-16.0</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16.1-20.0</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20.1-24</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Sum</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9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Μετακινήσεις</a:t>
                      </a:r>
                    </a:p>
                  </a:txBody>
                  <a:tcPr marL="90003" marR="90003" marT="46823" marB="468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355.9</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965.7</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156.5</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179.6</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209.2</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95.0</a:t>
                      </a:r>
                      <a:endParaRPr kumimoji="0" lang="el-GR" sz="2000" b="0" i="0" u="none" strike="noStrike" cap="none" normalizeH="0" baseline="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1962</a:t>
                      </a:r>
                      <a:endParaRPr kumimoji="0" lang="el-GR" sz="2000" b="0" i="0" u="none" strike="noStrike" cap="none" normalizeH="0" baseline="0" dirty="0" smtClean="0">
                        <a:ln>
                          <a:noFill/>
                        </a:ln>
                        <a:solidFill>
                          <a:schemeClr val="tx1"/>
                        </a:solidFill>
                        <a:effectLst/>
                        <a:latin typeface="Calibri" pitchFamily="34" charset="0"/>
                      </a:endParaRPr>
                    </a:p>
                  </a:txBody>
                  <a:tcPr marL="90003" marR="90003" marT="46823" marB="468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568952" cy="5400675"/>
          </a:xfrm>
          <a:blipFill rotWithShape="1">
            <a:blip r:embed="rId4"/>
            <a:stretch>
              <a:fillRect l="-1067" t="-903"/>
            </a:stretch>
          </a:blipFill>
          <a:extLst/>
        </p:spPr>
        <p:txBody>
          <a:bodyPr/>
          <a:lstStyle/>
          <a:p>
            <a:r>
              <a:rPr lang="el-GR">
                <a:noFill/>
              </a:rPr>
              <a:t> </a:t>
            </a:r>
          </a:p>
        </p:txBody>
      </p:sp>
      <p:sp>
        <p:nvSpPr>
          <p:cNvPr id="65539"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(7 από 9)</a:t>
            </a:r>
          </a:p>
        </p:txBody>
      </p:sp>
      <p:graphicFrame>
        <p:nvGraphicFramePr>
          <p:cNvPr id="65540" name="Αντικείμενο 1"/>
          <p:cNvGraphicFramePr>
            <a:graphicFrameLocks noChangeAspect="1"/>
          </p:cNvGraphicFramePr>
          <p:nvPr/>
        </p:nvGraphicFramePr>
        <p:xfrm>
          <a:off x="611188" y="3500438"/>
          <a:ext cx="7935912" cy="889000"/>
        </p:xfrm>
        <a:graphic>
          <a:graphicData uri="http://schemas.openxmlformats.org/presentationml/2006/ole">
            <mc:AlternateContent xmlns:mc="http://schemas.openxmlformats.org/markup-compatibility/2006">
              <mc:Choice xmlns:v="urn:schemas-microsoft-com:vml" Requires="v">
                <p:oleObj spid="_x0000_s65565" name="Εξίσωση" r:id="rId5" imgW="3175000" imgH="355600" progId="Equation.3">
                  <p:embed/>
                </p:oleObj>
              </mc:Choice>
              <mc:Fallback>
                <p:oleObj name="Εξίσωση" r:id="rId5" imgW="3175000" imgH="355600" progId="Equation.3">
                  <p:embed/>
                  <p:pic>
                    <p:nvPicPr>
                      <p:cNvPr id="0" name="Αντικείμενο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500438"/>
                        <a:ext cx="7935912"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251520" y="1052513"/>
            <a:ext cx="8712968" cy="5400675"/>
          </a:xfrm>
          <a:blipFill rotWithShape="1">
            <a:blip r:embed="rId4"/>
            <a:stretch>
              <a:fillRect l="-1049" t="-903" r="-559"/>
            </a:stretch>
          </a:blipFill>
          <a:extLst/>
        </p:spPr>
        <p:txBody>
          <a:bodyPr/>
          <a:lstStyle/>
          <a:p>
            <a:r>
              <a:rPr lang="el-GR">
                <a:noFill/>
              </a:rPr>
              <a:t> </a:t>
            </a:r>
          </a:p>
        </p:txBody>
      </p:sp>
      <p:sp>
        <p:nvSpPr>
          <p:cNvPr id="66563"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(8 από 9)</a:t>
            </a:r>
          </a:p>
        </p:txBody>
      </p:sp>
      <p:graphicFrame>
        <p:nvGraphicFramePr>
          <p:cNvPr id="66564" name="Αντικείμενο 2"/>
          <p:cNvGraphicFramePr>
            <a:graphicFrameLocks noChangeAspect="1"/>
          </p:cNvGraphicFramePr>
          <p:nvPr/>
        </p:nvGraphicFramePr>
        <p:xfrm>
          <a:off x="3563938" y="5445125"/>
          <a:ext cx="2005012" cy="604838"/>
        </p:xfrm>
        <a:graphic>
          <a:graphicData uri="http://schemas.openxmlformats.org/presentationml/2006/ole">
            <mc:AlternateContent xmlns:mc="http://schemas.openxmlformats.org/markup-compatibility/2006">
              <mc:Choice xmlns:v="urn:schemas-microsoft-com:vml" Requires="v">
                <p:oleObj spid="_x0000_s66589" name="Εξίσωση" r:id="rId5" imgW="799753" imgH="241195" progId="Equation.3">
                  <p:embed/>
                </p:oleObj>
              </mc:Choice>
              <mc:Fallback>
                <p:oleObj name="Εξίσωση" r:id="rId5" imgW="799753" imgH="241195" progId="Equation.3">
                  <p:embed/>
                  <p:pic>
                    <p:nvPicPr>
                      <p:cNvPr id="0" name="Αντικείμενο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5445125"/>
                        <a:ext cx="2005012"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250825" y="1052513"/>
            <a:ext cx="8713788" cy="5400675"/>
          </a:xfrm>
        </p:spPr>
        <p:txBody>
          <a:bodyPr/>
          <a:lstStyle/>
          <a:p>
            <a:pPr marL="0" indent="0" eaLnBrk="1" hangingPunct="1">
              <a:buFont typeface="Arial" charset="0"/>
              <a:buNone/>
            </a:pPr>
            <a:r>
              <a:rPr lang="el-GR" sz="2400" smtClean="0"/>
              <a:t>Μέθοδος βαθμονόμησης (</a:t>
            </a:r>
            <a:r>
              <a:rPr lang="en-US" sz="2400" smtClean="0"/>
              <a:t>Hyman,1969</a:t>
            </a:r>
            <a:r>
              <a:rPr lang="el-GR" sz="2400" smtClean="0"/>
              <a:t>):</a:t>
            </a:r>
          </a:p>
          <a:p>
            <a:pPr marL="0" indent="0" eaLnBrk="1" hangingPunct="1"/>
            <a:r>
              <a:rPr lang="el-GR" sz="2000" smtClean="0"/>
              <a:t>Περιγραφή διαδικασίας:</a:t>
            </a:r>
          </a:p>
          <a:p>
            <a:pPr marL="0" indent="0" eaLnBrk="1" hangingPunct="1">
              <a:buFont typeface="Calibri" pitchFamily="34" charset="0"/>
              <a:buAutoNum type="arabicPeriod" startAt="3"/>
            </a:pPr>
            <a:r>
              <a:rPr lang="el-GR" sz="2000" smtClean="0"/>
              <a:t>Αν </a:t>
            </a:r>
            <a:r>
              <a:rPr lang="en-US" sz="2000" smtClean="0"/>
              <a:t>m&gt;1</a:t>
            </a:r>
            <a:r>
              <a:rPr lang="el-GR" sz="2000" smtClean="0"/>
              <a:t>, τότε το β προσεγγίζεται καλύτερα από τη σχέση:</a:t>
            </a:r>
          </a:p>
          <a:p>
            <a:pPr marL="0" indent="0" eaLnBrk="1" hangingPunct="1">
              <a:buFont typeface="Calibri" pitchFamily="34" charset="0"/>
              <a:buAutoNum type="arabicPeriod" startAt="3"/>
            </a:pPr>
            <a:endParaRPr lang="el-GR" sz="2000" smtClean="0"/>
          </a:p>
          <a:p>
            <a:pPr marL="0" indent="0" eaLnBrk="1" hangingPunct="1">
              <a:buFont typeface="Calibri" pitchFamily="34" charset="0"/>
              <a:buAutoNum type="arabicPeriod" startAt="3"/>
            </a:pPr>
            <a:endParaRPr lang="el-GR" sz="2000" smtClean="0"/>
          </a:p>
          <a:p>
            <a:pPr marL="0" indent="0" eaLnBrk="1" hangingPunct="1">
              <a:buFont typeface="Calibri" pitchFamily="34" charset="0"/>
              <a:buAutoNum type="arabicPeriod" startAt="3"/>
            </a:pPr>
            <a:r>
              <a:rPr lang="el-GR" sz="2000" smtClean="0"/>
              <a:t>Τα βήματα 2 και 3 επαναλαμβάνονται (</a:t>
            </a:r>
            <a:r>
              <a:rPr lang="en-US" sz="2000" smtClean="0"/>
              <a:t>iterations</a:t>
            </a:r>
            <a:r>
              <a:rPr lang="el-GR" sz="2000" smtClean="0"/>
              <a:t>) όσο απαιτείται, μέχρι τη σύγκλιση της μεθόδου.</a:t>
            </a:r>
          </a:p>
          <a:p>
            <a:pPr marL="0" indent="0" eaLnBrk="1" hangingPunct="1">
              <a:buFont typeface="Wingdings" pitchFamily="2" charset="2"/>
              <a:buChar char="q"/>
            </a:pPr>
            <a:r>
              <a:rPr lang="el-GR" sz="2000" smtClean="0"/>
              <a:t>Οι επανυπολογισμοί του βήματος 3 διενεργούνται ούτως ώστε να έχουμε την καλύτερη δυνατή προσέγγιση στην ισότητα που εκφράζεται από τη σχέση:</a:t>
            </a:r>
          </a:p>
          <a:p>
            <a:pPr marL="0" indent="0" eaLnBrk="1" hangingPunct="1">
              <a:buFont typeface="Wingdings" pitchFamily="2" charset="2"/>
              <a:buChar char="q"/>
            </a:pPr>
            <a:endParaRPr lang="el-GR" sz="2000" smtClean="0"/>
          </a:p>
          <a:p>
            <a:pPr marL="0" indent="0" eaLnBrk="1" hangingPunct="1">
              <a:buFont typeface="Wingdings" pitchFamily="2" charset="2"/>
              <a:buChar char="q"/>
            </a:pPr>
            <a:r>
              <a:rPr lang="el-GR" sz="2000" smtClean="0"/>
              <a:t>Εν πάσει περιπτώσει, η μέθοδος του </a:t>
            </a:r>
            <a:r>
              <a:rPr lang="en-US" sz="2000" smtClean="0"/>
              <a:t>Hyman</a:t>
            </a:r>
            <a:r>
              <a:rPr lang="el-GR" sz="2000" smtClean="0"/>
              <a:t> έχει αποδειχτεί ότι είναι αξιόπιστη, σαφής και σταθερή, πλεονεκτώντας έναντι εναλλακτικών μεθόδων που κάνουν χρήση διαφορετικών αλγορίθμων.</a:t>
            </a:r>
          </a:p>
        </p:txBody>
      </p:sp>
      <p:sp>
        <p:nvSpPr>
          <p:cNvPr id="67587" name="Title 1"/>
          <p:cNvSpPr>
            <a:spLocks noGrp="1"/>
          </p:cNvSpPr>
          <p:nvPr>
            <p:ph type="title"/>
          </p:nvPr>
        </p:nvSpPr>
        <p:spPr>
          <a:xfrm>
            <a:off x="468313" y="260350"/>
            <a:ext cx="8229600" cy="706438"/>
          </a:xfrm>
        </p:spPr>
        <p:txBody>
          <a:bodyPr/>
          <a:lstStyle/>
          <a:p>
            <a:pPr eaLnBrk="1" hangingPunct="1"/>
            <a:r>
              <a:rPr lang="el-GR" sz="4000" smtClean="0"/>
              <a:t>Μοντέλα βαρύτητας</a:t>
            </a:r>
            <a:r>
              <a:rPr lang="en-US" sz="4000" smtClean="0"/>
              <a:t/>
            </a:r>
            <a:br>
              <a:rPr lang="en-US" sz="4000" smtClean="0"/>
            </a:br>
            <a:r>
              <a:rPr lang="el-GR" sz="4000" smtClean="0"/>
              <a:t>(9 από 9)</a:t>
            </a:r>
          </a:p>
        </p:txBody>
      </p:sp>
      <p:graphicFrame>
        <p:nvGraphicFramePr>
          <p:cNvPr id="67588" name="Αντικείμενο 1"/>
          <p:cNvGraphicFramePr>
            <a:graphicFrameLocks noChangeAspect="1"/>
          </p:cNvGraphicFramePr>
          <p:nvPr/>
        </p:nvGraphicFramePr>
        <p:xfrm>
          <a:off x="1331913" y="4870450"/>
          <a:ext cx="6480175" cy="725488"/>
        </p:xfrm>
        <a:graphic>
          <a:graphicData uri="http://schemas.openxmlformats.org/presentationml/2006/ole">
            <mc:AlternateContent xmlns:mc="http://schemas.openxmlformats.org/markup-compatibility/2006">
              <mc:Choice xmlns:v="urn:schemas-microsoft-com:vml" Requires="v">
                <p:oleObj spid="_x0000_s67638" name="Εξίσωση" r:id="rId4" imgW="3175000" imgH="355600" progId="Equation.3">
                  <p:embed/>
                </p:oleObj>
              </mc:Choice>
              <mc:Fallback>
                <p:oleObj name="Εξίσωση" r:id="rId4" imgW="3175000" imgH="355600" progId="Equation.3">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870450"/>
                        <a:ext cx="64801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89" name="Αντικείμενο 3"/>
          <p:cNvGraphicFramePr>
            <a:graphicFrameLocks noChangeAspect="1"/>
          </p:cNvGraphicFramePr>
          <p:nvPr/>
        </p:nvGraphicFramePr>
        <p:xfrm>
          <a:off x="1692275" y="2349500"/>
          <a:ext cx="5467350" cy="1144588"/>
        </p:xfrm>
        <a:graphic>
          <a:graphicData uri="http://schemas.openxmlformats.org/presentationml/2006/ole">
            <mc:AlternateContent xmlns:mc="http://schemas.openxmlformats.org/markup-compatibility/2006">
              <mc:Choice xmlns:v="urn:schemas-microsoft-com:vml" Requires="v">
                <p:oleObj spid="_x0000_s67639" name="Εξίσωση" r:id="rId6" imgW="2184400" imgH="457200" progId="Equation.3">
                  <p:embed/>
                </p:oleObj>
              </mc:Choice>
              <mc:Fallback>
                <p:oleObj name="Εξίσωση" r:id="rId6" imgW="2184400" imgH="457200" progId="Equation.3">
                  <p:embed/>
                  <p:pic>
                    <p:nvPicPr>
                      <p:cNvPr id="0" name="Αντικείμενο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2349500"/>
                        <a:ext cx="546735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Βαθμονόμηση μοντέλων </a:t>
            </a:r>
            <a:r>
              <a:rPr lang="en-US" sz="2400" dirty="0" smtClean="0"/>
              <a:t>binary </a:t>
            </a:r>
            <a:r>
              <a:rPr lang="en-US" sz="2400" dirty="0" err="1" smtClean="0"/>
              <a:t>logit</a:t>
            </a:r>
            <a:r>
              <a:rPr lang="el-GR" sz="2400" dirty="0" smtClean="0"/>
              <a:t>:</a:t>
            </a:r>
          </a:p>
          <a:p>
            <a:pPr eaLnBrk="1" hangingPunct="1">
              <a:defRPr/>
            </a:pPr>
            <a:r>
              <a:rPr lang="el-GR" sz="2000" dirty="0" smtClean="0"/>
              <a:t>Θεωρούμε ότι τα διαθέσιμα μεταφορικά μέσα προς επιλογή είναι το ΙΧ και το λεωφορείο. Τα στοιχεία όσον αφορά στην αθροιστική επιλογή μέσου για μετακινήσεις μεταξύ 5 κυκλοφοριακών ζωνών παρέχονται στον πίνακα (πρώτες 4 στήλες). </a:t>
            </a:r>
          </a:p>
        </p:txBody>
      </p:sp>
      <p:sp>
        <p:nvSpPr>
          <p:cNvPr id="68611" name="Title 1"/>
          <p:cNvSpPr>
            <a:spLocks noGrp="1"/>
          </p:cNvSpPr>
          <p:nvPr>
            <p:ph type="title"/>
          </p:nvPr>
        </p:nvSpPr>
        <p:spPr>
          <a:xfrm>
            <a:off x="468313" y="260350"/>
            <a:ext cx="8229600" cy="706438"/>
          </a:xfrm>
        </p:spPr>
        <p:txBody>
          <a:bodyPr/>
          <a:lstStyle/>
          <a:p>
            <a:pPr eaLnBrk="1" hangingPunct="1"/>
            <a:r>
              <a:rPr lang="el-GR" sz="4000" smtClean="0"/>
              <a:t>Βαθμονόμηση </a:t>
            </a:r>
            <a:r>
              <a:rPr lang="en-US" sz="4000" smtClean="0"/>
              <a:t>Binary logit models</a:t>
            </a:r>
            <a:br>
              <a:rPr lang="en-US" sz="4000" smtClean="0"/>
            </a:br>
            <a:r>
              <a:rPr lang="el-GR" sz="4000" smtClean="0"/>
              <a:t>(1 από 4)</a:t>
            </a:r>
          </a:p>
        </p:txBody>
      </p:sp>
      <p:graphicFrame>
        <p:nvGraphicFramePr>
          <p:cNvPr id="4" name="Group 60"/>
          <p:cNvGraphicFramePr>
            <a:graphicFrameLocks noGrp="1"/>
          </p:cNvGraphicFramePr>
          <p:nvPr/>
        </p:nvGraphicFramePr>
        <p:xfrm>
          <a:off x="1547813" y="3213100"/>
          <a:ext cx="6108701" cy="3140113"/>
        </p:xfrm>
        <a:graphic>
          <a:graphicData uri="http://schemas.openxmlformats.org/drawingml/2006/table">
            <a:tbl>
              <a:tblPr/>
              <a:tblGrid>
                <a:gridCol w="1206627"/>
                <a:gridCol w="859136"/>
                <a:gridCol w="814589"/>
                <a:gridCol w="814589"/>
                <a:gridCol w="814589"/>
                <a:gridCol w="1599171"/>
              </a:tblGrid>
              <a:tr h="70315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l-GR" sz="2000" b="0" i="0" u="none" strike="noStrike" cap="none" normalizeH="0" baseline="0" dirty="0" smtClean="0">
                          <a:ln>
                            <a:noFill/>
                          </a:ln>
                          <a:solidFill>
                            <a:schemeClr val="tx1"/>
                          </a:solidFill>
                          <a:effectLst/>
                          <a:latin typeface="Calibri" pitchFamily="34" charset="0"/>
                        </a:rPr>
                        <a:t>Ζεύγος ζωνών</a:t>
                      </a:r>
                    </a:p>
                  </a:txBody>
                  <a:tcPr marL="89997" marR="89997"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P</a:t>
                      </a:r>
                      <a:r>
                        <a:rPr kumimoji="0" lang="en-US" sz="2000" b="0" i="0" u="none" strike="noStrike" cap="none" normalizeH="0" baseline="-25000" smtClean="0">
                          <a:ln>
                            <a:noFill/>
                          </a:ln>
                          <a:solidFill>
                            <a:schemeClr val="tx1"/>
                          </a:solidFill>
                          <a:effectLst/>
                          <a:latin typeface="Calibri" pitchFamily="34" charset="0"/>
                        </a:rPr>
                        <a:t>1</a:t>
                      </a:r>
                      <a:r>
                        <a:rPr kumimoji="0" lang="en-US" sz="2000" b="0" i="0" u="none" strike="noStrike" cap="none" normalizeH="0" baseline="0" smtClean="0">
                          <a:ln>
                            <a:noFill/>
                          </a:ln>
                          <a:solidFill>
                            <a:schemeClr val="tx1"/>
                          </a:solidFill>
                          <a:effectLst/>
                          <a:latin typeface="Calibri" pitchFamily="34" charset="0"/>
                        </a:rPr>
                        <a:t>(%)</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P</a:t>
                      </a:r>
                      <a:r>
                        <a:rPr kumimoji="0" lang="en-US" sz="2000" b="0" i="0" u="none" strike="noStrike" cap="none" normalizeH="0" baseline="-25000" smtClean="0">
                          <a:ln>
                            <a:noFill/>
                          </a:ln>
                          <a:solidFill>
                            <a:schemeClr val="tx1"/>
                          </a:solidFill>
                          <a:effectLst/>
                          <a:latin typeface="Calibri" pitchFamily="34" charset="0"/>
                        </a:rPr>
                        <a:t>2</a:t>
                      </a:r>
                      <a:r>
                        <a:rPr kumimoji="0" lang="en-US" sz="2000" b="0" i="0" u="none" strike="noStrike" cap="none" normalizeH="0" baseline="0" smtClean="0">
                          <a:ln>
                            <a:noFill/>
                          </a:ln>
                          <a:solidFill>
                            <a:schemeClr val="tx1"/>
                          </a:solidFill>
                          <a:effectLst/>
                          <a:latin typeface="Calibri" pitchFamily="34" charset="0"/>
                        </a:rPr>
                        <a:t>(%)</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C</a:t>
                      </a:r>
                      <a:r>
                        <a:rPr kumimoji="0" lang="en-US" sz="2000" b="0" i="0" u="none" strike="noStrike" cap="none" normalizeH="0" baseline="-25000" smtClean="0">
                          <a:ln>
                            <a:noFill/>
                          </a:ln>
                          <a:solidFill>
                            <a:schemeClr val="tx1"/>
                          </a:solidFill>
                          <a:effectLst/>
                          <a:latin typeface="Calibri" pitchFamily="34" charset="0"/>
                        </a:rPr>
                        <a:t>1</a:t>
                      </a:r>
                      <a:endParaRPr kumimoji="0" lang="el-GR" sz="2000" b="0" i="0" u="none" strike="noStrike" cap="none" normalizeH="0" baseline="-2500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C</a:t>
                      </a:r>
                      <a:r>
                        <a:rPr kumimoji="0" lang="en-US" sz="2000" b="0" i="0" u="none" strike="noStrike" cap="none" normalizeH="0" baseline="-25000" smtClean="0">
                          <a:ln>
                            <a:noFill/>
                          </a:ln>
                          <a:solidFill>
                            <a:schemeClr val="tx1"/>
                          </a:solidFill>
                          <a:effectLst/>
                          <a:latin typeface="Calibri" pitchFamily="34" charset="0"/>
                        </a:rPr>
                        <a:t>2</a:t>
                      </a:r>
                      <a:endParaRPr kumimoji="0" lang="el-GR" sz="2000" b="0" i="0" u="none" strike="noStrike" cap="none" normalizeH="0" baseline="-2500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log[P</a:t>
                      </a:r>
                      <a:r>
                        <a:rPr kumimoji="0" lang="en-US" sz="2000" b="0" i="0" u="none" strike="noStrike" cap="none" normalizeH="0" baseline="-25000" smtClean="0">
                          <a:ln>
                            <a:noFill/>
                          </a:ln>
                          <a:solidFill>
                            <a:schemeClr val="tx1"/>
                          </a:solidFill>
                          <a:effectLst/>
                          <a:latin typeface="Calibri" pitchFamily="34" charset="0"/>
                        </a:rPr>
                        <a:t>1</a:t>
                      </a:r>
                      <a:r>
                        <a:rPr kumimoji="0" lang="en-US" sz="2000" b="0" i="0" u="none" strike="noStrike" cap="none" normalizeH="0" baseline="0" smtClean="0">
                          <a:ln>
                            <a:noFill/>
                          </a:ln>
                          <a:solidFill>
                            <a:schemeClr val="tx1"/>
                          </a:solidFill>
                          <a:effectLst/>
                          <a:latin typeface="Calibri" pitchFamily="34" charset="0"/>
                        </a:rPr>
                        <a:t>/(1-P</a:t>
                      </a:r>
                      <a:r>
                        <a:rPr kumimoji="0" lang="en-US" sz="2000" b="0" i="0" u="none" strike="noStrike" cap="none" normalizeH="0" baseline="-25000" smtClean="0">
                          <a:ln>
                            <a:noFill/>
                          </a:ln>
                          <a:solidFill>
                            <a:schemeClr val="tx1"/>
                          </a:solidFill>
                          <a:effectLst/>
                          <a:latin typeface="Calibri" pitchFamily="34" charset="0"/>
                        </a:rPr>
                        <a:t>1</a:t>
                      </a:r>
                      <a:r>
                        <a:rPr kumimoji="0" lang="en-US" sz="2000" b="0" i="0" u="none" strike="noStrike" cap="none" normalizeH="0" baseline="0" smtClean="0">
                          <a:ln>
                            <a:noFill/>
                          </a:ln>
                          <a:solidFill>
                            <a:schemeClr val="tx1"/>
                          </a:solidFill>
                          <a:effectLst/>
                          <a:latin typeface="Calibri" pitchFamily="34" charset="0"/>
                        </a:rPr>
                        <a:t>)]</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6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1</a:t>
                      </a:r>
                      <a:endParaRPr kumimoji="0" lang="el-GR" sz="2000" b="0" i="0" u="none" strike="noStrike" cap="none" normalizeH="0" baseline="0" dirty="0" smtClean="0">
                        <a:ln>
                          <a:noFill/>
                        </a:ln>
                        <a:solidFill>
                          <a:schemeClr val="tx1"/>
                        </a:solidFill>
                        <a:effectLst/>
                        <a:latin typeface="Calibri" pitchFamily="34" charset="0"/>
                      </a:endParaRPr>
                    </a:p>
                  </a:txBody>
                  <a:tcPr marL="89997" marR="89997"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51.0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49.0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21.0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18.0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0.04</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84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57.0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43.0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15.8</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13.1</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0.29</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84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80.0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15.9</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14.7</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1.39</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6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71.0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29.0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18.2</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16.4</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0.90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84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5</a:t>
                      </a:r>
                      <a:endParaRPr kumimoji="0" lang="el-GR" sz="2000" b="0" i="0" u="none" strike="noStrike" cap="none" normalizeH="0" baseline="0" dirty="0" smtClean="0">
                        <a:ln>
                          <a:noFill/>
                        </a:ln>
                        <a:solidFill>
                          <a:schemeClr val="tx1"/>
                        </a:solidFill>
                        <a:effectLst/>
                        <a:latin typeface="Calibri" pitchFamily="34" charset="0"/>
                      </a:endParaRPr>
                    </a:p>
                  </a:txBody>
                  <a:tcPr marL="89997" marR="89997"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63.0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37.0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11.0</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8.5</a:t>
                      </a:r>
                      <a:endParaRPr kumimoji="0" lang="el-GR" sz="2000" b="0" i="0" u="none" strike="noStrike" cap="none" normalizeH="0" baseline="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0.35</a:t>
                      </a:r>
                      <a:endParaRPr kumimoji="0" lang="el-GR" sz="2000" b="0" i="0" u="none" strike="noStrike" cap="none" normalizeH="0" baseline="0" dirty="0" smtClean="0">
                        <a:ln>
                          <a:noFill/>
                        </a:ln>
                        <a:solidFill>
                          <a:schemeClr val="tx1"/>
                        </a:solidFill>
                        <a:effectLst/>
                        <a:latin typeface="Calibri" pitchFamily="34" charset="0"/>
                      </a:endParaRPr>
                    </a:p>
                  </a:txBody>
                  <a:tcPr marL="89997" marR="89997"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568952" cy="5400675"/>
          </a:xfrm>
          <a:blipFill rotWithShape="1">
            <a:blip r:embed="rId4"/>
            <a:stretch>
              <a:fillRect l="-1067" t="-903" r="-569"/>
            </a:stretch>
          </a:blipFill>
          <a:extLst/>
        </p:spPr>
        <p:txBody>
          <a:bodyPr/>
          <a:lstStyle/>
          <a:p>
            <a:r>
              <a:rPr lang="el-GR">
                <a:noFill/>
              </a:rPr>
              <a:t> </a:t>
            </a:r>
          </a:p>
        </p:txBody>
      </p:sp>
      <p:sp>
        <p:nvSpPr>
          <p:cNvPr id="69635" name="Title 1"/>
          <p:cNvSpPr>
            <a:spLocks noGrp="1"/>
          </p:cNvSpPr>
          <p:nvPr>
            <p:ph type="title"/>
          </p:nvPr>
        </p:nvSpPr>
        <p:spPr>
          <a:xfrm>
            <a:off x="468313" y="260350"/>
            <a:ext cx="8229600" cy="706438"/>
          </a:xfrm>
        </p:spPr>
        <p:txBody>
          <a:bodyPr/>
          <a:lstStyle/>
          <a:p>
            <a:pPr eaLnBrk="1" hangingPunct="1"/>
            <a:r>
              <a:rPr lang="el-GR" sz="4000" smtClean="0"/>
              <a:t>Βαθμονόμηση </a:t>
            </a:r>
            <a:r>
              <a:rPr lang="en-US" sz="4000" smtClean="0"/>
              <a:t>Binary logit models</a:t>
            </a:r>
            <a:br>
              <a:rPr lang="en-US" sz="4000" smtClean="0"/>
            </a:br>
            <a:r>
              <a:rPr lang="el-GR" sz="4000" smtClean="0"/>
              <a:t>(2 από 4)</a:t>
            </a:r>
          </a:p>
        </p:txBody>
      </p:sp>
      <p:graphicFrame>
        <p:nvGraphicFramePr>
          <p:cNvPr id="69636" name="Αντικείμενο 1"/>
          <p:cNvGraphicFramePr>
            <a:graphicFrameLocks noChangeAspect="1"/>
          </p:cNvGraphicFramePr>
          <p:nvPr/>
        </p:nvGraphicFramePr>
        <p:xfrm>
          <a:off x="1835150" y="4221163"/>
          <a:ext cx="5751513" cy="2224087"/>
        </p:xfrm>
        <a:graphic>
          <a:graphicData uri="http://schemas.openxmlformats.org/presentationml/2006/ole">
            <mc:AlternateContent xmlns:mc="http://schemas.openxmlformats.org/markup-compatibility/2006">
              <mc:Choice xmlns:v="urn:schemas-microsoft-com:vml" Requires="v">
                <p:oleObj spid="_x0000_s69661" name="Εξίσωση" r:id="rId5" imgW="2298700" imgH="889000" progId="Equation.3">
                  <p:embed/>
                </p:oleObj>
              </mc:Choice>
              <mc:Fallback>
                <p:oleObj name="Εξίσωση" r:id="rId5" imgW="2298700" imgH="889000" progId="Equation.3">
                  <p:embed/>
                  <p:pic>
                    <p:nvPicPr>
                      <p:cNvPr id="0" name="Αντικείμενο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4221163"/>
                        <a:ext cx="5751513" cy="222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323528" y="1052513"/>
            <a:ext cx="8568952" cy="5400675"/>
          </a:xfrm>
          <a:blipFill rotWithShape="1">
            <a:blip r:embed="rId4"/>
            <a:stretch>
              <a:fillRect l="-1067" t="-903"/>
            </a:stretch>
          </a:blipFill>
          <a:extLst/>
        </p:spPr>
        <p:txBody>
          <a:bodyPr/>
          <a:lstStyle/>
          <a:p>
            <a:r>
              <a:rPr lang="el-GR">
                <a:noFill/>
              </a:rPr>
              <a:t> </a:t>
            </a:r>
          </a:p>
        </p:txBody>
      </p:sp>
      <p:sp>
        <p:nvSpPr>
          <p:cNvPr id="70659" name="Title 1"/>
          <p:cNvSpPr>
            <a:spLocks noGrp="1"/>
          </p:cNvSpPr>
          <p:nvPr>
            <p:ph type="title"/>
          </p:nvPr>
        </p:nvSpPr>
        <p:spPr>
          <a:xfrm>
            <a:off x="468313" y="260350"/>
            <a:ext cx="8229600" cy="706438"/>
          </a:xfrm>
        </p:spPr>
        <p:txBody>
          <a:bodyPr/>
          <a:lstStyle/>
          <a:p>
            <a:pPr eaLnBrk="1" hangingPunct="1"/>
            <a:r>
              <a:rPr lang="el-GR" sz="4000" smtClean="0"/>
              <a:t>Βαθμονόμηση </a:t>
            </a:r>
            <a:r>
              <a:rPr lang="en-US" sz="4000" smtClean="0"/>
              <a:t>Binary logit models</a:t>
            </a:r>
            <a:br>
              <a:rPr lang="en-US" sz="4000" smtClean="0"/>
            </a:br>
            <a:r>
              <a:rPr lang="el-GR" sz="4000" smtClean="0"/>
              <a:t>(3 από 4)</a:t>
            </a:r>
          </a:p>
        </p:txBody>
      </p:sp>
      <p:graphicFrame>
        <p:nvGraphicFramePr>
          <p:cNvPr id="70660" name="Αντικείμενο 1"/>
          <p:cNvGraphicFramePr>
            <a:graphicFrameLocks noChangeAspect="1"/>
          </p:cNvGraphicFramePr>
          <p:nvPr/>
        </p:nvGraphicFramePr>
        <p:xfrm>
          <a:off x="107950" y="2060575"/>
          <a:ext cx="8885238" cy="539750"/>
        </p:xfrm>
        <a:graphic>
          <a:graphicData uri="http://schemas.openxmlformats.org/presentationml/2006/ole">
            <mc:AlternateContent xmlns:mc="http://schemas.openxmlformats.org/markup-compatibility/2006">
              <mc:Choice xmlns:v="urn:schemas-microsoft-com:vml" Requires="v">
                <p:oleObj spid="_x0000_s70710" name="Εξίσωση" r:id="rId5" imgW="3594100" imgH="215900" progId="Equation.3">
                  <p:embed/>
                </p:oleObj>
              </mc:Choice>
              <mc:Fallback>
                <p:oleObj name="Εξίσωση" r:id="rId5" imgW="3594100" imgH="215900" progId="Equation.3">
                  <p:embed/>
                  <p:pic>
                    <p:nvPicPr>
                      <p:cNvPr id="0" name="Αντικείμενο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2060575"/>
                        <a:ext cx="88852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1" name="Αντικείμενο 2"/>
          <p:cNvGraphicFramePr>
            <a:graphicFrameLocks noChangeAspect="1"/>
          </p:cNvGraphicFramePr>
          <p:nvPr/>
        </p:nvGraphicFramePr>
        <p:xfrm>
          <a:off x="1957388" y="3141663"/>
          <a:ext cx="5056187" cy="539750"/>
        </p:xfrm>
        <a:graphic>
          <a:graphicData uri="http://schemas.openxmlformats.org/presentationml/2006/ole">
            <mc:AlternateContent xmlns:mc="http://schemas.openxmlformats.org/markup-compatibility/2006">
              <mc:Choice xmlns:v="urn:schemas-microsoft-com:vml" Requires="v">
                <p:oleObj spid="_x0000_s70711" name="Εξίσωση" r:id="rId7" imgW="2043813" imgH="215806" progId="Equation.3">
                  <p:embed/>
                </p:oleObj>
              </mc:Choice>
              <mc:Fallback>
                <p:oleObj name="Εξίσωση" r:id="rId7" imgW="2043813" imgH="215806" progId="Equation.3">
                  <p:embed/>
                  <p:pic>
                    <p:nvPicPr>
                      <p:cNvPr id="0" name="Αντικείμενο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7388" y="3141663"/>
                        <a:ext cx="50561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p:cNvSpPr>
          <p:nvPr>
            <p:ph idx="1"/>
          </p:nvPr>
        </p:nvSpPr>
        <p:spPr>
          <a:xfrm>
            <a:off x="323850" y="1052513"/>
            <a:ext cx="8569325" cy="5400675"/>
          </a:xfrm>
        </p:spPr>
        <p:txBody>
          <a:bodyPr/>
          <a:lstStyle/>
          <a:p>
            <a:pPr marL="0" indent="0" eaLnBrk="1" hangingPunct="1">
              <a:buFont typeface="Arial" charset="0"/>
              <a:buNone/>
              <a:defRPr/>
            </a:pPr>
            <a:r>
              <a:rPr lang="el-GR" sz="2400" dirty="0" smtClean="0"/>
              <a:t>Βαθμονόμηση μοντέλων </a:t>
            </a:r>
            <a:r>
              <a:rPr lang="en-US" sz="2400" dirty="0"/>
              <a:t>binary </a:t>
            </a:r>
            <a:r>
              <a:rPr lang="en-US" sz="2400" dirty="0" err="1"/>
              <a:t>logit</a:t>
            </a:r>
            <a:r>
              <a:rPr lang="el-GR" sz="2400" dirty="0" smtClean="0"/>
              <a:t>:</a:t>
            </a:r>
          </a:p>
          <a:p>
            <a:pPr eaLnBrk="1" hangingPunct="1">
              <a:defRPr/>
            </a:pPr>
            <a:r>
              <a:rPr lang="el-GR" sz="2000" dirty="0" smtClean="0"/>
              <a:t>Γραφική αναπαράσταση</a:t>
            </a:r>
          </a:p>
          <a:p>
            <a:pPr marL="355600" indent="0" eaLnBrk="1" hangingPunct="1">
              <a:buFont typeface="Arial" charset="0"/>
              <a:buNone/>
              <a:defRPr/>
            </a:pPr>
            <a:r>
              <a:rPr lang="el-GR" sz="2000" dirty="0" smtClean="0"/>
              <a:t>πληροφορίας:</a:t>
            </a:r>
          </a:p>
          <a:p>
            <a:pPr marL="355600" indent="0" eaLnBrk="1" hangingPunct="1">
              <a:buFont typeface="Arial" charset="0"/>
              <a:buNone/>
              <a:defRPr/>
            </a:pPr>
            <a:endParaRPr lang="el-GR" sz="2000" dirty="0"/>
          </a:p>
          <a:p>
            <a:pPr marL="355600" indent="0" eaLnBrk="1" hangingPunct="1">
              <a:buFont typeface="Arial" charset="0"/>
              <a:buNone/>
              <a:defRPr/>
            </a:pPr>
            <a:endParaRPr lang="el-GR" sz="2000" dirty="0" smtClean="0"/>
          </a:p>
          <a:p>
            <a:pPr marL="355600" indent="0" eaLnBrk="1" hangingPunct="1">
              <a:buFont typeface="Arial" charset="0"/>
              <a:buNone/>
              <a:defRPr/>
            </a:pPr>
            <a:endParaRPr lang="el-GR" sz="2000" dirty="0"/>
          </a:p>
          <a:p>
            <a:pPr marL="355600" indent="0" eaLnBrk="1" hangingPunct="1">
              <a:buFont typeface="Arial" charset="0"/>
              <a:buNone/>
              <a:defRPr/>
            </a:pPr>
            <a:endParaRPr lang="el-GR" sz="2000" dirty="0" smtClean="0"/>
          </a:p>
          <a:p>
            <a:pPr marL="355600" indent="0" eaLnBrk="1" hangingPunct="1">
              <a:buFont typeface="Arial" charset="0"/>
              <a:buNone/>
              <a:defRPr/>
            </a:pPr>
            <a:endParaRPr lang="el-GR" sz="2000" dirty="0"/>
          </a:p>
          <a:p>
            <a:pPr marL="355600" indent="0" eaLnBrk="1" hangingPunct="1">
              <a:buFont typeface="Arial" charset="0"/>
              <a:buNone/>
              <a:defRPr/>
            </a:pPr>
            <a:endParaRPr lang="el-GR" sz="2000" dirty="0" smtClean="0"/>
          </a:p>
          <a:p>
            <a:pPr marL="355600" indent="0" eaLnBrk="1" hangingPunct="1">
              <a:buFont typeface="Arial" charset="0"/>
              <a:buNone/>
              <a:defRPr/>
            </a:pPr>
            <a:r>
              <a:rPr lang="el-GR" sz="2000" dirty="0" smtClean="0"/>
              <a:t>Πηγή: </a:t>
            </a:r>
            <a:endParaRPr lang="en-US" sz="2000" dirty="0" smtClean="0"/>
          </a:p>
          <a:p>
            <a:pPr marL="355600" indent="0" eaLnBrk="1" hangingPunct="1">
              <a:buFont typeface="Arial" charset="0"/>
              <a:buNone/>
              <a:defRPr/>
            </a:pPr>
            <a:r>
              <a:rPr lang="en-US" sz="2000" dirty="0" err="1" smtClean="0"/>
              <a:t>Ortuzar</a:t>
            </a:r>
            <a:r>
              <a:rPr lang="en-US" sz="2000" dirty="0" smtClean="0"/>
              <a:t> &amp; </a:t>
            </a:r>
            <a:r>
              <a:rPr lang="en-US" sz="2000" dirty="0" err="1" smtClean="0"/>
              <a:t>Willumsen</a:t>
            </a:r>
            <a:r>
              <a:rPr lang="en-US" sz="2000" dirty="0" smtClean="0"/>
              <a:t>, 1990</a:t>
            </a:r>
            <a:endParaRPr lang="el-GR" sz="2000" dirty="0" smtClean="0"/>
          </a:p>
        </p:txBody>
      </p:sp>
      <p:sp>
        <p:nvSpPr>
          <p:cNvPr id="71683" name="Title 1"/>
          <p:cNvSpPr>
            <a:spLocks noGrp="1"/>
          </p:cNvSpPr>
          <p:nvPr>
            <p:ph type="title"/>
          </p:nvPr>
        </p:nvSpPr>
        <p:spPr>
          <a:xfrm>
            <a:off x="468313" y="260350"/>
            <a:ext cx="8229600" cy="706438"/>
          </a:xfrm>
        </p:spPr>
        <p:txBody>
          <a:bodyPr/>
          <a:lstStyle/>
          <a:p>
            <a:pPr eaLnBrk="1" hangingPunct="1"/>
            <a:r>
              <a:rPr lang="el-GR" sz="4000" smtClean="0"/>
              <a:t>Βαθμονόμηση </a:t>
            </a:r>
            <a:r>
              <a:rPr lang="en-US" sz="4000" smtClean="0"/>
              <a:t>Binary logit models</a:t>
            </a:r>
            <a:br>
              <a:rPr lang="en-US" sz="4000" smtClean="0"/>
            </a:br>
            <a:r>
              <a:rPr lang="el-GR" sz="4000" smtClean="0"/>
              <a:t>(4 από 4)</a:t>
            </a:r>
          </a:p>
        </p:txBody>
      </p:sp>
      <p:pic>
        <p:nvPicPr>
          <p:cNvPr id="7168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3428" t="9558" r="36182" b="28935"/>
          <a:stretch/>
        </p:blipFill>
        <p:spPr bwMode="auto">
          <a:xfrm>
            <a:off x="4644008" y="1556792"/>
            <a:ext cx="4307849" cy="490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eaLnBrk="1" hangingPunct="1"/>
                <a:r>
                  <a:rPr lang="el-GR" sz="2000" dirty="0" smtClean="0"/>
                  <a:t>Η κατασκευή </a:t>
                </a:r>
                <a:r>
                  <a:rPr lang="el-GR" sz="2000" dirty="0" err="1" smtClean="0"/>
                  <a:t>δενδροδιαγραμμάτων</a:t>
                </a:r>
                <a:r>
                  <a:rPr lang="el-GR" sz="2000" dirty="0" smtClean="0"/>
                  <a:t> αποτελεί πολύ σημαντικό στάδιο σε κάθε μέθοδο καταμερισμού διότι:</a:t>
                </a:r>
              </a:p>
              <a:p>
                <a:pPr marL="989013" indent="-514350" eaLnBrk="1" hangingPunct="1">
                  <a:buFont typeface="+mj-lt"/>
                  <a:buAutoNum type="romanLcPeriod"/>
                </a:pPr>
                <a:r>
                  <a:rPr lang="el-GR" sz="2000" dirty="0" smtClean="0"/>
                  <a:t>Εκτελείται πολλές φορές στους περισσότερους αλγόριθμους, τουλάχιστον μία φορά ανά επανάληψη (</a:t>
                </a:r>
                <a:r>
                  <a:rPr lang="en-US" sz="2000" dirty="0" smtClean="0"/>
                  <a:t>iteration</a:t>
                </a:r>
                <a:r>
                  <a:rPr lang="el-GR" sz="2000" dirty="0" smtClean="0"/>
                  <a:t>).</a:t>
                </a:r>
                <a:endParaRPr lang="en-US" sz="2000" dirty="0" smtClean="0"/>
              </a:p>
              <a:p>
                <a:pPr marL="989013" indent="-514350" eaLnBrk="1" hangingPunct="1">
                  <a:buFont typeface="+mj-lt"/>
                  <a:buAutoNum type="romanLcPeriod"/>
                </a:pPr>
                <a:r>
                  <a:rPr lang="el-GR" sz="2000" dirty="0" smtClean="0"/>
                  <a:t>Εφόσον η διαδικασία γίνει σωστά, οδηγεί σε σημαντική εξοικονόμηση υπολογιστικού χρόνου και κόστους στον Η/Υ.</a:t>
                </a:r>
                <a:endParaRPr lang="en-US" sz="2000" dirty="0" smtClean="0"/>
              </a:p>
              <a:p>
                <a:pPr marL="354013" eaLnBrk="1" hangingPunct="1"/>
                <a:r>
                  <a:rPr lang="el-GR" sz="2000" dirty="0" smtClean="0"/>
                  <a:t>Οι πιο διαδεδομένοι αλγόριθμοι συντομότερης (φθηνότερης) διαδρομής είναι του </a:t>
                </a:r>
                <a:r>
                  <a:rPr lang="en-US" sz="2000" dirty="0" smtClean="0"/>
                  <a:t>Moore (1957) </a:t>
                </a:r>
                <a:r>
                  <a:rPr lang="el-GR" sz="2000" dirty="0" smtClean="0"/>
                  <a:t>και του</a:t>
                </a:r>
                <a:r>
                  <a:rPr lang="en-US" sz="2000" dirty="0" smtClean="0"/>
                  <a:t> </a:t>
                </a:r>
                <a:r>
                  <a:rPr lang="en-US" sz="2000" dirty="0" err="1" smtClean="0"/>
                  <a:t>Dijkstra</a:t>
                </a:r>
                <a:r>
                  <a:rPr lang="en-US" sz="2000" dirty="0" smtClean="0"/>
                  <a:t> (1959).</a:t>
                </a:r>
              </a:p>
              <a:p>
                <a:pPr marL="354013" eaLnBrk="1" hangingPunct="1"/>
                <a:r>
                  <a:rPr lang="el-GR" sz="2000" dirty="0" smtClean="0"/>
                  <a:t>Το μήκος (ή κόστος) ενός τμήματος ΑΒ ορίζεται ως </a:t>
                </a:r>
                <a14:m>
                  <m:oMath xmlns:m="http://schemas.openxmlformats.org/officeDocument/2006/math">
                    <m:sSub>
                      <m:sSubPr>
                        <m:ctrlPr>
                          <a:rPr lang="el-GR" sz="2000" i="1" smtClean="0">
                            <a:latin typeface="Cambria Math"/>
                          </a:rPr>
                        </m:ctrlPr>
                      </m:sSubPr>
                      <m:e>
                        <m:r>
                          <a:rPr lang="en-US" sz="2000" b="0" i="1" smtClean="0">
                            <a:latin typeface="Cambria Math"/>
                          </a:rPr>
                          <m:t>𝑑</m:t>
                        </m:r>
                      </m:e>
                      <m:sub>
                        <m:r>
                          <a:rPr lang="en-US" sz="2000" b="0" i="1" smtClean="0">
                            <a:latin typeface="Cambria Math"/>
                          </a:rPr>
                          <m:t>𝐴</m:t>
                        </m:r>
                        <m:r>
                          <a:rPr lang="en-US" sz="2000" b="0" i="1" smtClean="0">
                            <a:latin typeface="Cambria Math"/>
                          </a:rPr>
                          <m:t>,</m:t>
                        </m:r>
                        <m:r>
                          <a:rPr lang="en-US" sz="2000" b="0" i="1" smtClean="0">
                            <a:latin typeface="Cambria Math"/>
                          </a:rPr>
                          <m:t>𝐵</m:t>
                        </m:r>
                      </m:sub>
                    </m:sSub>
                  </m:oMath>
                </a14:m>
                <a:r>
                  <a:rPr lang="en-US" sz="2000" dirty="0" smtClean="0"/>
                  <a:t>. </a:t>
                </a:r>
                <a:r>
                  <a:rPr lang="el-GR" sz="2000" dirty="0" smtClean="0"/>
                  <a:t>Μία διαδρομή ορίζεται από το σύνολο των συνεχόμενων κόμβων από όπου διέρχεται (π.χ. Α, Β, </a:t>
                </a:r>
                <a:r>
                  <a:rPr lang="en-US" sz="2000" dirty="0" smtClean="0"/>
                  <a:t>C…</a:t>
                </a:r>
                <a:r>
                  <a:rPr lang="el-GR" sz="2000" dirty="0" smtClean="0"/>
                  <a:t>), ενώ το μήκος της ισούται με το άθροισμα των επιμέρους μηκών των τμημάτων από τα οποία απαρτίζεται</a:t>
                </a:r>
                <a:r>
                  <a:rPr lang="en-US" sz="2000" dirty="0" smtClean="0"/>
                  <a:t>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i="1">
                            <a:solidFill>
                              <a:prstClr val="black"/>
                            </a:solidFill>
                            <a:latin typeface="Cambria Math"/>
                          </a:rPr>
                          <m:t>𝐴</m:t>
                        </m:r>
                        <m:r>
                          <a:rPr lang="en-US" sz="2000" i="1">
                            <a:solidFill>
                              <a:prstClr val="black"/>
                            </a:solidFill>
                            <a:latin typeface="Cambria Math"/>
                          </a:rPr>
                          <m:t>,</m:t>
                        </m:r>
                        <m:r>
                          <a:rPr lang="en-US" sz="2000" i="1">
                            <a:solidFill>
                              <a:prstClr val="black"/>
                            </a:solidFill>
                            <a:latin typeface="Cambria Math"/>
                          </a:rPr>
                          <m:t>𝐵</m:t>
                        </m:r>
                      </m:sub>
                    </m:sSub>
                  </m:oMath>
                </a14:m>
                <a:r>
                  <a:rPr lang="en-US" sz="2000" dirty="0" smtClean="0"/>
                  <a:t>+</a:t>
                </a:r>
                <a:r>
                  <a:rPr lang="el-GR" sz="2000" dirty="0">
                    <a:solidFill>
                      <a:prstClr val="black"/>
                    </a:solidFill>
                  </a:rPr>
                  <a:t>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b="0" i="1" smtClean="0">
                            <a:solidFill>
                              <a:prstClr val="black"/>
                            </a:solidFill>
                            <a:latin typeface="Cambria Math"/>
                          </a:rPr>
                          <m:t>𝐵</m:t>
                        </m:r>
                        <m:r>
                          <a:rPr lang="en-US" sz="2000" i="1">
                            <a:solidFill>
                              <a:prstClr val="black"/>
                            </a:solidFill>
                            <a:latin typeface="Cambria Math"/>
                          </a:rPr>
                          <m:t>,</m:t>
                        </m:r>
                        <m:r>
                          <a:rPr lang="en-US" sz="2000" b="0" i="1" smtClean="0">
                            <a:solidFill>
                              <a:prstClr val="black"/>
                            </a:solidFill>
                            <a:latin typeface="Cambria Math"/>
                          </a:rPr>
                          <m:t>𝐶</m:t>
                        </m:r>
                      </m:sub>
                    </m:sSub>
                    <m:r>
                      <a:rPr lang="en-US" sz="2000" b="0" i="1" smtClean="0">
                        <a:solidFill>
                          <a:prstClr val="black"/>
                        </a:solidFill>
                        <a:latin typeface="Cambria Math"/>
                      </a:rPr>
                      <m:t>+…</m:t>
                    </m:r>
                  </m:oMath>
                </a14:m>
                <a:r>
                  <a:rPr lang="en-US" sz="2000" dirty="0" smtClean="0"/>
                  <a:t>)</a:t>
                </a:r>
                <a:r>
                  <a:rPr lang="el-GR" sz="2000" dirty="0" smtClean="0"/>
                  <a:t>.</a:t>
                </a:r>
              </a:p>
              <a:p>
                <a:pPr marL="354013" eaLnBrk="1" hangingPunct="1"/>
                <a:r>
                  <a:rPr lang="el-GR" sz="2000" dirty="0" smtClean="0"/>
                  <a:t>Ορίζουμε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i="1">
                            <a:solidFill>
                              <a:prstClr val="black"/>
                            </a:solidFill>
                            <a:latin typeface="Cambria Math"/>
                          </a:rPr>
                          <m:t>𝐴</m:t>
                        </m:r>
                      </m:sub>
                    </m:sSub>
                  </m:oMath>
                </a14:m>
                <a:r>
                  <a:rPr lang="el-GR" sz="2000" dirty="0" smtClean="0"/>
                  <a:t>την ελάχιστη διανυόμενη απόσταση από κόμβο ή </a:t>
                </a:r>
                <a:r>
                  <a:rPr lang="el-GR" sz="2000" dirty="0" err="1" smtClean="0"/>
                  <a:t>κεντροειδές</a:t>
                </a:r>
                <a:r>
                  <a:rPr lang="el-GR" sz="2000" dirty="0" smtClean="0"/>
                  <a:t> και έστω ότι το τμήμα (</a:t>
                </a:r>
                <a14:m>
                  <m:oMath xmlns:m="http://schemas.openxmlformats.org/officeDocument/2006/math">
                    <m:sSub>
                      <m:sSubPr>
                        <m:ctrlPr>
                          <a:rPr lang="el-GR" sz="2000" i="1">
                            <a:solidFill>
                              <a:prstClr val="black"/>
                            </a:solidFill>
                            <a:latin typeface="Cambria Math"/>
                          </a:rPr>
                        </m:ctrlPr>
                      </m:sSubPr>
                      <m:e>
                        <m:r>
                          <a:rPr lang="en-US" sz="2000" b="0" i="1" smtClean="0">
                            <a:solidFill>
                              <a:prstClr val="black"/>
                            </a:solidFill>
                            <a:latin typeface="Cambria Math"/>
                          </a:rPr>
                          <m:t>𝑃</m:t>
                        </m:r>
                      </m:e>
                      <m:sub>
                        <m:r>
                          <a:rPr lang="en-US" sz="2000" i="1">
                            <a:solidFill>
                              <a:prstClr val="black"/>
                            </a:solidFill>
                            <a:latin typeface="Cambria Math"/>
                          </a:rPr>
                          <m:t>𝐴</m:t>
                        </m:r>
                      </m:sub>
                    </m:sSub>
                    <m:r>
                      <a:rPr lang="en-US" sz="2000" b="0" i="1" smtClean="0">
                        <a:solidFill>
                          <a:prstClr val="black"/>
                        </a:solidFill>
                        <a:latin typeface="Cambria Math"/>
                      </a:rPr>
                      <m:t>, </m:t>
                    </m:r>
                    <m:r>
                      <a:rPr lang="en-US" sz="2000" b="0" i="1" smtClean="0">
                        <a:solidFill>
                          <a:prstClr val="black"/>
                        </a:solidFill>
                        <a:latin typeface="Cambria Math"/>
                      </a:rPr>
                      <m:t>𝐴</m:t>
                    </m:r>
                  </m:oMath>
                </a14:m>
                <a:r>
                  <a:rPr lang="el-GR" sz="2000" dirty="0" smtClean="0"/>
                  <a:t>)</a:t>
                </a:r>
                <a:r>
                  <a:rPr lang="en-US" sz="2000" dirty="0" smtClean="0"/>
                  <a:t> </a:t>
                </a:r>
                <a:r>
                  <a:rPr lang="el-GR" sz="2000" dirty="0" smtClean="0"/>
                  <a:t>ανήκει στη συντομότερη διαδρομή </a:t>
                </a:r>
                <a:r>
                  <a:rPr lang="en-US" sz="2000" dirty="0" smtClean="0"/>
                  <a:t>S           A</a:t>
                </a:r>
                <a:r>
                  <a:rPr lang="el-GR" sz="2000" dirty="0" smtClean="0"/>
                  <a:t>.</a:t>
                </a:r>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569" t="-564"/>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err="1" smtClean="0"/>
              <a:t>Δενδροδιαγράμματα</a:t>
            </a:r>
            <a:r>
              <a:rPr lang="el-GR" sz="4000" dirty="0" smtClean="0"/>
              <a:t> και συντομότερη διαδρομή (1 από 3)</a:t>
            </a:r>
          </a:p>
        </p:txBody>
      </p:sp>
      <p:sp>
        <p:nvSpPr>
          <p:cNvPr id="2" name="Δεξιό βέλος 1"/>
          <p:cNvSpPr/>
          <p:nvPr/>
        </p:nvSpPr>
        <p:spPr>
          <a:xfrm>
            <a:off x="7668344" y="594928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31347675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eaLnBrk="1" hangingPunct="1"/>
                <a:r>
                  <a:rPr lang="el-GR" sz="2000" dirty="0" smtClean="0"/>
                  <a:t>Η διαδικασία κατασκευής </a:t>
                </a:r>
                <a:r>
                  <a:rPr lang="el-GR" sz="2000" dirty="0" err="1" smtClean="0"/>
                  <a:t>δενδροδιαγράμματος</a:t>
                </a:r>
                <a:r>
                  <a:rPr lang="el-GR" sz="2000" dirty="0" smtClean="0"/>
                  <a:t> ελάχιστης διαδρομής από τον κόμβο </a:t>
                </a:r>
                <a:r>
                  <a:rPr lang="en-US" sz="2000" dirty="0" smtClean="0"/>
                  <a:t>S</a:t>
                </a:r>
                <a:r>
                  <a:rPr lang="el-GR" sz="2000" dirty="0" smtClean="0"/>
                  <a:t> προς όλους τους άλλους περιγράφεται συνοπτικά παρακάτω:</a:t>
                </a:r>
              </a:p>
              <a:p>
                <a:pPr marL="989013" indent="-514350" eaLnBrk="1" hangingPunct="1">
                  <a:buFont typeface="+mj-lt"/>
                  <a:buAutoNum type="romanLcPeriod"/>
                </a:pPr>
                <a:r>
                  <a:rPr lang="el-GR" sz="2000" dirty="0" smtClean="0"/>
                  <a:t>Προετοιμασία: Θέτω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i="1">
                            <a:solidFill>
                              <a:prstClr val="black"/>
                            </a:solidFill>
                            <a:latin typeface="Cambria Math"/>
                          </a:rPr>
                          <m:t>𝐴</m:t>
                        </m:r>
                      </m:sub>
                    </m:sSub>
                    <m:r>
                      <a:rPr lang="el-GR" sz="2000" b="0" i="1" smtClean="0">
                        <a:solidFill>
                          <a:prstClr val="black"/>
                        </a:solidFill>
                        <a:latin typeface="Cambria Math"/>
                      </a:rPr>
                      <m:t>=</m:t>
                    </m:r>
                    <m:r>
                      <a:rPr lang="el-GR" sz="2000" b="0" i="1" smtClean="0">
                        <a:solidFill>
                          <a:prstClr val="black"/>
                        </a:solidFill>
                        <a:latin typeface="Cambria Math"/>
                        <a:ea typeface="Cambria Math"/>
                      </a:rPr>
                      <m:t>∞</m:t>
                    </m:r>
                  </m:oMath>
                </a14:m>
                <a:r>
                  <a:rPr lang="el-GR" sz="2000" dirty="0" smtClean="0"/>
                  <a:t> και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b="0" i="1" smtClean="0">
                            <a:solidFill>
                              <a:prstClr val="black"/>
                            </a:solidFill>
                            <a:latin typeface="Cambria Math"/>
                          </a:rPr>
                          <m:t>𝑆</m:t>
                        </m:r>
                      </m:sub>
                    </m:sSub>
                    <m:r>
                      <a:rPr lang="el-GR" sz="2000" i="1">
                        <a:solidFill>
                          <a:prstClr val="black"/>
                        </a:solidFill>
                        <a:latin typeface="Cambria Math"/>
                      </a:rPr>
                      <m:t>=</m:t>
                    </m:r>
                  </m:oMath>
                </a14:m>
                <a:r>
                  <a:rPr lang="en-US" sz="2000" dirty="0" smtClean="0">
                    <a:solidFill>
                      <a:prstClr val="black"/>
                    </a:solidFill>
                  </a:rPr>
                  <a:t>0. </a:t>
                </a:r>
                <a:r>
                  <a:rPr lang="el-GR" sz="2000" dirty="0" smtClean="0">
                    <a:solidFill>
                      <a:prstClr val="black"/>
                    </a:solidFill>
                  </a:rPr>
                  <a:t>Δημιουργούμε πίνακα </a:t>
                </a:r>
                <a:r>
                  <a:rPr lang="en-US" sz="2000" dirty="0" smtClean="0">
                    <a:solidFill>
                      <a:prstClr val="black"/>
                    </a:solidFill>
                  </a:rPr>
                  <a:t>L</a:t>
                </a:r>
                <a:r>
                  <a:rPr lang="el-GR" sz="2000" dirty="0" smtClean="0">
                    <a:solidFill>
                      <a:prstClr val="black"/>
                    </a:solidFill>
                  </a:rPr>
                  <a:t> που περιλαμβάνει κόμβους που ήδη έχουν προσεγγιστεί από τον αλγόριθμο, αλλά δεν έχει διαπιστωθεί αν μπορούν να αποτελέσουν επόμενους κόμβους στην ελάχιστη διαδρομή. Αποτελούν άκρα του </a:t>
                </a:r>
                <a:r>
                  <a:rPr lang="el-GR" sz="2000" dirty="0" err="1" smtClean="0">
                    <a:solidFill>
                      <a:prstClr val="black"/>
                    </a:solidFill>
                  </a:rPr>
                  <a:t>δενδροδιαγράμματος</a:t>
                </a:r>
                <a:r>
                  <a:rPr lang="el-GR" sz="2000" dirty="0" smtClean="0">
                    <a:solidFill>
                      <a:prstClr val="black"/>
                    </a:solidFill>
                  </a:rPr>
                  <a:t> καθώς αυτό αναπτύσσεται για να φτάσει όλους τους κόμβους. Όλες οι </a:t>
                </a:r>
                <a:r>
                  <a:rPr lang="en-US" sz="2000" dirty="0" smtClean="0">
                    <a:solidFill>
                      <a:prstClr val="black"/>
                    </a:solidFill>
                  </a:rPr>
                  <a:t>“entries” </a:t>
                </a:r>
                <a14:m>
                  <m:oMath xmlns:m="http://schemas.openxmlformats.org/officeDocument/2006/math">
                    <m:sSub>
                      <m:sSubPr>
                        <m:ctrlPr>
                          <a:rPr lang="el-GR" sz="2000" i="1" smtClean="0">
                            <a:solidFill>
                              <a:prstClr val="black"/>
                            </a:solidFill>
                            <a:latin typeface="Cambria Math"/>
                          </a:rPr>
                        </m:ctrlPr>
                      </m:sSubPr>
                      <m:e>
                        <m:r>
                          <a:rPr lang="en-US" sz="2000" b="0" i="1" smtClean="0">
                            <a:solidFill>
                              <a:prstClr val="black"/>
                            </a:solidFill>
                            <a:latin typeface="Cambria Math"/>
                          </a:rPr>
                          <m:t>𝐿</m:t>
                        </m:r>
                      </m:e>
                      <m:sub>
                        <m:r>
                          <a:rPr lang="en-US" sz="2000" b="0" i="1" smtClean="0">
                            <a:solidFill>
                              <a:prstClr val="black"/>
                            </a:solidFill>
                            <a:latin typeface="Cambria Math"/>
                          </a:rPr>
                          <m:t>𝑖</m:t>
                        </m:r>
                      </m:sub>
                    </m:sSub>
                  </m:oMath>
                </a14:m>
                <a:r>
                  <a:rPr lang="el-GR" sz="2000" dirty="0" smtClean="0"/>
                  <a:t> στο </a:t>
                </a:r>
                <a:r>
                  <a:rPr lang="en-US" sz="2000" dirty="0" smtClean="0"/>
                  <a:t>L</a:t>
                </a:r>
                <a:r>
                  <a:rPr lang="el-GR" sz="2000" dirty="0" smtClean="0"/>
                  <a:t> μηδενίζονται και όλα τα</a:t>
                </a:r>
                <a:r>
                  <a:rPr lang="en-US" sz="2000" dirty="0" smtClean="0"/>
                  <a:t>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𝑃</m:t>
                        </m:r>
                      </m:e>
                      <m:sub>
                        <m:r>
                          <a:rPr lang="en-US" sz="2000" i="1">
                            <a:solidFill>
                              <a:prstClr val="black"/>
                            </a:solidFill>
                            <a:latin typeface="Cambria Math"/>
                          </a:rPr>
                          <m:t>𝐴</m:t>
                        </m:r>
                      </m:sub>
                    </m:sSub>
                  </m:oMath>
                </a14:m>
                <a:r>
                  <a:rPr lang="en-US" sz="2000" dirty="0" smtClean="0"/>
                  <a:t> </a:t>
                </a:r>
                <a:r>
                  <a:rPr lang="el-GR" sz="2000" dirty="0" smtClean="0"/>
                  <a:t>λαμβάνουν μία κατάλληλη, προκαθορισμένη τιμή.</a:t>
                </a:r>
              </a:p>
              <a:p>
                <a:pPr marL="989013" indent="-514350" eaLnBrk="1" hangingPunct="1">
                  <a:buFont typeface="+mj-lt"/>
                  <a:buAutoNum type="romanLcPeriod"/>
                </a:pPr>
                <a:r>
                  <a:rPr lang="el-GR" sz="2000" dirty="0" smtClean="0"/>
                  <a:t>Εκκινούμε τη διαδικασία εξετάζοντας τον «τρέχοντα κόμβο» </a:t>
                </a:r>
                <a:r>
                  <a:rPr lang="en-US" sz="2000" dirty="0" smtClean="0"/>
                  <a:t>S=A.</a:t>
                </a:r>
                <a:endParaRPr lang="el-GR" sz="2000" dirty="0" smtClean="0"/>
              </a:p>
              <a:p>
                <a:pPr marL="931863" indent="-457200" eaLnBrk="1" hangingPunct="1">
                  <a:buFont typeface="+mj-lt"/>
                  <a:buAutoNum type="arabicPeriod"/>
                </a:pPr>
                <a:r>
                  <a:rPr lang="el-GR" sz="2000" dirty="0" smtClean="0"/>
                  <a:t>Εξετάζουμε κάθε τμήμα (Α, Β) έχοντας ως αρχή τον κόμβο Α και εφόσον </a:t>
                </a:r>
                <a14:m>
                  <m:oMath xmlns:m="http://schemas.openxmlformats.org/officeDocument/2006/math">
                    <m:sSub>
                      <m:sSubPr>
                        <m:ctrlPr>
                          <a:rPr lang="el-GR" sz="2000" i="1" smtClean="0">
                            <a:latin typeface="Cambria Math"/>
                          </a:rPr>
                        </m:ctrlPr>
                      </m:sSubPr>
                      <m:e>
                        <m:r>
                          <a:rPr lang="en-US" sz="2000" b="0" i="1" smtClean="0">
                            <a:latin typeface="Cambria Math"/>
                          </a:rPr>
                          <m:t>𝑑</m:t>
                        </m:r>
                      </m:e>
                      <m:sub>
                        <m:r>
                          <a:rPr lang="en-US" sz="2000" b="0" i="1" smtClean="0">
                            <a:latin typeface="Cambria Math"/>
                          </a:rPr>
                          <m:t>𝐴</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𝐴</m:t>
                        </m:r>
                        <m:r>
                          <a:rPr lang="en-US" sz="2000" b="0" i="1" smtClean="0">
                            <a:latin typeface="Cambria Math"/>
                          </a:rPr>
                          <m:t>, </m:t>
                        </m:r>
                        <m:r>
                          <a:rPr lang="en-US" sz="2000" b="0" i="1" smtClean="0">
                            <a:latin typeface="Cambria Math"/>
                          </a:rPr>
                          <m:t>𝐵</m:t>
                        </m:r>
                      </m:sub>
                    </m:sSub>
                    <m:r>
                      <a:rPr lang="en-US" sz="2000" b="0" i="1" smtClean="0">
                        <a:latin typeface="Cambria Math"/>
                      </a:rPr>
                      <m:t>&lt;</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𝐵</m:t>
                        </m:r>
                      </m:sub>
                    </m:sSub>
                  </m:oMath>
                </a14:m>
                <a:r>
                  <a:rPr lang="en-US" sz="2000" dirty="0" smtClean="0"/>
                  <a:t>, </a:t>
                </a:r>
                <a:r>
                  <a:rPr lang="el-GR" sz="2000" dirty="0" smtClean="0"/>
                  <a:t>τότε θέτω </a:t>
                </a:r>
                <a14:m>
                  <m:oMath xmlns:m="http://schemas.openxmlformats.org/officeDocument/2006/math">
                    <m:sSub>
                      <m:sSubPr>
                        <m:ctrlPr>
                          <a:rPr lang="en-US" sz="2000" i="1">
                            <a:solidFill>
                              <a:prstClr val="black"/>
                            </a:solidFill>
                            <a:latin typeface="Cambria Math"/>
                          </a:rPr>
                        </m:ctrlPr>
                      </m:sSubPr>
                      <m:e>
                        <m:r>
                          <a:rPr lang="en-US" sz="2000" i="1">
                            <a:solidFill>
                              <a:prstClr val="black"/>
                            </a:solidFill>
                            <a:latin typeface="Cambria Math"/>
                          </a:rPr>
                          <m:t>𝑑</m:t>
                        </m:r>
                      </m:e>
                      <m:sub>
                        <m:r>
                          <a:rPr lang="en-US" sz="2000" i="1">
                            <a:solidFill>
                              <a:prstClr val="black"/>
                            </a:solidFill>
                            <a:latin typeface="Cambria Math"/>
                          </a:rPr>
                          <m:t>𝐵</m:t>
                        </m:r>
                      </m:sub>
                    </m:sSub>
                    <m:r>
                      <a:rPr lang="el-GR" sz="2000" b="0" i="1" smtClean="0">
                        <a:solidFill>
                          <a:prstClr val="black"/>
                        </a:solidFill>
                        <a:latin typeface="Cambria Math"/>
                      </a:rPr>
                      <m:t>=</m:t>
                    </m:r>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i="1">
                            <a:solidFill>
                              <a:prstClr val="black"/>
                            </a:solidFill>
                            <a:latin typeface="Cambria Math"/>
                          </a:rPr>
                          <m:t>𝐴</m:t>
                        </m:r>
                      </m:sub>
                    </m:sSub>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𝑑</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oMath>
                </a14:m>
                <a:r>
                  <a:rPr lang="el-GR" sz="2000" dirty="0" smtClean="0"/>
                  <a:t>,</a:t>
                </a:r>
                <a:r>
                  <a:rPr lang="el-GR" sz="2000" dirty="0">
                    <a:solidFill>
                      <a:prstClr val="black"/>
                    </a:solidFill>
                  </a:rPr>
                  <a:t>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𝑃</m:t>
                        </m:r>
                      </m:e>
                      <m:sub>
                        <m:r>
                          <m:rPr>
                            <m:sty m:val="p"/>
                          </m:rPr>
                          <a:rPr lang="el-GR" sz="2000" b="0" i="0" smtClean="0">
                            <a:solidFill>
                              <a:prstClr val="black"/>
                            </a:solidFill>
                            <a:latin typeface="Cambria Math"/>
                          </a:rPr>
                          <m:t>Β</m:t>
                        </m:r>
                      </m:sub>
                    </m:sSub>
                    <m:r>
                      <a:rPr lang="el-GR" sz="2000" b="0" i="1" smtClean="0">
                        <a:solidFill>
                          <a:prstClr val="black"/>
                        </a:solidFill>
                        <a:latin typeface="Cambria Math"/>
                      </a:rPr>
                      <m:t>=</m:t>
                    </m:r>
                    <m:r>
                      <m:rPr>
                        <m:sty m:val="p"/>
                      </m:rPr>
                      <a:rPr lang="el-GR" sz="2000" b="0" i="0" smtClean="0">
                        <a:solidFill>
                          <a:prstClr val="black"/>
                        </a:solidFill>
                        <a:latin typeface="Cambria Math"/>
                      </a:rPr>
                      <m:t>Α</m:t>
                    </m:r>
                  </m:oMath>
                </a14:m>
                <a:r>
                  <a:rPr lang="el-GR" sz="2000" dirty="0" smtClean="0"/>
                  <a:t> και προσθέτω τον κόμβο Β στον πίνακα </a:t>
                </a:r>
                <a:r>
                  <a:rPr lang="en-US" sz="2000" dirty="0" smtClean="0"/>
                  <a:t>L</a:t>
                </a:r>
                <a:r>
                  <a:rPr lang="el-GR" sz="2000" dirty="0" smtClean="0"/>
                  <a:t>.</a:t>
                </a:r>
              </a:p>
              <a:p>
                <a:pPr marL="931863" indent="-457200" eaLnBrk="1" hangingPunct="1">
                  <a:buFont typeface="+mj-lt"/>
                  <a:buAutoNum type="arabicPeriod"/>
                </a:pPr>
                <a:r>
                  <a:rPr lang="el-GR" sz="2000" dirty="0" smtClean="0"/>
                  <a:t>Απομακρύνω τον κόμβο Α από τον πίνακα</a:t>
                </a:r>
                <a:r>
                  <a:rPr lang="en-US" sz="2000" dirty="0" smtClean="0"/>
                  <a:t> L</a:t>
                </a:r>
                <a:r>
                  <a:rPr lang="el-GR" sz="2000" dirty="0" smtClean="0"/>
                  <a:t> και εφόσον ο πίνακας είναι πλέον άδειος, τότε σταματώ, ειδάλλως προχωρώ στο επόμενο βήμα.</a:t>
                </a:r>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569" t="-564" r="-996"/>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err="1" smtClean="0"/>
              <a:t>Δενδροδιαγράμματα</a:t>
            </a:r>
            <a:r>
              <a:rPr lang="el-GR" sz="4000" dirty="0" smtClean="0"/>
              <a:t> και συντομότερη διαδρομή (2 από 3)</a:t>
            </a:r>
          </a:p>
        </p:txBody>
      </p:sp>
    </p:spTree>
    <p:extLst>
      <p:ext uri="{BB962C8B-B14F-4D97-AF65-F5344CB8AC3E}">
        <p14:creationId xmlns:p14="http://schemas.microsoft.com/office/powerpoint/2010/main" val="92695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395536" y="1124744"/>
            <a:ext cx="8424936" cy="5328592"/>
          </a:xfrm>
          <a:blipFill rotWithShape="1">
            <a:blip r:embed="rId3"/>
            <a:stretch>
              <a:fillRect l="-1881" t="-1373"/>
            </a:stretch>
          </a:blipFill>
          <a:extLst/>
        </p:spPr>
        <p:txBody>
          <a:bodyPr/>
          <a:lstStyle/>
          <a:p>
            <a:pPr>
              <a:defRPr/>
            </a:pPr>
            <a:r>
              <a:rPr lang="el-GR">
                <a:noFill/>
              </a:rPr>
              <a:t> </a:t>
            </a:r>
          </a:p>
        </p:txBody>
      </p:sp>
      <p:sp>
        <p:nvSpPr>
          <p:cNvPr id="15363" name="Rectangle 2"/>
          <p:cNvSpPr>
            <a:spLocks noGrp="1" noChangeArrowheads="1"/>
          </p:cNvSpPr>
          <p:nvPr>
            <p:ph type="title"/>
          </p:nvPr>
        </p:nvSpPr>
        <p:spPr>
          <a:xfrm>
            <a:off x="0" y="274638"/>
            <a:ext cx="9144000" cy="561975"/>
          </a:xfrm>
        </p:spPr>
        <p:txBody>
          <a:bodyPr/>
          <a:lstStyle/>
          <a:p>
            <a:pPr eaLnBrk="1" hangingPunct="1"/>
            <a:r>
              <a:rPr lang="el-GR" sz="4000" smtClean="0"/>
              <a:t>Συναρτήσεις πολλών μεταβλητών</a:t>
            </a:r>
            <a:br>
              <a:rPr lang="el-GR" sz="4000" smtClean="0"/>
            </a:br>
            <a:r>
              <a:rPr lang="el-GR" sz="4000" smtClean="0"/>
              <a:t>(2 από 2)</a:t>
            </a:r>
            <a:endParaRPr lang="en-US" sz="40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179512" y="1052513"/>
                <a:ext cx="8784976" cy="5400675"/>
              </a:xfrm>
            </p:spPr>
            <p:txBody>
              <a:bodyPr/>
              <a:lstStyle/>
              <a:p>
                <a:pPr marL="931863" indent="-457200" eaLnBrk="1" hangingPunct="1">
                  <a:buFont typeface="+mj-lt"/>
                  <a:buAutoNum type="arabicPeriod" startAt="3"/>
                </a:pPr>
                <a:r>
                  <a:rPr lang="el-GR" sz="2000" dirty="0" smtClean="0"/>
                  <a:t>Επιλέγω έναν από τους «υποψήφιους» κόμβους του πίνακα </a:t>
                </a:r>
                <a:r>
                  <a:rPr lang="en-US" sz="2000" dirty="0" smtClean="0"/>
                  <a:t>L</a:t>
                </a:r>
                <a:r>
                  <a:rPr lang="el-GR" sz="2000" dirty="0"/>
                  <a:t> </a:t>
                </a:r>
                <a:r>
                  <a:rPr lang="el-GR" sz="2000" dirty="0" smtClean="0"/>
                  <a:t>ως «τρέχοντα κόμβο» και εκτελώ τα βήματα της διαδικασίας από την αρχή.</a:t>
                </a:r>
              </a:p>
              <a:p>
                <a:pPr marL="0" indent="0" eaLnBrk="1" hangingPunct="1">
                  <a:buNone/>
                </a:pPr>
                <a:r>
                  <a:rPr lang="el-GR" sz="2000" b="1" dirty="0" smtClean="0"/>
                  <a:t>Επισημάνσεις</a:t>
                </a:r>
                <a:r>
                  <a:rPr lang="el-GR" sz="2000" dirty="0" smtClean="0"/>
                  <a:t>:</a:t>
                </a:r>
              </a:p>
              <a:p>
                <a:pPr eaLnBrk="1" hangingPunct="1">
                  <a:buFont typeface="Wingdings" pitchFamily="2" charset="2"/>
                  <a:buChar char="Ø"/>
                </a:pPr>
                <a:r>
                  <a:rPr lang="el-GR" sz="2000" dirty="0" smtClean="0"/>
                  <a:t>Σε γενικές διαδρομές δεν επιτρέπεται η χρήση </a:t>
                </a:r>
                <a:r>
                  <a:rPr lang="el-GR" sz="2000" dirty="0" err="1" smtClean="0"/>
                  <a:t>κεντροειδών</a:t>
                </a:r>
                <a:r>
                  <a:rPr lang="el-GR" sz="2000" dirty="0" smtClean="0"/>
                  <a:t>, οπότε στο βήμα 1, ο κόμβος Β, εφόσον είναι </a:t>
                </a:r>
                <a:r>
                  <a:rPr lang="el-GR" sz="2000" dirty="0" err="1" smtClean="0"/>
                  <a:t>κεντροειδές</a:t>
                </a:r>
                <a:r>
                  <a:rPr lang="el-GR" sz="2000" dirty="0" smtClean="0"/>
                  <a:t>, δε θα προστεθεί στον πίνακα </a:t>
                </a:r>
                <a:r>
                  <a:rPr lang="en-US" sz="2000" dirty="0" smtClean="0"/>
                  <a:t>L</a:t>
                </a:r>
                <a:r>
                  <a:rPr lang="el-GR" sz="2000" dirty="0" smtClean="0"/>
                  <a:t>.</a:t>
                </a:r>
              </a:p>
              <a:p>
                <a:pPr eaLnBrk="1" hangingPunct="1">
                  <a:buFont typeface="Wingdings" pitchFamily="2" charset="2"/>
                  <a:buChar char="Ø"/>
                </a:pPr>
                <a:r>
                  <a:rPr lang="el-GR" sz="2000" dirty="0" smtClean="0"/>
                  <a:t>Η ουσιώδης διαφορά μεταξύ των αλγόριθμων </a:t>
                </a:r>
                <a:r>
                  <a:rPr lang="en-US" sz="2000" dirty="0" smtClean="0"/>
                  <a:t>Moore </a:t>
                </a:r>
                <a:r>
                  <a:rPr lang="el-GR" sz="2000" dirty="0" smtClean="0"/>
                  <a:t>και </a:t>
                </a:r>
                <a:r>
                  <a:rPr lang="en-US" sz="2000" dirty="0" err="1" smtClean="0"/>
                  <a:t>Dijkstra</a:t>
                </a:r>
                <a:r>
                  <a:rPr lang="el-GR" sz="2000" dirty="0" smtClean="0"/>
                  <a:t> έγκειται στη διαδικασία επιλογής κόμβου από τον πίνακα </a:t>
                </a:r>
                <a:r>
                  <a:rPr lang="en-US" sz="2000" dirty="0" smtClean="0"/>
                  <a:t>L.</a:t>
                </a:r>
                <a:r>
                  <a:rPr lang="el-GR" sz="2000" dirty="0" smtClean="0"/>
                  <a:t> Κατά τον πρώτο επιλέγεται </a:t>
                </a:r>
                <a:r>
                  <a:rPr lang="el-GR" sz="2000" dirty="0"/>
                  <a:t>ο</a:t>
                </a:r>
                <a:r>
                  <a:rPr lang="el-GR" sz="2000" dirty="0" smtClean="0"/>
                  <a:t> παλαιότερος (χρονικά) κόμβος που συμπεριλήφθηκε στον πίνακα</a:t>
                </a:r>
                <a:r>
                  <a:rPr lang="en-US" sz="2000" dirty="0" smtClean="0"/>
                  <a:t> L</a:t>
                </a:r>
                <a:r>
                  <a:rPr lang="el-GR" sz="2000" dirty="0" smtClean="0"/>
                  <a:t>, ενώ κατά τον δεύτερο επιλέγεται ο κοντινότερος κόμβος στην αρχή (</a:t>
                </a:r>
                <a14:m>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𝑑</m:t>
                        </m:r>
                      </m:e>
                      <m:sub>
                        <m:r>
                          <a:rPr lang="en-US" sz="2000" b="0" i="1" smtClean="0">
                            <a:solidFill>
                              <a:prstClr val="black"/>
                            </a:solidFill>
                            <a:latin typeface="Cambria Math"/>
                          </a:rPr>
                          <m:t>𝐿𝑖</m:t>
                        </m:r>
                      </m:sub>
                    </m:sSub>
                    <m:r>
                      <a:rPr lang="el-GR" sz="2000" i="1">
                        <a:solidFill>
                          <a:prstClr val="black"/>
                        </a:solidFill>
                        <a:latin typeface="Cambria Math"/>
                      </a:rPr>
                      <m:t>=</m:t>
                    </m:r>
                    <m:r>
                      <a:rPr lang="en-US" sz="2000" b="0" i="1" smtClean="0">
                        <a:solidFill>
                          <a:prstClr val="black"/>
                        </a:solidFill>
                        <a:latin typeface="Cambria Math"/>
                        <a:ea typeface="Cambria Math"/>
                      </a:rPr>
                      <m:t>𝑚𝑖𝑛</m:t>
                    </m:r>
                  </m:oMath>
                </a14:m>
                <a:r>
                  <a:rPr lang="el-GR" sz="2000" dirty="0">
                    <a:solidFill>
                      <a:prstClr val="black"/>
                    </a:solidFill>
                  </a:rPr>
                  <a:t> </a:t>
                </a:r>
                <a:r>
                  <a:rPr lang="el-GR" sz="2000" dirty="0" smtClean="0"/>
                  <a:t>). Ο αλγόριθμος του </a:t>
                </a:r>
                <a:r>
                  <a:rPr lang="en-US" sz="2000" dirty="0" err="1" smtClean="0"/>
                  <a:t>Dijkstra</a:t>
                </a:r>
                <a:r>
                  <a:rPr lang="en-US" sz="2000" dirty="0" smtClean="0"/>
                  <a:t> </a:t>
                </a:r>
                <a:r>
                  <a:rPr lang="el-GR" sz="2000" dirty="0" smtClean="0"/>
                  <a:t>απαιτεί περισσότερους υπολογισμούς (π.χ. διαλογή και ιεράρχηση κόμβων), αλλά εξασφαλίζει ότι κάθε τμήμα εξετάζεται μία και μοναδική φορά. </a:t>
                </a:r>
                <a:r>
                  <a:rPr lang="el-GR" sz="2000" dirty="0" smtClean="0">
                    <a:solidFill>
                      <a:prstClr val="black"/>
                    </a:solidFill>
                  </a:rPr>
                  <a:t>Υπερτερεί αυτού του </a:t>
                </a:r>
                <a:r>
                  <a:rPr lang="en-US" sz="2000" dirty="0" smtClean="0">
                    <a:solidFill>
                      <a:prstClr val="black"/>
                    </a:solidFill>
                  </a:rPr>
                  <a:t>Moore</a:t>
                </a:r>
                <a:r>
                  <a:rPr lang="el-GR" sz="2000" dirty="0" smtClean="0">
                    <a:solidFill>
                      <a:prstClr val="black"/>
                    </a:solidFill>
                  </a:rPr>
                  <a:t> όσο αυξάνεται το μέγεθος του δικτύου, αλλά προγραμματίζεται πιο δύσκολα.</a:t>
                </a:r>
              </a:p>
              <a:p>
                <a:pPr eaLnBrk="1" hangingPunct="1">
                  <a:buFont typeface="Wingdings" pitchFamily="2" charset="2"/>
                  <a:buChar char="Ø"/>
                </a:pPr>
                <a:r>
                  <a:rPr lang="el-GR" sz="2000" dirty="0" smtClean="0">
                    <a:solidFill>
                      <a:prstClr val="black"/>
                    </a:solidFill>
                  </a:rPr>
                  <a:t>Τα </a:t>
                </a:r>
                <a:r>
                  <a:rPr lang="el-GR" sz="2000" dirty="0" err="1" smtClean="0">
                    <a:solidFill>
                      <a:prstClr val="black"/>
                    </a:solidFill>
                  </a:rPr>
                  <a:t>δενδροδιαγράμματα</a:t>
                </a:r>
                <a:r>
                  <a:rPr lang="el-GR" sz="2000" dirty="0" smtClean="0">
                    <a:solidFill>
                      <a:prstClr val="black"/>
                    </a:solidFill>
                  </a:rPr>
                  <a:t> αποθηκεύονται σε περιβάλλον Η/Υ είτε ως ακολουθία κόμβων είτε ως ακολουθία τμημάτων.</a:t>
                </a:r>
                <a:endParaRPr lang="el-GR" sz="2000" dirty="0" smtClean="0"/>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179512" y="1052513"/>
                <a:ext cx="8784976" cy="5400675"/>
              </a:xfrm>
              <a:blipFill rotWithShape="1">
                <a:blip r:embed="rId3"/>
                <a:stretch>
                  <a:fillRect l="-693" t="-677" r="-555"/>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err="1" smtClean="0"/>
              <a:t>Δενδροδιαγράμματα</a:t>
            </a:r>
            <a:r>
              <a:rPr lang="el-GR" sz="4000" dirty="0" smtClean="0"/>
              <a:t> και συντομότερη διαδρομή (3 από 3)</a:t>
            </a:r>
          </a:p>
        </p:txBody>
      </p:sp>
    </p:spTree>
    <p:extLst>
      <p:ext uri="{BB962C8B-B14F-4D97-AF65-F5344CB8AC3E}">
        <p14:creationId xmlns:p14="http://schemas.microsoft.com/office/powerpoint/2010/main" val="2360062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περιεχομένου 3"/>
          <p:cNvSpPr>
            <a:spLocks noGrp="1"/>
          </p:cNvSpPr>
          <p:nvPr>
            <p:ph idx="1"/>
          </p:nvPr>
        </p:nvSpPr>
        <p:spPr>
          <a:xfrm>
            <a:off x="251520" y="980728"/>
            <a:ext cx="8569325" cy="5400675"/>
          </a:xfrm>
        </p:spPr>
        <p:txBody>
          <a:bodyPr/>
          <a:lstStyle/>
          <a:p>
            <a:pPr marL="0" indent="0" eaLnBrk="1" hangingPunct="1">
              <a:buNone/>
            </a:pPr>
            <a:r>
              <a:rPr lang="en-US" sz="2400" b="1" dirty="0" smtClean="0"/>
              <a:t>Speed flow and cost flow curves:</a:t>
            </a:r>
            <a:endParaRPr lang="el-GR" sz="2400" b="1" dirty="0" smtClean="0"/>
          </a:p>
          <a:p>
            <a:pPr eaLnBrk="1" hangingPunct="1"/>
            <a:r>
              <a:rPr lang="el-GR" sz="2000" dirty="0" smtClean="0"/>
              <a:t>Συχνά συσχετίζεται η ταχύτητα ενός τμήματος με την κυκλοφοριακή ροή:</a:t>
            </a:r>
          </a:p>
          <a:p>
            <a:pPr eaLnBrk="1" hangingPunct="1"/>
            <a:endParaRPr lang="el-GR" sz="2000" dirty="0"/>
          </a:p>
          <a:p>
            <a:pPr lvl="8"/>
            <a:r>
              <a:rPr lang="el-GR" dirty="0" smtClean="0"/>
              <a:t>                                      Φτάνουμε στο </a:t>
            </a:r>
            <a:r>
              <a:rPr lang="en-US" dirty="0" err="1" smtClean="0"/>
              <a:t>Vmax</a:t>
            </a:r>
            <a:endParaRPr lang="en-US" dirty="0" smtClean="0"/>
          </a:p>
          <a:p>
            <a:pPr lvl="8"/>
            <a:r>
              <a:rPr lang="en-US" dirty="0"/>
              <a:t> </a:t>
            </a:r>
            <a:r>
              <a:rPr lang="en-US" dirty="0" smtClean="0"/>
              <a:t>                                     </a:t>
            </a:r>
            <a:r>
              <a:rPr lang="el-GR" dirty="0" smtClean="0"/>
              <a:t>όταν φτάσουμε την</a:t>
            </a:r>
          </a:p>
          <a:p>
            <a:pPr lvl="8"/>
            <a:r>
              <a:rPr lang="el-GR" dirty="0"/>
              <a:t> </a:t>
            </a:r>
            <a:r>
              <a:rPr lang="el-GR" dirty="0" smtClean="0"/>
              <a:t>                                     κυκλοφοριακή</a:t>
            </a:r>
          </a:p>
          <a:p>
            <a:pPr lvl="8"/>
            <a:r>
              <a:rPr lang="el-GR" dirty="0"/>
              <a:t> </a:t>
            </a:r>
            <a:r>
              <a:rPr lang="el-GR" dirty="0" smtClean="0"/>
              <a:t>                                     ικανότητα της οδού.                                           </a:t>
            </a:r>
          </a:p>
          <a:p>
            <a:pPr eaLnBrk="1" hangingPunct="1"/>
            <a:endParaRPr lang="el-GR" sz="2000" dirty="0"/>
          </a:p>
          <a:p>
            <a:pPr eaLnBrk="1" hangingPunct="1"/>
            <a:endParaRPr lang="el-GR" sz="2000" dirty="0" smtClean="0"/>
          </a:p>
          <a:p>
            <a:pPr eaLnBrk="1" hangingPunct="1"/>
            <a:endParaRPr lang="el-GR" sz="2000" dirty="0"/>
          </a:p>
          <a:p>
            <a:pPr eaLnBrk="1" hangingPunct="1"/>
            <a:endParaRPr lang="el-GR" sz="2000" dirty="0" smtClean="0"/>
          </a:p>
          <a:p>
            <a:pPr eaLnBrk="1" hangingPunct="1"/>
            <a:r>
              <a:rPr lang="el-GR" sz="2000" dirty="0" smtClean="0"/>
              <a:t>Αντίστοιχη είναι και η συσχέτιση της ταχύτητας</a:t>
            </a:r>
          </a:p>
          <a:p>
            <a:pPr marL="0" indent="0" eaLnBrk="1" hangingPunct="1">
              <a:buNone/>
            </a:pPr>
            <a:r>
              <a:rPr lang="el-GR" sz="2000" dirty="0"/>
              <a:t> </a:t>
            </a:r>
            <a:r>
              <a:rPr lang="el-GR" sz="2000" dirty="0" smtClean="0"/>
              <a:t>     με το κόστος (χρόνος ταξιδίου ή διαδρομής):</a:t>
            </a:r>
          </a:p>
        </p:txBody>
      </p:sp>
      <p:sp>
        <p:nvSpPr>
          <p:cNvPr id="72707" name="Title 1"/>
          <p:cNvSpPr>
            <a:spLocks noGrp="1"/>
          </p:cNvSpPr>
          <p:nvPr>
            <p:ph type="title"/>
          </p:nvPr>
        </p:nvSpPr>
        <p:spPr>
          <a:xfrm>
            <a:off x="468313" y="260350"/>
            <a:ext cx="8229600" cy="706438"/>
          </a:xfrm>
        </p:spPr>
        <p:txBody>
          <a:bodyPr/>
          <a:lstStyle/>
          <a:p>
            <a:pPr eaLnBrk="1" hangingPunct="1"/>
            <a:r>
              <a:rPr lang="el-GR" sz="4000" smtClean="0"/>
              <a:t>Καταμερισμός (1 από 4)</a:t>
            </a:r>
          </a:p>
        </p:txBody>
      </p:sp>
      <p:pic>
        <p:nvPicPr>
          <p:cNvPr id="72708" name="Picture 4" descr="http://hamiltonurbanblog.co.nz/wp-content/uploads/2014/06/speed-f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73" y="2060848"/>
            <a:ext cx="5688632" cy="341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571" t="45991" r="32130" b="25195"/>
          <a:stretch/>
        </p:blipFill>
        <p:spPr bwMode="auto">
          <a:xfrm>
            <a:off x="6300192" y="4005064"/>
            <a:ext cx="2636322" cy="247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eaLnBrk="1" hangingPunct="1"/>
                <a:r>
                  <a:rPr lang="el-GR" sz="2000" dirty="0" smtClean="0"/>
                  <a:t>Οι μέθοδοι καταμερισμού λαμβάνουν υπόψη τις συνέπειες της συμφόρησης και χρειάζονται ένα σετ από κατάλληλες συναρτήσεις που συνδυάζουν τα χαρακτηριστικά των (οδικών) τμημάτων (π.χ. χωρητικότητα ή ταχύτητα ελεύθερης ροής κτλ) και των φόρτων στο δίκτυο με τις παραγόμενες ταχύτητες και αντίστοιχα κόστη. Αν </a:t>
                </a:r>
                <a14:m>
                  <m:oMath xmlns:m="http://schemas.openxmlformats.org/officeDocument/2006/math">
                    <m:sSub>
                      <m:sSubPr>
                        <m:ctrlPr>
                          <a:rPr lang="el-GR" sz="2000" i="1" smtClean="0">
                            <a:latin typeface="Cambria Math"/>
                          </a:rPr>
                        </m:ctrlPr>
                      </m:sSubPr>
                      <m:e>
                        <m:r>
                          <a:rPr lang="en-US" sz="2000" b="0" i="1" smtClean="0">
                            <a:latin typeface="Cambria Math"/>
                          </a:rPr>
                          <m:t>𝐶</m:t>
                        </m:r>
                      </m:e>
                      <m:sub>
                        <m:r>
                          <a:rPr lang="en-US" sz="2000" b="0" i="1" smtClean="0">
                            <a:latin typeface="Cambria Math"/>
                          </a:rPr>
                          <m:t>𝑎</m:t>
                        </m:r>
                      </m:sub>
                    </m:sSub>
                  </m:oMath>
                </a14:m>
                <a:r>
                  <a:rPr lang="el-GR" sz="2000" dirty="0" smtClean="0"/>
                  <a:t> το κόστος</a:t>
                </a:r>
                <a:r>
                  <a:rPr lang="en-US" sz="2000" dirty="0" smtClean="0"/>
                  <a:t> </a:t>
                </a:r>
                <a:r>
                  <a:rPr lang="el-GR" sz="2000" dirty="0" smtClean="0"/>
                  <a:t>στο τμήμα </a:t>
                </a:r>
                <a:r>
                  <a:rPr lang="en-US" sz="2000" dirty="0" smtClean="0"/>
                  <a:t>a, </a:t>
                </a:r>
                <a:r>
                  <a:rPr lang="el-GR" sz="2000" dirty="0" smtClean="0"/>
                  <a:t>αυτό εξαρτάται από τους φόρτους </a:t>
                </a:r>
                <a:r>
                  <a:rPr lang="en-US" sz="2000" dirty="0" smtClean="0"/>
                  <a:t>V </a:t>
                </a:r>
                <a:r>
                  <a:rPr lang="el-GR" sz="2000" dirty="0" smtClean="0"/>
                  <a:t>σε όλο το δίκτυο και όχι μόνο στο τμήμα αυτό:</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l-GR" sz="2000" i="1" smtClean="0">
                              <a:latin typeface="Cambria Math"/>
                            </a:rPr>
                          </m:ctrlPr>
                        </m:sSubPr>
                        <m:e>
                          <m:r>
                            <a:rPr lang="en-US" sz="2000" b="0" i="1" smtClean="0">
                              <a:latin typeface="Cambria Math"/>
                            </a:rPr>
                            <m:t>𝐶</m:t>
                          </m:r>
                        </m:e>
                        <m:sub>
                          <m:r>
                            <a:rPr lang="en-US" sz="2000" b="0" i="1" smtClean="0">
                              <a:latin typeface="Cambria Math"/>
                            </a:rPr>
                            <m:t>𝑎</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𝐶</m:t>
                          </m:r>
                        </m:e>
                        <m:sub>
                          <m:r>
                            <a:rPr lang="en-US" sz="2000" b="0" i="1" smtClean="0">
                              <a:latin typeface="Cambria Math"/>
                            </a:rPr>
                            <m:t>𝑎</m:t>
                          </m:r>
                        </m:sub>
                      </m:sSub>
                      <m:r>
                        <a:rPr lang="en-US" sz="2000" b="0" i="1" smtClean="0">
                          <a:latin typeface="Cambria Math"/>
                        </a:rPr>
                        <m:t>({</m:t>
                      </m:r>
                      <m:r>
                        <a:rPr lang="en-US" sz="2000" b="0" i="1" smtClean="0">
                          <a:latin typeface="Cambria Math"/>
                        </a:rPr>
                        <m:t>𝑉</m:t>
                      </m:r>
                      <m:r>
                        <a:rPr lang="en-US" sz="2000" b="0" i="1" smtClean="0">
                          <a:latin typeface="Cambria Math"/>
                        </a:rPr>
                        <m:t>})</m:t>
                      </m:r>
                    </m:oMath>
                  </m:oMathPara>
                </a14:m>
                <a:endParaRPr lang="el-GR" sz="2000" dirty="0"/>
              </a:p>
              <a:p>
                <a:pPr eaLnBrk="1" hangingPunct="1"/>
                <a:endParaRPr lang="en-US" sz="2000" dirty="0" smtClean="0"/>
              </a:p>
              <a:p>
                <a:pPr eaLnBrk="1" hangingPunct="1"/>
                <a:r>
                  <a:rPr lang="el-GR" sz="2000" dirty="0" smtClean="0"/>
                  <a:t>Εκτός και αν πρόκειται για ιδιαίτερα μεγάλου μήκους τμήματα και ο περισσότερος χρόνος ταξιδίου αφιερώνεται στη διάνυση του τμήματος και όχι στους κόμβους αυτού, οπότε τότε μπορούμε να γράψουμε:</a:t>
                </a:r>
              </a:p>
              <a:p>
                <a:pPr marL="0" lvl="0" indent="0" eaLnBrk="1" hangingPunct="1">
                  <a:buNone/>
                </a:pPr>
                <a:endParaRPr lang="en-US" sz="2000" i="1" dirty="0" smtClean="0">
                  <a:solidFill>
                    <a:prstClr val="black"/>
                  </a:solidFill>
                  <a:latin typeface="Cambria Math"/>
                </a:endParaRPr>
              </a:p>
              <a:p>
                <a:pPr marL="0" lvl="0" indent="0" eaLnBrk="1" hangingPunct="1">
                  <a:buNone/>
                </a:pPr>
                <a14:m>
                  <m:oMathPara xmlns:m="http://schemas.openxmlformats.org/officeDocument/2006/math">
                    <m:oMathParaPr>
                      <m:jc m:val="centerGroup"/>
                    </m:oMathParaPr>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𝐶</m:t>
                          </m:r>
                        </m:e>
                        <m:sub>
                          <m:r>
                            <a:rPr lang="en-US" sz="2000" i="1">
                              <a:solidFill>
                                <a:prstClr val="black"/>
                              </a:solidFill>
                              <a:latin typeface="Cambria Math"/>
                            </a:rPr>
                            <m:t>𝑎</m:t>
                          </m:r>
                        </m:sub>
                      </m:sSub>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𝐶</m:t>
                          </m:r>
                        </m:e>
                        <m:sub>
                          <m:r>
                            <a:rPr lang="en-US" sz="2000" i="1">
                              <a:solidFill>
                                <a:prstClr val="black"/>
                              </a:solidFill>
                              <a:latin typeface="Cambria Math"/>
                            </a:rPr>
                            <m:t>𝑎</m:t>
                          </m:r>
                        </m:sub>
                      </m:sSub>
                      <m:r>
                        <a:rPr lang="en-US" sz="2000" i="1">
                          <a:solidFill>
                            <a:prstClr val="black"/>
                          </a:solidFill>
                          <a:latin typeface="Cambria Math"/>
                        </a:rPr>
                        <m:t>({</m:t>
                      </m:r>
                      <m:sSub>
                        <m:sSubPr>
                          <m:ctrlPr>
                            <a:rPr lang="en-US" sz="2000" i="1" smtClean="0">
                              <a:solidFill>
                                <a:prstClr val="black"/>
                              </a:solidFill>
                              <a:latin typeface="Cambria Math"/>
                            </a:rPr>
                          </m:ctrlPr>
                        </m:sSubPr>
                        <m:e>
                          <m:r>
                            <a:rPr lang="en-US" sz="2000" b="0" i="1" smtClean="0">
                              <a:solidFill>
                                <a:prstClr val="black"/>
                              </a:solidFill>
                              <a:latin typeface="Cambria Math"/>
                            </a:rPr>
                            <m:t>𝑉</m:t>
                          </m:r>
                        </m:e>
                        <m:sub>
                          <m:r>
                            <a:rPr lang="en-US" sz="2000" b="0" i="1" smtClean="0">
                              <a:solidFill>
                                <a:prstClr val="black"/>
                              </a:solidFill>
                              <a:latin typeface="Cambria Math"/>
                            </a:rPr>
                            <m:t>𝑎</m:t>
                          </m:r>
                        </m:sub>
                      </m:sSub>
                      <m:r>
                        <a:rPr lang="en-US" sz="2000" i="1">
                          <a:solidFill>
                            <a:prstClr val="black"/>
                          </a:solidFill>
                          <a:latin typeface="Cambria Math"/>
                        </a:rPr>
                        <m:t>})</m:t>
                      </m:r>
                    </m:oMath>
                  </m:oMathPara>
                </a14:m>
                <a:endParaRPr lang="el-GR" sz="2000" dirty="0">
                  <a:solidFill>
                    <a:prstClr val="black"/>
                  </a:solidFill>
                </a:endParaRPr>
              </a:p>
              <a:p>
                <a:pPr eaLnBrk="1" hangingPunct="1"/>
                <a:endParaRPr lang="el-GR" sz="2000" dirty="0" smtClean="0"/>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569" t="-564" r="-498"/>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smtClean="0"/>
              <a:t>Καταμερισμός (2 από 4)</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l-GR" sz="2800" dirty="0" smtClean="0"/>
              <a:t>Όσον αφορά στα μοντέλα καταμερισμού και τις συναρτήσεις τους:</a:t>
            </a:r>
            <a:endParaRPr lang="en-US" sz="2800" dirty="0" smtClean="0"/>
          </a:p>
          <a:p>
            <a:pPr eaLnBrk="1" hangingPunct="1"/>
            <a:r>
              <a:rPr lang="el-GR" sz="2200" dirty="0" smtClean="0"/>
              <a:t>Οι μοντελοποιημένοι χρόνοι ταξιδίου θα πρέπει να είναι ρεαλιστικοί.</a:t>
            </a:r>
          </a:p>
          <a:p>
            <a:pPr eaLnBrk="1" hangingPunct="1"/>
            <a:r>
              <a:rPr lang="el-GR" sz="2200" dirty="0" smtClean="0"/>
              <a:t>Οι συναρτήσεις να μην είναι μονότονες και η αύξηση φόρτου να μη μειώνει το χρόνο ταξιδίου.</a:t>
            </a:r>
            <a:r>
              <a:rPr lang="el-GR" sz="2200" dirty="0"/>
              <a:t> </a:t>
            </a:r>
            <a:r>
              <a:rPr lang="el-GR" sz="2200" dirty="0" smtClean="0"/>
              <a:t>Οι συναρτήσεις να είναι συνεχείς και </a:t>
            </a:r>
            <a:r>
              <a:rPr lang="el-GR" sz="2200" dirty="0" err="1" smtClean="0"/>
              <a:t>διαφορίσιμες</a:t>
            </a:r>
            <a:r>
              <a:rPr lang="el-GR" sz="2200" dirty="0" smtClean="0"/>
              <a:t>.</a:t>
            </a:r>
          </a:p>
          <a:p>
            <a:pPr eaLnBrk="1" hangingPunct="1"/>
            <a:r>
              <a:rPr lang="el-GR" sz="2200" dirty="0" smtClean="0"/>
              <a:t>Θα πρέπει να επιτρέπεται και να προβλέπεται η ύπαρξη μιας </a:t>
            </a:r>
            <a:r>
              <a:rPr lang="el-GR" sz="2200" dirty="0" err="1" smtClean="0"/>
              <a:t>συμφορισμένης</a:t>
            </a:r>
            <a:r>
              <a:rPr lang="el-GR" sz="2200" dirty="0" smtClean="0"/>
              <a:t> περιοχής που να μην </a:t>
            </a:r>
            <a:r>
              <a:rPr lang="el-GR" sz="2200" dirty="0" err="1" smtClean="0"/>
              <a:t>αοριστοποιεί</a:t>
            </a:r>
            <a:r>
              <a:rPr lang="el-GR" sz="2200" dirty="0" smtClean="0"/>
              <a:t> το χρόνο ταξιδιού, έστω και αν ξεπερνιέται η ικανότητα της οδού ή του οδικού τμήματος.</a:t>
            </a:r>
          </a:p>
          <a:p>
            <a:pPr eaLnBrk="1" hangingPunct="1"/>
            <a:r>
              <a:rPr lang="el-GR" sz="2200" dirty="0" smtClean="0"/>
              <a:t>Είναι επιθυμητή η χρήση (βιομηχανικών) παραμέτρων όπως η ταχύτητα ελεύθερης ροής, η ικανότητα, ο αριθμός διασταυρώσεων ανά χιλιόμετρο κ.α.</a:t>
            </a:r>
          </a:p>
        </p:txBody>
      </p:sp>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a:t>
            </a:r>
            <a:r>
              <a:rPr lang="en-US" sz="4000" dirty="0" smtClean="0"/>
              <a:t>3</a:t>
            </a:r>
            <a:r>
              <a:rPr lang="el-GR" sz="4000" dirty="0" smtClean="0"/>
              <a:t> από 4)</a:t>
            </a:r>
          </a:p>
        </p:txBody>
      </p:sp>
    </p:spTree>
    <p:extLst>
      <p:ext uri="{BB962C8B-B14F-4D97-AF65-F5344CB8AC3E}">
        <p14:creationId xmlns:p14="http://schemas.microsoft.com/office/powerpoint/2010/main" val="4283071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eaLnBrk="1" hangingPunct="1"/>
                <a:r>
                  <a:rPr lang="el-GR" sz="2000" b="1" dirty="0" smtClean="0"/>
                  <a:t>Όσον αφορά στα προβλήματα κατά τη βαθμονόμηση </a:t>
                </a:r>
                <a:r>
                  <a:rPr lang="en-US" sz="2000" b="1" dirty="0" smtClean="0"/>
                  <a:t>cost-flow functions</a:t>
                </a:r>
                <a:r>
                  <a:rPr lang="el-GR" sz="2000" b="1" dirty="0" smtClean="0"/>
                  <a:t>:</a:t>
                </a:r>
                <a:endParaRPr lang="en-US" sz="2000" b="1" dirty="0" smtClean="0"/>
              </a:p>
              <a:p>
                <a:pPr eaLnBrk="1" hangingPunct="1"/>
                <a:r>
                  <a:rPr lang="el-GR" sz="2000" dirty="0" smtClean="0"/>
                  <a:t>Συναντώνται προβλήματα που σχετίζονται με τη διάρκεια της περιόδου παρατήρησης, ιδιαίτερα όταν πρόκειται για </a:t>
                </a:r>
                <a:r>
                  <a:rPr lang="el-GR" sz="2000" dirty="0" err="1" smtClean="0"/>
                  <a:t>συμφορισμένες</a:t>
                </a:r>
                <a:r>
                  <a:rPr lang="el-GR" sz="2000" dirty="0" smtClean="0"/>
                  <a:t> περιοχές ή κόμβους (</a:t>
                </a:r>
                <a:r>
                  <a:rPr lang="en-US" sz="2000" dirty="0" smtClean="0"/>
                  <a:t>bottlenecks</a:t>
                </a:r>
                <a:r>
                  <a:rPr lang="el-GR" sz="2000" dirty="0" smtClean="0"/>
                  <a:t>)</a:t>
                </a:r>
                <a:r>
                  <a:rPr lang="en-US" sz="2000" dirty="0" smtClean="0"/>
                  <a:t>.</a:t>
                </a:r>
              </a:p>
              <a:p>
                <a:pPr eaLnBrk="1" hangingPunct="1"/>
                <a:r>
                  <a:rPr lang="el-GR" sz="2000" dirty="0" smtClean="0"/>
                  <a:t>Η παραδοχή ότι οι καθυστερήσεις οφείλονται μόνο στο φόρτο του υπόψη ή υπό μελέτη τμήματος είναι αναληθής στα περισσότερα πυκνά αστικά δίκτυα και αυτό είναι πολύ σημαντικό κατά την εκτίμηση </a:t>
                </a:r>
                <a:r>
                  <a:rPr lang="en-US" sz="2000" dirty="0" smtClean="0"/>
                  <a:t>cost flow functions.</a:t>
                </a:r>
                <a:endParaRPr lang="el-GR" sz="2000" dirty="0" smtClean="0"/>
              </a:p>
              <a:p>
                <a:pPr eaLnBrk="1" hangingPunct="1"/>
                <a:r>
                  <a:rPr lang="el-GR" sz="2000" dirty="0" smtClean="0"/>
                  <a:t>Συμβατικά, επί του πρακτέου, συνίσταται η χρήση απλοποιημένων σχέσεων για το γενικευμένο κόστος, όπως ένας γραμμικά σταθμισμένος συνδυασμός χρόνου και απόστασης (</a:t>
                </a:r>
                <a:r>
                  <a:rPr lang="en-US" sz="2000" dirty="0" smtClean="0"/>
                  <a:t>linear weighted combination of time and distance</a:t>
                </a:r>
                <a:r>
                  <a:rPr lang="el-GR" sz="2000" dirty="0" smtClean="0"/>
                  <a:t>):</a:t>
                </a:r>
              </a:p>
              <a:p>
                <a:pPr marL="0" lvl="0" indent="0" eaLnBrk="1" hangingPunct="1">
                  <a:buNone/>
                </a:pPr>
                <a:endParaRPr lang="en-US" sz="2000" i="1" dirty="0" smtClean="0">
                  <a:solidFill>
                    <a:prstClr val="black"/>
                  </a:solidFill>
                  <a:latin typeface="Cambria Math"/>
                </a:endParaRPr>
              </a:p>
              <a:p>
                <a:pPr marL="0" lvl="0" indent="0" eaLnBrk="1" hangingPunct="1">
                  <a:buNone/>
                </a:pPr>
                <a14:m>
                  <m:oMathPara xmlns:m="http://schemas.openxmlformats.org/officeDocument/2006/math">
                    <m:oMathParaPr>
                      <m:jc m:val="centerGroup"/>
                    </m:oMathParaPr>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𝐶</m:t>
                          </m:r>
                        </m:e>
                        <m:sub>
                          <m:r>
                            <a:rPr lang="en-US" sz="2000" i="1">
                              <a:solidFill>
                                <a:prstClr val="black"/>
                              </a:solidFill>
                              <a:latin typeface="Cambria Math"/>
                            </a:rPr>
                            <m:t>𝑎</m:t>
                          </m:r>
                        </m:sub>
                      </m:sSub>
                      <m:r>
                        <a:rPr lang="en-US" sz="2000" i="1">
                          <a:solidFill>
                            <a:prstClr val="black"/>
                          </a:solidFill>
                          <a:latin typeface="Cambria Math"/>
                        </a:rPr>
                        <m:t>=</m:t>
                      </m:r>
                      <m:r>
                        <a:rPr lang="en-US" sz="2000" i="1" smtClean="0">
                          <a:solidFill>
                            <a:prstClr val="black"/>
                          </a:solidFill>
                          <a:latin typeface="Cambria Math"/>
                        </a:rPr>
                        <m:t>𝑎</m:t>
                      </m:r>
                      <m:r>
                        <a:rPr lang="en-US" sz="2000" b="0" i="1" smtClean="0">
                          <a:solidFill>
                            <a:prstClr val="black"/>
                          </a:solidFill>
                          <a:latin typeface="Cambria Math"/>
                        </a:rPr>
                        <m:t>∗</m:t>
                      </m:r>
                      <m:sSub>
                        <m:sSubPr>
                          <m:ctrlPr>
                            <a:rPr lang="en-US" sz="2000" b="0" i="1" smtClean="0">
                              <a:solidFill>
                                <a:prstClr val="black"/>
                              </a:solidFill>
                              <a:latin typeface="Cambria Math"/>
                            </a:rPr>
                          </m:ctrlPr>
                        </m:sSubPr>
                        <m:e>
                          <m:d>
                            <m:dPr>
                              <m:ctrlPr>
                                <a:rPr lang="en-US" sz="2000" i="1">
                                  <a:solidFill>
                                    <a:prstClr val="black"/>
                                  </a:solidFill>
                                  <a:latin typeface="Cambria Math"/>
                                </a:rPr>
                              </m:ctrlPr>
                            </m:dPr>
                            <m:e>
                              <m:r>
                                <a:rPr lang="en-US" sz="2000" i="1">
                                  <a:solidFill>
                                    <a:prstClr val="black"/>
                                  </a:solidFill>
                                  <a:latin typeface="Cambria Math"/>
                                </a:rPr>
                                <m:t>𝑡𝑟𝑎𝑣𝑒𝑙</m:t>
                              </m:r>
                              <m:r>
                                <a:rPr lang="en-US" sz="2000" i="1">
                                  <a:solidFill>
                                    <a:prstClr val="black"/>
                                  </a:solidFill>
                                  <a:latin typeface="Cambria Math"/>
                                </a:rPr>
                                <m:t> </m:t>
                              </m:r>
                              <m:r>
                                <a:rPr lang="en-US" sz="2000" i="1">
                                  <a:solidFill>
                                    <a:prstClr val="black"/>
                                  </a:solidFill>
                                  <a:latin typeface="Cambria Math"/>
                                </a:rPr>
                                <m:t>𝑡𝑖𝑚𝑒</m:t>
                              </m:r>
                            </m:e>
                          </m:d>
                        </m:e>
                        <m:sub>
                          <m:r>
                            <a:rPr lang="en-US" sz="2000" b="0" i="1" smtClean="0">
                              <a:solidFill>
                                <a:prstClr val="black"/>
                              </a:solidFill>
                              <a:latin typeface="Cambria Math"/>
                            </a:rPr>
                            <m:t>𝑎</m:t>
                          </m:r>
                        </m:sub>
                      </m:sSub>
                      <m:r>
                        <a:rPr lang="en-US" sz="2000" b="0" i="1" smtClean="0">
                          <a:solidFill>
                            <a:prstClr val="black"/>
                          </a:solidFill>
                          <a:latin typeface="Cambria Math"/>
                        </a:rPr>
                        <m:t>+</m:t>
                      </m:r>
                      <m:r>
                        <a:rPr lang="en-US" sz="2000" b="0" i="1" smtClean="0">
                          <a:solidFill>
                            <a:prstClr val="black"/>
                          </a:solidFill>
                          <a:latin typeface="Cambria Math"/>
                        </a:rPr>
                        <m:t>𝑏</m:t>
                      </m:r>
                      <m:r>
                        <a:rPr lang="en-US" sz="2000" b="0" i="1" smtClean="0">
                          <a:solidFill>
                            <a:prstClr val="black"/>
                          </a:solidFill>
                          <a:latin typeface="Cambria Math"/>
                        </a:rPr>
                        <m:t>∗</m:t>
                      </m:r>
                      <m:sSub>
                        <m:sSubPr>
                          <m:ctrlPr>
                            <a:rPr lang="en-US" sz="2000" i="1">
                              <a:solidFill>
                                <a:prstClr val="black"/>
                              </a:solidFill>
                              <a:latin typeface="Cambria Math"/>
                            </a:rPr>
                          </m:ctrlPr>
                        </m:sSubPr>
                        <m:e>
                          <m:d>
                            <m:dPr>
                              <m:ctrlPr>
                                <a:rPr lang="en-US" sz="2000" i="1">
                                  <a:solidFill>
                                    <a:prstClr val="black"/>
                                  </a:solidFill>
                                  <a:latin typeface="Cambria Math"/>
                                </a:rPr>
                              </m:ctrlPr>
                            </m:dPr>
                            <m:e>
                              <m:r>
                                <a:rPr lang="en-US" sz="2000" b="0" i="1" smtClean="0">
                                  <a:solidFill>
                                    <a:prstClr val="black"/>
                                  </a:solidFill>
                                  <a:latin typeface="Cambria Math"/>
                                </a:rPr>
                                <m:t>𝑙𝑖𝑛𝑘</m:t>
                              </m:r>
                              <m:r>
                                <a:rPr lang="en-US" sz="2000" b="0" i="1" smtClean="0">
                                  <a:solidFill>
                                    <a:prstClr val="black"/>
                                  </a:solidFill>
                                  <a:latin typeface="Cambria Math"/>
                                </a:rPr>
                                <m:t> </m:t>
                              </m:r>
                              <m:r>
                                <a:rPr lang="en-US" sz="2000" b="0" i="1" smtClean="0">
                                  <a:solidFill>
                                    <a:prstClr val="black"/>
                                  </a:solidFill>
                                  <a:latin typeface="Cambria Math"/>
                                </a:rPr>
                                <m:t>𝑑𝑖𝑠𝑡𝑎𝑛𝑐𝑒</m:t>
                              </m:r>
                            </m:e>
                          </m:d>
                        </m:e>
                        <m:sub>
                          <m:r>
                            <a:rPr lang="en-US" sz="2000" i="1">
                              <a:solidFill>
                                <a:prstClr val="black"/>
                              </a:solidFill>
                              <a:latin typeface="Cambria Math"/>
                            </a:rPr>
                            <m:t>𝑎</m:t>
                          </m:r>
                        </m:sub>
                      </m:sSub>
                    </m:oMath>
                  </m:oMathPara>
                </a14:m>
                <a:endParaRPr lang="en-US" sz="2000" dirty="0" smtClean="0"/>
              </a:p>
              <a:p>
                <a:pPr eaLnBrk="1" hangingPunct="1"/>
                <a:r>
                  <a:rPr lang="el-GR" sz="2000" dirty="0" smtClean="0"/>
                  <a:t>Το κόστος μπορεί να υπολογίζεται είτε σε μονάδες χρόνου είτε σε χρήμα (π.χ. χρόνος καθυστέρησης ή αντίτιμο διοδίων που επιβάλλονται σε ένα τμήμα).</a:t>
                </a:r>
                <a:endParaRPr lang="en-US" sz="2000" dirty="0" smtClean="0"/>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569" t="-564" r="-1067"/>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(4 από 4)</a:t>
            </a:r>
          </a:p>
        </p:txBody>
      </p:sp>
    </p:spTree>
    <p:extLst>
      <p:ext uri="{BB962C8B-B14F-4D97-AF65-F5344CB8AC3E}">
        <p14:creationId xmlns:p14="http://schemas.microsoft.com/office/powerpoint/2010/main" val="1214221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eaLnBrk="1" hangingPunct="1"/>
                <a:r>
                  <a:rPr lang="el-GR" sz="2000" dirty="0" smtClean="0"/>
                  <a:t>Αποτελεί την απλούστερη μέθοδο επιλογής διαδρομής και καταμερισμού.</a:t>
                </a:r>
              </a:p>
              <a:p>
                <a:pPr eaLnBrk="1" hangingPunct="1"/>
                <a:r>
                  <a:rPr lang="el-GR" sz="2000" dirty="0" smtClean="0"/>
                  <a:t>Γίνεται η παραδοχή ότι δεν υπάρχουν επιπτώσεις λόγω συμφόρησης και ότι το σύνολο των οδηγών εξετάζει τα ίδια χαρακτηριστικά και </a:t>
                </a:r>
                <a:r>
                  <a:rPr lang="el-GR" sz="2000" dirty="0"/>
                  <a:t>έχει τα </a:t>
                </a:r>
                <a:r>
                  <a:rPr lang="el-GR" sz="2000" dirty="0" smtClean="0"/>
                  <a:t>ίδια κριτήρια κατά την επιλογή διαδρομής, έχοντας την ίδια αντίληψη ως προς τη σημαντικότητα των παραμέτρων (ή κριτηρίων) που αξιολογούνται.</a:t>
                </a:r>
              </a:p>
              <a:p>
                <a:pPr eaLnBrk="1" hangingPunct="1"/>
                <a:r>
                  <a:rPr lang="el-GR" sz="2000" dirty="0" smtClean="0"/>
                  <a:t>Η απουσία συμφόρησης αυτομάτως σημαίνει ότι το κόστος του τμήματος είναι σταθερό, οπότε όλοι οι οδηγοί αντιλαμβάνονται το ίδιο κόστος και άρα επιλέγουν την ίδια διαδρομή, αποφεύγοντας κάθε άλλη εναλλακτική (αυτό μπορεί να συμβαίνει σε μη </a:t>
                </a:r>
                <a:r>
                  <a:rPr lang="el-GR" sz="2000" dirty="0" err="1" smtClean="0"/>
                  <a:t>συμφορισμένα</a:t>
                </a:r>
                <a:r>
                  <a:rPr lang="el-GR" sz="2000" dirty="0" smtClean="0"/>
                  <a:t> δίκτυα με λίγες εναλλακτικές διαδρομές οι οποίες διαφέρουν σημαντικά ως προς το κόστος).</a:t>
                </a:r>
              </a:p>
              <a:p>
                <a:pPr eaLnBrk="1" hangingPunct="1"/>
                <a:r>
                  <a:rPr lang="el-GR" sz="2000" dirty="0" smtClean="0"/>
                  <a:t>Ο αλγόριθμος καταμερισμού είναι μια διαδικασία η οποία «φορτώνει» τον πίνακα Τ στα </a:t>
                </a:r>
                <a:r>
                  <a:rPr lang="el-GR" sz="2000" dirty="0" err="1" smtClean="0"/>
                  <a:t>δενδροδιαγράμματα</a:t>
                </a:r>
                <a:r>
                  <a:rPr lang="el-GR" sz="2000" dirty="0" smtClean="0"/>
                  <a:t> μικρότερης διαδρομής, παράγοντας φόρτους </a:t>
                </a:r>
                <a14:m>
                  <m:oMath xmlns:m="http://schemas.openxmlformats.org/officeDocument/2006/math">
                    <m:sSub>
                      <m:sSubPr>
                        <m:ctrlPr>
                          <a:rPr lang="en-US" sz="2000" i="1">
                            <a:solidFill>
                              <a:prstClr val="black"/>
                            </a:solidFill>
                            <a:latin typeface="Cambria Math"/>
                          </a:rPr>
                        </m:ctrlPr>
                      </m:sSubPr>
                      <m:e>
                        <m:r>
                          <m:rPr>
                            <m:sty m:val="p"/>
                          </m:rPr>
                          <a:rPr lang="en-US" sz="2000" b="0" i="0" smtClean="0">
                            <a:solidFill>
                              <a:prstClr val="black"/>
                            </a:solidFill>
                            <a:latin typeface="Cambria Math"/>
                          </a:rPr>
                          <m:t>V</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oMath>
                </a14:m>
                <a:r>
                  <a:rPr lang="el-GR" sz="2000" dirty="0" smtClean="0"/>
                  <a:t> στα τμήματα (μεταξύ των κόμβων Α και Β).</a:t>
                </a:r>
              </a:p>
              <a:p>
                <a:pPr eaLnBrk="1" hangingPunct="1"/>
                <a:r>
                  <a:rPr lang="el-GR" sz="2000" dirty="0" smtClean="0"/>
                  <a:t>Καταρχήν θέτω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r>
                      <a:rPr lang="el-GR" sz="2000" b="0" i="1" smtClean="0">
                        <a:solidFill>
                          <a:prstClr val="black"/>
                        </a:solidFill>
                        <a:latin typeface="Cambria Math"/>
                      </a:rPr>
                      <m:t>=0</m:t>
                    </m:r>
                  </m:oMath>
                </a14:m>
                <a:r>
                  <a:rPr lang="el-GR" sz="2000" dirty="0" smtClean="0"/>
                  <a:t> και κατόπιν εφαρμόζω δύο βασικές παραλλαγές:</a:t>
                </a:r>
              </a:p>
              <a:p>
                <a:pPr marL="0" indent="0" eaLnBrk="1" hangingPunct="1">
                  <a:buNone/>
                </a:pPr>
                <a:r>
                  <a:rPr lang="el-GR" sz="2000" dirty="0" smtClean="0"/>
                  <a:t>       </a:t>
                </a:r>
                <a:r>
                  <a:rPr lang="en-US" sz="2000" dirty="0" smtClean="0"/>
                  <a:t>i) pair by pair methods.		ii) once through approaches.</a:t>
                </a:r>
                <a:endParaRPr lang="el-GR" sz="2000" dirty="0" smtClean="0"/>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569" t="-564" r="-427" b="-2935"/>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a:t>
            </a:r>
            <a:r>
              <a:rPr lang="en-US" sz="4000" dirty="0" smtClean="0"/>
              <a:t>all or nothing </a:t>
            </a:r>
            <a:r>
              <a:rPr lang="el-GR" sz="4000" dirty="0" smtClean="0"/>
              <a:t>(1 από 3)</a:t>
            </a:r>
          </a:p>
        </p:txBody>
      </p:sp>
    </p:spTree>
    <p:extLst>
      <p:ext uri="{BB962C8B-B14F-4D97-AF65-F5344CB8AC3E}">
        <p14:creationId xmlns:p14="http://schemas.microsoft.com/office/powerpoint/2010/main" val="40522931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solidFill>
                      <a:prstClr val="black"/>
                    </a:solidFill>
                  </a:rPr>
                  <a:t>Pair by pair</a:t>
                </a:r>
                <a:r>
                  <a:rPr lang="el-GR" sz="2000" dirty="0">
                    <a:solidFill>
                      <a:prstClr val="black"/>
                    </a:solidFill>
                  </a:rPr>
                  <a:t>:</a:t>
                </a:r>
                <a:endParaRPr lang="en-US" sz="2000" b="1" dirty="0" smtClean="0"/>
              </a:p>
              <a:p>
                <a:pPr eaLnBrk="1" hangingPunct="1"/>
                <a:r>
                  <a:rPr lang="el-GR" sz="2000" dirty="0" smtClean="0"/>
                  <a:t>Αποτελεί την απλούστερη, αλλά όχι απαραίτητα και την αποτελεσματικότερη μέθοδο. Εκκινούμε από έναν κόμβο προέλευσης και εξετάζουμε κατά σειρά κάθε πιθανό κόμβο προορισμού. Πρώτα θέτουμε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r>
                      <a:rPr lang="el-GR" sz="2000" i="1">
                        <a:solidFill>
                          <a:prstClr val="black"/>
                        </a:solidFill>
                        <a:latin typeface="Cambria Math"/>
                      </a:rPr>
                      <m:t>=0</m:t>
                    </m:r>
                  </m:oMath>
                </a14:m>
                <a:r>
                  <a:rPr lang="el-GR" sz="2000" dirty="0" smtClean="0"/>
                  <a:t>. Κατόπιν για κάθε ζεύγος </a:t>
                </a:r>
                <a:r>
                  <a:rPr lang="en-US" sz="2000" dirty="0" err="1" smtClean="0"/>
                  <a:t>i,j</a:t>
                </a:r>
                <a:r>
                  <a:rPr lang="el-GR" sz="2000" dirty="0" smtClean="0"/>
                  <a:t>:</a:t>
                </a:r>
              </a:p>
              <a:p>
                <a:pPr marL="908050" indent="-457200" eaLnBrk="1" hangingPunct="1">
                  <a:buFont typeface="+mj-lt"/>
                  <a:buAutoNum type="arabicPeriod"/>
                </a:pPr>
                <a:r>
                  <a:rPr lang="el-GR" sz="2000" dirty="0" smtClean="0"/>
                  <a:t>Θέτουμε ως προορισμό </a:t>
                </a:r>
                <a:r>
                  <a:rPr lang="en-US" sz="2000" dirty="0" smtClean="0"/>
                  <a:t>j</a:t>
                </a:r>
                <a:r>
                  <a:rPr lang="el-GR" sz="2000" dirty="0" smtClean="0"/>
                  <a:t> τον κόμβο Β.</a:t>
                </a:r>
              </a:p>
              <a:p>
                <a:pPr marL="908050" indent="-457200" eaLnBrk="1" hangingPunct="1">
                  <a:buFont typeface="+mj-lt"/>
                  <a:buAutoNum type="arabicPeriod"/>
                </a:pPr>
                <a:r>
                  <a:rPr lang="el-GR" sz="2000" dirty="0" smtClean="0"/>
                  <a:t>Για το τμήμα (Α,Β) που καταλήγει στον κόμβο Β αυξάνω το φόρτο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oMath>
                </a14:m>
                <a:r>
                  <a:rPr lang="el-GR" sz="2000" dirty="0" smtClean="0"/>
                  <a:t> κατά </a:t>
                </a:r>
                <a14:m>
                  <m:oMath xmlns:m="http://schemas.openxmlformats.org/officeDocument/2006/math">
                    <m:sSub>
                      <m:sSubPr>
                        <m:ctrlPr>
                          <a:rPr lang="en-US" sz="2000" i="1">
                            <a:solidFill>
                              <a:prstClr val="black"/>
                            </a:solidFill>
                            <a:latin typeface="Cambria Math"/>
                          </a:rPr>
                        </m:ctrlPr>
                      </m:sSubPr>
                      <m:e>
                        <m:r>
                          <m:rPr>
                            <m:sty m:val="p"/>
                          </m:rPr>
                          <a:rPr lang="en-US" sz="2000" b="0" i="0" smtClean="0">
                            <a:solidFill>
                              <a:prstClr val="black"/>
                            </a:solidFill>
                            <a:latin typeface="Cambria Math"/>
                          </a:rPr>
                          <m:t>T</m:t>
                        </m:r>
                      </m:e>
                      <m:sub>
                        <m:r>
                          <a:rPr lang="en-US" sz="2000" b="0" i="1" smtClean="0">
                            <a:solidFill>
                              <a:prstClr val="black"/>
                            </a:solidFill>
                            <a:latin typeface="Cambria Math"/>
                          </a:rPr>
                          <m:t>𝑖𝑗</m:t>
                        </m:r>
                      </m:sub>
                    </m:sSub>
                  </m:oMath>
                </a14:m>
                <a:r>
                  <a:rPr lang="en-US" sz="2000" dirty="0" smtClean="0"/>
                  <a:t>, </a:t>
                </a:r>
                <a:r>
                  <a:rPr lang="el-GR" sz="2000" dirty="0" smtClean="0"/>
                  <a:t>δηλ.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r>
                      <a:rPr lang="el-GR" sz="2000" b="0" i="1" smtClean="0">
                        <a:solidFill>
                          <a:prstClr val="black"/>
                        </a:solidFill>
                        <a:latin typeface="Cambria Math"/>
                      </a:rPr>
                      <m:t>=</m:t>
                    </m:r>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n-US" sz="2000" i="1">
                            <a:solidFill>
                              <a:prstClr val="black"/>
                            </a:solidFill>
                            <a:latin typeface="Cambria Math"/>
                          </a:rPr>
                          <m:t>, </m:t>
                        </m:r>
                        <m:r>
                          <a:rPr lang="en-US" sz="2000" i="1">
                            <a:solidFill>
                              <a:prstClr val="black"/>
                            </a:solidFill>
                            <a:latin typeface="Cambria Math"/>
                          </a:rPr>
                          <m:t>𝐵</m:t>
                        </m:r>
                      </m:sub>
                    </m:sSub>
                    <m:r>
                      <a:rPr lang="el-GR" sz="2000" b="0" i="1" smtClean="0">
                        <a:solidFill>
                          <a:prstClr val="black"/>
                        </a:solidFill>
                        <a:latin typeface="Cambria Math"/>
                      </a:rPr>
                      <m:t>+</m:t>
                    </m:r>
                    <m:sSub>
                      <m:sSubPr>
                        <m:ctrlPr>
                          <a:rPr lang="en-US" sz="2000" i="1">
                            <a:solidFill>
                              <a:prstClr val="black"/>
                            </a:solidFill>
                            <a:latin typeface="Cambria Math"/>
                          </a:rPr>
                        </m:ctrlPr>
                      </m:sSubPr>
                      <m:e>
                        <m:r>
                          <m:rPr>
                            <m:sty m:val="p"/>
                          </m:rPr>
                          <a:rPr lang="en-US" sz="2000">
                            <a:solidFill>
                              <a:prstClr val="black"/>
                            </a:solidFill>
                            <a:latin typeface="Cambria Math"/>
                          </a:rPr>
                          <m:t>T</m:t>
                        </m:r>
                      </m:e>
                      <m:sub>
                        <m:r>
                          <a:rPr lang="en-US" sz="2000" i="1">
                            <a:solidFill>
                              <a:prstClr val="black"/>
                            </a:solidFill>
                            <a:latin typeface="Cambria Math"/>
                          </a:rPr>
                          <m:t>𝑖𝑗</m:t>
                        </m:r>
                      </m:sub>
                    </m:sSub>
                  </m:oMath>
                </a14:m>
                <a:r>
                  <a:rPr lang="el-GR" sz="2000" dirty="0" smtClean="0"/>
                  <a:t> .</a:t>
                </a:r>
              </a:p>
              <a:p>
                <a:pPr marL="908050" indent="-457200" eaLnBrk="1" hangingPunct="1">
                  <a:buFont typeface="+mj-lt"/>
                  <a:buAutoNum type="arabicPeriod"/>
                </a:pPr>
                <a:r>
                  <a:rPr lang="el-GR" sz="2000" dirty="0" smtClean="0"/>
                  <a:t>Θέτω τον Β στον Α.</a:t>
                </a:r>
              </a:p>
              <a:p>
                <a:pPr marL="908050" indent="-457200" eaLnBrk="1" hangingPunct="1">
                  <a:buFont typeface="+mj-lt"/>
                  <a:buAutoNum type="arabicPeriod"/>
                </a:pPr>
                <a:r>
                  <a:rPr lang="el-GR" sz="2000" dirty="0" smtClean="0"/>
                  <a:t>Αν Α=</a:t>
                </a:r>
                <a:r>
                  <a:rPr lang="en-US" sz="2000" dirty="0" smtClean="0"/>
                  <a:t>i</a:t>
                </a:r>
                <a:r>
                  <a:rPr lang="el-GR" sz="2000" dirty="0" smtClean="0"/>
                  <a:t>, η διαδικασία ολοκληρώνεται (προχωρώ στην εξέταση του επόμενου ζεύγους </a:t>
                </a:r>
                <a:r>
                  <a:rPr lang="en-US" sz="2000" dirty="0" err="1">
                    <a:solidFill>
                      <a:prstClr val="black"/>
                    </a:solidFill>
                  </a:rPr>
                  <a:t>i,j</a:t>
                </a:r>
                <a:r>
                  <a:rPr lang="el-GR" sz="2000" dirty="0" smtClean="0"/>
                  <a:t>), ειδάλλως επιστρέφω στο βήμα 2.</a:t>
                </a:r>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711" t="-564" r="-853"/>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a:t>
            </a:r>
            <a:r>
              <a:rPr lang="en-US" sz="4000" dirty="0" smtClean="0"/>
              <a:t>all or nothing </a:t>
            </a:r>
            <a:r>
              <a:rPr lang="el-GR" sz="4000" dirty="0" smtClean="0"/>
              <a:t>(</a:t>
            </a:r>
            <a:r>
              <a:rPr lang="en-US" sz="4000" dirty="0" smtClean="0"/>
              <a:t>2</a:t>
            </a:r>
            <a:r>
              <a:rPr lang="el-GR" sz="4000" dirty="0" smtClean="0"/>
              <a:t> από 3)</a:t>
            </a:r>
          </a:p>
        </p:txBody>
      </p:sp>
    </p:spTree>
    <p:extLst>
      <p:ext uri="{BB962C8B-B14F-4D97-AF65-F5344CB8AC3E}">
        <p14:creationId xmlns:p14="http://schemas.microsoft.com/office/powerpoint/2010/main" val="199902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179512" y="1052513"/>
                <a:ext cx="8784976" cy="5400675"/>
              </a:xfrm>
            </p:spPr>
            <p:txBody>
              <a:bodyPr/>
              <a:lstStyle/>
              <a:p>
                <a:pPr marL="0" indent="0" eaLnBrk="1" hangingPunct="1">
                  <a:buNone/>
                </a:pPr>
                <a:r>
                  <a:rPr lang="en-US" sz="2000" b="1" dirty="0" smtClean="0">
                    <a:solidFill>
                      <a:prstClr val="black"/>
                    </a:solidFill>
                  </a:rPr>
                  <a:t>Once through</a:t>
                </a:r>
                <a:r>
                  <a:rPr lang="el-GR" sz="2000" dirty="0">
                    <a:solidFill>
                      <a:prstClr val="black"/>
                    </a:solidFill>
                  </a:rPr>
                  <a:t>:</a:t>
                </a:r>
                <a:endParaRPr lang="en-US" sz="2000" b="1" dirty="0" smtClean="0"/>
              </a:p>
              <a:p>
                <a:pPr eaLnBrk="1" hangingPunct="1"/>
                <a:r>
                  <a:rPr lang="el-GR" sz="2000" dirty="0" smtClean="0"/>
                  <a:t>Καλείται και μέθοδος αλληλουχίας, δεδομένου ότι «φορτώνει» συσσωρευμένους φόρτους από τους κόμβους στα τμήματα ακολουθώντας το </a:t>
                </a:r>
                <a:r>
                  <a:rPr lang="el-GR" sz="2000" dirty="0" err="1" smtClean="0"/>
                  <a:t>δενδροδιάγραμμα</a:t>
                </a:r>
                <a:r>
                  <a:rPr lang="el-GR" sz="2000" dirty="0" smtClean="0"/>
                  <a:t> της συντομότερης διαδρομής από κόμβο προέλευσης </a:t>
                </a:r>
                <a:r>
                  <a:rPr lang="en-US" sz="2000" dirty="0" smtClean="0"/>
                  <a:t>i</a:t>
                </a:r>
                <a:r>
                  <a:rPr lang="el-GR" sz="2000" dirty="0" smtClean="0"/>
                  <a:t>. </a:t>
                </a:r>
              </a:p>
              <a:p>
                <a:pPr eaLnBrk="1" hangingPunct="1"/>
                <a:r>
                  <a:rPr lang="el-GR" sz="2000" dirty="0" smtClean="0"/>
                  <a:t>Έστω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sub>
                    </m:sSub>
                    <m:r>
                      <a:rPr lang="en-US" sz="2000" i="1">
                        <a:solidFill>
                          <a:prstClr val="black"/>
                        </a:solidFill>
                        <a:latin typeface="Cambria Math"/>
                      </a:rPr>
                      <m:t> </m:t>
                    </m:r>
                  </m:oMath>
                </a14:m>
                <a:r>
                  <a:rPr lang="el-GR" sz="2000" dirty="0" smtClean="0"/>
                  <a:t>ο συσσωρευμένος φόρτος στον κόμβο Α:</a:t>
                </a:r>
              </a:p>
              <a:p>
                <a:pPr marL="908050" indent="-457200" eaLnBrk="1" hangingPunct="1">
                  <a:buFont typeface="+mj-lt"/>
                  <a:buAutoNum type="arabicPeriod"/>
                </a:pPr>
                <a:r>
                  <a:rPr lang="el-GR" sz="2000" dirty="0" smtClean="0"/>
                  <a:t>Θέτουμε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sub>
                    </m:sSub>
                    <m:r>
                      <a:rPr lang="el-GR" sz="2000" b="0" i="1" smtClean="0">
                        <a:solidFill>
                          <a:prstClr val="black"/>
                        </a:solidFill>
                        <a:latin typeface="Cambria Math"/>
                      </a:rPr>
                      <m:t>=0</m:t>
                    </m:r>
                  </m:oMath>
                </a14:m>
                <a:r>
                  <a:rPr lang="el-GR" sz="2000" dirty="0" smtClean="0"/>
                  <a:t>, εκτός από τους προορισμούς </a:t>
                </a:r>
                <a:r>
                  <a:rPr lang="en-US" sz="2000" dirty="0" smtClean="0"/>
                  <a:t>j</a:t>
                </a:r>
                <a:r>
                  <a:rPr lang="el-GR" sz="2000" dirty="0" smtClean="0"/>
                  <a:t> για τους οποίους ισχύει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b="0" i="1" smtClean="0">
                            <a:solidFill>
                              <a:prstClr val="black"/>
                            </a:solidFill>
                            <a:latin typeface="Cambria Math"/>
                          </a:rPr>
                          <m:t>𝑗</m:t>
                        </m:r>
                      </m:sub>
                    </m:sSub>
                    <m:r>
                      <a:rPr lang="en-US" sz="2000" b="0" i="1" smtClean="0">
                        <a:solidFill>
                          <a:prstClr val="black"/>
                        </a:solidFill>
                        <a:latin typeface="Cambria Math"/>
                      </a:rPr>
                      <m:t>=</m:t>
                    </m:r>
                    <m:sSub>
                      <m:sSubPr>
                        <m:ctrlPr>
                          <a:rPr lang="en-US" sz="2000" i="1">
                            <a:solidFill>
                              <a:prstClr val="black"/>
                            </a:solidFill>
                            <a:latin typeface="Cambria Math"/>
                          </a:rPr>
                        </m:ctrlPr>
                      </m:sSubPr>
                      <m:e>
                        <m:r>
                          <m:rPr>
                            <m:sty m:val="p"/>
                          </m:rPr>
                          <a:rPr lang="en-US" sz="2000" b="0" i="0" smtClean="0">
                            <a:solidFill>
                              <a:prstClr val="black"/>
                            </a:solidFill>
                            <a:latin typeface="Cambria Math"/>
                          </a:rPr>
                          <m:t>T</m:t>
                        </m:r>
                      </m:e>
                      <m:sub>
                        <m:r>
                          <a:rPr lang="en-US" sz="2000" b="0" i="1" smtClean="0">
                            <a:solidFill>
                              <a:prstClr val="black"/>
                            </a:solidFill>
                            <a:latin typeface="Cambria Math"/>
                          </a:rPr>
                          <m:t>𝑖𝑗</m:t>
                        </m:r>
                      </m:sub>
                    </m:sSub>
                  </m:oMath>
                </a14:m>
                <a:r>
                  <a:rPr lang="en-US" sz="2000" dirty="0" smtClean="0"/>
                  <a:t> .</a:t>
                </a:r>
              </a:p>
              <a:p>
                <a:pPr marL="908050" indent="-457200" eaLnBrk="1" hangingPunct="1">
                  <a:buFont typeface="+mj-lt"/>
                  <a:buAutoNum type="arabicPeriod"/>
                </a:pPr>
                <a:r>
                  <a:rPr lang="el-GR" sz="2000" dirty="0" smtClean="0"/>
                  <a:t>Θέτω Β τον ποιο απομακρυσμένο κόμβο από τον </a:t>
                </a:r>
                <a:r>
                  <a:rPr lang="en-US" sz="2000" dirty="0" smtClean="0"/>
                  <a:t>i</a:t>
                </a:r>
                <a:r>
                  <a:rPr lang="el-GR" sz="2000" dirty="0" smtClean="0"/>
                  <a:t>.</a:t>
                </a:r>
              </a:p>
              <a:p>
                <a:pPr marL="908050" indent="-457200" eaLnBrk="1" hangingPunct="1">
                  <a:buFont typeface="+mj-lt"/>
                  <a:buAutoNum type="arabicPeriod"/>
                </a:pPr>
                <a:r>
                  <a:rPr lang="el-GR" sz="2000" dirty="0" smtClean="0"/>
                  <a:t>Αυξάνω τον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sub>
                    </m:sSub>
                  </m:oMath>
                </a14:m>
                <a:r>
                  <a:rPr lang="el-GR" sz="2000" dirty="0" smtClean="0"/>
                  <a:t> κατά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m:rPr>
                            <m:sty m:val="p"/>
                          </m:rPr>
                          <a:rPr lang="el-GR" sz="2000" b="0" i="0" smtClean="0">
                            <a:solidFill>
                              <a:prstClr val="black"/>
                            </a:solidFill>
                            <a:latin typeface="Cambria Math"/>
                          </a:rPr>
                          <m:t>Β</m:t>
                        </m:r>
                      </m:sub>
                    </m:sSub>
                  </m:oMath>
                </a14:m>
                <a:r>
                  <a:rPr lang="el-GR" sz="2000" dirty="0" smtClean="0"/>
                  <a:t>: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sub>
                    </m:sSub>
                    <m:r>
                      <a:rPr lang="el-GR" sz="2000" b="0" i="1" smtClean="0">
                        <a:solidFill>
                          <a:prstClr val="black"/>
                        </a:solidFill>
                        <a:latin typeface="Cambria Math"/>
                      </a:rPr>
                      <m:t>=</m:t>
                    </m:r>
                  </m:oMath>
                </a14:m>
                <a:r>
                  <a:rPr lang="en-US" sz="2000" dirty="0">
                    <a:solidFill>
                      <a:prstClr val="black"/>
                    </a:solidFill>
                  </a:rPr>
                  <a:t>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sub>
                    </m:sSub>
                  </m:oMath>
                </a14:m>
                <a:r>
                  <a:rPr lang="el-GR" sz="2000" dirty="0" smtClean="0"/>
                  <a:t>+</a:t>
                </a:r>
                <a:r>
                  <a:rPr lang="en-US" sz="2000" dirty="0">
                    <a:solidFill>
                      <a:prstClr val="black"/>
                    </a:solidFill>
                  </a:rPr>
                  <a:t>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m:rPr>
                            <m:sty m:val="p"/>
                          </m:rPr>
                          <a:rPr lang="el-GR" sz="2000" b="0" i="0" smtClean="0">
                            <a:solidFill>
                              <a:prstClr val="black"/>
                            </a:solidFill>
                            <a:latin typeface="Cambria Math"/>
                          </a:rPr>
                          <m:t>Β</m:t>
                        </m:r>
                      </m:sub>
                    </m:sSub>
                  </m:oMath>
                </a14:m>
                <a:r>
                  <a:rPr lang="el-GR" sz="2000" dirty="0" smtClean="0"/>
                  <a:t>.</a:t>
                </a:r>
              </a:p>
              <a:p>
                <a:pPr marL="908050" lvl="0" indent="-457200" eaLnBrk="1" hangingPunct="1">
                  <a:buFont typeface="+mj-lt"/>
                  <a:buAutoNum type="arabicPeriod"/>
                </a:pPr>
                <a:r>
                  <a:rPr lang="el-GR" sz="2000" dirty="0">
                    <a:solidFill>
                      <a:prstClr val="black"/>
                    </a:solidFill>
                  </a:rPr>
                  <a:t>Αυξάνω τον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l-GR" sz="2000" b="0" i="1" smtClean="0">
                            <a:solidFill>
                              <a:prstClr val="black"/>
                            </a:solidFill>
                            <a:latin typeface="Cambria Math"/>
                          </a:rPr>
                          <m:t>,</m:t>
                        </m:r>
                        <m:r>
                          <m:rPr>
                            <m:sty m:val="p"/>
                          </m:rPr>
                          <a:rPr lang="el-GR" sz="2000" b="0" i="0" smtClean="0">
                            <a:solidFill>
                              <a:prstClr val="black"/>
                            </a:solidFill>
                            <a:latin typeface="Cambria Math"/>
                          </a:rPr>
                          <m:t>Β</m:t>
                        </m:r>
                      </m:sub>
                    </m:sSub>
                  </m:oMath>
                </a14:m>
                <a:r>
                  <a:rPr lang="el-GR" sz="2000" dirty="0">
                    <a:solidFill>
                      <a:prstClr val="black"/>
                    </a:solidFill>
                  </a:rPr>
                  <a:t> κατά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m:rPr>
                            <m:sty m:val="p"/>
                          </m:rPr>
                          <a:rPr lang="el-GR" sz="2000">
                            <a:solidFill>
                              <a:prstClr val="black"/>
                            </a:solidFill>
                            <a:latin typeface="Cambria Math"/>
                          </a:rPr>
                          <m:t>Β</m:t>
                        </m:r>
                      </m:sub>
                    </m:sSub>
                  </m:oMath>
                </a14:m>
                <a:r>
                  <a:rPr lang="el-GR" sz="2000" dirty="0">
                    <a:solidFill>
                      <a:prstClr val="black"/>
                    </a:solidFill>
                  </a:rPr>
                  <a:t>: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l-GR" sz="2000" b="0" i="1" smtClean="0">
                            <a:solidFill>
                              <a:prstClr val="black"/>
                            </a:solidFill>
                            <a:latin typeface="Cambria Math"/>
                          </a:rPr>
                          <m:t>,</m:t>
                        </m:r>
                        <m:r>
                          <m:rPr>
                            <m:sty m:val="p"/>
                          </m:rPr>
                          <a:rPr lang="el-GR" sz="2000" b="0" i="0" smtClean="0">
                            <a:solidFill>
                              <a:prstClr val="black"/>
                            </a:solidFill>
                            <a:latin typeface="Cambria Math"/>
                          </a:rPr>
                          <m:t>Β</m:t>
                        </m:r>
                      </m:sub>
                    </m:sSub>
                    <m:r>
                      <a:rPr lang="el-GR" sz="2000" i="1">
                        <a:solidFill>
                          <a:prstClr val="black"/>
                        </a:solidFill>
                        <a:latin typeface="Cambria Math"/>
                      </a:rPr>
                      <m:t>=</m:t>
                    </m:r>
                  </m:oMath>
                </a14:m>
                <a:r>
                  <a:rPr lang="en-US" sz="2000" dirty="0">
                    <a:solidFill>
                      <a:prstClr val="black"/>
                    </a:solidFill>
                  </a:rPr>
                  <a:t>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a:rPr lang="en-US" sz="2000" i="1">
                            <a:solidFill>
                              <a:prstClr val="black"/>
                            </a:solidFill>
                            <a:latin typeface="Cambria Math"/>
                          </a:rPr>
                          <m:t>𝐴</m:t>
                        </m:r>
                        <m:r>
                          <a:rPr lang="el-GR" sz="2000" b="0" i="1" smtClean="0">
                            <a:solidFill>
                              <a:prstClr val="black"/>
                            </a:solidFill>
                            <a:latin typeface="Cambria Math"/>
                          </a:rPr>
                          <m:t>,</m:t>
                        </m:r>
                        <m:r>
                          <m:rPr>
                            <m:sty m:val="p"/>
                          </m:rPr>
                          <a:rPr lang="el-GR" sz="2000" b="0" i="0" smtClean="0">
                            <a:solidFill>
                              <a:prstClr val="black"/>
                            </a:solidFill>
                            <a:latin typeface="Cambria Math"/>
                          </a:rPr>
                          <m:t>Β</m:t>
                        </m:r>
                      </m:sub>
                    </m:sSub>
                  </m:oMath>
                </a14:m>
                <a:r>
                  <a:rPr lang="el-GR" sz="2000" dirty="0">
                    <a:solidFill>
                      <a:prstClr val="black"/>
                    </a:solidFill>
                  </a:rPr>
                  <a:t>+</a:t>
                </a:r>
                <a:r>
                  <a:rPr lang="en-US" sz="2000" dirty="0">
                    <a:solidFill>
                      <a:prstClr val="black"/>
                    </a:solidFill>
                  </a:rPr>
                  <a:t> </a:t>
                </a:r>
                <a14:m>
                  <m:oMath xmlns:m="http://schemas.openxmlformats.org/officeDocument/2006/math">
                    <m:sSub>
                      <m:sSubPr>
                        <m:ctrlPr>
                          <a:rPr lang="en-US" sz="2000" i="1">
                            <a:solidFill>
                              <a:prstClr val="black"/>
                            </a:solidFill>
                            <a:latin typeface="Cambria Math"/>
                          </a:rPr>
                        </m:ctrlPr>
                      </m:sSubPr>
                      <m:e>
                        <m:r>
                          <m:rPr>
                            <m:sty m:val="p"/>
                          </m:rPr>
                          <a:rPr lang="en-US" sz="2000">
                            <a:solidFill>
                              <a:prstClr val="black"/>
                            </a:solidFill>
                            <a:latin typeface="Cambria Math"/>
                          </a:rPr>
                          <m:t>V</m:t>
                        </m:r>
                      </m:e>
                      <m:sub>
                        <m:r>
                          <m:rPr>
                            <m:sty m:val="p"/>
                          </m:rPr>
                          <a:rPr lang="el-GR" sz="2000">
                            <a:solidFill>
                              <a:prstClr val="black"/>
                            </a:solidFill>
                            <a:latin typeface="Cambria Math"/>
                          </a:rPr>
                          <m:t>Β</m:t>
                        </m:r>
                      </m:sub>
                    </m:sSub>
                  </m:oMath>
                </a14:m>
                <a:r>
                  <a:rPr lang="el-GR" sz="2000" dirty="0">
                    <a:solidFill>
                      <a:prstClr val="black"/>
                    </a:solidFill>
                  </a:rPr>
                  <a:t>.</a:t>
                </a:r>
              </a:p>
              <a:p>
                <a:pPr marL="908050" indent="-457200" eaLnBrk="1" hangingPunct="1">
                  <a:buFont typeface="+mj-lt"/>
                  <a:buAutoNum type="arabicPeriod"/>
                </a:pPr>
                <a:r>
                  <a:rPr lang="el-GR" sz="2000" dirty="0" smtClean="0"/>
                  <a:t>Θέτω Β τον αμέσως πιο απομακρυσμένο κόμβο. Αν Β=</a:t>
                </a:r>
                <a:r>
                  <a:rPr lang="en-US" sz="2000" dirty="0"/>
                  <a:t>i</a:t>
                </a:r>
                <a:r>
                  <a:rPr lang="en-US" sz="2000" dirty="0" smtClean="0"/>
                  <a:t>, </a:t>
                </a:r>
                <a:r>
                  <a:rPr lang="el-GR" sz="2000" dirty="0" smtClean="0"/>
                  <a:t>τότε η προέλευση έχει προσεγγιστεί, οπότε εξετάζουμε την επόμενη προέλευση (κόμβος). Σε κάθε άλλη περίπτωση, προχωρούμε στο βήμα 3. </a:t>
                </a:r>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179512" y="1052513"/>
                <a:ext cx="8784976" cy="5400675"/>
              </a:xfrm>
              <a:blipFill rotWithShape="1">
                <a:blip r:embed="rId3"/>
                <a:stretch>
                  <a:fillRect l="-693" t="-564" r="-832"/>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a:t>
            </a:r>
            <a:r>
              <a:rPr lang="en-US" sz="4000" dirty="0" smtClean="0"/>
              <a:t>all or nothing </a:t>
            </a:r>
            <a:r>
              <a:rPr lang="el-GR" sz="4000" dirty="0" smtClean="0"/>
              <a:t>(</a:t>
            </a:r>
            <a:r>
              <a:rPr lang="el-GR" sz="4000" dirty="0"/>
              <a:t>3</a:t>
            </a:r>
            <a:r>
              <a:rPr lang="el-GR" sz="4000" dirty="0" smtClean="0"/>
              <a:t> από 3)</a:t>
            </a:r>
          </a:p>
        </p:txBody>
      </p:sp>
    </p:spTree>
    <p:extLst>
      <p:ext uri="{BB962C8B-B14F-4D97-AF65-F5344CB8AC3E}">
        <p14:creationId xmlns:p14="http://schemas.microsoft.com/office/powerpoint/2010/main" val="16744136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t>Congested assignment – </a:t>
            </a:r>
            <a:r>
              <a:rPr lang="en-US" sz="2000" b="1" dirty="0" err="1" smtClean="0"/>
              <a:t>Wardrop’s</a:t>
            </a:r>
            <a:r>
              <a:rPr lang="en-US" sz="2000" b="1" dirty="0" smtClean="0"/>
              <a:t> equilibrium.</a:t>
            </a:r>
          </a:p>
          <a:p>
            <a:pPr eaLnBrk="1" hangingPunct="1"/>
            <a:r>
              <a:rPr lang="el-GR" sz="2000" dirty="0" smtClean="0"/>
              <a:t>Στην ισορροπία (</a:t>
            </a:r>
            <a:r>
              <a:rPr lang="en-US" sz="2000" dirty="0" smtClean="0"/>
              <a:t>equilibrium</a:t>
            </a:r>
            <a:r>
              <a:rPr lang="el-GR" sz="2000" dirty="0"/>
              <a:t>) </a:t>
            </a:r>
            <a:r>
              <a:rPr lang="el-GR" sz="2000" dirty="0" smtClean="0"/>
              <a:t>υπό </a:t>
            </a:r>
            <a:r>
              <a:rPr lang="el-GR" sz="2000" dirty="0"/>
              <a:t>συνθήκες </a:t>
            </a:r>
            <a:r>
              <a:rPr lang="el-GR" sz="2000" dirty="0" smtClean="0"/>
              <a:t>συμφόρησης, η κυκλοφορία στο δίκτυο κατανέμεται με τέτοιο τρόπο ώστε κανένας χρήστης να μην μπορεί να μειώσει το κόστος (χρόνο) διαδρομής του ακολουθώντας εναλλακτική διαδρομή.</a:t>
            </a:r>
          </a:p>
          <a:p>
            <a:pPr eaLnBrk="1" hangingPunct="1"/>
            <a:r>
              <a:rPr lang="el-GR" sz="2000" dirty="0"/>
              <a:t>Στην ισορροπία (</a:t>
            </a:r>
            <a:r>
              <a:rPr lang="el-GR" sz="2000" dirty="0" err="1"/>
              <a:t>equilibrium</a:t>
            </a:r>
            <a:r>
              <a:rPr lang="el-GR" sz="2000" dirty="0"/>
              <a:t>) υπό συνθήκες συμφόρησης, η κυκλοφορία στο δίκτυο κατανέμεται με τέτοιο τρόπο ώστε </a:t>
            </a:r>
            <a:r>
              <a:rPr lang="el-GR" sz="2000" dirty="0" smtClean="0"/>
              <a:t>όλες οι χρησιμοποιούμενες διαδρομές μεταξύ ενός ζεύγους Π-Π να έχουν ίσα και τα ελάχιστα δυνατά κόστη, ενώ όλες οι μη χρησιμοποιούμενες διαδρομές να έχουν ίσα ή μεγαλύτερα κόστη.</a:t>
            </a:r>
          </a:p>
          <a:p>
            <a:pPr eaLnBrk="1" hangingPunct="1">
              <a:buFont typeface="Wingdings" pitchFamily="2" charset="2"/>
              <a:buChar char="q"/>
            </a:pPr>
            <a:r>
              <a:rPr lang="el-GR" sz="2000" dirty="0" smtClean="0"/>
              <a:t>Αυτή αναφέρεται ως πρώτη αρχή του </a:t>
            </a:r>
            <a:r>
              <a:rPr lang="en-US" sz="2000" dirty="0" err="1" smtClean="0"/>
              <a:t>Wardrop</a:t>
            </a:r>
            <a:r>
              <a:rPr lang="en-US" sz="2000" dirty="0" smtClean="0"/>
              <a:t> </a:t>
            </a:r>
            <a:r>
              <a:rPr lang="el-GR" sz="2000" dirty="0" smtClean="0"/>
              <a:t>ή αρχή ισορροπίας </a:t>
            </a:r>
            <a:r>
              <a:rPr lang="en-US" sz="2000" dirty="0" err="1" smtClean="0"/>
              <a:t>Wardrop</a:t>
            </a:r>
            <a:r>
              <a:rPr lang="el-GR" sz="2000" dirty="0" smtClean="0"/>
              <a:t>.</a:t>
            </a:r>
          </a:p>
          <a:p>
            <a:pPr eaLnBrk="1" hangingPunct="1">
              <a:buFont typeface="Wingdings" pitchFamily="2" charset="2"/>
              <a:buChar char="q"/>
            </a:pPr>
            <a:r>
              <a:rPr lang="el-GR" sz="2000" dirty="0" smtClean="0"/>
              <a:t>Εύκολα διαπιστώνει κανείς ότι εφόσον οι συνθήκες αυτές δε βρίσκονται εν πλήρη ισχύ, τουλάχιστον ένα υποσύνολο οδηγών θα είναι σε θέση να μειώσει το κόστος (χρόνο) διαδρομής τους, απλά επιλέγοντας κάποια από τις διαθέσιμες εναλλακτικές διαδρομές.</a:t>
            </a:r>
          </a:p>
        </p:txBody>
      </p:sp>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ισορροπίας (1 από 5)</a:t>
            </a:r>
          </a:p>
        </p:txBody>
      </p:sp>
    </p:spTree>
    <p:extLst>
      <p:ext uri="{BB962C8B-B14F-4D97-AF65-F5344CB8AC3E}">
        <p14:creationId xmlns:p14="http://schemas.microsoft.com/office/powerpoint/2010/main" val="3334485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t>Congested assignment – </a:t>
            </a:r>
            <a:r>
              <a:rPr lang="en-US" sz="2000" b="1" dirty="0" err="1" smtClean="0"/>
              <a:t>Wardrop’s</a:t>
            </a:r>
            <a:r>
              <a:rPr lang="en-US" sz="2000" b="1" dirty="0" smtClean="0"/>
              <a:t> equilibrium.</a:t>
            </a:r>
          </a:p>
          <a:p>
            <a:pPr eaLnBrk="1" hangingPunct="1"/>
            <a:r>
              <a:rPr lang="el-GR" sz="2000" dirty="0" smtClean="0"/>
              <a:t>Θεωρούμε τις εναλλακτικές διέλευση διαμέσου της αστικής περιοχής (</a:t>
            </a:r>
            <a:r>
              <a:rPr lang="en-US" sz="2000" dirty="0" smtClean="0"/>
              <a:t>town </a:t>
            </a:r>
            <a:r>
              <a:rPr lang="en-US" sz="2000" dirty="0" err="1" smtClean="0"/>
              <a:t>centre</a:t>
            </a:r>
            <a:r>
              <a:rPr lang="el-GR" sz="2000" dirty="0" smtClean="0"/>
              <a:t>)</a:t>
            </a:r>
            <a:r>
              <a:rPr lang="en-US" sz="2000" dirty="0" smtClean="0"/>
              <a:t> </a:t>
            </a:r>
            <a:r>
              <a:rPr lang="el-GR" sz="2000" dirty="0" smtClean="0"/>
              <a:t>και της περιφερειακής διαδρομής (</a:t>
            </a:r>
            <a:r>
              <a:rPr lang="en-US" sz="2000" dirty="0" smtClean="0"/>
              <a:t>bypass</a:t>
            </a:r>
            <a:r>
              <a:rPr lang="el-GR" sz="2000" dirty="0" smtClean="0"/>
              <a:t>). Επίσης, ότι ισχύουν τα στοιχεία που απεικονίζονται στα παρακάτω διαγράμματα (</a:t>
            </a:r>
            <a:r>
              <a:rPr lang="en-US" sz="2000" dirty="0" smtClean="0"/>
              <a:t>time-flow</a:t>
            </a:r>
            <a:r>
              <a:rPr lang="el-GR" sz="2000" dirty="0" smtClean="0"/>
              <a:t>):</a:t>
            </a:r>
          </a:p>
          <a:p>
            <a:pPr eaLnBrk="1" hangingPunct="1"/>
            <a:endParaRPr lang="el-GR" sz="2000" dirty="0"/>
          </a:p>
          <a:p>
            <a:pPr eaLnBrk="1" hangingPunct="1"/>
            <a:endParaRPr lang="el-GR" sz="2000" dirty="0" smtClean="0"/>
          </a:p>
          <a:p>
            <a:pPr eaLnBrk="1" hangingPunct="1"/>
            <a:endParaRPr lang="el-GR" sz="2000" dirty="0"/>
          </a:p>
          <a:p>
            <a:pPr eaLnBrk="1" hangingPunct="1"/>
            <a:endParaRPr lang="el-GR" sz="2000" dirty="0" smtClean="0"/>
          </a:p>
          <a:p>
            <a:pPr eaLnBrk="1" hangingPunct="1"/>
            <a:endParaRPr lang="el-GR" sz="2000" dirty="0"/>
          </a:p>
          <a:p>
            <a:pPr eaLnBrk="1" hangingPunct="1"/>
            <a:endParaRPr lang="el-GR" sz="2000" dirty="0" smtClean="0"/>
          </a:p>
          <a:p>
            <a:pPr eaLnBrk="1" hangingPunct="1"/>
            <a:r>
              <a:rPr lang="el-GR" sz="2000" dirty="0" smtClean="0"/>
              <a:t>Οι φόρτοι στις δύο εναλλακτικές διαδρομές θα ικανοποιούν την αρχή ισορροπίας του </a:t>
            </a:r>
            <a:r>
              <a:rPr lang="en-US" sz="2000" dirty="0" err="1" smtClean="0"/>
              <a:t>Wardrop</a:t>
            </a:r>
            <a:r>
              <a:rPr lang="el-GR" sz="2000" dirty="0" smtClean="0"/>
              <a:t> εφόσον τα αντίστοιχα κόστη είναι ταυτόσημα. Άρα τα κόστη θα πρέπει να εξισώνονται μεταξύ τους.</a:t>
            </a:r>
          </a:p>
        </p:txBody>
      </p:sp>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ισορροπίας (2 από 5)</a:t>
            </a:r>
          </a:p>
        </p:txBody>
      </p:sp>
      <p:pic>
        <p:nvPicPr>
          <p:cNvPr id="150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37" t="41419" r="31351" b="28104"/>
          <a:stretch/>
        </p:blipFill>
        <p:spPr bwMode="auto">
          <a:xfrm>
            <a:off x="1691679" y="2708920"/>
            <a:ext cx="5533901"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285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124744"/>
            <a:ext cx="8229600" cy="5328592"/>
          </a:xfrm>
          <a:blipFill rotWithShape="1">
            <a:blip r:embed="rId3"/>
            <a:stretch>
              <a:fillRect l="-1852" t="-1487"/>
            </a:stretch>
          </a:blipFill>
          <a:extLst/>
        </p:spPr>
        <p:txBody>
          <a:bodyPr/>
          <a:lstStyle/>
          <a:p>
            <a:pPr>
              <a:defRPr/>
            </a:pPr>
            <a:r>
              <a:rPr lang="el-GR">
                <a:noFill/>
              </a:rPr>
              <a:t> </a:t>
            </a:r>
          </a:p>
        </p:txBody>
      </p:sp>
      <p:sp>
        <p:nvSpPr>
          <p:cNvPr id="16387" name="Rectangle 2"/>
          <p:cNvSpPr>
            <a:spLocks noGrp="1" noChangeArrowheads="1"/>
          </p:cNvSpPr>
          <p:nvPr>
            <p:ph type="title"/>
          </p:nvPr>
        </p:nvSpPr>
        <p:spPr>
          <a:xfrm>
            <a:off x="0" y="274638"/>
            <a:ext cx="9144000" cy="561975"/>
          </a:xfrm>
        </p:spPr>
        <p:txBody>
          <a:bodyPr/>
          <a:lstStyle/>
          <a:p>
            <a:pPr eaLnBrk="1" hangingPunct="1"/>
            <a:r>
              <a:rPr lang="el-GR" sz="4000" smtClean="0"/>
              <a:t>Δειγματοληψία </a:t>
            </a:r>
            <a:r>
              <a:rPr lang="en-US" sz="4000" smtClean="0"/>
              <a:t>(</a:t>
            </a:r>
            <a:r>
              <a:rPr lang="el-GR" sz="4000" smtClean="0"/>
              <a:t>1 από 4</a:t>
            </a:r>
            <a:r>
              <a:rPr lang="en-US" sz="4000" smtClean="0"/>
              <a: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t>Congested assignment – </a:t>
                </a:r>
                <a:r>
                  <a:rPr lang="en-US" sz="2000" b="1" dirty="0" err="1" smtClean="0"/>
                  <a:t>Wardrop’s</a:t>
                </a:r>
                <a:r>
                  <a:rPr lang="en-US" sz="2000" b="1" dirty="0" smtClean="0"/>
                  <a:t> equilibrium.</a:t>
                </a:r>
              </a:p>
              <a:p>
                <a:pPr eaLnBrk="1" hangingPunct="1"/>
                <a:r>
                  <a:rPr lang="el-GR" sz="2000" dirty="0" smtClean="0"/>
                  <a:t>Οι σχέσεις «χρόνου ταξιδίου ή κόστους – φόρτου» για τις δύο εναλλακτικές (</a:t>
                </a:r>
                <a:r>
                  <a:rPr lang="en-US" sz="2000" dirty="0" smtClean="0"/>
                  <a:t>t for town </a:t>
                </a:r>
                <a:r>
                  <a:rPr lang="en-US" sz="2000" dirty="0" err="1" smtClean="0"/>
                  <a:t>centre</a:t>
                </a:r>
                <a:r>
                  <a:rPr lang="en-US" sz="2000" dirty="0" smtClean="0"/>
                  <a:t> and b for bypass</a:t>
                </a:r>
                <a:r>
                  <a:rPr lang="el-GR" sz="2000" dirty="0" smtClean="0"/>
                  <a:t>) είναι:</a:t>
                </a:r>
              </a:p>
              <a:p>
                <a:pPr eaLnBrk="1" hangingPunct="1"/>
                <a:endParaRPr lang="el-GR" sz="2000" dirty="0"/>
              </a:p>
              <a:p>
                <a:pPr eaLnBrk="1" hangingPunct="1"/>
                <a:endParaRPr lang="el-GR" sz="2000" dirty="0" smtClean="0"/>
              </a:p>
              <a:p>
                <a:pPr eaLnBrk="1" hangingPunct="1"/>
                <a:endParaRPr lang="el-GR" sz="2000" dirty="0"/>
              </a:p>
              <a:p>
                <a:pPr eaLnBrk="1" hangingPunct="1"/>
                <a:r>
                  <a:rPr lang="el-GR" sz="2000" dirty="0" smtClean="0"/>
                  <a:t>Εξισώνοντας, θα έχουμε:</a:t>
                </a:r>
              </a:p>
              <a:p>
                <a:pPr eaLnBrk="1" hangingPunct="1"/>
                <a:endParaRPr lang="el-GR" sz="2000" dirty="0"/>
              </a:p>
              <a:p>
                <a:pPr eaLnBrk="1" hangingPunct="1"/>
                <a:endParaRPr lang="el-GR" sz="2000" dirty="0" smtClean="0"/>
              </a:p>
              <a:p>
                <a:pPr eaLnBrk="1" hangingPunct="1"/>
                <a:endParaRPr lang="el-GR" sz="2000" dirty="0"/>
              </a:p>
              <a:p>
                <a:pPr eaLnBrk="1" hangingPunct="1"/>
                <a:endParaRPr lang="el-GR" sz="2000" dirty="0" smtClean="0"/>
              </a:p>
              <a:p>
                <a:pPr eaLnBrk="1" hangingPunct="1"/>
                <a:r>
                  <a:rPr lang="el-GR" sz="2000" dirty="0" smtClean="0"/>
                  <a:t>Όπου: </a:t>
                </a:r>
                <a14:m>
                  <m:oMath xmlns:m="http://schemas.openxmlformats.org/officeDocument/2006/math">
                    <m:r>
                      <a:rPr lang="en-US" sz="2000" b="0" i="1" smtClean="0">
                        <a:latin typeface="Cambria Math"/>
                      </a:rPr>
                      <m:t>𝑉</m:t>
                    </m:r>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𝑏</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𝑉</m:t>
                        </m:r>
                      </m:e>
                      <m:sub>
                        <m:r>
                          <a:rPr lang="en-US" sz="2000" b="0" i="1" smtClean="0">
                            <a:latin typeface="Cambria Math"/>
                          </a:rPr>
                          <m:t>𝑡</m:t>
                        </m:r>
                      </m:sub>
                    </m:sSub>
                  </m:oMath>
                </a14:m>
                <a:r>
                  <a:rPr lang="en-US" sz="2000" dirty="0" smtClean="0"/>
                  <a:t>, </a:t>
                </a:r>
                <a:r>
                  <a:rPr lang="el-GR" sz="2000" dirty="0" smtClean="0"/>
                  <a:t>ο συνολικός όγκος κυκλοφορίας.</a:t>
                </a:r>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4"/>
                <a:stretch>
                  <a:fillRect l="-711" t="-564"/>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ισορροπίας (3 από 5)</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53631471"/>
              </p:ext>
            </p:extLst>
          </p:nvPr>
        </p:nvGraphicFramePr>
        <p:xfrm>
          <a:off x="3419872" y="2348880"/>
          <a:ext cx="2354263" cy="1144587"/>
        </p:xfrm>
        <a:graphic>
          <a:graphicData uri="http://schemas.openxmlformats.org/presentationml/2006/ole">
            <mc:AlternateContent xmlns:mc="http://schemas.openxmlformats.org/markup-compatibility/2006">
              <mc:Choice xmlns:v="urn:schemas-microsoft-com:vml" Requires="v">
                <p:oleObj spid="_x0000_s151587" name="Εξίσωση" r:id="rId5" imgW="939800" imgH="457200" progId="Equation.3">
                  <p:embed/>
                </p:oleObj>
              </mc:Choice>
              <mc:Fallback>
                <p:oleObj name="Εξίσωση" r:id="rId5" imgW="93980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2348880"/>
                        <a:ext cx="2354263"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3400756349"/>
              </p:ext>
            </p:extLst>
          </p:nvPr>
        </p:nvGraphicFramePr>
        <p:xfrm>
          <a:off x="2196232" y="4148559"/>
          <a:ext cx="4899025" cy="571500"/>
        </p:xfrm>
        <a:graphic>
          <a:graphicData uri="http://schemas.openxmlformats.org/presentationml/2006/ole">
            <mc:AlternateContent xmlns:mc="http://schemas.openxmlformats.org/markup-compatibility/2006">
              <mc:Choice xmlns:v="urn:schemas-microsoft-com:vml" Requires="v">
                <p:oleObj spid="_x0000_s151588" name="Εξίσωση" r:id="rId7" imgW="1955800" imgH="228600" progId="Equation.3">
                  <p:embed/>
                </p:oleObj>
              </mc:Choice>
              <mc:Fallback>
                <p:oleObj name="Εξίσωση" r:id="rId7" imgW="19558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6232" y="4148559"/>
                        <a:ext cx="48990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1498531831"/>
              </p:ext>
            </p:extLst>
          </p:nvPr>
        </p:nvGraphicFramePr>
        <p:xfrm>
          <a:off x="3059832" y="5085184"/>
          <a:ext cx="2481262" cy="571500"/>
        </p:xfrm>
        <a:graphic>
          <a:graphicData uri="http://schemas.openxmlformats.org/presentationml/2006/ole">
            <mc:AlternateContent xmlns:mc="http://schemas.openxmlformats.org/markup-compatibility/2006">
              <mc:Choice xmlns:v="urn:schemas-microsoft-com:vml" Requires="v">
                <p:oleObj spid="_x0000_s151589" name="Εξίσωση" r:id="rId9" imgW="990600" imgH="228600" progId="Equation.3">
                  <p:embed/>
                </p:oleObj>
              </mc:Choice>
              <mc:Fallback>
                <p:oleObj name="Εξίσωση" r:id="rId9" imgW="990600" imgH="2286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5085184"/>
                        <a:ext cx="248126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94972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t>Congested assignment – </a:t>
                </a:r>
                <a:r>
                  <a:rPr lang="en-US" sz="2000" b="1" dirty="0" err="1" smtClean="0"/>
                  <a:t>Wardrop’s</a:t>
                </a:r>
                <a:r>
                  <a:rPr lang="en-US" sz="2000" b="1" dirty="0" smtClean="0"/>
                  <a:t> equilibrium.</a:t>
                </a:r>
              </a:p>
              <a:p>
                <a:pPr eaLnBrk="1" hangingPunct="1"/>
                <a:r>
                  <a:rPr lang="el-GR" sz="2000" dirty="0" smtClean="0"/>
                  <a:t>Οι σχέσεις έχουν νόημα μόνο για μη μηδενικούς φόρτους, οπότε για </a:t>
                </a:r>
                <a:r>
                  <a:rPr lang="en-US" sz="2000" dirty="0" smtClean="0"/>
                  <a:t>V&gt;250.</a:t>
                </a:r>
              </a:p>
              <a:p>
                <a:pPr eaLnBrk="1" hangingPunct="1"/>
                <a:r>
                  <a:rPr lang="el-GR" sz="2000" dirty="0" smtClean="0"/>
                  <a:t>Αν </a:t>
                </a:r>
                <a:r>
                  <a:rPr lang="en-US" sz="2000" dirty="0" smtClean="0"/>
                  <a:t>V&lt;250, </a:t>
                </a:r>
                <a14:m>
                  <m:oMath xmlns:m="http://schemas.openxmlformats.org/officeDocument/2006/math">
                    <m:sSub>
                      <m:sSubPr>
                        <m:ctrlPr>
                          <a:rPr lang="en-US" sz="2000" i="1" smtClean="0">
                            <a:latin typeface="Cambria Math"/>
                          </a:rPr>
                        </m:ctrlPr>
                      </m:sSubPr>
                      <m:e>
                        <m:r>
                          <a:rPr lang="en-US" sz="2000" b="0" i="1" smtClean="0">
                            <a:latin typeface="Cambria Math"/>
                          </a:rPr>
                          <m:t>𝐶</m:t>
                        </m:r>
                      </m:e>
                      <m:sub>
                        <m:r>
                          <a:rPr lang="en-US" sz="2000" b="0" i="1" smtClean="0">
                            <a:latin typeface="Cambria Math"/>
                          </a:rPr>
                          <m:t>𝑡</m:t>
                        </m:r>
                      </m:sub>
                    </m:sSub>
                    <m:r>
                      <a:rPr lang="en-US" sz="2000" i="1" smtClean="0">
                        <a:latin typeface="Cambria Math"/>
                        <a:ea typeface="Cambria Math"/>
                      </a:rPr>
                      <m:t>&lt;</m:t>
                    </m:r>
                    <m:sSub>
                      <m:sSubPr>
                        <m:ctrlPr>
                          <a:rPr lang="en-US" sz="2000" i="1" smtClean="0">
                            <a:latin typeface="Cambria Math"/>
                            <a:ea typeface="Cambria Math"/>
                          </a:rPr>
                        </m:ctrlPr>
                      </m:sSubPr>
                      <m:e>
                        <m:r>
                          <a:rPr lang="en-US" sz="2000" b="0" i="1" smtClean="0">
                            <a:latin typeface="Cambria Math"/>
                            <a:ea typeface="Cambria Math"/>
                          </a:rPr>
                          <m:t>𝐶</m:t>
                        </m:r>
                      </m:e>
                      <m:sub>
                        <m:r>
                          <a:rPr lang="en-US" sz="2000" b="0" i="1" smtClean="0">
                            <a:latin typeface="Cambria Math"/>
                            <a:ea typeface="Cambria Math"/>
                          </a:rPr>
                          <m:t>𝑏</m:t>
                        </m:r>
                      </m:sub>
                    </m:sSub>
                  </m:oMath>
                </a14:m>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𝑉</m:t>
                        </m:r>
                      </m:e>
                      <m:sub>
                        <m:r>
                          <a:rPr lang="en-US" sz="2000" b="0" i="1" dirty="0" smtClean="0">
                            <a:latin typeface="Cambria Math"/>
                          </a:rPr>
                          <m:t>𝑏</m:t>
                        </m:r>
                      </m:sub>
                    </m:sSub>
                    <m:r>
                      <a:rPr lang="en-US" sz="2000" b="0" i="1" dirty="0" smtClean="0">
                        <a:latin typeface="Cambria Math"/>
                      </a:rPr>
                      <m:t>=</m:t>
                    </m:r>
                    <m:r>
                      <a:rPr lang="en-US" sz="2000" b="0" i="1" dirty="0" smtClean="0">
                        <a:latin typeface="Cambria Math"/>
                      </a:rPr>
                      <m:t>0</m:t>
                    </m:r>
                  </m:oMath>
                </a14:m>
                <a:r>
                  <a:rPr lang="en-US" sz="2000" dirty="0" smtClean="0"/>
                  <a:t> </a:t>
                </a:r>
                <a:r>
                  <a:rPr lang="el-GR" sz="2000" dirty="0" smtClean="0"/>
                  <a:t>και </a:t>
                </a:r>
                <a14:m>
                  <m:oMath xmlns:m="http://schemas.openxmlformats.org/officeDocument/2006/math">
                    <m:r>
                      <m:rPr>
                        <m:sty m:val="p"/>
                      </m:rPr>
                      <a:rPr lang="en-US" sz="2000" dirty="0">
                        <a:solidFill>
                          <a:prstClr val="black"/>
                        </a:solidFill>
                        <a:latin typeface="Cambria Math"/>
                      </a:rPr>
                      <m:t>V</m:t>
                    </m:r>
                    <m:r>
                      <a:rPr lang="en-US" sz="2000" i="1" dirty="0">
                        <a:solidFill>
                          <a:prstClr val="black"/>
                        </a:solidFill>
                        <a:latin typeface="Cambria Math"/>
                      </a:rPr>
                      <m:t>=</m:t>
                    </m:r>
                    <m:sSub>
                      <m:sSubPr>
                        <m:ctrlPr>
                          <a:rPr lang="en-US" sz="2000" i="1" dirty="0">
                            <a:solidFill>
                              <a:prstClr val="black"/>
                            </a:solidFill>
                            <a:latin typeface="Cambria Math"/>
                          </a:rPr>
                        </m:ctrlPr>
                      </m:sSubPr>
                      <m:e>
                        <m:r>
                          <a:rPr lang="en-US" sz="2000" i="1" dirty="0">
                            <a:solidFill>
                              <a:prstClr val="black"/>
                            </a:solidFill>
                            <a:latin typeface="Cambria Math"/>
                          </a:rPr>
                          <m:t>𝑉</m:t>
                        </m:r>
                      </m:e>
                      <m:sub>
                        <m:r>
                          <a:rPr lang="en-US" sz="2000" b="0" i="1" dirty="0" smtClean="0">
                            <a:solidFill>
                              <a:prstClr val="black"/>
                            </a:solidFill>
                            <a:latin typeface="Cambria Math"/>
                          </a:rPr>
                          <m:t>𝑡</m:t>
                        </m:r>
                      </m:sub>
                    </m:sSub>
                  </m:oMath>
                </a14:m>
                <a:r>
                  <a:rPr lang="en-US" sz="2000" dirty="0" smtClean="0"/>
                  <a:t>, </a:t>
                </a:r>
                <a:r>
                  <a:rPr lang="el-GR" sz="2000" dirty="0" smtClean="0"/>
                  <a:t>δηλ. ολόκληρη η κυκλοφορία διέρχεται από το κέντρο της πόλης.</a:t>
                </a:r>
              </a:p>
              <a:p>
                <a:pPr eaLnBrk="1" hangingPunct="1"/>
                <a:r>
                  <a:rPr lang="el-GR" sz="2000" dirty="0" smtClean="0"/>
                  <a:t>Εφόσον </a:t>
                </a:r>
                <a:r>
                  <a:rPr lang="en-US" sz="2000" dirty="0" smtClean="0">
                    <a:solidFill>
                      <a:prstClr val="black"/>
                    </a:solidFill>
                  </a:rPr>
                  <a:t>V&gt;250</a:t>
                </a:r>
                <a:r>
                  <a:rPr lang="el-GR" sz="2000" dirty="0" smtClean="0">
                    <a:solidFill>
                      <a:prstClr val="black"/>
                    </a:solidFill>
                  </a:rPr>
                  <a:t>, χρησιμοποιούνται και οι 2 εναλλακτικές, π.χ. για </a:t>
                </a:r>
                <a:r>
                  <a:rPr lang="en-US" sz="2000" dirty="0" smtClean="0">
                    <a:solidFill>
                      <a:prstClr val="black"/>
                    </a:solidFill>
                  </a:rPr>
                  <a:t>V</a:t>
                </a:r>
                <a:r>
                  <a:rPr lang="el-GR" sz="2000" dirty="0" smtClean="0">
                    <a:solidFill>
                      <a:prstClr val="black"/>
                    </a:solidFill>
                  </a:rPr>
                  <a:t>=2000 προκύπτει </a:t>
                </a:r>
                <a14:m>
                  <m:oMath xmlns:m="http://schemas.openxmlformats.org/officeDocument/2006/math">
                    <m:sSub>
                      <m:sSubPr>
                        <m:ctrlPr>
                          <a:rPr lang="en-US" sz="2000" i="1" dirty="0">
                            <a:solidFill>
                              <a:prstClr val="black"/>
                            </a:solidFill>
                            <a:latin typeface="Cambria Math"/>
                          </a:rPr>
                        </m:ctrlPr>
                      </m:sSubPr>
                      <m:e>
                        <m:r>
                          <a:rPr lang="en-US" sz="2000" i="1" dirty="0">
                            <a:solidFill>
                              <a:prstClr val="black"/>
                            </a:solidFill>
                            <a:latin typeface="Cambria Math"/>
                          </a:rPr>
                          <m:t>𝑉</m:t>
                        </m:r>
                      </m:e>
                      <m:sub>
                        <m:r>
                          <a:rPr lang="en-US" sz="2000" i="1" dirty="0">
                            <a:solidFill>
                              <a:prstClr val="black"/>
                            </a:solidFill>
                            <a:latin typeface="Cambria Math"/>
                          </a:rPr>
                          <m:t>𝑏</m:t>
                        </m:r>
                      </m:sub>
                    </m:sSub>
                    <m:r>
                      <a:rPr lang="en-US" sz="2000" i="1" dirty="0">
                        <a:solidFill>
                          <a:prstClr val="black"/>
                        </a:solidFill>
                        <a:latin typeface="Cambria Math"/>
                      </a:rPr>
                      <m:t>=</m:t>
                    </m:r>
                  </m:oMath>
                </a14:m>
                <a:r>
                  <a:rPr lang="el-GR" sz="2000" dirty="0" smtClean="0"/>
                  <a:t>1400 και </a:t>
                </a:r>
                <a14:m>
                  <m:oMath xmlns:m="http://schemas.openxmlformats.org/officeDocument/2006/math">
                    <m:sSub>
                      <m:sSubPr>
                        <m:ctrlPr>
                          <a:rPr lang="en-US" sz="2000" i="1" dirty="0">
                            <a:solidFill>
                              <a:prstClr val="black"/>
                            </a:solidFill>
                            <a:latin typeface="Cambria Math"/>
                          </a:rPr>
                        </m:ctrlPr>
                      </m:sSubPr>
                      <m:e>
                        <m:r>
                          <a:rPr lang="en-US" sz="2000" i="1" dirty="0">
                            <a:solidFill>
                              <a:prstClr val="black"/>
                            </a:solidFill>
                            <a:latin typeface="Cambria Math"/>
                          </a:rPr>
                          <m:t>𝑉</m:t>
                        </m:r>
                      </m:e>
                      <m:sub>
                        <m:r>
                          <a:rPr lang="en-US" sz="2000" b="0" i="1" dirty="0" smtClean="0">
                            <a:solidFill>
                              <a:prstClr val="black"/>
                            </a:solidFill>
                            <a:latin typeface="Cambria Math"/>
                          </a:rPr>
                          <m:t>𝑡</m:t>
                        </m:r>
                      </m:sub>
                    </m:sSub>
                    <m:r>
                      <a:rPr lang="en-US" sz="2000" i="1" dirty="0">
                        <a:solidFill>
                          <a:prstClr val="black"/>
                        </a:solidFill>
                        <a:latin typeface="Cambria Math"/>
                      </a:rPr>
                      <m:t>=</m:t>
                    </m:r>
                  </m:oMath>
                </a14:m>
                <a:r>
                  <a:rPr lang="en-US" sz="2000" dirty="0" smtClean="0"/>
                  <a:t>600 </a:t>
                </a:r>
                <a:r>
                  <a:rPr lang="el-GR" sz="2000" dirty="0" smtClean="0"/>
                  <a:t>και τα κόστη ανά διαδρομή είναι 22 λεπτά.</a:t>
                </a:r>
              </a:p>
              <a:p>
                <a:pPr eaLnBrk="1" hangingPunct="1"/>
                <a:r>
                  <a:rPr lang="el-GR" sz="2000" dirty="0" smtClean="0"/>
                  <a:t>Εκτός από τις απλούστερες περιπτώσεις όπου υπάρχει αλγεβρική λύση, σε όλες τις υπόλοιπες περιπτώσεις υιοθετείται μια αλγοριθμική μέθοδος (π.χ. </a:t>
                </a:r>
                <a:r>
                  <a:rPr lang="el-GR" sz="2000" dirty="0" err="1" smtClean="0"/>
                  <a:t>ευρετικοί</a:t>
                </a:r>
                <a:r>
                  <a:rPr lang="el-GR" sz="2000" dirty="0" smtClean="0"/>
                  <a:t> αλγόριθμοι - </a:t>
                </a:r>
                <a:r>
                  <a:rPr lang="en-US" sz="2000" dirty="0" smtClean="0"/>
                  <a:t>heuristics</a:t>
                </a:r>
                <a:r>
                  <a:rPr lang="el-GR" sz="2000" dirty="0" smtClean="0"/>
                  <a:t>)</a:t>
                </a:r>
                <a:r>
                  <a:rPr lang="en-US" sz="2000" dirty="0" smtClean="0"/>
                  <a:t>, </a:t>
                </a:r>
                <a:r>
                  <a:rPr lang="el-GR" sz="2000" dirty="0" smtClean="0"/>
                  <a:t>για τη σύγκριση των οποίων εξετάζεται:</a:t>
                </a:r>
              </a:p>
              <a:p>
                <a:pPr marL="906463" indent="-514350" eaLnBrk="1" hangingPunct="1">
                  <a:buFont typeface="+mj-lt"/>
                  <a:buAutoNum type="romanLcPeriod"/>
                </a:pPr>
                <a:r>
                  <a:rPr lang="el-GR" sz="2000" dirty="0" smtClean="0"/>
                  <a:t>Είναι σταθερή η προτεινόμενη λύση</a:t>
                </a:r>
                <a:r>
                  <a:rPr lang="en-US" sz="2000" dirty="0" smtClean="0"/>
                  <a:t>;</a:t>
                </a:r>
                <a:endParaRPr lang="el-GR" sz="2000" dirty="0" smtClean="0"/>
              </a:p>
              <a:p>
                <a:pPr marL="906463" indent="-514350" eaLnBrk="1" hangingPunct="1">
                  <a:buFont typeface="+mj-lt"/>
                  <a:buAutoNum type="romanLcPeriod"/>
                </a:pPr>
                <a:r>
                  <a:rPr lang="el-GR" sz="2000" dirty="0" smtClean="0"/>
                  <a:t>Συγκλίνει με την ορθή λύση (</a:t>
                </a:r>
                <a:r>
                  <a:rPr lang="en-US" sz="2000" dirty="0" err="1" smtClean="0"/>
                  <a:t>Wardrop’s</a:t>
                </a:r>
                <a:r>
                  <a:rPr lang="en-US" sz="2000" dirty="0" smtClean="0"/>
                  <a:t> equilibrium</a:t>
                </a:r>
                <a:r>
                  <a:rPr lang="el-GR" sz="2000" dirty="0" smtClean="0"/>
                  <a:t>)</a:t>
                </a:r>
                <a:r>
                  <a:rPr lang="en-US" sz="2000" dirty="0" smtClean="0"/>
                  <a:t>;</a:t>
                </a:r>
                <a:endParaRPr lang="el-GR" sz="2000" dirty="0"/>
              </a:p>
              <a:p>
                <a:pPr marL="906463" indent="-514350" eaLnBrk="1" hangingPunct="1">
                  <a:buFont typeface="+mj-lt"/>
                  <a:buAutoNum type="romanLcPeriod"/>
                </a:pPr>
                <a:r>
                  <a:rPr lang="el-GR" sz="2000" dirty="0" smtClean="0"/>
                  <a:t>Είναι αποτελεσματική από πλευράς υπολογιστικών απαιτήσεων</a:t>
                </a:r>
                <a:r>
                  <a:rPr lang="en-US" sz="2000" dirty="0" smtClean="0"/>
                  <a:t>;</a:t>
                </a:r>
              </a:p>
            </p:txBody>
          </p:sp>
        </mc:Choice>
        <mc:Fallback xmlns="">
          <p:sp>
            <p:nvSpPr>
              <p:cNvPr id="73730" name="Θέση περιεχομένου 3"/>
              <p:cNvSpPr>
                <a:spLocks noGrp="1" noRot="1" noChangeAspect="1" noMove="1" noResize="1" noEditPoints="1" noAdjustHandles="1" noChangeArrowheads="1" noChangeShapeType="1" noTextEdit="1"/>
              </p:cNvSpPr>
              <p:nvPr>
                <p:ph idx="1"/>
              </p:nvPr>
            </p:nvSpPr>
            <p:spPr>
              <a:xfrm>
                <a:off x="323850" y="1052513"/>
                <a:ext cx="8569325" cy="5400675"/>
              </a:xfrm>
              <a:blipFill rotWithShape="1">
                <a:blip r:embed="rId3"/>
                <a:stretch>
                  <a:fillRect l="-711" t="-564"/>
                </a:stretch>
              </a:blipFill>
            </p:spPr>
            <p:txBody>
              <a:bodyPr/>
              <a:lstStyle/>
              <a:p>
                <a:r>
                  <a:rPr lang="el-GR">
                    <a:noFill/>
                  </a:rPr>
                  <a:t> </a:t>
                </a:r>
              </a:p>
            </p:txBody>
          </p:sp>
        </mc:Fallback>
      </mc:AlternateContent>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ισορροπίας (4 από 5)</a:t>
            </a:r>
          </a:p>
        </p:txBody>
      </p:sp>
    </p:spTree>
    <p:extLst>
      <p:ext uri="{BB962C8B-B14F-4D97-AF65-F5344CB8AC3E}">
        <p14:creationId xmlns:p14="http://schemas.microsoft.com/office/powerpoint/2010/main" val="42788101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t>Congested assignment – </a:t>
            </a:r>
            <a:r>
              <a:rPr lang="en-US" sz="2000" b="1" dirty="0" err="1" smtClean="0"/>
              <a:t>Wardrop’s</a:t>
            </a:r>
            <a:r>
              <a:rPr lang="en-US" sz="2000" b="1" dirty="0" smtClean="0"/>
              <a:t> equilibrium.</a:t>
            </a:r>
          </a:p>
          <a:p>
            <a:pPr eaLnBrk="1" hangingPunct="1"/>
            <a:r>
              <a:rPr lang="el-GR" sz="2000" dirty="0" smtClean="0"/>
              <a:t>Για να διαπιστωθεί η σύγκλιση με την ισορροπία του </a:t>
            </a:r>
            <a:r>
              <a:rPr lang="en-US" sz="2000" dirty="0" err="1" smtClean="0"/>
              <a:t>Wardrop</a:t>
            </a:r>
            <a:r>
              <a:rPr lang="en-US" sz="2000" dirty="0" smtClean="0"/>
              <a:t> </a:t>
            </a:r>
            <a:r>
              <a:rPr lang="el-GR" sz="2000" dirty="0" smtClean="0"/>
              <a:t>ο δείκτης δ χρησιμοποιείται ως μέτρο σύγκρισης:</a:t>
            </a:r>
          </a:p>
          <a:p>
            <a:pPr eaLnBrk="1" hangingPunct="1"/>
            <a:endParaRPr lang="el-GR" sz="2000" dirty="0"/>
          </a:p>
          <a:p>
            <a:pPr eaLnBrk="1" hangingPunct="1"/>
            <a:endParaRPr lang="el-GR" sz="2000" dirty="0" smtClean="0"/>
          </a:p>
          <a:p>
            <a:pPr eaLnBrk="1" hangingPunct="1"/>
            <a:endParaRPr lang="el-GR" sz="2000" dirty="0"/>
          </a:p>
          <a:p>
            <a:pPr eaLnBrk="1" hangingPunct="1"/>
            <a:endParaRPr lang="el-GR" sz="2000" dirty="0" smtClean="0"/>
          </a:p>
          <a:p>
            <a:pPr eaLnBrk="1" hangingPunct="1"/>
            <a:r>
              <a:rPr lang="el-GR" sz="2000" dirty="0" smtClean="0"/>
              <a:t>Ο αριθμητής εκφράζει το επιπλέον κόστος διαδρομής (πέραν του ελαχίστου).</a:t>
            </a:r>
          </a:p>
          <a:p>
            <a:pPr eaLnBrk="1" hangingPunct="1"/>
            <a:r>
              <a:rPr lang="el-GR" sz="2000" dirty="0" smtClean="0"/>
              <a:t>Τα κόστη αυτά υπολογίζονται μετά τον τελευταίο κύκλο επανάληψης (</a:t>
            </a:r>
            <a:r>
              <a:rPr lang="en-US" sz="2000" dirty="0" smtClean="0"/>
              <a:t>iteration</a:t>
            </a:r>
            <a:r>
              <a:rPr lang="el-GR" sz="2000" dirty="0" smtClean="0"/>
              <a:t>) και αφού οι συνολικοί φόρτοι έχουν κατανεμηθεί στα τμήματα.</a:t>
            </a:r>
          </a:p>
          <a:p>
            <a:pPr eaLnBrk="1" hangingPunct="1"/>
            <a:r>
              <a:rPr lang="el-GR" sz="2000" b="1" dirty="0" smtClean="0"/>
              <a:t>Δεύτερη αρχή του </a:t>
            </a:r>
            <a:r>
              <a:rPr lang="en-US" sz="2000" b="1" dirty="0" err="1" smtClean="0"/>
              <a:t>Wardrop</a:t>
            </a:r>
            <a:r>
              <a:rPr lang="el-GR" sz="2000" dirty="0"/>
              <a:t>: Στην ισορροπία (</a:t>
            </a:r>
            <a:r>
              <a:rPr lang="el-GR" sz="2000" dirty="0" err="1"/>
              <a:t>equilibrium</a:t>
            </a:r>
            <a:r>
              <a:rPr lang="el-GR" sz="2000" dirty="0"/>
              <a:t>) υπό συνθήκες συμφόρησης, η κυκλοφορία στο δίκτυο κατανέμεται με τέτοιο τρόπο ώστε </a:t>
            </a:r>
            <a:r>
              <a:rPr lang="el-GR" sz="2000" dirty="0" smtClean="0"/>
              <a:t>το μέσο ή συνολικό κόστος να ελαχιστοποιείται (αποτελεί αρχή σχεδιασμού).</a:t>
            </a:r>
            <a:endParaRPr lang="en-US" sz="2000" dirty="0" smtClean="0"/>
          </a:p>
        </p:txBody>
      </p:sp>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Καταμερισμός ισορροπίας (5 από 5)</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476740051"/>
              </p:ext>
            </p:extLst>
          </p:nvPr>
        </p:nvGraphicFramePr>
        <p:xfrm>
          <a:off x="2699792" y="2420888"/>
          <a:ext cx="3206750" cy="1778000"/>
        </p:xfrm>
        <a:graphic>
          <a:graphicData uri="http://schemas.openxmlformats.org/presentationml/2006/ole">
            <mc:AlternateContent xmlns:mc="http://schemas.openxmlformats.org/markup-compatibility/2006">
              <mc:Choice xmlns:v="urn:schemas-microsoft-com:vml" Requires="v">
                <p:oleObj spid="_x0000_s152589" name="Εξίσωση" r:id="rId4" imgW="1282700" imgH="711200" progId="Equation.3">
                  <p:embed/>
                </p:oleObj>
              </mc:Choice>
              <mc:Fallback>
                <p:oleObj name="Εξίσωση" r:id="rId4" imgW="1282700" imgH="711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420888"/>
                        <a:ext cx="320675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230665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3"/>
          <p:cNvSpPr>
            <a:spLocks noGrp="1"/>
          </p:cNvSpPr>
          <p:nvPr>
            <p:ph idx="1"/>
          </p:nvPr>
        </p:nvSpPr>
        <p:spPr>
          <a:xfrm>
            <a:off x="323850" y="1052513"/>
            <a:ext cx="8569325" cy="5400675"/>
          </a:xfrm>
        </p:spPr>
        <p:txBody>
          <a:bodyPr/>
          <a:lstStyle/>
          <a:p>
            <a:pPr marL="0" indent="0" eaLnBrk="1" hangingPunct="1">
              <a:buNone/>
            </a:pPr>
            <a:r>
              <a:rPr lang="en-US" sz="2000" b="1" dirty="0" smtClean="0"/>
              <a:t>Classification scheme for traffic assignment:</a:t>
            </a:r>
          </a:p>
        </p:txBody>
      </p:sp>
      <p:sp>
        <p:nvSpPr>
          <p:cNvPr id="73731" name="Title 1"/>
          <p:cNvSpPr>
            <a:spLocks noGrp="1"/>
          </p:cNvSpPr>
          <p:nvPr>
            <p:ph type="title"/>
          </p:nvPr>
        </p:nvSpPr>
        <p:spPr>
          <a:xfrm>
            <a:off x="468313" y="260350"/>
            <a:ext cx="8229600" cy="706438"/>
          </a:xfrm>
        </p:spPr>
        <p:txBody>
          <a:bodyPr/>
          <a:lstStyle/>
          <a:p>
            <a:pPr eaLnBrk="1" hangingPunct="1"/>
            <a:r>
              <a:rPr lang="el-GR" sz="4000" dirty="0" smtClean="0"/>
              <a:t>Κατηγοριοποίηση μεθόδων καταμερισμού</a:t>
            </a:r>
          </a:p>
        </p:txBody>
      </p:sp>
      <p:graphicFrame>
        <p:nvGraphicFramePr>
          <p:cNvPr id="5" name="Group 45"/>
          <p:cNvGraphicFramePr>
            <a:graphicFrameLocks noGrp="1"/>
          </p:cNvGraphicFramePr>
          <p:nvPr>
            <p:extLst>
              <p:ext uri="{D42A27DB-BD31-4B8C-83A1-F6EECF244321}">
                <p14:modId xmlns:p14="http://schemas.microsoft.com/office/powerpoint/2010/main" val="341390328"/>
              </p:ext>
            </p:extLst>
          </p:nvPr>
        </p:nvGraphicFramePr>
        <p:xfrm>
          <a:off x="467544" y="1628800"/>
          <a:ext cx="8208912" cy="3888433"/>
        </p:xfrm>
        <a:graphic>
          <a:graphicData uri="http://schemas.openxmlformats.org/drawingml/2006/table">
            <a:tbl>
              <a:tblPr/>
              <a:tblGrid>
                <a:gridCol w="1230884"/>
                <a:gridCol w="1314150"/>
                <a:gridCol w="3283565"/>
                <a:gridCol w="2380313"/>
              </a:tblGrid>
              <a:tr h="1294679">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                                            Stochastic effects included?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                                                  No                                                Yes</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1299075">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Is capacity restraint included?</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No</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All-or-nothing</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Pure stochastic Dial’s, Burrell’s</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4679">
                <a:tc vMerge="1">
                  <a:txBody>
                    <a:bodyPr/>
                    <a:lstStyle/>
                    <a:p>
                      <a:endParaRPr lang="el-G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Yes</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Wardrop’s equilibrium</a:t>
                      </a:r>
                      <a:endParaRPr kumimoji="0" lang="el-GR" sz="20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smtClean="0">
                          <a:ln>
                            <a:noFill/>
                          </a:ln>
                          <a:solidFill>
                            <a:schemeClr val="tx1"/>
                          </a:solidFill>
                          <a:effectLst/>
                          <a:latin typeface="Calibri" pitchFamily="34" charset="0"/>
                        </a:rPr>
                        <a:t>Stochastic user equilibrium</a:t>
                      </a:r>
                      <a:endParaRPr kumimoji="0" lang="el-GR" sz="20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28030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3"/>
          <p:cNvSpPr>
            <a:spLocks noGrp="1"/>
          </p:cNvSpPr>
          <p:nvPr>
            <p:ph idx="1"/>
          </p:nvPr>
        </p:nvSpPr>
        <p:spPr>
          <a:xfrm>
            <a:off x="323850" y="1052513"/>
            <a:ext cx="8569325" cy="5400675"/>
          </a:xfrm>
        </p:spPr>
        <p:txBody>
          <a:bodyPr/>
          <a:lstStyle/>
          <a:p>
            <a:pPr eaLnBrk="1" hangingPunct="1"/>
            <a:r>
              <a:rPr lang="en-US" sz="2000" dirty="0" err="1" smtClean="0"/>
              <a:t>Ortuzar</a:t>
            </a:r>
            <a:r>
              <a:rPr lang="en-US" sz="2000" dirty="0" smtClean="0"/>
              <a:t> J.D., </a:t>
            </a:r>
            <a:r>
              <a:rPr lang="en-US" sz="2000" dirty="0" err="1" smtClean="0"/>
              <a:t>Willumsen</a:t>
            </a:r>
            <a:r>
              <a:rPr lang="en-US" sz="2000" dirty="0" smtClean="0"/>
              <a:t> L.G., (1990), “Modeling transport”, 4</a:t>
            </a:r>
            <a:r>
              <a:rPr lang="en-US" sz="2000" baseline="30000" dirty="0" smtClean="0"/>
              <a:t>th</a:t>
            </a:r>
            <a:r>
              <a:rPr lang="en-US" sz="2000" dirty="0" smtClean="0"/>
              <a:t> edition (published 2011), Wiley.</a:t>
            </a:r>
          </a:p>
        </p:txBody>
      </p:sp>
      <p:sp>
        <p:nvSpPr>
          <p:cNvPr id="73731" name="Title 1"/>
          <p:cNvSpPr>
            <a:spLocks noGrp="1"/>
          </p:cNvSpPr>
          <p:nvPr>
            <p:ph type="title"/>
          </p:nvPr>
        </p:nvSpPr>
        <p:spPr>
          <a:xfrm>
            <a:off x="468313" y="260350"/>
            <a:ext cx="8229600" cy="706438"/>
          </a:xfrm>
        </p:spPr>
        <p:txBody>
          <a:bodyPr/>
          <a:lstStyle/>
          <a:p>
            <a:pPr eaLnBrk="1" hangingPunct="1"/>
            <a:r>
              <a:rPr lang="el-GR" sz="4000" dirty="0" smtClean="0"/>
              <a:t>Βιβλιογραφία</a:t>
            </a:r>
          </a:p>
        </p:txBody>
      </p:sp>
    </p:spTree>
    <p:extLst>
      <p:ext uri="{BB962C8B-B14F-4D97-AF65-F5344CB8AC3E}">
        <p14:creationId xmlns:p14="http://schemas.microsoft.com/office/powerpoint/2010/main" val="92611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περιεχομένου 3"/>
          <p:cNvSpPr>
            <a:spLocks noGrp="1" noRot="1" noChangeAspect="1" noMove="1" noResize="1" noEditPoints="1" noAdjustHandles="1" noChangeArrowheads="1" noChangeShapeType="1" noTextEdit="1"/>
          </p:cNvSpPr>
          <p:nvPr>
            <p:ph idx="1"/>
          </p:nvPr>
        </p:nvSpPr>
        <p:spPr>
          <a:xfrm>
            <a:off x="463550" y="1124744"/>
            <a:ext cx="8229600" cy="5328592"/>
          </a:xfrm>
          <a:blipFill rotWithShape="1">
            <a:blip r:embed="rId4"/>
            <a:stretch>
              <a:fillRect l="-1852" t="-1487"/>
            </a:stretch>
          </a:blipFill>
          <a:extLst/>
        </p:spPr>
        <p:txBody>
          <a:bodyPr/>
          <a:lstStyle/>
          <a:p>
            <a:pPr>
              <a:defRPr/>
            </a:pPr>
            <a:r>
              <a:rPr lang="el-GR">
                <a:noFill/>
              </a:rPr>
              <a:t> </a:t>
            </a:r>
          </a:p>
        </p:txBody>
      </p:sp>
      <p:sp>
        <p:nvSpPr>
          <p:cNvPr id="17411" name="Rectangle 2"/>
          <p:cNvSpPr>
            <a:spLocks noGrp="1" noChangeArrowheads="1"/>
          </p:cNvSpPr>
          <p:nvPr>
            <p:ph type="title"/>
          </p:nvPr>
        </p:nvSpPr>
        <p:spPr>
          <a:xfrm>
            <a:off x="0" y="274638"/>
            <a:ext cx="9144000" cy="561975"/>
          </a:xfrm>
        </p:spPr>
        <p:txBody>
          <a:bodyPr/>
          <a:lstStyle/>
          <a:p>
            <a:pPr eaLnBrk="1" hangingPunct="1"/>
            <a:r>
              <a:rPr lang="el-GR" sz="4000" smtClean="0"/>
              <a:t>Δειγματοληψία </a:t>
            </a:r>
            <a:r>
              <a:rPr lang="en-US" sz="4000" smtClean="0"/>
              <a:t>(</a:t>
            </a:r>
            <a:r>
              <a:rPr lang="el-GR" sz="4000" smtClean="0"/>
              <a:t>2 από 4</a:t>
            </a:r>
            <a:r>
              <a:rPr lang="en-US" sz="4000" smtClean="0"/>
              <a:t>)</a:t>
            </a:r>
          </a:p>
        </p:txBody>
      </p:sp>
      <p:graphicFrame>
        <p:nvGraphicFramePr>
          <p:cNvPr id="17412" name="Αντικείμενο 1"/>
          <p:cNvGraphicFramePr>
            <a:graphicFrameLocks noChangeAspect="1"/>
          </p:cNvGraphicFramePr>
          <p:nvPr/>
        </p:nvGraphicFramePr>
        <p:xfrm>
          <a:off x="2627313" y="1484313"/>
          <a:ext cx="3875087" cy="676275"/>
        </p:xfrm>
        <a:graphic>
          <a:graphicData uri="http://schemas.openxmlformats.org/presentationml/2006/ole">
            <mc:AlternateContent xmlns:mc="http://schemas.openxmlformats.org/markup-compatibility/2006">
              <mc:Choice xmlns:v="urn:schemas-microsoft-com:vml" Requires="v">
                <p:oleObj spid="_x0000_s17512" name="Εξίσωση" r:id="rId5" imgW="1066800" imgH="330200" progId="Equation.3">
                  <p:embed/>
                </p:oleObj>
              </mc:Choice>
              <mc:Fallback>
                <p:oleObj name="Εξίσωση" r:id="rId5" imgW="1066800" imgH="330200" progId="Equation.3">
                  <p:embed/>
                  <p:pic>
                    <p:nvPicPr>
                      <p:cNvPr id="0" name="Αντικείμενο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484313"/>
                        <a:ext cx="38750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Αντικείμενο 2"/>
          <p:cNvGraphicFramePr>
            <a:graphicFrameLocks noChangeAspect="1"/>
          </p:cNvGraphicFramePr>
          <p:nvPr/>
        </p:nvGraphicFramePr>
        <p:xfrm>
          <a:off x="2627313" y="3009900"/>
          <a:ext cx="3875087" cy="650875"/>
        </p:xfrm>
        <a:graphic>
          <a:graphicData uri="http://schemas.openxmlformats.org/presentationml/2006/ole">
            <mc:AlternateContent xmlns:mc="http://schemas.openxmlformats.org/markup-compatibility/2006">
              <mc:Choice xmlns:v="urn:schemas-microsoft-com:vml" Requires="v">
                <p:oleObj spid="_x0000_s17513" name="Εξίσωση" r:id="rId7" imgW="1066337" imgH="317362" progId="Equation.3">
                  <p:embed/>
                </p:oleObj>
              </mc:Choice>
              <mc:Fallback>
                <p:oleObj name="Εξίσωση" r:id="rId7" imgW="1066337" imgH="317362" progId="Equation.3">
                  <p:embed/>
                  <p:pic>
                    <p:nvPicPr>
                      <p:cNvPr id="0" name="Αντικείμενο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3009900"/>
                        <a:ext cx="38750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4" name="Αντικείμενο 3"/>
          <p:cNvGraphicFramePr>
            <a:graphicFrameLocks noChangeAspect="1"/>
          </p:cNvGraphicFramePr>
          <p:nvPr/>
        </p:nvGraphicFramePr>
        <p:xfrm>
          <a:off x="900113" y="5589588"/>
          <a:ext cx="2505075" cy="719137"/>
        </p:xfrm>
        <a:graphic>
          <a:graphicData uri="http://schemas.openxmlformats.org/presentationml/2006/ole">
            <mc:AlternateContent xmlns:mc="http://schemas.openxmlformats.org/markup-compatibility/2006">
              <mc:Choice xmlns:v="urn:schemas-microsoft-com:vml" Requires="v">
                <p:oleObj spid="_x0000_s17514" name="Εξίσωση" r:id="rId9" imgW="571252" imgH="291973" progId="Equation.3">
                  <p:embed/>
                </p:oleObj>
              </mc:Choice>
              <mc:Fallback>
                <p:oleObj name="Εξίσωση" r:id="rId9" imgW="571252" imgH="291973" progId="Equation.3">
                  <p:embed/>
                  <p:pic>
                    <p:nvPicPr>
                      <p:cNvPr id="0" name="Αντικείμενο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5589588"/>
                        <a:ext cx="25050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5" name="Αντικείμενο 5"/>
          <p:cNvGraphicFramePr>
            <a:graphicFrameLocks noChangeAspect="1"/>
          </p:cNvGraphicFramePr>
          <p:nvPr/>
        </p:nvGraphicFramePr>
        <p:xfrm>
          <a:off x="4211638" y="5661025"/>
          <a:ext cx="1958975" cy="642938"/>
        </p:xfrm>
        <a:graphic>
          <a:graphicData uri="http://schemas.openxmlformats.org/presentationml/2006/ole">
            <mc:AlternateContent xmlns:mc="http://schemas.openxmlformats.org/markup-compatibility/2006">
              <mc:Choice xmlns:v="urn:schemas-microsoft-com:vml" Requires="v">
                <p:oleObj spid="_x0000_s17515" name="Εξίσωση" r:id="rId11" imgW="457002" imgH="266584" progId="Equation.3">
                  <p:embed/>
                </p:oleObj>
              </mc:Choice>
              <mc:Fallback>
                <p:oleObj name="Εξίσωση" r:id="rId11" imgW="457002" imgH="266584" progId="Equation.3">
                  <p:embed/>
                  <p:pic>
                    <p:nvPicPr>
                      <p:cNvPr id="0" name="Αντικείμενο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5661025"/>
                        <a:ext cx="19589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2693</TotalTime>
  <Words>7225</Words>
  <Application>Microsoft Office PowerPoint</Application>
  <PresentationFormat>Προβολή στην οθόνη (4:3)</PresentationFormat>
  <Paragraphs>1365</Paragraphs>
  <Slides>84</Slides>
  <Notes>84</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84</vt:i4>
      </vt:variant>
    </vt:vector>
  </HeadingPairs>
  <TitlesOfParts>
    <vt:vector size="87" baseType="lpstr">
      <vt:lpstr>Θέμα του Office</vt:lpstr>
      <vt:lpstr>Φωτογραφία του Photo Editor</vt:lpstr>
      <vt:lpstr>Εξίσωση</vt:lpstr>
      <vt:lpstr>Σχεδιασμός των Μεταφορών</vt:lpstr>
      <vt:lpstr>Περιεχόμενα ενότητας</vt:lpstr>
      <vt:lpstr>Πίνακες (1 από 3)</vt:lpstr>
      <vt:lpstr>Πίνακες (2 από 3)</vt:lpstr>
      <vt:lpstr>Πίνακες (3 από 3)</vt:lpstr>
      <vt:lpstr>Συναρτήσεις πολλών μεταβλητών (1 από 2)</vt:lpstr>
      <vt:lpstr>Συναρτήσεις πολλών μεταβλητών (2 από 2)</vt:lpstr>
      <vt:lpstr>Δειγματοληψία (1 από 4)</vt:lpstr>
      <vt:lpstr>Δειγματοληψία (2 από 4)</vt:lpstr>
      <vt:lpstr>Δειγματοληψία (3 από 4)</vt:lpstr>
      <vt:lpstr>Δειγματοληψία (4 από 4)</vt:lpstr>
      <vt:lpstr>Άσκηση (1 από 5)</vt:lpstr>
      <vt:lpstr>Άσκηση (2 από 5)</vt:lpstr>
      <vt:lpstr>Άσκηση (3 από 5)</vt:lpstr>
      <vt:lpstr>Άσκηση (4 από 5)</vt:lpstr>
      <vt:lpstr>Άσκηση (5 από 5)</vt:lpstr>
      <vt:lpstr>Μέγεθος δείγματος (1 από 3)</vt:lpstr>
      <vt:lpstr>Μέγεθος δείγματος (1 από 4)</vt:lpstr>
      <vt:lpstr>Μέγεθος δείγματος (2 από 4)</vt:lpstr>
      <vt:lpstr>Μέγεθος δείγματος (3 από 4)</vt:lpstr>
      <vt:lpstr>Μέγεθος δείγματος (4 από 4)</vt:lpstr>
      <vt:lpstr>Έρευνες προέλευσης – προορισμού (1 από 7)</vt:lpstr>
      <vt:lpstr>Έρευνες προέλευσης – προορισμού (2 από 7)</vt:lpstr>
      <vt:lpstr>Έρευνες προέλευσης – προορισμού (3 από 7)</vt:lpstr>
      <vt:lpstr>Έρευνες προέλευσης – προορισμού (4 από 7)</vt:lpstr>
      <vt:lpstr>Έρευνες προέλευσης – προορισμού (5 από 7)</vt:lpstr>
      <vt:lpstr>Έρευνες προέλευσης – προορισμού (6 από 7)</vt:lpstr>
      <vt:lpstr>Έρευνες προέλευσης – προορισμού (7 από 7)</vt:lpstr>
      <vt:lpstr>Δεδηλωμένη προτίμηση</vt:lpstr>
      <vt:lpstr>Σχεδιασμός δικτύου και ζωνών (1 από 4)</vt:lpstr>
      <vt:lpstr>Σχεδιασμός δικτύου και ζωνών (2 από 4)</vt:lpstr>
      <vt:lpstr>Σχεδιασμός δικτύου και ζωνών (3 από 4)</vt:lpstr>
      <vt:lpstr>Σχεδιασμός δικτύου και ζωνών (4 από 4)</vt:lpstr>
      <vt:lpstr>Ανάλυση παλινδρόμησης (1 από 6)</vt:lpstr>
      <vt:lpstr>Ανάλυση παλινδρόμησης (2 από 6)</vt:lpstr>
      <vt:lpstr>Ανάλυση παλινδρόμησης (3 από 6)</vt:lpstr>
      <vt:lpstr>Ανάλυση παλινδρόμησης (4 από 6)</vt:lpstr>
      <vt:lpstr>Ανάλυση παλινδρόμησης (5 από 6)</vt:lpstr>
      <vt:lpstr>Ανάλυση παλινδρόμησης (6 από 6)</vt:lpstr>
      <vt:lpstr>Ανάλυση κατά κατηγορίες (1 από 10)</vt:lpstr>
      <vt:lpstr>Ανάλυση κατά κατηγορίες (2 από 10)</vt:lpstr>
      <vt:lpstr>Ανάλυση κατά κατηγορίες (3 από 10)</vt:lpstr>
      <vt:lpstr>Ανάλυση κατά κατηγορίες (4 από 10)</vt:lpstr>
      <vt:lpstr>Ανάλυση κατά κατηγορίες (5 από 10)</vt:lpstr>
      <vt:lpstr>Ανάλυση κατά κατηγορίες (6 από 10)</vt:lpstr>
      <vt:lpstr>Ανάλυση κατά κατηγορίες (7 από 10)</vt:lpstr>
      <vt:lpstr>Ανάλυση κατά κατηγορίες (8 από 10)</vt:lpstr>
      <vt:lpstr>Ανάλυση κατά κατηγορίες (9 από 10)</vt:lpstr>
      <vt:lpstr>Ανάλυση κατά κατηγορίες (10 από 10)</vt:lpstr>
      <vt:lpstr>Μέθοδοι συντελεστή ανάπτυξης (1 από 5)</vt:lpstr>
      <vt:lpstr>Μέθοδοι συντελεστή ανάπτυξης (2 από 5)</vt:lpstr>
      <vt:lpstr>Μέθοδοι συντελεστή ανάπτυξης (3 από 5)</vt:lpstr>
      <vt:lpstr>Μέθοδοι συντελεστή ανάπτυξης (4 από 5)</vt:lpstr>
      <vt:lpstr>Μέθοδοι συντελεστή ανάπτυξης (5 από 5)</vt:lpstr>
      <vt:lpstr>Μοντέλα βαρύτητας (1 από 9)</vt:lpstr>
      <vt:lpstr>Μοντέλα βαρύτητας (2 από 9)</vt:lpstr>
      <vt:lpstr>Μοντέλα βαρύτητας (3 από 9)</vt:lpstr>
      <vt:lpstr>Μοντέλα βαρύτητας (4 από 9)</vt:lpstr>
      <vt:lpstr>Μοντέλα βαρύτητας (5 από 9)</vt:lpstr>
      <vt:lpstr>Μοντέλα βαρύτητας (6 από 9)</vt:lpstr>
      <vt:lpstr>Μοντέλα βαρύτητας (7 από 9)</vt:lpstr>
      <vt:lpstr>Μοντέλα βαρύτητας (8 από 9)</vt:lpstr>
      <vt:lpstr>Μοντέλα βαρύτητας (9 από 9)</vt:lpstr>
      <vt:lpstr>Βαθμονόμηση Binary logit models (1 από 4)</vt:lpstr>
      <vt:lpstr>Βαθμονόμηση Binary logit models (2 από 4)</vt:lpstr>
      <vt:lpstr>Βαθμονόμηση Binary logit models (3 από 4)</vt:lpstr>
      <vt:lpstr>Βαθμονόμηση Binary logit models (4 από 4)</vt:lpstr>
      <vt:lpstr>Δενδροδιαγράμματα και συντομότερη διαδρομή (1 από 3)</vt:lpstr>
      <vt:lpstr>Δενδροδιαγράμματα και συντομότερη διαδρομή (2 από 3)</vt:lpstr>
      <vt:lpstr>Δενδροδιαγράμματα και συντομότερη διαδρομή (3 από 3)</vt:lpstr>
      <vt:lpstr>Καταμερισμός (1 από 4)</vt:lpstr>
      <vt:lpstr>Καταμερισμός (2 από 4)</vt:lpstr>
      <vt:lpstr>Καταμερισμός (3 από 4)</vt:lpstr>
      <vt:lpstr>Καταμερισμός (4 από 4)</vt:lpstr>
      <vt:lpstr>Καταμερισμός all or nothing (1 από 3)</vt:lpstr>
      <vt:lpstr>Καταμερισμός all or nothing (2 από 3)</vt:lpstr>
      <vt:lpstr>Καταμερισμός all or nothing (3 από 3)</vt:lpstr>
      <vt:lpstr>Καταμερισμός ισορροπίας (1 από 5)</vt:lpstr>
      <vt:lpstr>Καταμερισμός ισορροπίας (2 από 5)</vt:lpstr>
      <vt:lpstr>Καταμερισμός ισορροπίας (3 από 5)</vt:lpstr>
      <vt:lpstr>Καταμερισμός ισορροπίας (4 από 5)</vt:lpstr>
      <vt:lpstr>Καταμερισμός ισορροπίας (5 από 5)</vt:lpstr>
      <vt:lpstr>Κατηγοριοποίηση μεθόδων καταμερισμού</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Χωρίς τίτλο διαφάνειας</dc:title>
  <dc:creator>135</dc:creator>
  <cp:lastModifiedBy>Michael</cp:lastModifiedBy>
  <cp:revision>165</cp:revision>
  <cp:lastPrinted>1999-10-15T06:02:02Z</cp:lastPrinted>
  <dcterms:created xsi:type="dcterms:W3CDTF">1999-10-15T05:41:02Z</dcterms:created>
  <dcterms:modified xsi:type="dcterms:W3CDTF">2015-09-06T21:21:41Z</dcterms:modified>
</cp:coreProperties>
</file>