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3.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4.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5.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16.xml" ContentType="application/vnd.openxmlformats-officedocument.theme+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17.xml" ContentType="application/vnd.openxmlformats-officedocument.theme+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theme/theme18.xml" ContentType="application/vnd.openxmlformats-officedocument.theme+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theme/theme19.xml" ContentType="application/vnd.openxmlformats-officedocument.theme+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theme/theme20.xml" ContentType="application/vnd.openxmlformats-officedocument.theme+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theme/theme21.xml" ContentType="application/vnd.openxmlformats-officedocument.theme+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theme/theme22.xml" ContentType="application/vnd.openxmlformats-officedocument.theme+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theme/theme23.xml" ContentType="application/vnd.openxmlformats-officedocument.theme+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theme/theme24.xml" ContentType="application/vnd.openxmlformats-officedocument.theme+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theme/theme25.xml" ContentType="application/vnd.openxmlformats-officedocument.theme+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theme/theme26.xml" ContentType="application/vnd.openxmlformats-officedocument.theme+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theme/theme27.xml" ContentType="application/vnd.openxmlformats-officedocument.theme+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theme/theme28.xml" ContentType="application/vnd.openxmlformats-officedocument.theme+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theme/theme29.xml" ContentType="application/vnd.openxmlformats-officedocument.theme+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theme/theme30.xml" ContentType="application/vnd.openxmlformats-officedocument.theme+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theme/theme31.xml" ContentType="application/vnd.openxmlformats-officedocument.theme+xml"/>
  <Override PartName="/ppt/theme/theme3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4020" r:id="rId2"/>
    <p:sldMasterId id="2147483684" r:id="rId3"/>
    <p:sldMasterId id="2147483696" r:id="rId4"/>
    <p:sldMasterId id="2147483708" r:id="rId5"/>
    <p:sldMasterId id="2147483720" r:id="rId6"/>
    <p:sldMasterId id="2147483732" r:id="rId7"/>
    <p:sldMasterId id="2147483744" r:id="rId8"/>
    <p:sldMasterId id="2147483756" r:id="rId9"/>
    <p:sldMasterId id="2147483768" r:id="rId10"/>
    <p:sldMasterId id="2147483780" r:id="rId11"/>
    <p:sldMasterId id="2147483792" r:id="rId12"/>
    <p:sldMasterId id="2147483804" r:id="rId13"/>
    <p:sldMasterId id="2147483816" r:id="rId14"/>
    <p:sldMasterId id="2147483828" r:id="rId15"/>
    <p:sldMasterId id="2147483840" r:id="rId16"/>
    <p:sldMasterId id="2147483852" r:id="rId17"/>
    <p:sldMasterId id="2147483864" r:id="rId18"/>
    <p:sldMasterId id="2147483876" r:id="rId19"/>
    <p:sldMasterId id="2147483888" r:id="rId20"/>
    <p:sldMasterId id="2147483900" r:id="rId21"/>
    <p:sldMasterId id="2147483912" r:id="rId22"/>
    <p:sldMasterId id="2147483924" r:id="rId23"/>
    <p:sldMasterId id="2147483936" r:id="rId24"/>
    <p:sldMasterId id="2147483948" r:id="rId25"/>
    <p:sldMasterId id="2147483960" r:id="rId26"/>
    <p:sldMasterId id="2147483972" r:id="rId27"/>
    <p:sldMasterId id="2147483984" r:id="rId28"/>
    <p:sldMasterId id="2147483996" r:id="rId29"/>
    <p:sldMasterId id="2147484008" r:id="rId30"/>
    <p:sldMasterId id="2147483672" r:id="rId31"/>
  </p:sldMasterIdLst>
  <p:notesMasterIdLst>
    <p:notesMasterId r:id="rId78"/>
  </p:notesMasterIdLst>
  <p:sldIdLst>
    <p:sldId id="358" r:id="rId32"/>
    <p:sldId id="357" r:id="rId33"/>
    <p:sldId id="318" r:id="rId34"/>
    <p:sldId id="331" r:id="rId35"/>
    <p:sldId id="355" r:id="rId36"/>
    <p:sldId id="332" r:id="rId37"/>
    <p:sldId id="359" r:id="rId38"/>
    <p:sldId id="333" r:id="rId39"/>
    <p:sldId id="334" r:id="rId40"/>
    <p:sldId id="335" r:id="rId41"/>
    <p:sldId id="336" r:id="rId42"/>
    <p:sldId id="337" r:id="rId43"/>
    <p:sldId id="338" r:id="rId44"/>
    <p:sldId id="339" r:id="rId45"/>
    <p:sldId id="340" r:id="rId46"/>
    <p:sldId id="341" r:id="rId47"/>
    <p:sldId id="342" r:id="rId48"/>
    <p:sldId id="343" r:id="rId49"/>
    <p:sldId id="344" r:id="rId50"/>
    <p:sldId id="345" r:id="rId51"/>
    <p:sldId id="346" r:id="rId52"/>
    <p:sldId id="348" r:id="rId53"/>
    <p:sldId id="349" r:id="rId54"/>
    <p:sldId id="350" r:id="rId55"/>
    <p:sldId id="351" r:id="rId56"/>
    <p:sldId id="352" r:id="rId57"/>
    <p:sldId id="360" r:id="rId58"/>
    <p:sldId id="361" r:id="rId59"/>
    <p:sldId id="362" r:id="rId60"/>
    <p:sldId id="371" r:id="rId61"/>
    <p:sldId id="363" r:id="rId62"/>
    <p:sldId id="364" r:id="rId63"/>
    <p:sldId id="372" r:id="rId64"/>
    <p:sldId id="366" r:id="rId65"/>
    <p:sldId id="367" r:id="rId66"/>
    <p:sldId id="368" r:id="rId67"/>
    <p:sldId id="369" r:id="rId68"/>
    <p:sldId id="370" r:id="rId69"/>
    <p:sldId id="373" r:id="rId70"/>
    <p:sldId id="374" r:id="rId71"/>
    <p:sldId id="375" r:id="rId72"/>
    <p:sldId id="376" r:id="rId73"/>
    <p:sldId id="377" r:id="rId74"/>
    <p:sldId id="378" r:id="rId75"/>
    <p:sldId id="353" r:id="rId76"/>
    <p:sldId id="354" r:id="rId7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972" autoAdjust="0"/>
    <p:restoredTop sz="88201" autoAdjust="0"/>
  </p:normalViewPr>
  <p:slideViewPr>
    <p:cSldViewPr>
      <p:cViewPr>
        <p:scale>
          <a:sx n="100" d="100"/>
          <a:sy n="100" d="100"/>
        </p:scale>
        <p:origin x="-143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8.xml"/><Relationship Id="rId21" Type="http://schemas.openxmlformats.org/officeDocument/2006/relationships/slideMaster" Target="slideMasters/slideMaster21.xml"/><Relationship Id="rId34" Type="http://schemas.openxmlformats.org/officeDocument/2006/relationships/slide" Target="slides/slide3.xml"/><Relationship Id="rId42" Type="http://schemas.openxmlformats.org/officeDocument/2006/relationships/slide" Target="slides/slide11.xml"/><Relationship Id="rId47" Type="http://schemas.openxmlformats.org/officeDocument/2006/relationships/slide" Target="slides/slide16.xml"/><Relationship Id="rId50" Type="http://schemas.openxmlformats.org/officeDocument/2006/relationships/slide" Target="slides/slide19.xml"/><Relationship Id="rId55" Type="http://schemas.openxmlformats.org/officeDocument/2006/relationships/slide" Target="slides/slide24.xml"/><Relationship Id="rId63" Type="http://schemas.openxmlformats.org/officeDocument/2006/relationships/slide" Target="slides/slide32.xml"/><Relationship Id="rId68" Type="http://schemas.openxmlformats.org/officeDocument/2006/relationships/slide" Target="slides/slide37.xml"/><Relationship Id="rId76" Type="http://schemas.openxmlformats.org/officeDocument/2006/relationships/slide" Target="slides/slide45.xml"/><Relationship Id="rId7" Type="http://schemas.openxmlformats.org/officeDocument/2006/relationships/slideMaster" Target="slideMasters/slideMaster7.xml"/><Relationship Id="rId71"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1.xml"/><Relationship Id="rId37" Type="http://schemas.openxmlformats.org/officeDocument/2006/relationships/slide" Target="slides/slide6.xml"/><Relationship Id="rId40" Type="http://schemas.openxmlformats.org/officeDocument/2006/relationships/slide" Target="slides/slide9.xml"/><Relationship Id="rId45" Type="http://schemas.openxmlformats.org/officeDocument/2006/relationships/slide" Target="slides/slide14.xml"/><Relationship Id="rId53" Type="http://schemas.openxmlformats.org/officeDocument/2006/relationships/slide" Target="slides/slide22.xml"/><Relationship Id="rId58" Type="http://schemas.openxmlformats.org/officeDocument/2006/relationships/slide" Target="slides/slide27.xml"/><Relationship Id="rId66" Type="http://schemas.openxmlformats.org/officeDocument/2006/relationships/slide" Target="slides/slide35.xml"/><Relationship Id="rId74" Type="http://schemas.openxmlformats.org/officeDocument/2006/relationships/slide" Target="slides/slide43.xml"/><Relationship Id="rId79"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30.xml"/><Relationship Id="rId82"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Master" Target="slideMasters/slideMaster31.xml"/><Relationship Id="rId44" Type="http://schemas.openxmlformats.org/officeDocument/2006/relationships/slide" Target="slides/slide13.xml"/><Relationship Id="rId52" Type="http://schemas.openxmlformats.org/officeDocument/2006/relationships/slide" Target="slides/slide21.xml"/><Relationship Id="rId60" Type="http://schemas.openxmlformats.org/officeDocument/2006/relationships/slide" Target="slides/slide29.xml"/><Relationship Id="rId65" Type="http://schemas.openxmlformats.org/officeDocument/2006/relationships/slide" Target="slides/slide34.xml"/><Relationship Id="rId73" Type="http://schemas.openxmlformats.org/officeDocument/2006/relationships/slide" Target="slides/slide4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 Target="slides/slide4.xml"/><Relationship Id="rId43" Type="http://schemas.openxmlformats.org/officeDocument/2006/relationships/slide" Target="slides/slide12.xml"/><Relationship Id="rId48" Type="http://schemas.openxmlformats.org/officeDocument/2006/relationships/slide" Target="slides/slide17.xml"/><Relationship Id="rId56" Type="http://schemas.openxmlformats.org/officeDocument/2006/relationships/slide" Target="slides/slide25.xml"/><Relationship Id="rId64" Type="http://schemas.openxmlformats.org/officeDocument/2006/relationships/slide" Target="slides/slide33.xml"/><Relationship Id="rId69" Type="http://schemas.openxmlformats.org/officeDocument/2006/relationships/slide" Target="slides/slide38.xml"/><Relationship Id="rId77" Type="http://schemas.openxmlformats.org/officeDocument/2006/relationships/slide" Target="slides/slide46.xml"/><Relationship Id="rId8" Type="http://schemas.openxmlformats.org/officeDocument/2006/relationships/slideMaster" Target="slideMasters/slideMaster8.xml"/><Relationship Id="rId51" Type="http://schemas.openxmlformats.org/officeDocument/2006/relationships/slide" Target="slides/slide20.xml"/><Relationship Id="rId72" Type="http://schemas.openxmlformats.org/officeDocument/2006/relationships/slide" Target="slides/slide41.xml"/><Relationship Id="rId80"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2.xml"/><Relationship Id="rId38" Type="http://schemas.openxmlformats.org/officeDocument/2006/relationships/slide" Target="slides/slide7.xml"/><Relationship Id="rId46" Type="http://schemas.openxmlformats.org/officeDocument/2006/relationships/slide" Target="slides/slide15.xml"/><Relationship Id="rId59" Type="http://schemas.openxmlformats.org/officeDocument/2006/relationships/slide" Target="slides/slide28.xml"/><Relationship Id="rId67" Type="http://schemas.openxmlformats.org/officeDocument/2006/relationships/slide" Target="slides/slide36.xml"/><Relationship Id="rId20" Type="http://schemas.openxmlformats.org/officeDocument/2006/relationships/slideMaster" Target="slideMasters/slideMaster20.xml"/><Relationship Id="rId41" Type="http://schemas.openxmlformats.org/officeDocument/2006/relationships/slide" Target="slides/slide10.xml"/><Relationship Id="rId54" Type="http://schemas.openxmlformats.org/officeDocument/2006/relationships/slide" Target="slides/slide23.xml"/><Relationship Id="rId62" Type="http://schemas.openxmlformats.org/officeDocument/2006/relationships/slide" Target="slides/slide31.xml"/><Relationship Id="rId70" Type="http://schemas.openxmlformats.org/officeDocument/2006/relationships/slide" Target="slides/slide39.xml"/><Relationship Id="rId75"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5.xml"/><Relationship Id="rId49" Type="http://schemas.openxmlformats.org/officeDocument/2006/relationships/slide" Target="slides/slide18.xml"/><Relationship Id="rId57" Type="http://schemas.openxmlformats.org/officeDocument/2006/relationships/slide" Target="slides/slide2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1F1B2D-695D-41EA-BDE1-4583ECD2C54F}" type="datetimeFigureOut">
              <a:rPr lang="en-GB" smtClean="0"/>
              <a:pPr/>
              <a:t>06/09/2015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E2D39A-66CC-4582-ABCC-8FF8909D2561}" type="slidenum">
              <a:rPr lang="en-GB" smtClean="0"/>
              <a:pPr/>
              <a:t>‹#›</a:t>
            </a:fld>
            <a:endParaRPr lang="en-GB"/>
          </a:p>
        </p:txBody>
      </p:sp>
    </p:spTree>
    <p:extLst>
      <p:ext uri="{BB962C8B-B14F-4D97-AF65-F5344CB8AC3E}">
        <p14:creationId xmlns:p14="http://schemas.microsoft.com/office/powerpoint/2010/main" val="3281960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1</a:t>
            </a:fld>
            <a:endParaRPr lang="el-GR">
              <a:solidFill>
                <a:prstClr val="black"/>
              </a:solidFill>
            </a:endParaRP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2</a:t>
            </a:fld>
            <a:endParaRPr lang="el-GR">
              <a:solidFill>
                <a:prstClr val="black"/>
              </a:solidFill>
            </a:endParaRPr>
          </a:p>
        </p:txBody>
      </p:sp>
    </p:spTree>
    <p:extLst>
      <p:ext uri="{BB962C8B-B14F-4D97-AF65-F5344CB8AC3E}">
        <p14:creationId xmlns:p14="http://schemas.microsoft.com/office/powerpoint/2010/main" val="4156830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1E2D39A-66CC-4582-ABCC-8FF8909D2561}" type="slidenum">
              <a:rPr lang="en-GB" smtClean="0"/>
              <a:pPr/>
              <a:t>4</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Το</a:t>
            </a:r>
            <a:r>
              <a:rPr lang="el-GR" baseline="0" dirty="0" smtClean="0"/>
              <a:t> παράδειγμα που δίδεται είναι της εταιρείας παροχής υπηρεσιών </a:t>
            </a:r>
            <a:r>
              <a:rPr lang="en-US" baseline="0" dirty="0" smtClean="0"/>
              <a:t>logistics</a:t>
            </a:r>
            <a:r>
              <a:rPr lang="el-GR" baseline="0" dirty="0" smtClean="0"/>
              <a:t> </a:t>
            </a:r>
            <a:r>
              <a:rPr lang="en-US" baseline="0" dirty="0" smtClean="0"/>
              <a:t>Kuehne+Nagel, </a:t>
            </a:r>
            <a:r>
              <a:rPr lang="el-GR" baseline="0" dirty="0" smtClean="0"/>
              <a:t>σε </a:t>
            </a:r>
            <a:r>
              <a:rPr lang="en-US" baseline="0" dirty="0" smtClean="0"/>
              <a:t>as-is </a:t>
            </a:r>
            <a:r>
              <a:rPr lang="el-GR" baseline="0" dirty="0" smtClean="0"/>
              <a:t>επίπεδο, ανεπηρέαστο από πιλότο και </a:t>
            </a:r>
            <a:r>
              <a:rPr lang="en-US" baseline="0" dirty="0" err="1" smtClean="0"/>
              <a:t>Straightsol</a:t>
            </a:r>
            <a:r>
              <a:rPr lang="en-US" baseline="0" dirty="0" smtClean="0"/>
              <a:t>.</a:t>
            </a:r>
            <a:endParaRPr lang="en-GB" dirty="0"/>
          </a:p>
        </p:txBody>
      </p:sp>
      <p:sp>
        <p:nvSpPr>
          <p:cNvPr id="4" name="Slide Number Placeholder 3"/>
          <p:cNvSpPr>
            <a:spLocks noGrp="1"/>
          </p:cNvSpPr>
          <p:nvPr>
            <p:ph type="sldNum" sz="quarter" idx="10"/>
          </p:nvPr>
        </p:nvSpPr>
        <p:spPr/>
        <p:txBody>
          <a:bodyPr/>
          <a:lstStyle/>
          <a:p>
            <a:fld id="{51E2D39A-66CC-4582-ABCC-8FF8909D2561}" type="slidenum">
              <a:rPr lang="en-GB" smtClean="0"/>
              <a:pPr/>
              <a:t>21</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Το</a:t>
            </a:r>
            <a:r>
              <a:rPr lang="el-GR" baseline="0" dirty="0" smtClean="0"/>
              <a:t> κάτω μέρος της διαφάνειας σημαίνει ότι οι εξωτερικοί της επιχείρησης χρήστες, δεν είναι απαραίτητο να έχουν λεπτομερή περιγραφή του </a:t>
            </a:r>
            <a:r>
              <a:rPr lang="en-US" baseline="0" dirty="0" smtClean="0"/>
              <a:t>business model </a:t>
            </a:r>
            <a:r>
              <a:rPr lang="el-GR" baseline="0" dirty="0" smtClean="0"/>
              <a:t>της επιχείρησης (εικονίτσα με τους μεγενθυντικούς φακούς). Αντιθέτως, όσοι αναπτύσσουν τα συστήματα της επίχείρησης (προγραμματιστές) και οι </a:t>
            </a:r>
            <a:r>
              <a:rPr lang="en-US" baseline="0" dirty="0" smtClean="0"/>
              <a:t>managers </a:t>
            </a:r>
            <a:r>
              <a:rPr lang="el-GR" baseline="0" dirty="0" smtClean="0"/>
              <a:t>, χρειάζονται σε βάθος γνώση του </a:t>
            </a:r>
            <a:r>
              <a:rPr lang="en-US" baseline="0" dirty="0" smtClean="0"/>
              <a:t>business model </a:t>
            </a:r>
            <a:r>
              <a:rPr lang="el-GR" baseline="0" dirty="0" smtClean="0"/>
              <a:t>γιατί οι μεν αναπτύσσουν τα συστήματα στη γραμμή της γενικότερης στρατηγικής που χαράσσεται και οι δε για να κατανοήσουν καλύτερα τις σχέσεις μεταξύ των θεμελιωδών πυλώνων της επιχείρησής τους.</a:t>
            </a:r>
            <a:endParaRPr lang="en-GB" dirty="0"/>
          </a:p>
        </p:txBody>
      </p:sp>
      <p:sp>
        <p:nvSpPr>
          <p:cNvPr id="4" name="Slide Number Placeholder 3"/>
          <p:cNvSpPr>
            <a:spLocks noGrp="1"/>
          </p:cNvSpPr>
          <p:nvPr>
            <p:ph type="sldNum" sz="quarter" idx="10"/>
          </p:nvPr>
        </p:nvSpPr>
        <p:spPr/>
        <p:txBody>
          <a:bodyPr/>
          <a:lstStyle/>
          <a:p>
            <a:fld id="{51E2D39A-66CC-4582-ABCC-8FF8909D2561}" type="slidenum">
              <a:rPr lang="en-GB" smtClean="0"/>
              <a:pPr/>
              <a:t>25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Η</a:t>
            </a:r>
            <a:r>
              <a:rPr lang="el-GR" baseline="0" dirty="0" smtClean="0"/>
              <a:t> έρευνα αυτή περιελάμβανε τη συνέντευξη με </a:t>
            </a:r>
            <a:r>
              <a:rPr lang="en-US" baseline="0" dirty="0" smtClean="0"/>
              <a:t>executives, </a:t>
            </a:r>
            <a:r>
              <a:rPr lang="el-GR" baseline="0" dirty="0" smtClean="0"/>
              <a:t>διαφόρων τύπων εταιρειών, καθώς και σε τρεις </a:t>
            </a:r>
            <a:r>
              <a:rPr lang="en-US" baseline="0" dirty="0" smtClean="0"/>
              <a:t>consultants </a:t>
            </a:r>
            <a:r>
              <a:rPr lang="el-GR" baseline="0" dirty="0" smtClean="0"/>
              <a:t>εξωτερικούς. Αφού δόθηκαν κάποια γενικά στοιχεία της καθε εταιρείας, οι ερωτώμενοι κλήθηκαν να απαντήσουν αν και πώς η χρήση της ανάλυσης </a:t>
            </a:r>
            <a:r>
              <a:rPr lang="en-US" baseline="0" dirty="0" smtClean="0"/>
              <a:t>business model </a:t>
            </a:r>
            <a:r>
              <a:rPr lang="el-GR" baseline="0" dirty="0" smtClean="0"/>
              <a:t>στις εταιρείες συνέβαλε και σε ποιούς τομείς (στήλες του </a:t>
            </a:r>
            <a:r>
              <a:rPr lang="en-US" baseline="0" dirty="0" smtClean="0"/>
              <a:t>excel). </a:t>
            </a:r>
            <a:endParaRPr lang="el-GR" baseline="0" dirty="0" smtClean="0"/>
          </a:p>
          <a:p>
            <a:r>
              <a:rPr lang="el-GR" baseline="0" dirty="0" smtClean="0"/>
              <a:t>Κάθε σειρά εμφανίζει και ένα διαφορετικό τύπο εταιρείας.</a:t>
            </a:r>
            <a:endParaRPr lang="en-US" baseline="0" dirty="0" smtClean="0"/>
          </a:p>
          <a:p>
            <a:r>
              <a:rPr lang="el-GR" dirty="0" smtClean="0"/>
              <a:t>Οι</a:t>
            </a:r>
            <a:r>
              <a:rPr lang="el-GR" baseline="0" dirty="0" smtClean="0"/>
              <a:t> στήλες </a:t>
            </a:r>
            <a:r>
              <a:rPr lang="en-US" baseline="0" dirty="0" smtClean="0"/>
              <a:t>2,3,4 </a:t>
            </a:r>
            <a:r>
              <a:rPr lang="el-GR" baseline="0" dirty="0" smtClean="0"/>
              <a:t>είναι </a:t>
            </a:r>
            <a:r>
              <a:rPr lang="en-US" baseline="0" dirty="0" smtClean="0"/>
              <a:t>introductory </a:t>
            </a:r>
            <a:r>
              <a:rPr lang="el-GR" baseline="0" dirty="0" smtClean="0"/>
              <a:t>και περιέχουν γενικά στοιχεία. Οι υπόλοιπες (στήλες που περιέχουν, πράσινο, κόκκινο ή γκρι) παρουσιάζουν το πως βοήθησε η ανάλυση </a:t>
            </a:r>
            <a:r>
              <a:rPr lang="en-US" baseline="0" dirty="0" smtClean="0"/>
              <a:t>Business model </a:t>
            </a:r>
            <a:r>
              <a:rPr lang="el-GR" baseline="0" dirty="0" smtClean="0"/>
              <a:t>την κάθε επιχείρηση σύμφωνα με τις απαντήσεις του κάθε ερωτώμενου. Τα λευκά κελιά σημαίνουν ΔΞ/ΔΑ/ ή απροσδιόριστο.</a:t>
            </a:r>
          </a:p>
          <a:p>
            <a:r>
              <a:rPr lang="el-GR" dirty="0" smtClean="0"/>
              <a:t>Η</a:t>
            </a:r>
            <a:r>
              <a:rPr lang="el-GR" baseline="0" dirty="0" smtClean="0"/>
              <a:t> στήλη </a:t>
            </a:r>
            <a:r>
              <a:rPr lang="en-US" baseline="0" dirty="0" smtClean="0"/>
              <a:t>use of concepts </a:t>
            </a:r>
            <a:r>
              <a:rPr lang="el-GR" baseline="0" dirty="0" smtClean="0"/>
              <a:t>σημαίνει πόσο ευρεία είναι η χρήση των </a:t>
            </a:r>
            <a:r>
              <a:rPr lang="en-US" baseline="0" dirty="0" smtClean="0"/>
              <a:t>business model concept BMC</a:t>
            </a:r>
          </a:p>
          <a:p>
            <a:r>
              <a:rPr lang="el-GR" baseline="0" dirty="0" smtClean="0"/>
              <a:t>Η στήλη </a:t>
            </a:r>
            <a:r>
              <a:rPr lang="en-US" baseline="0" dirty="0" smtClean="0"/>
              <a:t>use of tools </a:t>
            </a:r>
            <a:r>
              <a:rPr lang="el-GR" baseline="0" dirty="0" smtClean="0"/>
              <a:t>υποδηλώνει χρήση εργαλείων </a:t>
            </a:r>
            <a:r>
              <a:rPr lang="en-US" baseline="0" dirty="0" smtClean="0"/>
              <a:t>software </a:t>
            </a:r>
            <a:r>
              <a:rPr lang="el-GR" baseline="0" dirty="0" smtClean="0"/>
              <a:t>για την αναπαράσταση του </a:t>
            </a:r>
            <a:r>
              <a:rPr lang="en-US" baseline="0" dirty="0" smtClean="0"/>
              <a:t>business model</a:t>
            </a:r>
          </a:p>
        </p:txBody>
      </p:sp>
      <p:sp>
        <p:nvSpPr>
          <p:cNvPr id="4" name="Slide Number Placeholder 3"/>
          <p:cNvSpPr>
            <a:spLocks noGrp="1"/>
          </p:cNvSpPr>
          <p:nvPr>
            <p:ph type="sldNum" sz="quarter" idx="10"/>
          </p:nvPr>
        </p:nvSpPr>
        <p:spPr/>
        <p:txBody>
          <a:bodyPr/>
          <a:lstStyle/>
          <a:p>
            <a:fld id="{51E2D39A-66CC-4582-ABCC-8FF8909D2561}" type="slidenum">
              <a:rPr lang="en-GB" smtClean="0"/>
              <a:pPr/>
              <a:t>26</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2279727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a:defRPr/>
            </a:pPr>
            <a:r>
              <a:rPr lang="el-GR" sz="1000" dirty="0" smtClean="0">
                <a:solidFill>
                  <a:srgbClr val="5075BC"/>
                </a:solidFill>
              </a:rPr>
              <a:t>Τίτλος Ενότητας</a:t>
            </a:r>
            <a:endParaRPr lang="en-US" sz="1000" dirty="0">
              <a:solidFill>
                <a:srgbClr val="5075BC"/>
              </a:solidFill>
              <a:ea typeface="ＭＳ Ｐゴシック" pitchFamily="34" charset="-128"/>
            </a:endParaRPr>
          </a:p>
        </p:txBody>
      </p:sp>
      <p:pic>
        <p:nvPicPr>
          <p:cNvPr id="8" name="7 - Εικόνα"/>
          <p:cNvPicPr/>
          <p:nvPr userDrawn="1"/>
        </p:nvPicPr>
        <p:blipFill>
          <a:blip r:embed="rId2" cstate="print">
            <a:biLevel thresh="75000"/>
            <a:extLst>
              <a:ext uri="{28A0092B-C50C-407E-A947-70E740481C1C}">
                <a14:useLocalDpi xmlns:a14="http://schemas.microsoft.com/office/drawing/2010/main" val="0"/>
              </a:ext>
            </a:extLst>
          </a:blip>
          <a:stretch>
            <a:fillRect/>
          </a:stretch>
        </p:blipFill>
        <p:spPr>
          <a:xfrm>
            <a:off x="0" y="6264696"/>
            <a:ext cx="611560" cy="548680"/>
          </a:xfrm>
          <a:prstGeom prst="rect">
            <a:avLst/>
          </a:prstGeom>
        </p:spPr>
      </p:pic>
    </p:spTree>
    <p:extLst>
      <p:ext uri="{BB962C8B-B14F-4D97-AF65-F5344CB8AC3E}">
        <p14:creationId xmlns:p14="http://schemas.microsoft.com/office/powerpoint/2010/main" val="669430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B79EFC97-CC69-41E1-80BF-1355BF2E384F}"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832565C-9DC4-48E4-B050-39AD3ADAED9E}" type="slidenum">
              <a:rPr lang="el-GR" smtClean="0"/>
              <a:t>‹#›</a:t>
            </a:fld>
            <a:endParaRPr lang="el-GR"/>
          </a:p>
        </p:txBody>
      </p:sp>
    </p:spTree>
    <p:extLst>
      <p:ext uri="{BB962C8B-B14F-4D97-AF65-F5344CB8AC3E}">
        <p14:creationId xmlns:p14="http://schemas.microsoft.com/office/powerpoint/2010/main" val="329518282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DFBF03D2-911A-4EFB-9A20-3F3CF0503CB2}"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EC4058C-A45A-4917-B83B-7472625BCDC5}" type="slidenum">
              <a:rPr lang="el-GR" smtClean="0"/>
              <a:t>‹#›</a:t>
            </a:fld>
            <a:endParaRPr lang="el-GR"/>
          </a:p>
        </p:txBody>
      </p:sp>
    </p:spTree>
    <p:extLst>
      <p:ext uri="{BB962C8B-B14F-4D97-AF65-F5344CB8AC3E}">
        <p14:creationId xmlns:p14="http://schemas.microsoft.com/office/powerpoint/2010/main" val="360952765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DFBF03D2-911A-4EFB-9A20-3F3CF0503CB2}"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EC4058C-A45A-4917-B83B-7472625BCDC5}" type="slidenum">
              <a:rPr lang="el-GR" smtClean="0"/>
              <a:t>‹#›</a:t>
            </a:fld>
            <a:endParaRPr lang="el-GR"/>
          </a:p>
        </p:txBody>
      </p:sp>
    </p:spTree>
    <p:extLst>
      <p:ext uri="{BB962C8B-B14F-4D97-AF65-F5344CB8AC3E}">
        <p14:creationId xmlns:p14="http://schemas.microsoft.com/office/powerpoint/2010/main" val="334996925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DFBF03D2-911A-4EFB-9A20-3F3CF0503CB2}"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EC4058C-A45A-4917-B83B-7472625BCDC5}" type="slidenum">
              <a:rPr lang="el-GR" smtClean="0"/>
              <a:t>‹#›</a:t>
            </a:fld>
            <a:endParaRPr lang="el-GR"/>
          </a:p>
        </p:txBody>
      </p:sp>
    </p:spTree>
    <p:extLst>
      <p:ext uri="{BB962C8B-B14F-4D97-AF65-F5344CB8AC3E}">
        <p14:creationId xmlns:p14="http://schemas.microsoft.com/office/powerpoint/2010/main" val="393024420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DFBF03D2-911A-4EFB-9A20-3F3CF0503CB2}" type="datetimeFigureOut">
              <a:rPr lang="el-GR" smtClean="0"/>
              <a:t>6/9/2015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2EC4058C-A45A-4917-B83B-7472625BCDC5}" type="slidenum">
              <a:rPr lang="el-GR" smtClean="0"/>
              <a:t>‹#›</a:t>
            </a:fld>
            <a:endParaRPr lang="el-GR"/>
          </a:p>
        </p:txBody>
      </p:sp>
    </p:spTree>
    <p:extLst>
      <p:ext uri="{BB962C8B-B14F-4D97-AF65-F5344CB8AC3E}">
        <p14:creationId xmlns:p14="http://schemas.microsoft.com/office/powerpoint/2010/main" val="385258536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DFBF03D2-911A-4EFB-9A20-3F3CF0503CB2}" type="datetimeFigureOut">
              <a:rPr lang="el-GR" smtClean="0"/>
              <a:t>6/9/2015</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2EC4058C-A45A-4917-B83B-7472625BCDC5}" type="slidenum">
              <a:rPr lang="el-GR" smtClean="0"/>
              <a:t>‹#›</a:t>
            </a:fld>
            <a:endParaRPr lang="el-GR"/>
          </a:p>
        </p:txBody>
      </p:sp>
    </p:spTree>
    <p:extLst>
      <p:ext uri="{BB962C8B-B14F-4D97-AF65-F5344CB8AC3E}">
        <p14:creationId xmlns:p14="http://schemas.microsoft.com/office/powerpoint/2010/main" val="224628156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DFBF03D2-911A-4EFB-9A20-3F3CF0503CB2}" type="datetimeFigureOut">
              <a:rPr lang="el-GR" smtClean="0"/>
              <a:t>6/9/2015</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2EC4058C-A45A-4917-B83B-7472625BCDC5}" type="slidenum">
              <a:rPr lang="el-GR" smtClean="0"/>
              <a:t>‹#›</a:t>
            </a:fld>
            <a:endParaRPr lang="el-GR"/>
          </a:p>
        </p:txBody>
      </p:sp>
    </p:spTree>
    <p:extLst>
      <p:ext uri="{BB962C8B-B14F-4D97-AF65-F5344CB8AC3E}">
        <p14:creationId xmlns:p14="http://schemas.microsoft.com/office/powerpoint/2010/main" val="302705099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DFBF03D2-911A-4EFB-9A20-3F3CF0503CB2}" type="datetimeFigureOut">
              <a:rPr lang="el-GR" smtClean="0"/>
              <a:t>6/9/2015</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2EC4058C-A45A-4917-B83B-7472625BCDC5}" type="slidenum">
              <a:rPr lang="el-GR" smtClean="0"/>
              <a:t>‹#›</a:t>
            </a:fld>
            <a:endParaRPr lang="el-GR"/>
          </a:p>
        </p:txBody>
      </p:sp>
    </p:spTree>
    <p:extLst>
      <p:ext uri="{BB962C8B-B14F-4D97-AF65-F5344CB8AC3E}">
        <p14:creationId xmlns:p14="http://schemas.microsoft.com/office/powerpoint/2010/main" val="135867945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DFBF03D2-911A-4EFB-9A20-3F3CF0503CB2}" type="datetimeFigureOut">
              <a:rPr lang="el-GR" smtClean="0"/>
              <a:t>6/9/2015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2EC4058C-A45A-4917-B83B-7472625BCDC5}" type="slidenum">
              <a:rPr lang="el-GR" smtClean="0"/>
              <a:t>‹#›</a:t>
            </a:fld>
            <a:endParaRPr lang="el-GR"/>
          </a:p>
        </p:txBody>
      </p:sp>
    </p:spTree>
    <p:extLst>
      <p:ext uri="{BB962C8B-B14F-4D97-AF65-F5344CB8AC3E}">
        <p14:creationId xmlns:p14="http://schemas.microsoft.com/office/powerpoint/2010/main" val="424537083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DFBF03D2-911A-4EFB-9A20-3F3CF0503CB2}" type="datetimeFigureOut">
              <a:rPr lang="el-GR" smtClean="0"/>
              <a:t>6/9/2015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2EC4058C-A45A-4917-B83B-7472625BCDC5}" type="slidenum">
              <a:rPr lang="el-GR" smtClean="0"/>
              <a:t>‹#›</a:t>
            </a:fld>
            <a:endParaRPr lang="el-GR"/>
          </a:p>
        </p:txBody>
      </p:sp>
    </p:spTree>
    <p:extLst>
      <p:ext uri="{BB962C8B-B14F-4D97-AF65-F5344CB8AC3E}">
        <p14:creationId xmlns:p14="http://schemas.microsoft.com/office/powerpoint/2010/main" val="1997886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a:defRPr/>
            </a:pPr>
            <a:r>
              <a:rPr lang="el-GR" sz="1000" dirty="0" smtClean="0">
                <a:solidFill>
                  <a:srgbClr val="5075BC"/>
                </a:solidFill>
              </a:rPr>
              <a:t>Τίτλος Ενότητας</a:t>
            </a:r>
            <a:endParaRPr lang="en-US" sz="1000" dirty="0">
              <a:solidFill>
                <a:srgbClr val="5075BC"/>
              </a:solidFill>
              <a:ea typeface="ＭＳ Ｐゴシック" pitchFamily="34" charset="-128"/>
            </a:endParaRPr>
          </a:p>
        </p:txBody>
      </p:sp>
    </p:spTree>
    <p:extLst>
      <p:ext uri="{BB962C8B-B14F-4D97-AF65-F5344CB8AC3E}">
        <p14:creationId xmlns:p14="http://schemas.microsoft.com/office/powerpoint/2010/main" val="27140795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DFBF03D2-911A-4EFB-9A20-3F3CF0503CB2}"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EC4058C-A45A-4917-B83B-7472625BCDC5}" type="slidenum">
              <a:rPr lang="el-GR" smtClean="0"/>
              <a:t>‹#›</a:t>
            </a:fld>
            <a:endParaRPr lang="el-GR"/>
          </a:p>
        </p:txBody>
      </p:sp>
    </p:spTree>
    <p:extLst>
      <p:ext uri="{BB962C8B-B14F-4D97-AF65-F5344CB8AC3E}">
        <p14:creationId xmlns:p14="http://schemas.microsoft.com/office/powerpoint/2010/main" val="106101611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DFBF03D2-911A-4EFB-9A20-3F3CF0503CB2}"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EC4058C-A45A-4917-B83B-7472625BCDC5}" type="slidenum">
              <a:rPr lang="el-GR" smtClean="0"/>
              <a:t>‹#›</a:t>
            </a:fld>
            <a:endParaRPr lang="el-GR"/>
          </a:p>
        </p:txBody>
      </p:sp>
    </p:spTree>
    <p:extLst>
      <p:ext uri="{BB962C8B-B14F-4D97-AF65-F5344CB8AC3E}">
        <p14:creationId xmlns:p14="http://schemas.microsoft.com/office/powerpoint/2010/main" val="103345195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73C2878D-5732-4276-9624-4005D9DD5359}"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AD153F9C-4BB8-46B4-BC17-3A775C28E96F}" type="slidenum">
              <a:rPr lang="el-GR" smtClean="0"/>
              <a:t>‹#›</a:t>
            </a:fld>
            <a:endParaRPr lang="el-GR"/>
          </a:p>
        </p:txBody>
      </p:sp>
    </p:spTree>
    <p:extLst>
      <p:ext uri="{BB962C8B-B14F-4D97-AF65-F5344CB8AC3E}">
        <p14:creationId xmlns:p14="http://schemas.microsoft.com/office/powerpoint/2010/main" val="311669533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73C2878D-5732-4276-9624-4005D9DD5359}"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AD153F9C-4BB8-46B4-BC17-3A775C28E96F}" type="slidenum">
              <a:rPr lang="el-GR" smtClean="0"/>
              <a:t>‹#›</a:t>
            </a:fld>
            <a:endParaRPr lang="el-GR"/>
          </a:p>
        </p:txBody>
      </p:sp>
    </p:spTree>
    <p:extLst>
      <p:ext uri="{BB962C8B-B14F-4D97-AF65-F5344CB8AC3E}">
        <p14:creationId xmlns:p14="http://schemas.microsoft.com/office/powerpoint/2010/main" val="117939243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73C2878D-5732-4276-9624-4005D9DD5359}"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AD153F9C-4BB8-46B4-BC17-3A775C28E96F}" type="slidenum">
              <a:rPr lang="el-GR" smtClean="0"/>
              <a:t>‹#›</a:t>
            </a:fld>
            <a:endParaRPr lang="el-GR"/>
          </a:p>
        </p:txBody>
      </p:sp>
    </p:spTree>
    <p:extLst>
      <p:ext uri="{BB962C8B-B14F-4D97-AF65-F5344CB8AC3E}">
        <p14:creationId xmlns:p14="http://schemas.microsoft.com/office/powerpoint/2010/main" val="293578046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73C2878D-5732-4276-9624-4005D9DD5359}" type="datetimeFigureOut">
              <a:rPr lang="el-GR" smtClean="0"/>
              <a:t>6/9/2015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AD153F9C-4BB8-46B4-BC17-3A775C28E96F}" type="slidenum">
              <a:rPr lang="el-GR" smtClean="0"/>
              <a:t>‹#›</a:t>
            </a:fld>
            <a:endParaRPr lang="el-GR"/>
          </a:p>
        </p:txBody>
      </p:sp>
    </p:spTree>
    <p:extLst>
      <p:ext uri="{BB962C8B-B14F-4D97-AF65-F5344CB8AC3E}">
        <p14:creationId xmlns:p14="http://schemas.microsoft.com/office/powerpoint/2010/main" val="407713853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73C2878D-5732-4276-9624-4005D9DD5359}" type="datetimeFigureOut">
              <a:rPr lang="el-GR" smtClean="0"/>
              <a:t>6/9/2015</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AD153F9C-4BB8-46B4-BC17-3A775C28E96F}" type="slidenum">
              <a:rPr lang="el-GR" smtClean="0"/>
              <a:t>‹#›</a:t>
            </a:fld>
            <a:endParaRPr lang="el-GR"/>
          </a:p>
        </p:txBody>
      </p:sp>
    </p:spTree>
    <p:extLst>
      <p:ext uri="{BB962C8B-B14F-4D97-AF65-F5344CB8AC3E}">
        <p14:creationId xmlns:p14="http://schemas.microsoft.com/office/powerpoint/2010/main" val="395373195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73C2878D-5732-4276-9624-4005D9DD5359}" type="datetimeFigureOut">
              <a:rPr lang="el-GR" smtClean="0"/>
              <a:t>6/9/2015</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AD153F9C-4BB8-46B4-BC17-3A775C28E96F}" type="slidenum">
              <a:rPr lang="el-GR" smtClean="0"/>
              <a:t>‹#›</a:t>
            </a:fld>
            <a:endParaRPr lang="el-GR"/>
          </a:p>
        </p:txBody>
      </p:sp>
    </p:spTree>
    <p:extLst>
      <p:ext uri="{BB962C8B-B14F-4D97-AF65-F5344CB8AC3E}">
        <p14:creationId xmlns:p14="http://schemas.microsoft.com/office/powerpoint/2010/main" val="149766109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73C2878D-5732-4276-9624-4005D9DD5359}" type="datetimeFigureOut">
              <a:rPr lang="el-GR" smtClean="0"/>
              <a:t>6/9/2015</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AD153F9C-4BB8-46B4-BC17-3A775C28E96F}" type="slidenum">
              <a:rPr lang="el-GR" smtClean="0"/>
              <a:t>‹#›</a:t>
            </a:fld>
            <a:endParaRPr lang="el-GR"/>
          </a:p>
        </p:txBody>
      </p:sp>
    </p:spTree>
    <p:extLst>
      <p:ext uri="{BB962C8B-B14F-4D97-AF65-F5344CB8AC3E}">
        <p14:creationId xmlns:p14="http://schemas.microsoft.com/office/powerpoint/2010/main" val="3276941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73C2878D-5732-4276-9624-4005D9DD5359}" type="datetimeFigureOut">
              <a:rPr lang="el-GR" smtClean="0"/>
              <a:t>6/9/2015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AD153F9C-4BB8-46B4-BC17-3A775C28E96F}" type="slidenum">
              <a:rPr lang="el-GR" smtClean="0"/>
              <a:t>‹#›</a:t>
            </a:fld>
            <a:endParaRPr lang="el-GR"/>
          </a:p>
        </p:txBody>
      </p:sp>
    </p:spTree>
    <p:extLst>
      <p:ext uri="{BB962C8B-B14F-4D97-AF65-F5344CB8AC3E}">
        <p14:creationId xmlns:p14="http://schemas.microsoft.com/office/powerpoint/2010/main" val="16753147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705699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73C2878D-5732-4276-9624-4005D9DD5359}" type="datetimeFigureOut">
              <a:rPr lang="el-GR" smtClean="0"/>
              <a:t>6/9/2015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AD153F9C-4BB8-46B4-BC17-3A775C28E96F}" type="slidenum">
              <a:rPr lang="el-GR" smtClean="0"/>
              <a:t>‹#›</a:t>
            </a:fld>
            <a:endParaRPr lang="el-GR"/>
          </a:p>
        </p:txBody>
      </p:sp>
    </p:spTree>
    <p:extLst>
      <p:ext uri="{BB962C8B-B14F-4D97-AF65-F5344CB8AC3E}">
        <p14:creationId xmlns:p14="http://schemas.microsoft.com/office/powerpoint/2010/main" val="44628839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73C2878D-5732-4276-9624-4005D9DD5359}"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AD153F9C-4BB8-46B4-BC17-3A775C28E96F}" type="slidenum">
              <a:rPr lang="el-GR" smtClean="0"/>
              <a:t>‹#›</a:t>
            </a:fld>
            <a:endParaRPr lang="el-GR"/>
          </a:p>
        </p:txBody>
      </p:sp>
    </p:spTree>
    <p:extLst>
      <p:ext uri="{BB962C8B-B14F-4D97-AF65-F5344CB8AC3E}">
        <p14:creationId xmlns:p14="http://schemas.microsoft.com/office/powerpoint/2010/main" val="46787687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73C2878D-5732-4276-9624-4005D9DD5359}"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AD153F9C-4BB8-46B4-BC17-3A775C28E96F}" type="slidenum">
              <a:rPr lang="el-GR" smtClean="0"/>
              <a:t>‹#›</a:t>
            </a:fld>
            <a:endParaRPr lang="el-GR"/>
          </a:p>
        </p:txBody>
      </p:sp>
    </p:spTree>
    <p:extLst>
      <p:ext uri="{BB962C8B-B14F-4D97-AF65-F5344CB8AC3E}">
        <p14:creationId xmlns:p14="http://schemas.microsoft.com/office/powerpoint/2010/main" val="385310654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DCE22FD5-0D5B-4F8E-A33B-E70558A40303}"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1633F489-F2B5-4933-B746-6DD8D4E44435}" type="slidenum">
              <a:rPr lang="el-GR" smtClean="0"/>
              <a:t>‹#›</a:t>
            </a:fld>
            <a:endParaRPr lang="el-GR"/>
          </a:p>
        </p:txBody>
      </p:sp>
    </p:spTree>
    <p:extLst>
      <p:ext uri="{BB962C8B-B14F-4D97-AF65-F5344CB8AC3E}">
        <p14:creationId xmlns:p14="http://schemas.microsoft.com/office/powerpoint/2010/main" val="155147603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DCE22FD5-0D5B-4F8E-A33B-E70558A40303}"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1633F489-F2B5-4933-B746-6DD8D4E44435}" type="slidenum">
              <a:rPr lang="el-GR" smtClean="0"/>
              <a:t>‹#›</a:t>
            </a:fld>
            <a:endParaRPr lang="el-GR"/>
          </a:p>
        </p:txBody>
      </p:sp>
    </p:spTree>
    <p:extLst>
      <p:ext uri="{BB962C8B-B14F-4D97-AF65-F5344CB8AC3E}">
        <p14:creationId xmlns:p14="http://schemas.microsoft.com/office/powerpoint/2010/main" val="7057585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DCE22FD5-0D5B-4F8E-A33B-E70558A40303}"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1633F489-F2B5-4933-B746-6DD8D4E44435}" type="slidenum">
              <a:rPr lang="el-GR" smtClean="0"/>
              <a:t>‹#›</a:t>
            </a:fld>
            <a:endParaRPr lang="el-GR"/>
          </a:p>
        </p:txBody>
      </p:sp>
    </p:spTree>
    <p:extLst>
      <p:ext uri="{BB962C8B-B14F-4D97-AF65-F5344CB8AC3E}">
        <p14:creationId xmlns:p14="http://schemas.microsoft.com/office/powerpoint/2010/main" val="427564362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DCE22FD5-0D5B-4F8E-A33B-E70558A40303}" type="datetimeFigureOut">
              <a:rPr lang="el-GR" smtClean="0"/>
              <a:t>6/9/2015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1633F489-F2B5-4933-B746-6DD8D4E44435}" type="slidenum">
              <a:rPr lang="el-GR" smtClean="0"/>
              <a:t>‹#›</a:t>
            </a:fld>
            <a:endParaRPr lang="el-GR"/>
          </a:p>
        </p:txBody>
      </p:sp>
    </p:spTree>
    <p:extLst>
      <p:ext uri="{BB962C8B-B14F-4D97-AF65-F5344CB8AC3E}">
        <p14:creationId xmlns:p14="http://schemas.microsoft.com/office/powerpoint/2010/main" val="246757542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DCE22FD5-0D5B-4F8E-A33B-E70558A40303}" type="datetimeFigureOut">
              <a:rPr lang="el-GR" smtClean="0"/>
              <a:t>6/9/2015</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1633F489-F2B5-4933-B746-6DD8D4E44435}" type="slidenum">
              <a:rPr lang="el-GR" smtClean="0"/>
              <a:t>‹#›</a:t>
            </a:fld>
            <a:endParaRPr lang="el-GR"/>
          </a:p>
        </p:txBody>
      </p:sp>
    </p:spTree>
    <p:extLst>
      <p:ext uri="{BB962C8B-B14F-4D97-AF65-F5344CB8AC3E}">
        <p14:creationId xmlns:p14="http://schemas.microsoft.com/office/powerpoint/2010/main" val="270429337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DCE22FD5-0D5B-4F8E-A33B-E70558A40303}" type="datetimeFigureOut">
              <a:rPr lang="el-GR" smtClean="0"/>
              <a:t>6/9/2015</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1633F489-F2B5-4933-B746-6DD8D4E44435}" type="slidenum">
              <a:rPr lang="el-GR" smtClean="0"/>
              <a:t>‹#›</a:t>
            </a:fld>
            <a:endParaRPr lang="el-GR"/>
          </a:p>
        </p:txBody>
      </p:sp>
    </p:spTree>
    <p:extLst>
      <p:ext uri="{BB962C8B-B14F-4D97-AF65-F5344CB8AC3E}">
        <p14:creationId xmlns:p14="http://schemas.microsoft.com/office/powerpoint/2010/main" val="264310688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DCE22FD5-0D5B-4F8E-A33B-E70558A40303}" type="datetimeFigureOut">
              <a:rPr lang="el-GR" smtClean="0"/>
              <a:t>6/9/2015</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1633F489-F2B5-4933-B746-6DD8D4E44435}" type="slidenum">
              <a:rPr lang="el-GR" smtClean="0"/>
              <a:t>‹#›</a:t>
            </a:fld>
            <a:endParaRPr lang="el-GR"/>
          </a:p>
        </p:txBody>
      </p:sp>
    </p:spTree>
    <p:extLst>
      <p:ext uri="{BB962C8B-B14F-4D97-AF65-F5344CB8AC3E}">
        <p14:creationId xmlns:p14="http://schemas.microsoft.com/office/powerpoint/2010/main" val="23163223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A6D806C7-E882-4CC2-A421-66882007EEF3}"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0E812F17-E62E-41BA-9F32-14FC24F7C90F}" type="slidenum">
              <a:rPr lang="el-GR" smtClean="0"/>
              <a:t>‹#›</a:t>
            </a:fld>
            <a:endParaRPr lang="el-GR"/>
          </a:p>
        </p:txBody>
      </p:sp>
    </p:spTree>
    <p:extLst>
      <p:ext uri="{BB962C8B-B14F-4D97-AF65-F5344CB8AC3E}">
        <p14:creationId xmlns:p14="http://schemas.microsoft.com/office/powerpoint/2010/main" val="120440747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DCE22FD5-0D5B-4F8E-A33B-E70558A40303}" type="datetimeFigureOut">
              <a:rPr lang="el-GR" smtClean="0"/>
              <a:t>6/9/2015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1633F489-F2B5-4933-B746-6DD8D4E44435}" type="slidenum">
              <a:rPr lang="el-GR" smtClean="0"/>
              <a:t>‹#›</a:t>
            </a:fld>
            <a:endParaRPr lang="el-GR"/>
          </a:p>
        </p:txBody>
      </p:sp>
    </p:spTree>
    <p:extLst>
      <p:ext uri="{BB962C8B-B14F-4D97-AF65-F5344CB8AC3E}">
        <p14:creationId xmlns:p14="http://schemas.microsoft.com/office/powerpoint/2010/main" val="131762276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DCE22FD5-0D5B-4F8E-A33B-E70558A40303}" type="datetimeFigureOut">
              <a:rPr lang="el-GR" smtClean="0"/>
              <a:t>6/9/2015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1633F489-F2B5-4933-B746-6DD8D4E44435}" type="slidenum">
              <a:rPr lang="el-GR" smtClean="0"/>
              <a:t>‹#›</a:t>
            </a:fld>
            <a:endParaRPr lang="el-GR"/>
          </a:p>
        </p:txBody>
      </p:sp>
    </p:spTree>
    <p:extLst>
      <p:ext uri="{BB962C8B-B14F-4D97-AF65-F5344CB8AC3E}">
        <p14:creationId xmlns:p14="http://schemas.microsoft.com/office/powerpoint/2010/main" val="372803565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DCE22FD5-0D5B-4F8E-A33B-E70558A40303}"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1633F489-F2B5-4933-B746-6DD8D4E44435}" type="slidenum">
              <a:rPr lang="el-GR" smtClean="0"/>
              <a:t>‹#›</a:t>
            </a:fld>
            <a:endParaRPr lang="el-GR"/>
          </a:p>
        </p:txBody>
      </p:sp>
    </p:spTree>
    <p:extLst>
      <p:ext uri="{BB962C8B-B14F-4D97-AF65-F5344CB8AC3E}">
        <p14:creationId xmlns:p14="http://schemas.microsoft.com/office/powerpoint/2010/main" val="152995904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DCE22FD5-0D5B-4F8E-A33B-E70558A40303}"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1633F489-F2B5-4933-B746-6DD8D4E44435}" type="slidenum">
              <a:rPr lang="el-GR" smtClean="0"/>
              <a:t>‹#›</a:t>
            </a:fld>
            <a:endParaRPr lang="el-GR"/>
          </a:p>
        </p:txBody>
      </p:sp>
    </p:spTree>
    <p:extLst>
      <p:ext uri="{BB962C8B-B14F-4D97-AF65-F5344CB8AC3E}">
        <p14:creationId xmlns:p14="http://schemas.microsoft.com/office/powerpoint/2010/main" val="151505909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39B5AB91-8BF4-407A-9B72-EEC307DCDDAA}"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9746D307-413A-4D6E-BCE6-69A32DF6DE9D}" type="slidenum">
              <a:rPr lang="el-GR" smtClean="0"/>
              <a:t>‹#›</a:t>
            </a:fld>
            <a:endParaRPr lang="el-GR"/>
          </a:p>
        </p:txBody>
      </p:sp>
    </p:spTree>
    <p:extLst>
      <p:ext uri="{BB962C8B-B14F-4D97-AF65-F5344CB8AC3E}">
        <p14:creationId xmlns:p14="http://schemas.microsoft.com/office/powerpoint/2010/main" val="265378909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39B5AB91-8BF4-407A-9B72-EEC307DCDDAA}"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9746D307-413A-4D6E-BCE6-69A32DF6DE9D}" type="slidenum">
              <a:rPr lang="el-GR" smtClean="0"/>
              <a:t>‹#›</a:t>
            </a:fld>
            <a:endParaRPr lang="el-GR"/>
          </a:p>
        </p:txBody>
      </p:sp>
    </p:spTree>
    <p:extLst>
      <p:ext uri="{BB962C8B-B14F-4D97-AF65-F5344CB8AC3E}">
        <p14:creationId xmlns:p14="http://schemas.microsoft.com/office/powerpoint/2010/main" val="310426289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39B5AB91-8BF4-407A-9B72-EEC307DCDDAA}"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9746D307-413A-4D6E-BCE6-69A32DF6DE9D}" type="slidenum">
              <a:rPr lang="el-GR" smtClean="0"/>
              <a:t>‹#›</a:t>
            </a:fld>
            <a:endParaRPr lang="el-GR"/>
          </a:p>
        </p:txBody>
      </p:sp>
    </p:spTree>
    <p:extLst>
      <p:ext uri="{BB962C8B-B14F-4D97-AF65-F5344CB8AC3E}">
        <p14:creationId xmlns:p14="http://schemas.microsoft.com/office/powerpoint/2010/main" val="274770208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39B5AB91-8BF4-407A-9B72-EEC307DCDDAA}" type="datetimeFigureOut">
              <a:rPr lang="el-GR" smtClean="0"/>
              <a:t>6/9/2015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9746D307-413A-4D6E-BCE6-69A32DF6DE9D}" type="slidenum">
              <a:rPr lang="el-GR" smtClean="0"/>
              <a:t>‹#›</a:t>
            </a:fld>
            <a:endParaRPr lang="el-GR"/>
          </a:p>
        </p:txBody>
      </p:sp>
    </p:spTree>
    <p:extLst>
      <p:ext uri="{BB962C8B-B14F-4D97-AF65-F5344CB8AC3E}">
        <p14:creationId xmlns:p14="http://schemas.microsoft.com/office/powerpoint/2010/main" val="2358534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39B5AB91-8BF4-407A-9B72-EEC307DCDDAA}" type="datetimeFigureOut">
              <a:rPr lang="el-GR" smtClean="0"/>
              <a:t>6/9/2015</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9746D307-413A-4D6E-BCE6-69A32DF6DE9D}" type="slidenum">
              <a:rPr lang="el-GR" smtClean="0"/>
              <a:t>‹#›</a:t>
            </a:fld>
            <a:endParaRPr lang="el-GR"/>
          </a:p>
        </p:txBody>
      </p:sp>
    </p:spTree>
    <p:extLst>
      <p:ext uri="{BB962C8B-B14F-4D97-AF65-F5344CB8AC3E}">
        <p14:creationId xmlns:p14="http://schemas.microsoft.com/office/powerpoint/2010/main" val="306591125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39B5AB91-8BF4-407A-9B72-EEC307DCDDAA}" type="datetimeFigureOut">
              <a:rPr lang="el-GR" smtClean="0"/>
              <a:t>6/9/2015</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9746D307-413A-4D6E-BCE6-69A32DF6DE9D}" type="slidenum">
              <a:rPr lang="el-GR" smtClean="0"/>
              <a:t>‹#›</a:t>
            </a:fld>
            <a:endParaRPr lang="el-GR"/>
          </a:p>
        </p:txBody>
      </p:sp>
    </p:spTree>
    <p:extLst>
      <p:ext uri="{BB962C8B-B14F-4D97-AF65-F5344CB8AC3E}">
        <p14:creationId xmlns:p14="http://schemas.microsoft.com/office/powerpoint/2010/main" val="24597435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A6D806C7-E882-4CC2-A421-66882007EEF3}"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0E812F17-E62E-41BA-9F32-14FC24F7C90F}" type="slidenum">
              <a:rPr lang="el-GR" smtClean="0"/>
              <a:t>‹#›</a:t>
            </a:fld>
            <a:endParaRPr lang="el-GR"/>
          </a:p>
        </p:txBody>
      </p:sp>
    </p:spTree>
    <p:extLst>
      <p:ext uri="{BB962C8B-B14F-4D97-AF65-F5344CB8AC3E}">
        <p14:creationId xmlns:p14="http://schemas.microsoft.com/office/powerpoint/2010/main" val="383372768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39B5AB91-8BF4-407A-9B72-EEC307DCDDAA}" type="datetimeFigureOut">
              <a:rPr lang="el-GR" smtClean="0"/>
              <a:t>6/9/2015</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9746D307-413A-4D6E-BCE6-69A32DF6DE9D}" type="slidenum">
              <a:rPr lang="el-GR" smtClean="0"/>
              <a:t>‹#›</a:t>
            </a:fld>
            <a:endParaRPr lang="el-GR"/>
          </a:p>
        </p:txBody>
      </p:sp>
    </p:spTree>
    <p:extLst>
      <p:ext uri="{BB962C8B-B14F-4D97-AF65-F5344CB8AC3E}">
        <p14:creationId xmlns:p14="http://schemas.microsoft.com/office/powerpoint/2010/main" val="415532083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39B5AB91-8BF4-407A-9B72-EEC307DCDDAA}" type="datetimeFigureOut">
              <a:rPr lang="el-GR" smtClean="0"/>
              <a:t>6/9/2015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9746D307-413A-4D6E-BCE6-69A32DF6DE9D}" type="slidenum">
              <a:rPr lang="el-GR" smtClean="0"/>
              <a:t>‹#›</a:t>
            </a:fld>
            <a:endParaRPr lang="el-GR"/>
          </a:p>
        </p:txBody>
      </p:sp>
    </p:spTree>
    <p:extLst>
      <p:ext uri="{BB962C8B-B14F-4D97-AF65-F5344CB8AC3E}">
        <p14:creationId xmlns:p14="http://schemas.microsoft.com/office/powerpoint/2010/main" val="172495438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39B5AB91-8BF4-407A-9B72-EEC307DCDDAA}" type="datetimeFigureOut">
              <a:rPr lang="el-GR" smtClean="0"/>
              <a:t>6/9/2015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9746D307-413A-4D6E-BCE6-69A32DF6DE9D}" type="slidenum">
              <a:rPr lang="el-GR" smtClean="0"/>
              <a:t>‹#›</a:t>
            </a:fld>
            <a:endParaRPr lang="el-GR"/>
          </a:p>
        </p:txBody>
      </p:sp>
    </p:spTree>
    <p:extLst>
      <p:ext uri="{BB962C8B-B14F-4D97-AF65-F5344CB8AC3E}">
        <p14:creationId xmlns:p14="http://schemas.microsoft.com/office/powerpoint/2010/main" val="44808215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39B5AB91-8BF4-407A-9B72-EEC307DCDDAA}"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9746D307-413A-4D6E-BCE6-69A32DF6DE9D}" type="slidenum">
              <a:rPr lang="el-GR" smtClean="0"/>
              <a:t>‹#›</a:t>
            </a:fld>
            <a:endParaRPr lang="el-GR"/>
          </a:p>
        </p:txBody>
      </p:sp>
    </p:spTree>
    <p:extLst>
      <p:ext uri="{BB962C8B-B14F-4D97-AF65-F5344CB8AC3E}">
        <p14:creationId xmlns:p14="http://schemas.microsoft.com/office/powerpoint/2010/main" val="146743373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39B5AB91-8BF4-407A-9B72-EEC307DCDDAA}"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9746D307-413A-4D6E-BCE6-69A32DF6DE9D}" type="slidenum">
              <a:rPr lang="el-GR" smtClean="0"/>
              <a:t>‹#›</a:t>
            </a:fld>
            <a:endParaRPr lang="el-GR"/>
          </a:p>
        </p:txBody>
      </p:sp>
    </p:spTree>
    <p:extLst>
      <p:ext uri="{BB962C8B-B14F-4D97-AF65-F5344CB8AC3E}">
        <p14:creationId xmlns:p14="http://schemas.microsoft.com/office/powerpoint/2010/main" val="115535158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9467739E-59B0-422C-A59B-5A65F88C6CDE}"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654CFC6C-605D-4001-9D9E-43BE176CF3BA}" type="slidenum">
              <a:rPr lang="el-GR" smtClean="0"/>
              <a:t>‹#›</a:t>
            </a:fld>
            <a:endParaRPr lang="el-GR"/>
          </a:p>
        </p:txBody>
      </p:sp>
    </p:spTree>
    <p:extLst>
      <p:ext uri="{BB962C8B-B14F-4D97-AF65-F5344CB8AC3E}">
        <p14:creationId xmlns:p14="http://schemas.microsoft.com/office/powerpoint/2010/main" val="234400370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9467739E-59B0-422C-A59B-5A65F88C6CDE}"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654CFC6C-605D-4001-9D9E-43BE176CF3BA}" type="slidenum">
              <a:rPr lang="el-GR" smtClean="0"/>
              <a:t>‹#›</a:t>
            </a:fld>
            <a:endParaRPr lang="el-GR"/>
          </a:p>
        </p:txBody>
      </p:sp>
    </p:spTree>
    <p:extLst>
      <p:ext uri="{BB962C8B-B14F-4D97-AF65-F5344CB8AC3E}">
        <p14:creationId xmlns:p14="http://schemas.microsoft.com/office/powerpoint/2010/main" val="56909680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9467739E-59B0-422C-A59B-5A65F88C6CDE}"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654CFC6C-605D-4001-9D9E-43BE176CF3BA}" type="slidenum">
              <a:rPr lang="el-GR" smtClean="0"/>
              <a:t>‹#›</a:t>
            </a:fld>
            <a:endParaRPr lang="el-GR"/>
          </a:p>
        </p:txBody>
      </p:sp>
    </p:spTree>
    <p:extLst>
      <p:ext uri="{BB962C8B-B14F-4D97-AF65-F5344CB8AC3E}">
        <p14:creationId xmlns:p14="http://schemas.microsoft.com/office/powerpoint/2010/main" val="399762700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9467739E-59B0-422C-A59B-5A65F88C6CDE}" type="datetimeFigureOut">
              <a:rPr lang="el-GR" smtClean="0"/>
              <a:t>6/9/2015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654CFC6C-605D-4001-9D9E-43BE176CF3BA}" type="slidenum">
              <a:rPr lang="el-GR" smtClean="0"/>
              <a:t>‹#›</a:t>
            </a:fld>
            <a:endParaRPr lang="el-GR"/>
          </a:p>
        </p:txBody>
      </p:sp>
    </p:spTree>
    <p:extLst>
      <p:ext uri="{BB962C8B-B14F-4D97-AF65-F5344CB8AC3E}">
        <p14:creationId xmlns:p14="http://schemas.microsoft.com/office/powerpoint/2010/main" val="36457676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9467739E-59B0-422C-A59B-5A65F88C6CDE}" type="datetimeFigureOut">
              <a:rPr lang="el-GR" smtClean="0"/>
              <a:t>6/9/2015</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654CFC6C-605D-4001-9D9E-43BE176CF3BA}" type="slidenum">
              <a:rPr lang="el-GR" smtClean="0"/>
              <a:t>‹#›</a:t>
            </a:fld>
            <a:endParaRPr lang="el-GR"/>
          </a:p>
        </p:txBody>
      </p:sp>
    </p:spTree>
    <p:extLst>
      <p:ext uri="{BB962C8B-B14F-4D97-AF65-F5344CB8AC3E}">
        <p14:creationId xmlns:p14="http://schemas.microsoft.com/office/powerpoint/2010/main" val="15891379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A6D806C7-E882-4CC2-A421-66882007EEF3}"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0E812F17-E62E-41BA-9F32-14FC24F7C90F}" type="slidenum">
              <a:rPr lang="el-GR" smtClean="0"/>
              <a:t>‹#›</a:t>
            </a:fld>
            <a:endParaRPr lang="el-GR"/>
          </a:p>
        </p:txBody>
      </p:sp>
    </p:spTree>
    <p:extLst>
      <p:ext uri="{BB962C8B-B14F-4D97-AF65-F5344CB8AC3E}">
        <p14:creationId xmlns:p14="http://schemas.microsoft.com/office/powerpoint/2010/main" val="3022998799"/>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9467739E-59B0-422C-A59B-5A65F88C6CDE}" type="datetimeFigureOut">
              <a:rPr lang="el-GR" smtClean="0"/>
              <a:t>6/9/2015</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654CFC6C-605D-4001-9D9E-43BE176CF3BA}" type="slidenum">
              <a:rPr lang="el-GR" smtClean="0"/>
              <a:t>‹#›</a:t>
            </a:fld>
            <a:endParaRPr lang="el-GR"/>
          </a:p>
        </p:txBody>
      </p:sp>
    </p:spTree>
    <p:extLst>
      <p:ext uri="{BB962C8B-B14F-4D97-AF65-F5344CB8AC3E}">
        <p14:creationId xmlns:p14="http://schemas.microsoft.com/office/powerpoint/2010/main" val="64514242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9467739E-59B0-422C-A59B-5A65F88C6CDE}" type="datetimeFigureOut">
              <a:rPr lang="el-GR" smtClean="0"/>
              <a:t>6/9/2015</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654CFC6C-605D-4001-9D9E-43BE176CF3BA}" type="slidenum">
              <a:rPr lang="el-GR" smtClean="0"/>
              <a:t>‹#›</a:t>
            </a:fld>
            <a:endParaRPr lang="el-GR"/>
          </a:p>
        </p:txBody>
      </p:sp>
    </p:spTree>
    <p:extLst>
      <p:ext uri="{BB962C8B-B14F-4D97-AF65-F5344CB8AC3E}">
        <p14:creationId xmlns:p14="http://schemas.microsoft.com/office/powerpoint/2010/main" val="308080789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9467739E-59B0-422C-A59B-5A65F88C6CDE}" type="datetimeFigureOut">
              <a:rPr lang="el-GR" smtClean="0"/>
              <a:t>6/9/2015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654CFC6C-605D-4001-9D9E-43BE176CF3BA}" type="slidenum">
              <a:rPr lang="el-GR" smtClean="0"/>
              <a:t>‹#›</a:t>
            </a:fld>
            <a:endParaRPr lang="el-GR"/>
          </a:p>
        </p:txBody>
      </p:sp>
    </p:spTree>
    <p:extLst>
      <p:ext uri="{BB962C8B-B14F-4D97-AF65-F5344CB8AC3E}">
        <p14:creationId xmlns:p14="http://schemas.microsoft.com/office/powerpoint/2010/main" val="320598299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9467739E-59B0-422C-A59B-5A65F88C6CDE}" type="datetimeFigureOut">
              <a:rPr lang="el-GR" smtClean="0"/>
              <a:t>6/9/2015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654CFC6C-605D-4001-9D9E-43BE176CF3BA}" type="slidenum">
              <a:rPr lang="el-GR" smtClean="0"/>
              <a:t>‹#›</a:t>
            </a:fld>
            <a:endParaRPr lang="el-GR"/>
          </a:p>
        </p:txBody>
      </p:sp>
    </p:spTree>
    <p:extLst>
      <p:ext uri="{BB962C8B-B14F-4D97-AF65-F5344CB8AC3E}">
        <p14:creationId xmlns:p14="http://schemas.microsoft.com/office/powerpoint/2010/main" val="248519834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9467739E-59B0-422C-A59B-5A65F88C6CDE}"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654CFC6C-605D-4001-9D9E-43BE176CF3BA}" type="slidenum">
              <a:rPr lang="el-GR" smtClean="0"/>
              <a:t>‹#›</a:t>
            </a:fld>
            <a:endParaRPr lang="el-GR"/>
          </a:p>
        </p:txBody>
      </p:sp>
    </p:spTree>
    <p:extLst>
      <p:ext uri="{BB962C8B-B14F-4D97-AF65-F5344CB8AC3E}">
        <p14:creationId xmlns:p14="http://schemas.microsoft.com/office/powerpoint/2010/main" val="259471949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9467739E-59B0-422C-A59B-5A65F88C6CDE}"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654CFC6C-605D-4001-9D9E-43BE176CF3BA}" type="slidenum">
              <a:rPr lang="el-GR" smtClean="0"/>
              <a:t>‹#›</a:t>
            </a:fld>
            <a:endParaRPr lang="el-GR"/>
          </a:p>
        </p:txBody>
      </p:sp>
    </p:spTree>
    <p:extLst>
      <p:ext uri="{BB962C8B-B14F-4D97-AF65-F5344CB8AC3E}">
        <p14:creationId xmlns:p14="http://schemas.microsoft.com/office/powerpoint/2010/main" val="387027353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37C6AA43-2DF9-4214-8904-E3176C508159}"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081E010-C7E3-41BD-BEED-D67C49C50701}" type="slidenum">
              <a:rPr lang="el-GR" smtClean="0"/>
              <a:t>‹#›</a:t>
            </a:fld>
            <a:endParaRPr lang="el-GR"/>
          </a:p>
        </p:txBody>
      </p:sp>
    </p:spTree>
    <p:extLst>
      <p:ext uri="{BB962C8B-B14F-4D97-AF65-F5344CB8AC3E}">
        <p14:creationId xmlns:p14="http://schemas.microsoft.com/office/powerpoint/2010/main" val="231741787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37C6AA43-2DF9-4214-8904-E3176C508159}"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081E010-C7E3-41BD-BEED-D67C49C50701}" type="slidenum">
              <a:rPr lang="el-GR" smtClean="0"/>
              <a:t>‹#›</a:t>
            </a:fld>
            <a:endParaRPr lang="el-GR"/>
          </a:p>
        </p:txBody>
      </p:sp>
    </p:spTree>
    <p:extLst>
      <p:ext uri="{BB962C8B-B14F-4D97-AF65-F5344CB8AC3E}">
        <p14:creationId xmlns:p14="http://schemas.microsoft.com/office/powerpoint/2010/main" val="349796884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37C6AA43-2DF9-4214-8904-E3176C508159}"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081E010-C7E3-41BD-BEED-D67C49C50701}" type="slidenum">
              <a:rPr lang="el-GR" smtClean="0"/>
              <a:t>‹#›</a:t>
            </a:fld>
            <a:endParaRPr lang="el-GR"/>
          </a:p>
        </p:txBody>
      </p:sp>
    </p:spTree>
    <p:extLst>
      <p:ext uri="{BB962C8B-B14F-4D97-AF65-F5344CB8AC3E}">
        <p14:creationId xmlns:p14="http://schemas.microsoft.com/office/powerpoint/2010/main" val="124322715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37C6AA43-2DF9-4214-8904-E3176C508159}" type="datetimeFigureOut">
              <a:rPr lang="el-GR" smtClean="0"/>
              <a:t>6/9/2015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D081E010-C7E3-41BD-BEED-D67C49C50701}" type="slidenum">
              <a:rPr lang="el-GR" smtClean="0"/>
              <a:t>‹#›</a:t>
            </a:fld>
            <a:endParaRPr lang="el-GR"/>
          </a:p>
        </p:txBody>
      </p:sp>
    </p:spTree>
    <p:extLst>
      <p:ext uri="{BB962C8B-B14F-4D97-AF65-F5344CB8AC3E}">
        <p14:creationId xmlns:p14="http://schemas.microsoft.com/office/powerpoint/2010/main" val="2933681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A6D806C7-E882-4CC2-A421-66882007EEF3}" type="datetimeFigureOut">
              <a:rPr lang="el-GR" smtClean="0"/>
              <a:t>6/9/2015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0E812F17-E62E-41BA-9F32-14FC24F7C90F}" type="slidenum">
              <a:rPr lang="el-GR" smtClean="0"/>
              <a:t>‹#›</a:t>
            </a:fld>
            <a:endParaRPr lang="el-GR"/>
          </a:p>
        </p:txBody>
      </p:sp>
    </p:spTree>
    <p:extLst>
      <p:ext uri="{BB962C8B-B14F-4D97-AF65-F5344CB8AC3E}">
        <p14:creationId xmlns:p14="http://schemas.microsoft.com/office/powerpoint/2010/main" val="192605763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37C6AA43-2DF9-4214-8904-E3176C508159}" type="datetimeFigureOut">
              <a:rPr lang="el-GR" smtClean="0"/>
              <a:t>6/9/2015</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D081E010-C7E3-41BD-BEED-D67C49C50701}" type="slidenum">
              <a:rPr lang="el-GR" smtClean="0"/>
              <a:t>‹#›</a:t>
            </a:fld>
            <a:endParaRPr lang="el-GR"/>
          </a:p>
        </p:txBody>
      </p:sp>
    </p:spTree>
    <p:extLst>
      <p:ext uri="{BB962C8B-B14F-4D97-AF65-F5344CB8AC3E}">
        <p14:creationId xmlns:p14="http://schemas.microsoft.com/office/powerpoint/2010/main" val="161339306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37C6AA43-2DF9-4214-8904-E3176C508159}" type="datetimeFigureOut">
              <a:rPr lang="el-GR" smtClean="0"/>
              <a:t>6/9/2015</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D081E010-C7E3-41BD-BEED-D67C49C50701}" type="slidenum">
              <a:rPr lang="el-GR" smtClean="0"/>
              <a:t>‹#›</a:t>
            </a:fld>
            <a:endParaRPr lang="el-GR"/>
          </a:p>
        </p:txBody>
      </p:sp>
    </p:spTree>
    <p:extLst>
      <p:ext uri="{BB962C8B-B14F-4D97-AF65-F5344CB8AC3E}">
        <p14:creationId xmlns:p14="http://schemas.microsoft.com/office/powerpoint/2010/main" val="61611614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37C6AA43-2DF9-4214-8904-E3176C508159}" type="datetimeFigureOut">
              <a:rPr lang="el-GR" smtClean="0"/>
              <a:t>6/9/2015</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D081E010-C7E3-41BD-BEED-D67C49C50701}" type="slidenum">
              <a:rPr lang="el-GR" smtClean="0"/>
              <a:t>‹#›</a:t>
            </a:fld>
            <a:endParaRPr lang="el-GR"/>
          </a:p>
        </p:txBody>
      </p:sp>
    </p:spTree>
    <p:extLst>
      <p:ext uri="{BB962C8B-B14F-4D97-AF65-F5344CB8AC3E}">
        <p14:creationId xmlns:p14="http://schemas.microsoft.com/office/powerpoint/2010/main" val="98490833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37C6AA43-2DF9-4214-8904-E3176C508159}" type="datetimeFigureOut">
              <a:rPr lang="el-GR" smtClean="0"/>
              <a:t>6/9/2015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D081E010-C7E3-41BD-BEED-D67C49C50701}" type="slidenum">
              <a:rPr lang="el-GR" smtClean="0"/>
              <a:t>‹#›</a:t>
            </a:fld>
            <a:endParaRPr lang="el-GR"/>
          </a:p>
        </p:txBody>
      </p:sp>
    </p:spTree>
    <p:extLst>
      <p:ext uri="{BB962C8B-B14F-4D97-AF65-F5344CB8AC3E}">
        <p14:creationId xmlns:p14="http://schemas.microsoft.com/office/powerpoint/2010/main" val="368840342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37C6AA43-2DF9-4214-8904-E3176C508159}" type="datetimeFigureOut">
              <a:rPr lang="el-GR" smtClean="0"/>
              <a:t>6/9/2015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D081E010-C7E3-41BD-BEED-D67C49C50701}" type="slidenum">
              <a:rPr lang="el-GR" smtClean="0"/>
              <a:t>‹#›</a:t>
            </a:fld>
            <a:endParaRPr lang="el-GR"/>
          </a:p>
        </p:txBody>
      </p:sp>
    </p:spTree>
    <p:extLst>
      <p:ext uri="{BB962C8B-B14F-4D97-AF65-F5344CB8AC3E}">
        <p14:creationId xmlns:p14="http://schemas.microsoft.com/office/powerpoint/2010/main" val="70241734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37C6AA43-2DF9-4214-8904-E3176C508159}"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081E010-C7E3-41BD-BEED-D67C49C50701}" type="slidenum">
              <a:rPr lang="el-GR" smtClean="0"/>
              <a:t>‹#›</a:t>
            </a:fld>
            <a:endParaRPr lang="el-GR"/>
          </a:p>
        </p:txBody>
      </p:sp>
    </p:spTree>
    <p:extLst>
      <p:ext uri="{BB962C8B-B14F-4D97-AF65-F5344CB8AC3E}">
        <p14:creationId xmlns:p14="http://schemas.microsoft.com/office/powerpoint/2010/main" val="109700670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37C6AA43-2DF9-4214-8904-E3176C508159}"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081E010-C7E3-41BD-BEED-D67C49C50701}" type="slidenum">
              <a:rPr lang="el-GR" smtClean="0"/>
              <a:t>‹#›</a:t>
            </a:fld>
            <a:endParaRPr lang="el-GR"/>
          </a:p>
        </p:txBody>
      </p:sp>
    </p:spTree>
    <p:extLst>
      <p:ext uri="{BB962C8B-B14F-4D97-AF65-F5344CB8AC3E}">
        <p14:creationId xmlns:p14="http://schemas.microsoft.com/office/powerpoint/2010/main" val="231323870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A1AB7E83-B902-4C2D-91C1-043F52035FA6}"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0190B8D-C8EF-4599-8ED9-A7886DE097DA}" type="slidenum">
              <a:rPr lang="el-GR" smtClean="0"/>
              <a:t>‹#›</a:t>
            </a:fld>
            <a:endParaRPr lang="el-GR"/>
          </a:p>
        </p:txBody>
      </p:sp>
    </p:spTree>
    <p:extLst>
      <p:ext uri="{BB962C8B-B14F-4D97-AF65-F5344CB8AC3E}">
        <p14:creationId xmlns:p14="http://schemas.microsoft.com/office/powerpoint/2010/main" val="30412432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A1AB7E83-B902-4C2D-91C1-043F52035FA6}"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0190B8D-C8EF-4599-8ED9-A7886DE097DA}" type="slidenum">
              <a:rPr lang="el-GR" smtClean="0"/>
              <a:t>‹#›</a:t>
            </a:fld>
            <a:endParaRPr lang="el-GR"/>
          </a:p>
        </p:txBody>
      </p:sp>
    </p:spTree>
    <p:extLst>
      <p:ext uri="{BB962C8B-B14F-4D97-AF65-F5344CB8AC3E}">
        <p14:creationId xmlns:p14="http://schemas.microsoft.com/office/powerpoint/2010/main" val="286756280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A1AB7E83-B902-4C2D-91C1-043F52035FA6}"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0190B8D-C8EF-4599-8ED9-A7886DE097DA}" type="slidenum">
              <a:rPr lang="el-GR" smtClean="0"/>
              <a:t>‹#›</a:t>
            </a:fld>
            <a:endParaRPr lang="el-GR"/>
          </a:p>
        </p:txBody>
      </p:sp>
    </p:spTree>
    <p:extLst>
      <p:ext uri="{BB962C8B-B14F-4D97-AF65-F5344CB8AC3E}">
        <p14:creationId xmlns:p14="http://schemas.microsoft.com/office/powerpoint/2010/main" val="39190268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A6D806C7-E882-4CC2-A421-66882007EEF3}" type="datetimeFigureOut">
              <a:rPr lang="el-GR" smtClean="0"/>
              <a:t>6/9/2015</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0E812F17-E62E-41BA-9F32-14FC24F7C90F}" type="slidenum">
              <a:rPr lang="el-GR" smtClean="0"/>
              <a:t>‹#›</a:t>
            </a:fld>
            <a:endParaRPr lang="el-GR"/>
          </a:p>
        </p:txBody>
      </p:sp>
    </p:spTree>
    <p:extLst>
      <p:ext uri="{BB962C8B-B14F-4D97-AF65-F5344CB8AC3E}">
        <p14:creationId xmlns:p14="http://schemas.microsoft.com/office/powerpoint/2010/main" val="2124039140"/>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A1AB7E83-B902-4C2D-91C1-043F52035FA6}" type="datetimeFigureOut">
              <a:rPr lang="el-GR" smtClean="0"/>
              <a:t>6/9/2015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20190B8D-C8EF-4599-8ED9-A7886DE097DA}" type="slidenum">
              <a:rPr lang="el-GR" smtClean="0"/>
              <a:t>‹#›</a:t>
            </a:fld>
            <a:endParaRPr lang="el-GR"/>
          </a:p>
        </p:txBody>
      </p:sp>
    </p:spTree>
    <p:extLst>
      <p:ext uri="{BB962C8B-B14F-4D97-AF65-F5344CB8AC3E}">
        <p14:creationId xmlns:p14="http://schemas.microsoft.com/office/powerpoint/2010/main" val="124682644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A1AB7E83-B902-4C2D-91C1-043F52035FA6}" type="datetimeFigureOut">
              <a:rPr lang="el-GR" smtClean="0"/>
              <a:t>6/9/2015</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20190B8D-C8EF-4599-8ED9-A7886DE097DA}" type="slidenum">
              <a:rPr lang="el-GR" smtClean="0"/>
              <a:t>‹#›</a:t>
            </a:fld>
            <a:endParaRPr lang="el-GR"/>
          </a:p>
        </p:txBody>
      </p:sp>
    </p:spTree>
    <p:extLst>
      <p:ext uri="{BB962C8B-B14F-4D97-AF65-F5344CB8AC3E}">
        <p14:creationId xmlns:p14="http://schemas.microsoft.com/office/powerpoint/2010/main" val="364206685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A1AB7E83-B902-4C2D-91C1-043F52035FA6}" type="datetimeFigureOut">
              <a:rPr lang="el-GR" smtClean="0"/>
              <a:t>6/9/2015</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20190B8D-C8EF-4599-8ED9-A7886DE097DA}" type="slidenum">
              <a:rPr lang="el-GR" smtClean="0"/>
              <a:t>‹#›</a:t>
            </a:fld>
            <a:endParaRPr lang="el-GR"/>
          </a:p>
        </p:txBody>
      </p:sp>
    </p:spTree>
    <p:extLst>
      <p:ext uri="{BB962C8B-B14F-4D97-AF65-F5344CB8AC3E}">
        <p14:creationId xmlns:p14="http://schemas.microsoft.com/office/powerpoint/2010/main" val="418622878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A1AB7E83-B902-4C2D-91C1-043F52035FA6}" type="datetimeFigureOut">
              <a:rPr lang="el-GR" smtClean="0"/>
              <a:t>6/9/2015</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20190B8D-C8EF-4599-8ED9-A7886DE097DA}" type="slidenum">
              <a:rPr lang="el-GR" smtClean="0"/>
              <a:t>‹#›</a:t>
            </a:fld>
            <a:endParaRPr lang="el-GR"/>
          </a:p>
        </p:txBody>
      </p:sp>
    </p:spTree>
    <p:extLst>
      <p:ext uri="{BB962C8B-B14F-4D97-AF65-F5344CB8AC3E}">
        <p14:creationId xmlns:p14="http://schemas.microsoft.com/office/powerpoint/2010/main" val="3076225913"/>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A1AB7E83-B902-4C2D-91C1-043F52035FA6}" type="datetimeFigureOut">
              <a:rPr lang="el-GR" smtClean="0"/>
              <a:t>6/9/2015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20190B8D-C8EF-4599-8ED9-A7886DE097DA}" type="slidenum">
              <a:rPr lang="el-GR" smtClean="0"/>
              <a:t>‹#›</a:t>
            </a:fld>
            <a:endParaRPr lang="el-GR"/>
          </a:p>
        </p:txBody>
      </p:sp>
    </p:spTree>
    <p:extLst>
      <p:ext uri="{BB962C8B-B14F-4D97-AF65-F5344CB8AC3E}">
        <p14:creationId xmlns:p14="http://schemas.microsoft.com/office/powerpoint/2010/main" val="157074735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A1AB7E83-B902-4C2D-91C1-043F52035FA6}" type="datetimeFigureOut">
              <a:rPr lang="el-GR" smtClean="0"/>
              <a:t>6/9/2015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20190B8D-C8EF-4599-8ED9-A7886DE097DA}" type="slidenum">
              <a:rPr lang="el-GR" smtClean="0"/>
              <a:t>‹#›</a:t>
            </a:fld>
            <a:endParaRPr lang="el-GR"/>
          </a:p>
        </p:txBody>
      </p:sp>
    </p:spTree>
    <p:extLst>
      <p:ext uri="{BB962C8B-B14F-4D97-AF65-F5344CB8AC3E}">
        <p14:creationId xmlns:p14="http://schemas.microsoft.com/office/powerpoint/2010/main" val="255480060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A1AB7E83-B902-4C2D-91C1-043F52035FA6}"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0190B8D-C8EF-4599-8ED9-A7886DE097DA}" type="slidenum">
              <a:rPr lang="el-GR" smtClean="0"/>
              <a:t>‹#›</a:t>
            </a:fld>
            <a:endParaRPr lang="el-GR"/>
          </a:p>
        </p:txBody>
      </p:sp>
    </p:spTree>
    <p:extLst>
      <p:ext uri="{BB962C8B-B14F-4D97-AF65-F5344CB8AC3E}">
        <p14:creationId xmlns:p14="http://schemas.microsoft.com/office/powerpoint/2010/main" val="378760768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A1AB7E83-B902-4C2D-91C1-043F52035FA6}"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0190B8D-C8EF-4599-8ED9-A7886DE097DA}" type="slidenum">
              <a:rPr lang="el-GR" smtClean="0"/>
              <a:t>‹#›</a:t>
            </a:fld>
            <a:endParaRPr lang="el-GR"/>
          </a:p>
        </p:txBody>
      </p:sp>
    </p:spTree>
    <p:extLst>
      <p:ext uri="{BB962C8B-B14F-4D97-AF65-F5344CB8AC3E}">
        <p14:creationId xmlns:p14="http://schemas.microsoft.com/office/powerpoint/2010/main" val="4286855342"/>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4069FD7E-39AB-4621-83C9-6B0052C7493F}"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C00A2870-3B71-42AF-BCA2-AE25610CF2ED}" type="slidenum">
              <a:rPr lang="el-GR" smtClean="0"/>
              <a:t>‹#›</a:t>
            </a:fld>
            <a:endParaRPr lang="el-GR"/>
          </a:p>
        </p:txBody>
      </p:sp>
    </p:spTree>
    <p:extLst>
      <p:ext uri="{BB962C8B-B14F-4D97-AF65-F5344CB8AC3E}">
        <p14:creationId xmlns:p14="http://schemas.microsoft.com/office/powerpoint/2010/main" val="300267369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4069FD7E-39AB-4621-83C9-6B0052C7493F}"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C00A2870-3B71-42AF-BCA2-AE25610CF2ED}" type="slidenum">
              <a:rPr lang="el-GR" smtClean="0"/>
              <a:t>‹#›</a:t>
            </a:fld>
            <a:endParaRPr lang="el-GR"/>
          </a:p>
        </p:txBody>
      </p:sp>
    </p:spTree>
    <p:extLst>
      <p:ext uri="{BB962C8B-B14F-4D97-AF65-F5344CB8AC3E}">
        <p14:creationId xmlns:p14="http://schemas.microsoft.com/office/powerpoint/2010/main" val="12906559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A6D806C7-E882-4CC2-A421-66882007EEF3}" type="datetimeFigureOut">
              <a:rPr lang="el-GR" smtClean="0"/>
              <a:t>6/9/2015</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0E812F17-E62E-41BA-9F32-14FC24F7C90F}" type="slidenum">
              <a:rPr lang="el-GR" smtClean="0"/>
              <a:t>‹#›</a:t>
            </a:fld>
            <a:endParaRPr lang="el-GR"/>
          </a:p>
        </p:txBody>
      </p:sp>
    </p:spTree>
    <p:extLst>
      <p:ext uri="{BB962C8B-B14F-4D97-AF65-F5344CB8AC3E}">
        <p14:creationId xmlns:p14="http://schemas.microsoft.com/office/powerpoint/2010/main" val="2248028836"/>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4069FD7E-39AB-4621-83C9-6B0052C7493F}"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C00A2870-3B71-42AF-BCA2-AE25610CF2ED}" type="slidenum">
              <a:rPr lang="el-GR" smtClean="0"/>
              <a:t>‹#›</a:t>
            </a:fld>
            <a:endParaRPr lang="el-GR"/>
          </a:p>
        </p:txBody>
      </p:sp>
    </p:spTree>
    <p:extLst>
      <p:ext uri="{BB962C8B-B14F-4D97-AF65-F5344CB8AC3E}">
        <p14:creationId xmlns:p14="http://schemas.microsoft.com/office/powerpoint/2010/main" val="283236558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4069FD7E-39AB-4621-83C9-6B0052C7493F}" type="datetimeFigureOut">
              <a:rPr lang="el-GR" smtClean="0"/>
              <a:t>6/9/2015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C00A2870-3B71-42AF-BCA2-AE25610CF2ED}" type="slidenum">
              <a:rPr lang="el-GR" smtClean="0"/>
              <a:t>‹#›</a:t>
            </a:fld>
            <a:endParaRPr lang="el-GR"/>
          </a:p>
        </p:txBody>
      </p:sp>
    </p:spTree>
    <p:extLst>
      <p:ext uri="{BB962C8B-B14F-4D97-AF65-F5344CB8AC3E}">
        <p14:creationId xmlns:p14="http://schemas.microsoft.com/office/powerpoint/2010/main" val="204008223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4069FD7E-39AB-4621-83C9-6B0052C7493F}" type="datetimeFigureOut">
              <a:rPr lang="el-GR" smtClean="0"/>
              <a:t>6/9/2015</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C00A2870-3B71-42AF-BCA2-AE25610CF2ED}" type="slidenum">
              <a:rPr lang="el-GR" smtClean="0"/>
              <a:t>‹#›</a:t>
            </a:fld>
            <a:endParaRPr lang="el-GR"/>
          </a:p>
        </p:txBody>
      </p:sp>
    </p:spTree>
    <p:extLst>
      <p:ext uri="{BB962C8B-B14F-4D97-AF65-F5344CB8AC3E}">
        <p14:creationId xmlns:p14="http://schemas.microsoft.com/office/powerpoint/2010/main" val="194617640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4069FD7E-39AB-4621-83C9-6B0052C7493F}" type="datetimeFigureOut">
              <a:rPr lang="el-GR" smtClean="0"/>
              <a:t>6/9/2015</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C00A2870-3B71-42AF-BCA2-AE25610CF2ED}" type="slidenum">
              <a:rPr lang="el-GR" smtClean="0"/>
              <a:t>‹#›</a:t>
            </a:fld>
            <a:endParaRPr lang="el-GR"/>
          </a:p>
        </p:txBody>
      </p:sp>
    </p:spTree>
    <p:extLst>
      <p:ext uri="{BB962C8B-B14F-4D97-AF65-F5344CB8AC3E}">
        <p14:creationId xmlns:p14="http://schemas.microsoft.com/office/powerpoint/2010/main" val="1351713706"/>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4069FD7E-39AB-4621-83C9-6B0052C7493F}" type="datetimeFigureOut">
              <a:rPr lang="el-GR" smtClean="0"/>
              <a:t>6/9/2015</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C00A2870-3B71-42AF-BCA2-AE25610CF2ED}" type="slidenum">
              <a:rPr lang="el-GR" smtClean="0"/>
              <a:t>‹#›</a:t>
            </a:fld>
            <a:endParaRPr lang="el-GR"/>
          </a:p>
        </p:txBody>
      </p:sp>
    </p:spTree>
    <p:extLst>
      <p:ext uri="{BB962C8B-B14F-4D97-AF65-F5344CB8AC3E}">
        <p14:creationId xmlns:p14="http://schemas.microsoft.com/office/powerpoint/2010/main" val="3592835917"/>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4069FD7E-39AB-4621-83C9-6B0052C7493F}" type="datetimeFigureOut">
              <a:rPr lang="el-GR" smtClean="0"/>
              <a:t>6/9/2015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C00A2870-3B71-42AF-BCA2-AE25610CF2ED}" type="slidenum">
              <a:rPr lang="el-GR" smtClean="0"/>
              <a:t>‹#›</a:t>
            </a:fld>
            <a:endParaRPr lang="el-GR"/>
          </a:p>
        </p:txBody>
      </p:sp>
    </p:spTree>
    <p:extLst>
      <p:ext uri="{BB962C8B-B14F-4D97-AF65-F5344CB8AC3E}">
        <p14:creationId xmlns:p14="http://schemas.microsoft.com/office/powerpoint/2010/main" val="330483882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4069FD7E-39AB-4621-83C9-6B0052C7493F}" type="datetimeFigureOut">
              <a:rPr lang="el-GR" smtClean="0"/>
              <a:t>6/9/2015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C00A2870-3B71-42AF-BCA2-AE25610CF2ED}" type="slidenum">
              <a:rPr lang="el-GR" smtClean="0"/>
              <a:t>‹#›</a:t>
            </a:fld>
            <a:endParaRPr lang="el-GR"/>
          </a:p>
        </p:txBody>
      </p:sp>
    </p:spTree>
    <p:extLst>
      <p:ext uri="{BB962C8B-B14F-4D97-AF65-F5344CB8AC3E}">
        <p14:creationId xmlns:p14="http://schemas.microsoft.com/office/powerpoint/2010/main" val="3206768463"/>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4069FD7E-39AB-4621-83C9-6B0052C7493F}"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C00A2870-3B71-42AF-BCA2-AE25610CF2ED}" type="slidenum">
              <a:rPr lang="el-GR" smtClean="0"/>
              <a:t>‹#›</a:t>
            </a:fld>
            <a:endParaRPr lang="el-GR"/>
          </a:p>
        </p:txBody>
      </p:sp>
    </p:spTree>
    <p:extLst>
      <p:ext uri="{BB962C8B-B14F-4D97-AF65-F5344CB8AC3E}">
        <p14:creationId xmlns:p14="http://schemas.microsoft.com/office/powerpoint/2010/main" val="1489991866"/>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4069FD7E-39AB-4621-83C9-6B0052C7493F}"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C00A2870-3B71-42AF-BCA2-AE25610CF2ED}" type="slidenum">
              <a:rPr lang="el-GR" smtClean="0"/>
              <a:t>‹#›</a:t>
            </a:fld>
            <a:endParaRPr lang="el-GR"/>
          </a:p>
        </p:txBody>
      </p:sp>
    </p:spTree>
    <p:extLst>
      <p:ext uri="{BB962C8B-B14F-4D97-AF65-F5344CB8AC3E}">
        <p14:creationId xmlns:p14="http://schemas.microsoft.com/office/powerpoint/2010/main" val="112056337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A83F3E5B-2055-402D-904D-51AEE7AF517A}"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12358945-FC54-4E90-BA14-D0B7782A93A0}" type="slidenum">
              <a:rPr lang="el-GR" smtClean="0"/>
              <a:t>‹#›</a:t>
            </a:fld>
            <a:endParaRPr lang="el-GR"/>
          </a:p>
        </p:txBody>
      </p:sp>
    </p:spTree>
    <p:extLst>
      <p:ext uri="{BB962C8B-B14F-4D97-AF65-F5344CB8AC3E}">
        <p14:creationId xmlns:p14="http://schemas.microsoft.com/office/powerpoint/2010/main" val="20051536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A6D806C7-E882-4CC2-A421-66882007EEF3}" type="datetimeFigureOut">
              <a:rPr lang="el-GR" smtClean="0"/>
              <a:t>6/9/2015</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0E812F17-E62E-41BA-9F32-14FC24F7C90F}" type="slidenum">
              <a:rPr lang="el-GR" smtClean="0"/>
              <a:t>‹#›</a:t>
            </a:fld>
            <a:endParaRPr lang="el-GR"/>
          </a:p>
        </p:txBody>
      </p:sp>
    </p:spTree>
    <p:extLst>
      <p:ext uri="{BB962C8B-B14F-4D97-AF65-F5344CB8AC3E}">
        <p14:creationId xmlns:p14="http://schemas.microsoft.com/office/powerpoint/2010/main" val="871961717"/>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A83F3E5B-2055-402D-904D-51AEE7AF517A}"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12358945-FC54-4E90-BA14-D0B7782A93A0}" type="slidenum">
              <a:rPr lang="el-GR" smtClean="0"/>
              <a:t>‹#›</a:t>
            </a:fld>
            <a:endParaRPr lang="el-GR"/>
          </a:p>
        </p:txBody>
      </p:sp>
    </p:spTree>
    <p:extLst>
      <p:ext uri="{BB962C8B-B14F-4D97-AF65-F5344CB8AC3E}">
        <p14:creationId xmlns:p14="http://schemas.microsoft.com/office/powerpoint/2010/main" val="1432190226"/>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A83F3E5B-2055-402D-904D-51AEE7AF517A}"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12358945-FC54-4E90-BA14-D0B7782A93A0}" type="slidenum">
              <a:rPr lang="el-GR" smtClean="0"/>
              <a:t>‹#›</a:t>
            </a:fld>
            <a:endParaRPr lang="el-GR"/>
          </a:p>
        </p:txBody>
      </p:sp>
    </p:spTree>
    <p:extLst>
      <p:ext uri="{BB962C8B-B14F-4D97-AF65-F5344CB8AC3E}">
        <p14:creationId xmlns:p14="http://schemas.microsoft.com/office/powerpoint/2010/main" val="3734988573"/>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A83F3E5B-2055-402D-904D-51AEE7AF517A}" type="datetimeFigureOut">
              <a:rPr lang="el-GR" smtClean="0"/>
              <a:t>6/9/2015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12358945-FC54-4E90-BA14-D0B7782A93A0}" type="slidenum">
              <a:rPr lang="el-GR" smtClean="0"/>
              <a:t>‹#›</a:t>
            </a:fld>
            <a:endParaRPr lang="el-GR"/>
          </a:p>
        </p:txBody>
      </p:sp>
    </p:spTree>
    <p:extLst>
      <p:ext uri="{BB962C8B-B14F-4D97-AF65-F5344CB8AC3E}">
        <p14:creationId xmlns:p14="http://schemas.microsoft.com/office/powerpoint/2010/main" val="189301272"/>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A83F3E5B-2055-402D-904D-51AEE7AF517A}" type="datetimeFigureOut">
              <a:rPr lang="el-GR" smtClean="0"/>
              <a:t>6/9/2015</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12358945-FC54-4E90-BA14-D0B7782A93A0}" type="slidenum">
              <a:rPr lang="el-GR" smtClean="0"/>
              <a:t>‹#›</a:t>
            </a:fld>
            <a:endParaRPr lang="el-GR"/>
          </a:p>
        </p:txBody>
      </p:sp>
    </p:spTree>
    <p:extLst>
      <p:ext uri="{BB962C8B-B14F-4D97-AF65-F5344CB8AC3E}">
        <p14:creationId xmlns:p14="http://schemas.microsoft.com/office/powerpoint/2010/main" val="2750098776"/>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A83F3E5B-2055-402D-904D-51AEE7AF517A}" type="datetimeFigureOut">
              <a:rPr lang="el-GR" smtClean="0"/>
              <a:t>6/9/2015</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12358945-FC54-4E90-BA14-D0B7782A93A0}" type="slidenum">
              <a:rPr lang="el-GR" smtClean="0"/>
              <a:t>‹#›</a:t>
            </a:fld>
            <a:endParaRPr lang="el-GR"/>
          </a:p>
        </p:txBody>
      </p:sp>
    </p:spTree>
    <p:extLst>
      <p:ext uri="{BB962C8B-B14F-4D97-AF65-F5344CB8AC3E}">
        <p14:creationId xmlns:p14="http://schemas.microsoft.com/office/powerpoint/2010/main" val="3135011098"/>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A83F3E5B-2055-402D-904D-51AEE7AF517A}" type="datetimeFigureOut">
              <a:rPr lang="el-GR" smtClean="0"/>
              <a:t>6/9/2015</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12358945-FC54-4E90-BA14-D0B7782A93A0}" type="slidenum">
              <a:rPr lang="el-GR" smtClean="0"/>
              <a:t>‹#›</a:t>
            </a:fld>
            <a:endParaRPr lang="el-GR"/>
          </a:p>
        </p:txBody>
      </p:sp>
    </p:spTree>
    <p:extLst>
      <p:ext uri="{BB962C8B-B14F-4D97-AF65-F5344CB8AC3E}">
        <p14:creationId xmlns:p14="http://schemas.microsoft.com/office/powerpoint/2010/main" val="2429922118"/>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A83F3E5B-2055-402D-904D-51AEE7AF517A}" type="datetimeFigureOut">
              <a:rPr lang="el-GR" smtClean="0"/>
              <a:t>6/9/2015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12358945-FC54-4E90-BA14-D0B7782A93A0}" type="slidenum">
              <a:rPr lang="el-GR" smtClean="0"/>
              <a:t>‹#›</a:t>
            </a:fld>
            <a:endParaRPr lang="el-GR"/>
          </a:p>
        </p:txBody>
      </p:sp>
    </p:spTree>
    <p:extLst>
      <p:ext uri="{BB962C8B-B14F-4D97-AF65-F5344CB8AC3E}">
        <p14:creationId xmlns:p14="http://schemas.microsoft.com/office/powerpoint/2010/main" val="3747922912"/>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A83F3E5B-2055-402D-904D-51AEE7AF517A}" type="datetimeFigureOut">
              <a:rPr lang="el-GR" smtClean="0"/>
              <a:t>6/9/2015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12358945-FC54-4E90-BA14-D0B7782A93A0}" type="slidenum">
              <a:rPr lang="el-GR" smtClean="0"/>
              <a:t>‹#›</a:t>
            </a:fld>
            <a:endParaRPr lang="el-GR"/>
          </a:p>
        </p:txBody>
      </p:sp>
    </p:spTree>
    <p:extLst>
      <p:ext uri="{BB962C8B-B14F-4D97-AF65-F5344CB8AC3E}">
        <p14:creationId xmlns:p14="http://schemas.microsoft.com/office/powerpoint/2010/main" val="540274018"/>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A83F3E5B-2055-402D-904D-51AEE7AF517A}"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12358945-FC54-4E90-BA14-D0B7782A93A0}" type="slidenum">
              <a:rPr lang="el-GR" smtClean="0"/>
              <a:t>‹#›</a:t>
            </a:fld>
            <a:endParaRPr lang="el-GR"/>
          </a:p>
        </p:txBody>
      </p:sp>
    </p:spTree>
    <p:extLst>
      <p:ext uri="{BB962C8B-B14F-4D97-AF65-F5344CB8AC3E}">
        <p14:creationId xmlns:p14="http://schemas.microsoft.com/office/powerpoint/2010/main" val="488456849"/>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A83F3E5B-2055-402D-904D-51AEE7AF517A}"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12358945-FC54-4E90-BA14-D0B7782A93A0}" type="slidenum">
              <a:rPr lang="el-GR" smtClean="0"/>
              <a:t>‹#›</a:t>
            </a:fld>
            <a:endParaRPr lang="el-GR"/>
          </a:p>
        </p:txBody>
      </p:sp>
    </p:spTree>
    <p:extLst>
      <p:ext uri="{BB962C8B-B14F-4D97-AF65-F5344CB8AC3E}">
        <p14:creationId xmlns:p14="http://schemas.microsoft.com/office/powerpoint/2010/main" val="3571079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a:defRPr/>
            </a:pPr>
            <a:r>
              <a:rPr lang="el-GR" sz="1000" dirty="0" smtClean="0">
                <a:solidFill>
                  <a:srgbClr val="5075BC"/>
                </a:solidFill>
                <a:ea typeface="+mn-ea"/>
              </a:rPr>
              <a:t>Επιχειρησιακά</a:t>
            </a:r>
            <a:r>
              <a:rPr lang="el-GR" sz="1000" baseline="0" dirty="0" smtClean="0">
                <a:solidFill>
                  <a:srgbClr val="5075BC"/>
                </a:solidFill>
                <a:ea typeface="+mn-ea"/>
              </a:rPr>
              <a:t> μοντέλα – </a:t>
            </a:r>
            <a:r>
              <a:rPr lang="en-US" sz="1000" baseline="0" dirty="0" smtClean="0">
                <a:solidFill>
                  <a:srgbClr val="5075BC"/>
                </a:solidFill>
                <a:ea typeface="+mn-ea"/>
              </a:rPr>
              <a:t>Business  models</a:t>
            </a:r>
            <a:endParaRPr lang="en-US" sz="1000" dirty="0">
              <a:solidFill>
                <a:srgbClr val="5075BC"/>
              </a:solidFill>
              <a:ea typeface="ＭＳ Ｐゴシック" pitchFamily="34" charset="-128"/>
            </a:endParaRPr>
          </a:p>
        </p:txBody>
      </p:sp>
      <p:pic>
        <p:nvPicPr>
          <p:cNvPr id="7" name="6 - Εικόνα"/>
          <p:cNvPicPr/>
          <p:nvPr userDrawn="1"/>
        </p:nvPicPr>
        <p:blipFill>
          <a:blip r:embed="rId2" cstate="print">
            <a:biLevel thresh="75000"/>
            <a:extLst>
              <a:ext uri="{28A0092B-C50C-407E-A947-70E740481C1C}">
                <a14:useLocalDpi xmlns:a14="http://schemas.microsoft.com/office/drawing/2010/main" val="0"/>
              </a:ext>
            </a:extLst>
          </a:blip>
          <a:stretch>
            <a:fillRect/>
          </a:stretch>
        </p:blipFill>
        <p:spPr>
          <a:xfrm>
            <a:off x="0" y="6264696"/>
            <a:ext cx="611560" cy="548680"/>
          </a:xfrm>
          <a:prstGeom prst="rect">
            <a:avLst/>
          </a:prstGeom>
        </p:spPr>
      </p:pic>
    </p:spTree>
    <p:extLst>
      <p:ext uri="{BB962C8B-B14F-4D97-AF65-F5344CB8AC3E}">
        <p14:creationId xmlns:p14="http://schemas.microsoft.com/office/powerpoint/2010/main" val="1670642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A6D806C7-E882-4CC2-A421-66882007EEF3}" type="datetimeFigureOut">
              <a:rPr lang="el-GR" smtClean="0"/>
              <a:t>6/9/2015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0E812F17-E62E-41BA-9F32-14FC24F7C90F}" type="slidenum">
              <a:rPr lang="el-GR" smtClean="0"/>
              <a:t>‹#›</a:t>
            </a:fld>
            <a:endParaRPr lang="el-GR"/>
          </a:p>
        </p:txBody>
      </p:sp>
    </p:spTree>
    <p:extLst>
      <p:ext uri="{BB962C8B-B14F-4D97-AF65-F5344CB8AC3E}">
        <p14:creationId xmlns:p14="http://schemas.microsoft.com/office/powerpoint/2010/main" val="4241637337"/>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8EC61A14-F7D2-4538-890E-CE6F319703F2}"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9D3219EF-62E9-4116-A109-73B74EE4DE8A}" type="slidenum">
              <a:rPr lang="el-GR" smtClean="0"/>
              <a:t>‹#›</a:t>
            </a:fld>
            <a:endParaRPr lang="el-GR"/>
          </a:p>
        </p:txBody>
      </p:sp>
    </p:spTree>
    <p:extLst>
      <p:ext uri="{BB962C8B-B14F-4D97-AF65-F5344CB8AC3E}">
        <p14:creationId xmlns:p14="http://schemas.microsoft.com/office/powerpoint/2010/main" val="2576473871"/>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8EC61A14-F7D2-4538-890E-CE6F319703F2}"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9D3219EF-62E9-4116-A109-73B74EE4DE8A}" type="slidenum">
              <a:rPr lang="el-GR" smtClean="0"/>
              <a:t>‹#›</a:t>
            </a:fld>
            <a:endParaRPr lang="el-GR"/>
          </a:p>
        </p:txBody>
      </p:sp>
    </p:spTree>
    <p:extLst>
      <p:ext uri="{BB962C8B-B14F-4D97-AF65-F5344CB8AC3E}">
        <p14:creationId xmlns:p14="http://schemas.microsoft.com/office/powerpoint/2010/main" val="3286480951"/>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8EC61A14-F7D2-4538-890E-CE6F319703F2}"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9D3219EF-62E9-4116-A109-73B74EE4DE8A}" type="slidenum">
              <a:rPr lang="el-GR" smtClean="0"/>
              <a:t>‹#›</a:t>
            </a:fld>
            <a:endParaRPr lang="el-GR"/>
          </a:p>
        </p:txBody>
      </p:sp>
    </p:spTree>
    <p:extLst>
      <p:ext uri="{BB962C8B-B14F-4D97-AF65-F5344CB8AC3E}">
        <p14:creationId xmlns:p14="http://schemas.microsoft.com/office/powerpoint/2010/main" val="383853833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8EC61A14-F7D2-4538-890E-CE6F319703F2}" type="datetimeFigureOut">
              <a:rPr lang="el-GR" smtClean="0"/>
              <a:t>6/9/2015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9D3219EF-62E9-4116-A109-73B74EE4DE8A}" type="slidenum">
              <a:rPr lang="el-GR" smtClean="0"/>
              <a:t>‹#›</a:t>
            </a:fld>
            <a:endParaRPr lang="el-GR"/>
          </a:p>
        </p:txBody>
      </p:sp>
    </p:spTree>
    <p:extLst>
      <p:ext uri="{BB962C8B-B14F-4D97-AF65-F5344CB8AC3E}">
        <p14:creationId xmlns:p14="http://schemas.microsoft.com/office/powerpoint/2010/main" val="1781432990"/>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8EC61A14-F7D2-4538-890E-CE6F319703F2}" type="datetimeFigureOut">
              <a:rPr lang="el-GR" smtClean="0"/>
              <a:t>6/9/2015</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9D3219EF-62E9-4116-A109-73B74EE4DE8A}" type="slidenum">
              <a:rPr lang="el-GR" smtClean="0"/>
              <a:t>‹#›</a:t>
            </a:fld>
            <a:endParaRPr lang="el-GR"/>
          </a:p>
        </p:txBody>
      </p:sp>
    </p:spTree>
    <p:extLst>
      <p:ext uri="{BB962C8B-B14F-4D97-AF65-F5344CB8AC3E}">
        <p14:creationId xmlns:p14="http://schemas.microsoft.com/office/powerpoint/2010/main" val="2648350520"/>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8EC61A14-F7D2-4538-890E-CE6F319703F2}" type="datetimeFigureOut">
              <a:rPr lang="el-GR" smtClean="0"/>
              <a:t>6/9/2015</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9D3219EF-62E9-4116-A109-73B74EE4DE8A}" type="slidenum">
              <a:rPr lang="el-GR" smtClean="0"/>
              <a:t>‹#›</a:t>
            </a:fld>
            <a:endParaRPr lang="el-GR"/>
          </a:p>
        </p:txBody>
      </p:sp>
    </p:spTree>
    <p:extLst>
      <p:ext uri="{BB962C8B-B14F-4D97-AF65-F5344CB8AC3E}">
        <p14:creationId xmlns:p14="http://schemas.microsoft.com/office/powerpoint/2010/main" val="2748891459"/>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8EC61A14-F7D2-4538-890E-CE6F319703F2}" type="datetimeFigureOut">
              <a:rPr lang="el-GR" smtClean="0"/>
              <a:t>6/9/2015</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9D3219EF-62E9-4116-A109-73B74EE4DE8A}" type="slidenum">
              <a:rPr lang="el-GR" smtClean="0"/>
              <a:t>‹#›</a:t>
            </a:fld>
            <a:endParaRPr lang="el-GR"/>
          </a:p>
        </p:txBody>
      </p:sp>
    </p:spTree>
    <p:extLst>
      <p:ext uri="{BB962C8B-B14F-4D97-AF65-F5344CB8AC3E}">
        <p14:creationId xmlns:p14="http://schemas.microsoft.com/office/powerpoint/2010/main" val="2688810996"/>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8EC61A14-F7D2-4538-890E-CE6F319703F2}" type="datetimeFigureOut">
              <a:rPr lang="el-GR" smtClean="0"/>
              <a:t>6/9/2015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9D3219EF-62E9-4116-A109-73B74EE4DE8A}" type="slidenum">
              <a:rPr lang="el-GR" smtClean="0"/>
              <a:t>‹#›</a:t>
            </a:fld>
            <a:endParaRPr lang="el-GR"/>
          </a:p>
        </p:txBody>
      </p:sp>
    </p:spTree>
    <p:extLst>
      <p:ext uri="{BB962C8B-B14F-4D97-AF65-F5344CB8AC3E}">
        <p14:creationId xmlns:p14="http://schemas.microsoft.com/office/powerpoint/2010/main" val="2111688120"/>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8EC61A14-F7D2-4538-890E-CE6F319703F2}" type="datetimeFigureOut">
              <a:rPr lang="el-GR" smtClean="0"/>
              <a:t>6/9/2015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9D3219EF-62E9-4116-A109-73B74EE4DE8A}" type="slidenum">
              <a:rPr lang="el-GR" smtClean="0"/>
              <a:t>‹#›</a:t>
            </a:fld>
            <a:endParaRPr lang="el-GR"/>
          </a:p>
        </p:txBody>
      </p:sp>
    </p:spTree>
    <p:extLst>
      <p:ext uri="{BB962C8B-B14F-4D97-AF65-F5344CB8AC3E}">
        <p14:creationId xmlns:p14="http://schemas.microsoft.com/office/powerpoint/2010/main" val="3994889706"/>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8EC61A14-F7D2-4538-890E-CE6F319703F2}"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9D3219EF-62E9-4116-A109-73B74EE4DE8A}" type="slidenum">
              <a:rPr lang="el-GR" smtClean="0"/>
              <a:t>‹#›</a:t>
            </a:fld>
            <a:endParaRPr lang="el-GR"/>
          </a:p>
        </p:txBody>
      </p:sp>
    </p:spTree>
    <p:extLst>
      <p:ext uri="{BB962C8B-B14F-4D97-AF65-F5344CB8AC3E}">
        <p14:creationId xmlns:p14="http://schemas.microsoft.com/office/powerpoint/2010/main" val="25821711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A6D806C7-E882-4CC2-A421-66882007EEF3}" type="datetimeFigureOut">
              <a:rPr lang="el-GR" smtClean="0"/>
              <a:t>6/9/2015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0E812F17-E62E-41BA-9F32-14FC24F7C90F}" type="slidenum">
              <a:rPr lang="el-GR" smtClean="0"/>
              <a:t>‹#›</a:t>
            </a:fld>
            <a:endParaRPr lang="el-GR"/>
          </a:p>
        </p:txBody>
      </p:sp>
    </p:spTree>
    <p:extLst>
      <p:ext uri="{BB962C8B-B14F-4D97-AF65-F5344CB8AC3E}">
        <p14:creationId xmlns:p14="http://schemas.microsoft.com/office/powerpoint/2010/main" val="4198666315"/>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8EC61A14-F7D2-4538-890E-CE6F319703F2}"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9D3219EF-62E9-4116-A109-73B74EE4DE8A}" type="slidenum">
              <a:rPr lang="el-GR" smtClean="0"/>
              <a:t>‹#›</a:t>
            </a:fld>
            <a:endParaRPr lang="el-GR"/>
          </a:p>
        </p:txBody>
      </p:sp>
    </p:spTree>
    <p:extLst>
      <p:ext uri="{BB962C8B-B14F-4D97-AF65-F5344CB8AC3E}">
        <p14:creationId xmlns:p14="http://schemas.microsoft.com/office/powerpoint/2010/main" val="2689346101"/>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59FA229F-2A29-42F2-8A48-37D099D28029}"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F3439DDB-9AE4-4024-9E94-F1CC864A6D94}" type="slidenum">
              <a:rPr lang="el-GR" smtClean="0"/>
              <a:t>‹#›</a:t>
            </a:fld>
            <a:endParaRPr lang="el-GR"/>
          </a:p>
        </p:txBody>
      </p:sp>
    </p:spTree>
    <p:extLst>
      <p:ext uri="{BB962C8B-B14F-4D97-AF65-F5344CB8AC3E}">
        <p14:creationId xmlns:p14="http://schemas.microsoft.com/office/powerpoint/2010/main" val="282017064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59FA229F-2A29-42F2-8A48-37D099D28029}"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F3439DDB-9AE4-4024-9E94-F1CC864A6D94}" type="slidenum">
              <a:rPr lang="el-GR" smtClean="0"/>
              <a:t>‹#›</a:t>
            </a:fld>
            <a:endParaRPr lang="el-GR"/>
          </a:p>
        </p:txBody>
      </p:sp>
    </p:spTree>
    <p:extLst>
      <p:ext uri="{BB962C8B-B14F-4D97-AF65-F5344CB8AC3E}">
        <p14:creationId xmlns:p14="http://schemas.microsoft.com/office/powerpoint/2010/main" val="1243485033"/>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59FA229F-2A29-42F2-8A48-37D099D28029}"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F3439DDB-9AE4-4024-9E94-F1CC864A6D94}" type="slidenum">
              <a:rPr lang="el-GR" smtClean="0"/>
              <a:t>‹#›</a:t>
            </a:fld>
            <a:endParaRPr lang="el-GR"/>
          </a:p>
        </p:txBody>
      </p:sp>
    </p:spTree>
    <p:extLst>
      <p:ext uri="{BB962C8B-B14F-4D97-AF65-F5344CB8AC3E}">
        <p14:creationId xmlns:p14="http://schemas.microsoft.com/office/powerpoint/2010/main" val="2373101171"/>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59FA229F-2A29-42F2-8A48-37D099D28029}" type="datetimeFigureOut">
              <a:rPr lang="el-GR" smtClean="0"/>
              <a:t>6/9/2015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F3439DDB-9AE4-4024-9E94-F1CC864A6D94}" type="slidenum">
              <a:rPr lang="el-GR" smtClean="0"/>
              <a:t>‹#›</a:t>
            </a:fld>
            <a:endParaRPr lang="el-GR"/>
          </a:p>
        </p:txBody>
      </p:sp>
    </p:spTree>
    <p:extLst>
      <p:ext uri="{BB962C8B-B14F-4D97-AF65-F5344CB8AC3E}">
        <p14:creationId xmlns:p14="http://schemas.microsoft.com/office/powerpoint/2010/main" val="3473148612"/>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59FA229F-2A29-42F2-8A48-37D099D28029}" type="datetimeFigureOut">
              <a:rPr lang="el-GR" smtClean="0"/>
              <a:t>6/9/2015</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F3439DDB-9AE4-4024-9E94-F1CC864A6D94}" type="slidenum">
              <a:rPr lang="el-GR" smtClean="0"/>
              <a:t>‹#›</a:t>
            </a:fld>
            <a:endParaRPr lang="el-GR"/>
          </a:p>
        </p:txBody>
      </p:sp>
    </p:spTree>
    <p:extLst>
      <p:ext uri="{BB962C8B-B14F-4D97-AF65-F5344CB8AC3E}">
        <p14:creationId xmlns:p14="http://schemas.microsoft.com/office/powerpoint/2010/main" val="1395136712"/>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59FA229F-2A29-42F2-8A48-37D099D28029}" type="datetimeFigureOut">
              <a:rPr lang="el-GR" smtClean="0"/>
              <a:t>6/9/2015</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F3439DDB-9AE4-4024-9E94-F1CC864A6D94}" type="slidenum">
              <a:rPr lang="el-GR" smtClean="0"/>
              <a:t>‹#›</a:t>
            </a:fld>
            <a:endParaRPr lang="el-GR"/>
          </a:p>
        </p:txBody>
      </p:sp>
    </p:spTree>
    <p:extLst>
      <p:ext uri="{BB962C8B-B14F-4D97-AF65-F5344CB8AC3E}">
        <p14:creationId xmlns:p14="http://schemas.microsoft.com/office/powerpoint/2010/main" val="3951175542"/>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59FA229F-2A29-42F2-8A48-37D099D28029}" type="datetimeFigureOut">
              <a:rPr lang="el-GR" smtClean="0"/>
              <a:t>6/9/2015</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F3439DDB-9AE4-4024-9E94-F1CC864A6D94}" type="slidenum">
              <a:rPr lang="el-GR" smtClean="0"/>
              <a:t>‹#›</a:t>
            </a:fld>
            <a:endParaRPr lang="el-GR"/>
          </a:p>
        </p:txBody>
      </p:sp>
    </p:spTree>
    <p:extLst>
      <p:ext uri="{BB962C8B-B14F-4D97-AF65-F5344CB8AC3E}">
        <p14:creationId xmlns:p14="http://schemas.microsoft.com/office/powerpoint/2010/main" val="742330758"/>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59FA229F-2A29-42F2-8A48-37D099D28029}" type="datetimeFigureOut">
              <a:rPr lang="el-GR" smtClean="0"/>
              <a:t>6/9/2015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F3439DDB-9AE4-4024-9E94-F1CC864A6D94}" type="slidenum">
              <a:rPr lang="el-GR" smtClean="0"/>
              <a:t>‹#›</a:t>
            </a:fld>
            <a:endParaRPr lang="el-GR"/>
          </a:p>
        </p:txBody>
      </p:sp>
    </p:spTree>
    <p:extLst>
      <p:ext uri="{BB962C8B-B14F-4D97-AF65-F5344CB8AC3E}">
        <p14:creationId xmlns:p14="http://schemas.microsoft.com/office/powerpoint/2010/main" val="311911936"/>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59FA229F-2A29-42F2-8A48-37D099D28029}" type="datetimeFigureOut">
              <a:rPr lang="el-GR" smtClean="0"/>
              <a:t>6/9/2015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F3439DDB-9AE4-4024-9E94-F1CC864A6D94}" type="slidenum">
              <a:rPr lang="el-GR" smtClean="0"/>
              <a:t>‹#›</a:t>
            </a:fld>
            <a:endParaRPr lang="el-GR"/>
          </a:p>
        </p:txBody>
      </p:sp>
    </p:spTree>
    <p:extLst>
      <p:ext uri="{BB962C8B-B14F-4D97-AF65-F5344CB8AC3E}">
        <p14:creationId xmlns:p14="http://schemas.microsoft.com/office/powerpoint/2010/main" val="13041770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A6D806C7-E882-4CC2-A421-66882007EEF3}"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0E812F17-E62E-41BA-9F32-14FC24F7C90F}" type="slidenum">
              <a:rPr lang="el-GR" smtClean="0"/>
              <a:t>‹#›</a:t>
            </a:fld>
            <a:endParaRPr lang="el-GR"/>
          </a:p>
        </p:txBody>
      </p:sp>
    </p:spTree>
    <p:extLst>
      <p:ext uri="{BB962C8B-B14F-4D97-AF65-F5344CB8AC3E}">
        <p14:creationId xmlns:p14="http://schemas.microsoft.com/office/powerpoint/2010/main" val="1003508856"/>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59FA229F-2A29-42F2-8A48-37D099D28029}"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F3439DDB-9AE4-4024-9E94-F1CC864A6D94}" type="slidenum">
              <a:rPr lang="el-GR" smtClean="0"/>
              <a:t>‹#›</a:t>
            </a:fld>
            <a:endParaRPr lang="el-GR"/>
          </a:p>
        </p:txBody>
      </p:sp>
    </p:spTree>
    <p:extLst>
      <p:ext uri="{BB962C8B-B14F-4D97-AF65-F5344CB8AC3E}">
        <p14:creationId xmlns:p14="http://schemas.microsoft.com/office/powerpoint/2010/main" val="3034555515"/>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59FA229F-2A29-42F2-8A48-37D099D28029}"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F3439DDB-9AE4-4024-9E94-F1CC864A6D94}" type="slidenum">
              <a:rPr lang="el-GR" smtClean="0"/>
              <a:t>‹#›</a:t>
            </a:fld>
            <a:endParaRPr lang="el-GR"/>
          </a:p>
        </p:txBody>
      </p:sp>
    </p:spTree>
    <p:extLst>
      <p:ext uri="{BB962C8B-B14F-4D97-AF65-F5344CB8AC3E}">
        <p14:creationId xmlns:p14="http://schemas.microsoft.com/office/powerpoint/2010/main" val="3918779541"/>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6B77E923-EC22-4631-9355-8427FFCEFEC0}"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A97F80C-117D-4B57-952F-C0C6A4649B4B}" type="slidenum">
              <a:rPr lang="el-GR" smtClean="0"/>
              <a:t>‹#›</a:t>
            </a:fld>
            <a:endParaRPr lang="el-GR"/>
          </a:p>
        </p:txBody>
      </p:sp>
    </p:spTree>
    <p:extLst>
      <p:ext uri="{BB962C8B-B14F-4D97-AF65-F5344CB8AC3E}">
        <p14:creationId xmlns:p14="http://schemas.microsoft.com/office/powerpoint/2010/main" val="916663263"/>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6B77E923-EC22-4631-9355-8427FFCEFEC0}"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A97F80C-117D-4B57-952F-C0C6A4649B4B}" type="slidenum">
              <a:rPr lang="el-GR" smtClean="0"/>
              <a:t>‹#›</a:t>
            </a:fld>
            <a:endParaRPr lang="el-GR"/>
          </a:p>
        </p:txBody>
      </p:sp>
    </p:spTree>
    <p:extLst>
      <p:ext uri="{BB962C8B-B14F-4D97-AF65-F5344CB8AC3E}">
        <p14:creationId xmlns:p14="http://schemas.microsoft.com/office/powerpoint/2010/main" val="2190821262"/>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6B77E923-EC22-4631-9355-8427FFCEFEC0}"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A97F80C-117D-4B57-952F-C0C6A4649B4B}" type="slidenum">
              <a:rPr lang="el-GR" smtClean="0"/>
              <a:t>‹#›</a:t>
            </a:fld>
            <a:endParaRPr lang="el-GR"/>
          </a:p>
        </p:txBody>
      </p:sp>
    </p:spTree>
    <p:extLst>
      <p:ext uri="{BB962C8B-B14F-4D97-AF65-F5344CB8AC3E}">
        <p14:creationId xmlns:p14="http://schemas.microsoft.com/office/powerpoint/2010/main" val="3714465240"/>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6B77E923-EC22-4631-9355-8427FFCEFEC0}" type="datetimeFigureOut">
              <a:rPr lang="el-GR" smtClean="0"/>
              <a:t>6/9/2015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DA97F80C-117D-4B57-952F-C0C6A4649B4B}" type="slidenum">
              <a:rPr lang="el-GR" smtClean="0"/>
              <a:t>‹#›</a:t>
            </a:fld>
            <a:endParaRPr lang="el-GR"/>
          </a:p>
        </p:txBody>
      </p:sp>
    </p:spTree>
    <p:extLst>
      <p:ext uri="{BB962C8B-B14F-4D97-AF65-F5344CB8AC3E}">
        <p14:creationId xmlns:p14="http://schemas.microsoft.com/office/powerpoint/2010/main" val="2713408224"/>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6B77E923-EC22-4631-9355-8427FFCEFEC0}" type="datetimeFigureOut">
              <a:rPr lang="el-GR" smtClean="0"/>
              <a:t>6/9/2015</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DA97F80C-117D-4B57-952F-C0C6A4649B4B}" type="slidenum">
              <a:rPr lang="el-GR" smtClean="0"/>
              <a:t>‹#›</a:t>
            </a:fld>
            <a:endParaRPr lang="el-GR"/>
          </a:p>
        </p:txBody>
      </p:sp>
    </p:spTree>
    <p:extLst>
      <p:ext uri="{BB962C8B-B14F-4D97-AF65-F5344CB8AC3E}">
        <p14:creationId xmlns:p14="http://schemas.microsoft.com/office/powerpoint/2010/main" val="3898312003"/>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6B77E923-EC22-4631-9355-8427FFCEFEC0}" type="datetimeFigureOut">
              <a:rPr lang="el-GR" smtClean="0"/>
              <a:t>6/9/2015</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DA97F80C-117D-4B57-952F-C0C6A4649B4B}" type="slidenum">
              <a:rPr lang="el-GR" smtClean="0"/>
              <a:t>‹#›</a:t>
            </a:fld>
            <a:endParaRPr lang="el-GR"/>
          </a:p>
        </p:txBody>
      </p:sp>
    </p:spTree>
    <p:extLst>
      <p:ext uri="{BB962C8B-B14F-4D97-AF65-F5344CB8AC3E}">
        <p14:creationId xmlns:p14="http://schemas.microsoft.com/office/powerpoint/2010/main" val="2760579620"/>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6B77E923-EC22-4631-9355-8427FFCEFEC0}" type="datetimeFigureOut">
              <a:rPr lang="el-GR" smtClean="0"/>
              <a:t>6/9/2015</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DA97F80C-117D-4B57-952F-C0C6A4649B4B}" type="slidenum">
              <a:rPr lang="el-GR" smtClean="0"/>
              <a:t>‹#›</a:t>
            </a:fld>
            <a:endParaRPr lang="el-GR"/>
          </a:p>
        </p:txBody>
      </p:sp>
    </p:spTree>
    <p:extLst>
      <p:ext uri="{BB962C8B-B14F-4D97-AF65-F5344CB8AC3E}">
        <p14:creationId xmlns:p14="http://schemas.microsoft.com/office/powerpoint/2010/main" val="3150516498"/>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6B77E923-EC22-4631-9355-8427FFCEFEC0}" type="datetimeFigureOut">
              <a:rPr lang="el-GR" smtClean="0"/>
              <a:t>6/9/2015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DA97F80C-117D-4B57-952F-C0C6A4649B4B}" type="slidenum">
              <a:rPr lang="el-GR" smtClean="0"/>
              <a:t>‹#›</a:t>
            </a:fld>
            <a:endParaRPr lang="el-GR"/>
          </a:p>
        </p:txBody>
      </p:sp>
    </p:spTree>
    <p:extLst>
      <p:ext uri="{BB962C8B-B14F-4D97-AF65-F5344CB8AC3E}">
        <p14:creationId xmlns:p14="http://schemas.microsoft.com/office/powerpoint/2010/main" val="14541612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A6D806C7-E882-4CC2-A421-66882007EEF3}"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0E812F17-E62E-41BA-9F32-14FC24F7C90F}" type="slidenum">
              <a:rPr lang="el-GR" smtClean="0"/>
              <a:t>‹#›</a:t>
            </a:fld>
            <a:endParaRPr lang="el-GR"/>
          </a:p>
        </p:txBody>
      </p:sp>
    </p:spTree>
    <p:extLst>
      <p:ext uri="{BB962C8B-B14F-4D97-AF65-F5344CB8AC3E}">
        <p14:creationId xmlns:p14="http://schemas.microsoft.com/office/powerpoint/2010/main" val="1915099161"/>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6B77E923-EC22-4631-9355-8427FFCEFEC0}" type="datetimeFigureOut">
              <a:rPr lang="el-GR" smtClean="0"/>
              <a:t>6/9/2015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DA97F80C-117D-4B57-952F-C0C6A4649B4B}" type="slidenum">
              <a:rPr lang="el-GR" smtClean="0"/>
              <a:t>‹#›</a:t>
            </a:fld>
            <a:endParaRPr lang="el-GR"/>
          </a:p>
        </p:txBody>
      </p:sp>
    </p:spTree>
    <p:extLst>
      <p:ext uri="{BB962C8B-B14F-4D97-AF65-F5344CB8AC3E}">
        <p14:creationId xmlns:p14="http://schemas.microsoft.com/office/powerpoint/2010/main" val="3065650250"/>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6B77E923-EC22-4631-9355-8427FFCEFEC0}"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A97F80C-117D-4B57-952F-C0C6A4649B4B}" type="slidenum">
              <a:rPr lang="el-GR" smtClean="0"/>
              <a:t>‹#›</a:t>
            </a:fld>
            <a:endParaRPr lang="el-GR"/>
          </a:p>
        </p:txBody>
      </p:sp>
    </p:spTree>
    <p:extLst>
      <p:ext uri="{BB962C8B-B14F-4D97-AF65-F5344CB8AC3E}">
        <p14:creationId xmlns:p14="http://schemas.microsoft.com/office/powerpoint/2010/main" val="3319295065"/>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6B77E923-EC22-4631-9355-8427FFCEFEC0}"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A97F80C-117D-4B57-952F-C0C6A4649B4B}" type="slidenum">
              <a:rPr lang="el-GR" smtClean="0"/>
              <a:t>‹#›</a:t>
            </a:fld>
            <a:endParaRPr lang="el-GR"/>
          </a:p>
        </p:txBody>
      </p:sp>
    </p:spTree>
    <p:extLst>
      <p:ext uri="{BB962C8B-B14F-4D97-AF65-F5344CB8AC3E}">
        <p14:creationId xmlns:p14="http://schemas.microsoft.com/office/powerpoint/2010/main" val="270622309"/>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1CC991BA-A9ED-4DC2-97DD-124C445CFFA7}"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BD823CBC-4D68-46F1-A729-2F775F5EF8CA}" type="slidenum">
              <a:rPr lang="el-GR" smtClean="0"/>
              <a:t>‹#›</a:t>
            </a:fld>
            <a:endParaRPr lang="el-GR"/>
          </a:p>
        </p:txBody>
      </p:sp>
    </p:spTree>
    <p:extLst>
      <p:ext uri="{BB962C8B-B14F-4D97-AF65-F5344CB8AC3E}">
        <p14:creationId xmlns:p14="http://schemas.microsoft.com/office/powerpoint/2010/main" val="1413166548"/>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1CC991BA-A9ED-4DC2-97DD-124C445CFFA7}"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BD823CBC-4D68-46F1-A729-2F775F5EF8CA}" type="slidenum">
              <a:rPr lang="el-GR" smtClean="0"/>
              <a:t>‹#›</a:t>
            </a:fld>
            <a:endParaRPr lang="el-GR"/>
          </a:p>
        </p:txBody>
      </p:sp>
    </p:spTree>
    <p:extLst>
      <p:ext uri="{BB962C8B-B14F-4D97-AF65-F5344CB8AC3E}">
        <p14:creationId xmlns:p14="http://schemas.microsoft.com/office/powerpoint/2010/main" val="2445817857"/>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1CC991BA-A9ED-4DC2-97DD-124C445CFFA7}"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BD823CBC-4D68-46F1-A729-2F775F5EF8CA}" type="slidenum">
              <a:rPr lang="el-GR" smtClean="0"/>
              <a:t>‹#›</a:t>
            </a:fld>
            <a:endParaRPr lang="el-GR"/>
          </a:p>
        </p:txBody>
      </p:sp>
    </p:spTree>
    <p:extLst>
      <p:ext uri="{BB962C8B-B14F-4D97-AF65-F5344CB8AC3E}">
        <p14:creationId xmlns:p14="http://schemas.microsoft.com/office/powerpoint/2010/main" val="3005768692"/>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1CC991BA-A9ED-4DC2-97DD-124C445CFFA7}" type="datetimeFigureOut">
              <a:rPr lang="el-GR" smtClean="0"/>
              <a:t>6/9/2015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BD823CBC-4D68-46F1-A729-2F775F5EF8CA}" type="slidenum">
              <a:rPr lang="el-GR" smtClean="0"/>
              <a:t>‹#›</a:t>
            </a:fld>
            <a:endParaRPr lang="el-GR"/>
          </a:p>
        </p:txBody>
      </p:sp>
    </p:spTree>
    <p:extLst>
      <p:ext uri="{BB962C8B-B14F-4D97-AF65-F5344CB8AC3E}">
        <p14:creationId xmlns:p14="http://schemas.microsoft.com/office/powerpoint/2010/main" val="1283101429"/>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1CC991BA-A9ED-4DC2-97DD-124C445CFFA7}" type="datetimeFigureOut">
              <a:rPr lang="el-GR" smtClean="0"/>
              <a:t>6/9/2015</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BD823CBC-4D68-46F1-A729-2F775F5EF8CA}" type="slidenum">
              <a:rPr lang="el-GR" smtClean="0"/>
              <a:t>‹#›</a:t>
            </a:fld>
            <a:endParaRPr lang="el-GR"/>
          </a:p>
        </p:txBody>
      </p:sp>
    </p:spTree>
    <p:extLst>
      <p:ext uri="{BB962C8B-B14F-4D97-AF65-F5344CB8AC3E}">
        <p14:creationId xmlns:p14="http://schemas.microsoft.com/office/powerpoint/2010/main" val="2613903164"/>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1CC991BA-A9ED-4DC2-97DD-124C445CFFA7}" type="datetimeFigureOut">
              <a:rPr lang="el-GR" smtClean="0"/>
              <a:t>6/9/2015</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BD823CBC-4D68-46F1-A729-2F775F5EF8CA}" type="slidenum">
              <a:rPr lang="el-GR" smtClean="0"/>
              <a:t>‹#›</a:t>
            </a:fld>
            <a:endParaRPr lang="el-GR"/>
          </a:p>
        </p:txBody>
      </p:sp>
    </p:spTree>
    <p:extLst>
      <p:ext uri="{BB962C8B-B14F-4D97-AF65-F5344CB8AC3E}">
        <p14:creationId xmlns:p14="http://schemas.microsoft.com/office/powerpoint/2010/main" val="2131738451"/>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1CC991BA-A9ED-4DC2-97DD-124C445CFFA7}" type="datetimeFigureOut">
              <a:rPr lang="el-GR" smtClean="0"/>
              <a:t>6/9/2015</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BD823CBC-4D68-46F1-A729-2F775F5EF8CA}" type="slidenum">
              <a:rPr lang="el-GR" smtClean="0"/>
              <a:t>‹#›</a:t>
            </a:fld>
            <a:endParaRPr lang="el-GR"/>
          </a:p>
        </p:txBody>
      </p:sp>
    </p:spTree>
    <p:extLst>
      <p:ext uri="{BB962C8B-B14F-4D97-AF65-F5344CB8AC3E}">
        <p14:creationId xmlns:p14="http://schemas.microsoft.com/office/powerpoint/2010/main" val="15988481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0C1E8F43-C873-432B-BF39-B703D9808DEC}"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4A85D872-7F91-41ED-9689-CB20541C098A}" type="slidenum">
              <a:rPr lang="el-GR" smtClean="0"/>
              <a:t>‹#›</a:t>
            </a:fld>
            <a:endParaRPr lang="el-GR"/>
          </a:p>
        </p:txBody>
      </p:sp>
    </p:spTree>
    <p:extLst>
      <p:ext uri="{BB962C8B-B14F-4D97-AF65-F5344CB8AC3E}">
        <p14:creationId xmlns:p14="http://schemas.microsoft.com/office/powerpoint/2010/main" val="3534706878"/>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1CC991BA-A9ED-4DC2-97DD-124C445CFFA7}" type="datetimeFigureOut">
              <a:rPr lang="el-GR" smtClean="0"/>
              <a:t>6/9/2015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BD823CBC-4D68-46F1-A729-2F775F5EF8CA}" type="slidenum">
              <a:rPr lang="el-GR" smtClean="0"/>
              <a:t>‹#›</a:t>
            </a:fld>
            <a:endParaRPr lang="el-GR"/>
          </a:p>
        </p:txBody>
      </p:sp>
    </p:spTree>
    <p:extLst>
      <p:ext uri="{BB962C8B-B14F-4D97-AF65-F5344CB8AC3E}">
        <p14:creationId xmlns:p14="http://schemas.microsoft.com/office/powerpoint/2010/main" val="1097696130"/>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1CC991BA-A9ED-4DC2-97DD-124C445CFFA7}" type="datetimeFigureOut">
              <a:rPr lang="el-GR" smtClean="0"/>
              <a:t>6/9/2015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BD823CBC-4D68-46F1-A729-2F775F5EF8CA}" type="slidenum">
              <a:rPr lang="el-GR" smtClean="0"/>
              <a:t>‹#›</a:t>
            </a:fld>
            <a:endParaRPr lang="el-GR"/>
          </a:p>
        </p:txBody>
      </p:sp>
    </p:spTree>
    <p:extLst>
      <p:ext uri="{BB962C8B-B14F-4D97-AF65-F5344CB8AC3E}">
        <p14:creationId xmlns:p14="http://schemas.microsoft.com/office/powerpoint/2010/main" val="1446672166"/>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1CC991BA-A9ED-4DC2-97DD-124C445CFFA7}"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BD823CBC-4D68-46F1-A729-2F775F5EF8CA}" type="slidenum">
              <a:rPr lang="el-GR" smtClean="0"/>
              <a:t>‹#›</a:t>
            </a:fld>
            <a:endParaRPr lang="el-GR"/>
          </a:p>
        </p:txBody>
      </p:sp>
    </p:spTree>
    <p:extLst>
      <p:ext uri="{BB962C8B-B14F-4D97-AF65-F5344CB8AC3E}">
        <p14:creationId xmlns:p14="http://schemas.microsoft.com/office/powerpoint/2010/main" val="2300257350"/>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1CC991BA-A9ED-4DC2-97DD-124C445CFFA7}"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BD823CBC-4D68-46F1-A729-2F775F5EF8CA}" type="slidenum">
              <a:rPr lang="el-GR" smtClean="0"/>
              <a:t>‹#›</a:t>
            </a:fld>
            <a:endParaRPr lang="el-GR"/>
          </a:p>
        </p:txBody>
      </p:sp>
    </p:spTree>
    <p:extLst>
      <p:ext uri="{BB962C8B-B14F-4D97-AF65-F5344CB8AC3E}">
        <p14:creationId xmlns:p14="http://schemas.microsoft.com/office/powerpoint/2010/main" val="3069171449"/>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0AB61844-5972-41F4-9CA7-5D0E4BDA9DD9}"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0D69D2F8-4FB0-4475-817D-ECBF7B489A9D}" type="slidenum">
              <a:rPr lang="el-GR" smtClean="0"/>
              <a:t>‹#›</a:t>
            </a:fld>
            <a:endParaRPr lang="el-GR"/>
          </a:p>
        </p:txBody>
      </p:sp>
    </p:spTree>
    <p:extLst>
      <p:ext uri="{BB962C8B-B14F-4D97-AF65-F5344CB8AC3E}">
        <p14:creationId xmlns:p14="http://schemas.microsoft.com/office/powerpoint/2010/main" val="4283461920"/>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0AB61844-5972-41F4-9CA7-5D0E4BDA9DD9}"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0D69D2F8-4FB0-4475-817D-ECBF7B489A9D}" type="slidenum">
              <a:rPr lang="el-GR" smtClean="0"/>
              <a:t>‹#›</a:t>
            </a:fld>
            <a:endParaRPr lang="el-GR"/>
          </a:p>
        </p:txBody>
      </p:sp>
    </p:spTree>
    <p:extLst>
      <p:ext uri="{BB962C8B-B14F-4D97-AF65-F5344CB8AC3E}">
        <p14:creationId xmlns:p14="http://schemas.microsoft.com/office/powerpoint/2010/main" val="3794665461"/>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0AB61844-5972-41F4-9CA7-5D0E4BDA9DD9}"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0D69D2F8-4FB0-4475-817D-ECBF7B489A9D}" type="slidenum">
              <a:rPr lang="el-GR" smtClean="0"/>
              <a:t>‹#›</a:t>
            </a:fld>
            <a:endParaRPr lang="el-GR"/>
          </a:p>
        </p:txBody>
      </p:sp>
    </p:spTree>
    <p:extLst>
      <p:ext uri="{BB962C8B-B14F-4D97-AF65-F5344CB8AC3E}">
        <p14:creationId xmlns:p14="http://schemas.microsoft.com/office/powerpoint/2010/main" val="1725986094"/>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0AB61844-5972-41F4-9CA7-5D0E4BDA9DD9}" type="datetimeFigureOut">
              <a:rPr lang="el-GR" smtClean="0"/>
              <a:t>6/9/2015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0D69D2F8-4FB0-4475-817D-ECBF7B489A9D}" type="slidenum">
              <a:rPr lang="el-GR" smtClean="0"/>
              <a:t>‹#›</a:t>
            </a:fld>
            <a:endParaRPr lang="el-GR"/>
          </a:p>
        </p:txBody>
      </p:sp>
    </p:spTree>
    <p:extLst>
      <p:ext uri="{BB962C8B-B14F-4D97-AF65-F5344CB8AC3E}">
        <p14:creationId xmlns:p14="http://schemas.microsoft.com/office/powerpoint/2010/main" val="564820947"/>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0AB61844-5972-41F4-9CA7-5D0E4BDA9DD9}" type="datetimeFigureOut">
              <a:rPr lang="el-GR" smtClean="0"/>
              <a:t>6/9/2015</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0D69D2F8-4FB0-4475-817D-ECBF7B489A9D}" type="slidenum">
              <a:rPr lang="el-GR" smtClean="0"/>
              <a:t>‹#›</a:t>
            </a:fld>
            <a:endParaRPr lang="el-GR"/>
          </a:p>
        </p:txBody>
      </p:sp>
    </p:spTree>
    <p:extLst>
      <p:ext uri="{BB962C8B-B14F-4D97-AF65-F5344CB8AC3E}">
        <p14:creationId xmlns:p14="http://schemas.microsoft.com/office/powerpoint/2010/main" val="1468083815"/>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0AB61844-5972-41F4-9CA7-5D0E4BDA9DD9}" type="datetimeFigureOut">
              <a:rPr lang="el-GR" smtClean="0"/>
              <a:t>6/9/2015</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0D69D2F8-4FB0-4475-817D-ECBF7B489A9D}" type="slidenum">
              <a:rPr lang="el-GR" smtClean="0"/>
              <a:t>‹#›</a:t>
            </a:fld>
            <a:endParaRPr lang="el-GR"/>
          </a:p>
        </p:txBody>
      </p:sp>
    </p:spTree>
    <p:extLst>
      <p:ext uri="{BB962C8B-B14F-4D97-AF65-F5344CB8AC3E}">
        <p14:creationId xmlns:p14="http://schemas.microsoft.com/office/powerpoint/2010/main" val="2251013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0C1E8F43-C873-432B-BF39-B703D9808DEC}"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4A85D872-7F91-41ED-9689-CB20541C098A}" type="slidenum">
              <a:rPr lang="el-GR" smtClean="0"/>
              <a:t>‹#›</a:t>
            </a:fld>
            <a:endParaRPr lang="el-GR"/>
          </a:p>
        </p:txBody>
      </p:sp>
    </p:spTree>
    <p:extLst>
      <p:ext uri="{BB962C8B-B14F-4D97-AF65-F5344CB8AC3E}">
        <p14:creationId xmlns:p14="http://schemas.microsoft.com/office/powerpoint/2010/main" val="2015220372"/>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0AB61844-5972-41F4-9CA7-5D0E4BDA9DD9}" type="datetimeFigureOut">
              <a:rPr lang="el-GR" smtClean="0"/>
              <a:t>6/9/2015</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0D69D2F8-4FB0-4475-817D-ECBF7B489A9D}" type="slidenum">
              <a:rPr lang="el-GR" smtClean="0"/>
              <a:t>‹#›</a:t>
            </a:fld>
            <a:endParaRPr lang="el-GR"/>
          </a:p>
        </p:txBody>
      </p:sp>
    </p:spTree>
    <p:extLst>
      <p:ext uri="{BB962C8B-B14F-4D97-AF65-F5344CB8AC3E}">
        <p14:creationId xmlns:p14="http://schemas.microsoft.com/office/powerpoint/2010/main" val="720376350"/>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0AB61844-5972-41F4-9CA7-5D0E4BDA9DD9}" type="datetimeFigureOut">
              <a:rPr lang="el-GR" smtClean="0"/>
              <a:t>6/9/2015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0D69D2F8-4FB0-4475-817D-ECBF7B489A9D}" type="slidenum">
              <a:rPr lang="el-GR" smtClean="0"/>
              <a:t>‹#›</a:t>
            </a:fld>
            <a:endParaRPr lang="el-GR"/>
          </a:p>
        </p:txBody>
      </p:sp>
    </p:spTree>
    <p:extLst>
      <p:ext uri="{BB962C8B-B14F-4D97-AF65-F5344CB8AC3E}">
        <p14:creationId xmlns:p14="http://schemas.microsoft.com/office/powerpoint/2010/main" val="1055362345"/>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0AB61844-5972-41F4-9CA7-5D0E4BDA9DD9}" type="datetimeFigureOut">
              <a:rPr lang="el-GR" smtClean="0"/>
              <a:t>6/9/2015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0D69D2F8-4FB0-4475-817D-ECBF7B489A9D}" type="slidenum">
              <a:rPr lang="el-GR" smtClean="0"/>
              <a:t>‹#›</a:t>
            </a:fld>
            <a:endParaRPr lang="el-GR"/>
          </a:p>
        </p:txBody>
      </p:sp>
    </p:spTree>
    <p:extLst>
      <p:ext uri="{BB962C8B-B14F-4D97-AF65-F5344CB8AC3E}">
        <p14:creationId xmlns:p14="http://schemas.microsoft.com/office/powerpoint/2010/main" val="639589890"/>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0AB61844-5972-41F4-9CA7-5D0E4BDA9DD9}"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0D69D2F8-4FB0-4475-817D-ECBF7B489A9D}" type="slidenum">
              <a:rPr lang="el-GR" smtClean="0"/>
              <a:t>‹#›</a:t>
            </a:fld>
            <a:endParaRPr lang="el-GR"/>
          </a:p>
        </p:txBody>
      </p:sp>
    </p:spTree>
    <p:extLst>
      <p:ext uri="{BB962C8B-B14F-4D97-AF65-F5344CB8AC3E}">
        <p14:creationId xmlns:p14="http://schemas.microsoft.com/office/powerpoint/2010/main" val="938148653"/>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0AB61844-5972-41F4-9CA7-5D0E4BDA9DD9}"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0D69D2F8-4FB0-4475-817D-ECBF7B489A9D}" type="slidenum">
              <a:rPr lang="el-GR" smtClean="0"/>
              <a:t>‹#›</a:t>
            </a:fld>
            <a:endParaRPr lang="el-GR"/>
          </a:p>
        </p:txBody>
      </p:sp>
    </p:spTree>
    <p:extLst>
      <p:ext uri="{BB962C8B-B14F-4D97-AF65-F5344CB8AC3E}">
        <p14:creationId xmlns:p14="http://schemas.microsoft.com/office/powerpoint/2010/main" val="3546529661"/>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F76A88C0-BAB0-4E54-A75B-CA898CBAC49F}"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E6805799-2AE4-4E95-BD28-3F79283DE1F2}" type="slidenum">
              <a:rPr lang="el-GR" smtClean="0"/>
              <a:t>‹#›</a:t>
            </a:fld>
            <a:endParaRPr lang="el-GR"/>
          </a:p>
        </p:txBody>
      </p:sp>
    </p:spTree>
    <p:extLst>
      <p:ext uri="{BB962C8B-B14F-4D97-AF65-F5344CB8AC3E}">
        <p14:creationId xmlns:p14="http://schemas.microsoft.com/office/powerpoint/2010/main" val="260465997"/>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F76A88C0-BAB0-4E54-A75B-CA898CBAC49F}"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E6805799-2AE4-4E95-BD28-3F79283DE1F2}" type="slidenum">
              <a:rPr lang="el-GR" smtClean="0"/>
              <a:t>‹#›</a:t>
            </a:fld>
            <a:endParaRPr lang="el-GR"/>
          </a:p>
        </p:txBody>
      </p:sp>
    </p:spTree>
    <p:extLst>
      <p:ext uri="{BB962C8B-B14F-4D97-AF65-F5344CB8AC3E}">
        <p14:creationId xmlns:p14="http://schemas.microsoft.com/office/powerpoint/2010/main" val="4045806042"/>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F76A88C0-BAB0-4E54-A75B-CA898CBAC49F}"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E6805799-2AE4-4E95-BD28-3F79283DE1F2}" type="slidenum">
              <a:rPr lang="el-GR" smtClean="0"/>
              <a:t>‹#›</a:t>
            </a:fld>
            <a:endParaRPr lang="el-GR"/>
          </a:p>
        </p:txBody>
      </p:sp>
    </p:spTree>
    <p:extLst>
      <p:ext uri="{BB962C8B-B14F-4D97-AF65-F5344CB8AC3E}">
        <p14:creationId xmlns:p14="http://schemas.microsoft.com/office/powerpoint/2010/main" val="812656067"/>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F76A88C0-BAB0-4E54-A75B-CA898CBAC49F}" type="datetimeFigureOut">
              <a:rPr lang="el-GR" smtClean="0"/>
              <a:t>6/9/2015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E6805799-2AE4-4E95-BD28-3F79283DE1F2}" type="slidenum">
              <a:rPr lang="el-GR" smtClean="0"/>
              <a:t>‹#›</a:t>
            </a:fld>
            <a:endParaRPr lang="el-GR"/>
          </a:p>
        </p:txBody>
      </p:sp>
    </p:spTree>
    <p:extLst>
      <p:ext uri="{BB962C8B-B14F-4D97-AF65-F5344CB8AC3E}">
        <p14:creationId xmlns:p14="http://schemas.microsoft.com/office/powerpoint/2010/main" val="762980975"/>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F76A88C0-BAB0-4E54-A75B-CA898CBAC49F}" type="datetimeFigureOut">
              <a:rPr lang="el-GR" smtClean="0"/>
              <a:t>6/9/2015</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E6805799-2AE4-4E95-BD28-3F79283DE1F2}" type="slidenum">
              <a:rPr lang="el-GR" smtClean="0"/>
              <a:t>‹#›</a:t>
            </a:fld>
            <a:endParaRPr lang="el-GR"/>
          </a:p>
        </p:txBody>
      </p:sp>
    </p:spTree>
    <p:extLst>
      <p:ext uri="{BB962C8B-B14F-4D97-AF65-F5344CB8AC3E}">
        <p14:creationId xmlns:p14="http://schemas.microsoft.com/office/powerpoint/2010/main" val="7446177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0C1E8F43-C873-432B-BF39-B703D9808DEC}"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4A85D872-7F91-41ED-9689-CB20541C098A}" type="slidenum">
              <a:rPr lang="el-GR" smtClean="0"/>
              <a:t>‹#›</a:t>
            </a:fld>
            <a:endParaRPr lang="el-GR"/>
          </a:p>
        </p:txBody>
      </p:sp>
    </p:spTree>
    <p:extLst>
      <p:ext uri="{BB962C8B-B14F-4D97-AF65-F5344CB8AC3E}">
        <p14:creationId xmlns:p14="http://schemas.microsoft.com/office/powerpoint/2010/main" val="966425905"/>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F76A88C0-BAB0-4E54-A75B-CA898CBAC49F}" type="datetimeFigureOut">
              <a:rPr lang="el-GR" smtClean="0"/>
              <a:t>6/9/2015</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E6805799-2AE4-4E95-BD28-3F79283DE1F2}" type="slidenum">
              <a:rPr lang="el-GR" smtClean="0"/>
              <a:t>‹#›</a:t>
            </a:fld>
            <a:endParaRPr lang="el-GR"/>
          </a:p>
        </p:txBody>
      </p:sp>
    </p:spTree>
    <p:extLst>
      <p:ext uri="{BB962C8B-B14F-4D97-AF65-F5344CB8AC3E}">
        <p14:creationId xmlns:p14="http://schemas.microsoft.com/office/powerpoint/2010/main" val="495427371"/>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F76A88C0-BAB0-4E54-A75B-CA898CBAC49F}" type="datetimeFigureOut">
              <a:rPr lang="el-GR" smtClean="0"/>
              <a:t>6/9/2015</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E6805799-2AE4-4E95-BD28-3F79283DE1F2}" type="slidenum">
              <a:rPr lang="el-GR" smtClean="0"/>
              <a:t>‹#›</a:t>
            </a:fld>
            <a:endParaRPr lang="el-GR"/>
          </a:p>
        </p:txBody>
      </p:sp>
    </p:spTree>
    <p:extLst>
      <p:ext uri="{BB962C8B-B14F-4D97-AF65-F5344CB8AC3E}">
        <p14:creationId xmlns:p14="http://schemas.microsoft.com/office/powerpoint/2010/main" val="3414125037"/>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F76A88C0-BAB0-4E54-A75B-CA898CBAC49F}" type="datetimeFigureOut">
              <a:rPr lang="el-GR" smtClean="0"/>
              <a:t>6/9/2015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E6805799-2AE4-4E95-BD28-3F79283DE1F2}" type="slidenum">
              <a:rPr lang="el-GR" smtClean="0"/>
              <a:t>‹#›</a:t>
            </a:fld>
            <a:endParaRPr lang="el-GR"/>
          </a:p>
        </p:txBody>
      </p:sp>
    </p:spTree>
    <p:extLst>
      <p:ext uri="{BB962C8B-B14F-4D97-AF65-F5344CB8AC3E}">
        <p14:creationId xmlns:p14="http://schemas.microsoft.com/office/powerpoint/2010/main" val="2760311079"/>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F76A88C0-BAB0-4E54-A75B-CA898CBAC49F}" type="datetimeFigureOut">
              <a:rPr lang="el-GR" smtClean="0"/>
              <a:t>6/9/2015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E6805799-2AE4-4E95-BD28-3F79283DE1F2}" type="slidenum">
              <a:rPr lang="el-GR" smtClean="0"/>
              <a:t>‹#›</a:t>
            </a:fld>
            <a:endParaRPr lang="el-GR"/>
          </a:p>
        </p:txBody>
      </p:sp>
    </p:spTree>
    <p:extLst>
      <p:ext uri="{BB962C8B-B14F-4D97-AF65-F5344CB8AC3E}">
        <p14:creationId xmlns:p14="http://schemas.microsoft.com/office/powerpoint/2010/main" val="1404159948"/>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F76A88C0-BAB0-4E54-A75B-CA898CBAC49F}"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E6805799-2AE4-4E95-BD28-3F79283DE1F2}" type="slidenum">
              <a:rPr lang="el-GR" smtClean="0"/>
              <a:t>‹#›</a:t>
            </a:fld>
            <a:endParaRPr lang="el-GR"/>
          </a:p>
        </p:txBody>
      </p:sp>
    </p:spTree>
    <p:extLst>
      <p:ext uri="{BB962C8B-B14F-4D97-AF65-F5344CB8AC3E}">
        <p14:creationId xmlns:p14="http://schemas.microsoft.com/office/powerpoint/2010/main" val="135941439"/>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F76A88C0-BAB0-4E54-A75B-CA898CBAC49F}"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E6805799-2AE4-4E95-BD28-3F79283DE1F2}" type="slidenum">
              <a:rPr lang="el-GR" smtClean="0"/>
              <a:t>‹#›</a:t>
            </a:fld>
            <a:endParaRPr lang="el-GR"/>
          </a:p>
        </p:txBody>
      </p:sp>
    </p:spTree>
    <p:extLst>
      <p:ext uri="{BB962C8B-B14F-4D97-AF65-F5344CB8AC3E}">
        <p14:creationId xmlns:p14="http://schemas.microsoft.com/office/powerpoint/2010/main" val="405781693"/>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02DD3047-F1A4-4496-827F-9E4C93158C8F}"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F071256A-F33F-4F88-86B4-D745E9D90976}" type="slidenum">
              <a:rPr lang="el-GR" smtClean="0"/>
              <a:t>‹#›</a:t>
            </a:fld>
            <a:endParaRPr lang="el-GR"/>
          </a:p>
        </p:txBody>
      </p:sp>
    </p:spTree>
    <p:extLst>
      <p:ext uri="{BB962C8B-B14F-4D97-AF65-F5344CB8AC3E}">
        <p14:creationId xmlns:p14="http://schemas.microsoft.com/office/powerpoint/2010/main" val="66348724"/>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02DD3047-F1A4-4496-827F-9E4C93158C8F}"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F071256A-F33F-4F88-86B4-D745E9D90976}" type="slidenum">
              <a:rPr lang="el-GR" smtClean="0"/>
              <a:t>‹#›</a:t>
            </a:fld>
            <a:endParaRPr lang="el-GR"/>
          </a:p>
        </p:txBody>
      </p:sp>
    </p:spTree>
    <p:extLst>
      <p:ext uri="{BB962C8B-B14F-4D97-AF65-F5344CB8AC3E}">
        <p14:creationId xmlns:p14="http://schemas.microsoft.com/office/powerpoint/2010/main" val="4218585573"/>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02DD3047-F1A4-4496-827F-9E4C93158C8F}"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F071256A-F33F-4F88-86B4-D745E9D90976}" type="slidenum">
              <a:rPr lang="el-GR" smtClean="0"/>
              <a:t>‹#›</a:t>
            </a:fld>
            <a:endParaRPr lang="el-GR"/>
          </a:p>
        </p:txBody>
      </p:sp>
    </p:spTree>
    <p:extLst>
      <p:ext uri="{BB962C8B-B14F-4D97-AF65-F5344CB8AC3E}">
        <p14:creationId xmlns:p14="http://schemas.microsoft.com/office/powerpoint/2010/main" val="2363292375"/>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02DD3047-F1A4-4496-827F-9E4C93158C8F}" type="datetimeFigureOut">
              <a:rPr lang="el-GR" smtClean="0"/>
              <a:t>6/9/2015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F071256A-F33F-4F88-86B4-D745E9D90976}" type="slidenum">
              <a:rPr lang="el-GR" smtClean="0"/>
              <a:t>‹#›</a:t>
            </a:fld>
            <a:endParaRPr lang="el-GR"/>
          </a:p>
        </p:txBody>
      </p:sp>
    </p:spTree>
    <p:extLst>
      <p:ext uri="{BB962C8B-B14F-4D97-AF65-F5344CB8AC3E}">
        <p14:creationId xmlns:p14="http://schemas.microsoft.com/office/powerpoint/2010/main" val="30139527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0C1E8F43-C873-432B-BF39-B703D9808DEC}" type="datetimeFigureOut">
              <a:rPr lang="el-GR" smtClean="0"/>
              <a:t>6/9/2015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4A85D872-7F91-41ED-9689-CB20541C098A}" type="slidenum">
              <a:rPr lang="el-GR" smtClean="0"/>
              <a:t>‹#›</a:t>
            </a:fld>
            <a:endParaRPr lang="el-GR"/>
          </a:p>
        </p:txBody>
      </p:sp>
    </p:spTree>
    <p:extLst>
      <p:ext uri="{BB962C8B-B14F-4D97-AF65-F5344CB8AC3E}">
        <p14:creationId xmlns:p14="http://schemas.microsoft.com/office/powerpoint/2010/main" val="962997914"/>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02DD3047-F1A4-4496-827F-9E4C93158C8F}" type="datetimeFigureOut">
              <a:rPr lang="el-GR" smtClean="0"/>
              <a:t>6/9/2015</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F071256A-F33F-4F88-86B4-D745E9D90976}" type="slidenum">
              <a:rPr lang="el-GR" smtClean="0"/>
              <a:t>‹#›</a:t>
            </a:fld>
            <a:endParaRPr lang="el-GR"/>
          </a:p>
        </p:txBody>
      </p:sp>
    </p:spTree>
    <p:extLst>
      <p:ext uri="{BB962C8B-B14F-4D97-AF65-F5344CB8AC3E}">
        <p14:creationId xmlns:p14="http://schemas.microsoft.com/office/powerpoint/2010/main" val="2387360631"/>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02DD3047-F1A4-4496-827F-9E4C93158C8F}" type="datetimeFigureOut">
              <a:rPr lang="el-GR" smtClean="0"/>
              <a:t>6/9/2015</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F071256A-F33F-4F88-86B4-D745E9D90976}" type="slidenum">
              <a:rPr lang="el-GR" smtClean="0"/>
              <a:t>‹#›</a:t>
            </a:fld>
            <a:endParaRPr lang="el-GR"/>
          </a:p>
        </p:txBody>
      </p:sp>
    </p:spTree>
    <p:extLst>
      <p:ext uri="{BB962C8B-B14F-4D97-AF65-F5344CB8AC3E}">
        <p14:creationId xmlns:p14="http://schemas.microsoft.com/office/powerpoint/2010/main" val="1657913960"/>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02DD3047-F1A4-4496-827F-9E4C93158C8F}" type="datetimeFigureOut">
              <a:rPr lang="el-GR" smtClean="0"/>
              <a:t>6/9/2015</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F071256A-F33F-4F88-86B4-D745E9D90976}" type="slidenum">
              <a:rPr lang="el-GR" smtClean="0"/>
              <a:t>‹#›</a:t>
            </a:fld>
            <a:endParaRPr lang="el-GR"/>
          </a:p>
        </p:txBody>
      </p:sp>
    </p:spTree>
    <p:extLst>
      <p:ext uri="{BB962C8B-B14F-4D97-AF65-F5344CB8AC3E}">
        <p14:creationId xmlns:p14="http://schemas.microsoft.com/office/powerpoint/2010/main" val="878428121"/>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02DD3047-F1A4-4496-827F-9E4C93158C8F}" type="datetimeFigureOut">
              <a:rPr lang="el-GR" smtClean="0"/>
              <a:t>6/9/2015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F071256A-F33F-4F88-86B4-D745E9D90976}" type="slidenum">
              <a:rPr lang="el-GR" smtClean="0"/>
              <a:t>‹#›</a:t>
            </a:fld>
            <a:endParaRPr lang="el-GR"/>
          </a:p>
        </p:txBody>
      </p:sp>
    </p:spTree>
    <p:extLst>
      <p:ext uri="{BB962C8B-B14F-4D97-AF65-F5344CB8AC3E}">
        <p14:creationId xmlns:p14="http://schemas.microsoft.com/office/powerpoint/2010/main" val="2872393481"/>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02DD3047-F1A4-4496-827F-9E4C93158C8F}" type="datetimeFigureOut">
              <a:rPr lang="el-GR" smtClean="0"/>
              <a:t>6/9/2015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F071256A-F33F-4F88-86B4-D745E9D90976}" type="slidenum">
              <a:rPr lang="el-GR" smtClean="0"/>
              <a:t>‹#›</a:t>
            </a:fld>
            <a:endParaRPr lang="el-GR"/>
          </a:p>
        </p:txBody>
      </p:sp>
    </p:spTree>
    <p:extLst>
      <p:ext uri="{BB962C8B-B14F-4D97-AF65-F5344CB8AC3E}">
        <p14:creationId xmlns:p14="http://schemas.microsoft.com/office/powerpoint/2010/main" val="1779819247"/>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02DD3047-F1A4-4496-827F-9E4C93158C8F}"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F071256A-F33F-4F88-86B4-D745E9D90976}" type="slidenum">
              <a:rPr lang="el-GR" smtClean="0"/>
              <a:t>‹#›</a:t>
            </a:fld>
            <a:endParaRPr lang="el-GR"/>
          </a:p>
        </p:txBody>
      </p:sp>
    </p:spTree>
    <p:extLst>
      <p:ext uri="{BB962C8B-B14F-4D97-AF65-F5344CB8AC3E}">
        <p14:creationId xmlns:p14="http://schemas.microsoft.com/office/powerpoint/2010/main" val="11068327"/>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02DD3047-F1A4-4496-827F-9E4C93158C8F}"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F071256A-F33F-4F88-86B4-D745E9D90976}" type="slidenum">
              <a:rPr lang="el-GR" smtClean="0"/>
              <a:t>‹#›</a:t>
            </a:fld>
            <a:endParaRPr lang="el-GR"/>
          </a:p>
        </p:txBody>
      </p:sp>
    </p:spTree>
    <p:extLst>
      <p:ext uri="{BB962C8B-B14F-4D97-AF65-F5344CB8AC3E}">
        <p14:creationId xmlns:p14="http://schemas.microsoft.com/office/powerpoint/2010/main" val="468782234"/>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0A6FA693-5F71-4748-9ADB-F996CB352ADF}"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3DF30185-58D4-48EE-BC23-5F2A67F76A66}" type="slidenum">
              <a:rPr lang="el-GR" smtClean="0"/>
              <a:t>‹#›</a:t>
            </a:fld>
            <a:endParaRPr lang="el-GR"/>
          </a:p>
        </p:txBody>
      </p:sp>
    </p:spTree>
    <p:extLst>
      <p:ext uri="{BB962C8B-B14F-4D97-AF65-F5344CB8AC3E}">
        <p14:creationId xmlns:p14="http://schemas.microsoft.com/office/powerpoint/2010/main" val="895062363"/>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0A6FA693-5F71-4748-9ADB-F996CB352ADF}"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3DF30185-58D4-48EE-BC23-5F2A67F76A66}" type="slidenum">
              <a:rPr lang="el-GR" smtClean="0"/>
              <a:t>‹#›</a:t>
            </a:fld>
            <a:endParaRPr lang="el-GR"/>
          </a:p>
        </p:txBody>
      </p:sp>
    </p:spTree>
    <p:extLst>
      <p:ext uri="{BB962C8B-B14F-4D97-AF65-F5344CB8AC3E}">
        <p14:creationId xmlns:p14="http://schemas.microsoft.com/office/powerpoint/2010/main" val="142741990"/>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0A6FA693-5F71-4748-9ADB-F996CB352ADF}"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3DF30185-58D4-48EE-BC23-5F2A67F76A66}" type="slidenum">
              <a:rPr lang="el-GR" smtClean="0"/>
              <a:t>‹#›</a:t>
            </a:fld>
            <a:endParaRPr lang="el-GR"/>
          </a:p>
        </p:txBody>
      </p:sp>
    </p:spTree>
    <p:extLst>
      <p:ext uri="{BB962C8B-B14F-4D97-AF65-F5344CB8AC3E}">
        <p14:creationId xmlns:p14="http://schemas.microsoft.com/office/powerpoint/2010/main" val="20181569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0C1E8F43-C873-432B-BF39-B703D9808DEC}" type="datetimeFigureOut">
              <a:rPr lang="el-GR" smtClean="0"/>
              <a:t>6/9/2015</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4A85D872-7F91-41ED-9689-CB20541C098A}" type="slidenum">
              <a:rPr lang="el-GR" smtClean="0"/>
              <a:t>‹#›</a:t>
            </a:fld>
            <a:endParaRPr lang="el-GR"/>
          </a:p>
        </p:txBody>
      </p:sp>
    </p:spTree>
    <p:extLst>
      <p:ext uri="{BB962C8B-B14F-4D97-AF65-F5344CB8AC3E}">
        <p14:creationId xmlns:p14="http://schemas.microsoft.com/office/powerpoint/2010/main" val="1444874085"/>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0A6FA693-5F71-4748-9ADB-F996CB352ADF}" type="datetimeFigureOut">
              <a:rPr lang="el-GR" smtClean="0"/>
              <a:t>6/9/2015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3DF30185-58D4-48EE-BC23-5F2A67F76A66}" type="slidenum">
              <a:rPr lang="el-GR" smtClean="0"/>
              <a:t>‹#›</a:t>
            </a:fld>
            <a:endParaRPr lang="el-GR"/>
          </a:p>
        </p:txBody>
      </p:sp>
    </p:spTree>
    <p:extLst>
      <p:ext uri="{BB962C8B-B14F-4D97-AF65-F5344CB8AC3E}">
        <p14:creationId xmlns:p14="http://schemas.microsoft.com/office/powerpoint/2010/main" val="2983197242"/>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0A6FA693-5F71-4748-9ADB-F996CB352ADF}" type="datetimeFigureOut">
              <a:rPr lang="el-GR" smtClean="0"/>
              <a:t>6/9/2015</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3DF30185-58D4-48EE-BC23-5F2A67F76A66}" type="slidenum">
              <a:rPr lang="el-GR" smtClean="0"/>
              <a:t>‹#›</a:t>
            </a:fld>
            <a:endParaRPr lang="el-GR"/>
          </a:p>
        </p:txBody>
      </p:sp>
    </p:spTree>
    <p:extLst>
      <p:ext uri="{BB962C8B-B14F-4D97-AF65-F5344CB8AC3E}">
        <p14:creationId xmlns:p14="http://schemas.microsoft.com/office/powerpoint/2010/main" val="1345428366"/>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0A6FA693-5F71-4748-9ADB-F996CB352ADF}" type="datetimeFigureOut">
              <a:rPr lang="el-GR" smtClean="0"/>
              <a:t>6/9/2015</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3DF30185-58D4-48EE-BC23-5F2A67F76A66}" type="slidenum">
              <a:rPr lang="el-GR" smtClean="0"/>
              <a:t>‹#›</a:t>
            </a:fld>
            <a:endParaRPr lang="el-GR"/>
          </a:p>
        </p:txBody>
      </p:sp>
    </p:spTree>
    <p:extLst>
      <p:ext uri="{BB962C8B-B14F-4D97-AF65-F5344CB8AC3E}">
        <p14:creationId xmlns:p14="http://schemas.microsoft.com/office/powerpoint/2010/main" val="2533521182"/>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0A6FA693-5F71-4748-9ADB-F996CB352ADF}" type="datetimeFigureOut">
              <a:rPr lang="el-GR" smtClean="0"/>
              <a:t>6/9/2015</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3DF30185-58D4-48EE-BC23-5F2A67F76A66}" type="slidenum">
              <a:rPr lang="el-GR" smtClean="0"/>
              <a:t>‹#›</a:t>
            </a:fld>
            <a:endParaRPr lang="el-GR"/>
          </a:p>
        </p:txBody>
      </p:sp>
    </p:spTree>
    <p:extLst>
      <p:ext uri="{BB962C8B-B14F-4D97-AF65-F5344CB8AC3E}">
        <p14:creationId xmlns:p14="http://schemas.microsoft.com/office/powerpoint/2010/main" val="2477672068"/>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0A6FA693-5F71-4748-9ADB-F996CB352ADF}" type="datetimeFigureOut">
              <a:rPr lang="el-GR" smtClean="0"/>
              <a:t>6/9/2015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3DF30185-58D4-48EE-BC23-5F2A67F76A66}" type="slidenum">
              <a:rPr lang="el-GR" smtClean="0"/>
              <a:t>‹#›</a:t>
            </a:fld>
            <a:endParaRPr lang="el-GR"/>
          </a:p>
        </p:txBody>
      </p:sp>
    </p:spTree>
    <p:extLst>
      <p:ext uri="{BB962C8B-B14F-4D97-AF65-F5344CB8AC3E}">
        <p14:creationId xmlns:p14="http://schemas.microsoft.com/office/powerpoint/2010/main" val="1643816209"/>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0A6FA693-5F71-4748-9ADB-F996CB352ADF}" type="datetimeFigureOut">
              <a:rPr lang="el-GR" smtClean="0"/>
              <a:t>6/9/2015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3DF30185-58D4-48EE-BC23-5F2A67F76A66}" type="slidenum">
              <a:rPr lang="el-GR" smtClean="0"/>
              <a:t>‹#›</a:t>
            </a:fld>
            <a:endParaRPr lang="el-GR"/>
          </a:p>
        </p:txBody>
      </p:sp>
    </p:spTree>
    <p:extLst>
      <p:ext uri="{BB962C8B-B14F-4D97-AF65-F5344CB8AC3E}">
        <p14:creationId xmlns:p14="http://schemas.microsoft.com/office/powerpoint/2010/main" val="683193526"/>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0A6FA693-5F71-4748-9ADB-F996CB352ADF}"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3DF30185-58D4-48EE-BC23-5F2A67F76A66}" type="slidenum">
              <a:rPr lang="el-GR" smtClean="0"/>
              <a:t>‹#›</a:t>
            </a:fld>
            <a:endParaRPr lang="el-GR"/>
          </a:p>
        </p:txBody>
      </p:sp>
    </p:spTree>
    <p:extLst>
      <p:ext uri="{BB962C8B-B14F-4D97-AF65-F5344CB8AC3E}">
        <p14:creationId xmlns:p14="http://schemas.microsoft.com/office/powerpoint/2010/main" val="2634784767"/>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0A6FA693-5F71-4748-9ADB-F996CB352ADF}"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3DF30185-58D4-48EE-BC23-5F2A67F76A66}" type="slidenum">
              <a:rPr lang="el-GR" smtClean="0"/>
              <a:t>‹#›</a:t>
            </a:fld>
            <a:endParaRPr lang="el-GR"/>
          </a:p>
        </p:txBody>
      </p:sp>
    </p:spTree>
    <p:extLst>
      <p:ext uri="{BB962C8B-B14F-4D97-AF65-F5344CB8AC3E}">
        <p14:creationId xmlns:p14="http://schemas.microsoft.com/office/powerpoint/2010/main" val="179059937"/>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CB728DEA-53FD-44B9-B17F-69668B7BFFBE}"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A945EB75-BCF3-426B-9953-5540AC456936}" type="slidenum">
              <a:rPr lang="el-GR" smtClean="0"/>
              <a:t>‹#›</a:t>
            </a:fld>
            <a:endParaRPr lang="el-GR"/>
          </a:p>
        </p:txBody>
      </p:sp>
    </p:spTree>
    <p:extLst>
      <p:ext uri="{BB962C8B-B14F-4D97-AF65-F5344CB8AC3E}">
        <p14:creationId xmlns:p14="http://schemas.microsoft.com/office/powerpoint/2010/main" val="2430238406"/>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CB728DEA-53FD-44B9-B17F-69668B7BFFBE}"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A945EB75-BCF3-426B-9953-5540AC456936}" type="slidenum">
              <a:rPr lang="el-GR" smtClean="0"/>
              <a:t>‹#›</a:t>
            </a:fld>
            <a:endParaRPr lang="el-GR"/>
          </a:p>
        </p:txBody>
      </p:sp>
    </p:spTree>
    <p:extLst>
      <p:ext uri="{BB962C8B-B14F-4D97-AF65-F5344CB8AC3E}">
        <p14:creationId xmlns:p14="http://schemas.microsoft.com/office/powerpoint/2010/main" val="9988534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0C1E8F43-C873-432B-BF39-B703D9808DEC}" type="datetimeFigureOut">
              <a:rPr lang="el-GR" smtClean="0"/>
              <a:t>6/9/2015</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4A85D872-7F91-41ED-9689-CB20541C098A}" type="slidenum">
              <a:rPr lang="el-GR" smtClean="0"/>
              <a:t>‹#›</a:t>
            </a:fld>
            <a:endParaRPr lang="el-GR"/>
          </a:p>
        </p:txBody>
      </p:sp>
    </p:spTree>
    <p:extLst>
      <p:ext uri="{BB962C8B-B14F-4D97-AF65-F5344CB8AC3E}">
        <p14:creationId xmlns:p14="http://schemas.microsoft.com/office/powerpoint/2010/main" val="776023785"/>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CB728DEA-53FD-44B9-B17F-69668B7BFFBE}"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A945EB75-BCF3-426B-9953-5540AC456936}" type="slidenum">
              <a:rPr lang="el-GR" smtClean="0"/>
              <a:t>‹#›</a:t>
            </a:fld>
            <a:endParaRPr lang="el-GR"/>
          </a:p>
        </p:txBody>
      </p:sp>
    </p:spTree>
    <p:extLst>
      <p:ext uri="{BB962C8B-B14F-4D97-AF65-F5344CB8AC3E}">
        <p14:creationId xmlns:p14="http://schemas.microsoft.com/office/powerpoint/2010/main" val="3913555725"/>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CB728DEA-53FD-44B9-B17F-69668B7BFFBE}" type="datetimeFigureOut">
              <a:rPr lang="el-GR" smtClean="0"/>
              <a:t>6/9/2015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A945EB75-BCF3-426B-9953-5540AC456936}" type="slidenum">
              <a:rPr lang="el-GR" smtClean="0"/>
              <a:t>‹#›</a:t>
            </a:fld>
            <a:endParaRPr lang="el-GR"/>
          </a:p>
        </p:txBody>
      </p:sp>
    </p:spTree>
    <p:extLst>
      <p:ext uri="{BB962C8B-B14F-4D97-AF65-F5344CB8AC3E}">
        <p14:creationId xmlns:p14="http://schemas.microsoft.com/office/powerpoint/2010/main" val="1035331759"/>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CB728DEA-53FD-44B9-B17F-69668B7BFFBE}" type="datetimeFigureOut">
              <a:rPr lang="el-GR" smtClean="0"/>
              <a:t>6/9/2015</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A945EB75-BCF3-426B-9953-5540AC456936}" type="slidenum">
              <a:rPr lang="el-GR" smtClean="0"/>
              <a:t>‹#›</a:t>
            </a:fld>
            <a:endParaRPr lang="el-GR"/>
          </a:p>
        </p:txBody>
      </p:sp>
    </p:spTree>
    <p:extLst>
      <p:ext uri="{BB962C8B-B14F-4D97-AF65-F5344CB8AC3E}">
        <p14:creationId xmlns:p14="http://schemas.microsoft.com/office/powerpoint/2010/main" val="2241244725"/>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CB728DEA-53FD-44B9-B17F-69668B7BFFBE}" type="datetimeFigureOut">
              <a:rPr lang="el-GR" smtClean="0"/>
              <a:t>6/9/2015</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A945EB75-BCF3-426B-9953-5540AC456936}" type="slidenum">
              <a:rPr lang="el-GR" smtClean="0"/>
              <a:t>‹#›</a:t>
            </a:fld>
            <a:endParaRPr lang="el-GR"/>
          </a:p>
        </p:txBody>
      </p:sp>
    </p:spTree>
    <p:extLst>
      <p:ext uri="{BB962C8B-B14F-4D97-AF65-F5344CB8AC3E}">
        <p14:creationId xmlns:p14="http://schemas.microsoft.com/office/powerpoint/2010/main" val="104459232"/>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CB728DEA-53FD-44B9-B17F-69668B7BFFBE}" type="datetimeFigureOut">
              <a:rPr lang="el-GR" smtClean="0"/>
              <a:t>6/9/2015</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A945EB75-BCF3-426B-9953-5540AC456936}" type="slidenum">
              <a:rPr lang="el-GR" smtClean="0"/>
              <a:t>‹#›</a:t>
            </a:fld>
            <a:endParaRPr lang="el-GR"/>
          </a:p>
        </p:txBody>
      </p:sp>
    </p:spTree>
    <p:extLst>
      <p:ext uri="{BB962C8B-B14F-4D97-AF65-F5344CB8AC3E}">
        <p14:creationId xmlns:p14="http://schemas.microsoft.com/office/powerpoint/2010/main" val="440066482"/>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CB728DEA-53FD-44B9-B17F-69668B7BFFBE}" type="datetimeFigureOut">
              <a:rPr lang="el-GR" smtClean="0"/>
              <a:t>6/9/2015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A945EB75-BCF3-426B-9953-5540AC456936}" type="slidenum">
              <a:rPr lang="el-GR" smtClean="0"/>
              <a:t>‹#›</a:t>
            </a:fld>
            <a:endParaRPr lang="el-GR"/>
          </a:p>
        </p:txBody>
      </p:sp>
    </p:spTree>
    <p:extLst>
      <p:ext uri="{BB962C8B-B14F-4D97-AF65-F5344CB8AC3E}">
        <p14:creationId xmlns:p14="http://schemas.microsoft.com/office/powerpoint/2010/main" val="4251247745"/>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CB728DEA-53FD-44B9-B17F-69668B7BFFBE}" type="datetimeFigureOut">
              <a:rPr lang="el-GR" smtClean="0"/>
              <a:t>6/9/2015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A945EB75-BCF3-426B-9953-5540AC456936}" type="slidenum">
              <a:rPr lang="el-GR" smtClean="0"/>
              <a:t>‹#›</a:t>
            </a:fld>
            <a:endParaRPr lang="el-GR"/>
          </a:p>
        </p:txBody>
      </p:sp>
    </p:spTree>
    <p:extLst>
      <p:ext uri="{BB962C8B-B14F-4D97-AF65-F5344CB8AC3E}">
        <p14:creationId xmlns:p14="http://schemas.microsoft.com/office/powerpoint/2010/main" val="645366773"/>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CB728DEA-53FD-44B9-B17F-69668B7BFFBE}"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A945EB75-BCF3-426B-9953-5540AC456936}" type="slidenum">
              <a:rPr lang="el-GR" smtClean="0"/>
              <a:t>‹#›</a:t>
            </a:fld>
            <a:endParaRPr lang="el-GR"/>
          </a:p>
        </p:txBody>
      </p:sp>
    </p:spTree>
    <p:extLst>
      <p:ext uri="{BB962C8B-B14F-4D97-AF65-F5344CB8AC3E}">
        <p14:creationId xmlns:p14="http://schemas.microsoft.com/office/powerpoint/2010/main" val="1327280171"/>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CB728DEA-53FD-44B9-B17F-69668B7BFFBE}"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A945EB75-BCF3-426B-9953-5540AC456936}" type="slidenum">
              <a:rPr lang="el-GR" smtClean="0"/>
              <a:t>‹#›</a:t>
            </a:fld>
            <a:endParaRPr lang="el-GR"/>
          </a:p>
        </p:txBody>
      </p:sp>
    </p:spTree>
    <p:extLst>
      <p:ext uri="{BB962C8B-B14F-4D97-AF65-F5344CB8AC3E}">
        <p14:creationId xmlns:p14="http://schemas.microsoft.com/office/powerpoint/2010/main" val="3689361566"/>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6611AE50-347F-4BCB-8F12-FEA71AAF9A54}"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69FD3A15-29AB-442C-9EB4-71603A4418EC}" type="slidenum">
              <a:rPr lang="el-GR" smtClean="0"/>
              <a:t>‹#›</a:t>
            </a:fld>
            <a:endParaRPr lang="el-GR"/>
          </a:p>
        </p:txBody>
      </p:sp>
    </p:spTree>
    <p:extLst>
      <p:ext uri="{BB962C8B-B14F-4D97-AF65-F5344CB8AC3E}">
        <p14:creationId xmlns:p14="http://schemas.microsoft.com/office/powerpoint/2010/main" val="997356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Tree>
    <p:extLst>
      <p:ext uri="{BB962C8B-B14F-4D97-AF65-F5344CB8AC3E}">
        <p14:creationId xmlns:p14="http://schemas.microsoft.com/office/powerpoint/2010/main" val="3181162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0C1E8F43-C873-432B-BF39-B703D9808DEC}" type="datetimeFigureOut">
              <a:rPr lang="el-GR" smtClean="0"/>
              <a:t>6/9/2015</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4A85D872-7F91-41ED-9689-CB20541C098A}" type="slidenum">
              <a:rPr lang="el-GR" smtClean="0"/>
              <a:t>‹#›</a:t>
            </a:fld>
            <a:endParaRPr lang="el-GR"/>
          </a:p>
        </p:txBody>
      </p:sp>
    </p:spTree>
    <p:extLst>
      <p:ext uri="{BB962C8B-B14F-4D97-AF65-F5344CB8AC3E}">
        <p14:creationId xmlns:p14="http://schemas.microsoft.com/office/powerpoint/2010/main" val="2907545476"/>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6611AE50-347F-4BCB-8F12-FEA71AAF9A54}"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69FD3A15-29AB-442C-9EB4-71603A4418EC}" type="slidenum">
              <a:rPr lang="el-GR" smtClean="0"/>
              <a:t>‹#›</a:t>
            </a:fld>
            <a:endParaRPr lang="el-GR"/>
          </a:p>
        </p:txBody>
      </p:sp>
    </p:spTree>
    <p:extLst>
      <p:ext uri="{BB962C8B-B14F-4D97-AF65-F5344CB8AC3E}">
        <p14:creationId xmlns:p14="http://schemas.microsoft.com/office/powerpoint/2010/main" val="3043670610"/>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6611AE50-347F-4BCB-8F12-FEA71AAF9A54}"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69FD3A15-29AB-442C-9EB4-71603A4418EC}" type="slidenum">
              <a:rPr lang="el-GR" smtClean="0"/>
              <a:t>‹#›</a:t>
            </a:fld>
            <a:endParaRPr lang="el-GR"/>
          </a:p>
        </p:txBody>
      </p:sp>
    </p:spTree>
    <p:extLst>
      <p:ext uri="{BB962C8B-B14F-4D97-AF65-F5344CB8AC3E}">
        <p14:creationId xmlns:p14="http://schemas.microsoft.com/office/powerpoint/2010/main" val="335977126"/>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6611AE50-347F-4BCB-8F12-FEA71AAF9A54}" type="datetimeFigureOut">
              <a:rPr lang="el-GR" smtClean="0"/>
              <a:t>6/9/2015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69FD3A15-29AB-442C-9EB4-71603A4418EC}" type="slidenum">
              <a:rPr lang="el-GR" smtClean="0"/>
              <a:t>‹#›</a:t>
            </a:fld>
            <a:endParaRPr lang="el-GR"/>
          </a:p>
        </p:txBody>
      </p:sp>
    </p:spTree>
    <p:extLst>
      <p:ext uri="{BB962C8B-B14F-4D97-AF65-F5344CB8AC3E}">
        <p14:creationId xmlns:p14="http://schemas.microsoft.com/office/powerpoint/2010/main" val="1982328131"/>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6611AE50-347F-4BCB-8F12-FEA71AAF9A54}" type="datetimeFigureOut">
              <a:rPr lang="el-GR" smtClean="0"/>
              <a:t>6/9/2015</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69FD3A15-29AB-442C-9EB4-71603A4418EC}" type="slidenum">
              <a:rPr lang="el-GR" smtClean="0"/>
              <a:t>‹#›</a:t>
            </a:fld>
            <a:endParaRPr lang="el-GR"/>
          </a:p>
        </p:txBody>
      </p:sp>
    </p:spTree>
    <p:extLst>
      <p:ext uri="{BB962C8B-B14F-4D97-AF65-F5344CB8AC3E}">
        <p14:creationId xmlns:p14="http://schemas.microsoft.com/office/powerpoint/2010/main" val="331377915"/>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6611AE50-347F-4BCB-8F12-FEA71AAF9A54}" type="datetimeFigureOut">
              <a:rPr lang="el-GR" smtClean="0"/>
              <a:t>6/9/2015</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69FD3A15-29AB-442C-9EB4-71603A4418EC}" type="slidenum">
              <a:rPr lang="el-GR" smtClean="0"/>
              <a:t>‹#›</a:t>
            </a:fld>
            <a:endParaRPr lang="el-GR"/>
          </a:p>
        </p:txBody>
      </p:sp>
    </p:spTree>
    <p:extLst>
      <p:ext uri="{BB962C8B-B14F-4D97-AF65-F5344CB8AC3E}">
        <p14:creationId xmlns:p14="http://schemas.microsoft.com/office/powerpoint/2010/main" val="4124363442"/>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6611AE50-347F-4BCB-8F12-FEA71AAF9A54}" type="datetimeFigureOut">
              <a:rPr lang="el-GR" smtClean="0"/>
              <a:t>6/9/2015</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69FD3A15-29AB-442C-9EB4-71603A4418EC}" type="slidenum">
              <a:rPr lang="el-GR" smtClean="0"/>
              <a:t>‹#›</a:t>
            </a:fld>
            <a:endParaRPr lang="el-GR"/>
          </a:p>
        </p:txBody>
      </p:sp>
    </p:spTree>
    <p:extLst>
      <p:ext uri="{BB962C8B-B14F-4D97-AF65-F5344CB8AC3E}">
        <p14:creationId xmlns:p14="http://schemas.microsoft.com/office/powerpoint/2010/main" val="821805851"/>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6611AE50-347F-4BCB-8F12-FEA71AAF9A54}" type="datetimeFigureOut">
              <a:rPr lang="el-GR" smtClean="0"/>
              <a:t>6/9/2015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69FD3A15-29AB-442C-9EB4-71603A4418EC}" type="slidenum">
              <a:rPr lang="el-GR" smtClean="0"/>
              <a:t>‹#›</a:t>
            </a:fld>
            <a:endParaRPr lang="el-GR"/>
          </a:p>
        </p:txBody>
      </p:sp>
    </p:spTree>
    <p:extLst>
      <p:ext uri="{BB962C8B-B14F-4D97-AF65-F5344CB8AC3E}">
        <p14:creationId xmlns:p14="http://schemas.microsoft.com/office/powerpoint/2010/main" val="1817182007"/>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6611AE50-347F-4BCB-8F12-FEA71AAF9A54}" type="datetimeFigureOut">
              <a:rPr lang="el-GR" smtClean="0"/>
              <a:t>6/9/2015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69FD3A15-29AB-442C-9EB4-71603A4418EC}" type="slidenum">
              <a:rPr lang="el-GR" smtClean="0"/>
              <a:t>‹#›</a:t>
            </a:fld>
            <a:endParaRPr lang="el-GR"/>
          </a:p>
        </p:txBody>
      </p:sp>
    </p:spTree>
    <p:extLst>
      <p:ext uri="{BB962C8B-B14F-4D97-AF65-F5344CB8AC3E}">
        <p14:creationId xmlns:p14="http://schemas.microsoft.com/office/powerpoint/2010/main" val="185642350"/>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6611AE50-347F-4BCB-8F12-FEA71AAF9A54}"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69FD3A15-29AB-442C-9EB4-71603A4418EC}" type="slidenum">
              <a:rPr lang="el-GR" smtClean="0"/>
              <a:t>‹#›</a:t>
            </a:fld>
            <a:endParaRPr lang="el-GR"/>
          </a:p>
        </p:txBody>
      </p:sp>
    </p:spTree>
    <p:extLst>
      <p:ext uri="{BB962C8B-B14F-4D97-AF65-F5344CB8AC3E}">
        <p14:creationId xmlns:p14="http://schemas.microsoft.com/office/powerpoint/2010/main" val="4012093460"/>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6611AE50-347F-4BCB-8F12-FEA71AAF9A54}"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69FD3A15-29AB-442C-9EB4-71603A4418EC}" type="slidenum">
              <a:rPr lang="el-GR" smtClean="0"/>
              <a:t>‹#›</a:t>
            </a:fld>
            <a:endParaRPr lang="el-GR"/>
          </a:p>
        </p:txBody>
      </p:sp>
    </p:spTree>
    <p:extLst>
      <p:ext uri="{BB962C8B-B14F-4D97-AF65-F5344CB8AC3E}">
        <p14:creationId xmlns:p14="http://schemas.microsoft.com/office/powerpoint/2010/main" val="11992340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0C1E8F43-C873-432B-BF39-B703D9808DEC}" type="datetimeFigureOut">
              <a:rPr lang="el-GR" smtClean="0"/>
              <a:t>6/9/2015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4A85D872-7F91-41ED-9689-CB20541C098A}" type="slidenum">
              <a:rPr lang="el-GR" smtClean="0"/>
              <a:t>‹#›</a:t>
            </a:fld>
            <a:endParaRPr lang="el-GR"/>
          </a:p>
        </p:txBody>
      </p:sp>
    </p:spTree>
    <p:extLst>
      <p:ext uri="{BB962C8B-B14F-4D97-AF65-F5344CB8AC3E}">
        <p14:creationId xmlns:p14="http://schemas.microsoft.com/office/powerpoint/2010/main" val="3040724737"/>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CBD289EC-B7A0-4E88-A909-666F32665A31}"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BCCA3CAA-E88C-4A63-8A5A-9B83ABFAEF1A}" type="slidenum">
              <a:rPr lang="el-GR" smtClean="0"/>
              <a:t>‹#›</a:t>
            </a:fld>
            <a:endParaRPr lang="el-GR"/>
          </a:p>
        </p:txBody>
      </p:sp>
    </p:spTree>
    <p:extLst>
      <p:ext uri="{BB962C8B-B14F-4D97-AF65-F5344CB8AC3E}">
        <p14:creationId xmlns:p14="http://schemas.microsoft.com/office/powerpoint/2010/main" val="3147656605"/>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CBD289EC-B7A0-4E88-A909-666F32665A31}"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BCCA3CAA-E88C-4A63-8A5A-9B83ABFAEF1A}" type="slidenum">
              <a:rPr lang="el-GR" smtClean="0"/>
              <a:t>‹#›</a:t>
            </a:fld>
            <a:endParaRPr lang="el-GR"/>
          </a:p>
        </p:txBody>
      </p:sp>
    </p:spTree>
    <p:extLst>
      <p:ext uri="{BB962C8B-B14F-4D97-AF65-F5344CB8AC3E}">
        <p14:creationId xmlns:p14="http://schemas.microsoft.com/office/powerpoint/2010/main" val="2060692980"/>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CBD289EC-B7A0-4E88-A909-666F32665A31}"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BCCA3CAA-E88C-4A63-8A5A-9B83ABFAEF1A}" type="slidenum">
              <a:rPr lang="el-GR" smtClean="0"/>
              <a:t>‹#›</a:t>
            </a:fld>
            <a:endParaRPr lang="el-GR"/>
          </a:p>
        </p:txBody>
      </p:sp>
    </p:spTree>
    <p:extLst>
      <p:ext uri="{BB962C8B-B14F-4D97-AF65-F5344CB8AC3E}">
        <p14:creationId xmlns:p14="http://schemas.microsoft.com/office/powerpoint/2010/main" val="3812486440"/>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CBD289EC-B7A0-4E88-A909-666F32665A31}" type="datetimeFigureOut">
              <a:rPr lang="el-GR" smtClean="0"/>
              <a:t>6/9/2015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BCCA3CAA-E88C-4A63-8A5A-9B83ABFAEF1A}" type="slidenum">
              <a:rPr lang="el-GR" smtClean="0"/>
              <a:t>‹#›</a:t>
            </a:fld>
            <a:endParaRPr lang="el-GR"/>
          </a:p>
        </p:txBody>
      </p:sp>
    </p:spTree>
    <p:extLst>
      <p:ext uri="{BB962C8B-B14F-4D97-AF65-F5344CB8AC3E}">
        <p14:creationId xmlns:p14="http://schemas.microsoft.com/office/powerpoint/2010/main" val="962802358"/>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CBD289EC-B7A0-4E88-A909-666F32665A31}" type="datetimeFigureOut">
              <a:rPr lang="el-GR" smtClean="0"/>
              <a:t>6/9/2015</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BCCA3CAA-E88C-4A63-8A5A-9B83ABFAEF1A}" type="slidenum">
              <a:rPr lang="el-GR" smtClean="0"/>
              <a:t>‹#›</a:t>
            </a:fld>
            <a:endParaRPr lang="el-GR"/>
          </a:p>
        </p:txBody>
      </p:sp>
    </p:spTree>
    <p:extLst>
      <p:ext uri="{BB962C8B-B14F-4D97-AF65-F5344CB8AC3E}">
        <p14:creationId xmlns:p14="http://schemas.microsoft.com/office/powerpoint/2010/main" val="707185479"/>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CBD289EC-B7A0-4E88-A909-666F32665A31}" type="datetimeFigureOut">
              <a:rPr lang="el-GR" smtClean="0"/>
              <a:t>6/9/2015</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BCCA3CAA-E88C-4A63-8A5A-9B83ABFAEF1A}" type="slidenum">
              <a:rPr lang="el-GR" smtClean="0"/>
              <a:t>‹#›</a:t>
            </a:fld>
            <a:endParaRPr lang="el-GR"/>
          </a:p>
        </p:txBody>
      </p:sp>
    </p:spTree>
    <p:extLst>
      <p:ext uri="{BB962C8B-B14F-4D97-AF65-F5344CB8AC3E}">
        <p14:creationId xmlns:p14="http://schemas.microsoft.com/office/powerpoint/2010/main" val="2528219488"/>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CBD289EC-B7A0-4E88-A909-666F32665A31}" type="datetimeFigureOut">
              <a:rPr lang="el-GR" smtClean="0"/>
              <a:t>6/9/2015</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BCCA3CAA-E88C-4A63-8A5A-9B83ABFAEF1A}" type="slidenum">
              <a:rPr lang="el-GR" smtClean="0"/>
              <a:t>‹#›</a:t>
            </a:fld>
            <a:endParaRPr lang="el-GR"/>
          </a:p>
        </p:txBody>
      </p:sp>
    </p:spTree>
    <p:extLst>
      <p:ext uri="{BB962C8B-B14F-4D97-AF65-F5344CB8AC3E}">
        <p14:creationId xmlns:p14="http://schemas.microsoft.com/office/powerpoint/2010/main" val="811144745"/>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CBD289EC-B7A0-4E88-A909-666F32665A31}" type="datetimeFigureOut">
              <a:rPr lang="el-GR" smtClean="0"/>
              <a:t>6/9/2015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BCCA3CAA-E88C-4A63-8A5A-9B83ABFAEF1A}" type="slidenum">
              <a:rPr lang="el-GR" smtClean="0"/>
              <a:t>‹#›</a:t>
            </a:fld>
            <a:endParaRPr lang="el-GR"/>
          </a:p>
        </p:txBody>
      </p:sp>
    </p:spTree>
    <p:extLst>
      <p:ext uri="{BB962C8B-B14F-4D97-AF65-F5344CB8AC3E}">
        <p14:creationId xmlns:p14="http://schemas.microsoft.com/office/powerpoint/2010/main" val="2915509876"/>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CBD289EC-B7A0-4E88-A909-666F32665A31}" type="datetimeFigureOut">
              <a:rPr lang="el-GR" smtClean="0"/>
              <a:t>6/9/2015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BCCA3CAA-E88C-4A63-8A5A-9B83ABFAEF1A}" type="slidenum">
              <a:rPr lang="el-GR" smtClean="0"/>
              <a:t>‹#›</a:t>
            </a:fld>
            <a:endParaRPr lang="el-GR"/>
          </a:p>
        </p:txBody>
      </p:sp>
    </p:spTree>
    <p:extLst>
      <p:ext uri="{BB962C8B-B14F-4D97-AF65-F5344CB8AC3E}">
        <p14:creationId xmlns:p14="http://schemas.microsoft.com/office/powerpoint/2010/main" val="1707754410"/>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CBD289EC-B7A0-4E88-A909-666F32665A31}"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BCCA3CAA-E88C-4A63-8A5A-9B83ABFAEF1A}" type="slidenum">
              <a:rPr lang="el-GR" smtClean="0"/>
              <a:t>‹#›</a:t>
            </a:fld>
            <a:endParaRPr lang="el-GR"/>
          </a:p>
        </p:txBody>
      </p:sp>
    </p:spTree>
    <p:extLst>
      <p:ext uri="{BB962C8B-B14F-4D97-AF65-F5344CB8AC3E}">
        <p14:creationId xmlns:p14="http://schemas.microsoft.com/office/powerpoint/2010/main" val="27047471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0C1E8F43-C873-432B-BF39-B703D9808DEC}" type="datetimeFigureOut">
              <a:rPr lang="el-GR" smtClean="0"/>
              <a:t>6/9/2015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4A85D872-7F91-41ED-9689-CB20541C098A}" type="slidenum">
              <a:rPr lang="el-GR" smtClean="0"/>
              <a:t>‹#›</a:t>
            </a:fld>
            <a:endParaRPr lang="el-GR"/>
          </a:p>
        </p:txBody>
      </p:sp>
    </p:spTree>
    <p:extLst>
      <p:ext uri="{BB962C8B-B14F-4D97-AF65-F5344CB8AC3E}">
        <p14:creationId xmlns:p14="http://schemas.microsoft.com/office/powerpoint/2010/main" val="2721055848"/>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CBD289EC-B7A0-4E88-A909-666F32665A31}"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BCCA3CAA-E88C-4A63-8A5A-9B83ABFAEF1A}" type="slidenum">
              <a:rPr lang="el-GR" smtClean="0"/>
              <a:t>‹#›</a:t>
            </a:fld>
            <a:endParaRPr lang="el-GR"/>
          </a:p>
        </p:txBody>
      </p:sp>
    </p:spTree>
    <p:extLst>
      <p:ext uri="{BB962C8B-B14F-4D97-AF65-F5344CB8AC3E}">
        <p14:creationId xmlns:p14="http://schemas.microsoft.com/office/powerpoint/2010/main" val="4035119765"/>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FE02A75D-51C0-4DE2-8CDE-A1DD76FD71DD}"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87BEBDB-C7DF-490C-8163-9400790CBF52}" type="slidenum">
              <a:rPr lang="el-GR" smtClean="0"/>
              <a:t>‹#›</a:t>
            </a:fld>
            <a:endParaRPr lang="el-GR"/>
          </a:p>
        </p:txBody>
      </p:sp>
    </p:spTree>
    <p:extLst>
      <p:ext uri="{BB962C8B-B14F-4D97-AF65-F5344CB8AC3E}">
        <p14:creationId xmlns:p14="http://schemas.microsoft.com/office/powerpoint/2010/main" val="228919769"/>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FE02A75D-51C0-4DE2-8CDE-A1DD76FD71DD}"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87BEBDB-C7DF-490C-8163-9400790CBF52}" type="slidenum">
              <a:rPr lang="el-GR" smtClean="0"/>
              <a:t>‹#›</a:t>
            </a:fld>
            <a:endParaRPr lang="el-GR"/>
          </a:p>
        </p:txBody>
      </p:sp>
    </p:spTree>
    <p:extLst>
      <p:ext uri="{BB962C8B-B14F-4D97-AF65-F5344CB8AC3E}">
        <p14:creationId xmlns:p14="http://schemas.microsoft.com/office/powerpoint/2010/main" val="1817230028"/>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FE02A75D-51C0-4DE2-8CDE-A1DD76FD71DD}"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87BEBDB-C7DF-490C-8163-9400790CBF52}" type="slidenum">
              <a:rPr lang="el-GR" smtClean="0"/>
              <a:t>‹#›</a:t>
            </a:fld>
            <a:endParaRPr lang="el-GR"/>
          </a:p>
        </p:txBody>
      </p:sp>
    </p:spTree>
    <p:extLst>
      <p:ext uri="{BB962C8B-B14F-4D97-AF65-F5344CB8AC3E}">
        <p14:creationId xmlns:p14="http://schemas.microsoft.com/office/powerpoint/2010/main" val="3040212234"/>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FE02A75D-51C0-4DE2-8CDE-A1DD76FD71DD}" type="datetimeFigureOut">
              <a:rPr lang="el-GR" smtClean="0"/>
              <a:t>6/9/2015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887BEBDB-C7DF-490C-8163-9400790CBF52}" type="slidenum">
              <a:rPr lang="el-GR" smtClean="0"/>
              <a:t>‹#›</a:t>
            </a:fld>
            <a:endParaRPr lang="el-GR"/>
          </a:p>
        </p:txBody>
      </p:sp>
    </p:spTree>
    <p:extLst>
      <p:ext uri="{BB962C8B-B14F-4D97-AF65-F5344CB8AC3E}">
        <p14:creationId xmlns:p14="http://schemas.microsoft.com/office/powerpoint/2010/main" val="2603210597"/>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FE02A75D-51C0-4DE2-8CDE-A1DD76FD71DD}" type="datetimeFigureOut">
              <a:rPr lang="el-GR" smtClean="0"/>
              <a:t>6/9/2015</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887BEBDB-C7DF-490C-8163-9400790CBF52}" type="slidenum">
              <a:rPr lang="el-GR" smtClean="0"/>
              <a:t>‹#›</a:t>
            </a:fld>
            <a:endParaRPr lang="el-GR"/>
          </a:p>
        </p:txBody>
      </p:sp>
    </p:spTree>
    <p:extLst>
      <p:ext uri="{BB962C8B-B14F-4D97-AF65-F5344CB8AC3E}">
        <p14:creationId xmlns:p14="http://schemas.microsoft.com/office/powerpoint/2010/main" val="1390127863"/>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FE02A75D-51C0-4DE2-8CDE-A1DD76FD71DD}" type="datetimeFigureOut">
              <a:rPr lang="el-GR" smtClean="0"/>
              <a:t>6/9/2015</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887BEBDB-C7DF-490C-8163-9400790CBF52}" type="slidenum">
              <a:rPr lang="el-GR" smtClean="0"/>
              <a:t>‹#›</a:t>
            </a:fld>
            <a:endParaRPr lang="el-GR"/>
          </a:p>
        </p:txBody>
      </p:sp>
    </p:spTree>
    <p:extLst>
      <p:ext uri="{BB962C8B-B14F-4D97-AF65-F5344CB8AC3E}">
        <p14:creationId xmlns:p14="http://schemas.microsoft.com/office/powerpoint/2010/main" val="2256706420"/>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FE02A75D-51C0-4DE2-8CDE-A1DD76FD71DD}" type="datetimeFigureOut">
              <a:rPr lang="el-GR" smtClean="0"/>
              <a:t>6/9/2015</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887BEBDB-C7DF-490C-8163-9400790CBF52}" type="slidenum">
              <a:rPr lang="el-GR" smtClean="0"/>
              <a:t>‹#›</a:t>
            </a:fld>
            <a:endParaRPr lang="el-GR"/>
          </a:p>
        </p:txBody>
      </p:sp>
    </p:spTree>
    <p:extLst>
      <p:ext uri="{BB962C8B-B14F-4D97-AF65-F5344CB8AC3E}">
        <p14:creationId xmlns:p14="http://schemas.microsoft.com/office/powerpoint/2010/main" val="1628903033"/>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FE02A75D-51C0-4DE2-8CDE-A1DD76FD71DD}" type="datetimeFigureOut">
              <a:rPr lang="el-GR" smtClean="0"/>
              <a:t>6/9/2015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887BEBDB-C7DF-490C-8163-9400790CBF52}" type="slidenum">
              <a:rPr lang="el-GR" smtClean="0"/>
              <a:t>‹#›</a:t>
            </a:fld>
            <a:endParaRPr lang="el-GR"/>
          </a:p>
        </p:txBody>
      </p:sp>
    </p:spTree>
    <p:extLst>
      <p:ext uri="{BB962C8B-B14F-4D97-AF65-F5344CB8AC3E}">
        <p14:creationId xmlns:p14="http://schemas.microsoft.com/office/powerpoint/2010/main" val="2687459079"/>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FE02A75D-51C0-4DE2-8CDE-A1DD76FD71DD}" type="datetimeFigureOut">
              <a:rPr lang="el-GR" smtClean="0"/>
              <a:t>6/9/2015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887BEBDB-C7DF-490C-8163-9400790CBF52}" type="slidenum">
              <a:rPr lang="el-GR" smtClean="0"/>
              <a:t>‹#›</a:t>
            </a:fld>
            <a:endParaRPr lang="el-GR"/>
          </a:p>
        </p:txBody>
      </p:sp>
    </p:spTree>
    <p:extLst>
      <p:ext uri="{BB962C8B-B14F-4D97-AF65-F5344CB8AC3E}">
        <p14:creationId xmlns:p14="http://schemas.microsoft.com/office/powerpoint/2010/main" val="1297529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0C1E8F43-C873-432B-BF39-B703D9808DEC}"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4A85D872-7F91-41ED-9689-CB20541C098A}" type="slidenum">
              <a:rPr lang="el-GR" smtClean="0"/>
              <a:t>‹#›</a:t>
            </a:fld>
            <a:endParaRPr lang="el-GR"/>
          </a:p>
        </p:txBody>
      </p:sp>
    </p:spTree>
    <p:extLst>
      <p:ext uri="{BB962C8B-B14F-4D97-AF65-F5344CB8AC3E}">
        <p14:creationId xmlns:p14="http://schemas.microsoft.com/office/powerpoint/2010/main" val="3057731448"/>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FE02A75D-51C0-4DE2-8CDE-A1DD76FD71DD}"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87BEBDB-C7DF-490C-8163-9400790CBF52}" type="slidenum">
              <a:rPr lang="el-GR" smtClean="0"/>
              <a:t>‹#›</a:t>
            </a:fld>
            <a:endParaRPr lang="el-GR"/>
          </a:p>
        </p:txBody>
      </p:sp>
    </p:spTree>
    <p:extLst>
      <p:ext uri="{BB962C8B-B14F-4D97-AF65-F5344CB8AC3E}">
        <p14:creationId xmlns:p14="http://schemas.microsoft.com/office/powerpoint/2010/main" val="131165986"/>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FE02A75D-51C0-4DE2-8CDE-A1DD76FD71DD}"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87BEBDB-C7DF-490C-8163-9400790CBF52}" type="slidenum">
              <a:rPr lang="el-GR" smtClean="0"/>
              <a:t>‹#›</a:t>
            </a:fld>
            <a:endParaRPr lang="el-GR"/>
          </a:p>
        </p:txBody>
      </p:sp>
    </p:spTree>
    <p:extLst>
      <p:ext uri="{BB962C8B-B14F-4D97-AF65-F5344CB8AC3E}">
        <p14:creationId xmlns:p14="http://schemas.microsoft.com/office/powerpoint/2010/main" val="1059630739"/>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F34C4FC8-08B2-4CF5-8A41-5DDB0DA9FBA0}"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A00461D1-9EFD-4ADC-9946-CE8B0BFDC2D6}" type="slidenum">
              <a:rPr lang="el-GR" smtClean="0"/>
              <a:t>‹#›</a:t>
            </a:fld>
            <a:endParaRPr lang="el-GR"/>
          </a:p>
        </p:txBody>
      </p:sp>
    </p:spTree>
    <p:extLst>
      <p:ext uri="{BB962C8B-B14F-4D97-AF65-F5344CB8AC3E}">
        <p14:creationId xmlns:p14="http://schemas.microsoft.com/office/powerpoint/2010/main" val="1988864975"/>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F34C4FC8-08B2-4CF5-8A41-5DDB0DA9FBA0}"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A00461D1-9EFD-4ADC-9946-CE8B0BFDC2D6}" type="slidenum">
              <a:rPr lang="el-GR" smtClean="0"/>
              <a:t>‹#›</a:t>
            </a:fld>
            <a:endParaRPr lang="el-GR"/>
          </a:p>
        </p:txBody>
      </p:sp>
    </p:spTree>
    <p:extLst>
      <p:ext uri="{BB962C8B-B14F-4D97-AF65-F5344CB8AC3E}">
        <p14:creationId xmlns:p14="http://schemas.microsoft.com/office/powerpoint/2010/main" val="2259379410"/>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F34C4FC8-08B2-4CF5-8A41-5DDB0DA9FBA0}"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A00461D1-9EFD-4ADC-9946-CE8B0BFDC2D6}" type="slidenum">
              <a:rPr lang="el-GR" smtClean="0"/>
              <a:t>‹#›</a:t>
            </a:fld>
            <a:endParaRPr lang="el-GR"/>
          </a:p>
        </p:txBody>
      </p:sp>
    </p:spTree>
    <p:extLst>
      <p:ext uri="{BB962C8B-B14F-4D97-AF65-F5344CB8AC3E}">
        <p14:creationId xmlns:p14="http://schemas.microsoft.com/office/powerpoint/2010/main" val="4223504410"/>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F34C4FC8-08B2-4CF5-8A41-5DDB0DA9FBA0}" type="datetimeFigureOut">
              <a:rPr lang="el-GR" smtClean="0"/>
              <a:t>6/9/2015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A00461D1-9EFD-4ADC-9946-CE8B0BFDC2D6}" type="slidenum">
              <a:rPr lang="el-GR" smtClean="0"/>
              <a:t>‹#›</a:t>
            </a:fld>
            <a:endParaRPr lang="el-GR"/>
          </a:p>
        </p:txBody>
      </p:sp>
    </p:spTree>
    <p:extLst>
      <p:ext uri="{BB962C8B-B14F-4D97-AF65-F5344CB8AC3E}">
        <p14:creationId xmlns:p14="http://schemas.microsoft.com/office/powerpoint/2010/main" val="2331878037"/>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F34C4FC8-08B2-4CF5-8A41-5DDB0DA9FBA0}" type="datetimeFigureOut">
              <a:rPr lang="el-GR" smtClean="0"/>
              <a:t>6/9/2015</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A00461D1-9EFD-4ADC-9946-CE8B0BFDC2D6}" type="slidenum">
              <a:rPr lang="el-GR" smtClean="0"/>
              <a:t>‹#›</a:t>
            </a:fld>
            <a:endParaRPr lang="el-GR"/>
          </a:p>
        </p:txBody>
      </p:sp>
    </p:spTree>
    <p:extLst>
      <p:ext uri="{BB962C8B-B14F-4D97-AF65-F5344CB8AC3E}">
        <p14:creationId xmlns:p14="http://schemas.microsoft.com/office/powerpoint/2010/main" val="1909740061"/>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F34C4FC8-08B2-4CF5-8A41-5DDB0DA9FBA0}" type="datetimeFigureOut">
              <a:rPr lang="el-GR" smtClean="0"/>
              <a:t>6/9/2015</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A00461D1-9EFD-4ADC-9946-CE8B0BFDC2D6}" type="slidenum">
              <a:rPr lang="el-GR" smtClean="0"/>
              <a:t>‹#›</a:t>
            </a:fld>
            <a:endParaRPr lang="el-GR"/>
          </a:p>
        </p:txBody>
      </p:sp>
    </p:spTree>
    <p:extLst>
      <p:ext uri="{BB962C8B-B14F-4D97-AF65-F5344CB8AC3E}">
        <p14:creationId xmlns:p14="http://schemas.microsoft.com/office/powerpoint/2010/main" val="3208552194"/>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F34C4FC8-08B2-4CF5-8A41-5DDB0DA9FBA0}" type="datetimeFigureOut">
              <a:rPr lang="el-GR" smtClean="0"/>
              <a:t>6/9/2015</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A00461D1-9EFD-4ADC-9946-CE8B0BFDC2D6}" type="slidenum">
              <a:rPr lang="el-GR" smtClean="0"/>
              <a:t>‹#›</a:t>
            </a:fld>
            <a:endParaRPr lang="el-GR"/>
          </a:p>
        </p:txBody>
      </p:sp>
    </p:spTree>
    <p:extLst>
      <p:ext uri="{BB962C8B-B14F-4D97-AF65-F5344CB8AC3E}">
        <p14:creationId xmlns:p14="http://schemas.microsoft.com/office/powerpoint/2010/main" val="4232030924"/>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F34C4FC8-08B2-4CF5-8A41-5DDB0DA9FBA0}" type="datetimeFigureOut">
              <a:rPr lang="el-GR" smtClean="0"/>
              <a:t>6/9/2015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A00461D1-9EFD-4ADC-9946-CE8B0BFDC2D6}" type="slidenum">
              <a:rPr lang="el-GR" smtClean="0"/>
              <a:t>‹#›</a:t>
            </a:fld>
            <a:endParaRPr lang="el-GR"/>
          </a:p>
        </p:txBody>
      </p:sp>
    </p:spTree>
    <p:extLst>
      <p:ext uri="{BB962C8B-B14F-4D97-AF65-F5344CB8AC3E}">
        <p14:creationId xmlns:p14="http://schemas.microsoft.com/office/powerpoint/2010/main" val="18920949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0C1E8F43-C873-432B-BF39-B703D9808DEC}"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4A85D872-7F91-41ED-9689-CB20541C098A}" type="slidenum">
              <a:rPr lang="el-GR" smtClean="0"/>
              <a:t>‹#›</a:t>
            </a:fld>
            <a:endParaRPr lang="el-GR"/>
          </a:p>
        </p:txBody>
      </p:sp>
    </p:spTree>
    <p:extLst>
      <p:ext uri="{BB962C8B-B14F-4D97-AF65-F5344CB8AC3E}">
        <p14:creationId xmlns:p14="http://schemas.microsoft.com/office/powerpoint/2010/main" val="3963235508"/>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F34C4FC8-08B2-4CF5-8A41-5DDB0DA9FBA0}" type="datetimeFigureOut">
              <a:rPr lang="el-GR" smtClean="0"/>
              <a:t>6/9/2015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A00461D1-9EFD-4ADC-9946-CE8B0BFDC2D6}" type="slidenum">
              <a:rPr lang="el-GR" smtClean="0"/>
              <a:t>‹#›</a:t>
            </a:fld>
            <a:endParaRPr lang="el-GR"/>
          </a:p>
        </p:txBody>
      </p:sp>
    </p:spTree>
    <p:extLst>
      <p:ext uri="{BB962C8B-B14F-4D97-AF65-F5344CB8AC3E}">
        <p14:creationId xmlns:p14="http://schemas.microsoft.com/office/powerpoint/2010/main" val="3754908835"/>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F34C4FC8-08B2-4CF5-8A41-5DDB0DA9FBA0}"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A00461D1-9EFD-4ADC-9946-CE8B0BFDC2D6}" type="slidenum">
              <a:rPr lang="el-GR" smtClean="0"/>
              <a:t>‹#›</a:t>
            </a:fld>
            <a:endParaRPr lang="el-GR"/>
          </a:p>
        </p:txBody>
      </p:sp>
    </p:spTree>
    <p:extLst>
      <p:ext uri="{BB962C8B-B14F-4D97-AF65-F5344CB8AC3E}">
        <p14:creationId xmlns:p14="http://schemas.microsoft.com/office/powerpoint/2010/main" val="1913183095"/>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F34C4FC8-08B2-4CF5-8A41-5DDB0DA9FBA0}"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A00461D1-9EFD-4ADC-9946-CE8B0BFDC2D6}" type="slidenum">
              <a:rPr lang="el-GR" smtClean="0"/>
              <a:t>‹#›</a:t>
            </a:fld>
            <a:endParaRPr lang="el-GR"/>
          </a:p>
        </p:txBody>
      </p:sp>
    </p:spTree>
    <p:extLst>
      <p:ext uri="{BB962C8B-B14F-4D97-AF65-F5344CB8AC3E}">
        <p14:creationId xmlns:p14="http://schemas.microsoft.com/office/powerpoint/2010/main" val="15537385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F825F4C7-BA66-439B-8A21-4A3AED187099}"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3DB8832-515E-4F66-AEAB-0BA6F17C6A99}" type="slidenum">
              <a:rPr lang="el-GR" smtClean="0"/>
              <a:t>‹#›</a:t>
            </a:fld>
            <a:endParaRPr lang="el-GR"/>
          </a:p>
        </p:txBody>
      </p:sp>
    </p:spTree>
    <p:extLst>
      <p:ext uri="{BB962C8B-B14F-4D97-AF65-F5344CB8AC3E}">
        <p14:creationId xmlns:p14="http://schemas.microsoft.com/office/powerpoint/2010/main" val="16052417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F825F4C7-BA66-439B-8A21-4A3AED187099}"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3DB8832-515E-4F66-AEAB-0BA6F17C6A99}" type="slidenum">
              <a:rPr lang="el-GR" smtClean="0"/>
              <a:t>‹#›</a:t>
            </a:fld>
            <a:endParaRPr lang="el-GR"/>
          </a:p>
        </p:txBody>
      </p:sp>
    </p:spTree>
    <p:extLst>
      <p:ext uri="{BB962C8B-B14F-4D97-AF65-F5344CB8AC3E}">
        <p14:creationId xmlns:p14="http://schemas.microsoft.com/office/powerpoint/2010/main" val="18902610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F825F4C7-BA66-439B-8A21-4A3AED187099}"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3DB8832-515E-4F66-AEAB-0BA6F17C6A99}" type="slidenum">
              <a:rPr lang="el-GR" smtClean="0"/>
              <a:t>‹#›</a:t>
            </a:fld>
            <a:endParaRPr lang="el-GR"/>
          </a:p>
        </p:txBody>
      </p:sp>
    </p:spTree>
    <p:extLst>
      <p:ext uri="{BB962C8B-B14F-4D97-AF65-F5344CB8AC3E}">
        <p14:creationId xmlns:p14="http://schemas.microsoft.com/office/powerpoint/2010/main" val="16100137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F825F4C7-BA66-439B-8A21-4A3AED187099}" type="datetimeFigureOut">
              <a:rPr lang="el-GR" smtClean="0"/>
              <a:t>6/9/2015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83DB8832-515E-4F66-AEAB-0BA6F17C6A99}" type="slidenum">
              <a:rPr lang="el-GR" smtClean="0"/>
              <a:t>‹#›</a:t>
            </a:fld>
            <a:endParaRPr lang="el-GR"/>
          </a:p>
        </p:txBody>
      </p:sp>
    </p:spTree>
    <p:extLst>
      <p:ext uri="{BB962C8B-B14F-4D97-AF65-F5344CB8AC3E}">
        <p14:creationId xmlns:p14="http://schemas.microsoft.com/office/powerpoint/2010/main" val="4423427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F825F4C7-BA66-439B-8A21-4A3AED187099}" type="datetimeFigureOut">
              <a:rPr lang="el-GR" smtClean="0"/>
              <a:t>6/9/2015</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83DB8832-515E-4F66-AEAB-0BA6F17C6A99}" type="slidenum">
              <a:rPr lang="el-GR" smtClean="0"/>
              <a:t>‹#›</a:t>
            </a:fld>
            <a:endParaRPr lang="el-GR"/>
          </a:p>
        </p:txBody>
      </p:sp>
    </p:spTree>
    <p:extLst>
      <p:ext uri="{BB962C8B-B14F-4D97-AF65-F5344CB8AC3E}">
        <p14:creationId xmlns:p14="http://schemas.microsoft.com/office/powerpoint/2010/main" val="261681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2965168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F825F4C7-BA66-439B-8A21-4A3AED187099}" type="datetimeFigureOut">
              <a:rPr lang="el-GR" smtClean="0"/>
              <a:t>6/9/2015</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83DB8832-515E-4F66-AEAB-0BA6F17C6A99}" type="slidenum">
              <a:rPr lang="el-GR" smtClean="0"/>
              <a:t>‹#›</a:t>
            </a:fld>
            <a:endParaRPr lang="el-GR"/>
          </a:p>
        </p:txBody>
      </p:sp>
    </p:spTree>
    <p:extLst>
      <p:ext uri="{BB962C8B-B14F-4D97-AF65-F5344CB8AC3E}">
        <p14:creationId xmlns:p14="http://schemas.microsoft.com/office/powerpoint/2010/main" val="12980560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F825F4C7-BA66-439B-8A21-4A3AED187099}" type="datetimeFigureOut">
              <a:rPr lang="el-GR" smtClean="0"/>
              <a:t>6/9/2015</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83DB8832-515E-4F66-AEAB-0BA6F17C6A99}" type="slidenum">
              <a:rPr lang="el-GR" smtClean="0"/>
              <a:t>‹#›</a:t>
            </a:fld>
            <a:endParaRPr lang="el-GR"/>
          </a:p>
        </p:txBody>
      </p:sp>
    </p:spTree>
    <p:extLst>
      <p:ext uri="{BB962C8B-B14F-4D97-AF65-F5344CB8AC3E}">
        <p14:creationId xmlns:p14="http://schemas.microsoft.com/office/powerpoint/2010/main" val="15042212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F825F4C7-BA66-439B-8A21-4A3AED187099}" type="datetimeFigureOut">
              <a:rPr lang="el-GR" smtClean="0"/>
              <a:t>6/9/2015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83DB8832-515E-4F66-AEAB-0BA6F17C6A99}" type="slidenum">
              <a:rPr lang="el-GR" smtClean="0"/>
              <a:t>‹#›</a:t>
            </a:fld>
            <a:endParaRPr lang="el-GR"/>
          </a:p>
        </p:txBody>
      </p:sp>
    </p:spTree>
    <p:extLst>
      <p:ext uri="{BB962C8B-B14F-4D97-AF65-F5344CB8AC3E}">
        <p14:creationId xmlns:p14="http://schemas.microsoft.com/office/powerpoint/2010/main" val="20855044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F825F4C7-BA66-439B-8A21-4A3AED187099}" type="datetimeFigureOut">
              <a:rPr lang="el-GR" smtClean="0"/>
              <a:t>6/9/2015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83DB8832-515E-4F66-AEAB-0BA6F17C6A99}" type="slidenum">
              <a:rPr lang="el-GR" smtClean="0"/>
              <a:t>‹#›</a:t>
            </a:fld>
            <a:endParaRPr lang="el-GR"/>
          </a:p>
        </p:txBody>
      </p:sp>
    </p:spTree>
    <p:extLst>
      <p:ext uri="{BB962C8B-B14F-4D97-AF65-F5344CB8AC3E}">
        <p14:creationId xmlns:p14="http://schemas.microsoft.com/office/powerpoint/2010/main" val="34511517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F825F4C7-BA66-439B-8A21-4A3AED187099}"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3DB8832-515E-4F66-AEAB-0BA6F17C6A99}" type="slidenum">
              <a:rPr lang="el-GR" smtClean="0"/>
              <a:t>‹#›</a:t>
            </a:fld>
            <a:endParaRPr lang="el-GR"/>
          </a:p>
        </p:txBody>
      </p:sp>
    </p:spTree>
    <p:extLst>
      <p:ext uri="{BB962C8B-B14F-4D97-AF65-F5344CB8AC3E}">
        <p14:creationId xmlns:p14="http://schemas.microsoft.com/office/powerpoint/2010/main" val="30508248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F825F4C7-BA66-439B-8A21-4A3AED187099}"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3DB8832-515E-4F66-AEAB-0BA6F17C6A99}" type="slidenum">
              <a:rPr lang="el-GR" smtClean="0"/>
              <a:t>‹#›</a:t>
            </a:fld>
            <a:endParaRPr lang="el-GR"/>
          </a:p>
        </p:txBody>
      </p:sp>
    </p:spTree>
    <p:extLst>
      <p:ext uri="{BB962C8B-B14F-4D97-AF65-F5344CB8AC3E}">
        <p14:creationId xmlns:p14="http://schemas.microsoft.com/office/powerpoint/2010/main" val="9129643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4754125D-0CE0-4B85-9FDD-A455449E7F58}"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317FE726-6D38-4A24-935C-F2837ED723BE}" type="slidenum">
              <a:rPr lang="el-GR" smtClean="0"/>
              <a:t>‹#›</a:t>
            </a:fld>
            <a:endParaRPr lang="el-GR"/>
          </a:p>
        </p:txBody>
      </p:sp>
    </p:spTree>
    <p:extLst>
      <p:ext uri="{BB962C8B-B14F-4D97-AF65-F5344CB8AC3E}">
        <p14:creationId xmlns:p14="http://schemas.microsoft.com/office/powerpoint/2010/main" val="12700712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4754125D-0CE0-4B85-9FDD-A455449E7F58}"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317FE726-6D38-4A24-935C-F2837ED723BE}" type="slidenum">
              <a:rPr lang="el-GR" smtClean="0"/>
              <a:t>‹#›</a:t>
            </a:fld>
            <a:endParaRPr lang="el-GR"/>
          </a:p>
        </p:txBody>
      </p:sp>
    </p:spTree>
    <p:extLst>
      <p:ext uri="{BB962C8B-B14F-4D97-AF65-F5344CB8AC3E}">
        <p14:creationId xmlns:p14="http://schemas.microsoft.com/office/powerpoint/2010/main" val="24969230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4754125D-0CE0-4B85-9FDD-A455449E7F58}"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317FE726-6D38-4A24-935C-F2837ED723BE}" type="slidenum">
              <a:rPr lang="el-GR" smtClean="0"/>
              <a:t>‹#›</a:t>
            </a:fld>
            <a:endParaRPr lang="el-GR"/>
          </a:p>
        </p:txBody>
      </p:sp>
    </p:spTree>
    <p:extLst>
      <p:ext uri="{BB962C8B-B14F-4D97-AF65-F5344CB8AC3E}">
        <p14:creationId xmlns:p14="http://schemas.microsoft.com/office/powerpoint/2010/main" val="1851367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4754125D-0CE0-4B85-9FDD-A455449E7F58}" type="datetimeFigureOut">
              <a:rPr lang="el-GR" smtClean="0"/>
              <a:t>6/9/2015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317FE726-6D38-4A24-935C-F2837ED723BE}" type="slidenum">
              <a:rPr lang="el-GR" smtClean="0"/>
              <a:t>‹#›</a:t>
            </a:fld>
            <a:endParaRPr lang="el-GR"/>
          </a:p>
        </p:txBody>
      </p:sp>
    </p:spTree>
    <p:extLst>
      <p:ext uri="{BB962C8B-B14F-4D97-AF65-F5344CB8AC3E}">
        <p14:creationId xmlns:p14="http://schemas.microsoft.com/office/powerpoint/2010/main" val="428231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a:defRPr/>
            </a:pPr>
            <a:r>
              <a:rPr lang="el-GR" sz="1000" dirty="0" smtClean="0">
                <a:solidFill>
                  <a:srgbClr val="5075BC"/>
                </a:solidFill>
              </a:rPr>
              <a:t>Τίτλος Ενότητας</a:t>
            </a:r>
            <a:endParaRPr lang="en-US" sz="1000" dirty="0">
              <a:solidFill>
                <a:srgbClr val="5075BC"/>
              </a:solidFill>
              <a:ea typeface="ＭＳ Ｐゴシック" pitchFamily="34" charset="-128"/>
            </a:endParaRPr>
          </a:p>
        </p:txBody>
      </p:sp>
      <p:pic>
        <p:nvPicPr>
          <p:cNvPr id="8" name="7 - Εικόνα"/>
          <p:cNvPicPr/>
          <p:nvPr userDrawn="1"/>
        </p:nvPicPr>
        <p:blipFill>
          <a:blip r:embed="rId2" cstate="print">
            <a:biLevel thresh="75000"/>
            <a:extLst>
              <a:ext uri="{28A0092B-C50C-407E-A947-70E740481C1C}">
                <a14:useLocalDpi xmlns:a14="http://schemas.microsoft.com/office/drawing/2010/main" val="0"/>
              </a:ext>
            </a:extLst>
          </a:blip>
          <a:stretch>
            <a:fillRect/>
          </a:stretch>
        </p:blipFill>
        <p:spPr>
          <a:xfrm>
            <a:off x="0" y="6264696"/>
            <a:ext cx="611560" cy="548680"/>
          </a:xfrm>
          <a:prstGeom prst="rect">
            <a:avLst/>
          </a:prstGeom>
        </p:spPr>
      </p:pic>
    </p:spTree>
    <p:extLst>
      <p:ext uri="{BB962C8B-B14F-4D97-AF65-F5344CB8AC3E}">
        <p14:creationId xmlns:p14="http://schemas.microsoft.com/office/powerpoint/2010/main" val="22572446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4754125D-0CE0-4B85-9FDD-A455449E7F58}" type="datetimeFigureOut">
              <a:rPr lang="el-GR" smtClean="0"/>
              <a:t>6/9/2015</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317FE726-6D38-4A24-935C-F2837ED723BE}" type="slidenum">
              <a:rPr lang="el-GR" smtClean="0"/>
              <a:t>‹#›</a:t>
            </a:fld>
            <a:endParaRPr lang="el-GR"/>
          </a:p>
        </p:txBody>
      </p:sp>
    </p:spTree>
    <p:extLst>
      <p:ext uri="{BB962C8B-B14F-4D97-AF65-F5344CB8AC3E}">
        <p14:creationId xmlns:p14="http://schemas.microsoft.com/office/powerpoint/2010/main" val="17798608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4754125D-0CE0-4B85-9FDD-A455449E7F58}" type="datetimeFigureOut">
              <a:rPr lang="el-GR" smtClean="0"/>
              <a:t>6/9/2015</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317FE726-6D38-4A24-935C-F2837ED723BE}" type="slidenum">
              <a:rPr lang="el-GR" smtClean="0"/>
              <a:t>‹#›</a:t>
            </a:fld>
            <a:endParaRPr lang="el-GR"/>
          </a:p>
        </p:txBody>
      </p:sp>
    </p:spTree>
    <p:extLst>
      <p:ext uri="{BB962C8B-B14F-4D97-AF65-F5344CB8AC3E}">
        <p14:creationId xmlns:p14="http://schemas.microsoft.com/office/powerpoint/2010/main" val="287168379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4754125D-0CE0-4B85-9FDD-A455449E7F58}" type="datetimeFigureOut">
              <a:rPr lang="el-GR" smtClean="0"/>
              <a:t>6/9/2015</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317FE726-6D38-4A24-935C-F2837ED723BE}" type="slidenum">
              <a:rPr lang="el-GR" smtClean="0"/>
              <a:t>‹#›</a:t>
            </a:fld>
            <a:endParaRPr lang="el-GR"/>
          </a:p>
        </p:txBody>
      </p:sp>
    </p:spTree>
    <p:extLst>
      <p:ext uri="{BB962C8B-B14F-4D97-AF65-F5344CB8AC3E}">
        <p14:creationId xmlns:p14="http://schemas.microsoft.com/office/powerpoint/2010/main" val="309069488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4754125D-0CE0-4B85-9FDD-A455449E7F58}" type="datetimeFigureOut">
              <a:rPr lang="el-GR" smtClean="0"/>
              <a:t>6/9/2015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317FE726-6D38-4A24-935C-F2837ED723BE}" type="slidenum">
              <a:rPr lang="el-GR" smtClean="0"/>
              <a:t>‹#›</a:t>
            </a:fld>
            <a:endParaRPr lang="el-GR"/>
          </a:p>
        </p:txBody>
      </p:sp>
    </p:spTree>
    <p:extLst>
      <p:ext uri="{BB962C8B-B14F-4D97-AF65-F5344CB8AC3E}">
        <p14:creationId xmlns:p14="http://schemas.microsoft.com/office/powerpoint/2010/main" val="240436986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4754125D-0CE0-4B85-9FDD-A455449E7F58}" type="datetimeFigureOut">
              <a:rPr lang="el-GR" smtClean="0"/>
              <a:t>6/9/2015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317FE726-6D38-4A24-935C-F2837ED723BE}" type="slidenum">
              <a:rPr lang="el-GR" smtClean="0"/>
              <a:t>‹#›</a:t>
            </a:fld>
            <a:endParaRPr lang="el-GR"/>
          </a:p>
        </p:txBody>
      </p:sp>
    </p:spTree>
    <p:extLst>
      <p:ext uri="{BB962C8B-B14F-4D97-AF65-F5344CB8AC3E}">
        <p14:creationId xmlns:p14="http://schemas.microsoft.com/office/powerpoint/2010/main" val="275642816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4754125D-0CE0-4B85-9FDD-A455449E7F58}"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317FE726-6D38-4A24-935C-F2837ED723BE}" type="slidenum">
              <a:rPr lang="el-GR" smtClean="0"/>
              <a:t>‹#›</a:t>
            </a:fld>
            <a:endParaRPr lang="el-GR"/>
          </a:p>
        </p:txBody>
      </p:sp>
    </p:spTree>
    <p:extLst>
      <p:ext uri="{BB962C8B-B14F-4D97-AF65-F5344CB8AC3E}">
        <p14:creationId xmlns:p14="http://schemas.microsoft.com/office/powerpoint/2010/main" val="165173394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4754125D-0CE0-4B85-9FDD-A455449E7F58}"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317FE726-6D38-4A24-935C-F2837ED723BE}" type="slidenum">
              <a:rPr lang="el-GR" smtClean="0"/>
              <a:t>‹#›</a:t>
            </a:fld>
            <a:endParaRPr lang="el-GR"/>
          </a:p>
        </p:txBody>
      </p:sp>
    </p:spTree>
    <p:extLst>
      <p:ext uri="{BB962C8B-B14F-4D97-AF65-F5344CB8AC3E}">
        <p14:creationId xmlns:p14="http://schemas.microsoft.com/office/powerpoint/2010/main" val="372827792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F97DB375-3A57-4606-9713-A4118594DAB4}"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AFE23D5D-B0B5-47A9-AFDF-EFE8921AD81C}" type="slidenum">
              <a:rPr lang="el-GR" smtClean="0"/>
              <a:t>‹#›</a:t>
            </a:fld>
            <a:endParaRPr lang="el-GR"/>
          </a:p>
        </p:txBody>
      </p:sp>
    </p:spTree>
    <p:extLst>
      <p:ext uri="{BB962C8B-B14F-4D97-AF65-F5344CB8AC3E}">
        <p14:creationId xmlns:p14="http://schemas.microsoft.com/office/powerpoint/2010/main" val="319469627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F97DB375-3A57-4606-9713-A4118594DAB4}"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AFE23D5D-B0B5-47A9-AFDF-EFE8921AD81C}" type="slidenum">
              <a:rPr lang="el-GR" smtClean="0"/>
              <a:t>‹#›</a:t>
            </a:fld>
            <a:endParaRPr lang="el-GR"/>
          </a:p>
        </p:txBody>
      </p:sp>
    </p:spTree>
    <p:extLst>
      <p:ext uri="{BB962C8B-B14F-4D97-AF65-F5344CB8AC3E}">
        <p14:creationId xmlns:p14="http://schemas.microsoft.com/office/powerpoint/2010/main" val="118126627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F97DB375-3A57-4606-9713-A4118594DAB4}"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AFE23D5D-B0B5-47A9-AFDF-EFE8921AD81C}" type="slidenum">
              <a:rPr lang="el-GR" smtClean="0"/>
              <a:t>‹#›</a:t>
            </a:fld>
            <a:endParaRPr lang="el-GR"/>
          </a:p>
        </p:txBody>
      </p:sp>
    </p:spTree>
    <p:extLst>
      <p:ext uri="{BB962C8B-B14F-4D97-AF65-F5344CB8AC3E}">
        <p14:creationId xmlns:p14="http://schemas.microsoft.com/office/powerpoint/2010/main" val="1926285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a:defRPr/>
            </a:pPr>
            <a:r>
              <a:rPr lang="el-GR" sz="1000" dirty="0" smtClean="0">
                <a:solidFill>
                  <a:srgbClr val="5075BC"/>
                </a:solidFill>
              </a:rPr>
              <a:t>Τίτλος Ενότητας</a:t>
            </a:r>
            <a:endParaRPr lang="en-US" sz="1000" dirty="0">
              <a:solidFill>
                <a:srgbClr val="5075BC"/>
              </a:solidFill>
              <a:ea typeface="ＭＳ Ｐゴシック" pitchFamily="34" charset="-128"/>
            </a:endParaRPr>
          </a:p>
        </p:txBody>
      </p:sp>
      <p:pic>
        <p:nvPicPr>
          <p:cNvPr id="10" name="9 - Εικόνα"/>
          <p:cNvPicPr/>
          <p:nvPr userDrawn="1"/>
        </p:nvPicPr>
        <p:blipFill>
          <a:blip r:embed="rId2" cstate="print">
            <a:biLevel thresh="75000"/>
            <a:extLst>
              <a:ext uri="{28A0092B-C50C-407E-A947-70E740481C1C}">
                <a14:useLocalDpi xmlns:a14="http://schemas.microsoft.com/office/drawing/2010/main" val="0"/>
              </a:ext>
            </a:extLst>
          </a:blip>
          <a:stretch>
            <a:fillRect/>
          </a:stretch>
        </p:blipFill>
        <p:spPr>
          <a:xfrm>
            <a:off x="0" y="6264696"/>
            <a:ext cx="611560" cy="548680"/>
          </a:xfrm>
          <a:prstGeom prst="rect">
            <a:avLst/>
          </a:prstGeom>
        </p:spPr>
      </p:pic>
    </p:spTree>
    <p:extLst>
      <p:ext uri="{BB962C8B-B14F-4D97-AF65-F5344CB8AC3E}">
        <p14:creationId xmlns:p14="http://schemas.microsoft.com/office/powerpoint/2010/main" val="42725234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F97DB375-3A57-4606-9713-A4118594DAB4}" type="datetimeFigureOut">
              <a:rPr lang="el-GR" smtClean="0"/>
              <a:t>6/9/2015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AFE23D5D-B0B5-47A9-AFDF-EFE8921AD81C}" type="slidenum">
              <a:rPr lang="el-GR" smtClean="0"/>
              <a:t>‹#›</a:t>
            </a:fld>
            <a:endParaRPr lang="el-GR"/>
          </a:p>
        </p:txBody>
      </p:sp>
    </p:spTree>
    <p:extLst>
      <p:ext uri="{BB962C8B-B14F-4D97-AF65-F5344CB8AC3E}">
        <p14:creationId xmlns:p14="http://schemas.microsoft.com/office/powerpoint/2010/main" val="200582427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F97DB375-3A57-4606-9713-A4118594DAB4}" type="datetimeFigureOut">
              <a:rPr lang="el-GR" smtClean="0"/>
              <a:t>6/9/2015</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AFE23D5D-B0B5-47A9-AFDF-EFE8921AD81C}" type="slidenum">
              <a:rPr lang="el-GR" smtClean="0"/>
              <a:t>‹#›</a:t>
            </a:fld>
            <a:endParaRPr lang="el-GR"/>
          </a:p>
        </p:txBody>
      </p:sp>
    </p:spTree>
    <p:extLst>
      <p:ext uri="{BB962C8B-B14F-4D97-AF65-F5344CB8AC3E}">
        <p14:creationId xmlns:p14="http://schemas.microsoft.com/office/powerpoint/2010/main" val="66704590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F97DB375-3A57-4606-9713-A4118594DAB4}" type="datetimeFigureOut">
              <a:rPr lang="el-GR" smtClean="0"/>
              <a:t>6/9/2015</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AFE23D5D-B0B5-47A9-AFDF-EFE8921AD81C}" type="slidenum">
              <a:rPr lang="el-GR" smtClean="0"/>
              <a:t>‹#›</a:t>
            </a:fld>
            <a:endParaRPr lang="el-GR"/>
          </a:p>
        </p:txBody>
      </p:sp>
    </p:spTree>
    <p:extLst>
      <p:ext uri="{BB962C8B-B14F-4D97-AF65-F5344CB8AC3E}">
        <p14:creationId xmlns:p14="http://schemas.microsoft.com/office/powerpoint/2010/main" val="355250660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F97DB375-3A57-4606-9713-A4118594DAB4}" type="datetimeFigureOut">
              <a:rPr lang="el-GR" smtClean="0"/>
              <a:t>6/9/2015</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AFE23D5D-B0B5-47A9-AFDF-EFE8921AD81C}" type="slidenum">
              <a:rPr lang="el-GR" smtClean="0"/>
              <a:t>‹#›</a:t>
            </a:fld>
            <a:endParaRPr lang="el-GR"/>
          </a:p>
        </p:txBody>
      </p:sp>
    </p:spTree>
    <p:extLst>
      <p:ext uri="{BB962C8B-B14F-4D97-AF65-F5344CB8AC3E}">
        <p14:creationId xmlns:p14="http://schemas.microsoft.com/office/powerpoint/2010/main" val="68686360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F97DB375-3A57-4606-9713-A4118594DAB4}" type="datetimeFigureOut">
              <a:rPr lang="el-GR" smtClean="0"/>
              <a:t>6/9/2015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AFE23D5D-B0B5-47A9-AFDF-EFE8921AD81C}" type="slidenum">
              <a:rPr lang="el-GR" smtClean="0"/>
              <a:t>‹#›</a:t>
            </a:fld>
            <a:endParaRPr lang="el-GR"/>
          </a:p>
        </p:txBody>
      </p:sp>
    </p:spTree>
    <p:extLst>
      <p:ext uri="{BB962C8B-B14F-4D97-AF65-F5344CB8AC3E}">
        <p14:creationId xmlns:p14="http://schemas.microsoft.com/office/powerpoint/2010/main" val="58225489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F97DB375-3A57-4606-9713-A4118594DAB4}" type="datetimeFigureOut">
              <a:rPr lang="el-GR" smtClean="0"/>
              <a:t>6/9/2015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AFE23D5D-B0B5-47A9-AFDF-EFE8921AD81C}" type="slidenum">
              <a:rPr lang="el-GR" smtClean="0"/>
              <a:t>‹#›</a:t>
            </a:fld>
            <a:endParaRPr lang="el-GR"/>
          </a:p>
        </p:txBody>
      </p:sp>
    </p:spTree>
    <p:extLst>
      <p:ext uri="{BB962C8B-B14F-4D97-AF65-F5344CB8AC3E}">
        <p14:creationId xmlns:p14="http://schemas.microsoft.com/office/powerpoint/2010/main" val="6018022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F97DB375-3A57-4606-9713-A4118594DAB4}"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AFE23D5D-B0B5-47A9-AFDF-EFE8921AD81C}" type="slidenum">
              <a:rPr lang="el-GR" smtClean="0"/>
              <a:t>‹#›</a:t>
            </a:fld>
            <a:endParaRPr lang="el-GR"/>
          </a:p>
        </p:txBody>
      </p:sp>
    </p:spTree>
    <p:extLst>
      <p:ext uri="{BB962C8B-B14F-4D97-AF65-F5344CB8AC3E}">
        <p14:creationId xmlns:p14="http://schemas.microsoft.com/office/powerpoint/2010/main" val="31994271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F97DB375-3A57-4606-9713-A4118594DAB4}"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AFE23D5D-B0B5-47A9-AFDF-EFE8921AD81C}" type="slidenum">
              <a:rPr lang="el-GR" smtClean="0"/>
              <a:t>‹#›</a:t>
            </a:fld>
            <a:endParaRPr lang="el-GR"/>
          </a:p>
        </p:txBody>
      </p:sp>
    </p:spTree>
    <p:extLst>
      <p:ext uri="{BB962C8B-B14F-4D97-AF65-F5344CB8AC3E}">
        <p14:creationId xmlns:p14="http://schemas.microsoft.com/office/powerpoint/2010/main" val="361602334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5CAB9036-99A5-4FC1-BE0A-8D93FC3D770A}"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1EDFBC99-8895-4200-A447-C5609A0ACE71}" type="slidenum">
              <a:rPr lang="el-GR" smtClean="0"/>
              <a:t>‹#›</a:t>
            </a:fld>
            <a:endParaRPr lang="el-GR"/>
          </a:p>
        </p:txBody>
      </p:sp>
    </p:spTree>
    <p:extLst>
      <p:ext uri="{BB962C8B-B14F-4D97-AF65-F5344CB8AC3E}">
        <p14:creationId xmlns:p14="http://schemas.microsoft.com/office/powerpoint/2010/main" val="147603602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5CAB9036-99A5-4FC1-BE0A-8D93FC3D770A}"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1EDFBC99-8895-4200-A447-C5609A0ACE71}" type="slidenum">
              <a:rPr lang="el-GR" smtClean="0"/>
              <a:t>‹#›</a:t>
            </a:fld>
            <a:endParaRPr lang="el-GR"/>
          </a:p>
        </p:txBody>
      </p:sp>
    </p:spTree>
    <p:extLst>
      <p:ext uri="{BB962C8B-B14F-4D97-AF65-F5344CB8AC3E}">
        <p14:creationId xmlns:p14="http://schemas.microsoft.com/office/powerpoint/2010/main" val="2550566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a:defRPr/>
            </a:pPr>
            <a:r>
              <a:rPr lang="el-GR" sz="1000" dirty="0" smtClean="0">
                <a:solidFill>
                  <a:srgbClr val="5075BC"/>
                </a:solidFill>
              </a:rPr>
              <a:t>Τίτλος Ενότητας</a:t>
            </a:r>
            <a:endParaRPr lang="en-US" sz="1000" dirty="0">
              <a:solidFill>
                <a:srgbClr val="5075BC"/>
              </a:solidFill>
              <a:ea typeface="ＭＳ Ｐゴシック" pitchFamily="34" charset="-128"/>
            </a:endParaRPr>
          </a:p>
        </p:txBody>
      </p:sp>
      <p:pic>
        <p:nvPicPr>
          <p:cNvPr id="6" name="5 - Εικόνα"/>
          <p:cNvPicPr/>
          <p:nvPr userDrawn="1"/>
        </p:nvPicPr>
        <p:blipFill>
          <a:blip r:embed="rId2" cstate="print">
            <a:biLevel thresh="75000"/>
            <a:extLst>
              <a:ext uri="{28A0092B-C50C-407E-A947-70E740481C1C}">
                <a14:useLocalDpi xmlns:a14="http://schemas.microsoft.com/office/drawing/2010/main" val="0"/>
              </a:ext>
            </a:extLst>
          </a:blip>
          <a:stretch>
            <a:fillRect/>
          </a:stretch>
        </p:blipFill>
        <p:spPr>
          <a:xfrm>
            <a:off x="0" y="6264696"/>
            <a:ext cx="611560" cy="548680"/>
          </a:xfrm>
          <a:prstGeom prst="rect">
            <a:avLst/>
          </a:prstGeom>
        </p:spPr>
      </p:pic>
    </p:spTree>
    <p:extLst>
      <p:ext uri="{BB962C8B-B14F-4D97-AF65-F5344CB8AC3E}">
        <p14:creationId xmlns:p14="http://schemas.microsoft.com/office/powerpoint/2010/main" val="22893855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5CAB9036-99A5-4FC1-BE0A-8D93FC3D770A}"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1EDFBC99-8895-4200-A447-C5609A0ACE71}" type="slidenum">
              <a:rPr lang="el-GR" smtClean="0"/>
              <a:t>‹#›</a:t>
            </a:fld>
            <a:endParaRPr lang="el-GR"/>
          </a:p>
        </p:txBody>
      </p:sp>
    </p:spTree>
    <p:extLst>
      <p:ext uri="{BB962C8B-B14F-4D97-AF65-F5344CB8AC3E}">
        <p14:creationId xmlns:p14="http://schemas.microsoft.com/office/powerpoint/2010/main" val="350957078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5CAB9036-99A5-4FC1-BE0A-8D93FC3D770A}" type="datetimeFigureOut">
              <a:rPr lang="el-GR" smtClean="0"/>
              <a:t>6/9/2015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1EDFBC99-8895-4200-A447-C5609A0ACE71}" type="slidenum">
              <a:rPr lang="el-GR" smtClean="0"/>
              <a:t>‹#›</a:t>
            </a:fld>
            <a:endParaRPr lang="el-GR"/>
          </a:p>
        </p:txBody>
      </p:sp>
    </p:spTree>
    <p:extLst>
      <p:ext uri="{BB962C8B-B14F-4D97-AF65-F5344CB8AC3E}">
        <p14:creationId xmlns:p14="http://schemas.microsoft.com/office/powerpoint/2010/main" val="113738637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5CAB9036-99A5-4FC1-BE0A-8D93FC3D770A}" type="datetimeFigureOut">
              <a:rPr lang="el-GR" smtClean="0"/>
              <a:t>6/9/2015</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1EDFBC99-8895-4200-A447-C5609A0ACE71}" type="slidenum">
              <a:rPr lang="el-GR" smtClean="0"/>
              <a:t>‹#›</a:t>
            </a:fld>
            <a:endParaRPr lang="el-GR"/>
          </a:p>
        </p:txBody>
      </p:sp>
    </p:spTree>
    <p:extLst>
      <p:ext uri="{BB962C8B-B14F-4D97-AF65-F5344CB8AC3E}">
        <p14:creationId xmlns:p14="http://schemas.microsoft.com/office/powerpoint/2010/main" val="120016571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5CAB9036-99A5-4FC1-BE0A-8D93FC3D770A}" type="datetimeFigureOut">
              <a:rPr lang="el-GR" smtClean="0"/>
              <a:t>6/9/2015</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1EDFBC99-8895-4200-A447-C5609A0ACE71}" type="slidenum">
              <a:rPr lang="el-GR" smtClean="0"/>
              <a:t>‹#›</a:t>
            </a:fld>
            <a:endParaRPr lang="el-GR"/>
          </a:p>
        </p:txBody>
      </p:sp>
    </p:spTree>
    <p:extLst>
      <p:ext uri="{BB962C8B-B14F-4D97-AF65-F5344CB8AC3E}">
        <p14:creationId xmlns:p14="http://schemas.microsoft.com/office/powerpoint/2010/main" val="94594995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5CAB9036-99A5-4FC1-BE0A-8D93FC3D770A}" type="datetimeFigureOut">
              <a:rPr lang="el-GR" smtClean="0"/>
              <a:t>6/9/2015</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1EDFBC99-8895-4200-A447-C5609A0ACE71}" type="slidenum">
              <a:rPr lang="el-GR" smtClean="0"/>
              <a:t>‹#›</a:t>
            </a:fld>
            <a:endParaRPr lang="el-GR"/>
          </a:p>
        </p:txBody>
      </p:sp>
    </p:spTree>
    <p:extLst>
      <p:ext uri="{BB962C8B-B14F-4D97-AF65-F5344CB8AC3E}">
        <p14:creationId xmlns:p14="http://schemas.microsoft.com/office/powerpoint/2010/main" val="363729450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5CAB9036-99A5-4FC1-BE0A-8D93FC3D770A}" type="datetimeFigureOut">
              <a:rPr lang="el-GR" smtClean="0"/>
              <a:t>6/9/2015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1EDFBC99-8895-4200-A447-C5609A0ACE71}" type="slidenum">
              <a:rPr lang="el-GR" smtClean="0"/>
              <a:t>‹#›</a:t>
            </a:fld>
            <a:endParaRPr lang="el-GR"/>
          </a:p>
        </p:txBody>
      </p:sp>
    </p:spTree>
    <p:extLst>
      <p:ext uri="{BB962C8B-B14F-4D97-AF65-F5344CB8AC3E}">
        <p14:creationId xmlns:p14="http://schemas.microsoft.com/office/powerpoint/2010/main" val="66434289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5CAB9036-99A5-4FC1-BE0A-8D93FC3D770A}" type="datetimeFigureOut">
              <a:rPr lang="el-GR" smtClean="0"/>
              <a:t>6/9/2015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1EDFBC99-8895-4200-A447-C5609A0ACE71}" type="slidenum">
              <a:rPr lang="el-GR" smtClean="0"/>
              <a:t>‹#›</a:t>
            </a:fld>
            <a:endParaRPr lang="el-GR"/>
          </a:p>
        </p:txBody>
      </p:sp>
    </p:spTree>
    <p:extLst>
      <p:ext uri="{BB962C8B-B14F-4D97-AF65-F5344CB8AC3E}">
        <p14:creationId xmlns:p14="http://schemas.microsoft.com/office/powerpoint/2010/main" val="186886686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5CAB9036-99A5-4FC1-BE0A-8D93FC3D770A}"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1EDFBC99-8895-4200-A447-C5609A0ACE71}" type="slidenum">
              <a:rPr lang="el-GR" smtClean="0"/>
              <a:t>‹#›</a:t>
            </a:fld>
            <a:endParaRPr lang="el-GR"/>
          </a:p>
        </p:txBody>
      </p:sp>
    </p:spTree>
    <p:extLst>
      <p:ext uri="{BB962C8B-B14F-4D97-AF65-F5344CB8AC3E}">
        <p14:creationId xmlns:p14="http://schemas.microsoft.com/office/powerpoint/2010/main" val="172080095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5CAB9036-99A5-4FC1-BE0A-8D93FC3D770A}"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1EDFBC99-8895-4200-A447-C5609A0ACE71}" type="slidenum">
              <a:rPr lang="el-GR" smtClean="0"/>
              <a:t>‹#›</a:t>
            </a:fld>
            <a:endParaRPr lang="el-GR"/>
          </a:p>
        </p:txBody>
      </p:sp>
    </p:spTree>
    <p:extLst>
      <p:ext uri="{BB962C8B-B14F-4D97-AF65-F5344CB8AC3E}">
        <p14:creationId xmlns:p14="http://schemas.microsoft.com/office/powerpoint/2010/main" val="172527920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50BF5559-674E-4895-AD94-C16ABCD08EE0}"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A5B83399-9C39-4DC0-ABEE-603F416338A6}" type="slidenum">
              <a:rPr lang="el-GR" smtClean="0"/>
              <a:t>‹#›</a:t>
            </a:fld>
            <a:endParaRPr lang="el-GR"/>
          </a:p>
        </p:txBody>
      </p:sp>
    </p:spTree>
    <p:extLst>
      <p:ext uri="{BB962C8B-B14F-4D97-AF65-F5344CB8AC3E}">
        <p14:creationId xmlns:p14="http://schemas.microsoft.com/office/powerpoint/2010/main" val="1284408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7061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50BF5559-674E-4895-AD94-C16ABCD08EE0}"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A5B83399-9C39-4DC0-ABEE-603F416338A6}" type="slidenum">
              <a:rPr lang="el-GR" smtClean="0"/>
              <a:t>‹#›</a:t>
            </a:fld>
            <a:endParaRPr lang="el-GR"/>
          </a:p>
        </p:txBody>
      </p:sp>
    </p:spTree>
    <p:extLst>
      <p:ext uri="{BB962C8B-B14F-4D97-AF65-F5344CB8AC3E}">
        <p14:creationId xmlns:p14="http://schemas.microsoft.com/office/powerpoint/2010/main" val="43059915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50BF5559-674E-4895-AD94-C16ABCD08EE0}"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A5B83399-9C39-4DC0-ABEE-603F416338A6}" type="slidenum">
              <a:rPr lang="el-GR" smtClean="0"/>
              <a:t>‹#›</a:t>
            </a:fld>
            <a:endParaRPr lang="el-GR"/>
          </a:p>
        </p:txBody>
      </p:sp>
    </p:spTree>
    <p:extLst>
      <p:ext uri="{BB962C8B-B14F-4D97-AF65-F5344CB8AC3E}">
        <p14:creationId xmlns:p14="http://schemas.microsoft.com/office/powerpoint/2010/main" val="62455932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50BF5559-674E-4895-AD94-C16ABCD08EE0}" type="datetimeFigureOut">
              <a:rPr lang="el-GR" smtClean="0"/>
              <a:t>6/9/2015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A5B83399-9C39-4DC0-ABEE-603F416338A6}" type="slidenum">
              <a:rPr lang="el-GR" smtClean="0"/>
              <a:t>‹#›</a:t>
            </a:fld>
            <a:endParaRPr lang="el-GR"/>
          </a:p>
        </p:txBody>
      </p:sp>
    </p:spTree>
    <p:extLst>
      <p:ext uri="{BB962C8B-B14F-4D97-AF65-F5344CB8AC3E}">
        <p14:creationId xmlns:p14="http://schemas.microsoft.com/office/powerpoint/2010/main" val="297523764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50BF5559-674E-4895-AD94-C16ABCD08EE0}" type="datetimeFigureOut">
              <a:rPr lang="el-GR" smtClean="0"/>
              <a:t>6/9/2015</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A5B83399-9C39-4DC0-ABEE-603F416338A6}" type="slidenum">
              <a:rPr lang="el-GR" smtClean="0"/>
              <a:t>‹#›</a:t>
            </a:fld>
            <a:endParaRPr lang="el-GR"/>
          </a:p>
        </p:txBody>
      </p:sp>
    </p:spTree>
    <p:extLst>
      <p:ext uri="{BB962C8B-B14F-4D97-AF65-F5344CB8AC3E}">
        <p14:creationId xmlns:p14="http://schemas.microsoft.com/office/powerpoint/2010/main" val="9134339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50BF5559-674E-4895-AD94-C16ABCD08EE0}" type="datetimeFigureOut">
              <a:rPr lang="el-GR" smtClean="0"/>
              <a:t>6/9/2015</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A5B83399-9C39-4DC0-ABEE-603F416338A6}" type="slidenum">
              <a:rPr lang="el-GR" smtClean="0"/>
              <a:t>‹#›</a:t>
            </a:fld>
            <a:endParaRPr lang="el-GR"/>
          </a:p>
        </p:txBody>
      </p:sp>
    </p:spTree>
    <p:extLst>
      <p:ext uri="{BB962C8B-B14F-4D97-AF65-F5344CB8AC3E}">
        <p14:creationId xmlns:p14="http://schemas.microsoft.com/office/powerpoint/2010/main" val="403884154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50BF5559-674E-4895-AD94-C16ABCD08EE0}" type="datetimeFigureOut">
              <a:rPr lang="el-GR" smtClean="0"/>
              <a:t>6/9/2015</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A5B83399-9C39-4DC0-ABEE-603F416338A6}" type="slidenum">
              <a:rPr lang="el-GR" smtClean="0"/>
              <a:t>‹#›</a:t>
            </a:fld>
            <a:endParaRPr lang="el-GR"/>
          </a:p>
        </p:txBody>
      </p:sp>
    </p:spTree>
    <p:extLst>
      <p:ext uri="{BB962C8B-B14F-4D97-AF65-F5344CB8AC3E}">
        <p14:creationId xmlns:p14="http://schemas.microsoft.com/office/powerpoint/2010/main" val="396067381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50BF5559-674E-4895-AD94-C16ABCD08EE0}" type="datetimeFigureOut">
              <a:rPr lang="el-GR" smtClean="0"/>
              <a:t>6/9/2015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A5B83399-9C39-4DC0-ABEE-603F416338A6}" type="slidenum">
              <a:rPr lang="el-GR" smtClean="0"/>
              <a:t>‹#›</a:t>
            </a:fld>
            <a:endParaRPr lang="el-GR"/>
          </a:p>
        </p:txBody>
      </p:sp>
    </p:spTree>
    <p:extLst>
      <p:ext uri="{BB962C8B-B14F-4D97-AF65-F5344CB8AC3E}">
        <p14:creationId xmlns:p14="http://schemas.microsoft.com/office/powerpoint/2010/main" val="259760116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50BF5559-674E-4895-AD94-C16ABCD08EE0}" type="datetimeFigureOut">
              <a:rPr lang="el-GR" smtClean="0"/>
              <a:t>6/9/2015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A5B83399-9C39-4DC0-ABEE-603F416338A6}" type="slidenum">
              <a:rPr lang="el-GR" smtClean="0"/>
              <a:t>‹#›</a:t>
            </a:fld>
            <a:endParaRPr lang="el-GR"/>
          </a:p>
        </p:txBody>
      </p:sp>
    </p:spTree>
    <p:extLst>
      <p:ext uri="{BB962C8B-B14F-4D97-AF65-F5344CB8AC3E}">
        <p14:creationId xmlns:p14="http://schemas.microsoft.com/office/powerpoint/2010/main" val="67301605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50BF5559-674E-4895-AD94-C16ABCD08EE0}"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A5B83399-9C39-4DC0-ABEE-603F416338A6}" type="slidenum">
              <a:rPr lang="el-GR" smtClean="0"/>
              <a:t>‹#›</a:t>
            </a:fld>
            <a:endParaRPr lang="el-GR"/>
          </a:p>
        </p:txBody>
      </p:sp>
    </p:spTree>
    <p:extLst>
      <p:ext uri="{BB962C8B-B14F-4D97-AF65-F5344CB8AC3E}">
        <p14:creationId xmlns:p14="http://schemas.microsoft.com/office/powerpoint/2010/main" val="32330357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50BF5559-674E-4895-AD94-C16ABCD08EE0}"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A5B83399-9C39-4DC0-ABEE-603F416338A6}" type="slidenum">
              <a:rPr lang="el-GR" smtClean="0"/>
              <a:t>‹#›</a:t>
            </a:fld>
            <a:endParaRPr lang="el-GR"/>
          </a:p>
        </p:txBody>
      </p:sp>
    </p:spTree>
    <p:extLst>
      <p:ext uri="{BB962C8B-B14F-4D97-AF65-F5344CB8AC3E}">
        <p14:creationId xmlns:p14="http://schemas.microsoft.com/office/powerpoint/2010/main" val="1146261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a:defRPr/>
            </a:pPr>
            <a:r>
              <a:rPr lang="el-GR" sz="1000" dirty="0" smtClean="0">
                <a:solidFill>
                  <a:srgbClr val="5075BC"/>
                </a:solidFill>
              </a:rPr>
              <a:t>Τίτλος Ενότητας</a:t>
            </a:r>
            <a:endParaRPr lang="en-US" sz="1000" dirty="0">
              <a:solidFill>
                <a:srgbClr val="5075BC"/>
              </a:solidFill>
              <a:ea typeface="ＭＳ Ｐゴシック" pitchFamily="34" charset="-128"/>
            </a:endParaRPr>
          </a:p>
        </p:txBody>
      </p:sp>
      <p:pic>
        <p:nvPicPr>
          <p:cNvPr id="9" name="8 - Εικόνα"/>
          <p:cNvPicPr/>
          <p:nvPr userDrawn="1"/>
        </p:nvPicPr>
        <p:blipFill>
          <a:blip r:embed="rId2" cstate="print">
            <a:biLevel thresh="75000"/>
            <a:extLst>
              <a:ext uri="{28A0092B-C50C-407E-A947-70E740481C1C}">
                <a14:useLocalDpi xmlns:a14="http://schemas.microsoft.com/office/drawing/2010/main" val="0"/>
              </a:ext>
            </a:extLst>
          </a:blip>
          <a:stretch>
            <a:fillRect/>
          </a:stretch>
        </p:blipFill>
        <p:spPr>
          <a:xfrm>
            <a:off x="0" y="6264696"/>
            <a:ext cx="611560" cy="548680"/>
          </a:xfrm>
          <a:prstGeom prst="rect">
            <a:avLst/>
          </a:prstGeom>
        </p:spPr>
      </p:pic>
    </p:spTree>
    <p:extLst>
      <p:ext uri="{BB962C8B-B14F-4D97-AF65-F5344CB8AC3E}">
        <p14:creationId xmlns:p14="http://schemas.microsoft.com/office/powerpoint/2010/main" val="697623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B79EFC97-CC69-41E1-80BF-1355BF2E384F}"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832565C-9DC4-48E4-B050-39AD3ADAED9E}" type="slidenum">
              <a:rPr lang="el-GR" smtClean="0"/>
              <a:t>‹#›</a:t>
            </a:fld>
            <a:endParaRPr lang="el-GR"/>
          </a:p>
        </p:txBody>
      </p:sp>
    </p:spTree>
    <p:extLst>
      <p:ext uri="{BB962C8B-B14F-4D97-AF65-F5344CB8AC3E}">
        <p14:creationId xmlns:p14="http://schemas.microsoft.com/office/powerpoint/2010/main" val="380602800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B79EFC97-CC69-41E1-80BF-1355BF2E384F}"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832565C-9DC4-48E4-B050-39AD3ADAED9E}" type="slidenum">
              <a:rPr lang="el-GR" smtClean="0"/>
              <a:t>‹#›</a:t>
            </a:fld>
            <a:endParaRPr lang="el-GR"/>
          </a:p>
        </p:txBody>
      </p:sp>
    </p:spTree>
    <p:extLst>
      <p:ext uri="{BB962C8B-B14F-4D97-AF65-F5344CB8AC3E}">
        <p14:creationId xmlns:p14="http://schemas.microsoft.com/office/powerpoint/2010/main" val="243746646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B79EFC97-CC69-41E1-80BF-1355BF2E384F}"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832565C-9DC4-48E4-B050-39AD3ADAED9E}" type="slidenum">
              <a:rPr lang="el-GR" smtClean="0"/>
              <a:t>‹#›</a:t>
            </a:fld>
            <a:endParaRPr lang="el-GR"/>
          </a:p>
        </p:txBody>
      </p:sp>
    </p:spTree>
    <p:extLst>
      <p:ext uri="{BB962C8B-B14F-4D97-AF65-F5344CB8AC3E}">
        <p14:creationId xmlns:p14="http://schemas.microsoft.com/office/powerpoint/2010/main" val="21381233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B79EFC97-CC69-41E1-80BF-1355BF2E384F}" type="datetimeFigureOut">
              <a:rPr lang="el-GR" smtClean="0"/>
              <a:t>6/9/2015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D832565C-9DC4-48E4-B050-39AD3ADAED9E}" type="slidenum">
              <a:rPr lang="el-GR" smtClean="0"/>
              <a:t>‹#›</a:t>
            </a:fld>
            <a:endParaRPr lang="el-GR"/>
          </a:p>
        </p:txBody>
      </p:sp>
    </p:spTree>
    <p:extLst>
      <p:ext uri="{BB962C8B-B14F-4D97-AF65-F5344CB8AC3E}">
        <p14:creationId xmlns:p14="http://schemas.microsoft.com/office/powerpoint/2010/main" val="295983671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B79EFC97-CC69-41E1-80BF-1355BF2E384F}" type="datetimeFigureOut">
              <a:rPr lang="el-GR" smtClean="0"/>
              <a:t>6/9/2015</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D832565C-9DC4-48E4-B050-39AD3ADAED9E}" type="slidenum">
              <a:rPr lang="el-GR" smtClean="0"/>
              <a:t>‹#›</a:t>
            </a:fld>
            <a:endParaRPr lang="el-GR"/>
          </a:p>
        </p:txBody>
      </p:sp>
    </p:spTree>
    <p:extLst>
      <p:ext uri="{BB962C8B-B14F-4D97-AF65-F5344CB8AC3E}">
        <p14:creationId xmlns:p14="http://schemas.microsoft.com/office/powerpoint/2010/main" val="340067497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B79EFC97-CC69-41E1-80BF-1355BF2E384F}" type="datetimeFigureOut">
              <a:rPr lang="el-GR" smtClean="0"/>
              <a:t>6/9/2015</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D832565C-9DC4-48E4-B050-39AD3ADAED9E}" type="slidenum">
              <a:rPr lang="el-GR" smtClean="0"/>
              <a:t>‹#›</a:t>
            </a:fld>
            <a:endParaRPr lang="el-GR"/>
          </a:p>
        </p:txBody>
      </p:sp>
    </p:spTree>
    <p:extLst>
      <p:ext uri="{BB962C8B-B14F-4D97-AF65-F5344CB8AC3E}">
        <p14:creationId xmlns:p14="http://schemas.microsoft.com/office/powerpoint/2010/main" val="77729009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B79EFC97-CC69-41E1-80BF-1355BF2E384F}" type="datetimeFigureOut">
              <a:rPr lang="el-GR" smtClean="0"/>
              <a:t>6/9/2015</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D832565C-9DC4-48E4-B050-39AD3ADAED9E}" type="slidenum">
              <a:rPr lang="el-GR" smtClean="0"/>
              <a:t>‹#›</a:t>
            </a:fld>
            <a:endParaRPr lang="el-GR"/>
          </a:p>
        </p:txBody>
      </p:sp>
    </p:spTree>
    <p:extLst>
      <p:ext uri="{BB962C8B-B14F-4D97-AF65-F5344CB8AC3E}">
        <p14:creationId xmlns:p14="http://schemas.microsoft.com/office/powerpoint/2010/main" val="197228020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B79EFC97-CC69-41E1-80BF-1355BF2E384F}" type="datetimeFigureOut">
              <a:rPr lang="el-GR" smtClean="0"/>
              <a:t>6/9/2015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D832565C-9DC4-48E4-B050-39AD3ADAED9E}" type="slidenum">
              <a:rPr lang="el-GR" smtClean="0"/>
              <a:t>‹#›</a:t>
            </a:fld>
            <a:endParaRPr lang="el-GR"/>
          </a:p>
        </p:txBody>
      </p:sp>
    </p:spTree>
    <p:extLst>
      <p:ext uri="{BB962C8B-B14F-4D97-AF65-F5344CB8AC3E}">
        <p14:creationId xmlns:p14="http://schemas.microsoft.com/office/powerpoint/2010/main" val="338213124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B79EFC97-CC69-41E1-80BF-1355BF2E384F}" type="datetimeFigureOut">
              <a:rPr lang="el-GR" smtClean="0"/>
              <a:t>6/9/2015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D832565C-9DC4-48E4-B050-39AD3ADAED9E}" type="slidenum">
              <a:rPr lang="el-GR" smtClean="0"/>
              <a:t>‹#›</a:t>
            </a:fld>
            <a:endParaRPr lang="el-GR"/>
          </a:p>
        </p:txBody>
      </p:sp>
    </p:spTree>
    <p:extLst>
      <p:ext uri="{BB962C8B-B14F-4D97-AF65-F5344CB8AC3E}">
        <p14:creationId xmlns:p14="http://schemas.microsoft.com/office/powerpoint/2010/main" val="369157847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B79EFC97-CC69-41E1-80BF-1355BF2E384F}"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832565C-9DC4-48E4-B050-39AD3ADAED9E}" type="slidenum">
              <a:rPr lang="el-GR" smtClean="0"/>
              <a:t>‹#›</a:t>
            </a:fld>
            <a:endParaRPr lang="el-GR"/>
          </a:p>
        </p:txBody>
      </p:sp>
    </p:spTree>
    <p:extLst>
      <p:ext uri="{BB962C8B-B14F-4D97-AF65-F5344CB8AC3E}">
        <p14:creationId xmlns:p14="http://schemas.microsoft.com/office/powerpoint/2010/main" val="2247040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1.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13.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2.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theme" Target="../theme/theme14.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3.xml"/><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theme" Target="../theme/theme15.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4.xml"/><Relationship Id="rId3" Type="http://schemas.openxmlformats.org/officeDocument/2006/relationships/slideLayout" Target="../slideLayouts/slideLayout169.xml"/><Relationship Id="rId7" Type="http://schemas.openxmlformats.org/officeDocument/2006/relationships/slideLayout" Target="../slideLayouts/slideLayout173.xml"/><Relationship Id="rId12" Type="http://schemas.openxmlformats.org/officeDocument/2006/relationships/theme" Target="../theme/theme16.xml"/><Relationship Id="rId2" Type="http://schemas.openxmlformats.org/officeDocument/2006/relationships/slideLayout" Target="../slideLayouts/slideLayout168.xml"/><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slideLayout" Target="../slideLayouts/slideLayout177.xml"/><Relationship Id="rId5" Type="http://schemas.openxmlformats.org/officeDocument/2006/relationships/slideLayout" Target="../slideLayouts/slideLayout171.xml"/><Relationship Id="rId10" Type="http://schemas.openxmlformats.org/officeDocument/2006/relationships/slideLayout" Target="../slideLayouts/slideLayout176.xml"/><Relationship Id="rId4" Type="http://schemas.openxmlformats.org/officeDocument/2006/relationships/slideLayout" Target="../slideLayouts/slideLayout170.xml"/><Relationship Id="rId9" Type="http://schemas.openxmlformats.org/officeDocument/2006/relationships/slideLayout" Target="../slideLayouts/slideLayout175.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5.xml"/><Relationship Id="rId3" Type="http://schemas.openxmlformats.org/officeDocument/2006/relationships/slideLayout" Target="../slideLayouts/slideLayout180.xml"/><Relationship Id="rId7" Type="http://schemas.openxmlformats.org/officeDocument/2006/relationships/slideLayout" Target="../slideLayouts/slideLayout184.xml"/><Relationship Id="rId12" Type="http://schemas.openxmlformats.org/officeDocument/2006/relationships/theme" Target="../theme/theme17.xml"/><Relationship Id="rId2" Type="http://schemas.openxmlformats.org/officeDocument/2006/relationships/slideLayout" Target="../slideLayouts/slideLayout179.xml"/><Relationship Id="rId1" Type="http://schemas.openxmlformats.org/officeDocument/2006/relationships/slideLayout" Target="../slideLayouts/slideLayout178.xml"/><Relationship Id="rId6" Type="http://schemas.openxmlformats.org/officeDocument/2006/relationships/slideLayout" Target="../slideLayouts/slideLayout183.xml"/><Relationship Id="rId11" Type="http://schemas.openxmlformats.org/officeDocument/2006/relationships/slideLayout" Target="../slideLayouts/slideLayout188.xml"/><Relationship Id="rId5" Type="http://schemas.openxmlformats.org/officeDocument/2006/relationships/slideLayout" Target="../slideLayouts/slideLayout182.xml"/><Relationship Id="rId10" Type="http://schemas.openxmlformats.org/officeDocument/2006/relationships/slideLayout" Target="../slideLayouts/slideLayout187.xml"/><Relationship Id="rId4" Type="http://schemas.openxmlformats.org/officeDocument/2006/relationships/slideLayout" Target="../slideLayouts/slideLayout181.xml"/><Relationship Id="rId9" Type="http://schemas.openxmlformats.org/officeDocument/2006/relationships/slideLayout" Target="../slideLayouts/slideLayout186.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6.xml"/><Relationship Id="rId3" Type="http://schemas.openxmlformats.org/officeDocument/2006/relationships/slideLayout" Target="../slideLayouts/slideLayout191.xml"/><Relationship Id="rId7" Type="http://schemas.openxmlformats.org/officeDocument/2006/relationships/slideLayout" Target="../slideLayouts/slideLayout195.xml"/><Relationship Id="rId12" Type="http://schemas.openxmlformats.org/officeDocument/2006/relationships/theme" Target="../theme/theme18.xml"/><Relationship Id="rId2" Type="http://schemas.openxmlformats.org/officeDocument/2006/relationships/slideLayout" Target="../slideLayouts/slideLayout190.xml"/><Relationship Id="rId1" Type="http://schemas.openxmlformats.org/officeDocument/2006/relationships/slideLayout" Target="../slideLayouts/slideLayout189.xml"/><Relationship Id="rId6" Type="http://schemas.openxmlformats.org/officeDocument/2006/relationships/slideLayout" Target="../slideLayouts/slideLayout194.xml"/><Relationship Id="rId11" Type="http://schemas.openxmlformats.org/officeDocument/2006/relationships/slideLayout" Target="../slideLayouts/slideLayout199.xml"/><Relationship Id="rId5" Type="http://schemas.openxmlformats.org/officeDocument/2006/relationships/slideLayout" Target="../slideLayouts/slideLayout193.xml"/><Relationship Id="rId10" Type="http://schemas.openxmlformats.org/officeDocument/2006/relationships/slideLayout" Target="../slideLayouts/slideLayout198.xml"/><Relationship Id="rId4" Type="http://schemas.openxmlformats.org/officeDocument/2006/relationships/slideLayout" Target="../slideLayouts/slideLayout192.xml"/><Relationship Id="rId9" Type="http://schemas.openxmlformats.org/officeDocument/2006/relationships/slideLayout" Target="../slideLayouts/slideLayout197.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7.xml"/><Relationship Id="rId3" Type="http://schemas.openxmlformats.org/officeDocument/2006/relationships/slideLayout" Target="../slideLayouts/slideLayout202.xml"/><Relationship Id="rId7" Type="http://schemas.openxmlformats.org/officeDocument/2006/relationships/slideLayout" Target="../slideLayouts/slideLayout206.xml"/><Relationship Id="rId12" Type="http://schemas.openxmlformats.org/officeDocument/2006/relationships/theme" Target="../theme/theme19.xml"/><Relationship Id="rId2" Type="http://schemas.openxmlformats.org/officeDocument/2006/relationships/slideLayout" Target="../slideLayouts/slideLayout201.xml"/><Relationship Id="rId1" Type="http://schemas.openxmlformats.org/officeDocument/2006/relationships/slideLayout" Target="../slideLayouts/slideLayout200.xml"/><Relationship Id="rId6" Type="http://schemas.openxmlformats.org/officeDocument/2006/relationships/slideLayout" Target="../slideLayouts/slideLayout205.xml"/><Relationship Id="rId11" Type="http://schemas.openxmlformats.org/officeDocument/2006/relationships/slideLayout" Target="../slideLayouts/slideLayout210.xml"/><Relationship Id="rId5" Type="http://schemas.openxmlformats.org/officeDocument/2006/relationships/slideLayout" Target="../slideLayouts/slideLayout204.xml"/><Relationship Id="rId10" Type="http://schemas.openxmlformats.org/officeDocument/2006/relationships/slideLayout" Target="../slideLayouts/slideLayout209.xml"/><Relationship Id="rId4" Type="http://schemas.openxmlformats.org/officeDocument/2006/relationships/slideLayout" Target="../slideLayouts/slideLayout203.xml"/><Relationship Id="rId9" Type="http://schemas.openxmlformats.org/officeDocument/2006/relationships/slideLayout" Target="../slideLayouts/slideLayout2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8.xml"/><Relationship Id="rId3" Type="http://schemas.openxmlformats.org/officeDocument/2006/relationships/slideLayout" Target="../slideLayouts/slideLayout213.xml"/><Relationship Id="rId7" Type="http://schemas.openxmlformats.org/officeDocument/2006/relationships/slideLayout" Target="../slideLayouts/slideLayout217.xml"/><Relationship Id="rId12" Type="http://schemas.openxmlformats.org/officeDocument/2006/relationships/theme" Target="../theme/theme20.xml"/><Relationship Id="rId2" Type="http://schemas.openxmlformats.org/officeDocument/2006/relationships/slideLayout" Target="../slideLayouts/slideLayout212.xml"/><Relationship Id="rId1" Type="http://schemas.openxmlformats.org/officeDocument/2006/relationships/slideLayout" Target="../slideLayouts/slideLayout211.xml"/><Relationship Id="rId6" Type="http://schemas.openxmlformats.org/officeDocument/2006/relationships/slideLayout" Target="../slideLayouts/slideLayout216.xml"/><Relationship Id="rId11" Type="http://schemas.openxmlformats.org/officeDocument/2006/relationships/slideLayout" Target="../slideLayouts/slideLayout221.xml"/><Relationship Id="rId5" Type="http://schemas.openxmlformats.org/officeDocument/2006/relationships/slideLayout" Target="../slideLayouts/slideLayout215.xml"/><Relationship Id="rId10" Type="http://schemas.openxmlformats.org/officeDocument/2006/relationships/slideLayout" Target="../slideLayouts/slideLayout220.xml"/><Relationship Id="rId4" Type="http://schemas.openxmlformats.org/officeDocument/2006/relationships/slideLayout" Target="../slideLayouts/slideLayout214.xml"/><Relationship Id="rId9" Type="http://schemas.openxmlformats.org/officeDocument/2006/relationships/slideLayout" Target="../slideLayouts/slideLayout219.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9.xml"/><Relationship Id="rId3" Type="http://schemas.openxmlformats.org/officeDocument/2006/relationships/slideLayout" Target="../slideLayouts/slideLayout224.xml"/><Relationship Id="rId7" Type="http://schemas.openxmlformats.org/officeDocument/2006/relationships/slideLayout" Target="../slideLayouts/slideLayout228.xml"/><Relationship Id="rId12" Type="http://schemas.openxmlformats.org/officeDocument/2006/relationships/theme" Target="../theme/theme21.xml"/><Relationship Id="rId2" Type="http://schemas.openxmlformats.org/officeDocument/2006/relationships/slideLayout" Target="../slideLayouts/slideLayout223.xml"/><Relationship Id="rId1" Type="http://schemas.openxmlformats.org/officeDocument/2006/relationships/slideLayout" Target="../slideLayouts/slideLayout222.xml"/><Relationship Id="rId6" Type="http://schemas.openxmlformats.org/officeDocument/2006/relationships/slideLayout" Target="../slideLayouts/slideLayout227.xml"/><Relationship Id="rId11" Type="http://schemas.openxmlformats.org/officeDocument/2006/relationships/slideLayout" Target="../slideLayouts/slideLayout232.xml"/><Relationship Id="rId5" Type="http://schemas.openxmlformats.org/officeDocument/2006/relationships/slideLayout" Target="../slideLayouts/slideLayout226.xml"/><Relationship Id="rId10" Type="http://schemas.openxmlformats.org/officeDocument/2006/relationships/slideLayout" Target="../slideLayouts/slideLayout231.xml"/><Relationship Id="rId4" Type="http://schemas.openxmlformats.org/officeDocument/2006/relationships/slideLayout" Target="../slideLayouts/slideLayout225.xml"/><Relationship Id="rId9" Type="http://schemas.openxmlformats.org/officeDocument/2006/relationships/slideLayout" Target="../slideLayouts/slideLayout230.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40.xml"/><Relationship Id="rId3" Type="http://schemas.openxmlformats.org/officeDocument/2006/relationships/slideLayout" Target="../slideLayouts/slideLayout235.xml"/><Relationship Id="rId7" Type="http://schemas.openxmlformats.org/officeDocument/2006/relationships/slideLayout" Target="../slideLayouts/slideLayout239.xml"/><Relationship Id="rId12" Type="http://schemas.openxmlformats.org/officeDocument/2006/relationships/theme" Target="../theme/theme22.xml"/><Relationship Id="rId2" Type="http://schemas.openxmlformats.org/officeDocument/2006/relationships/slideLayout" Target="../slideLayouts/slideLayout234.xml"/><Relationship Id="rId1" Type="http://schemas.openxmlformats.org/officeDocument/2006/relationships/slideLayout" Target="../slideLayouts/slideLayout233.xml"/><Relationship Id="rId6" Type="http://schemas.openxmlformats.org/officeDocument/2006/relationships/slideLayout" Target="../slideLayouts/slideLayout238.xml"/><Relationship Id="rId11" Type="http://schemas.openxmlformats.org/officeDocument/2006/relationships/slideLayout" Target="../slideLayouts/slideLayout243.xml"/><Relationship Id="rId5" Type="http://schemas.openxmlformats.org/officeDocument/2006/relationships/slideLayout" Target="../slideLayouts/slideLayout237.xml"/><Relationship Id="rId10" Type="http://schemas.openxmlformats.org/officeDocument/2006/relationships/slideLayout" Target="../slideLayouts/slideLayout242.xml"/><Relationship Id="rId4" Type="http://schemas.openxmlformats.org/officeDocument/2006/relationships/slideLayout" Target="../slideLayouts/slideLayout236.xml"/><Relationship Id="rId9" Type="http://schemas.openxmlformats.org/officeDocument/2006/relationships/slideLayout" Target="../slideLayouts/slideLayout241.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1.xml"/><Relationship Id="rId3" Type="http://schemas.openxmlformats.org/officeDocument/2006/relationships/slideLayout" Target="../slideLayouts/slideLayout246.xml"/><Relationship Id="rId7" Type="http://schemas.openxmlformats.org/officeDocument/2006/relationships/slideLayout" Target="../slideLayouts/slideLayout250.xml"/><Relationship Id="rId12" Type="http://schemas.openxmlformats.org/officeDocument/2006/relationships/theme" Target="../theme/theme23.xml"/><Relationship Id="rId2" Type="http://schemas.openxmlformats.org/officeDocument/2006/relationships/slideLayout" Target="../slideLayouts/slideLayout245.xml"/><Relationship Id="rId1" Type="http://schemas.openxmlformats.org/officeDocument/2006/relationships/slideLayout" Target="../slideLayouts/slideLayout244.xml"/><Relationship Id="rId6" Type="http://schemas.openxmlformats.org/officeDocument/2006/relationships/slideLayout" Target="../slideLayouts/slideLayout249.xml"/><Relationship Id="rId11" Type="http://schemas.openxmlformats.org/officeDocument/2006/relationships/slideLayout" Target="../slideLayouts/slideLayout254.xml"/><Relationship Id="rId5" Type="http://schemas.openxmlformats.org/officeDocument/2006/relationships/slideLayout" Target="../slideLayouts/slideLayout248.xml"/><Relationship Id="rId10" Type="http://schemas.openxmlformats.org/officeDocument/2006/relationships/slideLayout" Target="../slideLayouts/slideLayout253.xml"/><Relationship Id="rId4" Type="http://schemas.openxmlformats.org/officeDocument/2006/relationships/slideLayout" Target="../slideLayouts/slideLayout247.xml"/><Relationship Id="rId9" Type="http://schemas.openxmlformats.org/officeDocument/2006/relationships/slideLayout" Target="../slideLayouts/slideLayout252.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2.xml"/><Relationship Id="rId3" Type="http://schemas.openxmlformats.org/officeDocument/2006/relationships/slideLayout" Target="../slideLayouts/slideLayout257.xml"/><Relationship Id="rId7" Type="http://schemas.openxmlformats.org/officeDocument/2006/relationships/slideLayout" Target="../slideLayouts/slideLayout261.xml"/><Relationship Id="rId12" Type="http://schemas.openxmlformats.org/officeDocument/2006/relationships/theme" Target="../theme/theme24.xml"/><Relationship Id="rId2" Type="http://schemas.openxmlformats.org/officeDocument/2006/relationships/slideLayout" Target="../slideLayouts/slideLayout256.xml"/><Relationship Id="rId1" Type="http://schemas.openxmlformats.org/officeDocument/2006/relationships/slideLayout" Target="../slideLayouts/slideLayout255.xml"/><Relationship Id="rId6" Type="http://schemas.openxmlformats.org/officeDocument/2006/relationships/slideLayout" Target="../slideLayouts/slideLayout260.xml"/><Relationship Id="rId11" Type="http://schemas.openxmlformats.org/officeDocument/2006/relationships/slideLayout" Target="../slideLayouts/slideLayout265.xml"/><Relationship Id="rId5" Type="http://schemas.openxmlformats.org/officeDocument/2006/relationships/slideLayout" Target="../slideLayouts/slideLayout259.xml"/><Relationship Id="rId10" Type="http://schemas.openxmlformats.org/officeDocument/2006/relationships/slideLayout" Target="../slideLayouts/slideLayout264.xml"/><Relationship Id="rId4" Type="http://schemas.openxmlformats.org/officeDocument/2006/relationships/slideLayout" Target="../slideLayouts/slideLayout258.xml"/><Relationship Id="rId9" Type="http://schemas.openxmlformats.org/officeDocument/2006/relationships/slideLayout" Target="../slideLayouts/slideLayout263.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3.xml"/><Relationship Id="rId3" Type="http://schemas.openxmlformats.org/officeDocument/2006/relationships/slideLayout" Target="../slideLayouts/slideLayout268.xml"/><Relationship Id="rId7" Type="http://schemas.openxmlformats.org/officeDocument/2006/relationships/slideLayout" Target="../slideLayouts/slideLayout272.xml"/><Relationship Id="rId12" Type="http://schemas.openxmlformats.org/officeDocument/2006/relationships/theme" Target="../theme/theme25.xml"/><Relationship Id="rId2" Type="http://schemas.openxmlformats.org/officeDocument/2006/relationships/slideLayout" Target="../slideLayouts/slideLayout267.xml"/><Relationship Id="rId1" Type="http://schemas.openxmlformats.org/officeDocument/2006/relationships/slideLayout" Target="../slideLayouts/slideLayout266.xml"/><Relationship Id="rId6" Type="http://schemas.openxmlformats.org/officeDocument/2006/relationships/slideLayout" Target="../slideLayouts/slideLayout271.xml"/><Relationship Id="rId11" Type="http://schemas.openxmlformats.org/officeDocument/2006/relationships/slideLayout" Target="../slideLayouts/slideLayout276.xml"/><Relationship Id="rId5" Type="http://schemas.openxmlformats.org/officeDocument/2006/relationships/slideLayout" Target="../slideLayouts/slideLayout270.xml"/><Relationship Id="rId10" Type="http://schemas.openxmlformats.org/officeDocument/2006/relationships/slideLayout" Target="../slideLayouts/slideLayout275.xml"/><Relationship Id="rId4" Type="http://schemas.openxmlformats.org/officeDocument/2006/relationships/slideLayout" Target="../slideLayouts/slideLayout269.xml"/><Relationship Id="rId9" Type="http://schemas.openxmlformats.org/officeDocument/2006/relationships/slideLayout" Target="../slideLayouts/slideLayout274.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4.xml"/><Relationship Id="rId3" Type="http://schemas.openxmlformats.org/officeDocument/2006/relationships/slideLayout" Target="../slideLayouts/slideLayout279.xml"/><Relationship Id="rId7" Type="http://schemas.openxmlformats.org/officeDocument/2006/relationships/slideLayout" Target="../slideLayouts/slideLayout283.xml"/><Relationship Id="rId12" Type="http://schemas.openxmlformats.org/officeDocument/2006/relationships/theme" Target="../theme/theme26.xml"/><Relationship Id="rId2" Type="http://schemas.openxmlformats.org/officeDocument/2006/relationships/slideLayout" Target="../slideLayouts/slideLayout278.xml"/><Relationship Id="rId1" Type="http://schemas.openxmlformats.org/officeDocument/2006/relationships/slideLayout" Target="../slideLayouts/slideLayout277.xml"/><Relationship Id="rId6" Type="http://schemas.openxmlformats.org/officeDocument/2006/relationships/slideLayout" Target="../slideLayouts/slideLayout282.xml"/><Relationship Id="rId11" Type="http://schemas.openxmlformats.org/officeDocument/2006/relationships/slideLayout" Target="../slideLayouts/slideLayout287.xml"/><Relationship Id="rId5" Type="http://schemas.openxmlformats.org/officeDocument/2006/relationships/slideLayout" Target="../slideLayouts/slideLayout281.xml"/><Relationship Id="rId10" Type="http://schemas.openxmlformats.org/officeDocument/2006/relationships/slideLayout" Target="../slideLayouts/slideLayout286.xml"/><Relationship Id="rId4" Type="http://schemas.openxmlformats.org/officeDocument/2006/relationships/slideLayout" Target="../slideLayouts/slideLayout280.xml"/><Relationship Id="rId9" Type="http://schemas.openxmlformats.org/officeDocument/2006/relationships/slideLayout" Target="../slideLayouts/slideLayout285.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5.xml"/><Relationship Id="rId3" Type="http://schemas.openxmlformats.org/officeDocument/2006/relationships/slideLayout" Target="../slideLayouts/slideLayout290.xml"/><Relationship Id="rId7" Type="http://schemas.openxmlformats.org/officeDocument/2006/relationships/slideLayout" Target="../slideLayouts/slideLayout294.xml"/><Relationship Id="rId12" Type="http://schemas.openxmlformats.org/officeDocument/2006/relationships/theme" Target="../theme/theme27.xml"/><Relationship Id="rId2" Type="http://schemas.openxmlformats.org/officeDocument/2006/relationships/slideLayout" Target="../slideLayouts/slideLayout289.xml"/><Relationship Id="rId1" Type="http://schemas.openxmlformats.org/officeDocument/2006/relationships/slideLayout" Target="../slideLayouts/slideLayout288.xml"/><Relationship Id="rId6" Type="http://schemas.openxmlformats.org/officeDocument/2006/relationships/slideLayout" Target="../slideLayouts/slideLayout293.xml"/><Relationship Id="rId11" Type="http://schemas.openxmlformats.org/officeDocument/2006/relationships/slideLayout" Target="../slideLayouts/slideLayout298.xml"/><Relationship Id="rId5" Type="http://schemas.openxmlformats.org/officeDocument/2006/relationships/slideLayout" Target="../slideLayouts/slideLayout292.xml"/><Relationship Id="rId10" Type="http://schemas.openxmlformats.org/officeDocument/2006/relationships/slideLayout" Target="../slideLayouts/slideLayout297.xml"/><Relationship Id="rId4" Type="http://schemas.openxmlformats.org/officeDocument/2006/relationships/slideLayout" Target="../slideLayouts/slideLayout291.xml"/><Relationship Id="rId9" Type="http://schemas.openxmlformats.org/officeDocument/2006/relationships/slideLayout" Target="../slideLayouts/slideLayout296.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06.xml"/><Relationship Id="rId3" Type="http://schemas.openxmlformats.org/officeDocument/2006/relationships/slideLayout" Target="../slideLayouts/slideLayout301.xml"/><Relationship Id="rId7" Type="http://schemas.openxmlformats.org/officeDocument/2006/relationships/slideLayout" Target="../slideLayouts/slideLayout305.xml"/><Relationship Id="rId12" Type="http://schemas.openxmlformats.org/officeDocument/2006/relationships/theme" Target="../theme/theme28.xml"/><Relationship Id="rId2" Type="http://schemas.openxmlformats.org/officeDocument/2006/relationships/slideLayout" Target="../slideLayouts/slideLayout300.xml"/><Relationship Id="rId1" Type="http://schemas.openxmlformats.org/officeDocument/2006/relationships/slideLayout" Target="../slideLayouts/slideLayout299.xml"/><Relationship Id="rId6" Type="http://schemas.openxmlformats.org/officeDocument/2006/relationships/slideLayout" Target="../slideLayouts/slideLayout304.xml"/><Relationship Id="rId11" Type="http://schemas.openxmlformats.org/officeDocument/2006/relationships/slideLayout" Target="../slideLayouts/slideLayout309.xml"/><Relationship Id="rId5" Type="http://schemas.openxmlformats.org/officeDocument/2006/relationships/slideLayout" Target="../slideLayouts/slideLayout303.xml"/><Relationship Id="rId10" Type="http://schemas.openxmlformats.org/officeDocument/2006/relationships/slideLayout" Target="../slideLayouts/slideLayout308.xml"/><Relationship Id="rId4" Type="http://schemas.openxmlformats.org/officeDocument/2006/relationships/slideLayout" Target="../slideLayouts/slideLayout302.xml"/><Relationship Id="rId9" Type="http://schemas.openxmlformats.org/officeDocument/2006/relationships/slideLayout" Target="../slideLayouts/slideLayout307.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17.xml"/><Relationship Id="rId3" Type="http://schemas.openxmlformats.org/officeDocument/2006/relationships/slideLayout" Target="../slideLayouts/slideLayout312.xml"/><Relationship Id="rId7" Type="http://schemas.openxmlformats.org/officeDocument/2006/relationships/slideLayout" Target="../slideLayouts/slideLayout316.xml"/><Relationship Id="rId12" Type="http://schemas.openxmlformats.org/officeDocument/2006/relationships/theme" Target="../theme/theme29.xml"/><Relationship Id="rId2" Type="http://schemas.openxmlformats.org/officeDocument/2006/relationships/slideLayout" Target="../slideLayouts/slideLayout311.xml"/><Relationship Id="rId1" Type="http://schemas.openxmlformats.org/officeDocument/2006/relationships/slideLayout" Target="../slideLayouts/slideLayout310.xml"/><Relationship Id="rId6" Type="http://schemas.openxmlformats.org/officeDocument/2006/relationships/slideLayout" Target="../slideLayouts/slideLayout315.xml"/><Relationship Id="rId11" Type="http://schemas.openxmlformats.org/officeDocument/2006/relationships/slideLayout" Target="../slideLayouts/slideLayout320.xml"/><Relationship Id="rId5" Type="http://schemas.openxmlformats.org/officeDocument/2006/relationships/slideLayout" Target="../slideLayouts/slideLayout314.xml"/><Relationship Id="rId10" Type="http://schemas.openxmlformats.org/officeDocument/2006/relationships/slideLayout" Target="../slideLayouts/slideLayout319.xml"/><Relationship Id="rId4" Type="http://schemas.openxmlformats.org/officeDocument/2006/relationships/slideLayout" Target="../slideLayouts/slideLayout313.xml"/><Relationship Id="rId9" Type="http://schemas.openxmlformats.org/officeDocument/2006/relationships/slideLayout" Target="../slideLayouts/slideLayout3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28.xml"/><Relationship Id="rId3" Type="http://schemas.openxmlformats.org/officeDocument/2006/relationships/slideLayout" Target="../slideLayouts/slideLayout323.xml"/><Relationship Id="rId7" Type="http://schemas.openxmlformats.org/officeDocument/2006/relationships/slideLayout" Target="../slideLayouts/slideLayout327.xml"/><Relationship Id="rId12" Type="http://schemas.openxmlformats.org/officeDocument/2006/relationships/theme" Target="../theme/theme30.xml"/><Relationship Id="rId2" Type="http://schemas.openxmlformats.org/officeDocument/2006/relationships/slideLayout" Target="../slideLayouts/slideLayout322.xml"/><Relationship Id="rId1" Type="http://schemas.openxmlformats.org/officeDocument/2006/relationships/slideLayout" Target="../slideLayouts/slideLayout321.xml"/><Relationship Id="rId6" Type="http://schemas.openxmlformats.org/officeDocument/2006/relationships/slideLayout" Target="../slideLayouts/slideLayout326.xml"/><Relationship Id="rId11" Type="http://schemas.openxmlformats.org/officeDocument/2006/relationships/slideLayout" Target="../slideLayouts/slideLayout331.xml"/><Relationship Id="rId5" Type="http://schemas.openxmlformats.org/officeDocument/2006/relationships/slideLayout" Target="../slideLayouts/slideLayout325.xml"/><Relationship Id="rId10" Type="http://schemas.openxmlformats.org/officeDocument/2006/relationships/slideLayout" Target="../slideLayouts/slideLayout330.xml"/><Relationship Id="rId4" Type="http://schemas.openxmlformats.org/officeDocument/2006/relationships/slideLayout" Target="../slideLayouts/slideLayout324.xml"/><Relationship Id="rId9" Type="http://schemas.openxmlformats.org/officeDocument/2006/relationships/slideLayout" Target="../slideLayouts/slideLayout329.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39.xml"/><Relationship Id="rId3" Type="http://schemas.openxmlformats.org/officeDocument/2006/relationships/slideLayout" Target="../slideLayouts/slideLayout334.xml"/><Relationship Id="rId7" Type="http://schemas.openxmlformats.org/officeDocument/2006/relationships/slideLayout" Target="../slideLayouts/slideLayout338.xml"/><Relationship Id="rId12" Type="http://schemas.openxmlformats.org/officeDocument/2006/relationships/theme" Target="../theme/theme31.xml"/><Relationship Id="rId2" Type="http://schemas.openxmlformats.org/officeDocument/2006/relationships/slideLayout" Target="../slideLayouts/slideLayout333.xml"/><Relationship Id="rId1" Type="http://schemas.openxmlformats.org/officeDocument/2006/relationships/slideLayout" Target="../slideLayouts/slideLayout332.xml"/><Relationship Id="rId6" Type="http://schemas.openxmlformats.org/officeDocument/2006/relationships/slideLayout" Target="../slideLayouts/slideLayout337.xml"/><Relationship Id="rId11" Type="http://schemas.openxmlformats.org/officeDocument/2006/relationships/slideLayout" Target="../slideLayouts/slideLayout342.xml"/><Relationship Id="rId5" Type="http://schemas.openxmlformats.org/officeDocument/2006/relationships/slideLayout" Target="../slideLayouts/slideLayout336.xml"/><Relationship Id="rId10" Type="http://schemas.openxmlformats.org/officeDocument/2006/relationships/slideLayout" Target="../slideLayouts/slideLayout341.xml"/><Relationship Id="rId4" Type="http://schemas.openxmlformats.org/officeDocument/2006/relationships/slideLayout" Target="../slideLayouts/slideLayout335.xml"/><Relationship Id="rId9" Type="http://schemas.openxmlformats.org/officeDocument/2006/relationships/slideLayout" Target="../slideLayouts/slideLayout3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21730728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403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BF03D2-911A-4EFB-9A20-3F3CF0503CB2}" type="datetimeFigureOut">
              <a:rPr lang="el-GR" smtClean="0"/>
              <a:t>6/9/2015</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C4058C-A45A-4917-B83B-7472625BCDC5}" type="slidenum">
              <a:rPr lang="el-GR" smtClean="0"/>
              <a:t>‹#›</a:t>
            </a:fld>
            <a:endParaRPr lang="el-GR"/>
          </a:p>
        </p:txBody>
      </p:sp>
    </p:spTree>
    <p:extLst>
      <p:ext uri="{BB962C8B-B14F-4D97-AF65-F5344CB8AC3E}">
        <p14:creationId xmlns:p14="http://schemas.microsoft.com/office/powerpoint/2010/main" val="3993867479"/>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C2878D-5732-4276-9624-4005D9DD5359}" type="datetimeFigureOut">
              <a:rPr lang="el-GR" smtClean="0"/>
              <a:t>6/9/2015</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153F9C-4BB8-46B4-BC17-3A775C28E96F}" type="slidenum">
              <a:rPr lang="el-GR" smtClean="0"/>
              <a:t>‹#›</a:t>
            </a:fld>
            <a:endParaRPr lang="el-GR"/>
          </a:p>
        </p:txBody>
      </p:sp>
    </p:spTree>
    <p:extLst>
      <p:ext uri="{BB962C8B-B14F-4D97-AF65-F5344CB8AC3E}">
        <p14:creationId xmlns:p14="http://schemas.microsoft.com/office/powerpoint/2010/main" val="2362299436"/>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E22FD5-0D5B-4F8E-A33B-E70558A40303}" type="datetimeFigureOut">
              <a:rPr lang="el-GR" smtClean="0"/>
              <a:t>6/9/2015</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33F489-F2B5-4933-B746-6DD8D4E44435}" type="slidenum">
              <a:rPr lang="el-GR" smtClean="0"/>
              <a:t>‹#›</a:t>
            </a:fld>
            <a:endParaRPr lang="el-GR"/>
          </a:p>
        </p:txBody>
      </p:sp>
    </p:spTree>
    <p:extLst>
      <p:ext uri="{BB962C8B-B14F-4D97-AF65-F5344CB8AC3E}">
        <p14:creationId xmlns:p14="http://schemas.microsoft.com/office/powerpoint/2010/main" val="1311015550"/>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B5AB91-8BF4-407A-9B72-EEC307DCDDAA}" type="datetimeFigureOut">
              <a:rPr lang="el-GR" smtClean="0"/>
              <a:t>6/9/2015</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46D307-413A-4D6E-BCE6-69A32DF6DE9D}" type="slidenum">
              <a:rPr lang="el-GR" smtClean="0"/>
              <a:t>‹#›</a:t>
            </a:fld>
            <a:endParaRPr lang="el-GR"/>
          </a:p>
        </p:txBody>
      </p:sp>
    </p:spTree>
    <p:extLst>
      <p:ext uri="{BB962C8B-B14F-4D97-AF65-F5344CB8AC3E}">
        <p14:creationId xmlns:p14="http://schemas.microsoft.com/office/powerpoint/2010/main" val="1197500515"/>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67739E-59B0-422C-A59B-5A65F88C6CDE}" type="datetimeFigureOut">
              <a:rPr lang="el-GR" smtClean="0"/>
              <a:t>6/9/2015</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4CFC6C-605D-4001-9D9E-43BE176CF3BA}" type="slidenum">
              <a:rPr lang="el-GR" smtClean="0"/>
              <a:t>‹#›</a:t>
            </a:fld>
            <a:endParaRPr lang="el-GR"/>
          </a:p>
        </p:txBody>
      </p:sp>
    </p:spTree>
    <p:extLst>
      <p:ext uri="{BB962C8B-B14F-4D97-AF65-F5344CB8AC3E}">
        <p14:creationId xmlns:p14="http://schemas.microsoft.com/office/powerpoint/2010/main" val="2815211395"/>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C6AA43-2DF9-4214-8904-E3176C508159}" type="datetimeFigureOut">
              <a:rPr lang="el-GR" smtClean="0"/>
              <a:t>6/9/2015</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81E010-C7E3-41BD-BEED-D67C49C50701}" type="slidenum">
              <a:rPr lang="el-GR" smtClean="0"/>
              <a:t>‹#›</a:t>
            </a:fld>
            <a:endParaRPr lang="el-GR"/>
          </a:p>
        </p:txBody>
      </p:sp>
    </p:spTree>
    <p:extLst>
      <p:ext uri="{BB962C8B-B14F-4D97-AF65-F5344CB8AC3E}">
        <p14:creationId xmlns:p14="http://schemas.microsoft.com/office/powerpoint/2010/main" val="1055999112"/>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AB7E83-B902-4C2D-91C1-043F52035FA6}" type="datetimeFigureOut">
              <a:rPr lang="el-GR" smtClean="0"/>
              <a:t>6/9/2015</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190B8D-C8EF-4599-8ED9-A7886DE097DA}" type="slidenum">
              <a:rPr lang="el-GR" smtClean="0"/>
              <a:t>‹#›</a:t>
            </a:fld>
            <a:endParaRPr lang="el-GR"/>
          </a:p>
        </p:txBody>
      </p:sp>
    </p:spTree>
    <p:extLst>
      <p:ext uri="{BB962C8B-B14F-4D97-AF65-F5344CB8AC3E}">
        <p14:creationId xmlns:p14="http://schemas.microsoft.com/office/powerpoint/2010/main" val="1132587854"/>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69FD7E-39AB-4621-83C9-6B0052C7493F}" type="datetimeFigureOut">
              <a:rPr lang="el-GR" smtClean="0"/>
              <a:t>6/9/2015</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0A2870-3B71-42AF-BCA2-AE25610CF2ED}" type="slidenum">
              <a:rPr lang="el-GR" smtClean="0"/>
              <a:t>‹#›</a:t>
            </a:fld>
            <a:endParaRPr lang="el-GR"/>
          </a:p>
        </p:txBody>
      </p:sp>
    </p:spTree>
    <p:extLst>
      <p:ext uri="{BB962C8B-B14F-4D97-AF65-F5344CB8AC3E}">
        <p14:creationId xmlns:p14="http://schemas.microsoft.com/office/powerpoint/2010/main" val="1138524163"/>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3F3E5B-2055-402D-904D-51AEE7AF517A}" type="datetimeFigureOut">
              <a:rPr lang="el-GR" smtClean="0"/>
              <a:t>6/9/2015</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358945-FC54-4E90-BA14-D0B7782A93A0}" type="slidenum">
              <a:rPr lang="el-GR" smtClean="0"/>
              <a:t>‹#›</a:t>
            </a:fld>
            <a:endParaRPr lang="el-GR"/>
          </a:p>
        </p:txBody>
      </p:sp>
    </p:spTree>
    <p:extLst>
      <p:ext uri="{BB962C8B-B14F-4D97-AF65-F5344CB8AC3E}">
        <p14:creationId xmlns:p14="http://schemas.microsoft.com/office/powerpoint/2010/main" val="1940450587"/>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C61A14-F7D2-4538-890E-CE6F319703F2}" type="datetimeFigureOut">
              <a:rPr lang="el-GR" smtClean="0"/>
              <a:t>6/9/2015</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3219EF-62E9-4116-A109-73B74EE4DE8A}" type="slidenum">
              <a:rPr lang="el-GR" smtClean="0"/>
              <a:t>‹#›</a:t>
            </a:fld>
            <a:endParaRPr lang="el-GR"/>
          </a:p>
        </p:txBody>
      </p:sp>
    </p:spTree>
    <p:extLst>
      <p:ext uri="{BB962C8B-B14F-4D97-AF65-F5344CB8AC3E}">
        <p14:creationId xmlns:p14="http://schemas.microsoft.com/office/powerpoint/2010/main" val="2200324268"/>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D806C7-E882-4CC2-A421-66882007EEF3}" type="datetimeFigureOut">
              <a:rPr lang="el-GR" smtClean="0"/>
              <a:t>6/9/2015</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812F17-E62E-41BA-9F32-14FC24F7C90F}" type="slidenum">
              <a:rPr lang="el-GR" smtClean="0"/>
              <a:t>‹#›</a:t>
            </a:fld>
            <a:endParaRPr lang="el-GR"/>
          </a:p>
        </p:txBody>
      </p:sp>
    </p:spTree>
    <p:extLst>
      <p:ext uri="{BB962C8B-B14F-4D97-AF65-F5344CB8AC3E}">
        <p14:creationId xmlns:p14="http://schemas.microsoft.com/office/powerpoint/2010/main" val="1863645274"/>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FA229F-2A29-42F2-8A48-37D099D28029}" type="datetimeFigureOut">
              <a:rPr lang="el-GR" smtClean="0"/>
              <a:t>6/9/2015</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439DDB-9AE4-4024-9E94-F1CC864A6D94}" type="slidenum">
              <a:rPr lang="el-GR" smtClean="0"/>
              <a:t>‹#›</a:t>
            </a:fld>
            <a:endParaRPr lang="el-GR"/>
          </a:p>
        </p:txBody>
      </p:sp>
    </p:spTree>
    <p:extLst>
      <p:ext uri="{BB962C8B-B14F-4D97-AF65-F5344CB8AC3E}">
        <p14:creationId xmlns:p14="http://schemas.microsoft.com/office/powerpoint/2010/main" val="2074936899"/>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77E923-EC22-4631-9355-8427FFCEFEC0}" type="datetimeFigureOut">
              <a:rPr lang="el-GR" smtClean="0"/>
              <a:t>6/9/2015</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97F80C-117D-4B57-952F-C0C6A4649B4B}" type="slidenum">
              <a:rPr lang="el-GR" smtClean="0"/>
              <a:t>‹#›</a:t>
            </a:fld>
            <a:endParaRPr lang="el-GR"/>
          </a:p>
        </p:txBody>
      </p:sp>
    </p:spTree>
    <p:extLst>
      <p:ext uri="{BB962C8B-B14F-4D97-AF65-F5344CB8AC3E}">
        <p14:creationId xmlns:p14="http://schemas.microsoft.com/office/powerpoint/2010/main" val="490419320"/>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C991BA-A9ED-4DC2-97DD-124C445CFFA7}" type="datetimeFigureOut">
              <a:rPr lang="el-GR" smtClean="0"/>
              <a:t>6/9/2015</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823CBC-4D68-46F1-A729-2F775F5EF8CA}" type="slidenum">
              <a:rPr lang="el-GR" smtClean="0"/>
              <a:t>‹#›</a:t>
            </a:fld>
            <a:endParaRPr lang="el-GR"/>
          </a:p>
        </p:txBody>
      </p:sp>
    </p:spTree>
    <p:extLst>
      <p:ext uri="{BB962C8B-B14F-4D97-AF65-F5344CB8AC3E}">
        <p14:creationId xmlns:p14="http://schemas.microsoft.com/office/powerpoint/2010/main" val="3083495391"/>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B61844-5972-41F4-9CA7-5D0E4BDA9DD9}" type="datetimeFigureOut">
              <a:rPr lang="el-GR" smtClean="0"/>
              <a:t>6/9/2015</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69D2F8-4FB0-4475-817D-ECBF7B489A9D}" type="slidenum">
              <a:rPr lang="el-GR" smtClean="0"/>
              <a:t>‹#›</a:t>
            </a:fld>
            <a:endParaRPr lang="el-GR"/>
          </a:p>
        </p:txBody>
      </p:sp>
    </p:spTree>
    <p:extLst>
      <p:ext uri="{BB962C8B-B14F-4D97-AF65-F5344CB8AC3E}">
        <p14:creationId xmlns:p14="http://schemas.microsoft.com/office/powerpoint/2010/main" val="2515762182"/>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6A88C0-BAB0-4E54-A75B-CA898CBAC49F}" type="datetimeFigureOut">
              <a:rPr lang="el-GR" smtClean="0"/>
              <a:t>6/9/2015</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805799-2AE4-4E95-BD28-3F79283DE1F2}" type="slidenum">
              <a:rPr lang="el-GR" smtClean="0"/>
              <a:t>‹#›</a:t>
            </a:fld>
            <a:endParaRPr lang="el-GR"/>
          </a:p>
        </p:txBody>
      </p:sp>
    </p:spTree>
    <p:extLst>
      <p:ext uri="{BB962C8B-B14F-4D97-AF65-F5344CB8AC3E}">
        <p14:creationId xmlns:p14="http://schemas.microsoft.com/office/powerpoint/2010/main" val="282183652"/>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DD3047-F1A4-4496-827F-9E4C93158C8F}" type="datetimeFigureOut">
              <a:rPr lang="el-GR" smtClean="0"/>
              <a:t>6/9/2015</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71256A-F33F-4F88-86B4-D745E9D90976}" type="slidenum">
              <a:rPr lang="el-GR" smtClean="0"/>
              <a:t>‹#›</a:t>
            </a:fld>
            <a:endParaRPr lang="el-GR"/>
          </a:p>
        </p:txBody>
      </p:sp>
    </p:spTree>
    <p:extLst>
      <p:ext uri="{BB962C8B-B14F-4D97-AF65-F5344CB8AC3E}">
        <p14:creationId xmlns:p14="http://schemas.microsoft.com/office/powerpoint/2010/main" val="370059996"/>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6FA693-5F71-4748-9ADB-F996CB352ADF}" type="datetimeFigureOut">
              <a:rPr lang="el-GR" smtClean="0"/>
              <a:t>6/9/2015</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F30185-58D4-48EE-BC23-5F2A67F76A66}" type="slidenum">
              <a:rPr lang="el-GR" smtClean="0"/>
              <a:t>‹#›</a:t>
            </a:fld>
            <a:endParaRPr lang="el-GR"/>
          </a:p>
        </p:txBody>
      </p:sp>
    </p:spTree>
    <p:extLst>
      <p:ext uri="{BB962C8B-B14F-4D97-AF65-F5344CB8AC3E}">
        <p14:creationId xmlns:p14="http://schemas.microsoft.com/office/powerpoint/2010/main" val="259270056"/>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728DEA-53FD-44B9-B17F-69668B7BFFBE}" type="datetimeFigureOut">
              <a:rPr lang="el-GR" smtClean="0"/>
              <a:t>6/9/2015</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45EB75-BCF3-426B-9953-5540AC456936}" type="slidenum">
              <a:rPr lang="el-GR" smtClean="0"/>
              <a:t>‹#›</a:t>
            </a:fld>
            <a:endParaRPr lang="el-GR"/>
          </a:p>
        </p:txBody>
      </p:sp>
    </p:spTree>
    <p:extLst>
      <p:ext uri="{BB962C8B-B14F-4D97-AF65-F5344CB8AC3E}">
        <p14:creationId xmlns:p14="http://schemas.microsoft.com/office/powerpoint/2010/main" val="2586924490"/>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11AE50-347F-4BCB-8F12-FEA71AAF9A54}" type="datetimeFigureOut">
              <a:rPr lang="el-GR" smtClean="0"/>
              <a:t>6/9/2015</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FD3A15-29AB-442C-9EB4-71603A4418EC}" type="slidenum">
              <a:rPr lang="el-GR" smtClean="0"/>
              <a:t>‹#›</a:t>
            </a:fld>
            <a:endParaRPr lang="el-GR"/>
          </a:p>
        </p:txBody>
      </p:sp>
    </p:spTree>
    <p:extLst>
      <p:ext uri="{BB962C8B-B14F-4D97-AF65-F5344CB8AC3E}">
        <p14:creationId xmlns:p14="http://schemas.microsoft.com/office/powerpoint/2010/main" val="2097700848"/>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D289EC-B7A0-4E88-A909-666F32665A31}" type="datetimeFigureOut">
              <a:rPr lang="el-GR" smtClean="0"/>
              <a:t>6/9/2015</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CA3CAA-E88C-4A63-8A5A-9B83ABFAEF1A}" type="slidenum">
              <a:rPr lang="el-GR" smtClean="0"/>
              <a:t>‹#›</a:t>
            </a:fld>
            <a:endParaRPr lang="el-GR"/>
          </a:p>
        </p:txBody>
      </p:sp>
    </p:spTree>
    <p:extLst>
      <p:ext uri="{BB962C8B-B14F-4D97-AF65-F5344CB8AC3E}">
        <p14:creationId xmlns:p14="http://schemas.microsoft.com/office/powerpoint/2010/main" val="1556286357"/>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1E8F43-C873-432B-BF39-B703D9808DEC}" type="datetimeFigureOut">
              <a:rPr lang="el-GR" smtClean="0"/>
              <a:t>6/9/2015</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85D872-7F91-41ED-9689-CB20541C098A}" type="slidenum">
              <a:rPr lang="el-GR" smtClean="0"/>
              <a:t>‹#›</a:t>
            </a:fld>
            <a:endParaRPr lang="el-GR"/>
          </a:p>
        </p:txBody>
      </p:sp>
    </p:spTree>
    <p:extLst>
      <p:ext uri="{BB962C8B-B14F-4D97-AF65-F5344CB8AC3E}">
        <p14:creationId xmlns:p14="http://schemas.microsoft.com/office/powerpoint/2010/main" val="52703712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02A75D-51C0-4DE2-8CDE-A1DD76FD71DD}" type="datetimeFigureOut">
              <a:rPr lang="el-GR" smtClean="0"/>
              <a:t>6/9/2015</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7BEBDB-C7DF-490C-8163-9400790CBF52}" type="slidenum">
              <a:rPr lang="el-GR" smtClean="0"/>
              <a:t>‹#›</a:t>
            </a:fld>
            <a:endParaRPr lang="el-GR"/>
          </a:p>
        </p:txBody>
      </p:sp>
    </p:spTree>
    <p:extLst>
      <p:ext uri="{BB962C8B-B14F-4D97-AF65-F5344CB8AC3E}">
        <p14:creationId xmlns:p14="http://schemas.microsoft.com/office/powerpoint/2010/main" val="3561310939"/>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4C4FC8-08B2-4CF5-8A41-5DDB0DA9FBA0}" type="datetimeFigureOut">
              <a:rPr lang="el-GR" smtClean="0"/>
              <a:t>6/9/2015</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0461D1-9EFD-4ADC-9946-CE8B0BFDC2D6}" type="slidenum">
              <a:rPr lang="el-GR" smtClean="0"/>
              <a:t>‹#›</a:t>
            </a:fld>
            <a:endParaRPr lang="el-GR"/>
          </a:p>
        </p:txBody>
      </p:sp>
    </p:spTree>
    <p:extLst>
      <p:ext uri="{BB962C8B-B14F-4D97-AF65-F5344CB8AC3E}">
        <p14:creationId xmlns:p14="http://schemas.microsoft.com/office/powerpoint/2010/main" val="37528895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25F4C7-BA66-439B-8A21-4A3AED187099}" type="datetimeFigureOut">
              <a:rPr lang="el-GR" smtClean="0"/>
              <a:t>6/9/2015</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DB8832-515E-4F66-AEAB-0BA6F17C6A99}" type="slidenum">
              <a:rPr lang="el-GR" smtClean="0"/>
              <a:t>‹#›</a:t>
            </a:fld>
            <a:endParaRPr lang="el-GR"/>
          </a:p>
        </p:txBody>
      </p:sp>
    </p:spTree>
    <p:extLst>
      <p:ext uri="{BB962C8B-B14F-4D97-AF65-F5344CB8AC3E}">
        <p14:creationId xmlns:p14="http://schemas.microsoft.com/office/powerpoint/2010/main" val="46604505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54125D-0CE0-4B85-9FDD-A455449E7F58}" type="datetimeFigureOut">
              <a:rPr lang="el-GR" smtClean="0"/>
              <a:t>6/9/2015</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7FE726-6D38-4A24-935C-F2837ED723BE}" type="slidenum">
              <a:rPr lang="el-GR" smtClean="0"/>
              <a:t>‹#›</a:t>
            </a:fld>
            <a:endParaRPr lang="el-GR"/>
          </a:p>
        </p:txBody>
      </p:sp>
    </p:spTree>
    <p:extLst>
      <p:ext uri="{BB962C8B-B14F-4D97-AF65-F5344CB8AC3E}">
        <p14:creationId xmlns:p14="http://schemas.microsoft.com/office/powerpoint/2010/main" val="300829511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7DB375-3A57-4606-9713-A4118594DAB4}" type="datetimeFigureOut">
              <a:rPr lang="el-GR" smtClean="0"/>
              <a:t>6/9/2015</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E23D5D-B0B5-47A9-AFDF-EFE8921AD81C}" type="slidenum">
              <a:rPr lang="el-GR" smtClean="0"/>
              <a:t>‹#›</a:t>
            </a:fld>
            <a:endParaRPr lang="el-GR"/>
          </a:p>
        </p:txBody>
      </p:sp>
    </p:spTree>
    <p:extLst>
      <p:ext uri="{BB962C8B-B14F-4D97-AF65-F5344CB8AC3E}">
        <p14:creationId xmlns:p14="http://schemas.microsoft.com/office/powerpoint/2010/main" val="135231334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AB9036-99A5-4FC1-BE0A-8D93FC3D770A}" type="datetimeFigureOut">
              <a:rPr lang="el-GR" smtClean="0"/>
              <a:t>6/9/2015</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DFBC99-8895-4200-A447-C5609A0ACE71}" type="slidenum">
              <a:rPr lang="el-GR" smtClean="0"/>
              <a:t>‹#›</a:t>
            </a:fld>
            <a:endParaRPr lang="el-GR"/>
          </a:p>
        </p:txBody>
      </p:sp>
    </p:spTree>
    <p:extLst>
      <p:ext uri="{BB962C8B-B14F-4D97-AF65-F5344CB8AC3E}">
        <p14:creationId xmlns:p14="http://schemas.microsoft.com/office/powerpoint/2010/main" val="98377291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BF5559-674E-4895-AD94-C16ABCD08EE0}" type="datetimeFigureOut">
              <a:rPr lang="el-GR" smtClean="0"/>
              <a:t>6/9/2015</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B83399-9C39-4DC0-ABEE-603F416338A6}" type="slidenum">
              <a:rPr lang="el-GR" smtClean="0"/>
              <a:t>‹#›</a:t>
            </a:fld>
            <a:endParaRPr lang="el-GR"/>
          </a:p>
        </p:txBody>
      </p:sp>
    </p:spTree>
    <p:extLst>
      <p:ext uri="{BB962C8B-B14F-4D97-AF65-F5344CB8AC3E}">
        <p14:creationId xmlns:p14="http://schemas.microsoft.com/office/powerpoint/2010/main" val="256098741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9EFC97-CC69-41E1-80BF-1355BF2E384F}" type="datetimeFigureOut">
              <a:rPr lang="el-GR" smtClean="0"/>
              <a:t>6/9/2015</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32565C-9DC4-48E4-B050-39AD3ADAED9E}" type="slidenum">
              <a:rPr lang="el-GR" smtClean="0"/>
              <a:t>‹#›</a:t>
            </a:fld>
            <a:endParaRPr lang="el-GR"/>
          </a:p>
        </p:txBody>
      </p:sp>
    </p:spTree>
    <p:extLst>
      <p:ext uri="{BB962C8B-B14F-4D97-AF65-F5344CB8AC3E}">
        <p14:creationId xmlns:p14="http://schemas.microsoft.com/office/powerpoint/2010/main" val="274170612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539552" y="1340769"/>
            <a:ext cx="8064896" cy="2016224"/>
          </a:xfrm>
        </p:spPr>
        <p:txBody>
          <a:bodyPr>
            <a:noAutofit/>
          </a:bodyPr>
          <a:lstStyle/>
          <a:p>
            <a:r>
              <a:rPr lang="el-GR" dirty="0" smtClean="0">
                <a:solidFill>
                  <a:srgbClr val="5075BC"/>
                </a:solidFill>
              </a:rPr>
              <a:t>Σχεδιασμός, Ανάλυση και Αξιολόγηση Συστημάτων Μεταφορών</a:t>
            </a:r>
            <a:endParaRPr lang="el-GR" dirty="0">
              <a:solidFill>
                <a:srgbClr val="5075BC"/>
              </a:solidFill>
            </a:endParaRPr>
          </a:p>
        </p:txBody>
      </p:sp>
      <p:sp>
        <p:nvSpPr>
          <p:cNvPr id="3" name="Υπότιτλος 2"/>
          <p:cNvSpPr>
            <a:spLocks noGrp="1"/>
          </p:cNvSpPr>
          <p:nvPr>
            <p:ph type="subTitle" idx="1"/>
          </p:nvPr>
        </p:nvSpPr>
        <p:spPr>
          <a:xfrm>
            <a:off x="683568" y="3384823"/>
            <a:ext cx="7776864" cy="1752600"/>
          </a:xfrm>
        </p:spPr>
        <p:txBody>
          <a:bodyPr>
            <a:noAutofit/>
          </a:bodyPr>
          <a:lstStyle/>
          <a:p>
            <a:r>
              <a:rPr lang="el-GR" sz="2800" dirty="0">
                <a:solidFill>
                  <a:srgbClr val="5075BC"/>
                </a:solidFill>
                <a:latin typeface="+mj-lt"/>
                <a:ea typeface="+mj-ea"/>
                <a:cs typeface="+mj-cs"/>
              </a:rPr>
              <a:t>Ενότητα </a:t>
            </a:r>
            <a:r>
              <a:rPr lang="en-US" sz="2800" dirty="0" smtClean="0">
                <a:solidFill>
                  <a:srgbClr val="5075BC"/>
                </a:solidFill>
                <a:latin typeface="+mj-lt"/>
                <a:ea typeface="+mj-ea"/>
                <a:cs typeface="+mj-cs"/>
              </a:rPr>
              <a:t>#</a:t>
            </a:r>
            <a:r>
              <a:rPr lang="el-GR" sz="2800" dirty="0" smtClean="0">
                <a:solidFill>
                  <a:srgbClr val="5075BC"/>
                </a:solidFill>
                <a:latin typeface="+mj-lt"/>
                <a:ea typeface="+mj-ea"/>
                <a:cs typeface="+mj-cs"/>
              </a:rPr>
              <a:t>10: </a:t>
            </a:r>
            <a:r>
              <a:rPr lang="el-GR" sz="2800" dirty="0"/>
              <a:t>Επιχειρησιακά μοντέλα – </a:t>
            </a:r>
            <a:r>
              <a:rPr lang="en-US" sz="2800" dirty="0"/>
              <a:t>Business </a:t>
            </a:r>
            <a:r>
              <a:rPr lang="en-US" sz="2800" dirty="0" smtClean="0"/>
              <a:t>models</a:t>
            </a:r>
          </a:p>
          <a:p>
            <a:endParaRPr lang="en-US" sz="2800" dirty="0" smtClean="0"/>
          </a:p>
          <a:p>
            <a:r>
              <a:rPr lang="el-GR" sz="2800" dirty="0" smtClean="0"/>
              <a:t>Δρ. Ναθαναήλ Ευτυχία</a:t>
            </a:r>
          </a:p>
          <a:p>
            <a:r>
              <a:rPr lang="el-GR" sz="2800" dirty="0" smtClean="0"/>
              <a:t>Πολυτεχνική Σχολή</a:t>
            </a:r>
          </a:p>
          <a:p>
            <a:r>
              <a:rPr lang="el-GR" sz="2800" dirty="0" smtClean="0"/>
              <a:t>Τμήμα Πολιτικών Μηχανικών</a:t>
            </a:r>
            <a:endParaRPr lang="en-US" sz="2800" dirty="0" smtClean="0"/>
          </a:p>
          <a:p>
            <a:endParaRPr lang="el-GR" sz="2800" dirty="0" smtClean="0"/>
          </a:p>
        </p:txBody>
      </p:sp>
      <p:graphicFrame>
        <p:nvGraphicFramePr>
          <p:cNvPr id="5" name="Object 2"/>
          <p:cNvGraphicFramePr>
            <a:graphicFrameLocks noChangeAspect="1"/>
          </p:cNvGraphicFramePr>
          <p:nvPr/>
        </p:nvGraphicFramePr>
        <p:xfrm>
          <a:off x="7500958" y="142852"/>
          <a:ext cx="1524000" cy="609600"/>
        </p:xfrm>
        <a:graphic>
          <a:graphicData uri="http://schemas.openxmlformats.org/presentationml/2006/ole">
            <mc:AlternateContent xmlns:mc="http://schemas.openxmlformats.org/markup-compatibility/2006">
              <mc:Choice xmlns:v="urn:schemas-microsoft-com:vml" Requires="v">
                <p:oleObj spid="_x0000_s121896" name="Φωτογραφία του Photo Editor" r:id="rId4" imgW="1333333" imgH="476316" progId="">
                  <p:embed/>
                </p:oleObj>
              </mc:Choice>
              <mc:Fallback>
                <p:oleObj name="Φωτογραφία του Photo Editor" r:id="rId4" imgW="1333333" imgH="476316" progId="">
                  <p:embed/>
                  <p:pic>
                    <p:nvPicPr>
                      <p:cNvPr id="0" name=""/>
                      <p:cNvPicPr>
                        <a:picLocks noChangeAspect="1" noChangeArrowheads="1"/>
                      </p:cNvPicPr>
                      <p:nvPr/>
                    </p:nvPicPr>
                    <p:blipFill>
                      <a:blip r:embed="rId5">
                        <a:grayscl/>
                        <a:biLevel thresh="50000"/>
                        <a:extLst>
                          <a:ext uri="{28A0092B-C50C-407E-A947-70E740481C1C}">
                            <a14:useLocalDpi xmlns:a14="http://schemas.microsoft.com/office/drawing/2010/main" val="0"/>
                          </a:ext>
                        </a:extLst>
                      </a:blip>
                      <a:srcRect/>
                      <a:stretch>
                        <a:fillRect/>
                      </a:stretch>
                    </p:blipFill>
                    <p:spPr bwMode="auto">
                      <a:xfrm>
                        <a:off x="7500958" y="142852"/>
                        <a:ext cx="15240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 name="Picture 7" descr="logo-este"/>
          <p:cNvPicPr>
            <a:picLocks noChangeAspect="1" noChangeArrowheads="1"/>
          </p:cNvPicPr>
          <p:nvPr/>
        </p:nvPicPr>
        <p:blipFill>
          <a:blip r:embed="rId6" cstate="print"/>
          <a:srcRect/>
          <a:stretch>
            <a:fillRect/>
          </a:stretch>
        </p:blipFill>
        <p:spPr bwMode="auto">
          <a:xfrm>
            <a:off x="214282" y="214290"/>
            <a:ext cx="1714500" cy="600075"/>
          </a:xfrm>
          <a:prstGeom prst="rect">
            <a:avLst/>
          </a:prstGeom>
          <a:noFill/>
        </p:spPr>
      </p:pic>
    </p:spTree>
    <p:extLst>
      <p:ext uri="{BB962C8B-B14F-4D97-AF65-F5344CB8AC3E}">
        <p14:creationId xmlns:p14="http://schemas.microsoft.com/office/powerpoint/2010/main" val="6491936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b="1" dirty="0" smtClean="0"/>
              <a:t>Συνιστώσες του </a:t>
            </a:r>
            <a:r>
              <a:rPr lang="en-US" b="1" dirty="0" smtClean="0"/>
              <a:t>‘Business model’</a:t>
            </a:r>
            <a:endParaRPr lang="el-GR" dirty="0">
              <a:solidFill>
                <a:srgbClr val="FF0000"/>
              </a:solidFill>
            </a:endParaRPr>
          </a:p>
        </p:txBody>
      </p:sp>
      <p:sp>
        <p:nvSpPr>
          <p:cNvPr id="3" name="2 - Υπότιτλος"/>
          <p:cNvSpPr>
            <a:spLocks noGrp="1"/>
          </p:cNvSpPr>
          <p:nvPr>
            <p:ph idx="1"/>
          </p:nvPr>
        </p:nvSpPr>
        <p:spPr>
          <a:xfrm>
            <a:off x="464156" y="2060848"/>
            <a:ext cx="4323868" cy="4021907"/>
          </a:xfrm>
        </p:spPr>
        <p:txBody>
          <a:bodyPr>
            <a:noAutofit/>
          </a:bodyPr>
          <a:lstStyle/>
          <a:p>
            <a:pPr marL="285750" lvl="1" algn="just">
              <a:buFont typeface="Arial" pitchFamily="34" charset="0"/>
              <a:buChar char="•"/>
            </a:pPr>
            <a:r>
              <a:rPr lang="el-GR" sz="1800" dirty="0" smtClean="0">
                <a:solidFill>
                  <a:schemeClr val="tx1"/>
                </a:solidFill>
                <a:sym typeface="Wingdings" pitchFamily="2" charset="2"/>
              </a:rPr>
              <a:t>Τιμή (</a:t>
            </a:r>
            <a:r>
              <a:rPr lang="en-US" sz="1800" dirty="0" err="1" smtClean="0">
                <a:solidFill>
                  <a:schemeClr val="tx1"/>
                </a:solidFill>
                <a:sym typeface="Wingdings" pitchFamily="2" charset="2"/>
              </a:rPr>
              <a:t>EasyJet</a:t>
            </a:r>
            <a:r>
              <a:rPr lang="en-US" sz="1800" dirty="0" smtClean="0">
                <a:solidFill>
                  <a:schemeClr val="tx1"/>
                </a:solidFill>
                <a:sym typeface="Wingdings" pitchFamily="2" charset="2"/>
              </a:rPr>
              <a:t> </a:t>
            </a:r>
            <a:r>
              <a:rPr lang="el-GR" sz="1800" dirty="0" smtClean="0">
                <a:solidFill>
                  <a:schemeClr val="tx1"/>
                </a:solidFill>
                <a:sym typeface="Wingdings" pitchFamily="2" charset="2"/>
              </a:rPr>
              <a:t>και </a:t>
            </a:r>
            <a:r>
              <a:rPr lang="en-US" sz="1800" dirty="0" err="1" smtClean="0">
                <a:solidFill>
                  <a:schemeClr val="tx1"/>
                </a:solidFill>
                <a:sym typeface="Wingdings" pitchFamily="2" charset="2"/>
              </a:rPr>
              <a:t>Ryanair</a:t>
            </a:r>
            <a:r>
              <a:rPr lang="en-US" sz="1800" dirty="0" smtClean="0">
                <a:solidFill>
                  <a:schemeClr val="tx1"/>
                </a:solidFill>
                <a:sym typeface="Wingdings" pitchFamily="2" charset="2"/>
              </a:rPr>
              <a:t> </a:t>
            </a:r>
            <a:r>
              <a:rPr lang="el-GR" sz="1800" dirty="0" smtClean="0">
                <a:solidFill>
                  <a:schemeClr val="tx1"/>
                </a:solidFill>
                <a:sym typeface="Wingdings" pitchFamily="2" charset="2"/>
              </a:rPr>
              <a:t>με υπηρεσίες για μειωμένες τιμές - ναύλα).</a:t>
            </a:r>
          </a:p>
          <a:p>
            <a:pPr marL="285750" lvl="1" algn="just">
              <a:buFont typeface="Arial" pitchFamily="34" charset="0"/>
              <a:buChar char="•"/>
            </a:pPr>
            <a:r>
              <a:rPr lang="el-GR" sz="1800" dirty="0" smtClean="0">
                <a:solidFill>
                  <a:schemeClr val="tx1"/>
                </a:solidFill>
                <a:sym typeface="Wingdings" pitchFamily="2" charset="2"/>
              </a:rPr>
              <a:t>Μείωση κόστους </a:t>
            </a:r>
            <a:r>
              <a:rPr lang="en-US" sz="1800" dirty="0" smtClean="0">
                <a:solidFill>
                  <a:schemeClr val="tx1"/>
                </a:solidFill>
                <a:sym typeface="Wingdings" pitchFamily="2" charset="2"/>
              </a:rPr>
              <a:t>(</a:t>
            </a:r>
            <a:r>
              <a:rPr lang="el-GR" sz="1800" dirty="0" smtClean="0">
                <a:solidFill>
                  <a:schemeClr val="tx1"/>
                </a:solidFill>
                <a:sym typeface="Wingdings" pitchFamily="2" charset="2"/>
              </a:rPr>
              <a:t>Η μείωσης κόστους από μόνη της είναι ικανή για τη δημιουργία ενός είδους ‘αξίας’</a:t>
            </a:r>
            <a:r>
              <a:rPr lang="en-US" sz="1800" dirty="0" smtClean="0">
                <a:solidFill>
                  <a:schemeClr val="tx1"/>
                </a:solidFill>
                <a:sym typeface="Wingdings" pitchFamily="2" charset="2"/>
              </a:rPr>
              <a:t>)</a:t>
            </a:r>
            <a:r>
              <a:rPr lang="el-GR" sz="1800" dirty="0" smtClean="0">
                <a:solidFill>
                  <a:schemeClr val="tx1"/>
                </a:solidFill>
                <a:sym typeface="Wingdings" pitchFamily="2" charset="2"/>
              </a:rPr>
              <a:t>.</a:t>
            </a:r>
          </a:p>
          <a:p>
            <a:pPr marL="285750" lvl="1" algn="just">
              <a:buFont typeface="Arial" pitchFamily="34" charset="0"/>
              <a:buChar char="•"/>
            </a:pPr>
            <a:r>
              <a:rPr lang="el-GR" sz="1800" dirty="0" smtClean="0">
                <a:solidFill>
                  <a:schemeClr val="tx1"/>
                </a:solidFill>
                <a:sym typeface="Wingdings" pitchFamily="2" charset="2"/>
              </a:rPr>
              <a:t>Μείωση ρίσκου (π.χ. Εγγύηση του προϊόντος μετά την αγορά του</a:t>
            </a:r>
            <a:r>
              <a:rPr lang="en-US" sz="1800" dirty="0" smtClean="0">
                <a:solidFill>
                  <a:schemeClr val="tx1"/>
                </a:solidFill>
                <a:sym typeface="Wingdings" pitchFamily="2" charset="2"/>
              </a:rPr>
              <a:t>)</a:t>
            </a:r>
            <a:r>
              <a:rPr lang="el-GR" sz="1800" dirty="0" smtClean="0">
                <a:solidFill>
                  <a:schemeClr val="tx1"/>
                </a:solidFill>
                <a:sym typeface="Wingdings" pitchFamily="2" charset="2"/>
              </a:rPr>
              <a:t>.</a:t>
            </a:r>
          </a:p>
          <a:p>
            <a:pPr marL="285750" lvl="1" algn="just">
              <a:buFont typeface="Arial" pitchFamily="34" charset="0"/>
              <a:buChar char="•"/>
            </a:pPr>
            <a:r>
              <a:rPr lang="el-GR" sz="1800" dirty="0" smtClean="0">
                <a:solidFill>
                  <a:schemeClr val="tx1"/>
                </a:solidFill>
                <a:sym typeface="Wingdings" pitchFamily="2" charset="2"/>
              </a:rPr>
              <a:t>Προσβασιμότητα</a:t>
            </a:r>
            <a:r>
              <a:rPr lang="en-US" sz="1800" dirty="0" smtClean="0">
                <a:solidFill>
                  <a:schemeClr val="tx1"/>
                </a:solidFill>
                <a:sym typeface="Wingdings" pitchFamily="2" charset="2"/>
              </a:rPr>
              <a:t> (</a:t>
            </a:r>
            <a:r>
              <a:rPr lang="el-GR" sz="1800" dirty="0" smtClean="0">
                <a:solidFill>
                  <a:schemeClr val="tx1"/>
                </a:solidFill>
                <a:sym typeface="Wingdings" pitchFamily="2" charset="2"/>
              </a:rPr>
              <a:t>Παροχή προϊόντων και υπηρεσιών που προηγουμένως δεν ήταν προσιτά στο ευρύτερο κοινό</a:t>
            </a:r>
            <a:r>
              <a:rPr lang="en-US" sz="1800" dirty="0" smtClean="0">
                <a:solidFill>
                  <a:schemeClr val="tx1"/>
                </a:solidFill>
                <a:sym typeface="Wingdings" pitchFamily="2" charset="2"/>
              </a:rPr>
              <a:t>)</a:t>
            </a:r>
            <a:r>
              <a:rPr lang="el-GR" sz="1800" dirty="0" smtClean="0">
                <a:solidFill>
                  <a:schemeClr val="tx1"/>
                </a:solidFill>
                <a:sym typeface="Wingdings" pitchFamily="2" charset="2"/>
              </a:rPr>
              <a:t>.</a:t>
            </a:r>
          </a:p>
          <a:p>
            <a:pPr marL="285750" lvl="1" algn="just">
              <a:buFont typeface="Arial" pitchFamily="34" charset="0"/>
              <a:buChar char="•"/>
            </a:pPr>
            <a:r>
              <a:rPr lang="el-GR" sz="1800" dirty="0" smtClean="0">
                <a:solidFill>
                  <a:schemeClr val="tx1"/>
                </a:solidFill>
                <a:sym typeface="Wingdings" pitchFamily="2" charset="2"/>
              </a:rPr>
              <a:t>Άνεση/Χρηστικότητα</a:t>
            </a:r>
            <a:r>
              <a:rPr lang="en-US" sz="1800" dirty="0" smtClean="0">
                <a:solidFill>
                  <a:schemeClr val="tx1"/>
                </a:solidFill>
                <a:sym typeface="Wingdings" pitchFamily="2" charset="2"/>
              </a:rPr>
              <a:t> (</a:t>
            </a:r>
            <a:r>
              <a:rPr lang="el-GR" sz="1800" dirty="0" smtClean="0">
                <a:solidFill>
                  <a:schemeClr val="tx1"/>
                </a:solidFill>
                <a:sym typeface="Wingdings" pitchFamily="2" charset="2"/>
              </a:rPr>
              <a:t>Με τα</a:t>
            </a:r>
            <a:r>
              <a:rPr lang="en-US" sz="1800" dirty="0" smtClean="0">
                <a:solidFill>
                  <a:schemeClr val="tx1"/>
                </a:solidFill>
                <a:sym typeface="Wingdings" pitchFamily="2" charset="2"/>
              </a:rPr>
              <a:t> iPod </a:t>
            </a:r>
            <a:r>
              <a:rPr lang="el-GR" sz="1800" dirty="0" smtClean="0">
                <a:solidFill>
                  <a:schemeClr val="tx1"/>
                </a:solidFill>
                <a:sym typeface="Wingdings" pitchFamily="2" charset="2"/>
              </a:rPr>
              <a:t>και</a:t>
            </a:r>
            <a:r>
              <a:rPr lang="en-US" sz="1800" dirty="0" smtClean="0">
                <a:solidFill>
                  <a:schemeClr val="tx1"/>
                </a:solidFill>
                <a:sym typeface="Wingdings" pitchFamily="2" charset="2"/>
              </a:rPr>
              <a:t> iTunes,</a:t>
            </a:r>
            <a:r>
              <a:rPr lang="el-GR" sz="1800" dirty="0" smtClean="0">
                <a:solidFill>
                  <a:schemeClr val="tx1"/>
                </a:solidFill>
                <a:sym typeface="Wingdings" pitchFamily="2" charset="2"/>
              </a:rPr>
              <a:t> η </a:t>
            </a:r>
            <a:r>
              <a:rPr lang="en-US" sz="1800" dirty="0" smtClean="0">
                <a:solidFill>
                  <a:schemeClr val="tx1"/>
                </a:solidFill>
                <a:sym typeface="Wingdings" pitchFamily="2" charset="2"/>
              </a:rPr>
              <a:t>Apple </a:t>
            </a:r>
            <a:r>
              <a:rPr lang="el-GR" sz="1800" dirty="0" smtClean="0">
                <a:solidFill>
                  <a:schemeClr val="tx1"/>
                </a:solidFill>
                <a:sym typeface="Wingdings" pitchFamily="2" charset="2"/>
              </a:rPr>
              <a:t>προσφέρει στους πελάτες της τη δυνατότητα για αγορά, λήψη και ακρόαση ψηφιακής μουσικής)</a:t>
            </a:r>
            <a:endParaRPr lang="en-US" sz="1800" dirty="0" smtClean="0">
              <a:solidFill>
                <a:schemeClr val="tx1"/>
              </a:solidFill>
              <a:sym typeface="Wingdings" pitchFamily="2" charset="2"/>
            </a:endParaRPr>
          </a:p>
        </p:txBody>
      </p:sp>
      <p:pic>
        <p:nvPicPr>
          <p:cNvPr id="96259" name="Picture 3"/>
          <p:cNvPicPr>
            <a:picLocks noChangeAspect="1" noChangeArrowheads="1"/>
          </p:cNvPicPr>
          <p:nvPr/>
        </p:nvPicPr>
        <p:blipFill>
          <a:blip r:embed="rId2" cstate="print"/>
          <a:srcRect/>
          <a:stretch>
            <a:fillRect/>
          </a:stretch>
        </p:blipFill>
        <p:spPr bwMode="auto">
          <a:xfrm>
            <a:off x="4716016" y="4221089"/>
            <a:ext cx="4107856" cy="2232247"/>
          </a:xfrm>
          <a:prstGeom prst="rect">
            <a:avLst/>
          </a:prstGeom>
          <a:noFill/>
          <a:ln w="9525">
            <a:noFill/>
            <a:miter lim="800000"/>
            <a:headEnd/>
            <a:tailEnd/>
          </a:ln>
        </p:spPr>
      </p:pic>
      <p:sp>
        <p:nvSpPr>
          <p:cNvPr id="8" name="2 - Υπότιτλος"/>
          <p:cNvSpPr txBox="1">
            <a:spLocks/>
          </p:cNvSpPr>
          <p:nvPr/>
        </p:nvSpPr>
        <p:spPr>
          <a:xfrm>
            <a:off x="539552" y="1556792"/>
            <a:ext cx="7920880" cy="504056"/>
          </a:xfrm>
          <a:prstGeom prst="rect">
            <a:avLst/>
          </a:prstGeom>
        </p:spPr>
        <p:txBody>
          <a:bodyPr vert="horz" lIns="91440" tIns="45720" rIns="91440" bIns="45720" rtlCol="0">
            <a:normAutofit lnSpcReduction="10000"/>
          </a:bodyPr>
          <a:lstStyle/>
          <a:p>
            <a:pPr marL="0" lvl="1" indent="-285750" algn="just">
              <a:spcBef>
                <a:spcPts val="1200"/>
              </a:spcBef>
              <a:buFont typeface="Arial" pitchFamily="34" charset="0"/>
              <a:buChar char="–"/>
            </a:pPr>
            <a:r>
              <a:rPr lang="el-GR" sz="2800" b="1" dirty="0">
                <a:solidFill>
                  <a:prstClr val="black"/>
                </a:solidFill>
                <a:sym typeface="Wingdings" pitchFamily="2" charset="2"/>
              </a:rPr>
              <a:t>Προτεινόμενη αξία</a:t>
            </a:r>
            <a:endParaRPr lang="en-US" sz="2300" b="1" dirty="0">
              <a:solidFill>
                <a:prstClr val="black"/>
              </a:solidFill>
              <a:sym typeface="Wingdings" pitchFamily="2" charset="2"/>
            </a:endParaRPr>
          </a:p>
        </p:txBody>
      </p:sp>
      <p:sp>
        <p:nvSpPr>
          <p:cNvPr id="9" name="TextBox 8"/>
          <p:cNvSpPr txBox="1"/>
          <p:nvPr/>
        </p:nvSpPr>
        <p:spPr>
          <a:xfrm>
            <a:off x="4788024" y="1469683"/>
            <a:ext cx="4176464" cy="1477328"/>
          </a:xfrm>
          <a:prstGeom prst="rect">
            <a:avLst/>
          </a:prstGeom>
          <a:noFill/>
        </p:spPr>
        <p:txBody>
          <a:bodyPr wrap="square" rtlCol="0">
            <a:spAutoFit/>
          </a:bodyPr>
          <a:lstStyle/>
          <a:p>
            <a:r>
              <a:rPr lang="el-GR" i="1" dirty="0" smtClean="0">
                <a:solidFill>
                  <a:srgbClr val="FF0000"/>
                </a:solidFill>
                <a:sym typeface="Wingdings" pitchFamily="2" charset="2"/>
              </a:rPr>
              <a:t>Τι είδους αξία παράγουμε για τους πελάτες μας; Ποιά ανάγκη των πελατών καλύπτουμε; Τι τύπους προϊόντων και υπηρεσιών προσφέρουμε σε κάθε τομέα αγοραστικού κοινού της επιχείρησής μας;</a:t>
            </a:r>
            <a:endParaRPr lang="en-GB" dirty="0">
              <a:solidFill>
                <a:srgbClr val="FF0000"/>
              </a:solidFill>
            </a:endParaRPr>
          </a:p>
        </p:txBody>
      </p:sp>
      <p:sp>
        <p:nvSpPr>
          <p:cNvPr id="10" name="TextBox 9"/>
          <p:cNvSpPr txBox="1"/>
          <p:nvPr/>
        </p:nvSpPr>
        <p:spPr>
          <a:xfrm>
            <a:off x="4788024" y="3068960"/>
            <a:ext cx="4320480" cy="923330"/>
          </a:xfrm>
          <a:prstGeom prst="rect">
            <a:avLst/>
          </a:prstGeom>
          <a:noFill/>
        </p:spPr>
        <p:txBody>
          <a:bodyPr wrap="square" rtlCol="0">
            <a:spAutoFit/>
          </a:bodyPr>
          <a:lstStyle/>
          <a:p>
            <a:r>
              <a:rPr lang="el-GR" dirty="0" smtClean="0">
                <a:solidFill>
                  <a:srgbClr val="00B050"/>
                </a:solidFill>
                <a:sym typeface="Wingdings" pitchFamily="2" charset="2"/>
              </a:rPr>
              <a:t>Η δέσμη προϊόντων και υπηρεσιών που δημιουργούν αξία για μια συγκεκριμένη ομάδα αγοραστικού κοινού!</a:t>
            </a:r>
            <a:endParaRPr lang="en-GB" dirty="0">
              <a:solidFill>
                <a:srgbClr val="00B05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b="1" dirty="0" smtClean="0"/>
              <a:t>Συνιστώσες του </a:t>
            </a:r>
            <a:r>
              <a:rPr lang="en-US" b="1" dirty="0" smtClean="0"/>
              <a:t>‘Business model’</a:t>
            </a:r>
            <a:endParaRPr lang="el-GR" dirty="0">
              <a:solidFill>
                <a:srgbClr val="FF0000"/>
              </a:solidFill>
            </a:endParaRPr>
          </a:p>
        </p:txBody>
      </p:sp>
      <p:sp>
        <p:nvSpPr>
          <p:cNvPr id="3" name="2 - Υπότιτλος"/>
          <p:cNvSpPr>
            <a:spLocks noGrp="1"/>
          </p:cNvSpPr>
          <p:nvPr>
            <p:ph idx="1"/>
          </p:nvPr>
        </p:nvSpPr>
        <p:spPr/>
        <p:txBody>
          <a:bodyPr>
            <a:noAutofit/>
          </a:bodyPr>
          <a:lstStyle/>
          <a:p>
            <a:pPr marL="0" lvl="1" algn="just"/>
            <a:endParaRPr lang="el-GR" sz="2000" dirty="0" smtClean="0">
              <a:solidFill>
                <a:schemeClr val="tx1"/>
              </a:solidFill>
              <a:sym typeface="Wingdings" pitchFamily="2" charset="2"/>
            </a:endParaRPr>
          </a:p>
          <a:p>
            <a:pPr marL="0" lvl="1" algn="just"/>
            <a:endParaRPr lang="en-US" sz="2000" dirty="0" smtClean="0">
              <a:solidFill>
                <a:schemeClr val="tx1"/>
              </a:solidFill>
              <a:sym typeface="Wingdings" pitchFamily="2" charset="2"/>
            </a:endParaRPr>
          </a:p>
          <a:p>
            <a:pPr marL="0" lvl="1" algn="just"/>
            <a:endParaRPr lang="en-US" sz="2000" dirty="0" smtClean="0">
              <a:solidFill>
                <a:schemeClr val="tx1"/>
              </a:solidFill>
              <a:sym typeface="Wingdings" pitchFamily="2" charset="2"/>
            </a:endParaRPr>
          </a:p>
          <a:p>
            <a:pPr marL="0" lvl="1" algn="just"/>
            <a:endParaRPr lang="en-US" sz="2000" dirty="0" smtClean="0">
              <a:solidFill>
                <a:schemeClr val="tx1"/>
              </a:solidFill>
              <a:sym typeface="Wingdings" pitchFamily="2" charset="2"/>
            </a:endParaRPr>
          </a:p>
        </p:txBody>
      </p:sp>
      <p:pic>
        <p:nvPicPr>
          <p:cNvPr id="98307" name="Picture 3"/>
          <p:cNvPicPr>
            <a:picLocks noChangeAspect="1" noChangeArrowheads="1"/>
          </p:cNvPicPr>
          <p:nvPr/>
        </p:nvPicPr>
        <p:blipFill>
          <a:blip r:embed="rId2" cstate="print"/>
          <a:srcRect/>
          <a:stretch>
            <a:fillRect/>
          </a:stretch>
        </p:blipFill>
        <p:spPr bwMode="auto">
          <a:xfrm>
            <a:off x="4716016" y="4221088"/>
            <a:ext cx="4105354" cy="2232248"/>
          </a:xfrm>
          <a:prstGeom prst="rect">
            <a:avLst/>
          </a:prstGeom>
          <a:noFill/>
          <a:ln w="9525">
            <a:noFill/>
            <a:miter lim="800000"/>
            <a:headEnd/>
            <a:tailEnd/>
          </a:ln>
        </p:spPr>
      </p:pic>
      <p:sp>
        <p:nvSpPr>
          <p:cNvPr id="7" name="2 - Υπότιτλος"/>
          <p:cNvSpPr txBox="1">
            <a:spLocks/>
          </p:cNvSpPr>
          <p:nvPr/>
        </p:nvSpPr>
        <p:spPr>
          <a:xfrm>
            <a:off x="539552" y="1556792"/>
            <a:ext cx="7920880" cy="504056"/>
          </a:xfrm>
          <a:prstGeom prst="rect">
            <a:avLst/>
          </a:prstGeom>
        </p:spPr>
        <p:txBody>
          <a:bodyPr vert="horz" lIns="91440" tIns="45720" rIns="91440" bIns="45720" rtlCol="0">
            <a:normAutofit lnSpcReduction="10000"/>
          </a:bodyPr>
          <a:lstStyle/>
          <a:p>
            <a:pPr marL="0" marR="0" lvl="1"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sz="2800" b="1" i="0" strike="noStrike" kern="1200" cap="none" spc="0" normalizeH="0" baseline="0" noProof="0" dirty="0" smtClean="0">
                <a:ln>
                  <a:noFill/>
                </a:ln>
                <a:solidFill>
                  <a:schemeClr val="tx1"/>
                </a:solidFill>
                <a:effectLst/>
                <a:uLnTx/>
                <a:uFillTx/>
                <a:latin typeface="+mn-lt"/>
                <a:ea typeface="+mn-ea"/>
                <a:cs typeface="+mn-cs"/>
                <a:sym typeface="Wingdings" pitchFamily="2" charset="2"/>
              </a:rPr>
              <a:t>- Κανάλια</a:t>
            </a:r>
            <a:r>
              <a:rPr kumimoji="0" lang="en-US" sz="2800" b="1" i="0" strike="noStrike" kern="1200" cap="none" spc="0" normalizeH="0" baseline="0" noProof="0" dirty="0" smtClean="0">
                <a:ln>
                  <a:noFill/>
                </a:ln>
                <a:solidFill>
                  <a:schemeClr val="tx1"/>
                </a:solidFill>
                <a:effectLst/>
                <a:uLnTx/>
                <a:uFillTx/>
                <a:latin typeface="+mn-lt"/>
                <a:ea typeface="+mn-ea"/>
                <a:cs typeface="+mn-cs"/>
                <a:sym typeface="Wingdings" pitchFamily="2" charset="2"/>
              </a:rPr>
              <a:t>:</a:t>
            </a:r>
          </a:p>
          <a:p>
            <a:pPr marL="0" marR="0" lvl="1"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100" b="0" i="1" u="none" strike="noStrike" kern="1200" cap="none" spc="0" normalizeH="0" baseline="0" noProof="0" dirty="0" smtClean="0">
              <a:ln>
                <a:noFill/>
              </a:ln>
              <a:solidFill>
                <a:schemeClr val="tx1"/>
              </a:solidFill>
              <a:effectLst/>
              <a:uLnTx/>
              <a:uFillTx/>
              <a:latin typeface="+mn-lt"/>
              <a:ea typeface="+mn-ea"/>
              <a:cs typeface="+mn-cs"/>
              <a:sym typeface="Wingdings" pitchFamily="2" charset="2"/>
            </a:endParaRPr>
          </a:p>
        </p:txBody>
      </p:sp>
      <p:sp>
        <p:nvSpPr>
          <p:cNvPr id="8" name="TextBox 7"/>
          <p:cNvSpPr txBox="1"/>
          <p:nvPr/>
        </p:nvSpPr>
        <p:spPr>
          <a:xfrm>
            <a:off x="3347864" y="1484784"/>
            <a:ext cx="5472608" cy="1477328"/>
          </a:xfrm>
          <a:prstGeom prst="rect">
            <a:avLst/>
          </a:prstGeom>
          <a:noFill/>
        </p:spPr>
        <p:txBody>
          <a:bodyPr wrap="square" rtlCol="0">
            <a:spAutoFit/>
          </a:bodyPr>
          <a:lstStyle/>
          <a:p>
            <a:r>
              <a:rPr lang="el-GR" i="1" dirty="0" smtClean="0">
                <a:solidFill>
                  <a:srgbClr val="FF0000"/>
                </a:solidFill>
                <a:sym typeface="Wingdings" pitchFamily="2" charset="2"/>
              </a:rPr>
              <a:t>Μέσω ποιών καναλιών επιθυμεί το αγοραστικό κοινό να προσεγγισθεί; Πώς το προσεγγίζουμε τώρα; Ποιά κανάλια λειτουργούν καλύτερα; Ποιών η συντήρηση έχει μεγάλο κόστος; Πώς συνδυάζονται τα κανάλια με τις συνήθειες-ανάγκες των πελατών;</a:t>
            </a:r>
            <a:r>
              <a:rPr lang="en-US" i="1" dirty="0" smtClean="0">
                <a:solidFill>
                  <a:srgbClr val="FF0000"/>
                </a:solidFill>
                <a:sym typeface="Wingdings" pitchFamily="2" charset="2"/>
              </a:rPr>
              <a:t> </a:t>
            </a:r>
            <a:endParaRPr lang="en-GB" dirty="0">
              <a:solidFill>
                <a:srgbClr val="FF0000"/>
              </a:solidFill>
            </a:endParaRPr>
          </a:p>
        </p:txBody>
      </p:sp>
      <p:sp>
        <p:nvSpPr>
          <p:cNvPr id="10" name="TextBox 9"/>
          <p:cNvSpPr txBox="1"/>
          <p:nvPr/>
        </p:nvSpPr>
        <p:spPr>
          <a:xfrm>
            <a:off x="3851920" y="3009726"/>
            <a:ext cx="4464496" cy="923330"/>
          </a:xfrm>
          <a:prstGeom prst="rect">
            <a:avLst/>
          </a:prstGeom>
          <a:noFill/>
        </p:spPr>
        <p:txBody>
          <a:bodyPr wrap="square" rtlCol="0">
            <a:spAutoFit/>
          </a:bodyPr>
          <a:lstStyle/>
          <a:p>
            <a:pPr marL="0" lvl="1"/>
            <a:r>
              <a:rPr lang="el-GR" dirty="0" smtClean="0">
                <a:solidFill>
                  <a:srgbClr val="00B050"/>
                </a:solidFill>
                <a:sym typeface="Wingdings" pitchFamily="2" charset="2"/>
              </a:rPr>
              <a:t>Πως μία επιχείρηση επικοινωνεί και προσεγγίζει το αγοραστικό κοινό της ώστε να προωθήσει την αξία που δημιουργεί...</a:t>
            </a:r>
            <a:endParaRPr lang="en-US" dirty="0" smtClean="0">
              <a:solidFill>
                <a:srgbClr val="00B050"/>
              </a:solidFill>
              <a:sym typeface="Wingdings" pitchFamily="2" charset="2"/>
            </a:endParaRPr>
          </a:p>
        </p:txBody>
      </p:sp>
      <p:sp>
        <p:nvSpPr>
          <p:cNvPr id="11" name="TextBox 10"/>
          <p:cNvSpPr txBox="1"/>
          <p:nvPr/>
        </p:nvSpPr>
        <p:spPr>
          <a:xfrm>
            <a:off x="395536" y="2564904"/>
            <a:ext cx="3528392" cy="3247043"/>
          </a:xfrm>
          <a:prstGeom prst="rect">
            <a:avLst/>
          </a:prstGeom>
          <a:noFill/>
        </p:spPr>
        <p:txBody>
          <a:bodyPr wrap="square" rtlCol="0">
            <a:spAutoFit/>
          </a:bodyPr>
          <a:lstStyle/>
          <a:p>
            <a:pPr marL="0" lvl="1" algn="just">
              <a:buFont typeface="Arial" pitchFamily="34" charset="0"/>
              <a:buChar char="•"/>
            </a:pPr>
            <a:r>
              <a:rPr lang="el-GR" sz="2000" dirty="0" smtClean="0">
                <a:sym typeface="Wingdings" pitchFamily="2" charset="2"/>
              </a:rPr>
              <a:t>Είδη</a:t>
            </a:r>
            <a:r>
              <a:rPr lang="en-US" sz="2000" dirty="0" smtClean="0">
                <a:sym typeface="Wingdings" pitchFamily="2" charset="2"/>
              </a:rPr>
              <a:t>: </a:t>
            </a:r>
            <a:endParaRPr lang="el-GR" sz="2000" dirty="0" smtClean="0">
              <a:sym typeface="Wingdings" pitchFamily="2" charset="2"/>
            </a:endParaRPr>
          </a:p>
          <a:p>
            <a:pPr marL="0" lvl="1" algn="just"/>
            <a:endParaRPr lang="en-US" sz="2000" dirty="0" smtClean="0">
              <a:sym typeface="Wingdings" pitchFamily="2" charset="2"/>
            </a:endParaRPr>
          </a:p>
          <a:p>
            <a:pPr marL="457200" lvl="2" algn="just">
              <a:spcAft>
                <a:spcPts val="600"/>
              </a:spcAft>
              <a:buFont typeface="Wingdings" pitchFamily="2" charset="2"/>
              <a:buChar char="q"/>
            </a:pPr>
            <a:r>
              <a:rPr lang="el-GR" sz="2000" dirty="0" smtClean="0">
                <a:sym typeface="Wingdings" pitchFamily="2" charset="2"/>
              </a:rPr>
              <a:t>Δυναμικό πωλήσεων</a:t>
            </a:r>
            <a:endParaRPr lang="en-US" sz="2000" dirty="0" smtClean="0">
              <a:sym typeface="Wingdings" pitchFamily="2" charset="2"/>
            </a:endParaRPr>
          </a:p>
          <a:p>
            <a:pPr marL="457200" lvl="2" algn="just">
              <a:spcAft>
                <a:spcPts val="600"/>
              </a:spcAft>
              <a:buFont typeface="Wingdings" pitchFamily="2" charset="2"/>
              <a:buChar char="q"/>
            </a:pPr>
            <a:r>
              <a:rPr lang="el-GR" sz="2000" dirty="0" smtClean="0">
                <a:sym typeface="Wingdings" pitchFamily="2" charset="2"/>
              </a:rPr>
              <a:t>Ηλεκτρονικές πωλήσεις</a:t>
            </a:r>
            <a:endParaRPr lang="en-US" sz="2000" dirty="0" smtClean="0">
              <a:sym typeface="Wingdings" pitchFamily="2" charset="2"/>
            </a:endParaRPr>
          </a:p>
          <a:p>
            <a:pPr marL="457200" lvl="2" algn="just">
              <a:spcAft>
                <a:spcPts val="600"/>
              </a:spcAft>
              <a:buFont typeface="Wingdings" pitchFamily="2" charset="2"/>
              <a:buChar char="q"/>
            </a:pPr>
            <a:r>
              <a:rPr lang="el-GR" sz="2000" dirty="0" smtClean="0">
                <a:sym typeface="Wingdings" pitchFamily="2" charset="2"/>
              </a:rPr>
              <a:t>Καταστήματα</a:t>
            </a:r>
            <a:endParaRPr lang="en-US" sz="2000" dirty="0" smtClean="0">
              <a:sym typeface="Wingdings" pitchFamily="2" charset="2"/>
            </a:endParaRPr>
          </a:p>
          <a:p>
            <a:pPr marL="457200" lvl="2" algn="just">
              <a:spcAft>
                <a:spcPts val="600"/>
              </a:spcAft>
              <a:buFont typeface="Wingdings" pitchFamily="2" charset="2"/>
              <a:buChar char="q"/>
            </a:pPr>
            <a:r>
              <a:rPr lang="el-GR" sz="2000" dirty="0" smtClean="0">
                <a:sym typeface="Wingdings" pitchFamily="2" charset="2"/>
              </a:rPr>
              <a:t>Καταστήματα συνεργατών</a:t>
            </a:r>
            <a:endParaRPr lang="en-US" sz="2000" dirty="0" smtClean="0">
              <a:sym typeface="Wingdings" pitchFamily="2" charset="2"/>
            </a:endParaRPr>
          </a:p>
          <a:p>
            <a:pPr marL="457200" lvl="2" algn="just">
              <a:spcAft>
                <a:spcPts val="600"/>
              </a:spcAft>
              <a:buFont typeface="Wingdings" pitchFamily="2" charset="2"/>
              <a:buChar char="q"/>
            </a:pPr>
            <a:r>
              <a:rPr lang="el-GR" sz="2000" dirty="0" smtClean="0">
                <a:sym typeface="Wingdings" pitchFamily="2" charset="2"/>
              </a:rPr>
              <a:t>Χονδρική πώληση</a:t>
            </a:r>
            <a:endParaRPr lang="en-US" sz="2000" dirty="0" smtClean="0">
              <a:sym typeface="Wingdings" pitchFamily="2" charset="2"/>
            </a:endParaRPr>
          </a:p>
          <a:p>
            <a:endParaRPr lang="en-GB" sz="20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childTnLst>
                                  <p:subTnLst>
                                    <p:animClr clrSpc="rgb" dir="cw">
                                      <p:cBhvr override="childStyle">
                                        <p:cTn dur="1" fill="hold" display="0" masterRel="nextClick" afterEffect="1"/>
                                        <p:tgtEl>
                                          <p:spTgt spid="10"/>
                                        </p:tgtEl>
                                        <p:attrNameLst>
                                          <p:attrName>ppt_c</p:attrName>
                                        </p:attrNameLst>
                                      </p:cBhvr>
                                      <p:to>
                                        <a:schemeClr val="hlink"/>
                                      </p:to>
                                    </p:animClr>
                                  </p:subTnLst>
                                </p:cTn>
                              </p:par>
                            </p:childTnLst>
                          </p:cTn>
                        </p:par>
                      </p:childTnLst>
                    </p:cTn>
                  </p:par>
                  <p:par>
                    <p:cTn id="11" fill="hold">
                      <p:stCondLst>
                        <p:cond delay="indefinite"/>
                      </p:stCondLst>
                      <p:childTnLst>
                        <p:par>
                          <p:cTn id="12" fill="hold">
                            <p:stCondLst>
                              <p:cond delay="0"/>
                            </p:stCondLst>
                            <p:childTnLst>
                              <p:par>
                                <p:cTn id="13" presetID="55"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strVal val="#ppt_w*0.70"/>
                                          </p:val>
                                        </p:tav>
                                        <p:tav tm="100000">
                                          <p:val>
                                            <p:strVal val="#ppt_w"/>
                                          </p:val>
                                        </p:tav>
                                      </p:tavLst>
                                    </p:anim>
                                    <p:anim calcmode="lin" valueType="num">
                                      <p:cBhvr>
                                        <p:cTn id="16" dur="1000" fill="hold"/>
                                        <p:tgtEl>
                                          <p:spTgt spid="11"/>
                                        </p:tgtEl>
                                        <p:attrNameLst>
                                          <p:attrName>ppt_h</p:attrName>
                                        </p:attrNameLst>
                                      </p:cBhvr>
                                      <p:tavLst>
                                        <p:tav tm="0">
                                          <p:val>
                                            <p:strVal val="#ppt_h"/>
                                          </p:val>
                                        </p:tav>
                                        <p:tav tm="100000">
                                          <p:val>
                                            <p:strVal val="#ppt_h"/>
                                          </p:val>
                                        </p:tav>
                                      </p:tavLst>
                                    </p:anim>
                                    <p:animEffect transition="in" filter="fade">
                                      <p:cBhvr>
                                        <p:cTn id="1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b="1" dirty="0" smtClean="0"/>
              <a:t>Συνιστώσες του </a:t>
            </a:r>
            <a:r>
              <a:rPr lang="en-US" b="1" dirty="0" smtClean="0"/>
              <a:t>‘Business model’</a:t>
            </a:r>
            <a:endParaRPr lang="el-GR" dirty="0">
              <a:solidFill>
                <a:srgbClr val="FF0000"/>
              </a:solidFill>
            </a:endParaRPr>
          </a:p>
        </p:txBody>
      </p:sp>
      <p:sp>
        <p:nvSpPr>
          <p:cNvPr id="3" name="2 - Υπότιτλος"/>
          <p:cNvSpPr>
            <a:spLocks noGrp="1"/>
          </p:cNvSpPr>
          <p:nvPr>
            <p:ph idx="1"/>
          </p:nvPr>
        </p:nvSpPr>
        <p:spPr>
          <a:xfrm>
            <a:off x="323527" y="1988840"/>
            <a:ext cx="4968553" cy="4093915"/>
          </a:xfrm>
        </p:spPr>
        <p:txBody>
          <a:bodyPr>
            <a:noAutofit/>
          </a:bodyPr>
          <a:lstStyle/>
          <a:p>
            <a:pPr marL="0" lvl="1" indent="0">
              <a:buNone/>
            </a:pPr>
            <a:r>
              <a:rPr lang="el-GR" sz="2000" dirty="0" smtClean="0">
                <a:solidFill>
                  <a:schemeClr val="tx1"/>
                </a:solidFill>
                <a:sym typeface="Wingdings" pitchFamily="2" charset="2"/>
              </a:rPr>
              <a:t>Στάδια προσέγγισης μέσω καναλιών:</a:t>
            </a:r>
            <a:endParaRPr lang="en-US" sz="2000" dirty="0" smtClean="0">
              <a:solidFill>
                <a:schemeClr val="tx1"/>
              </a:solidFill>
              <a:sym typeface="Wingdings" pitchFamily="2" charset="2"/>
            </a:endParaRPr>
          </a:p>
          <a:p>
            <a:pPr marL="342900" lvl="1" indent="-342900">
              <a:buFont typeface="+mj-lt"/>
              <a:buAutoNum type="arabicPeriod"/>
            </a:pPr>
            <a:r>
              <a:rPr lang="el-GR" sz="2000" dirty="0" smtClean="0">
                <a:solidFill>
                  <a:schemeClr val="tx1"/>
                </a:solidFill>
                <a:sym typeface="Wingdings" pitchFamily="2" charset="2"/>
              </a:rPr>
              <a:t>Επίγνωση</a:t>
            </a:r>
            <a:r>
              <a:rPr lang="en-US" sz="2000" dirty="0" smtClean="0">
                <a:solidFill>
                  <a:schemeClr val="tx1"/>
                </a:solidFill>
                <a:sym typeface="Wingdings" pitchFamily="2" charset="2"/>
              </a:rPr>
              <a:t> (</a:t>
            </a:r>
            <a:r>
              <a:rPr lang="el-GR" sz="2000" dirty="0" smtClean="0">
                <a:solidFill>
                  <a:schemeClr val="tx1"/>
                </a:solidFill>
                <a:sym typeface="Wingdings" pitchFamily="2" charset="2"/>
              </a:rPr>
              <a:t>Πως συνειδητοποιεί ο κόσμος για τα προϊόντα και τις υπηρεσίες μας;).</a:t>
            </a:r>
          </a:p>
          <a:p>
            <a:pPr marL="342900" lvl="1" indent="-342900">
              <a:buFont typeface="+mj-lt"/>
              <a:buAutoNum type="arabicPeriod"/>
            </a:pPr>
            <a:r>
              <a:rPr lang="el-GR" sz="2000" dirty="0" smtClean="0">
                <a:solidFill>
                  <a:schemeClr val="tx1"/>
                </a:solidFill>
                <a:sym typeface="Wingdings" pitchFamily="2" charset="2"/>
              </a:rPr>
              <a:t>Αξιολόγηση </a:t>
            </a:r>
            <a:r>
              <a:rPr lang="en-US" sz="2000" dirty="0" smtClean="0">
                <a:solidFill>
                  <a:schemeClr val="tx1"/>
                </a:solidFill>
                <a:sym typeface="Wingdings" pitchFamily="2" charset="2"/>
              </a:rPr>
              <a:t>(</a:t>
            </a:r>
            <a:r>
              <a:rPr lang="el-GR" sz="2000" dirty="0" smtClean="0">
                <a:solidFill>
                  <a:schemeClr val="tx1"/>
                </a:solidFill>
                <a:sym typeface="Wingdings" pitchFamily="2" charset="2"/>
              </a:rPr>
              <a:t>Πώς βοηθάμε τους πελάτες να αξιολογήσουν την προτεινόμενη αξία της επιχείρησής μας;).</a:t>
            </a:r>
          </a:p>
          <a:p>
            <a:pPr marL="342900" lvl="1" indent="-342900">
              <a:buFont typeface="+mj-lt"/>
              <a:buAutoNum type="arabicPeriod"/>
            </a:pPr>
            <a:r>
              <a:rPr lang="el-GR" sz="2000" dirty="0" smtClean="0">
                <a:solidFill>
                  <a:schemeClr val="tx1"/>
                </a:solidFill>
                <a:sym typeface="Wingdings" pitchFamily="2" charset="2"/>
              </a:rPr>
              <a:t>Αγορά (Πώς προσφέρουμε υπηρεσίες;).</a:t>
            </a:r>
          </a:p>
          <a:p>
            <a:pPr marL="342900" lvl="1" indent="-342900">
              <a:buFont typeface="+mj-lt"/>
              <a:buAutoNum type="arabicPeriod"/>
            </a:pPr>
            <a:r>
              <a:rPr lang="el-GR" sz="2000" dirty="0" smtClean="0">
                <a:solidFill>
                  <a:schemeClr val="tx1"/>
                </a:solidFill>
                <a:sym typeface="Wingdings" pitchFamily="2" charset="2"/>
              </a:rPr>
              <a:t>Παράδοση</a:t>
            </a:r>
            <a:r>
              <a:rPr lang="en-US" sz="2000" dirty="0" smtClean="0">
                <a:solidFill>
                  <a:schemeClr val="tx1"/>
                </a:solidFill>
                <a:sym typeface="Wingdings" pitchFamily="2" charset="2"/>
              </a:rPr>
              <a:t> (</a:t>
            </a:r>
            <a:r>
              <a:rPr lang="el-GR" sz="2000" dirty="0" smtClean="0">
                <a:solidFill>
                  <a:schemeClr val="tx1"/>
                </a:solidFill>
                <a:sym typeface="Wingdings" pitchFamily="2" charset="2"/>
              </a:rPr>
              <a:t>Πώς παραδίδουμε την  προτεινόμενη αξία της εταιρείας μας;)</a:t>
            </a:r>
            <a:r>
              <a:rPr lang="el-GR" sz="2000" dirty="0" smtClean="0">
                <a:sym typeface="Wingdings" pitchFamily="2" charset="2"/>
              </a:rPr>
              <a:t>.</a:t>
            </a:r>
          </a:p>
          <a:p>
            <a:pPr marL="342900" lvl="1" indent="-342900">
              <a:buFont typeface="+mj-lt"/>
              <a:buAutoNum type="arabicPeriod"/>
            </a:pPr>
            <a:r>
              <a:rPr lang="el-GR" sz="2000" dirty="0" smtClean="0">
                <a:solidFill>
                  <a:schemeClr val="tx1"/>
                </a:solidFill>
                <a:sym typeface="Wingdings" pitchFamily="2" charset="2"/>
              </a:rPr>
              <a:t>Εξυπηρέτηση μετά την πώληση </a:t>
            </a:r>
            <a:r>
              <a:rPr lang="en-US" sz="2000" dirty="0" smtClean="0">
                <a:solidFill>
                  <a:schemeClr val="tx1"/>
                </a:solidFill>
                <a:sym typeface="Wingdings" pitchFamily="2" charset="2"/>
              </a:rPr>
              <a:t>(</a:t>
            </a:r>
            <a:r>
              <a:rPr lang="el-GR" sz="2000" dirty="0" smtClean="0">
                <a:solidFill>
                  <a:schemeClr val="tx1"/>
                </a:solidFill>
                <a:sym typeface="Wingdings" pitchFamily="2" charset="2"/>
              </a:rPr>
              <a:t>Πώς λειτουργούμε την εξυπηρέτηση πελατών μετά την πώληση;)</a:t>
            </a:r>
            <a:endParaRPr lang="en-US" sz="2000" dirty="0" smtClean="0">
              <a:solidFill>
                <a:schemeClr val="tx1"/>
              </a:solidFill>
              <a:sym typeface="Wingdings" pitchFamily="2" charset="2"/>
            </a:endParaRPr>
          </a:p>
        </p:txBody>
      </p:sp>
      <p:pic>
        <p:nvPicPr>
          <p:cNvPr id="98307" name="Picture 3"/>
          <p:cNvPicPr>
            <a:picLocks noChangeAspect="1" noChangeArrowheads="1"/>
          </p:cNvPicPr>
          <p:nvPr/>
        </p:nvPicPr>
        <p:blipFill>
          <a:blip r:embed="rId2" cstate="print"/>
          <a:srcRect/>
          <a:stretch>
            <a:fillRect/>
          </a:stretch>
        </p:blipFill>
        <p:spPr bwMode="auto">
          <a:xfrm>
            <a:off x="5076055" y="4869160"/>
            <a:ext cx="3793633" cy="1584176"/>
          </a:xfrm>
          <a:prstGeom prst="rect">
            <a:avLst/>
          </a:prstGeom>
          <a:noFill/>
          <a:ln w="9525">
            <a:noFill/>
            <a:miter lim="800000"/>
            <a:headEnd/>
            <a:tailEnd/>
          </a:ln>
        </p:spPr>
      </p:pic>
      <p:sp>
        <p:nvSpPr>
          <p:cNvPr id="9" name="2 - Υπότιτλος"/>
          <p:cNvSpPr txBox="1">
            <a:spLocks/>
          </p:cNvSpPr>
          <p:nvPr/>
        </p:nvSpPr>
        <p:spPr>
          <a:xfrm>
            <a:off x="323528" y="1556792"/>
            <a:ext cx="7920880" cy="504056"/>
          </a:xfrm>
          <a:prstGeom prst="rect">
            <a:avLst/>
          </a:prstGeom>
        </p:spPr>
        <p:txBody>
          <a:bodyPr vert="horz" lIns="91440" tIns="45720" rIns="91440" bIns="45720" rtlCol="0">
            <a:normAutofit/>
          </a:bodyPr>
          <a:lstStyle/>
          <a:p>
            <a:pPr marL="0" marR="0" lvl="1"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sz="2300" b="1" i="0" strike="noStrike" kern="1200" cap="none" spc="0" normalizeH="0" baseline="0" noProof="0" dirty="0" smtClean="0">
                <a:ln>
                  <a:noFill/>
                </a:ln>
                <a:solidFill>
                  <a:schemeClr val="tx1"/>
                </a:solidFill>
                <a:effectLst/>
                <a:uLnTx/>
                <a:uFillTx/>
                <a:latin typeface="+mn-lt"/>
                <a:ea typeface="+mn-ea"/>
                <a:cs typeface="+mn-cs"/>
                <a:sym typeface="Wingdings" pitchFamily="2" charset="2"/>
              </a:rPr>
              <a:t>- Κανάλια</a:t>
            </a:r>
            <a:r>
              <a:rPr kumimoji="0" lang="en-US" sz="2300" b="1" i="0" strike="noStrike" kern="1200" cap="none" spc="0" normalizeH="0" baseline="0" noProof="0" dirty="0" smtClean="0">
                <a:ln>
                  <a:noFill/>
                </a:ln>
                <a:solidFill>
                  <a:schemeClr val="tx1"/>
                </a:solidFill>
                <a:effectLst/>
                <a:uLnTx/>
                <a:uFillTx/>
                <a:latin typeface="+mn-lt"/>
                <a:ea typeface="+mn-ea"/>
                <a:cs typeface="+mn-cs"/>
                <a:sym typeface="Wingdings" pitchFamily="2" charset="2"/>
              </a:rPr>
              <a:t>:</a:t>
            </a:r>
          </a:p>
          <a:p>
            <a:pPr marL="0" marR="0" lvl="1"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100" b="0" i="1" u="none" strike="noStrike" kern="1200" cap="none" spc="0" normalizeH="0" baseline="0" noProof="0" dirty="0" smtClean="0">
              <a:ln>
                <a:noFill/>
              </a:ln>
              <a:solidFill>
                <a:schemeClr val="tx1"/>
              </a:solidFill>
              <a:effectLst/>
              <a:uLnTx/>
              <a:uFillTx/>
              <a:latin typeface="+mn-lt"/>
              <a:ea typeface="+mn-ea"/>
              <a:cs typeface="+mn-cs"/>
              <a:sym typeface="Wingdings" pitchFamily="2" charset="2"/>
            </a:endParaRPr>
          </a:p>
        </p:txBody>
      </p:sp>
      <p:sp>
        <p:nvSpPr>
          <p:cNvPr id="10" name="TextBox 9"/>
          <p:cNvSpPr txBox="1"/>
          <p:nvPr/>
        </p:nvSpPr>
        <p:spPr>
          <a:xfrm>
            <a:off x="5292080" y="1613699"/>
            <a:ext cx="3851920" cy="2031325"/>
          </a:xfrm>
          <a:prstGeom prst="rect">
            <a:avLst/>
          </a:prstGeom>
          <a:noFill/>
        </p:spPr>
        <p:txBody>
          <a:bodyPr wrap="square" rtlCol="0">
            <a:spAutoFit/>
          </a:bodyPr>
          <a:lstStyle/>
          <a:p>
            <a:r>
              <a:rPr lang="el-GR" i="1" dirty="0" smtClean="0">
                <a:solidFill>
                  <a:srgbClr val="FF0000"/>
                </a:solidFill>
                <a:sym typeface="Wingdings" pitchFamily="2" charset="2"/>
              </a:rPr>
              <a:t>Μέσω ποιών καναλιών επιθυμεί το αγοραστικό κοινό να προσεγγισθεί; Πώς το προσεγγίζουμε τώρα; Ποιά κανάλια λειτουργούν καλύτερα; Ποιών η συντήρηση έχει μεγάλο κόστος; Πώς συνδυάζονται τα κανάλια με τις συνήθειες-ανάγκες των πελατών;</a:t>
            </a:r>
            <a:r>
              <a:rPr lang="en-US" i="1" dirty="0" smtClean="0">
                <a:solidFill>
                  <a:srgbClr val="FF0000"/>
                </a:solidFill>
                <a:sym typeface="Wingdings" pitchFamily="2" charset="2"/>
              </a:rPr>
              <a:t> </a:t>
            </a:r>
            <a:endParaRPr lang="en-GB" dirty="0">
              <a:solidFill>
                <a:srgbClr val="FF0000"/>
              </a:solidFill>
            </a:endParaRPr>
          </a:p>
        </p:txBody>
      </p:sp>
      <p:sp>
        <p:nvSpPr>
          <p:cNvPr id="11" name="TextBox 10"/>
          <p:cNvSpPr txBox="1"/>
          <p:nvPr/>
        </p:nvSpPr>
        <p:spPr>
          <a:xfrm>
            <a:off x="5292080" y="3660428"/>
            <a:ext cx="3851920" cy="1200329"/>
          </a:xfrm>
          <a:prstGeom prst="rect">
            <a:avLst/>
          </a:prstGeom>
          <a:noFill/>
        </p:spPr>
        <p:txBody>
          <a:bodyPr wrap="square" rtlCol="0">
            <a:spAutoFit/>
          </a:bodyPr>
          <a:lstStyle/>
          <a:p>
            <a:pPr marL="0" lvl="1"/>
            <a:r>
              <a:rPr lang="el-GR" dirty="0" smtClean="0">
                <a:solidFill>
                  <a:srgbClr val="00B050"/>
                </a:solidFill>
                <a:sym typeface="Wingdings" pitchFamily="2" charset="2"/>
              </a:rPr>
              <a:t>Πως μία επιχείρηση επικοινωνεί και προσεγγίζει το αγοραστικό κοινό της ώστε να προωθήσει την αξία που δημιουργεί...</a:t>
            </a:r>
            <a:endParaRPr lang="en-US" dirty="0" smtClean="0">
              <a:solidFill>
                <a:srgbClr val="00B050"/>
              </a:solidFill>
              <a:sym typeface="Wingdings" pitchFamily="2" charset="2"/>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heckerboard(across)">
                                      <p:cBhvr>
                                        <p:cTn id="13" dur="500"/>
                                        <p:tgtEl>
                                          <p:spTgt spid="3">
                                            <p:txEl>
                                              <p:pRg st="2" end="2"/>
                                            </p:txEl>
                                          </p:spTgt>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heckerboard(across)">
                                      <p:cBhvr>
                                        <p:cTn id="16" dur="500"/>
                                        <p:tgtEl>
                                          <p:spTgt spid="3">
                                            <p:txEl>
                                              <p:pRg st="3" end="3"/>
                                            </p:txEl>
                                          </p:spTgt>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heckerboard(across)">
                                      <p:cBhvr>
                                        <p:cTn id="19" dur="500"/>
                                        <p:tgtEl>
                                          <p:spTgt spid="3">
                                            <p:txEl>
                                              <p:pRg st="4" end="4"/>
                                            </p:txEl>
                                          </p:spTgt>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heckerboard(across)">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b="1" dirty="0" smtClean="0"/>
              <a:t>Συνιστώσες του </a:t>
            </a:r>
            <a:r>
              <a:rPr lang="en-US" b="1" dirty="0" smtClean="0"/>
              <a:t>‘Business model’</a:t>
            </a:r>
            <a:endParaRPr lang="el-GR" dirty="0">
              <a:solidFill>
                <a:srgbClr val="FF0000"/>
              </a:solidFill>
            </a:endParaRPr>
          </a:p>
        </p:txBody>
      </p:sp>
      <p:sp>
        <p:nvSpPr>
          <p:cNvPr id="3" name="2 - Υπότιτλος"/>
          <p:cNvSpPr>
            <a:spLocks noGrp="1"/>
          </p:cNvSpPr>
          <p:nvPr>
            <p:ph idx="1"/>
          </p:nvPr>
        </p:nvSpPr>
        <p:spPr>
          <a:xfrm>
            <a:off x="395536" y="1556792"/>
            <a:ext cx="5256584" cy="4387552"/>
          </a:xfrm>
        </p:spPr>
        <p:txBody>
          <a:bodyPr>
            <a:noAutofit/>
          </a:bodyPr>
          <a:lstStyle/>
          <a:p>
            <a:pPr marL="180975" lvl="1" indent="-180975" algn="just">
              <a:lnSpc>
                <a:spcPct val="120000"/>
              </a:lnSpc>
              <a:spcBef>
                <a:spcPts val="0"/>
              </a:spcBef>
              <a:spcAft>
                <a:spcPts val="600"/>
              </a:spcAft>
              <a:buFont typeface="Arial" pitchFamily="34" charset="0"/>
              <a:buChar char="•"/>
            </a:pPr>
            <a:r>
              <a:rPr lang="el-GR" sz="1800" dirty="0" smtClean="0">
                <a:solidFill>
                  <a:schemeClr val="tx1"/>
                </a:solidFill>
                <a:sym typeface="Wingdings" pitchFamily="2" charset="2"/>
              </a:rPr>
              <a:t>Προσωπική εξυπηρέτηση </a:t>
            </a:r>
            <a:r>
              <a:rPr lang="en-US" sz="1800" dirty="0" smtClean="0">
                <a:solidFill>
                  <a:schemeClr val="tx1"/>
                </a:solidFill>
                <a:sym typeface="Wingdings" pitchFamily="2" charset="2"/>
              </a:rPr>
              <a:t>(</a:t>
            </a:r>
            <a:r>
              <a:rPr lang="el-GR" sz="1800" dirty="0" smtClean="0">
                <a:solidFill>
                  <a:schemeClr val="tx1"/>
                </a:solidFill>
                <a:sym typeface="Wingdings" pitchFamily="2" charset="2"/>
              </a:rPr>
              <a:t>επικοινωνία μεταξύ πελάτη και αντιπροσώπου τεχνικής υποστήριξης</a:t>
            </a:r>
            <a:r>
              <a:rPr lang="en-US" sz="1800" dirty="0" smtClean="0">
                <a:solidFill>
                  <a:schemeClr val="tx1"/>
                </a:solidFill>
                <a:sym typeface="Wingdings" pitchFamily="2" charset="2"/>
              </a:rPr>
              <a:t>)</a:t>
            </a:r>
            <a:r>
              <a:rPr lang="el-GR" sz="1800" dirty="0" smtClean="0">
                <a:solidFill>
                  <a:schemeClr val="tx1"/>
                </a:solidFill>
                <a:sym typeface="Wingdings" pitchFamily="2" charset="2"/>
              </a:rPr>
              <a:t>.</a:t>
            </a:r>
            <a:endParaRPr lang="en-US" sz="1800" dirty="0" smtClean="0">
              <a:solidFill>
                <a:schemeClr val="tx1"/>
              </a:solidFill>
              <a:sym typeface="Wingdings" pitchFamily="2" charset="2"/>
            </a:endParaRPr>
          </a:p>
          <a:p>
            <a:pPr marL="180975" lvl="1" indent="-180975" algn="just">
              <a:lnSpc>
                <a:spcPct val="120000"/>
              </a:lnSpc>
              <a:spcBef>
                <a:spcPts val="0"/>
              </a:spcBef>
              <a:spcAft>
                <a:spcPts val="600"/>
              </a:spcAft>
              <a:buFont typeface="Arial" pitchFamily="34" charset="0"/>
              <a:buChar char="•"/>
            </a:pPr>
            <a:r>
              <a:rPr lang="el-GR" sz="1800" dirty="0" smtClean="0">
                <a:solidFill>
                  <a:schemeClr val="tx1"/>
                </a:solidFill>
                <a:sym typeface="Wingdings" pitchFamily="2" charset="2"/>
              </a:rPr>
              <a:t>Στοχευμένη ατομική εξυπηρέτηση </a:t>
            </a:r>
            <a:r>
              <a:rPr lang="en-US" sz="1800" dirty="0" smtClean="0">
                <a:solidFill>
                  <a:schemeClr val="tx1"/>
                </a:solidFill>
                <a:sym typeface="Wingdings" pitchFamily="2" charset="2"/>
              </a:rPr>
              <a:t>(</a:t>
            </a:r>
            <a:r>
              <a:rPr lang="el-GR" sz="1800" dirty="0" smtClean="0">
                <a:solidFill>
                  <a:schemeClr val="tx1"/>
                </a:solidFill>
                <a:sym typeface="Wingdings" pitchFamily="2" charset="2"/>
              </a:rPr>
              <a:t>αναθέτοντας έναν τεχνικό αντιπρόσωπο σε ένα συγκεκριμένο πελάτη π.χ. </a:t>
            </a:r>
            <a:r>
              <a:rPr lang="en-US" sz="1800" dirty="0" smtClean="0">
                <a:solidFill>
                  <a:schemeClr val="tx1"/>
                </a:solidFill>
                <a:sym typeface="Wingdings" pitchFamily="2" charset="2"/>
              </a:rPr>
              <a:t>personal banking)</a:t>
            </a:r>
            <a:r>
              <a:rPr lang="el-GR" sz="1800" dirty="0" smtClean="0">
                <a:solidFill>
                  <a:schemeClr val="tx1"/>
                </a:solidFill>
                <a:sym typeface="Wingdings" pitchFamily="2" charset="2"/>
              </a:rPr>
              <a:t>.</a:t>
            </a:r>
            <a:endParaRPr lang="en-US" sz="1800" dirty="0" smtClean="0">
              <a:solidFill>
                <a:schemeClr val="tx1"/>
              </a:solidFill>
              <a:sym typeface="Wingdings" pitchFamily="2" charset="2"/>
            </a:endParaRPr>
          </a:p>
          <a:p>
            <a:pPr marL="180975" lvl="1" indent="-180975" algn="just">
              <a:lnSpc>
                <a:spcPct val="120000"/>
              </a:lnSpc>
              <a:spcBef>
                <a:spcPts val="0"/>
              </a:spcBef>
              <a:spcAft>
                <a:spcPts val="600"/>
              </a:spcAft>
              <a:buFont typeface="Arial" pitchFamily="34" charset="0"/>
              <a:buChar char="•"/>
            </a:pPr>
            <a:r>
              <a:rPr lang="el-GR" sz="1800" dirty="0" smtClean="0">
                <a:solidFill>
                  <a:schemeClr val="tx1"/>
                </a:solidFill>
                <a:sym typeface="Wingdings" pitchFamily="2" charset="2"/>
              </a:rPr>
              <a:t>Αυτό-εξυπηρέτηση </a:t>
            </a:r>
            <a:r>
              <a:rPr lang="en-US" sz="1800" dirty="0" smtClean="0">
                <a:solidFill>
                  <a:schemeClr val="tx1"/>
                </a:solidFill>
                <a:sym typeface="Wingdings" pitchFamily="2" charset="2"/>
              </a:rPr>
              <a:t>(</a:t>
            </a:r>
            <a:r>
              <a:rPr lang="el-GR" sz="1800" dirty="0" smtClean="0">
                <a:solidFill>
                  <a:schemeClr val="tx1"/>
                </a:solidFill>
                <a:sym typeface="Wingdings" pitchFamily="2" charset="2"/>
              </a:rPr>
              <a:t>η επιχείρηση διαθέτει όλα τα απαραίτητα μέσα έτσι ώστε οι πελάτες να εξυπηρετηθούν από μόνοι τους</a:t>
            </a:r>
            <a:r>
              <a:rPr lang="en-US" sz="1800" dirty="0" smtClean="0">
                <a:solidFill>
                  <a:schemeClr val="tx1"/>
                </a:solidFill>
                <a:sym typeface="Wingdings" pitchFamily="2" charset="2"/>
              </a:rPr>
              <a:t>)</a:t>
            </a:r>
            <a:r>
              <a:rPr lang="el-GR" sz="1800" dirty="0" smtClean="0">
                <a:solidFill>
                  <a:schemeClr val="tx1"/>
                </a:solidFill>
                <a:sym typeface="Wingdings" pitchFamily="2" charset="2"/>
              </a:rPr>
              <a:t>.</a:t>
            </a:r>
            <a:endParaRPr lang="en-US" sz="1800" dirty="0" smtClean="0">
              <a:solidFill>
                <a:schemeClr val="tx1"/>
              </a:solidFill>
              <a:sym typeface="Wingdings" pitchFamily="2" charset="2"/>
            </a:endParaRPr>
          </a:p>
          <a:p>
            <a:pPr marL="180975" lvl="1" indent="-180975" algn="just">
              <a:lnSpc>
                <a:spcPct val="120000"/>
              </a:lnSpc>
              <a:spcBef>
                <a:spcPts val="0"/>
              </a:spcBef>
              <a:spcAft>
                <a:spcPts val="600"/>
              </a:spcAft>
              <a:buFont typeface="Arial" pitchFamily="34" charset="0"/>
              <a:buChar char="•"/>
            </a:pPr>
            <a:r>
              <a:rPr lang="en-US" sz="1800" dirty="0" smtClean="0">
                <a:solidFill>
                  <a:schemeClr val="tx1"/>
                </a:solidFill>
                <a:sym typeface="Wingdings" pitchFamily="2" charset="2"/>
              </a:rPr>
              <a:t>Automated services (</a:t>
            </a:r>
            <a:r>
              <a:rPr lang="el-GR" sz="1800" dirty="0" smtClean="0">
                <a:solidFill>
                  <a:schemeClr val="tx1"/>
                </a:solidFill>
                <a:sym typeface="Wingdings" pitchFamily="2" charset="2"/>
              </a:rPr>
              <a:t>εξελιγμένη μορφή </a:t>
            </a:r>
            <a:r>
              <a:rPr lang="el-GR" sz="1800" dirty="0" err="1" smtClean="0">
                <a:solidFill>
                  <a:schemeClr val="tx1"/>
                </a:solidFill>
                <a:sym typeface="Wingdings" pitchFamily="2" charset="2"/>
              </a:rPr>
              <a:t>αυτο</a:t>
            </a:r>
            <a:r>
              <a:rPr lang="el-GR" sz="1800" dirty="0" smtClean="0">
                <a:solidFill>
                  <a:schemeClr val="tx1"/>
                </a:solidFill>
                <a:sym typeface="Wingdings" pitchFamily="2" charset="2"/>
              </a:rPr>
              <a:t>-εξυπηρέτησης με αυτοματοποιημένες διαδικασίες ταυτοποίησης προφίλ πελάτη).</a:t>
            </a:r>
          </a:p>
          <a:p>
            <a:pPr marL="180975" lvl="1" indent="-180975" algn="just">
              <a:lnSpc>
                <a:spcPct val="120000"/>
              </a:lnSpc>
              <a:spcBef>
                <a:spcPts val="0"/>
              </a:spcBef>
              <a:spcAft>
                <a:spcPts val="600"/>
              </a:spcAft>
              <a:buFont typeface="Arial" pitchFamily="34" charset="0"/>
              <a:buChar char="•"/>
            </a:pPr>
            <a:r>
              <a:rPr lang="el-GR" sz="1800" dirty="0" smtClean="0">
                <a:solidFill>
                  <a:schemeClr val="tx1"/>
                </a:solidFill>
                <a:sym typeface="Wingdings" pitchFamily="2" charset="2"/>
              </a:rPr>
              <a:t>Κοινότητες</a:t>
            </a:r>
            <a:r>
              <a:rPr lang="en-US" sz="1800" dirty="0" smtClean="0">
                <a:solidFill>
                  <a:schemeClr val="tx1"/>
                </a:solidFill>
                <a:sym typeface="Wingdings" pitchFamily="2" charset="2"/>
              </a:rPr>
              <a:t> </a:t>
            </a:r>
            <a:r>
              <a:rPr lang="el-GR" sz="1800" dirty="0" smtClean="0">
                <a:solidFill>
                  <a:schemeClr val="tx1"/>
                </a:solidFill>
                <a:sym typeface="Wingdings" pitchFamily="2" charset="2"/>
              </a:rPr>
              <a:t>χρηστών </a:t>
            </a:r>
            <a:r>
              <a:rPr lang="en-US" sz="1800" dirty="0" smtClean="0">
                <a:solidFill>
                  <a:schemeClr val="tx1"/>
                </a:solidFill>
                <a:sym typeface="Wingdings" pitchFamily="2" charset="2"/>
              </a:rPr>
              <a:t>(</a:t>
            </a:r>
            <a:r>
              <a:rPr lang="el-GR" sz="1800" dirty="0" smtClean="0">
                <a:solidFill>
                  <a:schemeClr val="tx1"/>
                </a:solidFill>
                <a:sym typeface="Wingdings" pitchFamily="2" charset="2"/>
              </a:rPr>
              <a:t>διευκολύνουν την επικοινωνία μεταξύ των μελών των κοινοτήτων αυτών και την αποτύπωση των αναγκών των χρηστών</a:t>
            </a:r>
            <a:r>
              <a:rPr lang="en-US" sz="1800" dirty="0" smtClean="0">
                <a:solidFill>
                  <a:schemeClr val="tx1"/>
                </a:solidFill>
                <a:sym typeface="Wingdings" pitchFamily="2" charset="2"/>
              </a:rPr>
              <a:t>)</a:t>
            </a:r>
            <a:r>
              <a:rPr lang="el-GR" sz="1800" dirty="0" smtClean="0">
                <a:solidFill>
                  <a:schemeClr val="tx1"/>
                </a:solidFill>
                <a:sym typeface="Wingdings" pitchFamily="2" charset="2"/>
              </a:rPr>
              <a:t>.</a:t>
            </a:r>
            <a:endParaRPr lang="en-US" sz="1800" dirty="0" smtClean="0">
              <a:solidFill>
                <a:schemeClr val="tx1"/>
              </a:solidFill>
              <a:sym typeface="Wingdings" pitchFamily="2" charset="2"/>
            </a:endParaRPr>
          </a:p>
        </p:txBody>
      </p:sp>
      <p:pic>
        <p:nvPicPr>
          <p:cNvPr id="100355" name="Picture 3"/>
          <p:cNvPicPr>
            <a:picLocks noChangeAspect="1" noChangeArrowheads="1"/>
          </p:cNvPicPr>
          <p:nvPr/>
        </p:nvPicPr>
        <p:blipFill>
          <a:blip r:embed="rId2" cstate="print"/>
          <a:srcRect/>
          <a:stretch>
            <a:fillRect/>
          </a:stretch>
        </p:blipFill>
        <p:spPr bwMode="auto">
          <a:xfrm>
            <a:off x="5796136" y="4941168"/>
            <a:ext cx="2982204" cy="1584176"/>
          </a:xfrm>
          <a:prstGeom prst="rect">
            <a:avLst/>
          </a:prstGeom>
          <a:noFill/>
          <a:ln w="9525">
            <a:noFill/>
            <a:miter lim="800000"/>
            <a:headEnd/>
            <a:tailEnd/>
          </a:ln>
        </p:spPr>
      </p:pic>
      <p:sp>
        <p:nvSpPr>
          <p:cNvPr id="7" name="TextBox 6"/>
          <p:cNvSpPr txBox="1"/>
          <p:nvPr/>
        </p:nvSpPr>
        <p:spPr>
          <a:xfrm>
            <a:off x="5652120" y="1412776"/>
            <a:ext cx="3491880" cy="2585323"/>
          </a:xfrm>
          <a:prstGeom prst="rect">
            <a:avLst/>
          </a:prstGeom>
          <a:noFill/>
        </p:spPr>
        <p:txBody>
          <a:bodyPr wrap="square" rtlCol="0">
            <a:spAutoFit/>
          </a:bodyPr>
          <a:lstStyle/>
          <a:p>
            <a:r>
              <a:rPr lang="el-GR" i="1" dirty="0" smtClean="0">
                <a:solidFill>
                  <a:srgbClr val="FF0000"/>
                </a:solidFill>
                <a:sym typeface="Wingdings" pitchFamily="2" charset="2"/>
              </a:rPr>
              <a:t>Τι είδος σχέσεων αναμένει το αγοραστικό κοινό να καλλιεργήθούν μεταξύ της επιχείρησης και αυτών; Τι είδος έχουμε καλλιεργήσει εως τώρα; Πόσο κοστοβόρα είναι αυτή η διαδικασία; Πώς ενσωματώνονται αυτές οι σχέσεις στο υπάρχον επιχειρηματικό μοντέλο;</a:t>
            </a:r>
            <a:endParaRPr lang="en-GB" dirty="0">
              <a:solidFill>
                <a:srgbClr val="FF0000"/>
              </a:solidFill>
            </a:endParaRPr>
          </a:p>
        </p:txBody>
      </p:sp>
      <p:sp>
        <p:nvSpPr>
          <p:cNvPr id="8" name="TextBox 7"/>
          <p:cNvSpPr txBox="1"/>
          <p:nvPr/>
        </p:nvSpPr>
        <p:spPr>
          <a:xfrm>
            <a:off x="5652120" y="3964414"/>
            <a:ext cx="3491880" cy="923330"/>
          </a:xfrm>
          <a:prstGeom prst="rect">
            <a:avLst/>
          </a:prstGeom>
          <a:noFill/>
        </p:spPr>
        <p:txBody>
          <a:bodyPr wrap="square" rtlCol="0">
            <a:spAutoFit/>
          </a:bodyPr>
          <a:lstStyle/>
          <a:p>
            <a:r>
              <a:rPr lang="el-GR" dirty="0" smtClean="0">
                <a:solidFill>
                  <a:srgbClr val="00B050"/>
                </a:solidFill>
                <a:sym typeface="Wingdings" pitchFamily="2" charset="2"/>
              </a:rPr>
              <a:t>Το είδος των σχέσεων που μια επιχείρηση εγκαθιδρύει με  το αγοραστικό κοινό της..</a:t>
            </a:r>
            <a:endParaRPr lang="en-GB" dirty="0">
              <a:solidFill>
                <a:srgbClr val="00B050"/>
              </a:solidFill>
            </a:endParaRPr>
          </a:p>
        </p:txBody>
      </p:sp>
      <p:sp>
        <p:nvSpPr>
          <p:cNvPr id="9" name="TextBox 8"/>
          <p:cNvSpPr txBox="1"/>
          <p:nvPr/>
        </p:nvSpPr>
        <p:spPr>
          <a:xfrm>
            <a:off x="395536" y="1189638"/>
            <a:ext cx="3168352" cy="446276"/>
          </a:xfrm>
          <a:prstGeom prst="rect">
            <a:avLst/>
          </a:prstGeom>
          <a:noFill/>
        </p:spPr>
        <p:txBody>
          <a:bodyPr wrap="square" rtlCol="0">
            <a:spAutoFit/>
          </a:bodyPr>
          <a:lstStyle/>
          <a:p>
            <a:pPr marL="0" lvl="1"/>
            <a:r>
              <a:rPr lang="el-GR" sz="2300" b="1" dirty="0" smtClean="0">
                <a:sym typeface="Wingdings" pitchFamily="2" charset="2"/>
              </a:rPr>
              <a:t>- Σχέσεις με πελάτες:</a:t>
            </a:r>
            <a:endParaRPr lang="en-US" sz="2300" b="1" dirty="0" smtClean="0">
              <a:sym typeface="Wingdings" pitchFamily="2" charset="2"/>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8" presetClass="entr" presetSubtype="16"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amond(in)">
                                      <p:cBhvr>
                                        <p:cTn id="12" dur="1000"/>
                                        <p:tgtEl>
                                          <p:spTgt spid="8"/>
                                        </p:tgtEl>
                                      </p:cBhvr>
                                    </p:animEffect>
                                  </p:childTnLst>
                                  <p:subTnLst>
                                    <p:animClr clrSpc="rgb" dir="cw">
                                      <p:cBhvr override="childStyle">
                                        <p:cTn dur="1" fill="hold" display="0" masterRel="nextClick" afterEffect="1"/>
                                        <p:tgtEl>
                                          <p:spTgt spid="8"/>
                                        </p:tgtEl>
                                        <p:attrNameLst>
                                          <p:attrName>ppt_c</p:attrName>
                                        </p:attrNameLst>
                                      </p:cBhvr>
                                      <p:to>
                                        <a:schemeClr val="hlink"/>
                                      </p:to>
                                    </p:animClr>
                                  </p:subTnLst>
                                </p:cTn>
                              </p:par>
                            </p:childTnLst>
                          </p:cTn>
                        </p:par>
                      </p:childTnLst>
                    </p:cTn>
                  </p:par>
                  <p:par>
                    <p:cTn id="13" fill="hold">
                      <p:stCondLst>
                        <p:cond delay="indefinite"/>
                      </p:stCondLst>
                      <p:childTnLst>
                        <p:par>
                          <p:cTn id="14" fill="hold">
                            <p:stCondLst>
                              <p:cond delay="0"/>
                            </p:stCondLst>
                            <p:childTnLst>
                              <p:par>
                                <p:cTn id="15" presetID="35"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2000"/>
                                        <p:tgtEl>
                                          <p:spTgt spid="3">
                                            <p:txEl>
                                              <p:pRg st="0" end="0"/>
                                            </p:txEl>
                                          </p:spTgt>
                                        </p:tgtEl>
                                      </p:cBhvr>
                                    </p:animEffect>
                                    <p:anim calcmode="lin" valueType="num">
                                      <p:cBhvr>
                                        <p:cTn id="18"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19"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0" dur="2000" fill="hold"/>
                                        <p:tgtEl>
                                          <p:spTgt spid="3">
                                            <p:txEl>
                                              <p:pRg st="0" end="0"/>
                                            </p:txEl>
                                          </p:spTgt>
                                        </p:tgtEl>
                                        <p:attrNameLst>
                                          <p:attrName>ppt_w</p:attrName>
                                        </p:attrNameLst>
                                      </p:cBhvr>
                                      <p:tavLst>
                                        <p:tav tm="0">
                                          <p:val>
                                            <p:fltVal val="0"/>
                                          </p:val>
                                        </p:tav>
                                        <p:tav tm="100000">
                                          <p:val>
                                            <p:strVal val="#ppt_w"/>
                                          </p:val>
                                        </p:tav>
                                      </p:tavLst>
                                    </p:anim>
                                  </p:childTnLst>
                                </p:cTn>
                              </p:par>
                              <p:par>
                                <p:cTn id="21" presetID="35" presetClass="entr" presetSubtype="0" fill="hold" grpId="0"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2000"/>
                                        <p:tgtEl>
                                          <p:spTgt spid="3">
                                            <p:txEl>
                                              <p:pRg st="1" end="1"/>
                                            </p:txEl>
                                          </p:spTgt>
                                        </p:tgtEl>
                                      </p:cBhvr>
                                    </p:animEffect>
                                    <p:anim calcmode="lin" valueType="num">
                                      <p:cBhvr>
                                        <p:cTn id="24" dur="2000" fill="hold"/>
                                        <p:tgtEl>
                                          <p:spTgt spid="3">
                                            <p:txEl>
                                              <p:pRg st="1" end="1"/>
                                            </p:txEl>
                                          </p:spTgt>
                                        </p:tgtEl>
                                        <p:attrNameLst>
                                          <p:attrName>style.rotation</p:attrName>
                                        </p:attrNameLst>
                                      </p:cBhvr>
                                      <p:tavLst>
                                        <p:tav tm="0">
                                          <p:val>
                                            <p:fltVal val="720"/>
                                          </p:val>
                                        </p:tav>
                                        <p:tav tm="100000">
                                          <p:val>
                                            <p:fltVal val="0"/>
                                          </p:val>
                                        </p:tav>
                                      </p:tavLst>
                                    </p:anim>
                                    <p:anim calcmode="lin" valueType="num">
                                      <p:cBhvr>
                                        <p:cTn id="25"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6" dur="2000" fill="hold"/>
                                        <p:tgtEl>
                                          <p:spTgt spid="3">
                                            <p:txEl>
                                              <p:pRg st="1" end="1"/>
                                            </p:txEl>
                                          </p:spTgt>
                                        </p:tgtEl>
                                        <p:attrNameLst>
                                          <p:attrName>ppt_w</p:attrName>
                                        </p:attrNameLst>
                                      </p:cBhvr>
                                      <p:tavLst>
                                        <p:tav tm="0">
                                          <p:val>
                                            <p:fltVal val="0"/>
                                          </p:val>
                                        </p:tav>
                                        <p:tav tm="100000">
                                          <p:val>
                                            <p:strVal val="#ppt_w"/>
                                          </p:val>
                                        </p:tav>
                                      </p:tavLst>
                                    </p:anim>
                                  </p:childTnLst>
                                </p:cTn>
                              </p:par>
                              <p:par>
                                <p:cTn id="27" presetID="35" presetClass="entr" presetSubtype="0" fill="hold" grpId="0" nodeType="with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2000"/>
                                        <p:tgtEl>
                                          <p:spTgt spid="3">
                                            <p:txEl>
                                              <p:pRg st="2" end="2"/>
                                            </p:txEl>
                                          </p:spTgt>
                                        </p:tgtEl>
                                      </p:cBhvr>
                                    </p:animEffect>
                                    <p:anim calcmode="lin" valueType="num">
                                      <p:cBhvr>
                                        <p:cTn id="30" dur="2000" fill="hold"/>
                                        <p:tgtEl>
                                          <p:spTgt spid="3">
                                            <p:txEl>
                                              <p:pRg st="2" end="2"/>
                                            </p:txEl>
                                          </p:spTgt>
                                        </p:tgtEl>
                                        <p:attrNameLst>
                                          <p:attrName>style.rotation</p:attrName>
                                        </p:attrNameLst>
                                      </p:cBhvr>
                                      <p:tavLst>
                                        <p:tav tm="0">
                                          <p:val>
                                            <p:fltVal val="720"/>
                                          </p:val>
                                        </p:tav>
                                        <p:tav tm="100000">
                                          <p:val>
                                            <p:fltVal val="0"/>
                                          </p:val>
                                        </p:tav>
                                      </p:tavLst>
                                    </p:anim>
                                    <p:anim calcmode="lin" valueType="num">
                                      <p:cBhvr>
                                        <p:cTn id="31"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2" dur="2000" fill="hold"/>
                                        <p:tgtEl>
                                          <p:spTgt spid="3">
                                            <p:txEl>
                                              <p:pRg st="2" end="2"/>
                                            </p:txEl>
                                          </p:spTgt>
                                        </p:tgtEl>
                                        <p:attrNameLst>
                                          <p:attrName>ppt_w</p:attrName>
                                        </p:attrNameLst>
                                      </p:cBhvr>
                                      <p:tavLst>
                                        <p:tav tm="0">
                                          <p:val>
                                            <p:fltVal val="0"/>
                                          </p:val>
                                        </p:tav>
                                        <p:tav tm="100000">
                                          <p:val>
                                            <p:strVal val="#ppt_w"/>
                                          </p:val>
                                        </p:tav>
                                      </p:tavLst>
                                    </p:anim>
                                  </p:childTnLst>
                                </p:cTn>
                              </p:par>
                              <p:par>
                                <p:cTn id="33" presetID="35" presetClass="entr" presetSubtype="0" fill="hold" grpId="0" nodeType="with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2000"/>
                                        <p:tgtEl>
                                          <p:spTgt spid="3">
                                            <p:txEl>
                                              <p:pRg st="3" end="3"/>
                                            </p:txEl>
                                          </p:spTgt>
                                        </p:tgtEl>
                                      </p:cBhvr>
                                    </p:animEffect>
                                    <p:anim calcmode="lin" valueType="num">
                                      <p:cBhvr>
                                        <p:cTn id="36" dur="2000" fill="hold"/>
                                        <p:tgtEl>
                                          <p:spTgt spid="3">
                                            <p:txEl>
                                              <p:pRg st="3" end="3"/>
                                            </p:txEl>
                                          </p:spTgt>
                                        </p:tgtEl>
                                        <p:attrNameLst>
                                          <p:attrName>style.rotation</p:attrName>
                                        </p:attrNameLst>
                                      </p:cBhvr>
                                      <p:tavLst>
                                        <p:tav tm="0">
                                          <p:val>
                                            <p:fltVal val="720"/>
                                          </p:val>
                                        </p:tav>
                                        <p:tav tm="100000">
                                          <p:val>
                                            <p:fltVal val="0"/>
                                          </p:val>
                                        </p:tav>
                                      </p:tavLst>
                                    </p:anim>
                                    <p:anim calcmode="lin" valueType="num">
                                      <p:cBhvr>
                                        <p:cTn id="37" dur="2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8" dur="2000" fill="hold"/>
                                        <p:tgtEl>
                                          <p:spTgt spid="3">
                                            <p:txEl>
                                              <p:pRg st="3" end="3"/>
                                            </p:txEl>
                                          </p:spTgt>
                                        </p:tgtEl>
                                        <p:attrNameLst>
                                          <p:attrName>ppt_w</p:attrName>
                                        </p:attrNameLst>
                                      </p:cBhvr>
                                      <p:tavLst>
                                        <p:tav tm="0">
                                          <p:val>
                                            <p:fltVal val="0"/>
                                          </p:val>
                                        </p:tav>
                                        <p:tav tm="100000">
                                          <p:val>
                                            <p:strVal val="#ppt_w"/>
                                          </p:val>
                                        </p:tav>
                                      </p:tavLst>
                                    </p:anim>
                                  </p:childTnLst>
                                </p:cTn>
                              </p:par>
                              <p:par>
                                <p:cTn id="39" presetID="35" presetClass="entr" presetSubtype="0" fill="hold" grpId="0" nodeType="with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2000"/>
                                        <p:tgtEl>
                                          <p:spTgt spid="3">
                                            <p:txEl>
                                              <p:pRg st="4" end="4"/>
                                            </p:txEl>
                                          </p:spTgt>
                                        </p:tgtEl>
                                      </p:cBhvr>
                                    </p:animEffect>
                                    <p:anim calcmode="lin" valueType="num">
                                      <p:cBhvr>
                                        <p:cTn id="42" dur="2000" fill="hold"/>
                                        <p:tgtEl>
                                          <p:spTgt spid="3">
                                            <p:txEl>
                                              <p:pRg st="4" end="4"/>
                                            </p:txEl>
                                          </p:spTgt>
                                        </p:tgtEl>
                                        <p:attrNameLst>
                                          <p:attrName>style.rotation</p:attrName>
                                        </p:attrNameLst>
                                      </p:cBhvr>
                                      <p:tavLst>
                                        <p:tav tm="0">
                                          <p:val>
                                            <p:fltVal val="720"/>
                                          </p:val>
                                        </p:tav>
                                        <p:tav tm="100000">
                                          <p:val>
                                            <p:fltVal val="0"/>
                                          </p:val>
                                        </p:tav>
                                      </p:tavLst>
                                    </p:anim>
                                    <p:anim calcmode="lin" valueType="num">
                                      <p:cBhvr>
                                        <p:cTn id="43" dur="2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4" dur="2000" fill="hold"/>
                                        <p:tgtEl>
                                          <p:spTgt spid="3">
                                            <p:txEl>
                                              <p:pRg st="4" end="4"/>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b="1" dirty="0" smtClean="0"/>
              <a:t>Συνιστώσες του </a:t>
            </a:r>
            <a:r>
              <a:rPr lang="en-US" b="1" dirty="0" smtClean="0"/>
              <a:t>‘Business model’</a:t>
            </a:r>
            <a:endParaRPr lang="el-GR" dirty="0">
              <a:solidFill>
                <a:srgbClr val="FF0000"/>
              </a:solidFill>
            </a:endParaRPr>
          </a:p>
        </p:txBody>
      </p:sp>
      <p:sp>
        <p:nvSpPr>
          <p:cNvPr id="3" name="2 - Υπότιτλος"/>
          <p:cNvSpPr>
            <a:spLocks noGrp="1"/>
          </p:cNvSpPr>
          <p:nvPr>
            <p:ph idx="1"/>
          </p:nvPr>
        </p:nvSpPr>
        <p:spPr>
          <a:xfrm>
            <a:off x="251520" y="1556792"/>
            <a:ext cx="4179852" cy="432048"/>
          </a:xfrm>
        </p:spPr>
        <p:txBody>
          <a:bodyPr>
            <a:normAutofit lnSpcReduction="10000"/>
          </a:bodyPr>
          <a:lstStyle/>
          <a:p>
            <a:pPr marL="0" lvl="1" algn="just"/>
            <a:r>
              <a:rPr lang="el-GR" sz="2300" b="1" dirty="0" smtClean="0">
                <a:solidFill>
                  <a:schemeClr val="tx1"/>
                </a:solidFill>
                <a:sym typeface="Wingdings" pitchFamily="2" charset="2"/>
              </a:rPr>
              <a:t>Ροές εσόδων: </a:t>
            </a:r>
            <a:endParaRPr lang="en-US" sz="2300" i="1" dirty="0" smtClean="0">
              <a:solidFill>
                <a:schemeClr val="tx1"/>
              </a:solidFill>
              <a:sym typeface="Wingdings" pitchFamily="2" charset="2"/>
            </a:endParaRPr>
          </a:p>
        </p:txBody>
      </p:sp>
      <p:pic>
        <p:nvPicPr>
          <p:cNvPr id="101379" name="Picture 3"/>
          <p:cNvPicPr>
            <a:picLocks noChangeAspect="1" noChangeArrowheads="1"/>
          </p:cNvPicPr>
          <p:nvPr/>
        </p:nvPicPr>
        <p:blipFill>
          <a:blip r:embed="rId2" cstate="print"/>
          <a:srcRect/>
          <a:stretch>
            <a:fillRect/>
          </a:stretch>
        </p:blipFill>
        <p:spPr bwMode="auto">
          <a:xfrm>
            <a:off x="4716016" y="4221088"/>
            <a:ext cx="4104456" cy="2225843"/>
          </a:xfrm>
          <a:prstGeom prst="rect">
            <a:avLst/>
          </a:prstGeom>
          <a:noFill/>
          <a:ln w="9525">
            <a:noFill/>
            <a:miter lim="800000"/>
            <a:headEnd/>
            <a:tailEnd/>
          </a:ln>
        </p:spPr>
      </p:pic>
      <p:sp>
        <p:nvSpPr>
          <p:cNvPr id="7" name="TextBox 6"/>
          <p:cNvSpPr txBox="1"/>
          <p:nvPr/>
        </p:nvSpPr>
        <p:spPr>
          <a:xfrm>
            <a:off x="4644008" y="1556792"/>
            <a:ext cx="4391472" cy="1477328"/>
          </a:xfrm>
          <a:prstGeom prst="rect">
            <a:avLst/>
          </a:prstGeom>
          <a:noFill/>
        </p:spPr>
        <p:txBody>
          <a:bodyPr wrap="square" rtlCol="0">
            <a:spAutoFit/>
          </a:bodyPr>
          <a:lstStyle/>
          <a:p>
            <a:r>
              <a:rPr lang="el-GR" i="1" dirty="0" smtClean="0">
                <a:solidFill>
                  <a:srgbClr val="FF0000"/>
                </a:solidFill>
                <a:sym typeface="Wingdings" pitchFamily="2" charset="2"/>
              </a:rPr>
              <a:t>Για ποιά αξία είναι πρόθυμοι να πληρώσουν οι πελάτες μας; Για ποιά ακριβώς πληρώνουν τώρα; Πόσο προτιμούν να πληρώνουν; Πόσο συνεισφέρει κάθε ροή εσόδων στα συνολικά έσοδα;</a:t>
            </a:r>
            <a:endParaRPr lang="en-GB" dirty="0">
              <a:solidFill>
                <a:srgbClr val="FF0000"/>
              </a:solidFill>
            </a:endParaRPr>
          </a:p>
        </p:txBody>
      </p:sp>
      <p:sp>
        <p:nvSpPr>
          <p:cNvPr id="8" name="TextBox 7"/>
          <p:cNvSpPr txBox="1"/>
          <p:nvPr/>
        </p:nvSpPr>
        <p:spPr>
          <a:xfrm>
            <a:off x="4644008" y="2996952"/>
            <a:ext cx="4464496" cy="1200329"/>
          </a:xfrm>
          <a:prstGeom prst="rect">
            <a:avLst/>
          </a:prstGeom>
          <a:noFill/>
        </p:spPr>
        <p:txBody>
          <a:bodyPr wrap="square" rtlCol="0">
            <a:spAutoFit/>
          </a:bodyPr>
          <a:lstStyle/>
          <a:p>
            <a:r>
              <a:rPr lang="el-GR" dirty="0" smtClean="0">
                <a:solidFill>
                  <a:srgbClr val="00B050"/>
                </a:solidFill>
                <a:sym typeface="Wingdings" pitchFamily="2" charset="2"/>
              </a:rPr>
              <a:t>Το κεφάλαιο που παράγεται στην εταιρεία προερχόμενο από το αγοραστικό κοινό.  Το καθαρό κέρδος προκύπτει με την αφαίρεση του συνολικού κόστους.</a:t>
            </a:r>
            <a:endParaRPr lang="en-GB" dirty="0">
              <a:solidFill>
                <a:srgbClr val="00B050"/>
              </a:solidFill>
            </a:endParaRPr>
          </a:p>
        </p:txBody>
      </p:sp>
      <p:sp>
        <p:nvSpPr>
          <p:cNvPr id="9" name="TextBox 8"/>
          <p:cNvSpPr txBox="1"/>
          <p:nvPr/>
        </p:nvSpPr>
        <p:spPr>
          <a:xfrm>
            <a:off x="251520" y="1916832"/>
            <a:ext cx="4320480" cy="4524315"/>
          </a:xfrm>
          <a:prstGeom prst="rect">
            <a:avLst/>
          </a:prstGeom>
          <a:noFill/>
        </p:spPr>
        <p:txBody>
          <a:bodyPr wrap="square" rtlCol="0">
            <a:spAutoFit/>
          </a:bodyPr>
          <a:lstStyle/>
          <a:p>
            <a:pPr marL="200025" lvl="1" indent="-200025" algn="just">
              <a:buFont typeface="Arial" pitchFamily="34" charset="0"/>
              <a:buChar char="•"/>
            </a:pPr>
            <a:r>
              <a:rPr lang="el-GR" dirty="0" smtClean="0">
                <a:sym typeface="Wingdings" pitchFamily="2" charset="2"/>
              </a:rPr>
              <a:t>Πώληση περουσιακών στοιχείων (πώληση δικαιωμάτων κτήσης ενος προϊόντος).</a:t>
            </a:r>
            <a:endParaRPr lang="en-US" dirty="0" smtClean="0">
              <a:sym typeface="Wingdings" pitchFamily="2" charset="2"/>
            </a:endParaRPr>
          </a:p>
          <a:p>
            <a:pPr marL="200025" lvl="1" indent="-200025" algn="just">
              <a:buFont typeface="Arial" pitchFamily="34" charset="0"/>
              <a:buChar char="•"/>
            </a:pPr>
            <a:r>
              <a:rPr lang="el-GR" dirty="0" smtClean="0">
                <a:sym typeface="Wingdings" pitchFamily="2" charset="2"/>
              </a:rPr>
              <a:t>Συνδρομή χρήσης (π.χ. Η </a:t>
            </a:r>
            <a:r>
              <a:rPr lang="en-US" dirty="0" err="1" smtClean="0">
                <a:sym typeface="Wingdings" pitchFamily="2" charset="2"/>
              </a:rPr>
              <a:t>forthnet</a:t>
            </a:r>
            <a:r>
              <a:rPr lang="en-US" dirty="0" smtClean="0">
                <a:sym typeface="Wingdings" pitchFamily="2" charset="2"/>
              </a:rPr>
              <a:t> </a:t>
            </a:r>
            <a:r>
              <a:rPr lang="el-GR" dirty="0" smtClean="0">
                <a:sym typeface="Wingdings" pitchFamily="2" charset="2"/>
              </a:rPr>
              <a:t>χρεώνει τους πελάτες της για τη διάρκεια των κλήσεων που γίνονται με τη χρήση του δικτύου της).</a:t>
            </a:r>
            <a:endParaRPr lang="en-US" dirty="0" smtClean="0">
              <a:sym typeface="Wingdings" pitchFamily="2" charset="2"/>
            </a:endParaRPr>
          </a:p>
          <a:p>
            <a:pPr marL="200025" lvl="1" indent="-200025" algn="just">
              <a:buFont typeface="Arial" pitchFamily="34" charset="0"/>
              <a:buChar char="•"/>
            </a:pPr>
            <a:r>
              <a:rPr lang="el-GR" dirty="0" smtClean="0">
                <a:sym typeface="Wingdings" pitchFamily="2" charset="2"/>
              </a:rPr>
              <a:t>Τέλη συνδρομών (στο ηλεκτρονικό παιχνίδι </a:t>
            </a:r>
            <a:r>
              <a:rPr lang="en-US" dirty="0" smtClean="0">
                <a:sym typeface="Wingdings" pitchFamily="2" charset="2"/>
              </a:rPr>
              <a:t>World of </a:t>
            </a:r>
            <a:r>
              <a:rPr lang="en-US" dirty="0" err="1" smtClean="0">
                <a:sym typeface="Wingdings" pitchFamily="2" charset="2"/>
              </a:rPr>
              <a:t>Warcraft</a:t>
            </a:r>
            <a:r>
              <a:rPr lang="en-US" dirty="0" smtClean="0">
                <a:sym typeface="Wingdings" pitchFamily="2" charset="2"/>
              </a:rPr>
              <a:t> Online, </a:t>
            </a:r>
            <a:r>
              <a:rPr lang="el-GR" dirty="0" smtClean="0">
                <a:sym typeface="Wingdings" pitchFamily="2" charset="2"/>
              </a:rPr>
              <a:t> οι παίκτες παίζουν διαδικτυακά και πληρώνουν μηνιαία συνδρομή γι αυτό).</a:t>
            </a:r>
            <a:endParaRPr lang="en-US" dirty="0" smtClean="0">
              <a:sym typeface="Wingdings" pitchFamily="2" charset="2"/>
            </a:endParaRPr>
          </a:p>
          <a:p>
            <a:pPr marL="200025" lvl="1" indent="-200025" algn="just">
              <a:buFont typeface="Arial" pitchFamily="34" charset="0"/>
              <a:buChar char="•"/>
            </a:pPr>
            <a:r>
              <a:rPr lang="el-GR" dirty="0" smtClean="0">
                <a:sym typeface="Wingdings" pitchFamily="2" charset="2"/>
              </a:rPr>
              <a:t>Εκμίσθωση (προσωρινή ανάθεση του αποκλειστικού δικαιώματος χρήσης ενός περουσιακού στοιχείου για μια συγκεκριμένη χρονική περίοδο με την καταβολή μισθώματος).</a:t>
            </a:r>
            <a:endParaRPr lang="en-GB"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ppt_w*0.05"/>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anim calcmode="lin" valueType="num">
                                      <p:cBhvr>
                                        <p:cTn id="9" dur="500" fill="hold"/>
                                        <p:tgtEl>
                                          <p:spTgt spid="7"/>
                                        </p:tgtEl>
                                        <p:attrNameLst>
                                          <p:attrName>ppt_x</p:attrName>
                                        </p:attrNameLst>
                                      </p:cBhvr>
                                      <p:tavLst>
                                        <p:tav tm="0">
                                          <p:val>
                                            <p:strVal val="#ppt_x-.2"/>
                                          </p:val>
                                        </p:tav>
                                        <p:tav tm="100000">
                                          <p:val>
                                            <p:strVal val="#ppt_x"/>
                                          </p:val>
                                        </p:tav>
                                      </p:tavLst>
                                    </p:anim>
                                    <p:anim calcmode="lin" valueType="num">
                                      <p:cBhvr>
                                        <p:cTn id="10" dur="500" fill="hold"/>
                                        <p:tgtEl>
                                          <p:spTgt spid="7"/>
                                        </p:tgtEl>
                                        <p:attrNameLst>
                                          <p:attrName>ppt_y</p:attrName>
                                        </p:attrNameLst>
                                      </p:cBhvr>
                                      <p:tavLst>
                                        <p:tav tm="0">
                                          <p:val>
                                            <p:strVal val="#ppt_y"/>
                                          </p:val>
                                        </p:tav>
                                        <p:tav tm="100000">
                                          <p:val>
                                            <p:strVal val="#ppt_y"/>
                                          </p:val>
                                        </p:tav>
                                      </p:tavLst>
                                    </p:anim>
                                    <p:animEffect transition="in" filter="fade">
                                      <p:cBhvr>
                                        <p:cTn id="11" dur="500"/>
                                        <p:tgtEl>
                                          <p:spTgt spid="7"/>
                                        </p:tgtEl>
                                      </p:cBhvr>
                                    </p:animEffect>
                                  </p:childTnLst>
                                </p:cTn>
                              </p:par>
                            </p:childTnLst>
                          </p:cTn>
                        </p:par>
                        <p:par>
                          <p:cTn id="12" fill="hold">
                            <p:stCondLst>
                              <p:cond delay="500"/>
                            </p:stCondLst>
                            <p:childTnLst>
                              <p:par>
                                <p:cTn id="13" presetID="38" presetClass="entr" presetSubtype="0" accel="5000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set>
                                      <p:cBhvr>
                                        <p:cTn id="15" dur="455" fill="hold">
                                          <p:stCondLst>
                                            <p:cond delay="0"/>
                                          </p:stCondLst>
                                        </p:cTn>
                                        <p:tgtEl>
                                          <p:spTgt spid="8"/>
                                        </p:tgtEl>
                                        <p:attrNameLst>
                                          <p:attrName>style.rotation</p:attrName>
                                        </p:attrNameLst>
                                      </p:cBhvr>
                                      <p:to>
                                        <p:strVal val="-45.0"/>
                                      </p:to>
                                    </p:set>
                                    <p:anim calcmode="lin" valueType="num">
                                      <p:cBhvr>
                                        <p:cTn id="16" dur="455" fill="hold">
                                          <p:stCondLst>
                                            <p:cond delay="455"/>
                                          </p:stCondLst>
                                        </p:cTn>
                                        <p:tgtEl>
                                          <p:spTgt spid="8"/>
                                        </p:tgtEl>
                                        <p:attrNameLst>
                                          <p:attrName>style.rotation</p:attrName>
                                        </p:attrNameLst>
                                      </p:cBhvr>
                                      <p:tavLst>
                                        <p:tav tm="0">
                                          <p:val>
                                            <p:fltVal val="-45"/>
                                          </p:val>
                                        </p:tav>
                                        <p:tav tm="69900">
                                          <p:val>
                                            <p:fltVal val="45"/>
                                          </p:val>
                                        </p:tav>
                                        <p:tav tm="100000">
                                          <p:val>
                                            <p:fltVal val="0"/>
                                          </p:val>
                                        </p:tav>
                                      </p:tavLst>
                                    </p:anim>
                                    <p:anim calcmode="lin" valueType="num">
                                      <p:cBhvr>
                                        <p:cTn id="17" dur="455" fill="hold">
                                          <p:stCondLst>
                                            <p:cond delay="0"/>
                                          </p:stCondLst>
                                        </p:cTn>
                                        <p:tgtEl>
                                          <p:spTgt spid="8"/>
                                        </p:tgtEl>
                                        <p:attrNameLst>
                                          <p:attrName>ppt_y</p:attrName>
                                        </p:attrNameLst>
                                      </p:cBhvr>
                                      <p:tavLst>
                                        <p:tav tm="0">
                                          <p:val>
                                            <p:strVal val="#ppt_y-1"/>
                                          </p:val>
                                        </p:tav>
                                        <p:tav tm="100000">
                                          <p:val>
                                            <p:strVal val="#ppt_y-(0.354*#ppt_w-0.172*#ppt_h)"/>
                                          </p:val>
                                        </p:tav>
                                      </p:tavLst>
                                    </p:anim>
                                    <p:anim calcmode="lin" valueType="num">
                                      <p:cBhvr>
                                        <p:cTn id="18" dur="156" decel="50000" autoRev="1" fill="hold">
                                          <p:stCondLst>
                                            <p:cond delay="455"/>
                                          </p:stCondLst>
                                        </p:cTn>
                                        <p:tgtEl>
                                          <p:spTgt spid="8"/>
                                        </p:tgtEl>
                                        <p:attrNameLst>
                                          <p:attrName>ppt_y</p:attrName>
                                        </p:attrNameLst>
                                      </p:cBhvr>
                                      <p:tavLst>
                                        <p:tav tm="0">
                                          <p:val>
                                            <p:strVal val="#ppt_y-(0.354*#ppt_w-0.172*#ppt_h)"/>
                                          </p:val>
                                        </p:tav>
                                        <p:tav tm="100000">
                                          <p:val>
                                            <p:strVal val="#ppt_y-(0.354*#ppt_w-0.172*#ppt_h)-#ppt_h/2"/>
                                          </p:val>
                                        </p:tav>
                                      </p:tavLst>
                                    </p:anim>
                                    <p:anim calcmode="lin" valueType="num">
                                      <p:cBhvr>
                                        <p:cTn id="19" dur="136" fill="hold">
                                          <p:stCondLst>
                                            <p:cond delay="864"/>
                                          </p:stCondLst>
                                        </p:cTn>
                                        <p:tgtEl>
                                          <p:spTgt spid="8"/>
                                        </p:tgtEl>
                                        <p:attrNameLst>
                                          <p:attrName>ppt_y</p:attrName>
                                        </p:attrNameLst>
                                      </p:cBhvr>
                                      <p:tavLst>
                                        <p:tav tm="0">
                                          <p:val>
                                            <p:strVal val="#ppt_y-(0.354*#ppt_w-0.172*#ppt_h)"/>
                                          </p:val>
                                        </p:tav>
                                        <p:tav tm="100000">
                                          <p:val>
                                            <p:strVal val="#ppt_y"/>
                                          </p:val>
                                        </p:tav>
                                      </p:tavLst>
                                    </p:anim>
                                  </p:childTnLst>
                                  <p:subTnLst>
                                    <p:animClr clrSpc="rgb" dir="cw">
                                      <p:cBhvr override="childStyle">
                                        <p:cTn dur="1" fill="hold" display="0" masterRel="nextClick" afterEffect="1"/>
                                        <p:tgtEl>
                                          <p:spTgt spid="8"/>
                                        </p:tgtEl>
                                        <p:attrNameLst>
                                          <p:attrName>ppt_c</p:attrName>
                                        </p:attrNameLst>
                                      </p:cBhvr>
                                      <p:to>
                                        <a:schemeClr val="hlink"/>
                                      </p:to>
                                    </p:animClr>
                                  </p:subTnLst>
                                </p:cTn>
                              </p:par>
                            </p:childTnLst>
                          </p:cTn>
                        </p:par>
                      </p:childTnLst>
                    </p:cTn>
                  </p:par>
                  <p:par>
                    <p:cTn id="20" fill="hold">
                      <p:stCondLst>
                        <p:cond delay="indefinite"/>
                      </p:stCondLst>
                      <p:childTnLst>
                        <p:par>
                          <p:cTn id="21" fill="hold">
                            <p:stCondLst>
                              <p:cond delay="0"/>
                            </p:stCondLst>
                            <p:childTnLst>
                              <p:par>
                                <p:cTn id="22" presetID="19" presetClass="entr" presetSubtype="1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2000" fill="hold"/>
                                        <p:tgtEl>
                                          <p:spTgt spid="9"/>
                                        </p:tgtEl>
                                        <p:attrNameLst>
                                          <p:attrName>ppt_w</p:attrName>
                                        </p:attrNameLst>
                                      </p:cBhvr>
                                      <p:tavLst>
                                        <p:tav tm="0" fmla="#ppt_w*sin(2.5*pi*$)">
                                          <p:val>
                                            <p:fltVal val="0"/>
                                          </p:val>
                                        </p:tav>
                                        <p:tav tm="100000">
                                          <p:val>
                                            <p:fltVal val="1"/>
                                          </p:val>
                                        </p:tav>
                                      </p:tavLst>
                                    </p:anim>
                                    <p:anim calcmode="lin" valueType="num">
                                      <p:cBhvr>
                                        <p:cTn id="25"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b="1" dirty="0" smtClean="0"/>
              <a:t>Συνιστώσες του </a:t>
            </a:r>
            <a:r>
              <a:rPr lang="en-US" b="1" dirty="0" smtClean="0"/>
              <a:t>‘Business model’</a:t>
            </a:r>
            <a:endParaRPr lang="el-GR" dirty="0">
              <a:solidFill>
                <a:srgbClr val="FF0000"/>
              </a:solidFill>
            </a:endParaRPr>
          </a:p>
        </p:txBody>
      </p:sp>
      <p:sp>
        <p:nvSpPr>
          <p:cNvPr id="3" name="2 - Υπότιτλος"/>
          <p:cNvSpPr>
            <a:spLocks noGrp="1"/>
          </p:cNvSpPr>
          <p:nvPr>
            <p:ph idx="1"/>
          </p:nvPr>
        </p:nvSpPr>
        <p:spPr>
          <a:xfrm>
            <a:off x="464156" y="2132857"/>
            <a:ext cx="4179852" cy="2520280"/>
          </a:xfrm>
        </p:spPr>
        <p:txBody>
          <a:bodyPr>
            <a:noAutofit/>
          </a:bodyPr>
          <a:lstStyle/>
          <a:p>
            <a:pPr marL="342900" lvl="1" indent="-342900">
              <a:buFont typeface="Arial" pitchFamily="34" charset="0"/>
              <a:buChar char="•"/>
            </a:pPr>
            <a:r>
              <a:rPr lang="el-GR" sz="2000" dirty="0" smtClean="0">
                <a:solidFill>
                  <a:schemeClr val="tx1"/>
                </a:solidFill>
                <a:sym typeface="Wingdings" pitchFamily="2" charset="2"/>
              </a:rPr>
              <a:t>Αδειοδότηση (παροχή αδείας για χρήση πνευματικής ιδιοκτησίας με αντάλλαγμα κάποια αμοιβή).</a:t>
            </a:r>
          </a:p>
          <a:p>
            <a:pPr marL="342900" lvl="1" indent="-342900">
              <a:buFont typeface="Arial" pitchFamily="34" charset="0"/>
              <a:buChar char="•"/>
            </a:pPr>
            <a:r>
              <a:rPr lang="el-GR" sz="2000" dirty="0" smtClean="0">
                <a:solidFill>
                  <a:schemeClr val="tx1"/>
                </a:solidFill>
                <a:sym typeface="Wingdings" pitchFamily="2" charset="2"/>
              </a:rPr>
              <a:t>Μεσιτικές προμήθειες.</a:t>
            </a:r>
          </a:p>
          <a:p>
            <a:pPr marL="342900" lvl="1" indent="-342900">
              <a:buFont typeface="Arial" pitchFamily="34" charset="0"/>
              <a:buChar char="•"/>
            </a:pPr>
            <a:r>
              <a:rPr lang="el-GR" sz="2000" dirty="0" smtClean="0">
                <a:solidFill>
                  <a:schemeClr val="tx1"/>
                </a:solidFill>
                <a:sym typeface="Wingdings" pitchFamily="2" charset="2"/>
              </a:rPr>
              <a:t>Διαφήμιση (Διαφήμιση ενός προϊόντος, υπηρεσίας, μάρκας αντί για χρηματική αμοιβή).</a:t>
            </a:r>
            <a:endParaRPr lang="en-US" sz="2000" dirty="0" smtClean="0">
              <a:solidFill>
                <a:schemeClr val="tx1"/>
              </a:solidFill>
              <a:sym typeface="Wingdings" pitchFamily="2" charset="2"/>
            </a:endParaRPr>
          </a:p>
          <a:p>
            <a:pPr marL="0" lvl="1" algn="just"/>
            <a:endParaRPr lang="en-US" sz="2400" dirty="0" smtClean="0">
              <a:solidFill>
                <a:schemeClr val="tx1"/>
              </a:solidFill>
              <a:sym typeface="Wingdings" pitchFamily="2" charset="2"/>
            </a:endParaRPr>
          </a:p>
          <a:p>
            <a:pPr marL="0" lvl="1" algn="just"/>
            <a:endParaRPr lang="en-US" sz="2400" dirty="0" smtClean="0">
              <a:solidFill>
                <a:schemeClr val="tx1"/>
              </a:solidFill>
              <a:sym typeface="Wingdings" pitchFamily="2" charset="2"/>
            </a:endParaRPr>
          </a:p>
        </p:txBody>
      </p:sp>
      <p:pic>
        <p:nvPicPr>
          <p:cNvPr id="101379" name="Picture 3"/>
          <p:cNvPicPr>
            <a:picLocks noChangeAspect="1" noChangeArrowheads="1"/>
          </p:cNvPicPr>
          <p:nvPr/>
        </p:nvPicPr>
        <p:blipFill>
          <a:blip r:embed="rId2" cstate="print"/>
          <a:srcRect/>
          <a:stretch>
            <a:fillRect/>
          </a:stretch>
        </p:blipFill>
        <p:spPr bwMode="auto">
          <a:xfrm>
            <a:off x="4716016" y="4221088"/>
            <a:ext cx="4104456" cy="2225843"/>
          </a:xfrm>
          <a:prstGeom prst="rect">
            <a:avLst/>
          </a:prstGeom>
          <a:noFill/>
          <a:ln w="9525">
            <a:noFill/>
            <a:miter lim="800000"/>
            <a:headEnd/>
            <a:tailEnd/>
          </a:ln>
        </p:spPr>
      </p:pic>
      <p:sp>
        <p:nvSpPr>
          <p:cNvPr id="7" name="TextBox 6"/>
          <p:cNvSpPr txBox="1"/>
          <p:nvPr/>
        </p:nvSpPr>
        <p:spPr>
          <a:xfrm>
            <a:off x="4644008" y="1556792"/>
            <a:ext cx="4391472" cy="1477328"/>
          </a:xfrm>
          <a:prstGeom prst="rect">
            <a:avLst/>
          </a:prstGeom>
          <a:noFill/>
        </p:spPr>
        <p:txBody>
          <a:bodyPr wrap="square" rtlCol="0">
            <a:spAutoFit/>
          </a:bodyPr>
          <a:lstStyle/>
          <a:p>
            <a:r>
              <a:rPr lang="el-GR" i="1" dirty="0" smtClean="0">
                <a:solidFill>
                  <a:srgbClr val="FF0000"/>
                </a:solidFill>
                <a:sym typeface="Wingdings" pitchFamily="2" charset="2"/>
              </a:rPr>
              <a:t>Για ποιά αξία είναι πρόθυμοι να πληρώσουν οι πελάτες μας; Για ποιά ακριβώς πληρώνουν τώρα; Πόσο προτιμούν να πληρώνουν; Πόσο συνεισφέρει κάθε ροή εσόδων στα συνολικά έσοδα;</a:t>
            </a:r>
            <a:endParaRPr lang="en-GB" dirty="0">
              <a:solidFill>
                <a:srgbClr val="FF0000"/>
              </a:solidFill>
            </a:endParaRPr>
          </a:p>
        </p:txBody>
      </p:sp>
      <p:sp>
        <p:nvSpPr>
          <p:cNvPr id="8" name="TextBox 7"/>
          <p:cNvSpPr txBox="1"/>
          <p:nvPr/>
        </p:nvSpPr>
        <p:spPr>
          <a:xfrm>
            <a:off x="4644008" y="2996952"/>
            <a:ext cx="4464496" cy="1200329"/>
          </a:xfrm>
          <a:prstGeom prst="rect">
            <a:avLst/>
          </a:prstGeom>
          <a:noFill/>
        </p:spPr>
        <p:txBody>
          <a:bodyPr wrap="square" rtlCol="0">
            <a:spAutoFit/>
          </a:bodyPr>
          <a:lstStyle/>
          <a:p>
            <a:r>
              <a:rPr lang="el-GR" dirty="0" smtClean="0">
                <a:solidFill>
                  <a:srgbClr val="00B050"/>
                </a:solidFill>
                <a:sym typeface="Wingdings" pitchFamily="2" charset="2"/>
              </a:rPr>
              <a:t>Το κεφάλαιο που παράγεται στην εταιρεία προερχόμενο από το αγοραστικό κοινό.  Το καθαρό κέρδος προκύπτει με την αφαίρεση του συνολικού κόστους.</a:t>
            </a:r>
            <a:endParaRPr lang="en-GB" dirty="0">
              <a:solidFill>
                <a:srgbClr val="00B050"/>
              </a:solidFill>
            </a:endParaRPr>
          </a:p>
        </p:txBody>
      </p:sp>
      <p:sp>
        <p:nvSpPr>
          <p:cNvPr id="9" name="TextBox 8"/>
          <p:cNvSpPr txBox="1"/>
          <p:nvPr/>
        </p:nvSpPr>
        <p:spPr>
          <a:xfrm>
            <a:off x="467544" y="1572181"/>
            <a:ext cx="2808312" cy="723275"/>
          </a:xfrm>
          <a:prstGeom prst="rect">
            <a:avLst/>
          </a:prstGeom>
          <a:noFill/>
        </p:spPr>
        <p:txBody>
          <a:bodyPr wrap="square" rtlCol="0">
            <a:spAutoFit/>
          </a:bodyPr>
          <a:lstStyle/>
          <a:p>
            <a:pPr marL="0" lvl="1"/>
            <a:r>
              <a:rPr lang="el-GR" sz="2300" b="1" dirty="0" smtClean="0">
                <a:sym typeface="Wingdings" pitchFamily="2" charset="2"/>
              </a:rPr>
              <a:t>- Ροές εσόδων: </a:t>
            </a:r>
            <a:endParaRPr lang="en-US" sz="2300" i="1" dirty="0" smtClean="0">
              <a:sym typeface="Wingdings" pitchFamily="2" charset="2"/>
            </a:endParaRPr>
          </a:p>
          <a:p>
            <a:endParaRPr lang="en-GB"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b="1" dirty="0" smtClean="0"/>
              <a:t>Συνιστώσες του </a:t>
            </a:r>
            <a:r>
              <a:rPr lang="en-US" b="1" dirty="0" smtClean="0"/>
              <a:t>‘Business model’</a:t>
            </a:r>
            <a:endParaRPr lang="el-GR" dirty="0">
              <a:solidFill>
                <a:srgbClr val="FF0000"/>
              </a:solidFill>
            </a:endParaRPr>
          </a:p>
        </p:txBody>
      </p:sp>
      <p:sp>
        <p:nvSpPr>
          <p:cNvPr id="3" name="2 - Υπότιτλος"/>
          <p:cNvSpPr>
            <a:spLocks noGrp="1"/>
          </p:cNvSpPr>
          <p:nvPr>
            <p:ph idx="1"/>
          </p:nvPr>
        </p:nvSpPr>
        <p:spPr/>
        <p:txBody>
          <a:bodyPr>
            <a:normAutofit/>
          </a:bodyPr>
          <a:lstStyle/>
          <a:p>
            <a:pPr marL="0" lvl="1" algn="just"/>
            <a:endParaRPr lang="en-US" sz="1800" dirty="0" smtClean="0">
              <a:solidFill>
                <a:schemeClr val="tx1"/>
              </a:solidFill>
              <a:sym typeface="Wingdings" pitchFamily="2" charset="2"/>
            </a:endParaRPr>
          </a:p>
          <a:p>
            <a:pPr marL="0" lvl="1" algn="just"/>
            <a:endParaRPr lang="en-US" sz="1800" dirty="0" smtClean="0">
              <a:solidFill>
                <a:schemeClr val="tx1"/>
              </a:solidFill>
              <a:sym typeface="Wingdings" pitchFamily="2" charset="2"/>
            </a:endParaRPr>
          </a:p>
          <a:p>
            <a:pPr marL="0" lvl="1" algn="just"/>
            <a:endParaRPr lang="en-US" sz="1800" dirty="0" smtClean="0">
              <a:solidFill>
                <a:schemeClr val="tx1"/>
              </a:solidFill>
              <a:sym typeface="Wingdings" pitchFamily="2" charset="2"/>
            </a:endParaRPr>
          </a:p>
        </p:txBody>
      </p:sp>
      <p:pic>
        <p:nvPicPr>
          <p:cNvPr id="103427" name="Picture 3"/>
          <p:cNvPicPr>
            <a:picLocks noChangeAspect="1" noChangeArrowheads="1"/>
          </p:cNvPicPr>
          <p:nvPr/>
        </p:nvPicPr>
        <p:blipFill>
          <a:blip r:embed="rId2" cstate="print"/>
          <a:srcRect/>
          <a:stretch>
            <a:fillRect/>
          </a:stretch>
        </p:blipFill>
        <p:spPr bwMode="auto">
          <a:xfrm>
            <a:off x="72008" y="1571076"/>
            <a:ext cx="8892480" cy="4954268"/>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b="1" dirty="0" smtClean="0"/>
              <a:t>Συνιστώσες του </a:t>
            </a:r>
            <a:r>
              <a:rPr lang="en-US" b="1" dirty="0" smtClean="0"/>
              <a:t>‘Business model’</a:t>
            </a:r>
            <a:endParaRPr lang="el-GR" dirty="0">
              <a:solidFill>
                <a:srgbClr val="FF0000"/>
              </a:solidFill>
            </a:endParaRPr>
          </a:p>
        </p:txBody>
      </p:sp>
      <p:sp>
        <p:nvSpPr>
          <p:cNvPr id="3" name="2 - Υπότιτλος"/>
          <p:cNvSpPr>
            <a:spLocks noGrp="1"/>
          </p:cNvSpPr>
          <p:nvPr>
            <p:ph idx="1"/>
          </p:nvPr>
        </p:nvSpPr>
        <p:spPr>
          <a:xfrm>
            <a:off x="323528" y="1556792"/>
            <a:ext cx="8370228" cy="4525963"/>
          </a:xfrm>
        </p:spPr>
        <p:txBody>
          <a:bodyPr>
            <a:normAutofit/>
          </a:bodyPr>
          <a:lstStyle/>
          <a:p>
            <a:pPr marL="0" lvl="1" algn="just"/>
            <a:r>
              <a:rPr lang="el-GR" sz="2300" b="1" u="sng" dirty="0" smtClean="0">
                <a:solidFill>
                  <a:schemeClr val="tx1"/>
                </a:solidFill>
                <a:sym typeface="Wingdings" pitchFamily="2" charset="2"/>
              </a:rPr>
              <a:t>Βασικοί πόροι:</a:t>
            </a:r>
          </a:p>
          <a:p>
            <a:pPr marL="0" lvl="1" algn="just"/>
            <a:endParaRPr lang="en-US" sz="1800" dirty="0" smtClean="0">
              <a:solidFill>
                <a:schemeClr val="tx1"/>
              </a:solidFill>
              <a:sym typeface="Wingdings" pitchFamily="2" charset="2"/>
            </a:endParaRPr>
          </a:p>
          <a:p>
            <a:pPr marL="0" lvl="1" algn="just"/>
            <a:endParaRPr lang="en-US" sz="1800" dirty="0" smtClean="0">
              <a:solidFill>
                <a:schemeClr val="tx1"/>
              </a:solidFill>
              <a:sym typeface="Wingdings" pitchFamily="2" charset="2"/>
            </a:endParaRPr>
          </a:p>
          <a:p>
            <a:pPr marL="0" lvl="1" algn="just"/>
            <a:endParaRPr lang="en-US" sz="1800" dirty="0" smtClean="0">
              <a:solidFill>
                <a:schemeClr val="tx1"/>
              </a:solidFill>
              <a:sym typeface="Wingdings" pitchFamily="2" charset="2"/>
            </a:endParaRPr>
          </a:p>
          <a:p>
            <a:pPr marL="0" lvl="1" algn="just"/>
            <a:endParaRPr lang="en-US" sz="1800" dirty="0" smtClean="0">
              <a:solidFill>
                <a:schemeClr val="tx1"/>
              </a:solidFill>
              <a:sym typeface="Wingdings" pitchFamily="2" charset="2"/>
            </a:endParaRPr>
          </a:p>
        </p:txBody>
      </p:sp>
      <p:pic>
        <p:nvPicPr>
          <p:cNvPr id="104451" name="Picture 3"/>
          <p:cNvPicPr>
            <a:picLocks noChangeAspect="1" noChangeArrowheads="1"/>
          </p:cNvPicPr>
          <p:nvPr/>
        </p:nvPicPr>
        <p:blipFill>
          <a:blip r:embed="rId2" cstate="print"/>
          <a:srcRect/>
          <a:stretch>
            <a:fillRect/>
          </a:stretch>
        </p:blipFill>
        <p:spPr bwMode="auto">
          <a:xfrm>
            <a:off x="4860032" y="4293096"/>
            <a:ext cx="3960439" cy="2160240"/>
          </a:xfrm>
          <a:prstGeom prst="rect">
            <a:avLst/>
          </a:prstGeom>
          <a:noFill/>
          <a:ln w="9525">
            <a:noFill/>
            <a:miter lim="800000"/>
            <a:headEnd/>
            <a:tailEnd/>
          </a:ln>
        </p:spPr>
      </p:pic>
      <p:sp>
        <p:nvSpPr>
          <p:cNvPr id="7" name="TextBox 6"/>
          <p:cNvSpPr txBox="1"/>
          <p:nvPr/>
        </p:nvSpPr>
        <p:spPr>
          <a:xfrm>
            <a:off x="4716016" y="1663640"/>
            <a:ext cx="3816424" cy="1477328"/>
          </a:xfrm>
          <a:prstGeom prst="rect">
            <a:avLst/>
          </a:prstGeom>
          <a:noFill/>
        </p:spPr>
        <p:txBody>
          <a:bodyPr wrap="square" rtlCol="0">
            <a:spAutoFit/>
          </a:bodyPr>
          <a:lstStyle/>
          <a:p>
            <a:pPr marL="0" lvl="1"/>
            <a:r>
              <a:rPr lang="el-GR" i="1" dirty="0" smtClean="0">
                <a:solidFill>
                  <a:srgbClr val="FF0000"/>
                </a:solidFill>
                <a:sym typeface="Wingdings" pitchFamily="2" charset="2"/>
              </a:rPr>
              <a:t>Ποιούς βασικούς πόρους απαιτεί η προτεινόμενη αξία της επιχείρησης; Τα κανάλια διανομής μας; Οι σχέσεις μας με τους πελάτες;  Οι ροές εσόδων μας;</a:t>
            </a:r>
            <a:endParaRPr lang="en-GB" dirty="0">
              <a:solidFill>
                <a:srgbClr val="FF0000"/>
              </a:solidFill>
            </a:endParaRPr>
          </a:p>
        </p:txBody>
      </p:sp>
      <p:sp>
        <p:nvSpPr>
          <p:cNvPr id="8" name="TextBox 7"/>
          <p:cNvSpPr txBox="1"/>
          <p:nvPr/>
        </p:nvSpPr>
        <p:spPr>
          <a:xfrm>
            <a:off x="4716016" y="3286725"/>
            <a:ext cx="3960440" cy="923330"/>
          </a:xfrm>
          <a:prstGeom prst="rect">
            <a:avLst/>
          </a:prstGeom>
          <a:noFill/>
        </p:spPr>
        <p:txBody>
          <a:bodyPr wrap="square" rtlCol="0">
            <a:spAutoFit/>
          </a:bodyPr>
          <a:lstStyle/>
          <a:p>
            <a:r>
              <a:rPr lang="el-GR" dirty="0" smtClean="0">
                <a:solidFill>
                  <a:srgbClr val="00B050"/>
                </a:solidFill>
                <a:sym typeface="Wingdings" pitchFamily="2" charset="2"/>
              </a:rPr>
              <a:t>Τα βασικά περουσιακά στοιχεία που χρειάζονται για να λειτουργήσει το επιχειρηματικό μοντέλο..</a:t>
            </a:r>
            <a:endParaRPr lang="en-GB" dirty="0">
              <a:solidFill>
                <a:srgbClr val="00B050"/>
              </a:solidFill>
            </a:endParaRPr>
          </a:p>
        </p:txBody>
      </p:sp>
      <p:sp>
        <p:nvSpPr>
          <p:cNvPr id="9" name="TextBox 8"/>
          <p:cNvSpPr txBox="1"/>
          <p:nvPr/>
        </p:nvSpPr>
        <p:spPr>
          <a:xfrm>
            <a:off x="323528" y="2012062"/>
            <a:ext cx="3960440" cy="4401205"/>
          </a:xfrm>
          <a:prstGeom prst="rect">
            <a:avLst/>
          </a:prstGeom>
          <a:noFill/>
        </p:spPr>
        <p:txBody>
          <a:bodyPr wrap="square" rtlCol="0">
            <a:spAutoFit/>
          </a:bodyPr>
          <a:lstStyle/>
          <a:p>
            <a:pPr marL="342900" lvl="1" indent="-342900">
              <a:buFont typeface="Arial" pitchFamily="34" charset="0"/>
              <a:buChar char="•"/>
            </a:pPr>
            <a:r>
              <a:rPr lang="el-GR" sz="2000" dirty="0" smtClean="0">
                <a:sym typeface="Wingdings" pitchFamily="2" charset="2"/>
              </a:rPr>
              <a:t>Φυσικά αντικείμενα (εγκαταστάσεις, κτήρια, οχήματα, μηχανήματα, κλπ) </a:t>
            </a:r>
            <a:r>
              <a:rPr lang="en-US" sz="2000" dirty="0" smtClean="0">
                <a:sym typeface="Wingdings" pitchFamily="2" charset="2"/>
              </a:rPr>
              <a:t>Amazon.com  </a:t>
            </a:r>
            <a:r>
              <a:rPr lang="el-GR" sz="2000" dirty="0" smtClean="0">
                <a:sym typeface="Wingdings" pitchFamily="2" charset="2"/>
              </a:rPr>
              <a:t>εκτενές δίκτυο αποθηκών και εγκαταστάσεων </a:t>
            </a:r>
            <a:r>
              <a:rPr lang="en-US" sz="2000" dirty="0" smtClean="0">
                <a:sym typeface="Wingdings" pitchFamily="2" charset="2"/>
              </a:rPr>
              <a:t>logistics</a:t>
            </a:r>
            <a:r>
              <a:rPr lang="el-GR" sz="2000" dirty="0" smtClean="0">
                <a:sym typeface="Wingdings" pitchFamily="2" charset="2"/>
              </a:rPr>
              <a:t>.</a:t>
            </a:r>
            <a:endParaRPr lang="en-US" sz="2000" dirty="0" smtClean="0">
              <a:sym typeface="Wingdings" pitchFamily="2" charset="2"/>
            </a:endParaRPr>
          </a:p>
          <a:p>
            <a:pPr marL="342900" lvl="1" indent="-342900">
              <a:buFont typeface="Arial" pitchFamily="34" charset="0"/>
              <a:buChar char="•"/>
            </a:pPr>
            <a:r>
              <a:rPr lang="el-GR" sz="2000" dirty="0" smtClean="0">
                <a:sym typeface="Wingdings" pitchFamily="2" charset="2"/>
              </a:rPr>
              <a:t>Πνευματική ιδιοκτησία (εμπορικά σήματα, πατέντες, δικαιώματα) </a:t>
            </a:r>
            <a:r>
              <a:rPr lang="en-US" sz="2000" dirty="0" smtClean="0">
                <a:sym typeface="Wingdings" pitchFamily="2" charset="2"/>
              </a:rPr>
              <a:t>– </a:t>
            </a:r>
            <a:r>
              <a:rPr lang="el-GR" sz="2000" dirty="0" smtClean="0">
                <a:sym typeface="Wingdings" pitchFamily="2" charset="2"/>
              </a:rPr>
              <a:t>Π.χ. </a:t>
            </a:r>
            <a:r>
              <a:rPr lang="en-US" sz="2000" dirty="0" smtClean="0">
                <a:sym typeface="Wingdings" pitchFamily="2" charset="2"/>
              </a:rPr>
              <a:t>Microsoft </a:t>
            </a:r>
            <a:r>
              <a:rPr lang="el-GR" sz="2000" dirty="0" smtClean="0">
                <a:sym typeface="Wingdings" pitchFamily="2" charset="2"/>
              </a:rPr>
              <a:t>και </a:t>
            </a:r>
            <a:r>
              <a:rPr lang="en-US" sz="2000" dirty="0" smtClean="0">
                <a:sym typeface="Wingdings" pitchFamily="2" charset="2"/>
              </a:rPr>
              <a:t>Nike </a:t>
            </a:r>
            <a:r>
              <a:rPr lang="el-GR" sz="2000" dirty="0" smtClean="0">
                <a:sym typeface="Wingdings" pitchFamily="2" charset="2"/>
              </a:rPr>
              <a:t>βασίζονται στο εμπορικό τους σήμα</a:t>
            </a:r>
            <a:r>
              <a:rPr lang="en-US" sz="2000" dirty="0" smtClean="0">
                <a:sym typeface="Wingdings" pitchFamily="2" charset="2"/>
              </a:rPr>
              <a:t>)</a:t>
            </a:r>
            <a:r>
              <a:rPr lang="el-GR" sz="2000" dirty="0" smtClean="0">
                <a:sym typeface="Wingdings" pitchFamily="2" charset="2"/>
              </a:rPr>
              <a:t>.</a:t>
            </a:r>
            <a:endParaRPr lang="en-US" sz="2000" dirty="0" smtClean="0">
              <a:sym typeface="Wingdings" pitchFamily="2" charset="2"/>
            </a:endParaRPr>
          </a:p>
          <a:p>
            <a:pPr marL="342900" lvl="1" indent="-342900">
              <a:buFont typeface="Arial" pitchFamily="34" charset="0"/>
              <a:buChar char="•"/>
            </a:pPr>
            <a:r>
              <a:rPr lang="el-GR" sz="2000" dirty="0" smtClean="0">
                <a:sym typeface="Wingdings" pitchFamily="2" charset="2"/>
              </a:rPr>
              <a:t>Ανθρώπινο δυναμικό (προσωπικό κτλ).</a:t>
            </a:r>
            <a:endParaRPr lang="en-US" sz="2000" dirty="0" smtClean="0">
              <a:sym typeface="Wingdings" pitchFamily="2" charset="2"/>
            </a:endParaRPr>
          </a:p>
          <a:p>
            <a:pPr marL="342900" lvl="1" indent="-342900">
              <a:buFont typeface="Arial" pitchFamily="34" charset="0"/>
              <a:buChar char="•"/>
            </a:pPr>
            <a:r>
              <a:rPr lang="el-GR" sz="2000" dirty="0" smtClean="0">
                <a:sym typeface="Wingdings" pitchFamily="2" charset="2"/>
              </a:rPr>
              <a:t>Κεφαλαιακοί πόροι.</a:t>
            </a:r>
            <a:endParaRPr lang="en-GB" sz="20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animScale>
                                      <p:cBhvr>
                                        <p:cTn id="7"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7"/>
                                        </p:tgtEl>
                                        <p:attrNameLst>
                                          <p:attrName>ppt_x</p:attrName>
                                          <p:attrName>ppt_y</p:attrName>
                                        </p:attrNameLst>
                                      </p:cBhvr>
                                    </p:animMotion>
                                    <p:animEffect transition="in" filter="fade">
                                      <p:cBhvr>
                                        <p:cTn id="9" dur="1000"/>
                                        <p:tgtEl>
                                          <p:spTgt spid="7"/>
                                        </p:tgtEl>
                                      </p:cBhvr>
                                    </p:animEffect>
                                  </p:childTnLst>
                                </p:cTn>
                              </p:par>
                            </p:childTnLst>
                          </p:cTn>
                        </p:par>
                        <p:par>
                          <p:cTn id="10" fill="hold">
                            <p:stCondLst>
                              <p:cond delay="1000"/>
                            </p:stCondLst>
                            <p:childTnLst>
                              <p:par>
                                <p:cTn id="11" presetID="51"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770" decel="100000"/>
                                        <p:tgtEl>
                                          <p:spTgt spid="8"/>
                                        </p:tgtEl>
                                      </p:cBhvr>
                                    </p:animEffect>
                                    <p:animScale>
                                      <p:cBhvr>
                                        <p:cTn id="14" dur="770" decel="100000"/>
                                        <p:tgtEl>
                                          <p:spTgt spid="8"/>
                                        </p:tgtEl>
                                      </p:cBhvr>
                                      <p:from x="10000" y="10000"/>
                                      <p:to x="200000" y="450000"/>
                                    </p:animScale>
                                    <p:animScale>
                                      <p:cBhvr>
                                        <p:cTn id="15" dur="1230" accel="100000" fill="hold">
                                          <p:stCondLst>
                                            <p:cond delay="770"/>
                                          </p:stCondLst>
                                        </p:cTn>
                                        <p:tgtEl>
                                          <p:spTgt spid="8"/>
                                        </p:tgtEl>
                                      </p:cBhvr>
                                      <p:from x="200000" y="450000"/>
                                      <p:to x="100000" y="100000"/>
                                    </p:animScale>
                                    <p:set>
                                      <p:cBhvr>
                                        <p:cTn id="16" dur="770" fill="hold"/>
                                        <p:tgtEl>
                                          <p:spTgt spid="8"/>
                                        </p:tgtEl>
                                        <p:attrNameLst>
                                          <p:attrName>ppt_x</p:attrName>
                                        </p:attrNameLst>
                                      </p:cBhvr>
                                      <p:to>
                                        <p:strVal val="(0.5)"/>
                                      </p:to>
                                    </p:set>
                                    <p:anim from="(0.5)" to="(#ppt_x)" calcmode="lin" valueType="num">
                                      <p:cBhvr>
                                        <p:cTn id="17" dur="1230" accel="100000" fill="hold">
                                          <p:stCondLst>
                                            <p:cond delay="770"/>
                                          </p:stCondLst>
                                        </p:cTn>
                                        <p:tgtEl>
                                          <p:spTgt spid="8"/>
                                        </p:tgtEl>
                                        <p:attrNameLst>
                                          <p:attrName>ppt_x</p:attrName>
                                        </p:attrNameLst>
                                      </p:cBhvr>
                                    </p:anim>
                                    <p:set>
                                      <p:cBhvr>
                                        <p:cTn id="18" dur="770" fill="hold"/>
                                        <p:tgtEl>
                                          <p:spTgt spid="8"/>
                                        </p:tgtEl>
                                        <p:attrNameLst>
                                          <p:attrName>ppt_y</p:attrName>
                                        </p:attrNameLst>
                                      </p:cBhvr>
                                      <p:to>
                                        <p:strVal val="(#ppt_y+0.4)"/>
                                      </p:to>
                                    </p:set>
                                    <p:anim from="(#ppt_y+0.4)" to="(#ppt_y)" calcmode="lin" valueType="num">
                                      <p:cBhvr>
                                        <p:cTn id="19" dur="1230" accel="100000" fill="hold">
                                          <p:stCondLst>
                                            <p:cond delay="770"/>
                                          </p:stCondLst>
                                        </p:cTn>
                                        <p:tgtEl>
                                          <p:spTgt spid="8"/>
                                        </p:tgtEl>
                                        <p:attrNameLst>
                                          <p:attrName>ppt_y</p:attrName>
                                        </p:attrNameLst>
                                      </p:cBhvr>
                                    </p:anim>
                                  </p:childTnLst>
                                  <p:subTnLst>
                                    <p:animClr clrSpc="rgb" dir="cw">
                                      <p:cBhvr override="childStyle">
                                        <p:cTn dur="1" fill="hold" display="0" masterRel="nextClick" afterEffect="1"/>
                                        <p:tgtEl>
                                          <p:spTgt spid="8"/>
                                        </p:tgtEl>
                                        <p:attrNameLst>
                                          <p:attrName>ppt_c</p:attrName>
                                        </p:attrNameLst>
                                      </p:cBhvr>
                                      <p:to>
                                        <a:schemeClr val="hlink"/>
                                      </p:to>
                                    </p:animClr>
                                  </p:subTnLst>
                                </p:cTn>
                              </p:par>
                            </p:childTnLst>
                          </p:cTn>
                        </p:par>
                      </p:childTnLst>
                    </p:cTn>
                  </p:par>
                  <p:par>
                    <p:cTn id="20" fill="hold">
                      <p:stCondLst>
                        <p:cond delay="indefinite"/>
                      </p:stCondLst>
                      <p:childTnLst>
                        <p:par>
                          <p:cTn id="21" fill="hold">
                            <p:stCondLst>
                              <p:cond delay="0"/>
                            </p:stCondLst>
                            <p:childTnLst>
                              <p:par>
                                <p:cTn id="22" presetID="54" presetClass="entr" presetSubtype="0" accel="10000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strVal val="#ppt_w*0.05"/>
                                          </p:val>
                                        </p:tav>
                                        <p:tav tm="100000">
                                          <p:val>
                                            <p:strVal val="#ppt_w"/>
                                          </p:val>
                                        </p:tav>
                                      </p:tavLst>
                                    </p:anim>
                                    <p:anim calcmode="lin" valueType="num">
                                      <p:cBhvr>
                                        <p:cTn id="25" dur="500" fill="hold"/>
                                        <p:tgtEl>
                                          <p:spTgt spid="9"/>
                                        </p:tgtEl>
                                        <p:attrNameLst>
                                          <p:attrName>ppt_h</p:attrName>
                                        </p:attrNameLst>
                                      </p:cBhvr>
                                      <p:tavLst>
                                        <p:tav tm="0">
                                          <p:val>
                                            <p:strVal val="#ppt_h"/>
                                          </p:val>
                                        </p:tav>
                                        <p:tav tm="100000">
                                          <p:val>
                                            <p:strVal val="#ppt_h"/>
                                          </p:val>
                                        </p:tav>
                                      </p:tavLst>
                                    </p:anim>
                                    <p:anim calcmode="lin" valueType="num">
                                      <p:cBhvr>
                                        <p:cTn id="26" dur="500" fill="hold"/>
                                        <p:tgtEl>
                                          <p:spTgt spid="9"/>
                                        </p:tgtEl>
                                        <p:attrNameLst>
                                          <p:attrName>ppt_x</p:attrName>
                                        </p:attrNameLst>
                                      </p:cBhvr>
                                      <p:tavLst>
                                        <p:tav tm="0">
                                          <p:val>
                                            <p:strVal val="#ppt_x-.2"/>
                                          </p:val>
                                        </p:tav>
                                        <p:tav tm="100000">
                                          <p:val>
                                            <p:strVal val="#ppt_x"/>
                                          </p:val>
                                        </p:tav>
                                      </p:tavLst>
                                    </p:anim>
                                    <p:anim calcmode="lin" valueType="num">
                                      <p:cBhvr>
                                        <p:cTn id="27" dur="500" fill="hold"/>
                                        <p:tgtEl>
                                          <p:spTgt spid="9"/>
                                        </p:tgtEl>
                                        <p:attrNameLst>
                                          <p:attrName>ppt_y</p:attrName>
                                        </p:attrNameLst>
                                      </p:cBhvr>
                                      <p:tavLst>
                                        <p:tav tm="0">
                                          <p:val>
                                            <p:strVal val="#ppt_y"/>
                                          </p:val>
                                        </p:tav>
                                        <p:tav tm="100000">
                                          <p:val>
                                            <p:strVal val="#ppt_y"/>
                                          </p:val>
                                        </p:tav>
                                      </p:tavLst>
                                    </p:anim>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b="1" dirty="0" smtClean="0"/>
              <a:t>Συνιστώσες του </a:t>
            </a:r>
            <a:r>
              <a:rPr lang="en-US" b="1" dirty="0" smtClean="0"/>
              <a:t>‘Business model’</a:t>
            </a:r>
            <a:endParaRPr lang="el-GR" dirty="0">
              <a:solidFill>
                <a:srgbClr val="FF0000"/>
              </a:solidFill>
            </a:endParaRPr>
          </a:p>
        </p:txBody>
      </p:sp>
      <p:sp>
        <p:nvSpPr>
          <p:cNvPr id="3" name="2 - Υπότιτλος"/>
          <p:cNvSpPr>
            <a:spLocks noGrp="1"/>
          </p:cNvSpPr>
          <p:nvPr>
            <p:ph idx="1"/>
          </p:nvPr>
        </p:nvSpPr>
        <p:spPr/>
        <p:txBody>
          <a:bodyPr>
            <a:normAutofit/>
          </a:bodyPr>
          <a:lstStyle/>
          <a:p>
            <a:pPr marL="0" lvl="1" algn="just"/>
            <a:r>
              <a:rPr lang="el-GR" sz="2300" b="1" u="sng" dirty="0" smtClean="0">
                <a:solidFill>
                  <a:schemeClr val="tx1"/>
                </a:solidFill>
                <a:sym typeface="Wingdings" pitchFamily="2" charset="2"/>
              </a:rPr>
              <a:t>Βασικές δραστηριότητες</a:t>
            </a:r>
            <a:r>
              <a:rPr lang="en-US" sz="2300" b="1" u="sng" dirty="0" smtClean="0">
                <a:solidFill>
                  <a:schemeClr val="tx1"/>
                </a:solidFill>
                <a:sym typeface="Wingdings" pitchFamily="2" charset="2"/>
              </a:rPr>
              <a:t>:</a:t>
            </a:r>
            <a:endParaRPr lang="en-US" sz="1800" i="1" dirty="0" smtClean="0">
              <a:solidFill>
                <a:schemeClr val="tx1"/>
              </a:solidFill>
              <a:sym typeface="Wingdings" pitchFamily="2" charset="2"/>
            </a:endParaRPr>
          </a:p>
          <a:p>
            <a:pPr marL="0" lvl="1" algn="just"/>
            <a:endParaRPr lang="en-US" sz="1800" dirty="0" smtClean="0">
              <a:solidFill>
                <a:schemeClr val="tx1"/>
              </a:solidFill>
              <a:sym typeface="Wingdings" pitchFamily="2" charset="2"/>
            </a:endParaRPr>
          </a:p>
          <a:p>
            <a:pPr marL="0" lvl="1" algn="just"/>
            <a:endParaRPr lang="en-US" sz="1800" dirty="0" smtClean="0">
              <a:solidFill>
                <a:schemeClr val="tx1"/>
              </a:solidFill>
              <a:sym typeface="Wingdings" pitchFamily="2" charset="2"/>
            </a:endParaRPr>
          </a:p>
          <a:p>
            <a:pPr marL="0" lvl="1" algn="just"/>
            <a:endParaRPr lang="en-US" sz="1800" dirty="0" smtClean="0">
              <a:solidFill>
                <a:schemeClr val="tx1"/>
              </a:solidFill>
              <a:sym typeface="Wingdings" pitchFamily="2" charset="2"/>
            </a:endParaRPr>
          </a:p>
          <a:p>
            <a:pPr marL="0" lvl="1" algn="just"/>
            <a:endParaRPr lang="en-US" sz="1800" dirty="0" smtClean="0">
              <a:solidFill>
                <a:schemeClr val="tx1"/>
              </a:solidFill>
              <a:sym typeface="Wingdings" pitchFamily="2" charset="2"/>
            </a:endParaRPr>
          </a:p>
        </p:txBody>
      </p:sp>
      <p:pic>
        <p:nvPicPr>
          <p:cNvPr id="105475" name="Picture 3"/>
          <p:cNvPicPr>
            <a:picLocks noChangeAspect="1" noChangeArrowheads="1"/>
          </p:cNvPicPr>
          <p:nvPr/>
        </p:nvPicPr>
        <p:blipFill>
          <a:blip r:embed="rId2" cstate="print"/>
          <a:srcRect/>
          <a:stretch>
            <a:fillRect/>
          </a:stretch>
        </p:blipFill>
        <p:spPr bwMode="auto">
          <a:xfrm>
            <a:off x="4860032" y="4293096"/>
            <a:ext cx="3947733" cy="2152452"/>
          </a:xfrm>
          <a:prstGeom prst="rect">
            <a:avLst/>
          </a:prstGeom>
          <a:noFill/>
          <a:ln w="9525">
            <a:noFill/>
            <a:miter lim="800000"/>
            <a:headEnd/>
            <a:tailEnd/>
          </a:ln>
        </p:spPr>
      </p:pic>
      <p:sp>
        <p:nvSpPr>
          <p:cNvPr id="7" name="TextBox 6"/>
          <p:cNvSpPr txBox="1"/>
          <p:nvPr/>
        </p:nvSpPr>
        <p:spPr>
          <a:xfrm>
            <a:off x="4788024" y="1580599"/>
            <a:ext cx="4176464" cy="1200329"/>
          </a:xfrm>
          <a:prstGeom prst="rect">
            <a:avLst/>
          </a:prstGeom>
          <a:noFill/>
        </p:spPr>
        <p:txBody>
          <a:bodyPr wrap="square" rtlCol="0">
            <a:spAutoFit/>
          </a:bodyPr>
          <a:lstStyle/>
          <a:p>
            <a:r>
              <a:rPr lang="el-GR" i="1" dirty="0" smtClean="0">
                <a:solidFill>
                  <a:srgbClr val="FF0000"/>
                </a:solidFill>
                <a:sym typeface="Wingdings" pitchFamily="2" charset="2"/>
              </a:rPr>
              <a:t>Ποιές βασικές δραστηριότητες απαιτεί η προτεινόμενη αξία της επιχείρησης; Τα κανάλια διανομής μας; Οι σχέσεις μας με τους πελάτες;  Οι ροές εσόδων μας;</a:t>
            </a:r>
            <a:endParaRPr lang="en-GB" dirty="0">
              <a:solidFill>
                <a:srgbClr val="FF0000"/>
              </a:solidFill>
            </a:endParaRPr>
          </a:p>
        </p:txBody>
      </p:sp>
      <p:sp>
        <p:nvSpPr>
          <p:cNvPr id="8" name="TextBox 7"/>
          <p:cNvSpPr txBox="1"/>
          <p:nvPr/>
        </p:nvSpPr>
        <p:spPr>
          <a:xfrm>
            <a:off x="4788024" y="3070701"/>
            <a:ext cx="4211960" cy="923330"/>
          </a:xfrm>
          <a:prstGeom prst="rect">
            <a:avLst/>
          </a:prstGeom>
          <a:noFill/>
        </p:spPr>
        <p:txBody>
          <a:bodyPr wrap="square" rtlCol="0">
            <a:spAutoFit/>
          </a:bodyPr>
          <a:lstStyle/>
          <a:p>
            <a:r>
              <a:rPr lang="el-GR" dirty="0" smtClean="0">
                <a:solidFill>
                  <a:srgbClr val="00B050"/>
                </a:solidFill>
                <a:sym typeface="Wingdings" pitchFamily="2" charset="2"/>
              </a:rPr>
              <a:t>Οι σημαντικότερες ενέργειες που κάνει μια εταιρεία προκειμένου να λειτουργήσει το επιχειρηματικό μοντέλο της.</a:t>
            </a:r>
            <a:endParaRPr lang="en-GB" dirty="0">
              <a:solidFill>
                <a:srgbClr val="00B050"/>
              </a:solidFill>
            </a:endParaRPr>
          </a:p>
        </p:txBody>
      </p:sp>
      <p:sp>
        <p:nvSpPr>
          <p:cNvPr id="9" name="TextBox 8"/>
          <p:cNvSpPr txBox="1"/>
          <p:nvPr/>
        </p:nvSpPr>
        <p:spPr>
          <a:xfrm>
            <a:off x="539552" y="2420888"/>
            <a:ext cx="3816424" cy="2862322"/>
          </a:xfrm>
          <a:prstGeom prst="rect">
            <a:avLst/>
          </a:prstGeom>
          <a:noFill/>
        </p:spPr>
        <p:txBody>
          <a:bodyPr wrap="square" rtlCol="0">
            <a:spAutoFit/>
          </a:bodyPr>
          <a:lstStyle/>
          <a:p>
            <a:pPr marL="342900" lvl="1" indent="-342900">
              <a:buFont typeface="Arial" pitchFamily="34" charset="0"/>
              <a:buChar char="•"/>
            </a:pPr>
            <a:r>
              <a:rPr lang="el-GR" sz="2000" dirty="0" smtClean="0">
                <a:sym typeface="Wingdings" pitchFamily="2" charset="2"/>
              </a:rPr>
              <a:t>Παραγωγή (Σχεδιασμός, παραγωγή και διανομή ενός προϊόντος σε βασική ποσότητα και προσεγμένη ποιότητα).</a:t>
            </a:r>
            <a:endParaRPr lang="en-US" sz="2000" dirty="0" smtClean="0">
              <a:sym typeface="Wingdings" pitchFamily="2" charset="2"/>
            </a:endParaRPr>
          </a:p>
          <a:p>
            <a:pPr marL="342900" lvl="1" indent="-342900">
              <a:buFont typeface="Arial" pitchFamily="34" charset="0"/>
              <a:buChar char="•"/>
            </a:pPr>
            <a:r>
              <a:rPr lang="el-GR" sz="2000" dirty="0" smtClean="0">
                <a:sym typeface="Wingdings" pitchFamily="2" charset="2"/>
              </a:rPr>
              <a:t>Επίλυση θεμάτων (Εξεύρεση λύσεων σε ατομικά προβλήματα των πελατών).</a:t>
            </a:r>
            <a:endParaRPr lang="en-US" sz="2000" dirty="0" smtClean="0">
              <a:sym typeface="Wingdings" pitchFamily="2" charset="2"/>
            </a:endParaRPr>
          </a:p>
          <a:p>
            <a:pPr marL="342900" lvl="1" indent="-342900">
              <a:buFont typeface="Arial" pitchFamily="34" charset="0"/>
              <a:buChar char="•"/>
            </a:pPr>
            <a:r>
              <a:rPr lang="el-GR" sz="2000" dirty="0" smtClean="0">
                <a:sym typeface="Wingdings" pitchFamily="2" charset="2"/>
              </a:rPr>
              <a:t>Δικτυακή πλατφόρμα (π.χ. </a:t>
            </a:r>
            <a:r>
              <a:rPr lang="en-US" sz="2000" dirty="0" smtClean="0">
                <a:sym typeface="Wingdings" pitchFamily="2" charset="2"/>
              </a:rPr>
              <a:t>Microsoft </a:t>
            </a:r>
            <a:r>
              <a:rPr lang="el-GR" sz="2000" dirty="0" smtClean="0">
                <a:sym typeface="Wingdings" pitchFamily="2" charset="2"/>
              </a:rPr>
              <a:t>).</a:t>
            </a:r>
            <a:endParaRPr lang="en-GB" sz="20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70" decel="100000"/>
                                        <p:tgtEl>
                                          <p:spTgt spid="7"/>
                                        </p:tgtEl>
                                      </p:cBhvr>
                                    </p:animEffect>
                                    <p:animScale>
                                      <p:cBhvr>
                                        <p:cTn id="8" dur="770" decel="100000"/>
                                        <p:tgtEl>
                                          <p:spTgt spid="7"/>
                                        </p:tgtEl>
                                      </p:cBhvr>
                                      <p:from x="10000" y="10000"/>
                                      <p:to x="200000" y="450000"/>
                                    </p:animScale>
                                    <p:animScale>
                                      <p:cBhvr>
                                        <p:cTn id="9" dur="1230" accel="100000" fill="hold">
                                          <p:stCondLst>
                                            <p:cond delay="770"/>
                                          </p:stCondLst>
                                        </p:cTn>
                                        <p:tgtEl>
                                          <p:spTgt spid="7"/>
                                        </p:tgtEl>
                                      </p:cBhvr>
                                      <p:from x="200000" y="450000"/>
                                      <p:to x="100000" y="100000"/>
                                    </p:animScale>
                                    <p:set>
                                      <p:cBhvr>
                                        <p:cTn id="10" dur="770" fill="hold"/>
                                        <p:tgtEl>
                                          <p:spTgt spid="7"/>
                                        </p:tgtEl>
                                        <p:attrNameLst>
                                          <p:attrName>ppt_x</p:attrName>
                                        </p:attrNameLst>
                                      </p:cBhvr>
                                      <p:to>
                                        <p:strVal val="(0.5)"/>
                                      </p:to>
                                    </p:set>
                                    <p:anim from="(0.5)" to="(#ppt_x)" calcmode="lin" valueType="num">
                                      <p:cBhvr>
                                        <p:cTn id="11" dur="1230" accel="100000" fill="hold">
                                          <p:stCondLst>
                                            <p:cond delay="770"/>
                                          </p:stCondLst>
                                        </p:cTn>
                                        <p:tgtEl>
                                          <p:spTgt spid="7"/>
                                        </p:tgtEl>
                                        <p:attrNameLst>
                                          <p:attrName>ppt_x</p:attrName>
                                        </p:attrNameLst>
                                      </p:cBhvr>
                                    </p:anim>
                                    <p:set>
                                      <p:cBhvr>
                                        <p:cTn id="12" dur="770" fill="hold"/>
                                        <p:tgtEl>
                                          <p:spTgt spid="7"/>
                                        </p:tgtEl>
                                        <p:attrNameLst>
                                          <p:attrName>ppt_y</p:attrName>
                                        </p:attrNameLst>
                                      </p:cBhvr>
                                      <p:to>
                                        <p:strVal val="(#ppt_y+0.4)"/>
                                      </p:to>
                                    </p:set>
                                    <p:anim from="(#ppt_y+0.4)" to="(#ppt_y)" calcmode="lin" valueType="num">
                                      <p:cBhvr>
                                        <p:cTn id="13" dur="1230" accel="100000" fill="hold">
                                          <p:stCondLst>
                                            <p:cond delay="770"/>
                                          </p:stCondLst>
                                        </p:cTn>
                                        <p:tgtEl>
                                          <p:spTgt spid="7"/>
                                        </p:tgtEl>
                                        <p:attrNameLst>
                                          <p:attrName>ppt_y</p:attrName>
                                        </p:attrNameLst>
                                      </p:cBhvr>
                                    </p:anim>
                                  </p:childTnLst>
                                </p:cTn>
                              </p:par>
                            </p:childTnLst>
                          </p:cTn>
                        </p:par>
                        <p:par>
                          <p:cTn id="14" fill="hold">
                            <p:stCondLst>
                              <p:cond delay="2000"/>
                            </p:stCondLst>
                            <p:childTnLst>
                              <p:par>
                                <p:cTn id="15" presetID="35"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anim calcmode="lin" valueType="num">
                                      <p:cBhvr>
                                        <p:cTn id="18" dur="2000" fill="hold"/>
                                        <p:tgtEl>
                                          <p:spTgt spid="8"/>
                                        </p:tgtEl>
                                        <p:attrNameLst>
                                          <p:attrName>style.rotation</p:attrName>
                                        </p:attrNameLst>
                                      </p:cBhvr>
                                      <p:tavLst>
                                        <p:tav tm="0">
                                          <p:val>
                                            <p:fltVal val="720"/>
                                          </p:val>
                                        </p:tav>
                                        <p:tav tm="100000">
                                          <p:val>
                                            <p:fltVal val="0"/>
                                          </p:val>
                                        </p:tav>
                                      </p:tavLst>
                                    </p:anim>
                                    <p:anim calcmode="lin" valueType="num">
                                      <p:cBhvr>
                                        <p:cTn id="19" dur="2000" fill="hold"/>
                                        <p:tgtEl>
                                          <p:spTgt spid="8"/>
                                        </p:tgtEl>
                                        <p:attrNameLst>
                                          <p:attrName>ppt_h</p:attrName>
                                        </p:attrNameLst>
                                      </p:cBhvr>
                                      <p:tavLst>
                                        <p:tav tm="0">
                                          <p:val>
                                            <p:fltVal val="0"/>
                                          </p:val>
                                        </p:tav>
                                        <p:tav tm="100000">
                                          <p:val>
                                            <p:strVal val="#ppt_h"/>
                                          </p:val>
                                        </p:tav>
                                      </p:tavLst>
                                    </p:anim>
                                    <p:anim calcmode="lin" valueType="num">
                                      <p:cBhvr>
                                        <p:cTn id="20" dur="2000" fill="hold"/>
                                        <p:tgtEl>
                                          <p:spTgt spid="8"/>
                                        </p:tgtEl>
                                        <p:attrNameLst>
                                          <p:attrName>ppt_w</p:attrName>
                                        </p:attrNameLst>
                                      </p:cBhvr>
                                      <p:tavLst>
                                        <p:tav tm="0">
                                          <p:val>
                                            <p:fltVal val="0"/>
                                          </p:val>
                                        </p:tav>
                                        <p:tav tm="100000">
                                          <p:val>
                                            <p:strVal val="#ppt_w"/>
                                          </p:val>
                                        </p:tav>
                                      </p:tavLst>
                                    </p:anim>
                                  </p:childTnLst>
                                  <p:subTnLst>
                                    <p:animClr clrSpc="rgb" dir="cw">
                                      <p:cBhvr override="childStyle">
                                        <p:cTn dur="1" fill="hold" display="0" masterRel="nextClick" afterEffect="1"/>
                                        <p:tgtEl>
                                          <p:spTgt spid="8"/>
                                        </p:tgtEl>
                                        <p:attrNameLst>
                                          <p:attrName>ppt_c</p:attrName>
                                        </p:attrNameLst>
                                      </p:cBhvr>
                                      <p:to>
                                        <a:schemeClr val="hlink"/>
                                      </p:to>
                                    </p:animClr>
                                  </p:subTnLst>
                                </p:cTn>
                              </p:par>
                            </p:childTnLst>
                          </p:cTn>
                        </p:par>
                      </p:childTnLst>
                    </p:cTn>
                  </p:par>
                  <p:par>
                    <p:cTn id="21" fill="hold">
                      <p:stCondLst>
                        <p:cond delay="indefinite"/>
                      </p:stCondLst>
                      <p:childTnLst>
                        <p:par>
                          <p:cTn id="22" fill="hold">
                            <p:stCondLst>
                              <p:cond delay="0"/>
                            </p:stCondLst>
                            <p:childTnLst>
                              <p:par>
                                <p:cTn id="23" presetID="34"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from="(-#ppt_w/2)" to="(#ppt_x)" calcmode="lin" valueType="num">
                                      <p:cBhvr>
                                        <p:cTn id="25" dur="600" fill="hold">
                                          <p:stCondLst>
                                            <p:cond delay="0"/>
                                          </p:stCondLst>
                                        </p:cTn>
                                        <p:tgtEl>
                                          <p:spTgt spid="9"/>
                                        </p:tgtEl>
                                        <p:attrNameLst>
                                          <p:attrName>ppt_x</p:attrName>
                                        </p:attrNameLst>
                                      </p:cBhvr>
                                    </p:anim>
                                    <p:anim from="0" to="-1.0" calcmode="lin" valueType="num">
                                      <p:cBhvr>
                                        <p:cTn id="26" dur="200" decel="50000" autoRev="1" fill="hold">
                                          <p:stCondLst>
                                            <p:cond delay="600"/>
                                          </p:stCondLst>
                                        </p:cTn>
                                        <p:tgtEl>
                                          <p:spTgt spid="9"/>
                                        </p:tgtEl>
                                        <p:attrNameLst>
                                          <p:attrName>xshear</p:attrName>
                                        </p:attrNameLst>
                                      </p:cBhvr>
                                    </p:anim>
                                    <p:animScale>
                                      <p:cBhvr>
                                        <p:cTn id="27" dur="200" decel="100000" autoRev="1" fill="hold">
                                          <p:stCondLst>
                                            <p:cond delay="600"/>
                                          </p:stCondLst>
                                        </p:cTn>
                                        <p:tgtEl>
                                          <p:spTgt spid="9"/>
                                        </p:tgtEl>
                                      </p:cBhvr>
                                      <p:from x="100000" y="100000"/>
                                      <p:to x="80000" y="100000"/>
                                    </p:animScale>
                                    <p:anim by="(#ppt_h/3+#ppt_w*0.1)" calcmode="lin" valueType="num">
                                      <p:cBhvr additive="sum">
                                        <p:cTn id="28" dur="200" decel="100000" autoRev="1" fill="hold">
                                          <p:stCondLst>
                                            <p:cond delay="600"/>
                                          </p:stCondLst>
                                        </p:cTn>
                                        <p:tgtEl>
                                          <p:spTgt spid="9"/>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b="1" dirty="0" smtClean="0"/>
              <a:t>Συνιστώσες του </a:t>
            </a:r>
            <a:r>
              <a:rPr lang="en-US" b="1" dirty="0" smtClean="0"/>
              <a:t>‘Business model’</a:t>
            </a:r>
            <a:endParaRPr lang="el-GR" dirty="0">
              <a:solidFill>
                <a:srgbClr val="FF0000"/>
              </a:solidFill>
            </a:endParaRPr>
          </a:p>
        </p:txBody>
      </p:sp>
      <p:sp>
        <p:nvSpPr>
          <p:cNvPr id="3" name="2 - Υπότιτλος"/>
          <p:cNvSpPr>
            <a:spLocks noGrp="1"/>
          </p:cNvSpPr>
          <p:nvPr>
            <p:ph idx="1"/>
          </p:nvPr>
        </p:nvSpPr>
        <p:spPr>
          <a:xfrm>
            <a:off x="395536" y="1556792"/>
            <a:ext cx="8298220" cy="4525963"/>
          </a:xfrm>
        </p:spPr>
        <p:txBody>
          <a:bodyPr>
            <a:normAutofit/>
          </a:bodyPr>
          <a:lstStyle/>
          <a:p>
            <a:pPr marL="0" lvl="1" algn="just"/>
            <a:r>
              <a:rPr lang="el-GR" sz="2300" b="1" u="sng" dirty="0" smtClean="0">
                <a:solidFill>
                  <a:schemeClr val="tx1"/>
                </a:solidFill>
                <a:sym typeface="Wingdings" pitchFamily="2" charset="2"/>
              </a:rPr>
              <a:t>Βασικές συνεργασίες</a:t>
            </a:r>
            <a:r>
              <a:rPr lang="en-US" sz="2300" b="1" u="sng" dirty="0" smtClean="0">
                <a:solidFill>
                  <a:schemeClr val="tx1"/>
                </a:solidFill>
                <a:sym typeface="Wingdings" pitchFamily="2" charset="2"/>
              </a:rPr>
              <a:t>:</a:t>
            </a:r>
            <a:endParaRPr lang="en-US" sz="2300" i="1" dirty="0" smtClean="0">
              <a:solidFill>
                <a:schemeClr val="tx1"/>
              </a:solidFill>
              <a:sym typeface="Wingdings" pitchFamily="2" charset="2"/>
            </a:endParaRPr>
          </a:p>
          <a:p>
            <a:pPr marL="0" lvl="1" algn="just"/>
            <a:endParaRPr lang="en-US" sz="1800" dirty="0" smtClean="0">
              <a:solidFill>
                <a:schemeClr val="tx1"/>
              </a:solidFill>
              <a:sym typeface="Wingdings" pitchFamily="2" charset="2"/>
            </a:endParaRPr>
          </a:p>
        </p:txBody>
      </p:sp>
      <p:pic>
        <p:nvPicPr>
          <p:cNvPr id="106499" name="Picture 3"/>
          <p:cNvPicPr>
            <a:picLocks noChangeAspect="1" noChangeArrowheads="1"/>
          </p:cNvPicPr>
          <p:nvPr/>
        </p:nvPicPr>
        <p:blipFill>
          <a:blip r:embed="rId2" cstate="print"/>
          <a:srcRect/>
          <a:stretch>
            <a:fillRect/>
          </a:stretch>
        </p:blipFill>
        <p:spPr bwMode="auto">
          <a:xfrm>
            <a:off x="4860032" y="4293096"/>
            <a:ext cx="3960440" cy="2147689"/>
          </a:xfrm>
          <a:prstGeom prst="rect">
            <a:avLst/>
          </a:prstGeom>
          <a:noFill/>
          <a:ln w="9525">
            <a:noFill/>
            <a:miter lim="800000"/>
            <a:headEnd/>
            <a:tailEnd/>
          </a:ln>
        </p:spPr>
      </p:pic>
      <p:sp>
        <p:nvSpPr>
          <p:cNvPr id="7" name="TextBox 6"/>
          <p:cNvSpPr txBox="1"/>
          <p:nvPr/>
        </p:nvSpPr>
        <p:spPr>
          <a:xfrm>
            <a:off x="4752528" y="1412776"/>
            <a:ext cx="4067944" cy="1754326"/>
          </a:xfrm>
          <a:prstGeom prst="rect">
            <a:avLst/>
          </a:prstGeom>
          <a:noFill/>
        </p:spPr>
        <p:txBody>
          <a:bodyPr wrap="square" rtlCol="0">
            <a:spAutoFit/>
          </a:bodyPr>
          <a:lstStyle/>
          <a:p>
            <a:r>
              <a:rPr lang="el-GR" i="1" dirty="0" smtClean="0">
                <a:solidFill>
                  <a:srgbClr val="FF0000"/>
                </a:solidFill>
                <a:sym typeface="Wingdings" pitchFamily="2" charset="2"/>
              </a:rPr>
              <a:t>Ποιοί είναι οι βασικοί μας συνεργάτες; Ποιοί οι βασικοί μας προμηθευτές; Ποιούς βασικούς πόρους μας προμηθεύουν οι συνεργάτες αυτοί; Ποιές βασικές δραστηριότητες διεκπεραιώνουν οι συνεργάτες μας; </a:t>
            </a:r>
            <a:endParaRPr lang="en-GB" dirty="0">
              <a:solidFill>
                <a:srgbClr val="FF0000"/>
              </a:solidFill>
            </a:endParaRPr>
          </a:p>
        </p:txBody>
      </p:sp>
      <p:sp>
        <p:nvSpPr>
          <p:cNvPr id="8" name="TextBox 7"/>
          <p:cNvSpPr txBox="1"/>
          <p:nvPr/>
        </p:nvSpPr>
        <p:spPr>
          <a:xfrm>
            <a:off x="4788024" y="3092767"/>
            <a:ext cx="3816424" cy="1200329"/>
          </a:xfrm>
          <a:prstGeom prst="rect">
            <a:avLst/>
          </a:prstGeom>
          <a:noFill/>
        </p:spPr>
        <p:txBody>
          <a:bodyPr wrap="square" rtlCol="0">
            <a:spAutoFit/>
          </a:bodyPr>
          <a:lstStyle/>
          <a:p>
            <a:pPr marL="0" lvl="1"/>
            <a:r>
              <a:rPr lang="el-GR" dirty="0" smtClean="0">
                <a:solidFill>
                  <a:srgbClr val="00B050"/>
                </a:solidFill>
                <a:sym typeface="Wingdings" pitchFamily="2" charset="2"/>
              </a:rPr>
              <a:t>Τα δίκτυα προμηθευτών και συνεργατών που συνεισφέρουν στην λειτουργία του επιχειρηματικού μοντέλου!</a:t>
            </a:r>
          </a:p>
        </p:txBody>
      </p:sp>
      <p:sp>
        <p:nvSpPr>
          <p:cNvPr id="9" name="TextBox 8"/>
          <p:cNvSpPr txBox="1"/>
          <p:nvPr/>
        </p:nvSpPr>
        <p:spPr>
          <a:xfrm>
            <a:off x="395536" y="2276872"/>
            <a:ext cx="4176464" cy="4093428"/>
          </a:xfrm>
          <a:prstGeom prst="rect">
            <a:avLst/>
          </a:prstGeom>
          <a:noFill/>
        </p:spPr>
        <p:txBody>
          <a:bodyPr wrap="square" rtlCol="0">
            <a:spAutoFit/>
          </a:bodyPr>
          <a:lstStyle/>
          <a:p>
            <a:pPr marL="0" lvl="1" algn="just"/>
            <a:r>
              <a:rPr lang="el-GR" sz="2000" dirty="0" smtClean="0">
                <a:sym typeface="Wingdings" pitchFamily="2" charset="2"/>
              </a:rPr>
              <a:t>Κίνητρα για δημιουργία συνεργασιών</a:t>
            </a:r>
            <a:r>
              <a:rPr lang="en-US" sz="2000" dirty="0" smtClean="0">
                <a:sym typeface="Wingdings" pitchFamily="2" charset="2"/>
              </a:rPr>
              <a:t>:</a:t>
            </a:r>
          </a:p>
          <a:p>
            <a:pPr marL="342900" lvl="1" indent="-342900">
              <a:buFont typeface="Arial" pitchFamily="34" charset="0"/>
              <a:buChar char="•"/>
            </a:pPr>
            <a:r>
              <a:rPr lang="el-GR" sz="2000" dirty="0" smtClean="0">
                <a:sym typeface="Wingdings" pitchFamily="2" charset="2"/>
              </a:rPr>
              <a:t>Βελτιστοποίηση και οικονομία κλίμακας </a:t>
            </a:r>
            <a:r>
              <a:rPr lang="en-US" sz="2000" dirty="0" smtClean="0">
                <a:sym typeface="Wingdings" pitchFamily="2" charset="2"/>
              </a:rPr>
              <a:t>(</a:t>
            </a:r>
            <a:r>
              <a:rPr lang="el-GR" sz="2000" dirty="0" smtClean="0">
                <a:sym typeface="Wingdings" pitchFamily="2" charset="2"/>
              </a:rPr>
              <a:t>βελτιστοποίηση της κατανομής των πόρων και των δραστηριοτήτων</a:t>
            </a:r>
            <a:r>
              <a:rPr lang="en-US" sz="2000" dirty="0" smtClean="0">
                <a:sym typeface="Wingdings" pitchFamily="2" charset="2"/>
              </a:rPr>
              <a:t>)</a:t>
            </a:r>
            <a:r>
              <a:rPr lang="el-GR" sz="2000" dirty="0" smtClean="0">
                <a:sym typeface="Wingdings" pitchFamily="2" charset="2"/>
              </a:rPr>
              <a:t>.</a:t>
            </a:r>
            <a:endParaRPr lang="en-US" sz="2000" dirty="0" smtClean="0">
              <a:sym typeface="Wingdings" pitchFamily="2" charset="2"/>
            </a:endParaRPr>
          </a:p>
          <a:p>
            <a:pPr marL="342900" lvl="1" indent="-342900">
              <a:buFont typeface="Arial" pitchFamily="34" charset="0"/>
              <a:buChar char="•"/>
            </a:pPr>
            <a:r>
              <a:rPr lang="el-GR" sz="2000" dirty="0" smtClean="0">
                <a:sym typeface="Wingdings" pitchFamily="2" charset="2"/>
              </a:rPr>
              <a:t>Μείωση του ρίσκου και της αβεβαιότητας.</a:t>
            </a:r>
          </a:p>
          <a:p>
            <a:pPr marL="342900" lvl="1" indent="-342900">
              <a:buFont typeface="Arial" pitchFamily="34" charset="0"/>
              <a:buChar char="•"/>
            </a:pPr>
            <a:r>
              <a:rPr lang="el-GR" sz="2000" dirty="0" smtClean="0">
                <a:sym typeface="Wingdings" pitchFamily="2" charset="2"/>
              </a:rPr>
              <a:t>Απόκτηση συγκεκριμένων πόρων και δραστηριοτήτων </a:t>
            </a:r>
            <a:r>
              <a:rPr lang="en-US" sz="2000" dirty="0" smtClean="0">
                <a:sym typeface="Wingdings" pitchFamily="2" charset="2"/>
              </a:rPr>
              <a:t>(</a:t>
            </a:r>
            <a:r>
              <a:rPr lang="el-GR" sz="2000" dirty="0" smtClean="0">
                <a:sym typeface="Wingdings" pitchFamily="2" charset="2"/>
              </a:rPr>
              <a:t>π.χ. Η εταιρεία κατασκευής κινητών </a:t>
            </a:r>
            <a:r>
              <a:rPr lang="en-US" sz="2000" dirty="0" smtClean="0">
                <a:sym typeface="Wingdings" pitchFamily="2" charset="2"/>
              </a:rPr>
              <a:t>HTC </a:t>
            </a:r>
            <a:r>
              <a:rPr lang="el-GR" sz="2000" dirty="0" smtClean="0">
                <a:sym typeface="Wingdings" pitchFamily="2" charset="2"/>
              </a:rPr>
              <a:t>χρησιμοποιεί για τα κινητά της το λειτουργικό της </a:t>
            </a:r>
            <a:r>
              <a:rPr lang="en-US" sz="2000" dirty="0" smtClean="0">
                <a:sym typeface="Wingdings" pitchFamily="2" charset="2"/>
              </a:rPr>
              <a:t>Microsoft, Windows Phone)</a:t>
            </a:r>
            <a:r>
              <a:rPr lang="el-GR" sz="2000" dirty="0" smtClean="0">
                <a:sym typeface="Wingdings" pitchFamily="2" charset="2"/>
              </a:rPr>
              <a:t>.</a:t>
            </a:r>
            <a:endParaRPr lang="en-GB" sz="20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26" presetClass="entr" presetSubtype="0" fill="hold" grpId="0"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80">
                                          <p:stCondLst>
                                            <p:cond delay="0"/>
                                          </p:stCondLst>
                                        </p:cTn>
                                        <p:tgtEl>
                                          <p:spTgt spid="8"/>
                                        </p:tgtEl>
                                      </p:cBhvr>
                                    </p:animEffect>
                                    <p:anim calcmode="lin" valueType="num">
                                      <p:cBhvr>
                                        <p:cTn id="11"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6" dur="26">
                                          <p:stCondLst>
                                            <p:cond delay="650"/>
                                          </p:stCondLst>
                                        </p:cTn>
                                        <p:tgtEl>
                                          <p:spTgt spid="8"/>
                                        </p:tgtEl>
                                      </p:cBhvr>
                                      <p:to x="100000" y="60000"/>
                                    </p:animScale>
                                    <p:animScale>
                                      <p:cBhvr>
                                        <p:cTn id="17" dur="166" decel="50000">
                                          <p:stCondLst>
                                            <p:cond delay="676"/>
                                          </p:stCondLst>
                                        </p:cTn>
                                        <p:tgtEl>
                                          <p:spTgt spid="8"/>
                                        </p:tgtEl>
                                      </p:cBhvr>
                                      <p:to x="100000" y="100000"/>
                                    </p:animScale>
                                    <p:animScale>
                                      <p:cBhvr>
                                        <p:cTn id="18" dur="26">
                                          <p:stCondLst>
                                            <p:cond delay="1312"/>
                                          </p:stCondLst>
                                        </p:cTn>
                                        <p:tgtEl>
                                          <p:spTgt spid="8"/>
                                        </p:tgtEl>
                                      </p:cBhvr>
                                      <p:to x="100000" y="80000"/>
                                    </p:animScale>
                                    <p:animScale>
                                      <p:cBhvr>
                                        <p:cTn id="19" dur="166" decel="50000">
                                          <p:stCondLst>
                                            <p:cond delay="1338"/>
                                          </p:stCondLst>
                                        </p:cTn>
                                        <p:tgtEl>
                                          <p:spTgt spid="8"/>
                                        </p:tgtEl>
                                      </p:cBhvr>
                                      <p:to x="100000" y="100000"/>
                                    </p:animScale>
                                    <p:animScale>
                                      <p:cBhvr>
                                        <p:cTn id="20" dur="26">
                                          <p:stCondLst>
                                            <p:cond delay="1642"/>
                                          </p:stCondLst>
                                        </p:cTn>
                                        <p:tgtEl>
                                          <p:spTgt spid="8"/>
                                        </p:tgtEl>
                                      </p:cBhvr>
                                      <p:to x="100000" y="90000"/>
                                    </p:animScale>
                                    <p:animScale>
                                      <p:cBhvr>
                                        <p:cTn id="21" dur="166" decel="50000">
                                          <p:stCondLst>
                                            <p:cond delay="1668"/>
                                          </p:stCondLst>
                                        </p:cTn>
                                        <p:tgtEl>
                                          <p:spTgt spid="8"/>
                                        </p:tgtEl>
                                      </p:cBhvr>
                                      <p:to x="100000" y="100000"/>
                                    </p:animScale>
                                    <p:animScale>
                                      <p:cBhvr>
                                        <p:cTn id="22" dur="26">
                                          <p:stCondLst>
                                            <p:cond delay="1808"/>
                                          </p:stCondLst>
                                        </p:cTn>
                                        <p:tgtEl>
                                          <p:spTgt spid="8"/>
                                        </p:tgtEl>
                                      </p:cBhvr>
                                      <p:to x="100000" y="95000"/>
                                    </p:animScale>
                                    <p:animScale>
                                      <p:cBhvr>
                                        <p:cTn id="23" dur="166" decel="50000">
                                          <p:stCondLst>
                                            <p:cond delay="1834"/>
                                          </p:stCondLst>
                                        </p:cTn>
                                        <p:tgtEl>
                                          <p:spTgt spid="8"/>
                                        </p:tgtEl>
                                      </p:cBhvr>
                                      <p:to x="100000" y="100000"/>
                                    </p:animScale>
                                  </p:childTnLst>
                                  <p:subTnLst>
                                    <p:animClr clrSpc="rgb" dir="cw">
                                      <p:cBhvr override="childStyle">
                                        <p:cTn dur="1" fill="hold" display="0" masterRel="nextClick" afterEffect="1"/>
                                        <p:tgtEl>
                                          <p:spTgt spid="8"/>
                                        </p:tgtEl>
                                        <p:attrNameLst>
                                          <p:attrName>ppt_c</p:attrName>
                                        </p:attrNameLst>
                                      </p:cBhvr>
                                      <p:to>
                                        <a:schemeClr val="hlink"/>
                                      </p:to>
                                    </p:animClr>
                                  </p:subTnLst>
                                </p:cTn>
                              </p:par>
                            </p:childTnLst>
                          </p:cTn>
                        </p:par>
                      </p:childTnLst>
                    </p:cTn>
                  </p:par>
                  <p:par>
                    <p:cTn id="24" fill="hold">
                      <p:stCondLst>
                        <p:cond delay="indefinite"/>
                      </p:stCondLst>
                      <p:childTnLst>
                        <p:par>
                          <p:cTn id="25" fill="hold">
                            <p:stCondLst>
                              <p:cond delay="0"/>
                            </p:stCondLst>
                            <p:childTnLst>
                              <p:par>
                                <p:cTn id="26" presetID="54" presetClass="entr" presetSubtype="0" accel="10000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strVal val="#ppt_w*0.05"/>
                                          </p:val>
                                        </p:tav>
                                        <p:tav tm="100000">
                                          <p:val>
                                            <p:strVal val="#ppt_w"/>
                                          </p:val>
                                        </p:tav>
                                      </p:tavLst>
                                    </p:anim>
                                    <p:anim calcmode="lin" valueType="num">
                                      <p:cBhvr>
                                        <p:cTn id="29" dur="500" fill="hold"/>
                                        <p:tgtEl>
                                          <p:spTgt spid="9"/>
                                        </p:tgtEl>
                                        <p:attrNameLst>
                                          <p:attrName>ppt_h</p:attrName>
                                        </p:attrNameLst>
                                      </p:cBhvr>
                                      <p:tavLst>
                                        <p:tav tm="0">
                                          <p:val>
                                            <p:strVal val="#ppt_h"/>
                                          </p:val>
                                        </p:tav>
                                        <p:tav tm="100000">
                                          <p:val>
                                            <p:strVal val="#ppt_h"/>
                                          </p:val>
                                        </p:tav>
                                      </p:tavLst>
                                    </p:anim>
                                    <p:anim calcmode="lin" valueType="num">
                                      <p:cBhvr>
                                        <p:cTn id="30" dur="500" fill="hold"/>
                                        <p:tgtEl>
                                          <p:spTgt spid="9"/>
                                        </p:tgtEl>
                                        <p:attrNameLst>
                                          <p:attrName>ppt_x</p:attrName>
                                        </p:attrNameLst>
                                      </p:cBhvr>
                                      <p:tavLst>
                                        <p:tav tm="0">
                                          <p:val>
                                            <p:strVal val="#ppt_x-.2"/>
                                          </p:val>
                                        </p:tav>
                                        <p:tav tm="100000">
                                          <p:val>
                                            <p:strVal val="#ppt_x"/>
                                          </p:val>
                                        </p:tav>
                                      </p:tavLst>
                                    </p:anim>
                                    <p:anim calcmode="lin" valueType="num">
                                      <p:cBhvr>
                                        <p:cTn id="31" dur="500" fill="hold"/>
                                        <p:tgtEl>
                                          <p:spTgt spid="9"/>
                                        </p:tgtEl>
                                        <p:attrNameLst>
                                          <p:attrName>ppt_y</p:attrName>
                                        </p:attrNameLst>
                                      </p:cBhvr>
                                      <p:tavLst>
                                        <p:tav tm="0">
                                          <p:val>
                                            <p:strVal val="#ppt_y"/>
                                          </p:val>
                                        </p:tav>
                                        <p:tav tm="100000">
                                          <p:val>
                                            <p:strVal val="#ppt_y"/>
                                          </p:val>
                                        </p:tav>
                                      </p:tavLst>
                                    </p:anim>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smtClean="0"/>
              <a:t>Περιεχόμενα ενότητας</a:t>
            </a:r>
            <a:endParaRPr lang="el-GR" dirty="0"/>
          </a:p>
        </p:txBody>
      </p:sp>
      <p:sp>
        <p:nvSpPr>
          <p:cNvPr id="4" name="Θέση περιεχομένου 3"/>
          <p:cNvSpPr>
            <a:spLocks noGrp="1"/>
          </p:cNvSpPr>
          <p:nvPr>
            <p:ph idx="1"/>
          </p:nvPr>
        </p:nvSpPr>
        <p:spPr/>
        <p:txBody>
          <a:bodyPr>
            <a:normAutofit fontScale="92500" lnSpcReduction="20000"/>
          </a:bodyPr>
          <a:lstStyle/>
          <a:p>
            <a:r>
              <a:rPr lang="el-GR" sz="2800" dirty="0"/>
              <a:t>Βιβλιογραφική </a:t>
            </a:r>
            <a:r>
              <a:rPr lang="el-GR" sz="2800" dirty="0" smtClean="0"/>
              <a:t>ανασκόπηση: Οι ρίζες του ‘</a:t>
            </a:r>
            <a:r>
              <a:rPr lang="en-US" sz="2800" dirty="0" smtClean="0"/>
              <a:t>Business model’</a:t>
            </a:r>
            <a:endParaRPr lang="el-GR" sz="2800" dirty="0" smtClean="0"/>
          </a:p>
          <a:p>
            <a:r>
              <a:rPr lang="el-GR" sz="2800" dirty="0" smtClean="0"/>
              <a:t>Το ‘</a:t>
            </a:r>
            <a:r>
              <a:rPr lang="en-US" sz="2800" dirty="0" smtClean="0"/>
              <a:t>Business Model’</a:t>
            </a:r>
          </a:p>
          <a:p>
            <a:pPr marL="361950" indent="0">
              <a:buNone/>
            </a:pPr>
            <a:r>
              <a:rPr lang="en-US" sz="2800" dirty="0" smtClean="0"/>
              <a:t>-</a:t>
            </a:r>
            <a:r>
              <a:rPr lang="en-US" sz="2800" dirty="0"/>
              <a:t>	</a:t>
            </a:r>
            <a:r>
              <a:rPr lang="el-GR" sz="2800" dirty="0"/>
              <a:t>Συνιστώσες του ‘</a:t>
            </a:r>
            <a:r>
              <a:rPr lang="en-US" sz="2800" dirty="0"/>
              <a:t>Business model’</a:t>
            </a:r>
          </a:p>
          <a:p>
            <a:pPr marL="361950" indent="0">
              <a:buNone/>
            </a:pPr>
            <a:r>
              <a:rPr lang="en-US" sz="2800" dirty="0" smtClean="0"/>
              <a:t>-</a:t>
            </a:r>
            <a:r>
              <a:rPr lang="en-US" sz="2800" dirty="0"/>
              <a:t>	Business Model Canvas</a:t>
            </a:r>
          </a:p>
          <a:p>
            <a:pPr marL="361950" indent="0">
              <a:buNone/>
            </a:pPr>
            <a:r>
              <a:rPr lang="en-US" sz="2800" dirty="0" smtClean="0"/>
              <a:t>-</a:t>
            </a:r>
            <a:r>
              <a:rPr lang="en-US" sz="2800" dirty="0"/>
              <a:t>	</a:t>
            </a:r>
            <a:r>
              <a:rPr lang="el-GR" sz="2800" dirty="0"/>
              <a:t>Χρησιμότητα του </a:t>
            </a:r>
            <a:r>
              <a:rPr lang="en-US" sz="2800" dirty="0"/>
              <a:t>Business Model</a:t>
            </a:r>
          </a:p>
          <a:p>
            <a:pPr marL="361950" indent="0">
              <a:buNone/>
            </a:pPr>
            <a:r>
              <a:rPr lang="en-US" sz="2800" dirty="0" smtClean="0"/>
              <a:t>-</a:t>
            </a:r>
            <a:r>
              <a:rPr lang="en-US" sz="2800" dirty="0"/>
              <a:t>	</a:t>
            </a:r>
            <a:r>
              <a:rPr lang="el-GR" sz="2800" dirty="0" smtClean="0"/>
              <a:t>Χρήστες</a:t>
            </a:r>
            <a:endParaRPr lang="el-GR" sz="2800" dirty="0"/>
          </a:p>
          <a:p>
            <a:pPr marL="361950" indent="0">
              <a:buNone/>
            </a:pPr>
            <a:r>
              <a:rPr lang="el-GR" sz="2800" dirty="0" smtClean="0"/>
              <a:t>-</a:t>
            </a:r>
            <a:r>
              <a:rPr lang="el-GR" sz="2800" dirty="0"/>
              <a:t>	Αξιολόγηση</a:t>
            </a:r>
          </a:p>
          <a:p>
            <a:r>
              <a:rPr lang="el-GR" sz="2800" dirty="0" smtClean="0"/>
              <a:t>Η εμπειρία του </a:t>
            </a:r>
            <a:r>
              <a:rPr lang="en-US" sz="2800" dirty="0" smtClean="0"/>
              <a:t>STRAIGHTSOL</a:t>
            </a:r>
          </a:p>
          <a:p>
            <a:r>
              <a:rPr lang="el-GR" sz="2800" dirty="0" smtClean="0"/>
              <a:t>Βιβλιογραφία</a:t>
            </a:r>
            <a:endParaRPr lang="el-GR" sz="2800" dirty="0"/>
          </a:p>
          <a:p>
            <a:endParaRPr lang="el-GR" sz="2800" dirty="0"/>
          </a:p>
        </p:txBody>
      </p:sp>
    </p:spTree>
    <p:extLst>
      <p:ext uri="{BB962C8B-B14F-4D97-AF65-F5344CB8AC3E}">
        <p14:creationId xmlns:p14="http://schemas.microsoft.com/office/powerpoint/2010/main" val="10909991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b="1" dirty="0" smtClean="0"/>
              <a:t>Συνιστώσες του </a:t>
            </a:r>
            <a:r>
              <a:rPr lang="en-US" b="1" dirty="0" smtClean="0"/>
              <a:t>‘Business model’</a:t>
            </a:r>
            <a:endParaRPr lang="el-GR" dirty="0">
              <a:solidFill>
                <a:srgbClr val="FF0000"/>
              </a:solidFill>
            </a:endParaRPr>
          </a:p>
        </p:txBody>
      </p:sp>
      <p:sp>
        <p:nvSpPr>
          <p:cNvPr id="3" name="2 - Υπότιτλος"/>
          <p:cNvSpPr>
            <a:spLocks noGrp="1"/>
          </p:cNvSpPr>
          <p:nvPr>
            <p:ph idx="1"/>
          </p:nvPr>
        </p:nvSpPr>
        <p:spPr/>
        <p:txBody>
          <a:bodyPr>
            <a:normAutofit/>
          </a:bodyPr>
          <a:lstStyle/>
          <a:p>
            <a:pPr marL="0" lvl="1" algn="just"/>
            <a:r>
              <a:rPr lang="el-GR" sz="2300" b="1" u="sng" dirty="0" smtClean="0">
                <a:solidFill>
                  <a:schemeClr val="tx1"/>
                </a:solidFill>
                <a:sym typeface="Wingdings" pitchFamily="2" charset="2"/>
              </a:rPr>
              <a:t>Δομή του κόστους</a:t>
            </a:r>
            <a:r>
              <a:rPr lang="en-US" sz="2300" b="1" dirty="0" smtClean="0">
                <a:solidFill>
                  <a:schemeClr val="tx1"/>
                </a:solidFill>
                <a:sym typeface="Wingdings" pitchFamily="2" charset="2"/>
              </a:rPr>
              <a:t>:</a:t>
            </a:r>
            <a:endParaRPr lang="el-GR" sz="2300" b="1" dirty="0" smtClean="0">
              <a:solidFill>
                <a:schemeClr val="tx1"/>
              </a:solidFill>
              <a:sym typeface="Wingdings" pitchFamily="2" charset="2"/>
            </a:endParaRPr>
          </a:p>
          <a:p>
            <a:pPr marL="0" lvl="1" algn="just"/>
            <a:endParaRPr lang="en-US" sz="1800" dirty="0" smtClean="0">
              <a:solidFill>
                <a:schemeClr val="tx1"/>
              </a:solidFill>
              <a:sym typeface="Wingdings" pitchFamily="2" charset="2"/>
            </a:endParaRPr>
          </a:p>
          <a:p>
            <a:pPr marL="0" lvl="1" algn="just"/>
            <a:endParaRPr lang="en-US" sz="1800" dirty="0" smtClean="0">
              <a:solidFill>
                <a:schemeClr val="tx1"/>
              </a:solidFill>
              <a:sym typeface="Wingdings" pitchFamily="2" charset="2"/>
            </a:endParaRPr>
          </a:p>
          <a:p>
            <a:pPr marL="0" lvl="1" algn="just"/>
            <a:endParaRPr lang="en-US" sz="1800" dirty="0" smtClean="0">
              <a:solidFill>
                <a:schemeClr val="tx1"/>
              </a:solidFill>
              <a:sym typeface="Wingdings" pitchFamily="2" charset="2"/>
            </a:endParaRPr>
          </a:p>
        </p:txBody>
      </p:sp>
      <p:pic>
        <p:nvPicPr>
          <p:cNvPr id="107523" name="Picture 3"/>
          <p:cNvPicPr>
            <a:picLocks noChangeAspect="1" noChangeArrowheads="1"/>
          </p:cNvPicPr>
          <p:nvPr/>
        </p:nvPicPr>
        <p:blipFill>
          <a:blip r:embed="rId2" cstate="print"/>
          <a:srcRect/>
          <a:stretch>
            <a:fillRect/>
          </a:stretch>
        </p:blipFill>
        <p:spPr bwMode="auto">
          <a:xfrm>
            <a:off x="4882483" y="4293096"/>
            <a:ext cx="3937989" cy="2152451"/>
          </a:xfrm>
          <a:prstGeom prst="rect">
            <a:avLst/>
          </a:prstGeom>
          <a:noFill/>
          <a:ln w="9525">
            <a:noFill/>
            <a:miter lim="800000"/>
            <a:headEnd/>
            <a:tailEnd/>
          </a:ln>
        </p:spPr>
      </p:pic>
      <p:sp>
        <p:nvSpPr>
          <p:cNvPr id="8" name="TextBox 7"/>
          <p:cNvSpPr txBox="1"/>
          <p:nvPr/>
        </p:nvSpPr>
        <p:spPr>
          <a:xfrm>
            <a:off x="5004048" y="1519624"/>
            <a:ext cx="3888432" cy="1754326"/>
          </a:xfrm>
          <a:prstGeom prst="rect">
            <a:avLst/>
          </a:prstGeom>
          <a:noFill/>
        </p:spPr>
        <p:txBody>
          <a:bodyPr wrap="square" rtlCol="0">
            <a:spAutoFit/>
          </a:bodyPr>
          <a:lstStyle/>
          <a:p>
            <a:r>
              <a:rPr lang="el-GR" i="1" dirty="0" smtClean="0">
                <a:solidFill>
                  <a:srgbClr val="FF0000"/>
                </a:solidFill>
                <a:sym typeface="Wingdings" pitchFamily="2" charset="2"/>
              </a:rPr>
              <a:t>Ποιά είναι τα θεμελιώδη κόστη στο επιχειρηματικό μας μοντέλο; Ποιοί βασικοί πόροι είναι περισσότερο κοστοβόροι; Ποιές βασικές δραστηριότητες είναι περισσότερο δαπανηρές;</a:t>
            </a:r>
            <a:endParaRPr lang="en-GB" dirty="0">
              <a:solidFill>
                <a:srgbClr val="FF0000"/>
              </a:solidFill>
            </a:endParaRPr>
          </a:p>
        </p:txBody>
      </p:sp>
      <p:sp>
        <p:nvSpPr>
          <p:cNvPr id="9" name="TextBox 8"/>
          <p:cNvSpPr txBox="1"/>
          <p:nvPr/>
        </p:nvSpPr>
        <p:spPr>
          <a:xfrm>
            <a:off x="5004048" y="3297758"/>
            <a:ext cx="3528392" cy="923330"/>
          </a:xfrm>
          <a:prstGeom prst="rect">
            <a:avLst/>
          </a:prstGeom>
          <a:noFill/>
        </p:spPr>
        <p:txBody>
          <a:bodyPr wrap="square" rtlCol="0">
            <a:spAutoFit/>
          </a:bodyPr>
          <a:lstStyle/>
          <a:p>
            <a:pPr marL="0" lvl="1"/>
            <a:r>
              <a:rPr lang="el-GR" dirty="0" smtClean="0">
                <a:solidFill>
                  <a:srgbClr val="00B050"/>
                </a:solidFill>
                <a:sym typeface="Wingdings" pitchFamily="2" charset="2"/>
              </a:rPr>
              <a:t>Όλες οι δαπάνες (κόστη) που είναι απαραίτητες για τη διεκπεραίωση ενός </a:t>
            </a:r>
            <a:r>
              <a:rPr lang="en-US" dirty="0" smtClean="0">
                <a:solidFill>
                  <a:srgbClr val="00B050"/>
                </a:solidFill>
                <a:sym typeface="Wingdings" pitchFamily="2" charset="2"/>
              </a:rPr>
              <a:t>business model</a:t>
            </a:r>
            <a:r>
              <a:rPr lang="el-GR" dirty="0" smtClean="0">
                <a:solidFill>
                  <a:srgbClr val="00B050"/>
                </a:solidFill>
                <a:sym typeface="Wingdings" pitchFamily="2" charset="2"/>
              </a:rPr>
              <a:t>!</a:t>
            </a:r>
            <a:endParaRPr lang="en-GB" dirty="0">
              <a:solidFill>
                <a:srgbClr val="00B050"/>
              </a:solidFill>
            </a:endParaRPr>
          </a:p>
        </p:txBody>
      </p:sp>
      <p:sp>
        <p:nvSpPr>
          <p:cNvPr id="10" name="TextBox 9"/>
          <p:cNvSpPr txBox="1"/>
          <p:nvPr/>
        </p:nvSpPr>
        <p:spPr>
          <a:xfrm>
            <a:off x="467544" y="3066058"/>
            <a:ext cx="4104456" cy="3785652"/>
          </a:xfrm>
          <a:prstGeom prst="rect">
            <a:avLst/>
          </a:prstGeom>
          <a:noFill/>
        </p:spPr>
        <p:txBody>
          <a:bodyPr wrap="square" rtlCol="0">
            <a:spAutoFit/>
          </a:bodyPr>
          <a:lstStyle/>
          <a:p>
            <a:pPr marL="0" lvl="1" algn="just"/>
            <a:r>
              <a:rPr lang="el-GR" sz="1600" b="1" dirty="0" smtClean="0">
                <a:sym typeface="Wingdings" pitchFamily="2" charset="2"/>
              </a:rPr>
              <a:t>Χαρακτηριστικά: </a:t>
            </a:r>
            <a:endParaRPr lang="en-US" sz="1600" b="1" dirty="0" smtClean="0">
              <a:sym typeface="Wingdings" pitchFamily="2" charset="2"/>
            </a:endParaRPr>
          </a:p>
          <a:p>
            <a:pPr marL="285750" lvl="1" indent="-285750">
              <a:buFont typeface="Arial" pitchFamily="34" charset="0"/>
              <a:buChar char="•"/>
            </a:pPr>
            <a:r>
              <a:rPr lang="el-GR" sz="1600" dirty="0" smtClean="0">
                <a:sym typeface="Wingdings" pitchFamily="2" charset="2"/>
              </a:rPr>
              <a:t>Καθορισμένο κόστος </a:t>
            </a:r>
            <a:r>
              <a:rPr lang="en-US" sz="1600" dirty="0" smtClean="0">
                <a:sym typeface="Wingdings" pitchFamily="2" charset="2"/>
              </a:rPr>
              <a:t>(</a:t>
            </a:r>
            <a:r>
              <a:rPr lang="el-GR" sz="1600" dirty="0" smtClean="0">
                <a:sym typeface="Wingdings" pitchFamily="2" charset="2"/>
              </a:rPr>
              <a:t>ανεπηρέαστο από τον όγκο των εμπορευμάτων ή των υπηρεσιών</a:t>
            </a:r>
            <a:r>
              <a:rPr lang="en-US" sz="1600" dirty="0" smtClean="0">
                <a:sym typeface="Wingdings" pitchFamily="2" charset="2"/>
              </a:rPr>
              <a:t>)</a:t>
            </a:r>
            <a:r>
              <a:rPr lang="el-GR" sz="1600" dirty="0" smtClean="0">
                <a:sym typeface="Wingdings" pitchFamily="2" charset="2"/>
              </a:rPr>
              <a:t>.</a:t>
            </a:r>
            <a:endParaRPr lang="en-US" sz="1600" dirty="0" smtClean="0">
              <a:sym typeface="Wingdings" pitchFamily="2" charset="2"/>
            </a:endParaRPr>
          </a:p>
          <a:p>
            <a:pPr marL="285750" lvl="1" indent="-285750">
              <a:buFont typeface="Arial" pitchFamily="34" charset="0"/>
              <a:buChar char="•"/>
            </a:pPr>
            <a:r>
              <a:rPr lang="el-GR" sz="1600" dirty="0" smtClean="0">
                <a:sym typeface="Wingdings" pitchFamily="2" charset="2"/>
              </a:rPr>
              <a:t>Κυμαινόμενο κόστος </a:t>
            </a:r>
            <a:r>
              <a:rPr lang="en-US" sz="1600" dirty="0" smtClean="0">
                <a:sym typeface="Wingdings" pitchFamily="2" charset="2"/>
              </a:rPr>
              <a:t>(</a:t>
            </a:r>
            <a:r>
              <a:rPr lang="el-GR" sz="1600" dirty="0" smtClean="0">
                <a:sym typeface="Wingdings" pitchFamily="2" charset="2"/>
              </a:rPr>
              <a:t>επηρεάζεται αναλόγως, με τον όγκο των εμπορευμάτων ή των υπηρεσιών</a:t>
            </a:r>
            <a:r>
              <a:rPr lang="en-US" sz="1600" dirty="0" smtClean="0">
                <a:sym typeface="Wingdings" pitchFamily="2" charset="2"/>
              </a:rPr>
              <a:t>)</a:t>
            </a:r>
            <a:r>
              <a:rPr lang="el-GR" sz="1600" dirty="0" smtClean="0">
                <a:sym typeface="Wingdings" pitchFamily="2" charset="2"/>
              </a:rPr>
              <a:t>.</a:t>
            </a:r>
            <a:endParaRPr lang="en-US" sz="1600" dirty="0" smtClean="0">
              <a:sym typeface="Wingdings" pitchFamily="2" charset="2"/>
            </a:endParaRPr>
          </a:p>
          <a:p>
            <a:pPr marL="285750" lvl="1" indent="-285750">
              <a:buFont typeface="Arial" pitchFamily="34" charset="0"/>
              <a:buChar char="•"/>
            </a:pPr>
            <a:r>
              <a:rPr lang="el-GR" sz="1600" dirty="0" smtClean="0">
                <a:sym typeface="Wingdings" pitchFamily="2" charset="2"/>
              </a:rPr>
              <a:t>Οικονομίες κλίμακας </a:t>
            </a:r>
            <a:r>
              <a:rPr lang="en-US" sz="1600" dirty="0" smtClean="0">
                <a:sym typeface="Wingdings" pitchFamily="2" charset="2"/>
              </a:rPr>
              <a:t>(</a:t>
            </a:r>
            <a:r>
              <a:rPr lang="el-GR" sz="1600" dirty="0" smtClean="0">
                <a:sym typeface="Wingdings" pitchFamily="2" charset="2"/>
              </a:rPr>
              <a:t>Οικονομικά πλεονεκτήματα που απολαμβάνει η επιχείρηση όσο το ‘έργο’ της αυξάνεται</a:t>
            </a:r>
            <a:r>
              <a:rPr lang="en-US" sz="1600" dirty="0" smtClean="0">
                <a:sym typeface="Wingdings" pitchFamily="2" charset="2"/>
              </a:rPr>
              <a:t>)</a:t>
            </a:r>
            <a:r>
              <a:rPr lang="el-GR" sz="1600" dirty="0" smtClean="0">
                <a:sym typeface="Wingdings" pitchFamily="2" charset="2"/>
              </a:rPr>
              <a:t>.</a:t>
            </a:r>
            <a:endParaRPr lang="en-US" sz="1600" dirty="0" smtClean="0">
              <a:sym typeface="Wingdings" pitchFamily="2" charset="2"/>
            </a:endParaRPr>
          </a:p>
          <a:p>
            <a:pPr marL="285750" lvl="1" indent="-285750">
              <a:buFont typeface="Arial" pitchFamily="34" charset="0"/>
              <a:buChar char="•"/>
            </a:pPr>
            <a:r>
              <a:rPr lang="el-GR" sz="1600" dirty="0" smtClean="0">
                <a:sym typeface="Wingdings" pitchFamily="2" charset="2"/>
              </a:rPr>
              <a:t>Οικονομίες φάσματος </a:t>
            </a:r>
            <a:r>
              <a:rPr lang="en-US" sz="1600" dirty="0" smtClean="0">
                <a:sym typeface="Wingdings" pitchFamily="2" charset="2"/>
              </a:rPr>
              <a:t>(</a:t>
            </a:r>
            <a:r>
              <a:rPr lang="el-GR" sz="1600" dirty="0" smtClean="0">
                <a:sym typeface="Wingdings" pitchFamily="2" charset="2"/>
              </a:rPr>
              <a:t>Οικονομικά πλεονεκτήματα ανάλογα με το φάσμα των επιχειρήσεων και δραστηριοτήτων μιας εταιρείας</a:t>
            </a:r>
            <a:r>
              <a:rPr lang="en-US" sz="1600" dirty="0" smtClean="0">
                <a:sym typeface="Wingdings" pitchFamily="2" charset="2"/>
              </a:rPr>
              <a:t>)</a:t>
            </a:r>
            <a:r>
              <a:rPr lang="el-GR" sz="1600" dirty="0" smtClean="0">
                <a:sym typeface="Wingdings" pitchFamily="2" charset="2"/>
              </a:rPr>
              <a:t>.</a:t>
            </a:r>
            <a:endParaRPr lang="en-US" sz="1600" dirty="0" smtClean="0">
              <a:sym typeface="Wingdings" pitchFamily="2" charset="2"/>
            </a:endParaRPr>
          </a:p>
          <a:p>
            <a:endParaRPr lang="en-GB" sz="1600" dirty="0"/>
          </a:p>
        </p:txBody>
      </p:sp>
      <p:sp>
        <p:nvSpPr>
          <p:cNvPr id="11" name="TextBox 10"/>
          <p:cNvSpPr txBox="1"/>
          <p:nvPr/>
        </p:nvSpPr>
        <p:spPr>
          <a:xfrm>
            <a:off x="467543" y="1988840"/>
            <a:ext cx="4414939" cy="1077218"/>
          </a:xfrm>
          <a:prstGeom prst="rect">
            <a:avLst/>
          </a:prstGeom>
          <a:noFill/>
        </p:spPr>
        <p:txBody>
          <a:bodyPr wrap="square" rtlCol="0">
            <a:spAutoFit/>
          </a:bodyPr>
          <a:lstStyle/>
          <a:p>
            <a:pPr marL="0" lvl="1" algn="just"/>
            <a:r>
              <a:rPr lang="el-GR" sz="1600" dirty="0" smtClean="0">
                <a:sym typeface="Wingdings" pitchFamily="2" charset="2"/>
              </a:rPr>
              <a:t>Α) με γνώμονα το κόστος</a:t>
            </a:r>
            <a:r>
              <a:rPr lang="en-US" sz="1600" dirty="0" smtClean="0">
                <a:sym typeface="Wingdings" pitchFamily="2" charset="2"/>
              </a:rPr>
              <a:t> (</a:t>
            </a:r>
            <a:r>
              <a:rPr lang="el-GR" sz="1600" dirty="0" smtClean="0">
                <a:sym typeface="Wingdings" pitchFamily="2" charset="2"/>
              </a:rPr>
              <a:t>περιορισμός του κόστους όπου αυτό είναι δυνατό </a:t>
            </a:r>
            <a:r>
              <a:rPr lang="en-US" sz="1600" dirty="0" smtClean="0">
                <a:sym typeface="Wingdings" pitchFamily="2" charset="2"/>
              </a:rPr>
              <a:t>– </a:t>
            </a:r>
            <a:r>
              <a:rPr lang="el-GR" sz="1600" dirty="0" smtClean="0">
                <a:sym typeface="Wingdings" pitchFamily="2" charset="2"/>
              </a:rPr>
              <a:t>π.χ. </a:t>
            </a:r>
            <a:r>
              <a:rPr lang="en-US" sz="1600" dirty="0" err="1" smtClean="0">
                <a:sym typeface="Wingdings" pitchFamily="2" charset="2"/>
              </a:rPr>
              <a:t>Easyjet</a:t>
            </a:r>
            <a:r>
              <a:rPr lang="en-US" sz="1600" dirty="0" smtClean="0">
                <a:sym typeface="Wingdings" pitchFamily="2" charset="2"/>
              </a:rPr>
              <a:t>), </a:t>
            </a:r>
            <a:endParaRPr lang="el-GR" sz="1600" dirty="0" smtClean="0">
              <a:sym typeface="Wingdings" pitchFamily="2" charset="2"/>
            </a:endParaRPr>
          </a:p>
          <a:p>
            <a:pPr marL="0" lvl="1" algn="just"/>
            <a:r>
              <a:rPr lang="el-GR" sz="1600" dirty="0" smtClean="0">
                <a:sym typeface="Wingdings" pitchFamily="2" charset="2"/>
              </a:rPr>
              <a:t>Β) με γνώμονα την αξία </a:t>
            </a:r>
            <a:r>
              <a:rPr lang="en-US" sz="1600" dirty="0" smtClean="0">
                <a:sym typeface="Wingdings" pitchFamily="2" charset="2"/>
              </a:rPr>
              <a:t>(</a:t>
            </a:r>
            <a:r>
              <a:rPr lang="el-GR" sz="1600" dirty="0" smtClean="0">
                <a:sym typeface="Wingdings" pitchFamily="2" charset="2"/>
              </a:rPr>
              <a:t>εστίαση στην παραγωγή αξίας</a:t>
            </a:r>
            <a:r>
              <a:rPr lang="en-US" sz="1600" dirty="0" smtClean="0">
                <a:sym typeface="Wingdings" pitchFamily="2" charset="2"/>
              </a:rPr>
              <a:t> – </a:t>
            </a:r>
            <a:r>
              <a:rPr lang="el-GR" sz="1600" dirty="0" smtClean="0">
                <a:sym typeface="Wingdings" pitchFamily="2" charset="2"/>
              </a:rPr>
              <a:t>π.χ. </a:t>
            </a:r>
            <a:r>
              <a:rPr lang="en-US" sz="1600" dirty="0" smtClean="0">
                <a:sym typeface="Wingdings" pitchFamily="2" charset="2"/>
              </a:rPr>
              <a:t> </a:t>
            </a:r>
            <a:r>
              <a:rPr lang="el-GR" sz="1600" dirty="0" smtClean="0">
                <a:sym typeface="Wingdings" pitchFamily="2" charset="2"/>
              </a:rPr>
              <a:t>πολυτελή ξενοδοχεία</a:t>
            </a:r>
            <a:r>
              <a:rPr lang="en-US" sz="1600" dirty="0" smtClean="0">
                <a:sym typeface="Wingdings" pitchFamily="2" charset="2"/>
              </a:rPr>
              <a:t>)</a:t>
            </a:r>
            <a:endParaRPr lang="en-GB" sz="16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fill="hold" grpId="0" nodeType="clickEffect">
                                  <p:stCondLst>
                                    <p:cond delay="0"/>
                                  </p:stCondLst>
                                  <p:childTnLst>
                                    <p:anim calcmode="discrete" valueType="str">
                                      <p:cBhvr>
                                        <p:cTn id="6" dur="1000" fill="hold"/>
                                        <p:tgtEl>
                                          <p:spTgt spid="11"/>
                                        </p:tgtEl>
                                        <p:attrNameLst>
                                          <p:attrName>style.visibility</p:attrName>
                                        </p:attrNameLst>
                                      </p:cBhvr>
                                      <p:tavLst>
                                        <p:tav tm="0">
                                          <p:val>
                                            <p:strVal val="hidden"/>
                                          </p:val>
                                        </p:tav>
                                        <p:tav tm="50000">
                                          <p:val>
                                            <p:strVal val="visible"/>
                                          </p:val>
                                        </p:tav>
                                      </p:tavLst>
                                    </p:anim>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500"/>
                            </p:stCondLst>
                            <p:childTnLst>
                              <p:par>
                                <p:cTn id="14" presetID="31"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1000" fill="hold"/>
                                        <p:tgtEl>
                                          <p:spTgt spid="9"/>
                                        </p:tgtEl>
                                        <p:attrNameLst>
                                          <p:attrName>ppt_w</p:attrName>
                                        </p:attrNameLst>
                                      </p:cBhvr>
                                      <p:tavLst>
                                        <p:tav tm="0">
                                          <p:val>
                                            <p:fltVal val="0"/>
                                          </p:val>
                                        </p:tav>
                                        <p:tav tm="100000">
                                          <p:val>
                                            <p:strVal val="#ppt_w"/>
                                          </p:val>
                                        </p:tav>
                                      </p:tavLst>
                                    </p:anim>
                                    <p:anim calcmode="lin" valueType="num">
                                      <p:cBhvr>
                                        <p:cTn id="17" dur="1000" fill="hold"/>
                                        <p:tgtEl>
                                          <p:spTgt spid="9"/>
                                        </p:tgtEl>
                                        <p:attrNameLst>
                                          <p:attrName>ppt_h</p:attrName>
                                        </p:attrNameLst>
                                      </p:cBhvr>
                                      <p:tavLst>
                                        <p:tav tm="0">
                                          <p:val>
                                            <p:fltVal val="0"/>
                                          </p:val>
                                        </p:tav>
                                        <p:tav tm="100000">
                                          <p:val>
                                            <p:strVal val="#ppt_h"/>
                                          </p:val>
                                        </p:tav>
                                      </p:tavLst>
                                    </p:anim>
                                    <p:anim calcmode="lin" valueType="num">
                                      <p:cBhvr>
                                        <p:cTn id="18" dur="1000" fill="hold"/>
                                        <p:tgtEl>
                                          <p:spTgt spid="9"/>
                                        </p:tgtEl>
                                        <p:attrNameLst>
                                          <p:attrName>style.rotation</p:attrName>
                                        </p:attrNameLst>
                                      </p:cBhvr>
                                      <p:tavLst>
                                        <p:tav tm="0">
                                          <p:val>
                                            <p:fltVal val="90"/>
                                          </p:val>
                                        </p:tav>
                                        <p:tav tm="100000">
                                          <p:val>
                                            <p:fltVal val="0"/>
                                          </p:val>
                                        </p:tav>
                                      </p:tavLst>
                                    </p:anim>
                                    <p:animEffect transition="in" filter="fade">
                                      <p:cBhvr>
                                        <p:cTn id="19" dur="1000"/>
                                        <p:tgtEl>
                                          <p:spTgt spid="9"/>
                                        </p:tgtEl>
                                      </p:cBhvr>
                                    </p:animEffect>
                                  </p:childTnLst>
                                  <p:subTnLst>
                                    <p:animClr clrSpc="rgb" dir="cw">
                                      <p:cBhvr override="childStyle">
                                        <p:cTn dur="1" fill="hold" display="0" masterRel="nextClick" afterEffect="1"/>
                                        <p:tgtEl>
                                          <p:spTgt spid="9"/>
                                        </p:tgtEl>
                                        <p:attrNameLst>
                                          <p:attrName>ppt_c</p:attrName>
                                        </p:attrNameLst>
                                      </p:cBhvr>
                                      <p:to>
                                        <a:schemeClr val="hlink"/>
                                      </p:to>
                                    </p:animClr>
                                  </p:subTnLst>
                                </p:cTn>
                              </p:par>
                            </p:childTnLst>
                          </p:cTn>
                        </p:par>
                      </p:childTnLst>
                    </p:cTn>
                  </p:par>
                  <p:par>
                    <p:cTn id="20" fill="hold">
                      <p:stCondLst>
                        <p:cond delay="indefinite"/>
                      </p:stCondLst>
                      <p:childTnLst>
                        <p:par>
                          <p:cTn id="21" fill="hold">
                            <p:stCondLst>
                              <p:cond delay="0"/>
                            </p:stCondLst>
                            <p:childTnLst>
                              <p:par>
                                <p:cTn id="22" presetID="48" presetClass="entr" presetSubtype="0" accel="5000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5" dur="1000" fill="hold"/>
                                        <p:tgtEl>
                                          <p:spTgt spid="10"/>
                                        </p:tgtEl>
                                        <p:attrNameLst>
                                          <p:attrName>ppt_x</p:attrName>
                                        </p:attrNameLst>
                                      </p:cBhvr>
                                      <p:tavLst>
                                        <p:tav tm="0">
                                          <p:val>
                                            <p:fltVal val="-1"/>
                                          </p:val>
                                        </p:tav>
                                        <p:tav tm="50000">
                                          <p:val>
                                            <p:fltVal val="0.95"/>
                                          </p:val>
                                        </p:tav>
                                        <p:tav tm="100000">
                                          <p:val>
                                            <p:strVal val="#ppt_x"/>
                                          </p:val>
                                        </p:tav>
                                      </p:tavLst>
                                    </p:anim>
                                    <p:anim calcmode="lin" valueType="num">
                                      <p:cBhvr>
                                        <p:cTn id="26" dur="1000" fill="hold"/>
                                        <p:tgtEl>
                                          <p:spTgt spid="10"/>
                                        </p:tgtEl>
                                        <p:attrNameLst>
                                          <p:attrName>ppt_y</p:attrName>
                                        </p:attrNameLst>
                                      </p:cBhvr>
                                      <p:tavLst>
                                        <p:tav tm="0">
                                          <p:val>
                                            <p:strVal val="#ppt_y"/>
                                          </p:val>
                                        </p:tav>
                                        <p:tav tm="100000">
                                          <p:val>
                                            <p:strVal val="#ppt_y"/>
                                          </p:val>
                                        </p:tav>
                                      </p:tavLst>
                                    </p:anim>
                                    <p:animEffect transition="in" filter="fade">
                                      <p:cBhvr>
                                        <p:cTn id="2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marL="342900" indent="-342900"/>
            <a:r>
              <a:rPr lang="en-US" sz="3200" b="1" dirty="0" smtClean="0"/>
              <a:t>Business Model – Business Model Canvas</a:t>
            </a:r>
            <a:endParaRPr lang="el-GR" sz="3200" b="1" dirty="0" smtClean="0"/>
          </a:p>
        </p:txBody>
      </p:sp>
      <p:sp>
        <p:nvSpPr>
          <p:cNvPr id="3" name="2 - Υπότιτλος"/>
          <p:cNvSpPr>
            <a:spLocks noGrp="1"/>
          </p:cNvSpPr>
          <p:nvPr>
            <p:ph idx="1"/>
          </p:nvPr>
        </p:nvSpPr>
        <p:spPr/>
        <p:txBody>
          <a:bodyPr>
            <a:normAutofit/>
          </a:bodyPr>
          <a:lstStyle/>
          <a:p>
            <a:pPr marL="0" lvl="1" algn="just"/>
            <a:endParaRPr lang="en-US" sz="1800" dirty="0" smtClean="0">
              <a:solidFill>
                <a:schemeClr val="tx1"/>
              </a:solidFill>
              <a:sym typeface="Wingdings" pitchFamily="2" charset="2"/>
            </a:endParaRPr>
          </a:p>
          <a:p>
            <a:pPr marL="0" lvl="1" algn="just"/>
            <a:endParaRPr lang="en-US" sz="1800" dirty="0" smtClean="0">
              <a:solidFill>
                <a:schemeClr val="tx1"/>
              </a:solidFill>
              <a:sym typeface="Wingdings" pitchFamily="2" charset="2"/>
            </a:endParaRPr>
          </a:p>
          <a:p>
            <a:pPr marL="0" lvl="1" algn="just"/>
            <a:endParaRPr lang="en-US" sz="1800" dirty="0" smtClean="0">
              <a:solidFill>
                <a:schemeClr val="tx1"/>
              </a:solidFill>
              <a:sym typeface="Wingdings" pitchFamily="2" charset="2"/>
            </a:endParaRPr>
          </a:p>
          <a:p>
            <a:pPr marL="0" lvl="1" algn="just"/>
            <a:endParaRPr lang="en-US" sz="1800" dirty="0" smtClean="0">
              <a:solidFill>
                <a:schemeClr val="tx1"/>
              </a:solidFill>
              <a:sym typeface="Wingdings" pitchFamily="2" charset="2"/>
            </a:endParaRPr>
          </a:p>
        </p:txBody>
      </p:sp>
      <p:pic>
        <p:nvPicPr>
          <p:cNvPr id="108547" name="Picture 3"/>
          <p:cNvPicPr>
            <a:picLocks noChangeAspect="1" noChangeArrowheads="1"/>
          </p:cNvPicPr>
          <p:nvPr/>
        </p:nvPicPr>
        <p:blipFill>
          <a:blip r:embed="rId3" cstate="print"/>
          <a:srcRect/>
          <a:stretch>
            <a:fillRect/>
          </a:stretch>
        </p:blipFill>
        <p:spPr bwMode="auto">
          <a:xfrm>
            <a:off x="165879" y="2996952"/>
            <a:ext cx="8870617" cy="2376264"/>
          </a:xfrm>
          <a:prstGeom prst="rect">
            <a:avLst/>
          </a:prstGeom>
          <a:noFill/>
          <a:ln w="9525">
            <a:noFill/>
            <a:miter lim="800000"/>
            <a:headEnd/>
            <a:tailEnd/>
          </a:ln>
        </p:spPr>
      </p:pic>
      <p:pic>
        <p:nvPicPr>
          <p:cNvPr id="35" name="Afbeelding 16"/>
          <p:cNvPicPr>
            <a:picLocks noChangeAspect="1" noChangeArrowheads="1"/>
          </p:cNvPicPr>
          <p:nvPr/>
        </p:nvPicPr>
        <p:blipFill>
          <a:blip r:embed="rId4" cstate="print"/>
          <a:srcRect/>
          <a:stretch>
            <a:fillRect/>
          </a:stretch>
        </p:blipFill>
        <p:spPr bwMode="auto">
          <a:xfrm>
            <a:off x="2895600" y="4567783"/>
            <a:ext cx="628650" cy="733425"/>
          </a:xfrm>
          <a:prstGeom prst="rect">
            <a:avLst/>
          </a:prstGeom>
          <a:noFill/>
          <a:ln w="9525">
            <a:noFill/>
            <a:miter lim="800000"/>
            <a:headEnd/>
            <a:tailEnd/>
          </a:ln>
        </p:spPr>
      </p:pic>
      <p:pic>
        <p:nvPicPr>
          <p:cNvPr id="108548" name="Picture 4"/>
          <p:cNvPicPr>
            <a:picLocks noChangeAspect="1" noChangeArrowheads="1"/>
          </p:cNvPicPr>
          <p:nvPr/>
        </p:nvPicPr>
        <p:blipFill>
          <a:blip r:embed="rId5" cstate="print"/>
          <a:srcRect/>
          <a:stretch>
            <a:fillRect/>
          </a:stretch>
        </p:blipFill>
        <p:spPr bwMode="auto">
          <a:xfrm>
            <a:off x="-26615" y="3203"/>
            <a:ext cx="9194444" cy="6885384"/>
          </a:xfrm>
          <a:prstGeom prst="rect">
            <a:avLst/>
          </a:prstGeom>
          <a:noFill/>
          <a:ln w="9525">
            <a:noFill/>
            <a:miter lim="800000"/>
            <a:headEnd/>
            <a:tailEnd/>
          </a:ln>
        </p:spPr>
      </p:pic>
      <p:sp>
        <p:nvSpPr>
          <p:cNvPr id="10" name="TextBox 1"/>
          <p:cNvSpPr txBox="1"/>
          <p:nvPr/>
        </p:nvSpPr>
        <p:spPr>
          <a:xfrm>
            <a:off x="1916171" y="1201688"/>
            <a:ext cx="1549400" cy="430955"/>
          </a:xfrm>
          <a:prstGeom prst="rect">
            <a:avLst/>
          </a:prstGeom>
          <a:solidFill>
            <a:srgbClr val="92D050"/>
          </a:solidFill>
          <a:ln w="38100"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n-GB" sz="1050" dirty="0">
                <a:solidFill>
                  <a:sysClr val="windowText" lastClr="000000"/>
                </a:solidFill>
              </a:rPr>
              <a:t>Planning</a:t>
            </a:r>
            <a:r>
              <a:rPr lang="en-GB" sz="1050" baseline="0" dirty="0">
                <a:solidFill>
                  <a:sysClr val="windowText" lastClr="000000"/>
                </a:solidFill>
              </a:rPr>
              <a:t> of railway operations</a:t>
            </a:r>
          </a:p>
        </p:txBody>
      </p:sp>
      <p:sp>
        <p:nvSpPr>
          <p:cNvPr id="12" name="TextBox 6"/>
          <p:cNvSpPr txBox="1"/>
          <p:nvPr/>
        </p:nvSpPr>
        <p:spPr>
          <a:xfrm>
            <a:off x="3733800" y="1982025"/>
            <a:ext cx="1634067" cy="262468"/>
          </a:xfrm>
          <a:prstGeom prst="rect">
            <a:avLst/>
          </a:prstGeom>
          <a:solidFill>
            <a:srgbClr val="92D050"/>
          </a:solidFill>
          <a:ln w="38100"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GB" sz="1050">
                <a:solidFill>
                  <a:sysClr val="windowText" lastClr="000000"/>
                </a:solidFill>
              </a:rPr>
              <a:t>Timely</a:t>
            </a:r>
            <a:r>
              <a:rPr lang="en-GB" sz="1050" baseline="0">
                <a:solidFill>
                  <a:sysClr val="windowText" lastClr="000000"/>
                </a:solidFill>
              </a:rPr>
              <a:t> </a:t>
            </a:r>
            <a:r>
              <a:rPr lang="en-GB" sz="1050" baseline="0">
                <a:solidFill>
                  <a:schemeClr val="dk1"/>
                </a:solidFill>
                <a:latin typeface="+mn-lt"/>
                <a:ea typeface="+mn-ea"/>
                <a:cs typeface="+mn-cs"/>
              </a:rPr>
              <a:t>delivery</a:t>
            </a:r>
          </a:p>
        </p:txBody>
      </p:sp>
      <p:sp>
        <p:nvSpPr>
          <p:cNvPr id="13" name="TextBox 7"/>
          <p:cNvSpPr txBox="1"/>
          <p:nvPr/>
        </p:nvSpPr>
        <p:spPr>
          <a:xfrm>
            <a:off x="7349067" y="1965095"/>
            <a:ext cx="1583267" cy="499532"/>
          </a:xfrm>
          <a:prstGeom prst="rect">
            <a:avLst/>
          </a:prstGeom>
          <a:solidFill>
            <a:srgbClr val="92D050"/>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GB" sz="1050"/>
              <a:t>Senders and</a:t>
            </a:r>
            <a:r>
              <a:rPr lang="en-GB" sz="1050" baseline="0"/>
              <a:t> Receivers of cargo</a:t>
            </a:r>
          </a:p>
        </p:txBody>
      </p:sp>
      <p:sp>
        <p:nvSpPr>
          <p:cNvPr id="14" name="TextBox 8"/>
          <p:cNvSpPr txBox="1"/>
          <p:nvPr/>
        </p:nvSpPr>
        <p:spPr>
          <a:xfrm>
            <a:off x="5520266" y="1965938"/>
            <a:ext cx="1676399" cy="634155"/>
          </a:xfrm>
          <a:prstGeom prst="rect">
            <a:avLst/>
          </a:prstGeom>
          <a:solidFill>
            <a:srgbClr val="92D050"/>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GB" sz="1050" baseline="0"/>
              <a:t>Customer contracts for long-term service provisions</a:t>
            </a:r>
          </a:p>
        </p:txBody>
      </p:sp>
      <p:sp>
        <p:nvSpPr>
          <p:cNvPr id="15" name="TextBox 9"/>
          <p:cNvSpPr txBox="1"/>
          <p:nvPr/>
        </p:nvSpPr>
        <p:spPr>
          <a:xfrm>
            <a:off x="1979712" y="4386477"/>
            <a:ext cx="1583267" cy="338667"/>
          </a:xfrm>
          <a:prstGeom prst="rect">
            <a:avLst/>
          </a:prstGeom>
          <a:solidFill>
            <a:srgbClr val="92D050"/>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GB" sz="1050" dirty="0"/>
              <a:t>Trucks and</a:t>
            </a:r>
            <a:r>
              <a:rPr lang="en-GB" sz="1050" baseline="0" dirty="0"/>
              <a:t> Railways</a:t>
            </a:r>
          </a:p>
        </p:txBody>
      </p:sp>
      <p:sp>
        <p:nvSpPr>
          <p:cNvPr id="16" name="TextBox 10"/>
          <p:cNvSpPr txBox="1"/>
          <p:nvPr/>
        </p:nvSpPr>
        <p:spPr>
          <a:xfrm>
            <a:off x="5508104" y="3649960"/>
            <a:ext cx="1008111" cy="211088"/>
          </a:xfrm>
          <a:prstGeom prst="rect">
            <a:avLst/>
          </a:prstGeom>
          <a:solidFill>
            <a:srgbClr val="92D050"/>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GB" sz="1050" dirty="0"/>
              <a:t>Online</a:t>
            </a:r>
            <a:r>
              <a:rPr lang="en-GB" sz="1050" baseline="0" dirty="0"/>
              <a:t> booking </a:t>
            </a:r>
          </a:p>
        </p:txBody>
      </p:sp>
      <p:sp>
        <p:nvSpPr>
          <p:cNvPr id="18" name="TextBox 12"/>
          <p:cNvSpPr txBox="1"/>
          <p:nvPr/>
        </p:nvSpPr>
        <p:spPr>
          <a:xfrm>
            <a:off x="971600" y="5522168"/>
            <a:ext cx="1440160" cy="283096"/>
          </a:xfrm>
          <a:prstGeom prst="rect">
            <a:avLst/>
          </a:prstGeom>
          <a:solidFill>
            <a:srgbClr val="92D050"/>
          </a:solidFill>
          <a:ln w="38100"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GB" sz="1050" dirty="0">
                <a:solidFill>
                  <a:sysClr val="windowText" lastClr="000000"/>
                </a:solidFill>
              </a:rPr>
              <a:t>Railway</a:t>
            </a:r>
            <a:r>
              <a:rPr lang="en-GB" sz="1050" baseline="0" dirty="0">
                <a:solidFill>
                  <a:sysClr val="windowText" lastClr="000000"/>
                </a:solidFill>
              </a:rPr>
              <a:t> </a:t>
            </a:r>
            <a:r>
              <a:rPr lang="en-GB" sz="1050" baseline="0" dirty="0" smtClean="0">
                <a:solidFill>
                  <a:sysClr val="windowText" lastClr="000000"/>
                </a:solidFill>
              </a:rPr>
              <a:t>operations</a:t>
            </a:r>
            <a:endParaRPr lang="en-GB" sz="1050" baseline="0" dirty="0">
              <a:solidFill>
                <a:sysClr val="windowText" lastClr="000000"/>
              </a:solidFill>
            </a:endParaRPr>
          </a:p>
        </p:txBody>
      </p:sp>
      <p:sp>
        <p:nvSpPr>
          <p:cNvPr id="19" name="TextBox 13"/>
          <p:cNvSpPr txBox="1"/>
          <p:nvPr/>
        </p:nvSpPr>
        <p:spPr>
          <a:xfrm>
            <a:off x="5148064" y="6024407"/>
            <a:ext cx="1312334" cy="262465"/>
          </a:xfrm>
          <a:prstGeom prst="rect">
            <a:avLst/>
          </a:prstGeom>
          <a:solidFill>
            <a:srgbClr val="92D050"/>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GB" sz="1050" dirty="0"/>
              <a:t>Price</a:t>
            </a:r>
            <a:r>
              <a:rPr lang="en-GB" sz="1050" baseline="0" dirty="0"/>
              <a:t> per shipment</a:t>
            </a:r>
            <a:endParaRPr lang="en-GB" sz="1050" dirty="0"/>
          </a:p>
        </p:txBody>
      </p:sp>
      <p:sp>
        <p:nvSpPr>
          <p:cNvPr id="23" name="TextBox 17"/>
          <p:cNvSpPr txBox="1"/>
          <p:nvPr/>
        </p:nvSpPr>
        <p:spPr>
          <a:xfrm>
            <a:off x="1916172" y="1717309"/>
            <a:ext cx="1549400" cy="423333"/>
          </a:xfrm>
          <a:prstGeom prst="rect">
            <a:avLst/>
          </a:prstGeom>
          <a:solidFill>
            <a:srgbClr val="92D050"/>
          </a:solidFill>
          <a:ln w="38100"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GB" sz="1050" baseline="0">
                <a:solidFill>
                  <a:sysClr val="windowText" lastClr="000000"/>
                </a:solidFill>
              </a:rPr>
              <a:t>Planning of delivery to customers</a:t>
            </a:r>
          </a:p>
        </p:txBody>
      </p:sp>
      <p:sp>
        <p:nvSpPr>
          <p:cNvPr id="24" name="TextBox 18"/>
          <p:cNvSpPr txBox="1"/>
          <p:nvPr/>
        </p:nvSpPr>
        <p:spPr>
          <a:xfrm>
            <a:off x="1907704" y="2225311"/>
            <a:ext cx="1549400" cy="431800"/>
          </a:xfrm>
          <a:prstGeom prst="rect">
            <a:avLst/>
          </a:prstGeom>
          <a:solidFill>
            <a:srgbClr val="92D050"/>
          </a:solidFill>
          <a:ln w="38100"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GB" sz="1050" baseline="0">
                <a:solidFill>
                  <a:sysClr val="windowText" lastClr="000000"/>
                </a:solidFill>
              </a:rPr>
              <a:t>Tracking (ETA to final customer update)</a:t>
            </a:r>
          </a:p>
        </p:txBody>
      </p:sp>
      <p:sp>
        <p:nvSpPr>
          <p:cNvPr id="25" name="TextBox 22"/>
          <p:cNvSpPr txBox="1"/>
          <p:nvPr/>
        </p:nvSpPr>
        <p:spPr>
          <a:xfrm>
            <a:off x="1916172" y="2733312"/>
            <a:ext cx="1549400" cy="431800"/>
          </a:xfrm>
          <a:prstGeom prst="rect">
            <a:avLst/>
          </a:prstGeom>
          <a:solidFill>
            <a:srgbClr val="92D050"/>
          </a:solidFill>
          <a:ln w="38100"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r>
              <a:rPr lang="en-GB" sz="1050" baseline="0" dirty="0">
                <a:solidFill>
                  <a:sysClr val="windowText" lastClr="000000"/>
                </a:solidFill>
                <a:latin typeface="+mn-lt"/>
                <a:ea typeface="+mn-ea"/>
                <a:cs typeface="+mn-cs"/>
              </a:rPr>
              <a:t>Distribution within City limits</a:t>
            </a:r>
          </a:p>
        </p:txBody>
      </p:sp>
      <p:sp>
        <p:nvSpPr>
          <p:cNvPr id="26" name="TextBox 23"/>
          <p:cNvSpPr txBox="1"/>
          <p:nvPr/>
        </p:nvSpPr>
        <p:spPr>
          <a:xfrm>
            <a:off x="1924641" y="3232844"/>
            <a:ext cx="1549400" cy="287866"/>
          </a:xfrm>
          <a:prstGeom prst="rect">
            <a:avLst/>
          </a:prstGeom>
          <a:solidFill>
            <a:srgbClr val="92D050"/>
          </a:solidFill>
          <a:ln w="38100"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r>
              <a:rPr lang="en-GB" sz="1050" baseline="0">
                <a:solidFill>
                  <a:sysClr val="windowText" lastClr="000000"/>
                </a:solidFill>
                <a:latin typeface="+mn-lt"/>
                <a:ea typeface="+mn-ea"/>
                <a:cs typeface="+mn-cs"/>
              </a:rPr>
              <a:t>Handling of warehouse</a:t>
            </a:r>
          </a:p>
        </p:txBody>
      </p:sp>
      <p:sp>
        <p:nvSpPr>
          <p:cNvPr id="28" name="TextBox 25"/>
          <p:cNvSpPr txBox="1"/>
          <p:nvPr/>
        </p:nvSpPr>
        <p:spPr>
          <a:xfrm>
            <a:off x="3733800" y="2312228"/>
            <a:ext cx="1634067" cy="279399"/>
          </a:xfrm>
          <a:prstGeom prst="rect">
            <a:avLst/>
          </a:prstGeom>
          <a:solidFill>
            <a:srgbClr val="92D050"/>
          </a:solidFill>
          <a:ln w="38100"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GB" sz="1050" baseline="0">
                <a:solidFill>
                  <a:sysClr val="windowText" lastClr="000000"/>
                </a:solidFill>
              </a:rPr>
              <a:t>Tracking</a:t>
            </a:r>
            <a:endParaRPr lang="en-GB" sz="1050">
              <a:solidFill>
                <a:sysClr val="windowText" lastClr="000000"/>
              </a:solidFill>
            </a:endParaRPr>
          </a:p>
        </p:txBody>
      </p:sp>
      <p:sp>
        <p:nvSpPr>
          <p:cNvPr id="30" name="TextBox 27"/>
          <p:cNvSpPr txBox="1"/>
          <p:nvPr/>
        </p:nvSpPr>
        <p:spPr>
          <a:xfrm>
            <a:off x="5528735" y="2693227"/>
            <a:ext cx="1676399" cy="482600"/>
          </a:xfrm>
          <a:prstGeom prst="rect">
            <a:avLst/>
          </a:prstGeom>
          <a:solidFill>
            <a:srgbClr val="92D050"/>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GB" sz="1050" baseline="0"/>
              <a:t>"One-off" contract relationships</a:t>
            </a:r>
            <a:endParaRPr lang="en-GB" sz="1050"/>
          </a:p>
        </p:txBody>
      </p:sp>
      <p:sp>
        <p:nvSpPr>
          <p:cNvPr id="32" name="TextBox 29"/>
          <p:cNvSpPr txBox="1"/>
          <p:nvPr/>
        </p:nvSpPr>
        <p:spPr>
          <a:xfrm>
            <a:off x="7349067" y="2574693"/>
            <a:ext cx="1583267" cy="601134"/>
          </a:xfrm>
          <a:prstGeom prst="rect">
            <a:avLst/>
          </a:prstGeom>
          <a:solidFill>
            <a:srgbClr val="92D050"/>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GB" sz="1050" baseline="0"/>
              <a:t>Special cargo (e.g. Refrigerated cargo, dry cargo etc.)</a:t>
            </a:r>
            <a:endParaRPr lang="en-GB" sz="1050"/>
          </a:p>
        </p:txBody>
      </p:sp>
      <p:sp>
        <p:nvSpPr>
          <p:cNvPr id="34" name="TextBox 31"/>
          <p:cNvSpPr txBox="1"/>
          <p:nvPr/>
        </p:nvSpPr>
        <p:spPr>
          <a:xfrm>
            <a:off x="1979712" y="3954429"/>
            <a:ext cx="1583267" cy="313266"/>
          </a:xfrm>
          <a:prstGeom prst="rect">
            <a:avLst/>
          </a:prstGeom>
          <a:solidFill>
            <a:srgbClr val="92D050"/>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GB" sz="1050" baseline="0" dirty="0"/>
              <a:t>Warehousing Space</a:t>
            </a:r>
          </a:p>
        </p:txBody>
      </p:sp>
      <p:sp>
        <p:nvSpPr>
          <p:cNvPr id="37" name="TextBox 34"/>
          <p:cNvSpPr txBox="1"/>
          <p:nvPr/>
        </p:nvSpPr>
        <p:spPr>
          <a:xfrm>
            <a:off x="5508104" y="3937992"/>
            <a:ext cx="1728192" cy="355104"/>
          </a:xfrm>
          <a:prstGeom prst="rect">
            <a:avLst/>
          </a:prstGeom>
          <a:solidFill>
            <a:srgbClr val="92D050"/>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GB" sz="1050" baseline="0" dirty="0"/>
              <a:t>Telephone contracts with truck and railway operators</a:t>
            </a:r>
          </a:p>
        </p:txBody>
      </p:sp>
      <p:sp>
        <p:nvSpPr>
          <p:cNvPr id="38" name="TextBox 35"/>
          <p:cNvSpPr txBox="1"/>
          <p:nvPr/>
        </p:nvSpPr>
        <p:spPr>
          <a:xfrm>
            <a:off x="5508104" y="4365105"/>
            <a:ext cx="1728192" cy="504056"/>
          </a:xfrm>
          <a:prstGeom prst="rect">
            <a:avLst/>
          </a:prstGeom>
          <a:solidFill>
            <a:srgbClr val="92D050"/>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GB" sz="1050" baseline="0" dirty="0"/>
              <a:t>Tracking information to customers through the K&amp;N </a:t>
            </a:r>
            <a:r>
              <a:rPr lang="en-GB" sz="1050" baseline="0" dirty="0" smtClean="0"/>
              <a:t>Portal</a:t>
            </a:r>
            <a:r>
              <a:rPr lang="el-GR" sz="1050" baseline="0" dirty="0" smtClean="0"/>
              <a:t> </a:t>
            </a:r>
            <a:r>
              <a:rPr lang="en-US" sz="1050" baseline="0" dirty="0" smtClean="0"/>
              <a:t>or</a:t>
            </a:r>
            <a:r>
              <a:rPr lang="en-US" sz="1050" dirty="0" smtClean="0"/>
              <a:t> telephone</a:t>
            </a:r>
            <a:endParaRPr lang="en-GB" sz="1050" dirty="0"/>
          </a:p>
        </p:txBody>
      </p:sp>
      <p:sp>
        <p:nvSpPr>
          <p:cNvPr id="40" name="TextBox 37"/>
          <p:cNvSpPr txBox="1"/>
          <p:nvPr/>
        </p:nvSpPr>
        <p:spPr>
          <a:xfrm>
            <a:off x="971600" y="5860836"/>
            <a:ext cx="1202267" cy="237066"/>
          </a:xfrm>
          <a:prstGeom prst="rect">
            <a:avLst/>
          </a:prstGeom>
          <a:solidFill>
            <a:srgbClr val="92D050"/>
          </a:solidFill>
          <a:ln w="38100"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GB" sz="1050" baseline="0" dirty="0">
                <a:solidFill>
                  <a:sysClr val="windowText" lastClr="000000"/>
                </a:solidFill>
              </a:rPr>
              <a:t>Truck operators</a:t>
            </a:r>
          </a:p>
        </p:txBody>
      </p:sp>
      <p:sp>
        <p:nvSpPr>
          <p:cNvPr id="41" name="TextBox 38"/>
          <p:cNvSpPr txBox="1"/>
          <p:nvPr/>
        </p:nvSpPr>
        <p:spPr>
          <a:xfrm>
            <a:off x="980065" y="6165636"/>
            <a:ext cx="2760135" cy="254000"/>
          </a:xfrm>
          <a:prstGeom prst="rect">
            <a:avLst/>
          </a:prstGeom>
          <a:solidFill>
            <a:srgbClr val="92D050"/>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GB" sz="1050" baseline="0">
                <a:solidFill>
                  <a:sysClr val="windowText" lastClr="000000"/>
                </a:solidFill>
              </a:rPr>
              <a:t>Management and maintenance of warehouse</a:t>
            </a:r>
          </a:p>
        </p:txBody>
      </p:sp>
      <p:sp>
        <p:nvSpPr>
          <p:cNvPr id="42" name="TextBox 39"/>
          <p:cNvSpPr txBox="1"/>
          <p:nvPr/>
        </p:nvSpPr>
        <p:spPr>
          <a:xfrm>
            <a:off x="980067" y="6495836"/>
            <a:ext cx="1185333" cy="245532"/>
          </a:xfrm>
          <a:prstGeom prst="rect">
            <a:avLst/>
          </a:prstGeom>
          <a:solidFill>
            <a:srgbClr val="92D050"/>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GB" sz="1050" baseline="0"/>
              <a:t>Personnel</a:t>
            </a:r>
            <a:endParaRPr lang="en-GB" sz="1050"/>
          </a:p>
        </p:txBody>
      </p:sp>
      <p:sp>
        <p:nvSpPr>
          <p:cNvPr id="45" name="TextBox 5"/>
          <p:cNvSpPr txBox="1"/>
          <p:nvPr/>
        </p:nvSpPr>
        <p:spPr>
          <a:xfrm>
            <a:off x="107504" y="2137792"/>
            <a:ext cx="1574800" cy="465669"/>
          </a:xfrm>
          <a:prstGeom prst="rect">
            <a:avLst/>
          </a:prstGeom>
          <a:solidFill>
            <a:srgbClr val="92D050"/>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GB" sz="1050" dirty="0"/>
              <a:t>Railway</a:t>
            </a:r>
            <a:r>
              <a:rPr lang="en-GB" sz="1050" baseline="0" dirty="0"/>
              <a:t> operators throughout Europe</a:t>
            </a:r>
          </a:p>
          <a:p>
            <a:endParaRPr lang="en-GB" sz="1050" baseline="0" dirty="0"/>
          </a:p>
          <a:p>
            <a:endParaRPr lang="en-GB" baseline="0" dirty="0"/>
          </a:p>
        </p:txBody>
      </p:sp>
      <p:sp>
        <p:nvSpPr>
          <p:cNvPr id="46" name="TextBox 15"/>
          <p:cNvSpPr txBox="1"/>
          <p:nvPr/>
        </p:nvSpPr>
        <p:spPr>
          <a:xfrm>
            <a:off x="107505" y="2798194"/>
            <a:ext cx="1574800" cy="423334"/>
          </a:xfrm>
          <a:prstGeom prst="rect">
            <a:avLst/>
          </a:prstGeom>
          <a:solidFill>
            <a:srgbClr val="92D050"/>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GB" sz="1050" baseline="0" dirty="0"/>
              <a:t>Independent truck companies</a:t>
            </a:r>
          </a:p>
          <a:p>
            <a:endParaRPr lang="en-GB" sz="1050" baseline="0" dirty="0"/>
          </a:p>
          <a:p>
            <a:endParaRPr lang="en-GB" baseline="0" dirty="0"/>
          </a:p>
        </p:txBody>
      </p:sp>
      <p:sp>
        <p:nvSpPr>
          <p:cNvPr id="47" name="TextBox 16"/>
          <p:cNvSpPr txBox="1"/>
          <p:nvPr/>
        </p:nvSpPr>
        <p:spPr>
          <a:xfrm>
            <a:off x="115971" y="3306195"/>
            <a:ext cx="1574800" cy="279400"/>
          </a:xfrm>
          <a:prstGeom prst="rect">
            <a:avLst/>
          </a:prstGeom>
          <a:solidFill>
            <a:srgbClr val="92D050"/>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GB" sz="1050" baseline="0" dirty="0"/>
              <a:t>Customs </a:t>
            </a:r>
          </a:p>
          <a:p>
            <a:endParaRPr lang="en-GB" baseline="0" dirty="0"/>
          </a:p>
        </p:txBody>
      </p:sp>
      <p:sp>
        <p:nvSpPr>
          <p:cNvPr id="33" name="TextBox 10"/>
          <p:cNvSpPr txBox="1"/>
          <p:nvPr/>
        </p:nvSpPr>
        <p:spPr>
          <a:xfrm>
            <a:off x="5508104" y="4946104"/>
            <a:ext cx="1584176" cy="211088"/>
          </a:xfrm>
          <a:prstGeom prst="rect">
            <a:avLst/>
          </a:prstGeom>
          <a:solidFill>
            <a:srgbClr val="92D050"/>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GB" sz="1050" dirty="0" smtClean="0"/>
              <a:t>Distribution trucks</a:t>
            </a:r>
            <a:endParaRPr lang="en-GB" sz="1050" baseline="0" dirty="0"/>
          </a:p>
        </p:txBody>
      </p:sp>
      <p:sp>
        <p:nvSpPr>
          <p:cNvPr id="36" name="TextBox 9"/>
          <p:cNvSpPr txBox="1"/>
          <p:nvPr/>
        </p:nvSpPr>
        <p:spPr>
          <a:xfrm>
            <a:off x="1979713" y="4818525"/>
            <a:ext cx="1296144" cy="338667"/>
          </a:xfrm>
          <a:prstGeom prst="rect">
            <a:avLst/>
          </a:prstGeom>
          <a:solidFill>
            <a:srgbClr val="92D050"/>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GB" sz="1050" dirty="0" smtClean="0"/>
              <a:t>Human Resources</a:t>
            </a:r>
            <a:endParaRPr lang="en-GB" sz="1050" baseline="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108548"/>
                                        </p:tgtEl>
                                        <p:attrNameLst>
                                          <p:attrName>style.visibility</p:attrName>
                                        </p:attrNameLst>
                                      </p:cBhvr>
                                      <p:to>
                                        <p:strVal val="visible"/>
                                      </p:to>
                                    </p:set>
                                    <p:animEffect transition="in" filter="fade">
                                      <p:cBhvr>
                                        <p:cTn id="7" dur="2000"/>
                                        <p:tgtEl>
                                          <p:spTgt spid="108548"/>
                                        </p:tgtEl>
                                      </p:cBhvr>
                                    </p:animEffect>
                                    <p:anim calcmode="lin" valueType="num">
                                      <p:cBhvr>
                                        <p:cTn id="8" dur="2000" fill="hold"/>
                                        <p:tgtEl>
                                          <p:spTgt spid="108548"/>
                                        </p:tgtEl>
                                        <p:attrNameLst>
                                          <p:attrName>style.rotation</p:attrName>
                                        </p:attrNameLst>
                                      </p:cBhvr>
                                      <p:tavLst>
                                        <p:tav tm="0">
                                          <p:val>
                                            <p:fltVal val="720"/>
                                          </p:val>
                                        </p:tav>
                                        <p:tav tm="100000">
                                          <p:val>
                                            <p:fltVal val="0"/>
                                          </p:val>
                                        </p:tav>
                                      </p:tavLst>
                                    </p:anim>
                                    <p:anim calcmode="lin" valueType="num">
                                      <p:cBhvr>
                                        <p:cTn id="9" dur="2000" fill="hold"/>
                                        <p:tgtEl>
                                          <p:spTgt spid="108548"/>
                                        </p:tgtEl>
                                        <p:attrNameLst>
                                          <p:attrName>ppt_h</p:attrName>
                                        </p:attrNameLst>
                                      </p:cBhvr>
                                      <p:tavLst>
                                        <p:tav tm="0">
                                          <p:val>
                                            <p:fltVal val="0"/>
                                          </p:val>
                                        </p:tav>
                                        <p:tav tm="100000">
                                          <p:val>
                                            <p:strVal val="#ppt_h"/>
                                          </p:val>
                                        </p:tav>
                                      </p:tavLst>
                                    </p:anim>
                                    <p:anim calcmode="lin" valueType="num">
                                      <p:cBhvr>
                                        <p:cTn id="10" dur="2000" fill="hold"/>
                                        <p:tgtEl>
                                          <p:spTgt spid="108548"/>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51" presetClass="entr" presetSubtype="0" fill="hold" grpId="0" nodeType="click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fade">
                                      <p:cBhvr>
                                        <p:cTn id="15" dur="770" decel="100000"/>
                                        <p:tgtEl>
                                          <p:spTgt spid="45"/>
                                        </p:tgtEl>
                                      </p:cBhvr>
                                    </p:animEffect>
                                    <p:animScale>
                                      <p:cBhvr>
                                        <p:cTn id="16" dur="770" decel="100000"/>
                                        <p:tgtEl>
                                          <p:spTgt spid="45"/>
                                        </p:tgtEl>
                                      </p:cBhvr>
                                      <p:from x="10000" y="10000"/>
                                      <p:to x="200000" y="450000"/>
                                    </p:animScale>
                                    <p:animScale>
                                      <p:cBhvr>
                                        <p:cTn id="17" dur="1230" accel="100000" fill="hold">
                                          <p:stCondLst>
                                            <p:cond delay="770"/>
                                          </p:stCondLst>
                                        </p:cTn>
                                        <p:tgtEl>
                                          <p:spTgt spid="45"/>
                                        </p:tgtEl>
                                      </p:cBhvr>
                                      <p:from x="200000" y="450000"/>
                                      <p:to x="100000" y="100000"/>
                                    </p:animScale>
                                    <p:set>
                                      <p:cBhvr>
                                        <p:cTn id="18" dur="770" fill="hold"/>
                                        <p:tgtEl>
                                          <p:spTgt spid="45"/>
                                        </p:tgtEl>
                                        <p:attrNameLst>
                                          <p:attrName>ppt_x</p:attrName>
                                        </p:attrNameLst>
                                      </p:cBhvr>
                                      <p:to>
                                        <p:strVal val="(0.5)"/>
                                      </p:to>
                                    </p:set>
                                    <p:anim from="(0.5)" to="(#ppt_x)" calcmode="lin" valueType="num">
                                      <p:cBhvr>
                                        <p:cTn id="19" dur="1230" accel="100000" fill="hold">
                                          <p:stCondLst>
                                            <p:cond delay="770"/>
                                          </p:stCondLst>
                                        </p:cTn>
                                        <p:tgtEl>
                                          <p:spTgt spid="45"/>
                                        </p:tgtEl>
                                        <p:attrNameLst>
                                          <p:attrName>ppt_x</p:attrName>
                                        </p:attrNameLst>
                                      </p:cBhvr>
                                    </p:anim>
                                    <p:set>
                                      <p:cBhvr>
                                        <p:cTn id="20" dur="770" fill="hold"/>
                                        <p:tgtEl>
                                          <p:spTgt spid="45"/>
                                        </p:tgtEl>
                                        <p:attrNameLst>
                                          <p:attrName>ppt_y</p:attrName>
                                        </p:attrNameLst>
                                      </p:cBhvr>
                                      <p:to>
                                        <p:strVal val="(#ppt_y+0.4)"/>
                                      </p:to>
                                    </p:set>
                                    <p:anim from="(#ppt_y+0.4)" to="(#ppt_y)" calcmode="lin" valueType="num">
                                      <p:cBhvr>
                                        <p:cTn id="21" dur="1230" accel="100000" fill="hold">
                                          <p:stCondLst>
                                            <p:cond delay="770"/>
                                          </p:stCondLst>
                                        </p:cTn>
                                        <p:tgtEl>
                                          <p:spTgt spid="45"/>
                                        </p:tgtEl>
                                        <p:attrNameLst>
                                          <p:attrName>ppt_y</p:attrName>
                                        </p:attrNameLst>
                                      </p:cBhvr>
                                    </p:anim>
                                  </p:childTnLst>
                                </p:cTn>
                              </p:par>
                              <p:par>
                                <p:cTn id="22" presetID="51" presetClass="entr" presetSubtype="0" fill="hold" grpId="0" nodeType="with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770" decel="100000"/>
                                        <p:tgtEl>
                                          <p:spTgt spid="46"/>
                                        </p:tgtEl>
                                      </p:cBhvr>
                                    </p:animEffect>
                                    <p:animScale>
                                      <p:cBhvr>
                                        <p:cTn id="25" dur="770" decel="100000"/>
                                        <p:tgtEl>
                                          <p:spTgt spid="46"/>
                                        </p:tgtEl>
                                      </p:cBhvr>
                                      <p:from x="10000" y="10000"/>
                                      <p:to x="200000" y="450000"/>
                                    </p:animScale>
                                    <p:animScale>
                                      <p:cBhvr>
                                        <p:cTn id="26" dur="1230" accel="100000" fill="hold">
                                          <p:stCondLst>
                                            <p:cond delay="770"/>
                                          </p:stCondLst>
                                        </p:cTn>
                                        <p:tgtEl>
                                          <p:spTgt spid="46"/>
                                        </p:tgtEl>
                                      </p:cBhvr>
                                      <p:from x="200000" y="450000"/>
                                      <p:to x="100000" y="100000"/>
                                    </p:animScale>
                                    <p:set>
                                      <p:cBhvr>
                                        <p:cTn id="27" dur="770" fill="hold"/>
                                        <p:tgtEl>
                                          <p:spTgt spid="46"/>
                                        </p:tgtEl>
                                        <p:attrNameLst>
                                          <p:attrName>ppt_x</p:attrName>
                                        </p:attrNameLst>
                                      </p:cBhvr>
                                      <p:to>
                                        <p:strVal val="(0.5)"/>
                                      </p:to>
                                    </p:set>
                                    <p:anim from="(0.5)" to="(#ppt_x)" calcmode="lin" valueType="num">
                                      <p:cBhvr>
                                        <p:cTn id="28" dur="1230" accel="100000" fill="hold">
                                          <p:stCondLst>
                                            <p:cond delay="770"/>
                                          </p:stCondLst>
                                        </p:cTn>
                                        <p:tgtEl>
                                          <p:spTgt spid="46"/>
                                        </p:tgtEl>
                                        <p:attrNameLst>
                                          <p:attrName>ppt_x</p:attrName>
                                        </p:attrNameLst>
                                      </p:cBhvr>
                                    </p:anim>
                                    <p:set>
                                      <p:cBhvr>
                                        <p:cTn id="29" dur="770" fill="hold"/>
                                        <p:tgtEl>
                                          <p:spTgt spid="46"/>
                                        </p:tgtEl>
                                        <p:attrNameLst>
                                          <p:attrName>ppt_y</p:attrName>
                                        </p:attrNameLst>
                                      </p:cBhvr>
                                      <p:to>
                                        <p:strVal val="(#ppt_y+0.4)"/>
                                      </p:to>
                                    </p:set>
                                    <p:anim from="(#ppt_y+0.4)" to="(#ppt_y)" calcmode="lin" valueType="num">
                                      <p:cBhvr>
                                        <p:cTn id="30" dur="1230" accel="100000" fill="hold">
                                          <p:stCondLst>
                                            <p:cond delay="770"/>
                                          </p:stCondLst>
                                        </p:cTn>
                                        <p:tgtEl>
                                          <p:spTgt spid="46"/>
                                        </p:tgtEl>
                                        <p:attrNameLst>
                                          <p:attrName>ppt_y</p:attrName>
                                        </p:attrNameLst>
                                      </p:cBhvr>
                                    </p:anim>
                                  </p:childTnLst>
                                </p:cTn>
                              </p:par>
                              <p:par>
                                <p:cTn id="31" presetID="51" presetClass="entr" presetSubtype="0" fill="hold" grpId="0" nodeType="with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fade">
                                      <p:cBhvr>
                                        <p:cTn id="33" dur="770" decel="100000"/>
                                        <p:tgtEl>
                                          <p:spTgt spid="47"/>
                                        </p:tgtEl>
                                      </p:cBhvr>
                                    </p:animEffect>
                                    <p:animScale>
                                      <p:cBhvr>
                                        <p:cTn id="34" dur="770" decel="100000"/>
                                        <p:tgtEl>
                                          <p:spTgt spid="47"/>
                                        </p:tgtEl>
                                      </p:cBhvr>
                                      <p:from x="10000" y="10000"/>
                                      <p:to x="200000" y="450000"/>
                                    </p:animScale>
                                    <p:animScale>
                                      <p:cBhvr>
                                        <p:cTn id="35" dur="1230" accel="100000" fill="hold">
                                          <p:stCondLst>
                                            <p:cond delay="770"/>
                                          </p:stCondLst>
                                        </p:cTn>
                                        <p:tgtEl>
                                          <p:spTgt spid="47"/>
                                        </p:tgtEl>
                                      </p:cBhvr>
                                      <p:from x="200000" y="450000"/>
                                      <p:to x="100000" y="100000"/>
                                    </p:animScale>
                                    <p:set>
                                      <p:cBhvr>
                                        <p:cTn id="36" dur="770" fill="hold"/>
                                        <p:tgtEl>
                                          <p:spTgt spid="47"/>
                                        </p:tgtEl>
                                        <p:attrNameLst>
                                          <p:attrName>ppt_x</p:attrName>
                                        </p:attrNameLst>
                                      </p:cBhvr>
                                      <p:to>
                                        <p:strVal val="(0.5)"/>
                                      </p:to>
                                    </p:set>
                                    <p:anim from="(0.5)" to="(#ppt_x)" calcmode="lin" valueType="num">
                                      <p:cBhvr>
                                        <p:cTn id="37" dur="1230" accel="100000" fill="hold">
                                          <p:stCondLst>
                                            <p:cond delay="770"/>
                                          </p:stCondLst>
                                        </p:cTn>
                                        <p:tgtEl>
                                          <p:spTgt spid="47"/>
                                        </p:tgtEl>
                                        <p:attrNameLst>
                                          <p:attrName>ppt_x</p:attrName>
                                        </p:attrNameLst>
                                      </p:cBhvr>
                                    </p:anim>
                                    <p:set>
                                      <p:cBhvr>
                                        <p:cTn id="38" dur="770" fill="hold"/>
                                        <p:tgtEl>
                                          <p:spTgt spid="47"/>
                                        </p:tgtEl>
                                        <p:attrNameLst>
                                          <p:attrName>ppt_y</p:attrName>
                                        </p:attrNameLst>
                                      </p:cBhvr>
                                      <p:to>
                                        <p:strVal val="(#ppt_y+0.4)"/>
                                      </p:to>
                                    </p:set>
                                    <p:anim from="(#ppt_y+0.4)" to="(#ppt_y)" calcmode="lin" valueType="num">
                                      <p:cBhvr>
                                        <p:cTn id="39" dur="1230" accel="100000" fill="hold">
                                          <p:stCondLst>
                                            <p:cond delay="770"/>
                                          </p:stCondLst>
                                        </p:cTn>
                                        <p:tgtEl>
                                          <p:spTgt spid="47"/>
                                        </p:tgtEl>
                                        <p:attrNameLst>
                                          <p:attrName>ppt_y</p:attrName>
                                        </p:attrNameLst>
                                      </p:cBhvr>
                                    </p:anim>
                                  </p:childTnLst>
                                </p:cTn>
                              </p:par>
                              <p:par>
                                <p:cTn id="40" presetID="51" presetClass="entr" presetSubtype="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770" decel="100000"/>
                                        <p:tgtEl>
                                          <p:spTgt spid="18"/>
                                        </p:tgtEl>
                                      </p:cBhvr>
                                    </p:animEffect>
                                    <p:animScale>
                                      <p:cBhvr>
                                        <p:cTn id="43" dur="770" decel="100000"/>
                                        <p:tgtEl>
                                          <p:spTgt spid="18"/>
                                        </p:tgtEl>
                                      </p:cBhvr>
                                      <p:from x="10000" y="10000"/>
                                      <p:to x="200000" y="450000"/>
                                    </p:animScale>
                                    <p:animScale>
                                      <p:cBhvr>
                                        <p:cTn id="44" dur="1230" accel="100000" fill="hold">
                                          <p:stCondLst>
                                            <p:cond delay="770"/>
                                          </p:stCondLst>
                                        </p:cTn>
                                        <p:tgtEl>
                                          <p:spTgt spid="18"/>
                                        </p:tgtEl>
                                      </p:cBhvr>
                                      <p:from x="200000" y="450000"/>
                                      <p:to x="100000" y="100000"/>
                                    </p:animScale>
                                    <p:set>
                                      <p:cBhvr>
                                        <p:cTn id="45" dur="770" fill="hold"/>
                                        <p:tgtEl>
                                          <p:spTgt spid="18"/>
                                        </p:tgtEl>
                                        <p:attrNameLst>
                                          <p:attrName>ppt_x</p:attrName>
                                        </p:attrNameLst>
                                      </p:cBhvr>
                                      <p:to>
                                        <p:strVal val="(0.5)"/>
                                      </p:to>
                                    </p:set>
                                    <p:anim from="(0.5)" to="(#ppt_x)" calcmode="lin" valueType="num">
                                      <p:cBhvr>
                                        <p:cTn id="46" dur="1230" accel="100000" fill="hold">
                                          <p:stCondLst>
                                            <p:cond delay="770"/>
                                          </p:stCondLst>
                                        </p:cTn>
                                        <p:tgtEl>
                                          <p:spTgt spid="18"/>
                                        </p:tgtEl>
                                        <p:attrNameLst>
                                          <p:attrName>ppt_x</p:attrName>
                                        </p:attrNameLst>
                                      </p:cBhvr>
                                    </p:anim>
                                    <p:set>
                                      <p:cBhvr>
                                        <p:cTn id="47" dur="770" fill="hold"/>
                                        <p:tgtEl>
                                          <p:spTgt spid="18"/>
                                        </p:tgtEl>
                                        <p:attrNameLst>
                                          <p:attrName>ppt_y</p:attrName>
                                        </p:attrNameLst>
                                      </p:cBhvr>
                                      <p:to>
                                        <p:strVal val="(#ppt_y+0.4)"/>
                                      </p:to>
                                    </p:set>
                                    <p:anim from="(#ppt_y+0.4)" to="(#ppt_y)" calcmode="lin" valueType="num">
                                      <p:cBhvr>
                                        <p:cTn id="48" dur="1230" accel="100000" fill="hold">
                                          <p:stCondLst>
                                            <p:cond delay="770"/>
                                          </p:stCondLst>
                                        </p:cTn>
                                        <p:tgtEl>
                                          <p:spTgt spid="18"/>
                                        </p:tgtEl>
                                        <p:attrNameLst>
                                          <p:attrName>ppt_y</p:attrName>
                                        </p:attrNameLst>
                                      </p:cBhvr>
                                    </p:anim>
                                  </p:childTnLst>
                                </p:cTn>
                              </p:par>
                              <p:par>
                                <p:cTn id="49" presetID="51" presetClass="entr" presetSubtype="0" fill="hold" grpId="0" nodeType="with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fade">
                                      <p:cBhvr>
                                        <p:cTn id="51" dur="770" decel="100000"/>
                                        <p:tgtEl>
                                          <p:spTgt spid="40"/>
                                        </p:tgtEl>
                                      </p:cBhvr>
                                    </p:animEffect>
                                    <p:animScale>
                                      <p:cBhvr>
                                        <p:cTn id="52" dur="770" decel="100000"/>
                                        <p:tgtEl>
                                          <p:spTgt spid="40"/>
                                        </p:tgtEl>
                                      </p:cBhvr>
                                      <p:from x="10000" y="10000"/>
                                      <p:to x="200000" y="450000"/>
                                    </p:animScale>
                                    <p:animScale>
                                      <p:cBhvr>
                                        <p:cTn id="53" dur="1230" accel="100000" fill="hold">
                                          <p:stCondLst>
                                            <p:cond delay="770"/>
                                          </p:stCondLst>
                                        </p:cTn>
                                        <p:tgtEl>
                                          <p:spTgt spid="40"/>
                                        </p:tgtEl>
                                      </p:cBhvr>
                                      <p:from x="200000" y="450000"/>
                                      <p:to x="100000" y="100000"/>
                                    </p:animScale>
                                    <p:set>
                                      <p:cBhvr>
                                        <p:cTn id="54" dur="770" fill="hold"/>
                                        <p:tgtEl>
                                          <p:spTgt spid="40"/>
                                        </p:tgtEl>
                                        <p:attrNameLst>
                                          <p:attrName>ppt_x</p:attrName>
                                        </p:attrNameLst>
                                      </p:cBhvr>
                                      <p:to>
                                        <p:strVal val="(0.5)"/>
                                      </p:to>
                                    </p:set>
                                    <p:anim from="(0.5)" to="(#ppt_x)" calcmode="lin" valueType="num">
                                      <p:cBhvr>
                                        <p:cTn id="55" dur="1230" accel="100000" fill="hold">
                                          <p:stCondLst>
                                            <p:cond delay="770"/>
                                          </p:stCondLst>
                                        </p:cTn>
                                        <p:tgtEl>
                                          <p:spTgt spid="40"/>
                                        </p:tgtEl>
                                        <p:attrNameLst>
                                          <p:attrName>ppt_x</p:attrName>
                                        </p:attrNameLst>
                                      </p:cBhvr>
                                    </p:anim>
                                    <p:set>
                                      <p:cBhvr>
                                        <p:cTn id="56" dur="770" fill="hold"/>
                                        <p:tgtEl>
                                          <p:spTgt spid="40"/>
                                        </p:tgtEl>
                                        <p:attrNameLst>
                                          <p:attrName>ppt_y</p:attrName>
                                        </p:attrNameLst>
                                      </p:cBhvr>
                                      <p:to>
                                        <p:strVal val="(#ppt_y+0.4)"/>
                                      </p:to>
                                    </p:set>
                                    <p:anim from="(#ppt_y+0.4)" to="(#ppt_y)" calcmode="lin" valueType="num">
                                      <p:cBhvr>
                                        <p:cTn id="57" dur="1230" accel="100000" fill="hold">
                                          <p:stCondLst>
                                            <p:cond delay="770"/>
                                          </p:stCondLst>
                                        </p:cTn>
                                        <p:tgtEl>
                                          <p:spTgt spid="40"/>
                                        </p:tgtEl>
                                        <p:attrNameLst>
                                          <p:attrName>ppt_y</p:attrName>
                                        </p:attrNameLst>
                                      </p:cBhvr>
                                    </p:anim>
                                  </p:childTnLst>
                                </p:cTn>
                              </p:par>
                              <p:par>
                                <p:cTn id="58" presetID="51" presetClass="entr" presetSubtype="0" fill="hold" grpId="0" nodeType="with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770" decel="100000"/>
                                        <p:tgtEl>
                                          <p:spTgt spid="41"/>
                                        </p:tgtEl>
                                      </p:cBhvr>
                                    </p:animEffect>
                                    <p:animScale>
                                      <p:cBhvr>
                                        <p:cTn id="61" dur="770" decel="100000"/>
                                        <p:tgtEl>
                                          <p:spTgt spid="41"/>
                                        </p:tgtEl>
                                      </p:cBhvr>
                                      <p:from x="10000" y="10000"/>
                                      <p:to x="200000" y="450000"/>
                                    </p:animScale>
                                    <p:animScale>
                                      <p:cBhvr>
                                        <p:cTn id="62" dur="1230" accel="100000" fill="hold">
                                          <p:stCondLst>
                                            <p:cond delay="770"/>
                                          </p:stCondLst>
                                        </p:cTn>
                                        <p:tgtEl>
                                          <p:spTgt spid="41"/>
                                        </p:tgtEl>
                                      </p:cBhvr>
                                      <p:from x="200000" y="450000"/>
                                      <p:to x="100000" y="100000"/>
                                    </p:animScale>
                                    <p:set>
                                      <p:cBhvr>
                                        <p:cTn id="63" dur="770" fill="hold"/>
                                        <p:tgtEl>
                                          <p:spTgt spid="41"/>
                                        </p:tgtEl>
                                        <p:attrNameLst>
                                          <p:attrName>ppt_x</p:attrName>
                                        </p:attrNameLst>
                                      </p:cBhvr>
                                      <p:to>
                                        <p:strVal val="(0.5)"/>
                                      </p:to>
                                    </p:set>
                                    <p:anim from="(0.5)" to="(#ppt_x)" calcmode="lin" valueType="num">
                                      <p:cBhvr>
                                        <p:cTn id="64" dur="1230" accel="100000" fill="hold">
                                          <p:stCondLst>
                                            <p:cond delay="770"/>
                                          </p:stCondLst>
                                        </p:cTn>
                                        <p:tgtEl>
                                          <p:spTgt spid="41"/>
                                        </p:tgtEl>
                                        <p:attrNameLst>
                                          <p:attrName>ppt_x</p:attrName>
                                        </p:attrNameLst>
                                      </p:cBhvr>
                                    </p:anim>
                                    <p:set>
                                      <p:cBhvr>
                                        <p:cTn id="65" dur="770" fill="hold"/>
                                        <p:tgtEl>
                                          <p:spTgt spid="41"/>
                                        </p:tgtEl>
                                        <p:attrNameLst>
                                          <p:attrName>ppt_y</p:attrName>
                                        </p:attrNameLst>
                                      </p:cBhvr>
                                      <p:to>
                                        <p:strVal val="(#ppt_y+0.4)"/>
                                      </p:to>
                                    </p:set>
                                    <p:anim from="(#ppt_y+0.4)" to="(#ppt_y)" calcmode="lin" valueType="num">
                                      <p:cBhvr>
                                        <p:cTn id="66" dur="1230" accel="100000" fill="hold">
                                          <p:stCondLst>
                                            <p:cond delay="770"/>
                                          </p:stCondLst>
                                        </p:cTn>
                                        <p:tgtEl>
                                          <p:spTgt spid="41"/>
                                        </p:tgtEl>
                                        <p:attrNameLst>
                                          <p:attrName>ppt_y</p:attrName>
                                        </p:attrNameLst>
                                      </p:cBhvr>
                                    </p:anim>
                                  </p:childTnLst>
                                </p:cTn>
                              </p:par>
                              <p:par>
                                <p:cTn id="67" presetID="51" presetClass="entr" presetSubtype="0" fill="hold" grpId="0" nodeType="withEffect">
                                  <p:stCondLst>
                                    <p:cond delay="0"/>
                                  </p:stCondLst>
                                  <p:childTnLst>
                                    <p:set>
                                      <p:cBhvr>
                                        <p:cTn id="68" dur="1" fill="hold">
                                          <p:stCondLst>
                                            <p:cond delay="0"/>
                                          </p:stCondLst>
                                        </p:cTn>
                                        <p:tgtEl>
                                          <p:spTgt spid="42"/>
                                        </p:tgtEl>
                                        <p:attrNameLst>
                                          <p:attrName>style.visibility</p:attrName>
                                        </p:attrNameLst>
                                      </p:cBhvr>
                                      <p:to>
                                        <p:strVal val="visible"/>
                                      </p:to>
                                    </p:set>
                                    <p:animEffect transition="in" filter="fade">
                                      <p:cBhvr>
                                        <p:cTn id="69" dur="770" decel="100000"/>
                                        <p:tgtEl>
                                          <p:spTgt spid="42"/>
                                        </p:tgtEl>
                                      </p:cBhvr>
                                    </p:animEffect>
                                    <p:animScale>
                                      <p:cBhvr>
                                        <p:cTn id="70" dur="770" decel="100000"/>
                                        <p:tgtEl>
                                          <p:spTgt spid="42"/>
                                        </p:tgtEl>
                                      </p:cBhvr>
                                      <p:from x="10000" y="10000"/>
                                      <p:to x="200000" y="450000"/>
                                    </p:animScale>
                                    <p:animScale>
                                      <p:cBhvr>
                                        <p:cTn id="71" dur="1230" accel="100000" fill="hold">
                                          <p:stCondLst>
                                            <p:cond delay="770"/>
                                          </p:stCondLst>
                                        </p:cTn>
                                        <p:tgtEl>
                                          <p:spTgt spid="42"/>
                                        </p:tgtEl>
                                      </p:cBhvr>
                                      <p:from x="200000" y="450000"/>
                                      <p:to x="100000" y="100000"/>
                                    </p:animScale>
                                    <p:set>
                                      <p:cBhvr>
                                        <p:cTn id="72" dur="770" fill="hold"/>
                                        <p:tgtEl>
                                          <p:spTgt spid="42"/>
                                        </p:tgtEl>
                                        <p:attrNameLst>
                                          <p:attrName>ppt_x</p:attrName>
                                        </p:attrNameLst>
                                      </p:cBhvr>
                                      <p:to>
                                        <p:strVal val="(0.5)"/>
                                      </p:to>
                                    </p:set>
                                    <p:anim from="(0.5)" to="(#ppt_x)" calcmode="lin" valueType="num">
                                      <p:cBhvr>
                                        <p:cTn id="73" dur="1230" accel="100000" fill="hold">
                                          <p:stCondLst>
                                            <p:cond delay="770"/>
                                          </p:stCondLst>
                                        </p:cTn>
                                        <p:tgtEl>
                                          <p:spTgt spid="42"/>
                                        </p:tgtEl>
                                        <p:attrNameLst>
                                          <p:attrName>ppt_x</p:attrName>
                                        </p:attrNameLst>
                                      </p:cBhvr>
                                    </p:anim>
                                    <p:set>
                                      <p:cBhvr>
                                        <p:cTn id="74" dur="770" fill="hold"/>
                                        <p:tgtEl>
                                          <p:spTgt spid="42"/>
                                        </p:tgtEl>
                                        <p:attrNameLst>
                                          <p:attrName>ppt_y</p:attrName>
                                        </p:attrNameLst>
                                      </p:cBhvr>
                                      <p:to>
                                        <p:strVal val="(#ppt_y+0.4)"/>
                                      </p:to>
                                    </p:set>
                                    <p:anim from="(#ppt_y+0.4)" to="(#ppt_y)" calcmode="lin" valueType="num">
                                      <p:cBhvr>
                                        <p:cTn id="75" dur="1230" accel="100000" fill="hold">
                                          <p:stCondLst>
                                            <p:cond delay="770"/>
                                          </p:stCondLst>
                                        </p:cTn>
                                        <p:tgtEl>
                                          <p:spTgt spid="42"/>
                                        </p:tgtEl>
                                        <p:attrNameLst>
                                          <p:attrName>ppt_y</p:attrName>
                                        </p:attrNameLst>
                                      </p:cBhvr>
                                    </p:anim>
                                  </p:childTnLst>
                                </p:cTn>
                              </p:par>
                              <p:par>
                                <p:cTn id="76" presetID="51" presetClass="entr" presetSubtype="0" fill="hold" grpId="0"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fade">
                                      <p:cBhvr>
                                        <p:cTn id="78" dur="770" decel="100000"/>
                                        <p:tgtEl>
                                          <p:spTgt spid="10"/>
                                        </p:tgtEl>
                                      </p:cBhvr>
                                    </p:animEffect>
                                    <p:animScale>
                                      <p:cBhvr>
                                        <p:cTn id="79" dur="770" decel="100000"/>
                                        <p:tgtEl>
                                          <p:spTgt spid="10"/>
                                        </p:tgtEl>
                                      </p:cBhvr>
                                      <p:from x="10000" y="10000"/>
                                      <p:to x="200000" y="450000"/>
                                    </p:animScale>
                                    <p:animScale>
                                      <p:cBhvr>
                                        <p:cTn id="80" dur="1230" accel="100000" fill="hold">
                                          <p:stCondLst>
                                            <p:cond delay="770"/>
                                          </p:stCondLst>
                                        </p:cTn>
                                        <p:tgtEl>
                                          <p:spTgt spid="10"/>
                                        </p:tgtEl>
                                      </p:cBhvr>
                                      <p:from x="200000" y="450000"/>
                                      <p:to x="100000" y="100000"/>
                                    </p:animScale>
                                    <p:set>
                                      <p:cBhvr>
                                        <p:cTn id="81" dur="770" fill="hold"/>
                                        <p:tgtEl>
                                          <p:spTgt spid="10"/>
                                        </p:tgtEl>
                                        <p:attrNameLst>
                                          <p:attrName>ppt_x</p:attrName>
                                        </p:attrNameLst>
                                      </p:cBhvr>
                                      <p:to>
                                        <p:strVal val="(0.5)"/>
                                      </p:to>
                                    </p:set>
                                    <p:anim from="(0.5)" to="(#ppt_x)" calcmode="lin" valueType="num">
                                      <p:cBhvr>
                                        <p:cTn id="82" dur="1230" accel="100000" fill="hold">
                                          <p:stCondLst>
                                            <p:cond delay="770"/>
                                          </p:stCondLst>
                                        </p:cTn>
                                        <p:tgtEl>
                                          <p:spTgt spid="10"/>
                                        </p:tgtEl>
                                        <p:attrNameLst>
                                          <p:attrName>ppt_x</p:attrName>
                                        </p:attrNameLst>
                                      </p:cBhvr>
                                    </p:anim>
                                    <p:set>
                                      <p:cBhvr>
                                        <p:cTn id="83" dur="770" fill="hold"/>
                                        <p:tgtEl>
                                          <p:spTgt spid="10"/>
                                        </p:tgtEl>
                                        <p:attrNameLst>
                                          <p:attrName>ppt_y</p:attrName>
                                        </p:attrNameLst>
                                      </p:cBhvr>
                                      <p:to>
                                        <p:strVal val="(#ppt_y+0.4)"/>
                                      </p:to>
                                    </p:set>
                                    <p:anim from="(#ppt_y+0.4)" to="(#ppt_y)" calcmode="lin" valueType="num">
                                      <p:cBhvr>
                                        <p:cTn id="84" dur="1230" accel="100000" fill="hold">
                                          <p:stCondLst>
                                            <p:cond delay="770"/>
                                          </p:stCondLst>
                                        </p:cTn>
                                        <p:tgtEl>
                                          <p:spTgt spid="10"/>
                                        </p:tgtEl>
                                        <p:attrNameLst>
                                          <p:attrName>ppt_y</p:attrName>
                                        </p:attrNameLst>
                                      </p:cBhvr>
                                    </p:anim>
                                  </p:childTnLst>
                                </p:cTn>
                              </p:par>
                              <p:par>
                                <p:cTn id="85" presetID="51" presetClass="entr" presetSubtype="0" fill="hold" grpId="0" nodeType="with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fade">
                                      <p:cBhvr>
                                        <p:cTn id="87" dur="770" decel="100000"/>
                                        <p:tgtEl>
                                          <p:spTgt spid="23"/>
                                        </p:tgtEl>
                                      </p:cBhvr>
                                    </p:animEffect>
                                    <p:animScale>
                                      <p:cBhvr>
                                        <p:cTn id="88" dur="770" decel="100000"/>
                                        <p:tgtEl>
                                          <p:spTgt spid="23"/>
                                        </p:tgtEl>
                                      </p:cBhvr>
                                      <p:from x="10000" y="10000"/>
                                      <p:to x="200000" y="450000"/>
                                    </p:animScale>
                                    <p:animScale>
                                      <p:cBhvr>
                                        <p:cTn id="89" dur="1230" accel="100000" fill="hold">
                                          <p:stCondLst>
                                            <p:cond delay="770"/>
                                          </p:stCondLst>
                                        </p:cTn>
                                        <p:tgtEl>
                                          <p:spTgt spid="23"/>
                                        </p:tgtEl>
                                      </p:cBhvr>
                                      <p:from x="200000" y="450000"/>
                                      <p:to x="100000" y="100000"/>
                                    </p:animScale>
                                    <p:set>
                                      <p:cBhvr>
                                        <p:cTn id="90" dur="770" fill="hold"/>
                                        <p:tgtEl>
                                          <p:spTgt spid="23"/>
                                        </p:tgtEl>
                                        <p:attrNameLst>
                                          <p:attrName>ppt_x</p:attrName>
                                        </p:attrNameLst>
                                      </p:cBhvr>
                                      <p:to>
                                        <p:strVal val="(0.5)"/>
                                      </p:to>
                                    </p:set>
                                    <p:anim from="(0.5)" to="(#ppt_x)" calcmode="lin" valueType="num">
                                      <p:cBhvr>
                                        <p:cTn id="91" dur="1230" accel="100000" fill="hold">
                                          <p:stCondLst>
                                            <p:cond delay="770"/>
                                          </p:stCondLst>
                                        </p:cTn>
                                        <p:tgtEl>
                                          <p:spTgt spid="23"/>
                                        </p:tgtEl>
                                        <p:attrNameLst>
                                          <p:attrName>ppt_x</p:attrName>
                                        </p:attrNameLst>
                                      </p:cBhvr>
                                    </p:anim>
                                    <p:set>
                                      <p:cBhvr>
                                        <p:cTn id="92" dur="770" fill="hold"/>
                                        <p:tgtEl>
                                          <p:spTgt spid="23"/>
                                        </p:tgtEl>
                                        <p:attrNameLst>
                                          <p:attrName>ppt_y</p:attrName>
                                        </p:attrNameLst>
                                      </p:cBhvr>
                                      <p:to>
                                        <p:strVal val="(#ppt_y+0.4)"/>
                                      </p:to>
                                    </p:set>
                                    <p:anim from="(#ppt_y+0.4)" to="(#ppt_y)" calcmode="lin" valueType="num">
                                      <p:cBhvr>
                                        <p:cTn id="93" dur="1230" accel="100000" fill="hold">
                                          <p:stCondLst>
                                            <p:cond delay="770"/>
                                          </p:stCondLst>
                                        </p:cTn>
                                        <p:tgtEl>
                                          <p:spTgt spid="23"/>
                                        </p:tgtEl>
                                        <p:attrNameLst>
                                          <p:attrName>ppt_y</p:attrName>
                                        </p:attrNameLst>
                                      </p:cBhvr>
                                    </p:anim>
                                  </p:childTnLst>
                                </p:cTn>
                              </p:par>
                              <p:par>
                                <p:cTn id="94" presetID="51" presetClass="entr" presetSubtype="0" fill="hold" grpId="0" nodeType="withEffect">
                                  <p:stCondLst>
                                    <p:cond delay="0"/>
                                  </p:stCondLst>
                                  <p:childTnLst>
                                    <p:set>
                                      <p:cBhvr>
                                        <p:cTn id="95" dur="1" fill="hold">
                                          <p:stCondLst>
                                            <p:cond delay="0"/>
                                          </p:stCondLst>
                                        </p:cTn>
                                        <p:tgtEl>
                                          <p:spTgt spid="24"/>
                                        </p:tgtEl>
                                        <p:attrNameLst>
                                          <p:attrName>style.visibility</p:attrName>
                                        </p:attrNameLst>
                                      </p:cBhvr>
                                      <p:to>
                                        <p:strVal val="visible"/>
                                      </p:to>
                                    </p:set>
                                    <p:animEffect transition="in" filter="fade">
                                      <p:cBhvr>
                                        <p:cTn id="96" dur="770" decel="100000"/>
                                        <p:tgtEl>
                                          <p:spTgt spid="24"/>
                                        </p:tgtEl>
                                      </p:cBhvr>
                                    </p:animEffect>
                                    <p:animScale>
                                      <p:cBhvr>
                                        <p:cTn id="97" dur="770" decel="100000"/>
                                        <p:tgtEl>
                                          <p:spTgt spid="24"/>
                                        </p:tgtEl>
                                      </p:cBhvr>
                                      <p:from x="10000" y="10000"/>
                                      <p:to x="200000" y="450000"/>
                                    </p:animScale>
                                    <p:animScale>
                                      <p:cBhvr>
                                        <p:cTn id="98" dur="1230" accel="100000" fill="hold">
                                          <p:stCondLst>
                                            <p:cond delay="770"/>
                                          </p:stCondLst>
                                        </p:cTn>
                                        <p:tgtEl>
                                          <p:spTgt spid="24"/>
                                        </p:tgtEl>
                                      </p:cBhvr>
                                      <p:from x="200000" y="450000"/>
                                      <p:to x="100000" y="100000"/>
                                    </p:animScale>
                                    <p:set>
                                      <p:cBhvr>
                                        <p:cTn id="99" dur="770" fill="hold"/>
                                        <p:tgtEl>
                                          <p:spTgt spid="24"/>
                                        </p:tgtEl>
                                        <p:attrNameLst>
                                          <p:attrName>ppt_x</p:attrName>
                                        </p:attrNameLst>
                                      </p:cBhvr>
                                      <p:to>
                                        <p:strVal val="(0.5)"/>
                                      </p:to>
                                    </p:set>
                                    <p:anim from="(0.5)" to="(#ppt_x)" calcmode="lin" valueType="num">
                                      <p:cBhvr>
                                        <p:cTn id="100" dur="1230" accel="100000" fill="hold">
                                          <p:stCondLst>
                                            <p:cond delay="770"/>
                                          </p:stCondLst>
                                        </p:cTn>
                                        <p:tgtEl>
                                          <p:spTgt spid="24"/>
                                        </p:tgtEl>
                                        <p:attrNameLst>
                                          <p:attrName>ppt_x</p:attrName>
                                        </p:attrNameLst>
                                      </p:cBhvr>
                                    </p:anim>
                                    <p:set>
                                      <p:cBhvr>
                                        <p:cTn id="101" dur="770" fill="hold"/>
                                        <p:tgtEl>
                                          <p:spTgt spid="24"/>
                                        </p:tgtEl>
                                        <p:attrNameLst>
                                          <p:attrName>ppt_y</p:attrName>
                                        </p:attrNameLst>
                                      </p:cBhvr>
                                      <p:to>
                                        <p:strVal val="(#ppt_y+0.4)"/>
                                      </p:to>
                                    </p:set>
                                    <p:anim from="(#ppt_y+0.4)" to="(#ppt_y)" calcmode="lin" valueType="num">
                                      <p:cBhvr>
                                        <p:cTn id="102" dur="1230" accel="100000" fill="hold">
                                          <p:stCondLst>
                                            <p:cond delay="770"/>
                                          </p:stCondLst>
                                        </p:cTn>
                                        <p:tgtEl>
                                          <p:spTgt spid="24"/>
                                        </p:tgtEl>
                                        <p:attrNameLst>
                                          <p:attrName>ppt_y</p:attrName>
                                        </p:attrNameLst>
                                      </p:cBhvr>
                                    </p:anim>
                                  </p:childTnLst>
                                </p:cTn>
                              </p:par>
                              <p:par>
                                <p:cTn id="103" presetID="51" presetClass="entr" presetSubtype="0" fill="hold" grpId="0" nodeType="withEffect">
                                  <p:stCondLst>
                                    <p:cond delay="0"/>
                                  </p:stCondLst>
                                  <p:childTnLst>
                                    <p:set>
                                      <p:cBhvr>
                                        <p:cTn id="104" dur="1" fill="hold">
                                          <p:stCondLst>
                                            <p:cond delay="0"/>
                                          </p:stCondLst>
                                        </p:cTn>
                                        <p:tgtEl>
                                          <p:spTgt spid="25"/>
                                        </p:tgtEl>
                                        <p:attrNameLst>
                                          <p:attrName>style.visibility</p:attrName>
                                        </p:attrNameLst>
                                      </p:cBhvr>
                                      <p:to>
                                        <p:strVal val="visible"/>
                                      </p:to>
                                    </p:set>
                                    <p:animEffect transition="in" filter="fade">
                                      <p:cBhvr>
                                        <p:cTn id="105" dur="770" decel="100000"/>
                                        <p:tgtEl>
                                          <p:spTgt spid="25"/>
                                        </p:tgtEl>
                                      </p:cBhvr>
                                    </p:animEffect>
                                    <p:animScale>
                                      <p:cBhvr>
                                        <p:cTn id="106" dur="770" decel="100000"/>
                                        <p:tgtEl>
                                          <p:spTgt spid="25"/>
                                        </p:tgtEl>
                                      </p:cBhvr>
                                      <p:from x="10000" y="10000"/>
                                      <p:to x="200000" y="450000"/>
                                    </p:animScale>
                                    <p:animScale>
                                      <p:cBhvr>
                                        <p:cTn id="107" dur="1230" accel="100000" fill="hold">
                                          <p:stCondLst>
                                            <p:cond delay="770"/>
                                          </p:stCondLst>
                                        </p:cTn>
                                        <p:tgtEl>
                                          <p:spTgt spid="25"/>
                                        </p:tgtEl>
                                      </p:cBhvr>
                                      <p:from x="200000" y="450000"/>
                                      <p:to x="100000" y="100000"/>
                                    </p:animScale>
                                    <p:set>
                                      <p:cBhvr>
                                        <p:cTn id="108" dur="770" fill="hold"/>
                                        <p:tgtEl>
                                          <p:spTgt spid="25"/>
                                        </p:tgtEl>
                                        <p:attrNameLst>
                                          <p:attrName>ppt_x</p:attrName>
                                        </p:attrNameLst>
                                      </p:cBhvr>
                                      <p:to>
                                        <p:strVal val="(0.5)"/>
                                      </p:to>
                                    </p:set>
                                    <p:anim from="(0.5)" to="(#ppt_x)" calcmode="lin" valueType="num">
                                      <p:cBhvr>
                                        <p:cTn id="109" dur="1230" accel="100000" fill="hold">
                                          <p:stCondLst>
                                            <p:cond delay="770"/>
                                          </p:stCondLst>
                                        </p:cTn>
                                        <p:tgtEl>
                                          <p:spTgt spid="25"/>
                                        </p:tgtEl>
                                        <p:attrNameLst>
                                          <p:attrName>ppt_x</p:attrName>
                                        </p:attrNameLst>
                                      </p:cBhvr>
                                    </p:anim>
                                    <p:set>
                                      <p:cBhvr>
                                        <p:cTn id="110" dur="770" fill="hold"/>
                                        <p:tgtEl>
                                          <p:spTgt spid="25"/>
                                        </p:tgtEl>
                                        <p:attrNameLst>
                                          <p:attrName>ppt_y</p:attrName>
                                        </p:attrNameLst>
                                      </p:cBhvr>
                                      <p:to>
                                        <p:strVal val="(#ppt_y+0.4)"/>
                                      </p:to>
                                    </p:set>
                                    <p:anim from="(#ppt_y+0.4)" to="(#ppt_y)" calcmode="lin" valueType="num">
                                      <p:cBhvr>
                                        <p:cTn id="111" dur="1230" accel="100000" fill="hold">
                                          <p:stCondLst>
                                            <p:cond delay="770"/>
                                          </p:stCondLst>
                                        </p:cTn>
                                        <p:tgtEl>
                                          <p:spTgt spid="25"/>
                                        </p:tgtEl>
                                        <p:attrNameLst>
                                          <p:attrName>ppt_y</p:attrName>
                                        </p:attrNameLst>
                                      </p:cBhvr>
                                    </p:anim>
                                  </p:childTnLst>
                                </p:cTn>
                              </p:par>
                              <p:par>
                                <p:cTn id="112" presetID="51" presetClass="entr" presetSubtype="0" fill="hold" grpId="0" nodeType="with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fade">
                                      <p:cBhvr>
                                        <p:cTn id="114" dur="770" decel="100000"/>
                                        <p:tgtEl>
                                          <p:spTgt spid="26"/>
                                        </p:tgtEl>
                                      </p:cBhvr>
                                    </p:animEffect>
                                    <p:animScale>
                                      <p:cBhvr>
                                        <p:cTn id="115" dur="770" decel="100000"/>
                                        <p:tgtEl>
                                          <p:spTgt spid="26"/>
                                        </p:tgtEl>
                                      </p:cBhvr>
                                      <p:from x="10000" y="10000"/>
                                      <p:to x="200000" y="450000"/>
                                    </p:animScale>
                                    <p:animScale>
                                      <p:cBhvr>
                                        <p:cTn id="116" dur="1230" accel="100000" fill="hold">
                                          <p:stCondLst>
                                            <p:cond delay="770"/>
                                          </p:stCondLst>
                                        </p:cTn>
                                        <p:tgtEl>
                                          <p:spTgt spid="26"/>
                                        </p:tgtEl>
                                      </p:cBhvr>
                                      <p:from x="200000" y="450000"/>
                                      <p:to x="100000" y="100000"/>
                                    </p:animScale>
                                    <p:set>
                                      <p:cBhvr>
                                        <p:cTn id="117" dur="770" fill="hold"/>
                                        <p:tgtEl>
                                          <p:spTgt spid="26"/>
                                        </p:tgtEl>
                                        <p:attrNameLst>
                                          <p:attrName>ppt_x</p:attrName>
                                        </p:attrNameLst>
                                      </p:cBhvr>
                                      <p:to>
                                        <p:strVal val="(0.5)"/>
                                      </p:to>
                                    </p:set>
                                    <p:anim from="(0.5)" to="(#ppt_x)" calcmode="lin" valueType="num">
                                      <p:cBhvr>
                                        <p:cTn id="118" dur="1230" accel="100000" fill="hold">
                                          <p:stCondLst>
                                            <p:cond delay="770"/>
                                          </p:stCondLst>
                                        </p:cTn>
                                        <p:tgtEl>
                                          <p:spTgt spid="26"/>
                                        </p:tgtEl>
                                        <p:attrNameLst>
                                          <p:attrName>ppt_x</p:attrName>
                                        </p:attrNameLst>
                                      </p:cBhvr>
                                    </p:anim>
                                    <p:set>
                                      <p:cBhvr>
                                        <p:cTn id="119" dur="770" fill="hold"/>
                                        <p:tgtEl>
                                          <p:spTgt spid="26"/>
                                        </p:tgtEl>
                                        <p:attrNameLst>
                                          <p:attrName>ppt_y</p:attrName>
                                        </p:attrNameLst>
                                      </p:cBhvr>
                                      <p:to>
                                        <p:strVal val="(#ppt_y+0.4)"/>
                                      </p:to>
                                    </p:set>
                                    <p:anim from="(#ppt_y+0.4)" to="(#ppt_y)" calcmode="lin" valueType="num">
                                      <p:cBhvr>
                                        <p:cTn id="120" dur="1230" accel="100000" fill="hold">
                                          <p:stCondLst>
                                            <p:cond delay="770"/>
                                          </p:stCondLst>
                                        </p:cTn>
                                        <p:tgtEl>
                                          <p:spTgt spid="26"/>
                                        </p:tgtEl>
                                        <p:attrNameLst>
                                          <p:attrName>ppt_y</p:attrName>
                                        </p:attrNameLst>
                                      </p:cBhvr>
                                    </p:anim>
                                  </p:childTnLst>
                                </p:cTn>
                              </p:par>
                              <p:par>
                                <p:cTn id="121" presetID="51" presetClass="entr" presetSubtype="0" fill="hold" grpId="0" nodeType="withEffect">
                                  <p:stCondLst>
                                    <p:cond delay="0"/>
                                  </p:stCondLst>
                                  <p:childTnLst>
                                    <p:set>
                                      <p:cBhvr>
                                        <p:cTn id="122" dur="1" fill="hold">
                                          <p:stCondLst>
                                            <p:cond delay="0"/>
                                          </p:stCondLst>
                                        </p:cTn>
                                        <p:tgtEl>
                                          <p:spTgt spid="34"/>
                                        </p:tgtEl>
                                        <p:attrNameLst>
                                          <p:attrName>style.visibility</p:attrName>
                                        </p:attrNameLst>
                                      </p:cBhvr>
                                      <p:to>
                                        <p:strVal val="visible"/>
                                      </p:to>
                                    </p:set>
                                    <p:animEffect transition="in" filter="fade">
                                      <p:cBhvr>
                                        <p:cTn id="123" dur="770" decel="100000"/>
                                        <p:tgtEl>
                                          <p:spTgt spid="34"/>
                                        </p:tgtEl>
                                      </p:cBhvr>
                                    </p:animEffect>
                                    <p:animScale>
                                      <p:cBhvr>
                                        <p:cTn id="124" dur="770" decel="100000"/>
                                        <p:tgtEl>
                                          <p:spTgt spid="34"/>
                                        </p:tgtEl>
                                      </p:cBhvr>
                                      <p:from x="10000" y="10000"/>
                                      <p:to x="200000" y="450000"/>
                                    </p:animScale>
                                    <p:animScale>
                                      <p:cBhvr>
                                        <p:cTn id="125" dur="1230" accel="100000" fill="hold">
                                          <p:stCondLst>
                                            <p:cond delay="770"/>
                                          </p:stCondLst>
                                        </p:cTn>
                                        <p:tgtEl>
                                          <p:spTgt spid="34"/>
                                        </p:tgtEl>
                                      </p:cBhvr>
                                      <p:from x="200000" y="450000"/>
                                      <p:to x="100000" y="100000"/>
                                    </p:animScale>
                                    <p:set>
                                      <p:cBhvr>
                                        <p:cTn id="126" dur="770" fill="hold"/>
                                        <p:tgtEl>
                                          <p:spTgt spid="34"/>
                                        </p:tgtEl>
                                        <p:attrNameLst>
                                          <p:attrName>ppt_x</p:attrName>
                                        </p:attrNameLst>
                                      </p:cBhvr>
                                      <p:to>
                                        <p:strVal val="(0.5)"/>
                                      </p:to>
                                    </p:set>
                                    <p:anim from="(0.5)" to="(#ppt_x)" calcmode="lin" valueType="num">
                                      <p:cBhvr>
                                        <p:cTn id="127" dur="1230" accel="100000" fill="hold">
                                          <p:stCondLst>
                                            <p:cond delay="770"/>
                                          </p:stCondLst>
                                        </p:cTn>
                                        <p:tgtEl>
                                          <p:spTgt spid="34"/>
                                        </p:tgtEl>
                                        <p:attrNameLst>
                                          <p:attrName>ppt_x</p:attrName>
                                        </p:attrNameLst>
                                      </p:cBhvr>
                                    </p:anim>
                                    <p:set>
                                      <p:cBhvr>
                                        <p:cTn id="128" dur="770" fill="hold"/>
                                        <p:tgtEl>
                                          <p:spTgt spid="34"/>
                                        </p:tgtEl>
                                        <p:attrNameLst>
                                          <p:attrName>ppt_y</p:attrName>
                                        </p:attrNameLst>
                                      </p:cBhvr>
                                      <p:to>
                                        <p:strVal val="(#ppt_y+0.4)"/>
                                      </p:to>
                                    </p:set>
                                    <p:anim from="(#ppt_y+0.4)" to="(#ppt_y)" calcmode="lin" valueType="num">
                                      <p:cBhvr>
                                        <p:cTn id="129" dur="1230" accel="100000" fill="hold">
                                          <p:stCondLst>
                                            <p:cond delay="770"/>
                                          </p:stCondLst>
                                        </p:cTn>
                                        <p:tgtEl>
                                          <p:spTgt spid="34"/>
                                        </p:tgtEl>
                                        <p:attrNameLst>
                                          <p:attrName>ppt_y</p:attrName>
                                        </p:attrNameLst>
                                      </p:cBhvr>
                                    </p:anim>
                                  </p:childTnLst>
                                </p:cTn>
                              </p:par>
                              <p:par>
                                <p:cTn id="130" presetID="51" presetClass="entr" presetSubtype="0" fill="hold" grpId="0" nodeType="withEffect">
                                  <p:stCondLst>
                                    <p:cond delay="0"/>
                                  </p:stCondLst>
                                  <p:childTnLst>
                                    <p:set>
                                      <p:cBhvr>
                                        <p:cTn id="131" dur="1" fill="hold">
                                          <p:stCondLst>
                                            <p:cond delay="0"/>
                                          </p:stCondLst>
                                        </p:cTn>
                                        <p:tgtEl>
                                          <p:spTgt spid="15"/>
                                        </p:tgtEl>
                                        <p:attrNameLst>
                                          <p:attrName>style.visibility</p:attrName>
                                        </p:attrNameLst>
                                      </p:cBhvr>
                                      <p:to>
                                        <p:strVal val="visible"/>
                                      </p:to>
                                    </p:set>
                                    <p:animEffect transition="in" filter="fade">
                                      <p:cBhvr>
                                        <p:cTn id="132" dur="770" decel="100000"/>
                                        <p:tgtEl>
                                          <p:spTgt spid="15"/>
                                        </p:tgtEl>
                                      </p:cBhvr>
                                    </p:animEffect>
                                    <p:animScale>
                                      <p:cBhvr>
                                        <p:cTn id="133" dur="770" decel="100000"/>
                                        <p:tgtEl>
                                          <p:spTgt spid="15"/>
                                        </p:tgtEl>
                                      </p:cBhvr>
                                      <p:from x="10000" y="10000"/>
                                      <p:to x="200000" y="450000"/>
                                    </p:animScale>
                                    <p:animScale>
                                      <p:cBhvr>
                                        <p:cTn id="134" dur="1230" accel="100000" fill="hold">
                                          <p:stCondLst>
                                            <p:cond delay="770"/>
                                          </p:stCondLst>
                                        </p:cTn>
                                        <p:tgtEl>
                                          <p:spTgt spid="15"/>
                                        </p:tgtEl>
                                      </p:cBhvr>
                                      <p:from x="200000" y="450000"/>
                                      <p:to x="100000" y="100000"/>
                                    </p:animScale>
                                    <p:set>
                                      <p:cBhvr>
                                        <p:cTn id="135" dur="770" fill="hold"/>
                                        <p:tgtEl>
                                          <p:spTgt spid="15"/>
                                        </p:tgtEl>
                                        <p:attrNameLst>
                                          <p:attrName>ppt_x</p:attrName>
                                        </p:attrNameLst>
                                      </p:cBhvr>
                                      <p:to>
                                        <p:strVal val="(0.5)"/>
                                      </p:to>
                                    </p:set>
                                    <p:anim from="(0.5)" to="(#ppt_x)" calcmode="lin" valueType="num">
                                      <p:cBhvr>
                                        <p:cTn id="136" dur="1230" accel="100000" fill="hold">
                                          <p:stCondLst>
                                            <p:cond delay="770"/>
                                          </p:stCondLst>
                                        </p:cTn>
                                        <p:tgtEl>
                                          <p:spTgt spid="15"/>
                                        </p:tgtEl>
                                        <p:attrNameLst>
                                          <p:attrName>ppt_x</p:attrName>
                                        </p:attrNameLst>
                                      </p:cBhvr>
                                    </p:anim>
                                    <p:set>
                                      <p:cBhvr>
                                        <p:cTn id="137" dur="770" fill="hold"/>
                                        <p:tgtEl>
                                          <p:spTgt spid="15"/>
                                        </p:tgtEl>
                                        <p:attrNameLst>
                                          <p:attrName>ppt_y</p:attrName>
                                        </p:attrNameLst>
                                      </p:cBhvr>
                                      <p:to>
                                        <p:strVal val="(#ppt_y+0.4)"/>
                                      </p:to>
                                    </p:set>
                                    <p:anim from="(#ppt_y+0.4)" to="(#ppt_y)" calcmode="lin" valueType="num">
                                      <p:cBhvr>
                                        <p:cTn id="138" dur="1230" accel="100000" fill="hold">
                                          <p:stCondLst>
                                            <p:cond delay="770"/>
                                          </p:stCondLst>
                                        </p:cTn>
                                        <p:tgtEl>
                                          <p:spTgt spid="15"/>
                                        </p:tgtEl>
                                        <p:attrNameLst>
                                          <p:attrName>ppt_y</p:attrName>
                                        </p:attrNameLst>
                                      </p:cBhvr>
                                    </p:anim>
                                  </p:childTnLst>
                                </p:cTn>
                              </p:par>
                              <p:par>
                                <p:cTn id="139" presetID="51" presetClass="entr" presetSubtype="0" fill="hold" grpId="0" nodeType="withEffect">
                                  <p:stCondLst>
                                    <p:cond delay="0"/>
                                  </p:stCondLst>
                                  <p:childTnLst>
                                    <p:set>
                                      <p:cBhvr>
                                        <p:cTn id="140" dur="1" fill="hold">
                                          <p:stCondLst>
                                            <p:cond delay="0"/>
                                          </p:stCondLst>
                                        </p:cTn>
                                        <p:tgtEl>
                                          <p:spTgt spid="12"/>
                                        </p:tgtEl>
                                        <p:attrNameLst>
                                          <p:attrName>style.visibility</p:attrName>
                                        </p:attrNameLst>
                                      </p:cBhvr>
                                      <p:to>
                                        <p:strVal val="visible"/>
                                      </p:to>
                                    </p:set>
                                    <p:animEffect transition="in" filter="fade">
                                      <p:cBhvr>
                                        <p:cTn id="141" dur="770" decel="100000"/>
                                        <p:tgtEl>
                                          <p:spTgt spid="12"/>
                                        </p:tgtEl>
                                      </p:cBhvr>
                                    </p:animEffect>
                                    <p:animScale>
                                      <p:cBhvr>
                                        <p:cTn id="142" dur="770" decel="100000"/>
                                        <p:tgtEl>
                                          <p:spTgt spid="12"/>
                                        </p:tgtEl>
                                      </p:cBhvr>
                                      <p:from x="10000" y="10000"/>
                                      <p:to x="200000" y="450000"/>
                                    </p:animScale>
                                    <p:animScale>
                                      <p:cBhvr>
                                        <p:cTn id="143" dur="1230" accel="100000" fill="hold">
                                          <p:stCondLst>
                                            <p:cond delay="770"/>
                                          </p:stCondLst>
                                        </p:cTn>
                                        <p:tgtEl>
                                          <p:spTgt spid="12"/>
                                        </p:tgtEl>
                                      </p:cBhvr>
                                      <p:from x="200000" y="450000"/>
                                      <p:to x="100000" y="100000"/>
                                    </p:animScale>
                                    <p:set>
                                      <p:cBhvr>
                                        <p:cTn id="144" dur="770" fill="hold"/>
                                        <p:tgtEl>
                                          <p:spTgt spid="12"/>
                                        </p:tgtEl>
                                        <p:attrNameLst>
                                          <p:attrName>ppt_x</p:attrName>
                                        </p:attrNameLst>
                                      </p:cBhvr>
                                      <p:to>
                                        <p:strVal val="(0.5)"/>
                                      </p:to>
                                    </p:set>
                                    <p:anim from="(0.5)" to="(#ppt_x)" calcmode="lin" valueType="num">
                                      <p:cBhvr>
                                        <p:cTn id="145" dur="1230" accel="100000" fill="hold">
                                          <p:stCondLst>
                                            <p:cond delay="770"/>
                                          </p:stCondLst>
                                        </p:cTn>
                                        <p:tgtEl>
                                          <p:spTgt spid="12"/>
                                        </p:tgtEl>
                                        <p:attrNameLst>
                                          <p:attrName>ppt_x</p:attrName>
                                        </p:attrNameLst>
                                      </p:cBhvr>
                                    </p:anim>
                                    <p:set>
                                      <p:cBhvr>
                                        <p:cTn id="146" dur="770" fill="hold"/>
                                        <p:tgtEl>
                                          <p:spTgt spid="12"/>
                                        </p:tgtEl>
                                        <p:attrNameLst>
                                          <p:attrName>ppt_y</p:attrName>
                                        </p:attrNameLst>
                                      </p:cBhvr>
                                      <p:to>
                                        <p:strVal val="(#ppt_y+0.4)"/>
                                      </p:to>
                                    </p:set>
                                    <p:anim from="(#ppt_y+0.4)" to="(#ppt_y)" calcmode="lin" valueType="num">
                                      <p:cBhvr>
                                        <p:cTn id="147" dur="1230" accel="100000" fill="hold">
                                          <p:stCondLst>
                                            <p:cond delay="770"/>
                                          </p:stCondLst>
                                        </p:cTn>
                                        <p:tgtEl>
                                          <p:spTgt spid="12"/>
                                        </p:tgtEl>
                                        <p:attrNameLst>
                                          <p:attrName>ppt_y</p:attrName>
                                        </p:attrNameLst>
                                      </p:cBhvr>
                                    </p:anim>
                                  </p:childTnLst>
                                </p:cTn>
                              </p:par>
                              <p:par>
                                <p:cTn id="148" presetID="51" presetClass="entr" presetSubtype="0" fill="hold" grpId="0" nodeType="withEffect">
                                  <p:stCondLst>
                                    <p:cond delay="0"/>
                                  </p:stCondLst>
                                  <p:childTnLst>
                                    <p:set>
                                      <p:cBhvr>
                                        <p:cTn id="149" dur="1" fill="hold">
                                          <p:stCondLst>
                                            <p:cond delay="0"/>
                                          </p:stCondLst>
                                        </p:cTn>
                                        <p:tgtEl>
                                          <p:spTgt spid="28"/>
                                        </p:tgtEl>
                                        <p:attrNameLst>
                                          <p:attrName>style.visibility</p:attrName>
                                        </p:attrNameLst>
                                      </p:cBhvr>
                                      <p:to>
                                        <p:strVal val="visible"/>
                                      </p:to>
                                    </p:set>
                                    <p:animEffect transition="in" filter="fade">
                                      <p:cBhvr>
                                        <p:cTn id="150" dur="770" decel="100000"/>
                                        <p:tgtEl>
                                          <p:spTgt spid="28"/>
                                        </p:tgtEl>
                                      </p:cBhvr>
                                    </p:animEffect>
                                    <p:animScale>
                                      <p:cBhvr>
                                        <p:cTn id="151" dur="770" decel="100000"/>
                                        <p:tgtEl>
                                          <p:spTgt spid="28"/>
                                        </p:tgtEl>
                                      </p:cBhvr>
                                      <p:from x="10000" y="10000"/>
                                      <p:to x="200000" y="450000"/>
                                    </p:animScale>
                                    <p:animScale>
                                      <p:cBhvr>
                                        <p:cTn id="152" dur="1230" accel="100000" fill="hold">
                                          <p:stCondLst>
                                            <p:cond delay="770"/>
                                          </p:stCondLst>
                                        </p:cTn>
                                        <p:tgtEl>
                                          <p:spTgt spid="28"/>
                                        </p:tgtEl>
                                      </p:cBhvr>
                                      <p:from x="200000" y="450000"/>
                                      <p:to x="100000" y="100000"/>
                                    </p:animScale>
                                    <p:set>
                                      <p:cBhvr>
                                        <p:cTn id="153" dur="770" fill="hold"/>
                                        <p:tgtEl>
                                          <p:spTgt spid="28"/>
                                        </p:tgtEl>
                                        <p:attrNameLst>
                                          <p:attrName>ppt_x</p:attrName>
                                        </p:attrNameLst>
                                      </p:cBhvr>
                                      <p:to>
                                        <p:strVal val="(0.5)"/>
                                      </p:to>
                                    </p:set>
                                    <p:anim from="(0.5)" to="(#ppt_x)" calcmode="lin" valueType="num">
                                      <p:cBhvr>
                                        <p:cTn id="154" dur="1230" accel="100000" fill="hold">
                                          <p:stCondLst>
                                            <p:cond delay="770"/>
                                          </p:stCondLst>
                                        </p:cTn>
                                        <p:tgtEl>
                                          <p:spTgt spid="28"/>
                                        </p:tgtEl>
                                        <p:attrNameLst>
                                          <p:attrName>ppt_x</p:attrName>
                                        </p:attrNameLst>
                                      </p:cBhvr>
                                    </p:anim>
                                    <p:set>
                                      <p:cBhvr>
                                        <p:cTn id="155" dur="770" fill="hold"/>
                                        <p:tgtEl>
                                          <p:spTgt spid="28"/>
                                        </p:tgtEl>
                                        <p:attrNameLst>
                                          <p:attrName>ppt_y</p:attrName>
                                        </p:attrNameLst>
                                      </p:cBhvr>
                                      <p:to>
                                        <p:strVal val="(#ppt_y+0.4)"/>
                                      </p:to>
                                    </p:set>
                                    <p:anim from="(#ppt_y+0.4)" to="(#ppt_y)" calcmode="lin" valueType="num">
                                      <p:cBhvr>
                                        <p:cTn id="156" dur="1230" accel="100000" fill="hold">
                                          <p:stCondLst>
                                            <p:cond delay="770"/>
                                          </p:stCondLst>
                                        </p:cTn>
                                        <p:tgtEl>
                                          <p:spTgt spid="28"/>
                                        </p:tgtEl>
                                        <p:attrNameLst>
                                          <p:attrName>ppt_y</p:attrName>
                                        </p:attrNameLst>
                                      </p:cBhvr>
                                    </p:anim>
                                  </p:childTnLst>
                                </p:cTn>
                              </p:par>
                              <p:par>
                                <p:cTn id="157" presetID="51" presetClass="entr" presetSubtype="0" fill="hold" grpId="0" nodeType="withEffect">
                                  <p:stCondLst>
                                    <p:cond delay="0"/>
                                  </p:stCondLst>
                                  <p:childTnLst>
                                    <p:set>
                                      <p:cBhvr>
                                        <p:cTn id="158" dur="1" fill="hold">
                                          <p:stCondLst>
                                            <p:cond delay="0"/>
                                          </p:stCondLst>
                                        </p:cTn>
                                        <p:tgtEl>
                                          <p:spTgt spid="14"/>
                                        </p:tgtEl>
                                        <p:attrNameLst>
                                          <p:attrName>style.visibility</p:attrName>
                                        </p:attrNameLst>
                                      </p:cBhvr>
                                      <p:to>
                                        <p:strVal val="visible"/>
                                      </p:to>
                                    </p:set>
                                    <p:animEffect transition="in" filter="fade">
                                      <p:cBhvr>
                                        <p:cTn id="159" dur="770" decel="100000"/>
                                        <p:tgtEl>
                                          <p:spTgt spid="14"/>
                                        </p:tgtEl>
                                      </p:cBhvr>
                                    </p:animEffect>
                                    <p:animScale>
                                      <p:cBhvr>
                                        <p:cTn id="160" dur="770" decel="100000"/>
                                        <p:tgtEl>
                                          <p:spTgt spid="14"/>
                                        </p:tgtEl>
                                      </p:cBhvr>
                                      <p:from x="10000" y="10000"/>
                                      <p:to x="200000" y="450000"/>
                                    </p:animScale>
                                    <p:animScale>
                                      <p:cBhvr>
                                        <p:cTn id="161" dur="1230" accel="100000" fill="hold">
                                          <p:stCondLst>
                                            <p:cond delay="770"/>
                                          </p:stCondLst>
                                        </p:cTn>
                                        <p:tgtEl>
                                          <p:spTgt spid="14"/>
                                        </p:tgtEl>
                                      </p:cBhvr>
                                      <p:from x="200000" y="450000"/>
                                      <p:to x="100000" y="100000"/>
                                    </p:animScale>
                                    <p:set>
                                      <p:cBhvr>
                                        <p:cTn id="162" dur="770" fill="hold"/>
                                        <p:tgtEl>
                                          <p:spTgt spid="14"/>
                                        </p:tgtEl>
                                        <p:attrNameLst>
                                          <p:attrName>ppt_x</p:attrName>
                                        </p:attrNameLst>
                                      </p:cBhvr>
                                      <p:to>
                                        <p:strVal val="(0.5)"/>
                                      </p:to>
                                    </p:set>
                                    <p:anim from="(0.5)" to="(#ppt_x)" calcmode="lin" valueType="num">
                                      <p:cBhvr>
                                        <p:cTn id="163" dur="1230" accel="100000" fill="hold">
                                          <p:stCondLst>
                                            <p:cond delay="770"/>
                                          </p:stCondLst>
                                        </p:cTn>
                                        <p:tgtEl>
                                          <p:spTgt spid="14"/>
                                        </p:tgtEl>
                                        <p:attrNameLst>
                                          <p:attrName>ppt_x</p:attrName>
                                        </p:attrNameLst>
                                      </p:cBhvr>
                                    </p:anim>
                                    <p:set>
                                      <p:cBhvr>
                                        <p:cTn id="164" dur="770" fill="hold"/>
                                        <p:tgtEl>
                                          <p:spTgt spid="14"/>
                                        </p:tgtEl>
                                        <p:attrNameLst>
                                          <p:attrName>ppt_y</p:attrName>
                                        </p:attrNameLst>
                                      </p:cBhvr>
                                      <p:to>
                                        <p:strVal val="(#ppt_y+0.4)"/>
                                      </p:to>
                                    </p:set>
                                    <p:anim from="(#ppt_y+0.4)" to="(#ppt_y)" calcmode="lin" valueType="num">
                                      <p:cBhvr>
                                        <p:cTn id="165" dur="1230" accel="100000" fill="hold">
                                          <p:stCondLst>
                                            <p:cond delay="770"/>
                                          </p:stCondLst>
                                        </p:cTn>
                                        <p:tgtEl>
                                          <p:spTgt spid="14"/>
                                        </p:tgtEl>
                                        <p:attrNameLst>
                                          <p:attrName>ppt_y</p:attrName>
                                        </p:attrNameLst>
                                      </p:cBhvr>
                                    </p:anim>
                                  </p:childTnLst>
                                </p:cTn>
                              </p:par>
                              <p:par>
                                <p:cTn id="166" presetID="51" presetClass="entr" presetSubtype="0" fill="hold" grpId="0" nodeType="withEffect">
                                  <p:stCondLst>
                                    <p:cond delay="0"/>
                                  </p:stCondLst>
                                  <p:childTnLst>
                                    <p:set>
                                      <p:cBhvr>
                                        <p:cTn id="167" dur="1" fill="hold">
                                          <p:stCondLst>
                                            <p:cond delay="0"/>
                                          </p:stCondLst>
                                        </p:cTn>
                                        <p:tgtEl>
                                          <p:spTgt spid="30"/>
                                        </p:tgtEl>
                                        <p:attrNameLst>
                                          <p:attrName>style.visibility</p:attrName>
                                        </p:attrNameLst>
                                      </p:cBhvr>
                                      <p:to>
                                        <p:strVal val="visible"/>
                                      </p:to>
                                    </p:set>
                                    <p:animEffect transition="in" filter="fade">
                                      <p:cBhvr>
                                        <p:cTn id="168" dur="770" decel="100000"/>
                                        <p:tgtEl>
                                          <p:spTgt spid="30"/>
                                        </p:tgtEl>
                                      </p:cBhvr>
                                    </p:animEffect>
                                    <p:animScale>
                                      <p:cBhvr>
                                        <p:cTn id="169" dur="770" decel="100000"/>
                                        <p:tgtEl>
                                          <p:spTgt spid="30"/>
                                        </p:tgtEl>
                                      </p:cBhvr>
                                      <p:from x="10000" y="10000"/>
                                      <p:to x="200000" y="450000"/>
                                    </p:animScale>
                                    <p:animScale>
                                      <p:cBhvr>
                                        <p:cTn id="170" dur="1230" accel="100000" fill="hold">
                                          <p:stCondLst>
                                            <p:cond delay="770"/>
                                          </p:stCondLst>
                                        </p:cTn>
                                        <p:tgtEl>
                                          <p:spTgt spid="30"/>
                                        </p:tgtEl>
                                      </p:cBhvr>
                                      <p:from x="200000" y="450000"/>
                                      <p:to x="100000" y="100000"/>
                                    </p:animScale>
                                    <p:set>
                                      <p:cBhvr>
                                        <p:cTn id="171" dur="770" fill="hold"/>
                                        <p:tgtEl>
                                          <p:spTgt spid="30"/>
                                        </p:tgtEl>
                                        <p:attrNameLst>
                                          <p:attrName>ppt_x</p:attrName>
                                        </p:attrNameLst>
                                      </p:cBhvr>
                                      <p:to>
                                        <p:strVal val="(0.5)"/>
                                      </p:to>
                                    </p:set>
                                    <p:anim from="(0.5)" to="(#ppt_x)" calcmode="lin" valueType="num">
                                      <p:cBhvr>
                                        <p:cTn id="172" dur="1230" accel="100000" fill="hold">
                                          <p:stCondLst>
                                            <p:cond delay="770"/>
                                          </p:stCondLst>
                                        </p:cTn>
                                        <p:tgtEl>
                                          <p:spTgt spid="30"/>
                                        </p:tgtEl>
                                        <p:attrNameLst>
                                          <p:attrName>ppt_x</p:attrName>
                                        </p:attrNameLst>
                                      </p:cBhvr>
                                    </p:anim>
                                    <p:set>
                                      <p:cBhvr>
                                        <p:cTn id="173" dur="770" fill="hold"/>
                                        <p:tgtEl>
                                          <p:spTgt spid="30"/>
                                        </p:tgtEl>
                                        <p:attrNameLst>
                                          <p:attrName>ppt_y</p:attrName>
                                        </p:attrNameLst>
                                      </p:cBhvr>
                                      <p:to>
                                        <p:strVal val="(#ppt_y+0.4)"/>
                                      </p:to>
                                    </p:set>
                                    <p:anim from="(#ppt_y+0.4)" to="(#ppt_y)" calcmode="lin" valueType="num">
                                      <p:cBhvr>
                                        <p:cTn id="174" dur="1230" accel="100000" fill="hold">
                                          <p:stCondLst>
                                            <p:cond delay="770"/>
                                          </p:stCondLst>
                                        </p:cTn>
                                        <p:tgtEl>
                                          <p:spTgt spid="30"/>
                                        </p:tgtEl>
                                        <p:attrNameLst>
                                          <p:attrName>ppt_y</p:attrName>
                                        </p:attrNameLst>
                                      </p:cBhvr>
                                    </p:anim>
                                  </p:childTnLst>
                                </p:cTn>
                              </p:par>
                              <p:par>
                                <p:cTn id="175" presetID="51" presetClass="entr" presetSubtype="0" fill="hold" grpId="0" nodeType="withEffect">
                                  <p:stCondLst>
                                    <p:cond delay="0"/>
                                  </p:stCondLst>
                                  <p:childTnLst>
                                    <p:set>
                                      <p:cBhvr>
                                        <p:cTn id="176" dur="1" fill="hold">
                                          <p:stCondLst>
                                            <p:cond delay="0"/>
                                          </p:stCondLst>
                                        </p:cTn>
                                        <p:tgtEl>
                                          <p:spTgt spid="16"/>
                                        </p:tgtEl>
                                        <p:attrNameLst>
                                          <p:attrName>style.visibility</p:attrName>
                                        </p:attrNameLst>
                                      </p:cBhvr>
                                      <p:to>
                                        <p:strVal val="visible"/>
                                      </p:to>
                                    </p:set>
                                    <p:animEffect transition="in" filter="fade">
                                      <p:cBhvr>
                                        <p:cTn id="177" dur="770" decel="100000"/>
                                        <p:tgtEl>
                                          <p:spTgt spid="16"/>
                                        </p:tgtEl>
                                      </p:cBhvr>
                                    </p:animEffect>
                                    <p:animScale>
                                      <p:cBhvr>
                                        <p:cTn id="178" dur="770" decel="100000"/>
                                        <p:tgtEl>
                                          <p:spTgt spid="16"/>
                                        </p:tgtEl>
                                      </p:cBhvr>
                                      <p:from x="10000" y="10000"/>
                                      <p:to x="200000" y="450000"/>
                                    </p:animScale>
                                    <p:animScale>
                                      <p:cBhvr>
                                        <p:cTn id="179" dur="1230" accel="100000" fill="hold">
                                          <p:stCondLst>
                                            <p:cond delay="770"/>
                                          </p:stCondLst>
                                        </p:cTn>
                                        <p:tgtEl>
                                          <p:spTgt spid="16"/>
                                        </p:tgtEl>
                                      </p:cBhvr>
                                      <p:from x="200000" y="450000"/>
                                      <p:to x="100000" y="100000"/>
                                    </p:animScale>
                                    <p:set>
                                      <p:cBhvr>
                                        <p:cTn id="180" dur="770" fill="hold"/>
                                        <p:tgtEl>
                                          <p:spTgt spid="16"/>
                                        </p:tgtEl>
                                        <p:attrNameLst>
                                          <p:attrName>ppt_x</p:attrName>
                                        </p:attrNameLst>
                                      </p:cBhvr>
                                      <p:to>
                                        <p:strVal val="(0.5)"/>
                                      </p:to>
                                    </p:set>
                                    <p:anim from="(0.5)" to="(#ppt_x)" calcmode="lin" valueType="num">
                                      <p:cBhvr>
                                        <p:cTn id="181" dur="1230" accel="100000" fill="hold">
                                          <p:stCondLst>
                                            <p:cond delay="770"/>
                                          </p:stCondLst>
                                        </p:cTn>
                                        <p:tgtEl>
                                          <p:spTgt spid="16"/>
                                        </p:tgtEl>
                                        <p:attrNameLst>
                                          <p:attrName>ppt_x</p:attrName>
                                        </p:attrNameLst>
                                      </p:cBhvr>
                                    </p:anim>
                                    <p:set>
                                      <p:cBhvr>
                                        <p:cTn id="182" dur="770" fill="hold"/>
                                        <p:tgtEl>
                                          <p:spTgt spid="16"/>
                                        </p:tgtEl>
                                        <p:attrNameLst>
                                          <p:attrName>ppt_y</p:attrName>
                                        </p:attrNameLst>
                                      </p:cBhvr>
                                      <p:to>
                                        <p:strVal val="(#ppt_y+0.4)"/>
                                      </p:to>
                                    </p:set>
                                    <p:anim from="(#ppt_y+0.4)" to="(#ppt_y)" calcmode="lin" valueType="num">
                                      <p:cBhvr>
                                        <p:cTn id="183" dur="1230" accel="100000" fill="hold">
                                          <p:stCondLst>
                                            <p:cond delay="770"/>
                                          </p:stCondLst>
                                        </p:cTn>
                                        <p:tgtEl>
                                          <p:spTgt spid="16"/>
                                        </p:tgtEl>
                                        <p:attrNameLst>
                                          <p:attrName>ppt_y</p:attrName>
                                        </p:attrNameLst>
                                      </p:cBhvr>
                                    </p:anim>
                                  </p:childTnLst>
                                </p:cTn>
                              </p:par>
                              <p:par>
                                <p:cTn id="184" presetID="51" presetClass="entr" presetSubtype="0" fill="hold" grpId="0" nodeType="withEffect">
                                  <p:stCondLst>
                                    <p:cond delay="0"/>
                                  </p:stCondLst>
                                  <p:childTnLst>
                                    <p:set>
                                      <p:cBhvr>
                                        <p:cTn id="185" dur="1" fill="hold">
                                          <p:stCondLst>
                                            <p:cond delay="0"/>
                                          </p:stCondLst>
                                        </p:cTn>
                                        <p:tgtEl>
                                          <p:spTgt spid="37"/>
                                        </p:tgtEl>
                                        <p:attrNameLst>
                                          <p:attrName>style.visibility</p:attrName>
                                        </p:attrNameLst>
                                      </p:cBhvr>
                                      <p:to>
                                        <p:strVal val="visible"/>
                                      </p:to>
                                    </p:set>
                                    <p:animEffect transition="in" filter="fade">
                                      <p:cBhvr>
                                        <p:cTn id="186" dur="770" decel="100000"/>
                                        <p:tgtEl>
                                          <p:spTgt spid="37"/>
                                        </p:tgtEl>
                                      </p:cBhvr>
                                    </p:animEffect>
                                    <p:animScale>
                                      <p:cBhvr>
                                        <p:cTn id="187" dur="770" decel="100000"/>
                                        <p:tgtEl>
                                          <p:spTgt spid="37"/>
                                        </p:tgtEl>
                                      </p:cBhvr>
                                      <p:from x="10000" y="10000"/>
                                      <p:to x="200000" y="450000"/>
                                    </p:animScale>
                                    <p:animScale>
                                      <p:cBhvr>
                                        <p:cTn id="188" dur="1230" accel="100000" fill="hold">
                                          <p:stCondLst>
                                            <p:cond delay="770"/>
                                          </p:stCondLst>
                                        </p:cTn>
                                        <p:tgtEl>
                                          <p:spTgt spid="37"/>
                                        </p:tgtEl>
                                      </p:cBhvr>
                                      <p:from x="200000" y="450000"/>
                                      <p:to x="100000" y="100000"/>
                                    </p:animScale>
                                    <p:set>
                                      <p:cBhvr>
                                        <p:cTn id="189" dur="770" fill="hold"/>
                                        <p:tgtEl>
                                          <p:spTgt spid="37"/>
                                        </p:tgtEl>
                                        <p:attrNameLst>
                                          <p:attrName>ppt_x</p:attrName>
                                        </p:attrNameLst>
                                      </p:cBhvr>
                                      <p:to>
                                        <p:strVal val="(0.5)"/>
                                      </p:to>
                                    </p:set>
                                    <p:anim from="(0.5)" to="(#ppt_x)" calcmode="lin" valueType="num">
                                      <p:cBhvr>
                                        <p:cTn id="190" dur="1230" accel="100000" fill="hold">
                                          <p:stCondLst>
                                            <p:cond delay="770"/>
                                          </p:stCondLst>
                                        </p:cTn>
                                        <p:tgtEl>
                                          <p:spTgt spid="37"/>
                                        </p:tgtEl>
                                        <p:attrNameLst>
                                          <p:attrName>ppt_x</p:attrName>
                                        </p:attrNameLst>
                                      </p:cBhvr>
                                    </p:anim>
                                    <p:set>
                                      <p:cBhvr>
                                        <p:cTn id="191" dur="770" fill="hold"/>
                                        <p:tgtEl>
                                          <p:spTgt spid="37"/>
                                        </p:tgtEl>
                                        <p:attrNameLst>
                                          <p:attrName>ppt_y</p:attrName>
                                        </p:attrNameLst>
                                      </p:cBhvr>
                                      <p:to>
                                        <p:strVal val="(#ppt_y+0.4)"/>
                                      </p:to>
                                    </p:set>
                                    <p:anim from="(#ppt_y+0.4)" to="(#ppt_y)" calcmode="lin" valueType="num">
                                      <p:cBhvr>
                                        <p:cTn id="192" dur="1230" accel="100000" fill="hold">
                                          <p:stCondLst>
                                            <p:cond delay="770"/>
                                          </p:stCondLst>
                                        </p:cTn>
                                        <p:tgtEl>
                                          <p:spTgt spid="37"/>
                                        </p:tgtEl>
                                        <p:attrNameLst>
                                          <p:attrName>ppt_y</p:attrName>
                                        </p:attrNameLst>
                                      </p:cBhvr>
                                    </p:anim>
                                  </p:childTnLst>
                                </p:cTn>
                              </p:par>
                              <p:par>
                                <p:cTn id="193" presetID="51" presetClass="entr" presetSubtype="0" fill="hold" grpId="0" nodeType="withEffect">
                                  <p:stCondLst>
                                    <p:cond delay="0"/>
                                  </p:stCondLst>
                                  <p:childTnLst>
                                    <p:set>
                                      <p:cBhvr>
                                        <p:cTn id="194" dur="1" fill="hold">
                                          <p:stCondLst>
                                            <p:cond delay="0"/>
                                          </p:stCondLst>
                                        </p:cTn>
                                        <p:tgtEl>
                                          <p:spTgt spid="38"/>
                                        </p:tgtEl>
                                        <p:attrNameLst>
                                          <p:attrName>style.visibility</p:attrName>
                                        </p:attrNameLst>
                                      </p:cBhvr>
                                      <p:to>
                                        <p:strVal val="visible"/>
                                      </p:to>
                                    </p:set>
                                    <p:animEffect transition="in" filter="fade">
                                      <p:cBhvr>
                                        <p:cTn id="195" dur="770" decel="100000"/>
                                        <p:tgtEl>
                                          <p:spTgt spid="38"/>
                                        </p:tgtEl>
                                      </p:cBhvr>
                                    </p:animEffect>
                                    <p:animScale>
                                      <p:cBhvr>
                                        <p:cTn id="196" dur="770" decel="100000"/>
                                        <p:tgtEl>
                                          <p:spTgt spid="38"/>
                                        </p:tgtEl>
                                      </p:cBhvr>
                                      <p:from x="10000" y="10000"/>
                                      <p:to x="200000" y="450000"/>
                                    </p:animScale>
                                    <p:animScale>
                                      <p:cBhvr>
                                        <p:cTn id="197" dur="1230" accel="100000" fill="hold">
                                          <p:stCondLst>
                                            <p:cond delay="770"/>
                                          </p:stCondLst>
                                        </p:cTn>
                                        <p:tgtEl>
                                          <p:spTgt spid="38"/>
                                        </p:tgtEl>
                                      </p:cBhvr>
                                      <p:from x="200000" y="450000"/>
                                      <p:to x="100000" y="100000"/>
                                    </p:animScale>
                                    <p:set>
                                      <p:cBhvr>
                                        <p:cTn id="198" dur="770" fill="hold"/>
                                        <p:tgtEl>
                                          <p:spTgt spid="38"/>
                                        </p:tgtEl>
                                        <p:attrNameLst>
                                          <p:attrName>ppt_x</p:attrName>
                                        </p:attrNameLst>
                                      </p:cBhvr>
                                      <p:to>
                                        <p:strVal val="(0.5)"/>
                                      </p:to>
                                    </p:set>
                                    <p:anim from="(0.5)" to="(#ppt_x)" calcmode="lin" valueType="num">
                                      <p:cBhvr>
                                        <p:cTn id="199" dur="1230" accel="100000" fill="hold">
                                          <p:stCondLst>
                                            <p:cond delay="770"/>
                                          </p:stCondLst>
                                        </p:cTn>
                                        <p:tgtEl>
                                          <p:spTgt spid="38"/>
                                        </p:tgtEl>
                                        <p:attrNameLst>
                                          <p:attrName>ppt_x</p:attrName>
                                        </p:attrNameLst>
                                      </p:cBhvr>
                                    </p:anim>
                                    <p:set>
                                      <p:cBhvr>
                                        <p:cTn id="200" dur="770" fill="hold"/>
                                        <p:tgtEl>
                                          <p:spTgt spid="38"/>
                                        </p:tgtEl>
                                        <p:attrNameLst>
                                          <p:attrName>ppt_y</p:attrName>
                                        </p:attrNameLst>
                                      </p:cBhvr>
                                      <p:to>
                                        <p:strVal val="(#ppt_y+0.4)"/>
                                      </p:to>
                                    </p:set>
                                    <p:anim from="(#ppt_y+0.4)" to="(#ppt_y)" calcmode="lin" valueType="num">
                                      <p:cBhvr>
                                        <p:cTn id="201" dur="1230" accel="100000" fill="hold">
                                          <p:stCondLst>
                                            <p:cond delay="770"/>
                                          </p:stCondLst>
                                        </p:cTn>
                                        <p:tgtEl>
                                          <p:spTgt spid="38"/>
                                        </p:tgtEl>
                                        <p:attrNameLst>
                                          <p:attrName>ppt_y</p:attrName>
                                        </p:attrNameLst>
                                      </p:cBhvr>
                                    </p:anim>
                                  </p:childTnLst>
                                </p:cTn>
                              </p:par>
                              <p:par>
                                <p:cTn id="202" presetID="51" presetClass="entr" presetSubtype="0" fill="hold" grpId="0" nodeType="withEffect">
                                  <p:stCondLst>
                                    <p:cond delay="0"/>
                                  </p:stCondLst>
                                  <p:childTnLst>
                                    <p:set>
                                      <p:cBhvr>
                                        <p:cTn id="203" dur="1" fill="hold">
                                          <p:stCondLst>
                                            <p:cond delay="0"/>
                                          </p:stCondLst>
                                        </p:cTn>
                                        <p:tgtEl>
                                          <p:spTgt spid="19"/>
                                        </p:tgtEl>
                                        <p:attrNameLst>
                                          <p:attrName>style.visibility</p:attrName>
                                        </p:attrNameLst>
                                      </p:cBhvr>
                                      <p:to>
                                        <p:strVal val="visible"/>
                                      </p:to>
                                    </p:set>
                                    <p:animEffect transition="in" filter="fade">
                                      <p:cBhvr>
                                        <p:cTn id="204" dur="770" decel="100000"/>
                                        <p:tgtEl>
                                          <p:spTgt spid="19"/>
                                        </p:tgtEl>
                                      </p:cBhvr>
                                    </p:animEffect>
                                    <p:animScale>
                                      <p:cBhvr>
                                        <p:cTn id="205" dur="770" decel="100000"/>
                                        <p:tgtEl>
                                          <p:spTgt spid="19"/>
                                        </p:tgtEl>
                                      </p:cBhvr>
                                      <p:from x="10000" y="10000"/>
                                      <p:to x="200000" y="450000"/>
                                    </p:animScale>
                                    <p:animScale>
                                      <p:cBhvr>
                                        <p:cTn id="206" dur="1230" accel="100000" fill="hold">
                                          <p:stCondLst>
                                            <p:cond delay="770"/>
                                          </p:stCondLst>
                                        </p:cTn>
                                        <p:tgtEl>
                                          <p:spTgt spid="19"/>
                                        </p:tgtEl>
                                      </p:cBhvr>
                                      <p:from x="200000" y="450000"/>
                                      <p:to x="100000" y="100000"/>
                                    </p:animScale>
                                    <p:set>
                                      <p:cBhvr>
                                        <p:cTn id="207" dur="770" fill="hold"/>
                                        <p:tgtEl>
                                          <p:spTgt spid="19"/>
                                        </p:tgtEl>
                                        <p:attrNameLst>
                                          <p:attrName>ppt_x</p:attrName>
                                        </p:attrNameLst>
                                      </p:cBhvr>
                                      <p:to>
                                        <p:strVal val="(0.5)"/>
                                      </p:to>
                                    </p:set>
                                    <p:anim from="(0.5)" to="(#ppt_x)" calcmode="lin" valueType="num">
                                      <p:cBhvr>
                                        <p:cTn id="208" dur="1230" accel="100000" fill="hold">
                                          <p:stCondLst>
                                            <p:cond delay="770"/>
                                          </p:stCondLst>
                                        </p:cTn>
                                        <p:tgtEl>
                                          <p:spTgt spid="19"/>
                                        </p:tgtEl>
                                        <p:attrNameLst>
                                          <p:attrName>ppt_x</p:attrName>
                                        </p:attrNameLst>
                                      </p:cBhvr>
                                    </p:anim>
                                    <p:set>
                                      <p:cBhvr>
                                        <p:cTn id="209" dur="770" fill="hold"/>
                                        <p:tgtEl>
                                          <p:spTgt spid="19"/>
                                        </p:tgtEl>
                                        <p:attrNameLst>
                                          <p:attrName>ppt_y</p:attrName>
                                        </p:attrNameLst>
                                      </p:cBhvr>
                                      <p:to>
                                        <p:strVal val="(#ppt_y+0.4)"/>
                                      </p:to>
                                    </p:set>
                                    <p:anim from="(#ppt_y+0.4)" to="(#ppt_y)" calcmode="lin" valueType="num">
                                      <p:cBhvr>
                                        <p:cTn id="210" dur="1230" accel="100000" fill="hold">
                                          <p:stCondLst>
                                            <p:cond delay="770"/>
                                          </p:stCondLst>
                                        </p:cTn>
                                        <p:tgtEl>
                                          <p:spTgt spid="19"/>
                                        </p:tgtEl>
                                        <p:attrNameLst>
                                          <p:attrName>ppt_y</p:attrName>
                                        </p:attrNameLst>
                                      </p:cBhvr>
                                    </p:anim>
                                  </p:childTnLst>
                                </p:cTn>
                              </p:par>
                              <p:par>
                                <p:cTn id="211" presetID="51" presetClass="entr" presetSubtype="0" fill="hold" grpId="0" nodeType="withEffect">
                                  <p:stCondLst>
                                    <p:cond delay="0"/>
                                  </p:stCondLst>
                                  <p:childTnLst>
                                    <p:set>
                                      <p:cBhvr>
                                        <p:cTn id="212" dur="1" fill="hold">
                                          <p:stCondLst>
                                            <p:cond delay="0"/>
                                          </p:stCondLst>
                                        </p:cTn>
                                        <p:tgtEl>
                                          <p:spTgt spid="32"/>
                                        </p:tgtEl>
                                        <p:attrNameLst>
                                          <p:attrName>style.visibility</p:attrName>
                                        </p:attrNameLst>
                                      </p:cBhvr>
                                      <p:to>
                                        <p:strVal val="visible"/>
                                      </p:to>
                                    </p:set>
                                    <p:animEffect transition="in" filter="fade">
                                      <p:cBhvr>
                                        <p:cTn id="213" dur="770" decel="100000"/>
                                        <p:tgtEl>
                                          <p:spTgt spid="32"/>
                                        </p:tgtEl>
                                      </p:cBhvr>
                                    </p:animEffect>
                                    <p:animScale>
                                      <p:cBhvr>
                                        <p:cTn id="214" dur="770" decel="100000"/>
                                        <p:tgtEl>
                                          <p:spTgt spid="32"/>
                                        </p:tgtEl>
                                      </p:cBhvr>
                                      <p:from x="10000" y="10000"/>
                                      <p:to x="200000" y="450000"/>
                                    </p:animScale>
                                    <p:animScale>
                                      <p:cBhvr>
                                        <p:cTn id="215" dur="1230" accel="100000" fill="hold">
                                          <p:stCondLst>
                                            <p:cond delay="770"/>
                                          </p:stCondLst>
                                        </p:cTn>
                                        <p:tgtEl>
                                          <p:spTgt spid="32"/>
                                        </p:tgtEl>
                                      </p:cBhvr>
                                      <p:from x="200000" y="450000"/>
                                      <p:to x="100000" y="100000"/>
                                    </p:animScale>
                                    <p:set>
                                      <p:cBhvr>
                                        <p:cTn id="216" dur="770" fill="hold"/>
                                        <p:tgtEl>
                                          <p:spTgt spid="32"/>
                                        </p:tgtEl>
                                        <p:attrNameLst>
                                          <p:attrName>ppt_x</p:attrName>
                                        </p:attrNameLst>
                                      </p:cBhvr>
                                      <p:to>
                                        <p:strVal val="(0.5)"/>
                                      </p:to>
                                    </p:set>
                                    <p:anim from="(0.5)" to="(#ppt_x)" calcmode="lin" valueType="num">
                                      <p:cBhvr>
                                        <p:cTn id="217" dur="1230" accel="100000" fill="hold">
                                          <p:stCondLst>
                                            <p:cond delay="770"/>
                                          </p:stCondLst>
                                        </p:cTn>
                                        <p:tgtEl>
                                          <p:spTgt spid="32"/>
                                        </p:tgtEl>
                                        <p:attrNameLst>
                                          <p:attrName>ppt_x</p:attrName>
                                        </p:attrNameLst>
                                      </p:cBhvr>
                                    </p:anim>
                                    <p:set>
                                      <p:cBhvr>
                                        <p:cTn id="218" dur="770" fill="hold"/>
                                        <p:tgtEl>
                                          <p:spTgt spid="32"/>
                                        </p:tgtEl>
                                        <p:attrNameLst>
                                          <p:attrName>ppt_y</p:attrName>
                                        </p:attrNameLst>
                                      </p:cBhvr>
                                      <p:to>
                                        <p:strVal val="(#ppt_y+0.4)"/>
                                      </p:to>
                                    </p:set>
                                    <p:anim from="(#ppt_y+0.4)" to="(#ppt_y)" calcmode="lin" valueType="num">
                                      <p:cBhvr>
                                        <p:cTn id="219" dur="1230" accel="100000" fill="hold">
                                          <p:stCondLst>
                                            <p:cond delay="770"/>
                                          </p:stCondLst>
                                        </p:cTn>
                                        <p:tgtEl>
                                          <p:spTgt spid="32"/>
                                        </p:tgtEl>
                                        <p:attrNameLst>
                                          <p:attrName>ppt_y</p:attrName>
                                        </p:attrNameLst>
                                      </p:cBhvr>
                                    </p:anim>
                                  </p:childTnLst>
                                </p:cTn>
                              </p:par>
                              <p:par>
                                <p:cTn id="220" presetID="51" presetClass="entr" presetSubtype="0" fill="hold" grpId="0" nodeType="withEffect">
                                  <p:stCondLst>
                                    <p:cond delay="0"/>
                                  </p:stCondLst>
                                  <p:childTnLst>
                                    <p:set>
                                      <p:cBhvr>
                                        <p:cTn id="221" dur="1" fill="hold">
                                          <p:stCondLst>
                                            <p:cond delay="0"/>
                                          </p:stCondLst>
                                        </p:cTn>
                                        <p:tgtEl>
                                          <p:spTgt spid="13"/>
                                        </p:tgtEl>
                                        <p:attrNameLst>
                                          <p:attrName>style.visibility</p:attrName>
                                        </p:attrNameLst>
                                      </p:cBhvr>
                                      <p:to>
                                        <p:strVal val="visible"/>
                                      </p:to>
                                    </p:set>
                                    <p:animEffect transition="in" filter="fade">
                                      <p:cBhvr>
                                        <p:cTn id="222" dur="770" decel="100000"/>
                                        <p:tgtEl>
                                          <p:spTgt spid="13"/>
                                        </p:tgtEl>
                                      </p:cBhvr>
                                    </p:animEffect>
                                    <p:animScale>
                                      <p:cBhvr>
                                        <p:cTn id="223" dur="770" decel="100000"/>
                                        <p:tgtEl>
                                          <p:spTgt spid="13"/>
                                        </p:tgtEl>
                                      </p:cBhvr>
                                      <p:from x="10000" y="10000"/>
                                      <p:to x="200000" y="450000"/>
                                    </p:animScale>
                                    <p:animScale>
                                      <p:cBhvr>
                                        <p:cTn id="224" dur="1230" accel="100000" fill="hold">
                                          <p:stCondLst>
                                            <p:cond delay="770"/>
                                          </p:stCondLst>
                                        </p:cTn>
                                        <p:tgtEl>
                                          <p:spTgt spid="13"/>
                                        </p:tgtEl>
                                      </p:cBhvr>
                                      <p:from x="200000" y="450000"/>
                                      <p:to x="100000" y="100000"/>
                                    </p:animScale>
                                    <p:set>
                                      <p:cBhvr>
                                        <p:cTn id="225" dur="770" fill="hold"/>
                                        <p:tgtEl>
                                          <p:spTgt spid="13"/>
                                        </p:tgtEl>
                                        <p:attrNameLst>
                                          <p:attrName>ppt_x</p:attrName>
                                        </p:attrNameLst>
                                      </p:cBhvr>
                                      <p:to>
                                        <p:strVal val="(0.5)"/>
                                      </p:to>
                                    </p:set>
                                    <p:anim from="(0.5)" to="(#ppt_x)" calcmode="lin" valueType="num">
                                      <p:cBhvr>
                                        <p:cTn id="226" dur="1230" accel="100000" fill="hold">
                                          <p:stCondLst>
                                            <p:cond delay="770"/>
                                          </p:stCondLst>
                                        </p:cTn>
                                        <p:tgtEl>
                                          <p:spTgt spid="13"/>
                                        </p:tgtEl>
                                        <p:attrNameLst>
                                          <p:attrName>ppt_x</p:attrName>
                                        </p:attrNameLst>
                                      </p:cBhvr>
                                    </p:anim>
                                    <p:set>
                                      <p:cBhvr>
                                        <p:cTn id="227" dur="770" fill="hold"/>
                                        <p:tgtEl>
                                          <p:spTgt spid="13"/>
                                        </p:tgtEl>
                                        <p:attrNameLst>
                                          <p:attrName>ppt_y</p:attrName>
                                        </p:attrNameLst>
                                      </p:cBhvr>
                                      <p:to>
                                        <p:strVal val="(#ppt_y+0.4)"/>
                                      </p:to>
                                    </p:set>
                                    <p:anim from="(#ppt_y+0.4)" to="(#ppt_y)" calcmode="lin" valueType="num">
                                      <p:cBhvr>
                                        <p:cTn id="228" dur="1230" accel="100000" fill="hold">
                                          <p:stCondLst>
                                            <p:cond delay="770"/>
                                          </p:stCondLst>
                                        </p:cTn>
                                        <p:tgtEl>
                                          <p:spTgt spid="13"/>
                                        </p:tgtEl>
                                        <p:attrNameLst>
                                          <p:attrName>ppt_y</p:attrName>
                                        </p:attrNameLst>
                                      </p:cBhvr>
                                    </p:anim>
                                  </p:childTnLst>
                                </p:cTn>
                              </p:par>
                              <p:par>
                                <p:cTn id="229" presetID="51" presetClass="entr" presetSubtype="0" fill="hold" grpId="0" nodeType="withEffect">
                                  <p:stCondLst>
                                    <p:cond delay="0"/>
                                  </p:stCondLst>
                                  <p:childTnLst>
                                    <p:set>
                                      <p:cBhvr>
                                        <p:cTn id="230" dur="1" fill="hold">
                                          <p:stCondLst>
                                            <p:cond delay="0"/>
                                          </p:stCondLst>
                                        </p:cTn>
                                        <p:tgtEl>
                                          <p:spTgt spid="33"/>
                                        </p:tgtEl>
                                        <p:attrNameLst>
                                          <p:attrName>style.visibility</p:attrName>
                                        </p:attrNameLst>
                                      </p:cBhvr>
                                      <p:to>
                                        <p:strVal val="visible"/>
                                      </p:to>
                                    </p:set>
                                    <p:animEffect transition="in" filter="fade">
                                      <p:cBhvr>
                                        <p:cTn id="231" dur="770" decel="100000"/>
                                        <p:tgtEl>
                                          <p:spTgt spid="33"/>
                                        </p:tgtEl>
                                      </p:cBhvr>
                                    </p:animEffect>
                                    <p:animScale>
                                      <p:cBhvr>
                                        <p:cTn id="232" dur="770" decel="100000"/>
                                        <p:tgtEl>
                                          <p:spTgt spid="33"/>
                                        </p:tgtEl>
                                      </p:cBhvr>
                                      <p:from x="10000" y="10000"/>
                                      <p:to x="200000" y="450000"/>
                                    </p:animScale>
                                    <p:animScale>
                                      <p:cBhvr>
                                        <p:cTn id="233" dur="1230" accel="100000" fill="hold">
                                          <p:stCondLst>
                                            <p:cond delay="770"/>
                                          </p:stCondLst>
                                        </p:cTn>
                                        <p:tgtEl>
                                          <p:spTgt spid="33"/>
                                        </p:tgtEl>
                                      </p:cBhvr>
                                      <p:from x="200000" y="450000"/>
                                      <p:to x="100000" y="100000"/>
                                    </p:animScale>
                                    <p:set>
                                      <p:cBhvr>
                                        <p:cTn id="234" dur="770" fill="hold"/>
                                        <p:tgtEl>
                                          <p:spTgt spid="33"/>
                                        </p:tgtEl>
                                        <p:attrNameLst>
                                          <p:attrName>ppt_x</p:attrName>
                                        </p:attrNameLst>
                                      </p:cBhvr>
                                      <p:to>
                                        <p:strVal val="(0.5)"/>
                                      </p:to>
                                    </p:set>
                                    <p:anim from="(0.5)" to="(#ppt_x)" calcmode="lin" valueType="num">
                                      <p:cBhvr>
                                        <p:cTn id="235" dur="1230" accel="100000" fill="hold">
                                          <p:stCondLst>
                                            <p:cond delay="770"/>
                                          </p:stCondLst>
                                        </p:cTn>
                                        <p:tgtEl>
                                          <p:spTgt spid="33"/>
                                        </p:tgtEl>
                                        <p:attrNameLst>
                                          <p:attrName>ppt_x</p:attrName>
                                        </p:attrNameLst>
                                      </p:cBhvr>
                                    </p:anim>
                                    <p:set>
                                      <p:cBhvr>
                                        <p:cTn id="236" dur="770" fill="hold"/>
                                        <p:tgtEl>
                                          <p:spTgt spid="33"/>
                                        </p:tgtEl>
                                        <p:attrNameLst>
                                          <p:attrName>ppt_y</p:attrName>
                                        </p:attrNameLst>
                                      </p:cBhvr>
                                      <p:to>
                                        <p:strVal val="(#ppt_y+0.4)"/>
                                      </p:to>
                                    </p:set>
                                    <p:anim from="(#ppt_y+0.4)" to="(#ppt_y)" calcmode="lin" valueType="num">
                                      <p:cBhvr>
                                        <p:cTn id="237" dur="1230" accel="100000" fill="hold">
                                          <p:stCondLst>
                                            <p:cond delay="770"/>
                                          </p:stCondLst>
                                        </p:cTn>
                                        <p:tgtEl>
                                          <p:spTgt spid="33"/>
                                        </p:tgtEl>
                                        <p:attrNameLst>
                                          <p:attrName>ppt_y</p:attrName>
                                        </p:attrNameLst>
                                      </p:cBhvr>
                                    </p:anim>
                                  </p:childTnLst>
                                </p:cTn>
                              </p:par>
                              <p:par>
                                <p:cTn id="238" presetID="51" presetClass="entr" presetSubtype="0" fill="hold" grpId="0" nodeType="withEffect">
                                  <p:stCondLst>
                                    <p:cond delay="0"/>
                                  </p:stCondLst>
                                  <p:childTnLst>
                                    <p:set>
                                      <p:cBhvr>
                                        <p:cTn id="239" dur="1" fill="hold">
                                          <p:stCondLst>
                                            <p:cond delay="0"/>
                                          </p:stCondLst>
                                        </p:cTn>
                                        <p:tgtEl>
                                          <p:spTgt spid="36"/>
                                        </p:tgtEl>
                                        <p:attrNameLst>
                                          <p:attrName>style.visibility</p:attrName>
                                        </p:attrNameLst>
                                      </p:cBhvr>
                                      <p:to>
                                        <p:strVal val="visible"/>
                                      </p:to>
                                    </p:set>
                                    <p:animEffect transition="in" filter="fade">
                                      <p:cBhvr>
                                        <p:cTn id="240" dur="770" decel="100000"/>
                                        <p:tgtEl>
                                          <p:spTgt spid="36"/>
                                        </p:tgtEl>
                                      </p:cBhvr>
                                    </p:animEffect>
                                    <p:animScale>
                                      <p:cBhvr>
                                        <p:cTn id="241" dur="770" decel="100000"/>
                                        <p:tgtEl>
                                          <p:spTgt spid="36"/>
                                        </p:tgtEl>
                                      </p:cBhvr>
                                      <p:from x="10000" y="10000"/>
                                      <p:to x="200000" y="450000"/>
                                    </p:animScale>
                                    <p:animScale>
                                      <p:cBhvr>
                                        <p:cTn id="242" dur="1230" accel="100000" fill="hold">
                                          <p:stCondLst>
                                            <p:cond delay="770"/>
                                          </p:stCondLst>
                                        </p:cTn>
                                        <p:tgtEl>
                                          <p:spTgt spid="36"/>
                                        </p:tgtEl>
                                      </p:cBhvr>
                                      <p:from x="200000" y="450000"/>
                                      <p:to x="100000" y="100000"/>
                                    </p:animScale>
                                    <p:set>
                                      <p:cBhvr>
                                        <p:cTn id="243" dur="770" fill="hold"/>
                                        <p:tgtEl>
                                          <p:spTgt spid="36"/>
                                        </p:tgtEl>
                                        <p:attrNameLst>
                                          <p:attrName>ppt_x</p:attrName>
                                        </p:attrNameLst>
                                      </p:cBhvr>
                                      <p:to>
                                        <p:strVal val="(0.5)"/>
                                      </p:to>
                                    </p:set>
                                    <p:anim from="(0.5)" to="(#ppt_x)" calcmode="lin" valueType="num">
                                      <p:cBhvr>
                                        <p:cTn id="244" dur="1230" accel="100000" fill="hold">
                                          <p:stCondLst>
                                            <p:cond delay="770"/>
                                          </p:stCondLst>
                                        </p:cTn>
                                        <p:tgtEl>
                                          <p:spTgt spid="36"/>
                                        </p:tgtEl>
                                        <p:attrNameLst>
                                          <p:attrName>ppt_x</p:attrName>
                                        </p:attrNameLst>
                                      </p:cBhvr>
                                    </p:anim>
                                    <p:set>
                                      <p:cBhvr>
                                        <p:cTn id="245" dur="770" fill="hold"/>
                                        <p:tgtEl>
                                          <p:spTgt spid="36"/>
                                        </p:tgtEl>
                                        <p:attrNameLst>
                                          <p:attrName>ppt_y</p:attrName>
                                        </p:attrNameLst>
                                      </p:cBhvr>
                                      <p:to>
                                        <p:strVal val="(#ppt_y+0.4)"/>
                                      </p:to>
                                    </p:set>
                                    <p:anim from="(#ppt_y+0.4)" to="(#ppt_y)" calcmode="lin" valueType="num">
                                      <p:cBhvr>
                                        <p:cTn id="246" dur="1230" accel="100000" fill="hold">
                                          <p:stCondLst>
                                            <p:cond delay="770"/>
                                          </p:stCondLst>
                                        </p:cTn>
                                        <p:tgtEl>
                                          <p:spTgt spid="3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4" grpId="0" animBg="1"/>
      <p:bldP spid="15" grpId="0" animBg="1"/>
      <p:bldP spid="16" grpId="0" animBg="1"/>
      <p:bldP spid="18" grpId="0" animBg="1"/>
      <p:bldP spid="19" grpId="0" animBg="1"/>
      <p:bldP spid="23" grpId="0" animBg="1"/>
      <p:bldP spid="24" grpId="0" animBg="1"/>
      <p:bldP spid="25" grpId="0" animBg="1"/>
      <p:bldP spid="26" grpId="0" animBg="1"/>
      <p:bldP spid="28" grpId="0" animBg="1"/>
      <p:bldP spid="30" grpId="0" animBg="1"/>
      <p:bldP spid="32" grpId="0" animBg="1"/>
      <p:bldP spid="34" grpId="0" animBg="1"/>
      <p:bldP spid="37" grpId="0" animBg="1"/>
      <p:bldP spid="38" grpId="0" animBg="1"/>
      <p:bldP spid="40" grpId="0" animBg="1"/>
      <p:bldP spid="41" grpId="0" animBg="1"/>
      <p:bldP spid="42" grpId="0" animBg="1"/>
      <p:bldP spid="45" grpId="0" animBg="1"/>
      <p:bldP spid="46" grpId="0" animBg="1"/>
      <p:bldP spid="47" grpId="0" animBg="1"/>
      <p:bldP spid="33" grpId="0" animBg="1"/>
      <p:bldP spid="3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idx="1"/>
          </p:nvPr>
        </p:nvSpPr>
        <p:spPr/>
        <p:txBody>
          <a:bodyPr>
            <a:noAutofit/>
          </a:bodyPr>
          <a:lstStyle/>
          <a:p>
            <a:pPr marL="0" lvl="1" algn="just"/>
            <a:r>
              <a:rPr lang="el-GR" b="1" dirty="0" smtClean="0">
                <a:solidFill>
                  <a:schemeClr val="tx1"/>
                </a:solidFill>
                <a:sym typeface="Wingdings" pitchFamily="2" charset="2"/>
              </a:rPr>
              <a:t>Δυνατότητες μιας αξιολόγησης </a:t>
            </a:r>
            <a:r>
              <a:rPr lang="en-US" b="1" dirty="0" smtClean="0">
                <a:solidFill>
                  <a:schemeClr val="tx1"/>
                </a:solidFill>
                <a:sym typeface="Wingdings" pitchFamily="2" charset="2"/>
              </a:rPr>
              <a:t>business model</a:t>
            </a:r>
            <a:r>
              <a:rPr lang="el-GR" b="1" dirty="0" smtClean="0">
                <a:solidFill>
                  <a:schemeClr val="tx1"/>
                </a:solidFill>
                <a:sym typeface="Wingdings" pitchFamily="2" charset="2"/>
              </a:rPr>
              <a:t> (με ανάλυση επιχειρηματικού μοντέλου)</a:t>
            </a:r>
            <a:endParaRPr lang="en-US" b="1" dirty="0" smtClean="0">
              <a:solidFill>
                <a:schemeClr val="tx1"/>
              </a:solidFill>
              <a:sym typeface="Wingdings" pitchFamily="2" charset="2"/>
            </a:endParaRPr>
          </a:p>
          <a:p>
            <a:pPr marL="285750" lvl="1" algn="just">
              <a:buFont typeface="Arial" pitchFamily="34" charset="0"/>
              <a:buChar char="•"/>
            </a:pPr>
            <a:endParaRPr lang="el-GR" sz="2000" dirty="0" smtClean="0">
              <a:solidFill>
                <a:schemeClr val="tx1"/>
              </a:solidFill>
              <a:sym typeface="Wingdings" pitchFamily="2" charset="2"/>
            </a:endParaRPr>
          </a:p>
          <a:p>
            <a:pPr marL="285750" lvl="1" algn="just">
              <a:buFont typeface="Arial" pitchFamily="34" charset="0"/>
              <a:buChar char="•"/>
            </a:pPr>
            <a:r>
              <a:rPr lang="el-GR" sz="2000" dirty="0" smtClean="0">
                <a:solidFill>
                  <a:schemeClr val="tx1"/>
                </a:solidFill>
                <a:sym typeface="Wingdings" pitchFamily="2" charset="2"/>
              </a:rPr>
              <a:t>Κατανόηση και διάχυση</a:t>
            </a:r>
            <a:r>
              <a:rPr lang="en-US" sz="2000" dirty="0" smtClean="0">
                <a:solidFill>
                  <a:schemeClr val="tx1"/>
                </a:solidFill>
                <a:sym typeface="Wingdings" pitchFamily="2" charset="2"/>
              </a:rPr>
              <a:t>:</a:t>
            </a:r>
            <a:r>
              <a:rPr lang="el-GR" sz="2000" dirty="0" smtClean="0">
                <a:solidFill>
                  <a:schemeClr val="tx1"/>
                </a:solidFill>
                <a:sym typeface="Wingdings" pitchFamily="2" charset="2"/>
              </a:rPr>
              <a:t> Η ανάλυση των επιχειρηματικών μοντέλων βοηθά τη σύλληψη, την </a:t>
            </a:r>
            <a:r>
              <a:rPr lang="el-GR" sz="2000" dirty="0" err="1" smtClean="0">
                <a:solidFill>
                  <a:schemeClr val="tx1"/>
                </a:solidFill>
                <a:sym typeface="Wingdings" pitchFamily="2" charset="2"/>
              </a:rPr>
              <a:t>οπτικοποίηση</a:t>
            </a:r>
            <a:r>
              <a:rPr lang="el-GR" sz="2000" dirty="0" smtClean="0">
                <a:solidFill>
                  <a:schemeClr val="tx1"/>
                </a:solidFill>
                <a:sym typeface="Wingdings" pitchFamily="2" charset="2"/>
              </a:rPr>
              <a:t>, την κατανόηση, την επικοινωνία και τη διάχυση της επιχειρηματικής λογικής.</a:t>
            </a:r>
          </a:p>
          <a:p>
            <a:pPr marL="285750" lvl="1" algn="just">
              <a:buFont typeface="Arial" pitchFamily="34" charset="0"/>
              <a:buChar char="•"/>
            </a:pPr>
            <a:endParaRPr lang="el-GR" sz="2000" dirty="0" smtClean="0">
              <a:solidFill>
                <a:schemeClr val="tx1"/>
              </a:solidFill>
              <a:sym typeface="Wingdings" pitchFamily="2" charset="2"/>
            </a:endParaRPr>
          </a:p>
          <a:p>
            <a:pPr marL="285750" lvl="1" algn="just">
              <a:buFont typeface="Arial" pitchFamily="34" charset="0"/>
              <a:buChar char="•"/>
            </a:pPr>
            <a:r>
              <a:rPr lang="el-GR" sz="2000" dirty="0" smtClean="0">
                <a:solidFill>
                  <a:schemeClr val="tx1"/>
                </a:solidFill>
                <a:sym typeface="Wingdings" pitchFamily="2" charset="2"/>
              </a:rPr>
              <a:t>Ανάλυση</a:t>
            </a:r>
            <a:r>
              <a:rPr lang="en-US" sz="2000" dirty="0" smtClean="0">
                <a:solidFill>
                  <a:schemeClr val="tx1"/>
                </a:solidFill>
                <a:sym typeface="Wingdings" pitchFamily="2" charset="2"/>
              </a:rPr>
              <a:t>:</a:t>
            </a:r>
            <a:r>
              <a:rPr lang="el-GR" sz="2000" dirty="0" smtClean="0">
                <a:solidFill>
                  <a:schemeClr val="tx1"/>
                </a:solidFill>
                <a:sym typeface="Wingdings" pitchFamily="2" charset="2"/>
              </a:rPr>
              <a:t> Η ανάλυση των επιχειρηματικών μοντέλων βοηθά στην μέτρηση, την παρατήρηση και τη σύγκριση της επιχειρηματικής λογικής μιας εταιρείας αλλά και μεταξύ εταιρειών.</a:t>
            </a:r>
            <a:endParaRPr lang="en-US" sz="2000" dirty="0" smtClean="0">
              <a:solidFill>
                <a:schemeClr val="tx1"/>
              </a:solidFill>
              <a:sym typeface="Wingdings" pitchFamily="2" charset="2"/>
            </a:endParaRPr>
          </a:p>
          <a:p>
            <a:pPr marL="0" lvl="1" algn="just"/>
            <a:endParaRPr lang="en-US" sz="1600" dirty="0" smtClean="0">
              <a:solidFill>
                <a:schemeClr val="tx1"/>
              </a:solidFill>
              <a:sym typeface="Wingdings" pitchFamily="2" charset="2"/>
            </a:endParaRPr>
          </a:p>
          <a:p>
            <a:pPr marL="0" lvl="1" algn="just"/>
            <a:endParaRPr lang="en-US" sz="1600" dirty="0" smtClean="0">
              <a:solidFill>
                <a:schemeClr val="tx1"/>
              </a:solidFill>
              <a:sym typeface="Wingdings" pitchFamily="2" charset="2"/>
            </a:endParaRPr>
          </a:p>
        </p:txBody>
      </p:sp>
      <p:sp>
        <p:nvSpPr>
          <p:cNvPr id="7" name="1 - Τίτλος"/>
          <p:cNvSpPr>
            <a:spLocks noGrp="1"/>
          </p:cNvSpPr>
          <p:nvPr>
            <p:ph type="title"/>
          </p:nvPr>
        </p:nvSpPr>
        <p:spPr>
          <a:xfrm>
            <a:off x="457200" y="274638"/>
            <a:ext cx="8229600" cy="1143000"/>
          </a:xfrm>
        </p:spPr>
        <p:txBody>
          <a:bodyPr>
            <a:noAutofit/>
          </a:bodyPr>
          <a:lstStyle/>
          <a:p>
            <a:r>
              <a:rPr lang="el-GR" b="1" dirty="0" smtClean="0"/>
              <a:t>Χρησιμότητα του </a:t>
            </a:r>
            <a:r>
              <a:rPr lang="en-US" b="1" dirty="0" smtClean="0"/>
              <a:t>Business Model</a:t>
            </a:r>
            <a:endParaRPr lang="el-GR"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b="1" dirty="0" smtClean="0"/>
              <a:t>Χρησιμότητα του </a:t>
            </a:r>
            <a:r>
              <a:rPr lang="en-US" b="1" dirty="0" smtClean="0"/>
              <a:t>Business Model</a:t>
            </a:r>
            <a:endParaRPr lang="el-GR" dirty="0">
              <a:solidFill>
                <a:srgbClr val="FF0000"/>
              </a:solidFill>
            </a:endParaRPr>
          </a:p>
        </p:txBody>
      </p:sp>
      <p:sp>
        <p:nvSpPr>
          <p:cNvPr id="3" name="2 - Υπότιτλος"/>
          <p:cNvSpPr>
            <a:spLocks noGrp="1"/>
          </p:cNvSpPr>
          <p:nvPr>
            <p:ph idx="1"/>
          </p:nvPr>
        </p:nvSpPr>
        <p:spPr/>
        <p:txBody>
          <a:bodyPr>
            <a:noAutofit/>
          </a:bodyPr>
          <a:lstStyle/>
          <a:p>
            <a:pPr marL="0" lvl="1" algn="just"/>
            <a:r>
              <a:rPr lang="el-GR" b="1" dirty="0" smtClean="0">
                <a:solidFill>
                  <a:schemeClr val="tx1"/>
                </a:solidFill>
                <a:sym typeface="Wingdings" pitchFamily="2" charset="2"/>
              </a:rPr>
              <a:t>Δυνατότητες μιας αξιολόγησης </a:t>
            </a:r>
            <a:r>
              <a:rPr lang="en-US" b="1" dirty="0" smtClean="0">
                <a:solidFill>
                  <a:schemeClr val="tx1"/>
                </a:solidFill>
                <a:sym typeface="Wingdings" pitchFamily="2" charset="2"/>
              </a:rPr>
              <a:t>business model</a:t>
            </a:r>
            <a:r>
              <a:rPr lang="el-GR" b="1" dirty="0" smtClean="0">
                <a:solidFill>
                  <a:schemeClr val="tx1"/>
                </a:solidFill>
                <a:sym typeface="Wingdings" pitchFamily="2" charset="2"/>
              </a:rPr>
              <a:t> (με ανάλυση επιχειρηματικού μοντέλου)</a:t>
            </a:r>
            <a:endParaRPr lang="en-US" b="1" dirty="0" smtClean="0">
              <a:solidFill>
                <a:schemeClr val="tx1"/>
              </a:solidFill>
              <a:sym typeface="Wingdings" pitchFamily="2" charset="2"/>
            </a:endParaRPr>
          </a:p>
          <a:p>
            <a:pPr marL="0" lvl="1" algn="just">
              <a:buFont typeface="Arial" pitchFamily="34" charset="0"/>
              <a:buChar char="•"/>
            </a:pPr>
            <a:endParaRPr lang="el-GR" sz="2000" dirty="0" smtClean="0">
              <a:solidFill>
                <a:schemeClr val="tx1"/>
              </a:solidFill>
              <a:sym typeface="Wingdings" pitchFamily="2" charset="2"/>
            </a:endParaRPr>
          </a:p>
          <a:p>
            <a:pPr marL="285750" lvl="1" algn="just">
              <a:buFont typeface="Arial" pitchFamily="34" charset="0"/>
              <a:buChar char="•"/>
            </a:pPr>
            <a:r>
              <a:rPr lang="el-GR" sz="2000" dirty="0" smtClean="0">
                <a:solidFill>
                  <a:schemeClr val="tx1"/>
                </a:solidFill>
                <a:sym typeface="Wingdings" pitchFamily="2" charset="2"/>
              </a:rPr>
              <a:t>Διαχείριση</a:t>
            </a:r>
            <a:r>
              <a:rPr lang="en-US" sz="2000" dirty="0" smtClean="0">
                <a:solidFill>
                  <a:schemeClr val="tx1"/>
                </a:solidFill>
                <a:sym typeface="Wingdings" pitchFamily="2" charset="2"/>
              </a:rPr>
              <a:t>:</a:t>
            </a:r>
            <a:r>
              <a:rPr lang="el-GR" sz="2000" dirty="0" smtClean="0">
                <a:solidFill>
                  <a:schemeClr val="tx1"/>
                </a:solidFill>
                <a:sym typeface="Wingdings" pitchFamily="2" charset="2"/>
              </a:rPr>
              <a:t> Η ανάλυση των επιχειρηματικών μοντέλων βοηθά στη σχεδίαση, στην προετοιμασία, στη διευκόλυνση των τροποποιήσεων, στην εφαρμογή των επιχειρηματικών μοντέλων.</a:t>
            </a:r>
          </a:p>
          <a:p>
            <a:pPr marL="285750" lvl="1" algn="just">
              <a:buFont typeface="Arial" pitchFamily="34" charset="0"/>
              <a:buChar char="•"/>
            </a:pPr>
            <a:endParaRPr lang="el-GR" sz="2000" dirty="0">
              <a:sym typeface="Wingdings" pitchFamily="2" charset="2"/>
            </a:endParaRPr>
          </a:p>
          <a:p>
            <a:pPr marL="285750" lvl="1" algn="just">
              <a:buFont typeface="Arial" pitchFamily="34" charset="0"/>
              <a:buChar char="•"/>
            </a:pPr>
            <a:r>
              <a:rPr lang="el-GR" sz="2000" dirty="0" smtClean="0">
                <a:solidFill>
                  <a:schemeClr val="tx1"/>
                </a:solidFill>
                <a:sym typeface="Wingdings" pitchFamily="2" charset="2"/>
              </a:rPr>
              <a:t>Επίσης βοηθά στην ανάδραση, στην ευθυγράμμιση με γενικότερες στρατηγικές,  στη διαδικασία λήψης αποφάσεων.</a:t>
            </a:r>
            <a:endParaRPr lang="en-US" sz="2000" dirty="0" smtClean="0">
              <a:solidFill>
                <a:schemeClr val="tx1"/>
              </a:solidFill>
              <a:sym typeface="Wingdings" pitchFamily="2" charset="2"/>
            </a:endParaRPr>
          </a:p>
          <a:p>
            <a:pPr marL="0" lvl="1" algn="just"/>
            <a:endParaRPr lang="en-US" sz="1050" b="1" dirty="0" smtClean="0">
              <a:solidFill>
                <a:schemeClr val="tx1"/>
              </a:solidFill>
              <a:sym typeface="Wingdings" pitchFamily="2" charset="2"/>
            </a:endParaRPr>
          </a:p>
          <a:p>
            <a:pPr marL="0" lvl="1" algn="just"/>
            <a:endParaRPr lang="en-US" sz="2000" dirty="0" smtClean="0">
              <a:solidFill>
                <a:schemeClr val="tx1"/>
              </a:solidFill>
              <a:sym typeface="Wingdings" pitchFamily="2" charset="2"/>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idx="1"/>
          </p:nvPr>
        </p:nvSpPr>
        <p:spPr/>
        <p:txBody>
          <a:bodyPr>
            <a:noAutofit/>
          </a:bodyPr>
          <a:lstStyle/>
          <a:p>
            <a:pPr marL="0" lvl="1" algn="just"/>
            <a:r>
              <a:rPr lang="el-GR" b="1" dirty="0" smtClean="0">
                <a:solidFill>
                  <a:schemeClr val="tx1"/>
                </a:solidFill>
                <a:sym typeface="Wingdings" pitchFamily="2" charset="2"/>
              </a:rPr>
              <a:t>Δυνατότητες μιας αξιολόγησης </a:t>
            </a:r>
            <a:r>
              <a:rPr lang="en-US" b="1" dirty="0" smtClean="0">
                <a:solidFill>
                  <a:schemeClr val="tx1"/>
                </a:solidFill>
                <a:sym typeface="Wingdings" pitchFamily="2" charset="2"/>
              </a:rPr>
              <a:t>business model</a:t>
            </a:r>
            <a:r>
              <a:rPr lang="el-GR" b="1" dirty="0" smtClean="0">
                <a:solidFill>
                  <a:schemeClr val="tx1"/>
                </a:solidFill>
                <a:sym typeface="Wingdings" pitchFamily="2" charset="2"/>
              </a:rPr>
              <a:t> (με ανάλυση επιχειρηματικού μοντέλου)</a:t>
            </a:r>
            <a:endParaRPr lang="en-US" b="1" dirty="0" smtClean="0">
              <a:solidFill>
                <a:schemeClr val="tx1"/>
              </a:solidFill>
              <a:sym typeface="Wingdings" pitchFamily="2" charset="2"/>
            </a:endParaRPr>
          </a:p>
          <a:p>
            <a:pPr marL="285750" lvl="1" algn="just">
              <a:buFont typeface="Arial" pitchFamily="34" charset="0"/>
              <a:buChar char="•"/>
            </a:pPr>
            <a:endParaRPr lang="el-GR" sz="2000" dirty="0" smtClean="0">
              <a:solidFill>
                <a:schemeClr val="tx1"/>
              </a:solidFill>
              <a:sym typeface="Wingdings" pitchFamily="2" charset="2"/>
            </a:endParaRPr>
          </a:p>
          <a:p>
            <a:pPr marL="285750" lvl="1" algn="just">
              <a:buFont typeface="Arial" pitchFamily="34" charset="0"/>
              <a:buChar char="•"/>
            </a:pPr>
            <a:r>
              <a:rPr lang="el-GR" sz="2000" dirty="0" smtClean="0">
                <a:solidFill>
                  <a:schemeClr val="tx1"/>
                </a:solidFill>
                <a:sym typeface="Wingdings" pitchFamily="2" charset="2"/>
              </a:rPr>
              <a:t>Προοπτική: Η ανάλυση των επιχειρηματικών μοντέλων συνεισφέρει στην υποστήριξη της</a:t>
            </a:r>
            <a:r>
              <a:rPr lang="el-GR" sz="2000" dirty="0">
                <a:sym typeface="Wingdings" pitchFamily="2" charset="2"/>
              </a:rPr>
              <a:t> </a:t>
            </a:r>
            <a:r>
              <a:rPr lang="el-GR" sz="2000" dirty="0" smtClean="0">
                <a:solidFill>
                  <a:schemeClr val="tx1"/>
                </a:solidFill>
                <a:sym typeface="Wingdings" pitchFamily="2" charset="2"/>
              </a:rPr>
              <a:t>καινοτομίας, την ανάπτυξη χαρτοφυλακίων επιχειρηματικών μοντέλων και την προσομοίωση και δοκιμή διαφόρων </a:t>
            </a:r>
            <a:r>
              <a:rPr lang="en-US" sz="2000" dirty="0" smtClean="0">
                <a:solidFill>
                  <a:schemeClr val="tx1"/>
                </a:solidFill>
                <a:sym typeface="Wingdings" pitchFamily="2" charset="2"/>
              </a:rPr>
              <a:t>business models</a:t>
            </a:r>
            <a:r>
              <a:rPr lang="el-GR" sz="2000" dirty="0" smtClean="0">
                <a:solidFill>
                  <a:schemeClr val="tx1"/>
                </a:solidFill>
                <a:sym typeface="Wingdings" pitchFamily="2" charset="2"/>
              </a:rPr>
              <a:t>.</a:t>
            </a:r>
          </a:p>
          <a:p>
            <a:pPr marL="285750" lvl="1" algn="just"/>
            <a:endParaRPr lang="en-US" sz="1050" b="1" dirty="0" smtClean="0">
              <a:solidFill>
                <a:schemeClr val="tx1"/>
              </a:solidFill>
              <a:sym typeface="Wingdings" pitchFamily="2" charset="2"/>
            </a:endParaRPr>
          </a:p>
          <a:p>
            <a:pPr marL="285750" lvl="1" algn="just">
              <a:buFont typeface="Arial" pitchFamily="34" charset="0"/>
              <a:buChar char="•"/>
            </a:pPr>
            <a:r>
              <a:rPr lang="el-GR" sz="2000" dirty="0" smtClean="0">
                <a:solidFill>
                  <a:schemeClr val="tx1"/>
                </a:solidFill>
                <a:sym typeface="Wingdings" pitchFamily="2" charset="2"/>
              </a:rPr>
              <a:t>Κατοχύρωση ευρεσιτεχνιών.</a:t>
            </a:r>
            <a:endParaRPr lang="en-US" sz="2000" dirty="0" smtClean="0">
              <a:solidFill>
                <a:schemeClr val="tx1"/>
              </a:solidFill>
              <a:sym typeface="Wingdings" pitchFamily="2" charset="2"/>
            </a:endParaRPr>
          </a:p>
        </p:txBody>
      </p:sp>
      <p:sp>
        <p:nvSpPr>
          <p:cNvPr id="8" name="1 - Τίτλος"/>
          <p:cNvSpPr>
            <a:spLocks noGrp="1"/>
          </p:cNvSpPr>
          <p:nvPr>
            <p:ph type="title"/>
          </p:nvPr>
        </p:nvSpPr>
        <p:spPr>
          <a:xfrm>
            <a:off x="457200" y="274638"/>
            <a:ext cx="8229600" cy="1143000"/>
          </a:xfrm>
        </p:spPr>
        <p:txBody>
          <a:bodyPr>
            <a:noAutofit/>
          </a:bodyPr>
          <a:lstStyle/>
          <a:p>
            <a:r>
              <a:rPr lang="el-GR" b="1" dirty="0" smtClean="0"/>
              <a:t>Χρησιμότητα του </a:t>
            </a:r>
            <a:r>
              <a:rPr lang="en-US" b="1" dirty="0" smtClean="0"/>
              <a:t>Business Model</a:t>
            </a:r>
            <a:endParaRPr lang="el-GR"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b="1" dirty="0" smtClean="0"/>
              <a:t>Πιθανοί χρήστες</a:t>
            </a:r>
            <a:endParaRPr lang="el-GR" b="1" dirty="0"/>
          </a:p>
        </p:txBody>
      </p:sp>
      <p:sp>
        <p:nvSpPr>
          <p:cNvPr id="3" name="2 - Υπότιτλος"/>
          <p:cNvSpPr>
            <a:spLocks noGrp="1"/>
          </p:cNvSpPr>
          <p:nvPr>
            <p:ph idx="1"/>
          </p:nvPr>
        </p:nvSpPr>
        <p:spPr/>
        <p:txBody>
          <a:bodyPr>
            <a:normAutofit lnSpcReduction="10000"/>
          </a:bodyPr>
          <a:lstStyle/>
          <a:p>
            <a:pPr marL="0" lvl="1" indent="0" algn="just">
              <a:buNone/>
            </a:pPr>
            <a:r>
              <a:rPr lang="el-GR" sz="1800" b="1" dirty="0" smtClean="0">
                <a:solidFill>
                  <a:schemeClr val="tx1"/>
                </a:solidFill>
                <a:sym typeface="Wingdings" pitchFamily="2" charset="2"/>
              </a:rPr>
              <a:t>Οι ανάγκες της κάθε ομάδας χρήστη για επίγνωση του </a:t>
            </a:r>
            <a:r>
              <a:rPr lang="en-US" sz="1800" b="1" dirty="0" smtClean="0">
                <a:solidFill>
                  <a:schemeClr val="tx1"/>
                </a:solidFill>
                <a:sym typeface="Wingdings" pitchFamily="2" charset="2"/>
              </a:rPr>
              <a:t>business model </a:t>
            </a:r>
            <a:r>
              <a:rPr lang="el-GR" sz="1800" b="1" dirty="0" smtClean="0">
                <a:solidFill>
                  <a:schemeClr val="tx1"/>
                </a:solidFill>
                <a:sym typeface="Wingdings" pitchFamily="2" charset="2"/>
              </a:rPr>
              <a:t>σχετίζονται με το βαθμό λεπτομέρειας του.</a:t>
            </a:r>
          </a:p>
          <a:p>
            <a:pPr marL="0" lvl="1" algn="just"/>
            <a:r>
              <a:rPr lang="el-GR" sz="1800" dirty="0">
                <a:sym typeface="Wingdings" pitchFamily="2" charset="2"/>
              </a:rPr>
              <a:t>Οι </a:t>
            </a:r>
            <a:r>
              <a:rPr lang="el-GR" sz="1800" dirty="0" smtClean="0">
                <a:sym typeface="Wingdings" pitchFamily="2" charset="2"/>
              </a:rPr>
              <a:t>εξωτερικοί </a:t>
            </a:r>
            <a:r>
              <a:rPr lang="el-GR" sz="1800" dirty="0">
                <a:sym typeface="Wingdings" pitchFamily="2" charset="2"/>
              </a:rPr>
              <a:t>χρήστες (ερευνητές, σύμβουλοι, αναλυτές) της επιχείρησης δεν είναι απαραίτητο να έχουν λεπτομερή περιγραφή του </a:t>
            </a:r>
            <a:r>
              <a:rPr lang="el-GR" sz="1800" dirty="0" err="1">
                <a:sym typeface="Wingdings" pitchFamily="2" charset="2"/>
              </a:rPr>
              <a:t>business</a:t>
            </a:r>
            <a:r>
              <a:rPr lang="el-GR" sz="1800" dirty="0">
                <a:sym typeface="Wingdings" pitchFamily="2" charset="2"/>
              </a:rPr>
              <a:t> </a:t>
            </a:r>
            <a:r>
              <a:rPr lang="el-GR" sz="1800" dirty="0" err="1">
                <a:sym typeface="Wingdings" pitchFamily="2" charset="2"/>
              </a:rPr>
              <a:t>model</a:t>
            </a:r>
            <a:r>
              <a:rPr lang="el-GR" sz="1800" dirty="0">
                <a:sym typeface="Wingdings" pitchFamily="2" charset="2"/>
              </a:rPr>
              <a:t> της </a:t>
            </a:r>
            <a:r>
              <a:rPr lang="el-GR" sz="1800" dirty="0" smtClean="0">
                <a:sym typeface="Wingdings" pitchFamily="2" charset="2"/>
              </a:rPr>
              <a:t>επιχείρησης, αφού </a:t>
            </a:r>
            <a:r>
              <a:rPr lang="el-GR" sz="1800" dirty="0">
                <a:sym typeface="Wingdings" pitchFamily="2" charset="2"/>
              </a:rPr>
              <a:t>μια </a:t>
            </a:r>
            <a:r>
              <a:rPr lang="el-GR" sz="1800" dirty="0" smtClean="0">
                <a:sym typeface="Wingdings" pitchFamily="2" charset="2"/>
              </a:rPr>
              <a:t>γενικευμένη </a:t>
            </a:r>
            <a:r>
              <a:rPr lang="el-GR" sz="1800" dirty="0">
                <a:sym typeface="Wingdings" pitchFamily="2" charset="2"/>
              </a:rPr>
              <a:t>περιγραφή του </a:t>
            </a:r>
            <a:r>
              <a:rPr lang="el-GR" sz="1800" dirty="0" err="1">
                <a:sym typeface="Wingdings" pitchFamily="2" charset="2"/>
              </a:rPr>
              <a:t>business</a:t>
            </a:r>
            <a:r>
              <a:rPr lang="el-GR" sz="1800" dirty="0">
                <a:sym typeface="Wingdings" pitchFamily="2" charset="2"/>
              </a:rPr>
              <a:t> </a:t>
            </a:r>
            <a:r>
              <a:rPr lang="el-GR" sz="1800" dirty="0" err="1" smtClean="0">
                <a:sym typeface="Wingdings" pitchFamily="2" charset="2"/>
              </a:rPr>
              <a:t>model</a:t>
            </a:r>
            <a:r>
              <a:rPr lang="el-GR" sz="1800" dirty="0" smtClean="0">
                <a:sym typeface="Wingdings" pitchFamily="2" charset="2"/>
              </a:rPr>
              <a:t> είναι αρκετή.</a:t>
            </a:r>
          </a:p>
          <a:p>
            <a:pPr marL="0" lvl="1" algn="just"/>
            <a:endParaRPr lang="el-GR" sz="1800" dirty="0">
              <a:sym typeface="Wingdings" pitchFamily="2" charset="2"/>
            </a:endParaRPr>
          </a:p>
          <a:p>
            <a:pPr marL="0" lvl="1" algn="just"/>
            <a:endParaRPr lang="el-GR" sz="1800" dirty="0" smtClean="0">
              <a:sym typeface="Wingdings" pitchFamily="2" charset="2"/>
            </a:endParaRPr>
          </a:p>
          <a:p>
            <a:pPr marL="0" lvl="1" algn="just"/>
            <a:r>
              <a:rPr lang="el-GR" sz="1800" dirty="0" smtClean="0">
                <a:sym typeface="Wingdings" pitchFamily="2" charset="2"/>
              </a:rPr>
              <a:t>Αντιθέτως</a:t>
            </a:r>
            <a:r>
              <a:rPr lang="el-GR" sz="1800" dirty="0">
                <a:sym typeface="Wingdings" pitchFamily="2" charset="2"/>
              </a:rPr>
              <a:t>, όσοι αναπτύσσουν τα συστήματα της </a:t>
            </a:r>
            <a:r>
              <a:rPr lang="el-GR" sz="1800" dirty="0" smtClean="0">
                <a:sym typeface="Wingdings" pitchFamily="2" charset="2"/>
              </a:rPr>
              <a:t>επιχείρησης </a:t>
            </a:r>
            <a:r>
              <a:rPr lang="el-GR" sz="1800" dirty="0">
                <a:sym typeface="Wingdings" pitchFamily="2" charset="2"/>
              </a:rPr>
              <a:t>(προγραμματιστές) και οι </a:t>
            </a:r>
            <a:r>
              <a:rPr lang="el-GR" sz="1800" dirty="0" smtClean="0">
                <a:sym typeface="Wingdings" pitchFamily="2" charset="2"/>
              </a:rPr>
              <a:t>υψηλά ιστάμενοι </a:t>
            </a:r>
            <a:r>
              <a:rPr lang="el-GR" sz="1800" dirty="0">
                <a:sym typeface="Wingdings" pitchFamily="2" charset="2"/>
              </a:rPr>
              <a:t>(</a:t>
            </a:r>
            <a:r>
              <a:rPr lang="el-GR" sz="1800" dirty="0" err="1">
                <a:sym typeface="Wingdings" pitchFamily="2" charset="2"/>
              </a:rPr>
              <a:t>Managers</a:t>
            </a:r>
            <a:r>
              <a:rPr lang="el-GR" sz="1800" dirty="0">
                <a:sym typeface="Wingdings" pitchFamily="2" charset="2"/>
              </a:rPr>
              <a:t> και υπεύθυνοι σε πόστα λήψης αποφάσεων </a:t>
            </a:r>
            <a:r>
              <a:rPr lang="el-GR" sz="1800" dirty="0" smtClean="0">
                <a:sym typeface="Wingdings" pitchFamily="2" charset="2"/>
              </a:rPr>
              <a:t>σχετικά με </a:t>
            </a:r>
            <a:r>
              <a:rPr lang="el-GR" sz="1800" dirty="0">
                <a:sym typeface="Wingdings" pitchFamily="2" charset="2"/>
              </a:rPr>
              <a:t>επενδύσεις, χρηματοοικονομικά και οργανωτικά θέματα</a:t>
            </a:r>
            <a:r>
              <a:rPr lang="el-GR" sz="1800" dirty="0" smtClean="0">
                <a:sym typeface="Wingdings" pitchFamily="2" charset="2"/>
              </a:rPr>
              <a:t>) </a:t>
            </a:r>
            <a:r>
              <a:rPr lang="el-GR" sz="1800" dirty="0">
                <a:sym typeface="Wingdings" pitchFamily="2" charset="2"/>
              </a:rPr>
              <a:t>χρειάζονται σε βάθος γνώση του </a:t>
            </a:r>
            <a:r>
              <a:rPr lang="el-GR" sz="1800" dirty="0" err="1">
                <a:sym typeface="Wingdings" pitchFamily="2" charset="2"/>
              </a:rPr>
              <a:t>business</a:t>
            </a:r>
            <a:r>
              <a:rPr lang="el-GR" sz="1800" dirty="0">
                <a:sym typeface="Wingdings" pitchFamily="2" charset="2"/>
              </a:rPr>
              <a:t> </a:t>
            </a:r>
            <a:r>
              <a:rPr lang="el-GR" sz="1800" dirty="0" err="1" smtClean="0">
                <a:sym typeface="Wingdings" pitchFamily="2" charset="2"/>
              </a:rPr>
              <a:t>model</a:t>
            </a:r>
            <a:r>
              <a:rPr lang="el-GR" sz="1800" dirty="0" smtClean="0">
                <a:sym typeface="Wingdings" pitchFamily="2" charset="2"/>
              </a:rPr>
              <a:t>, δεδομένου ότι </a:t>
            </a:r>
            <a:r>
              <a:rPr lang="el-GR" sz="1800" dirty="0">
                <a:sym typeface="Wingdings" pitchFamily="2" charset="2"/>
              </a:rPr>
              <a:t>οι μεν αναπτύσσουν τα συστήματα στη γραμμή της γενικότερης στρατηγικής που χαράσσεται και οι δε για να κατανοήσουν καλύτερα τις σχέσεις μεταξύ των θεμελιωδών πυλώνων της επιχείρησής τους</a:t>
            </a:r>
            <a:r>
              <a:rPr lang="el-GR" sz="1800" dirty="0" smtClean="0">
                <a:sym typeface="Wingdings" pitchFamily="2" charset="2"/>
              </a:rPr>
              <a:t>.</a:t>
            </a:r>
            <a:endParaRPr lang="el-GR" sz="1800" dirty="0">
              <a:sym typeface="Wingdings" pitchFamily="2" charset="2"/>
            </a:endParaRPr>
          </a:p>
        </p:txBody>
      </p:sp>
      <p:pic>
        <p:nvPicPr>
          <p:cNvPr id="113670" name="Picture 6" descr="C:\Documents and Settings\KPapoutsis\Desktop\imagesanal.jpg"/>
          <p:cNvPicPr>
            <a:picLocks noChangeAspect="1" noChangeArrowheads="1"/>
          </p:cNvPicPr>
          <p:nvPr/>
        </p:nvPicPr>
        <p:blipFill>
          <a:blip r:embed="rId3" cstate="print"/>
          <a:srcRect/>
          <a:stretch>
            <a:fillRect/>
          </a:stretch>
        </p:blipFill>
        <p:spPr bwMode="auto">
          <a:xfrm>
            <a:off x="5830413" y="2996952"/>
            <a:ext cx="1409957" cy="938262"/>
          </a:xfrm>
          <a:prstGeom prst="rect">
            <a:avLst/>
          </a:prstGeom>
          <a:noFill/>
        </p:spPr>
      </p:pic>
      <p:pic>
        <p:nvPicPr>
          <p:cNvPr id="113671" name="Picture 7" descr="C:\Documents and Settings\KPapoutsis\Desktop\imagesman.jpg"/>
          <p:cNvPicPr>
            <a:picLocks noChangeAspect="1" noChangeArrowheads="1"/>
          </p:cNvPicPr>
          <p:nvPr/>
        </p:nvPicPr>
        <p:blipFill>
          <a:blip r:embed="rId4" cstate="print"/>
          <a:srcRect/>
          <a:stretch>
            <a:fillRect/>
          </a:stretch>
        </p:blipFill>
        <p:spPr bwMode="auto">
          <a:xfrm>
            <a:off x="5724128" y="5589239"/>
            <a:ext cx="1296144" cy="967787"/>
          </a:xfrm>
          <a:prstGeom prst="rect">
            <a:avLst/>
          </a:prstGeom>
          <a:noFill/>
        </p:spPr>
      </p:pic>
      <p:pic>
        <p:nvPicPr>
          <p:cNvPr id="113672" name="Picture 8" descr="C:\Documents and Settings\KPapoutsis\Desktop\αρχείο λήψηςpro.jpg"/>
          <p:cNvPicPr>
            <a:picLocks noChangeAspect="1" noChangeArrowheads="1"/>
          </p:cNvPicPr>
          <p:nvPr/>
        </p:nvPicPr>
        <p:blipFill>
          <a:blip r:embed="rId5" cstate="print"/>
          <a:srcRect b="17945"/>
          <a:stretch>
            <a:fillRect/>
          </a:stretch>
        </p:blipFill>
        <p:spPr bwMode="auto">
          <a:xfrm>
            <a:off x="4427984" y="5589240"/>
            <a:ext cx="1134070" cy="1008112"/>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13670"/>
                                        </p:tgtEl>
                                        <p:attrNameLst>
                                          <p:attrName>style.visibility</p:attrName>
                                        </p:attrNameLst>
                                      </p:cBhvr>
                                      <p:to>
                                        <p:strVal val="visible"/>
                                      </p:to>
                                    </p:set>
                                    <p:anim calcmode="lin" valueType="num">
                                      <p:cBhvr>
                                        <p:cTn id="7" dur="500" fill="hold"/>
                                        <p:tgtEl>
                                          <p:spTgt spid="113670"/>
                                        </p:tgtEl>
                                        <p:attrNameLst>
                                          <p:attrName>ppt_w</p:attrName>
                                        </p:attrNameLst>
                                      </p:cBhvr>
                                      <p:tavLst>
                                        <p:tav tm="0">
                                          <p:val>
                                            <p:fltVal val="0"/>
                                          </p:val>
                                        </p:tav>
                                        <p:tav tm="100000">
                                          <p:val>
                                            <p:strVal val="#ppt_w"/>
                                          </p:val>
                                        </p:tav>
                                      </p:tavLst>
                                    </p:anim>
                                    <p:anim calcmode="lin" valueType="num">
                                      <p:cBhvr>
                                        <p:cTn id="8" dur="500" fill="hold"/>
                                        <p:tgtEl>
                                          <p:spTgt spid="113670"/>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113671"/>
                                        </p:tgtEl>
                                        <p:attrNameLst>
                                          <p:attrName>style.visibility</p:attrName>
                                        </p:attrNameLst>
                                      </p:cBhvr>
                                      <p:to>
                                        <p:strVal val="visible"/>
                                      </p:to>
                                    </p:set>
                                    <p:anim calcmode="lin" valueType="num">
                                      <p:cBhvr>
                                        <p:cTn id="12" dur="500" fill="hold"/>
                                        <p:tgtEl>
                                          <p:spTgt spid="113671"/>
                                        </p:tgtEl>
                                        <p:attrNameLst>
                                          <p:attrName>ppt_w</p:attrName>
                                        </p:attrNameLst>
                                      </p:cBhvr>
                                      <p:tavLst>
                                        <p:tav tm="0">
                                          <p:val>
                                            <p:fltVal val="0"/>
                                          </p:val>
                                        </p:tav>
                                        <p:tav tm="100000">
                                          <p:val>
                                            <p:strVal val="#ppt_w"/>
                                          </p:val>
                                        </p:tav>
                                      </p:tavLst>
                                    </p:anim>
                                    <p:anim calcmode="lin" valueType="num">
                                      <p:cBhvr>
                                        <p:cTn id="13" dur="500" fill="hold"/>
                                        <p:tgtEl>
                                          <p:spTgt spid="11367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113672"/>
                                        </p:tgtEl>
                                        <p:attrNameLst>
                                          <p:attrName>style.visibility</p:attrName>
                                        </p:attrNameLst>
                                      </p:cBhvr>
                                      <p:to>
                                        <p:strVal val="visible"/>
                                      </p:to>
                                    </p:set>
                                    <p:anim calcmode="lin" valueType="num">
                                      <p:cBhvr>
                                        <p:cTn id="17" dur="500" fill="hold"/>
                                        <p:tgtEl>
                                          <p:spTgt spid="113672"/>
                                        </p:tgtEl>
                                        <p:attrNameLst>
                                          <p:attrName>ppt_w</p:attrName>
                                        </p:attrNameLst>
                                      </p:cBhvr>
                                      <p:tavLst>
                                        <p:tav tm="0">
                                          <p:val>
                                            <p:fltVal val="0"/>
                                          </p:val>
                                        </p:tav>
                                        <p:tav tm="100000">
                                          <p:val>
                                            <p:strVal val="#ppt_w"/>
                                          </p:val>
                                        </p:tav>
                                      </p:tavLst>
                                    </p:anim>
                                    <p:anim calcmode="lin" valueType="num">
                                      <p:cBhvr>
                                        <p:cTn id="18" dur="500" fill="hold"/>
                                        <p:tgtEl>
                                          <p:spTgt spid="11367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200" b="1" dirty="0" smtClean="0"/>
              <a:t>Αξιολόγηση</a:t>
            </a:r>
            <a:endParaRPr lang="el-GR" sz="3200" b="1" dirty="0"/>
          </a:p>
        </p:txBody>
      </p:sp>
      <p:sp>
        <p:nvSpPr>
          <p:cNvPr id="3" name="2 - Υπότιτλος"/>
          <p:cNvSpPr>
            <a:spLocks noGrp="1"/>
          </p:cNvSpPr>
          <p:nvPr>
            <p:ph idx="1"/>
          </p:nvPr>
        </p:nvSpPr>
        <p:spPr/>
        <p:txBody>
          <a:bodyPr>
            <a:normAutofit/>
          </a:bodyPr>
          <a:lstStyle/>
          <a:p>
            <a:pPr marL="0" lvl="1" indent="457200" algn="just"/>
            <a:r>
              <a:rPr lang="el-GR" sz="1800" dirty="0" smtClean="0">
                <a:solidFill>
                  <a:schemeClr val="tx1"/>
                </a:solidFill>
                <a:sym typeface="Wingdings" pitchFamily="2" charset="2"/>
              </a:rPr>
              <a:t>-	Μεταξύ Ιουνίου και Οκτωβρίου του 2003, διεξήχθησαν συνεντεύξεις με </a:t>
            </a:r>
            <a:r>
              <a:rPr lang="en-US" sz="1800" dirty="0" smtClean="0">
                <a:solidFill>
                  <a:schemeClr val="tx1"/>
                </a:solidFill>
                <a:sym typeface="Wingdings" pitchFamily="2" charset="2"/>
              </a:rPr>
              <a:t>managers </a:t>
            </a:r>
            <a:r>
              <a:rPr lang="el-GR" sz="1800" dirty="0" smtClean="0">
                <a:solidFill>
                  <a:schemeClr val="tx1"/>
                </a:solidFill>
                <a:sym typeface="Wingdings" pitchFamily="2" charset="2"/>
              </a:rPr>
              <a:t>και σύμβουλους για να αξιολογηθεί η χρήση των επιχειρηματικών σχεδίων </a:t>
            </a:r>
            <a:r>
              <a:rPr lang="en-US" sz="1800" dirty="0" smtClean="0">
                <a:solidFill>
                  <a:schemeClr val="tx1"/>
                </a:solidFill>
                <a:sym typeface="Wingdings" pitchFamily="2" charset="2"/>
              </a:rPr>
              <a:t>(business models) </a:t>
            </a:r>
            <a:r>
              <a:rPr lang="el-GR" sz="1800" dirty="0" smtClean="0">
                <a:solidFill>
                  <a:schemeClr val="tx1"/>
                </a:solidFill>
                <a:sym typeface="Wingdings" pitchFamily="2" charset="2"/>
              </a:rPr>
              <a:t>στις επιχειρήσεις.</a:t>
            </a:r>
            <a:endParaRPr lang="en-US" sz="1800" dirty="0" smtClean="0">
              <a:solidFill>
                <a:schemeClr val="tx1"/>
              </a:solidFill>
              <a:sym typeface="Wingdings" pitchFamily="2" charset="2"/>
            </a:endParaRPr>
          </a:p>
          <a:p>
            <a:pPr marL="0" lvl="1" algn="just"/>
            <a:endParaRPr lang="en-US" sz="1800" dirty="0" smtClean="0">
              <a:solidFill>
                <a:schemeClr val="tx1"/>
              </a:solidFill>
              <a:sym typeface="Wingdings" pitchFamily="2" charset="2"/>
            </a:endParaRPr>
          </a:p>
        </p:txBody>
      </p:sp>
      <p:graphicFrame>
        <p:nvGraphicFramePr>
          <p:cNvPr id="8" name="Table 7"/>
          <p:cNvGraphicFramePr>
            <a:graphicFrameLocks noGrp="1"/>
          </p:cNvGraphicFramePr>
          <p:nvPr/>
        </p:nvGraphicFramePr>
        <p:xfrm>
          <a:off x="323528" y="692696"/>
          <a:ext cx="8509110" cy="6021281"/>
        </p:xfrm>
        <a:graphic>
          <a:graphicData uri="http://schemas.openxmlformats.org/drawingml/2006/table">
            <a:tbl>
              <a:tblPr/>
              <a:tblGrid>
                <a:gridCol w="990125"/>
                <a:gridCol w="627331"/>
                <a:gridCol w="574424"/>
                <a:gridCol w="443415"/>
                <a:gridCol w="725586"/>
                <a:gridCol w="773214"/>
                <a:gridCol w="1093664"/>
                <a:gridCol w="1048071"/>
                <a:gridCol w="624810"/>
                <a:gridCol w="735665"/>
                <a:gridCol w="872805"/>
              </a:tblGrid>
              <a:tr h="826529">
                <a:tc>
                  <a:txBody>
                    <a:bodyPr/>
                    <a:lstStyle/>
                    <a:p>
                      <a:pPr algn="ctr" fontAlgn="t"/>
                      <a:r>
                        <a:rPr lang="en-GB" sz="1050" b="0" i="0" u="none" strike="noStrike" dirty="0">
                          <a:solidFill>
                            <a:srgbClr val="FFFFFF"/>
                          </a:solidFill>
                          <a:latin typeface="Calibri"/>
                        </a:rPr>
                        <a:t> </a:t>
                      </a:r>
                    </a:p>
                  </a:txBody>
                  <a:tcPr marL="5063" marR="5063" marT="5063"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3735"/>
                    </a:solidFill>
                  </a:tcPr>
                </a:tc>
                <a:tc>
                  <a:txBody>
                    <a:bodyPr/>
                    <a:lstStyle/>
                    <a:p>
                      <a:pPr algn="ctr" fontAlgn="t"/>
                      <a:r>
                        <a:rPr lang="en-GB" sz="1050" b="1" i="0" u="none" strike="noStrike">
                          <a:solidFill>
                            <a:srgbClr val="FFFFFF"/>
                          </a:solidFill>
                          <a:latin typeface="Calibri"/>
                        </a:rPr>
                        <a:t>Employees</a:t>
                      </a:r>
                    </a:p>
                  </a:txBody>
                  <a:tcPr marL="5063" marR="5063" marT="50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3735"/>
                    </a:solidFill>
                  </a:tcPr>
                </a:tc>
                <a:tc>
                  <a:txBody>
                    <a:bodyPr/>
                    <a:lstStyle/>
                    <a:p>
                      <a:pPr algn="ctr" fontAlgn="t"/>
                      <a:r>
                        <a:rPr lang="en-GB" sz="1050" b="1" i="0" u="none" strike="noStrike">
                          <a:solidFill>
                            <a:srgbClr val="FFFFFF"/>
                          </a:solidFill>
                          <a:latin typeface="Calibri"/>
                        </a:rPr>
                        <a:t>Use of concepts</a:t>
                      </a:r>
                    </a:p>
                  </a:txBody>
                  <a:tcPr marL="5063" marR="5063" marT="50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3735"/>
                    </a:solidFill>
                  </a:tcPr>
                </a:tc>
                <a:tc>
                  <a:txBody>
                    <a:bodyPr/>
                    <a:lstStyle/>
                    <a:p>
                      <a:pPr algn="ctr" fontAlgn="t"/>
                      <a:r>
                        <a:rPr lang="en-GB" sz="1050" b="1" i="0" u="none" strike="noStrike" dirty="0">
                          <a:solidFill>
                            <a:srgbClr val="FFFFFF"/>
                          </a:solidFill>
                          <a:latin typeface="Calibri"/>
                        </a:rPr>
                        <a:t>Use of tools</a:t>
                      </a:r>
                    </a:p>
                  </a:txBody>
                  <a:tcPr marL="5063" marR="5063" marT="50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3735"/>
                    </a:solidFill>
                  </a:tcPr>
                </a:tc>
                <a:tc>
                  <a:txBody>
                    <a:bodyPr/>
                    <a:lstStyle/>
                    <a:p>
                      <a:pPr algn="ctr" fontAlgn="t"/>
                      <a:r>
                        <a:rPr lang="en-GB" sz="1050" b="1" i="0" u="none" strike="noStrike" dirty="0">
                          <a:solidFill>
                            <a:srgbClr val="FFFFFF"/>
                          </a:solidFill>
                          <a:latin typeface="Calibri"/>
                        </a:rPr>
                        <a:t>Defining indicators</a:t>
                      </a:r>
                    </a:p>
                  </a:txBody>
                  <a:tcPr marL="5063" marR="5063" marT="50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3735"/>
                    </a:solidFill>
                  </a:tcPr>
                </a:tc>
                <a:tc>
                  <a:txBody>
                    <a:bodyPr/>
                    <a:lstStyle/>
                    <a:p>
                      <a:pPr algn="ctr" fontAlgn="t"/>
                      <a:r>
                        <a:rPr lang="en-GB" sz="1050" b="1" i="0" u="none" strike="noStrike">
                          <a:solidFill>
                            <a:srgbClr val="FFFFFF"/>
                          </a:solidFill>
                          <a:latin typeface="Calibri"/>
                        </a:rPr>
                        <a:t>Improving decision making</a:t>
                      </a:r>
                    </a:p>
                  </a:txBody>
                  <a:tcPr marL="5063" marR="5063" marT="50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3735"/>
                    </a:solidFill>
                  </a:tcPr>
                </a:tc>
                <a:tc>
                  <a:txBody>
                    <a:bodyPr/>
                    <a:lstStyle/>
                    <a:p>
                      <a:pPr algn="ctr" fontAlgn="t"/>
                      <a:r>
                        <a:rPr lang="en-GB" sz="1050" b="1" i="0" u="none" strike="noStrike">
                          <a:solidFill>
                            <a:srgbClr val="FFFFFF"/>
                          </a:solidFill>
                          <a:latin typeface="Calibri"/>
                        </a:rPr>
                        <a:t>Improving strategic planning</a:t>
                      </a:r>
                    </a:p>
                  </a:txBody>
                  <a:tcPr marL="5063" marR="5063" marT="50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3735"/>
                    </a:solidFill>
                  </a:tcPr>
                </a:tc>
                <a:tc>
                  <a:txBody>
                    <a:bodyPr/>
                    <a:lstStyle/>
                    <a:p>
                      <a:pPr algn="ctr" fontAlgn="t"/>
                      <a:r>
                        <a:rPr lang="en-US" sz="1050" b="1" i="0" u="none" strike="noStrike">
                          <a:solidFill>
                            <a:srgbClr val="FFFFFF"/>
                          </a:solidFill>
                          <a:latin typeface="Calibri"/>
                        </a:rPr>
                        <a:t>Helping in the design of the Information Systems</a:t>
                      </a:r>
                    </a:p>
                  </a:txBody>
                  <a:tcPr marL="5063" marR="5063" marT="50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3735"/>
                    </a:solidFill>
                  </a:tcPr>
                </a:tc>
                <a:tc>
                  <a:txBody>
                    <a:bodyPr/>
                    <a:lstStyle/>
                    <a:p>
                      <a:pPr algn="ctr" fontAlgn="t"/>
                      <a:r>
                        <a:rPr lang="en-GB" sz="1050" b="1" i="0" u="none" strike="noStrike">
                          <a:solidFill>
                            <a:srgbClr val="FFFFFF"/>
                          </a:solidFill>
                          <a:latin typeface="Calibri"/>
                        </a:rPr>
                        <a:t>Increasing innovation</a:t>
                      </a:r>
                    </a:p>
                  </a:txBody>
                  <a:tcPr marL="5063" marR="5063" marT="50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3735"/>
                    </a:solidFill>
                  </a:tcPr>
                </a:tc>
                <a:tc>
                  <a:txBody>
                    <a:bodyPr/>
                    <a:lstStyle/>
                    <a:p>
                      <a:pPr algn="ctr" fontAlgn="t"/>
                      <a:r>
                        <a:rPr lang="en-GB" sz="1050" b="1" i="0" u="none" strike="noStrike">
                          <a:solidFill>
                            <a:srgbClr val="FFFFFF"/>
                          </a:solidFill>
                          <a:latin typeface="Calibri"/>
                        </a:rPr>
                        <a:t>Improving process design</a:t>
                      </a:r>
                    </a:p>
                  </a:txBody>
                  <a:tcPr marL="5063" marR="5063" marT="50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3735"/>
                    </a:solidFill>
                  </a:tcPr>
                </a:tc>
                <a:tc>
                  <a:txBody>
                    <a:bodyPr/>
                    <a:lstStyle/>
                    <a:p>
                      <a:pPr algn="ctr" fontAlgn="t"/>
                      <a:r>
                        <a:rPr lang="en-GB" sz="1050" b="1" i="0" u="none" strike="noStrike">
                          <a:solidFill>
                            <a:srgbClr val="FFFFFF"/>
                          </a:solidFill>
                          <a:latin typeface="Calibri"/>
                        </a:rPr>
                        <a:t>Improving communication</a:t>
                      </a:r>
                    </a:p>
                  </a:txBody>
                  <a:tcPr marL="5063" marR="5063" marT="5063"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3735"/>
                    </a:solidFill>
                  </a:tcPr>
                </a:tc>
              </a:tr>
              <a:tr h="416507">
                <a:tc>
                  <a:txBody>
                    <a:bodyPr/>
                    <a:lstStyle/>
                    <a:p>
                      <a:pPr algn="l" fontAlgn="b"/>
                      <a:r>
                        <a:rPr lang="en-GB" sz="1050" b="1" i="0" u="none" strike="noStrike">
                          <a:solidFill>
                            <a:srgbClr val="FFFFFF"/>
                          </a:solidFill>
                          <a:latin typeface="Calibri"/>
                        </a:rPr>
                        <a:t>Retail over internet</a:t>
                      </a:r>
                    </a:p>
                  </a:txBody>
                  <a:tcPr marL="5063" marR="5063" marT="50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3735"/>
                    </a:solidFill>
                  </a:tcPr>
                </a:tc>
                <a:tc>
                  <a:txBody>
                    <a:bodyPr/>
                    <a:lstStyle/>
                    <a:p>
                      <a:pPr algn="ctr" fontAlgn="ctr"/>
                      <a:r>
                        <a:rPr lang="en-GB" sz="1050" b="0" i="0" u="none" strike="noStrike">
                          <a:solidFill>
                            <a:srgbClr val="000000"/>
                          </a:solidFill>
                          <a:latin typeface="Calibri"/>
                        </a:rPr>
                        <a:t>3</a:t>
                      </a:r>
                    </a:p>
                  </a:txBody>
                  <a:tcPr marL="5063" marR="5063" marT="5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050" b="0" i="0" u="none" strike="noStrike">
                          <a:solidFill>
                            <a:srgbClr val="000000"/>
                          </a:solidFill>
                          <a:latin typeface="Calibri"/>
                        </a:rPr>
                        <a:t>little</a:t>
                      </a:r>
                    </a:p>
                  </a:txBody>
                  <a:tcPr marL="5063" marR="5063" marT="5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050" b="0" i="0" u="none" strike="noStrike">
                          <a:solidFill>
                            <a:srgbClr val="000000"/>
                          </a:solidFill>
                          <a:latin typeface="Calibri"/>
                        </a:rPr>
                        <a:t>no</a:t>
                      </a:r>
                    </a:p>
                  </a:txBody>
                  <a:tcPr marL="5063" marR="5063" marT="5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050" b="0" i="0" u="none" strike="noStrike">
                          <a:solidFill>
                            <a:srgbClr val="000000"/>
                          </a:solidFill>
                          <a:latin typeface="Calibri"/>
                        </a:rPr>
                        <a:t> </a:t>
                      </a:r>
                    </a:p>
                  </a:txBody>
                  <a:tcPr marL="5063" marR="5063" marT="5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1050" b="0" i="0" u="none" strike="noStrike">
                          <a:solidFill>
                            <a:srgbClr val="FFFFFF"/>
                          </a:solidFill>
                          <a:latin typeface="Calibri"/>
                        </a:rPr>
                        <a:t> </a:t>
                      </a:r>
                    </a:p>
                  </a:txBody>
                  <a:tcPr marL="5063" marR="5063" marT="5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050" b="0" i="0" u="none" strike="noStrike">
                          <a:solidFill>
                            <a:srgbClr val="000000"/>
                          </a:solidFill>
                          <a:latin typeface="Calibri"/>
                        </a:rPr>
                        <a:t> </a:t>
                      </a:r>
                    </a:p>
                  </a:txBody>
                  <a:tcPr marL="5063" marR="5063" marT="5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1050" b="0" i="0" u="none" strike="noStrike">
                          <a:solidFill>
                            <a:srgbClr val="000000"/>
                          </a:solidFill>
                          <a:latin typeface="Calibri"/>
                        </a:rPr>
                        <a:t> </a:t>
                      </a:r>
                    </a:p>
                  </a:txBody>
                  <a:tcPr marL="5063" marR="5063" marT="5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GB" sz="1050" b="0" i="0" u="none" strike="noStrike">
                          <a:solidFill>
                            <a:srgbClr val="000000"/>
                          </a:solidFill>
                          <a:latin typeface="Calibri"/>
                        </a:rPr>
                        <a:t> </a:t>
                      </a:r>
                    </a:p>
                  </a:txBody>
                  <a:tcPr marL="5063" marR="5063" marT="5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1050" b="0" i="0" u="none" strike="noStrike">
                          <a:solidFill>
                            <a:srgbClr val="000000"/>
                          </a:solidFill>
                          <a:latin typeface="Calibri"/>
                        </a:rPr>
                        <a:t> </a:t>
                      </a:r>
                    </a:p>
                  </a:txBody>
                  <a:tcPr marL="5063" marR="5063" marT="5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GB" sz="1050" b="0" i="0" u="none" strike="noStrike">
                          <a:solidFill>
                            <a:srgbClr val="000000"/>
                          </a:solidFill>
                          <a:latin typeface="Calibri"/>
                        </a:rPr>
                        <a:t> </a:t>
                      </a:r>
                    </a:p>
                  </a:txBody>
                  <a:tcPr marL="5063" marR="5063" marT="5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416507">
                <a:tc>
                  <a:txBody>
                    <a:bodyPr/>
                    <a:lstStyle/>
                    <a:p>
                      <a:pPr algn="l" fontAlgn="b"/>
                      <a:r>
                        <a:rPr lang="en-US" sz="1050" b="1" i="0" u="none" strike="noStrike" dirty="0">
                          <a:solidFill>
                            <a:srgbClr val="FFFFFF"/>
                          </a:solidFill>
                          <a:latin typeface="Calibri"/>
                        </a:rPr>
                        <a:t>Software in the mobile industry</a:t>
                      </a:r>
                    </a:p>
                  </a:txBody>
                  <a:tcPr marL="5063" marR="5063" marT="50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3735"/>
                    </a:solidFill>
                  </a:tcPr>
                </a:tc>
                <a:tc>
                  <a:txBody>
                    <a:bodyPr/>
                    <a:lstStyle/>
                    <a:p>
                      <a:pPr algn="ctr" fontAlgn="ctr"/>
                      <a:r>
                        <a:rPr lang="en-GB" sz="1050" b="0" i="0" u="none" strike="noStrike">
                          <a:solidFill>
                            <a:srgbClr val="000000"/>
                          </a:solidFill>
                          <a:latin typeface="Calibri"/>
                        </a:rPr>
                        <a:t>5</a:t>
                      </a:r>
                    </a:p>
                  </a:txBody>
                  <a:tcPr marL="5063" marR="5063" marT="5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050" b="0" i="0" u="none" strike="noStrike">
                          <a:solidFill>
                            <a:srgbClr val="000000"/>
                          </a:solidFill>
                          <a:latin typeface="Calibri"/>
                        </a:rPr>
                        <a:t>little</a:t>
                      </a:r>
                    </a:p>
                  </a:txBody>
                  <a:tcPr marL="5063" marR="5063" marT="5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050" b="0" i="0" u="none" strike="noStrike">
                          <a:solidFill>
                            <a:srgbClr val="000000"/>
                          </a:solidFill>
                          <a:latin typeface="Calibri"/>
                        </a:rPr>
                        <a:t>no</a:t>
                      </a:r>
                    </a:p>
                  </a:txBody>
                  <a:tcPr marL="5063" marR="5063" marT="5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050" b="0" i="0" u="none" strike="noStrike">
                          <a:solidFill>
                            <a:srgbClr val="000000"/>
                          </a:solidFill>
                          <a:latin typeface="Calibri"/>
                        </a:rPr>
                        <a:t> </a:t>
                      </a:r>
                    </a:p>
                  </a:txBody>
                  <a:tcPr marL="5063" marR="5063" marT="5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1050" b="0" i="0" u="none" strike="noStrike">
                          <a:solidFill>
                            <a:srgbClr val="000000"/>
                          </a:solidFill>
                          <a:latin typeface="Calibri"/>
                        </a:rPr>
                        <a:t> </a:t>
                      </a:r>
                    </a:p>
                  </a:txBody>
                  <a:tcPr marL="5063" marR="5063" marT="5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GB" sz="1050" b="0" i="0" u="none" strike="noStrike">
                          <a:solidFill>
                            <a:srgbClr val="000000"/>
                          </a:solidFill>
                          <a:latin typeface="Calibri"/>
                        </a:rPr>
                        <a:t> </a:t>
                      </a:r>
                    </a:p>
                  </a:txBody>
                  <a:tcPr marL="5063" marR="5063" marT="5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1050" b="0" i="0" u="none" strike="noStrike">
                          <a:solidFill>
                            <a:srgbClr val="000000"/>
                          </a:solidFill>
                          <a:latin typeface="Calibri"/>
                        </a:rPr>
                        <a:t> </a:t>
                      </a:r>
                    </a:p>
                  </a:txBody>
                  <a:tcPr marL="5063" marR="5063" marT="5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GB" sz="1050" b="0" i="0" u="none" strike="noStrike">
                          <a:solidFill>
                            <a:srgbClr val="000000"/>
                          </a:solidFill>
                          <a:latin typeface="Calibri"/>
                        </a:rPr>
                        <a:t> </a:t>
                      </a:r>
                    </a:p>
                  </a:txBody>
                  <a:tcPr marL="5063" marR="5063" marT="5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GB" sz="1050" b="0" i="0" u="none" strike="noStrike">
                          <a:solidFill>
                            <a:srgbClr val="000000"/>
                          </a:solidFill>
                          <a:latin typeface="Calibri"/>
                        </a:rPr>
                        <a:t> </a:t>
                      </a:r>
                    </a:p>
                  </a:txBody>
                  <a:tcPr marL="5063" marR="5063" marT="5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1050" b="0" i="0" u="none" strike="noStrike">
                          <a:solidFill>
                            <a:srgbClr val="000000"/>
                          </a:solidFill>
                          <a:latin typeface="Calibri"/>
                        </a:rPr>
                        <a:t> </a:t>
                      </a:r>
                    </a:p>
                  </a:txBody>
                  <a:tcPr marL="5063" marR="5063" marT="5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416507">
                <a:tc>
                  <a:txBody>
                    <a:bodyPr/>
                    <a:lstStyle/>
                    <a:p>
                      <a:pPr algn="l" fontAlgn="b"/>
                      <a:r>
                        <a:rPr lang="en-GB" sz="1050" b="1" i="0" u="none" strike="noStrike">
                          <a:solidFill>
                            <a:srgbClr val="FFFFFF"/>
                          </a:solidFill>
                          <a:latin typeface="Calibri"/>
                        </a:rPr>
                        <a:t>Service over internet</a:t>
                      </a:r>
                    </a:p>
                  </a:txBody>
                  <a:tcPr marL="5063" marR="5063" marT="50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3735"/>
                    </a:solidFill>
                  </a:tcPr>
                </a:tc>
                <a:tc>
                  <a:txBody>
                    <a:bodyPr/>
                    <a:lstStyle/>
                    <a:p>
                      <a:pPr algn="ctr" fontAlgn="ctr"/>
                      <a:r>
                        <a:rPr lang="en-GB" sz="1050" b="0" i="0" u="none" strike="noStrike">
                          <a:solidFill>
                            <a:srgbClr val="000000"/>
                          </a:solidFill>
                          <a:latin typeface="Calibri"/>
                        </a:rPr>
                        <a:t>15</a:t>
                      </a:r>
                    </a:p>
                  </a:txBody>
                  <a:tcPr marL="5063" marR="5063" marT="5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050" b="0" i="0" u="none" strike="noStrike">
                          <a:solidFill>
                            <a:srgbClr val="000000"/>
                          </a:solidFill>
                          <a:latin typeface="Calibri"/>
                        </a:rPr>
                        <a:t>no</a:t>
                      </a:r>
                    </a:p>
                  </a:txBody>
                  <a:tcPr marL="5063" marR="5063" marT="5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050" b="0" i="0" u="none" strike="noStrike">
                          <a:solidFill>
                            <a:srgbClr val="000000"/>
                          </a:solidFill>
                          <a:latin typeface="Calibri"/>
                        </a:rPr>
                        <a:t>no</a:t>
                      </a:r>
                    </a:p>
                  </a:txBody>
                  <a:tcPr marL="5063" marR="5063" marT="5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050" b="0" i="0" u="none" strike="noStrike">
                          <a:solidFill>
                            <a:srgbClr val="000000"/>
                          </a:solidFill>
                          <a:latin typeface="Calibri"/>
                        </a:rPr>
                        <a:t> </a:t>
                      </a:r>
                    </a:p>
                  </a:txBody>
                  <a:tcPr marL="5063" marR="5063" marT="5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GB" sz="1050" b="0" i="0" u="none" strike="noStrike">
                          <a:solidFill>
                            <a:srgbClr val="000000"/>
                          </a:solidFill>
                          <a:latin typeface="Calibri"/>
                        </a:rPr>
                        <a:t> </a:t>
                      </a:r>
                    </a:p>
                  </a:txBody>
                  <a:tcPr marL="5063" marR="5063" marT="5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GB" sz="1050" b="0" i="0" u="none" strike="noStrike">
                          <a:solidFill>
                            <a:srgbClr val="000000"/>
                          </a:solidFill>
                          <a:latin typeface="Calibri"/>
                        </a:rPr>
                        <a:t> </a:t>
                      </a:r>
                    </a:p>
                  </a:txBody>
                  <a:tcPr marL="5063" marR="5063" marT="5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GB" sz="1050" b="0" i="0" u="none" strike="noStrike">
                          <a:solidFill>
                            <a:srgbClr val="FFFFFF"/>
                          </a:solidFill>
                          <a:latin typeface="Calibri"/>
                        </a:rPr>
                        <a:t> </a:t>
                      </a:r>
                    </a:p>
                  </a:txBody>
                  <a:tcPr marL="5063" marR="5063" marT="5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050" b="0" i="0" u="none" strike="noStrike">
                          <a:solidFill>
                            <a:srgbClr val="000000"/>
                          </a:solidFill>
                          <a:latin typeface="Calibri"/>
                        </a:rPr>
                        <a:t> </a:t>
                      </a:r>
                    </a:p>
                  </a:txBody>
                  <a:tcPr marL="5063" marR="5063" marT="5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GB" sz="1050" b="0" i="0" u="none" strike="noStrike">
                          <a:solidFill>
                            <a:srgbClr val="000000"/>
                          </a:solidFill>
                          <a:latin typeface="Calibri"/>
                        </a:rPr>
                        <a:t> </a:t>
                      </a:r>
                    </a:p>
                  </a:txBody>
                  <a:tcPr marL="5063" marR="5063" marT="5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GB" sz="1050" b="0" i="0" u="none" strike="noStrike">
                          <a:solidFill>
                            <a:srgbClr val="000000"/>
                          </a:solidFill>
                          <a:latin typeface="Calibri"/>
                        </a:rPr>
                        <a:t> </a:t>
                      </a:r>
                    </a:p>
                  </a:txBody>
                  <a:tcPr marL="5063" marR="5063" marT="5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697346">
                <a:tc>
                  <a:txBody>
                    <a:bodyPr/>
                    <a:lstStyle/>
                    <a:p>
                      <a:pPr algn="l" fontAlgn="b"/>
                      <a:r>
                        <a:rPr lang="en-US" sz="1050" b="1" i="0" u="none" strike="noStrike">
                          <a:solidFill>
                            <a:srgbClr val="FFFFFF"/>
                          </a:solidFill>
                          <a:latin typeface="Calibri"/>
                        </a:rPr>
                        <a:t>Electronic trading platform in finance</a:t>
                      </a:r>
                    </a:p>
                  </a:txBody>
                  <a:tcPr marL="5063" marR="5063" marT="50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3735"/>
                    </a:solidFill>
                  </a:tcPr>
                </a:tc>
                <a:tc>
                  <a:txBody>
                    <a:bodyPr/>
                    <a:lstStyle/>
                    <a:p>
                      <a:pPr algn="ctr" fontAlgn="ctr"/>
                      <a:r>
                        <a:rPr lang="en-GB" sz="1050" b="0" i="0" u="none" strike="noStrike">
                          <a:solidFill>
                            <a:srgbClr val="000000"/>
                          </a:solidFill>
                          <a:latin typeface="Calibri"/>
                        </a:rPr>
                        <a:t>31</a:t>
                      </a:r>
                    </a:p>
                  </a:txBody>
                  <a:tcPr marL="5063" marR="5063" marT="5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050" b="0" i="0" u="none" strike="noStrike">
                          <a:solidFill>
                            <a:srgbClr val="000000"/>
                          </a:solidFill>
                          <a:latin typeface="Calibri"/>
                        </a:rPr>
                        <a:t>no</a:t>
                      </a:r>
                    </a:p>
                  </a:txBody>
                  <a:tcPr marL="5063" marR="5063" marT="5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050" b="0" i="0" u="none" strike="noStrike">
                          <a:solidFill>
                            <a:srgbClr val="000000"/>
                          </a:solidFill>
                          <a:latin typeface="Calibri"/>
                        </a:rPr>
                        <a:t>no</a:t>
                      </a:r>
                    </a:p>
                  </a:txBody>
                  <a:tcPr marL="5063" marR="5063" marT="5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050" b="0" i="0" u="none" strike="noStrike">
                          <a:solidFill>
                            <a:srgbClr val="FFFFFF"/>
                          </a:solidFill>
                          <a:latin typeface="Calibri"/>
                        </a:rPr>
                        <a:t> </a:t>
                      </a:r>
                    </a:p>
                  </a:txBody>
                  <a:tcPr marL="5063" marR="5063" marT="5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050" b="0" i="0" u="none" strike="noStrike">
                          <a:solidFill>
                            <a:srgbClr val="000000"/>
                          </a:solidFill>
                          <a:latin typeface="Calibri"/>
                        </a:rPr>
                        <a:t> </a:t>
                      </a:r>
                    </a:p>
                  </a:txBody>
                  <a:tcPr marL="5063" marR="5063" marT="5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1050" b="0" i="0" u="none" strike="noStrike">
                          <a:solidFill>
                            <a:srgbClr val="000000"/>
                          </a:solidFill>
                          <a:latin typeface="Calibri"/>
                        </a:rPr>
                        <a:t> </a:t>
                      </a:r>
                    </a:p>
                  </a:txBody>
                  <a:tcPr marL="5063" marR="5063" marT="5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1050" b="0" i="0" u="none" strike="noStrike">
                          <a:solidFill>
                            <a:srgbClr val="000000"/>
                          </a:solidFill>
                          <a:latin typeface="Calibri"/>
                        </a:rPr>
                        <a:t> </a:t>
                      </a:r>
                    </a:p>
                  </a:txBody>
                  <a:tcPr marL="5063" marR="5063" marT="5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1050" b="0" i="0" u="none" strike="noStrike">
                          <a:solidFill>
                            <a:srgbClr val="FFFFFF"/>
                          </a:solidFill>
                          <a:latin typeface="Calibri"/>
                        </a:rPr>
                        <a:t> </a:t>
                      </a:r>
                    </a:p>
                  </a:txBody>
                  <a:tcPr marL="5063" marR="5063" marT="5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050" b="0" i="0" u="none" strike="noStrike">
                          <a:solidFill>
                            <a:srgbClr val="000000"/>
                          </a:solidFill>
                          <a:latin typeface="Calibri"/>
                        </a:rPr>
                        <a:t> </a:t>
                      </a:r>
                    </a:p>
                  </a:txBody>
                  <a:tcPr marL="5063" marR="5063" marT="5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1050" b="0" i="0" u="none" strike="noStrike">
                          <a:solidFill>
                            <a:srgbClr val="000000"/>
                          </a:solidFill>
                          <a:latin typeface="Calibri"/>
                        </a:rPr>
                        <a:t> </a:t>
                      </a:r>
                    </a:p>
                  </a:txBody>
                  <a:tcPr marL="5063" marR="5063" marT="5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524377">
                <a:tc>
                  <a:txBody>
                    <a:bodyPr/>
                    <a:lstStyle/>
                    <a:p>
                      <a:pPr algn="l" fontAlgn="b"/>
                      <a:r>
                        <a:rPr lang="en-GB" sz="1050" b="1" i="0" u="none" strike="noStrike">
                          <a:solidFill>
                            <a:srgbClr val="FFFFFF"/>
                          </a:solidFill>
                          <a:latin typeface="Calibri"/>
                        </a:rPr>
                        <a:t>Internet industry platform</a:t>
                      </a:r>
                    </a:p>
                  </a:txBody>
                  <a:tcPr marL="5063" marR="5063" marT="50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3735"/>
                    </a:solidFill>
                  </a:tcPr>
                </a:tc>
                <a:tc>
                  <a:txBody>
                    <a:bodyPr/>
                    <a:lstStyle/>
                    <a:p>
                      <a:pPr algn="ctr" fontAlgn="ctr"/>
                      <a:r>
                        <a:rPr lang="en-GB" sz="1050" b="0" i="0" u="none" strike="noStrike">
                          <a:solidFill>
                            <a:srgbClr val="000000"/>
                          </a:solidFill>
                          <a:latin typeface="Calibri"/>
                        </a:rPr>
                        <a:t>80</a:t>
                      </a:r>
                    </a:p>
                  </a:txBody>
                  <a:tcPr marL="5063" marR="5063" marT="5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050" b="0" i="0" u="none" strike="noStrike">
                          <a:solidFill>
                            <a:srgbClr val="000000"/>
                          </a:solidFill>
                          <a:latin typeface="Calibri"/>
                        </a:rPr>
                        <a:t>yes</a:t>
                      </a:r>
                    </a:p>
                  </a:txBody>
                  <a:tcPr marL="5063" marR="5063" marT="5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050" b="0" i="0" u="none" strike="noStrike">
                          <a:solidFill>
                            <a:srgbClr val="000000"/>
                          </a:solidFill>
                          <a:latin typeface="Calibri"/>
                        </a:rPr>
                        <a:t>no</a:t>
                      </a:r>
                    </a:p>
                  </a:txBody>
                  <a:tcPr marL="5063" marR="5063" marT="5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050" b="0" i="0" u="none" strike="noStrike">
                          <a:solidFill>
                            <a:srgbClr val="000000"/>
                          </a:solidFill>
                          <a:latin typeface="Calibri"/>
                        </a:rPr>
                        <a:t> </a:t>
                      </a:r>
                    </a:p>
                  </a:txBody>
                  <a:tcPr marL="5063" marR="5063" marT="5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1050" b="0" i="0" u="none" strike="noStrike">
                          <a:solidFill>
                            <a:srgbClr val="000000"/>
                          </a:solidFill>
                          <a:latin typeface="Calibri"/>
                        </a:rPr>
                        <a:t> </a:t>
                      </a:r>
                    </a:p>
                  </a:txBody>
                  <a:tcPr marL="5063" marR="5063" marT="5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1050" b="0" i="0" u="none" strike="noStrike">
                          <a:solidFill>
                            <a:srgbClr val="FFFFFF"/>
                          </a:solidFill>
                          <a:latin typeface="Calibri"/>
                        </a:rPr>
                        <a:t> </a:t>
                      </a:r>
                    </a:p>
                  </a:txBody>
                  <a:tcPr marL="5063" marR="5063" marT="5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050" b="0" i="0" u="none" strike="noStrike">
                          <a:solidFill>
                            <a:srgbClr val="000000"/>
                          </a:solidFill>
                          <a:latin typeface="Calibri"/>
                        </a:rPr>
                        <a:t> </a:t>
                      </a:r>
                    </a:p>
                  </a:txBody>
                  <a:tcPr marL="5063" marR="5063" marT="5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GB" sz="1050" b="0" i="0" u="none" strike="noStrike">
                          <a:solidFill>
                            <a:srgbClr val="000000"/>
                          </a:solidFill>
                          <a:latin typeface="Calibri"/>
                        </a:rPr>
                        <a:t> </a:t>
                      </a:r>
                    </a:p>
                  </a:txBody>
                  <a:tcPr marL="5063" marR="5063" marT="5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1050" b="0" i="0" u="none" strike="noStrike">
                          <a:solidFill>
                            <a:srgbClr val="000000"/>
                          </a:solidFill>
                          <a:latin typeface="Calibri"/>
                        </a:rPr>
                        <a:t> </a:t>
                      </a:r>
                    </a:p>
                  </a:txBody>
                  <a:tcPr marL="5063" marR="5063" marT="5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GB" sz="1050" b="0" i="0" u="none" strike="noStrike">
                          <a:solidFill>
                            <a:srgbClr val="000000"/>
                          </a:solidFill>
                          <a:latin typeface="Calibri"/>
                        </a:rPr>
                        <a:t> </a:t>
                      </a:r>
                    </a:p>
                  </a:txBody>
                  <a:tcPr marL="5063" marR="5063" marT="5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211496">
                <a:tc>
                  <a:txBody>
                    <a:bodyPr/>
                    <a:lstStyle/>
                    <a:p>
                      <a:pPr algn="l" fontAlgn="b"/>
                      <a:r>
                        <a:rPr lang="en-GB" sz="1050" b="1" i="0" u="none" strike="noStrike">
                          <a:solidFill>
                            <a:srgbClr val="FFFFFF"/>
                          </a:solidFill>
                          <a:latin typeface="Calibri"/>
                        </a:rPr>
                        <a:t>Industry</a:t>
                      </a:r>
                    </a:p>
                  </a:txBody>
                  <a:tcPr marL="5063" marR="5063" marT="50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3735"/>
                    </a:solidFill>
                  </a:tcPr>
                </a:tc>
                <a:tc>
                  <a:txBody>
                    <a:bodyPr/>
                    <a:lstStyle/>
                    <a:p>
                      <a:pPr algn="ctr" fontAlgn="ctr"/>
                      <a:r>
                        <a:rPr lang="en-GB" sz="1050" b="0" i="0" u="none" strike="noStrike">
                          <a:solidFill>
                            <a:srgbClr val="000000"/>
                          </a:solidFill>
                          <a:latin typeface="Calibri"/>
                        </a:rPr>
                        <a:t>400</a:t>
                      </a:r>
                    </a:p>
                  </a:txBody>
                  <a:tcPr marL="5063" marR="5063" marT="5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050" b="0" i="0" u="none" strike="noStrike">
                          <a:solidFill>
                            <a:srgbClr val="000000"/>
                          </a:solidFill>
                          <a:latin typeface="Calibri"/>
                        </a:rPr>
                        <a:t>yes</a:t>
                      </a:r>
                    </a:p>
                  </a:txBody>
                  <a:tcPr marL="5063" marR="5063" marT="5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050" b="0" i="0" u="none" strike="noStrike">
                          <a:solidFill>
                            <a:srgbClr val="000000"/>
                          </a:solidFill>
                          <a:latin typeface="Calibri"/>
                        </a:rPr>
                        <a:t>no</a:t>
                      </a:r>
                    </a:p>
                  </a:txBody>
                  <a:tcPr marL="5063" marR="5063" marT="5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050" b="0" i="0" u="none" strike="noStrike">
                          <a:solidFill>
                            <a:srgbClr val="000000"/>
                          </a:solidFill>
                          <a:latin typeface="Calibri"/>
                        </a:rPr>
                        <a:t> </a:t>
                      </a:r>
                    </a:p>
                  </a:txBody>
                  <a:tcPr marL="5063" marR="5063" marT="5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1050" b="0" i="0" u="none" strike="noStrike">
                          <a:solidFill>
                            <a:srgbClr val="000000"/>
                          </a:solidFill>
                          <a:latin typeface="Calibri"/>
                        </a:rPr>
                        <a:t> </a:t>
                      </a:r>
                    </a:p>
                  </a:txBody>
                  <a:tcPr marL="5063" marR="5063" marT="5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GB" sz="1050" b="0" i="0" u="none" strike="noStrike">
                          <a:solidFill>
                            <a:srgbClr val="000000"/>
                          </a:solidFill>
                          <a:latin typeface="Calibri"/>
                        </a:rPr>
                        <a:t> </a:t>
                      </a:r>
                    </a:p>
                  </a:txBody>
                  <a:tcPr marL="5063" marR="5063" marT="5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1050" b="0" i="0" u="none" strike="noStrike">
                          <a:solidFill>
                            <a:srgbClr val="000000"/>
                          </a:solidFill>
                          <a:latin typeface="Calibri"/>
                        </a:rPr>
                        <a:t> </a:t>
                      </a:r>
                    </a:p>
                  </a:txBody>
                  <a:tcPr marL="5063" marR="5063" marT="5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1050" b="0" i="0" u="none" strike="noStrike">
                          <a:solidFill>
                            <a:srgbClr val="000000"/>
                          </a:solidFill>
                          <a:latin typeface="Calibri"/>
                        </a:rPr>
                        <a:t> </a:t>
                      </a:r>
                    </a:p>
                  </a:txBody>
                  <a:tcPr marL="5063" marR="5063" marT="5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1050" b="0" i="0" u="none" strike="noStrike">
                          <a:solidFill>
                            <a:srgbClr val="000000"/>
                          </a:solidFill>
                          <a:latin typeface="Calibri"/>
                        </a:rPr>
                        <a:t> </a:t>
                      </a:r>
                    </a:p>
                  </a:txBody>
                  <a:tcPr marL="5063" marR="5063" marT="5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1050" b="0" i="0" u="none" strike="noStrike">
                          <a:solidFill>
                            <a:srgbClr val="000000"/>
                          </a:solidFill>
                          <a:latin typeface="Calibri"/>
                        </a:rPr>
                        <a:t> </a:t>
                      </a:r>
                    </a:p>
                  </a:txBody>
                  <a:tcPr marL="5063" marR="5063" marT="5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621518">
                <a:tc>
                  <a:txBody>
                    <a:bodyPr/>
                    <a:lstStyle/>
                    <a:p>
                      <a:pPr algn="l" fontAlgn="b"/>
                      <a:r>
                        <a:rPr lang="en-GB" sz="1050" b="1" i="0" u="none" strike="noStrike">
                          <a:solidFill>
                            <a:srgbClr val="FFFFFF"/>
                          </a:solidFill>
                          <a:latin typeface="Calibri"/>
                        </a:rPr>
                        <a:t>Entertainment with internet component</a:t>
                      </a:r>
                    </a:p>
                  </a:txBody>
                  <a:tcPr marL="5063" marR="5063" marT="50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3735"/>
                    </a:solidFill>
                  </a:tcPr>
                </a:tc>
                <a:tc>
                  <a:txBody>
                    <a:bodyPr/>
                    <a:lstStyle/>
                    <a:p>
                      <a:pPr algn="ctr" fontAlgn="ctr"/>
                      <a:r>
                        <a:rPr lang="en-GB" sz="1050" b="0" i="0" u="none" strike="noStrike">
                          <a:solidFill>
                            <a:srgbClr val="000000"/>
                          </a:solidFill>
                          <a:latin typeface="Calibri"/>
                        </a:rPr>
                        <a:t>10-1200</a:t>
                      </a:r>
                    </a:p>
                  </a:txBody>
                  <a:tcPr marL="5063" marR="5063" marT="5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050" b="0" i="0" u="none" strike="noStrike">
                          <a:solidFill>
                            <a:srgbClr val="000000"/>
                          </a:solidFill>
                          <a:latin typeface="Calibri"/>
                        </a:rPr>
                        <a:t>no</a:t>
                      </a:r>
                    </a:p>
                  </a:txBody>
                  <a:tcPr marL="5063" marR="5063" marT="5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050" b="0" i="0" u="none" strike="noStrike">
                          <a:solidFill>
                            <a:srgbClr val="000000"/>
                          </a:solidFill>
                          <a:latin typeface="Calibri"/>
                        </a:rPr>
                        <a:t>no</a:t>
                      </a:r>
                    </a:p>
                  </a:txBody>
                  <a:tcPr marL="5063" marR="5063" marT="5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050" b="0" i="0" u="none" strike="noStrike">
                          <a:solidFill>
                            <a:srgbClr val="000000"/>
                          </a:solidFill>
                          <a:latin typeface="Calibri"/>
                        </a:rPr>
                        <a:t> </a:t>
                      </a:r>
                    </a:p>
                  </a:txBody>
                  <a:tcPr marL="5063" marR="5063" marT="5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1050" b="0" i="0" u="none" strike="noStrike">
                          <a:solidFill>
                            <a:srgbClr val="FFFFFF"/>
                          </a:solidFill>
                          <a:latin typeface="Calibri"/>
                        </a:rPr>
                        <a:t> </a:t>
                      </a:r>
                    </a:p>
                  </a:txBody>
                  <a:tcPr marL="5063" marR="5063" marT="5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050" b="0" i="0" u="none" strike="noStrike">
                          <a:solidFill>
                            <a:srgbClr val="000000"/>
                          </a:solidFill>
                          <a:latin typeface="Calibri"/>
                        </a:rPr>
                        <a:t> </a:t>
                      </a:r>
                    </a:p>
                  </a:txBody>
                  <a:tcPr marL="5063" marR="5063" marT="5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1050" b="0" i="0" u="none" strike="noStrike">
                          <a:solidFill>
                            <a:srgbClr val="FFFFFF"/>
                          </a:solidFill>
                          <a:latin typeface="Calibri"/>
                        </a:rPr>
                        <a:t> </a:t>
                      </a:r>
                    </a:p>
                  </a:txBody>
                  <a:tcPr marL="5063" marR="5063" marT="5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050" b="0" i="0" u="none" strike="noStrike">
                          <a:solidFill>
                            <a:srgbClr val="FFFFFF"/>
                          </a:solidFill>
                          <a:latin typeface="Calibri"/>
                        </a:rPr>
                        <a:t> </a:t>
                      </a:r>
                    </a:p>
                  </a:txBody>
                  <a:tcPr marL="5063" marR="5063" marT="5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050" b="0" i="0" u="none" strike="noStrike">
                          <a:solidFill>
                            <a:srgbClr val="000000"/>
                          </a:solidFill>
                          <a:latin typeface="Calibri"/>
                        </a:rPr>
                        <a:t> </a:t>
                      </a:r>
                    </a:p>
                  </a:txBody>
                  <a:tcPr marL="5063" marR="5063" marT="5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1050" b="0" i="0" u="none" strike="noStrike">
                          <a:solidFill>
                            <a:srgbClr val="000000"/>
                          </a:solidFill>
                          <a:latin typeface="Calibri"/>
                        </a:rPr>
                        <a:t> </a:t>
                      </a:r>
                    </a:p>
                  </a:txBody>
                  <a:tcPr marL="5063" marR="5063" marT="5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621518">
                <a:tc>
                  <a:txBody>
                    <a:bodyPr/>
                    <a:lstStyle/>
                    <a:p>
                      <a:pPr algn="l" fontAlgn="b"/>
                      <a:r>
                        <a:rPr lang="en-GB" sz="1050" b="1" i="0" u="none" strike="noStrike">
                          <a:solidFill>
                            <a:srgbClr val="FFFFFF"/>
                          </a:solidFill>
                          <a:latin typeface="Calibri"/>
                        </a:rPr>
                        <a:t>Transport with internet component</a:t>
                      </a:r>
                    </a:p>
                  </a:txBody>
                  <a:tcPr marL="5063" marR="5063" marT="50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3735"/>
                    </a:solidFill>
                  </a:tcPr>
                </a:tc>
                <a:tc>
                  <a:txBody>
                    <a:bodyPr/>
                    <a:lstStyle/>
                    <a:p>
                      <a:pPr algn="ctr" fontAlgn="ctr"/>
                      <a:r>
                        <a:rPr lang="en-GB" sz="1050" b="0" i="0" u="none" strike="noStrike">
                          <a:solidFill>
                            <a:srgbClr val="000000"/>
                          </a:solidFill>
                          <a:latin typeface="Calibri"/>
                        </a:rPr>
                        <a:t>3315</a:t>
                      </a:r>
                    </a:p>
                  </a:txBody>
                  <a:tcPr marL="5063" marR="5063" marT="5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050" b="0" i="0" u="none" strike="noStrike">
                          <a:solidFill>
                            <a:srgbClr val="000000"/>
                          </a:solidFill>
                          <a:latin typeface="Calibri"/>
                        </a:rPr>
                        <a:t>no</a:t>
                      </a:r>
                    </a:p>
                  </a:txBody>
                  <a:tcPr marL="5063" marR="5063" marT="5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050" b="0" i="0" u="none" strike="noStrike">
                          <a:solidFill>
                            <a:srgbClr val="000000"/>
                          </a:solidFill>
                          <a:latin typeface="Calibri"/>
                        </a:rPr>
                        <a:t>no</a:t>
                      </a:r>
                    </a:p>
                  </a:txBody>
                  <a:tcPr marL="5063" marR="5063" marT="5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050" b="0" i="0" u="none" strike="noStrike">
                          <a:solidFill>
                            <a:srgbClr val="FFFFFF"/>
                          </a:solidFill>
                          <a:latin typeface="Calibri"/>
                        </a:rPr>
                        <a:t> </a:t>
                      </a:r>
                    </a:p>
                  </a:txBody>
                  <a:tcPr marL="5063" marR="5063" marT="5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050" b="0" i="0" u="none" strike="noStrike">
                          <a:solidFill>
                            <a:srgbClr val="000000"/>
                          </a:solidFill>
                          <a:latin typeface="Calibri"/>
                        </a:rPr>
                        <a:t> </a:t>
                      </a:r>
                    </a:p>
                  </a:txBody>
                  <a:tcPr marL="5063" marR="5063" marT="5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GB" sz="1050" b="0" i="0" u="none" strike="noStrike">
                          <a:solidFill>
                            <a:srgbClr val="000000"/>
                          </a:solidFill>
                          <a:latin typeface="Calibri"/>
                        </a:rPr>
                        <a:t> </a:t>
                      </a:r>
                    </a:p>
                  </a:txBody>
                  <a:tcPr marL="5063" marR="5063" marT="5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GB" sz="1050" b="0" i="0" u="none" strike="noStrike">
                          <a:solidFill>
                            <a:srgbClr val="000000"/>
                          </a:solidFill>
                          <a:latin typeface="Calibri"/>
                        </a:rPr>
                        <a:t> </a:t>
                      </a:r>
                    </a:p>
                  </a:txBody>
                  <a:tcPr marL="5063" marR="5063" marT="5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GB" sz="1050" b="0" i="0" u="none" strike="noStrike">
                          <a:solidFill>
                            <a:srgbClr val="000000"/>
                          </a:solidFill>
                          <a:latin typeface="Calibri"/>
                        </a:rPr>
                        <a:t> </a:t>
                      </a:r>
                    </a:p>
                  </a:txBody>
                  <a:tcPr marL="5063" marR="5063" marT="5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1050" b="0" i="0" u="none" strike="noStrike">
                          <a:solidFill>
                            <a:srgbClr val="000000"/>
                          </a:solidFill>
                          <a:latin typeface="Calibri"/>
                        </a:rPr>
                        <a:t> </a:t>
                      </a:r>
                    </a:p>
                  </a:txBody>
                  <a:tcPr marL="5063" marR="5063" marT="5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GB" sz="1050" b="0" i="0" u="none" strike="noStrike">
                          <a:solidFill>
                            <a:srgbClr val="FFFFFF"/>
                          </a:solidFill>
                          <a:latin typeface="Calibri"/>
                        </a:rPr>
                        <a:t> </a:t>
                      </a:r>
                    </a:p>
                  </a:txBody>
                  <a:tcPr marL="5063" marR="5063" marT="506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11496">
                <a:tc>
                  <a:txBody>
                    <a:bodyPr/>
                    <a:lstStyle/>
                    <a:p>
                      <a:pPr algn="l" fontAlgn="b"/>
                      <a:r>
                        <a:rPr lang="en-GB" sz="1050" b="1" i="0" u="none" strike="noStrike">
                          <a:solidFill>
                            <a:srgbClr val="FFFFFF"/>
                          </a:solidFill>
                          <a:latin typeface="Calibri"/>
                        </a:rPr>
                        <a:t>Consultant 1</a:t>
                      </a:r>
                    </a:p>
                  </a:txBody>
                  <a:tcPr marL="5063" marR="5063" marT="50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3735"/>
                    </a:solidFill>
                  </a:tcPr>
                </a:tc>
                <a:tc>
                  <a:txBody>
                    <a:bodyPr/>
                    <a:lstStyle/>
                    <a:p>
                      <a:pPr algn="ctr" fontAlgn="ctr"/>
                      <a:r>
                        <a:rPr lang="en-GB" sz="1050" b="0" i="0" u="none" strike="noStrike">
                          <a:solidFill>
                            <a:srgbClr val="000000"/>
                          </a:solidFill>
                          <a:latin typeface="Calibri"/>
                        </a:rPr>
                        <a:t> </a:t>
                      </a:r>
                    </a:p>
                  </a:txBody>
                  <a:tcPr marL="5063" marR="5063" marT="5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050" b="0" i="0" u="none" strike="noStrike">
                          <a:solidFill>
                            <a:srgbClr val="000000"/>
                          </a:solidFill>
                          <a:latin typeface="Calibri"/>
                        </a:rPr>
                        <a:t>yes</a:t>
                      </a:r>
                    </a:p>
                  </a:txBody>
                  <a:tcPr marL="5063" marR="5063" marT="5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050" b="0" i="0" u="none" strike="noStrike">
                          <a:solidFill>
                            <a:srgbClr val="000000"/>
                          </a:solidFill>
                          <a:latin typeface="Calibri"/>
                        </a:rPr>
                        <a:t>no</a:t>
                      </a:r>
                    </a:p>
                  </a:txBody>
                  <a:tcPr marL="5063" marR="5063" marT="5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050" b="0" i="0" u="none" strike="noStrike">
                          <a:solidFill>
                            <a:srgbClr val="000000"/>
                          </a:solidFill>
                          <a:latin typeface="Calibri"/>
                        </a:rPr>
                        <a:t> </a:t>
                      </a:r>
                    </a:p>
                  </a:txBody>
                  <a:tcPr marL="5063" marR="5063" marT="5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GB" sz="1050" b="0" i="0" u="none" strike="noStrike">
                          <a:solidFill>
                            <a:srgbClr val="000000"/>
                          </a:solidFill>
                          <a:latin typeface="Calibri"/>
                        </a:rPr>
                        <a:t> </a:t>
                      </a:r>
                    </a:p>
                  </a:txBody>
                  <a:tcPr marL="5063" marR="5063" marT="5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1050" b="0" i="0" u="none" strike="noStrike">
                          <a:solidFill>
                            <a:srgbClr val="000000"/>
                          </a:solidFill>
                          <a:latin typeface="Calibri"/>
                        </a:rPr>
                        <a:t> </a:t>
                      </a:r>
                    </a:p>
                  </a:txBody>
                  <a:tcPr marL="5063" marR="5063" marT="5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1050" b="0" i="0" u="none" strike="noStrike">
                          <a:solidFill>
                            <a:srgbClr val="000000"/>
                          </a:solidFill>
                          <a:latin typeface="Calibri"/>
                        </a:rPr>
                        <a:t> </a:t>
                      </a:r>
                    </a:p>
                  </a:txBody>
                  <a:tcPr marL="5063" marR="5063" marT="5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1050" b="0" i="0" u="none" strike="noStrike">
                          <a:solidFill>
                            <a:srgbClr val="000000"/>
                          </a:solidFill>
                          <a:latin typeface="Calibri"/>
                        </a:rPr>
                        <a:t> </a:t>
                      </a:r>
                    </a:p>
                  </a:txBody>
                  <a:tcPr marL="5063" marR="5063" marT="5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1050" b="0" i="0" u="none" strike="noStrike">
                          <a:solidFill>
                            <a:srgbClr val="000000"/>
                          </a:solidFill>
                          <a:latin typeface="Calibri"/>
                        </a:rPr>
                        <a:t> </a:t>
                      </a:r>
                    </a:p>
                  </a:txBody>
                  <a:tcPr marL="5063" marR="5063" marT="5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1050" b="0" i="0" u="none" strike="noStrike">
                          <a:solidFill>
                            <a:srgbClr val="000000"/>
                          </a:solidFill>
                          <a:latin typeface="Calibri"/>
                        </a:rPr>
                        <a:t> </a:t>
                      </a:r>
                    </a:p>
                  </a:txBody>
                  <a:tcPr marL="5063" marR="5063" marT="5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211496">
                <a:tc>
                  <a:txBody>
                    <a:bodyPr/>
                    <a:lstStyle/>
                    <a:p>
                      <a:pPr algn="l" fontAlgn="b"/>
                      <a:r>
                        <a:rPr lang="en-GB" sz="1050" b="1" i="0" u="none" strike="noStrike">
                          <a:solidFill>
                            <a:srgbClr val="FFFFFF"/>
                          </a:solidFill>
                          <a:latin typeface="Calibri"/>
                        </a:rPr>
                        <a:t>Consultant 2</a:t>
                      </a:r>
                    </a:p>
                  </a:txBody>
                  <a:tcPr marL="5063" marR="5063" marT="50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3735"/>
                    </a:solidFill>
                  </a:tcPr>
                </a:tc>
                <a:tc>
                  <a:txBody>
                    <a:bodyPr/>
                    <a:lstStyle/>
                    <a:p>
                      <a:pPr algn="ctr" fontAlgn="ctr"/>
                      <a:r>
                        <a:rPr lang="en-GB" sz="1050" b="0" i="0" u="none" strike="noStrike">
                          <a:solidFill>
                            <a:srgbClr val="000000"/>
                          </a:solidFill>
                          <a:latin typeface="Calibri"/>
                        </a:rPr>
                        <a:t> </a:t>
                      </a:r>
                    </a:p>
                  </a:txBody>
                  <a:tcPr marL="5063" marR="5063" marT="5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050" b="0" i="0" u="none" strike="noStrike">
                          <a:solidFill>
                            <a:srgbClr val="000000"/>
                          </a:solidFill>
                          <a:latin typeface="Calibri"/>
                        </a:rPr>
                        <a:t>yes</a:t>
                      </a:r>
                    </a:p>
                  </a:txBody>
                  <a:tcPr marL="5063" marR="5063" marT="5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050" b="0" i="0" u="none" strike="noStrike">
                          <a:solidFill>
                            <a:srgbClr val="000000"/>
                          </a:solidFill>
                          <a:latin typeface="Calibri"/>
                        </a:rPr>
                        <a:t>no</a:t>
                      </a:r>
                    </a:p>
                  </a:txBody>
                  <a:tcPr marL="5063" marR="5063" marT="5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050" b="0" i="0" u="none" strike="noStrike">
                          <a:solidFill>
                            <a:srgbClr val="000000"/>
                          </a:solidFill>
                          <a:latin typeface="Calibri"/>
                        </a:rPr>
                        <a:t> </a:t>
                      </a:r>
                    </a:p>
                  </a:txBody>
                  <a:tcPr marL="5063" marR="5063" marT="5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1050" b="0" i="0" u="none" strike="noStrike">
                          <a:solidFill>
                            <a:srgbClr val="000000"/>
                          </a:solidFill>
                          <a:latin typeface="Calibri"/>
                        </a:rPr>
                        <a:t> </a:t>
                      </a:r>
                    </a:p>
                  </a:txBody>
                  <a:tcPr marL="5063" marR="5063" marT="5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1050" b="0" i="0" u="none" strike="noStrike">
                          <a:solidFill>
                            <a:srgbClr val="000000"/>
                          </a:solidFill>
                          <a:latin typeface="Calibri"/>
                        </a:rPr>
                        <a:t> </a:t>
                      </a:r>
                    </a:p>
                  </a:txBody>
                  <a:tcPr marL="5063" marR="5063" marT="5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1050" b="0" i="0" u="none" strike="noStrike">
                          <a:solidFill>
                            <a:srgbClr val="000000"/>
                          </a:solidFill>
                          <a:latin typeface="Calibri"/>
                        </a:rPr>
                        <a:t> </a:t>
                      </a:r>
                    </a:p>
                  </a:txBody>
                  <a:tcPr marL="5063" marR="5063" marT="5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1050" b="0" i="0" u="none" strike="noStrike">
                          <a:solidFill>
                            <a:srgbClr val="000000"/>
                          </a:solidFill>
                          <a:latin typeface="Calibri"/>
                        </a:rPr>
                        <a:t> </a:t>
                      </a:r>
                    </a:p>
                  </a:txBody>
                  <a:tcPr marL="5063" marR="5063" marT="5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GB" sz="1050" b="0" i="0" u="none" strike="noStrike">
                          <a:solidFill>
                            <a:srgbClr val="000000"/>
                          </a:solidFill>
                          <a:latin typeface="Calibri"/>
                        </a:rPr>
                        <a:t> </a:t>
                      </a:r>
                    </a:p>
                  </a:txBody>
                  <a:tcPr marL="5063" marR="5063" marT="5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1050" b="0" i="0" u="none" strike="noStrike">
                          <a:solidFill>
                            <a:srgbClr val="000000"/>
                          </a:solidFill>
                          <a:latin typeface="Calibri"/>
                        </a:rPr>
                        <a:t> </a:t>
                      </a:r>
                    </a:p>
                  </a:txBody>
                  <a:tcPr marL="5063" marR="5063" marT="5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211496">
                <a:tc>
                  <a:txBody>
                    <a:bodyPr/>
                    <a:lstStyle/>
                    <a:p>
                      <a:pPr algn="l" fontAlgn="b"/>
                      <a:r>
                        <a:rPr lang="en-GB" sz="1050" b="1" i="0" u="none" strike="noStrike">
                          <a:solidFill>
                            <a:srgbClr val="FFFFFF"/>
                          </a:solidFill>
                          <a:latin typeface="Calibri"/>
                        </a:rPr>
                        <a:t>Consultant 3</a:t>
                      </a:r>
                    </a:p>
                  </a:txBody>
                  <a:tcPr marL="5063" marR="5063" marT="50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3735"/>
                    </a:solidFill>
                  </a:tcPr>
                </a:tc>
                <a:tc>
                  <a:txBody>
                    <a:bodyPr/>
                    <a:lstStyle/>
                    <a:p>
                      <a:pPr algn="ctr" fontAlgn="ctr"/>
                      <a:r>
                        <a:rPr lang="en-GB" sz="1050" b="0" i="0" u="none" strike="noStrike">
                          <a:solidFill>
                            <a:srgbClr val="000000"/>
                          </a:solidFill>
                          <a:latin typeface="Calibri"/>
                        </a:rPr>
                        <a:t> </a:t>
                      </a:r>
                    </a:p>
                  </a:txBody>
                  <a:tcPr marL="5063" marR="5063" marT="5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050" b="0" i="0" u="none" strike="noStrike">
                          <a:solidFill>
                            <a:srgbClr val="000000"/>
                          </a:solidFill>
                          <a:latin typeface="Calibri"/>
                        </a:rPr>
                        <a:t>yes</a:t>
                      </a:r>
                    </a:p>
                  </a:txBody>
                  <a:tcPr marL="5063" marR="5063" marT="5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050" b="0" i="0" u="none" strike="noStrike">
                          <a:solidFill>
                            <a:srgbClr val="000000"/>
                          </a:solidFill>
                          <a:latin typeface="Calibri"/>
                        </a:rPr>
                        <a:t>no</a:t>
                      </a:r>
                    </a:p>
                  </a:txBody>
                  <a:tcPr marL="5063" marR="5063" marT="5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050" b="0" i="0" u="none" strike="noStrike">
                          <a:solidFill>
                            <a:srgbClr val="000000"/>
                          </a:solidFill>
                          <a:latin typeface="Calibri"/>
                        </a:rPr>
                        <a:t> </a:t>
                      </a:r>
                    </a:p>
                  </a:txBody>
                  <a:tcPr marL="5063" marR="5063" marT="5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1050" b="0" i="0" u="none" strike="noStrike">
                          <a:solidFill>
                            <a:srgbClr val="000000"/>
                          </a:solidFill>
                          <a:latin typeface="Calibri"/>
                        </a:rPr>
                        <a:t> </a:t>
                      </a:r>
                    </a:p>
                  </a:txBody>
                  <a:tcPr marL="5063" marR="5063" marT="5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GB" sz="1050" b="0" i="0" u="none" strike="noStrike">
                          <a:solidFill>
                            <a:srgbClr val="000000"/>
                          </a:solidFill>
                          <a:latin typeface="Calibri"/>
                        </a:rPr>
                        <a:t> </a:t>
                      </a:r>
                    </a:p>
                  </a:txBody>
                  <a:tcPr marL="5063" marR="5063" marT="5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1050" b="0" i="0" u="none" strike="noStrike">
                          <a:solidFill>
                            <a:srgbClr val="FFFFFF"/>
                          </a:solidFill>
                          <a:latin typeface="Calibri"/>
                        </a:rPr>
                        <a:t> </a:t>
                      </a:r>
                    </a:p>
                  </a:txBody>
                  <a:tcPr marL="5063" marR="5063" marT="5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050" b="0" i="0" u="none" strike="noStrike">
                          <a:solidFill>
                            <a:srgbClr val="000000"/>
                          </a:solidFill>
                          <a:latin typeface="Calibri"/>
                        </a:rPr>
                        <a:t> </a:t>
                      </a:r>
                    </a:p>
                  </a:txBody>
                  <a:tcPr marL="5063" marR="5063" marT="5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1050" b="0" i="0" u="none" strike="noStrike">
                          <a:solidFill>
                            <a:srgbClr val="FFFFFF"/>
                          </a:solidFill>
                          <a:latin typeface="Calibri"/>
                        </a:rPr>
                        <a:t> </a:t>
                      </a:r>
                    </a:p>
                  </a:txBody>
                  <a:tcPr marL="5063" marR="5063" marT="5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050" b="0" i="0" u="none" strike="noStrike">
                          <a:solidFill>
                            <a:srgbClr val="000000"/>
                          </a:solidFill>
                          <a:latin typeface="Calibri"/>
                        </a:rPr>
                        <a:t> </a:t>
                      </a:r>
                    </a:p>
                  </a:txBody>
                  <a:tcPr marL="5063" marR="5063" marT="5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211496">
                <a:tc>
                  <a:txBody>
                    <a:bodyPr/>
                    <a:lstStyle/>
                    <a:p>
                      <a:pPr algn="l" fontAlgn="b"/>
                      <a:r>
                        <a:rPr lang="en-GB" sz="1050" b="0" i="0" u="none" strike="noStrike" dirty="0">
                          <a:solidFill>
                            <a:srgbClr val="FFFFFF"/>
                          </a:solidFill>
                          <a:latin typeface="Calibri"/>
                        </a:rPr>
                        <a:t> </a:t>
                      </a:r>
                    </a:p>
                  </a:txBody>
                  <a:tcPr marL="5063" marR="5063" marT="5063"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GB" sz="1050" b="0" i="0" u="none" strike="noStrike">
                          <a:solidFill>
                            <a:srgbClr val="FFFFFF"/>
                          </a:solidFill>
                          <a:latin typeface="Calibri"/>
                        </a:rPr>
                        <a:t> </a:t>
                      </a:r>
                    </a:p>
                  </a:txBody>
                  <a:tcPr marL="5063" marR="5063" marT="5063"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GB" sz="1050" b="0" i="0" u="none" strike="noStrike">
                          <a:solidFill>
                            <a:srgbClr val="FFFFFF"/>
                          </a:solidFill>
                          <a:latin typeface="Calibri"/>
                        </a:rPr>
                        <a:t> </a:t>
                      </a:r>
                    </a:p>
                  </a:txBody>
                  <a:tcPr marL="5063" marR="5063" marT="5063"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GB" sz="1050" b="0" i="0" u="none" strike="noStrike">
                          <a:solidFill>
                            <a:srgbClr val="FFFFFF"/>
                          </a:solidFill>
                          <a:latin typeface="Calibri"/>
                        </a:rPr>
                        <a:t> </a:t>
                      </a:r>
                    </a:p>
                  </a:txBody>
                  <a:tcPr marL="5063" marR="5063" marT="5063"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GB" sz="1050" b="0" i="0" u="none" strike="noStrike">
                          <a:solidFill>
                            <a:srgbClr val="FFFFFF"/>
                          </a:solidFill>
                          <a:latin typeface="Calibri"/>
                        </a:rPr>
                        <a:t> </a:t>
                      </a:r>
                    </a:p>
                  </a:txBody>
                  <a:tcPr marL="5063" marR="5063" marT="5063"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1050" b="0" i="0" u="none" strike="noStrike">
                          <a:solidFill>
                            <a:srgbClr val="FFFFFF"/>
                          </a:solidFill>
                          <a:latin typeface="Calibri"/>
                        </a:rPr>
                        <a:t> </a:t>
                      </a:r>
                    </a:p>
                  </a:txBody>
                  <a:tcPr marL="5063" marR="5063" marT="506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1050" b="0" i="0" u="none" strike="noStrike">
                          <a:solidFill>
                            <a:srgbClr val="FFFFFF"/>
                          </a:solidFill>
                          <a:latin typeface="Calibri"/>
                        </a:rPr>
                        <a:t> </a:t>
                      </a:r>
                    </a:p>
                  </a:txBody>
                  <a:tcPr marL="5063" marR="5063" marT="506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1050" b="0" i="0" u="none" strike="noStrike" dirty="0">
                          <a:solidFill>
                            <a:srgbClr val="FFFFFF"/>
                          </a:solidFill>
                          <a:latin typeface="Calibri"/>
                        </a:rPr>
                        <a:t> </a:t>
                      </a:r>
                    </a:p>
                  </a:txBody>
                  <a:tcPr marL="5063" marR="5063" marT="5063"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GB" sz="1050" b="0" i="0" u="none" strike="noStrike">
                          <a:solidFill>
                            <a:srgbClr val="FFFFFF"/>
                          </a:solidFill>
                          <a:latin typeface="Calibri"/>
                        </a:rPr>
                        <a:t> </a:t>
                      </a:r>
                    </a:p>
                  </a:txBody>
                  <a:tcPr marL="5063" marR="5063" marT="5063"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GB" sz="1050" b="0" i="0" u="none" strike="noStrike">
                          <a:solidFill>
                            <a:srgbClr val="FFFFFF"/>
                          </a:solidFill>
                          <a:latin typeface="Calibri"/>
                        </a:rPr>
                        <a:t> </a:t>
                      </a:r>
                    </a:p>
                  </a:txBody>
                  <a:tcPr marL="5063" marR="5063" marT="5063"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GB" sz="1050" b="0" i="0" u="none" strike="noStrike">
                          <a:solidFill>
                            <a:srgbClr val="FFFFFF"/>
                          </a:solidFill>
                          <a:latin typeface="Calibri"/>
                        </a:rPr>
                        <a:t> </a:t>
                      </a:r>
                    </a:p>
                  </a:txBody>
                  <a:tcPr marL="5063" marR="5063" marT="5063"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r>
              <a:tr h="211496">
                <a:tc>
                  <a:txBody>
                    <a:bodyPr/>
                    <a:lstStyle/>
                    <a:p>
                      <a:pPr algn="l" fontAlgn="b"/>
                      <a:r>
                        <a:rPr lang="en-GB" sz="1050" b="0" i="0" u="none" strike="noStrike" dirty="0">
                          <a:solidFill>
                            <a:srgbClr val="FFFFFF"/>
                          </a:solidFill>
                          <a:latin typeface="Calibri"/>
                        </a:rPr>
                        <a:t> </a:t>
                      </a:r>
                    </a:p>
                  </a:txBody>
                  <a:tcPr marL="5063" marR="5063" marT="5063" marB="0" anchor="b">
                    <a:lnL>
                      <a:noFill/>
                    </a:lnL>
                    <a:lnR>
                      <a:noFill/>
                    </a:lnR>
                    <a:lnT>
                      <a:noFill/>
                    </a:lnT>
                    <a:lnB>
                      <a:noFill/>
                    </a:lnB>
                    <a:solidFill>
                      <a:srgbClr val="FFFFFF"/>
                    </a:solidFill>
                  </a:tcPr>
                </a:tc>
                <a:tc>
                  <a:txBody>
                    <a:bodyPr/>
                    <a:lstStyle/>
                    <a:p>
                      <a:pPr algn="l" fontAlgn="b"/>
                      <a:r>
                        <a:rPr lang="en-GB" sz="1050" b="0" i="0" u="none" strike="noStrike" dirty="0">
                          <a:solidFill>
                            <a:srgbClr val="FFFFFF"/>
                          </a:solidFill>
                          <a:latin typeface="Calibri"/>
                        </a:rPr>
                        <a:t> </a:t>
                      </a:r>
                    </a:p>
                  </a:txBody>
                  <a:tcPr marL="5063" marR="5063" marT="5063" marB="0" anchor="b">
                    <a:lnL>
                      <a:noFill/>
                    </a:lnL>
                    <a:lnR>
                      <a:noFill/>
                    </a:lnR>
                    <a:lnT>
                      <a:noFill/>
                    </a:lnT>
                    <a:lnB>
                      <a:noFill/>
                    </a:lnB>
                    <a:solidFill>
                      <a:srgbClr val="FFFFFF"/>
                    </a:solidFill>
                  </a:tcPr>
                </a:tc>
                <a:tc>
                  <a:txBody>
                    <a:bodyPr/>
                    <a:lstStyle/>
                    <a:p>
                      <a:pPr algn="l" fontAlgn="b"/>
                      <a:r>
                        <a:rPr lang="en-GB" sz="1050" b="0" i="0" u="none" strike="noStrike" dirty="0">
                          <a:solidFill>
                            <a:srgbClr val="FFFFFF"/>
                          </a:solidFill>
                          <a:latin typeface="Calibri"/>
                        </a:rPr>
                        <a:t> </a:t>
                      </a:r>
                    </a:p>
                  </a:txBody>
                  <a:tcPr marL="5063" marR="5063" marT="5063" marB="0" anchor="b">
                    <a:lnL>
                      <a:noFill/>
                    </a:lnL>
                    <a:lnR>
                      <a:noFill/>
                    </a:lnR>
                    <a:lnT>
                      <a:noFill/>
                    </a:lnT>
                    <a:lnB>
                      <a:noFill/>
                    </a:lnB>
                    <a:solidFill>
                      <a:srgbClr val="FFFFFF"/>
                    </a:solidFill>
                  </a:tcPr>
                </a:tc>
                <a:tc>
                  <a:txBody>
                    <a:bodyPr/>
                    <a:lstStyle/>
                    <a:p>
                      <a:pPr algn="l" fontAlgn="b"/>
                      <a:r>
                        <a:rPr lang="en-GB" sz="1050" b="0" i="0" u="none" strike="noStrike">
                          <a:solidFill>
                            <a:srgbClr val="FFFFFF"/>
                          </a:solidFill>
                          <a:latin typeface="Calibri"/>
                        </a:rPr>
                        <a:t> </a:t>
                      </a:r>
                    </a:p>
                  </a:txBody>
                  <a:tcPr marL="5063" marR="5063" marT="5063" marB="0" anchor="b">
                    <a:lnL>
                      <a:noFill/>
                    </a:lnL>
                    <a:lnR>
                      <a:noFill/>
                    </a:lnR>
                    <a:lnT>
                      <a:noFill/>
                    </a:lnT>
                    <a:lnB>
                      <a:noFill/>
                    </a:lnB>
                    <a:solidFill>
                      <a:srgbClr val="FFFFFF"/>
                    </a:solidFill>
                  </a:tcPr>
                </a:tc>
                <a:tc>
                  <a:txBody>
                    <a:bodyPr/>
                    <a:lstStyle/>
                    <a:p>
                      <a:pPr algn="ctr" fontAlgn="ctr"/>
                      <a:r>
                        <a:rPr lang="en-GB" sz="1050" b="0" i="0" u="none" strike="noStrike">
                          <a:solidFill>
                            <a:srgbClr val="000000"/>
                          </a:solidFill>
                          <a:latin typeface="Calibri"/>
                        </a:rPr>
                        <a:t>positive</a:t>
                      </a:r>
                    </a:p>
                  </a:txBody>
                  <a:tcPr marL="5063" marR="5063" marT="5063" marB="0" anchor="ctr">
                    <a:lnL w="635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1050" b="0" i="0" u="none" strike="noStrike">
                          <a:solidFill>
                            <a:srgbClr val="000000"/>
                          </a:solidFill>
                          <a:latin typeface="Calibri"/>
                        </a:rPr>
                        <a:t>negative</a:t>
                      </a:r>
                    </a:p>
                  </a:txBody>
                  <a:tcPr marL="5063" marR="5063" marT="5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GB" sz="1050" b="0" i="0" u="none" strike="noStrike">
                          <a:solidFill>
                            <a:srgbClr val="000000"/>
                          </a:solidFill>
                          <a:latin typeface="Calibri"/>
                        </a:rPr>
                        <a:t>neutral</a:t>
                      </a:r>
                    </a:p>
                  </a:txBody>
                  <a:tcPr marL="5063" marR="5063" marT="5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GB" sz="1050" b="0" i="0" u="none" strike="noStrike">
                          <a:solidFill>
                            <a:srgbClr val="FFFFFF"/>
                          </a:solidFill>
                          <a:latin typeface="Calibri"/>
                        </a:rPr>
                        <a:t> </a:t>
                      </a:r>
                    </a:p>
                  </a:txBody>
                  <a:tcPr marL="5063" marR="5063" marT="5063"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GB" sz="1050" b="0" i="0" u="none" strike="noStrike">
                          <a:solidFill>
                            <a:srgbClr val="FFFFFF"/>
                          </a:solidFill>
                          <a:latin typeface="Calibri"/>
                        </a:rPr>
                        <a:t> </a:t>
                      </a:r>
                    </a:p>
                  </a:txBody>
                  <a:tcPr marL="5063" marR="5063" marT="5063" marB="0" anchor="b">
                    <a:lnL>
                      <a:noFill/>
                    </a:lnL>
                    <a:lnR>
                      <a:noFill/>
                    </a:lnR>
                    <a:lnT>
                      <a:noFill/>
                    </a:lnT>
                    <a:lnB>
                      <a:noFill/>
                    </a:lnB>
                    <a:solidFill>
                      <a:srgbClr val="FFFFFF"/>
                    </a:solidFill>
                  </a:tcPr>
                </a:tc>
                <a:tc>
                  <a:txBody>
                    <a:bodyPr/>
                    <a:lstStyle/>
                    <a:p>
                      <a:pPr algn="l" fontAlgn="b"/>
                      <a:r>
                        <a:rPr lang="en-GB" sz="1050" b="0" i="0" u="none" strike="noStrike">
                          <a:solidFill>
                            <a:srgbClr val="FFFFFF"/>
                          </a:solidFill>
                          <a:latin typeface="Calibri"/>
                        </a:rPr>
                        <a:t> </a:t>
                      </a:r>
                    </a:p>
                  </a:txBody>
                  <a:tcPr marL="5063" marR="5063" marT="5063" marB="0" anchor="b">
                    <a:lnL>
                      <a:noFill/>
                    </a:lnL>
                    <a:lnR>
                      <a:noFill/>
                    </a:lnR>
                    <a:lnT>
                      <a:noFill/>
                    </a:lnT>
                    <a:lnB>
                      <a:noFill/>
                    </a:lnB>
                    <a:solidFill>
                      <a:srgbClr val="FFFFFF"/>
                    </a:solidFill>
                  </a:tcPr>
                </a:tc>
                <a:tc>
                  <a:txBody>
                    <a:bodyPr/>
                    <a:lstStyle/>
                    <a:p>
                      <a:pPr algn="l" fontAlgn="b"/>
                      <a:r>
                        <a:rPr lang="en-GB" sz="1050" b="0" i="0" u="none" strike="noStrike">
                          <a:solidFill>
                            <a:srgbClr val="FFFFFF"/>
                          </a:solidFill>
                          <a:latin typeface="Calibri"/>
                        </a:rPr>
                        <a:t> </a:t>
                      </a:r>
                    </a:p>
                  </a:txBody>
                  <a:tcPr marL="5063" marR="5063" marT="5063" marB="0" anchor="b">
                    <a:lnL>
                      <a:noFill/>
                    </a:lnL>
                    <a:lnR>
                      <a:noFill/>
                    </a:lnR>
                    <a:lnT>
                      <a:noFill/>
                    </a:lnT>
                    <a:lnB>
                      <a:noFill/>
                    </a:lnB>
                    <a:solidFill>
                      <a:srgbClr val="FFFFFF"/>
                    </a:solidFill>
                  </a:tcPr>
                </a:tc>
              </a:tr>
              <a:tr h="211496">
                <a:tc>
                  <a:txBody>
                    <a:bodyPr/>
                    <a:lstStyle/>
                    <a:p>
                      <a:pPr algn="l" fontAlgn="b"/>
                      <a:r>
                        <a:rPr lang="en-GB" sz="1050" b="0" i="0" u="none" strike="noStrike">
                          <a:solidFill>
                            <a:srgbClr val="FFFFFF"/>
                          </a:solidFill>
                          <a:latin typeface="Calibri"/>
                        </a:rPr>
                        <a:t> </a:t>
                      </a:r>
                    </a:p>
                  </a:txBody>
                  <a:tcPr marL="5063" marR="5063" marT="5063" marB="0" anchor="b">
                    <a:lnL>
                      <a:noFill/>
                    </a:lnL>
                    <a:lnR>
                      <a:noFill/>
                    </a:lnR>
                    <a:lnT>
                      <a:noFill/>
                    </a:lnT>
                    <a:lnB>
                      <a:noFill/>
                    </a:lnB>
                    <a:solidFill>
                      <a:srgbClr val="FFFFFF"/>
                    </a:solidFill>
                  </a:tcPr>
                </a:tc>
                <a:tc>
                  <a:txBody>
                    <a:bodyPr/>
                    <a:lstStyle/>
                    <a:p>
                      <a:pPr algn="l" fontAlgn="b"/>
                      <a:r>
                        <a:rPr lang="en-GB" sz="1050" b="0" i="0" u="none" strike="noStrike">
                          <a:solidFill>
                            <a:srgbClr val="FFFFFF"/>
                          </a:solidFill>
                          <a:latin typeface="Calibri"/>
                        </a:rPr>
                        <a:t> </a:t>
                      </a:r>
                    </a:p>
                  </a:txBody>
                  <a:tcPr marL="5063" marR="5063" marT="5063" marB="0" anchor="b">
                    <a:lnL>
                      <a:noFill/>
                    </a:lnL>
                    <a:lnR>
                      <a:noFill/>
                    </a:lnR>
                    <a:lnT>
                      <a:noFill/>
                    </a:lnT>
                    <a:lnB>
                      <a:noFill/>
                    </a:lnB>
                    <a:solidFill>
                      <a:srgbClr val="FFFFFF"/>
                    </a:solidFill>
                  </a:tcPr>
                </a:tc>
                <a:tc>
                  <a:txBody>
                    <a:bodyPr/>
                    <a:lstStyle/>
                    <a:p>
                      <a:pPr algn="l" fontAlgn="b"/>
                      <a:r>
                        <a:rPr lang="en-GB" sz="1050" b="0" i="0" u="none" strike="noStrike" dirty="0">
                          <a:solidFill>
                            <a:srgbClr val="FFFFFF"/>
                          </a:solidFill>
                          <a:latin typeface="Calibri"/>
                        </a:rPr>
                        <a:t> </a:t>
                      </a:r>
                    </a:p>
                  </a:txBody>
                  <a:tcPr marL="5063" marR="5063" marT="5063" marB="0" anchor="b">
                    <a:lnL>
                      <a:noFill/>
                    </a:lnL>
                    <a:lnR>
                      <a:noFill/>
                    </a:lnR>
                    <a:lnT>
                      <a:noFill/>
                    </a:lnT>
                    <a:lnB>
                      <a:noFill/>
                    </a:lnB>
                    <a:solidFill>
                      <a:srgbClr val="FFFFFF"/>
                    </a:solidFill>
                  </a:tcPr>
                </a:tc>
                <a:tc>
                  <a:txBody>
                    <a:bodyPr/>
                    <a:lstStyle/>
                    <a:p>
                      <a:pPr algn="l" fontAlgn="b"/>
                      <a:r>
                        <a:rPr lang="en-GB" sz="1050" b="0" i="0" u="none" strike="noStrike" dirty="0">
                          <a:solidFill>
                            <a:srgbClr val="FFFFFF"/>
                          </a:solidFill>
                          <a:latin typeface="Calibri"/>
                        </a:rPr>
                        <a:t> </a:t>
                      </a:r>
                    </a:p>
                  </a:txBody>
                  <a:tcPr marL="5063" marR="5063" marT="5063" marB="0" anchor="b">
                    <a:lnL>
                      <a:noFill/>
                    </a:lnL>
                    <a:lnR>
                      <a:noFill/>
                    </a:lnR>
                    <a:lnT>
                      <a:noFill/>
                    </a:lnT>
                    <a:lnB>
                      <a:noFill/>
                    </a:lnB>
                    <a:solidFill>
                      <a:srgbClr val="FFFFFF"/>
                    </a:solidFill>
                  </a:tcPr>
                </a:tc>
                <a:tc>
                  <a:txBody>
                    <a:bodyPr/>
                    <a:lstStyle/>
                    <a:p>
                      <a:pPr algn="l" fontAlgn="b"/>
                      <a:r>
                        <a:rPr lang="en-GB" sz="1050" b="0" i="0" u="none" strike="noStrike" dirty="0">
                          <a:solidFill>
                            <a:srgbClr val="FFFFFF"/>
                          </a:solidFill>
                          <a:latin typeface="Calibri"/>
                        </a:rPr>
                        <a:t> </a:t>
                      </a:r>
                    </a:p>
                  </a:txBody>
                  <a:tcPr marL="5063" marR="5063" marT="5063"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GB" sz="1050" b="0" i="0" u="none" strike="noStrike">
                          <a:solidFill>
                            <a:srgbClr val="FFFFFF"/>
                          </a:solidFill>
                          <a:latin typeface="Calibri"/>
                        </a:rPr>
                        <a:t> </a:t>
                      </a:r>
                    </a:p>
                  </a:txBody>
                  <a:tcPr marL="5063" marR="5063" marT="5063"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GB" sz="1050" b="0" i="0" u="none" strike="noStrike">
                          <a:solidFill>
                            <a:srgbClr val="FFFFFF"/>
                          </a:solidFill>
                          <a:latin typeface="Calibri"/>
                        </a:rPr>
                        <a:t> </a:t>
                      </a:r>
                    </a:p>
                  </a:txBody>
                  <a:tcPr marL="5063" marR="5063" marT="5063"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GB" sz="1050" b="0" i="0" u="none" strike="noStrike">
                          <a:solidFill>
                            <a:srgbClr val="FFFFFF"/>
                          </a:solidFill>
                          <a:latin typeface="Calibri"/>
                        </a:rPr>
                        <a:t> </a:t>
                      </a:r>
                    </a:p>
                  </a:txBody>
                  <a:tcPr marL="5063" marR="5063" marT="5063" marB="0" anchor="b">
                    <a:lnL>
                      <a:noFill/>
                    </a:lnL>
                    <a:lnR>
                      <a:noFill/>
                    </a:lnR>
                    <a:lnT>
                      <a:noFill/>
                    </a:lnT>
                    <a:lnB>
                      <a:noFill/>
                    </a:lnB>
                    <a:solidFill>
                      <a:srgbClr val="FFFFFF"/>
                    </a:solidFill>
                  </a:tcPr>
                </a:tc>
                <a:tc>
                  <a:txBody>
                    <a:bodyPr/>
                    <a:lstStyle/>
                    <a:p>
                      <a:pPr algn="l" fontAlgn="b"/>
                      <a:r>
                        <a:rPr lang="en-GB" sz="1050" b="0" i="0" u="none" strike="noStrike">
                          <a:solidFill>
                            <a:srgbClr val="FFFFFF"/>
                          </a:solidFill>
                          <a:latin typeface="Calibri"/>
                        </a:rPr>
                        <a:t> </a:t>
                      </a:r>
                    </a:p>
                  </a:txBody>
                  <a:tcPr marL="5063" marR="5063" marT="5063" marB="0" anchor="b">
                    <a:lnL>
                      <a:noFill/>
                    </a:lnL>
                    <a:lnR>
                      <a:noFill/>
                    </a:lnR>
                    <a:lnT>
                      <a:noFill/>
                    </a:lnT>
                    <a:lnB>
                      <a:noFill/>
                    </a:lnB>
                    <a:solidFill>
                      <a:srgbClr val="FFFFFF"/>
                    </a:solidFill>
                  </a:tcPr>
                </a:tc>
                <a:tc>
                  <a:txBody>
                    <a:bodyPr/>
                    <a:lstStyle/>
                    <a:p>
                      <a:pPr algn="l" fontAlgn="b"/>
                      <a:r>
                        <a:rPr lang="en-GB" sz="1050" b="0" i="0" u="none" strike="noStrike">
                          <a:solidFill>
                            <a:srgbClr val="FFFFFF"/>
                          </a:solidFill>
                          <a:latin typeface="Calibri"/>
                        </a:rPr>
                        <a:t> </a:t>
                      </a:r>
                    </a:p>
                  </a:txBody>
                  <a:tcPr marL="5063" marR="5063" marT="5063" marB="0" anchor="b">
                    <a:lnL>
                      <a:noFill/>
                    </a:lnL>
                    <a:lnR>
                      <a:noFill/>
                    </a:lnR>
                    <a:lnT>
                      <a:noFill/>
                    </a:lnT>
                    <a:lnB>
                      <a:noFill/>
                    </a:lnB>
                    <a:solidFill>
                      <a:srgbClr val="FFFFFF"/>
                    </a:solidFill>
                  </a:tcPr>
                </a:tc>
                <a:tc>
                  <a:txBody>
                    <a:bodyPr/>
                    <a:lstStyle/>
                    <a:p>
                      <a:pPr algn="l" fontAlgn="b"/>
                      <a:r>
                        <a:rPr lang="en-GB" sz="1050" b="0" i="0" u="none" strike="noStrike" dirty="0">
                          <a:solidFill>
                            <a:srgbClr val="FFFFFF"/>
                          </a:solidFill>
                          <a:latin typeface="Calibri"/>
                        </a:rPr>
                        <a:t> </a:t>
                      </a:r>
                    </a:p>
                  </a:txBody>
                  <a:tcPr marL="5063" marR="5063" marT="5063" marB="0" anchor="b">
                    <a:lnL>
                      <a:noFill/>
                    </a:lnL>
                    <a:lnR>
                      <a:noFill/>
                    </a:lnR>
                    <a:lnT>
                      <a:noFill/>
                    </a:lnT>
                    <a:lnB>
                      <a:noFill/>
                    </a:lnB>
                    <a:solidFill>
                      <a:srgbClr val="FFFFFF"/>
                    </a:solid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idx="1"/>
          </p:nvPr>
        </p:nvSpPr>
        <p:spPr>
          <a:xfrm>
            <a:off x="464156" y="1052736"/>
            <a:ext cx="8229600" cy="5030019"/>
          </a:xfrm>
        </p:spPr>
        <p:txBody>
          <a:bodyPr>
            <a:noAutofit/>
          </a:bodyPr>
          <a:lstStyle/>
          <a:p>
            <a:pPr marL="285750" lvl="1" algn="just">
              <a:buFont typeface="Arial" pitchFamily="34" charset="0"/>
              <a:buChar char="•"/>
            </a:pPr>
            <a:r>
              <a:rPr lang="el-GR" sz="2000" dirty="0" smtClean="0">
                <a:sym typeface="Wingdings" pitchFamily="2" charset="2"/>
              </a:rPr>
              <a:t>Στο έργο </a:t>
            </a:r>
            <a:r>
              <a:rPr lang="en-US" sz="2000" dirty="0" smtClean="0">
                <a:sym typeface="Wingdings" pitchFamily="2" charset="2"/>
              </a:rPr>
              <a:t>STRAIGHTSOL</a:t>
            </a:r>
            <a:r>
              <a:rPr lang="el-GR" sz="2000" dirty="0" smtClean="0">
                <a:sym typeface="Wingdings" pitchFamily="2" charset="2"/>
              </a:rPr>
              <a:t>, το πρότυπο του καμβά των </a:t>
            </a:r>
            <a:r>
              <a:rPr lang="en-US" sz="2000" dirty="0" err="1" smtClean="0">
                <a:sym typeface="Wingdings" pitchFamily="2" charset="2"/>
              </a:rPr>
              <a:t>Osterwalder</a:t>
            </a:r>
            <a:r>
              <a:rPr lang="el-GR" sz="2000" dirty="0" smtClean="0">
                <a:sym typeface="Wingdings" pitchFamily="2" charset="2"/>
              </a:rPr>
              <a:t>, </a:t>
            </a:r>
            <a:r>
              <a:rPr lang="en-US" sz="2000" dirty="0" err="1" smtClean="0">
                <a:sym typeface="Wingdings" pitchFamily="2" charset="2"/>
              </a:rPr>
              <a:t>Pigneur</a:t>
            </a:r>
            <a:r>
              <a:rPr lang="en-US" sz="2000" dirty="0" smtClean="0">
                <a:sym typeface="Wingdings" pitchFamily="2" charset="2"/>
              </a:rPr>
              <a:t> </a:t>
            </a:r>
            <a:r>
              <a:rPr lang="en-US" sz="2000" dirty="0">
                <a:sym typeface="Wingdings" pitchFamily="2" charset="2"/>
              </a:rPr>
              <a:t>(2010</a:t>
            </a:r>
            <a:r>
              <a:rPr lang="en-US" sz="2000" dirty="0" smtClean="0">
                <a:sym typeface="Wingdings" pitchFamily="2" charset="2"/>
              </a:rPr>
              <a:t>)</a:t>
            </a:r>
            <a:r>
              <a:rPr lang="el-GR" sz="2000" dirty="0" smtClean="0">
                <a:sym typeface="Wingdings" pitchFamily="2" charset="2"/>
              </a:rPr>
              <a:t> χρησιμοποιήθηκε ως εργαλείο σύγκρισης των καταστάσεων πριν και μετά την εφαρμογή των πιλότων (</a:t>
            </a:r>
            <a:r>
              <a:rPr lang="en-US" sz="2000" dirty="0" smtClean="0">
                <a:sym typeface="Wingdings" pitchFamily="2" charset="2"/>
              </a:rPr>
              <a:t>business as usual </a:t>
            </a:r>
            <a:r>
              <a:rPr lang="en-US" sz="2000" dirty="0" err="1" smtClean="0">
                <a:sym typeface="Wingdings" pitchFamily="2" charset="2"/>
              </a:rPr>
              <a:t>vs</a:t>
            </a:r>
            <a:r>
              <a:rPr lang="en-US" sz="2000" dirty="0" smtClean="0">
                <a:sym typeface="Wingdings" pitchFamily="2" charset="2"/>
              </a:rPr>
              <a:t> demonstration</a:t>
            </a:r>
            <a:r>
              <a:rPr lang="el-GR" sz="2000" dirty="0" smtClean="0">
                <a:sym typeface="Wingdings" pitchFamily="2" charset="2"/>
              </a:rPr>
              <a:t>).</a:t>
            </a:r>
            <a:endParaRPr lang="en-US" sz="2000" dirty="0" smtClean="0">
              <a:solidFill>
                <a:schemeClr val="tx1"/>
              </a:solidFill>
              <a:sym typeface="Wingdings" pitchFamily="2" charset="2"/>
            </a:endParaRPr>
          </a:p>
          <a:p>
            <a:pPr marL="285750" lvl="1" algn="just">
              <a:buFont typeface="Arial" pitchFamily="34" charset="0"/>
              <a:buChar char="•"/>
            </a:pPr>
            <a:r>
              <a:rPr lang="el-GR" sz="2000" dirty="0" smtClean="0">
                <a:sym typeface="Wingdings" pitchFamily="2" charset="2"/>
              </a:rPr>
              <a:t>Ανάλογα με το πεδίο στο οποίο επισημαίνονται οι αλλαγές μεταξύ των δύο καταστάσεων, διαφαινόταν αν υπήρχε επιρροή στο οικονομικό κομμάτι, στο περιβάλλον, στο επίπεδο παροχής υπηρεσιών κτλ.</a:t>
            </a:r>
          </a:p>
          <a:p>
            <a:pPr marL="285750" lvl="1" algn="just">
              <a:buFont typeface="Arial" pitchFamily="34" charset="0"/>
              <a:buChar char="•"/>
            </a:pPr>
            <a:r>
              <a:rPr lang="el-GR" sz="2000" dirty="0" smtClean="0">
                <a:solidFill>
                  <a:schemeClr val="tx1"/>
                </a:solidFill>
                <a:sym typeface="Wingdings" pitchFamily="2" charset="2"/>
              </a:rPr>
              <a:t>Με σκοπό την </a:t>
            </a:r>
            <a:r>
              <a:rPr lang="el-GR" sz="2000" dirty="0" err="1" smtClean="0">
                <a:solidFill>
                  <a:schemeClr val="tx1"/>
                </a:solidFill>
                <a:sym typeface="Wingdings" pitchFamily="2" charset="2"/>
              </a:rPr>
              <a:t>πολυκριτήρια</a:t>
            </a:r>
            <a:r>
              <a:rPr lang="el-GR" sz="2000" dirty="0" smtClean="0">
                <a:solidFill>
                  <a:schemeClr val="tx1"/>
                </a:solidFill>
                <a:sym typeface="Wingdings" pitchFamily="2" charset="2"/>
              </a:rPr>
              <a:t> αξιολόγηση των δύο καταστάσεων ορίστηκαν δείκτες απόδοσης που αναφέρονταν σε κάθε εμπλεκόμενο στην αστική διανομή, αλλά και σε κάθε πεδίο επιρροής ανά σενάριο μελέτης.</a:t>
            </a:r>
          </a:p>
          <a:p>
            <a:pPr marL="285750" lvl="1" algn="just">
              <a:buFont typeface="Arial" pitchFamily="34" charset="0"/>
              <a:buChar char="•"/>
            </a:pPr>
            <a:r>
              <a:rPr lang="el-GR" sz="2000" dirty="0" smtClean="0">
                <a:solidFill>
                  <a:schemeClr val="tx1"/>
                </a:solidFill>
                <a:sym typeface="Wingdings" pitchFamily="2" charset="2"/>
              </a:rPr>
              <a:t>Για τον </a:t>
            </a:r>
            <a:r>
              <a:rPr lang="el-GR" sz="2000" dirty="0">
                <a:sym typeface="Wingdings" pitchFamily="2" charset="2"/>
              </a:rPr>
              <a:t>έλεγχο και την κατοχύρωση των </a:t>
            </a:r>
            <a:r>
              <a:rPr lang="el-GR" sz="2000" dirty="0" smtClean="0">
                <a:sym typeface="Wingdings" pitchFamily="2" charset="2"/>
              </a:rPr>
              <a:t>αποτελεσμάτων διεξήχθη ανάλυση ευαισθησίας</a:t>
            </a:r>
            <a:r>
              <a:rPr lang="en-US" sz="2000" dirty="0" smtClean="0">
                <a:sym typeface="Wingdings" pitchFamily="2" charset="2"/>
              </a:rPr>
              <a:t> (sensitivity analysis)</a:t>
            </a:r>
            <a:r>
              <a:rPr lang="el-GR" sz="2000" dirty="0" smtClean="0">
                <a:sym typeface="Wingdings" pitchFamily="2" charset="2"/>
              </a:rPr>
              <a:t>, ενώ εξετάστηκαν η προοπτική επιτυχούς πορείας στην αγορά των νέων πιλοτικών εφαρμογών και το αν αυτές ταιριάζουν με τις ισχύουσες τάσεις </a:t>
            </a:r>
            <a:r>
              <a:rPr lang="en-US" sz="2000" dirty="0" smtClean="0">
                <a:sym typeface="Wingdings" pitchFamily="2" charset="2"/>
              </a:rPr>
              <a:t>(fit and viability analyses)</a:t>
            </a:r>
            <a:r>
              <a:rPr lang="el-GR" sz="2000" dirty="0" smtClean="0">
                <a:sym typeface="Wingdings" pitchFamily="2" charset="2"/>
              </a:rPr>
              <a:t>, στο πλαίσιο της οποίας υπήρξε πρόνοια και για τη διερεύνηση της συμπεριφοράς των χρηστών.</a:t>
            </a:r>
            <a:endParaRPr lang="en-US" sz="2000" dirty="0" smtClean="0">
              <a:solidFill>
                <a:schemeClr val="tx1"/>
              </a:solidFill>
              <a:sym typeface="Wingdings" pitchFamily="2" charset="2"/>
            </a:endParaRPr>
          </a:p>
        </p:txBody>
      </p:sp>
      <p:sp>
        <p:nvSpPr>
          <p:cNvPr id="8" name="1 - Τίτλος"/>
          <p:cNvSpPr>
            <a:spLocks noGrp="1"/>
          </p:cNvSpPr>
          <p:nvPr>
            <p:ph type="title"/>
          </p:nvPr>
        </p:nvSpPr>
        <p:spPr>
          <a:xfrm>
            <a:off x="457200" y="274638"/>
            <a:ext cx="8229600" cy="562074"/>
          </a:xfrm>
        </p:spPr>
        <p:txBody>
          <a:bodyPr>
            <a:noAutofit/>
          </a:bodyPr>
          <a:lstStyle/>
          <a:p>
            <a:r>
              <a:rPr lang="el-GR" b="1" dirty="0" smtClean="0"/>
              <a:t>Η εμπειρία του </a:t>
            </a:r>
            <a:r>
              <a:rPr lang="en-US" b="1" dirty="0" smtClean="0"/>
              <a:t>STRAIGHTSOL</a:t>
            </a:r>
            <a:endParaRPr lang="el-GR" dirty="0">
              <a:solidFill>
                <a:srgbClr val="FF0000"/>
              </a:solidFill>
            </a:endParaRPr>
          </a:p>
        </p:txBody>
      </p:sp>
    </p:spTree>
    <p:extLst>
      <p:ext uri="{BB962C8B-B14F-4D97-AF65-F5344CB8AC3E}">
        <p14:creationId xmlns:p14="http://schemas.microsoft.com/office/powerpoint/2010/main" val="34612806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idx="1"/>
          </p:nvPr>
        </p:nvSpPr>
        <p:spPr>
          <a:xfrm>
            <a:off x="464156" y="1052736"/>
            <a:ext cx="8229600" cy="5030019"/>
          </a:xfrm>
        </p:spPr>
        <p:txBody>
          <a:bodyPr>
            <a:noAutofit/>
          </a:bodyPr>
          <a:lstStyle/>
          <a:p>
            <a:pPr marL="0" lvl="1" indent="0" algn="just">
              <a:buNone/>
            </a:pPr>
            <a:r>
              <a:rPr lang="el-GR" sz="2000" b="1" dirty="0" smtClean="0">
                <a:sym typeface="Wingdings" pitchFamily="2" charset="2"/>
              </a:rPr>
              <a:t>Για τον καθορισμό δεικτών αξιολόγησης και απόδοσης διερευνήθηκε:</a:t>
            </a:r>
            <a:endParaRPr lang="en-US" sz="2000" b="1" dirty="0" smtClean="0">
              <a:solidFill>
                <a:schemeClr val="tx1"/>
              </a:solidFill>
              <a:sym typeface="Wingdings" pitchFamily="2" charset="2"/>
            </a:endParaRPr>
          </a:p>
          <a:p>
            <a:pPr marL="457200" lvl="1" indent="-457200" algn="just">
              <a:buFont typeface="+mj-lt"/>
              <a:buAutoNum type="arabicPeriod"/>
            </a:pPr>
            <a:r>
              <a:rPr lang="el-GR" sz="2000" dirty="0" smtClean="0">
                <a:solidFill>
                  <a:schemeClr val="tx1"/>
                </a:solidFill>
                <a:sym typeface="Wingdings" pitchFamily="2" charset="2"/>
              </a:rPr>
              <a:t>Πώς μπορεί να παραχθεί περισσότερο όφελος παρά κόστος για την κοινωνία</a:t>
            </a:r>
            <a:r>
              <a:rPr lang="en-US" sz="2000" dirty="0" smtClean="0">
                <a:solidFill>
                  <a:schemeClr val="tx1"/>
                </a:solidFill>
                <a:sym typeface="Wingdings" pitchFamily="2" charset="2"/>
              </a:rPr>
              <a:t>;</a:t>
            </a:r>
            <a:r>
              <a:rPr lang="el-GR" sz="2000" dirty="0" smtClean="0">
                <a:solidFill>
                  <a:schemeClr val="tx1"/>
                </a:solidFill>
                <a:sym typeface="Wingdings" pitchFamily="2" charset="2"/>
              </a:rPr>
              <a:t> </a:t>
            </a:r>
            <a:r>
              <a:rPr lang="en-US" sz="2000" dirty="0" smtClean="0">
                <a:solidFill>
                  <a:schemeClr val="tx1"/>
                </a:solidFill>
                <a:sym typeface="Wingdings" pitchFamily="2" charset="2"/>
              </a:rPr>
              <a:t>      </a:t>
            </a:r>
            <a:r>
              <a:rPr lang="el-GR" sz="2000" dirty="0" smtClean="0">
                <a:solidFill>
                  <a:schemeClr val="tx1"/>
                </a:solidFill>
                <a:sym typeface="Wingdings" pitchFamily="2" charset="2"/>
              </a:rPr>
              <a:t>  </a:t>
            </a:r>
            <a:r>
              <a:rPr lang="en-US" sz="2000" dirty="0" smtClean="0">
                <a:solidFill>
                  <a:schemeClr val="tx1"/>
                </a:solidFill>
                <a:sym typeface="Wingdings" pitchFamily="2" charset="2"/>
              </a:rPr>
              <a:t>Social Cost Benefit Analysis (SCBA)</a:t>
            </a:r>
            <a:r>
              <a:rPr lang="el-GR" sz="2000" dirty="0" smtClean="0">
                <a:solidFill>
                  <a:schemeClr val="tx1"/>
                </a:solidFill>
                <a:sym typeface="Wingdings" pitchFamily="2" charset="2"/>
              </a:rPr>
              <a:t>.</a:t>
            </a:r>
            <a:endParaRPr lang="en-US" sz="1050" b="1" dirty="0" smtClean="0">
              <a:solidFill>
                <a:schemeClr val="tx1"/>
              </a:solidFill>
              <a:sym typeface="Wingdings" pitchFamily="2" charset="2"/>
            </a:endParaRPr>
          </a:p>
          <a:p>
            <a:pPr marL="457200" lvl="1" indent="-457200" algn="just">
              <a:buFont typeface="+mj-lt"/>
              <a:buAutoNum type="arabicPeriod"/>
            </a:pPr>
            <a:r>
              <a:rPr lang="el-GR" sz="2000" dirty="0" smtClean="0">
                <a:sym typeface="Wingdings" pitchFamily="2" charset="2"/>
              </a:rPr>
              <a:t>Ποιες οι προοπτικές να προχωρήσει επαγγελματικά και οικονομικά η καινοτομία που προτείνεται</a:t>
            </a:r>
            <a:r>
              <a:rPr lang="en-US" sz="2000" dirty="0" smtClean="0">
                <a:sym typeface="Wingdings" pitchFamily="2" charset="2"/>
              </a:rPr>
              <a:t>; </a:t>
            </a:r>
            <a:r>
              <a:rPr lang="el-GR" sz="2000" dirty="0" smtClean="0">
                <a:sym typeface="Wingdings" pitchFamily="2" charset="2"/>
              </a:rPr>
              <a:t>        </a:t>
            </a:r>
            <a:r>
              <a:rPr lang="en-US" sz="2000" dirty="0" smtClean="0">
                <a:sym typeface="Wingdings" pitchFamily="2" charset="2"/>
              </a:rPr>
              <a:t>Business models.</a:t>
            </a:r>
            <a:endParaRPr lang="el-GR" sz="2000" dirty="0" smtClean="0">
              <a:sym typeface="Wingdings" pitchFamily="2" charset="2"/>
            </a:endParaRPr>
          </a:p>
          <a:p>
            <a:pPr marL="457200" lvl="1" indent="-457200" algn="just">
              <a:buFont typeface="+mj-lt"/>
              <a:buAutoNum type="arabicPeriod"/>
            </a:pPr>
            <a:r>
              <a:rPr lang="el-GR" sz="2000" dirty="0" smtClean="0">
                <a:solidFill>
                  <a:schemeClr val="tx1"/>
                </a:solidFill>
                <a:sym typeface="Wingdings" pitchFamily="2" charset="2"/>
              </a:rPr>
              <a:t>Πώς μπορούν να συγκριθούν και να αξιολογηθούν οι διάφορες εναλλακτικές (σενάρια) από τη σκοπιά του κάθε εμπλεκόμενου φορέα στην αστική διανομή</a:t>
            </a:r>
            <a:r>
              <a:rPr lang="en-US" sz="2000" dirty="0" smtClean="0">
                <a:solidFill>
                  <a:schemeClr val="tx1"/>
                </a:solidFill>
                <a:sym typeface="Wingdings" pitchFamily="2" charset="2"/>
              </a:rPr>
              <a:t>;</a:t>
            </a:r>
            <a:r>
              <a:rPr lang="el-GR" sz="2000" dirty="0" smtClean="0">
                <a:solidFill>
                  <a:schemeClr val="tx1"/>
                </a:solidFill>
                <a:sym typeface="Wingdings" pitchFamily="2" charset="2"/>
              </a:rPr>
              <a:t>         </a:t>
            </a:r>
            <a:r>
              <a:rPr lang="en-US" sz="2000" dirty="0" smtClean="0">
                <a:solidFill>
                  <a:schemeClr val="tx1"/>
                </a:solidFill>
                <a:sym typeface="Wingdings" pitchFamily="2" charset="2"/>
              </a:rPr>
              <a:t>Multi Actor Multi Criteria Analysis.</a:t>
            </a:r>
          </a:p>
          <a:p>
            <a:pPr marL="342900" lvl="1" indent="-342900" algn="just">
              <a:buFont typeface="Wingdings" pitchFamily="2" charset="2"/>
              <a:buChar char="Ø"/>
            </a:pPr>
            <a:r>
              <a:rPr lang="el-GR" sz="2000" dirty="0" smtClean="0">
                <a:sym typeface="Wingdings" pitchFamily="2" charset="2"/>
              </a:rPr>
              <a:t>Η ανάλυση </a:t>
            </a:r>
            <a:r>
              <a:rPr lang="en-US" sz="2000" dirty="0" smtClean="0">
                <a:sym typeface="Wingdings" pitchFamily="2" charset="2"/>
              </a:rPr>
              <a:t>FIT (GAP),</a:t>
            </a:r>
            <a:r>
              <a:rPr lang="el-GR" sz="2000" dirty="0" smtClean="0">
                <a:sym typeface="Wingdings" pitchFamily="2" charset="2"/>
              </a:rPr>
              <a:t> διενεργείται με σκοπό την εξακρίβωση της συμβατότητας της νέας καινοτομίας με τις απαιτήσεις για εξυπηρέτηση των αναγκών και αναφέρεται στην οργανωτική ετοιμότητα (</a:t>
            </a:r>
            <a:r>
              <a:rPr lang="en-US" sz="2000" dirty="0" smtClean="0">
                <a:sym typeface="Wingdings" pitchFamily="2" charset="2"/>
              </a:rPr>
              <a:t>organizational readiness</a:t>
            </a:r>
            <a:r>
              <a:rPr lang="el-GR" sz="2000" dirty="0" smtClean="0">
                <a:sym typeface="Wingdings" pitchFamily="2" charset="2"/>
              </a:rPr>
              <a:t> </a:t>
            </a:r>
            <a:r>
              <a:rPr lang="en-US" sz="2000" dirty="0" smtClean="0">
                <a:sym typeface="Wingdings" pitchFamily="2" charset="2"/>
              </a:rPr>
              <a:t>or match</a:t>
            </a:r>
            <a:r>
              <a:rPr lang="el-GR" sz="2000" dirty="0" smtClean="0">
                <a:sym typeface="Wingdings" pitchFamily="2" charset="2"/>
              </a:rPr>
              <a:t>) – αριστερό τμήμα του </a:t>
            </a:r>
            <a:r>
              <a:rPr lang="en-US" sz="2000" dirty="0" smtClean="0">
                <a:sym typeface="Wingdings" pitchFamily="2" charset="2"/>
              </a:rPr>
              <a:t>Business Model Canvas (BMC)</a:t>
            </a:r>
            <a:r>
              <a:rPr lang="el-GR" sz="2000" dirty="0" smtClean="0">
                <a:sym typeface="Wingdings" pitchFamily="2" charset="2"/>
              </a:rPr>
              <a:t>, ενώ η μελέτη βιωσιμότητας επικεντρώνεται στην εμπορική προοπτική, πορεία και επιτυχία (</a:t>
            </a:r>
            <a:r>
              <a:rPr lang="en-US" sz="2000" dirty="0" smtClean="0">
                <a:sym typeface="Wingdings" pitchFamily="2" charset="2"/>
              </a:rPr>
              <a:t>market perspective</a:t>
            </a:r>
            <a:r>
              <a:rPr lang="el-GR" sz="2000" dirty="0" smtClean="0">
                <a:sym typeface="Wingdings" pitchFamily="2" charset="2"/>
              </a:rPr>
              <a:t>)</a:t>
            </a:r>
            <a:r>
              <a:rPr lang="en-US" sz="2000" dirty="0" smtClean="0">
                <a:sym typeface="Wingdings" pitchFamily="2" charset="2"/>
              </a:rPr>
              <a:t> – </a:t>
            </a:r>
            <a:r>
              <a:rPr lang="el-GR" sz="2000" dirty="0" smtClean="0">
                <a:sym typeface="Wingdings" pitchFamily="2" charset="2"/>
              </a:rPr>
              <a:t>δεξί </a:t>
            </a:r>
            <a:r>
              <a:rPr lang="en-US" sz="2000" dirty="0" smtClean="0">
                <a:sym typeface="Wingdings" pitchFamily="2" charset="2"/>
              </a:rPr>
              <a:t>τμήμ</a:t>
            </a:r>
            <a:r>
              <a:rPr lang="el-GR" sz="2000" dirty="0" smtClean="0">
                <a:sym typeface="Wingdings" pitchFamily="2" charset="2"/>
              </a:rPr>
              <a:t>α</a:t>
            </a:r>
            <a:r>
              <a:rPr lang="en-US" sz="2000" dirty="0" smtClean="0">
                <a:sym typeface="Wingdings" pitchFamily="2" charset="2"/>
              </a:rPr>
              <a:t> </a:t>
            </a:r>
            <a:r>
              <a:rPr lang="en-US" sz="2000" dirty="0">
                <a:sym typeface="Wingdings" pitchFamily="2" charset="2"/>
              </a:rPr>
              <a:t>του </a:t>
            </a:r>
            <a:r>
              <a:rPr lang="en-US" sz="2000" dirty="0" smtClean="0">
                <a:sym typeface="Wingdings" pitchFamily="2" charset="2"/>
              </a:rPr>
              <a:t>BMC</a:t>
            </a:r>
            <a:r>
              <a:rPr lang="el-GR" sz="2000" dirty="0" smtClean="0">
                <a:sym typeface="Wingdings" pitchFamily="2" charset="2"/>
              </a:rPr>
              <a:t>.</a:t>
            </a:r>
            <a:endParaRPr lang="en-US" sz="2000" dirty="0" smtClean="0">
              <a:sym typeface="Wingdings" pitchFamily="2" charset="2"/>
            </a:endParaRPr>
          </a:p>
        </p:txBody>
      </p:sp>
      <p:sp>
        <p:nvSpPr>
          <p:cNvPr id="8" name="1 - Τίτλος"/>
          <p:cNvSpPr>
            <a:spLocks noGrp="1"/>
          </p:cNvSpPr>
          <p:nvPr>
            <p:ph type="title"/>
          </p:nvPr>
        </p:nvSpPr>
        <p:spPr>
          <a:xfrm>
            <a:off x="457200" y="274638"/>
            <a:ext cx="8229600" cy="562074"/>
          </a:xfrm>
        </p:spPr>
        <p:txBody>
          <a:bodyPr>
            <a:noAutofit/>
          </a:bodyPr>
          <a:lstStyle/>
          <a:p>
            <a:r>
              <a:rPr lang="el-GR" b="1" dirty="0" smtClean="0"/>
              <a:t>Η εμπειρία του </a:t>
            </a:r>
            <a:r>
              <a:rPr lang="en-US" b="1" dirty="0" smtClean="0"/>
              <a:t>STRAIGHTSOL</a:t>
            </a:r>
            <a:endParaRPr lang="el-GR" dirty="0">
              <a:solidFill>
                <a:srgbClr val="FF0000"/>
              </a:solidFill>
            </a:endParaRPr>
          </a:p>
        </p:txBody>
      </p:sp>
      <p:sp>
        <p:nvSpPr>
          <p:cNvPr id="2" name="Δεξιό βέλος 1"/>
          <p:cNvSpPr/>
          <p:nvPr/>
        </p:nvSpPr>
        <p:spPr>
          <a:xfrm>
            <a:off x="2123728" y="1988840"/>
            <a:ext cx="288032"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Δεξιό βέλος 4"/>
          <p:cNvSpPr/>
          <p:nvPr/>
        </p:nvSpPr>
        <p:spPr>
          <a:xfrm>
            <a:off x="4067944" y="2780928"/>
            <a:ext cx="288032"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Δεξιό βέλος 5"/>
          <p:cNvSpPr/>
          <p:nvPr/>
        </p:nvSpPr>
        <p:spPr>
          <a:xfrm>
            <a:off x="3347864" y="3825044"/>
            <a:ext cx="288032"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1647879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idx="1"/>
          </p:nvPr>
        </p:nvSpPr>
        <p:spPr>
          <a:xfrm>
            <a:off x="464156" y="1052736"/>
            <a:ext cx="8229600" cy="5030019"/>
          </a:xfrm>
        </p:spPr>
        <p:txBody>
          <a:bodyPr>
            <a:noAutofit/>
          </a:bodyPr>
          <a:lstStyle/>
          <a:p>
            <a:pPr marL="0" lvl="1" indent="0" algn="just">
              <a:buNone/>
            </a:pPr>
            <a:r>
              <a:rPr lang="el-GR" sz="2400" b="1" dirty="0" smtClean="0">
                <a:solidFill>
                  <a:schemeClr val="tx1"/>
                </a:solidFill>
                <a:sym typeface="Wingdings" pitchFamily="2" charset="2"/>
              </a:rPr>
              <a:t>Παραδείγματα από πιλοτικές εφαρμογές</a:t>
            </a:r>
            <a:r>
              <a:rPr lang="el-GR" sz="2400" b="1" dirty="0" smtClean="0">
                <a:sym typeface="Wingdings" pitchFamily="2" charset="2"/>
              </a:rPr>
              <a:t>:</a:t>
            </a:r>
            <a:endParaRPr lang="en-US" sz="2400" b="1" dirty="0" smtClean="0">
              <a:solidFill>
                <a:schemeClr val="tx1"/>
              </a:solidFill>
              <a:sym typeface="Wingdings" pitchFamily="2" charset="2"/>
            </a:endParaRPr>
          </a:p>
          <a:p>
            <a:pPr marL="285750" lvl="1" algn="just">
              <a:buFont typeface="Arial" pitchFamily="34" charset="0"/>
              <a:buChar char="•"/>
            </a:pPr>
            <a:endParaRPr lang="el-GR" sz="2000" dirty="0" smtClean="0">
              <a:solidFill>
                <a:schemeClr val="tx1"/>
              </a:solidFill>
              <a:sym typeface="Wingdings" pitchFamily="2" charset="2"/>
            </a:endParaRPr>
          </a:p>
          <a:p>
            <a:pPr marL="457200" lvl="1" indent="-457200" algn="just">
              <a:buFont typeface="+mj-lt"/>
              <a:buAutoNum type="arabicPeriod"/>
            </a:pPr>
            <a:r>
              <a:rPr lang="el-GR" sz="2000" dirty="0" smtClean="0">
                <a:solidFill>
                  <a:schemeClr val="tx1"/>
                </a:solidFill>
                <a:sym typeface="Wingdings" pitchFamily="2" charset="2"/>
              </a:rPr>
              <a:t>Εφαρμογή </a:t>
            </a:r>
            <a:r>
              <a:rPr lang="en-US" sz="2000" dirty="0" smtClean="0">
                <a:solidFill>
                  <a:schemeClr val="tx1"/>
                </a:solidFill>
                <a:sym typeface="Wingdings" pitchFamily="2" charset="2"/>
              </a:rPr>
              <a:t>City Log </a:t>
            </a:r>
            <a:r>
              <a:rPr lang="el-GR" sz="2000" dirty="0" smtClean="0">
                <a:solidFill>
                  <a:schemeClr val="tx1"/>
                </a:solidFill>
                <a:sym typeface="Wingdings" pitchFamily="2" charset="2"/>
              </a:rPr>
              <a:t>στη </a:t>
            </a:r>
            <a:r>
              <a:rPr lang="el-GR" sz="2000" dirty="0" err="1" smtClean="0">
                <a:solidFill>
                  <a:schemeClr val="tx1"/>
                </a:solidFill>
                <a:sym typeface="Wingdings" pitchFamily="2" charset="2"/>
              </a:rPr>
              <a:t>Λυόν</a:t>
            </a:r>
            <a:r>
              <a:rPr lang="en-US" sz="2000" dirty="0" smtClean="0">
                <a:solidFill>
                  <a:schemeClr val="tx1"/>
                </a:solidFill>
                <a:sym typeface="Wingdings" pitchFamily="2" charset="2"/>
              </a:rPr>
              <a:t>, </a:t>
            </a:r>
            <a:r>
              <a:rPr lang="el-GR" sz="2000" dirty="0" smtClean="0">
                <a:solidFill>
                  <a:schemeClr val="tx1"/>
                </a:solidFill>
                <a:sym typeface="Wingdings" pitchFamily="2" charset="2"/>
              </a:rPr>
              <a:t>Γαλλία (2 υποπεριπτώσεις)</a:t>
            </a:r>
            <a:r>
              <a:rPr lang="en-US" sz="2000" dirty="0" smtClean="0">
                <a:solidFill>
                  <a:schemeClr val="tx1"/>
                </a:solidFill>
                <a:sym typeface="Wingdings" pitchFamily="2" charset="2"/>
              </a:rPr>
              <a:t>:</a:t>
            </a:r>
            <a:endParaRPr lang="el-GR" sz="2000" dirty="0" smtClean="0">
              <a:solidFill>
                <a:schemeClr val="tx1"/>
              </a:solidFill>
              <a:sym typeface="Wingdings" pitchFamily="2" charset="2"/>
            </a:endParaRPr>
          </a:p>
          <a:p>
            <a:pPr marL="895350" lvl="1" indent="-514350" algn="just">
              <a:buFont typeface="+mj-lt"/>
              <a:buAutoNum type="romanLcPeriod"/>
            </a:pPr>
            <a:r>
              <a:rPr lang="el-GR" sz="2000" dirty="0" smtClean="0">
                <a:solidFill>
                  <a:schemeClr val="tx1"/>
                </a:solidFill>
                <a:sym typeface="Wingdings" pitchFamily="2" charset="2"/>
              </a:rPr>
              <a:t>α) Αστική διανομή με </a:t>
            </a:r>
            <a:r>
              <a:rPr lang="en-US" sz="2000" dirty="0" smtClean="0">
                <a:solidFill>
                  <a:schemeClr val="tx1"/>
                </a:solidFill>
                <a:sym typeface="Wingdings" pitchFamily="2" charset="2"/>
              </a:rPr>
              <a:t>mini-van </a:t>
            </a:r>
            <a:r>
              <a:rPr lang="el-GR" sz="2000" dirty="0" smtClean="0">
                <a:solidFill>
                  <a:schemeClr val="tx1"/>
                </a:solidFill>
                <a:sym typeface="Wingdings" pitchFamily="2" charset="2"/>
              </a:rPr>
              <a:t>και μεταφόρτωση για το τελευταίο κομμάτι σε ποδήλατα (</a:t>
            </a:r>
            <a:r>
              <a:rPr lang="en-US" sz="2000" dirty="0" smtClean="0">
                <a:solidFill>
                  <a:schemeClr val="tx1"/>
                </a:solidFill>
                <a:sym typeface="Wingdings" pitchFamily="2" charset="2"/>
              </a:rPr>
              <a:t>Case 1: </a:t>
            </a:r>
            <a:r>
              <a:rPr lang="en-US" sz="2000" dirty="0" err="1" smtClean="0">
                <a:sym typeface="Wingdings" pitchFamily="2" charset="2"/>
              </a:rPr>
              <a:t>Bentobox</a:t>
            </a:r>
            <a:r>
              <a:rPr lang="en-US" sz="2000" dirty="0" smtClean="0">
                <a:sym typeface="Wingdings" pitchFamily="2" charset="2"/>
              </a:rPr>
              <a:t> transshipment </a:t>
            </a:r>
            <a:r>
              <a:rPr lang="en-US" sz="2000" dirty="0">
                <a:sym typeface="Wingdings" pitchFamily="2" charset="2"/>
              </a:rPr>
              <a:t>bike - van</a:t>
            </a:r>
            <a:r>
              <a:rPr lang="el-GR" sz="2000" dirty="0" smtClean="0">
                <a:solidFill>
                  <a:schemeClr val="tx1"/>
                </a:solidFill>
                <a:sym typeface="Wingdings" pitchFamily="2" charset="2"/>
              </a:rPr>
              <a:t>)</a:t>
            </a:r>
          </a:p>
          <a:p>
            <a:pPr marL="895350" lvl="1" indent="-514350" algn="just">
              <a:buFont typeface="+mj-lt"/>
              <a:buAutoNum type="romanLcPeriod"/>
            </a:pPr>
            <a:r>
              <a:rPr lang="el-GR" sz="2000" dirty="0" smtClean="0">
                <a:solidFill>
                  <a:schemeClr val="tx1"/>
                </a:solidFill>
                <a:sym typeface="Wingdings" pitchFamily="2" charset="2"/>
              </a:rPr>
              <a:t>β) παράδοση εμπορευμάτων σε συγκεκριμένα σημεία </a:t>
            </a:r>
            <a:r>
              <a:rPr lang="el-GR" sz="2000" dirty="0" smtClean="0">
                <a:sym typeface="Wingdings" pitchFamily="2" charset="2"/>
              </a:rPr>
              <a:t>– </a:t>
            </a:r>
            <a:r>
              <a:rPr lang="el-GR" sz="2000" dirty="0" smtClean="0">
                <a:solidFill>
                  <a:schemeClr val="tx1"/>
                </a:solidFill>
                <a:sym typeface="Wingdings" pitchFamily="2" charset="2"/>
              </a:rPr>
              <a:t>θυρίδες (</a:t>
            </a:r>
            <a:r>
              <a:rPr lang="en-US" sz="2000" dirty="0" smtClean="0">
                <a:solidFill>
                  <a:schemeClr val="tx1"/>
                </a:solidFill>
                <a:sym typeface="Wingdings" pitchFamily="2" charset="2"/>
              </a:rPr>
              <a:t>Case 2: </a:t>
            </a:r>
            <a:r>
              <a:rPr lang="en-US" sz="2000" dirty="0" err="1" smtClean="0">
                <a:sym typeface="Wingdings" pitchFamily="2" charset="2"/>
              </a:rPr>
              <a:t>Bentobox</a:t>
            </a:r>
            <a:r>
              <a:rPr lang="en-US" sz="2000" dirty="0" smtClean="0">
                <a:sym typeface="Wingdings" pitchFamily="2" charset="2"/>
              </a:rPr>
              <a:t> </a:t>
            </a:r>
            <a:r>
              <a:rPr lang="en-US" sz="2000" dirty="0">
                <a:sym typeface="Wingdings" pitchFamily="2" charset="2"/>
              </a:rPr>
              <a:t>as delivery locations </a:t>
            </a:r>
            <a:r>
              <a:rPr lang="en-US" sz="2000" dirty="0" smtClean="0">
                <a:sym typeface="Wingdings" pitchFamily="2" charset="2"/>
              </a:rPr>
              <a:t>retail</a:t>
            </a:r>
            <a:r>
              <a:rPr lang="el-GR" sz="2000" dirty="0" smtClean="0">
                <a:sym typeface="Wingdings" pitchFamily="2" charset="2"/>
              </a:rPr>
              <a:t> </a:t>
            </a:r>
            <a:r>
              <a:rPr lang="en-US" sz="2000" dirty="0" smtClean="0">
                <a:sym typeface="Wingdings" pitchFamily="2" charset="2"/>
              </a:rPr>
              <a:t>deliveries</a:t>
            </a:r>
            <a:r>
              <a:rPr lang="el-GR" sz="2000" dirty="0" smtClean="0">
                <a:solidFill>
                  <a:schemeClr val="tx1"/>
                </a:solidFill>
                <a:sym typeface="Wingdings" pitchFamily="2" charset="2"/>
              </a:rPr>
              <a:t>).</a:t>
            </a:r>
          </a:p>
          <a:p>
            <a:pPr marL="285750" lvl="1" algn="just">
              <a:buFont typeface="Arial" pitchFamily="34" charset="0"/>
              <a:buChar char="•"/>
            </a:pPr>
            <a:endParaRPr lang="el-GR" sz="2000" dirty="0" smtClean="0">
              <a:sym typeface="Wingdings" pitchFamily="2" charset="2"/>
            </a:endParaRPr>
          </a:p>
          <a:p>
            <a:pPr marL="457200" lvl="1" indent="-457200" algn="just">
              <a:buFont typeface="+mj-lt"/>
              <a:buAutoNum type="arabicPeriod" startAt="2"/>
            </a:pPr>
            <a:r>
              <a:rPr lang="el-GR" sz="2000" dirty="0" smtClean="0">
                <a:sym typeface="Wingdings" pitchFamily="2" charset="2"/>
              </a:rPr>
              <a:t>Εφαρμογή </a:t>
            </a:r>
            <a:r>
              <a:rPr lang="en-US" sz="2000" dirty="0" smtClean="0">
                <a:solidFill>
                  <a:schemeClr val="tx1"/>
                </a:solidFill>
                <a:sym typeface="Wingdings" pitchFamily="2" charset="2"/>
              </a:rPr>
              <a:t>TNT express </a:t>
            </a:r>
            <a:r>
              <a:rPr lang="el-GR" sz="2000" dirty="0" smtClean="0">
                <a:solidFill>
                  <a:schemeClr val="tx1"/>
                </a:solidFill>
                <a:sym typeface="Wingdings" pitchFamily="2" charset="2"/>
              </a:rPr>
              <a:t>στις Βρυξέλλες, Βέλγιο</a:t>
            </a:r>
            <a:r>
              <a:rPr lang="en-US" sz="2000" dirty="0" smtClean="0">
                <a:solidFill>
                  <a:schemeClr val="tx1"/>
                </a:solidFill>
                <a:sym typeface="Wingdings" pitchFamily="2" charset="2"/>
              </a:rPr>
              <a:t>: </a:t>
            </a:r>
            <a:r>
              <a:rPr lang="el-GR" sz="2000" dirty="0">
                <a:sym typeface="Wingdings" pitchFamily="2" charset="2"/>
              </a:rPr>
              <a:t>Αστική διανομή με </a:t>
            </a:r>
            <a:r>
              <a:rPr lang="el-GR" sz="2000" dirty="0" smtClean="0">
                <a:sym typeface="Wingdings" pitchFamily="2" charset="2"/>
              </a:rPr>
              <a:t>κινητή μονάδα (</a:t>
            </a:r>
            <a:r>
              <a:rPr lang="en-US" sz="2000" dirty="0">
                <a:sym typeface="Wingdings" pitchFamily="2" charset="2"/>
              </a:rPr>
              <a:t>Mobile </a:t>
            </a:r>
            <a:r>
              <a:rPr lang="en-US" sz="2000" dirty="0" smtClean="0">
                <a:sym typeface="Wingdings" pitchFamily="2" charset="2"/>
              </a:rPr>
              <a:t>depot</a:t>
            </a:r>
            <a:r>
              <a:rPr lang="el-GR" sz="2000" dirty="0" smtClean="0">
                <a:sym typeface="Wingdings" pitchFamily="2" charset="2"/>
              </a:rPr>
              <a:t>) </a:t>
            </a:r>
            <a:r>
              <a:rPr lang="el-GR" sz="2000" dirty="0">
                <a:sym typeface="Wingdings" pitchFamily="2" charset="2"/>
              </a:rPr>
              <a:t>και μεταφόρτωση για το τελευταίο κομμάτι σε ηλεκτρικά </a:t>
            </a:r>
            <a:r>
              <a:rPr lang="el-GR" sz="2000" dirty="0" smtClean="0">
                <a:sym typeface="Wingdings" pitchFamily="2" charset="2"/>
              </a:rPr>
              <a:t>τρίκυκλα </a:t>
            </a:r>
            <a:r>
              <a:rPr lang="en-US" sz="2000" dirty="0" smtClean="0">
                <a:sym typeface="Wingdings" pitchFamily="2" charset="2"/>
              </a:rPr>
              <a:t>(Electric tricycles</a:t>
            </a:r>
            <a:r>
              <a:rPr lang="el-GR" sz="2000" dirty="0" smtClean="0">
                <a:sym typeface="Wingdings" pitchFamily="2" charset="2"/>
              </a:rPr>
              <a:t>)</a:t>
            </a:r>
            <a:r>
              <a:rPr lang="en-US" sz="2000" dirty="0" smtClean="0">
                <a:sym typeface="Wingdings" pitchFamily="2" charset="2"/>
              </a:rPr>
              <a:t>.</a:t>
            </a:r>
            <a:endParaRPr lang="en-US" sz="2000" dirty="0" smtClean="0">
              <a:solidFill>
                <a:schemeClr val="tx1"/>
              </a:solidFill>
              <a:sym typeface="Wingdings" pitchFamily="2" charset="2"/>
            </a:endParaRPr>
          </a:p>
        </p:txBody>
      </p:sp>
      <p:sp>
        <p:nvSpPr>
          <p:cNvPr id="8" name="1 - Τίτλος"/>
          <p:cNvSpPr>
            <a:spLocks noGrp="1"/>
          </p:cNvSpPr>
          <p:nvPr>
            <p:ph type="title"/>
          </p:nvPr>
        </p:nvSpPr>
        <p:spPr>
          <a:xfrm>
            <a:off x="457200" y="274638"/>
            <a:ext cx="8229600" cy="562074"/>
          </a:xfrm>
        </p:spPr>
        <p:txBody>
          <a:bodyPr>
            <a:noAutofit/>
          </a:bodyPr>
          <a:lstStyle/>
          <a:p>
            <a:r>
              <a:rPr lang="el-GR" b="1" dirty="0" smtClean="0"/>
              <a:t>Η εμπειρία του </a:t>
            </a:r>
            <a:r>
              <a:rPr lang="en-US" b="1" dirty="0" smtClean="0"/>
              <a:t>STRAIGHTSOL</a:t>
            </a:r>
            <a:endParaRPr lang="el-GR" dirty="0">
              <a:solidFill>
                <a:srgbClr val="FF0000"/>
              </a:solidFill>
            </a:endParaRPr>
          </a:p>
        </p:txBody>
      </p:sp>
    </p:spTree>
    <p:extLst>
      <p:ext uri="{BB962C8B-B14F-4D97-AF65-F5344CB8AC3E}">
        <p14:creationId xmlns:p14="http://schemas.microsoft.com/office/powerpoint/2010/main" val="12890214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idx="1"/>
          </p:nvPr>
        </p:nvSpPr>
        <p:spPr/>
        <p:txBody>
          <a:bodyPr>
            <a:noAutofit/>
          </a:bodyPr>
          <a:lstStyle/>
          <a:p>
            <a:pPr algn="just"/>
            <a:r>
              <a:rPr lang="el-GR" sz="2000" dirty="0" smtClean="0">
                <a:solidFill>
                  <a:schemeClr val="tx1"/>
                </a:solidFill>
              </a:rPr>
              <a:t>Τα συγκριτικά πλεονεκτήματα που απολαμβάνουν πολλές εταιρίες έχουν τις ρίζες τους στις πολιτικές διαχείρισης που ακολουθούν και τις συνθήκες της αγοράς (</a:t>
            </a:r>
            <a:r>
              <a:rPr lang="en-US" sz="2000" dirty="0" smtClean="0">
                <a:solidFill>
                  <a:schemeClr val="tx1"/>
                </a:solidFill>
              </a:rPr>
              <a:t>Porter, 1991)</a:t>
            </a:r>
            <a:r>
              <a:rPr lang="el-GR" sz="2000" dirty="0" smtClean="0">
                <a:solidFill>
                  <a:schemeClr val="tx1"/>
                </a:solidFill>
              </a:rPr>
              <a:t>.</a:t>
            </a:r>
          </a:p>
          <a:p>
            <a:pPr algn="just"/>
            <a:r>
              <a:rPr lang="el-GR" sz="2000" dirty="0" smtClean="0">
                <a:solidFill>
                  <a:schemeClr val="tx1"/>
                </a:solidFill>
              </a:rPr>
              <a:t>Οι αποφάσεις που λαμβάνονται  από τους </a:t>
            </a:r>
            <a:r>
              <a:rPr lang="en-US" sz="2000" dirty="0" smtClean="0">
                <a:solidFill>
                  <a:schemeClr val="tx1"/>
                </a:solidFill>
              </a:rPr>
              <a:t>decision-makers</a:t>
            </a:r>
            <a:r>
              <a:rPr lang="el-GR" sz="2000" dirty="0" smtClean="0">
                <a:solidFill>
                  <a:schemeClr val="tx1"/>
                </a:solidFill>
              </a:rPr>
              <a:t> επηρεάζουν</a:t>
            </a:r>
            <a:r>
              <a:rPr lang="en-US" sz="2000" dirty="0" smtClean="0">
                <a:solidFill>
                  <a:schemeClr val="tx1"/>
                </a:solidFill>
              </a:rPr>
              <a:t> </a:t>
            </a:r>
            <a:r>
              <a:rPr lang="el-GR" sz="2000" dirty="0" smtClean="0">
                <a:solidFill>
                  <a:schemeClr val="tx1"/>
                </a:solidFill>
              </a:rPr>
              <a:t>τους παράγοντες (</a:t>
            </a:r>
            <a:r>
              <a:rPr lang="en-US" sz="2000" dirty="0" smtClean="0">
                <a:solidFill>
                  <a:schemeClr val="tx1"/>
                </a:solidFill>
              </a:rPr>
              <a:t>drivers)</a:t>
            </a:r>
            <a:r>
              <a:rPr lang="el-GR" sz="2000" dirty="0" smtClean="0">
                <a:solidFill>
                  <a:schemeClr val="tx1"/>
                </a:solidFill>
              </a:rPr>
              <a:t> </a:t>
            </a:r>
            <a:r>
              <a:rPr lang="el-GR" sz="2000" dirty="0" smtClean="0">
                <a:solidFill>
                  <a:schemeClr val="tx1"/>
                </a:solidFill>
                <a:sym typeface="Wingdings" pitchFamily="2" charset="2"/>
              </a:rPr>
              <a:t>που διαφοροποιούν την απόδοση μιας επιχείρησης ήτοι τη σχέση της τιμής με το επίπεδο</a:t>
            </a:r>
            <a:r>
              <a:rPr lang="en-US" sz="2000" dirty="0" smtClean="0">
                <a:solidFill>
                  <a:schemeClr val="tx1"/>
                </a:solidFill>
                <a:sym typeface="Wingdings" pitchFamily="2" charset="2"/>
              </a:rPr>
              <a:t> </a:t>
            </a:r>
            <a:r>
              <a:rPr lang="el-GR" sz="2000" dirty="0" smtClean="0">
                <a:solidFill>
                  <a:schemeClr val="tx1"/>
                </a:solidFill>
                <a:sym typeface="Wingdings" pitchFamily="2" charset="2"/>
              </a:rPr>
              <a:t>εξυπηρέτησης που προσφέρει (σε σχέση με μια άλλη επιχείρηση) </a:t>
            </a:r>
            <a:r>
              <a:rPr lang="el-GR" sz="2000" dirty="0" smtClean="0">
                <a:sym typeface="Wingdings" pitchFamily="2" charset="2"/>
              </a:rPr>
              <a:t>κ</a:t>
            </a:r>
            <a:r>
              <a:rPr lang="el-GR" sz="2000" dirty="0" smtClean="0">
                <a:solidFill>
                  <a:schemeClr val="tx1"/>
                </a:solidFill>
                <a:sym typeface="Wingdings" pitchFamily="2" charset="2"/>
              </a:rPr>
              <a:t>αι έτσι καθορίζουν και την επιτυχία μιας επιχείρησης.</a:t>
            </a:r>
            <a:endParaRPr lang="en-US" sz="2000" dirty="0" smtClean="0">
              <a:solidFill>
                <a:schemeClr val="tx1"/>
              </a:solidFill>
              <a:sym typeface="Wingdings" pitchFamily="2" charset="2"/>
            </a:endParaRPr>
          </a:p>
          <a:p>
            <a:pPr marL="0" lvl="1" algn="just"/>
            <a:r>
              <a:rPr lang="el-GR" sz="2000" dirty="0" smtClean="0">
                <a:solidFill>
                  <a:schemeClr val="tx1"/>
                </a:solidFill>
                <a:sym typeface="Wingdings" pitchFamily="2" charset="2"/>
              </a:rPr>
              <a:t>Η επιχειρηματική ιδέα σχετίζεται με (</a:t>
            </a:r>
            <a:r>
              <a:rPr lang="en-US" sz="2000" dirty="0" err="1" smtClean="0">
                <a:solidFill>
                  <a:schemeClr val="tx1"/>
                </a:solidFill>
                <a:sym typeface="Wingdings" pitchFamily="2" charset="2"/>
              </a:rPr>
              <a:t>Normann</a:t>
            </a:r>
            <a:r>
              <a:rPr lang="el-GR" sz="2000" dirty="0" smtClean="0">
                <a:solidFill>
                  <a:schemeClr val="tx1"/>
                </a:solidFill>
                <a:sym typeface="Wingdings" pitchFamily="2" charset="2"/>
              </a:rPr>
              <a:t> , </a:t>
            </a:r>
            <a:r>
              <a:rPr lang="en-US" sz="2000" dirty="0" smtClean="0">
                <a:solidFill>
                  <a:schemeClr val="tx1"/>
                </a:solidFill>
                <a:sym typeface="Wingdings" pitchFamily="2" charset="2"/>
              </a:rPr>
              <a:t>1977</a:t>
            </a:r>
            <a:r>
              <a:rPr lang="el-GR" sz="2000" dirty="0" smtClean="0">
                <a:solidFill>
                  <a:schemeClr val="tx1"/>
                </a:solidFill>
                <a:sym typeface="Wingdings" pitchFamily="2" charset="2"/>
              </a:rPr>
              <a:t>;</a:t>
            </a:r>
            <a:r>
              <a:rPr lang="en-US" sz="2000" dirty="0" smtClean="0">
                <a:solidFill>
                  <a:schemeClr val="tx1"/>
                </a:solidFill>
                <a:sym typeface="Wingdings" pitchFamily="2" charset="2"/>
              </a:rPr>
              <a:t>2001):</a:t>
            </a:r>
            <a:endParaRPr lang="el-GR" sz="2000" dirty="0" smtClean="0">
              <a:solidFill>
                <a:schemeClr val="tx1"/>
              </a:solidFill>
              <a:sym typeface="Wingdings" pitchFamily="2" charset="2"/>
            </a:endParaRPr>
          </a:p>
          <a:p>
            <a:pPr lvl="1" indent="-457200" algn="just">
              <a:buAutoNum type="arabicParenR"/>
            </a:pPr>
            <a:r>
              <a:rPr lang="el-GR" sz="2000" dirty="0" smtClean="0">
                <a:solidFill>
                  <a:schemeClr val="tx1"/>
                </a:solidFill>
                <a:sym typeface="Wingdings" pitchFamily="2" charset="2"/>
              </a:rPr>
              <a:t>Το εξωτερικό περιβάλλον, τις αξίες και την αποτίμησή τους.</a:t>
            </a:r>
          </a:p>
          <a:p>
            <a:pPr lvl="1" indent="-457200" algn="just">
              <a:buAutoNum type="arabicParenR"/>
            </a:pPr>
            <a:r>
              <a:rPr lang="el-GR" sz="2000" dirty="0" smtClean="0">
                <a:solidFill>
                  <a:schemeClr val="tx1"/>
                </a:solidFill>
                <a:sym typeface="Wingdings" pitchFamily="2" charset="2"/>
              </a:rPr>
              <a:t>Την αξία που προσφέρει μια εταιρεία.</a:t>
            </a:r>
          </a:p>
          <a:p>
            <a:pPr lvl="1" indent="-457200" algn="just">
              <a:buAutoNum type="arabicParenR"/>
            </a:pPr>
            <a:r>
              <a:rPr lang="el-GR" sz="2000" dirty="0" smtClean="0">
                <a:solidFill>
                  <a:schemeClr val="tx1"/>
                </a:solidFill>
                <a:sym typeface="Wingdings" pitchFamily="2" charset="2"/>
              </a:rPr>
              <a:t>Εσωτερικούς παραγοντες όπως η οργανωτική δομή, πόροι της εταιρείας, εξειδίκευση, συστήματα και αξίες.</a:t>
            </a:r>
            <a:endParaRPr lang="en-US" sz="2000" dirty="0" smtClean="0">
              <a:solidFill>
                <a:schemeClr val="tx1"/>
              </a:solidFill>
              <a:sym typeface="Wingdings" pitchFamily="2" charset="2"/>
            </a:endParaRPr>
          </a:p>
        </p:txBody>
      </p:sp>
      <p:sp>
        <p:nvSpPr>
          <p:cNvPr id="10" name="1 - Τίτλος"/>
          <p:cNvSpPr>
            <a:spLocks noGrp="1"/>
          </p:cNvSpPr>
          <p:nvPr>
            <p:ph type="title"/>
          </p:nvPr>
        </p:nvSpPr>
        <p:spPr>
          <a:xfrm>
            <a:off x="457200" y="274638"/>
            <a:ext cx="8229600" cy="1143000"/>
          </a:xfrm>
        </p:spPr>
        <p:txBody>
          <a:bodyPr>
            <a:noAutofit/>
          </a:bodyPr>
          <a:lstStyle/>
          <a:p>
            <a:pPr marL="342900" indent="-342900"/>
            <a:r>
              <a:rPr lang="el-GR" b="1" dirty="0"/>
              <a:t>Βιβλιογραφική </a:t>
            </a:r>
            <a:r>
              <a:rPr lang="el-GR" b="1" dirty="0" smtClean="0"/>
              <a:t>ανασκόπηση: Οι ρίζες του </a:t>
            </a:r>
            <a:r>
              <a:rPr lang="en-US" b="1" dirty="0" smtClean="0"/>
              <a:t>‘Business model’</a:t>
            </a:r>
            <a:endParaRPr lang="el-GR" b="1"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 Τίτλος"/>
          <p:cNvSpPr>
            <a:spLocks noGrp="1"/>
          </p:cNvSpPr>
          <p:nvPr>
            <p:ph type="title"/>
          </p:nvPr>
        </p:nvSpPr>
        <p:spPr>
          <a:xfrm>
            <a:off x="457200" y="274638"/>
            <a:ext cx="8229600" cy="562074"/>
          </a:xfrm>
        </p:spPr>
        <p:txBody>
          <a:bodyPr>
            <a:noAutofit/>
          </a:bodyPr>
          <a:lstStyle/>
          <a:p>
            <a:r>
              <a:rPr lang="el-GR" b="1" dirty="0" smtClean="0"/>
              <a:t>Η εμπειρία του </a:t>
            </a:r>
            <a:r>
              <a:rPr lang="en-US" b="1" dirty="0" smtClean="0"/>
              <a:t>STRAIGHTSOL</a:t>
            </a:r>
            <a:endParaRPr lang="el-GR" dirty="0">
              <a:solidFill>
                <a:srgbClr val="FF0000"/>
              </a:solidFill>
            </a:endParaRPr>
          </a:p>
        </p:txBody>
      </p:sp>
      <p:pic>
        <p:nvPicPr>
          <p:cNvPr id="131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938" t="17667" r="31687" b="16111"/>
          <a:stretch/>
        </p:blipFill>
        <p:spPr bwMode="auto">
          <a:xfrm>
            <a:off x="755576" y="836712"/>
            <a:ext cx="7524751" cy="5676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7978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 Τίτλος"/>
          <p:cNvSpPr>
            <a:spLocks noGrp="1"/>
          </p:cNvSpPr>
          <p:nvPr>
            <p:ph type="title"/>
          </p:nvPr>
        </p:nvSpPr>
        <p:spPr>
          <a:xfrm>
            <a:off x="457200" y="274638"/>
            <a:ext cx="8229600" cy="562074"/>
          </a:xfrm>
        </p:spPr>
        <p:txBody>
          <a:bodyPr>
            <a:noAutofit/>
          </a:bodyPr>
          <a:lstStyle/>
          <a:p>
            <a:r>
              <a:rPr lang="el-GR" b="1" dirty="0" smtClean="0"/>
              <a:t>Η εμπειρία του </a:t>
            </a:r>
            <a:r>
              <a:rPr lang="en-US" b="1" dirty="0" smtClean="0"/>
              <a:t>STRAIGHTSOL</a:t>
            </a:r>
            <a:endParaRPr lang="el-GR" dirty="0">
              <a:solidFill>
                <a:srgbClr val="FF0000"/>
              </a:solidFill>
            </a:endParaRPr>
          </a:p>
        </p:txBody>
      </p:sp>
      <p:pic>
        <p:nvPicPr>
          <p:cNvPr id="12288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875" t="22000" r="31813" b="12110"/>
          <a:stretch/>
        </p:blipFill>
        <p:spPr bwMode="auto">
          <a:xfrm>
            <a:off x="899592" y="908720"/>
            <a:ext cx="7371209" cy="5540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87311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 Τίτλος"/>
          <p:cNvSpPr>
            <a:spLocks noGrp="1"/>
          </p:cNvSpPr>
          <p:nvPr>
            <p:ph type="title"/>
          </p:nvPr>
        </p:nvSpPr>
        <p:spPr>
          <a:xfrm>
            <a:off x="457200" y="274638"/>
            <a:ext cx="8229600" cy="562074"/>
          </a:xfrm>
        </p:spPr>
        <p:txBody>
          <a:bodyPr>
            <a:noAutofit/>
          </a:bodyPr>
          <a:lstStyle/>
          <a:p>
            <a:r>
              <a:rPr lang="el-GR" b="1" dirty="0" smtClean="0"/>
              <a:t>Η εμπειρία του </a:t>
            </a:r>
            <a:r>
              <a:rPr lang="en-US" b="1" dirty="0" smtClean="0"/>
              <a:t>STRAIGHTSOL</a:t>
            </a:r>
            <a:endParaRPr lang="el-GR" dirty="0">
              <a:solidFill>
                <a:srgbClr val="FF0000"/>
              </a:solidFill>
            </a:endParaRPr>
          </a:p>
        </p:txBody>
      </p:sp>
      <p:pic>
        <p:nvPicPr>
          <p:cNvPr id="12390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813" t="21889" r="31750" b="12111"/>
          <a:stretch/>
        </p:blipFill>
        <p:spPr bwMode="auto">
          <a:xfrm>
            <a:off x="899592" y="836712"/>
            <a:ext cx="7416824" cy="5569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83401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 Τίτλος"/>
          <p:cNvSpPr>
            <a:spLocks noGrp="1"/>
          </p:cNvSpPr>
          <p:nvPr>
            <p:ph type="title"/>
          </p:nvPr>
        </p:nvSpPr>
        <p:spPr>
          <a:xfrm>
            <a:off x="457200" y="274638"/>
            <a:ext cx="8229600" cy="562074"/>
          </a:xfrm>
        </p:spPr>
        <p:txBody>
          <a:bodyPr>
            <a:noAutofit/>
          </a:bodyPr>
          <a:lstStyle/>
          <a:p>
            <a:r>
              <a:rPr lang="el-GR" b="1" dirty="0" smtClean="0"/>
              <a:t>Η εμπειρία του </a:t>
            </a:r>
            <a:r>
              <a:rPr lang="en-US" b="1" dirty="0" smtClean="0"/>
              <a:t>STRAIGHTSOL</a:t>
            </a:r>
            <a:endParaRPr lang="el-GR" dirty="0">
              <a:solidFill>
                <a:srgbClr val="FF0000"/>
              </a:solidFill>
            </a:endParaRPr>
          </a:p>
        </p:txBody>
      </p:sp>
      <p:pic>
        <p:nvPicPr>
          <p:cNvPr id="132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875" t="15445" r="31687" b="18667"/>
          <a:stretch/>
        </p:blipFill>
        <p:spPr bwMode="auto">
          <a:xfrm>
            <a:off x="899592" y="908720"/>
            <a:ext cx="7462267" cy="5594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7978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 Τίτλος"/>
          <p:cNvSpPr>
            <a:spLocks noGrp="1"/>
          </p:cNvSpPr>
          <p:nvPr>
            <p:ph type="title"/>
          </p:nvPr>
        </p:nvSpPr>
        <p:spPr>
          <a:xfrm>
            <a:off x="457200" y="274638"/>
            <a:ext cx="8229600" cy="562074"/>
          </a:xfrm>
        </p:spPr>
        <p:txBody>
          <a:bodyPr>
            <a:noAutofit/>
          </a:bodyPr>
          <a:lstStyle/>
          <a:p>
            <a:r>
              <a:rPr lang="el-GR" b="1" dirty="0" smtClean="0"/>
              <a:t>Η εμπειρία του </a:t>
            </a:r>
            <a:r>
              <a:rPr lang="en-US" b="1" dirty="0" smtClean="0"/>
              <a:t>STRAIGHTSOL</a:t>
            </a:r>
            <a:endParaRPr lang="el-GR" dirty="0">
              <a:solidFill>
                <a:srgbClr val="FF0000"/>
              </a:solidFill>
            </a:endParaRPr>
          </a:p>
        </p:txBody>
      </p:sp>
      <p:pic>
        <p:nvPicPr>
          <p:cNvPr id="12595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937" t="19667" r="31625" b="14222"/>
          <a:stretch/>
        </p:blipFill>
        <p:spPr bwMode="auto">
          <a:xfrm>
            <a:off x="683568" y="836712"/>
            <a:ext cx="7534276" cy="5667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0408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 Τίτλος"/>
          <p:cNvSpPr>
            <a:spLocks noGrp="1"/>
          </p:cNvSpPr>
          <p:nvPr>
            <p:ph type="title"/>
          </p:nvPr>
        </p:nvSpPr>
        <p:spPr>
          <a:xfrm>
            <a:off x="457200" y="274638"/>
            <a:ext cx="8229600" cy="562074"/>
          </a:xfrm>
        </p:spPr>
        <p:txBody>
          <a:bodyPr>
            <a:noAutofit/>
          </a:bodyPr>
          <a:lstStyle/>
          <a:p>
            <a:r>
              <a:rPr lang="el-GR" b="1" dirty="0" smtClean="0"/>
              <a:t>Η εμπειρία του </a:t>
            </a:r>
            <a:r>
              <a:rPr lang="en-US" b="1" dirty="0" smtClean="0"/>
              <a:t>STRAIGHTSOL</a:t>
            </a:r>
            <a:endParaRPr lang="el-GR" dirty="0">
              <a:solidFill>
                <a:srgbClr val="FF0000"/>
              </a:solidFill>
            </a:endParaRPr>
          </a:p>
        </p:txBody>
      </p:sp>
      <p:pic>
        <p:nvPicPr>
          <p:cNvPr id="12697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812" t="14445" r="31688" b="19222"/>
          <a:stretch/>
        </p:blipFill>
        <p:spPr bwMode="auto">
          <a:xfrm>
            <a:off x="899592" y="908720"/>
            <a:ext cx="7399784" cy="5577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56809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 Τίτλος"/>
          <p:cNvSpPr>
            <a:spLocks noGrp="1"/>
          </p:cNvSpPr>
          <p:nvPr>
            <p:ph type="title"/>
          </p:nvPr>
        </p:nvSpPr>
        <p:spPr>
          <a:xfrm>
            <a:off x="457200" y="274638"/>
            <a:ext cx="8229600" cy="562074"/>
          </a:xfrm>
        </p:spPr>
        <p:txBody>
          <a:bodyPr>
            <a:noAutofit/>
          </a:bodyPr>
          <a:lstStyle/>
          <a:p>
            <a:r>
              <a:rPr lang="el-GR" b="1" dirty="0" smtClean="0"/>
              <a:t>Η εμπειρία του </a:t>
            </a:r>
            <a:r>
              <a:rPr lang="en-US" b="1" dirty="0" smtClean="0"/>
              <a:t>STRAIGHTSOL</a:t>
            </a:r>
            <a:endParaRPr lang="el-GR" dirty="0">
              <a:solidFill>
                <a:srgbClr val="FF0000"/>
              </a:solidFill>
            </a:endParaRPr>
          </a:p>
        </p:txBody>
      </p:sp>
      <p:pic>
        <p:nvPicPr>
          <p:cNvPr id="12800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813" t="19000" r="31625" b="14889"/>
          <a:stretch/>
        </p:blipFill>
        <p:spPr bwMode="auto">
          <a:xfrm>
            <a:off x="899592" y="836712"/>
            <a:ext cx="7553326" cy="5667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88958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 Τίτλος"/>
          <p:cNvSpPr>
            <a:spLocks noGrp="1"/>
          </p:cNvSpPr>
          <p:nvPr>
            <p:ph type="title"/>
          </p:nvPr>
        </p:nvSpPr>
        <p:spPr>
          <a:xfrm>
            <a:off x="457200" y="274638"/>
            <a:ext cx="8229600" cy="562074"/>
          </a:xfrm>
        </p:spPr>
        <p:txBody>
          <a:bodyPr>
            <a:noAutofit/>
          </a:bodyPr>
          <a:lstStyle/>
          <a:p>
            <a:r>
              <a:rPr lang="el-GR" b="1" dirty="0" smtClean="0"/>
              <a:t>Η εμπειρία του </a:t>
            </a:r>
            <a:r>
              <a:rPr lang="en-US" b="1" dirty="0" smtClean="0"/>
              <a:t>STRAIGHTSOL</a:t>
            </a:r>
            <a:endParaRPr lang="el-GR" dirty="0">
              <a:solidFill>
                <a:srgbClr val="FF0000"/>
              </a:solidFill>
            </a:endParaRPr>
          </a:p>
        </p:txBody>
      </p:sp>
      <p:pic>
        <p:nvPicPr>
          <p:cNvPr id="129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875" t="16889" r="31750" b="17333"/>
          <a:stretch/>
        </p:blipFill>
        <p:spPr bwMode="auto">
          <a:xfrm>
            <a:off x="899592" y="908720"/>
            <a:ext cx="7452742" cy="5584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70023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 Τίτλος"/>
          <p:cNvSpPr>
            <a:spLocks noGrp="1"/>
          </p:cNvSpPr>
          <p:nvPr>
            <p:ph type="title"/>
          </p:nvPr>
        </p:nvSpPr>
        <p:spPr>
          <a:xfrm>
            <a:off x="457200" y="274638"/>
            <a:ext cx="8229600" cy="562074"/>
          </a:xfrm>
        </p:spPr>
        <p:txBody>
          <a:bodyPr>
            <a:noAutofit/>
          </a:bodyPr>
          <a:lstStyle/>
          <a:p>
            <a:r>
              <a:rPr lang="el-GR" b="1" dirty="0" smtClean="0"/>
              <a:t>Η εμπειρία του </a:t>
            </a:r>
            <a:r>
              <a:rPr lang="en-US" b="1" dirty="0" smtClean="0"/>
              <a:t>STRAIGHTSOL</a:t>
            </a:r>
            <a:endParaRPr lang="el-GR" dirty="0">
              <a:solidFill>
                <a:srgbClr val="FF0000"/>
              </a:solidFill>
            </a:endParaRPr>
          </a:p>
        </p:txBody>
      </p:sp>
      <p:pic>
        <p:nvPicPr>
          <p:cNvPr id="130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813" t="16889" r="31688" b="17111"/>
          <a:stretch/>
        </p:blipFill>
        <p:spPr bwMode="auto">
          <a:xfrm>
            <a:off x="899592" y="836712"/>
            <a:ext cx="7543801" cy="565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70023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idx="1"/>
          </p:nvPr>
        </p:nvSpPr>
        <p:spPr>
          <a:xfrm>
            <a:off x="464156" y="1052736"/>
            <a:ext cx="8229600" cy="5030019"/>
          </a:xfrm>
        </p:spPr>
        <p:txBody>
          <a:bodyPr>
            <a:noAutofit/>
          </a:bodyPr>
          <a:lstStyle/>
          <a:p>
            <a:pPr marL="285750" lvl="1" algn="just">
              <a:buFont typeface="Arial" pitchFamily="34" charset="0"/>
              <a:buChar char="•"/>
            </a:pPr>
            <a:r>
              <a:rPr lang="el-GR" sz="2000" b="1" dirty="0" smtClean="0">
                <a:sym typeface="Wingdings" pitchFamily="2" charset="2"/>
              </a:rPr>
              <a:t>Βάσει μεθοδολογίας που αναπτύχθηκε στο έργο </a:t>
            </a:r>
            <a:r>
              <a:rPr lang="en-US" sz="2000" b="1" dirty="0" smtClean="0">
                <a:sym typeface="Wingdings" pitchFamily="2" charset="2"/>
              </a:rPr>
              <a:t>STRAIGHTSOL</a:t>
            </a:r>
            <a:r>
              <a:rPr lang="el-GR" sz="2000" b="1" dirty="0" smtClean="0">
                <a:sym typeface="Wingdings" pitchFamily="2" charset="2"/>
              </a:rPr>
              <a:t>, </a:t>
            </a:r>
            <a:r>
              <a:rPr lang="el-GR" sz="2000" b="1" dirty="0">
                <a:sym typeface="Wingdings" pitchFamily="2" charset="2"/>
              </a:rPr>
              <a:t>ακολουθήθηκαν </a:t>
            </a:r>
            <a:r>
              <a:rPr lang="el-GR" sz="2000" b="1" dirty="0" smtClean="0">
                <a:sym typeface="Wingdings" pitchFamily="2" charset="2"/>
              </a:rPr>
              <a:t>τα εξής βήματα για τις πιλοτικές δοκιμές:</a:t>
            </a:r>
            <a:endParaRPr lang="en-US" sz="2000" b="1" dirty="0" smtClean="0">
              <a:solidFill>
                <a:schemeClr val="tx1"/>
              </a:solidFill>
              <a:sym typeface="Wingdings" pitchFamily="2" charset="2"/>
            </a:endParaRPr>
          </a:p>
          <a:p>
            <a:pPr marL="457200" lvl="1" indent="-457200" algn="just">
              <a:buFont typeface="+mj-lt"/>
              <a:buAutoNum type="arabicPeriod"/>
            </a:pPr>
            <a:r>
              <a:rPr lang="el-GR" sz="2000" dirty="0" smtClean="0">
                <a:sym typeface="Wingdings" pitchFamily="2" charset="2"/>
              </a:rPr>
              <a:t>Δημιουργία </a:t>
            </a:r>
            <a:r>
              <a:rPr lang="en-US" sz="2000" dirty="0" smtClean="0">
                <a:sym typeface="Wingdings" pitchFamily="2" charset="2"/>
              </a:rPr>
              <a:t>Business model </a:t>
            </a:r>
            <a:r>
              <a:rPr lang="el-GR" sz="2000" dirty="0" smtClean="0">
                <a:sym typeface="Wingdings" pitchFamily="2" charset="2"/>
              </a:rPr>
              <a:t>για τις καταστάσεις «πριν» και «μετά».</a:t>
            </a:r>
          </a:p>
          <a:p>
            <a:pPr marL="457200" lvl="1" indent="-457200" algn="just">
              <a:buFont typeface="+mj-lt"/>
              <a:buAutoNum type="arabicPeriod"/>
            </a:pPr>
            <a:r>
              <a:rPr lang="el-GR" sz="2000" dirty="0" smtClean="0">
                <a:solidFill>
                  <a:schemeClr val="tx1"/>
                </a:solidFill>
                <a:sym typeface="Wingdings" pitchFamily="2" charset="2"/>
              </a:rPr>
              <a:t>Ορισμός και ανάλυση δεικτών αξιολόγησης της απόδοσης (</a:t>
            </a:r>
            <a:r>
              <a:rPr lang="en-US" sz="2000" dirty="0" smtClean="0">
                <a:sym typeface="Wingdings" pitchFamily="2" charset="2"/>
              </a:rPr>
              <a:t>KPI</a:t>
            </a:r>
            <a:r>
              <a:rPr lang="el-GR" sz="2000" dirty="0" smtClean="0">
                <a:sym typeface="Wingdings" pitchFamily="2" charset="2"/>
              </a:rPr>
              <a:t> - </a:t>
            </a:r>
            <a:r>
              <a:rPr lang="en-US" sz="2000" dirty="0" smtClean="0">
                <a:sym typeface="Wingdings" pitchFamily="2" charset="2"/>
              </a:rPr>
              <a:t>Key </a:t>
            </a:r>
            <a:r>
              <a:rPr lang="en-US" sz="2000" dirty="0" smtClean="0">
                <a:solidFill>
                  <a:schemeClr val="tx1"/>
                </a:solidFill>
                <a:sym typeface="Wingdings" pitchFamily="2" charset="2"/>
              </a:rPr>
              <a:t>Performance Indicators</a:t>
            </a:r>
            <a:r>
              <a:rPr lang="el-GR" sz="2000" dirty="0" smtClean="0">
                <a:solidFill>
                  <a:schemeClr val="tx1"/>
                </a:solidFill>
                <a:sym typeface="Wingdings" pitchFamily="2" charset="2"/>
              </a:rPr>
              <a:t>) και καθορισμός μεθόδων συγκέντρωσης της απαιτούμενης πληροφορίας – ποσοτικοποίηση απόψεων εμπλεκομένων.</a:t>
            </a:r>
          </a:p>
          <a:p>
            <a:pPr marL="457200" lvl="1" indent="-457200" algn="just">
              <a:buFont typeface="+mj-lt"/>
              <a:buAutoNum type="arabicPeriod"/>
            </a:pPr>
            <a:r>
              <a:rPr lang="el-GR" sz="2000" dirty="0" smtClean="0">
                <a:solidFill>
                  <a:schemeClr val="tx1"/>
                </a:solidFill>
                <a:sym typeface="Wingdings" pitchFamily="2" charset="2"/>
              </a:rPr>
              <a:t>Ανάλυση της κάθε περίπτωσης ξεχωριστά (</a:t>
            </a:r>
            <a:r>
              <a:rPr lang="en-US" sz="2000" dirty="0" smtClean="0">
                <a:solidFill>
                  <a:schemeClr val="tx1"/>
                </a:solidFill>
                <a:sym typeface="Wingdings" pitchFamily="2" charset="2"/>
              </a:rPr>
              <a:t>Business case analysis</a:t>
            </a:r>
            <a:r>
              <a:rPr lang="el-GR" sz="2000" dirty="0" smtClean="0">
                <a:solidFill>
                  <a:schemeClr val="tx1"/>
                </a:solidFill>
                <a:sym typeface="Wingdings" pitchFamily="2" charset="2"/>
              </a:rPr>
              <a:t>)</a:t>
            </a:r>
            <a:r>
              <a:rPr lang="en-US" sz="2000" dirty="0" smtClean="0">
                <a:solidFill>
                  <a:schemeClr val="tx1"/>
                </a:solidFill>
                <a:sym typeface="Wingdings" pitchFamily="2" charset="2"/>
              </a:rPr>
              <a:t> – </a:t>
            </a:r>
            <a:r>
              <a:rPr lang="el-GR" sz="2000" dirty="0" smtClean="0">
                <a:sym typeface="Wingdings" pitchFamily="2" charset="2"/>
              </a:rPr>
              <a:t>για εξακρίβωση προοπτικής υλοποίησής της όντας οικονομικά βιώσιμη.</a:t>
            </a:r>
            <a:endParaRPr lang="el-GR" sz="2000" dirty="0" smtClean="0">
              <a:solidFill>
                <a:schemeClr val="tx1"/>
              </a:solidFill>
              <a:sym typeface="Wingdings" pitchFamily="2" charset="2"/>
            </a:endParaRPr>
          </a:p>
          <a:p>
            <a:pPr marL="457200" lvl="1" indent="-457200" algn="just">
              <a:buFont typeface="+mj-lt"/>
              <a:buAutoNum type="arabicPeriod"/>
            </a:pPr>
            <a:r>
              <a:rPr lang="el-GR" sz="2000" dirty="0" smtClean="0">
                <a:sym typeface="Wingdings" pitchFamily="2" charset="2"/>
              </a:rPr>
              <a:t>Προσδιορισμός εξωτερικού κόστους (περιβαλλοντική επιβάρυνση του κοινωνικού συνόλου λόγω ρύπων, θορύβου, οπτικής όχλησης κτλ).</a:t>
            </a:r>
          </a:p>
          <a:p>
            <a:pPr marL="457200" lvl="1" indent="-457200" algn="just">
              <a:buFont typeface="+mj-lt"/>
              <a:buAutoNum type="arabicPeriod"/>
            </a:pPr>
            <a:r>
              <a:rPr lang="el-GR" sz="2000" dirty="0" smtClean="0">
                <a:solidFill>
                  <a:schemeClr val="tx1"/>
                </a:solidFill>
                <a:sym typeface="Wingdings" pitchFamily="2" charset="2"/>
              </a:rPr>
              <a:t>Αναλύσεις </a:t>
            </a:r>
            <a:r>
              <a:rPr lang="en-US" sz="2000" dirty="0" smtClean="0">
                <a:solidFill>
                  <a:schemeClr val="tx1"/>
                </a:solidFill>
                <a:sym typeface="Wingdings" pitchFamily="2" charset="2"/>
              </a:rPr>
              <a:t>FIT/Viability – </a:t>
            </a:r>
            <a:r>
              <a:rPr lang="el-GR" sz="2000" dirty="0" smtClean="0">
                <a:solidFill>
                  <a:schemeClr val="tx1"/>
                </a:solidFill>
                <a:sym typeface="Wingdings" pitchFamily="2" charset="2"/>
              </a:rPr>
              <a:t>εξακρίβωση βαθμού ικανοποίησης πελατών</a:t>
            </a:r>
            <a:r>
              <a:rPr lang="en-US" sz="2000" dirty="0" smtClean="0">
                <a:solidFill>
                  <a:schemeClr val="tx1"/>
                </a:solidFill>
                <a:sym typeface="Wingdings" pitchFamily="2" charset="2"/>
              </a:rPr>
              <a:t>.</a:t>
            </a:r>
          </a:p>
          <a:p>
            <a:pPr marL="457200" lvl="1" indent="-457200" algn="just">
              <a:buFont typeface="+mj-lt"/>
              <a:buAutoNum type="arabicPeriod"/>
            </a:pPr>
            <a:r>
              <a:rPr lang="el-GR" sz="2000" dirty="0" smtClean="0">
                <a:sym typeface="Wingdings" pitchFamily="2" charset="2"/>
              </a:rPr>
              <a:t>Επιλογές σχεδιασμού – Προσδιορισμός αποφάσεων σε επίπεδο μελλοντικού σχεδιασμού (καθορισμός παραμέτρων σχεδιασμού).</a:t>
            </a:r>
            <a:endParaRPr lang="en-US" sz="2000" dirty="0" smtClean="0">
              <a:solidFill>
                <a:schemeClr val="tx1"/>
              </a:solidFill>
              <a:sym typeface="Wingdings" pitchFamily="2" charset="2"/>
            </a:endParaRPr>
          </a:p>
        </p:txBody>
      </p:sp>
      <p:sp>
        <p:nvSpPr>
          <p:cNvPr id="8" name="1 - Τίτλος"/>
          <p:cNvSpPr>
            <a:spLocks noGrp="1"/>
          </p:cNvSpPr>
          <p:nvPr>
            <p:ph type="title"/>
          </p:nvPr>
        </p:nvSpPr>
        <p:spPr>
          <a:xfrm>
            <a:off x="457200" y="274638"/>
            <a:ext cx="8229600" cy="562074"/>
          </a:xfrm>
        </p:spPr>
        <p:txBody>
          <a:bodyPr>
            <a:noAutofit/>
          </a:bodyPr>
          <a:lstStyle/>
          <a:p>
            <a:r>
              <a:rPr lang="el-GR" b="1" dirty="0" smtClean="0"/>
              <a:t>Η εμπειρία του </a:t>
            </a:r>
            <a:r>
              <a:rPr lang="en-US" b="1" dirty="0" smtClean="0"/>
              <a:t>STRAIGHTSOL</a:t>
            </a:r>
            <a:endParaRPr lang="el-GR" dirty="0">
              <a:solidFill>
                <a:srgbClr val="FF0000"/>
              </a:solidFill>
            </a:endParaRPr>
          </a:p>
        </p:txBody>
      </p:sp>
    </p:spTree>
    <p:extLst>
      <p:ext uri="{BB962C8B-B14F-4D97-AF65-F5344CB8AC3E}">
        <p14:creationId xmlns:p14="http://schemas.microsoft.com/office/powerpoint/2010/main" val="4027280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idx="1"/>
          </p:nvPr>
        </p:nvSpPr>
        <p:spPr/>
        <p:txBody>
          <a:bodyPr>
            <a:normAutofit/>
          </a:bodyPr>
          <a:lstStyle/>
          <a:p>
            <a:pPr marL="0" lvl="1" algn="just"/>
            <a:r>
              <a:rPr lang="el-GR" sz="1800" b="1" dirty="0" smtClean="0">
                <a:solidFill>
                  <a:schemeClr val="tx1"/>
                </a:solidFill>
                <a:sym typeface="Wingdings" pitchFamily="2" charset="2"/>
              </a:rPr>
              <a:t>Κατά τους </a:t>
            </a:r>
            <a:r>
              <a:rPr lang="en-US" sz="1800" b="1" dirty="0" err="1" smtClean="0">
                <a:solidFill>
                  <a:schemeClr val="tx1"/>
                </a:solidFill>
                <a:sym typeface="Wingdings" pitchFamily="2" charset="2"/>
              </a:rPr>
              <a:t>Osterwalder</a:t>
            </a:r>
            <a:r>
              <a:rPr lang="en-US" sz="1800" b="1" dirty="0" smtClean="0">
                <a:solidFill>
                  <a:schemeClr val="tx1"/>
                </a:solidFill>
                <a:sym typeface="Wingdings" pitchFamily="2" charset="2"/>
              </a:rPr>
              <a:t>, </a:t>
            </a:r>
            <a:r>
              <a:rPr lang="en-US" sz="1800" b="1" dirty="0" err="1" smtClean="0">
                <a:solidFill>
                  <a:schemeClr val="tx1"/>
                </a:solidFill>
                <a:sym typeface="Wingdings" pitchFamily="2" charset="2"/>
              </a:rPr>
              <a:t>Pigneur</a:t>
            </a:r>
            <a:r>
              <a:rPr lang="en-US" sz="1800" b="1" dirty="0" smtClean="0">
                <a:solidFill>
                  <a:schemeClr val="tx1"/>
                </a:solidFill>
                <a:sym typeface="Wingdings" pitchFamily="2" charset="2"/>
              </a:rPr>
              <a:t> </a:t>
            </a:r>
            <a:r>
              <a:rPr lang="el-GR" sz="1800" b="1" dirty="0" smtClean="0">
                <a:solidFill>
                  <a:schemeClr val="tx1"/>
                </a:solidFill>
                <a:sym typeface="Wingdings" pitchFamily="2" charset="2"/>
              </a:rPr>
              <a:t>και </a:t>
            </a:r>
            <a:r>
              <a:rPr lang="en-US" sz="1800" b="1" dirty="0" err="1" smtClean="0">
                <a:solidFill>
                  <a:schemeClr val="tx1"/>
                </a:solidFill>
                <a:sym typeface="Wingdings" pitchFamily="2" charset="2"/>
              </a:rPr>
              <a:t>Tucci</a:t>
            </a:r>
            <a:r>
              <a:rPr lang="el-GR" sz="1800" b="1" dirty="0" smtClean="0">
                <a:solidFill>
                  <a:schemeClr val="tx1"/>
                </a:solidFill>
                <a:sym typeface="Wingdings" pitchFamily="2" charset="2"/>
              </a:rPr>
              <a:t> (2005)</a:t>
            </a:r>
            <a:r>
              <a:rPr lang="en-US" sz="1800" b="1" dirty="0" smtClean="0">
                <a:solidFill>
                  <a:schemeClr val="tx1"/>
                </a:solidFill>
                <a:sym typeface="Wingdings" pitchFamily="2" charset="2"/>
              </a:rPr>
              <a:t>, </a:t>
            </a:r>
            <a:r>
              <a:rPr lang="el-GR" sz="1800" b="1" dirty="0" smtClean="0">
                <a:solidFill>
                  <a:schemeClr val="tx1"/>
                </a:solidFill>
                <a:sym typeface="Wingdings" pitchFamily="2" charset="2"/>
              </a:rPr>
              <a:t>ο όρος </a:t>
            </a:r>
            <a:r>
              <a:rPr lang="en-US" sz="1800" b="1" dirty="0" smtClean="0">
                <a:solidFill>
                  <a:schemeClr val="tx1"/>
                </a:solidFill>
                <a:sym typeface="Wingdings" pitchFamily="2" charset="2"/>
              </a:rPr>
              <a:t>Business model </a:t>
            </a:r>
            <a:r>
              <a:rPr lang="el-GR" sz="1800" b="1" dirty="0" smtClean="0">
                <a:solidFill>
                  <a:schemeClr val="tx1"/>
                </a:solidFill>
                <a:sym typeface="Wingdings" pitchFamily="2" charset="2"/>
              </a:rPr>
              <a:t>αφορά ένα εννοιολογικό εργαλείο που περιέχει αντικείμενα, έννοιες και στόχους καθώς και τις μεταξύ τους σχέσεις με στόχο την έκφραση της επιχειρησιακής λογικής ενός φορέα. Υπό αυτό το πρίσμα πρέπει να γίνει κατανοητό ποιές έννοιες και σχέσεις μπορούν να αποδώσουν απλοποιημένα την περιγραφή της αξίας που προσφέρεται στους πελάτες, τον τρόπο με τον οποίον προσφέρεται αυτή η αξία και με ποιές οικονομικές συνέπειες.</a:t>
            </a:r>
          </a:p>
          <a:p>
            <a:pPr lvl="1" indent="-457200" algn="just"/>
            <a:endParaRPr lang="en-US" sz="1800" b="1" dirty="0" smtClean="0">
              <a:solidFill>
                <a:schemeClr val="tx1"/>
              </a:solidFill>
              <a:sym typeface="Wingdings" pitchFamily="2" charset="2"/>
            </a:endParaRPr>
          </a:p>
        </p:txBody>
      </p:sp>
      <p:sp>
        <p:nvSpPr>
          <p:cNvPr id="7" name="TextBox 6"/>
          <p:cNvSpPr txBox="1"/>
          <p:nvPr/>
        </p:nvSpPr>
        <p:spPr>
          <a:xfrm>
            <a:off x="1547664" y="2084655"/>
            <a:ext cx="5328592" cy="1200329"/>
          </a:xfrm>
          <a:prstGeom prst="rect">
            <a:avLst/>
          </a:prstGeom>
          <a:noFill/>
        </p:spPr>
        <p:txBody>
          <a:bodyPr wrap="square" rtlCol="0">
            <a:spAutoFit/>
          </a:bodyPr>
          <a:lstStyle/>
          <a:p>
            <a:pPr marL="0" lvl="1"/>
            <a:r>
              <a:rPr lang="el-GR" b="1" dirty="0" smtClean="0">
                <a:solidFill>
                  <a:schemeClr val="accent6">
                    <a:lumMod val="75000"/>
                  </a:schemeClr>
                </a:solidFill>
                <a:sym typeface="Wingdings" pitchFamily="2" charset="2"/>
              </a:rPr>
              <a:t>Ο όρος </a:t>
            </a:r>
            <a:r>
              <a:rPr lang="en-US" b="1" dirty="0" smtClean="0">
                <a:solidFill>
                  <a:schemeClr val="accent6">
                    <a:lumMod val="75000"/>
                  </a:schemeClr>
                </a:solidFill>
                <a:sym typeface="Wingdings" pitchFamily="2" charset="2"/>
              </a:rPr>
              <a:t>‘Business model’ </a:t>
            </a:r>
            <a:r>
              <a:rPr lang="el-GR" b="1" dirty="0" smtClean="0">
                <a:solidFill>
                  <a:schemeClr val="accent6">
                    <a:lumMod val="75000"/>
                  </a:schemeClr>
                </a:solidFill>
                <a:sym typeface="Wingdings" pitchFamily="2" charset="2"/>
              </a:rPr>
              <a:t>πρωτοεμφανίσθηκε το 1957 από τους </a:t>
            </a:r>
            <a:r>
              <a:rPr lang="en-US" b="1" dirty="0" smtClean="0">
                <a:solidFill>
                  <a:schemeClr val="accent6">
                    <a:lumMod val="75000"/>
                  </a:schemeClr>
                </a:solidFill>
                <a:sym typeface="Wingdings" pitchFamily="2" charset="2"/>
              </a:rPr>
              <a:t>Bellman</a:t>
            </a:r>
            <a:r>
              <a:rPr lang="el-GR" b="1" dirty="0" smtClean="0">
                <a:solidFill>
                  <a:schemeClr val="accent6">
                    <a:lumMod val="75000"/>
                  </a:schemeClr>
                </a:solidFill>
                <a:sym typeface="Wingdings" pitchFamily="2" charset="2"/>
              </a:rPr>
              <a:t>, </a:t>
            </a:r>
            <a:r>
              <a:rPr lang="en-US" b="1" dirty="0" smtClean="0">
                <a:solidFill>
                  <a:schemeClr val="accent6">
                    <a:lumMod val="75000"/>
                  </a:schemeClr>
                </a:solidFill>
                <a:sym typeface="Wingdings" pitchFamily="2" charset="2"/>
              </a:rPr>
              <a:t>Clark</a:t>
            </a:r>
            <a:r>
              <a:rPr lang="el-GR" b="1" dirty="0" smtClean="0">
                <a:solidFill>
                  <a:schemeClr val="accent6">
                    <a:lumMod val="75000"/>
                  </a:schemeClr>
                </a:solidFill>
                <a:sym typeface="Wingdings" pitchFamily="2" charset="2"/>
              </a:rPr>
              <a:t>, </a:t>
            </a:r>
            <a:r>
              <a:rPr lang="en-US" b="1" dirty="0" smtClean="0">
                <a:solidFill>
                  <a:schemeClr val="accent6">
                    <a:lumMod val="75000"/>
                  </a:schemeClr>
                </a:solidFill>
                <a:sym typeface="Wingdings" pitchFamily="2" charset="2"/>
              </a:rPr>
              <a:t>Craft, </a:t>
            </a:r>
            <a:r>
              <a:rPr lang="en-US" b="1" dirty="0" err="1" smtClean="0">
                <a:solidFill>
                  <a:schemeClr val="accent6">
                    <a:lumMod val="75000"/>
                  </a:schemeClr>
                </a:solidFill>
                <a:sym typeface="Wingdings" pitchFamily="2" charset="2"/>
              </a:rPr>
              <a:t>Malcom</a:t>
            </a:r>
            <a:r>
              <a:rPr lang="en-US" b="1" dirty="0" smtClean="0">
                <a:solidFill>
                  <a:schemeClr val="accent6">
                    <a:lumMod val="75000"/>
                  </a:schemeClr>
                </a:solidFill>
                <a:sym typeface="Wingdings" pitchFamily="2" charset="2"/>
              </a:rPr>
              <a:t> </a:t>
            </a:r>
            <a:r>
              <a:rPr lang="el-GR" b="1" dirty="0" smtClean="0">
                <a:solidFill>
                  <a:schemeClr val="accent6">
                    <a:lumMod val="75000"/>
                  </a:schemeClr>
                </a:solidFill>
                <a:sym typeface="Wingdings" pitchFamily="2" charset="2"/>
              </a:rPr>
              <a:t>και </a:t>
            </a:r>
            <a:r>
              <a:rPr lang="en-US" b="1" dirty="0" err="1" smtClean="0">
                <a:solidFill>
                  <a:schemeClr val="accent6">
                    <a:lumMod val="75000"/>
                  </a:schemeClr>
                </a:solidFill>
                <a:sym typeface="Wingdings" pitchFamily="2" charset="2"/>
              </a:rPr>
              <a:t>Ricciardi</a:t>
            </a:r>
            <a:r>
              <a:rPr lang="en-US" b="1" dirty="0" smtClean="0">
                <a:solidFill>
                  <a:schemeClr val="accent6">
                    <a:lumMod val="75000"/>
                  </a:schemeClr>
                </a:solidFill>
                <a:sym typeface="Wingdings" pitchFamily="2" charset="2"/>
              </a:rPr>
              <a:t> </a:t>
            </a:r>
            <a:r>
              <a:rPr lang="el-GR" b="1" dirty="0" smtClean="0">
                <a:solidFill>
                  <a:schemeClr val="accent6">
                    <a:lumMod val="75000"/>
                  </a:schemeClr>
                </a:solidFill>
                <a:sym typeface="Wingdings" pitchFamily="2" charset="2"/>
              </a:rPr>
              <a:t>στο </a:t>
            </a:r>
            <a:r>
              <a:rPr lang="en-US" b="1" dirty="0" smtClean="0">
                <a:solidFill>
                  <a:schemeClr val="accent6">
                    <a:lumMod val="75000"/>
                  </a:schemeClr>
                </a:solidFill>
                <a:sym typeface="Wingdings" pitchFamily="2" charset="2"/>
              </a:rPr>
              <a:t>"</a:t>
            </a:r>
            <a:r>
              <a:rPr lang="en-US" b="1" i="1" dirty="0" smtClean="0">
                <a:solidFill>
                  <a:schemeClr val="accent6">
                    <a:lumMod val="75000"/>
                  </a:schemeClr>
                </a:solidFill>
                <a:sym typeface="Wingdings" pitchFamily="2" charset="2"/>
              </a:rPr>
              <a:t>On the Construction of a Multi-Stage, Multi-Person Business Game."</a:t>
            </a:r>
          </a:p>
        </p:txBody>
      </p:sp>
      <p:sp>
        <p:nvSpPr>
          <p:cNvPr id="8" name="TextBox 7"/>
          <p:cNvSpPr txBox="1"/>
          <p:nvPr/>
        </p:nvSpPr>
        <p:spPr>
          <a:xfrm>
            <a:off x="251520" y="3081734"/>
            <a:ext cx="5544616" cy="923330"/>
          </a:xfrm>
          <a:prstGeom prst="rect">
            <a:avLst/>
          </a:prstGeom>
          <a:noFill/>
        </p:spPr>
        <p:txBody>
          <a:bodyPr wrap="square" rtlCol="0">
            <a:spAutoFit/>
          </a:bodyPr>
          <a:lstStyle/>
          <a:p>
            <a:pPr marL="0" lvl="1"/>
            <a:r>
              <a:rPr lang="el-GR" b="1" dirty="0" smtClean="0">
                <a:solidFill>
                  <a:srgbClr val="00B050"/>
                </a:solidFill>
                <a:sym typeface="Wingdings" pitchFamily="2" charset="2"/>
              </a:rPr>
              <a:t>Και από τον </a:t>
            </a:r>
            <a:r>
              <a:rPr lang="en-US" b="1" dirty="0" smtClean="0">
                <a:solidFill>
                  <a:srgbClr val="00B050"/>
                </a:solidFill>
                <a:sym typeface="Wingdings" pitchFamily="2" charset="2"/>
              </a:rPr>
              <a:t>Jones </a:t>
            </a:r>
            <a:r>
              <a:rPr lang="el-GR" b="1" dirty="0" smtClean="0">
                <a:solidFill>
                  <a:srgbClr val="00B050"/>
                </a:solidFill>
                <a:sym typeface="Wingdings" pitchFamily="2" charset="2"/>
              </a:rPr>
              <a:t>το </a:t>
            </a:r>
            <a:r>
              <a:rPr lang="en-US" b="1" dirty="0" smtClean="0">
                <a:solidFill>
                  <a:srgbClr val="00B050"/>
                </a:solidFill>
                <a:sym typeface="Wingdings" pitchFamily="2" charset="2"/>
              </a:rPr>
              <a:t>1960 </a:t>
            </a:r>
            <a:r>
              <a:rPr lang="el-GR" b="1" dirty="0" smtClean="0">
                <a:solidFill>
                  <a:srgbClr val="00B050"/>
                </a:solidFill>
                <a:sym typeface="Wingdings" pitchFamily="2" charset="2"/>
              </a:rPr>
              <a:t>στο </a:t>
            </a:r>
            <a:r>
              <a:rPr lang="en-US" b="1" i="1" dirty="0" smtClean="0">
                <a:solidFill>
                  <a:srgbClr val="00B050"/>
                </a:solidFill>
                <a:sym typeface="Wingdings" pitchFamily="2" charset="2"/>
              </a:rPr>
              <a:t>"Educators, Electrons, and Business Models: A Problem in Synthesis."</a:t>
            </a:r>
          </a:p>
          <a:p>
            <a:endParaRPr lang="en-GB" b="1" dirty="0">
              <a:solidFill>
                <a:srgbClr val="00B050"/>
              </a:solidFill>
            </a:endParaRPr>
          </a:p>
        </p:txBody>
      </p:sp>
      <p:sp>
        <p:nvSpPr>
          <p:cNvPr id="9" name="TextBox 8"/>
          <p:cNvSpPr txBox="1"/>
          <p:nvPr/>
        </p:nvSpPr>
        <p:spPr>
          <a:xfrm>
            <a:off x="251520" y="5517232"/>
            <a:ext cx="4032448" cy="646331"/>
          </a:xfrm>
          <a:prstGeom prst="rect">
            <a:avLst/>
          </a:prstGeom>
          <a:noFill/>
        </p:spPr>
        <p:txBody>
          <a:bodyPr wrap="square" rtlCol="0">
            <a:spAutoFit/>
          </a:bodyPr>
          <a:lstStyle/>
          <a:p>
            <a:pPr marL="0" lvl="1"/>
            <a:r>
              <a:rPr lang="el-GR" b="1" dirty="0" smtClean="0">
                <a:solidFill>
                  <a:schemeClr val="accent1">
                    <a:lumMod val="60000"/>
                    <a:lumOff val="40000"/>
                  </a:schemeClr>
                </a:solidFill>
                <a:sym typeface="Wingdings" pitchFamily="2" charset="2"/>
              </a:rPr>
              <a:t>Από το 1990 και μετά στην εποχή του </a:t>
            </a:r>
            <a:r>
              <a:rPr lang="en-US" b="1" dirty="0" smtClean="0">
                <a:solidFill>
                  <a:schemeClr val="accent1">
                    <a:lumMod val="60000"/>
                    <a:lumOff val="40000"/>
                  </a:schemeClr>
                </a:solidFill>
                <a:sym typeface="Wingdings" pitchFamily="2" charset="2"/>
              </a:rPr>
              <a:t>internet </a:t>
            </a:r>
            <a:r>
              <a:rPr lang="el-GR" b="1" dirty="0" smtClean="0">
                <a:solidFill>
                  <a:schemeClr val="accent1">
                    <a:lumMod val="60000"/>
                    <a:lumOff val="40000"/>
                  </a:schemeClr>
                </a:solidFill>
                <a:sym typeface="Wingdings" pitchFamily="2" charset="2"/>
              </a:rPr>
              <a:t>εκτοξεύθηκαν οι αναφορές.</a:t>
            </a:r>
            <a:endParaRPr lang="en-US" b="1" dirty="0" smtClean="0">
              <a:solidFill>
                <a:schemeClr val="accent1">
                  <a:lumMod val="60000"/>
                  <a:lumOff val="40000"/>
                </a:schemeClr>
              </a:solidFill>
              <a:sym typeface="Wingdings" pitchFamily="2" charset="2"/>
            </a:endParaRPr>
          </a:p>
        </p:txBody>
      </p:sp>
      <p:sp>
        <p:nvSpPr>
          <p:cNvPr id="10" name="TextBox 9"/>
          <p:cNvSpPr txBox="1"/>
          <p:nvPr/>
        </p:nvSpPr>
        <p:spPr>
          <a:xfrm>
            <a:off x="179512" y="2564904"/>
            <a:ext cx="6336704" cy="1754326"/>
          </a:xfrm>
          <a:prstGeom prst="rect">
            <a:avLst/>
          </a:prstGeom>
          <a:noFill/>
        </p:spPr>
        <p:txBody>
          <a:bodyPr wrap="square" rtlCol="0">
            <a:spAutoFit/>
          </a:bodyPr>
          <a:lstStyle/>
          <a:p>
            <a:pPr marL="0" lvl="1"/>
            <a:r>
              <a:rPr lang="en-US" b="1" dirty="0" smtClean="0">
                <a:solidFill>
                  <a:srgbClr val="FF0000"/>
                </a:solidFill>
                <a:sym typeface="Wingdings" pitchFamily="2" charset="2"/>
              </a:rPr>
              <a:t>Business model (</a:t>
            </a:r>
            <a:r>
              <a:rPr lang="el-GR" b="1" dirty="0" smtClean="0">
                <a:solidFill>
                  <a:srgbClr val="FF0000"/>
                </a:solidFill>
                <a:sym typeface="Wingdings" pitchFamily="2" charset="2"/>
              </a:rPr>
              <a:t>Επιχειρησιακό μοντέλο)</a:t>
            </a:r>
            <a:r>
              <a:rPr lang="en-US" b="1" dirty="0" smtClean="0">
                <a:solidFill>
                  <a:srgbClr val="FF0000"/>
                </a:solidFill>
                <a:sym typeface="Wingdings" pitchFamily="2" charset="2"/>
              </a:rPr>
              <a:t>: </a:t>
            </a:r>
            <a:r>
              <a:rPr lang="el-GR" b="1" dirty="0" smtClean="0">
                <a:solidFill>
                  <a:srgbClr val="FF0000"/>
                </a:solidFill>
                <a:sym typeface="Wingdings" pitchFamily="2" charset="2"/>
              </a:rPr>
              <a:t>«Ο τρόπος με τον οποίο ένας φορέας (μια επιχείρηση) οργανώνει τις εισροές του, τις μετατρέπει σε αξιοποιήσιμες εκροές οι οποίες είναι δυνατό να έχουν εμπορική αξία για τους πελάτες κάτω από ένα συγκεκριμένο σχέδιο επιχειρησιακού μοντέλου»</a:t>
            </a:r>
            <a:r>
              <a:rPr lang="en-US" b="1" dirty="0" smtClean="0">
                <a:solidFill>
                  <a:srgbClr val="FF0000"/>
                </a:solidFill>
                <a:sym typeface="Wingdings" pitchFamily="2" charset="2"/>
              </a:rPr>
              <a:t> (McGrath &amp; MacMillan,</a:t>
            </a:r>
            <a:r>
              <a:rPr lang="el-GR" b="1" dirty="0" smtClean="0">
                <a:solidFill>
                  <a:srgbClr val="FF0000"/>
                </a:solidFill>
                <a:sym typeface="Wingdings" pitchFamily="2" charset="2"/>
              </a:rPr>
              <a:t> </a:t>
            </a:r>
            <a:r>
              <a:rPr lang="en-US" b="1" dirty="0" smtClean="0">
                <a:solidFill>
                  <a:srgbClr val="FF0000"/>
                </a:solidFill>
                <a:sym typeface="Wingdings" pitchFamily="2" charset="2"/>
              </a:rPr>
              <a:t>2000)</a:t>
            </a:r>
            <a:r>
              <a:rPr lang="el-GR" b="1" dirty="0" smtClean="0">
                <a:solidFill>
                  <a:srgbClr val="FF0000"/>
                </a:solidFill>
                <a:sym typeface="Wingdings" pitchFamily="2" charset="2"/>
              </a:rPr>
              <a:t>.</a:t>
            </a:r>
            <a:endParaRPr lang="en-GB" b="1" dirty="0">
              <a:solidFill>
                <a:srgbClr val="FF0000"/>
              </a:solidFill>
            </a:endParaRPr>
          </a:p>
        </p:txBody>
      </p:sp>
      <p:sp>
        <p:nvSpPr>
          <p:cNvPr id="11" name="TextBox 10"/>
          <p:cNvSpPr txBox="1"/>
          <p:nvPr/>
        </p:nvSpPr>
        <p:spPr>
          <a:xfrm>
            <a:off x="2555776" y="1879664"/>
            <a:ext cx="6336704" cy="1477328"/>
          </a:xfrm>
          <a:prstGeom prst="rect">
            <a:avLst/>
          </a:prstGeom>
          <a:noFill/>
        </p:spPr>
        <p:txBody>
          <a:bodyPr wrap="square" rtlCol="0">
            <a:spAutoFit/>
          </a:bodyPr>
          <a:lstStyle/>
          <a:p>
            <a:pPr marL="0" lvl="1" algn="just"/>
            <a:r>
              <a:rPr lang="el-GR" b="1" dirty="0" smtClean="0">
                <a:solidFill>
                  <a:schemeClr val="bg2">
                    <a:lumMod val="50000"/>
                  </a:schemeClr>
                </a:solidFill>
                <a:sym typeface="Wingdings" pitchFamily="2" charset="2"/>
              </a:rPr>
              <a:t>Συνιστώσες ενός </a:t>
            </a:r>
            <a:r>
              <a:rPr lang="en-US" b="1" dirty="0" smtClean="0">
                <a:solidFill>
                  <a:schemeClr val="bg2">
                    <a:lumMod val="50000"/>
                  </a:schemeClr>
                </a:solidFill>
                <a:sym typeface="Wingdings" pitchFamily="2" charset="2"/>
              </a:rPr>
              <a:t>business model</a:t>
            </a:r>
            <a:r>
              <a:rPr lang="el-GR" b="1" dirty="0" smtClean="0">
                <a:solidFill>
                  <a:schemeClr val="bg2">
                    <a:lumMod val="50000"/>
                  </a:schemeClr>
                </a:solidFill>
                <a:sym typeface="Wingdings" pitchFamily="2" charset="2"/>
              </a:rPr>
              <a:t> (</a:t>
            </a:r>
            <a:r>
              <a:rPr lang="en-US" b="1" dirty="0" err="1" smtClean="0">
                <a:solidFill>
                  <a:schemeClr val="bg2">
                    <a:lumMod val="50000"/>
                  </a:schemeClr>
                </a:solidFill>
                <a:sym typeface="Wingdings" pitchFamily="2" charset="2"/>
              </a:rPr>
              <a:t>Eisenhardt</a:t>
            </a:r>
            <a:r>
              <a:rPr lang="en-US" b="1" dirty="0" smtClean="0">
                <a:solidFill>
                  <a:schemeClr val="bg2">
                    <a:lumMod val="50000"/>
                  </a:schemeClr>
                </a:solidFill>
                <a:sym typeface="Wingdings" pitchFamily="2" charset="2"/>
              </a:rPr>
              <a:t> and </a:t>
            </a:r>
            <a:r>
              <a:rPr lang="en-US" b="1" dirty="0" err="1" smtClean="0">
                <a:solidFill>
                  <a:schemeClr val="bg2">
                    <a:lumMod val="50000"/>
                  </a:schemeClr>
                </a:solidFill>
                <a:sym typeface="Wingdings" pitchFamily="2" charset="2"/>
              </a:rPr>
              <a:t>Sull</a:t>
            </a:r>
            <a:r>
              <a:rPr lang="el-GR" b="1" dirty="0" smtClean="0">
                <a:solidFill>
                  <a:schemeClr val="bg2">
                    <a:lumMod val="50000"/>
                  </a:schemeClr>
                </a:solidFill>
                <a:sym typeface="Wingdings" pitchFamily="2" charset="2"/>
              </a:rPr>
              <a:t>, </a:t>
            </a:r>
            <a:r>
              <a:rPr lang="en-US" b="1" dirty="0" smtClean="0">
                <a:solidFill>
                  <a:schemeClr val="bg2">
                    <a:lumMod val="50000"/>
                  </a:schemeClr>
                </a:solidFill>
                <a:sym typeface="Wingdings" pitchFamily="2" charset="2"/>
              </a:rPr>
              <a:t>2001): </a:t>
            </a:r>
          </a:p>
          <a:p>
            <a:pPr marL="914400" lvl="1" indent="-457200" algn="just">
              <a:buAutoNum type="arabicParenR"/>
            </a:pPr>
            <a:r>
              <a:rPr lang="el-GR" b="1" dirty="0" smtClean="0">
                <a:solidFill>
                  <a:schemeClr val="bg2">
                    <a:lumMod val="50000"/>
                  </a:schemeClr>
                </a:solidFill>
                <a:sym typeface="Wingdings" pitchFamily="2" charset="2"/>
              </a:rPr>
              <a:t>Επίπεδο πόρων της επιχείρησης</a:t>
            </a:r>
            <a:endParaRPr lang="en-US" b="1" dirty="0" smtClean="0">
              <a:solidFill>
                <a:schemeClr val="bg2">
                  <a:lumMod val="50000"/>
                </a:schemeClr>
              </a:solidFill>
              <a:sym typeface="Wingdings" pitchFamily="2" charset="2"/>
            </a:endParaRPr>
          </a:p>
          <a:p>
            <a:pPr marL="914400" lvl="1" indent="-457200" algn="just">
              <a:buAutoNum type="arabicParenR"/>
            </a:pPr>
            <a:r>
              <a:rPr lang="el-GR" b="1" dirty="0" smtClean="0">
                <a:solidFill>
                  <a:schemeClr val="bg2">
                    <a:lumMod val="50000"/>
                  </a:schemeClr>
                </a:solidFill>
                <a:sym typeface="Wingdings" pitchFamily="2" charset="2"/>
              </a:rPr>
              <a:t>Βασικές διαδικασίες</a:t>
            </a:r>
            <a:endParaRPr lang="en-US" b="1" dirty="0" smtClean="0">
              <a:solidFill>
                <a:schemeClr val="bg2">
                  <a:lumMod val="50000"/>
                </a:schemeClr>
              </a:solidFill>
              <a:sym typeface="Wingdings" pitchFamily="2" charset="2"/>
            </a:endParaRPr>
          </a:p>
          <a:p>
            <a:pPr lvl="1" indent="-457200" algn="just"/>
            <a:r>
              <a:rPr lang="el-GR" b="1" dirty="0" smtClean="0">
                <a:solidFill>
                  <a:schemeClr val="bg2">
                    <a:lumMod val="50000"/>
                  </a:schemeClr>
                </a:solidFill>
                <a:sym typeface="Wingdings" pitchFamily="2" charset="2"/>
              </a:rPr>
              <a:t>Οι οποίες επηρεάζουν και τη θέση μιας επιχείρησης στην αγορά.</a:t>
            </a:r>
            <a:endParaRPr lang="en-US" b="1" dirty="0" smtClean="0">
              <a:solidFill>
                <a:schemeClr val="bg2">
                  <a:lumMod val="50000"/>
                </a:schemeClr>
              </a:solidFill>
              <a:sym typeface="Wingdings" pitchFamily="2" charset="2"/>
            </a:endParaRPr>
          </a:p>
        </p:txBody>
      </p:sp>
      <p:cxnSp>
        <p:nvCxnSpPr>
          <p:cNvPr id="13" name="Straight Connector 12"/>
          <p:cNvCxnSpPr/>
          <p:nvPr/>
        </p:nvCxnSpPr>
        <p:spPr>
          <a:xfrm>
            <a:off x="611560" y="5013176"/>
            <a:ext cx="73448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67544" y="5085184"/>
            <a:ext cx="648072" cy="369332"/>
          </a:xfrm>
          <a:prstGeom prst="rect">
            <a:avLst/>
          </a:prstGeom>
          <a:noFill/>
        </p:spPr>
        <p:txBody>
          <a:bodyPr wrap="square" rtlCol="0">
            <a:spAutoFit/>
          </a:bodyPr>
          <a:lstStyle/>
          <a:p>
            <a:r>
              <a:rPr lang="el-GR" dirty="0" smtClean="0"/>
              <a:t>1957</a:t>
            </a:r>
            <a:endParaRPr lang="en-GB" dirty="0"/>
          </a:p>
        </p:txBody>
      </p:sp>
      <p:sp>
        <p:nvSpPr>
          <p:cNvPr id="15" name="TextBox 14"/>
          <p:cNvSpPr txBox="1"/>
          <p:nvPr/>
        </p:nvSpPr>
        <p:spPr>
          <a:xfrm>
            <a:off x="1115616" y="5085184"/>
            <a:ext cx="648072" cy="369332"/>
          </a:xfrm>
          <a:prstGeom prst="rect">
            <a:avLst/>
          </a:prstGeom>
          <a:noFill/>
        </p:spPr>
        <p:txBody>
          <a:bodyPr wrap="square" rtlCol="0">
            <a:spAutoFit/>
          </a:bodyPr>
          <a:lstStyle/>
          <a:p>
            <a:r>
              <a:rPr lang="el-GR" dirty="0" smtClean="0"/>
              <a:t>1960</a:t>
            </a:r>
            <a:endParaRPr lang="en-GB" dirty="0"/>
          </a:p>
        </p:txBody>
      </p:sp>
      <p:sp>
        <p:nvSpPr>
          <p:cNvPr id="16" name="TextBox 15"/>
          <p:cNvSpPr txBox="1"/>
          <p:nvPr/>
        </p:nvSpPr>
        <p:spPr>
          <a:xfrm>
            <a:off x="5220072" y="5085184"/>
            <a:ext cx="648072" cy="369332"/>
          </a:xfrm>
          <a:prstGeom prst="rect">
            <a:avLst/>
          </a:prstGeom>
          <a:noFill/>
        </p:spPr>
        <p:txBody>
          <a:bodyPr wrap="square" rtlCol="0">
            <a:spAutoFit/>
          </a:bodyPr>
          <a:lstStyle/>
          <a:p>
            <a:r>
              <a:rPr lang="el-GR" dirty="0" smtClean="0"/>
              <a:t>1990</a:t>
            </a:r>
            <a:endParaRPr lang="en-GB" dirty="0"/>
          </a:p>
        </p:txBody>
      </p:sp>
      <p:sp>
        <p:nvSpPr>
          <p:cNvPr id="17" name="TextBox 16"/>
          <p:cNvSpPr txBox="1"/>
          <p:nvPr/>
        </p:nvSpPr>
        <p:spPr>
          <a:xfrm>
            <a:off x="6228184" y="5085184"/>
            <a:ext cx="648072" cy="369332"/>
          </a:xfrm>
          <a:prstGeom prst="rect">
            <a:avLst/>
          </a:prstGeom>
          <a:noFill/>
        </p:spPr>
        <p:txBody>
          <a:bodyPr wrap="square" rtlCol="0">
            <a:spAutoFit/>
          </a:bodyPr>
          <a:lstStyle/>
          <a:p>
            <a:r>
              <a:rPr lang="el-GR" dirty="0" smtClean="0"/>
              <a:t>2000</a:t>
            </a:r>
            <a:endParaRPr lang="en-GB" dirty="0"/>
          </a:p>
        </p:txBody>
      </p:sp>
      <p:sp>
        <p:nvSpPr>
          <p:cNvPr id="18" name="TextBox 17"/>
          <p:cNvSpPr txBox="1"/>
          <p:nvPr/>
        </p:nvSpPr>
        <p:spPr>
          <a:xfrm>
            <a:off x="6732240" y="5085184"/>
            <a:ext cx="648072" cy="369332"/>
          </a:xfrm>
          <a:prstGeom prst="rect">
            <a:avLst/>
          </a:prstGeom>
          <a:noFill/>
        </p:spPr>
        <p:txBody>
          <a:bodyPr wrap="square" rtlCol="0">
            <a:spAutoFit/>
          </a:bodyPr>
          <a:lstStyle/>
          <a:p>
            <a:r>
              <a:rPr lang="el-GR" dirty="0" smtClean="0"/>
              <a:t>2001</a:t>
            </a:r>
            <a:endParaRPr lang="en-GB" dirty="0"/>
          </a:p>
        </p:txBody>
      </p:sp>
      <p:sp>
        <p:nvSpPr>
          <p:cNvPr id="19" name="TextBox 18"/>
          <p:cNvSpPr txBox="1"/>
          <p:nvPr/>
        </p:nvSpPr>
        <p:spPr>
          <a:xfrm>
            <a:off x="7452320" y="5085184"/>
            <a:ext cx="648072" cy="369332"/>
          </a:xfrm>
          <a:prstGeom prst="rect">
            <a:avLst/>
          </a:prstGeom>
          <a:noFill/>
        </p:spPr>
        <p:txBody>
          <a:bodyPr wrap="square" rtlCol="0">
            <a:spAutoFit/>
          </a:bodyPr>
          <a:lstStyle/>
          <a:p>
            <a:r>
              <a:rPr lang="el-GR" dirty="0" smtClean="0"/>
              <a:t>2005</a:t>
            </a:r>
            <a:endParaRPr lang="en-GB" dirty="0"/>
          </a:p>
        </p:txBody>
      </p:sp>
      <p:sp>
        <p:nvSpPr>
          <p:cNvPr id="21" name="Oval 20"/>
          <p:cNvSpPr/>
          <p:nvPr/>
        </p:nvSpPr>
        <p:spPr>
          <a:xfrm>
            <a:off x="611560" y="4941168"/>
            <a:ext cx="72008" cy="11772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22" name="Oval 21"/>
          <p:cNvSpPr/>
          <p:nvPr/>
        </p:nvSpPr>
        <p:spPr>
          <a:xfrm>
            <a:off x="1259632" y="4941168"/>
            <a:ext cx="72008" cy="11772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23" name="Oval 22"/>
          <p:cNvSpPr/>
          <p:nvPr/>
        </p:nvSpPr>
        <p:spPr>
          <a:xfrm>
            <a:off x="5364088" y="4941168"/>
            <a:ext cx="72008" cy="11772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24" name="Oval 23"/>
          <p:cNvSpPr/>
          <p:nvPr/>
        </p:nvSpPr>
        <p:spPr>
          <a:xfrm>
            <a:off x="6372200" y="4941168"/>
            <a:ext cx="72008" cy="11772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25" name="Oval 24"/>
          <p:cNvSpPr/>
          <p:nvPr/>
        </p:nvSpPr>
        <p:spPr>
          <a:xfrm>
            <a:off x="6876256" y="4941168"/>
            <a:ext cx="72008" cy="11772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26" name="Oval 25"/>
          <p:cNvSpPr/>
          <p:nvPr/>
        </p:nvSpPr>
        <p:spPr>
          <a:xfrm>
            <a:off x="7596336" y="4941168"/>
            <a:ext cx="72008" cy="11772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27" name="Rounded Rectangle 26"/>
          <p:cNvSpPr/>
          <p:nvPr/>
        </p:nvSpPr>
        <p:spPr>
          <a:xfrm>
            <a:off x="539552" y="4869160"/>
            <a:ext cx="216024" cy="216024"/>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sp>
        <p:nvSpPr>
          <p:cNvPr id="28" name="1 - Τίτλος"/>
          <p:cNvSpPr>
            <a:spLocks noGrp="1"/>
          </p:cNvSpPr>
          <p:nvPr>
            <p:ph type="title"/>
          </p:nvPr>
        </p:nvSpPr>
        <p:spPr>
          <a:xfrm>
            <a:off x="457200" y="274638"/>
            <a:ext cx="8229600" cy="1143000"/>
          </a:xfrm>
        </p:spPr>
        <p:txBody>
          <a:bodyPr>
            <a:noAutofit/>
          </a:bodyPr>
          <a:lstStyle/>
          <a:p>
            <a:pPr marL="342900" indent="-342900"/>
            <a:r>
              <a:rPr lang="el-GR" b="1" dirty="0"/>
              <a:t>Βιβλιογραφική </a:t>
            </a:r>
            <a:r>
              <a:rPr lang="el-GR" b="1" dirty="0" smtClean="0"/>
              <a:t>ανασκόπηση: Οι ρίζες του </a:t>
            </a:r>
            <a:r>
              <a:rPr lang="en-US" b="1" dirty="0" smtClean="0"/>
              <a:t>‘Business model’</a:t>
            </a:r>
            <a:endParaRPr lang="el-GR" b="1"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63" presetClass="path" presetSubtype="0" accel="50000" decel="50000" fill="hold" grpId="1" nodeType="clickEffect">
                                  <p:stCondLst>
                                    <p:cond delay="0"/>
                                  </p:stCondLst>
                                  <p:childTnLst>
                                    <p:animMotion origin="layout" path="M -3.33333E-6 0.00533 L 0.07483 0.00533 " pathEditMode="relative" rAng="0" ptsTypes="AA">
                                      <p:cBhvr>
                                        <p:cTn id="12" dur="3000" fill="hold"/>
                                        <p:tgtEl>
                                          <p:spTgt spid="27"/>
                                        </p:tgtEl>
                                        <p:attrNameLst>
                                          <p:attrName>ppt_x</p:attrName>
                                          <p:attrName>ppt_y</p:attrName>
                                        </p:attrNameLst>
                                      </p:cBhvr>
                                      <p:rCtr x="37" y="0"/>
                                    </p:animMotion>
                                  </p:childTnLst>
                                </p:cTn>
                              </p:par>
                            </p:childTnLst>
                          </p:cTn>
                        </p:par>
                        <p:par>
                          <p:cTn id="13" fill="hold">
                            <p:stCondLst>
                              <p:cond delay="3000"/>
                            </p:stCondLst>
                            <p:childTnLst>
                              <p:par>
                                <p:cTn id="14" presetID="3" presetClass="exit" presetSubtype="10" fill="hold" grpId="1" nodeType="afterEffect">
                                  <p:stCondLst>
                                    <p:cond delay="0"/>
                                  </p:stCondLst>
                                  <p:childTnLst>
                                    <p:animEffect transition="out" filter="blinds(horizontal)">
                                      <p:cBhvr>
                                        <p:cTn id="15" dur="500"/>
                                        <p:tgtEl>
                                          <p:spTgt spid="7"/>
                                        </p:tgtEl>
                                      </p:cBhvr>
                                    </p:animEffect>
                                    <p:set>
                                      <p:cBhvr>
                                        <p:cTn id="16" dur="1" fill="hold">
                                          <p:stCondLst>
                                            <p:cond delay="499"/>
                                          </p:stCondLst>
                                        </p:cTn>
                                        <p:tgtEl>
                                          <p:spTgt spid="7"/>
                                        </p:tgtEl>
                                        <p:attrNameLst>
                                          <p:attrName>style.visibility</p:attrName>
                                        </p:attrNameLst>
                                      </p:cBhvr>
                                      <p:to>
                                        <p:strVal val="hidden"/>
                                      </p:to>
                                    </p:set>
                                  </p:childTnLst>
                                </p:cTn>
                              </p:par>
                            </p:childTnLst>
                          </p:cTn>
                        </p:par>
                        <p:par>
                          <p:cTn id="17" fill="hold">
                            <p:stCondLst>
                              <p:cond delay="3500"/>
                            </p:stCondLst>
                            <p:childTnLst>
                              <p:par>
                                <p:cTn id="18" presetID="1"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63" presetClass="path" presetSubtype="0" accel="50000" decel="50000" fill="hold" grpId="2" nodeType="clickEffect">
                                  <p:stCondLst>
                                    <p:cond delay="0"/>
                                  </p:stCondLst>
                                  <p:childTnLst>
                                    <p:animMotion origin="layout" path="M 0.07483 0.00533 L 0.5217 0.00533 " pathEditMode="relative" rAng="0" ptsTypes="AA">
                                      <p:cBhvr>
                                        <p:cTn id="23" dur="2000" fill="hold"/>
                                        <p:tgtEl>
                                          <p:spTgt spid="27"/>
                                        </p:tgtEl>
                                        <p:attrNameLst>
                                          <p:attrName>ppt_x</p:attrName>
                                          <p:attrName>ppt_y</p:attrName>
                                        </p:attrNameLst>
                                      </p:cBhvr>
                                      <p:rCtr x="223" y="0"/>
                                    </p:animMotion>
                                  </p:childTnLst>
                                </p:cTn>
                              </p:par>
                            </p:childTnLst>
                          </p:cTn>
                        </p:par>
                        <p:par>
                          <p:cTn id="24" fill="hold">
                            <p:stCondLst>
                              <p:cond delay="2000"/>
                            </p:stCondLst>
                            <p:childTnLst>
                              <p:par>
                                <p:cTn id="25" presetID="3" presetClass="exit" presetSubtype="10" fill="hold" grpId="1" nodeType="afterEffect">
                                  <p:stCondLst>
                                    <p:cond delay="0"/>
                                  </p:stCondLst>
                                  <p:childTnLst>
                                    <p:animEffect transition="out" filter="blinds(horizontal)">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childTnLst>
                          </p:cTn>
                        </p:par>
                        <p:par>
                          <p:cTn id="28" fill="hold">
                            <p:stCondLst>
                              <p:cond delay="2500"/>
                            </p:stCondLst>
                            <p:childTnLst>
                              <p:par>
                                <p:cTn id="29" presetID="1"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63" presetClass="path" presetSubtype="0" accel="50000" decel="50000" fill="hold" grpId="3" nodeType="clickEffect">
                                  <p:stCondLst>
                                    <p:cond delay="0"/>
                                  </p:stCondLst>
                                  <p:childTnLst>
                                    <p:animMotion origin="layout" path="M 0.51598 0.00533 L 0.63386 0.00533 " pathEditMode="relative" rAng="0" ptsTypes="AA">
                                      <p:cBhvr>
                                        <p:cTn id="34" dur="2000" fill="hold"/>
                                        <p:tgtEl>
                                          <p:spTgt spid="27"/>
                                        </p:tgtEl>
                                        <p:attrNameLst>
                                          <p:attrName>ppt_x</p:attrName>
                                          <p:attrName>ppt_y</p:attrName>
                                        </p:attrNameLst>
                                      </p:cBhvr>
                                      <p:rCtr x="59" y="0"/>
                                    </p:animMotion>
                                  </p:childTnLst>
                                </p:cTn>
                              </p:par>
                            </p:childTnLst>
                          </p:cTn>
                        </p:par>
                        <p:par>
                          <p:cTn id="35" fill="hold">
                            <p:stCondLst>
                              <p:cond delay="2000"/>
                            </p:stCondLst>
                            <p:childTnLst>
                              <p:par>
                                <p:cTn id="36" presetID="3" presetClass="exit" presetSubtype="10" fill="hold" grpId="1" nodeType="afterEffect">
                                  <p:stCondLst>
                                    <p:cond delay="0"/>
                                  </p:stCondLst>
                                  <p:childTnLst>
                                    <p:animEffect transition="out" filter="blinds(horizontal)">
                                      <p:cBhvr>
                                        <p:cTn id="37" dur="500"/>
                                        <p:tgtEl>
                                          <p:spTgt spid="9"/>
                                        </p:tgtEl>
                                      </p:cBhvr>
                                    </p:animEffect>
                                    <p:set>
                                      <p:cBhvr>
                                        <p:cTn id="38" dur="1" fill="hold">
                                          <p:stCondLst>
                                            <p:cond delay="499"/>
                                          </p:stCondLst>
                                        </p:cTn>
                                        <p:tgtEl>
                                          <p:spTgt spid="9"/>
                                        </p:tgtEl>
                                        <p:attrNameLst>
                                          <p:attrName>style.visibility</p:attrName>
                                        </p:attrNameLst>
                                      </p:cBhvr>
                                      <p:to>
                                        <p:strVal val="hidden"/>
                                      </p:to>
                                    </p:set>
                                  </p:childTnLst>
                                </p:cTn>
                              </p:par>
                            </p:childTnLst>
                          </p:cTn>
                        </p:par>
                        <p:par>
                          <p:cTn id="39" fill="hold">
                            <p:stCondLst>
                              <p:cond delay="2500"/>
                            </p:stCondLst>
                            <p:childTnLst>
                              <p:par>
                                <p:cTn id="40" presetID="1" presetClass="entr" presetSubtype="0"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63" presetClass="path" presetSubtype="0" accel="50000" decel="50000" fill="hold" grpId="4" nodeType="clickEffect">
                                  <p:stCondLst>
                                    <p:cond delay="0"/>
                                  </p:stCondLst>
                                  <p:childTnLst>
                                    <p:animMotion origin="layout" path="M 0.63386 0.00533 L 0.68907 0.00533 " pathEditMode="relative" rAng="0" ptsTypes="AA">
                                      <p:cBhvr>
                                        <p:cTn id="45" dur="2000" fill="hold"/>
                                        <p:tgtEl>
                                          <p:spTgt spid="27"/>
                                        </p:tgtEl>
                                        <p:attrNameLst>
                                          <p:attrName>ppt_x</p:attrName>
                                          <p:attrName>ppt_y</p:attrName>
                                        </p:attrNameLst>
                                      </p:cBhvr>
                                      <p:rCtr x="28" y="0"/>
                                    </p:animMotion>
                                  </p:childTnLst>
                                </p:cTn>
                              </p:par>
                            </p:childTnLst>
                          </p:cTn>
                        </p:par>
                        <p:par>
                          <p:cTn id="46" fill="hold">
                            <p:stCondLst>
                              <p:cond delay="2000"/>
                            </p:stCondLst>
                            <p:childTnLst>
                              <p:par>
                                <p:cTn id="47" presetID="3" presetClass="exit" presetSubtype="10" fill="hold" grpId="1" nodeType="afterEffect">
                                  <p:stCondLst>
                                    <p:cond delay="0"/>
                                  </p:stCondLst>
                                  <p:childTnLst>
                                    <p:animEffect transition="out" filter="blinds(horizontal)">
                                      <p:cBhvr>
                                        <p:cTn id="48" dur="500"/>
                                        <p:tgtEl>
                                          <p:spTgt spid="10"/>
                                        </p:tgtEl>
                                      </p:cBhvr>
                                    </p:animEffect>
                                    <p:set>
                                      <p:cBhvr>
                                        <p:cTn id="49" dur="1" fill="hold">
                                          <p:stCondLst>
                                            <p:cond delay="499"/>
                                          </p:stCondLst>
                                        </p:cTn>
                                        <p:tgtEl>
                                          <p:spTgt spid="10"/>
                                        </p:tgtEl>
                                        <p:attrNameLst>
                                          <p:attrName>style.visibility</p:attrName>
                                        </p:attrNameLst>
                                      </p:cBhvr>
                                      <p:to>
                                        <p:strVal val="hidden"/>
                                      </p:to>
                                    </p:set>
                                  </p:childTnLst>
                                </p:cTn>
                              </p:par>
                            </p:childTnLst>
                          </p:cTn>
                        </p:par>
                        <p:par>
                          <p:cTn id="50" fill="hold">
                            <p:stCondLst>
                              <p:cond delay="2500"/>
                            </p:stCondLst>
                            <p:childTnLst>
                              <p:par>
                                <p:cTn id="51" presetID="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63" presetClass="path" presetSubtype="0" accel="50000" decel="50000" fill="hold" grpId="5" nodeType="clickEffect">
                                  <p:stCondLst>
                                    <p:cond delay="0"/>
                                  </p:stCondLst>
                                  <p:childTnLst>
                                    <p:animMotion origin="layout" path="M 0.68907 0.00533 L 0.76771 0.00533 " pathEditMode="relative" rAng="0" ptsTypes="AA">
                                      <p:cBhvr>
                                        <p:cTn id="56" dur="2000" fill="hold"/>
                                        <p:tgtEl>
                                          <p:spTgt spid="27"/>
                                        </p:tgtEl>
                                        <p:attrNameLst>
                                          <p:attrName>ppt_x</p:attrName>
                                          <p:attrName>ppt_y</p:attrName>
                                        </p:attrNameLst>
                                      </p:cBhvr>
                                      <p:rCtr x="39" y="0"/>
                                    </p:animMotion>
                                  </p:childTnLst>
                                </p:cTn>
                              </p:par>
                            </p:childTnLst>
                          </p:cTn>
                        </p:par>
                        <p:par>
                          <p:cTn id="57" fill="hold">
                            <p:stCondLst>
                              <p:cond delay="2000"/>
                            </p:stCondLst>
                            <p:childTnLst>
                              <p:par>
                                <p:cTn id="58" presetID="3" presetClass="exit" presetSubtype="10" fill="hold" grpId="1" nodeType="afterEffect">
                                  <p:stCondLst>
                                    <p:cond delay="0"/>
                                  </p:stCondLst>
                                  <p:childTnLst>
                                    <p:animEffect transition="out" filter="blinds(horizontal)">
                                      <p:cBhvr>
                                        <p:cTn id="59" dur="500"/>
                                        <p:tgtEl>
                                          <p:spTgt spid="11"/>
                                        </p:tgtEl>
                                      </p:cBhvr>
                                    </p:animEffect>
                                    <p:set>
                                      <p:cBhvr>
                                        <p:cTn id="60" dur="1" fill="hold">
                                          <p:stCondLst>
                                            <p:cond delay="499"/>
                                          </p:stCondLst>
                                        </p:cTn>
                                        <p:tgtEl>
                                          <p:spTgt spid="11"/>
                                        </p:tgtEl>
                                        <p:attrNameLst>
                                          <p:attrName>style.visibility</p:attrName>
                                        </p:attrNameLst>
                                      </p:cBhvr>
                                      <p:to>
                                        <p:strVal val="hidden"/>
                                      </p:to>
                                    </p:set>
                                  </p:childTnLst>
                                </p:cTn>
                              </p:par>
                            </p:childTnLst>
                          </p:cTn>
                        </p:par>
                        <p:par>
                          <p:cTn id="61" fill="hold">
                            <p:stCondLst>
                              <p:cond delay="2500"/>
                            </p:stCondLst>
                            <p:childTnLst>
                              <p:par>
                                <p:cTn id="62" presetID="1" presetClass="entr" presetSubtype="0" fill="hold" grpId="0" nodeType="afterEffect">
                                  <p:stCondLst>
                                    <p:cond delay="0"/>
                                  </p:stCondLst>
                                  <p:childTnLst>
                                    <p:set>
                                      <p:cBhvr>
                                        <p:cTn id="63"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7" grpId="1"/>
      <p:bldP spid="8" grpId="0"/>
      <p:bldP spid="8" grpId="1"/>
      <p:bldP spid="9" grpId="0"/>
      <p:bldP spid="9" grpId="1"/>
      <p:bldP spid="10" grpId="0"/>
      <p:bldP spid="10" grpId="1"/>
      <p:bldP spid="11" grpId="0"/>
      <p:bldP spid="11" grpId="1"/>
      <p:bldP spid="27" grpId="0" animBg="1"/>
      <p:bldP spid="27" grpId="1" animBg="1"/>
      <p:bldP spid="27" grpId="2" animBg="1"/>
      <p:bldP spid="27" grpId="3" animBg="1"/>
      <p:bldP spid="27" grpId="4" animBg="1"/>
      <p:bldP spid="27" grpId="5"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idx="1"/>
          </p:nvPr>
        </p:nvSpPr>
        <p:spPr>
          <a:xfrm>
            <a:off x="1115614" y="1052737"/>
            <a:ext cx="7578141" cy="360040"/>
          </a:xfrm>
        </p:spPr>
        <p:txBody>
          <a:bodyPr>
            <a:noAutofit/>
          </a:bodyPr>
          <a:lstStyle/>
          <a:p>
            <a:pPr marL="285750" lvl="1" algn="just">
              <a:buFont typeface="Arial" pitchFamily="34" charset="0"/>
              <a:buChar char="•"/>
            </a:pPr>
            <a:r>
              <a:rPr lang="el-GR" sz="2000" b="1" dirty="0" smtClean="0">
                <a:sym typeface="Wingdings" pitchFamily="2" charset="2"/>
              </a:rPr>
              <a:t>Επιλογές σχεδιασμού:</a:t>
            </a:r>
            <a:endParaRPr lang="en-US" sz="2000" b="1" dirty="0" smtClean="0">
              <a:solidFill>
                <a:schemeClr val="tx1"/>
              </a:solidFill>
              <a:sym typeface="Wingdings" pitchFamily="2" charset="2"/>
            </a:endParaRPr>
          </a:p>
        </p:txBody>
      </p:sp>
      <p:sp>
        <p:nvSpPr>
          <p:cNvPr id="8" name="1 - Τίτλος"/>
          <p:cNvSpPr>
            <a:spLocks noGrp="1"/>
          </p:cNvSpPr>
          <p:nvPr>
            <p:ph type="title"/>
          </p:nvPr>
        </p:nvSpPr>
        <p:spPr>
          <a:xfrm>
            <a:off x="457200" y="274638"/>
            <a:ext cx="8229600" cy="562074"/>
          </a:xfrm>
        </p:spPr>
        <p:txBody>
          <a:bodyPr>
            <a:noAutofit/>
          </a:bodyPr>
          <a:lstStyle/>
          <a:p>
            <a:r>
              <a:rPr lang="el-GR" b="1" dirty="0" smtClean="0"/>
              <a:t>Η εμπειρία του </a:t>
            </a:r>
            <a:r>
              <a:rPr lang="en-US" b="1" dirty="0" smtClean="0"/>
              <a:t>STRAIGHTSOL</a:t>
            </a:r>
            <a:endParaRPr lang="el-GR" dirty="0">
              <a:solidFill>
                <a:srgbClr val="FF0000"/>
              </a:solidFill>
            </a:endParaRPr>
          </a:p>
        </p:txBody>
      </p:sp>
      <p:pic>
        <p:nvPicPr>
          <p:cNvPr id="133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875" t="15444" r="31563" b="18445"/>
          <a:stretch/>
        </p:blipFill>
        <p:spPr bwMode="auto">
          <a:xfrm>
            <a:off x="1115615" y="1484784"/>
            <a:ext cx="6905253"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88875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idx="1"/>
          </p:nvPr>
        </p:nvSpPr>
        <p:spPr>
          <a:xfrm>
            <a:off x="1115614" y="1052737"/>
            <a:ext cx="7578141" cy="360040"/>
          </a:xfrm>
        </p:spPr>
        <p:txBody>
          <a:bodyPr>
            <a:noAutofit/>
          </a:bodyPr>
          <a:lstStyle/>
          <a:p>
            <a:pPr marL="285750" lvl="1" algn="just">
              <a:buFont typeface="Arial" pitchFamily="34" charset="0"/>
              <a:buChar char="•"/>
            </a:pPr>
            <a:r>
              <a:rPr lang="el-GR" sz="2000" b="1" dirty="0" smtClean="0">
                <a:sym typeface="Wingdings" pitchFamily="2" charset="2"/>
              </a:rPr>
              <a:t>Παράδειγμα επιλογών σχεδιασμού – </a:t>
            </a:r>
            <a:r>
              <a:rPr lang="en-US" sz="2000" b="1" dirty="0" smtClean="0">
                <a:sym typeface="Wingdings" pitchFamily="2" charset="2"/>
              </a:rPr>
              <a:t>Urban Consolidation Centers</a:t>
            </a:r>
            <a:r>
              <a:rPr lang="el-GR" sz="2000" b="1" dirty="0" smtClean="0">
                <a:sym typeface="Wingdings" pitchFamily="2" charset="2"/>
              </a:rPr>
              <a:t>:</a:t>
            </a:r>
            <a:endParaRPr lang="en-US" sz="2000" b="1" dirty="0" smtClean="0">
              <a:solidFill>
                <a:schemeClr val="tx1"/>
              </a:solidFill>
              <a:sym typeface="Wingdings" pitchFamily="2" charset="2"/>
            </a:endParaRPr>
          </a:p>
        </p:txBody>
      </p:sp>
      <p:sp>
        <p:nvSpPr>
          <p:cNvPr id="8" name="1 - Τίτλος"/>
          <p:cNvSpPr>
            <a:spLocks noGrp="1"/>
          </p:cNvSpPr>
          <p:nvPr>
            <p:ph type="title"/>
          </p:nvPr>
        </p:nvSpPr>
        <p:spPr>
          <a:xfrm>
            <a:off x="457200" y="274638"/>
            <a:ext cx="8229600" cy="562074"/>
          </a:xfrm>
        </p:spPr>
        <p:txBody>
          <a:bodyPr>
            <a:noAutofit/>
          </a:bodyPr>
          <a:lstStyle/>
          <a:p>
            <a:r>
              <a:rPr lang="el-GR" b="1" dirty="0" smtClean="0"/>
              <a:t>Η εμπειρία του </a:t>
            </a:r>
            <a:r>
              <a:rPr lang="en-US" b="1" dirty="0" smtClean="0"/>
              <a:t>STRAIGHTSOL</a:t>
            </a:r>
            <a:endParaRPr lang="el-GR" dirty="0">
              <a:solidFill>
                <a:srgbClr val="FF0000"/>
              </a:solidFill>
            </a:endParaRPr>
          </a:p>
        </p:txBody>
      </p:sp>
      <p:pic>
        <p:nvPicPr>
          <p:cNvPr id="134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813" t="18222" r="31750" b="15445"/>
          <a:stretch/>
        </p:blipFill>
        <p:spPr bwMode="auto">
          <a:xfrm>
            <a:off x="1187624" y="1412776"/>
            <a:ext cx="6768752" cy="5108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4292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idx="1"/>
          </p:nvPr>
        </p:nvSpPr>
        <p:spPr>
          <a:xfrm>
            <a:off x="464156" y="1052736"/>
            <a:ext cx="8229600" cy="5030019"/>
          </a:xfrm>
        </p:spPr>
        <p:txBody>
          <a:bodyPr>
            <a:noAutofit/>
          </a:bodyPr>
          <a:lstStyle/>
          <a:p>
            <a:pPr marL="285750" lvl="1" algn="just">
              <a:buFont typeface="Arial" pitchFamily="34" charset="0"/>
              <a:buChar char="•"/>
            </a:pPr>
            <a:r>
              <a:rPr lang="el-GR" sz="2000" b="1" dirty="0" smtClean="0">
                <a:sym typeface="Wingdings" pitchFamily="2" charset="2"/>
              </a:rPr>
              <a:t>Προκλήσεις προς αντιμετώπιση:</a:t>
            </a:r>
            <a:endParaRPr lang="en-US" sz="2000" b="1" dirty="0" smtClean="0">
              <a:solidFill>
                <a:schemeClr val="tx1"/>
              </a:solidFill>
              <a:sym typeface="Wingdings" pitchFamily="2" charset="2"/>
            </a:endParaRPr>
          </a:p>
          <a:p>
            <a:pPr marL="457200" lvl="1" indent="-457200" algn="just">
              <a:buFont typeface="+mj-lt"/>
              <a:buAutoNum type="arabicPeriod"/>
            </a:pPr>
            <a:endParaRPr lang="el-GR" sz="2000" dirty="0" smtClean="0">
              <a:sym typeface="Wingdings" pitchFamily="2" charset="2"/>
            </a:endParaRPr>
          </a:p>
          <a:p>
            <a:pPr marL="457200" lvl="1" indent="-457200" algn="just">
              <a:buFont typeface="+mj-lt"/>
              <a:buAutoNum type="arabicPeriod"/>
            </a:pPr>
            <a:r>
              <a:rPr lang="el-GR" sz="2000" dirty="0" err="1" smtClean="0">
                <a:sym typeface="Wingdings" pitchFamily="2" charset="2"/>
              </a:rPr>
              <a:t>Πολυποικιλότητα</a:t>
            </a:r>
            <a:r>
              <a:rPr lang="el-GR" sz="2000" dirty="0" smtClean="0">
                <a:sym typeface="Wingdings" pitchFamily="2" charset="2"/>
              </a:rPr>
              <a:t> εμπλεκομένων (επιδιώξεις, στόχοι συμφέροντα με πολλές διαφορές ή αντιτιθέμενα) – διφορούμενο τελικό αποτέλεσμα.</a:t>
            </a:r>
          </a:p>
          <a:p>
            <a:pPr marL="457200" lvl="1" indent="-457200" algn="just">
              <a:buFont typeface="+mj-lt"/>
              <a:buAutoNum type="arabicPeriod"/>
            </a:pPr>
            <a:r>
              <a:rPr lang="el-GR" sz="2000" dirty="0" smtClean="0">
                <a:solidFill>
                  <a:schemeClr val="tx1"/>
                </a:solidFill>
                <a:sym typeface="Wingdings" pitchFamily="2" charset="2"/>
              </a:rPr>
              <a:t>Διασκορπισμένα οφέλη και κόστη σε κατηγορίες και διαφορετικούς εμπλεκομένους κάθε φορά – δυσκολία ποσοτικοποίησης &amp; αποτίμησης.</a:t>
            </a:r>
          </a:p>
          <a:p>
            <a:pPr marL="457200" lvl="1" indent="-457200" algn="just">
              <a:buFont typeface="+mj-lt"/>
              <a:buAutoNum type="arabicPeriod"/>
            </a:pPr>
            <a:r>
              <a:rPr lang="el-GR" sz="2000" dirty="0" smtClean="0">
                <a:solidFill>
                  <a:schemeClr val="tx1"/>
                </a:solidFill>
                <a:sym typeface="Wingdings" pitchFamily="2" charset="2"/>
              </a:rPr>
              <a:t>Συνύπαρξη δημόσιων, ιδιωτικών φορέων και του κοινού – το πρόβλημα περιπλέκεται και οι προτεινόμενες λύσεις επηρεάζουν όλους.</a:t>
            </a:r>
          </a:p>
          <a:p>
            <a:pPr marL="457200" lvl="1" indent="-457200" algn="just">
              <a:buFont typeface="+mj-lt"/>
              <a:buAutoNum type="arabicPeriod"/>
            </a:pPr>
            <a:r>
              <a:rPr lang="el-GR" sz="2000" dirty="0" smtClean="0">
                <a:sym typeface="Wingdings" pitchFamily="2" charset="2"/>
              </a:rPr>
              <a:t>Έλλειψη στοιχείων (ανάγκη για μοντελοποίηση και προσομοίωση) – ανεπαρκής αποτύπωση καταστάσεων «πριν» και «μετά» τον πιλότο.</a:t>
            </a:r>
          </a:p>
          <a:p>
            <a:pPr marL="457200" lvl="1" indent="-457200" algn="just">
              <a:buFont typeface="+mj-lt"/>
              <a:buAutoNum type="arabicPeriod"/>
            </a:pPr>
            <a:r>
              <a:rPr lang="el-GR" sz="2000" dirty="0" smtClean="0">
                <a:solidFill>
                  <a:schemeClr val="tx1"/>
                </a:solidFill>
                <a:sym typeface="Wingdings" pitchFamily="2" charset="2"/>
              </a:rPr>
              <a:t>Πολυμορφία – διαφορετικές πόλεις (αστικό περιβάλλον, οργάνωση και λειτουργία</a:t>
            </a:r>
            <a:r>
              <a:rPr lang="el-GR" sz="2000" dirty="0">
                <a:sym typeface="Wingdings" pitchFamily="2" charset="2"/>
              </a:rPr>
              <a:t>), </a:t>
            </a:r>
            <a:r>
              <a:rPr lang="el-GR" sz="2000" dirty="0" smtClean="0">
                <a:sym typeface="Wingdings" pitchFamily="2" charset="2"/>
              </a:rPr>
              <a:t>εμπλεκόμενοι, προϊόντα</a:t>
            </a:r>
            <a:r>
              <a:rPr lang="el-GR" sz="2000" dirty="0">
                <a:sym typeface="Wingdings" pitchFamily="2" charset="2"/>
              </a:rPr>
              <a:t>, </a:t>
            </a:r>
            <a:r>
              <a:rPr lang="el-GR" sz="2000" dirty="0" smtClean="0">
                <a:sym typeface="Wingdings" pitchFamily="2" charset="2"/>
              </a:rPr>
              <a:t>καινοτομίες, συστήματα μεταφοράς κτλ. </a:t>
            </a:r>
            <a:r>
              <a:rPr lang="el-GR" sz="2000" dirty="0" smtClean="0">
                <a:solidFill>
                  <a:schemeClr val="tx1"/>
                </a:solidFill>
                <a:sym typeface="Wingdings" pitchFamily="2" charset="2"/>
              </a:rPr>
              <a:t>κάθε φορά.</a:t>
            </a:r>
            <a:endParaRPr lang="en-US" sz="2000" dirty="0" smtClean="0">
              <a:solidFill>
                <a:schemeClr val="tx1"/>
              </a:solidFill>
              <a:sym typeface="Wingdings" pitchFamily="2" charset="2"/>
            </a:endParaRPr>
          </a:p>
        </p:txBody>
      </p:sp>
      <p:sp>
        <p:nvSpPr>
          <p:cNvPr id="8" name="1 - Τίτλος"/>
          <p:cNvSpPr>
            <a:spLocks noGrp="1"/>
          </p:cNvSpPr>
          <p:nvPr>
            <p:ph type="title"/>
          </p:nvPr>
        </p:nvSpPr>
        <p:spPr>
          <a:xfrm>
            <a:off x="457200" y="274638"/>
            <a:ext cx="8229600" cy="562074"/>
          </a:xfrm>
        </p:spPr>
        <p:txBody>
          <a:bodyPr>
            <a:noAutofit/>
          </a:bodyPr>
          <a:lstStyle/>
          <a:p>
            <a:r>
              <a:rPr lang="el-GR" b="1" dirty="0" smtClean="0"/>
              <a:t>Η εμπειρία του </a:t>
            </a:r>
            <a:r>
              <a:rPr lang="en-US" b="1" dirty="0" smtClean="0"/>
              <a:t>STRAIGHTSOL</a:t>
            </a:r>
            <a:endParaRPr lang="el-GR" dirty="0">
              <a:solidFill>
                <a:srgbClr val="FF0000"/>
              </a:solidFill>
            </a:endParaRPr>
          </a:p>
        </p:txBody>
      </p:sp>
    </p:spTree>
    <p:extLst>
      <p:ext uri="{BB962C8B-B14F-4D97-AF65-F5344CB8AC3E}">
        <p14:creationId xmlns:p14="http://schemas.microsoft.com/office/powerpoint/2010/main" val="2861529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idx="1"/>
          </p:nvPr>
        </p:nvSpPr>
        <p:spPr>
          <a:xfrm>
            <a:off x="464156" y="1052736"/>
            <a:ext cx="8229600" cy="5030019"/>
          </a:xfrm>
        </p:spPr>
        <p:txBody>
          <a:bodyPr>
            <a:noAutofit/>
          </a:bodyPr>
          <a:lstStyle/>
          <a:p>
            <a:pPr marL="285750" lvl="1" algn="just">
              <a:buFont typeface="Arial" pitchFamily="34" charset="0"/>
              <a:buChar char="•"/>
            </a:pPr>
            <a:r>
              <a:rPr lang="el-GR" sz="2000" b="1" dirty="0" smtClean="0">
                <a:sym typeface="Wingdings" pitchFamily="2" charset="2"/>
              </a:rPr>
              <a:t>Συμπεράσματα – Μαθήματα βάσει εμπειρίας:</a:t>
            </a:r>
            <a:endParaRPr lang="en-US" sz="2000" b="1" dirty="0" smtClean="0">
              <a:solidFill>
                <a:schemeClr val="tx1"/>
              </a:solidFill>
              <a:sym typeface="Wingdings" pitchFamily="2" charset="2"/>
            </a:endParaRPr>
          </a:p>
          <a:p>
            <a:pPr marL="457200" lvl="1" indent="-457200" algn="just">
              <a:buFont typeface="+mj-lt"/>
              <a:buAutoNum type="arabicPeriod"/>
            </a:pPr>
            <a:r>
              <a:rPr lang="el-GR" sz="2000" dirty="0" smtClean="0">
                <a:sym typeface="Wingdings" pitchFamily="2" charset="2"/>
              </a:rPr>
              <a:t>Πρώτα από όλα, σε κάθε περίπτωση πρέπει να προσδιορίζονται οι παράγοντες που επηρεάζουν τη λήψη απόφασης, οι οποίοι και θα αποτελούν «οδηγούς» για τον καθορισμό αντιπροσωπευτικών κριτηρίων και δεικτών αξιολόγησης.</a:t>
            </a:r>
          </a:p>
          <a:p>
            <a:pPr marL="457200" lvl="1" indent="-457200" algn="just">
              <a:buFont typeface="+mj-lt"/>
              <a:buAutoNum type="arabicPeriod"/>
            </a:pPr>
            <a:r>
              <a:rPr lang="el-GR" sz="2000" dirty="0" smtClean="0">
                <a:solidFill>
                  <a:schemeClr val="tx1"/>
                </a:solidFill>
                <a:sym typeface="Wingdings" pitchFamily="2" charset="2"/>
              </a:rPr>
              <a:t>Δε σπαταλάμε χρόνο και χρήμα σε αναξιόπιστες μετρήσεις.</a:t>
            </a:r>
          </a:p>
          <a:p>
            <a:pPr marL="457200" lvl="1" indent="-457200" algn="just">
              <a:buFont typeface="+mj-lt"/>
              <a:buAutoNum type="arabicPeriod"/>
            </a:pPr>
            <a:r>
              <a:rPr lang="el-GR" sz="2000" dirty="0" smtClean="0">
                <a:sym typeface="Wingdings" pitchFamily="2" charset="2"/>
              </a:rPr>
              <a:t>Αφιερώνουμε χρόνο στη διερεύνηση του «γιατί» (περιεχόμενο) και στο «τι» (αποτελέσματα), δεδομένου ότι το πρώτο διαμορφώνει το δεύτερο.</a:t>
            </a:r>
          </a:p>
          <a:p>
            <a:pPr marL="457200" lvl="1" indent="-457200" algn="just">
              <a:buFont typeface="+mj-lt"/>
              <a:buAutoNum type="arabicPeriod"/>
            </a:pPr>
            <a:r>
              <a:rPr lang="el-GR" sz="2000" dirty="0" smtClean="0">
                <a:solidFill>
                  <a:schemeClr val="tx1"/>
                </a:solidFill>
                <a:sym typeface="Wingdings" pitchFamily="2" charset="2"/>
              </a:rPr>
              <a:t>Οι πιλοτικές δοκιμές δεν αντιπροσωπεύουν πάντα τις πραγματικές συνθήκες αξιόπιστα, αφού υπόκεινται σε περιορισμούς και πολλές απαραίτητες παραδοχές ανά περίπτωση, </a:t>
            </a:r>
            <a:r>
              <a:rPr lang="el-GR" sz="2000" dirty="0" err="1" smtClean="0">
                <a:solidFill>
                  <a:schemeClr val="tx1"/>
                </a:solidFill>
                <a:sym typeface="Wingdings" pitchFamily="2" charset="2"/>
              </a:rPr>
              <a:t>γι’αυτό</a:t>
            </a:r>
            <a:r>
              <a:rPr lang="el-GR" sz="2000" dirty="0" smtClean="0">
                <a:solidFill>
                  <a:schemeClr val="tx1"/>
                </a:solidFill>
                <a:sym typeface="Wingdings" pitchFamily="2" charset="2"/>
              </a:rPr>
              <a:t> δεν περιοριζόμαστε μόνο στην αξιολόγηση του παρελθόντος (ή παρόντος), αλλά μπαίνουμε πάντα στη διαδικασία να αναλύσουμε και την αντίστοιχη μελλοντική κατάσταση προβαίνοντας στα απαραίτητα συμπεράσματα.</a:t>
            </a:r>
            <a:endParaRPr lang="en-US" sz="2000" dirty="0" smtClean="0">
              <a:solidFill>
                <a:schemeClr val="tx1"/>
              </a:solidFill>
              <a:sym typeface="Wingdings" pitchFamily="2" charset="2"/>
            </a:endParaRPr>
          </a:p>
        </p:txBody>
      </p:sp>
      <p:sp>
        <p:nvSpPr>
          <p:cNvPr id="8" name="1 - Τίτλος"/>
          <p:cNvSpPr>
            <a:spLocks noGrp="1"/>
          </p:cNvSpPr>
          <p:nvPr>
            <p:ph type="title"/>
          </p:nvPr>
        </p:nvSpPr>
        <p:spPr>
          <a:xfrm>
            <a:off x="457200" y="274638"/>
            <a:ext cx="8229600" cy="562074"/>
          </a:xfrm>
        </p:spPr>
        <p:txBody>
          <a:bodyPr>
            <a:noAutofit/>
          </a:bodyPr>
          <a:lstStyle/>
          <a:p>
            <a:r>
              <a:rPr lang="el-GR" b="1" dirty="0" smtClean="0"/>
              <a:t>Η εμπειρία του </a:t>
            </a:r>
            <a:r>
              <a:rPr lang="en-US" b="1" dirty="0" smtClean="0"/>
              <a:t>STRAIGHTSOL</a:t>
            </a:r>
            <a:endParaRPr lang="el-GR" dirty="0">
              <a:solidFill>
                <a:srgbClr val="FF0000"/>
              </a:solidFill>
            </a:endParaRPr>
          </a:p>
        </p:txBody>
      </p:sp>
    </p:spTree>
    <p:extLst>
      <p:ext uri="{BB962C8B-B14F-4D97-AF65-F5344CB8AC3E}">
        <p14:creationId xmlns:p14="http://schemas.microsoft.com/office/powerpoint/2010/main" val="42376491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idx="1"/>
          </p:nvPr>
        </p:nvSpPr>
        <p:spPr>
          <a:xfrm>
            <a:off x="464156" y="1052736"/>
            <a:ext cx="8229600" cy="5030019"/>
          </a:xfrm>
        </p:spPr>
        <p:txBody>
          <a:bodyPr>
            <a:noAutofit/>
          </a:bodyPr>
          <a:lstStyle/>
          <a:p>
            <a:pPr marL="285750" lvl="1" algn="just">
              <a:buFont typeface="Arial" pitchFamily="34" charset="0"/>
              <a:buChar char="•"/>
            </a:pPr>
            <a:r>
              <a:rPr lang="el-GR" sz="2000" b="1" dirty="0" smtClean="0">
                <a:sym typeface="Wingdings" pitchFamily="2" charset="2"/>
              </a:rPr>
              <a:t>Συμπεράσματα – Μαθήματα βάσει εμπειρίας:</a:t>
            </a:r>
            <a:endParaRPr lang="en-US" sz="2000" b="1" dirty="0" smtClean="0">
              <a:solidFill>
                <a:schemeClr val="tx1"/>
              </a:solidFill>
              <a:sym typeface="Wingdings" pitchFamily="2" charset="2"/>
            </a:endParaRPr>
          </a:p>
          <a:p>
            <a:pPr marL="457200" lvl="1" indent="-457200" algn="just">
              <a:buFont typeface="+mj-lt"/>
              <a:buAutoNum type="arabicPeriod" startAt="5"/>
            </a:pPr>
            <a:r>
              <a:rPr lang="el-GR" sz="2000" dirty="0" smtClean="0">
                <a:sym typeface="Wingdings" pitchFamily="2" charset="2"/>
              </a:rPr>
              <a:t>Δίνουμε πολύ μεγάλη προσοχή στους παράγοντες που διαμορφώνουν την ανθρώπινη συμπεριφορά, δεδομένου ότι μια καινοτομία δεν «προχωρά» χωρίς διάθεση για αλλαγές και την ευρεία αποδοχή του κοινού που είναι και ο τελικός αποδέκτης ωφελειών και κόστους.</a:t>
            </a:r>
          </a:p>
          <a:p>
            <a:pPr marL="457200" lvl="1" indent="-457200" algn="just">
              <a:buFont typeface="+mj-lt"/>
              <a:buAutoNum type="arabicPeriod" startAt="5"/>
            </a:pPr>
            <a:r>
              <a:rPr lang="el-GR" sz="2000" dirty="0" smtClean="0">
                <a:sym typeface="Wingdings" pitchFamily="2" charset="2"/>
              </a:rPr>
              <a:t>Πάντα αναθέτουμε αρμοδιότητες παρακολούθησης σε όλους τους εμπλεκόμενους για την περαιτέρω τόνωση του ενδιαφέροντος, ενώ παράλληλα παρέχουμε ολοκληρωμένη πληροφόρηση όσον αφορά στο </a:t>
            </a:r>
            <a:r>
              <a:rPr lang="en-US" sz="2000" dirty="0" smtClean="0">
                <a:sym typeface="Wingdings" pitchFamily="2" charset="2"/>
              </a:rPr>
              <a:t>project</a:t>
            </a:r>
            <a:r>
              <a:rPr lang="el-GR" sz="2000" dirty="0" smtClean="0">
                <a:sym typeface="Wingdings" pitchFamily="2" charset="2"/>
              </a:rPr>
              <a:t>, αλλά και τη διενέργεια έρευνας ή τη διεξαγωγή μετρήσεων με σκοπό τη συλλογή των απαραίτητων στοιχείων και δεδομένων.</a:t>
            </a:r>
          </a:p>
          <a:p>
            <a:pPr marL="457200" lvl="1" indent="-457200" algn="just">
              <a:buFont typeface="+mj-lt"/>
              <a:buAutoNum type="arabicPeriod" startAt="5"/>
            </a:pPr>
            <a:r>
              <a:rPr lang="el-GR" sz="2000" dirty="0" smtClean="0">
                <a:solidFill>
                  <a:schemeClr val="tx1"/>
                </a:solidFill>
                <a:sym typeface="Wingdings" pitchFamily="2" charset="2"/>
              </a:rPr>
              <a:t>Η αξιολόγηση της πορείας και προόδου του έργου συνίσταται να δρομολογείται σε τακτά χρονικά διαστήματα και όχι μόνο μετά το πέρας του έργου (ή επιμέρους ενοτήτων αυτού), ώστε να παρέχεται άμεση πληροφόρηση και να είναι εφικτή η εφαρμογή διορθωτικών μέτρων και παρεμβάσεων το συντομότερο δυνατό (άμεση απόκριση).</a:t>
            </a:r>
            <a:endParaRPr lang="en-US" sz="2000" dirty="0" smtClean="0">
              <a:solidFill>
                <a:schemeClr val="tx1"/>
              </a:solidFill>
              <a:sym typeface="Wingdings" pitchFamily="2" charset="2"/>
            </a:endParaRPr>
          </a:p>
        </p:txBody>
      </p:sp>
      <p:sp>
        <p:nvSpPr>
          <p:cNvPr id="8" name="1 - Τίτλος"/>
          <p:cNvSpPr>
            <a:spLocks noGrp="1"/>
          </p:cNvSpPr>
          <p:nvPr>
            <p:ph type="title"/>
          </p:nvPr>
        </p:nvSpPr>
        <p:spPr>
          <a:xfrm>
            <a:off x="457200" y="274638"/>
            <a:ext cx="8229600" cy="562074"/>
          </a:xfrm>
        </p:spPr>
        <p:txBody>
          <a:bodyPr>
            <a:noAutofit/>
          </a:bodyPr>
          <a:lstStyle/>
          <a:p>
            <a:r>
              <a:rPr lang="el-GR" b="1" dirty="0" smtClean="0"/>
              <a:t>Η εμπειρία του </a:t>
            </a:r>
            <a:r>
              <a:rPr lang="en-US" b="1" dirty="0" smtClean="0"/>
              <a:t>STRAIGHTSOL</a:t>
            </a:r>
            <a:endParaRPr lang="el-GR" dirty="0">
              <a:solidFill>
                <a:srgbClr val="FF0000"/>
              </a:solidFill>
            </a:endParaRPr>
          </a:p>
        </p:txBody>
      </p:sp>
    </p:spTree>
    <p:extLst>
      <p:ext uri="{BB962C8B-B14F-4D97-AF65-F5344CB8AC3E}">
        <p14:creationId xmlns:p14="http://schemas.microsoft.com/office/powerpoint/2010/main" val="4030854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dirty="0" smtClean="0"/>
              <a:t>Βιβλιογραφία (1 από 2)</a:t>
            </a:r>
            <a:endParaRPr lang="el-GR" dirty="0"/>
          </a:p>
        </p:txBody>
      </p:sp>
      <p:sp>
        <p:nvSpPr>
          <p:cNvPr id="3" name="2 - Υπότιτλος"/>
          <p:cNvSpPr>
            <a:spLocks noGrp="1"/>
          </p:cNvSpPr>
          <p:nvPr>
            <p:ph idx="1"/>
          </p:nvPr>
        </p:nvSpPr>
        <p:spPr/>
        <p:txBody>
          <a:bodyPr>
            <a:noAutofit/>
          </a:bodyPr>
          <a:lstStyle/>
          <a:p>
            <a:pPr algn="just">
              <a:spcBef>
                <a:spcPts val="0"/>
              </a:spcBef>
            </a:pPr>
            <a:r>
              <a:rPr lang="en-US" sz="1800" dirty="0">
                <a:sym typeface="Wingdings" pitchFamily="2" charset="2"/>
              </a:rPr>
              <a:t>Balm S, </a:t>
            </a:r>
            <a:r>
              <a:rPr lang="en-US" sz="1800" dirty="0" err="1">
                <a:sym typeface="Wingdings" pitchFamily="2" charset="2"/>
              </a:rPr>
              <a:t>Quak</a:t>
            </a:r>
            <a:r>
              <a:rPr lang="en-US" sz="1800" dirty="0">
                <a:sym typeface="Wingdings" pitchFamily="2" charset="2"/>
              </a:rPr>
              <a:t>. H (2014), “Urban Logistics Business Analysis”, STRAIGHTSOL project: D5.3 Addendum1 </a:t>
            </a:r>
            <a:r>
              <a:rPr lang="en-US" sz="1800" dirty="0" smtClean="0">
                <a:sym typeface="Wingdings" pitchFamily="2" charset="2"/>
              </a:rPr>
              <a:t>Tutorial.</a:t>
            </a:r>
            <a:endParaRPr lang="en-US" sz="1800" dirty="0">
              <a:sym typeface="Wingdings" pitchFamily="2" charset="2"/>
            </a:endParaRPr>
          </a:p>
          <a:p>
            <a:pPr algn="just">
              <a:spcBef>
                <a:spcPts val="0"/>
              </a:spcBef>
            </a:pPr>
            <a:r>
              <a:rPr lang="pt-BR" sz="1800" dirty="0">
                <a:sym typeface="Wingdings" pitchFamily="2" charset="2"/>
              </a:rPr>
              <a:t>Balm S, Quak. H (2014), </a:t>
            </a:r>
            <a:r>
              <a:rPr lang="pt-BR" sz="1800" dirty="0" smtClean="0">
                <a:sym typeface="Wingdings" pitchFamily="2" charset="2"/>
              </a:rPr>
              <a:t>“</a:t>
            </a:r>
            <a:r>
              <a:rPr lang="en-US" sz="1800" dirty="0">
                <a:sym typeface="Wingdings" pitchFamily="2" charset="2"/>
              </a:rPr>
              <a:t>Evaluation of urban and interurban freight </a:t>
            </a:r>
            <a:r>
              <a:rPr lang="en-US" sz="1800" dirty="0" smtClean="0">
                <a:sym typeface="Wingdings" pitchFamily="2" charset="2"/>
              </a:rPr>
              <a:t>solutions Business </a:t>
            </a:r>
            <a:r>
              <a:rPr lang="en-US" sz="1800" dirty="0">
                <a:sym typeface="Wingdings" pitchFamily="2" charset="2"/>
              </a:rPr>
              <a:t>model analysis”, STRAIGHTSOL project: Tutorial Business Model </a:t>
            </a:r>
            <a:r>
              <a:rPr lang="en-US" sz="1800" dirty="0" smtClean="0">
                <a:sym typeface="Wingdings" pitchFamily="2" charset="2"/>
              </a:rPr>
              <a:t>Analysis</a:t>
            </a:r>
            <a:r>
              <a:rPr lang="el-GR" sz="1800" dirty="0" smtClean="0">
                <a:sym typeface="Wingdings" pitchFamily="2" charset="2"/>
              </a:rPr>
              <a:t> (</a:t>
            </a:r>
            <a:r>
              <a:rPr lang="en-US" sz="1800" dirty="0" smtClean="0">
                <a:sym typeface="Wingdings" pitchFamily="2" charset="2"/>
              </a:rPr>
              <a:t>STRAIGHTSOL workshop, Newcastle, UK, June 2014</a:t>
            </a:r>
            <a:r>
              <a:rPr lang="el-GR" sz="1800" dirty="0" smtClean="0">
                <a:sym typeface="Wingdings" pitchFamily="2" charset="2"/>
              </a:rPr>
              <a:t>)</a:t>
            </a:r>
            <a:r>
              <a:rPr lang="en-US" sz="1800" dirty="0" smtClean="0">
                <a:sym typeface="Wingdings" pitchFamily="2" charset="2"/>
              </a:rPr>
              <a:t>.</a:t>
            </a:r>
          </a:p>
          <a:p>
            <a:pPr algn="just">
              <a:spcBef>
                <a:spcPts val="0"/>
              </a:spcBef>
            </a:pPr>
            <a:r>
              <a:rPr lang="en-US" sz="1800" dirty="0" smtClean="0">
                <a:sym typeface="Wingdings" pitchFamily="2" charset="2"/>
              </a:rPr>
              <a:t>Bellman</a:t>
            </a:r>
            <a:r>
              <a:rPr lang="en-US" sz="1800" dirty="0">
                <a:sym typeface="Wingdings" pitchFamily="2" charset="2"/>
              </a:rPr>
              <a:t>, R., C. Clark, et al. (1957</a:t>
            </a:r>
            <a:r>
              <a:rPr lang="en-US" sz="1800" dirty="0" smtClean="0">
                <a:sym typeface="Wingdings" pitchFamily="2" charset="2"/>
              </a:rPr>
              <a:t>), “On </a:t>
            </a:r>
            <a:r>
              <a:rPr lang="en-US" sz="1800" dirty="0">
                <a:sym typeface="Wingdings" pitchFamily="2" charset="2"/>
              </a:rPr>
              <a:t>the Construction of a Multi-Stage, </a:t>
            </a:r>
            <a:r>
              <a:rPr lang="en-US" sz="1800" dirty="0" err="1">
                <a:sym typeface="Wingdings" pitchFamily="2" charset="2"/>
              </a:rPr>
              <a:t>MultiPerson</a:t>
            </a:r>
            <a:r>
              <a:rPr lang="en-US" sz="1800" dirty="0">
                <a:sym typeface="Wingdings" pitchFamily="2" charset="2"/>
              </a:rPr>
              <a:t> Business </a:t>
            </a:r>
            <a:r>
              <a:rPr lang="en-US" sz="1800" dirty="0" smtClean="0">
                <a:sym typeface="Wingdings" pitchFamily="2" charset="2"/>
              </a:rPr>
              <a:t>Game”, </a:t>
            </a:r>
            <a:r>
              <a:rPr lang="en-US" sz="1800" dirty="0">
                <a:sym typeface="Wingdings" pitchFamily="2" charset="2"/>
              </a:rPr>
              <a:t>Operations Research5(4): 469- </a:t>
            </a:r>
            <a:r>
              <a:rPr lang="en-US" sz="1800" dirty="0" smtClean="0">
                <a:sym typeface="Wingdings" pitchFamily="2" charset="2"/>
              </a:rPr>
              <a:t>503.</a:t>
            </a:r>
            <a:endParaRPr lang="en-US" sz="1800" dirty="0">
              <a:sym typeface="Wingdings" pitchFamily="2" charset="2"/>
            </a:endParaRPr>
          </a:p>
          <a:p>
            <a:pPr algn="just">
              <a:spcBef>
                <a:spcPts val="0"/>
              </a:spcBef>
            </a:pPr>
            <a:r>
              <a:rPr lang="en-US" sz="1800" dirty="0" err="1">
                <a:sym typeface="Wingdings" pitchFamily="2" charset="2"/>
              </a:rPr>
              <a:t>Eisenhardt</a:t>
            </a:r>
            <a:r>
              <a:rPr lang="en-US" sz="1800" dirty="0">
                <a:sym typeface="Wingdings" pitchFamily="2" charset="2"/>
              </a:rPr>
              <a:t> K. M. and </a:t>
            </a:r>
            <a:r>
              <a:rPr lang="en-US" sz="1800" dirty="0" err="1">
                <a:sym typeface="Wingdings" pitchFamily="2" charset="2"/>
              </a:rPr>
              <a:t>Sull</a:t>
            </a:r>
            <a:r>
              <a:rPr lang="en-US" sz="1800" dirty="0">
                <a:sym typeface="Wingdings" pitchFamily="2" charset="2"/>
              </a:rPr>
              <a:t> D.N. (2001), “Strategy as simple rules”, Harvard Business Review, 79(1), </a:t>
            </a:r>
            <a:r>
              <a:rPr lang="en-US" sz="1800" dirty="0" smtClean="0">
                <a:sym typeface="Wingdings" pitchFamily="2" charset="2"/>
              </a:rPr>
              <a:t>107–116.</a:t>
            </a:r>
            <a:endParaRPr lang="el-GR" sz="1800" dirty="0">
              <a:sym typeface="Wingdings" pitchFamily="2" charset="2"/>
            </a:endParaRPr>
          </a:p>
          <a:p>
            <a:pPr algn="just">
              <a:spcBef>
                <a:spcPts val="0"/>
              </a:spcBef>
            </a:pPr>
            <a:r>
              <a:rPr lang="en-US" sz="1800" dirty="0" err="1">
                <a:sym typeface="Wingdings" pitchFamily="2" charset="2"/>
              </a:rPr>
              <a:t>Gordijn</a:t>
            </a:r>
            <a:r>
              <a:rPr lang="en-US" sz="1800" dirty="0">
                <a:sym typeface="Wingdings" pitchFamily="2" charset="2"/>
              </a:rPr>
              <a:t>, J., J. M. </a:t>
            </a:r>
            <a:r>
              <a:rPr lang="en-US" sz="1800" dirty="0" err="1">
                <a:sym typeface="Wingdings" pitchFamily="2" charset="2"/>
              </a:rPr>
              <a:t>Akkermans</a:t>
            </a:r>
            <a:r>
              <a:rPr lang="en-US" sz="1800" dirty="0">
                <a:sym typeface="Wingdings" pitchFamily="2" charset="2"/>
              </a:rPr>
              <a:t>, et al. (2000</a:t>
            </a:r>
            <a:r>
              <a:rPr lang="en-US" sz="1800" dirty="0" smtClean="0">
                <a:sym typeface="Wingdings" pitchFamily="2" charset="2"/>
              </a:rPr>
              <a:t>), “Business Modeling </a:t>
            </a:r>
            <a:r>
              <a:rPr lang="en-US" sz="1800" dirty="0">
                <a:sym typeface="Wingdings" pitchFamily="2" charset="2"/>
              </a:rPr>
              <a:t>is not Process </a:t>
            </a:r>
            <a:r>
              <a:rPr lang="en-US" sz="1800" dirty="0" err="1" smtClean="0">
                <a:sym typeface="Wingdings" pitchFamily="2" charset="2"/>
              </a:rPr>
              <a:t>Modelling</a:t>
            </a:r>
            <a:r>
              <a:rPr lang="en-US" sz="1800" dirty="0" smtClean="0">
                <a:sym typeface="Wingdings" pitchFamily="2" charset="2"/>
              </a:rPr>
              <a:t>”, </a:t>
            </a:r>
            <a:r>
              <a:rPr lang="en-US" sz="1800" dirty="0">
                <a:sym typeface="Wingdings" pitchFamily="2" charset="2"/>
              </a:rPr>
              <a:t>Proceedings of ECOMO.</a:t>
            </a:r>
            <a:endParaRPr lang="el-GR" sz="1800" dirty="0">
              <a:sym typeface="Wingdings" pitchFamily="2" charset="2"/>
            </a:endParaRPr>
          </a:p>
          <a:p>
            <a:pPr algn="just">
              <a:spcBef>
                <a:spcPts val="0"/>
              </a:spcBef>
            </a:pPr>
            <a:r>
              <a:rPr lang="en-US" sz="1800" dirty="0" err="1">
                <a:sym typeface="Wingdings" pitchFamily="2" charset="2"/>
              </a:rPr>
              <a:t>Hedman</a:t>
            </a:r>
            <a:r>
              <a:rPr lang="en-US" sz="1800" dirty="0">
                <a:sym typeface="Wingdings" pitchFamily="2" charset="2"/>
              </a:rPr>
              <a:t> J. and </a:t>
            </a:r>
            <a:r>
              <a:rPr lang="en-US" sz="1800" dirty="0" err="1">
                <a:sym typeface="Wingdings" pitchFamily="2" charset="2"/>
              </a:rPr>
              <a:t>Kalling</a:t>
            </a:r>
            <a:r>
              <a:rPr lang="en-US" sz="1800" dirty="0">
                <a:sym typeface="Wingdings" pitchFamily="2" charset="2"/>
              </a:rPr>
              <a:t> T. (2003</a:t>
            </a:r>
            <a:r>
              <a:rPr lang="en-US" sz="1800" dirty="0" smtClean="0">
                <a:sym typeface="Wingdings" pitchFamily="2" charset="2"/>
              </a:rPr>
              <a:t>), “The </a:t>
            </a:r>
            <a:r>
              <a:rPr lang="en-US" sz="1800" dirty="0">
                <a:sym typeface="Wingdings" pitchFamily="2" charset="2"/>
              </a:rPr>
              <a:t>business model concept: theoretical underpinnings and empirical </a:t>
            </a:r>
            <a:r>
              <a:rPr lang="en-US" sz="1800" dirty="0" smtClean="0">
                <a:sym typeface="Wingdings" pitchFamily="2" charset="2"/>
              </a:rPr>
              <a:t>illustrations”, </a:t>
            </a:r>
            <a:r>
              <a:rPr lang="en-US" sz="1800" dirty="0">
                <a:sym typeface="Wingdings" pitchFamily="2" charset="2"/>
              </a:rPr>
              <a:t>European Journal of Information Systems (2003) 12, 49–59.</a:t>
            </a:r>
          </a:p>
          <a:p>
            <a:pPr algn="just">
              <a:spcBef>
                <a:spcPts val="0"/>
              </a:spcBef>
            </a:pPr>
            <a:r>
              <a:rPr lang="en-US" sz="1800" dirty="0">
                <a:sym typeface="Wingdings" pitchFamily="2" charset="2"/>
              </a:rPr>
              <a:t>Jones, G. M. (1960</a:t>
            </a:r>
            <a:r>
              <a:rPr lang="en-US" sz="1800" dirty="0" smtClean="0">
                <a:sym typeface="Wingdings" pitchFamily="2" charset="2"/>
              </a:rPr>
              <a:t>), “Educators</a:t>
            </a:r>
            <a:r>
              <a:rPr lang="en-US" sz="1800" dirty="0">
                <a:sym typeface="Wingdings" pitchFamily="2" charset="2"/>
              </a:rPr>
              <a:t>, Electrons, and Business Models: A Problem in </a:t>
            </a:r>
            <a:r>
              <a:rPr lang="en-US" sz="1800" dirty="0" smtClean="0">
                <a:sym typeface="Wingdings" pitchFamily="2" charset="2"/>
              </a:rPr>
              <a:t>Synthesis”, </a:t>
            </a:r>
            <a:r>
              <a:rPr lang="en-US" sz="1800" dirty="0">
                <a:sym typeface="Wingdings" pitchFamily="2" charset="2"/>
              </a:rPr>
              <a:t>Accounting </a:t>
            </a:r>
            <a:r>
              <a:rPr lang="en-US" sz="1800" dirty="0" smtClean="0">
                <a:sym typeface="Wingdings" pitchFamily="2" charset="2"/>
              </a:rPr>
              <a:t>Review 35 (4</a:t>
            </a:r>
            <a:r>
              <a:rPr lang="en-US" sz="1800" dirty="0">
                <a:sym typeface="Wingdings" pitchFamily="2" charset="2"/>
              </a:rPr>
              <a:t>): </a:t>
            </a:r>
            <a:r>
              <a:rPr lang="en-US" sz="1800" dirty="0" smtClean="0">
                <a:sym typeface="Wingdings" pitchFamily="2" charset="2"/>
              </a:rPr>
              <a:t>619-626.</a:t>
            </a:r>
            <a:endParaRPr lang="en-US" sz="1800" dirty="0">
              <a:sym typeface="Wingdings" pitchFamily="2" charset="2"/>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dirty="0" smtClean="0"/>
              <a:t>Βιβλιογραφία (2 από 2)</a:t>
            </a:r>
            <a:endParaRPr lang="el-GR" dirty="0"/>
          </a:p>
        </p:txBody>
      </p:sp>
      <p:sp>
        <p:nvSpPr>
          <p:cNvPr id="3" name="2 - Υπότιτλος"/>
          <p:cNvSpPr>
            <a:spLocks noGrp="1"/>
          </p:cNvSpPr>
          <p:nvPr>
            <p:ph idx="1"/>
          </p:nvPr>
        </p:nvSpPr>
        <p:spPr/>
        <p:txBody>
          <a:bodyPr>
            <a:noAutofit/>
          </a:bodyPr>
          <a:lstStyle/>
          <a:p>
            <a:pPr marL="285750" lvl="1" algn="just">
              <a:spcBef>
                <a:spcPts val="0"/>
              </a:spcBef>
              <a:buFont typeface="Arial" pitchFamily="34" charset="0"/>
              <a:buChar char="•"/>
            </a:pPr>
            <a:r>
              <a:rPr lang="en-US" sz="1800" dirty="0"/>
              <a:t>Lambert S. (2008), “A Conceptual Framework for Business Model Research”, 21st Bled e-Conference e-Collaboration: Overcoming Boundaries through Multi-Channel Interaction - June 15 - 18, 2008; Bled, </a:t>
            </a:r>
            <a:r>
              <a:rPr lang="en-US" sz="1800" dirty="0" smtClean="0"/>
              <a:t>Slovenia.</a:t>
            </a:r>
            <a:endParaRPr lang="en-US" sz="1800" dirty="0"/>
          </a:p>
          <a:p>
            <a:pPr marL="285750" lvl="1" algn="just">
              <a:spcBef>
                <a:spcPts val="0"/>
              </a:spcBef>
              <a:buFont typeface="Arial" pitchFamily="34" charset="0"/>
              <a:buChar char="•"/>
            </a:pPr>
            <a:r>
              <a:rPr lang="en-US" sz="1800" dirty="0"/>
              <a:t>McGrath R.G. and Macmillan I.C. (2000), “The Entrepreneurial Mindset. Strategies for Continuously Creating Opportunity in an Age of Uncertainty”, Harvard Business School Press, </a:t>
            </a:r>
            <a:r>
              <a:rPr lang="en-US" sz="1800" dirty="0" smtClean="0"/>
              <a:t>Cambridge.</a:t>
            </a:r>
            <a:endParaRPr lang="en-US" sz="1800" dirty="0"/>
          </a:p>
          <a:p>
            <a:pPr marL="285750" lvl="1" algn="just">
              <a:spcBef>
                <a:spcPts val="0"/>
              </a:spcBef>
              <a:buFont typeface="Arial" pitchFamily="34" charset="0"/>
              <a:buChar char="•"/>
            </a:pPr>
            <a:r>
              <a:rPr lang="en-US" sz="1800" dirty="0" err="1"/>
              <a:t>Normann</a:t>
            </a:r>
            <a:r>
              <a:rPr lang="en-US" sz="1800" dirty="0"/>
              <a:t> R. (1977), “Management for Growth”, Wiley, </a:t>
            </a:r>
            <a:r>
              <a:rPr lang="en-US" sz="1800" dirty="0" err="1"/>
              <a:t>Chichester</a:t>
            </a:r>
            <a:r>
              <a:rPr lang="en-US" sz="1800" dirty="0"/>
              <a:t>.</a:t>
            </a:r>
          </a:p>
          <a:p>
            <a:pPr marL="285750" lvl="1" algn="just">
              <a:spcBef>
                <a:spcPts val="0"/>
              </a:spcBef>
              <a:buFont typeface="Arial" pitchFamily="34" charset="0"/>
              <a:buChar char="•"/>
            </a:pPr>
            <a:r>
              <a:rPr lang="en-US" sz="1800" dirty="0" err="1"/>
              <a:t>Normann</a:t>
            </a:r>
            <a:r>
              <a:rPr lang="en-US" sz="1800" dirty="0"/>
              <a:t> R. (2001), “Reframing Business. When the Map Changes the Landscape”, Wiley, </a:t>
            </a:r>
            <a:r>
              <a:rPr lang="en-US" sz="1800" dirty="0" err="1"/>
              <a:t>Chichester</a:t>
            </a:r>
            <a:r>
              <a:rPr lang="en-US" sz="1800" dirty="0"/>
              <a:t>.</a:t>
            </a:r>
          </a:p>
          <a:p>
            <a:pPr marL="285750" lvl="1" algn="just">
              <a:spcBef>
                <a:spcPts val="0"/>
              </a:spcBef>
              <a:buFont typeface="Arial" pitchFamily="34" charset="0"/>
              <a:buChar char="•"/>
            </a:pPr>
            <a:r>
              <a:rPr lang="en-US" sz="1800" dirty="0" err="1"/>
              <a:t>Osterwalder</a:t>
            </a:r>
            <a:r>
              <a:rPr lang="en-US" sz="1800" dirty="0"/>
              <a:t> A., </a:t>
            </a:r>
            <a:r>
              <a:rPr lang="en-US" sz="1800" dirty="0" err="1"/>
              <a:t>Pigneur</a:t>
            </a:r>
            <a:r>
              <a:rPr lang="en-US" sz="1800" dirty="0"/>
              <a:t> Y. (2004), “Investigating the Use of the Business Model Concept through Interviews”, HEC Business School, University of Lausanne, Switzerland.</a:t>
            </a:r>
          </a:p>
          <a:p>
            <a:pPr marL="285750" lvl="1" algn="just">
              <a:spcBef>
                <a:spcPts val="0"/>
              </a:spcBef>
              <a:buFont typeface="Arial" pitchFamily="34" charset="0"/>
              <a:buChar char="•"/>
            </a:pPr>
            <a:r>
              <a:rPr lang="en-US" sz="1800" dirty="0" err="1"/>
              <a:t>Osterwalder</a:t>
            </a:r>
            <a:r>
              <a:rPr lang="en-US" sz="1800" dirty="0"/>
              <a:t> A., </a:t>
            </a:r>
            <a:r>
              <a:rPr lang="en-US" sz="1800" dirty="0" err="1"/>
              <a:t>Pigneur</a:t>
            </a:r>
            <a:r>
              <a:rPr lang="en-US" sz="1800" dirty="0"/>
              <a:t> Y</a:t>
            </a:r>
            <a:r>
              <a:rPr lang="en-US" sz="1800" dirty="0" smtClean="0"/>
              <a:t>., </a:t>
            </a:r>
            <a:r>
              <a:rPr lang="en-US" sz="1800" dirty="0" err="1" smtClean="0"/>
              <a:t>Tucci</a:t>
            </a:r>
            <a:r>
              <a:rPr lang="en-US" sz="1800" dirty="0" smtClean="0"/>
              <a:t> </a:t>
            </a:r>
            <a:r>
              <a:rPr lang="en-US" sz="1800" dirty="0"/>
              <a:t>C.L. (2005</a:t>
            </a:r>
            <a:r>
              <a:rPr lang="en-US" sz="1800" dirty="0" smtClean="0"/>
              <a:t>), “Clarifying </a:t>
            </a:r>
            <a:r>
              <a:rPr lang="en-US" sz="1800" dirty="0"/>
              <a:t>business models: origins, present and future of the </a:t>
            </a:r>
            <a:r>
              <a:rPr lang="en-US" sz="1800" dirty="0" smtClean="0"/>
              <a:t>concept”, </a:t>
            </a:r>
            <a:r>
              <a:rPr lang="en-US" sz="1800" dirty="0"/>
              <a:t>Communications of AIS, Volume 15.</a:t>
            </a:r>
          </a:p>
          <a:p>
            <a:pPr marL="285750" lvl="1" algn="just">
              <a:spcBef>
                <a:spcPts val="0"/>
              </a:spcBef>
              <a:buFont typeface="Arial" pitchFamily="34" charset="0"/>
              <a:buChar char="•"/>
            </a:pPr>
            <a:r>
              <a:rPr lang="en-US" sz="1800" dirty="0" err="1"/>
              <a:t>Osterwalder</a:t>
            </a:r>
            <a:r>
              <a:rPr lang="en-US" sz="1800" dirty="0"/>
              <a:t> A</a:t>
            </a:r>
            <a:r>
              <a:rPr lang="en-US" sz="1800" dirty="0" smtClean="0"/>
              <a:t>., </a:t>
            </a:r>
            <a:r>
              <a:rPr lang="en-US" sz="1800" dirty="0" err="1"/>
              <a:t>Pigneur</a:t>
            </a:r>
            <a:r>
              <a:rPr lang="en-US" sz="1800" dirty="0"/>
              <a:t> Y. (</a:t>
            </a:r>
            <a:r>
              <a:rPr lang="en-US" sz="1800" dirty="0" smtClean="0"/>
              <a:t>2009), “Business </a:t>
            </a:r>
            <a:r>
              <a:rPr lang="en-US" sz="1800" dirty="0"/>
              <a:t>model </a:t>
            </a:r>
            <a:r>
              <a:rPr lang="en-US" sz="1800" dirty="0" smtClean="0"/>
              <a:t>generation”, </a:t>
            </a:r>
            <a:r>
              <a:rPr lang="en-US" sz="1800" dirty="0"/>
              <a:t>Self-publication</a:t>
            </a:r>
          </a:p>
          <a:p>
            <a:pPr marL="285750" lvl="1" algn="just">
              <a:spcBef>
                <a:spcPts val="0"/>
              </a:spcBef>
              <a:buFont typeface="Arial" pitchFamily="34" charset="0"/>
              <a:buChar char="•"/>
            </a:pPr>
            <a:r>
              <a:rPr lang="en-US" sz="1800" dirty="0" err="1"/>
              <a:t>Porterm</a:t>
            </a:r>
            <a:r>
              <a:rPr lang="en-US" sz="1800" dirty="0"/>
              <a:t> E. (1991</a:t>
            </a:r>
            <a:r>
              <a:rPr lang="en-US" sz="1800" dirty="0" smtClean="0"/>
              <a:t>), “Towards </a:t>
            </a:r>
            <a:r>
              <a:rPr lang="en-US" sz="1800" dirty="0"/>
              <a:t>a dynamic theory of </a:t>
            </a:r>
            <a:r>
              <a:rPr lang="en-US" sz="1800" dirty="0" smtClean="0"/>
              <a:t>strategy”, </a:t>
            </a:r>
            <a:r>
              <a:rPr lang="en-US" sz="1800" dirty="0"/>
              <a:t>Strategic Management </a:t>
            </a:r>
            <a:r>
              <a:rPr lang="en-US" sz="1800" dirty="0" smtClean="0"/>
              <a:t>Journal 12 (S</a:t>
            </a:r>
            <a:r>
              <a:rPr lang="en-US" sz="1800" dirty="0"/>
              <a:t>), 95–119.</a:t>
            </a:r>
            <a:endParaRPr lang="el-GR" sz="1800" dirty="0"/>
          </a:p>
          <a:p>
            <a:pPr marL="0" lvl="1" algn="just">
              <a:spcBef>
                <a:spcPts val="0"/>
              </a:spcBef>
              <a:buFont typeface="Wingdings" pitchFamily="2" charset="2"/>
              <a:buChar char="§"/>
            </a:pPr>
            <a:endParaRPr lang="en-US" sz="1800" i="1" dirty="0" smtClean="0">
              <a:solidFill>
                <a:schemeClr val="tx1"/>
              </a:solidFill>
            </a:endParaRPr>
          </a:p>
          <a:p>
            <a:pPr marL="0" lvl="1" algn="just">
              <a:spcBef>
                <a:spcPts val="0"/>
              </a:spcBef>
              <a:buFont typeface="Wingdings" pitchFamily="2" charset="2"/>
              <a:buChar char="§"/>
            </a:pPr>
            <a:endParaRPr lang="en-US" sz="1800" i="1" dirty="0" smtClean="0">
              <a:solidFill>
                <a:schemeClr val="tx1"/>
              </a:solidFill>
            </a:endParaRPr>
          </a:p>
          <a:p>
            <a:pPr marL="0" lvl="1" algn="just">
              <a:spcBef>
                <a:spcPts val="0"/>
              </a:spcBef>
              <a:buFont typeface="Wingdings" pitchFamily="2" charset="2"/>
              <a:buChar char="§"/>
            </a:pPr>
            <a:endParaRPr lang="en-US" sz="1800" i="1" dirty="0" smtClean="0">
              <a:solidFill>
                <a:schemeClr val="tx1"/>
              </a:solidFill>
            </a:endParaRPr>
          </a:p>
          <a:p>
            <a:pPr marL="0" lvl="1" algn="just">
              <a:spcBef>
                <a:spcPts val="0"/>
              </a:spcBef>
              <a:buFont typeface="Wingdings" pitchFamily="2" charset="2"/>
              <a:buChar char="§"/>
            </a:pPr>
            <a:endParaRPr lang="en-US" sz="1800" i="1" dirty="0" smtClean="0">
              <a:solidFill>
                <a:schemeClr val="tx1"/>
              </a:solidFill>
            </a:endParaRPr>
          </a:p>
          <a:p>
            <a:pPr marL="0" lvl="1" algn="just">
              <a:spcBef>
                <a:spcPts val="0"/>
              </a:spcBef>
              <a:buFont typeface="Wingdings" pitchFamily="2" charset="2"/>
              <a:buChar char="§"/>
            </a:pPr>
            <a:endParaRPr lang="en-US" sz="1800" i="1" dirty="0" smtClean="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marL="342900" indent="-342900"/>
            <a:r>
              <a:rPr lang="el-GR" b="1" dirty="0"/>
              <a:t>Βιβλιογραφική </a:t>
            </a:r>
            <a:r>
              <a:rPr lang="el-GR" b="1" dirty="0" smtClean="0"/>
              <a:t>ανασκόπηση: Οι ρίζες του </a:t>
            </a:r>
            <a:r>
              <a:rPr lang="en-US" b="1" dirty="0" smtClean="0"/>
              <a:t>‘Business model’</a:t>
            </a:r>
            <a:endParaRPr lang="el-GR" b="1" dirty="0" smtClean="0"/>
          </a:p>
        </p:txBody>
      </p:sp>
      <p:pic>
        <p:nvPicPr>
          <p:cNvPr id="9" name="Picture 3"/>
          <p:cNvPicPr>
            <a:picLocks noChangeAspect="1" noChangeArrowheads="1"/>
          </p:cNvPicPr>
          <p:nvPr/>
        </p:nvPicPr>
        <p:blipFill>
          <a:blip r:embed="rId2" cstate="print"/>
          <a:srcRect/>
          <a:stretch>
            <a:fillRect/>
          </a:stretch>
        </p:blipFill>
        <p:spPr bwMode="auto">
          <a:xfrm>
            <a:off x="431347" y="2276872"/>
            <a:ext cx="7957077" cy="2592288"/>
          </a:xfrm>
          <a:prstGeom prst="rect">
            <a:avLst/>
          </a:prstGeom>
          <a:noFill/>
          <a:ln w="9525">
            <a:noFill/>
            <a:miter lim="800000"/>
            <a:headEnd/>
            <a:tailEnd/>
          </a:ln>
        </p:spPr>
      </p:pic>
      <p:sp>
        <p:nvSpPr>
          <p:cNvPr id="10" name="Not Equal 9"/>
          <p:cNvSpPr/>
          <p:nvPr/>
        </p:nvSpPr>
        <p:spPr>
          <a:xfrm>
            <a:off x="1907704" y="2276872"/>
            <a:ext cx="4752528" cy="2736304"/>
          </a:xfrm>
          <a:prstGeom prst="mathNotEqual">
            <a:avLst>
              <a:gd name="adj1" fmla="val 7172"/>
              <a:gd name="adj2" fmla="val 6600000"/>
              <a:gd name="adj3" fmla="val 4276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TextBox 10"/>
          <p:cNvSpPr txBox="1"/>
          <p:nvPr/>
        </p:nvSpPr>
        <p:spPr>
          <a:xfrm>
            <a:off x="1979712" y="2348880"/>
            <a:ext cx="2448272" cy="369332"/>
          </a:xfrm>
          <a:prstGeom prst="rect">
            <a:avLst/>
          </a:prstGeom>
          <a:noFill/>
        </p:spPr>
        <p:txBody>
          <a:bodyPr wrap="square" rtlCol="0">
            <a:spAutoFit/>
          </a:bodyPr>
          <a:lstStyle/>
          <a:p>
            <a:r>
              <a:rPr lang="en-US" dirty="0" smtClean="0">
                <a:sym typeface="Wingdings" pitchFamily="2" charset="2"/>
              </a:rPr>
              <a:t>Business model concept </a:t>
            </a:r>
            <a:endParaRPr lang="en-GB" dirty="0"/>
          </a:p>
        </p:txBody>
      </p:sp>
      <p:sp>
        <p:nvSpPr>
          <p:cNvPr id="12" name="TextBox 11"/>
          <p:cNvSpPr txBox="1"/>
          <p:nvPr/>
        </p:nvSpPr>
        <p:spPr>
          <a:xfrm>
            <a:off x="4932040" y="2348880"/>
            <a:ext cx="2448272" cy="369332"/>
          </a:xfrm>
          <a:prstGeom prst="rect">
            <a:avLst/>
          </a:prstGeom>
          <a:noFill/>
        </p:spPr>
        <p:txBody>
          <a:bodyPr wrap="square" rtlCol="0">
            <a:spAutoFit/>
          </a:bodyPr>
          <a:lstStyle/>
          <a:p>
            <a:r>
              <a:rPr lang="en-US" dirty="0" smtClean="0">
                <a:sym typeface="Wingdings" pitchFamily="2" charset="2"/>
              </a:rPr>
              <a:t>Business process model</a:t>
            </a:r>
            <a:endParaRPr lang="en-GB" dirty="0"/>
          </a:p>
        </p:txBody>
      </p:sp>
      <p:sp>
        <p:nvSpPr>
          <p:cNvPr id="13" name="TextBox 12"/>
          <p:cNvSpPr txBox="1"/>
          <p:nvPr/>
        </p:nvSpPr>
        <p:spPr>
          <a:xfrm>
            <a:off x="683568" y="3153742"/>
            <a:ext cx="3312368" cy="923330"/>
          </a:xfrm>
          <a:prstGeom prst="rect">
            <a:avLst/>
          </a:prstGeom>
          <a:noFill/>
        </p:spPr>
        <p:txBody>
          <a:bodyPr wrap="square" rtlCol="0">
            <a:spAutoFit/>
          </a:bodyPr>
          <a:lstStyle/>
          <a:p>
            <a:pPr algn="ctr"/>
            <a:r>
              <a:rPr lang="el-GR" dirty="0" smtClean="0"/>
              <a:t>Η λογική της εταιρείας ως προς τη δημιουργία και εμπορευματοποίηση της αξίας</a:t>
            </a:r>
            <a:endParaRPr lang="en-GB" dirty="0"/>
          </a:p>
        </p:txBody>
      </p:sp>
      <p:sp>
        <p:nvSpPr>
          <p:cNvPr id="14" name="TextBox 13"/>
          <p:cNvSpPr txBox="1"/>
          <p:nvPr/>
        </p:nvSpPr>
        <p:spPr>
          <a:xfrm>
            <a:off x="4499992" y="3153742"/>
            <a:ext cx="3312368" cy="923330"/>
          </a:xfrm>
          <a:prstGeom prst="rect">
            <a:avLst/>
          </a:prstGeom>
          <a:noFill/>
        </p:spPr>
        <p:txBody>
          <a:bodyPr wrap="square" rtlCol="0">
            <a:spAutoFit/>
          </a:bodyPr>
          <a:lstStyle/>
          <a:p>
            <a:pPr algn="ctr"/>
            <a:r>
              <a:rPr lang="el-GR" dirty="0" smtClean="0"/>
              <a:t>Πως αυτή η λογική λειτουργεί στις επιμέρους επιχειρηματικές διαδικασίες</a:t>
            </a:r>
            <a:endParaRPr lang="en-GB"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xit" presetSubtype="0" decel="50000" fill="hold" grpId="0" nodeType="clickEffect">
                                  <p:stCondLst>
                                    <p:cond delay="0"/>
                                  </p:stCondLst>
                                  <p:childTnLst>
                                    <p:anim calcmode="lin" valueType="num">
                                      <p:cBhvr>
                                        <p:cTn id="6" dur="1000"/>
                                        <p:tgtEl>
                                          <p:spTgt spid="10"/>
                                        </p:tgtEl>
                                        <p:attrNameLst>
                                          <p:attrName>style.rotation</p:attrName>
                                        </p:attrNameLst>
                                      </p:cBhvr>
                                      <p:tavLst>
                                        <p:tav tm="0">
                                          <p:val>
                                            <p:fltVal val="0"/>
                                          </p:val>
                                        </p:tav>
                                        <p:tav tm="20000">
                                          <p:val>
                                            <p:fltVal val="90"/>
                                          </p:val>
                                        </p:tav>
                                        <p:tav tm="20000">
                                          <p:val>
                                            <p:fltVal val="90"/>
                                          </p:val>
                                        </p:tav>
                                        <p:tav tm="100000">
                                          <p:val>
                                            <p:fltVal val="90"/>
                                          </p:val>
                                        </p:tav>
                                      </p:tavLst>
                                    </p:anim>
                                    <p:anim calcmode="lin" valueType="num">
                                      <p:cBhvr>
                                        <p:cTn id="7" dur="1000"/>
                                        <p:tgtEl>
                                          <p:spTgt spid="10"/>
                                        </p:tgtEl>
                                        <p:attrNameLst>
                                          <p:attrName>ppt_x</p:attrName>
                                        </p:attrNameLst>
                                      </p:cBhvr>
                                      <p:tavLst>
                                        <p:tav tm="0">
                                          <p:val>
                                            <p:strVal val="ppt_x"/>
                                          </p:val>
                                        </p:tav>
                                        <p:tav tm="50000">
                                          <p:val>
                                            <p:fltVal val="0.95"/>
                                          </p:val>
                                        </p:tav>
                                        <p:tav tm="100000">
                                          <p:val>
                                            <p:fltVal val="-1"/>
                                          </p:val>
                                        </p:tav>
                                      </p:tavLst>
                                    </p:anim>
                                    <p:anim calcmode="lin" valueType="num">
                                      <p:cBhvr>
                                        <p:cTn id="8" dur="1000"/>
                                        <p:tgtEl>
                                          <p:spTgt spid="10"/>
                                        </p:tgtEl>
                                        <p:attrNameLst>
                                          <p:attrName>ppt_y</p:attrName>
                                        </p:attrNameLst>
                                      </p:cBhvr>
                                      <p:tavLst>
                                        <p:tav tm="0">
                                          <p:val>
                                            <p:strVal val="ppt_y"/>
                                          </p:val>
                                        </p:tav>
                                        <p:tav tm="100000">
                                          <p:val>
                                            <p:strVal val="ppt_y"/>
                                          </p:val>
                                        </p:tav>
                                      </p:tavLst>
                                    </p:anim>
                                    <p:animEffect transition="out" filter="fade">
                                      <p:cBhvr>
                                        <p:cTn id="9" dur="1000"/>
                                        <p:tgtEl>
                                          <p:spTgt spid="10"/>
                                        </p:tgtEl>
                                      </p:cBhvr>
                                    </p:animEffect>
                                    <p:set>
                                      <p:cBhvr>
                                        <p:cTn id="10" dur="1" fill="hold">
                                          <p:stCondLst>
                                            <p:cond delay="999"/>
                                          </p:stCondLst>
                                        </p:cTn>
                                        <p:tgtEl>
                                          <p:spTgt spid="10"/>
                                        </p:tgtEl>
                                        <p:attrNameLst>
                                          <p:attrName>style.visibility</p:attrName>
                                        </p:attrNameLst>
                                      </p:cBhvr>
                                      <p:to>
                                        <p:strVal val="hidden"/>
                                      </p:to>
                                    </p:set>
                                  </p:childTnLst>
                                </p:cTn>
                              </p:par>
                              <p:par>
                                <p:cTn id="11" presetID="48" presetClass="exit" presetSubtype="0" decel="50000" fill="hold" grpId="0" nodeType="withEffect">
                                  <p:stCondLst>
                                    <p:cond delay="0"/>
                                  </p:stCondLst>
                                  <p:childTnLst>
                                    <p:anim calcmode="lin" valueType="num">
                                      <p:cBhvr>
                                        <p:cTn id="12" dur="1000"/>
                                        <p:tgtEl>
                                          <p:spTgt spid="13"/>
                                        </p:tgtEl>
                                        <p:attrNameLst>
                                          <p:attrName>style.rotation</p:attrName>
                                        </p:attrNameLst>
                                      </p:cBhvr>
                                      <p:tavLst>
                                        <p:tav tm="0">
                                          <p:val>
                                            <p:fltVal val="0"/>
                                          </p:val>
                                        </p:tav>
                                        <p:tav tm="20000">
                                          <p:val>
                                            <p:fltVal val="90"/>
                                          </p:val>
                                        </p:tav>
                                        <p:tav tm="20000">
                                          <p:val>
                                            <p:fltVal val="90"/>
                                          </p:val>
                                        </p:tav>
                                        <p:tav tm="100000">
                                          <p:val>
                                            <p:fltVal val="90"/>
                                          </p:val>
                                        </p:tav>
                                      </p:tavLst>
                                    </p:anim>
                                    <p:anim calcmode="lin" valueType="num">
                                      <p:cBhvr>
                                        <p:cTn id="13" dur="1000"/>
                                        <p:tgtEl>
                                          <p:spTgt spid="13"/>
                                        </p:tgtEl>
                                        <p:attrNameLst>
                                          <p:attrName>ppt_x</p:attrName>
                                        </p:attrNameLst>
                                      </p:cBhvr>
                                      <p:tavLst>
                                        <p:tav tm="0">
                                          <p:val>
                                            <p:strVal val="ppt_x"/>
                                          </p:val>
                                        </p:tav>
                                        <p:tav tm="50000">
                                          <p:val>
                                            <p:fltVal val="0.95"/>
                                          </p:val>
                                        </p:tav>
                                        <p:tav tm="100000">
                                          <p:val>
                                            <p:fltVal val="-1"/>
                                          </p:val>
                                        </p:tav>
                                      </p:tavLst>
                                    </p:anim>
                                    <p:anim calcmode="lin" valueType="num">
                                      <p:cBhvr>
                                        <p:cTn id="14" dur="1000"/>
                                        <p:tgtEl>
                                          <p:spTgt spid="13"/>
                                        </p:tgtEl>
                                        <p:attrNameLst>
                                          <p:attrName>ppt_y</p:attrName>
                                        </p:attrNameLst>
                                      </p:cBhvr>
                                      <p:tavLst>
                                        <p:tav tm="0">
                                          <p:val>
                                            <p:strVal val="ppt_y"/>
                                          </p:val>
                                        </p:tav>
                                        <p:tav tm="100000">
                                          <p:val>
                                            <p:strVal val="ppt_y"/>
                                          </p:val>
                                        </p:tav>
                                      </p:tavLst>
                                    </p:anim>
                                    <p:animEffect transition="out" filter="fade">
                                      <p:cBhvr>
                                        <p:cTn id="15" dur="1000"/>
                                        <p:tgtEl>
                                          <p:spTgt spid="13"/>
                                        </p:tgtEl>
                                      </p:cBhvr>
                                    </p:animEffect>
                                    <p:set>
                                      <p:cBhvr>
                                        <p:cTn id="16" dur="1" fill="hold">
                                          <p:stCondLst>
                                            <p:cond delay="999"/>
                                          </p:stCondLst>
                                        </p:cTn>
                                        <p:tgtEl>
                                          <p:spTgt spid="13"/>
                                        </p:tgtEl>
                                        <p:attrNameLst>
                                          <p:attrName>style.visibility</p:attrName>
                                        </p:attrNameLst>
                                      </p:cBhvr>
                                      <p:to>
                                        <p:strVal val="hidden"/>
                                      </p:to>
                                    </p:set>
                                  </p:childTnLst>
                                </p:cTn>
                              </p:par>
                              <p:par>
                                <p:cTn id="17" presetID="48" presetClass="exit" presetSubtype="0" decel="50000" fill="hold" grpId="0" nodeType="withEffect">
                                  <p:stCondLst>
                                    <p:cond delay="0"/>
                                  </p:stCondLst>
                                  <p:childTnLst>
                                    <p:anim calcmode="lin" valueType="num">
                                      <p:cBhvr>
                                        <p:cTn id="18" dur="1000"/>
                                        <p:tgtEl>
                                          <p:spTgt spid="11"/>
                                        </p:tgtEl>
                                        <p:attrNameLst>
                                          <p:attrName>style.rotation</p:attrName>
                                        </p:attrNameLst>
                                      </p:cBhvr>
                                      <p:tavLst>
                                        <p:tav tm="0">
                                          <p:val>
                                            <p:fltVal val="0"/>
                                          </p:val>
                                        </p:tav>
                                        <p:tav tm="20000">
                                          <p:val>
                                            <p:fltVal val="90"/>
                                          </p:val>
                                        </p:tav>
                                        <p:tav tm="20000">
                                          <p:val>
                                            <p:fltVal val="90"/>
                                          </p:val>
                                        </p:tav>
                                        <p:tav tm="100000">
                                          <p:val>
                                            <p:fltVal val="90"/>
                                          </p:val>
                                        </p:tav>
                                      </p:tavLst>
                                    </p:anim>
                                    <p:anim calcmode="lin" valueType="num">
                                      <p:cBhvr>
                                        <p:cTn id="19" dur="1000"/>
                                        <p:tgtEl>
                                          <p:spTgt spid="11"/>
                                        </p:tgtEl>
                                        <p:attrNameLst>
                                          <p:attrName>ppt_x</p:attrName>
                                        </p:attrNameLst>
                                      </p:cBhvr>
                                      <p:tavLst>
                                        <p:tav tm="0">
                                          <p:val>
                                            <p:strVal val="ppt_x"/>
                                          </p:val>
                                        </p:tav>
                                        <p:tav tm="50000">
                                          <p:val>
                                            <p:fltVal val="0.95"/>
                                          </p:val>
                                        </p:tav>
                                        <p:tav tm="100000">
                                          <p:val>
                                            <p:fltVal val="-1"/>
                                          </p:val>
                                        </p:tav>
                                      </p:tavLst>
                                    </p:anim>
                                    <p:anim calcmode="lin" valueType="num">
                                      <p:cBhvr>
                                        <p:cTn id="20" dur="1000"/>
                                        <p:tgtEl>
                                          <p:spTgt spid="11"/>
                                        </p:tgtEl>
                                        <p:attrNameLst>
                                          <p:attrName>ppt_y</p:attrName>
                                        </p:attrNameLst>
                                      </p:cBhvr>
                                      <p:tavLst>
                                        <p:tav tm="0">
                                          <p:val>
                                            <p:strVal val="ppt_y"/>
                                          </p:val>
                                        </p:tav>
                                        <p:tav tm="100000">
                                          <p:val>
                                            <p:strVal val="ppt_y"/>
                                          </p:val>
                                        </p:tav>
                                      </p:tavLst>
                                    </p:anim>
                                    <p:animEffect transition="out" filter="fade">
                                      <p:cBhvr>
                                        <p:cTn id="21" dur="1000"/>
                                        <p:tgtEl>
                                          <p:spTgt spid="11"/>
                                        </p:tgtEl>
                                      </p:cBhvr>
                                    </p:animEffect>
                                    <p:set>
                                      <p:cBhvr>
                                        <p:cTn id="22" dur="1" fill="hold">
                                          <p:stCondLst>
                                            <p:cond delay="999"/>
                                          </p:stCondLst>
                                        </p:cTn>
                                        <p:tgtEl>
                                          <p:spTgt spid="11"/>
                                        </p:tgtEl>
                                        <p:attrNameLst>
                                          <p:attrName>style.visibility</p:attrName>
                                        </p:attrNameLst>
                                      </p:cBhvr>
                                      <p:to>
                                        <p:strVal val="hidden"/>
                                      </p:to>
                                    </p:set>
                                  </p:childTnLst>
                                </p:cTn>
                              </p:par>
                              <p:par>
                                <p:cTn id="23" presetID="48" presetClass="exit" presetSubtype="0" decel="50000" fill="hold" grpId="0" nodeType="withEffect">
                                  <p:stCondLst>
                                    <p:cond delay="0"/>
                                  </p:stCondLst>
                                  <p:childTnLst>
                                    <p:anim calcmode="lin" valueType="num">
                                      <p:cBhvr>
                                        <p:cTn id="24" dur="1000"/>
                                        <p:tgtEl>
                                          <p:spTgt spid="12"/>
                                        </p:tgtEl>
                                        <p:attrNameLst>
                                          <p:attrName>style.rotation</p:attrName>
                                        </p:attrNameLst>
                                      </p:cBhvr>
                                      <p:tavLst>
                                        <p:tav tm="0">
                                          <p:val>
                                            <p:fltVal val="0"/>
                                          </p:val>
                                        </p:tav>
                                        <p:tav tm="20000">
                                          <p:val>
                                            <p:fltVal val="90"/>
                                          </p:val>
                                        </p:tav>
                                        <p:tav tm="20000">
                                          <p:val>
                                            <p:fltVal val="90"/>
                                          </p:val>
                                        </p:tav>
                                        <p:tav tm="100000">
                                          <p:val>
                                            <p:fltVal val="90"/>
                                          </p:val>
                                        </p:tav>
                                      </p:tavLst>
                                    </p:anim>
                                    <p:anim calcmode="lin" valueType="num">
                                      <p:cBhvr>
                                        <p:cTn id="25" dur="1000"/>
                                        <p:tgtEl>
                                          <p:spTgt spid="12"/>
                                        </p:tgtEl>
                                        <p:attrNameLst>
                                          <p:attrName>ppt_x</p:attrName>
                                        </p:attrNameLst>
                                      </p:cBhvr>
                                      <p:tavLst>
                                        <p:tav tm="0">
                                          <p:val>
                                            <p:strVal val="ppt_x"/>
                                          </p:val>
                                        </p:tav>
                                        <p:tav tm="50000">
                                          <p:val>
                                            <p:fltVal val="0.95"/>
                                          </p:val>
                                        </p:tav>
                                        <p:tav tm="100000">
                                          <p:val>
                                            <p:fltVal val="-1"/>
                                          </p:val>
                                        </p:tav>
                                      </p:tavLst>
                                    </p:anim>
                                    <p:anim calcmode="lin" valueType="num">
                                      <p:cBhvr>
                                        <p:cTn id="26" dur="1000"/>
                                        <p:tgtEl>
                                          <p:spTgt spid="12"/>
                                        </p:tgtEl>
                                        <p:attrNameLst>
                                          <p:attrName>ppt_y</p:attrName>
                                        </p:attrNameLst>
                                      </p:cBhvr>
                                      <p:tavLst>
                                        <p:tav tm="0">
                                          <p:val>
                                            <p:strVal val="ppt_y"/>
                                          </p:val>
                                        </p:tav>
                                        <p:tav tm="100000">
                                          <p:val>
                                            <p:strVal val="ppt_y"/>
                                          </p:val>
                                        </p:tav>
                                      </p:tavLst>
                                    </p:anim>
                                    <p:animEffect transition="out" filter="fade">
                                      <p:cBhvr>
                                        <p:cTn id="27" dur="1000"/>
                                        <p:tgtEl>
                                          <p:spTgt spid="12"/>
                                        </p:tgtEl>
                                      </p:cBhvr>
                                    </p:animEffect>
                                    <p:set>
                                      <p:cBhvr>
                                        <p:cTn id="28" dur="1" fill="hold">
                                          <p:stCondLst>
                                            <p:cond delay="999"/>
                                          </p:stCondLst>
                                        </p:cTn>
                                        <p:tgtEl>
                                          <p:spTgt spid="12"/>
                                        </p:tgtEl>
                                        <p:attrNameLst>
                                          <p:attrName>style.visibility</p:attrName>
                                        </p:attrNameLst>
                                      </p:cBhvr>
                                      <p:to>
                                        <p:strVal val="hidden"/>
                                      </p:to>
                                    </p:set>
                                  </p:childTnLst>
                                </p:cTn>
                              </p:par>
                              <p:par>
                                <p:cTn id="29" presetID="48" presetClass="exit" presetSubtype="0" decel="50000" fill="hold" grpId="0" nodeType="withEffect">
                                  <p:stCondLst>
                                    <p:cond delay="0"/>
                                  </p:stCondLst>
                                  <p:childTnLst>
                                    <p:anim calcmode="lin" valueType="num">
                                      <p:cBhvr>
                                        <p:cTn id="30" dur="1000"/>
                                        <p:tgtEl>
                                          <p:spTgt spid="14"/>
                                        </p:tgtEl>
                                        <p:attrNameLst>
                                          <p:attrName>style.rotation</p:attrName>
                                        </p:attrNameLst>
                                      </p:cBhvr>
                                      <p:tavLst>
                                        <p:tav tm="0">
                                          <p:val>
                                            <p:fltVal val="0"/>
                                          </p:val>
                                        </p:tav>
                                        <p:tav tm="20000">
                                          <p:val>
                                            <p:fltVal val="90"/>
                                          </p:val>
                                        </p:tav>
                                        <p:tav tm="20000">
                                          <p:val>
                                            <p:fltVal val="90"/>
                                          </p:val>
                                        </p:tav>
                                        <p:tav tm="100000">
                                          <p:val>
                                            <p:fltVal val="90"/>
                                          </p:val>
                                        </p:tav>
                                      </p:tavLst>
                                    </p:anim>
                                    <p:anim calcmode="lin" valueType="num">
                                      <p:cBhvr>
                                        <p:cTn id="31" dur="1000"/>
                                        <p:tgtEl>
                                          <p:spTgt spid="14"/>
                                        </p:tgtEl>
                                        <p:attrNameLst>
                                          <p:attrName>ppt_x</p:attrName>
                                        </p:attrNameLst>
                                      </p:cBhvr>
                                      <p:tavLst>
                                        <p:tav tm="0">
                                          <p:val>
                                            <p:strVal val="ppt_x"/>
                                          </p:val>
                                        </p:tav>
                                        <p:tav tm="50000">
                                          <p:val>
                                            <p:fltVal val="0.95"/>
                                          </p:val>
                                        </p:tav>
                                        <p:tav tm="100000">
                                          <p:val>
                                            <p:fltVal val="-1"/>
                                          </p:val>
                                        </p:tav>
                                      </p:tavLst>
                                    </p:anim>
                                    <p:anim calcmode="lin" valueType="num">
                                      <p:cBhvr>
                                        <p:cTn id="32" dur="1000"/>
                                        <p:tgtEl>
                                          <p:spTgt spid="14"/>
                                        </p:tgtEl>
                                        <p:attrNameLst>
                                          <p:attrName>ppt_y</p:attrName>
                                        </p:attrNameLst>
                                      </p:cBhvr>
                                      <p:tavLst>
                                        <p:tav tm="0">
                                          <p:val>
                                            <p:strVal val="ppt_y"/>
                                          </p:val>
                                        </p:tav>
                                        <p:tav tm="100000">
                                          <p:val>
                                            <p:strVal val="ppt_y"/>
                                          </p:val>
                                        </p:tav>
                                      </p:tavLst>
                                    </p:anim>
                                    <p:animEffect transition="out" filter="fade">
                                      <p:cBhvr>
                                        <p:cTn id="33" dur="1000"/>
                                        <p:tgtEl>
                                          <p:spTgt spid="14"/>
                                        </p:tgtEl>
                                      </p:cBhvr>
                                    </p:animEffect>
                                    <p:set>
                                      <p:cBhvr>
                                        <p:cTn id="34" dur="1" fill="hold">
                                          <p:stCondLst>
                                            <p:cond delay="999"/>
                                          </p:stCondLst>
                                        </p:cTn>
                                        <p:tgtEl>
                                          <p:spTgt spid="14"/>
                                        </p:tgtEl>
                                        <p:attrNameLst>
                                          <p:attrName>style.visibility</p:attrName>
                                        </p:attrNameLst>
                                      </p:cBhvr>
                                      <p:to>
                                        <p:strVal val="hidden"/>
                                      </p:to>
                                    </p:set>
                                  </p:childTnLst>
                                </p:cTn>
                              </p:par>
                            </p:childTnLst>
                          </p:cTn>
                        </p:par>
                        <p:par>
                          <p:cTn id="35" fill="hold">
                            <p:stCondLst>
                              <p:cond delay="1000"/>
                            </p:stCondLst>
                            <p:childTnLst>
                              <p:par>
                                <p:cTn id="36" presetID="54" presetClass="entr" presetSubtype="0" accel="100000" fill="hold" nodeType="after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500" fill="hold"/>
                                        <p:tgtEl>
                                          <p:spTgt spid="9"/>
                                        </p:tgtEl>
                                        <p:attrNameLst>
                                          <p:attrName>ppt_w</p:attrName>
                                        </p:attrNameLst>
                                      </p:cBhvr>
                                      <p:tavLst>
                                        <p:tav tm="0">
                                          <p:val>
                                            <p:strVal val="#ppt_w*0.05"/>
                                          </p:val>
                                        </p:tav>
                                        <p:tav tm="100000">
                                          <p:val>
                                            <p:strVal val="#ppt_w"/>
                                          </p:val>
                                        </p:tav>
                                      </p:tavLst>
                                    </p:anim>
                                    <p:anim calcmode="lin" valueType="num">
                                      <p:cBhvr>
                                        <p:cTn id="39" dur="500" fill="hold"/>
                                        <p:tgtEl>
                                          <p:spTgt spid="9"/>
                                        </p:tgtEl>
                                        <p:attrNameLst>
                                          <p:attrName>ppt_h</p:attrName>
                                        </p:attrNameLst>
                                      </p:cBhvr>
                                      <p:tavLst>
                                        <p:tav tm="0">
                                          <p:val>
                                            <p:strVal val="#ppt_h"/>
                                          </p:val>
                                        </p:tav>
                                        <p:tav tm="100000">
                                          <p:val>
                                            <p:strVal val="#ppt_h"/>
                                          </p:val>
                                        </p:tav>
                                      </p:tavLst>
                                    </p:anim>
                                    <p:anim calcmode="lin" valueType="num">
                                      <p:cBhvr>
                                        <p:cTn id="40" dur="500" fill="hold"/>
                                        <p:tgtEl>
                                          <p:spTgt spid="9"/>
                                        </p:tgtEl>
                                        <p:attrNameLst>
                                          <p:attrName>ppt_x</p:attrName>
                                        </p:attrNameLst>
                                      </p:cBhvr>
                                      <p:tavLst>
                                        <p:tav tm="0">
                                          <p:val>
                                            <p:strVal val="#ppt_x-.2"/>
                                          </p:val>
                                        </p:tav>
                                        <p:tav tm="100000">
                                          <p:val>
                                            <p:strVal val="#ppt_x"/>
                                          </p:val>
                                        </p:tav>
                                      </p:tavLst>
                                    </p:anim>
                                    <p:anim calcmode="lin" valueType="num">
                                      <p:cBhvr>
                                        <p:cTn id="41" dur="500" fill="hold"/>
                                        <p:tgtEl>
                                          <p:spTgt spid="9"/>
                                        </p:tgtEl>
                                        <p:attrNameLst>
                                          <p:attrName>ppt_y</p:attrName>
                                        </p:attrNameLst>
                                      </p:cBhvr>
                                      <p:tavLst>
                                        <p:tav tm="0">
                                          <p:val>
                                            <p:strVal val="#ppt_y"/>
                                          </p:val>
                                        </p:tav>
                                        <p:tav tm="100000">
                                          <p:val>
                                            <p:strVal val="#ppt_y"/>
                                          </p:val>
                                        </p:tav>
                                      </p:tavLst>
                                    </p:anim>
                                    <p:animEffect transition="in" filter="fade">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marL="342900" indent="-342900"/>
            <a:r>
              <a:rPr lang="el-GR" b="1" dirty="0" smtClean="0"/>
              <a:t>Συνιστώσες του </a:t>
            </a:r>
            <a:r>
              <a:rPr lang="en-US" b="1" dirty="0" smtClean="0"/>
              <a:t>‘Business model’</a:t>
            </a:r>
            <a:endParaRPr lang="el-GR" b="1" dirty="0" smtClean="0"/>
          </a:p>
        </p:txBody>
      </p:sp>
      <p:sp>
        <p:nvSpPr>
          <p:cNvPr id="3" name="2 - Υπότιτλος"/>
          <p:cNvSpPr>
            <a:spLocks noGrp="1"/>
          </p:cNvSpPr>
          <p:nvPr>
            <p:ph idx="1"/>
          </p:nvPr>
        </p:nvSpPr>
        <p:spPr/>
        <p:txBody>
          <a:bodyPr>
            <a:noAutofit/>
          </a:bodyPr>
          <a:lstStyle/>
          <a:p>
            <a:pPr marL="0" lvl="1" algn="just">
              <a:buFont typeface="Wingdings" pitchFamily="2" charset="2"/>
              <a:buChar char="ü"/>
            </a:pPr>
            <a:r>
              <a:rPr lang="el-GR" sz="1900" dirty="0" smtClean="0">
                <a:solidFill>
                  <a:schemeClr val="tx1"/>
                </a:solidFill>
                <a:sym typeface="Wingdings" pitchFamily="2" charset="2"/>
              </a:rPr>
              <a:t>Ένα </a:t>
            </a:r>
            <a:r>
              <a:rPr lang="en-US" sz="1900" dirty="0" smtClean="0">
                <a:solidFill>
                  <a:schemeClr val="tx1"/>
                </a:solidFill>
                <a:sym typeface="Wingdings" pitchFamily="2" charset="2"/>
              </a:rPr>
              <a:t>business model </a:t>
            </a:r>
            <a:r>
              <a:rPr lang="el-GR" sz="1900" dirty="0" smtClean="0">
                <a:solidFill>
                  <a:schemeClr val="tx1"/>
                </a:solidFill>
                <a:sym typeface="Wingdings" pitchFamily="2" charset="2"/>
              </a:rPr>
              <a:t>περιγράφει τη λογική του πώς (δηλ. με ποιους τρόπους) ένας οργανισμός (επιχείρηση) δημιουργεί, παράγει και συλλαμβάνει την ‘αξία’. (</a:t>
            </a:r>
            <a:r>
              <a:rPr lang="en-US" sz="1900" dirty="0" err="1" smtClean="0">
                <a:solidFill>
                  <a:schemeClr val="tx1"/>
                </a:solidFill>
                <a:sym typeface="Wingdings" pitchFamily="2" charset="2"/>
              </a:rPr>
              <a:t>Osterwalder</a:t>
            </a:r>
            <a:r>
              <a:rPr lang="en-US" sz="1900" dirty="0" smtClean="0">
                <a:solidFill>
                  <a:schemeClr val="tx1"/>
                </a:solidFill>
                <a:sym typeface="Wingdings" pitchFamily="2" charset="2"/>
              </a:rPr>
              <a:t>, 2009)</a:t>
            </a:r>
            <a:endParaRPr lang="el-GR" sz="1900" dirty="0" smtClean="0">
              <a:solidFill>
                <a:schemeClr val="tx1"/>
              </a:solidFill>
              <a:sym typeface="Wingdings" pitchFamily="2" charset="2"/>
            </a:endParaRPr>
          </a:p>
          <a:p>
            <a:pPr marL="0" lvl="1" algn="just">
              <a:buFont typeface="Wingdings" pitchFamily="2" charset="2"/>
              <a:buChar char="ü"/>
            </a:pPr>
            <a:r>
              <a:rPr lang="el-GR" sz="1900" dirty="0" smtClean="0">
                <a:solidFill>
                  <a:schemeClr val="tx1"/>
                </a:solidFill>
                <a:sym typeface="Wingdings" pitchFamily="2" charset="2"/>
              </a:rPr>
              <a:t>Ένα επιχειρηματικό μοντέλο είναι σαν ένα προσχέδιο που περιγράφει τη στρατηγική που εφαρμόζεται σε οργανωτικές δομές, διαδικασίες και συστήματατα μιας επιχείρησης.</a:t>
            </a:r>
            <a:endParaRPr lang="en-US" sz="1900" dirty="0" smtClean="0">
              <a:solidFill>
                <a:schemeClr val="tx1"/>
              </a:solidFill>
              <a:sym typeface="Wingdings" pitchFamily="2" charset="2"/>
            </a:endParaRPr>
          </a:p>
          <a:p>
            <a:pPr marL="0" lvl="1" algn="just">
              <a:buFont typeface="Wingdings" pitchFamily="2" charset="2"/>
              <a:buChar char="ü"/>
            </a:pPr>
            <a:r>
              <a:rPr lang="el-GR" sz="1900" i="1" dirty="0" smtClean="0">
                <a:solidFill>
                  <a:schemeClr val="tx1"/>
                </a:solidFill>
                <a:sym typeface="Wingdings" pitchFamily="2" charset="2"/>
              </a:rPr>
              <a:t>Περιλαμβάνει εννέα συνιστώσες.</a:t>
            </a:r>
            <a:endParaRPr lang="en-US" sz="1900" i="1" dirty="0" smtClean="0">
              <a:solidFill>
                <a:schemeClr val="tx1"/>
              </a:solidFill>
              <a:sym typeface="Wingdings" pitchFamily="2" charset="2"/>
            </a:endParaRPr>
          </a:p>
          <a:p>
            <a:pPr marL="569913" lvl="1" algn="just"/>
            <a:r>
              <a:rPr lang="el-GR" sz="1900" i="1" dirty="0" smtClean="0">
                <a:solidFill>
                  <a:schemeClr val="tx1"/>
                </a:solidFill>
                <a:sym typeface="Wingdings" pitchFamily="2" charset="2"/>
              </a:rPr>
              <a:t>-	</a:t>
            </a:r>
            <a:r>
              <a:rPr lang="en-US" sz="1900" i="1" dirty="0" smtClean="0">
                <a:solidFill>
                  <a:schemeClr val="tx1"/>
                </a:solidFill>
                <a:sym typeface="Wingdings" pitchFamily="2" charset="2"/>
              </a:rPr>
              <a:t>Customer segments</a:t>
            </a:r>
            <a:r>
              <a:rPr lang="el-GR" sz="1900" i="1" dirty="0" smtClean="0">
                <a:solidFill>
                  <a:schemeClr val="tx1"/>
                </a:solidFill>
                <a:sym typeface="Wingdings" pitchFamily="2" charset="2"/>
              </a:rPr>
              <a:t> (αγοραστικό κοινό)</a:t>
            </a:r>
            <a:endParaRPr lang="en-US" sz="1900" i="1" dirty="0" smtClean="0">
              <a:solidFill>
                <a:schemeClr val="tx1"/>
              </a:solidFill>
              <a:sym typeface="Wingdings" pitchFamily="2" charset="2"/>
            </a:endParaRPr>
          </a:p>
          <a:p>
            <a:pPr marL="569913" lvl="1" algn="just"/>
            <a:r>
              <a:rPr lang="el-GR" sz="1900" i="1" dirty="0" smtClean="0">
                <a:solidFill>
                  <a:schemeClr val="tx1"/>
                </a:solidFill>
                <a:sym typeface="Wingdings" pitchFamily="2" charset="2"/>
              </a:rPr>
              <a:t>-	</a:t>
            </a:r>
            <a:r>
              <a:rPr lang="en-US" sz="1900" i="1" dirty="0" smtClean="0">
                <a:solidFill>
                  <a:schemeClr val="tx1"/>
                </a:solidFill>
                <a:sym typeface="Wingdings" pitchFamily="2" charset="2"/>
              </a:rPr>
              <a:t>Value propositions</a:t>
            </a:r>
            <a:r>
              <a:rPr lang="el-GR" sz="1900" i="1" dirty="0" smtClean="0">
                <a:solidFill>
                  <a:schemeClr val="tx1"/>
                </a:solidFill>
                <a:sym typeface="Wingdings" pitchFamily="2" charset="2"/>
              </a:rPr>
              <a:t> (προτεινόμενη αξία) </a:t>
            </a:r>
            <a:endParaRPr lang="en-US" sz="1900" i="1" dirty="0" smtClean="0">
              <a:solidFill>
                <a:schemeClr val="tx1"/>
              </a:solidFill>
              <a:sym typeface="Wingdings" pitchFamily="2" charset="2"/>
            </a:endParaRPr>
          </a:p>
          <a:p>
            <a:pPr marL="569913" lvl="1" algn="just"/>
            <a:r>
              <a:rPr lang="el-GR" sz="1900" i="1" dirty="0" smtClean="0">
                <a:solidFill>
                  <a:schemeClr val="tx1"/>
                </a:solidFill>
                <a:sym typeface="Wingdings" pitchFamily="2" charset="2"/>
              </a:rPr>
              <a:t>-	</a:t>
            </a:r>
            <a:r>
              <a:rPr lang="en-US" sz="1900" i="1" dirty="0" smtClean="0">
                <a:solidFill>
                  <a:schemeClr val="tx1"/>
                </a:solidFill>
                <a:sym typeface="Wingdings" pitchFamily="2" charset="2"/>
              </a:rPr>
              <a:t>Channels</a:t>
            </a:r>
            <a:r>
              <a:rPr lang="el-GR" sz="1900" i="1" dirty="0" smtClean="0">
                <a:solidFill>
                  <a:schemeClr val="tx1"/>
                </a:solidFill>
                <a:sym typeface="Wingdings" pitchFamily="2" charset="2"/>
              </a:rPr>
              <a:t> (κανάλια)</a:t>
            </a:r>
            <a:endParaRPr lang="en-US" sz="1900" i="1" dirty="0" smtClean="0">
              <a:solidFill>
                <a:schemeClr val="tx1"/>
              </a:solidFill>
              <a:sym typeface="Wingdings" pitchFamily="2" charset="2"/>
            </a:endParaRPr>
          </a:p>
          <a:p>
            <a:pPr marL="569913" lvl="1" algn="just"/>
            <a:r>
              <a:rPr lang="el-GR" sz="1900" i="1" dirty="0" smtClean="0">
                <a:solidFill>
                  <a:schemeClr val="tx1"/>
                </a:solidFill>
                <a:sym typeface="Wingdings" pitchFamily="2" charset="2"/>
              </a:rPr>
              <a:t>-	</a:t>
            </a:r>
            <a:r>
              <a:rPr lang="en-US" sz="1900" i="1" dirty="0" smtClean="0">
                <a:solidFill>
                  <a:schemeClr val="tx1"/>
                </a:solidFill>
                <a:sym typeface="Wingdings" pitchFamily="2" charset="2"/>
              </a:rPr>
              <a:t>Customer relationships</a:t>
            </a:r>
            <a:r>
              <a:rPr lang="el-GR" sz="1900" i="1" dirty="0" smtClean="0">
                <a:solidFill>
                  <a:schemeClr val="tx1"/>
                </a:solidFill>
                <a:sym typeface="Wingdings" pitchFamily="2" charset="2"/>
              </a:rPr>
              <a:t> (σχέσεις με πελάτες)</a:t>
            </a:r>
            <a:endParaRPr lang="en-US" sz="1900" i="1" dirty="0" smtClean="0">
              <a:solidFill>
                <a:schemeClr val="tx1"/>
              </a:solidFill>
              <a:sym typeface="Wingdings" pitchFamily="2" charset="2"/>
            </a:endParaRPr>
          </a:p>
          <a:p>
            <a:pPr marL="569913" lvl="1" algn="just"/>
            <a:r>
              <a:rPr lang="el-GR" sz="1900" i="1" dirty="0" smtClean="0">
                <a:solidFill>
                  <a:schemeClr val="tx1"/>
                </a:solidFill>
                <a:sym typeface="Wingdings" pitchFamily="2" charset="2"/>
              </a:rPr>
              <a:t>-	</a:t>
            </a:r>
            <a:r>
              <a:rPr lang="en-US" sz="1900" i="1" dirty="0" smtClean="0">
                <a:solidFill>
                  <a:schemeClr val="tx1"/>
                </a:solidFill>
                <a:sym typeface="Wingdings" pitchFamily="2" charset="2"/>
              </a:rPr>
              <a:t>Revenue Streams</a:t>
            </a:r>
            <a:r>
              <a:rPr lang="el-GR" sz="1900" i="1" dirty="0" smtClean="0">
                <a:solidFill>
                  <a:schemeClr val="tx1"/>
                </a:solidFill>
                <a:sym typeface="Wingdings" pitchFamily="2" charset="2"/>
              </a:rPr>
              <a:t> (ροές εσόδων)</a:t>
            </a:r>
            <a:endParaRPr lang="en-US" sz="1900" i="1" dirty="0" smtClean="0">
              <a:solidFill>
                <a:schemeClr val="tx1"/>
              </a:solidFill>
              <a:sym typeface="Wingdings" pitchFamily="2" charset="2"/>
            </a:endParaRPr>
          </a:p>
          <a:p>
            <a:pPr marL="569913" lvl="1" algn="just"/>
            <a:r>
              <a:rPr lang="el-GR" sz="1900" i="1" dirty="0" smtClean="0">
                <a:solidFill>
                  <a:schemeClr val="tx1"/>
                </a:solidFill>
                <a:sym typeface="Wingdings" pitchFamily="2" charset="2"/>
              </a:rPr>
              <a:t>-	</a:t>
            </a:r>
            <a:r>
              <a:rPr lang="en-US" sz="1900" i="1" dirty="0" smtClean="0">
                <a:solidFill>
                  <a:schemeClr val="tx1"/>
                </a:solidFill>
                <a:sym typeface="Wingdings" pitchFamily="2" charset="2"/>
              </a:rPr>
              <a:t>Key resources</a:t>
            </a:r>
            <a:r>
              <a:rPr lang="el-GR" sz="1900" i="1" dirty="0" smtClean="0">
                <a:solidFill>
                  <a:schemeClr val="tx1"/>
                </a:solidFill>
                <a:sym typeface="Wingdings" pitchFamily="2" charset="2"/>
              </a:rPr>
              <a:t> (βασικοί πόροι)</a:t>
            </a:r>
            <a:endParaRPr lang="en-US" sz="1900" i="1" dirty="0" smtClean="0">
              <a:solidFill>
                <a:schemeClr val="tx1"/>
              </a:solidFill>
              <a:sym typeface="Wingdings" pitchFamily="2" charset="2"/>
            </a:endParaRPr>
          </a:p>
          <a:p>
            <a:pPr marL="569913" lvl="1" algn="just"/>
            <a:r>
              <a:rPr lang="el-GR" sz="1900" i="1" dirty="0" smtClean="0">
                <a:solidFill>
                  <a:schemeClr val="tx1"/>
                </a:solidFill>
                <a:sym typeface="Wingdings" pitchFamily="2" charset="2"/>
              </a:rPr>
              <a:t>-	</a:t>
            </a:r>
            <a:r>
              <a:rPr lang="en-US" sz="1900" i="1" dirty="0" smtClean="0">
                <a:solidFill>
                  <a:schemeClr val="tx1"/>
                </a:solidFill>
                <a:sym typeface="Wingdings" pitchFamily="2" charset="2"/>
              </a:rPr>
              <a:t>Key Activities</a:t>
            </a:r>
            <a:r>
              <a:rPr lang="el-GR" sz="1900" i="1" dirty="0" smtClean="0">
                <a:solidFill>
                  <a:schemeClr val="tx1"/>
                </a:solidFill>
                <a:sym typeface="Wingdings" pitchFamily="2" charset="2"/>
              </a:rPr>
              <a:t> (βασικές δραστηριότητες)</a:t>
            </a:r>
            <a:endParaRPr lang="en-US" sz="1900" i="1" dirty="0" smtClean="0">
              <a:solidFill>
                <a:schemeClr val="tx1"/>
              </a:solidFill>
              <a:sym typeface="Wingdings" pitchFamily="2" charset="2"/>
            </a:endParaRPr>
          </a:p>
          <a:p>
            <a:pPr marL="569913" lvl="1" algn="just"/>
            <a:r>
              <a:rPr lang="el-GR" sz="1900" i="1" dirty="0" smtClean="0">
                <a:solidFill>
                  <a:schemeClr val="tx1"/>
                </a:solidFill>
                <a:sym typeface="Wingdings" pitchFamily="2" charset="2"/>
              </a:rPr>
              <a:t>-	</a:t>
            </a:r>
            <a:r>
              <a:rPr lang="en-US" sz="1900" i="1" dirty="0" smtClean="0">
                <a:solidFill>
                  <a:schemeClr val="tx1"/>
                </a:solidFill>
                <a:sym typeface="Wingdings" pitchFamily="2" charset="2"/>
              </a:rPr>
              <a:t>Key partnerships</a:t>
            </a:r>
            <a:r>
              <a:rPr lang="el-GR" sz="1900" i="1" dirty="0" smtClean="0">
                <a:solidFill>
                  <a:schemeClr val="tx1"/>
                </a:solidFill>
                <a:sym typeface="Wingdings" pitchFamily="2" charset="2"/>
              </a:rPr>
              <a:t> (βασικές συνεργασίες)</a:t>
            </a:r>
            <a:endParaRPr lang="en-US" sz="1900" i="1" dirty="0" smtClean="0">
              <a:solidFill>
                <a:schemeClr val="tx1"/>
              </a:solidFill>
              <a:sym typeface="Wingdings" pitchFamily="2" charset="2"/>
            </a:endParaRPr>
          </a:p>
          <a:p>
            <a:pPr marL="569913" lvl="1" algn="just"/>
            <a:r>
              <a:rPr lang="el-GR" sz="1900" i="1" dirty="0" smtClean="0">
                <a:solidFill>
                  <a:schemeClr val="tx1"/>
                </a:solidFill>
                <a:sym typeface="Wingdings" pitchFamily="2" charset="2"/>
              </a:rPr>
              <a:t>-	</a:t>
            </a:r>
            <a:r>
              <a:rPr lang="en-US" sz="1900" i="1" dirty="0" smtClean="0">
                <a:solidFill>
                  <a:schemeClr val="tx1"/>
                </a:solidFill>
                <a:sym typeface="Wingdings" pitchFamily="2" charset="2"/>
              </a:rPr>
              <a:t>Cost structure</a:t>
            </a:r>
            <a:r>
              <a:rPr lang="el-GR" sz="1900" i="1" dirty="0" smtClean="0">
                <a:solidFill>
                  <a:schemeClr val="tx1"/>
                </a:solidFill>
                <a:sym typeface="Wingdings" pitchFamily="2" charset="2"/>
              </a:rPr>
              <a:t> (δομή του κόστους)</a:t>
            </a:r>
            <a:endParaRPr lang="en-US" sz="1900" i="1" dirty="0" smtClean="0">
              <a:solidFill>
                <a:schemeClr val="tx1"/>
              </a:solidFill>
              <a:sym typeface="Wingdings" pitchFamily="2" charset="2"/>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marL="342900" indent="-342900"/>
            <a:r>
              <a:rPr lang="el-GR" b="1" dirty="0" smtClean="0"/>
              <a:t>Συνιστώσες του </a:t>
            </a:r>
            <a:r>
              <a:rPr lang="en-US" b="1" dirty="0" smtClean="0"/>
              <a:t>‘Business model’</a:t>
            </a:r>
            <a:endParaRPr lang="el-GR" b="1" dirty="0" smtClean="0"/>
          </a:p>
        </p:txBody>
      </p:sp>
      <p:sp>
        <p:nvSpPr>
          <p:cNvPr id="3" name="2 - Υπότιτλος"/>
          <p:cNvSpPr>
            <a:spLocks noGrp="1"/>
          </p:cNvSpPr>
          <p:nvPr>
            <p:ph idx="1"/>
          </p:nvPr>
        </p:nvSpPr>
        <p:spPr/>
        <p:txBody>
          <a:bodyPr>
            <a:noAutofit/>
          </a:bodyPr>
          <a:lstStyle/>
          <a:p>
            <a:pPr marL="284163" lvl="1" indent="0" algn="just">
              <a:buNone/>
            </a:pPr>
            <a:r>
              <a:rPr lang="el-GR" sz="1900" i="1" dirty="0" smtClean="0">
                <a:solidFill>
                  <a:schemeClr val="tx1"/>
                </a:solidFill>
                <a:sym typeface="Wingdings" pitchFamily="2" charset="2"/>
              </a:rPr>
              <a:t>Οι εννέα συνιστώσες ενός επιχειρηματικού μοντέλου:</a:t>
            </a:r>
          </a:p>
          <a:p>
            <a:pPr marL="741363" lvl="1" indent="-457200" algn="just">
              <a:buFont typeface="+mj-lt"/>
              <a:buAutoNum type="arabicPeriod"/>
            </a:pPr>
            <a:r>
              <a:rPr lang="el-GR" sz="1900" i="1" dirty="0">
                <a:sym typeface="Wingdings" pitchFamily="2" charset="2"/>
              </a:rPr>
              <a:t>Αγοραστικό </a:t>
            </a:r>
            <a:r>
              <a:rPr lang="el-GR" sz="1900" i="1" dirty="0" smtClean="0">
                <a:sym typeface="Wingdings" pitchFamily="2" charset="2"/>
              </a:rPr>
              <a:t>κοινό</a:t>
            </a:r>
            <a:r>
              <a:rPr lang="en-US" sz="1900" i="1" dirty="0" smtClean="0">
                <a:solidFill>
                  <a:schemeClr val="tx1"/>
                </a:solidFill>
                <a:sym typeface="Wingdings" pitchFamily="2" charset="2"/>
              </a:rPr>
              <a:t> </a:t>
            </a:r>
            <a:r>
              <a:rPr lang="el-GR" sz="1900" i="1" dirty="0" smtClean="0">
                <a:solidFill>
                  <a:schemeClr val="tx1"/>
                </a:solidFill>
                <a:sym typeface="Wingdings" pitchFamily="2" charset="2"/>
              </a:rPr>
              <a:t>(</a:t>
            </a:r>
            <a:r>
              <a:rPr lang="en-US" sz="1900" i="1" dirty="0">
                <a:sym typeface="Wingdings" pitchFamily="2" charset="2"/>
              </a:rPr>
              <a:t>Customer segments</a:t>
            </a:r>
            <a:r>
              <a:rPr lang="el-GR" sz="1900" i="1" dirty="0">
                <a:sym typeface="Wingdings" pitchFamily="2" charset="2"/>
              </a:rPr>
              <a:t> )</a:t>
            </a:r>
            <a:endParaRPr lang="en-US" sz="1900" i="1" dirty="0" smtClean="0">
              <a:solidFill>
                <a:schemeClr val="tx1"/>
              </a:solidFill>
              <a:sym typeface="Wingdings" pitchFamily="2" charset="2"/>
            </a:endParaRPr>
          </a:p>
          <a:p>
            <a:pPr marL="741363" lvl="1" indent="-457200" algn="just">
              <a:buFont typeface="+mj-lt"/>
              <a:buAutoNum type="arabicPeriod"/>
            </a:pPr>
            <a:r>
              <a:rPr lang="el-GR" sz="1900" i="1" dirty="0">
                <a:sym typeface="Wingdings" pitchFamily="2" charset="2"/>
              </a:rPr>
              <a:t>Προτεινόμενη </a:t>
            </a:r>
            <a:r>
              <a:rPr lang="el-GR" sz="1900" i="1" dirty="0" smtClean="0">
                <a:sym typeface="Wingdings" pitchFamily="2" charset="2"/>
              </a:rPr>
              <a:t>αξία</a:t>
            </a:r>
            <a:r>
              <a:rPr lang="en-US" sz="1900" i="1" dirty="0" smtClean="0">
                <a:solidFill>
                  <a:schemeClr val="tx1"/>
                </a:solidFill>
                <a:sym typeface="Wingdings" pitchFamily="2" charset="2"/>
              </a:rPr>
              <a:t> </a:t>
            </a:r>
            <a:r>
              <a:rPr lang="el-GR" sz="1900" i="1" dirty="0" smtClean="0">
                <a:solidFill>
                  <a:schemeClr val="tx1"/>
                </a:solidFill>
                <a:sym typeface="Wingdings" pitchFamily="2" charset="2"/>
              </a:rPr>
              <a:t>(</a:t>
            </a:r>
            <a:r>
              <a:rPr lang="en-US" sz="1900" i="1" dirty="0">
                <a:sym typeface="Wingdings" pitchFamily="2" charset="2"/>
              </a:rPr>
              <a:t>Value propositions</a:t>
            </a:r>
            <a:r>
              <a:rPr lang="el-GR" sz="1900" i="1" dirty="0">
                <a:sym typeface="Wingdings" pitchFamily="2" charset="2"/>
              </a:rPr>
              <a:t> ) </a:t>
            </a:r>
            <a:endParaRPr lang="en-US" sz="1900" i="1" dirty="0" smtClean="0">
              <a:solidFill>
                <a:schemeClr val="tx1"/>
              </a:solidFill>
              <a:sym typeface="Wingdings" pitchFamily="2" charset="2"/>
            </a:endParaRPr>
          </a:p>
          <a:p>
            <a:pPr marL="741363" lvl="1" indent="-457200" algn="just">
              <a:buFont typeface="+mj-lt"/>
              <a:buAutoNum type="arabicPeriod"/>
            </a:pPr>
            <a:r>
              <a:rPr lang="el-GR" sz="1900" i="1" dirty="0">
                <a:sym typeface="Wingdings" pitchFamily="2" charset="2"/>
              </a:rPr>
              <a:t>Κανάλια </a:t>
            </a:r>
            <a:r>
              <a:rPr lang="el-GR" sz="1900" i="1" dirty="0" smtClean="0">
                <a:solidFill>
                  <a:schemeClr val="tx1"/>
                </a:solidFill>
                <a:sym typeface="Wingdings" pitchFamily="2" charset="2"/>
              </a:rPr>
              <a:t>(</a:t>
            </a:r>
            <a:r>
              <a:rPr lang="en-US" sz="1900" i="1" dirty="0">
                <a:sym typeface="Wingdings" pitchFamily="2" charset="2"/>
              </a:rPr>
              <a:t>Channels</a:t>
            </a:r>
            <a:r>
              <a:rPr lang="el-GR" sz="1900" i="1" dirty="0" smtClean="0">
                <a:solidFill>
                  <a:schemeClr val="tx1"/>
                </a:solidFill>
                <a:sym typeface="Wingdings" pitchFamily="2" charset="2"/>
              </a:rPr>
              <a:t>)</a:t>
            </a:r>
            <a:endParaRPr lang="en-US" sz="1900" i="1" dirty="0" smtClean="0">
              <a:solidFill>
                <a:schemeClr val="tx1"/>
              </a:solidFill>
              <a:sym typeface="Wingdings" pitchFamily="2" charset="2"/>
            </a:endParaRPr>
          </a:p>
          <a:p>
            <a:pPr marL="741363" lvl="1" indent="-457200" algn="just">
              <a:buFont typeface="+mj-lt"/>
              <a:buAutoNum type="arabicPeriod"/>
            </a:pPr>
            <a:r>
              <a:rPr lang="el-GR" sz="1900" i="1" dirty="0">
                <a:sym typeface="Wingdings" pitchFamily="2" charset="2"/>
              </a:rPr>
              <a:t>Σχέσεις με </a:t>
            </a:r>
            <a:r>
              <a:rPr lang="el-GR" sz="1900" i="1" dirty="0" smtClean="0">
                <a:sym typeface="Wingdings" pitchFamily="2" charset="2"/>
              </a:rPr>
              <a:t>πελάτες</a:t>
            </a:r>
            <a:r>
              <a:rPr lang="en-US" sz="1900" i="1" dirty="0" smtClean="0">
                <a:solidFill>
                  <a:schemeClr val="tx1"/>
                </a:solidFill>
                <a:sym typeface="Wingdings" pitchFamily="2" charset="2"/>
              </a:rPr>
              <a:t> </a:t>
            </a:r>
            <a:r>
              <a:rPr lang="el-GR" sz="1900" i="1" dirty="0" smtClean="0">
                <a:solidFill>
                  <a:schemeClr val="tx1"/>
                </a:solidFill>
                <a:sym typeface="Wingdings" pitchFamily="2" charset="2"/>
              </a:rPr>
              <a:t>(</a:t>
            </a:r>
            <a:r>
              <a:rPr lang="en-US" sz="1900" i="1" dirty="0">
                <a:sym typeface="Wingdings" pitchFamily="2" charset="2"/>
              </a:rPr>
              <a:t>Customer relationships</a:t>
            </a:r>
            <a:r>
              <a:rPr lang="el-GR" sz="1900" i="1" dirty="0">
                <a:sym typeface="Wingdings" pitchFamily="2" charset="2"/>
              </a:rPr>
              <a:t> )</a:t>
            </a:r>
            <a:endParaRPr lang="en-US" sz="1900" i="1" dirty="0" smtClean="0">
              <a:solidFill>
                <a:schemeClr val="tx1"/>
              </a:solidFill>
              <a:sym typeface="Wingdings" pitchFamily="2" charset="2"/>
            </a:endParaRPr>
          </a:p>
          <a:p>
            <a:pPr marL="741363" lvl="1" indent="-457200" algn="just">
              <a:buFont typeface="+mj-lt"/>
              <a:buAutoNum type="arabicPeriod"/>
            </a:pPr>
            <a:r>
              <a:rPr lang="el-GR" sz="1900" i="1" dirty="0">
                <a:sym typeface="Wingdings" pitchFamily="2" charset="2"/>
              </a:rPr>
              <a:t>Ροές </a:t>
            </a:r>
            <a:r>
              <a:rPr lang="el-GR" sz="1900" i="1" dirty="0" smtClean="0">
                <a:sym typeface="Wingdings" pitchFamily="2" charset="2"/>
              </a:rPr>
              <a:t>εσόδων</a:t>
            </a:r>
            <a:r>
              <a:rPr lang="en-US" sz="1900" i="1" dirty="0" smtClean="0">
                <a:solidFill>
                  <a:schemeClr val="tx1"/>
                </a:solidFill>
                <a:sym typeface="Wingdings" pitchFamily="2" charset="2"/>
              </a:rPr>
              <a:t> </a:t>
            </a:r>
            <a:r>
              <a:rPr lang="el-GR" sz="1900" i="1" dirty="0" smtClean="0">
                <a:solidFill>
                  <a:schemeClr val="tx1"/>
                </a:solidFill>
                <a:sym typeface="Wingdings" pitchFamily="2" charset="2"/>
              </a:rPr>
              <a:t>(</a:t>
            </a:r>
            <a:r>
              <a:rPr lang="en-US" sz="1900" i="1" dirty="0">
                <a:sym typeface="Wingdings" pitchFamily="2" charset="2"/>
              </a:rPr>
              <a:t>Revenue Streams</a:t>
            </a:r>
            <a:r>
              <a:rPr lang="el-GR" sz="1900" i="1" dirty="0">
                <a:sym typeface="Wingdings" pitchFamily="2" charset="2"/>
              </a:rPr>
              <a:t> )</a:t>
            </a:r>
            <a:endParaRPr lang="en-US" sz="1900" i="1" dirty="0" smtClean="0">
              <a:solidFill>
                <a:schemeClr val="tx1"/>
              </a:solidFill>
              <a:sym typeface="Wingdings" pitchFamily="2" charset="2"/>
            </a:endParaRPr>
          </a:p>
          <a:p>
            <a:pPr marL="741363" lvl="1" indent="-457200" algn="just">
              <a:buFont typeface="+mj-lt"/>
              <a:buAutoNum type="arabicPeriod"/>
            </a:pPr>
            <a:r>
              <a:rPr lang="el-GR" sz="1900" i="1" dirty="0">
                <a:sym typeface="Wingdings" pitchFamily="2" charset="2"/>
              </a:rPr>
              <a:t>Βασικοί </a:t>
            </a:r>
            <a:r>
              <a:rPr lang="el-GR" sz="1900" i="1" dirty="0" smtClean="0">
                <a:sym typeface="Wingdings" pitchFamily="2" charset="2"/>
              </a:rPr>
              <a:t>πόροι</a:t>
            </a:r>
            <a:r>
              <a:rPr lang="en-US" sz="1900" i="1" dirty="0" smtClean="0">
                <a:solidFill>
                  <a:schemeClr val="tx1"/>
                </a:solidFill>
                <a:sym typeface="Wingdings" pitchFamily="2" charset="2"/>
              </a:rPr>
              <a:t> </a:t>
            </a:r>
            <a:r>
              <a:rPr lang="el-GR" sz="1900" i="1" dirty="0" smtClean="0">
                <a:solidFill>
                  <a:schemeClr val="tx1"/>
                </a:solidFill>
                <a:sym typeface="Wingdings" pitchFamily="2" charset="2"/>
              </a:rPr>
              <a:t>(</a:t>
            </a:r>
            <a:r>
              <a:rPr lang="en-US" sz="1900" i="1" dirty="0">
                <a:sym typeface="Wingdings" pitchFamily="2" charset="2"/>
              </a:rPr>
              <a:t>Key resources</a:t>
            </a:r>
            <a:r>
              <a:rPr lang="el-GR" sz="1900" i="1" dirty="0">
                <a:sym typeface="Wingdings" pitchFamily="2" charset="2"/>
              </a:rPr>
              <a:t> )</a:t>
            </a:r>
            <a:endParaRPr lang="en-US" sz="1900" i="1" dirty="0" smtClean="0">
              <a:solidFill>
                <a:schemeClr val="tx1"/>
              </a:solidFill>
              <a:sym typeface="Wingdings" pitchFamily="2" charset="2"/>
            </a:endParaRPr>
          </a:p>
          <a:p>
            <a:pPr marL="741363" lvl="1" indent="-457200" algn="just">
              <a:buFont typeface="+mj-lt"/>
              <a:buAutoNum type="arabicPeriod"/>
            </a:pPr>
            <a:r>
              <a:rPr lang="el-GR" sz="1900" i="1" dirty="0">
                <a:sym typeface="Wingdings" pitchFamily="2" charset="2"/>
              </a:rPr>
              <a:t>Βασικές </a:t>
            </a:r>
            <a:r>
              <a:rPr lang="el-GR" sz="1900" i="1" dirty="0" smtClean="0">
                <a:sym typeface="Wingdings" pitchFamily="2" charset="2"/>
              </a:rPr>
              <a:t>δραστηριότητες</a:t>
            </a:r>
            <a:r>
              <a:rPr lang="en-US" sz="1900" i="1" dirty="0" smtClean="0">
                <a:solidFill>
                  <a:schemeClr val="tx1"/>
                </a:solidFill>
                <a:sym typeface="Wingdings" pitchFamily="2" charset="2"/>
              </a:rPr>
              <a:t> </a:t>
            </a:r>
            <a:r>
              <a:rPr lang="el-GR" sz="1900" i="1" dirty="0" smtClean="0">
                <a:solidFill>
                  <a:schemeClr val="tx1"/>
                </a:solidFill>
                <a:sym typeface="Wingdings" pitchFamily="2" charset="2"/>
              </a:rPr>
              <a:t>(</a:t>
            </a:r>
            <a:r>
              <a:rPr lang="en-US" sz="1900" i="1" dirty="0">
                <a:sym typeface="Wingdings" pitchFamily="2" charset="2"/>
              </a:rPr>
              <a:t>Key Activities</a:t>
            </a:r>
            <a:r>
              <a:rPr lang="el-GR" sz="1900" i="1" dirty="0">
                <a:sym typeface="Wingdings" pitchFamily="2" charset="2"/>
              </a:rPr>
              <a:t> )</a:t>
            </a:r>
            <a:endParaRPr lang="en-US" sz="1900" i="1" dirty="0" smtClean="0">
              <a:solidFill>
                <a:schemeClr val="tx1"/>
              </a:solidFill>
              <a:sym typeface="Wingdings" pitchFamily="2" charset="2"/>
            </a:endParaRPr>
          </a:p>
          <a:p>
            <a:pPr marL="741363" lvl="1" indent="-457200" algn="just">
              <a:buFont typeface="+mj-lt"/>
              <a:buAutoNum type="arabicPeriod"/>
            </a:pPr>
            <a:r>
              <a:rPr lang="el-GR" sz="1900" i="1" dirty="0">
                <a:sym typeface="Wingdings" pitchFamily="2" charset="2"/>
              </a:rPr>
              <a:t>Βασικές </a:t>
            </a:r>
            <a:r>
              <a:rPr lang="el-GR" sz="1900" i="1" dirty="0" smtClean="0">
                <a:sym typeface="Wingdings" pitchFamily="2" charset="2"/>
              </a:rPr>
              <a:t>συνεργασίες</a:t>
            </a:r>
            <a:r>
              <a:rPr lang="en-US" sz="1900" i="1" dirty="0" smtClean="0">
                <a:solidFill>
                  <a:schemeClr val="tx1"/>
                </a:solidFill>
                <a:sym typeface="Wingdings" pitchFamily="2" charset="2"/>
              </a:rPr>
              <a:t> </a:t>
            </a:r>
            <a:r>
              <a:rPr lang="el-GR" sz="1900" i="1" dirty="0" smtClean="0">
                <a:solidFill>
                  <a:schemeClr val="tx1"/>
                </a:solidFill>
                <a:sym typeface="Wingdings" pitchFamily="2" charset="2"/>
              </a:rPr>
              <a:t>(</a:t>
            </a:r>
            <a:r>
              <a:rPr lang="en-US" sz="1900" i="1" dirty="0">
                <a:sym typeface="Wingdings" pitchFamily="2" charset="2"/>
              </a:rPr>
              <a:t>Key partnerships</a:t>
            </a:r>
            <a:r>
              <a:rPr lang="el-GR" sz="1900" i="1" dirty="0">
                <a:sym typeface="Wingdings" pitchFamily="2" charset="2"/>
              </a:rPr>
              <a:t> )</a:t>
            </a:r>
            <a:endParaRPr lang="en-US" sz="1900" i="1" dirty="0" smtClean="0">
              <a:solidFill>
                <a:schemeClr val="tx1"/>
              </a:solidFill>
              <a:sym typeface="Wingdings" pitchFamily="2" charset="2"/>
            </a:endParaRPr>
          </a:p>
          <a:p>
            <a:pPr marL="741363" lvl="1" indent="-457200" algn="just">
              <a:buFont typeface="+mj-lt"/>
              <a:buAutoNum type="arabicPeriod"/>
            </a:pPr>
            <a:r>
              <a:rPr lang="el-GR" sz="1900" i="1" dirty="0">
                <a:sym typeface="Wingdings" pitchFamily="2" charset="2"/>
              </a:rPr>
              <a:t>Δομή </a:t>
            </a:r>
            <a:r>
              <a:rPr lang="el-GR" sz="1900" i="1" dirty="0" smtClean="0">
                <a:sym typeface="Wingdings" pitchFamily="2" charset="2"/>
              </a:rPr>
              <a:t>κόστους</a:t>
            </a:r>
            <a:r>
              <a:rPr lang="en-US" sz="1900" i="1" dirty="0" smtClean="0">
                <a:solidFill>
                  <a:schemeClr val="tx1"/>
                </a:solidFill>
                <a:sym typeface="Wingdings" pitchFamily="2" charset="2"/>
              </a:rPr>
              <a:t> </a:t>
            </a:r>
            <a:r>
              <a:rPr lang="el-GR" sz="1900" i="1" dirty="0" smtClean="0">
                <a:solidFill>
                  <a:schemeClr val="tx1"/>
                </a:solidFill>
                <a:sym typeface="Wingdings" pitchFamily="2" charset="2"/>
              </a:rPr>
              <a:t>(</a:t>
            </a:r>
            <a:r>
              <a:rPr lang="en-US" sz="1900" i="1" dirty="0">
                <a:sym typeface="Wingdings" pitchFamily="2" charset="2"/>
              </a:rPr>
              <a:t>Cost structure</a:t>
            </a:r>
            <a:r>
              <a:rPr lang="el-GR" sz="1900" i="1" dirty="0">
                <a:sym typeface="Wingdings" pitchFamily="2" charset="2"/>
              </a:rPr>
              <a:t> )</a:t>
            </a:r>
            <a:endParaRPr lang="en-US" sz="1900" i="1" dirty="0" smtClean="0">
              <a:solidFill>
                <a:schemeClr val="tx1"/>
              </a:solidFill>
              <a:sym typeface="Wingdings" pitchFamily="2" charset="2"/>
            </a:endParaRPr>
          </a:p>
        </p:txBody>
      </p:sp>
    </p:spTree>
    <p:extLst>
      <p:ext uri="{BB962C8B-B14F-4D97-AF65-F5344CB8AC3E}">
        <p14:creationId xmlns:p14="http://schemas.microsoft.com/office/powerpoint/2010/main" val="21997283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b="1" dirty="0" smtClean="0"/>
              <a:t>Συνιστώσες του </a:t>
            </a:r>
            <a:r>
              <a:rPr lang="en-US" b="1" dirty="0" smtClean="0"/>
              <a:t>‘Business model’</a:t>
            </a:r>
            <a:endParaRPr lang="el-GR" dirty="0">
              <a:solidFill>
                <a:srgbClr val="FF0000"/>
              </a:solidFill>
            </a:endParaRPr>
          </a:p>
        </p:txBody>
      </p:sp>
      <p:sp>
        <p:nvSpPr>
          <p:cNvPr id="3" name="2 - Υπότιτλος"/>
          <p:cNvSpPr>
            <a:spLocks noGrp="1"/>
          </p:cNvSpPr>
          <p:nvPr>
            <p:ph idx="1"/>
          </p:nvPr>
        </p:nvSpPr>
        <p:spPr/>
        <p:txBody>
          <a:bodyPr>
            <a:normAutofit/>
          </a:bodyPr>
          <a:lstStyle/>
          <a:p>
            <a:pPr marL="0" lvl="1" algn="just"/>
            <a:r>
              <a:rPr lang="el-GR" b="1" dirty="0" smtClean="0">
                <a:solidFill>
                  <a:schemeClr val="tx1"/>
                </a:solidFill>
                <a:sym typeface="Wingdings" pitchFamily="2" charset="2"/>
              </a:rPr>
              <a:t>Αγοραστικό κοινό</a:t>
            </a:r>
            <a:r>
              <a:rPr lang="en-US" b="1" dirty="0" smtClean="0">
                <a:solidFill>
                  <a:schemeClr val="tx1"/>
                </a:solidFill>
                <a:sym typeface="Wingdings" pitchFamily="2" charset="2"/>
              </a:rPr>
              <a:t> </a:t>
            </a:r>
            <a:endParaRPr lang="el-GR" b="1" dirty="0" smtClean="0">
              <a:solidFill>
                <a:schemeClr val="tx1"/>
              </a:solidFill>
              <a:sym typeface="Wingdings" pitchFamily="2" charset="2"/>
            </a:endParaRPr>
          </a:p>
          <a:p>
            <a:pPr marL="0" lvl="1" algn="just"/>
            <a:endParaRPr lang="el-GR" sz="2000" b="1" i="1" u="sng" dirty="0" smtClean="0">
              <a:solidFill>
                <a:schemeClr val="tx1"/>
              </a:solidFill>
              <a:sym typeface="Wingdings" pitchFamily="2" charset="2"/>
            </a:endParaRPr>
          </a:p>
          <a:p>
            <a:pPr marL="0" lvl="1" algn="just"/>
            <a:endParaRPr lang="en-US" sz="2000" dirty="0" smtClean="0">
              <a:solidFill>
                <a:schemeClr val="tx1"/>
              </a:solidFill>
              <a:sym typeface="Wingdings" pitchFamily="2" charset="2"/>
            </a:endParaRPr>
          </a:p>
          <a:p>
            <a:pPr marL="0" lvl="1" algn="just"/>
            <a:endParaRPr lang="en-US" sz="2000" i="1" dirty="0" smtClean="0">
              <a:solidFill>
                <a:schemeClr val="tx1"/>
              </a:solidFill>
              <a:sym typeface="Wingdings" pitchFamily="2" charset="2"/>
            </a:endParaRPr>
          </a:p>
        </p:txBody>
      </p:sp>
      <p:pic>
        <p:nvPicPr>
          <p:cNvPr id="95235" name="Picture 3"/>
          <p:cNvPicPr>
            <a:picLocks noChangeAspect="1" noChangeArrowheads="1"/>
          </p:cNvPicPr>
          <p:nvPr/>
        </p:nvPicPr>
        <p:blipFill>
          <a:blip r:embed="rId2" cstate="print">
            <a:lum/>
          </a:blip>
          <a:srcRect/>
          <a:stretch>
            <a:fillRect/>
          </a:stretch>
        </p:blipFill>
        <p:spPr bwMode="auto">
          <a:xfrm>
            <a:off x="4716016" y="4581128"/>
            <a:ext cx="4104456" cy="1800200"/>
          </a:xfrm>
          <a:prstGeom prst="rect">
            <a:avLst/>
          </a:prstGeom>
          <a:noFill/>
          <a:ln w="9525">
            <a:noFill/>
            <a:miter lim="800000"/>
            <a:headEnd/>
            <a:tailEnd/>
          </a:ln>
          <a:effectLst>
            <a:outerShdw blurRad="50800" dist="50800" dir="5400000" algn="ctr" rotWithShape="0">
              <a:srgbClr val="000000">
                <a:alpha val="0"/>
              </a:srgbClr>
            </a:outerShdw>
          </a:effectLst>
        </p:spPr>
      </p:pic>
      <p:sp>
        <p:nvSpPr>
          <p:cNvPr id="7" name="TextBox 6"/>
          <p:cNvSpPr txBox="1"/>
          <p:nvPr/>
        </p:nvSpPr>
        <p:spPr>
          <a:xfrm>
            <a:off x="4788024" y="1916832"/>
            <a:ext cx="4176464" cy="1938992"/>
          </a:xfrm>
          <a:prstGeom prst="rect">
            <a:avLst/>
          </a:prstGeom>
          <a:noFill/>
        </p:spPr>
        <p:txBody>
          <a:bodyPr wrap="square" rtlCol="0">
            <a:spAutoFit/>
          </a:bodyPr>
          <a:lstStyle/>
          <a:p>
            <a:pPr marL="0" lvl="1"/>
            <a:r>
              <a:rPr lang="el-GR" sz="2000" i="1" dirty="0" smtClean="0">
                <a:solidFill>
                  <a:srgbClr val="FF0000"/>
                </a:solidFill>
                <a:sym typeface="Wingdings" pitchFamily="2" charset="2"/>
              </a:rPr>
              <a:t>Σε ποιόν απευθύνεται η προστιθέμενη αξία που δημιουργούμε;;</a:t>
            </a:r>
            <a:endParaRPr lang="en-US" sz="2000" i="1" dirty="0" smtClean="0">
              <a:solidFill>
                <a:srgbClr val="FF0000"/>
              </a:solidFill>
              <a:sym typeface="Wingdings" pitchFamily="2" charset="2"/>
            </a:endParaRPr>
          </a:p>
          <a:p>
            <a:pPr marL="0" lvl="1"/>
            <a:r>
              <a:rPr lang="el-GR" sz="2000" i="1" dirty="0" smtClean="0">
                <a:solidFill>
                  <a:srgbClr val="FF0000"/>
                </a:solidFill>
                <a:sym typeface="Wingdings" pitchFamily="2" charset="2"/>
              </a:rPr>
              <a:t>Ποιοί είναι οι πιο σημαντικοί μας πελάτες;;</a:t>
            </a:r>
            <a:endParaRPr lang="en-US" sz="2000" i="1" dirty="0" smtClean="0">
              <a:solidFill>
                <a:srgbClr val="FF0000"/>
              </a:solidFill>
              <a:sym typeface="Wingdings" pitchFamily="2" charset="2"/>
            </a:endParaRPr>
          </a:p>
          <a:p>
            <a:endParaRPr lang="en-GB" sz="2000" dirty="0"/>
          </a:p>
        </p:txBody>
      </p:sp>
      <p:sp>
        <p:nvSpPr>
          <p:cNvPr id="8" name="TextBox 7"/>
          <p:cNvSpPr txBox="1"/>
          <p:nvPr/>
        </p:nvSpPr>
        <p:spPr>
          <a:xfrm>
            <a:off x="4788024" y="3657798"/>
            <a:ext cx="4680520" cy="923330"/>
          </a:xfrm>
          <a:prstGeom prst="rect">
            <a:avLst/>
          </a:prstGeom>
          <a:noFill/>
        </p:spPr>
        <p:txBody>
          <a:bodyPr wrap="square" rtlCol="0">
            <a:spAutoFit/>
          </a:bodyPr>
          <a:lstStyle/>
          <a:p>
            <a:pPr marL="0" lvl="1"/>
            <a:r>
              <a:rPr lang="el-GR" dirty="0" smtClean="0">
                <a:solidFill>
                  <a:srgbClr val="00B050"/>
                </a:solidFill>
                <a:sym typeface="Wingdings" pitchFamily="2" charset="2"/>
              </a:rPr>
              <a:t>Οι διαφορετικές ομάδες ανθρώπων ή οργανισμών στους οποίους μια επιχείρηση απευθύνεται και σκοπεύει να εξυπηρετεί!</a:t>
            </a:r>
          </a:p>
        </p:txBody>
      </p:sp>
      <p:sp>
        <p:nvSpPr>
          <p:cNvPr id="10" name="TextBox 9"/>
          <p:cNvSpPr txBox="1"/>
          <p:nvPr/>
        </p:nvSpPr>
        <p:spPr>
          <a:xfrm>
            <a:off x="539552" y="2116356"/>
            <a:ext cx="4176464" cy="4093428"/>
          </a:xfrm>
          <a:prstGeom prst="rect">
            <a:avLst/>
          </a:prstGeom>
          <a:noFill/>
        </p:spPr>
        <p:txBody>
          <a:bodyPr wrap="square" rtlCol="0">
            <a:spAutoFit/>
          </a:bodyPr>
          <a:lstStyle/>
          <a:p>
            <a:pPr marL="0" lvl="1"/>
            <a:r>
              <a:rPr lang="el-GR" sz="2000" dirty="0" smtClean="0">
                <a:sym typeface="Wingdings" pitchFamily="2" charset="2"/>
              </a:rPr>
              <a:t>Ομάδες αγοραστικού κοινού:</a:t>
            </a:r>
          </a:p>
          <a:p>
            <a:pPr marL="180975" lvl="1" indent="-180975">
              <a:buFont typeface="Arial" pitchFamily="34" charset="0"/>
              <a:buChar char="•"/>
            </a:pPr>
            <a:endParaRPr lang="el-GR" sz="2000" dirty="0" smtClean="0">
              <a:sym typeface="Wingdings" pitchFamily="2" charset="2"/>
            </a:endParaRPr>
          </a:p>
          <a:p>
            <a:pPr marL="180975" lvl="1" indent="-180975">
              <a:buFont typeface="Arial" pitchFamily="34" charset="0"/>
              <a:buChar char="•"/>
            </a:pPr>
            <a:r>
              <a:rPr lang="el-GR" sz="2000" dirty="0" smtClean="0">
                <a:sym typeface="Wingdings" pitchFamily="2" charset="2"/>
              </a:rPr>
              <a:t>Μαζική αγορά (χρήστες οικιακών ηλεκτρονικών συσκευών).</a:t>
            </a:r>
          </a:p>
          <a:p>
            <a:pPr marL="180975" lvl="1" indent="-180975">
              <a:buFont typeface="Arial" pitchFamily="34" charset="0"/>
              <a:buChar char="•"/>
            </a:pPr>
            <a:r>
              <a:rPr lang="el-GR" sz="2000" dirty="0" smtClean="0">
                <a:sym typeface="Wingdings" pitchFamily="2" charset="2"/>
              </a:rPr>
              <a:t>Εξειδικευμένη αγορά </a:t>
            </a:r>
            <a:r>
              <a:rPr lang="en-US" sz="2000" dirty="0" smtClean="0">
                <a:sym typeface="Wingdings" pitchFamily="2" charset="2"/>
              </a:rPr>
              <a:t>(</a:t>
            </a:r>
            <a:r>
              <a:rPr lang="el-GR" sz="2000" dirty="0" smtClean="0">
                <a:sym typeface="Wingdings" pitchFamily="2" charset="2"/>
              </a:rPr>
              <a:t>κατασκευαστές ελαστικών για ΙΧ</a:t>
            </a:r>
            <a:r>
              <a:rPr lang="en-US" sz="2000" dirty="0" smtClean="0">
                <a:sym typeface="Wingdings" pitchFamily="2" charset="2"/>
              </a:rPr>
              <a:t>)</a:t>
            </a:r>
            <a:r>
              <a:rPr lang="el-GR" sz="2000" dirty="0" smtClean="0">
                <a:sym typeface="Wingdings" pitchFamily="2" charset="2"/>
              </a:rPr>
              <a:t>.</a:t>
            </a:r>
          </a:p>
          <a:p>
            <a:pPr marL="180975" lvl="1" indent="-180975">
              <a:buFont typeface="Arial" pitchFamily="34" charset="0"/>
              <a:buChar char="•"/>
            </a:pPr>
            <a:r>
              <a:rPr lang="el-GR" sz="2000" dirty="0" smtClean="0">
                <a:sym typeface="Wingdings" pitchFamily="2" charset="2"/>
              </a:rPr>
              <a:t>Κατακερματισμένη αγορά (τμήματα με παρόμοιες ανάγκες).</a:t>
            </a:r>
          </a:p>
          <a:p>
            <a:pPr marL="180975" lvl="1" indent="-180975">
              <a:buFont typeface="Arial" pitchFamily="34" charset="0"/>
              <a:buChar char="•"/>
            </a:pPr>
            <a:r>
              <a:rPr lang="el-GR" sz="2000" dirty="0" smtClean="0">
                <a:sym typeface="Wingdings" pitchFamily="2" charset="2"/>
              </a:rPr>
              <a:t>Διαφοροποιημένη αγορά (τμήματα με πολύ διαφορετικές ανάγκες).</a:t>
            </a:r>
          </a:p>
          <a:p>
            <a:pPr marL="180975" lvl="1" indent="-180975">
              <a:buFont typeface="Arial" pitchFamily="34" charset="0"/>
              <a:buChar char="•"/>
            </a:pPr>
            <a:r>
              <a:rPr lang="el-GR" sz="2000" dirty="0" smtClean="0">
                <a:sym typeface="Wingdings" pitchFamily="2" charset="2"/>
              </a:rPr>
              <a:t>Πολύπλευρη αγορά (τεράστια και τελείως διαφορετικά αγοραστικά κοινά).</a:t>
            </a:r>
            <a:endParaRPr lang="en-GB" sz="20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3000"/>
                                        <p:tgtEl>
                                          <p:spTgt spid="8"/>
                                        </p:tgtEl>
                                      </p:cBhvr>
                                    </p:animEffect>
                                  </p:childTnLst>
                                  <p:subTnLst>
                                    <p:animClr clrSpc="rgb" dir="cw">
                                      <p:cBhvr override="childStyle">
                                        <p:cTn dur="1" fill="hold" display="0" masterRel="nextClick" afterEffect="1"/>
                                        <p:tgtEl>
                                          <p:spTgt spid="8"/>
                                        </p:tgtEl>
                                        <p:attrNameLst>
                                          <p:attrName>ppt_c</p:attrName>
                                        </p:attrNameLst>
                                      </p:cBhvr>
                                      <p:to>
                                        <a:schemeClr val="hlink"/>
                                      </p:to>
                                    </p:animClr>
                                  </p:subTnLst>
                                </p:cTn>
                              </p:par>
                            </p:childTnLst>
                          </p:cTn>
                        </p:par>
                      </p:childTnLst>
                    </p:cTn>
                  </p:par>
                  <p:par>
                    <p:cTn id="12" fill="hold">
                      <p:stCondLst>
                        <p:cond delay="indefinite"/>
                      </p:stCondLst>
                      <p:childTnLst>
                        <p:par>
                          <p:cTn id="13" fill="hold">
                            <p:stCondLst>
                              <p:cond delay="0"/>
                            </p:stCondLst>
                            <p:childTnLst>
                              <p:par>
                                <p:cTn id="14" presetID="7" presetClass="entr" presetSubtype="4"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0" fill="hold"/>
                                        <p:tgtEl>
                                          <p:spTgt spid="10"/>
                                        </p:tgtEl>
                                        <p:attrNameLst>
                                          <p:attrName>ppt_x</p:attrName>
                                        </p:attrNameLst>
                                      </p:cBhvr>
                                      <p:tavLst>
                                        <p:tav tm="0">
                                          <p:val>
                                            <p:strVal val="#ppt_x"/>
                                          </p:val>
                                        </p:tav>
                                        <p:tav tm="100000">
                                          <p:val>
                                            <p:strVal val="#ppt_x"/>
                                          </p:val>
                                        </p:tav>
                                      </p:tavLst>
                                    </p:anim>
                                    <p:anim calcmode="lin" valueType="num">
                                      <p:cBhvr additive="base">
                                        <p:cTn id="17" dur="5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b="1" dirty="0" smtClean="0"/>
              <a:t>Συνιστώσες του </a:t>
            </a:r>
            <a:r>
              <a:rPr lang="en-US" b="1" dirty="0" smtClean="0"/>
              <a:t>‘Business model’</a:t>
            </a:r>
            <a:endParaRPr lang="el-GR" dirty="0">
              <a:solidFill>
                <a:srgbClr val="FF0000"/>
              </a:solidFill>
            </a:endParaRPr>
          </a:p>
        </p:txBody>
      </p:sp>
      <p:sp>
        <p:nvSpPr>
          <p:cNvPr id="3" name="2 - Υπότιτλος"/>
          <p:cNvSpPr>
            <a:spLocks noGrp="1"/>
          </p:cNvSpPr>
          <p:nvPr>
            <p:ph idx="1"/>
          </p:nvPr>
        </p:nvSpPr>
        <p:spPr/>
        <p:txBody>
          <a:bodyPr>
            <a:normAutofit/>
          </a:bodyPr>
          <a:lstStyle/>
          <a:p>
            <a:pPr marL="0" lvl="1" algn="just"/>
            <a:r>
              <a:rPr lang="el-GR" b="1" dirty="0" smtClean="0">
                <a:solidFill>
                  <a:schemeClr val="tx1"/>
                </a:solidFill>
                <a:sym typeface="Wingdings" pitchFamily="2" charset="2"/>
              </a:rPr>
              <a:t>Προτεινόμενη αξία</a:t>
            </a:r>
            <a:endParaRPr lang="en-US" sz="2300" b="1" dirty="0" smtClean="0">
              <a:solidFill>
                <a:schemeClr val="tx1"/>
              </a:solidFill>
              <a:sym typeface="Wingdings" pitchFamily="2" charset="2"/>
            </a:endParaRPr>
          </a:p>
          <a:p>
            <a:pPr marL="0" lvl="1" algn="just"/>
            <a:endParaRPr lang="en-US" sz="2100" i="1" dirty="0" smtClean="0">
              <a:solidFill>
                <a:schemeClr val="tx1"/>
              </a:solidFill>
              <a:sym typeface="Wingdings" pitchFamily="2" charset="2"/>
            </a:endParaRPr>
          </a:p>
        </p:txBody>
      </p:sp>
      <p:pic>
        <p:nvPicPr>
          <p:cNvPr id="96259" name="Picture 3"/>
          <p:cNvPicPr>
            <a:picLocks noChangeAspect="1" noChangeArrowheads="1"/>
          </p:cNvPicPr>
          <p:nvPr/>
        </p:nvPicPr>
        <p:blipFill>
          <a:blip r:embed="rId2" cstate="print"/>
          <a:srcRect/>
          <a:stretch>
            <a:fillRect/>
          </a:stretch>
        </p:blipFill>
        <p:spPr bwMode="auto">
          <a:xfrm>
            <a:off x="4716016" y="4221089"/>
            <a:ext cx="4107856" cy="2232247"/>
          </a:xfrm>
          <a:prstGeom prst="rect">
            <a:avLst/>
          </a:prstGeom>
          <a:noFill/>
          <a:ln w="9525">
            <a:noFill/>
            <a:miter lim="800000"/>
            <a:headEnd/>
            <a:tailEnd/>
          </a:ln>
        </p:spPr>
      </p:pic>
      <p:sp>
        <p:nvSpPr>
          <p:cNvPr id="7" name="TextBox 6"/>
          <p:cNvSpPr txBox="1"/>
          <p:nvPr/>
        </p:nvSpPr>
        <p:spPr>
          <a:xfrm>
            <a:off x="4788024" y="1469683"/>
            <a:ext cx="4176464" cy="1477328"/>
          </a:xfrm>
          <a:prstGeom prst="rect">
            <a:avLst/>
          </a:prstGeom>
          <a:noFill/>
        </p:spPr>
        <p:txBody>
          <a:bodyPr wrap="square" rtlCol="0">
            <a:spAutoFit/>
          </a:bodyPr>
          <a:lstStyle/>
          <a:p>
            <a:r>
              <a:rPr lang="el-GR" i="1" dirty="0" smtClean="0">
                <a:solidFill>
                  <a:srgbClr val="FF0000"/>
                </a:solidFill>
                <a:sym typeface="Wingdings" pitchFamily="2" charset="2"/>
              </a:rPr>
              <a:t>Τι είδους αξία παράγουμε για τους πελάτες μας; Ποιά ανάγκη των πελατών καλύπτουμε; Τι τύπους προϊόντων και υπηρεσιών προσφέρουμε σε κάθε τομέα αγοραστικού κοινού της επιχείρησής μας;</a:t>
            </a:r>
            <a:endParaRPr lang="en-GB" dirty="0">
              <a:solidFill>
                <a:srgbClr val="FF0000"/>
              </a:solidFill>
            </a:endParaRPr>
          </a:p>
        </p:txBody>
      </p:sp>
      <p:sp>
        <p:nvSpPr>
          <p:cNvPr id="8" name="TextBox 7"/>
          <p:cNvSpPr txBox="1"/>
          <p:nvPr/>
        </p:nvSpPr>
        <p:spPr>
          <a:xfrm>
            <a:off x="4788024" y="3068960"/>
            <a:ext cx="4320480" cy="923330"/>
          </a:xfrm>
          <a:prstGeom prst="rect">
            <a:avLst/>
          </a:prstGeom>
          <a:noFill/>
        </p:spPr>
        <p:txBody>
          <a:bodyPr wrap="square" rtlCol="0">
            <a:spAutoFit/>
          </a:bodyPr>
          <a:lstStyle/>
          <a:p>
            <a:r>
              <a:rPr lang="el-GR" dirty="0" smtClean="0">
                <a:solidFill>
                  <a:srgbClr val="00B050"/>
                </a:solidFill>
                <a:sym typeface="Wingdings" pitchFamily="2" charset="2"/>
              </a:rPr>
              <a:t>Η δέσμη προϊόντων και υπηρεσιών που δημιουργούν αξία για μια συγκεκριμένη ομάδα αγοραστικού κοινού!</a:t>
            </a:r>
            <a:endParaRPr lang="en-GB" dirty="0">
              <a:solidFill>
                <a:srgbClr val="00B050"/>
              </a:solidFill>
            </a:endParaRPr>
          </a:p>
        </p:txBody>
      </p:sp>
      <p:sp>
        <p:nvSpPr>
          <p:cNvPr id="9" name="TextBox 8"/>
          <p:cNvSpPr txBox="1"/>
          <p:nvPr/>
        </p:nvSpPr>
        <p:spPr>
          <a:xfrm>
            <a:off x="467544" y="2206019"/>
            <a:ext cx="4248472" cy="4401205"/>
          </a:xfrm>
          <a:prstGeom prst="rect">
            <a:avLst/>
          </a:prstGeom>
          <a:noFill/>
        </p:spPr>
        <p:txBody>
          <a:bodyPr wrap="square" rtlCol="0">
            <a:spAutoFit/>
          </a:bodyPr>
          <a:lstStyle/>
          <a:p>
            <a:r>
              <a:rPr lang="el-GR" sz="2000" dirty="0" smtClean="0"/>
              <a:t>Τύποι:</a:t>
            </a:r>
          </a:p>
          <a:p>
            <a:pPr marL="266700" lvl="1" indent="-266700">
              <a:buFont typeface="Arial" pitchFamily="34" charset="0"/>
              <a:buChar char="•"/>
            </a:pPr>
            <a:r>
              <a:rPr lang="el-GR" sz="2000" dirty="0" smtClean="0">
                <a:sym typeface="Wingdings" pitchFamily="2" charset="2"/>
              </a:rPr>
              <a:t>Καινοτομία </a:t>
            </a:r>
            <a:r>
              <a:rPr lang="en-US" sz="2000" dirty="0" smtClean="0">
                <a:sym typeface="Wingdings" pitchFamily="2" charset="2"/>
              </a:rPr>
              <a:t>(</a:t>
            </a:r>
            <a:r>
              <a:rPr lang="el-GR" sz="2000" dirty="0" smtClean="0">
                <a:sym typeface="Wingdings" pitchFamily="2" charset="2"/>
              </a:rPr>
              <a:t>κάλυψη νέου τύπου αναγκών-επιθυμιών).</a:t>
            </a:r>
          </a:p>
          <a:p>
            <a:pPr marL="266700" lvl="1" indent="-266700">
              <a:buFont typeface="Arial" pitchFamily="34" charset="0"/>
              <a:buChar char="•"/>
            </a:pPr>
            <a:r>
              <a:rPr lang="el-GR" sz="2000" dirty="0" smtClean="0">
                <a:sym typeface="Wingdings" pitchFamily="2" charset="2"/>
              </a:rPr>
              <a:t>Απόδοση</a:t>
            </a:r>
            <a:r>
              <a:rPr lang="en-US" sz="2000" dirty="0" smtClean="0">
                <a:sym typeface="Wingdings" pitchFamily="2" charset="2"/>
              </a:rPr>
              <a:t> (</a:t>
            </a:r>
            <a:r>
              <a:rPr lang="el-GR" sz="2000" dirty="0" smtClean="0">
                <a:sym typeface="Wingdings" pitchFamily="2" charset="2"/>
              </a:rPr>
              <a:t>Βελτιωμένη απόδοση προϊόντος ή υπηρεσιών</a:t>
            </a:r>
            <a:r>
              <a:rPr lang="en-US" sz="2000" dirty="0" smtClean="0">
                <a:sym typeface="Wingdings" pitchFamily="2" charset="2"/>
              </a:rPr>
              <a:t>)</a:t>
            </a:r>
            <a:r>
              <a:rPr lang="el-GR" sz="2000" dirty="0" smtClean="0">
                <a:sym typeface="Wingdings" pitchFamily="2" charset="2"/>
              </a:rPr>
              <a:t>.</a:t>
            </a:r>
          </a:p>
          <a:p>
            <a:pPr marL="266700" lvl="1" indent="-266700">
              <a:buFont typeface="Arial" pitchFamily="34" charset="0"/>
              <a:buChar char="•"/>
            </a:pPr>
            <a:r>
              <a:rPr lang="el-GR" sz="2000" dirty="0" smtClean="0">
                <a:sym typeface="Wingdings" pitchFamily="2" charset="2"/>
              </a:rPr>
              <a:t>Εξατομίκευση</a:t>
            </a:r>
            <a:r>
              <a:rPr lang="en-US" sz="2000" dirty="0" smtClean="0">
                <a:sym typeface="Wingdings" pitchFamily="2" charset="2"/>
              </a:rPr>
              <a:t> (</a:t>
            </a:r>
            <a:r>
              <a:rPr lang="el-GR" sz="2000" dirty="0" smtClean="0">
                <a:sym typeface="Wingdings" pitchFamily="2" charset="2"/>
              </a:rPr>
              <a:t>Ειδικά προϊόντα για συγκεκριμένες ανάγκες</a:t>
            </a:r>
            <a:r>
              <a:rPr lang="en-US" sz="2000" dirty="0" smtClean="0">
                <a:sym typeface="Wingdings" pitchFamily="2" charset="2"/>
              </a:rPr>
              <a:t>)</a:t>
            </a:r>
            <a:r>
              <a:rPr lang="el-GR" sz="2000" dirty="0" smtClean="0">
                <a:sym typeface="Wingdings" pitchFamily="2" charset="2"/>
              </a:rPr>
              <a:t>.</a:t>
            </a:r>
          </a:p>
          <a:p>
            <a:pPr marL="266700" lvl="1" indent="-266700">
              <a:buFont typeface="Arial" pitchFamily="34" charset="0"/>
              <a:buChar char="•"/>
            </a:pPr>
            <a:r>
              <a:rPr lang="el-GR" sz="2000" dirty="0" smtClean="0">
                <a:sym typeface="Wingdings" pitchFamily="2" charset="2"/>
              </a:rPr>
              <a:t>Απλή υποστήριξη στην κάλυψη μιας ανάγκης ή προσφοράς υπηρεσιών.</a:t>
            </a:r>
          </a:p>
          <a:p>
            <a:pPr marL="266700" lvl="1" indent="-266700">
              <a:buFont typeface="Arial" pitchFamily="34" charset="0"/>
              <a:buChar char="•"/>
            </a:pPr>
            <a:r>
              <a:rPr lang="el-GR" sz="2000" dirty="0" smtClean="0">
                <a:sym typeface="Wingdings" pitchFamily="2" charset="2"/>
              </a:rPr>
              <a:t>Σχεδιασμός προϊόντος.</a:t>
            </a:r>
          </a:p>
          <a:p>
            <a:pPr marL="266700" lvl="1" indent="-266700">
              <a:buFont typeface="Arial" pitchFamily="34" charset="0"/>
              <a:buChar char="•"/>
            </a:pPr>
            <a:r>
              <a:rPr lang="el-GR" sz="2000" dirty="0" smtClean="0">
                <a:sym typeface="Wingdings" pitchFamily="2" charset="2"/>
              </a:rPr>
              <a:t>Επιτυχημένο εμπορικό σήμα που για κάποιο αγοραστικό κοινό μπορεί να συμβολίζει οτιδήποτε (π.χ. Ρολόγια </a:t>
            </a:r>
            <a:r>
              <a:rPr lang="en-US" sz="2000" dirty="0" smtClean="0">
                <a:sym typeface="Wingdings" pitchFamily="2" charset="2"/>
              </a:rPr>
              <a:t>Rolex =</a:t>
            </a:r>
            <a:r>
              <a:rPr lang="el-GR" sz="2000" dirty="0" smtClean="0">
                <a:sym typeface="Wingdings" pitchFamily="2" charset="2"/>
              </a:rPr>
              <a:t> ευρωστία</a:t>
            </a:r>
            <a:r>
              <a:rPr lang="en-US" sz="2000" dirty="0" smtClean="0">
                <a:sym typeface="Wingdings" pitchFamily="2" charset="2"/>
              </a:rPr>
              <a:t>)</a:t>
            </a:r>
            <a:r>
              <a:rPr lang="el-GR" sz="2000" dirty="0" smtClean="0">
                <a:sym typeface="Wingdings" pitchFamily="2" charset="2"/>
              </a:rPr>
              <a:t>.</a:t>
            </a:r>
            <a:endParaRPr lang="en-GB" sz="20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1" presetClass="entr" presetSubtype="0" fill="hold" grpId="1" nodeType="afterEffect">
                                  <p:stCondLst>
                                    <p:cond delay="0"/>
                                  </p:stCondLst>
                                  <p:childTnLst>
                                    <p:set>
                                      <p:cBhvr>
                                        <p:cTn id="11"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hlink"/>
                                      </p:to>
                                    </p:animClr>
                                  </p:subTnLst>
                                </p:cTn>
                              </p:par>
                            </p:childTnLst>
                          </p:cTn>
                        </p:par>
                      </p:childTnLst>
                    </p:cTn>
                  </p:par>
                  <p:par>
                    <p:cTn id="12" fill="hold">
                      <p:stCondLst>
                        <p:cond delay="indefinite"/>
                      </p:stCondLst>
                      <p:childTnLst>
                        <p:par>
                          <p:cTn id="13" fill="hold">
                            <p:stCondLst>
                              <p:cond delay="0"/>
                            </p:stCondLst>
                            <p:childTnLst>
                              <p:par>
                                <p:cTn id="14" presetID="7" presetClass="entr" presetSubtype="4"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0" fill="hold"/>
                                        <p:tgtEl>
                                          <p:spTgt spid="9"/>
                                        </p:tgtEl>
                                        <p:attrNameLst>
                                          <p:attrName>ppt_x</p:attrName>
                                        </p:attrNameLst>
                                      </p:cBhvr>
                                      <p:tavLst>
                                        <p:tav tm="0">
                                          <p:val>
                                            <p:strVal val="#ppt_x"/>
                                          </p:val>
                                        </p:tav>
                                        <p:tav tm="100000">
                                          <p:val>
                                            <p:strVal val="#ppt_x"/>
                                          </p:val>
                                        </p:tav>
                                      </p:tavLst>
                                    </p:anim>
                                    <p:anim calcmode="lin" valueType="num">
                                      <p:cBhvr additive="base">
                                        <p:cTn id="17" dur="5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1"/>
      <p:bldP spid="9" grpId="0"/>
    </p:bldLst>
  </p:timing>
</p:sld>
</file>

<file path=ppt/theme/theme1.xml><?xml version="1.0" encoding="utf-8"?>
<a:theme xmlns:a="http://schemas.openxmlformats.org/drawingml/2006/main" name="1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10.xml><?xml version="1.0" encoding="utf-8"?>
<a:theme xmlns:a="http://schemas.openxmlformats.org/drawingml/2006/main" name="8_Προσαρμοσμένη σχεδίαση">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9_Προσαρμοσμένη σχεδίαση">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0_Προσαρμοσμένη σχεδίαση">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1_Προσαρμοσμένη σχεδίαση">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2_Προσαρμοσμένη σχεδίαση">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3_Προσαρμοσμένη σχεδίαση">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4_Προσαρμοσμένη σχεδίαση">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5_Προσαρμοσμένη σχεδίαση">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6_Προσαρμοσμένη σχεδίαση">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7_Προσαρμοσμένη σχεδίαση">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9_Προσαρμοσμένη σχεδίαση">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8_Προσαρμοσμένη σχεδίαση">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9_Προσαρμοσμένη σχεδίαση">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20_Προσαρμοσμένη σχεδίαση">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21_Προσαρμοσμένη σχεδίαση">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22_Προσαρμοσμένη σχεδίαση">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23_Προσαρμοσμένη σχεδίαση">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24_Προσαρμοσμένη σχεδίαση">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25_Προσαρμοσμένη σχεδίαση">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26_Προσαρμοσμένη σχεδίαση">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27_Προσαρμοσμένη σχεδίαση">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Προσαρμοσμένη σχεδίαση">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0.xml><?xml version="1.0" encoding="utf-8"?>
<a:theme xmlns:a="http://schemas.openxmlformats.org/drawingml/2006/main" name="28_Προσαρμοσμένη σχεδίαση">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Προσαρμοσμένη σχεδίαση">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Προσαρμοσμένη σχεδίαση">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Προσαρμοσμένη σχεδίαση">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Προσαρμοσμένη σχεδίαση">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Προσαρμοσμένη σχεδίαση">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Προσαρμοσμένη σχεδίαση">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Προσαρμοσμένη σχεδίαση">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4432</TotalTime>
  <Words>4140</Words>
  <Application>Microsoft Office PowerPoint</Application>
  <PresentationFormat>Προβολή στην οθόνη (4:3)</PresentationFormat>
  <Paragraphs>502</Paragraphs>
  <Slides>46</Slides>
  <Notes>6</Notes>
  <HiddenSlides>0</HiddenSlides>
  <MMClips>0</MMClips>
  <ScaleCrop>false</ScaleCrop>
  <HeadingPairs>
    <vt:vector size="6" baseType="variant">
      <vt:variant>
        <vt:lpstr>Θέμα</vt:lpstr>
      </vt:variant>
      <vt:variant>
        <vt:i4>31</vt:i4>
      </vt:variant>
      <vt:variant>
        <vt:lpstr>Ενσωματωμένοι διακομιστές OLE</vt:lpstr>
      </vt:variant>
      <vt:variant>
        <vt:i4>1</vt:i4>
      </vt:variant>
      <vt:variant>
        <vt:lpstr>Τίτλοι διαφανειών</vt:lpstr>
      </vt:variant>
      <vt:variant>
        <vt:i4>46</vt:i4>
      </vt:variant>
    </vt:vector>
  </HeadingPairs>
  <TitlesOfParts>
    <vt:vector size="78" baseType="lpstr">
      <vt:lpstr>1_Θέμα του Office</vt:lpstr>
      <vt:lpstr>29_Προσαρμοσμένη σχεδίαση</vt:lpstr>
      <vt:lpstr>1_Προσαρμοσμένη σχεδίαση</vt:lpstr>
      <vt:lpstr>2_Προσαρμοσμένη σχεδίαση</vt:lpstr>
      <vt:lpstr>3_Προσαρμοσμένη σχεδίαση</vt:lpstr>
      <vt:lpstr>4_Προσαρμοσμένη σχεδίαση</vt:lpstr>
      <vt:lpstr>5_Προσαρμοσμένη σχεδίαση</vt:lpstr>
      <vt:lpstr>6_Προσαρμοσμένη σχεδίαση</vt:lpstr>
      <vt:lpstr>7_Προσαρμοσμένη σχεδίαση</vt:lpstr>
      <vt:lpstr>8_Προσαρμοσμένη σχεδίαση</vt:lpstr>
      <vt:lpstr>9_Προσαρμοσμένη σχεδίαση</vt:lpstr>
      <vt:lpstr>10_Προσαρμοσμένη σχεδίαση</vt:lpstr>
      <vt:lpstr>11_Προσαρμοσμένη σχεδίαση</vt:lpstr>
      <vt:lpstr>12_Προσαρμοσμένη σχεδίαση</vt:lpstr>
      <vt:lpstr>13_Προσαρμοσμένη σχεδίαση</vt:lpstr>
      <vt:lpstr>14_Προσαρμοσμένη σχεδίαση</vt:lpstr>
      <vt:lpstr>15_Προσαρμοσμένη σχεδίαση</vt:lpstr>
      <vt:lpstr>16_Προσαρμοσμένη σχεδίαση</vt:lpstr>
      <vt:lpstr>17_Προσαρμοσμένη σχεδίαση</vt:lpstr>
      <vt:lpstr>18_Προσαρμοσμένη σχεδίαση</vt:lpstr>
      <vt:lpstr>19_Προσαρμοσμένη σχεδίαση</vt:lpstr>
      <vt:lpstr>20_Προσαρμοσμένη σχεδίαση</vt:lpstr>
      <vt:lpstr>21_Προσαρμοσμένη σχεδίαση</vt:lpstr>
      <vt:lpstr>22_Προσαρμοσμένη σχεδίαση</vt:lpstr>
      <vt:lpstr>23_Προσαρμοσμένη σχεδίαση</vt:lpstr>
      <vt:lpstr>24_Προσαρμοσμένη σχεδίαση</vt:lpstr>
      <vt:lpstr>25_Προσαρμοσμένη σχεδίαση</vt:lpstr>
      <vt:lpstr>26_Προσαρμοσμένη σχεδίαση</vt:lpstr>
      <vt:lpstr>27_Προσαρμοσμένη σχεδίαση</vt:lpstr>
      <vt:lpstr>28_Προσαρμοσμένη σχεδίαση</vt:lpstr>
      <vt:lpstr>Προσαρμοσμένη σχεδίαση</vt:lpstr>
      <vt:lpstr>Φωτογραφία του Photo Editor</vt:lpstr>
      <vt:lpstr>Σχεδιασμός, Ανάλυση και Αξιολόγηση Συστημάτων Μεταφορών</vt:lpstr>
      <vt:lpstr>Περιεχόμενα ενότητας</vt:lpstr>
      <vt:lpstr>Βιβλιογραφική ανασκόπηση: Οι ρίζες του ‘Business model’</vt:lpstr>
      <vt:lpstr>Βιβλιογραφική ανασκόπηση: Οι ρίζες του ‘Business model’</vt:lpstr>
      <vt:lpstr>Βιβλιογραφική ανασκόπηση: Οι ρίζες του ‘Business model’</vt:lpstr>
      <vt:lpstr>Συνιστώσες του ‘Business model’</vt:lpstr>
      <vt:lpstr>Συνιστώσες του ‘Business model’</vt:lpstr>
      <vt:lpstr>Συνιστώσες του ‘Business model’</vt:lpstr>
      <vt:lpstr>Συνιστώσες του ‘Business model’</vt:lpstr>
      <vt:lpstr>Συνιστώσες του ‘Business model’</vt:lpstr>
      <vt:lpstr>Συνιστώσες του ‘Business model’</vt:lpstr>
      <vt:lpstr>Συνιστώσες του ‘Business model’</vt:lpstr>
      <vt:lpstr>Συνιστώσες του ‘Business model’</vt:lpstr>
      <vt:lpstr>Συνιστώσες του ‘Business model’</vt:lpstr>
      <vt:lpstr>Συνιστώσες του ‘Business model’</vt:lpstr>
      <vt:lpstr>Συνιστώσες του ‘Business model’</vt:lpstr>
      <vt:lpstr>Συνιστώσες του ‘Business model’</vt:lpstr>
      <vt:lpstr>Συνιστώσες του ‘Business model’</vt:lpstr>
      <vt:lpstr>Συνιστώσες του ‘Business model’</vt:lpstr>
      <vt:lpstr>Συνιστώσες του ‘Business model’</vt:lpstr>
      <vt:lpstr>Business Model – Business Model Canvas</vt:lpstr>
      <vt:lpstr>Χρησιμότητα του Business Model</vt:lpstr>
      <vt:lpstr>Χρησιμότητα του Business Model</vt:lpstr>
      <vt:lpstr>Χρησιμότητα του Business Model</vt:lpstr>
      <vt:lpstr>Πιθανοί χρήστες</vt:lpstr>
      <vt:lpstr>Αξιολόγηση</vt:lpstr>
      <vt:lpstr>Η εμπειρία του STRAIGHTSOL</vt:lpstr>
      <vt:lpstr>Η εμπειρία του STRAIGHTSOL</vt:lpstr>
      <vt:lpstr>Η εμπειρία του STRAIGHTSOL</vt:lpstr>
      <vt:lpstr>Η εμπειρία του STRAIGHTSOL</vt:lpstr>
      <vt:lpstr>Η εμπειρία του STRAIGHTSOL</vt:lpstr>
      <vt:lpstr>Η εμπειρία του STRAIGHTSOL</vt:lpstr>
      <vt:lpstr>Η εμπειρία του STRAIGHTSOL</vt:lpstr>
      <vt:lpstr>Η εμπειρία του STRAIGHTSOL</vt:lpstr>
      <vt:lpstr>Η εμπειρία του STRAIGHTSOL</vt:lpstr>
      <vt:lpstr>Η εμπειρία του STRAIGHTSOL</vt:lpstr>
      <vt:lpstr>Η εμπειρία του STRAIGHTSOL</vt:lpstr>
      <vt:lpstr>Η εμπειρία του STRAIGHTSOL</vt:lpstr>
      <vt:lpstr>Η εμπειρία του STRAIGHTSOL</vt:lpstr>
      <vt:lpstr>Η εμπειρία του STRAIGHTSOL</vt:lpstr>
      <vt:lpstr>Η εμπειρία του STRAIGHTSOL</vt:lpstr>
      <vt:lpstr>Η εμπειρία του STRAIGHTSOL</vt:lpstr>
      <vt:lpstr>Η εμπειρία του STRAIGHTSOL</vt:lpstr>
      <vt:lpstr>Η εμπειρία του STRAIGHTSOL</vt:lpstr>
      <vt:lpstr>Βιβλιογραφία (1 από 2)</vt:lpstr>
      <vt:lpstr>Βιβλιογραφία (2 από 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KPapoutsis</dc:title>
  <dc:creator>Constantine Papoutsis</dc:creator>
  <cp:lastModifiedBy>Michael</cp:lastModifiedBy>
  <cp:revision>388</cp:revision>
  <dcterms:created xsi:type="dcterms:W3CDTF">2012-08-30T09:19:09Z</dcterms:created>
  <dcterms:modified xsi:type="dcterms:W3CDTF">2015-09-05T23:49:42Z</dcterms:modified>
</cp:coreProperties>
</file>