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301" r:id="rId2"/>
    <p:sldId id="302" r:id="rId3"/>
    <p:sldId id="303" r:id="rId4"/>
    <p:sldId id="304" r:id="rId5"/>
    <p:sldId id="305" r:id="rId6"/>
    <p:sldId id="306" r:id="rId7"/>
    <p:sldId id="307" r:id="rId8"/>
    <p:sldId id="308" r:id="rId9"/>
    <p:sldId id="309" r:id="rId10"/>
    <p:sldId id="310" r:id="rId11"/>
    <p:sldId id="311" r:id="rId12"/>
    <p:sldId id="312" r:id="rId13"/>
    <p:sldId id="313" r:id="rId14"/>
    <p:sldId id="314" r:id="rId15"/>
    <p:sldId id="315" r:id="rId16"/>
    <p:sldId id="316" r:id="rId17"/>
    <p:sldId id="317" r:id="rId18"/>
    <p:sldId id="326" r:id="rId19"/>
    <p:sldId id="328" r:id="rId20"/>
    <p:sldId id="327" r:id="rId21"/>
    <p:sldId id="318" r:id="rId22"/>
    <p:sldId id="319" r:id="rId23"/>
    <p:sldId id="320" r:id="rId24"/>
    <p:sldId id="321" r:id="rId25"/>
    <p:sldId id="322" r:id="rId26"/>
    <p:sldId id="323" r:id="rId27"/>
    <p:sldId id="324" r:id="rId28"/>
    <p:sldId id="325" r:id="rId2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301"/>
            <p14:sldId id="302"/>
            <p14:sldId id="303"/>
            <p14:sldId id="304"/>
            <p14:sldId id="305"/>
            <p14:sldId id="306"/>
            <p14:sldId id="307"/>
            <p14:sldId id="308"/>
            <p14:sldId id="309"/>
            <p14:sldId id="310"/>
            <p14:sldId id="311"/>
            <p14:sldId id="312"/>
            <p14:sldId id="313"/>
            <p14:sldId id="314"/>
            <p14:sldId id="315"/>
            <p14:sldId id="316"/>
            <p14:sldId id="317"/>
            <p14:sldId id="326"/>
            <p14:sldId id="328"/>
            <p14:sldId id="327"/>
            <p14:sldId id="318"/>
            <p14:sldId id="319"/>
            <p14:sldId id="320"/>
            <p14:sldId id="321"/>
            <p14:sldId id="322"/>
            <p14:sldId id="323"/>
            <p14:sldId id="324"/>
            <p14:sldId id="325"/>
          </p14:sldIdLst>
        </p14:section>
        <p14:section name="Untitled Section" id="{0F1CB131-A6BD-43D0-B8D4-1F27CEF7A05E}">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77" autoAdjust="0"/>
    <p:restoredTop sz="99309" autoAdjust="0"/>
  </p:normalViewPr>
  <p:slideViewPr>
    <p:cSldViewPr>
      <p:cViewPr>
        <p:scale>
          <a:sx n="100" d="100"/>
          <a:sy n="100" d="100"/>
        </p:scale>
        <p:origin x="-1176" y="35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6/9/2015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a:t>
            </a:fld>
            <a:endParaRPr lang="el-GR">
              <a:solidFill>
                <a:prstClr val="black"/>
              </a:solidFill>
            </a:endParaRP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10</a:t>
            </a:fld>
            <a:endParaRPr lang="el-GR">
              <a:solidFill>
                <a:prstClr val="black"/>
              </a:solidFill>
            </a:endParaRPr>
          </a:p>
        </p:txBody>
      </p:sp>
    </p:spTree>
    <p:extLst>
      <p:ext uri="{BB962C8B-B14F-4D97-AF65-F5344CB8AC3E}">
        <p14:creationId xmlns:p14="http://schemas.microsoft.com/office/powerpoint/2010/main" val="41568307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11</a:t>
            </a:fld>
            <a:endParaRPr lang="el-GR">
              <a:solidFill>
                <a:prstClr val="black"/>
              </a:solidFill>
            </a:endParaRPr>
          </a:p>
        </p:txBody>
      </p:sp>
    </p:spTree>
    <p:extLst>
      <p:ext uri="{BB962C8B-B14F-4D97-AF65-F5344CB8AC3E}">
        <p14:creationId xmlns:p14="http://schemas.microsoft.com/office/powerpoint/2010/main" val="41568307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12</a:t>
            </a:fld>
            <a:endParaRPr lang="el-GR">
              <a:solidFill>
                <a:prstClr val="black"/>
              </a:solidFill>
            </a:endParaRPr>
          </a:p>
        </p:txBody>
      </p:sp>
    </p:spTree>
    <p:extLst>
      <p:ext uri="{BB962C8B-B14F-4D97-AF65-F5344CB8AC3E}">
        <p14:creationId xmlns:p14="http://schemas.microsoft.com/office/powerpoint/2010/main" val="41568307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13</a:t>
            </a:fld>
            <a:endParaRPr lang="el-GR">
              <a:solidFill>
                <a:prstClr val="black"/>
              </a:solidFill>
            </a:endParaRPr>
          </a:p>
        </p:txBody>
      </p:sp>
    </p:spTree>
    <p:extLst>
      <p:ext uri="{BB962C8B-B14F-4D97-AF65-F5344CB8AC3E}">
        <p14:creationId xmlns:p14="http://schemas.microsoft.com/office/powerpoint/2010/main" val="4156830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14</a:t>
            </a:fld>
            <a:endParaRPr lang="el-GR">
              <a:solidFill>
                <a:prstClr val="black"/>
              </a:solidFill>
            </a:endParaRPr>
          </a:p>
        </p:txBody>
      </p:sp>
    </p:spTree>
    <p:extLst>
      <p:ext uri="{BB962C8B-B14F-4D97-AF65-F5344CB8AC3E}">
        <p14:creationId xmlns:p14="http://schemas.microsoft.com/office/powerpoint/2010/main" val="4156830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15</a:t>
            </a:fld>
            <a:endParaRPr lang="el-GR">
              <a:solidFill>
                <a:prstClr val="black"/>
              </a:solidFill>
            </a:endParaRPr>
          </a:p>
        </p:txBody>
      </p:sp>
    </p:spTree>
    <p:extLst>
      <p:ext uri="{BB962C8B-B14F-4D97-AF65-F5344CB8AC3E}">
        <p14:creationId xmlns:p14="http://schemas.microsoft.com/office/powerpoint/2010/main" val="41568307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16</a:t>
            </a:fld>
            <a:endParaRPr lang="el-GR">
              <a:solidFill>
                <a:prstClr val="black"/>
              </a:solidFill>
            </a:endParaRPr>
          </a:p>
        </p:txBody>
      </p:sp>
    </p:spTree>
    <p:extLst>
      <p:ext uri="{BB962C8B-B14F-4D97-AF65-F5344CB8AC3E}">
        <p14:creationId xmlns:p14="http://schemas.microsoft.com/office/powerpoint/2010/main" val="41568307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17</a:t>
            </a:fld>
            <a:endParaRPr lang="el-GR">
              <a:solidFill>
                <a:prstClr val="black"/>
              </a:solidFill>
            </a:endParaRPr>
          </a:p>
        </p:txBody>
      </p:sp>
    </p:spTree>
    <p:extLst>
      <p:ext uri="{BB962C8B-B14F-4D97-AF65-F5344CB8AC3E}">
        <p14:creationId xmlns:p14="http://schemas.microsoft.com/office/powerpoint/2010/main" val="41568307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18</a:t>
            </a:fld>
            <a:endParaRPr lang="el-GR">
              <a:solidFill>
                <a:prstClr val="black"/>
              </a:solidFill>
            </a:endParaRPr>
          </a:p>
        </p:txBody>
      </p:sp>
    </p:spTree>
    <p:extLst>
      <p:ext uri="{BB962C8B-B14F-4D97-AF65-F5344CB8AC3E}">
        <p14:creationId xmlns:p14="http://schemas.microsoft.com/office/powerpoint/2010/main" val="41568307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19</a:t>
            </a:fld>
            <a:endParaRPr lang="el-GR">
              <a:solidFill>
                <a:prstClr val="black"/>
              </a:solidFill>
            </a:endParaRPr>
          </a:p>
        </p:txBody>
      </p:sp>
    </p:spTree>
    <p:extLst>
      <p:ext uri="{BB962C8B-B14F-4D97-AF65-F5344CB8AC3E}">
        <p14:creationId xmlns:p14="http://schemas.microsoft.com/office/powerpoint/2010/main" val="4156830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2</a:t>
            </a:fld>
            <a:endParaRPr lang="el-GR">
              <a:solidFill>
                <a:prstClr val="black"/>
              </a:solidFill>
            </a:endParaRPr>
          </a:p>
        </p:txBody>
      </p:sp>
    </p:spTree>
    <p:extLst>
      <p:ext uri="{BB962C8B-B14F-4D97-AF65-F5344CB8AC3E}">
        <p14:creationId xmlns:p14="http://schemas.microsoft.com/office/powerpoint/2010/main" val="41568307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20</a:t>
            </a:fld>
            <a:endParaRPr lang="el-GR">
              <a:solidFill>
                <a:prstClr val="black"/>
              </a:solidFill>
            </a:endParaRPr>
          </a:p>
        </p:txBody>
      </p:sp>
    </p:spTree>
    <p:extLst>
      <p:ext uri="{BB962C8B-B14F-4D97-AF65-F5344CB8AC3E}">
        <p14:creationId xmlns:p14="http://schemas.microsoft.com/office/powerpoint/2010/main" val="41568307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21</a:t>
            </a:fld>
            <a:endParaRPr lang="el-GR">
              <a:solidFill>
                <a:prstClr val="black"/>
              </a:solidFill>
            </a:endParaRPr>
          </a:p>
        </p:txBody>
      </p:sp>
    </p:spTree>
    <p:extLst>
      <p:ext uri="{BB962C8B-B14F-4D97-AF65-F5344CB8AC3E}">
        <p14:creationId xmlns:p14="http://schemas.microsoft.com/office/powerpoint/2010/main" val="41568307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22</a:t>
            </a:fld>
            <a:endParaRPr lang="el-GR">
              <a:solidFill>
                <a:prstClr val="black"/>
              </a:solidFill>
            </a:endParaRPr>
          </a:p>
        </p:txBody>
      </p:sp>
    </p:spTree>
    <p:extLst>
      <p:ext uri="{BB962C8B-B14F-4D97-AF65-F5344CB8AC3E}">
        <p14:creationId xmlns:p14="http://schemas.microsoft.com/office/powerpoint/2010/main" val="41568307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23</a:t>
            </a:fld>
            <a:endParaRPr lang="el-GR">
              <a:solidFill>
                <a:prstClr val="black"/>
              </a:solidFill>
            </a:endParaRPr>
          </a:p>
        </p:txBody>
      </p:sp>
    </p:spTree>
    <p:extLst>
      <p:ext uri="{BB962C8B-B14F-4D97-AF65-F5344CB8AC3E}">
        <p14:creationId xmlns:p14="http://schemas.microsoft.com/office/powerpoint/2010/main" val="41568307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24</a:t>
            </a:fld>
            <a:endParaRPr lang="el-GR">
              <a:solidFill>
                <a:prstClr val="black"/>
              </a:solidFill>
            </a:endParaRPr>
          </a:p>
        </p:txBody>
      </p:sp>
    </p:spTree>
    <p:extLst>
      <p:ext uri="{BB962C8B-B14F-4D97-AF65-F5344CB8AC3E}">
        <p14:creationId xmlns:p14="http://schemas.microsoft.com/office/powerpoint/2010/main" val="41568307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25</a:t>
            </a:fld>
            <a:endParaRPr lang="el-GR">
              <a:solidFill>
                <a:prstClr val="black"/>
              </a:solidFill>
            </a:endParaRPr>
          </a:p>
        </p:txBody>
      </p:sp>
    </p:spTree>
    <p:extLst>
      <p:ext uri="{BB962C8B-B14F-4D97-AF65-F5344CB8AC3E}">
        <p14:creationId xmlns:p14="http://schemas.microsoft.com/office/powerpoint/2010/main" val="41568307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26</a:t>
            </a:fld>
            <a:endParaRPr lang="el-GR">
              <a:solidFill>
                <a:prstClr val="black"/>
              </a:solidFill>
            </a:endParaRPr>
          </a:p>
        </p:txBody>
      </p:sp>
    </p:spTree>
    <p:extLst>
      <p:ext uri="{BB962C8B-B14F-4D97-AF65-F5344CB8AC3E}">
        <p14:creationId xmlns:p14="http://schemas.microsoft.com/office/powerpoint/2010/main" val="41568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27</a:t>
            </a:fld>
            <a:endParaRPr lang="el-GR">
              <a:solidFill>
                <a:prstClr val="black"/>
              </a:solidFill>
            </a:endParaRPr>
          </a:p>
        </p:txBody>
      </p:sp>
    </p:spTree>
    <p:extLst>
      <p:ext uri="{BB962C8B-B14F-4D97-AF65-F5344CB8AC3E}">
        <p14:creationId xmlns:p14="http://schemas.microsoft.com/office/powerpoint/2010/main" val="41568307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28</a:t>
            </a:fld>
            <a:endParaRPr lang="el-GR">
              <a:solidFill>
                <a:prstClr val="black"/>
              </a:solidFill>
            </a:endParaRPr>
          </a:p>
        </p:txBody>
      </p:sp>
    </p:spTree>
    <p:extLst>
      <p:ext uri="{BB962C8B-B14F-4D97-AF65-F5344CB8AC3E}">
        <p14:creationId xmlns:p14="http://schemas.microsoft.com/office/powerpoint/2010/main" val="4156830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3</a:t>
            </a:fld>
            <a:endParaRPr lang="el-GR">
              <a:solidFill>
                <a:prstClr val="black"/>
              </a:solidFill>
            </a:endParaRPr>
          </a:p>
        </p:txBody>
      </p:sp>
    </p:spTree>
    <p:extLst>
      <p:ext uri="{BB962C8B-B14F-4D97-AF65-F5344CB8AC3E}">
        <p14:creationId xmlns:p14="http://schemas.microsoft.com/office/powerpoint/2010/main" val="4156830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4</a:t>
            </a:fld>
            <a:endParaRPr lang="el-GR">
              <a:solidFill>
                <a:prstClr val="black"/>
              </a:solidFill>
            </a:endParaRPr>
          </a:p>
        </p:txBody>
      </p:sp>
    </p:spTree>
    <p:extLst>
      <p:ext uri="{BB962C8B-B14F-4D97-AF65-F5344CB8AC3E}">
        <p14:creationId xmlns:p14="http://schemas.microsoft.com/office/powerpoint/2010/main" val="41568307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5</a:t>
            </a:fld>
            <a:endParaRPr lang="el-GR">
              <a:solidFill>
                <a:prstClr val="black"/>
              </a:solidFill>
            </a:endParaRPr>
          </a:p>
        </p:txBody>
      </p:sp>
    </p:spTree>
    <p:extLst>
      <p:ext uri="{BB962C8B-B14F-4D97-AF65-F5344CB8AC3E}">
        <p14:creationId xmlns:p14="http://schemas.microsoft.com/office/powerpoint/2010/main" val="41568307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6</a:t>
            </a:fld>
            <a:endParaRPr lang="el-GR">
              <a:solidFill>
                <a:prstClr val="black"/>
              </a:solidFill>
            </a:endParaRPr>
          </a:p>
        </p:txBody>
      </p:sp>
    </p:spTree>
    <p:extLst>
      <p:ext uri="{BB962C8B-B14F-4D97-AF65-F5344CB8AC3E}">
        <p14:creationId xmlns:p14="http://schemas.microsoft.com/office/powerpoint/2010/main" val="41568307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7</a:t>
            </a:fld>
            <a:endParaRPr lang="el-GR">
              <a:solidFill>
                <a:prstClr val="black"/>
              </a:solidFill>
            </a:endParaRPr>
          </a:p>
        </p:txBody>
      </p:sp>
    </p:spTree>
    <p:extLst>
      <p:ext uri="{BB962C8B-B14F-4D97-AF65-F5344CB8AC3E}">
        <p14:creationId xmlns:p14="http://schemas.microsoft.com/office/powerpoint/2010/main" val="41568307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8</a:t>
            </a:fld>
            <a:endParaRPr lang="el-GR">
              <a:solidFill>
                <a:prstClr val="black"/>
              </a:solidFill>
            </a:endParaRPr>
          </a:p>
        </p:txBody>
      </p:sp>
    </p:spTree>
    <p:extLst>
      <p:ext uri="{BB962C8B-B14F-4D97-AF65-F5344CB8AC3E}">
        <p14:creationId xmlns:p14="http://schemas.microsoft.com/office/powerpoint/2010/main" val="41568307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9</a:t>
            </a:fld>
            <a:endParaRPr lang="el-GR">
              <a:solidFill>
                <a:prstClr val="black"/>
              </a:solidFill>
            </a:endParaRPr>
          </a:p>
        </p:txBody>
      </p:sp>
    </p:spTree>
    <p:extLst>
      <p:ext uri="{BB962C8B-B14F-4D97-AF65-F5344CB8AC3E}">
        <p14:creationId xmlns:p14="http://schemas.microsoft.com/office/powerpoint/2010/main" val="4156830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Μοντελοποίηση εμπορευματικών μεταφορών -  </a:t>
            </a:r>
            <a:r>
              <a:rPr lang="en-US" sz="1000" dirty="0" smtClean="0">
                <a:solidFill>
                  <a:srgbClr val="5075BC"/>
                </a:solidFill>
              </a:rPr>
              <a:t>Modeling freight transport</a:t>
            </a:r>
            <a:endParaRPr lang="en-US" sz="1000" dirty="0">
              <a:solidFill>
                <a:srgbClr val="5075BC"/>
              </a:solidFill>
              <a:ea typeface="ＭＳ Ｐゴシック" pitchFamily="34" charset="-128"/>
              <a:cs typeface="+mn-cs"/>
            </a:endParaRPr>
          </a:p>
        </p:txBody>
      </p:sp>
      <p:pic>
        <p:nvPicPr>
          <p:cNvPr id="7" name="6 - Εικόνα"/>
          <p:cNvPicPr/>
          <p:nvPr userDrawn="1"/>
        </p:nvPicPr>
        <p:blipFill>
          <a:blip r:embed="rId2" cstate="print">
            <a:biLevel thresh="75000"/>
            <a:extLst>
              <a:ext uri="{28A0092B-C50C-407E-A947-70E740481C1C}">
                <a14:useLocalDpi xmlns:a14="http://schemas.microsoft.com/office/drawing/2010/main" val="0"/>
              </a:ext>
            </a:extLst>
          </a:blip>
          <a:stretch>
            <a:fillRect/>
          </a:stretch>
        </p:blipFill>
        <p:spPr>
          <a:xfrm>
            <a:off x="0" y="6264696"/>
            <a:ext cx="611560" cy="54868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7 - Εικόνα"/>
          <p:cNvPicPr/>
          <p:nvPr userDrawn="1"/>
        </p:nvPicPr>
        <p:blipFill>
          <a:blip r:embed="rId2" cstate="print">
            <a:biLevel thresh="75000"/>
            <a:extLst>
              <a:ext uri="{28A0092B-C50C-407E-A947-70E740481C1C}">
                <a14:useLocalDpi xmlns:a14="http://schemas.microsoft.com/office/drawing/2010/main" val="0"/>
              </a:ext>
            </a:extLst>
          </a:blip>
          <a:stretch>
            <a:fillRect/>
          </a:stretch>
        </p:blipFill>
        <p:spPr>
          <a:xfrm>
            <a:off x="0" y="6264696"/>
            <a:ext cx="611560" cy="54868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10" name="9 - Εικόνα"/>
          <p:cNvPicPr/>
          <p:nvPr userDrawn="1"/>
        </p:nvPicPr>
        <p:blipFill>
          <a:blip r:embed="rId2" cstate="print">
            <a:biLevel thresh="75000"/>
            <a:extLst>
              <a:ext uri="{28A0092B-C50C-407E-A947-70E740481C1C}">
                <a14:useLocalDpi xmlns:a14="http://schemas.microsoft.com/office/drawing/2010/main" val="0"/>
              </a:ext>
            </a:extLst>
          </a:blip>
          <a:stretch>
            <a:fillRect/>
          </a:stretch>
        </p:blipFill>
        <p:spPr>
          <a:xfrm>
            <a:off x="0" y="6264696"/>
            <a:ext cx="611560" cy="54868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5 - Εικόνα"/>
          <p:cNvPicPr/>
          <p:nvPr userDrawn="1"/>
        </p:nvPicPr>
        <p:blipFill>
          <a:blip r:embed="rId2" cstate="print">
            <a:biLevel thresh="75000"/>
            <a:extLst>
              <a:ext uri="{28A0092B-C50C-407E-A947-70E740481C1C}">
                <a14:useLocalDpi xmlns:a14="http://schemas.microsoft.com/office/drawing/2010/main" val="0"/>
              </a:ext>
            </a:extLst>
          </a:blip>
          <a:stretch>
            <a:fillRect/>
          </a:stretch>
        </p:blipFill>
        <p:spPr>
          <a:xfrm>
            <a:off x="0" y="6264696"/>
            <a:ext cx="611560" cy="54868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8 - Εικόνα"/>
          <p:cNvPicPr/>
          <p:nvPr userDrawn="1"/>
        </p:nvPicPr>
        <p:blipFill>
          <a:blip r:embed="rId2" cstate="print">
            <a:biLevel thresh="75000"/>
            <a:extLst>
              <a:ext uri="{28A0092B-C50C-407E-A947-70E740481C1C}">
                <a14:useLocalDpi xmlns:a14="http://schemas.microsoft.com/office/drawing/2010/main" val="0"/>
              </a:ext>
            </a:extLst>
          </a:blip>
          <a:stretch>
            <a:fillRect/>
          </a:stretch>
        </p:blipFill>
        <p:spPr>
          <a:xfrm>
            <a:off x="0" y="6264696"/>
            <a:ext cx="611560" cy="54868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7 - Εικόνα"/>
          <p:cNvPicPr/>
          <p:nvPr userDrawn="1"/>
        </p:nvPicPr>
        <p:blipFill>
          <a:blip r:embed="rId2" cstate="print">
            <a:biLevel thresh="75000"/>
            <a:extLst>
              <a:ext uri="{28A0092B-C50C-407E-A947-70E740481C1C}">
                <a14:useLocalDpi xmlns:a14="http://schemas.microsoft.com/office/drawing/2010/main" val="0"/>
              </a:ext>
            </a:extLst>
          </a:blip>
          <a:stretch>
            <a:fillRect/>
          </a:stretch>
        </p:blipFill>
        <p:spPr>
          <a:xfrm>
            <a:off x="0" y="6264696"/>
            <a:ext cx="611560" cy="54868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7.wmf"/><Relationship Id="rId4" Type="http://schemas.openxmlformats.org/officeDocument/2006/relationships/oleObject" Target="../embeddings/oleObject5.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8.wmf"/><Relationship Id="rId4" Type="http://schemas.openxmlformats.org/officeDocument/2006/relationships/oleObject" Target="../embeddings/oleObject6.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9.wmf"/><Relationship Id="rId4" Type="http://schemas.openxmlformats.org/officeDocument/2006/relationships/oleObject" Target="../embeddings/oleObject7.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0.wmf"/><Relationship Id="rId4" Type="http://schemas.openxmlformats.org/officeDocument/2006/relationships/oleObject" Target="../embeddings/oleObject8.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7"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0.bin"/><Relationship Id="rId5" Type="http://schemas.openxmlformats.org/officeDocument/2006/relationships/image" Target="../media/image11.wmf"/><Relationship Id="rId4" Type="http://schemas.openxmlformats.org/officeDocument/2006/relationships/oleObject" Target="../embeddings/oleObject9.bin"/></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7" Type="http://schemas.openxmlformats.org/officeDocument/2006/relationships/image" Target="../media/image14.w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12.bin"/><Relationship Id="rId5" Type="http://schemas.openxmlformats.org/officeDocument/2006/relationships/image" Target="../media/image13.wmf"/><Relationship Id="rId4" Type="http://schemas.openxmlformats.org/officeDocument/2006/relationships/oleObject" Target="../embeddings/oleObject11.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16.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14.bin"/><Relationship Id="rId5" Type="http://schemas.openxmlformats.org/officeDocument/2006/relationships/image" Target="../media/image15.wmf"/><Relationship Id="rId4" Type="http://schemas.openxmlformats.org/officeDocument/2006/relationships/oleObject" Target="../embeddings/oleObject13.bin"/></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5.wmf"/><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539552" y="1340769"/>
            <a:ext cx="8064896" cy="2016224"/>
          </a:xfrm>
        </p:spPr>
        <p:txBody>
          <a:bodyPr>
            <a:noAutofit/>
          </a:bodyPr>
          <a:lstStyle/>
          <a:p>
            <a:r>
              <a:rPr lang="el-GR" dirty="0" smtClean="0">
                <a:solidFill>
                  <a:srgbClr val="5075BC"/>
                </a:solidFill>
              </a:rPr>
              <a:t>Σχεδιασμός, Ανάλυση και Αξιολόγηση Συστημάτων Μεταφορών</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a:t>
            </a:r>
            <a:r>
              <a:rPr lang="en-US" sz="2800" dirty="0" smtClean="0">
                <a:solidFill>
                  <a:srgbClr val="5075BC"/>
                </a:solidFill>
                <a:latin typeface="+mj-lt"/>
                <a:ea typeface="+mj-ea"/>
                <a:cs typeface="+mj-cs"/>
              </a:rPr>
              <a:t>#</a:t>
            </a:r>
            <a:r>
              <a:rPr lang="el-GR" sz="2800" dirty="0" smtClean="0">
                <a:solidFill>
                  <a:srgbClr val="5075BC"/>
                </a:solidFill>
                <a:latin typeface="+mj-lt"/>
                <a:ea typeface="+mj-ea"/>
                <a:cs typeface="+mj-cs"/>
              </a:rPr>
              <a:t>11: </a:t>
            </a:r>
            <a:r>
              <a:rPr lang="el-GR" sz="2800" dirty="0"/>
              <a:t>Μοντελοποίηση εμπορευματικών μεταφορών - </a:t>
            </a:r>
            <a:r>
              <a:rPr lang="en-US" sz="2800" dirty="0"/>
              <a:t>Modeling </a:t>
            </a:r>
            <a:r>
              <a:rPr lang="en-US" sz="2800" dirty="0" smtClean="0"/>
              <a:t>freight transport</a:t>
            </a:r>
          </a:p>
          <a:p>
            <a:endParaRPr lang="en-US" sz="2800" dirty="0" smtClean="0"/>
          </a:p>
          <a:p>
            <a:r>
              <a:rPr lang="el-GR" sz="2800" dirty="0" smtClean="0"/>
              <a:t>Δρ. Ναθαναήλ Ευτυχία</a:t>
            </a:r>
          </a:p>
          <a:p>
            <a:r>
              <a:rPr lang="el-GR" sz="2800" dirty="0" smtClean="0"/>
              <a:t>Πολυτεχνική Σχολή</a:t>
            </a:r>
          </a:p>
          <a:p>
            <a:r>
              <a:rPr lang="el-GR" sz="2800" dirty="0" smtClean="0"/>
              <a:t>Τμήμα Πολιτικών Μηχανικών</a:t>
            </a:r>
            <a:endParaRPr lang="en-US" sz="2800" dirty="0" smtClean="0"/>
          </a:p>
          <a:p>
            <a:endParaRPr lang="el-GR" sz="2800" dirty="0" smtClean="0"/>
          </a:p>
        </p:txBody>
      </p:sp>
      <p:graphicFrame>
        <p:nvGraphicFramePr>
          <p:cNvPr id="5" name="Object 2"/>
          <p:cNvGraphicFramePr>
            <a:graphicFrameLocks noChangeAspect="1"/>
          </p:cNvGraphicFramePr>
          <p:nvPr/>
        </p:nvGraphicFramePr>
        <p:xfrm>
          <a:off x="7500958" y="142852"/>
          <a:ext cx="1524000" cy="609600"/>
        </p:xfrm>
        <a:graphic>
          <a:graphicData uri="http://schemas.openxmlformats.org/presentationml/2006/ole">
            <mc:AlternateContent xmlns:mc="http://schemas.openxmlformats.org/markup-compatibility/2006">
              <mc:Choice xmlns:v="urn:schemas-microsoft-com:vml" Requires="v">
                <p:oleObj spid="_x0000_s2089" name="Φωτογραφία του Photo Editor" r:id="rId4" imgW="1333333" imgH="476316" progId="">
                  <p:embed/>
                </p:oleObj>
              </mc:Choice>
              <mc:Fallback>
                <p:oleObj name="Φωτογραφία του Photo Editor" r:id="rId4" imgW="1333333" imgH="476316" progId="">
                  <p:embed/>
                  <p:pic>
                    <p:nvPicPr>
                      <p:cNvPr id="0" name=""/>
                      <p:cNvPicPr>
                        <a:picLocks noChangeAspect="1" noChangeArrowheads="1"/>
                      </p:cNvPicPr>
                      <p:nvPr/>
                    </p:nvPicPr>
                    <p:blipFill>
                      <a:blip r:embed="rId5">
                        <a:grayscl/>
                        <a:biLevel thresh="50000"/>
                        <a:extLst>
                          <a:ext uri="{28A0092B-C50C-407E-A947-70E740481C1C}">
                            <a14:useLocalDpi xmlns:a14="http://schemas.microsoft.com/office/drawing/2010/main" val="0"/>
                          </a:ext>
                        </a:extLst>
                      </a:blip>
                      <a:srcRect/>
                      <a:stretch>
                        <a:fillRect/>
                      </a:stretch>
                    </p:blipFill>
                    <p:spPr bwMode="auto">
                      <a:xfrm>
                        <a:off x="7500958" y="142852"/>
                        <a:ext cx="15240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6" name="Picture 7" descr="logo-este"/>
          <p:cNvPicPr>
            <a:picLocks noChangeAspect="1" noChangeArrowheads="1"/>
          </p:cNvPicPr>
          <p:nvPr/>
        </p:nvPicPr>
        <p:blipFill>
          <a:blip r:embed="rId6" cstate="print"/>
          <a:srcRect/>
          <a:stretch>
            <a:fillRect/>
          </a:stretch>
        </p:blipFill>
        <p:spPr bwMode="auto">
          <a:xfrm>
            <a:off x="214282" y="214290"/>
            <a:ext cx="1714500" cy="600075"/>
          </a:xfrm>
          <a:prstGeom prst="rect">
            <a:avLst/>
          </a:prstGeom>
          <a:noFill/>
        </p:spPr>
      </p:pic>
    </p:spTree>
    <p:extLst>
      <p:ext uri="{BB962C8B-B14F-4D97-AF65-F5344CB8AC3E}">
        <p14:creationId xmlns:p14="http://schemas.microsoft.com/office/powerpoint/2010/main" val="34687846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06090"/>
          </a:xfrm>
        </p:spPr>
        <p:txBody>
          <a:bodyPr>
            <a:noAutofit/>
          </a:bodyPr>
          <a:lstStyle/>
          <a:p>
            <a:r>
              <a:rPr lang="el-GR" dirty="0" smtClean="0"/>
              <a:t>Μεθοδολογία (5 από 10)</a:t>
            </a:r>
            <a:endParaRPr lang="el-GR" dirty="0"/>
          </a:p>
        </p:txBody>
      </p:sp>
      <p:sp>
        <p:nvSpPr>
          <p:cNvPr id="4" name="Θέση περιεχομένου 3"/>
          <p:cNvSpPr>
            <a:spLocks noGrp="1"/>
          </p:cNvSpPr>
          <p:nvPr>
            <p:ph idx="1"/>
          </p:nvPr>
        </p:nvSpPr>
        <p:spPr>
          <a:xfrm>
            <a:off x="464156" y="1412776"/>
            <a:ext cx="8229600" cy="4824536"/>
          </a:xfrm>
        </p:spPr>
        <p:txBody>
          <a:bodyPr>
            <a:normAutofit lnSpcReduction="10000"/>
          </a:bodyPr>
          <a:lstStyle/>
          <a:p>
            <a:r>
              <a:rPr lang="el-GR" dirty="0" smtClean="0"/>
              <a:t>Ορίζεται ως παράγοντας ισοδυναμίας φορτηγών (</a:t>
            </a:r>
            <a:r>
              <a:rPr lang="en-US" dirty="0" smtClean="0"/>
              <a:t>TEF: truck equivalent factor</a:t>
            </a:r>
            <a:r>
              <a:rPr lang="el-GR" dirty="0" smtClean="0"/>
              <a:t>)</a:t>
            </a:r>
            <a:r>
              <a:rPr lang="en-US" dirty="0" smtClean="0"/>
              <a:t> </a:t>
            </a:r>
            <a:r>
              <a:rPr lang="el-GR" dirty="0" smtClean="0"/>
              <a:t>το κλάσμα:</a:t>
            </a:r>
          </a:p>
          <a:p>
            <a:endParaRPr lang="en-US" sz="2800" dirty="0" smtClean="0"/>
          </a:p>
          <a:p>
            <a:pPr marL="0" indent="0">
              <a:buNone/>
            </a:pPr>
            <a:endParaRPr lang="el-GR" sz="2800" dirty="0" smtClean="0"/>
          </a:p>
          <a:p>
            <a:pPr marL="0" indent="0">
              <a:buNone/>
            </a:pPr>
            <a:endParaRPr lang="el-GR" sz="2800" dirty="0"/>
          </a:p>
          <a:p>
            <a:pPr marL="0" indent="0">
              <a:buNone/>
            </a:pPr>
            <a:r>
              <a:rPr lang="el-GR" sz="2800" dirty="0" smtClean="0"/>
              <a:t>Αποτελεί τρισδιάστατο συντελεστή ο οποίος εμπλέκει το μεταφερόμενο φορτίο, τον τύπο του φορτηγού και τον τύπο του αμαξώματος μετατρέποντας το </a:t>
            </a:r>
            <a:r>
              <a:rPr lang="en-US" sz="2800" dirty="0" smtClean="0"/>
              <a:t>tonnage </a:t>
            </a:r>
            <a:r>
              <a:rPr lang="el-GR" sz="2800" dirty="0" smtClean="0"/>
              <a:t>σε αριθμό φορτηγών. Οι τιμές του δίνονται σε πίνακες.</a:t>
            </a:r>
            <a:endParaRPr lang="en-US" sz="2800" dirty="0"/>
          </a:p>
        </p:txBody>
      </p:sp>
      <p:graphicFrame>
        <p:nvGraphicFramePr>
          <p:cNvPr id="3" name="Αντικείμενο 2"/>
          <p:cNvGraphicFramePr>
            <a:graphicFrameLocks noChangeAspect="1"/>
          </p:cNvGraphicFramePr>
          <p:nvPr>
            <p:extLst>
              <p:ext uri="{D42A27DB-BD31-4B8C-83A1-F6EECF244321}">
                <p14:modId xmlns:p14="http://schemas.microsoft.com/office/powerpoint/2010/main" val="74522483"/>
              </p:ext>
            </p:extLst>
          </p:nvPr>
        </p:nvGraphicFramePr>
        <p:xfrm>
          <a:off x="3563888" y="2780928"/>
          <a:ext cx="1874837" cy="1236663"/>
        </p:xfrm>
        <a:graphic>
          <a:graphicData uri="http://schemas.openxmlformats.org/presentationml/2006/ole">
            <mc:AlternateContent xmlns:mc="http://schemas.openxmlformats.org/markup-compatibility/2006">
              <mc:Choice xmlns:v="urn:schemas-microsoft-com:vml" Requires="v">
                <p:oleObj spid="_x0000_s5151" name="Εξίσωση" r:id="rId4" imgW="711000" imgH="469800" progId="Equation.3">
                  <p:embed/>
                </p:oleObj>
              </mc:Choice>
              <mc:Fallback>
                <p:oleObj name="Εξίσωση" r:id="rId4" imgW="711000" imgH="469800" progId="Equation.3">
                  <p:embed/>
                  <p:pic>
                    <p:nvPicPr>
                      <p:cNvPr id="0" name=""/>
                      <p:cNvPicPr/>
                      <p:nvPr/>
                    </p:nvPicPr>
                    <p:blipFill>
                      <a:blip r:embed="rId5"/>
                      <a:stretch>
                        <a:fillRect/>
                      </a:stretch>
                    </p:blipFill>
                    <p:spPr>
                      <a:xfrm>
                        <a:off x="3563888" y="2780928"/>
                        <a:ext cx="1874837" cy="1236663"/>
                      </a:xfrm>
                      <a:prstGeom prst="rect">
                        <a:avLst/>
                      </a:prstGeom>
                    </p:spPr>
                  </p:pic>
                </p:oleObj>
              </mc:Fallback>
            </mc:AlternateContent>
          </a:graphicData>
        </a:graphic>
      </p:graphicFrame>
    </p:spTree>
    <p:extLst>
      <p:ext uri="{BB962C8B-B14F-4D97-AF65-F5344CB8AC3E}">
        <p14:creationId xmlns:p14="http://schemas.microsoft.com/office/powerpoint/2010/main" val="1587444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06090"/>
          </a:xfrm>
        </p:spPr>
        <p:txBody>
          <a:bodyPr>
            <a:noAutofit/>
          </a:bodyPr>
          <a:lstStyle/>
          <a:p>
            <a:r>
              <a:rPr lang="el-GR" dirty="0" smtClean="0"/>
              <a:t>Μεθοδολογία (6 από 10)</a:t>
            </a:r>
            <a:endParaRPr lang="el-GR" dirty="0"/>
          </a:p>
        </p:txBody>
      </p:sp>
      <p:sp>
        <p:nvSpPr>
          <p:cNvPr id="4" name="Θέση περιεχομένου 3"/>
          <p:cNvSpPr>
            <a:spLocks noGrp="1"/>
          </p:cNvSpPr>
          <p:nvPr>
            <p:ph idx="1"/>
          </p:nvPr>
        </p:nvSpPr>
        <p:spPr>
          <a:xfrm>
            <a:off x="464156" y="1412776"/>
            <a:ext cx="8229600" cy="4824536"/>
          </a:xfrm>
        </p:spPr>
        <p:txBody>
          <a:bodyPr>
            <a:normAutofit/>
          </a:bodyPr>
          <a:lstStyle/>
          <a:p>
            <a:r>
              <a:rPr lang="el-GR" dirty="0" smtClean="0"/>
              <a:t>Προετοιμασία δικτύου για μοντελοποίηση, καταμερισμό και βαθμονόμηση.</a:t>
            </a:r>
          </a:p>
          <a:p>
            <a:r>
              <a:rPr lang="el-GR" dirty="0" smtClean="0"/>
              <a:t>Η προετοιμασία του δικτύου συνίσταται από τον προσδιορισμό χαρακτηριστικών όπως:</a:t>
            </a:r>
          </a:p>
          <a:p>
            <a:pPr marL="895350" indent="-514350">
              <a:buFont typeface="+mj-lt"/>
              <a:buAutoNum type="arabicPeriod"/>
              <a:tabLst>
                <a:tab pos="895350" algn="l"/>
              </a:tabLst>
            </a:pPr>
            <a:r>
              <a:rPr lang="en-US" dirty="0" smtClean="0"/>
              <a:t>Impedance function (</a:t>
            </a:r>
            <a:r>
              <a:rPr lang="el-GR" dirty="0" smtClean="0"/>
              <a:t>εξίσωση αντίστασης</a:t>
            </a:r>
            <a:r>
              <a:rPr lang="en-US" dirty="0" smtClean="0"/>
              <a:t>).</a:t>
            </a:r>
            <a:endParaRPr lang="el-GR" dirty="0" smtClean="0"/>
          </a:p>
          <a:p>
            <a:pPr marL="895350" indent="-514350">
              <a:buFont typeface="+mj-lt"/>
              <a:buAutoNum type="arabicPeriod"/>
              <a:tabLst>
                <a:tab pos="895350" algn="l"/>
              </a:tabLst>
            </a:pPr>
            <a:r>
              <a:rPr lang="el-GR" dirty="0" smtClean="0"/>
              <a:t>Ταχύτητα ελεύθερης ροής.</a:t>
            </a:r>
          </a:p>
          <a:p>
            <a:pPr marL="895350" indent="-514350">
              <a:buFont typeface="+mj-lt"/>
              <a:buAutoNum type="arabicPeriod"/>
              <a:tabLst>
                <a:tab pos="895350" algn="l"/>
              </a:tabLst>
            </a:pPr>
            <a:r>
              <a:rPr lang="el-GR" dirty="0" smtClean="0"/>
              <a:t>Κυκλοφοριακή ικανότητα οδικού τμήματος.</a:t>
            </a:r>
          </a:p>
        </p:txBody>
      </p:sp>
    </p:spTree>
    <p:extLst>
      <p:ext uri="{BB962C8B-B14F-4D97-AF65-F5344CB8AC3E}">
        <p14:creationId xmlns:p14="http://schemas.microsoft.com/office/powerpoint/2010/main" val="24218968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06090"/>
          </a:xfrm>
        </p:spPr>
        <p:txBody>
          <a:bodyPr>
            <a:noAutofit/>
          </a:bodyPr>
          <a:lstStyle/>
          <a:p>
            <a:r>
              <a:rPr lang="el-GR" dirty="0" smtClean="0"/>
              <a:t>Μεθοδολογία (7 από 10)</a:t>
            </a:r>
            <a:endParaRPr lang="el-GR" dirty="0"/>
          </a:p>
        </p:txBody>
      </p:sp>
      <p:sp>
        <p:nvSpPr>
          <p:cNvPr id="4" name="Θέση περιεχομένου 3"/>
          <p:cNvSpPr>
            <a:spLocks noGrp="1"/>
          </p:cNvSpPr>
          <p:nvPr>
            <p:ph idx="1"/>
          </p:nvPr>
        </p:nvSpPr>
        <p:spPr>
          <a:xfrm>
            <a:off x="464156" y="1412776"/>
            <a:ext cx="8229600" cy="4824536"/>
          </a:xfrm>
        </p:spPr>
        <p:txBody>
          <a:bodyPr>
            <a:normAutofit lnSpcReduction="10000"/>
          </a:bodyPr>
          <a:lstStyle/>
          <a:p>
            <a:r>
              <a:rPr lang="el-GR" sz="2400" dirty="0" smtClean="0"/>
              <a:t>Ο χρόνος διάνυσης Τ</a:t>
            </a:r>
            <a:r>
              <a:rPr lang="en-US" sz="2000" dirty="0" smtClean="0"/>
              <a:t>j</a:t>
            </a:r>
            <a:r>
              <a:rPr lang="en-US" sz="2400" dirty="0" smtClean="0"/>
              <a:t> </a:t>
            </a:r>
            <a:r>
              <a:rPr lang="el-GR" sz="2400" dirty="0" smtClean="0"/>
              <a:t>ενός οδικού τμήματος μήκους </a:t>
            </a:r>
            <a:r>
              <a:rPr lang="en-US" sz="2400" dirty="0" err="1" smtClean="0"/>
              <a:t>l</a:t>
            </a:r>
            <a:r>
              <a:rPr lang="en-US" sz="2000" dirty="0" err="1" smtClean="0"/>
              <a:t>j</a:t>
            </a:r>
            <a:r>
              <a:rPr lang="en-US" sz="2400" dirty="0" smtClean="0"/>
              <a:t> </a:t>
            </a:r>
            <a:r>
              <a:rPr lang="el-GR" sz="2400" dirty="0" smtClean="0"/>
              <a:t>ενδέχεται να διαφοροποιείται ανάλογα με την ταχύτητα κίνησης</a:t>
            </a:r>
            <a:r>
              <a:rPr lang="en-US" sz="2400" dirty="0" smtClean="0"/>
              <a:t> </a:t>
            </a:r>
            <a:r>
              <a:rPr lang="en-US" sz="2400" dirty="0" err="1" smtClean="0"/>
              <a:t>s</a:t>
            </a:r>
            <a:r>
              <a:rPr lang="en-US" sz="2000" dirty="0" err="1" smtClean="0"/>
              <a:t>j</a:t>
            </a:r>
            <a:r>
              <a:rPr lang="el-GR" sz="2400" dirty="0" smtClean="0"/>
              <a:t>. Η ταχύτητα επηρεάζεται από τα γεωμετρικά, λειτουργικά και άλλα στοιχεία και κυκλοφοριακά δεδομένα, οπότε η εξίσωση αντίστασης </a:t>
            </a:r>
            <a:r>
              <a:rPr lang="en-US" sz="2400" dirty="0" smtClean="0"/>
              <a:t>(impedance function)</a:t>
            </a:r>
            <a:r>
              <a:rPr lang="el-GR" sz="2400" dirty="0" smtClean="0"/>
              <a:t> θα δίνεται από την παρακάτω σχέση:</a:t>
            </a:r>
            <a:endParaRPr lang="en-US" sz="2400" dirty="0" smtClean="0"/>
          </a:p>
          <a:p>
            <a:pPr marL="0" indent="0">
              <a:buNone/>
            </a:pPr>
            <a:endParaRPr lang="el-GR" sz="2400" dirty="0" smtClean="0"/>
          </a:p>
          <a:p>
            <a:pPr marL="0" indent="0">
              <a:buNone/>
            </a:pPr>
            <a:r>
              <a:rPr lang="el-GR" sz="2400" dirty="0" smtClean="0"/>
              <a:t>όπου:</a:t>
            </a:r>
          </a:p>
          <a:p>
            <a:pPr marL="0" indent="0">
              <a:buNone/>
            </a:pPr>
            <a:r>
              <a:rPr lang="en-US" sz="2400" dirty="0" err="1"/>
              <a:t>f</a:t>
            </a:r>
            <a:r>
              <a:rPr lang="en-US" sz="2400" dirty="0" err="1" smtClean="0"/>
              <a:t>j</a:t>
            </a:r>
            <a:r>
              <a:rPr lang="en-US" sz="2400" dirty="0" smtClean="0"/>
              <a:t>: </a:t>
            </a:r>
            <a:r>
              <a:rPr lang="el-GR" sz="2400" dirty="0" smtClean="0"/>
              <a:t>οι κάθε λογής πλεονάζουσες καθυστερήσεις</a:t>
            </a:r>
          </a:p>
          <a:p>
            <a:pPr marL="0" indent="0">
              <a:buNone/>
            </a:pPr>
            <a:r>
              <a:rPr lang="en-US" sz="2400" dirty="0" err="1"/>
              <a:t>r</a:t>
            </a:r>
            <a:r>
              <a:rPr lang="en-US" sz="2400" dirty="0" err="1" smtClean="0"/>
              <a:t>j</a:t>
            </a:r>
            <a:r>
              <a:rPr lang="en-US" sz="2400" dirty="0" smtClean="0"/>
              <a:t>: </a:t>
            </a:r>
            <a:r>
              <a:rPr lang="el-GR" sz="2400" dirty="0" smtClean="0"/>
              <a:t>συντελεστής η τιμή του οποίου καθορίζεται μέσω πινάκων βάσει αριθμού λωρίδων κυκλοφορίας, κυκλοφοριακών ρυθμίσεων / απαγορεύσεων, ύπαρξης διοδίων κτλ.</a:t>
            </a:r>
            <a:endParaRPr lang="el-GR" sz="2400" dirty="0"/>
          </a:p>
        </p:txBody>
      </p:sp>
      <p:graphicFrame>
        <p:nvGraphicFramePr>
          <p:cNvPr id="3" name="Αντικείμενο 2"/>
          <p:cNvGraphicFramePr>
            <a:graphicFrameLocks noChangeAspect="1"/>
          </p:cNvGraphicFramePr>
          <p:nvPr>
            <p:extLst>
              <p:ext uri="{D42A27DB-BD31-4B8C-83A1-F6EECF244321}">
                <p14:modId xmlns:p14="http://schemas.microsoft.com/office/powerpoint/2010/main" val="2345820534"/>
              </p:ext>
            </p:extLst>
          </p:nvPr>
        </p:nvGraphicFramePr>
        <p:xfrm>
          <a:off x="3491880" y="3356992"/>
          <a:ext cx="2309812" cy="1236663"/>
        </p:xfrm>
        <a:graphic>
          <a:graphicData uri="http://schemas.openxmlformats.org/presentationml/2006/ole">
            <mc:AlternateContent xmlns:mc="http://schemas.openxmlformats.org/markup-compatibility/2006">
              <mc:Choice xmlns:v="urn:schemas-microsoft-com:vml" Requires="v">
                <p:oleObj spid="_x0000_s6174" name="Εξίσωση" r:id="rId4" imgW="876240" imgH="469800" progId="Equation.3">
                  <p:embed/>
                </p:oleObj>
              </mc:Choice>
              <mc:Fallback>
                <p:oleObj name="Εξίσωση" r:id="rId4" imgW="876240" imgH="469800" progId="Equation.3">
                  <p:embed/>
                  <p:pic>
                    <p:nvPicPr>
                      <p:cNvPr id="0" name=""/>
                      <p:cNvPicPr/>
                      <p:nvPr/>
                    </p:nvPicPr>
                    <p:blipFill>
                      <a:blip r:embed="rId5"/>
                      <a:stretch>
                        <a:fillRect/>
                      </a:stretch>
                    </p:blipFill>
                    <p:spPr>
                      <a:xfrm>
                        <a:off x="3491880" y="3356992"/>
                        <a:ext cx="2309812" cy="1236663"/>
                      </a:xfrm>
                      <a:prstGeom prst="rect">
                        <a:avLst/>
                      </a:prstGeom>
                    </p:spPr>
                  </p:pic>
                </p:oleObj>
              </mc:Fallback>
            </mc:AlternateContent>
          </a:graphicData>
        </a:graphic>
      </p:graphicFrame>
    </p:spTree>
    <p:extLst>
      <p:ext uri="{BB962C8B-B14F-4D97-AF65-F5344CB8AC3E}">
        <p14:creationId xmlns:p14="http://schemas.microsoft.com/office/powerpoint/2010/main" val="39558876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06090"/>
          </a:xfrm>
        </p:spPr>
        <p:txBody>
          <a:bodyPr>
            <a:noAutofit/>
          </a:bodyPr>
          <a:lstStyle/>
          <a:p>
            <a:r>
              <a:rPr lang="el-GR" dirty="0" smtClean="0"/>
              <a:t>Μεθοδολογία (8 από 10)</a:t>
            </a:r>
            <a:endParaRPr lang="el-GR" dirty="0"/>
          </a:p>
        </p:txBody>
      </p:sp>
      <p:sp>
        <p:nvSpPr>
          <p:cNvPr id="4" name="Θέση περιεχομένου 3"/>
          <p:cNvSpPr>
            <a:spLocks noGrp="1"/>
          </p:cNvSpPr>
          <p:nvPr>
            <p:ph idx="1"/>
          </p:nvPr>
        </p:nvSpPr>
        <p:spPr>
          <a:xfrm>
            <a:off x="464156" y="1412776"/>
            <a:ext cx="8229600" cy="4824536"/>
          </a:xfrm>
        </p:spPr>
        <p:txBody>
          <a:bodyPr>
            <a:normAutofit/>
          </a:bodyPr>
          <a:lstStyle/>
          <a:p>
            <a:r>
              <a:rPr lang="el-GR" sz="2400" dirty="0" smtClean="0"/>
              <a:t>Η ταχύτητα ελεύθερης ροής (</a:t>
            </a:r>
            <a:r>
              <a:rPr lang="en-US" sz="2400" dirty="0" smtClean="0"/>
              <a:t>FFS: free flow speed</a:t>
            </a:r>
            <a:r>
              <a:rPr lang="el-GR" sz="2400" dirty="0" smtClean="0"/>
              <a:t>) ή αλλιώς μέση ταχύτητα κίνησης οχημάτων σε συνθήκες χαμηλής κίνησης καθορίζεται βάσει της επιτρεπόμενης ταχύτητας κίνησης αυξημένη ή μειωμένη κατά ποσοστό το οποίο καθορίζεται ως εξής:</a:t>
            </a:r>
          </a:p>
          <a:p>
            <a:pPr marL="714375">
              <a:buFont typeface="Wingdings" pitchFamily="2" charset="2"/>
              <a:buChar char="ü"/>
            </a:pPr>
            <a:r>
              <a:rPr lang="el-GR" sz="2400" dirty="0" smtClean="0"/>
              <a:t>Ανάλογα με την ύπαρξη ή μη ελέγχων και συστημάτων ελέγχου προσβασιμότητας (π.χ. διόδια).</a:t>
            </a:r>
          </a:p>
          <a:p>
            <a:pPr marL="714375">
              <a:buFont typeface="Wingdings" pitchFamily="2" charset="2"/>
              <a:buChar char="ü"/>
            </a:pPr>
            <a:r>
              <a:rPr lang="el-GR" sz="2400" dirty="0" smtClean="0"/>
              <a:t>Σύμφωνα με τον τύπο ενδιάμεσης διαχωριστικής νησίδας.</a:t>
            </a:r>
          </a:p>
          <a:p>
            <a:pPr marL="714375">
              <a:buFont typeface="Wingdings" pitchFamily="2" charset="2"/>
              <a:buChar char="ü"/>
            </a:pPr>
            <a:r>
              <a:rPr lang="el-GR" sz="2400" dirty="0" smtClean="0"/>
              <a:t>Ανάλογα με την ποιότητα ασφαλτόστρωσης της οδού.</a:t>
            </a:r>
          </a:p>
          <a:p>
            <a:pPr marL="714375">
              <a:buFont typeface="Wingdings" pitchFamily="2" charset="2"/>
              <a:buChar char="ü"/>
            </a:pPr>
            <a:r>
              <a:rPr lang="el-GR" sz="2400" dirty="0" smtClean="0"/>
              <a:t>Βάσει της κατηγοριοποίησης της οδού (ή του οδικού τμήματος) σε αστική ή επαρχιακή (αγροτική).</a:t>
            </a:r>
            <a:endParaRPr lang="en-US" sz="2400" dirty="0" smtClean="0"/>
          </a:p>
        </p:txBody>
      </p:sp>
    </p:spTree>
    <p:extLst>
      <p:ext uri="{BB962C8B-B14F-4D97-AF65-F5344CB8AC3E}">
        <p14:creationId xmlns:p14="http://schemas.microsoft.com/office/powerpoint/2010/main" val="24035913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06090"/>
          </a:xfrm>
        </p:spPr>
        <p:txBody>
          <a:bodyPr>
            <a:noAutofit/>
          </a:bodyPr>
          <a:lstStyle/>
          <a:p>
            <a:r>
              <a:rPr lang="el-GR" dirty="0" smtClean="0"/>
              <a:t>Μεθοδολογία (9 από 10)</a:t>
            </a:r>
            <a:endParaRPr lang="el-GR" dirty="0"/>
          </a:p>
        </p:txBody>
      </p:sp>
      <p:sp>
        <p:nvSpPr>
          <p:cNvPr id="4" name="Θέση περιεχομένου 3"/>
          <p:cNvSpPr>
            <a:spLocks noGrp="1"/>
          </p:cNvSpPr>
          <p:nvPr>
            <p:ph idx="1"/>
          </p:nvPr>
        </p:nvSpPr>
        <p:spPr>
          <a:xfrm>
            <a:off x="464156" y="1412776"/>
            <a:ext cx="8229600" cy="4824536"/>
          </a:xfrm>
        </p:spPr>
        <p:txBody>
          <a:bodyPr>
            <a:normAutofit/>
          </a:bodyPr>
          <a:lstStyle/>
          <a:p>
            <a:r>
              <a:rPr lang="el-GR" sz="2400" dirty="0" smtClean="0"/>
              <a:t>Η κυκλοφοριακή ικανότητα οδικού τμήματος ορίζεται ως ο μέγιστος εξυπηρετούμενος φόρτος για στάθμη εξυπηρέτησης (</a:t>
            </a:r>
            <a:r>
              <a:rPr lang="en-US" sz="2400" dirty="0" smtClean="0"/>
              <a:t>LOS: level of service</a:t>
            </a:r>
            <a:r>
              <a:rPr lang="el-GR" sz="2400" dirty="0" smtClean="0"/>
              <a:t>)</a:t>
            </a:r>
            <a:r>
              <a:rPr lang="en-US" sz="2400" dirty="0" smtClean="0"/>
              <a:t> </a:t>
            </a:r>
            <a:r>
              <a:rPr lang="el-GR" sz="2400" dirty="0" smtClean="0"/>
              <a:t>Ε και εξαρτάται από τα γεωμετρικά και λειτουργικά χαρακτηριστικά της οδού (ή οδικού τμήματος) και οι τιμές της προκύπτουν από αντίστοιχους πίνακες.</a:t>
            </a:r>
          </a:p>
          <a:p>
            <a:r>
              <a:rPr lang="el-GR" sz="2400" dirty="0" smtClean="0"/>
              <a:t>Η συνολική αντίσταση Τ, κατά μήκος μιας διαδρομής υπολογίζεται ως το σύνολο (άθροισμα) των αντιστάσεων των επιμέρους οδικών τμημάτων </a:t>
            </a:r>
            <a:r>
              <a:rPr lang="en-US" sz="2400" dirty="0" smtClean="0"/>
              <a:t>j, </a:t>
            </a:r>
            <a:r>
              <a:rPr lang="el-GR" sz="2400" dirty="0" smtClean="0"/>
              <a:t>από τα οποία απαρτίζεται αυτή. Δίνεται από την εξίσωση:</a:t>
            </a:r>
          </a:p>
        </p:txBody>
      </p:sp>
      <p:graphicFrame>
        <p:nvGraphicFramePr>
          <p:cNvPr id="5" name="Αντικείμενο 4"/>
          <p:cNvGraphicFramePr>
            <a:graphicFrameLocks noChangeAspect="1"/>
          </p:cNvGraphicFramePr>
          <p:nvPr>
            <p:extLst>
              <p:ext uri="{D42A27DB-BD31-4B8C-83A1-F6EECF244321}">
                <p14:modId xmlns:p14="http://schemas.microsoft.com/office/powerpoint/2010/main" val="1692844973"/>
              </p:ext>
            </p:extLst>
          </p:nvPr>
        </p:nvGraphicFramePr>
        <p:xfrm>
          <a:off x="3698875" y="5046663"/>
          <a:ext cx="1606550" cy="1169987"/>
        </p:xfrm>
        <a:graphic>
          <a:graphicData uri="http://schemas.openxmlformats.org/presentationml/2006/ole">
            <mc:AlternateContent xmlns:mc="http://schemas.openxmlformats.org/markup-compatibility/2006">
              <mc:Choice xmlns:v="urn:schemas-microsoft-com:vml" Requires="v">
                <p:oleObj spid="_x0000_s8220" name="Εξίσωση" r:id="rId4" imgW="609480" imgH="444240" progId="Equation.3">
                  <p:embed/>
                </p:oleObj>
              </mc:Choice>
              <mc:Fallback>
                <p:oleObj name="Εξίσωση" r:id="rId4" imgW="609480" imgH="444240" progId="Equation.3">
                  <p:embed/>
                  <p:pic>
                    <p:nvPicPr>
                      <p:cNvPr id="0" name="Αντικείμενο 2"/>
                      <p:cNvPicPr>
                        <a:picLocks noChangeAspect="1" noChangeArrowheads="1"/>
                      </p:cNvPicPr>
                      <p:nvPr/>
                    </p:nvPicPr>
                    <p:blipFill>
                      <a:blip r:embed="rId5"/>
                      <a:srcRect/>
                      <a:stretch>
                        <a:fillRect/>
                      </a:stretch>
                    </p:blipFill>
                    <p:spPr bwMode="auto">
                      <a:xfrm>
                        <a:off x="3698875" y="5046663"/>
                        <a:ext cx="1606550" cy="116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4035913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06090"/>
          </a:xfrm>
        </p:spPr>
        <p:txBody>
          <a:bodyPr>
            <a:noAutofit/>
          </a:bodyPr>
          <a:lstStyle/>
          <a:p>
            <a:r>
              <a:rPr lang="el-GR" dirty="0" smtClean="0"/>
              <a:t>Μεθοδολογία (</a:t>
            </a:r>
            <a:r>
              <a:rPr lang="en-US" dirty="0" smtClean="0"/>
              <a:t>10</a:t>
            </a:r>
            <a:r>
              <a:rPr lang="el-GR" dirty="0" smtClean="0"/>
              <a:t> από 10)</a:t>
            </a:r>
            <a:endParaRPr lang="el-GR" dirty="0"/>
          </a:p>
        </p:txBody>
      </p:sp>
      <p:sp>
        <p:nvSpPr>
          <p:cNvPr id="4" name="Θέση περιεχομένου 3"/>
          <p:cNvSpPr>
            <a:spLocks noGrp="1"/>
          </p:cNvSpPr>
          <p:nvPr>
            <p:ph idx="1"/>
          </p:nvPr>
        </p:nvSpPr>
        <p:spPr>
          <a:xfrm>
            <a:off x="464156" y="1412776"/>
            <a:ext cx="8229600" cy="4824536"/>
          </a:xfrm>
        </p:spPr>
        <p:txBody>
          <a:bodyPr>
            <a:normAutofit fontScale="92500" lnSpcReduction="10000"/>
          </a:bodyPr>
          <a:lstStyle/>
          <a:p>
            <a:r>
              <a:rPr lang="el-GR" sz="2400" dirty="0" smtClean="0"/>
              <a:t>Αφού η περιοχή διαχωρίστηκε σε κυκλοφοριακές ζώνες με τα αντίστοιχα </a:t>
            </a:r>
            <a:r>
              <a:rPr lang="el-GR" sz="2400" dirty="0" err="1" smtClean="0"/>
              <a:t>κεντροειδή</a:t>
            </a:r>
            <a:r>
              <a:rPr lang="el-GR" sz="2400" dirty="0" smtClean="0"/>
              <a:t>, κατά τον καταμερισμό ελήφθησαν υπόψη οι κινήσεις μεταξύ των ζωνών (από ζώνη σε ζώνη) μη συμπεριλαμβανομένων της τοπικής κυκλοφορίας εντός της ίδιας ζώνης, ενώ μαζί με την εμπορευματική κίνηση συνυπολογίζεται και η επιβατική, δεδομένου ότι και οι δύο χρησιμοποιούν το ίδιο συγκοινωνιακό δίκτυο.</a:t>
            </a:r>
          </a:p>
          <a:p>
            <a:r>
              <a:rPr lang="el-GR" sz="2400" dirty="0" smtClean="0"/>
              <a:t>Ο καταμερισμός που χρησιμοποιείται στο </a:t>
            </a:r>
            <a:r>
              <a:rPr lang="en-US" sz="2400" dirty="0" smtClean="0"/>
              <a:t>FAF </a:t>
            </a:r>
            <a:r>
              <a:rPr lang="el-GR" sz="2400" dirty="0" smtClean="0"/>
              <a:t>είναι ο </a:t>
            </a:r>
            <a:r>
              <a:rPr lang="en-US" sz="2400" dirty="0"/>
              <a:t>Stochastic User Equilibrium (SUE</a:t>
            </a:r>
            <a:r>
              <a:rPr lang="en-US" sz="2400" dirty="0" smtClean="0"/>
              <a:t>)</a:t>
            </a:r>
            <a:r>
              <a:rPr lang="el-GR" sz="2400" dirty="0" smtClean="0"/>
              <a:t> βάσει του οποίου υποτίθεται ότι οι χρήστες δεν έχουν πλήρη πληροφόρηση για τη συμφόρηση και τις καθυστερήσεις σε διάφορα σημεία του δικτύου, οπότε αναλόγως συνθηκών η επιλογή διαδρομής μέσα από σύνολο εναλλακτικών διενεργείται δυναμικά εκείνη τη στιγμή, οπότε έχουμε μοίρασμα της κυκλοφορίας σε αντίθεση με το </a:t>
            </a:r>
            <a:r>
              <a:rPr lang="en-US" sz="2400" dirty="0" smtClean="0"/>
              <a:t>all or nothing assignment.</a:t>
            </a:r>
            <a:endParaRPr lang="el-GR" sz="2400" dirty="0" smtClean="0"/>
          </a:p>
        </p:txBody>
      </p:sp>
    </p:spTree>
    <p:extLst>
      <p:ext uri="{BB962C8B-B14F-4D97-AF65-F5344CB8AC3E}">
        <p14:creationId xmlns:p14="http://schemas.microsoft.com/office/powerpoint/2010/main" val="24035913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06090"/>
          </a:xfrm>
        </p:spPr>
        <p:txBody>
          <a:bodyPr>
            <a:noAutofit/>
          </a:bodyPr>
          <a:lstStyle/>
          <a:p>
            <a:r>
              <a:rPr lang="el-GR" dirty="0" smtClean="0"/>
              <a:t>Καταμερισμός (1 από 2)</a:t>
            </a:r>
            <a:endParaRPr lang="el-GR" dirty="0"/>
          </a:p>
        </p:txBody>
      </p:sp>
      <p:sp>
        <p:nvSpPr>
          <p:cNvPr id="4" name="Θέση περιεχομένου 3"/>
          <p:cNvSpPr>
            <a:spLocks noGrp="1"/>
          </p:cNvSpPr>
          <p:nvPr>
            <p:ph idx="1"/>
          </p:nvPr>
        </p:nvSpPr>
        <p:spPr>
          <a:xfrm>
            <a:off x="464156" y="1412776"/>
            <a:ext cx="8229600" cy="4824536"/>
          </a:xfrm>
        </p:spPr>
        <p:txBody>
          <a:bodyPr>
            <a:normAutofit fontScale="92500" lnSpcReduction="10000"/>
          </a:bodyPr>
          <a:lstStyle/>
          <a:p>
            <a:r>
              <a:rPr lang="el-GR" sz="2600" dirty="0" smtClean="0"/>
              <a:t>Γίνεται </a:t>
            </a:r>
            <a:r>
              <a:rPr lang="el-GR" sz="2600" dirty="0"/>
              <a:t>χρήση του λογισμικού </a:t>
            </a:r>
            <a:r>
              <a:rPr lang="en-US" sz="2600" dirty="0" err="1"/>
              <a:t>TransCAD</a:t>
            </a:r>
            <a:r>
              <a:rPr lang="en-US" sz="2600" dirty="0"/>
              <a:t> 5.0, </a:t>
            </a:r>
            <a:r>
              <a:rPr lang="el-GR" sz="2600" dirty="0"/>
              <a:t>όπου προσδιορίζεται και η παράμετρος </a:t>
            </a:r>
            <a:r>
              <a:rPr lang="en-US" sz="2600" dirty="0"/>
              <a:t>Volume Delay Factor (VDF) </a:t>
            </a:r>
            <a:r>
              <a:rPr lang="el-GR" sz="2600" dirty="0"/>
              <a:t>βάσει </a:t>
            </a:r>
            <a:r>
              <a:rPr lang="en-US" sz="2600" dirty="0"/>
              <a:t>Bureau of Public Roads (BPR) function.</a:t>
            </a:r>
            <a:r>
              <a:rPr lang="el-GR" sz="2600" dirty="0" smtClean="0"/>
              <a:t>Η εξίσωση </a:t>
            </a:r>
            <a:r>
              <a:rPr lang="en-US" sz="2600" dirty="0" smtClean="0"/>
              <a:t>BPR</a:t>
            </a:r>
            <a:r>
              <a:rPr lang="el-GR" sz="2600" dirty="0" smtClean="0"/>
              <a:t> για οδικό τμήμα </a:t>
            </a:r>
            <a:r>
              <a:rPr lang="en-US" sz="2600" dirty="0" smtClean="0"/>
              <a:t>i </a:t>
            </a:r>
            <a:r>
              <a:rPr lang="el-GR" sz="2600" dirty="0" smtClean="0"/>
              <a:t>είναι της μορφής:</a:t>
            </a:r>
          </a:p>
          <a:p>
            <a:endParaRPr lang="el-GR" sz="2400" dirty="0"/>
          </a:p>
          <a:p>
            <a:pPr marL="0" indent="0">
              <a:buNone/>
            </a:pPr>
            <a:r>
              <a:rPr lang="el-GR" sz="2000" dirty="0"/>
              <a:t>ό</a:t>
            </a:r>
            <a:r>
              <a:rPr lang="el-GR" sz="2000" dirty="0" smtClean="0"/>
              <a:t>που:</a:t>
            </a:r>
          </a:p>
          <a:p>
            <a:pPr marL="0" indent="0">
              <a:buNone/>
            </a:pPr>
            <a:r>
              <a:rPr lang="en-US" sz="2000" dirty="0" smtClean="0"/>
              <a:t>t: </a:t>
            </a:r>
            <a:r>
              <a:rPr lang="el-GR" sz="2000" dirty="0" smtClean="0"/>
              <a:t>χρόνος κίνησης σε συνθήκες υψηλής συμφόρησης.</a:t>
            </a:r>
          </a:p>
          <a:p>
            <a:pPr marL="0" indent="0">
              <a:buNone/>
            </a:pPr>
            <a:r>
              <a:rPr lang="en-US" sz="2000" dirty="0" err="1"/>
              <a:t>t</a:t>
            </a:r>
            <a:r>
              <a:rPr lang="en-US" sz="2000" dirty="0" err="1" smtClean="0"/>
              <a:t>i</a:t>
            </a:r>
            <a:r>
              <a:rPr lang="en-US" sz="2000" dirty="0" smtClean="0"/>
              <a:t>: </a:t>
            </a:r>
            <a:r>
              <a:rPr lang="el-GR" sz="2000" dirty="0"/>
              <a:t>χρόνος κίνησης σε συνθήκες </a:t>
            </a:r>
            <a:r>
              <a:rPr lang="el-GR" sz="2000" dirty="0" smtClean="0"/>
              <a:t>ελεύθερης ροής.</a:t>
            </a:r>
          </a:p>
          <a:p>
            <a:pPr marL="0" indent="0">
              <a:buNone/>
            </a:pPr>
            <a:r>
              <a:rPr lang="en-US" sz="2000" dirty="0" err="1" smtClean="0"/>
              <a:t>Ci</a:t>
            </a:r>
            <a:r>
              <a:rPr lang="en-US" sz="2000" dirty="0" smtClean="0"/>
              <a:t>: </a:t>
            </a:r>
            <a:r>
              <a:rPr lang="el-GR" sz="2000" dirty="0" smtClean="0"/>
              <a:t>κυκλοφοριακή ικανότητα οδικού τμήματος.</a:t>
            </a:r>
            <a:endParaRPr lang="el-GR" sz="2000" dirty="0" smtClean="0">
              <a:solidFill>
                <a:prstClr val="black"/>
              </a:solidFill>
            </a:endParaRPr>
          </a:p>
          <a:p>
            <a:pPr marL="0" indent="0">
              <a:buNone/>
            </a:pPr>
            <a:r>
              <a:rPr lang="en-US" sz="2000" dirty="0">
                <a:solidFill>
                  <a:prstClr val="black"/>
                </a:solidFill>
              </a:rPr>
              <a:t>x</a:t>
            </a:r>
            <a:r>
              <a:rPr lang="en-US" sz="2000" dirty="0" smtClean="0">
                <a:solidFill>
                  <a:prstClr val="black"/>
                </a:solidFill>
              </a:rPr>
              <a:t>i:</a:t>
            </a:r>
            <a:r>
              <a:rPr lang="el-GR" sz="2000" dirty="0" smtClean="0">
                <a:solidFill>
                  <a:prstClr val="black"/>
                </a:solidFill>
              </a:rPr>
              <a:t> φόρτος σε συγκεκριμένο οδικό τμήμα.</a:t>
            </a:r>
          </a:p>
          <a:p>
            <a:pPr marL="0" indent="0">
              <a:buNone/>
            </a:pPr>
            <a:r>
              <a:rPr lang="en-US" sz="2000" dirty="0" err="1"/>
              <a:t>a</a:t>
            </a:r>
            <a:r>
              <a:rPr lang="en-US" sz="2000" dirty="0" err="1" smtClean="0"/>
              <a:t>i</a:t>
            </a:r>
            <a:r>
              <a:rPr lang="en-US" sz="2000" dirty="0" smtClean="0"/>
              <a:t>:</a:t>
            </a:r>
            <a:r>
              <a:rPr lang="el-GR" sz="2000" dirty="0" smtClean="0"/>
              <a:t> σταθερά της οποίας η τιμή καθορίζεται βάσει πινάκων.</a:t>
            </a:r>
          </a:p>
          <a:p>
            <a:pPr marL="0" indent="0">
              <a:buNone/>
            </a:pPr>
            <a:r>
              <a:rPr lang="en-US" sz="2000" dirty="0" smtClean="0"/>
              <a:t>bi:</a:t>
            </a:r>
            <a:r>
              <a:rPr lang="el-GR" sz="2000" dirty="0"/>
              <a:t>σταθερά της οποίας η τιμή καθορίζεται βάσει </a:t>
            </a:r>
            <a:r>
              <a:rPr lang="el-GR" sz="2000" dirty="0" smtClean="0"/>
              <a:t>πινάκων.</a:t>
            </a:r>
          </a:p>
        </p:txBody>
      </p:sp>
      <p:graphicFrame>
        <p:nvGraphicFramePr>
          <p:cNvPr id="5" name="Αντικείμενο 4"/>
          <p:cNvGraphicFramePr>
            <a:graphicFrameLocks noChangeAspect="1"/>
          </p:cNvGraphicFramePr>
          <p:nvPr>
            <p:extLst>
              <p:ext uri="{D42A27DB-BD31-4B8C-83A1-F6EECF244321}">
                <p14:modId xmlns:p14="http://schemas.microsoft.com/office/powerpoint/2010/main" val="408039645"/>
              </p:ext>
            </p:extLst>
          </p:nvPr>
        </p:nvGraphicFramePr>
        <p:xfrm>
          <a:off x="3203848" y="2852936"/>
          <a:ext cx="2437309" cy="929735"/>
        </p:xfrm>
        <a:graphic>
          <a:graphicData uri="http://schemas.openxmlformats.org/presentationml/2006/ole">
            <mc:AlternateContent xmlns:mc="http://schemas.openxmlformats.org/markup-compatibility/2006">
              <mc:Choice xmlns:v="urn:schemas-microsoft-com:vml" Requires="v">
                <p:oleObj spid="_x0000_s10268" name="Εξίσωση" r:id="rId4" imgW="1130040" imgH="431640" progId="Equation.3">
                  <p:embed/>
                </p:oleObj>
              </mc:Choice>
              <mc:Fallback>
                <p:oleObj name="Εξίσωση" r:id="rId4" imgW="1130040" imgH="431640" progId="Equation.3">
                  <p:embed/>
                  <p:pic>
                    <p:nvPicPr>
                      <p:cNvPr id="0" name=""/>
                      <p:cNvPicPr>
                        <a:picLocks noChangeAspect="1" noChangeArrowheads="1"/>
                      </p:cNvPicPr>
                      <p:nvPr/>
                    </p:nvPicPr>
                    <p:blipFill>
                      <a:blip r:embed="rId5"/>
                      <a:srcRect/>
                      <a:stretch>
                        <a:fillRect/>
                      </a:stretch>
                    </p:blipFill>
                    <p:spPr bwMode="auto">
                      <a:xfrm>
                        <a:off x="3203848" y="2852936"/>
                        <a:ext cx="2437309" cy="92973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8818154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06090"/>
          </a:xfrm>
        </p:spPr>
        <p:txBody>
          <a:bodyPr>
            <a:noAutofit/>
          </a:bodyPr>
          <a:lstStyle/>
          <a:p>
            <a:r>
              <a:rPr lang="el-GR" dirty="0" smtClean="0"/>
              <a:t>Καταμερισμός (2 από 2)</a:t>
            </a:r>
            <a:endParaRPr lang="el-GR" dirty="0"/>
          </a:p>
        </p:txBody>
      </p:sp>
      <p:sp>
        <p:nvSpPr>
          <p:cNvPr id="4" name="Θέση περιεχομένου 3"/>
          <p:cNvSpPr>
            <a:spLocks noGrp="1"/>
          </p:cNvSpPr>
          <p:nvPr>
            <p:ph idx="1"/>
          </p:nvPr>
        </p:nvSpPr>
        <p:spPr>
          <a:xfrm>
            <a:off x="464156" y="1412776"/>
            <a:ext cx="8229600" cy="4824536"/>
          </a:xfrm>
        </p:spPr>
        <p:txBody>
          <a:bodyPr>
            <a:normAutofit/>
          </a:bodyPr>
          <a:lstStyle/>
          <a:p>
            <a:r>
              <a:rPr lang="el-GR" sz="2000" dirty="0" smtClean="0"/>
              <a:t>Επόμενο βήμα αποτελεί η βαθμονόμηση (</a:t>
            </a:r>
            <a:r>
              <a:rPr lang="en-US" sz="2000" dirty="0" smtClean="0"/>
              <a:t>calibration</a:t>
            </a:r>
            <a:r>
              <a:rPr lang="el-GR" sz="2000" dirty="0" smtClean="0"/>
              <a:t>) η οποία σκοπό έχει να ελαχιστοποιήσει τις διαφορές ανάμεσα στις τιμές που προκύπτουν από καταμερισμό και αυτές που προκύπτουν από πραγματικές μετρήσεις κυκλοφοριακών φόρτων παρά την οδό (βλ. επόμενες διαφάνειες).</a:t>
            </a:r>
          </a:p>
          <a:p>
            <a:r>
              <a:rPr lang="el-GR" sz="2000" dirty="0" smtClean="0"/>
              <a:t>Απαραίτητες θεωρούνται κάποιες παραδοχές όσον αφορά στην ικανότητα / χωρητικότητα των φορτηγών και το είδος των μεταφερόμενων εμπορευμάτων.</a:t>
            </a:r>
          </a:p>
          <a:p>
            <a:r>
              <a:rPr lang="el-GR" sz="2000" dirty="0" smtClean="0"/>
              <a:t>Χρησιμότητα διαδικασίας: βάσει της βαθμονόμησης του δικτύου για την υπάρχουσα κατάσταση, ρυθμίζονται διάφορες παράμετροι (π.χ. α</a:t>
            </a:r>
            <a:r>
              <a:rPr lang="en-US" sz="2000" dirty="0" smtClean="0"/>
              <a:t>i &amp; bi</a:t>
            </a:r>
            <a:r>
              <a:rPr lang="el-GR" sz="2000" dirty="0" smtClean="0"/>
              <a:t>) και καθορίζονται οι τιμές τους </a:t>
            </a:r>
            <a:r>
              <a:rPr lang="el-GR" sz="2000" dirty="0"/>
              <a:t>ώστε οποιαδήποτε μελλοντική </a:t>
            </a:r>
            <a:r>
              <a:rPr lang="el-GR" sz="2000" dirty="0" smtClean="0"/>
              <a:t>πρόβλεψη να καθίσταται </a:t>
            </a:r>
            <a:r>
              <a:rPr lang="el-GR" sz="2000" dirty="0"/>
              <a:t>ακριβέστερη</a:t>
            </a:r>
            <a:r>
              <a:rPr lang="el-GR" sz="2000" dirty="0" smtClean="0"/>
              <a:t>.</a:t>
            </a:r>
          </a:p>
          <a:p>
            <a:r>
              <a:rPr lang="el-GR" sz="2000" dirty="0" smtClean="0"/>
              <a:t>Ο καταμερισμός και ο υπολογισμός της ΕΜΗΚ (βαρέων) οχημάτων είναι ενδεικτικός για τον έλεγχο επάρκειας του δικτύου και αποτελεί εργαλείο υποστήριξης λήψης αποφάσεων προς τη βελτίωση των αδυναμιών.</a:t>
            </a:r>
            <a:endParaRPr lang="el-GR" sz="2000" dirty="0"/>
          </a:p>
        </p:txBody>
      </p:sp>
    </p:spTree>
    <p:extLst>
      <p:ext uri="{BB962C8B-B14F-4D97-AF65-F5344CB8AC3E}">
        <p14:creationId xmlns:p14="http://schemas.microsoft.com/office/powerpoint/2010/main" val="32633935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06090"/>
          </a:xfrm>
        </p:spPr>
        <p:txBody>
          <a:bodyPr>
            <a:noAutofit/>
          </a:bodyPr>
          <a:lstStyle/>
          <a:p>
            <a:r>
              <a:rPr lang="el-GR" dirty="0" smtClean="0"/>
              <a:t>Μετρήσεις παρά την οδό (1 από </a:t>
            </a:r>
            <a:r>
              <a:rPr lang="en-US" dirty="0" smtClean="0"/>
              <a:t>3</a:t>
            </a:r>
            <a:r>
              <a:rPr lang="el-GR" dirty="0" smtClean="0"/>
              <a:t>)</a:t>
            </a:r>
            <a:endParaRPr lang="el-GR" dirty="0"/>
          </a:p>
        </p:txBody>
      </p:sp>
      <p:sp>
        <p:nvSpPr>
          <p:cNvPr id="4" name="Θέση περιεχομένου 3"/>
          <p:cNvSpPr>
            <a:spLocks noGrp="1"/>
          </p:cNvSpPr>
          <p:nvPr>
            <p:ph idx="1"/>
          </p:nvPr>
        </p:nvSpPr>
        <p:spPr>
          <a:xfrm>
            <a:off x="464156" y="1412776"/>
            <a:ext cx="8229600" cy="4824536"/>
          </a:xfrm>
        </p:spPr>
        <p:txBody>
          <a:bodyPr>
            <a:noAutofit/>
          </a:bodyPr>
          <a:lstStyle/>
          <a:p>
            <a:r>
              <a:rPr lang="el-GR" sz="2000" dirty="0" smtClean="0"/>
              <a:t>Όλες οι χώρες διατηρούν μητρώο με στοιχεία για τους </a:t>
            </a:r>
            <a:r>
              <a:rPr lang="el-GR" sz="2000" dirty="0" err="1" smtClean="0"/>
              <a:t>τράκτορες</a:t>
            </a:r>
            <a:r>
              <a:rPr lang="el-GR" sz="2000" dirty="0" smtClean="0"/>
              <a:t>-ρυμουλκά (</a:t>
            </a:r>
            <a:r>
              <a:rPr lang="en-US" sz="2000" dirty="0" smtClean="0"/>
              <a:t>tractive vehicles</a:t>
            </a:r>
            <a:r>
              <a:rPr lang="el-GR" sz="2000" dirty="0" smtClean="0"/>
              <a:t>)</a:t>
            </a:r>
            <a:r>
              <a:rPr lang="en-US" sz="2000" dirty="0" smtClean="0"/>
              <a:t>.</a:t>
            </a:r>
            <a:r>
              <a:rPr lang="el-GR" sz="2000" dirty="0" smtClean="0"/>
              <a:t> Για τα υπόλοιπα οχήματα όπως αγροτικά, στρατιωτικά, δημοσίων υπηρεσιών, σχολικά και ειδικών αποστολών μόνο οι εξής χώρες δε διατηρούν αρχείο: Δανία, Ιρλανδία, Κύπρος, Λιθουανία, Μάλτα, Ολλανδία, Ρουμανία, Σλοβακία, Λιχνενστάιν και Νορβηγία.</a:t>
            </a:r>
          </a:p>
          <a:p>
            <a:r>
              <a:rPr lang="el-GR" sz="2000" dirty="0" smtClean="0"/>
              <a:t>Οι έρευνες πραγματοποιούνται με τη βοήθεια χειρόγραφου (</a:t>
            </a:r>
            <a:r>
              <a:rPr lang="en-US" sz="2000" dirty="0" smtClean="0"/>
              <a:t>hard-copy</a:t>
            </a:r>
            <a:r>
              <a:rPr lang="el-GR" sz="2000" dirty="0" smtClean="0"/>
              <a:t>) ερωτηματολογίου που απευθύνεται στους ενδιαφερόμενους, σε εξαιρετικές περιπτώσεις γίνεται αποκλειστικά ηλεκτρονικά μέσω του διαδικτύου (π.χ. Δανία, Γαλλία, Ολλανδία, Αυστρία, Πορτογαλία και Φινλανδία), ενώ σε πολλές περιπτώσεις διατίθενται και οι δύο τρόποι.</a:t>
            </a:r>
            <a:r>
              <a:rPr lang="en-US" sz="2000" dirty="0" smtClean="0"/>
              <a:t> </a:t>
            </a:r>
            <a:r>
              <a:rPr lang="el-GR" sz="2000" dirty="0" smtClean="0"/>
              <a:t>Συνοδεύονται από τηλεφωνικές κλήσεις, </a:t>
            </a:r>
            <a:r>
              <a:rPr lang="en-US" sz="2000" dirty="0" smtClean="0"/>
              <a:t>e-mails</a:t>
            </a:r>
            <a:r>
              <a:rPr lang="el-GR" sz="2000" dirty="0" smtClean="0"/>
              <a:t> κτλ.</a:t>
            </a:r>
          </a:p>
          <a:p>
            <a:r>
              <a:rPr lang="el-GR" sz="2000" dirty="0" smtClean="0"/>
              <a:t>Τα ποσοστά ανταπόκρισης (απαντήσεων) στην έρευνα κυμαίνονται στο 70-100%, με μοναδικές εξαιρέσεις Ιταλία, Ιρλανδία, Φινλανδία, </a:t>
            </a:r>
            <a:r>
              <a:rPr lang="en-US" sz="2000" dirty="0" smtClean="0"/>
              <a:t>FYROM</a:t>
            </a:r>
            <a:r>
              <a:rPr lang="el-GR" sz="2000" dirty="0" smtClean="0"/>
              <a:t> και Ελβετία, όπου το ποσοστό κυμαίνεται στα επίπεδα του 30-50%.</a:t>
            </a:r>
            <a:endParaRPr lang="el-GR" sz="2000" dirty="0"/>
          </a:p>
        </p:txBody>
      </p:sp>
    </p:spTree>
    <p:extLst>
      <p:ext uri="{BB962C8B-B14F-4D97-AF65-F5344CB8AC3E}">
        <p14:creationId xmlns:p14="http://schemas.microsoft.com/office/powerpoint/2010/main" val="36043556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06090"/>
          </a:xfrm>
        </p:spPr>
        <p:txBody>
          <a:bodyPr>
            <a:noAutofit/>
          </a:bodyPr>
          <a:lstStyle/>
          <a:p>
            <a:r>
              <a:rPr lang="el-GR" dirty="0" smtClean="0"/>
              <a:t>Μετρήσεις παρά την οδό (2 από </a:t>
            </a:r>
            <a:r>
              <a:rPr lang="en-US" dirty="0" smtClean="0"/>
              <a:t>3</a:t>
            </a:r>
            <a:r>
              <a:rPr lang="el-GR" dirty="0" smtClean="0"/>
              <a:t>)</a:t>
            </a:r>
            <a:endParaRPr lang="el-GR" dirty="0"/>
          </a:p>
        </p:txBody>
      </p:sp>
      <p:sp>
        <p:nvSpPr>
          <p:cNvPr id="4" name="Θέση περιεχομένου 3"/>
          <p:cNvSpPr>
            <a:spLocks noGrp="1"/>
          </p:cNvSpPr>
          <p:nvPr>
            <p:ph idx="1"/>
          </p:nvPr>
        </p:nvSpPr>
        <p:spPr>
          <a:xfrm>
            <a:off x="464156" y="1412776"/>
            <a:ext cx="8229600" cy="4824536"/>
          </a:xfrm>
        </p:spPr>
        <p:txBody>
          <a:bodyPr>
            <a:normAutofit/>
          </a:bodyPr>
          <a:lstStyle/>
          <a:p>
            <a:pPr marL="0" indent="0">
              <a:buNone/>
            </a:pPr>
            <a:r>
              <a:rPr lang="el-GR" sz="2000" b="1" dirty="0" smtClean="0"/>
              <a:t>Κύρια μεγέθη, παράμετροι και μεταβλητές που υπολογίζονται από τις χώρες:</a:t>
            </a:r>
          </a:p>
          <a:p>
            <a:endParaRPr lang="el-GR" sz="2000" dirty="0" smtClean="0"/>
          </a:p>
          <a:p>
            <a:r>
              <a:rPr lang="el-GR" sz="2000" dirty="0" smtClean="0"/>
              <a:t>Στοιχεία κατόχου οχήματος (όνομα, διεύθυνση κτλ) και έδρα της επιχείρησης στην οποία ανήκει (ή από την οποία δρομολογείται).</a:t>
            </a:r>
          </a:p>
          <a:p>
            <a:r>
              <a:rPr lang="el-GR" sz="2000" dirty="0" smtClean="0"/>
              <a:t>Αριθμός άδειας κυκλοφορίας και πλαισίου οχήματος (ηλικία).</a:t>
            </a:r>
          </a:p>
          <a:p>
            <a:r>
              <a:rPr lang="el-GR" sz="2000" dirty="0" smtClean="0"/>
              <a:t>Τύπος οχήματος και αμαξώματος, μάρκα και μοντέλο.</a:t>
            </a:r>
            <a:endParaRPr lang="en-US" sz="2000" dirty="0"/>
          </a:p>
          <a:p>
            <a:r>
              <a:rPr lang="el-GR" sz="2000" dirty="0" smtClean="0"/>
              <a:t>Μέγιστα επιτρεπόμενα βάρη εμπορευματικής μεταφοράς.</a:t>
            </a:r>
          </a:p>
          <a:p>
            <a:r>
              <a:rPr lang="el-GR" sz="2000" dirty="0" smtClean="0"/>
              <a:t>Μηχανολογικά στοιχεία και αριθμός αξόνων. Συντήρηση (</a:t>
            </a:r>
            <a:r>
              <a:rPr lang="en-US" sz="2000" dirty="0" smtClean="0"/>
              <a:t>service</a:t>
            </a:r>
            <a:r>
              <a:rPr lang="el-GR" sz="2000" dirty="0" smtClean="0"/>
              <a:t>).</a:t>
            </a:r>
          </a:p>
          <a:p>
            <a:r>
              <a:rPr lang="el-GR" sz="2000" dirty="0" smtClean="0"/>
              <a:t>Συνήθη δρομολόγια (προέλευση, προορισμός, συχνότητα, στάσεις), ακολουθούμενες διαδρομές και συνεργαζόμενες εταιρείες (πάροχοι και πελάτες).</a:t>
            </a:r>
          </a:p>
        </p:txBody>
      </p:sp>
    </p:spTree>
    <p:extLst>
      <p:ext uri="{BB962C8B-B14F-4D97-AF65-F5344CB8AC3E}">
        <p14:creationId xmlns:p14="http://schemas.microsoft.com/office/powerpoint/2010/main" val="18911868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06090"/>
          </a:xfrm>
        </p:spPr>
        <p:txBody>
          <a:bodyPr>
            <a:noAutofit/>
          </a:bodyPr>
          <a:lstStyle/>
          <a:p>
            <a:r>
              <a:rPr lang="el-GR" dirty="0" smtClean="0"/>
              <a:t>Περιεχόμενα ενότητας</a:t>
            </a:r>
            <a:endParaRPr lang="el-GR" dirty="0"/>
          </a:p>
        </p:txBody>
      </p:sp>
      <p:sp>
        <p:nvSpPr>
          <p:cNvPr id="4" name="Θέση περιεχομένου 3"/>
          <p:cNvSpPr>
            <a:spLocks noGrp="1"/>
          </p:cNvSpPr>
          <p:nvPr>
            <p:ph idx="1"/>
          </p:nvPr>
        </p:nvSpPr>
        <p:spPr/>
        <p:txBody>
          <a:bodyPr>
            <a:normAutofit/>
          </a:bodyPr>
          <a:lstStyle/>
          <a:p>
            <a:r>
              <a:rPr lang="el-GR" sz="2800" dirty="0" smtClean="0"/>
              <a:t>Εισαγωγή στο </a:t>
            </a:r>
            <a:r>
              <a:rPr lang="en-US" sz="2800" dirty="0" smtClean="0"/>
              <a:t>FAF</a:t>
            </a:r>
            <a:r>
              <a:rPr lang="el-GR" sz="2800" dirty="0" smtClean="0"/>
              <a:t> (</a:t>
            </a:r>
            <a:r>
              <a:rPr lang="en-US" sz="2800" dirty="0" smtClean="0"/>
              <a:t>Freight Analysis Framework</a:t>
            </a:r>
            <a:r>
              <a:rPr lang="el-GR" sz="2800" dirty="0" smtClean="0"/>
              <a:t>)</a:t>
            </a:r>
            <a:endParaRPr lang="en-US" sz="2800" dirty="0" smtClean="0"/>
          </a:p>
          <a:p>
            <a:r>
              <a:rPr lang="el-GR" sz="2800" dirty="0" smtClean="0"/>
              <a:t>Αντικειμενικοί στόχοι </a:t>
            </a:r>
            <a:r>
              <a:rPr lang="en-US" sz="2800" dirty="0" smtClean="0"/>
              <a:t>FAF</a:t>
            </a:r>
          </a:p>
          <a:p>
            <a:r>
              <a:rPr lang="el-GR" sz="2800" dirty="0" smtClean="0"/>
              <a:t>Μεθοδολογία</a:t>
            </a:r>
          </a:p>
          <a:p>
            <a:r>
              <a:rPr lang="el-GR" sz="2800" dirty="0" smtClean="0"/>
              <a:t>Καταμερισμός</a:t>
            </a:r>
          </a:p>
          <a:p>
            <a:r>
              <a:rPr lang="el-GR" sz="2800" dirty="0" smtClean="0"/>
              <a:t>Ανάλυση επάρκειας</a:t>
            </a:r>
          </a:p>
          <a:p>
            <a:r>
              <a:rPr lang="el-GR" sz="2800" dirty="0" smtClean="0"/>
              <a:t>Συμπεράσματα</a:t>
            </a:r>
          </a:p>
          <a:p>
            <a:r>
              <a:rPr lang="el-GR" sz="2800" dirty="0" smtClean="0"/>
              <a:t>Βιβλιογραφικές αναφορές</a:t>
            </a:r>
          </a:p>
          <a:p>
            <a:endParaRPr lang="el-GR" sz="2800" dirty="0"/>
          </a:p>
        </p:txBody>
      </p:sp>
    </p:spTree>
    <p:extLst>
      <p:ext uri="{BB962C8B-B14F-4D97-AF65-F5344CB8AC3E}">
        <p14:creationId xmlns:p14="http://schemas.microsoft.com/office/powerpoint/2010/main" val="31315022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06090"/>
          </a:xfrm>
        </p:spPr>
        <p:txBody>
          <a:bodyPr>
            <a:noAutofit/>
          </a:bodyPr>
          <a:lstStyle/>
          <a:p>
            <a:r>
              <a:rPr lang="el-GR" dirty="0" smtClean="0"/>
              <a:t>Μετρήσεις παρά την οδό (</a:t>
            </a:r>
            <a:r>
              <a:rPr lang="en-US" dirty="0" smtClean="0"/>
              <a:t>3</a:t>
            </a:r>
            <a:r>
              <a:rPr lang="el-GR" dirty="0" smtClean="0"/>
              <a:t> από </a:t>
            </a:r>
            <a:r>
              <a:rPr lang="en-US" dirty="0" smtClean="0"/>
              <a:t>3</a:t>
            </a:r>
            <a:r>
              <a:rPr lang="el-GR" dirty="0" smtClean="0"/>
              <a:t>)</a:t>
            </a:r>
            <a:endParaRPr lang="el-GR" dirty="0"/>
          </a:p>
        </p:txBody>
      </p:sp>
      <p:sp>
        <p:nvSpPr>
          <p:cNvPr id="4" name="Θέση περιεχομένου 3"/>
          <p:cNvSpPr>
            <a:spLocks noGrp="1"/>
          </p:cNvSpPr>
          <p:nvPr>
            <p:ph idx="1"/>
          </p:nvPr>
        </p:nvSpPr>
        <p:spPr>
          <a:xfrm>
            <a:off x="464156" y="1412776"/>
            <a:ext cx="8229600" cy="4824536"/>
          </a:xfrm>
        </p:spPr>
        <p:txBody>
          <a:bodyPr>
            <a:noAutofit/>
          </a:bodyPr>
          <a:lstStyle/>
          <a:p>
            <a:pPr marL="0" indent="0">
              <a:buNone/>
            </a:pPr>
            <a:r>
              <a:rPr lang="el-GR" sz="2000" b="1" dirty="0" smtClean="0"/>
              <a:t>Προαιρετικά μεγέθη, παράμετροι και μεταβλητές που υπολογίζονται από τις χώρες (πλην κατά περίπτωση εξαιρέσεων):</a:t>
            </a:r>
          </a:p>
          <a:p>
            <a:endParaRPr lang="el-GR" sz="2000" dirty="0" smtClean="0"/>
          </a:p>
          <a:p>
            <a:r>
              <a:rPr lang="el-GR" sz="2000" dirty="0" smtClean="0"/>
              <a:t>Διανυθέντα χιλιόμετρα με κενό φορτίο.</a:t>
            </a:r>
          </a:p>
          <a:p>
            <a:r>
              <a:rPr lang="el-GR" sz="2000" dirty="0" smtClean="0"/>
              <a:t>Τύποι μεταφερόμενων φορτίων.</a:t>
            </a:r>
          </a:p>
          <a:p>
            <a:r>
              <a:rPr lang="el-GR" sz="2000" dirty="0" smtClean="0"/>
              <a:t>Κατηγορία δραστηριότητας του ιδιοκτήτη του οχήματος κατά </a:t>
            </a:r>
            <a:r>
              <a:rPr lang="en-US" sz="2000" dirty="0" smtClean="0"/>
              <a:t>NACE (Nomenclature of Economic Activities).</a:t>
            </a:r>
            <a:endParaRPr lang="el-GR" sz="2000" dirty="0" smtClean="0"/>
          </a:p>
          <a:p>
            <a:r>
              <a:rPr lang="el-GR" sz="2000" dirty="0" smtClean="0"/>
              <a:t>Προσδιορισμός αξόνων του </a:t>
            </a:r>
            <a:r>
              <a:rPr lang="el-GR" sz="2000" dirty="0"/>
              <a:t>οχήματος (αριθμός , σύνθεση, σχηματισμός</a:t>
            </a:r>
            <a:r>
              <a:rPr lang="el-GR" sz="2000" dirty="0" smtClean="0"/>
              <a:t>).</a:t>
            </a:r>
          </a:p>
          <a:p>
            <a:r>
              <a:rPr lang="el-GR" sz="2000" dirty="0" smtClean="0"/>
              <a:t>Βαθμός ή ποσοστό φόρτωσης (πλήρωσης) του οχήματος.</a:t>
            </a:r>
          </a:p>
          <a:p>
            <a:r>
              <a:rPr lang="el-GR" sz="2000" dirty="0" smtClean="0"/>
              <a:t>Πιθανότητα χρήσης ειδικών ή πρόσθετων οχημάτων και προσαρτημάτων για διενέργεια συνδυασμένης μεταφοράς.</a:t>
            </a:r>
            <a:endParaRPr lang="el-GR" sz="2000" dirty="0"/>
          </a:p>
        </p:txBody>
      </p:sp>
    </p:spTree>
    <p:extLst>
      <p:ext uri="{BB962C8B-B14F-4D97-AF65-F5344CB8AC3E}">
        <p14:creationId xmlns:p14="http://schemas.microsoft.com/office/powerpoint/2010/main" val="13918413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06090"/>
          </a:xfrm>
        </p:spPr>
        <p:txBody>
          <a:bodyPr>
            <a:noAutofit/>
          </a:bodyPr>
          <a:lstStyle/>
          <a:p>
            <a:r>
              <a:rPr lang="el-GR" dirty="0" smtClean="0"/>
              <a:t>Ανάλυση επάρκειας (1 από </a:t>
            </a:r>
            <a:r>
              <a:rPr lang="en-US" dirty="0" smtClean="0"/>
              <a:t>5</a:t>
            </a:r>
            <a:r>
              <a:rPr lang="el-GR" dirty="0" smtClean="0"/>
              <a:t>)</a:t>
            </a:r>
            <a:endParaRPr lang="el-GR" dirty="0"/>
          </a:p>
        </p:txBody>
      </p:sp>
      <p:sp>
        <p:nvSpPr>
          <p:cNvPr id="4" name="Θέση περιεχομένου 3"/>
          <p:cNvSpPr>
            <a:spLocks noGrp="1"/>
          </p:cNvSpPr>
          <p:nvPr>
            <p:ph idx="1"/>
          </p:nvPr>
        </p:nvSpPr>
        <p:spPr>
          <a:xfrm>
            <a:off x="464156" y="1412776"/>
            <a:ext cx="8229600" cy="4824536"/>
          </a:xfrm>
        </p:spPr>
        <p:txBody>
          <a:bodyPr>
            <a:normAutofit/>
          </a:bodyPr>
          <a:lstStyle/>
          <a:p>
            <a:r>
              <a:rPr lang="el-GR" sz="2000" dirty="0" smtClean="0"/>
              <a:t>Σκοπός ανάλυσης επάρκειας συγκοινωνιακού δικτύου: αξιολόγηση μέτρων απόδοσης δικτύου για την υφιστάμενη και μελλοντική κατάσταση με σκοπό τη λήψη αποφάσεων για την κάλυψη αδυναμιών. Οι παράμετροι που υπολογίζονται είναι: κυκλοφοριακός φόρτος ή όγκος κυκλοφορίας και αιχμής, κυκλοφοριακή ικανότητα, χρόνοι ταξιδίου (διαδρομής), καθυστερήσεις, ταχύτητα σε συνθήκες συμφόρησης κτλ.</a:t>
            </a:r>
          </a:p>
          <a:p>
            <a:r>
              <a:rPr lang="el-GR" sz="2000" dirty="0" smtClean="0"/>
              <a:t>Διαφοροποιήσεις στις τιμές των μεγεθών αυτών μεταξύ υφιστάμενης και μελλοντικής κατάστασης αποτελεί ένδειξη μεταβολής των επιπέδων συμφόρησης και υποδηλώνει τη δυνατότητα (ή αδυναμία) υποστήριξης και εξυπηρέτησης των φόρτων από το δίκτυο στην υφιστάμενη δομή του. </a:t>
            </a:r>
          </a:p>
          <a:p>
            <a:r>
              <a:rPr lang="el-GR" sz="2000" dirty="0"/>
              <a:t>Χρησιμότητα διαδικασίας: Εφόσον αποκαλυφθούν αδυναμίες ή ανεπάρκειες, τα αποτελέσματα της ανάλυσης (ή ελέγχου) επάρκειας μπορούν να αποτελέσουν οδηγό για βελτιωτικές ενέργειες στο πλαίσιο χάραξης πολιτικών και διαμόρφωσης (στρατηγικού) σχεδιασμού.</a:t>
            </a:r>
          </a:p>
        </p:txBody>
      </p:sp>
    </p:spTree>
    <p:extLst>
      <p:ext uri="{BB962C8B-B14F-4D97-AF65-F5344CB8AC3E}">
        <p14:creationId xmlns:p14="http://schemas.microsoft.com/office/powerpoint/2010/main" val="21404633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06090"/>
          </a:xfrm>
        </p:spPr>
        <p:txBody>
          <a:bodyPr>
            <a:noAutofit/>
          </a:bodyPr>
          <a:lstStyle/>
          <a:p>
            <a:r>
              <a:rPr lang="el-GR" dirty="0"/>
              <a:t>Ανάλυση επάρκειας </a:t>
            </a:r>
            <a:r>
              <a:rPr lang="el-GR" dirty="0" smtClean="0"/>
              <a:t>(2 από </a:t>
            </a:r>
            <a:r>
              <a:rPr lang="en-US" dirty="0" smtClean="0"/>
              <a:t>5</a:t>
            </a:r>
            <a:r>
              <a:rPr lang="el-GR" dirty="0" smtClean="0"/>
              <a:t>)</a:t>
            </a:r>
            <a:endParaRPr lang="el-GR" dirty="0"/>
          </a:p>
        </p:txBody>
      </p:sp>
      <p:sp>
        <p:nvSpPr>
          <p:cNvPr id="4" name="Θέση περιεχομένου 3"/>
          <p:cNvSpPr>
            <a:spLocks noGrp="1"/>
          </p:cNvSpPr>
          <p:nvPr>
            <p:ph idx="1"/>
          </p:nvPr>
        </p:nvSpPr>
        <p:spPr>
          <a:xfrm>
            <a:off x="464156" y="1412776"/>
            <a:ext cx="8229600" cy="4824536"/>
          </a:xfrm>
        </p:spPr>
        <p:txBody>
          <a:bodyPr>
            <a:normAutofit/>
          </a:bodyPr>
          <a:lstStyle/>
          <a:p>
            <a:r>
              <a:rPr lang="el-GR" sz="2000" dirty="0" smtClean="0"/>
              <a:t>Δεδομένου του καταμερισμού κυκλοφορίας στο δίκτυο για υφιστάμενη και μελλοντική κατάσταση, μέσω της ΕΜΗΚ ανά τύπο οχήματος, ο υπολογισμός όγκου κυκλοφορίας </a:t>
            </a:r>
            <a:r>
              <a:rPr lang="en-US" sz="2000" dirty="0" err="1" smtClean="0"/>
              <a:t>Vx</a:t>
            </a:r>
            <a:r>
              <a:rPr lang="en-US" sz="2000" dirty="0" smtClean="0"/>
              <a:t>, </a:t>
            </a:r>
            <a:r>
              <a:rPr lang="el-GR" sz="2000" dirty="0" smtClean="0"/>
              <a:t>ως σύνολο εμπορευματικών </a:t>
            </a:r>
            <a:r>
              <a:rPr lang="en-US" sz="2000" dirty="0" err="1" smtClean="0"/>
              <a:t>FAFx</a:t>
            </a:r>
            <a:r>
              <a:rPr lang="el-GR" sz="2000" dirty="0" smtClean="0"/>
              <a:t>, εμπορικών </a:t>
            </a:r>
            <a:r>
              <a:rPr lang="en-US" sz="2000" dirty="0" err="1" smtClean="0"/>
              <a:t>Nx</a:t>
            </a:r>
            <a:r>
              <a:rPr lang="en-US" sz="2000" dirty="0" smtClean="0"/>
              <a:t> </a:t>
            </a:r>
            <a:r>
              <a:rPr lang="el-GR" sz="2000" dirty="0" smtClean="0"/>
              <a:t>και επιβατικών οχημάτων </a:t>
            </a:r>
            <a:r>
              <a:rPr lang="en-US" sz="2000" dirty="0" err="1" smtClean="0"/>
              <a:t>Px</a:t>
            </a:r>
            <a:r>
              <a:rPr lang="en-US" sz="2000" dirty="0" smtClean="0"/>
              <a:t>, </a:t>
            </a:r>
            <a:r>
              <a:rPr lang="el-GR" sz="2000" dirty="0" smtClean="0"/>
              <a:t>στο οδικό τμήμα </a:t>
            </a:r>
            <a:r>
              <a:rPr lang="en-US" sz="2000" dirty="0" smtClean="0"/>
              <a:t>x</a:t>
            </a:r>
            <a:r>
              <a:rPr lang="el-GR" sz="2000" dirty="0" smtClean="0"/>
              <a:t> θα δίνεται από την εξίσωση:</a:t>
            </a:r>
          </a:p>
          <a:p>
            <a:endParaRPr lang="el-GR" sz="2000" dirty="0"/>
          </a:p>
          <a:p>
            <a:r>
              <a:rPr lang="el-GR" sz="2000" dirty="0" smtClean="0"/>
              <a:t>Βάσει ΕΜΗΚ, ο φόρτος σχεδιασμού (αιχμής) θα δίνεται από την εξίσωση:</a:t>
            </a:r>
          </a:p>
          <a:p>
            <a:endParaRPr lang="el-GR" sz="2000" dirty="0"/>
          </a:p>
          <a:p>
            <a:pPr marL="0" indent="0">
              <a:buNone/>
            </a:pPr>
            <a:r>
              <a:rPr lang="el-GR" sz="2000" dirty="0" smtClean="0"/>
              <a:t>όπου:</a:t>
            </a:r>
          </a:p>
          <a:p>
            <a:pPr marL="0" indent="0">
              <a:buNone/>
            </a:pPr>
            <a:r>
              <a:rPr lang="en-US" sz="2000" dirty="0" err="1" smtClean="0"/>
              <a:t>DHVx</a:t>
            </a:r>
            <a:r>
              <a:rPr lang="en-US" sz="2000" dirty="0" smtClean="0"/>
              <a:t>: </a:t>
            </a:r>
            <a:r>
              <a:rPr lang="el-GR" sz="2000" dirty="0" smtClean="0"/>
              <a:t>φόρτος σχεδιασμού (</a:t>
            </a:r>
            <a:r>
              <a:rPr lang="en-US" sz="2000" dirty="0" smtClean="0"/>
              <a:t>design hour volume</a:t>
            </a:r>
            <a:r>
              <a:rPr lang="el-GR" sz="2000" dirty="0" smtClean="0"/>
              <a:t>)</a:t>
            </a:r>
            <a:r>
              <a:rPr lang="en-US" sz="2000" dirty="0" smtClean="0"/>
              <a:t> </a:t>
            </a:r>
            <a:r>
              <a:rPr lang="el-GR" sz="2000" dirty="0" smtClean="0"/>
              <a:t>για το έτος </a:t>
            </a:r>
            <a:r>
              <a:rPr lang="en-US" sz="2000" dirty="0" smtClean="0"/>
              <a:t>x</a:t>
            </a:r>
            <a:r>
              <a:rPr lang="el-GR" sz="2000" dirty="0" smtClean="0"/>
              <a:t> (οχήμ. / ώρα).</a:t>
            </a:r>
            <a:endParaRPr lang="en-US" sz="2000" dirty="0" smtClean="0"/>
          </a:p>
          <a:p>
            <a:pPr marL="0" indent="0">
              <a:buNone/>
            </a:pPr>
            <a:r>
              <a:rPr lang="en-US" sz="2000" dirty="0" err="1" smtClean="0"/>
              <a:t>Vx</a:t>
            </a:r>
            <a:r>
              <a:rPr lang="en-US" sz="2000" dirty="0" smtClean="0"/>
              <a:t>: </a:t>
            </a:r>
            <a:r>
              <a:rPr lang="el-GR" sz="2000" dirty="0"/>
              <a:t>ημερήσιος </a:t>
            </a:r>
            <a:r>
              <a:rPr lang="el-GR" sz="2000" dirty="0" smtClean="0"/>
              <a:t>φόρτος για </a:t>
            </a:r>
            <a:r>
              <a:rPr lang="el-GR" sz="2000" dirty="0"/>
              <a:t>το έτος </a:t>
            </a:r>
            <a:r>
              <a:rPr lang="en-US" sz="2000" dirty="0" smtClean="0"/>
              <a:t>x</a:t>
            </a:r>
            <a:r>
              <a:rPr lang="el-GR" sz="2000" dirty="0" smtClean="0"/>
              <a:t> (οχήμ. / ημέρα)</a:t>
            </a:r>
            <a:endParaRPr lang="en-US" sz="2000" dirty="0" smtClean="0"/>
          </a:p>
          <a:p>
            <a:pPr marL="0" indent="0">
              <a:buNone/>
            </a:pPr>
            <a:r>
              <a:rPr lang="en-US" sz="2000" dirty="0" smtClean="0"/>
              <a:t>k:</a:t>
            </a:r>
            <a:r>
              <a:rPr lang="el-GR" sz="2000" dirty="0" smtClean="0"/>
              <a:t> ποσοστό ημερήσιας κυκλοφορίας κατά την ώρα αιχμής.</a:t>
            </a:r>
            <a:endParaRPr lang="el-GR" sz="2000" dirty="0"/>
          </a:p>
        </p:txBody>
      </p:sp>
      <p:graphicFrame>
        <p:nvGraphicFramePr>
          <p:cNvPr id="3" name="Αντικείμενο 2"/>
          <p:cNvGraphicFramePr>
            <a:graphicFrameLocks noChangeAspect="1"/>
          </p:cNvGraphicFramePr>
          <p:nvPr>
            <p:extLst>
              <p:ext uri="{D42A27DB-BD31-4B8C-83A1-F6EECF244321}">
                <p14:modId xmlns:p14="http://schemas.microsoft.com/office/powerpoint/2010/main" val="1061307907"/>
              </p:ext>
            </p:extLst>
          </p:nvPr>
        </p:nvGraphicFramePr>
        <p:xfrm>
          <a:off x="2771800" y="2924944"/>
          <a:ext cx="3313112" cy="601663"/>
        </p:xfrm>
        <a:graphic>
          <a:graphicData uri="http://schemas.openxmlformats.org/presentationml/2006/ole">
            <mc:AlternateContent xmlns:mc="http://schemas.openxmlformats.org/markup-compatibility/2006">
              <mc:Choice xmlns:v="urn:schemas-microsoft-com:vml" Requires="v">
                <p:oleObj spid="_x0000_s11313" name="Εξίσωση" r:id="rId4" imgW="1257120" imgH="228600" progId="Equation.3">
                  <p:embed/>
                </p:oleObj>
              </mc:Choice>
              <mc:Fallback>
                <p:oleObj name="Εξίσωση" r:id="rId4" imgW="1257120" imgH="228600" progId="Equation.3">
                  <p:embed/>
                  <p:pic>
                    <p:nvPicPr>
                      <p:cNvPr id="0" name="Αντικείμενο 4"/>
                      <p:cNvPicPr>
                        <a:picLocks noChangeAspect="1" noChangeArrowheads="1"/>
                      </p:cNvPicPr>
                      <p:nvPr/>
                    </p:nvPicPr>
                    <p:blipFill>
                      <a:blip r:embed="rId5"/>
                      <a:srcRect/>
                      <a:stretch>
                        <a:fillRect/>
                      </a:stretch>
                    </p:blipFill>
                    <p:spPr bwMode="auto">
                      <a:xfrm>
                        <a:off x="2771800" y="2924944"/>
                        <a:ext cx="3313112"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Αντικείμενο 4"/>
          <p:cNvGraphicFramePr>
            <a:graphicFrameLocks noChangeAspect="1"/>
          </p:cNvGraphicFramePr>
          <p:nvPr>
            <p:extLst>
              <p:ext uri="{D42A27DB-BD31-4B8C-83A1-F6EECF244321}">
                <p14:modId xmlns:p14="http://schemas.microsoft.com/office/powerpoint/2010/main" val="1691152339"/>
              </p:ext>
            </p:extLst>
          </p:nvPr>
        </p:nvGraphicFramePr>
        <p:xfrm>
          <a:off x="2782888" y="4076700"/>
          <a:ext cx="3581400" cy="601663"/>
        </p:xfrm>
        <a:graphic>
          <a:graphicData uri="http://schemas.openxmlformats.org/presentationml/2006/ole">
            <mc:AlternateContent xmlns:mc="http://schemas.openxmlformats.org/markup-compatibility/2006">
              <mc:Choice xmlns:v="urn:schemas-microsoft-com:vml" Requires="v">
                <p:oleObj spid="_x0000_s11314" name="Εξίσωση" r:id="rId6" imgW="1358640" imgH="228600" progId="Equation.3">
                  <p:embed/>
                </p:oleObj>
              </mc:Choice>
              <mc:Fallback>
                <p:oleObj name="Εξίσωση" r:id="rId6" imgW="1358640" imgH="228600" progId="Equation.3">
                  <p:embed/>
                  <p:pic>
                    <p:nvPicPr>
                      <p:cNvPr id="0" name="Αντικείμενο 2"/>
                      <p:cNvPicPr>
                        <a:picLocks noChangeAspect="1" noChangeArrowheads="1"/>
                      </p:cNvPicPr>
                      <p:nvPr/>
                    </p:nvPicPr>
                    <p:blipFill>
                      <a:blip r:embed="rId7"/>
                      <a:srcRect/>
                      <a:stretch>
                        <a:fillRect/>
                      </a:stretch>
                    </p:blipFill>
                    <p:spPr bwMode="auto">
                      <a:xfrm>
                        <a:off x="2782888" y="4076700"/>
                        <a:ext cx="3581400"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942632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06090"/>
          </a:xfrm>
        </p:spPr>
        <p:txBody>
          <a:bodyPr>
            <a:noAutofit/>
          </a:bodyPr>
          <a:lstStyle/>
          <a:p>
            <a:r>
              <a:rPr lang="el-GR" dirty="0"/>
              <a:t>Ανάλυση επάρκειας </a:t>
            </a:r>
            <a:r>
              <a:rPr lang="el-GR" dirty="0" smtClean="0"/>
              <a:t>(3 από </a:t>
            </a:r>
            <a:r>
              <a:rPr lang="en-US" dirty="0" smtClean="0"/>
              <a:t>5</a:t>
            </a:r>
            <a:r>
              <a:rPr lang="el-GR" dirty="0" smtClean="0"/>
              <a:t>)</a:t>
            </a:r>
            <a:endParaRPr lang="el-GR" dirty="0"/>
          </a:p>
        </p:txBody>
      </p:sp>
      <p:sp>
        <p:nvSpPr>
          <p:cNvPr id="4" name="Θέση περιεχομένου 3"/>
          <p:cNvSpPr>
            <a:spLocks noGrp="1"/>
          </p:cNvSpPr>
          <p:nvPr>
            <p:ph idx="1"/>
          </p:nvPr>
        </p:nvSpPr>
        <p:spPr>
          <a:xfrm>
            <a:off x="464156" y="1412776"/>
            <a:ext cx="8229600" cy="4824536"/>
          </a:xfrm>
        </p:spPr>
        <p:txBody>
          <a:bodyPr>
            <a:normAutofit/>
          </a:bodyPr>
          <a:lstStyle/>
          <a:p>
            <a:r>
              <a:rPr lang="el-GR" sz="2000" dirty="0" smtClean="0"/>
              <a:t>Κυκλοφοριακή ικανότητα (</a:t>
            </a:r>
            <a:r>
              <a:rPr lang="en-US" sz="2000" dirty="0" smtClean="0"/>
              <a:t>capacity</a:t>
            </a:r>
            <a:r>
              <a:rPr lang="el-GR" sz="2000" dirty="0" smtClean="0"/>
              <a:t>): ορίζεται βάσει πινάκων ανάλογα με τα γεωμετρικά και λειτουργικά χαρακτηριστικά της οδού και αντιστοιχεί σε στάθμη εξυπηρέτησης </a:t>
            </a:r>
            <a:r>
              <a:rPr lang="en-US" sz="2000" dirty="0" smtClean="0"/>
              <a:t>(LOS)</a:t>
            </a:r>
            <a:r>
              <a:rPr lang="el-GR" sz="2000" dirty="0" smtClean="0"/>
              <a:t> Ε. </a:t>
            </a:r>
          </a:p>
          <a:p>
            <a:r>
              <a:rPr lang="el-GR" sz="2000" dirty="0" smtClean="0"/>
              <a:t>Λόγος κυκλοφοριακού φόρτου προς κυκλοφοριακή ικανότητα (</a:t>
            </a:r>
            <a:r>
              <a:rPr lang="en-US" sz="2000" dirty="0" smtClean="0"/>
              <a:t>v/c</a:t>
            </a:r>
            <a:r>
              <a:rPr lang="el-GR" sz="2000" dirty="0" smtClean="0"/>
              <a:t>):</a:t>
            </a:r>
            <a:r>
              <a:rPr lang="en-US" sz="2000" dirty="0" smtClean="0"/>
              <a:t> </a:t>
            </a:r>
            <a:r>
              <a:rPr lang="el-GR" sz="2000" dirty="0" smtClean="0"/>
              <a:t>ισούται με το πηλίκο του φόρτου σχεδιασμού (</a:t>
            </a:r>
            <a:r>
              <a:rPr lang="en-US" sz="2000" dirty="0" smtClean="0"/>
              <a:t>DHV</a:t>
            </a:r>
            <a:r>
              <a:rPr lang="el-GR" sz="2000" dirty="0" smtClean="0"/>
              <a:t>) προς την κυκλοφοριακή ικανότητα και καθορίζει το βαθμό συμφόρησης οδού (ή οδικού τμήματος) σε μια δεδομένη χρονική στιγμή (υφιστάμενη ή μελλοντική) και είναι ενδεικτικός για το αν το σύστημα θα λειτουργήσει ή θα καταρρεύσει (τιμές μεγαλύτερες της μονάδας). Διακρίνονται τιμές σε τρεις περιοχές: μικρότερες του 0,75, 0,75 – 0,95 και άνω του 0,95 ανάλογα με τον τύπο της οδού (αστική, επαρχιακή /  αγροτική κτλ).</a:t>
            </a:r>
          </a:p>
          <a:p>
            <a:pPr>
              <a:buFont typeface="Wingdings" pitchFamily="2" charset="2"/>
              <a:buChar char="Ø"/>
            </a:pPr>
            <a:r>
              <a:rPr lang="el-GR" sz="2000" dirty="0" smtClean="0"/>
              <a:t>Μπορεί όπως και οι φόρτοι (π.χ. ΕΜΗΚ) μετά από καταμερισμό να αποτυπωθούν σε αντίστοιχους θεματικούς γεωγραφικούς χάρτες ώστε να προσφέρουν αντιπροσωπευτική απεικόνιση </a:t>
            </a:r>
            <a:r>
              <a:rPr lang="el-GR" sz="2000" dirty="0" err="1" smtClean="0"/>
              <a:t>συμφορισμένων</a:t>
            </a:r>
            <a:r>
              <a:rPr lang="el-GR" sz="2000" dirty="0" smtClean="0"/>
              <a:t> περιοχών.</a:t>
            </a:r>
          </a:p>
          <a:p>
            <a:endParaRPr lang="el-GR" sz="2000" dirty="0" smtClean="0"/>
          </a:p>
          <a:p>
            <a:endParaRPr lang="el-GR" sz="2000" dirty="0"/>
          </a:p>
        </p:txBody>
      </p:sp>
    </p:spTree>
    <p:extLst>
      <p:ext uri="{BB962C8B-B14F-4D97-AF65-F5344CB8AC3E}">
        <p14:creationId xmlns:p14="http://schemas.microsoft.com/office/powerpoint/2010/main" val="17793649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06090"/>
          </a:xfrm>
        </p:spPr>
        <p:txBody>
          <a:bodyPr>
            <a:noAutofit/>
          </a:bodyPr>
          <a:lstStyle/>
          <a:p>
            <a:r>
              <a:rPr lang="el-GR" dirty="0"/>
              <a:t>Ανάλυση επάρκειας </a:t>
            </a:r>
            <a:r>
              <a:rPr lang="el-GR" dirty="0" smtClean="0"/>
              <a:t>(4 από </a:t>
            </a:r>
            <a:r>
              <a:rPr lang="en-US" dirty="0" smtClean="0"/>
              <a:t>5</a:t>
            </a:r>
            <a:r>
              <a:rPr lang="el-GR" dirty="0" smtClean="0"/>
              <a:t>)</a:t>
            </a:r>
            <a:endParaRPr lang="el-GR" dirty="0"/>
          </a:p>
        </p:txBody>
      </p:sp>
      <p:sp>
        <p:nvSpPr>
          <p:cNvPr id="4" name="Θέση περιεχομένου 3"/>
          <p:cNvSpPr>
            <a:spLocks noGrp="1"/>
          </p:cNvSpPr>
          <p:nvPr>
            <p:ph idx="1"/>
          </p:nvPr>
        </p:nvSpPr>
        <p:spPr>
          <a:xfrm>
            <a:off x="464156" y="1412776"/>
            <a:ext cx="8229600" cy="4824536"/>
          </a:xfrm>
        </p:spPr>
        <p:txBody>
          <a:bodyPr>
            <a:normAutofit lnSpcReduction="10000"/>
          </a:bodyPr>
          <a:lstStyle/>
          <a:p>
            <a:r>
              <a:rPr lang="el-GR" sz="2000" dirty="0" smtClean="0"/>
              <a:t>Υπολογισμός ταχύτητας κίνησης </a:t>
            </a:r>
            <a:r>
              <a:rPr lang="en-US" sz="2000" dirty="0" smtClean="0"/>
              <a:t>S,</a:t>
            </a:r>
            <a:r>
              <a:rPr lang="el-GR" sz="2000" dirty="0" smtClean="0"/>
              <a:t> οδικού τμήματος</a:t>
            </a:r>
            <a:r>
              <a:rPr lang="en-US" sz="2000" dirty="0" smtClean="0"/>
              <a:t> </a:t>
            </a:r>
            <a:r>
              <a:rPr lang="el-GR" sz="2000" dirty="0" smtClean="0"/>
              <a:t>μήκους </a:t>
            </a:r>
            <a:r>
              <a:rPr lang="en-US" sz="2000" dirty="0" smtClean="0"/>
              <a:t>L</a:t>
            </a:r>
            <a:r>
              <a:rPr lang="el-GR" sz="2000" dirty="0" smtClean="0"/>
              <a:t>: </a:t>
            </a:r>
            <a:endParaRPr lang="en-US" sz="2000" dirty="0" smtClean="0"/>
          </a:p>
          <a:p>
            <a:endParaRPr lang="el-GR" sz="2000" dirty="0" smtClean="0"/>
          </a:p>
          <a:p>
            <a:pPr marL="0" indent="0">
              <a:buNone/>
            </a:pPr>
            <a:r>
              <a:rPr lang="el-GR" sz="2000" dirty="0" smtClean="0"/>
              <a:t>και:</a:t>
            </a:r>
          </a:p>
          <a:p>
            <a:pPr marL="0" indent="0">
              <a:buNone/>
            </a:pPr>
            <a:endParaRPr lang="el-GR" sz="2000" dirty="0" smtClean="0"/>
          </a:p>
          <a:p>
            <a:pPr marL="0" indent="0">
              <a:buNone/>
            </a:pPr>
            <a:endParaRPr lang="el-GR" sz="2000" dirty="0" smtClean="0"/>
          </a:p>
          <a:p>
            <a:pPr marL="0" indent="0">
              <a:buNone/>
            </a:pPr>
            <a:r>
              <a:rPr lang="el-GR" sz="2000" dirty="0" smtClean="0"/>
              <a:t>όπου</a:t>
            </a:r>
            <a:r>
              <a:rPr lang="el-GR" sz="2000" dirty="0"/>
              <a:t>:</a:t>
            </a:r>
            <a:endParaRPr lang="en-US" sz="2000" dirty="0"/>
          </a:p>
          <a:p>
            <a:pPr marL="0" indent="0">
              <a:buNone/>
            </a:pPr>
            <a:r>
              <a:rPr lang="en-US" sz="2000" dirty="0"/>
              <a:t>D: </a:t>
            </a:r>
            <a:r>
              <a:rPr lang="el-GR" sz="2000" dirty="0"/>
              <a:t>καθυστέρηση σε </a:t>
            </a:r>
            <a:r>
              <a:rPr lang="el-GR" sz="2000" dirty="0" err="1" smtClean="0"/>
              <a:t>σηματοδοτούμενους</a:t>
            </a:r>
            <a:r>
              <a:rPr lang="el-GR" sz="2000" dirty="0" smtClean="0"/>
              <a:t> κόμβους </a:t>
            </a:r>
            <a:r>
              <a:rPr lang="el-GR" sz="2000" dirty="0"/>
              <a:t>(ώρες</a:t>
            </a:r>
            <a:r>
              <a:rPr lang="el-GR" sz="2000" dirty="0" smtClean="0"/>
              <a:t>) και </a:t>
            </a:r>
            <a:r>
              <a:rPr lang="en-US" sz="2000" dirty="0" smtClean="0">
                <a:solidFill>
                  <a:prstClr val="black"/>
                </a:solidFill>
              </a:rPr>
              <a:t>D</a:t>
            </a:r>
            <a:r>
              <a:rPr lang="en-US" sz="1400" dirty="0" smtClean="0">
                <a:solidFill>
                  <a:prstClr val="black"/>
                </a:solidFill>
              </a:rPr>
              <a:t>0 </a:t>
            </a:r>
            <a:r>
              <a:rPr lang="en-US" sz="2000" dirty="0" smtClean="0">
                <a:solidFill>
                  <a:prstClr val="black"/>
                </a:solidFill>
              </a:rPr>
              <a:t>(zero flow)</a:t>
            </a:r>
            <a:r>
              <a:rPr lang="el-GR" sz="2000" dirty="0" smtClean="0">
                <a:solidFill>
                  <a:prstClr val="black"/>
                </a:solidFill>
              </a:rPr>
              <a:t>.</a:t>
            </a:r>
            <a:endParaRPr lang="el-GR" sz="2000" dirty="0"/>
          </a:p>
          <a:p>
            <a:pPr marL="0" indent="0">
              <a:buNone/>
            </a:pPr>
            <a:r>
              <a:rPr lang="en-US" sz="2000" dirty="0"/>
              <a:t>R: </a:t>
            </a:r>
            <a:r>
              <a:rPr lang="el-GR" sz="2000" dirty="0"/>
              <a:t>χρόνος διάνυσης οδικού τμήματος (ώρες</a:t>
            </a:r>
            <a:r>
              <a:rPr lang="el-GR" sz="2000" dirty="0" smtClean="0"/>
              <a:t>) και </a:t>
            </a:r>
            <a:r>
              <a:rPr lang="en-US" sz="2000" dirty="0" smtClean="0"/>
              <a:t>R</a:t>
            </a:r>
            <a:r>
              <a:rPr lang="en-US" sz="1400" dirty="0" smtClean="0"/>
              <a:t>0</a:t>
            </a:r>
            <a:r>
              <a:rPr lang="en-US" sz="2000" dirty="0" smtClean="0"/>
              <a:t> (</a:t>
            </a:r>
            <a:r>
              <a:rPr lang="el-GR" sz="2000" dirty="0" smtClean="0"/>
              <a:t>σε ελεύθερη ροή</a:t>
            </a:r>
            <a:r>
              <a:rPr lang="en-US" sz="2000" dirty="0" smtClean="0"/>
              <a:t>)</a:t>
            </a:r>
            <a:r>
              <a:rPr lang="el-GR" sz="2000" dirty="0" smtClean="0"/>
              <a:t>.</a:t>
            </a:r>
            <a:endParaRPr lang="en-US" sz="2000" dirty="0" smtClean="0"/>
          </a:p>
          <a:p>
            <a:pPr marL="0" indent="0">
              <a:buNone/>
            </a:pPr>
            <a:r>
              <a:rPr lang="en-US" sz="2000" dirty="0" smtClean="0"/>
              <a:t>T:</a:t>
            </a:r>
            <a:r>
              <a:rPr lang="el-GR" sz="2000" dirty="0" smtClean="0"/>
              <a:t> αναμενόμενη διάρκεια ζήτησης (τυπικά ορίζεται ίση με 1 ώρα).</a:t>
            </a:r>
            <a:endParaRPr lang="en-US" sz="2000" dirty="0" smtClean="0"/>
          </a:p>
          <a:p>
            <a:pPr marL="0" indent="0">
              <a:buNone/>
            </a:pPr>
            <a:r>
              <a:rPr lang="en-US" sz="2000" dirty="0" smtClean="0"/>
              <a:t>X:</a:t>
            </a:r>
            <a:r>
              <a:rPr lang="el-GR" sz="2000" dirty="0" smtClean="0"/>
              <a:t> λόγος ζήτησης προς κυκλοφοριακή ικανότητα στο οδικό τμήμα.</a:t>
            </a:r>
            <a:endParaRPr lang="en-US" sz="2000" dirty="0" smtClean="0"/>
          </a:p>
          <a:p>
            <a:pPr marL="0" indent="0">
              <a:buNone/>
            </a:pPr>
            <a:r>
              <a:rPr lang="en-US" sz="2000" dirty="0" smtClean="0"/>
              <a:t>J: </a:t>
            </a:r>
            <a:r>
              <a:rPr lang="el-GR" sz="2000" dirty="0" smtClean="0"/>
              <a:t>παράμετρος που χρησιμοποιείται κατά τη βαθμονόμηση.</a:t>
            </a:r>
          </a:p>
          <a:p>
            <a:pPr marL="0" indent="0">
              <a:buNone/>
            </a:pPr>
            <a:endParaRPr lang="el-GR" sz="2000" dirty="0" smtClean="0"/>
          </a:p>
          <a:p>
            <a:pPr marL="0" indent="0">
              <a:buNone/>
            </a:pPr>
            <a:endParaRPr lang="el-GR" sz="2000" dirty="0"/>
          </a:p>
          <a:p>
            <a:endParaRPr lang="el-GR" sz="2000" dirty="0"/>
          </a:p>
        </p:txBody>
      </p:sp>
      <p:graphicFrame>
        <p:nvGraphicFramePr>
          <p:cNvPr id="3" name="Αντικείμενο 2"/>
          <p:cNvGraphicFramePr>
            <a:graphicFrameLocks noChangeAspect="1"/>
          </p:cNvGraphicFramePr>
          <p:nvPr>
            <p:extLst>
              <p:ext uri="{D42A27DB-BD31-4B8C-83A1-F6EECF244321}">
                <p14:modId xmlns:p14="http://schemas.microsoft.com/office/powerpoint/2010/main" val="105779372"/>
              </p:ext>
            </p:extLst>
          </p:nvPr>
        </p:nvGraphicFramePr>
        <p:xfrm>
          <a:off x="683568" y="2852936"/>
          <a:ext cx="7729538" cy="836612"/>
        </p:xfrm>
        <a:graphic>
          <a:graphicData uri="http://schemas.openxmlformats.org/presentationml/2006/ole">
            <mc:AlternateContent xmlns:mc="http://schemas.openxmlformats.org/markup-compatibility/2006">
              <mc:Choice xmlns:v="urn:schemas-microsoft-com:vml" Requires="v">
                <p:oleObj spid="_x0000_s13358" name="Εξίσωση" r:id="rId4" imgW="2933640" imgH="317160" progId="Equation.3">
                  <p:embed/>
                </p:oleObj>
              </mc:Choice>
              <mc:Fallback>
                <p:oleObj name="Εξίσωση" r:id="rId4" imgW="2933640" imgH="317160" progId="Equation.3">
                  <p:embed/>
                  <p:pic>
                    <p:nvPicPr>
                      <p:cNvPr id="0" name=""/>
                      <p:cNvPicPr>
                        <a:picLocks noChangeAspect="1" noChangeArrowheads="1"/>
                      </p:cNvPicPr>
                      <p:nvPr/>
                    </p:nvPicPr>
                    <p:blipFill>
                      <a:blip r:embed="rId5"/>
                      <a:srcRect/>
                      <a:stretch>
                        <a:fillRect/>
                      </a:stretch>
                    </p:blipFill>
                    <p:spPr bwMode="auto">
                      <a:xfrm>
                        <a:off x="683568" y="2852936"/>
                        <a:ext cx="7729538" cy="83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Αντικείμενο 4"/>
          <p:cNvGraphicFramePr>
            <a:graphicFrameLocks noChangeAspect="1"/>
          </p:cNvGraphicFramePr>
          <p:nvPr>
            <p:extLst>
              <p:ext uri="{D42A27DB-BD31-4B8C-83A1-F6EECF244321}">
                <p14:modId xmlns:p14="http://schemas.microsoft.com/office/powerpoint/2010/main" val="2900000759"/>
              </p:ext>
            </p:extLst>
          </p:nvPr>
        </p:nvGraphicFramePr>
        <p:xfrm>
          <a:off x="3491880" y="1916832"/>
          <a:ext cx="1896319" cy="864096"/>
        </p:xfrm>
        <a:graphic>
          <a:graphicData uri="http://schemas.openxmlformats.org/presentationml/2006/ole">
            <mc:AlternateContent xmlns:mc="http://schemas.openxmlformats.org/markup-compatibility/2006">
              <mc:Choice xmlns:v="urn:schemas-microsoft-com:vml" Requires="v">
                <p:oleObj spid="_x0000_s13359" name="Εξίσωση" r:id="rId6" imgW="583920" imgH="266400" progId="Equation.3">
                  <p:embed/>
                </p:oleObj>
              </mc:Choice>
              <mc:Fallback>
                <p:oleObj name="Εξίσωση" r:id="rId6" imgW="583920" imgH="266400" progId="Equation.3">
                  <p:embed/>
                  <p:pic>
                    <p:nvPicPr>
                      <p:cNvPr id="0" name=""/>
                      <p:cNvPicPr>
                        <a:picLocks noChangeAspect="1" noChangeArrowheads="1"/>
                      </p:cNvPicPr>
                      <p:nvPr/>
                    </p:nvPicPr>
                    <p:blipFill>
                      <a:blip r:embed="rId7"/>
                      <a:srcRect/>
                      <a:stretch>
                        <a:fillRect/>
                      </a:stretch>
                    </p:blipFill>
                    <p:spPr bwMode="auto">
                      <a:xfrm>
                        <a:off x="3491880" y="1916832"/>
                        <a:ext cx="1896319" cy="864096"/>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0976995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06090"/>
          </a:xfrm>
        </p:spPr>
        <p:txBody>
          <a:bodyPr>
            <a:noAutofit/>
          </a:bodyPr>
          <a:lstStyle/>
          <a:p>
            <a:r>
              <a:rPr lang="el-GR" dirty="0"/>
              <a:t>Ανάλυση επάρκειας </a:t>
            </a:r>
            <a:r>
              <a:rPr lang="el-GR" dirty="0" smtClean="0"/>
              <a:t>(</a:t>
            </a:r>
            <a:r>
              <a:rPr lang="en-US" dirty="0" smtClean="0"/>
              <a:t>5</a:t>
            </a:r>
            <a:r>
              <a:rPr lang="el-GR" dirty="0" smtClean="0"/>
              <a:t> από </a:t>
            </a:r>
            <a:r>
              <a:rPr lang="en-US" dirty="0" smtClean="0"/>
              <a:t>5</a:t>
            </a:r>
            <a:r>
              <a:rPr lang="el-GR" dirty="0" smtClean="0"/>
              <a:t>)</a:t>
            </a:r>
            <a:endParaRPr lang="el-GR" dirty="0"/>
          </a:p>
        </p:txBody>
      </p:sp>
      <p:sp>
        <p:nvSpPr>
          <p:cNvPr id="4" name="Θέση περιεχομένου 3"/>
          <p:cNvSpPr>
            <a:spLocks noGrp="1"/>
          </p:cNvSpPr>
          <p:nvPr>
            <p:ph idx="1"/>
          </p:nvPr>
        </p:nvSpPr>
        <p:spPr>
          <a:xfrm>
            <a:off x="464156" y="1412776"/>
            <a:ext cx="8229600" cy="4824536"/>
          </a:xfrm>
        </p:spPr>
        <p:txBody>
          <a:bodyPr>
            <a:normAutofit/>
          </a:bodyPr>
          <a:lstStyle/>
          <a:p>
            <a:r>
              <a:rPr lang="el-GR" sz="2000" dirty="0" smtClean="0"/>
              <a:t>Ο χρόνος διάνυσης οδικού τμήματος σε συνθήκες ελεύθερης ροής είναι: </a:t>
            </a:r>
            <a:endParaRPr lang="en-US" sz="2000" dirty="0" smtClean="0"/>
          </a:p>
          <a:p>
            <a:endParaRPr lang="el-GR" sz="2000" dirty="0" smtClean="0"/>
          </a:p>
          <a:p>
            <a:pPr marL="0" indent="0">
              <a:buNone/>
            </a:pPr>
            <a:endParaRPr lang="el-GR" sz="2000" dirty="0" smtClean="0"/>
          </a:p>
          <a:p>
            <a:pPr marL="0" indent="0">
              <a:buNone/>
            </a:pPr>
            <a:r>
              <a:rPr lang="el-GR" sz="2000" dirty="0" smtClean="0"/>
              <a:t>όπου</a:t>
            </a:r>
            <a:r>
              <a:rPr lang="el-GR" sz="2000" dirty="0"/>
              <a:t>:</a:t>
            </a:r>
            <a:endParaRPr lang="en-US" sz="2000" dirty="0"/>
          </a:p>
          <a:p>
            <a:pPr marL="0" indent="0">
              <a:buNone/>
            </a:pPr>
            <a:r>
              <a:rPr lang="en-US" sz="2000" dirty="0"/>
              <a:t>L</a:t>
            </a:r>
            <a:r>
              <a:rPr lang="en-US" sz="2000" dirty="0" smtClean="0"/>
              <a:t>: </a:t>
            </a:r>
            <a:r>
              <a:rPr lang="el-GR" sz="2000" dirty="0" smtClean="0"/>
              <a:t>το μήκος του υπόψη οδικού τμήματος</a:t>
            </a:r>
            <a:r>
              <a:rPr lang="el-GR" sz="2000" dirty="0" smtClean="0">
                <a:solidFill>
                  <a:prstClr val="black"/>
                </a:solidFill>
              </a:rPr>
              <a:t>.</a:t>
            </a:r>
            <a:endParaRPr lang="el-GR" sz="2000" dirty="0"/>
          </a:p>
          <a:p>
            <a:pPr marL="0" indent="0">
              <a:buNone/>
            </a:pPr>
            <a:r>
              <a:rPr lang="en-US" sz="2000" dirty="0" smtClean="0"/>
              <a:t>S</a:t>
            </a:r>
            <a:r>
              <a:rPr lang="en-US" sz="1400" dirty="0" smtClean="0"/>
              <a:t>0</a:t>
            </a:r>
            <a:r>
              <a:rPr lang="en-US" sz="2000" dirty="0" smtClean="0"/>
              <a:t>: </a:t>
            </a:r>
            <a:r>
              <a:rPr lang="el-GR" sz="2000" dirty="0" smtClean="0"/>
              <a:t>η ταχύτητα διάνυσης του τμήματος σε συνθήκες ελεύθερης ροή</a:t>
            </a:r>
            <a:r>
              <a:rPr lang="el-GR" sz="2000" dirty="0"/>
              <a:t>ς</a:t>
            </a:r>
            <a:r>
              <a:rPr lang="el-GR" sz="2000" dirty="0" smtClean="0"/>
              <a:t>.</a:t>
            </a:r>
            <a:endParaRPr lang="en-US" sz="2000" dirty="0" smtClean="0"/>
          </a:p>
          <a:p>
            <a:pPr>
              <a:buFont typeface="Wingdings" pitchFamily="2" charset="2"/>
              <a:buChar char="Ø"/>
            </a:pPr>
            <a:r>
              <a:rPr lang="el-GR" sz="2000" dirty="0" smtClean="0"/>
              <a:t>Σε περίπτωση που η ζήτηση ισούται με την κυκλοφοριακή ικανότητα στο εν λόγω οδικό τμήμα (Χ=1)</a:t>
            </a:r>
            <a:r>
              <a:rPr lang="en-US" sz="2000" dirty="0" smtClean="0"/>
              <a:t>, </a:t>
            </a:r>
            <a:r>
              <a:rPr lang="el-GR" sz="2000" dirty="0" smtClean="0"/>
              <a:t>τότε για χρόνο διάνυσης τμήματος </a:t>
            </a:r>
            <a:r>
              <a:rPr lang="en-US" sz="2000" dirty="0" err="1" smtClean="0"/>
              <a:t>Rc</a:t>
            </a:r>
            <a:r>
              <a:rPr lang="en-US" sz="2000" dirty="0" smtClean="0"/>
              <a:t>, </a:t>
            </a:r>
            <a:r>
              <a:rPr lang="el-GR" sz="2000" dirty="0" smtClean="0"/>
              <a:t>από την εξίσωση υπολογισμού </a:t>
            </a:r>
            <a:r>
              <a:rPr lang="el-GR" sz="2000" dirty="0"/>
              <a:t>του </a:t>
            </a:r>
            <a:r>
              <a:rPr lang="el-GR" sz="2000" dirty="0" smtClean="0"/>
              <a:t>χρόνου </a:t>
            </a:r>
            <a:r>
              <a:rPr lang="el-GR" sz="2000" dirty="0"/>
              <a:t>διάνυσης οδικού </a:t>
            </a:r>
            <a:r>
              <a:rPr lang="el-GR" sz="2000" dirty="0" smtClean="0"/>
              <a:t>τμήματος </a:t>
            </a:r>
            <a:r>
              <a:rPr lang="en-US" sz="2000" dirty="0" smtClean="0"/>
              <a:t>R </a:t>
            </a:r>
            <a:r>
              <a:rPr lang="el-GR" sz="2000" dirty="0" smtClean="0"/>
              <a:t>(βλ. προηγούμενη διαφάνεια)</a:t>
            </a:r>
            <a:r>
              <a:rPr lang="en-US" sz="2000" dirty="0" smtClean="0"/>
              <a:t>, </a:t>
            </a:r>
            <a:r>
              <a:rPr lang="el-GR" sz="2000" dirty="0" smtClean="0"/>
              <a:t>η </a:t>
            </a:r>
            <a:r>
              <a:rPr lang="el-GR" sz="2000" dirty="0"/>
              <a:t>παράμετρος βαθμονόμησης J, </a:t>
            </a:r>
            <a:r>
              <a:rPr lang="el-GR" sz="2000" dirty="0" smtClean="0"/>
              <a:t>ισούται με:</a:t>
            </a:r>
          </a:p>
          <a:p>
            <a:pPr marL="0" indent="0">
              <a:buNone/>
            </a:pPr>
            <a:endParaRPr lang="el-GR" sz="2000" dirty="0" smtClean="0"/>
          </a:p>
          <a:p>
            <a:pPr marL="0" indent="0">
              <a:buNone/>
            </a:pPr>
            <a:endParaRPr lang="el-GR" sz="2000" dirty="0"/>
          </a:p>
          <a:p>
            <a:endParaRPr lang="el-GR" sz="2000" dirty="0"/>
          </a:p>
        </p:txBody>
      </p:sp>
      <p:graphicFrame>
        <p:nvGraphicFramePr>
          <p:cNvPr id="5" name="Αντικείμενο 4"/>
          <p:cNvGraphicFramePr>
            <a:graphicFrameLocks noChangeAspect="1"/>
          </p:cNvGraphicFramePr>
          <p:nvPr>
            <p:extLst>
              <p:ext uri="{D42A27DB-BD31-4B8C-83A1-F6EECF244321}">
                <p14:modId xmlns:p14="http://schemas.microsoft.com/office/powerpoint/2010/main" val="613636431"/>
              </p:ext>
            </p:extLst>
          </p:nvPr>
        </p:nvGraphicFramePr>
        <p:xfrm>
          <a:off x="3656013" y="1936750"/>
          <a:ext cx="1566862" cy="823913"/>
        </p:xfrm>
        <a:graphic>
          <a:graphicData uri="http://schemas.openxmlformats.org/presentationml/2006/ole">
            <mc:AlternateContent xmlns:mc="http://schemas.openxmlformats.org/markup-compatibility/2006">
              <mc:Choice xmlns:v="urn:schemas-microsoft-com:vml" Requires="v">
                <p:oleObj spid="_x0000_s14371" name="Εξίσωση" r:id="rId4" imgW="482400" imgH="253800" progId="Equation.3">
                  <p:embed/>
                </p:oleObj>
              </mc:Choice>
              <mc:Fallback>
                <p:oleObj name="Εξίσωση" r:id="rId4" imgW="482400" imgH="253800" progId="Equation.3">
                  <p:embed/>
                  <p:pic>
                    <p:nvPicPr>
                      <p:cNvPr id="0" name=""/>
                      <p:cNvPicPr>
                        <a:picLocks noChangeAspect="1" noChangeArrowheads="1"/>
                      </p:cNvPicPr>
                      <p:nvPr/>
                    </p:nvPicPr>
                    <p:blipFill>
                      <a:blip r:embed="rId5"/>
                      <a:srcRect/>
                      <a:stretch>
                        <a:fillRect/>
                      </a:stretch>
                    </p:blipFill>
                    <p:spPr bwMode="auto">
                      <a:xfrm>
                        <a:off x="3656013" y="1936750"/>
                        <a:ext cx="1566862" cy="823913"/>
                      </a:xfrm>
                      <a:prstGeom prst="rect">
                        <a:avLst/>
                      </a:prstGeom>
                      <a:noFill/>
                      <a:ln>
                        <a:noFill/>
                      </a:ln>
                    </p:spPr>
                  </p:pic>
                </p:oleObj>
              </mc:Fallback>
            </mc:AlternateContent>
          </a:graphicData>
        </a:graphic>
      </p:graphicFrame>
      <p:graphicFrame>
        <p:nvGraphicFramePr>
          <p:cNvPr id="3" name="Αντικείμενο 2"/>
          <p:cNvGraphicFramePr>
            <a:graphicFrameLocks noChangeAspect="1"/>
          </p:cNvGraphicFramePr>
          <p:nvPr>
            <p:extLst>
              <p:ext uri="{D42A27DB-BD31-4B8C-83A1-F6EECF244321}">
                <p14:modId xmlns:p14="http://schemas.microsoft.com/office/powerpoint/2010/main" val="3751817666"/>
              </p:ext>
            </p:extLst>
          </p:nvPr>
        </p:nvGraphicFramePr>
        <p:xfrm>
          <a:off x="3430588" y="5578475"/>
          <a:ext cx="2266950" cy="989013"/>
        </p:xfrm>
        <a:graphic>
          <a:graphicData uri="http://schemas.openxmlformats.org/presentationml/2006/ole">
            <mc:AlternateContent xmlns:mc="http://schemas.openxmlformats.org/markup-compatibility/2006">
              <mc:Choice xmlns:v="urn:schemas-microsoft-com:vml" Requires="v">
                <p:oleObj spid="_x0000_s14372" name="Εξίσωση" r:id="rId6" imgW="698400" imgH="304560" progId="Equation.3">
                  <p:embed/>
                </p:oleObj>
              </mc:Choice>
              <mc:Fallback>
                <p:oleObj name="Εξίσωση" r:id="rId6" imgW="698400" imgH="304560" progId="Equation.3">
                  <p:embed/>
                  <p:pic>
                    <p:nvPicPr>
                      <p:cNvPr id="0" name="Αντικείμενο 4"/>
                      <p:cNvPicPr>
                        <a:picLocks noChangeAspect="1" noChangeArrowheads="1"/>
                      </p:cNvPicPr>
                      <p:nvPr/>
                    </p:nvPicPr>
                    <p:blipFill>
                      <a:blip r:embed="rId7"/>
                      <a:srcRect/>
                      <a:stretch>
                        <a:fillRect/>
                      </a:stretch>
                    </p:blipFill>
                    <p:spPr bwMode="auto">
                      <a:xfrm>
                        <a:off x="3430588" y="5578475"/>
                        <a:ext cx="2266950"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094510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06090"/>
          </a:xfrm>
        </p:spPr>
        <p:txBody>
          <a:bodyPr>
            <a:noAutofit/>
          </a:bodyPr>
          <a:lstStyle/>
          <a:p>
            <a:r>
              <a:rPr lang="el-GR" dirty="0" smtClean="0"/>
              <a:t>Συμπεράσματα (1 από 2)</a:t>
            </a:r>
            <a:endParaRPr lang="el-GR" dirty="0"/>
          </a:p>
        </p:txBody>
      </p:sp>
      <p:sp>
        <p:nvSpPr>
          <p:cNvPr id="4" name="Θέση περιεχομένου 3"/>
          <p:cNvSpPr>
            <a:spLocks noGrp="1"/>
          </p:cNvSpPr>
          <p:nvPr>
            <p:ph idx="1"/>
          </p:nvPr>
        </p:nvSpPr>
        <p:spPr>
          <a:xfrm>
            <a:off x="464156" y="1412776"/>
            <a:ext cx="8229600" cy="4824536"/>
          </a:xfrm>
        </p:spPr>
        <p:txBody>
          <a:bodyPr>
            <a:noAutofit/>
          </a:bodyPr>
          <a:lstStyle/>
          <a:p>
            <a:pPr>
              <a:buFont typeface="Wingdings" pitchFamily="2" charset="2"/>
              <a:buChar char="ü"/>
            </a:pPr>
            <a:r>
              <a:rPr lang="el-GR" sz="2000" dirty="0" smtClean="0"/>
              <a:t>Πρωταρχικό στόχο της ανάλυσης επάρκειας εμπορευματικών μεταφορών σε οδικό δίκτυο (</a:t>
            </a:r>
            <a:r>
              <a:rPr lang="en-US" sz="2000" dirty="0" smtClean="0"/>
              <a:t>highway </a:t>
            </a:r>
            <a:r>
              <a:rPr lang="en-US" sz="2000" dirty="0"/>
              <a:t>freight capacity </a:t>
            </a:r>
            <a:r>
              <a:rPr lang="en-US" sz="2000" dirty="0" smtClean="0"/>
              <a:t>analysis</a:t>
            </a:r>
            <a:r>
              <a:rPr lang="el-GR" sz="2000" dirty="0" smtClean="0"/>
              <a:t>)</a:t>
            </a:r>
            <a:r>
              <a:rPr lang="en-US" sz="2000" dirty="0" smtClean="0"/>
              <a:t> </a:t>
            </a:r>
            <a:r>
              <a:rPr lang="el-GR" sz="2000" dirty="0" smtClean="0"/>
              <a:t>αποτελεί η ανάπτυξη ενός εργαλείου ανάλυσης δυνητικών πολιτικών και η εξέταση /  αξιολόγηση της επάρκειας του συγκοινωνιακού συστήματος να εξυπηρετήσει τη μελλοντική ζήτηση</a:t>
            </a:r>
            <a:r>
              <a:rPr lang="en-US" sz="2000" dirty="0" smtClean="0"/>
              <a:t>. </a:t>
            </a:r>
            <a:endParaRPr lang="el-GR" sz="2000" dirty="0" smtClean="0"/>
          </a:p>
          <a:p>
            <a:pPr>
              <a:buFont typeface="Wingdings" pitchFamily="2" charset="2"/>
              <a:buChar char="ü"/>
            </a:pPr>
            <a:r>
              <a:rPr lang="el-GR" sz="2000" dirty="0" smtClean="0"/>
              <a:t>Τα πιο σημαντικά στοιχεία είναι η αποτύπωση του δικτύου και των διαδρομών του δεδομένων και όλων των ειδικών κανονισμών, περιορισμών ανά τύπο φορτίου και ιδιαίτερων καταστάσεων, καθώς και η προετοιμασία των δεδομένων για την εμπορευματική μεταφορά. </a:t>
            </a:r>
          </a:p>
          <a:p>
            <a:pPr>
              <a:buFont typeface="Wingdings" pitchFamily="2" charset="2"/>
              <a:buChar char="ü"/>
            </a:pPr>
            <a:r>
              <a:rPr lang="el-GR" sz="2000" dirty="0" smtClean="0"/>
              <a:t>Δεδομένου ότι κατά την προσπάθεια μετατροπής των μητρώων Π-Π που αφορούν στη διακίνηση αγαθών σε αριθμό φορτηγών στο δίκτυο και σε μετακινήσεις / ταξίδια αυτών γίνονται πολλές παραδοχές, θα ήταν ιδιαίτερα χρήσιμο να δημιουργηθεί ενιαία και ολοκληρωμένη βάση δεδομένων (π.χ. εθνικό μητρώο) σε όλες τις χώρες.</a:t>
            </a:r>
            <a:endParaRPr lang="el-GR" sz="2000" dirty="0"/>
          </a:p>
        </p:txBody>
      </p:sp>
    </p:spTree>
    <p:extLst>
      <p:ext uri="{BB962C8B-B14F-4D97-AF65-F5344CB8AC3E}">
        <p14:creationId xmlns:p14="http://schemas.microsoft.com/office/powerpoint/2010/main" val="37001723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06090"/>
          </a:xfrm>
        </p:spPr>
        <p:txBody>
          <a:bodyPr>
            <a:noAutofit/>
          </a:bodyPr>
          <a:lstStyle/>
          <a:p>
            <a:r>
              <a:rPr lang="el-GR" dirty="0" smtClean="0"/>
              <a:t>Συμπεράσματα (2 από 2)</a:t>
            </a:r>
            <a:endParaRPr lang="el-GR" dirty="0"/>
          </a:p>
        </p:txBody>
      </p:sp>
      <p:sp>
        <p:nvSpPr>
          <p:cNvPr id="4" name="Θέση περιεχομένου 3"/>
          <p:cNvSpPr>
            <a:spLocks noGrp="1"/>
          </p:cNvSpPr>
          <p:nvPr>
            <p:ph idx="1"/>
          </p:nvPr>
        </p:nvSpPr>
        <p:spPr>
          <a:xfrm>
            <a:off x="464156" y="1412776"/>
            <a:ext cx="8229600" cy="4824536"/>
          </a:xfrm>
        </p:spPr>
        <p:txBody>
          <a:bodyPr>
            <a:normAutofit lnSpcReduction="10000"/>
          </a:bodyPr>
          <a:lstStyle/>
          <a:p>
            <a:r>
              <a:rPr lang="el-GR" sz="2000" dirty="0" smtClean="0"/>
              <a:t>Είναι σημαντικό κατά την εφαρμογή μεθόδων για τη μοντελοποίηση της ζήτησης (των εμπορευματικών μεταφορών) να λαμβάνονται υπόψη τα ιδιαίτερα χαρακτηριστικά λειτουργίας και κίνησης των φορτηγών.</a:t>
            </a:r>
          </a:p>
          <a:p>
            <a:r>
              <a:rPr lang="el-GR" sz="2000" dirty="0" smtClean="0"/>
              <a:t>Η χρήση λογισμικών που βασίζονται στο </a:t>
            </a:r>
            <a:r>
              <a:rPr lang="en-US" sz="2000" dirty="0"/>
              <a:t>GIS</a:t>
            </a:r>
            <a:r>
              <a:rPr lang="el-GR" sz="2000" dirty="0"/>
              <a:t> </a:t>
            </a:r>
            <a:r>
              <a:rPr lang="el-GR" sz="2000" dirty="0" smtClean="0"/>
              <a:t>(π.χ. </a:t>
            </a:r>
            <a:r>
              <a:rPr lang="en-US" sz="2000" dirty="0" err="1" smtClean="0"/>
              <a:t>TransCAD</a:t>
            </a:r>
            <a:r>
              <a:rPr lang="el-GR" sz="2000" dirty="0" smtClean="0"/>
              <a:t>)</a:t>
            </a:r>
            <a:r>
              <a:rPr lang="en-US" sz="2000" dirty="0" smtClean="0"/>
              <a:t> </a:t>
            </a:r>
            <a:r>
              <a:rPr lang="el-GR" sz="2000" dirty="0" smtClean="0"/>
              <a:t>όχι μόνο αποδεικνύεται αποτελεσματική, αλλά και διευκολύνει και την παρουσίαση και επικοινωνία των αποτελεσμάτων στους ιθύνοντες για τη διαμόρφωση των πολιτικών αποτελώντας, παράλληλα, εργαλεία για την καλύτερη απεικόνιση της κατάστασης (υφιστάμενης και μελλοντικής).</a:t>
            </a:r>
          </a:p>
          <a:p>
            <a:r>
              <a:rPr lang="el-GR" sz="2000" dirty="0" smtClean="0"/>
              <a:t>Η δημιουργία θεματικών χαρτών βοηθά  στη διερεύνηση και επισήμανση προβληματικών σημείων στο οδικό δίκτυο διευκολύνοντας και κατευθύνοντας το σχεδιασμό (στρατηγικό και επιχειρησιακό) προς τη λήψη μέτρων διόρθωσης και αντιμετώπισης αστοχιών και ανεπαρκειών του δικτύου, αποφεύγοντας ατυχήματα, καθυστερήσεις και κόστη. Τέτοιοι χάρτες μπορεί να αναφέρονται σε διαφορετικά μελλοντικά σενάρια και να βοηθούν στην αξιολόγηση και την περαιτέρω βελτίωσή τους με λήψη </a:t>
            </a:r>
            <a:r>
              <a:rPr lang="el-GR" sz="2000" dirty="0" err="1" smtClean="0"/>
              <a:t>στοχευμένων</a:t>
            </a:r>
            <a:r>
              <a:rPr lang="el-GR" sz="2000" dirty="0" smtClean="0"/>
              <a:t> μέτρων ανά </a:t>
            </a:r>
            <a:r>
              <a:rPr lang="el-GR" sz="2000" dirty="0" err="1" smtClean="0"/>
              <a:t>μικροπεριοχή</a:t>
            </a:r>
            <a:r>
              <a:rPr lang="el-GR" sz="2000" dirty="0" smtClean="0"/>
              <a:t> και συνολικά.</a:t>
            </a:r>
            <a:endParaRPr lang="el-GR" sz="2000" dirty="0"/>
          </a:p>
        </p:txBody>
      </p:sp>
    </p:spTree>
    <p:extLst>
      <p:ext uri="{BB962C8B-B14F-4D97-AF65-F5344CB8AC3E}">
        <p14:creationId xmlns:p14="http://schemas.microsoft.com/office/powerpoint/2010/main" val="33242899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06090"/>
          </a:xfrm>
        </p:spPr>
        <p:txBody>
          <a:bodyPr>
            <a:noAutofit/>
          </a:bodyPr>
          <a:lstStyle/>
          <a:p>
            <a:r>
              <a:rPr lang="el-GR" dirty="0" smtClean="0"/>
              <a:t>Βιβλιογραφικές αναφορές</a:t>
            </a:r>
            <a:endParaRPr lang="el-GR" dirty="0"/>
          </a:p>
        </p:txBody>
      </p:sp>
      <p:sp>
        <p:nvSpPr>
          <p:cNvPr id="4" name="Θέση περιεχομένου 3"/>
          <p:cNvSpPr>
            <a:spLocks noGrp="1"/>
          </p:cNvSpPr>
          <p:nvPr>
            <p:ph idx="1"/>
          </p:nvPr>
        </p:nvSpPr>
        <p:spPr>
          <a:xfrm>
            <a:off x="464156" y="1412776"/>
            <a:ext cx="8229600" cy="4824536"/>
          </a:xfrm>
        </p:spPr>
        <p:txBody>
          <a:bodyPr>
            <a:normAutofit/>
          </a:bodyPr>
          <a:lstStyle/>
          <a:p>
            <a:r>
              <a:rPr lang="en-US" sz="2000" dirty="0" smtClean="0"/>
              <a:t>Battelle, “Final draft report: Freight Analysis Framework – Freight Traffic Analysis”, Oak </a:t>
            </a:r>
            <a:r>
              <a:rPr lang="en-US" sz="2000" dirty="0"/>
              <a:t>Ridge National Laboratory (ORNL), March 23, </a:t>
            </a:r>
            <a:r>
              <a:rPr lang="en-US" sz="2000" dirty="0" smtClean="0"/>
              <a:t>2011.</a:t>
            </a:r>
            <a:endParaRPr lang="el-GR" sz="2000" dirty="0" smtClean="0"/>
          </a:p>
          <a:p>
            <a:r>
              <a:rPr lang="en-US" sz="2000" dirty="0" smtClean="0"/>
              <a:t>EUROSTAT, “Methodologies used in surveys of road freight transport in Member States, EFTA and Candidate Countries”, EUROSTAT manuals and guidelines, 2014.</a:t>
            </a:r>
            <a:endParaRPr lang="el-GR" sz="2000" dirty="0"/>
          </a:p>
        </p:txBody>
      </p:sp>
    </p:spTree>
    <p:extLst>
      <p:ext uri="{BB962C8B-B14F-4D97-AF65-F5344CB8AC3E}">
        <p14:creationId xmlns:p14="http://schemas.microsoft.com/office/powerpoint/2010/main" val="11501375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06090"/>
          </a:xfrm>
        </p:spPr>
        <p:txBody>
          <a:bodyPr>
            <a:noAutofit/>
          </a:bodyPr>
          <a:lstStyle/>
          <a:p>
            <a:r>
              <a:rPr lang="el-GR" dirty="0" smtClean="0"/>
              <a:t>Εισαγωγή στο </a:t>
            </a:r>
            <a:r>
              <a:rPr lang="en-US" dirty="0" smtClean="0"/>
              <a:t>FAF</a:t>
            </a:r>
            <a:endParaRPr lang="el-GR" dirty="0"/>
          </a:p>
        </p:txBody>
      </p:sp>
      <p:sp>
        <p:nvSpPr>
          <p:cNvPr id="4" name="Θέση περιεχομένου 3"/>
          <p:cNvSpPr>
            <a:spLocks noGrp="1"/>
          </p:cNvSpPr>
          <p:nvPr>
            <p:ph idx="1"/>
          </p:nvPr>
        </p:nvSpPr>
        <p:spPr>
          <a:xfrm>
            <a:off x="464156" y="1412776"/>
            <a:ext cx="8229600" cy="4824536"/>
          </a:xfrm>
        </p:spPr>
        <p:txBody>
          <a:bodyPr>
            <a:normAutofit fontScale="92500" lnSpcReduction="10000"/>
          </a:bodyPr>
          <a:lstStyle/>
          <a:p>
            <a:r>
              <a:rPr lang="en-US" dirty="0" smtClean="0"/>
              <a:t>FAF: </a:t>
            </a:r>
            <a:r>
              <a:rPr lang="en-US" sz="2800" dirty="0" smtClean="0"/>
              <a:t>Freight Analysis Framework (</a:t>
            </a:r>
            <a:r>
              <a:rPr lang="el-GR" sz="2800" dirty="0" smtClean="0"/>
              <a:t>πλαίσιο ανάλυσης δραστηριοτήτων εμπορευματικών μεταφορών</a:t>
            </a:r>
            <a:r>
              <a:rPr lang="en-US" sz="2800" dirty="0" smtClean="0"/>
              <a:t>)</a:t>
            </a:r>
            <a:r>
              <a:rPr lang="el-GR" sz="2800" dirty="0" smtClean="0"/>
              <a:t>.</a:t>
            </a:r>
          </a:p>
          <a:p>
            <a:r>
              <a:rPr lang="el-GR" dirty="0" smtClean="0"/>
              <a:t>Υπεύθυνοι οργανισμοί για τη δημιουργία του: </a:t>
            </a:r>
            <a:r>
              <a:rPr lang="en-US" sz="2800" dirty="0"/>
              <a:t>Federal Highway Administration (FHWA</a:t>
            </a:r>
            <a:r>
              <a:rPr lang="en-US" sz="2800" dirty="0" smtClean="0"/>
              <a:t>) &amp; United States Department of Transport (USDOT).</a:t>
            </a:r>
          </a:p>
          <a:p>
            <a:r>
              <a:rPr lang="el-GR" dirty="0" smtClean="0"/>
              <a:t>Πρώτη έκδοση (</a:t>
            </a:r>
            <a:r>
              <a:rPr lang="en-US" dirty="0" smtClean="0"/>
              <a:t>version)</a:t>
            </a:r>
            <a:r>
              <a:rPr lang="el-GR" dirty="0" smtClean="0"/>
              <a:t>: </a:t>
            </a:r>
            <a:r>
              <a:rPr lang="el-GR" sz="2800" dirty="0" smtClean="0"/>
              <a:t>2002 - πολλές ανανεώσεις (</a:t>
            </a:r>
            <a:r>
              <a:rPr lang="en-US" sz="2800" dirty="0" smtClean="0"/>
              <a:t>updates</a:t>
            </a:r>
            <a:r>
              <a:rPr lang="el-GR" sz="2800" dirty="0" smtClean="0"/>
              <a:t>)</a:t>
            </a:r>
            <a:r>
              <a:rPr lang="en-US" sz="2800" dirty="0" smtClean="0"/>
              <a:t> </a:t>
            </a:r>
            <a:r>
              <a:rPr lang="el-GR" sz="2800" dirty="0" smtClean="0"/>
              <a:t>από τότε και ύστερα</a:t>
            </a:r>
            <a:r>
              <a:rPr lang="en-US" sz="2800" dirty="0" smtClean="0"/>
              <a:t> (</a:t>
            </a:r>
            <a:r>
              <a:rPr lang="el-GR" sz="2800" dirty="0" smtClean="0"/>
              <a:t>π.χ. </a:t>
            </a:r>
            <a:r>
              <a:rPr lang="en-US" sz="2800" dirty="0"/>
              <a:t>FAF-3 project </a:t>
            </a:r>
            <a:r>
              <a:rPr lang="en-US" sz="2800" dirty="0" smtClean="0"/>
              <a:t>)</a:t>
            </a:r>
            <a:r>
              <a:rPr lang="el-GR" sz="2800" dirty="0" smtClean="0"/>
              <a:t>.</a:t>
            </a:r>
          </a:p>
          <a:p>
            <a:r>
              <a:rPr lang="el-GR" dirty="0" smtClean="0"/>
              <a:t>Σκοπός</a:t>
            </a:r>
            <a:r>
              <a:rPr lang="en-US" dirty="0" smtClean="0"/>
              <a:t>: </a:t>
            </a:r>
            <a:r>
              <a:rPr lang="el-GR" sz="2800" dirty="0" smtClean="0"/>
              <a:t>δημιουργία (ανανέωση των υπαρχόντων) βάσης δεδομένων προέλευσης – προορισμού (Π-Π) αγαθών και των οχημάτων που χρησιμοποιούνται για τη μεταφορά και διανομή τους.</a:t>
            </a:r>
            <a:endParaRPr lang="el-GR" sz="2800" dirty="0"/>
          </a:p>
        </p:txBody>
      </p:sp>
    </p:spTree>
    <p:extLst>
      <p:ext uri="{BB962C8B-B14F-4D97-AF65-F5344CB8AC3E}">
        <p14:creationId xmlns:p14="http://schemas.microsoft.com/office/powerpoint/2010/main" val="3863567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06090"/>
          </a:xfrm>
        </p:spPr>
        <p:txBody>
          <a:bodyPr>
            <a:noAutofit/>
          </a:bodyPr>
          <a:lstStyle/>
          <a:p>
            <a:r>
              <a:rPr lang="el-GR" dirty="0" smtClean="0"/>
              <a:t>Αντικειμενικοί στόχοι </a:t>
            </a:r>
            <a:r>
              <a:rPr lang="en-US" dirty="0" smtClean="0"/>
              <a:t>FAF</a:t>
            </a:r>
            <a:r>
              <a:rPr lang="el-GR" dirty="0" smtClean="0"/>
              <a:t> (1 από 2)</a:t>
            </a:r>
            <a:endParaRPr lang="el-GR" dirty="0"/>
          </a:p>
        </p:txBody>
      </p:sp>
      <p:sp>
        <p:nvSpPr>
          <p:cNvPr id="4" name="Θέση περιεχομένου 3"/>
          <p:cNvSpPr>
            <a:spLocks noGrp="1"/>
          </p:cNvSpPr>
          <p:nvPr>
            <p:ph idx="1"/>
          </p:nvPr>
        </p:nvSpPr>
        <p:spPr>
          <a:xfrm>
            <a:off x="464156" y="1412776"/>
            <a:ext cx="8229600" cy="4824536"/>
          </a:xfrm>
        </p:spPr>
        <p:txBody>
          <a:bodyPr>
            <a:normAutofit lnSpcReduction="10000"/>
          </a:bodyPr>
          <a:lstStyle/>
          <a:p>
            <a:r>
              <a:rPr lang="el-GR" dirty="0" smtClean="0"/>
              <a:t>Συγκέντρωση πληροφοριών και στατιστικών δεδομένων. Αποτύπωση υφιστάμενης κατάστασης - Μελλοντικές προβλέψεις.</a:t>
            </a:r>
            <a:endParaRPr lang="el-GR" sz="2800" dirty="0" smtClean="0"/>
          </a:p>
          <a:p>
            <a:r>
              <a:rPr lang="el-GR" dirty="0" smtClean="0"/>
              <a:t>Δημιουργία ενιαίας βάσης δεδομένων (γεφύρωση απόκλισης ή διαφοροποίησης των στατιστικών </a:t>
            </a:r>
            <a:r>
              <a:rPr lang="el-GR" dirty="0"/>
              <a:t>μεγεθών μεταξύ οργανισμών σε τοπική, εθνική και υπερεθνική </a:t>
            </a:r>
            <a:r>
              <a:rPr lang="el-GR" dirty="0" smtClean="0"/>
              <a:t>κλίμακα, όσον αφορά στη μεταφορά αγαθών και στην κυκλοφορία βαρέων οχημάτων μεταφοράς εμπορευμάτων).</a:t>
            </a:r>
          </a:p>
          <a:p>
            <a:endParaRPr lang="el-GR" sz="2800" dirty="0"/>
          </a:p>
        </p:txBody>
      </p:sp>
    </p:spTree>
    <p:extLst>
      <p:ext uri="{BB962C8B-B14F-4D97-AF65-F5344CB8AC3E}">
        <p14:creationId xmlns:p14="http://schemas.microsoft.com/office/powerpoint/2010/main" val="3513611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06090"/>
          </a:xfrm>
        </p:spPr>
        <p:txBody>
          <a:bodyPr>
            <a:noAutofit/>
          </a:bodyPr>
          <a:lstStyle/>
          <a:p>
            <a:r>
              <a:rPr lang="el-GR" dirty="0" smtClean="0"/>
              <a:t>Αντικειμενικοί στόχοι </a:t>
            </a:r>
            <a:r>
              <a:rPr lang="en-US" dirty="0" smtClean="0"/>
              <a:t>FAF</a:t>
            </a:r>
            <a:r>
              <a:rPr lang="el-GR" dirty="0" smtClean="0"/>
              <a:t> (2 από 2)</a:t>
            </a:r>
            <a:endParaRPr lang="el-GR" dirty="0"/>
          </a:p>
        </p:txBody>
      </p:sp>
      <p:sp>
        <p:nvSpPr>
          <p:cNvPr id="4" name="Θέση περιεχομένου 3"/>
          <p:cNvSpPr>
            <a:spLocks noGrp="1"/>
          </p:cNvSpPr>
          <p:nvPr>
            <p:ph idx="1"/>
          </p:nvPr>
        </p:nvSpPr>
        <p:spPr>
          <a:xfrm>
            <a:off x="464156" y="1412776"/>
            <a:ext cx="8229600" cy="4824536"/>
          </a:xfrm>
        </p:spPr>
        <p:txBody>
          <a:bodyPr>
            <a:normAutofit lnSpcReduction="10000"/>
          </a:bodyPr>
          <a:lstStyle/>
          <a:p>
            <a:r>
              <a:rPr lang="el-GR" dirty="0" smtClean="0"/>
              <a:t>Χαρτογράφηση δικτύου εμπορευματικών μεταφορών, αποτύπωση ροών, </a:t>
            </a:r>
            <a:r>
              <a:rPr lang="el-GR" dirty="0"/>
              <a:t>φόρτου και κυκλοφοριακής </a:t>
            </a:r>
            <a:r>
              <a:rPr lang="el-GR" dirty="0" smtClean="0"/>
              <a:t>ικανότητας ανά διαδρομή, καταμερισμός στο δίκτυο και απεικόνιση εναλλακτικών διαδρομών (σε περίπτωση μεταφοράς επικίνδυνων φορτίων και ουσιών).</a:t>
            </a:r>
          </a:p>
          <a:p>
            <a:r>
              <a:rPr lang="el-GR" dirty="0" smtClean="0"/>
              <a:t>Προσδιορισμός ωφέλιμου φορτίου (και ποσοστού φόρτωσης), επισήμανση σημείων συμφόρησης και συμπεριλαμβανομένων καθυστερήσεων, χρόνου διαδρομής κτλ.</a:t>
            </a:r>
          </a:p>
          <a:p>
            <a:endParaRPr lang="el-GR" sz="2800" dirty="0"/>
          </a:p>
        </p:txBody>
      </p:sp>
    </p:spTree>
    <p:extLst>
      <p:ext uri="{BB962C8B-B14F-4D97-AF65-F5344CB8AC3E}">
        <p14:creationId xmlns:p14="http://schemas.microsoft.com/office/powerpoint/2010/main" val="24304608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06090"/>
          </a:xfrm>
        </p:spPr>
        <p:txBody>
          <a:bodyPr>
            <a:noAutofit/>
          </a:bodyPr>
          <a:lstStyle/>
          <a:p>
            <a:r>
              <a:rPr lang="el-GR" dirty="0" smtClean="0"/>
              <a:t>Μεθοδολογία (1 από 10)</a:t>
            </a:r>
            <a:endParaRPr lang="el-GR" dirty="0"/>
          </a:p>
        </p:txBody>
      </p:sp>
      <p:sp>
        <p:nvSpPr>
          <p:cNvPr id="4" name="Θέση περιεχομένου 3"/>
          <p:cNvSpPr>
            <a:spLocks noGrp="1"/>
          </p:cNvSpPr>
          <p:nvPr>
            <p:ph idx="1"/>
          </p:nvPr>
        </p:nvSpPr>
        <p:spPr>
          <a:xfrm>
            <a:off x="464156" y="1412776"/>
            <a:ext cx="8229600" cy="4824536"/>
          </a:xfrm>
        </p:spPr>
        <p:txBody>
          <a:bodyPr>
            <a:normAutofit fontScale="85000" lnSpcReduction="10000"/>
          </a:bodyPr>
          <a:lstStyle/>
          <a:p>
            <a:r>
              <a:rPr lang="el-GR" dirty="0" smtClean="0"/>
              <a:t>Χαρτογράφηση συγκοινωνιακού δικτύου (</a:t>
            </a:r>
            <a:r>
              <a:rPr lang="en-US" dirty="0"/>
              <a:t>GIS</a:t>
            </a:r>
            <a:r>
              <a:rPr lang="el-GR" dirty="0" smtClean="0"/>
              <a:t>) και των εμπορευματικών διαδρομών βάσει υπαρχόντων χαρτών, αλλά και με χρήση ειδικών αλγορίθμων ώστε να συνταιριαστούν οι χιλιομετρικές θέσεις όταν υπάρχουν κενά/ασύνδετα μεταξύ τους οδικά τμήματα.</a:t>
            </a:r>
          </a:p>
          <a:p>
            <a:r>
              <a:rPr lang="el-GR" dirty="0" smtClean="0"/>
              <a:t>Προσδιορισμός φόρτου εμπορευματικών μεταφορών βάσει καταμερισμού ροών από βάσεις δεδομένων Π-Π και καταμερισμό τους στο δίκτυο λαμβανομένων υπόψη των γεωμετρικών και λειτουργικών χαρακτηριστικών του δικτύου, καθώς και διαφόρων περιορισμών, συνταιριάζοντας τα δεδομένα με τα αντίστοιχα στοιχεία μετρήσεων παρά την οδό.</a:t>
            </a:r>
          </a:p>
          <a:p>
            <a:endParaRPr lang="el-GR" sz="2800" dirty="0"/>
          </a:p>
        </p:txBody>
      </p:sp>
    </p:spTree>
    <p:extLst>
      <p:ext uri="{BB962C8B-B14F-4D97-AF65-F5344CB8AC3E}">
        <p14:creationId xmlns:p14="http://schemas.microsoft.com/office/powerpoint/2010/main" val="38534630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06090"/>
          </a:xfrm>
        </p:spPr>
        <p:txBody>
          <a:bodyPr>
            <a:noAutofit/>
          </a:bodyPr>
          <a:lstStyle/>
          <a:p>
            <a:r>
              <a:rPr lang="el-GR" dirty="0" smtClean="0"/>
              <a:t>Μεθοδολογία (2 από 10)</a:t>
            </a:r>
            <a:endParaRPr lang="el-GR" dirty="0"/>
          </a:p>
        </p:txBody>
      </p:sp>
      <p:sp>
        <p:nvSpPr>
          <p:cNvPr id="4" name="Θέση περιεχομένου 3"/>
          <p:cNvSpPr>
            <a:spLocks noGrp="1"/>
          </p:cNvSpPr>
          <p:nvPr>
            <p:ph idx="1"/>
          </p:nvPr>
        </p:nvSpPr>
        <p:spPr>
          <a:xfrm>
            <a:off x="464156" y="1412776"/>
            <a:ext cx="8229600" cy="4824536"/>
          </a:xfrm>
        </p:spPr>
        <p:txBody>
          <a:bodyPr>
            <a:normAutofit fontScale="85000" lnSpcReduction="20000"/>
          </a:bodyPr>
          <a:lstStyle/>
          <a:p>
            <a:r>
              <a:rPr lang="el-GR" dirty="0" smtClean="0"/>
              <a:t>Προσδιορισμός παράγοντα ισοδυναμίας (</a:t>
            </a:r>
            <a:r>
              <a:rPr lang="en-US" dirty="0" smtClean="0"/>
              <a:t>equivalency factor</a:t>
            </a:r>
            <a:r>
              <a:rPr lang="el-GR" dirty="0" smtClean="0"/>
              <a:t>) για τη μετατροπή μητρώων Π-Π εμπορευμάτων (</a:t>
            </a:r>
            <a:r>
              <a:rPr lang="en-US" dirty="0" smtClean="0"/>
              <a:t>tonnage</a:t>
            </a:r>
            <a:r>
              <a:rPr lang="el-GR" dirty="0" smtClean="0"/>
              <a:t>) σε αντίστοιχα μητρώα που αναφέρονται σε αριθμό φορτηγών στο δίκτυο, βάσει τύπων και αναλογίας φορτηγών (στατιστικά στοιχεία ένωσης αυτοκινητιστών, τροχαία κτλ), αλλά και διανυόμενης απόστασης ανά τύπο.</a:t>
            </a:r>
          </a:p>
          <a:p>
            <a:r>
              <a:rPr lang="el-GR" dirty="0" smtClean="0"/>
              <a:t>Ανάλογα με το ποσοστό κάθε τύπου φορτηγού στο δίκτυο (στατιστικά δεδομένα ΕΜΗΚ - ετήσιας μέσης ημερήσιας κυκλοφορίας ανά τύπο οχήματος) και βάσει του μέσου ωφέλιμου φορτίου που μεταφέρει ο κάθε τύπος φορτηγού, το </a:t>
            </a:r>
            <a:r>
              <a:rPr lang="en-US" dirty="0" smtClean="0"/>
              <a:t>tonnage </a:t>
            </a:r>
            <a:r>
              <a:rPr lang="el-GR" dirty="0" smtClean="0"/>
              <a:t>μετατράπηκε σε αριθμό φορτηγών.</a:t>
            </a:r>
          </a:p>
          <a:p>
            <a:endParaRPr lang="el-GR" sz="2800" dirty="0"/>
          </a:p>
        </p:txBody>
      </p:sp>
    </p:spTree>
    <p:extLst>
      <p:ext uri="{BB962C8B-B14F-4D97-AF65-F5344CB8AC3E}">
        <p14:creationId xmlns:p14="http://schemas.microsoft.com/office/powerpoint/2010/main" val="17350321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06090"/>
          </a:xfrm>
        </p:spPr>
        <p:txBody>
          <a:bodyPr>
            <a:noAutofit/>
          </a:bodyPr>
          <a:lstStyle/>
          <a:p>
            <a:r>
              <a:rPr lang="el-GR" dirty="0" smtClean="0"/>
              <a:t>Μεθοδολογία (3 από 10)</a:t>
            </a:r>
            <a:endParaRPr lang="el-GR" dirty="0"/>
          </a:p>
        </p:txBody>
      </p:sp>
      <p:sp>
        <p:nvSpPr>
          <p:cNvPr id="4" name="Θέση περιεχομένου 3"/>
          <p:cNvSpPr>
            <a:spLocks noGrp="1"/>
          </p:cNvSpPr>
          <p:nvPr>
            <p:ph idx="1"/>
          </p:nvPr>
        </p:nvSpPr>
        <p:spPr>
          <a:xfrm>
            <a:off x="464156" y="1412776"/>
            <a:ext cx="8229600" cy="4824536"/>
          </a:xfrm>
        </p:spPr>
        <p:txBody>
          <a:bodyPr>
            <a:normAutofit lnSpcReduction="10000"/>
          </a:bodyPr>
          <a:lstStyle/>
          <a:p>
            <a:r>
              <a:rPr lang="el-GR" dirty="0" smtClean="0"/>
              <a:t>Ο αριθμός των φορτηγών </a:t>
            </a:r>
            <a:r>
              <a:rPr lang="en-US" dirty="0" smtClean="0"/>
              <a:t>Y </a:t>
            </a:r>
            <a:r>
              <a:rPr lang="el-GR" dirty="0" smtClean="0"/>
              <a:t>του τύπου </a:t>
            </a:r>
            <a:r>
              <a:rPr lang="en-US" dirty="0" smtClean="0"/>
              <a:t>j</a:t>
            </a:r>
            <a:r>
              <a:rPr lang="el-GR" dirty="0" smtClean="0"/>
              <a:t> που μεταφέρει </a:t>
            </a:r>
            <a:r>
              <a:rPr lang="en-US" dirty="0" smtClean="0"/>
              <a:t>Xi</a:t>
            </a:r>
            <a:r>
              <a:rPr lang="el-GR" dirty="0" smtClean="0"/>
              <a:t>*</a:t>
            </a:r>
            <a:r>
              <a:rPr lang="en-US" dirty="0" err="1" smtClean="0"/>
              <a:t>bijk</a:t>
            </a:r>
            <a:r>
              <a:rPr lang="en-US" dirty="0" smtClean="0"/>
              <a:t> tonnage </a:t>
            </a:r>
            <a:r>
              <a:rPr lang="el-GR" dirty="0"/>
              <a:t>από το αγαθό </a:t>
            </a:r>
            <a:r>
              <a:rPr lang="en-US" dirty="0" smtClean="0"/>
              <a:t>Xi </a:t>
            </a:r>
            <a:r>
              <a:rPr lang="el-GR" dirty="0" smtClean="0"/>
              <a:t>με όλους τους τύπους</a:t>
            </a:r>
            <a:r>
              <a:rPr lang="en-US" dirty="0" smtClean="0"/>
              <a:t> </a:t>
            </a:r>
            <a:r>
              <a:rPr lang="el-GR" dirty="0" smtClean="0"/>
              <a:t>αμαξώματος θα είναι:</a:t>
            </a:r>
          </a:p>
          <a:p>
            <a:endParaRPr lang="el-GR" dirty="0" smtClean="0"/>
          </a:p>
          <a:p>
            <a:endParaRPr lang="en-US" sz="2800" dirty="0" smtClean="0"/>
          </a:p>
          <a:p>
            <a:pPr marL="0" indent="0">
              <a:buNone/>
            </a:pPr>
            <a:r>
              <a:rPr lang="el-GR" sz="2800" dirty="0"/>
              <a:t>ό</a:t>
            </a:r>
            <a:r>
              <a:rPr lang="el-GR" sz="2800" dirty="0" smtClean="0"/>
              <a:t>που:</a:t>
            </a:r>
          </a:p>
          <a:p>
            <a:pPr marL="0" indent="0">
              <a:buNone/>
            </a:pPr>
            <a:r>
              <a:rPr lang="en-US" sz="2800" dirty="0" err="1"/>
              <a:t>b</a:t>
            </a:r>
            <a:r>
              <a:rPr lang="en-US" sz="2000" dirty="0" err="1" smtClean="0"/>
              <a:t>ijk</a:t>
            </a:r>
            <a:r>
              <a:rPr lang="en-US" sz="2800" dirty="0" smtClean="0"/>
              <a:t>: </a:t>
            </a:r>
            <a:r>
              <a:rPr lang="el-GR" sz="2800" dirty="0" smtClean="0"/>
              <a:t>κλάσμα αγαθού </a:t>
            </a:r>
            <a:r>
              <a:rPr lang="en-US" sz="2800" dirty="0" smtClean="0"/>
              <a:t>i</a:t>
            </a:r>
            <a:r>
              <a:rPr lang="el-GR" sz="2800" dirty="0" smtClean="0"/>
              <a:t> που μεταφέρεται με φορτηγό τύπου </a:t>
            </a:r>
            <a:r>
              <a:rPr lang="en-US" sz="2800" dirty="0" smtClean="0"/>
              <a:t>j</a:t>
            </a:r>
            <a:r>
              <a:rPr lang="el-GR" sz="2800" dirty="0" smtClean="0"/>
              <a:t> και αμαξώματος </a:t>
            </a:r>
            <a:r>
              <a:rPr lang="en-US" sz="2800" dirty="0" smtClean="0"/>
              <a:t>k.</a:t>
            </a:r>
          </a:p>
          <a:p>
            <a:pPr marL="0" indent="0">
              <a:buNone/>
            </a:pPr>
            <a:r>
              <a:rPr lang="el-GR" sz="2800" dirty="0"/>
              <a:t>ω</a:t>
            </a:r>
            <a:r>
              <a:rPr lang="en-US" sz="2000" dirty="0" err="1" smtClean="0"/>
              <a:t>ijk</a:t>
            </a:r>
            <a:r>
              <a:rPr lang="en-US" sz="2800" dirty="0" smtClean="0"/>
              <a:t>: </a:t>
            </a:r>
            <a:r>
              <a:rPr lang="el-GR" sz="2800" dirty="0" smtClean="0"/>
              <a:t>μέσο ωφέλιμο φορτίο του εν λόγω φορτηγού.</a:t>
            </a:r>
            <a:endParaRPr lang="en-US" sz="2800" dirty="0"/>
          </a:p>
        </p:txBody>
      </p:sp>
      <p:graphicFrame>
        <p:nvGraphicFramePr>
          <p:cNvPr id="3" name="Αντικείμενο 2"/>
          <p:cNvGraphicFramePr>
            <a:graphicFrameLocks noChangeAspect="1"/>
          </p:cNvGraphicFramePr>
          <p:nvPr>
            <p:extLst>
              <p:ext uri="{D42A27DB-BD31-4B8C-83A1-F6EECF244321}">
                <p14:modId xmlns:p14="http://schemas.microsoft.com/office/powerpoint/2010/main" val="1001782200"/>
              </p:ext>
            </p:extLst>
          </p:nvPr>
        </p:nvGraphicFramePr>
        <p:xfrm>
          <a:off x="3347864" y="3194049"/>
          <a:ext cx="2304256" cy="1235616"/>
        </p:xfrm>
        <a:graphic>
          <a:graphicData uri="http://schemas.openxmlformats.org/presentationml/2006/ole">
            <mc:AlternateContent xmlns:mc="http://schemas.openxmlformats.org/markup-compatibility/2006">
              <mc:Choice xmlns:v="urn:schemas-microsoft-com:vml" Requires="v">
                <p:oleObj spid="_x0000_s3108" name="Εξίσωση" r:id="rId4" imgW="876240" imgH="469800" progId="Equation.3">
                  <p:embed/>
                </p:oleObj>
              </mc:Choice>
              <mc:Fallback>
                <p:oleObj name="Εξίσωση" r:id="rId4" imgW="876240" imgH="469800" progId="Equation.3">
                  <p:embed/>
                  <p:pic>
                    <p:nvPicPr>
                      <p:cNvPr id="0" name=""/>
                      <p:cNvPicPr/>
                      <p:nvPr/>
                    </p:nvPicPr>
                    <p:blipFill>
                      <a:blip r:embed="rId5"/>
                      <a:stretch>
                        <a:fillRect/>
                      </a:stretch>
                    </p:blipFill>
                    <p:spPr>
                      <a:xfrm>
                        <a:off x="3347864" y="3194049"/>
                        <a:ext cx="2304256" cy="1235616"/>
                      </a:xfrm>
                      <a:prstGeom prst="rect">
                        <a:avLst/>
                      </a:prstGeom>
                    </p:spPr>
                  </p:pic>
                </p:oleObj>
              </mc:Fallback>
            </mc:AlternateContent>
          </a:graphicData>
        </a:graphic>
      </p:graphicFrame>
    </p:spTree>
    <p:extLst>
      <p:ext uri="{BB962C8B-B14F-4D97-AF65-F5344CB8AC3E}">
        <p14:creationId xmlns:p14="http://schemas.microsoft.com/office/powerpoint/2010/main" val="22290740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06090"/>
          </a:xfrm>
        </p:spPr>
        <p:txBody>
          <a:bodyPr>
            <a:noAutofit/>
          </a:bodyPr>
          <a:lstStyle/>
          <a:p>
            <a:r>
              <a:rPr lang="el-GR" dirty="0" smtClean="0"/>
              <a:t>Μεθοδολογία (4 από 10)</a:t>
            </a:r>
            <a:endParaRPr lang="el-GR" dirty="0"/>
          </a:p>
        </p:txBody>
      </p:sp>
      <p:sp>
        <p:nvSpPr>
          <p:cNvPr id="4" name="Θέση περιεχομένου 3"/>
          <p:cNvSpPr>
            <a:spLocks noGrp="1"/>
          </p:cNvSpPr>
          <p:nvPr>
            <p:ph idx="1"/>
          </p:nvPr>
        </p:nvSpPr>
        <p:spPr>
          <a:xfrm>
            <a:off x="464156" y="1412776"/>
            <a:ext cx="8229600" cy="4824536"/>
          </a:xfrm>
        </p:spPr>
        <p:txBody>
          <a:bodyPr>
            <a:normAutofit/>
          </a:bodyPr>
          <a:lstStyle/>
          <a:p>
            <a:r>
              <a:rPr lang="el-GR" dirty="0" smtClean="0"/>
              <a:t>Ομοίως ο συνολικός αριθμός των φορτηγών που μεταφέρουν το </a:t>
            </a:r>
            <a:r>
              <a:rPr lang="el-GR" dirty="0"/>
              <a:t>αγαθό </a:t>
            </a:r>
            <a:r>
              <a:rPr lang="en-US" dirty="0" smtClean="0"/>
              <a:t>Xi </a:t>
            </a:r>
            <a:r>
              <a:rPr lang="el-GR" dirty="0" smtClean="0"/>
              <a:t>και κατ’ αντιστοιχία όλα τα αγαθά θα είναι:</a:t>
            </a:r>
          </a:p>
          <a:p>
            <a:endParaRPr lang="el-GR" dirty="0" smtClean="0"/>
          </a:p>
          <a:p>
            <a:endParaRPr lang="en-US" sz="2800" dirty="0" smtClean="0"/>
          </a:p>
          <a:p>
            <a:pPr marL="0" indent="0">
              <a:buNone/>
            </a:pPr>
            <a:r>
              <a:rPr lang="el-GR" sz="2800" dirty="0" smtClean="0"/>
              <a:t>και:</a:t>
            </a:r>
          </a:p>
          <a:p>
            <a:pPr marL="0" indent="0">
              <a:buNone/>
            </a:pPr>
            <a:endParaRPr lang="en-US" sz="2800" dirty="0"/>
          </a:p>
        </p:txBody>
      </p:sp>
      <p:graphicFrame>
        <p:nvGraphicFramePr>
          <p:cNvPr id="3" name="Αντικείμενο 2"/>
          <p:cNvGraphicFramePr>
            <a:graphicFrameLocks noChangeAspect="1"/>
          </p:cNvGraphicFramePr>
          <p:nvPr>
            <p:extLst>
              <p:ext uri="{D42A27DB-BD31-4B8C-83A1-F6EECF244321}">
                <p14:modId xmlns:p14="http://schemas.microsoft.com/office/powerpoint/2010/main" val="3043185342"/>
              </p:ext>
            </p:extLst>
          </p:nvPr>
        </p:nvGraphicFramePr>
        <p:xfrm>
          <a:off x="2728913" y="3194050"/>
          <a:ext cx="3540125" cy="1235075"/>
        </p:xfrm>
        <a:graphic>
          <a:graphicData uri="http://schemas.openxmlformats.org/presentationml/2006/ole">
            <mc:AlternateContent xmlns:mc="http://schemas.openxmlformats.org/markup-compatibility/2006">
              <mc:Choice xmlns:v="urn:schemas-microsoft-com:vml" Requires="v">
                <p:oleObj spid="_x0000_s4164" name="Εξίσωση" r:id="rId4" imgW="1346040" imgH="469800" progId="Equation.3">
                  <p:embed/>
                </p:oleObj>
              </mc:Choice>
              <mc:Fallback>
                <p:oleObj name="Εξίσωση" r:id="rId4" imgW="1346040" imgH="469800" progId="Equation.3">
                  <p:embed/>
                  <p:pic>
                    <p:nvPicPr>
                      <p:cNvPr id="0" name=""/>
                      <p:cNvPicPr/>
                      <p:nvPr/>
                    </p:nvPicPr>
                    <p:blipFill>
                      <a:blip r:embed="rId5"/>
                      <a:stretch>
                        <a:fillRect/>
                      </a:stretch>
                    </p:blipFill>
                    <p:spPr>
                      <a:xfrm>
                        <a:off x="2728913" y="3194050"/>
                        <a:ext cx="3540125" cy="1235075"/>
                      </a:xfrm>
                      <a:prstGeom prst="rect">
                        <a:avLst/>
                      </a:prstGeom>
                    </p:spPr>
                  </p:pic>
                </p:oleObj>
              </mc:Fallback>
            </mc:AlternateContent>
          </a:graphicData>
        </a:graphic>
      </p:graphicFrame>
      <p:graphicFrame>
        <p:nvGraphicFramePr>
          <p:cNvPr id="5" name="Αντικείμενο 4"/>
          <p:cNvGraphicFramePr>
            <a:graphicFrameLocks noChangeAspect="1"/>
          </p:cNvGraphicFramePr>
          <p:nvPr>
            <p:extLst>
              <p:ext uri="{D42A27DB-BD31-4B8C-83A1-F6EECF244321}">
                <p14:modId xmlns:p14="http://schemas.microsoft.com/office/powerpoint/2010/main" val="2124744646"/>
              </p:ext>
            </p:extLst>
          </p:nvPr>
        </p:nvGraphicFramePr>
        <p:xfrm>
          <a:off x="2987824" y="5157192"/>
          <a:ext cx="2973387" cy="1235075"/>
        </p:xfrm>
        <a:graphic>
          <a:graphicData uri="http://schemas.openxmlformats.org/presentationml/2006/ole">
            <mc:AlternateContent xmlns:mc="http://schemas.openxmlformats.org/markup-compatibility/2006">
              <mc:Choice xmlns:v="urn:schemas-microsoft-com:vml" Requires="v">
                <p:oleObj spid="_x0000_s4165" name="Εξίσωση" r:id="rId6" imgW="1130040" imgH="469800" progId="Equation.3">
                  <p:embed/>
                </p:oleObj>
              </mc:Choice>
              <mc:Fallback>
                <p:oleObj name="Εξίσωση" r:id="rId6" imgW="1130040" imgH="469800" progId="Equation.3">
                  <p:embed/>
                  <p:pic>
                    <p:nvPicPr>
                      <p:cNvPr id="0" name="Αντικείμενο 2"/>
                      <p:cNvPicPr>
                        <a:picLocks noChangeAspect="1" noChangeArrowheads="1"/>
                      </p:cNvPicPr>
                      <p:nvPr/>
                    </p:nvPicPr>
                    <p:blipFill>
                      <a:blip r:embed="rId7"/>
                      <a:srcRect/>
                      <a:stretch>
                        <a:fillRect/>
                      </a:stretch>
                    </p:blipFill>
                    <p:spPr bwMode="auto">
                      <a:xfrm>
                        <a:off x="2987824" y="5157192"/>
                        <a:ext cx="2973387" cy="123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16146087"/>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2306</TotalTime>
  <Words>2584</Words>
  <Application>Microsoft Office PowerPoint</Application>
  <PresentationFormat>Προβολή στην οθόνη (4:3)</PresentationFormat>
  <Paragraphs>215</Paragraphs>
  <Slides>28</Slides>
  <Notes>28</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2</vt:i4>
      </vt:variant>
      <vt:variant>
        <vt:lpstr>Τίτλοι διαφανειών</vt:lpstr>
      </vt:variant>
      <vt:variant>
        <vt:i4>28</vt:i4>
      </vt:variant>
    </vt:vector>
  </HeadingPairs>
  <TitlesOfParts>
    <vt:vector size="31" baseType="lpstr">
      <vt:lpstr>Θέμα του Office</vt:lpstr>
      <vt:lpstr>Φωτογραφία του Photo Editor</vt:lpstr>
      <vt:lpstr>Εξίσωση</vt:lpstr>
      <vt:lpstr>Σχεδιασμός, Ανάλυση και Αξιολόγηση Συστημάτων Μεταφορών</vt:lpstr>
      <vt:lpstr>Περιεχόμενα ενότητας</vt:lpstr>
      <vt:lpstr>Εισαγωγή στο FAF</vt:lpstr>
      <vt:lpstr>Αντικειμενικοί στόχοι FAF (1 από 2)</vt:lpstr>
      <vt:lpstr>Αντικειμενικοί στόχοι FAF (2 από 2)</vt:lpstr>
      <vt:lpstr>Μεθοδολογία (1 από 10)</vt:lpstr>
      <vt:lpstr>Μεθοδολογία (2 από 10)</vt:lpstr>
      <vt:lpstr>Μεθοδολογία (3 από 10)</vt:lpstr>
      <vt:lpstr>Μεθοδολογία (4 από 10)</vt:lpstr>
      <vt:lpstr>Μεθοδολογία (5 από 10)</vt:lpstr>
      <vt:lpstr>Μεθοδολογία (6 από 10)</vt:lpstr>
      <vt:lpstr>Μεθοδολογία (7 από 10)</vt:lpstr>
      <vt:lpstr>Μεθοδολογία (8 από 10)</vt:lpstr>
      <vt:lpstr>Μεθοδολογία (9 από 10)</vt:lpstr>
      <vt:lpstr>Μεθοδολογία (10 από 10)</vt:lpstr>
      <vt:lpstr>Καταμερισμός (1 από 2)</vt:lpstr>
      <vt:lpstr>Καταμερισμός (2 από 2)</vt:lpstr>
      <vt:lpstr>Μετρήσεις παρά την οδό (1 από 3)</vt:lpstr>
      <vt:lpstr>Μετρήσεις παρά την οδό (2 από 3)</vt:lpstr>
      <vt:lpstr>Μετρήσεις παρά την οδό (3 από 3)</vt:lpstr>
      <vt:lpstr>Ανάλυση επάρκειας (1 από 5)</vt:lpstr>
      <vt:lpstr>Ανάλυση επάρκειας (2 από 5)</vt:lpstr>
      <vt:lpstr>Ανάλυση επάρκειας (3 από 5)</vt:lpstr>
      <vt:lpstr>Ανάλυση επάρκειας (4 από 5)</vt:lpstr>
      <vt:lpstr>Ανάλυση επάρκειας (5 από 5)</vt:lpstr>
      <vt:lpstr>Συμπεράσματα (1 από 2)</vt:lpstr>
      <vt:lpstr>Συμπεράσματα (2 από 2)</vt:lpstr>
      <vt:lpstr>Βιβλιογραφικές αναφορές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Michael</cp:lastModifiedBy>
  <cp:revision>254</cp:revision>
  <dcterms:created xsi:type="dcterms:W3CDTF">2012-09-06T09:03:05Z</dcterms:created>
  <dcterms:modified xsi:type="dcterms:W3CDTF">2015-09-06T00:06:28Z</dcterms:modified>
</cp:coreProperties>
</file>