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43"/>
  </p:notesMasterIdLst>
  <p:sldIdLst>
    <p:sldId id="301" r:id="rId2"/>
    <p:sldId id="302" r:id="rId3"/>
    <p:sldId id="307" r:id="rId4"/>
    <p:sldId id="308" r:id="rId5"/>
    <p:sldId id="303" r:id="rId6"/>
    <p:sldId id="310" r:id="rId7"/>
    <p:sldId id="309" r:id="rId8"/>
    <p:sldId id="311" r:id="rId9"/>
    <p:sldId id="312" r:id="rId10"/>
    <p:sldId id="313" r:id="rId11"/>
    <p:sldId id="314" r:id="rId12"/>
    <p:sldId id="315" r:id="rId13"/>
    <p:sldId id="316" r:id="rId14"/>
    <p:sldId id="317" r:id="rId15"/>
    <p:sldId id="318" r:id="rId16"/>
    <p:sldId id="320" r:id="rId17"/>
    <p:sldId id="319" r:id="rId18"/>
    <p:sldId id="321" r:id="rId19"/>
    <p:sldId id="322" r:id="rId20"/>
    <p:sldId id="323" r:id="rId21"/>
    <p:sldId id="324" r:id="rId22"/>
    <p:sldId id="327" r:id="rId23"/>
    <p:sldId id="326" r:id="rId24"/>
    <p:sldId id="328" r:id="rId25"/>
    <p:sldId id="329" r:id="rId26"/>
    <p:sldId id="330" r:id="rId27"/>
    <p:sldId id="331" r:id="rId28"/>
    <p:sldId id="332" r:id="rId29"/>
    <p:sldId id="333" r:id="rId30"/>
    <p:sldId id="339" r:id="rId31"/>
    <p:sldId id="342" r:id="rId32"/>
    <p:sldId id="343" r:id="rId33"/>
    <p:sldId id="341" r:id="rId34"/>
    <p:sldId id="344" r:id="rId35"/>
    <p:sldId id="345" r:id="rId36"/>
    <p:sldId id="340" r:id="rId37"/>
    <p:sldId id="334" r:id="rId38"/>
    <p:sldId id="335" r:id="rId39"/>
    <p:sldId id="336" r:id="rId40"/>
    <p:sldId id="337" r:id="rId41"/>
    <p:sldId id="338"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2"/>
            <p14:sldId id="307"/>
            <p14:sldId id="308"/>
            <p14:sldId id="303"/>
            <p14:sldId id="310"/>
            <p14:sldId id="309"/>
            <p14:sldId id="311"/>
            <p14:sldId id="312"/>
            <p14:sldId id="313"/>
            <p14:sldId id="314"/>
            <p14:sldId id="315"/>
            <p14:sldId id="316"/>
            <p14:sldId id="317"/>
            <p14:sldId id="318"/>
            <p14:sldId id="320"/>
            <p14:sldId id="319"/>
            <p14:sldId id="321"/>
            <p14:sldId id="322"/>
            <p14:sldId id="323"/>
            <p14:sldId id="324"/>
            <p14:sldId id="327"/>
            <p14:sldId id="326"/>
            <p14:sldId id="328"/>
            <p14:sldId id="329"/>
            <p14:sldId id="330"/>
            <p14:sldId id="331"/>
            <p14:sldId id="332"/>
            <p14:sldId id="333"/>
            <p14:sldId id="339"/>
            <p14:sldId id="342"/>
            <p14:sldId id="343"/>
            <p14:sldId id="341"/>
            <p14:sldId id="344"/>
            <p14:sldId id="345"/>
            <p14:sldId id="340"/>
            <p14:sldId id="334"/>
            <p14:sldId id="335"/>
            <p14:sldId id="336"/>
            <p14:sldId id="337"/>
            <p14:sldId id="338"/>
          </p14:sldIdLst>
        </p14:section>
        <p14:section name="Untitled Section" id="{0F1CB131-A6BD-43D0-B8D4-1F27CEF7A05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0" d="100"/>
          <a:sy n="100" d="100"/>
        </p:scale>
        <p:origin x="-11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6/9/2015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415683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Συνδυασμένη</a:t>
            </a:r>
            <a:r>
              <a:rPr lang="el-GR" sz="1000" baseline="0" dirty="0" smtClean="0">
                <a:solidFill>
                  <a:srgbClr val="5075BC"/>
                </a:solidFill>
              </a:rPr>
              <a:t> μεταφορά και κόμβοι συνδυασμένων μεταφορών – </a:t>
            </a:r>
            <a:r>
              <a:rPr lang="en-US" sz="1000" baseline="0" dirty="0" err="1" smtClean="0">
                <a:solidFill>
                  <a:srgbClr val="5075BC"/>
                </a:solidFill>
              </a:rPr>
              <a:t>Intermodality</a:t>
            </a:r>
            <a:r>
              <a:rPr lang="en-US" sz="1000" baseline="0" dirty="0" smtClean="0">
                <a:solidFill>
                  <a:srgbClr val="5075BC"/>
                </a:solidFill>
              </a:rPr>
              <a:t> and Interchanges</a:t>
            </a:r>
            <a:endParaRPr lang="en-US" sz="1000" dirty="0">
              <a:solidFill>
                <a:srgbClr val="5075BC"/>
              </a:solidFill>
              <a:ea typeface="ＭＳ Ｐゴシック" pitchFamily="34" charset="-128"/>
              <a:cs typeface="+mn-cs"/>
            </a:endParaRPr>
          </a:p>
        </p:txBody>
      </p:sp>
      <p:pic>
        <p:nvPicPr>
          <p:cNvPr id="7" name="6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7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10" name="9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5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8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7 - Εικόνα"/>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0" y="6264696"/>
            <a:ext cx="611560" cy="54868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1340769"/>
            <a:ext cx="8064896" cy="2016224"/>
          </a:xfrm>
        </p:spPr>
        <p:txBody>
          <a:bodyPr>
            <a:noAutofit/>
          </a:bodyPr>
          <a:lstStyle/>
          <a:p>
            <a:r>
              <a:rPr lang="el-GR" dirty="0" smtClean="0">
                <a:solidFill>
                  <a:srgbClr val="5075BC"/>
                </a:solidFill>
              </a:rPr>
              <a:t>Σχεδιασμός, Ανάλυση και Αξιολόγηση Συστημάτων Μεταφορών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a:t>
            </a:r>
            <a:r>
              <a:rPr lang="en-US" sz="2800" dirty="0" smtClean="0">
                <a:solidFill>
                  <a:srgbClr val="5075BC"/>
                </a:solidFill>
                <a:latin typeface="+mj-lt"/>
                <a:ea typeface="+mj-ea"/>
                <a:cs typeface="+mj-cs"/>
              </a:rPr>
              <a:t>4.1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Συνδυασμένη μεταφορά και Κόμβοι Συνδυασμένων Μεταφορών - </a:t>
            </a:r>
            <a:r>
              <a:rPr lang="en-US" sz="2800" dirty="0" err="1" smtClean="0"/>
              <a:t>Intermodality</a:t>
            </a:r>
            <a:r>
              <a:rPr lang="en-US" sz="2800" dirty="0" smtClean="0"/>
              <a:t> and Interchanges</a:t>
            </a:r>
          </a:p>
          <a:p>
            <a:endParaRPr lang="en-US" sz="2800" dirty="0" smtClean="0"/>
          </a:p>
          <a:p>
            <a:r>
              <a:rPr lang="el-GR" sz="2800" dirty="0" smtClean="0"/>
              <a:t>Δρ. Ναθαναήλ Ευτυχία</a:t>
            </a:r>
          </a:p>
          <a:p>
            <a:r>
              <a:rPr lang="el-GR" sz="2800" dirty="0" smtClean="0"/>
              <a:t>Πολυτεχνική Σχολή</a:t>
            </a:r>
          </a:p>
          <a:p>
            <a:r>
              <a:rPr lang="el-GR" sz="2800" dirty="0" smtClean="0"/>
              <a:t>Τμήμα Πολιτικών Μηχανικών</a:t>
            </a:r>
            <a:endParaRPr lang="en-US" sz="2800" dirty="0" smtClean="0"/>
          </a:p>
          <a:p>
            <a:endParaRPr lang="el-GR" sz="2800" dirty="0" smtClean="0"/>
          </a:p>
        </p:txBody>
      </p:sp>
      <p:graphicFrame>
        <p:nvGraphicFramePr>
          <p:cNvPr id="5" name="Object 2"/>
          <p:cNvGraphicFramePr>
            <a:graphicFrameLocks noChangeAspect="1"/>
          </p:cNvGraphicFramePr>
          <p:nvPr/>
        </p:nvGraphicFramePr>
        <p:xfrm>
          <a:off x="7500958" y="142852"/>
          <a:ext cx="1524000" cy="609600"/>
        </p:xfrm>
        <a:graphic>
          <a:graphicData uri="http://schemas.openxmlformats.org/presentationml/2006/ole">
            <mc:AlternateContent xmlns:mc="http://schemas.openxmlformats.org/markup-compatibility/2006">
              <mc:Choice xmlns:v="urn:schemas-microsoft-com:vml" Requires="v">
                <p:oleObj spid="_x0000_s2110" name="Φωτογραφία του Photo Editor" r:id="rId4" imgW="1333333" imgH="476316" progId="">
                  <p:embed/>
                </p:oleObj>
              </mc:Choice>
              <mc:Fallback>
                <p:oleObj name="Φωτογραφία του Photo Editor" r:id="rId4" imgW="1333333" imgH="476316" progId="">
                  <p:embed/>
                  <p:pic>
                    <p:nvPicPr>
                      <p:cNvPr id="0" name=""/>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7500958" y="142852"/>
                        <a:ext cx="1524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7" descr="logo-este"/>
          <p:cNvPicPr>
            <a:picLocks noChangeAspect="1" noChangeArrowheads="1"/>
          </p:cNvPicPr>
          <p:nvPr/>
        </p:nvPicPr>
        <p:blipFill>
          <a:blip r:embed="rId6" cstate="print"/>
          <a:srcRect/>
          <a:stretch>
            <a:fillRect/>
          </a:stretch>
        </p:blipFill>
        <p:spPr bwMode="auto">
          <a:xfrm>
            <a:off x="214282" y="214290"/>
            <a:ext cx="1714500" cy="600075"/>
          </a:xfrm>
          <a:prstGeom prst="rect">
            <a:avLst/>
          </a:prstGeom>
          <a:noFill/>
        </p:spPr>
      </p:pic>
    </p:spTree>
    <p:extLst>
      <p:ext uri="{BB962C8B-B14F-4D97-AF65-F5344CB8AC3E}">
        <p14:creationId xmlns:p14="http://schemas.microsoft.com/office/powerpoint/2010/main" val="3468784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a:t>Εισαγωγή </a:t>
            </a:r>
            <a:r>
              <a:rPr lang="el-GR" dirty="0" smtClean="0"/>
              <a:t>(6 </a:t>
            </a:r>
            <a:r>
              <a:rPr lang="el-GR" dirty="0"/>
              <a:t>από 9)</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Ανασταλτικοί παράγοντες ανάπτυξης </a:t>
            </a:r>
            <a:r>
              <a:rPr lang="el-GR" sz="2200" b="1" dirty="0" err="1" smtClean="0">
                <a:solidFill>
                  <a:prstClr val="black"/>
                </a:solidFill>
                <a:latin typeface="+mj-lt"/>
              </a:rPr>
              <a:t>διατροπικής</a:t>
            </a:r>
            <a:r>
              <a:rPr lang="el-GR" sz="2200" b="1" dirty="0" smtClean="0">
                <a:solidFill>
                  <a:prstClr val="black"/>
                </a:solidFill>
                <a:latin typeface="+mj-lt"/>
              </a:rPr>
              <a:t> κινητικότητας και μεταφορών: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Προβλήματα επικοινωνίας και </a:t>
            </a:r>
            <a:r>
              <a:rPr lang="el-GR" sz="2000" dirty="0" err="1" smtClean="0">
                <a:solidFill>
                  <a:prstClr val="black"/>
                </a:solidFill>
                <a:latin typeface="+mj-lt"/>
              </a:rPr>
              <a:t>συνεργατικότητας</a:t>
            </a:r>
            <a:r>
              <a:rPr lang="el-GR" sz="2000" dirty="0" smtClean="0">
                <a:solidFill>
                  <a:prstClr val="black"/>
                </a:solidFill>
                <a:latin typeface="+mj-lt"/>
              </a:rPr>
              <a:t> μεταξύ των εμπλεκόμενων φορέων και αρχών λόγω αντιτιθέμενων επιδιώξεων και διαφορετικών στόχων – προβλήματα διοίκησης, λήψης αποφάσεων και διαχείρισης.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Αδυναμίες και κενά στο νομοθετικό πλαίσιο όσον αφορά στις συνδυασμένες μεταφορές.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Ανεπαρκής δημόσια χρηματοδότηση.</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Ανυπαρξία ολοκληρωμένου και συνολικής αποδοχής Σχεδίου Ανάπτυξης και Δράσεων (</a:t>
            </a:r>
            <a:r>
              <a:rPr lang="en-US" sz="2000" dirty="0" smtClean="0">
                <a:solidFill>
                  <a:prstClr val="black"/>
                </a:solidFill>
                <a:latin typeface="+mj-lt"/>
              </a:rPr>
              <a:t>Master and Action Plan</a:t>
            </a:r>
            <a:r>
              <a:rPr lang="el-GR" sz="2000" dirty="0" smtClean="0">
                <a:solidFill>
                  <a:prstClr val="black"/>
                </a:solidFill>
                <a:latin typeface="+mj-lt"/>
              </a:rPr>
              <a:t>)</a:t>
            </a:r>
            <a:r>
              <a:rPr lang="en-US" sz="2000" dirty="0" smtClean="0">
                <a:solidFill>
                  <a:prstClr val="black"/>
                </a:solidFill>
                <a:latin typeface="+mj-lt"/>
              </a:rPr>
              <a:t>.</a:t>
            </a:r>
            <a:endParaRPr lang="en-US" sz="2000" dirty="0">
              <a:solidFill>
                <a:prstClr val="black"/>
              </a:solidFill>
              <a:latin typeface="+mj-lt"/>
            </a:endParaRPr>
          </a:p>
        </p:txBody>
      </p:sp>
    </p:spTree>
    <p:extLst>
      <p:ext uri="{BB962C8B-B14F-4D97-AF65-F5344CB8AC3E}">
        <p14:creationId xmlns:p14="http://schemas.microsoft.com/office/powerpoint/2010/main" val="2581090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a:t>Εισαγωγή </a:t>
            </a:r>
            <a:r>
              <a:rPr lang="el-GR" dirty="0" smtClean="0"/>
              <a:t>(7 </a:t>
            </a:r>
            <a:r>
              <a:rPr lang="el-GR" dirty="0"/>
              <a:t>από 9)</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Τομείς αστοχιών ανά ομάδα εμπλεκομένων (χρήστες):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Χρόνος ταξιδίου / διαδρομής και αναμονές / καθυστερήσεις.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Διευκόλυνση και αξιοπιστία κατά την παροχή υπηρεσιών.</a:t>
            </a:r>
          </a:p>
          <a:p>
            <a:pPr marL="923925" indent="-457200">
              <a:lnSpc>
                <a:spcPct val="150000"/>
              </a:lnSpc>
              <a:spcBef>
                <a:spcPts val="0"/>
              </a:spcBef>
              <a:buSzPct val="85000"/>
              <a:buFont typeface="+mj-lt"/>
              <a:buAutoNum type="arabicPeriod"/>
            </a:pPr>
            <a:r>
              <a:rPr lang="el-GR" sz="2000" dirty="0">
                <a:solidFill>
                  <a:prstClr val="black"/>
                </a:solidFill>
                <a:latin typeface="+mj-lt"/>
              </a:rPr>
              <a:t>Άνεση </a:t>
            </a:r>
            <a:r>
              <a:rPr lang="el-GR" sz="2000" dirty="0" smtClean="0">
                <a:solidFill>
                  <a:prstClr val="black"/>
                </a:solidFill>
                <a:latin typeface="+mj-lt"/>
              </a:rPr>
              <a:t>και ασφάλεια.</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Γενικευμένο κόστος και αξία χρόνου.</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Ο αναπόφευκτος </a:t>
            </a:r>
            <a:r>
              <a:rPr lang="en-US" sz="2000" dirty="0" smtClean="0">
                <a:solidFill>
                  <a:prstClr val="black"/>
                </a:solidFill>
                <a:latin typeface="+mj-lt"/>
              </a:rPr>
              <a:t>standard </a:t>
            </a:r>
            <a:r>
              <a:rPr lang="el-GR" sz="2000" dirty="0" smtClean="0">
                <a:solidFill>
                  <a:prstClr val="black"/>
                </a:solidFill>
                <a:latin typeface="+mj-lt"/>
              </a:rPr>
              <a:t>χρόνος παραμονής στον κόμβο συνδυασμένων μεταφορών (χωρίς να οφείλεται σε αστοχίες</a:t>
            </a:r>
            <a:r>
              <a:rPr lang="en-US" sz="2000" dirty="0" smtClean="0">
                <a:solidFill>
                  <a:prstClr val="black"/>
                </a:solidFill>
                <a:latin typeface="+mj-lt"/>
              </a:rPr>
              <a:t> </a:t>
            </a:r>
            <a:r>
              <a:rPr lang="el-GR" sz="2000" dirty="0" smtClean="0">
                <a:solidFill>
                  <a:prstClr val="black"/>
                </a:solidFill>
                <a:latin typeface="+mj-lt"/>
              </a:rPr>
              <a:t>του συστήματος ή καθυστερήσεις).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Προσβασιμότητα.</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Κινητικότητα (μειώνεται όσο αυξάνεται ο συνωστισμός).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Ολοκληρωμένη, άμεση, έγκυρη και έγκαιρη πληροφόρηση.</a:t>
            </a:r>
            <a:endParaRPr lang="en-US" sz="2000" dirty="0">
              <a:solidFill>
                <a:prstClr val="black"/>
              </a:solidFill>
              <a:latin typeface="+mj-lt"/>
            </a:endParaRPr>
          </a:p>
        </p:txBody>
      </p:sp>
    </p:spTree>
    <p:extLst>
      <p:ext uri="{BB962C8B-B14F-4D97-AF65-F5344CB8AC3E}">
        <p14:creationId xmlns:p14="http://schemas.microsoft.com/office/powerpoint/2010/main" val="4045759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a:t>Εισαγωγή </a:t>
            </a:r>
            <a:r>
              <a:rPr lang="el-GR" dirty="0" smtClean="0"/>
              <a:t>(8 </a:t>
            </a:r>
            <a:r>
              <a:rPr lang="el-GR" dirty="0"/>
              <a:t>από 9)</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Τομείς αστοχιών ανά ομάδα εμπλεκομένων (μεταφορείς):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Ανεπαρκής συντονισμός μέσων και δικτύων μεταφορών.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Διαχείριση, συντήρηση εγκαταστάσεων και εξοπλισμού.</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Ασφάλεια (ζημιές από ατυχήματα, εγκληματικές ενέργειες κτλ).</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Ναύλοι και κόστη σε σχέση με το επίπεδο </a:t>
            </a:r>
            <a:r>
              <a:rPr lang="el-GR" sz="2000" dirty="0" err="1" smtClean="0">
                <a:solidFill>
                  <a:prstClr val="black"/>
                </a:solidFill>
                <a:latin typeface="+mj-lt"/>
              </a:rPr>
              <a:t>παρεχόεμενων</a:t>
            </a:r>
            <a:r>
              <a:rPr lang="el-GR" sz="2000" dirty="0" smtClean="0">
                <a:solidFill>
                  <a:prstClr val="black"/>
                </a:solidFill>
                <a:latin typeface="+mj-lt"/>
              </a:rPr>
              <a:t> υπηρεσιών (επηρεάζουν άμεσα τη ζήτηση στον κόμβο).</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Γενική εικόνα και οργάνωση των εγκαταστάσεων και του χώρου και διαμόρφωσή του ως ένα εμπορικό κέντρο ή </a:t>
            </a:r>
            <a:r>
              <a:rPr lang="el-GR" sz="2000" dirty="0" err="1" smtClean="0">
                <a:solidFill>
                  <a:prstClr val="black"/>
                </a:solidFill>
                <a:latin typeface="+mj-lt"/>
              </a:rPr>
              <a:t>πολυχώρο</a:t>
            </a:r>
            <a:r>
              <a:rPr lang="el-GR" sz="2000" dirty="0" smtClean="0">
                <a:solidFill>
                  <a:prstClr val="black"/>
                </a:solidFill>
                <a:latin typeface="+mj-lt"/>
              </a:rPr>
              <a:t> (καταστήματα λιανικής, γραφεία, τράπεζες υπηρεσίες εστίασης, χώροι διασκέδασης) ώστε να είναι (ο κόμβος συνδυασμένων μεταφορών) ελκυστικός στο ευρύ κοινό και στις επιχειρήσεις.</a:t>
            </a:r>
            <a:r>
              <a:rPr lang="en-US" sz="2000" dirty="0" smtClean="0">
                <a:solidFill>
                  <a:prstClr val="black"/>
                </a:solidFill>
                <a:latin typeface="+mj-lt"/>
              </a:rPr>
              <a:t> </a:t>
            </a:r>
            <a:endParaRPr lang="en-US" sz="2000" dirty="0">
              <a:solidFill>
                <a:prstClr val="black"/>
              </a:solidFill>
              <a:latin typeface="+mj-lt"/>
            </a:endParaRPr>
          </a:p>
        </p:txBody>
      </p:sp>
    </p:spTree>
    <p:extLst>
      <p:ext uri="{BB962C8B-B14F-4D97-AF65-F5344CB8AC3E}">
        <p14:creationId xmlns:p14="http://schemas.microsoft.com/office/powerpoint/2010/main" val="3036103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a:t>Εισαγωγή </a:t>
            </a:r>
            <a:r>
              <a:rPr lang="el-GR" dirty="0" smtClean="0"/>
              <a:t>(9 </a:t>
            </a:r>
            <a:r>
              <a:rPr lang="el-GR" dirty="0"/>
              <a:t>από 9)</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Τομείς αστοχιών ανά ομάδα εμπλεκομένων (αρχές):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Ανεπαρκής χρηματοδοτικός μηχανισμός.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Πλημμελής διοικητικός και διαχειριστικός έλεγχος για παραβάσεις, δημιουργία μονοπωλίων και αυθαιρεσίες – προβλήματα συνεργασίας και συντονισμού των εμπλεκόμενων.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Αειφορεία όσον αφορά στον κοινωνικοοικονομικό αντίκτυπο και τις επιπτώσεις στο φυσικό και τεχνητό (αστικό) περιβάλλον.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Ασφάλεια (π.χ. έναντι ανθρώπινων απωλειών και υλικών ζημιών από τρομοκρατικές ενέργειες).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Ελλιπής ενημέρωση και προώθηση της χρησιμότητας του κόμβου και των ωφελειών που απορρέουν από την χρήση του.</a:t>
            </a:r>
            <a:endParaRPr lang="en-US" sz="2000" dirty="0">
              <a:solidFill>
                <a:prstClr val="black"/>
              </a:solidFill>
              <a:latin typeface="+mj-lt"/>
            </a:endParaRPr>
          </a:p>
        </p:txBody>
      </p:sp>
    </p:spTree>
    <p:extLst>
      <p:ext uri="{BB962C8B-B14F-4D97-AF65-F5344CB8AC3E}">
        <p14:creationId xmlns:p14="http://schemas.microsoft.com/office/powerpoint/2010/main" val="2495605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Λειτουργία κόμβων (1 από 10)</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Αρχές λειτουργίας: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Διαύγεια και σαφήνεια του σκοπού και των λειτουργιών.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Προσβασιμότητα χώρων, υπηρεσιών και αντιτίμου τους.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Αναγνωσιμότητα κατευθυντήριων οδηγιών και πληροφόρησης.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Διευκόλυνση </a:t>
            </a:r>
            <a:r>
              <a:rPr lang="el-GR" sz="2000" dirty="0" err="1" smtClean="0">
                <a:solidFill>
                  <a:prstClr val="black"/>
                </a:solidFill>
                <a:latin typeface="+mj-lt"/>
              </a:rPr>
              <a:t>διατροπικότητας</a:t>
            </a:r>
            <a:r>
              <a:rPr lang="el-GR" sz="2000" dirty="0" smtClean="0">
                <a:solidFill>
                  <a:prstClr val="black"/>
                </a:solidFill>
                <a:latin typeface="+mj-lt"/>
              </a:rPr>
              <a:t> μεταφοράς και διασύνδεσης διαφορετικών μέσων και μεταφορικών δικτύων και υπηρεσιών.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Ξεκάθαρο ιδιοκτησιακό και διαχειριστικό καθεστώς.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Ανάπτυξη και εφαρμογή βιώσιμων επιχειρησιακών και χρηματοδοτικών μοντέλων για όλο τον κύκλο ζωής του έργου.</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Ξεκάθαρο νομοθετικό πλαίσιο λειτουργίας, αλλά και μεγάλη προσαρμοστικότητα στις νέες ανάγκες και τάσεις του κοινού.</a:t>
            </a:r>
            <a:endParaRPr lang="en-US" sz="2000" dirty="0">
              <a:solidFill>
                <a:prstClr val="black"/>
              </a:solidFill>
              <a:latin typeface="+mj-lt"/>
            </a:endParaRPr>
          </a:p>
        </p:txBody>
      </p:sp>
    </p:spTree>
    <p:extLst>
      <p:ext uri="{BB962C8B-B14F-4D97-AF65-F5344CB8AC3E}">
        <p14:creationId xmlns:p14="http://schemas.microsoft.com/office/powerpoint/2010/main" val="2998462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Λειτουργία κόμβων (2 από 10)</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Αρχές σχεδιασμού:</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Φυσικές: προώθηση «πράσινων» μεταφορικών μέσων, προσβασιμότητα και αυτοματοποίηση διαδικασιών.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Υπηρεσιακές και πληροφοριακές: προσωποποιημένη πληροφορία πλοήγησης και κατευθυντήριες οδηγίες, κατανοητή / έγκαιρη / έγκυρη πληροφόρηση, χρήση έξυπνων συστημάτων και νέων τεχνολογιών σε όλους τους τομείς εξυπηρέτησης.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Θεσμικές: πλήρης και σαφής καθορισμός και διαχωρισμός ρόλων, αρμοδιοτήτων και υποχρεώσεων των εμπλεκομένων, προώθηση πνεύματος </a:t>
            </a:r>
            <a:r>
              <a:rPr lang="el-GR" sz="2000" dirty="0" err="1" smtClean="0">
                <a:solidFill>
                  <a:prstClr val="black"/>
                </a:solidFill>
                <a:latin typeface="+mj-lt"/>
              </a:rPr>
              <a:t>συνεργατικότητας</a:t>
            </a:r>
            <a:r>
              <a:rPr lang="el-GR" sz="2000" dirty="0">
                <a:solidFill>
                  <a:prstClr val="black"/>
                </a:solidFill>
                <a:latin typeface="+mj-lt"/>
              </a:rPr>
              <a:t> </a:t>
            </a:r>
            <a:r>
              <a:rPr lang="el-GR" sz="2000" dirty="0" smtClean="0">
                <a:solidFill>
                  <a:prstClr val="black"/>
                </a:solidFill>
                <a:latin typeface="+mj-lt"/>
              </a:rPr>
              <a:t>και επικοινωνίας μεταξύ τους βάσει ολοκληρωμένου κανονιστικού πλαισίου.</a:t>
            </a:r>
            <a:endParaRPr lang="en-US" sz="2000" dirty="0">
              <a:solidFill>
                <a:prstClr val="black"/>
              </a:solidFill>
              <a:latin typeface="+mj-lt"/>
            </a:endParaRPr>
          </a:p>
        </p:txBody>
      </p:sp>
    </p:spTree>
    <p:extLst>
      <p:ext uri="{BB962C8B-B14F-4D97-AF65-F5344CB8AC3E}">
        <p14:creationId xmlns:p14="http://schemas.microsoft.com/office/powerpoint/2010/main" val="4081505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Λειτουργία κόμβων (3 από 10)</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Ολοκληρωμένο πλαίσιο διαχείρισης και λειτουργίας (1):</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Καθορισμός ιδιοκτησιακού καθεστώτος και επιχειρησιακού μοντέλου λειτουργίας – πλαίσιο συνεργασίας εμπλεκομένων.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Χρήση προηγμένων συστημάτων πληροφόρησης και υποστήριξης πλοήγησης στο χώρο (αναγνωσιμότητα) και στις υπηρεσίες (προσβασιμότητα και ισότητα ευκαιριών).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Προώθηση έξυπνων και αυτοματοποιημένων συστημάτων κοστολόγησης υπηρεσιών, προσβάσιμων, κατανοητών και εύκολων στη χρήση από όλους τους χρήστες (π.χ. </a:t>
            </a:r>
            <a:r>
              <a:rPr lang="el-GR" sz="2000" dirty="0" err="1" smtClean="0">
                <a:solidFill>
                  <a:prstClr val="black"/>
                </a:solidFill>
                <a:latin typeface="+mj-lt"/>
              </a:rPr>
              <a:t>ΑμεΑ</a:t>
            </a:r>
            <a:r>
              <a:rPr lang="el-GR" sz="2000" dirty="0" smtClean="0">
                <a:solidFill>
                  <a:prstClr val="black"/>
                </a:solidFill>
                <a:latin typeface="+mj-lt"/>
              </a:rPr>
              <a:t>).</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Ολοκληρωμένη ενσωμάτωση με τις λειτουργίες του αστικού ιστού – κοινωνικοοικονομική αλληλεπίδραση.</a:t>
            </a:r>
            <a:endParaRPr lang="en-US" sz="2000" dirty="0">
              <a:solidFill>
                <a:prstClr val="black"/>
              </a:solidFill>
              <a:latin typeface="+mj-lt"/>
            </a:endParaRPr>
          </a:p>
        </p:txBody>
      </p:sp>
    </p:spTree>
    <p:extLst>
      <p:ext uri="{BB962C8B-B14F-4D97-AF65-F5344CB8AC3E}">
        <p14:creationId xmlns:p14="http://schemas.microsoft.com/office/powerpoint/2010/main" val="2200728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Λειτουργία κόμβων (</a:t>
            </a:r>
            <a:r>
              <a:rPr lang="en-US" dirty="0" smtClean="0"/>
              <a:t>4</a:t>
            </a:r>
            <a:r>
              <a:rPr lang="el-GR" dirty="0" smtClean="0"/>
              <a:t> από 10)</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Ολοκληρωμένο πλαίσιο διαχείρισης και λειτουργίας (</a:t>
            </a:r>
            <a:r>
              <a:rPr lang="en-US" sz="2200" b="1" dirty="0" smtClean="0">
                <a:solidFill>
                  <a:prstClr val="black"/>
                </a:solidFill>
                <a:latin typeface="+mj-lt"/>
              </a:rPr>
              <a:t>2</a:t>
            </a:r>
            <a:r>
              <a:rPr lang="el-GR" sz="2200" b="1" dirty="0" smtClean="0">
                <a:solidFill>
                  <a:prstClr val="black"/>
                </a:solidFill>
                <a:latin typeface="+mj-lt"/>
              </a:rPr>
              <a:t>):</a:t>
            </a:r>
          </a:p>
          <a:p>
            <a:pPr marL="923925" indent="-457200">
              <a:lnSpc>
                <a:spcPct val="150000"/>
              </a:lnSpc>
              <a:spcBef>
                <a:spcPts val="0"/>
              </a:spcBef>
              <a:buSzPct val="85000"/>
              <a:buFont typeface="+mj-lt"/>
              <a:buAutoNum type="arabicPeriod" startAt="5"/>
            </a:pPr>
            <a:r>
              <a:rPr lang="el-GR" sz="2000" dirty="0" smtClean="0">
                <a:solidFill>
                  <a:prstClr val="black"/>
                </a:solidFill>
                <a:latin typeface="+mj-lt"/>
              </a:rPr>
              <a:t>Συμμετοχή εμπλεκόμενων φορέων στη διαδικασία λήψης αποφάσεων τόσο κατά τη φάση σχεδιασμού όσο και κατά τη φάση λειτουργίας και διαχείρισης και ιδιαιτέρως:</a:t>
            </a: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Στον προσδιορισμό αντικειμενικών στόχων.</a:t>
            </a:r>
            <a:endParaRPr lang="en-US" sz="2000" dirty="0">
              <a:solidFill>
                <a:prstClr val="black"/>
              </a:solidFill>
              <a:latin typeface="+mj-lt"/>
            </a:endParaRP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Στη διερεύνηση προβλημάτων και απειλών τόσο στην τρέχουσα όσο και σε μελλοντικές καταστάσεις (σενάρια).</a:t>
            </a:r>
            <a:endParaRPr lang="en-US" sz="2000" dirty="0">
              <a:solidFill>
                <a:prstClr val="black"/>
              </a:solidFill>
              <a:latin typeface="+mj-lt"/>
            </a:endParaRP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Στην ανάπτυξη ιδεών σχετικά με μέτρα και εγκαταστάσεις που πρόκειται να συνυπάρξουν στον κόμβο.</a:t>
            </a:r>
            <a:endParaRPr lang="en-US" sz="2000" dirty="0">
              <a:solidFill>
                <a:prstClr val="black"/>
              </a:solidFill>
              <a:latin typeface="+mj-lt"/>
            </a:endParaRP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Στη διαμόρφωση προτάσεων σχετικά με τη δημιουργία επιχειρησιακού σχεδίου ανάπτυξης και δράσεων.</a:t>
            </a:r>
            <a:endParaRPr lang="en-US" sz="2000" dirty="0">
              <a:solidFill>
                <a:prstClr val="black"/>
              </a:solidFill>
              <a:latin typeface="+mj-lt"/>
            </a:endParaRPr>
          </a:p>
        </p:txBody>
      </p:sp>
    </p:spTree>
    <p:extLst>
      <p:ext uri="{BB962C8B-B14F-4D97-AF65-F5344CB8AC3E}">
        <p14:creationId xmlns:p14="http://schemas.microsoft.com/office/powerpoint/2010/main" val="2424060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Λειτουργία κόμβων (5 από 10)</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Ολοκληρωμένο πλαίσιο διαχείρισης και λειτουργίας (3):</a:t>
            </a:r>
          </a:p>
          <a:p>
            <a:pPr marL="923925" indent="-457200">
              <a:lnSpc>
                <a:spcPct val="150000"/>
              </a:lnSpc>
              <a:spcBef>
                <a:spcPts val="0"/>
              </a:spcBef>
              <a:buSzPct val="85000"/>
              <a:buFont typeface="+mj-lt"/>
              <a:buAutoNum type="arabicPeriod" startAt="6"/>
            </a:pPr>
            <a:r>
              <a:rPr lang="el-GR" sz="2000" dirty="0" smtClean="0">
                <a:solidFill>
                  <a:prstClr val="black"/>
                </a:solidFill>
                <a:latin typeface="+mj-lt"/>
              </a:rPr>
              <a:t>Εξασφάλιση </a:t>
            </a:r>
            <a:r>
              <a:rPr lang="el-GR" sz="2000" dirty="0" err="1" smtClean="0">
                <a:solidFill>
                  <a:prstClr val="black"/>
                </a:solidFill>
                <a:latin typeface="+mj-lt"/>
              </a:rPr>
              <a:t>αειφορείας</a:t>
            </a:r>
            <a:r>
              <a:rPr lang="el-GR" sz="2000" dirty="0" smtClean="0">
                <a:solidFill>
                  <a:prstClr val="black"/>
                </a:solidFill>
                <a:latin typeface="+mj-lt"/>
              </a:rPr>
              <a:t> βάσει των διαθέσιμων πόρων και των μελλοντικών προβλέψεων (σεναρίων), με αποτελεσματική διαχείριση και εξοικονόμηση ενέργειας, </a:t>
            </a:r>
            <a:r>
              <a:rPr lang="el-GR" sz="2000" dirty="0">
                <a:solidFill>
                  <a:prstClr val="black"/>
                </a:solidFill>
                <a:latin typeface="+mj-lt"/>
              </a:rPr>
              <a:t>μείωση </a:t>
            </a:r>
            <a:r>
              <a:rPr lang="el-GR" sz="2000" dirty="0" smtClean="0">
                <a:solidFill>
                  <a:prstClr val="black"/>
                </a:solidFill>
                <a:latin typeface="+mj-lt"/>
              </a:rPr>
              <a:t>εκπομπών αέριων ρύπων και εξυπηρέτηση των αναγκών των χρηστών.</a:t>
            </a:r>
          </a:p>
          <a:p>
            <a:pPr marL="923925" indent="-457200">
              <a:lnSpc>
                <a:spcPct val="150000"/>
              </a:lnSpc>
              <a:spcBef>
                <a:spcPts val="0"/>
              </a:spcBef>
              <a:buSzPct val="85000"/>
              <a:buFont typeface="+mj-lt"/>
              <a:buAutoNum type="arabicPeriod" startAt="6"/>
            </a:pPr>
            <a:r>
              <a:rPr lang="el-GR" sz="2000" dirty="0" smtClean="0">
                <a:solidFill>
                  <a:prstClr val="black"/>
                </a:solidFill>
                <a:latin typeface="+mj-lt"/>
              </a:rPr>
              <a:t>Αποτελεσματική διαχείριση και εκμετάλλευση χρήσεων γης κόμβου και γύρω περιοχής βάσει ολοκληρωμένου αστικού σχεδιασμού (π.χ. Σχέδιο Βιώσιμης Αστικής Κινητικότητας) ώστε να εξασφαλιστεί εναρμονισμένη οικιστική, κοινωνικοοικονομική και επιχειρησιακή ανάπτυξη όλης της ευρύτερης ζώνης για να είναι διαχειρίσιμες οι συνέπειες μακροπρόθεσμα.</a:t>
            </a:r>
            <a:endParaRPr lang="en-US" sz="2000" dirty="0">
              <a:solidFill>
                <a:prstClr val="black"/>
              </a:solidFill>
              <a:latin typeface="+mj-lt"/>
            </a:endParaRPr>
          </a:p>
        </p:txBody>
      </p:sp>
    </p:spTree>
    <p:extLst>
      <p:ext uri="{BB962C8B-B14F-4D97-AF65-F5344CB8AC3E}">
        <p14:creationId xmlns:p14="http://schemas.microsoft.com/office/powerpoint/2010/main" val="4038157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Λειτουργία κόμβων (6 από 10)</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Παράγοντες – κλειδιά (1):</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Μεταφορικές υπηρεσίες: συντονισμός συνδυασμένης μεταφοράς / μετακίνησης εξασφαλίζοντας:</a:t>
            </a: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ολοκληρωμένα και αξιόπιστα προγράμματα δρομολογίων και διασυνδέσεων ή ανταποκρίσεων των διαφορετικών μέσων μεταφοράς</a:t>
            </a:r>
            <a:r>
              <a:rPr lang="en-US" sz="2000" dirty="0" smtClean="0">
                <a:solidFill>
                  <a:prstClr val="black"/>
                </a:solidFill>
                <a:latin typeface="+mj-lt"/>
              </a:rPr>
              <a:t>,</a:t>
            </a:r>
            <a:endParaRPr lang="el-GR" sz="2000" dirty="0" smtClean="0">
              <a:solidFill>
                <a:prstClr val="black"/>
              </a:solidFill>
              <a:latin typeface="+mj-lt"/>
            </a:endParaRP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σαφή / έγκυρη και έγκαιρη ενημέρωση </a:t>
            </a:r>
            <a:r>
              <a:rPr lang="el-GR" sz="2000" dirty="0" err="1" smtClean="0">
                <a:solidFill>
                  <a:prstClr val="black"/>
                </a:solidFill>
                <a:latin typeface="+mj-lt"/>
              </a:rPr>
              <a:t>προσβάσιμη</a:t>
            </a:r>
            <a:r>
              <a:rPr lang="el-GR" sz="2000" dirty="0" smtClean="0">
                <a:solidFill>
                  <a:prstClr val="black"/>
                </a:solidFill>
                <a:latin typeface="+mj-lt"/>
              </a:rPr>
              <a:t> από όλους τους χρήστες</a:t>
            </a:r>
            <a:r>
              <a:rPr lang="el-GR" sz="2000" dirty="0">
                <a:solidFill>
                  <a:prstClr val="black"/>
                </a:solidFill>
                <a:latin typeface="+mj-lt"/>
              </a:rPr>
              <a:t> </a:t>
            </a:r>
            <a:r>
              <a:rPr lang="el-GR" sz="2000" dirty="0" smtClean="0">
                <a:solidFill>
                  <a:prstClr val="black"/>
                </a:solidFill>
                <a:latin typeface="+mj-lt"/>
              </a:rPr>
              <a:t>και</a:t>
            </a: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ευκολίες και υπηρεσίες εντός του κόμβου συνοδευόμενες από την απαραίτητη πλοήγηση του χρήστη προς αυτές και την πληροφόρηση για τον τρόπο λειτουργίας τους</a:t>
            </a:r>
            <a:r>
              <a:rPr lang="en-US" sz="2000" dirty="0" smtClean="0">
                <a:solidFill>
                  <a:prstClr val="black"/>
                </a:solidFill>
                <a:latin typeface="+mj-lt"/>
              </a:rPr>
              <a:t>.</a:t>
            </a:r>
            <a:endParaRPr lang="en-US" sz="2000" dirty="0">
              <a:solidFill>
                <a:prstClr val="black"/>
              </a:solidFill>
              <a:latin typeface="+mj-lt"/>
            </a:endParaRPr>
          </a:p>
        </p:txBody>
      </p:sp>
    </p:spTree>
    <p:extLst>
      <p:ext uri="{BB962C8B-B14F-4D97-AF65-F5344CB8AC3E}">
        <p14:creationId xmlns:p14="http://schemas.microsoft.com/office/powerpoint/2010/main" val="2115447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Περιεχόμενα ενότητας</a:t>
            </a:r>
            <a:endParaRPr lang="el-GR" dirty="0"/>
          </a:p>
        </p:txBody>
      </p:sp>
      <p:sp>
        <p:nvSpPr>
          <p:cNvPr id="4" name="Θέση περιεχομένου 3"/>
          <p:cNvSpPr>
            <a:spLocks noGrp="1"/>
          </p:cNvSpPr>
          <p:nvPr>
            <p:ph idx="1"/>
          </p:nvPr>
        </p:nvSpPr>
        <p:spPr/>
        <p:txBody>
          <a:bodyPr/>
          <a:lstStyle/>
          <a:p>
            <a:r>
              <a:rPr lang="el-GR" dirty="0" smtClean="0"/>
              <a:t>Βασικές έννοιες.</a:t>
            </a:r>
          </a:p>
          <a:p>
            <a:r>
              <a:rPr lang="el-GR" dirty="0" smtClean="0"/>
              <a:t>Εισαγωγή.</a:t>
            </a:r>
          </a:p>
          <a:p>
            <a:r>
              <a:rPr lang="el-GR" dirty="0" smtClean="0"/>
              <a:t>Λειτουργία κόμβων.</a:t>
            </a:r>
          </a:p>
          <a:p>
            <a:r>
              <a:rPr lang="el-GR" dirty="0" smtClean="0"/>
              <a:t>Χαρακτηριστικά κόμβων</a:t>
            </a:r>
            <a:r>
              <a:rPr lang="el-GR" dirty="0"/>
              <a:t>.</a:t>
            </a:r>
            <a:endParaRPr lang="el-GR" dirty="0" smtClean="0"/>
          </a:p>
          <a:p>
            <a:r>
              <a:rPr lang="el-GR" dirty="0"/>
              <a:t>Τυπολογία κόμβων</a:t>
            </a:r>
            <a:r>
              <a:rPr lang="el-GR" dirty="0" smtClean="0"/>
              <a:t>.</a:t>
            </a:r>
          </a:p>
          <a:p>
            <a:r>
              <a:rPr lang="el-GR" dirty="0" smtClean="0"/>
              <a:t>Παραδείγματα από το έργο </a:t>
            </a:r>
            <a:r>
              <a:rPr lang="en-US" dirty="0" smtClean="0"/>
              <a:t>CITY-HUB.</a:t>
            </a:r>
            <a:endParaRPr lang="el-GR" dirty="0" smtClean="0"/>
          </a:p>
          <a:p>
            <a:r>
              <a:rPr lang="el-GR" dirty="0" smtClean="0"/>
              <a:t>Συμπεράσματα</a:t>
            </a:r>
          </a:p>
          <a:p>
            <a:endParaRPr lang="el-GR" dirty="0"/>
          </a:p>
        </p:txBody>
      </p:sp>
    </p:spTree>
    <p:extLst>
      <p:ext uri="{BB962C8B-B14F-4D97-AF65-F5344CB8AC3E}">
        <p14:creationId xmlns:p14="http://schemas.microsoft.com/office/powerpoint/2010/main" val="3131502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Λειτουργία κόμβων (7 από 10)</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Παράγοντες – κλειδιά (2):</a:t>
            </a:r>
          </a:p>
          <a:p>
            <a:pPr marL="923925" indent="-457200">
              <a:lnSpc>
                <a:spcPct val="150000"/>
              </a:lnSpc>
              <a:spcBef>
                <a:spcPts val="0"/>
              </a:spcBef>
              <a:buSzPct val="85000"/>
              <a:buFont typeface="+mj-lt"/>
              <a:buAutoNum type="arabicPeriod" startAt="2"/>
            </a:pPr>
            <a:r>
              <a:rPr lang="el-GR" sz="2000" dirty="0" smtClean="0">
                <a:solidFill>
                  <a:prstClr val="black"/>
                </a:solidFill>
                <a:latin typeface="+mj-lt"/>
              </a:rPr>
              <a:t>Συνεταιριστικά σχήματα συνεργειών μεταξύ εμπλεκομένων κατά τις φάσεις σχεδιασμού, κατασκευής, λειτουργίας, διαχείρισης, συντήρησης και διοίκησης εξασφαλίζοντας:</a:t>
            </a: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Προσβασιμότητα.</a:t>
            </a: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Διαύγεια.</a:t>
            </a: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Ακεραιότητα.</a:t>
            </a: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Ορατότητα και παρακολούθηση διαδικασιών.</a:t>
            </a: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Διαφάνεια.</a:t>
            </a: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Ισότιμη ενημέρωση.</a:t>
            </a:r>
          </a:p>
          <a:p>
            <a:pPr marL="1524000" indent="-514350">
              <a:lnSpc>
                <a:spcPct val="150000"/>
              </a:lnSpc>
              <a:spcBef>
                <a:spcPts val="0"/>
              </a:spcBef>
              <a:buSzPct val="85000"/>
              <a:buFont typeface="+mj-lt"/>
              <a:buAutoNum type="romanLcPeriod"/>
            </a:pPr>
            <a:r>
              <a:rPr lang="el-GR" sz="2000" dirty="0" smtClean="0">
                <a:solidFill>
                  <a:prstClr val="black"/>
                </a:solidFill>
                <a:latin typeface="+mj-lt"/>
              </a:rPr>
              <a:t>Δημοσιοποίηση</a:t>
            </a:r>
            <a:endParaRPr lang="en-US" sz="2000" dirty="0">
              <a:solidFill>
                <a:prstClr val="black"/>
              </a:solidFill>
              <a:latin typeface="+mj-lt"/>
            </a:endParaRPr>
          </a:p>
        </p:txBody>
      </p:sp>
    </p:spTree>
    <p:extLst>
      <p:ext uri="{BB962C8B-B14F-4D97-AF65-F5344CB8AC3E}">
        <p14:creationId xmlns:p14="http://schemas.microsoft.com/office/powerpoint/2010/main" val="2039346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Λειτουργία κόμβων (8 από 10)</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Βήματα μοντέλου σχεδιασμού κόμβων (1):</a:t>
            </a:r>
          </a:p>
          <a:p>
            <a:pPr marL="990600" indent="-514350">
              <a:lnSpc>
                <a:spcPct val="150000"/>
              </a:lnSpc>
              <a:spcBef>
                <a:spcPts val="0"/>
              </a:spcBef>
              <a:buSzPct val="85000"/>
              <a:buFont typeface="+mj-lt"/>
              <a:buAutoNum type="romanLcPeriod"/>
            </a:pPr>
            <a:r>
              <a:rPr lang="el-GR" sz="2000" dirty="0" smtClean="0">
                <a:solidFill>
                  <a:prstClr val="black"/>
                </a:solidFill>
                <a:latin typeface="+mj-lt"/>
              </a:rPr>
              <a:t>Επιλογή εμπλεκόμενων φορέων ανά φάση του έργου.</a:t>
            </a:r>
          </a:p>
          <a:p>
            <a:pPr marL="990600" indent="-514350">
              <a:lnSpc>
                <a:spcPct val="150000"/>
              </a:lnSpc>
              <a:spcBef>
                <a:spcPts val="0"/>
              </a:spcBef>
              <a:buSzPct val="85000"/>
              <a:buFont typeface="+mj-lt"/>
              <a:buAutoNum type="romanLcPeriod"/>
            </a:pPr>
            <a:r>
              <a:rPr lang="el-GR" sz="2000" dirty="0">
                <a:solidFill>
                  <a:prstClr val="black"/>
                </a:solidFill>
                <a:latin typeface="+mj-lt"/>
              </a:rPr>
              <a:t>Προσδιορισμός </a:t>
            </a:r>
            <a:r>
              <a:rPr lang="el-GR" sz="2000" dirty="0" smtClean="0">
                <a:solidFill>
                  <a:prstClr val="black"/>
                </a:solidFill>
                <a:latin typeface="+mj-lt"/>
              </a:rPr>
              <a:t>αναγκών εμπλεκόμενων φορέων.</a:t>
            </a:r>
            <a:endParaRPr lang="en-US" sz="2000" dirty="0">
              <a:solidFill>
                <a:prstClr val="black"/>
              </a:solidFill>
              <a:latin typeface="+mj-lt"/>
            </a:endParaRPr>
          </a:p>
          <a:p>
            <a:pPr marL="990600" indent="-514350">
              <a:lnSpc>
                <a:spcPct val="150000"/>
              </a:lnSpc>
              <a:spcBef>
                <a:spcPts val="0"/>
              </a:spcBef>
              <a:buSzPct val="85000"/>
              <a:buFont typeface="+mj-lt"/>
              <a:buAutoNum type="romanLcPeriod"/>
            </a:pPr>
            <a:r>
              <a:rPr lang="el-GR" sz="2000" dirty="0" smtClean="0">
                <a:solidFill>
                  <a:prstClr val="black"/>
                </a:solidFill>
                <a:latin typeface="+mj-lt"/>
              </a:rPr>
              <a:t>Καθορισμός συμμετοχής, καθηκόντων, αρμοδιοτήτων και υποχρεώσεων εμπλεκομένων από τη φάση σχεδιασμού.</a:t>
            </a:r>
            <a:endParaRPr lang="en-US" sz="2000" dirty="0">
              <a:solidFill>
                <a:prstClr val="black"/>
              </a:solidFill>
              <a:latin typeface="+mj-lt"/>
            </a:endParaRPr>
          </a:p>
          <a:p>
            <a:pPr marL="990600" indent="-514350">
              <a:lnSpc>
                <a:spcPct val="150000"/>
              </a:lnSpc>
              <a:spcBef>
                <a:spcPts val="0"/>
              </a:spcBef>
              <a:buSzPct val="85000"/>
              <a:buFont typeface="+mj-lt"/>
              <a:buAutoNum type="romanLcPeriod"/>
            </a:pPr>
            <a:r>
              <a:rPr lang="el-GR" sz="2000" dirty="0" smtClean="0">
                <a:solidFill>
                  <a:prstClr val="black"/>
                </a:solidFill>
                <a:latin typeface="+mj-lt"/>
              </a:rPr>
              <a:t>Μελέτη και διαχείριση παραμέτρων ενεργειακής αποδοτικότητας, ασφάλειας κτλ.</a:t>
            </a:r>
            <a:endParaRPr lang="en-US" sz="2000" dirty="0">
              <a:solidFill>
                <a:prstClr val="black"/>
              </a:solidFill>
              <a:latin typeface="+mj-lt"/>
            </a:endParaRPr>
          </a:p>
          <a:p>
            <a:pPr marL="990600" indent="-514350">
              <a:lnSpc>
                <a:spcPct val="150000"/>
              </a:lnSpc>
              <a:spcBef>
                <a:spcPts val="0"/>
              </a:spcBef>
              <a:buSzPct val="85000"/>
              <a:buFont typeface="+mj-lt"/>
              <a:buAutoNum type="romanLcPeriod"/>
            </a:pPr>
            <a:r>
              <a:rPr lang="el-GR" sz="2000" dirty="0" smtClean="0">
                <a:solidFill>
                  <a:prstClr val="black"/>
                </a:solidFill>
                <a:latin typeface="+mj-lt"/>
              </a:rPr>
              <a:t>Υιοθέτηση συστήματος παρακολούθησης</a:t>
            </a:r>
            <a:r>
              <a:rPr lang="el-GR" sz="2000" dirty="0">
                <a:solidFill>
                  <a:prstClr val="black"/>
                </a:solidFill>
                <a:latin typeface="+mj-lt"/>
              </a:rPr>
              <a:t> </a:t>
            </a:r>
            <a:r>
              <a:rPr lang="el-GR" sz="2000" dirty="0" smtClean="0">
                <a:solidFill>
                  <a:prstClr val="black"/>
                </a:solidFill>
                <a:latin typeface="+mj-lt"/>
              </a:rPr>
              <a:t>και ελέγχου της αποδοτικότητας του κόμβου και της αποτελεσματικότητας και επάρκειας των παρεχόμενων υπηρεσιών για την εξυπηρέτηση των αναγκών των χρηστών σε διάφορες φάσεις και στάδια.</a:t>
            </a:r>
          </a:p>
        </p:txBody>
      </p:sp>
    </p:spTree>
    <p:extLst>
      <p:ext uri="{BB962C8B-B14F-4D97-AF65-F5344CB8AC3E}">
        <p14:creationId xmlns:p14="http://schemas.microsoft.com/office/powerpoint/2010/main" val="1002366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Λειτουργία κόμβων (9 από 10)</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Βήματα μοντέλου σχεδιασμού κόμβων (</a:t>
            </a:r>
            <a:r>
              <a:rPr lang="en-US" sz="2200" b="1" dirty="0" smtClean="0">
                <a:solidFill>
                  <a:prstClr val="black"/>
                </a:solidFill>
                <a:latin typeface="+mj-lt"/>
              </a:rPr>
              <a:t>2</a:t>
            </a:r>
            <a:r>
              <a:rPr lang="el-GR" sz="2200" b="1" dirty="0" smtClean="0">
                <a:solidFill>
                  <a:prstClr val="black"/>
                </a:solidFill>
                <a:latin typeface="+mj-lt"/>
              </a:rPr>
              <a:t>):</a:t>
            </a:r>
          </a:p>
          <a:p>
            <a:pPr marL="990600" indent="-514350">
              <a:lnSpc>
                <a:spcPct val="150000"/>
              </a:lnSpc>
              <a:spcBef>
                <a:spcPts val="0"/>
              </a:spcBef>
              <a:buSzPct val="85000"/>
              <a:buFont typeface="+mj-lt"/>
              <a:buAutoNum type="romanLcPeriod" startAt="6"/>
            </a:pPr>
            <a:r>
              <a:rPr lang="el-GR" sz="2000" dirty="0" smtClean="0">
                <a:solidFill>
                  <a:prstClr val="black"/>
                </a:solidFill>
                <a:latin typeface="+mj-lt"/>
              </a:rPr>
              <a:t>Προσαρμογή κάποιων βημάτων του μοντέλου σχεδιασμού κόμβου ειδικά κατά τη φάση ανάπτυξης με σκοπό την αποφυγή διακοπής της λειτουργίας εκείνη την περίοδο.</a:t>
            </a:r>
          </a:p>
          <a:p>
            <a:pPr marL="990600" indent="-514350">
              <a:lnSpc>
                <a:spcPct val="150000"/>
              </a:lnSpc>
              <a:spcBef>
                <a:spcPts val="0"/>
              </a:spcBef>
              <a:buSzPct val="85000"/>
              <a:buFont typeface="+mj-lt"/>
              <a:buAutoNum type="romanLcPeriod" startAt="6"/>
            </a:pPr>
            <a:r>
              <a:rPr lang="el-GR" sz="2000" dirty="0" smtClean="0">
                <a:solidFill>
                  <a:prstClr val="black"/>
                </a:solidFill>
                <a:latin typeface="+mj-lt"/>
              </a:rPr>
              <a:t>Θεώρηση και υιοθέτηση συστήματος αξιολόγησης, επισημαίνοντας και αξιοποιώντας τις ευκαιρίες και αναθεωρώντας το οικονομικό πλάνο καθώς ο σχεδιασμός καθίσταται πιο ακριβής και αναλυτικός</a:t>
            </a:r>
            <a:r>
              <a:rPr lang="en-US" sz="2000" dirty="0" smtClean="0">
                <a:solidFill>
                  <a:prstClr val="black"/>
                </a:solidFill>
                <a:latin typeface="+mj-lt"/>
              </a:rPr>
              <a:t>.</a:t>
            </a:r>
            <a:endParaRPr lang="en-US" sz="2000" dirty="0">
              <a:solidFill>
                <a:prstClr val="black"/>
              </a:solidFill>
              <a:latin typeface="+mj-lt"/>
            </a:endParaRPr>
          </a:p>
        </p:txBody>
      </p:sp>
    </p:spTree>
    <p:extLst>
      <p:ext uri="{BB962C8B-B14F-4D97-AF65-F5344CB8AC3E}">
        <p14:creationId xmlns:p14="http://schemas.microsoft.com/office/powerpoint/2010/main" val="3441641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Λειτουργία κόμβων (10 από 10)</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Ειδικές επισημάνσεις στο μοντέλο σχεδιασμού κόμβων: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Το μοντέλο πρέπει να είναι ιδιαίτερα ευέλικτο ώστε να απευθύνεται σε πολλούς και διαφορετικούς εμπλεκόμενους φορείς ανά περίπτωση ομογενοποιώντας τις απόψεις τους, ενώ κάποια βήματα θα πρέπει να υλοποιηθούν παράλληλα. </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Μετά την ολοκλήρωση κάθε βήματος το μοντέλο θα πρέπει να παράγει σαφή αποτελέσματα αναθέτοντας έργο και ευθύνες (υποχρεώσεις υλοποίησης) στα επόμενα βήματα</a:t>
            </a:r>
            <a:r>
              <a:rPr lang="en-US" sz="2000" dirty="0" smtClean="0">
                <a:solidFill>
                  <a:prstClr val="black"/>
                </a:solidFill>
                <a:latin typeface="+mj-lt"/>
              </a:rPr>
              <a:t>. </a:t>
            </a:r>
            <a:endParaRPr lang="el-GR" sz="2000" dirty="0" smtClean="0">
              <a:solidFill>
                <a:prstClr val="black"/>
              </a:solidFill>
              <a:latin typeface="+mj-lt"/>
            </a:endParaRPr>
          </a:p>
          <a:p>
            <a:pPr marL="923925" indent="-457200">
              <a:lnSpc>
                <a:spcPct val="150000"/>
              </a:lnSpc>
              <a:spcBef>
                <a:spcPts val="0"/>
              </a:spcBef>
              <a:buSzPct val="85000"/>
              <a:buFont typeface="+mj-lt"/>
              <a:buAutoNum type="arabicPeriod"/>
            </a:pPr>
            <a:r>
              <a:rPr lang="el-GR" sz="2000" dirty="0" smtClean="0">
                <a:solidFill>
                  <a:prstClr val="black"/>
                </a:solidFill>
                <a:latin typeface="+mj-lt"/>
              </a:rPr>
              <a:t>Ειδική πρόνοια πρέπει να υπάρχει για τα «κρίσιμα» βήματα ώστε να αποφύγουμε προβλεπόμενα εμπόδια και πιθανές καθυστερήσεις κατά την υλοποίησή τους</a:t>
            </a:r>
            <a:r>
              <a:rPr lang="en-US" sz="2000" dirty="0" smtClean="0">
                <a:solidFill>
                  <a:prstClr val="black"/>
                </a:solidFill>
                <a:latin typeface="+mj-lt"/>
              </a:rPr>
              <a:t>. </a:t>
            </a:r>
            <a:endParaRPr lang="en-US" sz="2000" dirty="0">
              <a:solidFill>
                <a:prstClr val="black"/>
              </a:solidFill>
              <a:latin typeface="+mj-lt"/>
            </a:endParaRPr>
          </a:p>
        </p:txBody>
      </p:sp>
    </p:spTree>
    <p:extLst>
      <p:ext uri="{BB962C8B-B14F-4D97-AF65-F5344CB8AC3E}">
        <p14:creationId xmlns:p14="http://schemas.microsoft.com/office/powerpoint/2010/main" val="3022291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Χαρακτηριστικά κόμβων (1 από </a:t>
            </a:r>
            <a:r>
              <a:rPr lang="en-US" dirty="0" smtClean="0"/>
              <a:t>3</a:t>
            </a:r>
            <a:r>
              <a:rPr lang="el-GR" dirty="0" smtClean="0"/>
              <a:t>)</a:t>
            </a:r>
            <a:endParaRPr lang="el-GR" dirty="0"/>
          </a:p>
        </p:txBody>
      </p:sp>
      <p:sp>
        <p:nvSpPr>
          <p:cNvPr id="4" name="Θέση περιεχομένου 3"/>
          <p:cNvSpPr>
            <a:spLocks noGrp="1"/>
          </p:cNvSpPr>
          <p:nvPr>
            <p:ph idx="1"/>
          </p:nvPr>
        </p:nvSpPr>
        <p:spPr>
          <a:xfrm>
            <a:off x="467544" y="908720"/>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Φυσικά χαρακτηριστικά και μέγεθος: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Ζήτηση: τρείς διαβαθμίσεις: </a:t>
            </a:r>
            <a:r>
              <a:rPr lang="en-US" sz="2000" dirty="0" smtClean="0">
                <a:solidFill>
                  <a:prstClr val="black"/>
                </a:solidFill>
                <a:latin typeface="+mj-lt"/>
              </a:rPr>
              <a:t>i) </a:t>
            </a:r>
            <a:r>
              <a:rPr lang="el-GR" sz="2000" dirty="0" smtClean="0">
                <a:solidFill>
                  <a:prstClr val="black"/>
                </a:solidFill>
                <a:latin typeface="+mj-lt"/>
              </a:rPr>
              <a:t>&lt;60000 επιβάτες, </a:t>
            </a:r>
            <a:r>
              <a:rPr lang="en-US" sz="2000" dirty="0" smtClean="0">
                <a:solidFill>
                  <a:prstClr val="black"/>
                </a:solidFill>
                <a:latin typeface="+mj-lt"/>
              </a:rPr>
              <a:t>ii) </a:t>
            </a:r>
            <a:r>
              <a:rPr lang="el-GR" sz="2000" dirty="0" smtClean="0">
                <a:solidFill>
                  <a:prstClr val="black"/>
                </a:solidFill>
                <a:latin typeface="+mj-lt"/>
              </a:rPr>
              <a:t>60000 </a:t>
            </a:r>
            <a:r>
              <a:rPr lang="el-GR" sz="2000" dirty="0">
                <a:solidFill>
                  <a:prstClr val="black"/>
                </a:solidFill>
                <a:latin typeface="+mj-lt"/>
              </a:rPr>
              <a:t>– </a:t>
            </a:r>
            <a:r>
              <a:rPr lang="el-GR" sz="2000" dirty="0" smtClean="0">
                <a:solidFill>
                  <a:prstClr val="black"/>
                </a:solidFill>
                <a:latin typeface="+mj-lt"/>
              </a:rPr>
              <a:t>240000 επιβάτες</a:t>
            </a:r>
            <a:r>
              <a:rPr lang="en-US" sz="2000" dirty="0" smtClean="0">
                <a:solidFill>
                  <a:prstClr val="black"/>
                </a:solidFill>
                <a:latin typeface="+mj-lt"/>
              </a:rPr>
              <a:t> </a:t>
            </a:r>
            <a:r>
              <a:rPr lang="el-GR" sz="2000" dirty="0" smtClean="0">
                <a:solidFill>
                  <a:prstClr val="black"/>
                </a:solidFill>
                <a:latin typeface="+mj-lt"/>
              </a:rPr>
              <a:t>και </a:t>
            </a:r>
            <a:r>
              <a:rPr lang="en-US" sz="2000" dirty="0" smtClean="0">
                <a:solidFill>
                  <a:prstClr val="black"/>
                </a:solidFill>
                <a:latin typeface="+mj-lt"/>
              </a:rPr>
              <a:t>iii) </a:t>
            </a:r>
            <a:r>
              <a:rPr lang="el-GR" sz="2000" dirty="0" smtClean="0">
                <a:solidFill>
                  <a:prstClr val="black"/>
                </a:solidFill>
                <a:latin typeface="+mj-lt"/>
              </a:rPr>
              <a:t>&gt;</a:t>
            </a:r>
            <a:r>
              <a:rPr lang="el-GR" sz="2000" dirty="0">
                <a:solidFill>
                  <a:prstClr val="black"/>
                </a:solidFill>
                <a:latin typeface="+mj-lt"/>
              </a:rPr>
              <a:t>240000 </a:t>
            </a:r>
            <a:r>
              <a:rPr lang="el-GR" sz="2000" dirty="0" smtClean="0">
                <a:solidFill>
                  <a:prstClr val="black"/>
                </a:solidFill>
                <a:latin typeface="+mj-lt"/>
              </a:rPr>
              <a:t>επιβάτες.</a:t>
            </a:r>
          </a:p>
          <a:p>
            <a:pPr marL="923925" indent="-457200">
              <a:lnSpc>
                <a:spcPct val="150000"/>
              </a:lnSpc>
              <a:spcBef>
                <a:spcPts val="0"/>
              </a:spcBef>
              <a:buSzPct val="85000"/>
              <a:buFont typeface="+mj-lt"/>
              <a:buAutoNum type="arabicPeriod" startAt="2"/>
            </a:pPr>
            <a:r>
              <a:rPr lang="el-GR" sz="2000" dirty="0" smtClean="0">
                <a:solidFill>
                  <a:prstClr val="black"/>
                </a:solidFill>
                <a:latin typeface="+mj-lt"/>
              </a:rPr>
              <a:t>Μέσα μεταφοράς: τρεις υποκατηγορίες</a:t>
            </a:r>
            <a:r>
              <a:rPr lang="el-GR" sz="2000" dirty="0">
                <a:solidFill>
                  <a:prstClr val="black"/>
                </a:solidFill>
                <a:latin typeface="+mj-lt"/>
              </a:rPr>
              <a:t>: i) </a:t>
            </a:r>
            <a:r>
              <a:rPr lang="el-GR" sz="2000" dirty="0" smtClean="0">
                <a:solidFill>
                  <a:prstClr val="black"/>
                </a:solidFill>
                <a:latin typeface="+mj-lt"/>
              </a:rPr>
              <a:t>επικρατόν μέσο μεταφοράς το λεωφορείο, </a:t>
            </a:r>
            <a:r>
              <a:rPr lang="el-GR" sz="2000" dirty="0">
                <a:solidFill>
                  <a:prstClr val="black"/>
                </a:solidFill>
                <a:latin typeface="+mj-lt"/>
              </a:rPr>
              <a:t>ii) επικρατόν μέσο μεταφοράς το </a:t>
            </a:r>
            <a:r>
              <a:rPr lang="el-GR" sz="2000" dirty="0" smtClean="0">
                <a:solidFill>
                  <a:prstClr val="black"/>
                </a:solidFill>
                <a:latin typeface="+mj-lt"/>
              </a:rPr>
              <a:t>τρένο και </a:t>
            </a:r>
            <a:r>
              <a:rPr lang="el-GR" sz="2000" dirty="0">
                <a:solidFill>
                  <a:prstClr val="black"/>
                </a:solidFill>
                <a:latin typeface="+mj-lt"/>
              </a:rPr>
              <a:t>iii) </a:t>
            </a:r>
            <a:r>
              <a:rPr lang="el-GR" sz="2000" dirty="0" smtClean="0">
                <a:solidFill>
                  <a:prstClr val="black"/>
                </a:solidFill>
                <a:latin typeface="+mj-lt"/>
              </a:rPr>
              <a:t>δύο και πάνω δημόσια μέσα μεταφοράς που συνυπάρχουν με ιδιωτικά (π.χ. ενοικίαση Ι.Χ., ποδηλάτων κτλ).</a:t>
            </a:r>
          </a:p>
          <a:p>
            <a:pPr marL="923925" indent="-457200">
              <a:lnSpc>
                <a:spcPct val="150000"/>
              </a:lnSpc>
              <a:spcBef>
                <a:spcPts val="0"/>
              </a:spcBef>
              <a:buSzPct val="85000"/>
              <a:buFont typeface="+mj-lt"/>
              <a:buAutoNum type="arabicPeriod" startAt="2"/>
            </a:pPr>
            <a:r>
              <a:rPr lang="el-GR" sz="2000" dirty="0" smtClean="0">
                <a:solidFill>
                  <a:prstClr val="black"/>
                </a:solidFill>
                <a:latin typeface="+mj-lt"/>
              </a:rPr>
              <a:t>Αριθμός και ποιότητα υπηρεσιών και εγκαταστάσεων: τρεις κατηγορίες</a:t>
            </a:r>
            <a:r>
              <a:rPr lang="el-GR" sz="2000" dirty="0">
                <a:solidFill>
                  <a:prstClr val="black"/>
                </a:solidFill>
                <a:latin typeface="+mj-lt"/>
              </a:rPr>
              <a:t>: i) </a:t>
            </a:r>
            <a:r>
              <a:rPr lang="el-GR" sz="2000" dirty="0" smtClean="0">
                <a:solidFill>
                  <a:prstClr val="black"/>
                </a:solidFill>
                <a:latin typeface="+mj-lt"/>
              </a:rPr>
              <a:t>περίπτερα, </a:t>
            </a:r>
            <a:r>
              <a:rPr lang="el-GR" sz="2000" dirty="0">
                <a:solidFill>
                  <a:prstClr val="black"/>
                </a:solidFill>
                <a:latin typeface="+mj-lt"/>
              </a:rPr>
              <a:t>ii) </a:t>
            </a:r>
            <a:r>
              <a:rPr lang="el-GR" sz="2000" dirty="0" smtClean="0">
                <a:solidFill>
                  <a:prstClr val="black"/>
                </a:solidFill>
                <a:latin typeface="+mj-lt"/>
              </a:rPr>
              <a:t>μικρά μαγαζιά </a:t>
            </a:r>
            <a:r>
              <a:rPr lang="el-GR" sz="2000" dirty="0">
                <a:solidFill>
                  <a:prstClr val="black"/>
                </a:solidFill>
                <a:latin typeface="+mj-lt"/>
              </a:rPr>
              <a:t>και iii) </a:t>
            </a:r>
            <a:r>
              <a:rPr lang="el-GR" sz="2000" dirty="0" err="1" smtClean="0">
                <a:solidFill>
                  <a:prstClr val="black"/>
                </a:solidFill>
                <a:latin typeface="+mj-lt"/>
              </a:rPr>
              <a:t>εμπ</a:t>
            </a:r>
            <a:r>
              <a:rPr lang="el-GR" sz="2000" dirty="0" smtClean="0">
                <a:solidFill>
                  <a:prstClr val="black"/>
                </a:solidFill>
                <a:latin typeface="+mj-lt"/>
              </a:rPr>
              <a:t>. κέντρο.</a:t>
            </a:r>
          </a:p>
          <a:p>
            <a:pPr marL="923925" indent="-457200">
              <a:lnSpc>
                <a:spcPct val="150000"/>
              </a:lnSpc>
              <a:spcBef>
                <a:spcPts val="0"/>
              </a:spcBef>
              <a:buSzPct val="85000"/>
              <a:buFont typeface="+mj-lt"/>
              <a:buAutoNum type="arabicPeriod" startAt="2"/>
            </a:pPr>
            <a:r>
              <a:rPr lang="el-GR" sz="2000" dirty="0" smtClean="0">
                <a:solidFill>
                  <a:prstClr val="black"/>
                </a:solidFill>
                <a:latin typeface="+mj-lt"/>
              </a:rPr>
              <a:t>Θέση στο πολεοδομικό συγκρότημα: τρεις περιπτώσεις</a:t>
            </a:r>
            <a:r>
              <a:rPr lang="el-GR" sz="2000" dirty="0">
                <a:solidFill>
                  <a:prstClr val="black"/>
                </a:solidFill>
                <a:latin typeface="+mj-lt"/>
              </a:rPr>
              <a:t>: i) </a:t>
            </a:r>
            <a:r>
              <a:rPr lang="el-GR" sz="2000" dirty="0" smtClean="0">
                <a:solidFill>
                  <a:prstClr val="black"/>
                </a:solidFill>
                <a:latin typeface="+mj-lt"/>
              </a:rPr>
              <a:t>στα προάστια, </a:t>
            </a:r>
            <a:r>
              <a:rPr lang="el-GR" sz="2000" dirty="0">
                <a:solidFill>
                  <a:prstClr val="black"/>
                </a:solidFill>
                <a:latin typeface="+mj-lt"/>
              </a:rPr>
              <a:t>ii) </a:t>
            </a:r>
            <a:r>
              <a:rPr lang="el-GR" sz="2000" dirty="0" smtClean="0">
                <a:solidFill>
                  <a:prstClr val="black"/>
                </a:solidFill>
                <a:latin typeface="+mj-lt"/>
              </a:rPr>
              <a:t>στα σύνορα της πόλης εξυπηρετούμενα από δημόσιες συγκοινωνίες και </a:t>
            </a:r>
            <a:r>
              <a:rPr lang="el-GR" sz="2000" dirty="0">
                <a:solidFill>
                  <a:prstClr val="black"/>
                </a:solidFill>
                <a:latin typeface="+mj-lt"/>
              </a:rPr>
              <a:t>iii) </a:t>
            </a:r>
            <a:r>
              <a:rPr lang="el-GR" sz="2000" dirty="0" smtClean="0">
                <a:solidFill>
                  <a:prstClr val="black"/>
                </a:solidFill>
                <a:latin typeface="+mj-lt"/>
              </a:rPr>
              <a:t>εντός πόλεως ή κέντρο πόλεως.</a:t>
            </a:r>
            <a:endParaRPr lang="en-US" sz="2000" dirty="0">
              <a:solidFill>
                <a:prstClr val="black"/>
              </a:solidFill>
              <a:latin typeface="+mj-lt"/>
            </a:endParaRPr>
          </a:p>
        </p:txBody>
      </p:sp>
    </p:spTree>
    <p:extLst>
      <p:ext uri="{BB962C8B-B14F-4D97-AF65-F5344CB8AC3E}">
        <p14:creationId xmlns:p14="http://schemas.microsoft.com/office/powerpoint/2010/main" val="691540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Χαρακτηριστικά κόμβων (2 από </a:t>
            </a:r>
            <a:r>
              <a:rPr lang="en-US" dirty="0" smtClean="0"/>
              <a:t>3</a:t>
            </a:r>
            <a:r>
              <a:rPr lang="el-GR" dirty="0" smtClean="0"/>
              <a:t>)</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Χαρακτηριστικά σχετικά με την τοπική αλληλεπίδραση:</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Δυνατότητα πραγματοποίησης αγορών εντός κόμβου με άμεσο αντίκτυπο στην εμπορική δραστηριότητα και το προφίλ (τύπος καταστημάτων, τιμολόγηση προϊόντων κτλ) στη γύρω περιοχή.</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Ενσωμάτωση κόμβου στο ολοκληρωμένο αναπτυξιακό σχέδιο πόλεως – απαιτείται η παρέμβαση και εμπλοκή των τοπικών αρχών.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Αναγέννηση της γύρω περιοχής κοινωνικοοικονομικά, αλλά και οικιστικά με επιβολή καινούριων κανονισμών / περιορισμών ή άρση των παλαιών όσον αφορά στη χρήση γης (π.χ. κατοικίες, γραφεία κτλ). Συνήθως μειώνονται ή καταργούνται οι ισχύοντες περιορισμοί.</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Επιχειρηματικότητα – δημιουργία θέσεων εργασίας.</a:t>
            </a:r>
          </a:p>
          <a:p>
            <a:pPr marL="923925" indent="-457200">
              <a:lnSpc>
                <a:spcPct val="150000"/>
              </a:lnSpc>
              <a:spcBef>
                <a:spcPts val="0"/>
              </a:spcBef>
              <a:buSzPct val="85000"/>
              <a:buFont typeface="+mj-lt"/>
              <a:buAutoNum type="arabicPeriod"/>
            </a:pPr>
            <a:endParaRPr lang="en-US" sz="2000" dirty="0">
              <a:solidFill>
                <a:prstClr val="black"/>
              </a:solidFill>
              <a:latin typeface="+mj-lt"/>
            </a:endParaRPr>
          </a:p>
        </p:txBody>
      </p:sp>
    </p:spTree>
    <p:extLst>
      <p:ext uri="{BB962C8B-B14F-4D97-AF65-F5344CB8AC3E}">
        <p14:creationId xmlns:p14="http://schemas.microsoft.com/office/powerpoint/2010/main" val="4182358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Χαρακτηριστικά κόμβων (</a:t>
            </a:r>
            <a:r>
              <a:rPr lang="en-US" dirty="0" smtClean="0"/>
              <a:t>3</a:t>
            </a:r>
            <a:r>
              <a:rPr lang="el-GR" dirty="0" smtClean="0"/>
              <a:t> από </a:t>
            </a:r>
            <a:r>
              <a:rPr lang="en-US" dirty="0" smtClean="0"/>
              <a:t>3</a:t>
            </a:r>
            <a:r>
              <a:rPr lang="el-GR" dirty="0" smtClean="0"/>
              <a:t>)</a:t>
            </a:r>
            <a:endParaRPr lang="el-GR" dirty="0"/>
          </a:p>
        </p:txBody>
      </p:sp>
      <p:sp>
        <p:nvSpPr>
          <p:cNvPr id="4" name="Θέση περιεχομένου 3"/>
          <p:cNvSpPr>
            <a:spLocks noGrp="1"/>
          </p:cNvSpPr>
          <p:nvPr>
            <p:ph idx="1"/>
          </p:nvPr>
        </p:nvSpPr>
        <p:spPr>
          <a:xfrm>
            <a:off x="464156" y="1124744"/>
            <a:ext cx="8229600" cy="1944216"/>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Κόμβοι συνδυασμένων μεταφορών:</a:t>
            </a:r>
            <a:r>
              <a:rPr lang="en-US" sz="2200" b="1" dirty="0" smtClean="0">
                <a:solidFill>
                  <a:prstClr val="black"/>
                </a:solidFill>
                <a:latin typeface="+mj-lt"/>
              </a:rPr>
              <a:t> </a:t>
            </a:r>
            <a:r>
              <a:rPr lang="el-GR" sz="2200" b="1" dirty="0" smtClean="0">
                <a:solidFill>
                  <a:prstClr val="black"/>
                </a:solidFill>
                <a:latin typeface="+mj-lt"/>
              </a:rPr>
              <a:t>Χαρακτηριστικά – κλειδιά:</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Κτιριακός σχεδιασμός</a:t>
            </a:r>
            <a:r>
              <a:rPr lang="en-US" sz="2000" dirty="0" smtClean="0">
                <a:solidFill>
                  <a:prstClr val="black"/>
                </a:solidFill>
                <a:latin typeface="+mj-lt"/>
              </a:rPr>
              <a:t> (Building design)</a:t>
            </a:r>
            <a:r>
              <a:rPr lang="el-GR" sz="2000" dirty="0" smtClean="0">
                <a:solidFill>
                  <a:prstClr val="black"/>
                </a:solidFill>
                <a:latin typeface="+mj-lt"/>
              </a:rPr>
              <a:t>.</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Εμπλοκή ενδιαφερόμενων φορέων (</a:t>
            </a:r>
            <a:r>
              <a:rPr lang="en-US" sz="2000" dirty="0" smtClean="0">
                <a:solidFill>
                  <a:prstClr val="black"/>
                </a:solidFill>
                <a:latin typeface="+mj-lt"/>
              </a:rPr>
              <a:t>Stakeholder </a:t>
            </a:r>
            <a:r>
              <a:rPr lang="en-US" sz="2000" dirty="0" err="1" smtClean="0">
                <a:solidFill>
                  <a:prstClr val="black"/>
                </a:solidFill>
                <a:latin typeface="+mj-lt"/>
              </a:rPr>
              <a:t>involvment</a:t>
            </a:r>
            <a:r>
              <a:rPr lang="el-GR" sz="2000" dirty="0" smtClean="0">
                <a:solidFill>
                  <a:prstClr val="black"/>
                </a:solidFill>
                <a:latin typeface="+mj-lt"/>
              </a:rPr>
              <a:t>).</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Επιχειρησιακό μοντέλο</a:t>
            </a:r>
            <a:r>
              <a:rPr lang="en-US" sz="2000" dirty="0" smtClean="0">
                <a:solidFill>
                  <a:prstClr val="black"/>
                </a:solidFill>
                <a:latin typeface="+mj-lt"/>
              </a:rPr>
              <a:t> (Business model)</a:t>
            </a:r>
            <a:r>
              <a:rPr lang="el-GR" sz="2000" dirty="0" smtClean="0">
                <a:solidFill>
                  <a:prstClr val="black"/>
                </a:solidFill>
                <a:latin typeface="+mj-lt"/>
              </a:rPr>
              <a:t>.</a:t>
            </a:r>
          </a:p>
          <a:p>
            <a:pPr marL="923925" indent="-457200">
              <a:lnSpc>
                <a:spcPct val="150000"/>
              </a:lnSpc>
              <a:spcBef>
                <a:spcPts val="0"/>
              </a:spcBef>
              <a:buSzPct val="85000"/>
              <a:buFont typeface="+mj-lt"/>
              <a:buAutoNum type="arabicPeriod"/>
            </a:pPr>
            <a:endParaRPr lang="en-US" sz="2000" dirty="0">
              <a:solidFill>
                <a:prstClr val="black"/>
              </a:solidFill>
              <a:latin typeface="+mj-lt"/>
            </a:endParaRPr>
          </a:p>
        </p:txBody>
      </p:sp>
      <p:pic>
        <p:nvPicPr>
          <p:cNvPr id="5" name="Imagen 2"/>
          <p:cNvPicPr/>
          <p:nvPr/>
        </p:nvPicPr>
        <p:blipFill>
          <a:blip r:embed="rId4" cstate="print">
            <a:extLst>
              <a:ext uri="{28A0092B-C50C-407E-A947-70E740481C1C}">
                <a14:useLocalDpi xmlns:a14="http://schemas.microsoft.com/office/drawing/2010/main" val="0"/>
              </a:ext>
            </a:extLst>
          </a:blip>
          <a:stretch>
            <a:fillRect/>
          </a:stretch>
        </p:blipFill>
        <p:spPr>
          <a:xfrm>
            <a:off x="1871980" y="3429000"/>
            <a:ext cx="5400040" cy="2447290"/>
          </a:xfrm>
          <a:prstGeom prst="rect">
            <a:avLst/>
          </a:prstGeom>
        </p:spPr>
      </p:pic>
    </p:spTree>
    <p:extLst>
      <p:ext uri="{BB962C8B-B14F-4D97-AF65-F5344CB8AC3E}">
        <p14:creationId xmlns:p14="http://schemas.microsoft.com/office/powerpoint/2010/main" val="3842994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Τυπολογία κόμβων (1 από 3)</a:t>
            </a:r>
            <a:endParaRPr lang="el-GR" dirty="0"/>
          </a:p>
        </p:txBody>
      </p:sp>
      <p:sp>
        <p:nvSpPr>
          <p:cNvPr id="4" name="Θέση περιεχομένου 3"/>
          <p:cNvSpPr>
            <a:spLocks noGrp="1"/>
          </p:cNvSpPr>
          <p:nvPr>
            <p:ph idx="1"/>
          </p:nvPr>
        </p:nvSpPr>
        <p:spPr>
          <a:xfrm>
            <a:off x="467544" y="908720"/>
            <a:ext cx="8229600" cy="5328592"/>
          </a:xfrm>
        </p:spPr>
        <p:txBody>
          <a:bodyPr>
            <a:noAutofit/>
          </a:bodyPr>
          <a:lstStyle/>
          <a:p>
            <a:pPr marL="388938" lvl="0" indent="-388938">
              <a:lnSpc>
                <a:spcPct val="150000"/>
              </a:lnSpc>
              <a:spcBef>
                <a:spcPts val="0"/>
              </a:spcBef>
              <a:buSzPct val="85000"/>
              <a:buBlip>
                <a:blip r:embed="rId3"/>
              </a:buBlip>
            </a:pPr>
            <a:r>
              <a:rPr lang="el-GR" sz="2200" b="1" dirty="0">
                <a:solidFill>
                  <a:prstClr val="black"/>
                </a:solidFill>
                <a:latin typeface="+mj-lt"/>
              </a:rPr>
              <a:t>Κόμβοι συνδυασμένων μεταφορών: Χαρακτηριστικά – κλειδιά:</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Κτιριακός σχεδιασμός: τρείς διαβαθμίσεις: </a:t>
            </a:r>
            <a:r>
              <a:rPr lang="en-US" sz="2000" dirty="0" smtClean="0">
                <a:solidFill>
                  <a:prstClr val="black"/>
                </a:solidFill>
                <a:latin typeface="+mj-lt"/>
              </a:rPr>
              <a:t>i) </a:t>
            </a:r>
            <a:r>
              <a:rPr lang="el-GR" sz="2000" dirty="0" smtClean="0">
                <a:solidFill>
                  <a:prstClr val="black"/>
                </a:solidFill>
                <a:latin typeface="+mj-lt"/>
              </a:rPr>
              <a:t>μικρός, </a:t>
            </a:r>
            <a:r>
              <a:rPr lang="en-US" sz="2000" dirty="0" smtClean="0">
                <a:solidFill>
                  <a:prstClr val="black"/>
                </a:solidFill>
                <a:latin typeface="+mj-lt"/>
              </a:rPr>
              <a:t>ii) </a:t>
            </a:r>
            <a:r>
              <a:rPr lang="el-GR" sz="2000" dirty="0" smtClean="0">
                <a:solidFill>
                  <a:prstClr val="black"/>
                </a:solidFill>
                <a:latin typeface="+mj-lt"/>
              </a:rPr>
              <a:t>μεσαίος</a:t>
            </a:r>
            <a:r>
              <a:rPr lang="en-US" sz="2000" dirty="0" smtClean="0">
                <a:solidFill>
                  <a:prstClr val="black"/>
                </a:solidFill>
                <a:latin typeface="+mj-lt"/>
              </a:rPr>
              <a:t> </a:t>
            </a:r>
            <a:r>
              <a:rPr lang="el-GR" sz="2000" dirty="0" smtClean="0">
                <a:solidFill>
                  <a:prstClr val="black"/>
                </a:solidFill>
                <a:latin typeface="+mj-lt"/>
              </a:rPr>
              <a:t>και </a:t>
            </a:r>
            <a:r>
              <a:rPr lang="en-US" sz="2000" dirty="0" smtClean="0">
                <a:solidFill>
                  <a:prstClr val="black"/>
                </a:solidFill>
                <a:latin typeface="+mj-lt"/>
              </a:rPr>
              <a:t>iii) </a:t>
            </a:r>
            <a:r>
              <a:rPr lang="el-GR" sz="2000" dirty="0" smtClean="0">
                <a:solidFill>
                  <a:prstClr val="black"/>
                </a:solidFill>
                <a:latin typeface="+mj-lt"/>
              </a:rPr>
              <a:t>μεγάλος – ορόσημο για την πόλη.</a:t>
            </a:r>
          </a:p>
          <a:p>
            <a:pPr marL="923925" indent="-457200">
              <a:lnSpc>
                <a:spcPct val="150000"/>
              </a:lnSpc>
              <a:spcBef>
                <a:spcPts val="0"/>
              </a:spcBef>
              <a:buSzPct val="85000"/>
              <a:buFont typeface="+mj-lt"/>
              <a:buAutoNum type="arabicPeriod" startAt="2"/>
            </a:pPr>
            <a:r>
              <a:rPr lang="el-GR" sz="2000" dirty="0">
                <a:solidFill>
                  <a:prstClr val="black"/>
                </a:solidFill>
                <a:latin typeface="+mj-lt"/>
              </a:rPr>
              <a:t>Εμπλοκή ενδιαφερόμενων φορέων </a:t>
            </a:r>
            <a:r>
              <a:rPr lang="el-GR" sz="2000" dirty="0" smtClean="0">
                <a:solidFill>
                  <a:prstClr val="black"/>
                </a:solidFill>
                <a:latin typeface="+mj-lt"/>
              </a:rPr>
              <a:t>από: επιχειρηματικό κόσμο, δημόσιες / δημοτικές αρχές, εξειδικευμένοι επιστήμονες και άλλοι επαγγελματίες του κλάδου των μεταφορών, κτλ.</a:t>
            </a:r>
          </a:p>
          <a:p>
            <a:pPr marL="923925" indent="-457200">
              <a:lnSpc>
                <a:spcPct val="150000"/>
              </a:lnSpc>
              <a:spcBef>
                <a:spcPts val="0"/>
              </a:spcBef>
              <a:buSzPct val="85000"/>
              <a:buFont typeface="+mj-lt"/>
              <a:buAutoNum type="arabicPeriod" startAt="2"/>
            </a:pPr>
            <a:r>
              <a:rPr lang="el-GR" sz="2000" dirty="0" smtClean="0">
                <a:solidFill>
                  <a:prstClr val="black"/>
                </a:solidFill>
                <a:latin typeface="+mj-lt"/>
              </a:rPr>
              <a:t>Επιχειρησιακό μοντέλο: τρεις κατηγορίες</a:t>
            </a:r>
            <a:r>
              <a:rPr lang="el-GR" sz="2000" dirty="0">
                <a:solidFill>
                  <a:prstClr val="black"/>
                </a:solidFill>
                <a:latin typeface="+mj-lt"/>
              </a:rPr>
              <a:t>: i</a:t>
            </a:r>
            <a:r>
              <a:rPr lang="el-GR" sz="2000" dirty="0" smtClean="0">
                <a:solidFill>
                  <a:prstClr val="black"/>
                </a:solidFill>
                <a:latin typeface="+mj-lt"/>
              </a:rPr>
              <a:t>) Ανοιχτοί / Υπαίθριοι κόμβοι με περιορισμένες υπηρεσίες (</a:t>
            </a:r>
            <a:r>
              <a:rPr lang="en-US" sz="2000" dirty="0" smtClean="0">
                <a:solidFill>
                  <a:prstClr val="black"/>
                </a:solidFill>
                <a:latin typeface="+mj-lt"/>
              </a:rPr>
              <a:t>hold </a:t>
            </a:r>
            <a:r>
              <a:rPr lang="el-GR" sz="2000" dirty="0" smtClean="0">
                <a:solidFill>
                  <a:prstClr val="black"/>
                </a:solidFill>
                <a:latin typeface="+mj-lt"/>
              </a:rPr>
              <a:t>/ </a:t>
            </a:r>
            <a:r>
              <a:rPr lang="en-US" sz="2000" dirty="0" smtClean="0">
                <a:solidFill>
                  <a:prstClr val="black"/>
                </a:solidFill>
                <a:latin typeface="+mj-lt"/>
              </a:rPr>
              <a:t>cold station</a:t>
            </a:r>
            <a:r>
              <a:rPr lang="el-GR" sz="2000" dirty="0" smtClean="0">
                <a:solidFill>
                  <a:prstClr val="black"/>
                </a:solidFill>
                <a:latin typeface="+mj-lt"/>
              </a:rPr>
              <a:t>), ii) Μερικής ολοκλήρωσης (</a:t>
            </a:r>
            <a:r>
              <a:rPr lang="en-US" sz="2000" dirty="0" smtClean="0">
                <a:solidFill>
                  <a:prstClr val="black"/>
                </a:solidFill>
                <a:latin typeface="+mj-lt"/>
              </a:rPr>
              <a:t>partly integrated</a:t>
            </a:r>
            <a:r>
              <a:rPr lang="el-GR" sz="2000" dirty="0" smtClean="0">
                <a:solidFill>
                  <a:prstClr val="black"/>
                </a:solidFill>
                <a:latin typeface="+mj-lt"/>
              </a:rPr>
              <a:t>)</a:t>
            </a:r>
            <a:r>
              <a:rPr lang="en-US" sz="2000" dirty="0" smtClean="0">
                <a:solidFill>
                  <a:prstClr val="black"/>
                </a:solidFill>
                <a:latin typeface="+mj-lt"/>
              </a:rPr>
              <a:t> </a:t>
            </a:r>
            <a:r>
              <a:rPr lang="el-GR" sz="2000" dirty="0" smtClean="0">
                <a:solidFill>
                  <a:prstClr val="black"/>
                </a:solidFill>
                <a:latin typeface="+mj-lt"/>
              </a:rPr>
              <a:t>ενσωματωμένοι σε υπάρχοντες σταθμούς τρένων κτλ, iii</a:t>
            </a:r>
            <a:r>
              <a:rPr lang="el-GR" sz="2000" dirty="0">
                <a:solidFill>
                  <a:prstClr val="black"/>
                </a:solidFill>
                <a:latin typeface="+mj-lt"/>
              </a:rPr>
              <a:t>) </a:t>
            </a:r>
            <a:r>
              <a:rPr lang="el-GR" sz="2000" dirty="0" smtClean="0">
                <a:solidFill>
                  <a:prstClr val="black"/>
                </a:solidFill>
                <a:latin typeface="+mj-lt"/>
              </a:rPr>
              <a:t>Πλήρους ολοκλήρωσης (</a:t>
            </a:r>
            <a:r>
              <a:rPr lang="en-US" sz="2000" dirty="0" smtClean="0">
                <a:solidFill>
                  <a:prstClr val="black"/>
                </a:solidFill>
                <a:latin typeface="+mj-lt"/>
              </a:rPr>
              <a:t>fully integrated</a:t>
            </a:r>
            <a:r>
              <a:rPr lang="el-GR" sz="2000" dirty="0" smtClean="0">
                <a:solidFill>
                  <a:prstClr val="black"/>
                </a:solidFill>
                <a:latin typeface="+mj-lt"/>
              </a:rPr>
              <a:t>)</a:t>
            </a:r>
            <a:r>
              <a:rPr lang="en-US" sz="2000" dirty="0" smtClean="0">
                <a:solidFill>
                  <a:prstClr val="black"/>
                </a:solidFill>
                <a:latin typeface="+mj-lt"/>
              </a:rPr>
              <a:t> </a:t>
            </a:r>
            <a:r>
              <a:rPr lang="el-GR" sz="2000" dirty="0" smtClean="0">
                <a:solidFill>
                  <a:prstClr val="black"/>
                </a:solidFill>
                <a:latin typeface="+mj-lt"/>
              </a:rPr>
              <a:t>υπό δημόσιο / ιδιωτικό ιδιοκτησιακό καθεστώς ή κοινοπραξίες.</a:t>
            </a:r>
            <a:endParaRPr lang="en-US" sz="2000" dirty="0">
              <a:solidFill>
                <a:prstClr val="black"/>
              </a:solidFill>
              <a:latin typeface="+mj-lt"/>
            </a:endParaRPr>
          </a:p>
        </p:txBody>
      </p:sp>
    </p:spTree>
    <p:extLst>
      <p:ext uri="{BB962C8B-B14F-4D97-AF65-F5344CB8AC3E}">
        <p14:creationId xmlns:p14="http://schemas.microsoft.com/office/powerpoint/2010/main" val="935467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Τυπολογία κόμβων (2 από 3)</a:t>
            </a: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401491323"/>
              </p:ext>
            </p:extLst>
          </p:nvPr>
        </p:nvGraphicFramePr>
        <p:xfrm>
          <a:off x="683568" y="1052734"/>
          <a:ext cx="7632848" cy="5256590"/>
        </p:xfrm>
        <a:graphic>
          <a:graphicData uri="http://schemas.openxmlformats.org/drawingml/2006/table">
            <a:tbl>
              <a:tblPr firstRow="1" firstCol="1" bandRow="1"/>
              <a:tblGrid>
                <a:gridCol w="1021330"/>
                <a:gridCol w="1021330"/>
                <a:gridCol w="1021330"/>
                <a:gridCol w="585623"/>
                <a:gridCol w="585623"/>
                <a:gridCol w="632830"/>
                <a:gridCol w="117369"/>
                <a:gridCol w="843348"/>
                <a:gridCol w="843348"/>
                <a:gridCol w="117369"/>
                <a:gridCol w="843348"/>
              </a:tblGrid>
              <a:tr h="175253">
                <a:tc rowSpan="3" gridSpan="2">
                  <a:txBody>
                    <a:bodyPr/>
                    <a:lstStyle/>
                    <a:p>
                      <a:pPr algn="ctr">
                        <a:lnSpc>
                          <a:spcPct val="125000"/>
                        </a:lnSpc>
                        <a:spcAft>
                          <a:spcPts val="0"/>
                        </a:spcAft>
                      </a:pPr>
                      <a:r>
                        <a:rPr lang="en-GB" sz="900" b="1" kern="0">
                          <a:solidFill>
                            <a:srgbClr val="000000"/>
                          </a:solidFill>
                          <a:effectLst/>
                          <a:latin typeface="Georgia"/>
                          <a:ea typeface="MS Gothic"/>
                          <a:cs typeface="Times New Roman"/>
                        </a:rPr>
                        <a:t>Dimensions</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hMerge="1">
                  <a:txBody>
                    <a:bodyPr/>
                    <a:lstStyle/>
                    <a:p>
                      <a:endParaRPr lang="el-GR"/>
                    </a:p>
                  </a:txBody>
                  <a:tcPr/>
                </a:tc>
                <a:tc rowSpan="3">
                  <a:txBody>
                    <a:bodyPr/>
                    <a:lstStyle/>
                    <a:p>
                      <a:pPr algn="ctr">
                        <a:lnSpc>
                          <a:spcPct val="125000"/>
                        </a:lnSpc>
                        <a:spcAft>
                          <a:spcPts val="0"/>
                        </a:spcAft>
                      </a:pPr>
                      <a:r>
                        <a:rPr lang="en-GB" sz="800" b="1" kern="0">
                          <a:solidFill>
                            <a:srgbClr val="000000"/>
                          </a:solidFill>
                          <a:effectLst/>
                          <a:latin typeface="Georgia"/>
                          <a:ea typeface="MS Gothic"/>
                          <a:cs typeface="Times New Roman"/>
                        </a:rPr>
                        <a:t>Levels of dimensions</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25000"/>
                        </a:lnSpc>
                        <a:spcAft>
                          <a:spcPts val="0"/>
                        </a:spcAft>
                      </a:pPr>
                      <a:r>
                        <a:rPr lang="en-GB" sz="800" b="1" kern="0">
                          <a:solidFill>
                            <a:srgbClr val="000000"/>
                          </a:solidFill>
                          <a:effectLst/>
                          <a:latin typeface="Georgia"/>
                          <a:ea typeface="MS Gothic"/>
                          <a:cs typeface="Times New Roman"/>
                        </a:rPr>
                        <a:t>weight</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7">
                  <a:txBody>
                    <a:bodyPr/>
                    <a:lstStyle/>
                    <a:p>
                      <a:pPr algn="ctr">
                        <a:lnSpc>
                          <a:spcPct val="125000"/>
                        </a:lnSpc>
                        <a:spcAft>
                          <a:spcPts val="0"/>
                        </a:spcAft>
                      </a:pPr>
                      <a:r>
                        <a:rPr lang="en-GB" sz="800" b="1" kern="0">
                          <a:solidFill>
                            <a:srgbClr val="000000"/>
                          </a:solidFill>
                          <a:effectLst/>
                          <a:latin typeface="Georgia"/>
                          <a:ea typeface="MS Gothic"/>
                          <a:cs typeface="Times New Roman"/>
                        </a:rPr>
                        <a:t>Interchanges typologies</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75253">
                <a:tc gridSpan="2" vMerge="1">
                  <a:txBody>
                    <a:bodyPr/>
                    <a:lstStyle/>
                    <a:p>
                      <a:endParaRPr lang="el-GR"/>
                    </a:p>
                  </a:txBody>
                  <a:tcPr/>
                </a:tc>
                <a:tc hMerge="1" vMerge="1">
                  <a:txBody>
                    <a:bodyPr/>
                    <a:lstStyle/>
                    <a:p>
                      <a:endParaRPr lang="el-GR"/>
                    </a:p>
                  </a:txBody>
                  <a:tcPr/>
                </a:tc>
                <a:tc vMerge="1">
                  <a:txBody>
                    <a:bodyPr/>
                    <a:lstStyle/>
                    <a:p>
                      <a:endParaRPr lang="el-GR"/>
                    </a:p>
                  </a:txBody>
                  <a:tcPr/>
                </a:tc>
                <a:tc vMerge="1">
                  <a:txBody>
                    <a:bodyPr/>
                    <a:lstStyle/>
                    <a:p>
                      <a:endParaRPr lang="el-GR"/>
                    </a:p>
                  </a:txBody>
                  <a:tcPr/>
                </a:tc>
                <a:tc gridSpan="2">
                  <a:txBody>
                    <a:bodyPr/>
                    <a:lstStyle/>
                    <a:p>
                      <a:pPr algn="ctr">
                        <a:lnSpc>
                          <a:spcPct val="125000"/>
                        </a:lnSpc>
                        <a:spcAft>
                          <a:spcPts val="0"/>
                        </a:spcAft>
                      </a:pPr>
                      <a:r>
                        <a:rPr lang="en-GB" sz="800" kern="0">
                          <a:solidFill>
                            <a:srgbClr val="000000"/>
                          </a:solidFill>
                          <a:effectLst/>
                          <a:latin typeface="Georgia"/>
                          <a:ea typeface="MS Gothic"/>
                          <a:cs typeface="Times New Roman"/>
                        </a:rPr>
                        <a:t>Small Building</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gridSpan="3">
                  <a:txBody>
                    <a:bodyPr/>
                    <a:lstStyle/>
                    <a:p>
                      <a:pPr algn="ctr">
                        <a:lnSpc>
                          <a:spcPct val="125000"/>
                        </a:lnSpc>
                        <a:spcAft>
                          <a:spcPts val="0"/>
                        </a:spcAft>
                      </a:pPr>
                      <a:r>
                        <a:rPr lang="en-GB" sz="800" kern="0">
                          <a:solidFill>
                            <a:srgbClr val="000000"/>
                          </a:solidFill>
                          <a:effectLst/>
                          <a:latin typeface="Georgia"/>
                          <a:ea typeface="MS Gothic"/>
                          <a:cs typeface="Times New Roman"/>
                        </a:rPr>
                        <a:t>Medium Building</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hMerge="1">
                  <a:txBody>
                    <a:bodyPr/>
                    <a:lstStyle/>
                    <a:p>
                      <a:endParaRPr lang="el-GR"/>
                    </a:p>
                  </a:txBody>
                  <a:tcPr/>
                </a:tc>
                <a:tc gridSpan="2">
                  <a:txBody>
                    <a:bodyPr/>
                    <a:lstStyle/>
                    <a:p>
                      <a:pPr algn="ctr">
                        <a:lnSpc>
                          <a:spcPct val="125000"/>
                        </a:lnSpc>
                        <a:spcAft>
                          <a:spcPts val="0"/>
                        </a:spcAft>
                      </a:pPr>
                      <a:r>
                        <a:rPr lang="en-GB" sz="800" kern="0">
                          <a:solidFill>
                            <a:srgbClr val="000000"/>
                          </a:solidFill>
                          <a:effectLst/>
                          <a:latin typeface="Georgia"/>
                          <a:ea typeface="MS Gothic"/>
                          <a:cs typeface="Times New Roman"/>
                        </a:rPr>
                        <a:t>Landmark</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r>
              <a:tr h="350507">
                <a:tc gridSpan="2" vMerge="1">
                  <a:txBody>
                    <a:bodyPr/>
                    <a:lstStyle/>
                    <a:p>
                      <a:endParaRPr lang="el-GR"/>
                    </a:p>
                  </a:txBody>
                  <a:tcPr/>
                </a:tc>
                <a:tc hMerge="1"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type 1a</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25000"/>
                        </a:lnSpc>
                        <a:spcAft>
                          <a:spcPts val="0"/>
                        </a:spcAft>
                      </a:pPr>
                      <a:r>
                        <a:rPr lang="en-GB" sz="800" kern="0">
                          <a:solidFill>
                            <a:srgbClr val="000000"/>
                          </a:solidFill>
                          <a:effectLst/>
                          <a:latin typeface="Georgia"/>
                          <a:ea typeface="MS Gothic"/>
                          <a:cs typeface="Times New Roman"/>
                        </a:rPr>
                        <a:t>type 1b</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type 2a</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25000"/>
                        </a:lnSpc>
                        <a:spcAft>
                          <a:spcPts val="0"/>
                        </a:spcAft>
                      </a:pPr>
                      <a:r>
                        <a:rPr lang="en-GB" sz="800" kern="0">
                          <a:solidFill>
                            <a:srgbClr val="000000"/>
                          </a:solidFill>
                          <a:effectLst/>
                          <a:latin typeface="Georgia"/>
                          <a:ea typeface="MS Gothic"/>
                          <a:cs typeface="Times New Roman"/>
                        </a:rPr>
                        <a:t>type 2b</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type 3</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388">
                <a:tc rowSpan="13">
                  <a:txBody>
                    <a:bodyPr/>
                    <a:lstStyle/>
                    <a:p>
                      <a:pPr marL="71755" marR="71755" algn="ctr">
                        <a:lnSpc>
                          <a:spcPct val="125000"/>
                        </a:lnSpc>
                        <a:spcAft>
                          <a:spcPts val="0"/>
                        </a:spcAft>
                      </a:pPr>
                      <a:r>
                        <a:rPr lang="en-GB" sz="900" b="1" kern="0">
                          <a:solidFill>
                            <a:srgbClr val="000000"/>
                          </a:solidFill>
                          <a:effectLst/>
                          <a:latin typeface="Georgia"/>
                          <a:ea typeface="MS Gothic"/>
                          <a:cs typeface="Times New Roman"/>
                        </a:rPr>
                        <a:t>Group</a:t>
                      </a:r>
                      <a:endParaRPr lang="el-GR" sz="700" kern="100">
                        <a:solidFill>
                          <a:srgbClr val="404040"/>
                        </a:solidFill>
                        <a:effectLst/>
                        <a:latin typeface="Georgia"/>
                        <a:ea typeface="Century Gothic"/>
                        <a:cs typeface="Times New Roman"/>
                      </a:endParaRPr>
                    </a:p>
                    <a:p>
                      <a:pPr marL="71755" marR="71755" algn="ctr">
                        <a:lnSpc>
                          <a:spcPct val="125000"/>
                        </a:lnSpc>
                        <a:spcAft>
                          <a:spcPts val="0"/>
                        </a:spcAft>
                      </a:pPr>
                      <a:r>
                        <a:rPr lang="en-GB" sz="900" b="1" kern="0">
                          <a:solidFill>
                            <a:srgbClr val="000000"/>
                          </a:solidFill>
                          <a:effectLst/>
                          <a:latin typeface="Georgia"/>
                          <a:ea typeface="MS Gothic"/>
                          <a:cs typeface="Times New Roman"/>
                        </a:rPr>
                        <a:t>Physical and Size</a:t>
                      </a:r>
                      <a:endParaRPr lang="el-GR" sz="700" kern="100">
                        <a:solidFill>
                          <a:srgbClr val="404040"/>
                        </a:solidFill>
                        <a:effectLst/>
                        <a:latin typeface="Georgia"/>
                        <a:ea typeface="Century Gothic"/>
                        <a:cs typeface="Times New Roman"/>
                      </a:endParaRPr>
                    </a:p>
                  </a:txBody>
                  <a:tcPr marL="49970" marR="499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l">
                        <a:lnSpc>
                          <a:spcPct val="125000"/>
                        </a:lnSpc>
                        <a:spcAft>
                          <a:spcPts val="0"/>
                        </a:spcAft>
                      </a:pPr>
                      <a:r>
                        <a:rPr lang="en-GB" sz="800" kern="0">
                          <a:solidFill>
                            <a:srgbClr val="000000"/>
                          </a:solidFill>
                          <a:effectLst/>
                          <a:latin typeface="Georgia"/>
                          <a:ea typeface="MS Gothic"/>
                          <a:cs typeface="Times New Roman"/>
                        </a:rPr>
                        <a:t>Demand</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25000"/>
                        </a:lnSpc>
                        <a:spcAft>
                          <a:spcPts val="0"/>
                        </a:spcAft>
                      </a:pPr>
                      <a:r>
                        <a:rPr lang="en-GB" sz="600" kern="0">
                          <a:solidFill>
                            <a:srgbClr val="000000"/>
                          </a:solidFill>
                          <a:effectLst/>
                          <a:latin typeface="Georgia"/>
                          <a:ea typeface="MS Gothic"/>
                          <a:cs typeface="Times New Roman"/>
                        </a:rPr>
                        <a:t>&lt; 60,000 users/day</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1</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62388">
                <a:tc vMerge="1">
                  <a:txBody>
                    <a:bodyPr/>
                    <a:lstStyle/>
                    <a:p>
                      <a:endParaRPr lang="el-GR"/>
                    </a:p>
                  </a:txBody>
                  <a:tcPr/>
                </a:tc>
                <a:tc vMerge="1">
                  <a:txBody>
                    <a:bodyPr/>
                    <a:lstStyle/>
                    <a:p>
                      <a:endParaRPr lang="el-GR"/>
                    </a:p>
                  </a:txBody>
                  <a:tcPr/>
                </a:tc>
                <a:tc>
                  <a:txBody>
                    <a:bodyPr/>
                    <a:lstStyle/>
                    <a:p>
                      <a:pPr algn="just">
                        <a:lnSpc>
                          <a:spcPct val="125000"/>
                        </a:lnSpc>
                        <a:spcAft>
                          <a:spcPts val="0"/>
                        </a:spcAft>
                      </a:pPr>
                      <a:r>
                        <a:rPr lang="en-GB" sz="600" kern="0">
                          <a:solidFill>
                            <a:srgbClr val="000000"/>
                          </a:solidFill>
                          <a:effectLst/>
                          <a:latin typeface="Georgia"/>
                          <a:ea typeface="MS Gothic"/>
                          <a:cs typeface="Times New Roman"/>
                        </a:rPr>
                        <a:t>60,000 to 240,000</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2</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75253">
                <a:tc vMerge="1">
                  <a:txBody>
                    <a:bodyPr/>
                    <a:lstStyle/>
                    <a:p>
                      <a:endParaRPr lang="el-GR"/>
                    </a:p>
                  </a:txBody>
                  <a:tcPr/>
                </a:tc>
                <a:tc vMerge="1">
                  <a:txBody>
                    <a:bodyPr/>
                    <a:lstStyle/>
                    <a:p>
                      <a:endParaRPr lang="el-GR"/>
                    </a:p>
                  </a:txBody>
                  <a:tcPr/>
                </a:tc>
                <a:tc>
                  <a:txBody>
                    <a:bodyPr/>
                    <a:lstStyle/>
                    <a:p>
                      <a:pPr algn="just">
                        <a:lnSpc>
                          <a:spcPct val="125000"/>
                        </a:lnSpc>
                        <a:spcAft>
                          <a:spcPts val="0"/>
                        </a:spcAft>
                      </a:pPr>
                      <a:r>
                        <a:rPr lang="en-GB" sz="600" kern="0">
                          <a:solidFill>
                            <a:srgbClr val="000000"/>
                          </a:solidFill>
                          <a:effectLst/>
                          <a:latin typeface="Georgia"/>
                          <a:ea typeface="MS Gothic"/>
                          <a:cs typeface="Times New Roman"/>
                        </a:rPr>
                        <a:t>&gt; 240,000</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3</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62388">
                <a:tc vMerge="1">
                  <a:txBody>
                    <a:bodyPr/>
                    <a:lstStyle/>
                    <a:p>
                      <a:endParaRPr lang="el-GR"/>
                    </a:p>
                  </a:txBody>
                  <a:tcPr/>
                </a:tc>
                <a:tc rowSpan="3">
                  <a:txBody>
                    <a:bodyPr/>
                    <a:lstStyle/>
                    <a:p>
                      <a:pPr algn="l">
                        <a:lnSpc>
                          <a:spcPct val="125000"/>
                        </a:lnSpc>
                        <a:spcAft>
                          <a:spcPts val="0"/>
                        </a:spcAft>
                      </a:pPr>
                      <a:r>
                        <a:rPr lang="en-GB" sz="800" kern="0">
                          <a:solidFill>
                            <a:srgbClr val="000000"/>
                          </a:solidFill>
                          <a:effectLst/>
                          <a:latin typeface="Georgia"/>
                          <a:ea typeface="MS Gothic"/>
                          <a:cs typeface="Times New Roman"/>
                        </a:rPr>
                        <a:t>Modes of transport</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25000"/>
                        </a:lnSpc>
                        <a:spcAft>
                          <a:spcPts val="0"/>
                        </a:spcAft>
                      </a:pPr>
                      <a:r>
                        <a:rPr lang="en-GB" sz="600" kern="0">
                          <a:solidFill>
                            <a:srgbClr val="000000"/>
                          </a:solidFill>
                          <a:effectLst/>
                          <a:latin typeface="Georgia"/>
                          <a:ea typeface="MS Gothic"/>
                          <a:cs typeface="Times New Roman"/>
                        </a:rPr>
                        <a:t>One PT dominant-bus</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1</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2388">
                <a:tc vMerge="1">
                  <a:txBody>
                    <a:bodyPr/>
                    <a:lstStyle/>
                    <a:p>
                      <a:endParaRPr lang="el-GR"/>
                    </a:p>
                  </a:txBody>
                  <a:tcPr/>
                </a:tc>
                <a:tc vMerge="1">
                  <a:txBody>
                    <a:bodyPr/>
                    <a:lstStyle/>
                    <a:p>
                      <a:endParaRPr lang="el-GR"/>
                    </a:p>
                  </a:txBody>
                  <a:tcPr/>
                </a:tc>
                <a:tc>
                  <a:txBody>
                    <a:bodyPr/>
                    <a:lstStyle/>
                    <a:p>
                      <a:pPr algn="just">
                        <a:lnSpc>
                          <a:spcPct val="125000"/>
                        </a:lnSpc>
                        <a:spcAft>
                          <a:spcPts val="0"/>
                        </a:spcAft>
                      </a:pPr>
                      <a:r>
                        <a:rPr lang="en-GB" sz="600" kern="0">
                          <a:solidFill>
                            <a:srgbClr val="000000"/>
                          </a:solidFill>
                          <a:effectLst/>
                          <a:latin typeface="Georgia"/>
                          <a:ea typeface="MS Gothic"/>
                          <a:cs typeface="Times New Roman"/>
                        </a:rPr>
                        <a:t>One PT dominant- rail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2</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2388">
                <a:tc vMerge="1">
                  <a:txBody>
                    <a:bodyPr/>
                    <a:lstStyle/>
                    <a:p>
                      <a:endParaRPr lang="el-GR"/>
                    </a:p>
                  </a:txBody>
                  <a:tcPr/>
                </a:tc>
                <a:tc vMerge="1">
                  <a:txBody>
                    <a:bodyPr/>
                    <a:lstStyle/>
                    <a:p>
                      <a:endParaRPr lang="el-GR"/>
                    </a:p>
                  </a:txBody>
                  <a:tcPr/>
                </a:tc>
                <a:tc>
                  <a:txBody>
                    <a:bodyPr/>
                    <a:lstStyle/>
                    <a:p>
                      <a:pPr algn="just">
                        <a:lnSpc>
                          <a:spcPct val="125000"/>
                        </a:lnSpc>
                        <a:spcAft>
                          <a:spcPts val="0"/>
                        </a:spcAft>
                      </a:pPr>
                      <a:r>
                        <a:rPr lang="en-GB" sz="600" kern="0">
                          <a:solidFill>
                            <a:srgbClr val="000000"/>
                          </a:solidFill>
                          <a:effectLst/>
                          <a:latin typeface="Georgia"/>
                          <a:ea typeface="MS Gothic"/>
                          <a:cs typeface="Times New Roman"/>
                        </a:rPr>
                        <a:t>Several PT, car and bike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3</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5253">
                <a:tc vMerge="1">
                  <a:txBody>
                    <a:bodyPr/>
                    <a:lstStyle/>
                    <a:p>
                      <a:endParaRPr lang="el-GR"/>
                    </a:p>
                  </a:txBody>
                  <a:tcPr/>
                </a:tc>
                <a:tc rowSpan="3">
                  <a:txBody>
                    <a:bodyPr/>
                    <a:lstStyle/>
                    <a:p>
                      <a:pPr algn="l">
                        <a:lnSpc>
                          <a:spcPct val="125000"/>
                        </a:lnSpc>
                        <a:spcAft>
                          <a:spcPts val="0"/>
                        </a:spcAft>
                      </a:pPr>
                      <a:r>
                        <a:rPr lang="en-GB" sz="800" kern="0">
                          <a:solidFill>
                            <a:srgbClr val="000000"/>
                          </a:solidFill>
                          <a:effectLst/>
                          <a:latin typeface="Georgia"/>
                          <a:ea typeface="MS Gothic"/>
                          <a:cs typeface="Times New Roman"/>
                        </a:rPr>
                        <a:t>Services and facilities</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a:lnSpc>
                          <a:spcPct val="125000"/>
                        </a:lnSpc>
                        <a:spcAft>
                          <a:spcPts val="0"/>
                        </a:spcAft>
                      </a:pPr>
                      <a:r>
                        <a:rPr lang="en-GB" sz="600" kern="0">
                          <a:solidFill>
                            <a:srgbClr val="000000"/>
                          </a:solidFill>
                          <a:effectLst/>
                          <a:latin typeface="Georgia"/>
                          <a:ea typeface="MS Gothic"/>
                          <a:cs typeface="Times New Roman"/>
                        </a:rPr>
                        <a:t>Kiosk inside</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1</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93582">
                <a:tc vMerge="1">
                  <a:txBody>
                    <a:bodyPr/>
                    <a:lstStyle/>
                    <a:p>
                      <a:endParaRPr lang="el-GR"/>
                    </a:p>
                  </a:txBody>
                  <a:tcPr/>
                </a:tc>
                <a:tc vMerge="1">
                  <a:txBody>
                    <a:bodyPr/>
                    <a:lstStyle/>
                    <a:p>
                      <a:endParaRPr lang="el-GR"/>
                    </a:p>
                  </a:txBody>
                  <a:tcPr/>
                </a:tc>
                <a:tc>
                  <a:txBody>
                    <a:bodyPr/>
                    <a:lstStyle/>
                    <a:p>
                      <a:pPr algn="l">
                        <a:lnSpc>
                          <a:spcPct val="125000"/>
                        </a:lnSpc>
                        <a:spcAft>
                          <a:spcPts val="0"/>
                        </a:spcAft>
                      </a:pPr>
                      <a:r>
                        <a:rPr lang="en-GB" sz="600" kern="0">
                          <a:solidFill>
                            <a:srgbClr val="000000"/>
                          </a:solidFill>
                          <a:effectLst/>
                          <a:latin typeface="Georgia"/>
                          <a:ea typeface="MS Gothic"/>
                          <a:cs typeface="Times New Roman"/>
                        </a:rPr>
                        <a:t>Shops and services for travellers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2</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62388">
                <a:tc vMerge="1">
                  <a:txBody>
                    <a:bodyPr/>
                    <a:lstStyle/>
                    <a:p>
                      <a:endParaRPr lang="el-GR"/>
                    </a:p>
                  </a:txBody>
                  <a:tcPr/>
                </a:tc>
                <a:tc vMerge="1">
                  <a:txBody>
                    <a:bodyPr/>
                    <a:lstStyle/>
                    <a:p>
                      <a:endParaRPr lang="el-GR"/>
                    </a:p>
                  </a:txBody>
                  <a:tcPr/>
                </a:tc>
                <a:tc>
                  <a:txBody>
                    <a:bodyPr/>
                    <a:lstStyle/>
                    <a:p>
                      <a:pPr algn="l">
                        <a:lnSpc>
                          <a:spcPct val="125000"/>
                        </a:lnSpc>
                        <a:spcAft>
                          <a:spcPts val="0"/>
                        </a:spcAft>
                      </a:pPr>
                      <a:r>
                        <a:rPr lang="en-GB" sz="600" kern="0">
                          <a:solidFill>
                            <a:srgbClr val="000000"/>
                          </a:solidFill>
                          <a:effectLst/>
                          <a:latin typeface="Georgia"/>
                          <a:ea typeface="MS Gothic"/>
                          <a:cs typeface="Times New Roman"/>
                        </a:rPr>
                        <a:t>Integrated shopping mall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3</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5253">
                <a:tc vMerge="1">
                  <a:txBody>
                    <a:bodyPr/>
                    <a:lstStyle/>
                    <a:p>
                      <a:endParaRPr lang="el-GR"/>
                    </a:p>
                  </a:txBody>
                  <a:tcPr/>
                </a:tc>
                <a:tc rowSpan="3">
                  <a:txBody>
                    <a:bodyPr/>
                    <a:lstStyle/>
                    <a:p>
                      <a:pPr algn="l">
                        <a:lnSpc>
                          <a:spcPct val="125000"/>
                        </a:lnSpc>
                        <a:spcAft>
                          <a:spcPts val="0"/>
                        </a:spcAft>
                      </a:pPr>
                      <a:r>
                        <a:rPr lang="en-GB" sz="800" kern="0">
                          <a:solidFill>
                            <a:srgbClr val="000000"/>
                          </a:solidFill>
                          <a:effectLst/>
                          <a:latin typeface="Georgia"/>
                          <a:ea typeface="MS Gothic"/>
                          <a:cs typeface="Times New Roman"/>
                        </a:rPr>
                        <a:t>Location in city</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25000"/>
                        </a:lnSpc>
                        <a:spcAft>
                          <a:spcPts val="0"/>
                        </a:spcAft>
                      </a:pPr>
                      <a:r>
                        <a:rPr lang="en-GB" sz="600" kern="0">
                          <a:solidFill>
                            <a:srgbClr val="000000"/>
                          </a:solidFill>
                          <a:effectLst/>
                          <a:latin typeface="Georgia"/>
                          <a:ea typeface="MS Gothic"/>
                          <a:cs typeface="Times New Roman"/>
                        </a:rPr>
                        <a:t>Suburban</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1</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175253">
                <a:tc vMerge="1">
                  <a:txBody>
                    <a:bodyPr/>
                    <a:lstStyle/>
                    <a:p>
                      <a:endParaRPr lang="el-GR"/>
                    </a:p>
                  </a:txBody>
                  <a:tcPr/>
                </a:tc>
                <a:tc vMerge="1">
                  <a:txBody>
                    <a:bodyPr/>
                    <a:lstStyle/>
                    <a:p>
                      <a:endParaRPr lang="el-GR"/>
                    </a:p>
                  </a:txBody>
                  <a:tcPr/>
                </a:tc>
                <a:tc>
                  <a:txBody>
                    <a:bodyPr/>
                    <a:lstStyle/>
                    <a:p>
                      <a:pPr algn="just">
                        <a:lnSpc>
                          <a:spcPct val="125000"/>
                        </a:lnSpc>
                        <a:spcAft>
                          <a:spcPts val="0"/>
                        </a:spcAft>
                      </a:pPr>
                      <a:r>
                        <a:rPr lang="en-GB" sz="600" kern="0">
                          <a:solidFill>
                            <a:srgbClr val="000000"/>
                          </a:solidFill>
                          <a:effectLst/>
                          <a:latin typeface="Georgia"/>
                          <a:ea typeface="MS Gothic"/>
                          <a:cs typeface="Times New Roman"/>
                        </a:rPr>
                        <a:t>City Access</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2</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175253">
                <a:tc vMerge="1">
                  <a:txBody>
                    <a:bodyPr/>
                    <a:lstStyle/>
                    <a:p>
                      <a:endParaRPr lang="el-GR"/>
                    </a:p>
                  </a:txBody>
                  <a:tcPr/>
                </a:tc>
                <a:tc vMerge="1">
                  <a:txBody>
                    <a:bodyPr/>
                    <a:lstStyle/>
                    <a:p>
                      <a:endParaRPr lang="el-GR"/>
                    </a:p>
                  </a:txBody>
                  <a:tcPr/>
                </a:tc>
                <a:tc>
                  <a:txBody>
                    <a:bodyPr/>
                    <a:lstStyle/>
                    <a:p>
                      <a:pPr algn="just">
                        <a:lnSpc>
                          <a:spcPct val="125000"/>
                        </a:lnSpc>
                        <a:spcAft>
                          <a:spcPts val="0"/>
                        </a:spcAft>
                      </a:pPr>
                      <a:r>
                        <a:rPr lang="en-GB" sz="600" kern="0">
                          <a:solidFill>
                            <a:srgbClr val="000000"/>
                          </a:solidFill>
                          <a:effectLst/>
                          <a:latin typeface="Georgia"/>
                          <a:ea typeface="MS Gothic"/>
                          <a:cs typeface="Times New Roman"/>
                        </a:rPr>
                        <a:t>City Centre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3</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66"/>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66"/>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66"/>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66"/>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66"/>
                    </a:solidFill>
                  </a:tcPr>
                </a:tc>
              </a:tr>
              <a:tr h="350507">
                <a:tc vMerge="1">
                  <a:txBody>
                    <a:bodyPr/>
                    <a:lstStyle/>
                    <a:p>
                      <a:endParaRPr lang="el-GR"/>
                    </a:p>
                  </a:txBody>
                  <a:tcPr/>
                </a:tc>
                <a:tc gridSpan="3">
                  <a:txBody>
                    <a:bodyPr/>
                    <a:lstStyle/>
                    <a:p>
                      <a:pPr algn="just">
                        <a:lnSpc>
                          <a:spcPct val="125000"/>
                        </a:lnSpc>
                        <a:spcAft>
                          <a:spcPts val="0"/>
                        </a:spcAft>
                      </a:pPr>
                      <a:r>
                        <a:rPr lang="en-GB" sz="800" kern="0">
                          <a:solidFill>
                            <a:srgbClr val="000000"/>
                          </a:solidFill>
                          <a:effectLst/>
                          <a:latin typeface="Georgia"/>
                          <a:ea typeface="MS Gothic"/>
                          <a:cs typeface="Times New Roman"/>
                        </a:rPr>
                        <a:t>Scores for Physical and Size dimensions</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hMerge="1">
                  <a:txBody>
                    <a:bodyPr/>
                    <a:lstStyle/>
                    <a:p>
                      <a:endParaRPr lang="el-GR"/>
                    </a:p>
                  </a:txBody>
                  <a:tcPr/>
                </a:tc>
                <a:tc gridSpan="3">
                  <a:txBody>
                    <a:bodyPr/>
                    <a:lstStyle/>
                    <a:p>
                      <a:pPr algn="ctr">
                        <a:lnSpc>
                          <a:spcPct val="125000"/>
                        </a:lnSpc>
                        <a:spcAft>
                          <a:spcPts val="0"/>
                        </a:spcAft>
                      </a:pPr>
                      <a:r>
                        <a:rPr lang="en-GB" sz="900" kern="0">
                          <a:solidFill>
                            <a:srgbClr val="000000"/>
                          </a:solidFill>
                          <a:effectLst/>
                          <a:latin typeface="Georgia"/>
                          <a:ea typeface="MS Gothic"/>
                          <a:cs typeface="Times New Roman"/>
                        </a:rPr>
                        <a:t>4-6</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hMerge="1">
                  <a:txBody>
                    <a:bodyPr/>
                    <a:lstStyle/>
                    <a:p>
                      <a:endParaRPr lang="el-GR"/>
                    </a:p>
                  </a:txBody>
                  <a:tcPr/>
                </a:tc>
                <a:tc gridSpan="3">
                  <a:txBody>
                    <a:bodyPr/>
                    <a:lstStyle/>
                    <a:p>
                      <a:pPr algn="ctr">
                        <a:lnSpc>
                          <a:spcPct val="125000"/>
                        </a:lnSpc>
                        <a:spcAft>
                          <a:spcPts val="0"/>
                        </a:spcAft>
                      </a:pPr>
                      <a:r>
                        <a:rPr lang="en-GB" sz="900" kern="0">
                          <a:solidFill>
                            <a:srgbClr val="000000"/>
                          </a:solidFill>
                          <a:effectLst/>
                          <a:latin typeface="Georgia"/>
                          <a:ea typeface="MS Gothic"/>
                          <a:cs typeface="Times New Roman"/>
                        </a:rPr>
                        <a:t>7-10</a:t>
                      </a:r>
                      <a:endParaRPr lang="el-GR" sz="700" kern="100">
                        <a:solidFill>
                          <a:srgbClr val="404040"/>
                        </a:solidFill>
                        <a:effectLst/>
                        <a:latin typeface="Georgia"/>
                        <a:ea typeface="Century Gothic"/>
                        <a:cs typeface="Times New Roman"/>
                      </a:endParaRPr>
                    </a:p>
                  </a:txBody>
                  <a:tcPr marL="49970" marR="4997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hMerge="1">
                  <a:txBody>
                    <a:bodyPr/>
                    <a:lstStyle/>
                    <a:p>
                      <a:endParaRPr lang="el-GR"/>
                    </a:p>
                  </a:txBody>
                  <a:tcPr/>
                </a:tc>
                <a:tc>
                  <a:txBody>
                    <a:bodyPr/>
                    <a:lstStyle/>
                    <a:p>
                      <a:pPr algn="ctr">
                        <a:lnSpc>
                          <a:spcPct val="125000"/>
                        </a:lnSpc>
                        <a:spcAft>
                          <a:spcPts val="0"/>
                        </a:spcAft>
                      </a:pPr>
                      <a:r>
                        <a:rPr lang="en-GB" sz="900" kern="0">
                          <a:solidFill>
                            <a:srgbClr val="000000"/>
                          </a:solidFill>
                          <a:effectLst/>
                          <a:latin typeface="Georgia"/>
                          <a:ea typeface="MS Gothic"/>
                          <a:cs typeface="Times New Roman"/>
                        </a:rPr>
                        <a:t>&gt;10</a:t>
                      </a:r>
                      <a:endParaRPr lang="el-GR" sz="700" kern="100">
                        <a:solidFill>
                          <a:srgbClr val="404040"/>
                        </a:solidFill>
                        <a:effectLst/>
                        <a:latin typeface="Georgia"/>
                        <a:ea typeface="Century Gothic"/>
                        <a:cs typeface="Times New Roman"/>
                      </a:endParaRPr>
                    </a:p>
                  </a:txBody>
                  <a:tcPr marL="49970" marR="4997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175253">
                <a:tc rowSpan="6">
                  <a:txBody>
                    <a:bodyPr/>
                    <a:lstStyle/>
                    <a:p>
                      <a:pPr marL="71755" marR="71755" algn="ctr">
                        <a:lnSpc>
                          <a:spcPct val="125000"/>
                        </a:lnSpc>
                        <a:spcAft>
                          <a:spcPts val="0"/>
                        </a:spcAft>
                      </a:pPr>
                      <a:r>
                        <a:rPr lang="en-GB" sz="900" b="1" kern="0">
                          <a:solidFill>
                            <a:srgbClr val="000000"/>
                          </a:solidFill>
                          <a:effectLst/>
                          <a:latin typeface="Georgia"/>
                          <a:ea typeface="MS Gothic"/>
                          <a:cs typeface="Times New Roman"/>
                        </a:rPr>
                        <a:t>Group</a:t>
                      </a:r>
                      <a:endParaRPr lang="el-GR" sz="700" kern="100">
                        <a:solidFill>
                          <a:srgbClr val="404040"/>
                        </a:solidFill>
                        <a:effectLst/>
                        <a:latin typeface="Georgia"/>
                        <a:ea typeface="Century Gothic"/>
                        <a:cs typeface="Times New Roman"/>
                      </a:endParaRPr>
                    </a:p>
                    <a:p>
                      <a:pPr marL="71755" marR="71755" algn="ctr">
                        <a:lnSpc>
                          <a:spcPct val="125000"/>
                        </a:lnSpc>
                        <a:spcAft>
                          <a:spcPts val="0"/>
                        </a:spcAft>
                      </a:pPr>
                      <a:r>
                        <a:rPr lang="en-GB" sz="900" b="1" kern="0">
                          <a:solidFill>
                            <a:srgbClr val="000000"/>
                          </a:solidFill>
                          <a:effectLst/>
                          <a:latin typeface="Georgia"/>
                          <a:ea typeface="MS Gothic"/>
                          <a:cs typeface="Times New Roman"/>
                        </a:rPr>
                        <a:t>Local Impacts</a:t>
                      </a:r>
                      <a:endParaRPr lang="el-GR" sz="700" kern="100">
                        <a:solidFill>
                          <a:srgbClr val="404040"/>
                        </a:solidFill>
                        <a:effectLst/>
                        <a:latin typeface="Georgia"/>
                        <a:ea typeface="Century Gothic"/>
                        <a:cs typeface="Times New Roman"/>
                      </a:endParaRPr>
                    </a:p>
                    <a:p>
                      <a:pPr algn="just">
                        <a:lnSpc>
                          <a:spcPct val="125000"/>
                        </a:lnSpc>
                        <a:spcAft>
                          <a:spcPts val="0"/>
                        </a:spcAft>
                      </a:pPr>
                      <a:r>
                        <a:rPr lang="en-GB" sz="600" b="1"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25000"/>
                        </a:lnSpc>
                        <a:spcAft>
                          <a:spcPts val="0"/>
                        </a:spcAft>
                      </a:pPr>
                      <a:r>
                        <a:rPr lang="en-GB" sz="800" kern="0">
                          <a:solidFill>
                            <a:srgbClr val="000000"/>
                          </a:solidFill>
                          <a:effectLst/>
                          <a:latin typeface="Georgia"/>
                          <a:ea typeface="MS Gothic"/>
                          <a:cs typeface="Times New Roman"/>
                        </a:rPr>
                        <a:t>Nearby shopping</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1</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25000"/>
                        </a:lnSpc>
                        <a:spcAft>
                          <a:spcPts val="0"/>
                        </a:spcAft>
                      </a:pPr>
                      <a:r>
                        <a:rPr lang="en-GB" sz="600" b="1"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25000"/>
                        </a:lnSpc>
                        <a:spcAft>
                          <a:spcPts val="0"/>
                        </a:spcAft>
                      </a:pPr>
                      <a:r>
                        <a:rPr lang="en-GB" sz="600" b="1"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600" b="1"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75253">
                <a:tc vMerge="1">
                  <a:txBody>
                    <a:bodyPr/>
                    <a:lstStyle/>
                    <a:p>
                      <a:endParaRPr lang="el-GR"/>
                    </a:p>
                  </a:txBody>
                  <a:tcPr/>
                </a:tc>
                <a:tc gridSpan="2">
                  <a:txBody>
                    <a:bodyPr/>
                    <a:lstStyle/>
                    <a:p>
                      <a:pPr algn="just">
                        <a:lnSpc>
                          <a:spcPct val="125000"/>
                        </a:lnSpc>
                        <a:spcAft>
                          <a:spcPts val="0"/>
                        </a:spcAft>
                      </a:pPr>
                      <a:r>
                        <a:rPr lang="en-GB" sz="800" kern="0">
                          <a:solidFill>
                            <a:srgbClr val="000000"/>
                          </a:solidFill>
                          <a:effectLst/>
                          <a:latin typeface="Georgia"/>
                          <a:ea typeface="MS Gothic"/>
                          <a:cs typeface="Times New Roman"/>
                        </a:rPr>
                        <a:t>Development plan</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1</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99682">
                <a:tc vMerge="1">
                  <a:txBody>
                    <a:bodyPr/>
                    <a:lstStyle/>
                    <a:p>
                      <a:endParaRPr lang="el-GR"/>
                    </a:p>
                  </a:txBody>
                  <a:tcPr/>
                </a:tc>
                <a:tc gridSpan="2">
                  <a:txBody>
                    <a:bodyPr/>
                    <a:lstStyle/>
                    <a:p>
                      <a:pPr algn="just">
                        <a:lnSpc>
                          <a:spcPct val="125000"/>
                        </a:lnSpc>
                        <a:spcAft>
                          <a:spcPts val="0"/>
                        </a:spcAft>
                      </a:pPr>
                      <a:r>
                        <a:rPr lang="en-GB" sz="800" kern="0">
                          <a:solidFill>
                            <a:srgbClr val="000000"/>
                          </a:solidFill>
                          <a:effectLst/>
                          <a:latin typeface="Georgia"/>
                          <a:ea typeface="MS Gothic"/>
                          <a:cs typeface="Times New Roman"/>
                        </a:rPr>
                        <a:t>New housing</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1</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25173">
                <a:tc vMerge="1">
                  <a:txBody>
                    <a:bodyPr/>
                    <a:lstStyle/>
                    <a:p>
                      <a:endParaRPr lang="el-GR"/>
                    </a:p>
                  </a:txBody>
                  <a:tcPr/>
                </a:tc>
                <a:tc gridSpan="2">
                  <a:txBody>
                    <a:bodyPr/>
                    <a:lstStyle/>
                    <a:p>
                      <a:pPr algn="just">
                        <a:lnSpc>
                          <a:spcPct val="125000"/>
                        </a:lnSpc>
                        <a:spcAft>
                          <a:spcPts val="0"/>
                        </a:spcAft>
                      </a:pPr>
                      <a:r>
                        <a:rPr lang="en-GB" sz="800" kern="0">
                          <a:solidFill>
                            <a:srgbClr val="000000"/>
                          </a:solidFill>
                          <a:effectLst/>
                          <a:latin typeface="Georgia"/>
                          <a:ea typeface="MS Gothic"/>
                          <a:cs typeface="Times New Roman"/>
                        </a:rPr>
                        <a:t>New offices</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1</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3490">
                <a:tc vMerge="1">
                  <a:txBody>
                    <a:bodyPr/>
                    <a:lstStyle/>
                    <a:p>
                      <a:endParaRPr lang="el-GR"/>
                    </a:p>
                  </a:txBody>
                  <a:tcPr/>
                </a:tc>
                <a:tc gridSpan="2">
                  <a:txBody>
                    <a:bodyPr/>
                    <a:lstStyle/>
                    <a:p>
                      <a:pPr algn="just">
                        <a:lnSpc>
                          <a:spcPct val="125000"/>
                        </a:lnSpc>
                        <a:spcAft>
                          <a:spcPts val="0"/>
                        </a:spcAft>
                      </a:pPr>
                      <a:r>
                        <a:rPr lang="en-GB" sz="800" kern="0">
                          <a:solidFill>
                            <a:srgbClr val="000000"/>
                          </a:solidFill>
                          <a:effectLst/>
                          <a:latin typeface="Georgia"/>
                          <a:ea typeface="MS Gothic"/>
                          <a:cs typeface="Times New Roman"/>
                        </a:rPr>
                        <a:t>Jobs creation</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1</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 </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a:lnSpc>
                          <a:spcPct val="125000"/>
                        </a:lnSpc>
                        <a:spcAft>
                          <a:spcPts val="0"/>
                        </a:spcAft>
                      </a:pPr>
                      <a:r>
                        <a:rPr lang="en-GB" sz="600" kern="0">
                          <a:solidFill>
                            <a:srgbClr val="000000"/>
                          </a:solidFill>
                          <a:effectLst/>
                          <a:latin typeface="Georgia"/>
                          <a:ea typeface="MS Gothic"/>
                          <a:cs typeface="Times New Roman"/>
                        </a:rPr>
                        <a:t>X</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r>
              <a:tr h="175253">
                <a:tc vMerge="1">
                  <a:txBody>
                    <a:bodyPr/>
                    <a:lstStyle/>
                    <a:p>
                      <a:endParaRPr lang="el-GR"/>
                    </a:p>
                  </a:txBody>
                  <a:tcPr/>
                </a:tc>
                <a:tc gridSpan="3">
                  <a:txBody>
                    <a:bodyPr/>
                    <a:lstStyle/>
                    <a:p>
                      <a:pPr algn="just">
                        <a:lnSpc>
                          <a:spcPct val="125000"/>
                        </a:lnSpc>
                        <a:spcAft>
                          <a:spcPts val="0"/>
                        </a:spcAft>
                      </a:pPr>
                      <a:r>
                        <a:rPr lang="en-GB" sz="800" kern="0">
                          <a:solidFill>
                            <a:srgbClr val="000000"/>
                          </a:solidFill>
                          <a:effectLst/>
                          <a:latin typeface="Georgia"/>
                          <a:ea typeface="MS Gothic"/>
                          <a:cs typeface="Times New Roman"/>
                        </a:rPr>
                        <a:t>Scores for Local Impacts</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h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0</a:t>
                      </a:r>
                      <a:endParaRPr lang="el-GR" sz="700" kern="100">
                        <a:solidFill>
                          <a:srgbClr val="404040"/>
                        </a:solidFill>
                        <a:effectLst/>
                        <a:latin typeface="Georgia"/>
                        <a:ea typeface="Century Gothic"/>
                        <a:cs typeface="Times New Roman"/>
                      </a:endParaRPr>
                    </a:p>
                  </a:txBody>
                  <a:tcPr marL="49970" marR="4997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25000"/>
                        </a:lnSpc>
                        <a:spcAft>
                          <a:spcPts val="0"/>
                        </a:spcAft>
                      </a:pPr>
                      <a:r>
                        <a:rPr lang="en-GB" sz="800" kern="0">
                          <a:solidFill>
                            <a:srgbClr val="000000"/>
                          </a:solidFill>
                          <a:effectLst/>
                          <a:latin typeface="Georgia"/>
                          <a:ea typeface="MS Gothic"/>
                          <a:cs typeface="Times New Roman"/>
                        </a:rPr>
                        <a:t>2</a:t>
                      </a:r>
                      <a:endParaRPr lang="el-GR" sz="700" kern="100">
                        <a:solidFill>
                          <a:srgbClr val="404040"/>
                        </a:solidFill>
                        <a:effectLst/>
                        <a:latin typeface="Georgia"/>
                        <a:ea typeface="Century Gothic"/>
                        <a:cs typeface="Times New Roman"/>
                      </a:endParaRPr>
                    </a:p>
                  </a:txBody>
                  <a:tcPr marL="49970" marR="4997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1</a:t>
                      </a:r>
                      <a:endParaRPr lang="el-GR" sz="700" kern="100">
                        <a:solidFill>
                          <a:srgbClr val="404040"/>
                        </a:solidFill>
                        <a:effectLst/>
                        <a:latin typeface="Georgia"/>
                        <a:ea typeface="Century Gothic"/>
                        <a:cs typeface="Times New Roman"/>
                      </a:endParaRPr>
                    </a:p>
                  </a:txBody>
                  <a:tcPr marL="49970" marR="4997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25000"/>
                        </a:lnSpc>
                        <a:spcAft>
                          <a:spcPts val="0"/>
                        </a:spcAft>
                      </a:pPr>
                      <a:r>
                        <a:rPr lang="en-GB" sz="800" kern="0">
                          <a:solidFill>
                            <a:srgbClr val="000000"/>
                          </a:solidFill>
                          <a:effectLst/>
                          <a:latin typeface="Georgia"/>
                          <a:ea typeface="MS Gothic"/>
                          <a:cs typeface="Times New Roman"/>
                        </a:rPr>
                        <a:t>5</a:t>
                      </a:r>
                      <a:endParaRPr lang="el-GR" sz="700" kern="100">
                        <a:solidFill>
                          <a:srgbClr val="404040"/>
                        </a:solidFill>
                        <a:effectLst/>
                        <a:latin typeface="Georgia"/>
                        <a:ea typeface="Century Gothic"/>
                        <a:cs typeface="Times New Roman"/>
                      </a:endParaRPr>
                    </a:p>
                  </a:txBody>
                  <a:tcPr marL="49970" marR="4997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a:txBody>
                    <a:bodyPr/>
                    <a:lstStyle/>
                    <a:p>
                      <a:pPr algn="ctr">
                        <a:lnSpc>
                          <a:spcPct val="125000"/>
                        </a:lnSpc>
                        <a:spcAft>
                          <a:spcPts val="0"/>
                        </a:spcAft>
                      </a:pPr>
                      <a:r>
                        <a:rPr lang="en-GB" sz="800" kern="0">
                          <a:solidFill>
                            <a:srgbClr val="000000"/>
                          </a:solidFill>
                          <a:effectLst/>
                          <a:latin typeface="Georgia"/>
                          <a:ea typeface="MS Gothic"/>
                          <a:cs typeface="Times New Roman"/>
                        </a:rPr>
                        <a:t>3</a:t>
                      </a:r>
                      <a:endParaRPr lang="el-GR" sz="700" kern="100">
                        <a:solidFill>
                          <a:srgbClr val="404040"/>
                        </a:solidFill>
                        <a:effectLst/>
                        <a:latin typeface="Georgia"/>
                        <a:ea typeface="Century Gothic"/>
                        <a:cs typeface="Times New Roman"/>
                      </a:endParaRPr>
                    </a:p>
                  </a:txBody>
                  <a:tcPr marL="49970" marR="4997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196791">
                <a:tc gridSpan="4">
                  <a:txBody>
                    <a:bodyPr/>
                    <a:lstStyle/>
                    <a:p>
                      <a:pPr algn="just">
                        <a:lnSpc>
                          <a:spcPct val="125000"/>
                        </a:lnSpc>
                        <a:spcAft>
                          <a:spcPts val="0"/>
                        </a:spcAft>
                      </a:pPr>
                      <a:r>
                        <a:rPr lang="en-GB" sz="800" b="1" kern="0">
                          <a:solidFill>
                            <a:srgbClr val="000000"/>
                          </a:solidFill>
                          <a:effectLst/>
                          <a:latin typeface="Georgia"/>
                          <a:ea typeface="MS Gothic"/>
                          <a:cs typeface="Times New Roman"/>
                        </a:rPr>
                        <a:t>Total Scores for both kinds of dimensions</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25000"/>
                        </a:lnSpc>
                        <a:spcAft>
                          <a:spcPts val="0"/>
                        </a:spcAft>
                      </a:pPr>
                      <a:r>
                        <a:rPr lang="en-GB" sz="900" kern="0">
                          <a:solidFill>
                            <a:srgbClr val="000000"/>
                          </a:solidFill>
                          <a:effectLst/>
                          <a:latin typeface="Georgia"/>
                          <a:ea typeface="MS Gothic"/>
                          <a:cs typeface="Times New Roman"/>
                        </a:rPr>
                        <a:t>4-6</a:t>
                      </a:r>
                      <a:endParaRPr lang="el-GR" sz="700" kern="100">
                        <a:solidFill>
                          <a:srgbClr val="404040"/>
                        </a:solidFill>
                        <a:effectLst/>
                        <a:latin typeface="Georgia"/>
                        <a:ea typeface="Century Gothic"/>
                        <a:cs typeface="Times New Roman"/>
                      </a:endParaRPr>
                    </a:p>
                  </a:txBody>
                  <a:tcPr marL="49970" marR="49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3">
                  <a:txBody>
                    <a:bodyPr/>
                    <a:lstStyle/>
                    <a:p>
                      <a:pPr algn="ctr">
                        <a:lnSpc>
                          <a:spcPct val="125000"/>
                        </a:lnSpc>
                        <a:spcAft>
                          <a:spcPts val="0"/>
                        </a:spcAft>
                      </a:pPr>
                      <a:r>
                        <a:rPr lang="en-GB" sz="900" kern="0">
                          <a:solidFill>
                            <a:srgbClr val="000000"/>
                          </a:solidFill>
                          <a:effectLst/>
                          <a:latin typeface="Georgia"/>
                          <a:ea typeface="MS Gothic"/>
                          <a:cs typeface="Times New Roman"/>
                        </a:rPr>
                        <a:t>6-9</a:t>
                      </a:r>
                      <a:endParaRPr lang="el-GR" sz="700" kern="10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xBody>
                    <a:bodyPr/>
                    <a:lstStyle/>
                    <a:p>
                      <a:endParaRPr lang="el-GR"/>
                    </a:p>
                  </a:txBody>
                  <a:tcPr/>
                </a:tc>
                <a:tc hMerge="1">
                  <a:txBody>
                    <a:bodyPr/>
                    <a:lstStyle/>
                    <a:p>
                      <a:endParaRPr lang="el-GR"/>
                    </a:p>
                  </a:txBody>
                  <a:tcPr/>
                </a:tc>
                <a:tc gridSpan="3">
                  <a:txBody>
                    <a:bodyPr/>
                    <a:lstStyle/>
                    <a:p>
                      <a:pPr algn="ctr">
                        <a:lnSpc>
                          <a:spcPct val="125000"/>
                        </a:lnSpc>
                        <a:spcAft>
                          <a:spcPts val="0"/>
                        </a:spcAft>
                      </a:pPr>
                      <a:r>
                        <a:rPr lang="en-GB" sz="900" kern="0" dirty="0">
                          <a:solidFill>
                            <a:srgbClr val="000000"/>
                          </a:solidFill>
                          <a:effectLst/>
                          <a:latin typeface="Georgia"/>
                          <a:ea typeface="MS Gothic"/>
                          <a:cs typeface="Times New Roman"/>
                        </a:rPr>
                        <a:t>&gt;10</a:t>
                      </a:r>
                      <a:endParaRPr lang="el-GR" sz="700" kern="100" dirty="0">
                        <a:solidFill>
                          <a:srgbClr val="404040"/>
                        </a:solidFill>
                        <a:effectLst/>
                        <a:latin typeface="Georgia"/>
                        <a:ea typeface="Century Gothic"/>
                        <a:cs typeface="Times New Roman"/>
                      </a:endParaRPr>
                    </a:p>
                  </a:txBody>
                  <a:tcPr marL="49970" marR="4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xBody>
                    <a:bodyPr/>
                    <a:lstStyle/>
                    <a:p>
                      <a:endParaRPr lang="el-GR"/>
                    </a:p>
                  </a:txBody>
                  <a:tcPr/>
                </a:tc>
                <a:tc hMerge="1">
                  <a:txBody>
                    <a:bodyPr/>
                    <a:lstStyle/>
                    <a:p>
                      <a:endParaRPr lang="el-GR"/>
                    </a:p>
                  </a:txBody>
                  <a:tcPr/>
                </a:tc>
              </a:tr>
            </a:tbl>
          </a:graphicData>
        </a:graphic>
      </p:graphicFrame>
    </p:spTree>
    <p:extLst>
      <p:ext uri="{BB962C8B-B14F-4D97-AF65-F5344CB8AC3E}">
        <p14:creationId xmlns:p14="http://schemas.microsoft.com/office/powerpoint/2010/main" val="2439336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Τυπολογία κόμβων (3 από 3)</a:t>
            </a:r>
            <a:endParaRPr lang="el-GR" dirty="0"/>
          </a:p>
        </p:txBody>
      </p:sp>
      <p:graphicFrame>
        <p:nvGraphicFramePr>
          <p:cNvPr id="15" name="Πίνακας 14"/>
          <p:cNvGraphicFramePr>
            <a:graphicFrameLocks noGrp="1"/>
          </p:cNvGraphicFramePr>
          <p:nvPr/>
        </p:nvGraphicFramePr>
        <p:xfrm>
          <a:off x="1319213" y="1781651"/>
          <a:ext cx="6505574" cy="4163060"/>
        </p:xfrm>
        <a:graphic>
          <a:graphicData uri="http://schemas.openxmlformats.org/drawingml/2006/table">
            <a:tbl>
              <a:tblPr firstRow="1" firstCol="1" bandRow="1"/>
              <a:tblGrid>
                <a:gridCol w="1282399"/>
                <a:gridCol w="1282399"/>
                <a:gridCol w="760328"/>
                <a:gridCol w="795420"/>
                <a:gridCol w="795420"/>
                <a:gridCol w="794804"/>
                <a:gridCol w="794804"/>
              </a:tblGrid>
              <a:tr h="360680">
                <a:tc rowSpan="2">
                  <a:txBody>
                    <a:bodyPr/>
                    <a:lstStyle/>
                    <a:p>
                      <a:pPr algn="ctr">
                        <a:lnSpc>
                          <a:spcPct val="125000"/>
                        </a:lnSpc>
                        <a:spcAft>
                          <a:spcPts val="0"/>
                        </a:spcAft>
                      </a:pPr>
                      <a:r>
                        <a:rPr lang="en-GB" sz="1100" b="1" kern="0" dirty="0">
                          <a:solidFill>
                            <a:srgbClr val="000000"/>
                          </a:solidFill>
                          <a:effectLst/>
                          <a:latin typeface="Georgia"/>
                          <a:ea typeface="MS Gothic"/>
                          <a:cs typeface="Times New Roman"/>
                        </a:rPr>
                        <a:t>Key Features of the Interchange</a:t>
                      </a:r>
                      <a:endParaRPr lang="el-GR" sz="1000" kern="100" dirty="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25000"/>
                        </a:lnSpc>
                        <a:spcAft>
                          <a:spcPts val="0"/>
                        </a:spcAft>
                      </a:pPr>
                      <a:r>
                        <a:rPr lang="en-GB" sz="1100" b="1" kern="0">
                          <a:solidFill>
                            <a:srgbClr val="000000"/>
                          </a:solidFill>
                          <a:effectLst/>
                          <a:latin typeface="Georgia"/>
                          <a:ea typeface="MS Gothic"/>
                          <a:cs typeface="Times New Roman"/>
                        </a:rPr>
                        <a:t>Levels of features</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25000"/>
                        </a:lnSpc>
                        <a:spcAft>
                          <a:spcPts val="0"/>
                        </a:spcAft>
                      </a:pPr>
                      <a:r>
                        <a:rPr lang="en-GB" sz="1100" b="1" kern="0">
                          <a:solidFill>
                            <a:srgbClr val="000000"/>
                          </a:solidFill>
                          <a:effectLst/>
                          <a:latin typeface="Georgia"/>
                          <a:ea typeface="MS Gothic"/>
                          <a:cs typeface="Times New Roman"/>
                        </a:rPr>
                        <a:t>Interchanges typologies</a:t>
                      </a:r>
                      <a:endParaRPr lang="el-GR" sz="1000" kern="100">
                        <a:solidFill>
                          <a:srgbClr val="404040"/>
                        </a:solidFill>
                        <a:effectLst/>
                        <a:latin typeface="Georgia"/>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0">
                <a:tc vMerge="1">
                  <a:txBody>
                    <a:bodyPr/>
                    <a:lstStyle/>
                    <a:p>
                      <a:endParaRPr lang="el-GR"/>
                    </a:p>
                  </a:txBody>
                  <a:tcPr/>
                </a:tc>
                <a:tc vMerge="1">
                  <a:txBody>
                    <a:bodyPr/>
                    <a:lstStyle/>
                    <a:p>
                      <a:endParaRPr lang="el-GR"/>
                    </a:p>
                  </a:txBody>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type 1a</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type 1b</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type 2a</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type 2b</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type 3</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25">
                <a:tc rowSpan="3">
                  <a:txBody>
                    <a:bodyPr/>
                    <a:lstStyle/>
                    <a:p>
                      <a:pPr algn="l">
                        <a:lnSpc>
                          <a:spcPct val="125000"/>
                        </a:lnSpc>
                        <a:spcAft>
                          <a:spcPts val="0"/>
                        </a:spcAft>
                      </a:pPr>
                      <a:r>
                        <a:rPr lang="en-GB" sz="1100" b="1" kern="0">
                          <a:solidFill>
                            <a:srgbClr val="000000"/>
                          </a:solidFill>
                          <a:effectLst/>
                          <a:latin typeface="Georgia"/>
                          <a:ea typeface="MS Gothic"/>
                          <a:cs typeface="Times New Roman"/>
                        </a:rPr>
                        <a:t>Building design</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lnSpc>
                          <a:spcPct val="125000"/>
                        </a:lnSpc>
                        <a:spcAft>
                          <a:spcPts val="0"/>
                        </a:spcAft>
                      </a:pPr>
                      <a:r>
                        <a:rPr lang="en-GB" sz="1100" kern="0">
                          <a:solidFill>
                            <a:srgbClr val="000000"/>
                          </a:solidFill>
                          <a:effectLst/>
                          <a:latin typeface="Georgia"/>
                          <a:ea typeface="MS Gothic"/>
                          <a:cs typeface="Times New Roman"/>
                        </a:rPr>
                        <a:t>Small</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4</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5</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269240">
                <a:tc vMerge="1">
                  <a:txBody>
                    <a:bodyPr/>
                    <a:lstStyle/>
                    <a:p>
                      <a:endParaRPr lang="el-GR"/>
                    </a:p>
                  </a:txBody>
                  <a:tcPr/>
                </a:tc>
                <a:tc>
                  <a:txBody>
                    <a:bodyPr/>
                    <a:lstStyle/>
                    <a:p>
                      <a:pPr algn="l">
                        <a:lnSpc>
                          <a:spcPct val="125000"/>
                        </a:lnSpc>
                        <a:spcAft>
                          <a:spcPts val="0"/>
                        </a:spcAft>
                      </a:pPr>
                      <a:r>
                        <a:rPr lang="en-GB" sz="1100" kern="0">
                          <a:solidFill>
                            <a:srgbClr val="000000"/>
                          </a:solidFill>
                          <a:effectLst/>
                          <a:latin typeface="Georgia"/>
                          <a:ea typeface="MS Gothic"/>
                          <a:cs typeface="Times New Roman"/>
                        </a:rPr>
                        <a:t>Medium</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8</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8</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264160">
                <a:tc vMerge="1">
                  <a:txBody>
                    <a:bodyPr/>
                    <a:lstStyle/>
                    <a:p>
                      <a:endParaRPr lang="el-GR"/>
                    </a:p>
                  </a:txBody>
                  <a:tcPr/>
                </a:tc>
                <a:tc>
                  <a:txBody>
                    <a:bodyPr/>
                    <a:lstStyle/>
                    <a:p>
                      <a:pPr algn="l">
                        <a:lnSpc>
                          <a:spcPct val="125000"/>
                        </a:lnSpc>
                        <a:spcAft>
                          <a:spcPts val="0"/>
                        </a:spcAft>
                      </a:pPr>
                      <a:r>
                        <a:rPr lang="en-GB" sz="1100" kern="0">
                          <a:solidFill>
                            <a:srgbClr val="000000"/>
                          </a:solidFill>
                          <a:effectLst/>
                          <a:latin typeface="Georgia"/>
                          <a:ea typeface="MS Gothic"/>
                          <a:cs typeface="Times New Roman"/>
                        </a:rPr>
                        <a:t>City Landmark</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10</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327660">
                <a:tc rowSpan="4">
                  <a:txBody>
                    <a:bodyPr/>
                    <a:lstStyle/>
                    <a:p>
                      <a:pPr algn="l">
                        <a:lnSpc>
                          <a:spcPct val="125000"/>
                        </a:lnSpc>
                        <a:spcAft>
                          <a:spcPts val="0"/>
                        </a:spcAft>
                      </a:pPr>
                      <a:r>
                        <a:rPr lang="en-GB" sz="1100" b="1" kern="0">
                          <a:solidFill>
                            <a:srgbClr val="000000"/>
                          </a:solidFill>
                          <a:effectLst/>
                          <a:latin typeface="Georgia"/>
                          <a:ea typeface="MS Gothic"/>
                          <a:cs typeface="Times New Roman"/>
                        </a:rPr>
                        <a:t>Stakeholders</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l">
                        <a:lnSpc>
                          <a:spcPct val="125000"/>
                        </a:lnSpc>
                        <a:spcAft>
                          <a:spcPts val="0"/>
                        </a:spcAft>
                      </a:pPr>
                      <a:r>
                        <a:rPr lang="en-GB" sz="1100" kern="0">
                          <a:solidFill>
                            <a:srgbClr val="000000"/>
                          </a:solidFill>
                          <a:effectLst/>
                          <a:latin typeface="Georgia"/>
                          <a:ea typeface="MS Gothic"/>
                          <a:cs typeface="Times New Roman"/>
                        </a:rPr>
                        <a:t>Users</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260350">
                <a:tc vMerge="1">
                  <a:txBody>
                    <a:bodyPr/>
                    <a:lstStyle/>
                    <a:p>
                      <a:endParaRPr lang="el-GR"/>
                    </a:p>
                  </a:txBody>
                  <a:tcPr/>
                </a:tc>
                <a:tc>
                  <a:txBody>
                    <a:bodyPr/>
                    <a:lstStyle/>
                    <a:p>
                      <a:pPr algn="l">
                        <a:lnSpc>
                          <a:spcPct val="125000"/>
                        </a:lnSpc>
                        <a:spcAft>
                          <a:spcPts val="0"/>
                        </a:spcAft>
                      </a:pPr>
                      <a:r>
                        <a:rPr lang="en-GB" sz="1100" kern="0">
                          <a:solidFill>
                            <a:srgbClr val="000000"/>
                          </a:solidFill>
                          <a:effectLst/>
                          <a:latin typeface="Georgia"/>
                          <a:ea typeface="MS Gothic"/>
                          <a:cs typeface="Times New Roman"/>
                        </a:rPr>
                        <a:t>Operators</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2</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2</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3</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294640">
                <a:tc vMerge="1">
                  <a:txBody>
                    <a:bodyPr/>
                    <a:lstStyle/>
                    <a:p>
                      <a:endParaRPr lang="el-GR"/>
                    </a:p>
                  </a:txBody>
                  <a:tcPr/>
                </a:tc>
                <a:tc>
                  <a:txBody>
                    <a:bodyPr/>
                    <a:lstStyle/>
                    <a:p>
                      <a:pPr algn="l">
                        <a:lnSpc>
                          <a:spcPct val="125000"/>
                        </a:lnSpc>
                        <a:spcAft>
                          <a:spcPts val="0"/>
                        </a:spcAft>
                      </a:pPr>
                      <a:r>
                        <a:rPr lang="en-GB" sz="1100" kern="0">
                          <a:solidFill>
                            <a:srgbClr val="000000"/>
                          </a:solidFill>
                          <a:effectLst/>
                          <a:latin typeface="Georgia"/>
                          <a:ea typeface="MS Gothic"/>
                          <a:cs typeface="Times New Roman"/>
                        </a:rPr>
                        <a:t>Local government</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2</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4</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2</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331470">
                <a:tc vMerge="1">
                  <a:txBody>
                    <a:bodyPr/>
                    <a:lstStyle/>
                    <a:p>
                      <a:endParaRPr lang="el-GR"/>
                    </a:p>
                  </a:txBody>
                  <a:tcPr/>
                </a:tc>
                <a:tc>
                  <a:txBody>
                    <a:bodyPr/>
                    <a:lstStyle/>
                    <a:p>
                      <a:pPr algn="l">
                        <a:lnSpc>
                          <a:spcPct val="125000"/>
                        </a:lnSpc>
                        <a:spcAft>
                          <a:spcPts val="0"/>
                        </a:spcAft>
                        <a:tabLst>
                          <a:tab pos="621665" algn="l"/>
                        </a:tabLst>
                      </a:pPr>
                      <a:r>
                        <a:rPr lang="en-GB" sz="1100" kern="0">
                          <a:solidFill>
                            <a:srgbClr val="000000"/>
                          </a:solidFill>
                          <a:effectLst/>
                          <a:latin typeface="Georgia"/>
                          <a:ea typeface="MS Gothic"/>
                          <a:cs typeface="Times New Roman"/>
                        </a:rPr>
                        <a:t>Owners &amp; business</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2</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4</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2</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393065">
                <a:tc>
                  <a:txBody>
                    <a:bodyPr/>
                    <a:lstStyle/>
                    <a:p>
                      <a:pPr algn="l">
                        <a:lnSpc>
                          <a:spcPct val="125000"/>
                        </a:lnSpc>
                        <a:spcAft>
                          <a:spcPts val="0"/>
                        </a:spcAft>
                      </a:pPr>
                      <a:r>
                        <a:rPr lang="en-GB" sz="1100" b="1"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25000"/>
                        </a:lnSpc>
                        <a:spcAft>
                          <a:spcPts val="0"/>
                        </a:spcAft>
                      </a:pPr>
                      <a:r>
                        <a:rPr lang="en-GB" sz="1100" kern="0" dirty="0">
                          <a:solidFill>
                            <a:srgbClr val="000000"/>
                          </a:solidFill>
                          <a:effectLst/>
                          <a:latin typeface="Georgia"/>
                          <a:ea typeface="MS Gothic"/>
                          <a:cs typeface="Times New Roman"/>
                        </a:rPr>
                        <a:t> </a:t>
                      </a:r>
                      <a:endParaRPr lang="el-GR" sz="1000" kern="100" dirty="0">
                        <a:solidFill>
                          <a:srgbClr val="404040"/>
                        </a:solidFill>
                        <a:effectLst/>
                        <a:latin typeface="Georgia"/>
                        <a:ea typeface="Century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0"/>
                        </a:spcAft>
                      </a:pPr>
                      <a:endParaRPr lang="en-GB" sz="1100" kern="0">
                        <a:solidFill>
                          <a:srgbClr val="000000"/>
                        </a:solidFill>
                        <a:effectLst/>
                        <a:latin typeface="Georgia"/>
                        <a:ea typeface="MS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0"/>
                        </a:spcAft>
                      </a:pPr>
                      <a:endParaRPr lang="es-ES" sz="1100" kern="0">
                        <a:solidFill>
                          <a:srgbClr val="000000"/>
                        </a:solidFill>
                        <a:effectLst/>
                        <a:latin typeface="Georgia"/>
                        <a:ea typeface="MS Gothic"/>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0"/>
                        </a:spcAft>
                      </a:pPr>
                      <a:endParaRPr lang="en-GB" sz="1100" kern="0">
                        <a:solidFill>
                          <a:srgbClr val="000000"/>
                        </a:solidFill>
                        <a:effectLst/>
                        <a:latin typeface="Georgia"/>
                        <a:ea typeface="MS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0"/>
                        </a:spcAft>
                      </a:pPr>
                      <a:endParaRPr lang="es-ES" sz="1100" kern="0">
                        <a:solidFill>
                          <a:srgbClr val="000000"/>
                        </a:solidFill>
                        <a:effectLst/>
                        <a:latin typeface="Georgia"/>
                        <a:ea typeface="MS Gothic"/>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0"/>
                        </a:spcAft>
                      </a:pPr>
                      <a:endParaRPr lang="en-GB" sz="1100" kern="0">
                        <a:solidFill>
                          <a:srgbClr val="000000"/>
                        </a:solidFill>
                        <a:effectLst/>
                        <a:latin typeface="Georgia"/>
                        <a:ea typeface="MS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9250">
                <a:tc rowSpan="3">
                  <a:txBody>
                    <a:bodyPr/>
                    <a:lstStyle/>
                    <a:p>
                      <a:pPr algn="l">
                        <a:lnSpc>
                          <a:spcPct val="125000"/>
                        </a:lnSpc>
                        <a:spcAft>
                          <a:spcPts val="0"/>
                        </a:spcAft>
                      </a:pPr>
                      <a:r>
                        <a:rPr lang="en-GB" sz="1100" b="1" kern="0">
                          <a:solidFill>
                            <a:srgbClr val="000000"/>
                          </a:solidFill>
                          <a:effectLst/>
                          <a:latin typeface="Georgia"/>
                          <a:ea typeface="MS Gothic"/>
                          <a:cs typeface="Times New Roman"/>
                        </a:rPr>
                        <a:t>Business type of Model</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25000"/>
                        </a:lnSpc>
                        <a:spcAft>
                          <a:spcPts val="0"/>
                        </a:spcAft>
                      </a:pPr>
                      <a:r>
                        <a:rPr lang="en-GB" sz="1100" kern="0">
                          <a:solidFill>
                            <a:srgbClr val="000000"/>
                          </a:solidFill>
                          <a:effectLst/>
                          <a:latin typeface="Georgia"/>
                          <a:ea typeface="MS Gothic"/>
                          <a:cs typeface="Times New Roman"/>
                        </a:rPr>
                        <a:t>Cold/hot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6</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r>
              <a:tr h="354330">
                <a:tc vMerge="1">
                  <a:txBody>
                    <a:bodyPr/>
                    <a:lstStyle/>
                    <a:p>
                      <a:endParaRPr lang="el-GR"/>
                    </a:p>
                  </a:txBody>
                  <a:tcPr/>
                </a:tc>
                <a:tc>
                  <a:txBody>
                    <a:bodyPr/>
                    <a:lstStyle/>
                    <a:p>
                      <a:pPr algn="l">
                        <a:lnSpc>
                          <a:spcPct val="125000"/>
                        </a:lnSpc>
                        <a:spcAft>
                          <a:spcPts val="0"/>
                        </a:spcAft>
                      </a:pPr>
                      <a:r>
                        <a:rPr lang="en-GB" sz="1100" kern="0">
                          <a:solidFill>
                            <a:srgbClr val="000000"/>
                          </a:solidFill>
                          <a:effectLst/>
                          <a:latin typeface="Georgia"/>
                          <a:ea typeface="MS Gothic"/>
                          <a:cs typeface="Times New Roman"/>
                        </a:rPr>
                        <a:t>Partial Integrated</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12</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12</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r>
              <a:tr h="359410">
                <a:tc vMerge="1">
                  <a:txBody>
                    <a:bodyPr/>
                    <a:lstStyle/>
                    <a:p>
                      <a:endParaRPr lang="el-GR"/>
                    </a:p>
                  </a:txBody>
                  <a:tcPr/>
                </a:tc>
                <a:tc>
                  <a:txBody>
                    <a:bodyPr/>
                    <a:lstStyle/>
                    <a:p>
                      <a:pPr algn="l">
                        <a:lnSpc>
                          <a:spcPct val="125000"/>
                        </a:lnSpc>
                        <a:spcAft>
                          <a:spcPts val="0"/>
                        </a:spcAft>
                      </a:pPr>
                      <a:r>
                        <a:rPr lang="en-GB" sz="1100" kern="0">
                          <a:solidFill>
                            <a:srgbClr val="000000"/>
                          </a:solidFill>
                          <a:effectLst/>
                          <a:latin typeface="Georgia"/>
                          <a:ea typeface="MS Gothic"/>
                          <a:cs typeface="Times New Roman"/>
                        </a:rPr>
                        <a:t>Full integrate</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 </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a:solidFill>
                            <a:srgbClr val="000000"/>
                          </a:solidFill>
                          <a:effectLst/>
                          <a:latin typeface="Georgia"/>
                          <a:ea typeface="MS Gothic"/>
                          <a:cs typeface="Times New Roman"/>
                        </a:rPr>
                        <a:t>18</a:t>
                      </a:r>
                      <a:endParaRPr lang="el-GR" sz="1000" kern="10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c>
                  <a:txBody>
                    <a:bodyPr/>
                    <a:lstStyle/>
                    <a:p>
                      <a:pPr algn="ctr">
                        <a:lnSpc>
                          <a:spcPct val="125000"/>
                        </a:lnSpc>
                        <a:spcAft>
                          <a:spcPts val="0"/>
                        </a:spcAft>
                      </a:pPr>
                      <a:r>
                        <a:rPr lang="en-GB" sz="1100" kern="0" dirty="0">
                          <a:solidFill>
                            <a:srgbClr val="000000"/>
                          </a:solidFill>
                          <a:effectLst/>
                          <a:latin typeface="Georgia"/>
                          <a:ea typeface="MS Gothic"/>
                          <a:cs typeface="Times New Roman"/>
                        </a:rPr>
                        <a:t>18</a:t>
                      </a:r>
                      <a:endParaRPr lang="el-GR" sz="1000" kern="100" dirty="0">
                        <a:solidFill>
                          <a:srgbClr val="404040"/>
                        </a:solidFill>
                        <a:effectLst/>
                        <a:latin typeface="Georgia"/>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B9E"/>
                    </a:solidFill>
                  </a:tcPr>
                </a:tc>
              </a:tr>
            </a:tbl>
          </a:graphicData>
        </a:graphic>
      </p:graphicFrame>
      <p:cxnSp>
        <p:nvCxnSpPr>
          <p:cNvPr id="16" name="Conector recto de flecha 7"/>
          <p:cNvCxnSpPr/>
          <p:nvPr/>
        </p:nvCxnSpPr>
        <p:spPr>
          <a:xfrm>
            <a:off x="4283968" y="4505945"/>
            <a:ext cx="0" cy="400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8"/>
          <p:cNvCxnSpPr/>
          <p:nvPr/>
        </p:nvCxnSpPr>
        <p:spPr>
          <a:xfrm>
            <a:off x="5796136" y="4505945"/>
            <a:ext cx="0" cy="400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9"/>
          <p:cNvCxnSpPr/>
          <p:nvPr/>
        </p:nvCxnSpPr>
        <p:spPr>
          <a:xfrm>
            <a:off x="7412360" y="4505945"/>
            <a:ext cx="0" cy="400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7"/>
          <p:cNvCxnSpPr/>
          <p:nvPr/>
        </p:nvCxnSpPr>
        <p:spPr>
          <a:xfrm>
            <a:off x="5004048" y="4509120"/>
            <a:ext cx="0" cy="400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9"/>
          <p:cNvCxnSpPr/>
          <p:nvPr/>
        </p:nvCxnSpPr>
        <p:spPr>
          <a:xfrm>
            <a:off x="6660232" y="4509120"/>
            <a:ext cx="0" cy="400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curvado 10"/>
          <p:cNvCxnSpPr/>
          <p:nvPr/>
        </p:nvCxnSpPr>
        <p:spPr>
          <a:xfrm flipH="1">
            <a:off x="1115616" y="2918267"/>
            <a:ext cx="45085" cy="2623820"/>
          </a:xfrm>
          <a:prstGeom prst="curvedConnector3">
            <a:avLst>
              <a:gd name="adj1" fmla="val 877580"/>
            </a:avLst>
          </a:prstGeom>
          <a:noFill/>
          <a:ln w="28575" cap="rnd" cmpd="sng" algn="ctr">
            <a:solidFill>
              <a:sysClr val="windowText" lastClr="000000"/>
            </a:solidFill>
            <a:prstDash val="solid"/>
            <a:headEnd type="none" w="med" len="med"/>
            <a:tailEnd type="triangle" w="med" len="med"/>
          </a:ln>
          <a:effectLst/>
        </p:spPr>
      </p:cxnSp>
      <p:cxnSp>
        <p:nvCxnSpPr>
          <p:cNvPr id="22" name="Conector curvado 11"/>
          <p:cNvCxnSpPr/>
          <p:nvPr/>
        </p:nvCxnSpPr>
        <p:spPr>
          <a:xfrm>
            <a:off x="1159431" y="3781232"/>
            <a:ext cx="45085" cy="1537970"/>
          </a:xfrm>
          <a:prstGeom prst="curvedConnector3">
            <a:avLst>
              <a:gd name="adj1" fmla="val -328389"/>
            </a:avLst>
          </a:prstGeom>
          <a:noFill/>
          <a:ln w="28575" cap="rnd" cmpd="sng" algn="ctr">
            <a:solidFill>
              <a:sysClr val="windowText" lastClr="000000"/>
            </a:solidFill>
            <a:prstDash val="solid"/>
            <a:headEnd type="none" w="med" len="med"/>
            <a:tailEnd type="triangle" w="med" len="med"/>
          </a:ln>
          <a:effectLst/>
        </p:spPr>
      </p:cxnSp>
    </p:spTree>
    <p:extLst>
      <p:ext uri="{BB962C8B-B14F-4D97-AF65-F5344CB8AC3E}">
        <p14:creationId xmlns:p14="http://schemas.microsoft.com/office/powerpoint/2010/main" val="2320589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Βασικές έννοιες (1 από 2)</a:t>
            </a:r>
            <a:endParaRPr lang="el-GR" dirty="0"/>
          </a:p>
        </p:txBody>
      </p:sp>
      <p:sp>
        <p:nvSpPr>
          <p:cNvPr id="4" name="Θέση περιεχομένου 3"/>
          <p:cNvSpPr>
            <a:spLocks noGrp="1"/>
          </p:cNvSpPr>
          <p:nvPr>
            <p:ph idx="1"/>
          </p:nvPr>
        </p:nvSpPr>
        <p:spPr>
          <a:xfrm>
            <a:off x="464156" y="1556792"/>
            <a:ext cx="8229600" cy="4896544"/>
          </a:xfrm>
        </p:spPr>
        <p:txBody>
          <a:bodyPr>
            <a:normAutofit/>
          </a:bodyPr>
          <a:lstStyle/>
          <a:p>
            <a:pPr marL="388938" lvl="0" indent="-388938">
              <a:lnSpc>
                <a:spcPct val="150000"/>
              </a:lnSpc>
              <a:spcBef>
                <a:spcPts val="0"/>
              </a:spcBef>
              <a:buSzPct val="85000"/>
              <a:buBlip>
                <a:blip r:embed="rId3"/>
              </a:buBlip>
            </a:pPr>
            <a:r>
              <a:rPr lang="el-GR" sz="2000" b="1" dirty="0">
                <a:solidFill>
                  <a:prstClr val="black"/>
                </a:solidFill>
                <a:latin typeface="+mj-lt"/>
              </a:rPr>
              <a:t>Συνδυασμένη μεταφορά: </a:t>
            </a:r>
            <a:r>
              <a:rPr lang="el-GR" sz="2000" dirty="0">
                <a:solidFill>
                  <a:prstClr val="black"/>
                </a:solidFill>
                <a:latin typeface="+mj-lt"/>
              </a:rPr>
              <a:t>Σύμφωνα με σχετική οδηγία των ευρωπαϊκών κοινοτήτων (92/106/</a:t>
            </a:r>
            <a:r>
              <a:rPr lang="en-US" sz="2000" dirty="0">
                <a:solidFill>
                  <a:prstClr val="black"/>
                </a:solidFill>
                <a:latin typeface="+mj-lt"/>
              </a:rPr>
              <a:t>EEC</a:t>
            </a:r>
            <a:r>
              <a:rPr lang="el-GR" sz="2000" dirty="0">
                <a:solidFill>
                  <a:prstClr val="black"/>
                </a:solidFill>
                <a:latin typeface="+mj-lt"/>
              </a:rPr>
              <a:t>) ‘συνδυασμένη μεταφορά’ (</a:t>
            </a:r>
            <a:r>
              <a:rPr lang="en-US" sz="2000" dirty="0">
                <a:solidFill>
                  <a:prstClr val="black"/>
                </a:solidFill>
                <a:latin typeface="+mj-lt"/>
              </a:rPr>
              <a:t>combined transport</a:t>
            </a:r>
            <a:r>
              <a:rPr lang="el-GR" sz="2000" dirty="0">
                <a:solidFill>
                  <a:prstClr val="black"/>
                </a:solidFill>
                <a:latin typeface="+mj-lt"/>
              </a:rPr>
              <a:t>) είναι η μεταφορά φορτίου με χρήση διαφορετικών μέσων μεταφοράς, όπου το μεγαλύτερο μέρος του ταξιδιού (ενδιάμεσο τμήμα διαδρομής) γίνεται σιδηροδρομικώς ή μέσω ποτάμιων πλωτών οδών ή διά θαλάσσης ή και εναέρια, ενώ το αρχικό ή τελικό τμήμα μεταφοράς εκτελείται οδικώς</a:t>
            </a:r>
            <a:r>
              <a:rPr lang="en-US" sz="2000" dirty="0" smtClean="0">
                <a:solidFill>
                  <a:prstClr val="black"/>
                </a:solidFill>
                <a:latin typeface="+mj-lt"/>
              </a:rPr>
              <a:t>.</a:t>
            </a:r>
          </a:p>
          <a:p>
            <a:pPr lvl="0">
              <a:lnSpc>
                <a:spcPct val="150000"/>
              </a:lnSpc>
              <a:spcBef>
                <a:spcPts val="0"/>
              </a:spcBef>
              <a:buSzPct val="85000"/>
              <a:buFont typeface="Wingdings" pitchFamily="2" charset="2"/>
              <a:buChar char="Ø"/>
            </a:pPr>
            <a:r>
              <a:rPr lang="el-GR" sz="2000" dirty="0" smtClean="0">
                <a:solidFill>
                  <a:prstClr val="black"/>
                </a:solidFill>
                <a:latin typeface="+mj-lt"/>
              </a:rPr>
              <a:t>Εσχάτως το ενδιαφέρον επικεντρώνεται στη </a:t>
            </a:r>
            <a:r>
              <a:rPr lang="el-GR" sz="2000" dirty="0" err="1" smtClean="0">
                <a:solidFill>
                  <a:prstClr val="black"/>
                </a:solidFill>
                <a:latin typeface="+mj-lt"/>
              </a:rPr>
              <a:t>διατροπικότητα</a:t>
            </a:r>
            <a:r>
              <a:rPr lang="el-GR" sz="2000" dirty="0" smtClean="0">
                <a:solidFill>
                  <a:prstClr val="black"/>
                </a:solidFill>
                <a:latin typeface="+mj-lt"/>
              </a:rPr>
              <a:t> της μεταφοράς και στη διασύνδεση / αλλαγή διαφορετικών μέσων σε συγκεκριμένα σημεία, τους </a:t>
            </a:r>
            <a:r>
              <a:rPr lang="el-GR" sz="2000" b="1" dirty="0" smtClean="0">
                <a:solidFill>
                  <a:prstClr val="black"/>
                </a:solidFill>
                <a:latin typeface="+mj-lt"/>
              </a:rPr>
              <a:t>κόμβους συνδυασμένων μεταφορών</a:t>
            </a:r>
            <a:r>
              <a:rPr lang="el-GR" sz="2000" dirty="0" smtClean="0">
                <a:solidFill>
                  <a:prstClr val="black"/>
                </a:solidFill>
                <a:latin typeface="+mj-lt"/>
              </a:rPr>
              <a:t>.</a:t>
            </a:r>
            <a:endParaRPr lang="el-GR" sz="2000" dirty="0">
              <a:solidFill>
                <a:prstClr val="black"/>
              </a:solidFill>
              <a:latin typeface="+mj-lt"/>
            </a:endParaRPr>
          </a:p>
        </p:txBody>
      </p:sp>
    </p:spTree>
    <p:extLst>
      <p:ext uri="{BB962C8B-B14F-4D97-AF65-F5344CB8AC3E}">
        <p14:creationId xmlns:p14="http://schemas.microsoft.com/office/powerpoint/2010/main" val="2170688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928992" cy="706090"/>
          </a:xfrm>
        </p:spPr>
        <p:txBody>
          <a:bodyPr>
            <a:noAutofit/>
          </a:bodyPr>
          <a:lstStyle/>
          <a:p>
            <a:r>
              <a:rPr lang="el-GR" dirty="0"/>
              <a:t>Παραδείγματα από το έργο CITY-HUB</a:t>
            </a:r>
          </a:p>
        </p:txBody>
      </p:sp>
      <p:sp>
        <p:nvSpPr>
          <p:cNvPr id="4" name="Θέση περιεχομένου 3"/>
          <p:cNvSpPr>
            <a:spLocks noGrp="1"/>
          </p:cNvSpPr>
          <p:nvPr>
            <p:ph idx="1"/>
          </p:nvPr>
        </p:nvSpPr>
        <p:spPr>
          <a:xfrm>
            <a:off x="467544" y="1124744"/>
            <a:ext cx="8229600" cy="5112568"/>
          </a:xfrm>
        </p:spPr>
        <p:txBody>
          <a:bodyPr>
            <a:noAutofit/>
          </a:bodyPr>
          <a:lstStyle/>
          <a:p>
            <a:pPr marL="388938" lvl="0" indent="-388938">
              <a:lnSpc>
                <a:spcPct val="150000"/>
              </a:lnSpc>
              <a:spcBef>
                <a:spcPts val="0"/>
              </a:spcBef>
              <a:buSzPct val="85000"/>
              <a:buBlip>
                <a:blip r:embed="rId3"/>
              </a:buBlip>
            </a:pPr>
            <a:r>
              <a:rPr lang="en-US" sz="2200" dirty="0" err="1" smtClean="0">
                <a:solidFill>
                  <a:prstClr val="black"/>
                </a:solidFill>
                <a:latin typeface="+mj-lt"/>
              </a:rPr>
              <a:t>Moncloa</a:t>
            </a:r>
            <a:r>
              <a:rPr lang="en-US" sz="2200" dirty="0" smtClean="0">
                <a:solidFill>
                  <a:prstClr val="black"/>
                </a:solidFill>
                <a:latin typeface="+mj-lt"/>
              </a:rPr>
              <a:t> </a:t>
            </a:r>
            <a:r>
              <a:rPr lang="en-US" sz="2200" dirty="0">
                <a:solidFill>
                  <a:prstClr val="black"/>
                </a:solidFill>
                <a:latin typeface="+mj-lt"/>
              </a:rPr>
              <a:t>interchange (Madrid, Spain)</a:t>
            </a:r>
          </a:p>
          <a:p>
            <a:pPr marL="388938" lvl="0" indent="-388938">
              <a:lnSpc>
                <a:spcPct val="150000"/>
              </a:lnSpc>
              <a:spcBef>
                <a:spcPts val="0"/>
              </a:spcBef>
              <a:buSzPct val="85000"/>
              <a:buBlip>
                <a:blip r:embed="rId3"/>
              </a:buBlip>
            </a:pPr>
            <a:endParaRPr lang="en-US" sz="2200" dirty="0" smtClean="0">
              <a:solidFill>
                <a:prstClr val="black"/>
              </a:solidFill>
              <a:latin typeface="+mj-lt"/>
            </a:endParaRPr>
          </a:p>
          <a:p>
            <a:pPr marL="388938" lvl="0" indent="-388938">
              <a:lnSpc>
                <a:spcPct val="150000"/>
              </a:lnSpc>
              <a:spcBef>
                <a:spcPts val="0"/>
              </a:spcBef>
              <a:buSzPct val="85000"/>
              <a:buBlip>
                <a:blip r:embed="rId3"/>
              </a:buBlip>
            </a:pPr>
            <a:r>
              <a:rPr lang="en-US" sz="2200" dirty="0" err="1" smtClean="0">
                <a:solidFill>
                  <a:prstClr val="black"/>
                </a:solidFill>
                <a:latin typeface="+mj-lt"/>
              </a:rPr>
              <a:t>Kamppi</a:t>
            </a:r>
            <a:r>
              <a:rPr lang="en-US" sz="2200" dirty="0" smtClean="0">
                <a:solidFill>
                  <a:prstClr val="black"/>
                </a:solidFill>
                <a:latin typeface="+mj-lt"/>
              </a:rPr>
              <a:t> </a:t>
            </a:r>
            <a:r>
              <a:rPr lang="en-US" sz="2200" dirty="0">
                <a:solidFill>
                  <a:prstClr val="black"/>
                </a:solidFill>
                <a:latin typeface="+mj-lt"/>
              </a:rPr>
              <a:t>interchange (Helsinki, Finland)</a:t>
            </a:r>
          </a:p>
          <a:p>
            <a:pPr marL="388938" lvl="0" indent="-388938">
              <a:lnSpc>
                <a:spcPct val="150000"/>
              </a:lnSpc>
              <a:spcBef>
                <a:spcPts val="0"/>
              </a:spcBef>
              <a:buSzPct val="85000"/>
              <a:buBlip>
                <a:blip r:embed="rId3"/>
              </a:buBlip>
            </a:pPr>
            <a:endParaRPr lang="en-US" sz="2200" dirty="0" smtClean="0">
              <a:solidFill>
                <a:prstClr val="black"/>
              </a:solidFill>
              <a:latin typeface="+mj-lt"/>
            </a:endParaRPr>
          </a:p>
          <a:p>
            <a:pPr marL="388938" lvl="0" indent="-388938">
              <a:lnSpc>
                <a:spcPct val="150000"/>
              </a:lnSpc>
              <a:spcBef>
                <a:spcPts val="0"/>
              </a:spcBef>
              <a:buSzPct val="85000"/>
              <a:buBlip>
                <a:blip r:embed="rId3"/>
              </a:buBlip>
            </a:pPr>
            <a:r>
              <a:rPr lang="en-US" sz="2200" dirty="0" err="1" smtClean="0">
                <a:solidFill>
                  <a:prstClr val="black"/>
                </a:solidFill>
                <a:latin typeface="+mj-lt"/>
              </a:rPr>
              <a:t>Ilford</a:t>
            </a:r>
            <a:r>
              <a:rPr lang="en-US" sz="2200" dirty="0" smtClean="0">
                <a:solidFill>
                  <a:prstClr val="black"/>
                </a:solidFill>
                <a:latin typeface="+mj-lt"/>
              </a:rPr>
              <a:t> </a:t>
            </a:r>
            <a:r>
              <a:rPr lang="en-US" sz="2200" dirty="0">
                <a:solidFill>
                  <a:prstClr val="black"/>
                </a:solidFill>
                <a:latin typeface="+mj-lt"/>
              </a:rPr>
              <a:t>Railway Station (London, United Kingdom) </a:t>
            </a:r>
          </a:p>
          <a:p>
            <a:pPr marL="388938" lvl="0" indent="-388938">
              <a:lnSpc>
                <a:spcPct val="150000"/>
              </a:lnSpc>
              <a:spcBef>
                <a:spcPts val="0"/>
              </a:spcBef>
              <a:buSzPct val="85000"/>
              <a:buBlip>
                <a:blip r:embed="rId3"/>
              </a:buBlip>
            </a:pPr>
            <a:endParaRPr lang="en-US" sz="2200" dirty="0" smtClean="0">
              <a:solidFill>
                <a:prstClr val="black"/>
              </a:solidFill>
              <a:latin typeface="+mj-lt"/>
            </a:endParaRPr>
          </a:p>
          <a:p>
            <a:pPr marL="388938" lvl="0" indent="-388938">
              <a:lnSpc>
                <a:spcPct val="150000"/>
              </a:lnSpc>
              <a:spcBef>
                <a:spcPts val="0"/>
              </a:spcBef>
              <a:buSzPct val="85000"/>
              <a:buBlip>
                <a:blip r:embed="rId3"/>
              </a:buBlip>
            </a:pPr>
            <a:r>
              <a:rPr lang="en-US" sz="2200" dirty="0" err="1" smtClean="0">
                <a:solidFill>
                  <a:prstClr val="black"/>
                </a:solidFill>
                <a:latin typeface="+mj-lt"/>
              </a:rPr>
              <a:t>Köbánya-Kispest</a:t>
            </a:r>
            <a:r>
              <a:rPr lang="en-US" sz="2200" dirty="0" smtClean="0">
                <a:solidFill>
                  <a:prstClr val="black"/>
                </a:solidFill>
                <a:latin typeface="+mj-lt"/>
              </a:rPr>
              <a:t> </a:t>
            </a:r>
            <a:r>
              <a:rPr lang="en-US" sz="2200" dirty="0">
                <a:solidFill>
                  <a:prstClr val="black"/>
                </a:solidFill>
                <a:latin typeface="+mj-lt"/>
              </a:rPr>
              <a:t>interchange (Budapest, Hungary)</a:t>
            </a:r>
          </a:p>
          <a:p>
            <a:pPr marL="388938" lvl="0" indent="-388938">
              <a:lnSpc>
                <a:spcPct val="150000"/>
              </a:lnSpc>
              <a:spcBef>
                <a:spcPts val="0"/>
              </a:spcBef>
              <a:buSzPct val="85000"/>
              <a:buBlip>
                <a:blip r:embed="rId3"/>
              </a:buBlip>
            </a:pPr>
            <a:endParaRPr lang="en-US" sz="2200" dirty="0" smtClean="0">
              <a:solidFill>
                <a:prstClr val="black"/>
              </a:solidFill>
              <a:latin typeface="+mj-lt"/>
            </a:endParaRPr>
          </a:p>
          <a:p>
            <a:pPr marL="388938" lvl="0" indent="-388938">
              <a:lnSpc>
                <a:spcPct val="150000"/>
              </a:lnSpc>
              <a:spcBef>
                <a:spcPts val="0"/>
              </a:spcBef>
              <a:buSzPct val="85000"/>
              <a:buBlip>
                <a:blip r:embed="rId3"/>
              </a:buBlip>
            </a:pPr>
            <a:r>
              <a:rPr lang="en-US" sz="2200" dirty="0" smtClean="0">
                <a:solidFill>
                  <a:prstClr val="black"/>
                </a:solidFill>
                <a:latin typeface="+mj-lt"/>
              </a:rPr>
              <a:t>New </a:t>
            </a:r>
            <a:r>
              <a:rPr lang="en-US" sz="2200" dirty="0">
                <a:solidFill>
                  <a:prstClr val="black"/>
                </a:solidFill>
                <a:latin typeface="+mj-lt"/>
              </a:rPr>
              <a:t>Railway Station of Thessaloniki (Thessaloniki, Greece)</a:t>
            </a:r>
          </a:p>
        </p:txBody>
      </p:sp>
    </p:spTree>
    <p:extLst>
      <p:ext uri="{BB962C8B-B14F-4D97-AF65-F5344CB8AC3E}">
        <p14:creationId xmlns:p14="http://schemas.microsoft.com/office/powerpoint/2010/main" val="3343379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928992" cy="706090"/>
          </a:xfrm>
        </p:spPr>
        <p:txBody>
          <a:bodyPr>
            <a:noAutofit/>
          </a:bodyPr>
          <a:lstStyle/>
          <a:p>
            <a:r>
              <a:rPr lang="el-GR" dirty="0"/>
              <a:t>Παραδείγματα από το έργο CITY-HUB</a:t>
            </a:r>
          </a:p>
        </p:txBody>
      </p:sp>
      <p:sp>
        <p:nvSpPr>
          <p:cNvPr id="4" name="Θέση περιεχομένου 3"/>
          <p:cNvSpPr>
            <a:spLocks noGrp="1"/>
          </p:cNvSpPr>
          <p:nvPr>
            <p:ph idx="1"/>
          </p:nvPr>
        </p:nvSpPr>
        <p:spPr>
          <a:xfrm>
            <a:off x="467544" y="1124744"/>
            <a:ext cx="4896544" cy="5112568"/>
          </a:xfrm>
        </p:spPr>
        <p:txBody>
          <a:bodyPr>
            <a:noAutofit/>
          </a:bodyPr>
          <a:lstStyle/>
          <a:p>
            <a:pPr marL="388938" lvl="0" indent="-388938">
              <a:lnSpc>
                <a:spcPct val="150000"/>
              </a:lnSpc>
              <a:spcBef>
                <a:spcPts val="0"/>
              </a:spcBef>
              <a:buSzPct val="85000"/>
              <a:buBlip>
                <a:blip r:embed="rId3"/>
              </a:buBlip>
            </a:pPr>
            <a:r>
              <a:rPr lang="en-US" sz="2200" b="1" dirty="0" err="1">
                <a:solidFill>
                  <a:prstClr val="black"/>
                </a:solidFill>
                <a:latin typeface="+mj-lt"/>
              </a:rPr>
              <a:t>Moncloa</a:t>
            </a:r>
            <a:r>
              <a:rPr lang="en-US" sz="2200" b="1" dirty="0">
                <a:solidFill>
                  <a:prstClr val="black"/>
                </a:solidFill>
                <a:latin typeface="+mj-lt"/>
              </a:rPr>
              <a:t> interchange (Madrid, Spain)</a:t>
            </a:r>
          </a:p>
          <a:p>
            <a:pPr marL="0" indent="0">
              <a:lnSpc>
                <a:spcPct val="150000"/>
              </a:lnSpc>
              <a:spcBef>
                <a:spcPts val="0"/>
              </a:spcBef>
              <a:buSzPct val="85000"/>
              <a:buNone/>
            </a:pPr>
            <a:endParaRPr lang="en-US" sz="2000" dirty="0" smtClean="0">
              <a:solidFill>
                <a:prstClr val="black"/>
              </a:solidFill>
              <a:latin typeface="+mj-lt"/>
            </a:endParaRPr>
          </a:p>
          <a:p>
            <a:pPr>
              <a:lnSpc>
                <a:spcPct val="150000"/>
              </a:lnSpc>
              <a:spcBef>
                <a:spcPts val="0"/>
              </a:spcBef>
              <a:buSzPct val="85000"/>
            </a:pPr>
            <a:r>
              <a:rPr lang="en-US" sz="2000" b="1" dirty="0" smtClean="0">
                <a:solidFill>
                  <a:prstClr val="black"/>
                </a:solidFill>
                <a:latin typeface="+mj-lt"/>
              </a:rPr>
              <a:t>Location</a:t>
            </a:r>
            <a:r>
              <a:rPr lang="en-US" sz="2000" dirty="0">
                <a:solidFill>
                  <a:prstClr val="black"/>
                </a:solidFill>
                <a:latin typeface="+mj-lt"/>
              </a:rPr>
              <a:t>: City </a:t>
            </a:r>
            <a:r>
              <a:rPr lang="en-US" sz="2000" dirty="0" err="1">
                <a:solidFill>
                  <a:prstClr val="black"/>
                </a:solidFill>
                <a:latin typeface="+mj-lt"/>
              </a:rPr>
              <a:t>centre</a:t>
            </a:r>
            <a:endParaRPr lang="en-US" sz="2000" dirty="0">
              <a:solidFill>
                <a:prstClr val="black"/>
              </a:solidFill>
              <a:latin typeface="+mj-lt"/>
            </a:endParaRPr>
          </a:p>
          <a:p>
            <a:pPr>
              <a:lnSpc>
                <a:spcPct val="150000"/>
              </a:lnSpc>
              <a:spcBef>
                <a:spcPts val="0"/>
              </a:spcBef>
              <a:buSzPct val="85000"/>
            </a:pPr>
            <a:r>
              <a:rPr lang="en-US" sz="2000" b="1" dirty="0">
                <a:solidFill>
                  <a:prstClr val="black"/>
                </a:solidFill>
                <a:latin typeface="+mj-lt"/>
              </a:rPr>
              <a:t>Modes of </a:t>
            </a:r>
            <a:r>
              <a:rPr lang="en-US" sz="2000" b="1" dirty="0" smtClean="0">
                <a:solidFill>
                  <a:prstClr val="black"/>
                </a:solidFill>
                <a:latin typeface="+mj-lt"/>
              </a:rPr>
              <a:t>transport</a:t>
            </a:r>
            <a:r>
              <a:rPr lang="en-US" sz="2000" dirty="0" smtClean="0">
                <a:solidFill>
                  <a:prstClr val="black"/>
                </a:solidFill>
                <a:latin typeface="+mj-lt"/>
              </a:rPr>
              <a:t>: Bus and METRO</a:t>
            </a:r>
            <a:endParaRPr lang="en-US" sz="2000" dirty="0">
              <a:solidFill>
                <a:prstClr val="black"/>
              </a:solidFill>
              <a:latin typeface="+mj-lt"/>
            </a:endParaRPr>
          </a:p>
          <a:p>
            <a:pPr>
              <a:lnSpc>
                <a:spcPct val="150000"/>
              </a:lnSpc>
              <a:spcBef>
                <a:spcPts val="0"/>
              </a:spcBef>
              <a:buSzPct val="85000"/>
            </a:pPr>
            <a:r>
              <a:rPr lang="en-US" sz="2000" b="1" dirty="0" smtClean="0">
                <a:solidFill>
                  <a:prstClr val="black"/>
                </a:solidFill>
                <a:latin typeface="+mj-lt"/>
              </a:rPr>
              <a:t>Passengers </a:t>
            </a:r>
            <a:r>
              <a:rPr lang="en-US" sz="2000" b="1" dirty="0">
                <a:solidFill>
                  <a:prstClr val="black"/>
                </a:solidFill>
                <a:latin typeface="+mj-lt"/>
              </a:rPr>
              <a:t>per </a:t>
            </a:r>
            <a:r>
              <a:rPr lang="en-US" sz="2000" b="1" dirty="0" smtClean="0">
                <a:solidFill>
                  <a:prstClr val="black"/>
                </a:solidFill>
                <a:latin typeface="+mj-lt"/>
              </a:rPr>
              <a:t>year</a:t>
            </a:r>
            <a:r>
              <a:rPr lang="en-US" sz="2000" dirty="0">
                <a:solidFill>
                  <a:prstClr val="black"/>
                </a:solidFill>
                <a:latin typeface="+mj-lt"/>
              </a:rPr>
              <a:t>: 265 000 </a:t>
            </a:r>
            <a:r>
              <a:rPr lang="en-US" sz="2000" dirty="0" smtClean="0">
                <a:solidFill>
                  <a:prstClr val="black"/>
                </a:solidFill>
                <a:latin typeface="+mj-lt"/>
              </a:rPr>
              <a:t>passengers</a:t>
            </a:r>
          </a:p>
          <a:p>
            <a:pPr>
              <a:lnSpc>
                <a:spcPct val="150000"/>
              </a:lnSpc>
              <a:spcBef>
                <a:spcPts val="0"/>
              </a:spcBef>
              <a:buSzPct val="85000"/>
            </a:pPr>
            <a:r>
              <a:rPr lang="en-US" sz="2000" b="1" dirty="0" smtClean="0">
                <a:solidFill>
                  <a:prstClr val="black"/>
                </a:solidFill>
                <a:latin typeface="+mj-lt"/>
              </a:rPr>
              <a:t>Year </a:t>
            </a:r>
            <a:r>
              <a:rPr lang="en-US" sz="2000" b="1" dirty="0">
                <a:solidFill>
                  <a:prstClr val="black"/>
                </a:solidFill>
                <a:latin typeface="+mj-lt"/>
              </a:rPr>
              <a:t>developed</a:t>
            </a:r>
            <a:r>
              <a:rPr lang="en-US" sz="2000" dirty="0">
                <a:solidFill>
                  <a:prstClr val="black"/>
                </a:solidFill>
                <a:latin typeface="+mj-lt"/>
              </a:rPr>
              <a:t>:  </a:t>
            </a:r>
            <a:r>
              <a:rPr lang="en-US" sz="2000" dirty="0" smtClean="0">
                <a:solidFill>
                  <a:prstClr val="black"/>
                </a:solidFill>
                <a:latin typeface="+mj-lt"/>
              </a:rPr>
              <a:t>1995</a:t>
            </a:r>
            <a:endParaRPr lang="en-US" sz="2000" dirty="0">
              <a:solidFill>
                <a:prstClr val="black"/>
              </a:solidFill>
              <a:latin typeface="+mj-lt"/>
            </a:endParaRPr>
          </a:p>
          <a:p>
            <a:pPr>
              <a:lnSpc>
                <a:spcPct val="150000"/>
              </a:lnSpc>
              <a:spcBef>
                <a:spcPts val="0"/>
              </a:spcBef>
              <a:buSzPct val="85000"/>
            </a:pPr>
            <a:r>
              <a:rPr lang="en-US" sz="2000" b="1" dirty="0">
                <a:solidFill>
                  <a:prstClr val="black"/>
                </a:solidFill>
                <a:latin typeface="+mj-lt"/>
              </a:rPr>
              <a:t>Last refurbishment (if any)</a:t>
            </a:r>
            <a:r>
              <a:rPr lang="en-US" sz="2000" dirty="0">
                <a:solidFill>
                  <a:prstClr val="black"/>
                </a:solidFill>
                <a:latin typeface="+mj-lt"/>
              </a:rPr>
              <a:t>: </a:t>
            </a:r>
            <a:r>
              <a:rPr lang="en-US" sz="2000" dirty="0" smtClean="0">
                <a:solidFill>
                  <a:prstClr val="black"/>
                </a:solidFill>
                <a:latin typeface="+mj-lt"/>
              </a:rPr>
              <a:t>2007</a:t>
            </a:r>
            <a:endParaRPr lang="en-US" sz="2000" dirty="0">
              <a:solidFill>
                <a:prstClr val="black"/>
              </a:solidFill>
              <a:latin typeface="+mj-lt"/>
            </a:endParaRPr>
          </a:p>
        </p:txBody>
      </p:sp>
      <p:pic>
        <p:nvPicPr>
          <p:cNvPr id="6" name="Bilde 11" descr="I:\ØL-AVD\3840 CITY-HUB\WP 2\Pilot case reports\Moncloa pictures\foto0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497361"/>
            <a:ext cx="3966845" cy="2962275"/>
          </a:xfrm>
          <a:prstGeom prst="rect">
            <a:avLst/>
          </a:prstGeom>
          <a:noFill/>
          <a:ln w="9525">
            <a:noFill/>
            <a:miter lim="800000"/>
            <a:headEnd/>
            <a:tailEnd/>
          </a:ln>
        </p:spPr>
      </p:pic>
      <p:sp>
        <p:nvSpPr>
          <p:cNvPr id="3" name="Ορθογώνιο 2"/>
          <p:cNvSpPr/>
          <p:nvPr/>
        </p:nvSpPr>
        <p:spPr>
          <a:xfrm>
            <a:off x="1806949" y="5157192"/>
            <a:ext cx="2837059" cy="369332"/>
          </a:xfrm>
          <a:prstGeom prst="rect">
            <a:avLst/>
          </a:prstGeom>
        </p:spPr>
        <p:txBody>
          <a:bodyPr wrap="none">
            <a:spAutoFit/>
          </a:bodyPr>
          <a:lstStyle/>
          <a:p>
            <a:r>
              <a:rPr lang="en-US" dirty="0"/>
              <a:t>Entrance to </a:t>
            </a:r>
            <a:r>
              <a:rPr lang="en-US" dirty="0" err="1"/>
              <a:t>Moncloa</a:t>
            </a:r>
            <a:r>
              <a:rPr lang="en-US" dirty="0"/>
              <a:t> station</a:t>
            </a:r>
            <a:endParaRPr lang="el-GR" dirty="0"/>
          </a:p>
        </p:txBody>
      </p:sp>
    </p:spTree>
    <p:extLst>
      <p:ext uri="{BB962C8B-B14F-4D97-AF65-F5344CB8AC3E}">
        <p14:creationId xmlns:p14="http://schemas.microsoft.com/office/powerpoint/2010/main" val="452126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928992" cy="706090"/>
          </a:xfrm>
        </p:spPr>
        <p:txBody>
          <a:bodyPr>
            <a:noAutofit/>
          </a:bodyPr>
          <a:lstStyle/>
          <a:p>
            <a:r>
              <a:rPr lang="el-GR" dirty="0"/>
              <a:t>Παραδείγματα από το έργο CITY-HUB</a:t>
            </a:r>
          </a:p>
        </p:txBody>
      </p:sp>
      <p:sp>
        <p:nvSpPr>
          <p:cNvPr id="4" name="Θέση περιεχομένου 3"/>
          <p:cNvSpPr>
            <a:spLocks noGrp="1"/>
          </p:cNvSpPr>
          <p:nvPr>
            <p:ph idx="1"/>
          </p:nvPr>
        </p:nvSpPr>
        <p:spPr>
          <a:xfrm>
            <a:off x="467544" y="1124744"/>
            <a:ext cx="5040560" cy="5112568"/>
          </a:xfrm>
        </p:spPr>
        <p:txBody>
          <a:bodyPr>
            <a:noAutofit/>
          </a:bodyPr>
          <a:lstStyle/>
          <a:p>
            <a:pPr marL="388938" lvl="0" indent="-388938">
              <a:lnSpc>
                <a:spcPct val="150000"/>
              </a:lnSpc>
              <a:spcBef>
                <a:spcPts val="0"/>
              </a:spcBef>
              <a:buSzPct val="85000"/>
              <a:buBlip>
                <a:blip r:embed="rId3"/>
              </a:buBlip>
            </a:pPr>
            <a:r>
              <a:rPr lang="en-US" sz="2200" b="1" dirty="0" err="1">
                <a:solidFill>
                  <a:prstClr val="black"/>
                </a:solidFill>
                <a:latin typeface="+mj-lt"/>
              </a:rPr>
              <a:t>Kamppi</a:t>
            </a:r>
            <a:r>
              <a:rPr lang="en-US" sz="2200" b="1" dirty="0">
                <a:solidFill>
                  <a:prstClr val="black"/>
                </a:solidFill>
                <a:latin typeface="+mj-lt"/>
              </a:rPr>
              <a:t> interchange (Helsinki, Finland)</a:t>
            </a:r>
          </a:p>
          <a:p>
            <a:pPr marL="0" indent="0">
              <a:lnSpc>
                <a:spcPct val="150000"/>
              </a:lnSpc>
              <a:spcBef>
                <a:spcPts val="0"/>
              </a:spcBef>
              <a:buSzPct val="85000"/>
              <a:buNone/>
            </a:pPr>
            <a:endParaRPr lang="en-US" sz="2000" dirty="0" smtClean="0">
              <a:solidFill>
                <a:prstClr val="black"/>
              </a:solidFill>
              <a:latin typeface="+mj-lt"/>
            </a:endParaRPr>
          </a:p>
          <a:p>
            <a:pPr>
              <a:lnSpc>
                <a:spcPct val="150000"/>
              </a:lnSpc>
              <a:spcBef>
                <a:spcPts val="0"/>
              </a:spcBef>
              <a:buSzPct val="85000"/>
            </a:pPr>
            <a:r>
              <a:rPr lang="en-US" sz="2000" b="1" dirty="0" smtClean="0">
                <a:solidFill>
                  <a:prstClr val="black"/>
                </a:solidFill>
                <a:latin typeface="+mj-lt"/>
              </a:rPr>
              <a:t>Location</a:t>
            </a:r>
            <a:r>
              <a:rPr lang="en-US" sz="2000" dirty="0">
                <a:solidFill>
                  <a:prstClr val="black"/>
                </a:solidFill>
                <a:latin typeface="+mj-lt"/>
              </a:rPr>
              <a:t>: City </a:t>
            </a:r>
            <a:r>
              <a:rPr lang="en-US" sz="2000" dirty="0" err="1">
                <a:solidFill>
                  <a:prstClr val="black"/>
                </a:solidFill>
                <a:latin typeface="+mj-lt"/>
              </a:rPr>
              <a:t>centre</a:t>
            </a:r>
            <a:endParaRPr lang="en-US" sz="2000" dirty="0">
              <a:solidFill>
                <a:prstClr val="black"/>
              </a:solidFill>
              <a:latin typeface="+mj-lt"/>
            </a:endParaRPr>
          </a:p>
          <a:p>
            <a:pPr>
              <a:lnSpc>
                <a:spcPct val="150000"/>
              </a:lnSpc>
              <a:spcBef>
                <a:spcPts val="0"/>
              </a:spcBef>
              <a:buSzPct val="85000"/>
            </a:pPr>
            <a:r>
              <a:rPr lang="en-US" sz="2000" b="1" dirty="0">
                <a:solidFill>
                  <a:prstClr val="black"/>
                </a:solidFill>
                <a:latin typeface="+mj-lt"/>
              </a:rPr>
              <a:t>Modes of </a:t>
            </a:r>
            <a:r>
              <a:rPr lang="en-US" sz="2000" b="1" dirty="0" smtClean="0">
                <a:solidFill>
                  <a:prstClr val="black"/>
                </a:solidFill>
                <a:latin typeface="+mj-lt"/>
              </a:rPr>
              <a:t>transport</a:t>
            </a:r>
            <a:r>
              <a:rPr lang="en-US" sz="2000" dirty="0">
                <a:solidFill>
                  <a:prstClr val="black"/>
                </a:solidFill>
                <a:latin typeface="+mj-lt"/>
              </a:rPr>
              <a:t>: Local and long-distance buses, metro, rail, tram, taxi and car</a:t>
            </a:r>
          </a:p>
          <a:p>
            <a:pPr>
              <a:lnSpc>
                <a:spcPct val="150000"/>
              </a:lnSpc>
              <a:spcBef>
                <a:spcPts val="0"/>
              </a:spcBef>
              <a:buSzPct val="85000"/>
            </a:pPr>
            <a:r>
              <a:rPr lang="en-US" sz="2000" b="1" dirty="0" smtClean="0">
                <a:solidFill>
                  <a:prstClr val="black"/>
                </a:solidFill>
                <a:latin typeface="+mj-lt"/>
              </a:rPr>
              <a:t>Passengers </a:t>
            </a:r>
            <a:r>
              <a:rPr lang="en-US" sz="2000" b="1" dirty="0">
                <a:solidFill>
                  <a:prstClr val="black"/>
                </a:solidFill>
                <a:latin typeface="+mj-lt"/>
              </a:rPr>
              <a:t>per </a:t>
            </a:r>
            <a:r>
              <a:rPr lang="en-US" sz="2000" b="1" dirty="0" smtClean="0">
                <a:solidFill>
                  <a:prstClr val="black"/>
                </a:solidFill>
                <a:latin typeface="+mj-lt"/>
              </a:rPr>
              <a:t>year</a:t>
            </a:r>
            <a:r>
              <a:rPr lang="en-US" sz="2000" dirty="0">
                <a:solidFill>
                  <a:prstClr val="black"/>
                </a:solidFill>
                <a:latin typeface="+mj-lt"/>
              </a:rPr>
              <a:t>: </a:t>
            </a:r>
            <a:r>
              <a:rPr lang="en-US" sz="2000" dirty="0" smtClean="0">
                <a:solidFill>
                  <a:prstClr val="black"/>
                </a:solidFill>
                <a:latin typeface="+mj-lt"/>
              </a:rPr>
              <a:t>84,000 passengers</a:t>
            </a:r>
          </a:p>
          <a:p>
            <a:pPr>
              <a:lnSpc>
                <a:spcPct val="150000"/>
              </a:lnSpc>
              <a:spcBef>
                <a:spcPts val="0"/>
              </a:spcBef>
              <a:buSzPct val="85000"/>
            </a:pPr>
            <a:r>
              <a:rPr lang="en-US" sz="2000" b="1" dirty="0" smtClean="0">
                <a:solidFill>
                  <a:prstClr val="black"/>
                </a:solidFill>
                <a:latin typeface="+mj-lt"/>
              </a:rPr>
              <a:t>Year </a:t>
            </a:r>
            <a:r>
              <a:rPr lang="en-US" sz="2000" b="1" dirty="0">
                <a:solidFill>
                  <a:prstClr val="black"/>
                </a:solidFill>
                <a:latin typeface="+mj-lt"/>
              </a:rPr>
              <a:t>developed</a:t>
            </a:r>
            <a:r>
              <a:rPr lang="en-US" sz="2000" dirty="0">
                <a:solidFill>
                  <a:prstClr val="black"/>
                </a:solidFill>
                <a:latin typeface="+mj-lt"/>
              </a:rPr>
              <a:t>:  </a:t>
            </a:r>
            <a:r>
              <a:rPr lang="en-US" sz="2000" dirty="0" smtClean="0">
                <a:solidFill>
                  <a:prstClr val="black"/>
                </a:solidFill>
                <a:latin typeface="+mj-lt"/>
              </a:rPr>
              <a:t>2005</a:t>
            </a:r>
            <a:endParaRPr lang="en-US" sz="2000" dirty="0">
              <a:solidFill>
                <a:prstClr val="black"/>
              </a:solidFill>
              <a:latin typeface="+mj-lt"/>
            </a:endParaRPr>
          </a:p>
          <a:p>
            <a:pPr>
              <a:lnSpc>
                <a:spcPct val="150000"/>
              </a:lnSpc>
              <a:spcBef>
                <a:spcPts val="0"/>
              </a:spcBef>
              <a:buSzPct val="85000"/>
            </a:pPr>
            <a:r>
              <a:rPr lang="en-US" sz="2000" b="1" dirty="0">
                <a:solidFill>
                  <a:prstClr val="black"/>
                </a:solidFill>
                <a:latin typeface="+mj-lt"/>
              </a:rPr>
              <a:t>Last refurbishment (if any)</a:t>
            </a:r>
            <a:r>
              <a:rPr lang="en-US" sz="2000" dirty="0">
                <a:solidFill>
                  <a:prstClr val="black"/>
                </a:solidFill>
                <a:latin typeface="+mj-lt"/>
              </a:rPr>
              <a:t>: </a:t>
            </a:r>
            <a:r>
              <a:rPr lang="en-US" sz="2000" dirty="0" smtClean="0">
                <a:solidFill>
                  <a:prstClr val="black"/>
                </a:solidFill>
                <a:latin typeface="+mj-lt"/>
              </a:rPr>
              <a:t>-</a:t>
            </a:r>
            <a:endParaRPr lang="en-US" sz="2000" dirty="0">
              <a:solidFill>
                <a:prstClr val="black"/>
              </a:solidFill>
              <a:latin typeface="+mj-lt"/>
            </a:endParaRPr>
          </a:p>
        </p:txBody>
      </p:sp>
      <p:pic>
        <p:nvPicPr>
          <p:cNvPr id="6" name="Picture 3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2348880"/>
            <a:ext cx="3661410" cy="2190750"/>
          </a:xfrm>
          <a:prstGeom prst="rect">
            <a:avLst/>
          </a:prstGeom>
          <a:noFill/>
        </p:spPr>
      </p:pic>
      <p:sp>
        <p:nvSpPr>
          <p:cNvPr id="7" name="Ορθογώνιο 6"/>
          <p:cNvSpPr/>
          <p:nvPr/>
        </p:nvSpPr>
        <p:spPr>
          <a:xfrm>
            <a:off x="5380975" y="4539630"/>
            <a:ext cx="3483620" cy="1015663"/>
          </a:xfrm>
          <a:prstGeom prst="rect">
            <a:avLst/>
          </a:prstGeom>
        </p:spPr>
        <p:txBody>
          <a:bodyPr wrap="square">
            <a:spAutoFit/>
          </a:bodyPr>
          <a:lstStyle/>
          <a:p>
            <a:r>
              <a:rPr lang="en-US" sz="2000" dirty="0" err="1"/>
              <a:t>Kamppi</a:t>
            </a:r>
            <a:r>
              <a:rPr lang="en-US" sz="2000" dirty="0"/>
              <a:t> shopping </a:t>
            </a:r>
            <a:r>
              <a:rPr lang="en-US" sz="2000" dirty="0" smtClean="0"/>
              <a:t>center </a:t>
            </a:r>
            <a:r>
              <a:rPr lang="en-US" sz="2000" dirty="0"/>
              <a:t>with bus terminals and metro station underground</a:t>
            </a:r>
            <a:endParaRPr lang="el-GR" sz="2000" dirty="0"/>
          </a:p>
        </p:txBody>
      </p:sp>
    </p:spTree>
    <p:extLst>
      <p:ext uri="{BB962C8B-B14F-4D97-AF65-F5344CB8AC3E}">
        <p14:creationId xmlns:p14="http://schemas.microsoft.com/office/powerpoint/2010/main" val="787300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928992" cy="706090"/>
          </a:xfrm>
        </p:spPr>
        <p:txBody>
          <a:bodyPr>
            <a:noAutofit/>
          </a:bodyPr>
          <a:lstStyle/>
          <a:p>
            <a:r>
              <a:rPr lang="el-GR" dirty="0"/>
              <a:t>Παραδείγματα από το έργο CITY-HUB</a:t>
            </a:r>
          </a:p>
        </p:txBody>
      </p:sp>
      <p:sp>
        <p:nvSpPr>
          <p:cNvPr id="4" name="Θέση περιεχομένου 3"/>
          <p:cNvSpPr>
            <a:spLocks noGrp="1"/>
          </p:cNvSpPr>
          <p:nvPr>
            <p:ph idx="1"/>
          </p:nvPr>
        </p:nvSpPr>
        <p:spPr>
          <a:xfrm>
            <a:off x="467544" y="1124744"/>
            <a:ext cx="4392488" cy="5112568"/>
          </a:xfrm>
        </p:spPr>
        <p:txBody>
          <a:bodyPr>
            <a:noAutofit/>
          </a:bodyPr>
          <a:lstStyle/>
          <a:p>
            <a:pPr marL="388938" lvl="0" indent="-388938">
              <a:lnSpc>
                <a:spcPct val="150000"/>
              </a:lnSpc>
              <a:spcBef>
                <a:spcPts val="0"/>
              </a:spcBef>
              <a:buSzPct val="85000"/>
              <a:buBlip>
                <a:blip r:embed="rId3"/>
              </a:buBlip>
            </a:pPr>
            <a:r>
              <a:rPr lang="en-US" sz="2200" b="1" dirty="0" err="1">
                <a:solidFill>
                  <a:prstClr val="black"/>
                </a:solidFill>
                <a:latin typeface="+mj-lt"/>
              </a:rPr>
              <a:t>Köbánya-Kispest</a:t>
            </a:r>
            <a:r>
              <a:rPr lang="en-US" sz="2200" b="1" dirty="0">
                <a:solidFill>
                  <a:prstClr val="black"/>
                </a:solidFill>
                <a:latin typeface="+mj-lt"/>
              </a:rPr>
              <a:t> interchange (Budapest, Hungary)</a:t>
            </a:r>
          </a:p>
          <a:p>
            <a:pPr marL="0" indent="0">
              <a:lnSpc>
                <a:spcPct val="150000"/>
              </a:lnSpc>
              <a:spcBef>
                <a:spcPts val="0"/>
              </a:spcBef>
              <a:buSzPct val="85000"/>
              <a:buNone/>
            </a:pPr>
            <a:endParaRPr lang="en-US" sz="2000" dirty="0" smtClean="0">
              <a:solidFill>
                <a:prstClr val="black"/>
              </a:solidFill>
              <a:latin typeface="+mj-lt"/>
            </a:endParaRPr>
          </a:p>
          <a:p>
            <a:pPr>
              <a:lnSpc>
                <a:spcPct val="150000"/>
              </a:lnSpc>
              <a:spcBef>
                <a:spcPts val="0"/>
              </a:spcBef>
              <a:buSzPct val="85000"/>
            </a:pPr>
            <a:r>
              <a:rPr lang="en-US" sz="2000" b="1" dirty="0" smtClean="0">
                <a:solidFill>
                  <a:prstClr val="black"/>
                </a:solidFill>
                <a:latin typeface="+mj-lt"/>
              </a:rPr>
              <a:t>Location</a:t>
            </a:r>
            <a:r>
              <a:rPr lang="en-US" sz="2000" dirty="0">
                <a:solidFill>
                  <a:prstClr val="black"/>
                </a:solidFill>
                <a:latin typeface="+mj-lt"/>
              </a:rPr>
              <a:t>: </a:t>
            </a:r>
            <a:r>
              <a:rPr lang="en-US" sz="2000" dirty="0" smtClean="0">
                <a:solidFill>
                  <a:prstClr val="black"/>
                </a:solidFill>
                <a:latin typeface="+mj-lt"/>
              </a:rPr>
              <a:t>Suburban</a:t>
            </a:r>
            <a:endParaRPr lang="en-US" sz="2000" dirty="0">
              <a:solidFill>
                <a:prstClr val="black"/>
              </a:solidFill>
              <a:latin typeface="+mj-lt"/>
            </a:endParaRPr>
          </a:p>
          <a:p>
            <a:pPr>
              <a:lnSpc>
                <a:spcPct val="150000"/>
              </a:lnSpc>
              <a:spcBef>
                <a:spcPts val="0"/>
              </a:spcBef>
              <a:buSzPct val="85000"/>
            </a:pPr>
            <a:r>
              <a:rPr lang="en-US" sz="2000" b="1" dirty="0">
                <a:solidFill>
                  <a:prstClr val="black"/>
                </a:solidFill>
                <a:latin typeface="+mj-lt"/>
              </a:rPr>
              <a:t>Modes of </a:t>
            </a:r>
            <a:r>
              <a:rPr lang="en-US" sz="2000" b="1" dirty="0" smtClean="0">
                <a:solidFill>
                  <a:prstClr val="black"/>
                </a:solidFill>
                <a:latin typeface="+mj-lt"/>
              </a:rPr>
              <a:t>transport</a:t>
            </a:r>
            <a:r>
              <a:rPr lang="en-US" sz="2000" dirty="0">
                <a:solidFill>
                  <a:prstClr val="black"/>
                </a:solidFill>
                <a:latin typeface="+mj-lt"/>
              </a:rPr>
              <a:t>: Rail, metro, local and regional buses and </a:t>
            </a:r>
            <a:r>
              <a:rPr lang="en-US" sz="2000" dirty="0" smtClean="0">
                <a:solidFill>
                  <a:prstClr val="black"/>
                </a:solidFill>
                <a:latin typeface="+mj-lt"/>
              </a:rPr>
              <a:t>cars</a:t>
            </a:r>
          </a:p>
          <a:p>
            <a:pPr>
              <a:lnSpc>
                <a:spcPct val="150000"/>
              </a:lnSpc>
              <a:spcBef>
                <a:spcPts val="0"/>
              </a:spcBef>
              <a:buSzPct val="85000"/>
            </a:pPr>
            <a:r>
              <a:rPr lang="en-US" sz="2000" b="1" dirty="0" smtClean="0">
                <a:solidFill>
                  <a:prstClr val="black"/>
                </a:solidFill>
                <a:latin typeface="+mj-lt"/>
              </a:rPr>
              <a:t>Passengers </a:t>
            </a:r>
            <a:r>
              <a:rPr lang="en-US" sz="2000" b="1" dirty="0">
                <a:solidFill>
                  <a:prstClr val="black"/>
                </a:solidFill>
                <a:latin typeface="+mj-lt"/>
              </a:rPr>
              <a:t>per </a:t>
            </a:r>
            <a:r>
              <a:rPr lang="en-US" sz="2000" b="1" dirty="0" smtClean="0">
                <a:solidFill>
                  <a:prstClr val="black"/>
                </a:solidFill>
                <a:latin typeface="+mj-lt"/>
              </a:rPr>
              <a:t>year</a:t>
            </a:r>
            <a:r>
              <a:rPr lang="en-US" sz="2000" dirty="0" smtClean="0">
                <a:solidFill>
                  <a:prstClr val="black"/>
                </a:solidFill>
                <a:latin typeface="+mj-lt"/>
              </a:rPr>
              <a:t>: 80,000 </a:t>
            </a:r>
            <a:r>
              <a:rPr lang="en-US" sz="2000" dirty="0">
                <a:solidFill>
                  <a:prstClr val="black"/>
                </a:solidFill>
                <a:latin typeface="+mj-lt"/>
              </a:rPr>
              <a:t>passengers </a:t>
            </a:r>
          </a:p>
          <a:p>
            <a:pPr>
              <a:lnSpc>
                <a:spcPct val="150000"/>
              </a:lnSpc>
              <a:spcBef>
                <a:spcPts val="0"/>
              </a:spcBef>
              <a:buSzPct val="85000"/>
            </a:pPr>
            <a:r>
              <a:rPr lang="en-US" sz="2000" b="1" dirty="0" smtClean="0">
                <a:solidFill>
                  <a:prstClr val="black"/>
                </a:solidFill>
                <a:latin typeface="+mj-lt"/>
              </a:rPr>
              <a:t>Year </a:t>
            </a:r>
            <a:r>
              <a:rPr lang="en-US" sz="2000" b="1" dirty="0">
                <a:solidFill>
                  <a:prstClr val="black"/>
                </a:solidFill>
                <a:latin typeface="+mj-lt"/>
              </a:rPr>
              <a:t>developed</a:t>
            </a:r>
            <a:r>
              <a:rPr lang="en-US" sz="2000" dirty="0">
                <a:solidFill>
                  <a:prstClr val="black"/>
                </a:solidFill>
                <a:latin typeface="+mj-lt"/>
              </a:rPr>
              <a:t>:  </a:t>
            </a:r>
            <a:r>
              <a:rPr lang="en-US" sz="2000" dirty="0" smtClean="0">
                <a:solidFill>
                  <a:prstClr val="black"/>
                </a:solidFill>
                <a:latin typeface="+mj-lt"/>
              </a:rPr>
              <a:t>1978 - 1980</a:t>
            </a:r>
            <a:endParaRPr lang="en-US" sz="2000" dirty="0">
              <a:solidFill>
                <a:prstClr val="black"/>
              </a:solidFill>
              <a:latin typeface="+mj-lt"/>
            </a:endParaRPr>
          </a:p>
          <a:p>
            <a:pPr>
              <a:lnSpc>
                <a:spcPct val="150000"/>
              </a:lnSpc>
              <a:spcBef>
                <a:spcPts val="0"/>
              </a:spcBef>
              <a:buSzPct val="85000"/>
            </a:pPr>
            <a:r>
              <a:rPr lang="en-US" sz="2000" b="1" dirty="0">
                <a:solidFill>
                  <a:prstClr val="black"/>
                </a:solidFill>
                <a:latin typeface="+mj-lt"/>
              </a:rPr>
              <a:t>Last refurbishment (if any)</a:t>
            </a:r>
            <a:r>
              <a:rPr lang="en-US" sz="2000" dirty="0">
                <a:solidFill>
                  <a:prstClr val="black"/>
                </a:solidFill>
                <a:latin typeface="+mj-lt"/>
              </a:rPr>
              <a:t>: </a:t>
            </a:r>
            <a:r>
              <a:rPr lang="en-US" sz="2000" dirty="0" smtClean="0">
                <a:solidFill>
                  <a:prstClr val="black"/>
                </a:solidFill>
                <a:latin typeface="+mj-lt"/>
              </a:rPr>
              <a:t>2011</a:t>
            </a:r>
            <a:endParaRPr lang="en-US" sz="2000" dirty="0">
              <a:solidFill>
                <a:prstClr val="black"/>
              </a:solidFill>
              <a:latin typeface="+mj-lt"/>
            </a:endParaRPr>
          </a:p>
        </p:txBody>
      </p:sp>
      <p:pic>
        <p:nvPicPr>
          <p:cNvPr id="6" name="Kép 31" descr="Visualization KOKI.jpg"/>
          <p:cNvPicPr/>
          <p:nvPr/>
        </p:nvPicPr>
        <p:blipFill>
          <a:blip r:embed="rId4" cstate="print">
            <a:extLst>
              <a:ext uri="{28A0092B-C50C-407E-A947-70E740481C1C}">
                <a14:useLocalDpi xmlns:a14="http://schemas.microsoft.com/office/drawing/2010/main" val="0"/>
              </a:ext>
            </a:extLst>
          </a:blip>
          <a:stretch>
            <a:fillRect/>
          </a:stretch>
        </p:blipFill>
        <p:spPr>
          <a:xfrm>
            <a:off x="4860032" y="2879973"/>
            <a:ext cx="4203700" cy="2124075"/>
          </a:xfrm>
          <a:prstGeom prst="rect">
            <a:avLst/>
          </a:prstGeom>
        </p:spPr>
      </p:pic>
      <p:sp>
        <p:nvSpPr>
          <p:cNvPr id="3" name="Ορθογώνιο 2"/>
          <p:cNvSpPr/>
          <p:nvPr/>
        </p:nvSpPr>
        <p:spPr>
          <a:xfrm>
            <a:off x="5220072" y="5004048"/>
            <a:ext cx="3483620" cy="707886"/>
          </a:xfrm>
          <a:prstGeom prst="rect">
            <a:avLst/>
          </a:prstGeom>
        </p:spPr>
        <p:txBody>
          <a:bodyPr wrap="square">
            <a:spAutoFit/>
          </a:bodyPr>
          <a:lstStyle/>
          <a:p>
            <a:r>
              <a:rPr lang="en-US" sz="2000" dirty="0"/>
              <a:t>The terminal and shopping mall after the refurbishment in 2011</a:t>
            </a:r>
            <a:endParaRPr lang="el-GR" sz="2000" dirty="0"/>
          </a:p>
        </p:txBody>
      </p:sp>
    </p:spTree>
    <p:extLst>
      <p:ext uri="{BB962C8B-B14F-4D97-AF65-F5344CB8AC3E}">
        <p14:creationId xmlns:p14="http://schemas.microsoft.com/office/powerpoint/2010/main" val="814300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928992" cy="706090"/>
          </a:xfrm>
        </p:spPr>
        <p:txBody>
          <a:bodyPr>
            <a:noAutofit/>
          </a:bodyPr>
          <a:lstStyle/>
          <a:p>
            <a:r>
              <a:rPr lang="el-GR" dirty="0"/>
              <a:t>Παραδείγματα από το έργο CITY-HUB</a:t>
            </a:r>
          </a:p>
        </p:txBody>
      </p:sp>
      <p:sp>
        <p:nvSpPr>
          <p:cNvPr id="4" name="Θέση περιεχομένου 3"/>
          <p:cNvSpPr>
            <a:spLocks noGrp="1"/>
          </p:cNvSpPr>
          <p:nvPr>
            <p:ph idx="1"/>
          </p:nvPr>
        </p:nvSpPr>
        <p:spPr>
          <a:xfrm>
            <a:off x="467544" y="1124744"/>
            <a:ext cx="5112568" cy="5112568"/>
          </a:xfrm>
        </p:spPr>
        <p:txBody>
          <a:bodyPr>
            <a:noAutofit/>
          </a:bodyPr>
          <a:lstStyle/>
          <a:p>
            <a:pPr marL="388938" lvl="0" indent="-388938">
              <a:lnSpc>
                <a:spcPct val="150000"/>
              </a:lnSpc>
              <a:spcBef>
                <a:spcPts val="0"/>
              </a:spcBef>
              <a:buSzPct val="85000"/>
              <a:buBlip>
                <a:blip r:embed="rId3"/>
              </a:buBlip>
            </a:pPr>
            <a:r>
              <a:rPr lang="en-US" sz="2200" b="1" dirty="0">
                <a:solidFill>
                  <a:prstClr val="black"/>
                </a:solidFill>
                <a:latin typeface="+mj-lt"/>
              </a:rPr>
              <a:t>New Railway Station of Thessaloniki (Thessaloniki, Greece)</a:t>
            </a:r>
          </a:p>
          <a:p>
            <a:pPr marL="0" indent="0">
              <a:lnSpc>
                <a:spcPct val="150000"/>
              </a:lnSpc>
              <a:spcBef>
                <a:spcPts val="0"/>
              </a:spcBef>
              <a:buSzPct val="85000"/>
              <a:buNone/>
            </a:pPr>
            <a:endParaRPr lang="en-US" sz="2000" dirty="0" smtClean="0">
              <a:solidFill>
                <a:prstClr val="black"/>
              </a:solidFill>
              <a:latin typeface="+mj-lt"/>
            </a:endParaRPr>
          </a:p>
          <a:p>
            <a:pPr>
              <a:lnSpc>
                <a:spcPct val="150000"/>
              </a:lnSpc>
              <a:spcBef>
                <a:spcPts val="0"/>
              </a:spcBef>
              <a:buSzPct val="85000"/>
            </a:pPr>
            <a:r>
              <a:rPr lang="en-US" sz="2000" b="1" dirty="0" smtClean="0">
                <a:solidFill>
                  <a:prstClr val="black"/>
                </a:solidFill>
                <a:latin typeface="+mj-lt"/>
              </a:rPr>
              <a:t>Location</a:t>
            </a:r>
            <a:r>
              <a:rPr lang="en-US" sz="2000" dirty="0">
                <a:solidFill>
                  <a:prstClr val="black"/>
                </a:solidFill>
                <a:latin typeface="+mj-lt"/>
              </a:rPr>
              <a:t>: </a:t>
            </a:r>
            <a:r>
              <a:rPr lang="en-US" sz="2000" dirty="0" smtClean="0">
                <a:solidFill>
                  <a:prstClr val="black"/>
                </a:solidFill>
                <a:latin typeface="+mj-lt"/>
              </a:rPr>
              <a:t>Suburban</a:t>
            </a:r>
            <a:endParaRPr lang="en-US" sz="2000" dirty="0">
              <a:solidFill>
                <a:prstClr val="black"/>
              </a:solidFill>
              <a:latin typeface="+mj-lt"/>
            </a:endParaRPr>
          </a:p>
          <a:p>
            <a:pPr>
              <a:lnSpc>
                <a:spcPct val="150000"/>
              </a:lnSpc>
              <a:spcBef>
                <a:spcPts val="0"/>
              </a:spcBef>
              <a:buSzPct val="85000"/>
            </a:pPr>
            <a:r>
              <a:rPr lang="en-US" sz="2000" b="1" dirty="0">
                <a:solidFill>
                  <a:prstClr val="black"/>
                </a:solidFill>
                <a:latin typeface="+mj-lt"/>
              </a:rPr>
              <a:t>Modes of </a:t>
            </a:r>
            <a:r>
              <a:rPr lang="en-US" sz="2000" b="1" dirty="0" smtClean="0">
                <a:solidFill>
                  <a:prstClr val="black"/>
                </a:solidFill>
                <a:latin typeface="+mj-lt"/>
              </a:rPr>
              <a:t>transport</a:t>
            </a:r>
            <a:r>
              <a:rPr lang="en-US" sz="2000" dirty="0">
                <a:solidFill>
                  <a:prstClr val="black"/>
                </a:solidFill>
                <a:latin typeface="+mj-lt"/>
              </a:rPr>
              <a:t>: Rail, local, suburban and interurban buses, taxi and cars  </a:t>
            </a:r>
            <a:r>
              <a:rPr lang="en-US" sz="2000" dirty="0" smtClean="0">
                <a:solidFill>
                  <a:prstClr val="black"/>
                </a:solidFill>
                <a:latin typeface="+mj-lt"/>
              </a:rPr>
              <a:t>    (</a:t>
            </a:r>
            <a:r>
              <a:rPr lang="en-US" sz="2000" dirty="0">
                <a:solidFill>
                  <a:prstClr val="black"/>
                </a:solidFill>
                <a:latin typeface="+mj-lt"/>
              </a:rPr>
              <a:t>metro under construction</a:t>
            </a:r>
            <a:r>
              <a:rPr lang="en-US" sz="2000" dirty="0" smtClean="0">
                <a:solidFill>
                  <a:prstClr val="black"/>
                </a:solidFill>
                <a:latin typeface="+mj-lt"/>
              </a:rPr>
              <a:t>)</a:t>
            </a:r>
          </a:p>
          <a:p>
            <a:pPr>
              <a:lnSpc>
                <a:spcPct val="150000"/>
              </a:lnSpc>
              <a:spcBef>
                <a:spcPts val="0"/>
              </a:spcBef>
              <a:buSzPct val="85000"/>
            </a:pPr>
            <a:r>
              <a:rPr lang="en-US" sz="2000" b="1" dirty="0" smtClean="0">
                <a:solidFill>
                  <a:prstClr val="black"/>
                </a:solidFill>
                <a:latin typeface="+mj-lt"/>
              </a:rPr>
              <a:t>Passengers </a:t>
            </a:r>
            <a:r>
              <a:rPr lang="en-US" sz="2000" b="1" dirty="0">
                <a:solidFill>
                  <a:prstClr val="black"/>
                </a:solidFill>
                <a:latin typeface="+mj-lt"/>
              </a:rPr>
              <a:t>per </a:t>
            </a:r>
            <a:r>
              <a:rPr lang="en-US" sz="2000" b="1" dirty="0" smtClean="0">
                <a:solidFill>
                  <a:prstClr val="black"/>
                </a:solidFill>
                <a:latin typeface="+mj-lt"/>
              </a:rPr>
              <a:t>year</a:t>
            </a:r>
            <a:r>
              <a:rPr lang="en-US" sz="2000" dirty="0" smtClean="0">
                <a:solidFill>
                  <a:prstClr val="black"/>
                </a:solidFill>
                <a:latin typeface="+mj-lt"/>
              </a:rPr>
              <a:t>: 6,000 </a:t>
            </a:r>
            <a:r>
              <a:rPr lang="en-US" sz="2000" dirty="0">
                <a:solidFill>
                  <a:prstClr val="black"/>
                </a:solidFill>
                <a:latin typeface="+mj-lt"/>
              </a:rPr>
              <a:t>passengers </a:t>
            </a:r>
            <a:r>
              <a:rPr lang="en-US" sz="2000" dirty="0" smtClean="0">
                <a:solidFill>
                  <a:prstClr val="black"/>
                </a:solidFill>
                <a:latin typeface="+mj-lt"/>
              </a:rPr>
              <a:t>(rail)</a:t>
            </a:r>
            <a:endParaRPr lang="en-US" sz="2000" dirty="0">
              <a:solidFill>
                <a:prstClr val="black"/>
              </a:solidFill>
              <a:latin typeface="+mj-lt"/>
            </a:endParaRPr>
          </a:p>
          <a:p>
            <a:pPr>
              <a:lnSpc>
                <a:spcPct val="150000"/>
              </a:lnSpc>
              <a:spcBef>
                <a:spcPts val="0"/>
              </a:spcBef>
              <a:buSzPct val="85000"/>
            </a:pPr>
            <a:r>
              <a:rPr lang="en-US" sz="2000" b="1" dirty="0" smtClean="0">
                <a:solidFill>
                  <a:prstClr val="black"/>
                </a:solidFill>
                <a:latin typeface="+mj-lt"/>
              </a:rPr>
              <a:t>Year </a:t>
            </a:r>
            <a:r>
              <a:rPr lang="en-US" sz="2000" b="1" dirty="0">
                <a:solidFill>
                  <a:prstClr val="black"/>
                </a:solidFill>
                <a:latin typeface="+mj-lt"/>
              </a:rPr>
              <a:t>developed</a:t>
            </a:r>
            <a:r>
              <a:rPr lang="en-US" sz="2000" dirty="0">
                <a:solidFill>
                  <a:prstClr val="black"/>
                </a:solidFill>
                <a:latin typeface="+mj-lt"/>
              </a:rPr>
              <a:t>:  </a:t>
            </a:r>
            <a:r>
              <a:rPr lang="en-US" sz="2000" dirty="0" smtClean="0">
                <a:solidFill>
                  <a:prstClr val="black"/>
                </a:solidFill>
                <a:latin typeface="+mj-lt"/>
              </a:rPr>
              <a:t>1961</a:t>
            </a:r>
            <a:endParaRPr lang="en-US" sz="2000" dirty="0">
              <a:solidFill>
                <a:prstClr val="black"/>
              </a:solidFill>
              <a:latin typeface="+mj-lt"/>
            </a:endParaRPr>
          </a:p>
          <a:p>
            <a:pPr>
              <a:lnSpc>
                <a:spcPct val="150000"/>
              </a:lnSpc>
              <a:spcBef>
                <a:spcPts val="0"/>
              </a:spcBef>
              <a:buSzPct val="85000"/>
            </a:pPr>
            <a:r>
              <a:rPr lang="en-US" sz="2000" b="1" dirty="0">
                <a:solidFill>
                  <a:prstClr val="black"/>
                </a:solidFill>
                <a:latin typeface="+mj-lt"/>
              </a:rPr>
              <a:t>Last refurbishment (if any)</a:t>
            </a:r>
            <a:r>
              <a:rPr lang="en-US" sz="2000" dirty="0">
                <a:solidFill>
                  <a:prstClr val="black"/>
                </a:solidFill>
                <a:latin typeface="+mj-lt"/>
              </a:rPr>
              <a:t>: Mainly unchanged since the 1960s</a:t>
            </a:r>
          </a:p>
        </p:txBody>
      </p:sp>
      <p:pic>
        <p:nvPicPr>
          <p:cNvPr id="6" name="Εικόνα 5"/>
          <p:cNvPicPr/>
          <p:nvPr/>
        </p:nvPicPr>
        <p:blipFill>
          <a:blip r:embed="rId4" cstate="print">
            <a:extLst>
              <a:ext uri="{28A0092B-C50C-407E-A947-70E740481C1C}">
                <a14:useLocalDpi xmlns:a14="http://schemas.microsoft.com/office/drawing/2010/main" val="0"/>
              </a:ext>
            </a:extLst>
          </a:blip>
          <a:srcRect l="16687" t="12758" r="16156" b="15385"/>
          <a:stretch>
            <a:fillRect/>
          </a:stretch>
        </p:blipFill>
        <p:spPr bwMode="auto">
          <a:xfrm>
            <a:off x="5244465" y="1844055"/>
            <a:ext cx="3899535" cy="2571750"/>
          </a:xfrm>
          <a:prstGeom prst="rect">
            <a:avLst/>
          </a:prstGeom>
          <a:noFill/>
          <a:ln w="9525">
            <a:noFill/>
            <a:miter lim="800000"/>
            <a:headEnd/>
            <a:tailEnd/>
          </a:ln>
        </p:spPr>
      </p:pic>
      <p:sp>
        <p:nvSpPr>
          <p:cNvPr id="7" name="Ορθογώνιο 6"/>
          <p:cNvSpPr/>
          <p:nvPr/>
        </p:nvSpPr>
        <p:spPr>
          <a:xfrm>
            <a:off x="5804299" y="4415805"/>
            <a:ext cx="2779866" cy="707886"/>
          </a:xfrm>
          <a:prstGeom prst="rect">
            <a:avLst/>
          </a:prstGeom>
        </p:spPr>
        <p:txBody>
          <a:bodyPr wrap="square">
            <a:spAutoFit/>
          </a:bodyPr>
          <a:lstStyle/>
          <a:p>
            <a:r>
              <a:rPr lang="en-US" sz="2000" dirty="0"/>
              <a:t>The New Railway </a:t>
            </a:r>
            <a:r>
              <a:rPr lang="en-US" sz="2000" dirty="0" smtClean="0"/>
              <a:t>station of </a:t>
            </a:r>
            <a:r>
              <a:rPr lang="en-US" sz="2000" dirty="0"/>
              <a:t>Thessaloniki</a:t>
            </a:r>
            <a:endParaRPr lang="el-GR" sz="2000" dirty="0"/>
          </a:p>
        </p:txBody>
      </p:sp>
    </p:spTree>
    <p:extLst>
      <p:ext uri="{BB962C8B-B14F-4D97-AF65-F5344CB8AC3E}">
        <p14:creationId xmlns:p14="http://schemas.microsoft.com/office/powerpoint/2010/main" val="1769552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928992" cy="706090"/>
          </a:xfrm>
        </p:spPr>
        <p:txBody>
          <a:bodyPr>
            <a:noAutofit/>
          </a:bodyPr>
          <a:lstStyle/>
          <a:p>
            <a:r>
              <a:rPr lang="el-GR" dirty="0"/>
              <a:t>Παραδείγματα από το έργο CITY-HUB</a:t>
            </a:r>
          </a:p>
        </p:txBody>
      </p:sp>
      <p:sp>
        <p:nvSpPr>
          <p:cNvPr id="4" name="Θέση περιεχομένου 3"/>
          <p:cNvSpPr>
            <a:spLocks noGrp="1"/>
          </p:cNvSpPr>
          <p:nvPr>
            <p:ph idx="1"/>
          </p:nvPr>
        </p:nvSpPr>
        <p:spPr>
          <a:xfrm>
            <a:off x="467544" y="1124744"/>
            <a:ext cx="5040560" cy="5112568"/>
          </a:xfrm>
        </p:spPr>
        <p:txBody>
          <a:bodyPr>
            <a:noAutofit/>
          </a:bodyPr>
          <a:lstStyle/>
          <a:p>
            <a:pPr marL="388938" lvl="0" indent="-388938">
              <a:lnSpc>
                <a:spcPct val="150000"/>
              </a:lnSpc>
              <a:spcBef>
                <a:spcPts val="0"/>
              </a:spcBef>
              <a:buSzPct val="85000"/>
              <a:buBlip>
                <a:blip r:embed="rId3"/>
              </a:buBlip>
            </a:pPr>
            <a:r>
              <a:rPr lang="en-US" sz="2200" b="1" dirty="0" err="1">
                <a:solidFill>
                  <a:prstClr val="black"/>
                </a:solidFill>
                <a:latin typeface="+mj-lt"/>
              </a:rPr>
              <a:t>Ilford</a:t>
            </a:r>
            <a:r>
              <a:rPr lang="en-US" sz="2200" b="1" dirty="0">
                <a:solidFill>
                  <a:prstClr val="black"/>
                </a:solidFill>
                <a:latin typeface="+mj-lt"/>
              </a:rPr>
              <a:t> Railway Station (London, </a:t>
            </a:r>
            <a:r>
              <a:rPr lang="en-US" sz="2200" b="1" dirty="0" smtClean="0">
                <a:solidFill>
                  <a:prstClr val="black"/>
                </a:solidFill>
                <a:latin typeface="+mj-lt"/>
              </a:rPr>
              <a:t>UK)</a:t>
            </a:r>
          </a:p>
          <a:p>
            <a:pPr>
              <a:lnSpc>
                <a:spcPct val="150000"/>
              </a:lnSpc>
              <a:spcBef>
                <a:spcPts val="0"/>
              </a:spcBef>
              <a:buSzPct val="85000"/>
            </a:pPr>
            <a:endParaRPr lang="en-US" sz="2000" dirty="0" smtClean="0">
              <a:solidFill>
                <a:prstClr val="black"/>
              </a:solidFill>
              <a:latin typeface="+mj-lt"/>
            </a:endParaRPr>
          </a:p>
          <a:p>
            <a:pPr>
              <a:lnSpc>
                <a:spcPct val="150000"/>
              </a:lnSpc>
              <a:spcBef>
                <a:spcPts val="0"/>
              </a:spcBef>
              <a:buSzPct val="85000"/>
            </a:pPr>
            <a:r>
              <a:rPr lang="en-US" sz="2000" b="1" dirty="0" smtClean="0">
                <a:solidFill>
                  <a:prstClr val="black"/>
                </a:solidFill>
                <a:latin typeface="+mj-lt"/>
              </a:rPr>
              <a:t>Location</a:t>
            </a:r>
            <a:r>
              <a:rPr lang="en-US" sz="2000" dirty="0">
                <a:solidFill>
                  <a:prstClr val="black"/>
                </a:solidFill>
                <a:latin typeface="+mj-lt"/>
              </a:rPr>
              <a:t>: Suburban town </a:t>
            </a:r>
            <a:r>
              <a:rPr lang="en-US" sz="2000" dirty="0" err="1">
                <a:solidFill>
                  <a:prstClr val="black"/>
                </a:solidFill>
                <a:latin typeface="+mj-lt"/>
              </a:rPr>
              <a:t>centre</a:t>
            </a:r>
            <a:endParaRPr lang="en-US" sz="2000" dirty="0">
              <a:solidFill>
                <a:prstClr val="black"/>
              </a:solidFill>
              <a:latin typeface="+mj-lt"/>
            </a:endParaRPr>
          </a:p>
          <a:p>
            <a:pPr>
              <a:lnSpc>
                <a:spcPct val="150000"/>
              </a:lnSpc>
              <a:spcBef>
                <a:spcPts val="0"/>
              </a:spcBef>
              <a:buSzPct val="85000"/>
            </a:pPr>
            <a:r>
              <a:rPr lang="en-US" sz="2000" b="1" dirty="0">
                <a:solidFill>
                  <a:prstClr val="black"/>
                </a:solidFill>
                <a:latin typeface="+mj-lt"/>
              </a:rPr>
              <a:t>Modes of </a:t>
            </a:r>
            <a:r>
              <a:rPr lang="en-US" sz="2000" b="1" dirty="0" smtClean="0">
                <a:solidFill>
                  <a:prstClr val="black"/>
                </a:solidFill>
                <a:latin typeface="+mj-lt"/>
              </a:rPr>
              <a:t>transport</a:t>
            </a:r>
            <a:r>
              <a:rPr lang="en-US" sz="2000" dirty="0" smtClean="0">
                <a:solidFill>
                  <a:prstClr val="black"/>
                </a:solidFill>
                <a:latin typeface="+mj-lt"/>
              </a:rPr>
              <a:t>: Main-line </a:t>
            </a:r>
            <a:r>
              <a:rPr lang="en-US" sz="2000" dirty="0">
                <a:solidFill>
                  <a:prstClr val="black"/>
                </a:solidFill>
                <a:latin typeface="+mj-lt"/>
              </a:rPr>
              <a:t>rail, bus, cycle (with cycle parking), pedestrian, private car with drop off, car parking and taxi</a:t>
            </a:r>
          </a:p>
          <a:p>
            <a:pPr>
              <a:lnSpc>
                <a:spcPct val="150000"/>
              </a:lnSpc>
              <a:spcBef>
                <a:spcPts val="0"/>
              </a:spcBef>
              <a:buSzPct val="85000"/>
            </a:pPr>
            <a:r>
              <a:rPr lang="en-US" sz="2000" b="1" dirty="0" smtClean="0">
                <a:solidFill>
                  <a:prstClr val="black"/>
                </a:solidFill>
                <a:latin typeface="+mj-lt"/>
              </a:rPr>
              <a:t>Passengers </a:t>
            </a:r>
            <a:r>
              <a:rPr lang="en-US" sz="2000" b="1" dirty="0">
                <a:solidFill>
                  <a:prstClr val="black"/>
                </a:solidFill>
                <a:latin typeface="+mj-lt"/>
              </a:rPr>
              <a:t>per </a:t>
            </a:r>
            <a:r>
              <a:rPr lang="en-US" sz="2000" b="1" dirty="0" smtClean="0">
                <a:solidFill>
                  <a:prstClr val="black"/>
                </a:solidFill>
                <a:latin typeface="+mj-lt"/>
              </a:rPr>
              <a:t>year</a:t>
            </a:r>
            <a:r>
              <a:rPr lang="en-US" sz="2000" dirty="0" smtClean="0">
                <a:solidFill>
                  <a:prstClr val="black"/>
                </a:solidFill>
                <a:latin typeface="+mj-lt"/>
              </a:rPr>
              <a:t>: 6,721,486 </a:t>
            </a:r>
            <a:r>
              <a:rPr lang="en-US" sz="2000" dirty="0">
                <a:solidFill>
                  <a:prstClr val="black"/>
                </a:solidFill>
                <a:latin typeface="+mj-lt"/>
              </a:rPr>
              <a:t>passengers </a:t>
            </a:r>
            <a:r>
              <a:rPr lang="en-US" sz="2000" dirty="0" smtClean="0">
                <a:solidFill>
                  <a:prstClr val="black"/>
                </a:solidFill>
                <a:latin typeface="+mj-lt"/>
              </a:rPr>
              <a:t>rail </a:t>
            </a:r>
            <a:r>
              <a:rPr lang="en-US" sz="2000" dirty="0">
                <a:solidFill>
                  <a:prstClr val="black"/>
                </a:solidFill>
                <a:latin typeface="+mj-lt"/>
              </a:rPr>
              <a:t>only)</a:t>
            </a:r>
          </a:p>
          <a:p>
            <a:pPr>
              <a:lnSpc>
                <a:spcPct val="150000"/>
              </a:lnSpc>
              <a:spcBef>
                <a:spcPts val="0"/>
              </a:spcBef>
              <a:buSzPct val="85000"/>
            </a:pPr>
            <a:r>
              <a:rPr lang="en-US" sz="2000" b="1" dirty="0" smtClean="0">
                <a:solidFill>
                  <a:prstClr val="black"/>
                </a:solidFill>
                <a:latin typeface="+mj-lt"/>
              </a:rPr>
              <a:t>Year </a:t>
            </a:r>
            <a:r>
              <a:rPr lang="en-US" sz="2000" b="1" dirty="0">
                <a:solidFill>
                  <a:prstClr val="black"/>
                </a:solidFill>
                <a:latin typeface="+mj-lt"/>
              </a:rPr>
              <a:t>developed</a:t>
            </a:r>
            <a:r>
              <a:rPr lang="en-US" sz="2000" dirty="0">
                <a:solidFill>
                  <a:prstClr val="black"/>
                </a:solidFill>
                <a:latin typeface="+mj-lt"/>
              </a:rPr>
              <a:t>:  1839</a:t>
            </a:r>
          </a:p>
          <a:p>
            <a:pPr>
              <a:lnSpc>
                <a:spcPct val="150000"/>
              </a:lnSpc>
              <a:spcBef>
                <a:spcPts val="0"/>
              </a:spcBef>
              <a:buSzPct val="85000"/>
            </a:pPr>
            <a:r>
              <a:rPr lang="en-US" sz="2000" b="1" dirty="0">
                <a:solidFill>
                  <a:prstClr val="black"/>
                </a:solidFill>
                <a:latin typeface="+mj-lt"/>
              </a:rPr>
              <a:t>Last refurbishment (if any)</a:t>
            </a:r>
            <a:r>
              <a:rPr lang="en-US" sz="2000" dirty="0">
                <a:solidFill>
                  <a:prstClr val="black"/>
                </a:solidFill>
                <a:latin typeface="+mj-lt"/>
              </a:rPr>
              <a:t>: </a:t>
            </a:r>
            <a:r>
              <a:rPr lang="en-US" sz="2000" dirty="0" smtClean="0">
                <a:solidFill>
                  <a:prstClr val="black"/>
                </a:solidFill>
                <a:latin typeface="+mj-lt"/>
              </a:rPr>
              <a:t>1980s</a:t>
            </a:r>
            <a:endParaRPr lang="en-US" sz="2000" dirty="0">
              <a:solidFill>
                <a:prstClr val="black"/>
              </a:solidFill>
              <a:latin typeface="+mj-lt"/>
            </a:endParaRPr>
          </a:p>
        </p:txBody>
      </p:sp>
      <p:pic>
        <p:nvPicPr>
          <p:cNvPr id="5" name="Picture 19"/>
          <p:cNvPicPr/>
          <p:nvPr/>
        </p:nvPicPr>
        <p:blipFill>
          <a:blip r:embed="rId4" cstate="email">
            <a:extLst>
              <a:ext uri="{28A0092B-C50C-407E-A947-70E740481C1C}">
                <a14:useLocalDpi xmlns:a14="http://schemas.microsoft.com/office/drawing/2010/main" val="0"/>
              </a:ext>
            </a:extLst>
          </a:blip>
          <a:stretch>
            <a:fillRect/>
          </a:stretch>
        </p:blipFill>
        <p:spPr>
          <a:xfrm>
            <a:off x="5508104" y="2564904"/>
            <a:ext cx="3400425" cy="2550160"/>
          </a:xfrm>
          <a:prstGeom prst="rect">
            <a:avLst/>
          </a:prstGeom>
        </p:spPr>
      </p:pic>
      <p:sp>
        <p:nvSpPr>
          <p:cNvPr id="3" name="Ορθογώνιο 2"/>
          <p:cNvSpPr/>
          <p:nvPr/>
        </p:nvSpPr>
        <p:spPr>
          <a:xfrm>
            <a:off x="5504264" y="5115064"/>
            <a:ext cx="3404265" cy="369332"/>
          </a:xfrm>
          <a:prstGeom prst="rect">
            <a:avLst/>
          </a:prstGeom>
        </p:spPr>
        <p:txBody>
          <a:bodyPr wrap="none">
            <a:spAutoFit/>
          </a:bodyPr>
          <a:lstStyle/>
          <a:p>
            <a:r>
              <a:rPr lang="en-US" dirty="0"/>
              <a:t>Main Entrance on </a:t>
            </a:r>
            <a:r>
              <a:rPr lang="en-US" dirty="0" err="1"/>
              <a:t>Cranbrook</a:t>
            </a:r>
            <a:r>
              <a:rPr lang="en-US" dirty="0"/>
              <a:t> Road</a:t>
            </a:r>
            <a:endParaRPr lang="el-GR" dirty="0"/>
          </a:p>
        </p:txBody>
      </p:sp>
    </p:spTree>
    <p:extLst>
      <p:ext uri="{BB962C8B-B14F-4D97-AF65-F5344CB8AC3E}">
        <p14:creationId xmlns:p14="http://schemas.microsoft.com/office/powerpoint/2010/main" val="1769552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928992" cy="706090"/>
          </a:xfrm>
        </p:spPr>
        <p:txBody>
          <a:bodyPr>
            <a:noAutofit/>
          </a:bodyPr>
          <a:lstStyle/>
          <a:p>
            <a:r>
              <a:rPr lang="el-GR" dirty="0"/>
              <a:t>Παραδείγματα από το έργο CITY-HUB</a:t>
            </a:r>
          </a:p>
        </p:txBody>
      </p:sp>
      <p:pic>
        <p:nvPicPr>
          <p:cNvPr id="51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052735"/>
            <a:ext cx="7128792" cy="544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846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Συμπεράσματα (1 από 2)</a:t>
            </a:r>
            <a:endParaRPr lang="el-GR" dirty="0"/>
          </a:p>
        </p:txBody>
      </p:sp>
      <p:sp>
        <p:nvSpPr>
          <p:cNvPr id="4" name="Θέση περιεχομένου 3"/>
          <p:cNvSpPr>
            <a:spLocks noGrp="1"/>
          </p:cNvSpPr>
          <p:nvPr>
            <p:ph idx="1"/>
          </p:nvPr>
        </p:nvSpPr>
        <p:spPr>
          <a:xfrm>
            <a:off x="467544" y="908720"/>
            <a:ext cx="8229600" cy="5328592"/>
          </a:xfrm>
        </p:spPr>
        <p:txBody>
          <a:bodyPr>
            <a:noAutofit/>
          </a:bodyPr>
          <a:lstStyle/>
          <a:p>
            <a:pPr marL="388938" lvl="0" indent="-388938">
              <a:lnSpc>
                <a:spcPct val="150000"/>
              </a:lnSpc>
              <a:spcBef>
                <a:spcPts val="0"/>
              </a:spcBef>
              <a:buSzPct val="85000"/>
              <a:buBlip>
                <a:blip r:embed="rId3"/>
              </a:buBlip>
            </a:pPr>
            <a:r>
              <a:rPr lang="el-GR" sz="2200" dirty="0" smtClean="0">
                <a:solidFill>
                  <a:prstClr val="black"/>
                </a:solidFill>
                <a:latin typeface="+mj-lt"/>
              </a:rPr>
              <a:t>Η ανάλυση των κόμβων συνδυασμένων μεταφορών αποτελεί πολύπλοκη δραστηριότητα που περιλαμβάνει συνδυασμό γνώσεων και δεδομένων που προέρχονται από τη μελέτη του δικτύου μεταφοράς και τη λειτουργία του αστικού περιβάλλοντος. </a:t>
            </a:r>
          </a:p>
          <a:p>
            <a:pPr marL="388938" lvl="0" indent="-388938">
              <a:lnSpc>
                <a:spcPct val="150000"/>
              </a:lnSpc>
              <a:spcBef>
                <a:spcPts val="0"/>
              </a:spcBef>
              <a:buSzPct val="85000"/>
              <a:buBlip>
                <a:blip r:embed="rId3"/>
              </a:buBlip>
            </a:pPr>
            <a:r>
              <a:rPr lang="el-GR" sz="2200" dirty="0" smtClean="0">
                <a:solidFill>
                  <a:prstClr val="black"/>
                </a:solidFill>
                <a:latin typeface="+mj-lt"/>
              </a:rPr>
              <a:t>Το επιχειρησιακό μοντέλο που επιλέγεται τελικά εξαρτάται από το επίπεδο κτιριοδομικού σχεδιασμού και το βαθμό εμπλοκής των ενδιαφερόμενων φορέων στο μοντέλο αυτό.</a:t>
            </a:r>
          </a:p>
          <a:p>
            <a:pPr marL="388938" lvl="0" indent="-388938">
              <a:lnSpc>
                <a:spcPct val="150000"/>
              </a:lnSpc>
              <a:spcBef>
                <a:spcPts val="0"/>
              </a:spcBef>
              <a:buSzPct val="85000"/>
              <a:buBlip>
                <a:blip r:embed="rId3"/>
              </a:buBlip>
            </a:pPr>
            <a:r>
              <a:rPr lang="el-GR" sz="2200" dirty="0" smtClean="0">
                <a:solidFill>
                  <a:prstClr val="black"/>
                </a:solidFill>
                <a:latin typeface="+mj-lt"/>
              </a:rPr>
              <a:t>Ο βαθμός ικανοποίησης των χρηστών ενός κόμβου βρίσκεται σε άμεση συνάρτηση με το επίπεδο παρεχόμενων υπηρεσιών και από το βαθμό ανάπτυξης και ολοκλήρωσης των εγκαταστάσεων που βρίσκονται μέσα σε αυτόν.</a:t>
            </a:r>
            <a:endParaRPr lang="en-US" sz="2200" dirty="0">
              <a:solidFill>
                <a:prstClr val="black"/>
              </a:solidFill>
              <a:latin typeface="+mj-lt"/>
            </a:endParaRPr>
          </a:p>
        </p:txBody>
      </p:sp>
    </p:spTree>
    <p:extLst>
      <p:ext uri="{BB962C8B-B14F-4D97-AF65-F5344CB8AC3E}">
        <p14:creationId xmlns:p14="http://schemas.microsoft.com/office/powerpoint/2010/main" val="2114377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Συμπεράσματα (2 από 2)</a:t>
            </a:r>
            <a:endParaRPr lang="el-GR" dirty="0"/>
          </a:p>
        </p:txBody>
      </p:sp>
      <p:sp>
        <p:nvSpPr>
          <p:cNvPr id="4" name="Θέση περιεχομένου 3"/>
          <p:cNvSpPr>
            <a:spLocks noGrp="1"/>
          </p:cNvSpPr>
          <p:nvPr>
            <p:ph idx="1"/>
          </p:nvPr>
        </p:nvSpPr>
        <p:spPr>
          <a:xfrm>
            <a:off x="467544" y="908720"/>
            <a:ext cx="8229600" cy="5328592"/>
          </a:xfrm>
        </p:spPr>
        <p:txBody>
          <a:bodyPr>
            <a:noAutofit/>
          </a:bodyPr>
          <a:lstStyle/>
          <a:p>
            <a:pPr marL="388938" lvl="0" indent="-388938">
              <a:lnSpc>
                <a:spcPct val="150000"/>
              </a:lnSpc>
              <a:spcBef>
                <a:spcPts val="0"/>
              </a:spcBef>
              <a:buSzPct val="85000"/>
              <a:buBlip>
                <a:blip r:embed="rId3"/>
              </a:buBlip>
            </a:pPr>
            <a:r>
              <a:rPr lang="el-GR" sz="2200" dirty="0" smtClean="0">
                <a:solidFill>
                  <a:prstClr val="black"/>
                </a:solidFill>
                <a:latin typeface="+mj-lt"/>
              </a:rPr>
              <a:t>Μέσω καθορισμένης τυπολογίας είναι δυνατό να καθοριστεί ο τύπος του κόμβου</a:t>
            </a:r>
            <a:r>
              <a:rPr lang="en-US" sz="2200" dirty="0" smtClean="0">
                <a:solidFill>
                  <a:prstClr val="black"/>
                </a:solidFill>
                <a:latin typeface="+mj-lt"/>
              </a:rPr>
              <a:t> </a:t>
            </a:r>
            <a:r>
              <a:rPr lang="en-US" sz="2200" dirty="0">
                <a:solidFill>
                  <a:prstClr val="black"/>
                </a:solidFill>
                <a:latin typeface="+mj-lt"/>
              </a:rPr>
              <a:t>(Identification step), </a:t>
            </a:r>
            <a:r>
              <a:rPr lang="el-GR" sz="2200" dirty="0" smtClean="0">
                <a:solidFill>
                  <a:prstClr val="black"/>
                </a:solidFill>
                <a:latin typeface="+mj-lt"/>
              </a:rPr>
              <a:t>να χαρτογραφηθούν οι ευκαιρίες και η προσπάθεια υλοποίησης των συμπληρωματικών πολιτικών </a:t>
            </a:r>
            <a:r>
              <a:rPr lang="en-US" sz="2200" dirty="0" smtClean="0">
                <a:solidFill>
                  <a:prstClr val="black"/>
                </a:solidFill>
                <a:latin typeface="+mj-lt"/>
              </a:rPr>
              <a:t>(</a:t>
            </a:r>
            <a:r>
              <a:rPr lang="en-US" sz="2200" dirty="0">
                <a:solidFill>
                  <a:prstClr val="black"/>
                </a:solidFill>
                <a:latin typeface="+mj-lt"/>
              </a:rPr>
              <a:t>Validation step), </a:t>
            </a:r>
            <a:r>
              <a:rPr lang="el-GR" sz="2200" dirty="0" smtClean="0">
                <a:solidFill>
                  <a:prstClr val="black"/>
                </a:solidFill>
                <a:latin typeface="+mj-lt"/>
              </a:rPr>
              <a:t>να ελεγχθεί ο βαθμός ενσωμάτωσης του κόμβου στο αστικό περιβάλλον και να οριστεί το σχέδιο διαχείρισης των λειτουργιών και υπηρεσιών του κόμβου </a:t>
            </a:r>
            <a:r>
              <a:rPr lang="en-US" sz="2200" dirty="0" smtClean="0">
                <a:solidFill>
                  <a:prstClr val="black"/>
                </a:solidFill>
                <a:latin typeface="+mj-lt"/>
              </a:rPr>
              <a:t>(</a:t>
            </a:r>
            <a:r>
              <a:rPr lang="en-US" sz="2200" dirty="0">
                <a:solidFill>
                  <a:prstClr val="black"/>
                </a:solidFill>
                <a:latin typeface="+mj-lt"/>
              </a:rPr>
              <a:t>Deployment step) </a:t>
            </a:r>
            <a:r>
              <a:rPr lang="el-GR" sz="2200" dirty="0" smtClean="0">
                <a:solidFill>
                  <a:prstClr val="black"/>
                </a:solidFill>
                <a:latin typeface="+mj-lt"/>
              </a:rPr>
              <a:t>και να διερευνηθούν οι συνέπειες σε τοπικό επίπεδο βάσει των οποίων θα πρέπει να προωθηθεί η δημιουργία και εφαρμογή ενός επαρκούς και ολοκληρωμένου επιχειρησιακό μοντέλο. </a:t>
            </a:r>
            <a:r>
              <a:rPr lang="en-US" sz="2200" dirty="0" smtClean="0">
                <a:solidFill>
                  <a:prstClr val="black"/>
                </a:solidFill>
                <a:latin typeface="+mj-lt"/>
              </a:rPr>
              <a:t>(</a:t>
            </a:r>
            <a:r>
              <a:rPr lang="en-US" sz="2200" dirty="0">
                <a:solidFill>
                  <a:prstClr val="black"/>
                </a:solidFill>
                <a:latin typeface="+mj-lt"/>
              </a:rPr>
              <a:t>Monitoring step</a:t>
            </a:r>
            <a:r>
              <a:rPr lang="en-US" sz="2200" dirty="0" smtClean="0">
                <a:solidFill>
                  <a:prstClr val="black"/>
                </a:solidFill>
                <a:latin typeface="+mj-lt"/>
              </a:rPr>
              <a:t>).</a:t>
            </a:r>
            <a:endParaRPr lang="en-US" sz="2200" dirty="0">
              <a:solidFill>
                <a:prstClr val="black"/>
              </a:solidFill>
              <a:latin typeface="+mj-lt"/>
            </a:endParaRPr>
          </a:p>
          <a:p>
            <a:pPr marL="388938" lvl="0" indent="-388938">
              <a:lnSpc>
                <a:spcPct val="150000"/>
              </a:lnSpc>
              <a:spcBef>
                <a:spcPts val="0"/>
              </a:spcBef>
              <a:buSzPct val="85000"/>
              <a:buBlip>
                <a:blip r:embed="rId3"/>
              </a:buBlip>
            </a:pPr>
            <a:endParaRPr lang="el-GR" sz="2200" dirty="0">
              <a:solidFill>
                <a:prstClr val="black"/>
              </a:solidFill>
              <a:latin typeface="+mj-lt"/>
            </a:endParaRPr>
          </a:p>
        </p:txBody>
      </p:sp>
    </p:spTree>
    <p:extLst>
      <p:ext uri="{BB962C8B-B14F-4D97-AF65-F5344CB8AC3E}">
        <p14:creationId xmlns:p14="http://schemas.microsoft.com/office/powerpoint/2010/main" val="3731627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706090"/>
          </a:xfrm>
        </p:spPr>
        <p:txBody>
          <a:bodyPr>
            <a:noAutofit/>
          </a:bodyPr>
          <a:lstStyle/>
          <a:p>
            <a:r>
              <a:rPr lang="el-GR" dirty="0" smtClean="0"/>
              <a:t>Βιβλιογραφικές αναφορές (1 από </a:t>
            </a:r>
            <a:r>
              <a:rPr lang="en-US" dirty="0" smtClean="0"/>
              <a:t>3</a:t>
            </a:r>
            <a:r>
              <a:rPr lang="el-GR" dirty="0" smtClean="0"/>
              <a:t>)</a:t>
            </a:r>
            <a:endParaRPr lang="el-GR" dirty="0"/>
          </a:p>
        </p:txBody>
      </p:sp>
      <p:sp>
        <p:nvSpPr>
          <p:cNvPr id="4" name="Θέση περιεχομένου 3"/>
          <p:cNvSpPr>
            <a:spLocks noGrp="1"/>
          </p:cNvSpPr>
          <p:nvPr>
            <p:ph idx="1"/>
          </p:nvPr>
        </p:nvSpPr>
        <p:spPr>
          <a:xfrm>
            <a:off x="467544" y="1196752"/>
            <a:ext cx="8229600" cy="5040560"/>
          </a:xfrm>
        </p:spPr>
        <p:txBody>
          <a:bodyPr>
            <a:noAutofit/>
          </a:bodyPr>
          <a:lstStyle/>
          <a:p>
            <a:pPr algn="just">
              <a:lnSpc>
                <a:spcPct val="125000"/>
              </a:lnSpc>
              <a:spcBef>
                <a:spcPts val="600"/>
              </a:spcBef>
              <a:spcAft>
                <a:spcPts val="600"/>
              </a:spcAft>
            </a:pPr>
            <a:r>
              <a:rPr lang="es-ES" sz="2000" kern="100" dirty="0">
                <a:solidFill>
                  <a:srgbClr val="404040"/>
                </a:solidFill>
                <a:latin typeface="+mj-lt"/>
                <a:ea typeface="Century Gothic"/>
                <a:cs typeface="Times New Roman"/>
              </a:rPr>
              <a:t>Adamos, G., Nathanail, E</a:t>
            </a:r>
            <a:r>
              <a:rPr lang="es-ES" sz="2000" kern="100" dirty="0" smtClean="0">
                <a:solidFill>
                  <a:srgbClr val="404040"/>
                </a:solidFill>
                <a:latin typeface="+mj-lt"/>
                <a:ea typeface="Century Gothic"/>
                <a:cs typeface="Times New Roman"/>
              </a:rPr>
              <a:t>., Zacharaki</a:t>
            </a:r>
            <a:r>
              <a:rPr lang="es-ES" sz="2000" kern="100" dirty="0">
                <a:solidFill>
                  <a:srgbClr val="404040"/>
                </a:solidFill>
                <a:latin typeface="+mj-lt"/>
                <a:ea typeface="Century Gothic"/>
                <a:cs typeface="Times New Roman"/>
              </a:rPr>
              <a:t>, E. (2012), “</a:t>
            </a:r>
            <a:r>
              <a:rPr lang="en-GB" sz="2000" kern="100" dirty="0" smtClean="0">
                <a:solidFill>
                  <a:srgbClr val="404040"/>
                </a:solidFill>
                <a:latin typeface="+mj-lt"/>
                <a:ea typeface="Century Gothic"/>
                <a:cs typeface="Times New Roman"/>
              </a:rPr>
              <a:t>Developing </a:t>
            </a:r>
            <a:r>
              <a:rPr lang="en-GB" sz="2000" kern="100" dirty="0">
                <a:solidFill>
                  <a:srgbClr val="404040"/>
                </a:solidFill>
                <a:latin typeface="+mj-lt"/>
                <a:ea typeface="Century Gothic"/>
                <a:cs typeface="Times New Roman"/>
              </a:rPr>
              <a:t>a Decision-Making Framework for Collaborative Practices in Long-Short Distance Transport Interconnection</a:t>
            </a:r>
            <a:r>
              <a:rPr lang="en-GB" sz="2000" kern="100" dirty="0" smtClean="0">
                <a:solidFill>
                  <a:srgbClr val="404040"/>
                </a:solidFill>
                <a:latin typeface="+mj-lt"/>
                <a:ea typeface="Century Gothic"/>
                <a:cs typeface="Times New Roman"/>
              </a:rPr>
              <a:t>”, </a:t>
            </a:r>
            <a:r>
              <a:rPr lang="en-GB" sz="2000" kern="100" dirty="0" err="1">
                <a:solidFill>
                  <a:srgbClr val="404040"/>
                </a:solidFill>
                <a:latin typeface="+mj-lt"/>
                <a:ea typeface="Century Gothic"/>
                <a:cs typeface="Times New Roman"/>
              </a:rPr>
              <a:t>Procedia</a:t>
            </a:r>
            <a:r>
              <a:rPr lang="en-GB" sz="2000" kern="100" dirty="0">
                <a:solidFill>
                  <a:srgbClr val="404040"/>
                </a:solidFill>
                <a:latin typeface="+mj-lt"/>
                <a:ea typeface="Century Gothic"/>
                <a:cs typeface="Times New Roman"/>
              </a:rPr>
              <a:t> – Social and </a:t>
            </a:r>
            <a:r>
              <a:rPr lang="en-GB" sz="2000" kern="100" dirty="0" err="1">
                <a:solidFill>
                  <a:srgbClr val="404040"/>
                </a:solidFill>
                <a:latin typeface="+mj-lt"/>
                <a:ea typeface="Century Gothic"/>
                <a:cs typeface="Times New Roman"/>
              </a:rPr>
              <a:t>Behavioral</a:t>
            </a:r>
            <a:r>
              <a:rPr lang="en-GB" sz="2000" kern="100" dirty="0">
                <a:solidFill>
                  <a:srgbClr val="404040"/>
                </a:solidFill>
                <a:latin typeface="+mj-lt"/>
                <a:ea typeface="Century Gothic"/>
                <a:cs typeface="Times New Roman"/>
              </a:rPr>
              <a:t> Sciences, Volume 48, 2012, pp. 2849–2859, Elsevier.  </a:t>
            </a:r>
            <a:endParaRPr lang="el-GR" sz="2000" kern="100" dirty="0">
              <a:solidFill>
                <a:srgbClr val="404040"/>
              </a:solidFill>
              <a:latin typeface="+mj-lt"/>
              <a:ea typeface="Century Gothic"/>
              <a:cs typeface="Times New Roman"/>
            </a:endParaRPr>
          </a:p>
          <a:p>
            <a:pPr algn="just">
              <a:lnSpc>
                <a:spcPct val="125000"/>
              </a:lnSpc>
              <a:spcBef>
                <a:spcPts val="600"/>
              </a:spcBef>
              <a:spcAft>
                <a:spcPts val="600"/>
              </a:spcAft>
            </a:pPr>
            <a:r>
              <a:rPr lang="en-GB" sz="2000" kern="100" dirty="0" err="1">
                <a:solidFill>
                  <a:srgbClr val="404040"/>
                </a:solidFill>
                <a:latin typeface="+mj-lt"/>
                <a:ea typeface="Century Gothic"/>
                <a:cs typeface="Times New Roman"/>
              </a:rPr>
              <a:t>Adamos</a:t>
            </a:r>
            <a:r>
              <a:rPr lang="en-GB" sz="2000" kern="100" dirty="0">
                <a:solidFill>
                  <a:srgbClr val="404040"/>
                </a:solidFill>
                <a:latin typeface="+mj-lt"/>
                <a:ea typeface="Century Gothic"/>
                <a:cs typeface="Times New Roman"/>
              </a:rPr>
              <a:t>, G., </a:t>
            </a:r>
            <a:r>
              <a:rPr lang="en-GB" sz="2000" kern="100" dirty="0" err="1">
                <a:solidFill>
                  <a:srgbClr val="404040"/>
                </a:solidFill>
                <a:latin typeface="+mj-lt"/>
                <a:ea typeface="Century Gothic"/>
                <a:cs typeface="Times New Roman"/>
              </a:rPr>
              <a:t>Nathanail</a:t>
            </a:r>
            <a:r>
              <a:rPr lang="en-GB" sz="2000" kern="100" dirty="0">
                <a:solidFill>
                  <a:srgbClr val="404040"/>
                </a:solidFill>
                <a:latin typeface="+mj-lt"/>
                <a:ea typeface="Century Gothic"/>
                <a:cs typeface="Times New Roman"/>
              </a:rPr>
              <a:t>, E.  &amp;  </a:t>
            </a:r>
            <a:r>
              <a:rPr lang="en-GB" sz="2000" kern="100" dirty="0" err="1">
                <a:solidFill>
                  <a:srgbClr val="404040"/>
                </a:solidFill>
                <a:latin typeface="+mj-lt"/>
                <a:ea typeface="Century Gothic"/>
                <a:cs typeface="Times New Roman"/>
              </a:rPr>
              <a:t>Tsami</a:t>
            </a:r>
            <a:r>
              <a:rPr lang="en-GB" sz="2000" kern="100" dirty="0">
                <a:solidFill>
                  <a:srgbClr val="404040"/>
                </a:solidFill>
                <a:latin typeface="+mj-lt"/>
                <a:ea typeface="Century Gothic"/>
                <a:cs typeface="Times New Roman"/>
              </a:rPr>
              <a:t>, M., 2014. “Designing sustainable urban transport interchanges”. 2nd Conference of Sustainable Urban Mobility, 05-06 May 2014, Volos, Greece</a:t>
            </a:r>
            <a:r>
              <a:rPr lang="en-GB" sz="2000" kern="100" dirty="0" smtClean="0">
                <a:solidFill>
                  <a:srgbClr val="404040"/>
                </a:solidFill>
                <a:latin typeface="+mj-lt"/>
                <a:ea typeface="Century Gothic"/>
                <a:cs typeface="Times New Roman"/>
              </a:rPr>
              <a:t>.</a:t>
            </a:r>
            <a:endParaRPr lang="el-GR" sz="2000" kern="100" dirty="0" smtClean="0">
              <a:solidFill>
                <a:srgbClr val="404040"/>
              </a:solidFill>
              <a:latin typeface="+mj-lt"/>
              <a:ea typeface="Century Gothic"/>
              <a:cs typeface="Times New Roman"/>
            </a:endParaRPr>
          </a:p>
          <a:p>
            <a:pPr algn="just">
              <a:lnSpc>
                <a:spcPct val="125000"/>
              </a:lnSpc>
              <a:spcBef>
                <a:spcPts val="600"/>
              </a:spcBef>
              <a:spcAft>
                <a:spcPts val="600"/>
              </a:spcAft>
            </a:pPr>
            <a:r>
              <a:rPr lang="en-US" sz="2000" kern="100" dirty="0">
                <a:solidFill>
                  <a:srgbClr val="404040"/>
                </a:solidFill>
                <a:latin typeface="+mj-lt"/>
                <a:ea typeface="Century Gothic"/>
                <a:cs typeface="Times New Roman"/>
              </a:rPr>
              <a:t>Christiansen P, J. Andersen, F. Di </a:t>
            </a:r>
            <a:r>
              <a:rPr lang="en-US" sz="2000" kern="100" dirty="0" err="1">
                <a:solidFill>
                  <a:srgbClr val="404040"/>
                </a:solidFill>
                <a:latin typeface="+mj-lt"/>
                <a:ea typeface="Century Gothic"/>
                <a:cs typeface="Times New Roman"/>
              </a:rPr>
              <a:t>Ciommo</a:t>
            </a:r>
            <a:r>
              <a:rPr lang="en-US" sz="2000" kern="100" dirty="0">
                <a:solidFill>
                  <a:srgbClr val="404040"/>
                </a:solidFill>
                <a:latin typeface="+mj-lt"/>
                <a:ea typeface="Century Gothic"/>
                <a:cs typeface="Times New Roman"/>
              </a:rPr>
              <a:t>, S. Hernandez, O. </a:t>
            </a:r>
            <a:r>
              <a:rPr lang="en-US" sz="2000" kern="100" dirty="0" err="1">
                <a:solidFill>
                  <a:srgbClr val="404040"/>
                </a:solidFill>
                <a:latin typeface="+mj-lt"/>
                <a:ea typeface="Century Gothic"/>
                <a:cs typeface="Times New Roman"/>
              </a:rPr>
              <a:t>Heddebaut</a:t>
            </a:r>
            <a:r>
              <a:rPr lang="en-US" sz="2000" kern="100" dirty="0">
                <a:solidFill>
                  <a:srgbClr val="404040"/>
                </a:solidFill>
                <a:latin typeface="+mj-lt"/>
                <a:ea typeface="Century Gothic"/>
                <a:cs typeface="Times New Roman"/>
              </a:rPr>
              <a:t> , R. de </a:t>
            </a:r>
            <a:r>
              <a:rPr lang="en-US" sz="2000" kern="100" dirty="0" err="1">
                <a:solidFill>
                  <a:srgbClr val="404040"/>
                </a:solidFill>
                <a:latin typeface="+mj-lt"/>
                <a:ea typeface="Century Gothic"/>
                <a:cs typeface="Times New Roman"/>
              </a:rPr>
              <a:t>Oña</a:t>
            </a:r>
            <a:r>
              <a:rPr lang="en-US" sz="2000" kern="100" dirty="0">
                <a:solidFill>
                  <a:srgbClr val="404040"/>
                </a:solidFill>
                <a:latin typeface="+mj-lt"/>
                <a:ea typeface="Century Gothic"/>
                <a:cs typeface="Times New Roman"/>
              </a:rPr>
              <a:t>, J. </a:t>
            </a:r>
            <a:r>
              <a:rPr lang="en-US" sz="2000" kern="100" dirty="0" err="1" smtClean="0">
                <a:solidFill>
                  <a:srgbClr val="404040"/>
                </a:solidFill>
                <a:latin typeface="+mj-lt"/>
                <a:ea typeface="Century Gothic"/>
                <a:cs typeface="Times New Roman"/>
              </a:rPr>
              <a:t>Spousta</a:t>
            </a:r>
            <a:r>
              <a:rPr lang="en-US" sz="2000" kern="100" dirty="0" smtClean="0">
                <a:solidFill>
                  <a:srgbClr val="404040"/>
                </a:solidFill>
                <a:latin typeface="+mj-lt"/>
                <a:ea typeface="Century Gothic"/>
                <a:cs typeface="Times New Roman"/>
              </a:rPr>
              <a:t>, A</a:t>
            </a:r>
            <a:r>
              <a:rPr lang="en-US" sz="2000" kern="100" dirty="0">
                <a:solidFill>
                  <a:srgbClr val="404040"/>
                </a:solidFill>
                <a:latin typeface="+mj-lt"/>
                <a:ea typeface="Century Gothic"/>
                <a:cs typeface="Times New Roman"/>
              </a:rPr>
              <a:t>. </a:t>
            </a:r>
            <a:r>
              <a:rPr lang="en-US" sz="2000" kern="100" dirty="0" err="1">
                <a:solidFill>
                  <a:srgbClr val="404040"/>
                </a:solidFill>
                <a:latin typeface="+mj-lt"/>
                <a:ea typeface="Century Gothic"/>
                <a:cs typeface="Times New Roman"/>
              </a:rPr>
              <a:t>Monzón</a:t>
            </a:r>
            <a:r>
              <a:rPr lang="en-US" sz="2000" kern="100" dirty="0">
                <a:solidFill>
                  <a:srgbClr val="404040"/>
                </a:solidFill>
                <a:latin typeface="+mj-lt"/>
                <a:ea typeface="Century Gothic"/>
                <a:cs typeface="Times New Roman"/>
              </a:rPr>
              <a:t>., (2014), “Guidelines to achieve an integrated City-HUB Model</a:t>
            </a:r>
            <a:r>
              <a:rPr lang="en-US" sz="2000" kern="100" dirty="0" smtClean="0">
                <a:solidFill>
                  <a:srgbClr val="404040"/>
                </a:solidFill>
                <a:latin typeface="+mj-lt"/>
                <a:ea typeface="Century Gothic"/>
                <a:cs typeface="Times New Roman"/>
              </a:rPr>
              <a:t>”, </a:t>
            </a:r>
            <a:r>
              <a:rPr lang="en-US" sz="2000" kern="100" dirty="0">
                <a:solidFill>
                  <a:srgbClr val="404040"/>
                </a:solidFill>
                <a:latin typeface="+mj-lt"/>
                <a:ea typeface="Century Gothic"/>
                <a:cs typeface="Times New Roman"/>
              </a:rPr>
              <a:t>Deliverable 5.1, City-HUB project</a:t>
            </a:r>
            <a:r>
              <a:rPr lang="en-US" sz="2000" kern="100" dirty="0" smtClean="0">
                <a:solidFill>
                  <a:srgbClr val="404040"/>
                </a:solidFill>
                <a:latin typeface="+mj-lt"/>
                <a:ea typeface="Century Gothic"/>
                <a:cs typeface="Times New Roman"/>
              </a:rPr>
              <a:t>.</a:t>
            </a:r>
          </a:p>
          <a:p>
            <a:pPr algn="just">
              <a:lnSpc>
                <a:spcPct val="125000"/>
              </a:lnSpc>
              <a:spcBef>
                <a:spcPts val="600"/>
              </a:spcBef>
              <a:spcAft>
                <a:spcPts val="600"/>
              </a:spcAft>
            </a:pPr>
            <a:r>
              <a:rPr lang="en-US" sz="2000" kern="100" dirty="0" err="1">
                <a:solidFill>
                  <a:srgbClr val="404040"/>
                </a:solidFill>
                <a:latin typeface="+mj-lt"/>
                <a:ea typeface="Century Gothic"/>
                <a:cs typeface="Times New Roman"/>
              </a:rPr>
              <a:t>Adamos</a:t>
            </a:r>
            <a:r>
              <a:rPr lang="en-US" sz="2000" kern="100" dirty="0">
                <a:solidFill>
                  <a:srgbClr val="404040"/>
                </a:solidFill>
                <a:latin typeface="+mj-lt"/>
                <a:ea typeface="Century Gothic"/>
                <a:cs typeface="Times New Roman"/>
              </a:rPr>
              <a:t>, G., </a:t>
            </a:r>
            <a:r>
              <a:rPr lang="en-US" sz="2000" kern="100" dirty="0" err="1">
                <a:solidFill>
                  <a:srgbClr val="404040"/>
                </a:solidFill>
                <a:latin typeface="+mj-lt"/>
                <a:ea typeface="Century Gothic"/>
                <a:cs typeface="Times New Roman"/>
              </a:rPr>
              <a:t>Nathanail</a:t>
            </a:r>
            <a:r>
              <a:rPr lang="en-US" sz="2000" kern="100" dirty="0">
                <a:solidFill>
                  <a:srgbClr val="404040"/>
                </a:solidFill>
                <a:latin typeface="+mj-lt"/>
                <a:ea typeface="Century Gothic"/>
                <a:cs typeface="Times New Roman"/>
              </a:rPr>
              <a:t>, E., “Guidelines for successful interchanges”, CITY-HUB </a:t>
            </a:r>
            <a:r>
              <a:rPr lang="en-US" sz="2000" kern="100" dirty="0" smtClean="0">
                <a:solidFill>
                  <a:srgbClr val="404040"/>
                </a:solidFill>
                <a:latin typeface="+mj-lt"/>
                <a:ea typeface="Century Gothic"/>
                <a:cs typeface="Times New Roman"/>
              </a:rPr>
              <a:t>project, 7</a:t>
            </a:r>
            <a:r>
              <a:rPr lang="en-US" sz="2000" kern="100" baseline="30000" dirty="0" smtClean="0">
                <a:solidFill>
                  <a:srgbClr val="404040"/>
                </a:solidFill>
                <a:latin typeface="+mj-lt"/>
                <a:ea typeface="Century Gothic"/>
                <a:cs typeface="Times New Roman"/>
              </a:rPr>
              <a:t>th</a:t>
            </a:r>
            <a:r>
              <a:rPr lang="en-US" sz="2000" kern="100" dirty="0" smtClean="0">
                <a:solidFill>
                  <a:srgbClr val="404040"/>
                </a:solidFill>
                <a:latin typeface="+mj-lt"/>
                <a:ea typeface="Century Gothic"/>
                <a:cs typeface="Times New Roman"/>
              </a:rPr>
              <a:t> FP EC</a:t>
            </a:r>
            <a:endParaRPr lang="el-GR" sz="2000" kern="100" dirty="0">
              <a:solidFill>
                <a:srgbClr val="404040"/>
              </a:solidFill>
              <a:latin typeface="+mj-lt"/>
              <a:ea typeface="Century Gothic"/>
              <a:cs typeface="Times New Roman"/>
            </a:endParaRPr>
          </a:p>
        </p:txBody>
      </p:sp>
    </p:spTree>
    <p:extLst>
      <p:ext uri="{BB962C8B-B14F-4D97-AF65-F5344CB8AC3E}">
        <p14:creationId xmlns:p14="http://schemas.microsoft.com/office/powerpoint/2010/main" val="421957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Βασικές έννοιες (2 από 2)</a:t>
            </a:r>
            <a:endParaRPr lang="el-GR" dirty="0"/>
          </a:p>
        </p:txBody>
      </p:sp>
      <p:sp>
        <p:nvSpPr>
          <p:cNvPr id="4" name="Θέση περιεχομένου 3"/>
          <p:cNvSpPr>
            <a:spLocks noGrp="1"/>
          </p:cNvSpPr>
          <p:nvPr>
            <p:ph idx="1"/>
          </p:nvPr>
        </p:nvSpPr>
        <p:spPr>
          <a:xfrm>
            <a:off x="464156" y="1556792"/>
            <a:ext cx="8229600" cy="4896544"/>
          </a:xfrm>
        </p:spPr>
        <p:txBody>
          <a:bodyPr>
            <a:normAutofit lnSpcReduction="10000"/>
          </a:bodyPr>
          <a:lstStyle/>
          <a:p>
            <a:pPr marL="388938" lvl="0" indent="-388938">
              <a:lnSpc>
                <a:spcPct val="150000"/>
              </a:lnSpc>
              <a:spcBef>
                <a:spcPts val="0"/>
              </a:spcBef>
              <a:buSzPct val="85000"/>
              <a:buBlip>
                <a:blip r:embed="rId3"/>
              </a:buBlip>
            </a:pPr>
            <a:r>
              <a:rPr lang="el-GR" sz="2400" b="1" dirty="0" smtClean="0">
                <a:solidFill>
                  <a:prstClr val="black"/>
                </a:solidFill>
                <a:latin typeface="+mj-lt"/>
              </a:rPr>
              <a:t>Ορολογία:</a:t>
            </a:r>
          </a:p>
          <a:p>
            <a:pPr>
              <a:lnSpc>
                <a:spcPct val="150000"/>
              </a:lnSpc>
              <a:spcBef>
                <a:spcPts val="0"/>
              </a:spcBef>
              <a:buSzPct val="85000"/>
              <a:buFont typeface="Wingdings" pitchFamily="2" charset="2"/>
              <a:buChar char="q"/>
            </a:pPr>
            <a:r>
              <a:rPr lang="el-GR" sz="2400" dirty="0">
                <a:solidFill>
                  <a:prstClr val="black"/>
                </a:solidFill>
                <a:latin typeface="+mj-lt"/>
              </a:rPr>
              <a:t>Στη βιβλιογραφία η συνδυασμένη </a:t>
            </a:r>
            <a:r>
              <a:rPr lang="en-US" sz="2400" dirty="0" smtClean="0">
                <a:solidFill>
                  <a:prstClr val="black"/>
                </a:solidFill>
                <a:latin typeface="+mj-lt"/>
              </a:rPr>
              <a:t>(</a:t>
            </a:r>
            <a:r>
              <a:rPr lang="el-GR" sz="2400" dirty="0" err="1" smtClean="0">
                <a:solidFill>
                  <a:prstClr val="black"/>
                </a:solidFill>
                <a:latin typeface="+mj-lt"/>
              </a:rPr>
              <a:t>διατροπική</a:t>
            </a:r>
            <a:r>
              <a:rPr lang="en-US" sz="2400" dirty="0" smtClean="0">
                <a:solidFill>
                  <a:prstClr val="black"/>
                </a:solidFill>
                <a:latin typeface="+mj-lt"/>
              </a:rPr>
              <a:t>) </a:t>
            </a:r>
            <a:r>
              <a:rPr lang="el-GR" sz="2400" dirty="0" smtClean="0">
                <a:solidFill>
                  <a:prstClr val="black"/>
                </a:solidFill>
                <a:latin typeface="+mj-lt"/>
              </a:rPr>
              <a:t>μεταφορά </a:t>
            </a:r>
            <a:r>
              <a:rPr lang="el-GR" sz="2400" dirty="0">
                <a:solidFill>
                  <a:prstClr val="black"/>
                </a:solidFill>
                <a:latin typeface="+mj-lt"/>
              </a:rPr>
              <a:t>συναντάται με τον όρο ‘</a:t>
            </a:r>
            <a:r>
              <a:rPr lang="el-GR" sz="2400" dirty="0" err="1">
                <a:solidFill>
                  <a:prstClr val="black"/>
                </a:solidFill>
                <a:latin typeface="+mj-lt"/>
              </a:rPr>
              <a:t>combined</a:t>
            </a:r>
            <a:r>
              <a:rPr lang="el-GR" sz="2400" dirty="0">
                <a:solidFill>
                  <a:prstClr val="black"/>
                </a:solidFill>
                <a:latin typeface="+mj-lt"/>
              </a:rPr>
              <a:t> </a:t>
            </a:r>
            <a:r>
              <a:rPr lang="el-GR" sz="2400" dirty="0" err="1">
                <a:solidFill>
                  <a:prstClr val="black"/>
                </a:solidFill>
                <a:latin typeface="+mj-lt"/>
              </a:rPr>
              <a:t>transport</a:t>
            </a:r>
            <a:r>
              <a:rPr lang="el-GR" sz="2400" dirty="0">
                <a:solidFill>
                  <a:prstClr val="black"/>
                </a:solidFill>
                <a:latin typeface="+mj-lt"/>
              </a:rPr>
              <a:t>’.</a:t>
            </a:r>
          </a:p>
          <a:p>
            <a:pPr>
              <a:lnSpc>
                <a:spcPct val="150000"/>
              </a:lnSpc>
              <a:spcBef>
                <a:spcPts val="0"/>
              </a:spcBef>
              <a:buSzPct val="85000"/>
              <a:buFont typeface="Wingdings" pitchFamily="2" charset="2"/>
              <a:buChar char="q"/>
            </a:pPr>
            <a:r>
              <a:rPr lang="el-GR" sz="2400" dirty="0">
                <a:solidFill>
                  <a:prstClr val="black"/>
                </a:solidFill>
                <a:latin typeface="+mj-lt"/>
              </a:rPr>
              <a:t>Εναλλακτικές ονομασίες: ‘</a:t>
            </a:r>
            <a:r>
              <a:rPr lang="el-GR" sz="2400" dirty="0" err="1">
                <a:solidFill>
                  <a:prstClr val="black"/>
                </a:solidFill>
                <a:latin typeface="+mj-lt"/>
              </a:rPr>
              <a:t>multi</a:t>
            </a:r>
            <a:r>
              <a:rPr lang="el-GR" sz="2400" dirty="0">
                <a:solidFill>
                  <a:prstClr val="black"/>
                </a:solidFill>
                <a:latin typeface="+mj-lt"/>
              </a:rPr>
              <a:t>-</a:t>
            </a:r>
            <a:r>
              <a:rPr lang="el-GR" sz="2400" dirty="0" err="1">
                <a:solidFill>
                  <a:prstClr val="black"/>
                </a:solidFill>
                <a:latin typeface="+mj-lt"/>
              </a:rPr>
              <a:t>modal</a:t>
            </a:r>
            <a:r>
              <a:rPr lang="el-GR" sz="2400" dirty="0">
                <a:solidFill>
                  <a:prstClr val="black"/>
                </a:solidFill>
                <a:latin typeface="+mj-lt"/>
              </a:rPr>
              <a:t> </a:t>
            </a:r>
            <a:r>
              <a:rPr lang="el-GR" sz="2400" dirty="0" err="1">
                <a:solidFill>
                  <a:prstClr val="black"/>
                </a:solidFill>
                <a:latin typeface="+mj-lt"/>
              </a:rPr>
              <a:t>transport</a:t>
            </a:r>
            <a:r>
              <a:rPr lang="el-GR" sz="2400" dirty="0">
                <a:solidFill>
                  <a:prstClr val="black"/>
                </a:solidFill>
                <a:latin typeface="+mj-lt"/>
              </a:rPr>
              <a:t>’ (χρησιμοποίηση περισσότερων του ενός μεταφορικών μέσων για την πραγματοποίησή τους) και ‘</a:t>
            </a:r>
            <a:r>
              <a:rPr lang="el-GR" sz="2400" dirty="0" err="1">
                <a:solidFill>
                  <a:prstClr val="black"/>
                </a:solidFill>
                <a:latin typeface="+mj-lt"/>
              </a:rPr>
              <a:t>intermodal</a:t>
            </a:r>
            <a:r>
              <a:rPr lang="el-GR" sz="2400" dirty="0">
                <a:solidFill>
                  <a:prstClr val="black"/>
                </a:solidFill>
                <a:latin typeface="+mj-lt"/>
              </a:rPr>
              <a:t> </a:t>
            </a:r>
            <a:r>
              <a:rPr lang="el-GR" sz="2400" dirty="0" err="1">
                <a:solidFill>
                  <a:prstClr val="black"/>
                </a:solidFill>
                <a:latin typeface="+mj-lt"/>
              </a:rPr>
              <a:t>transport</a:t>
            </a:r>
            <a:r>
              <a:rPr lang="el-GR" sz="2400" dirty="0">
                <a:solidFill>
                  <a:prstClr val="black"/>
                </a:solidFill>
                <a:latin typeface="+mj-lt"/>
              </a:rPr>
              <a:t>’ (χωρίς αλλαγή μονάδας φόρτωσης και περαιτέρω επεξεργασία, αλλά συνεχόμενη μεταφόρτωση σε μέσα</a:t>
            </a:r>
            <a:r>
              <a:rPr lang="el-GR" sz="2400" dirty="0" smtClean="0">
                <a:solidFill>
                  <a:prstClr val="black"/>
                </a:solidFill>
                <a:latin typeface="+mj-lt"/>
              </a:rPr>
              <a:t>), από όπου προκύπτει και ο όρος </a:t>
            </a:r>
            <a:r>
              <a:rPr lang="en-US" sz="2400" dirty="0" err="1" smtClean="0">
                <a:solidFill>
                  <a:prstClr val="black"/>
                </a:solidFill>
                <a:latin typeface="+mj-lt"/>
              </a:rPr>
              <a:t>intermodality</a:t>
            </a:r>
            <a:r>
              <a:rPr lang="el-GR" sz="2400" dirty="0" smtClean="0">
                <a:solidFill>
                  <a:prstClr val="black"/>
                </a:solidFill>
                <a:latin typeface="+mj-lt"/>
              </a:rPr>
              <a:t>.</a:t>
            </a:r>
            <a:endParaRPr lang="el-GR" sz="2400" dirty="0">
              <a:solidFill>
                <a:prstClr val="black"/>
              </a:solidFill>
              <a:latin typeface="+mj-lt"/>
            </a:endParaRPr>
          </a:p>
        </p:txBody>
      </p:sp>
    </p:spTree>
    <p:extLst>
      <p:ext uri="{BB962C8B-B14F-4D97-AF65-F5344CB8AC3E}">
        <p14:creationId xmlns:p14="http://schemas.microsoft.com/office/powerpoint/2010/main" val="3660994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706090"/>
          </a:xfrm>
        </p:spPr>
        <p:txBody>
          <a:bodyPr>
            <a:noAutofit/>
          </a:bodyPr>
          <a:lstStyle/>
          <a:p>
            <a:r>
              <a:rPr lang="el-GR" dirty="0" smtClean="0"/>
              <a:t>Βιβλιογραφικές αναφορές (2 από 3)</a:t>
            </a:r>
            <a:endParaRPr lang="el-GR" dirty="0"/>
          </a:p>
        </p:txBody>
      </p:sp>
      <p:sp>
        <p:nvSpPr>
          <p:cNvPr id="4" name="Θέση περιεχομένου 3"/>
          <p:cNvSpPr>
            <a:spLocks noGrp="1"/>
          </p:cNvSpPr>
          <p:nvPr>
            <p:ph idx="1"/>
          </p:nvPr>
        </p:nvSpPr>
        <p:spPr>
          <a:xfrm>
            <a:off x="467544" y="1052736"/>
            <a:ext cx="8229600" cy="5184576"/>
          </a:xfrm>
        </p:spPr>
        <p:txBody>
          <a:bodyPr>
            <a:noAutofit/>
          </a:bodyPr>
          <a:lstStyle/>
          <a:p>
            <a:pPr algn="just">
              <a:lnSpc>
                <a:spcPct val="125000"/>
              </a:lnSpc>
              <a:spcBef>
                <a:spcPts val="600"/>
              </a:spcBef>
              <a:spcAft>
                <a:spcPts val="600"/>
              </a:spcAft>
            </a:pPr>
            <a:r>
              <a:rPr lang="en-US" sz="2000" kern="100" dirty="0">
                <a:solidFill>
                  <a:srgbClr val="404040"/>
                </a:solidFill>
                <a:latin typeface="Georgia"/>
                <a:ea typeface="Century Gothic"/>
                <a:cs typeface="Times New Roman"/>
              </a:rPr>
              <a:t>Commission of the European Communities (2001): COM(2001) 370 final “European transport policy for 2010: time to decide</a:t>
            </a:r>
            <a:r>
              <a:rPr lang="en-US" sz="2000" kern="100" dirty="0" smtClean="0">
                <a:solidFill>
                  <a:srgbClr val="404040"/>
                </a:solidFill>
                <a:latin typeface="Georgia"/>
                <a:ea typeface="Century Gothic"/>
                <a:cs typeface="Times New Roman"/>
              </a:rPr>
              <a:t>”,  </a:t>
            </a:r>
            <a:r>
              <a:rPr lang="en-US" sz="2000" kern="100" dirty="0">
                <a:solidFill>
                  <a:srgbClr val="404040"/>
                </a:solidFill>
                <a:latin typeface="Georgia"/>
                <a:ea typeface="Century Gothic"/>
                <a:cs typeface="Times New Roman"/>
              </a:rPr>
              <a:t>European Communities, Brussels.</a:t>
            </a:r>
          </a:p>
          <a:p>
            <a:pPr algn="just">
              <a:lnSpc>
                <a:spcPct val="125000"/>
              </a:lnSpc>
              <a:spcBef>
                <a:spcPts val="600"/>
              </a:spcBef>
              <a:spcAft>
                <a:spcPts val="600"/>
              </a:spcAft>
            </a:pPr>
            <a:r>
              <a:rPr lang="en-US" sz="2000" kern="100" dirty="0">
                <a:solidFill>
                  <a:srgbClr val="404040"/>
                </a:solidFill>
                <a:latin typeface="Georgia"/>
                <a:ea typeface="Century Gothic"/>
                <a:cs typeface="Times New Roman"/>
              </a:rPr>
              <a:t>Communication from the Commission to the Council and the European Parliament, “Keep Europe moving - Sustainable mobility for our continent - Mid-term review of the European Commission’s 2001 Transport White paper</a:t>
            </a:r>
            <a:r>
              <a:rPr lang="en-US" sz="2000" kern="100" dirty="0" smtClean="0">
                <a:solidFill>
                  <a:srgbClr val="404040"/>
                </a:solidFill>
                <a:latin typeface="Georgia"/>
                <a:ea typeface="Century Gothic"/>
                <a:cs typeface="Times New Roman"/>
              </a:rPr>
              <a:t>”, </a:t>
            </a:r>
            <a:r>
              <a:rPr lang="en-US" sz="2000" kern="100" dirty="0">
                <a:solidFill>
                  <a:srgbClr val="404040"/>
                </a:solidFill>
                <a:latin typeface="Georgia"/>
                <a:ea typeface="Century Gothic"/>
                <a:cs typeface="Times New Roman"/>
              </a:rPr>
              <a:t>COM (2006) 314.</a:t>
            </a:r>
          </a:p>
          <a:p>
            <a:pPr algn="just">
              <a:lnSpc>
                <a:spcPct val="125000"/>
              </a:lnSpc>
              <a:spcBef>
                <a:spcPts val="600"/>
              </a:spcBef>
              <a:spcAft>
                <a:spcPts val="600"/>
              </a:spcAft>
            </a:pPr>
            <a:r>
              <a:rPr lang="en-US" sz="2000" kern="100" dirty="0">
                <a:solidFill>
                  <a:srgbClr val="404040"/>
                </a:solidFill>
                <a:latin typeface="Georgia"/>
                <a:ea typeface="Century Gothic"/>
                <a:cs typeface="Times New Roman"/>
              </a:rPr>
              <a:t>Communication from the Commission to the European Parliament, the Council, the European Economic and Social Committee and the Committee of the Regions, “Action Plan on Urban Mobility</a:t>
            </a:r>
            <a:r>
              <a:rPr lang="en-US" sz="2000" kern="100" dirty="0" smtClean="0">
                <a:solidFill>
                  <a:srgbClr val="404040"/>
                </a:solidFill>
                <a:latin typeface="Georgia"/>
                <a:ea typeface="Century Gothic"/>
                <a:cs typeface="Times New Roman"/>
              </a:rPr>
              <a:t>”, </a:t>
            </a:r>
            <a:r>
              <a:rPr lang="en-US" sz="2000" kern="100" dirty="0">
                <a:solidFill>
                  <a:srgbClr val="404040"/>
                </a:solidFill>
                <a:latin typeface="Georgia"/>
                <a:ea typeface="Century Gothic"/>
                <a:cs typeface="Times New Roman"/>
              </a:rPr>
              <a:t>COM (2009) 490 </a:t>
            </a:r>
            <a:r>
              <a:rPr lang="en-US" sz="2000" kern="100" dirty="0" smtClean="0">
                <a:solidFill>
                  <a:srgbClr val="404040"/>
                </a:solidFill>
                <a:latin typeface="Georgia"/>
                <a:ea typeface="Century Gothic"/>
                <a:cs typeface="Times New Roman"/>
              </a:rPr>
              <a:t>final.</a:t>
            </a:r>
            <a:endParaRPr lang="el-GR" sz="2000" kern="100" dirty="0" smtClean="0">
              <a:solidFill>
                <a:srgbClr val="404040"/>
              </a:solidFill>
              <a:latin typeface="Georgia"/>
              <a:ea typeface="Century Gothic"/>
              <a:cs typeface="Times New Roman"/>
            </a:endParaRPr>
          </a:p>
          <a:p>
            <a:pPr algn="just">
              <a:lnSpc>
                <a:spcPct val="125000"/>
              </a:lnSpc>
              <a:spcBef>
                <a:spcPts val="600"/>
              </a:spcBef>
              <a:spcAft>
                <a:spcPts val="600"/>
              </a:spcAft>
            </a:pPr>
            <a:r>
              <a:rPr lang="en-US" sz="2000" kern="100" dirty="0" smtClean="0">
                <a:solidFill>
                  <a:srgbClr val="404040"/>
                </a:solidFill>
                <a:latin typeface="Georgia"/>
                <a:ea typeface="Century Gothic"/>
                <a:cs typeface="Times New Roman"/>
              </a:rPr>
              <a:t>European </a:t>
            </a:r>
            <a:r>
              <a:rPr lang="en-US" sz="2000" kern="100" dirty="0">
                <a:solidFill>
                  <a:srgbClr val="404040"/>
                </a:solidFill>
                <a:latin typeface="Georgia"/>
                <a:ea typeface="Century Gothic"/>
                <a:cs typeface="Times New Roman"/>
              </a:rPr>
              <a:t>Commission (2001). White Paper </a:t>
            </a:r>
            <a:r>
              <a:rPr lang="en-US" sz="2000" kern="100" dirty="0" smtClean="0">
                <a:solidFill>
                  <a:srgbClr val="404040"/>
                </a:solidFill>
                <a:latin typeface="Georgia"/>
                <a:ea typeface="Century Gothic"/>
                <a:cs typeface="Times New Roman"/>
              </a:rPr>
              <a:t>"European </a:t>
            </a:r>
            <a:r>
              <a:rPr lang="en-US" sz="2000" kern="100" dirty="0">
                <a:solidFill>
                  <a:srgbClr val="404040"/>
                </a:solidFill>
                <a:latin typeface="Georgia"/>
                <a:ea typeface="Century Gothic"/>
                <a:cs typeface="Times New Roman"/>
              </a:rPr>
              <a:t>transport policy for 2010: Time to decide</a:t>
            </a:r>
            <a:r>
              <a:rPr lang="en-US" sz="2000" kern="100" dirty="0" smtClean="0">
                <a:solidFill>
                  <a:srgbClr val="404040"/>
                </a:solidFill>
                <a:latin typeface="Georgia"/>
                <a:ea typeface="Century Gothic"/>
                <a:cs typeface="Times New Roman"/>
              </a:rPr>
              <a:t>”, CEC</a:t>
            </a:r>
            <a:r>
              <a:rPr lang="en-US" sz="2000" kern="100" dirty="0">
                <a:solidFill>
                  <a:srgbClr val="404040"/>
                </a:solidFill>
                <a:latin typeface="Georgia"/>
                <a:ea typeface="Century Gothic"/>
                <a:cs typeface="Times New Roman"/>
              </a:rPr>
              <a:t>, </a:t>
            </a:r>
            <a:r>
              <a:rPr lang="en-US" sz="2000" kern="100" dirty="0" smtClean="0">
                <a:solidFill>
                  <a:srgbClr val="404040"/>
                </a:solidFill>
                <a:latin typeface="Georgia"/>
                <a:ea typeface="Century Gothic"/>
                <a:cs typeface="Times New Roman"/>
              </a:rPr>
              <a:t>2001</a:t>
            </a:r>
            <a:r>
              <a:rPr lang="en-US" sz="2000" kern="100" dirty="0">
                <a:solidFill>
                  <a:srgbClr val="404040"/>
                </a:solidFill>
                <a:latin typeface="Georgia"/>
                <a:ea typeface="Century Gothic"/>
                <a:cs typeface="Times New Roman"/>
              </a:rPr>
              <a:t>.</a:t>
            </a:r>
          </a:p>
        </p:txBody>
      </p:sp>
    </p:spTree>
    <p:extLst>
      <p:ext uri="{BB962C8B-B14F-4D97-AF65-F5344CB8AC3E}">
        <p14:creationId xmlns:p14="http://schemas.microsoft.com/office/powerpoint/2010/main" val="15423953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706090"/>
          </a:xfrm>
        </p:spPr>
        <p:txBody>
          <a:bodyPr>
            <a:noAutofit/>
          </a:bodyPr>
          <a:lstStyle/>
          <a:p>
            <a:r>
              <a:rPr lang="el-GR" dirty="0" smtClean="0"/>
              <a:t>Βιβλιογραφικές αναφορές (3 από 3)</a:t>
            </a:r>
            <a:endParaRPr lang="el-GR" dirty="0"/>
          </a:p>
        </p:txBody>
      </p:sp>
      <p:sp>
        <p:nvSpPr>
          <p:cNvPr id="4" name="Θέση περιεχομένου 3"/>
          <p:cNvSpPr>
            <a:spLocks noGrp="1"/>
          </p:cNvSpPr>
          <p:nvPr>
            <p:ph idx="1"/>
          </p:nvPr>
        </p:nvSpPr>
        <p:spPr>
          <a:xfrm>
            <a:off x="467544" y="1052736"/>
            <a:ext cx="8229600" cy="5184576"/>
          </a:xfrm>
        </p:spPr>
        <p:txBody>
          <a:bodyPr>
            <a:noAutofit/>
          </a:bodyPr>
          <a:lstStyle/>
          <a:p>
            <a:pPr algn="just">
              <a:lnSpc>
                <a:spcPct val="125000"/>
              </a:lnSpc>
              <a:spcBef>
                <a:spcPts val="600"/>
              </a:spcBef>
              <a:spcAft>
                <a:spcPts val="600"/>
              </a:spcAft>
            </a:pPr>
            <a:r>
              <a:rPr lang="en-US" sz="2000" kern="100" dirty="0" smtClean="0">
                <a:solidFill>
                  <a:srgbClr val="404040"/>
                </a:solidFill>
                <a:latin typeface="Georgia"/>
                <a:ea typeface="Century Gothic"/>
                <a:cs typeface="Times New Roman"/>
              </a:rPr>
              <a:t>European </a:t>
            </a:r>
            <a:r>
              <a:rPr lang="en-US" sz="2000" kern="100" dirty="0">
                <a:solidFill>
                  <a:srgbClr val="404040"/>
                </a:solidFill>
                <a:latin typeface="Georgia"/>
                <a:ea typeface="Century Gothic"/>
                <a:cs typeface="Times New Roman"/>
              </a:rPr>
              <a:t>Commission, </a:t>
            </a:r>
            <a:r>
              <a:rPr lang="en-US" sz="2000" kern="100" dirty="0" smtClean="0">
                <a:solidFill>
                  <a:srgbClr val="404040"/>
                </a:solidFill>
                <a:latin typeface="Georgia"/>
                <a:ea typeface="Century Gothic"/>
                <a:cs typeface="Times New Roman"/>
              </a:rPr>
              <a:t>(</a:t>
            </a:r>
            <a:r>
              <a:rPr lang="en-US" sz="2000" kern="100" dirty="0">
                <a:solidFill>
                  <a:srgbClr val="404040"/>
                </a:solidFill>
                <a:latin typeface="Georgia"/>
                <a:ea typeface="Century Gothic"/>
                <a:cs typeface="Times New Roman"/>
              </a:rPr>
              <a:t>2004), “Towards Passenger </a:t>
            </a:r>
            <a:r>
              <a:rPr lang="en-US" sz="2000" kern="100" dirty="0" err="1">
                <a:solidFill>
                  <a:srgbClr val="404040"/>
                </a:solidFill>
                <a:latin typeface="Georgia"/>
                <a:ea typeface="Century Gothic"/>
                <a:cs typeface="Times New Roman"/>
              </a:rPr>
              <a:t>Intermodality</a:t>
            </a:r>
            <a:r>
              <a:rPr lang="en-US" sz="2000" kern="100" dirty="0">
                <a:solidFill>
                  <a:srgbClr val="404040"/>
                </a:solidFill>
                <a:latin typeface="Georgia"/>
                <a:ea typeface="Century Gothic"/>
                <a:cs typeface="Times New Roman"/>
              </a:rPr>
              <a:t> in the EU. Report 2: Analysis of the National Inventories on Passenger </a:t>
            </a:r>
            <a:r>
              <a:rPr lang="en-US" sz="2000" kern="100" dirty="0" err="1">
                <a:solidFill>
                  <a:srgbClr val="404040"/>
                </a:solidFill>
                <a:latin typeface="Georgia"/>
                <a:ea typeface="Century Gothic"/>
                <a:cs typeface="Times New Roman"/>
              </a:rPr>
              <a:t>Intermodality</a:t>
            </a:r>
            <a:r>
              <a:rPr lang="en-US" sz="2000" kern="100" dirty="0" smtClean="0">
                <a:solidFill>
                  <a:srgbClr val="404040"/>
                </a:solidFill>
                <a:latin typeface="Georgia"/>
                <a:ea typeface="Century Gothic"/>
                <a:cs typeface="Times New Roman"/>
              </a:rPr>
              <a:t>”, </a:t>
            </a:r>
            <a:r>
              <a:rPr lang="en-US" sz="2000" kern="100" dirty="0">
                <a:solidFill>
                  <a:srgbClr val="404040"/>
                </a:solidFill>
                <a:latin typeface="Georgia"/>
                <a:ea typeface="Century Gothic"/>
                <a:cs typeface="Times New Roman"/>
              </a:rPr>
              <a:t>Dortmund, October 2004: </a:t>
            </a:r>
            <a:r>
              <a:rPr lang="en-US" sz="2000" kern="100" dirty="0" smtClean="0">
                <a:solidFill>
                  <a:srgbClr val="404040"/>
                </a:solidFill>
                <a:latin typeface="Georgia"/>
                <a:ea typeface="Century Gothic"/>
                <a:cs typeface="Times New Roman"/>
              </a:rPr>
              <a:t>EC, </a:t>
            </a:r>
            <a:r>
              <a:rPr lang="en-US" sz="2000" kern="100" dirty="0">
                <a:solidFill>
                  <a:srgbClr val="404040"/>
                </a:solidFill>
                <a:latin typeface="Georgia"/>
                <a:ea typeface="Century Gothic"/>
                <a:cs typeface="Times New Roman"/>
              </a:rPr>
              <a:t>2004. </a:t>
            </a:r>
          </a:p>
          <a:p>
            <a:pPr algn="just">
              <a:lnSpc>
                <a:spcPct val="125000"/>
              </a:lnSpc>
              <a:spcBef>
                <a:spcPts val="600"/>
              </a:spcBef>
              <a:spcAft>
                <a:spcPts val="600"/>
              </a:spcAft>
            </a:pPr>
            <a:r>
              <a:rPr lang="en-US" sz="2000" kern="100" dirty="0">
                <a:solidFill>
                  <a:srgbClr val="404040"/>
                </a:solidFill>
                <a:latin typeface="Georgia"/>
                <a:ea typeface="Century Gothic"/>
                <a:cs typeface="Times New Roman"/>
              </a:rPr>
              <a:t>European Commission (2006), “Keep Europe Moving. Sustainable mobility for our continent. Mid-term review of the European Commission’s 2001 transport White Paper”, ISBN 92-79-02312-8. </a:t>
            </a:r>
            <a:r>
              <a:rPr lang="en-US" sz="2000" kern="100" dirty="0" smtClean="0">
                <a:solidFill>
                  <a:srgbClr val="404040"/>
                </a:solidFill>
                <a:latin typeface="Georgia"/>
                <a:ea typeface="Century Gothic"/>
                <a:cs typeface="Times New Roman"/>
              </a:rPr>
              <a:t>Luxemburg.</a:t>
            </a:r>
            <a:endParaRPr lang="en-US" sz="2000" kern="100" dirty="0">
              <a:solidFill>
                <a:srgbClr val="404040"/>
              </a:solidFill>
              <a:latin typeface="Georgia"/>
              <a:ea typeface="Century Gothic"/>
              <a:cs typeface="Times New Roman"/>
            </a:endParaRPr>
          </a:p>
          <a:p>
            <a:pPr algn="just">
              <a:lnSpc>
                <a:spcPct val="125000"/>
              </a:lnSpc>
              <a:spcBef>
                <a:spcPts val="600"/>
              </a:spcBef>
              <a:spcAft>
                <a:spcPts val="600"/>
              </a:spcAft>
            </a:pPr>
            <a:r>
              <a:rPr lang="en-US" sz="2000" kern="100" dirty="0">
                <a:solidFill>
                  <a:srgbClr val="404040"/>
                </a:solidFill>
                <a:latin typeface="Georgia"/>
                <a:ea typeface="Century Gothic"/>
                <a:cs typeface="Times New Roman"/>
              </a:rPr>
              <a:t>European Commission, 2009, “Action Plan on Urban Mobility (Com 2009 490) ”, Brussels.</a:t>
            </a:r>
          </a:p>
          <a:p>
            <a:pPr algn="just">
              <a:lnSpc>
                <a:spcPct val="125000"/>
              </a:lnSpc>
              <a:spcBef>
                <a:spcPts val="600"/>
              </a:spcBef>
              <a:spcAft>
                <a:spcPts val="600"/>
              </a:spcAft>
            </a:pPr>
            <a:r>
              <a:rPr lang="en-US" sz="2000" kern="100" dirty="0">
                <a:solidFill>
                  <a:srgbClr val="404040"/>
                </a:solidFill>
                <a:latin typeface="Georgia"/>
                <a:ea typeface="Century Gothic"/>
                <a:cs typeface="Times New Roman"/>
              </a:rPr>
              <a:t>European Commission (2011), “Roadmap to a Single European Transport Arena </a:t>
            </a:r>
            <a:r>
              <a:rPr lang="en-US" sz="2000" kern="100" dirty="0" smtClean="0">
                <a:solidFill>
                  <a:srgbClr val="404040"/>
                </a:solidFill>
                <a:latin typeface="Georgia"/>
                <a:ea typeface="Century Gothic"/>
                <a:cs typeface="Times New Roman"/>
              </a:rPr>
              <a:t>– Towards </a:t>
            </a:r>
            <a:r>
              <a:rPr lang="en-US" sz="2000" kern="100" dirty="0">
                <a:solidFill>
                  <a:srgbClr val="404040"/>
                </a:solidFill>
                <a:latin typeface="Georgia"/>
                <a:ea typeface="Century Gothic"/>
                <a:cs typeface="Times New Roman"/>
              </a:rPr>
              <a:t>a competitive and resource efficient transport system”, White Paper of the European </a:t>
            </a:r>
            <a:r>
              <a:rPr lang="en-US" sz="2000" kern="100" dirty="0" smtClean="0">
                <a:solidFill>
                  <a:srgbClr val="404040"/>
                </a:solidFill>
                <a:latin typeface="Georgia"/>
                <a:ea typeface="Century Gothic"/>
                <a:cs typeface="Times New Roman"/>
              </a:rPr>
              <a:t>Commission, </a:t>
            </a:r>
            <a:r>
              <a:rPr lang="en-US" sz="2000" kern="100" dirty="0">
                <a:solidFill>
                  <a:srgbClr val="404040"/>
                </a:solidFill>
                <a:latin typeface="Georgia"/>
                <a:ea typeface="Century Gothic"/>
                <a:cs typeface="Times New Roman"/>
              </a:rPr>
              <a:t>COM (2011) 144 final. </a:t>
            </a:r>
            <a:endParaRPr lang="el-GR" sz="2000" kern="100" dirty="0">
              <a:solidFill>
                <a:srgbClr val="404040"/>
              </a:solidFill>
              <a:latin typeface="Georgia"/>
              <a:ea typeface="Century Gothic"/>
              <a:cs typeface="Times New Roman"/>
            </a:endParaRPr>
          </a:p>
        </p:txBody>
      </p:sp>
    </p:spTree>
    <p:extLst>
      <p:ext uri="{BB962C8B-B14F-4D97-AF65-F5344CB8AC3E}">
        <p14:creationId xmlns:p14="http://schemas.microsoft.com/office/powerpoint/2010/main" val="2945264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smtClean="0"/>
              <a:t>Εισαγωγή</a:t>
            </a:r>
            <a:r>
              <a:rPr lang="en-US" dirty="0" smtClean="0"/>
              <a:t> (</a:t>
            </a:r>
            <a:r>
              <a:rPr lang="el-GR" dirty="0" smtClean="0"/>
              <a:t>1 από 9</a:t>
            </a:r>
            <a:r>
              <a:rPr lang="en-US" dirty="0" smtClean="0"/>
              <a:t>)</a:t>
            </a:r>
            <a:endParaRPr lang="el-GR" dirty="0"/>
          </a:p>
        </p:txBody>
      </p:sp>
      <p:sp>
        <p:nvSpPr>
          <p:cNvPr id="4" name="Θέση περιεχομένου 3"/>
          <p:cNvSpPr>
            <a:spLocks noGrp="1"/>
          </p:cNvSpPr>
          <p:nvPr>
            <p:ph idx="1"/>
          </p:nvPr>
        </p:nvSpPr>
        <p:spPr>
          <a:xfrm>
            <a:off x="464156" y="1556792"/>
            <a:ext cx="8229600" cy="4896544"/>
          </a:xfrm>
        </p:spPr>
        <p:txBody>
          <a:bodyPr>
            <a:normAutofit lnSpcReduction="10000"/>
          </a:bodyPr>
          <a:lstStyle/>
          <a:p>
            <a:r>
              <a:rPr lang="el-GR" sz="2200" b="1" dirty="0" smtClean="0"/>
              <a:t>Ο θεμελιώδης ρόλος της κινητικότητας και δει της συνδυασμένης μεταφοράς για την αποτελεσματική μετακίνηση ατόμων και αγαθών επισημαίνεται από την Ευρωπαϊκή Πολιτική:</a:t>
            </a:r>
          </a:p>
          <a:p>
            <a:pPr marL="990600" indent="-571500" defTabSz="990600">
              <a:buFont typeface="+mj-lt"/>
              <a:buAutoNum type="romanLcPeriod"/>
            </a:pPr>
            <a:r>
              <a:rPr lang="el-GR" sz="2000" dirty="0" smtClean="0"/>
              <a:t>Στη Λευκή Βίβλο των Μεταφορών του 2001 (</a:t>
            </a:r>
            <a:r>
              <a:rPr lang="en-US" sz="2000" dirty="0"/>
              <a:t>Transport White Paper of </a:t>
            </a:r>
            <a:r>
              <a:rPr lang="en-US" sz="2000" dirty="0" smtClean="0"/>
              <a:t>2001</a:t>
            </a:r>
            <a:r>
              <a:rPr lang="el-GR" sz="2000" dirty="0" smtClean="0"/>
              <a:t>), όπου η συνδυασμένη μεταφορά εισάγεται ως προαπαιτούμενη προϋπόθεση για εγγυημένη απρόσκοπτη μετακίνηση.</a:t>
            </a:r>
          </a:p>
          <a:p>
            <a:pPr marL="990600" indent="-571500" defTabSz="990600">
              <a:buFont typeface="+mj-lt"/>
              <a:buAutoNum type="romanLcPeriod"/>
            </a:pPr>
            <a:r>
              <a:rPr lang="el-GR" sz="2000" dirty="0" smtClean="0"/>
              <a:t>Στην ενδιάμεση αναθεώρησή της το 2006 </a:t>
            </a:r>
            <a:r>
              <a:rPr lang="en-US" sz="2000" dirty="0" smtClean="0"/>
              <a:t>(</a:t>
            </a:r>
            <a:r>
              <a:rPr lang="en-US" sz="2000" dirty="0"/>
              <a:t>Mid-Term Review of the Transport White Paper of 2001</a:t>
            </a:r>
            <a:r>
              <a:rPr lang="en-US" sz="2000" dirty="0" smtClean="0"/>
              <a:t>)</a:t>
            </a:r>
            <a:r>
              <a:rPr lang="el-GR" sz="2000" dirty="0" smtClean="0"/>
              <a:t>.</a:t>
            </a:r>
          </a:p>
          <a:p>
            <a:pPr marL="990600" indent="-571500" defTabSz="990600">
              <a:buFont typeface="+mj-lt"/>
              <a:buAutoNum type="romanLcPeriod"/>
            </a:pPr>
            <a:r>
              <a:rPr lang="el-GR" sz="2000" dirty="0" smtClean="0"/>
              <a:t>Στο </a:t>
            </a:r>
            <a:r>
              <a:rPr lang="el-GR" sz="2000" dirty="0"/>
              <a:t>Π</a:t>
            </a:r>
            <a:r>
              <a:rPr lang="el-GR" sz="2000" dirty="0" smtClean="0"/>
              <a:t>ρόγραμμα </a:t>
            </a:r>
            <a:r>
              <a:rPr lang="el-GR" sz="2000" dirty="0"/>
              <a:t>Δ</a:t>
            </a:r>
            <a:r>
              <a:rPr lang="el-GR" sz="2000" dirty="0" smtClean="0"/>
              <a:t>ράσης για την ανάπτυξη των Έξυπνων Συστημάτων Μεταφορών του 2008 (</a:t>
            </a:r>
            <a:r>
              <a:rPr lang="en-US" sz="2000" dirty="0"/>
              <a:t>Action Plan for the Deployment of Intelligent Transport Systems</a:t>
            </a:r>
            <a:r>
              <a:rPr lang="el-GR" sz="2000" dirty="0" smtClean="0"/>
              <a:t>).</a:t>
            </a:r>
          </a:p>
          <a:p>
            <a:pPr marL="990600" indent="-571500" defTabSz="990600">
              <a:buFont typeface="+mj-lt"/>
              <a:buAutoNum type="romanLcPeriod"/>
            </a:pPr>
            <a:r>
              <a:rPr lang="el-GR" sz="2000" dirty="0"/>
              <a:t>Στη Λευκή Βίβλο των Μεταφορών του </a:t>
            </a:r>
            <a:r>
              <a:rPr lang="el-GR" sz="2000" dirty="0" smtClean="0"/>
              <a:t>2011 </a:t>
            </a:r>
            <a:r>
              <a:rPr lang="en-US" sz="2000" dirty="0" smtClean="0"/>
              <a:t>(</a:t>
            </a:r>
            <a:r>
              <a:rPr lang="en-US" sz="2000" dirty="0"/>
              <a:t>Transport White Paper of </a:t>
            </a:r>
            <a:r>
              <a:rPr lang="en-US" sz="2000" dirty="0" smtClean="0"/>
              <a:t>20</a:t>
            </a:r>
            <a:r>
              <a:rPr lang="el-GR" sz="2000" dirty="0" smtClean="0"/>
              <a:t>11</a:t>
            </a:r>
            <a:r>
              <a:rPr lang="en-US" sz="2000" dirty="0" smtClean="0"/>
              <a:t>)</a:t>
            </a:r>
            <a:r>
              <a:rPr lang="el-GR" sz="2000" dirty="0" smtClean="0"/>
              <a:t>.</a:t>
            </a:r>
            <a:endParaRPr lang="el-GR" sz="2000" dirty="0"/>
          </a:p>
        </p:txBody>
      </p:sp>
    </p:spTree>
    <p:extLst>
      <p:ext uri="{BB962C8B-B14F-4D97-AF65-F5344CB8AC3E}">
        <p14:creationId xmlns:p14="http://schemas.microsoft.com/office/powerpoint/2010/main" val="386356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a:t>Εισαγωγή </a:t>
            </a:r>
            <a:r>
              <a:rPr lang="el-GR" dirty="0" smtClean="0"/>
              <a:t>(2 </a:t>
            </a:r>
            <a:r>
              <a:rPr lang="el-GR" dirty="0"/>
              <a:t>από 9)</a:t>
            </a:r>
            <a:endParaRPr lang="el-GR" dirty="0"/>
          </a:p>
        </p:txBody>
      </p:sp>
      <p:sp>
        <p:nvSpPr>
          <p:cNvPr id="4" name="Θέση περιεχομένου 3"/>
          <p:cNvSpPr>
            <a:spLocks noGrp="1"/>
          </p:cNvSpPr>
          <p:nvPr>
            <p:ph idx="1"/>
          </p:nvPr>
        </p:nvSpPr>
        <p:spPr>
          <a:xfrm>
            <a:off x="464156" y="1556792"/>
            <a:ext cx="8229600" cy="4896544"/>
          </a:xfrm>
        </p:spPr>
        <p:txBody>
          <a:bodyPr>
            <a:normAutofit/>
          </a:bodyPr>
          <a:lstStyle/>
          <a:p>
            <a:pPr marL="388938" lvl="0" indent="-388938">
              <a:lnSpc>
                <a:spcPct val="150000"/>
              </a:lnSpc>
              <a:spcBef>
                <a:spcPts val="0"/>
              </a:spcBef>
              <a:buSzPct val="85000"/>
              <a:buBlip>
                <a:blip r:embed="rId3"/>
              </a:buBlip>
            </a:pPr>
            <a:r>
              <a:rPr lang="el-GR" sz="2400" b="1" dirty="0" smtClean="0">
                <a:solidFill>
                  <a:prstClr val="black"/>
                </a:solidFill>
                <a:latin typeface="+mj-lt"/>
              </a:rPr>
              <a:t>Τομείς επικέντρωσης ενδιαφέροντος:</a:t>
            </a:r>
          </a:p>
          <a:p>
            <a:pPr>
              <a:lnSpc>
                <a:spcPct val="150000"/>
              </a:lnSpc>
              <a:spcBef>
                <a:spcPts val="0"/>
              </a:spcBef>
              <a:buSzPct val="85000"/>
              <a:buFont typeface="Wingdings" pitchFamily="2" charset="2"/>
              <a:buChar char="q"/>
            </a:pPr>
            <a:r>
              <a:rPr lang="el-GR" sz="2400" dirty="0" smtClean="0">
                <a:solidFill>
                  <a:prstClr val="black"/>
                </a:solidFill>
                <a:latin typeface="+mj-lt"/>
              </a:rPr>
              <a:t>Ολοκληρωμένες υπηρεσίες μεταφοράς.</a:t>
            </a:r>
          </a:p>
          <a:p>
            <a:pPr>
              <a:lnSpc>
                <a:spcPct val="150000"/>
              </a:lnSpc>
              <a:spcBef>
                <a:spcPts val="0"/>
              </a:spcBef>
              <a:buSzPct val="85000"/>
              <a:buFont typeface="Wingdings" pitchFamily="2" charset="2"/>
              <a:buChar char="q"/>
            </a:pPr>
            <a:r>
              <a:rPr lang="el-GR" sz="2400" dirty="0" smtClean="0">
                <a:solidFill>
                  <a:prstClr val="black"/>
                </a:solidFill>
                <a:latin typeface="+mj-lt"/>
              </a:rPr>
              <a:t>Παροχή πληροφόρησης.</a:t>
            </a:r>
          </a:p>
          <a:p>
            <a:pPr>
              <a:lnSpc>
                <a:spcPct val="150000"/>
              </a:lnSpc>
              <a:spcBef>
                <a:spcPts val="0"/>
              </a:spcBef>
              <a:buSzPct val="85000"/>
              <a:buFont typeface="Wingdings" pitchFamily="2" charset="2"/>
              <a:buChar char="q"/>
            </a:pPr>
            <a:r>
              <a:rPr lang="el-GR" sz="2400" dirty="0" smtClean="0">
                <a:solidFill>
                  <a:prstClr val="black"/>
                </a:solidFill>
                <a:latin typeface="+mj-lt"/>
              </a:rPr>
              <a:t>Συντονισμός όλων των διαφορετικών διασυνδεδεμένων μέσων μεταφοράς και επικοινωνία στους κόμβους διασύνδεσης διαφορετικών μέσων και των μεταφορικών δικτύων αυτών.</a:t>
            </a:r>
            <a:r>
              <a:rPr lang="en-US" sz="2400" dirty="0" smtClean="0">
                <a:solidFill>
                  <a:prstClr val="black"/>
                </a:solidFill>
                <a:latin typeface="+mj-lt"/>
              </a:rPr>
              <a:t> </a:t>
            </a:r>
            <a:endParaRPr lang="el-GR" sz="2400" dirty="0">
              <a:solidFill>
                <a:prstClr val="black"/>
              </a:solidFill>
              <a:latin typeface="+mj-lt"/>
            </a:endParaRPr>
          </a:p>
        </p:txBody>
      </p:sp>
    </p:spTree>
    <p:extLst>
      <p:ext uri="{BB962C8B-B14F-4D97-AF65-F5344CB8AC3E}">
        <p14:creationId xmlns:p14="http://schemas.microsoft.com/office/powerpoint/2010/main" val="146489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a:t>Εισαγωγή </a:t>
            </a:r>
            <a:r>
              <a:rPr lang="el-GR" dirty="0" smtClean="0"/>
              <a:t>(3 </a:t>
            </a:r>
            <a:r>
              <a:rPr lang="el-GR" dirty="0"/>
              <a:t>από 9)</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Η </a:t>
            </a:r>
            <a:r>
              <a:rPr lang="el-GR" sz="2200" b="1" dirty="0" err="1" smtClean="0">
                <a:solidFill>
                  <a:prstClr val="black"/>
                </a:solidFill>
                <a:latin typeface="+mj-lt"/>
              </a:rPr>
              <a:t>διατροπική</a:t>
            </a:r>
            <a:r>
              <a:rPr lang="el-GR" sz="2200" b="1" dirty="0" smtClean="0">
                <a:solidFill>
                  <a:prstClr val="black"/>
                </a:solidFill>
                <a:latin typeface="+mj-lt"/>
              </a:rPr>
              <a:t> κινητικότητα προϋποθέτει τη συγχρονισμένη προσαρμογή των παρακάτω στοιχείων:</a:t>
            </a:r>
          </a:p>
          <a:p>
            <a:pPr marL="809625">
              <a:lnSpc>
                <a:spcPct val="150000"/>
              </a:lnSpc>
              <a:spcBef>
                <a:spcPts val="0"/>
              </a:spcBef>
              <a:buSzPct val="85000"/>
              <a:buFont typeface="Wingdings" pitchFamily="2" charset="2"/>
              <a:buChar char="ü"/>
            </a:pPr>
            <a:r>
              <a:rPr lang="el-GR" sz="2000" dirty="0" smtClean="0">
                <a:solidFill>
                  <a:prstClr val="black"/>
                </a:solidFill>
                <a:latin typeface="+mj-lt"/>
              </a:rPr>
              <a:t>Της γεωγραφικής περιοχής.</a:t>
            </a:r>
            <a:r>
              <a:rPr lang="en-US" sz="2000" dirty="0" smtClean="0">
                <a:solidFill>
                  <a:prstClr val="black"/>
                </a:solidFill>
                <a:latin typeface="+mj-lt"/>
              </a:rPr>
              <a:t> </a:t>
            </a:r>
            <a:endParaRPr lang="en-US" sz="2000" dirty="0">
              <a:solidFill>
                <a:prstClr val="black"/>
              </a:solidFill>
              <a:latin typeface="+mj-lt"/>
            </a:endParaRPr>
          </a:p>
          <a:p>
            <a:pPr marL="809625">
              <a:lnSpc>
                <a:spcPct val="150000"/>
              </a:lnSpc>
              <a:spcBef>
                <a:spcPts val="0"/>
              </a:spcBef>
              <a:buSzPct val="85000"/>
              <a:buFont typeface="Wingdings" pitchFamily="2" charset="2"/>
              <a:buChar char="ü"/>
            </a:pPr>
            <a:r>
              <a:rPr lang="el-GR" sz="2000" dirty="0" smtClean="0">
                <a:solidFill>
                  <a:prstClr val="black"/>
                </a:solidFill>
                <a:latin typeface="+mj-lt"/>
              </a:rPr>
              <a:t>Της </a:t>
            </a:r>
            <a:r>
              <a:rPr lang="el-GR" sz="2000" dirty="0" err="1" smtClean="0">
                <a:solidFill>
                  <a:prstClr val="black"/>
                </a:solidFill>
                <a:latin typeface="+mj-lt"/>
              </a:rPr>
              <a:t>διατροπικότητας</a:t>
            </a:r>
            <a:r>
              <a:rPr lang="el-GR" sz="2000" dirty="0" smtClean="0">
                <a:solidFill>
                  <a:prstClr val="black"/>
                </a:solidFill>
                <a:latin typeface="+mj-lt"/>
              </a:rPr>
              <a:t> των διαφόρων μεταφορικών μέσων και συστημάτων και δικτύων μεταφοράς.</a:t>
            </a:r>
            <a:r>
              <a:rPr lang="en-US" sz="2000" dirty="0" smtClean="0">
                <a:solidFill>
                  <a:prstClr val="black"/>
                </a:solidFill>
                <a:latin typeface="+mj-lt"/>
              </a:rPr>
              <a:t> </a:t>
            </a:r>
            <a:endParaRPr lang="en-US" sz="2000" dirty="0">
              <a:solidFill>
                <a:prstClr val="black"/>
              </a:solidFill>
              <a:latin typeface="+mj-lt"/>
            </a:endParaRPr>
          </a:p>
          <a:p>
            <a:pPr marL="809625">
              <a:lnSpc>
                <a:spcPct val="150000"/>
              </a:lnSpc>
              <a:spcBef>
                <a:spcPts val="0"/>
              </a:spcBef>
              <a:buSzPct val="85000"/>
              <a:buFont typeface="Wingdings" pitchFamily="2" charset="2"/>
              <a:buChar char="ü"/>
            </a:pPr>
            <a:r>
              <a:rPr lang="el-GR" sz="2000" dirty="0" smtClean="0">
                <a:solidFill>
                  <a:prstClr val="black"/>
                </a:solidFill>
                <a:latin typeface="+mj-lt"/>
              </a:rPr>
              <a:t>Τη λειτουργία, διασύνδεση και συμβατότητα της φυσικής υποδομής και του ηλεκτρομηχανολογικού εξοπλισμού μεταξύ των διασυνδεδεμένων μεταφορικών μέσων και δικτύων.</a:t>
            </a:r>
            <a:endParaRPr lang="en-US" sz="2000" dirty="0">
              <a:solidFill>
                <a:prstClr val="black"/>
              </a:solidFill>
              <a:latin typeface="+mj-lt"/>
            </a:endParaRPr>
          </a:p>
          <a:p>
            <a:pPr marL="809625">
              <a:lnSpc>
                <a:spcPct val="150000"/>
              </a:lnSpc>
              <a:spcBef>
                <a:spcPts val="0"/>
              </a:spcBef>
              <a:buSzPct val="85000"/>
              <a:buFont typeface="Wingdings" pitchFamily="2" charset="2"/>
              <a:buChar char="ü"/>
            </a:pPr>
            <a:r>
              <a:rPr lang="el-GR" sz="2000" dirty="0" smtClean="0">
                <a:solidFill>
                  <a:prstClr val="black"/>
                </a:solidFill>
                <a:latin typeface="+mj-lt"/>
              </a:rPr>
              <a:t>Την εν γένει εύρυθμη λειτουργία του συστήματος, συμπεριλαμβανομένων και των συνεργατικών σχημάτων και επιχειρησιακών μοντέλων οργάνωσης και λειτουργίας</a:t>
            </a:r>
            <a:r>
              <a:rPr lang="en-US" sz="2000" dirty="0" smtClean="0">
                <a:solidFill>
                  <a:prstClr val="black"/>
                </a:solidFill>
                <a:latin typeface="+mj-lt"/>
              </a:rPr>
              <a:t>. </a:t>
            </a:r>
            <a:endParaRPr lang="en-US" sz="2000" dirty="0">
              <a:solidFill>
                <a:prstClr val="black"/>
              </a:solidFill>
              <a:latin typeface="+mj-lt"/>
            </a:endParaRPr>
          </a:p>
        </p:txBody>
      </p:sp>
    </p:spTree>
    <p:extLst>
      <p:ext uri="{BB962C8B-B14F-4D97-AF65-F5344CB8AC3E}">
        <p14:creationId xmlns:p14="http://schemas.microsoft.com/office/powerpoint/2010/main" val="2074734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a:t>Εισαγωγή  </a:t>
            </a:r>
            <a:r>
              <a:rPr lang="el-GR" dirty="0" smtClean="0"/>
              <a:t>(4 </a:t>
            </a:r>
            <a:r>
              <a:rPr lang="el-GR" dirty="0"/>
              <a:t>από 9)</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Βασικά χαρακτηριστικά (και επιδιώξεις) κόμβων συνδυασμένων μεταφορών: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Διευκόλυνση αλλαγής μεταφορικού μέσου μέσω μείωσης του χρόνου μετεπιβίβασης ή μεταφόρτωσης και αύξησης των επίπεδων άνεσης. </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Ολοκληρωμένη διαχείριση των υπηρεσιών μεταφοράς μέσω παροχής κατάλληλης πληροφόρησης κυρίως στα σημεία διασύνδεσης (κόμβοι συνδυασμένων μεταφορών).</a:t>
            </a:r>
            <a:endParaRPr lang="en-US" sz="2000" dirty="0">
              <a:solidFill>
                <a:prstClr val="black"/>
              </a:solidFill>
              <a:latin typeface="+mj-lt"/>
            </a:endParaRPr>
          </a:p>
          <a:p>
            <a:pPr marL="923925" indent="-457200">
              <a:lnSpc>
                <a:spcPct val="150000"/>
              </a:lnSpc>
              <a:spcBef>
                <a:spcPts val="0"/>
              </a:spcBef>
              <a:buSzPct val="85000"/>
              <a:buFont typeface="+mj-lt"/>
              <a:buAutoNum type="arabicPeriod"/>
            </a:pPr>
            <a:r>
              <a:rPr lang="el-GR" sz="2000" dirty="0" smtClean="0">
                <a:solidFill>
                  <a:prstClr val="black"/>
                </a:solidFill>
                <a:latin typeface="+mj-lt"/>
              </a:rPr>
              <a:t>Έξυπνη και αποτελεσματική αξιοποίηση των διαθέσιμων χώρων: αναμόρφωση αστικής ζώνης και προώθηση δράσεων ανάπτυξης της τοπικής επιχειρηματικότητας</a:t>
            </a:r>
            <a:r>
              <a:rPr lang="en-US" sz="2000" dirty="0" smtClean="0">
                <a:solidFill>
                  <a:prstClr val="black"/>
                </a:solidFill>
                <a:latin typeface="+mj-lt"/>
              </a:rPr>
              <a:t>. </a:t>
            </a:r>
            <a:endParaRPr lang="en-US" sz="2000" dirty="0">
              <a:solidFill>
                <a:prstClr val="black"/>
              </a:solidFill>
              <a:latin typeface="+mj-lt"/>
            </a:endParaRPr>
          </a:p>
        </p:txBody>
      </p:sp>
    </p:spTree>
    <p:extLst>
      <p:ext uri="{BB962C8B-B14F-4D97-AF65-F5344CB8AC3E}">
        <p14:creationId xmlns:p14="http://schemas.microsoft.com/office/powerpoint/2010/main" val="3468208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Autofit/>
          </a:bodyPr>
          <a:lstStyle/>
          <a:p>
            <a:r>
              <a:rPr lang="el-GR" dirty="0"/>
              <a:t>Εισαγωγή </a:t>
            </a:r>
            <a:r>
              <a:rPr lang="el-GR" dirty="0" smtClean="0"/>
              <a:t>(5 </a:t>
            </a:r>
            <a:r>
              <a:rPr lang="el-GR" dirty="0"/>
              <a:t>από 9)</a:t>
            </a:r>
            <a:endParaRPr lang="el-GR" dirty="0"/>
          </a:p>
        </p:txBody>
      </p:sp>
      <p:sp>
        <p:nvSpPr>
          <p:cNvPr id="4" name="Θέση περιεχομένου 3"/>
          <p:cNvSpPr>
            <a:spLocks noGrp="1"/>
          </p:cNvSpPr>
          <p:nvPr>
            <p:ph idx="1"/>
          </p:nvPr>
        </p:nvSpPr>
        <p:spPr>
          <a:xfrm>
            <a:off x="464156" y="1124744"/>
            <a:ext cx="8229600" cy="5328592"/>
          </a:xfrm>
        </p:spPr>
        <p:txBody>
          <a:bodyPr>
            <a:noAutofit/>
          </a:bodyPr>
          <a:lstStyle/>
          <a:p>
            <a:pPr marL="388938" lvl="0" indent="-388938">
              <a:lnSpc>
                <a:spcPct val="150000"/>
              </a:lnSpc>
              <a:spcBef>
                <a:spcPts val="0"/>
              </a:spcBef>
              <a:buSzPct val="85000"/>
              <a:buBlip>
                <a:blip r:embed="rId3"/>
              </a:buBlip>
            </a:pPr>
            <a:r>
              <a:rPr lang="el-GR" sz="2200" b="1" dirty="0" smtClean="0">
                <a:solidFill>
                  <a:prstClr val="black"/>
                </a:solidFill>
                <a:latin typeface="+mj-lt"/>
              </a:rPr>
              <a:t>Επιθυμητά χαρακτηριστικά (και επιδιώξεις) κόμβων συνδυασμένων μεταφορών: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Αξιοπιστία, ακρίβεια και αμεσότητα παρεχόμενων υπηρεσιών.</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Αρτιότητα υποδομών και ηλεκτρομηχανολογικού εξοπλισμού.</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Προσβασιμότητα (ίσα δικαιώματα και ευκαιρίες για όλους).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Αναγνωσιμότητα και σαφήνεια πληροφόρησης.</a:t>
            </a:r>
          </a:p>
          <a:p>
            <a:pPr marL="923925" indent="-457200">
              <a:lnSpc>
                <a:spcPct val="150000"/>
              </a:lnSpc>
              <a:spcBef>
                <a:spcPts val="0"/>
              </a:spcBef>
              <a:buSzPct val="85000"/>
              <a:buFont typeface="+mj-lt"/>
              <a:buAutoNum type="arabicPeriod"/>
            </a:pPr>
            <a:r>
              <a:rPr lang="el-GR" sz="2000" dirty="0" smtClean="0">
                <a:solidFill>
                  <a:prstClr val="black"/>
                </a:solidFill>
                <a:latin typeface="+mj-lt"/>
              </a:rPr>
              <a:t>Διασύνδεση με όλα τα διαθέσιμα μεταφορικά μέσα και δίκτυα ώστε να παρέχονται ισοδύναμες εναλλακτικές επιλογής όλων των διαφορετικών διαθέσιμων μέσων και δικτύων αυτών.</a:t>
            </a:r>
          </a:p>
          <a:p>
            <a:pPr marL="923925" indent="-457200">
              <a:lnSpc>
                <a:spcPct val="150000"/>
              </a:lnSpc>
              <a:spcBef>
                <a:spcPts val="0"/>
              </a:spcBef>
              <a:buSzPct val="85000"/>
              <a:buFont typeface="+mj-lt"/>
              <a:buAutoNum type="arabicPeriod"/>
            </a:pPr>
            <a:r>
              <a:rPr lang="el-GR" sz="2000" dirty="0" err="1" smtClean="0">
                <a:solidFill>
                  <a:prstClr val="black"/>
                </a:solidFill>
                <a:latin typeface="+mj-lt"/>
              </a:rPr>
              <a:t>Αειφορία</a:t>
            </a:r>
            <a:r>
              <a:rPr lang="el-GR" sz="2000" dirty="0" smtClean="0">
                <a:solidFill>
                  <a:prstClr val="black"/>
                </a:solidFill>
                <a:latin typeface="+mj-lt"/>
              </a:rPr>
              <a:t>, υπό την έννοια της προστασίας του φυσικού και τεχνητού περιβάλλοντος στη γύρω περιοχή.</a:t>
            </a:r>
            <a:endParaRPr lang="en-US" sz="2000" dirty="0">
              <a:solidFill>
                <a:prstClr val="black"/>
              </a:solidFill>
              <a:latin typeface="+mj-lt"/>
            </a:endParaRPr>
          </a:p>
        </p:txBody>
      </p:sp>
    </p:spTree>
    <p:extLst>
      <p:ext uri="{BB962C8B-B14F-4D97-AF65-F5344CB8AC3E}">
        <p14:creationId xmlns:p14="http://schemas.microsoft.com/office/powerpoint/2010/main" val="2822585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2389</TotalTime>
  <Words>3417</Words>
  <Application>Microsoft Office PowerPoint</Application>
  <PresentationFormat>Προβολή στην οθόνη (4:3)</PresentationFormat>
  <Paragraphs>553</Paragraphs>
  <Slides>41</Slides>
  <Notes>41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41</vt:i4>
      </vt:variant>
    </vt:vector>
  </HeadingPairs>
  <TitlesOfParts>
    <vt:vector size="43" baseType="lpstr">
      <vt:lpstr>Θέμα του Office</vt:lpstr>
      <vt:lpstr>Φωτογραφία του Photo Editor</vt:lpstr>
      <vt:lpstr>Σχεδιασμός, Ανάλυση και Αξιολόγηση Συστημάτων Μεταφορών</vt:lpstr>
      <vt:lpstr>Περιεχόμενα ενότητας</vt:lpstr>
      <vt:lpstr>Βασικές έννοιες (1 από 2)</vt:lpstr>
      <vt:lpstr>Βασικές έννοιες (2 από 2)</vt:lpstr>
      <vt:lpstr>Εισαγωγή (1 από 9)</vt:lpstr>
      <vt:lpstr>Εισαγωγή (2 από 9)</vt:lpstr>
      <vt:lpstr>Εισαγωγή (3 από 9)</vt:lpstr>
      <vt:lpstr>Εισαγωγή  (4 από 9)</vt:lpstr>
      <vt:lpstr>Εισαγωγή (5 από 9)</vt:lpstr>
      <vt:lpstr>Εισαγωγή (6 από 9)</vt:lpstr>
      <vt:lpstr>Εισαγωγή (7 από 9)</vt:lpstr>
      <vt:lpstr>Εισαγωγή (8 από 9)</vt:lpstr>
      <vt:lpstr>Εισαγωγή (9 από 9)</vt:lpstr>
      <vt:lpstr>Λειτουργία κόμβων (1 από 10)</vt:lpstr>
      <vt:lpstr>Λειτουργία κόμβων (2 από 10)</vt:lpstr>
      <vt:lpstr>Λειτουργία κόμβων (3 από 10)</vt:lpstr>
      <vt:lpstr>Λειτουργία κόμβων (4 από 10)</vt:lpstr>
      <vt:lpstr>Λειτουργία κόμβων (5 από 10)</vt:lpstr>
      <vt:lpstr>Λειτουργία κόμβων (6 από 10)</vt:lpstr>
      <vt:lpstr>Λειτουργία κόμβων (7 από 10)</vt:lpstr>
      <vt:lpstr>Λειτουργία κόμβων (8 από 10)</vt:lpstr>
      <vt:lpstr>Λειτουργία κόμβων (9 από 10)</vt:lpstr>
      <vt:lpstr>Λειτουργία κόμβων (10 από 10)</vt:lpstr>
      <vt:lpstr>Χαρακτηριστικά κόμβων (1 από 3)</vt:lpstr>
      <vt:lpstr>Χαρακτηριστικά κόμβων (2 από 3)</vt:lpstr>
      <vt:lpstr>Χαρακτηριστικά κόμβων (3 από 3)</vt:lpstr>
      <vt:lpstr>Τυπολογία κόμβων (1 από 3)</vt:lpstr>
      <vt:lpstr>Τυπολογία κόμβων (2 από 3)</vt:lpstr>
      <vt:lpstr>Τυπολογία κόμβων (3 από 3)</vt:lpstr>
      <vt:lpstr>Παραδείγματα από το έργο CITY-HUB</vt:lpstr>
      <vt:lpstr>Παραδείγματα από το έργο CITY-HUB</vt:lpstr>
      <vt:lpstr>Παραδείγματα από το έργο CITY-HUB</vt:lpstr>
      <vt:lpstr>Παραδείγματα από το έργο CITY-HUB</vt:lpstr>
      <vt:lpstr>Παραδείγματα από το έργο CITY-HUB</vt:lpstr>
      <vt:lpstr>Παραδείγματα από το έργο CITY-HUB</vt:lpstr>
      <vt:lpstr>Παραδείγματα από το έργο CITY-HUB</vt:lpstr>
      <vt:lpstr>Συμπεράσματα (1 από 2)</vt:lpstr>
      <vt:lpstr>Συμπεράσματα (2 από 2)</vt:lpstr>
      <vt:lpstr>Βιβλιογραφικές αναφορές (1 από 3)</vt:lpstr>
      <vt:lpstr>Βιβλιογραφικές αναφορές (2 από 3)</vt:lpstr>
      <vt:lpstr>Βιβλιογραφικές αναφορές (3 από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Michael</cp:lastModifiedBy>
  <cp:revision>257</cp:revision>
  <dcterms:created xsi:type="dcterms:W3CDTF">2012-09-06T09:03:05Z</dcterms:created>
  <dcterms:modified xsi:type="dcterms:W3CDTF">2015-09-05T21:32:01Z</dcterms:modified>
</cp:coreProperties>
</file>