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0.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4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4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3.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6.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7.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8.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49.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50.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51.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52.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53.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54.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8"/>
  </p:notesMasterIdLst>
  <p:sldIdLst>
    <p:sldId id="256" r:id="rId3"/>
    <p:sldId id="257" r:id="rId4"/>
    <p:sldId id="259" r:id="rId5"/>
    <p:sldId id="261" r:id="rId6"/>
    <p:sldId id="262" r:id="rId7"/>
    <p:sldId id="264" r:id="rId8"/>
    <p:sldId id="372" r:id="rId9"/>
    <p:sldId id="373" r:id="rId10"/>
    <p:sldId id="371" r:id="rId11"/>
    <p:sldId id="346" r:id="rId12"/>
    <p:sldId id="345" r:id="rId13"/>
    <p:sldId id="348" r:id="rId14"/>
    <p:sldId id="364" r:id="rId15"/>
    <p:sldId id="354" r:id="rId16"/>
    <p:sldId id="366" r:id="rId17"/>
    <p:sldId id="355" r:id="rId18"/>
    <p:sldId id="356" r:id="rId19"/>
    <p:sldId id="357" r:id="rId20"/>
    <p:sldId id="358" r:id="rId21"/>
    <p:sldId id="359" r:id="rId22"/>
    <p:sldId id="362" r:id="rId23"/>
    <p:sldId id="363" r:id="rId24"/>
    <p:sldId id="365" r:id="rId25"/>
    <p:sldId id="367" r:id="rId26"/>
    <p:sldId id="368" r:id="rId27"/>
    <p:sldId id="369" r:id="rId28"/>
    <p:sldId id="370"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2" r:id="rId47"/>
    <p:sldId id="393" r:id="rId48"/>
    <p:sldId id="394" r:id="rId49"/>
    <p:sldId id="395" r:id="rId50"/>
    <p:sldId id="396" r:id="rId51"/>
    <p:sldId id="397" r:id="rId52"/>
    <p:sldId id="398" r:id="rId53"/>
    <p:sldId id="399" r:id="rId54"/>
    <p:sldId id="400" r:id="rId55"/>
    <p:sldId id="344" r:id="rId56"/>
    <p:sldId id="280" r:id="rId57"/>
  </p:sldIdLst>
  <p:sldSz cx="9144000" cy="6858000" type="screen4x3"/>
  <p:notesSz cx="6858000" cy="9144000"/>
  <p:custDataLst>
    <p:tags r:id="rId5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9339" autoAdjust="0"/>
  </p:normalViewPr>
  <p:slideViewPr>
    <p:cSldViewPr>
      <p:cViewPr>
        <p:scale>
          <a:sx n="75" d="100"/>
          <a:sy n="75" d="100"/>
        </p:scale>
        <p:origin x="912" y="81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68937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25856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13726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68310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63022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431455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6607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77018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854609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0363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811172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43106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513622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827020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129026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985136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968308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9842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941165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18016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54989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5946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652142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96552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178409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80581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459456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7162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372982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4036463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109161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312095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71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01278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91764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7.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notesSlide" Target="../notesSlides/notesSlide38.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notesSlide" Target="../notesSlides/notesSlide39.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notesSlide" Target="../notesSlides/notesSlide40.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41.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notesSlide" Target="../notesSlides/notesSlide4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2.xml"/><Relationship Id="rId5" Type="http://schemas.openxmlformats.org/officeDocument/2006/relationships/tags" Target="../tags/tag202.xml"/><Relationship Id="rId4" Type="http://schemas.openxmlformats.org/officeDocument/2006/relationships/tags" Target="../tags/tag201.xml"/></Relationships>
</file>

<file path=ppt/slides/_rels/slide42.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notesSlide" Target="../notesSlides/notesSlide4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2.xml"/><Relationship Id="rId5" Type="http://schemas.openxmlformats.org/officeDocument/2006/relationships/tags" Target="../tags/tag207.xml"/><Relationship Id="rId4" Type="http://schemas.openxmlformats.org/officeDocument/2006/relationships/tags" Target="../tags/tag206.xml"/></Relationships>
</file>

<file path=ppt/slides/_rels/slide43.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notesSlide" Target="../notesSlides/notesSlide43.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2.xml"/><Relationship Id="rId5" Type="http://schemas.openxmlformats.org/officeDocument/2006/relationships/tags" Target="../tags/tag212.xml"/><Relationship Id="rId4" Type="http://schemas.openxmlformats.org/officeDocument/2006/relationships/tags" Target="../tags/tag211.xml"/></Relationships>
</file>

<file path=ppt/slides/_rels/slide44.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notesSlide" Target="../notesSlides/notesSlide4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2.xml"/><Relationship Id="rId5" Type="http://schemas.openxmlformats.org/officeDocument/2006/relationships/tags" Target="../tags/tag217.xml"/><Relationship Id="rId4" Type="http://schemas.openxmlformats.org/officeDocument/2006/relationships/tags" Target="../tags/tag216.xml"/></Relationships>
</file>

<file path=ppt/slides/_rels/slide4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notesSlide" Target="../notesSlides/notesSlide45.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2.xml"/><Relationship Id="rId5" Type="http://schemas.openxmlformats.org/officeDocument/2006/relationships/tags" Target="../tags/tag222.xml"/><Relationship Id="rId4" Type="http://schemas.openxmlformats.org/officeDocument/2006/relationships/tags" Target="../tags/tag221.xml"/></Relationships>
</file>

<file path=ppt/slides/_rels/slide46.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notesSlide" Target="../notesSlides/notesSlide46.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tags" Target="../tags/tag226.xml"/></Relationships>
</file>

<file path=ppt/slides/_rels/slide47.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notesSlide" Target="../notesSlides/notesSlide47.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2.xml"/><Relationship Id="rId5" Type="http://schemas.openxmlformats.org/officeDocument/2006/relationships/tags" Target="../tags/tag232.xml"/><Relationship Id="rId4" Type="http://schemas.openxmlformats.org/officeDocument/2006/relationships/tags" Target="../tags/tag231.xml"/></Relationships>
</file>

<file path=ppt/slides/_rels/slide48.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notesSlide" Target="../notesSlides/notesSlide48.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Layout" Target="../slideLayouts/slideLayout2.xml"/><Relationship Id="rId5" Type="http://schemas.openxmlformats.org/officeDocument/2006/relationships/tags" Target="../tags/tag237.xml"/><Relationship Id="rId4" Type="http://schemas.openxmlformats.org/officeDocument/2006/relationships/tags" Target="../tags/tag236.xml"/></Relationships>
</file>

<file path=ppt/slides/_rels/slide49.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notesSlide" Target="../notesSlides/notesSlide49.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slideLayout" Target="../slideLayouts/slideLayout2.xml"/><Relationship Id="rId5" Type="http://schemas.openxmlformats.org/officeDocument/2006/relationships/tags" Target="../tags/tag242.xml"/><Relationship Id="rId4" Type="http://schemas.openxmlformats.org/officeDocument/2006/relationships/tags" Target="../tags/tag241.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2.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6.xml"/><Relationship Id="rId5" Type="http://schemas.openxmlformats.org/officeDocument/2006/relationships/tags" Target="../tags/tag22.xml"/><Relationship Id="rId10" Type="http://schemas.openxmlformats.org/officeDocument/2006/relationships/slide" Target="slide28.xml"/><Relationship Id="rId4" Type="http://schemas.openxmlformats.org/officeDocument/2006/relationships/tags" Target="../tags/tag21.xml"/><Relationship Id="rId9"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notesSlide" Target="../notesSlides/notesSlide50.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slideLayout" Target="../slideLayouts/slideLayout2.xml"/><Relationship Id="rId5" Type="http://schemas.openxmlformats.org/officeDocument/2006/relationships/tags" Target="../tags/tag247.xml"/><Relationship Id="rId4" Type="http://schemas.openxmlformats.org/officeDocument/2006/relationships/tags" Target="../tags/tag246.xml"/></Relationships>
</file>

<file path=ppt/slides/_rels/slide51.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notesSlide" Target="../notesSlides/notesSlide51.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Layout" Target="../slideLayouts/slideLayout2.xml"/><Relationship Id="rId5" Type="http://schemas.openxmlformats.org/officeDocument/2006/relationships/tags" Target="../tags/tag252.xml"/><Relationship Id="rId4" Type="http://schemas.openxmlformats.org/officeDocument/2006/relationships/tags" Target="../tags/tag251.xml"/></Relationships>
</file>

<file path=ppt/slides/_rels/slide52.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notesSlide" Target="../notesSlides/notesSlide52.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slideLayout" Target="../slideLayouts/slideLayout2.xml"/><Relationship Id="rId5" Type="http://schemas.openxmlformats.org/officeDocument/2006/relationships/tags" Target="../tags/tag257.xml"/><Relationship Id="rId4" Type="http://schemas.openxmlformats.org/officeDocument/2006/relationships/tags" Target="../tags/tag256.xml"/></Relationships>
</file>

<file path=ppt/slides/_rels/slide53.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notesSlide" Target="../notesSlides/notesSlide53.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Layout" Target="../slideLayouts/slideLayout2.xml"/><Relationship Id="rId5" Type="http://schemas.openxmlformats.org/officeDocument/2006/relationships/tags" Target="../tags/tag262.xml"/><Relationship Id="rId4" Type="http://schemas.openxmlformats.org/officeDocument/2006/relationships/tags" Target="../tags/tag261.xml"/></Relationships>
</file>

<file path=ppt/slides/_rels/slide54.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66.xml"/></Relationships>
</file>

<file path=ppt/slides/_rels/slide5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smtClean="0"/>
              <a:t>Ενότητα </a:t>
            </a:r>
            <a:r>
              <a:rPr lang="en-US" sz="2800" b="1" dirty="0" smtClean="0"/>
              <a:t>11</a:t>
            </a:r>
            <a:r>
              <a:rPr lang="el-GR" sz="2800" b="1" dirty="0" smtClean="0"/>
              <a:t>:</a:t>
            </a:r>
            <a:r>
              <a:rPr lang="en-US" sz="2800" b="1" dirty="0" smtClean="0"/>
              <a:t> </a:t>
            </a:r>
            <a:r>
              <a:rPr lang="el-GR" sz="2800" b="1" dirty="0" smtClean="0"/>
              <a:t>Αγχώδεις Διαταραχές</a:t>
            </a:r>
            <a:r>
              <a:rPr lang="en-US" sz="2800" b="1" dirty="0" smtClean="0"/>
              <a:t> - </a:t>
            </a:r>
            <a:r>
              <a:rPr lang="el-GR" sz="2800" b="1" dirty="0"/>
              <a:t>Νοσηλευτική </a:t>
            </a:r>
            <a:r>
              <a:rPr lang="el-GR" sz="2800" b="1" dirty="0" smtClean="0"/>
              <a:t>αντιμετώπιση</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a:t>
            </a:r>
            <a:r>
              <a:rPr lang="el-GR" sz="2800" dirty="0" smtClean="0"/>
              <a:t>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smtClean="0">
                <a:cs typeface="Times New Roman" panose="02020603050405020304" pitchFamily="18" charset="0"/>
              </a:rPr>
              <a:t>Πανικός</a:t>
            </a:r>
            <a:endParaRPr lang="el-GR" altLang="el-GR" sz="3600" dirty="0"/>
          </a:p>
        </p:txBody>
      </p:sp>
      <p:sp>
        <p:nvSpPr>
          <p:cNvPr id="9" name="Θέση περιεχομένου 8"/>
          <p:cNvSpPr>
            <a:spLocks noGrp="1"/>
          </p:cNvSpPr>
          <p:nvPr>
            <p:ph idx="1"/>
            <p:custDataLst>
              <p:tags r:id="rId3"/>
            </p:custDataLst>
          </p:nvPr>
        </p:nvSpPr>
        <p:spPr>
          <a:xfrm>
            <a:off x="487423" y="1484784"/>
            <a:ext cx="8147248" cy="2351139"/>
          </a:xfrm>
        </p:spPr>
        <p:txBody>
          <a:bodyPr>
            <a:noAutofit/>
          </a:bodyPr>
          <a:lstStyle/>
          <a:p>
            <a:pPr algn="just"/>
            <a:r>
              <a:rPr lang="el-GR" altLang="el-GR" sz="2800" dirty="0">
                <a:cs typeface="Times New Roman" panose="02020603050405020304" pitchFamily="18" charset="0"/>
              </a:rPr>
              <a:t>Στον πανικό η συναισθηματικό-ψυχοκινητική σφαίρα ενδιαφέροντος συνοδεύεται με «μάχη» και «παγιωμένες» απαντήσεις από το άτομο. </a:t>
            </a:r>
            <a:endParaRPr lang="el-GR" altLang="el-GR" sz="2800" dirty="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a:cs typeface="Times New Roman" panose="02020603050405020304" pitchFamily="18" charset="0"/>
              </a:rPr>
              <a:t>Νοσηλευτικές </a:t>
            </a:r>
            <a:r>
              <a:rPr lang="el-GR" sz="4000" dirty="0" smtClean="0">
                <a:cs typeface="Times New Roman" panose="02020603050405020304" pitchFamily="18" charset="0"/>
              </a:rPr>
              <a:t>Παρεμβάσεις (1) </a:t>
            </a:r>
            <a:endParaRPr lang="en-US" sz="2400" b="0" dirty="0"/>
          </a:p>
        </p:txBody>
      </p:sp>
      <p:sp>
        <p:nvSpPr>
          <p:cNvPr id="9" name="Θέση περιεχομένου 8"/>
          <p:cNvSpPr>
            <a:spLocks noGrp="1"/>
          </p:cNvSpPr>
          <p:nvPr>
            <p:ph idx="1"/>
            <p:custDataLst>
              <p:tags r:id="rId3"/>
            </p:custDataLst>
          </p:nvPr>
        </p:nvSpPr>
        <p:spPr>
          <a:xfrm>
            <a:off x="269573" y="1332319"/>
            <a:ext cx="8363272"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Οι  νοσηλευτές θα πρέπει να αντιμετωπίσουν τους ασθενείς και τις οικογένειες τους μέσα από μια ποικιλία καταστάσεων πριν από τη χειρουργική επέμβαση, στα τμήματα </a:t>
            </a:r>
            <a:r>
              <a:rPr lang="el-GR" altLang="el-GR" sz="2400" dirty="0" err="1">
                <a:solidFill>
                  <a:srgbClr val="000000"/>
                </a:solidFill>
                <a:cs typeface="Times New Roman" panose="02020603050405020304" pitchFamily="18" charset="0"/>
              </a:rPr>
              <a:t>έκτατης</a:t>
            </a:r>
            <a:r>
              <a:rPr lang="el-GR" altLang="el-GR" sz="2400" dirty="0">
                <a:solidFill>
                  <a:srgbClr val="000000"/>
                </a:solidFill>
                <a:cs typeface="Times New Roman" panose="02020603050405020304" pitchFamily="18" charset="0"/>
              </a:rPr>
              <a:t> ανάγκης, στις μονάδες εντατικής θεραπείας, στα γραφεία και τις κλινικές.</a:t>
            </a:r>
          </a:p>
          <a:p>
            <a:pPr>
              <a:lnSpc>
                <a:spcPct val="90000"/>
              </a:lnSpc>
            </a:pPr>
            <a:r>
              <a:rPr lang="el-GR" altLang="el-GR" sz="2400" dirty="0">
                <a:solidFill>
                  <a:srgbClr val="000000"/>
                </a:solidFill>
                <a:cs typeface="Times New Roman" panose="02020603050405020304" pitchFamily="18" charset="0"/>
              </a:rPr>
              <a:t>Πρώτα από όλα, ο νοσηλευτής θα πρέπει να εκτιμήσει το επίπεδο άγχους, διότι αυτό θα καθορίσει τις παρεμβάσεις που είναι πιθανό να είναι αποτελεσματικές.</a:t>
            </a:r>
          </a:p>
          <a:p>
            <a:pPr>
              <a:lnSpc>
                <a:spcPct val="90000"/>
              </a:lnSpc>
            </a:pPr>
            <a:r>
              <a:rPr lang="el-GR" altLang="el-GR" sz="2400" dirty="0">
                <a:solidFill>
                  <a:srgbClr val="000000"/>
                </a:solidFill>
                <a:cs typeface="Times New Roman" panose="02020603050405020304" pitchFamily="18" charset="0"/>
              </a:rPr>
              <a:t>Στην ήπιο άγχος  δεν απαιτείται άμεση αντιμετώπιση.</a:t>
            </a:r>
          </a:p>
          <a:p>
            <a:pPr>
              <a:lnSpc>
                <a:spcPct val="90000"/>
              </a:lnSpc>
            </a:pPr>
            <a:r>
              <a:rPr lang="el-GR" altLang="el-GR" sz="2400" dirty="0">
                <a:solidFill>
                  <a:srgbClr val="000000"/>
                </a:solidFill>
                <a:cs typeface="Times New Roman" panose="02020603050405020304" pitchFamily="18" charset="0"/>
              </a:rPr>
              <a:t>Ο ασθενής μπορεί να </a:t>
            </a:r>
            <a:r>
              <a:rPr lang="el-GR" altLang="el-GR" sz="2400" dirty="0" err="1">
                <a:solidFill>
                  <a:srgbClr val="000000"/>
                </a:solidFill>
                <a:cs typeface="Times New Roman" panose="02020603050405020304" pitchFamily="18" charset="0"/>
              </a:rPr>
              <a:t>αντεπεξέλθει</a:t>
            </a:r>
            <a:r>
              <a:rPr lang="el-GR" altLang="el-GR" sz="2400" dirty="0">
                <a:solidFill>
                  <a:srgbClr val="000000"/>
                </a:solidFill>
                <a:cs typeface="Times New Roman" panose="02020603050405020304" pitchFamily="18" charset="0"/>
              </a:rPr>
              <a:t> μόνος του και να δεχθεί πληροφορίες. </a:t>
            </a:r>
          </a:p>
          <a:p>
            <a:pPr>
              <a:lnSpc>
                <a:spcPct val="90000"/>
              </a:lnSpc>
            </a:pPr>
            <a:endParaRPr lang="el-GR" altLang="el-GR" sz="24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sz="4000" dirty="0"/>
              <a:t>Νοσηλευτικές </a:t>
            </a:r>
            <a:r>
              <a:rPr lang="el-GR" altLang="el-GR" sz="4000" dirty="0" smtClean="0"/>
              <a:t>Παρεμβάσεις (2)</a:t>
            </a:r>
            <a:endParaRPr lang="en-US" sz="2400" b="0" dirty="0"/>
          </a:p>
        </p:txBody>
      </p:sp>
      <p:sp>
        <p:nvSpPr>
          <p:cNvPr id="9" name="Θέση περιεχομένου 8"/>
          <p:cNvSpPr>
            <a:spLocks noGrp="1"/>
          </p:cNvSpPr>
          <p:nvPr>
            <p:ph idx="1"/>
            <p:custDataLst>
              <p:tags r:id="rId3"/>
            </p:custDataLst>
          </p:nvPr>
        </p:nvSpPr>
        <p:spPr>
          <a:xfrm>
            <a:off x="457200" y="1315379"/>
            <a:ext cx="8147248" cy="2351139"/>
          </a:xfrm>
        </p:spPr>
        <p:txBody>
          <a:bodyPr>
            <a:noAutofit/>
          </a:bodyPr>
          <a:lstStyle/>
          <a:p>
            <a:pPr algn="just"/>
            <a:r>
              <a:rPr lang="el-GR" altLang="el-GR" sz="2400" dirty="0">
                <a:solidFill>
                  <a:srgbClr val="000000"/>
                </a:solidFill>
                <a:cs typeface="Times New Roman" panose="02020603050405020304" pitchFamily="18" charset="0"/>
              </a:rPr>
              <a:t> Στο μέτριο άγχος  ο νοσηλευτής θα πρέπει να είναι σίγουρος ότι ο ασθενής ακολουθεί ότι του λέει. </a:t>
            </a:r>
          </a:p>
          <a:p>
            <a:pPr algn="just"/>
            <a:r>
              <a:rPr lang="el-GR" altLang="el-GR" sz="2400" dirty="0">
                <a:solidFill>
                  <a:srgbClr val="000000"/>
                </a:solidFill>
                <a:cs typeface="Times New Roman" panose="02020603050405020304" pitchFamily="18" charset="0"/>
              </a:rPr>
              <a:t>Αποτελεσματική είναι μια ομιλία με κοφτές ,απλές και </a:t>
            </a:r>
            <a:r>
              <a:rPr lang="el-GR" altLang="el-GR" sz="2400" dirty="0" err="1">
                <a:solidFill>
                  <a:srgbClr val="000000"/>
                </a:solidFill>
                <a:cs typeface="Times New Roman" panose="02020603050405020304" pitchFamily="18" charset="0"/>
              </a:rPr>
              <a:t>ευκολοκατανόητες</a:t>
            </a:r>
            <a:r>
              <a:rPr lang="el-GR" altLang="el-GR" sz="2400" dirty="0">
                <a:solidFill>
                  <a:srgbClr val="000000"/>
                </a:solidFill>
                <a:cs typeface="Times New Roman" panose="02020603050405020304" pitchFamily="18" charset="0"/>
              </a:rPr>
              <a:t> προτάσεις. </a:t>
            </a:r>
          </a:p>
          <a:p>
            <a:pPr algn="just"/>
            <a:r>
              <a:rPr lang="el-GR" altLang="el-GR" sz="2400" dirty="0">
                <a:solidFill>
                  <a:srgbClr val="000000"/>
                </a:solidFill>
                <a:cs typeface="Times New Roman" panose="02020603050405020304" pitchFamily="18" charset="0"/>
              </a:rPr>
              <a:t>Θα πρέπει επίσης, ο νοσηλευτής να επαναφέρει τον ασθενή στο θέμα και να κερδίσει την προσοχή του.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4157" y="311575"/>
            <a:ext cx="8229600" cy="940966"/>
          </a:xfrm>
        </p:spPr>
        <p:txBody>
          <a:bodyPr>
            <a:noAutofit/>
          </a:bodyPr>
          <a:lstStyle/>
          <a:p>
            <a:r>
              <a:rPr lang="el-GR" altLang="el-GR" sz="3600" dirty="0">
                <a:solidFill>
                  <a:srgbClr val="000000"/>
                </a:solidFill>
                <a:cs typeface="Times New Roman" panose="02020603050405020304" pitchFamily="18" charset="0"/>
              </a:rPr>
              <a:t>Νοσηλευτικές </a:t>
            </a:r>
            <a:r>
              <a:rPr lang="el-GR" altLang="el-GR" sz="3600" dirty="0" smtClean="0">
                <a:solidFill>
                  <a:srgbClr val="000000"/>
                </a:solidFill>
                <a:cs typeface="Times New Roman" panose="02020603050405020304" pitchFamily="18" charset="0"/>
              </a:rPr>
              <a:t>Παρεμβάσεις (3)</a:t>
            </a:r>
            <a:endParaRPr lang="en-US" sz="2000" b="0" dirty="0"/>
          </a:p>
        </p:txBody>
      </p:sp>
      <p:sp>
        <p:nvSpPr>
          <p:cNvPr id="9" name="Θέση περιεχομένου 8"/>
          <p:cNvSpPr>
            <a:spLocks noGrp="1"/>
          </p:cNvSpPr>
          <p:nvPr>
            <p:ph idx="1"/>
            <p:custDataLst>
              <p:tags r:id="rId3"/>
            </p:custDataLst>
          </p:nvPr>
        </p:nvSpPr>
        <p:spPr>
          <a:xfrm>
            <a:off x="541174" y="1556792"/>
            <a:ext cx="8147248" cy="2351139"/>
          </a:xfrm>
        </p:spPr>
        <p:txBody>
          <a:bodyPr>
            <a:noAutofit/>
          </a:bodyPr>
          <a:lstStyle/>
          <a:p>
            <a:r>
              <a:rPr lang="el-GR" altLang="el-GR" sz="2400" dirty="0">
                <a:solidFill>
                  <a:srgbClr val="000000"/>
                </a:solidFill>
                <a:cs typeface="Times New Roman" panose="02020603050405020304" pitchFamily="18" charset="0"/>
              </a:rPr>
              <a:t> Όταν το άγχος  γίνεται σοβαρό/έντονο το άτομο δεν μπορεί να δώσει προσοχή ή να πάρει πληροφορίες.</a:t>
            </a:r>
          </a:p>
          <a:p>
            <a:r>
              <a:rPr lang="el-GR" altLang="el-GR" sz="2400" dirty="0">
                <a:solidFill>
                  <a:srgbClr val="000000"/>
                </a:solidFill>
                <a:cs typeface="Times New Roman" panose="02020603050405020304" pitchFamily="18" charset="0"/>
              </a:rPr>
              <a:t> Στόχος του νοσηλευτή είναι να μειώσει το επίπεδο άγχους σε ήπιο ή μέτριο.</a:t>
            </a:r>
          </a:p>
          <a:p>
            <a:r>
              <a:rPr lang="el-GR" altLang="el-GR" sz="2400" dirty="0">
                <a:solidFill>
                  <a:srgbClr val="000000"/>
                </a:solidFill>
                <a:cs typeface="Times New Roman" panose="02020603050405020304" pitchFamily="18" charset="0"/>
              </a:rPr>
              <a:t> Είναι σημαντικό να παραμένει μαζί του για πιθανή επιδείνωση του άγχους και να μιλάει με χαμηλή, ήρεμη  και κατευναστική φωνή.</a:t>
            </a:r>
          </a:p>
          <a:p>
            <a:r>
              <a:rPr lang="el-GR" altLang="el-GR" sz="2400" dirty="0">
                <a:solidFill>
                  <a:srgbClr val="000000"/>
                </a:solidFill>
                <a:cs typeface="Times New Roman" panose="02020603050405020304" pitchFamily="18" charset="0"/>
              </a:rPr>
              <a:t>Παράλληλα, βοηθάει το άτομο να πάρει βαθιές ανάσες.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a:solidFill>
                  <a:srgbClr val="000000"/>
                </a:solidFill>
                <a:cs typeface="Times New Roman" panose="02020603050405020304" pitchFamily="18" charset="0"/>
              </a:rPr>
              <a:t>Νοσηλευτικές </a:t>
            </a:r>
            <a:r>
              <a:rPr lang="el-GR" altLang="el-GR" dirty="0" smtClean="0">
                <a:solidFill>
                  <a:srgbClr val="000000"/>
                </a:solidFill>
                <a:cs typeface="Times New Roman" panose="02020603050405020304" pitchFamily="18" charset="0"/>
              </a:rPr>
              <a:t>παρεμβάσεις (4)</a:t>
            </a:r>
            <a:r>
              <a:rPr lang="el-GR" altLang="el-GR" dirty="0">
                <a:solidFill>
                  <a:srgbClr val="000000"/>
                </a:solidFill>
                <a:cs typeface="Times New Roman" panose="02020603050405020304" pitchFamily="18" charset="0"/>
              </a:rPr>
              <a:t/>
            </a:r>
            <a:br>
              <a:rPr lang="el-GR" altLang="el-GR" dirty="0">
                <a:solidFill>
                  <a:srgbClr val="000000"/>
                </a:solidFill>
                <a:cs typeface="Times New Roman" panose="02020603050405020304" pitchFamily="18" charset="0"/>
              </a:rPr>
            </a:b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a:solidFill>
                  <a:srgbClr val="000000"/>
                </a:solidFill>
                <a:cs typeface="Times New Roman" panose="02020603050405020304" pitchFamily="18" charset="0"/>
              </a:rPr>
              <a:t>Κατά τον πανικό , η ασφάλεια του προσώπου αποτελεί πρωταρχικό ενδιαφέρον.</a:t>
            </a:r>
          </a:p>
          <a:p>
            <a:r>
              <a:rPr lang="el-GR" altLang="el-GR" sz="2400" dirty="0">
                <a:solidFill>
                  <a:srgbClr val="000000"/>
                </a:solidFill>
                <a:cs typeface="Times New Roman" panose="02020603050405020304" pitchFamily="18" charset="0"/>
              </a:rPr>
              <a:t>Ο νοσηλευτής, θα πρέπει να του μιλήσει με τρόπο που να τον ανακουφίζει, άσχετα αν ο ασθενής μπορεί να μην καταλαβαίνει τι του λέει. </a:t>
            </a:r>
          </a:p>
          <a:p>
            <a:r>
              <a:rPr lang="el-GR" altLang="el-GR" sz="2400" dirty="0">
                <a:solidFill>
                  <a:srgbClr val="000000"/>
                </a:solidFill>
                <a:cs typeface="Times New Roman" panose="02020603050405020304" pitchFamily="18" charset="0"/>
              </a:rPr>
              <a:t>Η μεταφορά του ασθενή επίσης, σε ένα μικρό, ήσυχο και χωρίς ερεθίσματα περιβάλλον μπορεί να βοηθήσει.</a:t>
            </a:r>
          </a:p>
          <a:p>
            <a:r>
              <a:rPr lang="el-GR" altLang="el-GR" sz="2400" dirty="0">
                <a:solidFill>
                  <a:srgbClr val="000000"/>
                </a:solidFill>
                <a:cs typeface="Times New Roman" panose="02020603050405020304" pitchFamily="18" charset="0"/>
              </a:rPr>
              <a:t>Παράλληλα, θα πρέπει να επιβεβαιώνει, συνεχώς στον ασθενή ότι, ο πανικός θα περάσει και θα πρέπει να παραμείνει μαζί του για αρκετή ώρα.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a:solidFill>
                  <a:srgbClr val="000000"/>
                </a:solidFill>
                <a:cs typeface="Times New Roman" panose="02020603050405020304" pitchFamily="18" charset="0"/>
              </a:rPr>
              <a:t>Νοσηλευτικές παρεμβάσεις </a:t>
            </a:r>
            <a:r>
              <a:rPr lang="el-GR" altLang="el-GR" dirty="0" smtClean="0">
                <a:solidFill>
                  <a:srgbClr val="000000"/>
                </a:solidFill>
                <a:cs typeface="Times New Roman" panose="02020603050405020304" pitchFamily="18" charset="0"/>
              </a:rPr>
              <a:t>(5)</a:t>
            </a:r>
            <a:r>
              <a:rPr lang="el-GR" altLang="el-GR" dirty="0">
                <a:solidFill>
                  <a:srgbClr val="000000"/>
                </a:solidFill>
                <a:cs typeface="Times New Roman" panose="02020603050405020304" pitchFamily="18" charset="0"/>
              </a:rPr>
              <a:t/>
            </a:r>
            <a:br>
              <a:rPr lang="el-GR" altLang="el-GR" dirty="0">
                <a:solidFill>
                  <a:srgbClr val="000000"/>
                </a:solidFill>
                <a:cs typeface="Times New Roman" panose="02020603050405020304" pitchFamily="18" charset="0"/>
              </a:rPr>
            </a:b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a:solidFill>
                  <a:srgbClr val="000000"/>
                </a:solidFill>
                <a:cs typeface="Times New Roman" panose="02020603050405020304" pitchFamily="18" charset="0"/>
              </a:rPr>
              <a:t>Δουλεύοντας με ανήσυχα άτομα ο νοσηλευτής θα πρέπει να ενδιαφερθεί και να γνωρίζει το δικό του επίπεδο άγχους.</a:t>
            </a:r>
          </a:p>
          <a:p>
            <a:r>
              <a:rPr lang="el-GR" altLang="el-GR" sz="2400" dirty="0">
                <a:solidFill>
                  <a:srgbClr val="000000"/>
                </a:solidFill>
                <a:cs typeface="Times New Roman" panose="02020603050405020304" pitchFamily="18" charset="0"/>
              </a:rPr>
              <a:t>Είναι πολύ εύκολο για τον νοσηλευτή να γίνει προοδευτικά ανήσυχος.</a:t>
            </a:r>
          </a:p>
          <a:p>
            <a:r>
              <a:rPr lang="el-GR" altLang="el-GR" sz="2400" dirty="0">
                <a:solidFill>
                  <a:srgbClr val="000000"/>
                </a:solidFill>
                <a:cs typeface="Times New Roman" panose="02020603050405020304" pitchFamily="18" charset="0"/>
              </a:rPr>
              <a:t>Το να παραμένει ήρεμος και ελέγχοντας τον εαυτό του είναι αποτελεσματικό για την συνεργασία του με τον ασθενή.</a:t>
            </a: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761166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smtClean="0"/>
              <a:t>Οι τύποι διαταραχών άγχους</a:t>
            </a:r>
            <a:endParaRPr lang="el-GR"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Αγοραφοβία με ή χωρίς διαταραχή </a:t>
            </a:r>
            <a:r>
              <a:rPr lang="el-GR" altLang="el-GR" sz="2400" dirty="0" smtClean="0">
                <a:solidFill>
                  <a:srgbClr val="000000"/>
                </a:solidFill>
                <a:cs typeface="Times New Roman" panose="02020603050405020304" pitchFamily="18" charset="0"/>
              </a:rPr>
              <a:t>πανικού.</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Διαταραχή </a:t>
            </a:r>
            <a:r>
              <a:rPr lang="el-GR" altLang="el-GR" sz="2400" dirty="0" smtClean="0">
                <a:solidFill>
                  <a:srgbClr val="000000"/>
                </a:solidFill>
                <a:cs typeface="Times New Roman" panose="02020603050405020304" pitchFamily="18" charset="0"/>
              </a:rPr>
              <a:t>πανικού.</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Συγκεκριμένη </a:t>
            </a:r>
            <a:r>
              <a:rPr lang="el-GR" altLang="el-GR" sz="2400" dirty="0" smtClean="0">
                <a:solidFill>
                  <a:srgbClr val="000000"/>
                </a:solidFill>
                <a:cs typeface="Times New Roman" panose="02020603050405020304" pitchFamily="18" charset="0"/>
              </a:rPr>
              <a:t>φοβία.</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Κοινωνική </a:t>
            </a:r>
            <a:r>
              <a:rPr lang="el-GR" altLang="el-GR" sz="2400" dirty="0" smtClean="0">
                <a:solidFill>
                  <a:srgbClr val="000000"/>
                </a:solidFill>
                <a:cs typeface="Times New Roman" panose="02020603050405020304" pitchFamily="18" charset="0"/>
              </a:rPr>
              <a:t>φοβία.</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Ψυχαναγκαστική διαταραχή (OCD</a:t>
            </a:r>
            <a:r>
              <a:rPr lang="el-GR" altLang="el-GR" sz="2400" dirty="0" smtClean="0">
                <a:solidFill>
                  <a:srgbClr val="000000"/>
                </a:solidFill>
                <a:cs typeface="Times New Roman" panose="02020603050405020304" pitchFamily="18" charset="0"/>
              </a:rPr>
              <a:t>).</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Γενικευμένη διαταραχή </a:t>
            </a:r>
            <a:r>
              <a:rPr lang="el-GR" altLang="el-GR" sz="2400" dirty="0" smtClean="0">
                <a:solidFill>
                  <a:srgbClr val="000000"/>
                </a:solidFill>
                <a:cs typeface="Times New Roman" panose="02020603050405020304" pitchFamily="18" charset="0"/>
              </a:rPr>
              <a:t>άγχους. </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Οξεία διαταραχή </a:t>
            </a:r>
            <a:r>
              <a:rPr lang="el-GR" altLang="el-GR" sz="2400" dirty="0" smtClean="0">
                <a:solidFill>
                  <a:srgbClr val="000000"/>
                </a:solidFill>
                <a:cs typeface="Times New Roman" panose="02020603050405020304" pitchFamily="18" charset="0"/>
              </a:rPr>
              <a:t>πίεσης.</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err="1">
                <a:solidFill>
                  <a:srgbClr val="000000"/>
                </a:solidFill>
                <a:cs typeface="Times New Roman" panose="02020603050405020304" pitchFamily="18" charset="0"/>
              </a:rPr>
              <a:t>Μετατραυματική</a:t>
            </a:r>
            <a:r>
              <a:rPr lang="el-GR" altLang="el-GR" sz="2400" dirty="0">
                <a:solidFill>
                  <a:srgbClr val="000000"/>
                </a:solidFill>
                <a:cs typeface="Times New Roman" panose="02020603050405020304" pitchFamily="18" charset="0"/>
              </a:rPr>
              <a:t> </a:t>
            </a:r>
            <a:r>
              <a:rPr lang="el-GR" altLang="el-GR" sz="2400" dirty="0" smtClean="0">
                <a:solidFill>
                  <a:srgbClr val="000000"/>
                </a:solidFill>
                <a:cs typeface="Times New Roman" panose="02020603050405020304" pitchFamily="18" charset="0"/>
              </a:rPr>
              <a:t>διαταραχή.</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620688"/>
            <a:ext cx="8640960" cy="940966"/>
          </a:xfrm>
        </p:spPr>
        <p:txBody>
          <a:bodyPr>
            <a:noAutofit/>
          </a:bodyPr>
          <a:lstStyle/>
          <a:p>
            <a:r>
              <a:rPr lang="el-GR" altLang="el-GR" sz="3600" dirty="0" smtClean="0">
                <a:solidFill>
                  <a:srgbClr val="000000"/>
                </a:solidFill>
                <a:latin typeface="+mn-lt"/>
              </a:rPr>
              <a:t>Ποιους προσβάλουν</a:t>
            </a:r>
            <a:endParaRPr lang="en-US" sz="2000" b="0" dirty="0">
              <a:latin typeface="+mn-lt"/>
            </a:endParaRPr>
          </a:p>
        </p:txBody>
      </p:sp>
      <p:sp>
        <p:nvSpPr>
          <p:cNvPr id="9" name="Θέση περιεχομένου 8"/>
          <p:cNvSpPr>
            <a:spLocks noGrp="1"/>
          </p:cNvSpPr>
          <p:nvPr>
            <p:ph idx="1"/>
            <p:custDataLst>
              <p:tags r:id="rId3"/>
            </p:custDataLst>
          </p:nvPr>
        </p:nvSpPr>
        <p:spPr>
          <a:xfrm>
            <a:off x="107504" y="1844824"/>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Οι διαταραχές άγχους επικρατούν περισσότερο στις γυναίκες, σε άτομα νεότερα των 45 ετών, σε άτομα που έχουν χωρίσει ή είναι διαζευγμένα και σε εκείνα που βρίσκονται σε </a:t>
            </a:r>
            <a:r>
              <a:rPr lang="el-GR" altLang="el-GR" sz="2400" dirty="0" smtClean="0">
                <a:solidFill>
                  <a:srgbClr val="000000"/>
                </a:solidFill>
                <a:cs typeface="Times New Roman" panose="02020603050405020304" pitchFamily="18" charset="0"/>
              </a:rPr>
              <a:t>χαμηλότερη κοινωνικοοικονομική θέση.</a:t>
            </a:r>
            <a:endParaRPr lang="el-GR"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 Εξαίρεση αποτελεί η ψυχαναγκαστική διαταραχή οποία επικρατεί εξίσου σε άνδρες και γυναίκες.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39958" y="116632"/>
            <a:ext cx="8640960" cy="940966"/>
          </a:xfrm>
        </p:spPr>
        <p:txBody>
          <a:bodyPr>
            <a:noAutofit/>
          </a:bodyPr>
          <a:lstStyle/>
          <a:p>
            <a:r>
              <a:rPr lang="el-GR" sz="3600" dirty="0" smtClean="0"/>
              <a:t>Αιτιολογία</a:t>
            </a:r>
            <a:endParaRPr lang="el-GR" sz="3600" dirty="0"/>
          </a:p>
        </p:txBody>
      </p:sp>
      <p:sp>
        <p:nvSpPr>
          <p:cNvPr id="9" name="Θέση περιεχομένου 8"/>
          <p:cNvSpPr>
            <a:spLocks noGrp="1"/>
          </p:cNvSpPr>
          <p:nvPr>
            <p:ph idx="1"/>
            <p:custDataLst>
              <p:tags r:id="rId3"/>
            </p:custDataLst>
          </p:nvPr>
        </p:nvSpPr>
        <p:spPr>
          <a:xfrm>
            <a:off x="328802" y="1355834"/>
            <a:ext cx="8309318" cy="2351139"/>
          </a:xfrm>
        </p:spPr>
        <p:txBody>
          <a:bodyPr>
            <a:noAutofit/>
          </a:bodyPr>
          <a:lstStyle/>
          <a:p>
            <a:pPr>
              <a:lnSpc>
                <a:spcPct val="90000"/>
              </a:lnSpc>
            </a:pPr>
            <a:r>
              <a:rPr lang="el-GR" altLang="el-GR" dirty="0">
                <a:solidFill>
                  <a:srgbClr val="000000"/>
                </a:solidFill>
                <a:cs typeface="Times New Roman" panose="02020603050405020304" pitchFamily="18" charset="0"/>
              </a:rPr>
              <a:t>Κατά τις γενετικές θεωρίες το άγχος  έχει κληρονομικό χαρακτήρα, από συγγενείς πρώτου βαθμού του ασθενούς. </a:t>
            </a:r>
          </a:p>
          <a:p>
            <a:pPr>
              <a:lnSpc>
                <a:spcPct val="90000"/>
              </a:lnSpc>
            </a:pPr>
            <a:r>
              <a:rPr lang="el-GR" altLang="el-GR" dirty="0">
                <a:solidFill>
                  <a:srgbClr val="000000"/>
                </a:solidFill>
                <a:cs typeface="Times New Roman" panose="02020603050405020304" pitchFamily="18" charset="0"/>
              </a:rPr>
              <a:t>Κατά τις </a:t>
            </a:r>
            <a:r>
              <a:rPr lang="el-GR" altLang="el-GR" dirty="0" err="1">
                <a:solidFill>
                  <a:srgbClr val="000000"/>
                </a:solidFill>
                <a:cs typeface="Times New Roman" panose="02020603050405020304" pitchFamily="18" charset="0"/>
              </a:rPr>
              <a:t>νευροχημικές</a:t>
            </a:r>
            <a:r>
              <a:rPr lang="el-GR" altLang="el-GR" dirty="0">
                <a:solidFill>
                  <a:srgbClr val="000000"/>
                </a:solidFill>
                <a:cs typeface="Times New Roman" panose="02020603050405020304" pitchFamily="18" charset="0"/>
              </a:rPr>
              <a:t> θεωρίες ένας νευροδιαβιβαστής, το γάμα-</a:t>
            </a:r>
            <a:r>
              <a:rPr lang="el-GR" altLang="el-GR" dirty="0" err="1">
                <a:solidFill>
                  <a:srgbClr val="000000"/>
                </a:solidFill>
                <a:cs typeface="Times New Roman" panose="02020603050405020304" pitchFamily="18" charset="0"/>
              </a:rPr>
              <a:t>αμυνο</a:t>
            </a:r>
            <a:r>
              <a:rPr lang="el-GR" altLang="el-GR" dirty="0">
                <a:solidFill>
                  <a:srgbClr val="000000"/>
                </a:solidFill>
                <a:cs typeface="Times New Roman" panose="02020603050405020304" pitchFamily="18" charset="0"/>
              </a:rPr>
              <a:t> βουτυρικό οξύ, θεωρείται υπεύθυνο για τις διαταραχές της άγχους, συμπεριλαμβανομένων και της </a:t>
            </a:r>
            <a:r>
              <a:rPr lang="el-GR" altLang="el-GR" dirty="0" err="1">
                <a:solidFill>
                  <a:srgbClr val="000000"/>
                </a:solidFill>
                <a:cs typeface="Times New Roman" panose="02020603050405020304" pitchFamily="18" charset="0"/>
              </a:rPr>
              <a:t>σεροτονίνης</a:t>
            </a:r>
            <a:r>
              <a:rPr lang="el-GR" altLang="el-GR" dirty="0">
                <a:solidFill>
                  <a:srgbClr val="000000"/>
                </a:solidFill>
                <a:cs typeface="Times New Roman" panose="02020603050405020304" pitchFamily="18" charset="0"/>
              </a:rPr>
              <a:t> και της </a:t>
            </a:r>
            <a:r>
              <a:rPr lang="el-GR" altLang="el-GR" dirty="0" err="1">
                <a:solidFill>
                  <a:srgbClr val="000000"/>
                </a:solidFill>
                <a:cs typeface="Times New Roman" panose="02020603050405020304" pitchFamily="18" charset="0"/>
              </a:rPr>
              <a:t>νορεπινεφρίνης</a:t>
            </a:r>
            <a:r>
              <a:rPr lang="el-GR" altLang="el-GR" dirty="0">
                <a:solidFill>
                  <a:srgbClr val="000000"/>
                </a:solidFill>
                <a:cs typeface="Times New Roman" panose="02020603050405020304" pitchFamily="18" charset="0"/>
              </a:rPr>
              <a:t>.</a:t>
            </a:r>
          </a:p>
          <a:p>
            <a:pPr>
              <a:lnSpc>
                <a:spcPct val="90000"/>
              </a:lnSpc>
            </a:pPr>
            <a:endParaRPr lang="el-GR" altLang="el-GR"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116632"/>
            <a:ext cx="8604956" cy="940966"/>
          </a:xfrm>
        </p:spPr>
        <p:txBody>
          <a:bodyPr>
            <a:noAutofit/>
          </a:bodyPr>
          <a:lstStyle/>
          <a:p>
            <a:r>
              <a:rPr lang="el-GR" altLang="el-GR" sz="3600" dirty="0" err="1" smtClean="0">
                <a:solidFill>
                  <a:srgbClr val="000000"/>
                </a:solidFill>
                <a:latin typeface="+mn-lt"/>
              </a:rPr>
              <a:t>Ενδοψυχικές</a:t>
            </a:r>
            <a:r>
              <a:rPr lang="el-GR" altLang="el-GR" sz="3600" dirty="0" smtClean="0">
                <a:solidFill>
                  <a:srgbClr val="000000"/>
                </a:solidFill>
                <a:latin typeface="+mn-lt"/>
              </a:rPr>
              <a:t>, ψυχαναλυτικές </a:t>
            </a:r>
            <a:r>
              <a:rPr lang="el-GR" altLang="el-GR" sz="3600" dirty="0">
                <a:solidFill>
                  <a:srgbClr val="000000"/>
                </a:solidFill>
                <a:latin typeface="+mn-lt"/>
              </a:rPr>
              <a:t>θεωρίες </a:t>
            </a:r>
            <a:endParaRPr lang="en-US" sz="2000" b="0" dirty="0">
              <a:latin typeface="+mn-lt"/>
            </a:endParaRPr>
          </a:p>
        </p:txBody>
      </p:sp>
      <p:sp>
        <p:nvSpPr>
          <p:cNvPr id="9" name="Θέση περιεχομένου 8"/>
          <p:cNvSpPr>
            <a:spLocks noGrp="1"/>
          </p:cNvSpPr>
          <p:nvPr>
            <p:ph idx="1"/>
            <p:custDataLst>
              <p:tags r:id="rId3"/>
            </p:custDataLst>
          </p:nvPr>
        </p:nvSpPr>
        <p:spPr>
          <a:xfrm>
            <a:off x="215516" y="1046609"/>
            <a:ext cx="8712968" cy="2351139"/>
          </a:xfrm>
        </p:spPr>
        <p:txBody>
          <a:bodyPr>
            <a:noAutofit/>
          </a:bodyPr>
          <a:lstStyle/>
          <a:p>
            <a:pPr marL="457200" indent="-457200">
              <a:lnSpc>
                <a:spcPct val="90000"/>
              </a:lnSpc>
              <a:buFont typeface="+mj-lt"/>
              <a:buAutoNum type="arabicPeriod"/>
            </a:pPr>
            <a:r>
              <a:rPr lang="el-GR" altLang="el-GR" sz="2000" dirty="0">
                <a:cs typeface="Times New Roman" panose="02020603050405020304" pitchFamily="18" charset="0"/>
              </a:rPr>
              <a:t>Σύμφωνα με τις </a:t>
            </a:r>
            <a:r>
              <a:rPr lang="el-GR" altLang="el-GR" sz="2000" dirty="0" err="1">
                <a:cs typeface="Times New Roman" panose="02020603050405020304" pitchFamily="18" charset="0"/>
              </a:rPr>
              <a:t>ενδοψυχικές</a:t>
            </a:r>
            <a:r>
              <a:rPr lang="el-GR" altLang="el-GR" sz="2000" dirty="0">
                <a:cs typeface="Times New Roman" panose="02020603050405020304" pitchFamily="18" charset="0"/>
              </a:rPr>
              <a:t> / ψυχαναλυτικές θεωρίες ο Φρόιντ(1936) θεώρησε το έμφυτο άγχος  ενός προσώπου, ως ερέθισμα για την συμπεριφορά.</a:t>
            </a:r>
          </a:p>
          <a:p>
            <a:pPr marL="457200" indent="-457200">
              <a:lnSpc>
                <a:spcPct val="90000"/>
              </a:lnSpc>
              <a:buFont typeface="+mj-lt"/>
              <a:buAutoNum type="arabicPeriod"/>
            </a:pPr>
            <a:r>
              <a:rPr lang="el-GR" altLang="el-GR" sz="2000" dirty="0">
                <a:cs typeface="Times New Roman" panose="02020603050405020304" pitchFamily="18" charset="0"/>
              </a:rPr>
              <a:t>Περιέγραψε τους μηχανισμούς άμυνας ως προσπάθεια του ανθρώπου να ελέγξει την συνειδητοποίηση και να μειώσει την άγχος.</a:t>
            </a:r>
          </a:p>
          <a:p>
            <a:pPr marL="457200" indent="-457200">
              <a:lnSpc>
                <a:spcPct val="90000"/>
              </a:lnSpc>
              <a:buFont typeface="+mj-lt"/>
              <a:buAutoNum type="arabicPeriod"/>
            </a:pPr>
            <a:r>
              <a:rPr lang="el-GR" altLang="el-GR" sz="2000" dirty="0">
                <a:cs typeface="Times New Roman" panose="02020603050405020304" pitchFamily="18" charset="0"/>
              </a:rPr>
              <a:t> Με τον όρο μηχανισμοί άμυνας, εννοούμε τις γνωστικές διαστρεβλώσεις που ένα πρόσωπο χρησιμοποιεί για να διατηρήσει μια αίσθηση της ύπαρξης ελέγχου μιας κατάστασης, για να ελαττώσει την ταλαιπωρία ή για να χειριστεί την πίεση.</a:t>
            </a:r>
          </a:p>
          <a:p>
            <a:pPr marL="457200" indent="-457200">
              <a:lnSpc>
                <a:spcPct val="90000"/>
              </a:lnSpc>
              <a:buFont typeface="+mj-lt"/>
              <a:buAutoNum type="arabicPeriod"/>
            </a:pPr>
            <a:endParaRPr lang="el-GR" altLang="el-GR" sz="20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sz="3600" dirty="0"/>
              <a:t>Ειδικές οδηγίες νοσηλευτικής φροντίδας </a:t>
            </a:r>
            <a:r>
              <a:rPr lang="el-GR" altLang="el-GR" sz="3600" dirty="0" smtClean="0"/>
              <a:t>(2)</a:t>
            </a:r>
            <a:endParaRPr lang="en-US" sz="2000" b="0" dirty="0"/>
          </a:p>
        </p:txBody>
      </p:sp>
      <p:sp>
        <p:nvSpPr>
          <p:cNvPr id="9" name="Θέση περιεχομένου 8"/>
          <p:cNvSpPr>
            <a:spLocks noGrp="1"/>
          </p:cNvSpPr>
          <p:nvPr>
            <p:ph idx="1"/>
            <p:custDataLst>
              <p:tags r:id="rId3"/>
            </p:custDataLst>
          </p:nvPr>
        </p:nvSpPr>
        <p:spPr>
          <a:xfrm>
            <a:off x="323528" y="1344809"/>
            <a:ext cx="8337090" cy="2351139"/>
          </a:xfrm>
        </p:spPr>
        <p:txBody>
          <a:bodyPr>
            <a:noAutofit/>
          </a:bodyPr>
          <a:lstStyle/>
          <a:p>
            <a:pPr marL="0" indent="0">
              <a:lnSpc>
                <a:spcPct val="90000"/>
              </a:lnSpc>
              <a:buNone/>
            </a:pPr>
            <a:r>
              <a:rPr lang="el-GR" altLang="el-GR" sz="2000" dirty="0" smtClean="0">
                <a:solidFill>
                  <a:srgbClr val="000000"/>
                </a:solidFill>
                <a:cs typeface="Times New Roman" panose="02020603050405020304" pitchFamily="18" charset="0"/>
              </a:rPr>
              <a:t>8.   Απομακρύνετε </a:t>
            </a:r>
            <a:r>
              <a:rPr lang="el-GR" altLang="el-GR" sz="2000" dirty="0">
                <a:solidFill>
                  <a:srgbClr val="000000"/>
                </a:solidFill>
                <a:cs typeface="Times New Roman" panose="02020603050405020304" pitchFamily="18" charset="0"/>
              </a:rPr>
              <a:t>και αφαιρείτε από την κατοχή του φάρμακα και άλλα βλαπτικά </a:t>
            </a:r>
            <a:r>
              <a:rPr lang="el-GR" altLang="el-GR" sz="2000" dirty="0" smtClean="0">
                <a:solidFill>
                  <a:srgbClr val="000000"/>
                </a:solidFill>
                <a:cs typeface="Times New Roman" panose="02020603050405020304" pitchFamily="18" charset="0"/>
              </a:rPr>
              <a:t>είδη.</a:t>
            </a:r>
          </a:p>
          <a:p>
            <a:pPr marL="0" indent="0">
              <a:lnSpc>
                <a:spcPct val="90000"/>
              </a:lnSpc>
              <a:buNone/>
            </a:pPr>
            <a:r>
              <a:rPr lang="el-GR" altLang="el-GR" sz="2000" dirty="0" smtClean="0">
                <a:solidFill>
                  <a:srgbClr val="000000"/>
                </a:solidFill>
                <a:cs typeface="Times New Roman" panose="02020603050405020304" pitchFamily="18" charset="0"/>
              </a:rPr>
              <a:t>9.  Κάνετε σωματική εξέταση του αρρώστου. Βρέθηκε άρρωστη που είχε τραυματίσει σοβαρά το σώμα της πριν την εισαγωγή της στο νοσοκομείο.</a:t>
            </a:r>
          </a:p>
          <a:p>
            <a:pPr marL="0" indent="0">
              <a:lnSpc>
                <a:spcPct val="90000"/>
              </a:lnSpc>
              <a:buNone/>
            </a:pPr>
            <a:r>
              <a:rPr lang="el-GR" altLang="el-GR" sz="2000" dirty="0" smtClean="0">
                <a:solidFill>
                  <a:srgbClr val="000000"/>
                </a:solidFill>
                <a:cs typeface="Times New Roman" panose="02020603050405020304" pitchFamily="18" charset="0"/>
              </a:rPr>
              <a:t>10.  Φανταστείτε </a:t>
            </a:r>
            <a:r>
              <a:rPr lang="el-GR" altLang="el-GR" sz="2000" dirty="0">
                <a:solidFill>
                  <a:srgbClr val="000000"/>
                </a:solidFill>
                <a:cs typeface="Times New Roman" panose="02020603050405020304" pitchFamily="18" charset="0"/>
              </a:rPr>
              <a:t>ότι οι άνθρωποι μπορούν να αυτοκτονήσουν χρησιμοποιώντας κορδόνια παπουτσιών, ζώνες, επιδέσμους, εργαλεία). Ξυράφια έχουν βρεθεί μέσα σε βιβλία. Σπίρτα κρύβονται εύκολα. Λάμπες φωτισμού μπορεί να σπάσουν και να χρησιμοποιηθούν για αυτοτραυματισμό όπως και σπιράλ από το μπλοκ σημειώσεων. Άρρωστοι ενδέχεται να πνιγούν στη μπανιέρα, να βάλουν φωτιά στον εαυτό τους και να καταπιούν χλωρίνη που βρίσκουν στο τροχοφόρο της καθαριότητας.</a:t>
            </a:r>
          </a:p>
          <a:p>
            <a:pPr marL="457200" indent="-457200">
              <a:lnSpc>
                <a:spcPct val="90000"/>
              </a:lnSpc>
              <a:buFont typeface="+mj-lt"/>
              <a:buAutoNum type="arabicPeriod"/>
            </a:pP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sz="3600" dirty="0" err="1" smtClean="0">
                <a:solidFill>
                  <a:srgbClr val="000000"/>
                </a:solidFill>
                <a:cs typeface="Times New Roman" panose="02020603050405020304" pitchFamily="18" charset="0"/>
              </a:rPr>
              <a:t>Συμπεριφορική</a:t>
            </a:r>
            <a:r>
              <a:rPr lang="el-GR" altLang="el-GR" sz="3600" dirty="0" smtClean="0">
                <a:solidFill>
                  <a:srgbClr val="000000"/>
                </a:solidFill>
                <a:cs typeface="Times New Roman" panose="02020603050405020304" pitchFamily="18" charset="0"/>
              </a:rPr>
              <a:t> Θεωρία</a:t>
            </a:r>
            <a:endParaRPr lang="en-US" sz="2000" b="0" dirty="0"/>
          </a:p>
        </p:txBody>
      </p:sp>
      <p:sp>
        <p:nvSpPr>
          <p:cNvPr id="9" name="Θέση περιεχομένου 8"/>
          <p:cNvSpPr>
            <a:spLocks noGrp="1"/>
          </p:cNvSpPr>
          <p:nvPr>
            <p:ph idx="1"/>
            <p:custDataLst>
              <p:tags r:id="rId3"/>
            </p:custDataLst>
          </p:nvPr>
        </p:nvSpPr>
        <p:spPr>
          <a:xfrm>
            <a:off x="179512" y="1556792"/>
            <a:ext cx="8856984" cy="2880320"/>
          </a:xfrm>
        </p:spPr>
        <p:txBody>
          <a:bodyPr>
            <a:noAutofit/>
          </a:bodyPr>
          <a:lstStyle/>
          <a:p>
            <a:pPr>
              <a:lnSpc>
                <a:spcPct val="90000"/>
              </a:lnSpc>
            </a:pPr>
            <a:r>
              <a:rPr lang="el-GR" altLang="el-GR" sz="2400" dirty="0">
                <a:solidFill>
                  <a:srgbClr val="000000"/>
                </a:solidFill>
                <a:cs typeface="Times New Roman" panose="02020603050405020304" pitchFamily="18" charset="0"/>
              </a:rPr>
              <a:t>Στην </a:t>
            </a:r>
            <a:r>
              <a:rPr lang="el-GR" altLang="el-GR" sz="2400" dirty="0" err="1">
                <a:solidFill>
                  <a:srgbClr val="000000"/>
                </a:solidFill>
                <a:cs typeface="Times New Roman" panose="02020603050405020304" pitchFamily="18" charset="0"/>
              </a:rPr>
              <a:t>συμπεριφορική</a:t>
            </a:r>
            <a:r>
              <a:rPr lang="el-GR" altLang="el-GR" sz="2400" dirty="0">
                <a:solidFill>
                  <a:srgbClr val="000000"/>
                </a:solidFill>
                <a:cs typeface="Times New Roman" panose="02020603050405020304" pitchFamily="18" charset="0"/>
              </a:rPr>
              <a:t> θεωρία πιστεύεται ότι το άγχος  προέρχεται, μέσα από τις εμπειρίες.</a:t>
            </a:r>
          </a:p>
          <a:p>
            <a:pPr>
              <a:lnSpc>
                <a:spcPct val="90000"/>
              </a:lnSpc>
            </a:pPr>
            <a:r>
              <a:rPr lang="el-GR" altLang="el-GR" sz="2400" dirty="0">
                <a:solidFill>
                  <a:srgbClr val="000000"/>
                </a:solidFill>
                <a:cs typeface="Times New Roman" panose="02020603050405020304" pitchFamily="18" charset="0"/>
              </a:rPr>
              <a:t> Μέσα από τις εμπειρίες οι άνθρωποι μπορούν να αλλάξουν τις συμπεριφορές τους.</a:t>
            </a:r>
          </a:p>
          <a:p>
            <a:pPr>
              <a:lnSpc>
                <a:spcPct val="90000"/>
              </a:lnSpc>
            </a:pPr>
            <a:r>
              <a:rPr lang="el-GR" altLang="el-GR" sz="2400" dirty="0">
                <a:solidFill>
                  <a:srgbClr val="000000"/>
                </a:solidFill>
                <a:cs typeface="Times New Roman" panose="02020603050405020304" pitchFamily="18" charset="0"/>
              </a:rPr>
              <a:t>Πιστεύουν, οι </a:t>
            </a:r>
            <a:r>
              <a:rPr lang="el-GR" altLang="el-GR" sz="2400" dirty="0" err="1">
                <a:solidFill>
                  <a:srgbClr val="000000"/>
                </a:solidFill>
                <a:cs typeface="Times New Roman" panose="02020603050405020304" pitchFamily="18" charset="0"/>
              </a:rPr>
              <a:t>συμπεριφοριστές</a:t>
            </a:r>
            <a:r>
              <a:rPr lang="el-GR" altLang="el-GR" sz="2400" dirty="0">
                <a:solidFill>
                  <a:srgbClr val="000000"/>
                </a:solidFill>
                <a:cs typeface="Times New Roman" panose="02020603050405020304" pitchFamily="18" charset="0"/>
              </a:rPr>
              <a:t> πως οι αρνητικές συμπεριφορές που αναπτύσσονται και αναμειγνύονται με τη ζωή του </a:t>
            </a:r>
            <a:r>
              <a:rPr lang="el-GR" altLang="el-GR" sz="2400" dirty="0" smtClean="0">
                <a:solidFill>
                  <a:srgbClr val="000000"/>
                </a:solidFill>
                <a:cs typeface="Times New Roman" panose="02020603050405020304" pitchFamily="18" charset="0"/>
              </a:rPr>
              <a:t>ατόμου.</a:t>
            </a:r>
            <a:endParaRPr lang="el-GR"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μπορούν να εξαφανιστούν μέσα από επαναλαμβανόμενες εμπειρίες καθοδηγούμενες από ένα εκπαιδευμένο θεραπευτή.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76672"/>
            <a:ext cx="9324528" cy="940966"/>
          </a:xfrm>
        </p:spPr>
        <p:txBody>
          <a:bodyPr>
            <a:noAutofit/>
          </a:bodyPr>
          <a:lstStyle/>
          <a:p>
            <a:r>
              <a:rPr lang="el-GR" altLang="el-GR" dirty="0" smtClean="0">
                <a:solidFill>
                  <a:srgbClr val="000000"/>
                </a:solidFill>
                <a:cs typeface="Times New Roman" charset="0"/>
              </a:rPr>
              <a:t>Αντιμετώπιση των διαταραχών  άγχους</a:t>
            </a:r>
            <a:endParaRPr lang="en-US" sz="2800" b="0" dirty="0"/>
          </a:p>
        </p:txBody>
      </p:sp>
      <p:sp>
        <p:nvSpPr>
          <p:cNvPr id="9" name="Θέση περιεχομένου 8"/>
          <p:cNvSpPr>
            <a:spLocks noGrp="1"/>
          </p:cNvSpPr>
          <p:nvPr>
            <p:ph idx="1"/>
            <p:custDataLst>
              <p:tags r:id="rId3"/>
            </p:custDataLst>
          </p:nvPr>
        </p:nvSpPr>
        <p:spPr>
          <a:xfrm>
            <a:off x="323528" y="1772816"/>
            <a:ext cx="8712968" cy="2351139"/>
          </a:xfrm>
        </p:spPr>
        <p:txBody>
          <a:bodyPr>
            <a:noAutofit/>
          </a:bodyPr>
          <a:lstStyle/>
          <a:p>
            <a:pPr>
              <a:lnSpc>
                <a:spcPct val="90000"/>
              </a:lnSpc>
            </a:pPr>
            <a:endParaRPr lang="el-GR"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αντιμετώπιση των διαταραχών άγχους συνήθως περιλαμβάνει φάρμακα και ψυχοθεραπεία.</a:t>
            </a:r>
          </a:p>
          <a:p>
            <a:pPr>
              <a:lnSpc>
                <a:spcPct val="90000"/>
              </a:lnSpc>
            </a:pPr>
            <a:r>
              <a:rPr lang="el-GR" altLang="el-GR" sz="2400" dirty="0">
                <a:solidFill>
                  <a:srgbClr val="000000"/>
                </a:solidFill>
                <a:cs typeface="Times New Roman" panose="02020603050405020304" pitchFamily="18" charset="0"/>
              </a:rPr>
              <a:t>Αυτός ο συνδυασμός επιφέρει καλύτερα αποτελέσματα από ότι καθένα χωριστά.</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smtClean="0">
                <a:solidFill>
                  <a:srgbClr val="000000"/>
                </a:solidFill>
                <a:cs typeface="Times New Roman" charset="0"/>
              </a:rPr>
              <a:t>Γνωστική συμπεριφοριστική  </a:t>
            </a:r>
            <a:r>
              <a:rPr lang="el-GR" altLang="el-GR" dirty="0">
                <a:solidFill>
                  <a:srgbClr val="000000"/>
                </a:solidFill>
                <a:cs typeface="Times New Roman" charset="0"/>
              </a:rPr>
              <a:t>θεραπεία </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H γνωστική-συμπεριφοριστική θεραπεία χρησιμοποιείται επιτυχώς για την αντιμετώπιση των διαταραχών άγχους. </a:t>
            </a:r>
          </a:p>
          <a:p>
            <a:pPr algn="just"/>
            <a:r>
              <a:rPr lang="el-GR" altLang="el-GR" sz="2000" b="1" dirty="0">
                <a:solidFill>
                  <a:srgbClr val="000000"/>
                </a:solidFill>
                <a:cs typeface="Times New Roman" panose="02020603050405020304" pitchFamily="18" charset="0"/>
              </a:rPr>
              <a:t>Θετική σκέψη </a:t>
            </a:r>
            <a:r>
              <a:rPr lang="el-GR" altLang="el-GR" sz="2000" dirty="0">
                <a:solidFill>
                  <a:srgbClr val="000000"/>
                </a:solidFill>
                <a:cs typeface="Times New Roman" panose="02020603050405020304" pitchFamily="18" charset="0"/>
              </a:rPr>
              <a:t>σημαίνει τη μετατροπή των αρνητικών μηνυμάτων σε θετικά.</a:t>
            </a:r>
          </a:p>
          <a:p>
            <a:pPr algn="just"/>
            <a:r>
              <a:rPr lang="el-GR" altLang="el-GR" sz="2000" dirty="0">
                <a:solidFill>
                  <a:srgbClr val="000000"/>
                </a:solidFill>
                <a:cs typeface="Times New Roman" panose="02020603050405020304" pitchFamily="18" charset="0"/>
              </a:rPr>
              <a:t>Ο θεραπευτής διδάσκει στο άτομο να δημιουργεί θετικά μηνύματα για τη χρήση κατά τη διάρκεια των κρίσεων  πανικού. </a:t>
            </a: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smtClean="0">
                <a:solidFill>
                  <a:srgbClr val="000000"/>
                </a:solidFill>
                <a:cs typeface="Times New Roman" charset="0"/>
              </a:rPr>
              <a:t>Τεχνική </a:t>
            </a:r>
            <a:r>
              <a:rPr lang="el-GR" altLang="el-GR" dirty="0">
                <a:solidFill>
                  <a:srgbClr val="000000"/>
                </a:solidFill>
                <a:cs typeface="Times New Roman" charset="0"/>
              </a:rPr>
              <a:t>του </a:t>
            </a:r>
            <a:r>
              <a:rPr lang="el-GR" altLang="el-GR" dirty="0" err="1">
                <a:solidFill>
                  <a:srgbClr val="000000"/>
                </a:solidFill>
                <a:cs typeface="Times New Roman" charset="0"/>
              </a:rPr>
              <a:t>αποκαταστρεπτισμού</a:t>
            </a:r>
            <a:r>
              <a:rPr lang="el-GR" altLang="el-GR" dirty="0">
                <a:solidFill>
                  <a:srgbClr val="000000"/>
                </a:solidFill>
                <a:cs typeface="Times New Roman" charset="0"/>
              </a:rPr>
              <a:t> </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Η τεχνική του </a:t>
            </a:r>
            <a:r>
              <a:rPr lang="el-GR" altLang="el-GR" sz="2000" dirty="0" err="1">
                <a:solidFill>
                  <a:srgbClr val="000000"/>
                </a:solidFill>
                <a:cs typeface="Times New Roman" panose="02020603050405020304" pitchFamily="18" charset="0"/>
              </a:rPr>
              <a:t>αποκαταστρεπτισμού</a:t>
            </a:r>
            <a:r>
              <a:rPr lang="el-GR" altLang="el-GR" sz="2000" dirty="0">
                <a:solidFill>
                  <a:srgbClr val="000000"/>
                </a:solidFill>
                <a:cs typeface="Times New Roman" panose="02020603050405020304" pitchFamily="18" charset="0"/>
              </a:rPr>
              <a:t> περιλαμβάνει τη χρήση, από το θεραπευτή, ερωτήσεων για να αξιολογήσει πιο ρεαλιστικά την κατάσταση άγχους.</a:t>
            </a:r>
          </a:p>
          <a:p>
            <a:pPr algn="just"/>
            <a:r>
              <a:rPr lang="el-GR" altLang="el-GR" sz="2000" dirty="0">
                <a:solidFill>
                  <a:srgbClr val="000000"/>
                </a:solidFill>
                <a:cs typeface="Times New Roman" panose="02020603050405020304" pitchFamily="18" charset="0"/>
              </a:rPr>
              <a:t>Οι ασθενείς χρησιμοποιούν ως τεχνικές την παύση της σκέψης και απόσπασης της προσοχής για να κάνουν τον εαυτό τους να μην συγκεντρώνεται σε αρνητικές σκέψεις.</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804452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2800" dirty="0" smtClean="0">
                <a:solidFill>
                  <a:srgbClr val="000000"/>
                </a:solidFill>
                <a:cs typeface="Times New Roman" charset="0"/>
              </a:rPr>
              <a:t>Διαπροσωπική </a:t>
            </a:r>
            <a:r>
              <a:rPr lang="el-GR" altLang="el-GR" sz="2800" dirty="0">
                <a:solidFill>
                  <a:srgbClr val="000000"/>
                </a:solidFill>
                <a:cs typeface="Times New Roman" charset="0"/>
              </a:rPr>
              <a:t>θεωρία </a:t>
            </a:r>
            <a:endParaRPr lang="en-US" sz="2800"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Κατά την διαπροσωπική θεωρία ο </a:t>
            </a:r>
            <a:r>
              <a:rPr lang="el-GR" altLang="el-GR" sz="2000" dirty="0" err="1">
                <a:solidFill>
                  <a:srgbClr val="000000"/>
                </a:solidFill>
                <a:cs typeface="Times New Roman" panose="02020603050405020304" pitchFamily="18" charset="0"/>
              </a:rPr>
              <a:t>Harry</a:t>
            </a:r>
            <a:r>
              <a:rPr lang="el-GR" altLang="el-GR" sz="2000" dirty="0">
                <a:solidFill>
                  <a:srgbClr val="000000"/>
                </a:solidFill>
                <a:cs typeface="Times New Roman" panose="02020603050405020304" pitchFamily="18" charset="0"/>
              </a:rPr>
              <a:t> </a:t>
            </a:r>
            <a:r>
              <a:rPr lang="el-GR" altLang="el-GR" sz="2000" dirty="0" err="1">
                <a:solidFill>
                  <a:srgbClr val="000000"/>
                </a:solidFill>
                <a:cs typeface="Times New Roman" panose="02020603050405020304" pitchFamily="18" charset="0"/>
              </a:rPr>
              <a:t>Stack</a:t>
            </a:r>
            <a:r>
              <a:rPr lang="el-GR" altLang="el-GR" sz="2000" dirty="0">
                <a:solidFill>
                  <a:srgbClr val="000000"/>
                </a:solidFill>
                <a:cs typeface="Times New Roman" panose="02020603050405020304" pitchFamily="18" charset="0"/>
              </a:rPr>
              <a:t> </a:t>
            </a:r>
            <a:r>
              <a:rPr lang="el-GR" altLang="el-GR" sz="2000" dirty="0" err="1">
                <a:solidFill>
                  <a:srgbClr val="000000"/>
                </a:solidFill>
                <a:cs typeface="Times New Roman" panose="02020603050405020304" pitchFamily="18" charset="0"/>
              </a:rPr>
              <a:t>Sullivan</a:t>
            </a:r>
            <a:r>
              <a:rPr lang="el-GR" altLang="el-GR" sz="2000" dirty="0">
                <a:solidFill>
                  <a:srgbClr val="000000"/>
                </a:solidFill>
                <a:cs typeface="Times New Roman" panose="02020603050405020304" pitchFamily="18" charset="0"/>
              </a:rPr>
              <a:t> (1952) είδε το άγχος  να προέρχεται μέσα από προβλήματα στις διαπροσωπικές σχέσεις. </a:t>
            </a:r>
          </a:p>
          <a:p>
            <a:pPr algn="just"/>
            <a:r>
              <a:rPr lang="el-GR" altLang="el-GR" sz="2000" dirty="0">
                <a:solidFill>
                  <a:srgbClr val="000000"/>
                </a:solidFill>
                <a:cs typeface="Times New Roman" panose="02020603050405020304" pitchFamily="18" charset="0"/>
              </a:rPr>
              <a:t>Παράλληλα, η </a:t>
            </a:r>
            <a:r>
              <a:rPr lang="el-GR" altLang="el-GR" sz="2000" dirty="0" err="1">
                <a:solidFill>
                  <a:srgbClr val="000000"/>
                </a:solidFill>
                <a:cs typeface="Times New Roman" panose="02020603050405020304" pitchFamily="18" charset="0"/>
              </a:rPr>
              <a:t>Hildegard</a:t>
            </a:r>
            <a:r>
              <a:rPr lang="el-GR" altLang="el-GR" sz="2000" dirty="0">
                <a:solidFill>
                  <a:srgbClr val="000000"/>
                </a:solidFill>
                <a:cs typeface="Times New Roman" panose="02020603050405020304" pitchFamily="18" charset="0"/>
              </a:rPr>
              <a:t> </a:t>
            </a:r>
            <a:r>
              <a:rPr lang="el-GR" altLang="el-GR" sz="2000" dirty="0" err="1">
                <a:solidFill>
                  <a:srgbClr val="000000"/>
                </a:solidFill>
                <a:cs typeface="Times New Roman" panose="02020603050405020304" pitchFamily="18" charset="0"/>
              </a:rPr>
              <a:t>Peplau</a:t>
            </a:r>
            <a:r>
              <a:rPr lang="el-GR" altLang="el-GR" sz="2000" dirty="0">
                <a:solidFill>
                  <a:srgbClr val="000000"/>
                </a:solidFill>
                <a:cs typeface="Times New Roman" panose="02020603050405020304" pitchFamily="18" charset="0"/>
              </a:rPr>
              <a:t>  (1952) κατάλαβε ότι οι άνθρωποι υπάρχουν μέσα σε δύο σφαίρες.   </a:t>
            </a:r>
            <a:endParaRPr lang="el-GR" altLang="el-GR" sz="2000" dirty="0" smtClean="0">
              <a:solidFill>
                <a:srgbClr val="000000"/>
              </a:solidFill>
              <a:cs typeface="Times New Roman" panose="02020603050405020304" pitchFamily="18" charset="0"/>
            </a:endParaRPr>
          </a:p>
          <a:p>
            <a:pPr lvl="1" algn="just"/>
            <a:r>
              <a:rPr lang="el-GR" altLang="el-GR" sz="1600" dirty="0">
                <a:solidFill>
                  <a:srgbClr val="000000"/>
                </a:solidFill>
                <a:cs typeface="Times New Roman" panose="02020603050405020304" pitchFamily="18" charset="0"/>
              </a:rPr>
              <a:t>Τη διαπροσωπική και την φυσιολογική </a:t>
            </a:r>
            <a:endParaRPr lang="el-GR" altLang="el-GR" sz="1600" dirty="0" smtClean="0">
              <a:solidFill>
                <a:srgbClr val="000000"/>
              </a:solidFill>
              <a:cs typeface="Times New Roman" panose="02020603050405020304" pitchFamily="18" charset="0"/>
            </a:endParaRPr>
          </a:p>
          <a:p>
            <a:pPr lvl="1" algn="just"/>
            <a:r>
              <a:rPr lang="el-GR" altLang="el-GR" sz="1600" dirty="0" smtClean="0">
                <a:solidFill>
                  <a:srgbClr val="000000"/>
                </a:solidFill>
                <a:cs typeface="Times New Roman" panose="02020603050405020304" pitchFamily="18" charset="0"/>
              </a:rPr>
              <a:t>Ο </a:t>
            </a:r>
            <a:r>
              <a:rPr lang="el-GR" altLang="el-GR" sz="1600" dirty="0">
                <a:solidFill>
                  <a:srgbClr val="000000"/>
                </a:solidFill>
                <a:cs typeface="Times New Roman" panose="02020603050405020304" pitchFamily="18" charset="0"/>
              </a:rPr>
              <a:t>νοσηλευτής  για να βοηθήσει έναν ασθενή θα πρέπει  να προσεγγίσει και τις δύο αυτές περιοχές. </a:t>
            </a:r>
          </a:p>
          <a:p>
            <a:pPr algn="just"/>
            <a:r>
              <a:rPr lang="el-GR" altLang="el-GR" sz="2000" dirty="0">
                <a:solidFill>
                  <a:srgbClr val="000000"/>
                </a:solidFill>
                <a:cs typeface="Times New Roman" panose="02020603050405020304" pitchFamily="18" charset="0"/>
              </a:rPr>
              <a:t>Προσδιορίζοντας τα τέσσερα επίπεδα άγχους, ανέπτυξε τις νοσηλευτικές παρεμβάσεις και σε συνδυασμό με τις απόψεις του </a:t>
            </a:r>
            <a:r>
              <a:rPr lang="el-GR" altLang="el-GR" sz="2000" dirty="0" err="1">
                <a:solidFill>
                  <a:srgbClr val="000000"/>
                </a:solidFill>
                <a:cs typeface="Times New Roman" panose="02020603050405020304" pitchFamily="18" charset="0"/>
              </a:rPr>
              <a:t>Sullivan</a:t>
            </a:r>
            <a:r>
              <a:rPr lang="el-GR" altLang="el-GR" sz="2000" dirty="0">
                <a:solidFill>
                  <a:srgbClr val="000000"/>
                </a:solidFill>
                <a:cs typeface="Times New Roman" panose="02020603050405020304" pitchFamily="18" charset="0"/>
              </a:rPr>
              <a:t> για το άγχος, έδωσε τα εφόδια στους νοσηλευτές για να χειρίζονται τους ανήσυχους  ασθενείς.</a:t>
            </a:r>
          </a:p>
          <a:p>
            <a:pPr algn="just"/>
            <a:endParaRPr lang="el-GR" altLang="el-GR" sz="2000" dirty="0">
              <a:solidFill>
                <a:srgbClr val="000000"/>
              </a:solidFill>
              <a:cs typeface="Times New Roman" panose="02020603050405020304" pitchFamily="18" charset="0"/>
            </a:endParaRPr>
          </a:p>
          <a:p>
            <a:pPr marL="0" indent="0" algn="just">
              <a:buNone/>
            </a:pPr>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4035306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Αντιμετώπιση</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628800"/>
            <a:ext cx="8712968" cy="2351139"/>
          </a:xfrm>
        </p:spPr>
        <p:txBody>
          <a:bodyPr>
            <a:noAutofit/>
          </a:bodyPr>
          <a:lstStyle/>
          <a:p>
            <a:pPr algn="just"/>
            <a:r>
              <a:rPr lang="el-GR" altLang="el-GR" sz="2400" dirty="0">
                <a:solidFill>
                  <a:srgbClr val="000000"/>
                </a:solidFill>
                <a:cs typeface="Times New Roman" panose="02020603050405020304" pitchFamily="18" charset="0"/>
              </a:rPr>
              <a:t>Πολύ συχνά το άγχος αντιμετωπίζεται αρνητικά και σαν κάτι που πρέπει να αποφεύγεται.</a:t>
            </a:r>
          </a:p>
          <a:p>
            <a:pPr algn="just"/>
            <a:r>
              <a:rPr lang="el-GR" altLang="el-GR" sz="2400" dirty="0">
                <a:solidFill>
                  <a:srgbClr val="000000"/>
                </a:solidFill>
                <a:cs typeface="Times New Roman" panose="02020603050405020304" pitchFamily="18" charset="0"/>
              </a:rPr>
              <a:t>Κι αυτό συμβαίνει επειδή πολλοί δεν γνωρίζουν πώς να αντιμετωπίσουν αποτελεσματικά την πίεση που </a:t>
            </a:r>
            <a:r>
              <a:rPr lang="el-GR" altLang="el-GR" sz="2400" dirty="0" smtClean="0">
                <a:solidFill>
                  <a:srgbClr val="000000"/>
                </a:solidFill>
                <a:cs typeface="Times New Roman" panose="02020603050405020304" pitchFamily="18" charset="0"/>
              </a:rPr>
              <a:t>δέχονται και </a:t>
            </a:r>
            <a:r>
              <a:rPr lang="el-GR" altLang="el-GR" sz="2400" dirty="0">
                <a:solidFill>
                  <a:srgbClr val="000000"/>
                </a:solidFill>
                <a:cs typeface="Times New Roman" panose="02020603050405020304" pitchFamily="18" charset="0"/>
              </a:rPr>
              <a:t>η οποία τους προειδοποιεί για το επερχόμενο άγχος.</a:t>
            </a:r>
          </a:p>
          <a:p>
            <a:pPr marL="0" indent="0" algn="just">
              <a:buNone/>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068874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Η διαχείριση της κρίσης περιλαμβάνει τα εξής:</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052736"/>
            <a:ext cx="8712968" cy="2351139"/>
          </a:xfrm>
        </p:spPr>
        <p:txBody>
          <a:bodyPr>
            <a:noAutofit/>
          </a:bodyPr>
          <a:lstStyle/>
          <a:p>
            <a:pPr algn="just"/>
            <a:r>
              <a:rPr lang="el-GR" altLang="el-GR" sz="2000" dirty="0">
                <a:solidFill>
                  <a:srgbClr val="000000"/>
                </a:solidFill>
                <a:cs typeface="Times New Roman" panose="02020603050405020304" pitchFamily="18" charset="0"/>
              </a:rPr>
              <a:t>Κρατήστε μια θετική συμπεριφορά και πιστέψτε στον εαυτό σας.</a:t>
            </a:r>
          </a:p>
          <a:p>
            <a:pPr algn="just"/>
            <a:r>
              <a:rPr lang="el-GR" altLang="el-GR" sz="2000" dirty="0">
                <a:solidFill>
                  <a:srgbClr val="000000"/>
                </a:solidFill>
                <a:cs typeface="Times New Roman" panose="02020603050405020304" pitchFamily="18" charset="0"/>
              </a:rPr>
              <a:t>Δεχτείτε ότι υπάρχουν γεγονότα, τα οποία δεν μπορείτε να ελέγξετε. </a:t>
            </a:r>
          </a:p>
          <a:p>
            <a:pPr algn="just"/>
            <a:r>
              <a:rPr lang="el-GR" altLang="el-GR" sz="2000" dirty="0">
                <a:solidFill>
                  <a:srgbClr val="000000"/>
                </a:solidFill>
                <a:cs typeface="Times New Roman" panose="02020603050405020304" pitchFamily="18" charset="0"/>
              </a:rPr>
              <a:t>Επικοινωνήστε κατηγορηματικά με τους άλλους. </a:t>
            </a:r>
          </a:p>
          <a:p>
            <a:pPr algn="just"/>
            <a:r>
              <a:rPr lang="el-GR" altLang="el-GR" sz="2000" dirty="0">
                <a:solidFill>
                  <a:srgbClr val="000000"/>
                </a:solidFill>
                <a:cs typeface="Times New Roman" panose="02020603050405020304" pitchFamily="18" charset="0"/>
              </a:rPr>
              <a:t>Μάθετε να χαλαρώνετε.</a:t>
            </a:r>
          </a:p>
          <a:p>
            <a:pPr algn="just"/>
            <a:r>
              <a:rPr lang="el-GR" altLang="el-GR" sz="2000" dirty="0">
                <a:solidFill>
                  <a:srgbClr val="000000"/>
                </a:solidFill>
                <a:cs typeface="Times New Roman" panose="02020603050405020304" pitchFamily="18" charset="0"/>
              </a:rPr>
              <a:t>Να ασκήστε τακτικά. </a:t>
            </a:r>
            <a:endParaRPr lang="el-GR" altLang="el-GR" sz="2000" dirty="0" smtClean="0">
              <a:solidFill>
                <a:srgbClr val="000000"/>
              </a:solidFill>
              <a:cs typeface="Times New Roman" panose="02020603050405020304" pitchFamily="18" charset="0"/>
            </a:endParaRPr>
          </a:p>
          <a:p>
            <a:pPr algn="just"/>
            <a:r>
              <a:rPr lang="el-GR" altLang="el-GR" sz="2000" dirty="0" smtClean="0">
                <a:solidFill>
                  <a:srgbClr val="000000"/>
                </a:solidFill>
                <a:cs typeface="Times New Roman" panose="02020603050405020304" pitchFamily="18" charset="0"/>
              </a:rPr>
              <a:t>Να </a:t>
            </a:r>
            <a:r>
              <a:rPr lang="el-GR" altLang="el-GR" sz="2000" dirty="0">
                <a:solidFill>
                  <a:srgbClr val="000000"/>
                </a:solidFill>
                <a:cs typeface="Times New Roman" panose="02020603050405020304" pitchFamily="18" charset="0"/>
              </a:rPr>
              <a:t>τρώτε ισορροπημένα γεύματα.</a:t>
            </a:r>
          </a:p>
          <a:p>
            <a:pPr algn="just"/>
            <a:r>
              <a:rPr lang="el-GR" altLang="el-GR" sz="2000" dirty="0">
                <a:solidFill>
                  <a:srgbClr val="000000"/>
                </a:solidFill>
                <a:cs typeface="Times New Roman" panose="02020603050405020304" pitchFamily="18" charset="0"/>
              </a:rPr>
              <a:t>Περιορίστε τη χρήση καφεΐνης και οινοπνεύματος. </a:t>
            </a:r>
          </a:p>
          <a:p>
            <a:pPr algn="just"/>
            <a:r>
              <a:rPr lang="el-GR" altLang="el-GR" sz="2000" dirty="0">
                <a:solidFill>
                  <a:srgbClr val="000000"/>
                </a:solidFill>
                <a:cs typeface="Times New Roman" panose="02020603050405020304" pitchFamily="18" charset="0"/>
              </a:rPr>
              <a:t>Ξεκουραστείτε και κοιμηθείτε αρκετά.</a:t>
            </a:r>
          </a:p>
          <a:p>
            <a:pPr algn="just"/>
            <a:r>
              <a:rPr lang="el-GR" altLang="el-GR" sz="2000" dirty="0">
                <a:solidFill>
                  <a:srgbClr val="000000"/>
                </a:solidFill>
                <a:cs typeface="Times New Roman" panose="02020603050405020304" pitchFamily="18" charset="0"/>
              </a:rPr>
              <a:t>Θέστε ρεαλιστικούς στόχους και προσδοκίες.</a:t>
            </a:r>
          </a:p>
          <a:p>
            <a:pPr algn="just"/>
            <a:r>
              <a:rPr lang="el-GR" altLang="el-GR" sz="2000" dirty="0">
                <a:solidFill>
                  <a:srgbClr val="000000"/>
                </a:solidFill>
                <a:cs typeface="Times New Roman" panose="02020603050405020304" pitchFamily="18" charset="0"/>
              </a:rPr>
              <a:t>Μάθετε τεχνικές διαχείρισης της πίεσης, όπως χαλάρωση, καθοδηγημένη σκέψη και περισυλλογή και εφαρμόστε τα ως μέρος της καθημερινής σας φροντίδας. </a:t>
            </a:r>
          </a:p>
          <a:p>
            <a:pPr algn="just"/>
            <a:endParaRPr lang="el-GR" altLang="el-GR" sz="2000" dirty="0" smtClean="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146350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188640"/>
            <a:ext cx="9324528" cy="940966"/>
          </a:xfrm>
        </p:spPr>
        <p:txBody>
          <a:bodyPr>
            <a:noAutofit/>
          </a:bodyPr>
          <a:lstStyle/>
          <a:p>
            <a:r>
              <a:rPr lang="el-GR" altLang="el-GR" sz="3600" dirty="0" smtClean="0">
                <a:solidFill>
                  <a:srgbClr val="000000"/>
                </a:solidFill>
                <a:cs typeface="Times New Roman" charset="0"/>
              </a:rPr>
              <a:t>Διαταραχή Πανικού</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200793"/>
            <a:ext cx="8712968" cy="2351139"/>
          </a:xfrm>
        </p:spPr>
        <p:txBody>
          <a:bodyPr>
            <a:noAutofit/>
          </a:bodyPr>
          <a:lstStyle/>
          <a:p>
            <a:pPr algn="just"/>
            <a:r>
              <a:rPr lang="el-GR" altLang="el-GR" sz="2000" dirty="0">
                <a:solidFill>
                  <a:srgbClr val="000000"/>
                </a:solidFill>
                <a:cs typeface="Times New Roman" panose="02020603050405020304" pitchFamily="18" charset="0"/>
              </a:rPr>
              <a:t>Η διαταραχή πανικού αποτελείται από επεισόδια κρίσεων πανικού, με 15-30 λεπτά γρήγορο, έντονο και αυξανόμενο άγχος κατά το οποίο το άτομο βιώνει μεγάλο συναισθηματικό φόβο καθώς επίσης και οργανική καταπόνηση. </a:t>
            </a:r>
          </a:p>
          <a:p>
            <a:pPr algn="just"/>
            <a:r>
              <a:rPr lang="el-GR" altLang="el-GR" sz="2000" dirty="0">
                <a:solidFill>
                  <a:srgbClr val="000000"/>
                </a:solidFill>
                <a:cs typeface="Times New Roman" panose="02020603050405020304" pitchFamily="18" charset="0"/>
              </a:rPr>
              <a:t>Συμπτώματα πανικού είναι  ταχυκαρδία,  ιδρώτας, τρέμουλο, επιπόλαια αναπνοή, αίσθηση ασφυξίας,  θωρακικός πόνος, ναυτία, κοιλιακό άλγος, ίλιγγος, παραισθήσεις. </a:t>
            </a:r>
            <a:endParaRPr lang="el-GR" altLang="el-GR" sz="2000" dirty="0" smtClean="0">
              <a:solidFill>
                <a:srgbClr val="000000"/>
              </a:solidFill>
              <a:cs typeface="Times New Roman" panose="02020603050405020304" pitchFamily="18" charset="0"/>
            </a:endParaRPr>
          </a:p>
          <a:p>
            <a:pPr algn="just"/>
            <a:r>
              <a:rPr lang="el-GR" altLang="el-GR" sz="2000" dirty="0" smtClean="0">
                <a:solidFill>
                  <a:srgbClr val="000000"/>
                </a:solidFill>
                <a:cs typeface="Times New Roman" panose="02020603050405020304" pitchFamily="18" charset="0"/>
              </a:rPr>
              <a:t>Η </a:t>
            </a:r>
            <a:r>
              <a:rPr lang="el-GR" altLang="el-GR" sz="2000" dirty="0">
                <a:solidFill>
                  <a:srgbClr val="000000"/>
                </a:solidFill>
                <a:cs typeface="Times New Roman" panose="02020603050405020304" pitchFamily="18" charset="0"/>
              </a:rPr>
              <a:t>έναρξη του πανικού συμβαίνει στην εφηβεία και κορυφώνεται στα μέσα της τρίτης δεκαετίας.</a:t>
            </a:r>
          </a:p>
          <a:p>
            <a:pPr algn="just"/>
            <a:r>
              <a:rPr lang="el-GR" altLang="el-GR" sz="2000" dirty="0">
                <a:solidFill>
                  <a:srgbClr val="000000"/>
                </a:solidFill>
                <a:cs typeface="Times New Roman" panose="02020603050405020304" pitchFamily="18" charset="0"/>
              </a:rPr>
              <a:t> Η ανάμνηση των κρίσεων πανικού μπορεί να οδηγήσει στη λεγόμενη συμπεριφορά αποφυγής.</a:t>
            </a:r>
          </a:p>
          <a:p>
            <a:pPr algn="just"/>
            <a:r>
              <a:rPr lang="el-GR" altLang="el-GR" sz="2000" dirty="0">
                <a:solidFill>
                  <a:srgbClr val="000000"/>
                </a:solidFill>
                <a:cs typeface="Times New Roman" panose="02020603050405020304" pitchFamily="18" charset="0"/>
              </a:rPr>
              <a:t>Πολλοί  καταλήγουν να πάσχουν επίσης και από αγοραφοβία.  </a:t>
            </a:r>
          </a:p>
          <a:p>
            <a:pPr algn="just"/>
            <a:r>
              <a:rPr lang="el-GR" altLang="el-GR" sz="2000" dirty="0">
                <a:solidFill>
                  <a:srgbClr val="000000"/>
                </a:solidFill>
                <a:cs typeface="Times New Roman" panose="02020603050405020304" pitchFamily="18" charset="0"/>
              </a:rPr>
              <a:t>Είναι δηλαδή, έγκλειστοι στο σπίτι διότι φοβούνται να εμφανιστούν στην κοινωνία, όπου υπάρχει πολυκοσμία. </a:t>
            </a:r>
          </a:p>
          <a:p>
            <a:pPr algn="just"/>
            <a:endParaRPr lang="el-GR" altLang="el-GR" sz="2000" dirty="0" smtClean="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495350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Πρωταρχικό και δευτερογενές </a:t>
            </a:r>
            <a:r>
              <a:rPr lang="el-GR" altLang="el-GR" sz="3600" dirty="0">
                <a:solidFill>
                  <a:srgbClr val="000000"/>
                </a:solidFill>
                <a:cs typeface="Times New Roman" charset="0"/>
              </a:rPr>
              <a:t>κέρδους</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384599"/>
            <a:ext cx="8712968" cy="2351139"/>
          </a:xfrm>
        </p:spPr>
        <p:txBody>
          <a:bodyPr>
            <a:noAutofit/>
          </a:bodyPr>
          <a:lstStyle/>
          <a:p>
            <a:pPr algn="just"/>
            <a:r>
              <a:rPr lang="el-GR" altLang="el-GR" sz="2000" dirty="0">
                <a:solidFill>
                  <a:srgbClr val="000000"/>
                </a:solidFill>
                <a:cs typeface="Times New Roman" panose="02020603050405020304" pitchFamily="18" charset="0"/>
              </a:rPr>
              <a:t>Τα πρότυπα συμπεριφοράς των ανθρώπων με αγοραφοβία καταδεικνύουν με σαφήνεια τις έννοιες του πρωταρχικού και δευτερογενούς κέρδους, που σχετίζονται με πολλές διαταραχές άγχους.</a:t>
            </a:r>
          </a:p>
          <a:p>
            <a:pPr algn="just"/>
            <a:r>
              <a:rPr lang="el-GR" altLang="el-GR" sz="2000" b="1" dirty="0" smtClean="0">
                <a:solidFill>
                  <a:srgbClr val="000000"/>
                </a:solidFill>
                <a:cs typeface="Times New Roman" panose="02020603050405020304" pitchFamily="18" charset="0"/>
              </a:rPr>
              <a:t>Πρωταρχικό κέρδος </a:t>
            </a:r>
            <a:r>
              <a:rPr lang="el-GR" altLang="el-GR" sz="2000" dirty="0" smtClean="0">
                <a:solidFill>
                  <a:srgbClr val="000000"/>
                </a:solidFill>
                <a:cs typeface="Times New Roman" panose="02020603050405020304" pitchFamily="18" charset="0"/>
              </a:rPr>
              <a:t>είναι </a:t>
            </a:r>
            <a:r>
              <a:rPr lang="el-GR" altLang="el-GR" sz="2000" dirty="0">
                <a:solidFill>
                  <a:srgbClr val="000000"/>
                </a:solidFill>
                <a:cs typeface="Times New Roman" panose="02020603050405020304" pitchFamily="18" charset="0"/>
              </a:rPr>
              <a:t>η ανακούφιση από το </a:t>
            </a:r>
            <a:r>
              <a:rPr lang="el-GR" altLang="el-GR" sz="2000" dirty="0" smtClean="0">
                <a:solidFill>
                  <a:srgbClr val="000000"/>
                </a:solidFill>
                <a:cs typeface="Times New Roman" panose="02020603050405020304" pitchFamily="18" charset="0"/>
              </a:rPr>
              <a:t>άγχος. </a:t>
            </a:r>
            <a:endParaRPr lang="el-GR" altLang="el-GR" sz="2000" dirty="0">
              <a:solidFill>
                <a:srgbClr val="000000"/>
              </a:solidFill>
              <a:cs typeface="Times New Roman" panose="02020603050405020304" pitchFamily="18" charset="0"/>
            </a:endParaRPr>
          </a:p>
          <a:p>
            <a:pPr algn="just"/>
            <a:r>
              <a:rPr lang="el-GR" altLang="el-GR" sz="2000" b="1" dirty="0" smtClean="0">
                <a:solidFill>
                  <a:srgbClr val="000000"/>
                </a:solidFill>
                <a:cs typeface="Times New Roman" panose="02020603050405020304" pitchFamily="18" charset="0"/>
              </a:rPr>
              <a:t>Δευτερογενές </a:t>
            </a:r>
            <a:r>
              <a:rPr lang="el-GR" altLang="el-GR" sz="2000" b="1" dirty="0">
                <a:solidFill>
                  <a:srgbClr val="000000"/>
                </a:solidFill>
                <a:cs typeface="Times New Roman" panose="02020603050405020304" pitchFamily="18" charset="0"/>
              </a:rPr>
              <a:t>κέρδος</a:t>
            </a:r>
            <a:r>
              <a:rPr lang="el-GR" altLang="el-GR" sz="2000" dirty="0">
                <a:solidFill>
                  <a:srgbClr val="000000"/>
                </a:solidFill>
                <a:cs typeface="Times New Roman" panose="02020603050405020304" pitchFamily="18" charset="0"/>
              </a:rPr>
              <a:t> είναι η προσοχή που δέχεται το άτομο από τους άλλους , ως αποτέλεσμα αυτών των συμπεριφορών.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451117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a:solidFill>
                  <a:srgbClr val="000000"/>
                </a:solidFill>
                <a:cs typeface="Times New Roman" charset="0"/>
              </a:rPr>
              <a:t>Νοσηλευτική Φροντίδα στη                         Διαταραχή Πανικού</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384599"/>
            <a:ext cx="8712968" cy="2351139"/>
          </a:xfrm>
        </p:spPr>
        <p:txBody>
          <a:bodyPr>
            <a:noAutofit/>
          </a:bodyPr>
          <a:lstStyle/>
          <a:p>
            <a:pPr algn="just"/>
            <a:r>
              <a:rPr lang="el-GR" altLang="el-GR" sz="2000" dirty="0" smtClean="0">
                <a:solidFill>
                  <a:srgbClr val="000000"/>
                </a:solidFill>
                <a:cs typeface="Times New Roman" panose="02020603050405020304" pitchFamily="18" charset="0"/>
              </a:rPr>
              <a:t>Ο νοσηλευτής θα πρέπει να αξιολογήσει τη γενική εμφάνιση του ασθενούς και την κινητική του συμπεριφορά.</a:t>
            </a:r>
          </a:p>
          <a:p>
            <a:pPr algn="just"/>
            <a:r>
              <a:rPr lang="el-GR" altLang="el-GR" sz="2000" dirty="0" smtClean="0">
                <a:solidFill>
                  <a:srgbClr val="000000"/>
                </a:solidFill>
                <a:cs typeface="Times New Roman" panose="02020603050405020304" pitchFamily="18" charset="0"/>
              </a:rPr>
              <a:t>Ο ασθενής μπορεί να εμφανίζεται τελείως «κανονικός». </a:t>
            </a:r>
          </a:p>
          <a:p>
            <a:pPr lvl="1" algn="just"/>
            <a:r>
              <a:rPr lang="el-GR" altLang="el-GR" sz="2000" dirty="0" smtClean="0">
                <a:solidFill>
                  <a:srgbClr val="000000"/>
                </a:solidFill>
                <a:cs typeface="Times New Roman" panose="02020603050405020304" pitchFamily="18" charset="0"/>
              </a:rPr>
              <a:t>Μπορεί να δείχνει σημάδια άγχους.  </a:t>
            </a:r>
          </a:p>
          <a:p>
            <a:pPr lvl="1" algn="just"/>
            <a:r>
              <a:rPr lang="el-GR" altLang="el-GR" sz="2000" dirty="0" smtClean="0">
                <a:solidFill>
                  <a:srgbClr val="000000"/>
                </a:solidFill>
                <a:cs typeface="Times New Roman" panose="02020603050405020304" pitchFamily="18" charset="0"/>
              </a:rPr>
              <a:t>Μπορεί να είναι φοβισμένος για μια επικείμενη εμφάνιση πανικού. </a:t>
            </a: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187386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Αυτοματισμοί</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384599"/>
            <a:ext cx="8712968" cy="2351139"/>
          </a:xfrm>
        </p:spPr>
        <p:txBody>
          <a:bodyPr>
            <a:noAutofit/>
          </a:bodyPr>
          <a:lstStyle/>
          <a:p>
            <a:pPr algn="just"/>
            <a:r>
              <a:rPr lang="el-GR" altLang="el-GR" sz="2000" dirty="0">
                <a:solidFill>
                  <a:srgbClr val="000000"/>
                </a:solidFill>
                <a:cs typeface="Times New Roman" panose="02020603050405020304" pitchFamily="18" charset="0"/>
              </a:rPr>
              <a:t>Τότε ενεργεί με αυτοματισμούς, δηλαδή με αυτόματες, ασυναίσθητες κινήσεις, όπως είναι το ελαφρύ χτύπημα των δακτύλων, το κουδούνισμα των κλειδιών κ.α. </a:t>
            </a:r>
          </a:p>
          <a:p>
            <a:pPr algn="just"/>
            <a:r>
              <a:rPr lang="el-GR" altLang="el-GR" sz="2000" dirty="0">
                <a:solidFill>
                  <a:srgbClr val="000000"/>
                </a:solidFill>
                <a:cs typeface="Times New Roman" panose="02020603050405020304" pitchFamily="18" charset="0"/>
              </a:rPr>
              <a:t>Η αξιολόγησή, επίσης, της διάθεσης μπορεί να δείξει ότι ο ασθενής είναι ανυπόμονος, ανήσυχος, σε υπερένταση, μελαγχολικός, σοβαρός ή λυπημένος.</a:t>
            </a:r>
          </a:p>
          <a:p>
            <a:pPr algn="just"/>
            <a:r>
              <a:rPr lang="el-GR" altLang="el-GR" sz="2000" dirty="0">
                <a:solidFill>
                  <a:srgbClr val="000000"/>
                </a:solidFill>
                <a:cs typeface="Times New Roman" panose="02020603050405020304" pitchFamily="18" charset="0"/>
              </a:rPr>
              <a:t>Ακόμη, κατά τη διάρκεια μιας κρίσης  πανικού, ο ασθενής μπορεί να περιγράψει αποσύνδεση από τον ίδιο του τον εαυτό.</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318799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sz="3600" dirty="0" smtClean="0">
                <a:solidFill>
                  <a:srgbClr val="000000"/>
                </a:solidFill>
                <a:cs typeface="Times New Roman" charset="0"/>
              </a:rPr>
              <a:t>Αντιδράσεις Ασθενούς</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216068"/>
            <a:ext cx="8712968" cy="2351139"/>
          </a:xfrm>
        </p:spPr>
        <p:txBody>
          <a:bodyPr>
            <a:noAutofit/>
          </a:bodyPr>
          <a:lstStyle/>
          <a:p>
            <a:pPr algn="just"/>
            <a:r>
              <a:rPr lang="el-GR" altLang="el-GR" sz="2000" dirty="0">
                <a:solidFill>
                  <a:srgbClr val="000000"/>
                </a:solidFill>
                <a:cs typeface="Times New Roman" panose="02020603050405020304" pitchFamily="18" charset="0"/>
              </a:rPr>
              <a:t>Επίσης, ο ασθενής στη φάση του πανικού μπορεί να σκεφτεί και να αυτοκτονήσει.</a:t>
            </a:r>
          </a:p>
          <a:p>
            <a:pPr algn="just"/>
            <a:r>
              <a:rPr lang="el-GR" altLang="el-GR" sz="2000" dirty="0">
                <a:solidFill>
                  <a:srgbClr val="000000"/>
                </a:solidFill>
                <a:cs typeface="Times New Roman" panose="02020603050405020304" pitchFamily="18" charset="0"/>
              </a:rPr>
              <a:t>Οι σκέψεις του είναι αποδιοργανωμένες και χάνει την ικανότητά του να σκέφτεται λογικά.</a:t>
            </a:r>
          </a:p>
          <a:p>
            <a:pPr algn="just"/>
            <a:r>
              <a:rPr lang="el-GR" altLang="el-GR" sz="2000" dirty="0">
                <a:solidFill>
                  <a:srgbClr val="000000"/>
                </a:solidFill>
                <a:cs typeface="Times New Roman" panose="02020603050405020304" pitchFamily="18" charset="0"/>
              </a:rPr>
              <a:t>Η κρίση, κατά τη διάρκεια του πανικού, αναστέλλεται. </a:t>
            </a:r>
          </a:p>
          <a:p>
            <a:pPr algn="just"/>
            <a:r>
              <a:rPr lang="el-GR" altLang="el-GR" sz="2000" dirty="0">
                <a:solidFill>
                  <a:srgbClr val="000000"/>
                </a:solidFill>
                <a:cs typeface="Times New Roman" panose="02020603050405020304" pitchFamily="18" charset="0"/>
              </a:rPr>
              <a:t>Όσον αφορά το ρόλο του πάσχοντα στην κοινωνία και τις σχέσεις του με τους άλλους, λόγω του ότι  παρουσιάζει έντονη αναμονή μιας επικείμενης κρίσης  πανικού, παρατηρούνται αλλαγές στην κοινωνική, επαγγελματική και οικογενειακή ζωή του.</a:t>
            </a:r>
          </a:p>
          <a:p>
            <a:pPr algn="just"/>
            <a:r>
              <a:rPr lang="el-GR" altLang="el-GR" sz="2000" dirty="0">
                <a:solidFill>
                  <a:srgbClr val="000000"/>
                </a:solidFill>
                <a:cs typeface="Times New Roman" panose="02020603050405020304" pitchFamily="18" charset="0"/>
              </a:rPr>
              <a:t>Αποφεύγει ανθρώπους, μέρη και γεγονότα που σχετίζονται με προηγούμενες κρίσεις  πανικού.</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4030783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52942" y="620688"/>
            <a:ext cx="9324528" cy="940966"/>
          </a:xfrm>
        </p:spPr>
        <p:txBody>
          <a:bodyPr>
            <a:noAutofit/>
          </a:bodyPr>
          <a:lstStyle/>
          <a:p>
            <a:r>
              <a:rPr lang="el-GR" sz="3600" dirty="0">
                <a:solidFill>
                  <a:srgbClr val="000000"/>
                </a:solidFill>
                <a:cs typeface="Times New Roman" charset="0"/>
              </a:rPr>
              <a:t/>
            </a:r>
            <a:br>
              <a:rPr lang="el-GR" sz="3600" dirty="0">
                <a:solidFill>
                  <a:srgbClr val="000000"/>
                </a:solidFill>
                <a:cs typeface="Times New Roman" charset="0"/>
              </a:rPr>
            </a:br>
            <a:r>
              <a:rPr lang="el-GR" sz="3600" dirty="0">
                <a:solidFill>
                  <a:srgbClr val="000000"/>
                </a:solidFill>
                <a:cs typeface="Times New Roman" charset="0"/>
              </a:rPr>
              <a:t>Ο νοσηλευτής, σε έναν πάσχοντα από διαταραχή πανικού, </a:t>
            </a:r>
            <a:r>
              <a:rPr lang="el-GR" sz="3600" dirty="0" smtClean="0">
                <a:solidFill>
                  <a:srgbClr val="000000"/>
                </a:solidFill>
                <a:cs typeface="Times New Roman" charset="0"/>
              </a:rPr>
              <a:t>                                      μπορεί </a:t>
            </a:r>
            <a:r>
              <a:rPr lang="el-GR" sz="3600" dirty="0">
                <a:solidFill>
                  <a:srgbClr val="000000"/>
                </a:solidFill>
                <a:cs typeface="Times New Roman" charset="0"/>
              </a:rPr>
              <a:t>να εντοπίσει τα παρακάτω:</a:t>
            </a:r>
            <a:br>
              <a:rPr lang="el-GR" sz="3600" dirty="0">
                <a:solidFill>
                  <a:srgbClr val="000000"/>
                </a:solidFill>
                <a:cs typeface="Times New Roman" charset="0"/>
              </a:rPr>
            </a:br>
            <a:endParaRPr lang="en-US" sz="3600" b="0" dirty="0">
              <a:latin typeface="+mn-lt"/>
            </a:endParaRPr>
          </a:p>
        </p:txBody>
      </p:sp>
      <p:sp>
        <p:nvSpPr>
          <p:cNvPr id="9" name="Θέση περιεχομένου 8"/>
          <p:cNvSpPr>
            <a:spLocks noGrp="1"/>
          </p:cNvSpPr>
          <p:nvPr>
            <p:ph idx="1"/>
            <p:custDataLst>
              <p:tags r:id="rId3"/>
            </p:custDataLst>
          </p:nvPr>
        </p:nvSpPr>
        <p:spPr>
          <a:xfrm>
            <a:off x="467544" y="2408336"/>
            <a:ext cx="6984776" cy="2351139"/>
          </a:xfrm>
        </p:spPr>
        <p:txBody>
          <a:bodyPr>
            <a:noAutofit/>
          </a:bodyPr>
          <a:lstStyle/>
          <a:p>
            <a:pPr algn="just"/>
            <a:r>
              <a:rPr lang="el-GR" altLang="el-GR" sz="2400" dirty="0">
                <a:solidFill>
                  <a:srgbClr val="000000"/>
                </a:solidFill>
                <a:cs typeface="Times New Roman" panose="02020603050405020304" pitchFamily="18" charset="0"/>
              </a:rPr>
              <a:t>Κίνδυνος για </a:t>
            </a:r>
            <a:r>
              <a:rPr lang="el-GR" altLang="el-GR" sz="2400" dirty="0" smtClean="0">
                <a:solidFill>
                  <a:srgbClr val="000000"/>
                </a:solidFill>
                <a:cs typeface="Times New Roman" panose="02020603050405020304" pitchFamily="18" charset="0"/>
              </a:rPr>
              <a:t>τραυματισμό. </a:t>
            </a:r>
            <a:endParaRPr lang="el-GR" altLang="el-GR" sz="2400" dirty="0">
              <a:solidFill>
                <a:srgbClr val="000000"/>
              </a:solidFill>
              <a:cs typeface="Times New Roman" panose="02020603050405020304" pitchFamily="18" charset="0"/>
            </a:endParaRPr>
          </a:p>
          <a:p>
            <a:pPr algn="just"/>
            <a:r>
              <a:rPr lang="el-GR" altLang="el-GR" sz="2400" dirty="0" smtClean="0">
                <a:solidFill>
                  <a:srgbClr val="000000"/>
                </a:solidFill>
                <a:cs typeface="Times New Roman" panose="02020603050405020304" pitchFamily="18" charset="0"/>
              </a:rPr>
              <a:t>Άγχος. </a:t>
            </a:r>
            <a:endParaRPr lang="el-GR" altLang="el-GR" sz="2400" dirty="0">
              <a:solidFill>
                <a:srgbClr val="000000"/>
              </a:solidFill>
              <a:cs typeface="Times New Roman" panose="02020603050405020304" pitchFamily="18" charset="0"/>
            </a:endParaRPr>
          </a:p>
          <a:p>
            <a:pPr algn="just"/>
            <a:r>
              <a:rPr lang="el-GR" altLang="el-GR" sz="2400" dirty="0">
                <a:solidFill>
                  <a:srgbClr val="000000"/>
                </a:solidFill>
                <a:cs typeface="Times New Roman" panose="02020603050405020304" pitchFamily="18" charset="0"/>
              </a:rPr>
              <a:t>Χαμηλή </a:t>
            </a:r>
            <a:r>
              <a:rPr lang="el-GR" altLang="el-GR" sz="2400" dirty="0" smtClean="0">
                <a:solidFill>
                  <a:srgbClr val="000000"/>
                </a:solidFill>
                <a:cs typeface="Times New Roman" panose="02020603050405020304" pitchFamily="18" charset="0"/>
              </a:rPr>
              <a:t>αυτοεκτίμηση.</a:t>
            </a:r>
            <a:endParaRPr lang="el-GR" altLang="el-GR" sz="2400" dirty="0">
              <a:solidFill>
                <a:srgbClr val="000000"/>
              </a:solidFill>
              <a:cs typeface="Times New Roman" panose="02020603050405020304" pitchFamily="18" charset="0"/>
            </a:endParaRPr>
          </a:p>
          <a:p>
            <a:pPr algn="just"/>
            <a:r>
              <a:rPr lang="el-GR" altLang="el-GR" sz="2400" dirty="0">
                <a:solidFill>
                  <a:srgbClr val="000000"/>
                </a:solidFill>
                <a:cs typeface="Times New Roman" panose="02020603050405020304" pitchFamily="18" charset="0"/>
              </a:rPr>
              <a:t>Μη αποτελεσματική </a:t>
            </a:r>
            <a:r>
              <a:rPr lang="el-GR" altLang="el-GR" sz="2400" dirty="0" smtClean="0">
                <a:solidFill>
                  <a:srgbClr val="000000"/>
                </a:solidFill>
                <a:cs typeface="Times New Roman" panose="02020603050405020304" pitchFamily="18" charset="0"/>
              </a:rPr>
              <a:t>αντιμετώπιση.</a:t>
            </a:r>
            <a:endParaRPr lang="el-GR" altLang="el-GR" sz="2400" dirty="0">
              <a:solidFill>
                <a:srgbClr val="000000"/>
              </a:solidFill>
              <a:cs typeface="Times New Roman" panose="02020603050405020304" pitchFamily="18" charset="0"/>
            </a:endParaRPr>
          </a:p>
          <a:p>
            <a:pPr algn="just"/>
            <a:r>
              <a:rPr lang="el-GR" altLang="el-GR" sz="2400" dirty="0" smtClean="0">
                <a:solidFill>
                  <a:srgbClr val="000000"/>
                </a:solidFill>
                <a:cs typeface="Times New Roman" panose="02020603050405020304" pitchFamily="18" charset="0"/>
              </a:rPr>
              <a:t>Αδυναμία.</a:t>
            </a:r>
            <a:endParaRPr lang="el-GR" altLang="el-GR" sz="2400" dirty="0">
              <a:solidFill>
                <a:srgbClr val="000000"/>
              </a:solidFill>
              <a:cs typeface="Times New Roman" panose="02020603050405020304" pitchFamily="18" charset="0"/>
            </a:endParaRPr>
          </a:p>
          <a:p>
            <a:pPr algn="just"/>
            <a:r>
              <a:rPr lang="el-GR" altLang="el-GR" sz="2400" dirty="0">
                <a:solidFill>
                  <a:srgbClr val="000000"/>
                </a:solidFill>
                <a:cs typeface="Times New Roman" panose="02020603050405020304" pitchFamily="18" charset="0"/>
              </a:rPr>
              <a:t>Μη αποτελεσματική απόδοση </a:t>
            </a:r>
            <a:r>
              <a:rPr lang="el-GR" altLang="el-GR" sz="2400" dirty="0" smtClean="0">
                <a:solidFill>
                  <a:srgbClr val="000000"/>
                </a:solidFill>
                <a:cs typeface="Times New Roman" panose="02020603050405020304" pitchFamily="18" charset="0"/>
              </a:rPr>
              <a:t>ρόλου.</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845648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Αντικειμενικός Σκοπός</a:t>
            </a:r>
            <a:endParaRPr lang="en-US" sz="3600" b="0" dirty="0">
              <a:latin typeface="+mn-lt"/>
            </a:endParaRPr>
          </a:p>
        </p:txBody>
      </p:sp>
      <p:sp>
        <p:nvSpPr>
          <p:cNvPr id="9" name="Θέση περιεχομένου 8"/>
          <p:cNvSpPr>
            <a:spLocks noGrp="1"/>
          </p:cNvSpPr>
          <p:nvPr>
            <p:ph idx="1"/>
            <p:custDataLst>
              <p:tags r:id="rId3"/>
            </p:custDataLst>
          </p:nvPr>
        </p:nvSpPr>
        <p:spPr>
          <a:xfrm>
            <a:off x="46754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Ο ασθενής να απαλλαχθεί από τον κίνδυνο για τραυματισμό.</a:t>
            </a:r>
          </a:p>
          <a:p>
            <a:pPr algn="just"/>
            <a:r>
              <a:rPr lang="el-GR" altLang="el-GR" sz="2400" dirty="0">
                <a:solidFill>
                  <a:srgbClr val="000000"/>
                </a:solidFill>
                <a:cs typeface="Times New Roman" panose="02020603050405020304" pitchFamily="18" charset="0"/>
              </a:rPr>
              <a:t>Ο ασθενής να εκφράσει με λόγια τα συναισθήματα του.</a:t>
            </a:r>
          </a:p>
          <a:p>
            <a:pPr>
              <a:lnSpc>
                <a:spcPct val="90000"/>
              </a:lnSpc>
            </a:pPr>
            <a:r>
              <a:rPr lang="el-GR" altLang="el-GR" sz="2400" dirty="0">
                <a:solidFill>
                  <a:srgbClr val="000000"/>
                </a:solidFill>
                <a:cs typeface="Times New Roman" panose="02020603050405020304" pitchFamily="18" charset="0"/>
              </a:rPr>
              <a:t>Ο ασθενής να καταδείξει τη χρήση των αποτελεσματικών μηχανισμών αντιμετώπισης. </a:t>
            </a:r>
            <a:endParaRPr lang="el-GR" altLang="el-GR" sz="2400" dirty="0" smtClean="0">
              <a:solidFill>
                <a:srgbClr val="000000"/>
              </a:solidFill>
              <a:cs typeface="Times New Roman" panose="02020603050405020304" pitchFamily="18" charset="0"/>
            </a:endParaRPr>
          </a:p>
          <a:p>
            <a:pPr>
              <a:lnSpc>
                <a:spcPct val="90000"/>
              </a:lnSpc>
            </a:pPr>
            <a:r>
              <a:rPr lang="el-GR" altLang="el-GR" sz="2400" dirty="0" smtClean="0"/>
              <a:t>Ο </a:t>
            </a:r>
            <a:r>
              <a:rPr lang="el-GR" altLang="el-GR" sz="2400" dirty="0"/>
              <a:t>ασθενής να καταδείξει την αποτελεσματική χρήση των μεθόδων για να διαχειριστεί το άγχος. </a:t>
            </a:r>
          </a:p>
          <a:p>
            <a:pPr>
              <a:lnSpc>
                <a:spcPct val="90000"/>
              </a:lnSpc>
            </a:pPr>
            <a:r>
              <a:rPr lang="el-GR" altLang="el-GR" sz="2400" dirty="0"/>
              <a:t>Ο ασθενής να εκφράσει με λόγια την αίσθησή του προσωπικού ελέγχου.</a:t>
            </a:r>
          </a:p>
          <a:p>
            <a:pPr>
              <a:lnSpc>
                <a:spcPct val="90000"/>
              </a:lnSpc>
            </a:pPr>
            <a:r>
              <a:rPr lang="el-GR" altLang="el-GR" sz="2400" dirty="0"/>
              <a:t>Ο ασθενής να αποκτήσει ξανά μια επαρκή διατροφή.</a:t>
            </a:r>
          </a:p>
          <a:p>
            <a:pPr>
              <a:lnSpc>
                <a:spcPct val="90000"/>
              </a:lnSpc>
            </a:pPr>
            <a:r>
              <a:rPr lang="el-GR" altLang="el-GR" sz="2400" dirty="0"/>
              <a:t>Ο ασθενής μα κοιμάται τουλάχιστον 6 ώρες κάθε βράδυ.</a:t>
            </a:r>
          </a:p>
          <a:p>
            <a:pPr marL="0" indent="0">
              <a:lnSpc>
                <a:spcPct val="90000"/>
              </a:lnSpc>
              <a:buNone/>
            </a:pPr>
            <a:endParaRPr lang="el-GR" altLang="el-GR" sz="2400" dirty="0"/>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048541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Νοσηλευτικές Παρεμβάσεις (1)</a:t>
            </a:r>
            <a:endParaRPr lang="en-US" sz="3600" b="0" dirty="0">
              <a:latin typeface="+mn-lt"/>
            </a:endParaRPr>
          </a:p>
        </p:txBody>
      </p:sp>
      <p:sp>
        <p:nvSpPr>
          <p:cNvPr id="9" name="Θέση περιεχομένου 8"/>
          <p:cNvSpPr>
            <a:spLocks noGrp="1"/>
          </p:cNvSpPr>
          <p:nvPr>
            <p:ph idx="1"/>
            <p:custDataLst>
              <p:tags r:id="rId3"/>
            </p:custDataLst>
          </p:nvPr>
        </p:nvSpPr>
        <p:spPr>
          <a:xfrm>
            <a:off x="46754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Εξασφαλίστε ένα ασφαλές περιβάλλον και την </a:t>
            </a:r>
            <a:r>
              <a:rPr lang="el-GR" altLang="el-GR" sz="2400" dirty="0" err="1">
                <a:solidFill>
                  <a:srgbClr val="000000"/>
                </a:solidFill>
                <a:cs typeface="Times New Roman" panose="02020603050405020304" pitchFamily="18" charset="0"/>
              </a:rPr>
              <a:t>ιδιωτικότητα</a:t>
            </a:r>
            <a:r>
              <a:rPr lang="el-GR" altLang="el-GR" sz="2400" dirty="0">
                <a:solidFill>
                  <a:srgbClr val="000000"/>
                </a:solidFill>
                <a:cs typeface="Times New Roman" panose="02020603050405020304" pitchFamily="18" charset="0"/>
              </a:rPr>
              <a:t> του ασθενούς.</a:t>
            </a:r>
          </a:p>
          <a:p>
            <a:pPr algn="just"/>
            <a:r>
              <a:rPr lang="el-GR" altLang="el-GR" sz="2400" dirty="0">
                <a:solidFill>
                  <a:srgbClr val="000000"/>
                </a:solidFill>
                <a:cs typeface="Times New Roman" panose="02020603050405020304" pitchFamily="18" charset="0"/>
              </a:rPr>
              <a:t> Παραμείνετε με τον ασθενή κατά τη φάση κρίσης πανικού.</a:t>
            </a:r>
          </a:p>
          <a:p>
            <a:pPr algn="just"/>
            <a:r>
              <a:rPr lang="el-GR" altLang="el-GR" sz="2400" dirty="0">
                <a:solidFill>
                  <a:srgbClr val="000000"/>
                </a:solidFill>
                <a:cs typeface="Times New Roman" panose="02020603050405020304" pitchFamily="18" charset="0"/>
              </a:rPr>
              <a:t>Βοηθήστε τον πάσχοντα να συγκεντρωθεί σε βαθιές αναπνοές.</a:t>
            </a:r>
          </a:p>
          <a:p>
            <a:pPr algn="just"/>
            <a:r>
              <a:rPr lang="el-GR" altLang="el-GR" sz="2400" dirty="0">
                <a:solidFill>
                  <a:srgbClr val="000000"/>
                </a:solidFill>
                <a:cs typeface="Times New Roman" panose="02020603050405020304" pitchFamily="18" charset="0"/>
              </a:rPr>
              <a:t>Μιλήστε στον ασθενή με ήρεμη και καθησυχαστική φωνή. </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583522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Νοσηλευτικές Παρεμβάσεις (2)</a:t>
            </a:r>
            <a:endParaRPr lang="en-US" sz="3600" b="0" dirty="0">
              <a:latin typeface="+mn-lt"/>
            </a:endParaRPr>
          </a:p>
        </p:txBody>
      </p:sp>
      <p:sp>
        <p:nvSpPr>
          <p:cNvPr id="9" name="Θέση περιεχομένου 8"/>
          <p:cNvSpPr>
            <a:spLocks noGrp="1"/>
          </p:cNvSpPr>
          <p:nvPr>
            <p:ph idx="1"/>
            <p:custDataLst>
              <p:tags r:id="rId3"/>
            </p:custDataLst>
          </p:nvPr>
        </p:nvSpPr>
        <p:spPr>
          <a:xfrm>
            <a:off x="46754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Διδάξτε τον ασθενή να χρησιμοποιεί  γνωστικές – </a:t>
            </a:r>
            <a:r>
              <a:rPr lang="el-GR" altLang="el-GR" sz="2400" dirty="0" err="1">
                <a:solidFill>
                  <a:srgbClr val="000000"/>
                </a:solidFill>
                <a:cs typeface="Times New Roman" panose="02020603050405020304" pitchFamily="18" charset="0"/>
              </a:rPr>
              <a:t>αναδομικές</a:t>
            </a:r>
            <a:r>
              <a:rPr lang="el-GR" altLang="el-GR" sz="2400" dirty="0">
                <a:solidFill>
                  <a:srgbClr val="000000"/>
                </a:solidFill>
                <a:cs typeface="Times New Roman" panose="02020603050405020304" pitchFamily="18" charset="0"/>
              </a:rPr>
              <a:t> τεχνικές.</a:t>
            </a:r>
          </a:p>
          <a:p>
            <a:pPr algn="just"/>
            <a:r>
              <a:rPr lang="el-GR" altLang="el-GR" sz="2400" dirty="0">
                <a:solidFill>
                  <a:srgbClr val="000000"/>
                </a:solidFill>
                <a:cs typeface="Times New Roman" panose="02020603050405020304" pitchFamily="18" charset="0"/>
              </a:rPr>
              <a:t>Ενθαρρύνετε τον ασθενή να ανακαλύψει πώς να μειώνει τους παράγοντες πίεσης και τις προκλητικές – ανησυχητικές καταστάσεις.</a:t>
            </a:r>
          </a:p>
          <a:p>
            <a:pPr algn="just"/>
            <a:r>
              <a:rPr lang="el-GR" altLang="el-GR" sz="2400" dirty="0">
                <a:solidFill>
                  <a:srgbClr val="000000"/>
                </a:solidFill>
                <a:cs typeface="Times New Roman" panose="02020603050405020304" pitchFamily="18" charset="0"/>
              </a:rPr>
              <a:t>Διδάξτε στην οικογένεια πώς να χειρίζεται τέτοιους ασθενείς και πώς να αντιμετωπίζει τις κρίσεις  πανικού.</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103753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Νοσηλευτικές Παρεμβάσεις (3)</a:t>
            </a:r>
            <a:endParaRPr lang="en-US" sz="3600" b="0" dirty="0">
              <a:latin typeface="+mn-lt"/>
            </a:endParaRPr>
          </a:p>
        </p:txBody>
      </p:sp>
      <p:sp>
        <p:nvSpPr>
          <p:cNvPr id="9" name="Θέση περιεχομένου 8"/>
          <p:cNvSpPr>
            <a:spLocks noGrp="1"/>
          </p:cNvSpPr>
          <p:nvPr>
            <p:ph idx="1"/>
            <p:custDataLst>
              <p:tags r:id="rId3"/>
            </p:custDataLst>
          </p:nvPr>
        </p:nvSpPr>
        <p:spPr>
          <a:xfrm>
            <a:off x="46754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Η αξιολόγηση της όλης προσπάθειας πρέπει να είναι εξατομικευμένη.</a:t>
            </a:r>
          </a:p>
          <a:p>
            <a:pPr algn="just"/>
            <a:r>
              <a:rPr lang="el-GR" altLang="el-GR" sz="2400" dirty="0">
                <a:solidFill>
                  <a:srgbClr val="000000"/>
                </a:solidFill>
                <a:cs typeface="Times New Roman" panose="02020603050405020304" pitchFamily="18" charset="0"/>
              </a:rPr>
              <a:t>Παράλληλα εξετάστε, αν επιτεύχθηκαν οι αντικειμενικοί σκοποί και αν απέδωσε η θεραπεία.</a:t>
            </a:r>
          </a:p>
          <a:p>
            <a:pPr algn="just"/>
            <a:r>
              <a:rPr lang="el-GR" altLang="el-GR" sz="2400" dirty="0">
                <a:solidFill>
                  <a:srgbClr val="000000"/>
                </a:solidFill>
                <a:cs typeface="Times New Roman" panose="02020603050405020304" pitchFamily="18" charset="0"/>
              </a:rPr>
              <a:t>Για το λόγο αυτό τίθενται τα εξής ερωτήματα:</a:t>
            </a:r>
          </a:p>
          <a:p>
            <a:pPr lvl="1" algn="just"/>
            <a:r>
              <a:rPr lang="el-GR" altLang="el-GR" sz="2000" dirty="0">
                <a:solidFill>
                  <a:srgbClr val="000000"/>
                </a:solidFill>
                <a:cs typeface="Times New Roman" panose="02020603050405020304" pitchFamily="18" charset="0"/>
              </a:rPr>
              <a:t>Κατανοεί ο ασθενής την ιατρική φαρμακευτική αγωγή και δεσμεύεται να την αποδεχθεί;</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817311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Νοσηλευτικές Παρεμβάσεις (4)</a:t>
            </a:r>
            <a:endParaRPr lang="en-US" sz="3600" b="0" dirty="0">
              <a:latin typeface="+mn-lt"/>
            </a:endParaRPr>
          </a:p>
        </p:txBody>
      </p:sp>
      <p:sp>
        <p:nvSpPr>
          <p:cNvPr id="9" name="Θέση περιεχομένου 8"/>
          <p:cNvSpPr>
            <a:spLocks noGrp="1"/>
          </p:cNvSpPr>
          <p:nvPr>
            <p:ph idx="1"/>
            <p:custDataLst>
              <p:tags r:id="rId3"/>
            </p:custDataLst>
          </p:nvPr>
        </p:nvSpPr>
        <p:spPr>
          <a:xfrm>
            <a:off x="46754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Έχουν τα επεισόδια άγχους του ασθενή μειωθεί σε συχνότητα και ένταση;</a:t>
            </a:r>
          </a:p>
          <a:p>
            <a:pPr algn="just"/>
            <a:r>
              <a:rPr lang="el-GR" altLang="el-GR" sz="2400" dirty="0">
                <a:solidFill>
                  <a:srgbClr val="000000"/>
                </a:solidFill>
                <a:cs typeface="Times New Roman" panose="02020603050405020304" pitchFamily="18" charset="0"/>
              </a:rPr>
              <a:t>Καταλαβαίνει ο πάσχων τις ποικίλες μεθόδους αντιμετώπισης και πότε και πως να τις χρησιμοποιήσει;</a:t>
            </a:r>
          </a:p>
          <a:p>
            <a:pPr algn="just"/>
            <a:r>
              <a:rPr lang="el-GR" altLang="el-GR" sz="2400" dirty="0">
                <a:solidFill>
                  <a:srgbClr val="000000"/>
                </a:solidFill>
                <a:cs typeface="Times New Roman" panose="02020603050405020304" pitchFamily="18" charset="0"/>
              </a:rPr>
              <a:t>Πιστεύει ο ασθενής ότι η ποιότητα της ζωής του είναι ικανοποιητική;</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557304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Φοβίες (1)</a:t>
            </a:r>
            <a:endParaRPr lang="en-US" sz="3600" b="0" dirty="0">
              <a:latin typeface="+mn-lt"/>
            </a:endParaRPr>
          </a:p>
        </p:txBody>
      </p:sp>
      <p:sp>
        <p:nvSpPr>
          <p:cNvPr id="9" name="Θέση περιεχομένου 8"/>
          <p:cNvSpPr>
            <a:spLocks noGrp="1"/>
          </p:cNvSpPr>
          <p:nvPr>
            <p:ph idx="1"/>
            <p:custDataLst>
              <p:tags r:id="rId3"/>
            </p:custDataLst>
          </p:nvPr>
        </p:nvSpPr>
        <p:spPr>
          <a:xfrm>
            <a:off x="46754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Η φοβία είναι ένας παράλογος, έντονος, επίμονος φόβος για ένα συγκεκριμένο αντικείμενο ή για μια κοινωνική κατάσταση, η οποία θεωρείται ως υπερβολικά επικίνδυνη και παρεμποδίζει την κανονική λειτουργικότητα .</a:t>
            </a:r>
          </a:p>
          <a:p>
            <a:pPr algn="just"/>
            <a:r>
              <a:rPr lang="el-GR" altLang="el-GR" sz="2400" dirty="0">
                <a:solidFill>
                  <a:srgbClr val="000000"/>
                </a:solidFill>
                <a:cs typeface="Times New Roman" panose="02020603050405020304" pitchFamily="18" charset="0"/>
              </a:rPr>
              <a:t>Οι φοβίες συνήθως δεν είναι αποτέλεσμα  παλιών, αρνητικών εμπειριών.</a:t>
            </a:r>
          </a:p>
          <a:p>
            <a:pPr algn="just"/>
            <a:r>
              <a:rPr lang="el-GR" altLang="el-GR" sz="2400" dirty="0">
                <a:solidFill>
                  <a:srgbClr val="000000"/>
                </a:solidFill>
                <a:cs typeface="Times New Roman" panose="02020603050405020304" pitchFamily="18" charset="0"/>
              </a:rPr>
              <a:t>Στην πραγματικότητα, το άτομο μπορεί να μην έχει έρθει ποτέ σε επαφή με το αντικείμενο του φόβου.</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222087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Φοβίες (2)</a:t>
            </a:r>
            <a:endParaRPr lang="en-US" sz="3600" b="0" dirty="0">
              <a:latin typeface="+mn-lt"/>
            </a:endParaRPr>
          </a:p>
        </p:txBody>
      </p:sp>
      <p:sp>
        <p:nvSpPr>
          <p:cNvPr id="9" name="Θέση περιεχομένου 8"/>
          <p:cNvSpPr>
            <a:spLocks noGrp="1"/>
          </p:cNvSpPr>
          <p:nvPr>
            <p:ph idx="1"/>
            <p:custDataLst>
              <p:tags r:id="rId3"/>
            </p:custDataLst>
          </p:nvPr>
        </p:nvSpPr>
        <p:spPr>
          <a:xfrm>
            <a:off x="46754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Οι άνθρωποι με φοβίες , κατανοούν ότι , ο φόβος τους παράλογος και μπορεί ακόμα να αστειεύονται με το πόσο ανόητος είναι αυτός.</a:t>
            </a:r>
          </a:p>
          <a:p>
            <a:pPr algn="just"/>
            <a:r>
              <a:rPr lang="el-GR" altLang="el-GR" sz="2400" dirty="0">
                <a:solidFill>
                  <a:srgbClr val="000000"/>
                </a:solidFill>
                <a:cs typeface="Times New Roman" panose="02020603050405020304" pitchFamily="18" charset="0"/>
              </a:rPr>
              <a:t>Παρόλα αυτά αδυνατούν να τον σταματήσουν. </a:t>
            </a:r>
          </a:p>
          <a:p>
            <a:pPr algn="just"/>
            <a:r>
              <a:rPr lang="el-GR" altLang="el-GR" sz="2400" dirty="0">
                <a:solidFill>
                  <a:srgbClr val="000000"/>
                </a:solidFill>
                <a:cs typeface="Times New Roman" panose="02020603050405020304" pitchFamily="18" charset="0"/>
              </a:rPr>
              <a:t>Οι άνθρωποι με φοβίες αναπτύσσουν, προκαταβολικά άγχος  ακόμα και στη σκέψη του αντικειμένου του φόβου </a:t>
            </a:r>
            <a:r>
              <a:rPr lang="el-GR" altLang="el-GR" sz="2400" dirty="0" smtClean="0">
                <a:solidFill>
                  <a:srgbClr val="000000"/>
                </a:solidFill>
                <a:cs typeface="Times New Roman" panose="02020603050405020304" pitchFamily="18" charset="0"/>
              </a:rPr>
              <a:t>και για </a:t>
            </a:r>
            <a:r>
              <a:rPr lang="el-GR" altLang="el-GR" sz="2400" dirty="0">
                <a:solidFill>
                  <a:srgbClr val="000000"/>
                </a:solidFill>
                <a:cs typeface="Times New Roman" panose="02020603050405020304" pitchFamily="18" charset="0"/>
              </a:rPr>
              <a:t>το λόγο αυτό καταλήγουν στη συμπεριφορά αποφυγής, γεγονός που βάζει περιορισμούς στη ζωή τους και δεν τους ανακουφίζει.</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511167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Διάγνωση και Θεραπεία της Φοβίας</a:t>
            </a:r>
            <a:endParaRPr lang="en-US" sz="3600" b="0" dirty="0">
              <a:latin typeface="+mn-lt"/>
            </a:endParaRPr>
          </a:p>
        </p:txBody>
      </p:sp>
      <p:sp>
        <p:nvSpPr>
          <p:cNvPr id="9" name="Θέση περιεχομένου 8"/>
          <p:cNvSpPr>
            <a:spLocks noGrp="1"/>
          </p:cNvSpPr>
          <p:nvPr>
            <p:ph idx="1"/>
            <p:custDataLst>
              <p:tags r:id="rId3"/>
            </p:custDataLst>
          </p:nvPr>
        </p:nvSpPr>
        <p:spPr>
          <a:xfrm>
            <a:off x="385192" y="1052736"/>
            <a:ext cx="8219256" cy="2351139"/>
          </a:xfrm>
        </p:spPr>
        <p:txBody>
          <a:bodyPr>
            <a:noAutofit/>
          </a:bodyPr>
          <a:lstStyle/>
          <a:p>
            <a:pPr algn="just"/>
            <a:r>
              <a:rPr lang="el-GR" altLang="el-GR" sz="2400" dirty="0">
                <a:solidFill>
                  <a:srgbClr val="000000"/>
                </a:solidFill>
                <a:cs typeface="Times New Roman" panose="02020603050405020304" pitchFamily="18" charset="0"/>
              </a:rPr>
              <a:t>Η </a:t>
            </a:r>
            <a:r>
              <a:rPr lang="el-GR" altLang="el-GR" sz="2400" b="1" dirty="0" smtClean="0">
                <a:solidFill>
                  <a:srgbClr val="000000"/>
                </a:solidFill>
                <a:cs typeface="Times New Roman" panose="02020603050405020304" pitchFamily="18" charset="0"/>
              </a:rPr>
              <a:t>διάγνωση</a:t>
            </a:r>
            <a:r>
              <a:rPr lang="el-GR" altLang="el-GR" sz="2400" dirty="0" smtClean="0">
                <a:solidFill>
                  <a:srgbClr val="000000"/>
                </a:solidFill>
                <a:cs typeface="Times New Roman" panose="02020603050405020304" pitchFamily="18" charset="0"/>
              </a:rPr>
              <a:t> </a:t>
            </a:r>
            <a:r>
              <a:rPr lang="el-GR" altLang="el-GR" sz="2400" dirty="0">
                <a:solidFill>
                  <a:srgbClr val="000000"/>
                </a:solidFill>
                <a:cs typeface="Times New Roman" panose="02020603050405020304" pitchFamily="18" charset="0"/>
              </a:rPr>
              <a:t>της φοβίας γίνεται </a:t>
            </a:r>
            <a:r>
              <a:rPr lang="el-GR" altLang="el-GR" sz="2400" dirty="0" smtClean="0">
                <a:solidFill>
                  <a:srgbClr val="000000"/>
                </a:solidFill>
                <a:cs typeface="Times New Roman" panose="02020603050405020304" pitchFamily="18" charset="0"/>
              </a:rPr>
              <a:t>μόνο όταν </a:t>
            </a:r>
            <a:r>
              <a:rPr lang="el-GR" altLang="el-GR" sz="2400" dirty="0">
                <a:solidFill>
                  <a:srgbClr val="000000"/>
                </a:solidFill>
                <a:cs typeface="Times New Roman" panose="02020603050405020304" pitchFamily="18" charset="0"/>
              </a:rPr>
              <a:t>η φοβική </a:t>
            </a:r>
            <a:r>
              <a:rPr lang="el-GR" altLang="el-GR" sz="2400" dirty="0" smtClean="0">
                <a:solidFill>
                  <a:srgbClr val="000000"/>
                </a:solidFill>
                <a:cs typeface="Times New Roman" panose="02020603050405020304" pitchFamily="18" charset="0"/>
              </a:rPr>
              <a:t>συμπεριφορά </a:t>
            </a:r>
            <a:r>
              <a:rPr lang="el-GR" altLang="el-GR" sz="2400" dirty="0">
                <a:solidFill>
                  <a:srgbClr val="000000"/>
                </a:solidFill>
                <a:cs typeface="Times New Roman" panose="02020603050405020304" pitchFamily="18" charset="0"/>
              </a:rPr>
              <a:t>του ανθρώπου δημιουργεί </a:t>
            </a:r>
            <a:r>
              <a:rPr lang="el-GR" altLang="el-GR" sz="2400" dirty="0" smtClean="0">
                <a:solidFill>
                  <a:srgbClr val="000000"/>
                </a:solidFill>
                <a:cs typeface="Times New Roman" panose="02020603050405020304" pitchFamily="18" charset="0"/>
              </a:rPr>
              <a:t>κίνδυνο ή </a:t>
            </a:r>
            <a:r>
              <a:rPr lang="el-GR" altLang="el-GR" sz="2400" dirty="0">
                <a:solidFill>
                  <a:srgbClr val="000000"/>
                </a:solidFill>
                <a:cs typeface="Times New Roman" panose="02020603050405020304" pitchFamily="18" charset="0"/>
              </a:rPr>
              <a:t>δυσκολία στις διαπροσωπικές ή επαγγελματικές του σχέσεις</a:t>
            </a:r>
            <a:r>
              <a:rPr lang="el-GR" altLang="el-GR" sz="2400" dirty="0" smtClean="0">
                <a:solidFill>
                  <a:srgbClr val="000000"/>
                </a:solidFill>
                <a:cs typeface="Times New Roman" panose="02020603050405020304" pitchFamily="18" charset="0"/>
              </a:rPr>
              <a:t>.</a:t>
            </a:r>
          </a:p>
          <a:p>
            <a:pPr algn="just"/>
            <a:r>
              <a:rPr lang="el-GR" altLang="el-GR" sz="2400" dirty="0">
                <a:solidFill>
                  <a:srgbClr val="000000"/>
                </a:solidFill>
                <a:cs typeface="Times New Roman" panose="02020603050405020304" pitchFamily="18" charset="0"/>
              </a:rPr>
              <a:t>Για τη </a:t>
            </a:r>
            <a:r>
              <a:rPr lang="el-GR" altLang="el-GR" sz="2400" b="1" dirty="0">
                <a:solidFill>
                  <a:srgbClr val="000000"/>
                </a:solidFill>
                <a:cs typeface="Times New Roman" panose="02020603050405020304" pitchFamily="18" charset="0"/>
              </a:rPr>
              <a:t>θεραπεία</a:t>
            </a:r>
            <a:r>
              <a:rPr lang="el-GR" altLang="el-GR" sz="2400" dirty="0">
                <a:solidFill>
                  <a:srgbClr val="000000"/>
                </a:solidFill>
                <a:cs typeface="Times New Roman" panose="02020603050405020304" pitchFamily="18" charset="0"/>
              </a:rPr>
              <a:t> των φοβιών χρησιμοποιούνται φάρμακα.</a:t>
            </a:r>
          </a:p>
          <a:p>
            <a:pPr algn="just"/>
            <a:r>
              <a:rPr lang="el-GR" altLang="el-GR" sz="2400" dirty="0">
                <a:solidFill>
                  <a:srgbClr val="000000"/>
                </a:solidFill>
                <a:cs typeface="Times New Roman" panose="02020603050405020304" pitchFamily="18" charset="0"/>
              </a:rPr>
              <a:t>Επίσης, η συμπεριφοριστική θεραπεία είναι αποτελεσματική.</a:t>
            </a:r>
          </a:p>
          <a:p>
            <a:pPr algn="just"/>
            <a:r>
              <a:rPr lang="el-GR" altLang="el-GR" sz="2400" dirty="0">
                <a:solidFill>
                  <a:srgbClr val="000000"/>
                </a:solidFill>
                <a:cs typeface="Times New Roman" panose="02020603050405020304" pitchFamily="18" charset="0"/>
              </a:rPr>
              <a:t>Οι </a:t>
            </a:r>
            <a:r>
              <a:rPr lang="el-GR" altLang="el-GR" sz="2400" dirty="0" err="1">
                <a:solidFill>
                  <a:srgbClr val="000000"/>
                </a:solidFill>
                <a:cs typeface="Times New Roman" panose="02020603050405020304" pitchFamily="18" charset="0"/>
              </a:rPr>
              <a:t>συμπεριφοριστές</a:t>
            </a:r>
            <a:r>
              <a:rPr lang="el-GR" altLang="el-GR" sz="2400" dirty="0">
                <a:solidFill>
                  <a:srgbClr val="000000"/>
                </a:solidFill>
                <a:cs typeface="Times New Roman" panose="02020603050405020304" pitchFamily="18" charset="0"/>
              </a:rPr>
              <a:t> αρχικά διδάσκουν τι είναι άγχος, τεχνικές χαλάρωσης και πώς θέτει ο πάσχων στόχους, πραγματοποιώντας τους μέσα από κάποιες μεθόδους.</a:t>
            </a:r>
          </a:p>
          <a:p>
            <a:pPr algn="just"/>
            <a:r>
              <a:rPr lang="el-GR" altLang="el-GR" sz="2400" dirty="0">
                <a:solidFill>
                  <a:srgbClr val="000000"/>
                </a:solidFill>
                <a:cs typeface="Times New Roman" panose="02020603050405020304" pitchFamily="18" charset="0"/>
              </a:rPr>
              <a:t>Οι θεραπείες βοηθούν τον ασθενή να αναπτύξει αυτοσεβασμό και αυτοέλεγχο και με τη χρήση της θετικής σκέψης και την εκπαίδευση για ασφάλεια. </a:t>
            </a:r>
          </a:p>
          <a:p>
            <a:pPr algn="just"/>
            <a:endParaRPr lang="el-GR" altLang="el-GR" sz="2400" dirty="0">
              <a:solidFill>
                <a:srgbClr val="000000"/>
              </a:solidFill>
              <a:cs typeface="Times New Roman" panose="02020603050405020304" pitchFamily="18" charset="0"/>
            </a:endParaRPr>
          </a:p>
          <a:p>
            <a:pPr algn="just"/>
            <a:endParaRPr lang="el-GR" altLang="el-GR" sz="2400" dirty="0" smtClean="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4031376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Καταναγκασμοί</a:t>
            </a:r>
            <a:endParaRPr lang="en-US" sz="3600" b="0" dirty="0">
              <a:latin typeface="+mn-lt"/>
            </a:endParaRPr>
          </a:p>
        </p:txBody>
      </p:sp>
      <p:sp>
        <p:nvSpPr>
          <p:cNvPr id="9" name="Θέση περιεχομένου 8"/>
          <p:cNvSpPr>
            <a:spLocks noGrp="1"/>
          </p:cNvSpPr>
          <p:nvPr>
            <p:ph idx="1"/>
            <p:custDataLst>
              <p:tags r:id="rId3"/>
            </p:custDataLst>
          </p:nvPr>
        </p:nvSpPr>
        <p:spPr>
          <a:xfrm>
            <a:off x="354360" y="980728"/>
            <a:ext cx="8219256" cy="2351139"/>
          </a:xfrm>
        </p:spPr>
        <p:txBody>
          <a:bodyPr>
            <a:noAutofit/>
          </a:bodyPr>
          <a:lstStyle/>
          <a:p>
            <a:pPr algn="just"/>
            <a:r>
              <a:rPr lang="el-GR" altLang="el-GR" sz="2400" dirty="0">
                <a:solidFill>
                  <a:srgbClr val="000000"/>
                </a:solidFill>
                <a:cs typeface="Times New Roman" panose="02020603050405020304" pitchFamily="18" charset="0"/>
              </a:rPr>
              <a:t>Οι καταναγκασμοί είναι τελετουργικές ή επαναλαμβανόμενες συμπεριφορές, που κάποιο άτομο χρησιμοποιεί συνεχώς, σε μια προσπάθεια να εξουδετερώσει το άγχος.</a:t>
            </a:r>
          </a:p>
          <a:p>
            <a:pPr algn="just"/>
            <a:r>
              <a:rPr lang="el-GR" altLang="el-GR" sz="2400" dirty="0">
                <a:solidFill>
                  <a:srgbClr val="000000"/>
                </a:solidFill>
                <a:cs typeface="Times New Roman" panose="02020603050405020304" pitchFamily="18" charset="0"/>
              </a:rPr>
              <a:t>Οι κοινοί καταναγκασμοί περιλαμβάνουν τα ακόλουθα:</a:t>
            </a:r>
          </a:p>
          <a:p>
            <a:pPr lvl="1" algn="just"/>
            <a:r>
              <a:rPr lang="el-GR" altLang="el-GR" sz="2000" dirty="0">
                <a:solidFill>
                  <a:srgbClr val="000000"/>
                </a:solidFill>
                <a:cs typeface="Times New Roman" panose="02020603050405020304" pitchFamily="18" charset="0"/>
              </a:rPr>
              <a:t>Έλεγχος των τελετουργιών (επανειλημμένα να σιγουρευτεί ότι η πόρτα έχει  κλειδώσει).</a:t>
            </a:r>
          </a:p>
          <a:p>
            <a:pPr lvl="1" algn="just"/>
            <a:r>
              <a:rPr lang="el-GR" altLang="el-GR" sz="2000" dirty="0">
                <a:solidFill>
                  <a:srgbClr val="000000"/>
                </a:solidFill>
                <a:cs typeface="Times New Roman" panose="02020603050405020304" pitchFamily="18" charset="0"/>
              </a:rPr>
              <a:t>Πλύσιμο και τρίψιμο μέχρι να καθαρίσει καλά το δέρμα.</a:t>
            </a:r>
          </a:p>
          <a:p>
            <a:pPr lvl="1" algn="just"/>
            <a:r>
              <a:rPr lang="el-GR" altLang="el-GR" sz="2000" dirty="0">
                <a:solidFill>
                  <a:srgbClr val="000000"/>
                </a:solidFill>
                <a:cs typeface="Times New Roman" panose="02020603050405020304" pitchFamily="18" charset="0"/>
              </a:rPr>
              <a:t>Συνεχές συμμάζεμα των αντικειμένων.</a:t>
            </a:r>
          </a:p>
          <a:p>
            <a:pPr lvl="1" algn="just"/>
            <a:r>
              <a:rPr lang="el-GR" altLang="el-GR" sz="2000" dirty="0">
                <a:solidFill>
                  <a:srgbClr val="000000"/>
                </a:solidFill>
                <a:cs typeface="Times New Roman" panose="02020603050405020304" pitchFamily="18" charset="0"/>
              </a:rPr>
              <a:t>Ταξινόμηση (τακτοποίηση και </a:t>
            </a:r>
            <a:r>
              <a:rPr lang="el-GR" altLang="el-GR" sz="2000" dirty="0" err="1">
                <a:solidFill>
                  <a:srgbClr val="000000"/>
                </a:solidFill>
                <a:cs typeface="Times New Roman" panose="02020603050405020304" pitchFamily="18" charset="0"/>
              </a:rPr>
              <a:t>ξανατακτοποίηση</a:t>
            </a:r>
            <a:r>
              <a:rPr lang="el-GR" altLang="el-GR" sz="2000" dirty="0">
                <a:solidFill>
                  <a:srgbClr val="000000"/>
                </a:solidFill>
                <a:cs typeface="Times New Roman" panose="02020603050405020304" pitchFamily="18" charset="0"/>
              </a:rPr>
              <a:t> των πραγμάτων σε ένα γραφείο ή συρτάρι σε μια σειρά ).</a:t>
            </a:r>
          </a:p>
          <a:p>
            <a:pPr lvl="1" algn="just"/>
            <a:r>
              <a:rPr lang="el-GR" altLang="el-GR" sz="2000" dirty="0">
                <a:solidFill>
                  <a:srgbClr val="000000"/>
                </a:solidFill>
                <a:cs typeface="Times New Roman" panose="02020603050405020304" pitchFamily="18" charset="0"/>
              </a:rPr>
              <a:t>Επιθετικές ωθήσεις (για παράδειγμα να ρίξεις κάποιου το παιδί σε ένα τοίχο).</a:t>
            </a:r>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678901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Διάγνωση (1)</a:t>
            </a:r>
            <a:endParaRPr lang="en-US" sz="3600" b="0" dirty="0">
              <a:latin typeface="+mn-lt"/>
            </a:endParaRPr>
          </a:p>
        </p:txBody>
      </p:sp>
      <p:sp>
        <p:nvSpPr>
          <p:cNvPr id="9" name="Θέση περιεχομένου 8"/>
          <p:cNvSpPr>
            <a:spLocks noGrp="1"/>
          </p:cNvSpPr>
          <p:nvPr>
            <p:ph idx="1"/>
            <p:custDataLst>
              <p:tags r:id="rId3"/>
            </p:custDataLst>
          </p:nvPr>
        </p:nvSpPr>
        <p:spPr>
          <a:xfrm>
            <a:off x="34827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Ο ασθενής με  αυτή τη διαταραχή συνήθως απαιτεί θεραπεία όταν οι εμμονές είναι πολύ έντονες και οι εξαναγκασμοί επεμβαίνουν στην καθημερινή ζωή. </a:t>
            </a:r>
          </a:p>
          <a:p>
            <a:pPr algn="just"/>
            <a:r>
              <a:rPr lang="el-GR" altLang="el-GR" sz="2400" dirty="0">
                <a:solidFill>
                  <a:srgbClr val="000000"/>
                </a:solidFill>
                <a:cs typeface="Times New Roman" panose="02020603050405020304" pitchFamily="18" charset="0"/>
              </a:rPr>
              <a:t>Νοσηλεύεται μόνο όταν είναι εντελώς ανίκανος να </a:t>
            </a:r>
            <a:r>
              <a:rPr lang="el-GR" altLang="el-GR" sz="2400" dirty="0" smtClean="0">
                <a:solidFill>
                  <a:srgbClr val="000000"/>
                </a:solidFill>
                <a:cs typeface="Times New Roman" panose="02020603050405020304" pitchFamily="18" charset="0"/>
              </a:rPr>
              <a:t>ανταπεξέλθει </a:t>
            </a:r>
            <a:r>
              <a:rPr lang="el-GR" altLang="el-GR" sz="2400" dirty="0">
                <a:solidFill>
                  <a:srgbClr val="000000"/>
                </a:solidFill>
                <a:cs typeface="Times New Roman" panose="02020603050405020304" pitchFamily="18" charset="0"/>
              </a:rPr>
              <a:t>στις καθημερινές του ανάγκες.</a:t>
            </a:r>
          </a:p>
          <a:p>
            <a:pPr algn="just"/>
            <a:r>
              <a:rPr lang="el-GR" altLang="el-GR" sz="2400" dirty="0">
                <a:solidFill>
                  <a:srgbClr val="000000"/>
                </a:solidFill>
                <a:cs typeface="Times New Roman" panose="02020603050405020304" pitchFamily="18" charset="0"/>
              </a:rPr>
              <a:t>Ο νοσηλευτής, επίσης, θα πρέπει να αξιολογεί την εμφάνιση και τη συμπεριφορά  του ασθενούς.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411893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a:solidFill>
                  <a:srgbClr val="000000"/>
                </a:solidFill>
                <a:cs typeface="Times New Roman" charset="0"/>
              </a:rPr>
              <a:t>Διάγνωση </a:t>
            </a:r>
            <a:r>
              <a:rPr lang="el-GR" sz="3600" dirty="0" smtClean="0">
                <a:solidFill>
                  <a:srgbClr val="000000"/>
                </a:solidFill>
                <a:cs typeface="Times New Roman" charset="0"/>
              </a:rPr>
              <a:t>(2)</a:t>
            </a:r>
            <a:endParaRPr lang="en-US" sz="3600" b="0" dirty="0">
              <a:latin typeface="+mn-lt"/>
            </a:endParaRPr>
          </a:p>
        </p:txBody>
      </p:sp>
      <p:sp>
        <p:nvSpPr>
          <p:cNvPr id="9" name="Θέση περιεχομένου 8"/>
          <p:cNvSpPr>
            <a:spLocks noGrp="1"/>
          </p:cNvSpPr>
          <p:nvPr>
            <p:ph idx="1"/>
            <p:custDataLst>
              <p:tags r:id="rId3"/>
            </p:custDataLst>
          </p:nvPr>
        </p:nvSpPr>
        <p:spPr>
          <a:xfrm>
            <a:off x="34827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Ο Ασθενής συχνά είναι σε υπερένταση, ανήσυχος και ταραγμένος.</a:t>
            </a:r>
          </a:p>
          <a:p>
            <a:pPr algn="just"/>
            <a:r>
              <a:rPr lang="el-GR" altLang="el-GR" sz="2400" dirty="0">
                <a:solidFill>
                  <a:srgbClr val="000000"/>
                </a:solidFill>
                <a:cs typeface="Times New Roman" panose="02020603050405020304" pitchFamily="18" charset="0"/>
              </a:rPr>
              <a:t>Κατά την αξιολόγηση της διάθεσης, ο ασθενής αναφέρει άγχος ως απάντηση στις έμμονες σκέψεις, εικόνες ή ωθήσεις.</a:t>
            </a:r>
          </a:p>
          <a:p>
            <a:pPr algn="just"/>
            <a:r>
              <a:rPr lang="el-GR" altLang="el-GR" sz="2400" dirty="0">
                <a:solidFill>
                  <a:srgbClr val="000000"/>
                </a:solidFill>
                <a:cs typeface="Times New Roman" panose="02020603050405020304" pitchFamily="18" charset="0"/>
              </a:rPr>
              <a:t>Μπορεί να φαίνεται και λυπημένος.</a:t>
            </a:r>
          </a:p>
          <a:p>
            <a:pPr algn="just"/>
            <a:r>
              <a:rPr lang="el-GR" altLang="el-GR" sz="2400" dirty="0">
                <a:solidFill>
                  <a:srgbClr val="000000"/>
                </a:solidFill>
                <a:cs typeface="Times New Roman" panose="02020603050405020304" pitchFamily="18" charset="0"/>
              </a:rPr>
              <a:t>Ο νοσηλευτής ακόμη αξιολογεί τις διαδικασίες και το περιεχόμενο της σκέψης.</a:t>
            </a:r>
          </a:p>
          <a:p>
            <a:pPr algn="just"/>
            <a:r>
              <a:rPr lang="el-GR" altLang="el-GR" sz="2400" dirty="0">
                <a:solidFill>
                  <a:srgbClr val="000000"/>
                </a:solidFill>
                <a:cs typeface="Times New Roman" panose="02020603050405020304" pitchFamily="18" charset="0"/>
              </a:rPr>
              <a:t>Πολλοί ασθενείς περιγράφουν τις εμμονές ως κάτι που εμφανίζεται από το πουθενά κατά τη διάρκεια μιας κανονικής δραστηριότητας.</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2483842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a:solidFill>
                  <a:srgbClr val="000000"/>
                </a:solidFill>
                <a:cs typeface="Times New Roman" charset="0"/>
              </a:rPr>
              <a:t>Διάγνωση</a:t>
            </a:r>
            <a:r>
              <a:rPr lang="el-GR" sz="3600" dirty="0" smtClean="0">
                <a:solidFill>
                  <a:srgbClr val="000000"/>
                </a:solidFill>
                <a:cs typeface="Times New Roman" charset="0"/>
              </a:rPr>
              <a:t>(3)</a:t>
            </a:r>
            <a:endParaRPr lang="en-US" sz="3600" b="0" dirty="0">
              <a:latin typeface="+mn-lt"/>
            </a:endParaRPr>
          </a:p>
        </p:txBody>
      </p:sp>
      <p:sp>
        <p:nvSpPr>
          <p:cNvPr id="9" name="Θέση περιεχομένου 8"/>
          <p:cNvSpPr>
            <a:spLocks noGrp="1"/>
          </p:cNvSpPr>
          <p:nvPr>
            <p:ph idx="1"/>
            <p:custDataLst>
              <p:tags r:id="rId3"/>
            </p:custDataLst>
          </p:nvPr>
        </p:nvSpPr>
        <p:spPr>
          <a:xfrm>
            <a:off x="348274" y="1129606"/>
            <a:ext cx="8219256" cy="2351139"/>
          </a:xfrm>
        </p:spPr>
        <p:txBody>
          <a:bodyPr>
            <a:noAutofit/>
          </a:bodyPr>
          <a:lstStyle/>
          <a:p>
            <a:pPr algn="just"/>
            <a:r>
              <a:rPr lang="el-GR" altLang="el-GR" sz="2400" dirty="0">
                <a:solidFill>
                  <a:srgbClr val="000000"/>
                </a:solidFill>
                <a:cs typeface="Times New Roman" panose="02020603050405020304" pitchFamily="18" charset="0"/>
              </a:rPr>
              <a:t>Όσο σκληρότερα προσπαθεί ο πάσχων να σταματήσει τη σκέψη και την εικόνα, τόσο περισσότερη έντονη γίνεται.</a:t>
            </a:r>
          </a:p>
          <a:p>
            <a:pPr algn="just"/>
            <a:r>
              <a:rPr lang="el-GR" altLang="el-GR" sz="2400" dirty="0">
                <a:solidFill>
                  <a:srgbClr val="000000"/>
                </a:solidFill>
                <a:cs typeface="Times New Roman" panose="02020603050405020304" pitchFamily="18" charset="0"/>
              </a:rPr>
              <a:t> Όσον αφορά τις διανοητικές διαδικασίες ο ασθενής παρουσιάζει δυσκολία στη συγκέντρωση ή την προσοχή, όταν οι εμμονές είναι έντονες.</a:t>
            </a:r>
          </a:p>
          <a:p>
            <a:pPr algn="just"/>
            <a:r>
              <a:rPr lang="el-GR" altLang="el-GR" sz="2400" dirty="0">
                <a:solidFill>
                  <a:srgbClr val="000000"/>
                </a:solidFill>
                <a:cs typeface="Times New Roman" panose="02020603050405020304" pitchFamily="18" charset="0"/>
              </a:rPr>
              <a:t> Δεν υπάρχει επίδραση στη μνήμη ή στην αισθητήρια </a:t>
            </a:r>
            <a:r>
              <a:rPr lang="el-GR" altLang="el-GR" sz="2400" dirty="0" smtClean="0">
                <a:solidFill>
                  <a:srgbClr val="000000"/>
                </a:solidFill>
                <a:cs typeface="Times New Roman" panose="02020603050405020304" pitchFamily="18" charset="0"/>
              </a:rPr>
              <a:t>λειτουργία. </a:t>
            </a:r>
          </a:p>
          <a:p>
            <a:pPr algn="just"/>
            <a:r>
              <a:rPr lang="el-GR" altLang="el-GR" sz="2400" dirty="0" smtClean="0">
                <a:solidFill>
                  <a:srgbClr val="000000"/>
                </a:solidFill>
                <a:cs typeface="Times New Roman" panose="02020603050405020304" pitchFamily="18" charset="0"/>
              </a:rPr>
              <a:t>Ο </a:t>
            </a:r>
            <a:r>
              <a:rPr lang="el-GR" altLang="el-GR" sz="2400" dirty="0">
                <a:solidFill>
                  <a:srgbClr val="000000"/>
                </a:solidFill>
                <a:cs typeface="Times New Roman" panose="02020603050405020304" pitchFamily="18" charset="0"/>
              </a:rPr>
              <a:t>νοσηλευτής επίσης, αξιολογεί την κρίση και την διορατικότητα του </a:t>
            </a:r>
            <a:r>
              <a:rPr lang="el-GR" altLang="el-GR" sz="2400" dirty="0" smtClean="0">
                <a:solidFill>
                  <a:srgbClr val="000000"/>
                </a:solidFill>
                <a:cs typeface="Times New Roman" panose="02020603050405020304" pitchFamily="18" charset="0"/>
              </a:rPr>
              <a:t>ασθενούς.</a:t>
            </a:r>
          </a:p>
          <a:p>
            <a:pPr algn="just"/>
            <a:r>
              <a:rPr lang="el-GR" altLang="el-GR" sz="2400" dirty="0" smtClean="0">
                <a:solidFill>
                  <a:srgbClr val="000000"/>
                </a:solidFill>
                <a:cs typeface="Times New Roman" panose="02020603050405020304" pitchFamily="18" charset="0"/>
              </a:rPr>
              <a:t>Ο </a:t>
            </a:r>
            <a:r>
              <a:rPr lang="el-GR" altLang="el-GR" sz="2400" dirty="0">
                <a:solidFill>
                  <a:srgbClr val="000000"/>
                </a:solidFill>
                <a:cs typeface="Times New Roman" panose="02020603050405020304" pitchFamily="18" charset="0"/>
              </a:rPr>
              <a:t>τελευταίος αναγνωρίζει </a:t>
            </a:r>
            <a:r>
              <a:rPr lang="el-GR" altLang="el-GR" sz="2400" dirty="0" smtClean="0">
                <a:solidFill>
                  <a:srgbClr val="000000"/>
                </a:solidFill>
                <a:cs typeface="Times New Roman" panose="02020603050405020304" pitchFamily="18" charset="0"/>
              </a:rPr>
              <a:t>ότι, </a:t>
            </a:r>
            <a:r>
              <a:rPr lang="el-GR" altLang="el-GR" sz="2400" dirty="0">
                <a:solidFill>
                  <a:srgbClr val="000000"/>
                </a:solidFill>
                <a:cs typeface="Times New Roman" panose="02020603050405020304" pitchFamily="18" charset="0"/>
              </a:rPr>
              <a:t>οι εμμονές του είναι παράλογες, αλλά δεν μπορεί να τις σταματήσει.</a:t>
            </a:r>
          </a:p>
          <a:p>
            <a:pPr marL="0" indent="0" algn="just">
              <a:buNone/>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191882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Διάγνωση (4)</a:t>
            </a:r>
            <a:endParaRPr lang="en-US" sz="3600" b="0" dirty="0">
              <a:latin typeface="+mn-lt"/>
            </a:endParaRPr>
          </a:p>
        </p:txBody>
      </p:sp>
      <p:sp>
        <p:nvSpPr>
          <p:cNvPr id="9" name="Θέση περιεχομένου 8"/>
          <p:cNvSpPr>
            <a:spLocks noGrp="1"/>
          </p:cNvSpPr>
          <p:nvPr>
            <p:ph idx="1"/>
            <p:custDataLst>
              <p:tags r:id="rId3"/>
            </p:custDataLst>
          </p:nvPr>
        </p:nvSpPr>
        <p:spPr>
          <a:xfrm>
            <a:off x="348274" y="1129606"/>
            <a:ext cx="8219256" cy="2351139"/>
          </a:xfrm>
        </p:spPr>
        <p:txBody>
          <a:bodyPr>
            <a:noAutofit/>
          </a:bodyPr>
          <a:lstStyle/>
          <a:p>
            <a:pPr algn="just"/>
            <a:r>
              <a:rPr lang="el-GR" altLang="el-GR" sz="2400" dirty="0">
                <a:solidFill>
                  <a:srgbClr val="000000"/>
                </a:solidFill>
                <a:cs typeface="Times New Roman" panose="02020603050405020304" pitchFamily="18" charset="0"/>
              </a:rPr>
              <a:t>Επίσης, ο ασθενής νοιώθει αδύναμος να ελέγξει τις εμμονές και τους καταναγκασμούς και αυτό συμβάλλει σε μείωση της αυτοεκτίμησης. </a:t>
            </a:r>
          </a:p>
          <a:p>
            <a:pPr algn="just"/>
            <a:r>
              <a:rPr lang="el-GR" altLang="el-GR" sz="2400" dirty="0">
                <a:solidFill>
                  <a:srgbClr val="000000"/>
                </a:solidFill>
                <a:cs typeface="Times New Roman" panose="02020603050405020304" pitchFamily="18" charset="0"/>
              </a:rPr>
              <a:t> Αναφορικά με τους ρόλους και τις σχέσεις με τους άλλους, εμφανίζονται προβλήματα.</a:t>
            </a:r>
          </a:p>
          <a:p>
            <a:pPr algn="just"/>
            <a:r>
              <a:rPr lang="el-GR" altLang="el-GR" sz="2400" dirty="0">
                <a:solidFill>
                  <a:srgbClr val="000000"/>
                </a:solidFill>
                <a:cs typeface="Times New Roman" panose="02020603050405020304" pitchFamily="18" charset="0"/>
              </a:rPr>
              <a:t>Οι φίλοι και οι συγγενείς κουράζονται από την επαναλαμβανόμενη συμπεριφορά του ασθενούς, ο οποίος είναι ανίκανος να τους προσφέρει το οτιδήποτε, καθώς καταναλώνεται σε ανησυχίες και τελετουργικές συμπεριφορές.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1575925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Διάγνωση (5)</a:t>
            </a:r>
            <a:endParaRPr lang="en-US" sz="3600" b="0" dirty="0">
              <a:latin typeface="+mn-lt"/>
            </a:endParaRPr>
          </a:p>
        </p:txBody>
      </p:sp>
      <p:sp>
        <p:nvSpPr>
          <p:cNvPr id="9" name="Θέση περιεχομένου 8"/>
          <p:cNvSpPr>
            <a:spLocks noGrp="1"/>
          </p:cNvSpPr>
          <p:nvPr>
            <p:ph idx="1"/>
            <p:custDataLst>
              <p:tags r:id="rId3"/>
            </p:custDataLst>
          </p:nvPr>
        </p:nvSpPr>
        <p:spPr>
          <a:xfrm>
            <a:off x="323528" y="1484784"/>
            <a:ext cx="8219256" cy="2351139"/>
          </a:xfrm>
        </p:spPr>
        <p:txBody>
          <a:bodyPr>
            <a:noAutofit/>
          </a:bodyPr>
          <a:lstStyle/>
          <a:p>
            <a:pPr algn="just"/>
            <a:r>
              <a:rPr lang="el-GR" altLang="el-GR" sz="2400" dirty="0">
                <a:solidFill>
                  <a:srgbClr val="000000"/>
                </a:solidFill>
                <a:cs typeface="Times New Roman" panose="02020603050405020304" pitchFamily="18" charset="0"/>
              </a:rPr>
              <a:t> Επίσης, παρατηρούνται προβλήματα στον ύπνο και στην όρεξη του ασθενούς.</a:t>
            </a:r>
          </a:p>
          <a:p>
            <a:pPr algn="just"/>
            <a:r>
              <a:rPr lang="el-GR" altLang="el-GR" sz="2400" dirty="0">
                <a:solidFill>
                  <a:srgbClr val="000000"/>
                </a:solidFill>
                <a:cs typeface="Times New Roman" panose="02020603050405020304" pitchFamily="18" charset="0"/>
              </a:rPr>
              <a:t>Σε σοβαρές περιπτώσεις παρουσιάζεται πρόβλημα και στην προσωπική υγιεινή, καθώς ο ασθενής δεν μπορεί να εκπληρώσει κάποια αναγκαία καθήκοντα.</a:t>
            </a:r>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7667862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Διάγνωση (6)</a:t>
            </a:r>
            <a:endParaRPr lang="en-US" sz="3600" b="0" dirty="0">
              <a:latin typeface="+mn-lt"/>
            </a:endParaRPr>
          </a:p>
        </p:txBody>
      </p:sp>
      <p:sp>
        <p:nvSpPr>
          <p:cNvPr id="9" name="Θέση περιεχομένου 8"/>
          <p:cNvSpPr>
            <a:spLocks noGrp="1"/>
          </p:cNvSpPr>
          <p:nvPr>
            <p:ph idx="1"/>
            <p:custDataLst>
              <p:tags r:id="rId3"/>
            </p:custDataLst>
          </p:nvPr>
        </p:nvSpPr>
        <p:spPr>
          <a:xfrm>
            <a:off x="323528" y="1484784"/>
            <a:ext cx="8219256" cy="2351139"/>
          </a:xfrm>
        </p:spPr>
        <p:txBody>
          <a:bodyPr>
            <a:noAutofit/>
          </a:bodyPr>
          <a:lstStyle/>
          <a:p>
            <a:pPr algn="just"/>
            <a:r>
              <a:rPr lang="el-GR" altLang="el-GR" sz="2400" dirty="0">
                <a:solidFill>
                  <a:srgbClr val="000000"/>
                </a:solidFill>
                <a:cs typeface="Times New Roman" panose="02020603050405020304" pitchFamily="18" charset="0"/>
              </a:rPr>
              <a:t>Ο νοσηλευτής σε έναν πάσχοντα από </a:t>
            </a:r>
            <a:r>
              <a:rPr lang="el-GR" altLang="el-GR" sz="2400" dirty="0" err="1">
                <a:solidFill>
                  <a:srgbClr val="000000"/>
                </a:solidFill>
                <a:cs typeface="Times New Roman" panose="02020603050405020304" pitchFamily="18" charset="0"/>
              </a:rPr>
              <a:t>ιδεο</a:t>
            </a:r>
            <a:r>
              <a:rPr lang="el-GR" altLang="el-GR" sz="2400" dirty="0">
                <a:solidFill>
                  <a:srgbClr val="000000"/>
                </a:solidFill>
                <a:cs typeface="Times New Roman" panose="02020603050405020304" pitchFamily="18" charset="0"/>
              </a:rPr>
              <a:t>-ψυχαναγκαστική διαταραχή μπορεί να εντοπίσει τα παρακάτω:</a:t>
            </a:r>
          </a:p>
          <a:p>
            <a:pPr lvl="1" algn="just"/>
            <a:r>
              <a:rPr lang="el-GR" altLang="el-GR" sz="2000" dirty="0">
                <a:solidFill>
                  <a:srgbClr val="000000"/>
                </a:solidFill>
                <a:cs typeface="Times New Roman" panose="02020603050405020304" pitchFamily="18" charset="0"/>
              </a:rPr>
              <a:t>Άγχος. </a:t>
            </a:r>
          </a:p>
          <a:p>
            <a:pPr lvl="1" algn="just"/>
            <a:r>
              <a:rPr lang="el-GR" altLang="el-GR" sz="2000" dirty="0">
                <a:solidFill>
                  <a:srgbClr val="000000"/>
                </a:solidFill>
                <a:cs typeface="Times New Roman" panose="02020603050405020304" pitchFamily="18" charset="0"/>
              </a:rPr>
              <a:t>Αναποτελεσματική αντιμετώπιση. </a:t>
            </a:r>
          </a:p>
          <a:p>
            <a:pPr lvl="1" algn="just"/>
            <a:r>
              <a:rPr lang="el-GR" altLang="el-GR" sz="2000" dirty="0">
                <a:solidFill>
                  <a:srgbClr val="000000"/>
                </a:solidFill>
                <a:cs typeface="Times New Roman" panose="02020603050405020304" pitchFamily="18" charset="0"/>
              </a:rPr>
              <a:t>Κούραση.</a:t>
            </a:r>
          </a:p>
          <a:p>
            <a:pPr lvl="1" algn="just"/>
            <a:r>
              <a:rPr lang="el-GR" altLang="el-GR" sz="2000" dirty="0">
                <a:solidFill>
                  <a:srgbClr val="000000"/>
                </a:solidFill>
                <a:cs typeface="Times New Roman" panose="02020603050405020304" pitchFamily="18" charset="0"/>
              </a:rPr>
              <a:t>Περιστασιακή χαμηλή αυτοεκτίμηση. </a:t>
            </a:r>
          </a:p>
          <a:p>
            <a:pPr lvl="1" algn="just"/>
            <a:r>
              <a:rPr lang="el-GR" altLang="el-GR" sz="2000" dirty="0">
                <a:solidFill>
                  <a:srgbClr val="000000"/>
                </a:solidFill>
                <a:cs typeface="Times New Roman" panose="02020603050405020304" pitchFamily="18" charset="0"/>
              </a:rPr>
              <a:t>Εξασθενημένη δερματική ακεραιότητα (αν τρίβει ή πλένει το δέρμα του τελετουργικά).</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1401745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Αντικειμενικός Σκοπός Φροντίδας</a:t>
            </a:r>
            <a:endParaRPr lang="en-US" sz="3600" b="0" dirty="0">
              <a:latin typeface="+mn-lt"/>
            </a:endParaRPr>
          </a:p>
        </p:txBody>
      </p:sp>
      <p:sp>
        <p:nvSpPr>
          <p:cNvPr id="9" name="Θέση περιεχομένου 8"/>
          <p:cNvSpPr>
            <a:spLocks noGrp="1"/>
          </p:cNvSpPr>
          <p:nvPr>
            <p:ph idx="1"/>
            <p:custDataLst>
              <p:tags r:id="rId3"/>
            </p:custDataLst>
          </p:nvPr>
        </p:nvSpPr>
        <p:spPr>
          <a:xfrm>
            <a:off x="323528" y="1484784"/>
            <a:ext cx="8219256" cy="2351139"/>
          </a:xfrm>
        </p:spPr>
        <p:txBody>
          <a:bodyPr>
            <a:noAutofit/>
          </a:bodyPr>
          <a:lstStyle/>
          <a:p>
            <a:pPr algn="just"/>
            <a:r>
              <a:rPr lang="el-GR" altLang="el-GR" sz="2400" dirty="0">
                <a:solidFill>
                  <a:srgbClr val="000000"/>
                </a:solidFill>
                <a:cs typeface="Times New Roman" panose="02020603050405020304" pitchFamily="18" charset="0"/>
              </a:rPr>
              <a:t>Ο ασθενής να ολοκληρώσει τις καθημερινές στερεότυπες δραστηριότητές του μέσα σε ένα ρεαλιστικό χρονικό πλαίσιο.</a:t>
            </a:r>
          </a:p>
          <a:p>
            <a:pPr algn="just"/>
            <a:r>
              <a:rPr lang="el-GR" altLang="el-GR" sz="2400" dirty="0">
                <a:solidFill>
                  <a:srgbClr val="000000"/>
                </a:solidFill>
                <a:cs typeface="Times New Roman" panose="02020603050405020304" pitchFamily="18" charset="0"/>
              </a:rPr>
              <a:t>Ο ασθενής να χρησιμοποιεί αποτελεσματικά τις τεχνικές χαλάρωσης. </a:t>
            </a:r>
          </a:p>
          <a:p>
            <a:pPr algn="just"/>
            <a:r>
              <a:rPr lang="el-GR" altLang="el-GR" sz="2400" dirty="0">
                <a:solidFill>
                  <a:srgbClr val="000000"/>
                </a:solidFill>
                <a:cs typeface="Times New Roman" panose="02020603050405020304" pitchFamily="18" charset="0"/>
              </a:rPr>
              <a:t>Ο ασθενής να συζητήσει τα συναισθήματα του με κάποιο άλλο πρόσωπο.</a:t>
            </a:r>
          </a:p>
          <a:p>
            <a:pPr algn="just"/>
            <a:r>
              <a:rPr lang="el-GR" altLang="el-GR" sz="2400" dirty="0">
                <a:solidFill>
                  <a:srgbClr val="000000"/>
                </a:solidFill>
                <a:cs typeface="Times New Roman" panose="02020603050405020304" pitchFamily="18" charset="0"/>
              </a:rPr>
              <a:t>Ο ασθενής να ξοδεύει λιγότερο χρόνο για την εκτέλεση των τελετουργικών.</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840706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8496944" cy="3981238"/>
          </a:xfrm>
        </p:spPr>
        <p:txBody>
          <a:bodyPr>
            <a:noAutofit/>
          </a:bodyPr>
          <a:lstStyle/>
          <a:p>
            <a:pPr lvl="1">
              <a:buFont typeface="Wingdings" pitchFamily="2" charset="2"/>
              <a:buChar char="§"/>
            </a:pPr>
            <a:r>
              <a:rPr lang="el-GR" altLang="el-GR" sz="2400" dirty="0" smtClean="0">
                <a:cs typeface="Times New Roman" panose="02020603050405020304" pitchFamily="18" charset="0"/>
                <a:hlinkClick r:id="rId8" action="ppaction://hlinksldjump"/>
              </a:rPr>
              <a:t>Επίπεδα Άγχους</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smtClean="0">
                <a:hlinkClick r:id="rId9" action="ppaction://hlinksldjump"/>
              </a:rPr>
              <a:t>Νοσηλευτικές Παρεμβάσεις</a:t>
            </a:r>
            <a:r>
              <a:rPr lang="el-GR" sz="2400" dirty="0" smtClean="0">
                <a:hlinkClick r:id="rId10" action="ppaction://hlinksldjump"/>
              </a:rPr>
              <a:t>.</a:t>
            </a:r>
            <a:endParaRPr lang="el-GR" sz="2400" dirty="0"/>
          </a:p>
          <a:p>
            <a:pPr lvl="1">
              <a:buFont typeface="Wingdings" pitchFamily="2" charset="2"/>
              <a:buChar char="§"/>
            </a:pPr>
            <a:r>
              <a:rPr lang="el-GR" sz="2400" dirty="0">
                <a:hlinkClick r:id="rId11" action="ppaction://hlinksldjump"/>
              </a:rPr>
              <a:t>Οι τύποι διαταραχών άγχους</a:t>
            </a:r>
            <a:r>
              <a:rPr lang="el-GR" sz="2400" dirty="0">
                <a:hlinkClick r:id="rId12" action="ppaction://hlinksldjump"/>
              </a:rPr>
              <a:t>. </a:t>
            </a:r>
            <a:endParaRPr lang="en-US" sz="2400" dirty="0"/>
          </a:p>
          <a:p>
            <a:pPr lvl="1">
              <a:buFont typeface="Wingdings" pitchFamily="2" charset="2"/>
              <a:buChar char="§"/>
            </a:pPr>
            <a:r>
              <a:rPr lang="el-GR" sz="2400" dirty="0" smtClean="0">
                <a:hlinkClick r:id="rId13" action="ppaction://hlinksldjump"/>
              </a:rPr>
              <a:t>Αντιμετώπιση </a:t>
            </a:r>
            <a:r>
              <a:rPr lang="el-GR" sz="2400" dirty="0">
                <a:hlinkClick r:id="rId13" action="ppaction://hlinksldjump"/>
              </a:rPr>
              <a:t>των διαταραχών </a:t>
            </a:r>
            <a:r>
              <a:rPr lang="el-GR" sz="2400" dirty="0" smtClean="0">
                <a:hlinkClick r:id="rId13" action="ppaction://hlinksldjump"/>
              </a:rPr>
              <a:t>άγχους</a:t>
            </a:r>
            <a:r>
              <a:rPr lang="el-GR" sz="2400" dirty="0" smtClean="0">
                <a:hlinkClick r:id="rId13" action="ppaction://hlinksldjump"/>
              </a:rPr>
              <a:t>.</a:t>
            </a:r>
            <a:endParaRPr lang="el-GR" sz="2400" dirty="0" smtClean="0"/>
          </a:p>
          <a:p>
            <a:pPr lvl="1">
              <a:buFont typeface="Wingdings" pitchFamily="2" charset="2"/>
              <a:buChar char="§"/>
            </a:pPr>
            <a:r>
              <a:rPr lang="el-GR" sz="2400" dirty="0">
                <a:hlinkClick r:id="rId10" action="ppaction://hlinksldjump"/>
              </a:rPr>
              <a:t>Διαταραχή </a:t>
            </a:r>
            <a:r>
              <a:rPr lang="el-GR" sz="2400" dirty="0" smtClean="0">
                <a:hlinkClick r:id="rId10" action="ppaction://hlinksldjump"/>
              </a:rPr>
              <a:t>Πανικού.</a:t>
            </a:r>
            <a:endParaRPr lang="el-GR" sz="2400" dirty="0" smtClean="0"/>
          </a:p>
          <a:p>
            <a:pPr lvl="1">
              <a:buFont typeface="Wingdings" pitchFamily="2" charset="2"/>
              <a:buChar char="§"/>
            </a:pPr>
            <a:endParaRPr lang="el-GR" sz="2400" dirty="0" smtClean="0"/>
          </a:p>
          <a:p>
            <a:pPr lvl="1">
              <a:buFont typeface="Wingdings" pitchFamily="2" charset="2"/>
              <a:buChar char="§"/>
            </a:pPr>
            <a:endParaRPr lang="el-GR" sz="2400" dirty="0" smtClean="0">
              <a:hlinkClick r:id="rId8" action="ppaction://hlinksldjump"/>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Νοσηλευτικές Παρεμβάσεις (1)</a:t>
            </a:r>
            <a:endParaRPr lang="en-US" sz="3600" b="0" dirty="0">
              <a:latin typeface="+mn-lt"/>
            </a:endParaRPr>
          </a:p>
        </p:txBody>
      </p:sp>
      <p:sp>
        <p:nvSpPr>
          <p:cNvPr id="9" name="Θέση περιεχομένου 8"/>
          <p:cNvSpPr>
            <a:spLocks noGrp="1"/>
          </p:cNvSpPr>
          <p:nvPr>
            <p:ph idx="1"/>
            <p:custDataLst>
              <p:tags r:id="rId3"/>
            </p:custDataLst>
          </p:nvPr>
        </p:nvSpPr>
        <p:spPr>
          <a:xfrm>
            <a:off x="323528" y="1484784"/>
            <a:ext cx="8219256" cy="2351139"/>
          </a:xfrm>
        </p:spPr>
        <p:txBody>
          <a:bodyPr>
            <a:noAutofit/>
          </a:bodyPr>
          <a:lstStyle/>
          <a:p>
            <a:pPr algn="just"/>
            <a:r>
              <a:rPr lang="el-GR" altLang="el-GR" sz="2400" dirty="0">
                <a:solidFill>
                  <a:srgbClr val="000000"/>
                </a:solidFill>
                <a:cs typeface="Times New Roman" panose="02020603050405020304" pitchFamily="18" charset="0"/>
              </a:rPr>
              <a:t>Προσφέρετε ενθάρρυνση, υποστήριξη. </a:t>
            </a:r>
          </a:p>
          <a:p>
            <a:pPr algn="just"/>
            <a:r>
              <a:rPr lang="el-GR" altLang="el-GR" sz="2400" dirty="0">
                <a:solidFill>
                  <a:srgbClr val="000000"/>
                </a:solidFill>
                <a:cs typeface="Times New Roman" panose="02020603050405020304" pitchFamily="18" charset="0"/>
              </a:rPr>
              <a:t>Ξεκαθαρίστε στον ασθενή πως πιστεύεται ότι μπορεί να αλλάξει. </a:t>
            </a:r>
          </a:p>
          <a:p>
            <a:pPr algn="just"/>
            <a:r>
              <a:rPr lang="el-GR" altLang="el-GR" sz="2400" dirty="0">
                <a:solidFill>
                  <a:srgbClr val="000000"/>
                </a:solidFill>
                <a:cs typeface="Times New Roman" panose="02020603050405020304" pitchFamily="18" charset="0"/>
              </a:rPr>
              <a:t>Ενθαρρύνετε τον ασθενή να συζητάει για τα συναισθήματα, τις εμμονές και τα τελετουργικά. </a:t>
            </a:r>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1384825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Νοσηλευτικές Παρεμβάσεις (2)</a:t>
            </a:r>
            <a:endParaRPr lang="en-US" sz="3600" b="0" dirty="0">
              <a:latin typeface="+mn-lt"/>
            </a:endParaRPr>
          </a:p>
        </p:txBody>
      </p:sp>
      <p:sp>
        <p:nvSpPr>
          <p:cNvPr id="9" name="Θέση περιεχομένου 8"/>
          <p:cNvSpPr>
            <a:spLocks noGrp="1"/>
          </p:cNvSpPr>
          <p:nvPr>
            <p:ph idx="1"/>
            <p:custDataLst>
              <p:tags r:id="rId3"/>
            </p:custDataLst>
          </p:nvPr>
        </p:nvSpPr>
        <p:spPr>
          <a:xfrm>
            <a:off x="323528" y="1484784"/>
            <a:ext cx="8219256" cy="2351139"/>
          </a:xfrm>
        </p:spPr>
        <p:txBody>
          <a:bodyPr>
            <a:noAutofit/>
          </a:bodyPr>
          <a:lstStyle/>
          <a:p>
            <a:pPr algn="just"/>
            <a:r>
              <a:rPr lang="el-GR" altLang="el-GR" sz="2400" dirty="0">
                <a:solidFill>
                  <a:srgbClr val="000000"/>
                </a:solidFill>
                <a:cs typeface="Times New Roman" panose="02020603050405020304" pitchFamily="18" charset="0"/>
              </a:rPr>
              <a:t>Προσφέρετε ενθάρρυνση, υποστήριξη. </a:t>
            </a:r>
          </a:p>
          <a:p>
            <a:pPr algn="just"/>
            <a:r>
              <a:rPr lang="el-GR" altLang="el-GR" sz="2400" dirty="0">
                <a:solidFill>
                  <a:srgbClr val="000000"/>
                </a:solidFill>
                <a:cs typeface="Times New Roman" panose="02020603050405020304" pitchFamily="18" charset="0"/>
              </a:rPr>
              <a:t>Ξεκαθαρίστε στον ασθενή πως πιστεύεται ότι μπορεί να αλλάξει. </a:t>
            </a:r>
          </a:p>
          <a:p>
            <a:pPr algn="just"/>
            <a:r>
              <a:rPr lang="el-GR" altLang="el-GR" sz="2400" dirty="0">
                <a:solidFill>
                  <a:srgbClr val="000000"/>
                </a:solidFill>
                <a:cs typeface="Times New Roman" panose="02020603050405020304" pitchFamily="18" charset="0"/>
              </a:rPr>
              <a:t>Ενθαρρύνετε τον ασθενή να συζητάει για τα συναισθήματα, τις εμμονές και τα τελετουργικά. </a:t>
            </a:r>
          </a:p>
          <a:p>
            <a:pPr algn="just"/>
            <a:r>
              <a:rPr lang="el-GR" altLang="el-GR" sz="2400" dirty="0">
                <a:solidFill>
                  <a:srgbClr val="000000"/>
                </a:solidFill>
                <a:cs typeface="Times New Roman" panose="02020603050405020304" pitchFamily="18" charset="0"/>
              </a:rPr>
              <a:t>Ενθαρρύνετε τον ασθενή να χρησιμοποιεί τεχνικές (χαλάρωση, βαθιές αναπνοές) για να αντιμετωπίσει και να ανεχτεί το άγχος.</a:t>
            </a:r>
          </a:p>
          <a:p>
            <a:pPr algn="just"/>
            <a:r>
              <a:rPr lang="el-GR" altLang="el-GR" sz="2400" dirty="0">
                <a:solidFill>
                  <a:srgbClr val="000000"/>
                </a:solidFill>
                <a:cs typeface="Times New Roman" panose="02020603050405020304" pitchFamily="18" charset="0"/>
              </a:rPr>
              <a:t>Βοηθήστε τον ασθενή να ολοκληρώσει τις καθημερινές του δραστηριότητες.</a:t>
            </a:r>
          </a:p>
          <a:p>
            <a:pPr algn="just"/>
            <a:endParaRPr lang="el-GR" altLang="el-GR" sz="2400" dirty="0">
              <a:solidFill>
                <a:srgbClr val="000000"/>
              </a:solidFill>
              <a:cs typeface="Times New Roman" panose="02020603050405020304" pitchFamily="18" charset="0"/>
            </a:endParaRPr>
          </a:p>
          <a:p>
            <a:pPr algn="just"/>
            <a:endParaRPr lang="el-GR" altLang="el-GR" sz="2400" dirty="0" smtClean="0">
              <a:solidFill>
                <a:srgbClr val="000000"/>
              </a:solidFill>
              <a:cs typeface="Times New Roman" panose="02020603050405020304" pitchFamily="18" charset="0"/>
            </a:endParaRPr>
          </a:p>
          <a:p>
            <a:pPr algn="just"/>
            <a:endParaRPr lang="el-GR" altLang="el-GR" sz="2400" dirty="0" smtClean="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4985141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88640"/>
            <a:ext cx="9324528" cy="940966"/>
          </a:xfrm>
        </p:spPr>
        <p:txBody>
          <a:bodyPr>
            <a:noAutofit/>
          </a:bodyPr>
          <a:lstStyle/>
          <a:p>
            <a:r>
              <a:rPr lang="el-GR" sz="3600" dirty="0" smtClean="0">
                <a:solidFill>
                  <a:srgbClr val="000000"/>
                </a:solidFill>
                <a:cs typeface="Times New Roman" charset="0"/>
              </a:rPr>
              <a:t>Αξιολόγηση</a:t>
            </a:r>
            <a:endParaRPr lang="en-US" sz="3600" b="0" dirty="0">
              <a:latin typeface="+mn-lt"/>
            </a:endParaRPr>
          </a:p>
        </p:txBody>
      </p:sp>
      <p:sp>
        <p:nvSpPr>
          <p:cNvPr id="9" name="Θέση περιεχομένου 8"/>
          <p:cNvSpPr>
            <a:spLocks noGrp="1"/>
          </p:cNvSpPr>
          <p:nvPr>
            <p:ph idx="1"/>
            <p:custDataLst>
              <p:tags r:id="rId3"/>
            </p:custDataLst>
          </p:nvPr>
        </p:nvSpPr>
        <p:spPr>
          <a:xfrm>
            <a:off x="323528" y="1484784"/>
            <a:ext cx="8219256" cy="2351139"/>
          </a:xfrm>
        </p:spPr>
        <p:txBody>
          <a:bodyPr>
            <a:noAutofit/>
          </a:bodyPr>
          <a:lstStyle/>
          <a:p>
            <a:pPr algn="just"/>
            <a:r>
              <a:rPr lang="el-GR" altLang="el-GR" sz="2400" dirty="0" smtClean="0">
                <a:solidFill>
                  <a:srgbClr val="000000"/>
                </a:solidFill>
                <a:cs typeface="Times New Roman" panose="02020603050405020304" pitchFamily="18" charset="0"/>
              </a:rPr>
              <a:t>Η </a:t>
            </a:r>
            <a:r>
              <a:rPr lang="el-GR" altLang="el-GR" sz="2400" dirty="0">
                <a:solidFill>
                  <a:srgbClr val="000000"/>
                </a:solidFill>
                <a:cs typeface="Times New Roman" panose="02020603050405020304" pitchFamily="18" charset="0"/>
              </a:rPr>
              <a:t>θεραπεία είναι αποτελεσματική , όταν τα συμπτώματα της </a:t>
            </a:r>
            <a:r>
              <a:rPr lang="el-GR" altLang="el-GR" sz="2400" dirty="0" err="1">
                <a:solidFill>
                  <a:srgbClr val="000000"/>
                </a:solidFill>
                <a:cs typeface="Times New Roman" panose="02020603050405020304" pitchFamily="18" charset="0"/>
              </a:rPr>
              <a:t>ιδεο-ψυχανακαστικής</a:t>
            </a:r>
            <a:r>
              <a:rPr lang="el-GR" altLang="el-GR" sz="2400" dirty="0">
                <a:solidFill>
                  <a:srgbClr val="000000"/>
                </a:solidFill>
                <a:cs typeface="Times New Roman" panose="02020603050405020304" pitchFamily="18" charset="0"/>
              </a:rPr>
              <a:t> διαταραχής δεν παρεμποδίζουν για μεγάλο διάστημα την ικανότητα του ασθενούς να εκτελεί τις δραστηριότητές  του.</a:t>
            </a:r>
          </a:p>
          <a:p>
            <a:pPr algn="just"/>
            <a:r>
              <a:rPr lang="el-GR" altLang="el-GR" sz="2400" dirty="0">
                <a:solidFill>
                  <a:srgbClr val="000000"/>
                </a:solidFill>
                <a:cs typeface="Times New Roman" panose="02020603050405020304" pitchFamily="18" charset="0"/>
              </a:rPr>
              <a:t>Όταν παρατηρούνται εμμονές, ο ασθενής διαχειρίζεται το άγχος, χωρίς πολύπλοκα και χρονοβόρα τελετουργικά.</a:t>
            </a:r>
          </a:p>
          <a:p>
            <a:pPr algn="just"/>
            <a:r>
              <a:rPr lang="el-GR" altLang="el-GR" sz="2400" dirty="0">
                <a:solidFill>
                  <a:srgbClr val="000000"/>
                </a:solidFill>
                <a:cs typeface="Times New Roman" panose="02020603050405020304" pitchFamily="18" charset="0"/>
              </a:rPr>
              <a:t>Αναφέρει ότι έχει αποκτήσει ξανά τον έλεγχο της ζωής του και την ικανότητα να ανέχεται και να διαχειρίζεται το άγχος.</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17162466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3568" y="188640"/>
            <a:ext cx="9324528" cy="940966"/>
          </a:xfrm>
        </p:spPr>
        <p:txBody>
          <a:bodyPr>
            <a:noAutofit/>
          </a:bodyPr>
          <a:lstStyle/>
          <a:p>
            <a:r>
              <a:rPr lang="el-GR" sz="3600" dirty="0" smtClean="0">
                <a:solidFill>
                  <a:srgbClr val="000000"/>
                </a:solidFill>
                <a:cs typeface="Times New Roman" charset="0"/>
              </a:rPr>
              <a:t>Συνεργασία με ασθενείς με διαταραχές άγχους</a:t>
            </a:r>
            <a:endParaRPr lang="en-US" sz="3600" b="0" dirty="0">
              <a:latin typeface="+mn-lt"/>
            </a:endParaRPr>
          </a:p>
        </p:txBody>
      </p:sp>
      <p:sp>
        <p:nvSpPr>
          <p:cNvPr id="9" name="Θέση περιεχομένου 8"/>
          <p:cNvSpPr>
            <a:spLocks noGrp="1"/>
          </p:cNvSpPr>
          <p:nvPr>
            <p:ph idx="1"/>
            <p:custDataLst>
              <p:tags r:id="rId3"/>
            </p:custDataLst>
          </p:nvPr>
        </p:nvSpPr>
        <p:spPr>
          <a:xfrm>
            <a:off x="323528" y="1484784"/>
            <a:ext cx="8219256" cy="2351139"/>
          </a:xfrm>
        </p:spPr>
        <p:txBody>
          <a:bodyPr>
            <a:noAutofit/>
          </a:bodyPr>
          <a:lstStyle/>
          <a:p>
            <a:pPr algn="just"/>
            <a:r>
              <a:rPr lang="el-GR" altLang="el-GR" sz="2000" dirty="0">
                <a:solidFill>
                  <a:srgbClr val="000000"/>
                </a:solidFill>
                <a:cs typeface="Times New Roman" panose="02020603050405020304" pitchFamily="18" charset="0"/>
              </a:rPr>
              <a:t>Θυμηθείτε ότι καθένας αντιμετωπίζει περιστασιακά πίεση και άγχος, κάτι το οποίο μπορεί να παρεμποδίσει την καθημερινή ζωή και εργασία.</a:t>
            </a:r>
          </a:p>
          <a:p>
            <a:pPr algn="just"/>
            <a:r>
              <a:rPr lang="el-GR" altLang="el-GR" sz="2000" dirty="0">
                <a:solidFill>
                  <a:srgbClr val="000000"/>
                </a:solidFill>
                <a:cs typeface="Times New Roman" panose="02020603050405020304" pitchFamily="18" charset="0"/>
              </a:rPr>
              <a:t>Συζητήσετε οποιαδήποτε άβολα συναισθήματα με ένα πεπειραμένο νοσηλευτής για το πώς να χειριστείτε τα δικά σας συναισθήματα απέναντι στους ασθενείς.</a:t>
            </a:r>
          </a:p>
          <a:p>
            <a:pPr algn="just"/>
            <a:r>
              <a:rPr lang="el-GR" altLang="el-GR" sz="2000" dirty="0">
                <a:solidFill>
                  <a:srgbClr val="000000"/>
                </a:solidFill>
                <a:cs typeface="Times New Roman" panose="02020603050405020304" pitchFamily="18" charset="0"/>
              </a:rPr>
              <a:t>Θυμηθείτε να εξασκείτε τις τεχνικές για να διαχειριστείτε την πίεση και την άγχος  στη δική σας ζωή. </a:t>
            </a:r>
          </a:p>
          <a:p>
            <a:pPr algn="just"/>
            <a:r>
              <a:rPr lang="el-GR" altLang="el-GR" sz="2000" dirty="0">
                <a:solidFill>
                  <a:srgbClr val="000000"/>
                </a:solidFill>
                <a:cs typeface="Times New Roman" panose="02020603050405020304" pitchFamily="18" charset="0"/>
              </a:rPr>
              <a:t>Μπορεί να είναι δύσκολο για τους νοσηλευτές να καταλάβουν, γιατί το άτομο αυτό δεν μπορεί έτσι απλά να σταματήσει τις περίεργες συμπεριφορές που παρεμβαίνουν στη ζωή του.</a:t>
            </a:r>
          </a:p>
          <a:p>
            <a:pPr algn="just"/>
            <a:r>
              <a:rPr lang="el-GR" altLang="el-GR" sz="2000" dirty="0">
                <a:solidFill>
                  <a:srgbClr val="000000"/>
                </a:solidFill>
                <a:cs typeface="Times New Roman" panose="02020603050405020304" pitchFamily="18" charset="0"/>
              </a:rPr>
              <a:t>Οι νοσηλευτές αναμένεται να λειτουργούν σε υψηλό επίπεδο, ώστε να αποφύγουν να επιτρέψουν τα δικά τους συναισθήματα και ανάγκες να εμποδίσουν τη φροντίδα των ασθενών.</a:t>
            </a:r>
          </a:p>
          <a:p>
            <a:pPr algn="just"/>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p14="http://schemas.microsoft.com/office/powerpoint/2010/main" val="2007145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54</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850" y="553876"/>
            <a:ext cx="9144000" cy="940966"/>
          </a:xfrm>
        </p:spPr>
        <p:txBody>
          <a:bodyPr>
            <a:noAutofit/>
          </a:bodyPr>
          <a:lstStyle/>
          <a:p>
            <a:r>
              <a:rPr lang="el-GR" sz="4000" dirty="0" smtClean="0">
                <a:cs typeface="Times New Roman" panose="02020603050405020304" pitchFamily="18" charset="0"/>
              </a:rPr>
              <a:t>Επίπεδα Άγχους</a:t>
            </a:r>
            <a:endParaRPr lang="en-US" sz="2400" b="0" dirty="0"/>
          </a:p>
        </p:txBody>
      </p:sp>
      <p:sp>
        <p:nvSpPr>
          <p:cNvPr id="9" name="Θέση περιεχομένου 8"/>
          <p:cNvSpPr>
            <a:spLocks noGrp="1"/>
          </p:cNvSpPr>
          <p:nvPr>
            <p:ph idx="1"/>
            <p:custDataLst>
              <p:tags r:id="rId3"/>
            </p:custDataLst>
          </p:nvPr>
        </p:nvSpPr>
        <p:spPr>
          <a:xfrm>
            <a:off x="305678" y="2060848"/>
            <a:ext cx="8496944" cy="2351139"/>
          </a:xfrm>
        </p:spPr>
        <p:txBody>
          <a:bodyPr>
            <a:noAutofit/>
          </a:bodyPr>
          <a:lstStyle/>
          <a:p>
            <a:pPr algn="just">
              <a:lnSpc>
                <a:spcPct val="90000"/>
              </a:lnSpc>
              <a:defRPr/>
            </a:pPr>
            <a:r>
              <a:rPr lang="el-GR" altLang="el-GR" sz="2800" dirty="0">
                <a:solidFill>
                  <a:srgbClr val="000000"/>
                </a:solidFill>
                <a:cs typeface="Times New Roman" charset="0"/>
              </a:rPr>
              <a:t>Τέσσερα είναι τα επίπεδα του άγχους</a:t>
            </a:r>
            <a:r>
              <a:rPr lang="el-GR" altLang="el-GR" sz="2800" dirty="0" smtClean="0">
                <a:solidFill>
                  <a:srgbClr val="000000"/>
                </a:solidFill>
                <a:cs typeface="Times New Roman" charset="0"/>
              </a:rPr>
              <a:t>:</a:t>
            </a:r>
          </a:p>
          <a:p>
            <a:pPr marL="914400" lvl="1" indent="-457200" algn="just">
              <a:lnSpc>
                <a:spcPct val="90000"/>
              </a:lnSpc>
              <a:buFont typeface="+mj-lt"/>
              <a:buAutoNum type="arabicPeriod"/>
              <a:defRPr/>
            </a:pPr>
            <a:r>
              <a:rPr lang="el-GR" altLang="el-GR" sz="2400" dirty="0" smtClean="0">
                <a:solidFill>
                  <a:srgbClr val="000000"/>
                </a:solidFill>
                <a:cs typeface="Times New Roman" charset="0"/>
              </a:rPr>
              <a:t>Ήπιο.  </a:t>
            </a:r>
          </a:p>
          <a:p>
            <a:pPr marL="914400" lvl="1" indent="-457200" algn="just">
              <a:lnSpc>
                <a:spcPct val="90000"/>
              </a:lnSpc>
              <a:buFont typeface="+mj-lt"/>
              <a:buAutoNum type="arabicPeriod"/>
              <a:defRPr/>
            </a:pPr>
            <a:r>
              <a:rPr lang="el-GR" altLang="el-GR" sz="2400" dirty="0" smtClean="0">
                <a:solidFill>
                  <a:srgbClr val="000000"/>
                </a:solidFill>
                <a:cs typeface="Times New Roman" charset="0"/>
              </a:rPr>
              <a:t>Μέτριο. </a:t>
            </a:r>
          </a:p>
          <a:p>
            <a:pPr marL="914400" lvl="1" indent="-457200" algn="just">
              <a:lnSpc>
                <a:spcPct val="90000"/>
              </a:lnSpc>
              <a:buFont typeface="+mj-lt"/>
              <a:buAutoNum type="arabicPeriod"/>
              <a:defRPr/>
            </a:pPr>
            <a:r>
              <a:rPr lang="el-GR" altLang="el-GR" sz="2400" dirty="0" smtClean="0">
                <a:solidFill>
                  <a:srgbClr val="000000"/>
                </a:solidFill>
                <a:cs typeface="Times New Roman" charset="0"/>
              </a:rPr>
              <a:t>Σοβαρό.</a:t>
            </a:r>
          </a:p>
          <a:p>
            <a:pPr marL="914400" lvl="1" indent="-457200" algn="just">
              <a:lnSpc>
                <a:spcPct val="90000"/>
              </a:lnSpc>
              <a:buFont typeface="+mj-lt"/>
              <a:buAutoNum type="arabicPeriod"/>
              <a:defRPr/>
            </a:pPr>
            <a:r>
              <a:rPr lang="el-GR" altLang="el-GR" sz="2400" dirty="0" smtClean="0">
                <a:solidFill>
                  <a:srgbClr val="000000"/>
                </a:solidFill>
                <a:cs typeface="Times New Roman" charset="0"/>
              </a:rPr>
              <a:t>Πανικός</a:t>
            </a:r>
            <a:r>
              <a:rPr lang="el-GR" altLang="el-GR" sz="2400" dirty="0">
                <a:solidFill>
                  <a:srgbClr val="000000"/>
                </a:solidFill>
                <a:cs typeface="Times New Roman" charset="0"/>
              </a:rPr>
              <a:t>. </a:t>
            </a:r>
            <a:endParaRPr lang="el-GR" altLang="el-GR" sz="24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dirty="0" smtClean="0">
                <a:cs typeface="Times New Roman" panose="02020603050405020304" pitchFamily="18" charset="0"/>
              </a:rPr>
              <a:t>Ήπιο Επίπεδο Άγχους</a:t>
            </a: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algn="just">
              <a:lnSpc>
                <a:spcPct val="90000"/>
              </a:lnSpc>
              <a:defRPr/>
            </a:pPr>
            <a:r>
              <a:rPr lang="el-GR" altLang="el-GR" sz="2800" dirty="0">
                <a:solidFill>
                  <a:srgbClr val="000000"/>
                </a:solidFill>
                <a:cs typeface="Times New Roman" charset="0"/>
              </a:rPr>
              <a:t>Κατά την ήπια άγχος  υπάρχει η αίσθηση ότι, κάτι είναι διαφορετικό και απαιτεί ειδική προσοχή.</a:t>
            </a:r>
          </a:p>
          <a:p>
            <a:pPr algn="just">
              <a:lnSpc>
                <a:spcPct val="90000"/>
              </a:lnSpc>
              <a:defRPr/>
            </a:pPr>
            <a:r>
              <a:rPr lang="el-GR" altLang="el-GR" sz="2800" dirty="0">
                <a:solidFill>
                  <a:srgbClr val="000000"/>
                </a:solidFill>
                <a:cs typeface="Times New Roman" charset="0"/>
              </a:rPr>
              <a:t>Το άγχος αυτό βοηθάει το άτομο να μάθει να συγκεντρώνει την προσοχή του να λύνει προβλήματα, </a:t>
            </a:r>
          </a:p>
          <a:p>
            <a:pPr algn="just">
              <a:lnSpc>
                <a:spcPct val="90000"/>
              </a:lnSpc>
              <a:defRPr/>
            </a:pPr>
            <a:r>
              <a:rPr lang="el-GR" altLang="el-GR" sz="2800" dirty="0">
                <a:solidFill>
                  <a:srgbClr val="000000"/>
                </a:solidFill>
                <a:cs typeface="Times New Roman" charset="0"/>
              </a:rPr>
              <a:t>να σκέφτεται, να ενεργεί, να αισθάνεται και να προσέχει τον εαυτό του.</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43624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smtClean="0">
                <a:cs typeface="Times New Roman" panose="02020603050405020304" pitchFamily="18" charset="0"/>
              </a:rPr>
              <a:t>Μέτριο Επίπεδο Άγχους</a:t>
            </a: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algn="just">
              <a:lnSpc>
                <a:spcPct val="90000"/>
              </a:lnSpc>
              <a:defRPr/>
            </a:pPr>
            <a:r>
              <a:rPr lang="el-GR" altLang="el-GR" sz="2800" dirty="0">
                <a:solidFill>
                  <a:srgbClr val="000000"/>
                </a:solidFill>
                <a:cs typeface="Times New Roman" charset="0"/>
              </a:rPr>
              <a:t>Κατά το μέτρια άγχος υπάρχει το ενοχλητικό συναίσθημα ότι κάτι είναι σίγουρα λάθος.	</a:t>
            </a:r>
          </a:p>
          <a:p>
            <a:pPr algn="just">
              <a:lnSpc>
                <a:spcPct val="90000"/>
              </a:lnSpc>
              <a:defRPr/>
            </a:pPr>
            <a:r>
              <a:rPr lang="el-GR" altLang="el-GR" sz="2800" dirty="0">
                <a:solidFill>
                  <a:srgbClr val="000000"/>
                </a:solidFill>
                <a:cs typeface="Times New Roman" charset="0"/>
              </a:rPr>
              <a:t>Το άτομο μπορεί να είναι νευρικό ή ταραγμένο.</a:t>
            </a:r>
          </a:p>
          <a:p>
            <a:pPr algn="just">
              <a:lnSpc>
                <a:spcPct val="90000"/>
              </a:lnSpc>
              <a:defRPr/>
            </a:pPr>
            <a:r>
              <a:rPr lang="el-GR" altLang="el-GR" sz="2800" dirty="0">
                <a:solidFill>
                  <a:srgbClr val="000000"/>
                </a:solidFill>
                <a:cs typeface="Times New Roman" charset="0"/>
              </a:rPr>
              <a:t>Επίσης το άτομο μπορεί να επεξεργαστεί πληροφορίες, να λύσει προβλήματα και να μάθει πράγματα με τη βοήθεια των άλλων. </a:t>
            </a:r>
          </a:p>
          <a:p>
            <a:pPr algn="just">
              <a:lnSpc>
                <a:spcPct val="90000"/>
              </a:lnSpc>
              <a:defRPr/>
            </a:pPr>
            <a:r>
              <a:rPr lang="el-GR" altLang="el-GR" sz="2800" dirty="0">
                <a:solidFill>
                  <a:srgbClr val="000000"/>
                </a:solidFill>
                <a:cs typeface="Times New Roman" charset="0"/>
              </a:rPr>
              <a:t>Δυσκολεύεται να συγκεντρωθεί από μόνο του ,αλλά μπορεί να </a:t>
            </a:r>
            <a:r>
              <a:rPr lang="el-GR" altLang="el-GR" sz="2800" dirty="0" err="1">
                <a:solidFill>
                  <a:srgbClr val="000000"/>
                </a:solidFill>
                <a:cs typeface="Times New Roman" charset="0"/>
              </a:rPr>
              <a:t>επαναπροσανατολιστεί</a:t>
            </a:r>
            <a:r>
              <a:rPr lang="el-GR" altLang="el-GR" sz="2800" dirty="0">
                <a:solidFill>
                  <a:srgbClr val="000000"/>
                </a:solidFill>
                <a:cs typeface="Times New Roman" charset="0"/>
              </a:rPr>
              <a:t> στο θέμα. </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18921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sz="4000" dirty="0" smtClean="0">
                <a:cs typeface="Times New Roman" panose="02020603050405020304" pitchFamily="18" charset="0"/>
              </a:rPr>
              <a:t>Σοβαρό Επίπεδο Άγχους </a:t>
            </a:r>
            <a:endParaRPr lang="en-US" sz="2400" b="0" dirty="0"/>
          </a:p>
        </p:txBody>
      </p:sp>
      <p:sp>
        <p:nvSpPr>
          <p:cNvPr id="9" name="Θέση περιεχομένου 8"/>
          <p:cNvSpPr>
            <a:spLocks noGrp="1"/>
          </p:cNvSpPr>
          <p:nvPr>
            <p:ph idx="1"/>
            <p:custDataLst>
              <p:tags r:id="rId3"/>
            </p:custDataLst>
          </p:nvPr>
        </p:nvSpPr>
        <p:spPr>
          <a:xfrm>
            <a:off x="323528" y="1556792"/>
            <a:ext cx="8496944" cy="2351139"/>
          </a:xfrm>
        </p:spPr>
        <p:txBody>
          <a:bodyPr>
            <a:noAutofit/>
          </a:bodyPr>
          <a:lstStyle/>
          <a:p>
            <a:pPr algn="just">
              <a:lnSpc>
                <a:spcPct val="90000"/>
              </a:lnSpc>
              <a:defRPr/>
            </a:pPr>
            <a:r>
              <a:rPr lang="el-GR" altLang="el-GR" sz="2800" dirty="0">
                <a:solidFill>
                  <a:srgbClr val="000000"/>
                </a:solidFill>
                <a:cs typeface="Times New Roman" charset="0"/>
              </a:rPr>
              <a:t>Καθώς το άτομο εισέρχεται στο σοβαρό/έντονο άγχος  και τον πανικό, παίρνουν θέση πιο πρωτόγονες δεξιότητες </a:t>
            </a:r>
            <a:r>
              <a:rPr lang="el-GR" altLang="el-GR" sz="2800" dirty="0" smtClean="0">
                <a:solidFill>
                  <a:srgbClr val="000000"/>
                </a:solidFill>
                <a:cs typeface="Times New Roman" charset="0"/>
              </a:rPr>
              <a:t>επιβίωσης, που </a:t>
            </a:r>
            <a:r>
              <a:rPr lang="el-GR" altLang="el-GR" sz="2800" dirty="0">
                <a:solidFill>
                  <a:srgbClr val="000000"/>
                </a:solidFill>
                <a:cs typeface="Times New Roman" charset="0"/>
              </a:rPr>
              <a:t>ακολουθούνται από αμυντικές απαντήσεις και οι γνωστικές  δεξιότητες μειώνονται σημαντικά.</a:t>
            </a:r>
          </a:p>
          <a:p>
            <a:pPr algn="just">
              <a:lnSpc>
                <a:spcPct val="90000"/>
              </a:lnSpc>
              <a:defRPr/>
            </a:pPr>
            <a:r>
              <a:rPr lang="el-GR" altLang="el-GR" sz="2800" dirty="0">
                <a:solidFill>
                  <a:srgbClr val="000000"/>
                </a:solidFill>
                <a:cs typeface="Times New Roman" charset="0"/>
              </a:rPr>
              <a:t> Ένα άτομο με σοβαρό άγχος  παρουσιάζει πρόβλημα στο να σκέφτεται και να αιτιολογεί.</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Αγχώδεις Διαταραχές</a:t>
            </a:r>
            <a:r>
              <a:rPr lang="en-US" sz="1400" dirty="0"/>
              <a:t> - </a:t>
            </a:r>
            <a:r>
              <a:rPr lang="el-GR" sz="1400" dirty="0"/>
              <a:t>Νοσηλευτική αντιμετώπιση</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802271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3/9/2015 4:49:2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2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6F38F28-B3A1-4339-9F70-7725275067A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3463</Words>
  <Application>Microsoft Office PowerPoint</Application>
  <PresentationFormat>Προβολή στην οθόνη (4:3)</PresentationFormat>
  <Paragraphs>434</Paragraphs>
  <Slides>55</Slides>
  <Notes>55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55</vt:i4>
      </vt:variant>
    </vt:vector>
  </HeadingPairs>
  <TitlesOfParts>
    <vt:vector size="60"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Επίπεδα Άγχους</vt:lpstr>
      <vt:lpstr>Ήπιο Επίπεδο Άγχους</vt:lpstr>
      <vt:lpstr>Μέτριο Επίπεδο Άγχους</vt:lpstr>
      <vt:lpstr>Σοβαρό Επίπεδο Άγχους </vt:lpstr>
      <vt:lpstr>Πανικός</vt:lpstr>
      <vt:lpstr>Νοσηλευτικές Παρεμβάσεις (1) </vt:lpstr>
      <vt:lpstr>Νοσηλευτικές Παρεμβάσεις (2)</vt:lpstr>
      <vt:lpstr>Νοσηλευτικές Παρεμβάσεις (3)</vt:lpstr>
      <vt:lpstr>Νοσηλευτικές παρεμβάσεις (4) </vt:lpstr>
      <vt:lpstr>Νοσηλευτικές παρεμβάσεις (5) </vt:lpstr>
      <vt:lpstr>Οι τύποι διαταραχών άγχους</vt:lpstr>
      <vt:lpstr>Ποιους προσβάλουν</vt:lpstr>
      <vt:lpstr>Αιτιολογία</vt:lpstr>
      <vt:lpstr>Ενδοψυχικές, ψυχαναλυτικές θεωρίες </vt:lpstr>
      <vt:lpstr>Ειδικές οδηγίες νοσηλευτικής φροντίδας (2)</vt:lpstr>
      <vt:lpstr>Συμπεριφορική Θεωρία</vt:lpstr>
      <vt:lpstr>Αντιμετώπιση των διαταραχών  άγχους</vt:lpstr>
      <vt:lpstr>Γνωστική συμπεριφοριστική  θεραπεία </vt:lpstr>
      <vt:lpstr>Τεχνική του αποκαταστρεπτισμού </vt:lpstr>
      <vt:lpstr>Διαπροσωπική θεωρία </vt:lpstr>
      <vt:lpstr>Αντιμετώπιση</vt:lpstr>
      <vt:lpstr>Η διαχείριση της κρίσης περιλαμβάνει τα εξής:</vt:lpstr>
      <vt:lpstr>Διαταραχή Πανικού</vt:lpstr>
      <vt:lpstr>Πρωταρχικό και δευτερογενές κέρδους</vt:lpstr>
      <vt:lpstr>Νοσηλευτική Φροντίδα στη                         Διαταραχή Πανικού</vt:lpstr>
      <vt:lpstr>Αυτοματισμοί</vt:lpstr>
      <vt:lpstr>Αντιδράσεις Ασθενούς</vt:lpstr>
      <vt:lpstr> Ο νοσηλευτής, σε έναν πάσχοντα από διαταραχή πανικού,                                       μπορεί να εντοπίσει τα παρακάτω: </vt:lpstr>
      <vt:lpstr>Αντικειμενικός Σκοπός</vt:lpstr>
      <vt:lpstr>Νοσηλευτικές Παρεμβάσεις (1)</vt:lpstr>
      <vt:lpstr>Νοσηλευτικές Παρεμβάσεις (2)</vt:lpstr>
      <vt:lpstr>Νοσηλευτικές Παρεμβάσεις (3)</vt:lpstr>
      <vt:lpstr>Νοσηλευτικές Παρεμβάσεις (4)</vt:lpstr>
      <vt:lpstr>Φοβίες (1)</vt:lpstr>
      <vt:lpstr>Φοβίες (2)</vt:lpstr>
      <vt:lpstr>Διάγνωση και Θεραπεία της Φοβίας</vt:lpstr>
      <vt:lpstr>Καταναγκασμοί</vt:lpstr>
      <vt:lpstr>Διάγνωση (1)</vt:lpstr>
      <vt:lpstr>Διάγνωση (2)</vt:lpstr>
      <vt:lpstr>Διάγνωση(3)</vt:lpstr>
      <vt:lpstr>Διάγνωση (4)</vt:lpstr>
      <vt:lpstr>Διάγνωση (5)</vt:lpstr>
      <vt:lpstr>Διάγνωση (6)</vt:lpstr>
      <vt:lpstr>Αντικειμενικός Σκοπός Φροντίδας</vt:lpstr>
      <vt:lpstr>Νοσηλευτικές Παρεμβάσεις (1)</vt:lpstr>
      <vt:lpstr>Νοσηλευτικές Παρεμβάσεις (2)</vt:lpstr>
      <vt:lpstr>Αξιολόγηση</vt:lpstr>
      <vt:lpstr>Συνεργασία με ασθενείς με διαταραχές άγχους</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2015-09-24T07:04:30Z</dcterms:modified>
</cp:coreProperties>
</file>